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tags/tag3.xml" ContentType="application/vnd.openxmlformats-officedocument.presentationml.tags+xml"/>
  <Override PartName="/ppt/slideMasters/slideMaster1.xml" ContentType="application/vnd.openxmlformats-officedocument.presentationml.slideMaster+xml"/>
  <Override PartName="/ppt/tags/tag5.xml" ContentType="application/vnd.openxmlformats-officedocument.presentationml.tags+xml"/>
  <Override PartName="/docProps/core.xml" ContentType="application/vnd.openxmlformats-package.core-properties+xml"/>
  <Default Extension="bin" ContentType="application/vnd.openxmlformats-officedocument.presentationml.printerSettings"/>
  <Override PartName="/ppt/tags/tag4.xml" ContentType="application/vnd.openxmlformats-officedocument.presentationml.tags+xml"/>
  <Override PartName="/docProps/custom.xml" ContentType="application/vnd.openxmlformats-officedocument.custom-properties+xml"/>
  <Default Extension="rels" ContentType="application/vnd.openxmlformats-package.relationships+xml"/>
  <Override PartName="/ppt/tags/tag1.xml" ContentType="application/vnd.openxmlformats-officedocument.presentationml.tag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513" r:id="rId3"/>
    <p:sldId id="518" r:id="rId4"/>
    <p:sldId id="511" r:id="rId5"/>
    <p:sldId id="515" r:id="rId6"/>
    <p:sldId id="517" r:id="rId7"/>
  </p:sldIdLst>
  <p:sldSz cx="9144000" cy="6858000" type="screen4x3"/>
  <p:notesSz cx="6718300" cy="986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FF0000"/>
    </p:penClr>
  </p:showPr>
  <p:clrMru>
    <a:srgbClr val="486018"/>
    <a:srgbClr val="FF00FF"/>
    <a:srgbClr val="800080"/>
    <a:srgbClr val="608020"/>
    <a:srgbClr val="FF9900"/>
    <a:srgbClr val="007E39"/>
    <a:srgbClr val="000080"/>
    <a:srgbClr val="806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5620"/>
    <p:restoredTop sz="93338" autoAdjust="0"/>
  </p:normalViewPr>
  <p:slideViewPr>
    <p:cSldViewPr>
      <p:cViewPr varScale="1">
        <p:scale>
          <a:sx n="99" d="100"/>
          <a:sy n="99" d="100"/>
        </p:scale>
        <p:origin x="-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D290B84-2773-4FD9-9F69-6AB23DA97A85}" type="datetimeFigureOut">
              <a:rPr lang="ja-JP" altLang="en-US"/>
              <a:pPr>
                <a:defRPr/>
              </a:pPr>
              <a:t>08.10.16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C7859A8-F81A-4161-B5B2-EA71238F7D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72D9B55-EDFF-431C-B500-0AB93FD7F77B}" type="datetimeFigureOut">
              <a:rPr lang="ja-JP" altLang="en-US"/>
              <a:pPr>
                <a:defRPr/>
              </a:pPr>
              <a:t>08.10.16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BF51866-5F45-4370-8C65-A17B035BDA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0"/>
            <a:ext cx="9144000" cy="3357563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2965450"/>
            <a:ext cx="9144000" cy="863600"/>
            <a:chOff x="0" y="1868"/>
            <a:chExt cx="5760" cy="544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>
              <a:off x="0" y="2064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gray">
            <a:xfrm>
              <a:off x="2592" y="1868"/>
              <a:ext cx="576" cy="544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pic>
          <p:nvPicPr>
            <p:cNvPr id="8" name="Picture 6" descr="g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667" y="1935"/>
              <a:ext cx="425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981200" y="914400"/>
            <a:ext cx="5181600" cy="5026025"/>
            <a:chOff x="1248" y="576"/>
            <a:chExt cx="3264" cy="3166"/>
          </a:xfrm>
        </p:grpSpPr>
        <p:sp>
          <p:nvSpPr>
            <p:cNvPr id="10" name="Oval 8"/>
            <p:cNvSpPr>
              <a:spLocks noChangeArrowheads="1"/>
            </p:cNvSpPr>
            <p:nvPr userDrawn="1"/>
          </p:nvSpPr>
          <p:spPr bwMode="ltGray">
            <a:xfrm>
              <a:off x="2352" y="1656"/>
              <a:ext cx="1056" cy="1008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 userDrawn="1"/>
          </p:nvSpPr>
          <p:spPr bwMode="ltGray">
            <a:xfrm>
              <a:off x="2112" y="1430"/>
              <a:ext cx="1536" cy="142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2" name="Oval 10"/>
            <p:cNvSpPr>
              <a:spLocks noChangeArrowheads="1"/>
            </p:cNvSpPr>
            <p:nvPr userDrawn="1"/>
          </p:nvSpPr>
          <p:spPr bwMode="ltGray">
            <a:xfrm>
              <a:off x="1776" y="1050"/>
              <a:ext cx="2208" cy="2190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3" name="Oval 11"/>
            <p:cNvSpPr>
              <a:spLocks noChangeArrowheads="1"/>
            </p:cNvSpPr>
            <p:nvPr userDrawn="1"/>
          </p:nvSpPr>
          <p:spPr bwMode="ltGray">
            <a:xfrm>
              <a:off x="1248" y="576"/>
              <a:ext cx="3264" cy="316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1773238"/>
            <a:ext cx="7993062" cy="792162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ja-JP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357694"/>
            <a:ext cx="4321175" cy="177643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/>
            </a:lvl1pPr>
          </a:lstStyle>
          <a:p>
            <a:r>
              <a:rPr lang="ja-JP" altLang="en-US" dirty="0" smtClean="0"/>
              <a:t>マスタ サブタイトルの書式設定</a:t>
            </a:r>
            <a:endParaRPr lang="ja-JP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1463" y="0"/>
            <a:ext cx="2054225" cy="631031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1863" cy="631031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en-US" altLang="ja-JP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DCA96-CA14-4876-8362-4689FD8D2A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 2"/>
          <p:cNvSpPr>
            <a:spLocks noGrp="1"/>
          </p:cNvSpPr>
          <p:nvPr>
            <p:ph idx="13"/>
          </p:nvPr>
        </p:nvSpPr>
        <p:spPr>
          <a:xfrm>
            <a:off x="457200" y="1142984"/>
            <a:ext cx="8218488" cy="5167329"/>
          </a:xfrm>
        </p:spPr>
        <p:txBody>
          <a:bodyPr/>
          <a:lstStyle>
            <a:lvl1pPr>
              <a:defRPr sz="2800" b="0">
                <a:solidFill>
                  <a:srgbClr val="806010"/>
                </a:solidFill>
              </a:defRPr>
            </a:lvl1pPr>
            <a:lvl2pPr>
              <a:defRPr sz="2400" b="0">
                <a:solidFill>
                  <a:srgbClr val="000080"/>
                </a:solidFill>
              </a:defRPr>
            </a:lvl2pPr>
            <a:lvl3pPr>
              <a:defRPr sz="2000" b="0">
                <a:solidFill>
                  <a:srgbClr val="486018"/>
                </a:solidFill>
              </a:defRPr>
            </a:lvl3pPr>
            <a:lvl4pPr>
              <a:defRPr sz="2000" b="0">
                <a:solidFill>
                  <a:srgbClr val="800080"/>
                </a:solidFill>
              </a:defRPr>
            </a:lvl4pPr>
            <a:lvl5pPr>
              <a:defRPr sz="2000" b="0"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>
          <a:xfrm>
            <a:off x="896938" y="6453188"/>
            <a:ext cx="928687" cy="26828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5"/>
          </p:nvPr>
        </p:nvSpPr>
        <p:spPr>
          <a:xfrm>
            <a:off x="1552575" y="6453188"/>
            <a:ext cx="6000750" cy="268287"/>
          </a:xfrm>
        </p:spPr>
        <p:txBody>
          <a:bodyPr/>
          <a:lstStyle>
            <a:lvl1pPr algn="ctr">
              <a:defRPr dirty="0"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0138" y="6453188"/>
            <a:ext cx="64293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/5</a:t>
            </a:r>
            <a:endParaRPr lang="ja-JP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225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1850" y="1341438"/>
            <a:ext cx="4033838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3.png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6" descr="hiroshima_mark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85088" y="6215063"/>
            <a:ext cx="9652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0" y="0"/>
            <a:ext cx="9144000" cy="90805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gray">
          <a:xfrm>
            <a:off x="0" y="838200"/>
            <a:ext cx="9144000" cy="1524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gray">
          <a:xfrm>
            <a:off x="8001000" y="457200"/>
            <a:ext cx="838200" cy="838200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pic>
        <p:nvPicPr>
          <p:cNvPr id="1030" name="Picture 5" descr="g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110538" y="560388"/>
            <a:ext cx="61912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162800" y="-381000"/>
            <a:ext cx="2514600" cy="2514600"/>
            <a:chOff x="4512" y="-240"/>
            <a:chExt cx="1584" cy="1584"/>
          </a:xfrm>
        </p:grpSpPr>
        <p:sp>
          <p:nvSpPr>
            <p:cNvPr id="3079" name="Oval 7"/>
            <p:cNvSpPr>
              <a:spLocks noChangeArrowheads="1"/>
            </p:cNvSpPr>
            <p:nvPr userDrawn="1"/>
          </p:nvSpPr>
          <p:spPr bwMode="ltGray">
            <a:xfrm>
              <a:off x="4931" y="187"/>
              <a:ext cx="746" cy="714"/>
            </a:xfrm>
            <a:prstGeom prst="ellips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ltGray">
            <a:xfrm>
              <a:off x="4768" y="-3"/>
              <a:ext cx="1072" cy="1096"/>
            </a:xfrm>
            <a:prstGeom prst="ellips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ltGray">
            <a:xfrm>
              <a:off x="4512" y="-240"/>
              <a:ext cx="1584" cy="1584"/>
            </a:xfrm>
            <a:prstGeom prst="ellips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sp>
        <p:nvSpPr>
          <p:cNvPr id="103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742791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ja-JP" smtClean="0"/>
          </a:p>
        </p:txBody>
      </p:sp>
      <p:sp>
        <p:nvSpPr>
          <p:cNvPr id="103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1848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 smtClean="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7413" y="6453188"/>
            <a:ext cx="92868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73213" y="6453188"/>
            <a:ext cx="60007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spcBef>
                <a:spcPct val="50000"/>
              </a:spcBef>
              <a:defRPr kumimoji="0" sz="1000" dirty="0" smtClean="0"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0138" y="6453188"/>
            <a:ext cx="64293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/5</a:t>
            </a:r>
            <a:endParaRPr lang="ja-JP" altLang="ja-JP" dirty="0"/>
          </a:p>
        </p:txBody>
      </p:sp>
      <p:pic>
        <p:nvPicPr>
          <p:cNvPr id="1037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74663" y="631983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図 17" descr="lablogo_standard_big.gif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358188" y="6340475"/>
            <a:ext cx="60483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図 18" descr="baby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42875" y="6286500"/>
            <a:ext cx="2857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Franklin Gothic Medium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Franklin Gothic Medium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Franklin Gothic Medium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Franklin Gothic Medium" pitchFamily="34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pitchFamily="50" charset="-128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pitchFamily="50" charset="-128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pitchFamily="50" charset="-128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.jpeg"/><Relationship Id="rId4" Type="http://schemas.openxmlformats.org/officeDocument/2006/relationships/image" Target="../media/image10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6.png"/><Relationship Id="rId4" Type="http://schemas.openxmlformats.org/officeDocument/2006/relationships/image" Target="../media/image14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jpeg"/><Relationship Id="rId5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9.png"/><Relationship Id="rId4" Type="http://schemas.openxmlformats.org/officeDocument/2006/relationships/image" Target="../media/image19.jpeg"/><Relationship Id="rId7" Type="http://schemas.openxmlformats.org/officeDocument/2006/relationships/image" Target="../media/image22.jpeg"/><Relationship Id="rId11" Type="http://schemas.openxmlformats.org/officeDocument/2006/relationships/image" Target="../media/image26.jpeg"/><Relationship Id="rId1" Type="http://schemas.openxmlformats.org/officeDocument/2006/relationships/tags" Target="../tags/tag5.xml"/><Relationship Id="rId6" Type="http://schemas.openxmlformats.org/officeDocument/2006/relationships/image" Target="../media/image21.jpeg"/><Relationship Id="rId16" Type="http://schemas.openxmlformats.org/officeDocument/2006/relationships/image" Target="../media/image31.png"/><Relationship Id="rId8" Type="http://schemas.openxmlformats.org/officeDocument/2006/relationships/image" Target="../media/image23.jpeg"/><Relationship Id="rId13" Type="http://schemas.openxmlformats.org/officeDocument/2006/relationships/image" Target="../media/image28.png"/><Relationship Id="rId10" Type="http://schemas.openxmlformats.org/officeDocument/2006/relationships/image" Target="../media/image25.jpeg"/><Relationship Id="rId5" Type="http://schemas.openxmlformats.org/officeDocument/2006/relationships/image" Target="../media/image20.jpeg"/><Relationship Id="rId15" Type="http://schemas.openxmlformats.org/officeDocument/2006/relationships/image" Target="../media/image30.png"/><Relationship Id="rId12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4.jpe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071546"/>
            <a:ext cx="7993062" cy="1493854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Physics via Photons at ALICE</a:t>
            </a:r>
            <a:endParaRPr lang="ja-JP" altLang="ja-JP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38" y="4357688"/>
            <a:ext cx="6715125" cy="1776412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solidFill>
                  <a:schemeClr val="accent1"/>
                </a:solidFill>
              </a:rPr>
              <a:t>Kenta </a:t>
            </a:r>
            <a:r>
              <a:rPr lang="en-US" altLang="ja-JP" sz="2800" dirty="0" err="1" smtClean="0">
                <a:solidFill>
                  <a:schemeClr val="accent1"/>
                </a:solidFill>
              </a:rPr>
              <a:t>Shigaki</a:t>
            </a:r>
            <a:r>
              <a:rPr lang="ja-JP" altLang="en-US" sz="2800" dirty="0" smtClean="0">
                <a:solidFill>
                  <a:schemeClr val="accent1"/>
                </a:solidFill>
              </a:rPr>
              <a:t> （                    ）</a:t>
            </a:r>
            <a:endParaRPr lang="en-US" altLang="ja-JP" sz="2800" dirty="0" smtClean="0">
              <a:solidFill>
                <a:schemeClr val="accent1"/>
              </a:solidFill>
            </a:endParaRPr>
          </a:p>
          <a:p>
            <a:pPr eaLnBrk="1" hangingPunct="1"/>
            <a:r>
              <a:rPr lang="en-US" altLang="ja-JP" sz="1400" dirty="0" smtClean="0"/>
              <a:t>for the</a:t>
            </a:r>
          </a:p>
          <a:p>
            <a:pPr eaLnBrk="1" hangingPunct="1"/>
            <a:r>
              <a:rPr lang="en-US" altLang="ja-JP" sz="1800" dirty="0" smtClean="0">
                <a:solidFill>
                  <a:schemeClr val="accent1"/>
                </a:solidFill>
              </a:rPr>
              <a:t>ALICE Group at Hiroshima University</a:t>
            </a:r>
          </a:p>
          <a:p>
            <a:pPr eaLnBrk="1" hangingPunct="1"/>
            <a:r>
              <a:rPr lang="en-US" altLang="ja-JP" sz="1400" dirty="0" smtClean="0"/>
              <a:t>at</a:t>
            </a:r>
          </a:p>
          <a:p>
            <a:pPr eaLnBrk="1" hangingPunct="1"/>
            <a:r>
              <a:rPr lang="en-US" altLang="ja-JP" sz="1600" dirty="0" smtClean="0">
                <a:solidFill>
                  <a:schemeClr val="accent1"/>
                </a:solidFill>
              </a:rPr>
              <a:t>ATHIC2008 on 13 October 2008 in Tsukuba</a:t>
            </a:r>
            <a:endParaRPr lang="ja-JP" altLang="ja-JP" sz="1400" dirty="0" smtClean="0">
              <a:solidFill>
                <a:schemeClr val="accent1"/>
              </a:solidFill>
            </a:endParaRPr>
          </a:p>
        </p:txBody>
      </p:sp>
      <p:pic>
        <p:nvPicPr>
          <p:cNvPr id="14340" name="Picture 4" descr="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0763" y="4392613"/>
            <a:ext cx="166687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36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ja-JP" dirty="0" smtClean="0"/>
              <a:t>vital probe of initial hot dense phase</a:t>
            </a:r>
          </a:p>
          <a:p>
            <a:pPr lvl="1"/>
            <a:r>
              <a:rPr lang="en-US" altLang="ja-JP" dirty="0" smtClean="0"/>
              <a:t>thermal photons…	    temperature</a:t>
            </a:r>
          </a:p>
          <a:p>
            <a:pPr lvl="1"/>
            <a:r>
              <a:rPr lang="en-US" altLang="ja-JP" dirty="0" smtClean="0"/>
              <a:t>thermal photon HBT…	    space-time evolution</a:t>
            </a:r>
          </a:p>
          <a:p>
            <a:pPr lvl="1"/>
            <a:r>
              <a:rPr lang="en-US" altLang="ja-JP" dirty="0" smtClean="0"/>
              <a:t>direct photons…	    </a:t>
            </a:r>
            <a:r>
              <a:rPr lang="en-US" altLang="ja-JP" dirty="0" err="1" smtClean="0"/>
              <a:t>pQCD</a:t>
            </a:r>
            <a:r>
              <a:rPr lang="en-US" altLang="ja-JP" dirty="0" smtClean="0"/>
              <a:t> processes + jet tagging</a:t>
            </a:r>
          </a:p>
          <a:p>
            <a:pPr lvl="1"/>
            <a:r>
              <a:rPr lang="en-US" altLang="ja-JP" dirty="0" smtClean="0"/>
              <a:t>neutral mesons…	    quark energy loss</a:t>
            </a:r>
          </a:p>
          <a:p>
            <a:pPr lvl="1">
              <a:buNone/>
            </a:pPr>
            <a:endParaRPr lang="en-US" altLang="ja-JP" dirty="0" smtClean="0"/>
          </a:p>
          <a:p>
            <a:r>
              <a:rPr lang="en-US" altLang="ja-JP" dirty="0" smtClean="0"/>
              <a:t>even more powerful at LHC than ever</a:t>
            </a:r>
          </a:p>
          <a:p>
            <a:pPr lvl="1"/>
            <a:r>
              <a:rPr lang="en-US" altLang="ja-JP" dirty="0" smtClean="0"/>
              <a:t># prompt photons ~ # decay photons at &gt; 60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large rates up to ~ 100 </a:t>
            </a:r>
            <a:r>
              <a:rPr lang="en-US" altLang="ja-JP" dirty="0" err="1" smtClean="0"/>
              <a:t>GeV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high quality measurement at low/mid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t</a:t>
            </a:r>
            <a:r>
              <a:rPr lang="en-US" altLang="ja-JP" dirty="0" smtClean="0"/>
              <a:t> essential</a:t>
            </a:r>
          </a:p>
          <a:p>
            <a:pPr lvl="1"/>
            <a:r>
              <a:rPr lang="en-US" altLang="ja-JP" dirty="0" smtClean="0"/>
              <a:t>penetrating probes </a:t>
            </a:r>
            <a:r>
              <a:rPr lang="en-US" altLang="ja-JP" i="1" u="sng" dirty="0" smtClean="0"/>
              <a:t>never</a:t>
            </a:r>
            <a:r>
              <a:rPr lang="en-US" altLang="ja-JP" dirty="0" smtClean="0"/>
              <a:t> easy to measure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hotons: worth a challenge at LHC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pic>
        <p:nvPicPr>
          <p:cNvPr id="9" name="Picture 3" descr="gam-pi0-lh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834" y="1700141"/>
            <a:ext cx="2557145" cy="23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/>
          <a:srcRect r="6152"/>
          <a:stretch>
            <a:fillRect/>
          </a:stretch>
        </p:blipFill>
        <p:spPr bwMode="auto">
          <a:xfrm>
            <a:off x="1355943" y="1735196"/>
            <a:ext cx="2715991" cy="219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スライド番号プレースホル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1</a:t>
            </a:fld>
            <a:r>
              <a:rPr lang="en-US" altLang="ja-JP" smtClean="0"/>
              <a:t>/5</a:t>
            </a:r>
            <a:endParaRPr lang="ja-JP" altLang="ja-JP" dirty="0"/>
          </a:p>
        </p:txBody>
      </p:sp>
    </p:spTree>
    <p:custDataLst>
      <p:tags r:id="rId1"/>
    </p:custDataLst>
  </p:cSld>
  <p:clrMapOvr>
    <a:masterClrMapping/>
  </p:clrMapOvr>
  <p:transition advTm="956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l="13864" t="19893" r="16878" b="19112"/>
          <a:stretch>
            <a:fillRect/>
          </a:stretch>
        </p:blipFill>
        <p:spPr bwMode="auto">
          <a:xfrm>
            <a:off x="1278045" y="1857364"/>
            <a:ext cx="6100874" cy="3786214"/>
          </a:xfrm>
          <a:prstGeom prst="rect">
            <a:avLst/>
          </a:prstGeom>
          <a:noFill/>
          <a:ln w="12700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PHOS: n</a:t>
            </a:r>
            <a:r>
              <a:rPr kumimoji="1" lang="en-US" altLang="ja-JP" dirty="0" smtClean="0"/>
              <a:t>ew and improved tool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214422"/>
            <a:ext cx="3000396" cy="225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AliPHOSv03DView1"/>
          <p:cNvPicPr>
            <a:picLocks noChangeAspect="1" noChangeArrowheads="1"/>
          </p:cNvPicPr>
          <p:nvPr/>
        </p:nvPicPr>
        <p:blipFill>
          <a:blip r:embed="rId5"/>
          <a:srcRect l="2946" t="37614" r="7625" b="15045"/>
          <a:stretch>
            <a:fillRect/>
          </a:stretch>
        </p:blipFill>
        <p:spPr bwMode="auto">
          <a:xfrm>
            <a:off x="2000232" y="4388168"/>
            <a:ext cx="5173653" cy="196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phos1"/>
          <p:cNvPicPr>
            <a:picLocks noChangeAspect="1" noChangeArrowheads="1"/>
          </p:cNvPicPr>
          <p:nvPr/>
        </p:nvPicPr>
        <p:blipFill>
          <a:blip r:embed="rId6"/>
          <a:srcRect r="8014" b="8369"/>
          <a:stretch>
            <a:fillRect/>
          </a:stretch>
        </p:blipFill>
        <p:spPr bwMode="auto">
          <a:xfrm>
            <a:off x="2500298" y="3553287"/>
            <a:ext cx="4209323" cy="276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コンテンツ プレースホルダ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ja-JP" dirty="0" smtClean="0"/>
              <a:t>high resolution, high granularity EM calorimeter</a:t>
            </a:r>
          </a:p>
          <a:p>
            <a:pPr lvl="1"/>
            <a:r>
              <a:rPr lang="en-US" altLang="ja-JP" dirty="0" smtClean="0"/>
              <a:t> </a:t>
            </a:r>
            <a:r>
              <a:rPr lang="en-US" altLang="ja-JP" dirty="0" smtClean="0">
                <a:latin typeface="Symbol" pitchFamily="18" charset="2"/>
              </a:rPr>
              <a:t>s</a:t>
            </a:r>
            <a:r>
              <a:rPr lang="en-US" altLang="ja-JP" dirty="0" smtClean="0"/>
              <a:t>/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~ 3 %/</a:t>
            </a:r>
            <a:r>
              <a:rPr lang="en-US" altLang="ja-JP" dirty="0" smtClean="0">
                <a:sym typeface="Symbol" pitchFamily="18" charset="2"/>
              </a:rPr>
              <a:t>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up to 100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PbWO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 of 22 (1.0 </a:t>
            </a:r>
            <a:r>
              <a:rPr lang="en-US" altLang="ja-JP" i="1" dirty="0" err="1" smtClean="0"/>
              <a:t>R</a:t>
            </a:r>
            <a:r>
              <a:rPr lang="en-US" altLang="ja-JP" i="1" baseline="-25000" dirty="0" err="1" smtClean="0"/>
              <a:t>Moliere</a:t>
            </a:r>
            <a:r>
              <a:rPr lang="en-US" altLang="ja-JP" dirty="0" smtClean="0"/>
              <a:t>)×22×180 (20 </a:t>
            </a:r>
            <a:r>
              <a:rPr lang="en-US" altLang="ja-JP" i="1" dirty="0" smtClean="0"/>
              <a:t>X</a:t>
            </a:r>
            <a:r>
              <a:rPr lang="en-US" altLang="ja-JP" i="1" baseline="-25000" dirty="0" smtClean="0"/>
              <a:t>0</a:t>
            </a:r>
            <a:r>
              <a:rPr lang="en-US" altLang="ja-JP" dirty="0" smtClean="0"/>
              <a:t>) mm</a:t>
            </a:r>
            <a:r>
              <a:rPr lang="en-US" altLang="ja-JP" baseline="30000" dirty="0" smtClean="0"/>
              <a:t>3</a:t>
            </a:r>
          </a:p>
          <a:p>
            <a:pPr lvl="1"/>
            <a:r>
              <a:rPr lang="en-US" altLang="ja-JP" dirty="0" smtClean="0"/>
              <a:t>APD + charge sensitive preamplifier readout</a:t>
            </a:r>
          </a:p>
          <a:p>
            <a:pPr lvl="1"/>
            <a:r>
              <a:rPr lang="en-US" altLang="ja-JP" dirty="0" smtClean="0"/>
              <a:t>temperature controlled at </a:t>
            </a:r>
            <a:r>
              <a:rPr lang="en-US" altLang="ja-JP" dirty="0" smtClean="0">
                <a:latin typeface="Symbol" pitchFamily="18" charset="2"/>
              </a:rPr>
              <a:t>-</a:t>
            </a:r>
            <a:r>
              <a:rPr lang="en-US" altLang="ja-JP" dirty="0" smtClean="0"/>
              <a:t>25</a:t>
            </a:r>
            <a:r>
              <a:rPr lang="en-US" altLang="ja-JP" dirty="0" smtClean="0">
                <a:sym typeface="Symbol" pitchFamily="18" charset="2"/>
              </a:rPr>
              <a:t>0.1 ˚</a:t>
            </a:r>
            <a:r>
              <a:rPr lang="en-US" altLang="ja-JP" dirty="0" smtClean="0"/>
              <a:t>C</a:t>
            </a:r>
          </a:p>
          <a:p>
            <a:r>
              <a:rPr lang="en-US" altLang="ja-JP" dirty="0" smtClean="0"/>
              <a:t>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 &lt; 0.12, </a:t>
            </a:r>
            <a:r>
              <a:rPr lang="en-US" altLang="ja-JP" dirty="0" err="1" smtClean="0">
                <a:latin typeface="Symbol" pitchFamily="18" charset="2"/>
              </a:rPr>
              <a:t>Df</a:t>
            </a:r>
            <a:r>
              <a:rPr lang="en-US" altLang="ja-JP" dirty="0" smtClean="0"/>
              <a:t> = 100 degrees</a:t>
            </a:r>
          </a:p>
          <a:p>
            <a:pPr lvl="1"/>
            <a:r>
              <a:rPr lang="en-US" altLang="ja-JP" dirty="0" smtClean="0"/>
              <a:t>56×64×5 modules = 17,920 crystals (12.5 t)</a:t>
            </a:r>
            <a:endParaRPr kumimoji="1" lang="en-US" altLang="ja-JP" dirty="0" smtClean="0"/>
          </a:p>
          <a:p>
            <a:r>
              <a:rPr kumimoji="1" lang="en-US" altLang="ja-JP" dirty="0" smtClean="0"/>
              <a:t>1 “warm” module installed; 3 cold ones in 2009</a:t>
            </a:r>
          </a:p>
          <a:p>
            <a:pPr lvl="1"/>
            <a:r>
              <a:rPr lang="en-US" altLang="ja-JP" dirty="0" smtClean="0"/>
              <a:t>many final stage efforts ongoing</a:t>
            </a:r>
          </a:p>
          <a:p>
            <a:pPr lvl="2"/>
            <a:r>
              <a:rPr lang="en-US" altLang="ja-JP" dirty="0" smtClean="0"/>
              <a:t>commissioning; calibration; feasibility studies</a:t>
            </a:r>
          </a:p>
          <a:p>
            <a:endParaRPr kumimoji="1" lang="ja-JP" altLang="en-US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2</a:t>
            </a:fld>
            <a:r>
              <a:rPr lang="en-US" altLang="ja-JP" smtClean="0"/>
              <a:t>/5</a:t>
            </a:r>
            <a:endParaRPr lang="ja-JP" altLang="ja-JP" dirty="0"/>
          </a:p>
        </p:txBody>
      </p:sp>
    </p:spTree>
    <p:custDataLst>
      <p:tags r:id="rId1"/>
    </p:custDataLst>
  </p:cSld>
  <p:clrMapOvr>
    <a:masterClrMapping/>
  </p:clrMapOvr>
  <p:transition advTm="848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13.10.2008</a:t>
            </a:r>
            <a:endParaRPr lang="en-US" altLang="ja-JP"/>
          </a:p>
        </p:txBody>
      </p:sp>
      <p:sp>
        <p:nvSpPr>
          <p:cNvPr id="44035" name="フッター プレースホルダ 3"/>
          <p:cNvSpPr>
            <a:spLocks noGrp="1"/>
          </p:cNvSpPr>
          <p:nvPr>
            <p:ph type="ftr" sz="quarter" idx="15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Physics via Photons at ALICE - K.Shigaki</a:t>
            </a:r>
          </a:p>
        </p:txBody>
      </p:sp>
      <p:sp>
        <p:nvSpPr>
          <p:cNvPr id="4403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#1: thermal photons</a:t>
            </a:r>
            <a:endParaRPr lang="ja-JP" altLang="en-US" dirty="0" smtClean="0"/>
          </a:p>
        </p:txBody>
      </p:sp>
      <p:pic>
        <p:nvPicPr>
          <p:cNvPr id="9" name="Picture 23" descr="yasuyuki5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527088"/>
            <a:ext cx="2928958" cy="390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0688" y="2979757"/>
            <a:ext cx="3478212" cy="3235325"/>
          </a:xfrm>
          <a:prstGeom prst="rect">
            <a:avLst/>
          </a:prstGeom>
          <a:noFill/>
        </p:spPr>
      </p:pic>
      <p:pic>
        <p:nvPicPr>
          <p:cNvPr id="12" name="Picture 6" descr="qu-di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116679"/>
            <a:ext cx="3071834" cy="206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86450" y="2547957"/>
            <a:ext cx="2457450" cy="1500187"/>
          </a:xfrm>
          <a:prstGeom prst="rect">
            <a:avLst/>
          </a:prstGeom>
          <a:noFill/>
        </p:spPr>
      </p:pic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3</a:t>
            </a:fld>
            <a:r>
              <a:rPr lang="en-US" altLang="ja-JP" smtClean="0"/>
              <a:t>/5</a:t>
            </a:r>
            <a:endParaRPr lang="ja-JP" altLang="ja-JP" dirty="0"/>
          </a:p>
        </p:txBody>
      </p:sp>
      <p:sp>
        <p:nvSpPr>
          <p:cNvPr id="23555" name="コンテンツ プレースホルダ 2"/>
          <p:cNvSpPr>
            <a:spLocks noGrp="1"/>
          </p:cNvSpPr>
          <p:nvPr>
            <p:ph idx="13"/>
          </p:nvPr>
        </p:nvSpPr>
        <p:spPr>
          <a:xfrm>
            <a:off x="457200" y="1125538"/>
            <a:ext cx="8229600" cy="51117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RHIC/PHENIX</a:t>
            </a:r>
            <a:r>
              <a:rPr lang="ja-JP" altLang="en-US" dirty="0" smtClean="0"/>
              <a:t>： </a:t>
            </a:r>
            <a:r>
              <a:rPr lang="en-US" altLang="ja-JP" dirty="0" smtClean="0"/>
              <a:t>indirect measurement via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baseline="30000" dirty="0" smtClean="0"/>
              <a:t>*</a:t>
            </a:r>
          </a:p>
          <a:p>
            <a:pPr lvl="1" eaLnBrk="1" hangingPunct="1"/>
            <a:r>
              <a:rPr lang="en-US" altLang="ja-JP" dirty="0" smtClean="0"/>
              <a:t>thermal component at 300 – 600 </a:t>
            </a:r>
            <a:r>
              <a:rPr lang="en-US" altLang="ja-JP" dirty="0" err="1" smtClean="0"/>
              <a:t>MeV</a:t>
            </a:r>
            <a:r>
              <a:rPr lang="ja-JP" altLang="en-US" dirty="0" smtClean="0"/>
              <a:t> </a:t>
            </a:r>
            <a:r>
              <a:rPr lang="en-US" altLang="ja-JP" dirty="0" smtClean="0"/>
              <a:t>suggested</a:t>
            </a:r>
          </a:p>
          <a:p>
            <a:pPr lvl="1" eaLnBrk="1" hangingPunct="1"/>
            <a:r>
              <a:rPr lang="en-US" altLang="ja-JP" dirty="0" smtClean="0"/>
              <a:t>models not strongly constrained</a:t>
            </a:r>
          </a:p>
          <a:p>
            <a:pPr eaLnBrk="1" hangingPunct="1"/>
            <a:r>
              <a:rPr lang="en-US" altLang="ja-JP" dirty="0" smtClean="0"/>
              <a:t>LHC/ALICE</a:t>
            </a:r>
            <a:r>
              <a:rPr lang="ja-JP" altLang="en-US" dirty="0" smtClean="0"/>
              <a:t>： </a:t>
            </a:r>
            <a:r>
              <a:rPr lang="en-US" altLang="ja-JP" dirty="0" smtClean="0"/>
              <a:t>high precision direct measurement</a:t>
            </a:r>
          </a:p>
          <a:p>
            <a:pPr lvl="1" eaLnBrk="1" hangingPunct="1"/>
            <a:r>
              <a:rPr lang="en-US" altLang="ja-JP" dirty="0" smtClean="0"/>
              <a:t>longer life of equilibrated hot phase</a:t>
            </a:r>
          </a:p>
          <a:p>
            <a:pPr lvl="1" eaLnBrk="1" hangingPunct="1"/>
            <a:r>
              <a:rPr lang="en-US" altLang="ja-JP" dirty="0" smtClean="0"/>
              <a:t>background photons suppressed due to quenching</a:t>
            </a:r>
          </a:p>
          <a:p>
            <a:pPr lvl="1" eaLnBrk="1" hangingPunct="1"/>
            <a:r>
              <a:rPr lang="en-US" altLang="ja-JP" dirty="0" smtClean="0"/>
              <a:t>high performance PHOS detector</a:t>
            </a:r>
          </a:p>
          <a:p>
            <a:pPr lvl="1"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feasible above 3 – 4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lvl="1" eaLnBrk="1" hangingPunct="1"/>
            <a:r>
              <a:rPr lang="en-US" altLang="ja-JP" dirty="0" smtClean="0"/>
              <a:t>expected S/N ~ 3 – 9 % at 3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</a:t>
            </a:r>
            <a:r>
              <a:rPr lang="en-US" altLang="ja-JP" i="1" dirty="0" smtClean="0"/>
              <a:t>c</a:t>
            </a:r>
          </a:p>
          <a:p>
            <a:pPr lvl="1" eaLnBrk="1" hangingPunct="1"/>
            <a:r>
              <a:rPr lang="en-US" altLang="ja-JP" dirty="0" smtClean="0"/>
              <a:t>systematic error ~ 9 % at 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</a:t>
            </a:r>
            <a:r>
              <a:rPr lang="en-US" altLang="ja-JP" i="1" dirty="0" smtClean="0"/>
              <a:t>c</a:t>
            </a:r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endParaRPr lang="ja-JP" altLang="en-US" dirty="0" smtClean="0"/>
          </a:p>
        </p:txBody>
      </p:sp>
    </p:spTree>
    <p:custDataLst>
      <p:tags r:id="rId1"/>
    </p:custDataLst>
  </p:cSld>
  <p:clrMapOvr>
    <a:masterClrMapping/>
  </p:clrMapOvr>
  <p:transition advTm="871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#2: quark energy loss </a:t>
            </a:r>
            <a:r>
              <a:rPr lang="en-US" altLang="ja-JP" dirty="0" err="1" smtClean="0"/>
              <a:t>systematics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pic>
        <p:nvPicPr>
          <p:cNvPr id="9" name="Picture 5" descr="eta_gamma_pi0_phi_omega_jpsi_raa_combin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5" y="2428868"/>
            <a:ext cx="6073833" cy="3929090"/>
          </a:xfrm>
          <a:prstGeom prst="rect">
            <a:avLst/>
          </a:prstGeom>
          <a:noFill/>
        </p:spPr>
      </p:pic>
      <p:sp>
        <p:nvSpPr>
          <p:cNvPr id="2" name="コンテンツ プレースホルダ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ja-JP" dirty="0" smtClean="0"/>
              <a:t>interesting behavior of meson </a:t>
            </a:r>
            <a:r>
              <a:rPr lang="en-US" altLang="ja-JP" i="1" dirty="0" smtClean="0"/>
              <a:t>R</a:t>
            </a:r>
            <a:r>
              <a:rPr lang="en-US" altLang="ja-JP" i="1" baseline="-25000" dirty="0" smtClean="0"/>
              <a:t>AA</a:t>
            </a:r>
            <a:r>
              <a:rPr lang="en-US" altLang="ja-JP" dirty="0" smtClean="0"/>
              <a:t> at RHIC</a:t>
            </a:r>
          </a:p>
          <a:p>
            <a:pPr lvl="1"/>
            <a:r>
              <a:rPr lang="en-US" altLang="ja-JP" dirty="0" smtClean="0"/>
              <a:t>a key: systematic study of flavor/spin/… dependences</a:t>
            </a:r>
          </a:p>
          <a:p>
            <a:pPr lvl="1"/>
            <a:r>
              <a:rPr lang="en-US" altLang="ja-JP" i="1" dirty="0" smtClean="0">
                <a:solidFill>
                  <a:srgbClr val="FF00FF"/>
                </a:solidFill>
              </a:rPr>
              <a:t>ref.</a:t>
            </a:r>
            <a:r>
              <a:rPr lang="en-US" altLang="ja-JP" dirty="0" smtClean="0">
                <a:solidFill>
                  <a:srgbClr val="FF00FF"/>
                </a:solidFill>
              </a:rPr>
              <a:t> </a:t>
            </a:r>
            <a:r>
              <a:rPr lang="en-US" altLang="ja-JP" dirty="0" err="1" smtClean="0">
                <a:solidFill>
                  <a:srgbClr val="FF00FF"/>
                </a:solidFill>
              </a:rPr>
              <a:t>M.Ouchida</a:t>
            </a:r>
            <a:r>
              <a:rPr lang="en-US" altLang="ja-JP" smtClean="0">
                <a:solidFill>
                  <a:srgbClr val="FF00FF"/>
                </a:solidFill>
              </a:rPr>
              <a:t>, 2D2, tomorrow</a:t>
            </a:r>
            <a:endParaRPr lang="en-US" altLang="ja-JP" dirty="0" smtClean="0"/>
          </a:p>
          <a:p>
            <a:r>
              <a:rPr lang="en-US" altLang="ja-JP" dirty="0" smtClean="0"/>
              <a:t>v</a:t>
            </a:r>
            <a:r>
              <a:rPr kumimoji="1" lang="en-US" altLang="ja-JP" dirty="0" smtClean="0"/>
              <a:t>arious </a:t>
            </a:r>
            <a:r>
              <a:rPr kumimoji="1" lang="en-US" altLang="ja-JP" dirty="0" err="1" smtClean="0"/>
              <a:t>nuetral</a:t>
            </a:r>
            <a:r>
              <a:rPr kumimoji="1" lang="en-US" altLang="ja-JP" dirty="0" smtClean="0"/>
              <a:t> mesons </a:t>
            </a:r>
            <a:r>
              <a:rPr lang="en-US" altLang="ja-JP" dirty="0" smtClean="0"/>
              <a:t>via photon decay modes</a:t>
            </a:r>
          </a:p>
          <a:p>
            <a:pPr lvl="1"/>
            <a:r>
              <a:rPr lang="en-US" altLang="ja-JP" dirty="0" smtClean="0"/>
              <a:t>experimental virtues:</a:t>
            </a:r>
          </a:p>
          <a:p>
            <a:pPr lvl="2"/>
            <a:r>
              <a:rPr lang="en-US" altLang="ja-JP" dirty="0" smtClean="0"/>
              <a:t>photon</a:t>
            </a:r>
            <a:r>
              <a:rPr kumimoji="1" lang="en-US" altLang="ja-JP" dirty="0" smtClean="0"/>
              <a:t> identification up to very high </a:t>
            </a:r>
            <a:r>
              <a:rPr kumimoji="1" lang="en-US" altLang="ja-JP" i="1" dirty="0" smtClean="0"/>
              <a:t>p</a:t>
            </a:r>
            <a:r>
              <a:rPr kumimoji="1" lang="en-US" altLang="ja-JP" i="1" baseline="-25000" dirty="0" smtClean="0"/>
              <a:t>t</a:t>
            </a:r>
          </a:p>
          <a:p>
            <a:pPr lvl="2"/>
            <a:r>
              <a:rPr lang="en-US" altLang="ja-JP" dirty="0" smtClean="0"/>
              <a:t>photon separation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t</a:t>
            </a:r>
            <a:r>
              <a:rPr lang="en-US" altLang="ja-JP" dirty="0" smtClean="0"/>
              <a:t> limit extended due to PHOS granularity</a:t>
            </a:r>
          </a:p>
          <a:p>
            <a:pPr lvl="1"/>
            <a:r>
              <a:rPr lang="en-US" altLang="ja-JP" dirty="0" smtClean="0"/>
              <a:t>another path after obvious starting point (</a:t>
            </a: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baseline="30000" dirty="0" smtClean="0">
                <a:latin typeface="Symbol" pitchFamily="18" charset="2"/>
              </a:rPr>
              <a:t>0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feasibility studies underway</a:t>
            </a:r>
          </a:p>
          <a:p>
            <a:pPr lvl="2"/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4</a:t>
            </a:fld>
            <a:r>
              <a:rPr lang="en-US" altLang="ja-JP" smtClean="0"/>
              <a:t>/5</a:t>
            </a:r>
            <a:endParaRPr lang="ja-JP" altLang="ja-JP" dirty="0"/>
          </a:p>
        </p:txBody>
      </p:sp>
    </p:spTree>
    <p:custDataLst>
      <p:tags r:id="rId1"/>
    </p:custDataLst>
  </p:cSld>
  <p:clrMapOvr>
    <a:masterClrMapping/>
  </p:clrMapOvr>
  <p:transition advTm="1518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</a:t>
            </a:r>
            <a:r>
              <a:rPr kumimoji="1" lang="en-US" altLang="ja-JP" dirty="0" smtClean="0"/>
              <a:t>embers/supporters at Hiroshima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13.10.2008</a:t>
            </a:r>
            <a:endParaRPr lang="ja-JP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Physics via Photons at ALICE - K.Shigaki</a:t>
            </a:r>
            <a:endParaRPr lang="ja-JP" altLang="ja-JP"/>
          </a:p>
        </p:txBody>
      </p:sp>
      <p:cxnSp>
        <p:nvCxnSpPr>
          <p:cNvPr id="8" name="直線矢印コネクタ 7"/>
          <p:cNvCxnSpPr/>
          <p:nvPr/>
        </p:nvCxnSpPr>
        <p:spPr>
          <a:xfrm rot="10800000" flipH="1">
            <a:off x="457200" y="3681384"/>
            <a:ext cx="82184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16200000" flipH="1">
            <a:off x="2443328" y="3726648"/>
            <a:ext cx="5167329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572396" y="334542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</a:rPr>
              <a:t>photons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3733" y="333327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PHOS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74323" y="592933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</a:rPr>
              <a:t>PHENIX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70531" y="114298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</a:rPr>
              <a:t>ALICE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pic>
        <p:nvPicPr>
          <p:cNvPr id="15" name="Picture 10" descr="hom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9652" y="5429250"/>
            <a:ext cx="1080000" cy="79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0" descr="ouchi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7591" y="5310962"/>
            <a:ext cx="1080000" cy="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2" descr="shigak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4831" y="3294191"/>
            <a:ext cx="1080000" cy="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3" descr="sugita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0713" y="1566841"/>
            <a:ext cx="1080000" cy="8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7" descr="horaguch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2132" y="2564600"/>
            <a:ext cx="1080000" cy="809520"/>
          </a:xfrm>
          <a:prstGeom prst="rect">
            <a:avLst/>
          </a:prstGeom>
          <a:noFill/>
        </p:spPr>
      </p:pic>
      <p:pic>
        <p:nvPicPr>
          <p:cNvPr id="21" name="Picture 28" descr="htori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1937" y="3277057"/>
            <a:ext cx="1080000" cy="830070"/>
          </a:xfrm>
          <a:prstGeom prst="rect">
            <a:avLst/>
          </a:prstGeom>
          <a:noFill/>
        </p:spPr>
      </p:pic>
      <p:pic>
        <p:nvPicPr>
          <p:cNvPr id="22" name="Picture 29" descr="iwanag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54583" y="5072074"/>
            <a:ext cx="1080000" cy="814590"/>
          </a:xfrm>
          <a:prstGeom prst="rect">
            <a:avLst/>
          </a:prstGeom>
          <a:noFill/>
        </p:spPr>
      </p:pic>
      <p:pic>
        <p:nvPicPr>
          <p:cNvPr id="23" name="Picture 31" descr="maruyam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0037" y="1541255"/>
            <a:ext cx="1080000" cy="814590"/>
          </a:xfrm>
          <a:prstGeom prst="rect">
            <a:avLst/>
          </a:prstGeom>
          <a:noFill/>
        </p:spPr>
      </p:pic>
      <p:pic>
        <p:nvPicPr>
          <p:cNvPr id="24" name="Picture 32" descr="mizoguti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73045" y="1562545"/>
            <a:ext cx="1080000" cy="81459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16053" y="2134063"/>
            <a:ext cx="81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15921" y="2428879"/>
            <a:ext cx="81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3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05692" y="4170176"/>
            <a:ext cx="72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79396" y="2134686"/>
            <a:ext cx="81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スライド番号プレースホルダ 3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1E59683-512D-444A-9C46-37C855EB380E}" type="slidenum">
              <a:rPr lang="en-US" altLang="ja-JP" smtClean="0"/>
              <a:pPr>
                <a:defRPr/>
              </a:pPr>
              <a:t>5</a:t>
            </a:fld>
            <a:r>
              <a:rPr lang="en-US" altLang="ja-JP" smtClean="0"/>
              <a:t>/5</a:t>
            </a:r>
            <a:endParaRPr lang="ja-JP" altLang="ja-JP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99035" y="1905000"/>
            <a:ext cx="81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609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42.2|34.8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0.9|45.3|8.6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9|6.4|44.2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01.6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36.3"/>
</p:tagLst>
</file>

<file path=ppt/theme/theme1.xml><?xml version="1.0" encoding="utf-8"?>
<a:theme xmlns:a="http://schemas.openxmlformats.org/drawingml/2006/main" name="newstyle">
  <a:themeElements>
    <a:clrScheme name="TG-globalround_TP0111821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99"/>
      </a:accent1>
      <a:accent2>
        <a:srgbClr val="0C3CA6"/>
      </a:accent2>
      <a:accent3>
        <a:srgbClr val="FFFFFF"/>
      </a:accent3>
      <a:accent4>
        <a:srgbClr val="000000"/>
      </a:accent4>
      <a:accent5>
        <a:srgbClr val="AAAACA"/>
      </a:accent5>
      <a:accent6>
        <a:srgbClr val="0A3596"/>
      </a:accent6>
      <a:hlink>
        <a:srgbClr val="CCCCFF"/>
      </a:hlink>
      <a:folHlink>
        <a:srgbClr val="B2B2B2"/>
      </a:folHlink>
    </a:clrScheme>
    <a:fontScheme name="ユーザー定義 1">
      <a:majorFont>
        <a:latin typeface="Franklin Gothic Medium"/>
        <a:ea typeface="ＭＳ Ｐゴシック"/>
        <a:cs typeface=""/>
      </a:majorFont>
      <a:minorFont>
        <a:latin typeface="Franklin Gothic Medium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G-globalround_TP0111821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99"/>
        </a:accent1>
        <a:accent2>
          <a:srgbClr val="0C3CA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A359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globalround_TP01118219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60066"/>
        </a:accent1>
        <a:accent2>
          <a:srgbClr val="FF5050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E74848"/>
        </a:accent6>
        <a:hlink>
          <a:srgbClr val="FF99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globalround_TP0111821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00"/>
        </a:accent1>
        <a:accent2>
          <a:srgbClr val="8080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7625</TotalTime>
  <Words>443</Words>
  <Application>Microsoft Office PowerPoint</Application>
  <PresentationFormat>画面に合わせる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newstyle</vt:lpstr>
      <vt:lpstr>Physics via Photons at ALICE</vt:lpstr>
      <vt:lpstr>photons: worth a challenge at LHC</vt:lpstr>
      <vt:lpstr>PHOS: new and improved tool</vt:lpstr>
      <vt:lpstr>#1: thermal photons</vt:lpstr>
      <vt:lpstr>#2: quark energy loss systematics</vt:lpstr>
      <vt:lpstr>members/supporters at Hiroshima</vt:lpstr>
    </vt:vector>
  </TitlesOfParts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PHOS Offline(/Online) Calibration</dc:title>
  <dc:creator>Kenta Shigaki</dc:creator>
  <cp:lastModifiedBy>中條 達也</cp:lastModifiedBy>
  <cp:revision>344</cp:revision>
  <dcterms:created xsi:type="dcterms:W3CDTF">2008-10-16T09:46:20Z</dcterms:created>
  <dcterms:modified xsi:type="dcterms:W3CDTF">2008-10-16T09:47:55Z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TC011182191041</vt:lpwstr>
  </property>
</Properties>
</file>