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6" r:id="rId3"/>
    <p:sldId id="257" r:id="rId4"/>
    <p:sldId id="291" r:id="rId5"/>
    <p:sldId id="302" r:id="rId6"/>
    <p:sldId id="292" r:id="rId7"/>
    <p:sldId id="293" r:id="rId8"/>
    <p:sldId id="294" r:id="rId9"/>
    <p:sldId id="295" r:id="rId10"/>
    <p:sldId id="296" r:id="rId11"/>
    <p:sldId id="301" r:id="rId12"/>
    <p:sldId id="305" r:id="rId13"/>
    <p:sldId id="297" r:id="rId14"/>
    <p:sldId id="298" r:id="rId15"/>
    <p:sldId id="300" r:id="rId16"/>
    <p:sldId id="286" r:id="rId17"/>
    <p:sldId id="287" r:id="rId18"/>
    <p:sldId id="288" r:id="rId19"/>
    <p:sldId id="289" r:id="rId20"/>
    <p:sldId id="303" r:id="rId21"/>
    <p:sldId id="306" r:id="rId22"/>
    <p:sldId id="261" r:id="rId23"/>
    <p:sldId id="262" r:id="rId24"/>
    <p:sldId id="273" r:id="rId25"/>
    <p:sldId id="263" r:id="rId26"/>
    <p:sldId id="264" r:id="rId27"/>
    <p:sldId id="265" r:id="rId28"/>
    <p:sldId id="266" r:id="rId29"/>
    <p:sldId id="275" r:id="rId30"/>
    <p:sldId id="270" r:id="rId31"/>
    <p:sldId id="279" r:id="rId32"/>
    <p:sldId id="304" r:id="rId33"/>
    <p:sldId id="307" r:id="rId3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image" Target="../media/image45.png"/><Relationship Id="rId4" Type="http://schemas.openxmlformats.org/officeDocument/2006/relationships/image" Target="../media/image48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png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image" Target="../media/image53.png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image" Target="../media/image57.png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image" Target="../media/image60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png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image" Target="../media/image64.png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image" Target="../media/image31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image" Target="../media/image33.png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image" Target="../media/image39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image" Target="../media/image4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7F8E6-C448-459A-BE40-45EFAA19A6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27890-5FB4-4BDD-9BC0-D5338B1F6D5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69F2C-4178-475E-A2AD-8928F1F3D4F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600A4-1A6D-44B1-B1F2-44594EFE42D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120BA-5B14-4E01-A0A3-2E5263D7582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82CC5-BF27-442A-968D-F4A387BC206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E060B-568B-4C93-9A49-27738861C6A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8AB52-4E94-4EEB-9BE1-C47523B20A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EF1E1-EBE4-4047-8B47-DAC5434E4CE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3A77F-ABF0-4506-B2BF-D4F91C469A4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A7F00-FF70-42C3-9B8D-D56B33AF5DF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F6F62-2A20-417D-8933-59D9D9F0AB3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E953D8B-4679-4938-B132-DC9A0FA5017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06C40D-4401-45F5-98F6-5628A6DB379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A30BD3-4EA7-4D4F-A6DA-DF3AB904400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5CE8-ADD2-478F-A8F5-00D5B6D1D1BB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CF866-96B3-4B8F-8064-33BDC7BDFAD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7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411473-5A8E-4AFC-B88C-9657616D28C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image" Target="../media/image9.png"/><Relationship Id="rId9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5.png"/><Relationship Id="rId4" Type="http://schemas.openxmlformats.org/officeDocument/2006/relationships/oleObject" Target="../embeddings/oleObject40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772400" cy="1470025"/>
          </a:xfrm>
        </p:spPr>
        <p:txBody>
          <a:bodyPr/>
          <a:lstStyle/>
          <a:p>
            <a:r>
              <a:rPr lang="en-US" altLang="ko-KR" dirty="0" smtClean="0"/>
              <a:t>Heavy </a:t>
            </a:r>
            <a:r>
              <a:rPr lang="en-US" altLang="ko-KR" dirty="0" err="1" smtClean="0"/>
              <a:t>quarkonia</a:t>
            </a:r>
            <a:r>
              <a:rPr lang="en-US" altLang="ko-KR" dirty="0" smtClean="0"/>
              <a:t> in </a:t>
            </a:r>
            <a:r>
              <a:rPr lang="en-US" altLang="ko-KR" dirty="0" err="1" smtClean="0"/>
              <a:t>AdS</a:t>
            </a:r>
            <a:r>
              <a:rPr lang="en-US" altLang="ko-KR" dirty="0" smtClean="0"/>
              <a:t>/QCD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211456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Y. Kim (KIAS)</a:t>
            </a:r>
          </a:p>
          <a:p>
            <a:endParaRPr lang="en-US" altLang="ko-KR" dirty="0" smtClean="0"/>
          </a:p>
          <a:p>
            <a:r>
              <a:rPr lang="en-US" altLang="ko-KR" sz="1700" dirty="0" smtClean="0">
                <a:latin typeface="궁서체" pitchFamily="17" charset="-127"/>
              </a:rPr>
              <a:t>YK, J.-P. Lee, S. H. Lee,</a:t>
            </a:r>
            <a:r>
              <a:rPr lang="en-US" sz="1700" dirty="0" smtClean="0">
                <a:latin typeface="궁서체" pitchFamily="17" charset="-127"/>
              </a:rPr>
              <a:t> Phys. Rev. D75:114008, 2007. </a:t>
            </a:r>
            <a:br>
              <a:rPr lang="en-US" sz="1700" dirty="0" smtClean="0">
                <a:latin typeface="궁서체" pitchFamily="17" charset="-127"/>
              </a:rPr>
            </a:br>
            <a:endParaRPr lang="en-US" altLang="ko-KR" sz="1700" dirty="0" smtClean="0">
              <a:latin typeface="궁서체" pitchFamily="17" charset="-127"/>
            </a:endParaRPr>
          </a:p>
          <a:p>
            <a:r>
              <a:rPr lang="en-US" altLang="ko-KR" sz="1700" dirty="0" smtClean="0">
                <a:latin typeface="궁서체" pitchFamily="17" charset="-127"/>
              </a:rPr>
              <a:t>YK, B.-H. Lee, C. Park, and S.-J. Sin,</a:t>
            </a:r>
            <a:r>
              <a:rPr lang="en-US" sz="1700" dirty="0" smtClean="0">
                <a:latin typeface="궁서체" pitchFamily="17" charset="-127"/>
              </a:rPr>
              <a:t> </a:t>
            </a:r>
            <a:r>
              <a:rPr lang="en-US" sz="1700" dirty="0" err="1" smtClean="0">
                <a:latin typeface="궁서체" pitchFamily="17" charset="-127"/>
              </a:rPr>
              <a:t>hep</a:t>
            </a:r>
            <a:r>
              <a:rPr lang="en-US" sz="1700" dirty="0" smtClean="0">
                <a:latin typeface="궁서체" pitchFamily="17" charset="-127"/>
              </a:rPr>
              <a:t>-</a:t>
            </a:r>
            <a:r>
              <a:rPr lang="en-US" sz="1700" dirty="0" err="1" smtClean="0">
                <a:latin typeface="궁서체" pitchFamily="17" charset="-127"/>
              </a:rPr>
              <a:t>th</a:t>
            </a:r>
            <a:r>
              <a:rPr lang="en-US" sz="1700" dirty="0" smtClean="0">
                <a:latin typeface="궁서체" pitchFamily="17" charset="-127"/>
              </a:rPr>
              <a:t>/08081143</a:t>
            </a:r>
            <a:r>
              <a:rPr lang="en-US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692275" y="1412875"/>
          <a:ext cx="5676900" cy="3751263"/>
        </p:xfrm>
        <a:graphic>
          <a:graphicData uri="http://schemas.openxmlformats.org/presentationml/2006/ole">
            <p:oleObj spid="_x0000_s59394" name="비트맵 이미지" r:id="rId3" imgW="4296375" imgH="2838846" progId="PBrush">
              <p:embed/>
            </p:oleObj>
          </a:graphicData>
        </a:graphic>
      </p:graphicFrame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555875" y="476250"/>
            <a:ext cx="46101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 sz="2300" u="sng"/>
              <a:t>Example: 4D vector meson mass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3059113" y="5445125"/>
          <a:ext cx="3744912" cy="933450"/>
        </p:xfrm>
        <a:graphic>
          <a:graphicData uri="http://schemas.openxmlformats.org/presentationml/2006/ole">
            <p:oleObj spid="_x0000_s59395" name="비트맵 이미지" r:id="rId4" imgW="2790476" imgH="6952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71472" y="1285860"/>
          <a:ext cx="7848600" cy="1335087"/>
        </p:xfrm>
        <a:graphic>
          <a:graphicData uri="http://schemas.openxmlformats.org/presentationml/2006/ole">
            <p:oleObj spid="_x0000_s107522" name="비트맵 이미지" r:id="rId3" imgW="8392696" imgH="1428949" progId="PBrush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500034" y="3000372"/>
          <a:ext cx="8288337" cy="3581400"/>
        </p:xfrm>
        <a:graphic>
          <a:graphicData uri="http://schemas.openxmlformats.org/presentationml/2006/ole">
            <p:oleObj spid="_x0000_s107523" name="비트맵 이미지" r:id="rId4" imgW="8287907" imgH="3580952" progId="PBrush">
              <p:embed/>
            </p:oleObj>
          </a:graphicData>
        </a:graphic>
      </p:graphicFrame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928926" y="371475"/>
            <a:ext cx="31037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 sz="3200" u="sng" dirty="0" smtClean="0">
                <a:solidFill>
                  <a:srgbClr val="CC00FF"/>
                </a:solidFill>
              </a:rPr>
              <a:t>Soft </a:t>
            </a:r>
            <a:r>
              <a:rPr lang="en-US" altLang="ko-KR" sz="3200" u="sng" dirty="0">
                <a:solidFill>
                  <a:srgbClr val="CC00FF"/>
                </a:solidFill>
              </a:rPr>
              <a:t>wall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1196975"/>
          </a:xfrm>
        </p:spPr>
        <p:txBody>
          <a:bodyPr/>
          <a:lstStyle/>
          <a:p>
            <a:pPr eaLnBrk="1" hangingPunct="1"/>
            <a:r>
              <a:rPr lang="en-US" altLang="ko-KR" sz="2400" b="1" u="sng" dirty="0" err="1" smtClean="0">
                <a:solidFill>
                  <a:srgbClr val="CC00FF"/>
                </a:solidFill>
              </a:rPr>
              <a:t>Deconfinement</a:t>
            </a:r>
            <a:r>
              <a:rPr lang="en-US" altLang="ko-KR" sz="2400" b="1" u="sng" dirty="0" smtClean="0">
                <a:solidFill>
                  <a:srgbClr val="CC00FF"/>
                </a:solidFill>
              </a:rPr>
              <a:t> </a:t>
            </a:r>
            <a:r>
              <a:rPr lang="en-US" altLang="ko-KR" sz="2400" b="1" u="sng" dirty="0" err="1" smtClean="0">
                <a:solidFill>
                  <a:srgbClr val="CC00FF"/>
                </a:solidFill>
              </a:rPr>
              <a:t>tempreature</a:t>
            </a:r>
            <a:r>
              <a:rPr lang="en-US" altLang="ko-KR" sz="2400" b="1" u="sng" dirty="0" smtClean="0">
                <a:solidFill>
                  <a:srgbClr val="CC00FF"/>
                </a:solidFill>
              </a:rPr>
              <a:t>: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Hawking-Page transition in a cut-off AdS</a:t>
            </a:r>
            <a:r>
              <a:rPr lang="en-US" altLang="ko-KR" sz="2400" baseline="-25000" dirty="0" smtClean="0"/>
              <a:t>5</a:t>
            </a:r>
            <a:r>
              <a:rPr lang="en-US" altLang="ko-KR" sz="4000" dirty="0" smtClean="0"/>
              <a:t> 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071688" y="2714625"/>
          <a:ext cx="4392612" cy="1020763"/>
        </p:xfrm>
        <a:graphic>
          <a:graphicData uri="http://schemas.openxmlformats.org/presentationml/2006/ole">
            <p:oleObj spid="_x0000_s55298" name="비트맵 이미지" r:id="rId3" imgW="2991268" imgH="695238" progId="PBrush">
              <p:embed/>
            </p:oleObj>
          </a:graphicData>
        </a:graphic>
      </p:graphicFrame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3348038" y="1412875"/>
            <a:ext cx="536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/>
              <a:t>E. Witten, Adv. Theor. Math. Phys. 2, 505 (1998),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/>
              <a:t>C. P. Herzog, Phys. Rev. Lett.98, 091601 (2007)</a:t>
            </a:r>
            <a:r>
              <a:rPr lang="en-US" altLang="ko-KR" b="0"/>
              <a:t> </a:t>
            </a:r>
          </a:p>
        </p:txBody>
      </p:sp>
      <p:graphicFrame>
        <p:nvGraphicFramePr>
          <p:cNvPr id="1024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857500" y="4643438"/>
          <a:ext cx="3168650" cy="741362"/>
        </p:xfrm>
        <a:graphic>
          <a:graphicData uri="http://schemas.openxmlformats.org/presentationml/2006/ole">
            <p:oleObj spid="_x0000_s55299" name="비트맵 이미지" r:id="rId4" imgW="2238687" imgH="523810" progId="PBrush">
              <p:embed/>
            </p:oleObj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857375" y="5786438"/>
            <a:ext cx="601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 sz="2000"/>
              <a:t>Gravitational action:~N</a:t>
            </a:r>
            <a:r>
              <a:rPr lang="en-US" altLang="ko-KR" sz="2000" baseline="-25000"/>
              <a:t>c</a:t>
            </a:r>
            <a:r>
              <a:rPr lang="en-US" altLang="ko-KR" sz="2000" baseline="30000"/>
              <a:t>2 </a:t>
            </a:r>
            <a:r>
              <a:rPr lang="en-US" altLang="ko-KR" sz="2000"/>
              <a:t>,   Meson action:~N</a:t>
            </a:r>
            <a:r>
              <a:rPr lang="en-US" altLang="ko-KR" sz="2000" baseline="-2500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771775" y="2133600"/>
          <a:ext cx="3529013" cy="798513"/>
        </p:xfrm>
        <a:graphic>
          <a:graphicData uri="http://schemas.openxmlformats.org/presentationml/2006/ole">
            <p:oleObj spid="_x0000_s56322" name="비트맵 이미지" r:id="rId3" imgW="2695951" imgH="609524" progId="PBrush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700338" y="4508500"/>
          <a:ext cx="4103687" cy="877888"/>
        </p:xfrm>
        <a:graphic>
          <a:graphicData uri="http://schemas.openxmlformats.org/presentationml/2006/ole">
            <p:oleObj spid="_x0000_s56323" name="비트맵 이미지" r:id="rId4" imgW="3076190" imgH="657317" progId="PBrush">
              <p:embed/>
            </p:oleObj>
          </a:graphicData>
        </a:graphic>
      </p:graphicFrame>
      <p:sp>
        <p:nvSpPr>
          <p:cNvPr id="11272" name="Text Box 4"/>
          <p:cNvSpPr txBox="1">
            <a:spLocks noChangeArrowheads="1"/>
          </p:cNvSpPr>
          <p:nvPr/>
        </p:nvSpPr>
        <p:spPr bwMode="auto">
          <a:xfrm>
            <a:off x="1887538" y="1346200"/>
            <a:ext cx="180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/>
              <a:t>1. thermal AdS:</a:t>
            </a:r>
          </a:p>
        </p:txBody>
      </p:sp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1908175" y="3644900"/>
            <a:ext cx="2279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/>
              <a:t>2.  AdS  black hole:</a:t>
            </a:r>
          </a:p>
        </p:txBody>
      </p:sp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1908175" y="3068638"/>
          <a:ext cx="5792788" cy="485775"/>
        </p:xfrm>
        <a:graphic>
          <a:graphicData uri="http://schemas.openxmlformats.org/presentationml/2006/ole">
            <p:oleObj spid="_x0000_s56324" name="비트맵 이미지" r:id="rId5" imgW="5792008" imgH="485586" progId="PBrush">
              <p:embed/>
            </p:oleObj>
          </a:graphicData>
        </a:graphic>
      </p:graphicFrame>
      <p:graphicFrame>
        <p:nvGraphicFramePr>
          <p:cNvPr id="11269" name="Object 7"/>
          <p:cNvGraphicFramePr>
            <a:graphicFrameLocks noChangeAspect="1"/>
          </p:cNvGraphicFramePr>
          <p:nvPr/>
        </p:nvGraphicFramePr>
        <p:xfrm>
          <a:off x="7164388" y="4652963"/>
          <a:ext cx="1343025" cy="409575"/>
        </p:xfrm>
        <a:graphic>
          <a:graphicData uri="http://schemas.openxmlformats.org/presentationml/2006/ole">
            <p:oleObj spid="_x0000_s56325" name="비트맵 이미지" r:id="rId6" imgW="1343212" imgH="409632" progId="PBrush">
              <p:embed/>
            </p:oleObj>
          </a:graphicData>
        </a:graphic>
      </p:graphicFrame>
      <p:graphicFrame>
        <p:nvGraphicFramePr>
          <p:cNvPr id="11270" name="Object 8"/>
          <p:cNvGraphicFramePr>
            <a:graphicFrameLocks noChangeAspect="1"/>
          </p:cNvGraphicFramePr>
          <p:nvPr/>
        </p:nvGraphicFramePr>
        <p:xfrm>
          <a:off x="4500563" y="3500438"/>
          <a:ext cx="1554162" cy="857250"/>
        </p:xfrm>
        <a:graphic>
          <a:graphicData uri="http://schemas.openxmlformats.org/presentationml/2006/ole">
            <p:oleObj spid="_x0000_s56326" name="비트맵 이미지" r:id="rId7" imgW="1552792" imgH="857143" progId="PBrush">
              <p:embed/>
            </p:oleObj>
          </a:graphicData>
        </a:graphic>
      </p:graphicFrame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592138" y="5810250"/>
            <a:ext cx="4206875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 b="0"/>
              <a:t>Transition between two backgrounds </a:t>
            </a:r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4859338" y="6021388"/>
            <a:ext cx="504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5508625" y="5805488"/>
            <a:ext cx="3041650" cy="366712"/>
          </a:xfrm>
          <a:prstGeom prst="rect">
            <a:avLst/>
          </a:prstGeom>
          <a:solidFill>
            <a:srgbClr val="CC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 b="0"/>
              <a:t>(De)confinement transition</a:t>
            </a:r>
          </a:p>
        </p:txBody>
      </p:sp>
      <p:graphicFrame>
        <p:nvGraphicFramePr>
          <p:cNvPr id="11271" name="Object 12"/>
          <p:cNvGraphicFramePr>
            <a:graphicFrameLocks noChangeAspect="1"/>
          </p:cNvGraphicFramePr>
          <p:nvPr/>
        </p:nvGraphicFramePr>
        <p:xfrm>
          <a:off x="6300788" y="3573463"/>
          <a:ext cx="1181100" cy="685800"/>
        </p:xfrm>
        <a:graphic>
          <a:graphicData uri="http://schemas.openxmlformats.org/presentationml/2006/ole">
            <p:oleObj spid="_x0000_s56327" name="비트맵 이미지" r:id="rId8" imgW="1181265" imgH="68571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411413" y="765175"/>
          <a:ext cx="1871662" cy="411163"/>
        </p:xfrm>
        <a:graphic>
          <a:graphicData uri="http://schemas.openxmlformats.org/presentationml/2006/ole">
            <p:oleObj spid="_x0000_s58370" name="비트맵 이미지" r:id="rId3" imgW="1343212" imgH="295238" progId="PBrush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2051050" y="1557338"/>
          <a:ext cx="4033838" cy="1481137"/>
        </p:xfrm>
        <a:graphic>
          <a:graphicData uri="http://schemas.openxmlformats.org/presentationml/2006/ole">
            <p:oleObj spid="_x0000_s58371" name="비트맵 이미지" r:id="rId4" imgW="3371429" imgH="1238423" progId="PBrush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132138" y="3429000"/>
          <a:ext cx="2087562" cy="638175"/>
        </p:xfrm>
        <a:graphic>
          <a:graphicData uri="http://schemas.openxmlformats.org/presentationml/2006/ole">
            <p:oleObj spid="_x0000_s58372" name="비트맵 이미지" r:id="rId5" imgW="1619476" imgH="495369" progId="PBrush">
              <p:embed/>
            </p:oleObj>
          </a:graphicData>
        </a:graphic>
      </p:graphicFrame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835150" y="5373688"/>
            <a:ext cx="46815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427538" y="5157788"/>
            <a:ext cx="0" cy="5032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192588" y="5667375"/>
            <a:ext cx="385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/>
              <a:t>z</a:t>
            </a:r>
            <a:r>
              <a:rPr lang="en-US" altLang="ko-KR" baseline="-25000"/>
              <a:t>0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835150" y="4292600"/>
            <a:ext cx="0" cy="19446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71638" y="6269038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 sz="1600"/>
              <a:t>z=0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140200" y="5013325"/>
            <a:ext cx="0" cy="7921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903663" y="45862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/>
              <a:t>z</a:t>
            </a:r>
            <a:r>
              <a:rPr lang="en-US" altLang="ko-KR" baseline="-25000"/>
              <a:t>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Line 6"/>
          <p:cNvSpPr>
            <a:spLocks noChangeShapeType="1"/>
          </p:cNvSpPr>
          <p:nvPr/>
        </p:nvSpPr>
        <p:spPr bwMode="auto">
          <a:xfrm flipV="1">
            <a:off x="3059113" y="22764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059113" y="3068638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5651500" y="2276475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3644900"/>
            <a:ext cx="1323975" cy="333375"/>
          </a:xfrm>
          <a:prstGeom prst="rect">
            <a:avLst/>
          </a:prstGeom>
          <a:noFill/>
        </p:spPr>
      </p:pic>
      <p:pic>
        <p:nvPicPr>
          <p:cNvPr id="3175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8388" y="1844675"/>
            <a:ext cx="1762125" cy="381000"/>
          </a:xfrm>
          <a:prstGeom prst="rect">
            <a:avLst/>
          </a:prstGeom>
          <a:noFill/>
        </p:spPr>
      </p:pic>
      <p:pic>
        <p:nvPicPr>
          <p:cNvPr id="31762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8" y="2492375"/>
            <a:ext cx="647700" cy="447675"/>
          </a:xfrm>
          <a:prstGeom prst="rect">
            <a:avLst/>
          </a:prstGeom>
          <a:noFill/>
        </p:spPr>
      </p:pic>
      <p:sp>
        <p:nvSpPr>
          <p:cNvPr id="31763" name="Line 19"/>
          <p:cNvSpPr>
            <a:spLocks noChangeShapeType="1"/>
          </p:cNvSpPr>
          <p:nvPr/>
        </p:nvSpPr>
        <p:spPr bwMode="auto">
          <a:xfrm flipV="1">
            <a:off x="4356100" y="2276475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5580063" y="3716338"/>
          <a:ext cx="3067050" cy="466725"/>
        </p:xfrm>
        <a:graphic>
          <a:graphicData uri="http://schemas.openxmlformats.org/presentationml/2006/ole">
            <p:oleObj spid="_x0000_s47106" name="비트맵 이미지" r:id="rId6" imgW="3067478" imgH="466543" progId="PBrush">
              <p:embed/>
            </p:oleObj>
          </a:graphicData>
        </a:graphic>
      </p:graphicFrame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3779838" y="3716338"/>
          <a:ext cx="1476375" cy="466725"/>
        </p:xfrm>
        <a:graphic>
          <a:graphicData uri="http://schemas.openxmlformats.org/presentationml/2006/ole">
            <p:oleObj spid="_x0000_s47107" name="비트맵 이미지" r:id="rId7" imgW="1476190" imgH="466543" progId="PBrush">
              <p:embed/>
            </p:oleObj>
          </a:graphicData>
        </a:graphic>
      </p:graphicFrame>
      <p:sp>
        <p:nvSpPr>
          <p:cNvPr id="11" name="직사각형 10"/>
          <p:cNvSpPr/>
          <p:nvPr/>
        </p:nvSpPr>
        <p:spPr>
          <a:xfrm>
            <a:off x="142844" y="357166"/>
            <a:ext cx="90011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 smtClean="0">
                <a:solidFill>
                  <a:srgbClr val="7030A0"/>
                </a:solidFill>
              </a:rPr>
              <a:t>Heavy </a:t>
            </a:r>
            <a:r>
              <a:rPr lang="en-US" altLang="ko-KR" sz="4400" dirty="0" err="1" smtClean="0">
                <a:solidFill>
                  <a:srgbClr val="7030A0"/>
                </a:solidFill>
              </a:rPr>
              <a:t>quarkonium</a:t>
            </a:r>
            <a:r>
              <a:rPr lang="en-US" altLang="ko-KR" sz="4400" dirty="0" smtClean="0">
                <a:solidFill>
                  <a:srgbClr val="7030A0"/>
                </a:solidFill>
              </a:rPr>
              <a:t> in bottom-up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843213" y="981075"/>
            <a:ext cx="2341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b="1" u="sng"/>
              <a:t>Soft wall model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211138" y="2871788"/>
          <a:ext cx="8723312" cy="1349375"/>
        </p:xfrm>
        <a:graphic>
          <a:graphicData uri="http://schemas.openxmlformats.org/presentationml/2006/ole">
            <p:oleObj spid="_x0000_s48130" name="비트맵 이미지" r:id="rId3" imgW="8723810" imgH="111458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Line 4"/>
          <p:cNvSpPr>
            <a:spLocks noChangeShapeType="1"/>
          </p:cNvSpPr>
          <p:nvPr/>
        </p:nvSpPr>
        <p:spPr bwMode="auto">
          <a:xfrm flipV="1">
            <a:off x="3059113" y="22764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3059113" y="3068638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5651500" y="2276475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3644900"/>
            <a:ext cx="1323975" cy="333375"/>
          </a:xfrm>
          <a:prstGeom prst="rect">
            <a:avLst/>
          </a:prstGeom>
          <a:noFill/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2492375"/>
            <a:ext cx="647700" cy="447675"/>
          </a:xfrm>
          <a:prstGeom prst="rect">
            <a:avLst/>
          </a:prstGeom>
          <a:noFill/>
        </p:spPr>
      </p:pic>
      <p:sp>
        <p:nvSpPr>
          <p:cNvPr id="35849" name="Line 9"/>
          <p:cNvSpPr>
            <a:spLocks noChangeShapeType="1"/>
          </p:cNvSpPr>
          <p:nvPr/>
        </p:nvSpPr>
        <p:spPr bwMode="auto">
          <a:xfrm flipV="1">
            <a:off x="4356100" y="2276475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5435600" y="3789363"/>
          <a:ext cx="1554163" cy="371475"/>
        </p:xfrm>
        <a:graphic>
          <a:graphicData uri="http://schemas.openxmlformats.org/presentationml/2006/ole">
            <p:oleObj spid="_x0000_s49154" name="비트맵 이미지" r:id="rId5" imgW="1552792" imgH="371527" progId="PBrush">
              <p:embed/>
            </p:oleObj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3924300" y="3716338"/>
          <a:ext cx="1238250" cy="485775"/>
        </p:xfrm>
        <a:graphic>
          <a:graphicData uri="http://schemas.openxmlformats.org/presentationml/2006/ole">
            <p:oleObj spid="_x0000_s49155" name="비트맵 이미지" r:id="rId6" imgW="1238423" imgH="485586" progId="PBrush">
              <p:embed/>
            </p:oleObj>
          </a:graphicData>
        </a:graphic>
      </p:graphicFrame>
      <p:graphicFrame>
        <p:nvGraphicFramePr>
          <p:cNvPr id="35855" name="Object 15"/>
          <p:cNvGraphicFramePr>
            <a:graphicFrameLocks noChangeAspect="1"/>
          </p:cNvGraphicFramePr>
          <p:nvPr/>
        </p:nvGraphicFramePr>
        <p:xfrm>
          <a:off x="3492500" y="4437063"/>
          <a:ext cx="2305050" cy="704850"/>
        </p:xfrm>
        <a:graphic>
          <a:graphicData uri="http://schemas.openxmlformats.org/presentationml/2006/ole">
            <p:oleObj spid="_x0000_s49156" name="비트맵 이미지" r:id="rId7" imgW="1619476" imgH="495369" progId="PBrush">
              <p:embed/>
            </p:oleObj>
          </a:graphicData>
        </a:graphic>
      </p:graphicFrame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4932363" y="2565400"/>
            <a:ext cx="0" cy="935038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3779838" y="5516563"/>
          <a:ext cx="1871662" cy="671512"/>
        </p:xfrm>
        <a:graphic>
          <a:graphicData uri="http://schemas.openxmlformats.org/presentationml/2006/ole">
            <p:oleObj spid="_x0000_s49157" name="비트맵 이미지" r:id="rId8" imgW="1647619" imgH="590476" progId="PBrush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57488" y="785794"/>
            <a:ext cx="3096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00B050"/>
                </a:solidFill>
              </a:rPr>
              <a:t>Dissociation temperature</a:t>
            </a:r>
            <a:endParaRPr lang="ko-KR" altLang="en-US" sz="2000" dirty="0">
              <a:solidFill>
                <a:srgbClr val="00B050"/>
              </a:solidFill>
            </a:endParaRPr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38" y="6215082"/>
            <a:ext cx="7258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0" y="1989138"/>
          <a:ext cx="8875713" cy="1717675"/>
        </p:xfrm>
        <a:graphic>
          <a:graphicData uri="http://schemas.openxmlformats.org/presentationml/2006/ole">
            <p:oleObj spid="_x0000_s50178" name="비트맵 이미지" r:id="rId3" imgW="8876190" imgH="127619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500166" y="785794"/>
          <a:ext cx="6457950" cy="4316412"/>
        </p:xfrm>
        <a:graphic>
          <a:graphicData uri="http://schemas.openxmlformats.org/presentationml/2006/ole">
            <p:oleObj spid="_x0000_s102402" name="비트맵 이미지" r:id="rId3" imgW="5571429" imgH="3723810" progId="PBrush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28794" y="285728"/>
            <a:ext cx="5349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Prediction from  the bottom-up </a:t>
            </a:r>
            <a:r>
              <a:rPr lang="en-US" altLang="ko-KR" dirty="0" err="1" smtClean="0"/>
              <a:t>AdS</a:t>
            </a:r>
            <a:r>
              <a:rPr lang="en-US" altLang="ko-KR" dirty="0" smtClean="0"/>
              <a:t>/QCD model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3174" y="6215082"/>
            <a:ext cx="4178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YK, J.-P. Lee, and S. H. Lee, PRD (2007)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5500702"/>
            <a:ext cx="415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Deconfinement</a:t>
            </a:r>
            <a:r>
              <a:rPr lang="en-US" altLang="ko-KR" dirty="0" smtClean="0"/>
              <a:t> + temperature effects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8"/>
          </a:xfrm>
        </p:spPr>
        <p:txBody>
          <a:bodyPr/>
          <a:lstStyle/>
          <a:p>
            <a:r>
              <a:rPr lang="en-US" altLang="ko-KR" dirty="0" smtClean="0"/>
              <a:t>Why heavy </a:t>
            </a:r>
            <a:r>
              <a:rPr lang="en-US" altLang="ko-KR" dirty="0" err="1" smtClean="0"/>
              <a:t>quarkonia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Bottom-up </a:t>
            </a:r>
            <a:r>
              <a:rPr lang="en-US" altLang="ko-KR" dirty="0" err="1" smtClean="0"/>
              <a:t>AdS</a:t>
            </a:r>
            <a:r>
              <a:rPr lang="en-US" altLang="ko-KR" dirty="0" smtClean="0"/>
              <a:t>/QCD</a:t>
            </a:r>
          </a:p>
          <a:p>
            <a:r>
              <a:rPr lang="en-US" altLang="ko-KR" dirty="0" smtClean="0"/>
              <a:t>Heavy </a:t>
            </a:r>
            <a:r>
              <a:rPr lang="en-US" altLang="ko-KR" dirty="0" err="1" smtClean="0"/>
              <a:t>quarkonium</a:t>
            </a:r>
            <a:r>
              <a:rPr lang="en-US" altLang="ko-KR" dirty="0" smtClean="0"/>
              <a:t> in bottom-up</a:t>
            </a:r>
          </a:p>
          <a:p>
            <a:r>
              <a:rPr lang="en-US" altLang="ko-KR" dirty="0" smtClean="0"/>
              <a:t>Holographic heavy quark potential</a:t>
            </a:r>
          </a:p>
          <a:p>
            <a:r>
              <a:rPr lang="en-US" altLang="ko-KR" dirty="0" smtClean="0"/>
              <a:t>Summary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0100" y="2357430"/>
            <a:ext cx="780354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Gluon condensation and heavy </a:t>
            </a:r>
            <a:r>
              <a:rPr lang="en-US" altLang="ko-KR" dirty="0" err="1" smtClean="0"/>
              <a:t>quarkonium</a:t>
            </a:r>
            <a:endParaRPr lang="en-US" altLang="ko-KR" dirty="0" smtClean="0"/>
          </a:p>
          <a:p>
            <a:r>
              <a:rPr lang="en-US" altLang="ko-KR" dirty="0" smtClean="0"/>
              <a:t>   are both telling us about the non-</a:t>
            </a:r>
            <a:r>
              <a:rPr lang="en-US" altLang="ko-KR" dirty="0" err="1" smtClean="0"/>
              <a:t>perturbative</a:t>
            </a:r>
            <a:r>
              <a:rPr lang="en-US" altLang="ko-KR" dirty="0" smtClean="0"/>
              <a:t> nature of QGP.</a:t>
            </a:r>
          </a:p>
          <a:p>
            <a:endParaRPr lang="en-US" altLang="ko-KR" dirty="0"/>
          </a:p>
          <a:p>
            <a:pPr marL="342900" indent="-342900">
              <a:buAutoNum type="arabicPeriod" startAt="2"/>
            </a:pPr>
            <a:r>
              <a:rPr lang="en-US" altLang="ko-KR" dirty="0" smtClean="0"/>
              <a:t>Temperature dependence of gluon condensation is conveyed into</a:t>
            </a:r>
          </a:p>
          <a:p>
            <a:pPr marL="342900" indent="-342900"/>
            <a:r>
              <a:rPr lang="en-US" altLang="ko-KR" dirty="0" smtClean="0"/>
              <a:t>     the temperature dependence of heavy </a:t>
            </a:r>
            <a:r>
              <a:rPr lang="en-US" altLang="ko-KR" dirty="0" err="1" smtClean="0"/>
              <a:t>quarkonium</a:t>
            </a:r>
            <a:r>
              <a:rPr lang="en-US" altLang="ko-KR" dirty="0"/>
              <a:t> </a:t>
            </a:r>
            <a:r>
              <a:rPr lang="en-US" altLang="ko-KR" dirty="0" smtClean="0"/>
              <a:t>in QCD sum rule</a:t>
            </a:r>
          </a:p>
          <a:p>
            <a:pPr marL="342900" indent="-342900"/>
            <a:r>
              <a:rPr lang="en-US" altLang="ko-KR" dirty="0" smtClean="0"/>
              <a:t>    [K. Morita and S. H. Lee, PRL (2008) ] </a:t>
            </a:r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 smtClean="0"/>
              <a:t>3. So there should be a close relation between the two.</a:t>
            </a:r>
          </a:p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Holographic heavy quark potential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2798771"/>
          </a:xfrm>
        </p:spPr>
        <p:txBody>
          <a:bodyPr/>
          <a:lstStyle/>
          <a:p>
            <a:r>
              <a:rPr lang="en-US" altLang="ko-KR" dirty="0"/>
              <a:t>The </a:t>
            </a:r>
            <a:r>
              <a:rPr lang="en-US" altLang="ko-KR" dirty="0" err="1"/>
              <a:t>dilaton</a:t>
            </a:r>
            <a:r>
              <a:rPr lang="en-US" altLang="ko-KR" dirty="0"/>
              <a:t> couples to the gluon operator </a:t>
            </a:r>
            <a:r>
              <a:rPr lang="en-US" altLang="ko-KR" dirty="0" smtClean="0"/>
              <a:t>trG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</a:t>
            </a:r>
            <a:r>
              <a:rPr lang="en-US" altLang="ko-KR" dirty="0">
                <a:sym typeface="Wingdings" pitchFamily="2" charset="2"/>
              </a:rPr>
              <a:t>: </a:t>
            </a:r>
          </a:p>
          <a:p>
            <a:pPr>
              <a:buFontTx/>
              <a:buNone/>
            </a:pPr>
            <a:r>
              <a:rPr lang="en-US" altLang="ko-KR" dirty="0">
                <a:sym typeface="Wingdings" pitchFamily="2" charset="2"/>
              </a:rPr>
              <a:t>  non-zero gluon condensate in QCD  the </a:t>
            </a:r>
            <a:r>
              <a:rPr lang="en-US" altLang="ko-KR" dirty="0" err="1">
                <a:sym typeface="Wingdings" pitchFamily="2" charset="2"/>
              </a:rPr>
              <a:t>dilaton</a:t>
            </a:r>
            <a:r>
              <a:rPr lang="en-US" altLang="ko-KR" dirty="0">
                <a:sym typeface="Wingdings" pitchFamily="2" charset="2"/>
              </a:rPr>
              <a:t> will have a non-trivial background. </a:t>
            </a:r>
          </a:p>
          <a:p>
            <a:pPr>
              <a:buFontTx/>
              <a:buNone/>
            </a:pPr>
            <a:r>
              <a:rPr lang="en-US" altLang="ko-KR" dirty="0">
                <a:sym typeface="Wingdings" pitchFamily="2" charset="2"/>
              </a:rPr>
              <a:t> </a:t>
            </a:r>
            <a:endParaRPr lang="en-US" altLang="ko-K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786322"/>
            <a:ext cx="7286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654164"/>
          </a:xfrm>
        </p:spPr>
        <p:txBody>
          <a:bodyPr/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A deformed </a:t>
            </a:r>
            <a:r>
              <a:rPr lang="en-US" altLang="ko-KR" dirty="0" err="1" smtClean="0">
                <a:solidFill>
                  <a:srgbClr val="7030A0"/>
                </a:solidFill>
              </a:rPr>
              <a:t>AdS</a:t>
            </a:r>
            <a:r>
              <a:rPr lang="en-US" altLang="ko-KR" dirty="0" smtClean="0">
                <a:solidFill>
                  <a:srgbClr val="7030A0"/>
                </a:solidFill>
              </a:rPr>
              <a:t> due to the</a:t>
            </a:r>
            <a:br>
              <a:rPr lang="en-US" altLang="ko-KR" dirty="0" smtClean="0">
                <a:solidFill>
                  <a:srgbClr val="7030A0"/>
                </a:solidFill>
              </a:rPr>
            </a:br>
            <a:r>
              <a:rPr lang="en-US" altLang="ko-KR" dirty="0" smtClean="0">
                <a:solidFill>
                  <a:srgbClr val="7030A0"/>
                </a:solidFill>
              </a:rPr>
              <a:t>gluon condensate</a:t>
            </a:r>
            <a:endParaRPr lang="ko-KR" alt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42910" y="500042"/>
          <a:ext cx="6985000" cy="1144587"/>
        </p:xfrm>
        <a:graphic>
          <a:graphicData uri="http://schemas.openxmlformats.org/presentationml/2006/ole">
            <p:oleObj spid="_x0000_s8194" name="비트맵 이미지" r:id="rId3" imgW="4933333" imgH="809738" progId="PBrush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357422" y="2714620"/>
          <a:ext cx="3960813" cy="1163637"/>
        </p:xfrm>
        <a:graphic>
          <a:graphicData uri="http://schemas.openxmlformats.org/presentationml/2006/ole">
            <p:oleObj spid="_x0000_s8195" name="비트맵 이미지" r:id="rId4" imgW="3142857" imgH="923810" progId="PBrush">
              <p:embed/>
            </p:oleObj>
          </a:graphicData>
        </a:graphic>
      </p:graphicFrame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500570"/>
            <a:ext cx="2624149" cy="169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071538" y="2071678"/>
            <a:ext cx="7144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Einstein equation and the </a:t>
            </a:r>
            <a:r>
              <a:rPr lang="en-US" altLang="ko-KR" dirty="0" err="1" smtClean="0"/>
              <a:t>dilaton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EoM</a:t>
            </a:r>
            <a:r>
              <a:rPr lang="en-US" altLang="ko-KR" dirty="0" smtClean="0"/>
              <a:t> with the following </a:t>
            </a:r>
            <a:r>
              <a:rPr lang="en-US" altLang="ko-KR" dirty="0" err="1" smtClean="0"/>
              <a:t>Ansatz</a:t>
            </a:r>
            <a:r>
              <a:rPr lang="en-US" altLang="ko-KR" dirty="0" smtClean="0"/>
              <a:t>: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6913562" cy="2667000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7786710" y="2786058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/>
              <a:t>:</a:t>
            </a:r>
            <a:r>
              <a:rPr lang="en-US" altLang="ko-KR" b="1" dirty="0" err="1" smtClean="0"/>
              <a:t>dAdS</a:t>
            </a:r>
            <a:endParaRPr lang="en-US" altLang="ko-K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/>
          <a:lstStyle/>
          <a:p>
            <a:r>
              <a:rPr lang="en-US" altLang="ko-KR" sz="2500" dirty="0">
                <a:solidFill>
                  <a:srgbClr val="FF9933"/>
                </a:solidFill>
              </a:rPr>
              <a:t> </a:t>
            </a:r>
            <a:r>
              <a:rPr lang="en-US" altLang="ko-KR" sz="2500" dirty="0" smtClean="0">
                <a:solidFill>
                  <a:srgbClr val="FF9933"/>
                </a:solidFill>
              </a:rPr>
              <a:t>* Here, </a:t>
            </a:r>
            <a:r>
              <a:rPr lang="en-US" altLang="ko-KR" sz="2500" dirty="0" err="1">
                <a:solidFill>
                  <a:srgbClr val="FF9933"/>
                </a:solidFill>
              </a:rPr>
              <a:t>z</a:t>
            </a:r>
            <a:r>
              <a:rPr lang="en-US" altLang="ko-KR" sz="2500" baseline="-25000" dirty="0" err="1">
                <a:solidFill>
                  <a:srgbClr val="FF9933"/>
                </a:solidFill>
              </a:rPr>
              <a:t>c</a:t>
            </a:r>
            <a:r>
              <a:rPr lang="en-US" altLang="ko-KR" sz="2500" dirty="0">
                <a:solidFill>
                  <a:srgbClr val="FF9933"/>
                </a:solidFill>
              </a:rPr>
              <a:t> </a:t>
            </a:r>
            <a:r>
              <a:rPr lang="en-US" altLang="ko-KR" sz="2500" dirty="0" smtClean="0">
                <a:solidFill>
                  <a:srgbClr val="FF9933"/>
                </a:solidFill>
              </a:rPr>
              <a:t>is nothing but the </a:t>
            </a:r>
            <a:r>
              <a:rPr lang="en-US" altLang="ko-KR" sz="2500" dirty="0">
                <a:solidFill>
                  <a:srgbClr val="FF9933"/>
                </a:solidFill>
              </a:rPr>
              <a:t>gluon condensate </a:t>
            </a:r>
            <a:r>
              <a:rPr lang="en-US" altLang="ko-KR" sz="2500" dirty="0" smtClean="0">
                <a:solidFill>
                  <a:srgbClr val="FF9933"/>
                </a:solidFill>
              </a:rPr>
              <a:t>via </a:t>
            </a:r>
            <a:r>
              <a:rPr lang="en-US" altLang="ko-KR" sz="2500" dirty="0" err="1" smtClean="0">
                <a:solidFill>
                  <a:srgbClr val="FF9933"/>
                </a:solidFill>
              </a:rPr>
              <a:t>AdS</a:t>
            </a:r>
            <a:r>
              <a:rPr lang="en-US" altLang="ko-KR" sz="2500" dirty="0" smtClean="0">
                <a:solidFill>
                  <a:srgbClr val="FF9933"/>
                </a:solidFill>
              </a:rPr>
              <a:t>/CFT</a:t>
            </a:r>
            <a:r>
              <a:rPr lang="en-US" altLang="ko-KR" sz="2500" dirty="0">
                <a:solidFill>
                  <a:srgbClr val="FF9933"/>
                </a:solidFill>
              </a:rPr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1916113"/>
            <a:ext cx="6881812" cy="2898775"/>
            <a:chOff x="703" y="1207"/>
            <a:chExt cx="4335" cy="1826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3243" y="1207"/>
              <a:ext cx="179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/>
                <a:t>Klebanov and Witten </a:t>
              </a:r>
              <a:r>
                <a:rPr lang="en-US" altLang="ko-KR">
                  <a:latin typeface="Arial"/>
                </a:rPr>
                <a:t>‘</a:t>
              </a:r>
              <a:r>
                <a:rPr lang="en-US" altLang="ko-KR"/>
                <a:t>99 </a:t>
              </a:r>
            </a:p>
          </p:txBody>
        </p:sp>
        <p:graphicFrame>
          <p:nvGraphicFramePr>
            <p:cNvPr id="10246" name="Object 6"/>
            <p:cNvGraphicFramePr>
              <a:graphicFrameLocks noChangeAspect="1"/>
            </p:cNvGraphicFramePr>
            <p:nvPr/>
          </p:nvGraphicFramePr>
          <p:xfrm>
            <a:off x="703" y="1933"/>
            <a:ext cx="4015" cy="396"/>
          </p:xfrm>
          <a:graphic>
            <a:graphicData uri="http://schemas.openxmlformats.org/presentationml/2006/ole">
              <p:oleObj spid="_x0000_s9219" name="비트맵 이미지" r:id="rId3" imgW="6373115" imgH="628571" progId="PBrush">
                <p:embed/>
              </p:oleObj>
            </a:graphicData>
          </a:graphic>
        </p:graphicFrame>
        <p:graphicFrame>
          <p:nvGraphicFramePr>
            <p:cNvPr id="10247" name="Object 7"/>
            <p:cNvGraphicFramePr>
              <a:graphicFrameLocks noChangeAspect="1"/>
            </p:cNvGraphicFramePr>
            <p:nvPr/>
          </p:nvGraphicFramePr>
          <p:xfrm>
            <a:off x="748" y="2523"/>
            <a:ext cx="1830" cy="510"/>
          </p:xfrm>
          <a:graphic>
            <a:graphicData uri="http://schemas.openxmlformats.org/presentationml/2006/ole">
              <p:oleObj spid="_x0000_s9220" name="비트맵 이미지" r:id="rId4" imgW="2905531" imgH="809738" progId="PBrush">
                <p:embed/>
              </p:oleObj>
            </a:graphicData>
          </a:graphic>
        </p:graphicFrame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703" y="1570"/>
              <a:ext cx="126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/>
                <a:t>For small z (d=4)</a:t>
              </a:r>
            </a:p>
          </p:txBody>
        </p:sp>
      </p:grpSp>
      <p:graphicFrame>
        <p:nvGraphicFramePr>
          <p:cNvPr id="10249" name="Object 9"/>
          <p:cNvGraphicFramePr>
            <a:graphicFrameLocks noChangeAspect="1"/>
          </p:cNvGraphicFramePr>
          <p:nvPr>
            <p:ph idx="1"/>
          </p:nvPr>
        </p:nvGraphicFramePr>
        <p:xfrm>
          <a:off x="2627313" y="5300663"/>
          <a:ext cx="3024187" cy="1016000"/>
        </p:xfrm>
        <a:graphic>
          <a:graphicData uri="http://schemas.openxmlformats.org/presentationml/2006/ole">
            <p:oleObj spid="_x0000_s9218" name="비트맵 이미지" r:id="rId5" imgW="2295238" imgH="771429" progId="PBrush">
              <p:embed/>
            </p:oleObj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268538" y="5661025"/>
            <a:ext cx="560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>
                <a:sym typeface="Wingdings" pitchFamily="2" charset="2"/>
              </a:rPr>
              <a:t>: 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348038" y="1773238"/>
          <a:ext cx="2592387" cy="925512"/>
        </p:xfrm>
        <a:graphic>
          <a:graphicData uri="http://schemas.openxmlformats.org/presentationml/2006/ole">
            <p:oleObj spid="_x0000_s10242" name="비트맵 이미지" r:id="rId3" imgW="2000000" imgH="714286" progId="PBrush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339975" y="3068638"/>
          <a:ext cx="4968875" cy="1090612"/>
        </p:xfrm>
        <a:graphic>
          <a:graphicData uri="http://schemas.openxmlformats.org/presentationml/2006/ole">
            <p:oleObj spid="_x0000_s10243" name="비트맵 이미지" r:id="rId4" imgW="2905531" imgH="63826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rgbClr val="CC66FF"/>
                </a:solidFill>
              </a:rPr>
              <a:t>AdS</a:t>
            </a:r>
            <a:r>
              <a:rPr lang="en-US" altLang="ko-KR" dirty="0" smtClean="0">
                <a:solidFill>
                  <a:srgbClr val="CC66FF"/>
                </a:solidFill>
              </a:rPr>
              <a:t> black hole type solution</a:t>
            </a:r>
            <a:endParaRPr lang="en-US" altLang="ko-KR" dirty="0">
              <a:solidFill>
                <a:srgbClr val="CC66FF"/>
              </a:solidFill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ph idx="1"/>
          </p:nvPr>
        </p:nvGraphicFramePr>
        <p:xfrm>
          <a:off x="323850" y="2276475"/>
          <a:ext cx="7489825" cy="2706688"/>
        </p:xfrm>
        <a:graphic>
          <a:graphicData uri="http://schemas.openxmlformats.org/presentationml/2006/ole">
            <p:oleObj spid="_x0000_s11266" name="비트맵 이미지" r:id="rId3" imgW="6695238" imgH="2419048" progId="PBrush">
              <p:embed/>
            </p:oleObj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715016"/>
            <a:ext cx="6324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571472" y="6286520"/>
            <a:ext cx="5777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YK, B.-H. Lee, C. Park, and S.-J. Sin, JHEP (2007)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85750" y="1341438"/>
          <a:ext cx="8858250" cy="1285875"/>
        </p:xfrm>
        <a:graphic>
          <a:graphicData uri="http://schemas.openxmlformats.org/presentationml/2006/ole">
            <p:oleObj spid="_x0000_s12290" name="비트맵 이미지" r:id="rId3" imgW="7542857" imgH="1095528" progId="PBrush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692275" y="5157788"/>
            <a:ext cx="6048375" cy="1347787"/>
            <a:chOff x="748" y="2205"/>
            <a:chExt cx="3288" cy="776"/>
          </a:xfrm>
        </p:grpSpPr>
        <p:graphicFrame>
          <p:nvGraphicFramePr>
            <p:cNvPr id="14341" name="Object 5"/>
            <p:cNvGraphicFramePr>
              <a:graphicFrameLocks noChangeAspect="1"/>
            </p:cNvGraphicFramePr>
            <p:nvPr/>
          </p:nvGraphicFramePr>
          <p:xfrm>
            <a:off x="748" y="2205"/>
            <a:ext cx="1782" cy="228"/>
          </p:xfrm>
          <a:graphic>
            <a:graphicData uri="http://schemas.openxmlformats.org/presentationml/2006/ole">
              <p:oleObj spid="_x0000_s12293" name="비트맵 이미지" r:id="rId4" imgW="2828571" imgH="361809" progId="PBrush">
                <p:embed/>
              </p:oleObj>
            </a:graphicData>
          </a:graphic>
        </p:graphicFrame>
        <p:graphicFrame>
          <p:nvGraphicFramePr>
            <p:cNvPr id="14342" name="Object 6"/>
            <p:cNvGraphicFramePr>
              <a:graphicFrameLocks noChangeAspect="1"/>
            </p:cNvGraphicFramePr>
            <p:nvPr/>
          </p:nvGraphicFramePr>
          <p:xfrm>
            <a:off x="793" y="2750"/>
            <a:ext cx="1086" cy="204"/>
          </p:xfrm>
          <a:graphic>
            <a:graphicData uri="http://schemas.openxmlformats.org/presentationml/2006/ole">
              <p:oleObj spid="_x0000_s12294" name="비트맵 이미지" r:id="rId5" imgW="1724266" imgH="323981" progId="PBrush">
                <p:embed/>
              </p:oleObj>
            </a:graphicData>
          </a:graphic>
        </p:graphicFrame>
        <p:graphicFrame>
          <p:nvGraphicFramePr>
            <p:cNvPr id="14345" name="Object 9"/>
            <p:cNvGraphicFramePr>
              <a:graphicFrameLocks noChangeAspect="1"/>
            </p:cNvGraphicFramePr>
            <p:nvPr/>
          </p:nvGraphicFramePr>
          <p:xfrm>
            <a:off x="2925" y="2251"/>
            <a:ext cx="979" cy="174"/>
          </p:xfrm>
          <a:graphic>
            <a:graphicData uri="http://schemas.openxmlformats.org/presentationml/2006/ole">
              <p:oleObj spid="_x0000_s12295" name="비트맵 이미지" r:id="rId6" imgW="1552792" imgH="276117" progId="PBrush">
                <p:embed/>
              </p:oleObj>
            </a:graphicData>
          </a:graphic>
        </p:graphicFrame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2562" y="2205"/>
              <a:ext cx="25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>
                  <a:sym typeface="Wingdings" pitchFamily="2" charset="2"/>
                </a:rPr>
                <a:t></a:t>
              </a:r>
              <a:endParaRPr lang="en-US" altLang="ko-KR"/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1915" y="2762"/>
              <a:ext cx="22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>
                  <a:sym typeface="Wingdings" pitchFamily="2" charset="2"/>
                </a:rPr>
                <a:t></a:t>
              </a:r>
              <a:endParaRPr lang="en-US" altLang="ko-KR"/>
            </a:p>
          </p:txBody>
        </p:sp>
        <p:graphicFrame>
          <p:nvGraphicFramePr>
            <p:cNvPr id="14348" name="Object 12"/>
            <p:cNvGraphicFramePr>
              <a:graphicFrameLocks noChangeAspect="1"/>
            </p:cNvGraphicFramePr>
            <p:nvPr/>
          </p:nvGraphicFramePr>
          <p:xfrm>
            <a:off x="2290" y="2795"/>
            <a:ext cx="1746" cy="186"/>
          </p:xfrm>
          <a:graphic>
            <a:graphicData uri="http://schemas.openxmlformats.org/presentationml/2006/ole">
              <p:oleObj spid="_x0000_s12296" name="비트맵 이미지" r:id="rId7" imgW="2771429" imgH="295238" progId="PBrush">
                <p:embed/>
              </p:oleObj>
            </a:graphicData>
          </a:graphic>
        </p:graphicFrame>
      </p:grp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708400" y="333375"/>
            <a:ext cx="987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3200" b="1">
                <a:solidFill>
                  <a:srgbClr val="FF9933"/>
                </a:solidFill>
              </a:rPr>
              <a:t>dBH</a:t>
            </a:r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3708400" y="4149725"/>
          <a:ext cx="1944688" cy="804863"/>
        </p:xfrm>
        <a:graphic>
          <a:graphicData uri="http://schemas.openxmlformats.org/presentationml/2006/ole">
            <p:oleObj spid="_x0000_s12291" name="비트맵 이미지" r:id="rId8" imgW="1542857" imgH="638264" progId="PBrush">
              <p:embed/>
            </p:oleObj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250825" y="2636838"/>
          <a:ext cx="4824413" cy="1489075"/>
        </p:xfrm>
        <a:graphic>
          <a:graphicData uri="http://schemas.openxmlformats.org/presentationml/2006/ole">
            <p:oleObj spid="_x0000_s12292" name="비트맵 이미지" r:id="rId9" imgW="3580952" imgH="110476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HQ potential in the deformed </a:t>
            </a:r>
            <a:r>
              <a:rPr lang="en-US" altLang="ko-KR" dirty="0" err="1" smtClean="0"/>
              <a:t>AdS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2928934"/>
            <a:ext cx="599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Let’s see how the gluon condensate affects the </a:t>
            </a:r>
            <a:r>
              <a:rPr lang="en-US" altLang="ko-KR" dirty="0" err="1" smtClean="0"/>
              <a:t>HQp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2050" y="923925"/>
            <a:ext cx="68199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6215082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Hong Liu@INT2008-01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Why heavy </a:t>
            </a:r>
            <a:r>
              <a:rPr lang="en-US" altLang="ko-KR" dirty="0" err="1" smtClean="0">
                <a:solidFill>
                  <a:srgbClr val="7030A0"/>
                </a:solidFill>
              </a:rPr>
              <a:t>quarkonium</a:t>
            </a:r>
            <a:r>
              <a:rPr lang="en-US" altLang="ko-KR" dirty="0" smtClean="0">
                <a:solidFill>
                  <a:srgbClr val="7030A0"/>
                </a:solidFill>
              </a:rPr>
              <a:t>?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QCD (QGP):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Reveals non-</a:t>
            </a:r>
            <a:r>
              <a:rPr lang="en-US" altLang="ko-KR" dirty="0" err="1" smtClean="0"/>
              <a:t>perturbative</a:t>
            </a:r>
            <a:r>
              <a:rPr lang="en-US" altLang="ko-KR" dirty="0" smtClean="0"/>
              <a:t> nature of QGP.</a:t>
            </a:r>
          </a:p>
          <a:p>
            <a:r>
              <a:rPr lang="en-US" altLang="ko-KR" dirty="0" smtClean="0"/>
              <a:t>Matsui, </a:t>
            </a:r>
            <a:r>
              <a:rPr lang="en-US" altLang="ko-KR" dirty="0" err="1" smtClean="0"/>
              <a:t>Satz</a:t>
            </a:r>
            <a:r>
              <a:rPr lang="en-US" altLang="ko-KR" dirty="0" smtClean="0"/>
              <a:t> (1986): </a:t>
            </a:r>
          </a:p>
          <a:p>
            <a:pPr>
              <a:buNone/>
            </a:pPr>
            <a:r>
              <a:rPr lang="en-US" altLang="ko-KR" dirty="0" smtClean="0"/>
              <a:t>   J/psi will completely disappear just above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c</a:t>
            </a:r>
            <a:r>
              <a:rPr lang="en-US" altLang="ko-KR" dirty="0" smtClean="0"/>
              <a:t>  due to the color screening.</a:t>
            </a:r>
          </a:p>
          <a:p>
            <a:r>
              <a:rPr lang="en-US" altLang="ko-KR" dirty="0" err="1" smtClean="0"/>
              <a:t>Asakawa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Hatsuda</a:t>
            </a:r>
            <a:r>
              <a:rPr lang="en-US" altLang="ko-KR" dirty="0" smtClean="0"/>
              <a:t>(2003): </a:t>
            </a:r>
          </a:p>
          <a:p>
            <a:pPr>
              <a:buNone/>
            </a:pPr>
            <a:r>
              <a:rPr lang="en-US" altLang="ko-KR" dirty="0" smtClean="0"/>
              <a:t>   J/psi will survive well above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c</a:t>
            </a:r>
            <a:r>
              <a:rPr lang="en-US" altLang="ko-KR" baseline="-25000" dirty="0" smtClean="0"/>
              <a:t> </a:t>
            </a:r>
            <a:r>
              <a:rPr lang="en-US" altLang="ko-KR" dirty="0" smtClean="0"/>
              <a:t> up to ~ 2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c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ko-KR" dirty="0" err="1" smtClean="0"/>
              <a:t>AdS</a:t>
            </a:r>
            <a:r>
              <a:rPr lang="en-US" altLang="ko-KR" dirty="0" smtClean="0"/>
              <a:t>/QCD: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ko-KR" dirty="0" smtClean="0"/>
              <a:t>Due to HPT, </a:t>
            </a:r>
            <a:r>
              <a:rPr lang="en-US" altLang="ko-KR" dirty="0" err="1" smtClean="0"/>
              <a:t>AdS</a:t>
            </a:r>
            <a:r>
              <a:rPr lang="en-US" altLang="ko-KR" dirty="0" smtClean="0"/>
              <a:t> BH is not stable below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c</a:t>
            </a:r>
            <a:r>
              <a:rPr lang="en-US" altLang="ko-KR" dirty="0" smtClean="0"/>
              <a:t> .</a:t>
            </a:r>
          </a:p>
          <a:p>
            <a:r>
              <a:rPr lang="en-US" altLang="ko-KR" dirty="0" smtClean="0"/>
              <a:t>No T dependence of hadrons?</a:t>
            </a:r>
          </a:p>
          <a:p>
            <a:r>
              <a:rPr lang="en-US" altLang="ko-KR" dirty="0" smtClean="0"/>
              <a:t>Heavy </a:t>
            </a:r>
            <a:r>
              <a:rPr lang="en-US" altLang="ko-KR" dirty="0" err="1" smtClean="0"/>
              <a:t>quarkonia</a:t>
            </a:r>
            <a:r>
              <a:rPr lang="en-US" altLang="ko-KR" dirty="0" smtClean="0"/>
              <a:t> above </a:t>
            </a:r>
            <a:r>
              <a:rPr lang="en-US" altLang="ko-KR" dirty="0" err="1" smtClean="0"/>
              <a:t>T</a:t>
            </a:r>
            <a:r>
              <a:rPr lang="en-US" altLang="ko-KR" baseline="-25000" dirty="0" err="1" smtClean="0"/>
              <a:t>c</a:t>
            </a:r>
            <a:r>
              <a:rPr lang="en-US" altLang="ko-KR" dirty="0" smtClean="0"/>
              <a:t> .</a:t>
            </a:r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071546"/>
            <a:ext cx="626530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42984"/>
            <a:ext cx="661105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7030A0"/>
                </a:solidFill>
              </a:rPr>
              <a:t>Summary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prediction from the </a:t>
            </a:r>
            <a:r>
              <a:rPr lang="en-US" altLang="ko-KR" dirty="0" err="1" smtClean="0"/>
              <a:t>AdS</a:t>
            </a:r>
            <a:r>
              <a:rPr lang="en-US" altLang="ko-KR" dirty="0" smtClean="0"/>
              <a:t>/QCD model and the holographic potential study: the mass of heavy </a:t>
            </a:r>
            <a:r>
              <a:rPr lang="en-US" altLang="ko-KR" dirty="0" err="1" smtClean="0"/>
              <a:t>quarkonum</a:t>
            </a:r>
            <a:r>
              <a:rPr lang="en-US" altLang="ko-KR" dirty="0" smtClean="0"/>
              <a:t> drops at and/or very near </a:t>
            </a:r>
            <a:r>
              <a:rPr lang="en-US" altLang="ko-KR" dirty="0" err="1" smtClean="0"/>
              <a:t>Tc</a:t>
            </a:r>
            <a:r>
              <a:rPr lang="en-US" altLang="ko-KR" dirty="0" smtClean="0"/>
              <a:t>, but is increases afterwards with increasing temperature.</a:t>
            </a:r>
          </a:p>
          <a:p>
            <a:r>
              <a:rPr lang="en-US" altLang="ko-KR" dirty="0" smtClean="0"/>
              <a:t>Stringy set-up? D3/D7, etc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2714620"/>
            <a:ext cx="8229600" cy="250033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“In the bottom-up approach, one looks at QCD first and then attempts to guess its 5D-holographic dual.”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785918" y="785794"/>
            <a:ext cx="56029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smtClean="0">
                <a:solidFill>
                  <a:srgbClr val="7030A0"/>
                </a:solidFill>
              </a:rPr>
              <a:t>Bottom-up </a:t>
            </a:r>
            <a:r>
              <a:rPr lang="en-US" altLang="ko-KR" sz="4400" dirty="0" err="1" smtClean="0">
                <a:solidFill>
                  <a:srgbClr val="7030A0"/>
                </a:solidFill>
              </a:rPr>
              <a:t>AdS</a:t>
            </a:r>
            <a:r>
              <a:rPr lang="en-US" altLang="ko-KR" sz="4400" dirty="0" smtClean="0">
                <a:solidFill>
                  <a:srgbClr val="7030A0"/>
                </a:solidFill>
              </a:rPr>
              <a:t>/QCD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300" b="1" u="sng" dirty="0" err="1" smtClean="0">
                <a:solidFill>
                  <a:srgbClr val="00B050"/>
                </a:solidFill>
              </a:rPr>
              <a:t>AdS</a:t>
            </a:r>
            <a:r>
              <a:rPr lang="en-US" altLang="ko-KR" sz="3300" b="1" u="sng" dirty="0" smtClean="0">
                <a:solidFill>
                  <a:srgbClr val="00B050"/>
                </a:solidFill>
              </a:rPr>
              <a:t>/CFT Dictionary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4D CFT (QCD) 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5D AdS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4D generating functional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5D (classical) effective  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Operator   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5D bulk field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[Operator]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5D mass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Current conservation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gauge symmetry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Large Q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small z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Confinement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Compactified z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Resonances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Kaluza-Klein states</a:t>
            </a:r>
          </a:p>
          <a:p>
            <a:pPr eaLnBrk="1" hangingPunct="1">
              <a:lnSpc>
                <a:spcPct val="90000"/>
              </a:lnSpc>
            </a:pPr>
            <a:endParaRPr lang="en-US" altLang="ko-K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ChangeArrowheads="1"/>
          </p:cNvSpPr>
          <p:nvPr/>
        </p:nvSpPr>
        <p:spPr bwMode="auto">
          <a:xfrm>
            <a:off x="539750" y="1916113"/>
            <a:ext cx="358775" cy="431800"/>
          </a:xfrm>
          <a:prstGeom prst="star5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971550" y="1916113"/>
            <a:ext cx="29813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/>
              <a:t>5D field contents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476375" y="5300663"/>
          <a:ext cx="3105150" cy="819150"/>
        </p:xfrm>
        <a:graphic>
          <a:graphicData uri="http://schemas.openxmlformats.org/presentationml/2006/ole">
            <p:oleObj spid="_x0000_s52226" name="비트맵 이미지" r:id="rId3" imgW="3104762" imgH="819048" progId="PBrush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292725" y="5445125"/>
          <a:ext cx="1228725" cy="542925"/>
        </p:xfrm>
        <a:graphic>
          <a:graphicData uri="http://schemas.openxmlformats.org/presentationml/2006/ole">
            <p:oleObj spid="_x0000_s52227" name="비트맵 이미지" r:id="rId4" imgW="1228571" imgH="542857" progId="PBrush">
              <p:embed/>
            </p:oleObj>
          </a:graphicData>
        </a:graphic>
      </p:graphicFrame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2540000" y="2698750"/>
            <a:ext cx="3322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000" u="sng">
                <a:solidFill>
                  <a:srgbClr val="FF9900"/>
                </a:solidFill>
              </a:rPr>
              <a:t>Operator    </a:t>
            </a:r>
            <a:r>
              <a:rPr lang="en-US" altLang="ko-KR" sz="2000" u="sng">
                <a:solidFill>
                  <a:srgbClr val="FF9900"/>
                </a:solidFill>
                <a:sym typeface="Wingdings" pitchFamily="2" charset="2"/>
              </a:rPr>
              <a:t></a:t>
            </a:r>
            <a:r>
              <a:rPr lang="en-US" altLang="ko-KR" sz="2000" u="sng">
                <a:solidFill>
                  <a:srgbClr val="FF9900"/>
                </a:solidFill>
              </a:rPr>
              <a:t> 5D bulk field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013075" y="4956175"/>
            <a:ext cx="2622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>
                <a:solidFill>
                  <a:srgbClr val="FF9900"/>
                </a:solidFill>
              </a:rPr>
              <a:t>[Operator] </a:t>
            </a:r>
            <a:r>
              <a:rPr lang="en-US" altLang="ko-KR">
                <a:solidFill>
                  <a:srgbClr val="FF9900"/>
                </a:solidFill>
                <a:sym typeface="Wingdings" pitchFamily="2" charset="2"/>
              </a:rPr>
              <a:t></a:t>
            </a:r>
            <a:r>
              <a:rPr lang="en-US" altLang="ko-KR">
                <a:solidFill>
                  <a:srgbClr val="FF9900"/>
                </a:solidFill>
              </a:rPr>
              <a:t> 5D mass</a:t>
            </a:r>
          </a:p>
        </p:txBody>
      </p:sp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63" y="3214688"/>
            <a:ext cx="3152775" cy="1352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flipV="1">
            <a:off x="3203575" y="314166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203575" y="39338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5795963" y="3141663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24581" name="Picture 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4510088"/>
            <a:ext cx="1323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4005263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2850" y="2709863"/>
            <a:ext cx="17621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4510088"/>
            <a:ext cx="1000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9838" y="3357563"/>
            <a:ext cx="933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/>
          <p:cNvPicPr preferRelativeResize="0"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13000" y="3357563"/>
            <a:ext cx="6477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/>
          <p:cNvPicPr preferRelativeResize="0"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08625" y="4941888"/>
            <a:ext cx="50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2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16238" y="4870450"/>
            <a:ext cx="600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3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95738" y="4870450"/>
            <a:ext cx="685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74" name="AutoShape 14"/>
          <p:cNvSpPr>
            <a:spLocks noChangeArrowheads="1"/>
          </p:cNvSpPr>
          <p:nvPr/>
        </p:nvSpPr>
        <p:spPr bwMode="auto">
          <a:xfrm>
            <a:off x="1116013" y="1052513"/>
            <a:ext cx="358775" cy="431800"/>
          </a:xfrm>
          <a:prstGeom prst="star5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619250" y="981075"/>
            <a:ext cx="2565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3200"/>
              <a:t>Confinement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268538" y="1906588"/>
            <a:ext cx="48355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000" u="sng">
                <a:solidFill>
                  <a:srgbClr val="FF9900"/>
                </a:solidFill>
              </a:rPr>
              <a:t>Confinement </a:t>
            </a:r>
            <a:r>
              <a:rPr lang="en-US" altLang="ko-KR" sz="2000" u="sng">
                <a:solidFill>
                  <a:srgbClr val="FF9900"/>
                </a:solidFill>
                <a:sym typeface="Wingdings" pitchFamily="2" charset="2"/>
              </a:rPr>
              <a:t></a:t>
            </a:r>
            <a:r>
              <a:rPr lang="en-US" altLang="ko-KR" sz="2000" u="sng">
                <a:solidFill>
                  <a:srgbClr val="FF9900"/>
                </a:solidFill>
              </a:rPr>
              <a:t> IR cutoff in 5</a:t>
            </a:r>
            <a:r>
              <a:rPr lang="en-US" altLang="ko-KR" sz="2000" u="sng" baseline="30000">
                <a:solidFill>
                  <a:srgbClr val="FF9900"/>
                </a:solidFill>
              </a:rPr>
              <a:t>th</a:t>
            </a:r>
            <a:r>
              <a:rPr lang="en-US" altLang="ko-KR" sz="2000" u="sng">
                <a:solidFill>
                  <a:srgbClr val="FF9900"/>
                </a:solidFill>
              </a:rPr>
              <a:t> direction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364163" y="1341438"/>
            <a:ext cx="3109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/>
              <a:t>Polchinski &amp; Strassler,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2627313" y="5805488"/>
          <a:ext cx="1323975" cy="333375"/>
        </p:xfrm>
        <a:graphic>
          <a:graphicData uri="http://schemas.openxmlformats.org/presentationml/2006/ole">
            <p:oleObj spid="_x0000_s53250" name="비트맵 이미지" r:id="rId3" imgW="1324160" imgH="333333" progId="PBrush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3851275" y="5300663"/>
          <a:ext cx="390525" cy="400050"/>
        </p:xfrm>
        <a:graphic>
          <a:graphicData uri="http://schemas.openxmlformats.org/presentationml/2006/ole">
            <p:oleObj spid="_x0000_s53251" name="비트맵 이미지" r:id="rId4" imgW="390580" imgH="400000" progId="PBrush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ph sz="quarter" idx="4"/>
          </p:nvPr>
        </p:nvGraphicFramePr>
        <p:xfrm>
          <a:off x="5219700" y="5805488"/>
          <a:ext cx="1000125" cy="342900"/>
        </p:xfrm>
        <a:graphic>
          <a:graphicData uri="http://schemas.openxmlformats.org/presentationml/2006/ole">
            <p:oleObj spid="_x0000_s53252" name="비트맵 이미지" r:id="rId5" imgW="1000000" imgH="343039" progId="PBrush">
              <p:embed/>
            </p:oleObj>
          </a:graphicData>
        </a:graphic>
      </p:graphicFrame>
      <p:sp>
        <p:nvSpPr>
          <p:cNvPr id="4109" name="Line 5"/>
          <p:cNvSpPr>
            <a:spLocks noChangeShapeType="1"/>
          </p:cNvSpPr>
          <p:nvPr/>
        </p:nvSpPr>
        <p:spPr bwMode="auto">
          <a:xfrm flipV="1">
            <a:off x="3059113" y="443706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10" name="Line 6"/>
          <p:cNvSpPr>
            <a:spLocks noChangeShapeType="1"/>
          </p:cNvSpPr>
          <p:nvPr/>
        </p:nvSpPr>
        <p:spPr bwMode="auto">
          <a:xfrm>
            <a:off x="3059113" y="52292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2338388" y="4005263"/>
          <a:ext cx="1762125" cy="381000"/>
        </p:xfrm>
        <a:graphic>
          <a:graphicData uri="http://schemas.openxmlformats.org/presentationml/2006/ole">
            <p:oleObj spid="_x0000_s53253" name="비트맵 이미지" r:id="rId6" imgW="1762371" imgH="380852" progId="PBrush">
              <p:embed/>
            </p:oleObj>
          </a:graphicData>
        </a:graphic>
      </p:graphicFrame>
      <p:graphicFrame>
        <p:nvGraphicFramePr>
          <p:cNvPr id="4102" name="Object 8"/>
          <p:cNvGraphicFramePr>
            <a:graphicFrameLocks noChangeAspect="1"/>
          </p:cNvGraphicFramePr>
          <p:nvPr/>
        </p:nvGraphicFramePr>
        <p:xfrm>
          <a:off x="3635375" y="4652963"/>
          <a:ext cx="933450" cy="419100"/>
        </p:xfrm>
        <a:graphic>
          <a:graphicData uri="http://schemas.openxmlformats.org/presentationml/2006/ole">
            <p:oleObj spid="_x0000_s53254" name="비트맵 이미지" r:id="rId7" imgW="933580" imgH="419048" progId="PBrush">
              <p:embed/>
            </p:oleObj>
          </a:graphicData>
        </a:graphic>
      </p:graphicFrame>
      <p:graphicFrame>
        <p:nvGraphicFramePr>
          <p:cNvPr id="4103" name="Object 9"/>
          <p:cNvGraphicFramePr>
            <a:graphicFrameLocks noChangeAspect="1"/>
          </p:cNvGraphicFramePr>
          <p:nvPr/>
        </p:nvGraphicFramePr>
        <p:xfrm>
          <a:off x="2268538" y="4652963"/>
          <a:ext cx="647700" cy="447675"/>
        </p:xfrm>
        <a:graphic>
          <a:graphicData uri="http://schemas.openxmlformats.org/presentationml/2006/ole">
            <p:oleObj spid="_x0000_s53255" name="비트맵 이미지" r:id="rId8" imgW="647619" imgH="447856" progId="PBrush">
              <p:embed/>
            </p:oleObj>
          </a:graphicData>
        </a:graphic>
      </p:graphicFrame>
      <p:graphicFrame>
        <p:nvGraphicFramePr>
          <p:cNvPr id="4104" name="Object 10"/>
          <p:cNvGraphicFramePr>
            <a:graphicFrameLocks noChangeAspect="1"/>
          </p:cNvGraphicFramePr>
          <p:nvPr/>
        </p:nvGraphicFramePr>
        <p:xfrm>
          <a:off x="5364163" y="6237288"/>
          <a:ext cx="504825" cy="466725"/>
        </p:xfrm>
        <a:graphic>
          <a:graphicData uri="http://schemas.openxmlformats.org/presentationml/2006/ole">
            <p:oleObj spid="_x0000_s53256" name="비트맵 이미지" r:id="rId9" imgW="504762" imgH="466543" progId="PBrush">
              <p:embed/>
            </p:oleObj>
          </a:graphicData>
        </a:graphic>
      </p:graphicFrame>
      <p:graphicFrame>
        <p:nvGraphicFramePr>
          <p:cNvPr id="4105" name="Object 11"/>
          <p:cNvGraphicFramePr>
            <a:graphicFrameLocks noChangeAspect="1"/>
          </p:cNvGraphicFramePr>
          <p:nvPr/>
        </p:nvGraphicFramePr>
        <p:xfrm>
          <a:off x="2771775" y="6165850"/>
          <a:ext cx="600075" cy="466725"/>
        </p:xfrm>
        <a:graphic>
          <a:graphicData uri="http://schemas.openxmlformats.org/presentationml/2006/ole">
            <p:oleObj spid="_x0000_s53257" name="비트맵 이미지" r:id="rId10" imgW="600159" imgH="466543" progId="PBrush">
              <p:embed/>
            </p:oleObj>
          </a:graphicData>
        </a:graphic>
      </p:graphicFrame>
      <p:graphicFrame>
        <p:nvGraphicFramePr>
          <p:cNvPr id="4106" name="Object 12"/>
          <p:cNvGraphicFramePr>
            <a:graphicFrameLocks noChangeAspect="1"/>
          </p:cNvGraphicFramePr>
          <p:nvPr/>
        </p:nvGraphicFramePr>
        <p:xfrm>
          <a:off x="3851275" y="6165850"/>
          <a:ext cx="685800" cy="438150"/>
        </p:xfrm>
        <a:graphic>
          <a:graphicData uri="http://schemas.openxmlformats.org/presentationml/2006/ole">
            <p:oleObj spid="_x0000_s53258" name="비트맵 이미지" r:id="rId11" imgW="685714" imgH="438095" progId="PBrush">
              <p:embed/>
            </p:oleObj>
          </a:graphicData>
        </a:graphic>
      </p:graphicFrame>
      <p:sp>
        <p:nvSpPr>
          <p:cNvPr id="4111" name="Line 13"/>
          <p:cNvSpPr>
            <a:spLocks noChangeShapeType="1"/>
          </p:cNvSpPr>
          <p:nvPr/>
        </p:nvSpPr>
        <p:spPr bwMode="auto">
          <a:xfrm flipV="1">
            <a:off x="5651500" y="4437063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12" name="Text Box 14"/>
          <p:cNvSpPr txBox="1">
            <a:spLocks noChangeArrowheads="1"/>
          </p:cNvSpPr>
          <p:nvPr/>
        </p:nvSpPr>
        <p:spPr bwMode="auto">
          <a:xfrm>
            <a:off x="2967038" y="371475"/>
            <a:ext cx="3198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 sz="3200" u="sng">
                <a:solidFill>
                  <a:srgbClr val="CC00FF"/>
                </a:solidFill>
              </a:rPr>
              <a:t>Hard wall model</a:t>
            </a:r>
          </a:p>
        </p:txBody>
      </p:sp>
      <p:graphicFrame>
        <p:nvGraphicFramePr>
          <p:cNvPr id="4107" name="Object 15"/>
          <p:cNvGraphicFramePr>
            <a:graphicFrameLocks noChangeAspect="1"/>
          </p:cNvGraphicFramePr>
          <p:nvPr>
            <p:ph sz="quarter" idx="1"/>
          </p:nvPr>
        </p:nvGraphicFramePr>
        <p:xfrm>
          <a:off x="357188" y="1071563"/>
          <a:ext cx="8615362" cy="928687"/>
        </p:xfrm>
        <a:graphic>
          <a:graphicData uri="http://schemas.openxmlformats.org/presentationml/2006/ole">
            <p:oleObj spid="_x0000_s53259" name="비트맵 이미지" r:id="rId12" imgW="8828571" imgH="952633" progId="PBrush">
              <p:embed/>
            </p:oleObj>
          </a:graphicData>
        </a:graphic>
      </p:graphicFrame>
      <p:graphicFrame>
        <p:nvGraphicFramePr>
          <p:cNvPr id="4108" name="Object 16"/>
          <p:cNvGraphicFramePr>
            <a:graphicFrameLocks noChangeAspect="1"/>
          </p:cNvGraphicFramePr>
          <p:nvPr/>
        </p:nvGraphicFramePr>
        <p:xfrm>
          <a:off x="1116013" y="2133600"/>
          <a:ext cx="6769100" cy="1277938"/>
        </p:xfrm>
        <a:graphic>
          <a:graphicData uri="http://schemas.openxmlformats.org/presentationml/2006/ole">
            <p:oleObj spid="_x0000_s53260" name="비트맵 이미지" r:id="rId13" imgW="6409524" imgH="120952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71604" y="2643182"/>
          <a:ext cx="6113463" cy="1868487"/>
        </p:xfrm>
        <a:graphic>
          <a:graphicData uri="http://schemas.openxmlformats.org/presentationml/2006/ole">
            <p:oleObj spid="_x0000_s54274" name="비트맵 이미지" r:id="rId3" imgW="4019048" imgH="1228571" progId="PBrush">
              <p:embed/>
            </p:oleObj>
          </a:graphicData>
        </a:graphic>
      </p:graphicFrame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500183" y="5357826"/>
            <a:ext cx="24812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The model describes </a:t>
            </a:r>
            <a:endParaRPr lang="ko-KR" altLang="en-US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5357826"/>
            <a:ext cx="2114550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6215058" y="5357826"/>
            <a:ext cx="2603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.</a:t>
            </a:r>
            <a:endParaRPr lang="ko-KR" alt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1000108"/>
            <a:ext cx="4328726" cy="11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574</Words>
  <Application>Microsoft Office PowerPoint</Application>
  <PresentationFormat>화면 슬라이드 쇼(4:3)</PresentationFormat>
  <Paragraphs>92</Paragraphs>
  <Slides>32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5" baseType="lpstr">
      <vt:lpstr>Office 테마</vt:lpstr>
      <vt:lpstr>기본 디자인</vt:lpstr>
      <vt:lpstr>비트맵 이미지</vt:lpstr>
      <vt:lpstr>Heavy quarkonia in AdS/QCD</vt:lpstr>
      <vt:lpstr>Plan</vt:lpstr>
      <vt:lpstr>Why heavy quarkonium?</vt:lpstr>
      <vt:lpstr>“In the bottom-up approach, one looks at QCD first and then attempts to guess its 5D-holographic dual.”</vt:lpstr>
      <vt:lpstr>AdS/CFT Dictionary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Deconfinement tempreature: Hawking-Page transition in a cut-off AdS5 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Holographic heavy quark potential</vt:lpstr>
      <vt:lpstr>A deformed AdS due to the gluon condensate</vt:lpstr>
      <vt:lpstr>슬라이드 22</vt:lpstr>
      <vt:lpstr>슬라이드 23</vt:lpstr>
      <vt:lpstr> * Here, zc is nothing but the gluon condensate via AdS/CFT:</vt:lpstr>
      <vt:lpstr>슬라이드 25</vt:lpstr>
      <vt:lpstr>AdS black hole type solution</vt:lpstr>
      <vt:lpstr>슬라이드 27</vt:lpstr>
      <vt:lpstr>HQ potential in the deformed AdS</vt:lpstr>
      <vt:lpstr>슬라이드 29</vt:lpstr>
      <vt:lpstr>슬라이드 30</vt:lpstr>
      <vt:lpstr>슬라이드 31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Heavy quark potential in a deformed AdS</dc:title>
  <dc:creator>YK</dc:creator>
  <cp:lastModifiedBy>YK</cp:lastModifiedBy>
  <cp:revision>50</cp:revision>
  <dcterms:created xsi:type="dcterms:W3CDTF">2008-04-21T12:40:49Z</dcterms:created>
  <dcterms:modified xsi:type="dcterms:W3CDTF">2008-10-13T06:57:30Z</dcterms:modified>
</cp:coreProperties>
</file>