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xls" ContentType="application/vnd.ms-exce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83" r:id="rId2"/>
    <p:sldId id="319" r:id="rId3"/>
    <p:sldId id="407" r:id="rId4"/>
    <p:sldId id="459" r:id="rId5"/>
    <p:sldId id="460" r:id="rId6"/>
    <p:sldId id="410" r:id="rId7"/>
    <p:sldId id="411" r:id="rId8"/>
    <p:sldId id="373" r:id="rId9"/>
    <p:sldId id="461" r:id="rId10"/>
    <p:sldId id="462" r:id="rId11"/>
    <p:sldId id="463" r:id="rId12"/>
    <p:sldId id="464" r:id="rId13"/>
    <p:sldId id="465" r:id="rId14"/>
    <p:sldId id="466" r:id="rId15"/>
    <p:sldId id="467" r:id="rId16"/>
    <p:sldId id="468" r:id="rId17"/>
    <p:sldId id="469" r:id="rId18"/>
    <p:sldId id="470" r:id="rId19"/>
    <p:sldId id="475" r:id="rId20"/>
    <p:sldId id="476" r:id="rId21"/>
    <p:sldId id="479" r:id="rId22"/>
    <p:sldId id="481" r:id="rId23"/>
    <p:sldId id="482" r:id="rId24"/>
    <p:sldId id="474" r:id="rId25"/>
    <p:sldId id="483" r:id="rId26"/>
    <p:sldId id="439" r:id="rId27"/>
    <p:sldId id="440" r:id="rId28"/>
    <p:sldId id="441" r:id="rId29"/>
    <p:sldId id="442" r:id="rId30"/>
    <p:sldId id="447" r:id="rId31"/>
    <p:sldId id="448" r:id="rId32"/>
  </p:sldIdLst>
  <p:sldSz cx="9144000" cy="6858000" type="screen4x3"/>
  <p:notesSz cx="9296400" cy="70104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003300"/>
    <a:srgbClr val="00FFFF"/>
    <a:srgbClr val="99FF99"/>
    <a:srgbClr val="006600"/>
    <a:srgbClr val="FF0000"/>
    <a:srgbClr val="FFFF00"/>
    <a:srgbClr val="339966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90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029282" cy="3507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265014" y="0"/>
            <a:ext cx="4029282" cy="3507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A89B86-491A-4B74-968E-A08D5CA2EB97}" type="datetimeFigureOut">
              <a:rPr lang="ko-KR" altLang="en-US" smtClean="0"/>
              <a:pPr/>
              <a:t>2008-10-13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6658443"/>
            <a:ext cx="4029282" cy="350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265014" y="6658443"/>
            <a:ext cx="4029282" cy="350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8AEF9A-6886-4537-9B4A-659B9A7E0D4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8440" cy="35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ko-KR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809" y="0"/>
            <a:ext cx="4028440" cy="35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ko-KR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640" y="3329940"/>
            <a:ext cx="7437120" cy="3154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664"/>
            <a:ext cx="4028440" cy="35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ko-KR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809" y="6658664"/>
            <a:ext cx="4028440" cy="35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8334C08-5B0A-417B-9E78-8AD7A134B675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fontAlgn="base" latinLnBrk="1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F8D16D-7F22-40E5-8C83-08C49692ED41}" type="slidenum">
              <a:rPr lang="ko-KR" altLang="en-US"/>
              <a:pPr/>
              <a:t>3</a:t>
            </a:fld>
            <a:endParaRPr lang="en-US" altLang="ko-KR"/>
          </a:p>
        </p:txBody>
      </p:sp>
      <p:sp>
        <p:nvSpPr>
          <p:cNvPr id="179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9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7C0BF3-989F-4D57-AC49-EB48A76931EF}" type="slidenum">
              <a:rPr lang="ko-KR" altLang="en-US"/>
              <a:pPr/>
              <a:t>12</a:t>
            </a:fld>
            <a:endParaRPr lang="en-US" altLang="ko-KR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7C0BF3-989F-4D57-AC49-EB48A76931EF}" type="slidenum">
              <a:rPr lang="ko-KR" altLang="en-US"/>
              <a:pPr/>
              <a:t>13</a:t>
            </a:fld>
            <a:endParaRPr lang="en-US" altLang="ko-KR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7C0BF3-989F-4D57-AC49-EB48A76931EF}" type="slidenum">
              <a:rPr lang="ko-KR" altLang="en-US"/>
              <a:pPr/>
              <a:t>14</a:t>
            </a:fld>
            <a:endParaRPr lang="en-US" altLang="ko-KR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7C0BF3-989F-4D57-AC49-EB48A76931EF}" type="slidenum">
              <a:rPr lang="ko-KR" altLang="en-US"/>
              <a:pPr/>
              <a:t>15</a:t>
            </a:fld>
            <a:endParaRPr lang="en-US" altLang="ko-KR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7C0BF3-989F-4D57-AC49-EB48A76931EF}" type="slidenum">
              <a:rPr lang="ko-KR" altLang="en-US"/>
              <a:pPr/>
              <a:t>16</a:t>
            </a:fld>
            <a:endParaRPr lang="en-US" altLang="ko-KR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85EBC09-A2CB-47E9-906C-631CA27B504A}" type="slidenum">
              <a:rPr lang="en-GB" altLang="ko-KR"/>
              <a:pPr/>
              <a:t>20</a:t>
            </a:fld>
            <a:endParaRPr lang="en-GB" altLang="ko-K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897188" y="525463"/>
            <a:ext cx="3505200" cy="2628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930044" y="3330173"/>
            <a:ext cx="7436314" cy="3153984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3169" tIns="46585" rIns="93169" bIns="46585"/>
          <a:lstStyle/>
          <a:p>
            <a:pPr defTabSz="881365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96260" name="Slide Number Placeholder 3"/>
          <p:cNvSpPr txBox="1">
            <a:spLocks noGrp="1"/>
          </p:cNvSpPr>
          <p:nvPr/>
        </p:nvSpPr>
        <p:spPr bwMode="auto">
          <a:xfrm>
            <a:off x="5265539" y="6659186"/>
            <a:ext cx="4028844" cy="350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69" tIns="46585" rIns="93169" bIns="46585" anchor="b"/>
          <a:lstStyle/>
          <a:p>
            <a:pPr algn="r" defTabSz="931860"/>
            <a:fld id="{812FE79E-569F-4FF5-A700-FC4DE0EC79D2}" type="slidenum">
              <a:rPr lang="en-US" sz="1200">
                <a:latin typeface="Calibri" pitchFamily="34" charset="0"/>
              </a:rPr>
              <a:pPr algn="r" defTabSz="931860"/>
              <a:t>21</a:t>
            </a:fld>
            <a:endParaRPr lang="en-US" sz="1200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A60E850-F415-4F6C-94F2-55C3BEA7020D}" type="slidenum">
              <a:rPr lang="en-GB" altLang="ko-KR"/>
              <a:pPr/>
              <a:t>22</a:t>
            </a:fld>
            <a:endParaRPr lang="en-GB" altLang="ko-K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847975" y="519113"/>
            <a:ext cx="3524250" cy="26431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1218539" y="3339445"/>
            <a:ext cx="6883533" cy="3163257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2014" tIns="45826" rIns="92014" bIns="45826"/>
          <a:lstStyle/>
          <a:p>
            <a:endParaRPr lang="en-US" smtClean="0"/>
          </a:p>
        </p:txBody>
      </p:sp>
      <p:sp>
        <p:nvSpPr>
          <p:cNvPr id="103428" name="Slide Number Placeholder 3"/>
          <p:cNvSpPr txBox="1">
            <a:spLocks noGrp="1"/>
          </p:cNvSpPr>
          <p:nvPr/>
        </p:nvSpPr>
        <p:spPr bwMode="auto">
          <a:xfrm>
            <a:off x="5269575" y="6676572"/>
            <a:ext cx="4049018" cy="34426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014" tIns="45826" rIns="92014" bIns="45826" anchor="b"/>
          <a:lstStyle/>
          <a:p>
            <a:pPr algn="r" defTabSz="457515">
              <a:lnSpc>
                <a:spcPct val="110000"/>
              </a:lnSpc>
              <a:spcBef>
                <a:spcPts val="302"/>
              </a:spcBef>
              <a:buClr>
                <a:srgbClr val="600000"/>
              </a:buClr>
              <a:buFont typeface="Arial Narrow" pitchFamily="34" charset="0"/>
              <a:buChar char="•"/>
              <a:tabLst>
                <a:tab pos="725290" algn="l"/>
                <a:tab pos="1450579" algn="l"/>
                <a:tab pos="2177399" algn="l"/>
                <a:tab pos="2902689" algn="l"/>
              </a:tabLst>
            </a:pPr>
            <a:fld id="{785397B1-2218-4680-828F-E5F2614E0AC3}" type="slidenum">
              <a:rPr lang="en-GB" altLang="ko-KR" sz="1100">
                <a:solidFill>
                  <a:srgbClr val="000000"/>
                </a:solidFill>
                <a:latin typeface="Arial Narrow" pitchFamily="34" charset="0"/>
                <a:cs typeface="Tahoma" pitchFamily="34" charset="0"/>
              </a:rPr>
              <a:pPr algn="r" defTabSz="457515">
                <a:lnSpc>
                  <a:spcPct val="110000"/>
                </a:lnSpc>
                <a:spcBef>
                  <a:spcPts val="302"/>
                </a:spcBef>
                <a:buClr>
                  <a:srgbClr val="600000"/>
                </a:buClr>
                <a:buFont typeface="Arial Narrow" pitchFamily="34" charset="0"/>
                <a:buChar char="•"/>
                <a:tabLst>
                  <a:tab pos="725290" algn="l"/>
                  <a:tab pos="1450579" algn="l"/>
                  <a:tab pos="2177399" algn="l"/>
                  <a:tab pos="2902689" algn="l"/>
                </a:tabLst>
              </a:pPr>
              <a:t>23</a:t>
            </a:fld>
            <a:endParaRPr lang="en-GB" altLang="ko-KR" sz="1100" dirty="0">
              <a:solidFill>
                <a:srgbClr val="000000"/>
              </a:solidFill>
              <a:latin typeface="Arial Narrow" pitchFamily="34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3E44BC31-377B-45C6-BD0B-452DD3F225B1}" type="slidenum">
              <a:rPr lang="en-GB" altLang="ko-KR"/>
              <a:pPr/>
              <a:t>26</a:t>
            </a:fld>
            <a:endParaRPr lang="en-GB" altLang="ko-KR"/>
          </a:p>
        </p:txBody>
      </p:sp>
      <p:sp>
        <p:nvSpPr>
          <p:cNvPr id="307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47975" y="519113"/>
            <a:ext cx="3527425" cy="2644775"/>
          </a:xfrm>
          <a:ln/>
        </p:spPr>
      </p:sp>
      <p:sp>
        <p:nvSpPr>
          <p:cNvPr id="307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218539" y="3339445"/>
            <a:ext cx="6885550" cy="3164417"/>
          </a:xfrm>
          <a:noFill/>
          <a:ln/>
        </p:spPr>
        <p:txBody>
          <a:bodyPr wrap="none" lIns="91653" rIns="91653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F8D16D-7F22-40E5-8C83-08C49692ED41}" type="slidenum">
              <a:rPr lang="ko-KR" altLang="en-US"/>
              <a:pPr/>
              <a:t>4</a:t>
            </a:fld>
            <a:endParaRPr lang="en-US" altLang="ko-KR"/>
          </a:p>
        </p:txBody>
      </p:sp>
      <p:sp>
        <p:nvSpPr>
          <p:cNvPr id="179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9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553AEA6B-15D8-469C-BD3E-ECFD0A18CC55}" type="slidenum">
              <a:rPr lang="en-GB" altLang="ko-KR"/>
              <a:pPr/>
              <a:t>27</a:t>
            </a:fld>
            <a:endParaRPr lang="en-GB" altLang="ko-K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FD85C2A-2B55-414D-BCF0-2FCF33B333D1}" type="slidenum">
              <a:rPr lang="en-US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E5E1BA8-E865-4902-8A4E-57C7E466BF15}" type="slidenum">
              <a:rPr lang="en-GB" altLang="ko-KR"/>
              <a:pPr/>
              <a:t>29</a:t>
            </a:fld>
            <a:endParaRPr lang="en-GB" altLang="ko-K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F09CD391-3A01-4109-9FE2-554CC42F6589}" type="slidenum">
              <a:rPr lang="en-US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C5F44464-572B-4DAB-B5A7-3CBF1F504694}" type="slidenum">
              <a:rPr lang="en-US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F8D16D-7F22-40E5-8C83-08C49692ED41}" type="slidenum">
              <a:rPr lang="ko-KR" altLang="en-US"/>
              <a:pPr/>
              <a:t>5</a:t>
            </a:fld>
            <a:endParaRPr lang="en-US" altLang="ko-KR"/>
          </a:p>
        </p:txBody>
      </p:sp>
      <p:sp>
        <p:nvSpPr>
          <p:cNvPr id="179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9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93CD8F-E4F7-4AF8-AEFD-746CCB70C511}" type="slidenum">
              <a:rPr lang="ko-KR" altLang="en-US"/>
              <a:pPr/>
              <a:t>6</a:t>
            </a:fld>
            <a:endParaRPr lang="en-US" altLang="ko-KR"/>
          </a:p>
        </p:txBody>
      </p:sp>
      <p:sp>
        <p:nvSpPr>
          <p:cNvPr id="13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441B7B-7A43-4564-BF1A-D754913BDB4B}" type="slidenum">
              <a:rPr lang="ko-KR" altLang="en-US"/>
              <a:pPr/>
              <a:t>7</a:t>
            </a:fld>
            <a:endParaRPr lang="en-US" altLang="ko-KR"/>
          </a:p>
        </p:txBody>
      </p:sp>
      <p:sp>
        <p:nvSpPr>
          <p:cNvPr id="140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7C0BF3-989F-4D57-AC49-EB48A76931EF}" type="slidenum">
              <a:rPr lang="ko-KR" altLang="en-US"/>
              <a:pPr/>
              <a:t>8</a:t>
            </a:fld>
            <a:endParaRPr lang="en-US" altLang="ko-KR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7C0BF3-989F-4D57-AC49-EB48A76931EF}" type="slidenum">
              <a:rPr lang="ko-KR" altLang="en-US"/>
              <a:pPr/>
              <a:t>9</a:t>
            </a:fld>
            <a:endParaRPr lang="en-US" altLang="ko-KR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7C0BF3-989F-4D57-AC49-EB48A76931EF}" type="slidenum">
              <a:rPr lang="ko-KR" altLang="en-US"/>
              <a:pPr/>
              <a:t>10</a:t>
            </a:fld>
            <a:endParaRPr lang="en-US" altLang="ko-KR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>
              <a:ea typeface="굴림" charset="-127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7C0BF3-989F-4D57-AC49-EB48A76931EF}" type="slidenum">
              <a:rPr lang="ko-KR" altLang="en-US"/>
              <a:pPr/>
              <a:t>11</a:t>
            </a:fld>
            <a:endParaRPr lang="en-US" altLang="ko-KR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>
              <a:ea typeface="굴림" charset="-127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AT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Lucida Sans Unicode" pitchFamily="34" charset="0"/>
                <a:cs typeface="Lucida Sans Unicode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latin typeface="Lucida Sans Unicode" pitchFamily="34" charset="0"/>
                <a:cs typeface="Lucida Sans Unicode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929148-C821-4577-8D9B-4FD86064C9AA}" type="slidenum">
              <a:rPr lang="en-US" altLang="ko-KR" smtClean="0"/>
              <a:pPr/>
              <a:t>‹#›</a:t>
            </a:fld>
            <a:r>
              <a:rPr lang="en-US" altLang="ko-KR" dirty="0" smtClean="0"/>
              <a:t>/30</a:t>
            </a:r>
            <a:endParaRPr lang="en-US" altLang="ko-KR" dirty="0"/>
          </a:p>
        </p:txBody>
      </p:sp>
      <p:sp>
        <p:nvSpPr>
          <p:cNvPr id="7" name="Rectangle 5"/>
          <p:cNvSpPr>
            <a:spLocks noChangeArrowheads="1"/>
          </p:cNvSpPr>
          <p:nvPr userDrawn="1"/>
        </p:nvSpPr>
        <p:spPr bwMode="auto">
          <a:xfrm>
            <a:off x="0" y="0"/>
            <a:ext cx="2987675" cy="404813"/>
          </a:xfrm>
          <a:prstGeom prst="rect">
            <a:avLst/>
          </a:prstGeom>
          <a:solidFill>
            <a:srgbClr val="339966"/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8" name="Rectangle 6"/>
          <p:cNvSpPr>
            <a:spLocks noChangeArrowheads="1"/>
          </p:cNvSpPr>
          <p:nvPr userDrawn="1"/>
        </p:nvSpPr>
        <p:spPr bwMode="auto">
          <a:xfrm>
            <a:off x="2987675" y="0"/>
            <a:ext cx="6156325" cy="404813"/>
          </a:xfrm>
          <a:prstGeom prst="rect">
            <a:avLst/>
          </a:prstGeom>
          <a:solidFill>
            <a:srgbClr val="003366"/>
          </a:solidFill>
          <a:ln w="9525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pic>
        <p:nvPicPr>
          <p:cNvPr id="9" name="그림 8" descr="logo.gi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01" y="0"/>
            <a:ext cx="408292" cy="408292"/>
          </a:xfrm>
          <a:prstGeom prst="rect">
            <a:avLst/>
          </a:prstGeom>
        </p:spPr>
      </p:pic>
      <p:pic>
        <p:nvPicPr>
          <p:cNvPr id="11" name="그림 10" descr="athiclogo2.gif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26616" y="0"/>
            <a:ext cx="417384" cy="428604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595570" y="68240"/>
            <a:ext cx="2428892" cy="27699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en-US" altLang="ko-KR" sz="1200" dirty="0" smtClean="0">
                <a:solidFill>
                  <a:srgbClr val="FFFF00"/>
                </a:solidFill>
                <a:latin typeface="Lucida Sans Unicode" pitchFamily="34" charset="0"/>
                <a:cs typeface="Lucida Sans Unicode" pitchFamily="34" charset="0"/>
              </a:rPr>
              <a:t>Star Asian Computing Center</a:t>
            </a:r>
            <a:endParaRPr lang="ko-KR" altLang="en-US" sz="1200" dirty="0">
              <a:solidFill>
                <a:srgbClr val="FFFF0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In-Kwon YOO</a:t>
            </a:r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ATHIC2008 @ Tsukuba</a:t>
            </a:r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3B58D6-5285-4C37-967B-84D2C63370C7}" type="slidenum">
              <a:rPr lang="en-US" altLang="ko-KR" smtClean="0"/>
              <a:pPr/>
              <a:t>‹#›</a:t>
            </a:fld>
            <a:r>
              <a:rPr lang="en-US" altLang="ko-KR" dirty="0" smtClean="0"/>
              <a:t>/30</a:t>
            </a:r>
            <a:endParaRPr lang="en-US" altLang="ko-K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In-Kwon YOO</a:t>
            </a:r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ATHIC2008 @ Tsukuba</a:t>
            </a:r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A25D8F-13E2-41B3-AE8C-6D6392587CF0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제목, 내용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내용 개체 틀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날짜 개체 틀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In-Kwon YOO</a:t>
            </a:r>
            <a:endParaRPr lang="en-US" altLang="ko-KR"/>
          </a:p>
        </p:txBody>
      </p:sp>
      <p:sp>
        <p:nvSpPr>
          <p:cNvPr id="7" name="바닥글 개체 틀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altLang="ko-KR" dirty="0" smtClean="0"/>
              <a:t>ATHIC2008 @ Tsukuba</a:t>
            </a:r>
            <a:endParaRPr lang="en-US" altLang="ko-KR" dirty="0"/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751CDA9-C814-4567-B4DE-51E3E83657B0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0"/>
            <a:ext cx="7770813" cy="11414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7923213" cy="8382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304800" y="1066800"/>
            <a:ext cx="4227513" cy="525621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84713" y="1066800"/>
            <a:ext cx="4229100" cy="52562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10CCD7-9516-477B-8B3B-01457539EEEC}" type="slidenum">
              <a:rPr lang="en-GB" altLang="ko-KR"/>
              <a:pPr/>
              <a:t>‹#›</a:t>
            </a:fld>
            <a:endParaRPr lang="en-GB" altLang="ko-K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7923213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4227513" cy="52562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84713" y="1066800"/>
            <a:ext cx="4229100" cy="52562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741184-D8BE-44E5-AAC9-7019411A2B86}" type="slidenum">
              <a:rPr lang="en-GB" altLang="ko-KR"/>
              <a:pPr/>
              <a:t>‹#›</a:t>
            </a:fld>
            <a:endParaRPr lang="en-GB" altLang="ko-K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제목 및 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표 개체 틀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In-Kwon YOO</a:t>
            </a:r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ATHIC2008 @ Tsukuba</a:t>
            </a:r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2C80AF2-E692-4DF6-BD5F-F7598B3275C4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Lucida Sans Unicode" pitchFamily="34" charset="0"/>
                <a:cs typeface="Lucida Sans Unicode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Lucida Sans Unicode" pitchFamily="34" charset="0"/>
                <a:cs typeface="Lucida Sans Unicode" pitchFamily="34" charset="0"/>
              </a:defRPr>
            </a:lvl1pPr>
            <a:lvl2pPr>
              <a:defRPr>
                <a:latin typeface="Lucida Sans Unicode" pitchFamily="34" charset="0"/>
                <a:cs typeface="Lucida Sans Unicode" pitchFamily="34" charset="0"/>
              </a:defRPr>
            </a:lvl2pPr>
            <a:lvl3pPr>
              <a:defRPr>
                <a:latin typeface="Lucida Sans Unicode" pitchFamily="34" charset="0"/>
                <a:cs typeface="Lucida Sans Unicode" pitchFamily="34" charset="0"/>
              </a:defRPr>
            </a:lvl3pPr>
            <a:lvl4pPr>
              <a:defRPr>
                <a:latin typeface="Lucida Sans Unicode" pitchFamily="34" charset="0"/>
                <a:cs typeface="Lucida Sans Unicode" pitchFamily="34" charset="0"/>
              </a:defRPr>
            </a:lvl4pPr>
            <a:lvl5pPr>
              <a:defRPr>
                <a:latin typeface="Lucida Sans Unicode" pitchFamily="34" charset="0"/>
                <a:cs typeface="Lucida Sans Unicode" pitchFamily="34" charset="0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In-Kwon YOO</a:t>
            </a:r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ATHIC2008 @ Tsukuba</a:t>
            </a:r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946D82-3B9A-439F-AD44-C7A18934F125}" type="slidenum">
              <a:rPr lang="en-US" altLang="ko-KR" smtClean="0"/>
              <a:pPr/>
              <a:t>‹#›</a:t>
            </a:fld>
            <a:r>
              <a:rPr lang="en-US" altLang="ko-KR" dirty="0" smtClean="0"/>
              <a:t>/30</a:t>
            </a:r>
            <a:endParaRPr lang="en-US" altLang="ko-K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In-Kwon YOO</a:t>
            </a:r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ATHIC2008 @ Tsukuba</a:t>
            </a:r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9DC5A3-5161-4E76-965A-7444DBAB49D2}" type="slidenum">
              <a:rPr lang="en-US" altLang="ko-KR" smtClean="0"/>
              <a:pPr/>
              <a:t>‹#›</a:t>
            </a:fld>
            <a:r>
              <a:rPr lang="en-US" altLang="ko-KR" dirty="0" smtClean="0"/>
              <a:t>/30</a:t>
            </a:r>
            <a:endParaRPr lang="en-US" altLang="ko-K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In-Kwon YOO</a:t>
            </a:r>
            <a:endParaRPr lang="en-US" altLang="ko-KR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ATHIC2008 @ Tsukuba</a:t>
            </a:r>
            <a:endParaRPr lang="en-US" altLang="ko-KR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0828B6-0D03-4FC8-AC79-3E550F8D6D0E}" type="slidenum">
              <a:rPr lang="en-US" altLang="ko-KR" smtClean="0"/>
              <a:pPr/>
              <a:t>‹#›</a:t>
            </a:fld>
            <a:r>
              <a:rPr lang="en-US" altLang="ko-KR" dirty="0" smtClean="0"/>
              <a:t>/30</a:t>
            </a:r>
            <a:endParaRPr lang="en-US" altLang="ko-K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In-Kwon YOO</a:t>
            </a:r>
            <a:endParaRPr lang="en-US" altLang="ko-KR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ATHIC2008 @ Tsukuba</a:t>
            </a:r>
            <a:endParaRPr lang="en-US" altLang="ko-KR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AA6D09-2146-45B1-90F3-305A61A09FEB}" type="slidenum">
              <a:rPr lang="en-US" altLang="ko-KR" smtClean="0"/>
              <a:pPr/>
              <a:t>‹#›</a:t>
            </a:fld>
            <a:r>
              <a:rPr lang="en-US" altLang="ko-KR" dirty="0" smtClean="0"/>
              <a:t>/30</a:t>
            </a:r>
            <a:endParaRPr lang="en-US" altLang="ko-K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In-Kwon YOO</a:t>
            </a:r>
            <a:endParaRPr lang="en-US" altLang="ko-KR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ATHIC2008 @ Tsukuba</a:t>
            </a:r>
            <a:endParaRPr lang="en-US" altLang="ko-KR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198CD0-C246-4FDB-BEDA-ED4733CF4CCE}" type="slidenum">
              <a:rPr lang="en-US" altLang="ko-KR" smtClean="0"/>
              <a:pPr/>
              <a:t>‹#›</a:t>
            </a:fld>
            <a:r>
              <a:rPr lang="en-US" altLang="ko-KR" dirty="0" smtClean="0"/>
              <a:t>/30</a:t>
            </a:r>
            <a:endParaRPr lang="en-US" altLang="ko-K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In-Kwon YOO</a:t>
            </a:r>
            <a:endParaRPr lang="en-US" altLang="ko-KR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ATHIC2008 @ Tsukuba</a:t>
            </a:r>
            <a:endParaRPr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EEF20F-BC7A-49FE-9966-E06F745BCB5C}" type="slidenum">
              <a:rPr lang="en-US" altLang="ko-KR" smtClean="0"/>
              <a:pPr/>
              <a:t>‹#›</a:t>
            </a:fld>
            <a:r>
              <a:rPr lang="en-US" altLang="ko-KR" dirty="0" smtClean="0"/>
              <a:t>/30</a:t>
            </a:r>
            <a:endParaRPr lang="en-US" altLang="ko-K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In-Kwon YOO</a:t>
            </a:r>
            <a:endParaRPr lang="en-US" altLang="ko-KR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ATHIC2008 @ Tsukuba</a:t>
            </a:r>
            <a:endParaRPr lang="en-US" altLang="ko-KR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291C82-43C1-49E7-8CB3-251426100CC8}" type="slidenum">
              <a:rPr lang="en-US" altLang="ko-KR" smtClean="0"/>
              <a:pPr/>
              <a:t>‹#›</a:t>
            </a:fld>
            <a:r>
              <a:rPr lang="en-US" altLang="ko-KR" dirty="0" smtClean="0"/>
              <a:t>/30</a:t>
            </a:r>
            <a:endParaRPr lang="en-US" altLang="ko-K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In-Kwon YOO</a:t>
            </a:r>
            <a:endParaRPr lang="en-US" altLang="ko-KR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ATHIC2008 @ Tsukuba</a:t>
            </a:r>
            <a:endParaRPr lang="en-US" altLang="ko-KR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FA5330-A61A-43D9-8B9B-85ACDA38C2D1}" type="slidenum">
              <a:rPr lang="en-US" altLang="ko-KR" smtClean="0"/>
              <a:pPr/>
              <a:t>‹#›</a:t>
            </a:fld>
            <a:r>
              <a:rPr lang="en-US" altLang="ko-KR" dirty="0" smtClean="0"/>
              <a:t>/30</a:t>
            </a:r>
            <a:endParaRPr lang="en-US" altLang="ko-K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gi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28604"/>
            <a:ext cx="8229600" cy="989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9397"/>
            <a:ext cx="2133600" cy="292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400" b="0">
                <a:latin typeface="Lucida Sans Unicode" pitchFamily="34" charset="0"/>
                <a:cs typeface="Lucida Sans Unicode" pitchFamily="34" charset="0"/>
              </a:defRPr>
            </a:lvl1pPr>
          </a:lstStyle>
          <a:p>
            <a:r>
              <a:rPr lang="en-US" altLang="ko-KR" smtClean="0"/>
              <a:t>In-Kwon YOO</a:t>
            </a:r>
            <a:endParaRPr lang="en-US" altLang="ko-KR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9395"/>
            <a:ext cx="2895600" cy="292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Lucida Sans Unicode" pitchFamily="34" charset="0"/>
                <a:cs typeface="Lucida Sans Unicode" pitchFamily="34" charset="0"/>
              </a:defRPr>
            </a:lvl1pPr>
          </a:lstStyle>
          <a:p>
            <a:r>
              <a:rPr lang="en-US" altLang="ko-KR" smtClean="0"/>
              <a:t>ATHIC2008 @ Tsukuba</a:t>
            </a:r>
            <a:endParaRPr lang="en-US" altLang="ko-KR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9395"/>
            <a:ext cx="2133600" cy="292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Lucida Sans Unicode" pitchFamily="34" charset="0"/>
                <a:cs typeface="Lucida Sans Unicode" pitchFamily="34" charset="0"/>
              </a:defRPr>
            </a:lvl1pPr>
          </a:lstStyle>
          <a:p>
            <a:fld id="{7EB545F2-A404-4E50-9E53-136848B0CD7A}" type="slidenum">
              <a:rPr lang="en-US" altLang="ko-KR" smtClean="0"/>
              <a:pPr/>
              <a:t>‹#›</a:t>
            </a:fld>
            <a:r>
              <a:rPr lang="en-US" altLang="ko-KR" dirty="0" smtClean="0"/>
              <a:t>/30</a:t>
            </a:r>
            <a:endParaRPr lang="en-US" altLang="ko-KR" dirty="0"/>
          </a:p>
        </p:txBody>
      </p:sp>
      <p:sp>
        <p:nvSpPr>
          <p:cNvPr id="7" name="Rectangle 5"/>
          <p:cNvSpPr>
            <a:spLocks noChangeArrowheads="1"/>
          </p:cNvSpPr>
          <p:nvPr userDrawn="1"/>
        </p:nvSpPr>
        <p:spPr bwMode="auto">
          <a:xfrm>
            <a:off x="0" y="0"/>
            <a:ext cx="2987675" cy="404813"/>
          </a:xfrm>
          <a:prstGeom prst="rect">
            <a:avLst/>
          </a:prstGeom>
          <a:solidFill>
            <a:srgbClr val="339966"/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8" name="Rectangle 6"/>
          <p:cNvSpPr>
            <a:spLocks noChangeArrowheads="1"/>
          </p:cNvSpPr>
          <p:nvPr userDrawn="1"/>
        </p:nvSpPr>
        <p:spPr bwMode="auto">
          <a:xfrm>
            <a:off x="2987675" y="0"/>
            <a:ext cx="6156325" cy="404813"/>
          </a:xfrm>
          <a:prstGeom prst="rect">
            <a:avLst/>
          </a:prstGeom>
          <a:solidFill>
            <a:srgbClr val="003366"/>
          </a:solidFill>
          <a:ln w="9525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pic>
        <p:nvPicPr>
          <p:cNvPr id="9" name="그림 8" descr="logo.gif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601" y="0"/>
            <a:ext cx="408292" cy="408292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595570" y="68240"/>
            <a:ext cx="2428892" cy="27699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en-US" altLang="ko-KR" sz="1200" dirty="0" smtClean="0">
                <a:solidFill>
                  <a:srgbClr val="FFFF00"/>
                </a:solidFill>
                <a:latin typeface="Lucida Sans Unicode" pitchFamily="34" charset="0"/>
                <a:cs typeface="Lucida Sans Unicode" pitchFamily="34" charset="0"/>
              </a:rPr>
              <a:t>Star Asian Computing Center</a:t>
            </a:r>
            <a:endParaRPr lang="ko-KR" altLang="en-US" sz="1200" dirty="0">
              <a:solidFill>
                <a:srgbClr val="FFFF0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11" name="그림 10" descr="athiclogo2.gif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8726616" y="0"/>
            <a:ext cx="417384" cy="42860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3" r:id="rId14"/>
    <p:sldLayoutId id="2147483666" r:id="rId15"/>
    <p:sldLayoutId id="2147483667" r:id="rId16"/>
  </p:sldLayoutIdLst>
  <p:timing>
    <p:tnLst>
      <p:par>
        <p:cTn id="1" dur="indefinite" restart="never" nodeType="tmRoot"/>
      </p:par>
    </p:tnLst>
  </p:timing>
  <p:hf hdr="0"/>
  <p:txStyles>
    <p:titleStyle>
      <a:lvl1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Lucida Sans Unicode" pitchFamily="34" charset="0"/>
          <a:ea typeface="+mj-ea"/>
          <a:cs typeface="Lucida Sans Unicode" pitchFamily="34" charset="0"/>
        </a:defRPr>
      </a:lvl1pPr>
      <a:lvl2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2pPr>
      <a:lvl3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3pPr>
      <a:lvl4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4pPr>
      <a:lvl5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charset="-127"/>
          <a:ea typeface="굴림" charset="-127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Lucida Sans Unicode" pitchFamily="34" charset="0"/>
          <a:ea typeface="+mn-ea"/>
          <a:cs typeface="Lucida Sans Unicode" pitchFamily="34" charset="0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Lucida Sans Unicode" pitchFamily="34" charset="0"/>
          <a:ea typeface="+mn-ea"/>
          <a:cs typeface="Lucida Sans Unicode" pitchFamily="34" charset="0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Lucida Sans Unicode" pitchFamily="34" charset="0"/>
          <a:ea typeface="+mn-ea"/>
          <a:cs typeface="Lucida Sans Unicode" pitchFamily="34" charset="0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Lucida Sans Unicode" pitchFamily="34" charset="0"/>
          <a:ea typeface="+mn-ea"/>
          <a:cs typeface="Lucida Sans Unicode" pitchFamily="34" charset="0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Lucida Sans Unicode" pitchFamily="34" charset="0"/>
          <a:ea typeface="+mn-ea"/>
          <a:cs typeface="Lucida Sans Unicode" pitchFamily="34" charset="0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7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sc.net.cn/en/index.asp" TargetMode="External"/><Relationship Id="rId13" Type="http://schemas.openxmlformats.org/officeDocument/2006/relationships/hyperlink" Target="http://www.iitb.ac.in/" TargetMode="External"/><Relationship Id="rId3" Type="http://schemas.openxmlformats.org/officeDocument/2006/relationships/image" Target="../media/image29.jpeg"/><Relationship Id="rId7" Type="http://schemas.openxmlformats.org/officeDocument/2006/relationships/image" Target="../media/image32.jpeg"/><Relationship Id="rId12" Type="http://schemas.openxmlformats.org/officeDocument/2006/relationships/image" Target="../media/image3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openxmlformats.org/officeDocument/2006/relationships/hyperlink" Target="http://www.nersc.gov/nusers/systems/PDSF/" TargetMode="External"/><Relationship Id="rId5" Type="http://schemas.openxmlformats.org/officeDocument/2006/relationships/hyperlink" Target="http://www.star.bnl.gov/cgi-bin/protected/nova/showMachines.pl" TargetMode="External"/><Relationship Id="rId10" Type="http://schemas.openxmlformats.org/officeDocument/2006/relationships/image" Target="../media/image34.jpeg"/><Relationship Id="rId4" Type="http://schemas.openxmlformats.org/officeDocument/2006/relationships/image" Target="../media/image30.png"/><Relationship Id="rId9" Type="http://schemas.openxmlformats.org/officeDocument/2006/relationships/image" Target="../media/image33.png"/><Relationship Id="rId1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39.jpe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97-2003_____1.xls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00034" y="1142984"/>
            <a:ext cx="5929354" cy="3643338"/>
          </a:xfrm>
        </p:spPr>
        <p:txBody>
          <a:bodyPr/>
          <a:lstStyle/>
          <a:p>
            <a:pPr algn="l"/>
            <a:r>
              <a:rPr lang="en-US" altLang="ko-KR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stellar" pitchFamily="18" charset="0"/>
                <a:ea typeface="새굴림" pitchFamily="18" charset="-127"/>
              </a:rPr>
              <a:t>S</a:t>
            </a:r>
            <a:r>
              <a:rPr lang="en-US" altLang="ko-K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stellar" pitchFamily="18" charset="0"/>
                <a:ea typeface="새굴림" pitchFamily="18" charset="-127"/>
              </a:rPr>
              <a:t>tar</a:t>
            </a:r>
            <a:r>
              <a:rPr lang="en-US" altLang="ko-KR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stellar" pitchFamily="18" charset="0"/>
                <a:ea typeface="새굴림" pitchFamily="18" charset="-127"/>
              </a:rPr>
              <a:t> </a:t>
            </a:r>
            <a:br>
              <a:rPr lang="en-US" altLang="ko-KR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stellar" pitchFamily="18" charset="0"/>
                <a:ea typeface="새굴림" pitchFamily="18" charset="-127"/>
              </a:rPr>
            </a:br>
            <a:r>
              <a:rPr lang="en-US" altLang="ko-KR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stellar" pitchFamily="18" charset="0"/>
                <a:ea typeface="새굴림" pitchFamily="18" charset="-127"/>
              </a:rPr>
              <a:t>A</a:t>
            </a:r>
            <a:r>
              <a:rPr lang="en-US" altLang="ko-K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stellar" pitchFamily="18" charset="0"/>
                <a:ea typeface="새굴림" pitchFamily="18" charset="-127"/>
              </a:rPr>
              <a:t>sian </a:t>
            </a:r>
            <a:r>
              <a:rPr lang="en-US" altLang="ko-KR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stellar" pitchFamily="18" charset="0"/>
                <a:ea typeface="새굴림" pitchFamily="18" charset="-127"/>
              </a:rPr>
              <a:t/>
            </a:r>
            <a:br>
              <a:rPr lang="en-US" altLang="ko-KR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stellar" pitchFamily="18" charset="0"/>
                <a:ea typeface="새굴림" pitchFamily="18" charset="-127"/>
              </a:rPr>
            </a:br>
            <a:r>
              <a:rPr lang="en-US" altLang="ko-KR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stellar" pitchFamily="18" charset="0"/>
                <a:ea typeface="새굴림" pitchFamily="18" charset="-127"/>
              </a:rPr>
              <a:t>C</a:t>
            </a:r>
            <a:r>
              <a:rPr lang="en-US" altLang="ko-K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stellar" pitchFamily="18" charset="0"/>
                <a:ea typeface="새굴림" pitchFamily="18" charset="-127"/>
              </a:rPr>
              <a:t>omputing</a:t>
            </a:r>
            <a:r>
              <a:rPr lang="en-US" altLang="ko-KR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stellar" pitchFamily="18" charset="0"/>
                <a:ea typeface="새굴림" pitchFamily="18" charset="-127"/>
              </a:rPr>
              <a:t> </a:t>
            </a:r>
            <a:br>
              <a:rPr lang="en-US" altLang="ko-KR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stellar" pitchFamily="18" charset="0"/>
                <a:ea typeface="새굴림" pitchFamily="18" charset="-127"/>
              </a:rPr>
            </a:br>
            <a:r>
              <a:rPr lang="en-US" altLang="ko-KR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stellar" pitchFamily="18" charset="0"/>
                <a:ea typeface="새굴림" pitchFamily="18" charset="-127"/>
              </a:rPr>
              <a:t>C</a:t>
            </a:r>
            <a:r>
              <a:rPr lang="en-US" altLang="ko-K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stellar" pitchFamily="18" charset="0"/>
                <a:ea typeface="새굴림" pitchFamily="18" charset="-127"/>
              </a:rPr>
              <a:t>enter</a:t>
            </a:r>
            <a:endParaRPr lang="ko-KR" altLang="en-US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stellar" pitchFamily="18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4500562" y="1000108"/>
            <a:ext cx="4186222" cy="1000132"/>
          </a:xfrm>
        </p:spPr>
        <p:txBody>
          <a:bodyPr/>
          <a:lstStyle/>
          <a:p>
            <a:pPr algn="r"/>
            <a:r>
              <a:rPr lang="en-US" altLang="ko-KR" sz="2400" b="1" dirty="0" smtClean="0">
                <a:latin typeface="Lucida Sans Unicode" pitchFamily="34" charset="0"/>
                <a:cs typeface="Lucida Sans Unicode" pitchFamily="34" charset="0"/>
              </a:rPr>
              <a:t>Pusan National University</a:t>
            </a:r>
          </a:p>
          <a:p>
            <a:pPr algn="r"/>
            <a:r>
              <a:rPr lang="en-US" altLang="ko-KR" sz="2400" b="1" dirty="0" smtClean="0">
                <a:latin typeface="Lucida Sans Unicode" pitchFamily="34" charset="0"/>
                <a:cs typeface="Lucida Sans Unicode" pitchFamily="34" charset="0"/>
              </a:rPr>
              <a:t>In-Kwon YOO</a:t>
            </a:r>
          </a:p>
        </p:txBody>
      </p:sp>
      <p:pic>
        <p:nvPicPr>
          <p:cNvPr id="4" name="그림 3" descr="KISTI_logo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60" y="4714884"/>
            <a:ext cx="2457972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그림 4" descr="STAR-logo-trans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3714752"/>
            <a:ext cx="2571736" cy="682367"/>
          </a:xfrm>
          <a:prstGeom prst="rect">
            <a:avLst/>
          </a:prstGeom>
        </p:spPr>
      </p:pic>
      <p:pic>
        <p:nvPicPr>
          <p:cNvPr id="6" name="그림 5" descr="logo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7554" y="1071546"/>
            <a:ext cx="928694" cy="92869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00628" y="3202544"/>
            <a:ext cx="3571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dirty="0" smtClean="0">
                <a:latin typeface="Lucida Sans Unicode" pitchFamily="34" charset="0"/>
                <a:cs typeface="Lucida Sans Unicode" pitchFamily="34" charset="0"/>
              </a:rPr>
              <a:t>On Behalf of SACC Team</a:t>
            </a:r>
            <a:endParaRPr lang="ko-KR" altLang="en-US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5108953" y="4429132"/>
            <a:ext cx="40350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J.Lauret</a:t>
            </a:r>
            <a:r>
              <a:rPr lang="en-US" altLang="ko-KR" dirty="0" smtClean="0">
                <a:latin typeface="Lucida Sans Unicode" pitchFamily="34" charset="0"/>
                <a:cs typeface="Lucida Sans Unicode" pitchFamily="34" charset="0"/>
              </a:rPr>
              <a:t>, </a:t>
            </a:r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D.Yu</a:t>
            </a:r>
            <a:r>
              <a:rPr lang="en-US" altLang="ko-KR" dirty="0" smtClean="0">
                <a:latin typeface="Lucida Sans Unicode" pitchFamily="34" charset="0"/>
                <a:cs typeface="Lucida Sans Unicode" pitchFamily="34" charset="0"/>
              </a:rPr>
              <a:t>, W. </a:t>
            </a:r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Bett</a:t>
            </a:r>
            <a:r>
              <a:rPr lang="en-US" altLang="ko-KR" dirty="0" smtClean="0">
                <a:latin typeface="Lucida Sans Unicode" pitchFamily="34" charset="0"/>
                <a:cs typeface="Lucida Sans Unicode" pitchFamily="34" charset="0"/>
              </a:rPr>
              <a:t>, </a:t>
            </a:r>
            <a:r>
              <a:rPr lang="en-US" altLang="ko-KR" dirty="0" smtClean="0">
                <a:latin typeface="Lucida Sans Unicode" pitchFamily="34" charset="0"/>
                <a:cs typeface="Lucida Sans Unicode" pitchFamily="34" charset="0"/>
              </a:rPr>
              <a:t>J</a:t>
            </a:r>
            <a:r>
              <a:rPr lang="en-US" altLang="ko-KR" dirty="0" smtClean="0">
                <a:latin typeface="Lucida Sans Unicode" pitchFamily="34" charset="0"/>
                <a:cs typeface="Lucida Sans Unicode" pitchFamily="34" charset="0"/>
              </a:rPr>
              <a:t>. </a:t>
            </a:r>
            <a:r>
              <a:rPr lang="en-US" altLang="ko-KR" dirty="0" smtClean="0">
                <a:latin typeface="Lucida Sans Unicode" pitchFamily="34" charset="0"/>
                <a:cs typeface="Lucida Sans Unicode" pitchFamily="34" charset="0"/>
              </a:rPr>
              <a:t>Packard</a:t>
            </a:r>
            <a:endParaRPr lang="ko-KR" altLang="en-US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5572132" y="6143644"/>
            <a:ext cx="31566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S.D.Lee</a:t>
            </a:r>
            <a:r>
              <a:rPr lang="en-US" altLang="ko-KR" dirty="0" smtClean="0">
                <a:latin typeface="Lucida Sans Unicode" pitchFamily="34" charset="0"/>
                <a:cs typeface="Lucida Sans Unicode" pitchFamily="34" charset="0"/>
              </a:rPr>
              <a:t>, </a:t>
            </a:r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D.K.Kim</a:t>
            </a:r>
            <a:r>
              <a:rPr lang="en-US" altLang="ko-KR" dirty="0" smtClean="0">
                <a:latin typeface="Lucida Sans Unicode" pitchFamily="34" charset="0"/>
                <a:cs typeface="Lucida Sans Unicode" pitchFamily="34" charset="0"/>
              </a:rPr>
              <a:t>, </a:t>
            </a:r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H.W.Kim</a:t>
            </a:r>
            <a:endParaRPr lang="ko-KR" altLang="en-US" dirty="0"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10" name="그림 9" descr="ESnet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10" y="5286388"/>
            <a:ext cx="3810000" cy="762000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857224" y="6143644"/>
            <a:ext cx="19960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latin typeface="Lucida Sans Unicode" pitchFamily="34" charset="0"/>
                <a:cs typeface="Lucida Sans Unicode" pitchFamily="34" charset="0"/>
              </a:rPr>
              <a:t>E</a:t>
            </a:r>
            <a:r>
              <a:rPr lang="en-US" altLang="ko-KR" dirty="0" smtClean="0">
                <a:latin typeface="Lucida Sans Unicode" pitchFamily="34" charset="0"/>
                <a:cs typeface="Lucida Sans Unicode" pitchFamily="34" charset="0"/>
              </a:rPr>
              <a:t>. Dart, </a:t>
            </a:r>
            <a:r>
              <a:rPr lang="en-US" altLang="ko-KR" dirty="0" smtClean="0">
                <a:latin typeface="Lucida Sans Unicode" pitchFamily="34" charset="0"/>
                <a:cs typeface="Lucida Sans Unicode" pitchFamily="34" charset="0"/>
              </a:rPr>
              <a:t>E. </a:t>
            </a:r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Hjort</a:t>
            </a:r>
            <a:endParaRPr lang="ko-KR" altLang="en-US" dirty="0"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12" name="그림 11" descr="lbnl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9124" y="5286388"/>
            <a:ext cx="952500" cy="762000"/>
          </a:xfrm>
          <a:prstGeom prst="rect">
            <a:avLst/>
          </a:prstGeom>
        </p:spPr>
      </p:pic>
      <p:pic>
        <p:nvPicPr>
          <p:cNvPr id="13" name="그림 12" descr="BNLlogo_4web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86644" y="3786190"/>
            <a:ext cx="163950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바닥글 개체 틀 3"/>
          <p:cNvSpPr>
            <a:spLocks noGrp="1"/>
          </p:cNvSpPr>
          <p:nvPr>
            <p:ph type="ftr" sz="quarter" idx="10"/>
          </p:nvPr>
        </p:nvSpPr>
        <p:spPr>
          <a:xfrm>
            <a:off x="3714744" y="6357958"/>
            <a:ext cx="2857520" cy="292078"/>
          </a:xfrm>
        </p:spPr>
        <p:txBody>
          <a:bodyPr/>
          <a:lstStyle/>
          <a:p>
            <a:r>
              <a:rPr lang="en-US" altLang="ko-KR" smtClean="0"/>
              <a:t>ATHIC2008 @ Tsukuba</a:t>
            </a:r>
            <a:endParaRPr lang="en-US" altLang="ko-KR" dirty="0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ea typeface="굴림" charset="-127"/>
              </a:rPr>
              <a:t>STAR S&amp;C Cost Analysis</a:t>
            </a:r>
            <a:endParaRPr lang="en-US" altLang="ko-KR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a typeface="굴림" charset="-127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46D82-3B9A-439F-AD44-C7A18934F125}" type="slidenum">
              <a:rPr lang="en-US" altLang="ko-KR" smtClean="0"/>
              <a:pPr/>
              <a:t>10</a:t>
            </a:fld>
            <a:r>
              <a:rPr lang="en-US" altLang="ko-KR" dirty="0" smtClean="0"/>
              <a:t>/25</a:t>
            </a:r>
            <a:endParaRPr lang="en-US" altLang="ko-KR" dirty="0"/>
          </a:p>
        </p:txBody>
      </p:sp>
      <p:sp>
        <p:nvSpPr>
          <p:cNvPr id="8" name="날짜 개체 틀 7"/>
          <p:cNvSpPr>
            <a:spLocks noGrp="1"/>
          </p:cNvSpPr>
          <p:nvPr>
            <p:ph type="dt" sz="half" idx="10"/>
          </p:nvPr>
        </p:nvSpPr>
        <p:spPr>
          <a:xfrm>
            <a:off x="285720" y="6357958"/>
            <a:ext cx="2133600" cy="292078"/>
          </a:xfrm>
        </p:spPr>
        <p:txBody>
          <a:bodyPr/>
          <a:lstStyle/>
          <a:p>
            <a:r>
              <a:rPr lang="en-US" altLang="ko-KR" smtClean="0"/>
              <a:t>In-Kwon YOO</a:t>
            </a:r>
            <a:endParaRPr lang="en-US" altLang="ko-KR" dirty="0"/>
          </a:p>
        </p:txBody>
      </p:sp>
      <p:sp>
        <p:nvSpPr>
          <p:cNvPr id="15" name="TextBox 14"/>
          <p:cNvSpPr txBox="1"/>
          <p:nvPr/>
        </p:nvSpPr>
        <p:spPr>
          <a:xfrm>
            <a:off x="3000364" y="74950"/>
            <a:ext cx="4071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1. Motivation	a. STAR Computing</a:t>
            </a:r>
            <a:endParaRPr lang="ko-KR" altLang="en-US" sz="1200" dirty="0">
              <a:solidFill>
                <a:schemeClr val="bg1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076299" y="4479911"/>
            <a:ext cx="3429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1" lang="en-US" altLang="ko-KR" sz="1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Observation: </a:t>
            </a:r>
            <a:r>
              <a:rPr kumimoji="1" lang="en-US" altLang="ko-KR" sz="15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Cost seem to go into CPU </a:t>
            </a:r>
          </a:p>
          <a:p>
            <a:pPr marL="342900" marR="0" lvl="0" indent="-342900" algn="l" defTabSz="914400" rtl="0" eaLnBrk="1" fontAlgn="base" latinLnBrk="1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en-US" altLang="ko-KR" sz="15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BUT this folds distributed disks (1/2 cost)</a:t>
            </a:r>
          </a:p>
          <a:p>
            <a:pPr marL="342900" marR="0" lvl="0" indent="-342900" algn="l" defTabSz="914400" rtl="0" eaLnBrk="1" fontAlgn="base" latinLnBrk="1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en-US" altLang="ko-KR" sz="15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Reduced used of centralized disk is nonetheless third in cost</a:t>
            </a:r>
            <a:endParaRPr kumimoji="1" lang="en-US" altLang="ko-KR" sz="15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 Unicode" pitchFamily="34" charset="0"/>
              <a:ea typeface="굴림" charset="-127"/>
              <a:cs typeface="Lucida Sans Unicode" pitchFamily="34" charset="0"/>
            </a:endParaRPr>
          </a:p>
        </p:txBody>
      </p:sp>
      <p:sp>
        <p:nvSpPr>
          <p:cNvPr id="10" name="Rectangle 4"/>
          <p:cNvSpPr txBox="1">
            <a:spLocks noChangeArrowheads="1"/>
          </p:cNvSpPr>
          <p:nvPr/>
        </p:nvSpPr>
        <p:spPr>
          <a:xfrm>
            <a:off x="4657699" y="4403711"/>
            <a:ext cx="3429000" cy="13716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1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Symbol" pitchFamily="18" charset="2"/>
              <a:buNone/>
              <a:tabLst/>
              <a:defRPr/>
            </a:pPr>
            <a:r>
              <a:rPr kumimoji="1" lang="en-US" altLang="ko-KR" sz="15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Cost is clearly </a:t>
            </a:r>
          </a:p>
          <a:p>
            <a:pPr marL="342900" marR="0" lvl="0" indent="-342900" algn="l" defTabSz="914400" rtl="0" eaLnBrk="1" fontAlgn="base" latinLnBrk="1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en-US" altLang="ko-KR" sz="15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Storage (~ ½)</a:t>
            </a:r>
          </a:p>
          <a:p>
            <a:pPr marL="342900" marR="0" lvl="0" indent="-342900" algn="l" defTabSz="914400" rtl="0" eaLnBrk="1" fontAlgn="base" latinLnBrk="1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en-US" altLang="ko-KR" sz="15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CPU (1/3</a:t>
            </a:r>
            <a:r>
              <a:rPr kumimoji="1" lang="en-US" altLang="ko-KR" sz="1500" b="0" i="0" u="none" strike="noStrike" kern="0" cap="none" spc="0" normalizeH="0" baseline="3000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rd</a:t>
            </a:r>
            <a:r>
              <a:rPr kumimoji="1" lang="en-US" altLang="ko-KR" sz="15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)</a:t>
            </a:r>
          </a:p>
          <a:p>
            <a:pPr marL="342900" marR="0" lvl="0" indent="-342900" algn="l" defTabSz="914400" rtl="0" eaLnBrk="1" fontAlgn="base" latinLnBrk="1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en-US" altLang="ko-KR" sz="15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HPSS &amp; LAN is second</a:t>
            </a:r>
          </a:p>
          <a:p>
            <a:pPr marL="342900" marR="0" lvl="0" indent="-342900" algn="l" defTabSz="914400" rtl="0" eaLnBrk="1" fontAlgn="base" latinLnBrk="1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1" lang="ko-KR" altLang="en-US" sz="15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 Unicode" pitchFamily="34" charset="0"/>
              <a:ea typeface="굴림" charset="-127"/>
              <a:cs typeface="Lucida Sans Unicode" pitchFamily="34" charset="0"/>
            </a:endParaRPr>
          </a:p>
        </p:txBody>
      </p:sp>
      <p:pic>
        <p:nvPicPr>
          <p:cNvPr id="11" name="Picture 5" descr="cost-model-char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52499" y="1428736"/>
            <a:ext cx="6553200" cy="2949575"/>
          </a:xfrm>
          <a:prstGeom prst="rect">
            <a:avLst/>
          </a:prstGeom>
          <a:noFill/>
        </p:spPr>
      </p:pic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958949" y="4067161"/>
            <a:ext cx="27305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ko-KR" sz="1400">
                <a:latin typeface="Verdana" pitchFamily="34" charset="0"/>
                <a:ea typeface="굴림" charset="-127"/>
              </a:rPr>
              <a:t>5</a:t>
            </a: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2589187" y="4067161"/>
            <a:ext cx="27305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ko-KR" sz="1400">
                <a:latin typeface="Verdana" pitchFamily="34" charset="0"/>
                <a:ea typeface="굴림" charset="-127"/>
              </a:rPr>
              <a:t>6</a:t>
            </a: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3157512" y="4067161"/>
            <a:ext cx="27305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ko-KR" sz="1400">
                <a:latin typeface="Verdana" pitchFamily="34" charset="0"/>
                <a:ea typeface="굴림" charset="-127"/>
              </a:rPr>
              <a:t>7</a:t>
            </a: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3786162" y="4067161"/>
            <a:ext cx="27305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ko-KR" sz="1400">
                <a:latin typeface="Verdana" pitchFamily="34" charset="0"/>
                <a:ea typeface="굴림" charset="-127"/>
              </a:rPr>
              <a:t>8</a:t>
            </a: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4289399" y="4067161"/>
            <a:ext cx="27305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ko-KR" sz="1400">
                <a:latin typeface="Verdana" pitchFamily="34" charset="0"/>
                <a:ea typeface="굴림" charset="-127"/>
              </a:rPr>
              <a:t>9</a:t>
            </a:r>
          </a:p>
        </p:txBody>
      </p:sp>
      <p:sp>
        <p:nvSpPr>
          <p:cNvPr id="20" name="Text Box 11"/>
          <p:cNvSpPr txBox="1">
            <a:spLocks noChangeArrowheads="1"/>
          </p:cNvSpPr>
          <p:nvPr/>
        </p:nvSpPr>
        <p:spPr bwMode="auto">
          <a:xfrm>
            <a:off x="4795812" y="4067161"/>
            <a:ext cx="439737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ko-KR" sz="1400">
                <a:latin typeface="Verdana" pitchFamily="34" charset="0"/>
                <a:ea typeface="굴림" charset="-127"/>
              </a:rPr>
              <a:t>10</a:t>
            </a:r>
          </a:p>
        </p:txBody>
      </p:sp>
      <p:sp>
        <p:nvSpPr>
          <p:cNvPr id="21" name="Text Box 12"/>
          <p:cNvSpPr txBox="1">
            <a:spLocks noChangeArrowheads="1"/>
          </p:cNvSpPr>
          <p:nvPr/>
        </p:nvSpPr>
        <p:spPr bwMode="auto">
          <a:xfrm>
            <a:off x="5548287" y="4067161"/>
            <a:ext cx="442912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ko-KR" sz="1400">
                <a:latin typeface="Verdana" pitchFamily="34" charset="0"/>
                <a:ea typeface="굴림" charset="-127"/>
              </a:rPr>
              <a:t>11</a:t>
            </a:r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6054699" y="4067161"/>
            <a:ext cx="441325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ko-KR" sz="1400">
                <a:latin typeface="Verdana" pitchFamily="34" charset="0"/>
                <a:ea typeface="굴림" charset="-127"/>
              </a:rPr>
              <a:t>12</a:t>
            </a:r>
          </a:p>
        </p:txBody>
      </p:sp>
      <p:sp>
        <p:nvSpPr>
          <p:cNvPr id="23" name="Text Box 14"/>
          <p:cNvSpPr txBox="1">
            <a:spLocks noChangeArrowheads="1"/>
          </p:cNvSpPr>
          <p:nvPr/>
        </p:nvSpPr>
        <p:spPr bwMode="auto">
          <a:xfrm rot="16200000">
            <a:off x="737368" y="2547130"/>
            <a:ext cx="463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ko-KR">
                <a:ea typeface="굴림" charset="-127"/>
              </a:rPr>
              <a:t>K$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072462" y="571480"/>
            <a:ext cx="1071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JLauret</a:t>
            </a:r>
            <a:endParaRPr lang="ko-KR" altLang="en-US" dirty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바닥글 개체 틀 3"/>
          <p:cNvSpPr>
            <a:spLocks noGrp="1"/>
          </p:cNvSpPr>
          <p:nvPr>
            <p:ph type="ftr" sz="quarter" idx="10"/>
          </p:nvPr>
        </p:nvSpPr>
        <p:spPr>
          <a:xfrm>
            <a:off x="3714744" y="6357958"/>
            <a:ext cx="2857520" cy="292078"/>
          </a:xfrm>
        </p:spPr>
        <p:txBody>
          <a:bodyPr/>
          <a:lstStyle/>
          <a:p>
            <a:r>
              <a:rPr lang="en-US" altLang="ko-KR" smtClean="0"/>
              <a:t>ATHIC2008 @ Tsukuba</a:t>
            </a:r>
            <a:endParaRPr lang="en-US" altLang="ko-KR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46D82-3B9A-439F-AD44-C7A18934F125}" type="slidenum">
              <a:rPr lang="en-US" altLang="ko-KR" smtClean="0"/>
              <a:pPr/>
              <a:t>11</a:t>
            </a:fld>
            <a:r>
              <a:rPr lang="en-US" altLang="ko-KR" dirty="0" smtClean="0"/>
              <a:t>/25</a:t>
            </a:r>
            <a:endParaRPr lang="en-US" altLang="ko-KR" dirty="0"/>
          </a:p>
        </p:txBody>
      </p:sp>
      <p:sp>
        <p:nvSpPr>
          <p:cNvPr id="8" name="날짜 개체 틀 7"/>
          <p:cNvSpPr>
            <a:spLocks noGrp="1"/>
          </p:cNvSpPr>
          <p:nvPr>
            <p:ph type="dt" sz="half" idx="10"/>
          </p:nvPr>
        </p:nvSpPr>
        <p:spPr>
          <a:xfrm>
            <a:off x="285720" y="6357958"/>
            <a:ext cx="2133600" cy="292078"/>
          </a:xfrm>
        </p:spPr>
        <p:txBody>
          <a:bodyPr/>
          <a:lstStyle/>
          <a:p>
            <a:r>
              <a:rPr lang="en-US" altLang="ko-KR" smtClean="0"/>
              <a:t>In-Kwon YOO</a:t>
            </a:r>
            <a:endParaRPr lang="en-US" altLang="ko-KR" dirty="0"/>
          </a:p>
        </p:txBody>
      </p:sp>
      <p:sp>
        <p:nvSpPr>
          <p:cNvPr id="15" name="TextBox 14"/>
          <p:cNvSpPr txBox="1"/>
          <p:nvPr/>
        </p:nvSpPr>
        <p:spPr>
          <a:xfrm>
            <a:off x="3000364" y="74950"/>
            <a:ext cx="4071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1. Motivation	b.  KISTI Resources</a:t>
            </a:r>
            <a:endParaRPr lang="ko-KR" altLang="en-US" sz="1200" dirty="0">
              <a:solidFill>
                <a:schemeClr val="bg1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4" name="AutoShape 2"/>
          <p:cNvSpPr>
            <a:spLocks noChangeArrowheads="1"/>
          </p:cNvSpPr>
          <p:nvPr/>
        </p:nvSpPr>
        <p:spPr bwMode="auto">
          <a:xfrm>
            <a:off x="214282" y="500042"/>
            <a:ext cx="2376488" cy="431800"/>
          </a:xfrm>
          <a:prstGeom prst="roundRect">
            <a:avLst>
              <a:gd name="adj" fmla="val 16667"/>
            </a:avLst>
          </a:prstGeom>
          <a:solidFill>
            <a:srgbClr val="FF9900"/>
          </a:solidFill>
          <a:ln w="28575" algn="ctr">
            <a:solidFill>
              <a:srgbClr val="CC3300"/>
            </a:solidFill>
            <a:round/>
            <a:headEnd/>
            <a:tailEnd/>
          </a:ln>
          <a:effectLst>
            <a:outerShdw dist="56796" dir="3806097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altLang="ko-KR" sz="200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 Cluster system</a:t>
            </a:r>
          </a:p>
        </p:txBody>
      </p:sp>
      <p:graphicFrame>
        <p:nvGraphicFramePr>
          <p:cNvPr id="25" name="Group 3"/>
          <p:cNvGraphicFramePr>
            <a:graphicFrameLocks noGrp="1"/>
          </p:cNvGraphicFramePr>
          <p:nvPr>
            <p:ph sz="half" idx="1"/>
          </p:nvPr>
        </p:nvGraphicFramePr>
        <p:xfrm>
          <a:off x="2339975" y="1239838"/>
          <a:ext cx="6264275" cy="5066032"/>
        </p:xfrm>
        <a:graphic>
          <a:graphicData uri="http://schemas.openxmlformats.org/drawingml/2006/table">
            <a:tbl>
              <a:tblPr/>
              <a:tblGrid>
                <a:gridCol w="2159000"/>
                <a:gridCol w="2052638"/>
                <a:gridCol w="2052637"/>
              </a:tblGrid>
              <a:tr h="24447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Item</a:t>
                      </a:r>
                      <a:endParaRPr kumimoji="1" lang="en-US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Cluster system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9843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Phase 1 </a:t>
                      </a:r>
                      <a:endParaRPr kumimoji="1" lang="en-US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Phase 2</a:t>
                      </a:r>
                      <a:endParaRPr kumimoji="1" lang="en-US" altLang="ko-KR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Manufacturer &amp; Model</a:t>
                      </a:r>
                      <a:endParaRPr kumimoji="1" lang="en-US" altLang="ko-K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SUN C48</a:t>
                      </a:r>
                      <a:endParaRPr kumimoji="1" lang="en-US" altLang="ko-K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SUN Fusion</a:t>
                      </a:r>
                      <a:endParaRPr kumimoji="1" lang="en-US" altLang="ko-K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Architecture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Cluster</a:t>
                      </a:r>
                      <a:endParaRPr kumimoji="1" lang="en-US" altLang="ko-K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Processor</a:t>
                      </a:r>
                      <a:endParaRPr kumimoji="1" lang="en-US" altLang="ko-K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AMD Opteron 2GHz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(Barcelona)</a:t>
                      </a:r>
                      <a:endParaRPr kumimoji="1" lang="en-US" altLang="ko-K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Intel Xeon 3.3GHz+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(Gainestown)</a:t>
                      </a:r>
                      <a:endParaRPr kumimoji="1" lang="en-US" altLang="ko-K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Operating System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Cent OS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Cent OS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Nodes</a:t>
                      </a:r>
                      <a:endParaRPr kumimoji="1" lang="en-US" altLang="ko-K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188</a:t>
                      </a:r>
                      <a:endParaRPr kumimoji="1" lang="en-US" altLang="ko-K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2,688</a:t>
                      </a:r>
                      <a:endParaRPr kumimoji="1" lang="en-US" altLang="ko-K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CPU cores</a:t>
                      </a:r>
                      <a:endParaRPr kumimoji="1" lang="en-US" altLang="ko-K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3,008</a:t>
                      </a:r>
                    </a:p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(16/node)</a:t>
                      </a:r>
                      <a:endParaRPr kumimoji="1" lang="en-US" altLang="ko-K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21,504</a:t>
                      </a:r>
                    </a:p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(8/node)</a:t>
                      </a:r>
                      <a:endParaRPr kumimoji="1" lang="en-US" altLang="ko-K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Rpeak</a:t>
                      </a:r>
                      <a:endParaRPr kumimoji="1" lang="en-US" altLang="ko-K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24TFlops</a:t>
                      </a:r>
                      <a:endParaRPr kumimoji="1" lang="en-US" altLang="ko-K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286TFlops</a:t>
                      </a:r>
                      <a:endParaRPr kumimoji="1" lang="en-US" altLang="ko-K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Memory</a:t>
                      </a:r>
                      <a:endParaRPr kumimoji="1" lang="en-US" altLang="ko-K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6TB</a:t>
                      </a:r>
                      <a:endParaRPr kumimoji="1" lang="en-US" altLang="ko-K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64.5TB</a:t>
                      </a:r>
                      <a:endParaRPr kumimoji="1" lang="en-US" altLang="ko-K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Disk storage</a:t>
                      </a:r>
                      <a:endParaRPr kumimoji="1" lang="en-US" altLang="ko-K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207TB</a:t>
                      </a:r>
                      <a:endParaRPr kumimoji="1" lang="en-US" altLang="ko-K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1PB</a:t>
                      </a:r>
                      <a:endParaRPr kumimoji="1" lang="en-US" altLang="ko-K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Tape storage</a:t>
                      </a:r>
                      <a:endParaRPr kumimoji="1" lang="en-US" altLang="ko-K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422TB</a:t>
                      </a:r>
                      <a:endParaRPr kumimoji="1" lang="en-US" altLang="ko-K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2PB</a:t>
                      </a:r>
                      <a:endParaRPr kumimoji="1" lang="en-US" altLang="ko-K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Interconnection network</a:t>
                      </a:r>
                      <a:endParaRPr kumimoji="1" lang="en-US" altLang="ko-K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Infiniband 4X DDR</a:t>
                      </a:r>
                      <a:endParaRPr kumimoji="1" lang="en-US" altLang="ko-K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Infiniband 4X DDR</a:t>
                      </a:r>
                      <a:endParaRPr kumimoji="1" lang="en-US" altLang="ko-K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Cooling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Chilled water cooling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Chilled water cooling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Delivery date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Jan, 2008</a:t>
                      </a:r>
                      <a:endParaRPr kumimoji="1" lang="en-US" altLang="ko-K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2Q, 2009</a:t>
                      </a:r>
                      <a:endParaRPr kumimoji="1" lang="en-US" altLang="ko-K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휴먼모음T" pitchFamily="18" charset="-127"/>
                        <a:ea typeface="휴먼모음T" pitchFamily="18" charset="-127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26" name="Picture 67" descr="k3_sunblade6048-chassis_3"/>
          <p:cNvPicPr>
            <a:picLocks noChangeAspect="1" noChangeArrowheads="1"/>
          </p:cNvPicPr>
          <p:nvPr/>
        </p:nvPicPr>
        <p:blipFill>
          <a:blip r:embed="rId3"/>
          <a:srcRect l="31288" r="28050"/>
          <a:stretch>
            <a:fillRect/>
          </a:stretch>
        </p:blipFill>
        <p:spPr bwMode="auto">
          <a:xfrm>
            <a:off x="468313" y="2349500"/>
            <a:ext cx="1611312" cy="3168650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6858016" y="571480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SDLee</a:t>
            </a:r>
            <a:r>
              <a:rPr lang="en-US" altLang="ko-KR" dirty="0" smtClean="0">
                <a:latin typeface="Lucida Sans Unicode" pitchFamily="34" charset="0"/>
                <a:cs typeface="Lucida Sans Unicode" pitchFamily="34" charset="0"/>
              </a:rPr>
              <a:t>, </a:t>
            </a:r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HWKim</a:t>
            </a:r>
            <a:endParaRPr lang="ko-KR" altLang="en-US" dirty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바닥글 개체 틀 3"/>
          <p:cNvSpPr>
            <a:spLocks noGrp="1"/>
          </p:cNvSpPr>
          <p:nvPr>
            <p:ph type="ftr" sz="quarter" idx="10"/>
          </p:nvPr>
        </p:nvSpPr>
        <p:spPr>
          <a:xfrm>
            <a:off x="3714744" y="6357958"/>
            <a:ext cx="2857520" cy="292078"/>
          </a:xfrm>
        </p:spPr>
        <p:txBody>
          <a:bodyPr/>
          <a:lstStyle/>
          <a:p>
            <a:r>
              <a:rPr lang="en-US" altLang="ko-KR" smtClean="0"/>
              <a:t>ATHIC2008 @ Tsukuba</a:t>
            </a:r>
            <a:endParaRPr lang="en-US" altLang="ko-KR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46D82-3B9A-439F-AD44-C7A18934F125}" type="slidenum">
              <a:rPr lang="en-US" altLang="ko-KR" smtClean="0"/>
              <a:pPr/>
              <a:t>12</a:t>
            </a:fld>
            <a:r>
              <a:rPr lang="en-US" altLang="ko-KR" dirty="0" smtClean="0"/>
              <a:t>/25</a:t>
            </a:r>
            <a:endParaRPr lang="en-US" altLang="ko-KR" dirty="0"/>
          </a:p>
        </p:txBody>
      </p:sp>
      <p:sp>
        <p:nvSpPr>
          <p:cNvPr id="8" name="날짜 개체 틀 7"/>
          <p:cNvSpPr>
            <a:spLocks noGrp="1"/>
          </p:cNvSpPr>
          <p:nvPr>
            <p:ph type="dt" sz="half" idx="10"/>
          </p:nvPr>
        </p:nvSpPr>
        <p:spPr>
          <a:xfrm>
            <a:off x="285720" y="6357958"/>
            <a:ext cx="2133600" cy="292078"/>
          </a:xfrm>
        </p:spPr>
        <p:txBody>
          <a:bodyPr/>
          <a:lstStyle/>
          <a:p>
            <a:r>
              <a:rPr lang="en-US" altLang="ko-KR" smtClean="0"/>
              <a:t>In-Kwon YOO</a:t>
            </a:r>
            <a:endParaRPr lang="en-US" altLang="ko-KR" dirty="0"/>
          </a:p>
        </p:txBody>
      </p:sp>
      <p:sp>
        <p:nvSpPr>
          <p:cNvPr id="15" name="TextBox 14"/>
          <p:cNvSpPr txBox="1"/>
          <p:nvPr/>
        </p:nvSpPr>
        <p:spPr>
          <a:xfrm>
            <a:off x="3000364" y="74950"/>
            <a:ext cx="4071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1. Motivation	b.  KISTI Resources</a:t>
            </a:r>
            <a:endParaRPr lang="ko-KR" altLang="en-US" sz="1200" dirty="0">
              <a:solidFill>
                <a:schemeClr val="bg1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68313" y="2349500"/>
            <a:ext cx="1282700" cy="2447925"/>
          </a:xfrm>
          <a:prstGeom prst="rect">
            <a:avLst/>
          </a:prstGeom>
          <a:noFill/>
          <a:ln/>
        </p:spPr>
      </p:pic>
      <p:graphicFrame>
        <p:nvGraphicFramePr>
          <p:cNvPr id="11" name="Group 4"/>
          <p:cNvGraphicFramePr>
            <a:graphicFrameLocks noGrp="1"/>
          </p:cNvGraphicFramePr>
          <p:nvPr/>
        </p:nvGraphicFramePr>
        <p:xfrm>
          <a:off x="2195513" y="1341438"/>
          <a:ext cx="6264275" cy="4928236"/>
        </p:xfrm>
        <a:graphic>
          <a:graphicData uri="http://schemas.openxmlformats.org/drawingml/2006/table">
            <a:tbl>
              <a:tblPr/>
              <a:tblGrid>
                <a:gridCol w="2232025"/>
                <a:gridCol w="2016125"/>
                <a:gridCol w="2016125"/>
              </a:tblGrid>
              <a:tr h="37623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Item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SMP system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623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Phase 1 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Phase 2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Manufacturer &amp; Model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IBM p595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IBM p6H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Architecture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SMP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Processor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POWER5+ 2.3GHz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POWER6 5GHz+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Operating system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AIX 5.3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AIX 5.3+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Nodes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10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24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93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CPU cores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640</a:t>
                      </a:r>
                    </a:p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(64/node)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1,536</a:t>
                      </a:r>
                    </a:p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(64/node)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Rpeak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5.9TFlops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30.7TFlops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Memory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2.6TB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9.2TB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Disk storage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63TB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273TB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Tape storage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-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Interconnection network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HPS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Infiniband 4X DDR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Cooling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Air-cooling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Air-cooling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Delivery date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Sept, 2007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휴먼모음T" pitchFamily="18" charset="-127"/>
                          <a:ea typeface="휴먼모음T" pitchFamily="18" charset="-127"/>
                        </a:rPr>
                        <a:t>1Q, 2009</a:t>
                      </a: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" name="AutoShape 68"/>
          <p:cNvSpPr>
            <a:spLocks noChangeArrowheads="1"/>
          </p:cNvSpPr>
          <p:nvPr/>
        </p:nvSpPr>
        <p:spPr bwMode="auto">
          <a:xfrm>
            <a:off x="357158" y="642918"/>
            <a:ext cx="2376488" cy="431800"/>
          </a:xfrm>
          <a:prstGeom prst="roundRect">
            <a:avLst>
              <a:gd name="adj" fmla="val 16667"/>
            </a:avLst>
          </a:prstGeom>
          <a:solidFill>
            <a:srgbClr val="FF9900"/>
          </a:solidFill>
          <a:ln w="28575" algn="ctr">
            <a:solidFill>
              <a:srgbClr val="CC3300"/>
            </a:solidFill>
            <a:round/>
            <a:headEnd/>
            <a:tailEnd/>
          </a:ln>
          <a:effectLst>
            <a:outerShdw dist="56796" dir="3806097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r>
              <a:rPr lang="en-US" altLang="ko-KR" sz="200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 SMP system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858016" y="571480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SDLee</a:t>
            </a:r>
            <a:r>
              <a:rPr lang="en-US" altLang="ko-KR" dirty="0" smtClean="0">
                <a:latin typeface="Lucida Sans Unicode" pitchFamily="34" charset="0"/>
                <a:cs typeface="Lucida Sans Unicode" pitchFamily="34" charset="0"/>
              </a:rPr>
              <a:t>, </a:t>
            </a:r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HWKim</a:t>
            </a:r>
            <a:endParaRPr lang="ko-KR" altLang="en-US" dirty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바닥글 개체 틀 3"/>
          <p:cNvSpPr>
            <a:spLocks noGrp="1"/>
          </p:cNvSpPr>
          <p:nvPr>
            <p:ph type="ftr" sz="quarter" idx="10"/>
          </p:nvPr>
        </p:nvSpPr>
        <p:spPr>
          <a:xfrm>
            <a:off x="3714744" y="6357958"/>
            <a:ext cx="2857520" cy="292078"/>
          </a:xfrm>
        </p:spPr>
        <p:txBody>
          <a:bodyPr/>
          <a:lstStyle/>
          <a:p>
            <a:r>
              <a:rPr lang="en-US" altLang="ko-KR" smtClean="0"/>
              <a:t>ATHIC2008 @ Tsukuba</a:t>
            </a:r>
            <a:endParaRPr lang="en-US" altLang="ko-KR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46D82-3B9A-439F-AD44-C7A18934F125}" type="slidenum">
              <a:rPr lang="en-US" altLang="ko-KR" smtClean="0"/>
              <a:pPr/>
              <a:t>13</a:t>
            </a:fld>
            <a:r>
              <a:rPr lang="en-US" altLang="ko-KR" dirty="0" smtClean="0"/>
              <a:t>/25</a:t>
            </a:r>
            <a:endParaRPr lang="en-US" altLang="ko-KR" dirty="0"/>
          </a:p>
        </p:txBody>
      </p:sp>
      <p:sp>
        <p:nvSpPr>
          <p:cNvPr id="8" name="날짜 개체 틀 7"/>
          <p:cNvSpPr>
            <a:spLocks noGrp="1"/>
          </p:cNvSpPr>
          <p:nvPr>
            <p:ph type="dt" sz="half" idx="10"/>
          </p:nvPr>
        </p:nvSpPr>
        <p:spPr>
          <a:xfrm>
            <a:off x="285720" y="6357958"/>
            <a:ext cx="2133600" cy="292078"/>
          </a:xfrm>
        </p:spPr>
        <p:txBody>
          <a:bodyPr/>
          <a:lstStyle/>
          <a:p>
            <a:r>
              <a:rPr lang="en-US" altLang="ko-KR" smtClean="0"/>
              <a:t>In-Kwon YOO</a:t>
            </a:r>
            <a:endParaRPr lang="en-US" altLang="ko-KR" dirty="0"/>
          </a:p>
        </p:txBody>
      </p:sp>
      <p:sp>
        <p:nvSpPr>
          <p:cNvPr id="15" name="TextBox 14"/>
          <p:cNvSpPr txBox="1"/>
          <p:nvPr/>
        </p:nvSpPr>
        <p:spPr>
          <a:xfrm>
            <a:off x="3000364" y="74950"/>
            <a:ext cx="4071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1. Motivation	b.  KISTI Resources</a:t>
            </a:r>
            <a:endParaRPr lang="ko-KR" altLang="en-US" sz="1200" dirty="0">
              <a:solidFill>
                <a:schemeClr val="bg1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28604"/>
            <a:ext cx="8229600" cy="989034"/>
          </a:xfrm>
        </p:spPr>
        <p:txBody>
          <a:bodyPr/>
          <a:lstStyle/>
          <a:p>
            <a:r>
              <a:rPr lang="en-US" altLang="ko-KR" dirty="0">
                <a:solidFill>
                  <a:schemeClr val="accent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Research Networks</a:t>
            </a:r>
          </a:p>
        </p:txBody>
      </p:sp>
      <p:pic>
        <p:nvPicPr>
          <p:cNvPr id="13" name="Picture 3" descr="network_img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0" y="1447800"/>
            <a:ext cx="6096000" cy="4900613"/>
          </a:xfrm>
          <a:prstGeom prst="rect">
            <a:avLst/>
          </a:prstGeom>
          <a:noFill/>
        </p:spPr>
      </p:pic>
      <p:sp>
        <p:nvSpPr>
          <p:cNvPr id="14" name="Rectangle 4"/>
          <p:cNvSpPr txBox="1">
            <a:spLocks noChangeArrowheads="1"/>
          </p:cNvSpPr>
          <p:nvPr/>
        </p:nvSpPr>
        <p:spPr bwMode="auto">
          <a:xfrm>
            <a:off x="457200" y="1600200"/>
            <a:ext cx="8229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en-US" altLang="ko-KR" sz="20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ill Sans MT" pitchFamily="34" charset="0"/>
                <a:ea typeface="+mn-ea"/>
                <a:cs typeface="Lucida Sans Unicode" pitchFamily="34" charset="0"/>
              </a:rPr>
              <a:t>KREONET</a:t>
            </a:r>
            <a:endParaRPr kumimoji="1" lang="en-US" altLang="ko-KR" sz="20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ill Sans MT" pitchFamily="34" charset="0"/>
              <a:ea typeface="+mn-ea"/>
              <a:cs typeface="Lucida Sans Unicode" pitchFamily="34" charset="0"/>
            </a:endParaRPr>
          </a:p>
        </p:txBody>
      </p:sp>
      <p:pic>
        <p:nvPicPr>
          <p:cNvPr id="16" name="Picture 5" descr="04_ima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3505200"/>
            <a:ext cx="2684463" cy="2690813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6858016" y="571480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SDLee</a:t>
            </a:r>
            <a:r>
              <a:rPr lang="en-US" altLang="ko-KR" dirty="0" smtClean="0">
                <a:latin typeface="Lucida Sans Unicode" pitchFamily="34" charset="0"/>
                <a:cs typeface="Lucida Sans Unicode" pitchFamily="34" charset="0"/>
              </a:rPr>
              <a:t>, </a:t>
            </a:r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HWKim</a:t>
            </a:r>
            <a:endParaRPr lang="ko-KR" altLang="en-US" dirty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바닥글 개체 틀 3"/>
          <p:cNvSpPr>
            <a:spLocks noGrp="1"/>
          </p:cNvSpPr>
          <p:nvPr>
            <p:ph type="ftr" sz="quarter" idx="10"/>
          </p:nvPr>
        </p:nvSpPr>
        <p:spPr>
          <a:xfrm>
            <a:off x="3714744" y="6357958"/>
            <a:ext cx="2857520" cy="292078"/>
          </a:xfrm>
        </p:spPr>
        <p:txBody>
          <a:bodyPr/>
          <a:lstStyle/>
          <a:p>
            <a:r>
              <a:rPr lang="en-US" altLang="ko-KR" smtClean="0"/>
              <a:t>ATHIC2008 @ Tsukuba</a:t>
            </a:r>
            <a:endParaRPr lang="en-US" altLang="ko-KR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46D82-3B9A-439F-AD44-C7A18934F125}" type="slidenum">
              <a:rPr lang="en-US" altLang="ko-KR" smtClean="0"/>
              <a:pPr/>
              <a:t>14</a:t>
            </a:fld>
            <a:r>
              <a:rPr lang="en-US" altLang="ko-KR" dirty="0" smtClean="0"/>
              <a:t>/25</a:t>
            </a:r>
            <a:endParaRPr lang="en-US" altLang="ko-KR" dirty="0"/>
          </a:p>
        </p:txBody>
      </p:sp>
      <p:sp>
        <p:nvSpPr>
          <p:cNvPr id="8" name="날짜 개체 틀 7"/>
          <p:cNvSpPr>
            <a:spLocks noGrp="1"/>
          </p:cNvSpPr>
          <p:nvPr>
            <p:ph type="dt" sz="half" idx="10"/>
          </p:nvPr>
        </p:nvSpPr>
        <p:spPr>
          <a:xfrm>
            <a:off x="285720" y="6357958"/>
            <a:ext cx="2133600" cy="292078"/>
          </a:xfrm>
        </p:spPr>
        <p:txBody>
          <a:bodyPr/>
          <a:lstStyle/>
          <a:p>
            <a:r>
              <a:rPr lang="en-US" altLang="ko-KR" smtClean="0"/>
              <a:t>In-Kwon YOO</a:t>
            </a:r>
            <a:endParaRPr lang="en-US" altLang="ko-KR" dirty="0"/>
          </a:p>
        </p:txBody>
      </p:sp>
      <p:sp>
        <p:nvSpPr>
          <p:cNvPr id="15" name="TextBox 14"/>
          <p:cNvSpPr txBox="1"/>
          <p:nvPr/>
        </p:nvSpPr>
        <p:spPr>
          <a:xfrm>
            <a:off x="3000364" y="74950"/>
            <a:ext cx="4071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1. Motivation	b.  KISTI Resources</a:t>
            </a:r>
            <a:endParaRPr lang="ko-KR" altLang="en-US" sz="1200" dirty="0">
              <a:solidFill>
                <a:schemeClr val="bg1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28604"/>
            <a:ext cx="8229600" cy="989034"/>
          </a:xfrm>
        </p:spPr>
        <p:txBody>
          <a:bodyPr/>
          <a:lstStyle/>
          <a:p>
            <a:r>
              <a:rPr lang="en-US" altLang="ko-KR" dirty="0">
                <a:solidFill>
                  <a:schemeClr val="accent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GLORIAD</a:t>
            </a:r>
          </a:p>
        </p:txBody>
      </p:sp>
      <p:pic>
        <p:nvPicPr>
          <p:cNvPr id="12" name="Picture 3" descr="gloriad_img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448118"/>
            <a:ext cx="7929618" cy="4485957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6858016" y="571480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SDLee</a:t>
            </a:r>
            <a:r>
              <a:rPr lang="en-US" altLang="ko-KR" dirty="0" smtClean="0">
                <a:latin typeface="Lucida Sans Unicode" pitchFamily="34" charset="0"/>
                <a:cs typeface="Lucida Sans Unicode" pitchFamily="34" charset="0"/>
              </a:rPr>
              <a:t>, </a:t>
            </a:r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HWKim</a:t>
            </a:r>
            <a:endParaRPr lang="ko-KR" altLang="en-US" dirty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바닥글 개체 틀 3"/>
          <p:cNvSpPr>
            <a:spLocks noGrp="1"/>
          </p:cNvSpPr>
          <p:nvPr>
            <p:ph type="ftr" sz="quarter" idx="10"/>
          </p:nvPr>
        </p:nvSpPr>
        <p:spPr>
          <a:xfrm>
            <a:off x="3714744" y="6357958"/>
            <a:ext cx="2857520" cy="292078"/>
          </a:xfrm>
        </p:spPr>
        <p:txBody>
          <a:bodyPr/>
          <a:lstStyle/>
          <a:p>
            <a:r>
              <a:rPr lang="en-US" altLang="ko-KR" smtClean="0"/>
              <a:t>ATHIC2008 @ Tsukuba</a:t>
            </a:r>
            <a:endParaRPr lang="en-US" altLang="ko-KR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46D82-3B9A-439F-AD44-C7A18934F125}" type="slidenum">
              <a:rPr lang="en-US" altLang="ko-KR" smtClean="0"/>
              <a:pPr/>
              <a:t>15</a:t>
            </a:fld>
            <a:r>
              <a:rPr lang="en-US" altLang="ko-KR" dirty="0" smtClean="0"/>
              <a:t>/25</a:t>
            </a:r>
            <a:endParaRPr lang="en-US" altLang="ko-KR" dirty="0"/>
          </a:p>
        </p:txBody>
      </p:sp>
      <p:sp>
        <p:nvSpPr>
          <p:cNvPr id="8" name="날짜 개체 틀 7"/>
          <p:cNvSpPr>
            <a:spLocks noGrp="1"/>
          </p:cNvSpPr>
          <p:nvPr>
            <p:ph type="dt" sz="half" idx="10"/>
          </p:nvPr>
        </p:nvSpPr>
        <p:spPr>
          <a:xfrm>
            <a:off x="285720" y="6357958"/>
            <a:ext cx="2133600" cy="292078"/>
          </a:xfrm>
        </p:spPr>
        <p:txBody>
          <a:bodyPr/>
          <a:lstStyle/>
          <a:p>
            <a:r>
              <a:rPr lang="en-US" altLang="ko-KR" smtClean="0"/>
              <a:t>In-Kwon YOO</a:t>
            </a:r>
            <a:endParaRPr lang="en-US" altLang="ko-KR" dirty="0"/>
          </a:p>
        </p:txBody>
      </p:sp>
      <p:sp>
        <p:nvSpPr>
          <p:cNvPr id="15" name="TextBox 14"/>
          <p:cNvSpPr txBox="1"/>
          <p:nvPr/>
        </p:nvSpPr>
        <p:spPr>
          <a:xfrm>
            <a:off x="3000364" y="74950"/>
            <a:ext cx="4071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2. Project 		a.  STAR Asian HUB </a:t>
            </a:r>
            <a:endParaRPr lang="ko-KR" altLang="en-US" sz="1200" dirty="0">
              <a:solidFill>
                <a:schemeClr val="bg1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500042"/>
            <a:ext cx="7772400" cy="720725"/>
          </a:xfrm>
        </p:spPr>
        <p:txBody>
          <a:bodyPr/>
          <a:lstStyle/>
          <a:p>
            <a:r>
              <a:rPr lang="en-US" altLang="ko-KR" sz="4000" dirty="0" smtClean="0"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STAR Asian Hub</a:t>
            </a:r>
            <a:endParaRPr lang="en-US" altLang="ko-KR" sz="4000" dirty="0">
              <a:solidFill>
                <a:srgbClr val="FFFF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Rounded MT Bold" pitchFamily="34" charset="0"/>
            </a:endParaRPr>
          </a:p>
        </p:txBody>
      </p:sp>
      <p:pic>
        <p:nvPicPr>
          <p:cNvPr id="13" name="Picture 3" descr="world_map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75" y="1628775"/>
            <a:ext cx="9128125" cy="4449763"/>
          </a:xfrm>
          <a:prstGeom prst="rect">
            <a:avLst/>
          </a:prstGeom>
          <a:noFill/>
        </p:spPr>
      </p:pic>
      <p:sp>
        <p:nvSpPr>
          <p:cNvPr id="14" name="Oval 4"/>
          <p:cNvSpPr>
            <a:spLocks noChangeArrowheads="1"/>
          </p:cNvSpPr>
          <p:nvPr/>
        </p:nvSpPr>
        <p:spPr bwMode="auto">
          <a:xfrm>
            <a:off x="3924300" y="3429000"/>
            <a:ext cx="71438" cy="71438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" name="Oval 5"/>
          <p:cNvSpPr>
            <a:spLocks noChangeArrowheads="1"/>
          </p:cNvSpPr>
          <p:nvPr/>
        </p:nvSpPr>
        <p:spPr bwMode="auto">
          <a:xfrm>
            <a:off x="3779838" y="3573463"/>
            <a:ext cx="71437" cy="7143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7" name="Oval 6"/>
          <p:cNvSpPr>
            <a:spLocks noChangeArrowheads="1"/>
          </p:cNvSpPr>
          <p:nvPr/>
        </p:nvSpPr>
        <p:spPr bwMode="auto">
          <a:xfrm>
            <a:off x="6804025" y="3357563"/>
            <a:ext cx="71438" cy="7143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pic>
        <p:nvPicPr>
          <p:cNvPr id="18" name="Picture 7" descr="BNL_bnl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35913" y="3573463"/>
            <a:ext cx="1208087" cy="4143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9" name="Oval 8"/>
          <p:cNvSpPr>
            <a:spLocks noChangeArrowheads="1"/>
          </p:cNvSpPr>
          <p:nvPr/>
        </p:nvSpPr>
        <p:spPr bwMode="auto">
          <a:xfrm>
            <a:off x="8027988" y="3500438"/>
            <a:ext cx="71437" cy="7143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pic>
        <p:nvPicPr>
          <p:cNvPr id="20" name="Picture 9" descr="starLogoMenu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01013" y="3213100"/>
            <a:ext cx="476250" cy="3524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1" name="Picture 10" descr="logo_lbnl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3475" y="3068638"/>
            <a:ext cx="576263" cy="3857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2" name="Picture 11" descr="ssc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708400" y="3644900"/>
            <a:ext cx="720725" cy="4873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3" name="Picture 12" descr="KISTI_logo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635375" y="2997200"/>
            <a:ext cx="576263" cy="4032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4" name="Picture 13" descr="nersc_logo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300788" y="3471863"/>
            <a:ext cx="628650" cy="3429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25" name="Oval 14"/>
          <p:cNvSpPr>
            <a:spLocks noChangeArrowheads="1"/>
          </p:cNvSpPr>
          <p:nvPr/>
        </p:nvSpPr>
        <p:spPr bwMode="auto">
          <a:xfrm>
            <a:off x="2555875" y="3860800"/>
            <a:ext cx="71438" cy="71438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pic>
        <p:nvPicPr>
          <p:cNvPr id="26" name="Picture 15" descr="iitb_logo">
            <a:hlinkClick r:id="rId13"/>
          </p:cNvPr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124075" y="3933825"/>
            <a:ext cx="1223963" cy="319088"/>
          </a:xfrm>
          <a:prstGeom prst="rect">
            <a:avLst/>
          </a:prstGeom>
          <a:noFill/>
        </p:spPr>
      </p:pic>
      <p:sp>
        <p:nvSpPr>
          <p:cNvPr id="27" name="Line 16"/>
          <p:cNvSpPr>
            <a:spLocks noChangeShapeType="1"/>
          </p:cNvSpPr>
          <p:nvPr/>
        </p:nvSpPr>
        <p:spPr bwMode="auto">
          <a:xfrm flipH="1" flipV="1">
            <a:off x="6877050" y="3429000"/>
            <a:ext cx="1150938" cy="7143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8" name="Line 17"/>
          <p:cNvSpPr>
            <a:spLocks noChangeShapeType="1"/>
          </p:cNvSpPr>
          <p:nvPr/>
        </p:nvSpPr>
        <p:spPr bwMode="auto">
          <a:xfrm flipH="1">
            <a:off x="6877050" y="3213100"/>
            <a:ext cx="287338" cy="2159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9" name="Line 18"/>
          <p:cNvSpPr>
            <a:spLocks noChangeShapeType="1"/>
          </p:cNvSpPr>
          <p:nvPr/>
        </p:nvSpPr>
        <p:spPr bwMode="auto">
          <a:xfrm flipH="1" flipV="1">
            <a:off x="6948488" y="3429000"/>
            <a:ext cx="71437" cy="144463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0" name="Line 19"/>
          <p:cNvSpPr>
            <a:spLocks noChangeShapeType="1"/>
          </p:cNvSpPr>
          <p:nvPr/>
        </p:nvSpPr>
        <p:spPr bwMode="auto">
          <a:xfrm flipH="1">
            <a:off x="6877050" y="3284538"/>
            <a:ext cx="574675" cy="144462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1" name="Line 20"/>
          <p:cNvSpPr>
            <a:spLocks noChangeShapeType="1"/>
          </p:cNvSpPr>
          <p:nvPr/>
        </p:nvSpPr>
        <p:spPr bwMode="auto">
          <a:xfrm flipH="1">
            <a:off x="6877050" y="2636838"/>
            <a:ext cx="1798638" cy="792162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2" name="Line 21"/>
          <p:cNvSpPr>
            <a:spLocks noChangeShapeType="1"/>
          </p:cNvSpPr>
          <p:nvPr/>
        </p:nvSpPr>
        <p:spPr bwMode="auto">
          <a:xfrm>
            <a:off x="3924300" y="3429000"/>
            <a:ext cx="295275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3" name="Line 22"/>
          <p:cNvSpPr>
            <a:spLocks noChangeShapeType="1"/>
          </p:cNvSpPr>
          <p:nvPr/>
        </p:nvSpPr>
        <p:spPr bwMode="auto">
          <a:xfrm flipV="1">
            <a:off x="3779838" y="3429000"/>
            <a:ext cx="144462" cy="2159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4" name="Line 23"/>
          <p:cNvSpPr>
            <a:spLocks noChangeShapeType="1"/>
          </p:cNvSpPr>
          <p:nvPr/>
        </p:nvSpPr>
        <p:spPr bwMode="auto">
          <a:xfrm flipV="1">
            <a:off x="2627313" y="3429000"/>
            <a:ext cx="1296987" cy="4318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" name="Line 24"/>
          <p:cNvSpPr>
            <a:spLocks noChangeShapeType="1"/>
          </p:cNvSpPr>
          <p:nvPr/>
        </p:nvSpPr>
        <p:spPr bwMode="auto">
          <a:xfrm>
            <a:off x="3492500" y="3357563"/>
            <a:ext cx="358775" cy="71437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9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바닥글 개체 틀 3"/>
          <p:cNvSpPr>
            <a:spLocks noGrp="1"/>
          </p:cNvSpPr>
          <p:nvPr>
            <p:ph type="ftr" sz="quarter" idx="10"/>
          </p:nvPr>
        </p:nvSpPr>
        <p:spPr>
          <a:xfrm>
            <a:off x="3714744" y="6357958"/>
            <a:ext cx="2857520" cy="292078"/>
          </a:xfrm>
        </p:spPr>
        <p:txBody>
          <a:bodyPr/>
          <a:lstStyle/>
          <a:p>
            <a:r>
              <a:rPr lang="en-US" altLang="ko-KR" smtClean="0"/>
              <a:t>ATHIC2008 @ Tsukuba</a:t>
            </a:r>
            <a:endParaRPr lang="en-US" altLang="ko-KR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46D82-3B9A-439F-AD44-C7A18934F125}" type="slidenum">
              <a:rPr lang="en-US" altLang="ko-KR" smtClean="0"/>
              <a:pPr/>
              <a:t>16</a:t>
            </a:fld>
            <a:r>
              <a:rPr lang="en-US" altLang="ko-KR" dirty="0" smtClean="0"/>
              <a:t>/25</a:t>
            </a:r>
            <a:endParaRPr lang="en-US" altLang="ko-KR" dirty="0"/>
          </a:p>
        </p:txBody>
      </p:sp>
      <p:sp>
        <p:nvSpPr>
          <p:cNvPr id="8" name="날짜 개체 틀 7"/>
          <p:cNvSpPr>
            <a:spLocks noGrp="1"/>
          </p:cNvSpPr>
          <p:nvPr>
            <p:ph type="dt" sz="half" idx="10"/>
          </p:nvPr>
        </p:nvSpPr>
        <p:spPr>
          <a:xfrm>
            <a:off x="285720" y="6357958"/>
            <a:ext cx="2133600" cy="292078"/>
          </a:xfrm>
        </p:spPr>
        <p:txBody>
          <a:bodyPr/>
          <a:lstStyle/>
          <a:p>
            <a:r>
              <a:rPr lang="en-US" altLang="ko-KR" smtClean="0"/>
              <a:t>In-Kwon YOO</a:t>
            </a:r>
            <a:endParaRPr lang="en-US" altLang="ko-KR" dirty="0"/>
          </a:p>
        </p:txBody>
      </p:sp>
      <p:sp>
        <p:nvSpPr>
          <p:cNvPr id="15" name="TextBox 14"/>
          <p:cNvSpPr txBox="1"/>
          <p:nvPr/>
        </p:nvSpPr>
        <p:spPr>
          <a:xfrm>
            <a:off x="3000364" y="74950"/>
            <a:ext cx="4071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2. Project 		a.  STAR Asian HUB </a:t>
            </a:r>
            <a:endParaRPr lang="ko-KR" altLang="en-US" sz="1200" dirty="0">
              <a:solidFill>
                <a:schemeClr val="bg1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500042"/>
            <a:ext cx="7772400" cy="720725"/>
          </a:xfrm>
        </p:spPr>
        <p:txBody>
          <a:bodyPr/>
          <a:lstStyle/>
          <a:p>
            <a:r>
              <a:rPr lang="en-US" altLang="ko-KR" sz="4000" dirty="0" smtClean="0"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S</a:t>
            </a:r>
            <a:r>
              <a:rPr lang="en-US" altLang="ko-KR" sz="4000" dirty="0" smtClean="0"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tar </a:t>
            </a:r>
            <a:r>
              <a:rPr lang="en-US" altLang="ko-KR" sz="4000" dirty="0" smtClean="0"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A</a:t>
            </a:r>
            <a:r>
              <a:rPr lang="en-US" altLang="ko-KR" sz="4000" dirty="0" smtClean="0"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sian </a:t>
            </a:r>
            <a:r>
              <a:rPr lang="en-US" altLang="ko-KR" sz="4000" dirty="0" smtClean="0"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C</a:t>
            </a:r>
            <a:r>
              <a:rPr lang="en-US" altLang="ko-KR" sz="4000" dirty="0" smtClean="0"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omputing </a:t>
            </a:r>
            <a:r>
              <a:rPr lang="en-US" altLang="ko-KR" sz="4000" dirty="0" smtClean="0"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C</a:t>
            </a:r>
            <a:r>
              <a:rPr lang="en-US" altLang="ko-KR" sz="4000" dirty="0" smtClean="0">
                <a:solidFill>
                  <a:srgbClr val="FFFF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enter</a:t>
            </a:r>
            <a:endParaRPr lang="en-US" altLang="ko-KR" sz="4000" dirty="0">
              <a:solidFill>
                <a:srgbClr val="FFFF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38" name="Rectangle 4"/>
          <p:cNvSpPr txBox="1">
            <a:spLocks noChangeArrowheads="1"/>
          </p:cNvSpPr>
          <p:nvPr/>
        </p:nvSpPr>
        <p:spPr bwMode="auto">
          <a:xfrm>
            <a:off x="395288" y="1240473"/>
            <a:ext cx="8497887" cy="4873645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en-US" altLang="ko-KR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Computing Infrastructure with massive data from STAR</a:t>
            </a:r>
          </a:p>
          <a:p>
            <a:pPr marL="742950" marR="0" lvl="1" indent="-285750" algn="l" defTabSz="914400" rtl="0" eaLnBrk="1" fontAlgn="base" latinLnBrk="1" hangingPunct="1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1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Frontier Research</a:t>
            </a:r>
          </a:p>
          <a:p>
            <a:pPr marL="742950" marR="0" lvl="1" indent="-285750" algn="l" defTabSz="914400" rtl="0" eaLnBrk="1" fontAlgn="base" latinLnBrk="1" hangingPunct="1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1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Maximum Use of IT resources in Korea</a:t>
            </a:r>
          </a:p>
          <a:p>
            <a:pPr marL="1143000" marR="0" lvl="2" indent="-228600" algn="l" defTabSz="914400" rtl="0" eaLnBrk="1" fontAlgn="base" latinLnBrk="1" hangingPunct="1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en-US" altLang="ko-K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Data Transfer </a:t>
            </a:r>
          </a:p>
          <a:p>
            <a:pPr marL="1143000" marR="0" lvl="2" indent="-228600" algn="l" defTabSz="914400" rtl="0" eaLnBrk="1" fontAlgn="base" latinLnBrk="1" hangingPunct="1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en-US" altLang="ko-K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Cluster Computing with Supercomputer </a:t>
            </a:r>
          </a:p>
          <a:p>
            <a:pPr marL="1143000" marR="0" lvl="2" indent="-228600" algn="l" defTabSz="914400" rtl="0" eaLnBrk="1" fontAlgn="base" latinLnBrk="1" hangingPunct="1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en-US" altLang="ko-K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Mass Storage</a:t>
            </a:r>
          </a:p>
          <a:p>
            <a:pPr marL="342900" marR="0" lvl="0" indent="-342900" algn="l" defTabSz="914400" rtl="0" eaLnBrk="1" fontAlgn="base" latinLnBrk="1" hangingPunct="1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en-US" altLang="ko-KR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99FF99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Korean Institute for Science and Technology </a:t>
            </a:r>
            <a:r>
              <a:rPr kumimoji="1" lang="en-US" altLang="ko-KR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99FF99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Informations</a:t>
            </a:r>
            <a:r>
              <a:rPr kumimoji="1" lang="en-US" altLang="ko-KR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99FF99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 (KISTI @ </a:t>
            </a:r>
            <a:r>
              <a:rPr kumimoji="1" lang="en-US" altLang="ko-KR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99FF99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Daejoen</a:t>
            </a:r>
            <a:r>
              <a:rPr kumimoji="1" lang="en-US" altLang="ko-KR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99FF99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)</a:t>
            </a:r>
          </a:p>
          <a:p>
            <a:pPr marL="742950" marR="0" lvl="1" indent="-285750" algn="l" defTabSz="914400" rtl="0" eaLnBrk="1" fontAlgn="base" latinLnBrk="1" hangingPunct="1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1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99FF99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 Korean HUB for GLORIAD + KREONET</a:t>
            </a:r>
          </a:p>
          <a:p>
            <a:pPr marL="742950" marR="0" lvl="1" indent="-285750" algn="l" defTabSz="914400" rtl="0" eaLnBrk="1" fontAlgn="base" latinLnBrk="1" hangingPunct="1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1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99FF99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 Super Computing Resources</a:t>
            </a:r>
          </a:p>
          <a:p>
            <a:pPr marL="742950" marR="0" lvl="1" indent="-285750" algn="l" defTabSz="914400" rtl="0" eaLnBrk="1" fontAlgn="base" latinLnBrk="1" hangingPunct="1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1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99FF99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 Mass Storage Management</a:t>
            </a:r>
          </a:p>
          <a:p>
            <a:pPr marL="342900" marR="0" lvl="0" indent="-342900" algn="l" defTabSz="914400" rtl="0" eaLnBrk="1" fontAlgn="base" latinLnBrk="1" hangingPunct="1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à"/>
              <a:tabLst/>
              <a:defRPr/>
            </a:pPr>
            <a:r>
              <a:rPr kumimoji="1" lang="en-US" altLang="ko-KR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  <a:sym typeface="Wingdings" pitchFamily="2" charset="2"/>
              </a:rPr>
              <a:t>Asian Supercomputing HUB :</a:t>
            </a:r>
          </a:p>
          <a:p>
            <a:pPr marL="742950" marR="0" lvl="1" indent="-285750" algn="l" defTabSz="914400" rtl="0" eaLnBrk="1" fontAlgn="base" latinLnBrk="1" hangingPunct="1">
              <a:lnSpc>
                <a:spcPct val="8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1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  <a:sym typeface="Wingdings" pitchFamily="2" charset="2"/>
              </a:rPr>
              <a:t>- BNL – NERSC – KISTI – SSC etc.</a:t>
            </a:r>
            <a:endParaRPr kumimoji="1" lang="en-US" altLang="ko-KR" sz="2000" b="0" i="0" u="none" strike="noStrike" kern="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Lucida Sans Unicode" pitchFamily="34" charset="0"/>
              <a:ea typeface="+mn-ea"/>
              <a:cs typeface="Lucida Sans Unicode" pitchFamily="34" charset="0"/>
              <a:sym typeface="Wingdings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In-Kwon YOO</a:t>
            </a:r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ATHIC2008 @ Tsukuba</a:t>
            </a:r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46D82-3B9A-439F-AD44-C7A18934F125}" type="slidenum">
              <a:rPr lang="en-US" altLang="ko-KR" smtClean="0"/>
              <a:pPr/>
              <a:t>17</a:t>
            </a:fld>
            <a:r>
              <a:rPr lang="en-US" altLang="ko-KR" dirty="0" smtClean="0"/>
              <a:t>/25</a:t>
            </a:r>
            <a:endParaRPr lang="en-US" altLang="ko-KR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684213" y="428603"/>
            <a:ext cx="7772400" cy="928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4400" b="0" i="0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새굴림" pitchFamily="18" charset="-127"/>
                <a:cs typeface="Lucida Sans Unicode" pitchFamily="34" charset="0"/>
              </a:rPr>
              <a:t>SACC Working Group </a:t>
            </a:r>
            <a:endParaRPr kumimoji="1" lang="en-US" altLang="ko-KR" sz="4400" b="0" i="0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Rounded MT Bold" pitchFamily="34" charset="0"/>
              <a:ea typeface="새굴림" pitchFamily="18" charset="-127"/>
              <a:cs typeface="Lucida Sans Unicode" pitchFamily="34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95288" y="1357298"/>
            <a:ext cx="8497887" cy="4879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en-US" altLang="ko-KR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PNU</a:t>
            </a:r>
          </a:p>
          <a:p>
            <a:pPr marL="742950" marR="0" lvl="1" indent="-285750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1" lang="en-US" altLang="ko-KR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IKYoo</a:t>
            </a:r>
            <a:r>
              <a:rPr kumimoji="1" lang="en-US" altLang="ko-KR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 et al.</a:t>
            </a:r>
          </a:p>
          <a:p>
            <a:pPr marL="342900" marR="0" lvl="0" indent="-342900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en-US" altLang="ko-KR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KISTI</a:t>
            </a:r>
          </a:p>
          <a:p>
            <a:pPr marL="742950" lvl="1" indent="-285750">
              <a:lnSpc>
                <a:spcPct val="120000"/>
              </a:lnSpc>
              <a:spcBef>
                <a:spcPct val="20000"/>
              </a:spcBef>
              <a:buFontTx/>
              <a:buChar char="–"/>
            </a:pPr>
            <a:r>
              <a:rPr kumimoji="1" lang="en-US" altLang="ko-KR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SDLee</a:t>
            </a:r>
            <a:r>
              <a:rPr lang="en-US" altLang="ko-KR" sz="2400" kern="0" dirty="0" smtClean="0">
                <a:solidFill>
                  <a:srgbClr val="003300"/>
                </a:solidFill>
                <a:latin typeface="Lucida Sans Unicode" pitchFamily="34" charset="0"/>
                <a:ea typeface="+mn-ea"/>
                <a:cs typeface="Lucida Sans Unicode" pitchFamily="34" charset="0"/>
              </a:rPr>
              <a:t>, </a:t>
            </a:r>
            <a:r>
              <a:rPr lang="en-US" altLang="ko-KR" sz="2400" kern="0" dirty="0" err="1" smtClean="0">
                <a:solidFill>
                  <a:srgbClr val="003300"/>
                </a:solidFill>
                <a:latin typeface="Lucida Sans Unicode" pitchFamily="34" charset="0"/>
                <a:ea typeface="+mn-ea"/>
                <a:cs typeface="Lucida Sans Unicode" pitchFamily="34" charset="0"/>
              </a:rPr>
              <a:t>DKKim</a:t>
            </a:r>
            <a:r>
              <a:rPr lang="en-US" altLang="ko-KR" sz="2400" kern="0" dirty="0" smtClean="0">
                <a:solidFill>
                  <a:srgbClr val="003300"/>
                </a:solidFill>
                <a:latin typeface="Lucida Sans Unicode" pitchFamily="34" charset="0"/>
                <a:ea typeface="+mn-ea"/>
                <a:cs typeface="Lucida Sans Unicode" pitchFamily="34" charset="0"/>
              </a:rPr>
              <a:t>, </a:t>
            </a:r>
            <a:r>
              <a:rPr lang="en-US" altLang="ko-KR" sz="2400" kern="0" dirty="0" err="1" smtClean="0">
                <a:solidFill>
                  <a:srgbClr val="003300"/>
                </a:solidFill>
                <a:latin typeface="Lucida Sans Unicode" pitchFamily="34" charset="0"/>
                <a:ea typeface="+mn-ea"/>
                <a:cs typeface="Lucida Sans Unicode" pitchFamily="34" charset="0"/>
              </a:rPr>
              <a:t>HWKim</a:t>
            </a:r>
            <a:endParaRPr kumimoji="1" lang="en-US" altLang="ko-KR" sz="24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Lucida Sans Unicode" pitchFamily="34" charset="0"/>
              <a:ea typeface="+mn-ea"/>
              <a:cs typeface="Lucida Sans Unicode" pitchFamily="34" charset="0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en-US" altLang="ko-KR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BNL (STAR)</a:t>
            </a:r>
          </a:p>
          <a:p>
            <a:pPr marL="742950" marR="0" lvl="1" indent="-285750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1" lang="en-US" altLang="ko-KR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JLauret</a:t>
            </a:r>
            <a:r>
              <a:rPr kumimoji="1" lang="en-US" altLang="ko-KR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,</a:t>
            </a:r>
            <a:r>
              <a:rPr kumimoji="1" lang="en-US" altLang="ko-KR" sz="2400" b="0" i="0" u="none" strike="noStrike" kern="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 </a:t>
            </a:r>
            <a:r>
              <a:rPr kumimoji="1" lang="en-US" altLang="ko-KR" sz="2400" b="0" i="0" u="none" strike="noStrike" kern="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DYu</a:t>
            </a:r>
            <a:r>
              <a:rPr kumimoji="1" lang="en-US" altLang="ko-KR" sz="2400" b="0" i="0" u="none" strike="noStrike" kern="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, </a:t>
            </a:r>
            <a:r>
              <a:rPr kumimoji="1" lang="en-US" altLang="ko-KR" sz="2400" b="0" i="0" u="none" strike="noStrike" kern="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Wbett</a:t>
            </a:r>
            <a:r>
              <a:rPr kumimoji="1" lang="en-US" altLang="ko-KR" sz="2400" b="0" i="0" u="none" strike="noStrike" kern="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, </a:t>
            </a:r>
            <a:r>
              <a:rPr kumimoji="1" lang="en-US" altLang="ko-KR" sz="2400" b="0" i="0" u="none" strike="noStrike" kern="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Edart</a:t>
            </a:r>
            <a:r>
              <a:rPr kumimoji="1" lang="en-US" altLang="ko-KR" sz="2400" b="0" i="0" u="none" strike="noStrike" kern="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, </a:t>
            </a:r>
            <a:r>
              <a:rPr kumimoji="1" lang="en-US" altLang="ko-KR" sz="2400" b="0" i="0" u="none" strike="noStrike" kern="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JPackard</a:t>
            </a:r>
            <a:endParaRPr kumimoji="1" lang="en-US" altLang="ko-KR" sz="2400" b="0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Lucida Sans Unicode" pitchFamily="34" charset="0"/>
              <a:ea typeface="+mn-ea"/>
              <a:cs typeface="Lucida Sans Unicode" pitchFamily="34" charset="0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US" altLang="ko-KR" sz="2400" kern="0" dirty="0" smtClean="0">
              <a:solidFill>
                <a:srgbClr val="FF0000"/>
              </a:solidFill>
              <a:latin typeface="Lucida Sans Unicode" pitchFamily="34" charset="0"/>
              <a:ea typeface="+mn-ea"/>
              <a:cs typeface="Lucida Sans Unicode" pitchFamily="34" charset="0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en-US" altLang="ko-KR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SSC +</a:t>
            </a:r>
            <a:r>
              <a:rPr kumimoji="1" lang="en-US" altLang="ko-KR" sz="2400" b="0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 </a:t>
            </a:r>
            <a:r>
              <a:rPr kumimoji="1" lang="en-US" altLang="ko-KR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Tsinghua</a:t>
            </a:r>
            <a:r>
              <a:rPr kumimoji="1" lang="en-US" altLang="ko-KR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 Univ. ?</a:t>
            </a:r>
          </a:p>
          <a:p>
            <a:pPr marL="742950" marR="0" lvl="1" indent="-285750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1" lang="en-US" altLang="ko-KR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ZXiao</a:t>
            </a:r>
            <a:r>
              <a:rPr kumimoji="1" lang="en-US" altLang="ko-KR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 et</a:t>
            </a:r>
            <a:r>
              <a:rPr kumimoji="1" lang="en-US" altLang="ko-KR" sz="2400" b="0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 al. ?</a:t>
            </a:r>
            <a:endParaRPr kumimoji="1" lang="en-US" altLang="ko-KR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Lucida Sans Unicode" pitchFamily="34" charset="0"/>
              <a:ea typeface="+mn-ea"/>
              <a:cs typeface="Lucida Sans Unicode" pitchFamily="34" charset="0"/>
            </a:endParaRPr>
          </a:p>
        </p:txBody>
      </p:sp>
      <p:pic>
        <p:nvPicPr>
          <p:cNvPr id="9" name="Picture 4" descr="pnu_symbo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1357298"/>
            <a:ext cx="838200" cy="838200"/>
          </a:xfrm>
          <a:prstGeom prst="rect">
            <a:avLst/>
          </a:prstGeom>
          <a:noFill/>
        </p:spPr>
      </p:pic>
      <p:pic>
        <p:nvPicPr>
          <p:cNvPr id="10" name="Picture 5" descr="BNLlogo_4we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3786190"/>
            <a:ext cx="1943100" cy="762000"/>
          </a:xfrm>
          <a:prstGeom prst="rect">
            <a:avLst/>
          </a:prstGeom>
          <a:noFill/>
        </p:spPr>
      </p:pic>
      <p:pic>
        <p:nvPicPr>
          <p:cNvPr id="12" name="Picture 7" descr="ss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2225" y="5084763"/>
            <a:ext cx="1308100" cy="881062"/>
          </a:xfrm>
          <a:prstGeom prst="rect">
            <a:avLst/>
          </a:prstGeom>
          <a:noFill/>
        </p:spPr>
      </p:pic>
      <p:pic>
        <p:nvPicPr>
          <p:cNvPr id="13" name="Picture 8" descr="STAR_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05717" y="3427415"/>
            <a:ext cx="647700" cy="46355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3000364" y="74950"/>
            <a:ext cx="4071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2. Project 		b.  Working Group</a:t>
            </a:r>
            <a:endParaRPr lang="ko-KR" altLang="en-US" sz="1200" dirty="0">
              <a:solidFill>
                <a:schemeClr val="bg1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17" name="그림 16" descr="KISTI_logo2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4876" y="2214554"/>
            <a:ext cx="1643074" cy="11460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In-Kwon YOO</a:t>
            </a:r>
            <a:endParaRPr lang="en-US" altLang="ko-KR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 anchor="ctr"/>
          <a:lstStyle/>
          <a:p>
            <a:fld id="{12C80AF2-E692-4DF6-BD5F-F7598B3275C4}" type="slidenum">
              <a:rPr lang="en-US" altLang="ko-KR" smtClean="0"/>
              <a:pPr/>
              <a:t>18</a:t>
            </a:fld>
            <a:r>
              <a:rPr lang="en-US" altLang="ko-KR" dirty="0" smtClean="0"/>
              <a:t>/25</a:t>
            </a:r>
            <a:endParaRPr lang="en-US" altLang="ko-KR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anchor="ctr"/>
          <a:lstStyle/>
          <a:p>
            <a:r>
              <a:rPr lang="en-US" altLang="ko-KR" dirty="0" smtClean="0"/>
              <a:t>ATHIC2008 @ Tsukuba</a:t>
            </a:r>
            <a:endParaRPr lang="en-US" altLang="ko-KR" dirty="0"/>
          </a:p>
        </p:txBody>
      </p:sp>
      <p:sp>
        <p:nvSpPr>
          <p:cNvPr id="7" name="TextBox 6"/>
          <p:cNvSpPr txBox="1"/>
          <p:nvPr/>
        </p:nvSpPr>
        <p:spPr>
          <a:xfrm>
            <a:off x="3000364" y="74950"/>
            <a:ext cx="4071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2. Project 		c.  KISTI STAR Computing</a:t>
            </a:r>
            <a:endParaRPr lang="ko-KR" altLang="en-US" sz="1200" dirty="0">
              <a:solidFill>
                <a:schemeClr val="bg1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60472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accent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KISTI STAR Computing</a:t>
            </a:r>
            <a:endParaRPr lang="ko-KR" altLang="en-US" dirty="0">
              <a:solidFill>
                <a:schemeClr val="accent2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57200" y="1357298"/>
            <a:ext cx="8229600" cy="4768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1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Configuration of a </a:t>
            </a:r>
            <a:r>
              <a:rPr kumimoji="1" lang="en-US" altLang="ko-KR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testbed</a:t>
            </a:r>
            <a:r>
              <a:rPr kumimoji="1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(16 cores) under way</a:t>
            </a:r>
          </a:p>
          <a:p>
            <a:pPr marL="342900" marR="0" lvl="0" indent="-34290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1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Eventually SUN cluster 1</a:t>
            </a:r>
            <a:r>
              <a:rPr kumimoji="1" lang="en-US" altLang="ko-KR" sz="2000" b="0" i="0" u="none" strike="noStrike" kern="0" cap="none" spc="0" normalizeH="0" baseline="3000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st</a:t>
            </a:r>
            <a:r>
              <a:rPr kumimoji="1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Lucida Sans Unicode" pitchFamily="34" charset="0"/>
                <a:ea typeface="+mn-ea"/>
                <a:cs typeface="Lucida Sans Unicode" pitchFamily="34" charset="0"/>
              </a:rPr>
              <a:t> shipment (~3,000 cores) will be dedicated to STAR early next year!</a:t>
            </a:r>
          </a:p>
          <a:p>
            <a:pPr marL="342900" marR="0" lvl="0" indent="-34290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altLang="ko-KR" sz="2000" dirty="0" smtClean="0">
                <a:solidFill>
                  <a:srgbClr val="0000FF"/>
                </a:solidFill>
                <a:latin typeface="Lucida Sans Unicode" pitchFamily="34" charset="0"/>
                <a:cs typeface="Lucida Sans Unicode" pitchFamily="34" charset="0"/>
              </a:rPr>
              <a:t>Initial Network status : below 1 Mbps (over 10Gbps line)</a:t>
            </a:r>
          </a:p>
          <a:p>
            <a:pPr marL="342900" marR="0" lvl="0" indent="-34290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altLang="ko-KR" sz="2000" dirty="0" smtClean="0">
                <a:solidFill>
                  <a:srgbClr val="0000FF"/>
                </a:solidFill>
                <a:latin typeface="Lucida Sans Unicode" pitchFamily="34" charset="0"/>
                <a:cs typeface="Lucida Sans Unicode" pitchFamily="34" charset="0"/>
              </a:rPr>
              <a:t>Network Optimization between KISTI and BNL : since 2008-07</a:t>
            </a:r>
          </a:p>
          <a:p>
            <a:pPr marL="342900" marR="0" lvl="0" indent="-34290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altLang="ko-KR" sz="2000" dirty="0" smtClean="0">
                <a:solidFill>
                  <a:srgbClr val="0000FF"/>
                </a:solidFill>
                <a:latin typeface="Lucida Sans Unicode" pitchFamily="34" charset="0"/>
                <a:cs typeface="Lucida Sans Unicode" pitchFamily="34" charset="0"/>
              </a:rPr>
              <a:t>Target Throughput : over 2 </a:t>
            </a:r>
            <a:r>
              <a:rPr lang="en-US" altLang="ko-KR" sz="2000" dirty="0" err="1" smtClean="0">
                <a:solidFill>
                  <a:srgbClr val="0000FF"/>
                </a:solidFill>
                <a:latin typeface="Lucida Sans Unicode" pitchFamily="34" charset="0"/>
                <a:cs typeface="Lucida Sans Unicode" pitchFamily="34" charset="0"/>
              </a:rPr>
              <a:t>Gbps</a:t>
            </a:r>
            <a:r>
              <a:rPr lang="en-US" altLang="ko-KR" sz="2000" dirty="0" smtClean="0">
                <a:solidFill>
                  <a:srgbClr val="0000FF"/>
                </a:solidFill>
                <a:latin typeface="Lucida Sans Unicode" pitchFamily="34" charset="0"/>
                <a:cs typeface="Lucida Sans Unicode" pitchFamily="34" charset="0"/>
              </a:rPr>
              <a:t> (over LP)</a:t>
            </a:r>
          </a:p>
          <a:p>
            <a:pPr marL="342900" marR="0" lvl="0" indent="-34290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altLang="ko-KR" sz="2000" dirty="0" smtClean="0">
                <a:latin typeface="Lucida Sans Unicode" pitchFamily="34" charset="0"/>
                <a:cs typeface="Lucida Sans Unicode" pitchFamily="34" charset="0"/>
              </a:rPr>
              <a:t>KISTI’s effort</a:t>
            </a:r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en-US" altLang="ko-KR" sz="2000" dirty="0" smtClean="0">
                <a:latin typeface="Lucida Sans Unicode" pitchFamily="34" charset="0"/>
                <a:cs typeface="Lucida Sans Unicode" pitchFamily="34" charset="0"/>
              </a:rPr>
              <a:t> Installed 10Gbps NIC equipped server in Seattle</a:t>
            </a:r>
          </a:p>
          <a:p>
            <a:pPr lvl="1">
              <a:lnSpc>
                <a:spcPct val="150000"/>
              </a:lnSpc>
              <a:buFontTx/>
              <a:buChar char="-"/>
            </a:pPr>
            <a:r>
              <a:rPr lang="en-US" altLang="ko-KR" sz="2000" dirty="0" smtClean="0">
                <a:latin typeface="Lucida Sans Unicode" pitchFamily="34" charset="0"/>
                <a:cs typeface="Lucida Sans Unicode" pitchFamily="34" charset="0"/>
              </a:rPr>
              <a:t> Local optimization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143768" y="428604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SDLee</a:t>
            </a:r>
            <a:r>
              <a:rPr lang="en-US" altLang="ko-KR" dirty="0" smtClean="0">
                <a:latin typeface="Lucida Sans Unicode" pitchFamily="34" charset="0"/>
                <a:cs typeface="Lucida Sans Unicode" pitchFamily="34" charset="0"/>
              </a:rPr>
              <a:t>, </a:t>
            </a:r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HWKim</a:t>
            </a:r>
            <a:endParaRPr lang="ko-KR" altLang="en-US" dirty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 bldLvl="5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In-Kwon YOO</a:t>
            </a:r>
            <a:endParaRPr lang="en-US" altLang="ko-KR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80AF2-E692-4DF6-BD5F-F7598B3275C4}" type="slidenum">
              <a:rPr lang="en-US" altLang="ko-KR" smtClean="0"/>
              <a:pPr/>
              <a:t>19</a:t>
            </a:fld>
            <a:endParaRPr lang="en-US" altLang="ko-KR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ATHIC2008 @ Tsukuba</a:t>
            </a:r>
            <a:endParaRPr lang="en-US" altLang="ko-KR"/>
          </a:p>
        </p:txBody>
      </p:sp>
      <p:sp>
        <p:nvSpPr>
          <p:cNvPr id="7" name="TextBox 6"/>
          <p:cNvSpPr txBox="1"/>
          <p:nvPr/>
        </p:nvSpPr>
        <p:spPr>
          <a:xfrm>
            <a:off x="3000364" y="74950"/>
            <a:ext cx="4071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2. Project 		c.  KISTI-BNL Networking</a:t>
            </a:r>
            <a:endParaRPr lang="ko-KR" altLang="en-US" sz="1200" dirty="0">
              <a:solidFill>
                <a:schemeClr val="bg1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10" name="Picture 4" descr="KISTI-Seattle-BNL-traceroute-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05"/>
            <a:ext cx="9144000" cy="6429396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7286644" y="571480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Dantong</a:t>
            </a:r>
            <a:r>
              <a:rPr lang="en-US" altLang="ko-KR" dirty="0" smtClean="0">
                <a:latin typeface="Lucida Sans Unicode" pitchFamily="34" charset="0"/>
                <a:cs typeface="Lucida Sans Unicode" pitchFamily="34" charset="0"/>
              </a:rPr>
              <a:t> YU</a:t>
            </a:r>
            <a:endParaRPr lang="ko-KR" altLang="en-US" dirty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785818"/>
          </a:xfrm>
        </p:spPr>
        <p:txBody>
          <a:bodyPr/>
          <a:lstStyle/>
          <a:p>
            <a:r>
              <a:rPr lang="en-US" altLang="ko-K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stellar" pitchFamily="18" charset="0"/>
              </a:rPr>
              <a:t>O</a:t>
            </a:r>
            <a:r>
              <a:rPr lang="en-US" altLang="ko-K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stellar" pitchFamily="18" charset="0"/>
              </a:rPr>
              <a:t>utline</a:t>
            </a:r>
            <a:endParaRPr lang="ko-KR" alt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stellar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8596" y="1124482"/>
            <a:ext cx="8229600" cy="5090600"/>
          </a:xfrm>
        </p:spPr>
        <p:txBody>
          <a:bodyPr/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2400" dirty="0" smtClean="0"/>
              <a:t>Motivation</a:t>
            </a:r>
          </a:p>
          <a:p>
            <a:pPr marL="914400" lvl="1" indent="-514350">
              <a:lnSpc>
                <a:spcPct val="150000"/>
              </a:lnSpc>
              <a:buFont typeface="+mj-lt"/>
              <a:buAutoNum type="alphaLcPeriod"/>
            </a:pPr>
            <a:r>
              <a:rPr lang="en-US" altLang="ko-KR" sz="2000" dirty="0" smtClean="0"/>
              <a:t>STAR Computing Infrastructure</a:t>
            </a:r>
          </a:p>
          <a:p>
            <a:pPr marL="914400" lvl="1" indent="-514350">
              <a:lnSpc>
                <a:spcPct val="150000"/>
              </a:lnSpc>
              <a:buFont typeface="+mj-lt"/>
              <a:buAutoNum type="alphaLcPeriod"/>
            </a:pPr>
            <a:r>
              <a:rPr lang="en-US" altLang="ko-KR" sz="2000" dirty="0" smtClean="0"/>
              <a:t>KISTI &amp; Supercomputing Center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2400" dirty="0" smtClean="0"/>
              <a:t>SACC Project</a:t>
            </a:r>
          </a:p>
          <a:p>
            <a:pPr marL="914400" lvl="1" indent="-514350">
              <a:lnSpc>
                <a:spcPct val="150000"/>
              </a:lnSpc>
              <a:buFont typeface="+mj-lt"/>
              <a:buAutoNum type="alphaLcPeriod"/>
            </a:pPr>
            <a:r>
              <a:rPr lang="en-US" altLang="ko-KR" sz="2000" dirty="0" smtClean="0"/>
              <a:t>STAR Asian Hub</a:t>
            </a:r>
          </a:p>
          <a:p>
            <a:pPr marL="914400" lvl="1" indent="-514350">
              <a:lnSpc>
                <a:spcPct val="150000"/>
              </a:lnSpc>
              <a:buFont typeface="+mj-lt"/>
              <a:buAutoNum type="alphaLcPeriod"/>
            </a:pPr>
            <a:r>
              <a:rPr lang="en-US" altLang="ko-KR" sz="2000" dirty="0" smtClean="0"/>
              <a:t>SACC Working Group</a:t>
            </a:r>
            <a:endParaRPr lang="en-US" altLang="ko-KR" sz="2400" dirty="0" smtClean="0"/>
          </a:p>
          <a:p>
            <a:pPr marL="914400" lvl="1" indent="-514350">
              <a:lnSpc>
                <a:spcPct val="150000"/>
              </a:lnSpc>
              <a:buFont typeface="+mj-lt"/>
              <a:buAutoNum type="alphaLcPeriod"/>
            </a:pPr>
            <a:r>
              <a:rPr lang="en-US" altLang="ko-KR" sz="2000" dirty="0" smtClean="0"/>
              <a:t>Computing Resources / Network Research</a:t>
            </a:r>
          </a:p>
          <a:p>
            <a:pPr marL="914400" lvl="1" indent="-514350">
              <a:lnSpc>
                <a:spcPct val="150000"/>
              </a:lnSpc>
              <a:buFont typeface="+mj-lt"/>
              <a:buAutoNum type="alphaLcPeriod"/>
            </a:pPr>
            <a:r>
              <a:rPr lang="en-US" altLang="ko-KR" sz="2000" dirty="0" smtClean="0"/>
              <a:t>To-Do List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altLang="ko-KR" sz="2400" dirty="0" smtClean="0"/>
              <a:t>Outlook : </a:t>
            </a:r>
            <a:r>
              <a:rPr lang="en-US" altLang="ko-KR" sz="28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stellar" pitchFamily="18" charset="0"/>
              </a:rPr>
              <a:t>H</a:t>
            </a:r>
            <a:r>
              <a:rPr lang="en-US" altLang="ko-KR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stellar" pitchFamily="18" charset="0"/>
              </a:rPr>
              <a:t>eavy ion </a:t>
            </a:r>
            <a:r>
              <a:rPr lang="en-US" altLang="ko-KR" sz="28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stellar" pitchFamily="18" charset="0"/>
              </a:rPr>
              <a:t>A</a:t>
            </a:r>
            <a:r>
              <a:rPr lang="en-US" altLang="ko-KR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stellar" pitchFamily="18" charset="0"/>
              </a:rPr>
              <a:t>sian </a:t>
            </a:r>
            <a:r>
              <a:rPr lang="en-US" altLang="ko-KR" sz="28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stellar" pitchFamily="18" charset="0"/>
              </a:rPr>
              <a:t>C</a:t>
            </a:r>
            <a:r>
              <a:rPr lang="en-US" altLang="ko-KR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stellar" pitchFamily="18" charset="0"/>
              </a:rPr>
              <a:t>omputing </a:t>
            </a:r>
            <a:r>
              <a:rPr lang="en-US" altLang="ko-KR" sz="28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stellar" pitchFamily="18" charset="0"/>
              </a:rPr>
              <a:t>C</a:t>
            </a:r>
            <a:r>
              <a:rPr lang="en-US" altLang="ko-KR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stellar" pitchFamily="18" charset="0"/>
              </a:rPr>
              <a:t>enter</a:t>
            </a:r>
            <a:endParaRPr lang="en-US" altLang="ko-KR" sz="2000" dirty="0" smtClean="0">
              <a:latin typeface="Castellar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en-US" altLang="ko-KR" sz="2400" dirty="0" smtClean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In-Kwon YOO</a:t>
            </a:r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ATHIC2008 @ Tsukuba</a:t>
            </a:r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46D82-3B9A-439F-AD44-C7A18934F125}" type="slidenum">
              <a:rPr lang="en-US" altLang="ko-KR" smtClean="0"/>
              <a:pPr/>
              <a:t>2</a:t>
            </a:fld>
            <a:r>
              <a:rPr lang="en-US" altLang="ko-KR" dirty="0" smtClean="0"/>
              <a:t>/25</a:t>
            </a:r>
            <a:endParaRPr lang="en-US" altLang="ko-KR" dirty="0"/>
          </a:p>
        </p:txBody>
      </p:sp>
      <p:sp>
        <p:nvSpPr>
          <p:cNvPr id="7" name="TextBox 6"/>
          <p:cNvSpPr txBox="1"/>
          <p:nvPr/>
        </p:nvSpPr>
        <p:spPr>
          <a:xfrm>
            <a:off x="3000364" y="74950"/>
            <a:ext cx="21431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Outline</a:t>
            </a:r>
            <a:endParaRPr lang="ko-KR" altLang="en-US" sz="1200" dirty="0">
              <a:solidFill>
                <a:schemeClr val="bg1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28604"/>
            <a:ext cx="8229600" cy="857256"/>
          </a:xfrm>
        </p:spPr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BNL to KISTI Data Transfer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352552"/>
            <a:ext cx="8609013" cy="2790828"/>
          </a:xfrm>
          <a:noFill/>
        </p:spPr>
        <p:txBody>
          <a:bodyPr/>
          <a:lstStyle/>
          <a:p>
            <a:pPr>
              <a:lnSpc>
                <a:spcPct val="91000"/>
              </a:lnSpc>
            </a:pPr>
            <a:r>
              <a:rPr lang="en-US" sz="1800" dirty="0" smtClean="0">
                <a:effectLst/>
              </a:rPr>
              <a:t>Network Tuning improved transfer from BNL to KISTI</a:t>
            </a:r>
          </a:p>
          <a:p>
            <a:pPr lvl="1">
              <a:lnSpc>
                <a:spcPct val="91000"/>
              </a:lnSpc>
            </a:pPr>
            <a:r>
              <a:rPr lang="en-US" sz="1800" dirty="0" smtClean="0"/>
              <a:t>Identified bottleneck with Kreonet2 peering point with </a:t>
            </a:r>
            <a:r>
              <a:rPr lang="en-US" sz="1800" dirty="0" err="1" smtClean="0"/>
              <a:t>Esnet</a:t>
            </a:r>
            <a:r>
              <a:rPr lang="en-US" sz="1800" dirty="0" smtClean="0"/>
              <a:t>. 1Gpbs =&gt; 10Gbps</a:t>
            </a:r>
          </a:p>
          <a:p>
            <a:pPr lvl="1">
              <a:lnSpc>
                <a:spcPct val="91000"/>
              </a:lnSpc>
            </a:pPr>
            <a:r>
              <a:rPr lang="en-US" sz="1800" dirty="0" smtClean="0"/>
              <a:t>Network and TCP stack was tuned at KISTI hosts.</a:t>
            </a:r>
          </a:p>
        </p:txBody>
      </p:sp>
      <p:graphicFrame>
        <p:nvGraphicFramePr>
          <p:cNvPr id="110592" name="Object 4"/>
          <p:cNvGraphicFramePr>
            <a:graphicFrameLocks noChangeAspect="1"/>
          </p:cNvGraphicFramePr>
          <p:nvPr/>
        </p:nvGraphicFramePr>
        <p:xfrm>
          <a:off x="714348" y="2571744"/>
          <a:ext cx="7688263" cy="3886200"/>
        </p:xfrm>
        <a:graphic>
          <a:graphicData uri="http://schemas.openxmlformats.org/presentationml/2006/ole">
            <p:oleObj spid="_x0000_s172034" name="Worksheet" r:id="rId4" imgW="9677437" imgH="7757062" progId="Excel.Sheet.8">
              <p:embed/>
            </p:oleObj>
          </a:graphicData>
        </a:graphic>
      </p:graphicFrame>
      <p:sp>
        <p:nvSpPr>
          <p:cNvPr id="1029" name="TextBox 4"/>
          <p:cNvSpPr txBox="1">
            <a:spLocks noChangeArrowheads="1"/>
          </p:cNvSpPr>
          <p:nvPr/>
        </p:nvSpPr>
        <p:spPr bwMode="auto">
          <a:xfrm>
            <a:off x="2133600" y="5257800"/>
            <a:ext cx="1828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 dirty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Before Tuning</a:t>
            </a:r>
          </a:p>
        </p:txBody>
      </p:sp>
      <p:sp>
        <p:nvSpPr>
          <p:cNvPr id="1030" name="TextBox 4"/>
          <p:cNvSpPr txBox="1">
            <a:spLocks noChangeArrowheads="1"/>
          </p:cNvSpPr>
          <p:nvPr/>
        </p:nvSpPr>
        <p:spPr bwMode="auto">
          <a:xfrm>
            <a:off x="2667000" y="4267200"/>
            <a:ext cx="1828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 dirty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After Tuning</a:t>
            </a:r>
          </a:p>
        </p:txBody>
      </p:sp>
      <p:cxnSp>
        <p:nvCxnSpPr>
          <p:cNvPr id="8" name="Straight Arrow Connector 7"/>
          <p:cNvCxnSpPr>
            <a:cxnSpLocks noChangeShapeType="1"/>
            <a:stCxn id="1029" idx="2"/>
          </p:cNvCxnSpPr>
          <p:nvPr/>
        </p:nvCxnSpPr>
        <p:spPr bwMode="auto">
          <a:xfrm rot="5400000">
            <a:off x="2242860" y="4984472"/>
            <a:ext cx="162481" cy="1447800"/>
          </a:xfrm>
          <a:prstGeom prst="straightConnector1">
            <a:avLst/>
          </a:prstGeom>
          <a:noFill/>
          <a:ln w="38100" algn="ctr">
            <a:solidFill>
              <a:srgbClr val="000000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cxnSp>
        <p:nvCxnSpPr>
          <p:cNvPr id="10" name="Straight Arrow Connector 9"/>
          <p:cNvCxnSpPr>
            <a:cxnSpLocks noChangeShapeType="1"/>
            <a:stCxn id="1030" idx="0"/>
          </p:cNvCxnSpPr>
          <p:nvPr/>
        </p:nvCxnSpPr>
        <p:spPr bwMode="auto">
          <a:xfrm rot="16200000" flipV="1">
            <a:off x="2971800" y="3657600"/>
            <a:ext cx="1066800" cy="152400"/>
          </a:xfrm>
          <a:prstGeom prst="straightConnector1">
            <a:avLst/>
          </a:prstGeom>
          <a:noFill/>
          <a:ln w="38100" algn="ctr">
            <a:solidFill>
              <a:srgbClr val="000000"/>
            </a:solidFill>
            <a:round/>
            <a:headEnd/>
            <a:tailEnd type="arrow" w="med" len="med"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</p:cxnSp>
      <p:sp>
        <p:nvSpPr>
          <p:cNvPr id="9" name="날짜 개체 틀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In-Kwon YOO</a:t>
            </a:r>
            <a:endParaRPr lang="en-US" altLang="ko-KR"/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46D82-3B9A-439F-AD44-C7A18934F125}" type="slidenum">
              <a:rPr lang="en-US" altLang="ko-KR" smtClean="0"/>
              <a:pPr/>
              <a:t>20</a:t>
            </a:fld>
            <a:r>
              <a:rPr lang="en-US" altLang="ko-KR" dirty="0" smtClean="0"/>
              <a:t>/25</a:t>
            </a:r>
            <a:endParaRPr lang="en-US" altLang="ko-KR" dirty="0"/>
          </a:p>
        </p:txBody>
      </p:sp>
      <p:sp>
        <p:nvSpPr>
          <p:cNvPr id="12" name="바닥글 개체 틀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ATHIC2008 @ Tsukuba</a:t>
            </a:r>
            <a:endParaRPr lang="en-US" altLang="ko-KR"/>
          </a:p>
        </p:txBody>
      </p:sp>
      <p:sp>
        <p:nvSpPr>
          <p:cNvPr id="13" name="TextBox 12"/>
          <p:cNvSpPr txBox="1"/>
          <p:nvPr/>
        </p:nvSpPr>
        <p:spPr>
          <a:xfrm>
            <a:off x="3000364" y="74950"/>
            <a:ext cx="4071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2. Project 		c.  KISTI-BNL Networking</a:t>
            </a:r>
            <a:endParaRPr lang="ko-KR" altLang="en-US" sz="1200" dirty="0">
              <a:solidFill>
                <a:schemeClr val="bg1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86644" y="1000108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Dantong</a:t>
            </a:r>
            <a:r>
              <a:rPr lang="en-US" altLang="ko-KR" dirty="0" smtClean="0">
                <a:latin typeface="Lucida Sans Unicode" pitchFamily="34" charset="0"/>
                <a:cs typeface="Lucida Sans Unicode" pitchFamily="34" charset="0"/>
              </a:rPr>
              <a:t> YU</a:t>
            </a:r>
            <a:endParaRPr lang="ko-KR" altLang="en-US" dirty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0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5" name="Content Placeholder 4" descr="combined_serv_134.75.28.21_8192_p2.jpg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3048000" y="857232"/>
            <a:ext cx="5943600" cy="5000660"/>
          </a:xfrm>
        </p:spPr>
      </p:pic>
      <p:sp>
        <p:nvSpPr>
          <p:cNvPr id="95234" name="Title 1"/>
          <p:cNvSpPr>
            <a:spLocks noGrp="1"/>
          </p:cNvSpPr>
          <p:nvPr>
            <p:ph type="title" idx="4294967295"/>
          </p:nvPr>
        </p:nvSpPr>
        <p:spPr>
          <a:xfrm>
            <a:off x="285720" y="571480"/>
            <a:ext cx="3643338" cy="714380"/>
          </a:xfrm>
          <a:solidFill>
            <a:schemeClr val="bg1"/>
          </a:solidFill>
        </p:spPr>
        <p:txBody>
          <a:bodyPr lIns="91440" tIns="45720" rIns="91440" bIns="45720" anchor="ctr"/>
          <a:lstStyle/>
          <a:p>
            <a:pPr algn="l"/>
            <a:r>
              <a:rPr lang="en-US" sz="2400" b="0" dirty="0" smtClean="0">
                <a:solidFill>
                  <a:schemeClr val="accent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Network Research</a:t>
            </a:r>
            <a:endParaRPr lang="en-US" sz="1400" b="0" dirty="0" smtClean="0">
              <a:solidFill>
                <a:schemeClr val="accent2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4294967295"/>
          </p:nvPr>
        </p:nvSpPr>
        <p:spPr>
          <a:xfrm>
            <a:off x="428596" y="1500174"/>
            <a:ext cx="3008313" cy="4138626"/>
          </a:xfrm>
        </p:spPr>
        <p:txBody>
          <a:bodyPr lIns="91440" tIns="45720" rIns="91440" bIns="45720">
            <a:noAutofit/>
          </a:bodyPr>
          <a:lstStyle/>
          <a:p>
            <a:pPr marL="0" indent="0" defTabSz="914400">
              <a:lnSpc>
                <a:spcPct val="150000"/>
              </a:lnSpc>
              <a:buFont typeface="Monotype Sorts" pitchFamily="1" charset="2"/>
              <a:buNone/>
            </a:pPr>
            <a:r>
              <a:rPr lang="en-US" sz="2000" dirty="0" smtClean="0">
                <a:effectLst/>
              </a:rPr>
              <a:t>There are two kinds of network events that require some further examination.</a:t>
            </a:r>
          </a:p>
          <a:p>
            <a:pPr marL="0" indent="0" defTabSz="914400">
              <a:lnSpc>
                <a:spcPct val="150000"/>
              </a:lnSpc>
              <a:buFont typeface="Monotype Sorts" pitchFamily="1" charset="2"/>
              <a:buNone/>
            </a:pPr>
            <a:endParaRPr lang="en-US" sz="2000" dirty="0" smtClean="0">
              <a:effectLst/>
            </a:endParaRPr>
          </a:p>
          <a:p>
            <a:pPr marL="0" indent="0" defTabSz="91440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en-US" sz="2000" dirty="0" smtClean="0">
                <a:effectLst/>
              </a:rPr>
              <a:t>Delayed ramp up.</a:t>
            </a:r>
          </a:p>
          <a:p>
            <a:pPr marL="0" indent="0" defTabSz="914400">
              <a:lnSpc>
                <a:spcPct val="150000"/>
              </a:lnSpc>
              <a:buFont typeface="Arial" pitchFamily="34" charset="0"/>
              <a:buAutoNum type="arabicPeriod"/>
            </a:pPr>
            <a:r>
              <a:rPr lang="en-US" sz="2000" dirty="0" smtClean="0">
                <a:effectLst/>
              </a:rPr>
              <a:t>Sudden Drop in Bandwidth.</a:t>
            </a:r>
          </a:p>
          <a:p>
            <a:pPr marL="0" indent="0" defTabSz="914400">
              <a:lnSpc>
                <a:spcPct val="150000"/>
              </a:lnSpc>
              <a:buFont typeface="Monotype Sorts" pitchFamily="1" charset="2"/>
              <a:buNone/>
            </a:pPr>
            <a:endParaRPr lang="en-US" sz="2000" dirty="0" smtClean="0">
              <a:effectLst/>
            </a:endParaRP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In-Kwon YOO</a:t>
            </a:r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F20F-BC7A-49FE-9966-E06F745BCB5C}" type="slidenum">
              <a:rPr lang="en-US" altLang="ko-KR" smtClean="0"/>
              <a:pPr/>
              <a:t>21</a:t>
            </a:fld>
            <a:r>
              <a:rPr lang="en-US" altLang="ko-KR" dirty="0" smtClean="0"/>
              <a:t>/25</a:t>
            </a:r>
            <a:endParaRPr lang="en-US" altLang="ko-KR" dirty="0"/>
          </a:p>
        </p:txBody>
      </p:sp>
      <p:sp>
        <p:nvSpPr>
          <p:cNvPr id="7" name="바닥글 개체 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ATHIC2008 @ Tsukuba</a:t>
            </a:r>
            <a:endParaRPr lang="en-US" altLang="ko-KR"/>
          </a:p>
        </p:txBody>
      </p:sp>
      <p:sp>
        <p:nvSpPr>
          <p:cNvPr id="8" name="TextBox 7"/>
          <p:cNvSpPr txBox="1"/>
          <p:nvPr/>
        </p:nvSpPr>
        <p:spPr>
          <a:xfrm>
            <a:off x="3000364" y="74950"/>
            <a:ext cx="4071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2. Project 		c.  KISTI-BNL Networking</a:t>
            </a:r>
            <a:endParaRPr lang="ko-KR" altLang="en-US" sz="1200" dirty="0">
              <a:solidFill>
                <a:schemeClr val="bg1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86644" y="571480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Dantong</a:t>
            </a:r>
            <a:r>
              <a:rPr lang="en-US" altLang="ko-KR" dirty="0" smtClean="0">
                <a:latin typeface="Lucida Sans Unicode" pitchFamily="34" charset="0"/>
                <a:cs typeface="Lucida Sans Unicode" pitchFamily="34" charset="0"/>
              </a:rPr>
              <a:t> YU</a:t>
            </a:r>
            <a:endParaRPr lang="ko-KR" altLang="en-US" dirty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STAR Data Transfer Status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sz="2400" dirty="0" smtClean="0">
                <a:effectLst/>
              </a:rPr>
              <a:t>Performance between BNL and KISTI </a:t>
            </a:r>
            <a:r>
              <a:rPr lang="en-US" sz="2400" dirty="0" smtClean="0"/>
              <a:t>: </a:t>
            </a:r>
            <a:br>
              <a:rPr lang="en-US" sz="2400" dirty="0" smtClean="0"/>
            </a:br>
            <a:r>
              <a:rPr lang="en-US" sz="2400" dirty="0" smtClean="0"/>
              <a:t>                                          </a:t>
            </a:r>
            <a:r>
              <a:rPr lang="en-US" sz="2400" dirty="0" smtClean="0">
                <a:effectLst/>
              </a:rPr>
              <a:t>not symmetrical. 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effectLst/>
              </a:rPr>
              <a:t>A bottleneck from KISTI back to BNL.</a:t>
            </a:r>
          </a:p>
          <a:p>
            <a:pPr marL="742950" lvl="1" indent="-285750"/>
            <a:r>
              <a:rPr lang="en-US" sz="1800" dirty="0" smtClean="0"/>
              <a:t>Packet drops at BNL receiving host.  (will be replaced).</a:t>
            </a:r>
          </a:p>
          <a:p>
            <a:pPr marL="742950" lvl="1" indent="-285750"/>
            <a:r>
              <a:rPr lang="en-US" sz="1800" dirty="0" smtClean="0"/>
              <a:t>Old Data Transfer Nodes at BNL: being replaced </a:t>
            </a:r>
          </a:p>
          <a:p>
            <a:pPr marL="742950" lvl="1" indent="-285750"/>
            <a:r>
              <a:rPr lang="en-US" sz="1800" dirty="0" smtClean="0"/>
              <a:t>Findings being corrected:</a:t>
            </a:r>
          </a:p>
          <a:p>
            <a:pPr lvl="2"/>
            <a:r>
              <a:rPr lang="en-US" sz="1800" dirty="0" smtClean="0"/>
              <a:t>High performance TCP parameters </a:t>
            </a:r>
          </a:p>
          <a:p>
            <a:pPr marL="742950" lvl="1" indent="-285750"/>
            <a:r>
              <a:rPr lang="en-US" sz="1800" dirty="0" smtClean="0"/>
              <a:t>Findings are still under investigation</a:t>
            </a:r>
          </a:p>
          <a:p>
            <a:pPr lvl="2"/>
            <a:r>
              <a:rPr lang="en-US" sz="1800" dirty="0" smtClean="0"/>
              <a:t>TCP slow ramp up, and performance sudden drop. 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effectLst/>
              </a:rPr>
              <a:t>test/tune </a:t>
            </a:r>
            <a:r>
              <a:rPr lang="en-US" sz="2400" dirty="0" err="1" smtClean="0">
                <a:effectLst/>
              </a:rPr>
              <a:t>GridFtp</a:t>
            </a:r>
            <a:r>
              <a:rPr lang="en-US" sz="2400" dirty="0" smtClean="0">
                <a:effectLst/>
              </a:rPr>
              <a:t> tools : in next 4 weeks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In-Kwon YOO</a:t>
            </a:r>
            <a:endParaRPr lang="en-US" altLang="ko-KR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46D82-3B9A-439F-AD44-C7A18934F125}" type="slidenum">
              <a:rPr lang="en-US" altLang="ko-KR" smtClean="0"/>
              <a:pPr/>
              <a:t>22</a:t>
            </a:fld>
            <a:r>
              <a:rPr lang="en-US" altLang="ko-KR" dirty="0" smtClean="0"/>
              <a:t>/25</a:t>
            </a:r>
            <a:endParaRPr lang="en-US" altLang="ko-KR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ATHIC2008 @ Tsukuba</a:t>
            </a:r>
            <a:endParaRPr lang="en-US" altLang="ko-KR"/>
          </a:p>
        </p:txBody>
      </p:sp>
      <p:sp>
        <p:nvSpPr>
          <p:cNvPr id="7" name="TextBox 6"/>
          <p:cNvSpPr txBox="1"/>
          <p:nvPr/>
        </p:nvSpPr>
        <p:spPr>
          <a:xfrm>
            <a:off x="3000364" y="74950"/>
            <a:ext cx="4071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2. Project 		c.  KISTI-BNL Networking</a:t>
            </a:r>
            <a:endParaRPr lang="ko-KR" altLang="en-US" sz="1200" dirty="0">
              <a:solidFill>
                <a:schemeClr val="bg1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86644" y="571480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Dantong</a:t>
            </a:r>
            <a:r>
              <a:rPr lang="en-US" altLang="ko-KR" dirty="0" smtClean="0">
                <a:latin typeface="Lucida Sans Unicode" pitchFamily="34" charset="0"/>
                <a:cs typeface="Lucida Sans Unicode" pitchFamily="34" charset="0"/>
              </a:rPr>
              <a:t> YU</a:t>
            </a:r>
            <a:endParaRPr lang="ko-KR" altLang="en-US" dirty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STAR Data Transfer Plan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4294967295"/>
          </p:nvPr>
        </p:nvSpPr>
        <p:spPr>
          <a:noFill/>
          <a:ln/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800" dirty="0" smtClean="0">
                <a:effectLst/>
              </a:rPr>
              <a:t>Replace the old data transfer nodes</a:t>
            </a:r>
          </a:p>
          <a:p>
            <a:pPr marL="742950" lvl="1" indent="-285750"/>
            <a:r>
              <a:rPr lang="en-US" sz="2000" dirty="0" smtClean="0"/>
              <a:t>1 </a:t>
            </a:r>
            <a:r>
              <a:rPr lang="en-US" sz="2000" dirty="0" err="1" smtClean="0"/>
              <a:t>Gbps</a:t>
            </a:r>
            <a:r>
              <a:rPr lang="en-US" sz="2000" dirty="0" smtClean="0"/>
              <a:t> per node, with expansion slots for 10Gbps. </a:t>
            </a:r>
          </a:p>
          <a:p>
            <a:pPr marL="742950" lvl="1" indent="-285750"/>
            <a:r>
              <a:rPr lang="en-US" sz="2000" dirty="0" smtClean="0"/>
              <a:t>Large local disk for intermediate cache.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effectLst/>
              </a:rPr>
              <a:t>Deploy OSG </a:t>
            </a:r>
            <a:r>
              <a:rPr lang="en-US" sz="2800" dirty="0" err="1" smtClean="0">
                <a:effectLst/>
              </a:rPr>
              <a:t>BestMan</a:t>
            </a:r>
            <a:r>
              <a:rPr lang="en-US" sz="2800" dirty="0" smtClean="0">
                <a:effectLst/>
              </a:rPr>
              <a:t> for these nodes. 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effectLst/>
              </a:rPr>
              <a:t>RACF firewall will be </a:t>
            </a:r>
            <a:r>
              <a:rPr lang="en-US" sz="2800" dirty="0" err="1" smtClean="0">
                <a:effectLst/>
              </a:rPr>
              <a:t>rearchitectured</a:t>
            </a:r>
            <a:r>
              <a:rPr lang="en-US" sz="2800" dirty="0" smtClean="0">
                <a:effectLst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effectLst/>
              </a:rPr>
              <a:t>Data transfer performance should be only    limited by the local disk buffer at both ends. </a:t>
            </a:r>
            <a:endParaRPr lang="en-US" dirty="0" smtClean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In-Kwon YOO</a:t>
            </a:r>
            <a:endParaRPr lang="en-US" altLang="ko-KR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F20F-BC7A-49FE-9966-E06F745BCB5C}" type="slidenum">
              <a:rPr lang="en-US" altLang="ko-KR" smtClean="0"/>
              <a:pPr/>
              <a:t>23</a:t>
            </a:fld>
            <a:r>
              <a:rPr lang="en-US" altLang="ko-KR" dirty="0" smtClean="0"/>
              <a:t>/25</a:t>
            </a:r>
            <a:endParaRPr lang="en-US" altLang="ko-KR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ATHIC2008 @ Tsukuba</a:t>
            </a:r>
            <a:endParaRPr lang="en-US" altLang="ko-KR"/>
          </a:p>
        </p:txBody>
      </p:sp>
      <p:sp>
        <p:nvSpPr>
          <p:cNvPr id="7" name="TextBox 6"/>
          <p:cNvSpPr txBox="1"/>
          <p:nvPr/>
        </p:nvSpPr>
        <p:spPr>
          <a:xfrm>
            <a:off x="3000364" y="74950"/>
            <a:ext cx="4071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2. Project 		c.  KISTI-BNL Networking</a:t>
            </a:r>
            <a:endParaRPr lang="ko-KR" altLang="en-US" sz="1200" dirty="0">
              <a:solidFill>
                <a:schemeClr val="bg1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86644" y="571480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Dantong</a:t>
            </a:r>
            <a:r>
              <a:rPr lang="en-US" altLang="ko-KR" dirty="0" smtClean="0">
                <a:latin typeface="Lucida Sans Unicode" pitchFamily="34" charset="0"/>
                <a:cs typeface="Lucida Sans Unicode" pitchFamily="34" charset="0"/>
              </a:rPr>
              <a:t> YU</a:t>
            </a:r>
            <a:endParaRPr lang="ko-KR" altLang="en-US" dirty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28604"/>
            <a:ext cx="8229600" cy="785818"/>
          </a:xfrm>
        </p:spPr>
        <p:txBody>
          <a:bodyPr/>
          <a:lstStyle/>
          <a:p>
            <a:r>
              <a:rPr lang="en-US" altLang="ko-KR" dirty="0">
                <a:solidFill>
                  <a:schemeClr val="accent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To do list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379538"/>
            <a:ext cx="8353425" cy="4929187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altLang="ko-KR" sz="2400" dirty="0"/>
              <a:t>KISTI needs to finish the </a:t>
            </a:r>
            <a:r>
              <a:rPr lang="en-US" altLang="ko-KR" sz="2400" dirty="0" err="1"/>
              <a:t>testbed</a:t>
            </a:r>
            <a:r>
              <a:rPr lang="en-US" altLang="ko-KR" sz="2400" dirty="0"/>
              <a:t> preparation </a:t>
            </a:r>
          </a:p>
          <a:p>
            <a:pPr>
              <a:lnSpc>
                <a:spcPct val="130000"/>
              </a:lnSpc>
            </a:pPr>
            <a:r>
              <a:rPr lang="en-US" altLang="ko-KR" sz="2400" dirty="0" smtClean="0"/>
              <a:t>STAR Software should be installed and tested</a:t>
            </a:r>
          </a:p>
          <a:p>
            <a:pPr>
              <a:lnSpc>
                <a:spcPct val="130000"/>
              </a:lnSpc>
            </a:pPr>
            <a:r>
              <a:rPr lang="en-US" altLang="ko-KR" sz="2400" dirty="0" smtClean="0"/>
              <a:t>KISTI </a:t>
            </a:r>
            <a:r>
              <a:rPr lang="en-US" altLang="ko-KR" sz="2400" dirty="0"/>
              <a:t>net people need to set up </a:t>
            </a:r>
            <a:r>
              <a:rPr lang="en-US" altLang="ko-KR" sz="2400" dirty="0" err="1"/>
              <a:t>lightpath</a:t>
            </a:r>
            <a:r>
              <a:rPr lang="en-US" altLang="ko-KR" sz="2400" dirty="0"/>
              <a:t> between KISTI and BNL eventually</a:t>
            </a:r>
          </a:p>
          <a:p>
            <a:pPr>
              <a:lnSpc>
                <a:spcPct val="130000"/>
              </a:lnSpc>
            </a:pPr>
            <a:r>
              <a:rPr lang="en-US" altLang="ko-KR" sz="2400" dirty="0"/>
              <a:t>BNL net people need to set up a host for the end-to-end test and measure the throughput</a:t>
            </a:r>
          </a:p>
          <a:p>
            <a:pPr>
              <a:lnSpc>
                <a:spcPct val="130000"/>
              </a:lnSpc>
            </a:pPr>
            <a:r>
              <a:rPr lang="en-US" altLang="ko-KR" sz="2400" dirty="0"/>
              <a:t>We need to complete “a real mass data-transfer” from BNL to KISTI sooner or later</a:t>
            </a:r>
            <a:r>
              <a:rPr lang="en-US" altLang="ko-KR" sz="2400" dirty="0" smtClean="0"/>
              <a:t>!</a:t>
            </a:r>
          </a:p>
          <a:p>
            <a:pPr>
              <a:lnSpc>
                <a:spcPct val="130000"/>
              </a:lnSpc>
            </a:pPr>
            <a:r>
              <a:rPr lang="en-US" altLang="ko-KR" sz="2400" dirty="0" smtClean="0"/>
              <a:t>Start Production test at KISTI 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In-Kwon YOO</a:t>
            </a:r>
            <a:endParaRPr lang="en-US" altLang="ko-KR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46D82-3B9A-439F-AD44-C7A18934F125}" type="slidenum">
              <a:rPr lang="en-US" altLang="ko-KR" smtClean="0"/>
              <a:pPr/>
              <a:t>24</a:t>
            </a:fld>
            <a:r>
              <a:rPr lang="en-US" altLang="ko-KR" dirty="0" smtClean="0"/>
              <a:t>/25</a:t>
            </a:r>
            <a:endParaRPr lang="en-US" altLang="ko-KR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ATHIC2008 @ Tsukuba</a:t>
            </a:r>
            <a:endParaRPr lang="en-US" altLang="ko-KR"/>
          </a:p>
        </p:txBody>
      </p:sp>
      <p:sp>
        <p:nvSpPr>
          <p:cNvPr id="7" name="TextBox 6"/>
          <p:cNvSpPr txBox="1"/>
          <p:nvPr/>
        </p:nvSpPr>
        <p:spPr>
          <a:xfrm>
            <a:off x="3000364" y="74950"/>
            <a:ext cx="4071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2. Project 		d.  To-Do List</a:t>
            </a:r>
            <a:endParaRPr lang="ko-KR" altLang="en-US" sz="1200" dirty="0">
              <a:solidFill>
                <a:schemeClr val="bg1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In-Kwon YOO</a:t>
            </a:r>
            <a:endParaRPr lang="en-US" altLang="ko-KR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altLang="ko-KR" smtClean="0"/>
              <a:t>ATHIC2008 @ Tsukuba</a:t>
            </a:r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F01AE-4572-4C97-A65D-CA6D1B71E744}" type="slidenum">
              <a:rPr lang="ko-KR" altLang="en-US" smtClean="0"/>
              <a:pPr/>
              <a:t>25</a:t>
            </a:fld>
            <a:r>
              <a:rPr lang="en-US" altLang="ko-KR" dirty="0" smtClean="0"/>
              <a:t>/25</a:t>
            </a:r>
            <a:endParaRPr lang="en-US" altLang="ko-KR" dirty="0"/>
          </a:p>
        </p:txBody>
      </p:sp>
      <p:sp>
        <p:nvSpPr>
          <p:cNvPr id="430082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428604"/>
            <a:ext cx="7772400" cy="587375"/>
          </a:xfrm>
        </p:spPr>
        <p:txBody>
          <a:bodyPr/>
          <a:lstStyle/>
          <a:p>
            <a:r>
              <a:rPr lang="en-US" altLang="ko-KR" sz="4000" dirty="0">
                <a:solidFill>
                  <a:schemeClr val="accent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  <a:ea typeface="굴림" charset="-127"/>
              </a:rPr>
              <a:t>Outlook towards HACC</a:t>
            </a:r>
          </a:p>
        </p:txBody>
      </p:sp>
      <p:sp>
        <p:nvSpPr>
          <p:cNvPr id="430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214423"/>
            <a:ext cx="8569325" cy="5000660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altLang="ko-KR" sz="2400" dirty="0">
                <a:solidFill>
                  <a:srgbClr val="C00000"/>
                </a:solidFill>
                <a:latin typeface="Lucida Sans Unicode" pitchFamily="34" charset="0"/>
                <a:ea typeface="굴림" charset="-127"/>
              </a:rPr>
              <a:t>STAR</a:t>
            </a:r>
            <a:r>
              <a:rPr lang="ko-KR" altLang="en-US" sz="2400" dirty="0">
                <a:solidFill>
                  <a:srgbClr val="C00000"/>
                </a:solidFill>
                <a:latin typeface="Lucida Sans Unicode" pitchFamily="34" charset="0"/>
                <a:ea typeface="굴림" charset="-127"/>
              </a:rPr>
              <a:t> </a:t>
            </a:r>
            <a:r>
              <a:rPr lang="en-US" altLang="ko-KR" sz="2400" dirty="0">
                <a:solidFill>
                  <a:srgbClr val="C00000"/>
                </a:solidFill>
                <a:latin typeface="Lucida Sans Unicode" pitchFamily="34" charset="0"/>
                <a:ea typeface="굴림" charset="-127"/>
              </a:rPr>
              <a:t>Asian Computing Center (SACC) </a:t>
            </a:r>
            <a:r>
              <a:rPr lang="en-US" altLang="ko-KR" sz="2400" u="sng" dirty="0">
                <a:solidFill>
                  <a:srgbClr val="C00000"/>
                </a:solidFill>
                <a:latin typeface="Lucida Sans Unicode" pitchFamily="34" charset="0"/>
                <a:ea typeface="굴림" charset="-127"/>
              </a:rPr>
              <a:t>(2008 – 2011)</a:t>
            </a:r>
          </a:p>
          <a:p>
            <a:pPr lvl="1">
              <a:lnSpc>
                <a:spcPct val="130000"/>
              </a:lnSpc>
            </a:pPr>
            <a:r>
              <a:rPr lang="en-US" altLang="ko-KR" sz="2000" dirty="0">
                <a:solidFill>
                  <a:srgbClr val="C00000"/>
                </a:solidFill>
                <a:latin typeface="Lucida Sans Unicode" pitchFamily="34" charset="0"/>
                <a:ea typeface="굴림" charset="-127"/>
              </a:rPr>
              <a:t> Experimental Data from International Facility</a:t>
            </a:r>
          </a:p>
          <a:p>
            <a:pPr lvl="2">
              <a:lnSpc>
                <a:spcPct val="130000"/>
              </a:lnSpc>
            </a:pPr>
            <a:r>
              <a:rPr lang="en-US" altLang="ko-KR" sz="2000" dirty="0">
                <a:solidFill>
                  <a:srgbClr val="C00000"/>
                </a:solidFill>
                <a:latin typeface="Lucida Sans Unicode" pitchFamily="34" charset="0"/>
                <a:ea typeface="굴림" charset="-127"/>
              </a:rPr>
              <a:t>Computational Infrastructure for LHC / </a:t>
            </a:r>
            <a:r>
              <a:rPr lang="en-US" altLang="ko-KR" sz="2000" dirty="0" err="1">
                <a:solidFill>
                  <a:srgbClr val="C00000"/>
                </a:solidFill>
                <a:latin typeface="Lucida Sans Unicode" pitchFamily="34" charset="0"/>
                <a:ea typeface="굴림" charset="-127"/>
              </a:rPr>
              <a:t>Galaxity</a:t>
            </a:r>
            <a:endParaRPr lang="en-US" altLang="ko-KR" sz="2000" dirty="0">
              <a:solidFill>
                <a:srgbClr val="C00000"/>
              </a:solidFill>
              <a:latin typeface="Lucida Sans Unicode" pitchFamily="34" charset="0"/>
              <a:ea typeface="굴림" charset="-127"/>
            </a:endParaRPr>
          </a:p>
          <a:p>
            <a:pPr lvl="1">
              <a:lnSpc>
                <a:spcPct val="130000"/>
              </a:lnSpc>
            </a:pPr>
            <a:r>
              <a:rPr lang="en-US" altLang="ko-KR" sz="2000" dirty="0">
                <a:solidFill>
                  <a:srgbClr val="C00000"/>
                </a:solidFill>
                <a:latin typeface="Lucida Sans Unicode" pitchFamily="34" charset="0"/>
                <a:ea typeface="굴림" charset="-127"/>
              </a:rPr>
              <a:t> Asian Hub for International </a:t>
            </a:r>
            <a:r>
              <a:rPr lang="en-US" altLang="ko-KR" sz="2000" dirty="0" err="1">
                <a:solidFill>
                  <a:srgbClr val="C00000"/>
                </a:solidFill>
                <a:latin typeface="Lucida Sans Unicode" pitchFamily="34" charset="0"/>
                <a:ea typeface="굴림" charset="-127"/>
              </a:rPr>
              <a:t>Coworking</a:t>
            </a:r>
            <a:endParaRPr lang="en-US" altLang="ko-KR" sz="2000" dirty="0">
              <a:solidFill>
                <a:srgbClr val="C00000"/>
              </a:solidFill>
              <a:latin typeface="Lucida Sans Unicode" pitchFamily="34" charset="0"/>
              <a:ea typeface="굴림" charset="-127"/>
            </a:endParaRPr>
          </a:p>
          <a:p>
            <a:pPr lvl="1">
              <a:lnSpc>
                <a:spcPct val="130000"/>
              </a:lnSpc>
            </a:pPr>
            <a:r>
              <a:rPr lang="ko-KR" altLang="en-US" sz="2000" dirty="0">
                <a:solidFill>
                  <a:srgbClr val="C00000"/>
                </a:solidFill>
                <a:latin typeface="Lucida Sans Unicode" pitchFamily="34" charset="0"/>
                <a:ea typeface="굴림" charset="-127"/>
              </a:rPr>
              <a:t> </a:t>
            </a:r>
            <a:r>
              <a:rPr lang="en-US" altLang="ko-KR" sz="2000" dirty="0">
                <a:solidFill>
                  <a:srgbClr val="C00000"/>
                </a:solidFill>
                <a:latin typeface="Lucida Sans Unicode" pitchFamily="34" charset="0"/>
                <a:ea typeface="굴림" charset="-127"/>
              </a:rPr>
              <a:t>Frontier Research</a:t>
            </a:r>
          </a:p>
          <a:p>
            <a:pPr>
              <a:lnSpc>
                <a:spcPct val="130000"/>
              </a:lnSpc>
            </a:pPr>
            <a:r>
              <a:rPr lang="en-US" altLang="ko-KR" sz="2400" dirty="0">
                <a:solidFill>
                  <a:srgbClr val="00B050"/>
                </a:solidFill>
                <a:latin typeface="Lucida Sans Unicode" pitchFamily="34" charset="0"/>
                <a:ea typeface="굴림" charset="-127"/>
              </a:rPr>
              <a:t>Heavy ion Analysis Computing Center (HACC) </a:t>
            </a:r>
            <a:r>
              <a:rPr lang="en-US" altLang="ko-KR" sz="2400" u="sng" dirty="0">
                <a:solidFill>
                  <a:srgbClr val="00B050"/>
                </a:solidFill>
                <a:latin typeface="Lucida Sans Unicode" pitchFamily="34" charset="0"/>
                <a:ea typeface="굴림" charset="-127"/>
              </a:rPr>
              <a:t>(2011-)</a:t>
            </a:r>
          </a:p>
          <a:p>
            <a:pPr lvl="1">
              <a:lnSpc>
                <a:spcPct val="130000"/>
              </a:lnSpc>
            </a:pPr>
            <a:r>
              <a:rPr lang="en-US" altLang="ko-KR" sz="2000" dirty="0" smtClean="0">
                <a:solidFill>
                  <a:srgbClr val="00B050"/>
                </a:solidFill>
                <a:ea typeface="굴림" charset="-127"/>
              </a:rPr>
              <a:t>Extend to Other project (HIM) ?</a:t>
            </a:r>
          </a:p>
          <a:p>
            <a:pPr lvl="1">
              <a:lnSpc>
                <a:spcPct val="130000"/>
              </a:lnSpc>
            </a:pPr>
            <a:r>
              <a:rPr lang="en-US" altLang="ko-KR" sz="2000" dirty="0" smtClean="0">
                <a:solidFill>
                  <a:srgbClr val="00B050"/>
                </a:solidFill>
                <a:ea typeface="굴림" charset="-127"/>
              </a:rPr>
              <a:t>Extend to ATHIC ?</a:t>
            </a:r>
          </a:p>
          <a:p>
            <a:pPr lvl="1">
              <a:lnSpc>
                <a:spcPct val="130000"/>
              </a:lnSpc>
            </a:pPr>
            <a:r>
              <a:rPr lang="en-US" altLang="ko-KR" sz="2000" dirty="0" smtClean="0">
                <a:solidFill>
                  <a:srgbClr val="00B050"/>
                </a:solidFill>
                <a:latin typeface="Lucida Sans Unicode" pitchFamily="34" charset="0"/>
                <a:ea typeface="굴림" charset="-127"/>
              </a:rPr>
              <a:t>Dedicated Resources for Heavy ion Analysis Computing</a:t>
            </a:r>
            <a:endParaRPr lang="en-US" altLang="ko-KR" sz="2000" dirty="0">
              <a:solidFill>
                <a:srgbClr val="00B050"/>
              </a:solidFill>
              <a:latin typeface="Lucida Sans Unicode" pitchFamily="34" charset="0"/>
              <a:ea typeface="굴림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00364" y="74950"/>
            <a:ext cx="4071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3. Outlook 		HACC</a:t>
            </a:r>
            <a:endParaRPr lang="ko-KR" altLang="en-US" sz="1200" dirty="0">
              <a:solidFill>
                <a:schemeClr val="bg1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8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Grp="1" noChangeArrowheads="1"/>
          </p:cNvSpPr>
          <p:nvPr>
            <p:ph type="title"/>
          </p:nvPr>
        </p:nvSpPr>
        <p:spPr>
          <a:xfrm>
            <a:off x="609600" y="2000240"/>
            <a:ext cx="7772400" cy="1428760"/>
          </a:xfrm>
        </p:spPr>
        <p:txBody>
          <a:bodyPr/>
          <a:lstStyle/>
          <a:p>
            <a:pPr>
              <a:lnSpc>
                <a:spcPct val="8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altLang="ko-KR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BNL PHENIX WAN Data Transfer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000364" y="74950"/>
            <a:ext cx="4071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Appendix 		PHENIX </a:t>
            </a:r>
            <a:endParaRPr lang="ko-KR" altLang="en-US" sz="1200" dirty="0">
              <a:solidFill>
                <a:schemeClr val="bg1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86644" y="571480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Dantong</a:t>
            </a:r>
            <a:r>
              <a:rPr lang="en-US" altLang="ko-KR" dirty="0" smtClean="0">
                <a:latin typeface="Lucida Sans Unicode" pitchFamily="34" charset="0"/>
                <a:cs typeface="Lucida Sans Unicode" pitchFamily="34" charset="0"/>
              </a:rPr>
              <a:t> YU</a:t>
            </a:r>
            <a:endParaRPr lang="ko-KR" altLang="en-US" dirty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571472" y="571480"/>
            <a:ext cx="7923213" cy="838200"/>
          </a:xfrm>
        </p:spPr>
        <p:txBody>
          <a:bodyPr/>
          <a:lstStyle/>
          <a:p>
            <a:r>
              <a:rPr lang="en-US" sz="32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PHENIX Data Transfer Infrastructure</a:t>
            </a:r>
          </a:p>
        </p:txBody>
      </p:sp>
      <p:pic>
        <p:nvPicPr>
          <p:cNvPr id="9219" name="ClipArt Placeholder 4" descr="ccj-bnl-trans-2007-current.jpg"/>
          <p:cNvPicPr>
            <a:picLocks noGrp="1" noChangeAspect="1"/>
          </p:cNvPicPr>
          <p:nvPr>
            <p:ph type="clipArt"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428728" y="1643050"/>
            <a:ext cx="5691206" cy="4936950"/>
          </a:xfrm>
        </p:spPr>
      </p:pic>
      <p:sp>
        <p:nvSpPr>
          <p:cNvPr id="4" name="슬라이드 번호 개체 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1810CCD7-9516-477B-8B3B-01457539EEEC}" type="slidenum">
              <a:rPr lang="en-GB" altLang="ko-KR" smtClean="0"/>
              <a:pPr/>
              <a:t>27</a:t>
            </a:fld>
            <a:endParaRPr lang="en-GB" altLang="ko-KR"/>
          </a:p>
        </p:txBody>
      </p:sp>
      <p:sp>
        <p:nvSpPr>
          <p:cNvPr id="5" name="TextBox 4"/>
          <p:cNvSpPr txBox="1"/>
          <p:nvPr/>
        </p:nvSpPr>
        <p:spPr>
          <a:xfrm>
            <a:off x="3000364" y="74950"/>
            <a:ext cx="4071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Appendix 		PHENIX </a:t>
            </a:r>
            <a:endParaRPr lang="ko-KR" altLang="en-US" sz="1200" dirty="0">
              <a:solidFill>
                <a:schemeClr val="bg1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86644" y="571480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Dantong</a:t>
            </a:r>
            <a:r>
              <a:rPr lang="en-US" altLang="ko-KR" dirty="0" smtClean="0">
                <a:latin typeface="Lucida Sans Unicode" pitchFamily="34" charset="0"/>
                <a:cs typeface="Lucida Sans Unicode" pitchFamily="34" charset="0"/>
              </a:rPr>
              <a:t> YU</a:t>
            </a:r>
            <a:endParaRPr lang="ko-KR" altLang="en-US" dirty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630DB6E2-F8D8-4D49-BA14-8B8D6D16677D}" type="slidenum">
              <a:rPr lang="en-US"/>
              <a: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28</a:t>
            </a:fld>
            <a:endParaRPr lang="en-US"/>
          </a:p>
        </p:txBody>
      </p:sp>
      <p:sp>
        <p:nvSpPr>
          <p:cNvPr id="10243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Computer Platforms on Both Ends</a:t>
            </a:r>
          </a:p>
        </p:txBody>
      </p:sp>
      <p:sp>
        <p:nvSpPr>
          <p:cNvPr id="63590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Monotype Sorts" pitchFamily="2" charset="2"/>
              <a:buChar char=""/>
              <a:defRPr/>
            </a:pPr>
            <a:r>
              <a:rPr lang="en-US" sz="2800" dirty="0" smtClean="0"/>
              <a:t>BNL: Multiple 3.0Ghz dual CPU nodes with Intel copper gigabit network. Local drives connected by Raid Controller. There are PHENIX on-line hosts.</a:t>
            </a:r>
          </a:p>
          <a:p>
            <a:pPr>
              <a:buFont typeface="Monotype Sorts" pitchFamily="2" charset="2"/>
              <a:buChar char=""/>
              <a:defRPr/>
            </a:pPr>
            <a:r>
              <a:rPr lang="en-US" sz="2800" dirty="0" smtClean="0"/>
              <a:t>CCJ Site: 8 dual-core AMD </a:t>
            </a:r>
            <a:r>
              <a:rPr lang="en-US" sz="2800" dirty="0" err="1" smtClean="0"/>
              <a:t>Opteron</a:t>
            </a:r>
            <a:r>
              <a:rPr lang="en-US" sz="2800" dirty="0" smtClean="0"/>
              <a:t> based hosts, each with multiple </a:t>
            </a:r>
            <a:r>
              <a:rPr lang="en-US" sz="2800" dirty="0" err="1" smtClean="0"/>
              <a:t>Tera</a:t>
            </a:r>
            <a:r>
              <a:rPr lang="en-US" sz="2800" dirty="0" smtClean="0"/>
              <a:t> bytes SATA drives connected with a RAID controller. Each one has one gigabit </a:t>
            </a:r>
            <a:r>
              <a:rPr lang="en-US" sz="2800" dirty="0" err="1" smtClean="0"/>
              <a:t>broadcom</a:t>
            </a:r>
            <a:r>
              <a:rPr lang="en-US" sz="2800" dirty="0" smtClean="0"/>
              <a:t> network card.</a:t>
            </a:r>
          </a:p>
          <a:p>
            <a:pPr>
              <a:buFont typeface="Monotype Sorts" pitchFamily="2" charset="2"/>
              <a:buChar char=""/>
              <a:defRPr/>
            </a:pPr>
            <a:r>
              <a:rPr lang="en-US" sz="2800" dirty="0" smtClean="0"/>
              <a:t>The LAN on both ends are 10Gbps. </a:t>
            </a:r>
          </a:p>
          <a:p>
            <a:pPr>
              <a:buFont typeface="Monotype Sorts" pitchFamily="2" charset="2"/>
              <a:buChar char=""/>
              <a:defRPr/>
            </a:pPr>
            <a:r>
              <a:rPr lang="en-US" sz="2800" dirty="0" smtClean="0"/>
              <a:t>The data transfer tool is </a:t>
            </a:r>
            <a:r>
              <a:rPr lang="en-US" sz="2800" dirty="0" err="1" smtClean="0"/>
              <a:t>GridFtp</a:t>
            </a:r>
            <a:r>
              <a:rPr lang="en-US" sz="2800" dirty="0" smtClean="0"/>
              <a:t>.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In-Kwon YOO</a:t>
            </a:r>
            <a:endParaRPr lang="en-US" altLang="ko-KR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ATHIC2008 @ Tsukuba</a:t>
            </a:r>
            <a:endParaRPr lang="en-US" altLang="ko-KR"/>
          </a:p>
        </p:txBody>
      </p:sp>
      <p:sp>
        <p:nvSpPr>
          <p:cNvPr id="7" name="TextBox 6"/>
          <p:cNvSpPr txBox="1"/>
          <p:nvPr/>
        </p:nvSpPr>
        <p:spPr>
          <a:xfrm>
            <a:off x="3000364" y="74950"/>
            <a:ext cx="4071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Appendix 		PHENIX </a:t>
            </a:r>
            <a:endParaRPr lang="ko-KR" altLang="en-US" sz="1200" dirty="0">
              <a:solidFill>
                <a:schemeClr val="bg1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86644" y="571480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Dantong</a:t>
            </a:r>
            <a:r>
              <a:rPr lang="en-US" altLang="ko-KR" dirty="0" smtClean="0">
                <a:latin typeface="Lucida Sans Unicode" pitchFamily="34" charset="0"/>
                <a:cs typeface="Lucida Sans Unicode" pitchFamily="34" charset="0"/>
              </a:rPr>
              <a:t> YU</a:t>
            </a:r>
            <a:endParaRPr lang="ko-KR" altLang="en-US" dirty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285720" y="500042"/>
            <a:ext cx="8458200" cy="838200"/>
          </a:xfrm>
        </p:spPr>
        <p:txBody>
          <a:bodyPr/>
          <a:lstStyle/>
          <a:p>
            <a:r>
              <a:rPr lang="en-US" sz="3200" dirty="0" smtClean="0">
                <a:latin typeface="Arial Rounded MT Bold" pitchFamily="34" charset="0"/>
              </a:rPr>
              <a:t>PHENIX to CCJ Data Transfer Test at the beginning of 2008 (Mega Byte/second)</a:t>
            </a:r>
          </a:p>
        </p:txBody>
      </p:sp>
      <p:pic>
        <p:nvPicPr>
          <p:cNvPr id="11267" name="Picture 2" descr="Phenix-CCJDataTransferCollectedFromCCJGangliaPlots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1890925"/>
            <a:ext cx="5899172" cy="44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Box 3"/>
          <p:cNvSpPr txBox="1">
            <a:spLocks noChangeArrowheads="1"/>
          </p:cNvSpPr>
          <p:nvPr/>
        </p:nvSpPr>
        <p:spPr bwMode="auto">
          <a:xfrm>
            <a:off x="5715000" y="1600200"/>
            <a:ext cx="3276600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chemeClr val="tx1"/>
                </a:solidFill>
              </a:rPr>
              <a:t>We can transfer up to 340Mbyte/second from BNL to CCJ, it hits the BNL firewall limitation.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In-Kwon YOO</a:t>
            </a:r>
            <a:endParaRPr lang="en-US" altLang="ko-KR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98CD0-C246-4FDB-BEDA-ED4733CF4CCE}" type="slidenum">
              <a:rPr lang="en-US" altLang="ko-KR" smtClean="0"/>
              <a:pPr/>
              <a:t>29</a:t>
            </a:fld>
            <a:endParaRPr lang="en-US" altLang="ko-KR"/>
          </a:p>
        </p:txBody>
      </p:sp>
      <p:sp>
        <p:nvSpPr>
          <p:cNvPr id="7" name="바닥글 개체 틀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ATHIC2008 @ Tsukuba</a:t>
            </a:r>
            <a:endParaRPr lang="en-US" altLang="ko-KR"/>
          </a:p>
        </p:txBody>
      </p:sp>
      <p:sp>
        <p:nvSpPr>
          <p:cNvPr id="8" name="TextBox 7"/>
          <p:cNvSpPr txBox="1"/>
          <p:nvPr/>
        </p:nvSpPr>
        <p:spPr>
          <a:xfrm>
            <a:off x="3000364" y="74950"/>
            <a:ext cx="4071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Appendix 		PHENIX </a:t>
            </a:r>
            <a:endParaRPr lang="ko-KR" altLang="en-US" sz="1200" dirty="0">
              <a:solidFill>
                <a:schemeClr val="bg1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86644" y="571480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Dantong</a:t>
            </a:r>
            <a:r>
              <a:rPr lang="en-US" altLang="ko-KR" dirty="0" smtClean="0">
                <a:latin typeface="Lucida Sans Unicode" pitchFamily="34" charset="0"/>
                <a:cs typeface="Lucida Sans Unicode" pitchFamily="34" charset="0"/>
              </a:rPr>
              <a:t> YU</a:t>
            </a:r>
            <a:endParaRPr lang="ko-KR" altLang="en-US" dirty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3000364" y="74950"/>
            <a:ext cx="4071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1. Motivation	a. STAR Computing</a:t>
            </a:r>
            <a:endParaRPr lang="ko-KR" altLang="en-US" sz="1200" dirty="0">
              <a:solidFill>
                <a:schemeClr val="bg1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2" name="날짜 개체 틀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In-Kwon YOO</a:t>
            </a:r>
            <a:endParaRPr lang="en-US" altLang="ko-KR"/>
          </a:p>
        </p:txBody>
      </p:sp>
      <p:sp>
        <p:nvSpPr>
          <p:cNvPr id="23" name="슬라이드 번호 개체 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46D82-3B9A-439F-AD44-C7A18934F125}" type="slidenum">
              <a:rPr lang="en-US" altLang="ko-KR" smtClean="0"/>
              <a:pPr/>
              <a:t>3</a:t>
            </a:fld>
            <a:r>
              <a:rPr lang="en-US" altLang="ko-KR" dirty="0" smtClean="0"/>
              <a:t>/25</a:t>
            </a:r>
            <a:endParaRPr lang="en-US" altLang="ko-KR" dirty="0"/>
          </a:p>
        </p:txBody>
      </p:sp>
      <p:sp>
        <p:nvSpPr>
          <p:cNvPr id="24" name="바닥글 개체 틀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ATHIC2008 @ Tsukuba</a:t>
            </a:r>
            <a:endParaRPr lang="en-US" altLang="ko-KR" dirty="0"/>
          </a:p>
        </p:txBody>
      </p:sp>
      <p:sp>
        <p:nvSpPr>
          <p:cNvPr id="25" name="Rectangle 4"/>
          <p:cNvSpPr txBox="1">
            <a:spLocks noChangeArrowheads="1"/>
          </p:cNvSpPr>
          <p:nvPr/>
        </p:nvSpPr>
        <p:spPr bwMode="auto">
          <a:xfrm>
            <a:off x="642910" y="571480"/>
            <a:ext cx="7772400" cy="869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4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STAR S&amp;C Structure</a:t>
            </a:r>
            <a:endParaRPr kumimoji="1" lang="en-US" altLang="ko-KR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Lucida Sans Unicode" pitchFamily="34" charset="0"/>
              <a:ea typeface="굴림" charset="-127"/>
              <a:cs typeface="Lucida Sans Unicode" pitchFamily="34" charset="0"/>
            </a:endParaRPr>
          </a:p>
        </p:txBody>
      </p:sp>
      <p:pic>
        <p:nvPicPr>
          <p:cNvPr id="27" name="그림 26" descr="AuAu200Animated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08" y="1857364"/>
            <a:ext cx="4275546" cy="4420578"/>
          </a:xfrm>
          <a:prstGeom prst="rect">
            <a:avLst/>
          </a:prstGeom>
        </p:spPr>
      </p:pic>
      <p:sp>
        <p:nvSpPr>
          <p:cNvPr id="28" name="Rectangle 3"/>
          <p:cNvSpPr txBox="1">
            <a:spLocks noChangeArrowheads="1"/>
          </p:cNvSpPr>
          <p:nvPr/>
        </p:nvSpPr>
        <p:spPr bwMode="auto">
          <a:xfrm>
            <a:off x="785786" y="2592700"/>
            <a:ext cx="746760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1" lang="en-US" altLang="ko-KR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 Our data processing path is</a:t>
            </a:r>
          </a:p>
          <a:p>
            <a:pPr marL="457200" marR="0" lvl="1" indent="0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 DAQ to DST</a:t>
            </a:r>
          </a:p>
          <a:p>
            <a:pPr marL="457200" marR="0" lvl="1" indent="0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 DST to </a:t>
            </a:r>
            <a:r>
              <a:rPr kumimoji="1" lang="en-US" altLang="ko-KR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MuDST</a:t>
            </a:r>
            <a:r>
              <a:rPr kumimoji="1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 : Size reduction is ~ 1 to 5</a:t>
            </a:r>
          </a:p>
          <a:p>
            <a:pPr marL="0" marR="0" lvl="0" indent="0" defTabSz="914400" rtl="0" eaLnBrk="1" fontAlgn="base" latinLnBrk="1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1" lang="en-US" altLang="ko-KR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 STAR Plan</a:t>
            </a:r>
          </a:p>
          <a:p>
            <a:pPr marL="457200" marR="0" lvl="1" indent="0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nb-NO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" pitchFamily="49" charset="0"/>
                <a:ea typeface="+mn-ea"/>
                <a:cs typeface="Lucida Sans Unicode" pitchFamily="34" charset="0"/>
              </a:rPr>
              <a:t> FY 08: 370 Mevts</a:t>
            </a:r>
          </a:p>
          <a:p>
            <a:pPr marL="457200" marR="0" lvl="1" indent="0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nb-NO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" pitchFamily="49" charset="0"/>
                <a:ea typeface="+mn-ea"/>
                <a:cs typeface="Lucida Sans Unicode" pitchFamily="34" charset="0"/>
              </a:rPr>
              <a:t> FY 09: 700 Mevts</a:t>
            </a:r>
          </a:p>
          <a:p>
            <a:pPr marL="457200" marR="0" lvl="1" indent="0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nb-NO" sz="2000" kern="0" dirty="0" smtClean="0">
                <a:latin typeface="Courier" pitchFamily="49" charset="0"/>
                <a:ea typeface="+mn-ea"/>
                <a:cs typeface="Lucida Sans Unicode" pitchFamily="34" charset="0"/>
              </a:rPr>
              <a:t> </a:t>
            </a:r>
            <a:r>
              <a:rPr kumimoji="1" lang="nb-NO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" pitchFamily="49" charset="0"/>
                <a:ea typeface="+mn-ea"/>
                <a:cs typeface="Lucida Sans Unicode" pitchFamily="34" charset="0"/>
              </a:rPr>
              <a:t>FY 10:1200 Mevts</a:t>
            </a:r>
          </a:p>
          <a:p>
            <a:pPr marL="457200" marR="0" lvl="1" indent="0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nb-NO" sz="2000" kern="0" dirty="0" smtClean="0">
                <a:latin typeface="Courier" pitchFamily="49" charset="0"/>
                <a:ea typeface="+mn-ea"/>
                <a:cs typeface="Lucida Sans Unicode" pitchFamily="34" charset="0"/>
              </a:rPr>
              <a:t> </a:t>
            </a:r>
            <a:r>
              <a:rPr kumimoji="1" lang="nb-NO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" pitchFamily="49" charset="0"/>
                <a:ea typeface="+mn-ea"/>
                <a:cs typeface="Lucida Sans Unicode" pitchFamily="34" charset="0"/>
              </a:rPr>
              <a:t>FY 11:1700 Mevts </a:t>
            </a:r>
          </a:p>
          <a:p>
            <a:pPr marL="457200" marR="0" lvl="1" indent="0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nb-NO" sz="2000" kern="0" dirty="0" smtClean="0">
                <a:latin typeface="Courier" pitchFamily="49" charset="0"/>
                <a:ea typeface="+mn-ea"/>
                <a:cs typeface="Lucida Sans Unicode" pitchFamily="34" charset="0"/>
              </a:rPr>
              <a:t> </a:t>
            </a:r>
            <a:r>
              <a:rPr kumimoji="1" lang="nb-NO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" pitchFamily="49" charset="0"/>
                <a:ea typeface="+mn-ea"/>
                <a:cs typeface="Lucida Sans Unicode" pitchFamily="34" charset="0"/>
              </a:rPr>
              <a:t>FY 12:1700 Mevts</a:t>
            </a:r>
            <a:endParaRPr kumimoji="1" lang="en-US" altLang="ko-KR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urier" pitchFamily="49" charset="0"/>
              <a:ea typeface="굴림" charset="-127"/>
              <a:cs typeface="Lucida Sans Unicode" pitchFamily="34" charset="0"/>
            </a:endParaRPr>
          </a:p>
        </p:txBody>
      </p:sp>
      <p:grpSp>
        <p:nvGrpSpPr>
          <p:cNvPr id="29" name="그룹 28"/>
          <p:cNvGrpSpPr/>
          <p:nvPr/>
        </p:nvGrpSpPr>
        <p:grpSpPr>
          <a:xfrm>
            <a:off x="571472" y="1317294"/>
            <a:ext cx="7813675" cy="1083712"/>
            <a:chOff x="571472" y="1500174"/>
            <a:chExt cx="7813675" cy="1083712"/>
          </a:xfrm>
        </p:grpSpPr>
        <p:grpSp>
          <p:nvGrpSpPr>
            <p:cNvPr id="30" name="Group 4"/>
            <p:cNvGrpSpPr>
              <a:grpSpLocks/>
            </p:cNvGrpSpPr>
            <p:nvPr/>
          </p:nvGrpSpPr>
          <p:grpSpPr bwMode="auto">
            <a:xfrm>
              <a:off x="571472" y="1500180"/>
              <a:ext cx="7813678" cy="1049341"/>
              <a:chOff x="502" y="1286"/>
              <a:chExt cx="4922" cy="661"/>
            </a:xfrm>
          </p:grpSpPr>
          <p:sp>
            <p:nvSpPr>
              <p:cNvPr id="32" name="Oval 5"/>
              <p:cNvSpPr>
                <a:spLocks noChangeArrowheads="1"/>
              </p:cNvSpPr>
              <p:nvPr/>
            </p:nvSpPr>
            <p:spPr bwMode="auto">
              <a:xfrm>
                <a:off x="502" y="1406"/>
                <a:ext cx="821" cy="310"/>
              </a:xfrm>
              <a:prstGeom prst="ellipse">
                <a:avLst/>
              </a:prstGeom>
              <a:solidFill>
                <a:srgbClr val="9966CC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0" tIns="0" rIns="0" bIns="0" anchor="ctr" anchorCtr="1">
                <a:spAutoFit/>
              </a:bodyPr>
              <a:lstStyle/>
              <a:p>
                <a:pPr eaLnBrk="1">
                  <a:lnSpc>
                    <a:spcPct val="93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  <a:tabLst>
                    <a:tab pos="723900" algn="l"/>
                  </a:tabLst>
                </a:pPr>
                <a:r>
                  <a:rPr lang="en-GB" sz="2400" b="1">
                    <a:latin typeface="Times New Roman" pitchFamily="18" charset="0"/>
                  </a:rPr>
                  <a:t>DAQ</a:t>
                </a:r>
              </a:p>
            </p:txBody>
          </p:sp>
          <p:sp>
            <p:nvSpPr>
              <p:cNvPr id="33" name="Oval 6"/>
              <p:cNvSpPr>
                <a:spLocks noChangeArrowheads="1"/>
              </p:cNvSpPr>
              <p:nvPr/>
            </p:nvSpPr>
            <p:spPr bwMode="auto">
              <a:xfrm>
                <a:off x="2339" y="1389"/>
                <a:ext cx="1316" cy="310"/>
              </a:xfrm>
              <a:prstGeom prst="ellipse">
                <a:avLst/>
              </a:prstGeom>
              <a:solidFill>
                <a:srgbClr val="CCCC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0" tIns="0" rIns="0" bIns="0" anchor="ctr" anchorCtr="1">
                <a:spAutoFit/>
              </a:bodyPr>
              <a:lstStyle/>
              <a:p>
                <a:pPr eaLnBrk="1">
                  <a:lnSpc>
                    <a:spcPct val="93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  <a:tabLst>
                    <a:tab pos="723900" algn="l"/>
                    <a:tab pos="1447800" algn="l"/>
                  </a:tabLst>
                </a:pPr>
                <a:r>
                  <a:rPr lang="en-GB" sz="2400" b="1">
                    <a:latin typeface="Times New Roman" pitchFamily="18" charset="0"/>
                  </a:rPr>
                  <a:t>DST/event</a:t>
                </a:r>
              </a:p>
            </p:txBody>
          </p:sp>
          <p:sp>
            <p:nvSpPr>
              <p:cNvPr id="34" name="Oval 7"/>
              <p:cNvSpPr>
                <a:spLocks noChangeArrowheads="1"/>
              </p:cNvSpPr>
              <p:nvPr/>
            </p:nvSpPr>
            <p:spPr bwMode="auto">
              <a:xfrm>
                <a:off x="2503" y="1637"/>
                <a:ext cx="1152" cy="310"/>
              </a:xfrm>
              <a:prstGeom prst="ellipse">
                <a:avLst/>
              </a:prstGeom>
              <a:solidFill>
                <a:srgbClr val="9999CC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0" tIns="0" rIns="0" bIns="0" anchor="ctr" anchorCtr="1">
                <a:spAutoFit/>
              </a:bodyPr>
              <a:lstStyle/>
              <a:p>
                <a:pPr eaLnBrk="1">
                  <a:lnSpc>
                    <a:spcPct val="93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  <a:tabLst>
                    <a:tab pos="723900" algn="l"/>
                    <a:tab pos="1447800" algn="l"/>
                  </a:tabLst>
                </a:pPr>
                <a:r>
                  <a:rPr lang="en-GB" sz="2400" b="1">
                    <a:latin typeface="Times New Roman" pitchFamily="18" charset="0"/>
                  </a:rPr>
                  <a:t>MuDST</a:t>
                </a:r>
              </a:p>
            </p:txBody>
          </p:sp>
          <p:sp>
            <p:nvSpPr>
              <p:cNvPr id="35" name="Line 8"/>
              <p:cNvSpPr>
                <a:spLocks noChangeShapeType="1"/>
              </p:cNvSpPr>
              <p:nvPr/>
            </p:nvSpPr>
            <p:spPr bwMode="auto">
              <a:xfrm>
                <a:off x="1347" y="1592"/>
                <a:ext cx="563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36" name="Line 9"/>
              <p:cNvSpPr>
                <a:spLocks noChangeShapeType="1"/>
              </p:cNvSpPr>
              <p:nvPr/>
            </p:nvSpPr>
            <p:spPr bwMode="auto">
              <a:xfrm flipV="1">
                <a:off x="1959" y="1493"/>
                <a:ext cx="318" cy="8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37" name="Line 10"/>
              <p:cNvSpPr>
                <a:spLocks noChangeShapeType="1"/>
              </p:cNvSpPr>
              <p:nvPr/>
            </p:nvSpPr>
            <p:spPr bwMode="auto">
              <a:xfrm>
                <a:off x="1959" y="1616"/>
                <a:ext cx="465" cy="1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38" name="Text Box 11"/>
              <p:cNvSpPr txBox="1">
                <a:spLocks noChangeArrowheads="1"/>
              </p:cNvSpPr>
              <p:nvPr/>
            </p:nvSpPr>
            <p:spPr bwMode="auto">
              <a:xfrm>
                <a:off x="1371" y="1286"/>
                <a:ext cx="772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1">
                  <a:lnSpc>
                    <a:spcPct val="93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  <a:tabLst>
                    <a:tab pos="723900" algn="l"/>
                  </a:tabLst>
                </a:pPr>
                <a:r>
                  <a:rPr lang="en-GB" dirty="0">
                    <a:latin typeface="Lucida Sans Unicode" pitchFamily="34" charset="0"/>
                    <a:cs typeface="Lucida Sans Unicode" pitchFamily="34" charset="0"/>
                  </a:rPr>
                  <a:t>production</a:t>
                </a:r>
              </a:p>
            </p:txBody>
          </p:sp>
          <p:sp>
            <p:nvSpPr>
              <p:cNvPr id="39" name="Line 12"/>
              <p:cNvSpPr>
                <a:spLocks noChangeShapeType="1"/>
              </p:cNvSpPr>
              <p:nvPr/>
            </p:nvSpPr>
            <p:spPr bwMode="auto">
              <a:xfrm>
                <a:off x="3649" y="1702"/>
                <a:ext cx="673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0" name="Line 13"/>
              <p:cNvSpPr>
                <a:spLocks noChangeShapeType="1"/>
              </p:cNvSpPr>
              <p:nvPr/>
            </p:nvSpPr>
            <p:spPr bwMode="auto">
              <a:xfrm>
                <a:off x="3649" y="1775"/>
                <a:ext cx="673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1" name="Line 14"/>
              <p:cNvSpPr>
                <a:spLocks noChangeShapeType="1"/>
              </p:cNvSpPr>
              <p:nvPr/>
            </p:nvSpPr>
            <p:spPr bwMode="auto">
              <a:xfrm>
                <a:off x="3649" y="1861"/>
                <a:ext cx="673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2" name="Line 15"/>
              <p:cNvSpPr>
                <a:spLocks noChangeShapeType="1"/>
              </p:cNvSpPr>
              <p:nvPr/>
            </p:nvSpPr>
            <p:spPr bwMode="auto">
              <a:xfrm>
                <a:off x="3649" y="1445"/>
                <a:ext cx="673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43" name="AutoShape 16"/>
              <p:cNvSpPr>
                <a:spLocks noChangeArrowheads="1"/>
              </p:cNvSpPr>
              <p:nvPr/>
            </p:nvSpPr>
            <p:spPr bwMode="auto">
              <a:xfrm>
                <a:off x="4469" y="1536"/>
                <a:ext cx="955" cy="222"/>
              </a:xfrm>
              <a:prstGeom prst="roundRect">
                <a:avLst>
                  <a:gd name="adj" fmla="val 148"/>
                </a:avLst>
              </a:prstGeom>
              <a:solidFill>
                <a:srgbClr val="9999CC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0" tIns="0" rIns="0" bIns="0" anchor="ctr" anchorCtr="1">
                <a:spAutoFit/>
              </a:bodyPr>
              <a:lstStyle/>
              <a:p>
                <a:pPr eaLnBrk="1">
                  <a:lnSpc>
                    <a:spcPct val="93000"/>
                  </a:lnSpc>
                  <a:buClr>
                    <a:srgbClr val="000000"/>
                  </a:buClr>
                  <a:buSzPct val="45000"/>
                  <a:buFont typeface="StarSymbol" charset="0"/>
                  <a:buNone/>
                  <a:tabLst>
                    <a:tab pos="723900" algn="l"/>
                    <a:tab pos="1447800" algn="l"/>
                  </a:tabLst>
                </a:pPr>
                <a:r>
                  <a:rPr lang="en-GB" sz="2400">
                    <a:latin typeface="Times New Roman" pitchFamily="18" charset="0"/>
                  </a:rPr>
                  <a:t>Analysis</a:t>
                </a:r>
              </a:p>
            </p:txBody>
          </p:sp>
        </p:grpSp>
        <p:sp>
          <p:nvSpPr>
            <p:cNvPr id="31" name="Text Box 17"/>
            <p:cNvSpPr txBox="1">
              <a:spLocks noChangeArrowheads="1"/>
            </p:cNvSpPr>
            <p:nvPr/>
          </p:nvSpPr>
          <p:spPr bwMode="auto">
            <a:xfrm>
              <a:off x="642910" y="2214554"/>
              <a:ext cx="122661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ko-KR" dirty="0" smtClean="0">
                  <a:latin typeface="Lucida Sans Unicode" pitchFamily="34" charset="0"/>
                  <a:cs typeface="Lucida Sans Unicode" pitchFamily="34" charset="0"/>
                </a:rPr>
                <a:t>Raw Data</a:t>
              </a:r>
              <a:endParaRPr lang="en-US" altLang="ko-KR" dirty="0">
                <a:latin typeface="Lucida Sans Unicode" pitchFamily="34" charset="0"/>
                <a:cs typeface="Lucida Sans Unicode" pitchFamily="34" charset="0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7429520" y="571480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JLauret</a:t>
            </a:r>
            <a:endParaRPr lang="ko-KR" altLang="en-US" dirty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7D66404E-A51E-469B-A5CE-464196DD0B19}" type="slidenum">
              <a:rPr lang="en-US"/>
              <a: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30</a:t>
            </a:fld>
            <a:endParaRPr lang="en-US"/>
          </a:p>
        </p:txBody>
      </p:sp>
      <p:sp>
        <p:nvSpPr>
          <p:cNvPr id="16387" name="Rectangle 2050"/>
          <p:cNvSpPr>
            <a:spLocks noGrp="1" noChangeArrowheads="1"/>
          </p:cNvSpPr>
          <p:nvPr>
            <p:ph type="title"/>
          </p:nvPr>
        </p:nvSpPr>
        <p:spPr>
          <a:xfrm>
            <a:off x="357158" y="500042"/>
            <a:ext cx="7923213" cy="838200"/>
          </a:xfrm>
        </p:spPr>
        <p:txBody>
          <a:bodyPr/>
          <a:lstStyle/>
          <a:p>
            <a:r>
              <a:rPr lang="en-US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Data Transfer to CCJ, 2005</a:t>
            </a:r>
          </a:p>
        </p:txBody>
      </p:sp>
      <p:sp>
        <p:nvSpPr>
          <p:cNvPr id="634884" name="Rectangle 2052"/>
          <p:cNvSpPr>
            <a:spLocks noGrp="1" noChangeArrowheads="1"/>
          </p:cNvSpPr>
          <p:nvPr>
            <p:ph type="body" sz="half" idx="2"/>
          </p:nvPr>
        </p:nvSpPr>
        <p:spPr>
          <a:xfrm>
            <a:off x="5486400" y="1785926"/>
            <a:ext cx="3657600" cy="4614874"/>
          </a:xfrm>
        </p:spPr>
        <p:txBody>
          <a:bodyPr/>
          <a:lstStyle/>
          <a:p>
            <a:pPr marL="0" indent="0">
              <a:spcBef>
                <a:spcPts val="1800"/>
              </a:spcBef>
              <a:buFont typeface="Monotype Sorts" pitchFamily="2" charset="2"/>
              <a:buChar char=""/>
              <a:defRPr/>
            </a:pPr>
            <a:r>
              <a:rPr lang="en-US" sz="1800" dirty="0" smtClean="0"/>
              <a:t>2005 RHIC run ended on June 24, Above shows the last day of RHIC Run.</a:t>
            </a:r>
          </a:p>
          <a:p>
            <a:pPr marL="0" indent="0">
              <a:spcBef>
                <a:spcPts val="1800"/>
              </a:spcBef>
              <a:buFont typeface="Monotype Sorts" pitchFamily="2" charset="2"/>
              <a:buChar char=""/>
              <a:defRPr/>
            </a:pPr>
            <a:r>
              <a:rPr lang="en-US" sz="1800" dirty="0" smtClean="0"/>
              <a:t>Total data transfer to CCJ (Computer Center in Japan) is 260 TB (polarized </a:t>
            </a:r>
            <a:r>
              <a:rPr lang="en-US" sz="1800" dirty="0" err="1" smtClean="0"/>
              <a:t>p+p</a:t>
            </a:r>
            <a:r>
              <a:rPr lang="en-US" sz="1800" dirty="0" smtClean="0"/>
              <a:t> raw data)</a:t>
            </a:r>
          </a:p>
          <a:p>
            <a:pPr marL="0" indent="0">
              <a:spcBef>
                <a:spcPts val="1800"/>
              </a:spcBef>
              <a:buFont typeface="Monotype Sorts" pitchFamily="2" charset="2"/>
              <a:buChar char=""/>
              <a:defRPr/>
            </a:pPr>
            <a:r>
              <a:rPr lang="en-US" sz="1800" dirty="0" smtClean="0"/>
              <a:t>100% data transferred via WAN, Tool used here: </a:t>
            </a:r>
            <a:r>
              <a:rPr lang="en-US" sz="1800" dirty="0" err="1" smtClean="0"/>
              <a:t>GridFtp</a:t>
            </a:r>
            <a:r>
              <a:rPr lang="en-US" sz="1800" dirty="0" smtClean="0"/>
              <a:t>.  No 747 involved.</a:t>
            </a:r>
          </a:p>
          <a:p>
            <a:pPr marL="0" indent="0">
              <a:spcBef>
                <a:spcPts val="1800"/>
              </a:spcBef>
              <a:buFont typeface="Monotype Sorts" pitchFamily="2" charset="2"/>
              <a:buChar char=""/>
              <a:defRPr/>
            </a:pPr>
            <a:r>
              <a:rPr lang="en-US" sz="1800" dirty="0" smtClean="0"/>
              <a:t>Average Data Rate: 60~90MB/second, Peak Performance: 100 Mbytes/second recorded in Ganglia Plot!  About 5TB/day!</a:t>
            </a:r>
          </a:p>
        </p:txBody>
      </p:sp>
      <p:pic>
        <p:nvPicPr>
          <p:cNvPr id="16389" name="Picture 2054" descr="C:\Documents and Settings\dtyu\Desktop\Dantong-File\BRUCE\daily-plot.gif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1600200"/>
            <a:ext cx="5486400" cy="4416425"/>
          </a:xfrm>
          <a:noFill/>
        </p:spPr>
      </p:pic>
      <p:sp>
        <p:nvSpPr>
          <p:cNvPr id="634887" name="Text Box 2055"/>
          <p:cNvSpPr txBox="1">
            <a:spLocks noChangeArrowheads="1"/>
          </p:cNvSpPr>
          <p:nvPr/>
        </p:nvSpPr>
        <p:spPr bwMode="auto">
          <a:xfrm>
            <a:off x="1371600" y="5943600"/>
            <a:ext cx="2667000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Times New Roman" charset="0"/>
              <a:buNone/>
              <a:defRPr/>
            </a:pPr>
            <a:r>
              <a:rPr 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rPr>
              <a:t>Courtesy of Y. Watanabe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00364" y="74950"/>
            <a:ext cx="4071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Appendix 		PHENIX </a:t>
            </a:r>
            <a:endParaRPr lang="ko-KR" altLang="en-US" sz="1200" dirty="0">
              <a:solidFill>
                <a:schemeClr val="bg1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86644" y="571480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Dantong</a:t>
            </a:r>
            <a:r>
              <a:rPr lang="en-US" altLang="ko-KR" dirty="0" smtClean="0">
                <a:latin typeface="Lucida Sans Unicode" pitchFamily="34" charset="0"/>
                <a:cs typeface="Lucida Sans Unicode" pitchFamily="34" charset="0"/>
              </a:rPr>
              <a:t> YU</a:t>
            </a:r>
            <a:endParaRPr lang="ko-KR" altLang="en-US" dirty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4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857256"/>
          </a:xfrm>
        </p:spPr>
        <p:txBody>
          <a:bodyPr/>
          <a:lstStyle/>
          <a:p>
            <a:r>
              <a:rPr lang="en-US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</a:rPr>
              <a:t>Data Transfer to CCJ, 2006</a:t>
            </a:r>
          </a:p>
        </p:txBody>
      </p:sp>
      <p:pic>
        <p:nvPicPr>
          <p:cNvPr id="17411" name="Picture 4" descr="C:\Documents and Settings\dtyu\Desktop\Dantong-File\Projects\PHENIX-DATA-TRANSFER\2006\PHENIX-2006-Data-Transfer-plot-to-CCJ.gif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762000" y="1214422"/>
            <a:ext cx="7110413" cy="5346716"/>
          </a:xfrm>
          <a:noFill/>
        </p:spPr>
      </p:pic>
      <p:sp>
        <p:nvSpPr>
          <p:cNvPr id="9218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0DC04B1E-236B-45C2-B141-BEC25853D547}" type="slidenum">
              <a:rPr lang="en-US"/>
              <a:pPr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31</a:t>
            </a:fld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In-Kwon YOO</a:t>
            </a:r>
            <a:endParaRPr lang="en-US" altLang="ko-KR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ATHIC2008 @ Tsukuba</a:t>
            </a:r>
            <a:endParaRPr lang="en-US" altLang="ko-KR"/>
          </a:p>
        </p:txBody>
      </p:sp>
      <p:sp>
        <p:nvSpPr>
          <p:cNvPr id="7" name="TextBox 6"/>
          <p:cNvSpPr txBox="1"/>
          <p:nvPr/>
        </p:nvSpPr>
        <p:spPr>
          <a:xfrm>
            <a:off x="3000364" y="74950"/>
            <a:ext cx="4071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Appendix 		PHENIX </a:t>
            </a:r>
            <a:endParaRPr lang="ko-KR" altLang="en-US" sz="1200" dirty="0">
              <a:solidFill>
                <a:schemeClr val="bg1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86644" y="571480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Dantong</a:t>
            </a:r>
            <a:r>
              <a:rPr lang="en-US" altLang="ko-KR" dirty="0" smtClean="0">
                <a:latin typeface="Lucida Sans Unicode" pitchFamily="34" charset="0"/>
                <a:cs typeface="Lucida Sans Unicode" pitchFamily="34" charset="0"/>
              </a:rPr>
              <a:t> YU</a:t>
            </a:r>
            <a:endParaRPr lang="ko-KR" altLang="en-US" dirty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3"/>
          <p:cNvSpPr txBox="1">
            <a:spLocks noChangeArrowheads="1"/>
          </p:cNvSpPr>
          <p:nvPr/>
        </p:nvSpPr>
        <p:spPr bwMode="auto">
          <a:xfrm>
            <a:off x="1447800" y="1336342"/>
            <a:ext cx="7267604" cy="502161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1" lang="en-US" altLang="ko-KR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Tier 0</a:t>
            </a:r>
          </a:p>
          <a:p>
            <a:pPr marL="342900" marR="0" lvl="0" indent="-342900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BY DEFINITION: RHIC Computing Facility (RCF) at BNL</a:t>
            </a:r>
          </a:p>
          <a:p>
            <a:pPr marL="742950" marR="0" lvl="1" indent="-285750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1" lang="en-US" altLang="ko-KR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Acquisition, recording and processing of Raw data ; main resource </a:t>
            </a:r>
          </a:p>
          <a:p>
            <a:pPr marL="342900" marR="0" lvl="0" indent="-342900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Services</a:t>
            </a:r>
          </a:p>
          <a:p>
            <a:pPr marL="742950" marR="0" lvl="1" indent="-285750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1" lang="en-US" altLang="ko-KR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Long term (permanent) archiving and serving of all data … </a:t>
            </a:r>
            <a:r>
              <a:rPr kumimoji="1" lang="en-US" altLang="ko-KR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but NOT sized for Monte Carlo generation</a:t>
            </a:r>
          </a:p>
          <a:p>
            <a:pPr marL="742950" marR="0" lvl="1" indent="-285750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1" lang="en-US" altLang="ko-KR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Allow re-distribution of ANY data to minimally Tier1 </a:t>
            </a:r>
          </a:p>
          <a:p>
            <a:pPr marL="342900" marR="0" lvl="0" indent="-342900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Functionality</a:t>
            </a:r>
          </a:p>
          <a:p>
            <a:pPr marL="742950" marR="0" lvl="1" indent="-285750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1" lang="en-US" altLang="ko-KR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Production reconstruction of most (all) Raw data, provide resource for data analysis</a:t>
            </a:r>
          </a:p>
          <a:p>
            <a:pPr marL="742950" marR="0" lvl="1" indent="-285750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1" lang="en-US" altLang="ko-KR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Has full support structure for users, code, …</a:t>
            </a:r>
          </a:p>
          <a:p>
            <a:pPr marL="742950" marR="0" lvl="1" indent="-285750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endParaRPr lang="en-US" altLang="ko-KR" kern="0" dirty="0" smtClean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00364" y="74950"/>
            <a:ext cx="4071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1. Motivation	a. STAR Computing</a:t>
            </a:r>
            <a:endParaRPr lang="ko-KR" altLang="en-US" sz="1200" dirty="0">
              <a:solidFill>
                <a:schemeClr val="bg1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2" name="날짜 개체 틀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In-Kwon YOO</a:t>
            </a:r>
            <a:endParaRPr lang="en-US" altLang="ko-KR"/>
          </a:p>
        </p:txBody>
      </p:sp>
      <p:sp>
        <p:nvSpPr>
          <p:cNvPr id="23" name="슬라이드 번호 개체 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46D82-3B9A-439F-AD44-C7A18934F125}" type="slidenum">
              <a:rPr lang="en-US" altLang="ko-KR" smtClean="0"/>
              <a:pPr/>
              <a:t>4</a:t>
            </a:fld>
            <a:r>
              <a:rPr lang="en-US" altLang="ko-KR" dirty="0" smtClean="0"/>
              <a:t>/25</a:t>
            </a:r>
            <a:endParaRPr lang="en-US" altLang="ko-KR" dirty="0"/>
          </a:p>
        </p:txBody>
      </p:sp>
      <p:sp>
        <p:nvSpPr>
          <p:cNvPr id="24" name="바닥글 개체 틀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ATHIC2008 @ Tsukuba</a:t>
            </a:r>
            <a:endParaRPr lang="en-US" altLang="ko-KR" dirty="0"/>
          </a:p>
        </p:txBody>
      </p:sp>
      <p:sp>
        <p:nvSpPr>
          <p:cNvPr id="25" name="Rectangle 4"/>
          <p:cNvSpPr txBox="1">
            <a:spLocks noChangeArrowheads="1"/>
          </p:cNvSpPr>
          <p:nvPr/>
        </p:nvSpPr>
        <p:spPr bwMode="auto">
          <a:xfrm>
            <a:off x="642910" y="571480"/>
            <a:ext cx="7772400" cy="869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STAR Computing Sites</a:t>
            </a:r>
            <a:endParaRPr kumimoji="1" lang="en-US" altLang="ko-KR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Lucida Sans Unicode" pitchFamily="34" charset="0"/>
              <a:ea typeface="굴림" charset="-127"/>
              <a:cs typeface="Lucida Sans Unicode" pitchFamily="34" charset="0"/>
            </a:endParaRPr>
          </a:p>
        </p:txBody>
      </p:sp>
      <p:sp>
        <p:nvSpPr>
          <p:cNvPr id="29" name="AutoShape 5"/>
          <p:cNvSpPr>
            <a:spLocks noChangeArrowheads="1"/>
          </p:cNvSpPr>
          <p:nvPr/>
        </p:nvSpPr>
        <p:spPr bwMode="auto">
          <a:xfrm>
            <a:off x="762000" y="1824023"/>
            <a:ext cx="685800" cy="3657600"/>
          </a:xfrm>
          <a:prstGeom prst="downArrow">
            <a:avLst>
              <a:gd name="adj1" fmla="val 50000"/>
              <a:gd name="adj2" fmla="val 1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ko-KR" altLang="en-US"/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 rot="16200000">
            <a:off x="-2059919" y="3357032"/>
            <a:ext cx="524855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ko-KR" dirty="0">
                <a:latin typeface="Lucida Sans Unicode" pitchFamily="34" charset="0"/>
                <a:cs typeface="Lucida Sans Unicode" pitchFamily="34" charset="0"/>
              </a:rPr>
              <a:t>Data transfer should flow from Tier0 to Tier2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785918" y="1749730"/>
            <a:ext cx="7143800" cy="4782848"/>
          </a:xfrm>
          <a:prstGeom prst="rect">
            <a:avLst/>
          </a:prstGeom>
          <a:solidFill>
            <a:srgbClr val="99FF99"/>
          </a:solidFill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en-US" altLang="ko-KR" sz="2000" b="1" kern="0" dirty="0" smtClean="0">
                <a:latin typeface="Lucida Sans Unicode" pitchFamily="34" charset="0"/>
                <a:cs typeface="Lucida Sans Unicode" pitchFamily="34" charset="0"/>
              </a:rPr>
              <a:t>Tier 1 </a:t>
            </a:r>
          </a:p>
          <a:p>
            <a:pPr marL="342900" lvl="0" indent="-342900">
              <a:spcBef>
                <a:spcPct val="20000"/>
              </a:spcBef>
              <a:buFontTx/>
              <a:buChar char="•"/>
              <a:defRPr/>
            </a:pPr>
            <a:r>
              <a:rPr lang="en-US" altLang="ko-KR" sz="2000" kern="0" dirty="0" smtClean="0">
                <a:latin typeface="Lucida Sans Unicode" pitchFamily="34" charset="0"/>
                <a:cs typeface="Lucida Sans Unicode" pitchFamily="34" charset="0"/>
              </a:rPr>
              <a:t>Services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  <a:defRPr/>
            </a:pPr>
            <a:r>
              <a:rPr lang="en-US" altLang="ko-KR" kern="0" dirty="0" smtClean="0">
                <a:latin typeface="Lucida Sans Unicode" pitchFamily="34" charset="0"/>
                <a:cs typeface="Lucida Sans Unicode" pitchFamily="34" charset="0"/>
              </a:rPr>
              <a:t>Provide some persistent storage, source from Tier0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  <a:defRPr/>
            </a:pPr>
            <a:r>
              <a:rPr lang="en-US" altLang="ko-KR" kern="0" dirty="0" smtClean="0">
                <a:latin typeface="Lucida Sans Unicode" pitchFamily="34" charset="0"/>
                <a:cs typeface="Lucida Sans Unicode" pitchFamily="34" charset="0"/>
              </a:rPr>
              <a:t>MUST Allow redistribution of data to Tier2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  <a:defRPr/>
            </a:pPr>
            <a:r>
              <a:rPr lang="en-US" altLang="ko-KR" kern="0" dirty="0" smtClean="0">
                <a:latin typeface="Lucida Sans Unicode" pitchFamily="34" charset="0"/>
                <a:cs typeface="Lucida Sans Unicode" pitchFamily="34" charset="0"/>
              </a:rPr>
              <a:t>Provide backup (additional copies) for Tier0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  <a:defRPr/>
            </a:pPr>
            <a:r>
              <a:rPr lang="en-US" altLang="ko-KR" kern="0" dirty="0" smtClean="0">
                <a:latin typeface="Lucida Sans Unicode" pitchFamily="34" charset="0"/>
                <a:cs typeface="Lucida Sans Unicode" pitchFamily="34" charset="0"/>
              </a:rPr>
              <a:t>May requires a support structure (</a:t>
            </a:r>
            <a:r>
              <a:rPr lang="en-US" altLang="ko-KR" i="1" kern="0" dirty="0" smtClean="0">
                <a:latin typeface="Lucida Sans Unicode" pitchFamily="34" charset="0"/>
                <a:cs typeface="Lucida Sans Unicode" pitchFamily="34" charset="0"/>
              </a:rPr>
              <a:t>user account</a:t>
            </a:r>
            <a:r>
              <a:rPr lang="en-US" altLang="ko-KR" kern="0" dirty="0" smtClean="0">
                <a:latin typeface="Lucida Sans Unicode" pitchFamily="34" charset="0"/>
                <a:cs typeface="Lucida Sans Unicode" pitchFamily="34" charset="0"/>
              </a:rPr>
              <a:t>, ticket, response, grid operations,…)</a:t>
            </a: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altLang="ko-KR" sz="2000" kern="0" dirty="0" smtClean="0">
                <a:latin typeface="Lucida Sans Unicode" pitchFamily="34" charset="0"/>
                <a:cs typeface="Lucida Sans Unicode" pitchFamily="34" charset="0"/>
              </a:rPr>
              <a:t>Functionality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  <a:defRPr/>
            </a:pPr>
            <a:r>
              <a:rPr lang="en-US" altLang="ko-KR" kern="0" dirty="0" smtClean="0">
                <a:latin typeface="Lucida Sans Unicode" pitchFamily="34" charset="0"/>
                <a:cs typeface="Lucida Sans Unicode" pitchFamily="34" charset="0"/>
              </a:rPr>
              <a:t>Provides a significant added value to processing capabilities of STAR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  <a:defRPr/>
            </a:pPr>
            <a:r>
              <a:rPr lang="en-US" altLang="ko-KR" kern="0" dirty="0" smtClean="0">
                <a:latin typeface="Lucida Sans Unicode" pitchFamily="34" charset="0"/>
                <a:cs typeface="Lucida Sans Unicode" pitchFamily="34" charset="0"/>
              </a:rPr>
              <a:t>Half of the analysis power AND/OR Provide support for running embedding, simulation, …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  <a:defRPr/>
            </a:pPr>
            <a:r>
              <a:rPr lang="en-US" altLang="ko-KR" kern="0" dirty="0" smtClean="0">
                <a:latin typeface="Lucida Sans Unicode" pitchFamily="34" charset="0"/>
                <a:cs typeface="Lucida Sans Unicode" pitchFamily="34" charset="0"/>
              </a:rPr>
              <a:t>Redistribution of data to Tier2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  <a:defRPr/>
            </a:pPr>
            <a:endParaRPr lang="en-US" altLang="ko-KR" kern="0" dirty="0" smtClean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143108" y="2143116"/>
            <a:ext cx="7000892" cy="5016758"/>
          </a:xfrm>
          <a:prstGeom prst="rect">
            <a:avLst/>
          </a:prstGeom>
          <a:solidFill>
            <a:srgbClr val="00FFFF"/>
          </a:solidFill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ko-KR" sz="2000" b="1" kern="0" dirty="0" smtClean="0">
                <a:latin typeface="Lucida Sans Unicode" pitchFamily="34" charset="0"/>
                <a:cs typeface="Lucida Sans Unicode" pitchFamily="34" charset="0"/>
              </a:rPr>
              <a:t>Tier2</a:t>
            </a: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altLang="ko-KR" sz="2000" kern="0" dirty="0" smtClean="0">
                <a:latin typeface="Lucida Sans Unicode" pitchFamily="34" charset="0"/>
                <a:cs typeface="Lucida Sans Unicode" pitchFamily="34" charset="0"/>
              </a:rPr>
              <a:t>Would host transient datasets – requires only several 100 GB</a:t>
            </a: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altLang="ko-KR" sz="2000" kern="0" dirty="0" smtClean="0">
                <a:latin typeface="Lucida Sans Unicode" pitchFamily="34" charset="0"/>
                <a:cs typeface="Lucida Sans Unicode" pitchFamily="34" charset="0"/>
              </a:rPr>
              <a:t>Mostly for local groups, provide analysis power for specific topics </a:t>
            </a:r>
          </a:p>
          <a:p>
            <a:pPr marL="342900" lvl="0" indent="-342900">
              <a:lnSpc>
                <a:spcPct val="15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altLang="ko-KR" sz="2000" kern="0" dirty="0" smtClean="0">
                <a:latin typeface="Lucida Sans Unicode" pitchFamily="34" charset="0"/>
                <a:cs typeface="Lucida Sans Unicode" pitchFamily="34" charset="0"/>
              </a:rPr>
              <a:t>MUST provide cycles (opportunistic) for at least simulation</a:t>
            </a:r>
          </a:p>
          <a:p>
            <a:pPr marL="742950" lvl="1" indent="-285750">
              <a:lnSpc>
                <a:spcPct val="150000"/>
              </a:lnSpc>
              <a:spcBef>
                <a:spcPct val="20000"/>
              </a:spcBef>
              <a:buFontTx/>
              <a:buChar char="–"/>
              <a:defRPr/>
            </a:pPr>
            <a:r>
              <a:rPr lang="en-US" altLang="ko-KR" sz="2000" kern="0" dirty="0" smtClean="0">
                <a:latin typeface="Lucida Sans Unicode" pitchFamily="34" charset="0"/>
                <a:cs typeface="Lucida Sans Unicode" pitchFamily="34" charset="0"/>
              </a:rPr>
              <a:t>Low requirement of Grid operation support or common project</a:t>
            </a:r>
          </a:p>
          <a:p>
            <a:pPr marL="742950" lvl="1" indent="-285750">
              <a:lnSpc>
                <a:spcPct val="150000"/>
              </a:lnSpc>
              <a:spcBef>
                <a:spcPct val="20000"/>
              </a:spcBef>
              <a:buFontTx/>
              <a:buChar char="–"/>
              <a:defRPr/>
            </a:pPr>
            <a:endParaRPr lang="ko-KR" altLang="en-US" sz="2000" dirty="0"/>
          </a:p>
        </p:txBody>
      </p:sp>
      <p:sp>
        <p:nvSpPr>
          <p:cNvPr id="46" name="TextBox 45"/>
          <p:cNvSpPr txBox="1"/>
          <p:nvPr/>
        </p:nvSpPr>
        <p:spPr>
          <a:xfrm>
            <a:off x="7429520" y="571480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JLauret</a:t>
            </a:r>
            <a:endParaRPr lang="ko-KR" altLang="en-US" dirty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9" grpId="0" animBg="1"/>
      <p:bldP spid="30" grpId="0"/>
      <p:bldP spid="44" grpId="0" animBg="1"/>
      <p:bldP spid="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3000364" y="74950"/>
            <a:ext cx="4071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1. Motivation	a. STAR Computing</a:t>
            </a:r>
            <a:endParaRPr lang="ko-KR" altLang="en-US" sz="1200" dirty="0">
              <a:solidFill>
                <a:schemeClr val="bg1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2" name="날짜 개체 틀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smtClean="0"/>
              <a:t>In-Kwon YOO</a:t>
            </a:r>
            <a:endParaRPr lang="en-US" altLang="ko-KR"/>
          </a:p>
        </p:txBody>
      </p:sp>
      <p:sp>
        <p:nvSpPr>
          <p:cNvPr id="23" name="슬라이드 번호 개체 틀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46D82-3B9A-439F-AD44-C7A18934F125}" type="slidenum">
              <a:rPr lang="en-US" altLang="ko-KR" smtClean="0"/>
              <a:pPr/>
              <a:t>5</a:t>
            </a:fld>
            <a:r>
              <a:rPr lang="en-US" altLang="ko-KR" dirty="0" smtClean="0"/>
              <a:t>/25</a:t>
            </a:r>
            <a:endParaRPr lang="en-US" altLang="ko-KR" dirty="0"/>
          </a:p>
        </p:txBody>
      </p:sp>
      <p:sp>
        <p:nvSpPr>
          <p:cNvPr id="24" name="바닥글 개체 틀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ATHIC2008 @ Tsukuba</a:t>
            </a:r>
            <a:endParaRPr lang="en-US" altLang="ko-KR" dirty="0"/>
          </a:p>
        </p:txBody>
      </p:sp>
      <p:sp>
        <p:nvSpPr>
          <p:cNvPr id="25" name="Rectangle 4"/>
          <p:cNvSpPr txBox="1">
            <a:spLocks noChangeArrowheads="1"/>
          </p:cNvSpPr>
          <p:nvPr/>
        </p:nvSpPr>
        <p:spPr bwMode="auto">
          <a:xfrm>
            <a:off x="642910" y="571480"/>
            <a:ext cx="7772400" cy="869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STAR Computing Sites</a:t>
            </a:r>
            <a:endParaRPr kumimoji="1" lang="en-US" altLang="ko-KR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Lucida Sans Unicode" pitchFamily="34" charset="0"/>
              <a:ea typeface="굴림" charset="-127"/>
              <a:cs typeface="Lucida Sans Unicode" pitchFamily="34" charset="0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285720" y="1306816"/>
            <a:ext cx="862968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1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6 main dedicated sites (STAR software fully installed)</a:t>
            </a:r>
          </a:p>
          <a:p>
            <a:pPr marL="342900" marR="0" lvl="0" indent="-34290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BNL					Tier0</a:t>
            </a:r>
          </a:p>
          <a:p>
            <a:pPr marL="342900" marR="0" lvl="0" indent="-34290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NERSC/PDSF 				Tier1</a:t>
            </a:r>
          </a:p>
          <a:p>
            <a:pPr marL="342900" marR="0" lvl="0" indent="-34290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WSU (Wayne State University)			Tier2</a:t>
            </a:r>
          </a:p>
          <a:p>
            <a:pPr marL="342900" marR="0" lvl="0" indent="-34290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SPU  (Sao Paulo U.)					Tier2</a:t>
            </a:r>
          </a:p>
          <a:p>
            <a:pPr marL="342900" marR="0" lvl="0" indent="-34290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BHAM (Birmingham, England)			Tier2</a:t>
            </a:r>
          </a:p>
          <a:p>
            <a:pPr marL="342900" marR="0" lvl="0" indent="-34290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UIC (University of Illinois, Chicago)		Tier2</a:t>
            </a:r>
          </a:p>
          <a:p>
            <a:pPr marL="342900" marR="0" lvl="0" indent="-34290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1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Incoming</a:t>
            </a:r>
          </a:p>
          <a:p>
            <a:pPr marL="342900" marR="0" lvl="0" indent="-34290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 Unicode" pitchFamily="34" charset="0"/>
                <a:ea typeface="굴림" charset="-127"/>
                <a:cs typeface="Lucida Sans Unicode" pitchFamily="34" charset="0"/>
              </a:rPr>
              <a:t>Prague						Tier2</a:t>
            </a:r>
          </a:p>
          <a:p>
            <a:pPr marL="342900" marR="0" lvl="0" indent="-34290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altLang="ko-KR" sz="2000" kern="0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KISTI					Tier1</a:t>
            </a:r>
            <a:endParaRPr kumimoji="1" lang="en-US" altLang="ko-KR" sz="20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Lucida Sans Unicode" pitchFamily="34" charset="0"/>
              <a:ea typeface="굴림" charset="-127"/>
              <a:cs typeface="Lucida Sans Unicode" pitchFamily="34" charset="0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1" lang="en-US" altLang="ko-KR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 Unicode" pitchFamily="34" charset="0"/>
              <a:ea typeface="굴림" charset="-127"/>
              <a:cs typeface="Lucida Sans Unicode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29520" y="571480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JLauret</a:t>
            </a:r>
            <a:endParaRPr lang="ko-KR" altLang="en-US" dirty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 bldLvl="5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Line 2"/>
          <p:cNvSpPr>
            <a:spLocks noChangeShapeType="1"/>
          </p:cNvSpPr>
          <p:nvPr/>
        </p:nvSpPr>
        <p:spPr bwMode="auto">
          <a:xfrm>
            <a:off x="0" y="5791200"/>
            <a:ext cx="9144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pic>
        <p:nvPicPr>
          <p:cNvPr id="137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6019800"/>
            <a:ext cx="1171575" cy="742950"/>
          </a:xfrm>
          <a:prstGeom prst="rect">
            <a:avLst/>
          </a:prstGeom>
          <a:noFill/>
        </p:spPr>
      </p:pic>
      <p:pic>
        <p:nvPicPr>
          <p:cNvPr id="13722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8575"/>
            <a:ext cx="9144000" cy="5762625"/>
          </a:xfrm>
          <a:prstGeom prst="rect">
            <a:avLst/>
          </a:prstGeom>
          <a:noFill/>
        </p:spPr>
      </p:pic>
      <p:sp>
        <p:nvSpPr>
          <p:cNvPr id="137221" name="AutoShape 5"/>
          <p:cNvSpPr>
            <a:spLocks noChangeArrowheads="1"/>
          </p:cNvSpPr>
          <p:nvPr/>
        </p:nvSpPr>
        <p:spPr bwMode="auto">
          <a:xfrm>
            <a:off x="3352800" y="4114800"/>
            <a:ext cx="1600200" cy="609600"/>
          </a:xfrm>
          <a:prstGeom prst="wedgeRectCallout">
            <a:avLst>
              <a:gd name="adj1" fmla="val 72125"/>
              <a:gd name="adj2" fmla="val 127606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/>
            <a:r>
              <a:rPr lang="en-US" altLang="ko-KR" i="1">
                <a:ea typeface="굴림" charset="-127"/>
                <a:cs typeface="Arial" charset="0"/>
              </a:rPr>
              <a:t>Universidade de São Paulo</a:t>
            </a:r>
          </a:p>
        </p:txBody>
      </p:sp>
      <p:sp>
        <p:nvSpPr>
          <p:cNvPr id="137222" name="AutoShape 6"/>
          <p:cNvSpPr>
            <a:spLocks noChangeArrowheads="1"/>
          </p:cNvSpPr>
          <p:nvPr/>
        </p:nvSpPr>
        <p:spPr bwMode="auto">
          <a:xfrm>
            <a:off x="685800" y="2438400"/>
            <a:ext cx="1905000" cy="609600"/>
          </a:xfrm>
          <a:prstGeom prst="wedgeRectCallout">
            <a:avLst>
              <a:gd name="adj1" fmla="val -46750"/>
              <a:gd name="adj2" fmla="val -145315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/>
            <a:r>
              <a:rPr lang="en-US" altLang="ko-KR">
                <a:ea typeface="굴림" charset="-127"/>
                <a:cs typeface="Arial" charset="0"/>
              </a:rPr>
              <a:t>PDSF</a:t>
            </a:r>
          </a:p>
          <a:p>
            <a:pPr algn="ctr" eaLnBrk="1" hangingPunct="1"/>
            <a:r>
              <a:rPr lang="en-US" altLang="ko-KR">
                <a:ea typeface="굴림" charset="-127"/>
                <a:cs typeface="Arial" charset="0"/>
              </a:rPr>
              <a:t>Berkeley LAB</a:t>
            </a:r>
          </a:p>
        </p:txBody>
      </p:sp>
      <p:sp>
        <p:nvSpPr>
          <p:cNvPr id="137223" name="AutoShape 7"/>
          <p:cNvSpPr>
            <a:spLocks noChangeArrowheads="1"/>
          </p:cNvSpPr>
          <p:nvPr/>
        </p:nvSpPr>
        <p:spPr bwMode="auto">
          <a:xfrm>
            <a:off x="3886200" y="2209800"/>
            <a:ext cx="1905000" cy="609600"/>
          </a:xfrm>
          <a:prstGeom prst="wedgeRectCallout">
            <a:avLst>
              <a:gd name="adj1" fmla="val -66083"/>
              <a:gd name="adj2" fmla="val -105731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/>
            <a:r>
              <a:rPr lang="en-US" altLang="ko-KR">
                <a:ea typeface="굴림" charset="-127"/>
                <a:cs typeface="Arial" charset="0"/>
              </a:rPr>
              <a:t>Brookhaven National Lab</a:t>
            </a:r>
          </a:p>
        </p:txBody>
      </p:sp>
      <p:sp>
        <p:nvSpPr>
          <p:cNvPr id="137224" name="AutoShape 8"/>
          <p:cNvSpPr>
            <a:spLocks noChangeArrowheads="1"/>
          </p:cNvSpPr>
          <p:nvPr/>
        </p:nvSpPr>
        <p:spPr bwMode="auto">
          <a:xfrm>
            <a:off x="2743200" y="2971800"/>
            <a:ext cx="1905000" cy="609600"/>
          </a:xfrm>
          <a:prstGeom prst="wedgeRectCallout">
            <a:avLst>
              <a:gd name="adj1" fmla="val -58750"/>
              <a:gd name="adj2" fmla="val -236981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/>
            <a:r>
              <a:rPr lang="en-US" altLang="ko-KR">
                <a:ea typeface="굴림" charset="-127"/>
                <a:cs typeface="Arial" charset="0"/>
              </a:rPr>
              <a:t>Fermi Lab</a:t>
            </a:r>
          </a:p>
        </p:txBody>
      </p:sp>
      <p:pic>
        <p:nvPicPr>
          <p:cNvPr id="137225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28800" y="59436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37226" name="Group 10"/>
          <p:cNvGraphicFramePr>
            <a:graphicFrameLocks noGrp="1"/>
          </p:cNvGraphicFramePr>
          <p:nvPr/>
        </p:nvGraphicFramePr>
        <p:xfrm>
          <a:off x="3560763" y="2903538"/>
          <a:ext cx="1270000" cy="1052513"/>
        </p:xfrm>
        <a:graphic>
          <a:graphicData uri="http://schemas.openxmlformats.org/drawingml/2006/table">
            <a:tbl>
              <a:tblPr/>
              <a:tblGrid>
                <a:gridCol w="1270000"/>
              </a:tblGrid>
              <a:tr h="1052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charset="-127"/>
                        </a:rPr>
                        <a:t>  </a:t>
                      </a:r>
                      <a:r>
                        <a:rPr kumimoji="0" lang="ko-KR" altLang="en-US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charset="-127"/>
                        </a:rPr>
                        <a:t> </a:t>
                      </a:r>
                      <a:r>
                        <a:rPr kumimoji="0" lang="ko-KR" alt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charset="-127"/>
                        </a:rPr>
                        <a:t>                            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37232" name="Picture 16" descr="BNL_logo_sm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91400" y="6096000"/>
            <a:ext cx="1524000" cy="582613"/>
          </a:xfrm>
          <a:prstGeom prst="rect">
            <a:avLst/>
          </a:prstGeom>
          <a:noFill/>
        </p:spPr>
      </p:pic>
      <p:sp>
        <p:nvSpPr>
          <p:cNvPr id="137233" name="AutoShape 17"/>
          <p:cNvSpPr>
            <a:spLocks noChangeArrowheads="1"/>
          </p:cNvSpPr>
          <p:nvPr/>
        </p:nvSpPr>
        <p:spPr bwMode="auto">
          <a:xfrm>
            <a:off x="6781800" y="1828800"/>
            <a:ext cx="1905000" cy="609600"/>
          </a:xfrm>
          <a:prstGeom prst="wedgeRectCallout">
            <a:avLst>
              <a:gd name="adj1" fmla="val -13417"/>
              <a:gd name="adj2" fmla="val -218231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/>
            <a:r>
              <a:rPr lang="en-US" altLang="ko-KR">
                <a:ea typeface="굴림" charset="-127"/>
                <a:cs typeface="Arial" charset="0"/>
              </a:rPr>
              <a:t>University of Birmingham</a:t>
            </a:r>
          </a:p>
        </p:txBody>
      </p:sp>
      <p:pic>
        <p:nvPicPr>
          <p:cNvPr id="137234" name="Picture 1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05400" y="6096000"/>
            <a:ext cx="885825" cy="533400"/>
          </a:xfrm>
          <a:prstGeom prst="rect">
            <a:avLst/>
          </a:prstGeom>
          <a:noFill/>
        </p:spPr>
      </p:pic>
      <p:sp>
        <p:nvSpPr>
          <p:cNvPr id="137235" name="AutoShape 19"/>
          <p:cNvSpPr>
            <a:spLocks noChangeArrowheads="1"/>
          </p:cNvSpPr>
          <p:nvPr/>
        </p:nvSpPr>
        <p:spPr bwMode="auto">
          <a:xfrm>
            <a:off x="3276600" y="152400"/>
            <a:ext cx="2286000" cy="685800"/>
          </a:xfrm>
          <a:prstGeom prst="wedgeRectCallout">
            <a:avLst>
              <a:gd name="adj1" fmla="val -60069"/>
              <a:gd name="adj2" fmla="val 165278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/>
            <a:r>
              <a:rPr lang="en-US" altLang="ko-KR">
                <a:ea typeface="굴림" charset="-127"/>
                <a:cs typeface="Arial" charset="0"/>
              </a:rPr>
              <a:t>Wayne State University</a:t>
            </a:r>
          </a:p>
        </p:txBody>
      </p:sp>
      <p:pic>
        <p:nvPicPr>
          <p:cNvPr id="137236" name="Picture 2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24600" y="6019800"/>
            <a:ext cx="685800" cy="661988"/>
          </a:xfrm>
          <a:prstGeom prst="rect">
            <a:avLst/>
          </a:prstGeom>
          <a:noFill/>
        </p:spPr>
      </p:pic>
      <p:pic>
        <p:nvPicPr>
          <p:cNvPr id="137237" name="Picture 2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048000" y="6096000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7238" name="AutoShape 22"/>
          <p:cNvSpPr>
            <a:spLocks noChangeArrowheads="1"/>
          </p:cNvSpPr>
          <p:nvPr/>
        </p:nvSpPr>
        <p:spPr bwMode="auto">
          <a:xfrm>
            <a:off x="7315200" y="609600"/>
            <a:ext cx="381000" cy="381000"/>
          </a:xfrm>
          <a:prstGeom prst="star8">
            <a:avLst>
              <a:gd name="adj" fmla="val 3825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37239" name="AutoShape 23"/>
          <p:cNvSpPr>
            <a:spLocks noChangeArrowheads="1"/>
          </p:cNvSpPr>
          <p:nvPr/>
        </p:nvSpPr>
        <p:spPr bwMode="auto">
          <a:xfrm>
            <a:off x="609600" y="1676400"/>
            <a:ext cx="381000" cy="381000"/>
          </a:xfrm>
          <a:prstGeom prst="star8">
            <a:avLst>
              <a:gd name="adj" fmla="val 3825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37240" name="AutoShape 24"/>
          <p:cNvSpPr>
            <a:spLocks noChangeArrowheads="1"/>
          </p:cNvSpPr>
          <p:nvPr/>
        </p:nvSpPr>
        <p:spPr bwMode="auto">
          <a:xfrm>
            <a:off x="2362200" y="1600200"/>
            <a:ext cx="381000" cy="381000"/>
          </a:xfrm>
          <a:prstGeom prst="star8">
            <a:avLst>
              <a:gd name="adj" fmla="val 3825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37241" name="AutoShape 25"/>
          <p:cNvSpPr>
            <a:spLocks noChangeArrowheads="1"/>
          </p:cNvSpPr>
          <p:nvPr/>
        </p:nvSpPr>
        <p:spPr bwMode="auto">
          <a:xfrm>
            <a:off x="5105400" y="5029200"/>
            <a:ext cx="381000" cy="381000"/>
          </a:xfrm>
          <a:prstGeom prst="star8">
            <a:avLst>
              <a:gd name="adj" fmla="val 3825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37242" name="AutoShape 26"/>
          <p:cNvSpPr>
            <a:spLocks noChangeArrowheads="1"/>
          </p:cNvSpPr>
          <p:nvPr/>
        </p:nvSpPr>
        <p:spPr bwMode="auto">
          <a:xfrm>
            <a:off x="2819400" y="1447800"/>
            <a:ext cx="381000" cy="381000"/>
          </a:xfrm>
          <a:prstGeom prst="star8">
            <a:avLst>
              <a:gd name="adj" fmla="val 3825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37243" name="AutoShape 27"/>
          <p:cNvSpPr>
            <a:spLocks noChangeArrowheads="1"/>
          </p:cNvSpPr>
          <p:nvPr/>
        </p:nvSpPr>
        <p:spPr bwMode="auto">
          <a:xfrm>
            <a:off x="3429000" y="1676400"/>
            <a:ext cx="381000" cy="381000"/>
          </a:xfrm>
          <a:prstGeom prst="star8">
            <a:avLst>
              <a:gd name="adj" fmla="val 3825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685800" y="4419600"/>
            <a:ext cx="1752600" cy="990600"/>
            <a:chOff x="144" y="2496"/>
            <a:chExt cx="1104" cy="624"/>
          </a:xfrm>
        </p:grpSpPr>
        <p:pic>
          <p:nvPicPr>
            <p:cNvPr id="137245" name="Picture 29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144" y="2496"/>
              <a:ext cx="1104" cy="617"/>
            </a:xfrm>
            <a:prstGeom prst="rect">
              <a:avLst/>
            </a:prstGeom>
            <a:noFill/>
          </p:spPr>
        </p:pic>
        <p:sp>
          <p:nvSpPr>
            <p:cNvPr id="137246" name="Rectangle 30"/>
            <p:cNvSpPr>
              <a:spLocks noChangeArrowheads="1"/>
            </p:cNvSpPr>
            <p:nvPr/>
          </p:nvSpPr>
          <p:spPr bwMode="auto">
            <a:xfrm>
              <a:off x="144" y="2496"/>
              <a:ext cx="1104" cy="62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ko-KR" altLang="en-US"/>
            </a:p>
          </p:txBody>
        </p:sp>
      </p:grpSp>
      <p:sp>
        <p:nvSpPr>
          <p:cNvPr id="137247" name="Rectangle 31"/>
          <p:cNvSpPr>
            <a:spLocks noChangeArrowheads="1"/>
          </p:cNvSpPr>
          <p:nvPr/>
        </p:nvSpPr>
        <p:spPr bwMode="auto">
          <a:xfrm>
            <a:off x="0" y="4876800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altLang="zh-CN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SimSun" pitchFamily="2" charset="-122"/>
                <a:cs typeface="Arial" charset="0"/>
              </a:rPr>
              <a:t>STAR Grid</a:t>
            </a:r>
            <a:r>
              <a:rPr lang="en-US" altLang="zh-CN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SimSun" pitchFamily="2" charset="-122"/>
                <a:cs typeface="Arial" charset="0"/>
              </a:rPr>
              <a:t> </a:t>
            </a:r>
          </a:p>
          <a:p>
            <a:pPr algn="ctr" eaLnBrk="1" hangingPunct="1"/>
            <a:r>
              <a:rPr lang="en-US" altLang="zh-CN" sz="2000" b="1" dirty="0">
                <a:ea typeface="SimSun" pitchFamily="2" charset="-122"/>
                <a:cs typeface="Arial" charset="0"/>
              </a:rPr>
              <a:t>STAR Grid = 90% of Grid resources part of the </a:t>
            </a:r>
            <a:r>
              <a:rPr lang="en-US" altLang="zh-CN" sz="2000" b="1" dirty="0" err="1">
                <a:ea typeface="SimSun" pitchFamily="2" charset="-122"/>
                <a:cs typeface="Arial" charset="0"/>
              </a:rPr>
              <a:t>OpenScience</a:t>
            </a:r>
            <a:r>
              <a:rPr lang="en-US" altLang="zh-CN" sz="2000" b="1" dirty="0">
                <a:ea typeface="SimSun" pitchFamily="2" charset="-122"/>
                <a:cs typeface="Arial" charset="0"/>
              </a:rPr>
              <a:t> Grid</a:t>
            </a:r>
            <a:endParaRPr lang="en-US" altLang="ko-KR" sz="2000" b="1" dirty="0">
              <a:ea typeface="굴림" charset="-127"/>
              <a:cs typeface="Arial" charset="0"/>
            </a:endParaRPr>
          </a:p>
        </p:txBody>
      </p:sp>
    </p:spTree>
  </p:cSld>
  <p:clrMapOvr>
    <a:masterClrMapping/>
  </p:clrMapOvr>
  <p:transition spd="slow"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"/>
                            </p:stCondLst>
                            <p:childTnLst>
                              <p:par>
                                <p:cTn id="26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37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7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3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3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6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6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7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7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6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1" grpId="0" animBg="1"/>
      <p:bldP spid="137222" grpId="0" animBg="1"/>
      <p:bldP spid="137223" grpId="0" animBg="1"/>
      <p:bldP spid="137224" grpId="0" animBg="1"/>
      <p:bldP spid="137233" grpId="0" animBg="1"/>
      <p:bldP spid="137235" grpId="0" animBg="1"/>
      <p:bldP spid="137238" grpId="0" animBg="1"/>
      <p:bldP spid="137239" grpId="0" animBg="1"/>
      <p:bldP spid="137240" grpId="0" animBg="1"/>
      <p:bldP spid="137241" grpId="0" animBg="1"/>
      <p:bldP spid="137242" grpId="0" animBg="1"/>
      <p:bldP spid="137243" grpId="0" animBg="1"/>
      <p:bldP spid="1372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Line 2"/>
          <p:cNvSpPr>
            <a:spLocks noChangeShapeType="1"/>
          </p:cNvSpPr>
          <p:nvPr/>
        </p:nvSpPr>
        <p:spPr bwMode="auto">
          <a:xfrm>
            <a:off x="0" y="5791200"/>
            <a:ext cx="9144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ko-KR" altLang="en-US"/>
          </a:p>
        </p:txBody>
      </p:sp>
      <p:pic>
        <p:nvPicPr>
          <p:cNvPr id="139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62625"/>
          </a:xfrm>
          <a:prstGeom prst="rect">
            <a:avLst/>
          </a:prstGeom>
          <a:noFill/>
        </p:spPr>
      </p:pic>
      <p:sp>
        <p:nvSpPr>
          <p:cNvPr id="139268" name="AutoShape 4"/>
          <p:cNvSpPr>
            <a:spLocks noChangeArrowheads="1"/>
          </p:cNvSpPr>
          <p:nvPr/>
        </p:nvSpPr>
        <p:spPr bwMode="auto">
          <a:xfrm>
            <a:off x="533400" y="685800"/>
            <a:ext cx="1905000" cy="381000"/>
          </a:xfrm>
          <a:prstGeom prst="wedgeRectCallout">
            <a:avLst>
              <a:gd name="adj1" fmla="val 56583"/>
              <a:gd name="adj2" fmla="val 1575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/>
            <a:r>
              <a:rPr lang="en-US" altLang="ko-KR">
                <a:ea typeface="굴림" charset="-127"/>
                <a:cs typeface="Arial" charset="0"/>
              </a:rPr>
              <a:t>Amazon.com</a:t>
            </a:r>
          </a:p>
        </p:txBody>
      </p:sp>
      <p:graphicFrame>
        <p:nvGraphicFramePr>
          <p:cNvPr id="139269" name="Group 5"/>
          <p:cNvGraphicFramePr>
            <a:graphicFrameLocks noGrp="1"/>
          </p:cNvGraphicFramePr>
          <p:nvPr/>
        </p:nvGraphicFramePr>
        <p:xfrm>
          <a:off x="3560763" y="2903538"/>
          <a:ext cx="1270000" cy="1052513"/>
        </p:xfrm>
        <a:graphic>
          <a:graphicData uri="http://schemas.openxmlformats.org/drawingml/2006/table">
            <a:tbl>
              <a:tblPr/>
              <a:tblGrid>
                <a:gridCol w="1270000"/>
              </a:tblGrid>
              <a:tr h="1052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charset="-127"/>
                        </a:rPr>
                        <a:t>  </a:t>
                      </a:r>
                      <a:r>
                        <a:rPr kumimoji="0" lang="ko-KR" altLang="en-US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charset="-127"/>
                        </a:rPr>
                        <a:t> </a:t>
                      </a:r>
                      <a:r>
                        <a:rPr kumimoji="0" lang="ko-KR" altLang="en-US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charset="0"/>
                          <a:ea typeface="굴림" charset="-127"/>
                        </a:rPr>
                        <a:t>                            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9275" name="AutoShape 11"/>
          <p:cNvSpPr>
            <a:spLocks noChangeArrowheads="1"/>
          </p:cNvSpPr>
          <p:nvPr/>
        </p:nvSpPr>
        <p:spPr bwMode="auto">
          <a:xfrm>
            <a:off x="2438400" y="1295400"/>
            <a:ext cx="381000" cy="381000"/>
          </a:xfrm>
          <a:prstGeom prst="star8">
            <a:avLst>
              <a:gd name="adj" fmla="val 3825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39276" name="AutoShape 12"/>
          <p:cNvSpPr>
            <a:spLocks noChangeArrowheads="1"/>
          </p:cNvSpPr>
          <p:nvPr/>
        </p:nvSpPr>
        <p:spPr bwMode="auto">
          <a:xfrm>
            <a:off x="914400" y="1905000"/>
            <a:ext cx="381000" cy="381000"/>
          </a:xfrm>
          <a:prstGeom prst="star8">
            <a:avLst>
              <a:gd name="adj" fmla="val 3825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39277" name="AutoShape 13"/>
          <p:cNvSpPr>
            <a:spLocks noChangeArrowheads="1"/>
          </p:cNvSpPr>
          <p:nvPr/>
        </p:nvSpPr>
        <p:spPr bwMode="auto">
          <a:xfrm>
            <a:off x="4267200" y="2057400"/>
            <a:ext cx="1905000" cy="381000"/>
          </a:xfrm>
          <a:prstGeom prst="wedgeRectCallout">
            <a:avLst>
              <a:gd name="adj1" fmla="val -86083"/>
              <a:gd name="adj2" fmla="val -125833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/>
            <a:r>
              <a:rPr lang="en-US" altLang="ko-KR">
                <a:ea typeface="굴림" charset="-127"/>
                <a:cs typeface="Arial" charset="0"/>
              </a:rPr>
              <a:t>MIT X-grid</a:t>
            </a:r>
          </a:p>
        </p:txBody>
      </p:sp>
      <p:sp>
        <p:nvSpPr>
          <p:cNvPr id="139278" name="AutoShape 14"/>
          <p:cNvSpPr>
            <a:spLocks noChangeArrowheads="1"/>
          </p:cNvSpPr>
          <p:nvPr/>
        </p:nvSpPr>
        <p:spPr bwMode="auto">
          <a:xfrm>
            <a:off x="685800" y="3276600"/>
            <a:ext cx="1524000" cy="381000"/>
          </a:xfrm>
          <a:prstGeom prst="wedgeRectCallout">
            <a:avLst>
              <a:gd name="adj1" fmla="val -23435"/>
              <a:gd name="adj2" fmla="val -3691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/>
            <a:r>
              <a:rPr lang="en-US" altLang="zh-CN">
                <a:ea typeface="SimSun" pitchFamily="2" charset="-122"/>
                <a:cs typeface="Arial" charset="0"/>
              </a:rPr>
              <a:t>SunGrid </a:t>
            </a:r>
            <a:endParaRPr lang="en-US" altLang="ko-KR">
              <a:ea typeface="굴림" charset="-127"/>
              <a:cs typeface="Arial" charset="0"/>
            </a:endParaRPr>
          </a:p>
        </p:txBody>
      </p:sp>
      <p:pic>
        <p:nvPicPr>
          <p:cNvPr id="139279" name="Picture 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5867400"/>
            <a:ext cx="142875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9280" name="Picture 1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0" y="5791200"/>
            <a:ext cx="6445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9281" name="AutoShape 17"/>
          <p:cNvSpPr>
            <a:spLocks noChangeArrowheads="1"/>
          </p:cNvSpPr>
          <p:nvPr/>
        </p:nvSpPr>
        <p:spPr bwMode="auto">
          <a:xfrm>
            <a:off x="3429000" y="1600200"/>
            <a:ext cx="381000" cy="381000"/>
          </a:xfrm>
          <a:prstGeom prst="star8">
            <a:avLst>
              <a:gd name="adj" fmla="val 3825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39282" name="AutoShape 18"/>
          <p:cNvSpPr>
            <a:spLocks noChangeArrowheads="1"/>
          </p:cNvSpPr>
          <p:nvPr/>
        </p:nvSpPr>
        <p:spPr bwMode="auto">
          <a:xfrm>
            <a:off x="6477000" y="1676400"/>
            <a:ext cx="1905000" cy="609600"/>
          </a:xfrm>
          <a:prstGeom prst="wedgeRectCallout">
            <a:avLst>
              <a:gd name="adj1" fmla="val 51250"/>
              <a:gd name="adj2" fmla="val -136981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/>
            <a:r>
              <a:rPr lang="en-US" altLang="ko-KR">
                <a:ea typeface="굴림" charset="-127"/>
                <a:cs typeface="Arial" charset="0"/>
              </a:rPr>
              <a:t>NPI, Czech Republic</a:t>
            </a:r>
          </a:p>
        </p:txBody>
      </p:sp>
      <p:sp>
        <p:nvSpPr>
          <p:cNvPr id="139283" name="AutoShape 19"/>
          <p:cNvSpPr>
            <a:spLocks noChangeArrowheads="1"/>
          </p:cNvSpPr>
          <p:nvPr/>
        </p:nvSpPr>
        <p:spPr bwMode="auto">
          <a:xfrm>
            <a:off x="8229600" y="990600"/>
            <a:ext cx="381000" cy="381000"/>
          </a:xfrm>
          <a:prstGeom prst="star8">
            <a:avLst>
              <a:gd name="adj" fmla="val 3825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/>
          </a:p>
        </p:txBody>
      </p:sp>
      <p:pic>
        <p:nvPicPr>
          <p:cNvPr id="139284" name="Picture 2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35888" y="5791200"/>
            <a:ext cx="7223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9285" name="Picture 2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76600" y="5819775"/>
            <a:ext cx="1619250" cy="657225"/>
          </a:xfrm>
          <a:prstGeom prst="rect">
            <a:avLst/>
          </a:prstGeom>
          <a:noFill/>
        </p:spPr>
      </p:pic>
      <p:sp>
        <p:nvSpPr>
          <p:cNvPr id="139286" name="Text Box 22"/>
          <p:cNvSpPr txBox="1">
            <a:spLocks noChangeArrowheads="1"/>
          </p:cNvSpPr>
          <p:nvPr/>
        </p:nvSpPr>
        <p:spPr bwMode="auto">
          <a:xfrm>
            <a:off x="0" y="6491288"/>
            <a:ext cx="2762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ko-KR">
                <a:ea typeface="굴림" charset="-127"/>
                <a:cs typeface="Arial" charset="0"/>
              </a:rPr>
              <a:t>Interoperability / outreach</a:t>
            </a:r>
          </a:p>
        </p:txBody>
      </p:sp>
      <p:sp>
        <p:nvSpPr>
          <p:cNvPr id="139287" name="Text Box 23"/>
          <p:cNvSpPr txBox="1">
            <a:spLocks noChangeArrowheads="1"/>
          </p:cNvSpPr>
          <p:nvPr/>
        </p:nvSpPr>
        <p:spPr bwMode="auto">
          <a:xfrm>
            <a:off x="3276600" y="6491288"/>
            <a:ext cx="1492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ko-KR">
                <a:ea typeface="굴림" charset="-127"/>
                <a:cs typeface="Arial" charset="0"/>
              </a:rPr>
              <a:t>Virtualization</a:t>
            </a:r>
          </a:p>
        </p:txBody>
      </p:sp>
      <p:sp>
        <p:nvSpPr>
          <p:cNvPr id="139288" name="Text Box 24"/>
          <p:cNvSpPr txBox="1">
            <a:spLocks noChangeArrowheads="1"/>
          </p:cNvSpPr>
          <p:nvPr/>
        </p:nvSpPr>
        <p:spPr bwMode="auto">
          <a:xfrm>
            <a:off x="5257800" y="6491288"/>
            <a:ext cx="1682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ko-KR">
                <a:ea typeface="굴림" charset="-127"/>
                <a:cs typeface="Arial" charset="0"/>
              </a:rPr>
              <a:t>VDT extension</a:t>
            </a:r>
          </a:p>
        </p:txBody>
      </p:sp>
      <p:sp>
        <p:nvSpPr>
          <p:cNvPr id="139289" name="Text Box 25"/>
          <p:cNvSpPr txBox="1">
            <a:spLocks noChangeArrowheads="1"/>
          </p:cNvSpPr>
          <p:nvPr/>
        </p:nvSpPr>
        <p:spPr bwMode="auto">
          <a:xfrm>
            <a:off x="6991350" y="6491288"/>
            <a:ext cx="2216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ko-KR">
                <a:ea typeface="굴림" charset="-127"/>
                <a:cs typeface="Arial" charset="0"/>
              </a:rPr>
              <a:t>SRM / DPM / EGEE</a:t>
            </a:r>
          </a:p>
        </p:txBody>
      </p:sp>
      <p:sp>
        <p:nvSpPr>
          <p:cNvPr id="139290" name="Rectangle 26"/>
          <p:cNvSpPr>
            <a:spLocks noChangeArrowheads="1"/>
          </p:cNvSpPr>
          <p:nvPr/>
        </p:nvSpPr>
        <p:spPr bwMode="auto">
          <a:xfrm>
            <a:off x="0" y="4876800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altLang="zh-CN" sz="2400" b="1" dirty="0">
                <a:ea typeface="SimSun" pitchFamily="2" charset="-122"/>
                <a:cs typeface="Arial" charset="0"/>
              </a:rPr>
              <a:t>STAR is also outreaching other grid resources &amp; projects</a:t>
            </a:r>
            <a:endParaRPr lang="en-US" altLang="ko-KR" sz="2400" b="1" dirty="0">
              <a:ea typeface="굴림" charset="-127"/>
              <a:cs typeface="Arial" charset="0"/>
            </a:endParaRPr>
          </a:p>
        </p:txBody>
      </p:sp>
    </p:spTree>
  </p:cSld>
  <p:clrMapOvr>
    <a:masterClrMapping/>
  </p:clrMapOvr>
  <p:transition spd="med" advClick="0"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3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2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1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600"/>
                                        <p:tgtEl>
                                          <p:spTgt spid="139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39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8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1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9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7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9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39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8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6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3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9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8" grpId="0" animBg="1"/>
      <p:bldP spid="139275" grpId="0" animBg="1"/>
      <p:bldP spid="139276" grpId="0" animBg="1"/>
      <p:bldP spid="139277" grpId="0" animBg="1"/>
      <p:bldP spid="139278" grpId="0" animBg="1"/>
      <p:bldP spid="139281" grpId="0" animBg="1"/>
      <p:bldP spid="139282" grpId="0" animBg="1"/>
      <p:bldP spid="139283" grpId="0" animBg="1"/>
      <p:bldP spid="139286" grpId="0"/>
      <p:bldP spid="139287" grpId="0"/>
      <p:bldP spid="139288" grpId="0"/>
      <p:bldP spid="139289" grpId="0"/>
      <p:bldP spid="13929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바닥글 개체 틀 3"/>
          <p:cNvSpPr>
            <a:spLocks noGrp="1"/>
          </p:cNvSpPr>
          <p:nvPr>
            <p:ph type="ftr" sz="quarter" idx="10"/>
          </p:nvPr>
        </p:nvSpPr>
        <p:spPr>
          <a:xfrm>
            <a:off x="3714744" y="6357958"/>
            <a:ext cx="2857520" cy="292078"/>
          </a:xfrm>
        </p:spPr>
        <p:txBody>
          <a:bodyPr/>
          <a:lstStyle/>
          <a:p>
            <a:r>
              <a:rPr lang="en-US" altLang="ko-KR" smtClean="0"/>
              <a:t>ATHIC2008 @ Tsukuba</a:t>
            </a:r>
            <a:endParaRPr lang="en-US" altLang="ko-KR" dirty="0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ea typeface="굴림" charset="-127"/>
              </a:rPr>
              <a:t>STAR Resource Needs</a:t>
            </a:r>
            <a:endParaRPr lang="en-US" altLang="ko-KR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a typeface="굴림" charset="-127"/>
            </a:endParaRPr>
          </a:p>
        </p:txBody>
      </p:sp>
      <p:graphicFrame>
        <p:nvGraphicFramePr>
          <p:cNvPr id="27651" name="Group 3"/>
          <p:cNvGraphicFramePr>
            <a:graphicFrameLocks noGrp="1"/>
          </p:cNvGraphicFramePr>
          <p:nvPr/>
        </p:nvGraphicFramePr>
        <p:xfrm>
          <a:off x="142844" y="1285860"/>
          <a:ext cx="8858281" cy="5000664"/>
        </p:xfrm>
        <a:graphic>
          <a:graphicData uri="http://schemas.openxmlformats.org/drawingml/2006/table">
            <a:tbl>
              <a:tblPr/>
              <a:tblGrid>
                <a:gridCol w="2560597"/>
                <a:gridCol w="708531"/>
                <a:gridCol w="708531"/>
                <a:gridCol w="738190"/>
                <a:gridCol w="828817"/>
                <a:gridCol w="827168"/>
                <a:gridCol w="828815"/>
                <a:gridCol w="828817"/>
                <a:gridCol w="828815"/>
              </a:tblGrid>
              <a:tr h="36571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 </a:t>
                      </a:r>
                      <a:endParaRPr kumimoji="0" lang="ko-KR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FY05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FY06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FY07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FY08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FY09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FY10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FY11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FY12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</a:tr>
              <a:tr h="442331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STAR  Requirement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 </a:t>
                      </a:r>
                      <a:endParaRPr kumimoji="0" lang="ko-KR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 </a:t>
                      </a:r>
                      <a:endParaRPr kumimoji="0" lang="ko-KR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 </a:t>
                      </a:r>
                      <a:endParaRPr kumimoji="0" lang="ko-KR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 </a:t>
                      </a:r>
                      <a:endParaRPr kumimoji="0" lang="ko-KR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 </a:t>
                      </a:r>
                      <a:endParaRPr kumimoji="0" lang="ko-KR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 </a:t>
                      </a:r>
                      <a:endParaRPr kumimoji="0" lang="ko-KR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 </a:t>
                      </a:r>
                      <a:endParaRPr kumimoji="0" lang="ko-KR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 </a:t>
                      </a:r>
                      <a:endParaRPr kumimoji="0" lang="ko-KR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419050"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Real Data Volume (TB)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600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570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560</a:t>
                      </a:r>
                      <a:endParaRPr kumimoji="0" lang="en-US" altLang="ko-K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870</a:t>
                      </a:r>
                      <a:endParaRPr kumimoji="0" lang="en-US" altLang="ko-KR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1720</a:t>
                      </a:r>
                      <a:endParaRPr kumimoji="0" lang="en-US" altLang="ko-KR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3000</a:t>
                      </a:r>
                      <a:endParaRPr kumimoji="0" lang="en-US" altLang="ko-KR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4160</a:t>
                      </a:r>
                      <a:endParaRPr kumimoji="0" lang="en-US" altLang="ko-KR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4160</a:t>
                      </a:r>
                      <a:endParaRPr kumimoji="0" lang="en-US" altLang="ko-KR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</a:tr>
              <a:tr h="419050"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Reco CPU (KSI2K)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660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314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462</a:t>
                      </a:r>
                      <a:endParaRPr kumimoji="0" lang="en-US" altLang="ko-K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1532</a:t>
                      </a:r>
                      <a:endParaRPr kumimoji="0" lang="en-US" altLang="ko-KR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3296</a:t>
                      </a:r>
                      <a:endParaRPr kumimoji="0" lang="en-US" altLang="ko-KR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5891</a:t>
                      </a:r>
                      <a:endParaRPr kumimoji="0" lang="en-US" altLang="ko-KR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6960</a:t>
                      </a:r>
                      <a:endParaRPr kumimoji="0" lang="en-US" altLang="ko-KR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6960</a:t>
                      </a:r>
                      <a:endParaRPr kumimoji="0" lang="en-US" altLang="ko-KR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</a:tr>
              <a:tr h="419050"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Analys CPU (KSI2K)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360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157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210</a:t>
                      </a:r>
                      <a:endParaRPr kumimoji="0" lang="en-US" altLang="ko-K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730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1648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2805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3480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3480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</a:tr>
              <a:tr h="421167"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Dist. Disk (TB)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150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71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105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365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749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1275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1740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1740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</a:tr>
              <a:tr h="419050"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Cent. Disk (TB)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30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14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21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73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150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255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348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348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</a:tr>
              <a:tr h="419050"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Annual Tape Volume (TB)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720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684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672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1044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2064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3600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4992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4992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</a:tr>
              <a:tr h="419050"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Tape bandwidth (MB/sec)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200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200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200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200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500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800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1000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1000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</a:tr>
              <a:tr h="419050"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WAN bandwidth (Mb/sec)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160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384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528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640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1760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2944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3800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3800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</a:tr>
              <a:tr h="419050"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Simulation CPU (KSI2K)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153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71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101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339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742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1304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1566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1566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</a:tr>
              <a:tr h="419050"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Simulation Data Volume (TB)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120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114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112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174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344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600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832</a:t>
                      </a:r>
                      <a:endParaRPr kumimoji="0" lang="en-US" altLang="ko-K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  <a:cs typeface="Arial" charset="0"/>
                        </a:rPr>
                        <a:t>832</a:t>
                      </a:r>
                      <a:endParaRPr kumimoji="0" lang="en-US" altLang="ko-KR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굴림" charset="-127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FF"/>
                    </a:solidFill>
                  </a:tcPr>
                </a:tc>
              </a:tr>
            </a:tbl>
          </a:graphicData>
        </a:graphic>
      </p:graphicFrame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46D82-3B9A-439F-AD44-C7A18934F125}" type="slidenum">
              <a:rPr lang="en-US" altLang="ko-KR" smtClean="0"/>
              <a:pPr/>
              <a:t>8</a:t>
            </a:fld>
            <a:r>
              <a:rPr lang="en-US" altLang="ko-KR" dirty="0" smtClean="0"/>
              <a:t>/25</a:t>
            </a:r>
            <a:endParaRPr lang="en-US" altLang="ko-KR" dirty="0"/>
          </a:p>
        </p:txBody>
      </p:sp>
      <p:sp>
        <p:nvSpPr>
          <p:cNvPr id="8" name="날짜 개체 틀 7"/>
          <p:cNvSpPr>
            <a:spLocks noGrp="1"/>
          </p:cNvSpPr>
          <p:nvPr>
            <p:ph type="dt" sz="half" idx="10"/>
          </p:nvPr>
        </p:nvSpPr>
        <p:spPr>
          <a:xfrm>
            <a:off x="285720" y="6357958"/>
            <a:ext cx="2133600" cy="292078"/>
          </a:xfrm>
        </p:spPr>
        <p:txBody>
          <a:bodyPr/>
          <a:lstStyle/>
          <a:p>
            <a:r>
              <a:rPr lang="en-US" altLang="ko-KR" smtClean="0"/>
              <a:t>In-Kwon YOO</a:t>
            </a:r>
            <a:endParaRPr lang="en-US" altLang="ko-KR" dirty="0"/>
          </a:p>
        </p:txBody>
      </p:sp>
      <p:sp>
        <p:nvSpPr>
          <p:cNvPr id="9" name="TextBox 8"/>
          <p:cNvSpPr txBox="1"/>
          <p:nvPr/>
        </p:nvSpPr>
        <p:spPr>
          <a:xfrm>
            <a:off x="4143372" y="2500306"/>
            <a:ext cx="714380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 anchor="b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rgbClr val="FF0000"/>
                </a:solidFill>
                <a:latin typeface="Lucida Sans Unicode" pitchFamily="34" charset="0"/>
                <a:cs typeface="Lucida Sans Unicode" pitchFamily="34" charset="0"/>
              </a:rPr>
              <a:t>462</a:t>
            </a:r>
            <a:endParaRPr lang="ko-KR" altLang="en-US" sz="2000" b="1" dirty="0">
              <a:solidFill>
                <a:srgbClr val="FF000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5008" y="2500306"/>
            <a:ext cx="857256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 anchor="b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rgbClr val="FF0000"/>
                </a:solidFill>
                <a:latin typeface="Lucida Sans Unicode" pitchFamily="34" charset="0"/>
                <a:cs typeface="Lucida Sans Unicode" pitchFamily="34" charset="0"/>
              </a:rPr>
              <a:t>3296</a:t>
            </a:r>
            <a:endParaRPr lang="ko-KR" altLang="en-US" sz="2000" b="1" dirty="0">
              <a:solidFill>
                <a:srgbClr val="FF000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58082" y="2500306"/>
            <a:ext cx="857256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 anchor="b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rgbClr val="FF0000"/>
                </a:solidFill>
                <a:latin typeface="Lucida Sans Unicode" pitchFamily="34" charset="0"/>
                <a:cs typeface="Lucida Sans Unicode" pitchFamily="34" charset="0"/>
              </a:rPr>
              <a:t>6960</a:t>
            </a:r>
            <a:endParaRPr lang="ko-KR" altLang="en-US" sz="2000" b="1" dirty="0">
              <a:solidFill>
                <a:srgbClr val="FF000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43372" y="2071678"/>
            <a:ext cx="714380" cy="400110"/>
          </a:xfrm>
          <a:prstGeom prst="rect">
            <a:avLst/>
          </a:prstGeom>
          <a:solidFill>
            <a:srgbClr val="00FFFF"/>
          </a:solidFill>
        </p:spPr>
        <p:txBody>
          <a:bodyPr wrap="square" rtlCol="0" anchor="b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rgbClr val="FF0000"/>
                </a:solidFill>
                <a:latin typeface="Lucida Sans Unicode" pitchFamily="34" charset="0"/>
                <a:cs typeface="Lucida Sans Unicode" pitchFamily="34" charset="0"/>
              </a:rPr>
              <a:t>560</a:t>
            </a:r>
            <a:endParaRPr lang="ko-KR" altLang="en-US" sz="2000" b="1" dirty="0">
              <a:solidFill>
                <a:srgbClr val="FF000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15008" y="2071678"/>
            <a:ext cx="857256" cy="400110"/>
          </a:xfrm>
          <a:prstGeom prst="rect">
            <a:avLst/>
          </a:prstGeom>
          <a:solidFill>
            <a:srgbClr val="00FFFF"/>
          </a:solidFill>
        </p:spPr>
        <p:txBody>
          <a:bodyPr wrap="square" rtlCol="0" anchor="b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rgbClr val="FF0000"/>
                </a:solidFill>
                <a:latin typeface="Lucida Sans Unicode" pitchFamily="34" charset="0"/>
                <a:cs typeface="Lucida Sans Unicode" pitchFamily="34" charset="0"/>
              </a:rPr>
              <a:t>1720</a:t>
            </a:r>
            <a:endParaRPr lang="ko-KR" altLang="en-US" sz="2000" b="1" dirty="0">
              <a:solidFill>
                <a:srgbClr val="FF000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58082" y="2071678"/>
            <a:ext cx="857256" cy="400110"/>
          </a:xfrm>
          <a:prstGeom prst="rect">
            <a:avLst/>
          </a:prstGeom>
          <a:solidFill>
            <a:srgbClr val="00FFFF"/>
          </a:solidFill>
        </p:spPr>
        <p:txBody>
          <a:bodyPr wrap="square" rtlCol="0" anchor="b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rgbClr val="FF0000"/>
                </a:solidFill>
                <a:latin typeface="Lucida Sans Unicode" pitchFamily="34" charset="0"/>
                <a:cs typeface="Lucida Sans Unicode" pitchFamily="34" charset="0"/>
              </a:rPr>
              <a:t>4160</a:t>
            </a:r>
            <a:endParaRPr lang="ko-KR" altLang="en-US" sz="2000" b="1" dirty="0">
              <a:solidFill>
                <a:srgbClr val="FF000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00364" y="74950"/>
            <a:ext cx="4071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1. Motivation	a. STAR Computing</a:t>
            </a:r>
            <a:endParaRPr lang="ko-KR" altLang="en-US" sz="1200" dirty="0">
              <a:solidFill>
                <a:schemeClr val="bg1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29520" y="571480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JLauret</a:t>
            </a:r>
            <a:endParaRPr lang="ko-KR" altLang="en-US" dirty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바닥글 개체 틀 3"/>
          <p:cNvSpPr>
            <a:spLocks noGrp="1"/>
          </p:cNvSpPr>
          <p:nvPr>
            <p:ph type="ftr" sz="quarter" idx="10"/>
          </p:nvPr>
        </p:nvSpPr>
        <p:spPr>
          <a:xfrm>
            <a:off x="3714744" y="6357958"/>
            <a:ext cx="2857520" cy="292078"/>
          </a:xfrm>
        </p:spPr>
        <p:txBody>
          <a:bodyPr/>
          <a:lstStyle/>
          <a:p>
            <a:r>
              <a:rPr lang="en-US" altLang="ko-KR" smtClean="0"/>
              <a:t>ATHIC2008 @ Tsukuba</a:t>
            </a:r>
            <a:endParaRPr lang="en-US" altLang="ko-KR" dirty="0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ea typeface="굴림" charset="-127"/>
              </a:rPr>
              <a:t>STAR Resource Needs</a:t>
            </a:r>
            <a:endParaRPr lang="en-US" altLang="ko-KR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a typeface="굴림" charset="-127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46D82-3B9A-439F-AD44-C7A18934F125}" type="slidenum">
              <a:rPr lang="en-US" altLang="ko-KR" smtClean="0"/>
              <a:pPr/>
              <a:t>9</a:t>
            </a:fld>
            <a:r>
              <a:rPr lang="en-US" altLang="ko-KR" dirty="0" smtClean="0"/>
              <a:t>/25</a:t>
            </a:r>
            <a:endParaRPr lang="en-US" altLang="ko-KR" dirty="0"/>
          </a:p>
        </p:txBody>
      </p:sp>
      <p:sp>
        <p:nvSpPr>
          <p:cNvPr id="8" name="날짜 개체 틀 7"/>
          <p:cNvSpPr>
            <a:spLocks noGrp="1"/>
          </p:cNvSpPr>
          <p:nvPr>
            <p:ph type="dt" sz="half" idx="10"/>
          </p:nvPr>
        </p:nvSpPr>
        <p:spPr>
          <a:xfrm>
            <a:off x="285720" y="6357958"/>
            <a:ext cx="2133600" cy="292078"/>
          </a:xfrm>
        </p:spPr>
        <p:txBody>
          <a:bodyPr/>
          <a:lstStyle/>
          <a:p>
            <a:r>
              <a:rPr lang="en-US" altLang="ko-KR" smtClean="0"/>
              <a:t>In-Kwon YOO</a:t>
            </a:r>
            <a:endParaRPr lang="en-US" altLang="ko-KR" dirty="0"/>
          </a:p>
        </p:txBody>
      </p:sp>
      <p:sp>
        <p:nvSpPr>
          <p:cNvPr id="15" name="TextBox 14"/>
          <p:cNvSpPr txBox="1"/>
          <p:nvPr/>
        </p:nvSpPr>
        <p:spPr>
          <a:xfrm>
            <a:off x="3000364" y="74950"/>
            <a:ext cx="4071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1. Motivation	a. STAR Computing</a:t>
            </a:r>
            <a:endParaRPr lang="ko-KR" altLang="en-US" sz="1200" dirty="0">
              <a:solidFill>
                <a:schemeClr val="bg1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16" name="Picture 3" descr="STAR-Storage-need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736"/>
            <a:ext cx="5562600" cy="4143375"/>
          </a:xfrm>
          <a:prstGeom prst="rect">
            <a:avLst/>
          </a:prstGeom>
          <a:noFill/>
        </p:spPr>
      </p:pic>
      <p:pic>
        <p:nvPicPr>
          <p:cNvPr id="17" name="Picture 4" descr="STAR-CPU-need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91000" y="2470150"/>
            <a:ext cx="4953000" cy="438785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8" name="TextBox 17"/>
          <p:cNvSpPr txBox="1"/>
          <p:nvPr/>
        </p:nvSpPr>
        <p:spPr>
          <a:xfrm>
            <a:off x="7429520" y="571480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>
                <a:latin typeface="Lucida Sans Unicode" pitchFamily="34" charset="0"/>
                <a:cs typeface="Lucida Sans Unicode" pitchFamily="34" charset="0"/>
              </a:rPr>
              <a:t>JLauret</a:t>
            </a:r>
            <a:endParaRPr lang="ko-KR" altLang="en-US" dirty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2300</TotalTime>
  <Words>1735</Words>
  <Application>Microsoft Office PowerPoint</Application>
  <PresentationFormat>화면 슬라이드 쇼(4:3)</PresentationFormat>
  <Paragraphs>562</Paragraphs>
  <Slides>31</Slides>
  <Notes>24</Notes>
  <HiddenSlides>1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31</vt:i4>
      </vt:variant>
    </vt:vector>
  </HeadingPairs>
  <TitlesOfParts>
    <vt:vector size="33" baseType="lpstr">
      <vt:lpstr>기본 디자인</vt:lpstr>
      <vt:lpstr>Worksheet</vt:lpstr>
      <vt:lpstr>Star  Asian  Computing  Center</vt:lpstr>
      <vt:lpstr>Outline</vt:lpstr>
      <vt:lpstr>슬라이드 3</vt:lpstr>
      <vt:lpstr>슬라이드 4</vt:lpstr>
      <vt:lpstr>슬라이드 5</vt:lpstr>
      <vt:lpstr>슬라이드 6</vt:lpstr>
      <vt:lpstr>슬라이드 7</vt:lpstr>
      <vt:lpstr>STAR Resource Needs</vt:lpstr>
      <vt:lpstr>STAR Resource Needs</vt:lpstr>
      <vt:lpstr>STAR S&amp;C Cost Analysis</vt:lpstr>
      <vt:lpstr>슬라이드 11</vt:lpstr>
      <vt:lpstr>슬라이드 12</vt:lpstr>
      <vt:lpstr>Research Networks</vt:lpstr>
      <vt:lpstr>GLORIAD</vt:lpstr>
      <vt:lpstr>STAR Asian Hub</vt:lpstr>
      <vt:lpstr>Star Asian Computing Center</vt:lpstr>
      <vt:lpstr>슬라이드 17</vt:lpstr>
      <vt:lpstr>KISTI STAR Computing</vt:lpstr>
      <vt:lpstr>슬라이드 19</vt:lpstr>
      <vt:lpstr>BNL to KISTI Data Transfer</vt:lpstr>
      <vt:lpstr>Network Research</vt:lpstr>
      <vt:lpstr>STAR Data Transfer Status</vt:lpstr>
      <vt:lpstr>STAR Data Transfer Plan</vt:lpstr>
      <vt:lpstr>To do list</vt:lpstr>
      <vt:lpstr>Outlook towards HACC</vt:lpstr>
      <vt:lpstr>BNL PHENIX WAN Data Transfer</vt:lpstr>
      <vt:lpstr>PHENIX Data Transfer Infrastructure</vt:lpstr>
      <vt:lpstr>Computer Platforms on Both Ends</vt:lpstr>
      <vt:lpstr>PHENIX to CCJ Data Transfer Test at the beginning of 2008 (Mega Byte/second)</vt:lpstr>
      <vt:lpstr>Data Transfer to CCJ, 2005</vt:lpstr>
      <vt:lpstr>Data Transfer to CCJ, 2006</vt:lpstr>
    </vt:vector>
  </TitlesOfParts>
  <Company>부산대학교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Charm Research  in Heavy Ion Experiment</dc:title>
  <dc:creator>유인권</dc:creator>
  <cp:lastModifiedBy>유인권</cp:lastModifiedBy>
  <cp:revision>38</cp:revision>
  <dcterms:created xsi:type="dcterms:W3CDTF">2008-07-10T16:49:39Z</dcterms:created>
  <dcterms:modified xsi:type="dcterms:W3CDTF">2008-10-14T00:23:48Z</dcterms:modified>
</cp:coreProperties>
</file>