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5" r:id="rId3"/>
    <p:sldId id="372" r:id="rId4"/>
    <p:sldId id="345" r:id="rId5"/>
    <p:sldId id="354" r:id="rId6"/>
    <p:sldId id="364" r:id="rId7"/>
    <p:sldId id="367" r:id="rId8"/>
    <p:sldId id="370" r:id="rId9"/>
    <p:sldId id="371" r:id="rId10"/>
    <p:sldId id="374" r:id="rId11"/>
    <p:sldId id="373" r:id="rId12"/>
    <p:sldId id="369" r:id="rId13"/>
    <p:sldId id="264" r:id="rId14"/>
    <p:sldId id="336" r:id="rId15"/>
    <p:sldId id="330" r:id="rId16"/>
    <p:sldId id="266" r:id="rId17"/>
    <p:sldId id="334" r:id="rId18"/>
    <p:sldId id="262" r:id="rId19"/>
    <p:sldId id="375" r:id="rId20"/>
    <p:sldId id="313" r:id="rId21"/>
    <p:sldId id="361" r:id="rId22"/>
    <p:sldId id="363" r:id="rId23"/>
  </p:sldIdLst>
  <p:sldSz cx="9144000" cy="6858000" type="letter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hingo" initials="Shin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5097" autoAdjust="0"/>
  </p:normalViewPr>
  <p:slideViewPr>
    <p:cSldViewPr snapToObjects="1">
      <p:cViewPr varScale="1">
        <p:scale>
          <a:sx n="63" d="100"/>
          <a:sy n="63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commentAuthors" Target="commentAuthor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printerSettings" Target="printerSettings/printerSettings1.bin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6FCB6-E751-4049-9A0C-13C48ACBA19C}" type="datetime1">
              <a:rPr lang="ja-JP" altLang="en-US" smtClean="0"/>
              <a:pPr/>
              <a:t>08.10.14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ED67-A7DC-C744-A671-AA92B141D25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3882B-70E1-9546-92EE-FE9713F57A2D}" type="datetime1">
              <a:rPr lang="ja-JP" altLang="en-US" smtClean="0"/>
              <a:pPr/>
              <a:t>08.10.14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F4530-6880-D24C-972F-A4FD7BD314D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altLang="ja-JP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Further information can be gained by constraining charm and bottom </a:t>
            </a:r>
            <a:r>
              <a:rPr lang="en-US" altLang="ja-JP" dirty="0" err="1" smtClean="0"/>
              <a:t>Raa</a:t>
            </a:r>
            <a:r>
              <a:rPr lang="en-US" altLang="ja-JP" dirty="0" smtClean="0"/>
              <a:t> from experimental results</a:t>
            </a:r>
          </a:p>
          <a:p>
            <a:r>
              <a:rPr lang="en-US" altLang="ja-JP" dirty="0" smtClean="0"/>
              <a:t>Non-photonic electron contain charm</a:t>
            </a:r>
            <a:r>
              <a:rPr lang="en-US" altLang="ja-JP" baseline="0" dirty="0" smtClean="0"/>
              <a:t> and bottom decay</a:t>
            </a:r>
            <a:endParaRPr lang="en-US" altLang="ja-JP" dirty="0" smtClean="0"/>
          </a:p>
          <a:p>
            <a:r>
              <a:rPr lang="en-US" altLang="ja-JP" dirty="0" smtClean="0"/>
              <a:t>RAA for Non-photonic</a:t>
            </a:r>
            <a:r>
              <a:rPr lang="en-US" altLang="ja-JP" baseline="0" dirty="0" smtClean="0"/>
              <a:t> electron is combination of </a:t>
            </a:r>
            <a:r>
              <a:rPr lang="en-US" altLang="ja-JP" baseline="0" dirty="0" err="1" smtClean="0"/>
              <a:t>Raa</a:t>
            </a:r>
            <a:r>
              <a:rPr lang="en-US" altLang="ja-JP" baseline="0" dirty="0" smtClean="0"/>
              <a:t> for charm and bottom</a:t>
            </a:r>
          </a:p>
          <a:p>
            <a:r>
              <a:rPr lang="en-US" altLang="ja-JP" baseline="0" dirty="0" smtClean="0"/>
              <a:t>They  are simply connected by bottom contribution in pp</a:t>
            </a:r>
          </a:p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F42A3-D0B2-0C4F-A170-3272E94EFFC0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</a:t>
            </a:r>
            <a:r>
              <a:rPr lang="en-US" altLang="ja-JP" dirty="0" err="1" smtClean="0"/>
              <a:t>eavy</a:t>
            </a:r>
            <a:r>
              <a:rPr lang="en-US" altLang="ja-JP" dirty="0" smtClean="0"/>
              <a:t> flavor behavior in the dense matter is same as</a:t>
            </a:r>
            <a:r>
              <a:rPr lang="en-US" altLang="ja-JP" baseline="0" dirty="0" smtClean="0"/>
              <a:t> light quarks</a:t>
            </a:r>
          </a:p>
          <a:p>
            <a:r>
              <a:rPr lang="en-US" altLang="ja-JP" baseline="0" dirty="0" smtClean="0"/>
              <a:t>There is an uncertainty from bottom @ high </a:t>
            </a:r>
            <a:r>
              <a:rPr lang="en-US" altLang="ja-JP" baseline="0" dirty="0" err="1" smtClean="0"/>
              <a:t>pT</a:t>
            </a:r>
            <a:r>
              <a:rPr lang="en-US" altLang="ja-JP" baseline="0" dirty="0" smtClean="0"/>
              <a:t>, so we study B decay contribution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A251B-A5A3-BF43-9B0F-8E87ECAAD4E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altLang="ja-JP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70C56-A395-3249-BEFD-5CD62EBD5DCF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CBD0E-DD28-F842-9FFC-4D52CFE62F1C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/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Currently</a:t>
            </a:r>
            <a:r>
              <a:rPr lang="en-US" altLang="ja-JP" baseline="0" dirty="0" smtClean="0">
                <a:ea typeface="ＭＳ Ｐゴシック" charset="-128"/>
                <a:cs typeface="ＭＳ Ｐゴシック" charset="-128"/>
              </a:rPr>
              <a:t> several models are proposed to understand heavy flavor energy loss in the dense matter</a:t>
            </a:r>
            <a:endParaRPr lang="en-US" altLang="ja-JP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B304C-6B85-034D-9080-F9680AED0E06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STAR </a:t>
            </a:r>
            <a:r>
              <a:rPr lang="en-US" altLang="ja-JP" dirty="0" smtClean="0"/>
              <a:t>measure</a:t>
            </a:r>
            <a:r>
              <a:rPr lang="en-US" altLang="ja-JP" baseline="0" dirty="0" smtClean="0"/>
              <a:t> non-photonic electron and </a:t>
            </a:r>
            <a:r>
              <a:rPr lang="en-US" altLang="ja-JP" baseline="0" dirty="0" err="1" smtClean="0"/>
              <a:t>hadron</a:t>
            </a:r>
            <a:r>
              <a:rPr lang="en-US" altLang="ja-JP" baseline="0" dirty="0" smtClean="0"/>
              <a:t> correlations in </a:t>
            </a:r>
            <a:r>
              <a:rPr lang="en-US" altLang="ja-JP" baseline="0" dirty="0" err="1" smtClean="0"/>
              <a:t>AuAu</a:t>
            </a:r>
            <a:r>
              <a:rPr lang="en-US" altLang="ja-JP" baseline="0" dirty="0" smtClean="0"/>
              <a:t> collisions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150000"/>
              <a:buFont typeface="Wingdings" charset="2"/>
              <a:buChar char="§"/>
            </a:pPr>
            <a:r>
              <a:rPr lang="en-US" altLang="ja-JP" sz="1200" dirty="0" smtClean="0"/>
              <a:t> Figure shows FONLL calculation for electron decay from</a:t>
            </a:r>
            <a:r>
              <a:rPr lang="en-US" altLang="ja-JP" sz="1200" baseline="0" dirty="0" smtClean="0"/>
              <a:t> charm and bottom</a:t>
            </a:r>
            <a:r>
              <a:rPr lang="en-US" altLang="ja-JP" sz="1200" dirty="0" smtClean="0"/>
              <a:t> decay</a:t>
            </a:r>
          </a:p>
          <a:p>
            <a:pPr>
              <a:buSzPct val="150000"/>
              <a:buFont typeface="Wingdings" charset="2"/>
              <a:buChar char="§"/>
            </a:pPr>
            <a:r>
              <a:rPr lang="en-US" altLang="ja-JP" sz="1200" baseline="0" dirty="0" smtClean="0"/>
              <a:t> we try to separate charm and bottom by using </a:t>
            </a:r>
            <a:r>
              <a:rPr lang="en-US" altLang="ja-JP" sz="1200" baseline="0" dirty="0" err="1" smtClean="0"/>
              <a:t>e-h</a:t>
            </a:r>
            <a:r>
              <a:rPr lang="en-US" altLang="ja-JP" sz="1200" baseline="0" dirty="0" smtClean="0"/>
              <a:t> correlations</a:t>
            </a:r>
            <a:endParaRPr lang="en-US" altLang="ja-JP" sz="1200" dirty="0" smtClean="0"/>
          </a:p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F4530-6880-D24C-972F-A4FD7BD314D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博士論文　本審査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B9248-7391-2449-B50B-60128590F4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US" altLang="ja-JP" smtClean="0"/>
              <a:t>08.9.29</a:t>
            </a:r>
            <a:endParaRPr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altLang="ja-JP" smtClean="0"/>
              <a:t>Shingo Sakai (UCLA)</a:t>
            </a:r>
            <a:endParaRPr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4A941C1-1373-E743-B88E-383DA7A30ADB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5" Type="http://schemas.openxmlformats.org/officeDocument/2006/relationships/oleObject" Target="../embeddings/Microsoft_Equation1.bin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wmf"/><Relationship Id="rId6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hyperlink" Target="http://scitation.aip.org/getabs/servlet/GetabsServlet?prog=normal&amp;id=PRLTAO000094000008082301000001&amp;idtype=cvips&amp;gifs=y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5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9812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dirty="0" smtClean="0"/>
              <a:t>Charm &amp; bottom measurement </a:t>
            </a:r>
            <a:br>
              <a:rPr lang="en-US" altLang="ja-JP" sz="4000" dirty="0" smtClean="0"/>
            </a:br>
            <a:r>
              <a:rPr lang="en-US" altLang="ja-JP" sz="4000" dirty="0" smtClean="0"/>
              <a:t>@ RHIC</a:t>
            </a:r>
            <a:endParaRPr lang="ja-JP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800600"/>
            <a:ext cx="7406640" cy="1752600"/>
          </a:xfrm>
        </p:spPr>
        <p:txBody>
          <a:bodyPr/>
          <a:lstStyle/>
          <a:p>
            <a:pPr algn="ctr"/>
            <a:r>
              <a:rPr lang="en-US" altLang="ja-JP" dirty="0" smtClean="0"/>
              <a:t>Shingo Sakai </a:t>
            </a:r>
          </a:p>
          <a:p>
            <a:pPr algn="ctr"/>
            <a:r>
              <a:rPr lang="en-US" altLang="ja-JP" dirty="0" smtClean="0"/>
              <a:t>Univ. of California, Los Angeles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</a:t>
            </a:r>
            <a:r>
              <a:rPr lang="en-US" altLang="ja-JP" baseline="30000" dirty="0" err="1" smtClean="0"/>
              <a:t>HF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h</a:t>
            </a:r>
            <a:r>
              <a:rPr lang="en-US" altLang="ja-JP" dirty="0" smtClean="0"/>
              <a:t> correlation in </a:t>
            </a:r>
            <a:r>
              <a:rPr lang="en-US" altLang="ja-JP" dirty="0" err="1" smtClean="0"/>
              <a:t>AuAu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6" name="Picture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0000">
            <a:off x="4876800" y="2667000"/>
            <a:ext cx="3105150" cy="2424113"/>
          </a:xfrm>
          <a:prstGeom prst="rect">
            <a:avLst/>
          </a:prstGeom>
          <a:noFill/>
        </p:spPr>
      </p:pic>
      <p:pic>
        <p:nvPicPr>
          <p:cNvPr id="8" name="Picture 108" descr="dec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0000">
            <a:off x="5791200" y="152400"/>
            <a:ext cx="3143250" cy="5257800"/>
          </a:xfrm>
          <a:prstGeom prst="rect">
            <a:avLst/>
          </a:prstGeom>
          <a:noFill/>
        </p:spPr>
      </p:pic>
      <p:sp>
        <p:nvSpPr>
          <p:cNvPr id="9" name="Rectangle 112"/>
          <p:cNvSpPr>
            <a:spLocks noChangeArrowheads="1"/>
          </p:cNvSpPr>
          <p:nvPr/>
        </p:nvSpPr>
        <p:spPr bwMode="auto">
          <a:xfrm>
            <a:off x="7467600" y="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ea typeface="宋体" charset="-122"/>
                <a:cs typeface="宋体" charset="-122"/>
              </a:rPr>
              <a:t>trigger</a:t>
            </a:r>
            <a:endParaRPr lang="en-US" altLang="ja-JP" sz="2400">
              <a:solidFill>
                <a:schemeClr val="tx1"/>
              </a:solidFill>
            </a:endParaRP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7467600" y="0"/>
            <a:ext cx="1371600" cy="6858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9" y="2109062"/>
            <a:ext cx="4356100" cy="3639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3978" y="5890051"/>
            <a:ext cx="6673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kumimoji="1" lang="en-US" altLang="ja-JP" sz="2400" dirty="0" smtClean="0"/>
              <a:t> Away side structure </a:t>
            </a:r>
            <a:r>
              <a:rPr lang="en-US" altLang="ja-JP" sz="2400" dirty="0" smtClean="0"/>
              <a:t>is similar to mach cone shape</a:t>
            </a:r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The other evidence of heavy quark energy lose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6499" y="1417638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CN" sz="2000" dirty="0">
                <a:ea typeface="宋体" charset="-122"/>
                <a:cs typeface="宋体" charset="-122"/>
              </a:rPr>
              <a:t>0 – 20%: 3 &lt; </a:t>
            </a:r>
            <a:r>
              <a:rPr lang="en-US" altLang="zh-CN" sz="2000" i="1" dirty="0" err="1">
                <a:ea typeface="宋体" charset="-122"/>
                <a:cs typeface="宋体" charset="-122"/>
              </a:rPr>
              <a:t>p</a:t>
            </a:r>
            <a:r>
              <a:rPr lang="en-US" altLang="zh-CN" sz="2000" i="1" baseline="-25000" dirty="0" err="1">
                <a:ea typeface="宋体" charset="-122"/>
                <a:cs typeface="宋体" charset="-122"/>
              </a:rPr>
              <a:t>T</a:t>
            </a:r>
            <a:r>
              <a:rPr lang="en-US" altLang="zh-CN" sz="2000" i="1" baseline="30000" dirty="0" err="1">
                <a:ea typeface="宋体" charset="-122"/>
                <a:cs typeface="宋体" charset="-122"/>
              </a:rPr>
              <a:t>trig</a:t>
            </a:r>
            <a:r>
              <a:rPr lang="en-US" altLang="zh-CN" sz="2000" baseline="30000" dirty="0">
                <a:ea typeface="宋体" charset="-122"/>
                <a:cs typeface="宋体" charset="-122"/>
              </a:rPr>
              <a:t> </a:t>
            </a:r>
            <a:r>
              <a:rPr lang="en-US" altLang="zh-CN" sz="2000" dirty="0">
                <a:ea typeface="宋体" charset="-122"/>
                <a:cs typeface="宋体" charset="-122"/>
              </a:rPr>
              <a:t>&lt; 6 </a:t>
            </a:r>
            <a:r>
              <a:rPr lang="en-US" altLang="zh-CN" sz="2000" dirty="0" err="1">
                <a:ea typeface="宋体" charset="-122"/>
                <a:cs typeface="宋体" charset="-122"/>
              </a:rPr>
              <a:t>GeV/</a:t>
            </a:r>
            <a:r>
              <a:rPr lang="en-US" altLang="zh-CN" sz="2000" i="1" dirty="0" err="1">
                <a:ea typeface="宋体" charset="-122"/>
                <a:cs typeface="宋体" charset="-122"/>
              </a:rPr>
              <a:t>c</a:t>
            </a:r>
            <a:r>
              <a:rPr lang="en-US" altLang="zh-CN" sz="2000" dirty="0">
                <a:ea typeface="宋体" charset="-122"/>
                <a:cs typeface="宋体" charset="-122"/>
              </a:rPr>
              <a:t> &amp; 0.15 &lt; </a:t>
            </a:r>
            <a:r>
              <a:rPr lang="en-US" altLang="zh-CN" sz="2000" i="1" dirty="0" err="1">
                <a:ea typeface="宋体" charset="-122"/>
                <a:cs typeface="宋体" charset="-122"/>
              </a:rPr>
              <a:t>p</a:t>
            </a:r>
            <a:r>
              <a:rPr lang="en-US" altLang="zh-CN" sz="2000" i="1" baseline="-25000" dirty="0" err="1">
                <a:ea typeface="宋体" charset="-122"/>
                <a:cs typeface="宋体" charset="-122"/>
              </a:rPr>
              <a:t>T</a:t>
            </a:r>
            <a:r>
              <a:rPr lang="en-US" altLang="zh-CN" sz="2000" i="1" baseline="30000" dirty="0" err="1">
                <a:ea typeface="宋体" charset="-122"/>
                <a:cs typeface="宋体" charset="-122"/>
              </a:rPr>
              <a:t>asso</a:t>
            </a:r>
            <a:r>
              <a:rPr lang="en-US" altLang="zh-CN" sz="2000" baseline="30000" dirty="0">
                <a:ea typeface="宋体" charset="-122"/>
                <a:cs typeface="宋体" charset="-122"/>
              </a:rPr>
              <a:t> </a:t>
            </a:r>
            <a:r>
              <a:rPr lang="en-US" altLang="zh-CN" sz="2000" dirty="0">
                <a:ea typeface="宋体" charset="-122"/>
                <a:cs typeface="宋体" charset="-122"/>
              </a:rPr>
              <a:t>&lt; 1 </a:t>
            </a:r>
            <a:r>
              <a:rPr lang="en-US" altLang="zh-CN" sz="2000" dirty="0" err="1">
                <a:ea typeface="宋体" charset="-122"/>
                <a:cs typeface="宋体" charset="-122"/>
              </a:rPr>
              <a:t>GeV/</a:t>
            </a:r>
            <a:r>
              <a:rPr lang="en-US" altLang="zh-CN" sz="2000" i="1" dirty="0" err="1">
                <a:ea typeface="宋体" charset="-122"/>
                <a:cs typeface="宋体" charset="-122"/>
              </a:rPr>
              <a:t>c</a:t>
            </a:r>
            <a:r>
              <a:rPr lang="en-US" altLang="zh-CN" sz="2400" b="0" dirty="0">
                <a:solidFill>
                  <a:schemeClr val="tx1"/>
                </a:solidFill>
                <a:latin typeface="Tahoma" charset="0"/>
                <a:ea typeface="宋体" charset="-122"/>
                <a:cs typeface="宋体" charset="-122"/>
              </a:rPr>
              <a:t> </a:t>
            </a:r>
            <a:endParaRPr lang="en-US" altLang="ja-JP" sz="2400" b="0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7244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 preliminary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84628" y="5139898"/>
            <a:ext cx="1249060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QM08</a:t>
            </a:r>
          </a:p>
          <a:p>
            <a:r>
              <a:rPr lang="en-US" altLang="ja-JP" dirty="0" smtClean="0"/>
              <a:t>Gang Wang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1" descr="無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74" y="1335385"/>
            <a:ext cx="5638800" cy="30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06587" y="4905673"/>
            <a:ext cx="6335712" cy="863600"/>
          </a:xfrm>
          <a:prstGeom prst="rect">
            <a:avLst/>
          </a:prstGeom>
          <a:solidFill>
            <a:srgbClr val="FF00FF">
              <a:alpha val="2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906587" y="4834235"/>
            <a:ext cx="378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Clr>
                <a:srgbClr val="0000FF"/>
              </a:buClr>
              <a:buFont typeface="Wingdings" charset="2"/>
              <a:buNone/>
            </a:pPr>
            <a:r>
              <a:rPr lang="en-US" altLang="ja-JP" sz="2000" dirty="0"/>
              <a:t>(1) Charm quark thermal + flow</a:t>
            </a:r>
          </a:p>
          <a:p>
            <a:pPr algn="l">
              <a:buClr>
                <a:srgbClr val="0000FF"/>
              </a:buClr>
              <a:buFont typeface="Wingdings" charset="2"/>
              <a:buNone/>
            </a:pPr>
            <a:r>
              <a:rPr lang="en-US" altLang="ja-JP" sz="2000" dirty="0"/>
              <a:t>(2) large cross section ; ~10 </a:t>
            </a:r>
            <a:r>
              <a:rPr lang="en-US" altLang="ja-JP" sz="2000" dirty="0" err="1"/>
              <a:t>mb</a:t>
            </a:r>
            <a:r>
              <a:rPr lang="en-US" altLang="ja-JP" sz="2000" dirty="0"/>
              <a:t> </a:t>
            </a:r>
          </a:p>
          <a:p>
            <a:pPr algn="l">
              <a:buClr>
                <a:srgbClr val="0000FF"/>
              </a:buClr>
              <a:buFont typeface="Wingdings" charset="2"/>
              <a:buNone/>
            </a:pPr>
            <a:r>
              <a:rPr lang="en-US" altLang="ja-JP" sz="2000" dirty="0"/>
              <a:t>(3) Elastic scattering in QGP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867399" y="5169198"/>
            <a:ext cx="151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</a:rPr>
              <a:t>[PRC72,024906]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588124" y="5458123"/>
            <a:ext cx="151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</a:rPr>
              <a:t>[PRC73,034913]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794374" y="4907260"/>
            <a:ext cx="2368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</a:rPr>
              <a:t>[Phys.Lett. B595 202-208 ]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676400" y="5769273"/>
            <a:ext cx="66736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400" dirty="0" smtClean="0"/>
              <a:t> charm quark flow -&gt; partonic level thermalization </a:t>
            </a:r>
          </a:p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400" dirty="0" smtClean="0"/>
              <a:t> There is also uncertainty from bottom @ high </a:t>
            </a:r>
            <a:r>
              <a:rPr lang="en-US" altLang="ja-JP" sz="2400" dirty="0" err="1" smtClean="0"/>
              <a:t>pT</a:t>
            </a:r>
            <a:endParaRPr lang="en-US" altLang="ja-JP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4372570"/>
            <a:ext cx="621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200000"/>
              <a:buFont typeface="Wingdings" charset="2"/>
              <a:buChar char="§"/>
            </a:pPr>
            <a:r>
              <a:rPr kumimoji="1" lang="en-US" altLang="ja-JP" sz="2400" dirty="0" smtClean="0"/>
              <a:t> S</a:t>
            </a:r>
            <a:r>
              <a:rPr kumimoji="1" lang="en-US" altLang="ja-JP" sz="2400" dirty="0" err="1" smtClean="0"/>
              <a:t>trong</a:t>
            </a:r>
            <a:r>
              <a:rPr kumimoji="1" lang="en-US" altLang="ja-JP" sz="2400" dirty="0" smtClean="0"/>
              <a:t> elliptic flow for non-photonic </a:t>
            </a:r>
            <a:r>
              <a:rPr lang="en-US" altLang="ja-JP" sz="2400" dirty="0" smtClean="0"/>
              <a:t>electron </a:t>
            </a:r>
            <a:endParaRPr kumimoji="1" lang="ja-JP" alt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Non-photonic electron v</a:t>
            </a:r>
            <a:r>
              <a:rPr lang="en-US" altLang="ja-JP" baseline="-25000" dirty="0" smtClean="0"/>
              <a:t>2</a:t>
            </a:r>
            <a:endParaRPr lang="ja-JP" alt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3581400"/>
            <a:ext cx="228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 98 172301 (2007)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altLang="ja-JP" dirty="0" err="1" smtClean="0"/>
              <a:t>pQCD</a:t>
            </a:r>
            <a:r>
              <a:rPr lang="en-US" altLang="ja-JP" dirty="0" smtClean="0"/>
              <a:t> prediction for Bottom</a:t>
            </a:r>
            <a:endParaRPr lang="ja-JP" altLang="en-US" dirty="0"/>
          </a:p>
        </p:txBody>
      </p:sp>
      <p:pic>
        <p:nvPicPr>
          <p:cNvPr id="6" name="Picture 8" descr="Pages-from-ramona-electr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1143000"/>
            <a:ext cx="4392612" cy="3962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820" y="1447800"/>
            <a:ext cx="458956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200000"/>
              <a:buFont typeface="Wingdings" charset="2"/>
              <a:buChar char="§"/>
            </a:pPr>
            <a:r>
              <a:rPr kumimoji="1" lang="en-US" altLang="ja-JP" dirty="0" smtClean="0"/>
              <a:t> </a:t>
            </a:r>
            <a:r>
              <a:rPr lang="en-US" altLang="ja-JP" sz="2400" dirty="0" smtClean="0"/>
              <a:t>Since charm and bottom</a:t>
            </a:r>
          </a:p>
          <a:p>
            <a:pPr>
              <a:buSzPct val="150000"/>
            </a:pPr>
            <a:r>
              <a:rPr kumimoji="1" lang="en-US" altLang="ja-JP" sz="2400" dirty="0" smtClean="0"/>
              <a:t>   are heav</a:t>
            </a:r>
            <a:r>
              <a:rPr lang="en-US" altLang="ja-JP" sz="2400" dirty="0" smtClean="0"/>
              <a:t>y, their production</a:t>
            </a:r>
          </a:p>
          <a:p>
            <a:pPr>
              <a:buSzPct val="150000"/>
            </a:pPr>
            <a:r>
              <a:rPr lang="en-US" altLang="ja-JP" sz="2400" dirty="0" smtClean="0"/>
              <a:t>   have been predicted by </a:t>
            </a:r>
            <a:r>
              <a:rPr lang="en-US" altLang="ja-JP" sz="2400" dirty="0" err="1" smtClean="0"/>
              <a:t>pQCD</a:t>
            </a:r>
            <a:endParaRPr lang="en-US" altLang="ja-JP" sz="2400" dirty="0" smtClean="0"/>
          </a:p>
          <a:p>
            <a:pPr>
              <a:buSzPct val="150000"/>
            </a:pP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FONLL predicts bottom quark</a:t>
            </a:r>
          </a:p>
          <a:p>
            <a:pPr>
              <a:buSzPct val="150000"/>
            </a:pPr>
            <a:r>
              <a:rPr lang="en-US" altLang="ja-JP" sz="2400" dirty="0" smtClean="0"/>
              <a:t>    contribution significant (</a:t>
            </a:r>
            <a:r>
              <a:rPr lang="en-US" altLang="ja-JP" sz="2400" dirty="0" err="1" smtClean="0"/>
              <a:t>c/b</a:t>
            </a:r>
            <a:r>
              <a:rPr lang="en-US" altLang="ja-JP" sz="2400" dirty="0" smtClean="0"/>
              <a:t> = 1)</a:t>
            </a:r>
          </a:p>
          <a:p>
            <a:pPr>
              <a:buSzPct val="150000"/>
            </a:pPr>
            <a:r>
              <a:rPr lang="en-US" altLang="ja-JP" sz="2400" dirty="0" smtClean="0"/>
              <a:t>    around 5 </a:t>
            </a:r>
            <a:r>
              <a:rPr lang="en-US" altLang="ja-JP" sz="2400" dirty="0" err="1" smtClean="0"/>
              <a:t>GeV/c</a:t>
            </a:r>
            <a:r>
              <a:rPr lang="en-US" altLang="ja-JP" sz="2400" dirty="0" smtClean="0"/>
              <a:t> in non-photonic</a:t>
            </a:r>
          </a:p>
          <a:p>
            <a:pPr>
              <a:buSzPct val="150000"/>
            </a:pPr>
            <a:r>
              <a:rPr lang="en-US" altLang="ja-JP" sz="2400" dirty="0" smtClean="0"/>
              <a:t>    electron yield with </a:t>
            </a:r>
          </a:p>
          <a:p>
            <a:pPr>
              <a:buSzPct val="150000"/>
            </a:pPr>
            <a:r>
              <a:rPr lang="en-US" altLang="ja-JP" sz="2400" dirty="0" smtClean="0"/>
              <a:t>    large uncertainty. 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Separate charm/bottom </a:t>
            </a:r>
          </a:p>
          <a:p>
            <a:pPr>
              <a:buClr>
                <a:srgbClr val="0000FF"/>
              </a:buClr>
              <a:buSzPct val="150000"/>
            </a:pPr>
            <a:r>
              <a:rPr lang="en-US" altLang="ja-JP" sz="2400" dirty="0" smtClean="0"/>
              <a:t>   by using </a:t>
            </a:r>
            <a:r>
              <a:rPr lang="en-US" altLang="ja-JP" sz="2400" dirty="0" err="1" smtClean="0"/>
              <a:t>e-h</a:t>
            </a:r>
            <a:r>
              <a:rPr lang="en-US" altLang="ja-JP" sz="2400" dirty="0" smtClean="0"/>
              <a:t> correlations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SzPct val="150000"/>
            </a:pPr>
            <a:endParaRPr lang="en-US" altLang="ja-JP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71160" y="5233452"/>
            <a:ext cx="3599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*U</a:t>
            </a:r>
            <a:r>
              <a:rPr lang="en-US" altLang="ja-JP" dirty="0" smtClean="0"/>
              <a:t>ncertainty comes from </a:t>
            </a:r>
            <a:r>
              <a:rPr kumimoji="1" lang="en-US" altLang="ja-JP" dirty="0" smtClean="0"/>
              <a:t>mass,   </a:t>
            </a:r>
            <a:endParaRPr lang="en-US" altLang="ja-JP" dirty="0" smtClean="0"/>
          </a:p>
          <a:p>
            <a:r>
              <a:rPr kumimoji="1" lang="en-US" altLang="ja-JP" dirty="0" smtClean="0"/>
              <a:t>  PDF, etc</a:t>
            </a:r>
            <a:r>
              <a:rPr lang="en-US" altLang="ja-JP" dirty="0" smtClean="0"/>
              <a:t> in the calculation 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*FONLL </a:t>
            </a:r>
          </a:p>
          <a:p>
            <a:r>
              <a:rPr lang="en-US" altLang="ja-JP" dirty="0" smtClean="0"/>
              <a:t> =A Fixed-Order plus Next-</a:t>
            </a:r>
          </a:p>
          <a:p>
            <a:r>
              <a:rPr lang="en-US" altLang="ja-JP" dirty="0" smtClean="0"/>
              <a:t>  to-Leading-log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88" y="901700"/>
            <a:ext cx="4051300" cy="2413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>
                <a:solidFill>
                  <a:schemeClr val="tx1"/>
                </a:solidFill>
              </a:rPr>
              <a:pPr/>
              <a:t>12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altLang="ja-JP" dirty="0" err="1" smtClean="0"/>
              <a:t>e</a:t>
            </a:r>
            <a:r>
              <a:rPr lang="en-US" altLang="ja-JP" baseline="30000" dirty="0" err="1" smtClean="0"/>
              <a:t>HF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correlation</a:t>
            </a:r>
            <a:endParaRPr lang="ja-JP" altLang="en-US" dirty="0"/>
          </a:p>
        </p:txBody>
      </p:sp>
      <p:pic>
        <p:nvPicPr>
          <p:cNvPr id="4" name="Picture 3" descr="GPC_Fig1_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623" y="1143000"/>
            <a:ext cx="5886450" cy="31341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089897" y="2058344"/>
            <a:ext cx="2921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1997" y="1827511"/>
            <a:ext cx="170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</a:t>
            </a:r>
            <a:r>
              <a:rPr kumimoji="1" lang="en-US" altLang="ja-JP" sz="2400" baseline="30000" dirty="0" err="1" smtClean="0"/>
              <a:t>D</a:t>
            </a:r>
            <a:r>
              <a:rPr kumimoji="1" lang="en-US" altLang="ja-JP" sz="2400" dirty="0" smtClean="0"/>
              <a:t> – </a:t>
            </a:r>
            <a:r>
              <a:rPr kumimoji="1" lang="en-US" altLang="ja-JP" sz="2400" dirty="0" err="1" smtClean="0"/>
              <a:t>h</a:t>
            </a:r>
            <a:r>
              <a:rPr kumimoji="1" lang="en-US" altLang="ja-JP" sz="2400" dirty="0" smtClean="0"/>
              <a:t> (MC)</a:t>
            </a:r>
            <a:endParaRPr kumimoji="1" lang="ja-JP" alt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089897" y="2444753"/>
            <a:ext cx="2921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1997" y="2213920"/>
            <a:ext cx="166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</a:t>
            </a:r>
            <a:r>
              <a:rPr lang="en-US" altLang="ja-JP" sz="2400" baseline="30000" dirty="0" err="1" smtClean="0"/>
              <a:t>B</a:t>
            </a:r>
            <a:r>
              <a:rPr kumimoji="1" lang="en-US" altLang="ja-JP" sz="2400" dirty="0" smtClean="0"/>
              <a:t> – </a:t>
            </a:r>
            <a:r>
              <a:rPr kumimoji="1" lang="en-US" altLang="ja-JP" sz="2400" dirty="0" err="1" smtClean="0"/>
              <a:t>h</a:t>
            </a:r>
            <a:r>
              <a:rPr kumimoji="1" lang="en-US" altLang="ja-JP" sz="2400" dirty="0" smtClean="0"/>
              <a:t> (MC)</a:t>
            </a:r>
            <a:endParaRPr kumimoji="1" lang="ja-JP" alt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28268" y="2829574"/>
            <a:ext cx="292100" cy="15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20368" y="259874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fitting</a:t>
            </a:r>
            <a:endParaRPr kumimoji="1" lang="ja-JP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1430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pp@200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738901" y="3886200"/>
            <a:ext cx="6874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Near side width for B decay is wider than </a:t>
            </a:r>
          </a:p>
          <a:p>
            <a:pPr>
              <a:buSzPct val="150000"/>
            </a:pPr>
            <a:r>
              <a:rPr lang="en-US" altLang="ja-JP" sz="2400" dirty="0" smtClean="0"/>
              <a:t>    that of D decay due to decay kinematics</a:t>
            </a:r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 measuring </a:t>
            </a:r>
            <a:r>
              <a:rPr lang="en-US" altLang="ja-JP" sz="2400" dirty="0" err="1" smtClean="0"/>
              <a:t>e-h</a:t>
            </a:r>
            <a:r>
              <a:rPr lang="en-US" altLang="ja-JP" sz="2400" dirty="0" smtClean="0"/>
              <a:t> correlation in pp &amp; fit by MC </a:t>
            </a:r>
          </a:p>
          <a:p>
            <a:pPr>
              <a:buSzPct val="150000"/>
            </a:pPr>
            <a:r>
              <a:rPr lang="en-US" altLang="ja-JP" sz="2400" dirty="0" smtClean="0"/>
              <a:t>    with B/(B+D) as parameter 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65188" y="5840413"/>
          <a:ext cx="7548562" cy="931862"/>
        </p:xfrm>
        <a:graphic>
          <a:graphicData uri="http://schemas.openxmlformats.org/presentationml/2006/ole">
            <p:oleObj spid="_x0000_s19462" name="Equation" r:id="rId5" imgW="32893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altLang="ja-JP" dirty="0" err="1" smtClean="0"/>
              <a:t>e</a:t>
            </a:r>
            <a:r>
              <a:rPr lang="en-US" altLang="ja-JP" dirty="0" smtClean="0"/>
              <a:t> and K correlation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4004694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4694" y="1143000"/>
            <a:ext cx="471154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kumimoji="1" lang="en-US" altLang="ja-JP" sz="2400" dirty="0" smtClean="0"/>
              <a:t> E</a:t>
            </a:r>
            <a:r>
              <a:rPr kumimoji="1" lang="en-US" altLang="ja-JP" sz="2400" dirty="0" err="1" smtClean="0"/>
              <a:t>lectron-Kaon</a:t>
            </a:r>
            <a:r>
              <a:rPr kumimoji="1" lang="en-US" altLang="ja-JP" sz="2400" dirty="0" smtClean="0"/>
              <a:t> charg</a:t>
            </a:r>
            <a:r>
              <a:rPr lang="en-US" altLang="ja-JP" sz="2400" dirty="0" smtClean="0"/>
              <a:t>e correlation</a:t>
            </a:r>
          </a:p>
          <a:p>
            <a:pPr>
              <a:buSzPct val="150000"/>
            </a:pPr>
            <a:endParaRPr lang="en-US" altLang="ja-JP" sz="1400" dirty="0" smtClean="0"/>
          </a:p>
          <a:p>
            <a:pPr lvl="1">
              <a:buClr>
                <a:srgbClr val="0000FF"/>
              </a:buClr>
              <a:buSzPct val="75000"/>
              <a:buFont typeface="Wingdings" charset="2"/>
              <a:buChar char=""/>
            </a:pPr>
            <a:r>
              <a:rPr lang="en-US" altLang="ja-JP" sz="2400" dirty="0" smtClean="0"/>
              <a:t> D meson decay</a:t>
            </a:r>
          </a:p>
          <a:p>
            <a:pPr lvl="1">
              <a:buSzPct val="150000"/>
            </a:pPr>
            <a:r>
              <a:rPr lang="en-US" altLang="ja-JP" sz="2400" dirty="0" smtClean="0"/>
              <a:t>   =&gt; opposite sign </a:t>
            </a:r>
            <a:r>
              <a:rPr lang="en-US" altLang="ja-JP" sz="2400" dirty="0" err="1" smtClean="0"/>
              <a:t>eK</a:t>
            </a:r>
            <a:r>
              <a:rPr lang="en-US" altLang="ja-JP" sz="2400" dirty="0" smtClean="0"/>
              <a:t> pair</a:t>
            </a:r>
          </a:p>
          <a:p>
            <a:pPr lvl="1">
              <a:buClr>
                <a:srgbClr val="0000FF"/>
              </a:buClr>
              <a:buSzPct val="75000"/>
              <a:buFont typeface="Wingdings" charset="2"/>
              <a:buChar char=""/>
            </a:pPr>
            <a:r>
              <a:rPr lang="en-US" altLang="ja-JP" sz="2400" dirty="0" smtClean="0"/>
              <a:t> B meson decay</a:t>
            </a:r>
          </a:p>
          <a:p>
            <a:pPr lvl="1">
              <a:buSzPct val="150000"/>
            </a:pPr>
            <a:r>
              <a:rPr lang="en-US" altLang="ja-JP" sz="2400" dirty="0" smtClean="0"/>
              <a:t>   =&gt; same sign </a:t>
            </a:r>
            <a:r>
              <a:rPr lang="en-US" altLang="ja-JP" sz="2400" dirty="0" err="1" smtClean="0"/>
              <a:t>eK</a:t>
            </a:r>
            <a:r>
              <a:rPr lang="en-US" altLang="ja-JP" sz="2400" dirty="0" smtClean="0"/>
              <a:t> pair</a:t>
            </a:r>
            <a:endParaRPr kumimoji="1" lang="ja-JP" altLang="en-US" sz="2400" dirty="0"/>
          </a:p>
        </p:txBody>
      </p:sp>
      <p:pic>
        <p:nvPicPr>
          <p:cNvPr id="9" name="Picture 1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705225"/>
            <a:ext cx="4483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5800" y="4572000"/>
          <a:ext cx="2786063" cy="685800"/>
        </p:xfrm>
        <a:graphic>
          <a:graphicData uri="http://schemas.openxmlformats.org/presentationml/2006/ole">
            <p:oleObj spid="_x0000_s72706" name="Equation" r:id="rId6" imgW="825500" imgH="2032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471863" y="4572000"/>
            <a:ext cx="1557337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5382220"/>
            <a:ext cx="434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ea typeface="Arial" charset="0"/>
                <a:cs typeface="Arial" charset="0"/>
              </a:rPr>
              <a:t>disentangle charm and                                                 remaining bottom contribution                                                         via (PYTHIA) simulation </a:t>
            </a:r>
            <a:endParaRPr lang="ja-JP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24573" y="3058894"/>
            <a:ext cx="1078127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QM08</a:t>
            </a:r>
          </a:p>
          <a:p>
            <a:r>
              <a:rPr lang="en-US" altLang="ja-JP" dirty="0" smtClean="0"/>
              <a:t>Y. </a:t>
            </a:r>
            <a:r>
              <a:rPr lang="en-US" altLang="ja-JP" dirty="0" err="1" smtClean="0"/>
              <a:t>Morino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0"/>
            <a:ext cx="82296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kumimoji="1" lang="en-US" altLang="ja-JP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D0 </a:t>
            </a:r>
            <a:r>
              <a:rPr kumimoji="1" lang="en-US" altLang="ja-JP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correlaion</a:t>
            </a:r>
            <a:r>
              <a:rPr kumimoji="1" lang="en-US" altLang="ja-JP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ja-JP" altLang="en-US" sz="40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225925" y="1095802"/>
            <a:ext cx="4975225" cy="5392737"/>
            <a:chOff x="2527" y="685"/>
            <a:chExt cx="3197" cy="3420"/>
          </a:xfrm>
        </p:grpSpPr>
        <p:pic>
          <p:nvPicPr>
            <p:cNvPr id="14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6" y="685"/>
              <a:ext cx="3028" cy="3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45"/>
            <p:cNvSpPr>
              <a:spLocks noChangeArrowheads="1"/>
            </p:cNvSpPr>
            <p:nvPr/>
          </p:nvSpPr>
          <p:spPr bwMode="auto">
            <a:xfrm>
              <a:off x="2527" y="1144"/>
              <a:ext cx="422" cy="8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5" y="2665462"/>
            <a:ext cx="4394200" cy="3282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1575" y="1095802"/>
            <a:ext cx="4532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50000"/>
            </a:pPr>
            <a:endParaRPr kumimoji="1"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Request like-sign </a:t>
            </a:r>
            <a:r>
              <a:rPr lang="en-US" altLang="ja-JP" sz="2400" dirty="0" err="1" smtClean="0"/>
              <a:t>e</a:t>
            </a:r>
            <a:r>
              <a:rPr lang="en-US" altLang="ja-JP" sz="2400" dirty="0" smtClean="0"/>
              <a:t>-K pair</a:t>
            </a:r>
          </a:p>
          <a:p>
            <a:pPr lvl="1">
              <a:buClr>
                <a:srgbClr val="0000FF"/>
              </a:buClr>
              <a:buSzPct val="150000"/>
              <a:buFont typeface="Courier New"/>
              <a:buChar char="o"/>
            </a:pP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near-side ; bottom dominant</a:t>
            </a:r>
          </a:p>
          <a:p>
            <a:pPr lvl="1">
              <a:buClr>
                <a:srgbClr val="0000FF"/>
              </a:buClr>
              <a:buSzPct val="150000"/>
              <a:buFont typeface="Courier New"/>
              <a:buChar char="o"/>
            </a:pPr>
            <a:r>
              <a:rPr lang="en-US" altLang="ja-JP" sz="2400" dirty="0" smtClean="0"/>
              <a:t> away-side ; charm dominant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Picture 8" descr="analysis_cuts_f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975" y="2665462"/>
            <a:ext cx="4282951" cy="328242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5975" y="59478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smtClean="0"/>
              <a:t>compared with MC simulations to get B/D ratio</a:t>
            </a:r>
            <a:endParaRPr lang="ja-JP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24573" y="5842208"/>
            <a:ext cx="1249060" cy="707886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QM08</a:t>
            </a:r>
          </a:p>
          <a:p>
            <a:r>
              <a:rPr lang="en-US" altLang="ja-JP" sz="2000" dirty="0" err="1" smtClean="0"/>
              <a:t>A.</a:t>
            </a:r>
            <a:r>
              <a:rPr lang="en-US" altLang="ja-JP" dirty="0" err="1" smtClean="0"/>
              <a:t>Mischke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altLang="ja-JP" dirty="0" smtClean="0"/>
              <a:t>B decay contribution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5608" y="4876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42808"/>
            <a:ext cx="808024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B decay contribution to non-photonic electron</a:t>
            </a:r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Three independent method (STAR &amp; PHENIX) are consistent </a:t>
            </a:r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B decay contribution increase with </a:t>
            </a:r>
            <a:r>
              <a:rPr lang="en-US" altLang="ja-JP" sz="2400" dirty="0" err="1" smtClean="0"/>
              <a:t>pT</a:t>
            </a: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</a:t>
            </a:r>
            <a:r>
              <a:rPr lang="en-US" altLang="ja-JP" sz="2400" u="sng" dirty="0" smtClean="0"/>
              <a:t>&gt; 50% </a:t>
            </a:r>
            <a:r>
              <a:rPr lang="en-US" altLang="ja-JP" sz="2400" u="sng" dirty="0" err="1" smtClean="0"/>
              <a:t>e</a:t>
            </a:r>
            <a:r>
              <a:rPr lang="en-US" altLang="ja-JP" sz="2400" u="sng" dirty="0" smtClean="0"/>
              <a:t> decay from B above 4-5 </a:t>
            </a:r>
            <a:r>
              <a:rPr lang="en-US" altLang="ja-JP" sz="2400" u="sng" dirty="0" err="1" smtClean="0"/>
              <a:t>GeV/c</a:t>
            </a:r>
            <a:endParaRPr lang="en-US" altLang="ja-JP" sz="2400" u="sng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good agreement with </a:t>
            </a:r>
            <a:r>
              <a:rPr lang="en-US" altLang="ja-JP" sz="2400" dirty="0" err="1" smtClean="0"/>
              <a:t>pQCD</a:t>
            </a:r>
            <a:r>
              <a:rPr lang="en-US" altLang="ja-JP" sz="2400" dirty="0" smtClean="0"/>
              <a:t> (FONLL) prediction   </a:t>
            </a:r>
            <a:endParaRPr kumimoji="1" lang="ja-JP" alt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8" name="Picture 2" descr="BoverBplusD_newPHENIX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274" y="1082120"/>
            <a:ext cx="6035326" cy="379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altLang="ja-JP" dirty="0" smtClean="0"/>
              <a:t>B</a:t>
            </a:r>
            <a:r>
              <a:rPr lang="en-US" altLang="ja-JP" dirty="0" err="1" smtClean="0"/>
              <a:t>ottom</a:t>
            </a:r>
            <a:r>
              <a:rPr lang="en-US" altLang="ja-JP" dirty="0" smtClean="0"/>
              <a:t> production @ pp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5" name="Picture 8" descr="ratio_data_fonll_ple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204" y="1538286"/>
            <a:ext cx="5994400" cy="3444875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16" y="3624267"/>
            <a:ext cx="12954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72616" y="5213994"/>
            <a:ext cx="76610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"/>
            </a:pPr>
            <a:r>
              <a:rPr kumimoji="1" lang="en-US" altLang="ja-JP" sz="2400" dirty="0" smtClean="0"/>
              <a:t> data (</a:t>
            </a:r>
            <a:r>
              <a:rPr kumimoji="1" lang="en-US" altLang="ja-JP" sz="2400" dirty="0" err="1" smtClean="0"/>
              <a:t>c</a:t>
            </a:r>
            <a:r>
              <a:rPr kumimoji="1" lang="en-US" altLang="ja-JP" sz="2400" dirty="0" smtClean="0"/>
              <a:t>-&gt;</a:t>
            </a:r>
            <a:r>
              <a:rPr kumimoji="1" lang="en-US" altLang="ja-JP" sz="2400" dirty="0" err="1" smtClean="0"/>
              <a:t>e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b</a:t>
            </a:r>
            <a:r>
              <a:rPr kumimoji="1" lang="en-US" altLang="ja-JP" sz="2400" dirty="0" smtClean="0"/>
              <a:t>-&gt;</a:t>
            </a:r>
            <a:r>
              <a:rPr kumimoji="1" lang="en-US" altLang="ja-JP" sz="2400" dirty="0" err="1" smtClean="0"/>
              <a:t>e)/pQCD</a:t>
            </a:r>
            <a:r>
              <a:rPr kumimoji="1" lang="en-US" altLang="ja-JP" sz="2400" dirty="0" smtClean="0"/>
              <a:t> from PHENIX</a:t>
            </a:r>
          </a:p>
          <a:p>
            <a:pPr>
              <a:buFont typeface="Wingdings" charset="2"/>
              <a:buChar char=""/>
            </a:pPr>
            <a:r>
              <a:rPr lang="en-US" altLang="ja-JP" sz="2400" dirty="0" smtClean="0"/>
              <a:t> ratio is almost flat -&gt; </a:t>
            </a:r>
            <a:r>
              <a:rPr lang="en-US" altLang="ja-JP" sz="2400" dirty="0" err="1" smtClean="0"/>
              <a:t>pQCD</a:t>
            </a:r>
            <a:r>
              <a:rPr lang="en-US" altLang="ja-JP" sz="2400" dirty="0" smtClean="0"/>
              <a:t> well represent the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shape</a:t>
            </a:r>
          </a:p>
          <a:p>
            <a:pPr>
              <a:buFont typeface="Wingdings" charset="2"/>
              <a:buChar char=""/>
            </a:pPr>
            <a:r>
              <a:rPr lang="en-US" altLang="ja-JP" sz="2400" dirty="0" smtClean="0">
                <a:latin typeface="Symbol" charset="2"/>
              </a:rPr>
              <a:t> </a:t>
            </a:r>
            <a:r>
              <a:rPr lang="en-US" altLang="ja-JP" sz="2400" dirty="0" err="1" smtClean="0">
                <a:latin typeface="Symbol" charset="2"/>
              </a:rPr>
              <a:t>s</a:t>
            </a:r>
            <a:r>
              <a:rPr lang="en-US" altLang="ja-JP" sz="2400" baseline="-25000" dirty="0" err="1" smtClean="0"/>
              <a:t>data</a:t>
            </a:r>
            <a:r>
              <a:rPr lang="en-US" altLang="ja-JP" sz="2400" dirty="0" err="1" smtClean="0"/>
              <a:t>/</a:t>
            </a:r>
            <a:r>
              <a:rPr lang="en-US" altLang="ja-JP" sz="2400" dirty="0" err="1" smtClean="0">
                <a:latin typeface="Symbol" charset="2"/>
              </a:rPr>
              <a:t>s</a:t>
            </a:r>
            <a:r>
              <a:rPr lang="en-US" altLang="ja-JP" sz="2400" baseline="-25000" dirty="0" err="1" smtClean="0"/>
              <a:t>FONLL</a:t>
            </a:r>
            <a:r>
              <a:rPr lang="en-US" altLang="ja-JP" sz="2400" baseline="-25000" dirty="0" smtClean="0"/>
              <a:t> </a:t>
            </a:r>
            <a:r>
              <a:rPr lang="en-US" altLang="ja-JP" sz="2400" dirty="0" smtClean="0"/>
              <a:t>~2 reasonable value</a:t>
            </a:r>
            <a:endParaRPr lang="en-US" altLang="ja-JP" sz="2400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35521" y="1143000"/>
            <a:ext cx="1078127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QM08</a:t>
            </a:r>
          </a:p>
          <a:p>
            <a:r>
              <a:rPr lang="en-US" altLang="ja-JP" dirty="0" smtClean="0"/>
              <a:t>Y. </a:t>
            </a:r>
            <a:r>
              <a:rPr lang="en-US" altLang="ja-JP" dirty="0" err="1" smtClean="0"/>
              <a:t>Morino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9444" y="4567663"/>
            <a:ext cx="145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upper limit </a:t>
            </a:r>
          </a:p>
          <a:p>
            <a:r>
              <a:rPr lang="en-US" altLang="ja-JP" dirty="0" smtClean="0"/>
              <a:t>of </a:t>
            </a:r>
            <a:r>
              <a:rPr kumimoji="1" lang="en-US" altLang="ja-JP" dirty="0" err="1" smtClean="0"/>
              <a:t>pQCD</a:t>
            </a:r>
            <a:endParaRPr kumimoji="1" lang="ja-JP" alt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6705604" y="4267205"/>
            <a:ext cx="773841" cy="715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38800" y="23299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Charm decay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62426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Bottom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decay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43362" y="2099102"/>
            <a:ext cx="16461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</a:t>
            </a:r>
            <a:r>
              <a:rPr kumimoji="1" lang="en-US" altLang="ja-JP" sz="2400" dirty="0" err="1" smtClean="0"/>
              <a:t>ata/pQCD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Large Bottom energy loss ?</a:t>
            </a:r>
            <a:endParaRPr lang="ja-JP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918" y="1143000"/>
            <a:ext cx="445717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50000"/>
            </a:pPr>
            <a:endParaRPr lang="en-US" altLang="ja-JP" sz="2400" dirty="0" smtClean="0"/>
          </a:p>
          <a:p>
            <a:pPr>
              <a:buSzPct val="150000"/>
              <a:buFont typeface="Wingdings" charset="2"/>
              <a:buChar char="§"/>
            </a:pP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Bottom quark contribution </a:t>
            </a:r>
          </a:p>
          <a:p>
            <a:pPr>
              <a:buSzPct val="150000"/>
            </a:pPr>
            <a:r>
              <a:rPr lang="en-US" altLang="ja-JP" sz="2400" dirty="0" smtClean="0"/>
              <a:t>    is ~50% above 4-5 GeV/c @ pp</a:t>
            </a:r>
          </a:p>
          <a:p>
            <a:pPr>
              <a:buSzPct val="150000"/>
            </a:pPr>
            <a:r>
              <a:rPr kumimoji="1" lang="en-US" altLang="ja-JP" sz="2400" dirty="0" smtClean="0"/>
              <a:t>   =&gt; </a:t>
            </a:r>
            <a:r>
              <a:rPr lang="en-US" altLang="ja-JP" sz="2400" dirty="0" smtClean="0"/>
              <a:t>there would be significant</a:t>
            </a:r>
          </a:p>
          <a:p>
            <a:pPr>
              <a:buSzPct val="150000"/>
            </a:pPr>
            <a:r>
              <a:rPr lang="en-US" altLang="ja-JP" sz="2400" dirty="0" smtClean="0"/>
              <a:t>        bottom </a:t>
            </a:r>
            <a:r>
              <a:rPr kumimoji="1" lang="en-US" altLang="ja-JP" sz="2400" dirty="0" smtClean="0"/>
              <a:t>contribution in </a:t>
            </a:r>
            <a:endParaRPr lang="en-US" altLang="ja-JP" sz="2400" dirty="0" smtClean="0"/>
          </a:p>
          <a:p>
            <a:pPr>
              <a:buSzPct val="150000"/>
            </a:pPr>
            <a:r>
              <a:rPr lang="en-US" altLang="ja-JP" sz="2400" dirty="0" smtClean="0"/>
              <a:t>        </a:t>
            </a:r>
            <a:r>
              <a:rPr lang="en-US" altLang="ja-JP" sz="2400" dirty="0" err="1" smtClean="0"/>
              <a:t>AuAu</a:t>
            </a:r>
            <a:r>
              <a:rPr lang="en-US" altLang="ja-JP" sz="2400" dirty="0" smtClean="0"/>
              <a:t>, too</a:t>
            </a:r>
            <a:endParaRPr kumimoji="1" lang="en-US" altLang="ja-JP" sz="2400" dirty="0" smtClean="0"/>
          </a:p>
          <a:p>
            <a:pPr>
              <a:buSzPct val="150000"/>
            </a:pPr>
            <a:endParaRPr kumimoji="1" lang="en-US" altLang="ja-JP" sz="2400" dirty="0" smtClean="0"/>
          </a:p>
          <a:p>
            <a:pP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R</a:t>
            </a:r>
            <a:r>
              <a:rPr lang="en-US" altLang="ja-JP" sz="2400" baseline="-25000" dirty="0" smtClean="0"/>
              <a:t>AA</a:t>
            </a:r>
            <a:r>
              <a:rPr lang="en-US" altLang="ja-JP" sz="2400" dirty="0" smtClean="0"/>
              <a:t> for non-photonic electron</a:t>
            </a:r>
          </a:p>
          <a:p>
            <a:pPr>
              <a:buSzPct val="150000"/>
            </a:pPr>
            <a:r>
              <a:rPr kumimoji="1" lang="en-US" altLang="ja-JP" sz="2400" dirty="0" smtClean="0"/>
              <a:t>   consistent with hadrons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SzPct val="150000"/>
              <a:buFont typeface="Symbol" charset="2"/>
              <a:buChar char=""/>
            </a:pPr>
            <a:r>
              <a:rPr lang="en-US" altLang="ja-JP" sz="2400" dirty="0" smtClean="0"/>
              <a:t> Indicate large energy loss</a:t>
            </a:r>
          </a:p>
          <a:p>
            <a:pPr>
              <a:buSzPct val="150000"/>
            </a:pPr>
            <a:r>
              <a:rPr kumimoji="1" lang="en-US" altLang="ja-JP" sz="2400" dirty="0" smtClean="0"/>
              <a:t>      </a:t>
            </a:r>
            <a:r>
              <a:rPr lang="en-US" altLang="ja-JP" sz="2400" dirty="0" smtClean="0"/>
              <a:t> not only charm but also</a:t>
            </a:r>
          </a:p>
          <a:p>
            <a:pPr>
              <a:buSzPct val="150000"/>
            </a:pPr>
            <a:r>
              <a:rPr kumimoji="1" lang="en-US" altLang="ja-JP" sz="2400" dirty="0" smtClean="0"/>
              <a:t>       bottom in the dense matter  </a:t>
            </a:r>
            <a:endParaRPr kumimoji="1" lang="ja-JP" alt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12" name="Picture 11" descr="Pic_SQM_R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88" y="1143000"/>
            <a:ext cx="4629912" cy="479710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614160" y="4831318"/>
            <a:ext cx="1999488" cy="851416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6074717"/>
            <a:ext cx="215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C:B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~ 1:1 @ pp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096000" y="5682734"/>
            <a:ext cx="762000" cy="391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AA</a:t>
            </a:r>
            <a:r>
              <a:rPr lang="en-US" altLang="ja-JP" baseline="30000" dirty="0" err="1" smtClean="0"/>
              <a:t>c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AA</a:t>
            </a:r>
            <a:r>
              <a:rPr lang="en-US" altLang="ja-JP" baseline="30000" dirty="0" err="1" smtClean="0"/>
              <a:t>b</a:t>
            </a:r>
            <a:r>
              <a:rPr lang="en-US" altLang="ja-JP" dirty="0" smtClean="0"/>
              <a:t> correlation (1)</a:t>
            </a:r>
            <a:endParaRPr lang="ja-JP" alt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435608" y="1981200"/>
          <a:ext cx="5748338" cy="2970212"/>
        </p:xfrm>
        <a:graphic>
          <a:graphicData uri="http://schemas.openxmlformats.org/presentationml/2006/ole">
            <p:oleObj spid="_x0000_s109570" name="Equation" r:id="rId4" imgW="2654300" imgH="13716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530352" y="5256031"/>
            <a:ext cx="8613648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R</a:t>
            </a:r>
            <a:r>
              <a:rPr lang="en-US" altLang="ja-JP" sz="2400" baseline="-25000" dirty="0" smtClean="0"/>
              <a:t>AA</a:t>
            </a:r>
            <a:r>
              <a:rPr lang="en-US" altLang="ja-JP" sz="2400" baseline="30000" dirty="0" smtClean="0"/>
              <a:t>C</a:t>
            </a:r>
            <a:r>
              <a:rPr lang="en-US" altLang="ja-JP" sz="2400" dirty="0" smtClean="0"/>
              <a:t> and R</a:t>
            </a:r>
            <a:r>
              <a:rPr lang="en-US" altLang="ja-JP" sz="2400" baseline="-25000" dirty="0" smtClean="0"/>
              <a:t>AA</a:t>
            </a:r>
            <a:r>
              <a:rPr lang="en-US" altLang="ja-JP" sz="2400" baseline="30000" dirty="0" smtClean="0"/>
              <a:t>B  </a:t>
            </a:r>
            <a:r>
              <a:rPr lang="en-US" altLang="ja-JP" sz="2400" dirty="0" smtClean="0"/>
              <a:t>are connected B decay contribution @ pp </a:t>
            </a:r>
          </a:p>
          <a:p>
            <a:pPr marL="26988" lvl="0" defTabSz="914400">
              <a:lnSpc>
                <a:spcPct val="85000"/>
              </a:lnSpc>
              <a:spcBef>
                <a:spcPts val="600"/>
              </a:spcBef>
              <a:buSzPct val="150000"/>
              <a:buFont typeface="Wingdings" charset="2"/>
              <a:buChar char="§"/>
              <a:defRPr/>
            </a:pPr>
            <a:r>
              <a:rPr lang="en-US" altLang="ja-JP" sz="2400" dirty="0" smtClean="0"/>
              <a:t> With the measurements of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r</a:t>
            </a:r>
            <a:r>
              <a:rPr lang="en-US" altLang="ja-JP" sz="2400" dirty="0" smtClean="0">
                <a:solidFill>
                  <a:srgbClr val="FF0000"/>
                </a:solidFill>
              </a:rPr>
              <a:t> @ pp </a:t>
            </a:r>
            <a:r>
              <a:rPr lang="en-US" altLang="ja-JP" sz="2400" dirty="0" smtClean="0"/>
              <a:t>and</a:t>
            </a:r>
            <a:r>
              <a:rPr lang="en-US" altLang="ja-JP" sz="2400" dirty="0" smtClean="0">
                <a:solidFill>
                  <a:srgbClr val="FF0000"/>
                </a:solidFill>
              </a:rPr>
              <a:t> R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AA</a:t>
            </a:r>
            <a:r>
              <a:rPr lang="en-US" altLang="ja-JP" sz="2400" dirty="0" smtClean="0"/>
              <a:t>, </a:t>
            </a:r>
          </a:p>
          <a:p>
            <a:pPr marL="26988" lvl="0" defTabSz="914400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altLang="ja-JP" sz="2400" dirty="0" smtClean="0"/>
              <a:t>   we can derive a relationship between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AA</a:t>
            </a:r>
            <a:r>
              <a:rPr lang="en-US" altLang="ja-JP" sz="2400" baseline="30000" dirty="0" err="1" smtClean="0"/>
              <a:t>c</a:t>
            </a:r>
            <a:r>
              <a:rPr lang="en-US" altLang="ja-JP" sz="2400" baseline="30000" dirty="0" smtClean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AA</a:t>
            </a:r>
            <a:r>
              <a:rPr lang="en-US" altLang="ja-JP" sz="2400" baseline="30000" dirty="0" err="1" smtClean="0"/>
              <a:t>b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>
                <a:solidFill>
                  <a:schemeClr val="tx1"/>
                </a:solidFill>
              </a:rPr>
              <a:pPr/>
              <a:t>19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1435608" y="4340224"/>
            <a:ext cx="260299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2212" y="1519535"/>
            <a:ext cx="7417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Relation between R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AA</a:t>
            </a:r>
            <a:r>
              <a:rPr lang="en-US" altLang="ja-JP" sz="2400" dirty="0" smtClean="0">
                <a:solidFill>
                  <a:srgbClr val="0000FF"/>
                </a:solidFill>
              </a:rPr>
              <a:t> for charm and bottom decay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8080" cy="4800600"/>
          </a:xfrm>
        </p:spPr>
        <p:txBody>
          <a:bodyPr/>
          <a:lstStyle/>
          <a:p>
            <a:r>
              <a:rPr lang="en-US" altLang="ja-JP" dirty="0" smtClean="0"/>
              <a:t>Non-photonic 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 result in </a:t>
            </a:r>
            <a:r>
              <a:rPr lang="en-US" altLang="ja-JP" dirty="0" err="1" smtClean="0"/>
              <a:t>AuAu</a:t>
            </a:r>
            <a:endParaRPr lang="en-US" altLang="ja-JP" dirty="0" smtClean="0"/>
          </a:p>
          <a:p>
            <a:r>
              <a:rPr lang="en-US" altLang="ja-JP" dirty="0" err="1" smtClean="0"/>
              <a:t>b/c</a:t>
            </a:r>
            <a:r>
              <a:rPr lang="en-US" altLang="ja-JP" dirty="0" smtClean="0"/>
              <a:t> separation in non-photonic electron</a:t>
            </a:r>
          </a:p>
          <a:p>
            <a:pPr>
              <a:buNone/>
            </a:pPr>
            <a:r>
              <a:rPr lang="en-US" altLang="ja-JP" dirty="0" smtClean="0"/>
              <a:t>   by electron-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correlations @ pp</a:t>
            </a:r>
          </a:p>
          <a:p>
            <a:r>
              <a:rPr lang="en-US" altLang="ja-JP" dirty="0" smtClean="0"/>
              <a:t>Bottom production</a:t>
            </a:r>
          </a:p>
          <a:p>
            <a:r>
              <a:rPr lang="en-US" altLang="ja-JP" dirty="0" smtClean="0"/>
              <a:t>Discuss heavy flavor energy loss in the</a:t>
            </a:r>
          </a:p>
          <a:p>
            <a:pPr>
              <a:buNone/>
            </a:pPr>
            <a:r>
              <a:rPr lang="en-US" altLang="ja-JP" dirty="0" smtClean="0"/>
              <a:t>   </a:t>
            </a:r>
            <a:r>
              <a:rPr lang="en-US" altLang="ja-JP" dirty="0" err="1" smtClean="0"/>
              <a:t>dense</a:t>
            </a:r>
            <a:r>
              <a:rPr lang="en-US" altLang="ja-JP" dirty="0" smtClean="0"/>
              <a:t> matter 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AA</a:t>
            </a:r>
            <a:r>
              <a:rPr lang="en-US" altLang="ja-JP" baseline="30000" dirty="0" err="1" smtClean="0"/>
              <a:t>c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AA</a:t>
            </a:r>
            <a:r>
              <a:rPr lang="en-US" altLang="ja-JP" baseline="30000" dirty="0" err="1" smtClean="0"/>
              <a:t>b</a:t>
            </a:r>
            <a:r>
              <a:rPr lang="en-US" altLang="ja-JP" dirty="0" smtClean="0"/>
              <a:t> correlation (2)</a:t>
            </a:r>
            <a:endParaRPr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0831" y="1417638"/>
            <a:ext cx="418576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kumimoji="1" lang="en-US" altLang="ja-JP" sz="2400" dirty="0" smtClean="0"/>
              <a:t> R</a:t>
            </a:r>
            <a:r>
              <a:rPr kumimoji="1" lang="en-US" altLang="ja-JP" sz="2400" baseline="-25000" dirty="0" smtClean="0"/>
              <a:t>AA</a:t>
            </a:r>
            <a:r>
              <a:rPr kumimoji="1" lang="en-US" altLang="ja-JP" sz="2400" baseline="30000" dirty="0" smtClean="0"/>
              <a:t>c</a:t>
            </a:r>
            <a:r>
              <a:rPr kumimoji="1" lang="en-US" altLang="ja-JP" sz="2400" dirty="0" smtClean="0"/>
              <a:t> &amp; R</a:t>
            </a:r>
            <a:r>
              <a:rPr kumimoji="1" lang="en-US" altLang="ja-JP" sz="2400" baseline="-25000" dirty="0" smtClean="0"/>
              <a:t>AA</a:t>
            </a:r>
            <a:r>
              <a:rPr kumimoji="1" lang="en-US" altLang="ja-JP" sz="2400" baseline="30000" dirty="0" smtClean="0"/>
              <a:t>b</a:t>
            </a:r>
            <a:r>
              <a:rPr kumimoji="1" lang="en-US" altLang="ja-JP" sz="2400" dirty="0" smtClean="0"/>
              <a:t> correlation</a:t>
            </a:r>
          </a:p>
          <a:p>
            <a:r>
              <a:rPr kumimoji="1" lang="en-US" altLang="ja-JP" sz="2400" dirty="0" smtClean="0"/>
              <a:t>  </a:t>
            </a:r>
            <a:r>
              <a:rPr lang="en-US" altLang="ja-JP" sz="2400" dirty="0" smtClean="0"/>
              <a:t> from STAR</a:t>
            </a:r>
          </a:p>
          <a:p>
            <a:endParaRPr lang="en-US" altLang="ja-JP" sz="2400" dirty="0" smtClean="0"/>
          </a:p>
          <a:p>
            <a:pPr>
              <a:buFont typeface="Courier New"/>
              <a:buChar char="o"/>
            </a:pPr>
            <a:r>
              <a:rPr kumimoji="1" lang="en-US" altLang="ja-JP" sz="2400" dirty="0" smtClean="0"/>
              <a:t> Dominant uncertainty is </a:t>
            </a:r>
          </a:p>
          <a:p>
            <a:r>
              <a:rPr lang="en-US" altLang="ja-JP" sz="2400" dirty="0" smtClean="0"/>
              <a:t>   normalization in R</a:t>
            </a:r>
            <a:r>
              <a:rPr lang="en-US" altLang="ja-JP" sz="2400" baseline="-25000" dirty="0" smtClean="0"/>
              <a:t>AA</a:t>
            </a:r>
            <a:r>
              <a:rPr lang="en-US" altLang="ja-JP" sz="2400" dirty="0" smtClean="0"/>
              <a:t> analysis</a:t>
            </a:r>
          </a:p>
          <a:p>
            <a:endParaRPr lang="en-US" altLang="ja-JP" sz="2400" dirty="0" smtClean="0"/>
          </a:p>
          <a:p>
            <a:pPr>
              <a:buFont typeface="Courier New"/>
              <a:buChar char="o"/>
            </a:pP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R</a:t>
            </a:r>
            <a:r>
              <a:rPr lang="en-US" altLang="ja-JP" sz="2400" baseline="-25000" dirty="0" err="1" smtClean="0"/>
              <a:t>AA</a:t>
            </a:r>
            <a:r>
              <a:rPr lang="en-US" altLang="ja-JP" sz="2400" baseline="30000" dirty="0" err="1" smtClean="0"/>
              <a:t>b</a:t>
            </a:r>
            <a:r>
              <a:rPr lang="en-US" altLang="ja-JP" sz="2400" dirty="0" smtClean="0"/>
              <a:t>&lt; 1 ; B meson suppressed </a:t>
            </a:r>
          </a:p>
          <a:p>
            <a:pPr>
              <a:buFont typeface="Wingdings" charset="2"/>
              <a:buChar char="§"/>
            </a:pPr>
            <a:endParaRPr lang="en-US" altLang="ja-JP" sz="2400" dirty="0" smtClean="0"/>
          </a:p>
          <a:p>
            <a:pPr>
              <a:buFont typeface="Courier New"/>
              <a:buChar char="o"/>
            </a:pPr>
            <a:r>
              <a:rPr lang="en-US" altLang="ja-JP" sz="2400" dirty="0" smtClean="0"/>
              <a:t> prefer Dissociate and </a:t>
            </a:r>
          </a:p>
          <a:p>
            <a:r>
              <a:rPr lang="en-US" altLang="ja-JP" sz="2400" dirty="0" smtClean="0"/>
              <a:t>             resonance model</a:t>
            </a:r>
          </a:p>
          <a:p>
            <a:r>
              <a:rPr lang="en-US" altLang="ja-JP" sz="2400" dirty="0" smtClean="0"/>
              <a:t>             (large </a:t>
            </a:r>
            <a:r>
              <a:rPr lang="en-US" altLang="ja-JP" sz="2400" dirty="0" err="1" smtClean="0"/>
              <a:t>b</a:t>
            </a:r>
            <a:r>
              <a:rPr lang="en-US" altLang="ja-JP" sz="2400" dirty="0" smtClean="0"/>
              <a:t> energy loss)</a:t>
            </a:r>
          </a:p>
          <a:p>
            <a:endParaRPr kumimoji="1" lang="ja-JP" alt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12" name="Picture 11" descr="Pic_SQM_Ra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44"/>
            <a:ext cx="4984750" cy="474971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229835" y="4114800"/>
            <a:ext cx="370385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31539" y="5934670"/>
            <a:ext cx="4379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I; Phys.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B 632, 81 (2006) ; </a:t>
            </a:r>
            <a:r>
              <a:rPr lang="en-US" altLang="ja-JP" u="sng" dirty="0" err="1" smtClean="0"/>
              <a:t>dN</a:t>
            </a:r>
            <a:r>
              <a:rPr lang="en-US" altLang="ja-JP" u="sng" baseline="-25000" dirty="0" err="1" smtClean="0"/>
              <a:t>g</a:t>
            </a:r>
            <a:r>
              <a:rPr lang="en-US" altLang="ja-JP" u="sng" dirty="0" err="1" smtClean="0"/>
              <a:t>/dy</a:t>
            </a:r>
            <a:r>
              <a:rPr lang="en-US" altLang="ja-JP" u="sng" dirty="0" smtClean="0"/>
              <a:t> = 1000</a:t>
            </a:r>
          </a:p>
          <a:p>
            <a:pPr algn="ctr"/>
            <a:r>
              <a:rPr lang="en-US" altLang="ja-JP" dirty="0" smtClean="0"/>
              <a:t>II; Phys.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B 694, 139 (2007)</a:t>
            </a:r>
          </a:p>
          <a:p>
            <a:pPr algn="ctr"/>
            <a:r>
              <a:rPr lang="en-US" altLang="ja-JP" dirty="0" smtClean="0"/>
              <a:t>III; Phys.Rev.Lett.100(2008)192301</a:t>
            </a:r>
            <a:endParaRPr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35608" y="5750004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STAR </a:t>
            </a:r>
            <a:r>
              <a:rPr lang="en-US" altLang="ja-JP" sz="2400" dirty="0" smtClean="0"/>
              <a:t>preliminary</a:t>
            </a:r>
            <a:endParaRPr kumimoji="1" lang="ja-JP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435608" y="1232972"/>
            <a:ext cx="134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&gt;5 </a:t>
            </a:r>
            <a:r>
              <a:rPr kumimoji="1" lang="en-US" altLang="ja-JP" dirty="0" err="1" smtClean="0"/>
              <a:t>GeV/c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1000" y="2057400"/>
            <a:ext cx="4350539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7620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Summary</a:t>
            </a:r>
            <a:r>
              <a:rPr lang="en-US" altLang="ja-JP" dirty="0" smtClean="0">
                <a:latin typeface="Wingdings"/>
                <a:ea typeface="Wingdings"/>
                <a:cs typeface="Wingdings"/>
              </a:rPr>
              <a:t> </a:t>
            </a:r>
            <a:endParaRPr lang="ja-JP" altLang="en-US" dirty="0"/>
          </a:p>
        </p:txBody>
      </p:sp>
      <p:pic>
        <p:nvPicPr>
          <p:cNvPr id="91140" name="Picture 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760335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198735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21" descr="1_RAA_C0010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74935"/>
            <a:ext cx="2913063" cy="212407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62000">
                <a:schemeClr val="accent1">
                  <a:tint val="96000"/>
                  <a:shade val="80000"/>
                  <a:satMod val="170000"/>
                </a:schemeClr>
              </a:gs>
              <a:gs pos="97000">
                <a:schemeClr val="accent1">
                  <a:tint val="98000"/>
                  <a:shade val="63000"/>
                  <a:satMod val="170000"/>
                </a:schemeClr>
              </a:gs>
              <a:gs pos="100000">
                <a:schemeClr val="accent1">
                  <a:shade val="62000"/>
                  <a:satMod val="17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52400" y="1836535"/>
            <a:ext cx="2735263" cy="2057784"/>
            <a:chOff x="339" y="832"/>
            <a:chExt cx="3357" cy="2146"/>
          </a:xfrm>
        </p:grpSpPr>
        <p:pic>
          <p:nvPicPr>
            <p:cNvPr id="91145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9" y="832"/>
              <a:ext cx="3357" cy="2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6" name="Text Box 5"/>
            <p:cNvSpPr txBox="1">
              <a:spLocks noChangeAspect="1" noChangeArrowheads="1"/>
            </p:cNvSpPr>
            <p:nvPr/>
          </p:nvSpPr>
          <p:spPr bwMode="white">
            <a:xfrm>
              <a:off x="2257" y="999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altLang="ja-JP" b="0">
                  <a:solidFill>
                    <a:srgbClr val="CC0000"/>
                  </a:solidFill>
                </a:rPr>
                <a:t>d+Au</a:t>
              </a:r>
              <a:endParaRPr kumimoji="0" lang="en-US" altLang="ja-JP" sz="2400" b="0">
                <a:latin typeface="Times New Roman" charset="0"/>
              </a:endParaRPr>
            </a:p>
          </p:txBody>
        </p:sp>
        <p:sp>
          <p:nvSpPr>
            <p:cNvPr id="91147" name="Text Box 6"/>
            <p:cNvSpPr txBox="1">
              <a:spLocks noChangeAspect="1" noChangeArrowheads="1"/>
            </p:cNvSpPr>
            <p:nvPr/>
          </p:nvSpPr>
          <p:spPr bwMode="white">
            <a:xfrm>
              <a:off x="2269" y="2285"/>
              <a:ext cx="638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0" lang="en-US" altLang="ja-JP" b="0" dirty="0" err="1">
                  <a:solidFill>
                    <a:srgbClr val="CC0000"/>
                  </a:solidFill>
                </a:rPr>
                <a:t>Au+Au</a:t>
              </a:r>
              <a:endParaRPr kumimoji="0" lang="en-US" altLang="ja-JP" sz="2400" b="0" dirty="0">
                <a:latin typeface="Times New Roman" charset="0"/>
              </a:endParaRPr>
            </a:p>
          </p:txBody>
        </p:sp>
      </p:grpSp>
      <p:pic>
        <p:nvPicPr>
          <p:cNvPr id="91144" name="Picture 3" descr="v2pt_hydro_pikp_minbias_200GeV_AuAu_Run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8813" y="1531735"/>
            <a:ext cx="3328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663" y="4198735"/>
            <a:ext cx="2851150" cy="2428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106897">
            <a:off x="990598" y="3260028"/>
            <a:ext cx="73789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/>
                </a:solidFill>
              </a:rPr>
              <a:t>S</a:t>
            </a:r>
            <a:r>
              <a:rPr kumimoji="1" lang="en-US" altLang="ja-JP" sz="2800" dirty="0" err="1" smtClean="0">
                <a:solidFill>
                  <a:schemeClr val="accent3"/>
                </a:solidFill>
              </a:rPr>
              <a:t>ame</a:t>
            </a:r>
            <a:r>
              <a:rPr kumimoji="1" lang="en-US" altLang="ja-JP" sz="2800" dirty="0" smtClean="0">
                <a:solidFill>
                  <a:schemeClr val="accent3"/>
                </a:solidFill>
              </a:rPr>
              <a:t> </a:t>
            </a:r>
            <a:r>
              <a:rPr lang="en-US" altLang="ja-JP" sz="2800" dirty="0" smtClean="0">
                <a:solidFill>
                  <a:schemeClr val="accent3"/>
                </a:solidFill>
              </a:rPr>
              <a:t>trends of heavy &amp; light  in the dense matter</a:t>
            </a:r>
            <a:endParaRPr kumimoji="1" lang="ja-JP" altLang="en-US" sz="28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391003"/>
            <a:ext cx="62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R</a:t>
            </a:r>
            <a:r>
              <a:rPr kumimoji="1" lang="en-US" altLang="ja-JP" sz="2000" b="1" baseline="-25000" dirty="0" smtClean="0"/>
              <a:t>AA</a:t>
            </a:r>
            <a:endParaRPr kumimoji="1" lang="ja-JP" altLang="en-US" sz="20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21625" y="1331680"/>
            <a:ext cx="269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A</a:t>
            </a:r>
            <a:r>
              <a:rPr kumimoji="1" lang="en-US" altLang="ja-JP" sz="2000" b="1" dirty="0" err="1" smtClean="0"/>
              <a:t>zmuthal</a:t>
            </a:r>
            <a:r>
              <a:rPr kumimoji="1" lang="en-US" altLang="ja-JP" sz="2000" b="1" dirty="0" smtClean="0"/>
              <a:t> correlation</a:t>
            </a:r>
            <a:endParaRPr kumimoji="1" lang="ja-JP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64137" y="1347069"/>
            <a:ext cx="409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v</a:t>
            </a:r>
            <a:r>
              <a:rPr kumimoji="1" lang="en-US" altLang="ja-JP" sz="2000" b="1" baseline="-25000" dirty="0" smtClean="0"/>
              <a:t>2</a:t>
            </a:r>
            <a:endParaRPr kumimoji="1" lang="ja-JP" altLang="en-US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920" y="76200"/>
            <a:ext cx="749808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Summary</a:t>
            </a:r>
            <a:r>
              <a:rPr lang="en-US" altLang="ja-JP" dirty="0" smtClean="0">
                <a:latin typeface="Wingdings"/>
                <a:ea typeface="Wingdings"/>
                <a:cs typeface="Wingdings"/>
              </a:rPr>
              <a:t> </a:t>
            </a:r>
            <a:endParaRPr lang="ja-JP" alt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4800600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buFont typeface="Wingdings" pitchFamily="-65" charset="2"/>
              <a:buChar char="n"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Heavy quark behavior is same as light quark</a:t>
            </a:r>
          </a:p>
          <a:p>
            <a:pPr>
              <a:buClr>
                <a:schemeClr val="accent3"/>
              </a:buClr>
              <a:buNone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 in the </a:t>
            </a:r>
            <a:r>
              <a:rPr lang="en-US" altLang="zh-CN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hot &amp; dense matter @ RHIC</a:t>
            </a:r>
          </a:p>
          <a:p>
            <a:pPr>
              <a:buClr>
                <a:schemeClr val="accent3"/>
              </a:buClr>
              <a:buNone/>
            </a:pPr>
            <a:r>
              <a:rPr lang="en-US" altLang="zh-CN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 =&gt; energy loss &amp; flow</a:t>
            </a:r>
            <a:endParaRPr lang="en-US" altLang="zh-CN" sz="1800" dirty="0" smtClean="0">
              <a:latin typeface="Gill Sans MT (Headings)"/>
              <a:ea typeface="ヒラギノ角ゴ Pro W3" pitchFamily="-65" charset="-128"/>
              <a:cs typeface="Gill Sans MT (Headings)"/>
            </a:endParaRPr>
          </a:p>
          <a:p>
            <a:pPr>
              <a:buClr>
                <a:schemeClr val="accent3"/>
              </a:buClr>
              <a:buFont typeface="Wingdings" pitchFamily="-65" charset="2"/>
              <a:buChar char="n"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STAR &amp; PHENIX extract B decay contribution</a:t>
            </a:r>
          </a:p>
          <a:p>
            <a:pPr>
              <a:buClr>
                <a:schemeClr val="accent3"/>
              </a:buClr>
              <a:buNone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 in non-photonic electron by using electron-</a:t>
            </a:r>
            <a:r>
              <a:rPr lang="en-US" altLang="ja-JP" sz="2200" dirty="0" err="1" smtClean="0">
                <a:latin typeface="Gill Sans MT (Headings)"/>
                <a:ea typeface="ヒラギノ角ゴ Pro W3" pitchFamily="-65" charset="-128"/>
                <a:cs typeface="Gill Sans MT (Headings)"/>
              </a:rPr>
              <a:t>hadron</a:t>
            </a:r>
            <a:endParaRPr lang="en-US" altLang="ja-JP" sz="2200" dirty="0" smtClean="0">
              <a:latin typeface="Gill Sans MT (Headings)"/>
              <a:ea typeface="ヒラギノ角ゴ Pro W3" pitchFamily="-65" charset="-128"/>
              <a:cs typeface="Gill Sans MT (Headings)"/>
            </a:endParaRPr>
          </a:p>
          <a:p>
            <a:pPr>
              <a:buClr>
                <a:schemeClr val="accent3"/>
              </a:buClr>
              <a:buNone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 correlations in pp.</a:t>
            </a:r>
          </a:p>
          <a:p>
            <a:pPr>
              <a:buClr>
                <a:schemeClr val="accent3"/>
              </a:buClr>
              <a:buFont typeface="Wingdings" pitchFamily="-65" charset="2"/>
              <a:buChar char="n"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B decay contribution is more than 50% above </a:t>
            </a:r>
          </a:p>
          <a:p>
            <a:pPr>
              <a:buClr>
                <a:schemeClr val="accent3"/>
              </a:buClr>
              <a:buNone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 5 </a:t>
            </a:r>
            <a:r>
              <a:rPr lang="en-US" altLang="ja-JP" sz="2200" dirty="0" err="1" smtClean="0">
                <a:latin typeface="Gill Sans MT (Headings)"/>
                <a:ea typeface="ヒラギノ角ゴ Pro W3" pitchFamily="-65" charset="-128"/>
                <a:cs typeface="Gill Sans MT (Headings)"/>
              </a:rPr>
              <a:t>GeV/c</a:t>
            </a: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in pp collisions</a:t>
            </a:r>
          </a:p>
          <a:p>
            <a:pPr>
              <a:buClr>
                <a:schemeClr val="accent3"/>
              </a:buClr>
              <a:buFont typeface="Wingdings" pitchFamily="-65" charset="2"/>
              <a:buChar char="n"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PHENIX study bottom production @ pp </a:t>
            </a:r>
          </a:p>
          <a:p>
            <a:pPr>
              <a:buClr>
                <a:schemeClr val="accent3"/>
              </a:buClr>
              <a:buNone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 and it is consistent with </a:t>
            </a:r>
            <a:r>
              <a:rPr lang="en-US" altLang="ja-JP" sz="2200" dirty="0" err="1" smtClean="0">
                <a:latin typeface="Gill Sans MT (Headings)"/>
                <a:ea typeface="ヒラギノ角ゴ Pro W3" pitchFamily="-65" charset="-128"/>
                <a:cs typeface="Gill Sans MT (Headings)"/>
              </a:rPr>
              <a:t>pQCD</a:t>
            </a: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prediction.</a:t>
            </a:r>
          </a:p>
          <a:p>
            <a:pPr>
              <a:buClr>
                <a:schemeClr val="accent3"/>
              </a:buClr>
              <a:buFont typeface="Wingdings" pitchFamily="-65" charset="2"/>
              <a:buChar char="n"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STAR study bottom energy loss and the result show </a:t>
            </a:r>
          </a:p>
          <a:p>
            <a:pPr>
              <a:buClr>
                <a:schemeClr val="accent3"/>
              </a:buClr>
              <a:buNone/>
            </a:pPr>
            <a:r>
              <a:rPr lang="en-US" altLang="ja-JP" sz="2200" dirty="0" smtClean="0">
                <a:latin typeface="Gill Sans MT (Headings)"/>
                <a:ea typeface="ヒラギノ角ゴ Pro W3" pitchFamily="-65" charset="-128"/>
                <a:cs typeface="Gill Sans MT (Headings)"/>
              </a:rPr>
              <a:t>    B meson suppression with 90% C.L.</a:t>
            </a:r>
          </a:p>
          <a:p>
            <a:pPr>
              <a:buClr>
                <a:srgbClr val="3333CC"/>
              </a:buClr>
              <a:buFont typeface="Wingdings" pitchFamily="-65" charset="2"/>
              <a:buNone/>
            </a:pPr>
            <a:endParaRPr lang="en-US" altLang="zh-CN" sz="2200" dirty="0" smtClean="0">
              <a:latin typeface="Gill Sans MT (Headings)"/>
              <a:cs typeface="Gill Sans MT (Headings)"/>
            </a:endParaRPr>
          </a:p>
          <a:p>
            <a:endParaRPr lang="ja-JP" altLang="en-US" sz="2200" dirty="0">
              <a:latin typeface="Gill Sans MT (Headings)"/>
              <a:cs typeface="Gill Sans MT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</a:t>
            </a:r>
            <a:r>
              <a:rPr lang="en-US" altLang="ja-JP" dirty="0" err="1" smtClean="0"/>
              <a:t>eavy</a:t>
            </a:r>
            <a:r>
              <a:rPr lang="en-US" altLang="ja-JP" dirty="0" smtClean="0"/>
              <a:t> flavor &amp; HIC 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224430" y="1417638"/>
            <a:ext cx="3360737" cy="2017712"/>
            <a:chOff x="192" y="480"/>
            <a:chExt cx="2478" cy="1488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528"/>
              <a:ext cx="1680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92" y="480"/>
              <a:ext cx="1248" cy="1488"/>
            </a:xfrm>
            <a:prstGeom prst="ellips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1488" y="864"/>
              <a:ext cx="28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76" y="672"/>
              <a:ext cx="89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altLang="ja-JP" sz="1800" b="0">
                  <a:solidFill>
                    <a:schemeClr val="tx1"/>
                  </a:solidFill>
                </a:rPr>
                <a:t>D mesons</a:t>
              </a: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392" y="576"/>
              <a:ext cx="1248" cy="115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728" y="1198"/>
              <a:ext cx="58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altLang="ja-JP" sz="1800" b="0">
                  <a:solidFill>
                    <a:schemeClr val="tx1"/>
                  </a:solidFill>
                </a:rPr>
                <a:t>, </a:t>
              </a:r>
              <a:r>
                <a:rPr lang="en-US" altLang="ja-JP" sz="1800" b="0">
                  <a:solidFill>
                    <a:schemeClr val="tx1"/>
                  </a:solidFill>
                  <a:latin typeface="Symbol" charset="2"/>
                </a:rPr>
                <a:t>Y</a:t>
              </a:r>
              <a:r>
                <a:rPr lang="en-US" altLang="ja-JP" sz="1800" b="0">
                  <a:solidFill>
                    <a:schemeClr val="tx1"/>
                  </a:solidFill>
                </a:rPr>
                <a:t>’, </a:t>
              </a:r>
              <a:r>
                <a:rPr lang="en-US" altLang="ja-JP" sz="1800" b="0">
                  <a:solidFill>
                    <a:schemeClr val="tx1"/>
                  </a:solidFill>
                  <a:latin typeface="Symbol" charset="2"/>
                </a:rPr>
                <a:t>c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04" y="3609418"/>
            <a:ext cx="4343400" cy="31723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007" y="1547813"/>
            <a:ext cx="4737194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ü"/>
            </a:pPr>
            <a:r>
              <a:rPr kumimoji="1" lang="en-US" altLang="ja-JP" sz="2400" dirty="0" smtClean="0"/>
              <a:t>  Heavy quarks (charm &amp; bottom) </a:t>
            </a:r>
          </a:p>
          <a:p>
            <a:pPr>
              <a:buSzPct val="150000"/>
            </a:pPr>
            <a:r>
              <a:rPr lang="en-US" altLang="ja-JP" sz="2400" dirty="0" smtClean="0"/>
              <a:t>       </a:t>
            </a:r>
            <a:r>
              <a:rPr kumimoji="1" lang="en-US" altLang="ja-JP" sz="2400" dirty="0" smtClean="0"/>
              <a:t>are produced by </a:t>
            </a:r>
            <a:r>
              <a:rPr lang="en-US" altLang="ja-JP" sz="2400" dirty="0" smtClean="0"/>
              <a:t>gluon fusion in </a:t>
            </a:r>
          </a:p>
          <a:p>
            <a:pPr>
              <a:buSzPct val="150000"/>
            </a:pPr>
            <a:r>
              <a:rPr lang="en-US" altLang="ja-JP" sz="2400" dirty="0" smtClean="0"/>
              <a:t>       the initial collisions.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ü"/>
            </a:pPr>
            <a:r>
              <a:rPr lang="en-US" altLang="ja-JP" sz="2400" dirty="0" smtClean="0"/>
              <a:t> Total charm yields in </a:t>
            </a:r>
            <a:r>
              <a:rPr lang="en-US" altLang="ja-JP" sz="2400" dirty="0" err="1" smtClean="0"/>
              <a:t>AuAu</a:t>
            </a:r>
            <a:r>
              <a:rPr lang="en-US" altLang="ja-JP" sz="2400" dirty="0" smtClean="0"/>
              <a:t> </a:t>
            </a:r>
          </a:p>
          <a:p>
            <a:pPr>
              <a:buSzPct val="150000"/>
            </a:pPr>
            <a:r>
              <a:rPr lang="en-US" altLang="ja-JP" sz="2400" dirty="0" smtClean="0"/>
              <a:t>     collisions @ RHIC is scaled </a:t>
            </a:r>
          </a:p>
          <a:p>
            <a:pPr>
              <a:buSzPct val="150000"/>
            </a:pPr>
            <a:r>
              <a:rPr lang="en-US" altLang="ja-JP" sz="2400" dirty="0" smtClean="0"/>
              <a:t>     by binary collisions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ü"/>
            </a:pPr>
            <a:r>
              <a:rPr lang="en-US" altLang="ja-JP" sz="2400" dirty="0" smtClean="0"/>
              <a:t> heavy quarks are produced      </a:t>
            </a:r>
          </a:p>
          <a:p>
            <a:pPr>
              <a:buSzPct val="150000"/>
            </a:pPr>
            <a:r>
              <a:rPr lang="en-US" altLang="ja-JP" sz="2400" dirty="0" smtClean="0"/>
              <a:t>     before the medium formed </a:t>
            </a:r>
          </a:p>
          <a:p>
            <a:pPr>
              <a:buSzPct val="150000"/>
            </a:pPr>
            <a:r>
              <a:rPr lang="en-US" altLang="ja-JP" sz="2400" dirty="0" smtClean="0"/>
              <a:t>     and through the matter.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Clr>
                <a:srgbClr val="0000FF"/>
              </a:buClr>
              <a:buSzPct val="150000"/>
              <a:buFont typeface="Wingdings" charset="2"/>
              <a:buChar char="ü"/>
            </a:pPr>
            <a:r>
              <a:rPr lang="en-US" altLang="ja-JP" sz="2400" dirty="0" smtClean="0"/>
              <a:t> probe of QCD matter</a:t>
            </a:r>
          </a:p>
          <a:p>
            <a:pPr>
              <a:buSzPct val="150000"/>
            </a:pPr>
            <a:endParaRPr lang="en-US" altLang="ja-JP" sz="2400" dirty="0" smtClean="0"/>
          </a:p>
          <a:p>
            <a:pPr>
              <a:buSzPct val="150000"/>
            </a:pPr>
            <a:endParaRPr lang="en-US" altLang="ja-JP" sz="2400" dirty="0" smtClean="0"/>
          </a:p>
          <a:p>
            <a:pPr>
              <a:buSzPct val="150000"/>
            </a:pPr>
            <a:endParaRPr kumimoji="1" lang="en-US" altLang="ja-JP" sz="2400" dirty="0" smtClean="0"/>
          </a:p>
          <a:p>
            <a:pPr>
              <a:buSzPct val="150000"/>
            </a:pPr>
            <a:endParaRPr kumimoji="1" lang="ja-JP" alt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04831" y="3424752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u="sng" dirty="0" smtClean="0">
                <a:solidFill>
                  <a:schemeClr val="tx2"/>
                </a:solidFill>
                <a:hlinkClick r:id="rId5"/>
              </a:rPr>
              <a:t> </a:t>
            </a:r>
            <a:endParaRPr lang="ja-JP" alt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9678" y="3424752"/>
            <a:ext cx="230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PRL 94, 082301 (2005)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32267" y="593621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AuAu</a:t>
            </a:r>
            <a:r>
              <a:rPr kumimoji="1" lang="en-US" altLang="ja-JP" dirty="0" smtClean="0"/>
              <a:t> 200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3586B6-9D44-FF4B-82FC-51D40CDA8666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650539">
            <a:off x="4716463" y="765175"/>
            <a:ext cx="3744912" cy="2730500"/>
            <a:chOff x="2976" y="912"/>
            <a:chExt cx="2640" cy="2064"/>
          </a:xfrm>
        </p:grpSpPr>
        <p:pic>
          <p:nvPicPr>
            <p:cNvPr id="317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912"/>
              <a:ext cx="2640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6" name="Oval 4" descr="Dashed horizontal"/>
            <p:cNvSpPr>
              <a:spLocks noChangeArrowheads="1"/>
            </p:cNvSpPr>
            <p:nvPr/>
          </p:nvSpPr>
          <p:spPr bwMode="auto">
            <a:xfrm rot="-2176385">
              <a:off x="4228" y="1962"/>
              <a:ext cx="328" cy="233"/>
            </a:xfrm>
            <a:prstGeom prst="ellipse">
              <a:avLst/>
            </a:prstGeom>
            <a:noFill/>
            <a:ln w="381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1749" name="Oval 6"/>
          <p:cNvSpPr>
            <a:spLocks noChangeArrowheads="1"/>
          </p:cNvSpPr>
          <p:nvPr/>
        </p:nvSpPr>
        <p:spPr bwMode="auto">
          <a:xfrm>
            <a:off x="4500563" y="2997200"/>
            <a:ext cx="431800" cy="338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6443663" y="2781300"/>
            <a:ext cx="2401887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1400" b="1"/>
              <a:t>BR D</a:t>
            </a:r>
            <a:r>
              <a:rPr lang="en-US" altLang="ja-JP" sz="1400" b="1" baseline="30000"/>
              <a:t>0</a:t>
            </a:r>
            <a:r>
              <a:rPr lang="en-US" altLang="ja-JP" sz="1400" b="1"/>
              <a:t>-&gt;Kπ (3.85±0.10 %)</a:t>
            </a:r>
          </a:p>
          <a:p>
            <a:pPr algn="l"/>
            <a:r>
              <a:rPr lang="en-US" altLang="ja-JP" sz="1400" b="1">
                <a:solidFill>
                  <a:srgbClr val="FF0000"/>
                </a:solidFill>
              </a:rPr>
              <a:t>BR D</a:t>
            </a:r>
            <a:r>
              <a:rPr lang="en-US" altLang="ja-JP" sz="1400" b="1" baseline="30000">
                <a:solidFill>
                  <a:srgbClr val="FF0000"/>
                </a:solidFill>
              </a:rPr>
              <a:t>±</a:t>
            </a:r>
            <a:r>
              <a:rPr lang="en-US" altLang="ja-JP" sz="1400" b="1">
                <a:solidFill>
                  <a:srgbClr val="FF0000"/>
                </a:solidFill>
              </a:rPr>
              <a:t>-&gt;e+X (17.2 %)</a:t>
            </a:r>
            <a:endParaRPr lang="en-US" altLang="ja-JP" sz="1400" b="1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32385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altLang="ja-JP" sz="3200" b="1" dirty="0"/>
              <a:t>Charm quark study @ RHIC</a:t>
            </a:r>
          </a:p>
        </p:txBody>
      </p:sp>
      <p:sp>
        <p:nvSpPr>
          <p:cNvPr id="31752" name="Rectangle 15"/>
          <p:cNvSpPr>
            <a:spLocks noChangeArrowheads="1"/>
          </p:cNvSpPr>
          <p:nvPr/>
        </p:nvSpPr>
        <p:spPr bwMode="auto">
          <a:xfrm>
            <a:off x="352876" y="1371600"/>
            <a:ext cx="8280400" cy="5634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SzPct val="200000"/>
              <a:buFont typeface="Wingdings" charset="2"/>
              <a:buChar char="§"/>
            </a:pPr>
            <a:r>
              <a:rPr kumimoji="0" lang="en-US" altLang="ja-JP" sz="2400" dirty="0" smtClean="0"/>
              <a:t> </a:t>
            </a:r>
            <a:r>
              <a:rPr lang="en-US" altLang="ja-JP" sz="2400" dirty="0" smtClean="0"/>
              <a:t>Heavy flavor production has been</a:t>
            </a:r>
          </a:p>
          <a:p>
            <a:pPr>
              <a:buSzPct val="150000"/>
            </a:pPr>
            <a:r>
              <a:rPr lang="en-US" altLang="ja-JP" sz="2400" dirty="0" smtClean="0"/>
              <a:t>    studied by measuring electrons</a:t>
            </a:r>
          </a:p>
          <a:p>
            <a:pPr>
              <a:buSzPct val="150000"/>
            </a:pPr>
            <a:r>
              <a:rPr lang="en-US" altLang="ja-JP" sz="2400" dirty="0" smtClean="0"/>
              <a:t>    decay from charm and bottom</a:t>
            </a:r>
          </a:p>
          <a:p>
            <a:pPr>
              <a:buSzPct val="150000"/>
            </a:pPr>
            <a:r>
              <a:rPr lang="en-US" altLang="ja-JP" sz="2400" dirty="0" smtClean="0"/>
              <a:t>    (non-photonic electron)</a:t>
            </a:r>
          </a:p>
          <a:p>
            <a:pPr>
              <a:buSzPct val="150000"/>
            </a:pPr>
            <a:r>
              <a:rPr lang="en-US" altLang="ja-JP" sz="2400" dirty="0" smtClean="0"/>
              <a:t>    at RHIC</a:t>
            </a:r>
          </a:p>
          <a:p>
            <a:pPr algn="l">
              <a:buClr>
                <a:srgbClr val="0000FF"/>
              </a:buClr>
            </a:pPr>
            <a:endParaRPr kumimoji="0" lang="en-US" altLang="ja-JP" sz="2400" dirty="0" smtClean="0"/>
          </a:p>
          <a:p>
            <a:pPr algn="l">
              <a:buClr>
                <a:srgbClr val="0000FF"/>
              </a:buClr>
              <a:buFont typeface="Wingdings" charset="2"/>
              <a:buChar char="n"/>
            </a:pPr>
            <a:r>
              <a:rPr kumimoji="0" lang="en-US" altLang="ja-JP" sz="2400" dirty="0" smtClean="0"/>
              <a:t> Measured electron</a:t>
            </a:r>
          </a:p>
          <a:p>
            <a:pPr marL="358775" lvl="2" algn="l">
              <a:buClr>
                <a:srgbClr val="0000FF"/>
              </a:buClr>
            </a:pPr>
            <a:endParaRPr kumimoji="0" lang="en-US" altLang="ja-JP" sz="1400" dirty="0" smtClean="0"/>
          </a:p>
          <a:p>
            <a:pPr marL="358775" lvl="2" algn="l">
              <a:buClr>
                <a:srgbClr val="0000FF"/>
              </a:buClr>
              <a:buFont typeface="Wingdings" charset="2"/>
              <a:buChar char="p"/>
            </a:pPr>
            <a:r>
              <a:rPr kumimoji="0" lang="en-US" altLang="ja-JP" sz="2400" dirty="0">
                <a:solidFill>
                  <a:schemeClr val="accent2"/>
                </a:solidFill>
              </a:rPr>
              <a:t> </a:t>
            </a:r>
            <a:r>
              <a:rPr kumimoji="0" lang="en-US" altLang="ja-JP" sz="2400" dirty="0"/>
              <a:t>Photonic electron</a:t>
            </a:r>
          </a:p>
          <a:p>
            <a:pPr marL="358775" lvl="2" algn="l">
              <a:buClr>
                <a:srgbClr val="0000FF"/>
              </a:buClr>
              <a:buFont typeface="Wingdings" charset="2"/>
              <a:buNone/>
            </a:pPr>
            <a:r>
              <a:rPr kumimoji="0" lang="en-US" altLang="ja-JP" sz="2400" dirty="0"/>
              <a:t>     - photon conversion</a:t>
            </a:r>
          </a:p>
          <a:p>
            <a:pPr marL="358775" lvl="2" algn="l">
              <a:buClr>
                <a:srgbClr val="0000FF"/>
              </a:buClr>
              <a:buFont typeface="Wingdings" charset="2"/>
              <a:buNone/>
            </a:pPr>
            <a:r>
              <a:rPr kumimoji="0" lang="en-US" altLang="ja-JP" sz="2400" dirty="0"/>
              <a:t>     - </a:t>
            </a:r>
            <a:r>
              <a:rPr kumimoji="0" lang="en-US" altLang="ja-JP" sz="2400" dirty="0" err="1"/>
              <a:t>Dalitz</a:t>
            </a:r>
            <a:r>
              <a:rPr kumimoji="0" lang="en-US" altLang="ja-JP" sz="2400" dirty="0"/>
              <a:t> decay </a:t>
            </a:r>
          </a:p>
          <a:p>
            <a:pPr marL="358775" lvl="2" algn="l">
              <a:buClr>
                <a:srgbClr val="0000FF"/>
              </a:buClr>
              <a:buFont typeface="Wingdings" charset="2"/>
              <a:buChar char="p"/>
            </a:pPr>
            <a:r>
              <a:rPr kumimoji="0" lang="en-US" altLang="ja-JP" sz="2400" dirty="0"/>
              <a:t> Non-photonic electron</a:t>
            </a:r>
          </a:p>
          <a:p>
            <a:pPr marL="358775" lvl="2" algn="l">
              <a:buClr>
                <a:srgbClr val="0000FF"/>
              </a:buClr>
              <a:buFont typeface="Wingdings" charset="2"/>
              <a:buNone/>
            </a:pPr>
            <a:r>
              <a:rPr kumimoji="0" lang="ja-JP" altLang="en-US" sz="2400" dirty="0"/>
              <a:t>　　</a:t>
            </a:r>
            <a:r>
              <a:rPr kumimoji="0" lang="en-US" altLang="ja-JP" sz="2400" dirty="0"/>
              <a:t>- </a:t>
            </a:r>
            <a:r>
              <a:rPr kumimoji="0" lang="en-US" altLang="ja-JP" sz="2400" dirty="0">
                <a:solidFill>
                  <a:srgbClr val="FF3300"/>
                </a:solidFill>
              </a:rPr>
              <a:t>primarily semi-</a:t>
            </a:r>
            <a:r>
              <a:rPr kumimoji="0" lang="en-US" altLang="ja-JP" sz="2400" dirty="0" err="1">
                <a:solidFill>
                  <a:srgbClr val="FF3300"/>
                </a:solidFill>
              </a:rPr>
              <a:t>leptonic</a:t>
            </a:r>
            <a:r>
              <a:rPr kumimoji="0" lang="en-US" altLang="ja-JP" sz="2400" dirty="0">
                <a:solidFill>
                  <a:srgbClr val="FF3300"/>
                </a:solidFill>
              </a:rPr>
              <a:t> decay</a:t>
            </a:r>
          </a:p>
          <a:p>
            <a:pPr marL="358775" lvl="2" algn="l">
              <a:buClr>
                <a:srgbClr val="0000FF"/>
              </a:buClr>
              <a:buFont typeface="Wingdings" charset="2"/>
              <a:buNone/>
            </a:pPr>
            <a:r>
              <a:rPr kumimoji="0" lang="en-US" altLang="ja-JP" sz="2400" dirty="0">
                <a:solidFill>
                  <a:srgbClr val="FF3300"/>
                </a:solidFill>
              </a:rPr>
              <a:t>       of mesons containing </a:t>
            </a:r>
            <a:r>
              <a:rPr kumimoji="0" lang="en-US" altLang="ja-JP" sz="2400" dirty="0" err="1">
                <a:solidFill>
                  <a:srgbClr val="FF3300"/>
                </a:solidFill>
              </a:rPr>
              <a:t>c</a:t>
            </a:r>
            <a:r>
              <a:rPr kumimoji="0" lang="en-US" altLang="ja-JP" sz="2400" dirty="0">
                <a:solidFill>
                  <a:srgbClr val="FF3300"/>
                </a:solidFill>
              </a:rPr>
              <a:t> &amp; </a:t>
            </a:r>
            <a:r>
              <a:rPr kumimoji="0" lang="en-US" altLang="ja-JP" sz="2400" dirty="0" err="1">
                <a:solidFill>
                  <a:srgbClr val="FF3300"/>
                </a:solidFill>
              </a:rPr>
              <a:t>b</a:t>
            </a:r>
            <a:r>
              <a:rPr kumimoji="0" lang="en-US" altLang="ja-JP" sz="2400" b="1" dirty="0"/>
              <a:t> </a:t>
            </a:r>
          </a:p>
          <a:p>
            <a:endParaRPr kumimoji="0" lang="en-US" altLang="ja-JP" sz="2400" dirty="0"/>
          </a:p>
        </p:txBody>
      </p:sp>
      <p:sp>
        <p:nvSpPr>
          <p:cNvPr id="31753" name="Text Box 16"/>
          <p:cNvSpPr txBox="1">
            <a:spLocks noChangeArrowheads="1"/>
          </p:cNvSpPr>
          <p:nvPr/>
        </p:nvSpPr>
        <p:spPr bwMode="auto">
          <a:xfrm>
            <a:off x="6443663" y="4221163"/>
            <a:ext cx="2132012" cy="120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b="1"/>
              <a:t>D meson </a:t>
            </a:r>
          </a:p>
          <a:p>
            <a:pPr algn="l">
              <a:buFont typeface="Wingdings" charset="2"/>
              <a:buChar char="ü"/>
            </a:pPr>
            <a:r>
              <a:rPr lang="en-US" altLang="ja-JP" b="1"/>
              <a:t> M = 1.869 [GeV]</a:t>
            </a:r>
          </a:p>
          <a:p>
            <a:pPr algn="l">
              <a:buFont typeface="Wingdings" charset="2"/>
              <a:buChar char="ü"/>
            </a:pPr>
            <a:r>
              <a:rPr lang="en-US" altLang="ja-JP" b="1"/>
              <a:t>τ~ 10</a:t>
            </a:r>
            <a:r>
              <a:rPr lang="en-US" altLang="ja-JP" b="1" baseline="30000"/>
              <a:t>-12</a:t>
            </a:r>
            <a:r>
              <a:rPr lang="en-US" altLang="ja-JP" b="1"/>
              <a:t> [s]</a:t>
            </a:r>
          </a:p>
          <a:p>
            <a:pPr algn="l">
              <a:buFont typeface="Wingdings" charset="2"/>
              <a:buChar char="ü"/>
            </a:pPr>
            <a:r>
              <a:rPr lang="en-US" altLang="ja-JP" b="1"/>
              <a:t> c</a:t>
            </a:r>
            <a:r>
              <a:rPr lang="en-US" altLang="ja-JP" b="1" baseline="-25000"/>
              <a:t>τ </a:t>
            </a:r>
            <a:r>
              <a:rPr lang="en-US" altLang="ja-JP" b="1"/>
              <a:t>~ 300 [μm]</a:t>
            </a:r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7885113" y="2852738"/>
            <a:ext cx="71437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r>
              <a:rPr lang="en-US" altLang="ja-JP" dirty="0" smtClean="0"/>
              <a:t>PHENIX vs. STAR detector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905714"/>
            <a:ext cx="457200" cy="476250"/>
          </a:xfrm>
        </p:spPr>
        <p:txBody>
          <a:bodyPr/>
          <a:lstStyle/>
          <a:p>
            <a:fld id="{A4A941C1-1373-E743-B88E-383DA7A30ADB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6" name="Picture 16" descr="STAR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35488" y="1523672"/>
            <a:ext cx="4608512" cy="3478212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949350" y="5458598"/>
            <a:ext cx="32624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kumimoji="1" lang="en-US" altLang="ja-JP" sz="2400" dirty="0" smtClean="0"/>
              <a:t> DC + PC ; momentum</a:t>
            </a:r>
          </a:p>
          <a:p>
            <a:pPr>
              <a:buFont typeface="Courier New"/>
              <a:buChar char="o"/>
            </a:pPr>
            <a:r>
              <a:rPr lang="en-US" altLang="ja-JP" sz="2400" dirty="0" smtClean="0"/>
              <a:t> RICH ; ring image</a:t>
            </a:r>
          </a:p>
          <a:p>
            <a:pPr>
              <a:buFont typeface="Courier New"/>
              <a:buChar char="o"/>
            </a:pPr>
            <a:r>
              <a:rPr lang="en-US" altLang="ja-JP" sz="2400" dirty="0" smtClean="0"/>
              <a:t> EMC ;  energy</a:t>
            </a:r>
            <a:endParaRPr kumimoji="1" lang="ja-JP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7510" y="5458598"/>
            <a:ext cx="345479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kumimoji="1" lang="en-US" altLang="ja-JP" sz="2400" dirty="0" smtClean="0"/>
              <a:t> TPC ; momentum, </a:t>
            </a:r>
            <a:r>
              <a:rPr kumimoji="1" lang="en-US" altLang="ja-JP" sz="2400" dirty="0" err="1" smtClean="0"/>
              <a:t>dE/dx</a:t>
            </a:r>
            <a:endParaRPr kumimoji="1" lang="en-US" altLang="ja-JP" sz="2400" dirty="0" smtClean="0"/>
          </a:p>
          <a:p>
            <a:pPr>
              <a:buFont typeface="Courier New"/>
              <a:buChar char="o"/>
            </a:pPr>
            <a:r>
              <a:rPr lang="en-US" altLang="ja-JP" sz="2400" dirty="0" smtClean="0"/>
              <a:t> EMC ; energy</a:t>
            </a:r>
          </a:p>
          <a:p>
            <a:pPr>
              <a:buFont typeface="Courier New"/>
              <a:buChar char="o"/>
            </a:pPr>
            <a:r>
              <a:rPr lang="en-US" altLang="ja-JP" sz="2400" dirty="0" smtClean="0"/>
              <a:t> SMD ; shower shape</a:t>
            </a:r>
            <a:endParaRPr kumimoji="1" lang="ja-JP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50" y="1981200"/>
            <a:ext cx="4078160" cy="305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8092" y="1262062"/>
            <a:ext cx="4429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200000"/>
              <a:buFont typeface="Wingdings" charset="2"/>
              <a:buChar char="§"/>
            </a:pPr>
            <a:r>
              <a:rPr kumimoji="1" lang="en-US" altLang="ja-JP" sz="2800" dirty="0" smtClean="0"/>
              <a:t> electron ID is carried with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463" y="0"/>
            <a:ext cx="75438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dirty="0"/>
              <a:t>Photonic electron determination </a:t>
            </a:r>
          </a:p>
        </p:txBody>
      </p:sp>
      <p:pic>
        <p:nvPicPr>
          <p:cNvPr id="39939" name="Picture 22" descr="cock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16063"/>
            <a:ext cx="3025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660525"/>
            <a:ext cx="2860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4" descr="PICT07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804988"/>
            <a:ext cx="2590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25"/>
          <p:cNvSpPr txBox="1">
            <a:spLocks noChangeArrowheads="1"/>
          </p:cNvSpPr>
          <p:nvPr/>
        </p:nvSpPr>
        <p:spPr bwMode="auto">
          <a:xfrm>
            <a:off x="3419475" y="4395788"/>
            <a:ext cx="238466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200" dirty="0"/>
              <a:t> </a:t>
            </a:r>
            <a:r>
              <a:rPr lang="en-US" altLang="ja-JP" sz="2200" dirty="0">
                <a:solidFill>
                  <a:srgbClr val="0000FF"/>
                </a:solidFill>
              </a:rPr>
              <a:t>Cocktail method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endParaRPr lang="en-US" altLang="ja-JP" sz="2200" dirty="0"/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Calculate photonic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electron by using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measured photonic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sources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(</a:t>
            </a:r>
            <a:r>
              <a:rPr lang="en-US" altLang="ja-JP" sz="2200" dirty="0" smtClean="0"/>
              <a:t>PHENIX)</a:t>
            </a:r>
            <a:endParaRPr lang="en-US" altLang="ja-JP" sz="2200" dirty="0"/>
          </a:p>
        </p:txBody>
      </p:sp>
      <p:sp>
        <p:nvSpPr>
          <p:cNvPr id="39943" name="Text Box 26"/>
          <p:cNvSpPr txBox="1">
            <a:spLocks noChangeArrowheads="1"/>
          </p:cNvSpPr>
          <p:nvPr/>
        </p:nvSpPr>
        <p:spPr bwMode="auto">
          <a:xfrm>
            <a:off x="6443663" y="4395788"/>
            <a:ext cx="26322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200"/>
              <a:t> </a:t>
            </a:r>
            <a:r>
              <a:rPr lang="en-US" altLang="ja-JP" sz="2200">
                <a:solidFill>
                  <a:srgbClr val="0000FF"/>
                </a:solidFill>
              </a:rPr>
              <a:t>Converter method</a:t>
            </a:r>
          </a:p>
          <a:p>
            <a:pPr>
              <a:buClr>
                <a:srgbClr val="0000FF"/>
              </a:buClr>
              <a:buFont typeface="Wingdings" charset="2"/>
              <a:buChar char="n"/>
            </a:pPr>
            <a:endParaRPr lang="en-US" altLang="ja-JP" sz="2200"/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/>
              <a:t>Install additional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/>
              <a:t>converter.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/>
              <a:t>Then compare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/>
              <a:t>yield w. w/o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/>
              <a:t>converter  (PHENIX)</a:t>
            </a:r>
          </a:p>
        </p:txBody>
      </p:sp>
      <p:sp>
        <p:nvSpPr>
          <p:cNvPr id="39944" name="Text Box 27"/>
          <p:cNvSpPr txBox="1">
            <a:spLocks noChangeArrowheads="1"/>
          </p:cNvSpPr>
          <p:nvPr/>
        </p:nvSpPr>
        <p:spPr bwMode="auto">
          <a:xfrm>
            <a:off x="395288" y="4395788"/>
            <a:ext cx="2724374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n"/>
            </a:pPr>
            <a:r>
              <a:rPr lang="en-US" altLang="ja-JP" sz="2200" dirty="0"/>
              <a:t> </a:t>
            </a:r>
            <a:r>
              <a:rPr lang="en-US" altLang="ja-JP" sz="2200" dirty="0">
                <a:solidFill>
                  <a:srgbClr val="0000FF"/>
                </a:solidFill>
              </a:rPr>
              <a:t>Invariant mass</a:t>
            </a:r>
          </a:p>
          <a:p>
            <a:pPr>
              <a:buClr>
                <a:srgbClr val="0000FF"/>
              </a:buClr>
              <a:buFont typeface="Wingdings" charset="2"/>
              <a:buChar char="n"/>
            </a:pPr>
            <a:endParaRPr lang="en-US" altLang="ja-JP" sz="2200" dirty="0"/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Reconstruct photonic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electron by calculating 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/>
              <a:t>Inv. </a:t>
            </a:r>
            <a:r>
              <a:rPr lang="en-US" altLang="ja-JP" sz="2200" dirty="0" smtClean="0"/>
              <a:t>Mass of </a:t>
            </a:r>
            <a:r>
              <a:rPr lang="en-US" altLang="ja-JP" sz="2200" dirty="0" err="1" smtClean="0"/>
              <a:t>ee</a:t>
            </a:r>
            <a:endParaRPr lang="en-US" altLang="ja-JP" sz="2200" dirty="0" smtClean="0"/>
          </a:p>
          <a:p>
            <a:pPr>
              <a:buClr>
                <a:srgbClr val="0000FF"/>
              </a:buClr>
              <a:buFont typeface="Wingdings" charset="2"/>
              <a:buNone/>
            </a:pPr>
            <a:r>
              <a:rPr lang="en-US" altLang="ja-JP" sz="2200" dirty="0" smtClean="0"/>
              <a:t> </a:t>
            </a:r>
            <a:r>
              <a:rPr lang="en-US" altLang="ja-JP" sz="2200" dirty="0"/>
              <a:t>(STAR)</a:t>
            </a:r>
          </a:p>
          <a:p>
            <a:pPr>
              <a:buClr>
                <a:srgbClr val="0000FF"/>
              </a:buClr>
              <a:buFont typeface="Wingdings" charset="2"/>
              <a:buNone/>
            </a:pPr>
            <a:endParaRPr lang="ja-JP" altLang="en-US" sz="2200" dirty="0"/>
          </a:p>
        </p:txBody>
      </p:sp>
      <p:sp>
        <p:nvSpPr>
          <p:cNvPr id="39945" name="Line 29"/>
          <p:cNvSpPr>
            <a:spLocks noChangeShapeType="1"/>
          </p:cNvSpPr>
          <p:nvPr/>
        </p:nvSpPr>
        <p:spPr bwMode="auto">
          <a:xfrm flipH="1">
            <a:off x="611188" y="2957513"/>
            <a:ext cx="2889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946" name="Text Box 30"/>
          <p:cNvSpPr txBox="1">
            <a:spLocks noChangeArrowheads="1"/>
          </p:cNvSpPr>
          <p:nvPr/>
        </p:nvSpPr>
        <p:spPr bwMode="auto">
          <a:xfrm>
            <a:off x="663575" y="24003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photonic 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188" y="1054398"/>
            <a:ext cx="830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kumimoji="1" lang="en-US" altLang="ja-JP" sz="2400" dirty="0" smtClean="0"/>
              <a:t> M</a:t>
            </a:r>
            <a:r>
              <a:rPr kumimoji="1" lang="en-US" altLang="ja-JP" sz="2400" dirty="0" err="1" smtClean="0"/>
              <a:t>ain</a:t>
            </a:r>
            <a:r>
              <a:rPr kumimoji="1" lang="en-US" altLang="ja-JP" sz="2400" dirty="0" smtClean="0"/>
              <a:t> background in electron measurement is photonic electron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Non-photonic </a:t>
            </a:r>
            <a:r>
              <a:rPr lang="en-US" altLang="ja-JP" dirty="0" err="1" smtClean="0"/>
              <a:t>e</a:t>
            </a:r>
            <a:r>
              <a:rPr lang="en-US" altLang="ja-JP" dirty="0" smtClean="0"/>
              <a:t> production in </a:t>
            </a:r>
            <a:r>
              <a:rPr lang="en-US" altLang="ja-JP" dirty="0" err="1" smtClean="0"/>
              <a:t>AuAu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41C1-1373-E743-B88E-383DA7A30ADB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941C1-1373-E743-B88E-383DA7A30ADB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696727" y="1543421"/>
            <a:ext cx="6011863" cy="3257180"/>
            <a:chOff x="2646" y="1056"/>
            <a:chExt cx="3170" cy="2234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646" y="1056"/>
              <a:ext cx="3020" cy="2234"/>
              <a:chOff x="2646" y="1098"/>
              <a:chExt cx="3020" cy="2234"/>
            </a:xfrm>
          </p:grpSpPr>
          <p:pic>
            <p:nvPicPr>
              <p:cNvPr id="10" name="Picture 9" descr="fig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646" y="1098"/>
                <a:ext cx="3020" cy="2234"/>
              </a:xfrm>
              <a:prstGeom prst="rect">
                <a:avLst/>
              </a:prstGeom>
              <a:noFill/>
            </p:spPr>
          </p:pic>
          <p:pic>
            <p:nvPicPr>
              <p:cNvPr id="11" name="Picture 10" descr="1phenix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63" y="2742"/>
                <a:ext cx="621" cy="227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652" y="2765"/>
              <a:ext cx="1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28600" indent="-228600"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Monotype Sorts" charset="2"/>
                <a:buNone/>
              </a:pPr>
              <a:r>
                <a:rPr lang="en-US" altLang="ja-JP" sz="1000">
                  <a:solidFill>
                    <a:schemeClr val="tx2"/>
                  </a:solidFill>
                </a:rPr>
                <a:t>PRL 98, 172301 (2007)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52" y="4800601"/>
            <a:ext cx="74083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kumimoji="1" lang="en-US" altLang="ja-JP" sz="2400" dirty="0" smtClean="0">
                <a:cs typeface="Arial Bold"/>
              </a:rPr>
              <a:t> </a:t>
            </a:r>
            <a:r>
              <a:rPr lang="en-US" altLang="ja-JP" sz="2400" dirty="0" smtClean="0">
                <a:cs typeface="Arial Bold"/>
              </a:rPr>
              <a:t>binary scaling of total </a:t>
            </a:r>
            <a:r>
              <a:rPr lang="en-US" altLang="ja-JP" sz="2400" dirty="0" err="1" smtClean="0">
                <a:cs typeface="Arial Bold"/>
              </a:rPr>
              <a:t>e</a:t>
            </a:r>
            <a:r>
              <a:rPr lang="en-US" altLang="ja-JP" sz="2400" baseline="30000" dirty="0" smtClean="0">
                <a:cs typeface="Arial Bold"/>
              </a:rPr>
              <a:t>±</a:t>
            </a:r>
            <a:r>
              <a:rPr lang="en-US" altLang="ja-JP" sz="2400" dirty="0" smtClean="0">
                <a:cs typeface="Arial Bold"/>
              </a:rPr>
              <a:t> yield from heavy flavor decay</a:t>
            </a:r>
          </a:p>
          <a:p>
            <a:pPr>
              <a:buSzPct val="150000"/>
            </a:pPr>
            <a:r>
              <a:rPr lang="en-US" altLang="ja-JP" sz="2400" dirty="0" smtClean="0">
                <a:cs typeface="Arial Bold"/>
              </a:rPr>
              <a:t>    =&gt; hard process production</a:t>
            </a:r>
            <a:endParaRPr kumimoji="1" lang="en-US" altLang="ja-JP" sz="2400" dirty="0" smtClean="0">
              <a:cs typeface="Arial Bold"/>
            </a:endParaRPr>
          </a:p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>
                <a:cs typeface="Arial Bold"/>
              </a:rPr>
              <a:t> </a:t>
            </a:r>
            <a:r>
              <a:rPr lang="en-US" altLang="ja-JP" sz="2400" dirty="0" smtClean="0">
                <a:ea typeface="Arial" charset="0"/>
                <a:cs typeface="Arial Bold"/>
              </a:rPr>
              <a:t>high </a:t>
            </a:r>
            <a:r>
              <a:rPr lang="en-US" altLang="ja-JP" sz="2400" dirty="0" err="1" smtClean="0">
                <a:ea typeface="Arial" charset="0"/>
                <a:cs typeface="Arial Bold"/>
              </a:rPr>
              <a:t>p</a:t>
            </a:r>
            <a:r>
              <a:rPr lang="en-US" altLang="ja-JP" sz="2400" baseline="-25000" dirty="0" err="1" smtClean="0">
                <a:ea typeface="Arial" charset="0"/>
                <a:cs typeface="Arial Bold"/>
              </a:rPr>
              <a:t>T</a:t>
            </a:r>
            <a:r>
              <a:rPr lang="en-US" altLang="ja-JP" sz="2400" dirty="0" smtClean="0">
                <a:ea typeface="Arial" charset="0"/>
                <a:cs typeface="Arial Bold"/>
              </a:rPr>
              <a:t> </a:t>
            </a:r>
            <a:r>
              <a:rPr lang="en-US" altLang="ja-JP" sz="2400" dirty="0" err="1" smtClean="0">
                <a:ea typeface="Arial" charset="0"/>
                <a:cs typeface="Arial Bold"/>
              </a:rPr>
              <a:t>e</a:t>
            </a:r>
            <a:r>
              <a:rPr lang="en-US" altLang="ja-JP" sz="2400" baseline="30000" dirty="0" smtClean="0">
                <a:ea typeface="Arial" charset="0"/>
                <a:cs typeface="Arial Bold"/>
              </a:rPr>
              <a:t>±</a:t>
            </a:r>
            <a:r>
              <a:rPr lang="en-US" altLang="ja-JP" sz="2400" dirty="0" smtClean="0">
                <a:ea typeface="Arial" charset="0"/>
                <a:cs typeface="Arial Bold"/>
              </a:rPr>
              <a:t> suppression increasing with centrality</a:t>
            </a:r>
          </a:p>
          <a:p>
            <a:pPr>
              <a:buSzPct val="150000"/>
            </a:pPr>
            <a:r>
              <a:rPr lang="en-US" altLang="ja-JP" sz="2400" dirty="0" smtClean="0">
                <a:cs typeface="Arial Bold"/>
              </a:rPr>
              <a:t>    =&gt; heavy flavor energy loss</a:t>
            </a:r>
          </a:p>
          <a:p>
            <a:pPr>
              <a:buSzPct val="150000"/>
            </a:pPr>
            <a:r>
              <a:rPr kumimoji="1" lang="en-US" altLang="ja-JP" sz="2400" dirty="0" smtClean="0">
                <a:cs typeface="Arial Bold"/>
              </a:rPr>
              <a:t>    =&gt; very high dense matter is formed in </a:t>
            </a:r>
            <a:r>
              <a:rPr kumimoji="1" lang="en-US" altLang="ja-JP" sz="2400" dirty="0" err="1" smtClean="0">
                <a:cs typeface="Arial Bold"/>
              </a:rPr>
              <a:t>AuAu</a:t>
            </a:r>
            <a:r>
              <a:rPr kumimoji="1" lang="en-US" altLang="ja-JP" sz="2400" dirty="0" smtClean="0">
                <a:cs typeface="Arial Bold"/>
              </a:rPr>
              <a:t> collisions</a:t>
            </a:r>
            <a:endParaRPr kumimoji="1" lang="ja-JP" altLang="en-US" sz="2400" dirty="0"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65150" y="422275"/>
            <a:ext cx="6818313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Models for energy loss</a:t>
            </a:r>
            <a:endParaRPr lang="en-US" altLang="ja-JP" sz="3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2467" name="Picture 7" descr="RAA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45481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224338" y="436563"/>
            <a:ext cx="49196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9250" lvl="1" indent="-23495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ja-JP" sz="2200">
              <a:ea typeface="Arial" charset="0"/>
              <a:cs typeface="Arial" charset="0"/>
            </a:endParaRP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r>
              <a:rPr lang="en-US" altLang="ja-JP" sz="2200">
                <a:ea typeface="Arial" charset="0"/>
                <a:cs typeface="Arial" charset="0"/>
              </a:rPr>
              <a:t>radiative energy loss with typical gluon densities is not enough (Djordjevic et al., PLB 632(2006)81)</a:t>
            </a: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endParaRPr lang="en-US" altLang="ja-JP" sz="2200">
              <a:ea typeface="Arial" charset="0"/>
              <a:cs typeface="Arial" charset="0"/>
            </a:endParaRP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r>
              <a:rPr lang="en-US" altLang="ja-JP" sz="2200">
                <a:ea typeface="Arial" charset="0"/>
                <a:cs typeface="Arial" charset="0"/>
              </a:rPr>
              <a:t>models involving a very opaque medium agree better                       (Armesto et al., PLB 637(2006)362)</a:t>
            </a: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endParaRPr lang="en-US" altLang="ja-JP" sz="2200">
              <a:ea typeface="Arial" charset="0"/>
              <a:cs typeface="Arial" charset="0"/>
            </a:endParaRP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r>
              <a:rPr lang="en-US" altLang="ja-JP" sz="2200">
                <a:ea typeface="Arial" charset="0"/>
                <a:cs typeface="Arial" charset="0"/>
              </a:rPr>
              <a:t>collisional energy loss / resonant elastic scattering                                 (Wicks et al., nucl-th/0512076,                                       van Hees &amp; Rapp, PRC 73(2006)034913)</a:t>
            </a: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None/>
            </a:pPr>
            <a:endParaRPr lang="en-US" altLang="ja-JP" sz="2200"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150" y="5029200"/>
            <a:ext cx="16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A. </a:t>
            </a:r>
            <a:r>
              <a:rPr lang="en-US" altLang="ja-JP" dirty="0" err="1" smtClean="0"/>
              <a:t>Suaide</a:t>
            </a:r>
            <a:r>
              <a:rPr lang="en-US" altLang="ja-JP" dirty="0" smtClean="0"/>
              <a:t> QM06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579438" y="366713"/>
            <a:ext cx="4938712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Models for energy loss</a:t>
            </a:r>
            <a:endParaRPr lang="en-US" altLang="ja-JP" sz="3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64516" name="Picture 11" descr="RAA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45481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10"/>
          <p:cNvSpPr>
            <a:spLocks noChangeArrowheads="1"/>
          </p:cNvSpPr>
          <p:nvPr/>
        </p:nvSpPr>
        <p:spPr bwMode="auto">
          <a:xfrm>
            <a:off x="4224338" y="436563"/>
            <a:ext cx="49196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9250" lvl="1" indent="-23495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None/>
            </a:pPr>
            <a:endParaRPr lang="en-US" altLang="ja-JP" sz="2200">
              <a:ea typeface="Arial" charset="0"/>
              <a:cs typeface="Arial" charset="0"/>
            </a:endParaRP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r>
              <a:rPr lang="en-US" altLang="ja-JP" sz="2200">
                <a:ea typeface="Arial" charset="0"/>
                <a:cs typeface="Arial" charset="0"/>
              </a:rPr>
              <a:t>radiative energy loss with typical gluon densities is not enough (Djordjevic et al., PLB 632(2006)81)</a:t>
            </a: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endParaRPr lang="en-US" altLang="ja-JP" sz="2200">
              <a:ea typeface="Arial" charset="0"/>
              <a:cs typeface="Arial" charset="0"/>
            </a:endParaRP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r>
              <a:rPr lang="en-US" altLang="ja-JP" sz="2200">
                <a:ea typeface="Arial" charset="0"/>
                <a:cs typeface="Arial" charset="0"/>
              </a:rPr>
              <a:t>models involving a very opaque medium agree better                       (Armesto et al., PLB 637(2006)362)</a:t>
            </a: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endParaRPr lang="en-US" altLang="ja-JP" sz="2200">
              <a:ea typeface="Arial" charset="0"/>
              <a:cs typeface="Arial" charset="0"/>
            </a:endParaRP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n"/>
            </a:pPr>
            <a:r>
              <a:rPr lang="en-US" altLang="ja-JP" sz="2200">
                <a:ea typeface="Arial" charset="0"/>
                <a:cs typeface="Arial" charset="0"/>
              </a:rPr>
              <a:t>collisional energy loss / resonant elastic scattering                                 (Wicks et al., nucl-th/0512076,                                       van Hees &amp; Rapp, PRC 73(2006)034913)</a:t>
            </a:r>
          </a:p>
          <a:p>
            <a:pPr marL="685800" lvl="2" indent="-22225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None/>
            </a:pPr>
            <a:endParaRPr lang="en-US" altLang="ja-JP" sz="2200"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60270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SzPct val="150000"/>
              <a:buFont typeface="Wingdings" charset="2"/>
              <a:buChar char="§"/>
            </a:pPr>
            <a:r>
              <a:rPr lang="en-US" altLang="ja-JP" sz="2400" dirty="0" smtClean="0"/>
              <a:t> Uncertainty from bottom quark contribution </a:t>
            </a:r>
          </a:p>
          <a:p>
            <a:pPr>
              <a:buSzPct val="150000"/>
            </a:pPr>
            <a:r>
              <a:rPr lang="en-US" altLang="ja-JP" sz="2400" dirty="0" smtClean="0"/>
              <a:t>   not only theory but also experiment @ high </a:t>
            </a:r>
            <a:r>
              <a:rPr lang="en-US" altLang="ja-JP" sz="2400" dirty="0" err="1" smtClean="0"/>
              <a:t>pT</a:t>
            </a:r>
            <a:endParaRPr lang="en-US" altLang="ja-JP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5150" y="5029200"/>
            <a:ext cx="16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A. </a:t>
            </a:r>
            <a:r>
              <a:rPr lang="en-US" altLang="ja-JP" dirty="0" err="1" smtClean="0"/>
              <a:t>Suaide</a:t>
            </a:r>
            <a:r>
              <a:rPr lang="en-US" altLang="ja-JP" dirty="0" smtClean="0"/>
              <a:t> QM06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2463</TotalTime>
  <Words>1595</Words>
  <Application>Microsoft Macintosh PowerPoint</Application>
  <PresentationFormat>Letter Paper (8.5x11 in)</PresentationFormat>
  <Paragraphs>293</Paragraphs>
  <Slides>22</Slides>
  <Notes>17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Equation</vt:lpstr>
      <vt:lpstr>Charm &amp; bottom measurement  @ RHIC</vt:lpstr>
      <vt:lpstr>Outline</vt:lpstr>
      <vt:lpstr>Heavy flavor &amp; HIC </vt:lpstr>
      <vt:lpstr>Slide 4</vt:lpstr>
      <vt:lpstr>PHENIX vs. STAR detector</vt:lpstr>
      <vt:lpstr>Photonic electron determination </vt:lpstr>
      <vt:lpstr>Non-photonic e production in AuAu</vt:lpstr>
      <vt:lpstr>Models for energy loss</vt:lpstr>
      <vt:lpstr>Models for energy loss</vt:lpstr>
      <vt:lpstr>eHF-h correlation in AuAu </vt:lpstr>
      <vt:lpstr>Non-photonic electron v2</vt:lpstr>
      <vt:lpstr>pQCD prediction for Bottom</vt:lpstr>
      <vt:lpstr>eHF and hadron correlation</vt:lpstr>
      <vt:lpstr>e and K correlation</vt:lpstr>
      <vt:lpstr>Slide 15</vt:lpstr>
      <vt:lpstr>B decay contribution</vt:lpstr>
      <vt:lpstr>Bottom production @ pp</vt:lpstr>
      <vt:lpstr>Large Bottom energy loss ?</vt:lpstr>
      <vt:lpstr>RAAc &amp; RAAb correlation (1)</vt:lpstr>
      <vt:lpstr>RAAc &amp; RAAb correlation (2)</vt:lpstr>
      <vt:lpstr>Summary </vt:lpstr>
      <vt:lpstr>Summary </vt:lpstr>
    </vt:vector>
  </TitlesOfParts>
  <Company>UCLA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bottom quark contribution to non-photonic electron</dc:title>
  <dc:creator>Shingo</dc:creator>
  <cp:lastModifiedBy>Shingo</cp:lastModifiedBy>
  <cp:revision>340</cp:revision>
  <cp:lastPrinted>2008-10-14T01:09:16Z</cp:lastPrinted>
  <dcterms:created xsi:type="dcterms:W3CDTF">2008-10-14T06:13:52Z</dcterms:created>
  <dcterms:modified xsi:type="dcterms:W3CDTF">2008-10-14T06:14:26Z</dcterms:modified>
</cp:coreProperties>
</file>