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52" r:id="rId2"/>
  </p:sldMasterIdLst>
  <p:notesMasterIdLst>
    <p:notesMasterId r:id="rId47"/>
  </p:notesMasterIdLst>
  <p:sldIdLst>
    <p:sldId id="256" r:id="rId3"/>
    <p:sldId id="415" r:id="rId4"/>
    <p:sldId id="416" r:id="rId5"/>
    <p:sldId id="417" r:id="rId6"/>
    <p:sldId id="419" r:id="rId7"/>
    <p:sldId id="418" r:id="rId8"/>
    <p:sldId id="420" r:id="rId9"/>
    <p:sldId id="409" r:id="rId10"/>
    <p:sldId id="400" r:id="rId11"/>
    <p:sldId id="382" r:id="rId12"/>
    <p:sldId id="406" r:id="rId13"/>
    <p:sldId id="367" r:id="rId14"/>
    <p:sldId id="389" r:id="rId15"/>
    <p:sldId id="378" r:id="rId16"/>
    <p:sldId id="411" r:id="rId17"/>
    <p:sldId id="377" r:id="rId18"/>
    <p:sldId id="390" r:id="rId19"/>
    <p:sldId id="341" r:id="rId20"/>
    <p:sldId id="349" r:id="rId21"/>
    <p:sldId id="273" r:id="rId22"/>
    <p:sldId id="363" r:id="rId23"/>
    <p:sldId id="374" r:id="rId24"/>
    <p:sldId id="393" r:id="rId25"/>
    <p:sldId id="383" r:id="rId26"/>
    <p:sldId id="311" r:id="rId27"/>
    <p:sldId id="310" r:id="rId28"/>
    <p:sldId id="300" r:id="rId29"/>
    <p:sldId id="413" r:id="rId30"/>
    <p:sldId id="387" r:id="rId31"/>
    <p:sldId id="392" r:id="rId32"/>
    <p:sldId id="364" r:id="rId33"/>
    <p:sldId id="343" r:id="rId34"/>
    <p:sldId id="391" r:id="rId35"/>
    <p:sldId id="384" r:id="rId36"/>
    <p:sldId id="421" r:id="rId37"/>
    <p:sldId id="321" r:id="rId38"/>
    <p:sldId id="399" r:id="rId39"/>
    <p:sldId id="414" r:id="rId40"/>
    <p:sldId id="405" r:id="rId41"/>
    <p:sldId id="366" r:id="rId42"/>
    <p:sldId id="342" r:id="rId43"/>
    <p:sldId id="348" r:id="rId44"/>
    <p:sldId id="368" r:id="rId45"/>
    <p:sldId id="369" r:id="rId46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Verdana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Verdana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Verdana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Verdana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0000"/>
    <a:srgbClr val="000000"/>
    <a:srgbClr val="00FF00"/>
    <a:srgbClr val="3333FF"/>
    <a:srgbClr val="66FFFF"/>
    <a:srgbClr val="FF33CC"/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2546" autoAdjust="0"/>
    <p:restoredTop sz="94669" autoAdjust="0"/>
  </p:normalViewPr>
  <p:slideViewPr>
    <p:cSldViewPr>
      <p:cViewPr varScale="1">
        <p:scale>
          <a:sx n="51" d="100"/>
          <a:sy n="51" d="100"/>
        </p:scale>
        <p:origin x="-2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789523-713F-4E28-BF89-EDF700175ACE}" type="doc">
      <dgm:prSet loTypeId="urn:microsoft.com/office/officeart/2005/8/layout/vList2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kumimoji="1" lang="ja-JP" altLang="en-US"/>
        </a:p>
      </dgm:t>
    </dgm:pt>
    <dgm:pt modelId="{18AD6605-CA7B-4733-AE5C-9B18E1F6EA8A}">
      <dgm:prSet phldrT="[テキスト]"/>
      <dgm:spPr/>
      <dgm:t>
        <a:bodyPr/>
        <a:lstStyle/>
        <a:p>
          <a:r>
            <a:rPr kumimoji="1" lang="en-US" altLang="ja-JP" dirty="0" smtClean="0"/>
            <a:t>High density (Neutron/quark) star</a:t>
          </a:r>
          <a:endParaRPr kumimoji="1" lang="ja-JP" altLang="en-US" dirty="0"/>
        </a:p>
      </dgm:t>
    </dgm:pt>
    <dgm:pt modelId="{F5179414-19F0-4E9E-916D-F9F6A9549D2E}" type="parTrans" cxnId="{34F36A80-ACD4-480F-A483-E679A4CD86F5}">
      <dgm:prSet/>
      <dgm:spPr/>
      <dgm:t>
        <a:bodyPr/>
        <a:lstStyle/>
        <a:p>
          <a:endParaRPr kumimoji="1" lang="ja-JP" altLang="en-US"/>
        </a:p>
      </dgm:t>
    </dgm:pt>
    <dgm:pt modelId="{23B3D80B-8D3C-4A15-AA8E-0FB190CA5D51}" type="sibTrans" cxnId="{34F36A80-ACD4-480F-A483-E679A4CD86F5}">
      <dgm:prSet/>
      <dgm:spPr/>
      <dgm:t>
        <a:bodyPr/>
        <a:lstStyle/>
        <a:p>
          <a:endParaRPr kumimoji="1" lang="ja-JP" altLang="en-US"/>
        </a:p>
      </dgm:t>
    </dgm:pt>
    <dgm:pt modelId="{B9056ED4-216C-4E62-B08F-7990BC701421}">
      <dgm:prSet phldrT="[テキスト]"/>
      <dgm:spPr/>
      <dgm:t>
        <a:bodyPr/>
        <a:lstStyle/>
        <a:p>
          <a:r>
            <a:rPr kumimoji="1" lang="en-US" altLang="ja-JP" dirty="0" smtClean="0"/>
            <a:t>High density physics</a:t>
          </a:r>
          <a:endParaRPr kumimoji="1" lang="ja-JP" altLang="en-US" dirty="0"/>
        </a:p>
      </dgm:t>
    </dgm:pt>
    <dgm:pt modelId="{7D58DEF2-E5B9-4CB1-B13E-00789B412BFC}" type="parTrans" cxnId="{A2BB9A6B-2A77-4102-A56A-0FAFC3B24AED}">
      <dgm:prSet/>
      <dgm:spPr/>
      <dgm:t>
        <a:bodyPr/>
        <a:lstStyle/>
        <a:p>
          <a:endParaRPr kumimoji="1" lang="ja-JP" altLang="en-US"/>
        </a:p>
      </dgm:t>
    </dgm:pt>
    <dgm:pt modelId="{5B2AD7BB-0395-49DC-ACA3-4CF37CD8FF6C}" type="sibTrans" cxnId="{A2BB9A6B-2A77-4102-A56A-0FAFC3B24AED}">
      <dgm:prSet/>
      <dgm:spPr/>
      <dgm:t>
        <a:bodyPr/>
        <a:lstStyle/>
        <a:p>
          <a:endParaRPr kumimoji="1" lang="ja-JP" altLang="en-US"/>
        </a:p>
      </dgm:t>
    </dgm:pt>
    <dgm:pt modelId="{971B4A2A-A395-4293-AD24-4C3E747C0CCA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en-US" altLang="ja-JP" dirty="0" smtClean="0"/>
            <a:t>Origin of </a:t>
          </a:r>
          <a:r>
            <a:rPr kumimoji="1" lang="en-US" altLang="ja-JP" dirty="0" err="1" smtClean="0"/>
            <a:t>hadron</a:t>
          </a:r>
          <a:r>
            <a:rPr kumimoji="1" lang="en-US" altLang="ja-JP" dirty="0" smtClean="0"/>
            <a:t> mass</a:t>
          </a:r>
          <a:endParaRPr kumimoji="1" lang="ja-JP" altLang="en-US" dirty="0"/>
        </a:p>
      </dgm:t>
    </dgm:pt>
    <dgm:pt modelId="{8F1BFA58-2B48-4E1C-9B43-0DEEABE0FFBF}" type="parTrans" cxnId="{41DB1BE4-E233-4EF1-8B30-F90565358CDE}">
      <dgm:prSet/>
      <dgm:spPr/>
      <dgm:t>
        <a:bodyPr/>
        <a:lstStyle/>
        <a:p>
          <a:endParaRPr kumimoji="1" lang="ja-JP" altLang="en-US"/>
        </a:p>
      </dgm:t>
    </dgm:pt>
    <dgm:pt modelId="{75A7FE35-3F8A-4B82-9B6F-97EB3950798A}" type="sibTrans" cxnId="{41DB1BE4-E233-4EF1-8B30-F90565358CDE}">
      <dgm:prSet/>
      <dgm:spPr/>
      <dgm:t>
        <a:bodyPr/>
        <a:lstStyle/>
        <a:p>
          <a:endParaRPr kumimoji="1" lang="ja-JP" altLang="en-US"/>
        </a:p>
      </dgm:t>
    </dgm:pt>
    <dgm:pt modelId="{92491179-06E2-43DD-A868-196D62BDFEED}">
      <dgm:prSet/>
      <dgm:spPr/>
      <dgm:t>
        <a:bodyPr/>
        <a:lstStyle/>
        <a:p>
          <a:endParaRPr kumimoji="1" lang="ja-JP" altLang="en-US" dirty="0"/>
        </a:p>
      </dgm:t>
    </dgm:pt>
    <dgm:pt modelId="{E349805F-7433-439A-A488-B75B1BA8B3E1}" type="parTrans" cxnId="{38723AC8-4EFB-4511-B6E9-BAF94EA920DD}">
      <dgm:prSet/>
      <dgm:spPr/>
      <dgm:t>
        <a:bodyPr/>
        <a:lstStyle/>
        <a:p>
          <a:endParaRPr kumimoji="1" lang="ja-JP" altLang="en-US"/>
        </a:p>
      </dgm:t>
    </dgm:pt>
    <dgm:pt modelId="{198CE08B-490B-4A00-BD7B-22B969961AD1}" type="sibTrans" cxnId="{38723AC8-4EFB-4511-B6E9-BAF94EA920DD}">
      <dgm:prSet/>
      <dgm:spPr/>
      <dgm:t>
        <a:bodyPr/>
        <a:lstStyle/>
        <a:p>
          <a:endParaRPr kumimoji="1" lang="ja-JP" altLang="en-US"/>
        </a:p>
      </dgm:t>
    </dgm:pt>
    <dgm:pt modelId="{BFE0B5DB-12B7-441B-AC59-E3829830135D}">
      <dgm:prSet/>
      <dgm:spPr/>
      <dgm:t>
        <a:bodyPr/>
        <a:lstStyle/>
        <a:p>
          <a:endParaRPr kumimoji="1" lang="ja-JP" altLang="en-US" dirty="0"/>
        </a:p>
      </dgm:t>
    </dgm:pt>
    <dgm:pt modelId="{5D0479EE-E176-4823-A27A-816B32D81395}" type="parTrans" cxnId="{41931BFE-96E5-454A-AE00-C4976E8AA078}">
      <dgm:prSet/>
      <dgm:spPr/>
      <dgm:t>
        <a:bodyPr/>
        <a:lstStyle/>
        <a:p>
          <a:endParaRPr kumimoji="1" lang="ja-JP" altLang="en-US"/>
        </a:p>
      </dgm:t>
    </dgm:pt>
    <dgm:pt modelId="{09F1883C-089C-4A16-8CB3-8E6FB07310E9}" type="sibTrans" cxnId="{41931BFE-96E5-454A-AE00-C4976E8AA078}">
      <dgm:prSet/>
      <dgm:spPr/>
      <dgm:t>
        <a:bodyPr/>
        <a:lstStyle/>
        <a:p>
          <a:endParaRPr kumimoji="1" lang="ja-JP" altLang="en-US"/>
        </a:p>
      </dgm:t>
    </dgm:pt>
    <dgm:pt modelId="{DD635AF4-E39F-46E8-A2C2-F536C3C2E096}">
      <dgm:prSet/>
      <dgm:spPr/>
      <dgm:t>
        <a:bodyPr/>
        <a:lstStyle/>
        <a:p>
          <a:endParaRPr kumimoji="1" lang="ja-JP" altLang="en-US" dirty="0"/>
        </a:p>
      </dgm:t>
    </dgm:pt>
    <dgm:pt modelId="{F8B39F82-685E-42EB-9395-806C07A14FBC}" type="parTrans" cxnId="{CDB18F8F-32EC-41F5-9B67-B5DD0C0B7160}">
      <dgm:prSet/>
      <dgm:spPr/>
      <dgm:t>
        <a:bodyPr/>
        <a:lstStyle/>
        <a:p>
          <a:endParaRPr kumimoji="1" lang="ja-JP" altLang="en-US"/>
        </a:p>
      </dgm:t>
    </dgm:pt>
    <dgm:pt modelId="{70FFB615-6662-4095-A0D2-768A5F0BD628}" type="sibTrans" cxnId="{CDB18F8F-32EC-41F5-9B67-B5DD0C0B7160}">
      <dgm:prSet/>
      <dgm:spPr/>
      <dgm:t>
        <a:bodyPr/>
        <a:lstStyle/>
        <a:p>
          <a:endParaRPr kumimoji="1" lang="ja-JP" altLang="en-US"/>
        </a:p>
      </dgm:t>
    </dgm:pt>
    <dgm:pt modelId="{B4A18C16-6923-421C-800C-8C35F6EE8CC6}" type="pres">
      <dgm:prSet presAssocID="{49789523-713F-4E28-BF89-EDF700175AC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EFE627A8-C570-4C28-A7A7-A69DE2C220F7}" type="pres">
      <dgm:prSet presAssocID="{18AD6605-CA7B-4733-AE5C-9B18E1F6EA8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918E81D-7D4C-42EA-967B-E8C5C14E80C3}" type="pres">
      <dgm:prSet presAssocID="{18AD6605-CA7B-4733-AE5C-9B18E1F6EA8A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D2F766E-F5CA-4D4B-9ECE-82EB9030080B}" type="pres">
      <dgm:prSet presAssocID="{B9056ED4-216C-4E62-B08F-7990BC701421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8BA7887-434B-4CAC-8225-508EDA001E13}" type="pres">
      <dgm:prSet presAssocID="{B9056ED4-216C-4E62-B08F-7990BC701421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02636B2-1757-4FBC-8968-43D02B9DD1AC}" type="pres">
      <dgm:prSet presAssocID="{971B4A2A-A395-4293-AD24-4C3E747C0CC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772B96-A102-4C7C-9A09-F21FA7E5A1EA}" type="pres">
      <dgm:prSet presAssocID="{971B4A2A-A395-4293-AD24-4C3E747C0CCA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89BFFB27-1A9B-4844-9A74-2177FF7EE852}" type="presOf" srcId="{B9056ED4-216C-4E62-B08F-7990BC701421}" destId="{AD2F766E-F5CA-4D4B-9ECE-82EB9030080B}" srcOrd="0" destOrd="0" presId="urn:microsoft.com/office/officeart/2005/8/layout/vList2"/>
    <dgm:cxn modelId="{A2BB9A6B-2A77-4102-A56A-0FAFC3B24AED}" srcId="{49789523-713F-4E28-BF89-EDF700175ACE}" destId="{B9056ED4-216C-4E62-B08F-7990BC701421}" srcOrd="1" destOrd="0" parTransId="{7D58DEF2-E5B9-4CB1-B13E-00789B412BFC}" sibTransId="{5B2AD7BB-0395-49DC-ACA3-4CF37CD8FF6C}"/>
    <dgm:cxn modelId="{91DF8B3A-56D7-4F62-B03A-B9FA4FA05A7E}" type="presOf" srcId="{18AD6605-CA7B-4733-AE5C-9B18E1F6EA8A}" destId="{EFE627A8-C570-4C28-A7A7-A69DE2C220F7}" srcOrd="0" destOrd="0" presId="urn:microsoft.com/office/officeart/2005/8/layout/vList2"/>
    <dgm:cxn modelId="{2966C509-32EF-4317-970D-6184F70B905C}" type="presOf" srcId="{49789523-713F-4E28-BF89-EDF700175ACE}" destId="{B4A18C16-6923-421C-800C-8C35F6EE8CC6}" srcOrd="0" destOrd="0" presId="urn:microsoft.com/office/officeart/2005/8/layout/vList2"/>
    <dgm:cxn modelId="{41931BFE-96E5-454A-AE00-C4976E8AA078}" srcId="{B9056ED4-216C-4E62-B08F-7990BC701421}" destId="{BFE0B5DB-12B7-441B-AC59-E3829830135D}" srcOrd="0" destOrd="0" parTransId="{5D0479EE-E176-4823-A27A-816B32D81395}" sibTransId="{09F1883C-089C-4A16-8CB3-8E6FB07310E9}"/>
    <dgm:cxn modelId="{18177881-F046-4674-9FF3-C9C45385ADE1}" type="presOf" srcId="{BFE0B5DB-12B7-441B-AC59-E3829830135D}" destId="{D8BA7887-434B-4CAC-8225-508EDA001E13}" srcOrd="0" destOrd="0" presId="urn:microsoft.com/office/officeart/2005/8/layout/vList2"/>
    <dgm:cxn modelId="{41DB1BE4-E233-4EF1-8B30-F90565358CDE}" srcId="{49789523-713F-4E28-BF89-EDF700175ACE}" destId="{971B4A2A-A395-4293-AD24-4C3E747C0CCA}" srcOrd="2" destOrd="0" parTransId="{8F1BFA58-2B48-4E1C-9B43-0DEEABE0FFBF}" sibTransId="{75A7FE35-3F8A-4B82-9B6F-97EB3950798A}"/>
    <dgm:cxn modelId="{34F36A80-ACD4-480F-A483-E679A4CD86F5}" srcId="{49789523-713F-4E28-BF89-EDF700175ACE}" destId="{18AD6605-CA7B-4733-AE5C-9B18E1F6EA8A}" srcOrd="0" destOrd="0" parTransId="{F5179414-19F0-4E9E-916D-F9F6A9549D2E}" sibTransId="{23B3D80B-8D3C-4A15-AA8E-0FB190CA5D51}"/>
    <dgm:cxn modelId="{63EB64C0-E915-4B4F-A89B-27574C5DE388}" type="presOf" srcId="{DD635AF4-E39F-46E8-A2C2-F536C3C2E096}" destId="{6E772B96-A102-4C7C-9A09-F21FA7E5A1EA}" srcOrd="0" destOrd="0" presId="urn:microsoft.com/office/officeart/2005/8/layout/vList2"/>
    <dgm:cxn modelId="{38723AC8-4EFB-4511-B6E9-BAF94EA920DD}" srcId="{18AD6605-CA7B-4733-AE5C-9B18E1F6EA8A}" destId="{92491179-06E2-43DD-A868-196D62BDFEED}" srcOrd="0" destOrd="0" parTransId="{E349805F-7433-439A-A488-B75B1BA8B3E1}" sibTransId="{198CE08B-490B-4A00-BD7B-22B969961AD1}"/>
    <dgm:cxn modelId="{08F7CB76-1137-4507-9ED3-A08BF6F6475D}" type="presOf" srcId="{971B4A2A-A395-4293-AD24-4C3E747C0CCA}" destId="{502636B2-1757-4FBC-8968-43D02B9DD1AC}" srcOrd="0" destOrd="0" presId="urn:microsoft.com/office/officeart/2005/8/layout/vList2"/>
    <dgm:cxn modelId="{5B7B61FE-4F14-4399-8F31-71FA7CFE5A21}" type="presOf" srcId="{92491179-06E2-43DD-A868-196D62BDFEED}" destId="{8918E81D-7D4C-42EA-967B-E8C5C14E80C3}" srcOrd="0" destOrd="0" presId="urn:microsoft.com/office/officeart/2005/8/layout/vList2"/>
    <dgm:cxn modelId="{CDB18F8F-32EC-41F5-9B67-B5DD0C0B7160}" srcId="{971B4A2A-A395-4293-AD24-4C3E747C0CCA}" destId="{DD635AF4-E39F-46E8-A2C2-F536C3C2E096}" srcOrd="0" destOrd="0" parTransId="{F8B39F82-685E-42EB-9395-806C07A14FBC}" sibTransId="{70FFB615-6662-4095-A0D2-768A5F0BD628}"/>
    <dgm:cxn modelId="{282D917C-ADED-458F-B919-09BDDA0673D3}" type="presParOf" srcId="{B4A18C16-6923-421C-800C-8C35F6EE8CC6}" destId="{EFE627A8-C570-4C28-A7A7-A69DE2C220F7}" srcOrd="0" destOrd="0" presId="urn:microsoft.com/office/officeart/2005/8/layout/vList2"/>
    <dgm:cxn modelId="{F64A187A-389C-4561-9F83-E7C42147A1B1}" type="presParOf" srcId="{B4A18C16-6923-421C-800C-8C35F6EE8CC6}" destId="{8918E81D-7D4C-42EA-967B-E8C5C14E80C3}" srcOrd="1" destOrd="0" presId="urn:microsoft.com/office/officeart/2005/8/layout/vList2"/>
    <dgm:cxn modelId="{470FF673-D42A-4C76-9BEC-3C9292E1BC2E}" type="presParOf" srcId="{B4A18C16-6923-421C-800C-8C35F6EE8CC6}" destId="{AD2F766E-F5CA-4D4B-9ECE-82EB9030080B}" srcOrd="2" destOrd="0" presId="urn:microsoft.com/office/officeart/2005/8/layout/vList2"/>
    <dgm:cxn modelId="{329EE450-9D70-48A2-938E-D2C2BD0725CC}" type="presParOf" srcId="{B4A18C16-6923-421C-800C-8C35F6EE8CC6}" destId="{D8BA7887-434B-4CAC-8225-508EDA001E13}" srcOrd="3" destOrd="0" presId="urn:microsoft.com/office/officeart/2005/8/layout/vList2"/>
    <dgm:cxn modelId="{C4275B3C-EA23-402E-9EE5-613485D92AD3}" type="presParOf" srcId="{B4A18C16-6923-421C-800C-8C35F6EE8CC6}" destId="{502636B2-1757-4FBC-8968-43D02B9DD1AC}" srcOrd="4" destOrd="0" presId="urn:microsoft.com/office/officeart/2005/8/layout/vList2"/>
    <dgm:cxn modelId="{D9D06144-C147-4CDB-AF96-680398F227CC}" type="presParOf" srcId="{B4A18C16-6923-421C-800C-8C35F6EE8CC6}" destId="{6E772B96-A102-4C7C-9A09-F21FA7E5A1EA}" srcOrd="5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73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noProof="0" smtClean="0"/>
              <a:t>Click to edit Master text styles</a:t>
            </a:r>
          </a:p>
          <a:p>
            <a:pPr lvl="1"/>
            <a:r>
              <a:rPr lang="en-US" altLang="ja-JP" noProof="0" smtClean="0"/>
              <a:t>Second level</a:t>
            </a:r>
          </a:p>
          <a:p>
            <a:pPr lvl="2"/>
            <a:r>
              <a:rPr lang="en-US" altLang="ja-JP" noProof="0" smtClean="0"/>
              <a:t>Third level</a:t>
            </a:r>
          </a:p>
          <a:p>
            <a:pPr lvl="3"/>
            <a:r>
              <a:rPr lang="en-US" altLang="ja-JP" noProof="0" smtClean="0"/>
              <a:t>Fourth level</a:t>
            </a:r>
          </a:p>
          <a:p>
            <a:pPr lvl="4"/>
            <a:r>
              <a:rPr lang="en-US" altLang="ja-JP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D034318-8DA7-4CD6-AF96-C93CF70B6B3A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6B060C-681A-4267-9121-F1E1B562794B}" type="slidenum">
              <a:rPr lang="en-US" altLang="ja-JP" smtClean="0">
                <a:latin typeface="Arial" pitchFamily="34" charset="0"/>
              </a:rPr>
              <a:pPr/>
              <a:t>1</a:t>
            </a:fld>
            <a:endParaRPr lang="en-US" altLang="ja-JP" smtClean="0">
              <a:latin typeface="Arial" pitchFamily="34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20C2382-E403-4D43-95F3-240741BAB73A}" type="slidenum">
              <a:rPr lang="en-US" altLang="ja-JP" sz="1200">
                <a:latin typeface="Calibri" pitchFamily="34" charset="0"/>
              </a:rPr>
              <a:pPr algn="r"/>
              <a:t>11</a:t>
            </a:fld>
            <a:endParaRPr lang="en-US" altLang="ja-JP" sz="1200">
              <a:latin typeface="Calibri" pitchFamily="34" charset="0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ja-JP" altLang="ja-JP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7CD3C8-8545-4472-9E6A-5B237E677368}" type="slidenum">
              <a:rPr lang="en-US" altLang="ja-JP" smtClean="0">
                <a:latin typeface="Arial" pitchFamily="34" charset="0"/>
              </a:rPr>
              <a:pPr/>
              <a:t>13</a:t>
            </a:fld>
            <a:endParaRPr lang="en-US" altLang="ja-JP" smtClean="0">
              <a:latin typeface="Arial" pitchFamily="34" charset="0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DAA53B-216F-4DA7-8D12-67AB49C2F6AE}" type="slidenum">
              <a:rPr lang="en-US" altLang="ja-JP" smtClean="0">
                <a:latin typeface="Arial" pitchFamily="34" charset="0"/>
              </a:rPr>
              <a:pPr/>
              <a:t>14</a:t>
            </a:fld>
            <a:endParaRPr lang="en-US" altLang="ja-JP" smtClean="0">
              <a:latin typeface="Arial" pitchFamily="34" charset="0"/>
            </a:endParaRPr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41438" y="915988"/>
            <a:ext cx="4175125" cy="3132137"/>
          </a:xfrm>
          <a:solidFill>
            <a:srgbClr val="FFFFFF"/>
          </a:solidFill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6163" y="4352925"/>
            <a:ext cx="4770437" cy="3476625"/>
          </a:xfrm>
          <a:noFill/>
          <a:ln/>
        </p:spPr>
        <p:txBody>
          <a:bodyPr wrap="none" anchor="ctr"/>
          <a:lstStyle/>
          <a:p>
            <a:endParaRPr lang="ja-JP" altLang="ja-JP" smtClean="0">
              <a:latin typeface="Arial" pitchFamily="34" charset="0"/>
              <a:ea typeface="ＭＳ Ｐゴシック" pitchFamily="50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4C9439-C7A1-4601-81D5-E31E1EA20563}" type="slidenum">
              <a:rPr lang="en-US" altLang="ja-JP" smtClean="0">
                <a:latin typeface="Arial" pitchFamily="34" charset="0"/>
              </a:rPr>
              <a:pPr/>
              <a:t>16</a:t>
            </a:fld>
            <a:endParaRPr lang="en-US" altLang="ja-JP" smtClean="0">
              <a:latin typeface="Arial" pitchFamily="34" charset="0"/>
            </a:endParaRPr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ja-JP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73F8FE-2D7F-4F6D-BAE9-07F9628C1278}" type="slidenum">
              <a:rPr lang="en-US" altLang="ja-JP" smtClean="0">
                <a:latin typeface="Arial" pitchFamily="34" charset="0"/>
              </a:rPr>
              <a:pPr/>
              <a:t>17</a:t>
            </a:fld>
            <a:endParaRPr lang="en-US" altLang="ja-JP" smtClean="0">
              <a:latin typeface="Arial" pitchFamily="34" charset="0"/>
            </a:endParaRPr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C173A6-B0F7-45B8-8BB6-3A48B1822699}" type="slidenum">
              <a:rPr lang="en-US" altLang="ja-JP"/>
              <a:pPr/>
              <a:t>2</a:t>
            </a:fld>
            <a:endParaRPr lang="en-US" altLang="ja-JP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ED41F0-889B-49E7-B90C-410EE1413095}" type="slidenum">
              <a:rPr lang="en-US" altLang="ja-JP" smtClean="0">
                <a:latin typeface="Arial" pitchFamily="34" charset="0"/>
              </a:rPr>
              <a:pPr/>
              <a:t>20</a:t>
            </a:fld>
            <a:endParaRPr lang="en-US" altLang="ja-JP" smtClean="0">
              <a:latin typeface="Arial" pitchFamily="34" charset="0"/>
            </a:endParaRPr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65EA4F-F6B0-4666-BD50-33425C3A455D}" type="slidenum">
              <a:rPr lang="en-US" altLang="ja-JP" smtClean="0">
                <a:latin typeface="Arial" pitchFamily="34" charset="0"/>
              </a:rPr>
              <a:pPr/>
              <a:t>25</a:t>
            </a:fld>
            <a:endParaRPr lang="en-US" altLang="ja-JP" smtClean="0">
              <a:latin typeface="Arial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ja-JP" altLang="ja-JP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6DED47-63ED-4A7A-B31D-34B1B10FDF4C}" type="slidenum">
              <a:rPr lang="en-US" altLang="ja-JP" smtClean="0">
                <a:latin typeface="Arial" pitchFamily="34" charset="0"/>
              </a:rPr>
              <a:pPr/>
              <a:t>26</a:t>
            </a:fld>
            <a:endParaRPr lang="en-US" altLang="ja-JP" smtClean="0">
              <a:latin typeface="Arial" pitchFamily="34" charset="0"/>
            </a:endParaRPr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r>
              <a:rPr lang="en-US" altLang="ja-JP" smtClean="0">
                <a:latin typeface="Arial" pitchFamily="34" charset="0"/>
              </a:rPr>
              <a:t>The facility is a cascaded accelerator complex. There are a linear accelerator as an injector, 3-GeV rapid cycling synchrotron, and 50-GeV main synchrotron.  </a:t>
            </a:r>
          </a:p>
          <a:p>
            <a:pPr eaLnBrk="1" hangingPunct="1"/>
            <a:endParaRPr lang="en-US" altLang="ja-JP" smtClean="0">
              <a:latin typeface="Arial" pitchFamily="34" charset="0"/>
            </a:endParaRPr>
          </a:p>
          <a:p>
            <a:pPr eaLnBrk="1" hangingPunct="1"/>
            <a:r>
              <a:rPr lang="en-US" altLang="ja-JP" smtClean="0">
                <a:latin typeface="Arial" pitchFamily="34" charset="0"/>
              </a:rPr>
              <a:t>We will have major experimental facilities, the materials and life science facility which uses 3-GeV beams and the nuclear and particle physics facility and the neutrino beamline which uses 50-GeV beams. 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58D938-E914-413D-B72D-C20F926C581C}" type="slidenum">
              <a:rPr lang="en-US" altLang="ja-JP" smtClean="0">
                <a:latin typeface="Arial" pitchFamily="34" charset="0"/>
              </a:rPr>
              <a:pPr/>
              <a:t>27</a:t>
            </a:fld>
            <a:endParaRPr lang="en-US" altLang="ja-JP" smtClean="0">
              <a:latin typeface="Arial" pitchFamily="34" charset="0"/>
            </a:endParaRPr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034318-8DA7-4CD6-AF96-C93CF70B6B3A}" type="slidenum">
              <a:rPr lang="en-US" altLang="ja-JP" smtClean="0"/>
              <a:pPr>
                <a:defRPr/>
              </a:pPr>
              <a:t>28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034318-8DA7-4CD6-AF96-C93CF70B6B3A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42EE3E-DBC6-485C-8DAF-67B69F1C0366}" type="slidenum">
              <a:rPr lang="en-US" altLang="ja-JP" smtClean="0">
                <a:latin typeface="Arial" pitchFamily="34" charset="0"/>
              </a:rPr>
              <a:pPr/>
              <a:t>31</a:t>
            </a:fld>
            <a:endParaRPr lang="en-US" altLang="ja-JP" smtClean="0">
              <a:latin typeface="Arial" pitchFamily="34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EE2FF5B-E3A8-4F2E-BB6B-2B9DDA0C4EF4}" type="slidenum">
              <a:rPr lang="en-US" altLang="ja-JP" sz="1200">
                <a:latin typeface="Arial" pitchFamily="34" charset="0"/>
              </a:rPr>
              <a:pPr algn="r"/>
              <a:t>32</a:t>
            </a:fld>
            <a:endParaRPr lang="en-US" altLang="ja-JP" sz="1200">
              <a:latin typeface="Arial" pitchFamily="34" charset="0"/>
            </a:endParaRPr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6F8DC2-9F58-4EEE-87C5-D7B52C717198}" type="slidenum">
              <a:rPr lang="en-US" altLang="ja-JP" smtClean="0">
                <a:latin typeface="Arial" pitchFamily="34" charset="0"/>
              </a:rPr>
              <a:pPr/>
              <a:t>33</a:t>
            </a:fld>
            <a:endParaRPr lang="en-US" altLang="ja-JP" smtClean="0">
              <a:latin typeface="Arial" pitchFamily="34" charset="0"/>
            </a:endParaRPr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ja-JP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D1B65F-F59E-4453-95D9-8C14F382402F}" type="slidenum">
              <a:rPr lang="en-US" altLang="ja-JP" smtClean="0">
                <a:latin typeface="Arial" pitchFamily="34" charset="0"/>
              </a:rPr>
              <a:pPr/>
              <a:t>36</a:t>
            </a:fld>
            <a:endParaRPr lang="en-US" altLang="ja-JP" smtClean="0">
              <a:latin typeface="Arial" pitchFamily="34" charset="0"/>
            </a:endParaRPr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13D29E-296A-4F23-BB95-70B699561D92}" type="slidenum">
              <a:rPr lang="en-US" altLang="ja-JP" smtClean="0">
                <a:latin typeface="Arial" pitchFamily="34" charset="0"/>
              </a:rPr>
              <a:pPr/>
              <a:t>38</a:t>
            </a:fld>
            <a:endParaRPr lang="en-US" altLang="ja-JP" smtClean="0">
              <a:latin typeface="Arial" pitchFamily="34" charset="0"/>
            </a:endParaRPr>
          </a:p>
        </p:txBody>
      </p:sp>
      <p:sp>
        <p:nvSpPr>
          <p:cNvPr id="7065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5344965-C811-48E9-AA1E-D8AD930AA9EE}" type="slidenum">
              <a:rPr lang="en-US" altLang="ja-JP" sz="1200">
                <a:latin typeface="Calibri" pitchFamily="34" charset="0"/>
              </a:rPr>
              <a:pPr algn="r"/>
              <a:t>38</a:t>
            </a:fld>
            <a:endParaRPr lang="en-US" altLang="ja-JP" sz="1200">
              <a:latin typeface="Calibri" pitchFamily="34" charset="0"/>
            </a:endParaRPr>
          </a:p>
        </p:txBody>
      </p:sp>
      <p:sp>
        <p:nvSpPr>
          <p:cNvPr id="706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ja-JP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2BBB00B-ABBD-43AB-BD8C-0FA25EC4E854}" type="slidenum">
              <a:rPr lang="en-US" altLang="ja-JP" sz="1200">
                <a:latin typeface="Calibri" pitchFamily="34" charset="0"/>
              </a:rPr>
              <a:pPr algn="r"/>
              <a:t>39</a:t>
            </a:fld>
            <a:endParaRPr lang="en-US" altLang="ja-JP" sz="1200">
              <a:latin typeface="Calibri" pitchFamily="34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ja-JP" altLang="ja-JP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034318-8DA7-4CD6-AF96-C93CF70B6B3A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034318-8DA7-4CD6-AF96-C93CF70B6B3A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034318-8DA7-4CD6-AF96-C93CF70B6B3A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034318-8DA7-4CD6-AF96-C93CF70B6B3A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ja-JP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79" y="235"/>
              <a:ext cx="1864" cy="3635"/>
              <a:chOff x="3002" y="768"/>
              <a:chExt cx="1864" cy="3635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3" y="768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6" y="1798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6" y="2157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7" y="967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35" y="2205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86" y="1318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02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6" y="751"/>
              <a:ext cx="569" cy="636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33" y="109"/>
              <a:ext cx="356" cy="608"/>
              <a:chOff x="1737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3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9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80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76" y="3298"/>
              <a:ext cx="500" cy="500"/>
              <a:chOff x="1727" y="876"/>
              <a:chExt cx="129" cy="156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7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90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1007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404" y="253"/>
              <a:ext cx="708" cy="891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33" y="2392"/>
              <a:ext cx="708" cy="891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</p:grpSp>
      <p:sp>
        <p:nvSpPr>
          <p:cNvPr id="5167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en-US" altLang="ja-JP"/>
              <a:t>Click to edit Master title style</a:t>
            </a:r>
          </a:p>
        </p:txBody>
      </p:sp>
      <p:sp>
        <p:nvSpPr>
          <p:cNvPr id="5168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 altLang="ja-JP"/>
              <a:t>Click to edit Master subtitle style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2008/10/15</a:t>
            </a:r>
            <a:endParaRPr lang="en-US" altLang="ja-JP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>
          <a:xfrm>
            <a:off x="2627313" y="6248400"/>
            <a:ext cx="396081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ATHIC, K. Ozawa</a:t>
            </a:r>
            <a:endParaRPr lang="en-US" altLang="ja-JP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33A45-68C6-46FB-B2B9-6DE5C5E555B8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2008/10/15</a:t>
            </a:r>
            <a:endParaRPr lang="en-US" altLang="ja-JP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ATHIC, K. Ozawa</a:t>
            </a:r>
            <a:endParaRPr lang="en-US" altLang="ja-JP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950F8-DD85-4396-AA08-0831419551C0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2008/10/15</a:t>
            </a:r>
            <a:endParaRPr lang="en-US" altLang="ja-JP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ATHIC, K. Ozawa</a:t>
            </a:r>
            <a:endParaRPr lang="en-US" altLang="ja-JP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2ADE04-7FDF-41AF-9DC2-FFE88C6932BB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7334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56113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2008/10/15</a:t>
            </a:r>
            <a:endParaRPr lang="en-US" altLang="ja-JP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ATHIC, K. Ozawa</a:t>
            </a:r>
            <a:endParaRPr lang="en-US" altLang="ja-JP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F7A8C-1A32-41AC-9244-F8C92A54099B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7800" y="0"/>
            <a:ext cx="7772400" cy="9144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8172450" y="-26988"/>
            <a:ext cx="935038" cy="3603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2008/10/15</a:t>
            </a:r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7956550" y="260350"/>
            <a:ext cx="1152525" cy="3333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ATHIC, K. Ozawa</a:t>
            </a: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604250" y="574675"/>
            <a:ext cx="504825" cy="3333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CB2701-63B5-4CDB-9917-F5E3CCB3D6B3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79" y="235"/>
              <a:ext cx="1864" cy="3635"/>
              <a:chOff x="3002" y="768"/>
              <a:chExt cx="1864" cy="3635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3" y="768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6" y="1798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6" y="2157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7" y="967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35" y="2205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86" y="1318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02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6" y="751"/>
              <a:ext cx="569" cy="636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33" y="109"/>
              <a:ext cx="356" cy="608"/>
              <a:chOff x="1737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3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9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80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76" y="3298"/>
              <a:ext cx="500" cy="500"/>
              <a:chOff x="1727" y="876"/>
              <a:chExt cx="129" cy="156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7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90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1007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404" y="253"/>
              <a:ext cx="708" cy="891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33" y="2392"/>
              <a:ext cx="708" cy="891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</p:grpSp>
      <p:sp>
        <p:nvSpPr>
          <p:cNvPr id="28719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28720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2008/10/15</a:t>
            </a:r>
            <a:endParaRPr lang="en-US" altLang="ja-JP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ATHIC, K. Ozawa</a:t>
            </a:r>
            <a:endParaRPr lang="en-US" altLang="ja-JP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D6A25-D0B4-45A9-B4E7-67F7D34279A1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2008/10/15</a:t>
            </a:r>
            <a:endParaRPr lang="en-US" altLang="ja-JP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ATHIC, K. Ozawa</a:t>
            </a:r>
            <a:endParaRPr lang="en-US" altLang="ja-JP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02F4ED-0D7F-48E3-A980-773EE6FB0C58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2008/10/15</a:t>
            </a:r>
            <a:endParaRPr lang="en-US" altLang="ja-JP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ATHIC, K. Ozawa</a:t>
            </a:r>
            <a:endParaRPr lang="en-US" altLang="ja-JP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C06E1-15D9-4972-8A26-1629BF510B16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182688"/>
            <a:ext cx="4038600" cy="4837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182688"/>
            <a:ext cx="4038600" cy="4837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2008/10/15</a:t>
            </a:r>
            <a:endParaRPr lang="en-US" altLang="ja-JP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ATHIC, K. Ozawa</a:t>
            </a:r>
            <a:endParaRPr lang="en-US" altLang="ja-JP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4FA50-0534-435F-95E3-3EABEF33CC69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2008/10/15</a:t>
            </a:r>
            <a:endParaRPr lang="en-US" altLang="ja-JP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ATHIC, K. Ozawa</a:t>
            </a:r>
            <a:endParaRPr lang="en-US" altLang="ja-JP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D3E234-3211-42FD-8EA7-DD1C55577519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2008/10/15</a:t>
            </a:r>
            <a:endParaRPr lang="en-US" altLang="ja-JP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ATHIC, K. Ozawa</a:t>
            </a:r>
            <a:endParaRPr lang="en-US" altLang="ja-JP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BB5AA9-7F40-42D9-9122-935FF0DC8EE1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2008/10/15</a:t>
            </a:r>
            <a:endParaRPr lang="en-US" altLang="ja-JP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ATHIC, K. Ozawa</a:t>
            </a:r>
            <a:endParaRPr lang="en-US" altLang="ja-JP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F7495-D45D-45A0-A27E-05FECA0391E1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2008/10/15</a:t>
            </a:r>
            <a:endParaRPr lang="en-US" altLang="ja-JP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ATHIC, K. Ozawa</a:t>
            </a:r>
            <a:endParaRPr lang="en-US" altLang="ja-JP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413A26-40E7-431D-8E19-38F073221560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2008/10/15</a:t>
            </a:r>
            <a:endParaRPr lang="en-US" altLang="ja-JP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ATHIC, K. Ozawa</a:t>
            </a:r>
            <a:endParaRPr lang="en-US" altLang="ja-JP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D60643-2A63-45CD-BB52-9C6DD9A49EEA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2008/10/15</a:t>
            </a:r>
            <a:endParaRPr lang="en-US" altLang="ja-JP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ATHIC, K. Ozawa</a:t>
            </a:r>
            <a:endParaRPr lang="en-US" altLang="ja-JP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FC488-B2B3-41E7-8D7B-3EC969A4A1B6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2008/10/15</a:t>
            </a:r>
            <a:endParaRPr lang="en-US" altLang="ja-JP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ATHIC, K. Ozawa</a:t>
            </a:r>
            <a:endParaRPr lang="en-US" altLang="ja-JP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A5CD24-3688-4A2D-B53F-1A3DEAEA6CFF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16612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16612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2008/10/15</a:t>
            </a:r>
            <a:endParaRPr lang="en-US" altLang="ja-JP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ATHIC, K. Ozawa</a:t>
            </a:r>
            <a:endParaRPr lang="en-US" altLang="ja-JP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C9813-7637-45D8-87D9-1F42D3D2F55D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811212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182688"/>
            <a:ext cx="8229600" cy="4837112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2008/10/15</a:t>
            </a:r>
            <a:endParaRPr lang="en-US" altLang="ja-JP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ATHIC, K. Ozawa</a:t>
            </a:r>
            <a:endParaRPr lang="en-US" altLang="ja-JP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AC4E8A-74ED-4DE1-89A9-4DEC97E1802F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タイトル、コンテンツ、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811212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182688"/>
            <a:ext cx="4038600" cy="4837112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648200" y="1182688"/>
            <a:ext cx="4038600" cy="4837112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2008/10/15</a:t>
            </a:r>
            <a:endParaRPr lang="en-US" altLang="ja-JP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ATHIC, K. Ozawa</a:t>
            </a:r>
            <a:endParaRPr lang="en-US" altLang="ja-JP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AABBCC-C33E-4F96-BCCD-4F6DEA11ADEC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2008/10/15</a:t>
            </a:r>
            <a:endParaRPr lang="en-US" altLang="ja-JP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ATHIC, K. Ozawa</a:t>
            </a:r>
            <a:endParaRPr lang="en-US" altLang="ja-JP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FC62EF-CF27-4683-8043-8BB64EAC127F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2008/10/15</a:t>
            </a:r>
            <a:endParaRPr lang="en-US" altLang="ja-JP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ATHIC, K. Ozawa</a:t>
            </a:r>
            <a:endParaRPr lang="en-US" altLang="ja-JP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9B9E16-C45E-482E-AC33-3B7B685044A7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2008/10/15</a:t>
            </a:r>
            <a:endParaRPr lang="en-US" altLang="ja-JP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ATHIC, K. Ozawa</a:t>
            </a:r>
            <a:endParaRPr lang="en-US" altLang="ja-JP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D0216-81A2-47FC-84A6-FE45FDD8A0D7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2008/10/15</a:t>
            </a:r>
            <a:endParaRPr lang="en-US" altLang="ja-JP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ATHIC, K. Ozawa</a:t>
            </a:r>
            <a:endParaRPr lang="en-US" altLang="ja-JP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28DE72-46C6-473A-8B5C-C92DA3EFC5D1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2008/10/15</a:t>
            </a:r>
            <a:endParaRPr lang="en-US" altLang="ja-JP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ATHIC, K. Ozawa</a:t>
            </a:r>
            <a:endParaRPr lang="en-US" altLang="ja-JP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ACDFA2-7BCC-4933-AA43-7EA1AD9275B3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2008/10/15</a:t>
            </a:r>
            <a:endParaRPr lang="en-US" altLang="ja-JP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ATHIC, K. Ozawa</a:t>
            </a:r>
            <a:endParaRPr lang="en-US" altLang="ja-JP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657BFA-CBAD-47FF-B00A-DDAF49D40342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2008/10/15</a:t>
            </a:r>
            <a:endParaRPr lang="en-US" altLang="ja-JP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ATHIC, K. Ozawa</a:t>
            </a:r>
            <a:endParaRPr lang="en-US" altLang="ja-JP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E8A7DD-1349-4860-B1AF-122611718C9C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4099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grpSp>
          <p:nvGrpSpPr>
            <p:cNvPr id="7177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4101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4102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4103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sp>
          <p:nvSpPr>
            <p:cNvPr id="4104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grpSp>
          <p:nvGrpSpPr>
            <p:cNvPr id="7179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4106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4107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4108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4109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4110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3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grpSp>
            <p:nvGrpSpPr>
              <p:cNvPr id="7211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4112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4113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4114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83" y="1723"/>
                  <a:ext cx="60" cy="28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</p:grpSp>
        </p:grpSp>
        <p:grpSp>
          <p:nvGrpSpPr>
            <p:cNvPr id="7180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4116" name="Freeform 20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4117" name="Freeform 21"/>
              <p:cNvSpPr>
                <a:spLocks/>
              </p:cNvSpPr>
              <p:nvPr userDrawn="1"/>
            </p:nvSpPr>
            <p:spPr bwMode="ltGray">
              <a:xfrm>
                <a:off x="1786" y="896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4118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grpSp>
          <p:nvGrpSpPr>
            <p:cNvPr id="7181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4120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4121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4122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grpSp>
          <p:nvGrpSpPr>
            <p:cNvPr id="7182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4124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4125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4126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sp>
          <p:nvSpPr>
            <p:cNvPr id="4127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128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129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130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131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132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133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134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135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136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137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138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139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140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</p:grpSp>
      <p:sp>
        <p:nvSpPr>
          <p:cNvPr id="4141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title style</a:t>
            </a:r>
          </a:p>
        </p:txBody>
      </p:sp>
      <p:sp>
        <p:nvSpPr>
          <p:cNvPr id="7172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</a:p>
        </p:txBody>
      </p:sp>
      <p:sp>
        <p:nvSpPr>
          <p:cNvPr id="4143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pPr>
              <a:defRPr/>
            </a:pPr>
            <a:r>
              <a:rPr lang="en-US" altLang="ja-JP" smtClean="0"/>
              <a:t>2008/10/15</a:t>
            </a:r>
            <a:endParaRPr lang="en-US" altLang="ja-JP"/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55875" y="6248400"/>
            <a:ext cx="3960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pPr>
              <a:defRPr/>
            </a:pPr>
            <a:r>
              <a:rPr lang="en-US" altLang="ja-JP" smtClean="0"/>
              <a:t>ATHIC, K. Ozawa</a:t>
            </a:r>
            <a:endParaRPr lang="en-US" altLang="ja-JP"/>
          </a:p>
        </p:txBody>
      </p:sp>
      <p:sp>
        <p:nvSpPr>
          <p:cNvPr id="4145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pPr>
              <a:defRPr/>
            </a:pPr>
            <a:fld id="{6058CC50-7125-42FB-A02A-788BD34FB604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  <p:sldLayoutId id="2147483998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pitchFamily="50" charset="-128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pitchFamily="50" charset="-128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pitchFamily="50" charset="-128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pitchFamily="50" charset="-128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pitchFamily="50" charset="-128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pitchFamily="50" charset="-128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pitchFamily="50" charset="-128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27651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grpSp>
          <p:nvGrpSpPr>
            <p:cNvPr id="8201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27653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27654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27655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sp>
          <p:nvSpPr>
            <p:cNvPr id="27656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grpSp>
          <p:nvGrpSpPr>
            <p:cNvPr id="8203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27658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27659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27660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27661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27662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3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grpSp>
            <p:nvGrpSpPr>
              <p:cNvPr id="8235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27664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27665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27666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83" y="1723"/>
                  <a:ext cx="60" cy="28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</p:grpSp>
        </p:grpSp>
        <p:grpSp>
          <p:nvGrpSpPr>
            <p:cNvPr id="8204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27668" name="Freeform 20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27669" name="Freeform 21"/>
              <p:cNvSpPr>
                <a:spLocks/>
              </p:cNvSpPr>
              <p:nvPr userDrawn="1"/>
            </p:nvSpPr>
            <p:spPr bwMode="ltGray">
              <a:xfrm>
                <a:off x="1786" y="896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27670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grpSp>
          <p:nvGrpSpPr>
            <p:cNvPr id="8205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27672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27673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27674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grpSp>
          <p:nvGrpSpPr>
            <p:cNvPr id="8206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27676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27677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27678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sp>
          <p:nvSpPr>
            <p:cNvPr id="27679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7680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7681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7682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7683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7684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7685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7686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7687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7688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7689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7690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7691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7692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</p:grpSp>
      <p:sp>
        <p:nvSpPr>
          <p:cNvPr id="27693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8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8196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82688"/>
            <a:ext cx="8229600" cy="483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27695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pPr>
              <a:defRPr/>
            </a:pPr>
            <a:r>
              <a:rPr lang="en-US" altLang="ja-JP" smtClean="0"/>
              <a:t>2008/10/15</a:t>
            </a:r>
            <a:endParaRPr lang="en-US" altLang="ja-JP"/>
          </a:p>
        </p:txBody>
      </p:sp>
      <p:sp>
        <p:nvSpPr>
          <p:cNvPr id="27696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2484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pPr>
              <a:defRPr/>
            </a:pPr>
            <a:r>
              <a:rPr lang="en-US" altLang="ja-JP" smtClean="0"/>
              <a:t>ATHIC, K. Ozawa</a:t>
            </a:r>
            <a:endParaRPr lang="en-US" altLang="ja-JP"/>
          </a:p>
        </p:txBody>
      </p:sp>
      <p:sp>
        <p:nvSpPr>
          <p:cNvPr id="27697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pPr>
              <a:defRPr/>
            </a:pPr>
            <a:fld id="{1D07E42C-5917-48A3-8F74-6D132658D4B6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9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2" r:id="rId9"/>
    <p:sldLayoutId id="2147483993" r:id="rId10"/>
    <p:sldLayoutId id="2147483994" r:id="rId11"/>
    <p:sldLayoutId id="2147483995" r:id="rId12"/>
    <p:sldLayoutId id="2147483996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pitchFamily="50" charset="-128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pitchFamily="50" charset="-128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pitchFamily="50" charset="-128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pitchFamily="50" charset="-128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pitchFamily="50" charset="-128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pitchFamily="50" charset="-128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pitchFamily="50" charset="-128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9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notesSlide" Target="../notesSlides/notesSlide31.xml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Relationship Id="rId9" Type="http://schemas.openxmlformats.org/officeDocument/2006/relationships/oleObject" Target="../embeddings/oleObject6.bin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32.xml"/><Relationship Id="rId7" Type="http://schemas.openxmlformats.org/officeDocument/2006/relationships/image" Target="../media/image5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14625" y="596900"/>
            <a:ext cx="5934075" cy="35814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ja-JP" sz="4800" dirty="0" smtClean="0"/>
              <a:t>Dense Matter at J-PARC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95513" y="4365625"/>
            <a:ext cx="6769100" cy="217328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ja-JP" sz="3600" dirty="0" smtClean="0"/>
              <a:t>K. Ozawa </a:t>
            </a:r>
            <a:r>
              <a:rPr lang="en-US" altLang="ja-JP" dirty="0" smtClean="0"/>
              <a:t>(Univ. of Tokyo)</a:t>
            </a:r>
          </a:p>
          <a:p>
            <a:pPr eaLnBrk="1" hangingPunct="1">
              <a:defRPr/>
            </a:pPr>
            <a:endParaRPr lang="en-US" altLang="ja-JP" sz="3600" dirty="0" smtClean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5743575" y="5143500"/>
            <a:ext cx="3043238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US" altLang="ja-JP" sz="1600" b="1" kern="0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Contents: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altLang="ja-JP" sz="1600" b="1" kern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QCD Physics @ J-PARC</a:t>
            </a:r>
            <a:endParaRPr lang="en-US" altLang="ja-JP" sz="1600" b="1" kern="0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</a:endParaRPr>
          </a:p>
          <a:p>
            <a:pPr algn="ctr">
              <a:spcBef>
                <a:spcPct val="20000"/>
              </a:spcBef>
              <a:defRPr/>
            </a:pPr>
            <a:r>
              <a:rPr lang="en-US" altLang="ja-JP" sz="1600" b="1" kern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Experiments</a:t>
            </a:r>
            <a:endParaRPr lang="en-US" altLang="ja-JP" sz="1600" b="1" kern="0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</a:endParaRPr>
          </a:p>
          <a:p>
            <a:pPr algn="ctr">
              <a:spcBef>
                <a:spcPct val="20000"/>
              </a:spcBef>
              <a:defRPr/>
            </a:pPr>
            <a:r>
              <a:rPr lang="en-US" altLang="ja-JP" sz="1600" b="1" kern="0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Summary</a:t>
            </a:r>
          </a:p>
          <a:p>
            <a:pPr algn="ctr">
              <a:spcBef>
                <a:spcPct val="20000"/>
              </a:spcBef>
              <a:defRPr/>
            </a:pPr>
            <a:endParaRPr lang="en-US" altLang="ja-JP" sz="1600" b="1" kern="0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9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PHENIX results</a:t>
            </a:r>
          </a:p>
        </p:txBody>
      </p:sp>
      <p:sp>
        <p:nvSpPr>
          <p:cNvPr id="21507" name="日付プレースホルダ 1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2008/10/15</a:t>
            </a:r>
          </a:p>
        </p:txBody>
      </p:sp>
      <p:sp>
        <p:nvSpPr>
          <p:cNvPr id="21508" name="フッター プレースホルダ 1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ATHIC, K. Ozawa</a:t>
            </a:r>
            <a:endParaRPr lang="ja-JP" altLang="ja-JP" smtClean="0"/>
          </a:p>
        </p:txBody>
      </p:sp>
      <p:sp>
        <p:nvSpPr>
          <p:cNvPr id="21509" name="スライド番号プレースホル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3516C57-6F3E-460A-BBCC-D872C38C6E33}" type="slidenum">
              <a:rPr lang="en-US" altLang="ja-JP" smtClean="0"/>
              <a:pPr/>
              <a:t>10</a:t>
            </a:fld>
            <a:endParaRPr lang="en-US" altLang="ja-JP" smtClean="0"/>
          </a:p>
        </p:txBody>
      </p:sp>
      <p:pic>
        <p:nvPicPr>
          <p:cNvPr id="21510" name="Picture 4" descr="theories_mass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00063" y="1084263"/>
            <a:ext cx="4935537" cy="4786312"/>
          </a:xfrm>
        </p:spPr>
      </p:pic>
      <p:sp>
        <p:nvSpPr>
          <p:cNvPr id="989187" name="Rectangle 3"/>
          <p:cNvSpPr>
            <a:spLocks noGrp="1" noChangeArrowheads="1"/>
          </p:cNvSpPr>
          <p:nvPr>
            <p:ph sz="quarter" idx="2"/>
          </p:nvPr>
        </p:nvSpPr>
        <p:spPr>
          <a:xfrm>
            <a:off x="5272118" y="1285892"/>
            <a:ext cx="3657600" cy="4572000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en-US" altLang="ja-JP" sz="2400" dirty="0" smtClean="0"/>
              <a:t>Freeze-out Cocktail + “random” charm + </a:t>
            </a:r>
            <a:br>
              <a:rPr lang="en-US" altLang="ja-JP" sz="2400" dirty="0" smtClean="0"/>
            </a:br>
            <a:r>
              <a:rPr lang="en-US" altLang="ja-JP" sz="2400" dirty="0" smtClean="0">
                <a:latin typeface="Symbol" pitchFamily="18" charset="2"/>
              </a:rPr>
              <a:t>r</a:t>
            </a:r>
            <a:r>
              <a:rPr lang="en-US" altLang="ja-JP" sz="2400" dirty="0" smtClean="0"/>
              <a:t> spectral function</a:t>
            </a:r>
          </a:p>
          <a:p>
            <a:pPr>
              <a:buFontTx/>
              <a:buNone/>
              <a:defRPr/>
            </a:pPr>
            <a:r>
              <a:rPr lang="en-US" altLang="ja-JP" sz="2400" i="1" dirty="0" smtClean="0">
                <a:solidFill>
                  <a:srgbClr val="0000FF"/>
                </a:solidFill>
              </a:rPr>
              <a:t>Low mass</a:t>
            </a:r>
          </a:p>
          <a:p>
            <a:pPr>
              <a:defRPr/>
            </a:pPr>
            <a:r>
              <a:rPr lang="en-US" altLang="ja-JP" sz="2400" dirty="0" smtClean="0">
                <a:solidFill>
                  <a:srgbClr val="0000FF"/>
                </a:solidFill>
              </a:rPr>
              <a:t>M&gt;0.4GeV/c</a:t>
            </a:r>
            <a:r>
              <a:rPr lang="en-US" altLang="ja-JP" sz="2400" baseline="30000" dirty="0" smtClean="0">
                <a:solidFill>
                  <a:srgbClr val="0000FF"/>
                </a:solidFill>
              </a:rPr>
              <a:t>2</a:t>
            </a:r>
            <a:r>
              <a:rPr lang="en-US" altLang="ja-JP" sz="2400" dirty="0" smtClean="0">
                <a:solidFill>
                  <a:srgbClr val="0000FF"/>
                </a:solidFill>
              </a:rPr>
              <a:t>: </a:t>
            </a:r>
            <a:br>
              <a:rPr lang="en-US" altLang="ja-JP" sz="2400" dirty="0" smtClean="0">
                <a:solidFill>
                  <a:srgbClr val="0000FF"/>
                </a:solidFill>
              </a:rPr>
            </a:br>
            <a:r>
              <a:rPr lang="en-US" altLang="ja-JP" sz="2400" dirty="0" smtClean="0">
                <a:solidFill>
                  <a:srgbClr val="0000FF"/>
                </a:solidFill>
              </a:rPr>
              <a:t>some calculations OK</a:t>
            </a:r>
          </a:p>
          <a:p>
            <a:pPr>
              <a:defRPr/>
            </a:pPr>
            <a:r>
              <a:rPr lang="en-US" altLang="ja-JP" sz="2400" dirty="0" smtClean="0">
                <a:solidFill>
                  <a:srgbClr val="0000FF"/>
                </a:solidFill>
              </a:rPr>
              <a:t>M&lt;0.4GeV/c</a:t>
            </a:r>
            <a:r>
              <a:rPr lang="en-US" altLang="ja-JP" sz="2400" baseline="30000" dirty="0" smtClean="0">
                <a:solidFill>
                  <a:srgbClr val="0000FF"/>
                </a:solidFill>
              </a:rPr>
              <a:t>2</a:t>
            </a:r>
            <a:r>
              <a:rPr lang="en-US" altLang="ja-JP" sz="2400" dirty="0" smtClean="0">
                <a:solidFill>
                  <a:srgbClr val="0000FF"/>
                </a:solidFill>
              </a:rPr>
              <a:t>: </a:t>
            </a:r>
            <a:br>
              <a:rPr lang="en-US" altLang="ja-JP" sz="2400" dirty="0" smtClean="0">
                <a:solidFill>
                  <a:srgbClr val="0000FF"/>
                </a:solidFill>
              </a:rPr>
            </a:br>
            <a:r>
              <a:rPr lang="en-US" altLang="ja-JP" sz="2400" dirty="0" smtClean="0">
                <a:solidFill>
                  <a:srgbClr val="0000FF"/>
                </a:solidFill>
              </a:rPr>
              <a:t>not reproduced</a:t>
            </a:r>
          </a:p>
          <a:p>
            <a:pPr>
              <a:buFontTx/>
              <a:buNone/>
              <a:defRPr/>
            </a:pPr>
            <a:r>
              <a:rPr lang="en-US" altLang="ja-JP" sz="2400" i="1" dirty="0" smtClean="0"/>
              <a:t>Intermediate mass</a:t>
            </a:r>
          </a:p>
          <a:p>
            <a:pPr>
              <a:defRPr/>
            </a:pPr>
            <a:r>
              <a:rPr lang="en-US" altLang="ja-JP" sz="2400" dirty="0" smtClean="0"/>
              <a:t>Random charm + thermal </a:t>
            </a:r>
            <a:r>
              <a:rPr lang="en-US" altLang="ja-JP" sz="2400" dirty="0" err="1" smtClean="0"/>
              <a:t>partonic</a:t>
            </a:r>
            <a:r>
              <a:rPr lang="en-US" altLang="ja-JP" sz="2400" dirty="0" smtClean="0"/>
              <a:t> may work </a:t>
            </a:r>
            <a:endParaRPr lang="en-US" altLang="ja-JP" sz="2400" dirty="0"/>
          </a:p>
        </p:txBody>
      </p:sp>
      <p:pic>
        <p:nvPicPr>
          <p:cNvPr id="989189" name="Picture 5" descr="theories_mass2"/>
          <p:cNvPicPr>
            <a:picLocks noChangeAspect="1" noChangeArrowheads="1"/>
          </p:cNvPicPr>
          <p:nvPr/>
        </p:nvPicPr>
        <p:blipFill>
          <a:blip r:embed="rId4"/>
          <a:srcRect t="2623" r="8072"/>
          <a:stretch>
            <a:fillRect/>
          </a:stretch>
        </p:blipFill>
        <p:spPr bwMode="auto">
          <a:xfrm>
            <a:off x="428625" y="1155700"/>
            <a:ext cx="4646613" cy="477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effectLst/>
              </a:rPr>
              <a:t>Then, Nucleus</a:t>
            </a:r>
            <a:endParaRPr lang="ja-JP" altLang="en-US" smtClean="0">
              <a:effectLst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285750" y="1000125"/>
            <a:ext cx="5843588" cy="2447925"/>
          </a:xfrm>
        </p:spPr>
        <p:txBody>
          <a:bodyPr/>
          <a:lstStyle/>
          <a:p>
            <a:pPr marL="273050" indent="-273050"/>
            <a:r>
              <a:rPr lang="en-US" altLang="ja-JP" sz="2400" smtClean="0">
                <a:solidFill>
                  <a:srgbClr val="FF0000"/>
                </a:solidFill>
              </a:rPr>
              <a:t>Stable system</a:t>
            </a:r>
            <a:endParaRPr lang="ja-JP" altLang="en-US" sz="2400" smtClean="0"/>
          </a:p>
          <a:p>
            <a:pPr marL="639763" lvl="1" indent="-273050"/>
            <a:r>
              <a:rPr lang="en-US" altLang="ja-JP" sz="2400" smtClean="0"/>
              <a:t>No (small) need for time development</a:t>
            </a:r>
            <a:endParaRPr lang="ja-JP" altLang="en-US" sz="2400" smtClean="0"/>
          </a:p>
          <a:p>
            <a:pPr marL="273050" indent="-273050"/>
            <a:r>
              <a:rPr lang="en-US" altLang="ja-JP" sz="2400" smtClean="0">
                <a:solidFill>
                  <a:srgbClr val="FF0000"/>
                </a:solidFill>
              </a:rPr>
              <a:t>Saturated density</a:t>
            </a:r>
            <a:endParaRPr lang="ja-JP" altLang="en-US" sz="2400" smtClean="0">
              <a:solidFill>
                <a:srgbClr val="FF0000"/>
              </a:solidFill>
            </a:endParaRPr>
          </a:p>
        </p:txBody>
      </p:sp>
      <p:pic>
        <p:nvPicPr>
          <p:cNvPr id="23556" name="Picture 4" descr="nucleusparticl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38" y="1143000"/>
            <a:ext cx="2216150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フッター プレースホルダ 3"/>
          <p:cNvSpPr txBox="1">
            <a:spLocks noGrp="1"/>
          </p:cNvSpPr>
          <p:nvPr/>
        </p:nvSpPr>
        <p:spPr bwMode="auto">
          <a:xfrm>
            <a:off x="2555875" y="6248400"/>
            <a:ext cx="3960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kumimoji="0" lang="en-US" altLang="ja-JP" sz="1400"/>
              <a:t>ECT*-WS, K. Ozawa</a:t>
            </a:r>
          </a:p>
        </p:txBody>
      </p:sp>
      <p:sp>
        <p:nvSpPr>
          <p:cNvPr id="23558" name="AutoShape 22"/>
          <p:cNvSpPr>
            <a:spLocks noChangeArrowheads="1"/>
          </p:cNvSpPr>
          <p:nvPr/>
        </p:nvSpPr>
        <p:spPr bwMode="auto">
          <a:xfrm>
            <a:off x="500063" y="3643313"/>
            <a:ext cx="8153400" cy="928687"/>
          </a:xfrm>
          <a:prstGeom prst="flowChartAlternateProcess">
            <a:avLst/>
          </a:prstGeom>
          <a:solidFill>
            <a:schemeClr val="accent1"/>
          </a:solidFill>
          <a:ln w="57150" algn="ctr">
            <a:solidFill>
              <a:srgbClr val="FF99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ja-JP" dirty="0"/>
              <a:t>Link </a:t>
            </a:r>
            <a:r>
              <a:rPr lang="en-US" altLang="ja-JP" b="1" dirty="0" err="1" smtClean="0">
                <a:solidFill>
                  <a:srgbClr val="FF0000"/>
                </a:solidFill>
              </a:rPr>
              <a:t>hadron</a:t>
            </a:r>
            <a:r>
              <a:rPr lang="en-US" altLang="ja-JP" b="1" dirty="0" smtClean="0">
                <a:solidFill>
                  <a:srgbClr val="FF0000"/>
                </a:solidFill>
              </a:rPr>
              <a:t> spectra </a:t>
            </a:r>
            <a:r>
              <a:rPr lang="en-US" altLang="ja-JP" dirty="0"/>
              <a:t>and the quark condensate.</a:t>
            </a:r>
          </a:p>
          <a:p>
            <a:pPr algn="ctr"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ja-JP" dirty="0"/>
              <a:t> Link </a:t>
            </a:r>
            <a:r>
              <a:rPr lang="en-US" altLang="ja-JP" b="1" dirty="0">
                <a:solidFill>
                  <a:srgbClr val="FF0000"/>
                </a:solidFill>
              </a:rPr>
              <a:t>meson bound states </a:t>
            </a:r>
            <a:r>
              <a:rPr lang="en-US" altLang="ja-JP" dirty="0"/>
              <a:t>and the quark condensate.</a:t>
            </a:r>
            <a:endParaRPr lang="en-US" altLang="ja-JP" b="1" i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85720" y="2928934"/>
            <a:ext cx="3733714" cy="52322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2800" b="1" dirty="0">
                <a:solidFill>
                  <a:schemeClr val="bg2">
                    <a:lumMod val="90000"/>
                  </a:schemeClr>
                </a:solidFill>
              </a:rPr>
              <a:t>Two approaches, </a:t>
            </a:r>
            <a:endParaRPr lang="ja-JP" altLang="en-US" sz="2800" b="1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3562" name="スライド番号プレースホルダ 16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2B777E57-841D-470E-91C3-AEBE048E3848}" type="slidenum">
              <a:rPr kumimoji="0" lang="en-US" altLang="ja-JP" sz="1400"/>
              <a:pPr algn="r"/>
              <a:t>11</a:t>
            </a:fld>
            <a:endParaRPr kumimoji="0" lang="en-US" altLang="ja-JP" sz="1400"/>
          </a:p>
        </p:txBody>
      </p:sp>
      <p:sp>
        <p:nvSpPr>
          <p:cNvPr id="41" name="正方形/長方形 40"/>
          <p:cNvSpPr/>
          <p:nvPr/>
        </p:nvSpPr>
        <p:spPr>
          <a:xfrm>
            <a:off x="1428750" y="4786313"/>
            <a:ext cx="6215063" cy="2071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pSp>
        <p:nvGrpSpPr>
          <p:cNvPr id="23564" name="グループ化 41"/>
          <p:cNvGrpSpPr>
            <a:grpSpLocks/>
          </p:cNvGrpSpPr>
          <p:nvPr/>
        </p:nvGrpSpPr>
        <p:grpSpPr bwMode="auto">
          <a:xfrm>
            <a:off x="1071563" y="4572000"/>
            <a:ext cx="7572375" cy="2193925"/>
            <a:chOff x="1500166" y="4592669"/>
            <a:chExt cx="7572396" cy="2193917"/>
          </a:xfrm>
        </p:grpSpPr>
        <p:sp>
          <p:nvSpPr>
            <p:cNvPr id="23566" name="Text Box 58"/>
            <p:cNvSpPr txBox="1">
              <a:spLocks noChangeArrowheads="1"/>
            </p:cNvSpPr>
            <p:nvPr/>
          </p:nvSpPr>
          <p:spPr bwMode="auto">
            <a:xfrm>
              <a:off x="6589485" y="5286388"/>
              <a:ext cx="2483077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2000" b="1">
                  <a:solidFill>
                    <a:srgbClr val="3333FF"/>
                  </a:solidFill>
                </a:rPr>
                <a:t>Emitted Proton/Neutron</a:t>
              </a:r>
            </a:p>
          </p:txBody>
        </p:sp>
        <p:sp>
          <p:nvSpPr>
            <p:cNvPr id="23567" name="Oval 59"/>
            <p:cNvSpPr>
              <a:spLocks noChangeArrowheads="1"/>
            </p:cNvSpPr>
            <p:nvPr/>
          </p:nvSpPr>
          <p:spPr bwMode="auto">
            <a:xfrm>
              <a:off x="1645218" y="5018510"/>
              <a:ext cx="242110" cy="236926"/>
            </a:xfrm>
            <a:prstGeom prst="ellipse">
              <a:avLst/>
            </a:prstGeom>
            <a:solidFill>
              <a:srgbClr val="FF33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68" name="Line 60"/>
            <p:cNvSpPr>
              <a:spLocks noChangeShapeType="1"/>
            </p:cNvSpPr>
            <p:nvPr/>
          </p:nvSpPr>
          <p:spPr bwMode="auto">
            <a:xfrm>
              <a:off x="2032380" y="5160457"/>
              <a:ext cx="1499586" cy="0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9" name="Oval 61"/>
            <p:cNvSpPr>
              <a:spLocks noChangeArrowheads="1"/>
            </p:cNvSpPr>
            <p:nvPr/>
          </p:nvSpPr>
          <p:spPr bwMode="auto">
            <a:xfrm>
              <a:off x="3581028" y="4876563"/>
              <a:ext cx="1500652" cy="1467482"/>
            </a:xfrm>
            <a:prstGeom prst="ellipse">
              <a:avLst/>
            </a:prstGeom>
            <a:gradFill rotWithShape="1">
              <a:gsLst>
                <a:gs pos="0">
                  <a:srgbClr val="009900"/>
                </a:gs>
                <a:gs pos="100000">
                  <a:srgbClr val="0047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altLang="ja-JP" sz="2400" b="1">
                <a:solidFill>
                  <a:srgbClr val="FF0000"/>
                </a:solidFill>
              </a:endParaRPr>
            </a:p>
          </p:txBody>
        </p:sp>
        <p:sp>
          <p:nvSpPr>
            <p:cNvPr id="23570" name="Text Box 62"/>
            <p:cNvSpPr txBox="1">
              <a:spLocks noChangeArrowheads="1"/>
            </p:cNvSpPr>
            <p:nvPr/>
          </p:nvSpPr>
          <p:spPr bwMode="auto">
            <a:xfrm>
              <a:off x="1500166" y="5350416"/>
              <a:ext cx="826585" cy="3809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800" b="1"/>
                <a:t>p</a:t>
              </a:r>
              <a:r>
                <a:rPr lang="en-US" altLang="ja-JP" sz="3200" b="1">
                  <a:latin typeface="Symbol" pitchFamily="18" charset="2"/>
                </a:rPr>
                <a:t>, p, g</a:t>
              </a:r>
            </a:p>
          </p:txBody>
        </p:sp>
        <p:sp>
          <p:nvSpPr>
            <p:cNvPr id="23571" name="Oval 63"/>
            <p:cNvSpPr>
              <a:spLocks noChangeArrowheads="1"/>
            </p:cNvSpPr>
            <p:nvPr/>
          </p:nvSpPr>
          <p:spPr bwMode="auto">
            <a:xfrm>
              <a:off x="4161237" y="5065478"/>
              <a:ext cx="242110" cy="23692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72" name="Text Box 64"/>
            <p:cNvSpPr txBox="1">
              <a:spLocks noChangeArrowheads="1"/>
            </p:cNvSpPr>
            <p:nvPr/>
          </p:nvSpPr>
          <p:spPr bwMode="auto">
            <a:xfrm>
              <a:off x="4064180" y="4592669"/>
              <a:ext cx="1266009" cy="241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b="1"/>
                <a:t>Nucleon Hole</a:t>
              </a:r>
            </a:p>
          </p:txBody>
        </p:sp>
        <p:sp>
          <p:nvSpPr>
            <p:cNvPr id="23573" name="Text Box 65"/>
            <p:cNvSpPr txBox="1">
              <a:spLocks noChangeArrowheads="1"/>
            </p:cNvSpPr>
            <p:nvPr/>
          </p:nvSpPr>
          <p:spPr bwMode="auto">
            <a:xfrm>
              <a:off x="3967123" y="6485992"/>
              <a:ext cx="790322" cy="300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400"/>
                <a:t>Target</a:t>
              </a:r>
            </a:p>
          </p:txBody>
        </p:sp>
        <p:sp>
          <p:nvSpPr>
            <p:cNvPr id="23574" name="Freeform 66"/>
            <p:cNvSpPr>
              <a:spLocks/>
            </p:cNvSpPr>
            <p:nvPr/>
          </p:nvSpPr>
          <p:spPr bwMode="auto">
            <a:xfrm rot="-3391942">
              <a:off x="4474406" y="4811345"/>
              <a:ext cx="184659" cy="550399"/>
            </a:xfrm>
            <a:custGeom>
              <a:avLst/>
              <a:gdLst>
                <a:gd name="T0" fmla="*/ 0 w 386"/>
                <a:gd name="T1" fmla="*/ 0 h 726"/>
                <a:gd name="T2" fmla="*/ 2147483647 w 386"/>
                <a:gd name="T3" fmla="*/ 2147483647 h 726"/>
                <a:gd name="T4" fmla="*/ 2147483647 w 386"/>
                <a:gd name="T5" fmla="*/ 2147483647 h 726"/>
                <a:gd name="T6" fmla="*/ 2147483647 w 386"/>
                <a:gd name="T7" fmla="*/ 2147483647 h 726"/>
                <a:gd name="T8" fmla="*/ 2147483647 w 386"/>
                <a:gd name="T9" fmla="*/ 2147483647 h 726"/>
                <a:gd name="T10" fmla="*/ 2147483647 w 386"/>
                <a:gd name="T11" fmla="*/ 2147483647 h 7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86"/>
                <a:gd name="T19" fmla="*/ 0 h 726"/>
                <a:gd name="T20" fmla="*/ 386 w 386"/>
                <a:gd name="T21" fmla="*/ 726 h 7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86" h="726">
                  <a:moveTo>
                    <a:pt x="0" y="0"/>
                  </a:moveTo>
                  <a:cubicBezTo>
                    <a:pt x="83" y="4"/>
                    <a:pt x="167" y="8"/>
                    <a:pt x="227" y="46"/>
                  </a:cubicBezTo>
                  <a:cubicBezTo>
                    <a:pt x="287" y="84"/>
                    <a:pt x="340" y="159"/>
                    <a:pt x="363" y="227"/>
                  </a:cubicBezTo>
                  <a:cubicBezTo>
                    <a:pt x="386" y="295"/>
                    <a:pt x="378" y="386"/>
                    <a:pt x="363" y="454"/>
                  </a:cubicBezTo>
                  <a:cubicBezTo>
                    <a:pt x="348" y="522"/>
                    <a:pt x="310" y="590"/>
                    <a:pt x="272" y="635"/>
                  </a:cubicBezTo>
                  <a:cubicBezTo>
                    <a:pt x="234" y="680"/>
                    <a:pt x="159" y="711"/>
                    <a:pt x="136" y="726"/>
                  </a:cubicBezTo>
                </a:path>
              </a:pathLst>
            </a:custGeom>
            <a:noFill/>
            <a:ln w="38100">
              <a:solidFill>
                <a:srgbClr val="66FF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5" name="Oval 67"/>
            <p:cNvSpPr>
              <a:spLocks noChangeArrowheads="1"/>
            </p:cNvSpPr>
            <p:nvPr/>
          </p:nvSpPr>
          <p:spPr bwMode="auto">
            <a:xfrm>
              <a:off x="4741447" y="5286388"/>
              <a:ext cx="242110" cy="23692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76" name="Line 68"/>
            <p:cNvSpPr>
              <a:spLocks noChangeShapeType="1"/>
            </p:cNvSpPr>
            <p:nvPr/>
          </p:nvSpPr>
          <p:spPr bwMode="auto">
            <a:xfrm>
              <a:off x="5128609" y="5160457"/>
              <a:ext cx="145159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7" name="Oval 69"/>
            <p:cNvSpPr>
              <a:spLocks noChangeArrowheads="1"/>
            </p:cNvSpPr>
            <p:nvPr/>
          </p:nvSpPr>
          <p:spPr bwMode="auto">
            <a:xfrm>
              <a:off x="6677257" y="5037297"/>
              <a:ext cx="242110" cy="236926"/>
            </a:xfrm>
            <a:prstGeom prst="ellipse">
              <a:avLst/>
            </a:prstGeom>
            <a:solidFill>
              <a:srgbClr val="3333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78" name="Line 70"/>
            <p:cNvSpPr>
              <a:spLocks noChangeShapeType="1"/>
            </p:cNvSpPr>
            <p:nvPr/>
          </p:nvSpPr>
          <p:spPr bwMode="auto">
            <a:xfrm>
              <a:off x="4838504" y="5965172"/>
              <a:ext cx="1354533" cy="94979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9" name="Line 71"/>
            <p:cNvSpPr>
              <a:spLocks noChangeShapeType="1"/>
            </p:cNvSpPr>
            <p:nvPr/>
          </p:nvSpPr>
          <p:spPr bwMode="auto">
            <a:xfrm>
              <a:off x="4838504" y="6013183"/>
              <a:ext cx="1305472" cy="472809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0" name="Text Box 72"/>
            <p:cNvSpPr txBox="1">
              <a:spLocks noChangeArrowheads="1"/>
            </p:cNvSpPr>
            <p:nvPr/>
          </p:nvSpPr>
          <p:spPr bwMode="auto">
            <a:xfrm>
              <a:off x="6241033" y="6155130"/>
              <a:ext cx="703931" cy="2609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000" b="1">
                  <a:solidFill>
                    <a:srgbClr val="3333FF"/>
                  </a:solidFill>
                </a:rPr>
                <a:t>Decay</a:t>
              </a:r>
            </a:p>
          </p:txBody>
        </p:sp>
        <p:sp>
          <p:nvSpPr>
            <p:cNvPr id="23581" name="Text Box 73"/>
            <p:cNvSpPr txBox="1">
              <a:spLocks noChangeArrowheads="1"/>
            </p:cNvSpPr>
            <p:nvPr/>
          </p:nvSpPr>
          <p:spPr bwMode="auto">
            <a:xfrm>
              <a:off x="3967123" y="5539331"/>
              <a:ext cx="739127" cy="2609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000" b="1">
                  <a:solidFill>
                    <a:srgbClr val="FF0000"/>
                  </a:solidFill>
                </a:rPr>
                <a:t>Meson</a:t>
              </a:r>
            </a:p>
          </p:txBody>
        </p:sp>
        <p:sp>
          <p:nvSpPr>
            <p:cNvPr id="23582" name="Oval 74"/>
            <p:cNvSpPr>
              <a:spLocks noChangeArrowheads="1"/>
            </p:cNvSpPr>
            <p:nvPr/>
          </p:nvSpPr>
          <p:spPr bwMode="auto">
            <a:xfrm>
              <a:off x="4548399" y="5870193"/>
              <a:ext cx="242110" cy="23692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83" name="Line 75"/>
            <p:cNvSpPr>
              <a:spLocks noChangeShapeType="1"/>
            </p:cNvSpPr>
            <p:nvPr/>
          </p:nvSpPr>
          <p:spPr bwMode="auto">
            <a:xfrm>
              <a:off x="2080376" y="6013183"/>
              <a:ext cx="2273910" cy="0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4" name="Oval 76"/>
            <p:cNvSpPr>
              <a:spLocks noChangeArrowheads="1"/>
            </p:cNvSpPr>
            <p:nvPr/>
          </p:nvSpPr>
          <p:spPr bwMode="auto">
            <a:xfrm>
              <a:off x="1645218" y="5918204"/>
              <a:ext cx="242110" cy="236926"/>
            </a:xfrm>
            <a:prstGeom prst="ellipse">
              <a:avLst/>
            </a:prstGeom>
            <a:solidFill>
              <a:srgbClr val="FF33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3565" name="スライド番号プレースホルダ 3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0628447-69A9-43F9-AABF-68C9B20092AB}" type="slidenum">
              <a:rPr lang="en-US" altLang="ja-JP" smtClean="0"/>
              <a:pPr/>
              <a:t>11</a:t>
            </a:fld>
            <a:endParaRPr lang="en-US" altLang="ja-JP" smtClean="0"/>
          </a:p>
        </p:txBody>
      </p:sp>
      <p:sp>
        <p:nvSpPr>
          <p:cNvPr id="31" name="日付プレースホルダ 3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2008/10/15</a:t>
            </a:r>
            <a:endParaRPr lang="en-US" altLang="ja-JP"/>
          </a:p>
        </p:txBody>
      </p:sp>
      <p:sp>
        <p:nvSpPr>
          <p:cNvPr id="32" name="フッター プレースホルダ 3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ATHIC, K. Ozawa</a:t>
            </a:r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>
                <a:effectLst/>
                <a:latin typeface="Symbol" pitchFamily="18" charset="2"/>
              </a:rPr>
              <a:t>p</a:t>
            </a:r>
            <a:r>
              <a:rPr lang="en-US" altLang="ja-JP" dirty="0" smtClean="0">
                <a:effectLst/>
              </a:rPr>
              <a:t> bound state</a:t>
            </a:r>
          </a:p>
        </p:txBody>
      </p:sp>
      <p:sp>
        <p:nvSpPr>
          <p:cNvPr id="38916" name="テキスト ボックス 7"/>
          <p:cNvSpPr txBox="1">
            <a:spLocks noChangeArrowheads="1"/>
          </p:cNvSpPr>
          <p:nvPr/>
        </p:nvSpPr>
        <p:spPr bwMode="auto">
          <a:xfrm>
            <a:off x="214313" y="977900"/>
            <a:ext cx="47275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/>
              <a:t>K. Suzuki et al., Phys. Rev. Let., 92(2004) 072302</a:t>
            </a:r>
            <a:endParaRPr lang="ja-JP" altLang="en-US" sz="1400"/>
          </a:p>
        </p:txBody>
      </p:sp>
      <p:sp>
        <p:nvSpPr>
          <p:cNvPr id="38917" name="テキスト ボックス 9"/>
          <p:cNvSpPr txBox="1">
            <a:spLocks noChangeArrowheads="1"/>
          </p:cNvSpPr>
          <p:nvPr/>
        </p:nvSpPr>
        <p:spPr bwMode="auto">
          <a:xfrm>
            <a:off x="4143375" y="1504950"/>
            <a:ext cx="45720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Symbol" pitchFamily="18" charset="2"/>
              <a:buChar char="p"/>
            </a:pPr>
            <a:r>
              <a:rPr lang="en-US" altLang="ja-JP"/>
              <a:t> bound state is observed in </a:t>
            </a:r>
          </a:p>
          <a:p>
            <a:r>
              <a:rPr lang="en-US" altLang="ja-JP"/>
              <a:t>Sn(d, </a:t>
            </a:r>
            <a:r>
              <a:rPr lang="en-US" altLang="ja-JP" baseline="30000"/>
              <a:t>3</a:t>
            </a:r>
            <a:r>
              <a:rPr lang="en-US" altLang="ja-JP"/>
              <a:t>He) pion transfer reaction.</a:t>
            </a:r>
          </a:p>
        </p:txBody>
      </p:sp>
      <p:sp>
        <p:nvSpPr>
          <p:cNvPr id="38918" name="テキスト ボックス 10"/>
          <p:cNvSpPr txBox="1">
            <a:spLocks noChangeArrowheads="1"/>
          </p:cNvSpPr>
          <p:nvPr/>
        </p:nvSpPr>
        <p:spPr bwMode="auto">
          <a:xfrm>
            <a:off x="4000500" y="2214563"/>
            <a:ext cx="49291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Reduction of the chiral order parameter, </a:t>
            </a:r>
            <a:r>
              <a:rPr lang="en-US" altLang="ja-JP" i="1">
                <a:solidFill>
                  <a:srgbClr val="FF0000"/>
                </a:solidFill>
              </a:rPr>
              <a:t>f*</a:t>
            </a:r>
            <a:r>
              <a:rPr lang="en-US" altLang="ja-JP" i="1" baseline="-25000">
                <a:solidFill>
                  <a:srgbClr val="FF0000"/>
                </a:solidFill>
                <a:latin typeface="Symbol" pitchFamily="18" charset="2"/>
              </a:rPr>
              <a:t>p</a:t>
            </a:r>
            <a:r>
              <a:rPr lang="en-US" altLang="ja-JP" i="1">
                <a:solidFill>
                  <a:srgbClr val="FF0000"/>
                </a:solidFill>
              </a:rPr>
              <a:t>(</a:t>
            </a:r>
            <a:r>
              <a:rPr lang="en-US" altLang="ja-JP" i="1">
                <a:solidFill>
                  <a:srgbClr val="FF0000"/>
                </a:solidFill>
                <a:latin typeface="Symbol" pitchFamily="18" charset="2"/>
              </a:rPr>
              <a:t>r</a:t>
            </a:r>
            <a:r>
              <a:rPr lang="en-US" altLang="ja-JP" i="1">
                <a:solidFill>
                  <a:srgbClr val="FF0000"/>
                </a:solidFill>
              </a:rPr>
              <a:t>)</a:t>
            </a:r>
            <a:r>
              <a:rPr lang="en-US" altLang="ja-JP" i="1" baseline="30000">
                <a:solidFill>
                  <a:srgbClr val="FF0000"/>
                </a:solidFill>
              </a:rPr>
              <a:t>2</a:t>
            </a:r>
            <a:r>
              <a:rPr lang="en-US" altLang="ja-JP" i="1">
                <a:solidFill>
                  <a:srgbClr val="FF0000"/>
                </a:solidFill>
              </a:rPr>
              <a:t>/f</a:t>
            </a:r>
            <a:r>
              <a:rPr lang="en-US" altLang="ja-JP" i="1" baseline="-25000">
                <a:solidFill>
                  <a:srgbClr val="FF0000"/>
                </a:solidFill>
                <a:latin typeface="Symbol" pitchFamily="18" charset="2"/>
              </a:rPr>
              <a:t>p</a:t>
            </a:r>
            <a:r>
              <a:rPr lang="en-US" altLang="ja-JP" i="1" baseline="30000">
                <a:solidFill>
                  <a:srgbClr val="FF0000"/>
                </a:solidFill>
              </a:rPr>
              <a:t>2</a:t>
            </a:r>
            <a:r>
              <a:rPr lang="en-US" altLang="ja-JP" i="1">
                <a:solidFill>
                  <a:srgbClr val="FF0000"/>
                </a:solidFill>
              </a:rPr>
              <a:t>=0.64 </a:t>
            </a:r>
            <a:r>
              <a:rPr lang="en-US" altLang="ja-JP" i="1"/>
              <a:t>at the normal</a:t>
            </a:r>
          </a:p>
          <a:p>
            <a:r>
              <a:rPr lang="en-US" altLang="ja-JP"/>
              <a:t>nuclear density (</a:t>
            </a:r>
            <a:r>
              <a:rPr lang="en-US" altLang="ja-JP" i="1">
                <a:latin typeface="Symbol" pitchFamily="18" charset="2"/>
              </a:rPr>
              <a:t>r</a:t>
            </a:r>
            <a:r>
              <a:rPr lang="en-US" altLang="ja-JP" i="1"/>
              <a:t> = </a:t>
            </a:r>
            <a:r>
              <a:rPr lang="en-US" altLang="ja-JP" i="1">
                <a:latin typeface="Symbol" pitchFamily="18" charset="2"/>
              </a:rPr>
              <a:t>r</a:t>
            </a:r>
            <a:r>
              <a:rPr lang="en-US" altLang="ja-JP" i="1" baseline="-25000"/>
              <a:t>0</a:t>
            </a:r>
            <a:r>
              <a:rPr lang="en-US" altLang="ja-JP" i="1"/>
              <a:t> ) is indicated.</a:t>
            </a:r>
            <a:endParaRPr lang="ja-JP" altLang="en-US"/>
          </a:p>
        </p:txBody>
      </p:sp>
      <p:sp>
        <p:nvSpPr>
          <p:cNvPr id="24583" name="日付プレースホルダ 8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2008/10/15</a:t>
            </a:r>
          </a:p>
        </p:txBody>
      </p:sp>
      <p:sp>
        <p:nvSpPr>
          <p:cNvPr id="24584" name="フッター プレースホルダ 9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ATHIC, K. Ozawa</a:t>
            </a:r>
          </a:p>
        </p:txBody>
      </p:sp>
      <p:sp>
        <p:nvSpPr>
          <p:cNvPr id="24587" name="スライド番号プレースホルダ 1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1481CCF-F202-4C52-BA47-6AA3708277C3}" type="slidenum">
              <a:rPr lang="en-US" altLang="ja-JP" smtClean="0"/>
              <a:pPr/>
              <a:t>12</a:t>
            </a:fld>
            <a:endParaRPr lang="en-US" altLang="ja-JP" smtClean="0"/>
          </a:p>
        </p:txBody>
      </p:sp>
      <p:sp>
        <p:nvSpPr>
          <p:cNvPr id="38924" name="テキスト ボックス 12"/>
          <p:cNvSpPr txBox="1">
            <a:spLocks noChangeArrowheads="1"/>
          </p:cNvSpPr>
          <p:nvPr/>
        </p:nvSpPr>
        <p:spPr bwMode="auto">
          <a:xfrm>
            <a:off x="3857620" y="6039169"/>
            <a:ext cx="5099666" cy="46166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dirty="0"/>
              <a:t>New exp. will be done at RIKEN</a:t>
            </a:r>
            <a:endParaRPr lang="ja-JP" altLang="en-US" sz="2400" dirty="0"/>
          </a:p>
        </p:txBody>
      </p:sp>
      <p:pic>
        <p:nvPicPr>
          <p:cNvPr id="3892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1409700"/>
            <a:ext cx="3500437" cy="537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7" name="Picture 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4513" y="4510088"/>
            <a:ext cx="4075112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テキスト ボックス 8"/>
          <p:cNvSpPr txBox="1">
            <a:spLocks noChangeArrowheads="1"/>
          </p:cNvSpPr>
          <p:nvPr/>
        </p:nvSpPr>
        <p:spPr bwMode="auto">
          <a:xfrm>
            <a:off x="5824538" y="5621338"/>
            <a:ext cx="2962275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/>
              <a:t>D. Jido et al., arXiv:0805.4453</a:t>
            </a:r>
            <a:endParaRPr lang="ja-JP" altLang="en-US" sz="1400"/>
          </a:p>
        </p:txBody>
      </p:sp>
      <p:sp>
        <p:nvSpPr>
          <p:cNvPr id="16" name="テキスト ボックス 15"/>
          <p:cNvSpPr txBox="1">
            <a:spLocks noChangeArrowheads="1"/>
          </p:cNvSpPr>
          <p:nvPr/>
        </p:nvSpPr>
        <p:spPr bwMode="auto">
          <a:xfrm>
            <a:off x="4000500" y="3286125"/>
            <a:ext cx="35718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Jido-san et al. shows that </a:t>
            </a:r>
            <a:r>
              <a:rPr lang="en-US" altLang="ja-JP">
                <a:latin typeface="Symbol" pitchFamily="18" charset="2"/>
              </a:rPr>
              <a:t>p</a:t>
            </a:r>
            <a:r>
              <a:rPr lang="en-US" altLang="ja-JP"/>
              <a:t>-nucleus scattering length is directly connected to quark condensate in the medium.</a:t>
            </a:r>
            <a:endParaRPr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786578" y="857232"/>
            <a:ext cx="1175322" cy="5847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3200" b="1" kern="0" dirty="0" smtClean="0">
                <a:solidFill>
                  <a:srgbClr val="FF0000"/>
                </a:solidFill>
                <a:latin typeface="+mn-lt"/>
                <a:ea typeface="ＭＳ Ｐゴシック"/>
                <a:cs typeface="+mj-cs"/>
              </a:rPr>
              <a:t>GSI </a:t>
            </a:r>
            <a:endParaRPr lang="ja-JP" altLang="en-US" sz="3200" b="1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2008/10/15</a:t>
            </a:r>
          </a:p>
        </p:txBody>
      </p:sp>
      <p:sp>
        <p:nvSpPr>
          <p:cNvPr id="32771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ATHIC, K. Ozawa</a:t>
            </a:r>
          </a:p>
        </p:txBody>
      </p:sp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ja-JP" sz="4000" dirty="0" smtClean="0"/>
              <a:t>Spectral modification </a:t>
            </a:r>
            <a:r>
              <a:rPr lang="en-US" altLang="ja-JP" sz="4000" dirty="0" smtClean="0">
                <a:latin typeface="Symbol" pitchFamily="18" charset="2"/>
              </a:rPr>
              <a:t>f</a:t>
            </a:r>
            <a:r>
              <a:rPr lang="en-US" altLang="ja-JP" sz="4000" dirty="0" smtClean="0"/>
              <a:t> </a:t>
            </a:r>
            <a:r>
              <a:rPr lang="en-US" altLang="ja-JP" sz="4000" dirty="0" smtClean="0">
                <a:sym typeface="Symbol" pitchFamily="18" charset="2"/>
              </a:rPr>
              <a:t> </a:t>
            </a:r>
            <a:r>
              <a:rPr lang="en-US" altLang="ja-JP" sz="4000" dirty="0" err="1" smtClean="0">
                <a:sym typeface="Symbol" pitchFamily="18" charset="2"/>
              </a:rPr>
              <a:t>e</a:t>
            </a:r>
            <a:r>
              <a:rPr lang="en-US" altLang="ja-JP" sz="4000" baseline="30000" dirty="0" err="1" smtClean="0">
                <a:sym typeface="Symbol" pitchFamily="18" charset="2"/>
              </a:rPr>
              <a:t>+</a:t>
            </a:r>
            <a:r>
              <a:rPr lang="en-US" altLang="ja-JP" sz="4000" dirty="0" err="1" smtClean="0">
                <a:sym typeface="Symbol" pitchFamily="18" charset="2"/>
              </a:rPr>
              <a:t>e</a:t>
            </a:r>
            <a:r>
              <a:rPr lang="en-US" altLang="ja-JP" sz="4000" baseline="30000" dirty="0" smtClean="0">
                <a:sym typeface="Symbol" pitchFamily="18" charset="2"/>
              </a:rPr>
              <a:t>- </a:t>
            </a:r>
          </a:p>
        </p:txBody>
      </p:sp>
      <p:pic>
        <p:nvPicPr>
          <p:cNvPr id="32773" name="Picture 4" descr="fitfigppt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1752585"/>
            <a:ext cx="3852862" cy="385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4" name="Text Box 7"/>
          <p:cNvSpPr txBox="1">
            <a:spLocks noChangeArrowheads="1"/>
          </p:cNvSpPr>
          <p:nvPr/>
        </p:nvSpPr>
        <p:spPr bwMode="auto">
          <a:xfrm>
            <a:off x="3309938" y="1539875"/>
            <a:ext cx="549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b="1">
                <a:solidFill>
                  <a:srgbClr val="0000CC"/>
                </a:solidFill>
              </a:rPr>
              <a:t>Cu</a:t>
            </a:r>
          </a:p>
        </p:txBody>
      </p:sp>
      <p:sp>
        <p:nvSpPr>
          <p:cNvPr id="32775" name="Text Box 8"/>
          <p:cNvSpPr txBox="1">
            <a:spLocks noChangeArrowheads="1"/>
          </p:cNvSpPr>
          <p:nvPr/>
        </p:nvSpPr>
        <p:spPr bwMode="auto">
          <a:xfrm>
            <a:off x="1365250" y="1285860"/>
            <a:ext cx="2244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 dirty="0" err="1">
                <a:solidFill>
                  <a:srgbClr val="0000CC"/>
                </a:solidFill>
                <a:latin typeface="Symbol" pitchFamily="18" charset="2"/>
              </a:rPr>
              <a:t>bg</a:t>
            </a:r>
            <a:r>
              <a:rPr lang="en-US" altLang="ja-JP" sz="2400" b="1" dirty="0">
                <a:solidFill>
                  <a:srgbClr val="0000CC"/>
                </a:solidFill>
                <a:latin typeface="Arial" pitchFamily="34" charset="0"/>
              </a:rPr>
              <a:t>&lt;1.25 (Slow)</a:t>
            </a:r>
          </a:p>
        </p:txBody>
      </p:sp>
      <p:sp>
        <p:nvSpPr>
          <p:cNvPr id="32776" name="Text Box 9"/>
          <p:cNvSpPr txBox="1">
            <a:spLocks noChangeArrowheads="1"/>
          </p:cNvSpPr>
          <p:nvPr/>
        </p:nvSpPr>
        <p:spPr bwMode="auto">
          <a:xfrm>
            <a:off x="4643438" y="1571612"/>
            <a:ext cx="39084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/>
              <a:t>Invariant mass spectrum for slow </a:t>
            </a:r>
            <a:r>
              <a:rPr lang="en-US" altLang="ja-JP" dirty="0">
                <a:latin typeface="Symbol" pitchFamily="18" charset="2"/>
              </a:rPr>
              <a:t>f</a:t>
            </a:r>
            <a:r>
              <a:rPr lang="en-US" altLang="ja-JP" dirty="0"/>
              <a:t> mesons of Cu target shows a excess at low mass side of  </a:t>
            </a:r>
            <a:r>
              <a:rPr lang="en-US" altLang="ja-JP" dirty="0">
                <a:latin typeface="Symbol" pitchFamily="18" charset="2"/>
              </a:rPr>
              <a:t>f</a:t>
            </a:r>
            <a:r>
              <a:rPr lang="en-US" altLang="ja-JP" dirty="0"/>
              <a:t>.</a:t>
            </a:r>
          </a:p>
        </p:txBody>
      </p:sp>
      <p:pic>
        <p:nvPicPr>
          <p:cNvPr id="32777" name="Picture 13"/>
          <p:cNvPicPr>
            <a:picLocks noChangeAspect="1" noChangeArrowheads="1"/>
          </p:cNvPicPr>
          <p:nvPr/>
        </p:nvPicPr>
        <p:blipFill>
          <a:blip r:embed="rId4"/>
          <a:srcRect t="13033"/>
          <a:stretch>
            <a:fillRect/>
          </a:stretch>
        </p:blipFill>
        <p:spPr bwMode="auto">
          <a:xfrm>
            <a:off x="4572000" y="2792400"/>
            <a:ext cx="3983038" cy="132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8" name="テキスト ボックス 12"/>
          <p:cNvSpPr txBox="1">
            <a:spLocks noChangeArrowheads="1"/>
          </p:cNvSpPr>
          <p:nvPr/>
        </p:nvSpPr>
        <p:spPr bwMode="auto">
          <a:xfrm>
            <a:off x="4286250" y="4190987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Measured distribution contains both modified and un-modified mass spectra. So, modified mass spectrum is shown as a tail.</a:t>
            </a:r>
            <a:endParaRPr lang="ja-JP" altLang="en-US"/>
          </a:p>
        </p:txBody>
      </p:sp>
      <p:sp>
        <p:nvSpPr>
          <p:cNvPr id="32779" name="スライド番号プレースホルダ 1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E034B6C-1E94-474E-B077-EA5B44B62D4D}" type="slidenum">
              <a:rPr lang="en-US" altLang="ja-JP" smtClean="0"/>
              <a:pPr/>
              <a:t>13</a:t>
            </a:fld>
            <a:endParaRPr lang="en-US" altLang="ja-JP" smtClean="0"/>
          </a:p>
        </p:txBody>
      </p:sp>
      <p:sp>
        <p:nvSpPr>
          <p:cNvPr id="32780" name="テキスト ボックス 14"/>
          <p:cNvSpPr txBox="1">
            <a:spLocks noChangeArrowheads="1"/>
          </p:cNvSpPr>
          <p:nvPr/>
        </p:nvSpPr>
        <p:spPr bwMode="auto">
          <a:xfrm>
            <a:off x="214282" y="5637235"/>
            <a:ext cx="8572500" cy="10779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3200" b="1"/>
              <a:t>First measurement of </a:t>
            </a:r>
            <a:r>
              <a:rPr lang="en-US" altLang="ja-JP" sz="3200" b="1">
                <a:latin typeface="Symbol" pitchFamily="18" charset="2"/>
              </a:rPr>
              <a:t>f</a:t>
            </a:r>
            <a:r>
              <a:rPr lang="en-US" altLang="ja-JP" sz="3200" b="1"/>
              <a:t> meson mass spectral modification in QCD matter.</a:t>
            </a:r>
            <a:endParaRPr lang="ja-JP" altLang="en-US" sz="3200" b="1"/>
          </a:p>
        </p:txBody>
      </p:sp>
      <p:sp>
        <p:nvSpPr>
          <p:cNvPr id="32781" name="Text Box 4"/>
          <p:cNvSpPr txBox="1">
            <a:spLocks noChangeArrowheads="1"/>
          </p:cNvSpPr>
          <p:nvPr/>
        </p:nvSpPr>
        <p:spPr bwMode="auto">
          <a:xfrm>
            <a:off x="173033" y="928670"/>
            <a:ext cx="3756025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de-DE" altLang="ja-JP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R. Muto et al., PRL 98(2007) 042581</a:t>
            </a:r>
          </a:p>
        </p:txBody>
      </p:sp>
      <p:cxnSp>
        <p:nvCxnSpPr>
          <p:cNvPr id="19" name="直線矢印コネクタ 18"/>
          <p:cNvCxnSpPr/>
          <p:nvPr/>
        </p:nvCxnSpPr>
        <p:spPr>
          <a:xfrm rot="16200000" flipH="1">
            <a:off x="1393031" y="2893211"/>
            <a:ext cx="714375" cy="35718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83" name="テキスト ボックス 19"/>
          <p:cNvSpPr txBox="1">
            <a:spLocks noChangeArrowheads="1"/>
          </p:cNvSpPr>
          <p:nvPr/>
        </p:nvSpPr>
        <p:spPr bwMode="auto">
          <a:xfrm>
            <a:off x="1071563" y="2214554"/>
            <a:ext cx="1244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</a:rPr>
              <a:t>Excess!!</a:t>
            </a:r>
            <a:endParaRPr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321668" y="915399"/>
            <a:ext cx="2393604" cy="5847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3200" b="1" kern="0" dirty="0" smtClean="0">
                <a:solidFill>
                  <a:srgbClr val="FF0000"/>
                </a:solidFill>
                <a:latin typeface="+mn-lt"/>
                <a:ea typeface="ＭＳ Ｐゴシック"/>
                <a:cs typeface="+mj-cs"/>
              </a:rPr>
              <a:t>KEK E325</a:t>
            </a:r>
            <a:endParaRPr lang="ja-JP" altLang="en-US" sz="3200" b="1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グループ化 18"/>
          <p:cNvGrpSpPr>
            <a:grpSpLocks/>
          </p:cNvGrpSpPr>
          <p:nvPr/>
        </p:nvGrpSpPr>
        <p:grpSpPr bwMode="auto">
          <a:xfrm>
            <a:off x="357188" y="928688"/>
            <a:ext cx="8429625" cy="5429250"/>
            <a:chOff x="627088" y="1045622"/>
            <a:chExt cx="7659688" cy="4895850"/>
          </a:xfrm>
        </p:grpSpPr>
        <p:sp>
          <p:nvSpPr>
            <p:cNvPr id="33802" name="AutoShape 4"/>
            <p:cNvSpPr>
              <a:spLocks noChangeArrowheads="1"/>
            </p:cNvSpPr>
            <p:nvPr/>
          </p:nvSpPr>
          <p:spPr bwMode="auto">
            <a:xfrm>
              <a:off x="739801" y="1067847"/>
              <a:ext cx="7527925" cy="404812"/>
            </a:xfrm>
            <a:prstGeom prst="roundRect">
              <a:avLst>
                <a:gd name="adj" fmla="val 356"/>
              </a:avLst>
            </a:prstGeom>
            <a:noFill/>
            <a:ln w="36000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pic>
          <p:nvPicPr>
            <p:cNvPr id="33803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27088" y="1575847"/>
              <a:ext cx="2366963" cy="4310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04" name="Picture 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311551" y="1575847"/>
              <a:ext cx="2366962" cy="4313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05" name="Picture 8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888063" y="1575847"/>
              <a:ext cx="2398713" cy="4365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3806" name="Group 9"/>
            <p:cNvGrpSpPr>
              <a:grpSpLocks/>
            </p:cNvGrpSpPr>
            <p:nvPr/>
          </p:nvGrpSpPr>
          <p:grpSpPr bwMode="auto">
            <a:xfrm>
              <a:off x="938238" y="1045622"/>
              <a:ext cx="7059613" cy="436562"/>
              <a:chOff x="746" y="608"/>
              <a:chExt cx="5200" cy="302"/>
            </a:xfrm>
          </p:grpSpPr>
          <p:sp>
            <p:nvSpPr>
              <p:cNvPr id="33807" name="Text Box 10"/>
              <p:cNvSpPr txBox="1">
                <a:spLocks noChangeArrowheads="1"/>
              </p:cNvSpPr>
              <p:nvPr/>
            </p:nvSpPr>
            <p:spPr bwMode="auto">
              <a:xfrm>
                <a:off x="746" y="615"/>
                <a:ext cx="1347" cy="2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80717" tIns="40358" rIns="80717" bIns="40358" anchor="ctr" anchorCtr="1">
                <a:spAutoFit/>
              </a:bodyPr>
              <a:lstStyle/>
              <a:p>
                <a:pPr defTabSz="801688" hangingPunct="0">
                  <a:lnSpc>
                    <a:spcPct val="108000"/>
                  </a:lnSpc>
                  <a:buClr>
                    <a:srgbClr val="000000"/>
                  </a:buClr>
                  <a:buSzPct val="45000"/>
                  <a:buFont typeface="StarSymbol"/>
                  <a:buNone/>
                  <a:tabLst>
                    <a:tab pos="635000" algn="l"/>
                    <a:tab pos="1270000" algn="l"/>
                    <a:tab pos="1901825" algn="l"/>
                  </a:tabLst>
                </a:pPr>
                <a:r>
                  <a:rPr kumimoji="0" lang="en-GB" altLang="ja-JP" sz="2100" b="1">
                    <a:solidFill>
                      <a:srgbClr val="FF0000"/>
                    </a:solidFill>
                    <a:latin typeface="Symbol" pitchFamily="18" charset="2"/>
                  </a:rPr>
                  <a:t>bg</a:t>
                </a:r>
                <a:r>
                  <a:rPr kumimoji="0" lang="en-GB" altLang="ja-JP" sz="2100" b="1">
                    <a:solidFill>
                      <a:srgbClr val="FF0000"/>
                    </a:solidFill>
                    <a:latin typeface="Times New Roman" pitchFamily="18" charset="0"/>
                  </a:rPr>
                  <a:t>&lt;1.25 (Slow)</a:t>
                </a:r>
              </a:p>
            </p:txBody>
          </p:sp>
          <p:sp>
            <p:nvSpPr>
              <p:cNvPr id="33808" name="Text Box 11"/>
              <p:cNvSpPr txBox="1">
                <a:spLocks noChangeArrowheads="1"/>
              </p:cNvSpPr>
              <p:nvPr/>
            </p:nvSpPr>
            <p:spPr bwMode="auto">
              <a:xfrm>
                <a:off x="2834" y="624"/>
                <a:ext cx="1220" cy="2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80717" tIns="40358" rIns="80717" bIns="40358" anchor="ctr" anchorCtr="1">
                <a:spAutoFit/>
              </a:bodyPr>
              <a:lstStyle/>
              <a:p>
                <a:pPr defTabSz="801688" hangingPunct="0">
                  <a:buClr>
                    <a:srgbClr val="000000"/>
                  </a:buClr>
                  <a:buSzPct val="45000"/>
                  <a:buFont typeface="StarSymbol"/>
                  <a:buNone/>
                  <a:tabLst>
                    <a:tab pos="635000" algn="l"/>
                    <a:tab pos="1270000" algn="l"/>
                  </a:tabLst>
                </a:pPr>
                <a:r>
                  <a:rPr kumimoji="0" lang="en-GB" altLang="ja-JP" sz="2100" b="1">
                    <a:solidFill>
                      <a:srgbClr val="FF0000"/>
                    </a:solidFill>
                    <a:latin typeface="Times New Roman" pitchFamily="18" charset="0"/>
                  </a:rPr>
                  <a:t>1.25&lt;</a:t>
                </a:r>
                <a:r>
                  <a:rPr kumimoji="0" lang="en-GB" altLang="ja-JP" sz="2100" b="1">
                    <a:solidFill>
                      <a:srgbClr val="FF0000"/>
                    </a:solidFill>
                    <a:latin typeface="Symbol" pitchFamily="18" charset="2"/>
                  </a:rPr>
                  <a:t>bg</a:t>
                </a:r>
                <a:r>
                  <a:rPr kumimoji="0" lang="en-GB" altLang="ja-JP" sz="2100" b="1">
                    <a:solidFill>
                      <a:srgbClr val="FF0000"/>
                    </a:solidFill>
                    <a:latin typeface="Times New Roman" pitchFamily="18" charset="0"/>
                  </a:rPr>
                  <a:t>&lt;1.75</a:t>
                </a:r>
              </a:p>
            </p:txBody>
          </p:sp>
          <p:sp>
            <p:nvSpPr>
              <p:cNvPr id="33809" name="Text Box 12"/>
              <p:cNvSpPr txBox="1">
                <a:spLocks noChangeArrowheads="1"/>
              </p:cNvSpPr>
              <p:nvPr/>
            </p:nvSpPr>
            <p:spPr bwMode="auto">
              <a:xfrm>
                <a:off x="4642" y="608"/>
                <a:ext cx="1304" cy="2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80717" tIns="40358" rIns="80717" bIns="40358" anchor="ctr" anchorCtr="1">
                <a:spAutoFit/>
              </a:bodyPr>
              <a:lstStyle/>
              <a:p>
                <a:pPr defTabSz="801688" hangingPunct="0">
                  <a:buClr>
                    <a:srgbClr val="000000"/>
                  </a:buClr>
                  <a:buSzPct val="45000"/>
                  <a:buFont typeface="StarSymbol"/>
                  <a:buNone/>
                  <a:tabLst>
                    <a:tab pos="635000" algn="l"/>
                    <a:tab pos="1270000" algn="l"/>
                    <a:tab pos="1901825" algn="l"/>
                  </a:tabLst>
                </a:pPr>
                <a:r>
                  <a:rPr kumimoji="0" lang="en-GB" altLang="ja-JP" sz="2100" b="1">
                    <a:solidFill>
                      <a:srgbClr val="FF0000"/>
                    </a:solidFill>
                    <a:latin typeface="Times New Roman" pitchFamily="18" charset="0"/>
                  </a:rPr>
                  <a:t>1.75&lt;</a:t>
                </a:r>
                <a:r>
                  <a:rPr kumimoji="0" lang="en-GB" altLang="ja-JP" sz="2100" b="1">
                    <a:solidFill>
                      <a:srgbClr val="FF0000"/>
                    </a:solidFill>
                    <a:latin typeface="Symbol" pitchFamily="18" charset="2"/>
                  </a:rPr>
                  <a:t>bg</a:t>
                </a:r>
                <a:r>
                  <a:rPr kumimoji="0" lang="en-GB" altLang="ja-JP" sz="2100" b="1">
                    <a:solidFill>
                      <a:srgbClr val="FF0000"/>
                    </a:solidFill>
                    <a:latin typeface="Times New Roman" pitchFamily="18" charset="0"/>
                  </a:rPr>
                  <a:t> (Fast)</a:t>
                </a:r>
              </a:p>
            </p:txBody>
          </p:sp>
        </p:grpSp>
      </p:grpSp>
      <p:sp>
        <p:nvSpPr>
          <p:cNvPr id="33795" name="日付プレースホルダ 1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kumimoji="1" lang="en-US" altLang="ja-JP" smtClean="0"/>
              <a:t>2008/10/15</a:t>
            </a:r>
            <a:endParaRPr kumimoji="1" lang="ja-JP" altLang="en-US" smtClean="0"/>
          </a:p>
        </p:txBody>
      </p:sp>
      <p:sp>
        <p:nvSpPr>
          <p:cNvPr id="33796" name="フッター プレースホルダ 1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kumimoji="1" lang="en-US" altLang="ja-JP" smtClean="0"/>
              <a:t>ATHIC, K. Ozawa</a:t>
            </a:r>
            <a:endParaRPr kumimoji="1" lang="ja-JP" altLang="en-US" smtClean="0"/>
          </a:p>
        </p:txBody>
      </p:sp>
      <p:sp>
        <p:nvSpPr>
          <p:cNvPr id="274446" name="Text Box 14"/>
          <p:cNvSpPr txBox="1">
            <a:spLocks noChangeArrowheads="1"/>
          </p:cNvSpPr>
          <p:nvPr/>
        </p:nvSpPr>
        <p:spPr bwMode="auto">
          <a:xfrm>
            <a:off x="857250" y="5572125"/>
            <a:ext cx="7734300" cy="830263"/>
          </a:xfrm>
          <a:prstGeom prst="rect">
            <a:avLst/>
          </a:prstGeom>
          <a:solidFill>
            <a:srgbClr val="99FF3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400">
                <a:solidFill>
                  <a:srgbClr val="FF0000"/>
                </a:solidFill>
                <a:ea typeface="HGPｺﾞｼｯｸE" pitchFamily="50" charset="-128"/>
              </a:rPr>
              <a:t>Mass modification is seen only at heavy nuclei and slowly moving </a:t>
            </a:r>
            <a:r>
              <a:rPr lang="en-US" altLang="ja-JP" sz="2400">
                <a:solidFill>
                  <a:srgbClr val="FF0000"/>
                </a:solidFill>
                <a:latin typeface="Symbol" pitchFamily="18" charset="2"/>
                <a:ea typeface="HGPｺﾞｼｯｸE" pitchFamily="50" charset="-128"/>
              </a:rPr>
              <a:t>f</a:t>
            </a:r>
            <a:endParaRPr lang="ja-JP" altLang="en-US" sz="2400">
              <a:solidFill>
                <a:srgbClr val="FF0000"/>
              </a:solidFill>
              <a:latin typeface="Symbol" pitchFamily="18" charset="2"/>
              <a:ea typeface="HGPｺﾞｼｯｸE" pitchFamily="50" charset="-128"/>
            </a:endParaRPr>
          </a:p>
        </p:txBody>
      </p:sp>
      <p:sp>
        <p:nvSpPr>
          <p:cNvPr id="274447" name="Oval 15"/>
          <p:cNvSpPr>
            <a:spLocks noChangeArrowheads="1"/>
          </p:cNvSpPr>
          <p:nvPr/>
        </p:nvSpPr>
        <p:spPr bwMode="auto">
          <a:xfrm>
            <a:off x="1281113" y="4565650"/>
            <a:ext cx="504825" cy="863600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" name="Text Box 13"/>
          <p:cNvSpPr txBox="1">
            <a:spLocks noChangeArrowheads="1"/>
          </p:cNvSpPr>
          <p:nvPr/>
        </p:nvSpPr>
        <p:spPr bwMode="auto">
          <a:xfrm>
            <a:off x="5187950" y="6073775"/>
            <a:ext cx="3810000" cy="7016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de-DE" altLang="ja-JP" sz="20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Mass Shift:</a:t>
            </a:r>
          </a:p>
          <a:p>
            <a:r>
              <a:rPr kumimoji="0" lang="de-DE" altLang="ja-JP" sz="20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kumimoji="0" lang="de-DE" altLang="ja-JP" sz="2000" b="1" baseline="-25000">
                <a:solidFill>
                  <a:srgbClr val="3333CC"/>
                </a:solidFill>
                <a:latin typeface="Symbol" pitchFamily="18" charset="2"/>
                <a:cs typeface="Times New Roman" pitchFamily="18" charset="0"/>
                <a:sym typeface="Symbol" pitchFamily="18" charset="2"/>
              </a:rPr>
              <a:t>f</a:t>
            </a:r>
            <a:r>
              <a:rPr kumimoji="0" lang="de-DE" altLang="ja-JP" sz="2000" b="1" baseline="-2500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kumimoji="0" lang="de-DE" altLang="ja-JP" sz="20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=</a:t>
            </a:r>
            <a:r>
              <a:rPr kumimoji="0" lang="de-DE" altLang="ja-JP" sz="2000" b="1" baseline="-2500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</a:t>
            </a:r>
            <a:r>
              <a:rPr kumimoji="0" lang="de-DE" altLang="ja-JP" sz="20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m</a:t>
            </a:r>
            <a:r>
              <a:rPr kumimoji="0" lang="de-DE" altLang="ja-JP" sz="2000" b="1" baseline="-2500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0</a:t>
            </a:r>
            <a:r>
              <a:rPr kumimoji="0" lang="de-DE" altLang="ja-JP" sz="20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(1 -  /</a:t>
            </a:r>
            <a:r>
              <a:rPr kumimoji="0" lang="de-DE" altLang="ja-JP" sz="2000" b="1" baseline="-2500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0</a:t>
            </a:r>
            <a:r>
              <a:rPr kumimoji="0" lang="de-DE" altLang="ja-JP" sz="20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  for  = 0.03</a:t>
            </a:r>
          </a:p>
        </p:txBody>
      </p:sp>
      <p:sp>
        <p:nvSpPr>
          <p:cNvPr id="33800" name="スライド番号プレースホルダ 20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BF07D69-5AB7-4B9E-9661-850FEA35E88C}" type="slidenum">
              <a:rPr lang="en-US" altLang="ja-JP" smtClean="0"/>
              <a:pPr/>
              <a:t>14</a:t>
            </a:fld>
            <a:endParaRPr lang="en-US" altLang="ja-JP" smtClean="0"/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442913" y="103188"/>
            <a:ext cx="8243887" cy="733425"/>
          </a:xfrm>
          <a:prstGeom prst="rect">
            <a:avLst/>
          </a:prstGeom>
          <a:noFill/>
        </p:spPr>
        <p:txBody>
          <a:bodyPr/>
          <a:lstStyle/>
          <a:p>
            <a:pPr algn="ctr">
              <a:lnSpc>
                <a:spcPct val="90000"/>
              </a:lnSpc>
              <a:defRPr/>
            </a:pPr>
            <a:r>
              <a:rPr lang="en-US" altLang="ja-JP" sz="44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     Target/Momentum dep.</a:t>
            </a:r>
            <a:endParaRPr lang="en-US" altLang="ja-JP" sz="4400" kern="0" dirty="0">
              <a:solidFill>
                <a:schemeClr val="tx2"/>
              </a:solidFill>
              <a:latin typeface="+mj-lt"/>
              <a:ea typeface="+mj-ea"/>
              <a:cs typeface="+mj-cs"/>
              <a:sym typeface="Symbol" pitchFamily="18" charset="2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7835" y="428604"/>
            <a:ext cx="1962397" cy="584775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US" altLang="ja-JP" sz="3200" b="1" kern="0" dirty="0" smtClean="0">
                <a:solidFill>
                  <a:srgbClr val="FF0000"/>
                </a:solidFill>
                <a:latin typeface="Symbol" pitchFamily="18" charset="2"/>
              </a:rPr>
              <a:t>f </a:t>
            </a:r>
            <a:r>
              <a:rPr lang="ja-JP" altLang="en-US" sz="3200" b="1" kern="0" dirty="0" smtClean="0">
                <a:solidFill>
                  <a:srgbClr val="FF0000"/>
                </a:solidFill>
                <a:sym typeface="Symbol" pitchFamily="18" charset="2"/>
              </a:rPr>
              <a:t> </a:t>
            </a:r>
            <a:r>
              <a:rPr lang="en-US" altLang="ja-JP" sz="3200" b="1" kern="0" dirty="0" err="1" smtClean="0">
                <a:solidFill>
                  <a:srgbClr val="FF0000"/>
                </a:solidFill>
                <a:sym typeface="Symbol" pitchFamily="18" charset="2"/>
              </a:rPr>
              <a:t>e</a:t>
            </a:r>
            <a:r>
              <a:rPr lang="en-US" altLang="ja-JP" sz="3200" b="1" kern="0" baseline="30000" dirty="0" err="1" smtClean="0">
                <a:solidFill>
                  <a:srgbClr val="FF0000"/>
                </a:solidFill>
                <a:sym typeface="Symbol" pitchFamily="18" charset="2"/>
              </a:rPr>
              <a:t>+</a:t>
            </a:r>
            <a:r>
              <a:rPr lang="en-US" altLang="ja-JP" sz="3200" b="1" kern="0" dirty="0" err="1" smtClean="0">
                <a:solidFill>
                  <a:srgbClr val="FF0000"/>
                </a:solidFill>
                <a:sym typeface="Symbol" pitchFamily="18" charset="2"/>
              </a:rPr>
              <a:t>e</a:t>
            </a:r>
            <a:r>
              <a:rPr lang="en-US" altLang="ja-JP" sz="3200" b="1" kern="0" baseline="30000" dirty="0" smtClean="0">
                <a:solidFill>
                  <a:srgbClr val="FF0000"/>
                </a:solidFill>
                <a:sym typeface="Symbol" pitchFamily="18" charset="2"/>
              </a:rPr>
              <a:t>-</a:t>
            </a:r>
            <a:endParaRPr kumimoji="1" lang="ja-JP" alt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4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4446" grpId="0" animBg="1"/>
      <p:bldP spid="274447" grpId="0" animBg="1"/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ja-JP" dirty="0" smtClean="0">
                <a:effectLst/>
              </a:rPr>
              <a:t>Next step</a:t>
            </a:r>
            <a:endParaRPr lang="ja-JP" altLang="en-US" dirty="0" smtClean="0">
              <a:effectLst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888" y="857232"/>
            <a:ext cx="8686800" cy="2928958"/>
          </a:xfrm>
          <a:ln w="57150">
            <a:solidFill>
              <a:srgbClr val="FF0000"/>
            </a:solidFill>
          </a:ln>
        </p:spPr>
        <p:txBody>
          <a:bodyPr/>
          <a:lstStyle/>
          <a:p>
            <a:pPr marL="514350" indent="-514350">
              <a:buFont typeface="Verdana" pitchFamily="34" charset="0"/>
              <a:buAutoNum type="arabicPeriod"/>
            </a:pPr>
            <a:r>
              <a:rPr lang="en-US" altLang="ja-JP" sz="2800" dirty="0" smtClean="0"/>
              <a:t>Detailed spectra need to be obtained “experimentally” in ω-p plane.</a:t>
            </a:r>
            <a:endParaRPr lang="ja-JP" altLang="en-US" sz="2800" dirty="0" smtClean="0"/>
          </a:p>
          <a:p>
            <a:pPr marL="514350" indent="-514350">
              <a:buFont typeface="Verdana" pitchFamily="34" charset="0"/>
              <a:buAutoNum type="arabicPeriod"/>
            </a:pPr>
            <a:r>
              <a:rPr lang="en-US" altLang="ja-JP" sz="2800" dirty="0" smtClean="0"/>
              <a:t>Sum rules will be calculated using experimental data and can be compared to QCD (</a:t>
            </a:r>
            <a:r>
              <a:rPr lang="en-US" altLang="ja-JP" sz="2800" dirty="0" err="1" smtClean="0"/>
              <a:t>qq</a:t>
            </a:r>
            <a:r>
              <a:rPr lang="en-US" altLang="ja-JP" sz="2800" dirty="0" smtClean="0"/>
              <a:t> </a:t>
            </a:r>
            <a:r>
              <a:rPr lang="en-US" altLang="ja-JP" sz="2800" dirty="0" err="1" smtClean="0"/>
              <a:t>condendates</a:t>
            </a:r>
            <a:r>
              <a:rPr lang="en-US" altLang="ja-JP" sz="2800" dirty="0" smtClean="0"/>
              <a:t>).</a:t>
            </a:r>
            <a:endParaRPr lang="ja-JP" altLang="en-US" sz="2800" dirty="0" smtClean="0"/>
          </a:p>
          <a:p>
            <a:pPr marL="514350" indent="-514350">
              <a:buFont typeface="Verdana" pitchFamily="34" charset="0"/>
              <a:buAutoNum type="arabicPeriod"/>
            </a:pPr>
            <a:r>
              <a:rPr lang="en-US" altLang="ja-JP" sz="2800" dirty="0" smtClean="0"/>
              <a:t>Finally, details of spectra can be discussed.</a:t>
            </a:r>
            <a:endParaRPr lang="ja-JP" altLang="en-US" sz="2800" dirty="0" smtClean="0"/>
          </a:p>
          <a:p>
            <a:pPr marL="514350" indent="-514350">
              <a:buFont typeface="Verdana" pitchFamily="34" charset="0"/>
              <a:buAutoNum type="arabicPeriod"/>
            </a:pPr>
            <a:endParaRPr lang="ja-JP" altLang="en-US" sz="2800" dirty="0" smtClean="0"/>
          </a:p>
        </p:txBody>
      </p:sp>
      <p:sp>
        <p:nvSpPr>
          <p:cNvPr id="37892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2008/10/15</a:t>
            </a:r>
          </a:p>
        </p:txBody>
      </p:sp>
      <p:sp>
        <p:nvSpPr>
          <p:cNvPr id="37893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D095636-1C75-4B81-9649-2A7DED0D92D6}" type="slidenum">
              <a:rPr lang="en-US" altLang="ja-JP" smtClean="0"/>
              <a:pPr/>
              <a:t>15</a:t>
            </a:fld>
            <a:endParaRPr lang="en-US" altLang="ja-JP" smtClean="0"/>
          </a:p>
        </p:txBody>
      </p:sp>
      <p:sp>
        <p:nvSpPr>
          <p:cNvPr id="37894" name="フッター プレースホルダ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ATHIC, K. Ozawa</a:t>
            </a:r>
          </a:p>
        </p:txBody>
      </p:sp>
      <p:sp>
        <p:nvSpPr>
          <p:cNvPr id="37896" name="テキスト ボックス 8"/>
          <p:cNvSpPr txBox="1">
            <a:spLocks noChangeArrowheads="1"/>
          </p:cNvSpPr>
          <p:nvPr/>
        </p:nvSpPr>
        <p:spPr bwMode="auto">
          <a:xfrm>
            <a:off x="642910" y="3923418"/>
            <a:ext cx="807246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200" b="1" dirty="0" smtClean="0">
                <a:solidFill>
                  <a:srgbClr val="FF0000"/>
                </a:solidFill>
                <a:sym typeface="Symbol"/>
              </a:rPr>
              <a:t>Experiments to extract direct physics information.   </a:t>
            </a:r>
            <a:r>
              <a:rPr lang="en-US" altLang="ja-JP" sz="3200" b="1" dirty="0" smtClean="0">
                <a:solidFill>
                  <a:srgbClr val="FF0000"/>
                </a:solidFill>
              </a:rPr>
              <a:t>  </a:t>
            </a:r>
            <a:endParaRPr lang="ja-JP" altLang="en-US" sz="3200" b="1" dirty="0">
              <a:solidFill>
                <a:srgbClr val="FF0000"/>
              </a:solidFill>
            </a:endParaRPr>
          </a:p>
        </p:txBody>
      </p:sp>
      <p:sp>
        <p:nvSpPr>
          <p:cNvPr id="37897" name="テキスト ボックス 9"/>
          <p:cNvSpPr txBox="1">
            <a:spLocks noChangeArrowheads="1"/>
          </p:cNvSpPr>
          <p:nvPr/>
        </p:nvSpPr>
        <p:spPr bwMode="auto">
          <a:xfrm>
            <a:off x="943457" y="5169771"/>
            <a:ext cx="269984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b="1" dirty="0" smtClean="0">
                <a:solidFill>
                  <a:srgbClr val="000000"/>
                </a:solidFill>
              </a:rPr>
              <a:t>Experimental requirements</a:t>
            </a:r>
            <a:r>
              <a:rPr lang="ja-JP" altLang="en-US" sz="2400" b="1" dirty="0" smtClean="0">
                <a:solidFill>
                  <a:srgbClr val="000000"/>
                </a:solidFill>
              </a:rPr>
              <a:t> </a:t>
            </a:r>
            <a:endParaRPr lang="ja-JP" altLang="en-US" sz="2400" b="1" dirty="0">
              <a:solidFill>
                <a:srgbClr val="000000"/>
              </a:solidFill>
            </a:endParaRPr>
          </a:p>
        </p:txBody>
      </p:sp>
      <p:sp>
        <p:nvSpPr>
          <p:cNvPr id="37898" name="テキスト ボックス 10"/>
          <p:cNvSpPr txBox="1">
            <a:spLocks noChangeArrowheads="1"/>
          </p:cNvSpPr>
          <p:nvPr/>
        </p:nvSpPr>
        <p:spPr bwMode="auto">
          <a:xfrm>
            <a:off x="3714744" y="5143512"/>
            <a:ext cx="452239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Font typeface="Verdana" pitchFamily="34" charset="0"/>
              <a:buAutoNum type="arabicPeriod"/>
            </a:pPr>
            <a:r>
              <a:rPr lang="en-US" altLang="ja-JP" sz="2800" dirty="0"/>
              <a:t> </a:t>
            </a:r>
            <a:r>
              <a:rPr lang="en-US" altLang="ja-JP" sz="2800" dirty="0" smtClean="0"/>
              <a:t>High statics</a:t>
            </a:r>
            <a:endParaRPr lang="en-US" altLang="ja-JP" sz="2800" dirty="0"/>
          </a:p>
          <a:p>
            <a:pPr marL="342900" indent="-342900">
              <a:buFont typeface="Verdana" pitchFamily="34" charset="0"/>
              <a:buAutoNum type="arabicPeriod"/>
            </a:pPr>
            <a:r>
              <a:rPr lang="en-US" altLang="ja-JP" sz="2800" dirty="0" smtClean="0"/>
              <a:t> Clear initial condition</a:t>
            </a:r>
            <a:endParaRPr lang="ja-JP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2008/10/15</a:t>
            </a:r>
          </a:p>
        </p:txBody>
      </p:sp>
      <p:sp>
        <p:nvSpPr>
          <p:cNvPr id="40963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ATHIC, K. Ozawa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07950" y="1800225"/>
            <a:ext cx="3816350" cy="2997200"/>
            <a:chOff x="68" y="1134"/>
            <a:chExt cx="2404" cy="1888"/>
          </a:xfrm>
        </p:grpSpPr>
        <p:grpSp>
          <p:nvGrpSpPr>
            <p:cNvPr id="40978" name="Group 9"/>
            <p:cNvGrpSpPr>
              <a:grpSpLocks/>
            </p:cNvGrpSpPr>
            <p:nvPr/>
          </p:nvGrpSpPr>
          <p:grpSpPr bwMode="auto">
            <a:xfrm>
              <a:off x="68" y="1134"/>
              <a:ext cx="2404" cy="1888"/>
              <a:chOff x="204" y="1207"/>
              <a:chExt cx="2223" cy="1752"/>
            </a:xfrm>
          </p:grpSpPr>
          <p:pic>
            <p:nvPicPr>
              <p:cNvPr id="40981" name="Picture 7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04" y="1253"/>
                <a:ext cx="2223" cy="17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0982" name="Rectangle 8"/>
              <p:cNvSpPr>
                <a:spLocks noChangeArrowheads="1"/>
              </p:cNvSpPr>
              <p:nvPr/>
            </p:nvSpPr>
            <p:spPr bwMode="auto">
              <a:xfrm>
                <a:off x="204" y="1207"/>
                <a:ext cx="317" cy="31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0979" name="Line 14"/>
            <p:cNvSpPr>
              <a:spLocks noChangeShapeType="1"/>
            </p:cNvSpPr>
            <p:nvPr/>
          </p:nvSpPr>
          <p:spPr bwMode="auto">
            <a:xfrm flipV="1">
              <a:off x="476" y="1480"/>
              <a:ext cx="1497" cy="635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0980" name="Line 15"/>
            <p:cNvSpPr>
              <a:spLocks noChangeShapeType="1"/>
            </p:cNvSpPr>
            <p:nvPr/>
          </p:nvSpPr>
          <p:spPr bwMode="auto">
            <a:xfrm>
              <a:off x="476" y="2160"/>
              <a:ext cx="1451" cy="5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" y="103188"/>
            <a:ext cx="8701088" cy="733425"/>
          </a:xfrm>
        </p:spPr>
        <p:txBody>
          <a:bodyPr/>
          <a:lstStyle/>
          <a:p>
            <a:pPr>
              <a:defRPr/>
            </a:pPr>
            <a:r>
              <a:rPr lang="en-US" altLang="ja-JP" dirty="0" smtClean="0"/>
              <a:t>New exp 1: Upgrade of E325</a:t>
            </a:r>
            <a:endParaRPr lang="en-US" altLang="ja-JP" dirty="0"/>
          </a:p>
        </p:txBody>
      </p:sp>
      <p:sp>
        <p:nvSpPr>
          <p:cNvPr id="409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8229600" cy="611188"/>
          </a:xfrm>
        </p:spPr>
        <p:txBody>
          <a:bodyPr/>
          <a:lstStyle/>
          <a:p>
            <a:r>
              <a:rPr lang="en-US" altLang="ja-JP" sz="2800" smtClean="0"/>
              <a:t>Extended to vertical direction</a:t>
            </a:r>
          </a:p>
        </p:txBody>
      </p:sp>
      <p:sp>
        <p:nvSpPr>
          <p:cNvPr id="114699" name="Text Box 11"/>
          <p:cNvSpPr txBox="1">
            <a:spLocks noChangeArrowheads="1"/>
          </p:cNvSpPr>
          <p:nvPr/>
        </p:nvSpPr>
        <p:spPr bwMode="auto">
          <a:xfrm>
            <a:off x="971550" y="4868863"/>
            <a:ext cx="18923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/>
              <a:t>Side view</a:t>
            </a:r>
          </a:p>
        </p:txBody>
      </p:sp>
      <p:sp>
        <p:nvSpPr>
          <p:cNvPr id="114700" name="Text Box 12"/>
          <p:cNvSpPr txBox="1">
            <a:spLocks noChangeArrowheads="1"/>
          </p:cNvSpPr>
          <p:nvPr/>
        </p:nvSpPr>
        <p:spPr bwMode="auto">
          <a:xfrm>
            <a:off x="5651500" y="5373688"/>
            <a:ext cx="19669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/>
              <a:t>Plain view</a:t>
            </a:r>
          </a:p>
        </p:txBody>
      </p:sp>
      <p:sp>
        <p:nvSpPr>
          <p:cNvPr id="114701" name="Text Box 13"/>
          <p:cNvSpPr txBox="1">
            <a:spLocks noChangeArrowheads="1"/>
          </p:cNvSpPr>
          <p:nvPr/>
        </p:nvSpPr>
        <p:spPr bwMode="auto">
          <a:xfrm>
            <a:off x="323850" y="4854575"/>
            <a:ext cx="34004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/>
              <a:t>KEK spectrometer</a:t>
            </a:r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34925" y="1844675"/>
            <a:ext cx="3816350" cy="3168650"/>
            <a:chOff x="0" y="1162"/>
            <a:chExt cx="2404" cy="1996"/>
          </a:xfrm>
        </p:grpSpPr>
        <p:pic>
          <p:nvPicPr>
            <p:cNvPr id="40975" name="Picture 1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1389"/>
              <a:ext cx="2404" cy="16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976" name="Line 17"/>
            <p:cNvSpPr>
              <a:spLocks noChangeShapeType="1"/>
            </p:cNvSpPr>
            <p:nvPr/>
          </p:nvSpPr>
          <p:spPr bwMode="auto">
            <a:xfrm flipV="1">
              <a:off x="1156" y="1162"/>
              <a:ext cx="998" cy="99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0977" name="Line 18"/>
            <p:cNvSpPr>
              <a:spLocks noChangeShapeType="1"/>
            </p:cNvSpPr>
            <p:nvPr/>
          </p:nvSpPr>
          <p:spPr bwMode="auto">
            <a:xfrm>
              <a:off x="1156" y="2160"/>
              <a:ext cx="998" cy="99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14709" name="Text Box 21"/>
          <p:cNvSpPr txBox="1">
            <a:spLocks noChangeArrowheads="1"/>
          </p:cNvSpPr>
          <p:nvPr/>
        </p:nvSpPr>
        <p:spPr bwMode="auto">
          <a:xfrm>
            <a:off x="3779838" y="2205038"/>
            <a:ext cx="5130800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hangingPunct="0">
              <a:buClr>
                <a:srgbClr val="000000"/>
              </a:buClr>
              <a:buSzPct val="45000"/>
              <a:buFont typeface="StarSymbol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kumimoji="0" lang="en-GB" altLang="ja-JP">
                <a:solidFill>
                  <a:srgbClr val="000000"/>
                </a:solidFill>
                <a:latin typeface="Times New Roman" pitchFamily="18" charset="0"/>
              </a:rPr>
              <a:t>                     Collaboration</a:t>
            </a:r>
          </a:p>
          <a:p>
            <a:pPr hangingPunct="0">
              <a:buClr>
                <a:srgbClr val="000000"/>
              </a:buClr>
              <a:buSzPct val="45000"/>
              <a:buFont typeface="StarSymbol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kumimoji="0" lang="en-GB" altLang="ja-JP">
                <a:solidFill>
                  <a:srgbClr val="000000"/>
                </a:solidFill>
                <a:latin typeface="Times New Roman" pitchFamily="18" charset="0"/>
              </a:rPr>
              <a:t>RIKEN               </a:t>
            </a:r>
            <a:r>
              <a:rPr kumimoji="0" lang="en-GB" altLang="ja-JP">
                <a:solidFill>
                  <a:srgbClr val="0000FF"/>
                </a:solidFill>
                <a:latin typeface="Times New Roman" pitchFamily="18" charset="0"/>
              </a:rPr>
              <a:t>S.Yokkaichi,  H. En'yo, M. Naruki,</a:t>
            </a:r>
          </a:p>
          <a:p>
            <a:pPr hangingPunct="0">
              <a:buClr>
                <a:srgbClr val="000000"/>
              </a:buClr>
              <a:buSzPct val="45000"/>
              <a:buFont typeface="StarSymbol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kumimoji="0" lang="en-GB" altLang="ja-JP">
                <a:solidFill>
                  <a:srgbClr val="0000FF"/>
                </a:solidFill>
                <a:latin typeface="Times New Roman" pitchFamily="18" charset="0"/>
              </a:rPr>
              <a:t>                           R.Muto</a:t>
            </a:r>
          </a:p>
          <a:p>
            <a:pPr hangingPunct="0">
              <a:buClr>
                <a:srgbClr val="000000"/>
              </a:buClr>
              <a:buSzPct val="45000"/>
              <a:buFont typeface="StarSymbol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kumimoji="0" lang="en-GB" altLang="ja-JP">
                <a:solidFill>
                  <a:srgbClr val="000000"/>
                </a:solidFill>
                <a:latin typeface="Times New Roman" pitchFamily="18" charset="0"/>
              </a:rPr>
              <a:t>U-Tokyo            </a:t>
            </a:r>
            <a:r>
              <a:rPr kumimoji="0" lang="en-GB" altLang="ja-JP">
                <a:solidFill>
                  <a:srgbClr val="0000FF"/>
                </a:solidFill>
                <a:latin typeface="Times New Roman" pitchFamily="18" charset="0"/>
              </a:rPr>
              <a:t>K. Ozawa</a:t>
            </a:r>
          </a:p>
          <a:p>
            <a:pPr hangingPunct="0">
              <a:buClr>
                <a:srgbClr val="000000"/>
              </a:buClr>
              <a:buSzPct val="45000"/>
              <a:buFont typeface="StarSymbol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kumimoji="0" lang="en-GB" altLang="ja-JP">
                <a:solidFill>
                  <a:srgbClr val="000000"/>
                </a:solidFill>
                <a:latin typeface="Times New Roman" pitchFamily="18" charset="0"/>
              </a:rPr>
              <a:t>Hiroshima-U</a:t>
            </a:r>
            <a:r>
              <a:rPr kumimoji="0" lang="en-GB" altLang="ja-JP">
                <a:solidFill>
                  <a:srgbClr val="0000FF"/>
                </a:solidFill>
                <a:latin typeface="Times New Roman" pitchFamily="18" charset="0"/>
              </a:rPr>
              <a:t>     K. Shigaki</a:t>
            </a:r>
          </a:p>
          <a:p>
            <a:pPr hangingPunct="0">
              <a:buClr>
                <a:srgbClr val="000000"/>
              </a:buClr>
              <a:buSzPct val="45000"/>
              <a:buFont typeface="StarSymbol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kumimoji="0" lang="en-GB" altLang="ja-JP">
                <a:solidFill>
                  <a:srgbClr val="000000"/>
                </a:solidFill>
                <a:latin typeface="Times New Roman" pitchFamily="18" charset="0"/>
              </a:rPr>
              <a:t>CNS, U-Tokyo</a:t>
            </a:r>
            <a:r>
              <a:rPr kumimoji="0" lang="en-GB" altLang="ja-JP">
                <a:solidFill>
                  <a:srgbClr val="0000FF"/>
                </a:solidFill>
                <a:latin typeface="Times New Roman" pitchFamily="18" charset="0"/>
              </a:rPr>
              <a:t>  H. Hamagaki</a:t>
            </a:r>
          </a:p>
          <a:p>
            <a:pPr hangingPunct="0">
              <a:buClr>
                <a:srgbClr val="000000"/>
              </a:buClr>
              <a:buSzPct val="45000"/>
              <a:buFont typeface="StarSymbol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kumimoji="0" lang="en-GB" altLang="ja-JP">
                <a:solidFill>
                  <a:srgbClr val="000000"/>
                </a:solidFill>
                <a:latin typeface="Times New Roman" pitchFamily="18" charset="0"/>
              </a:rPr>
              <a:t>KEK                  </a:t>
            </a:r>
            <a:r>
              <a:rPr kumimoji="0" lang="en-GB" altLang="ja-JP">
                <a:solidFill>
                  <a:srgbClr val="0000FF"/>
                </a:solidFill>
                <a:latin typeface="Times New Roman" pitchFamily="18" charset="0"/>
              </a:rPr>
              <a:t>S. Sawada, M. Sekimoto, A. Kiyomichi</a:t>
            </a:r>
          </a:p>
          <a:p>
            <a:pPr hangingPunct="0">
              <a:buClr>
                <a:srgbClr val="000000"/>
              </a:buClr>
              <a:buSzPct val="45000"/>
              <a:buFont typeface="StarSymbol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kumimoji="0" lang="en-GB" altLang="ja-JP">
                <a:solidFill>
                  <a:srgbClr val="000000"/>
                </a:solidFill>
                <a:latin typeface="Times New Roman" pitchFamily="18" charset="0"/>
              </a:rPr>
              <a:t>Kyoto-U            </a:t>
            </a:r>
            <a:r>
              <a:rPr kumimoji="0" lang="en-GB" altLang="ja-JP">
                <a:solidFill>
                  <a:srgbClr val="0000FF"/>
                </a:solidFill>
                <a:latin typeface="Times New Roman" pitchFamily="18" charset="0"/>
              </a:rPr>
              <a:t>F. Sakuma, K. Aoki</a:t>
            </a:r>
          </a:p>
        </p:txBody>
      </p:sp>
      <p:pic>
        <p:nvPicPr>
          <p:cNvPr id="114692" name="Picture 4" descr="aoki-s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95738" y="1125538"/>
            <a:ext cx="4968875" cy="409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テキスト ボックス 20"/>
          <p:cNvSpPr txBox="1">
            <a:spLocks noChangeArrowheads="1"/>
          </p:cNvSpPr>
          <p:nvPr/>
        </p:nvSpPr>
        <p:spPr bwMode="auto">
          <a:xfrm>
            <a:off x="714375" y="5884863"/>
            <a:ext cx="7588250" cy="8302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2400" b="1">
                <a:solidFill>
                  <a:srgbClr val="FF0000"/>
                </a:solidFill>
              </a:rPr>
              <a:t>Cope with 10 times larger beam intensity!!</a:t>
            </a:r>
          </a:p>
          <a:p>
            <a:pPr algn="ctr"/>
            <a:r>
              <a:rPr lang="en-US" altLang="ja-JP" sz="2400" b="1">
                <a:solidFill>
                  <a:srgbClr val="FF0000"/>
                </a:solidFill>
              </a:rPr>
              <a:t>2 times better mass resolution!!</a:t>
            </a:r>
            <a:endParaRPr lang="ja-JP" altLang="en-US" sz="2400" b="1">
              <a:solidFill>
                <a:srgbClr val="FF0000"/>
              </a:solidFill>
            </a:endParaRPr>
          </a:p>
        </p:txBody>
      </p:sp>
      <p:sp>
        <p:nvSpPr>
          <p:cNvPr id="40974" name="スライド番号プレースホルダ 2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5791A82-BA87-4415-BCB8-0091BCF91849}" type="slidenum">
              <a:rPr lang="en-US" altLang="ja-JP" smtClean="0"/>
              <a:pPr/>
              <a:t>16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2000"/>
                                        <p:tgtEl>
                                          <p:spTgt spid="1147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4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114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000"/>
                                        <p:tgtEl>
                                          <p:spTgt spid="114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000"/>
                                        <p:tgtEl>
                                          <p:spTgt spid="114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000"/>
                                        <p:tgtEl>
                                          <p:spTgt spid="114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2" dur="500"/>
                                        <p:tgtEl>
                                          <p:spTgt spid="1147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9" grpId="0"/>
      <p:bldP spid="114700" grpId="0"/>
      <p:bldP spid="114701" grpId="0"/>
      <p:bldP spid="114709" grpId="0"/>
      <p:bldP spid="114709" grpId="1"/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ja-JP" dirty="0" smtClean="0"/>
              <a:t>What can be achieved?</a:t>
            </a:r>
          </a:p>
        </p:txBody>
      </p:sp>
      <p:sp>
        <p:nvSpPr>
          <p:cNvPr id="43011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2008/10/15</a:t>
            </a:r>
          </a:p>
        </p:txBody>
      </p:sp>
      <p:sp>
        <p:nvSpPr>
          <p:cNvPr id="43012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ATHIC, K. Ozawa</a:t>
            </a:r>
          </a:p>
        </p:txBody>
      </p:sp>
      <p:sp>
        <p:nvSpPr>
          <p:cNvPr id="43013" name="スライド番号プレースホルダ 2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95C2629-411C-49CC-82B8-449E711EC2FE}" type="slidenum">
              <a:rPr kumimoji="1" lang="ja-JP" altLang="en-US" smtClean="0"/>
              <a:pPr/>
              <a:t>17</a:t>
            </a:fld>
            <a:endParaRPr kumimoji="1" lang="en-US" altLang="ja-JP" smtClean="0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3419475" y="908050"/>
            <a:ext cx="5500688" cy="3336925"/>
            <a:chOff x="2227" y="1192"/>
            <a:chExt cx="3465" cy="2102"/>
          </a:xfrm>
        </p:grpSpPr>
        <p:pic>
          <p:nvPicPr>
            <p:cNvPr id="43029" name="Picture 10" descr="Pb_slow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27" y="1192"/>
              <a:ext cx="3448" cy="20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030" name="Text Box 11"/>
            <p:cNvSpPr txBox="1">
              <a:spLocks noChangeArrowheads="1"/>
            </p:cNvSpPr>
            <p:nvPr/>
          </p:nvSpPr>
          <p:spPr bwMode="auto">
            <a:xfrm>
              <a:off x="4966" y="1419"/>
              <a:ext cx="391" cy="288"/>
            </a:xfrm>
            <a:prstGeom prst="rect">
              <a:avLst/>
            </a:prstGeom>
            <a:solidFill>
              <a:srgbClr val="00FF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400" b="1">
                  <a:solidFill>
                    <a:srgbClr val="FF0000"/>
                  </a:solidFill>
                </a:rPr>
                <a:t>Pb</a:t>
              </a:r>
            </a:p>
          </p:txBody>
        </p:sp>
        <p:sp>
          <p:nvSpPr>
            <p:cNvPr id="43031" name="Text Box 12"/>
            <p:cNvSpPr txBox="1">
              <a:spLocks noChangeArrowheads="1"/>
            </p:cNvSpPr>
            <p:nvPr/>
          </p:nvSpPr>
          <p:spPr bwMode="auto">
            <a:xfrm>
              <a:off x="4314" y="1827"/>
              <a:ext cx="2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400" b="1">
                  <a:latin typeface="Symbol" pitchFamily="18" charset="2"/>
                </a:rPr>
                <a:t>f</a:t>
              </a:r>
            </a:p>
          </p:txBody>
        </p:sp>
        <p:sp>
          <p:nvSpPr>
            <p:cNvPr id="43032" name="AutoShape 13"/>
            <p:cNvSpPr>
              <a:spLocks noChangeArrowheads="1"/>
            </p:cNvSpPr>
            <p:nvPr/>
          </p:nvSpPr>
          <p:spPr bwMode="auto">
            <a:xfrm>
              <a:off x="2774" y="1954"/>
              <a:ext cx="1291" cy="306"/>
            </a:xfrm>
            <a:prstGeom prst="wedgeRoundRectCallout">
              <a:avLst>
                <a:gd name="adj1" fmla="val 34894"/>
                <a:gd name="adj2" fmla="val 123204"/>
                <a:gd name="adj3" fmla="val 16667"/>
              </a:avLst>
            </a:prstGeom>
            <a:solidFill>
              <a:srgbClr val="00FF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400" b="1">
                  <a:solidFill>
                    <a:srgbClr val="FF0000"/>
                  </a:solidFill>
                </a:rPr>
                <a:t>Modified </a:t>
              </a:r>
              <a:r>
                <a:rPr lang="en-US" altLang="ja-JP" sz="2400" b="1">
                  <a:solidFill>
                    <a:srgbClr val="FF0000"/>
                  </a:solidFill>
                  <a:latin typeface="Symbol" pitchFamily="18" charset="2"/>
                </a:rPr>
                <a:t>f</a:t>
              </a:r>
            </a:p>
          </p:txBody>
        </p:sp>
        <p:sp>
          <p:nvSpPr>
            <p:cNvPr id="43033" name="Text Box 14"/>
            <p:cNvSpPr txBox="1">
              <a:spLocks noChangeArrowheads="1"/>
            </p:cNvSpPr>
            <p:nvPr/>
          </p:nvSpPr>
          <p:spPr bwMode="auto">
            <a:xfrm>
              <a:off x="4949" y="3063"/>
              <a:ext cx="74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/>
                <a:t>[GeV/</a:t>
              </a:r>
              <a:r>
                <a:rPr lang="en-US" altLang="ja-JP" i="1"/>
                <a:t>c</a:t>
              </a:r>
              <a:r>
                <a:rPr lang="en-US" altLang="ja-JP" baseline="30000"/>
                <a:t>2</a:t>
              </a:r>
              <a:r>
                <a:rPr lang="en-US" altLang="ja-JP"/>
                <a:t>]</a:t>
              </a:r>
            </a:p>
          </p:txBody>
        </p:sp>
      </p:grpSp>
      <p:pic>
        <p:nvPicPr>
          <p:cNvPr id="18438" name="Picture 15" descr="pp_spectrum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1875" y="1365250"/>
            <a:ext cx="993775" cy="225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AutoShape 16"/>
          <p:cNvSpPr>
            <a:spLocks noChangeArrowheads="1"/>
          </p:cNvSpPr>
          <p:nvPr/>
        </p:nvSpPr>
        <p:spPr bwMode="auto">
          <a:xfrm>
            <a:off x="7408863" y="2373313"/>
            <a:ext cx="1368425" cy="719137"/>
          </a:xfrm>
          <a:prstGeom prst="wedgeRoundRectCallout">
            <a:avLst>
              <a:gd name="adj1" fmla="val -94894"/>
              <a:gd name="adj2" fmla="val 53755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altLang="ja-JP" b="1" dirty="0">
                <a:latin typeface="Symbol" pitchFamily="18" charset="2"/>
              </a:rPr>
              <a:t>f</a:t>
            </a:r>
            <a:r>
              <a:rPr lang="en-US" altLang="ja-JP" b="1" dirty="0"/>
              <a:t> from Proton</a:t>
            </a:r>
          </a:p>
        </p:txBody>
      </p: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93663" y="3357563"/>
            <a:ext cx="5486400" cy="2952750"/>
            <a:chOff x="649" y="1933"/>
            <a:chExt cx="3456" cy="1860"/>
          </a:xfrm>
        </p:grpSpPr>
        <p:pic>
          <p:nvPicPr>
            <p:cNvPr id="43025" name="Picture 5"/>
            <p:cNvPicPr>
              <a:picLocks noChangeAspect="1" noChangeArrowheads="1"/>
            </p:cNvPicPr>
            <p:nvPr/>
          </p:nvPicPr>
          <p:blipFill>
            <a:blip r:embed="rId5"/>
            <a:srcRect l="50000" t="33363" r="676" b="39189"/>
            <a:stretch>
              <a:fillRect/>
            </a:stretch>
          </p:blipFill>
          <p:spPr bwMode="auto">
            <a:xfrm>
              <a:off x="649" y="1933"/>
              <a:ext cx="3456" cy="18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026" name="Line 6"/>
            <p:cNvSpPr>
              <a:spLocks noChangeShapeType="1"/>
            </p:cNvSpPr>
            <p:nvPr/>
          </p:nvSpPr>
          <p:spPr bwMode="auto">
            <a:xfrm flipV="1">
              <a:off x="1783" y="2341"/>
              <a:ext cx="1859" cy="81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027" name="Text Box 7"/>
            <p:cNvSpPr txBox="1">
              <a:spLocks noChangeArrowheads="1"/>
            </p:cNvSpPr>
            <p:nvPr/>
          </p:nvSpPr>
          <p:spPr bwMode="auto">
            <a:xfrm>
              <a:off x="953" y="3249"/>
              <a:ext cx="784" cy="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400">
                  <a:solidFill>
                    <a:srgbClr val="000000"/>
                  </a:solidFill>
                  <a:latin typeface="Arial" pitchFamily="34" charset="0"/>
                </a:rPr>
                <a:t>Invariant mass in medium</a:t>
              </a:r>
            </a:p>
          </p:txBody>
        </p:sp>
        <p:sp>
          <p:nvSpPr>
            <p:cNvPr id="43028" name="Line 8"/>
            <p:cNvSpPr>
              <a:spLocks noChangeShapeType="1"/>
            </p:cNvSpPr>
            <p:nvPr/>
          </p:nvSpPr>
          <p:spPr bwMode="auto">
            <a:xfrm flipV="1">
              <a:off x="1510" y="3204"/>
              <a:ext cx="227" cy="3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4" name="グループ化 43"/>
          <p:cNvGrpSpPr/>
          <p:nvPr/>
        </p:nvGrpSpPr>
        <p:grpSpPr>
          <a:xfrm>
            <a:off x="4857752" y="1071546"/>
            <a:ext cx="3750736" cy="3000396"/>
            <a:chOff x="5143504" y="1071546"/>
            <a:chExt cx="3750736" cy="3000396"/>
          </a:xfrm>
        </p:grpSpPr>
        <p:grpSp>
          <p:nvGrpSpPr>
            <p:cNvPr id="45" name="グループ化 37"/>
            <p:cNvGrpSpPr/>
            <p:nvPr/>
          </p:nvGrpSpPr>
          <p:grpSpPr>
            <a:xfrm>
              <a:off x="5143504" y="1071546"/>
              <a:ext cx="3643300" cy="2786082"/>
              <a:chOff x="5143504" y="1071546"/>
              <a:chExt cx="3643300" cy="2786082"/>
            </a:xfrm>
          </p:grpSpPr>
          <p:grpSp>
            <p:nvGrpSpPr>
              <p:cNvPr id="48" name="グループ化 47"/>
              <p:cNvGrpSpPr/>
              <p:nvPr/>
            </p:nvGrpSpPr>
            <p:grpSpPr>
              <a:xfrm>
                <a:off x="7286644" y="1071546"/>
                <a:ext cx="1500160" cy="1109665"/>
                <a:chOff x="9429822" y="1060450"/>
                <a:chExt cx="5473700" cy="3192463"/>
              </a:xfrm>
            </p:grpSpPr>
            <p:pic>
              <p:nvPicPr>
                <p:cNvPr id="77" name="Picture 10" descr="Pb_slow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9429822" y="1060450"/>
                  <a:ext cx="5473700" cy="31924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78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2742935" y="2068513"/>
                  <a:ext cx="342900" cy="457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ja-JP" sz="2400" b="1">
                      <a:latin typeface="Symbol" pitchFamily="18" charset="2"/>
                    </a:rPr>
                    <a:t>f</a:t>
                  </a:r>
                </a:p>
              </p:txBody>
            </p:sp>
            <p:pic>
              <p:nvPicPr>
                <p:cNvPr id="79" name="Picture 15" descr="pp_spectrum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12122222" y="1517650"/>
                  <a:ext cx="993775" cy="22526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49" name="グループ化 9"/>
              <p:cNvGrpSpPr/>
              <p:nvPr/>
            </p:nvGrpSpPr>
            <p:grpSpPr>
              <a:xfrm>
                <a:off x="7072368" y="1319203"/>
                <a:ext cx="1500160" cy="1109665"/>
                <a:chOff x="9429822" y="1060450"/>
                <a:chExt cx="5473700" cy="3192463"/>
              </a:xfrm>
            </p:grpSpPr>
            <p:pic>
              <p:nvPicPr>
                <p:cNvPr id="74" name="Picture 10" descr="Pb_slow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9429822" y="1060450"/>
                  <a:ext cx="5473700" cy="31924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75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2742935" y="2068513"/>
                  <a:ext cx="342900" cy="457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ja-JP" sz="2400" b="1" dirty="0">
                      <a:latin typeface="Symbol" pitchFamily="18" charset="2"/>
                    </a:rPr>
                    <a:t>f</a:t>
                  </a:r>
                </a:p>
              </p:txBody>
            </p:sp>
            <p:pic>
              <p:nvPicPr>
                <p:cNvPr id="76" name="Picture 15" descr="pp_spectrum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12122222" y="1517650"/>
                  <a:ext cx="993775" cy="22526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50" name="グループ化 13"/>
              <p:cNvGrpSpPr/>
              <p:nvPr/>
            </p:nvGrpSpPr>
            <p:grpSpPr>
              <a:xfrm>
                <a:off x="6786616" y="1533517"/>
                <a:ext cx="1500160" cy="1109665"/>
                <a:chOff x="9429822" y="1060450"/>
                <a:chExt cx="5473700" cy="3192463"/>
              </a:xfrm>
            </p:grpSpPr>
            <p:pic>
              <p:nvPicPr>
                <p:cNvPr id="71" name="Picture 10" descr="Pb_slow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9429822" y="1060450"/>
                  <a:ext cx="5473700" cy="31924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72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2742935" y="2068513"/>
                  <a:ext cx="342900" cy="457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ja-JP" sz="2400" b="1" dirty="0">
                      <a:latin typeface="Symbol" pitchFamily="18" charset="2"/>
                    </a:rPr>
                    <a:t>f</a:t>
                  </a:r>
                </a:p>
              </p:txBody>
            </p:sp>
            <p:pic>
              <p:nvPicPr>
                <p:cNvPr id="73" name="Picture 15" descr="pp_spectrum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12122222" y="1517650"/>
                  <a:ext cx="993775" cy="22526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51" name="グループ化 17"/>
              <p:cNvGrpSpPr/>
              <p:nvPr/>
            </p:nvGrpSpPr>
            <p:grpSpPr>
              <a:xfrm>
                <a:off x="6429388" y="1714488"/>
                <a:ext cx="1500160" cy="1109665"/>
                <a:chOff x="9429822" y="1060450"/>
                <a:chExt cx="5473700" cy="3192463"/>
              </a:xfrm>
            </p:grpSpPr>
            <p:pic>
              <p:nvPicPr>
                <p:cNvPr id="68" name="Picture 10" descr="Pb_slow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9429822" y="1060450"/>
                  <a:ext cx="5473700" cy="31924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69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2742935" y="2068513"/>
                  <a:ext cx="342900" cy="457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ja-JP" sz="2400" b="1" dirty="0">
                      <a:latin typeface="Symbol" pitchFamily="18" charset="2"/>
                    </a:rPr>
                    <a:t>f</a:t>
                  </a:r>
                </a:p>
              </p:txBody>
            </p:sp>
            <p:pic>
              <p:nvPicPr>
                <p:cNvPr id="70" name="Picture 15" descr="pp_spectrum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12122222" y="1517650"/>
                  <a:ext cx="993775" cy="22526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52" name="グループ化 21"/>
              <p:cNvGrpSpPr/>
              <p:nvPr/>
            </p:nvGrpSpPr>
            <p:grpSpPr>
              <a:xfrm>
                <a:off x="6072198" y="1962145"/>
                <a:ext cx="1500160" cy="1109665"/>
                <a:chOff x="9429822" y="1060450"/>
                <a:chExt cx="5473700" cy="3192463"/>
              </a:xfrm>
            </p:grpSpPr>
            <p:pic>
              <p:nvPicPr>
                <p:cNvPr id="65" name="Picture 10" descr="Pb_slow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9429822" y="1060450"/>
                  <a:ext cx="5473700" cy="31924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66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2742935" y="2068513"/>
                  <a:ext cx="342900" cy="457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ja-JP" sz="2400" b="1" dirty="0">
                      <a:latin typeface="Symbol" pitchFamily="18" charset="2"/>
                    </a:rPr>
                    <a:t>f</a:t>
                  </a:r>
                </a:p>
              </p:txBody>
            </p:sp>
            <p:pic>
              <p:nvPicPr>
                <p:cNvPr id="67" name="Picture 15" descr="pp_spectrum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12122222" y="1517650"/>
                  <a:ext cx="993775" cy="22526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53" name="グループ化 25"/>
              <p:cNvGrpSpPr/>
              <p:nvPr/>
            </p:nvGrpSpPr>
            <p:grpSpPr>
              <a:xfrm>
                <a:off x="5786446" y="2214554"/>
                <a:ext cx="1500160" cy="1109665"/>
                <a:chOff x="9429822" y="1060450"/>
                <a:chExt cx="5473700" cy="3192463"/>
              </a:xfrm>
            </p:grpSpPr>
            <p:pic>
              <p:nvPicPr>
                <p:cNvPr id="62" name="Picture 10" descr="Pb_slow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9429822" y="1060450"/>
                  <a:ext cx="5473700" cy="31924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63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2742935" y="2068513"/>
                  <a:ext cx="342900" cy="457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ja-JP" sz="2400" b="1" dirty="0">
                      <a:latin typeface="Symbol" pitchFamily="18" charset="2"/>
                    </a:rPr>
                    <a:t>f</a:t>
                  </a:r>
                </a:p>
              </p:txBody>
            </p:sp>
            <p:pic>
              <p:nvPicPr>
                <p:cNvPr id="64" name="Picture 15" descr="pp_spectrum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12122222" y="1517650"/>
                  <a:ext cx="993775" cy="22526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54" name="グループ化 29"/>
              <p:cNvGrpSpPr/>
              <p:nvPr/>
            </p:nvGrpSpPr>
            <p:grpSpPr>
              <a:xfrm>
                <a:off x="5429256" y="2500306"/>
                <a:ext cx="1500160" cy="1109665"/>
                <a:chOff x="9429822" y="1060450"/>
                <a:chExt cx="5473700" cy="3192463"/>
              </a:xfrm>
            </p:grpSpPr>
            <p:pic>
              <p:nvPicPr>
                <p:cNvPr id="59" name="Picture 10" descr="Pb_slow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9429822" y="1060450"/>
                  <a:ext cx="5473700" cy="31924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60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2742935" y="2068513"/>
                  <a:ext cx="342900" cy="457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ja-JP" sz="2400" b="1" dirty="0">
                      <a:latin typeface="Symbol" pitchFamily="18" charset="2"/>
                    </a:rPr>
                    <a:t>f</a:t>
                  </a:r>
                </a:p>
              </p:txBody>
            </p:sp>
            <p:pic>
              <p:nvPicPr>
                <p:cNvPr id="61" name="Picture 15" descr="pp_spectrum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12122222" y="1517650"/>
                  <a:ext cx="993775" cy="22526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55" name="グループ化 33"/>
              <p:cNvGrpSpPr/>
              <p:nvPr/>
            </p:nvGrpSpPr>
            <p:grpSpPr>
              <a:xfrm>
                <a:off x="5143504" y="2747963"/>
                <a:ext cx="1500160" cy="1109665"/>
                <a:chOff x="9429822" y="1060450"/>
                <a:chExt cx="5473700" cy="3192463"/>
              </a:xfrm>
            </p:grpSpPr>
            <p:pic>
              <p:nvPicPr>
                <p:cNvPr id="56" name="Picture 10" descr="Pb_slow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9429822" y="1060450"/>
                  <a:ext cx="5473700" cy="31924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57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2742935" y="2068513"/>
                  <a:ext cx="342900" cy="457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ja-JP" sz="2400" b="1" dirty="0">
                      <a:latin typeface="Symbol" pitchFamily="18" charset="2"/>
                    </a:rPr>
                    <a:t>f</a:t>
                  </a:r>
                </a:p>
              </p:txBody>
            </p:sp>
            <p:pic>
              <p:nvPicPr>
                <p:cNvPr id="58" name="Picture 15" descr="pp_spectrum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12122222" y="1517650"/>
                  <a:ext cx="993775" cy="22526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cxnSp>
          <p:nvCxnSpPr>
            <p:cNvPr id="46" name="直線矢印コネクタ 45"/>
            <p:cNvCxnSpPr/>
            <p:nvPr/>
          </p:nvCxnSpPr>
          <p:spPr>
            <a:xfrm rot="10800000" flipV="1">
              <a:off x="6572264" y="2285992"/>
              <a:ext cx="2285984" cy="1785950"/>
            </a:xfrm>
            <a:prstGeom prst="straightConnector1">
              <a:avLst/>
            </a:prstGeom>
            <a:ln w="76200">
              <a:solidFill>
                <a:srgbClr val="0099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テキスト ボックス 46"/>
            <p:cNvSpPr txBox="1"/>
            <p:nvPr/>
          </p:nvSpPr>
          <p:spPr>
            <a:xfrm rot="19195728">
              <a:off x="7286107" y="3163590"/>
              <a:ext cx="160813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3200" b="1" dirty="0" smtClean="0">
                  <a:solidFill>
                    <a:srgbClr val="009900"/>
                  </a:solidFill>
                </a:rPr>
                <a:t>p dep.</a:t>
              </a:r>
              <a:endParaRPr kumimoji="1" lang="ja-JP" altLang="en-US" sz="3200" b="1" dirty="0">
                <a:solidFill>
                  <a:srgbClr val="009900"/>
                </a:solidFill>
              </a:endParaRPr>
            </a:p>
          </p:txBody>
        </p:sp>
      </p:grpSp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2771775" y="2928938"/>
            <a:ext cx="2871788" cy="2095500"/>
            <a:chOff x="1746" y="1845"/>
            <a:chExt cx="1809" cy="1320"/>
          </a:xfrm>
        </p:grpSpPr>
        <p:sp>
          <p:nvSpPr>
            <p:cNvPr id="43021" name="Freeform 20"/>
            <p:cNvSpPr>
              <a:spLocks/>
            </p:cNvSpPr>
            <p:nvPr/>
          </p:nvSpPr>
          <p:spPr bwMode="auto">
            <a:xfrm>
              <a:off x="1746" y="1845"/>
              <a:ext cx="1719" cy="859"/>
            </a:xfrm>
            <a:custGeom>
              <a:avLst/>
              <a:gdLst>
                <a:gd name="T0" fmla="*/ 1886 w 2321"/>
                <a:gd name="T1" fmla="*/ 50 h 1882"/>
                <a:gd name="T2" fmla="*/ 302 w 2321"/>
                <a:gd name="T3" fmla="*/ 134 h 1882"/>
                <a:gd name="T4" fmla="*/ 80 w 2321"/>
                <a:gd name="T5" fmla="*/ 850 h 1882"/>
                <a:gd name="T6" fmla="*/ 0 60000 65536"/>
                <a:gd name="T7" fmla="*/ 0 60000 65536"/>
                <a:gd name="T8" fmla="*/ 0 60000 65536"/>
                <a:gd name="T9" fmla="*/ 0 w 2321"/>
                <a:gd name="T10" fmla="*/ 0 h 1882"/>
                <a:gd name="T11" fmla="*/ 2321 w 2321"/>
                <a:gd name="T12" fmla="*/ 1882 h 188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21" h="1882">
                  <a:moveTo>
                    <a:pt x="2321" y="113"/>
                  </a:moveTo>
                  <a:cubicBezTo>
                    <a:pt x="1531" y="56"/>
                    <a:pt x="742" y="0"/>
                    <a:pt x="371" y="295"/>
                  </a:cubicBezTo>
                  <a:cubicBezTo>
                    <a:pt x="0" y="590"/>
                    <a:pt x="75" y="1686"/>
                    <a:pt x="98" y="1882"/>
                  </a:cubicBezTo>
                </a:path>
              </a:pathLst>
            </a:cu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022" name="Freeform 21"/>
            <p:cNvSpPr>
              <a:spLocks/>
            </p:cNvSpPr>
            <p:nvPr/>
          </p:nvSpPr>
          <p:spPr bwMode="auto">
            <a:xfrm>
              <a:off x="2245" y="2385"/>
              <a:ext cx="1310" cy="780"/>
            </a:xfrm>
            <a:custGeom>
              <a:avLst/>
              <a:gdLst>
                <a:gd name="T0" fmla="*/ 1633 w 1678"/>
                <a:gd name="T1" fmla="*/ 0 h 733"/>
                <a:gd name="T2" fmla="*/ 1406 w 1678"/>
                <a:gd name="T3" fmla="*/ 23711 h 733"/>
                <a:gd name="T4" fmla="*/ 0 w 1678"/>
                <a:gd name="T5" fmla="*/ 22037 h 733"/>
                <a:gd name="T6" fmla="*/ 0 60000 65536"/>
                <a:gd name="T7" fmla="*/ 0 60000 65536"/>
                <a:gd name="T8" fmla="*/ 0 60000 65536"/>
                <a:gd name="T9" fmla="*/ 0 w 1678"/>
                <a:gd name="T10" fmla="*/ 0 h 733"/>
                <a:gd name="T11" fmla="*/ 1678 w 1678"/>
                <a:gd name="T12" fmla="*/ 733 h 73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78" h="733">
                  <a:moveTo>
                    <a:pt x="1633" y="0"/>
                  </a:moveTo>
                  <a:cubicBezTo>
                    <a:pt x="1655" y="268"/>
                    <a:pt x="1678" y="537"/>
                    <a:pt x="1406" y="635"/>
                  </a:cubicBezTo>
                  <a:cubicBezTo>
                    <a:pt x="1134" y="733"/>
                    <a:pt x="196" y="635"/>
                    <a:pt x="0" y="590"/>
                  </a:cubicBezTo>
                </a:path>
              </a:pathLst>
            </a:cu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81" name="グループ化 80"/>
          <p:cNvGrpSpPr/>
          <p:nvPr/>
        </p:nvGrpSpPr>
        <p:grpSpPr>
          <a:xfrm>
            <a:off x="5785751" y="4071942"/>
            <a:ext cx="2572463" cy="2744990"/>
            <a:chOff x="6428623" y="4113010"/>
            <a:chExt cx="2572463" cy="2744990"/>
          </a:xfrm>
        </p:grpSpPr>
        <p:pic>
          <p:nvPicPr>
            <p:cNvPr id="43023" name="Picture 9"/>
            <p:cNvPicPr>
              <a:picLocks noChangeAspect="1" noChangeArrowheads="1"/>
            </p:cNvPicPr>
            <p:nvPr/>
          </p:nvPicPr>
          <p:blipFill>
            <a:blip r:embed="rId7"/>
            <a:srcRect l="53659" t="13542"/>
            <a:stretch>
              <a:fillRect/>
            </a:stretch>
          </p:blipFill>
          <p:spPr bwMode="auto">
            <a:xfrm>
              <a:off x="6428623" y="4113010"/>
              <a:ext cx="2572463" cy="27449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0" name="正方形/長方形 79"/>
            <p:cNvSpPr/>
            <p:nvPr/>
          </p:nvSpPr>
          <p:spPr>
            <a:xfrm>
              <a:off x="6858016" y="4500570"/>
              <a:ext cx="571504" cy="2857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024" name="テキスト ボックス 24"/>
            <p:cNvSpPr txBox="1">
              <a:spLocks noChangeArrowheads="1"/>
            </p:cNvSpPr>
            <p:nvPr/>
          </p:nvSpPr>
          <p:spPr bwMode="auto">
            <a:xfrm>
              <a:off x="6643702" y="4429132"/>
              <a:ext cx="2128865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ja-JP" sz="2400" b="1" dirty="0">
                  <a:solidFill>
                    <a:srgbClr val="FF0000"/>
                  </a:solidFill>
                </a:rPr>
                <a:t>High resolution</a:t>
              </a:r>
              <a:endParaRPr lang="ja-JP" altLang="en-US" sz="2400" b="1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5.55112E-17 L 0.16389 -0.2322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" y="-11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25323E-6 L 0.17413 -0.2444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-12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3.10536E-6 L 0.1632 -0.2197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" y="-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2000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3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9" grpId="0" animBg="1"/>
      <p:bldP spid="18439" grpId="1" animBg="1"/>
      <p:bldP spid="18439" grpId="2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ja-JP" sz="4000" dirty="0" smtClean="0"/>
              <a:t>New exp 2: Stopped </a:t>
            </a:r>
            <a:r>
              <a:rPr lang="en-US" altLang="ja-JP" sz="4000" dirty="0" smtClean="0">
                <a:latin typeface="Symbol" pitchFamily="18" charset="2"/>
              </a:rPr>
              <a:t>w</a:t>
            </a:r>
            <a:r>
              <a:rPr lang="en-US" altLang="ja-JP" sz="4000" dirty="0" smtClean="0"/>
              <a:t> meson</a:t>
            </a:r>
            <a:endParaRPr lang="en-US" altLang="ja-JP" sz="4000" dirty="0" smtClean="0">
              <a:effectLst/>
            </a:endParaRPr>
          </a:p>
        </p:txBody>
      </p:sp>
      <p:sp>
        <p:nvSpPr>
          <p:cNvPr id="44048" name="日付プレースホルダ 57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2008/10/15</a:t>
            </a:r>
          </a:p>
        </p:txBody>
      </p:sp>
      <p:sp>
        <p:nvSpPr>
          <p:cNvPr id="44049" name="フッター プレースホルダ 58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ATHIC, K. Ozawa</a:t>
            </a:r>
          </a:p>
        </p:txBody>
      </p:sp>
      <p:sp>
        <p:nvSpPr>
          <p:cNvPr id="44050" name="スライド番号プレースホルダ 59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3B52E5A-4FEB-459D-B907-92D280072158}" type="slidenum">
              <a:rPr lang="en-US" altLang="ja-JP" smtClean="0"/>
              <a:pPr/>
              <a:t>18</a:t>
            </a:fld>
            <a:endParaRPr lang="en-US" altLang="ja-JP" smtClean="0"/>
          </a:p>
        </p:txBody>
      </p:sp>
      <p:grpSp>
        <p:nvGrpSpPr>
          <p:cNvPr id="44035" name="Group 25"/>
          <p:cNvGrpSpPr>
            <a:grpSpLocks/>
          </p:cNvGrpSpPr>
          <p:nvPr/>
        </p:nvGrpSpPr>
        <p:grpSpPr bwMode="auto">
          <a:xfrm>
            <a:off x="1042988" y="1142984"/>
            <a:ext cx="7319962" cy="1995488"/>
            <a:chOff x="657" y="700"/>
            <a:chExt cx="4611" cy="1257"/>
          </a:xfrm>
        </p:grpSpPr>
        <p:sp>
          <p:nvSpPr>
            <p:cNvPr id="44064" name="Text Box 9"/>
            <p:cNvSpPr txBox="1">
              <a:spLocks noChangeAspect="1" noChangeArrowheads="1"/>
            </p:cNvSpPr>
            <p:nvPr/>
          </p:nvSpPr>
          <p:spPr bwMode="auto">
            <a:xfrm>
              <a:off x="3779" y="1012"/>
              <a:ext cx="1489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2000" b="1">
                  <a:solidFill>
                    <a:srgbClr val="3333FF"/>
                  </a:solidFill>
                </a:rPr>
                <a:t>Emitted Neutron</a:t>
              </a:r>
            </a:p>
          </p:txBody>
        </p:sp>
        <p:sp>
          <p:nvSpPr>
            <p:cNvPr id="44065" name="Oval 10"/>
            <p:cNvSpPr>
              <a:spLocks noChangeAspect="1" noChangeArrowheads="1"/>
            </p:cNvSpPr>
            <p:nvPr/>
          </p:nvSpPr>
          <p:spPr bwMode="auto">
            <a:xfrm>
              <a:off x="766" y="809"/>
              <a:ext cx="182" cy="181"/>
            </a:xfrm>
            <a:prstGeom prst="ellipse">
              <a:avLst/>
            </a:prstGeom>
            <a:solidFill>
              <a:srgbClr val="FF33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066" name="Line 11"/>
            <p:cNvSpPr>
              <a:spLocks noChangeAspect="1" noChangeShapeType="1"/>
            </p:cNvSpPr>
            <p:nvPr/>
          </p:nvSpPr>
          <p:spPr bwMode="auto">
            <a:xfrm>
              <a:off x="1056" y="917"/>
              <a:ext cx="1126" cy="0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67" name="Oval 12"/>
            <p:cNvSpPr>
              <a:spLocks noChangeAspect="1" noChangeArrowheads="1"/>
            </p:cNvSpPr>
            <p:nvPr/>
          </p:nvSpPr>
          <p:spPr bwMode="auto">
            <a:xfrm>
              <a:off x="2219" y="700"/>
              <a:ext cx="1126" cy="1125"/>
            </a:xfrm>
            <a:prstGeom prst="ellipse">
              <a:avLst/>
            </a:prstGeom>
            <a:gradFill rotWithShape="1">
              <a:gsLst>
                <a:gs pos="0">
                  <a:srgbClr val="009900"/>
                </a:gs>
                <a:gs pos="100000">
                  <a:srgbClr val="0047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altLang="ja-JP" sz="2400" b="1">
                <a:solidFill>
                  <a:srgbClr val="FF0000"/>
                </a:solidFill>
              </a:endParaRPr>
            </a:p>
          </p:txBody>
        </p:sp>
        <p:sp>
          <p:nvSpPr>
            <p:cNvPr id="44068" name="Text Box 13"/>
            <p:cNvSpPr txBox="1">
              <a:spLocks noChangeAspect="1" noChangeArrowheads="1"/>
            </p:cNvSpPr>
            <p:nvPr/>
          </p:nvSpPr>
          <p:spPr bwMode="auto">
            <a:xfrm>
              <a:off x="657" y="1063"/>
              <a:ext cx="349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3200" b="1">
                  <a:latin typeface="Symbol" pitchFamily="18" charset="2"/>
                </a:rPr>
                <a:t>p</a:t>
              </a:r>
              <a:r>
                <a:rPr lang="en-US" altLang="ja-JP" sz="3200" b="1" baseline="30000">
                  <a:latin typeface="Symbol" pitchFamily="18" charset="2"/>
                </a:rPr>
                <a:t>-</a:t>
              </a:r>
            </a:p>
          </p:txBody>
        </p:sp>
        <p:sp>
          <p:nvSpPr>
            <p:cNvPr id="44069" name="Oval 14"/>
            <p:cNvSpPr>
              <a:spLocks noChangeAspect="1" noChangeArrowheads="1"/>
            </p:cNvSpPr>
            <p:nvPr/>
          </p:nvSpPr>
          <p:spPr bwMode="auto">
            <a:xfrm>
              <a:off x="2654" y="845"/>
              <a:ext cx="182" cy="18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070" name="Freeform 17"/>
            <p:cNvSpPr>
              <a:spLocks noChangeAspect="1"/>
            </p:cNvSpPr>
            <p:nvPr/>
          </p:nvSpPr>
          <p:spPr bwMode="auto">
            <a:xfrm rot="-975482">
              <a:off x="2981" y="881"/>
              <a:ext cx="244" cy="525"/>
            </a:xfrm>
            <a:custGeom>
              <a:avLst/>
              <a:gdLst>
                <a:gd name="T0" fmla="*/ 0 w 386"/>
                <a:gd name="T1" fmla="*/ 0 h 726"/>
                <a:gd name="T2" fmla="*/ 1 w 386"/>
                <a:gd name="T3" fmla="*/ 1 h 726"/>
                <a:gd name="T4" fmla="*/ 2 w 386"/>
                <a:gd name="T5" fmla="*/ 5 h 726"/>
                <a:gd name="T6" fmla="*/ 2 w 386"/>
                <a:gd name="T7" fmla="*/ 9 h 726"/>
                <a:gd name="T8" fmla="*/ 1 w 386"/>
                <a:gd name="T9" fmla="*/ 13 h 726"/>
                <a:gd name="T10" fmla="*/ 1 w 386"/>
                <a:gd name="T11" fmla="*/ 14 h 7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86"/>
                <a:gd name="T19" fmla="*/ 0 h 726"/>
                <a:gd name="T20" fmla="*/ 386 w 386"/>
                <a:gd name="T21" fmla="*/ 726 h 7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86" h="726">
                  <a:moveTo>
                    <a:pt x="0" y="0"/>
                  </a:moveTo>
                  <a:cubicBezTo>
                    <a:pt x="83" y="4"/>
                    <a:pt x="167" y="8"/>
                    <a:pt x="227" y="46"/>
                  </a:cubicBezTo>
                  <a:cubicBezTo>
                    <a:pt x="287" y="84"/>
                    <a:pt x="340" y="159"/>
                    <a:pt x="363" y="227"/>
                  </a:cubicBezTo>
                  <a:cubicBezTo>
                    <a:pt x="386" y="295"/>
                    <a:pt x="378" y="386"/>
                    <a:pt x="363" y="454"/>
                  </a:cubicBezTo>
                  <a:cubicBezTo>
                    <a:pt x="348" y="522"/>
                    <a:pt x="310" y="590"/>
                    <a:pt x="272" y="635"/>
                  </a:cubicBezTo>
                  <a:cubicBezTo>
                    <a:pt x="234" y="680"/>
                    <a:pt x="159" y="711"/>
                    <a:pt x="136" y="726"/>
                  </a:cubicBezTo>
                </a:path>
              </a:pathLst>
            </a:custGeom>
            <a:noFill/>
            <a:ln w="38100">
              <a:solidFill>
                <a:srgbClr val="66FF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71" name="Line 18"/>
            <p:cNvSpPr>
              <a:spLocks noChangeAspect="1" noChangeShapeType="1"/>
            </p:cNvSpPr>
            <p:nvPr/>
          </p:nvSpPr>
          <p:spPr bwMode="auto">
            <a:xfrm>
              <a:off x="3380" y="917"/>
              <a:ext cx="1089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72" name="Oval 19"/>
            <p:cNvSpPr>
              <a:spLocks noChangeAspect="1" noChangeArrowheads="1"/>
            </p:cNvSpPr>
            <p:nvPr/>
          </p:nvSpPr>
          <p:spPr bwMode="auto">
            <a:xfrm>
              <a:off x="4542" y="823"/>
              <a:ext cx="182" cy="182"/>
            </a:xfrm>
            <a:prstGeom prst="ellipse">
              <a:avLst/>
            </a:prstGeom>
            <a:solidFill>
              <a:srgbClr val="3333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073" name="Line 20"/>
            <p:cNvSpPr>
              <a:spLocks noChangeAspect="1" noChangeShapeType="1"/>
            </p:cNvSpPr>
            <p:nvPr/>
          </p:nvSpPr>
          <p:spPr bwMode="auto">
            <a:xfrm>
              <a:off x="3162" y="1534"/>
              <a:ext cx="1017" cy="7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74" name="Line 21"/>
            <p:cNvSpPr>
              <a:spLocks noChangeAspect="1" noChangeShapeType="1"/>
            </p:cNvSpPr>
            <p:nvPr/>
          </p:nvSpPr>
          <p:spPr bwMode="auto">
            <a:xfrm>
              <a:off x="3162" y="1571"/>
              <a:ext cx="980" cy="36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75" name="Text Box 22"/>
            <p:cNvSpPr txBox="1">
              <a:spLocks noChangeAspect="1" noChangeArrowheads="1"/>
            </p:cNvSpPr>
            <p:nvPr/>
          </p:nvSpPr>
          <p:spPr bwMode="auto">
            <a:xfrm>
              <a:off x="4215" y="1631"/>
              <a:ext cx="1038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800" b="1">
                  <a:solidFill>
                    <a:srgbClr val="3333FF"/>
                  </a:solidFill>
                  <a:latin typeface="Symbol" pitchFamily="18" charset="2"/>
                </a:rPr>
                <a:t>p</a:t>
              </a:r>
              <a:r>
                <a:rPr lang="en-US" altLang="ja-JP" sz="2000" b="1" baseline="30000">
                  <a:solidFill>
                    <a:srgbClr val="3333FF"/>
                  </a:solidFill>
                </a:rPr>
                <a:t>0</a:t>
              </a:r>
              <a:r>
                <a:rPr lang="en-US" altLang="ja-JP" sz="2000" b="1">
                  <a:solidFill>
                    <a:srgbClr val="3333FF"/>
                  </a:solidFill>
                </a:rPr>
                <a:t> </a:t>
              </a:r>
              <a:r>
                <a:rPr lang="en-US" altLang="ja-JP" sz="2800" b="1">
                  <a:solidFill>
                    <a:srgbClr val="3333FF"/>
                  </a:solidFill>
                  <a:latin typeface="Symbol" pitchFamily="18" charset="2"/>
                </a:rPr>
                <a:t>g</a:t>
              </a:r>
              <a:r>
                <a:rPr lang="en-US" altLang="ja-JP" sz="2000" b="1">
                  <a:solidFill>
                    <a:srgbClr val="3333FF"/>
                  </a:solidFill>
                </a:rPr>
                <a:t> decay</a:t>
              </a:r>
            </a:p>
          </p:txBody>
        </p:sp>
        <p:sp>
          <p:nvSpPr>
            <p:cNvPr id="44076" name="Text Box 23"/>
            <p:cNvSpPr txBox="1">
              <a:spLocks noChangeAspect="1" noChangeArrowheads="1"/>
            </p:cNvSpPr>
            <p:nvPr/>
          </p:nvSpPr>
          <p:spPr bwMode="auto">
            <a:xfrm>
              <a:off x="2508" y="1133"/>
              <a:ext cx="29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3200" b="1">
                  <a:solidFill>
                    <a:srgbClr val="FF0000"/>
                  </a:solidFill>
                  <a:latin typeface="Symbol" pitchFamily="18" charset="2"/>
                </a:rPr>
                <a:t>w</a:t>
              </a:r>
            </a:p>
          </p:txBody>
        </p:sp>
        <p:sp>
          <p:nvSpPr>
            <p:cNvPr id="44077" name="Oval 24"/>
            <p:cNvSpPr>
              <a:spLocks noChangeAspect="1" noChangeArrowheads="1"/>
            </p:cNvSpPr>
            <p:nvPr/>
          </p:nvSpPr>
          <p:spPr bwMode="auto">
            <a:xfrm>
              <a:off x="2944" y="1462"/>
              <a:ext cx="182" cy="18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pic>
        <p:nvPicPr>
          <p:cNvPr id="44036" name="Picture 6" descr="vary_mass_omeg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4675" y="3262310"/>
            <a:ext cx="4176713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7" name="テキスト ボックス 21"/>
          <p:cNvSpPr txBox="1">
            <a:spLocks noChangeArrowheads="1"/>
          </p:cNvSpPr>
          <p:nvPr/>
        </p:nvSpPr>
        <p:spPr bwMode="auto">
          <a:xfrm>
            <a:off x="3181350" y="4872035"/>
            <a:ext cx="14636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rgbClr val="00B050"/>
                </a:solidFill>
              </a:rPr>
              <a:t>-50 MeV/c</a:t>
            </a:r>
            <a:r>
              <a:rPr lang="en-US" altLang="ja-JP" baseline="30000">
                <a:solidFill>
                  <a:srgbClr val="00B050"/>
                </a:solidFill>
              </a:rPr>
              <a:t>2</a:t>
            </a:r>
            <a:endParaRPr lang="ja-JP" altLang="en-US" baseline="30000">
              <a:solidFill>
                <a:srgbClr val="00B050"/>
              </a:solidFill>
            </a:endParaRPr>
          </a:p>
        </p:txBody>
      </p:sp>
      <p:sp>
        <p:nvSpPr>
          <p:cNvPr id="44038" name="テキスト ボックス 22"/>
          <p:cNvSpPr txBox="1">
            <a:spLocks noChangeArrowheads="1"/>
          </p:cNvSpPr>
          <p:nvPr/>
        </p:nvSpPr>
        <p:spPr bwMode="auto">
          <a:xfrm>
            <a:off x="2752725" y="5372097"/>
            <a:ext cx="19065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rgbClr val="FF0000"/>
                </a:solidFill>
                <a:latin typeface="Symbol" pitchFamily="18" charset="2"/>
              </a:rPr>
              <a:t>DM</a:t>
            </a:r>
            <a:r>
              <a:rPr lang="en-US" altLang="ja-JP">
                <a:solidFill>
                  <a:srgbClr val="FF0000"/>
                </a:solidFill>
              </a:rPr>
              <a:t> = 0 MeV/c</a:t>
            </a:r>
            <a:r>
              <a:rPr lang="en-US" altLang="ja-JP" baseline="30000">
                <a:solidFill>
                  <a:srgbClr val="FF0000"/>
                </a:solidFill>
              </a:rPr>
              <a:t>2</a:t>
            </a:r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44039" name="テキスト ボックス 23"/>
          <p:cNvSpPr txBox="1">
            <a:spLocks noChangeArrowheads="1"/>
          </p:cNvSpPr>
          <p:nvPr/>
        </p:nvSpPr>
        <p:spPr bwMode="auto">
          <a:xfrm>
            <a:off x="2252663" y="4527547"/>
            <a:ext cx="1609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rgbClr val="3333FF"/>
                </a:solidFill>
              </a:rPr>
              <a:t>-100 MeV/c</a:t>
            </a:r>
            <a:r>
              <a:rPr lang="en-US" altLang="ja-JP" baseline="30000">
                <a:solidFill>
                  <a:srgbClr val="3333FF"/>
                </a:solidFill>
              </a:rPr>
              <a:t>2</a:t>
            </a:r>
            <a:endParaRPr lang="ja-JP" altLang="en-US" baseline="30000">
              <a:solidFill>
                <a:srgbClr val="3333FF"/>
              </a:solidFill>
            </a:endParaRPr>
          </a:p>
        </p:txBody>
      </p:sp>
      <p:grpSp>
        <p:nvGrpSpPr>
          <p:cNvPr id="44040" name="グループ化 30"/>
          <p:cNvGrpSpPr>
            <a:grpSpLocks/>
          </p:cNvGrpSpPr>
          <p:nvPr/>
        </p:nvGrpSpPr>
        <p:grpSpPr bwMode="auto">
          <a:xfrm>
            <a:off x="1038225" y="5670547"/>
            <a:ext cx="3571875" cy="652463"/>
            <a:chOff x="642910" y="5500702"/>
            <a:chExt cx="3571900" cy="651912"/>
          </a:xfrm>
        </p:grpSpPr>
        <p:sp>
          <p:nvSpPr>
            <p:cNvPr id="26" name="正方形/長方形 25"/>
            <p:cNvSpPr/>
            <p:nvPr/>
          </p:nvSpPr>
          <p:spPr>
            <a:xfrm>
              <a:off x="785786" y="5572080"/>
              <a:ext cx="3429024" cy="3568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/>
            </a:p>
          </p:txBody>
        </p:sp>
        <p:sp>
          <p:nvSpPr>
            <p:cNvPr id="44059" name="テキスト ボックス 26"/>
            <p:cNvSpPr txBox="1">
              <a:spLocks noChangeArrowheads="1"/>
            </p:cNvSpPr>
            <p:nvPr/>
          </p:nvSpPr>
          <p:spPr bwMode="auto">
            <a:xfrm>
              <a:off x="642910" y="5505460"/>
              <a:ext cx="330202" cy="366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/>
                <a:t>0</a:t>
              </a:r>
              <a:endParaRPr lang="ja-JP" altLang="en-US"/>
            </a:p>
          </p:txBody>
        </p:sp>
        <p:sp>
          <p:nvSpPr>
            <p:cNvPr id="44060" name="テキスト ボックス 27"/>
            <p:cNvSpPr txBox="1">
              <a:spLocks noChangeArrowheads="1"/>
            </p:cNvSpPr>
            <p:nvPr/>
          </p:nvSpPr>
          <p:spPr bwMode="auto">
            <a:xfrm>
              <a:off x="1509691" y="5502288"/>
              <a:ext cx="330202" cy="366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/>
                <a:t>2</a:t>
              </a:r>
              <a:endParaRPr lang="ja-JP" altLang="en-US"/>
            </a:p>
          </p:txBody>
        </p:sp>
        <p:sp>
          <p:nvSpPr>
            <p:cNvPr id="44061" name="テキスト ボックス 28"/>
            <p:cNvSpPr txBox="1">
              <a:spLocks noChangeArrowheads="1"/>
            </p:cNvSpPr>
            <p:nvPr/>
          </p:nvSpPr>
          <p:spPr bwMode="auto">
            <a:xfrm>
              <a:off x="2454260" y="5510219"/>
              <a:ext cx="330202" cy="366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/>
                <a:t>4</a:t>
              </a:r>
              <a:endParaRPr lang="ja-JP" altLang="en-US"/>
            </a:p>
          </p:txBody>
        </p:sp>
        <p:sp>
          <p:nvSpPr>
            <p:cNvPr id="44062" name="テキスト ボックス 29"/>
            <p:cNvSpPr txBox="1">
              <a:spLocks noChangeArrowheads="1"/>
            </p:cNvSpPr>
            <p:nvPr/>
          </p:nvSpPr>
          <p:spPr bwMode="auto">
            <a:xfrm>
              <a:off x="3340091" y="5500702"/>
              <a:ext cx="330203" cy="366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/>
                <a:t>6</a:t>
              </a:r>
              <a:endParaRPr lang="ja-JP" altLang="en-US"/>
            </a:p>
          </p:txBody>
        </p:sp>
        <p:sp>
          <p:nvSpPr>
            <p:cNvPr id="44063" name="テキスト ボックス 24"/>
            <p:cNvSpPr txBox="1">
              <a:spLocks noChangeArrowheads="1"/>
            </p:cNvSpPr>
            <p:nvPr/>
          </p:nvSpPr>
          <p:spPr bwMode="auto">
            <a:xfrm>
              <a:off x="1071538" y="5786211"/>
              <a:ext cx="2787670" cy="366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dirty="0">
                  <a:latin typeface="Symbol" pitchFamily="18" charset="2"/>
                </a:rPr>
                <a:t>p</a:t>
              </a:r>
              <a:r>
                <a:rPr lang="en-US" altLang="ja-JP" dirty="0"/>
                <a:t> momentum [</a:t>
              </a:r>
              <a:r>
                <a:rPr lang="en-US" altLang="ja-JP" dirty="0" err="1"/>
                <a:t>GeV</a:t>
              </a:r>
              <a:r>
                <a:rPr lang="en-US" altLang="ja-JP" dirty="0"/>
                <a:t>/</a:t>
              </a:r>
              <a:r>
                <a:rPr lang="en-US" altLang="ja-JP" i="1" dirty="0"/>
                <a:t>c</a:t>
              </a:r>
              <a:r>
                <a:rPr lang="en-US" altLang="ja-JP" baseline="30000" dirty="0"/>
                <a:t>2</a:t>
              </a:r>
              <a:r>
                <a:rPr lang="en-US" altLang="ja-JP" dirty="0"/>
                <a:t>]</a:t>
              </a:r>
              <a:endParaRPr lang="ja-JP" altLang="en-US" dirty="0"/>
            </a:p>
          </p:txBody>
        </p:sp>
      </p:grpSp>
      <p:sp>
        <p:nvSpPr>
          <p:cNvPr id="44041" name="テキスト ボックス 38"/>
          <p:cNvSpPr txBox="1">
            <a:spLocks noChangeArrowheads="1"/>
          </p:cNvSpPr>
          <p:nvPr/>
        </p:nvSpPr>
        <p:spPr bwMode="auto">
          <a:xfrm rot="-5400000">
            <a:off x="-757237" y="4297360"/>
            <a:ext cx="2819400" cy="368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Symbol" pitchFamily="18" charset="2"/>
              </a:rPr>
              <a:t>w</a:t>
            </a:r>
            <a:r>
              <a:rPr lang="en-US" altLang="ja-JP"/>
              <a:t> momentum [GeV/</a:t>
            </a:r>
            <a:r>
              <a:rPr lang="en-US" altLang="ja-JP" i="1"/>
              <a:t>c</a:t>
            </a:r>
            <a:r>
              <a:rPr lang="en-US" altLang="ja-JP" baseline="30000"/>
              <a:t>2</a:t>
            </a:r>
            <a:r>
              <a:rPr lang="en-US" altLang="ja-JP"/>
              <a:t>]</a:t>
            </a:r>
            <a:endParaRPr lang="ja-JP" altLang="en-US"/>
          </a:p>
        </p:txBody>
      </p:sp>
      <p:sp>
        <p:nvSpPr>
          <p:cNvPr id="40" name="正方形/長方形 39"/>
          <p:cNvSpPr/>
          <p:nvPr/>
        </p:nvSpPr>
        <p:spPr bwMode="auto">
          <a:xfrm>
            <a:off x="800100" y="3313110"/>
            <a:ext cx="309563" cy="257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44043" name="テキスト ボックス 40"/>
          <p:cNvSpPr txBox="1">
            <a:spLocks noChangeArrowheads="1"/>
          </p:cNvSpPr>
          <p:nvPr/>
        </p:nvSpPr>
        <p:spPr bwMode="auto">
          <a:xfrm>
            <a:off x="823913" y="5527672"/>
            <a:ext cx="330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0</a:t>
            </a:r>
            <a:endParaRPr lang="ja-JP" altLang="en-US"/>
          </a:p>
        </p:txBody>
      </p:sp>
      <p:sp>
        <p:nvSpPr>
          <p:cNvPr id="44044" name="テキスト ボックス 41"/>
          <p:cNvSpPr txBox="1">
            <a:spLocks noChangeArrowheads="1"/>
          </p:cNvSpPr>
          <p:nvPr/>
        </p:nvSpPr>
        <p:spPr bwMode="auto">
          <a:xfrm>
            <a:off x="681038" y="4494210"/>
            <a:ext cx="558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0.2</a:t>
            </a:r>
            <a:endParaRPr lang="ja-JP" altLang="en-US"/>
          </a:p>
        </p:txBody>
      </p:sp>
      <p:sp>
        <p:nvSpPr>
          <p:cNvPr id="44045" name="テキスト ボックス 42"/>
          <p:cNvSpPr txBox="1">
            <a:spLocks noChangeArrowheads="1"/>
          </p:cNvSpPr>
          <p:nvPr/>
        </p:nvSpPr>
        <p:spPr bwMode="auto">
          <a:xfrm>
            <a:off x="688975" y="3455985"/>
            <a:ext cx="558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0.4</a:t>
            </a:r>
            <a:endParaRPr lang="ja-JP" altLang="en-US"/>
          </a:p>
        </p:txBody>
      </p:sp>
      <p:sp>
        <p:nvSpPr>
          <p:cNvPr id="53" name="正方形/長方形 52"/>
          <p:cNvSpPr/>
          <p:nvPr/>
        </p:nvSpPr>
        <p:spPr bwMode="auto">
          <a:xfrm>
            <a:off x="2324100" y="3435347"/>
            <a:ext cx="2071688" cy="4286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55" name="テキスト ボックス 54"/>
          <p:cNvSpPr txBox="1"/>
          <p:nvPr/>
        </p:nvSpPr>
        <p:spPr bwMode="auto">
          <a:xfrm>
            <a:off x="1895475" y="3670297"/>
            <a:ext cx="2411413" cy="641350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dirty="0">
                <a:solidFill>
                  <a:srgbClr val="FFFF00"/>
                </a:solidFill>
              </a:rPr>
              <a:t>Mass dependence</a:t>
            </a:r>
          </a:p>
          <a:p>
            <a:pPr>
              <a:defRPr/>
            </a:pPr>
            <a:r>
              <a:rPr lang="en-US" altLang="ja-JP" dirty="0">
                <a:solidFill>
                  <a:srgbClr val="FFFF00"/>
                </a:solidFill>
              </a:rPr>
              <a:t>(M</a:t>
            </a:r>
            <a:r>
              <a:rPr lang="en-US" altLang="ja-JP" dirty="0">
                <a:solidFill>
                  <a:srgbClr val="FFFF00"/>
                </a:solidFill>
                <a:latin typeface="Symbol" pitchFamily="18" charset="2"/>
              </a:rPr>
              <a:t>w</a:t>
            </a:r>
            <a:r>
              <a:rPr lang="en-US" altLang="ja-JP" dirty="0">
                <a:solidFill>
                  <a:srgbClr val="FFFF00"/>
                </a:solidFill>
              </a:rPr>
              <a:t> = 783 </a:t>
            </a:r>
            <a:r>
              <a:rPr lang="en-US" altLang="ja-JP" dirty="0" err="1">
                <a:solidFill>
                  <a:srgbClr val="FFFF00"/>
                </a:solidFill>
              </a:rPr>
              <a:t>MeV</a:t>
            </a:r>
            <a:r>
              <a:rPr lang="en-US" altLang="ja-JP" dirty="0">
                <a:solidFill>
                  <a:srgbClr val="FFFF00"/>
                </a:solidFill>
              </a:rPr>
              <a:t>/</a:t>
            </a:r>
            <a:r>
              <a:rPr lang="en-US" altLang="ja-JP" i="1" dirty="0">
                <a:solidFill>
                  <a:srgbClr val="FFFF00"/>
                </a:solidFill>
              </a:rPr>
              <a:t>c</a:t>
            </a:r>
            <a:r>
              <a:rPr lang="en-US" altLang="ja-JP" baseline="30000" dirty="0">
                <a:solidFill>
                  <a:srgbClr val="FFFF00"/>
                </a:solidFill>
              </a:rPr>
              <a:t>2</a:t>
            </a:r>
            <a:r>
              <a:rPr lang="en-US" altLang="ja-JP" dirty="0">
                <a:solidFill>
                  <a:srgbClr val="FFFF00"/>
                </a:solidFill>
              </a:rPr>
              <a:t>)</a:t>
            </a:r>
            <a:endParaRPr lang="ja-JP" altLang="en-US" dirty="0">
              <a:solidFill>
                <a:srgbClr val="FFFF00"/>
              </a:solidFill>
            </a:endParaRPr>
          </a:p>
        </p:txBody>
      </p:sp>
      <p:pic>
        <p:nvPicPr>
          <p:cNvPr id="4405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88" y="3362322"/>
            <a:ext cx="35814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52" name="テキスト ボックス 5"/>
          <p:cNvSpPr txBox="1">
            <a:spLocks noChangeArrowheads="1"/>
          </p:cNvSpPr>
          <p:nvPr/>
        </p:nvSpPr>
        <p:spPr bwMode="auto">
          <a:xfrm>
            <a:off x="5286375" y="3787772"/>
            <a:ext cx="1214438" cy="6461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Δ</a:t>
            </a:r>
            <a:r>
              <a:rPr lang="ja-JP" altLang="en-US"/>
              <a:t>Ｅ</a:t>
            </a:r>
            <a:r>
              <a:rPr lang="en-US" altLang="ja-JP"/>
              <a:t>/E = 3 %/</a:t>
            </a:r>
            <a:r>
              <a:rPr lang="ja-JP" altLang="en-US"/>
              <a:t>√</a:t>
            </a:r>
            <a:r>
              <a:rPr lang="en-US" altLang="ja-JP"/>
              <a:t>E</a:t>
            </a:r>
            <a:endParaRPr lang="ja-JP" altLang="en-US"/>
          </a:p>
        </p:txBody>
      </p:sp>
      <p:sp>
        <p:nvSpPr>
          <p:cNvPr id="44053" name="テキスト ボックス 62"/>
          <p:cNvSpPr txBox="1">
            <a:spLocks noChangeArrowheads="1"/>
          </p:cNvSpPr>
          <p:nvPr/>
        </p:nvSpPr>
        <p:spPr bwMode="auto">
          <a:xfrm>
            <a:off x="4572000" y="5857892"/>
            <a:ext cx="41322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/>
              <a:t>Modified Invariant mass spectrum</a:t>
            </a:r>
            <a:endParaRPr lang="ja-JP" altLang="en-US" dirty="0"/>
          </a:p>
        </p:txBody>
      </p:sp>
      <p:sp>
        <p:nvSpPr>
          <p:cNvPr id="44054" name="テキスト ボックス 63"/>
          <p:cNvSpPr txBox="1">
            <a:spLocks noChangeArrowheads="1"/>
          </p:cNvSpPr>
          <p:nvPr/>
        </p:nvSpPr>
        <p:spPr bwMode="auto">
          <a:xfrm>
            <a:off x="7429500" y="4076697"/>
            <a:ext cx="9080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en-US" altLang="ja-JP" b="1">
                <a:solidFill>
                  <a:srgbClr val="FF0000"/>
                </a:solidFill>
              </a:rPr>
              <a:t>M=0</a:t>
            </a:r>
            <a:endParaRPr lang="ja-JP" altLang="en-US" b="1">
              <a:solidFill>
                <a:srgbClr val="FF0000"/>
              </a:solidFill>
            </a:endParaRPr>
          </a:p>
        </p:txBody>
      </p:sp>
      <p:sp>
        <p:nvSpPr>
          <p:cNvPr id="44055" name="テキスト ボックス 64"/>
          <p:cNvSpPr txBox="1">
            <a:spLocks noChangeArrowheads="1"/>
          </p:cNvSpPr>
          <p:nvPr/>
        </p:nvSpPr>
        <p:spPr bwMode="auto">
          <a:xfrm>
            <a:off x="6715125" y="3433760"/>
            <a:ext cx="1201738" cy="369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>
                <a:solidFill>
                  <a:srgbClr val="00FF00"/>
                </a:solidFill>
                <a:latin typeface="Symbol" pitchFamily="18" charset="2"/>
              </a:rPr>
              <a:t>D</a:t>
            </a:r>
            <a:r>
              <a:rPr lang="en-US" altLang="ja-JP" b="1">
                <a:solidFill>
                  <a:srgbClr val="00FF00"/>
                </a:solidFill>
              </a:rPr>
              <a:t>M=9%</a:t>
            </a:r>
            <a:endParaRPr lang="ja-JP" altLang="en-US" b="1">
              <a:solidFill>
                <a:srgbClr val="00FF00"/>
              </a:solidFill>
            </a:endParaRPr>
          </a:p>
        </p:txBody>
      </p:sp>
      <p:sp>
        <p:nvSpPr>
          <p:cNvPr id="44056" name="テキスト ボックス 65"/>
          <p:cNvSpPr txBox="1">
            <a:spLocks noChangeArrowheads="1"/>
          </p:cNvSpPr>
          <p:nvPr/>
        </p:nvSpPr>
        <p:spPr bwMode="auto">
          <a:xfrm>
            <a:off x="5214938" y="4706935"/>
            <a:ext cx="1365250" cy="369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>
                <a:solidFill>
                  <a:srgbClr val="3333FF"/>
                </a:solidFill>
                <a:latin typeface="Symbol" pitchFamily="18" charset="2"/>
              </a:rPr>
              <a:t>D</a:t>
            </a:r>
            <a:r>
              <a:rPr lang="en-US" altLang="ja-JP" b="1">
                <a:solidFill>
                  <a:srgbClr val="3333FF"/>
                </a:solidFill>
              </a:rPr>
              <a:t>M=13%</a:t>
            </a:r>
            <a:endParaRPr lang="ja-JP" altLang="en-US" b="1">
              <a:solidFill>
                <a:srgbClr val="3333FF"/>
              </a:solidFill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143504" y="785794"/>
            <a:ext cx="39469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FF0000"/>
                </a:solidFill>
              </a:rPr>
              <a:t>Clear Initial condition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effectLst/>
              </a:rPr>
              <a:t>Summary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08050"/>
            <a:ext cx="8229600" cy="516413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ja-JP" sz="2800" dirty="0" smtClean="0"/>
              <a:t>Several interesting experiments are proposed at J-PARC for exploring QCD matter.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2800" dirty="0" smtClean="0"/>
              <a:t>Results of the first generation experiments are reported.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400" dirty="0" smtClean="0"/>
              <a:t>It seems some results show contradiction and it should be solved by the next generation exp.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2800" dirty="0" smtClean="0"/>
              <a:t>Many experiments for exploring </a:t>
            </a:r>
            <a:r>
              <a:rPr lang="en-US" altLang="ja-JP" sz="2800" dirty="0" err="1" smtClean="0"/>
              <a:t>hadron</a:t>
            </a:r>
            <a:r>
              <a:rPr lang="en-US" altLang="ja-JP" sz="2800" dirty="0" smtClean="0"/>
              <a:t> mass properties in nuclear medium are being proposed.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400" dirty="0" smtClean="0"/>
              <a:t>Explore large kinematics region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400" dirty="0" smtClean="0"/>
              <a:t>Measurements with stopped mesons </a:t>
            </a:r>
          </a:p>
        </p:txBody>
      </p:sp>
      <p:sp>
        <p:nvSpPr>
          <p:cNvPr id="47108" name="日付プレースホルダ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2008/10/15</a:t>
            </a:r>
          </a:p>
        </p:txBody>
      </p:sp>
      <p:sp>
        <p:nvSpPr>
          <p:cNvPr id="47109" name="フッター プレースホルダ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ATHIC, K. Ozawa</a:t>
            </a:r>
          </a:p>
        </p:txBody>
      </p:sp>
      <p:sp>
        <p:nvSpPr>
          <p:cNvPr id="47110" name="スライド番号プレースホルダ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BCA2D9D-75BA-421C-88AF-F6DBF2AC6806}" type="slidenum">
              <a:rPr lang="en-US" altLang="ja-JP" smtClean="0"/>
              <a:pPr/>
              <a:t>19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日付プレースホルダ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2008/10/15</a:t>
            </a:r>
            <a:endParaRPr lang="en-US" altLang="ja-JP"/>
          </a:p>
        </p:txBody>
      </p:sp>
      <p:sp>
        <p:nvSpPr>
          <p:cNvPr id="5123" name="フッター プレースホルダ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ATHIC, K. Ozawa</a:t>
            </a:r>
            <a:endParaRPr lang="en-US" altLang="ja-JP"/>
          </a:p>
        </p:txBody>
      </p:sp>
      <p:sp>
        <p:nvSpPr>
          <p:cNvPr id="5124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DB84FA-7314-461C-9FF8-A568F195049C}" type="slidenum">
              <a:rPr lang="en-US" altLang="ja-JP"/>
              <a:pPr/>
              <a:t>2</a:t>
            </a:fld>
            <a:endParaRPr lang="en-US" altLang="ja-JP"/>
          </a:p>
        </p:txBody>
      </p:sp>
      <p:grpSp>
        <p:nvGrpSpPr>
          <p:cNvPr id="2" name="Group 31"/>
          <p:cNvGrpSpPr>
            <a:grpSpLocks/>
          </p:cNvGrpSpPr>
          <p:nvPr/>
        </p:nvGrpSpPr>
        <p:grpSpPr bwMode="auto">
          <a:xfrm>
            <a:off x="3159125" y="5819775"/>
            <a:ext cx="649288" cy="719138"/>
            <a:chOff x="1882" y="3022"/>
            <a:chExt cx="409" cy="453"/>
          </a:xfrm>
        </p:grpSpPr>
        <p:sp>
          <p:nvSpPr>
            <p:cNvPr id="5141" name="Oval 29"/>
            <p:cNvSpPr>
              <a:spLocks noChangeArrowheads="1"/>
            </p:cNvSpPr>
            <p:nvPr/>
          </p:nvSpPr>
          <p:spPr bwMode="auto">
            <a:xfrm>
              <a:off x="1882" y="3022"/>
              <a:ext cx="409" cy="40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2" name="Rectangle 30"/>
            <p:cNvSpPr>
              <a:spLocks noChangeArrowheads="1"/>
            </p:cNvSpPr>
            <p:nvPr/>
          </p:nvSpPr>
          <p:spPr bwMode="auto">
            <a:xfrm>
              <a:off x="1882" y="3222"/>
              <a:ext cx="408" cy="25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5126" name="Rectangle 4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1396986"/>
          </a:xfrm>
        </p:spPr>
        <p:txBody>
          <a:bodyPr/>
          <a:lstStyle/>
          <a:p>
            <a:pPr eaLnBrk="1" hangingPunct="1"/>
            <a:r>
              <a:rPr lang="en-US" altLang="ja-JP" dirty="0" smtClean="0"/>
              <a:t>J-PARC as </a:t>
            </a:r>
            <a:br>
              <a:rPr lang="en-US" altLang="ja-JP" dirty="0" smtClean="0"/>
            </a:br>
            <a:r>
              <a:rPr lang="en-US" altLang="ja-JP" dirty="0" smtClean="0"/>
              <a:t>a Dense QCD Lab</a:t>
            </a:r>
          </a:p>
        </p:txBody>
      </p:sp>
      <p:sp>
        <p:nvSpPr>
          <p:cNvPr id="5127" name="Line 16"/>
          <p:cNvSpPr>
            <a:spLocks noChangeShapeType="1"/>
          </p:cNvSpPr>
          <p:nvPr/>
        </p:nvSpPr>
        <p:spPr bwMode="auto">
          <a:xfrm flipV="1">
            <a:off x="1476375" y="2205038"/>
            <a:ext cx="0" cy="396081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128" name="Line 17"/>
          <p:cNvSpPr>
            <a:spLocks noChangeShapeType="1"/>
          </p:cNvSpPr>
          <p:nvPr/>
        </p:nvSpPr>
        <p:spPr bwMode="auto">
          <a:xfrm>
            <a:off x="1476375" y="6165850"/>
            <a:ext cx="698341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129" name="Text Box 18"/>
          <p:cNvSpPr txBox="1">
            <a:spLocks noChangeArrowheads="1"/>
          </p:cNvSpPr>
          <p:nvPr/>
        </p:nvSpPr>
        <p:spPr bwMode="auto">
          <a:xfrm>
            <a:off x="3143240" y="6215082"/>
            <a:ext cx="659155" cy="5847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200" b="1" dirty="0">
                <a:solidFill>
                  <a:srgbClr val="FF0000"/>
                </a:solidFill>
              </a:rPr>
              <a:t>ρ</a:t>
            </a:r>
            <a:r>
              <a:rPr lang="ja-JP" altLang="en-US" sz="3200" b="1" baseline="-25000" dirty="0">
                <a:solidFill>
                  <a:srgbClr val="FF0000"/>
                </a:solidFill>
              </a:rPr>
              <a:t>０</a:t>
            </a:r>
          </a:p>
        </p:txBody>
      </p:sp>
      <p:sp>
        <p:nvSpPr>
          <p:cNvPr id="5130" name="Text Box 20"/>
          <p:cNvSpPr txBox="1">
            <a:spLocks noChangeArrowheads="1"/>
          </p:cNvSpPr>
          <p:nvPr/>
        </p:nvSpPr>
        <p:spPr bwMode="auto">
          <a:xfrm>
            <a:off x="8101013" y="6235700"/>
            <a:ext cx="758825" cy="5794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200"/>
              <a:t>ρ</a:t>
            </a:r>
            <a:r>
              <a:rPr lang="en-US" altLang="ja-JP" sz="3200" baseline="-25000"/>
              <a:t>B</a:t>
            </a:r>
          </a:p>
        </p:txBody>
      </p:sp>
      <p:sp>
        <p:nvSpPr>
          <p:cNvPr id="5131" name="Text Box 21"/>
          <p:cNvSpPr txBox="1">
            <a:spLocks noChangeArrowheads="1"/>
          </p:cNvSpPr>
          <p:nvPr/>
        </p:nvSpPr>
        <p:spPr bwMode="auto">
          <a:xfrm>
            <a:off x="0" y="3103563"/>
            <a:ext cx="1331913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/>
              <a:t>~200MeV</a:t>
            </a:r>
            <a:endParaRPr lang="en-US" altLang="ja-JP" sz="2000" baseline="-25000"/>
          </a:p>
        </p:txBody>
      </p:sp>
      <p:sp>
        <p:nvSpPr>
          <p:cNvPr id="5132" name="Text Box 22"/>
          <p:cNvSpPr txBox="1">
            <a:spLocks noChangeArrowheads="1"/>
          </p:cNvSpPr>
          <p:nvPr/>
        </p:nvSpPr>
        <p:spPr bwMode="auto">
          <a:xfrm>
            <a:off x="798513" y="1770063"/>
            <a:ext cx="460375" cy="5794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200"/>
              <a:t>T</a:t>
            </a:r>
            <a:endParaRPr lang="en-US" altLang="ja-JP" sz="3200" baseline="-25000"/>
          </a:p>
        </p:txBody>
      </p:sp>
      <p:sp>
        <p:nvSpPr>
          <p:cNvPr id="5133" name="Arc 23"/>
          <p:cNvSpPr>
            <a:spLocks/>
          </p:cNvSpPr>
          <p:nvPr/>
        </p:nvSpPr>
        <p:spPr bwMode="auto">
          <a:xfrm>
            <a:off x="2843213" y="3141663"/>
            <a:ext cx="3241675" cy="2374900"/>
          </a:xfrm>
          <a:custGeom>
            <a:avLst/>
            <a:gdLst>
              <a:gd name="T0" fmla="*/ 0 w 21600"/>
              <a:gd name="T1" fmla="*/ 0 h 21600"/>
              <a:gd name="T2" fmla="*/ 3241675 w 21600"/>
              <a:gd name="T3" fmla="*/ 2374900 h 21600"/>
              <a:gd name="T4" fmla="*/ 0 w 21600"/>
              <a:gd name="T5" fmla="*/ 23749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34" name="Line 24"/>
          <p:cNvSpPr>
            <a:spLocks noChangeShapeType="1"/>
          </p:cNvSpPr>
          <p:nvPr/>
        </p:nvSpPr>
        <p:spPr bwMode="auto">
          <a:xfrm flipV="1">
            <a:off x="6732588" y="4652963"/>
            <a:ext cx="1439862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135" name="Text Box 25"/>
          <p:cNvSpPr txBox="1">
            <a:spLocks noChangeArrowheads="1"/>
          </p:cNvSpPr>
          <p:nvPr/>
        </p:nvSpPr>
        <p:spPr bwMode="auto">
          <a:xfrm>
            <a:off x="2428860" y="1785926"/>
            <a:ext cx="1168910" cy="5847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200" b="1" dirty="0">
                <a:solidFill>
                  <a:srgbClr val="FF0000"/>
                </a:solidFill>
              </a:rPr>
              <a:t>QGP</a:t>
            </a:r>
            <a:endParaRPr lang="en-US" altLang="ja-JP" sz="3200" b="1" baseline="-25000" dirty="0">
              <a:solidFill>
                <a:srgbClr val="FF0000"/>
              </a:solidFill>
            </a:endParaRPr>
          </a:p>
        </p:txBody>
      </p:sp>
      <p:sp>
        <p:nvSpPr>
          <p:cNvPr id="5136" name="Text Box 26"/>
          <p:cNvSpPr txBox="1">
            <a:spLocks noChangeArrowheads="1"/>
          </p:cNvSpPr>
          <p:nvPr/>
        </p:nvSpPr>
        <p:spPr bwMode="auto">
          <a:xfrm>
            <a:off x="6804025" y="4941888"/>
            <a:ext cx="1755775" cy="1066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200"/>
              <a:t>Neutron</a:t>
            </a:r>
          </a:p>
          <a:p>
            <a:r>
              <a:rPr lang="en-US" altLang="ja-JP" sz="3200"/>
              <a:t>Star</a:t>
            </a:r>
            <a:endParaRPr lang="en-US" altLang="ja-JP" sz="3200" baseline="-25000"/>
          </a:p>
        </p:txBody>
      </p:sp>
      <p:sp>
        <p:nvSpPr>
          <p:cNvPr id="5137" name="Line 32"/>
          <p:cNvSpPr>
            <a:spLocks noChangeShapeType="1"/>
          </p:cNvSpPr>
          <p:nvPr/>
        </p:nvSpPr>
        <p:spPr bwMode="auto">
          <a:xfrm>
            <a:off x="1619250" y="2420938"/>
            <a:ext cx="0" cy="1655762"/>
          </a:xfrm>
          <a:prstGeom prst="line">
            <a:avLst/>
          </a:prstGeom>
          <a:noFill/>
          <a:ln w="28575">
            <a:solidFill>
              <a:srgbClr val="3333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138" name="Text Box 33"/>
          <p:cNvSpPr txBox="1">
            <a:spLocks noChangeArrowheads="1"/>
          </p:cNvSpPr>
          <p:nvPr/>
        </p:nvSpPr>
        <p:spPr bwMode="auto">
          <a:xfrm>
            <a:off x="1690688" y="2708275"/>
            <a:ext cx="152317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3333FF"/>
                </a:solidFill>
              </a:rPr>
              <a:t>RHIC, LHC</a:t>
            </a:r>
            <a:endParaRPr lang="en-US" altLang="ja-JP" b="1" dirty="0">
              <a:solidFill>
                <a:srgbClr val="3333FF"/>
              </a:solidFill>
            </a:endParaRPr>
          </a:p>
        </p:txBody>
      </p:sp>
      <p:sp>
        <p:nvSpPr>
          <p:cNvPr id="5140" name="Text Box 35"/>
          <p:cNvSpPr txBox="1">
            <a:spLocks noChangeArrowheads="1"/>
          </p:cNvSpPr>
          <p:nvPr/>
        </p:nvSpPr>
        <p:spPr bwMode="auto">
          <a:xfrm>
            <a:off x="2925884" y="5253351"/>
            <a:ext cx="14318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 dirty="0">
                <a:solidFill>
                  <a:srgbClr val="009900"/>
                </a:solidFill>
              </a:rPr>
              <a:t>J-PARC</a:t>
            </a:r>
          </a:p>
        </p:txBody>
      </p:sp>
      <p:cxnSp>
        <p:nvCxnSpPr>
          <p:cNvPr id="24" name="直線矢印コネクタ 23"/>
          <p:cNvCxnSpPr/>
          <p:nvPr/>
        </p:nvCxnSpPr>
        <p:spPr>
          <a:xfrm>
            <a:off x="2857488" y="6000768"/>
            <a:ext cx="1428760" cy="1588"/>
          </a:xfrm>
          <a:prstGeom prst="straightConnector1">
            <a:avLst/>
          </a:prstGeom>
          <a:ln w="57150">
            <a:solidFill>
              <a:srgbClr val="00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/>
          <p:nvPr/>
        </p:nvCxnSpPr>
        <p:spPr>
          <a:xfrm>
            <a:off x="4286248" y="6000768"/>
            <a:ext cx="2357454" cy="1588"/>
          </a:xfrm>
          <a:prstGeom prst="straightConnector1">
            <a:avLst/>
          </a:prstGeom>
          <a:ln w="57150">
            <a:solidFill>
              <a:srgbClr val="00FF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4857784" y="1643050"/>
            <a:ext cx="414337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To explore QCD properties,</a:t>
            </a:r>
            <a:r>
              <a:rPr lang="ja-JP" altLang="en-US" sz="2000" dirty="0" smtClean="0"/>
              <a:t> </a:t>
            </a:r>
            <a:r>
              <a:rPr lang="en-US" altLang="ja-JP" sz="2000" dirty="0"/>
              <a:t>T</a:t>
            </a:r>
            <a:r>
              <a:rPr lang="en-US" altLang="ja-JP" sz="2000" dirty="0" smtClean="0"/>
              <a:t>emperature and density of the medium should be known.</a:t>
            </a:r>
          </a:p>
          <a:p>
            <a:r>
              <a:rPr lang="en-US" altLang="ja-JP" sz="2000" dirty="0" smtClean="0"/>
              <a:t>Currently we have, </a:t>
            </a:r>
          </a:p>
          <a:p>
            <a:pPr lvl="1"/>
            <a:r>
              <a:rPr kumimoji="1" lang="en-US" altLang="ja-JP" sz="2400" b="1" dirty="0" smtClean="0">
                <a:solidFill>
                  <a:srgbClr val="FF0000"/>
                </a:solidFill>
              </a:rPr>
              <a:t>Heavy Ion Collisions </a:t>
            </a:r>
          </a:p>
          <a:p>
            <a:pPr lvl="1"/>
            <a:r>
              <a:rPr lang="en-US" altLang="ja-JP" sz="2400" b="1" dirty="0" smtClean="0">
                <a:solidFill>
                  <a:srgbClr val="FF0000"/>
                </a:solidFill>
              </a:rPr>
              <a:t>Nucleus</a:t>
            </a:r>
            <a:endParaRPr kumimoji="1" lang="en-US" altLang="ja-JP" sz="24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9" grpId="0" animBg="1"/>
      <p:bldP spid="5140" grpId="0"/>
      <p:bldP spid="3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ja-JP" smtClean="0"/>
              <a:t>Back up</a:t>
            </a: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ja-JP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>
                <a:effectLst/>
                <a:sym typeface="Symbol" pitchFamily="18" charset="2"/>
              </a:rPr>
              <a:t>Mass spectra measurements</a:t>
            </a:r>
          </a:p>
        </p:txBody>
      </p:sp>
      <p:sp>
        <p:nvSpPr>
          <p:cNvPr id="27651" name="Text Box 7"/>
          <p:cNvSpPr txBox="1">
            <a:spLocks noChangeArrowheads="1"/>
          </p:cNvSpPr>
          <p:nvPr/>
        </p:nvSpPr>
        <p:spPr bwMode="auto">
          <a:xfrm>
            <a:off x="5072063" y="5818188"/>
            <a:ext cx="3810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de-DE" altLang="ja-JP" sz="20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kumimoji="0" lang="de-DE" altLang="ja-JP" sz="2000" b="1" baseline="-25000">
                <a:solidFill>
                  <a:srgbClr val="3333CC"/>
                </a:solidFill>
                <a:latin typeface="Symbol" pitchFamily="18" charset="2"/>
                <a:cs typeface="Times New Roman" pitchFamily="18" charset="0"/>
                <a:sym typeface="Symbol" pitchFamily="18" charset="2"/>
              </a:rPr>
              <a:t>r</a:t>
            </a:r>
            <a:r>
              <a:rPr kumimoji="0" lang="de-DE" altLang="ja-JP" sz="2000" b="1" baseline="-2500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kumimoji="0" lang="de-DE" altLang="ja-JP" sz="20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=</a:t>
            </a:r>
            <a:r>
              <a:rPr kumimoji="0" lang="de-DE" altLang="ja-JP" sz="2000" b="1" baseline="-2500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</a:t>
            </a:r>
            <a:r>
              <a:rPr kumimoji="0" lang="de-DE" altLang="ja-JP" sz="20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m</a:t>
            </a:r>
            <a:r>
              <a:rPr kumimoji="0" lang="de-DE" altLang="ja-JP" sz="2000" b="1" baseline="-2500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0</a:t>
            </a:r>
            <a:r>
              <a:rPr kumimoji="0" lang="de-DE" altLang="ja-JP" sz="20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(1 -  /</a:t>
            </a:r>
            <a:r>
              <a:rPr kumimoji="0" lang="de-DE" altLang="ja-JP" sz="2000" b="1" baseline="-2500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0</a:t>
            </a:r>
            <a:r>
              <a:rPr kumimoji="0" lang="de-DE" altLang="ja-JP" sz="20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  for  = 0.09</a:t>
            </a:r>
          </a:p>
        </p:txBody>
      </p:sp>
      <p:sp>
        <p:nvSpPr>
          <p:cNvPr id="27652" name="日付プレースホルダ 9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2008/10/15</a:t>
            </a:r>
          </a:p>
        </p:txBody>
      </p:sp>
      <p:sp>
        <p:nvSpPr>
          <p:cNvPr id="27653" name="フッター プレースホルダ 10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ATHIC, K. Ozawa</a:t>
            </a:r>
          </a:p>
        </p:txBody>
      </p:sp>
      <p:sp>
        <p:nvSpPr>
          <p:cNvPr id="27654" name="スライド番号プレースホルダ 1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EB52740-CCA7-47A6-A6B5-1F38341704B8}" type="slidenum">
              <a:rPr lang="en-US" altLang="ja-JP" smtClean="0"/>
              <a:pPr/>
              <a:t>21</a:t>
            </a:fld>
            <a:endParaRPr lang="en-US" altLang="ja-JP" smtClean="0"/>
          </a:p>
        </p:txBody>
      </p:sp>
      <p:pic>
        <p:nvPicPr>
          <p:cNvPr id="27655" name="Picture 13"/>
          <p:cNvPicPr>
            <a:picLocks noChangeAspect="1" noChangeArrowheads="1"/>
          </p:cNvPicPr>
          <p:nvPr/>
        </p:nvPicPr>
        <p:blipFill>
          <a:blip r:embed="rId3"/>
          <a:srcRect t="23459" r="51427"/>
          <a:stretch>
            <a:fillRect/>
          </a:stretch>
        </p:blipFill>
        <p:spPr bwMode="auto">
          <a:xfrm>
            <a:off x="4643438" y="1428750"/>
            <a:ext cx="4286250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6" name="Text Box 10"/>
          <p:cNvSpPr txBox="1">
            <a:spLocks noChangeArrowheads="1"/>
          </p:cNvSpPr>
          <p:nvPr/>
        </p:nvSpPr>
        <p:spPr bwMode="auto">
          <a:xfrm>
            <a:off x="447675" y="1155691"/>
            <a:ext cx="84455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 dirty="0">
                <a:solidFill>
                  <a:srgbClr val="008000"/>
                </a:solidFill>
              </a:rPr>
              <a:t>Induce </a:t>
            </a:r>
            <a:r>
              <a:rPr lang="en-US" altLang="ja-JP" b="1" dirty="0">
                <a:solidFill>
                  <a:srgbClr val="FF0000"/>
                </a:solidFill>
              </a:rPr>
              <a:t>12 </a:t>
            </a:r>
            <a:r>
              <a:rPr lang="en-US" altLang="ja-JP" b="1" dirty="0" err="1">
                <a:solidFill>
                  <a:srgbClr val="FF0000"/>
                </a:solidFill>
              </a:rPr>
              <a:t>GeV</a:t>
            </a:r>
            <a:r>
              <a:rPr lang="en-US" altLang="ja-JP" b="1" dirty="0">
                <a:solidFill>
                  <a:srgbClr val="FF0000"/>
                </a:solidFill>
              </a:rPr>
              <a:t> protons </a:t>
            </a:r>
            <a:r>
              <a:rPr lang="en-US" altLang="ja-JP" b="1" dirty="0">
                <a:solidFill>
                  <a:srgbClr val="008000"/>
                </a:solidFill>
              </a:rPr>
              <a:t>to Carbon and Cupper target, </a:t>
            </a:r>
            <a:r>
              <a:rPr lang="en-US" altLang="ja-JP" b="1" dirty="0">
                <a:solidFill>
                  <a:srgbClr val="3333FF"/>
                </a:solidFill>
              </a:rPr>
              <a:t>generate vector mesons</a:t>
            </a:r>
            <a:r>
              <a:rPr lang="en-US" altLang="ja-JP" b="1" dirty="0">
                <a:solidFill>
                  <a:srgbClr val="008000"/>
                </a:solidFill>
              </a:rPr>
              <a:t>, and </a:t>
            </a:r>
            <a:r>
              <a:rPr lang="en-US" altLang="ja-JP" b="1" dirty="0">
                <a:solidFill>
                  <a:srgbClr val="3333FF"/>
                </a:solidFill>
              </a:rPr>
              <a:t>detect </a:t>
            </a:r>
            <a:r>
              <a:rPr lang="en-US" altLang="ja-JP" b="1" dirty="0" err="1">
                <a:solidFill>
                  <a:srgbClr val="3333FF"/>
                </a:solidFill>
              </a:rPr>
              <a:t>e+e</a:t>
            </a:r>
            <a:r>
              <a:rPr lang="en-US" altLang="ja-JP" b="1" dirty="0">
                <a:solidFill>
                  <a:srgbClr val="3333FF"/>
                </a:solidFill>
              </a:rPr>
              <a:t>- decays </a:t>
            </a:r>
            <a:r>
              <a:rPr lang="en-US" altLang="ja-JP" b="1" dirty="0">
                <a:solidFill>
                  <a:srgbClr val="008000"/>
                </a:solidFill>
              </a:rPr>
              <a:t>with large acceptance spectrometer.</a:t>
            </a:r>
          </a:p>
        </p:txBody>
      </p:sp>
      <p:pic>
        <p:nvPicPr>
          <p:cNvPr id="27657" name="Picture 2" descr="eesub-c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675" y="2138363"/>
            <a:ext cx="4648200" cy="4648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27658" name="Text Box 5"/>
          <p:cNvSpPr txBox="1">
            <a:spLocks noChangeArrowheads="1"/>
          </p:cNvSpPr>
          <p:nvPr/>
        </p:nvSpPr>
        <p:spPr bwMode="auto">
          <a:xfrm>
            <a:off x="785813" y="2757488"/>
            <a:ext cx="83185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/>
              <a:t>Cu  </a:t>
            </a:r>
          </a:p>
        </p:txBody>
      </p:sp>
      <p:sp>
        <p:nvSpPr>
          <p:cNvPr id="27659" name="Text Box 4"/>
          <p:cNvSpPr txBox="1">
            <a:spLocks noChangeArrowheads="1"/>
          </p:cNvSpPr>
          <p:nvPr/>
        </p:nvSpPr>
        <p:spPr bwMode="auto">
          <a:xfrm>
            <a:off x="2286000" y="2889250"/>
            <a:ext cx="1873250" cy="396875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000" b="1">
                <a:solidFill>
                  <a:srgbClr val="0033CC"/>
                </a:solidFill>
                <a:latin typeface="Symbol" pitchFamily="18" charset="2"/>
                <a:ea typeface="HGS創英角ﾎﾟｯﾌﾟ体" pitchFamily="50" charset="-128"/>
                <a:sym typeface="Wingdings" pitchFamily="2" charset="2"/>
              </a:rPr>
              <a:t>w</a:t>
            </a:r>
            <a:r>
              <a:rPr lang="en-US" altLang="ja-JP" sz="2000" b="1">
                <a:solidFill>
                  <a:srgbClr val="0033CC"/>
                </a:solidFill>
                <a:latin typeface="Arial" pitchFamily="34" charset="0"/>
                <a:ea typeface="HGS創英角ﾎﾟｯﾌﾟ体" pitchFamily="50" charset="-128"/>
                <a:sym typeface="Wingdings" pitchFamily="2" charset="2"/>
              </a:rPr>
              <a:t></a:t>
            </a:r>
            <a:r>
              <a:rPr lang="en-US" altLang="ja-JP" sz="2000" b="1">
                <a:solidFill>
                  <a:srgbClr val="0033CC"/>
                </a:solidFill>
                <a:latin typeface="Lucida Sans Unicode" pitchFamily="34" charset="0"/>
                <a:ea typeface="HGS創英角ﾎﾟｯﾌﾟ体" pitchFamily="50" charset="-128"/>
                <a:sym typeface="Wingdings" pitchFamily="2" charset="2"/>
              </a:rPr>
              <a:t>e</a:t>
            </a:r>
            <a:r>
              <a:rPr lang="en-US" altLang="ja-JP" sz="2000" b="1" baseline="30000">
                <a:solidFill>
                  <a:srgbClr val="0033CC"/>
                </a:solidFill>
                <a:latin typeface="Lucida Sans Unicode" pitchFamily="34" charset="0"/>
                <a:ea typeface="HGS創英角ﾎﾟｯﾌﾟ体" pitchFamily="50" charset="-128"/>
                <a:sym typeface="Wingdings" pitchFamily="2" charset="2"/>
              </a:rPr>
              <a:t>+</a:t>
            </a:r>
            <a:r>
              <a:rPr lang="en-US" altLang="ja-JP" sz="2000" b="1">
                <a:solidFill>
                  <a:srgbClr val="0033CC"/>
                </a:solidFill>
                <a:latin typeface="Lucida Sans Unicode" pitchFamily="34" charset="0"/>
                <a:ea typeface="HGS創英角ﾎﾟｯﾌﾟ体" pitchFamily="50" charset="-128"/>
                <a:sym typeface="Wingdings" pitchFamily="2" charset="2"/>
              </a:rPr>
              <a:t>e</a:t>
            </a:r>
            <a:r>
              <a:rPr lang="en-US" altLang="ja-JP" sz="2000" b="1" baseline="30000">
                <a:solidFill>
                  <a:srgbClr val="0033CC"/>
                </a:solidFill>
                <a:latin typeface="Lucida Sans Unicode" pitchFamily="34" charset="0"/>
                <a:ea typeface="HGS創英角ﾎﾟｯﾌﾟ体" pitchFamily="50" charset="-128"/>
                <a:sym typeface="Wingdings" pitchFamily="2" charset="2"/>
              </a:rPr>
              <a:t>-</a:t>
            </a:r>
          </a:p>
        </p:txBody>
      </p:sp>
      <p:sp>
        <p:nvSpPr>
          <p:cNvPr id="27660" name="Text Box 4"/>
          <p:cNvSpPr txBox="1">
            <a:spLocks noChangeArrowheads="1"/>
          </p:cNvSpPr>
          <p:nvPr/>
        </p:nvSpPr>
        <p:spPr bwMode="auto">
          <a:xfrm>
            <a:off x="571500" y="5103813"/>
            <a:ext cx="1873250" cy="396875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000" b="1">
                <a:solidFill>
                  <a:srgbClr val="0033CC"/>
                </a:solidFill>
                <a:latin typeface="Symbol" pitchFamily="18" charset="2"/>
                <a:ea typeface="HGS創英角ﾎﾟｯﾌﾟ体" pitchFamily="50" charset="-128"/>
                <a:sym typeface="Wingdings" pitchFamily="2" charset="2"/>
              </a:rPr>
              <a:t>r</a:t>
            </a:r>
            <a:r>
              <a:rPr lang="en-US" altLang="ja-JP" sz="2000" b="1">
                <a:solidFill>
                  <a:srgbClr val="0033CC"/>
                </a:solidFill>
                <a:latin typeface="Arial" pitchFamily="34" charset="0"/>
                <a:ea typeface="HGS創英角ﾎﾟｯﾌﾟ体" pitchFamily="50" charset="-128"/>
                <a:sym typeface="Wingdings" pitchFamily="2" charset="2"/>
              </a:rPr>
              <a:t></a:t>
            </a:r>
            <a:r>
              <a:rPr lang="en-US" altLang="ja-JP" sz="2000" b="1">
                <a:solidFill>
                  <a:srgbClr val="0033CC"/>
                </a:solidFill>
                <a:latin typeface="Lucida Sans Unicode" pitchFamily="34" charset="0"/>
                <a:ea typeface="HGS創英角ﾎﾟｯﾌﾟ体" pitchFamily="50" charset="-128"/>
                <a:sym typeface="Wingdings" pitchFamily="2" charset="2"/>
              </a:rPr>
              <a:t>e</a:t>
            </a:r>
            <a:r>
              <a:rPr lang="en-US" altLang="ja-JP" sz="2000" b="1" baseline="30000">
                <a:solidFill>
                  <a:srgbClr val="0033CC"/>
                </a:solidFill>
                <a:latin typeface="Lucida Sans Unicode" pitchFamily="34" charset="0"/>
                <a:ea typeface="HGS創英角ﾎﾟｯﾌﾟ体" pitchFamily="50" charset="-128"/>
                <a:sym typeface="Wingdings" pitchFamily="2" charset="2"/>
              </a:rPr>
              <a:t>+</a:t>
            </a:r>
            <a:r>
              <a:rPr lang="en-US" altLang="ja-JP" sz="2000" b="1">
                <a:solidFill>
                  <a:srgbClr val="0033CC"/>
                </a:solidFill>
                <a:latin typeface="Lucida Sans Unicode" pitchFamily="34" charset="0"/>
                <a:ea typeface="HGS創英角ﾎﾟｯﾌﾟ体" pitchFamily="50" charset="-128"/>
                <a:sym typeface="Wingdings" pitchFamily="2" charset="2"/>
              </a:rPr>
              <a:t>e</a:t>
            </a:r>
            <a:r>
              <a:rPr lang="en-US" altLang="ja-JP" sz="2000" b="1" baseline="30000">
                <a:solidFill>
                  <a:srgbClr val="0033CC"/>
                </a:solidFill>
                <a:latin typeface="Lucida Sans Unicode" pitchFamily="34" charset="0"/>
                <a:ea typeface="HGS創英角ﾎﾟｯﾌﾟ体" pitchFamily="50" charset="-128"/>
                <a:sym typeface="Wingdings" pitchFamily="2" charset="2"/>
              </a:rPr>
              <a:t>-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6429375" y="2571750"/>
            <a:ext cx="500063" cy="4286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7662" name="Text Box 4"/>
          <p:cNvSpPr txBox="1">
            <a:spLocks noChangeArrowheads="1"/>
          </p:cNvSpPr>
          <p:nvPr/>
        </p:nvSpPr>
        <p:spPr bwMode="auto">
          <a:xfrm>
            <a:off x="6215063" y="2286000"/>
            <a:ext cx="1071562" cy="523875"/>
          </a:xfrm>
          <a:prstGeom prst="rect">
            <a:avLst/>
          </a:prstGeom>
          <a:solidFill>
            <a:schemeClr val="bg1"/>
          </a:solidFill>
          <a:ln w="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800" b="1">
                <a:solidFill>
                  <a:srgbClr val="00FF00"/>
                </a:solidFill>
                <a:latin typeface="Symbol" pitchFamily="18" charset="2"/>
                <a:ea typeface="HGS創英角ﾎﾟｯﾌﾟ体" pitchFamily="50" charset="-128"/>
                <a:sym typeface="Wingdings" pitchFamily="2" charset="2"/>
              </a:rPr>
              <a:t>w</a:t>
            </a:r>
            <a:r>
              <a:rPr lang="en-US" altLang="ja-JP" sz="2800" b="1">
                <a:solidFill>
                  <a:srgbClr val="00FF00"/>
                </a:solidFill>
                <a:latin typeface="Arial" pitchFamily="34" charset="0"/>
                <a:ea typeface="HGS創英角ﾎﾟｯﾌﾟ体" pitchFamily="50" charset="-128"/>
                <a:sym typeface="Wingdings" pitchFamily="2" charset="2"/>
              </a:rPr>
              <a:t>/</a:t>
            </a:r>
            <a:r>
              <a:rPr lang="en-US" altLang="ja-JP" sz="2800" b="1">
                <a:solidFill>
                  <a:srgbClr val="00FF00"/>
                </a:solidFill>
                <a:latin typeface="Symbol" pitchFamily="18" charset="2"/>
                <a:ea typeface="HGS創英角ﾎﾟｯﾌﾟ体" pitchFamily="50" charset="-128"/>
                <a:sym typeface="Wingdings" pitchFamily="2" charset="2"/>
              </a:rPr>
              <a:t>r/f</a:t>
            </a:r>
            <a:endParaRPr lang="en-US" altLang="ja-JP" sz="2800" b="1" baseline="30000">
              <a:solidFill>
                <a:srgbClr val="00FF00"/>
              </a:solidFill>
              <a:latin typeface="Symbol" pitchFamily="18" charset="2"/>
              <a:ea typeface="HGS創英角ﾎﾟｯﾌﾟ体" pitchFamily="50" charset="-128"/>
              <a:sym typeface="Wingdings" pitchFamily="2" charset="2"/>
            </a:endParaRPr>
          </a:p>
        </p:txBody>
      </p:sp>
      <p:sp>
        <p:nvSpPr>
          <p:cNvPr id="27663" name="Rectangle 6"/>
          <p:cNvSpPr>
            <a:spLocks noChangeArrowheads="1"/>
          </p:cNvSpPr>
          <p:nvPr/>
        </p:nvSpPr>
        <p:spPr bwMode="auto">
          <a:xfrm>
            <a:off x="4714875" y="4143375"/>
            <a:ext cx="421481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400"/>
              <a:t>The </a:t>
            </a:r>
            <a:r>
              <a:rPr lang="en-US" altLang="ja-JP" sz="2400">
                <a:solidFill>
                  <a:srgbClr val="FF0000"/>
                </a:solidFill>
              </a:rPr>
              <a:t>excess over the known hadronic sources</a:t>
            </a:r>
            <a:r>
              <a:rPr lang="en-US" altLang="ja-JP" sz="2400"/>
              <a:t> on the low mass side of </a:t>
            </a:r>
            <a:r>
              <a:rPr lang="en-US" altLang="ja-JP" sz="2400">
                <a:latin typeface="Symbol" pitchFamily="18" charset="2"/>
              </a:rPr>
              <a:t>w</a:t>
            </a:r>
            <a:r>
              <a:rPr lang="en-US" altLang="ja-JP" sz="2400"/>
              <a:t> peak has been observed.</a:t>
            </a:r>
          </a:p>
        </p:txBody>
      </p:sp>
      <p:sp>
        <p:nvSpPr>
          <p:cNvPr id="27664" name="Text Box 4"/>
          <p:cNvSpPr txBox="1">
            <a:spLocks noChangeArrowheads="1"/>
          </p:cNvSpPr>
          <p:nvPr/>
        </p:nvSpPr>
        <p:spPr bwMode="auto">
          <a:xfrm>
            <a:off x="1643063" y="2071688"/>
            <a:ext cx="4032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de-DE" altLang="ja-JP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M. Naruki et al., PRL 96 (2006) 092301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85720" y="773652"/>
            <a:ext cx="2730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effectLst/>
              </a:rPr>
              <a:t>KEK E325, </a:t>
            </a:r>
            <a:r>
              <a:rPr lang="en-US" altLang="ja-JP" dirty="0" smtClean="0">
                <a:effectLst/>
                <a:latin typeface="Symbol" pitchFamily="18" charset="2"/>
              </a:rPr>
              <a:t>r/w </a:t>
            </a:r>
            <a:r>
              <a:rPr lang="ja-JP" altLang="en-US" dirty="0" smtClean="0">
                <a:effectLst/>
                <a:sym typeface="Symbol" pitchFamily="18" charset="2"/>
              </a:rPr>
              <a:t> </a:t>
            </a:r>
            <a:r>
              <a:rPr lang="en-US" altLang="ja-JP" dirty="0" err="1" smtClean="0">
                <a:effectLst/>
                <a:sym typeface="Symbol" pitchFamily="18" charset="2"/>
              </a:rPr>
              <a:t>e</a:t>
            </a:r>
            <a:r>
              <a:rPr lang="en-US" altLang="ja-JP" baseline="30000" dirty="0" err="1" smtClean="0">
                <a:effectLst/>
                <a:sym typeface="Symbol" pitchFamily="18" charset="2"/>
              </a:rPr>
              <a:t>+</a:t>
            </a:r>
            <a:r>
              <a:rPr lang="en-US" altLang="ja-JP" dirty="0" err="1" smtClean="0">
                <a:effectLst/>
                <a:sym typeface="Symbol" pitchFamily="18" charset="2"/>
              </a:rPr>
              <a:t>e</a:t>
            </a:r>
            <a:r>
              <a:rPr lang="en-US" altLang="ja-JP" baseline="30000" dirty="0" smtClean="0">
                <a:effectLst/>
                <a:sym typeface="Symbol" pitchFamily="18" charset="2"/>
              </a:rPr>
              <a:t>- 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CLAS g7a @ J-Lab</a:t>
            </a:r>
            <a:endParaRPr lang="ja-JP" altLang="en-US" dirty="0"/>
          </a:p>
        </p:txBody>
      </p:sp>
      <p:sp>
        <p:nvSpPr>
          <p:cNvPr id="28675" name="日付プレースホルダ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2008/10/15</a:t>
            </a:r>
          </a:p>
        </p:txBody>
      </p:sp>
      <p:sp>
        <p:nvSpPr>
          <p:cNvPr id="28676" name="フッター プレースホルダ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ATHIC, K. Ozawa</a:t>
            </a:r>
          </a:p>
        </p:txBody>
      </p:sp>
      <p:sp>
        <p:nvSpPr>
          <p:cNvPr id="28677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D9DF733-D919-405C-BEA7-86CCA9667B28}" type="slidenum">
              <a:rPr lang="en-US" altLang="ja-JP" smtClean="0"/>
              <a:pPr/>
              <a:t>22</a:t>
            </a:fld>
            <a:endParaRPr lang="en-US" altLang="ja-JP" smtClean="0"/>
          </a:p>
        </p:txBody>
      </p:sp>
      <p:sp>
        <p:nvSpPr>
          <p:cNvPr id="28678" name="Text Box 10"/>
          <p:cNvSpPr txBox="1">
            <a:spLocks noChangeArrowheads="1"/>
          </p:cNvSpPr>
          <p:nvPr/>
        </p:nvSpPr>
        <p:spPr bwMode="auto">
          <a:xfrm>
            <a:off x="447675" y="928688"/>
            <a:ext cx="84455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>
                <a:solidFill>
                  <a:srgbClr val="008000"/>
                </a:solidFill>
              </a:rPr>
              <a:t>Induce  </a:t>
            </a:r>
            <a:r>
              <a:rPr lang="en-US" altLang="ja-JP" b="1">
                <a:solidFill>
                  <a:srgbClr val="FF0000"/>
                </a:solidFill>
              </a:rPr>
              <a:t>photons</a:t>
            </a:r>
            <a:r>
              <a:rPr lang="en-US" altLang="ja-JP" b="1">
                <a:solidFill>
                  <a:srgbClr val="008000"/>
                </a:solidFill>
              </a:rPr>
              <a:t> to Liquid dueterium, Carbon, Titanium and Iron  targets, </a:t>
            </a:r>
            <a:r>
              <a:rPr lang="en-US" altLang="ja-JP" b="1">
                <a:solidFill>
                  <a:srgbClr val="3333FF"/>
                </a:solidFill>
              </a:rPr>
              <a:t>generate vector mesons</a:t>
            </a:r>
            <a:r>
              <a:rPr lang="en-US" altLang="ja-JP" b="1">
                <a:solidFill>
                  <a:srgbClr val="008000"/>
                </a:solidFill>
              </a:rPr>
              <a:t>, and </a:t>
            </a:r>
            <a:r>
              <a:rPr lang="en-US" altLang="ja-JP" b="1">
                <a:solidFill>
                  <a:srgbClr val="3333FF"/>
                </a:solidFill>
              </a:rPr>
              <a:t>detect e+e- decays</a:t>
            </a:r>
            <a:r>
              <a:rPr lang="en-US" altLang="ja-JP" b="1">
                <a:solidFill>
                  <a:srgbClr val="008000"/>
                </a:solidFill>
              </a:rPr>
              <a:t> with large acceptance spectrometer.</a:t>
            </a:r>
          </a:p>
        </p:txBody>
      </p:sp>
      <p:pic>
        <p:nvPicPr>
          <p:cNvPr id="28679" name="Picture 1"/>
          <p:cNvPicPr>
            <a:picLocks noChangeAspect="1" noChangeArrowheads="1"/>
          </p:cNvPicPr>
          <p:nvPr/>
        </p:nvPicPr>
        <p:blipFill>
          <a:blip r:embed="rId3"/>
          <a:srcRect l="5962"/>
          <a:stretch>
            <a:fillRect/>
          </a:stretch>
        </p:blipFill>
        <p:spPr bwMode="auto">
          <a:xfrm>
            <a:off x="0" y="2357438"/>
            <a:ext cx="4643438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0" name="Text Box 4"/>
          <p:cNvSpPr txBox="1">
            <a:spLocks noChangeArrowheads="1"/>
          </p:cNvSpPr>
          <p:nvPr/>
        </p:nvSpPr>
        <p:spPr bwMode="auto">
          <a:xfrm>
            <a:off x="1452563" y="2000250"/>
            <a:ext cx="4476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kumimoji="0" lang="de-DE" altLang="ja-JP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R. Nasseripour et al., PRL 99 (2007) 262302</a:t>
            </a:r>
          </a:p>
        </p:txBody>
      </p:sp>
      <p:sp>
        <p:nvSpPr>
          <p:cNvPr id="28681" name="Text Box 7"/>
          <p:cNvSpPr txBox="1">
            <a:spLocks noChangeArrowheads="1"/>
          </p:cNvSpPr>
          <p:nvPr/>
        </p:nvSpPr>
        <p:spPr bwMode="auto">
          <a:xfrm>
            <a:off x="5572125" y="6007100"/>
            <a:ext cx="26431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de-DE" altLang="ja-JP" sz="20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kumimoji="0" lang="de-DE" altLang="ja-JP" sz="2000" b="1" baseline="-25000">
                <a:solidFill>
                  <a:srgbClr val="3333CC"/>
                </a:solidFill>
                <a:latin typeface="Symbol" pitchFamily="18" charset="2"/>
                <a:cs typeface="Times New Roman" pitchFamily="18" charset="0"/>
                <a:sym typeface="Symbol" pitchFamily="18" charset="2"/>
              </a:rPr>
              <a:t>r</a:t>
            </a:r>
            <a:r>
              <a:rPr kumimoji="0" lang="de-DE" altLang="ja-JP" sz="2000" b="1" baseline="-2500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kumimoji="0" lang="de-DE" altLang="ja-JP" sz="20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=</a:t>
            </a:r>
            <a:r>
              <a:rPr kumimoji="0" lang="de-DE" altLang="ja-JP" sz="2000" b="1" baseline="-2500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</a:t>
            </a:r>
            <a:r>
              <a:rPr kumimoji="0" lang="de-DE" altLang="ja-JP" sz="20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m</a:t>
            </a:r>
            <a:r>
              <a:rPr kumimoji="0" lang="de-DE" altLang="ja-JP" sz="2000" b="1" baseline="-2500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0</a:t>
            </a:r>
            <a:r>
              <a:rPr kumimoji="0" lang="de-DE" altLang="ja-JP" sz="20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(1 -  /</a:t>
            </a:r>
            <a:r>
              <a:rPr kumimoji="0" lang="de-DE" altLang="ja-JP" sz="2000" b="1" baseline="-2500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0</a:t>
            </a:r>
            <a:r>
              <a:rPr kumimoji="0" lang="de-DE" altLang="ja-JP" sz="20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  </a:t>
            </a:r>
          </a:p>
          <a:p>
            <a:r>
              <a:rPr kumimoji="0" lang="de-DE" altLang="ja-JP" sz="20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for  = 0.02 ± 0.02</a:t>
            </a:r>
          </a:p>
        </p:txBody>
      </p:sp>
      <p:sp>
        <p:nvSpPr>
          <p:cNvPr id="28682" name="Rectangle 6"/>
          <p:cNvSpPr>
            <a:spLocks noChangeArrowheads="1"/>
          </p:cNvSpPr>
          <p:nvPr/>
        </p:nvSpPr>
        <p:spPr bwMode="auto">
          <a:xfrm>
            <a:off x="5000625" y="4572000"/>
            <a:ext cx="3214688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400"/>
              <a:t>No </a:t>
            </a:r>
            <a:r>
              <a:rPr lang="en-US" altLang="ja-JP" sz="2400">
                <a:solidFill>
                  <a:srgbClr val="FF0000"/>
                </a:solidFill>
              </a:rPr>
              <a:t>peak shift</a:t>
            </a:r>
            <a:r>
              <a:rPr lang="en-US" altLang="ja-JP" sz="2400"/>
              <a:t> of </a:t>
            </a:r>
            <a:r>
              <a:rPr lang="en-US" altLang="ja-JP" sz="2400">
                <a:latin typeface="Symbol" pitchFamily="18" charset="2"/>
              </a:rPr>
              <a:t>r</a:t>
            </a:r>
            <a:r>
              <a:rPr lang="en-US" altLang="ja-JP" sz="2400"/>
              <a:t> </a:t>
            </a:r>
          </a:p>
          <a:p>
            <a:pPr>
              <a:spcBef>
                <a:spcPct val="50000"/>
              </a:spcBef>
            </a:pPr>
            <a:r>
              <a:rPr lang="en-US" altLang="ja-JP" sz="2400"/>
              <a:t>Only broadening is observed</a:t>
            </a:r>
          </a:p>
        </p:txBody>
      </p:sp>
      <p:grpSp>
        <p:nvGrpSpPr>
          <p:cNvPr id="28683" name="Group 16"/>
          <p:cNvGrpSpPr>
            <a:grpSpLocks/>
          </p:cNvGrpSpPr>
          <p:nvPr/>
        </p:nvGrpSpPr>
        <p:grpSpPr bwMode="auto">
          <a:xfrm>
            <a:off x="4643438" y="1912938"/>
            <a:ext cx="4286250" cy="2587625"/>
            <a:chOff x="2925" y="1205"/>
            <a:chExt cx="2700" cy="1630"/>
          </a:xfrm>
        </p:grpSpPr>
        <p:grpSp>
          <p:nvGrpSpPr>
            <p:cNvPr id="28684" name="Group 14"/>
            <p:cNvGrpSpPr>
              <a:grpSpLocks/>
            </p:cNvGrpSpPr>
            <p:nvPr/>
          </p:nvGrpSpPr>
          <p:grpSpPr bwMode="auto">
            <a:xfrm>
              <a:off x="2925" y="1205"/>
              <a:ext cx="2700" cy="1630"/>
              <a:chOff x="2925" y="1205"/>
              <a:chExt cx="2700" cy="1630"/>
            </a:xfrm>
          </p:grpSpPr>
          <p:pic>
            <p:nvPicPr>
              <p:cNvPr id="28686" name="Picture 13"/>
              <p:cNvPicPr>
                <a:picLocks noChangeAspect="1" noChangeArrowheads="1"/>
              </p:cNvPicPr>
              <p:nvPr/>
            </p:nvPicPr>
            <p:blipFill>
              <a:blip r:embed="rId4"/>
              <a:srcRect t="23459" r="51427"/>
              <a:stretch>
                <a:fillRect/>
              </a:stretch>
            </p:blipFill>
            <p:spPr bwMode="auto">
              <a:xfrm>
                <a:off x="2925" y="1205"/>
                <a:ext cx="2700" cy="16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8687" name="Text Box 13"/>
              <p:cNvSpPr txBox="1">
                <a:spLocks noChangeArrowheads="1"/>
              </p:cNvSpPr>
              <p:nvPr/>
            </p:nvSpPr>
            <p:spPr bwMode="auto">
              <a:xfrm>
                <a:off x="3243" y="1924"/>
                <a:ext cx="208" cy="32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sz="2800" b="1">
                    <a:solidFill>
                      <a:srgbClr val="000000"/>
                    </a:solidFill>
                    <a:latin typeface="Symbol" pitchFamily="18" charset="2"/>
                  </a:rPr>
                  <a:t>g</a:t>
                </a:r>
              </a:p>
            </p:txBody>
          </p:sp>
        </p:grpSp>
        <p:sp>
          <p:nvSpPr>
            <p:cNvPr id="28685" name="Text Box 4"/>
            <p:cNvSpPr txBox="1">
              <a:spLocks noChangeArrowheads="1"/>
            </p:cNvSpPr>
            <p:nvPr/>
          </p:nvSpPr>
          <p:spPr bwMode="auto">
            <a:xfrm>
              <a:off x="3878" y="1836"/>
              <a:ext cx="584" cy="288"/>
            </a:xfrm>
            <a:prstGeom prst="rect">
              <a:avLst/>
            </a:prstGeom>
            <a:solidFill>
              <a:schemeClr val="bg1"/>
            </a:solidFill>
            <a:ln w="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ja-JP" sz="2400" b="1">
                  <a:solidFill>
                    <a:srgbClr val="00FF00"/>
                  </a:solidFill>
                  <a:latin typeface="Symbol" pitchFamily="18" charset="2"/>
                  <a:ea typeface="HGS創英角ﾎﾟｯﾌﾟ体" pitchFamily="50" charset="-128"/>
                  <a:sym typeface="Wingdings" pitchFamily="2" charset="2"/>
                </a:rPr>
                <a:t>w</a:t>
              </a:r>
              <a:r>
                <a:rPr lang="en-US" altLang="ja-JP" sz="2400" b="1">
                  <a:solidFill>
                    <a:srgbClr val="00FF00"/>
                  </a:solidFill>
                  <a:latin typeface="Arial" pitchFamily="34" charset="0"/>
                  <a:ea typeface="HGS創英角ﾎﾟｯﾌﾟ体" pitchFamily="50" charset="-128"/>
                  <a:sym typeface="Wingdings" pitchFamily="2" charset="2"/>
                </a:rPr>
                <a:t>/</a:t>
              </a:r>
              <a:r>
                <a:rPr lang="en-US" altLang="ja-JP" sz="2400" b="1">
                  <a:solidFill>
                    <a:srgbClr val="00FF00"/>
                  </a:solidFill>
                  <a:latin typeface="Symbol" pitchFamily="18" charset="2"/>
                  <a:ea typeface="HGS創英角ﾎﾟｯﾌﾟ体" pitchFamily="50" charset="-128"/>
                  <a:sym typeface="Wingdings" pitchFamily="2" charset="2"/>
                </a:rPr>
                <a:t>r/f</a:t>
              </a:r>
              <a:endParaRPr lang="en-US" altLang="ja-JP" sz="2400" b="1" baseline="30000">
                <a:solidFill>
                  <a:srgbClr val="00FF00"/>
                </a:solidFill>
                <a:latin typeface="Symbol" pitchFamily="18" charset="2"/>
                <a:ea typeface="HGS創英角ﾎﾟｯﾌﾟ体" pitchFamily="50" charset="-128"/>
                <a:sym typeface="Wingdings" pitchFamily="2" charset="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Contradiction?</a:t>
            </a:r>
            <a:endParaRPr lang="ja-JP" altLang="en-US" dirty="0"/>
          </a:p>
        </p:txBody>
      </p:sp>
      <p:sp>
        <p:nvSpPr>
          <p:cNvPr id="10" name="コンテンツ プレースホルダ 9"/>
          <p:cNvSpPr>
            <a:spLocks noGrp="1"/>
          </p:cNvSpPr>
          <p:nvPr>
            <p:ph idx="1"/>
          </p:nvPr>
        </p:nvSpPr>
        <p:spPr>
          <a:xfrm>
            <a:off x="214313" y="1214438"/>
            <a:ext cx="5072062" cy="4786312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US" altLang="ja-JP" dirty="0" smtClean="0"/>
              <a:t>Difference is significant</a:t>
            </a:r>
          </a:p>
          <a:p>
            <a:pPr>
              <a:defRPr/>
            </a:pPr>
            <a:endParaRPr lang="en-US" altLang="ja-JP" dirty="0" smtClean="0"/>
          </a:p>
          <a:p>
            <a:pPr>
              <a:defRPr/>
            </a:pPr>
            <a:r>
              <a:rPr lang="en-US" altLang="ja-JP" dirty="0" smtClean="0"/>
              <a:t>What can cause the difference?</a:t>
            </a:r>
          </a:p>
          <a:p>
            <a:pPr lvl="1">
              <a:defRPr/>
            </a:pPr>
            <a:r>
              <a:rPr lang="en-US" altLang="ja-JP" dirty="0" smtClean="0"/>
              <a:t>Different production process</a:t>
            </a:r>
          </a:p>
          <a:p>
            <a:pPr lvl="1">
              <a:defRPr/>
            </a:pPr>
            <a:r>
              <a:rPr lang="en-US" altLang="ja-JP" dirty="0" smtClean="0"/>
              <a:t>Peak shift caused by phase space effects in </a:t>
            </a:r>
            <a:r>
              <a:rPr lang="en-US" altLang="ja-JP" dirty="0" err="1" smtClean="0"/>
              <a:t>pA</a:t>
            </a:r>
            <a:r>
              <a:rPr lang="en-US" altLang="ja-JP" dirty="0" smtClean="0"/>
              <a:t>?</a:t>
            </a:r>
          </a:p>
          <a:p>
            <a:pPr lvl="2">
              <a:defRPr/>
            </a:pPr>
            <a:r>
              <a:rPr lang="en-US" altLang="ja-JP" dirty="0" smtClean="0"/>
              <a:t>Need spectral function of </a:t>
            </a:r>
            <a:r>
              <a:rPr lang="en-US" altLang="ja-JP" dirty="0" smtClean="0">
                <a:latin typeface="Symbol" pitchFamily="18" charset="2"/>
              </a:rPr>
              <a:t>r</a:t>
            </a:r>
            <a:r>
              <a:rPr lang="en-US" altLang="ja-JP" dirty="0" smtClean="0"/>
              <a:t> without nuclear matter effects</a:t>
            </a:r>
          </a:p>
          <a:p>
            <a:pPr lvl="1">
              <a:buNone/>
              <a:defRPr/>
            </a:pPr>
            <a:r>
              <a:rPr lang="en-US" altLang="ja-JP" dirty="0" smtClean="0"/>
              <a:t>Note: </a:t>
            </a:r>
          </a:p>
          <a:p>
            <a:pPr lvl="2">
              <a:defRPr/>
            </a:pPr>
            <a:r>
              <a:rPr lang="en-US" altLang="ja-JP" dirty="0" smtClean="0"/>
              <a:t>similar momentum range</a:t>
            </a:r>
          </a:p>
          <a:p>
            <a:pPr lvl="2">
              <a:defRPr/>
            </a:pPr>
            <a:r>
              <a:rPr lang="en-US" altLang="ja-JP" dirty="0" smtClean="0"/>
              <a:t>E325 can go lower slightly</a:t>
            </a:r>
          </a:p>
          <a:p>
            <a:pPr lvl="2">
              <a:defRPr/>
            </a:pPr>
            <a:endParaRPr lang="ja-JP" altLang="en-US" dirty="0"/>
          </a:p>
        </p:txBody>
      </p:sp>
      <p:sp>
        <p:nvSpPr>
          <p:cNvPr id="29700" name="日付プレースホルダ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2008/10/15</a:t>
            </a:r>
          </a:p>
        </p:txBody>
      </p:sp>
      <p:sp>
        <p:nvSpPr>
          <p:cNvPr id="29701" name="フッター プレースホルダ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ATHIC, K. Ozawa</a:t>
            </a:r>
          </a:p>
        </p:txBody>
      </p:sp>
      <p:sp>
        <p:nvSpPr>
          <p:cNvPr id="29702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6A413DC-15D1-4D5B-A748-8577EBB1AF13}" type="slidenum">
              <a:rPr lang="en-US" altLang="ja-JP" smtClean="0"/>
              <a:pPr/>
              <a:t>23</a:t>
            </a:fld>
            <a:endParaRPr lang="en-US" altLang="ja-JP" smtClean="0"/>
          </a:p>
        </p:txBody>
      </p:sp>
      <p:grpSp>
        <p:nvGrpSpPr>
          <p:cNvPr id="29703" name="グループ化 7"/>
          <p:cNvGrpSpPr>
            <a:grpSpLocks/>
          </p:cNvGrpSpPr>
          <p:nvPr/>
        </p:nvGrpSpPr>
        <p:grpSpPr bwMode="auto">
          <a:xfrm>
            <a:off x="4929188" y="1071563"/>
            <a:ext cx="3571875" cy="3643312"/>
            <a:chOff x="3994475" y="3646408"/>
            <a:chExt cx="2761017" cy="2905161"/>
          </a:xfrm>
        </p:grpSpPr>
        <p:pic>
          <p:nvPicPr>
            <p:cNvPr id="29709" name="Picture 2"/>
            <p:cNvPicPr>
              <a:picLocks noChangeAspect="1" noChangeArrowheads="1"/>
            </p:cNvPicPr>
            <p:nvPr/>
          </p:nvPicPr>
          <p:blipFill>
            <a:blip r:embed="rId3"/>
            <a:srcRect l="39722" t="49773" r="22870"/>
            <a:stretch>
              <a:fillRect/>
            </a:stretch>
          </p:blipFill>
          <p:spPr bwMode="auto">
            <a:xfrm>
              <a:off x="3994475" y="3691558"/>
              <a:ext cx="2752329" cy="28600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10" name="Picture 3" descr="ee-bin2-sub-c"/>
            <p:cNvPicPr>
              <a:picLocks noChangeAspect="1" noChangeArrowheads="1"/>
            </p:cNvPicPr>
            <p:nvPr/>
          </p:nvPicPr>
          <p:blipFill>
            <a:blip r:embed="rId4"/>
            <a:srcRect l="16498" t="48994" r="31496" b="12997"/>
            <a:stretch>
              <a:fillRect/>
            </a:stretch>
          </p:blipFill>
          <p:spPr bwMode="auto">
            <a:xfrm>
              <a:off x="4043434" y="3646408"/>
              <a:ext cx="2712058" cy="2132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9704" name="テキスト ボックス 10"/>
          <p:cNvSpPr txBox="1">
            <a:spLocks noChangeArrowheads="1"/>
          </p:cNvSpPr>
          <p:nvPr/>
        </p:nvSpPr>
        <p:spPr bwMode="auto">
          <a:xfrm>
            <a:off x="4929188" y="5568950"/>
            <a:ext cx="40005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In addition, background  issue is pointed out by CLAS</a:t>
            </a:r>
            <a:endParaRPr lang="ja-JP" altLang="en-US"/>
          </a:p>
        </p:txBody>
      </p:sp>
      <p:sp>
        <p:nvSpPr>
          <p:cNvPr id="29705" name="テキスト ボックス 11"/>
          <p:cNvSpPr txBox="1">
            <a:spLocks noChangeArrowheads="1"/>
          </p:cNvSpPr>
          <p:nvPr/>
        </p:nvSpPr>
        <p:spPr bwMode="auto">
          <a:xfrm>
            <a:off x="4929188" y="1571625"/>
            <a:ext cx="12080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b="1">
                <a:solidFill>
                  <a:srgbClr val="3333FF"/>
                </a:solidFill>
              </a:rPr>
              <a:t>CLAS</a:t>
            </a:r>
            <a:endParaRPr lang="ja-JP" altLang="en-US" sz="2800" b="1">
              <a:solidFill>
                <a:srgbClr val="3333FF"/>
              </a:solidFill>
            </a:endParaRPr>
          </a:p>
        </p:txBody>
      </p:sp>
      <p:sp>
        <p:nvSpPr>
          <p:cNvPr id="29706" name="テキスト ボックス 12"/>
          <p:cNvSpPr txBox="1">
            <a:spLocks noChangeArrowheads="1"/>
          </p:cNvSpPr>
          <p:nvPr/>
        </p:nvSpPr>
        <p:spPr bwMode="auto">
          <a:xfrm>
            <a:off x="7643813" y="1785938"/>
            <a:ext cx="984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b="1">
                <a:solidFill>
                  <a:srgbClr val="000000"/>
                </a:solidFill>
              </a:rPr>
              <a:t>KEK</a:t>
            </a:r>
            <a:endParaRPr lang="ja-JP" altLang="en-US" sz="2800" b="1">
              <a:solidFill>
                <a:srgbClr val="000000"/>
              </a:solidFill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 rot="10800000" flipV="1">
            <a:off x="6786563" y="2357438"/>
            <a:ext cx="1285875" cy="785812"/>
          </a:xfrm>
          <a:prstGeom prst="straightConnector1">
            <a:avLst/>
          </a:prstGeom>
          <a:ln w="3810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>
            <a:stCxn id="29705" idx="2"/>
          </p:cNvCxnSpPr>
          <p:nvPr/>
        </p:nvCxnSpPr>
        <p:spPr>
          <a:xfrm rot="16200000" flipH="1">
            <a:off x="5421313" y="2206625"/>
            <a:ext cx="476250" cy="254000"/>
          </a:xfrm>
          <a:prstGeom prst="straightConnector1">
            <a:avLst/>
          </a:prstGeom>
          <a:ln w="38100">
            <a:solidFill>
              <a:srgbClr val="3333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Background is not an issue</a:t>
            </a:r>
            <a:endParaRPr lang="ja-JP" altLang="en-US" dirty="0"/>
          </a:p>
        </p:txBody>
      </p:sp>
      <p:sp>
        <p:nvSpPr>
          <p:cNvPr id="30723" name="コンテンツ プレースホルダ 7"/>
          <p:cNvSpPr>
            <a:spLocks noGrp="1"/>
          </p:cNvSpPr>
          <p:nvPr>
            <p:ph idx="1"/>
          </p:nvPr>
        </p:nvSpPr>
        <p:spPr>
          <a:xfrm>
            <a:off x="457200" y="857250"/>
            <a:ext cx="8229600" cy="1928813"/>
          </a:xfrm>
        </p:spPr>
        <p:txBody>
          <a:bodyPr/>
          <a:lstStyle/>
          <a:p>
            <a:r>
              <a:rPr lang="en-US" altLang="ja-JP" sz="2000" smtClean="0"/>
              <a:t>Combinatorial background is evaluated by a mixed event method.</a:t>
            </a:r>
          </a:p>
          <a:p>
            <a:r>
              <a:rPr lang="en-US" altLang="ja-JP" sz="2000" smtClean="0"/>
              <a:t>Form of the background is determined by acceptance and reliable.</a:t>
            </a:r>
          </a:p>
          <a:p>
            <a:r>
              <a:rPr lang="en-US" altLang="ja-JP" sz="2000" smtClean="0"/>
              <a:t>We should be careful on normalization.</a:t>
            </a:r>
            <a:endParaRPr lang="ja-JP" altLang="en-US" sz="2000" smtClean="0"/>
          </a:p>
        </p:txBody>
      </p:sp>
      <p:sp>
        <p:nvSpPr>
          <p:cNvPr id="30724" name="日付プレースホルダ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2008/10/15</a:t>
            </a:r>
          </a:p>
        </p:txBody>
      </p:sp>
      <p:sp>
        <p:nvSpPr>
          <p:cNvPr id="30725" name="フッター プレースホルダ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ATHIC, K. Ozawa</a:t>
            </a:r>
          </a:p>
        </p:txBody>
      </p:sp>
      <p:sp>
        <p:nvSpPr>
          <p:cNvPr id="30726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34836C8-B226-4D66-995B-D3A83500DECC}" type="slidenum">
              <a:rPr lang="en-US" altLang="ja-JP" smtClean="0"/>
              <a:pPr/>
              <a:t>24</a:t>
            </a:fld>
            <a:endParaRPr lang="en-US" altLang="ja-JP" smtClean="0"/>
          </a:p>
        </p:txBody>
      </p:sp>
      <p:pic>
        <p:nvPicPr>
          <p:cNvPr id="3072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1550" y="2857500"/>
            <a:ext cx="4005263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8" name="Picture 4"/>
          <p:cNvPicPr>
            <a:picLocks noChangeAspect="1" noChangeArrowheads="1"/>
          </p:cNvPicPr>
          <p:nvPr/>
        </p:nvPicPr>
        <p:blipFill>
          <a:blip r:embed="rId4"/>
          <a:srcRect l="10539"/>
          <a:stretch>
            <a:fillRect/>
          </a:stretch>
        </p:blipFill>
        <p:spPr bwMode="auto">
          <a:xfrm>
            <a:off x="90488" y="2643188"/>
            <a:ext cx="4481512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9" name="テキスト ボックス 8"/>
          <p:cNvSpPr txBox="1">
            <a:spLocks noChangeArrowheads="1"/>
          </p:cNvSpPr>
          <p:nvPr/>
        </p:nvSpPr>
        <p:spPr bwMode="auto">
          <a:xfrm>
            <a:off x="1071563" y="3500438"/>
            <a:ext cx="17859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>
                <a:solidFill>
                  <a:srgbClr val="FF0000"/>
                </a:solidFill>
              </a:rPr>
              <a:t>Absolute normalization using like-sign pairs</a:t>
            </a:r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30730" name="テキスト ボックス 9"/>
          <p:cNvSpPr txBox="1">
            <a:spLocks noChangeArrowheads="1"/>
          </p:cNvSpPr>
          <p:nvPr/>
        </p:nvSpPr>
        <p:spPr bwMode="auto">
          <a:xfrm>
            <a:off x="71438" y="2571750"/>
            <a:ext cx="1260475" cy="584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200">
                <a:solidFill>
                  <a:srgbClr val="FF0000"/>
                </a:solidFill>
              </a:rPr>
              <a:t>CLAS</a:t>
            </a:r>
            <a:endParaRPr lang="ja-JP" altLang="en-US" sz="3200">
              <a:solidFill>
                <a:srgbClr val="FF0000"/>
              </a:solidFill>
            </a:endParaRPr>
          </a:p>
        </p:txBody>
      </p:sp>
      <p:sp>
        <p:nvSpPr>
          <p:cNvPr id="30731" name="テキスト ボックス 10"/>
          <p:cNvSpPr txBox="1">
            <a:spLocks noChangeArrowheads="1"/>
          </p:cNvSpPr>
          <p:nvPr/>
        </p:nvSpPr>
        <p:spPr bwMode="auto">
          <a:xfrm>
            <a:off x="4929188" y="2643188"/>
            <a:ext cx="1011237" cy="584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200">
                <a:solidFill>
                  <a:srgbClr val="FF0000"/>
                </a:solidFill>
              </a:rPr>
              <a:t>KEK</a:t>
            </a:r>
            <a:endParaRPr lang="ja-JP" altLang="en-US" sz="3200">
              <a:solidFill>
                <a:srgbClr val="FF0000"/>
              </a:solidFill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6929438" y="5786438"/>
            <a:ext cx="1785937" cy="85725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0733" name="テキスト ボックス 12"/>
          <p:cNvSpPr txBox="1">
            <a:spLocks noChangeArrowheads="1"/>
          </p:cNvSpPr>
          <p:nvPr/>
        </p:nvSpPr>
        <p:spPr bwMode="auto">
          <a:xfrm>
            <a:off x="6929438" y="3143250"/>
            <a:ext cx="1643062" cy="203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>
                <a:solidFill>
                  <a:srgbClr val="FF0000"/>
                </a:solidFill>
              </a:rPr>
              <a:t>Normalized using mass region above </a:t>
            </a:r>
            <a:r>
              <a:rPr lang="en-US" altLang="ja-JP">
                <a:solidFill>
                  <a:srgbClr val="FF0000"/>
                </a:solidFill>
                <a:latin typeface="Symbol" pitchFamily="18" charset="2"/>
              </a:rPr>
              <a:t>f</a:t>
            </a:r>
            <a:r>
              <a:rPr lang="en-US" altLang="ja-JP">
                <a:solidFill>
                  <a:srgbClr val="FF0000"/>
                </a:solidFill>
              </a:rPr>
              <a:t>. There is enough statistics</a:t>
            </a:r>
            <a:endParaRPr lang="ja-JP" altLang="en-US">
              <a:solidFill>
                <a:srgbClr val="FF0000"/>
              </a:solidFill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 rot="5400000">
            <a:off x="7608094" y="5107782"/>
            <a:ext cx="1285875" cy="71437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19" name="テキスト ボックス 15"/>
          <p:cNvSpPr txBox="1">
            <a:spLocks noChangeArrowheads="1"/>
          </p:cNvSpPr>
          <p:nvPr/>
        </p:nvSpPr>
        <p:spPr bwMode="auto">
          <a:xfrm>
            <a:off x="285750" y="1285875"/>
            <a:ext cx="8604250" cy="95408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2800">
                <a:solidFill>
                  <a:srgbClr val="FF0000"/>
                </a:solidFill>
              </a:rPr>
              <a:t>The problem:</a:t>
            </a:r>
          </a:p>
          <a:p>
            <a:pPr algn="ctr"/>
            <a:r>
              <a:rPr lang="en-US" altLang="ja-JP" sz="2800">
                <a:solidFill>
                  <a:srgbClr val="FF0000"/>
                </a:solidFill>
              </a:rPr>
              <a:t>Each experiment can’t apply another method. </a:t>
            </a:r>
            <a:endParaRPr lang="ja-JP" altLang="en-US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2008/10/15</a:t>
            </a:r>
          </a:p>
        </p:txBody>
      </p:sp>
      <p:sp>
        <p:nvSpPr>
          <p:cNvPr id="51203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ATHIC, K. Ozawa</a:t>
            </a:r>
          </a:p>
        </p:txBody>
      </p:sp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ja-JP" sz="4000" smtClean="0"/>
              <a:t>Performance of the 50-GeV PS</a:t>
            </a:r>
          </a:p>
        </p:txBody>
      </p:sp>
      <p:sp>
        <p:nvSpPr>
          <p:cNvPr id="512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412875"/>
            <a:ext cx="8748712" cy="4752975"/>
          </a:xfrm>
          <a:ln w="28575">
            <a:solidFill>
              <a:srgbClr val="000000"/>
            </a:solidFill>
          </a:ln>
        </p:spPr>
        <p:txBody>
          <a:bodyPr lIns="90487" tIns="44450" rIns="90487" bIns="44450"/>
          <a:lstStyle/>
          <a:p>
            <a:pPr eaLnBrk="1" hangingPunct="1"/>
            <a:r>
              <a:rPr lang="en-US" altLang="ja-JP" sz="2800" smtClean="0">
                <a:solidFill>
                  <a:srgbClr val="000000"/>
                </a:solidFill>
              </a:rPr>
              <a:t>Beam Energy</a:t>
            </a:r>
            <a:r>
              <a:rPr lang="ja-JP" altLang="en-US" sz="2800" smtClean="0">
                <a:solidFill>
                  <a:srgbClr val="000000"/>
                </a:solidFill>
              </a:rPr>
              <a:t>： 	</a:t>
            </a:r>
            <a:r>
              <a:rPr lang="en-US" altLang="ja-JP" sz="2800" smtClean="0">
                <a:solidFill>
                  <a:srgbClr val="FF0000"/>
                </a:solidFill>
              </a:rPr>
              <a:t>50</a:t>
            </a:r>
            <a:r>
              <a:rPr lang="ja-JP" altLang="en-US" sz="2800" smtClean="0">
                <a:solidFill>
                  <a:srgbClr val="FF0000"/>
                </a:solidFill>
              </a:rPr>
              <a:t>ＧｅＶ</a:t>
            </a:r>
          </a:p>
          <a:p>
            <a:pPr lvl="1" eaLnBrk="1" hangingPunct="1">
              <a:buFontTx/>
              <a:buNone/>
            </a:pPr>
            <a:r>
              <a:rPr lang="ja-JP" altLang="en-US" smtClean="0">
                <a:solidFill>
                  <a:srgbClr val="008000"/>
                </a:solidFill>
              </a:rPr>
              <a:t>					</a:t>
            </a:r>
            <a:r>
              <a:rPr lang="en-US" altLang="ja-JP" smtClean="0">
                <a:solidFill>
                  <a:srgbClr val="008000"/>
                </a:solidFill>
              </a:rPr>
              <a:t>(</a:t>
            </a:r>
            <a:r>
              <a:rPr lang="en-US" altLang="ja-JP" u="sng" smtClean="0">
                <a:solidFill>
                  <a:srgbClr val="008000"/>
                </a:solidFill>
              </a:rPr>
              <a:t>30GeV for </a:t>
            </a:r>
            <a:r>
              <a:rPr lang="en-US" altLang="ja-JP" b="1" u="sng" smtClean="0">
                <a:solidFill>
                  <a:srgbClr val="008000"/>
                </a:solidFill>
              </a:rPr>
              <a:t>Slow Beam</a:t>
            </a:r>
            <a:r>
              <a:rPr lang="en-US" altLang="ja-JP" smtClean="0">
                <a:solidFill>
                  <a:srgbClr val="008000"/>
                </a:solidFill>
              </a:rPr>
              <a:t>)</a:t>
            </a:r>
          </a:p>
          <a:p>
            <a:pPr lvl="1" eaLnBrk="1" hangingPunct="1">
              <a:buFontTx/>
              <a:buNone/>
            </a:pPr>
            <a:r>
              <a:rPr lang="en-US" altLang="ja-JP" smtClean="0">
                <a:solidFill>
                  <a:srgbClr val="008000"/>
                </a:solidFill>
              </a:rPr>
              <a:t>					</a:t>
            </a:r>
            <a:r>
              <a:rPr lang="en-US" altLang="ja-JP" smtClean="0">
                <a:solidFill>
                  <a:srgbClr val="CC0099"/>
                </a:solidFill>
              </a:rPr>
              <a:t>(40GeV for </a:t>
            </a:r>
            <a:r>
              <a:rPr lang="en-US" altLang="ja-JP" b="1" smtClean="0">
                <a:solidFill>
                  <a:srgbClr val="CC0099"/>
                </a:solidFill>
              </a:rPr>
              <a:t>Fast Beam</a:t>
            </a:r>
            <a:r>
              <a:rPr lang="en-US" altLang="ja-JP" smtClean="0">
                <a:solidFill>
                  <a:srgbClr val="CC0099"/>
                </a:solidFill>
              </a:rPr>
              <a:t>)</a:t>
            </a:r>
          </a:p>
          <a:p>
            <a:pPr eaLnBrk="1" hangingPunct="1"/>
            <a:r>
              <a:rPr lang="en-US" altLang="ja-JP" sz="2800" smtClean="0">
                <a:solidFill>
                  <a:srgbClr val="000000"/>
                </a:solidFill>
              </a:rPr>
              <a:t>Repetition: 		</a:t>
            </a:r>
            <a:r>
              <a:rPr lang="en-US" altLang="ja-JP" sz="2800" u="sng" smtClean="0">
                <a:solidFill>
                  <a:srgbClr val="FF0000"/>
                </a:solidFill>
              </a:rPr>
              <a:t>3.4 ~ 5-6s</a:t>
            </a:r>
            <a:endParaRPr lang="en-US" altLang="ja-JP" sz="2800" smtClean="0">
              <a:solidFill>
                <a:srgbClr val="000000"/>
              </a:solidFill>
            </a:endParaRPr>
          </a:p>
          <a:p>
            <a:pPr eaLnBrk="1" hangingPunct="1"/>
            <a:r>
              <a:rPr lang="en-US" altLang="ja-JP" sz="2800" smtClean="0">
                <a:solidFill>
                  <a:srgbClr val="000000"/>
                </a:solidFill>
              </a:rPr>
              <a:t>Flat Top Width</a:t>
            </a:r>
            <a:r>
              <a:rPr lang="ja-JP" altLang="en-US" sz="2800" smtClean="0">
                <a:solidFill>
                  <a:srgbClr val="000000"/>
                </a:solidFill>
              </a:rPr>
              <a:t>：	</a:t>
            </a:r>
            <a:r>
              <a:rPr lang="en-US" altLang="ja-JP" sz="2800" u="sng" smtClean="0">
                <a:solidFill>
                  <a:srgbClr val="FF0000"/>
                </a:solidFill>
              </a:rPr>
              <a:t>0.7 ~ 2-3s</a:t>
            </a:r>
            <a:endParaRPr lang="en-US" altLang="ja-JP" sz="2800" u="sng" smtClean="0">
              <a:solidFill>
                <a:srgbClr val="009900"/>
              </a:solidFill>
            </a:endParaRPr>
          </a:p>
          <a:p>
            <a:pPr eaLnBrk="1" hangingPunct="1"/>
            <a:r>
              <a:rPr lang="en-US" altLang="ja-JP" sz="2800" smtClean="0">
                <a:solidFill>
                  <a:srgbClr val="000000"/>
                </a:solidFill>
              </a:rPr>
              <a:t>Beam Intensity:	</a:t>
            </a:r>
            <a:r>
              <a:rPr lang="en-US" altLang="ja-JP" sz="2800" smtClean="0">
                <a:solidFill>
                  <a:srgbClr val="FF0000"/>
                </a:solidFill>
              </a:rPr>
              <a:t>3.3x10</a:t>
            </a:r>
            <a:r>
              <a:rPr lang="en-US" altLang="ja-JP" sz="2800" baseline="30000" smtClean="0">
                <a:solidFill>
                  <a:srgbClr val="FF0000"/>
                </a:solidFill>
              </a:rPr>
              <a:t>14</a:t>
            </a:r>
            <a:r>
              <a:rPr lang="en-US" altLang="ja-JP" sz="2800" smtClean="0">
                <a:solidFill>
                  <a:srgbClr val="FF0000"/>
                </a:solidFill>
              </a:rPr>
              <a:t>ppp, 15</a:t>
            </a:r>
            <a:r>
              <a:rPr lang="en-US" altLang="ja-JP" sz="280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altLang="ja-JP" sz="2800" smtClean="0">
                <a:solidFill>
                  <a:srgbClr val="FF0000"/>
                </a:solidFill>
              </a:rPr>
              <a:t>A</a:t>
            </a:r>
          </a:p>
          <a:p>
            <a:pPr eaLnBrk="1" hangingPunct="1">
              <a:buFontTx/>
              <a:buNone/>
            </a:pPr>
            <a:r>
              <a:rPr lang="en-US" altLang="ja-JP" sz="2800" smtClean="0">
                <a:solidFill>
                  <a:srgbClr val="000000"/>
                </a:solidFill>
              </a:rPr>
              <a:t>					</a:t>
            </a:r>
            <a:r>
              <a:rPr lang="en-US" altLang="ja-JP" sz="2800" smtClean="0">
                <a:solidFill>
                  <a:srgbClr val="008000"/>
                </a:solidFill>
              </a:rPr>
              <a:t>(</a:t>
            </a:r>
            <a:r>
              <a:rPr lang="en-US" altLang="ja-JP" sz="2800" u="sng" smtClean="0">
                <a:solidFill>
                  <a:srgbClr val="008000"/>
                </a:solidFill>
              </a:rPr>
              <a:t>2×10</a:t>
            </a:r>
            <a:r>
              <a:rPr lang="en-US" altLang="ja-JP" sz="2800" u="sng" baseline="30000" smtClean="0">
                <a:solidFill>
                  <a:srgbClr val="008000"/>
                </a:solidFill>
              </a:rPr>
              <a:t>14</a:t>
            </a:r>
            <a:r>
              <a:rPr lang="en-US" altLang="ja-JP" sz="2800" u="sng" smtClean="0">
                <a:solidFill>
                  <a:srgbClr val="008000"/>
                </a:solidFill>
              </a:rPr>
              <a:t>ppp, 9</a:t>
            </a:r>
            <a:r>
              <a:rPr lang="en-US" altLang="ja-JP" sz="2800" u="sng" smtClean="0">
                <a:solidFill>
                  <a:srgbClr val="008000"/>
                </a:solidFill>
                <a:latin typeface="Symbol" pitchFamily="18" charset="2"/>
              </a:rPr>
              <a:t>m</a:t>
            </a:r>
            <a:r>
              <a:rPr lang="en-US" altLang="ja-JP" sz="2800" u="sng" smtClean="0">
                <a:solidFill>
                  <a:srgbClr val="008000"/>
                </a:solidFill>
              </a:rPr>
              <a:t>A</a:t>
            </a:r>
            <a:r>
              <a:rPr lang="en-US" altLang="ja-JP" sz="2800" smtClean="0">
                <a:solidFill>
                  <a:srgbClr val="008000"/>
                </a:solidFill>
              </a:rPr>
              <a:t>)</a:t>
            </a:r>
            <a:r>
              <a:rPr lang="en-US" altLang="ja-JP" sz="2800" smtClean="0">
                <a:solidFill>
                  <a:srgbClr val="000000"/>
                </a:solidFill>
              </a:rPr>
              <a:t> </a:t>
            </a:r>
          </a:p>
          <a:p>
            <a:pPr eaLnBrk="1" hangingPunct="1">
              <a:buFontTx/>
              <a:buNone/>
            </a:pPr>
            <a:r>
              <a:rPr lang="en-US" altLang="ja-JP" sz="2800" smtClean="0">
                <a:solidFill>
                  <a:srgbClr val="000000"/>
                </a:solidFill>
              </a:rPr>
              <a:t>					E</a:t>
            </a:r>
            <a:r>
              <a:rPr lang="en-US" altLang="ja-JP" sz="2800" baseline="-25000" smtClean="0">
                <a:solidFill>
                  <a:srgbClr val="000000"/>
                </a:solidFill>
              </a:rPr>
              <a:t>Linac</a:t>
            </a:r>
            <a:r>
              <a:rPr lang="en-US" altLang="ja-JP" sz="2800" smtClean="0">
                <a:solidFill>
                  <a:srgbClr val="000000"/>
                </a:solidFill>
              </a:rPr>
              <a:t> = </a:t>
            </a:r>
            <a:r>
              <a:rPr lang="en-US" altLang="ja-JP" sz="2800" smtClean="0">
                <a:solidFill>
                  <a:srgbClr val="FC0128"/>
                </a:solidFill>
              </a:rPr>
              <a:t>400MeV</a:t>
            </a:r>
            <a:r>
              <a:rPr lang="en-US" altLang="ja-JP" sz="2800" smtClean="0">
                <a:solidFill>
                  <a:srgbClr val="000000"/>
                </a:solidFill>
              </a:rPr>
              <a:t> </a:t>
            </a:r>
            <a:r>
              <a:rPr lang="en-US" altLang="ja-JP" sz="2800" smtClean="0">
                <a:solidFill>
                  <a:srgbClr val="008000"/>
                </a:solidFill>
              </a:rPr>
              <a:t>(</a:t>
            </a:r>
            <a:r>
              <a:rPr lang="en-US" altLang="ja-JP" sz="2800" smtClean="0">
                <a:solidFill>
                  <a:srgbClr val="009900"/>
                </a:solidFill>
              </a:rPr>
              <a:t>180MeV)  </a:t>
            </a:r>
          </a:p>
          <a:p>
            <a:pPr eaLnBrk="1" hangingPunct="1"/>
            <a:r>
              <a:rPr lang="en-US" altLang="ja-JP" sz="2800" smtClean="0">
                <a:solidFill>
                  <a:srgbClr val="000000"/>
                </a:solidFill>
              </a:rPr>
              <a:t>Beam Power: 	</a:t>
            </a:r>
            <a:r>
              <a:rPr lang="en-US" altLang="ja-JP" sz="2800" smtClean="0">
                <a:solidFill>
                  <a:srgbClr val="FF0000"/>
                </a:solidFill>
              </a:rPr>
              <a:t>750kW   </a:t>
            </a:r>
            <a:r>
              <a:rPr lang="en-US" altLang="ja-JP" sz="2800" smtClean="0">
                <a:solidFill>
                  <a:srgbClr val="008000"/>
                </a:solidFill>
              </a:rPr>
              <a:t>(</a:t>
            </a:r>
            <a:r>
              <a:rPr lang="en-US" altLang="ja-JP" sz="2800" u="sng" smtClean="0">
                <a:solidFill>
                  <a:srgbClr val="008000"/>
                </a:solidFill>
              </a:rPr>
              <a:t>270kW</a:t>
            </a:r>
            <a:r>
              <a:rPr lang="en-US" altLang="ja-JP" sz="2800" smtClean="0">
                <a:solidFill>
                  <a:srgbClr val="008000"/>
                </a:solidFill>
              </a:rPr>
              <a:t>)</a:t>
            </a:r>
          </a:p>
        </p:txBody>
      </p:sp>
      <p:sp>
        <p:nvSpPr>
          <p:cNvPr id="51206" name="Text Box 4"/>
          <p:cNvSpPr txBox="1">
            <a:spLocks noChangeArrowheads="1"/>
          </p:cNvSpPr>
          <p:nvPr/>
        </p:nvSpPr>
        <p:spPr bwMode="auto">
          <a:xfrm>
            <a:off x="755650" y="836613"/>
            <a:ext cx="777716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400">
                <a:solidFill>
                  <a:srgbClr val="00FF00"/>
                </a:solidFill>
                <a:latin typeface="Helvetica"/>
                <a:ea typeface="Osaka"/>
                <a:cs typeface="Osaka"/>
              </a:rPr>
              <a:t>Numbers in parentheses are ones for the Phase 1.</a:t>
            </a:r>
          </a:p>
        </p:txBody>
      </p:sp>
      <p:sp>
        <p:nvSpPr>
          <p:cNvPr id="51207" name="スライド番号プレースホル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1C38AF2-C1F0-4C24-AC15-0296DD91F184}" type="slidenum">
              <a:rPr lang="en-US" altLang="ja-JP" smtClean="0"/>
              <a:pPr/>
              <a:t>25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2008/10/15</a:t>
            </a:r>
          </a:p>
        </p:txBody>
      </p:sp>
      <p:sp>
        <p:nvSpPr>
          <p:cNvPr id="38915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ATHIC, K. Ozawa</a:t>
            </a:r>
          </a:p>
        </p:txBody>
      </p:sp>
      <p:grpSp>
        <p:nvGrpSpPr>
          <p:cNvPr id="38916" name="Group 26"/>
          <p:cNvGrpSpPr>
            <a:grpSpLocks/>
          </p:cNvGrpSpPr>
          <p:nvPr/>
        </p:nvGrpSpPr>
        <p:grpSpPr bwMode="auto">
          <a:xfrm>
            <a:off x="144463" y="1700213"/>
            <a:ext cx="8747125" cy="4538662"/>
            <a:chOff x="91" y="1071"/>
            <a:chExt cx="5510" cy="2859"/>
          </a:xfrm>
        </p:grpSpPr>
        <p:pic>
          <p:nvPicPr>
            <p:cNvPr id="38927" name="Picture 1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1" y="1253"/>
              <a:ext cx="5420" cy="23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928" name="Rectangle 14"/>
            <p:cNvSpPr>
              <a:spLocks noChangeArrowheads="1"/>
            </p:cNvSpPr>
            <p:nvPr/>
          </p:nvSpPr>
          <p:spPr bwMode="auto">
            <a:xfrm>
              <a:off x="204" y="2886"/>
              <a:ext cx="1451" cy="40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29" name="Rectangle 15"/>
            <p:cNvSpPr>
              <a:spLocks noChangeArrowheads="1"/>
            </p:cNvSpPr>
            <p:nvPr/>
          </p:nvSpPr>
          <p:spPr bwMode="auto">
            <a:xfrm>
              <a:off x="521" y="2341"/>
              <a:ext cx="1451" cy="40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30" name="Rectangle 16"/>
            <p:cNvSpPr>
              <a:spLocks noChangeArrowheads="1"/>
            </p:cNvSpPr>
            <p:nvPr/>
          </p:nvSpPr>
          <p:spPr bwMode="auto">
            <a:xfrm>
              <a:off x="930" y="1888"/>
              <a:ext cx="1451" cy="40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31" name="Rectangle 17"/>
            <p:cNvSpPr>
              <a:spLocks noChangeArrowheads="1"/>
            </p:cNvSpPr>
            <p:nvPr/>
          </p:nvSpPr>
          <p:spPr bwMode="auto">
            <a:xfrm>
              <a:off x="2064" y="1253"/>
              <a:ext cx="1043" cy="72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32" name="Rectangle 18"/>
            <p:cNvSpPr>
              <a:spLocks noChangeArrowheads="1"/>
            </p:cNvSpPr>
            <p:nvPr/>
          </p:nvSpPr>
          <p:spPr bwMode="auto">
            <a:xfrm>
              <a:off x="2653" y="1344"/>
              <a:ext cx="362" cy="72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33" name="Rectangle 19"/>
            <p:cNvSpPr>
              <a:spLocks noChangeArrowheads="1"/>
            </p:cNvSpPr>
            <p:nvPr/>
          </p:nvSpPr>
          <p:spPr bwMode="auto">
            <a:xfrm>
              <a:off x="3515" y="1979"/>
              <a:ext cx="817" cy="18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34" name="Rectangle 20"/>
            <p:cNvSpPr>
              <a:spLocks noChangeArrowheads="1"/>
            </p:cNvSpPr>
            <p:nvPr/>
          </p:nvSpPr>
          <p:spPr bwMode="auto">
            <a:xfrm>
              <a:off x="3424" y="2115"/>
              <a:ext cx="1134" cy="19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35" name="Rectangle 21"/>
            <p:cNvSpPr>
              <a:spLocks noChangeArrowheads="1"/>
            </p:cNvSpPr>
            <p:nvPr/>
          </p:nvSpPr>
          <p:spPr bwMode="auto">
            <a:xfrm>
              <a:off x="4332" y="1071"/>
              <a:ext cx="1224" cy="5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36" name="Rectangle 22"/>
            <p:cNvSpPr>
              <a:spLocks noChangeArrowheads="1"/>
            </p:cNvSpPr>
            <p:nvPr/>
          </p:nvSpPr>
          <p:spPr bwMode="auto">
            <a:xfrm>
              <a:off x="4377" y="2885"/>
              <a:ext cx="1224" cy="5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37" name="Rectangle 23"/>
            <p:cNvSpPr>
              <a:spLocks noChangeArrowheads="1"/>
            </p:cNvSpPr>
            <p:nvPr/>
          </p:nvSpPr>
          <p:spPr bwMode="auto">
            <a:xfrm>
              <a:off x="2336" y="3294"/>
              <a:ext cx="1224" cy="5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38" name="Rectangle 24"/>
            <p:cNvSpPr>
              <a:spLocks noChangeArrowheads="1"/>
            </p:cNvSpPr>
            <p:nvPr/>
          </p:nvSpPr>
          <p:spPr bwMode="auto">
            <a:xfrm>
              <a:off x="2563" y="3430"/>
              <a:ext cx="1224" cy="5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44389" name="AutoShape 5"/>
          <p:cNvSpPr>
            <a:spLocks noChangeArrowheads="1"/>
          </p:cNvSpPr>
          <p:nvPr/>
        </p:nvSpPr>
        <p:spPr bwMode="auto">
          <a:xfrm>
            <a:off x="539750" y="5300663"/>
            <a:ext cx="2133600" cy="381000"/>
          </a:xfrm>
          <a:prstGeom prst="wedgeRoundRectCallout">
            <a:avLst>
              <a:gd name="adj1" fmla="val -519"/>
              <a:gd name="adj2" fmla="val -248333"/>
              <a:gd name="adj3" fmla="val 16667"/>
            </a:avLst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altLang="ja-JP">
                <a:latin typeface="Helvetica"/>
                <a:ea typeface="Osaka"/>
                <a:cs typeface="Osaka"/>
              </a:rPr>
              <a:t>Linac</a:t>
            </a:r>
          </a:p>
        </p:txBody>
      </p:sp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ja-JP" smtClean="0"/>
              <a:t>J-PARC</a:t>
            </a:r>
          </a:p>
        </p:txBody>
      </p:sp>
      <p:sp>
        <p:nvSpPr>
          <p:cNvPr id="389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81063"/>
            <a:ext cx="8229600" cy="460375"/>
          </a:xfrm>
        </p:spPr>
        <p:txBody>
          <a:bodyPr/>
          <a:lstStyle/>
          <a:p>
            <a:pPr eaLnBrk="1" hangingPunct="1"/>
            <a:r>
              <a:rPr lang="en-US" altLang="ja-JP" smtClean="0"/>
              <a:t>Cascaded Accelerator Complex:</a:t>
            </a:r>
          </a:p>
        </p:txBody>
      </p:sp>
      <p:sp>
        <p:nvSpPr>
          <p:cNvPr id="144390" name="AutoShape 6"/>
          <p:cNvSpPr>
            <a:spLocks noChangeArrowheads="1"/>
          </p:cNvSpPr>
          <p:nvPr/>
        </p:nvSpPr>
        <p:spPr bwMode="auto">
          <a:xfrm>
            <a:off x="539750" y="2852738"/>
            <a:ext cx="2667000" cy="685800"/>
          </a:xfrm>
          <a:prstGeom prst="wedgeRoundRectCallout">
            <a:avLst>
              <a:gd name="adj1" fmla="val 71486"/>
              <a:gd name="adj2" fmla="val 38426"/>
              <a:gd name="adj3" fmla="val 16667"/>
            </a:avLst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altLang="ja-JP">
                <a:latin typeface="Helvetica"/>
                <a:ea typeface="Osaka"/>
                <a:cs typeface="Osaka"/>
              </a:rPr>
              <a:t>3GeV Rapid Cycling (25Hz) Synchrotron</a:t>
            </a:r>
          </a:p>
        </p:txBody>
      </p:sp>
      <p:sp>
        <p:nvSpPr>
          <p:cNvPr id="144391" name="AutoShape 7"/>
          <p:cNvSpPr>
            <a:spLocks noChangeArrowheads="1"/>
          </p:cNvSpPr>
          <p:nvPr/>
        </p:nvSpPr>
        <p:spPr bwMode="auto">
          <a:xfrm>
            <a:off x="6775450" y="5407025"/>
            <a:ext cx="1828800" cy="685800"/>
          </a:xfrm>
          <a:prstGeom prst="wedgeRoundRectCallout">
            <a:avLst>
              <a:gd name="adj1" fmla="val -42796"/>
              <a:gd name="adj2" fmla="val -156250"/>
              <a:gd name="adj3" fmla="val 16667"/>
            </a:avLst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altLang="ja-JP">
                <a:latin typeface="Helvetica"/>
                <a:ea typeface="Osaka"/>
                <a:cs typeface="Osaka"/>
              </a:rPr>
              <a:t>50GeV Synchrotron</a:t>
            </a:r>
          </a:p>
        </p:txBody>
      </p:sp>
      <p:sp>
        <p:nvSpPr>
          <p:cNvPr id="144392" name="AutoShape 8"/>
          <p:cNvSpPr>
            <a:spLocks noChangeArrowheads="1"/>
          </p:cNvSpPr>
          <p:nvPr/>
        </p:nvSpPr>
        <p:spPr bwMode="auto">
          <a:xfrm>
            <a:off x="3779838" y="2133600"/>
            <a:ext cx="2590800" cy="609600"/>
          </a:xfrm>
          <a:prstGeom prst="wedgeRoundRectCallout">
            <a:avLst>
              <a:gd name="adj1" fmla="val 33579"/>
              <a:gd name="adj2" fmla="val 196616"/>
              <a:gd name="adj3" fmla="val 16667"/>
            </a:avLst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altLang="ja-JP">
                <a:latin typeface="Helvetica"/>
                <a:ea typeface="Osaka"/>
                <a:cs typeface="Osaka"/>
              </a:rPr>
              <a:t>Materials and Life Science Facility</a:t>
            </a:r>
          </a:p>
        </p:txBody>
      </p:sp>
      <p:sp>
        <p:nvSpPr>
          <p:cNvPr id="144393" name="AutoShape 9"/>
          <p:cNvSpPr>
            <a:spLocks noChangeArrowheads="1"/>
          </p:cNvSpPr>
          <p:nvPr/>
        </p:nvSpPr>
        <p:spPr bwMode="auto">
          <a:xfrm>
            <a:off x="6516688" y="1700213"/>
            <a:ext cx="2514600" cy="649287"/>
          </a:xfrm>
          <a:prstGeom prst="wedgeRoundRectCallout">
            <a:avLst>
              <a:gd name="adj1" fmla="val -13130"/>
              <a:gd name="adj2" fmla="val 149023"/>
              <a:gd name="adj3" fmla="val 16667"/>
            </a:avLst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altLang="ja-JP">
                <a:latin typeface="Helvetica"/>
                <a:ea typeface="Osaka"/>
                <a:cs typeface="Osaka"/>
              </a:rPr>
              <a:t>Hadron Hall (Slow Extracted Beams)</a:t>
            </a:r>
          </a:p>
        </p:txBody>
      </p:sp>
      <p:sp>
        <p:nvSpPr>
          <p:cNvPr id="144394" name="AutoShape 10"/>
          <p:cNvSpPr>
            <a:spLocks noChangeArrowheads="1"/>
          </p:cNvSpPr>
          <p:nvPr/>
        </p:nvSpPr>
        <p:spPr bwMode="auto">
          <a:xfrm>
            <a:off x="3059113" y="5373688"/>
            <a:ext cx="2514600" cy="609600"/>
          </a:xfrm>
          <a:prstGeom prst="wedgeRoundRectCallout">
            <a:avLst>
              <a:gd name="adj1" fmla="val 33333"/>
              <a:gd name="adj2" fmla="val -105991"/>
              <a:gd name="adj3" fmla="val 16667"/>
            </a:avLst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altLang="ja-JP">
                <a:latin typeface="Helvetica"/>
                <a:ea typeface="Osaka"/>
                <a:cs typeface="Osaka"/>
              </a:rPr>
              <a:t>Neutrino Beamline to Super-Kamiokande</a:t>
            </a:r>
          </a:p>
        </p:txBody>
      </p:sp>
      <p:pic>
        <p:nvPicPr>
          <p:cNvPr id="144396" name="Picture 12" descr="3-3-mo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205038"/>
            <a:ext cx="91440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26" name="スライド番号プレースホルダ 2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AE8CCFC-868D-421D-A44B-041C0EE128AE}" type="slidenum">
              <a:rPr lang="en-US" altLang="ja-JP" smtClean="0"/>
              <a:pPr/>
              <a:t>26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4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4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4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4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4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4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4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4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4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4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4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4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8" dur="2000"/>
                                        <p:tgtEl>
                                          <p:spTgt spid="1443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4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1" dur="2000"/>
                                        <p:tgtEl>
                                          <p:spTgt spid="1443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4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4" dur="2000"/>
                                        <p:tgtEl>
                                          <p:spTgt spid="1443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4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7" dur="2000"/>
                                        <p:tgtEl>
                                          <p:spTgt spid="1443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4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0" dur="2000"/>
                                        <p:tgtEl>
                                          <p:spTgt spid="1443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4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3" dur="2000"/>
                                        <p:tgtEl>
                                          <p:spTgt spid="1443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4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4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4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44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9" grpId="0" animBg="1"/>
      <p:bldP spid="144389" grpId="1" animBg="1"/>
      <p:bldP spid="144390" grpId="0" animBg="1"/>
      <p:bldP spid="144390" grpId="1" animBg="1"/>
      <p:bldP spid="144391" grpId="0" animBg="1"/>
      <p:bldP spid="144391" grpId="1" animBg="1"/>
      <p:bldP spid="144392" grpId="0" animBg="1"/>
      <p:bldP spid="144392" grpId="1" animBg="1"/>
      <p:bldP spid="144393" grpId="0" animBg="1"/>
      <p:bldP spid="144393" grpId="1" animBg="1"/>
      <p:bldP spid="144394" grpId="0" animBg="1"/>
      <p:bldP spid="144394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2008/10/15</a:t>
            </a:r>
          </a:p>
        </p:txBody>
      </p:sp>
      <p:sp>
        <p:nvSpPr>
          <p:cNvPr id="39939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ATHIC, K. Ozawa</a:t>
            </a:r>
          </a:p>
        </p:txBody>
      </p:sp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ja-JP" smtClean="0"/>
              <a:t>Hadron Hall</a:t>
            </a:r>
          </a:p>
        </p:txBody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ja-JP" altLang="ja-JP" smtClean="0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34925" y="908050"/>
            <a:ext cx="9144000" cy="3227388"/>
            <a:chOff x="22" y="572"/>
            <a:chExt cx="5760" cy="2033"/>
          </a:xfrm>
        </p:grpSpPr>
        <p:pic>
          <p:nvPicPr>
            <p:cNvPr id="39946" name="Picture 4" descr="hadron1"/>
            <p:cNvPicPr>
              <a:picLocks noChangeAspect="1" noChangeArrowheads="1"/>
            </p:cNvPicPr>
            <p:nvPr/>
          </p:nvPicPr>
          <p:blipFill>
            <a:blip r:embed="rId3"/>
            <a:srcRect l="2768" r="2940" b="14694"/>
            <a:stretch>
              <a:fillRect/>
            </a:stretch>
          </p:blipFill>
          <p:spPr bwMode="auto">
            <a:xfrm>
              <a:off x="22" y="1071"/>
              <a:ext cx="5760" cy="15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947" name="Text Box 5"/>
            <p:cNvSpPr txBox="1">
              <a:spLocks noChangeArrowheads="1"/>
            </p:cNvSpPr>
            <p:nvPr/>
          </p:nvSpPr>
          <p:spPr bwMode="auto">
            <a:xfrm>
              <a:off x="3855" y="572"/>
              <a:ext cx="168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ja-JP" sz="2400">
                  <a:latin typeface="Arial" pitchFamily="34" charset="0"/>
                </a:rPr>
                <a:t>NP-HALL</a:t>
              </a:r>
            </a:p>
            <a:p>
              <a:pPr algn="ctr"/>
              <a:r>
                <a:rPr lang="en-US" altLang="ja-JP" sz="2400">
                  <a:latin typeface="Arial" pitchFamily="34" charset="0"/>
                </a:rPr>
                <a:t>56m(L)×60m(W)</a:t>
              </a:r>
            </a:p>
          </p:txBody>
        </p:sp>
      </p:grpSp>
      <p:pic>
        <p:nvPicPr>
          <p:cNvPr id="122886" name="Picture 6" descr="NP030904C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1268413"/>
            <a:ext cx="7956550" cy="497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888" name="Picture 8" descr="hadron_hall_pict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88913"/>
            <a:ext cx="9144000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5" name="スライド番号プレースホルダ 10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DA341C9-5C2C-4952-AC09-B63C172C5C19}" type="slidenum">
              <a:rPr lang="en-US" altLang="ja-JP" smtClean="0"/>
              <a:pPr/>
              <a:t>27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122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0" dur="2000"/>
                                        <p:tgtEl>
                                          <p:spTgt spid="1228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2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000"/>
                                        <p:tgtEl>
                                          <p:spTgt spid="122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QCD to observables</a:t>
            </a:r>
            <a:endParaRPr lang="ja-JP" altLang="en-US" dirty="0"/>
          </a:p>
        </p:txBody>
      </p:sp>
      <p:sp>
        <p:nvSpPr>
          <p:cNvPr id="13315" name="日付プレースホルダ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2008/10/15</a:t>
            </a:r>
          </a:p>
        </p:txBody>
      </p:sp>
      <p:sp>
        <p:nvSpPr>
          <p:cNvPr id="13316" name="フッター プレースホルダ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ATHIC, K. Ozawa</a:t>
            </a:r>
          </a:p>
        </p:txBody>
      </p:sp>
      <p:sp>
        <p:nvSpPr>
          <p:cNvPr id="13317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71FD65D-84CF-4896-B157-ADC56BC3D054}" type="slidenum">
              <a:rPr lang="en-US" altLang="ja-JP" smtClean="0"/>
              <a:pPr/>
              <a:t>28</a:t>
            </a:fld>
            <a:endParaRPr lang="en-US" altLang="ja-JP" smtClean="0"/>
          </a:p>
        </p:txBody>
      </p:sp>
      <p:pic>
        <p:nvPicPr>
          <p:cNvPr id="13318" name="Picture 6" descr="\begin{displaymath}&#10;{\cal L} = -{\textstyle{\frac{1}{4}}}F^\alpha_{\mu\nu}F_\alp...&#10;...gA^\alpha_\mu t_\alpha]\psi_n&#10;- \sum_n m_n \bar{\psi}_n\psi_n&#10;\end{displaymath}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" y="1000125"/>
            <a:ext cx="7772400" cy="7937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7" name="コンテンツ プレースホルダ 2"/>
          <p:cNvSpPr txBox="1">
            <a:spLocks/>
          </p:cNvSpPr>
          <p:nvPr/>
        </p:nvSpPr>
        <p:spPr bwMode="auto">
          <a:xfrm>
            <a:off x="357188" y="1928813"/>
            <a:ext cx="8329612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ja-JP" altLang="en-US" sz="2000" kern="0" dirty="0">
                <a:latin typeface="+mn-lt"/>
                <a:ea typeface="+mn-ea"/>
              </a:rPr>
              <a:t>測定できるものは、</a:t>
            </a:r>
            <a:r>
              <a:rPr lang="en-US" altLang="ja-JP" sz="2000" kern="0" dirty="0">
                <a:latin typeface="+mn-lt"/>
                <a:ea typeface="+mn-ea"/>
              </a:rPr>
              <a:t>QCD</a:t>
            </a:r>
            <a:r>
              <a:rPr lang="ja-JP" altLang="en-US" sz="2000" kern="0" dirty="0">
                <a:latin typeface="+mn-lt"/>
                <a:ea typeface="+mn-ea"/>
              </a:rPr>
              <a:t>媒質中でのハドロン</a:t>
            </a:r>
            <a:endParaRPr lang="en-US" altLang="ja-JP" sz="2000" kern="0" dirty="0">
              <a:latin typeface="+mn-lt"/>
              <a:ea typeface="+mn-ea"/>
            </a:endParaRP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ja-JP" altLang="en-US" sz="2000" kern="0" dirty="0">
                <a:latin typeface="+mn-lt"/>
                <a:ea typeface="+mn-ea"/>
              </a:rPr>
              <a:t>ハドロン（主にメソン）の質量、巾、</a:t>
            </a:r>
            <a:r>
              <a:rPr lang="en-US" altLang="ja-JP" sz="2000" kern="0" dirty="0">
                <a:latin typeface="+mn-lt"/>
                <a:ea typeface="+mn-ea"/>
              </a:rPr>
              <a:t>Coupling</a:t>
            </a:r>
            <a:r>
              <a:rPr lang="ja-JP" altLang="en-US" sz="2000" kern="0" dirty="0">
                <a:latin typeface="+mn-lt"/>
                <a:ea typeface="+mn-ea"/>
              </a:rPr>
              <a:t>など</a:t>
            </a:r>
            <a:endParaRPr lang="en-US" altLang="ja-JP" sz="2000" kern="0" dirty="0">
              <a:latin typeface="+mn-lt"/>
              <a:ea typeface="+mn-ea"/>
            </a:endParaRP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altLang="ja-JP" sz="2000" kern="0" dirty="0">
                <a:latin typeface="+mn-lt"/>
                <a:ea typeface="+mn-ea"/>
              </a:rPr>
              <a:t>Phase transition </a:t>
            </a:r>
            <a:r>
              <a:rPr lang="ja-JP" altLang="en-US" sz="2000" kern="0" dirty="0">
                <a:latin typeface="+mn-lt"/>
                <a:ea typeface="+mn-ea"/>
              </a:rPr>
              <a:t>に伴う粒子放出</a:t>
            </a:r>
            <a:endParaRPr lang="en-US" altLang="ja-JP" sz="2000" kern="0" dirty="0">
              <a:latin typeface="+mn-lt"/>
              <a:ea typeface="+mn-ea"/>
            </a:endParaRP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endParaRPr lang="en-US" altLang="ja-JP" sz="2000" kern="0" dirty="0">
              <a:latin typeface="+mn-lt"/>
              <a:ea typeface="+mn-ea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ja-JP" altLang="en-US" sz="2000" kern="0" dirty="0">
                <a:latin typeface="+mn-lt"/>
                <a:ea typeface="+mn-ea"/>
              </a:rPr>
              <a:t>カイラルパートナーの質量を測るのが王道？</a:t>
            </a:r>
            <a:endParaRPr lang="en-US" altLang="ja-JP" sz="2000" kern="0" dirty="0">
              <a:latin typeface="+mn-lt"/>
              <a:ea typeface="+mn-ea"/>
            </a:endParaRP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altLang="ja-JP" sz="2000" kern="0" dirty="0">
                <a:latin typeface="+mn-lt"/>
                <a:ea typeface="+mn-ea"/>
                <a:sym typeface="Symbol" pitchFamily="18" charset="2"/>
              </a:rPr>
              <a:t> (J</a:t>
            </a:r>
            <a:r>
              <a:rPr lang="en-US" altLang="ja-JP" sz="2000" kern="0" baseline="30000" dirty="0">
                <a:latin typeface="+mn-lt"/>
                <a:ea typeface="+mn-ea"/>
                <a:sym typeface="Symbol" pitchFamily="18" charset="2"/>
              </a:rPr>
              <a:t>P</a:t>
            </a:r>
            <a:r>
              <a:rPr lang="en-US" altLang="ja-JP" sz="2000" kern="0" dirty="0">
                <a:latin typeface="+mn-lt"/>
                <a:ea typeface="+mn-ea"/>
                <a:sym typeface="Symbol" pitchFamily="18" charset="2"/>
              </a:rPr>
              <a:t> = 1</a:t>
            </a:r>
            <a:r>
              <a:rPr lang="en-US" altLang="ja-JP" sz="2000" kern="0" baseline="30000" dirty="0">
                <a:latin typeface="+mn-lt"/>
                <a:ea typeface="+mn-ea"/>
                <a:sym typeface="Symbol" pitchFamily="18" charset="2"/>
              </a:rPr>
              <a:t>-</a:t>
            </a:r>
            <a:r>
              <a:rPr lang="en-US" altLang="ja-JP" sz="2000" kern="0" dirty="0">
                <a:latin typeface="+mn-lt"/>
                <a:ea typeface="+mn-ea"/>
                <a:sym typeface="Symbol" pitchFamily="18" charset="2"/>
              </a:rPr>
              <a:t>)  m=770 </a:t>
            </a:r>
            <a:r>
              <a:rPr lang="en-US" altLang="ja-JP" sz="2000" kern="0" dirty="0" err="1">
                <a:latin typeface="+mn-lt"/>
                <a:ea typeface="+mn-ea"/>
                <a:sym typeface="Symbol" pitchFamily="18" charset="2"/>
              </a:rPr>
              <a:t>MeV</a:t>
            </a:r>
            <a:r>
              <a:rPr lang="en-US" altLang="ja-JP" sz="2000" kern="0" dirty="0">
                <a:latin typeface="+mn-lt"/>
                <a:ea typeface="+mn-ea"/>
                <a:sym typeface="Symbol" pitchFamily="18" charset="2"/>
              </a:rPr>
              <a:t>  </a:t>
            </a:r>
            <a:r>
              <a:rPr lang="ja-JP" altLang="en-US" sz="2000" kern="0" dirty="0">
                <a:latin typeface="+mn-lt"/>
                <a:ea typeface="+mn-ea"/>
                <a:sym typeface="Symbol" pitchFamily="18" charset="2"/>
              </a:rPr>
              <a:t>：　</a:t>
            </a:r>
            <a:r>
              <a:rPr lang="en-US" altLang="ja-JP" sz="2000" kern="0" dirty="0">
                <a:latin typeface="+mn-lt"/>
                <a:ea typeface="+mn-ea"/>
                <a:sym typeface="Symbol" pitchFamily="18" charset="2"/>
              </a:rPr>
              <a:t>a</a:t>
            </a:r>
            <a:r>
              <a:rPr lang="en-US" altLang="ja-JP" sz="2000" kern="0" baseline="-25000" dirty="0">
                <a:latin typeface="+mn-lt"/>
                <a:ea typeface="+mn-ea"/>
                <a:sym typeface="Symbol" pitchFamily="18" charset="2"/>
              </a:rPr>
              <a:t>1 </a:t>
            </a:r>
            <a:r>
              <a:rPr lang="en-US" altLang="ja-JP" sz="2000" kern="0" dirty="0">
                <a:latin typeface="+mn-lt"/>
                <a:ea typeface="+mn-ea"/>
                <a:sym typeface="Symbol" pitchFamily="18" charset="2"/>
              </a:rPr>
              <a:t>(J</a:t>
            </a:r>
            <a:r>
              <a:rPr lang="en-US" altLang="ja-JP" sz="2000" kern="0" baseline="30000" dirty="0">
                <a:latin typeface="+mn-lt"/>
                <a:ea typeface="+mn-ea"/>
                <a:sym typeface="Symbol" pitchFamily="18" charset="2"/>
              </a:rPr>
              <a:t>P</a:t>
            </a:r>
            <a:r>
              <a:rPr lang="en-US" altLang="ja-JP" sz="2000" kern="0" dirty="0">
                <a:latin typeface="+mn-lt"/>
                <a:ea typeface="+mn-ea"/>
                <a:sym typeface="Symbol" pitchFamily="18" charset="2"/>
              </a:rPr>
              <a:t> = 1</a:t>
            </a:r>
            <a:r>
              <a:rPr lang="en-US" altLang="ja-JP" sz="2000" kern="0" baseline="30000" dirty="0">
                <a:latin typeface="+mn-lt"/>
                <a:ea typeface="+mn-ea"/>
                <a:sym typeface="Symbol" pitchFamily="18" charset="2"/>
              </a:rPr>
              <a:t>+</a:t>
            </a:r>
            <a:r>
              <a:rPr lang="en-US" altLang="ja-JP" sz="2000" kern="0" dirty="0">
                <a:latin typeface="+mn-lt"/>
                <a:ea typeface="+mn-ea"/>
                <a:sym typeface="Symbol" pitchFamily="18" charset="2"/>
              </a:rPr>
              <a:t>)   m=1250 </a:t>
            </a:r>
            <a:r>
              <a:rPr lang="en-US" altLang="ja-JP" sz="2000" kern="0" dirty="0" err="1">
                <a:latin typeface="+mn-lt"/>
                <a:ea typeface="+mn-ea"/>
                <a:sym typeface="Symbol" pitchFamily="18" charset="2"/>
              </a:rPr>
              <a:t>MeV</a:t>
            </a:r>
            <a:endParaRPr lang="en-US" altLang="ja-JP" sz="2000" kern="0" dirty="0">
              <a:latin typeface="+mn-lt"/>
              <a:ea typeface="+mn-ea"/>
              <a:sym typeface="Symbol" pitchFamily="18" charset="2"/>
            </a:endParaRP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altLang="ja-JP" sz="2000" kern="0" dirty="0">
                <a:latin typeface="+mn-lt"/>
                <a:ea typeface="+mn-ea"/>
                <a:sym typeface="Symbol" pitchFamily="18" charset="2"/>
              </a:rPr>
              <a:t>N (1/2</a:t>
            </a:r>
            <a:r>
              <a:rPr lang="en-US" altLang="ja-JP" sz="2000" kern="0" baseline="30000" dirty="0">
                <a:latin typeface="+mn-lt"/>
                <a:ea typeface="+mn-ea"/>
                <a:sym typeface="Symbol" pitchFamily="18" charset="2"/>
              </a:rPr>
              <a:t>+</a:t>
            </a:r>
            <a:r>
              <a:rPr lang="en-US" altLang="ja-JP" sz="2000" kern="0" dirty="0">
                <a:latin typeface="+mn-lt"/>
                <a:ea typeface="+mn-ea"/>
                <a:sym typeface="Symbol" pitchFamily="18" charset="2"/>
              </a:rPr>
              <a:t>)    m=940 </a:t>
            </a:r>
            <a:r>
              <a:rPr lang="en-US" altLang="ja-JP" sz="2000" kern="0" dirty="0" err="1">
                <a:latin typeface="+mn-lt"/>
                <a:ea typeface="+mn-ea"/>
                <a:sym typeface="Symbol" pitchFamily="18" charset="2"/>
              </a:rPr>
              <a:t>MeV</a:t>
            </a:r>
            <a:r>
              <a:rPr lang="ja-JP" altLang="en-US" sz="2000" kern="0" dirty="0">
                <a:latin typeface="+mn-lt"/>
                <a:ea typeface="+mn-ea"/>
                <a:sym typeface="Symbol" pitchFamily="18" charset="2"/>
              </a:rPr>
              <a:t>　：　</a:t>
            </a:r>
            <a:r>
              <a:rPr lang="en-US" altLang="ja-JP" sz="2000" kern="0" dirty="0">
                <a:latin typeface="+mn-lt"/>
                <a:ea typeface="+mn-ea"/>
                <a:sym typeface="Symbol" pitchFamily="18" charset="2"/>
              </a:rPr>
              <a:t> N</a:t>
            </a:r>
            <a:r>
              <a:rPr lang="en-US" altLang="ja-JP" sz="2000" kern="0" baseline="30000" dirty="0">
                <a:latin typeface="+mn-lt"/>
                <a:ea typeface="+mn-ea"/>
                <a:sym typeface="Symbol" pitchFamily="18" charset="2"/>
              </a:rPr>
              <a:t>*</a:t>
            </a:r>
            <a:r>
              <a:rPr lang="en-US" altLang="ja-JP" sz="2000" kern="0" dirty="0">
                <a:latin typeface="+mn-lt"/>
                <a:ea typeface="+mn-ea"/>
                <a:sym typeface="Symbol" pitchFamily="18" charset="2"/>
              </a:rPr>
              <a:t> (1/2</a:t>
            </a:r>
            <a:r>
              <a:rPr lang="en-US" altLang="ja-JP" sz="2000" kern="0" baseline="30000" dirty="0">
                <a:latin typeface="+mn-lt"/>
                <a:ea typeface="+mn-ea"/>
                <a:sym typeface="Symbol" pitchFamily="18" charset="2"/>
              </a:rPr>
              <a:t>-</a:t>
            </a:r>
            <a:r>
              <a:rPr lang="en-US" altLang="ja-JP" sz="2000" kern="0" dirty="0">
                <a:latin typeface="+mn-lt"/>
                <a:ea typeface="+mn-ea"/>
                <a:sym typeface="Symbol" pitchFamily="18" charset="2"/>
              </a:rPr>
              <a:t>)  m=1535 </a:t>
            </a:r>
            <a:r>
              <a:rPr lang="en-US" altLang="ja-JP" sz="2000" kern="0" dirty="0" err="1">
                <a:latin typeface="+mn-lt"/>
                <a:ea typeface="+mn-ea"/>
                <a:sym typeface="Symbol" pitchFamily="18" charset="2"/>
              </a:rPr>
              <a:t>MeV</a:t>
            </a:r>
            <a:r>
              <a:rPr lang="en-US" altLang="ja-JP" sz="2000" kern="0" dirty="0">
                <a:latin typeface="+mn-lt"/>
                <a:ea typeface="+mn-ea"/>
                <a:sym typeface="Symbol" pitchFamily="18" charset="2"/>
              </a:rPr>
              <a:t> </a:t>
            </a:r>
            <a:r>
              <a:rPr lang="ja-JP" altLang="en-US" sz="2000" kern="0" dirty="0">
                <a:latin typeface="+mn-lt"/>
                <a:ea typeface="+mn-ea"/>
                <a:sym typeface="Symbol" pitchFamily="18" charset="2"/>
              </a:rPr>
              <a:t>？</a:t>
            </a:r>
            <a:endParaRPr lang="en-US" altLang="ja-JP" sz="2000" kern="0" dirty="0">
              <a:latin typeface="+mn-lt"/>
              <a:ea typeface="+mn-ea"/>
              <a:sym typeface="Symbol" pitchFamily="18" charset="2"/>
            </a:endParaRP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ja-JP" altLang="en-US" sz="2000" kern="0" dirty="0">
                <a:latin typeface="+mn-lt"/>
                <a:ea typeface="+mn-ea"/>
                <a:sym typeface="Symbol" pitchFamily="18" charset="2"/>
              </a:rPr>
              <a:t>実験的に非常に困難</a:t>
            </a:r>
            <a:endParaRPr lang="en-US" altLang="ja-JP" sz="2000" kern="0" dirty="0">
              <a:latin typeface="+mn-lt"/>
              <a:ea typeface="+mn-ea"/>
              <a:sym typeface="Symbol" pitchFamily="18" charset="2"/>
            </a:endParaRP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endParaRPr lang="en-US" altLang="ja-JP" sz="2000" kern="0" dirty="0">
              <a:latin typeface="+mn-lt"/>
              <a:ea typeface="+mn-ea"/>
              <a:sym typeface="Symbol" pitchFamily="18" charset="2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ja-JP" altLang="en-US" sz="2000" kern="0" dirty="0">
                <a:latin typeface="+mn-lt"/>
                <a:ea typeface="+mn-ea"/>
                <a:sym typeface="Symbol" pitchFamily="18" charset="2"/>
              </a:rPr>
              <a:t>非摂動論的</a:t>
            </a:r>
            <a:r>
              <a:rPr lang="en-US" altLang="ja-JP" sz="2000" kern="0" dirty="0">
                <a:latin typeface="+mn-lt"/>
                <a:ea typeface="+mn-ea"/>
                <a:sym typeface="Symbol" pitchFamily="18" charset="2"/>
              </a:rPr>
              <a:t>QCD</a:t>
            </a:r>
            <a:r>
              <a:rPr lang="ja-JP" altLang="en-US" sz="2000" kern="0" dirty="0">
                <a:latin typeface="+mn-lt"/>
                <a:ea typeface="+mn-ea"/>
                <a:sym typeface="Symbol" pitchFamily="18" charset="2"/>
              </a:rPr>
              <a:t>や現象論によりハドロンの性質と関係づける</a:t>
            </a:r>
            <a:endParaRPr lang="en-US" altLang="ja-JP" sz="2000" kern="0" dirty="0">
              <a:latin typeface="+mn-lt"/>
              <a:ea typeface="+mn-ea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endParaRPr lang="en-US" altLang="ja-JP" sz="2000" kern="0" dirty="0"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Theoretical approaches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973138"/>
            <a:ext cx="8229600" cy="5384800"/>
          </a:xfrm>
        </p:spPr>
        <p:txBody>
          <a:bodyPr>
            <a:normAutofit fontScale="62500" lnSpcReduction="20000"/>
          </a:bodyPr>
          <a:lstStyle/>
          <a:p>
            <a:pPr>
              <a:defRPr/>
            </a:pPr>
            <a:r>
              <a:rPr lang="en-US" altLang="ja-JP" dirty="0" err="1" smtClean="0"/>
              <a:t>Nambu-Jona-Lasino</a:t>
            </a:r>
            <a:r>
              <a:rPr lang="en-US" altLang="ja-JP" dirty="0" smtClean="0"/>
              <a:t> model</a:t>
            </a:r>
          </a:p>
          <a:p>
            <a:pPr lvl="1">
              <a:defRPr/>
            </a:pPr>
            <a:r>
              <a:rPr lang="en-US" altLang="ja-JP" dirty="0" err="1" smtClean="0"/>
              <a:t>Nambu</a:t>
            </a:r>
            <a:r>
              <a:rPr lang="en-US" altLang="ja-JP" dirty="0" smtClean="0"/>
              <a:t> and </a:t>
            </a:r>
            <a:r>
              <a:rPr lang="en-US" altLang="ja-JP" dirty="0" err="1" smtClean="0"/>
              <a:t>Jona-Lasino</a:t>
            </a:r>
            <a:r>
              <a:rPr lang="en-US" altLang="ja-JP" dirty="0" smtClean="0"/>
              <a:t>, 1961</a:t>
            </a:r>
          </a:p>
          <a:p>
            <a:pPr lvl="1">
              <a:defRPr/>
            </a:pPr>
            <a:r>
              <a:rPr lang="en-US" altLang="ja-JP" dirty="0" err="1" smtClean="0"/>
              <a:t>Vogl</a:t>
            </a:r>
            <a:r>
              <a:rPr lang="en-US" altLang="ja-JP" dirty="0" smtClean="0"/>
              <a:t> and Wise, 1991</a:t>
            </a:r>
          </a:p>
          <a:p>
            <a:pPr lvl="1">
              <a:defRPr/>
            </a:pPr>
            <a:r>
              <a:rPr lang="en-US" altLang="ja-JP" dirty="0" err="1" smtClean="0"/>
              <a:t>Hatsuda</a:t>
            </a:r>
            <a:r>
              <a:rPr lang="en-US" altLang="ja-JP" dirty="0" smtClean="0"/>
              <a:t> and </a:t>
            </a:r>
            <a:r>
              <a:rPr lang="en-US" altLang="ja-JP" dirty="0" err="1" smtClean="0"/>
              <a:t>Kunihiro</a:t>
            </a:r>
            <a:r>
              <a:rPr lang="en-US" altLang="ja-JP" dirty="0" smtClean="0"/>
              <a:t>, 1994</a:t>
            </a:r>
          </a:p>
          <a:p>
            <a:pPr>
              <a:defRPr/>
            </a:pPr>
            <a:r>
              <a:rPr lang="en-US" altLang="ja-JP" dirty="0" err="1" smtClean="0"/>
              <a:t>Chiral</a:t>
            </a:r>
            <a:r>
              <a:rPr lang="en-US" altLang="ja-JP" dirty="0" smtClean="0"/>
              <a:t> Perturbation theory</a:t>
            </a:r>
          </a:p>
          <a:p>
            <a:pPr lvl="1">
              <a:defRPr/>
            </a:pPr>
            <a:r>
              <a:rPr lang="en-US" altLang="ja-JP" dirty="0" smtClean="0"/>
              <a:t>Weinberg 1979</a:t>
            </a:r>
          </a:p>
          <a:p>
            <a:pPr lvl="1">
              <a:defRPr/>
            </a:pPr>
            <a:r>
              <a:rPr lang="en-US" altLang="ja-JP" dirty="0" smtClean="0"/>
              <a:t>Gasser and </a:t>
            </a:r>
            <a:r>
              <a:rPr lang="en-US" altLang="ja-JP" dirty="0" err="1" smtClean="0"/>
              <a:t>Leutwyler</a:t>
            </a:r>
            <a:r>
              <a:rPr lang="en-US" altLang="ja-JP" dirty="0" smtClean="0"/>
              <a:t>, 1984, 1985</a:t>
            </a:r>
          </a:p>
          <a:p>
            <a:pPr>
              <a:defRPr/>
            </a:pPr>
            <a:r>
              <a:rPr lang="en-US" altLang="ja-JP" dirty="0" smtClean="0"/>
              <a:t>QCD sum rule</a:t>
            </a:r>
          </a:p>
          <a:p>
            <a:pPr lvl="1">
              <a:defRPr/>
            </a:pPr>
            <a:r>
              <a:rPr lang="en-US" altLang="ja-JP" dirty="0" err="1" smtClean="0"/>
              <a:t>Shifman</a:t>
            </a:r>
            <a:r>
              <a:rPr lang="en-US" altLang="ja-JP" dirty="0" smtClean="0"/>
              <a:t> </a:t>
            </a:r>
            <a:r>
              <a:rPr lang="en-US" altLang="ja-JP" i="1" dirty="0" smtClean="0"/>
              <a:t>et al.</a:t>
            </a:r>
            <a:r>
              <a:rPr lang="en-US" altLang="ja-JP" dirty="0" smtClean="0"/>
              <a:t>, 1979</a:t>
            </a:r>
          </a:p>
          <a:p>
            <a:pPr lvl="1">
              <a:defRPr/>
            </a:pPr>
            <a:r>
              <a:rPr lang="en-US" altLang="ja-JP" dirty="0" err="1" smtClean="0"/>
              <a:t>Colangelo</a:t>
            </a:r>
            <a:r>
              <a:rPr lang="en-US" altLang="ja-JP" dirty="0" smtClean="0"/>
              <a:t> and </a:t>
            </a:r>
            <a:r>
              <a:rPr lang="en-US" altLang="ja-JP" dirty="0" err="1" smtClean="0"/>
              <a:t>Khodjamirian</a:t>
            </a:r>
            <a:r>
              <a:rPr lang="en-US" altLang="ja-JP" dirty="0" smtClean="0"/>
              <a:t>, 2001</a:t>
            </a:r>
          </a:p>
          <a:p>
            <a:pPr lvl="1">
              <a:defRPr/>
            </a:pPr>
            <a:r>
              <a:rPr lang="en-US" altLang="ja-JP" dirty="0" err="1" smtClean="0"/>
              <a:t>Hatsuda</a:t>
            </a:r>
            <a:r>
              <a:rPr lang="en-US" altLang="ja-JP" dirty="0" smtClean="0"/>
              <a:t> and Lee, 1992</a:t>
            </a:r>
          </a:p>
          <a:p>
            <a:pPr>
              <a:defRPr/>
            </a:pPr>
            <a:r>
              <a:rPr lang="en-US" altLang="ja-JP" dirty="0" smtClean="0"/>
              <a:t>Lattice QCD</a:t>
            </a:r>
          </a:p>
          <a:p>
            <a:pPr lvl="1">
              <a:defRPr/>
            </a:pPr>
            <a:r>
              <a:rPr lang="en-US" altLang="ja-JP" dirty="0" smtClean="0"/>
              <a:t>Wilson, 1974</a:t>
            </a:r>
          </a:p>
          <a:p>
            <a:pPr lvl="1">
              <a:defRPr/>
            </a:pPr>
            <a:r>
              <a:rPr lang="en-US" altLang="ja-JP" dirty="0" err="1" smtClean="0"/>
              <a:t>Karsch</a:t>
            </a:r>
            <a:r>
              <a:rPr lang="en-US" altLang="ja-JP" dirty="0" smtClean="0"/>
              <a:t>, 2002</a:t>
            </a:r>
          </a:p>
          <a:p>
            <a:pPr>
              <a:defRPr/>
            </a:pPr>
            <a:r>
              <a:rPr lang="en-US" altLang="ja-JP" dirty="0" smtClean="0"/>
              <a:t>Empirical models</a:t>
            </a:r>
          </a:p>
          <a:p>
            <a:pPr lvl="1">
              <a:defRPr/>
            </a:pPr>
            <a:r>
              <a:rPr lang="en-US" altLang="ja-JP" dirty="0" smtClean="0"/>
              <a:t>Potential model (De </a:t>
            </a:r>
            <a:r>
              <a:rPr lang="en-US" altLang="ja-JP" dirty="0" err="1" smtClean="0"/>
              <a:t>Rujula</a:t>
            </a:r>
            <a:r>
              <a:rPr lang="en-US" altLang="ja-JP" dirty="0" smtClean="0"/>
              <a:t> </a:t>
            </a:r>
            <a:r>
              <a:rPr lang="en-US" altLang="ja-JP" i="1" dirty="0" smtClean="0"/>
              <a:t>et al.</a:t>
            </a:r>
            <a:r>
              <a:rPr lang="en-US" altLang="ja-JP" dirty="0" smtClean="0"/>
              <a:t>, 1975), Bag model (</a:t>
            </a:r>
            <a:r>
              <a:rPr lang="en-US" altLang="ja-JP" dirty="0" err="1" smtClean="0"/>
              <a:t>Chdos</a:t>
            </a:r>
            <a:r>
              <a:rPr lang="en-US" altLang="ja-JP" dirty="0" smtClean="0"/>
              <a:t> </a:t>
            </a:r>
            <a:r>
              <a:rPr lang="en-US" altLang="ja-JP" i="1" dirty="0" smtClean="0"/>
              <a:t>et al.</a:t>
            </a:r>
            <a:r>
              <a:rPr lang="en-US" altLang="ja-JP" dirty="0" smtClean="0"/>
              <a:t>, 1974)</a:t>
            </a:r>
          </a:p>
          <a:p>
            <a:pPr>
              <a:defRPr/>
            </a:pPr>
            <a:r>
              <a:rPr lang="en-US" altLang="ja-JP" dirty="0" smtClean="0"/>
              <a:t>In addition, </a:t>
            </a:r>
            <a:r>
              <a:rPr lang="en-US" altLang="ja-JP" dirty="0" err="1" smtClean="0"/>
              <a:t>Collisional</a:t>
            </a:r>
            <a:r>
              <a:rPr lang="en-US" altLang="ja-JP" dirty="0" smtClean="0"/>
              <a:t> broadening, nuclear mean field …</a:t>
            </a:r>
          </a:p>
        </p:txBody>
      </p:sp>
      <p:sp>
        <p:nvSpPr>
          <p:cNvPr id="3078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kumimoji="1" lang="en-US" altLang="ja-JP" smtClean="0"/>
              <a:t>2008/10/15</a:t>
            </a:r>
            <a:endParaRPr kumimoji="1" lang="ja-JP" altLang="en-US" smtClean="0"/>
          </a:p>
        </p:txBody>
      </p:sp>
      <p:sp>
        <p:nvSpPr>
          <p:cNvPr id="3079" name="フッター プレースホルダ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kumimoji="1" lang="en-US" altLang="ja-JP" smtClean="0"/>
              <a:t>ATHIC, K. Ozawa</a:t>
            </a:r>
            <a:endParaRPr kumimoji="1" lang="ja-JP" altLang="en-US" smtClean="0"/>
          </a:p>
        </p:txBody>
      </p:sp>
      <p:sp>
        <p:nvSpPr>
          <p:cNvPr id="3080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0CD8296-01FC-494B-BAED-203B14CE463E}" type="slidenum">
              <a:rPr kumimoji="1" lang="ja-JP" altLang="en-US" smtClean="0"/>
              <a:pPr/>
              <a:t>29</a:t>
            </a:fld>
            <a:endParaRPr kumimoji="1" lang="en-US" altLang="ja-JP" smtClean="0"/>
          </a:p>
        </p:txBody>
      </p:sp>
      <p:sp>
        <p:nvSpPr>
          <p:cNvPr id="21" name="ストライプ矢印 20"/>
          <p:cNvSpPr/>
          <p:nvPr/>
        </p:nvSpPr>
        <p:spPr>
          <a:xfrm>
            <a:off x="5000625" y="2714625"/>
            <a:ext cx="857250" cy="928688"/>
          </a:xfrm>
          <a:prstGeom prst="stripedRight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dirty="0"/>
              <a:t>‘</a:t>
            </a:r>
            <a:endParaRPr lang="ja-JP" altLang="en-US" dirty="0"/>
          </a:p>
        </p:txBody>
      </p:sp>
      <p:sp>
        <p:nvSpPr>
          <p:cNvPr id="22" name="角丸四角形 21"/>
          <p:cNvSpPr/>
          <p:nvPr/>
        </p:nvSpPr>
        <p:spPr>
          <a:xfrm>
            <a:off x="5857875" y="1428750"/>
            <a:ext cx="3143250" cy="34290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083" name="Text Box 12"/>
          <p:cNvSpPr txBox="1">
            <a:spLocks noChangeArrowheads="1"/>
          </p:cNvSpPr>
          <p:nvPr/>
        </p:nvSpPr>
        <p:spPr bwMode="auto">
          <a:xfrm>
            <a:off x="6129338" y="1857375"/>
            <a:ext cx="2565400" cy="6413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de-DE" altLang="ja-JP" b="1">
                <a:latin typeface="Times New Roman" pitchFamily="18" charset="0"/>
                <a:cs typeface="Times New Roman" pitchFamily="18" charset="0"/>
              </a:rPr>
              <a:t>G.E.Brown and M. Rho,</a:t>
            </a:r>
          </a:p>
          <a:p>
            <a:r>
              <a:rPr kumimoji="0" lang="de-DE" altLang="ja-JP" b="1">
                <a:latin typeface="Times New Roman" pitchFamily="18" charset="0"/>
                <a:cs typeface="Times New Roman" pitchFamily="18" charset="0"/>
              </a:rPr>
              <a:t>PRL 66 (1991) 2720</a:t>
            </a:r>
          </a:p>
        </p:txBody>
      </p:sp>
      <p:graphicFrame>
        <p:nvGraphicFramePr>
          <p:cNvPr id="3074" name="Object 13"/>
          <p:cNvGraphicFramePr>
            <a:graphicFrameLocks noChangeAspect="1"/>
          </p:cNvGraphicFramePr>
          <p:nvPr/>
        </p:nvGraphicFramePr>
        <p:xfrm>
          <a:off x="6265863" y="2482850"/>
          <a:ext cx="2292350" cy="738188"/>
        </p:xfrm>
        <a:graphic>
          <a:graphicData uri="http://schemas.openxmlformats.org/presentationml/2006/ole">
            <p:oleObj spid="_x0000_s3074" name="Equation" r:id="rId4" imgW="2679480" imgH="863280" progId="Equation.3">
              <p:embed/>
            </p:oleObj>
          </a:graphicData>
        </a:graphic>
      </p:graphicFrame>
      <p:sp>
        <p:nvSpPr>
          <p:cNvPr id="3084" name="Text Box 11"/>
          <p:cNvSpPr txBox="1">
            <a:spLocks noChangeArrowheads="1"/>
          </p:cNvSpPr>
          <p:nvPr/>
        </p:nvSpPr>
        <p:spPr bwMode="auto">
          <a:xfrm>
            <a:off x="6129338" y="3500438"/>
            <a:ext cx="2355850" cy="6413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de-DE" altLang="ja-JP" b="1">
                <a:latin typeface="Times New Roman" pitchFamily="18" charset="0"/>
                <a:cs typeface="Times New Roman" pitchFamily="18" charset="0"/>
              </a:rPr>
              <a:t>T.Hatsuda and S. Lee,</a:t>
            </a:r>
          </a:p>
          <a:p>
            <a:r>
              <a:rPr kumimoji="0" lang="de-DE" altLang="ja-JP" b="1">
                <a:latin typeface="Times New Roman" pitchFamily="18" charset="0"/>
                <a:cs typeface="Times New Roman" pitchFamily="18" charset="0"/>
              </a:rPr>
              <a:t>PRC 46 (1992) R34</a:t>
            </a:r>
          </a:p>
        </p:txBody>
      </p:sp>
      <p:graphicFrame>
        <p:nvGraphicFramePr>
          <p:cNvPr id="3075" name="Object 14"/>
          <p:cNvGraphicFramePr>
            <a:graphicFrameLocks noChangeAspect="1"/>
          </p:cNvGraphicFramePr>
          <p:nvPr/>
        </p:nvGraphicFramePr>
        <p:xfrm>
          <a:off x="6242050" y="4106863"/>
          <a:ext cx="2616200" cy="700087"/>
        </p:xfrm>
        <a:graphic>
          <a:graphicData uri="http://schemas.openxmlformats.org/presentationml/2006/ole">
            <p:oleObj spid="_x0000_s3075" name="Equation" r:id="rId5" imgW="2844720" imgH="761760" progId="Equation.3">
              <p:embed/>
            </p:oleObj>
          </a:graphicData>
        </a:graphic>
      </p:graphicFrame>
      <p:sp>
        <p:nvSpPr>
          <p:cNvPr id="3085" name="テキスト ボックス 18"/>
          <p:cNvSpPr txBox="1">
            <a:spLocks noChangeArrowheads="1"/>
          </p:cNvSpPr>
          <p:nvPr/>
        </p:nvSpPr>
        <p:spPr bwMode="auto">
          <a:xfrm>
            <a:off x="6072188" y="1500188"/>
            <a:ext cx="2716212" cy="369887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>
                <a:solidFill>
                  <a:srgbClr val="FF0000"/>
                </a:solidFill>
              </a:rPr>
              <a:t>Vector meson mass</a:t>
            </a:r>
            <a:endParaRPr lang="ja-JP" altLang="en-US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QCD physics @ J-PARC</a:t>
            </a:r>
            <a:endParaRPr kumimoji="1" lang="ja-JP" altLang="en-US" sz="3200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2008/10/15</a:t>
            </a:r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ATHIC, K. Ozawa</a:t>
            </a: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28DE72-46C6-473A-8B5C-C92DA3EFC5D1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graphicFrame>
        <p:nvGraphicFramePr>
          <p:cNvPr id="7" name="図表 6"/>
          <p:cNvGraphicFramePr/>
          <p:nvPr/>
        </p:nvGraphicFramePr>
        <p:xfrm>
          <a:off x="714348" y="1214422"/>
          <a:ext cx="8001056" cy="4643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7014994" y="916528"/>
            <a:ext cx="1628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My opinion…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スライド番号プレースホル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5B24AC3-E3E1-47F3-86FD-94E660A8C865}" type="slidenum">
              <a:rPr lang="en-US" altLang="ja-JP" smtClean="0"/>
              <a:pPr/>
              <a:t>30</a:t>
            </a:fld>
            <a:endParaRPr lang="en-US" altLang="ja-JP" smtClean="0"/>
          </a:p>
        </p:txBody>
      </p:sp>
      <p:sp>
        <p:nvSpPr>
          <p:cNvPr id="26627" name="フッター プレースホルダ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ATHIC, K. Ozawa</a:t>
            </a:r>
          </a:p>
        </p:txBody>
      </p:sp>
      <p:sp>
        <p:nvSpPr>
          <p:cNvPr id="447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ja-JP" sz="3600"/>
              <a:t>INS-ES  TAGX experiment </a:t>
            </a:r>
          </a:p>
        </p:txBody>
      </p:sp>
      <p:graphicFrame>
        <p:nvGraphicFramePr>
          <p:cNvPr id="447524" name="Group 36"/>
          <p:cNvGraphicFramePr>
            <a:graphicFrameLocks noGrp="1"/>
          </p:cNvGraphicFramePr>
          <p:nvPr>
            <p:ph sz="half" idx="1"/>
          </p:nvPr>
        </p:nvGraphicFramePr>
        <p:xfrm>
          <a:off x="4572000" y="3857625"/>
          <a:ext cx="4038599" cy="2590800"/>
        </p:xfrm>
        <a:graphic>
          <a:graphicData uri="http://schemas.openxmlformats.org/drawingml/2006/table">
            <a:tbl>
              <a:tblPr/>
              <a:tblGrid>
                <a:gridCol w="1258140"/>
                <a:gridCol w="1589459"/>
                <a:gridCol w="1191000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E</a:t>
                      </a:r>
                      <a:r>
                        <a:rPr kumimoji="1" lang="en-US" altLang="ja-JP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ＭＳ Ｐゴシック" pitchFamily="50" charset="-128"/>
                        </a:rPr>
                        <a:t>g</a:t>
                      </a:r>
                      <a:endParaRPr kumimoji="1" lang="en-US" altLang="ja-JP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pitchFamily="18" charset="2"/>
                        <a:ea typeface="ＭＳ Ｐゴシック" pitchFamily="50" charset="-128"/>
                      </a:endParaRPr>
                    </a:p>
                  </a:txBody>
                  <a:tcPr marL="84071" marR="8407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BE7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STT model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Present work</a:t>
                      </a:r>
                    </a:p>
                  </a:txBody>
                  <a:tcPr marL="84071" marR="840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BE7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Previous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work</a:t>
                      </a:r>
                    </a:p>
                  </a:txBody>
                  <a:tcPr marL="84071" marR="840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BE7F3"/>
                    </a:solidFill>
                  </a:tcPr>
                </a:tc>
              </a:tr>
              <a:tr h="695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800-960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MeV</a:t>
                      </a:r>
                    </a:p>
                  </a:txBody>
                  <a:tcPr marL="84071" marR="8407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BE7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700-710 MeV</a:t>
                      </a:r>
                    </a:p>
                  </a:txBody>
                  <a:tcPr marL="84071" marR="840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BE7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672±31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MeV</a:t>
                      </a:r>
                    </a:p>
                  </a:txBody>
                  <a:tcPr marL="84071" marR="840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BE7F3"/>
                    </a:solidFill>
                  </a:tcPr>
                </a:tc>
              </a:tr>
              <a:tr h="696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960-1120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MeV</a:t>
                      </a:r>
                    </a:p>
                  </a:txBody>
                  <a:tcPr marL="84071" marR="8407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BE7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730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MeV</a:t>
                      </a:r>
                    </a:p>
                  </a:txBody>
                  <a:tcPr marL="84071" marR="840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BE7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743±17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MeV</a:t>
                      </a:r>
                      <a:endParaRPr kumimoji="1" lang="en-US" altLang="ja-JP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</a:txBody>
                  <a:tcPr marL="84071" marR="840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BE7F3"/>
                    </a:solidFill>
                  </a:tcPr>
                </a:tc>
              </a:tr>
            </a:tbl>
          </a:graphicData>
        </a:graphic>
      </p:graphicFrame>
      <p:sp>
        <p:nvSpPr>
          <p:cNvPr id="26647" name="Rectangle 3"/>
          <p:cNvSpPr>
            <a:spLocks noGrp="1" noChangeArrowheads="1"/>
          </p:cNvSpPr>
          <p:nvPr>
            <p:ph sz="half" idx="2"/>
          </p:nvPr>
        </p:nvSpPr>
        <p:spPr>
          <a:xfrm>
            <a:off x="528638" y="928688"/>
            <a:ext cx="8401050" cy="4456112"/>
          </a:xfrm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en-US" altLang="ja-JP" sz="1800" b="1" smtClean="0"/>
              <a:t>E</a:t>
            </a:r>
            <a:r>
              <a:rPr lang="en-US" altLang="ja-JP" sz="1800" smtClean="0"/>
              <a:t>γ</a:t>
            </a:r>
            <a:r>
              <a:rPr lang="en-US" altLang="ja-JP" sz="1800" b="1" smtClean="0"/>
              <a:t>~0.8-1.12.GeV, sub/near-threshold ρ</a:t>
            </a:r>
            <a:r>
              <a:rPr lang="en-US" altLang="ja-JP" sz="1800" b="1" baseline="30000" smtClean="0"/>
              <a:t>0 </a:t>
            </a:r>
            <a:r>
              <a:rPr lang="en-US" altLang="ja-JP" sz="1800" b="1" smtClean="0"/>
              <a:t> production</a:t>
            </a:r>
          </a:p>
          <a:p>
            <a:pPr>
              <a:spcBef>
                <a:spcPct val="0"/>
              </a:spcBef>
            </a:pPr>
            <a:r>
              <a:rPr lang="en-US" altLang="ja-JP" sz="1800" b="1" smtClean="0"/>
              <a:t>PRL80(1998)241,PRC60:025203,1999.:</a:t>
            </a:r>
            <a:r>
              <a:rPr lang="en-US" altLang="ja-JP" smtClean="0"/>
              <a:t> </a:t>
            </a:r>
            <a:r>
              <a:rPr lang="en-US" altLang="ja-JP" sz="1800" b="1" smtClean="0"/>
              <a:t> mass reduced in invariant mass spectra of 3He(γ, ρ</a:t>
            </a:r>
            <a:r>
              <a:rPr lang="en-US" altLang="ja-JP" sz="1800" b="1" baseline="30000" smtClean="0"/>
              <a:t>0</a:t>
            </a:r>
            <a:r>
              <a:rPr lang="en-US" altLang="ja-JP" sz="1800" b="1" smtClean="0"/>
              <a:t>)X ,ρ</a:t>
            </a:r>
            <a:r>
              <a:rPr lang="en-US" altLang="ja-JP" sz="1800" b="1" baseline="30000" smtClean="0"/>
              <a:t>0</a:t>
            </a:r>
            <a:r>
              <a:rPr lang="en-US" altLang="ja-JP" sz="1800" b="1" smtClean="0"/>
              <a:t> --&gt; π+π−</a:t>
            </a:r>
          </a:p>
          <a:p>
            <a:pPr>
              <a:spcBef>
                <a:spcPct val="0"/>
              </a:spcBef>
            </a:pPr>
            <a:r>
              <a:rPr lang="en-US" altLang="ja-JP" sz="1800" b="1" smtClean="0"/>
              <a:t>Phys.Lett.B528:65-72,2002: introduced </a:t>
            </a:r>
            <a:r>
              <a:rPr lang="en-US" altLang="ja-JP" sz="1800" b="1" smtClean="0">
                <a:solidFill>
                  <a:srgbClr val="FF0000"/>
                </a:solidFill>
              </a:rPr>
              <a:t>cos</a:t>
            </a:r>
            <a:r>
              <a:rPr lang="en-US" altLang="ja-JP" sz="1800" b="1" smtClean="0">
                <a:solidFill>
                  <a:srgbClr val="FF0000"/>
                </a:solidFill>
                <a:latin typeface="Symbol" pitchFamily="18" charset="2"/>
              </a:rPr>
              <a:t>q</a:t>
            </a:r>
            <a:r>
              <a:rPr lang="en-US" altLang="ja-JP" sz="1800" b="1" smtClean="0">
                <a:solidFill>
                  <a:srgbClr val="FF0000"/>
                </a:solidFill>
              </a:rPr>
              <a:t> analysis</a:t>
            </a:r>
            <a:r>
              <a:rPr lang="en-US" altLang="ja-JP" sz="1800" b="1" smtClean="0"/>
              <a:t> to quantify the strength of rho like excitation </a:t>
            </a:r>
          </a:p>
          <a:p>
            <a:pPr>
              <a:spcBef>
                <a:spcPct val="0"/>
              </a:spcBef>
            </a:pPr>
            <a:r>
              <a:rPr lang="en-US" altLang="ja-JP" sz="1800" b="1" smtClean="0"/>
              <a:t>Phys.Rev.C68:065202,2003. In-medium </a:t>
            </a:r>
            <a:r>
              <a:rPr lang="en-US" altLang="ja-JP" sz="1800" b="1" smtClean="0">
                <a:latin typeface="Symbol" pitchFamily="18" charset="2"/>
              </a:rPr>
              <a:t>r</a:t>
            </a:r>
            <a:r>
              <a:rPr lang="en-US" altLang="ja-JP" sz="1800" b="1" smtClean="0"/>
              <a:t>0 spectral function study via the </a:t>
            </a:r>
            <a:r>
              <a:rPr lang="en-US" altLang="ja-JP" sz="1800" b="1" smtClean="0">
                <a:solidFill>
                  <a:srgbClr val="FF0000"/>
                </a:solidFill>
              </a:rPr>
              <a:t>H-2, He-3, C-12</a:t>
            </a:r>
            <a:r>
              <a:rPr lang="en-US" altLang="ja-JP" sz="1800" b="1" smtClean="0"/>
              <a:t> (</a:t>
            </a:r>
            <a:r>
              <a:rPr lang="en-US" altLang="ja-JP" sz="1800" b="1" smtClean="0">
                <a:latin typeface="Symbol" pitchFamily="18" charset="2"/>
              </a:rPr>
              <a:t>g,p</a:t>
            </a:r>
            <a:r>
              <a:rPr lang="en-US" altLang="ja-JP" sz="1800" b="1" smtClean="0"/>
              <a:t>+ </a:t>
            </a:r>
            <a:r>
              <a:rPr lang="en-US" altLang="ja-JP" sz="1800" b="1" smtClean="0">
                <a:latin typeface="Symbol" pitchFamily="18" charset="2"/>
              </a:rPr>
              <a:t>p</a:t>
            </a:r>
            <a:r>
              <a:rPr lang="en-US" altLang="ja-JP" sz="1800" b="1" smtClean="0"/>
              <a:t>-) reaction. </a:t>
            </a:r>
          </a:p>
          <a:p>
            <a:endParaRPr lang="en-US" altLang="ja-JP" sz="1800" b="1" smtClean="0"/>
          </a:p>
        </p:txBody>
      </p:sp>
      <p:sp>
        <p:nvSpPr>
          <p:cNvPr id="26648" name="日付プレースホルダ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2008/10/15</a:t>
            </a:r>
          </a:p>
        </p:txBody>
      </p:sp>
      <p:sp>
        <p:nvSpPr>
          <p:cNvPr id="26649" name="Rectangle 4"/>
          <p:cNvSpPr>
            <a:spLocks noChangeArrowheads="1"/>
          </p:cNvSpPr>
          <p:nvPr/>
        </p:nvSpPr>
        <p:spPr bwMode="auto">
          <a:xfrm>
            <a:off x="4286250" y="3143250"/>
            <a:ext cx="52022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000" b="1"/>
              <a:t>Try many models, and channels</a:t>
            </a:r>
          </a:p>
          <a:p>
            <a:r>
              <a:rPr lang="en-US" altLang="ja-JP" sz="2000" b="1"/>
              <a:t> </a:t>
            </a:r>
            <a:r>
              <a:rPr lang="en-US" altLang="ja-JP" sz="2000"/>
              <a:t>Δ, </a:t>
            </a:r>
            <a:r>
              <a:rPr lang="en-US" altLang="ja-JP" sz="2000" b="1"/>
              <a:t>N*, 3</a:t>
            </a:r>
            <a:r>
              <a:rPr lang="en-US" altLang="ja-JP" sz="2000"/>
              <a:t>π</a:t>
            </a:r>
            <a:r>
              <a:rPr lang="en-US" altLang="ja-JP" sz="2000" b="1"/>
              <a:t>,…</a:t>
            </a:r>
          </a:p>
        </p:txBody>
      </p:sp>
      <p:pic>
        <p:nvPicPr>
          <p:cNvPr id="26650" name="Picture 5"/>
          <p:cNvPicPr>
            <a:picLocks noChangeAspect="1" noChangeArrowheads="1"/>
          </p:cNvPicPr>
          <p:nvPr/>
        </p:nvPicPr>
        <p:blipFill>
          <a:blip r:embed="rId3"/>
          <a:srcRect b="31056"/>
          <a:stretch>
            <a:fillRect/>
          </a:stretch>
        </p:blipFill>
        <p:spPr bwMode="auto">
          <a:xfrm>
            <a:off x="395288" y="3500438"/>
            <a:ext cx="3744912" cy="3097212"/>
          </a:xfrm>
          <a:prstGeom prst="rect">
            <a:avLst/>
          </a:prstGeom>
          <a:noFill/>
          <a:ln w="9525">
            <a:solidFill>
              <a:srgbClr val="003399"/>
            </a:solidFill>
            <a:miter lim="800000"/>
            <a:headEnd/>
            <a:tailEnd/>
          </a:ln>
        </p:spPr>
      </p:pic>
      <p:pic>
        <p:nvPicPr>
          <p:cNvPr id="26651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9250" y="3573463"/>
            <a:ext cx="1338263" cy="338137"/>
          </a:xfrm>
          <a:prstGeom prst="rect">
            <a:avLst/>
          </a:prstGeom>
          <a:solidFill>
            <a:srgbClr val="ABE7F3"/>
          </a:solidFill>
          <a:ln w="38100">
            <a:solidFill>
              <a:srgbClr val="003399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ja-JP" dirty="0" smtClean="0"/>
              <a:t>CBELSA/TAPS</a:t>
            </a:r>
            <a:endParaRPr lang="en-US" altLang="ja-JP" dirty="0" smtClean="0">
              <a:sym typeface="Symbol" pitchFamily="18" charset="2"/>
            </a:endParaRPr>
          </a:p>
        </p:txBody>
      </p:sp>
      <p:sp>
        <p:nvSpPr>
          <p:cNvPr id="4101" name="Text Box 8"/>
          <p:cNvSpPr txBox="1">
            <a:spLocks noChangeArrowheads="1"/>
          </p:cNvSpPr>
          <p:nvPr/>
        </p:nvSpPr>
        <p:spPr bwMode="auto">
          <a:xfrm>
            <a:off x="304800" y="5373688"/>
            <a:ext cx="22098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GB" altLang="ja-JP" sz="2000" b="1" u="sng">
                <a:latin typeface="Times New Roman" pitchFamily="18" charset="0"/>
                <a:cs typeface="Times New Roman" pitchFamily="18" charset="0"/>
              </a:rPr>
              <a:t>disadvantage:  </a:t>
            </a:r>
          </a:p>
          <a:p>
            <a:pPr eaLnBrk="0" hangingPunct="0">
              <a:spcBef>
                <a:spcPct val="50000"/>
              </a:spcBef>
            </a:pPr>
            <a:r>
              <a:rPr kumimoji="0" lang="en-GB" altLang="ja-JP" sz="2000" b="1">
                <a:latin typeface="Times New Roman" pitchFamily="18" charset="0"/>
                <a:cs typeface="Times New Roman" pitchFamily="18" charset="0"/>
              </a:rPr>
              <a:t>• </a:t>
            </a:r>
            <a:r>
              <a:rPr kumimoji="0" lang="en-GB" altLang="ja-JP" sz="2000" b="1">
                <a:latin typeface="Symbol" pitchFamily="18" charset="2"/>
                <a:cs typeface="Times New Roman" pitchFamily="18" charset="0"/>
              </a:rPr>
              <a:t>p</a:t>
            </a:r>
            <a:r>
              <a:rPr kumimoji="0" lang="en-GB" altLang="ja-JP" sz="2000" b="1" baseline="30000">
                <a:latin typeface="Times New Roman" pitchFamily="18" charset="0"/>
                <a:cs typeface="Times New Roman" pitchFamily="18" charset="0"/>
              </a:rPr>
              <a:t>0</a:t>
            </a:r>
            <a:r>
              <a:rPr kumimoji="0" lang="en-GB" altLang="ja-JP" sz="2000" b="1">
                <a:latin typeface="Times New Roman" pitchFamily="18" charset="0"/>
                <a:cs typeface="Times New Roman" pitchFamily="18" charset="0"/>
              </a:rPr>
              <a:t>-rescattering</a:t>
            </a:r>
          </a:p>
        </p:txBody>
      </p:sp>
      <p:sp>
        <p:nvSpPr>
          <p:cNvPr id="4102" name="Text Box 9"/>
          <p:cNvSpPr txBox="1">
            <a:spLocks noChangeArrowheads="1"/>
          </p:cNvSpPr>
          <p:nvPr/>
        </p:nvSpPr>
        <p:spPr bwMode="auto">
          <a:xfrm>
            <a:off x="304800" y="4005263"/>
            <a:ext cx="4800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612900" eaLnBrk="0" hangingPunct="0">
              <a:spcBef>
                <a:spcPct val="50000"/>
              </a:spcBef>
            </a:pPr>
            <a:r>
              <a:rPr kumimoji="0" lang="en-GB" altLang="ja-JP" sz="2000" b="1" u="sng">
                <a:latin typeface="Times New Roman" pitchFamily="18" charset="0"/>
                <a:cs typeface="Times New Roman" pitchFamily="18" charset="0"/>
              </a:rPr>
              <a:t>advantage:</a:t>
            </a:r>
            <a:r>
              <a:rPr kumimoji="0" lang="en-GB" altLang="ja-JP" sz="2000" b="1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defTabSz="1612900" eaLnBrk="0" hangingPunct="0">
              <a:spcBef>
                <a:spcPct val="50000"/>
              </a:spcBef>
            </a:pPr>
            <a:r>
              <a:rPr kumimoji="0" lang="en-GB" altLang="ja-JP" sz="2000" b="1">
                <a:latin typeface="Times New Roman" pitchFamily="18" charset="0"/>
                <a:cs typeface="Times New Roman" pitchFamily="18" charset="0"/>
              </a:rPr>
              <a:t>• </a:t>
            </a:r>
            <a:r>
              <a:rPr kumimoji="0" lang="en-GB" altLang="ja-JP" sz="2000" b="1">
                <a:latin typeface="Symbol" pitchFamily="18" charset="2"/>
                <a:cs typeface="Times New Roman" pitchFamily="18" charset="0"/>
              </a:rPr>
              <a:t>p</a:t>
            </a:r>
            <a:r>
              <a:rPr kumimoji="0" lang="en-GB" altLang="ja-JP" sz="2000" b="1" baseline="30000">
                <a:latin typeface="Times New Roman" pitchFamily="18" charset="0"/>
                <a:cs typeface="Times New Roman" pitchFamily="18" charset="0"/>
              </a:rPr>
              <a:t>0</a:t>
            </a:r>
            <a:r>
              <a:rPr kumimoji="0" lang="en-GB" altLang="ja-JP" sz="2000" b="1">
                <a:latin typeface="Symbol" pitchFamily="18" charset="2"/>
                <a:cs typeface="Times New Roman" pitchFamily="18" charset="0"/>
              </a:rPr>
              <a:t>g</a:t>
            </a:r>
            <a:r>
              <a:rPr kumimoji="0" lang="en-GB" altLang="ja-JP" sz="2000" b="1">
                <a:latin typeface="Times New Roman" pitchFamily="18" charset="0"/>
                <a:cs typeface="Times New Roman" pitchFamily="18" charset="0"/>
              </a:rPr>
              <a:t> large branching ratio (8 %)     </a:t>
            </a:r>
          </a:p>
          <a:p>
            <a:pPr defTabSz="1612900" eaLnBrk="0" hangingPunct="0">
              <a:spcBef>
                <a:spcPct val="50000"/>
              </a:spcBef>
            </a:pPr>
            <a:r>
              <a:rPr kumimoji="0" lang="en-GB" altLang="ja-JP" sz="2000" b="1">
                <a:latin typeface="Times New Roman" pitchFamily="18" charset="0"/>
                <a:cs typeface="Times New Roman" pitchFamily="18" charset="0"/>
              </a:rPr>
              <a:t>• no </a:t>
            </a:r>
            <a:r>
              <a:rPr kumimoji="0" lang="en-GB" altLang="ja-JP" sz="2000" b="1">
                <a:latin typeface="Symbol" pitchFamily="18" charset="2"/>
                <a:cs typeface="Times New Roman" pitchFamily="18" charset="0"/>
                <a:sym typeface="Symbol" pitchFamily="18" charset="2"/>
              </a:rPr>
              <a:t></a:t>
            </a:r>
            <a:r>
              <a:rPr kumimoji="0" lang="en-GB" altLang="ja-JP" sz="2000" b="1">
                <a:latin typeface="Times New Roman" pitchFamily="18" charset="0"/>
                <a:cs typeface="Times New Roman" pitchFamily="18" charset="0"/>
              </a:rPr>
              <a:t>-contribution (</a:t>
            </a:r>
            <a:r>
              <a:rPr kumimoji="0" lang="en-GB" altLang="ja-JP" sz="2000" b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  </a:t>
            </a:r>
            <a:r>
              <a:rPr kumimoji="0" lang="en-GB" altLang="ja-JP" sz="2000" b="1" baseline="300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0</a:t>
            </a:r>
            <a:r>
              <a:rPr kumimoji="0" lang="en-GB" altLang="ja-JP" sz="2000" b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 : 7 </a:t>
            </a:r>
            <a:r>
              <a:rPr kumimoji="0" lang="en-GB" altLang="ja-JP" sz="2000" b="1">
                <a:latin typeface="Symbol" pitchFamily="18" charset="2"/>
                <a:cs typeface="Times New Roman" pitchFamily="18" charset="0"/>
                <a:sym typeface="Symbol" pitchFamily="18" charset="2"/>
              </a:rPr>
              <a:t> </a:t>
            </a:r>
            <a:r>
              <a:rPr kumimoji="0" lang="en-GB" altLang="ja-JP" sz="2000" b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10</a:t>
            </a:r>
            <a:r>
              <a:rPr kumimoji="0" lang="en-GB" altLang="ja-JP" sz="2000" b="1" baseline="300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-4</a:t>
            </a:r>
            <a:r>
              <a:rPr kumimoji="0" lang="en-GB" altLang="ja-JP" sz="2000" b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</a:t>
            </a:r>
            <a:endParaRPr kumimoji="0" lang="en-GB" altLang="ja-JP" sz="2000" b="1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103" name="Group 12"/>
          <p:cNvGrpSpPr>
            <a:grpSpLocks/>
          </p:cNvGrpSpPr>
          <p:nvPr/>
        </p:nvGrpSpPr>
        <p:grpSpPr bwMode="auto">
          <a:xfrm>
            <a:off x="152400" y="1358900"/>
            <a:ext cx="4764088" cy="2717800"/>
            <a:chOff x="96" y="720"/>
            <a:chExt cx="3001" cy="1712"/>
          </a:xfrm>
        </p:grpSpPr>
        <p:grpSp>
          <p:nvGrpSpPr>
            <p:cNvPr id="4114" name="Group 13"/>
            <p:cNvGrpSpPr>
              <a:grpSpLocks/>
            </p:cNvGrpSpPr>
            <p:nvPr/>
          </p:nvGrpSpPr>
          <p:grpSpPr bwMode="auto">
            <a:xfrm>
              <a:off x="96" y="720"/>
              <a:ext cx="1875" cy="1368"/>
              <a:chOff x="503" y="720"/>
              <a:chExt cx="1875" cy="1368"/>
            </a:xfrm>
          </p:grpSpPr>
          <p:pic>
            <p:nvPicPr>
              <p:cNvPr id="4125" name="Picture 14" descr="Photon3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754" y="1128"/>
                <a:ext cx="624" cy="9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126" name="Picture 15" descr="Photon1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503" y="1118"/>
                <a:ext cx="630" cy="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127" name="Picture 16" descr="Photon2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1287" y="1369"/>
                <a:ext cx="99" cy="6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128" name="Oval 17"/>
              <p:cNvSpPr>
                <a:spLocks noChangeArrowheads="1"/>
              </p:cNvSpPr>
              <p:nvPr/>
            </p:nvSpPr>
            <p:spPr bwMode="auto">
              <a:xfrm>
                <a:off x="768" y="768"/>
                <a:ext cx="816" cy="816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29" name="Oval 18"/>
              <p:cNvSpPr>
                <a:spLocks noChangeArrowheads="1"/>
              </p:cNvSpPr>
              <p:nvPr/>
            </p:nvSpPr>
            <p:spPr bwMode="auto">
              <a:xfrm>
                <a:off x="1152" y="1152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30" name="Line 19"/>
              <p:cNvSpPr>
                <a:spLocks noChangeShapeType="1"/>
              </p:cNvSpPr>
              <p:nvPr/>
            </p:nvSpPr>
            <p:spPr bwMode="auto">
              <a:xfrm flipV="1">
                <a:off x="1178" y="881"/>
                <a:ext cx="528" cy="288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31" name="Line 20"/>
              <p:cNvSpPr>
                <a:spLocks noChangeShapeType="1"/>
              </p:cNvSpPr>
              <p:nvPr/>
            </p:nvSpPr>
            <p:spPr bwMode="auto">
              <a:xfrm>
                <a:off x="1176" y="1178"/>
                <a:ext cx="144" cy="192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32" name="Line 21"/>
              <p:cNvSpPr>
                <a:spLocks noChangeShapeType="1"/>
              </p:cNvSpPr>
              <p:nvPr/>
            </p:nvSpPr>
            <p:spPr bwMode="auto">
              <a:xfrm>
                <a:off x="1323" y="1367"/>
                <a:ext cx="432" cy="96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33" name="Text Box 22"/>
              <p:cNvSpPr txBox="1">
                <a:spLocks noChangeArrowheads="1"/>
              </p:cNvSpPr>
              <p:nvPr/>
            </p:nvSpPr>
            <p:spPr bwMode="auto">
              <a:xfrm>
                <a:off x="1152" y="1718"/>
                <a:ext cx="240" cy="250"/>
              </a:xfrm>
              <a:prstGeom prst="rect">
                <a:avLst/>
              </a:prstGeom>
              <a:noFill/>
              <a:ln w="1587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kumimoji="0" lang="de-DE" altLang="ja-JP" sz="2000" b="1">
                    <a:latin typeface="Symbol" pitchFamily="18" charset="2"/>
                    <a:cs typeface="Times New Roman" pitchFamily="18" charset="0"/>
                  </a:rPr>
                  <a:t>g</a:t>
                </a:r>
                <a:endParaRPr kumimoji="0" lang="de-DE" altLang="ja-JP" sz="2000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134" name="Text Box 23"/>
              <p:cNvSpPr txBox="1">
                <a:spLocks noChangeArrowheads="1"/>
              </p:cNvSpPr>
              <p:nvPr/>
            </p:nvSpPr>
            <p:spPr bwMode="auto">
              <a:xfrm>
                <a:off x="1824" y="1776"/>
                <a:ext cx="240" cy="250"/>
              </a:xfrm>
              <a:prstGeom prst="rect">
                <a:avLst/>
              </a:prstGeom>
              <a:noFill/>
              <a:ln w="1587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kumimoji="0" lang="de-DE" altLang="ja-JP" sz="2000" b="1">
                    <a:latin typeface="Symbol" pitchFamily="18" charset="2"/>
                    <a:cs typeface="Times New Roman" pitchFamily="18" charset="0"/>
                  </a:rPr>
                  <a:t>g</a:t>
                </a:r>
                <a:endParaRPr kumimoji="0" lang="de-DE" altLang="ja-JP" sz="2000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135" name="Text Box 24"/>
              <p:cNvSpPr txBox="1">
                <a:spLocks noChangeArrowheads="1"/>
              </p:cNvSpPr>
              <p:nvPr/>
            </p:nvSpPr>
            <p:spPr bwMode="auto">
              <a:xfrm>
                <a:off x="2112" y="912"/>
                <a:ext cx="240" cy="250"/>
              </a:xfrm>
              <a:prstGeom prst="rect">
                <a:avLst/>
              </a:prstGeom>
              <a:noFill/>
              <a:ln w="1587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kumimoji="0" lang="de-DE" altLang="ja-JP" sz="2000" b="1">
                    <a:latin typeface="Symbol" pitchFamily="18" charset="2"/>
                    <a:cs typeface="Times New Roman" pitchFamily="18" charset="0"/>
                  </a:rPr>
                  <a:t>g</a:t>
                </a:r>
                <a:endParaRPr kumimoji="0" lang="de-DE" altLang="ja-JP" sz="2000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136" name="Text Box 25"/>
              <p:cNvSpPr txBox="1">
                <a:spLocks noChangeArrowheads="1"/>
              </p:cNvSpPr>
              <p:nvPr/>
            </p:nvSpPr>
            <p:spPr bwMode="auto">
              <a:xfrm>
                <a:off x="576" y="864"/>
                <a:ext cx="240" cy="250"/>
              </a:xfrm>
              <a:prstGeom prst="rect">
                <a:avLst/>
              </a:prstGeom>
              <a:noFill/>
              <a:ln w="1587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kumimoji="0" lang="de-DE" altLang="ja-JP" sz="2000" b="1">
                    <a:latin typeface="Symbol" pitchFamily="18" charset="2"/>
                    <a:cs typeface="Times New Roman" pitchFamily="18" charset="0"/>
                  </a:rPr>
                  <a:t>g</a:t>
                </a:r>
                <a:endParaRPr kumimoji="0" lang="de-DE" altLang="ja-JP" sz="2000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137" name="Text Box 26"/>
              <p:cNvSpPr txBox="1">
                <a:spLocks noChangeArrowheads="1"/>
              </p:cNvSpPr>
              <p:nvPr/>
            </p:nvSpPr>
            <p:spPr bwMode="auto">
              <a:xfrm>
                <a:off x="1056" y="1152"/>
                <a:ext cx="240" cy="250"/>
              </a:xfrm>
              <a:prstGeom prst="rect">
                <a:avLst/>
              </a:prstGeom>
              <a:noFill/>
              <a:ln w="1587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kumimoji="0" lang="de-DE" altLang="ja-JP" sz="2000" b="1">
                    <a:latin typeface="Symbol" pitchFamily="18" charset="2"/>
                    <a:cs typeface="Times New Roman" pitchFamily="18" charset="0"/>
                  </a:rPr>
                  <a:t>w</a:t>
                </a:r>
                <a:endParaRPr kumimoji="0" lang="de-DE" altLang="ja-JP" sz="2000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138" name="Text Box 27"/>
              <p:cNvSpPr txBox="1">
                <a:spLocks noChangeArrowheads="1"/>
              </p:cNvSpPr>
              <p:nvPr/>
            </p:nvSpPr>
            <p:spPr bwMode="auto">
              <a:xfrm>
                <a:off x="1536" y="1190"/>
                <a:ext cx="288" cy="250"/>
              </a:xfrm>
              <a:prstGeom prst="rect">
                <a:avLst/>
              </a:prstGeom>
              <a:noFill/>
              <a:ln w="1587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kumimoji="0" lang="de-DE" altLang="ja-JP" sz="2000" b="1">
                    <a:latin typeface="Symbol" pitchFamily="18" charset="2"/>
                    <a:cs typeface="Times New Roman" pitchFamily="18" charset="0"/>
                  </a:rPr>
                  <a:t>p</a:t>
                </a:r>
                <a:r>
                  <a:rPr kumimoji="0" lang="de-DE" altLang="ja-JP" sz="2000" b="1" baseline="30000">
                    <a:latin typeface="Symbol" pitchFamily="18" charset="2"/>
                    <a:cs typeface="Times New Roman" pitchFamily="18" charset="0"/>
                  </a:rPr>
                  <a:t>0</a:t>
                </a:r>
                <a:endParaRPr kumimoji="0" lang="de-DE" altLang="ja-JP" sz="2000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139" name="Text Box 28"/>
              <p:cNvSpPr txBox="1">
                <a:spLocks noChangeArrowheads="1"/>
              </p:cNvSpPr>
              <p:nvPr/>
            </p:nvSpPr>
            <p:spPr bwMode="auto">
              <a:xfrm>
                <a:off x="1680" y="720"/>
                <a:ext cx="240" cy="250"/>
              </a:xfrm>
              <a:prstGeom prst="rect">
                <a:avLst/>
              </a:prstGeom>
              <a:noFill/>
              <a:ln w="1587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kumimoji="0" lang="de-DE" altLang="ja-JP" sz="2000" b="1">
                    <a:latin typeface="Times New Roman" pitchFamily="18" charset="0"/>
                    <a:cs typeface="Times New Roman" pitchFamily="18" charset="0"/>
                  </a:rPr>
                  <a:t>p</a:t>
                </a:r>
              </a:p>
            </p:txBody>
          </p:sp>
        </p:grpSp>
        <p:grpSp>
          <p:nvGrpSpPr>
            <p:cNvPr id="4115" name="Group 29"/>
            <p:cNvGrpSpPr>
              <a:grpSpLocks/>
            </p:cNvGrpSpPr>
            <p:nvPr/>
          </p:nvGrpSpPr>
          <p:grpSpPr bwMode="auto">
            <a:xfrm>
              <a:off x="1776" y="1296"/>
              <a:ext cx="1321" cy="864"/>
              <a:chOff x="2567" y="528"/>
              <a:chExt cx="1321" cy="864"/>
            </a:xfrm>
          </p:grpSpPr>
          <p:sp>
            <p:nvSpPr>
              <p:cNvPr id="4116" name="Text Box 30"/>
              <p:cNvSpPr txBox="1">
                <a:spLocks noChangeArrowheads="1"/>
              </p:cNvSpPr>
              <p:nvPr/>
            </p:nvSpPr>
            <p:spPr bwMode="auto">
              <a:xfrm>
                <a:off x="2567" y="528"/>
                <a:ext cx="1104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kumimoji="0" lang="de-DE" altLang="ja-JP" sz="2000" b="1">
                    <a:latin typeface="Symbol" pitchFamily="18" charset="2"/>
                    <a:cs typeface="Times New Roman" pitchFamily="18" charset="0"/>
                  </a:rPr>
                  <a:t>g</a:t>
                </a:r>
                <a:r>
                  <a:rPr kumimoji="0" lang="de-DE" altLang="ja-JP" sz="2000" b="1">
                    <a:latin typeface="Times New Roman" pitchFamily="18" charset="0"/>
                    <a:cs typeface="Times New Roman" pitchFamily="18" charset="0"/>
                  </a:rPr>
                  <a:t>A </a:t>
                </a:r>
                <a:r>
                  <a:rPr kumimoji="0" lang="de-DE" altLang="ja-JP" sz="2000" b="1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  + X</a:t>
                </a:r>
                <a:endParaRPr kumimoji="0" lang="de-DE" altLang="ja-JP" sz="2000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117" name="Text Box 31"/>
              <p:cNvSpPr txBox="1">
                <a:spLocks noChangeArrowheads="1"/>
              </p:cNvSpPr>
              <p:nvPr/>
            </p:nvSpPr>
            <p:spPr bwMode="auto">
              <a:xfrm>
                <a:off x="3504" y="1142"/>
                <a:ext cx="384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kumimoji="0" lang="ja-JP" altLang="de-DE" sz="2000" b="1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</a:t>
                </a:r>
                <a:endParaRPr kumimoji="0" lang="ja-JP" altLang="de-DE" sz="2000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118" name="Text Box 32"/>
              <p:cNvSpPr txBox="1">
                <a:spLocks noChangeArrowheads="1"/>
              </p:cNvSpPr>
              <p:nvPr/>
            </p:nvSpPr>
            <p:spPr bwMode="auto">
              <a:xfrm>
                <a:off x="3216" y="864"/>
                <a:ext cx="480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kumimoji="0" lang="en-GB" altLang="ja-JP" sz="2000" b="1">
                    <a:latin typeface="Symbol" pitchFamily="18" charset="2"/>
                    <a:cs typeface="Times New Roman" pitchFamily="18" charset="0"/>
                  </a:rPr>
                  <a:t>p</a:t>
                </a:r>
                <a:r>
                  <a:rPr kumimoji="0" lang="en-GB" altLang="ja-JP" sz="2000" b="1" baseline="30000">
                    <a:latin typeface="Times New Roman" pitchFamily="18" charset="0"/>
                    <a:cs typeface="Times New Roman" pitchFamily="18" charset="0"/>
                  </a:rPr>
                  <a:t>0</a:t>
                </a:r>
                <a:r>
                  <a:rPr kumimoji="0" lang="en-GB" altLang="ja-JP" sz="2000" b="1">
                    <a:latin typeface="Symbol" pitchFamily="18" charset="2"/>
                    <a:cs typeface="Times New Roman" pitchFamily="18" charset="0"/>
                  </a:rPr>
                  <a:t>g</a:t>
                </a:r>
                <a:endParaRPr kumimoji="0" lang="de-DE" altLang="ja-JP" sz="2000" b="1">
                  <a:latin typeface="Symbol" pitchFamily="18" charset="2"/>
                  <a:cs typeface="Times New Roman" pitchFamily="18" charset="0"/>
                </a:endParaRPr>
              </a:p>
            </p:txBody>
          </p:sp>
          <p:grpSp>
            <p:nvGrpSpPr>
              <p:cNvPr id="4119" name="Group 33"/>
              <p:cNvGrpSpPr>
                <a:grpSpLocks/>
              </p:cNvGrpSpPr>
              <p:nvPr/>
            </p:nvGrpSpPr>
            <p:grpSpPr bwMode="auto">
              <a:xfrm>
                <a:off x="3383" y="1085"/>
                <a:ext cx="242" cy="240"/>
                <a:chOff x="3815" y="1133"/>
                <a:chExt cx="242" cy="240"/>
              </a:xfrm>
            </p:grpSpPr>
            <p:sp>
              <p:nvSpPr>
                <p:cNvPr id="4123" name="Line 34"/>
                <p:cNvSpPr>
                  <a:spLocks noChangeShapeType="1"/>
                </p:cNvSpPr>
                <p:nvPr/>
              </p:nvSpPr>
              <p:spPr bwMode="auto">
                <a:xfrm>
                  <a:off x="3817" y="1367"/>
                  <a:ext cx="240" cy="0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24" name="Line 35"/>
                <p:cNvSpPr>
                  <a:spLocks noChangeShapeType="1"/>
                </p:cNvSpPr>
                <p:nvPr/>
              </p:nvSpPr>
              <p:spPr bwMode="auto">
                <a:xfrm flipV="1">
                  <a:off x="3815" y="1133"/>
                  <a:ext cx="0" cy="240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120" name="Group 36"/>
              <p:cNvGrpSpPr>
                <a:grpSpLocks/>
              </p:cNvGrpSpPr>
              <p:nvPr/>
            </p:nvGrpSpPr>
            <p:grpSpPr bwMode="auto">
              <a:xfrm>
                <a:off x="3095" y="768"/>
                <a:ext cx="242" cy="240"/>
                <a:chOff x="3815" y="1133"/>
                <a:chExt cx="242" cy="240"/>
              </a:xfrm>
            </p:grpSpPr>
            <p:sp>
              <p:nvSpPr>
                <p:cNvPr id="4121" name="Line 37"/>
                <p:cNvSpPr>
                  <a:spLocks noChangeShapeType="1"/>
                </p:cNvSpPr>
                <p:nvPr/>
              </p:nvSpPr>
              <p:spPr bwMode="auto">
                <a:xfrm>
                  <a:off x="3817" y="1367"/>
                  <a:ext cx="240" cy="0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22" name="Line 38"/>
                <p:cNvSpPr>
                  <a:spLocks noChangeShapeType="1"/>
                </p:cNvSpPr>
                <p:nvPr/>
              </p:nvSpPr>
              <p:spPr bwMode="auto">
                <a:xfrm flipV="1">
                  <a:off x="3815" y="1133"/>
                  <a:ext cx="0" cy="240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aphicFrame>
          <p:nvGraphicFramePr>
            <p:cNvPr id="4099" name="Object 39"/>
            <p:cNvGraphicFramePr>
              <a:graphicFrameLocks noChangeAspect="1"/>
            </p:cNvGraphicFramePr>
            <p:nvPr/>
          </p:nvGraphicFramePr>
          <p:xfrm>
            <a:off x="768" y="2112"/>
            <a:ext cx="1296" cy="320"/>
          </p:xfrm>
          <a:graphic>
            <a:graphicData uri="http://schemas.openxmlformats.org/presentationml/2006/ole">
              <p:oleObj spid="_x0000_s4099" name="Formel" r:id="rId7" imgW="2057400" imgH="507960" progId="Equation.3">
                <p:embed/>
              </p:oleObj>
            </a:graphicData>
          </a:graphic>
        </p:graphicFrame>
      </p:grpSp>
      <p:sp>
        <p:nvSpPr>
          <p:cNvPr id="4104" name="Text Box 4"/>
          <p:cNvSpPr txBox="1">
            <a:spLocks noChangeArrowheads="1"/>
          </p:cNvSpPr>
          <p:nvPr/>
        </p:nvSpPr>
        <p:spPr bwMode="auto">
          <a:xfrm>
            <a:off x="4719638" y="1195388"/>
            <a:ext cx="3879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de-DE" altLang="ja-JP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D. Trnka et al., PRL 94 (2005) 192203</a:t>
            </a:r>
          </a:p>
        </p:txBody>
      </p:sp>
      <p:grpSp>
        <p:nvGrpSpPr>
          <p:cNvPr id="4105" name="Group 6"/>
          <p:cNvGrpSpPr>
            <a:grpSpLocks/>
          </p:cNvGrpSpPr>
          <p:nvPr/>
        </p:nvGrpSpPr>
        <p:grpSpPr bwMode="auto">
          <a:xfrm>
            <a:off x="4648200" y="1412875"/>
            <a:ext cx="4495800" cy="4764088"/>
            <a:chOff x="2800" y="703"/>
            <a:chExt cx="2832" cy="3001"/>
          </a:xfrm>
        </p:grpSpPr>
        <p:grpSp>
          <p:nvGrpSpPr>
            <p:cNvPr id="4111" name="Group 7"/>
            <p:cNvGrpSpPr>
              <a:grpSpLocks/>
            </p:cNvGrpSpPr>
            <p:nvPr/>
          </p:nvGrpSpPr>
          <p:grpSpPr bwMode="auto">
            <a:xfrm>
              <a:off x="2800" y="703"/>
              <a:ext cx="2832" cy="3001"/>
              <a:chOff x="2800" y="703"/>
              <a:chExt cx="2832" cy="3001"/>
            </a:xfrm>
          </p:grpSpPr>
          <p:pic>
            <p:nvPicPr>
              <p:cNvPr id="4112" name="Picture 8"/>
              <p:cNvPicPr>
                <a:picLocks noChangeAspect="1" noChangeArrowheads="1"/>
              </p:cNvPicPr>
              <p:nvPr/>
            </p:nvPicPr>
            <p:blipFill>
              <a:blip r:embed="rId8"/>
              <a:srcRect l="2188" t="36613" r="12462" b="3052"/>
              <a:stretch>
                <a:fillRect/>
              </a:stretch>
            </p:blipFill>
            <p:spPr bwMode="auto">
              <a:xfrm>
                <a:off x="2800" y="872"/>
                <a:ext cx="2832" cy="2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113" name="Text Box 9"/>
              <p:cNvSpPr txBox="1">
                <a:spLocks noChangeArrowheads="1"/>
              </p:cNvSpPr>
              <p:nvPr/>
            </p:nvSpPr>
            <p:spPr bwMode="auto">
              <a:xfrm>
                <a:off x="3439" y="703"/>
                <a:ext cx="213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kumimoji="0" lang="de-DE" altLang="ja-JP" sz="2000" b="1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after background subtraction</a:t>
                </a:r>
              </a:p>
            </p:txBody>
          </p:sp>
        </p:grpSp>
        <p:graphicFrame>
          <p:nvGraphicFramePr>
            <p:cNvPr id="4098" name="Object 10"/>
            <p:cNvGraphicFramePr>
              <a:graphicFrameLocks noChangeAspect="1"/>
            </p:cNvGraphicFramePr>
            <p:nvPr/>
          </p:nvGraphicFramePr>
          <p:xfrm>
            <a:off x="4800" y="1584"/>
            <a:ext cx="720" cy="385"/>
          </p:xfrm>
          <a:graphic>
            <a:graphicData uri="http://schemas.openxmlformats.org/presentationml/2006/ole">
              <p:oleObj spid="_x0000_s4098" name="Equation" r:id="rId9" imgW="736560" imgH="393480" progId="Equation.3">
                <p:embed/>
              </p:oleObj>
            </a:graphicData>
          </a:graphic>
        </p:graphicFrame>
      </p:grpSp>
      <p:sp>
        <p:nvSpPr>
          <p:cNvPr id="4106" name="Text Box 5"/>
          <p:cNvSpPr txBox="1">
            <a:spLocks noChangeArrowheads="1"/>
          </p:cNvSpPr>
          <p:nvPr/>
        </p:nvSpPr>
        <p:spPr bwMode="auto">
          <a:xfrm>
            <a:off x="2928938" y="5786438"/>
            <a:ext cx="3810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de-DE" altLang="ja-JP" sz="20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kumimoji="0" lang="de-DE" altLang="ja-JP" sz="2000" b="1" baseline="-2500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 </a:t>
            </a:r>
            <a:r>
              <a:rPr kumimoji="0" lang="de-DE" altLang="ja-JP" sz="20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=</a:t>
            </a:r>
            <a:r>
              <a:rPr kumimoji="0" lang="de-DE" altLang="ja-JP" sz="2000" b="1" baseline="-2500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</a:t>
            </a:r>
            <a:r>
              <a:rPr kumimoji="0" lang="de-DE" altLang="ja-JP" sz="20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m</a:t>
            </a:r>
            <a:r>
              <a:rPr kumimoji="0" lang="de-DE" altLang="ja-JP" sz="2000" b="1" baseline="-2500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0</a:t>
            </a:r>
            <a:r>
              <a:rPr kumimoji="0" lang="de-DE" altLang="ja-JP" sz="20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(1 -  /</a:t>
            </a:r>
            <a:r>
              <a:rPr kumimoji="0" lang="de-DE" altLang="ja-JP" sz="2000" b="1" baseline="-2500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0</a:t>
            </a:r>
            <a:r>
              <a:rPr kumimoji="0" lang="de-DE" altLang="ja-JP" sz="20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  for  = 0.13</a:t>
            </a:r>
          </a:p>
        </p:txBody>
      </p:sp>
      <p:sp>
        <p:nvSpPr>
          <p:cNvPr id="2096" name="Text Box 48"/>
          <p:cNvSpPr txBox="1">
            <a:spLocks noChangeArrowheads="1"/>
          </p:cNvSpPr>
          <p:nvPr/>
        </p:nvSpPr>
        <p:spPr bwMode="auto">
          <a:xfrm>
            <a:off x="323850" y="981075"/>
            <a:ext cx="2882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TAPS, </a:t>
            </a:r>
            <a:r>
              <a:rPr lang="en-US" altLang="ja-JP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w</a:t>
            </a:r>
            <a:r>
              <a:rPr lang="en-US" altLang="ja-JP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ja-JP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 </a:t>
            </a:r>
            <a:r>
              <a:rPr lang="en-US" altLang="ja-JP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  <a:sym typeface="Symbol" pitchFamily="18" charset="2"/>
              </a:rPr>
              <a:t>p</a:t>
            </a:r>
            <a:r>
              <a:rPr lang="en-US" altLang="ja-JP" baseline="30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0</a:t>
            </a:r>
            <a:r>
              <a:rPr lang="en-US" altLang="ja-JP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  <a:sym typeface="Symbol" pitchFamily="18" charset="2"/>
              </a:rPr>
              <a:t>g</a:t>
            </a:r>
            <a:r>
              <a:rPr lang="en-US" altLang="ja-JP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with </a:t>
            </a:r>
            <a:r>
              <a:rPr lang="en-US" altLang="ja-JP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  <a:sym typeface="Symbol" pitchFamily="18" charset="2"/>
              </a:rPr>
              <a:t>g</a:t>
            </a:r>
            <a:r>
              <a:rPr lang="en-US" altLang="ja-JP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+A</a:t>
            </a:r>
            <a:endParaRPr lang="ja-JP" altLang="en-US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sym typeface="Symbol" pitchFamily="18" charset="2"/>
            </a:endParaRPr>
          </a:p>
        </p:txBody>
      </p:sp>
      <p:sp>
        <p:nvSpPr>
          <p:cNvPr id="4108" name="日付プレースホルダ 40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2008/10/15</a:t>
            </a:r>
          </a:p>
        </p:txBody>
      </p:sp>
      <p:sp>
        <p:nvSpPr>
          <p:cNvPr id="4109" name="フッター プレースホルダ 4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ATHIC, K. Ozawa</a:t>
            </a:r>
          </a:p>
        </p:txBody>
      </p:sp>
      <p:sp>
        <p:nvSpPr>
          <p:cNvPr id="4110" name="スライド番号プレースホルダ 4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9EF4DAF-EECF-47AB-8172-E2966B80E1AA}" type="slidenum">
              <a:rPr lang="en-US" altLang="ja-JP" smtClean="0"/>
              <a:pPr/>
              <a:t>31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7" name="Group 40"/>
          <p:cNvGrpSpPr>
            <a:grpSpLocks/>
          </p:cNvGrpSpPr>
          <p:nvPr/>
        </p:nvGrpSpPr>
        <p:grpSpPr bwMode="auto">
          <a:xfrm>
            <a:off x="4945063" y="981075"/>
            <a:ext cx="4198937" cy="4583113"/>
            <a:chOff x="3115" y="618"/>
            <a:chExt cx="2645" cy="2887"/>
          </a:xfrm>
        </p:grpSpPr>
        <p:pic>
          <p:nvPicPr>
            <p:cNvPr id="6183" name="Picture 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115" y="618"/>
              <a:ext cx="2645" cy="2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84" name="Text Box 6"/>
            <p:cNvSpPr txBox="1">
              <a:spLocks noChangeArrowheads="1"/>
            </p:cNvSpPr>
            <p:nvPr/>
          </p:nvSpPr>
          <p:spPr bwMode="auto">
            <a:xfrm>
              <a:off x="3984" y="934"/>
              <a:ext cx="840" cy="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0" lang="de-DE" altLang="ja-JP" sz="2000" b="1">
                  <a:latin typeface="Times New Roman" pitchFamily="18" charset="0"/>
                  <a:cs typeface="Times New Roman" pitchFamily="18" charset="0"/>
                </a:rPr>
                <a:t>simulation</a:t>
              </a:r>
            </a:p>
          </p:txBody>
        </p:sp>
      </p:grpSp>
      <p:sp>
        <p:nvSpPr>
          <p:cNvPr id="171015" name="Rectangle 7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ja-JP" smtClean="0"/>
              <a:t>Final state interaction</a:t>
            </a:r>
            <a:endParaRPr lang="en-US" altLang="ja-JP" smtClean="0">
              <a:sym typeface="Symbol" pitchFamily="18" charset="2"/>
            </a:endParaRPr>
          </a:p>
        </p:txBody>
      </p:sp>
      <p:sp>
        <p:nvSpPr>
          <p:cNvPr id="6149" name="Text Box 8"/>
          <p:cNvSpPr txBox="1">
            <a:spLocks noChangeArrowheads="1"/>
          </p:cNvSpPr>
          <p:nvPr/>
        </p:nvSpPr>
        <p:spPr bwMode="auto">
          <a:xfrm>
            <a:off x="539750" y="4292600"/>
            <a:ext cx="22098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GB" altLang="ja-JP" sz="2000" b="1" u="sng">
                <a:latin typeface="Times New Roman" pitchFamily="18" charset="0"/>
                <a:cs typeface="Times New Roman" pitchFamily="18" charset="0"/>
              </a:rPr>
              <a:t>disadvantage:  </a:t>
            </a:r>
          </a:p>
          <a:p>
            <a:pPr eaLnBrk="0" hangingPunct="0">
              <a:spcBef>
                <a:spcPct val="50000"/>
              </a:spcBef>
            </a:pPr>
            <a:r>
              <a:rPr kumimoji="0" lang="en-GB" altLang="ja-JP" sz="2000" b="1">
                <a:latin typeface="Times New Roman" pitchFamily="18" charset="0"/>
                <a:cs typeface="Times New Roman" pitchFamily="18" charset="0"/>
              </a:rPr>
              <a:t>• </a:t>
            </a:r>
            <a:r>
              <a:rPr kumimoji="0" lang="en-GB" altLang="ja-JP" sz="2000" b="1">
                <a:latin typeface="Symbol" pitchFamily="18" charset="2"/>
                <a:cs typeface="Times New Roman" pitchFamily="18" charset="0"/>
              </a:rPr>
              <a:t>p</a:t>
            </a:r>
            <a:r>
              <a:rPr kumimoji="0" lang="en-GB" altLang="ja-JP" sz="2000" b="1" baseline="30000">
                <a:latin typeface="Times New Roman" pitchFamily="18" charset="0"/>
                <a:cs typeface="Times New Roman" pitchFamily="18" charset="0"/>
              </a:rPr>
              <a:t>0</a:t>
            </a:r>
            <a:r>
              <a:rPr kumimoji="0" lang="en-GB" altLang="ja-JP" sz="2000" b="1">
                <a:latin typeface="Times New Roman" pitchFamily="18" charset="0"/>
                <a:cs typeface="Times New Roman" pitchFamily="18" charset="0"/>
              </a:rPr>
              <a:t>-rescattering</a:t>
            </a:r>
          </a:p>
        </p:txBody>
      </p:sp>
      <p:grpSp>
        <p:nvGrpSpPr>
          <p:cNvPr id="6150" name="Group 10"/>
          <p:cNvGrpSpPr>
            <a:grpSpLocks/>
          </p:cNvGrpSpPr>
          <p:nvPr/>
        </p:nvGrpSpPr>
        <p:grpSpPr bwMode="auto">
          <a:xfrm>
            <a:off x="152400" y="901700"/>
            <a:ext cx="5670550" cy="3175000"/>
            <a:chOff x="96" y="432"/>
            <a:chExt cx="3572" cy="2000"/>
          </a:xfrm>
        </p:grpSpPr>
        <p:sp>
          <p:nvSpPr>
            <p:cNvPr id="6155" name="Text Box 11"/>
            <p:cNvSpPr txBox="1">
              <a:spLocks noChangeArrowheads="1"/>
            </p:cNvSpPr>
            <p:nvPr/>
          </p:nvSpPr>
          <p:spPr bwMode="auto">
            <a:xfrm>
              <a:off x="288" y="432"/>
              <a:ext cx="338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0" lang="de-DE" altLang="ja-JP" b="1">
                  <a:latin typeface="Times New Roman" pitchFamily="18" charset="0"/>
                  <a:cs typeface="Times New Roman" pitchFamily="18" charset="0"/>
                </a:rPr>
                <a:t>J.G.Messchendorp et al., Eur. Phys. J. A 11 (2001) 95</a:t>
              </a:r>
            </a:p>
          </p:txBody>
        </p:sp>
        <p:grpSp>
          <p:nvGrpSpPr>
            <p:cNvPr id="6156" name="Group 12"/>
            <p:cNvGrpSpPr>
              <a:grpSpLocks/>
            </p:cNvGrpSpPr>
            <p:nvPr/>
          </p:nvGrpSpPr>
          <p:grpSpPr bwMode="auto">
            <a:xfrm>
              <a:off x="96" y="720"/>
              <a:ext cx="3001" cy="1712"/>
              <a:chOff x="96" y="720"/>
              <a:chExt cx="3001" cy="1712"/>
            </a:xfrm>
          </p:grpSpPr>
          <p:grpSp>
            <p:nvGrpSpPr>
              <p:cNvPr id="6157" name="Group 13"/>
              <p:cNvGrpSpPr>
                <a:grpSpLocks/>
              </p:cNvGrpSpPr>
              <p:nvPr/>
            </p:nvGrpSpPr>
            <p:grpSpPr bwMode="auto">
              <a:xfrm>
                <a:off x="96" y="720"/>
                <a:ext cx="1875" cy="1368"/>
                <a:chOff x="503" y="720"/>
                <a:chExt cx="1875" cy="1368"/>
              </a:xfrm>
            </p:grpSpPr>
            <p:pic>
              <p:nvPicPr>
                <p:cNvPr id="6168" name="Picture 14" descr="Photon3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1754" y="1128"/>
                  <a:ext cx="624" cy="9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6169" name="Picture 15" descr="Photon1"/>
                <p:cNvPicPr>
                  <a:picLocks noChangeAspect="1" noChangeArrowheads="1"/>
                </p:cNvPicPr>
                <p:nvPr/>
              </p:nvPicPr>
              <p:blipFill>
                <a:blip r:embed="rId6"/>
                <a:srcRect/>
                <a:stretch>
                  <a:fillRect/>
                </a:stretch>
              </p:blipFill>
              <p:spPr bwMode="auto">
                <a:xfrm>
                  <a:off x="503" y="1118"/>
                  <a:ext cx="630" cy="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6170" name="Picture 16" descr="Photon2"/>
                <p:cNvPicPr>
                  <a:picLocks noChangeAspect="1" noChangeArrowheads="1"/>
                </p:cNvPicPr>
                <p:nvPr/>
              </p:nvPicPr>
              <p:blipFill>
                <a:blip r:embed="rId7"/>
                <a:srcRect/>
                <a:stretch>
                  <a:fillRect/>
                </a:stretch>
              </p:blipFill>
              <p:spPr bwMode="auto">
                <a:xfrm>
                  <a:off x="1287" y="1369"/>
                  <a:ext cx="99" cy="62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6171" name="Oval 17"/>
                <p:cNvSpPr>
                  <a:spLocks noChangeArrowheads="1"/>
                </p:cNvSpPr>
                <p:nvPr/>
              </p:nvSpPr>
              <p:spPr bwMode="auto">
                <a:xfrm>
                  <a:off x="768" y="768"/>
                  <a:ext cx="816" cy="816"/>
                </a:xfrm>
                <a:prstGeom prst="ellipse">
                  <a:avLst/>
                </a:prstGeom>
                <a:noFill/>
                <a:ln w="158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72" name="Oval 18"/>
                <p:cNvSpPr>
                  <a:spLocks noChangeArrowheads="1"/>
                </p:cNvSpPr>
                <p:nvPr/>
              </p:nvSpPr>
              <p:spPr bwMode="auto">
                <a:xfrm>
                  <a:off x="1152" y="1152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158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73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1178" y="881"/>
                  <a:ext cx="528" cy="288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74" name="Line 20"/>
                <p:cNvSpPr>
                  <a:spLocks noChangeShapeType="1"/>
                </p:cNvSpPr>
                <p:nvPr/>
              </p:nvSpPr>
              <p:spPr bwMode="auto">
                <a:xfrm>
                  <a:off x="1176" y="1178"/>
                  <a:ext cx="144" cy="192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75" name="Line 21"/>
                <p:cNvSpPr>
                  <a:spLocks noChangeShapeType="1"/>
                </p:cNvSpPr>
                <p:nvPr/>
              </p:nvSpPr>
              <p:spPr bwMode="auto">
                <a:xfrm>
                  <a:off x="1323" y="1367"/>
                  <a:ext cx="432" cy="96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76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1152" y="1718"/>
                  <a:ext cx="240" cy="250"/>
                </a:xfrm>
                <a:prstGeom prst="rect">
                  <a:avLst/>
                </a:prstGeom>
                <a:noFill/>
                <a:ln w="1587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kumimoji="0" lang="de-DE" altLang="ja-JP" sz="2000" b="1">
                      <a:latin typeface="Symbol" pitchFamily="18" charset="2"/>
                      <a:cs typeface="Times New Roman" pitchFamily="18" charset="0"/>
                    </a:rPr>
                    <a:t>g</a:t>
                  </a:r>
                  <a:endParaRPr kumimoji="0" lang="de-DE" altLang="ja-JP" sz="2000" b="1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6177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1824" y="1776"/>
                  <a:ext cx="240" cy="250"/>
                </a:xfrm>
                <a:prstGeom prst="rect">
                  <a:avLst/>
                </a:prstGeom>
                <a:noFill/>
                <a:ln w="1587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kumimoji="0" lang="de-DE" altLang="ja-JP" sz="2000" b="1">
                      <a:latin typeface="Symbol" pitchFamily="18" charset="2"/>
                      <a:cs typeface="Times New Roman" pitchFamily="18" charset="0"/>
                    </a:rPr>
                    <a:t>g</a:t>
                  </a:r>
                  <a:endParaRPr kumimoji="0" lang="de-DE" altLang="ja-JP" sz="2000" b="1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6178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2112" y="912"/>
                  <a:ext cx="240" cy="250"/>
                </a:xfrm>
                <a:prstGeom prst="rect">
                  <a:avLst/>
                </a:prstGeom>
                <a:noFill/>
                <a:ln w="1587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kumimoji="0" lang="de-DE" altLang="ja-JP" sz="2000" b="1">
                      <a:latin typeface="Symbol" pitchFamily="18" charset="2"/>
                      <a:cs typeface="Times New Roman" pitchFamily="18" charset="0"/>
                    </a:rPr>
                    <a:t>g</a:t>
                  </a:r>
                  <a:endParaRPr kumimoji="0" lang="de-DE" altLang="ja-JP" sz="2000" b="1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6179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576" y="864"/>
                  <a:ext cx="240" cy="250"/>
                </a:xfrm>
                <a:prstGeom prst="rect">
                  <a:avLst/>
                </a:prstGeom>
                <a:noFill/>
                <a:ln w="1587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kumimoji="0" lang="de-DE" altLang="ja-JP" sz="2000" b="1">
                      <a:latin typeface="Symbol" pitchFamily="18" charset="2"/>
                      <a:cs typeface="Times New Roman" pitchFamily="18" charset="0"/>
                    </a:rPr>
                    <a:t>g</a:t>
                  </a:r>
                  <a:endParaRPr kumimoji="0" lang="de-DE" altLang="ja-JP" sz="2000" b="1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6180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1056" y="1152"/>
                  <a:ext cx="240" cy="250"/>
                </a:xfrm>
                <a:prstGeom prst="rect">
                  <a:avLst/>
                </a:prstGeom>
                <a:noFill/>
                <a:ln w="1587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kumimoji="0" lang="de-DE" altLang="ja-JP" sz="2000" b="1">
                      <a:latin typeface="Symbol" pitchFamily="18" charset="2"/>
                      <a:cs typeface="Times New Roman" pitchFamily="18" charset="0"/>
                    </a:rPr>
                    <a:t>w</a:t>
                  </a:r>
                  <a:endParaRPr kumimoji="0" lang="de-DE" altLang="ja-JP" sz="2000" b="1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6181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1536" y="1190"/>
                  <a:ext cx="288" cy="250"/>
                </a:xfrm>
                <a:prstGeom prst="rect">
                  <a:avLst/>
                </a:prstGeom>
                <a:noFill/>
                <a:ln w="1587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kumimoji="0" lang="de-DE" altLang="ja-JP" sz="2000" b="1">
                      <a:latin typeface="Symbol" pitchFamily="18" charset="2"/>
                      <a:cs typeface="Times New Roman" pitchFamily="18" charset="0"/>
                    </a:rPr>
                    <a:t>p</a:t>
                  </a:r>
                  <a:r>
                    <a:rPr kumimoji="0" lang="de-DE" altLang="ja-JP" sz="2000" b="1" baseline="30000">
                      <a:latin typeface="Symbol" pitchFamily="18" charset="2"/>
                      <a:cs typeface="Times New Roman" pitchFamily="18" charset="0"/>
                    </a:rPr>
                    <a:t>0</a:t>
                  </a:r>
                  <a:endParaRPr kumimoji="0" lang="de-DE" altLang="ja-JP" sz="2000" b="1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6182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1680" y="720"/>
                  <a:ext cx="240" cy="250"/>
                </a:xfrm>
                <a:prstGeom prst="rect">
                  <a:avLst/>
                </a:prstGeom>
                <a:noFill/>
                <a:ln w="1587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kumimoji="0" lang="de-DE" altLang="ja-JP" sz="2000" b="1">
                      <a:latin typeface="Times New Roman" pitchFamily="18" charset="0"/>
                      <a:cs typeface="Times New Roman" pitchFamily="18" charset="0"/>
                    </a:rPr>
                    <a:t>p</a:t>
                  </a:r>
                </a:p>
              </p:txBody>
            </p:sp>
          </p:grpSp>
          <p:grpSp>
            <p:nvGrpSpPr>
              <p:cNvPr id="6158" name="Group 29"/>
              <p:cNvGrpSpPr>
                <a:grpSpLocks/>
              </p:cNvGrpSpPr>
              <p:nvPr/>
            </p:nvGrpSpPr>
            <p:grpSpPr bwMode="auto">
              <a:xfrm>
                <a:off x="1776" y="1296"/>
                <a:ext cx="1321" cy="864"/>
                <a:chOff x="2567" y="528"/>
                <a:chExt cx="1321" cy="864"/>
              </a:xfrm>
            </p:grpSpPr>
            <p:sp>
              <p:nvSpPr>
                <p:cNvPr id="6159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2567" y="528"/>
                  <a:ext cx="1104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kumimoji="0" lang="de-DE" altLang="ja-JP" sz="2000" b="1">
                      <a:latin typeface="Symbol" pitchFamily="18" charset="2"/>
                      <a:cs typeface="Times New Roman" pitchFamily="18" charset="0"/>
                    </a:rPr>
                    <a:t>g</a:t>
                  </a:r>
                  <a:r>
                    <a:rPr kumimoji="0" lang="de-DE" altLang="ja-JP" sz="2000" b="1">
                      <a:latin typeface="Times New Roman" pitchFamily="18" charset="0"/>
                      <a:cs typeface="Times New Roman" pitchFamily="18" charset="0"/>
                    </a:rPr>
                    <a:t>A </a:t>
                  </a:r>
                  <a:r>
                    <a:rPr kumimoji="0" lang="de-DE" altLang="ja-JP" sz="2000" b="1">
                      <a:latin typeface="Times New Roman" pitchFamily="18" charset="0"/>
                      <a:cs typeface="Times New Roman" pitchFamily="18" charset="0"/>
                      <a:sym typeface="Symbol" pitchFamily="18" charset="2"/>
                    </a:rPr>
                    <a:t>  + X</a:t>
                  </a:r>
                  <a:endParaRPr kumimoji="0" lang="de-DE" altLang="ja-JP" sz="2000" b="1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6160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3504" y="1142"/>
                  <a:ext cx="384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ct val="50000"/>
                    </a:spcBef>
                  </a:pPr>
                  <a:r>
                    <a:rPr kumimoji="0" lang="ja-JP" altLang="de-DE" sz="2000" b="1">
                      <a:latin typeface="Times New Roman" pitchFamily="18" charset="0"/>
                      <a:cs typeface="Times New Roman" pitchFamily="18" charset="0"/>
                      <a:sym typeface="Symbol" pitchFamily="18" charset="2"/>
                    </a:rPr>
                    <a:t></a:t>
                  </a:r>
                  <a:endParaRPr kumimoji="0" lang="ja-JP" altLang="de-DE" sz="2000" b="1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6161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3216" y="864"/>
                  <a:ext cx="480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ct val="50000"/>
                    </a:spcBef>
                  </a:pPr>
                  <a:r>
                    <a:rPr kumimoji="0" lang="en-GB" altLang="ja-JP" sz="2000" b="1">
                      <a:latin typeface="Symbol" pitchFamily="18" charset="2"/>
                      <a:cs typeface="Times New Roman" pitchFamily="18" charset="0"/>
                    </a:rPr>
                    <a:t>p</a:t>
                  </a:r>
                  <a:r>
                    <a:rPr kumimoji="0" lang="en-GB" altLang="ja-JP" sz="2000" b="1" baseline="30000">
                      <a:latin typeface="Times New Roman" pitchFamily="18" charset="0"/>
                      <a:cs typeface="Times New Roman" pitchFamily="18" charset="0"/>
                    </a:rPr>
                    <a:t>0</a:t>
                  </a:r>
                  <a:r>
                    <a:rPr kumimoji="0" lang="en-GB" altLang="ja-JP" sz="2000" b="1">
                      <a:latin typeface="Symbol" pitchFamily="18" charset="2"/>
                      <a:cs typeface="Times New Roman" pitchFamily="18" charset="0"/>
                    </a:rPr>
                    <a:t>g</a:t>
                  </a:r>
                  <a:endParaRPr kumimoji="0" lang="de-DE" altLang="ja-JP" sz="2000" b="1">
                    <a:latin typeface="Symbol" pitchFamily="18" charset="2"/>
                    <a:cs typeface="Times New Roman" pitchFamily="18" charset="0"/>
                  </a:endParaRPr>
                </a:p>
              </p:txBody>
            </p:sp>
            <p:grpSp>
              <p:nvGrpSpPr>
                <p:cNvPr id="6162" name="Group 33"/>
                <p:cNvGrpSpPr>
                  <a:grpSpLocks/>
                </p:cNvGrpSpPr>
                <p:nvPr/>
              </p:nvGrpSpPr>
              <p:grpSpPr bwMode="auto">
                <a:xfrm>
                  <a:off x="3383" y="1085"/>
                  <a:ext cx="242" cy="240"/>
                  <a:chOff x="3815" y="1133"/>
                  <a:chExt cx="242" cy="240"/>
                </a:xfrm>
              </p:grpSpPr>
              <p:sp>
                <p:nvSpPr>
                  <p:cNvPr id="6166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3817" y="1367"/>
                    <a:ext cx="240" cy="0"/>
                  </a:xfrm>
                  <a:prstGeom prst="line">
                    <a:avLst/>
                  </a:prstGeom>
                  <a:noFill/>
                  <a:ln w="1587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167" name="Line 3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15" y="1133"/>
                    <a:ext cx="0" cy="240"/>
                  </a:xfrm>
                  <a:prstGeom prst="line">
                    <a:avLst/>
                  </a:prstGeom>
                  <a:noFill/>
                  <a:ln w="158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163" name="Group 36"/>
                <p:cNvGrpSpPr>
                  <a:grpSpLocks/>
                </p:cNvGrpSpPr>
                <p:nvPr/>
              </p:nvGrpSpPr>
              <p:grpSpPr bwMode="auto">
                <a:xfrm>
                  <a:off x="3095" y="768"/>
                  <a:ext cx="242" cy="240"/>
                  <a:chOff x="3815" y="1133"/>
                  <a:chExt cx="242" cy="240"/>
                </a:xfrm>
              </p:grpSpPr>
              <p:sp>
                <p:nvSpPr>
                  <p:cNvPr id="6164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3817" y="1367"/>
                    <a:ext cx="240" cy="0"/>
                  </a:xfrm>
                  <a:prstGeom prst="line">
                    <a:avLst/>
                  </a:prstGeom>
                  <a:noFill/>
                  <a:ln w="1587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165" name="Line 3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15" y="1133"/>
                    <a:ext cx="0" cy="240"/>
                  </a:xfrm>
                  <a:prstGeom prst="line">
                    <a:avLst/>
                  </a:prstGeom>
                  <a:noFill/>
                  <a:ln w="158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aphicFrame>
            <p:nvGraphicFramePr>
              <p:cNvPr id="6146" name="Object 39"/>
              <p:cNvGraphicFramePr>
                <a:graphicFrameLocks noChangeAspect="1"/>
              </p:cNvGraphicFramePr>
              <p:nvPr/>
            </p:nvGraphicFramePr>
            <p:xfrm>
              <a:off x="768" y="2112"/>
              <a:ext cx="1296" cy="320"/>
            </p:xfrm>
            <a:graphic>
              <a:graphicData uri="http://schemas.openxmlformats.org/presentationml/2006/ole">
                <p:oleObj spid="_x0000_s6146" name="Formel" r:id="rId8" imgW="2057400" imgH="507960" progId="Equation.3">
                  <p:embed/>
                </p:oleObj>
              </a:graphicData>
            </a:graphic>
          </p:graphicFrame>
        </p:grpSp>
      </p:grpSp>
      <p:sp>
        <p:nvSpPr>
          <p:cNvPr id="6151" name="日付プレースホルダ 37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2008/10/15</a:t>
            </a:r>
          </a:p>
        </p:txBody>
      </p:sp>
      <p:sp>
        <p:nvSpPr>
          <p:cNvPr id="6152" name="フッター プレースホルダ 38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ATHIC, K. Ozawa</a:t>
            </a:r>
          </a:p>
        </p:txBody>
      </p:sp>
      <p:sp>
        <p:nvSpPr>
          <p:cNvPr id="6153" name="スライド番号プレースホルダ 39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EC4B8CE-8902-4FC0-8928-76EF0814E10A}" type="slidenum">
              <a:rPr lang="en-US" altLang="ja-JP" smtClean="0"/>
              <a:pPr/>
              <a:t>32</a:t>
            </a:fld>
            <a:endParaRPr lang="en-US" altLang="ja-JP" smtClean="0"/>
          </a:p>
        </p:txBody>
      </p:sp>
      <p:sp>
        <p:nvSpPr>
          <p:cNvPr id="6154" name="Text Box 5"/>
          <p:cNvSpPr txBox="1">
            <a:spLocks noChangeArrowheads="1"/>
          </p:cNvSpPr>
          <p:nvPr/>
        </p:nvSpPr>
        <p:spPr bwMode="auto">
          <a:xfrm>
            <a:off x="1979613" y="5637213"/>
            <a:ext cx="4784725" cy="1006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0" lang="de-DE" altLang="ja-JP" sz="2000" b="1">
                <a:latin typeface="Times New Roman" pitchFamily="18" charset="0"/>
                <a:cs typeface="Times New Roman" pitchFamily="18" charset="0"/>
              </a:rPr>
              <a:t>no distortion by pion rescattering </a:t>
            </a:r>
          </a:p>
          <a:p>
            <a:pPr algn="ctr"/>
            <a:r>
              <a:rPr kumimoji="0" lang="de-DE" altLang="ja-JP" sz="2000" b="1">
                <a:latin typeface="Times New Roman" pitchFamily="18" charset="0"/>
                <a:cs typeface="Times New Roman" pitchFamily="18" charset="0"/>
              </a:rPr>
              <a:t>expected in mass range of interest;</a:t>
            </a:r>
          </a:p>
          <a:p>
            <a:pPr algn="ctr"/>
            <a:r>
              <a:rPr kumimoji="0" lang="de-DE" altLang="ja-JP" sz="2000" b="1">
                <a:latin typeface="Times New Roman" pitchFamily="18" charset="0"/>
                <a:cs typeface="Times New Roman" pitchFamily="18" charset="0"/>
              </a:rPr>
              <a:t>further reduced by requiring T</a:t>
            </a:r>
            <a:r>
              <a:rPr kumimoji="0" lang="de-DE" altLang="ja-JP" sz="2000" b="1" baseline="-250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</a:t>
            </a:r>
            <a:r>
              <a:rPr kumimoji="0" lang="de-DE" altLang="ja-JP" sz="2000" b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&gt;150 MeV</a:t>
            </a:r>
            <a:endParaRPr kumimoji="0" lang="de-DE" altLang="ja-JP" sz="20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日付プレースホルダ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2008/10/15</a:t>
            </a:r>
          </a:p>
        </p:txBody>
      </p:sp>
      <p:sp>
        <p:nvSpPr>
          <p:cNvPr id="5124" name="フッター プレースホルダ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ATHIC, K. Ozawa</a:t>
            </a:r>
          </a:p>
        </p:txBody>
      </p:sp>
      <p:sp>
        <p:nvSpPr>
          <p:cNvPr id="5125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E67AB2F-7483-4E39-96C9-69723D27B62E}" type="slidenum">
              <a:rPr lang="en-US" altLang="ja-JP" smtClean="0"/>
              <a:pPr/>
              <a:t>33</a:t>
            </a:fld>
            <a:endParaRPr lang="en-US" altLang="ja-JP" smtClean="0"/>
          </a:p>
        </p:txBody>
      </p:sp>
      <p:pic>
        <p:nvPicPr>
          <p:cNvPr id="5126" name="Picture 2" descr="comp_orig"/>
          <p:cNvPicPr>
            <a:picLocks noChangeAspect="1" noChangeArrowheads="1"/>
          </p:cNvPicPr>
          <p:nvPr/>
        </p:nvPicPr>
        <p:blipFill>
          <a:blip r:embed="rId4"/>
          <a:srcRect b="49246"/>
          <a:stretch>
            <a:fillRect/>
          </a:stretch>
        </p:blipFill>
        <p:spPr bwMode="auto">
          <a:xfrm>
            <a:off x="71438" y="2319338"/>
            <a:ext cx="8964612" cy="427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06363" y="2349500"/>
            <a:ext cx="8929687" cy="4225925"/>
            <a:chOff x="22" y="1480"/>
            <a:chExt cx="5625" cy="2662"/>
          </a:xfrm>
        </p:grpSpPr>
        <p:pic>
          <p:nvPicPr>
            <p:cNvPr id="5156" name="Picture 4" descr="1G"/>
            <p:cNvPicPr>
              <a:picLocks noChangeAspect="1" noChangeArrowheads="1"/>
            </p:cNvPicPr>
            <p:nvPr/>
          </p:nvPicPr>
          <p:blipFill>
            <a:blip r:embed="rId5"/>
            <a:srcRect b="49649"/>
            <a:stretch>
              <a:fillRect/>
            </a:stretch>
          </p:blipFill>
          <p:spPr bwMode="auto">
            <a:xfrm>
              <a:off x="22" y="1480"/>
              <a:ext cx="5625" cy="26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57" name="AutoShape 5"/>
            <p:cNvSpPr>
              <a:spLocks noChangeArrowheads="1"/>
            </p:cNvSpPr>
            <p:nvPr/>
          </p:nvSpPr>
          <p:spPr bwMode="auto">
            <a:xfrm>
              <a:off x="431" y="2750"/>
              <a:ext cx="816" cy="544"/>
            </a:xfrm>
            <a:prstGeom prst="wedgeEllipseCallout">
              <a:avLst>
                <a:gd name="adj1" fmla="val 38236"/>
                <a:gd name="adj2" fmla="val 12132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ja-JP" b="1"/>
                <a:t>1g/cm</a:t>
              </a:r>
              <a:r>
                <a:rPr lang="en-US" altLang="ja-JP" b="1" baseline="30000"/>
                <a:t>2</a:t>
              </a:r>
            </a:p>
          </p:txBody>
        </p:sp>
        <p:sp>
          <p:nvSpPr>
            <p:cNvPr id="5158" name="AutoShape 6"/>
            <p:cNvSpPr>
              <a:spLocks noChangeArrowheads="1"/>
            </p:cNvSpPr>
            <p:nvPr/>
          </p:nvSpPr>
          <p:spPr bwMode="auto">
            <a:xfrm>
              <a:off x="3061" y="2704"/>
              <a:ext cx="816" cy="544"/>
            </a:xfrm>
            <a:prstGeom prst="wedgeEllipseCallout">
              <a:avLst>
                <a:gd name="adj1" fmla="val 62745"/>
                <a:gd name="adj2" fmla="val 9871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ja-JP" b="1"/>
                <a:t>1g/cm</a:t>
              </a:r>
              <a:r>
                <a:rPr lang="en-US" altLang="ja-JP" b="1" baseline="30000"/>
                <a:t>2</a:t>
              </a:r>
            </a:p>
          </p:txBody>
        </p:sp>
      </p:grp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611188" y="2565400"/>
            <a:ext cx="368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b="1">
                <a:solidFill>
                  <a:srgbClr val="008000"/>
                </a:solidFill>
              </a:rPr>
              <a:t>C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5219700" y="2636838"/>
            <a:ext cx="523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b="1">
                <a:solidFill>
                  <a:srgbClr val="008000"/>
                </a:solidFill>
              </a:rPr>
              <a:t>Cu</a:t>
            </a:r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250825" y="1196975"/>
          <a:ext cx="6408738" cy="577850"/>
        </p:xfrm>
        <a:graphic>
          <a:graphicData uri="http://schemas.openxmlformats.org/presentationml/2006/ole">
            <p:oleObj spid="_x0000_s5122" name="数式" r:id="rId6" imgW="2679480" imgH="241200" progId="Equation.3">
              <p:embed/>
            </p:oleObj>
          </a:graphicData>
        </a:graphic>
      </p:graphicFrame>
      <p:sp>
        <p:nvSpPr>
          <p:cNvPr id="5130" name="Rectangle 11"/>
          <p:cNvSpPr>
            <a:spLocks noChangeArrowheads="1"/>
          </p:cNvSpPr>
          <p:nvPr/>
        </p:nvSpPr>
        <p:spPr bwMode="auto">
          <a:xfrm>
            <a:off x="1447800" y="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ja-JP" sz="2800">
                <a:solidFill>
                  <a:schemeClr val="tx2"/>
                </a:solidFill>
              </a:rPr>
              <a:t>Experimentalists face to reality </a:t>
            </a:r>
            <a:br>
              <a:rPr lang="en-US" altLang="ja-JP" sz="2800">
                <a:solidFill>
                  <a:schemeClr val="tx2"/>
                </a:solidFill>
              </a:rPr>
            </a:br>
            <a:r>
              <a:rPr lang="en-US" altLang="ja-JP" sz="2800">
                <a:solidFill>
                  <a:schemeClr val="tx2"/>
                </a:solidFill>
              </a:rPr>
              <a:t>- E325 simulation- </a:t>
            </a:r>
            <a:r>
              <a:rPr lang="en-US" altLang="ja-JP" sz="2800">
                <a:solidFill>
                  <a:schemeClr val="bg1"/>
                </a:solidFill>
                <a:sym typeface="Wingdings" pitchFamily="2" charset="2"/>
              </a:rPr>
              <a:t>e+e-</a:t>
            </a:r>
          </a:p>
        </p:txBody>
      </p:sp>
      <p:graphicFrame>
        <p:nvGraphicFramePr>
          <p:cNvPr id="229437" name="Group 61"/>
          <p:cNvGraphicFramePr>
            <a:graphicFrameLocks noGrp="1"/>
          </p:cNvGraphicFramePr>
          <p:nvPr/>
        </p:nvGraphicFramePr>
        <p:xfrm>
          <a:off x="2051050" y="1916113"/>
          <a:ext cx="4897438" cy="1919418"/>
        </p:xfrm>
        <a:graphic>
          <a:graphicData uri="http://schemas.openxmlformats.org/drawingml/2006/table">
            <a:tbl>
              <a:tblPr/>
              <a:tblGrid>
                <a:gridCol w="1104900"/>
                <a:gridCol w="1158875"/>
                <a:gridCol w="1368425"/>
                <a:gridCol w="1265238"/>
              </a:tblGrid>
              <a:tr h="541338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KEK-E325 Target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CA2">
                        <a:alpha val="7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541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</a:rPr>
                        <a:t>material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CA2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</a:rPr>
                        <a:t>beam (p/spill)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CA2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</a:rPr>
                        <a:t>Interaction  length(%)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CA2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</a:rPr>
                        <a:t>radiation length(%)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CA2">
                        <a:alpha val="70000"/>
                      </a:srgbClr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C</a:t>
                      </a: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CA2">
                        <a:alpha val="7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0.64x10</a:t>
                      </a:r>
                      <a:r>
                        <a:rPr kumimoji="1" lang="en-US" altLang="ja-JP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9</a:t>
                      </a:r>
                      <a:endParaRPr kumimoji="1" lang="en-US" altLang="ja-JP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800" b="1" i="0" u="none" strike="noStrike" cap="none" normalizeH="0" baseline="3000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CA2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0.2%</a:t>
                      </a: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CA2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0.4%</a:t>
                      </a: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CA2">
                        <a:alpha val="70000"/>
                      </a:srgbClr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Cu X4</a:t>
                      </a: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CA2">
                        <a:alpha val="7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0.05% X4</a:t>
                      </a: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CA2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0.5% X4</a:t>
                      </a: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CA2">
                        <a:alpha val="7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5155" name="Text Box 45"/>
          <p:cNvSpPr txBox="1">
            <a:spLocks noChangeArrowheads="1"/>
          </p:cNvSpPr>
          <p:nvPr/>
        </p:nvSpPr>
        <p:spPr bwMode="auto">
          <a:xfrm>
            <a:off x="1619250" y="1844675"/>
            <a:ext cx="48974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ja-JP" altLang="ja-JP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9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CLAS g7b</a:t>
            </a:r>
            <a:endParaRPr lang="ja-JP" altLang="en-US" dirty="0"/>
          </a:p>
        </p:txBody>
      </p:sp>
      <p:sp>
        <p:nvSpPr>
          <p:cNvPr id="53251" name="日付プレースホルダ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2008/10/15</a:t>
            </a:r>
          </a:p>
        </p:txBody>
      </p:sp>
      <p:sp>
        <p:nvSpPr>
          <p:cNvPr id="53252" name="フッター プレースホルダ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ATHIC, K. Ozawa</a:t>
            </a:r>
          </a:p>
        </p:txBody>
      </p:sp>
      <p:sp>
        <p:nvSpPr>
          <p:cNvPr id="53253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6788333-386C-4F23-A1ED-2FFA20C092EF}" type="slidenum">
              <a:rPr lang="en-US" altLang="ja-JP" smtClean="0"/>
              <a:pPr/>
              <a:t>34</a:t>
            </a:fld>
            <a:endParaRPr lang="en-US" altLang="ja-JP" smtClean="0"/>
          </a:p>
        </p:txBody>
      </p:sp>
      <p:pic>
        <p:nvPicPr>
          <p:cNvPr id="5325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500" y="1341438"/>
            <a:ext cx="7143750" cy="537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5" name="テキスト ボックス 7"/>
          <p:cNvSpPr txBox="1">
            <a:spLocks noChangeArrowheads="1"/>
          </p:cNvSpPr>
          <p:nvPr/>
        </p:nvSpPr>
        <p:spPr bwMode="auto">
          <a:xfrm>
            <a:off x="142875" y="823913"/>
            <a:ext cx="89455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/>
              <a:t>Momentum dependence will be studied by CLAS (soon?).</a:t>
            </a:r>
            <a:endParaRPr lang="ja-JP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ja-JP" dirty="0" smtClean="0">
                <a:effectLst/>
              </a:rPr>
              <a:t>Consideration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00125"/>
            <a:ext cx="8229600" cy="20002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ja-JP" sz="2400" smtClean="0"/>
              <a:t>Gamma beam</a:t>
            </a:r>
            <a:r>
              <a:rPr lang="ja-JP" altLang="en-US" sz="2400" smtClean="0"/>
              <a:t>での測定に変化が無いのは昔から知られている。</a:t>
            </a:r>
          </a:p>
          <a:p>
            <a:pPr lvl="1">
              <a:lnSpc>
                <a:spcPct val="90000"/>
              </a:lnSpc>
            </a:pPr>
            <a:r>
              <a:rPr lang="en-US" altLang="ja-JP" sz="2400" smtClean="0"/>
              <a:t>H. Alvensleben, et al.,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ja-JP" altLang="en-US" sz="2400" smtClean="0"/>
              <a:t>　　</a:t>
            </a:r>
            <a:r>
              <a:rPr lang="en-US" altLang="ja-JP" sz="2400" smtClean="0"/>
              <a:t>NPB18(1970)333- 365</a:t>
            </a:r>
            <a:endParaRPr lang="ja-JP" altLang="en-US" sz="2400" smtClean="0"/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99125" y="1500188"/>
            <a:ext cx="3230563" cy="282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日付プレースホルダ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2008/10/15</a:t>
            </a:r>
          </a:p>
        </p:txBody>
      </p:sp>
      <p:sp>
        <p:nvSpPr>
          <p:cNvPr id="31750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38A58DA-79A8-4EE6-946E-C0AEA930F5CA}" type="slidenum">
              <a:rPr lang="en-US" altLang="ja-JP" smtClean="0"/>
              <a:pPr/>
              <a:t>35</a:t>
            </a:fld>
            <a:endParaRPr lang="en-US" altLang="ja-JP" smtClean="0"/>
          </a:p>
        </p:txBody>
      </p:sp>
      <p:sp>
        <p:nvSpPr>
          <p:cNvPr id="31751" name="フッター プレースホルダ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ATHIC, K. Ozawa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466725" y="2687638"/>
            <a:ext cx="5176838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ja-JP" sz="2400" kern="0" dirty="0">
                <a:latin typeface="+mn-lt"/>
                <a:ea typeface="+mn-ea"/>
              </a:rPr>
              <a:t>Initial condition</a:t>
            </a:r>
            <a:r>
              <a:rPr lang="ja-JP" altLang="en-US" sz="2400" kern="0" dirty="0">
                <a:latin typeface="+mn-lt"/>
                <a:ea typeface="+mn-ea"/>
              </a:rPr>
              <a:t>の影響を見積もる必要がある。</a:t>
            </a:r>
            <a:endParaRPr lang="en-US" altLang="ja-JP" sz="2400" kern="0" dirty="0">
              <a:latin typeface="+mn-lt"/>
              <a:ea typeface="+mn-ea"/>
            </a:endParaRPr>
          </a:p>
          <a:p>
            <a:pPr marL="800100" lvl="1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altLang="ja-JP" sz="2400" kern="0" dirty="0">
                <a:latin typeface="+mn-lt"/>
                <a:ea typeface="+mn-ea"/>
              </a:rPr>
              <a:t>&lt;0|qq|0&gt;</a:t>
            </a:r>
          </a:p>
          <a:p>
            <a:pPr marL="1257300" lvl="2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ja-JP" altLang="en-US" sz="2400" kern="0" dirty="0">
                <a:latin typeface="+mn-lt"/>
                <a:ea typeface="+mn-ea"/>
              </a:rPr>
              <a:t>自由空間でのメソンに対する理解の必要</a:t>
            </a:r>
            <a:endParaRPr lang="en-US" altLang="ja-JP" sz="2400" kern="0" dirty="0">
              <a:latin typeface="+mn-lt"/>
              <a:ea typeface="+mn-ea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500063" y="4554538"/>
            <a:ext cx="8358187" cy="2017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00100" lvl="1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altLang="ja-JP" sz="2400" kern="0" dirty="0">
                <a:latin typeface="+mn-lt"/>
                <a:ea typeface="+mn-ea"/>
              </a:rPr>
              <a:t>&lt;</a:t>
            </a:r>
            <a:r>
              <a:rPr lang="en-US" altLang="ja-JP" sz="2400" kern="0" dirty="0" err="1">
                <a:latin typeface="+mn-lt"/>
                <a:ea typeface="+mn-ea"/>
              </a:rPr>
              <a:t>A|qq|A</a:t>
            </a:r>
            <a:r>
              <a:rPr lang="en-US" altLang="ja-JP" sz="2400" kern="0" dirty="0">
                <a:latin typeface="+mn-lt"/>
                <a:ea typeface="+mn-ea"/>
              </a:rPr>
              <a:t>&gt;</a:t>
            </a:r>
          </a:p>
          <a:p>
            <a:pPr marL="1257300" lvl="2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ja-JP" altLang="en-US" sz="2400" kern="0" dirty="0">
                <a:latin typeface="+mn-lt"/>
                <a:ea typeface="+mn-ea"/>
              </a:rPr>
              <a:t>計算は励起されていない状態の原子核</a:t>
            </a:r>
            <a:endParaRPr lang="en-US" altLang="ja-JP" sz="2400" kern="0" dirty="0">
              <a:latin typeface="+mn-lt"/>
              <a:ea typeface="+mn-ea"/>
            </a:endParaRPr>
          </a:p>
          <a:p>
            <a:pPr marL="800100" lvl="1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altLang="ja-JP" sz="2400" kern="0" dirty="0">
                <a:latin typeface="+mn-lt"/>
                <a:ea typeface="+mn-ea"/>
              </a:rPr>
              <a:t>&lt;A’|</a:t>
            </a:r>
            <a:r>
              <a:rPr lang="en-US" altLang="ja-JP" sz="2400" kern="0" dirty="0" err="1">
                <a:latin typeface="+mn-lt"/>
                <a:ea typeface="+mn-ea"/>
              </a:rPr>
              <a:t>qq|A</a:t>
            </a:r>
            <a:r>
              <a:rPr lang="en-US" altLang="ja-JP" sz="2400" kern="0" dirty="0">
                <a:latin typeface="+mn-lt"/>
                <a:ea typeface="+mn-ea"/>
              </a:rPr>
              <a:t>&gt;, &lt;A’|</a:t>
            </a:r>
            <a:r>
              <a:rPr lang="en-US" altLang="ja-JP" sz="2400" kern="0" dirty="0" err="1">
                <a:latin typeface="+mn-lt"/>
                <a:ea typeface="+mn-ea"/>
              </a:rPr>
              <a:t>qq|A</a:t>
            </a:r>
            <a:r>
              <a:rPr lang="en-US" altLang="ja-JP" sz="2400" kern="0" dirty="0">
                <a:latin typeface="+mn-lt"/>
                <a:ea typeface="+mn-ea"/>
              </a:rPr>
              <a:t>’&gt;</a:t>
            </a:r>
          </a:p>
          <a:p>
            <a:pPr marL="1257300" lvl="2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ja-JP" altLang="en-US" sz="2400" kern="0" dirty="0">
                <a:latin typeface="+mn-lt"/>
                <a:ea typeface="+mn-ea"/>
              </a:rPr>
              <a:t>実際の測定では、原子核は励起されているし、励起のされ方も</a:t>
            </a:r>
            <a:r>
              <a:rPr lang="en-US" altLang="ja-JP" sz="2400" kern="0" dirty="0">
                <a:latin typeface="+mn-lt"/>
                <a:ea typeface="+mn-ea"/>
              </a:rPr>
              <a:t>production process</a:t>
            </a:r>
            <a:r>
              <a:rPr lang="ja-JP" altLang="en-US" sz="2400" kern="0" dirty="0">
                <a:latin typeface="+mn-lt"/>
                <a:ea typeface="+mn-ea"/>
              </a:rPr>
              <a:t>によって異なる。</a:t>
            </a:r>
            <a:endParaRPr lang="en-US" altLang="ja-JP" sz="2400" kern="0" dirty="0"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日付プレースホルダ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2008/10/15</a:t>
            </a:r>
          </a:p>
        </p:txBody>
      </p:sp>
      <p:sp>
        <p:nvSpPr>
          <p:cNvPr id="34819" name="フッター プレースホルダ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ATHIC, K. Ozawa</a:t>
            </a:r>
          </a:p>
        </p:txBody>
      </p:sp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ja-JP" dirty="0" smtClean="0"/>
              <a:t>LEPS and CLAS, </a:t>
            </a:r>
            <a:r>
              <a:rPr lang="en-US" altLang="ja-JP" dirty="0" smtClean="0">
                <a:latin typeface="Symbol" pitchFamily="18" charset="2"/>
              </a:rPr>
              <a:t>f</a:t>
            </a:r>
            <a:r>
              <a:rPr lang="en-US" altLang="ja-JP" baseline="30000" dirty="0" smtClean="0">
                <a:latin typeface="Symbol" pitchFamily="18" charset="2"/>
                <a:sym typeface="Symbol" pitchFamily="18" charset="2"/>
              </a:rPr>
              <a:t>  </a:t>
            </a:r>
            <a:r>
              <a:rPr lang="en-US" altLang="ja-JP" dirty="0" smtClean="0">
                <a:sym typeface="Symbol" pitchFamily="18" charset="2"/>
              </a:rPr>
              <a:t>in </a:t>
            </a:r>
            <a:r>
              <a:rPr lang="en-US" altLang="ja-JP" dirty="0" err="1" smtClean="0">
                <a:latin typeface="Symbol" pitchFamily="18" charset="2"/>
                <a:sym typeface="Symbol" pitchFamily="18" charset="2"/>
              </a:rPr>
              <a:t>g</a:t>
            </a:r>
            <a:r>
              <a:rPr lang="en-US" altLang="ja-JP" dirty="0" err="1" smtClean="0">
                <a:sym typeface="Symbol" pitchFamily="18" charset="2"/>
              </a:rPr>
              <a:t>+A</a:t>
            </a:r>
            <a:endParaRPr lang="en-US" altLang="ja-JP" baseline="30000" dirty="0" smtClean="0">
              <a:latin typeface="Symbol" pitchFamily="18" charset="2"/>
              <a:sym typeface="Symbol" pitchFamily="18" charset="2"/>
            </a:endParaRPr>
          </a:p>
        </p:txBody>
      </p:sp>
      <p:sp>
        <p:nvSpPr>
          <p:cNvPr id="34821" name="Rectangle 3"/>
          <p:cNvSpPr>
            <a:spLocks noChangeArrowheads="1"/>
          </p:cNvSpPr>
          <p:nvPr/>
        </p:nvSpPr>
        <p:spPr bwMode="auto">
          <a:xfrm>
            <a:off x="5715000" y="1785938"/>
            <a:ext cx="3457575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ja-JP" sz="2400" b="1"/>
              <a:t>σ(A) ∝ A</a:t>
            </a:r>
            <a:r>
              <a:rPr lang="en-US" altLang="ja-JP" sz="2400" b="1" baseline="30000"/>
              <a:t>0.74±0.06</a:t>
            </a:r>
            <a:r>
              <a:rPr lang="en-US" altLang="ja-JP" sz="2400" b="1"/>
              <a:t> ,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ja-JP" sz="2400" b="1"/>
              <a:t>σ</a:t>
            </a:r>
            <a:r>
              <a:rPr lang="en-US" altLang="ja-JP" sz="2400" b="1" baseline="-25000"/>
              <a:t>φN</a:t>
            </a:r>
            <a:r>
              <a:rPr lang="en-US" altLang="ja-JP" sz="2400" b="1"/>
              <a:t> =30+12−8 mb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endParaRPr lang="en-US" altLang="ja-JP" sz="2400" b="1">
              <a:latin typeface="Symbol" pitchFamily="18" charset="2"/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en-US" altLang="ja-JP" sz="2400" b="1">
                <a:solidFill>
                  <a:srgbClr val="FF0000"/>
                </a:solidFill>
                <a:latin typeface="Symbol" pitchFamily="18" charset="2"/>
              </a:rPr>
              <a:t>??  G</a:t>
            </a:r>
            <a:r>
              <a:rPr lang="en-US" altLang="ja-JP" sz="2400" b="1">
                <a:solidFill>
                  <a:srgbClr val="FF0000"/>
                </a:solidFill>
              </a:rPr>
              <a:t>*~</a:t>
            </a:r>
            <a:r>
              <a:rPr lang="en-US" altLang="ja-JP" sz="2400" b="1">
                <a:solidFill>
                  <a:srgbClr val="FF0000"/>
                </a:solidFill>
                <a:latin typeface="Symbol" pitchFamily="18" charset="2"/>
              </a:rPr>
              <a:t>G</a:t>
            </a:r>
            <a:r>
              <a:rPr lang="en-US" altLang="ja-JP" sz="2400" b="1" baseline="-25000">
                <a:solidFill>
                  <a:srgbClr val="FF0000"/>
                </a:solidFill>
              </a:rPr>
              <a:t>0</a:t>
            </a:r>
            <a:r>
              <a:rPr lang="en-US" altLang="ja-JP" sz="2400" b="1">
                <a:solidFill>
                  <a:srgbClr val="FF0000"/>
                </a:solidFill>
              </a:rPr>
              <a:t> X 3~5 </a:t>
            </a:r>
            <a:r>
              <a:rPr lang="en-US" altLang="ja-JP" sz="2400" b="1">
                <a:solidFill>
                  <a:srgbClr val="FF0000"/>
                </a:solidFill>
                <a:latin typeface="Symbol" pitchFamily="18" charset="2"/>
              </a:rPr>
              <a:t>?? </a:t>
            </a:r>
          </a:p>
        </p:txBody>
      </p:sp>
      <p:pic>
        <p:nvPicPr>
          <p:cNvPr id="3482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25" y="3429000"/>
            <a:ext cx="2640013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3" name="Text Box 5"/>
          <p:cNvSpPr txBox="1">
            <a:spLocks noChangeArrowheads="1"/>
          </p:cNvSpPr>
          <p:nvPr/>
        </p:nvSpPr>
        <p:spPr bwMode="auto">
          <a:xfrm>
            <a:off x="857250" y="928688"/>
            <a:ext cx="73580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Small sensitivity for spectral modification in mass distribution due to final state interaction. Nuclear absorption cross section of </a:t>
            </a:r>
            <a:r>
              <a:rPr lang="en-US" altLang="ja-JP">
                <a:latin typeface="Symbol" pitchFamily="18" charset="2"/>
              </a:rPr>
              <a:t>f</a:t>
            </a:r>
            <a:r>
              <a:rPr lang="en-US" altLang="ja-JP"/>
              <a:t> is measured</a:t>
            </a:r>
          </a:p>
        </p:txBody>
      </p:sp>
      <p:sp>
        <p:nvSpPr>
          <p:cNvPr id="34824" name="スライド番号プレースホルダ 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DADD3B5-B860-4D7A-A25C-7D3F2EA4667F}" type="slidenum">
              <a:rPr lang="en-US" altLang="ja-JP" smtClean="0"/>
              <a:pPr/>
              <a:t>36</a:t>
            </a:fld>
            <a:endParaRPr lang="en-US" altLang="ja-JP" smtClean="0"/>
          </a:p>
        </p:txBody>
      </p:sp>
      <p:sp>
        <p:nvSpPr>
          <p:cNvPr id="34825" name="テキスト ボックス 9"/>
          <p:cNvSpPr txBox="1">
            <a:spLocks noChangeArrowheads="1"/>
          </p:cNvSpPr>
          <p:nvPr/>
        </p:nvSpPr>
        <p:spPr bwMode="auto">
          <a:xfrm>
            <a:off x="142875" y="5643563"/>
            <a:ext cx="67945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Results are consistent with KEK for broadening.</a:t>
            </a:r>
          </a:p>
          <a:p>
            <a:r>
              <a:rPr lang="en-US" altLang="ja-JP"/>
              <a:t>KEK experiment shows 3 x larger mass width in nucleus.</a:t>
            </a:r>
            <a:endParaRPr lang="ja-JP" altLang="en-US"/>
          </a:p>
        </p:txBody>
      </p:sp>
      <p:pic>
        <p:nvPicPr>
          <p:cNvPr id="34826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8" y="2071688"/>
            <a:ext cx="3643312" cy="350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7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81438" y="2214563"/>
            <a:ext cx="19050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37"/>
          <p:cNvGrpSpPr>
            <a:grpSpLocks/>
          </p:cNvGrpSpPr>
          <p:nvPr/>
        </p:nvGrpSpPr>
        <p:grpSpPr bwMode="auto">
          <a:xfrm>
            <a:off x="2286000" y="2857500"/>
            <a:ext cx="4786313" cy="3552825"/>
            <a:chOff x="1928794" y="3305091"/>
            <a:chExt cx="4786346" cy="3552909"/>
          </a:xfrm>
        </p:grpSpPr>
        <p:pic>
          <p:nvPicPr>
            <p:cNvPr id="17418" name="Picture 4" descr="Slide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28794" y="3305091"/>
              <a:ext cx="4786346" cy="35529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19" name="テキスト ボックス 8"/>
            <p:cNvSpPr txBox="1">
              <a:spLocks noChangeArrowheads="1"/>
            </p:cNvSpPr>
            <p:nvPr/>
          </p:nvSpPr>
          <p:spPr bwMode="auto">
            <a:xfrm>
              <a:off x="3500430" y="4572008"/>
              <a:ext cx="66717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b="1">
                  <a:solidFill>
                    <a:srgbClr val="FF0000"/>
                  </a:solidFill>
                  <a:latin typeface="Century Schoolbook" pitchFamily="18" charset="0"/>
                  <a:ea typeface="ＭＳ Ｐ明朝" pitchFamily="18" charset="-128"/>
                </a:rPr>
                <a:t>SPS</a:t>
              </a:r>
              <a:endParaRPr lang="ja-JP" altLang="en-US" b="1">
                <a:solidFill>
                  <a:srgbClr val="FF0000"/>
                </a:solidFill>
                <a:latin typeface="Century Schoolbook" pitchFamily="18" charset="0"/>
                <a:ea typeface="ＭＳ Ｐ明朝" pitchFamily="18" charset="-128"/>
              </a:endParaRPr>
            </a:p>
          </p:txBody>
        </p:sp>
        <p:sp>
          <p:nvSpPr>
            <p:cNvPr id="17420" name="テキスト ボックス 9"/>
            <p:cNvSpPr txBox="1">
              <a:spLocks noChangeArrowheads="1"/>
            </p:cNvSpPr>
            <p:nvPr/>
          </p:nvSpPr>
          <p:spPr bwMode="auto">
            <a:xfrm>
              <a:off x="2643174" y="5845750"/>
              <a:ext cx="85472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b="1">
                  <a:solidFill>
                    <a:srgbClr val="FF0000"/>
                  </a:solidFill>
                  <a:latin typeface="Century Schoolbook" pitchFamily="18" charset="0"/>
                  <a:ea typeface="ＭＳ Ｐ明朝" pitchFamily="18" charset="-128"/>
                </a:rPr>
                <a:t>RHIC</a:t>
              </a:r>
              <a:endParaRPr lang="ja-JP" altLang="en-US" b="1">
                <a:solidFill>
                  <a:srgbClr val="FF0000"/>
                </a:solidFill>
                <a:latin typeface="Century Schoolbook" pitchFamily="18" charset="0"/>
                <a:ea typeface="ＭＳ Ｐ明朝" pitchFamily="18" charset="-128"/>
              </a:endParaRPr>
            </a:p>
          </p:txBody>
        </p:sp>
      </p:grpSp>
      <p:sp>
        <p:nvSpPr>
          <p:cNvPr id="17411" name="タイトル 1"/>
          <p:cNvSpPr>
            <a:spLocks noGrp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r>
              <a:rPr lang="ja-JP" altLang="en-US" smtClean="0">
                <a:effectLst/>
              </a:rPr>
              <a:t>高エネルギー重イオン衝突実験</a:t>
            </a:r>
          </a:p>
        </p:txBody>
      </p:sp>
      <p:sp>
        <p:nvSpPr>
          <p:cNvPr id="17412" name="スライド番号プレースホルダ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432E4DD3-EC99-4AE6-9D19-FA801CBEDDE3}" type="slidenum">
              <a:rPr lang="ja-JP" altLang="en-US" sz="1400" b="1">
                <a:solidFill>
                  <a:srgbClr val="FFFFFF"/>
                </a:solidFill>
                <a:latin typeface="Century Schoolbook" pitchFamily="18" charset="0"/>
                <a:ea typeface="ＭＳ Ｐ明朝" pitchFamily="18" charset="-128"/>
              </a:rPr>
              <a:pPr algn="ctr"/>
              <a:t>37</a:t>
            </a:fld>
            <a:endParaRPr lang="en-US" altLang="ja-JP" sz="1400" b="1">
              <a:solidFill>
                <a:srgbClr val="FFFFFF"/>
              </a:solidFill>
              <a:latin typeface="Century Schoolbook" pitchFamily="18" charset="0"/>
              <a:ea typeface="ＭＳ Ｐ明朝" pitchFamily="18" charset="-128"/>
            </a:endParaRPr>
          </a:p>
        </p:txBody>
      </p:sp>
      <p:sp>
        <p:nvSpPr>
          <p:cNvPr id="17413" name="コンテンツ プレースホルダ 2"/>
          <p:cNvSpPr>
            <a:spLocks noGrp="1"/>
          </p:cNvSpPr>
          <p:nvPr>
            <p:ph sz="quarter" idx="4294967295"/>
          </p:nvPr>
        </p:nvSpPr>
        <p:spPr>
          <a:xfrm>
            <a:off x="457200" y="928688"/>
            <a:ext cx="4030663" cy="4179887"/>
          </a:xfrm>
        </p:spPr>
        <p:txBody>
          <a:bodyPr/>
          <a:lstStyle/>
          <a:p>
            <a:pPr marL="273050" indent="-273050"/>
            <a:r>
              <a:rPr lang="ja-JP" altLang="en-US" smtClean="0"/>
              <a:t>ＳＰＳ</a:t>
            </a:r>
            <a:endParaRPr lang="en-US" altLang="ja-JP" smtClean="0"/>
          </a:p>
          <a:p>
            <a:pPr marL="639763" lvl="1" indent="-273050"/>
            <a:r>
              <a:rPr lang="en-US" altLang="ja-JP" smtClean="0"/>
              <a:t>CERN</a:t>
            </a:r>
          </a:p>
          <a:p>
            <a:pPr marL="639763" lvl="1" indent="-273050"/>
            <a:r>
              <a:rPr lang="en-US" altLang="ja-JP" smtClean="0">
                <a:sym typeface="Symbol" pitchFamily="18" charset="2"/>
              </a:rPr>
              <a:t>s</a:t>
            </a:r>
            <a:r>
              <a:rPr lang="en-US" altLang="ja-JP" baseline="-25000" smtClean="0">
                <a:sym typeface="Symbol" pitchFamily="18" charset="2"/>
              </a:rPr>
              <a:t>NN</a:t>
            </a:r>
            <a:r>
              <a:rPr lang="en-US" altLang="ja-JP" smtClean="0">
                <a:sym typeface="Symbol" pitchFamily="18" charset="2"/>
              </a:rPr>
              <a:t>=19.6 GeV</a:t>
            </a:r>
          </a:p>
          <a:p>
            <a:pPr marL="639763" lvl="1" indent="-273050"/>
            <a:r>
              <a:rPr lang="ja-JP" altLang="en-US" smtClean="0">
                <a:sym typeface="Symbol" pitchFamily="18" charset="2"/>
              </a:rPr>
              <a:t>鉛</a:t>
            </a:r>
            <a:r>
              <a:rPr lang="en-US" altLang="ja-JP" smtClean="0">
                <a:sym typeface="Symbol" pitchFamily="18" charset="2"/>
              </a:rPr>
              <a:t>-</a:t>
            </a:r>
            <a:r>
              <a:rPr lang="ja-JP" altLang="en-US" smtClean="0">
                <a:sym typeface="Symbol" pitchFamily="18" charset="2"/>
              </a:rPr>
              <a:t>鉛　衝突</a:t>
            </a:r>
            <a:endParaRPr lang="en-US" altLang="ja-JP" smtClean="0">
              <a:sym typeface="Symbol" pitchFamily="18" charset="2"/>
            </a:endParaRPr>
          </a:p>
          <a:p>
            <a:pPr marL="639763" lvl="1" indent="-273050"/>
            <a:r>
              <a:rPr lang="ja-JP" altLang="en-US" smtClean="0"/>
              <a:t>比較的高温～</a:t>
            </a:r>
            <a:r>
              <a:rPr lang="en-US" altLang="ja-JP" smtClean="0"/>
              <a:t>150MeV</a:t>
            </a:r>
            <a:endParaRPr lang="ja-JP" altLang="en-US" smtClean="0"/>
          </a:p>
        </p:txBody>
      </p:sp>
      <p:sp>
        <p:nvSpPr>
          <p:cNvPr id="17414" name="コンテンツ プレースホルダ 3"/>
          <p:cNvSpPr>
            <a:spLocks noGrp="1"/>
          </p:cNvSpPr>
          <p:nvPr>
            <p:ph sz="quarter" idx="4294967295"/>
          </p:nvPr>
        </p:nvSpPr>
        <p:spPr>
          <a:xfrm>
            <a:off x="5399088" y="963613"/>
            <a:ext cx="4030662" cy="4179887"/>
          </a:xfrm>
        </p:spPr>
        <p:txBody>
          <a:bodyPr/>
          <a:lstStyle/>
          <a:p>
            <a:pPr marL="273050" indent="-273050"/>
            <a:r>
              <a:rPr lang="ja-JP" altLang="en-US" smtClean="0"/>
              <a:t>ＲＨＩＣ</a:t>
            </a:r>
            <a:endParaRPr lang="en-US" altLang="ja-JP" smtClean="0"/>
          </a:p>
          <a:p>
            <a:pPr marL="639763" lvl="1" indent="-273050"/>
            <a:r>
              <a:rPr lang="en-US" altLang="ja-JP" smtClean="0"/>
              <a:t>BNL</a:t>
            </a:r>
          </a:p>
          <a:p>
            <a:pPr marL="639763" lvl="1" indent="-273050"/>
            <a:r>
              <a:rPr lang="en-US" altLang="ja-JP" smtClean="0">
                <a:sym typeface="Symbol" pitchFamily="18" charset="2"/>
              </a:rPr>
              <a:t>s</a:t>
            </a:r>
            <a:r>
              <a:rPr lang="en-US" altLang="ja-JP" baseline="-25000" smtClean="0">
                <a:sym typeface="Symbol" pitchFamily="18" charset="2"/>
              </a:rPr>
              <a:t>NN</a:t>
            </a:r>
            <a:r>
              <a:rPr lang="en-US" altLang="ja-JP" smtClean="0">
                <a:sym typeface="Symbol" pitchFamily="18" charset="2"/>
              </a:rPr>
              <a:t>=200 GeV</a:t>
            </a:r>
          </a:p>
          <a:p>
            <a:pPr marL="639763" lvl="1" indent="-273050"/>
            <a:r>
              <a:rPr lang="ja-JP" altLang="en-US" smtClean="0"/>
              <a:t>金</a:t>
            </a:r>
            <a:r>
              <a:rPr lang="en-US" altLang="ja-JP" smtClean="0"/>
              <a:t>-</a:t>
            </a:r>
            <a:r>
              <a:rPr lang="ja-JP" altLang="en-US" smtClean="0"/>
              <a:t>金　衝突</a:t>
            </a:r>
            <a:endParaRPr lang="en-US" altLang="ja-JP" smtClean="0"/>
          </a:p>
          <a:p>
            <a:pPr marL="639763" lvl="1" indent="-273050"/>
            <a:r>
              <a:rPr lang="ja-JP" altLang="en-US" smtClean="0"/>
              <a:t>高温（＞２００</a:t>
            </a:r>
            <a:r>
              <a:rPr lang="en-US" altLang="ja-JP" smtClean="0"/>
              <a:t>MeV</a:t>
            </a:r>
            <a:r>
              <a:rPr lang="ja-JP" altLang="en-US" smtClean="0"/>
              <a:t>）</a:t>
            </a:r>
            <a:endParaRPr lang="en-US" altLang="ja-JP" smtClean="0"/>
          </a:p>
        </p:txBody>
      </p:sp>
      <p:sp>
        <p:nvSpPr>
          <p:cNvPr id="17415" name="日付プレースホルダ 38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2008/10/15</a:t>
            </a:r>
          </a:p>
        </p:txBody>
      </p:sp>
      <p:sp>
        <p:nvSpPr>
          <p:cNvPr id="17416" name="スライド番号プレースホルダ 39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EF5EDEC-1A94-4D91-A3A1-D65449466675}" type="slidenum">
              <a:rPr lang="en-US" altLang="ja-JP" smtClean="0"/>
              <a:pPr/>
              <a:t>37</a:t>
            </a:fld>
            <a:endParaRPr lang="en-US" altLang="ja-JP" smtClean="0"/>
          </a:p>
        </p:txBody>
      </p:sp>
      <p:sp>
        <p:nvSpPr>
          <p:cNvPr id="17417" name="フッター プレースホルダ 40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ATHIC, K. Ozawa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日付プレースホルダ 1"/>
          <p:cNvSpPr>
            <a:spLocks noGrp="1"/>
          </p:cNvSpPr>
          <p:nvPr>
            <p:ph type="dt" sz="quarter" idx="10"/>
          </p:nvPr>
        </p:nvSpPr>
        <p:spPr>
          <a:xfrm>
            <a:off x="719138" y="6100763"/>
            <a:ext cx="2133600" cy="457200"/>
          </a:xfrm>
          <a:noFill/>
        </p:spPr>
        <p:txBody>
          <a:bodyPr/>
          <a:lstStyle/>
          <a:p>
            <a:r>
              <a:rPr lang="en-US" altLang="ja-JP" smtClean="0"/>
              <a:t>2008/10/15</a:t>
            </a:r>
          </a:p>
        </p:txBody>
      </p:sp>
      <p:sp>
        <p:nvSpPr>
          <p:cNvPr id="22531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2817813" y="6105525"/>
            <a:ext cx="3960812" cy="457200"/>
          </a:xfrm>
          <a:noFill/>
        </p:spPr>
        <p:txBody>
          <a:bodyPr/>
          <a:lstStyle/>
          <a:p>
            <a:r>
              <a:rPr lang="en-US" altLang="ja-JP" smtClean="0"/>
              <a:t>ATHIC, K. Ozawa</a:t>
            </a:r>
          </a:p>
        </p:txBody>
      </p:sp>
      <p:sp>
        <p:nvSpPr>
          <p:cNvPr id="22532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6815138" y="6100763"/>
            <a:ext cx="2133600" cy="457200"/>
          </a:xfrm>
          <a:noFill/>
        </p:spPr>
        <p:txBody>
          <a:bodyPr/>
          <a:lstStyle/>
          <a:p>
            <a:fld id="{68181A5D-D59F-455C-8DCD-26CD1018122A}" type="slidenum">
              <a:rPr lang="en-US" altLang="ja-JP" smtClean="0"/>
              <a:pPr/>
              <a:t>38</a:t>
            </a:fld>
            <a:endParaRPr lang="en-US" altLang="ja-JP" smtClean="0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ja-JP" dirty="0" smtClean="0"/>
              <a:t>Advantages at RHIC</a:t>
            </a:r>
            <a:endParaRPr lang="ja-JP" altLang="en-US" dirty="0" smtClean="0"/>
          </a:p>
        </p:txBody>
      </p:sp>
      <p:sp>
        <p:nvSpPr>
          <p:cNvPr id="22534" name="コンテンツ プレースホルダ 16"/>
          <p:cNvSpPr>
            <a:spLocks noGrp="1"/>
          </p:cNvSpPr>
          <p:nvPr>
            <p:ph sz="quarter" idx="4294967295"/>
          </p:nvPr>
        </p:nvSpPr>
        <p:spPr>
          <a:xfrm>
            <a:off x="619125" y="928688"/>
            <a:ext cx="7467600" cy="5043487"/>
          </a:xfrm>
          <a:solidFill>
            <a:schemeClr val="bg1"/>
          </a:solidFill>
        </p:spPr>
        <p:txBody>
          <a:bodyPr/>
          <a:lstStyle/>
          <a:p>
            <a:pPr marL="273050" indent="-273050" eaLnBrk="1" hangingPunct="1"/>
            <a:r>
              <a:rPr lang="ja-JP" altLang="en-US" sz="2400" b="1" smtClean="0"/>
              <a:t>クォーク・グルーオン・プラズマの生成</a:t>
            </a:r>
            <a:endParaRPr lang="ja-JP" altLang="en-US" sz="2400" b="1" smtClean="0">
              <a:solidFill>
                <a:srgbClr val="FF0000"/>
              </a:solidFill>
            </a:endParaRPr>
          </a:p>
          <a:p>
            <a:pPr marL="273050" indent="-273050" eaLnBrk="1" hangingPunct="1"/>
            <a:r>
              <a:rPr lang="ja-JP" altLang="en-US" sz="2400" b="1" smtClean="0"/>
              <a:t>衝突の</a:t>
            </a:r>
            <a:r>
              <a:rPr lang="ja-JP" altLang="en-US" sz="2400" b="1" smtClean="0">
                <a:solidFill>
                  <a:srgbClr val="FF0000"/>
                </a:solidFill>
              </a:rPr>
              <a:t>初期状態の</a:t>
            </a:r>
            <a:r>
              <a:rPr lang="ja-JP" altLang="en-US" sz="2400" b="1" smtClean="0"/>
              <a:t>摂動論的な</a:t>
            </a:r>
            <a:r>
              <a:rPr lang="ja-JP" altLang="en-US" sz="2400" b="1" smtClean="0">
                <a:solidFill>
                  <a:srgbClr val="FF0000"/>
                </a:solidFill>
              </a:rPr>
              <a:t>計算による決定</a:t>
            </a:r>
            <a:endParaRPr lang="en-US" altLang="ja-JP" sz="2400" b="1" smtClean="0">
              <a:solidFill>
                <a:srgbClr val="FF0000"/>
              </a:solidFill>
            </a:endParaRPr>
          </a:p>
          <a:p>
            <a:pPr marL="673100" lvl="1" indent="-273050" eaLnBrk="1" hangingPunct="1"/>
            <a:r>
              <a:rPr lang="en-US" altLang="ja-JP" sz="2000" b="1" smtClean="0">
                <a:solidFill>
                  <a:srgbClr val="FF0000"/>
                </a:solidFill>
              </a:rPr>
              <a:t>Clear</a:t>
            </a:r>
            <a:r>
              <a:rPr lang="ja-JP" altLang="en-US" sz="2000" b="1" smtClean="0">
                <a:solidFill>
                  <a:srgbClr val="FF0000"/>
                </a:solidFill>
              </a:rPr>
              <a:t>なプローブの設定</a:t>
            </a:r>
          </a:p>
          <a:p>
            <a:pPr marL="273050" indent="-273050" eaLnBrk="1" hangingPunct="1"/>
            <a:r>
              <a:rPr lang="ja-JP" altLang="en-US" sz="2400" b="1" smtClean="0"/>
              <a:t>流体力学を用いた</a:t>
            </a:r>
            <a:r>
              <a:rPr lang="ja-JP" altLang="en-US" sz="2400" b="1" smtClean="0">
                <a:solidFill>
                  <a:srgbClr val="FF0000"/>
                </a:solidFill>
              </a:rPr>
              <a:t>時間発展の解析</a:t>
            </a:r>
          </a:p>
        </p:txBody>
      </p:sp>
      <p:sp>
        <p:nvSpPr>
          <p:cNvPr id="22535" name="スライド番号プレースホルダ 8"/>
          <p:cNvSpPr txBox="1">
            <a:spLocks noGrp="1"/>
          </p:cNvSpPr>
          <p:nvPr/>
        </p:nvSpPr>
        <p:spPr bwMode="auto">
          <a:xfrm>
            <a:off x="8391525" y="5591175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1C6C7CE9-BC07-480F-8591-345639E64CE6}" type="slidenum">
              <a:rPr kumimoji="0" lang="en-US" altLang="ja-JP" sz="1400" b="1">
                <a:solidFill>
                  <a:srgbClr val="FFFFFF"/>
                </a:solidFill>
                <a:latin typeface="Century Schoolbook" pitchFamily="18" charset="0"/>
                <a:ea typeface="ＭＳ Ｐ明朝" pitchFamily="18" charset="-128"/>
              </a:rPr>
              <a:pPr algn="ctr"/>
              <a:t>38</a:t>
            </a:fld>
            <a:endParaRPr kumimoji="0" lang="en-US" altLang="ja-JP" sz="1400" b="1">
              <a:solidFill>
                <a:srgbClr val="FFFFFF"/>
              </a:solidFill>
              <a:latin typeface="Century Schoolbook" pitchFamily="18" charset="0"/>
              <a:ea typeface="ＭＳ Ｐ明朝" pitchFamily="18" charset="-128"/>
            </a:endParaRPr>
          </a:p>
        </p:txBody>
      </p:sp>
      <p:pic>
        <p:nvPicPr>
          <p:cNvPr id="22536" name="Picture 10" descr="Pink tissue paper"/>
          <p:cNvPicPr>
            <a:picLocks noChangeAspect="1" noChangeArrowheads="1"/>
          </p:cNvPicPr>
          <p:nvPr/>
        </p:nvPicPr>
        <p:blipFill>
          <a:blip r:embed="rId3"/>
          <a:srcRect t="3343" r="50018" b="2100"/>
          <a:stretch>
            <a:fillRect/>
          </a:stretch>
        </p:blipFill>
        <p:spPr bwMode="auto">
          <a:xfrm>
            <a:off x="4762500" y="2811463"/>
            <a:ext cx="3357563" cy="3260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2537" name="Picture 11" descr="fig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76375" y="2857500"/>
            <a:ext cx="2643188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8" name="AutoShape 8"/>
          <p:cNvSpPr>
            <a:spLocks noChangeArrowheads="1"/>
          </p:cNvSpPr>
          <p:nvPr/>
        </p:nvSpPr>
        <p:spPr bwMode="auto">
          <a:xfrm>
            <a:off x="1285875" y="6132513"/>
            <a:ext cx="7694613" cy="511175"/>
          </a:xfrm>
          <a:prstGeom prst="roundRect">
            <a:avLst>
              <a:gd name="adj" fmla="val 16667"/>
            </a:avLst>
          </a:prstGeom>
          <a:solidFill>
            <a:srgbClr val="66FF33"/>
          </a:solidFill>
          <a:ln w="9525">
            <a:noFill/>
            <a:round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2400">
                <a:solidFill>
                  <a:srgbClr val="FF0000"/>
                </a:solidFill>
                <a:latin typeface="Century Schoolbook" pitchFamily="18" charset="0"/>
                <a:ea typeface="HGPｺﾞｼｯｸE" pitchFamily="50" charset="-128"/>
              </a:rPr>
              <a:t>系の温度・密度状態の時間発展の定量的評価が利用可能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スライド番号プレースホルダ 3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39DD4005-FA60-4C88-A213-77A2A439F31D}" type="slidenum">
              <a:rPr kumimoji="0" lang="en-US" altLang="ja-JP" sz="1400" b="1">
                <a:solidFill>
                  <a:srgbClr val="FFFFFF"/>
                </a:solidFill>
                <a:latin typeface="Century Schoolbook" pitchFamily="18" charset="0"/>
                <a:ea typeface="ＭＳ Ｐ明朝" pitchFamily="18" charset="-128"/>
              </a:rPr>
              <a:pPr algn="ctr"/>
              <a:t>39</a:t>
            </a:fld>
            <a:endParaRPr kumimoji="0" lang="en-US" altLang="ja-JP" sz="1400" b="1">
              <a:solidFill>
                <a:srgbClr val="FFFFFF"/>
              </a:solidFill>
              <a:latin typeface="Century Schoolbook" pitchFamily="18" charset="0"/>
              <a:ea typeface="ＭＳ Ｐ明朝" pitchFamily="18" charset="-128"/>
            </a:endParaRPr>
          </a:p>
        </p:txBody>
      </p:sp>
      <p:pic>
        <p:nvPicPr>
          <p:cNvPr id="20483" name="Picture 11" descr="図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4938" y="836613"/>
            <a:ext cx="7823200" cy="573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005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42913" y="103188"/>
            <a:ext cx="8243887" cy="498475"/>
          </a:xfrm>
        </p:spPr>
        <p:txBody>
          <a:bodyPr anchor="ctr">
            <a:normAutofit fontScale="90000"/>
          </a:bodyPr>
          <a:lstStyle/>
          <a:p>
            <a:pPr>
              <a:defRPr/>
            </a:pPr>
            <a:r>
              <a:rPr lang="en-US" altLang="ja-JP" sz="4200" smtClean="0">
                <a:effectLst/>
              </a:rPr>
              <a:t>RHIC results</a:t>
            </a:r>
          </a:p>
        </p:txBody>
      </p:sp>
      <p:sp>
        <p:nvSpPr>
          <p:cNvPr id="20485" name="Text Box 4"/>
          <p:cNvSpPr txBox="1">
            <a:spLocks noChangeArrowheads="1"/>
          </p:cNvSpPr>
          <p:nvPr/>
        </p:nvSpPr>
        <p:spPr bwMode="auto">
          <a:xfrm>
            <a:off x="3111500" y="3143250"/>
            <a:ext cx="4746625" cy="3968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kumimoji="0" lang="en-US" altLang="ja-JP" sz="2000" b="1">
                <a:solidFill>
                  <a:srgbClr val="FF0000"/>
                </a:solidFill>
                <a:latin typeface="Comic Sans MS" pitchFamily="66" charset="0"/>
                <a:ea typeface="ＭＳ Ｐ明朝" pitchFamily="18" charset="-128"/>
                <a:cs typeface="Arial" pitchFamily="34" charset="0"/>
              </a:rPr>
              <a:t>p+p NORMALIZED TO m</a:t>
            </a:r>
            <a:r>
              <a:rPr kumimoji="0" lang="en-US" altLang="ja-JP" sz="2000" b="1" baseline="-25000">
                <a:solidFill>
                  <a:srgbClr val="FF0000"/>
                </a:solidFill>
                <a:latin typeface="Comic Sans MS" pitchFamily="66" charset="0"/>
                <a:ea typeface="ＭＳ Ｐ明朝" pitchFamily="18" charset="-128"/>
                <a:cs typeface="Arial" pitchFamily="34" charset="0"/>
              </a:rPr>
              <a:t>ee</a:t>
            </a:r>
            <a:r>
              <a:rPr kumimoji="0" lang="en-US" altLang="ja-JP" sz="2000" b="1">
                <a:solidFill>
                  <a:srgbClr val="FF0000"/>
                </a:solidFill>
                <a:latin typeface="Comic Sans MS" pitchFamily="66" charset="0"/>
                <a:ea typeface="ＭＳ Ｐ明朝" pitchFamily="18" charset="-128"/>
                <a:cs typeface="Arial" pitchFamily="34" charset="0"/>
              </a:rPr>
              <a:t>&lt;100 MeV</a:t>
            </a:r>
          </a:p>
        </p:txBody>
      </p:sp>
      <p:sp>
        <p:nvSpPr>
          <p:cNvPr id="151560" name="AutoShape 8"/>
          <p:cNvSpPr>
            <a:spLocks noChangeArrowheads="1"/>
          </p:cNvSpPr>
          <p:nvPr/>
        </p:nvSpPr>
        <p:spPr bwMode="auto">
          <a:xfrm>
            <a:off x="323850" y="5108575"/>
            <a:ext cx="5616575" cy="749300"/>
          </a:xfrm>
          <a:prstGeom prst="roundRect">
            <a:avLst>
              <a:gd name="adj" fmla="val 16667"/>
            </a:avLst>
          </a:prstGeom>
          <a:solidFill>
            <a:srgbClr val="66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marL="342900" indent="-34290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ja-JP" sz="24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rPr>
              <a:t>Clear enhancement is observed in the mass region below </a:t>
            </a:r>
            <a:r>
              <a:rPr lang="en-US" altLang="ja-JP" sz="24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+mn-ea"/>
              </a:rPr>
              <a:t>w</a:t>
            </a:r>
            <a:r>
              <a:rPr lang="en-US" altLang="ja-JP" sz="24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rPr>
              <a:t>.</a:t>
            </a:r>
          </a:p>
        </p:txBody>
      </p:sp>
      <p:sp>
        <p:nvSpPr>
          <p:cNvPr id="130061" name="Oval 9"/>
          <p:cNvSpPr>
            <a:spLocks noChangeArrowheads="1"/>
          </p:cNvSpPr>
          <p:nvPr/>
        </p:nvSpPr>
        <p:spPr bwMode="auto">
          <a:xfrm>
            <a:off x="1500188" y="2571750"/>
            <a:ext cx="865187" cy="790575"/>
          </a:xfrm>
          <a:prstGeom prst="ellipse">
            <a:avLst/>
          </a:prstGeom>
          <a:noFill/>
          <a:ln w="5715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altLang="ja-JP">
              <a:latin typeface="Arial" pitchFamily="34" charset="0"/>
              <a:ea typeface="ＭＳ Ｐ明朝" pitchFamily="18" charset="-128"/>
            </a:endParaRPr>
          </a:p>
        </p:txBody>
      </p:sp>
      <p:sp>
        <p:nvSpPr>
          <p:cNvPr id="130062" name="Line 10"/>
          <p:cNvSpPr>
            <a:spLocks noChangeShapeType="1"/>
          </p:cNvSpPr>
          <p:nvPr/>
        </p:nvSpPr>
        <p:spPr bwMode="auto">
          <a:xfrm flipH="1" flipV="1">
            <a:off x="1928813" y="3643313"/>
            <a:ext cx="0" cy="13684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489" name="日付プレースホルダ 8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2008/10/15</a:t>
            </a:r>
          </a:p>
        </p:txBody>
      </p:sp>
      <p:sp>
        <p:nvSpPr>
          <p:cNvPr id="20490" name="スライド番号プレースホルダ 9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1DFB2AD-4607-446F-9B03-E16CD7C89E60}" type="slidenum">
              <a:rPr lang="en-US" altLang="ja-JP" smtClean="0"/>
              <a:pPr/>
              <a:t>39</a:t>
            </a:fld>
            <a:endParaRPr lang="en-US" altLang="ja-JP" smtClean="0"/>
          </a:p>
        </p:txBody>
      </p:sp>
      <p:sp>
        <p:nvSpPr>
          <p:cNvPr id="20491" name="フッター プレースホルダ 10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ATHIC, K. Ozawa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1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0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130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560" grpId="0" animBg="1"/>
      <p:bldP spid="130061" grpId="0" animBg="1"/>
      <p:bldP spid="13006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High density star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2008/10/15</a:t>
            </a: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ATHIC, K. Ozawa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1F7495-D45D-45A0-A27E-05FECA0391E1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pic>
        <p:nvPicPr>
          <p:cNvPr id="135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06" y="1142984"/>
            <a:ext cx="6143668" cy="5266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テキスト ボックス 6"/>
          <p:cNvSpPr txBox="1"/>
          <p:nvPr/>
        </p:nvSpPr>
        <p:spPr>
          <a:xfrm>
            <a:off x="5286380" y="1000108"/>
            <a:ext cx="350046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Figure:</a:t>
            </a:r>
          </a:p>
          <a:p>
            <a:r>
              <a:rPr lang="en-US" altLang="ja-JP" dirty="0" smtClean="0"/>
              <a:t>K. </a:t>
            </a:r>
            <a:r>
              <a:rPr lang="en-US" altLang="ja-JP" dirty="0" err="1" smtClean="0"/>
              <a:t>Yagi</a:t>
            </a:r>
            <a:r>
              <a:rPr lang="en-US" altLang="ja-JP" dirty="0" smtClean="0"/>
              <a:t>, T. Hatsuda, Y. </a:t>
            </a:r>
            <a:r>
              <a:rPr lang="en-US" altLang="ja-JP" dirty="0" err="1" smtClean="0"/>
              <a:t>Miake</a:t>
            </a:r>
            <a:r>
              <a:rPr lang="en-US" altLang="ja-JP" dirty="0" smtClean="0"/>
              <a:t>,</a:t>
            </a:r>
          </a:p>
          <a:p>
            <a:r>
              <a:rPr lang="en-US" altLang="ja-JP" dirty="0" smtClean="0"/>
              <a:t>“Quark-Gluon Plasma”</a:t>
            </a:r>
          </a:p>
          <a:p>
            <a:r>
              <a:rPr lang="en-US" altLang="ja-JP" dirty="0" smtClean="0"/>
              <a:t>Review:</a:t>
            </a:r>
          </a:p>
          <a:p>
            <a:r>
              <a:rPr lang="en-US" altLang="ja-JP" i="1" dirty="0" smtClean="0"/>
              <a:t>F. Weber, </a:t>
            </a:r>
            <a:r>
              <a:rPr lang="en-US" altLang="ja-JP" i="1" dirty="0" err="1" smtClean="0"/>
              <a:t>Prog</a:t>
            </a:r>
            <a:r>
              <a:rPr lang="en-US" altLang="ja-JP" i="1" dirty="0" smtClean="0"/>
              <a:t>. Part. </a:t>
            </a:r>
            <a:r>
              <a:rPr lang="en-US" altLang="ja-JP" i="1" dirty="0" err="1" smtClean="0"/>
              <a:t>Nucl</a:t>
            </a:r>
            <a:r>
              <a:rPr lang="en-US" altLang="ja-JP" i="1" dirty="0" smtClean="0"/>
              <a:t>. Phys. 54 (2005) 193</a:t>
            </a:r>
            <a:endParaRPr lang="en-US" altLang="ja-JP" dirty="0" smtClean="0"/>
          </a:p>
        </p:txBody>
      </p:sp>
      <p:grpSp>
        <p:nvGrpSpPr>
          <p:cNvPr id="8" name="Group 14"/>
          <p:cNvGrpSpPr>
            <a:grpSpLocks/>
          </p:cNvGrpSpPr>
          <p:nvPr/>
        </p:nvGrpSpPr>
        <p:grpSpPr bwMode="auto">
          <a:xfrm>
            <a:off x="5448331" y="3429424"/>
            <a:ext cx="3552825" cy="2857094"/>
            <a:chOff x="2043" y="1285"/>
            <a:chExt cx="3465" cy="3008"/>
          </a:xfrm>
        </p:grpSpPr>
        <p:pic>
          <p:nvPicPr>
            <p:cNvPr id="9" name="Picture 15"/>
            <p:cNvPicPr>
              <a:picLocks noChangeAspect="1" noChangeArrowheads="1"/>
            </p:cNvPicPr>
            <p:nvPr/>
          </p:nvPicPr>
          <p:blipFill>
            <a:blip r:embed="rId4"/>
            <a:srcRect l="26309" t="1463" r="766" b="13712"/>
            <a:stretch>
              <a:fillRect/>
            </a:stretch>
          </p:blipFill>
          <p:spPr bwMode="auto">
            <a:xfrm>
              <a:off x="2043" y="1719"/>
              <a:ext cx="3465" cy="2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Line 16"/>
            <p:cNvSpPr>
              <a:spLocks noChangeShapeType="1"/>
            </p:cNvSpPr>
            <p:nvPr/>
          </p:nvSpPr>
          <p:spPr bwMode="auto">
            <a:xfrm>
              <a:off x="2961" y="1707"/>
              <a:ext cx="4" cy="142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" name="Rectangle 17"/>
            <p:cNvSpPr>
              <a:spLocks noChangeArrowheads="1"/>
            </p:cNvSpPr>
            <p:nvPr/>
          </p:nvSpPr>
          <p:spPr bwMode="auto">
            <a:xfrm>
              <a:off x="2791" y="1285"/>
              <a:ext cx="321" cy="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b="1" dirty="0">
                  <a:solidFill>
                    <a:srgbClr val="006600"/>
                  </a:solidFill>
                  <a:latin typeface="Symbol" pitchFamily="18" charset="2"/>
                </a:rPr>
                <a:t>r</a:t>
              </a:r>
              <a:r>
                <a:rPr lang="en-US" altLang="ja-JP" b="1" baseline="-25000" dirty="0">
                  <a:solidFill>
                    <a:srgbClr val="006600"/>
                  </a:solidFill>
                  <a:latin typeface="Symbol" pitchFamily="18" charset="2"/>
                </a:rPr>
                <a:t>0</a:t>
              </a:r>
            </a:p>
          </p:txBody>
        </p:sp>
        <p:sp>
          <p:nvSpPr>
            <p:cNvPr id="12" name="Rectangle 18"/>
            <p:cNvSpPr>
              <a:spLocks noChangeArrowheads="1"/>
            </p:cNvSpPr>
            <p:nvPr/>
          </p:nvSpPr>
          <p:spPr bwMode="auto">
            <a:xfrm>
              <a:off x="3632" y="1383"/>
              <a:ext cx="622" cy="2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sz="2000" b="1" dirty="0">
                  <a:solidFill>
                    <a:srgbClr val="006600"/>
                  </a:solidFill>
                </a:rPr>
                <a:t>n star</a:t>
              </a:r>
            </a:p>
          </p:txBody>
        </p:sp>
        <p:sp>
          <p:nvSpPr>
            <p:cNvPr id="13" name="AutoShape 19"/>
            <p:cNvSpPr>
              <a:spLocks/>
            </p:cNvSpPr>
            <p:nvPr/>
          </p:nvSpPr>
          <p:spPr bwMode="auto">
            <a:xfrm rot="16200000">
              <a:off x="3908" y="1342"/>
              <a:ext cx="98" cy="877"/>
            </a:xfrm>
            <a:prstGeom prst="rightBrace">
              <a:avLst>
                <a:gd name="adj1" fmla="val 74575"/>
                <a:gd name="adj2" fmla="val 50000"/>
              </a:avLst>
            </a:prstGeom>
            <a:noFill/>
            <a:ln w="19050">
              <a:solidFill>
                <a:srgbClr val="0066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pic>
        <p:nvPicPr>
          <p:cNvPr id="14" name="Picture 20"/>
          <p:cNvPicPr>
            <a:picLocks noChangeAspect="1" noChangeArrowheads="1"/>
          </p:cNvPicPr>
          <p:nvPr/>
        </p:nvPicPr>
        <p:blipFill>
          <a:blip r:embed="rId4"/>
          <a:srcRect l="-255" t="93236" r="70724" b="366"/>
          <a:stretch>
            <a:fillRect/>
          </a:stretch>
        </p:blipFill>
        <p:spPr bwMode="auto">
          <a:xfrm>
            <a:off x="7286644" y="3357562"/>
            <a:ext cx="1798637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4313" y="103188"/>
            <a:ext cx="8701087" cy="7334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ja-JP" dirty="0" smtClean="0">
                <a:latin typeface="Symbol" pitchFamily="18" charset="2"/>
              </a:rPr>
              <a:t>w</a:t>
            </a:r>
            <a:r>
              <a:rPr lang="en-US" altLang="ja-JP" dirty="0" smtClean="0"/>
              <a:t> bound state in nucleus</a:t>
            </a:r>
          </a:p>
        </p:txBody>
      </p:sp>
      <p:grpSp>
        <p:nvGrpSpPr>
          <p:cNvPr id="45059" name="グループ化 12"/>
          <p:cNvGrpSpPr>
            <a:grpSpLocks/>
          </p:cNvGrpSpPr>
          <p:nvPr/>
        </p:nvGrpSpPr>
        <p:grpSpPr bwMode="auto">
          <a:xfrm>
            <a:off x="611188" y="3429000"/>
            <a:ext cx="7748587" cy="3143250"/>
            <a:chOff x="642910" y="1214422"/>
            <a:chExt cx="7749406" cy="3143272"/>
          </a:xfrm>
        </p:grpSpPr>
        <p:pic>
          <p:nvPicPr>
            <p:cNvPr id="45080" name="Pictur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42910" y="1500174"/>
              <a:ext cx="7749406" cy="2857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81" name="Picture 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643042" y="1214422"/>
              <a:ext cx="6200775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5060" name="Group 11"/>
          <p:cNvGrpSpPr>
            <a:grpSpLocks/>
          </p:cNvGrpSpPr>
          <p:nvPr/>
        </p:nvGrpSpPr>
        <p:grpSpPr bwMode="auto">
          <a:xfrm>
            <a:off x="4787900" y="1266825"/>
            <a:ext cx="3930650" cy="1225550"/>
            <a:chOff x="317" y="1237"/>
            <a:chExt cx="2476" cy="772"/>
          </a:xfrm>
        </p:grpSpPr>
        <p:sp>
          <p:nvSpPr>
            <p:cNvPr id="45067" name="Oval 12"/>
            <p:cNvSpPr>
              <a:spLocks noChangeAspect="1" noChangeArrowheads="1"/>
            </p:cNvSpPr>
            <p:nvPr/>
          </p:nvSpPr>
          <p:spPr bwMode="auto">
            <a:xfrm>
              <a:off x="317" y="1305"/>
              <a:ext cx="114" cy="114"/>
            </a:xfrm>
            <a:prstGeom prst="ellipse">
              <a:avLst/>
            </a:prstGeom>
            <a:solidFill>
              <a:srgbClr val="FF33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068" name="Line 13"/>
            <p:cNvSpPr>
              <a:spLocks noChangeAspect="1" noChangeShapeType="1"/>
            </p:cNvSpPr>
            <p:nvPr/>
          </p:nvSpPr>
          <p:spPr bwMode="auto">
            <a:xfrm>
              <a:off x="499" y="1373"/>
              <a:ext cx="704" cy="0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69" name="Oval 14"/>
            <p:cNvSpPr>
              <a:spLocks noChangeAspect="1" noChangeArrowheads="1"/>
            </p:cNvSpPr>
            <p:nvPr/>
          </p:nvSpPr>
          <p:spPr bwMode="auto">
            <a:xfrm>
              <a:off x="1226" y="1237"/>
              <a:ext cx="704" cy="704"/>
            </a:xfrm>
            <a:prstGeom prst="ellipse">
              <a:avLst/>
            </a:prstGeom>
            <a:gradFill rotWithShape="1">
              <a:gsLst>
                <a:gs pos="0">
                  <a:srgbClr val="009900"/>
                </a:gs>
                <a:gs pos="100000">
                  <a:srgbClr val="0047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altLang="ja-JP" sz="2400" b="1">
                <a:solidFill>
                  <a:srgbClr val="FF0000"/>
                </a:solidFill>
              </a:endParaRPr>
            </a:p>
          </p:txBody>
        </p:sp>
        <p:sp>
          <p:nvSpPr>
            <p:cNvPr id="45070" name="Oval 15"/>
            <p:cNvSpPr>
              <a:spLocks noChangeAspect="1" noChangeArrowheads="1"/>
            </p:cNvSpPr>
            <p:nvPr/>
          </p:nvSpPr>
          <p:spPr bwMode="auto">
            <a:xfrm>
              <a:off x="1498" y="1328"/>
              <a:ext cx="114" cy="11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071" name="Freeform 16"/>
            <p:cNvSpPr>
              <a:spLocks noChangeAspect="1"/>
            </p:cNvSpPr>
            <p:nvPr/>
          </p:nvSpPr>
          <p:spPr bwMode="auto">
            <a:xfrm rot="-2306900">
              <a:off x="1704" y="1295"/>
              <a:ext cx="83" cy="232"/>
            </a:xfrm>
            <a:custGeom>
              <a:avLst/>
              <a:gdLst>
                <a:gd name="T0" fmla="*/ 0 w 386"/>
                <a:gd name="T1" fmla="*/ 0 h 726"/>
                <a:gd name="T2" fmla="*/ 0 w 386"/>
                <a:gd name="T3" fmla="*/ 0 h 726"/>
                <a:gd name="T4" fmla="*/ 0 w 386"/>
                <a:gd name="T5" fmla="*/ 0 h 726"/>
                <a:gd name="T6" fmla="*/ 0 w 386"/>
                <a:gd name="T7" fmla="*/ 0 h 726"/>
                <a:gd name="T8" fmla="*/ 0 w 386"/>
                <a:gd name="T9" fmla="*/ 0 h 726"/>
                <a:gd name="T10" fmla="*/ 0 w 386"/>
                <a:gd name="T11" fmla="*/ 0 h 7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86"/>
                <a:gd name="T19" fmla="*/ 0 h 726"/>
                <a:gd name="T20" fmla="*/ 386 w 386"/>
                <a:gd name="T21" fmla="*/ 726 h 7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86" h="726">
                  <a:moveTo>
                    <a:pt x="0" y="0"/>
                  </a:moveTo>
                  <a:cubicBezTo>
                    <a:pt x="83" y="4"/>
                    <a:pt x="167" y="8"/>
                    <a:pt x="227" y="46"/>
                  </a:cubicBezTo>
                  <a:cubicBezTo>
                    <a:pt x="287" y="84"/>
                    <a:pt x="340" y="159"/>
                    <a:pt x="363" y="227"/>
                  </a:cubicBezTo>
                  <a:cubicBezTo>
                    <a:pt x="386" y="295"/>
                    <a:pt x="378" y="386"/>
                    <a:pt x="363" y="454"/>
                  </a:cubicBezTo>
                  <a:cubicBezTo>
                    <a:pt x="348" y="522"/>
                    <a:pt x="310" y="590"/>
                    <a:pt x="272" y="635"/>
                  </a:cubicBezTo>
                  <a:cubicBezTo>
                    <a:pt x="234" y="680"/>
                    <a:pt x="159" y="711"/>
                    <a:pt x="136" y="726"/>
                  </a:cubicBezTo>
                </a:path>
              </a:pathLst>
            </a:custGeom>
            <a:noFill/>
            <a:ln w="38100">
              <a:solidFill>
                <a:srgbClr val="66FF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72" name="Oval 17"/>
            <p:cNvSpPr>
              <a:spLocks noChangeAspect="1" noChangeArrowheads="1"/>
            </p:cNvSpPr>
            <p:nvPr/>
          </p:nvSpPr>
          <p:spPr bwMode="auto">
            <a:xfrm>
              <a:off x="1770" y="1532"/>
              <a:ext cx="114" cy="11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073" name="Line 18"/>
            <p:cNvSpPr>
              <a:spLocks noChangeAspect="1" noChangeShapeType="1"/>
            </p:cNvSpPr>
            <p:nvPr/>
          </p:nvSpPr>
          <p:spPr bwMode="auto">
            <a:xfrm>
              <a:off x="1952" y="1373"/>
              <a:ext cx="681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74" name="Oval 19"/>
            <p:cNvSpPr>
              <a:spLocks noChangeAspect="1" noChangeArrowheads="1"/>
            </p:cNvSpPr>
            <p:nvPr/>
          </p:nvSpPr>
          <p:spPr bwMode="auto">
            <a:xfrm>
              <a:off x="2679" y="1314"/>
              <a:ext cx="114" cy="114"/>
            </a:xfrm>
            <a:prstGeom prst="ellipse">
              <a:avLst/>
            </a:prstGeom>
            <a:solidFill>
              <a:srgbClr val="3333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075" name="Line 20"/>
            <p:cNvSpPr>
              <a:spLocks noChangeAspect="1" noChangeShapeType="1"/>
            </p:cNvSpPr>
            <p:nvPr/>
          </p:nvSpPr>
          <p:spPr bwMode="auto">
            <a:xfrm>
              <a:off x="1816" y="1759"/>
              <a:ext cx="636" cy="4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76" name="Line 21"/>
            <p:cNvSpPr>
              <a:spLocks noChangeAspect="1" noChangeShapeType="1"/>
            </p:cNvSpPr>
            <p:nvPr/>
          </p:nvSpPr>
          <p:spPr bwMode="auto">
            <a:xfrm>
              <a:off x="1816" y="1782"/>
              <a:ext cx="613" cy="22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77" name="Oval 22"/>
            <p:cNvSpPr>
              <a:spLocks noChangeAspect="1" noChangeArrowheads="1"/>
            </p:cNvSpPr>
            <p:nvPr/>
          </p:nvSpPr>
          <p:spPr bwMode="auto">
            <a:xfrm>
              <a:off x="1680" y="1713"/>
              <a:ext cx="113" cy="11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078" name="Line 23"/>
            <p:cNvSpPr>
              <a:spLocks noChangeAspect="1" noChangeShapeType="1"/>
            </p:cNvSpPr>
            <p:nvPr/>
          </p:nvSpPr>
          <p:spPr bwMode="auto">
            <a:xfrm>
              <a:off x="521" y="1782"/>
              <a:ext cx="1068" cy="0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79" name="Oval 24"/>
            <p:cNvSpPr>
              <a:spLocks noChangeAspect="1" noChangeArrowheads="1"/>
            </p:cNvSpPr>
            <p:nvPr/>
          </p:nvSpPr>
          <p:spPr bwMode="auto">
            <a:xfrm>
              <a:off x="317" y="1736"/>
              <a:ext cx="114" cy="114"/>
            </a:xfrm>
            <a:prstGeom prst="ellipse">
              <a:avLst/>
            </a:prstGeom>
            <a:solidFill>
              <a:srgbClr val="FF33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5061" name="Oval 25"/>
          <p:cNvSpPr>
            <a:spLocks noChangeArrowheads="1"/>
          </p:cNvSpPr>
          <p:nvPr/>
        </p:nvSpPr>
        <p:spPr bwMode="auto">
          <a:xfrm>
            <a:off x="4716463" y="1268413"/>
            <a:ext cx="4103687" cy="504825"/>
          </a:xfrm>
          <a:prstGeom prst="ellipse">
            <a:avLst/>
          </a:prstGeom>
          <a:noFill/>
          <a:ln w="28575">
            <a:solidFill>
              <a:srgbClr val="3333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062" name="Text Box 26"/>
          <p:cNvSpPr txBox="1">
            <a:spLocks noChangeArrowheads="1"/>
          </p:cNvSpPr>
          <p:nvPr/>
        </p:nvSpPr>
        <p:spPr bwMode="auto">
          <a:xfrm>
            <a:off x="1692275" y="2852738"/>
            <a:ext cx="53800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>
                <a:solidFill>
                  <a:srgbClr val="000000"/>
                </a:solidFill>
              </a:rPr>
              <a:t>Theoretical prediction for </a:t>
            </a:r>
            <a:r>
              <a:rPr lang="en-US" altLang="ja-JP" sz="2000" b="1">
                <a:solidFill>
                  <a:srgbClr val="000000"/>
                </a:solidFill>
                <a:latin typeface="Symbol" pitchFamily="18" charset="2"/>
              </a:rPr>
              <a:t>w</a:t>
            </a:r>
            <a:r>
              <a:rPr lang="en-US" altLang="ja-JP" sz="2000">
                <a:solidFill>
                  <a:srgbClr val="000000"/>
                </a:solidFill>
              </a:rPr>
              <a:t> bound states</a:t>
            </a:r>
          </a:p>
        </p:txBody>
      </p:sp>
      <p:sp>
        <p:nvSpPr>
          <p:cNvPr id="45063" name="Text Box 27"/>
          <p:cNvSpPr txBox="1">
            <a:spLocks noChangeArrowheads="1"/>
          </p:cNvSpPr>
          <p:nvPr/>
        </p:nvSpPr>
        <p:spPr bwMode="auto">
          <a:xfrm>
            <a:off x="468313" y="1196975"/>
            <a:ext cx="39084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000"/>
              <a:t>Energy level of bound state has information about  interaction between nucleus and meson.</a:t>
            </a:r>
          </a:p>
        </p:txBody>
      </p:sp>
      <p:sp>
        <p:nvSpPr>
          <p:cNvPr id="45064" name="日付プレースホルダ 2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2008/10/15</a:t>
            </a:r>
          </a:p>
        </p:txBody>
      </p:sp>
      <p:sp>
        <p:nvSpPr>
          <p:cNvPr id="45065" name="フッター プレースホルダ 2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ATHIC, K. Ozawa</a:t>
            </a:r>
          </a:p>
        </p:txBody>
      </p:sp>
      <p:sp>
        <p:nvSpPr>
          <p:cNvPr id="45066" name="スライド番号プレースホルダ 2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05ADEA-1DF0-44FD-904C-FAE70595287F}" type="slidenum">
              <a:rPr lang="en-US" altLang="ja-JP" smtClean="0"/>
              <a:pPr/>
              <a:t>40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effectLst/>
              </a:rPr>
              <a:t>0 degree measurement</a:t>
            </a:r>
          </a:p>
        </p:txBody>
      </p:sp>
      <p:pic>
        <p:nvPicPr>
          <p:cNvPr id="5427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268413"/>
            <a:ext cx="4151313" cy="492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6" name="Text Box 5"/>
          <p:cNvSpPr txBox="1">
            <a:spLocks noChangeArrowheads="1"/>
          </p:cNvSpPr>
          <p:nvPr/>
        </p:nvSpPr>
        <p:spPr bwMode="auto">
          <a:xfrm>
            <a:off x="728663" y="6108700"/>
            <a:ext cx="33385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H. Nagahiro et al, </a:t>
            </a:r>
          </a:p>
          <a:p>
            <a:r>
              <a:rPr lang="en-US" altLang="ja-JP"/>
              <a:t>Calculation for </a:t>
            </a:r>
            <a:r>
              <a:rPr lang="en-US" altLang="ja-JP" baseline="30000"/>
              <a:t>12</a:t>
            </a:r>
            <a:r>
              <a:rPr lang="en-US" altLang="ja-JP"/>
              <a:t>C(</a:t>
            </a:r>
            <a:r>
              <a:rPr lang="en-US" altLang="ja-JP">
                <a:latin typeface="Symbol" pitchFamily="18" charset="2"/>
              </a:rPr>
              <a:t>g</a:t>
            </a:r>
            <a:r>
              <a:rPr lang="en-US" altLang="ja-JP"/>
              <a:t>, p)</a:t>
            </a:r>
            <a:r>
              <a:rPr lang="en-US" altLang="ja-JP" baseline="30000"/>
              <a:t>11</a:t>
            </a:r>
            <a:r>
              <a:rPr lang="en-US" altLang="ja-JP"/>
              <a:t>B</a:t>
            </a:r>
            <a:r>
              <a:rPr lang="en-US" altLang="ja-JP" baseline="-25000">
                <a:latin typeface="Symbol" pitchFamily="18" charset="2"/>
              </a:rPr>
              <a:t>w</a:t>
            </a:r>
          </a:p>
        </p:txBody>
      </p:sp>
      <p:sp>
        <p:nvSpPr>
          <p:cNvPr id="54277" name="Text Box 7"/>
          <p:cNvSpPr txBox="1">
            <a:spLocks noChangeArrowheads="1"/>
          </p:cNvSpPr>
          <p:nvPr/>
        </p:nvSpPr>
        <p:spPr bwMode="auto">
          <a:xfrm>
            <a:off x="5343525" y="6037263"/>
            <a:ext cx="27701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Negative results for </a:t>
            </a:r>
            <a:r>
              <a:rPr lang="en-US" altLang="ja-JP">
                <a:latin typeface="Symbol" pitchFamily="18" charset="2"/>
              </a:rPr>
              <a:t>h</a:t>
            </a:r>
          </a:p>
          <a:p>
            <a:r>
              <a:rPr lang="en-US" altLang="ja-JP"/>
              <a:t>Measurements @ 15°</a:t>
            </a:r>
          </a:p>
        </p:txBody>
      </p:sp>
      <p:pic>
        <p:nvPicPr>
          <p:cNvPr id="54278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357313"/>
            <a:ext cx="3929062" cy="472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9" name="テキスト ボックス 7"/>
          <p:cNvSpPr txBox="1">
            <a:spLocks noChangeArrowheads="1"/>
          </p:cNvSpPr>
          <p:nvPr/>
        </p:nvSpPr>
        <p:spPr bwMode="auto">
          <a:xfrm>
            <a:off x="7286625" y="1571625"/>
            <a:ext cx="485775" cy="4619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/>
              <a:t>Li</a:t>
            </a:r>
            <a:endParaRPr lang="ja-JP" altLang="en-US" sz="2400" b="1"/>
          </a:p>
        </p:txBody>
      </p:sp>
      <p:sp>
        <p:nvSpPr>
          <p:cNvPr id="54280" name="テキスト ボックス 8"/>
          <p:cNvSpPr txBox="1">
            <a:spLocks noChangeArrowheads="1"/>
          </p:cNvSpPr>
          <p:nvPr/>
        </p:nvSpPr>
        <p:spPr bwMode="auto">
          <a:xfrm>
            <a:off x="7358063" y="2643188"/>
            <a:ext cx="407987" cy="461962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/>
              <a:t>C</a:t>
            </a:r>
            <a:endParaRPr lang="ja-JP" altLang="en-US" sz="2400" b="1"/>
          </a:p>
        </p:txBody>
      </p:sp>
      <p:sp>
        <p:nvSpPr>
          <p:cNvPr id="54281" name="テキスト ボックス 9"/>
          <p:cNvSpPr txBox="1">
            <a:spLocks noChangeArrowheads="1"/>
          </p:cNvSpPr>
          <p:nvPr/>
        </p:nvSpPr>
        <p:spPr bwMode="auto">
          <a:xfrm>
            <a:off x="7439025" y="3681413"/>
            <a:ext cx="446088" cy="461962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/>
              <a:t>O</a:t>
            </a:r>
            <a:endParaRPr lang="ja-JP" altLang="en-US" sz="2400" b="1"/>
          </a:p>
        </p:txBody>
      </p:sp>
      <p:sp>
        <p:nvSpPr>
          <p:cNvPr id="54282" name="テキスト ボックス 10"/>
          <p:cNvSpPr txBox="1">
            <a:spLocks noChangeArrowheads="1"/>
          </p:cNvSpPr>
          <p:nvPr/>
        </p:nvSpPr>
        <p:spPr bwMode="auto">
          <a:xfrm>
            <a:off x="7429500" y="4681538"/>
            <a:ext cx="528638" cy="461962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/>
              <a:t>Al</a:t>
            </a:r>
            <a:endParaRPr lang="ja-JP" altLang="en-US" sz="2400" b="1"/>
          </a:p>
        </p:txBody>
      </p:sp>
      <p:sp>
        <p:nvSpPr>
          <p:cNvPr id="54283" name="テキスト ボックス 11"/>
          <p:cNvSpPr txBox="1">
            <a:spLocks noChangeArrowheads="1"/>
          </p:cNvSpPr>
          <p:nvPr/>
        </p:nvSpPr>
        <p:spPr bwMode="auto">
          <a:xfrm>
            <a:off x="4416425" y="1071563"/>
            <a:ext cx="47275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/>
              <a:t>R.E. Chrien et al., Phys. Rev. Let., 60 (1988) 2595</a:t>
            </a:r>
            <a:endParaRPr lang="ja-JP" altLang="en-US" sz="1400"/>
          </a:p>
        </p:txBody>
      </p:sp>
      <p:sp>
        <p:nvSpPr>
          <p:cNvPr id="54284" name="日付プレースホルダ 1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2008/10/15</a:t>
            </a:r>
          </a:p>
        </p:txBody>
      </p:sp>
      <p:sp>
        <p:nvSpPr>
          <p:cNvPr id="54285" name="フッター プレースホルダ 1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ATHIC, K. Ozawa</a:t>
            </a:r>
          </a:p>
        </p:txBody>
      </p:sp>
      <p:sp>
        <p:nvSpPr>
          <p:cNvPr id="54286" name="スライド番号プレースホルダ 1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C65EF48-AEC0-417D-8489-73FEC274F6CF}" type="slidenum">
              <a:rPr lang="en-US" altLang="ja-JP" smtClean="0"/>
              <a:pPr/>
              <a:t>41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effectLst/>
              </a:rPr>
              <a:t>Yield Estimation</a:t>
            </a:r>
          </a:p>
        </p:txBody>
      </p:sp>
      <p:pic>
        <p:nvPicPr>
          <p:cNvPr id="5632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2492375"/>
            <a:ext cx="403225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4" name="Text Box 5"/>
          <p:cNvSpPr txBox="1">
            <a:spLocks noChangeArrowheads="1"/>
          </p:cNvSpPr>
          <p:nvPr/>
        </p:nvSpPr>
        <p:spPr bwMode="auto">
          <a:xfrm>
            <a:off x="179388" y="1196975"/>
            <a:ext cx="554513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Summary plot of </a:t>
            </a:r>
            <a:r>
              <a:rPr lang="en-US" altLang="ja-JP" sz="2400" b="1">
                <a:latin typeface="Symbol" pitchFamily="18" charset="2"/>
              </a:rPr>
              <a:t>p</a:t>
            </a:r>
            <a:r>
              <a:rPr lang="en-US" altLang="ja-JP" sz="2400" baseline="30000"/>
              <a:t>-</a:t>
            </a:r>
            <a:r>
              <a:rPr lang="en-US" altLang="ja-JP" sz="2000"/>
              <a:t>p </a:t>
            </a:r>
            <a:r>
              <a:rPr lang="en-US" altLang="ja-JP" sz="2000">
                <a:sym typeface="Symbol" pitchFamily="18" charset="2"/>
              </a:rPr>
              <a:t> </a:t>
            </a:r>
            <a:r>
              <a:rPr lang="en-US" altLang="ja-JP" sz="2400" b="1">
                <a:latin typeface="Symbol" pitchFamily="18" charset="2"/>
                <a:sym typeface="Symbol" pitchFamily="18" charset="2"/>
              </a:rPr>
              <a:t>w</a:t>
            </a:r>
            <a:r>
              <a:rPr lang="en-US" altLang="ja-JP" sz="2000">
                <a:sym typeface="Symbol" pitchFamily="18" charset="2"/>
              </a:rPr>
              <a:t>n for backward </a:t>
            </a:r>
            <a:r>
              <a:rPr lang="en-US" altLang="ja-JP" sz="2400" b="1">
                <a:latin typeface="Symbol" pitchFamily="18" charset="2"/>
                <a:sym typeface="Symbol" pitchFamily="18" charset="2"/>
              </a:rPr>
              <a:t>w</a:t>
            </a:r>
            <a:r>
              <a:rPr lang="en-US" altLang="ja-JP" sz="2000">
                <a:latin typeface="Symbol" pitchFamily="18" charset="2"/>
                <a:sym typeface="Symbol" pitchFamily="18" charset="2"/>
              </a:rPr>
              <a:t> </a:t>
            </a:r>
            <a:r>
              <a:rPr lang="en-US" altLang="ja-JP" sz="1600"/>
              <a:t>(G. Penner and U. Mosel, nucl-th/0111024,</a:t>
            </a:r>
          </a:p>
          <a:p>
            <a:r>
              <a:rPr lang="en-US" altLang="ja-JP" sz="1600"/>
              <a:t>J. Keyne et al., Phys. Rev. D 14, 28 (1976))</a:t>
            </a:r>
          </a:p>
        </p:txBody>
      </p:sp>
      <p:sp>
        <p:nvSpPr>
          <p:cNvPr id="56325" name="Text Box 7"/>
          <p:cNvSpPr txBox="1">
            <a:spLocks noChangeArrowheads="1"/>
          </p:cNvSpPr>
          <p:nvPr/>
        </p:nvSpPr>
        <p:spPr bwMode="auto">
          <a:xfrm>
            <a:off x="4752975" y="2273300"/>
            <a:ext cx="42116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0.14 mb/sr @ </a:t>
            </a:r>
            <a:r>
              <a:rPr lang="en-US" altLang="ja-JP">
                <a:sym typeface="Symbol" pitchFamily="18" charset="2"/>
              </a:rPr>
              <a:t>s = </a:t>
            </a:r>
            <a:r>
              <a:rPr lang="en-US" altLang="ja-JP"/>
              <a:t>1.8 GeV</a:t>
            </a:r>
          </a:p>
          <a:p>
            <a:r>
              <a:rPr lang="en-US" altLang="ja-JP"/>
              <a:t> same cross section is assumed.</a:t>
            </a:r>
          </a:p>
          <a:p>
            <a:endParaRPr lang="en-US" altLang="ja-JP"/>
          </a:p>
          <a:p>
            <a:r>
              <a:rPr lang="en-US" altLang="ja-JP"/>
              <a:t>Beam intensity</a:t>
            </a:r>
          </a:p>
          <a:p>
            <a:pPr lvl="1"/>
            <a:r>
              <a:rPr lang="en-US" altLang="ja-JP"/>
              <a:t>10</a:t>
            </a:r>
            <a:r>
              <a:rPr lang="en-US" altLang="ja-JP" baseline="30000"/>
              <a:t>7</a:t>
            </a:r>
            <a:r>
              <a:rPr lang="en-US" altLang="ja-JP"/>
              <a:t> / spill, 3 sec spill length)</a:t>
            </a:r>
          </a:p>
          <a:p>
            <a:pPr lvl="1"/>
            <a:endParaRPr lang="en-US" altLang="ja-JP"/>
          </a:p>
          <a:p>
            <a:r>
              <a:rPr lang="en-US" altLang="ja-JP"/>
              <a:t>Neutron Detector acceptance</a:t>
            </a:r>
          </a:p>
          <a:p>
            <a:pPr lvl="1"/>
            <a:r>
              <a:rPr lang="en-US" altLang="ja-JP">
                <a:latin typeface="Symbol" pitchFamily="18" charset="2"/>
              </a:rPr>
              <a:t>Dq</a:t>
            </a:r>
            <a:r>
              <a:rPr lang="en-US" altLang="ja-JP"/>
              <a:t> = 1°(30 cm x 30 cm @ 7m</a:t>
            </a:r>
          </a:p>
          <a:p>
            <a:pPr lvl="1"/>
            <a:endParaRPr lang="en-US" altLang="ja-JP"/>
          </a:p>
          <a:p>
            <a:r>
              <a:rPr lang="en-US" altLang="ja-JP"/>
              <a:t>Gamma Detector acceptance</a:t>
            </a:r>
          </a:p>
          <a:p>
            <a:pPr lvl="1"/>
            <a:r>
              <a:rPr lang="en-US" altLang="ja-JP"/>
              <a:t>75 % for single, 42% for triple</a:t>
            </a:r>
          </a:p>
          <a:p>
            <a:pPr lvl="1"/>
            <a:r>
              <a:rPr lang="en-US" altLang="ja-JP"/>
              <a:t>Branching Ratio: 8.9%</a:t>
            </a:r>
          </a:p>
        </p:txBody>
      </p:sp>
      <p:sp>
        <p:nvSpPr>
          <p:cNvPr id="56326" name="Text Box 9"/>
          <p:cNvSpPr txBox="1">
            <a:spLocks noChangeArrowheads="1"/>
          </p:cNvSpPr>
          <p:nvPr/>
        </p:nvSpPr>
        <p:spPr bwMode="auto">
          <a:xfrm>
            <a:off x="1042988" y="5949950"/>
            <a:ext cx="7024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b="1">
                <a:solidFill>
                  <a:srgbClr val="FF0000"/>
                </a:solidFill>
              </a:rPr>
              <a:t>Optimistic obtained yield is 31650</a:t>
            </a:r>
          </a:p>
        </p:txBody>
      </p:sp>
      <p:sp>
        <p:nvSpPr>
          <p:cNvPr id="56327" name="日付プレースホルダ 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2008/10/15</a:t>
            </a:r>
          </a:p>
        </p:txBody>
      </p:sp>
      <p:sp>
        <p:nvSpPr>
          <p:cNvPr id="56328" name="フッター プレースホルダ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ATHIC, K. Ozawa</a:t>
            </a:r>
          </a:p>
        </p:txBody>
      </p:sp>
      <p:sp>
        <p:nvSpPr>
          <p:cNvPr id="56329" name="スライド番号プレースホルダ 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5D2F149-7499-4642-A1B9-1381DCBCC8D6}" type="slidenum">
              <a:rPr lang="en-US" altLang="ja-JP" smtClean="0"/>
              <a:pPr/>
              <a:t>42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5750" y="103188"/>
            <a:ext cx="8415338" cy="733425"/>
          </a:xfrm>
        </p:spPr>
        <p:txBody>
          <a:bodyPr/>
          <a:lstStyle/>
          <a:p>
            <a:pPr>
              <a:defRPr/>
            </a:pPr>
            <a:r>
              <a:rPr lang="en-US" altLang="ja-JP" dirty="0" smtClean="0"/>
              <a:t>New exp : </a:t>
            </a:r>
            <a:r>
              <a:rPr lang="en-US" altLang="ja-JP" dirty="0" smtClean="0">
                <a:latin typeface="Symbol" pitchFamily="18" charset="2"/>
              </a:rPr>
              <a:t>h</a:t>
            </a:r>
            <a:r>
              <a:rPr lang="en-US" altLang="ja-JP" dirty="0" smtClean="0"/>
              <a:t> bound state</a:t>
            </a:r>
            <a:endParaRPr lang="ja-JP" altLang="en-US" dirty="0"/>
          </a:p>
        </p:txBody>
      </p:sp>
      <p:sp>
        <p:nvSpPr>
          <p:cNvPr id="46083" name="日付プレースホルダ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2008/10/15</a:t>
            </a:r>
          </a:p>
        </p:txBody>
      </p:sp>
      <p:sp>
        <p:nvSpPr>
          <p:cNvPr id="46084" name="フッター プレースホルダ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ATHIC, K. Ozawa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786313" y="785813"/>
            <a:ext cx="4214812" cy="95408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2800" b="1" kern="0" dirty="0" err="1">
                <a:solidFill>
                  <a:srgbClr val="FF0000"/>
                </a:solidFill>
                <a:latin typeface="Verdana"/>
                <a:ea typeface="ＭＳ Ｐゴシック"/>
                <a:cs typeface="+mj-cs"/>
              </a:rPr>
              <a:t>Chiral</a:t>
            </a:r>
            <a:r>
              <a:rPr lang="en-US" altLang="ja-JP" sz="2800" b="1" kern="0" dirty="0">
                <a:solidFill>
                  <a:srgbClr val="FF0000"/>
                </a:solidFill>
                <a:latin typeface="Verdana"/>
                <a:ea typeface="ＭＳ Ｐゴシック"/>
                <a:cs typeface="+mj-cs"/>
              </a:rPr>
              <a:t> symmetry in Baryon</a:t>
            </a:r>
            <a:endParaRPr lang="ja-JP" altLang="en-US" sz="2800" b="1" dirty="0">
              <a:solidFill>
                <a:srgbClr val="FF0000"/>
              </a:solidFill>
            </a:endParaRPr>
          </a:p>
        </p:txBody>
      </p:sp>
      <p:pic>
        <p:nvPicPr>
          <p:cNvPr id="460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8" y="2928938"/>
            <a:ext cx="3881437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7" name="テキスト ボックス 6"/>
          <p:cNvSpPr txBox="1">
            <a:spLocks noChangeArrowheads="1"/>
          </p:cNvSpPr>
          <p:nvPr/>
        </p:nvSpPr>
        <p:spPr bwMode="auto">
          <a:xfrm>
            <a:off x="428625" y="1371600"/>
            <a:ext cx="81486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/>
              <a:t>N*(1535)</a:t>
            </a:r>
          </a:p>
          <a:p>
            <a:pPr lvl="1"/>
            <a:r>
              <a:rPr lang="en-US" altLang="ja-JP" sz="2400"/>
              <a:t>K</a:t>
            </a:r>
            <a:r>
              <a:rPr lang="en-US" altLang="ja-JP" sz="2400">
                <a:latin typeface="Symbol" pitchFamily="18" charset="2"/>
              </a:rPr>
              <a:t>S</a:t>
            </a:r>
            <a:r>
              <a:rPr lang="en-US" altLang="ja-JP" sz="2400"/>
              <a:t>-K</a:t>
            </a:r>
            <a:r>
              <a:rPr lang="en-US" altLang="ja-JP" sz="2400">
                <a:latin typeface="Symbol" pitchFamily="18" charset="2"/>
              </a:rPr>
              <a:t>L</a:t>
            </a:r>
            <a:r>
              <a:rPr lang="en-US" altLang="ja-JP" sz="2400"/>
              <a:t> s-wave resonance (Chiral Unitary model)</a:t>
            </a:r>
          </a:p>
          <a:p>
            <a:pPr lvl="1"/>
            <a:r>
              <a:rPr lang="en-US" altLang="ja-JP" sz="2400"/>
              <a:t>Chiral partner of nucleon (Chiral Doublet model)</a:t>
            </a:r>
            <a:endParaRPr lang="ja-JP" altLang="en-US" sz="2400"/>
          </a:p>
        </p:txBody>
      </p:sp>
      <p:sp>
        <p:nvSpPr>
          <p:cNvPr id="46088" name="テキスト ボックス 7"/>
          <p:cNvSpPr txBox="1">
            <a:spLocks noChangeArrowheads="1"/>
          </p:cNvSpPr>
          <p:nvPr/>
        </p:nvSpPr>
        <p:spPr bwMode="auto">
          <a:xfrm>
            <a:off x="4429125" y="3143250"/>
            <a:ext cx="41354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Symbol" pitchFamily="18" charset="2"/>
              </a:rPr>
              <a:t>h</a:t>
            </a:r>
            <a:r>
              <a:rPr lang="en-US" altLang="ja-JP"/>
              <a:t> – N is strongly coupled  with N*</a:t>
            </a:r>
            <a:endParaRPr lang="ja-JP" altLang="en-US"/>
          </a:p>
        </p:txBody>
      </p:sp>
      <p:sp>
        <p:nvSpPr>
          <p:cNvPr id="46089" name="テキスト ボックス 8"/>
          <p:cNvSpPr txBox="1">
            <a:spLocks noChangeArrowheads="1"/>
          </p:cNvSpPr>
          <p:nvPr/>
        </p:nvSpPr>
        <p:spPr bwMode="auto">
          <a:xfrm>
            <a:off x="4000500" y="2714625"/>
            <a:ext cx="49926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b="1">
                <a:solidFill>
                  <a:srgbClr val="FF0000"/>
                </a:solidFill>
              </a:rPr>
              <a:t>How to study N* experimentally?</a:t>
            </a:r>
            <a:endParaRPr lang="ja-JP" altLang="en-US" sz="2000" b="1">
              <a:solidFill>
                <a:srgbClr val="FF0000"/>
              </a:solidFill>
            </a:endParaRPr>
          </a:p>
        </p:txBody>
      </p:sp>
      <p:sp>
        <p:nvSpPr>
          <p:cNvPr id="46090" name="テキスト ボックス 11"/>
          <p:cNvSpPr txBox="1">
            <a:spLocks noChangeArrowheads="1"/>
          </p:cNvSpPr>
          <p:nvPr/>
        </p:nvSpPr>
        <p:spPr bwMode="auto">
          <a:xfrm>
            <a:off x="4533900" y="3500438"/>
            <a:ext cx="38957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Symbol" pitchFamily="18" charset="2"/>
              </a:rPr>
              <a:t>h</a:t>
            </a:r>
            <a:r>
              <a:rPr lang="en-US" altLang="ja-JP"/>
              <a:t> in nucleus makes N* and hole</a:t>
            </a:r>
            <a:endParaRPr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929058" y="3857628"/>
            <a:ext cx="4911986" cy="40011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2000" dirty="0"/>
              <a:t>Generate slowly moving </a:t>
            </a:r>
            <a:r>
              <a:rPr lang="en-US" altLang="ja-JP" sz="2000" dirty="0">
                <a:latin typeface="Symbol" pitchFamily="18" charset="2"/>
              </a:rPr>
              <a:t>h</a:t>
            </a:r>
            <a:r>
              <a:rPr lang="en-US" altLang="ja-JP" sz="2000" dirty="0"/>
              <a:t> in nucleus</a:t>
            </a:r>
            <a:endParaRPr lang="ja-JP" altLang="en-US" sz="2000" dirty="0"/>
          </a:p>
        </p:txBody>
      </p:sp>
      <p:sp>
        <p:nvSpPr>
          <p:cNvPr id="46094" name="テキスト ボックス 14"/>
          <p:cNvSpPr txBox="1">
            <a:spLocks noChangeArrowheads="1"/>
          </p:cNvSpPr>
          <p:nvPr/>
        </p:nvSpPr>
        <p:spPr bwMode="auto">
          <a:xfrm>
            <a:off x="285750" y="857250"/>
            <a:ext cx="40290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LOI@J-PARC by K. Itahashi </a:t>
            </a:r>
            <a:r>
              <a:rPr lang="en-US" altLang="ja-JP" i="1"/>
              <a:t>et. al</a:t>
            </a:r>
            <a:endParaRPr lang="ja-JP" altLang="en-US" i="1"/>
          </a:p>
        </p:txBody>
      </p:sp>
      <p:sp>
        <p:nvSpPr>
          <p:cNvPr id="46095" name="テキスト ボックス 15"/>
          <p:cNvSpPr txBox="1">
            <a:spLocks noChangeArrowheads="1"/>
          </p:cNvSpPr>
          <p:nvPr/>
        </p:nvSpPr>
        <p:spPr bwMode="auto">
          <a:xfrm>
            <a:off x="214313" y="2844800"/>
            <a:ext cx="25749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Calc. by H. Nagahiro</a:t>
            </a:r>
            <a:endParaRPr lang="ja-JP" altLang="en-US"/>
          </a:p>
        </p:txBody>
      </p:sp>
      <p:sp>
        <p:nvSpPr>
          <p:cNvPr id="46096" name="スライド番号プレースホルダ 1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AB48B49-66FC-4830-939C-B90444F4D263}" type="slidenum">
              <a:rPr lang="en-US" altLang="ja-JP" smtClean="0"/>
              <a:pPr/>
              <a:t>43</a:t>
            </a:fld>
            <a:endParaRPr lang="en-US" altLang="ja-JP" smtClean="0"/>
          </a:p>
        </p:txBody>
      </p:sp>
      <p:sp>
        <p:nvSpPr>
          <p:cNvPr id="46097" name="テキスト ボックス 17"/>
          <p:cNvSpPr txBox="1">
            <a:spLocks noChangeArrowheads="1"/>
          </p:cNvSpPr>
          <p:nvPr/>
        </p:nvSpPr>
        <p:spPr bwMode="auto">
          <a:xfrm>
            <a:off x="4000500" y="5214938"/>
            <a:ext cx="52149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Forward neutron is detected.</a:t>
            </a:r>
          </a:p>
          <a:p>
            <a:r>
              <a:rPr lang="en-US" altLang="ja-JP"/>
              <a:t>missing mass distribution is measured.</a:t>
            </a:r>
          </a:p>
        </p:txBody>
      </p:sp>
      <p:pic>
        <p:nvPicPr>
          <p:cNvPr id="46098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75" y="4429125"/>
            <a:ext cx="2071688" cy="74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>
                <a:latin typeface="Symbol" pitchFamily="18" charset="2"/>
              </a:rPr>
              <a:t>f</a:t>
            </a:r>
            <a:r>
              <a:rPr lang="en-US" altLang="ja-JP" dirty="0" smtClean="0"/>
              <a:t> bound state?</a:t>
            </a:r>
            <a:endParaRPr lang="ja-JP" altLang="en-US" dirty="0"/>
          </a:p>
        </p:txBody>
      </p:sp>
      <p:sp>
        <p:nvSpPr>
          <p:cNvPr id="55299" name="日付プレースホルダ 2"/>
          <p:cNvSpPr>
            <a:spLocks noGrp="1"/>
          </p:cNvSpPr>
          <p:nvPr>
            <p:ph type="dt" sz="quarter" idx="10"/>
          </p:nvPr>
        </p:nvSpPr>
        <p:spPr>
          <a:xfrm>
            <a:off x="438150" y="6243638"/>
            <a:ext cx="2133600" cy="457200"/>
          </a:xfrm>
          <a:noFill/>
        </p:spPr>
        <p:txBody>
          <a:bodyPr/>
          <a:lstStyle/>
          <a:p>
            <a:r>
              <a:rPr lang="en-US" altLang="ja-JP" smtClean="0"/>
              <a:t>2008/10/15</a:t>
            </a:r>
          </a:p>
        </p:txBody>
      </p:sp>
      <p:sp>
        <p:nvSpPr>
          <p:cNvPr id="55300" name="フッター プレースホルダ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ATHIC, K. Ozawa</a:t>
            </a:r>
          </a:p>
        </p:txBody>
      </p:sp>
      <p:pic>
        <p:nvPicPr>
          <p:cNvPr id="55301" name="Picture 4" descr="fitfigppt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1428750"/>
            <a:ext cx="2747963" cy="274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2" name="Text Box 7"/>
          <p:cNvSpPr txBox="1">
            <a:spLocks noChangeArrowheads="1"/>
          </p:cNvSpPr>
          <p:nvPr/>
        </p:nvSpPr>
        <p:spPr bwMode="auto">
          <a:xfrm>
            <a:off x="2428875" y="1571625"/>
            <a:ext cx="549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b="1">
                <a:solidFill>
                  <a:srgbClr val="0000CC"/>
                </a:solidFill>
              </a:rPr>
              <a:t>Cu</a:t>
            </a:r>
          </a:p>
        </p:txBody>
      </p:sp>
      <p:sp>
        <p:nvSpPr>
          <p:cNvPr id="55303" name="Text Box 8"/>
          <p:cNvSpPr txBox="1">
            <a:spLocks noChangeArrowheads="1"/>
          </p:cNvSpPr>
          <p:nvPr/>
        </p:nvSpPr>
        <p:spPr bwMode="auto">
          <a:xfrm>
            <a:off x="969963" y="928688"/>
            <a:ext cx="2244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>
                <a:solidFill>
                  <a:srgbClr val="0000CC"/>
                </a:solidFill>
                <a:latin typeface="Symbol" pitchFamily="18" charset="2"/>
              </a:rPr>
              <a:t>bg</a:t>
            </a:r>
            <a:r>
              <a:rPr lang="en-US" altLang="ja-JP" sz="2400" b="1">
                <a:solidFill>
                  <a:srgbClr val="0000CC"/>
                </a:solidFill>
                <a:latin typeface="Arial" pitchFamily="34" charset="0"/>
              </a:rPr>
              <a:t>&lt;1.25 (Slow)</a:t>
            </a:r>
          </a:p>
        </p:txBody>
      </p:sp>
      <p:pic>
        <p:nvPicPr>
          <p:cNvPr id="55304" name="Picture 3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" y="4286250"/>
            <a:ext cx="342900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円/楕円 9"/>
          <p:cNvSpPr/>
          <p:nvPr/>
        </p:nvSpPr>
        <p:spPr>
          <a:xfrm>
            <a:off x="1285875" y="2214563"/>
            <a:ext cx="714375" cy="85725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cxnSp>
        <p:nvCxnSpPr>
          <p:cNvPr id="12" name="直線矢印コネクタ 11"/>
          <p:cNvCxnSpPr/>
          <p:nvPr/>
        </p:nvCxnSpPr>
        <p:spPr>
          <a:xfrm rot="5400000">
            <a:off x="500063" y="4071938"/>
            <a:ext cx="1785937" cy="71437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307" name="テキスト ボックス 12"/>
          <p:cNvSpPr txBox="1">
            <a:spLocks noChangeArrowheads="1"/>
          </p:cNvSpPr>
          <p:nvPr/>
        </p:nvSpPr>
        <p:spPr bwMode="auto">
          <a:xfrm>
            <a:off x="71438" y="3929063"/>
            <a:ext cx="11541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>
                <a:solidFill>
                  <a:srgbClr val="FF0000"/>
                </a:solidFill>
              </a:rPr>
              <a:t>Bound?</a:t>
            </a:r>
            <a:endParaRPr lang="ja-JP" altLang="en-US" b="1">
              <a:solidFill>
                <a:srgbClr val="FF0000"/>
              </a:solidFill>
            </a:endParaRPr>
          </a:p>
        </p:txBody>
      </p:sp>
      <p:grpSp>
        <p:nvGrpSpPr>
          <p:cNvPr id="55308" name="Group 33"/>
          <p:cNvGrpSpPr>
            <a:grpSpLocks/>
          </p:cNvGrpSpPr>
          <p:nvPr/>
        </p:nvGrpSpPr>
        <p:grpSpPr bwMode="auto">
          <a:xfrm>
            <a:off x="5429250" y="1806575"/>
            <a:ext cx="3286125" cy="1550988"/>
            <a:chOff x="172" y="3096"/>
            <a:chExt cx="2070" cy="977"/>
          </a:xfrm>
        </p:grpSpPr>
        <p:sp>
          <p:nvSpPr>
            <p:cNvPr id="45" name="Line 4"/>
            <p:cNvSpPr>
              <a:spLocks noChangeShapeType="1"/>
            </p:cNvSpPr>
            <p:nvPr/>
          </p:nvSpPr>
          <p:spPr bwMode="auto">
            <a:xfrm>
              <a:off x="619" y="3256"/>
              <a:ext cx="1143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6" name="Text Box 5"/>
            <p:cNvSpPr txBox="1">
              <a:spLocks noChangeArrowheads="1"/>
            </p:cNvSpPr>
            <p:nvPr/>
          </p:nvSpPr>
          <p:spPr bwMode="auto">
            <a:xfrm>
              <a:off x="427" y="3125"/>
              <a:ext cx="18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ja-JP" kern="0">
                  <a:solidFill>
                    <a:sysClr val="windowText" lastClr="000000"/>
                  </a:solidFill>
                </a:rPr>
                <a:t>s</a:t>
              </a:r>
            </a:p>
          </p:txBody>
        </p:sp>
        <p:sp>
          <p:nvSpPr>
            <p:cNvPr id="47" name="Text Box 6"/>
            <p:cNvSpPr txBox="1">
              <a:spLocks noChangeArrowheads="1"/>
            </p:cNvSpPr>
            <p:nvPr/>
          </p:nvSpPr>
          <p:spPr bwMode="auto">
            <a:xfrm>
              <a:off x="424" y="3284"/>
              <a:ext cx="18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ja-JP" kern="0">
                  <a:solidFill>
                    <a:sysClr val="windowText" lastClr="000000"/>
                  </a:solidFill>
                </a:rPr>
                <a:t>s</a:t>
              </a:r>
            </a:p>
          </p:txBody>
        </p:sp>
        <p:sp>
          <p:nvSpPr>
            <p:cNvPr id="48" name="Line 7"/>
            <p:cNvSpPr>
              <a:spLocks noChangeShapeType="1"/>
            </p:cNvSpPr>
            <p:nvPr/>
          </p:nvSpPr>
          <p:spPr bwMode="auto">
            <a:xfrm>
              <a:off x="619" y="3420"/>
              <a:ext cx="643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9" name="Line 8"/>
            <p:cNvSpPr>
              <a:spLocks noChangeShapeType="1"/>
            </p:cNvSpPr>
            <p:nvPr/>
          </p:nvSpPr>
          <p:spPr bwMode="auto">
            <a:xfrm>
              <a:off x="619" y="3631"/>
              <a:ext cx="649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0" name="Line 9"/>
            <p:cNvSpPr>
              <a:spLocks noChangeShapeType="1"/>
            </p:cNvSpPr>
            <p:nvPr/>
          </p:nvSpPr>
          <p:spPr bwMode="auto">
            <a:xfrm>
              <a:off x="619" y="3795"/>
              <a:ext cx="1135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1" name="Line 10"/>
            <p:cNvSpPr>
              <a:spLocks noChangeShapeType="1"/>
            </p:cNvSpPr>
            <p:nvPr/>
          </p:nvSpPr>
          <p:spPr bwMode="auto">
            <a:xfrm>
              <a:off x="619" y="3960"/>
              <a:ext cx="1137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2" name="Text Box 11"/>
            <p:cNvSpPr txBox="1">
              <a:spLocks noChangeArrowheads="1"/>
            </p:cNvSpPr>
            <p:nvPr/>
          </p:nvSpPr>
          <p:spPr bwMode="auto">
            <a:xfrm>
              <a:off x="418" y="3495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ja-JP" kern="0">
                  <a:solidFill>
                    <a:sysClr val="windowText" lastClr="000000"/>
                  </a:solidFill>
                </a:rPr>
                <a:t>u</a:t>
              </a:r>
            </a:p>
          </p:txBody>
        </p:sp>
        <p:sp>
          <p:nvSpPr>
            <p:cNvPr id="53" name="Text Box 12"/>
            <p:cNvSpPr txBox="1">
              <a:spLocks noChangeArrowheads="1"/>
            </p:cNvSpPr>
            <p:nvPr/>
          </p:nvSpPr>
          <p:spPr bwMode="auto">
            <a:xfrm>
              <a:off x="418" y="3671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ja-JP" kern="0">
                  <a:solidFill>
                    <a:sysClr val="windowText" lastClr="000000"/>
                  </a:solidFill>
                </a:rPr>
                <a:t>u</a:t>
              </a:r>
            </a:p>
          </p:txBody>
        </p:sp>
        <p:sp>
          <p:nvSpPr>
            <p:cNvPr id="54" name="Text Box 13"/>
            <p:cNvSpPr txBox="1">
              <a:spLocks noChangeArrowheads="1"/>
            </p:cNvSpPr>
            <p:nvPr/>
          </p:nvSpPr>
          <p:spPr bwMode="auto">
            <a:xfrm>
              <a:off x="418" y="3842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ja-JP" kern="0">
                  <a:solidFill>
                    <a:sysClr val="windowText" lastClr="000000"/>
                  </a:solidFill>
                </a:rPr>
                <a:t>d</a:t>
              </a:r>
            </a:p>
          </p:txBody>
        </p:sp>
        <p:sp>
          <p:nvSpPr>
            <p:cNvPr id="55" name="Line 14"/>
            <p:cNvSpPr>
              <a:spLocks noChangeShapeType="1"/>
            </p:cNvSpPr>
            <p:nvPr/>
          </p:nvSpPr>
          <p:spPr bwMode="auto">
            <a:xfrm>
              <a:off x="473" y="3171"/>
              <a:ext cx="97" cy="0"/>
            </a:xfrm>
            <a:prstGeom prst="line">
              <a:avLst/>
            </a:prstGeom>
            <a:noFill/>
            <a:ln w="28575">
              <a:solidFill>
                <a:srgbClr val="3333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6" name="Line 15"/>
            <p:cNvSpPr>
              <a:spLocks noChangeShapeType="1"/>
            </p:cNvSpPr>
            <p:nvPr/>
          </p:nvSpPr>
          <p:spPr bwMode="auto">
            <a:xfrm flipV="1">
              <a:off x="1274" y="3418"/>
              <a:ext cx="222" cy="211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7" name="Line 16"/>
            <p:cNvSpPr>
              <a:spLocks noChangeShapeType="1"/>
            </p:cNvSpPr>
            <p:nvPr/>
          </p:nvSpPr>
          <p:spPr bwMode="auto">
            <a:xfrm>
              <a:off x="1262" y="3418"/>
              <a:ext cx="232" cy="218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8" name="Line 17"/>
            <p:cNvSpPr>
              <a:spLocks noChangeShapeType="1"/>
            </p:cNvSpPr>
            <p:nvPr/>
          </p:nvSpPr>
          <p:spPr bwMode="auto">
            <a:xfrm>
              <a:off x="1495" y="3416"/>
              <a:ext cx="261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9" name="Line 18"/>
            <p:cNvSpPr>
              <a:spLocks noChangeShapeType="1"/>
            </p:cNvSpPr>
            <p:nvPr/>
          </p:nvSpPr>
          <p:spPr bwMode="auto">
            <a:xfrm>
              <a:off x="1493" y="3634"/>
              <a:ext cx="261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0" name="Text Box 19"/>
            <p:cNvSpPr txBox="1">
              <a:spLocks noChangeArrowheads="1"/>
            </p:cNvSpPr>
            <p:nvPr/>
          </p:nvSpPr>
          <p:spPr bwMode="auto">
            <a:xfrm>
              <a:off x="1924" y="3198"/>
              <a:ext cx="30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ja-JP" kern="0">
                  <a:solidFill>
                    <a:sysClr val="windowText" lastClr="000000"/>
                  </a:solidFill>
                </a:rPr>
                <a:t>K+</a:t>
              </a:r>
            </a:p>
          </p:txBody>
        </p:sp>
        <p:sp>
          <p:nvSpPr>
            <p:cNvPr id="61" name="Text Box 20"/>
            <p:cNvSpPr txBox="1">
              <a:spLocks noChangeArrowheads="1"/>
            </p:cNvSpPr>
            <p:nvPr/>
          </p:nvSpPr>
          <p:spPr bwMode="auto">
            <a:xfrm>
              <a:off x="1982" y="3702"/>
              <a:ext cx="26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ja-JP" kern="0">
                  <a:solidFill>
                    <a:sysClr val="windowText" lastClr="000000"/>
                  </a:solidFill>
                </a:rPr>
                <a:t>Λ</a:t>
              </a:r>
            </a:p>
          </p:txBody>
        </p:sp>
        <p:sp>
          <p:nvSpPr>
            <p:cNvPr id="62" name="Oval 21"/>
            <p:cNvSpPr>
              <a:spLocks noChangeArrowheads="1"/>
            </p:cNvSpPr>
            <p:nvPr/>
          </p:nvSpPr>
          <p:spPr bwMode="auto">
            <a:xfrm>
              <a:off x="400" y="3096"/>
              <a:ext cx="222" cy="430"/>
            </a:xfrm>
            <a:prstGeom prst="ellipse">
              <a:avLst/>
            </a:prstGeom>
            <a:noFill/>
            <a:ln w="9525">
              <a:solidFill>
                <a:srgbClr val="3333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3" name="Oval 22"/>
            <p:cNvSpPr>
              <a:spLocks noChangeArrowheads="1"/>
            </p:cNvSpPr>
            <p:nvPr/>
          </p:nvSpPr>
          <p:spPr bwMode="auto">
            <a:xfrm>
              <a:off x="396" y="3556"/>
              <a:ext cx="222" cy="496"/>
            </a:xfrm>
            <a:prstGeom prst="ellipse">
              <a:avLst/>
            </a:prstGeom>
            <a:noFill/>
            <a:ln w="9525">
              <a:solidFill>
                <a:srgbClr val="3333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4" name="Text Box 23"/>
            <p:cNvSpPr txBox="1">
              <a:spLocks noChangeArrowheads="1"/>
            </p:cNvSpPr>
            <p:nvPr/>
          </p:nvSpPr>
          <p:spPr bwMode="auto">
            <a:xfrm>
              <a:off x="172" y="3180"/>
              <a:ext cx="26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ja-JP" kern="0">
                  <a:solidFill>
                    <a:sysClr val="windowText" lastClr="000000"/>
                  </a:solidFill>
                </a:rPr>
                <a:t>Φ</a:t>
              </a:r>
            </a:p>
          </p:txBody>
        </p:sp>
        <p:sp>
          <p:nvSpPr>
            <p:cNvPr id="65" name="Text Box 24"/>
            <p:cNvSpPr txBox="1">
              <a:spLocks noChangeArrowheads="1"/>
            </p:cNvSpPr>
            <p:nvPr/>
          </p:nvSpPr>
          <p:spPr bwMode="auto">
            <a:xfrm>
              <a:off x="212" y="3676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ja-JP" kern="0">
                  <a:solidFill>
                    <a:sysClr val="windowText" lastClr="000000"/>
                  </a:solidFill>
                </a:rPr>
                <a:t>p</a:t>
              </a:r>
            </a:p>
          </p:txBody>
        </p:sp>
        <p:sp>
          <p:nvSpPr>
            <p:cNvPr id="66" name="Text Box 25"/>
            <p:cNvSpPr txBox="1">
              <a:spLocks noChangeArrowheads="1"/>
            </p:cNvSpPr>
            <p:nvPr/>
          </p:nvSpPr>
          <p:spPr bwMode="auto">
            <a:xfrm>
              <a:off x="1754" y="3669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ja-JP" kern="0">
                  <a:solidFill>
                    <a:sysClr val="windowText" lastClr="000000"/>
                  </a:solidFill>
                </a:rPr>
                <a:t>u</a:t>
              </a:r>
            </a:p>
          </p:txBody>
        </p:sp>
        <p:sp>
          <p:nvSpPr>
            <p:cNvPr id="67" name="Text Box 26"/>
            <p:cNvSpPr txBox="1">
              <a:spLocks noChangeArrowheads="1"/>
            </p:cNvSpPr>
            <p:nvPr/>
          </p:nvSpPr>
          <p:spPr bwMode="auto">
            <a:xfrm>
              <a:off x="1754" y="3840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ja-JP" kern="0">
                  <a:solidFill>
                    <a:sysClr val="windowText" lastClr="000000"/>
                  </a:solidFill>
                </a:rPr>
                <a:t>d</a:t>
              </a:r>
            </a:p>
          </p:txBody>
        </p:sp>
        <p:sp>
          <p:nvSpPr>
            <p:cNvPr id="68" name="Text Box 27"/>
            <p:cNvSpPr txBox="1">
              <a:spLocks noChangeArrowheads="1"/>
            </p:cNvSpPr>
            <p:nvPr/>
          </p:nvSpPr>
          <p:spPr bwMode="auto">
            <a:xfrm>
              <a:off x="1758" y="3508"/>
              <a:ext cx="18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ja-JP" kern="0">
                  <a:solidFill>
                    <a:sysClr val="windowText" lastClr="000000"/>
                  </a:solidFill>
                </a:rPr>
                <a:t>s</a:t>
              </a:r>
            </a:p>
          </p:txBody>
        </p:sp>
        <p:sp>
          <p:nvSpPr>
            <p:cNvPr id="69" name="Oval 28"/>
            <p:cNvSpPr>
              <a:spLocks noChangeArrowheads="1"/>
            </p:cNvSpPr>
            <p:nvPr/>
          </p:nvSpPr>
          <p:spPr bwMode="auto">
            <a:xfrm>
              <a:off x="1732" y="3560"/>
              <a:ext cx="222" cy="496"/>
            </a:xfrm>
            <a:prstGeom prst="ellipse">
              <a:avLst/>
            </a:prstGeom>
            <a:noFill/>
            <a:ln w="9525">
              <a:solidFill>
                <a:srgbClr val="3333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0" name="Text Box 29"/>
            <p:cNvSpPr txBox="1">
              <a:spLocks noChangeArrowheads="1"/>
            </p:cNvSpPr>
            <p:nvPr/>
          </p:nvSpPr>
          <p:spPr bwMode="auto">
            <a:xfrm>
              <a:off x="1738" y="3287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ja-JP" kern="0">
                  <a:solidFill>
                    <a:sysClr val="windowText" lastClr="000000"/>
                  </a:solidFill>
                </a:rPr>
                <a:t>u</a:t>
              </a:r>
            </a:p>
          </p:txBody>
        </p:sp>
        <p:sp>
          <p:nvSpPr>
            <p:cNvPr id="71" name="Text Box 30"/>
            <p:cNvSpPr txBox="1">
              <a:spLocks noChangeArrowheads="1"/>
            </p:cNvSpPr>
            <p:nvPr/>
          </p:nvSpPr>
          <p:spPr bwMode="auto">
            <a:xfrm>
              <a:off x="1739" y="3127"/>
              <a:ext cx="18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ja-JP" kern="0" dirty="0">
                  <a:solidFill>
                    <a:sysClr val="windowText" lastClr="000000"/>
                  </a:solidFill>
                </a:rPr>
                <a:t>s</a:t>
              </a:r>
            </a:p>
          </p:txBody>
        </p:sp>
        <p:sp>
          <p:nvSpPr>
            <p:cNvPr id="72" name="Line 31"/>
            <p:cNvSpPr>
              <a:spLocks noChangeShapeType="1"/>
            </p:cNvSpPr>
            <p:nvPr/>
          </p:nvSpPr>
          <p:spPr bwMode="auto">
            <a:xfrm>
              <a:off x="1785" y="3173"/>
              <a:ext cx="97" cy="0"/>
            </a:xfrm>
            <a:prstGeom prst="line">
              <a:avLst/>
            </a:prstGeom>
            <a:noFill/>
            <a:ln w="28575">
              <a:solidFill>
                <a:srgbClr val="3333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3" name="Oval 32"/>
            <p:cNvSpPr>
              <a:spLocks noChangeArrowheads="1"/>
            </p:cNvSpPr>
            <p:nvPr/>
          </p:nvSpPr>
          <p:spPr bwMode="auto">
            <a:xfrm>
              <a:off x="1730" y="3116"/>
              <a:ext cx="222" cy="430"/>
            </a:xfrm>
            <a:prstGeom prst="ellipse">
              <a:avLst/>
            </a:prstGeom>
            <a:noFill/>
            <a:ln w="9525">
              <a:solidFill>
                <a:srgbClr val="3333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55309" name="テキスト ボックス 73"/>
          <p:cNvSpPr txBox="1">
            <a:spLocks noChangeArrowheads="1"/>
          </p:cNvSpPr>
          <p:nvPr/>
        </p:nvSpPr>
        <p:spPr bwMode="auto">
          <a:xfrm>
            <a:off x="3857625" y="857250"/>
            <a:ext cx="23971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/>
              <a:t>Experiment 1:</a:t>
            </a:r>
            <a:endParaRPr lang="ja-JP" altLang="en-US" sz="2400"/>
          </a:p>
        </p:txBody>
      </p:sp>
      <p:sp>
        <p:nvSpPr>
          <p:cNvPr id="55310" name="テキスト ボックス 74"/>
          <p:cNvSpPr txBox="1">
            <a:spLocks noChangeArrowheads="1"/>
          </p:cNvSpPr>
          <p:nvPr/>
        </p:nvSpPr>
        <p:spPr bwMode="auto">
          <a:xfrm>
            <a:off x="4244975" y="1295400"/>
            <a:ext cx="17399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latin typeface="Symbol" pitchFamily="18" charset="2"/>
              </a:rPr>
              <a:t>f</a:t>
            </a:r>
            <a:r>
              <a:rPr lang="en-US" altLang="ja-JP" sz="2400"/>
              <a:t>p -&gt; K</a:t>
            </a:r>
            <a:r>
              <a:rPr lang="en-US" altLang="ja-JP" sz="2400" baseline="30000"/>
              <a:t>+</a:t>
            </a:r>
            <a:r>
              <a:rPr lang="en-US" altLang="ja-JP" sz="2400">
                <a:latin typeface="Symbol" pitchFamily="18" charset="2"/>
              </a:rPr>
              <a:t>L</a:t>
            </a:r>
            <a:endParaRPr lang="ja-JP" altLang="en-US" sz="2400">
              <a:latin typeface="Symbol" pitchFamily="18" charset="2"/>
            </a:endParaRPr>
          </a:p>
        </p:txBody>
      </p:sp>
      <p:sp>
        <p:nvSpPr>
          <p:cNvPr id="55311" name="テキスト ボックス 75"/>
          <p:cNvSpPr txBox="1">
            <a:spLocks noChangeArrowheads="1"/>
          </p:cNvSpPr>
          <p:nvPr/>
        </p:nvSpPr>
        <p:spPr bwMode="auto">
          <a:xfrm>
            <a:off x="3889375" y="3571875"/>
            <a:ext cx="23971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/>
              <a:t>Experiment 2:</a:t>
            </a:r>
            <a:endParaRPr lang="ja-JP" altLang="en-US" sz="2400"/>
          </a:p>
        </p:txBody>
      </p:sp>
      <p:grpSp>
        <p:nvGrpSpPr>
          <p:cNvPr id="55312" name="グループ化 80"/>
          <p:cNvGrpSpPr>
            <a:grpSpLocks/>
          </p:cNvGrpSpPr>
          <p:nvPr/>
        </p:nvGrpSpPr>
        <p:grpSpPr bwMode="auto">
          <a:xfrm>
            <a:off x="4359275" y="4000500"/>
            <a:ext cx="1498600" cy="461963"/>
            <a:chOff x="4214810" y="4000504"/>
            <a:chExt cx="1499128" cy="461665"/>
          </a:xfrm>
        </p:grpSpPr>
        <p:sp>
          <p:nvSpPr>
            <p:cNvPr id="77" name="テキスト ボックス 76"/>
            <p:cNvSpPr txBox="1"/>
            <p:nvPr/>
          </p:nvSpPr>
          <p:spPr>
            <a:xfrm>
              <a:off x="4214810" y="4000504"/>
              <a:ext cx="1499128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ja-JP" sz="2400" dirty="0">
                  <a:latin typeface="+mn-lt"/>
                </a:rPr>
                <a:t>pp -&gt; </a:t>
              </a:r>
              <a:r>
                <a:rPr lang="en-US" altLang="ja-JP" sz="2400" dirty="0">
                  <a:latin typeface="Symbol" pitchFamily="18" charset="2"/>
                </a:rPr>
                <a:t>ff</a:t>
              </a:r>
              <a:endParaRPr lang="ja-JP" altLang="en-US" sz="2400" dirty="0">
                <a:latin typeface="Symbol" pitchFamily="18" charset="2"/>
              </a:endParaRPr>
            </a:p>
          </p:txBody>
        </p:sp>
        <p:cxnSp>
          <p:nvCxnSpPr>
            <p:cNvPr id="79" name="直線コネクタ 78"/>
            <p:cNvCxnSpPr/>
            <p:nvPr/>
          </p:nvCxnSpPr>
          <p:spPr>
            <a:xfrm>
              <a:off x="4318034" y="4143287"/>
              <a:ext cx="142925" cy="15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5313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22975" y="3722688"/>
            <a:ext cx="3049588" cy="245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14" name="スライド番号プレースホルダ 7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1771FD0-CEFB-47CF-92ED-5EBEE041707A}" type="slidenum">
              <a:rPr lang="en-US" altLang="ja-JP" smtClean="0"/>
              <a:pPr/>
              <a:t>44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Hyperon</a:t>
            </a:r>
            <a:r>
              <a:rPr lang="en-US" altLang="ja-JP" dirty="0" smtClean="0"/>
              <a:t> Nucleon interaction</a:t>
            </a:r>
            <a:endParaRPr kumimoji="1" lang="ja-JP" altLang="en-US" dirty="0"/>
          </a:p>
        </p:txBody>
      </p:sp>
      <p:sp>
        <p:nvSpPr>
          <p:cNvPr id="7" name="コンテンツ プレースホルダ 6"/>
          <p:cNvSpPr>
            <a:spLocks noGrp="1"/>
          </p:cNvSpPr>
          <p:nvPr>
            <p:ph idx="1"/>
          </p:nvPr>
        </p:nvSpPr>
        <p:spPr>
          <a:xfrm>
            <a:off x="500034" y="1857363"/>
            <a:ext cx="4000528" cy="1428761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b="1" dirty="0" smtClean="0"/>
              <a:t>Extended to study for s=-2 system</a:t>
            </a:r>
          </a:p>
          <a:p>
            <a:pPr lvl="1"/>
            <a:r>
              <a:rPr kumimoji="1" lang="en-US" altLang="ja-JP" b="1" dirty="0" smtClean="0"/>
              <a:t>Double hyper nuclei</a:t>
            </a:r>
          </a:p>
          <a:p>
            <a:pPr lvl="1"/>
            <a:r>
              <a:rPr lang="en-US" altLang="ja-JP" b="1" dirty="0" smtClean="0"/>
              <a:t> </a:t>
            </a:r>
            <a:r>
              <a:rPr lang="en-US" altLang="ja-JP" b="1" dirty="0" smtClean="0">
                <a:latin typeface="Symbol" pitchFamily="18" charset="2"/>
              </a:rPr>
              <a:t>X </a:t>
            </a:r>
            <a:r>
              <a:rPr lang="en-US" altLang="ja-JP" b="1" dirty="0" smtClean="0"/>
              <a:t>hyper nuclei?</a:t>
            </a:r>
            <a:endParaRPr kumimoji="1" lang="ja-JP" altLang="en-US" dirty="0">
              <a:latin typeface="Symbol" pitchFamily="18" charset="2"/>
            </a:endParaRP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2008/10/15</a:t>
            </a:r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ATHIC, K. Ozawa</a:t>
            </a: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28DE72-46C6-473A-8B5C-C92DA3EFC5D1}" type="slidenum">
              <a:rPr lang="en-US" altLang="ja-JP" smtClean="0"/>
              <a:pPr>
                <a:defRPr/>
              </a:pPr>
              <a:t>5</a:t>
            </a:fld>
            <a:endParaRPr lang="en-US" altLang="ja-JP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4348" y="14287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grpSp>
        <p:nvGrpSpPr>
          <p:cNvPr id="8" name="Group 10"/>
          <p:cNvGrpSpPr>
            <a:grpSpLocks/>
          </p:cNvGrpSpPr>
          <p:nvPr/>
        </p:nvGrpSpPr>
        <p:grpSpPr bwMode="auto">
          <a:xfrm>
            <a:off x="4786314" y="1857364"/>
            <a:ext cx="4133850" cy="4629150"/>
            <a:chOff x="3060" y="588"/>
            <a:chExt cx="2604" cy="2916"/>
          </a:xfrm>
        </p:grpSpPr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>
              <a:off x="3060" y="588"/>
              <a:ext cx="2604" cy="2916"/>
            </a:xfrm>
            <a:prstGeom prst="rect">
              <a:avLst/>
            </a:prstGeom>
            <a:solidFill>
              <a:srgbClr val="DDFFDD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pic>
          <p:nvPicPr>
            <p:cNvPr id="10" name="Picture 12" descr="shell89Yonly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151" y="793"/>
              <a:ext cx="2441" cy="2398"/>
            </a:xfrm>
            <a:prstGeom prst="rect">
              <a:avLst/>
            </a:prstGeom>
            <a:noFill/>
          </p:spPr>
        </p:pic>
        <p:sp>
          <p:nvSpPr>
            <p:cNvPr id="11" name="Rectangle 13"/>
            <p:cNvSpPr>
              <a:spLocks noChangeArrowheads="1"/>
            </p:cNvSpPr>
            <p:nvPr/>
          </p:nvSpPr>
          <p:spPr bwMode="auto">
            <a:xfrm>
              <a:off x="4362" y="629"/>
              <a:ext cx="126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 b="1" i="1">
                  <a:solidFill>
                    <a:srgbClr val="4D4D4D"/>
                  </a:solidFill>
                </a:rPr>
                <a:t>PRC 64 (2001) 044302</a:t>
              </a:r>
            </a:p>
          </p:txBody>
        </p:sp>
        <p:sp>
          <p:nvSpPr>
            <p:cNvPr id="12" name="Rectangle 14"/>
            <p:cNvSpPr>
              <a:spLocks noChangeArrowheads="1"/>
            </p:cNvSpPr>
            <p:nvPr/>
          </p:nvSpPr>
          <p:spPr bwMode="auto">
            <a:xfrm>
              <a:off x="3819" y="3198"/>
              <a:ext cx="1767" cy="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rIns="0"/>
            <a:lstStyle/>
            <a:p>
              <a:pPr marL="180975" indent="-180975">
                <a:lnSpc>
                  <a:spcPct val="80000"/>
                </a:lnSpc>
                <a:spcBef>
                  <a:spcPct val="20000"/>
                </a:spcBef>
                <a:buClr>
                  <a:srgbClr val="009999"/>
                </a:buClr>
                <a:buSzPct val="80000"/>
                <a:buFont typeface="Wingdings" pitchFamily="2" charset="2"/>
                <a:buNone/>
              </a:pPr>
              <a:r>
                <a:rPr lang="en-US" altLang="ja-JP" sz="1800" b="1" dirty="0"/>
                <a:t>-&gt; </a:t>
              </a:r>
              <a:r>
                <a:rPr lang="en-US" altLang="ja-JP" sz="1800" b="1" dirty="0">
                  <a:solidFill>
                    <a:srgbClr val="990000"/>
                  </a:solidFill>
                </a:rPr>
                <a:t>U</a:t>
              </a:r>
              <a:r>
                <a:rPr lang="en-US" altLang="ja-JP" sz="1800" b="1" baseline="-25000" dirty="0">
                  <a:solidFill>
                    <a:srgbClr val="990000"/>
                  </a:solidFill>
                  <a:latin typeface="Symbol" pitchFamily="18" charset="2"/>
                </a:rPr>
                <a:t>L</a:t>
              </a:r>
              <a:r>
                <a:rPr lang="en-US" altLang="ja-JP" sz="1800" b="1" dirty="0">
                  <a:solidFill>
                    <a:srgbClr val="990000"/>
                  </a:solidFill>
                </a:rPr>
                <a:t> = - 30 </a:t>
              </a:r>
              <a:r>
                <a:rPr lang="en-US" altLang="ja-JP" sz="1800" b="1" dirty="0" err="1">
                  <a:solidFill>
                    <a:srgbClr val="990000"/>
                  </a:solidFill>
                </a:rPr>
                <a:t>MeV</a:t>
              </a:r>
              <a:r>
                <a:rPr lang="en-US" altLang="ja-JP" sz="2000" b="1" dirty="0"/>
                <a:t>  </a:t>
              </a:r>
              <a:endParaRPr lang="en-US" altLang="ja-JP" sz="2000" b="1" dirty="0" smtClean="0"/>
            </a:p>
            <a:p>
              <a:pPr marL="180975" indent="-180975">
                <a:lnSpc>
                  <a:spcPct val="80000"/>
                </a:lnSpc>
                <a:spcBef>
                  <a:spcPct val="20000"/>
                </a:spcBef>
                <a:buClr>
                  <a:srgbClr val="009999"/>
                </a:buClr>
                <a:buSzPct val="80000"/>
                <a:buFont typeface="Wingdings" pitchFamily="2" charset="2"/>
                <a:buNone/>
              </a:pPr>
              <a:r>
                <a:rPr lang="en-US" altLang="ja-JP" sz="2000" b="1" dirty="0" smtClean="0"/>
                <a:t>	  </a:t>
              </a:r>
              <a:r>
                <a:rPr lang="en-US" altLang="ja-JP" sz="1800" b="1" dirty="0" smtClean="0"/>
                <a:t>(</a:t>
              </a:r>
              <a:r>
                <a:rPr lang="en-US" altLang="ja-JP" sz="1800" b="1" dirty="0"/>
                <a:t>c.f. U</a:t>
              </a:r>
              <a:r>
                <a:rPr lang="en-US" altLang="ja-JP" sz="1800" b="1" baseline="-25000" dirty="0"/>
                <a:t>N</a:t>
              </a:r>
              <a:r>
                <a:rPr lang="en-US" altLang="ja-JP" sz="1800" b="1" dirty="0"/>
                <a:t> = -50 </a:t>
              </a:r>
              <a:r>
                <a:rPr lang="en-US" altLang="ja-JP" sz="1800" b="1" dirty="0" err="1"/>
                <a:t>MeV</a:t>
              </a:r>
              <a:r>
                <a:rPr lang="en-US" altLang="ja-JP" sz="1800" b="1" dirty="0"/>
                <a:t>)</a:t>
              </a:r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285720" y="3286124"/>
            <a:ext cx="4357718" cy="3571876"/>
            <a:chOff x="285720" y="3286124"/>
            <a:chExt cx="4357718" cy="3571876"/>
          </a:xfrm>
        </p:grpSpPr>
        <p:pic>
          <p:nvPicPr>
            <p:cNvPr id="112641" name="Picture 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85720" y="3305175"/>
              <a:ext cx="4333875" cy="3552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4" name="正方形/長方形 13"/>
            <p:cNvSpPr/>
            <p:nvPr/>
          </p:nvSpPr>
          <p:spPr>
            <a:xfrm>
              <a:off x="4214810" y="3286124"/>
              <a:ext cx="428628" cy="10001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コンテンツ プレースホルダ 6"/>
          <p:cNvSpPr txBox="1">
            <a:spLocks/>
          </p:cNvSpPr>
          <p:nvPr/>
        </p:nvSpPr>
        <p:spPr bwMode="auto">
          <a:xfrm>
            <a:off x="500034" y="1000108"/>
            <a:ext cx="835824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en-US" altLang="ja-JP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Studied using </a:t>
            </a:r>
            <a:r>
              <a:rPr kumimoji="1" lang="en-US" altLang="ja-JP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hyperon</a:t>
            </a:r>
            <a:r>
              <a:rPr kumimoji="1" lang="en-US" altLang="ja-JP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bound state. 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1" lang="en-US" altLang="ja-JP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</a:rPr>
              <a:t>Spectroscopy of </a:t>
            </a:r>
            <a:r>
              <a:rPr kumimoji="1" lang="el-GR" altLang="ja-JP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</a:rPr>
              <a:t>Λ </a:t>
            </a:r>
            <a:r>
              <a:rPr kumimoji="1" lang="en-US" altLang="ja-JP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</a:rPr>
              <a:t>hyper-nuclei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Hyperon</a:t>
            </a:r>
            <a:r>
              <a:rPr kumimoji="1" lang="en-US" altLang="ja-JP" dirty="0" smtClean="0"/>
              <a:t> Nucleon </a:t>
            </a:r>
            <a:r>
              <a:rPr lang="en-US" altLang="ja-JP" dirty="0" smtClean="0"/>
              <a:t>scattering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2008/10/15</a:t>
            </a:r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ATHIC, K. Ozawa</a:t>
            </a: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28DE72-46C6-473A-8B5C-C92DA3EFC5D1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pic>
        <p:nvPicPr>
          <p:cNvPr id="136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81691" y="1857364"/>
            <a:ext cx="296227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テキスト ボックス 9"/>
          <p:cNvSpPr txBox="1"/>
          <p:nvPr/>
        </p:nvSpPr>
        <p:spPr>
          <a:xfrm>
            <a:off x="5643570" y="4071942"/>
            <a:ext cx="350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altLang="ja-JP" i="1" dirty="0"/>
              <a:t>Nemura, Ishii, Aoki, Hatsuda, arXiv:0806.1094</a:t>
            </a:r>
            <a:endParaRPr kumimoji="1" lang="ja-JP" altLang="en-US" dirty="0"/>
          </a:p>
        </p:txBody>
      </p:sp>
      <p:grpSp>
        <p:nvGrpSpPr>
          <p:cNvPr id="15" name="Group 15"/>
          <p:cNvGrpSpPr>
            <a:grpSpLocks/>
          </p:cNvGrpSpPr>
          <p:nvPr/>
        </p:nvGrpSpPr>
        <p:grpSpPr bwMode="auto">
          <a:xfrm>
            <a:off x="285720" y="2143116"/>
            <a:ext cx="4714908" cy="2643206"/>
            <a:chOff x="1056" y="480"/>
            <a:chExt cx="4464" cy="2415"/>
          </a:xfrm>
        </p:grpSpPr>
        <p:pic>
          <p:nvPicPr>
            <p:cNvPr id="18" name="Picture 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056" y="480"/>
              <a:ext cx="4464" cy="24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7" name="Text Box 14"/>
            <p:cNvSpPr txBox="1">
              <a:spLocks noChangeArrowheads="1"/>
            </p:cNvSpPr>
            <p:nvPr/>
          </p:nvSpPr>
          <p:spPr bwMode="auto">
            <a:xfrm>
              <a:off x="3423" y="937"/>
              <a:ext cx="129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sz="2400" dirty="0">
                  <a:sym typeface="Symbol" pitchFamily="18" charset="2"/>
                </a:rPr>
                <a:t></a:t>
              </a:r>
              <a:r>
                <a:rPr lang="en-US" altLang="ja-JP" sz="2400" baseline="30000" dirty="0">
                  <a:sym typeface="Symbol" pitchFamily="18" charset="2"/>
                </a:rPr>
                <a:t></a:t>
              </a:r>
              <a:r>
                <a:rPr lang="en-US" altLang="ja-JP" sz="2400" dirty="0">
                  <a:sym typeface="Symbol" pitchFamily="18" charset="2"/>
                </a:rPr>
                <a:t>p scattering</a:t>
              </a:r>
            </a:p>
          </p:txBody>
        </p:sp>
      </p:grpSp>
      <p:sp>
        <p:nvSpPr>
          <p:cNvPr id="24" name="コンテンツ プレースホルダ 6"/>
          <p:cNvSpPr txBox="1">
            <a:spLocks/>
          </p:cNvSpPr>
          <p:nvPr/>
        </p:nvSpPr>
        <p:spPr bwMode="auto">
          <a:xfrm>
            <a:off x="500034" y="1000108"/>
            <a:ext cx="8358246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altLang="ja-JP" sz="3200" b="1" kern="0" noProof="0" dirty="0" smtClean="0">
                <a:latin typeface="+mn-lt"/>
                <a:ea typeface="+mn-ea"/>
              </a:rPr>
              <a:t>Direct measurements of cross section</a:t>
            </a:r>
          </a:p>
          <a:p>
            <a:pPr marL="800100" lvl="1" indent="-342900" eaLnBrk="0" hangingPunct="0">
              <a:spcBef>
                <a:spcPct val="20000"/>
              </a:spcBef>
              <a:buFontTx/>
              <a:buChar char="•"/>
            </a:pPr>
            <a:r>
              <a:rPr lang="en-US" altLang="ja-JP" sz="3200" b="1" kern="0" noProof="0" dirty="0" smtClean="0">
                <a:latin typeface="+mn-lt"/>
                <a:ea typeface="+mn-ea"/>
              </a:rPr>
              <a:t>Current data statistics is poor</a:t>
            </a:r>
          </a:p>
          <a:p>
            <a:pPr marL="800100" lvl="1" indent="-342900" eaLnBrk="0" hangingPunct="0">
              <a:spcBef>
                <a:spcPct val="20000"/>
              </a:spcBef>
              <a:buFontTx/>
              <a:buChar char="•"/>
            </a:pPr>
            <a:r>
              <a:rPr kumimoji="1" lang="en-US" altLang="ja-JP" sz="3200" b="1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Lattice</a:t>
            </a:r>
            <a:r>
              <a:rPr kumimoji="1" lang="en-US" altLang="ja-JP" sz="3200" b="1" i="0" u="none" strike="noStrike" kern="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calculation exists</a:t>
            </a:r>
            <a:endParaRPr kumimoji="1" lang="en-US" altLang="ja-JP" sz="3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コンテンツ プレースホルダ 6"/>
          <p:cNvSpPr txBox="1">
            <a:spLocks/>
          </p:cNvSpPr>
          <p:nvPr/>
        </p:nvSpPr>
        <p:spPr bwMode="auto">
          <a:xfrm>
            <a:off x="509558" y="5000636"/>
            <a:ext cx="527688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altLang="ja-JP" sz="3200" b="1" kern="0" noProof="0" dirty="0" smtClean="0">
                <a:latin typeface="+mn-lt"/>
                <a:ea typeface="+mn-ea"/>
              </a:rPr>
              <a:t>New experimental techniques need to be developed to collect large statistics. </a:t>
            </a:r>
          </a:p>
          <a:p>
            <a:pPr marL="800100" lvl="1" indent="-342900" eaLnBrk="0" hangingPunct="0">
              <a:spcBef>
                <a:spcPct val="20000"/>
              </a:spcBef>
              <a:buFontTx/>
              <a:buChar char="•"/>
            </a:pPr>
            <a:r>
              <a:rPr lang="en-US" altLang="ja-JP" sz="3200" b="1" kern="0" dirty="0" err="1" smtClean="0">
                <a:latin typeface="+mn-lt"/>
                <a:ea typeface="+mn-ea"/>
              </a:rPr>
              <a:t>SciFi</a:t>
            </a:r>
            <a:r>
              <a:rPr lang="en-US" altLang="ja-JP" sz="3200" b="1" kern="0" dirty="0" smtClean="0">
                <a:latin typeface="+mn-lt"/>
                <a:ea typeface="+mn-ea"/>
              </a:rPr>
              <a:t> + MPPC readout</a:t>
            </a:r>
            <a:endParaRPr lang="en-US" altLang="ja-JP" sz="3200" b="1" kern="0" noProof="0" dirty="0" smtClean="0">
              <a:latin typeface="+mn-lt"/>
              <a:ea typeface="+mn-ea"/>
            </a:endParaRPr>
          </a:p>
        </p:txBody>
      </p:sp>
      <p:pic>
        <p:nvPicPr>
          <p:cNvPr id="27" name="Picture 3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4929198"/>
            <a:ext cx="2743200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Deeply bound </a:t>
            </a:r>
            <a:r>
              <a:rPr lang="en-US" altLang="ja-JP" dirty="0" err="1" smtClean="0"/>
              <a:t>Kaon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2008/10/15</a:t>
            </a: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ATHIC, K. Ozawa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1F7495-D45D-45A0-A27E-05FECA0391E1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sp>
        <p:nvSpPr>
          <p:cNvPr id="7" name="Rectangle 22"/>
          <p:cNvSpPr>
            <a:spLocks/>
          </p:cNvSpPr>
          <p:nvPr/>
        </p:nvSpPr>
        <p:spPr bwMode="auto">
          <a:xfrm>
            <a:off x="857224" y="2428868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642938">
              <a:tabLst>
                <a:tab pos="749300" algn="l"/>
              </a:tabLst>
            </a:pPr>
            <a:r>
              <a:rPr kumimoji="0" lang="en-US" altLang="ja-JP" sz="2000" dirty="0">
                <a:solidFill>
                  <a:srgbClr val="FF0094"/>
                </a:solidFill>
                <a:latin typeface="ヒラギノ角ゴ Pro W3" charset="0"/>
                <a:sym typeface="ヒラギノ角ゴ Pro W3" charset="0"/>
              </a:rPr>
              <a:t>ρ &gt; ρ</a:t>
            </a:r>
            <a:r>
              <a:rPr kumimoji="0" lang="en-US" altLang="ja-JP" sz="3000" baseline="-43000" dirty="0">
                <a:solidFill>
                  <a:srgbClr val="FF0094"/>
                </a:solidFill>
                <a:latin typeface="ヒラギノ角ゴ Pro W3" charset="0"/>
                <a:sym typeface="ヒラギノ角ゴ Pro W3" charset="0"/>
              </a:rPr>
              <a:t>0 </a:t>
            </a:r>
            <a:r>
              <a:rPr kumimoji="0" lang="en-US" altLang="ja-JP" sz="2000" dirty="0">
                <a:solidFill>
                  <a:srgbClr val="FF0094"/>
                </a:solidFill>
                <a:latin typeface="ヒラギノ角ゴ Pro W3" charset="0"/>
                <a:sym typeface="ヒラギノ角ゴ Pro W3" charset="0"/>
              </a:rPr>
              <a:t>x10 !?</a:t>
            </a:r>
          </a:p>
        </p:txBody>
      </p:sp>
      <p:sp>
        <p:nvSpPr>
          <p:cNvPr id="9" name="Rectangle 26"/>
          <p:cNvSpPr>
            <a:spLocks noChangeArrowheads="1"/>
          </p:cNvSpPr>
          <p:nvPr/>
        </p:nvSpPr>
        <p:spPr bwMode="auto">
          <a:xfrm>
            <a:off x="571472" y="4357694"/>
            <a:ext cx="2903531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it-IT" altLang="ja-JP" sz="1400" b="1" i="1" dirty="0">
                <a:solidFill>
                  <a:srgbClr val="000000"/>
                </a:solidFill>
                <a:ea typeface="ＭＳ 明朝" pitchFamily="17" charset="-128"/>
                <a:cs typeface="Times New Roman" pitchFamily="18" charset="0"/>
              </a:rPr>
              <a:t>A. Dote et al. : PLB590 (2004) 51, etc. </a:t>
            </a:r>
          </a:p>
        </p:txBody>
      </p:sp>
      <p:sp>
        <p:nvSpPr>
          <p:cNvPr id="10" name="Rectangle 27"/>
          <p:cNvSpPr>
            <a:spLocks noChangeArrowheads="1"/>
          </p:cNvSpPr>
          <p:nvPr/>
        </p:nvSpPr>
        <p:spPr bwMode="auto">
          <a:xfrm rot="5400000">
            <a:off x="3228176" y="3315510"/>
            <a:ext cx="1462087" cy="33655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0" lang="en-US" altLang="ja-JP" sz="1600" b="1" dirty="0">
                <a:sym typeface="Helvetica" pitchFamily="32" charset="0"/>
              </a:rPr>
              <a:t>density (fm</a:t>
            </a:r>
            <a:r>
              <a:rPr kumimoji="0" lang="en-US" altLang="ja-JP" sz="1600" b="1" baseline="30000" dirty="0">
                <a:sym typeface="Helvetica" pitchFamily="32" charset="0"/>
              </a:rPr>
              <a:t>-3</a:t>
            </a:r>
            <a:r>
              <a:rPr kumimoji="0" lang="en-US" altLang="ja-JP" sz="1600" b="1" dirty="0">
                <a:sym typeface="Helvetica" pitchFamily="32" charset="0"/>
              </a:rPr>
              <a:t>)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00034" y="895633"/>
            <a:ext cx="81439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Deeply bound K nuclear states are predicted.</a:t>
            </a:r>
          </a:p>
          <a:p>
            <a:pPr lvl="1"/>
            <a:r>
              <a:rPr lang="en-US" altLang="ja-JP" sz="2400" dirty="0" smtClean="0"/>
              <a:t>Strong KN attraction suggests a deep K nuclear potential (</a:t>
            </a:r>
            <a:r>
              <a:rPr lang="en-US" altLang="ja-JP" sz="2400" dirty="0" err="1" smtClean="0"/>
              <a:t>U</a:t>
            </a:r>
            <a:r>
              <a:rPr lang="en-US" altLang="ja-JP" sz="2400" baseline="-25000" dirty="0" err="1" smtClean="0"/>
              <a:t>k</a:t>
            </a:r>
            <a:r>
              <a:rPr lang="en-US" altLang="ja-JP" sz="2400" dirty="0" smtClean="0"/>
              <a:t> ~ 200 </a:t>
            </a:r>
            <a:r>
              <a:rPr lang="en-US" altLang="ja-JP" sz="2400" dirty="0" err="1" smtClean="0"/>
              <a:t>MeV</a:t>
            </a:r>
            <a:r>
              <a:rPr lang="en-US" altLang="ja-JP" sz="2400" dirty="0" smtClean="0"/>
              <a:t>)</a:t>
            </a:r>
            <a:endParaRPr kumimoji="1" lang="en-US" altLang="ja-JP" sz="2400" dirty="0" smtClean="0"/>
          </a:p>
          <a:p>
            <a:r>
              <a:rPr lang="en-US" altLang="ja-JP" sz="2400" dirty="0" smtClean="0"/>
              <a:t>A calculation shows very high density.</a:t>
            </a:r>
            <a:r>
              <a:rPr kumimoji="1" lang="en-US" altLang="ja-JP" sz="2400" dirty="0" smtClean="0"/>
              <a:t> </a:t>
            </a:r>
            <a:endParaRPr kumimoji="1" lang="ja-JP" altLang="en-US" sz="2400" dirty="0"/>
          </a:p>
        </p:txBody>
      </p:sp>
      <p:sp>
        <p:nvSpPr>
          <p:cNvPr id="21" name="AutoShape 2"/>
          <p:cNvSpPr>
            <a:spLocks/>
          </p:cNvSpPr>
          <p:nvPr/>
        </p:nvSpPr>
        <p:spPr bwMode="auto">
          <a:xfrm>
            <a:off x="4429156" y="3843356"/>
            <a:ext cx="1441450" cy="914400"/>
          </a:xfrm>
          <a:prstGeom prst="roundRect">
            <a:avLst>
              <a:gd name="adj" fmla="val 18750"/>
            </a:avLst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2" name="Rectangle 3"/>
          <p:cNvSpPr>
            <a:spLocks/>
          </p:cNvSpPr>
          <p:nvPr/>
        </p:nvSpPr>
        <p:spPr bwMode="auto">
          <a:xfrm>
            <a:off x="4303744" y="3694131"/>
            <a:ext cx="4697412" cy="2378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3" name="AutoShape 4"/>
          <p:cNvSpPr>
            <a:spLocks/>
          </p:cNvSpPr>
          <p:nvPr/>
        </p:nvSpPr>
        <p:spPr bwMode="auto">
          <a:xfrm>
            <a:off x="6635781" y="3797319"/>
            <a:ext cx="2217738" cy="1074737"/>
          </a:xfrm>
          <a:prstGeom prst="roundRect">
            <a:avLst>
              <a:gd name="adj" fmla="val 15954"/>
            </a:avLst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4" name="AutoShape 5"/>
          <p:cNvSpPr>
            <a:spLocks/>
          </p:cNvSpPr>
          <p:nvPr/>
        </p:nvSpPr>
        <p:spPr bwMode="auto">
          <a:xfrm>
            <a:off x="6818344" y="3900506"/>
            <a:ext cx="800100" cy="777875"/>
          </a:xfrm>
          <a:prstGeom prst="roundRect">
            <a:avLst>
              <a:gd name="adj" fmla="val 22056"/>
            </a:avLst>
          </a:prstGeom>
          <a:solidFill>
            <a:srgbClr val="FF3300">
              <a:alpha val="15294"/>
            </a:srgbClr>
          </a:solidFill>
          <a:ln w="25400">
            <a:noFill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5" name="AutoShape 6"/>
          <p:cNvSpPr>
            <a:spLocks/>
          </p:cNvSpPr>
          <p:nvPr/>
        </p:nvSpPr>
        <p:spPr bwMode="auto">
          <a:xfrm>
            <a:off x="5046694" y="4960956"/>
            <a:ext cx="3589337" cy="1074738"/>
          </a:xfrm>
          <a:prstGeom prst="roundRect">
            <a:avLst>
              <a:gd name="adj" fmla="val 15954"/>
            </a:avLst>
          </a:prstGeom>
          <a:solidFill>
            <a:srgbClr val="FF3300">
              <a:alpha val="15294"/>
            </a:srgbClr>
          </a:solidFill>
          <a:ln w="25400">
            <a:noFill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6" name="Line 16"/>
          <p:cNvSpPr>
            <a:spLocks noChangeShapeType="1"/>
          </p:cNvSpPr>
          <p:nvPr/>
        </p:nvSpPr>
        <p:spPr bwMode="auto">
          <a:xfrm>
            <a:off x="4835556" y="4300556"/>
            <a:ext cx="433388" cy="1588"/>
          </a:xfrm>
          <a:prstGeom prst="line">
            <a:avLst/>
          </a:prstGeom>
          <a:noFill/>
          <a:ln w="63500">
            <a:solidFill>
              <a:srgbClr val="139A9B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7" name="Oval 17"/>
          <p:cNvSpPr>
            <a:spLocks/>
          </p:cNvSpPr>
          <p:nvPr/>
        </p:nvSpPr>
        <p:spPr bwMode="auto">
          <a:xfrm>
            <a:off x="4618069" y="4227531"/>
            <a:ext cx="147637" cy="146050"/>
          </a:xfrm>
          <a:prstGeom prst="ellipse">
            <a:avLst/>
          </a:prstGeom>
          <a:gradFill rotWithShape="0">
            <a:gsLst>
              <a:gs pos="0">
                <a:srgbClr val="013E04"/>
              </a:gs>
              <a:gs pos="100000">
                <a:srgbClr val="068308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8" name="Rectangle 18"/>
          <p:cNvSpPr>
            <a:spLocks/>
          </p:cNvSpPr>
          <p:nvPr/>
        </p:nvSpPr>
        <p:spPr bwMode="auto">
          <a:xfrm>
            <a:off x="4543456" y="3894156"/>
            <a:ext cx="2968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40640" bIns="0">
            <a:spAutoFit/>
          </a:bodyPr>
          <a:lstStyle/>
          <a:p>
            <a:pPr marL="39688" defTabSz="822325"/>
            <a:r>
              <a:rPr kumimoji="0" lang="en-US" altLang="ja-JP" sz="1800" b="1">
                <a:solidFill>
                  <a:srgbClr val="068308"/>
                </a:solidFill>
                <a:cs typeface="Arial" charset="0"/>
                <a:sym typeface="Arial" charset="0"/>
              </a:rPr>
              <a:t>K</a:t>
            </a:r>
            <a:r>
              <a:rPr kumimoji="0" lang="en-US" altLang="ja-JP" sz="1800" b="1" baseline="30000">
                <a:solidFill>
                  <a:srgbClr val="068308"/>
                </a:solidFill>
                <a:cs typeface="Arial" charset="0"/>
                <a:sym typeface="Arial" charset="0"/>
              </a:rPr>
              <a:t>-</a:t>
            </a:r>
          </a:p>
        </p:txBody>
      </p:sp>
      <p:sp>
        <p:nvSpPr>
          <p:cNvPr id="29" name="AutoShape 19"/>
          <p:cNvSpPr>
            <a:spLocks/>
          </p:cNvSpPr>
          <p:nvPr/>
        </p:nvSpPr>
        <p:spPr bwMode="auto">
          <a:xfrm>
            <a:off x="5972206" y="3760806"/>
            <a:ext cx="606425" cy="1200150"/>
          </a:xfrm>
          <a:prstGeom prst="rightArrow">
            <a:avLst>
              <a:gd name="adj1" fmla="val 50000"/>
              <a:gd name="adj2" fmla="val 22556"/>
            </a:avLst>
          </a:prstGeom>
          <a:solidFill>
            <a:srgbClr val="AEE0E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" name="Oval 20"/>
          <p:cNvSpPr>
            <a:spLocks/>
          </p:cNvSpPr>
          <p:nvPr/>
        </p:nvSpPr>
        <p:spPr bwMode="auto">
          <a:xfrm>
            <a:off x="5168931" y="4370406"/>
            <a:ext cx="306388" cy="307975"/>
          </a:xfrm>
          <a:prstGeom prst="ellipse">
            <a:avLst/>
          </a:prstGeom>
          <a:gradFill rotWithShape="0">
            <a:gsLst>
              <a:gs pos="0">
                <a:srgbClr val="8B097B"/>
              </a:gs>
              <a:gs pos="100000">
                <a:srgbClr val="FE12FD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" name="Oval 21"/>
          <p:cNvSpPr>
            <a:spLocks/>
          </p:cNvSpPr>
          <p:nvPr/>
        </p:nvSpPr>
        <p:spPr bwMode="auto">
          <a:xfrm>
            <a:off x="5294344" y="4208481"/>
            <a:ext cx="306387" cy="306388"/>
          </a:xfrm>
          <a:prstGeom prst="ellipse">
            <a:avLst/>
          </a:prstGeom>
          <a:gradFill rotWithShape="0">
            <a:gsLst>
              <a:gs pos="0">
                <a:srgbClr val="1F0F4D"/>
              </a:gs>
              <a:gs pos="100000">
                <a:srgbClr val="3C2CA0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2" name="Oval 22"/>
          <p:cNvSpPr>
            <a:spLocks/>
          </p:cNvSpPr>
          <p:nvPr/>
        </p:nvSpPr>
        <p:spPr bwMode="auto">
          <a:xfrm>
            <a:off x="5384831" y="4389456"/>
            <a:ext cx="287338" cy="287338"/>
          </a:xfrm>
          <a:prstGeom prst="ellipse">
            <a:avLst/>
          </a:prstGeom>
          <a:gradFill rotWithShape="0">
            <a:gsLst>
              <a:gs pos="0">
                <a:srgbClr val="8B097B"/>
              </a:gs>
              <a:gs pos="100000">
                <a:srgbClr val="FE12FD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3" name="Rectangle 23"/>
          <p:cNvSpPr>
            <a:spLocks/>
          </p:cNvSpPr>
          <p:nvPr/>
        </p:nvSpPr>
        <p:spPr bwMode="auto">
          <a:xfrm>
            <a:off x="5156231" y="3889394"/>
            <a:ext cx="457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40640" bIns="0">
            <a:spAutoFit/>
          </a:bodyPr>
          <a:lstStyle/>
          <a:p>
            <a:pPr marL="39688" defTabSz="822325"/>
            <a:r>
              <a:rPr kumimoji="0" lang="en-US" altLang="ja-JP" sz="1800" b="1" baseline="30000">
                <a:cs typeface="Arial" charset="0"/>
                <a:sym typeface="Arial" charset="0"/>
              </a:rPr>
              <a:t>3</a:t>
            </a:r>
            <a:r>
              <a:rPr kumimoji="0" lang="en-US" altLang="ja-JP" sz="1800" b="1">
                <a:cs typeface="Arial" charset="0"/>
                <a:sym typeface="Arial" charset="0"/>
              </a:rPr>
              <a:t>He</a:t>
            </a:r>
          </a:p>
        </p:txBody>
      </p:sp>
      <p:sp>
        <p:nvSpPr>
          <p:cNvPr id="34" name="Rectangle 24"/>
          <p:cNvSpPr>
            <a:spLocks/>
          </p:cNvSpPr>
          <p:nvPr/>
        </p:nvSpPr>
        <p:spPr bwMode="auto">
          <a:xfrm>
            <a:off x="6864381" y="3911619"/>
            <a:ext cx="835025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40640" bIns="0"/>
          <a:lstStyle/>
          <a:p>
            <a:pPr marL="39688" defTabSz="822325"/>
            <a:r>
              <a:rPr kumimoji="0" lang="en-US" altLang="ja-JP" sz="2200" b="1">
                <a:cs typeface="Arial" charset="0"/>
                <a:sym typeface="Arial" charset="0"/>
              </a:rPr>
              <a:t>K</a:t>
            </a:r>
            <a:r>
              <a:rPr kumimoji="0" lang="en-US" altLang="ja-JP" sz="2200" b="1" baseline="30000">
                <a:cs typeface="Arial" charset="0"/>
                <a:sym typeface="Arial" charset="0"/>
              </a:rPr>
              <a:t>-</a:t>
            </a:r>
            <a:r>
              <a:rPr kumimoji="0" lang="en-US" altLang="ja-JP" sz="2200" b="1">
                <a:cs typeface="Arial" charset="0"/>
                <a:sym typeface="Arial" charset="0"/>
              </a:rPr>
              <a:t>pp</a:t>
            </a:r>
          </a:p>
        </p:txBody>
      </p:sp>
      <p:sp>
        <p:nvSpPr>
          <p:cNvPr id="35" name="Line 25"/>
          <p:cNvSpPr>
            <a:spLocks noChangeShapeType="1"/>
          </p:cNvSpPr>
          <p:nvPr/>
        </p:nvSpPr>
        <p:spPr bwMode="auto">
          <a:xfrm rot="10800000" flipH="1">
            <a:off x="8161369" y="4416444"/>
            <a:ext cx="434975" cy="1587"/>
          </a:xfrm>
          <a:prstGeom prst="line">
            <a:avLst/>
          </a:prstGeom>
          <a:noFill/>
          <a:ln w="63500">
            <a:solidFill>
              <a:srgbClr val="139A9B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6" name="Oval 26"/>
          <p:cNvSpPr>
            <a:spLocks/>
          </p:cNvSpPr>
          <p:nvPr/>
        </p:nvSpPr>
        <p:spPr bwMode="auto">
          <a:xfrm>
            <a:off x="7945469" y="4306906"/>
            <a:ext cx="252412" cy="249238"/>
          </a:xfrm>
          <a:prstGeom prst="ellipse">
            <a:avLst/>
          </a:prstGeom>
          <a:gradFill rotWithShape="0">
            <a:gsLst>
              <a:gs pos="0">
                <a:srgbClr val="1F0F4D"/>
              </a:gs>
              <a:gs pos="100000">
                <a:srgbClr val="3C2CA0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grpSp>
        <p:nvGrpSpPr>
          <p:cNvPr id="37" name="Group 27"/>
          <p:cNvGrpSpPr>
            <a:grpSpLocks/>
          </p:cNvGrpSpPr>
          <p:nvPr/>
        </p:nvGrpSpPr>
        <p:grpSpPr bwMode="auto">
          <a:xfrm>
            <a:off x="6967569" y="4300556"/>
            <a:ext cx="433387" cy="290513"/>
            <a:chOff x="0" y="0"/>
            <a:chExt cx="303" cy="203"/>
          </a:xfrm>
        </p:grpSpPr>
        <p:sp>
          <p:nvSpPr>
            <p:cNvPr id="38" name="Oval 28"/>
            <p:cNvSpPr>
              <a:spLocks/>
            </p:cNvSpPr>
            <p:nvPr/>
          </p:nvSpPr>
          <p:spPr bwMode="auto">
            <a:xfrm>
              <a:off x="0" y="26"/>
              <a:ext cx="176" cy="177"/>
            </a:xfrm>
            <a:prstGeom prst="ellipse">
              <a:avLst/>
            </a:prstGeom>
            <a:gradFill rotWithShape="0">
              <a:gsLst>
                <a:gs pos="0">
                  <a:srgbClr val="8B097B"/>
                </a:gs>
                <a:gs pos="100000">
                  <a:srgbClr val="FE12FD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" name="Oval 29"/>
            <p:cNvSpPr>
              <a:spLocks/>
            </p:cNvSpPr>
            <p:nvPr/>
          </p:nvSpPr>
          <p:spPr bwMode="auto">
            <a:xfrm>
              <a:off x="126" y="26"/>
              <a:ext cx="177" cy="177"/>
            </a:xfrm>
            <a:prstGeom prst="ellipse">
              <a:avLst/>
            </a:prstGeom>
            <a:gradFill rotWithShape="0">
              <a:gsLst>
                <a:gs pos="0">
                  <a:srgbClr val="8B097B"/>
                </a:gs>
                <a:gs pos="100000">
                  <a:srgbClr val="FE12FD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0" name="Oval 30"/>
            <p:cNvSpPr>
              <a:spLocks/>
            </p:cNvSpPr>
            <p:nvPr/>
          </p:nvSpPr>
          <p:spPr bwMode="auto">
            <a:xfrm>
              <a:off x="75" y="0"/>
              <a:ext cx="102" cy="102"/>
            </a:xfrm>
            <a:prstGeom prst="ellipse">
              <a:avLst/>
            </a:prstGeom>
            <a:gradFill rotWithShape="0">
              <a:gsLst>
                <a:gs pos="0">
                  <a:srgbClr val="013E04"/>
                </a:gs>
                <a:gs pos="100000">
                  <a:srgbClr val="068308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41" name="Oval 31"/>
          <p:cNvSpPr>
            <a:spLocks/>
          </p:cNvSpPr>
          <p:nvPr/>
        </p:nvSpPr>
        <p:spPr bwMode="auto">
          <a:xfrm>
            <a:off x="6561169" y="5240356"/>
            <a:ext cx="233362" cy="230188"/>
          </a:xfrm>
          <a:prstGeom prst="ellipse">
            <a:avLst/>
          </a:prstGeom>
          <a:gradFill rotWithShape="0">
            <a:gsLst>
              <a:gs pos="0">
                <a:srgbClr val="880908"/>
              </a:gs>
              <a:gs pos="100000">
                <a:srgbClr val="FB100F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2" name="Oval 32"/>
          <p:cNvSpPr>
            <a:spLocks/>
          </p:cNvSpPr>
          <p:nvPr/>
        </p:nvSpPr>
        <p:spPr bwMode="auto">
          <a:xfrm>
            <a:off x="7475569" y="5240356"/>
            <a:ext cx="233362" cy="230188"/>
          </a:xfrm>
          <a:prstGeom prst="ellipse">
            <a:avLst/>
          </a:prstGeom>
          <a:gradFill rotWithShape="0">
            <a:gsLst>
              <a:gs pos="0">
                <a:srgbClr val="8B097B"/>
              </a:gs>
              <a:gs pos="100000">
                <a:srgbClr val="FE12FD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3" name="Rectangle 33"/>
          <p:cNvSpPr>
            <a:spLocks/>
          </p:cNvSpPr>
          <p:nvPr/>
        </p:nvSpPr>
        <p:spPr bwMode="auto">
          <a:xfrm>
            <a:off x="6419881" y="4924444"/>
            <a:ext cx="457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40640" bIns="0"/>
          <a:lstStyle/>
          <a:p>
            <a:pPr marL="39688" defTabSz="822325"/>
            <a:r>
              <a:rPr kumimoji="0" lang="en-US" altLang="ja-JP" sz="2100" b="1">
                <a:latin typeface="Symbol" pitchFamily="18" charset="2"/>
                <a:sym typeface="Symbol" pitchFamily="18" charset="2"/>
              </a:rPr>
              <a:t>Λ</a:t>
            </a:r>
          </a:p>
        </p:txBody>
      </p:sp>
      <p:sp>
        <p:nvSpPr>
          <p:cNvPr id="44" name="Oval 34"/>
          <p:cNvSpPr>
            <a:spLocks/>
          </p:cNvSpPr>
          <p:nvPr/>
        </p:nvSpPr>
        <p:spPr bwMode="auto">
          <a:xfrm>
            <a:off x="6527831" y="5602306"/>
            <a:ext cx="266700" cy="261938"/>
          </a:xfrm>
          <a:prstGeom prst="ellipse">
            <a:avLst/>
          </a:prstGeom>
          <a:gradFill rotWithShape="0">
            <a:gsLst>
              <a:gs pos="0">
                <a:srgbClr val="8B097B"/>
              </a:gs>
              <a:gs pos="100000">
                <a:srgbClr val="FE12FD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5" name="Oval 35"/>
          <p:cNvSpPr>
            <a:spLocks/>
          </p:cNvSpPr>
          <p:nvPr/>
        </p:nvSpPr>
        <p:spPr bwMode="auto">
          <a:xfrm>
            <a:off x="6169056" y="5411806"/>
            <a:ext cx="131763" cy="131763"/>
          </a:xfrm>
          <a:prstGeom prst="ellipse">
            <a:avLst/>
          </a:prstGeom>
          <a:gradFill rotWithShape="0">
            <a:gsLst>
              <a:gs pos="0">
                <a:srgbClr val="795E09"/>
              </a:gs>
              <a:gs pos="100000">
                <a:srgbClr val="FCCD14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6" name="Line 36"/>
          <p:cNvSpPr>
            <a:spLocks noChangeShapeType="1"/>
          </p:cNvSpPr>
          <p:nvPr/>
        </p:nvSpPr>
        <p:spPr bwMode="auto">
          <a:xfrm flipH="1">
            <a:off x="6659594" y="5468956"/>
            <a:ext cx="26987" cy="200025"/>
          </a:xfrm>
          <a:prstGeom prst="line">
            <a:avLst/>
          </a:prstGeom>
          <a:noFill/>
          <a:ln w="38100">
            <a:solidFill>
              <a:srgbClr val="139A9B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7" name="Line 37"/>
          <p:cNvSpPr>
            <a:spLocks noChangeShapeType="1"/>
          </p:cNvSpPr>
          <p:nvPr/>
        </p:nvSpPr>
        <p:spPr bwMode="auto">
          <a:xfrm flipH="1">
            <a:off x="6303994" y="5346719"/>
            <a:ext cx="260350" cy="128587"/>
          </a:xfrm>
          <a:prstGeom prst="line">
            <a:avLst/>
          </a:prstGeom>
          <a:noFill/>
          <a:ln w="38100">
            <a:solidFill>
              <a:srgbClr val="139A9B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8" name="Line 38"/>
          <p:cNvSpPr>
            <a:spLocks noChangeShapeType="1"/>
          </p:cNvSpPr>
          <p:nvPr/>
        </p:nvSpPr>
        <p:spPr bwMode="auto">
          <a:xfrm>
            <a:off x="6794531" y="5357831"/>
            <a:ext cx="652463" cy="1588"/>
          </a:xfrm>
          <a:prstGeom prst="line">
            <a:avLst/>
          </a:prstGeom>
          <a:noFill/>
          <a:ln w="38100">
            <a:solidFill>
              <a:srgbClr val="139A9B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9" name="Rectangle 55"/>
          <p:cNvSpPr>
            <a:spLocks/>
          </p:cNvSpPr>
          <p:nvPr/>
        </p:nvSpPr>
        <p:spPr bwMode="auto">
          <a:xfrm>
            <a:off x="7789894" y="3957656"/>
            <a:ext cx="9318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40640" bIns="0">
            <a:spAutoFit/>
          </a:bodyPr>
          <a:lstStyle/>
          <a:p>
            <a:pPr marL="39688" defTabSz="822325"/>
            <a:r>
              <a:rPr kumimoji="0" lang="en-US" altLang="ja-JP" sz="1800" b="1">
                <a:solidFill>
                  <a:srgbClr val="3207FD"/>
                </a:solidFill>
                <a:latin typeface="ヒラギノ角ゴ Pro W6" charset="0"/>
                <a:sym typeface="ヒラギノ角ゴ Pro W6" charset="0"/>
              </a:rPr>
              <a:t>neutron</a:t>
            </a:r>
          </a:p>
        </p:txBody>
      </p:sp>
      <p:sp>
        <p:nvSpPr>
          <p:cNvPr id="50" name="Rectangle 56"/>
          <p:cNvSpPr>
            <a:spLocks/>
          </p:cNvSpPr>
          <p:nvPr/>
        </p:nvSpPr>
        <p:spPr bwMode="auto">
          <a:xfrm>
            <a:off x="7716869" y="5202256"/>
            <a:ext cx="8048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40640" bIns="0">
            <a:spAutoFit/>
          </a:bodyPr>
          <a:lstStyle/>
          <a:p>
            <a:pPr marL="39688" defTabSz="822325"/>
            <a:r>
              <a:rPr kumimoji="0" lang="en-US" altLang="ja-JP" sz="1800" b="1">
                <a:solidFill>
                  <a:srgbClr val="FB100F"/>
                </a:solidFill>
                <a:latin typeface="ヒラギノ角ゴ Pro W6" charset="0"/>
                <a:sym typeface="ヒラギノ角ゴ Pro W6" charset="0"/>
              </a:rPr>
              <a:t>proton</a:t>
            </a:r>
          </a:p>
        </p:txBody>
      </p:sp>
      <p:sp>
        <p:nvSpPr>
          <p:cNvPr id="51" name="Rectangle 57"/>
          <p:cNvSpPr>
            <a:spLocks/>
          </p:cNvSpPr>
          <p:nvPr/>
        </p:nvSpPr>
        <p:spPr bwMode="auto">
          <a:xfrm>
            <a:off x="5591206" y="5692794"/>
            <a:ext cx="8048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40640" bIns="0">
            <a:spAutoFit/>
          </a:bodyPr>
          <a:lstStyle/>
          <a:p>
            <a:pPr marL="39688" defTabSz="822325"/>
            <a:r>
              <a:rPr kumimoji="0" lang="en-US" altLang="ja-JP" sz="1800" b="1">
                <a:solidFill>
                  <a:srgbClr val="FB100F"/>
                </a:solidFill>
                <a:latin typeface="ヒラギノ角ゴ Pro W6" charset="0"/>
                <a:sym typeface="ヒラギノ角ゴ Pro W6" charset="0"/>
              </a:rPr>
              <a:t>proton</a:t>
            </a:r>
          </a:p>
        </p:txBody>
      </p:sp>
      <p:sp>
        <p:nvSpPr>
          <p:cNvPr id="52" name="Rectangle 58"/>
          <p:cNvSpPr>
            <a:spLocks/>
          </p:cNvSpPr>
          <p:nvPr/>
        </p:nvSpPr>
        <p:spPr bwMode="auto">
          <a:xfrm>
            <a:off x="5743606" y="5224481"/>
            <a:ext cx="490538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40640" bIns="0">
            <a:spAutoFit/>
          </a:bodyPr>
          <a:lstStyle/>
          <a:p>
            <a:pPr marL="39688" defTabSz="822325"/>
            <a:r>
              <a:rPr kumimoji="0" lang="en-US" altLang="ja-JP" sz="2200" b="1">
                <a:solidFill>
                  <a:srgbClr val="FB100F"/>
                </a:solidFill>
                <a:latin typeface="Symbol" pitchFamily="18" charset="2"/>
                <a:sym typeface="Symbol" pitchFamily="18" charset="2"/>
              </a:rPr>
              <a:t>π</a:t>
            </a:r>
            <a:r>
              <a:rPr kumimoji="0" lang="en-US" altLang="ja-JP" sz="2200" b="1" baseline="32000">
                <a:solidFill>
                  <a:srgbClr val="FB100F"/>
                </a:solidFill>
                <a:latin typeface="Symbol" pitchFamily="18" charset="2"/>
                <a:sym typeface="Symbol" pitchFamily="18" charset="2"/>
              </a:rPr>
              <a:t>−</a:t>
            </a:r>
          </a:p>
        </p:txBody>
      </p:sp>
      <p:sp>
        <p:nvSpPr>
          <p:cNvPr id="53" name="Line 59"/>
          <p:cNvSpPr>
            <a:spLocks noChangeShapeType="1"/>
          </p:cNvSpPr>
          <p:nvPr/>
        </p:nvSpPr>
        <p:spPr bwMode="auto">
          <a:xfrm flipH="1">
            <a:off x="6746906" y="4418031"/>
            <a:ext cx="317500" cy="1588"/>
          </a:xfrm>
          <a:prstGeom prst="line">
            <a:avLst/>
          </a:prstGeom>
          <a:noFill/>
          <a:ln w="63500">
            <a:solidFill>
              <a:srgbClr val="139A9B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4" name="AutoShape 60"/>
          <p:cNvSpPr>
            <a:spLocks/>
          </p:cNvSpPr>
          <p:nvPr/>
        </p:nvSpPr>
        <p:spPr bwMode="auto">
          <a:xfrm rot="5400000">
            <a:off x="7008844" y="4297381"/>
            <a:ext cx="400050" cy="1050925"/>
          </a:xfrm>
          <a:prstGeom prst="rightArrow">
            <a:avLst>
              <a:gd name="adj1" fmla="val 53981"/>
              <a:gd name="adj2" fmla="val 54815"/>
            </a:avLst>
          </a:prstGeom>
          <a:solidFill>
            <a:schemeClr val="accent1">
              <a:alpha val="60391"/>
            </a:schemeClr>
          </a:solidFill>
          <a:ln w="25400">
            <a:noFill/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5" name="Rectangle 61"/>
          <p:cNvSpPr>
            <a:spLocks/>
          </p:cNvSpPr>
          <p:nvPr/>
        </p:nvSpPr>
        <p:spPr bwMode="auto">
          <a:xfrm>
            <a:off x="6892956" y="4633931"/>
            <a:ext cx="55403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40640" bIns="0">
            <a:spAutoFit/>
          </a:bodyPr>
          <a:lstStyle/>
          <a:p>
            <a:pPr marL="39688" algn="ctr" defTabSz="822325"/>
            <a:r>
              <a:rPr kumimoji="0" lang="en-US" altLang="ja-JP" sz="1400">
                <a:latin typeface="ヒラギノ角ゴ Pro W6" charset="0"/>
                <a:sym typeface="ヒラギノ角ゴ Pro W6" charset="0"/>
              </a:rPr>
              <a:t>decay</a:t>
            </a:r>
          </a:p>
        </p:txBody>
      </p:sp>
      <p:sp>
        <p:nvSpPr>
          <p:cNvPr id="56" name="Rectangle 64"/>
          <p:cNvSpPr>
            <a:spLocks/>
          </p:cNvSpPr>
          <p:nvPr/>
        </p:nvSpPr>
        <p:spPr bwMode="auto">
          <a:xfrm>
            <a:off x="5732494" y="4108469"/>
            <a:ext cx="10668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40" bIns="0"/>
          <a:lstStyle/>
          <a:p>
            <a:pPr marL="39688" algn="ctr" defTabSz="822325"/>
            <a:r>
              <a:rPr kumimoji="0" lang="en-US" altLang="ja-JP" sz="1600">
                <a:latin typeface="ヒラギノ角ゴ Pro W6" charset="0"/>
                <a:sym typeface="ヒラギノ角ゴ Pro W6" charset="0"/>
              </a:rPr>
              <a:t>formation</a:t>
            </a:r>
          </a:p>
        </p:txBody>
      </p:sp>
      <p:pic>
        <p:nvPicPr>
          <p:cNvPr id="8" name="Picture 23" descr="Density-h6"/>
          <p:cNvPicPr>
            <a:picLocks noChangeAspect="1" noChangeArrowheads="1"/>
          </p:cNvPicPr>
          <p:nvPr/>
        </p:nvPicPr>
        <p:blipFill>
          <a:blip r:embed="rId3"/>
          <a:srcRect l="28851" r="3366"/>
          <a:stretch>
            <a:fillRect/>
          </a:stretch>
        </p:blipFill>
        <p:spPr bwMode="auto">
          <a:xfrm>
            <a:off x="357158" y="2857507"/>
            <a:ext cx="3461571" cy="1571625"/>
          </a:xfrm>
          <a:prstGeom prst="rect">
            <a:avLst/>
          </a:prstGeom>
          <a:noFill/>
        </p:spPr>
      </p:pic>
      <p:sp>
        <p:nvSpPr>
          <p:cNvPr id="57" name="テキスト ボックス 56"/>
          <p:cNvSpPr txBox="1"/>
          <p:nvPr/>
        </p:nvSpPr>
        <p:spPr>
          <a:xfrm>
            <a:off x="4214810" y="2699089"/>
            <a:ext cx="48702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/>
              <a:t>Experiment for K</a:t>
            </a:r>
            <a:r>
              <a:rPr lang="en-US" altLang="ja-JP" sz="2000" b="1" baseline="30000" dirty="0" smtClean="0"/>
              <a:t>-</a:t>
            </a:r>
            <a:r>
              <a:rPr lang="en-US" altLang="ja-JP" sz="2000" b="1" dirty="0" smtClean="0"/>
              <a:t>pp bound state</a:t>
            </a:r>
          </a:p>
          <a:p>
            <a:pPr lvl="1"/>
            <a:r>
              <a:rPr kumimoji="1" lang="en-US" altLang="ja-JP" sz="2000" b="1" dirty="0" smtClean="0"/>
              <a:t>Formation (Missing mass)</a:t>
            </a:r>
          </a:p>
          <a:p>
            <a:pPr lvl="1"/>
            <a:r>
              <a:rPr lang="en-US" altLang="ja-JP" sz="2000" b="1" dirty="0" smtClean="0"/>
              <a:t>Decay </a:t>
            </a:r>
            <a:r>
              <a:rPr lang="en-US" altLang="ja-JP" sz="2000" b="1" dirty="0" err="1" smtClean="0">
                <a:latin typeface="Symbol" pitchFamily="18" charset="2"/>
              </a:rPr>
              <a:t>L</a:t>
            </a:r>
            <a:r>
              <a:rPr lang="en-US" altLang="ja-JP" sz="2000" b="1" dirty="0" err="1" smtClean="0"/>
              <a:t>p</a:t>
            </a:r>
            <a:r>
              <a:rPr lang="en-US" altLang="ja-JP" sz="2000" b="1" dirty="0" smtClean="0"/>
              <a:t> </a:t>
            </a:r>
            <a:endParaRPr kumimoji="1" lang="ja-JP" altLang="en-US" sz="2000" b="1" dirty="0"/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1285852" y="5014753"/>
            <a:ext cx="3571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Measure Potential,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Binding Energy, Width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324" descr="Slide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38" y="1714500"/>
            <a:ext cx="6500812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6486525" y="2262188"/>
          <a:ext cx="1657350" cy="595312"/>
        </p:xfrm>
        <a:graphic>
          <a:graphicData uri="http://schemas.openxmlformats.org/presentationml/2006/ole">
            <p:oleObj spid="_x0000_s2050" name="数式" r:id="rId5" imgW="672840" imgH="241200" progId="Equation.3">
              <p:embed/>
            </p:oleObj>
          </a:graphicData>
        </a:graphic>
      </p:graphicFrame>
      <p:sp>
        <p:nvSpPr>
          <p:cNvPr id="2" name="タイトル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Origin of </a:t>
            </a:r>
            <a:r>
              <a:rPr lang="en-US" altLang="ja-JP" dirty="0" err="1" smtClean="0"/>
              <a:t>hadron</a:t>
            </a:r>
            <a:r>
              <a:rPr lang="en-US" altLang="ja-JP" dirty="0" smtClean="0"/>
              <a:t> mass</a:t>
            </a:r>
            <a:endParaRPr lang="ja-JP" altLang="en-US" dirty="0"/>
          </a:p>
        </p:txBody>
      </p:sp>
      <p:grpSp>
        <p:nvGrpSpPr>
          <p:cNvPr id="2054" name="グループ化 11"/>
          <p:cNvGrpSpPr>
            <a:grpSpLocks/>
          </p:cNvGrpSpPr>
          <p:nvPr/>
        </p:nvGrpSpPr>
        <p:grpSpPr bwMode="auto">
          <a:xfrm>
            <a:off x="142875" y="962025"/>
            <a:ext cx="7297738" cy="1323975"/>
            <a:chOff x="142844" y="962553"/>
            <a:chExt cx="7298179" cy="1323439"/>
          </a:xfrm>
        </p:grpSpPr>
        <p:sp>
          <p:nvSpPr>
            <p:cNvPr id="2077" name="テキスト ボックス 8"/>
            <p:cNvSpPr txBox="1">
              <a:spLocks noChangeArrowheads="1"/>
            </p:cNvSpPr>
            <p:nvPr/>
          </p:nvSpPr>
          <p:spPr bwMode="auto">
            <a:xfrm>
              <a:off x="142844" y="962553"/>
              <a:ext cx="7298179" cy="1323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Wingdings" pitchFamily="2" charset="2"/>
                <a:buChar char="Ø"/>
              </a:pPr>
              <a:r>
                <a:rPr lang="en-US" altLang="ja-JP" sz="2000"/>
                <a:t>Spontaneous breaking of a symmetry is marked by:</a:t>
              </a:r>
            </a:p>
            <a:p>
              <a:pPr lvl="1"/>
              <a:r>
                <a:rPr lang="en-US" altLang="ja-JP" sz="2000"/>
                <a:t>* a non-zero order parameter, the quark condensate &lt;qq&gt; in the case of QCD:</a:t>
              </a:r>
            </a:p>
            <a:p>
              <a:pPr>
                <a:buFont typeface="Wingdings" pitchFamily="2" charset="2"/>
                <a:buChar char="Ø"/>
              </a:pPr>
              <a:endParaRPr lang="ja-JP" altLang="en-US" sz="2000"/>
            </a:p>
          </p:txBody>
        </p:sp>
        <p:cxnSp>
          <p:nvCxnSpPr>
            <p:cNvPr id="11" name="直線コネクタ 10"/>
            <p:cNvCxnSpPr/>
            <p:nvPr/>
          </p:nvCxnSpPr>
          <p:spPr>
            <a:xfrm>
              <a:off x="3143400" y="1530648"/>
              <a:ext cx="142884" cy="15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051" name="Object 10"/>
          <p:cNvGraphicFramePr>
            <a:graphicFrameLocks noChangeAspect="1"/>
          </p:cNvGraphicFramePr>
          <p:nvPr/>
        </p:nvGraphicFramePr>
        <p:xfrm>
          <a:off x="6072188" y="1285875"/>
          <a:ext cx="2971800" cy="595313"/>
        </p:xfrm>
        <a:graphic>
          <a:graphicData uri="http://schemas.openxmlformats.org/presentationml/2006/ole">
            <p:oleObj spid="_x0000_s2051" name="משוואה" r:id="rId6" imgW="1206360" imgH="241200" progId="Equation.3">
              <p:embed/>
            </p:oleObj>
          </a:graphicData>
        </a:graphic>
      </p:graphicFrame>
      <p:sp>
        <p:nvSpPr>
          <p:cNvPr id="2055" name="Text Box 11"/>
          <p:cNvSpPr txBox="1">
            <a:spLocks noChangeArrowheads="1"/>
          </p:cNvSpPr>
          <p:nvPr/>
        </p:nvSpPr>
        <p:spPr bwMode="auto">
          <a:xfrm>
            <a:off x="788988" y="3351213"/>
            <a:ext cx="2354262" cy="10064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0" lang="de-DE" altLang="ja-JP" sz="2000" b="1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heavy ion reactions:</a:t>
            </a:r>
          </a:p>
          <a:p>
            <a:pPr algn="ctr"/>
            <a:r>
              <a:rPr kumimoji="0" lang="de-DE" altLang="ja-JP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A+A</a:t>
            </a:r>
            <a:r>
              <a:rPr kumimoji="0" lang="de-DE" altLang="ja-JP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V+X</a:t>
            </a:r>
          </a:p>
          <a:p>
            <a:pPr algn="ctr"/>
            <a:r>
              <a:rPr kumimoji="0" lang="de-DE" altLang="ja-JP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m</a:t>
            </a:r>
            <a:r>
              <a:rPr kumimoji="0" lang="de-DE" altLang="ja-JP" sz="2000" b="1" baseline="-25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V</a:t>
            </a:r>
            <a:r>
              <a:rPr kumimoji="0" lang="de-DE" altLang="ja-JP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(&gt;&gt;</a:t>
            </a:r>
            <a:r>
              <a:rPr kumimoji="0" lang="de-DE" altLang="ja-JP" sz="2000" b="1" baseline="-25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0</a:t>
            </a:r>
            <a:r>
              <a:rPr kumimoji="0" lang="de-DE" altLang="ja-JP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;T&gt;&gt;0)</a:t>
            </a:r>
            <a:endParaRPr kumimoji="0" lang="de-DE" altLang="ja-JP" sz="20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6" name="Text Box 18"/>
          <p:cNvSpPr txBox="1">
            <a:spLocks noChangeArrowheads="1"/>
          </p:cNvSpPr>
          <p:nvPr/>
        </p:nvSpPr>
        <p:spPr bwMode="auto">
          <a:xfrm>
            <a:off x="3663950" y="3929063"/>
            <a:ext cx="8048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de-DE" altLang="ja-JP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SPS</a:t>
            </a:r>
          </a:p>
        </p:txBody>
      </p:sp>
      <p:sp>
        <p:nvSpPr>
          <p:cNvPr id="2057" name="Text Box 19"/>
          <p:cNvSpPr txBox="1">
            <a:spLocks noChangeArrowheads="1"/>
          </p:cNvSpPr>
          <p:nvPr/>
        </p:nvSpPr>
        <p:spPr bwMode="auto">
          <a:xfrm>
            <a:off x="2428875" y="5262563"/>
            <a:ext cx="9620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de-DE" altLang="ja-JP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LHC</a:t>
            </a:r>
          </a:p>
        </p:txBody>
      </p:sp>
      <p:sp>
        <p:nvSpPr>
          <p:cNvPr id="2058" name="Text Box 20"/>
          <p:cNvSpPr txBox="1">
            <a:spLocks noChangeArrowheads="1"/>
          </p:cNvSpPr>
          <p:nvPr/>
        </p:nvSpPr>
        <p:spPr bwMode="auto">
          <a:xfrm>
            <a:off x="2928938" y="4357688"/>
            <a:ext cx="1122362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de-DE" altLang="ja-JP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RHIC</a:t>
            </a:r>
          </a:p>
        </p:txBody>
      </p:sp>
      <p:grpSp>
        <p:nvGrpSpPr>
          <p:cNvPr id="2059" name="Group 26"/>
          <p:cNvGrpSpPr>
            <a:grpSpLocks/>
          </p:cNvGrpSpPr>
          <p:nvPr/>
        </p:nvGrpSpPr>
        <p:grpSpPr bwMode="auto">
          <a:xfrm>
            <a:off x="5429250" y="3143250"/>
            <a:ext cx="3543300" cy="1758950"/>
            <a:chOff x="3515" y="814"/>
            <a:chExt cx="2232" cy="1108"/>
          </a:xfrm>
        </p:grpSpPr>
        <p:sp>
          <p:nvSpPr>
            <p:cNvPr id="2073" name="Text Box 12"/>
            <p:cNvSpPr txBox="1">
              <a:spLocks noChangeArrowheads="1"/>
            </p:cNvSpPr>
            <p:nvPr/>
          </p:nvSpPr>
          <p:spPr bwMode="auto">
            <a:xfrm>
              <a:off x="4216" y="1288"/>
              <a:ext cx="1531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kumimoji="0" lang="de-DE" altLang="ja-JP" sz="2000" b="1" u="sng">
                  <a:solidFill>
                    <a:srgbClr val="3333CC"/>
                  </a:solidFill>
                  <a:latin typeface="Times New Roman" pitchFamily="18" charset="0"/>
                  <a:cs typeface="Times New Roman" pitchFamily="18" charset="0"/>
                </a:rPr>
                <a:t>elementary reaction:</a:t>
              </a:r>
            </a:p>
            <a:p>
              <a:pPr algn="ctr"/>
              <a:r>
                <a:rPr kumimoji="0" lang="de-DE" altLang="ja-JP" sz="2000" b="1">
                  <a:solidFill>
                    <a:srgbClr val="3333CC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, p,    V+X</a:t>
              </a:r>
            </a:p>
            <a:p>
              <a:pPr algn="ctr"/>
              <a:r>
                <a:rPr kumimoji="0" lang="de-DE" altLang="ja-JP" sz="2000" b="1">
                  <a:solidFill>
                    <a:srgbClr val="3333CC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m</a:t>
              </a:r>
              <a:r>
                <a:rPr kumimoji="0" lang="de-DE" altLang="ja-JP" sz="2000" b="1" baseline="-25000">
                  <a:solidFill>
                    <a:srgbClr val="3333CC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V</a:t>
              </a:r>
              <a:r>
                <a:rPr kumimoji="0" lang="de-DE" altLang="ja-JP" sz="2000" b="1">
                  <a:solidFill>
                    <a:srgbClr val="3333CC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(=</a:t>
              </a:r>
              <a:r>
                <a:rPr kumimoji="0" lang="de-DE" altLang="ja-JP" sz="2000" b="1" baseline="-25000">
                  <a:solidFill>
                    <a:srgbClr val="3333CC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0</a:t>
              </a:r>
              <a:r>
                <a:rPr kumimoji="0" lang="de-DE" altLang="ja-JP" sz="2000" b="1">
                  <a:solidFill>
                    <a:srgbClr val="3333CC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;T=0)</a:t>
              </a:r>
              <a:endParaRPr kumimoji="0" lang="de-DE" altLang="ja-JP" sz="20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74" name="Text Box 13"/>
            <p:cNvSpPr txBox="1">
              <a:spLocks noChangeArrowheads="1"/>
            </p:cNvSpPr>
            <p:nvPr/>
          </p:nvSpPr>
          <p:spPr bwMode="auto">
            <a:xfrm>
              <a:off x="3872" y="966"/>
              <a:ext cx="108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0" lang="ja-JP" altLang="de-DE" sz="2000" b="1">
                  <a:solidFill>
                    <a:srgbClr val="3333CC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</a:t>
              </a:r>
              <a:r>
                <a:rPr kumimoji="0" lang="de-DE" altLang="ja-JP" sz="2000" b="1">
                  <a:solidFill>
                    <a:srgbClr val="3333CC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, . p - beams</a:t>
              </a:r>
            </a:p>
          </p:txBody>
        </p:sp>
        <p:sp>
          <p:nvSpPr>
            <p:cNvPr id="2075" name="Text Box 21"/>
            <p:cNvSpPr txBox="1">
              <a:spLocks noChangeArrowheads="1"/>
            </p:cNvSpPr>
            <p:nvPr/>
          </p:nvSpPr>
          <p:spPr bwMode="auto">
            <a:xfrm>
              <a:off x="3518" y="1257"/>
              <a:ext cx="7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b="1" dirty="0">
                  <a:solidFill>
                    <a:srgbClr val="0000CC"/>
                  </a:solidFill>
                </a:rPr>
                <a:t>J-PARC</a:t>
              </a:r>
            </a:p>
            <a:p>
              <a:r>
                <a:rPr lang="en-US" altLang="ja-JP" b="1" dirty="0" smtClean="0">
                  <a:solidFill>
                    <a:srgbClr val="0000CC"/>
                  </a:solidFill>
                </a:rPr>
                <a:t>CLAS</a:t>
              </a:r>
              <a:endParaRPr lang="en-US" altLang="ja-JP" b="1" dirty="0">
                <a:solidFill>
                  <a:srgbClr val="0000CC"/>
                </a:solidFill>
              </a:endParaRPr>
            </a:p>
          </p:txBody>
        </p:sp>
        <p:sp>
          <p:nvSpPr>
            <p:cNvPr id="2076" name="Text Box 22"/>
            <p:cNvSpPr txBox="1">
              <a:spLocks noChangeArrowheads="1"/>
            </p:cNvSpPr>
            <p:nvPr/>
          </p:nvSpPr>
          <p:spPr bwMode="auto">
            <a:xfrm>
              <a:off x="3515" y="814"/>
              <a:ext cx="145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600" b="1">
                  <a:solidFill>
                    <a:srgbClr val="0000CC"/>
                  </a:solidFill>
                </a:rPr>
                <a:t>At Nuclear Density</a:t>
              </a:r>
            </a:p>
          </p:txBody>
        </p:sp>
      </p:grpSp>
      <p:cxnSp>
        <p:nvCxnSpPr>
          <p:cNvPr id="25" name="直線コネクタ 24"/>
          <p:cNvCxnSpPr/>
          <p:nvPr/>
        </p:nvCxnSpPr>
        <p:spPr>
          <a:xfrm rot="16200000" flipH="1">
            <a:off x="3964782" y="3964781"/>
            <a:ext cx="1714500" cy="71437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円/楕円 26"/>
          <p:cNvSpPr/>
          <p:nvPr/>
        </p:nvSpPr>
        <p:spPr>
          <a:xfrm>
            <a:off x="4623560" y="4818004"/>
            <a:ext cx="357190" cy="357190"/>
          </a:xfrm>
          <a:prstGeom prst="ellipse">
            <a:avLst/>
          </a:prstGeom>
          <a:gradFill flip="none" rotWithShape="1">
            <a:gsLst>
              <a:gs pos="0">
                <a:srgbClr val="0070C0"/>
              </a:gs>
              <a:gs pos="50000">
                <a:schemeClr val="tx1">
                  <a:lumMod val="60000"/>
                  <a:lumOff val="40000"/>
                </a:schemeClr>
              </a:gs>
              <a:gs pos="100000">
                <a:srgbClr val="00B0F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4" name="下矢印 23"/>
          <p:cNvSpPr/>
          <p:nvPr/>
        </p:nvSpPr>
        <p:spPr>
          <a:xfrm>
            <a:off x="6929438" y="1928813"/>
            <a:ext cx="928687" cy="2857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065" name="テキスト ボックス 25"/>
          <p:cNvSpPr txBox="1">
            <a:spLocks noChangeArrowheads="1"/>
          </p:cNvSpPr>
          <p:nvPr/>
        </p:nvSpPr>
        <p:spPr bwMode="auto">
          <a:xfrm>
            <a:off x="8001000" y="2244725"/>
            <a:ext cx="1143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>
                <a:solidFill>
                  <a:srgbClr val="000000"/>
                </a:solidFill>
              </a:rPr>
              <a:t>High T High </a:t>
            </a:r>
            <a:r>
              <a:rPr lang="en-US" altLang="ja-JP" b="1">
                <a:solidFill>
                  <a:srgbClr val="000000"/>
                </a:solidFill>
                <a:latin typeface="Symbol" pitchFamily="18" charset="2"/>
              </a:rPr>
              <a:t>r</a:t>
            </a:r>
            <a:endParaRPr lang="ja-JP" altLang="en-US" b="1">
              <a:solidFill>
                <a:srgbClr val="000000"/>
              </a:solidFill>
              <a:latin typeface="Symbol" pitchFamily="18" charset="2"/>
            </a:endParaRPr>
          </a:p>
        </p:txBody>
      </p:sp>
      <p:sp>
        <p:nvSpPr>
          <p:cNvPr id="2069" name="スライド番号プレースホルダ 28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7F4F2699-9B0E-4FB0-AE38-429BD4976527}" type="slidenum">
              <a:rPr kumimoji="0" lang="en-US" altLang="ja-JP" sz="1400"/>
              <a:pPr algn="r"/>
              <a:t>8</a:t>
            </a:fld>
            <a:endParaRPr kumimoji="0" lang="en-US" altLang="ja-JP" sz="1400"/>
          </a:p>
        </p:txBody>
      </p:sp>
      <p:sp>
        <p:nvSpPr>
          <p:cNvPr id="2070" name="日付プレースホルダ 25"/>
          <p:cNvSpPr>
            <a:spLocks noGrp="1"/>
          </p:cNvSpPr>
          <p:nvPr>
            <p:ph type="dt" sz="quarter" idx="10"/>
          </p:nvPr>
        </p:nvSpPr>
        <p:spPr>
          <a:xfrm>
            <a:off x="457200" y="6257925"/>
            <a:ext cx="2133600" cy="457200"/>
          </a:xfrm>
          <a:noFill/>
        </p:spPr>
        <p:txBody>
          <a:bodyPr/>
          <a:lstStyle/>
          <a:p>
            <a:r>
              <a:rPr lang="en-US" altLang="ja-JP" smtClean="0"/>
              <a:t>2008/10/15</a:t>
            </a:r>
          </a:p>
        </p:txBody>
      </p:sp>
      <p:sp>
        <p:nvSpPr>
          <p:cNvPr id="2071" name="スライド番号プレースホルダ 2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50AFF91-31B1-4CF5-9C34-F7FF72280ADC}" type="slidenum">
              <a:rPr lang="en-US" altLang="ja-JP" smtClean="0"/>
              <a:pPr/>
              <a:t>8</a:t>
            </a:fld>
            <a:endParaRPr lang="en-US" altLang="ja-JP" smtClean="0"/>
          </a:p>
        </p:txBody>
      </p:sp>
      <p:sp>
        <p:nvSpPr>
          <p:cNvPr id="2072" name="フッター プレースホルダ 29"/>
          <p:cNvSpPr>
            <a:spLocks noGrp="1"/>
          </p:cNvSpPr>
          <p:nvPr>
            <p:ph type="ftr" sz="quarter" idx="11"/>
          </p:nvPr>
        </p:nvSpPr>
        <p:spPr>
          <a:xfrm>
            <a:off x="2555875" y="6257925"/>
            <a:ext cx="3960813" cy="457200"/>
          </a:xfrm>
          <a:noFill/>
        </p:spPr>
        <p:txBody>
          <a:bodyPr/>
          <a:lstStyle/>
          <a:p>
            <a:r>
              <a:rPr lang="en-US" altLang="ja-JP" smtClean="0"/>
              <a:t>ATHIC, K. Ozawa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pPr algn="l"/>
            <a:r>
              <a:rPr lang="en-US" altLang="ja-JP" dirty="0" smtClean="0">
                <a:effectLst/>
              </a:rPr>
              <a:t>NA60 </a:t>
            </a:r>
            <a:r>
              <a:rPr lang="en-US" altLang="ja-JP" dirty="0" smtClean="0">
                <a:effectLst/>
              </a:rPr>
              <a:t>results</a:t>
            </a:r>
          </a:p>
        </p:txBody>
      </p:sp>
      <p:sp>
        <p:nvSpPr>
          <p:cNvPr id="18435" name="スライド番号プレースホルダ 4"/>
          <p:cNvSpPr txBox="1">
            <a:spLocks noGrp="1"/>
          </p:cNvSpPr>
          <p:nvPr/>
        </p:nvSpPr>
        <p:spPr bwMode="auto">
          <a:xfrm>
            <a:off x="8129588" y="6337324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81AD8AC8-2D17-41D6-B3E2-33499ABAF485}" type="slidenum">
              <a:rPr kumimoji="0" lang="ja-JP" altLang="en-US" sz="1400" b="1">
                <a:solidFill>
                  <a:srgbClr val="FFFFFF"/>
                </a:solidFill>
                <a:latin typeface="Century Schoolbook" pitchFamily="18" charset="0"/>
                <a:ea typeface="ＭＳ Ｐ明朝" pitchFamily="18" charset="-128"/>
              </a:rPr>
              <a:pPr algn="ctr"/>
              <a:t>9</a:t>
            </a:fld>
            <a:endParaRPr kumimoji="0" lang="en-US" altLang="ja-JP" sz="1400" b="1">
              <a:solidFill>
                <a:srgbClr val="FFFFFF"/>
              </a:solidFill>
              <a:latin typeface="Century Schoolbook" pitchFamily="18" charset="0"/>
              <a:ea typeface="ＭＳ Ｐ明朝" pitchFamily="18" charset="-128"/>
            </a:endParaRPr>
          </a:p>
        </p:txBody>
      </p:sp>
      <p:pic>
        <p:nvPicPr>
          <p:cNvPr id="18436" name="Picture 5" descr="IsolationOfExces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554" y="857232"/>
            <a:ext cx="3191628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テキスト ボックス 8"/>
          <p:cNvSpPr txBox="1">
            <a:spLocks noChangeArrowheads="1"/>
          </p:cNvSpPr>
          <p:nvPr/>
        </p:nvSpPr>
        <p:spPr bwMode="auto">
          <a:xfrm>
            <a:off x="1500166" y="928670"/>
            <a:ext cx="26082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>
                <a:latin typeface="Century Schoolbook" pitchFamily="18" charset="0"/>
                <a:ea typeface="ＭＳ Ｐ明朝" pitchFamily="18" charset="-128"/>
              </a:rPr>
              <a:t>PRL 96, 162302 (2006)</a:t>
            </a:r>
            <a:endParaRPr lang="ja-JP" altLang="en-US" dirty="0">
              <a:latin typeface="Century Schoolbook" pitchFamily="18" charset="0"/>
              <a:ea typeface="ＭＳ Ｐ明朝" pitchFamily="18" charset="-128"/>
            </a:endParaRPr>
          </a:p>
        </p:txBody>
      </p:sp>
      <p:sp>
        <p:nvSpPr>
          <p:cNvPr id="18445" name="日付プレースホルダ 15"/>
          <p:cNvSpPr>
            <a:spLocks noGrp="1"/>
          </p:cNvSpPr>
          <p:nvPr>
            <p:ph type="dt" sz="quarter" idx="10"/>
          </p:nvPr>
        </p:nvSpPr>
        <p:spPr>
          <a:xfrm>
            <a:off x="428596" y="6257948"/>
            <a:ext cx="2133600" cy="457200"/>
          </a:xfrm>
          <a:noFill/>
        </p:spPr>
        <p:txBody>
          <a:bodyPr/>
          <a:lstStyle/>
          <a:p>
            <a:r>
              <a:rPr lang="en-US" altLang="ja-JP" smtClean="0"/>
              <a:t>2008/10/15</a:t>
            </a:r>
          </a:p>
        </p:txBody>
      </p:sp>
      <p:sp>
        <p:nvSpPr>
          <p:cNvPr id="18446" name="スライド番号プレースホルダ 1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6F5C6F0-F7BE-46A2-9A98-347358E8E780}" type="slidenum">
              <a:rPr lang="en-US" altLang="ja-JP" smtClean="0"/>
              <a:pPr/>
              <a:t>9</a:t>
            </a:fld>
            <a:endParaRPr lang="en-US" altLang="ja-JP" dirty="0" smtClean="0"/>
          </a:p>
        </p:txBody>
      </p:sp>
      <p:sp>
        <p:nvSpPr>
          <p:cNvPr id="18447" name="フッター プレースホルダ 19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ATHIC, K. Ozawa</a:t>
            </a:r>
          </a:p>
        </p:txBody>
      </p:sp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877892"/>
            <a:ext cx="4500562" cy="312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6483379" y="449264"/>
            <a:ext cx="22320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ja-JP" b="1" dirty="0">
                <a:solidFill>
                  <a:srgbClr val="009900"/>
                </a:solidFill>
                <a:latin typeface="Times New Roman" pitchFamily="18" charset="0"/>
                <a:ea typeface="Times New Roman (Hebrew)"/>
                <a:cs typeface="Times New Roman (Hebrew)"/>
              </a:rPr>
              <a:t>[van </a:t>
            </a:r>
            <a:r>
              <a:rPr lang="en-US" altLang="ja-JP" b="1" dirty="0" err="1">
                <a:solidFill>
                  <a:srgbClr val="009900"/>
                </a:solidFill>
                <a:latin typeface="Times New Roman" pitchFamily="18" charset="0"/>
                <a:ea typeface="Times New Roman (Hebrew)"/>
                <a:cs typeface="Times New Roman (Hebrew)"/>
              </a:rPr>
              <a:t>Hees+RR</a:t>
            </a:r>
            <a:r>
              <a:rPr lang="en-US" altLang="ja-JP" b="1" dirty="0">
                <a:solidFill>
                  <a:srgbClr val="009900"/>
                </a:solidFill>
                <a:latin typeface="Times New Roman" pitchFamily="18" charset="0"/>
                <a:ea typeface="Times New Roman (Hebrew)"/>
                <a:cs typeface="Times New Roman (Hebrew)"/>
              </a:rPr>
              <a:t> ‘06]</a:t>
            </a:r>
          </a:p>
        </p:txBody>
      </p:sp>
      <p:sp>
        <p:nvSpPr>
          <p:cNvPr id="11" name="左矢印 10"/>
          <p:cNvSpPr/>
          <p:nvPr/>
        </p:nvSpPr>
        <p:spPr>
          <a:xfrm rot="10800000">
            <a:off x="3792388" y="2571744"/>
            <a:ext cx="565298" cy="37654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4" name="テキスト ボックス 115"/>
          <p:cNvSpPr txBox="1">
            <a:spLocks noChangeArrowheads="1"/>
          </p:cNvSpPr>
          <p:nvPr/>
        </p:nvSpPr>
        <p:spPr bwMode="auto">
          <a:xfrm>
            <a:off x="4572000" y="4071942"/>
            <a:ext cx="450059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dirty="0" smtClean="0"/>
              <a:t>Spectrum is reproduced with </a:t>
            </a:r>
            <a:r>
              <a:rPr lang="en-US" altLang="ja-JP" sz="2400" dirty="0" err="1" smtClean="0"/>
              <a:t>collisional</a:t>
            </a:r>
            <a:r>
              <a:rPr lang="en-US" altLang="ja-JP" sz="2400" dirty="0" smtClean="0"/>
              <a:t> </a:t>
            </a:r>
            <a:r>
              <a:rPr lang="en-US" altLang="ja-JP" sz="2400" dirty="0"/>
              <a:t>broadening</a:t>
            </a:r>
            <a:r>
              <a:rPr lang="en-US" altLang="ja-JP" sz="2400" dirty="0" smtClean="0"/>
              <a:t>.</a:t>
            </a:r>
            <a:endParaRPr lang="en-US" altLang="ja-JP" sz="24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071538" y="5000636"/>
            <a:ext cx="75009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FF0000"/>
                </a:solidFill>
              </a:rPr>
              <a:t>Next,</a:t>
            </a:r>
          </a:p>
          <a:p>
            <a:r>
              <a:rPr kumimoji="1" lang="en-US" altLang="ja-JP" sz="2400" b="1" dirty="0" smtClean="0">
                <a:solidFill>
                  <a:srgbClr val="FF0000"/>
                </a:solidFill>
              </a:rPr>
              <a:t>Try </a:t>
            </a:r>
            <a:r>
              <a:rPr kumimoji="1" lang="en-US" altLang="ja-JP" sz="2400" b="1" dirty="0" smtClean="0">
                <a:solidFill>
                  <a:srgbClr val="FF0000"/>
                </a:solidFill>
              </a:rPr>
              <a:t>for extracting of  a quark condensate information from the data. 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lloons">
  <a:themeElements>
    <a:clrScheme name="Balloons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Balloons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alloons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loons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loons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alloons">
  <a:themeElements>
    <a:clrScheme name="1_Balloons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1_Balloons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Balloons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alloons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alloons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alloons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alloons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alloons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alloons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alloons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alloons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Balloons</Template>
  <TotalTime>4249</TotalTime>
  <Words>2669</Words>
  <Application>Microsoft Office PowerPoint</Application>
  <PresentationFormat>画面に合わせる (4:3)</PresentationFormat>
  <Paragraphs>658</Paragraphs>
  <Slides>44</Slides>
  <Notes>44</Notes>
  <HiddenSlides>0</HiddenSlides>
  <MMClips>0</MMClips>
  <ScaleCrop>false</ScaleCrop>
  <HeadingPairs>
    <vt:vector size="6" baseType="variant">
      <vt:variant>
        <vt:lpstr>テーマ</vt:lpstr>
      </vt:variant>
      <vt:variant>
        <vt:i4>2</vt:i4>
      </vt:variant>
      <vt:variant>
        <vt:lpstr>埋め込まれた OLE サーバー</vt:lpstr>
      </vt:variant>
      <vt:variant>
        <vt:i4>4</vt:i4>
      </vt:variant>
      <vt:variant>
        <vt:lpstr>スライド タイトル</vt:lpstr>
      </vt:variant>
      <vt:variant>
        <vt:i4>44</vt:i4>
      </vt:variant>
    </vt:vector>
  </HeadingPairs>
  <TitlesOfParts>
    <vt:vector size="50" baseType="lpstr">
      <vt:lpstr>Balloons</vt:lpstr>
      <vt:lpstr>1_Balloons</vt:lpstr>
      <vt:lpstr>数式</vt:lpstr>
      <vt:lpstr>משוואה</vt:lpstr>
      <vt:lpstr>Equation</vt:lpstr>
      <vt:lpstr>Formel</vt:lpstr>
      <vt:lpstr>Dense Matter at J-PARC</vt:lpstr>
      <vt:lpstr>J-PARC as  a Dense QCD Lab</vt:lpstr>
      <vt:lpstr>QCD physics @ J-PARC</vt:lpstr>
      <vt:lpstr>High density star </vt:lpstr>
      <vt:lpstr>Hyperon Nucleon interaction</vt:lpstr>
      <vt:lpstr>Hyperon Nucleon scattering</vt:lpstr>
      <vt:lpstr>Deeply bound Kaon</vt:lpstr>
      <vt:lpstr>Origin of hadron mass</vt:lpstr>
      <vt:lpstr>NA60 results</vt:lpstr>
      <vt:lpstr>PHENIX results</vt:lpstr>
      <vt:lpstr>Then, Nucleus</vt:lpstr>
      <vt:lpstr>p bound state</vt:lpstr>
      <vt:lpstr>Spectral modification f  e+e- </vt:lpstr>
      <vt:lpstr>スライド 14</vt:lpstr>
      <vt:lpstr>Next step</vt:lpstr>
      <vt:lpstr>New exp 1: Upgrade of E325</vt:lpstr>
      <vt:lpstr>What can be achieved?</vt:lpstr>
      <vt:lpstr>New exp 2: Stopped w meson</vt:lpstr>
      <vt:lpstr>Summary</vt:lpstr>
      <vt:lpstr>Back up</vt:lpstr>
      <vt:lpstr>Mass spectra measurements</vt:lpstr>
      <vt:lpstr>CLAS g7a @ J-Lab</vt:lpstr>
      <vt:lpstr>Contradiction?</vt:lpstr>
      <vt:lpstr>Background is not an issue</vt:lpstr>
      <vt:lpstr>Performance of the 50-GeV PS</vt:lpstr>
      <vt:lpstr>J-PARC</vt:lpstr>
      <vt:lpstr>Hadron Hall</vt:lpstr>
      <vt:lpstr>QCD to observables</vt:lpstr>
      <vt:lpstr>Theoretical approaches</vt:lpstr>
      <vt:lpstr>INS-ES  TAGX experiment </vt:lpstr>
      <vt:lpstr>CBELSA/TAPS</vt:lpstr>
      <vt:lpstr>Final state interaction</vt:lpstr>
      <vt:lpstr>スライド 33</vt:lpstr>
      <vt:lpstr>CLAS g7b</vt:lpstr>
      <vt:lpstr>Consideration</vt:lpstr>
      <vt:lpstr>LEPS and CLAS, f  in g+A</vt:lpstr>
      <vt:lpstr>高エネルギー重イオン衝突実験</vt:lpstr>
      <vt:lpstr>Advantages at RHIC</vt:lpstr>
      <vt:lpstr>RHIC results</vt:lpstr>
      <vt:lpstr>w bound state in nucleus</vt:lpstr>
      <vt:lpstr>0 degree measurement</vt:lpstr>
      <vt:lpstr>Yield Estimation</vt:lpstr>
      <vt:lpstr>New exp : h bound state</vt:lpstr>
      <vt:lpstr>f bound state?</vt:lpstr>
    </vt:vector>
  </TitlesOfParts>
  <Company>CNS, Univ. of Tokyo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CsI光電面と GEMを用いたガスチェレンコフ検出器</dc:title>
  <dc:creator>Kyoichiro Ozawa</dc:creator>
  <cp:lastModifiedBy>Kyoichiro Ozawa</cp:lastModifiedBy>
  <cp:revision>256</cp:revision>
  <dcterms:created xsi:type="dcterms:W3CDTF">2007-01-26T14:42:53Z</dcterms:created>
  <dcterms:modified xsi:type="dcterms:W3CDTF">2008-10-15T03:14:05Z</dcterms:modified>
</cp:coreProperties>
</file>