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13.xml" ContentType="application/vnd.openxmlformats-officedocument.presentationml.slideLayout+xml"/>
  <Override PartName="/ppt/slideLayouts/slideLayout16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png" ContentType="image/png"/>
  <Default Extension="tiff" ContentType="image/tiff"/>
  <Default Extension="wmf" ContentType="image/x-wmf"/>
  <Override PartName="/docProps/core.xml" ContentType="application/vnd.openxmlformats-package.core-properties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1" r:id="rId2"/>
    <p:sldId id="256" r:id="rId3"/>
    <p:sldId id="262" r:id="rId4"/>
    <p:sldId id="257" r:id="rId5"/>
    <p:sldId id="260" r:id="rId6"/>
    <p:sldId id="258" r:id="rId7"/>
    <p:sldId id="259" r:id="rId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3153" autoAdjust="0"/>
    <p:restoredTop sz="96013" autoAdjust="0"/>
  </p:normalViewPr>
  <p:slideViewPr>
    <p:cSldViewPr snapToGrid="0" snapToObjects="1" showGuides="1">
      <p:cViewPr varScale="1">
        <p:scale>
          <a:sx n="70" d="100"/>
          <a:sy n="70" d="100"/>
        </p:scale>
        <p:origin x="-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D2D8D-FA47-EF40-AC5E-D23B7FAE66D4}" type="datetimeFigureOut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09A1-8D50-6241-B270-9B387109456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16E00-4874-4A4C-8ED3-3244C6C59264}" type="datetimeFigureOut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71741-034B-1F41-83FA-D999993BD88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F5E7-45CE-E748-B02F-B89D017053EA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E9C2-4C5E-D94B-84B1-701E056C409E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タイトル、図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917D-65D6-8C44-B25C-34F1F92C7A3B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タイトル付き 3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08614-0377-4147-AECE-D17F974A431F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タイトル付き 4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2BBA-9ADE-D144-A4D5-D8F62EA36A72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つの図と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6E68-4BCB-9449-B441-3E802D50CB00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つの図と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C3CF-9218-4143-88FB-057E7F8C6A2B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4159-B5A1-7040-819E-911ECC191FB4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985D-F67A-4A42-B0E0-95579664F74D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69139-9807-5D47-A3D5-0FF025B80743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図付き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9B47D-B3A3-214F-B137-C995FCB6F12D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B2313D2-FE43-654A-A234-EDC53ED89203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ABE5A-9B8A-2347-9CD3-C4E1D3ED2020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77000"/>
            <a:ext cx="804696" cy="365125"/>
          </a:xfrm>
        </p:spPr>
        <p:txBody>
          <a:bodyPr/>
          <a:lstStyle>
            <a:lvl1pPr algn="ctr">
              <a:defRPr/>
            </a:lvl1pPr>
          </a:lstStyle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16" name="図 15" descr="ALICE-CERN-Logo.jpg"/>
          <p:cNvPicPr>
            <a:picLocks noChangeAspect="1"/>
          </p:cNvPicPr>
          <p:nvPr userDrawn="1"/>
        </p:nvPicPr>
        <p:blipFill>
          <a:blip r:embed="rId2"/>
          <a:srcRect r="83137"/>
          <a:stretch>
            <a:fillRect/>
          </a:stretch>
        </p:blipFill>
        <p:spPr>
          <a:xfrm>
            <a:off x="8094593" y="0"/>
            <a:ext cx="1049407" cy="965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B506-A464-9C4D-8587-15B4F589D0C6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B7FD-BDE7-6841-ACDB-EB2659B53540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B0E89-2E58-DC48-8D31-17330631AECD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BDBBD-6CDD-1247-91DF-B533E7C5CD2B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12077EF-572D-0A4C-856C-78019B89C403}" type="datetime1">
              <a:rPr lang="ja-JP" altLang="en-US" smtClean="0"/>
              <a:pPr/>
              <a:t>10.6.14</a:t>
            </a:fld>
            <a:endParaRPr lang="ja-JP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A8616324-9022-C647-A585-5DEF943B37B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df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hyperlink" Target="http://aliweb.cern.ch/Offline/Detectors/EMCALOffline.html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twiki.cern.ch/twiki/bin/view/ALICE/EMCalTaskForce" TargetMode="External"/><Relationship Id="rId3" Type="http://schemas.openxmlformats.org/officeDocument/2006/relationships/hyperlink" Target="https://twiki.cern.ch/twiki/bin/view/ALICE/EMCal" TargetMode="External"/><Relationship Id="rId5" Type="http://schemas.openxmlformats.org/officeDocument/2006/relationships/image" Target="../media/image12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6" name="タイトル 5"/>
          <p:cNvSpPr>
            <a:spLocks noGrp="1"/>
          </p:cNvSpPr>
          <p:nvPr>
            <p:ph type="ctrTitle"/>
          </p:nvPr>
        </p:nvSpPr>
        <p:spPr>
          <a:xfrm>
            <a:off x="4572000" y="1680881"/>
            <a:ext cx="3571218" cy="1640541"/>
          </a:xfrm>
        </p:spPr>
        <p:txBody>
          <a:bodyPr/>
          <a:lstStyle/>
          <a:p>
            <a:r>
              <a:rPr lang="ja-JP" altLang="en-US" dirty="0" smtClean="0"/>
              <a:t>宇宙史拠点実習テーマ説明</a:t>
            </a:r>
            <a:endParaRPr lang="ja-JP" altLang="en-US" dirty="0"/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CERN　</a:t>
            </a:r>
            <a:r>
              <a:rPr lang="ja-JP" altLang="en-US" dirty="0" smtClean="0"/>
              <a:t>２０１０年度</a:t>
            </a:r>
            <a:endParaRPr lang="en-US" altLang="ja-JP" dirty="0" smtClean="0"/>
          </a:p>
          <a:p>
            <a:r>
              <a:rPr lang="ja-JP" altLang="en-US" dirty="0" smtClean="0"/>
              <a:t>中條 達也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230900" y="224118"/>
            <a:ext cx="7836168" cy="886968"/>
          </a:xfrm>
        </p:spPr>
        <p:txBody>
          <a:bodyPr/>
          <a:lstStyle/>
          <a:p>
            <a:r>
              <a:rPr lang="ja-JP" altLang="en-US" sz="2400" b="1" dirty="0" smtClean="0"/>
              <a:t>テーマ１：</a:t>
            </a:r>
            <a:r>
              <a:rPr lang="en-US" altLang="ja-JP" sz="2400" b="1" dirty="0" smtClean="0"/>
              <a:t>ALICE</a:t>
            </a:r>
            <a:r>
              <a:rPr lang="ja-JP" altLang="en-US" sz="2400" b="1" dirty="0" smtClean="0"/>
              <a:t>実験における電磁カロリメータ</a:t>
            </a:r>
            <a:r>
              <a:rPr lang="en-US" altLang="ja-JP" sz="2400" b="1" dirty="0" smtClean="0"/>
              <a:t>(EMCal) </a:t>
            </a:r>
            <a:r>
              <a:rPr lang="ja-JP" altLang="en-US" sz="2400" b="1" dirty="0" smtClean="0"/>
              <a:t>の位置情報較正と</a:t>
            </a:r>
            <a:r>
              <a:rPr lang="en-US" altLang="ja-JP" sz="2400" b="1" dirty="0" smtClean="0">
                <a:latin typeface="Symbol" charset="2"/>
                <a:cs typeface="Symbol" charset="2"/>
              </a:rPr>
              <a:t>p</a:t>
            </a:r>
            <a:r>
              <a:rPr lang="en-US" altLang="ja-JP" sz="2400" b="1" baseline="30000" dirty="0" smtClean="0"/>
              <a:t>0</a:t>
            </a:r>
            <a:r>
              <a:rPr lang="ja-JP" altLang="en-US" sz="2400" b="1" dirty="0" smtClean="0"/>
              <a:t>中間子の検出効率</a:t>
            </a:r>
            <a:endParaRPr lang="ja-JP" altLang="en-US" sz="2400" b="1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half" idx="1"/>
          </p:nvPr>
        </p:nvSpPr>
        <p:spPr>
          <a:xfrm>
            <a:off x="0" y="1353612"/>
            <a:ext cx="4572000" cy="5284326"/>
          </a:xfrm>
        </p:spPr>
        <p:txBody>
          <a:bodyPr>
            <a:normAutofit fontScale="70000" lnSpcReduction="20000"/>
          </a:bodyPr>
          <a:lstStyle/>
          <a:p>
            <a:r>
              <a:rPr lang="ja-JP" altLang="en-US" dirty="0" smtClean="0"/>
              <a:t>担当：中條達也</a:t>
            </a:r>
            <a:endParaRPr lang="en-US" altLang="ja-JP" dirty="0" smtClean="0"/>
          </a:p>
          <a:p>
            <a:r>
              <a:rPr lang="ja-JP" altLang="en-US" dirty="0" smtClean="0"/>
              <a:t>目的：光子、</a:t>
            </a:r>
            <a:r>
              <a:rPr lang="en-US" altLang="ja-JP" dirty="0" smtClean="0">
                <a:latin typeface="Symbol" charset="2"/>
                <a:cs typeface="Symbol" charset="2"/>
              </a:rPr>
              <a:t>p</a:t>
            </a:r>
            <a:r>
              <a:rPr lang="en-US" altLang="ja-JP" baseline="30000" dirty="0" smtClean="0"/>
              <a:t>0</a:t>
            </a:r>
            <a:r>
              <a:rPr lang="en-US" altLang="ja-JP" dirty="0" smtClean="0"/>
              <a:t>,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h</a:t>
            </a:r>
            <a:r>
              <a:rPr lang="ja-JP" altLang="en-US" dirty="0" smtClean="0"/>
              <a:t>中間子は</a:t>
            </a:r>
            <a:r>
              <a:rPr lang="en-US" altLang="ja-JP" dirty="0" smtClean="0"/>
              <a:t>, QGP</a:t>
            </a:r>
            <a:r>
              <a:rPr lang="ja-JP" altLang="en-US" dirty="0" smtClean="0"/>
              <a:t>物質解明に重要なプローブである。これらの測定精度を向上するため</a:t>
            </a:r>
            <a:r>
              <a:rPr lang="ja-JP" altLang="ja-JP" dirty="0" smtClean="0"/>
              <a:t>、</a:t>
            </a:r>
            <a:r>
              <a:rPr lang="ja-JP" altLang="en-US" dirty="0" smtClean="0"/>
              <a:t>実際の</a:t>
            </a:r>
            <a:r>
              <a:rPr lang="ja-JP" altLang="en-US" b="1" u="sng" dirty="0" smtClean="0">
                <a:solidFill>
                  <a:srgbClr val="FF0000"/>
                </a:solidFill>
              </a:rPr>
              <a:t>衝突データ</a:t>
            </a:r>
            <a:r>
              <a:rPr lang="en-US" altLang="ja-JP" b="1" u="sng" dirty="0" smtClean="0">
                <a:solidFill>
                  <a:srgbClr val="FF0000"/>
                </a:solidFill>
              </a:rPr>
              <a:t> (p+p, 0.9 TeV, 7 TeV) </a:t>
            </a:r>
            <a:r>
              <a:rPr lang="ja-JP" altLang="en-US" dirty="0" smtClean="0"/>
              <a:t>を用いて、</a:t>
            </a:r>
            <a:r>
              <a:rPr lang="en-US" altLang="ja-JP" dirty="0" smtClean="0"/>
              <a:t>ALICE </a:t>
            </a:r>
            <a:r>
              <a:rPr lang="ja-JP" altLang="en-US" dirty="0" smtClean="0"/>
              <a:t>電磁カロリメータ</a:t>
            </a:r>
            <a:r>
              <a:rPr lang="en-US" altLang="ja-JP" dirty="0" smtClean="0"/>
              <a:t> (EMCal)</a:t>
            </a:r>
            <a:r>
              <a:rPr lang="ja-JP" altLang="en-US" dirty="0" smtClean="0"/>
              <a:t>の</a:t>
            </a:r>
            <a:r>
              <a:rPr lang="ja-JP" altLang="en-US" b="1" u="sng" dirty="0" smtClean="0">
                <a:solidFill>
                  <a:srgbClr val="FF0000"/>
                </a:solidFill>
              </a:rPr>
              <a:t>位置情報較正</a:t>
            </a:r>
            <a:r>
              <a:rPr lang="ja-JP" altLang="en-US" dirty="0" smtClean="0"/>
              <a:t>を行う。また物理解析に不可欠となるシミュレーションデータの「</a:t>
            </a:r>
            <a:r>
              <a:rPr lang="ja-JP" altLang="en-US" b="1" u="sng" dirty="0" smtClean="0">
                <a:solidFill>
                  <a:srgbClr val="FF0000"/>
                </a:solidFill>
              </a:rPr>
              <a:t>埋め込み</a:t>
            </a:r>
            <a:r>
              <a:rPr lang="en-US" altLang="ja-JP" b="1" u="sng" dirty="0" smtClean="0">
                <a:solidFill>
                  <a:srgbClr val="FF0000"/>
                </a:solidFill>
              </a:rPr>
              <a:t> (embedding</a:t>
            </a:r>
            <a:r>
              <a:rPr lang="en-US" altLang="ja-JP" dirty="0" smtClean="0">
                <a:solidFill>
                  <a:srgbClr val="FF0000"/>
                </a:solidFill>
              </a:rPr>
              <a:t>)</a:t>
            </a:r>
            <a:r>
              <a:rPr lang="ja-JP" altLang="en-US" dirty="0" smtClean="0"/>
              <a:t>」ソフトを開発し、</a:t>
            </a:r>
            <a:r>
              <a:rPr lang="en-US" altLang="ja-JP" b="1" u="sng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p</a:t>
            </a:r>
            <a:r>
              <a:rPr lang="en-US" altLang="ja-JP" b="1" u="sng" baseline="30000" dirty="0" smtClean="0">
                <a:solidFill>
                  <a:srgbClr val="FF0000"/>
                </a:solidFill>
              </a:rPr>
              <a:t>0</a:t>
            </a:r>
            <a:r>
              <a:rPr lang="ja-JP" altLang="en-US" b="1" u="sng" dirty="0" smtClean="0">
                <a:solidFill>
                  <a:srgbClr val="FF0000"/>
                </a:solidFill>
              </a:rPr>
              <a:t>中間子の検出効率</a:t>
            </a:r>
            <a:r>
              <a:rPr lang="ja-JP" altLang="en-US" dirty="0" smtClean="0"/>
              <a:t>を決定する。</a:t>
            </a:r>
            <a:endParaRPr lang="en-US" altLang="ja-JP" dirty="0" smtClean="0"/>
          </a:p>
          <a:p>
            <a:r>
              <a:rPr lang="ja-JP" altLang="en-US" dirty="0" smtClean="0"/>
              <a:t>必要事項：</a:t>
            </a:r>
            <a:r>
              <a:rPr lang="en-US" altLang="ja-JP" dirty="0" smtClean="0"/>
              <a:t>C</a:t>
            </a:r>
            <a:r>
              <a:rPr lang="en-US" altLang="ja-JP" baseline="30000" dirty="0" smtClean="0"/>
              <a:t>++</a:t>
            </a:r>
            <a:r>
              <a:rPr lang="en-US" altLang="ja-JP" dirty="0" smtClean="0"/>
              <a:t>, ROOT, aliroot, Grid, ALICE</a:t>
            </a:r>
            <a:r>
              <a:rPr lang="ja-JP" altLang="en-US" dirty="0" smtClean="0"/>
              <a:t>実験</a:t>
            </a:r>
            <a:r>
              <a:rPr lang="en-US" altLang="ja-JP" dirty="0" smtClean="0"/>
              <a:t>, EMCal </a:t>
            </a:r>
          </a:p>
          <a:p>
            <a:r>
              <a:rPr lang="en-US" altLang="en-US" dirty="0" smtClean="0"/>
              <a:t>進め方：</a:t>
            </a:r>
          </a:p>
          <a:p>
            <a:pPr lvl="1"/>
            <a:r>
              <a:rPr lang="en-US" altLang="en-US" dirty="0" smtClean="0"/>
              <a:t>第１週　</a:t>
            </a:r>
          </a:p>
          <a:p>
            <a:pPr lvl="2"/>
            <a:r>
              <a:rPr lang="en-US" altLang="en-US" dirty="0" smtClean="0"/>
              <a:t>ALICE offline </a:t>
            </a:r>
            <a:r>
              <a:rPr lang="ja-JP" altLang="en-US" dirty="0" smtClean="0"/>
              <a:t>環境に慣れる、</a:t>
            </a:r>
            <a:r>
              <a:rPr lang="en-US" altLang="ja-JP" dirty="0" smtClean="0"/>
              <a:t>Grid </a:t>
            </a:r>
            <a:r>
              <a:rPr lang="ja-JP" altLang="en-US" dirty="0" smtClean="0"/>
              <a:t>での</a:t>
            </a:r>
            <a:r>
              <a:rPr lang="en-US" altLang="ja-JP" dirty="0" smtClean="0"/>
              <a:t> Job submission, EMCal </a:t>
            </a:r>
            <a:r>
              <a:rPr lang="ja-JP" altLang="en-US" dirty="0" smtClean="0"/>
              <a:t>解析に必要なパラメータ・カットの検討、ヒストグラム作成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第２週　</a:t>
            </a:r>
          </a:p>
          <a:p>
            <a:pPr lvl="2"/>
            <a:r>
              <a:rPr lang="ja-JP" altLang="en-US" dirty="0" smtClean="0"/>
              <a:t>データスキャン、</a:t>
            </a:r>
            <a:r>
              <a:rPr lang="en-US" altLang="ja-JP" dirty="0" smtClean="0"/>
              <a:t>Track matching </a:t>
            </a:r>
            <a:r>
              <a:rPr lang="ja-JP" altLang="en-US" dirty="0" smtClean="0"/>
              <a:t>の評価</a:t>
            </a:r>
            <a:r>
              <a:rPr lang="en-US" altLang="ja-JP" dirty="0" smtClean="0"/>
              <a:t>、MIP</a:t>
            </a:r>
            <a:r>
              <a:rPr lang="ja-JP" altLang="en-US" dirty="0" smtClean="0"/>
              <a:t>ピーク、</a:t>
            </a:r>
            <a:r>
              <a:rPr lang="en-US" altLang="ja-JP" dirty="0" smtClean="0"/>
              <a:t>embedding </a:t>
            </a:r>
            <a:r>
              <a:rPr lang="ja-JP" altLang="en-US" dirty="0" smtClean="0"/>
              <a:t>ソフトを実データ上で動かす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第３</a:t>
            </a:r>
            <a:r>
              <a:rPr lang="ja-JP" altLang="en-US" dirty="0" smtClean="0"/>
              <a:t>週</a:t>
            </a:r>
            <a:r>
              <a:rPr lang="en-US" altLang="ja-JP" dirty="0" smtClean="0"/>
              <a:t>  </a:t>
            </a:r>
          </a:p>
          <a:p>
            <a:pPr lvl="2"/>
            <a:r>
              <a:rPr lang="en-US" altLang="en-US" dirty="0" smtClean="0"/>
              <a:t>embedding </a:t>
            </a:r>
            <a:r>
              <a:rPr lang="ja-JP" altLang="en-US" dirty="0" smtClean="0"/>
              <a:t>ソフトの改良、</a:t>
            </a:r>
            <a:r>
              <a:rPr lang="en-US" altLang="ja-JP" dirty="0" smtClean="0">
                <a:latin typeface="Symbol" charset="2"/>
                <a:cs typeface="Symbol" charset="2"/>
              </a:rPr>
              <a:t>p</a:t>
            </a:r>
            <a:r>
              <a:rPr lang="en-US" altLang="ja-JP" baseline="30000" dirty="0" smtClean="0"/>
              <a:t>0</a:t>
            </a:r>
            <a:r>
              <a:rPr lang="ja-JP" altLang="en-US" dirty="0" smtClean="0"/>
              <a:t>検出効率の評価</a:t>
            </a:r>
            <a:r>
              <a:rPr lang="en-US" altLang="en-US" dirty="0" smtClean="0"/>
              <a:t>  </a:t>
            </a:r>
          </a:p>
          <a:p>
            <a:pPr lvl="1"/>
            <a:r>
              <a:rPr lang="en-US" altLang="en-US" dirty="0" smtClean="0"/>
              <a:t>第４週</a:t>
            </a:r>
          </a:p>
          <a:p>
            <a:pPr lvl="2"/>
            <a:r>
              <a:rPr lang="en-US" altLang="en-US" dirty="0" smtClean="0"/>
              <a:t>EMCal weekly meeting </a:t>
            </a:r>
            <a:r>
              <a:rPr lang="ja-JP" altLang="en-US" dirty="0" smtClean="0"/>
              <a:t>で発表、最終報告</a:t>
            </a:r>
            <a:endParaRPr lang="en-US" altLang="en-US" dirty="0" smtClean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066800"/>
            <a:ext cx="3454400" cy="333375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6553200" y="3581400"/>
            <a:ext cx="2093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/>
              <a:t>ALICE-EMCal (</a:t>
            </a:r>
            <a:r>
              <a:rPr kumimoji="1" lang="en-US" altLang="ja-JP" sz="1200" b="1" dirty="0" err="1" smtClean="0"/>
              <a:t>Pb</a:t>
            </a:r>
            <a:r>
              <a:rPr kumimoji="1" lang="en-US" altLang="ja-JP" sz="1200" b="1" dirty="0" smtClean="0"/>
              <a:t>-Scint. sampling calorimeter) </a:t>
            </a:r>
            <a:endParaRPr kumimoji="1" lang="ja-JP" altLang="en-US" sz="1200" b="1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3"/>
          <a:srcRect t="50290" r="47724"/>
          <a:stretch>
            <a:fillRect/>
          </a:stretch>
        </p:blipFill>
        <p:spPr>
          <a:xfrm>
            <a:off x="4800600" y="4343400"/>
            <a:ext cx="4193940" cy="2146013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5029200" y="6477000"/>
            <a:ext cx="3788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400" b="1" dirty="0"/>
              <a:t>z</a:t>
            </a:r>
            <a:r>
              <a:rPr kumimoji="1" lang="ja-JP" altLang="en-US" sz="1400" b="1" dirty="0" smtClean="0"/>
              <a:t>方向の</a:t>
            </a:r>
            <a:r>
              <a:rPr kumimoji="1" lang="en-US" altLang="ja-JP" sz="1400" b="1" dirty="0" smtClean="0"/>
              <a:t>TPC track </a:t>
            </a:r>
            <a:r>
              <a:rPr kumimoji="1" lang="ja-JP" altLang="en-US" sz="1400" b="1" dirty="0" smtClean="0"/>
              <a:t>と</a:t>
            </a:r>
            <a:r>
              <a:rPr kumimoji="1" lang="en-US" altLang="ja-JP" sz="1400" b="1" dirty="0" smtClean="0"/>
              <a:t> EMC hit </a:t>
            </a:r>
            <a:r>
              <a:rPr kumimoji="1" lang="ja-JP" altLang="en-US" sz="1400" b="1" dirty="0" smtClean="0"/>
              <a:t>の位置の残差</a:t>
            </a:r>
            <a:endParaRPr kumimoji="1" lang="ja-JP" altLang="en-US" sz="1400" b="1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4069" y="224118"/>
            <a:ext cx="6867525" cy="886968"/>
          </a:xfrm>
        </p:spPr>
        <p:txBody>
          <a:bodyPr/>
          <a:lstStyle/>
          <a:p>
            <a:r>
              <a:rPr lang="ja-JP" altLang="en-US" b="1" dirty="0" smtClean="0"/>
              <a:t>最小電離粒子</a:t>
            </a:r>
            <a:r>
              <a:rPr lang="en-US" altLang="ja-JP" b="1" dirty="0" smtClean="0"/>
              <a:t> MIP </a:t>
            </a:r>
            <a:r>
              <a:rPr lang="ja-JP" altLang="en-US" b="1" dirty="0" smtClean="0"/>
              <a:t>ピーク</a:t>
            </a:r>
            <a:r>
              <a:rPr lang="en-US" altLang="ja-JP" b="1" dirty="0" smtClean="0"/>
              <a:t>(EMCal)</a:t>
            </a:r>
            <a:r>
              <a:rPr lang="ja-JP" altLang="en-US" b="1" dirty="0" smtClean="0"/>
              <a:t>の例</a:t>
            </a:r>
            <a:endParaRPr lang="ja-JP" altLang="en-US" b="1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708184" y="5734059"/>
            <a:ext cx="4801378" cy="7842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ja-JP" altLang="en-US" b="1" dirty="0" smtClean="0"/>
              <a:t>＊高統計データをつかった</a:t>
            </a:r>
            <a:r>
              <a:rPr lang="en-US" altLang="ja-JP" b="1" dirty="0" smtClean="0"/>
              <a:t> Tower-by-Tower MIP </a:t>
            </a:r>
            <a:r>
              <a:rPr lang="ja-JP" altLang="en-US" b="1" dirty="0" smtClean="0"/>
              <a:t>の較正、位置の較正を行う</a:t>
            </a:r>
            <a:endParaRPr lang="ja-JP" altLang="en-US" b="1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17" y="1111086"/>
            <a:ext cx="7440777" cy="4230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230900" y="224118"/>
            <a:ext cx="8076904" cy="886968"/>
          </a:xfrm>
        </p:spPr>
        <p:txBody>
          <a:bodyPr/>
          <a:lstStyle/>
          <a:p>
            <a:r>
              <a:rPr lang="ja-JP" altLang="en-US" sz="2400" b="1" dirty="0" smtClean="0"/>
              <a:t>テーマ２：</a:t>
            </a:r>
            <a:r>
              <a:rPr lang="en-US" altLang="ja-JP" sz="2400" b="1" dirty="0" smtClean="0"/>
              <a:t>ALICE</a:t>
            </a:r>
            <a:r>
              <a:rPr lang="ja-JP" altLang="en-US" sz="2400" b="1" dirty="0" smtClean="0"/>
              <a:t>実験における電磁カロリメータ</a:t>
            </a:r>
            <a:r>
              <a:rPr lang="en-US" altLang="ja-JP" sz="2400" b="1" dirty="0" smtClean="0"/>
              <a:t>(EMCal) </a:t>
            </a:r>
            <a:r>
              <a:rPr lang="ja-JP" altLang="en-US" sz="2400" b="1" dirty="0" smtClean="0"/>
              <a:t>のエネルギー較正と</a:t>
            </a:r>
            <a:r>
              <a:rPr lang="en-US" altLang="ja-JP" sz="2400" b="1" dirty="0" smtClean="0">
                <a:latin typeface="Symbol" charset="2"/>
                <a:cs typeface="Symbol" charset="2"/>
              </a:rPr>
              <a:t>p</a:t>
            </a:r>
            <a:r>
              <a:rPr lang="en-US" altLang="ja-JP" sz="2400" b="1" baseline="30000" dirty="0" smtClean="0"/>
              <a:t>0</a:t>
            </a:r>
            <a:r>
              <a:rPr lang="en-US" altLang="ja-JP" sz="2400" b="1" dirty="0" smtClean="0"/>
              <a:t>, </a:t>
            </a:r>
            <a:r>
              <a:rPr lang="en-US" altLang="ja-JP" sz="2400" b="1" dirty="0" err="1" smtClean="0">
                <a:latin typeface="Symbol" charset="2"/>
                <a:cs typeface="Symbol" charset="2"/>
              </a:rPr>
              <a:t>h</a:t>
            </a:r>
            <a:r>
              <a:rPr lang="ja-JP" altLang="en-US" sz="2400" b="1" dirty="0" smtClean="0"/>
              <a:t>中間子の横運動量分布</a:t>
            </a:r>
            <a:endParaRPr lang="ja-JP" altLang="en-US" sz="2400" b="1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half" idx="1"/>
          </p:nvPr>
        </p:nvSpPr>
        <p:spPr>
          <a:xfrm>
            <a:off x="0" y="1353612"/>
            <a:ext cx="4572000" cy="5284326"/>
          </a:xfrm>
        </p:spPr>
        <p:txBody>
          <a:bodyPr>
            <a:normAutofit fontScale="70000" lnSpcReduction="20000"/>
          </a:bodyPr>
          <a:lstStyle/>
          <a:p>
            <a:r>
              <a:rPr lang="ja-JP" altLang="en-US" dirty="0" smtClean="0"/>
              <a:t>担当：下村真弥、中條達也</a:t>
            </a:r>
            <a:endParaRPr lang="en-US" altLang="ja-JP" dirty="0" smtClean="0"/>
          </a:p>
          <a:p>
            <a:r>
              <a:rPr lang="ja-JP" altLang="en-US" dirty="0" smtClean="0"/>
              <a:t>目的：光子、</a:t>
            </a:r>
            <a:r>
              <a:rPr lang="en-US" altLang="ja-JP" dirty="0" smtClean="0">
                <a:latin typeface="Symbol" charset="2"/>
                <a:cs typeface="Symbol" charset="2"/>
              </a:rPr>
              <a:t>p</a:t>
            </a:r>
            <a:r>
              <a:rPr lang="en-US" altLang="ja-JP" baseline="30000" dirty="0" smtClean="0"/>
              <a:t>0</a:t>
            </a:r>
            <a:r>
              <a:rPr lang="en-US" altLang="ja-JP" dirty="0" smtClean="0"/>
              <a:t>,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h</a:t>
            </a:r>
            <a:r>
              <a:rPr lang="ja-JP" altLang="en-US" dirty="0" smtClean="0"/>
              <a:t>中間子は</a:t>
            </a:r>
            <a:r>
              <a:rPr lang="en-US" altLang="ja-JP" dirty="0" smtClean="0"/>
              <a:t>, QGP</a:t>
            </a:r>
            <a:r>
              <a:rPr lang="ja-JP" altLang="en-US" dirty="0" smtClean="0"/>
              <a:t>物質解明に重要なプローブである。これらの測定精度を向上するため</a:t>
            </a:r>
            <a:r>
              <a:rPr lang="ja-JP" altLang="ja-JP" dirty="0" smtClean="0"/>
              <a:t>、</a:t>
            </a:r>
            <a:r>
              <a:rPr lang="ja-JP" altLang="en-US" dirty="0" smtClean="0"/>
              <a:t>実際の衝突データ（</a:t>
            </a:r>
            <a:r>
              <a:rPr lang="en-US" altLang="ja-JP" dirty="0" smtClean="0"/>
              <a:t>p+p 0.9 TeV, 7 TeV</a:t>
            </a:r>
            <a:r>
              <a:rPr lang="ja-JP" altLang="en-US" dirty="0" smtClean="0"/>
              <a:t>）を用いて、</a:t>
            </a:r>
            <a:r>
              <a:rPr lang="en-US" altLang="ja-JP" dirty="0" smtClean="0"/>
              <a:t>ALICE </a:t>
            </a:r>
            <a:r>
              <a:rPr lang="ja-JP" altLang="en-US" dirty="0" smtClean="0"/>
              <a:t>電磁カロリメータ</a:t>
            </a:r>
            <a:r>
              <a:rPr lang="en-US" altLang="ja-JP" dirty="0" smtClean="0"/>
              <a:t> (EMCal)</a:t>
            </a:r>
            <a:r>
              <a:rPr lang="ja-JP" altLang="en-US" dirty="0" smtClean="0"/>
              <a:t>の</a:t>
            </a:r>
            <a:r>
              <a:rPr lang="ja-JP" altLang="en-US" b="1" u="sng" dirty="0" smtClean="0">
                <a:solidFill>
                  <a:srgbClr val="FF0000"/>
                </a:solidFill>
              </a:rPr>
              <a:t>タワー毎のエネルギー較正</a:t>
            </a:r>
            <a:r>
              <a:rPr lang="ja-JP" altLang="en-US" dirty="0" smtClean="0"/>
              <a:t>を行う。同時に</a:t>
            </a:r>
            <a:r>
              <a:rPr lang="en-US" altLang="ja-JP" b="1" u="sng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p</a:t>
            </a:r>
            <a:r>
              <a:rPr lang="en-US" altLang="ja-JP" b="1" u="sng" baseline="30000" dirty="0" smtClean="0">
                <a:solidFill>
                  <a:srgbClr val="FF0000"/>
                </a:solidFill>
              </a:rPr>
              <a:t>0</a:t>
            </a:r>
            <a:r>
              <a:rPr lang="en-US" altLang="ja-JP" b="1" u="sng" dirty="0" smtClean="0">
                <a:solidFill>
                  <a:srgbClr val="FF0000"/>
                </a:solidFill>
              </a:rPr>
              <a:t>, </a:t>
            </a:r>
            <a:r>
              <a:rPr lang="en-US" altLang="ja-JP" b="1" u="sng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h</a:t>
            </a:r>
            <a:r>
              <a:rPr lang="ja-JP" altLang="en-US" b="1" u="sng" dirty="0" smtClean="0">
                <a:solidFill>
                  <a:srgbClr val="FF0000"/>
                </a:solidFill>
              </a:rPr>
              <a:t>中間子の再構成</a:t>
            </a:r>
            <a:r>
              <a:rPr lang="ja-JP" altLang="en-US" dirty="0" smtClean="0"/>
              <a:t>を行い、エネルギー較正の妥当性を評価し、</a:t>
            </a:r>
            <a:r>
              <a:rPr lang="ja-JP" altLang="en-US" b="1" u="sng" dirty="0" smtClean="0">
                <a:solidFill>
                  <a:srgbClr val="FF0000"/>
                </a:solidFill>
              </a:rPr>
              <a:t>運動量分布の測定</a:t>
            </a:r>
            <a:r>
              <a:rPr lang="ja-JP" altLang="en-US" dirty="0" smtClean="0"/>
              <a:t>を目指す。</a:t>
            </a:r>
            <a:endParaRPr lang="en-US" altLang="ja-JP" dirty="0" smtClean="0"/>
          </a:p>
          <a:p>
            <a:r>
              <a:rPr lang="ja-JP" altLang="en-US" dirty="0" smtClean="0"/>
              <a:t>必要事項：</a:t>
            </a:r>
            <a:r>
              <a:rPr lang="en-US" altLang="ja-JP" dirty="0" smtClean="0"/>
              <a:t>C</a:t>
            </a:r>
            <a:r>
              <a:rPr lang="en-US" altLang="ja-JP" baseline="30000" dirty="0" smtClean="0"/>
              <a:t>++</a:t>
            </a:r>
            <a:r>
              <a:rPr lang="en-US" altLang="ja-JP" dirty="0" smtClean="0"/>
              <a:t>, ROOT, aliroot, Grid, ALICE</a:t>
            </a:r>
            <a:r>
              <a:rPr lang="ja-JP" altLang="en-US" dirty="0" smtClean="0"/>
              <a:t>実験</a:t>
            </a:r>
            <a:r>
              <a:rPr lang="en-US" altLang="ja-JP" dirty="0" smtClean="0"/>
              <a:t>, EMCal </a:t>
            </a:r>
          </a:p>
          <a:p>
            <a:r>
              <a:rPr lang="en-US" altLang="en-US" dirty="0" smtClean="0"/>
              <a:t>進め方：</a:t>
            </a:r>
          </a:p>
          <a:p>
            <a:pPr lvl="1"/>
            <a:r>
              <a:rPr lang="en-US" altLang="en-US" dirty="0" smtClean="0"/>
              <a:t>第１週</a:t>
            </a:r>
          </a:p>
          <a:p>
            <a:pPr lvl="2"/>
            <a:r>
              <a:rPr lang="en-US" altLang="en-US" dirty="0" smtClean="0"/>
              <a:t>ALICE offline </a:t>
            </a:r>
            <a:r>
              <a:rPr lang="ja-JP" altLang="en-US" dirty="0" smtClean="0"/>
              <a:t>環境に慣れる、</a:t>
            </a:r>
            <a:r>
              <a:rPr lang="en-US" altLang="ja-JP" dirty="0" smtClean="0"/>
              <a:t>Grid </a:t>
            </a:r>
            <a:r>
              <a:rPr lang="ja-JP" altLang="en-US" dirty="0" smtClean="0"/>
              <a:t>での</a:t>
            </a:r>
            <a:r>
              <a:rPr lang="en-US" altLang="ja-JP" dirty="0" smtClean="0"/>
              <a:t> Job submission, EMCal </a:t>
            </a:r>
            <a:r>
              <a:rPr lang="ja-JP" altLang="en-US" dirty="0" smtClean="0"/>
              <a:t>解析に必要なパラメータ・カットの検討、</a:t>
            </a:r>
            <a:r>
              <a:rPr lang="en-US" altLang="ja-JP" dirty="0" err="1" smtClean="0">
                <a:latin typeface="Symbol" charset="2"/>
                <a:cs typeface="Symbol" charset="2"/>
              </a:rPr>
              <a:t>gg</a:t>
            </a:r>
            <a:r>
              <a:rPr lang="en-US" altLang="ja-JP" dirty="0" smtClean="0"/>
              <a:t> </a:t>
            </a:r>
            <a:r>
              <a:rPr lang="ja-JP" altLang="en-US" dirty="0" smtClean="0"/>
              <a:t>不変質量分布、ヒストグラム作成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第２週</a:t>
            </a:r>
          </a:p>
          <a:p>
            <a:pPr lvl="2"/>
            <a:r>
              <a:rPr lang="ja-JP" altLang="en-US" dirty="0" smtClean="0"/>
              <a:t>データスキャン開始、</a:t>
            </a:r>
            <a:r>
              <a:rPr lang="en-US" altLang="ja-JP" dirty="0" smtClean="0"/>
              <a:t>Run-by-run, Tower-by-Tower </a:t>
            </a:r>
            <a:r>
              <a:rPr lang="ja-JP" altLang="en-US" dirty="0" smtClean="0"/>
              <a:t>で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Symbol" charset="2"/>
                <a:cs typeface="Symbol" charset="2"/>
              </a:rPr>
              <a:t>p</a:t>
            </a:r>
            <a:r>
              <a:rPr lang="en-US" altLang="ja-JP" baseline="30000" dirty="0" smtClean="0"/>
              <a:t>0</a:t>
            </a:r>
            <a:r>
              <a:rPr lang="en-US" altLang="ja-JP" dirty="0" smtClean="0"/>
              <a:t> peak (</a:t>
            </a:r>
            <a:r>
              <a:rPr lang="ja-JP" altLang="en-US" dirty="0" smtClean="0"/>
              <a:t>位置、幅</a:t>
            </a:r>
            <a:r>
              <a:rPr lang="en-US" altLang="ja-JP" dirty="0" smtClean="0"/>
              <a:t>) </a:t>
            </a:r>
            <a:r>
              <a:rPr lang="ja-JP" altLang="en-US" dirty="0" smtClean="0"/>
              <a:t>をチェック</a:t>
            </a:r>
            <a:endParaRPr lang="en-US" altLang="en-US" dirty="0" smtClean="0"/>
          </a:p>
          <a:p>
            <a:pPr lvl="2"/>
            <a:r>
              <a:rPr lang="en-US" altLang="en-US" dirty="0" smtClean="0"/>
              <a:t>EMCal GEANT simulation </a:t>
            </a:r>
            <a:r>
              <a:rPr lang="ja-JP" altLang="en-US" dirty="0" smtClean="0"/>
              <a:t>データを見る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第３週</a:t>
            </a:r>
          </a:p>
          <a:p>
            <a:pPr lvl="2"/>
            <a:r>
              <a:rPr lang="ja-JP" altLang="en-US" dirty="0" smtClean="0"/>
              <a:t>必要な補正項の決定、</a:t>
            </a:r>
            <a:r>
              <a:rPr lang="en-US" altLang="ja-JP" dirty="0" smtClean="0"/>
              <a:t>(</a:t>
            </a:r>
            <a:r>
              <a:rPr lang="ja-JP" altLang="en-US" dirty="0" smtClean="0"/>
              <a:t>補正後の</a:t>
            </a:r>
            <a:r>
              <a:rPr lang="en-US" altLang="ja-JP" dirty="0" smtClean="0"/>
              <a:t> pT </a:t>
            </a:r>
            <a:r>
              <a:rPr lang="ja-JP" altLang="en-US" dirty="0" smtClean="0"/>
              <a:t>分布</a:t>
            </a:r>
            <a:r>
              <a:rPr lang="en-US" altLang="ja-JP" dirty="0" smtClean="0"/>
              <a:t>)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第４週</a:t>
            </a:r>
          </a:p>
          <a:p>
            <a:pPr lvl="2"/>
            <a:r>
              <a:rPr lang="en-US" altLang="en-US" dirty="0" smtClean="0"/>
              <a:t>EMCal weekly meeting </a:t>
            </a:r>
            <a:r>
              <a:rPr lang="ja-JP" altLang="en-US" dirty="0" smtClean="0"/>
              <a:t>で発表、最終報告</a:t>
            </a:r>
            <a:endParaRPr lang="en-US" altLang="en-US" dirty="0" smtClean="0"/>
          </a:p>
        </p:txBody>
      </p:sp>
      <p:pic>
        <p:nvPicPr>
          <p:cNvPr id="5" name="コンテンツ プレースホルダ 4" descr="EMCAL_pt=5GeV.pdf"/>
          <p:cNvPicPr>
            <a:picLocks noGrp="1" noChangeAspect="1"/>
          </p:cNvPicPr>
          <p:nvPr>
            <p:ph sz="half" idx="2"/>
          </p:nvPr>
        </p:nvPicPr>
        <mc:AlternateContent>
          <mc:Choice xmlns:ma="http://schemas.microsoft.com/office/mac/drawingml/2008/main" Requires="ma">
            <p:blipFill>
              <a:blip r:embed="rId2">
                <a:lum bright="20000" contrast="17000"/>
              </a:blip>
              <a:srcRect t="-206" b="-2609"/>
              <a:stretch>
                <a:fillRect/>
              </a:stretch>
            </p:blipFill>
          </mc:Choice>
          <mc:Fallback>
            <p:blipFill>
              <a:blip r:embed="rId3">
                <a:lum bright="20000" contrast="17000"/>
              </a:blip>
              <a:srcRect t="-206" b="-2609"/>
              <a:stretch>
                <a:fillRect/>
              </a:stretch>
            </p:blipFill>
          </mc:Fallback>
        </mc:AlternateContent>
        <p:spPr>
          <a:xfrm>
            <a:off x="5410200" y="1219200"/>
            <a:ext cx="2897604" cy="2303641"/>
          </a:xfrm>
        </p:spPr>
      </p:pic>
      <p:pic>
        <p:nvPicPr>
          <p:cNvPr id="6" name="図 5" descr="eta_5_8gev_gausfi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4038600"/>
            <a:ext cx="2920271" cy="236735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486400" y="6477000"/>
            <a:ext cx="3279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err="1" smtClean="0">
                <a:latin typeface="Symbol" charset="2"/>
                <a:cs typeface="Symbol" charset="2"/>
              </a:rPr>
              <a:t>h</a:t>
            </a:r>
            <a:r>
              <a:rPr lang="en-US" altLang="ja-JP" sz="1400" b="1" dirty="0" smtClean="0"/>
              <a:t> </a:t>
            </a:r>
            <a:r>
              <a:rPr lang="ja-JP" altLang="en-US" sz="1400" b="1" dirty="0" smtClean="0"/>
              <a:t>中間子の候補</a:t>
            </a:r>
            <a:r>
              <a:rPr lang="en-US" altLang="ja-JP" sz="1400" b="1" dirty="0"/>
              <a:t> </a:t>
            </a:r>
            <a:r>
              <a:rPr lang="en-US" altLang="ja-JP" sz="1400" b="1" dirty="0" smtClean="0"/>
              <a:t>by H. Torii (PHOS)</a:t>
            </a:r>
            <a:endParaRPr kumimoji="1" lang="ja-JP" altLang="en-US" sz="14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486400" y="3505200"/>
            <a:ext cx="2990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Symbol" charset="2"/>
                <a:cs typeface="Symbol" charset="2"/>
              </a:rPr>
              <a:t>p</a:t>
            </a:r>
            <a:r>
              <a:rPr kumimoji="1" lang="en-US" altLang="ja-JP" sz="1400" b="1" baseline="30000" dirty="0" smtClean="0"/>
              <a:t>0</a:t>
            </a:r>
            <a:r>
              <a:rPr kumimoji="1" lang="en-US" altLang="ja-JP" sz="1400" b="1" dirty="0" smtClean="0"/>
              <a:t> </a:t>
            </a:r>
            <a:r>
              <a:rPr lang="ja-JP" altLang="en-US" sz="1400" b="1" dirty="0" smtClean="0"/>
              <a:t>中間子の不変質量分布</a:t>
            </a:r>
            <a:r>
              <a:rPr lang="en-US" altLang="ja-JP" sz="1400" b="1" dirty="0" smtClean="0"/>
              <a:t> (EMCal)</a:t>
            </a:r>
            <a:endParaRPr kumimoji="1" lang="ja-JP" altLang="en-US" sz="1400" b="1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4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EMCal Analysis Task Force</a:t>
            </a:r>
            <a:endParaRPr lang="ja-JP" altLang="en-US" b="1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1646" y="1600200"/>
            <a:ext cx="4253754" cy="4525963"/>
          </a:xfrm>
        </p:spPr>
        <p:txBody>
          <a:bodyPr>
            <a:normAutofit fontScale="85000" lnSpcReduction="20000"/>
          </a:bodyPr>
          <a:lstStyle/>
          <a:p>
            <a:r>
              <a:rPr lang="ja-JP" altLang="en-US" dirty="0" smtClean="0"/>
              <a:t>参考資料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EMCal Analysis Task Force home page:</a:t>
            </a:r>
          </a:p>
          <a:p>
            <a:pPr lvl="2"/>
            <a:r>
              <a:rPr lang="en-US" altLang="ja-JP" sz="1400" dirty="0" smtClean="0">
                <a:hlinkClick r:id="rId2"/>
              </a:rPr>
              <a:t>https://twiki.cern.ch/twiki/bin/view/ALICE/EMCalTaskForce</a:t>
            </a:r>
            <a:endParaRPr lang="en-US" altLang="ja-JP" sz="1400" dirty="0" smtClean="0"/>
          </a:p>
          <a:p>
            <a:pPr lvl="1"/>
            <a:endParaRPr lang="en-US" altLang="ja-JP" sz="1400" dirty="0" smtClean="0"/>
          </a:p>
          <a:p>
            <a:pPr lvl="1"/>
            <a:r>
              <a:rPr lang="en-US" altLang="ja-JP" dirty="0" smtClean="0"/>
              <a:t>EMCal home page:</a:t>
            </a:r>
          </a:p>
          <a:p>
            <a:pPr lvl="2"/>
            <a:r>
              <a:rPr lang="en-US" altLang="ja-JP" dirty="0" smtClean="0">
                <a:hlinkClick r:id="rId3"/>
              </a:rPr>
              <a:t>https://twiki.cern.ch/twiki/bin/view/ALICE/EMCal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EMCal offline home page:</a:t>
            </a:r>
          </a:p>
          <a:p>
            <a:pPr lvl="2"/>
            <a:r>
              <a:rPr lang="en-US" altLang="ja-JP" dirty="0" smtClean="0">
                <a:hlinkClick r:id="rId4"/>
              </a:rPr>
              <a:t>http://aliweb.cern.ch/Offline/Detectors/EMCALOffline.html</a:t>
            </a:r>
            <a:endParaRPr lang="en-US" altLang="ja-JP" dirty="0" smtClean="0"/>
          </a:p>
          <a:p>
            <a:pPr lvl="2"/>
            <a:endParaRPr lang="en-US" altLang="ja-JP" dirty="0" smtClean="0"/>
          </a:p>
          <a:p>
            <a:r>
              <a:rPr lang="en-US" altLang="ja-JP" dirty="0" smtClean="0"/>
              <a:t>Weekly  EMCal meeting </a:t>
            </a:r>
            <a:r>
              <a:rPr lang="ja-JP" altLang="en-US" dirty="0" smtClean="0"/>
              <a:t>への参加（毎週）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木曜、１７：００</a:t>
            </a:r>
            <a:r>
              <a:rPr lang="en-US" altLang="ja-JP" dirty="0" smtClean="0"/>
              <a:t>@ CERN </a:t>
            </a:r>
            <a:r>
              <a:rPr lang="ja-JP" altLang="en-US" dirty="0" smtClean="0"/>
              <a:t>より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コンビナー</a:t>
            </a:r>
            <a:r>
              <a:rPr lang="en-US" altLang="ja-JP" dirty="0" smtClean="0"/>
              <a:t>: Terry Awes (ORNL), Mateusz </a:t>
            </a:r>
            <a:r>
              <a:rPr lang="en-US" altLang="ja-JP" dirty="0" err="1" smtClean="0"/>
              <a:t>Ploskon</a:t>
            </a:r>
            <a:r>
              <a:rPr lang="en-US" altLang="ja-JP" dirty="0" smtClean="0"/>
              <a:t> (CERN) </a:t>
            </a:r>
          </a:p>
          <a:p>
            <a:pPr lvl="1"/>
            <a:r>
              <a:rPr lang="ja-JP" altLang="en-US" dirty="0" smtClean="0"/>
              <a:t>進め方は、状況や必要性に応じて変わる可能性がある。</a:t>
            </a:r>
            <a:endParaRPr lang="en-US" altLang="ja-JP" dirty="0" smtClean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pic>
        <p:nvPicPr>
          <p:cNvPr id="10" name="図 9" descr="tmp1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1396490"/>
            <a:ext cx="4523569" cy="3144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230900" y="280089"/>
            <a:ext cx="7836168" cy="830997"/>
          </a:xfrm>
        </p:spPr>
        <p:txBody>
          <a:bodyPr>
            <a:spAutoFit/>
          </a:bodyPr>
          <a:lstStyle/>
          <a:p>
            <a:r>
              <a:rPr lang="ja-JP" altLang="en-US" sz="2400" b="1" dirty="0" smtClean="0"/>
              <a:t>テーマ３：</a:t>
            </a:r>
            <a:r>
              <a:rPr lang="en-US" altLang="ja-JP" sz="2400" b="1" dirty="0" smtClean="0"/>
              <a:t>ALICE</a:t>
            </a:r>
            <a:r>
              <a:rPr lang="ja-JP" altLang="en-US" sz="2400" b="1" dirty="0" smtClean="0"/>
              <a:t>実験における荷電粒子識別と粒子生成比の測定</a:t>
            </a:r>
            <a:endParaRPr lang="ja-JP" altLang="en-US" sz="2400" b="1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half" idx="1"/>
          </p:nvPr>
        </p:nvSpPr>
        <p:spPr>
          <a:xfrm>
            <a:off x="0" y="1353612"/>
            <a:ext cx="4572000" cy="5284326"/>
          </a:xfrm>
        </p:spPr>
        <p:txBody>
          <a:bodyPr>
            <a:normAutofit fontScale="70000" lnSpcReduction="20000"/>
          </a:bodyPr>
          <a:lstStyle/>
          <a:p>
            <a:r>
              <a:rPr lang="ja-JP" altLang="en-US" dirty="0" smtClean="0"/>
              <a:t>担当：中條達也</a:t>
            </a:r>
            <a:endParaRPr lang="en-US" altLang="ja-JP" dirty="0" smtClean="0"/>
          </a:p>
          <a:p>
            <a:r>
              <a:rPr lang="ja-JP" altLang="en-US" dirty="0" smtClean="0"/>
              <a:t>目的：</a:t>
            </a:r>
            <a:r>
              <a:rPr lang="en-US" altLang="ja-JP" dirty="0" smtClean="0"/>
              <a:t>ALICE </a:t>
            </a:r>
            <a:r>
              <a:rPr lang="ja-JP" altLang="en-US" dirty="0" smtClean="0"/>
              <a:t>実験で収集された陽子・陽子衝突データ</a:t>
            </a:r>
            <a:r>
              <a:rPr lang="en-US" altLang="ja-JP" dirty="0" smtClean="0"/>
              <a:t> (p+p 0.9 TeV, 7 TeV) </a:t>
            </a:r>
            <a:r>
              <a:rPr lang="ja-JP" altLang="en-US" dirty="0" smtClean="0"/>
              <a:t>を用いて、</a:t>
            </a:r>
            <a:r>
              <a:rPr lang="en-US" altLang="ja-JP" b="1" u="sng" dirty="0" smtClean="0">
                <a:solidFill>
                  <a:srgbClr val="FF0000"/>
                </a:solidFill>
              </a:rPr>
              <a:t>ITS, TPC, TOF </a:t>
            </a:r>
            <a:r>
              <a:rPr lang="ja-JP" altLang="en-US" b="1" u="sng" dirty="0" smtClean="0">
                <a:solidFill>
                  <a:srgbClr val="FF0000"/>
                </a:solidFill>
              </a:rPr>
              <a:t>での荷電粒子識別</a:t>
            </a:r>
            <a:r>
              <a:rPr lang="ja-JP" altLang="en-US" dirty="0" smtClean="0"/>
              <a:t>を行い、</a:t>
            </a:r>
            <a:r>
              <a:rPr lang="ja-JP" altLang="en-US" b="1" u="sng" dirty="0" smtClean="0">
                <a:solidFill>
                  <a:srgbClr val="FF0000"/>
                </a:solidFill>
              </a:rPr>
              <a:t>粒子生成比の測定</a:t>
            </a:r>
            <a:r>
              <a:rPr lang="ja-JP" altLang="en-US" dirty="0" smtClean="0"/>
              <a:t>を行う。得られた結果から、バリオン化学ポテンシャル、化学平衡温度といった</a:t>
            </a:r>
            <a:r>
              <a:rPr lang="en-US" altLang="ja-JP" dirty="0" smtClean="0"/>
              <a:t> </a:t>
            </a:r>
            <a:r>
              <a:rPr lang="en-US" altLang="ja-JP" b="1" u="sng" dirty="0" smtClean="0">
                <a:solidFill>
                  <a:srgbClr val="FF0000"/>
                </a:solidFill>
              </a:rPr>
              <a:t>“</a:t>
            </a:r>
            <a:r>
              <a:rPr lang="ja-JP" altLang="en-US" b="1" u="sng" dirty="0" smtClean="0">
                <a:solidFill>
                  <a:srgbClr val="FF0000"/>
                </a:solidFill>
              </a:rPr>
              <a:t>化学パラメータ</a:t>
            </a:r>
            <a:r>
              <a:rPr lang="en-US" altLang="ja-JP" b="1" u="sng" dirty="0" smtClean="0">
                <a:solidFill>
                  <a:srgbClr val="FF0000"/>
                </a:solidFill>
              </a:rPr>
              <a:t>” </a:t>
            </a:r>
            <a:r>
              <a:rPr lang="ja-JP" altLang="en-US" dirty="0" smtClean="0"/>
              <a:t>の決定を目指す。</a:t>
            </a:r>
            <a:endParaRPr lang="en-US" altLang="ja-JP" dirty="0" smtClean="0"/>
          </a:p>
          <a:p>
            <a:r>
              <a:rPr lang="ja-JP" altLang="en-US" dirty="0" smtClean="0"/>
              <a:t>必要事項：</a:t>
            </a:r>
            <a:r>
              <a:rPr lang="en-US" altLang="ja-JP" dirty="0" smtClean="0"/>
              <a:t>C</a:t>
            </a:r>
            <a:r>
              <a:rPr lang="en-US" altLang="ja-JP" baseline="30000" dirty="0" smtClean="0"/>
              <a:t>++</a:t>
            </a:r>
            <a:r>
              <a:rPr lang="en-US" altLang="ja-JP" dirty="0" smtClean="0"/>
              <a:t>, ROOT, aliroot, Grid, ALICE</a:t>
            </a:r>
            <a:r>
              <a:rPr lang="ja-JP" altLang="en-US" dirty="0" smtClean="0"/>
              <a:t>実験</a:t>
            </a:r>
            <a:r>
              <a:rPr lang="en-US" altLang="ja-JP" dirty="0" smtClean="0"/>
              <a:t>, ITS, TPC, TOF, PID</a:t>
            </a:r>
          </a:p>
          <a:p>
            <a:r>
              <a:rPr lang="en-US" altLang="en-US" dirty="0" smtClean="0"/>
              <a:t>進め方：</a:t>
            </a:r>
          </a:p>
          <a:p>
            <a:pPr lvl="1"/>
            <a:r>
              <a:rPr lang="en-US" altLang="en-US" dirty="0" smtClean="0"/>
              <a:t>第１週</a:t>
            </a:r>
          </a:p>
          <a:p>
            <a:pPr lvl="2"/>
            <a:r>
              <a:rPr lang="en-US" altLang="en-US" dirty="0" smtClean="0"/>
              <a:t>ALICE offline </a:t>
            </a:r>
            <a:r>
              <a:rPr lang="ja-JP" altLang="en-US" dirty="0" smtClean="0"/>
              <a:t>環境に慣れる、</a:t>
            </a:r>
            <a:r>
              <a:rPr lang="en-US" altLang="ja-JP" dirty="0" smtClean="0"/>
              <a:t>Grid </a:t>
            </a:r>
            <a:r>
              <a:rPr lang="ja-JP" altLang="en-US" dirty="0" smtClean="0"/>
              <a:t>での</a:t>
            </a:r>
            <a:r>
              <a:rPr lang="en-US" altLang="ja-JP" dirty="0" smtClean="0"/>
              <a:t> Job submission, PID </a:t>
            </a:r>
            <a:r>
              <a:rPr lang="ja-JP" altLang="en-US" dirty="0" smtClean="0"/>
              <a:t>解析に必要なパラメータ・カットの検討、ヒストグラム作成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第２週</a:t>
            </a:r>
          </a:p>
          <a:p>
            <a:pPr lvl="2"/>
            <a:r>
              <a:rPr lang="en-US" altLang="en-US" dirty="0" smtClean="0"/>
              <a:t>PID, secondly vertex </a:t>
            </a:r>
            <a:r>
              <a:rPr lang="ja-JP" altLang="en-US" dirty="0" smtClean="0"/>
              <a:t>の最適化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データスキャン、</a:t>
            </a:r>
            <a:r>
              <a:rPr lang="en-US" altLang="ja-JP" dirty="0" err="1" smtClean="0">
                <a:latin typeface="Symbol" charset="2"/>
                <a:cs typeface="Symbol" charset="2"/>
              </a:rPr>
              <a:t>p</a:t>
            </a:r>
            <a:r>
              <a:rPr lang="en-US" altLang="ja-JP" baseline="30000" dirty="0" err="1" smtClean="0">
                <a:latin typeface="Symbol" charset="2"/>
                <a:cs typeface="Symbol" charset="2"/>
              </a:rPr>
              <a:t>±</a:t>
            </a:r>
            <a:r>
              <a:rPr lang="en-US" altLang="ja-JP" dirty="0" err="1" smtClean="0"/>
              <a:t>,K</a:t>
            </a:r>
            <a:r>
              <a:rPr lang="en-US" altLang="ja-JP" baseline="30000" dirty="0" smtClean="0"/>
              <a:t>±</a:t>
            </a:r>
            <a:r>
              <a:rPr lang="en-US" altLang="ja-JP" dirty="0" smtClean="0"/>
              <a:t>, p, pbar </a:t>
            </a:r>
            <a:r>
              <a:rPr lang="ja-JP" altLang="en-US" dirty="0" smtClean="0"/>
              <a:t>間の粒子比の見積もり、</a:t>
            </a:r>
            <a:r>
              <a:rPr lang="en-US" altLang="ja-JP" dirty="0" smtClean="0"/>
              <a:t>Invariant mass </a:t>
            </a:r>
            <a:r>
              <a:rPr lang="ja-JP" altLang="en-US" dirty="0" smtClean="0"/>
              <a:t>を組む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第３週</a:t>
            </a:r>
          </a:p>
          <a:p>
            <a:pPr lvl="2"/>
            <a:r>
              <a:rPr lang="en-US" altLang="en-US" dirty="0" smtClean="0">
                <a:latin typeface="Symbol" charset="2"/>
                <a:cs typeface="Symbol" charset="2"/>
              </a:rPr>
              <a:t>L</a:t>
            </a:r>
            <a:r>
              <a:rPr lang="en-US" altLang="en-US" dirty="0" smtClean="0"/>
              <a:t>, K</a:t>
            </a:r>
            <a:r>
              <a:rPr lang="en-US" altLang="en-US" baseline="30000" dirty="0" smtClean="0"/>
              <a:t>0</a:t>
            </a:r>
            <a:r>
              <a:rPr lang="en-US" altLang="en-US" baseline="-25000" dirty="0" smtClean="0"/>
              <a:t>s</a:t>
            </a:r>
            <a:r>
              <a:rPr lang="en-US" altLang="en-US" dirty="0" smtClean="0"/>
              <a:t>, </a:t>
            </a:r>
            <a:r>
              <a:rPr lang="en-US" altLang="en-US" dirty="0" err="1" smtClean="0">
                <a:latin typeface="Symbol" charset="2"/>
                <a:cs typeface="Symbol" charset="2"/>
              </a:rPr>
              <a:t>f</a:t>
            </a:r>
            <a:r>
              <a:rPr lang="en-US" altLang="en-US" dirty="0" smtClean="0"/>
              <a:t> </a:t>
            </a:r>
            <a:r>
              <a:rPr lang="ja-JP" altLang="en-US" dirty="0" smtClean="0"/>
              <a:t>等の</a:t>
            </a:r>
            <a:r>
              <a:rPr lang="en-US" altLang="ja-JP" dirty="0" smtClean="0"/>
              <a:t> Cut </a:t>
            </a:r>
            <a:r>
              <a:rPr lang="ja-JP" altLang="en-US" dirty="0" smtClean="0"/>
              <a:t>最適化、粒子生成比の決定、</a:t>
            </a:r>
            <a:r>
              <a:rPr lang="en-US" altLang="ja-JP" dirty="0" smtClean="0"/>
              <a:t>chemical parameter </a:t>
            </a:r>
            <a:r>
              <a:rPr lang="ja-JP" altLang="en-US" dirty="0" smtClean="0"/>
              <a:t>の決定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第４週</a:t>
            </a:r>
          </a:p>
          <a:p>
            <a:pPr lvl="2"/>
            <a:r>
              <a:rPr lang="en-US" altLang="en-US" dirty="0" smtClean="0"/>
              <a:t>(PWG2 </a:t>
            </a:r>
            <a:r>
              <a:rPr lang="ja-JP" altLang="en-US" dirty="0" smtClean="0"/>
              <a:t>での発表</a:t>
            </a:r>
            <a:r>
              <a:rPr lang="en-US" altLang="ja-JP" dirty="0" smtClean="0"/>
              <a:t>)</a:t>
            </a:r>
            <a:r>
              <a:rPr lang="ja-JP" altLang="en-US" dirty="0" smtClean="0"/>
              <a:t>、最終報告</a:t>
            </a:r>
            <a:r>
              <a:rPr lang="en-US" altLang="en-US" dirty="0" smtClean="0"/>
              <a:t> 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pic>
        <p:nvPicPr>
          <p:cNvPr id="11" name="Picture 10" descr="ITS_dedxlog4"/>
          <p:cNvPicPr>
            <a:picLocks noChangeAspect="1" noChangeArrowheads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5791200" y="1066800"/>
            <a:ext cx="3063935" cy="2076450"/>
          </a:xfrm>
          <a:prstGeom prst="rect">
            <a:avLst/>
          </a:prstGeom>
          <a:noFill/>
        </p:spPr>
      </p:pic>
      <p:pic>
        <p:nvPicPr>
          <p:cNvPr id="12" name="Picture 14" descr="0to24MI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657600"/>
            <a:ext cx="4117743" cy="272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テキスト ボックス 12"/>
          <p:cNvSpPr txBox="1"/>
          <p:nvPr/>
        </p:nvSpPr>
        <p:spPr>
          <a:xfrm>
            <a:off x="6714067" y="3198911"/>
            <a:ext cx="2141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ITS </a:t>
            </a:r>
            <a:r>
              <a:rPr kumimoji="1" lang="ja-JP" altLang="en-US" sz="1400" b="1" dirty="0" smtClean="0"/>
              <a:t>による荷電粒子識別</a:t>
            </a:r>
            <a:endParaRPr kumimoji="1" lang="ja-JP" altLang="en-US" sz="14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96000" y="6324600"/>
            <a:ext cx="2210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TPC</a:t>
            </a:r>
            <a:r>
              <a:rPr kumimoji="1" lang="en-US" altLang="ja-JP" sz="1400" b="1" dirty="0" smtClean="0"/>
              <a:t> </a:t>
            </a:r>
            <a:r>
              <a:rPr kumimoji="1" lang="ja-JP" altLang="en-US" sz="1400" b="1" dirty="0" smtClean="0"/>
              <a:t>による荷電粒子識別</a:t>
            </a:r>
            <a:endParaRPr kumimoji="1" lang="ja-JP" alt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77148" y="0"/>
            <a:ext cx="5730660" cy="886968"/>
          </a:xfrm>
        </p:spPr>
        <p:txBody>
          <a:bodyPr/>
          <a:lstStyle/>
          <a:p>
            <a:r>
              <a:rPr lang="en-US" altLang="ja-JP" b="1" dirty="0" smtClean="0"/>
              <a:t>ALICE </a:t>
            </a:r>
            <a:r>
              <a:rPr lang="ja-JP" altLang="en-US" b="1" dirty="0" smtClean="0"/>
              <a:t>実験で測定された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ja-JP" altLang="en-US" b="1" dirty="0" smtClean="0"/>
              <a:t>ストレンジネスを含む様々な粒子</a:t>
            </a:r>
            <a:endParaRPr lang="ja-JP" altLang="en-US" b="1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6324-9022-C647-A585-5DEF943B37B6}" type="slidenum">
              <a:rPr lang="ja-JP" altLang="en-US" smtClean="0"/>
              <a:pPr/>
              <a:t>7</a:t>
            </a:fld>
            <a:endParaRPr lang="ja-JP" alt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886968"/>
            <a:ext cx="5078681" cy="5632258"/>
          </a:xfrm>
          <a:prstGeom prst="rect">
            <a:avLst/>
          </a:prstGeom>
          <a:noFill/>
          <a:ln w="12700" cap="flat">
            <a:noFill/>
            <a:round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5544669" y="2502874"/>
            <a:ext cx="2698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p+p 0.9 TeV (ALICE)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インスピレーション">
  <a:themeElements>
    <a:clrScheme name="インスピレーション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インスピレーション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インスピレーション.thmx</Template>
  <TotalTime>240</TotalTime>
  <Words>883</Words>
  <Application>Microsoft Macintosh PowerPoint</Application>
  <PresentationFormat>画面に合わせる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インスピレーション</vt:lpstr>
      <vt:lpstr>宇宙史拠点実習テーマ説明</vt:lpstr>
      <vt:lpstr>テーマ１：ALICE実験における電磁カロリメータ(EMCal) の位置情報較正とp0中間子の検出効率</vt:lpstr>
      <vt:lpstr>最小電離粒子 MIP ピーク(EMCal)の例</vt:lpstr>
      <vt:lpstr>テーマ２：ALICE実験における電磁カロリメータ(EMCal) のエネルギー較正とp0, h中間子の横運動量分布</vt:lpstr>
      <vt:lpstr>EMCal Analysis Task Force</vt:lpstr>
      <vt:lpstr>テーマ３：ALICE実験における荷電粒子識別と粒子生成比の測定</vt:lpstr>
      <vt:lpstr>ALICE 実験で測定された ストレンジネスを含む様々な粒子</vt:lpstr>
    </vt:vector>
  </TitlesOfParts>
  <Company>筑波大学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中條 達也</dc:creator>
  <cp:lastModifiedBy>中條 達也</cp:lastModifiedBy>
  <cp:revision>17</cp:revision>
  <dcterms:created xsi:type="dcterms:W3CDTF">2010-06-14T07:24:52Z</dcterms:created>
  <dcterms:modified xsi:type="dcterms:W3CDTF">2010-06-14T07:35:27Z</dcterms:modified>
</cp:coreProperties>
</file>