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2" r:id="rId6"/>
    <p:sldId id="264" r:id="rId7"/>
    <p:sldId id="260" r:id="rId8"/>
    <p:sldId id="267" r:id="rId9"/>
    <p:sldId id="261" r:id="rId10"/>
    <p:sldId id="269" r:id="rId11"/>
    <p:sldId id="265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1" autoAdjust="0"/>
    <p:restoredTop sz="94619" autoAdjust="0"/>
  </p:normalViewPr>
  <p:slideViewPr>
    <p:cSldViewPr snapToGrid="0" snapToObjects="1">
      <p:cViewPr varScale="1">
        <p:scale>
          <a:sx n="124" d="100"/>
          <a:sy n="124" d="100"/>
        </p:scale>
        <p:origin x="-12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-356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851407-BFAA-AF4C-B95C-014D8418F6C4}" type="datetimeFigureOut">
              <a:rPr kumimoji="1" lang="ja-JP" altLang="en-US" smtClean="0"/>
              <a:t>12/07/30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A85DE-C8AC-1A46-A3CD-18DB3CE6D4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3629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A85DE-C8AC-1A46-A3CD-18DB3CE6D43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519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2012年 7月 29日 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2012年 7月 29日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2012年 7月 29日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2012年 7月 29日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2012年 7月 29日 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2012年 7月 29日 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2012年 7月 29日 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2012年 7月 29日 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2012年 7月 29日 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2012年 7月 29日 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2012年 7月 29日 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2012年 7月 29日 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1860677"/>
          </a:xfrm>
        </p:spPr>
        <p:txBody>
          <a:bodyPr/>
          <a:lstStyle/>
          <a:p>
            <a:r>
              <a:rPr lang="en-US" altLang="ja-JP" sz="4400" dirty="0" smtClean="0"/>
              <a:t>Analysis</a:t>
            </a:r>
            <a:r>
              <a:rPr lang="ja-JP" altLang="en-US" sz="4400" dirty="0" smtClean="0"/>
              <a:t> </a:t>
            </a:r>
            <a:r>
              <a:rPr lang="en-US" altLang="ja-JP" sz="4400" dirty="0" smtClean="0"/>
              <a:t>at</a:t>
            </a:r>
            <a:r>
              <a:rPr lang="ja-JP" altLang="en-US" sz="4400" dirty="0" smtClean="0"/>
              <a:t> </a:t>
            </a:r>
            <a:r>
              <a:rPr lang="en-US" altLang="ja-JP" sz="4400" dirty="0" smtClean="0"/>
              <a:t>CERN	</a:t>
            </a:r>
            <a:r>
              <a:rPr lang="en-US" altLang="ja-JP" sz="4400" dirty="0"/>
              <a:t/>
            </a:r>
            <a:br>
              <a:rPr lang="en-US" altLang="ja-JP" sz="4400" dirty="0"/>
            </a:b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Kazuki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Oshima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42311" y="2089277"/>
            <a:ext cx="52339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2 particle correlation about </a:t>
            </a:r>
            <a:r>
              <a:rPr kumimoji="1" lang="en-US" altLang="ja-JP" sz="3200" dirty="0" err="1" smtClean="0"/>
              <a:t>Pb-Pb</a:t>
            </a:r>
            <a:r>
              <a:rPr kumimoji="1" lang="en-US" altLang="ja-JP" sz="3200" dirty="0" smtClean="0"/>
              <a:t> 3.52TeV 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254513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370434" cy="870069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trigger dependence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455007"/>
            <a:ext cx="7620000" cy="4373563"/>
          </a:xfrm>
        </p:spPr>
        <p:txBody>
          <a:bodyPr/>
          <a:lstStyle/>
          <a:p>
            <a:endParaRPr lang="en-US" altLang="ja-JP" dirty="0"/>
          </a:p>
          <a:p>
            <a:pPr marL="342900" indent="-342900">
              <a:buFont typeface="Arial"/>
              <a:buChar char="•"/>
            </a:pPr>
            <a:endParaRPr lang="en-US" altLang="ja-JP" dirty="0" smtClean="0"/>
          </a:p>
          <a:p>
            <a:pPr marL="342900" indent="-342900">
              <a:buFont typeface="Arial"/>
              <a:buChar char="•"/>
            </a:pPr>
            <a:endParaRPr lang="en-US" altLang="ja-JP" dirty="0"/>
          </a:p>
          <a:p>
            <a:pPr marL="342900" indent="-342900">
              <a:buFont typeface="Arial"/>
              <a:buChar char="•"/>
            </a:pPr>
            <a:endParaRPr lang="en-US" altLang="ja-JP" dirty="0" smtClean="0"/>
          </a:p>
          <a:p>
            <a:endParaRPr lang="en-US" altLang="ja-JP" dirty="0" smtClean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05408" y="1064713"/>
            <a:ext cx="5723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Projection about Centrality 0-10%</a:t>
            </a:r>
            <a:endParaRPr kumimoji="1" lang="ja-JP" altLang="en-US" sz="2400" dirty="0"/>
          </a:p>
        </p:txBody>
      </p:sp>
      <p:pic>
        <p:nvPicPr>
          <p:cNvPr id="4" name="図 3" descr="trigg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36" y="2240885"/>
            <a:ext cx="7689317" cy="425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796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265652" cy="870069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v2 trigger dependence</a:t>
            </a:r>
            <a:endParaRPr kumimoji="1" lang="ja-JP" altLang="en-US" dirty="0"/>
          </a:p>
        </p:txBody>
      </p:sp>
      <p:pic>
        <p:nvPicPr>
          <p:cNvPr id="12" name="コンテンツ プレースホルダー 11" descr="スクリーンショット 2012-07-30 14.27.5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4" b="1064"/>
          <a:stretch>
            <a:fillRect/>
          </a:stretch>
        </p:blipFill>
        <p:spPr>
          <a:xfrm>
            <a:off x="3394238" y="1226812"/>
            <a:ext cx="5165938" cy="4755892"/>
          </a:xfrm>
        </p:spPr>
      </p:pic>
      <p:sp>
        <p:nvSpPr>
          <p:cNvPr id="13" name="円/楕円 12"/>
          <p:cNvSpPr/>
          <p:nvPr/>
        </p:nvSpPr>
        <p:spPr>
          <a:xfrm>
            <a:off x="614551" y="2847152"/>
            <a:ext cx="112667" cy="102415"/>
          </a:xfrm>
          <a:prstGeom prst="ellipse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16301" y="2713694"/>
            <a:ext cx="98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2-3GeV</a:t>
            </a:r>
            <a:endParaRPr kumimoji="1" lang="ja-JP" altLang="en-US" dirty="0"/>
          </a:p>
        </p:txBody>
      </p:sp>
      <p:sp>
        <p:nvSpPr>
          <p:cNvPr id="16" name="円/楕円 15"/>
          <p:cNvSpPr/>
          <p:nvPr/>
        </p:nvSpPr>
        <p:spPr>
          <a:xfrm>
            <a:off x="614551" y="3378489"/>
            <a:ext cx="112667" cy="102415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29349" y="3235426"/>
            <a:ext cx="98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3-4GeV</a:t>
            </a:r>
            <a:endParaRPr kumimoji="1" lang="ja-JP" altLang="en-US" dirty="0"/>
          </a:p>
        </p:txBody>
      </p:sp>
      <p:sp>
        <p:nvSpPr>
          <p:cNvPr id="18" name="円/楕円 17"/>
          <p:cNvSpPr/>
          <p:nvPr/>
        </p:nvSpPr>
        <p:spPr>
          <a:xfrm>
            <a:off x="610543" y="3879103"/>
            <a:ext cx="112667" cy="102415"/>
          </a:xfrm>
          <a:prstGeom prst="ellipse">
            <a:avLst/>
          </a:prstGeom>
          <a:solidFill>
            <a:srgbClr val="00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16301" y="4236015"/>
            <a:ext cx="98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5</a:t>
            </a:r>
            <a:r>
              <a:rPr kumimoji="1" lang="en-US" altLang="ja-JP" dirty="0" smtClean="0"/>
              <a:t>-6GeV</a:t>
            </a:r>
            <a:endParaRPr kumimoji="1" lang="ja-JP" altLang="en-US" dirty="0"/>
          </a:p>
        </p:txBody>
      </p:sp>
      <p:sp>
        <p:nvSpPr>
          <p:cNvPr id="20" name="円/楕円 19"/>
          <p:cNvSpPr/>
          <p:nvPr/>
        </p:nvSpPr>
        <p:spPr>
          <a:xfrm>
            <a:off x="610543" y="4369473"/>
            <a:ext cx="112667" cy="102415"/>
          </a:xfrm>
          <a:prstGeom prst="ellipse">
            <a:avLst/>
          </a:prstGeom>
          <a:solidFill>
            <a:srgbClr val="0000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16301" y="3734179"/>
            <a:ext cx="98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4-5GeV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551440" y="5613372"/>
            <a:ext cx="1170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centrality</a:t>
            </a:r>
            <a:endParaRPr kumimoji="1"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294858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outlook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charset="2"/>
              <a:buChar char="l"/>
            </a:pPr>
            <a:endParaRPr lang="en-US" altLang="ja-JP" dirty="0" smtClean="0"/>
          </a:p>
          <a:p>
            <a:pPr marL="342900" indent="-342900">
              <a:buFont typeface="Wingdings" charset="2"/>
              <a:buChar char="l"/>
            </a:pPr>
            <a:r>
              <a:rPr kumimoji="1" lang="en-US" altLang="ja-JP" dirty="0" smtClean="0"/>
              <a:t>Look again fitting error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move associate </a:t>
            </a:r>
            <a:r>
              <a:rPr lang="en-US" altLang="ja-JP" dirty="0" err="1" smtClean="0"/>
              <a:t>pt</a:t>
            </a:r>
            <a:r>
              <a:rPr lang="en-US" altLang="ja-JP" dirty="0" smtClean="0"/>
              <a:t> fixed 1-2GeV this time</a:t>
            </a:r>
            <a:endParaRPr kumimoji="1" lang="en-US" altLang="ja-JP" dirty="0" smtClean="0"/>
          </a:p>
          <a:p>
            <a:pPr marL="342900" indent="-342900">
              <a:buFont typeface="Wingdings" charset="2"/>
              <a:buChar char="l"/>
            </a:pPr>
            <a:r>
              <a:rPr lang="en-US" altLang="ja-JP" dirty="0" smtClean="0"/>
              <a:t>C</a:t>
            </a:r>
            <a:r>
              <a:rPr kumimoji="1" lang="en-US" altLang="ja-JP" dirty="0" smtClean="0"/>
              <a:t>alculate severally </a:t>
            </a:r>
            <a:r>
              <a:rPr kumimoji="1" lang="en-US" altLang="ja-JP" dirty="0" err="1" smtClean="0"/>
              <a:t>vn</a:t>
            </a:r>
            <a:endParaRPr kumimoji="1" lang="en-US" altLang="ja-JP" dirty="0" smtClean="0"/>
          </a:p>
          <a:p>
            <a:pPr marL="342900" indent="-342900">
              <a:buFont typeface="Wingdings" charset="2"/>
              <a:buChar char="l"/>
            </a:pPr>
            <a:r>
              <a:rPr kumimoji="1" lang="en-US" altLang="ja-JP" dirty="0" smtClean="0"/>
              <a:t>Consider more event cut and </a:t>
            </a:r>
            <a:r>
              <a:rPr kumimoji="1" lang="en-US" altLang="ja-JP" dirty="0" smtClean="0"/>
              <a:t>quality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track cut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to remove something like v2 of eta direction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1828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altLang="ja-JP" sz="2800" dirty="0" smtClean="0"/>
              <a:t>2 particle correlation</a:t>
            </a:r>
          </a:p>
          <a:p>
            <a:pPr marL="457200" indent="-457200">
              <a:buFont typeface="Arial"/>
              <a:buChar char="•"/>
            </a:pPr>
            <a:r>
              <a:rPr lang="en-US" altLang="ja-JP" sz="2800" dirty="0" smtClean="0"/>
              <a:t>Event mixing</a:t>
            </a:r>
          </a:p>
          <a:p>
            <a:pPr marL="457200" indent="-457200">
              <a:buFont typeface="Arial"/>
              <a:buChar char="•"/>
            </a:pPr>
            <a:r>
              <a:rPr lang="en-US" altLang="ja-JP" sz="2800" dirty="0" smtClean="0"/>
              <a:t>Cut</a:t>
            </a:r>
          </a:p>
          <a:p>
            <a:pPr marL="457200" indent="-457200">
              <a:buFont typeface="Arial"/>
              <a:buChar char="•"/>
            </a:pPr>
            <a:r>
              <a:rPr lang="en-US" altLang="ja-JP" sz="2800" dirty="0" smtClean="0"/>
              <a:t>Result</a:t>
            </a:r>
            <a:endParaRPr lang="en-US" altLang="ja-JP" dirty="0" smtClean="0"/>
          </a:p>
          <a:p>
            <a:pPr marL="342900" indent="-342900">
              <a:buFont typeface="Wingdings" charset="2"/>
              <a:buChar char="l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8983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6830725" cy="904162"/>
          </a:xfrm>
        </p:spPr>
        <p:txBody>
          <a:bodyPr/>
          <a:lstStyle/>
          <a:p>
            <a:r>
              <a:rPr lang="en-US" altLang="ja-JP" dirty="0" smtClean="0"/>
              <a:t>2 particle correlation</a:t>
            </a:r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359" y="2533234"/>
            <a:ext cx="5083934" cy="3592929"/>
          </a:xfrm>
          <a:prstGeom prst="rect">
            <a:avLst/>
          </a:prstGeom>
        </p:spPr>
      </p:pic>
      <p:sp>
        <p:nvSpPr>
          <p:cNvPr id="12" name="コンテンツ プレースホルダー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charset="2"/>
              <a:buChar char="l"/>
            </a:pPr>
            <a:r>
              <a:rPr lang="en-US" altLang="ja-JP" dirty="0" smtClean="0"/>
              <a:t>Get </a:t>
            </a:r>
            <a:r>
              <a:rPr lang="en-US" altLang="ja-JP" dirty="0" smtClean="0"/>
              <a:t>ΔΦ </a:t>
            </a:r>
            <a:r>
              <a:rPr lang="en-US" altLang="ja-JP" dirty="0" err="1" smtClean="0"/>
              <a:t>Δη</a:t>
            </a:r>
            <a:r>
              <a:rPr lang="ja-JP" altLang="en-US" dirty="0" smtClean="0"/>
              <a:t> </a:t>
            </a:r>
            <a:r>
              <a:rPr lang="en-US" altLang="ja-JP" dirty="0" smtClean="0"/>
              <a:t>about all trigger and associate </a:t>
            </a:r>
            <a:r>
              <a:rPr lang="en-US" altLang="ja-JP" dirty="0" err="1" smtClean="0"/>
              <a:t>tpc</a:t>
            </a:r>
            <a:r>
              <a:rPr lang="en-US" altLang="ja-JP" dirty="0" smtClean="0"/>
              <a:t> track pairs</a:t>
            </a:r>
          </a:p>
          <a:p>
            <a:pPr marL="342900" indent="-342900">
              <a:buFont typeface="Wingdings" charset="2"/>
              <a:buChar char="l"/>
            </a:pPr>
            <a:endParaRPr lang="en-US" altLang="ja-JP" dirty="0" smtClean="0"/>
          </a:p>
          <a:p>
            <a:pPr marL="342900" indent="-342900">
              <a:buFont typeface="Wingdings" charset="2"/>
              <a:buChar char="l"/>
            </a:pPr>
            <a:endParaRPr lang="en-US" altLang="ja-JP" dirty="0" smtClean="0"/>
          </a:p>
          <a:p>
            <a:pPr marL="342900" indent="-342900">
              <a:buFont typeface="Wingdings" charset="2"/>
              <a:buChar char="l"/>
            </a:pPr>
            <a:endParaRPr lang="en-US" altLang="ja-JP" dirty="0" smtClean="0"/>
          </a:p>
          <a:p>
            <a:pPr marL="342900" indent="-342900">
              <a:buFont typeface="Wingdings" charset="2"/>
              <a:buChar char="l"/>
            </a:pP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0072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3485"/>
            <a:ext cx="7620000" cy="4980748"/>
          </a:xfrm>
        </p:spPr>
        <p:txBody>
          <a:bodyPr>
            <a:normAutofit/>
          </a:bodyPr>
          <a:lstStyle/>
          <a:p>
            <a:pPr marL="342900" indent="-342900">
              <a:buFont typeface="Wingdings" charset="2"/>
              <a:buChar char="l"/>
            </a:pPr>
            <a:r>
              <a:rPr lang="en-US" altLang="ja-JP" dirty="0" err="1" smtClean="0"/>
              <a:t>Devide</a:t>
            </a:r>
            <a:r>
              <a:rPr lang="en-US" altLang="ja-JP" dirty="0" smtClean="0"/>
              <a:t> event about centrality and Z vertex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</a:t>
            </a:r>
            <a:r>
              <a:rPr lang="en-US" altLang="ja-JP" dirty="0"/>
              <a:t> </a:t>
            </a:r>
            <a:r>
              <a:rPr lang="en-US" altLang="ja-JP" dirty="0" smtClean="0"/>
              <a:t>      Pool into 10 </a:t>
            </a:r>
            <a:r>
              <a:rPr lang="en-US" altLang="ja-JP" dirty="0" smtClean="0"/>
              <a:t>×</a:t>
            </a:r>
            <a:r>
              <a:rPr lang="ja-JP" altLang="en-US" dirty="0" smtClean="0"/>
              <a:t> </a:t>
            </a:r>
            <a:r>
              <a:rPr lang="en-US" altLang="ja-JP" dirty="0" smtClean="0"/>
              <a:t>10</a:t>
            </a:r>
            <a:r>
              <a:rPr lang="ja-JP" altLang="en-US" dirty="0" smtClean="0"/>
              <a:t> </a:t>
            </a:r>
            <a:r>
              <a:rPr lang="en-US" altLang="ja-JP" dirty="0" smtClean="0"/>
              <a:t>Box</a:t>
            </a:r>
          </a:p>
          <a:p>
            <a:endParaRPr lang="en-US" altLang="ja-JP" dirty="0" smtClean="0"/>
          </a:p>
          <a:p>
            <a:pPr marL="342900" indent="-342900">
              <a:buFont typeface="Wingdings" charset="2"/>
              <a:buChar char="l"/>
            </a:pPr>
            <a:r>
              <a:rPr lang="en-US" altLang="ja-JP" dirty="0" smtClean="0"/>
              <a:t>Become 3 events, get 2 particle correlation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3 real part &amp; 6 event mixing pairs</a:t>
            </a:r>
          </a:p>
          <a:p>
            <a:endParaRPr lang="en-US" altLang="ja-JP" dirty="0" smtClean="0"/>
          </a:p>
          <a:p>
            <a:pPr marL="342900" indent="-342900">
              <a:buFont typeface="Wingdings" charset="2"/>
              <a:buChar char="l"/>
            </a:pPr>
            <a:r>
              <a:rPr lang="en-US" altLang="ja-JP" dirty="0"/>
              <a:t>C</a:t>
            </a:r>
            <a:r>
              <a:rPr lang="en-US" altLang="ja-JP" dirty="0" smtClean="0"/>
              <a:t>alculate correlation function</a:t>
            </a:r>
          </a:p>
          <a:p>
            <a:pPr marL="342900" indent="-342900">
              <a:buFont typeface="Wingdings" charset="2"/>
              <a:buChar char="l"/>
            </a:pPr>
            <a:endParaRPr lang="en-US" altLang="ja-JP" dirty="0" smtClean="0"/>
          </a:p>
          <a:p>
            <a:endParaRPr lang="en-US" altLang="ja-JP" dirty="0" smtClean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574" y="4633171"/>
            <a:ext cx="4739210" cy="76756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870069"/>
          </a:xfrm>
        </p:spPr>
        <p:txBody>
          <a:bodyPr/>
          <a:lstStyle/>
          <a:p>
            <a:r>
              <a:rPr lang="en-US" altLang="ja-JP" dirty="0" smtClean="0"/>
              <a:t>event mixing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6982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9723"/>
            <a:ext cx="5791200" cy="870069"/>
          </a:xfrm>
        </p:spPr>
        <p:txBody>
          <a:bodyPr/>
          <a:lstStyle/>
          <a:p>
            <a:r>
              <a:rPr lang="en-US" altLang="ja-JP" dirty="0" smtClean="0"/>
              <a:t>event selection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charset="2"/>
              <a:buChar char="l"/>
            </a:pPr>
            <a:r>
              <a:rPr lang="en-US" altLang="ja-JP" dirty="0" smtClean="0"/>
              <a:t>Use ESD file LHC11h(2) </a:t>
            </a:r>
            <a:r>
              <a:rPr lang="en-US" altLang="ja-JP" dirty="0" err="1" smtClean="0"/>
              <a:t>Pb-Pb</a:t>
            </a:r>
            <a:r>
              <a:rPr lang="en-US" altLang="ja-JP" dirty="0" smtClean="0"/>
              <a:t> 3.57 </a:t>
            </a:r>
            <a:r>
              <a:rPr lang="en-US" altLang="ja-JP" dirty="0" err="1" smtClean="0"/>
              <a:t>TeV</a:t>
            </a:r>
            <a:endParaRPr lang="en-US" altLang="ja-JP" dirty="0" smtClean="0"/>
          </a:p>
          <a:p>
            <a:pPr marL="342900" indent="-342900">
              <a:buFont typeface="Wingdings" charset="2"/>
              <a:buChar char="l"/>
            </a:pPr>
            <a:r>
              <a:rPr lang="en-US" altLang="ja-JP" dirty="0" smtClean="0"/>
              <a:t>Run number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168988,170269,169837,168108,169238,170207</a:t>
            </a:r>
          </a:p>
          <a:p>
            <a:pPr marL="342900" indent="-342900">
              <a:buFont typeface="Wingdings" charset="2"/>
              <a:buChar char="l"/>
            </a:pPr>
            <a:r>
              <a:rPr lang="en-US" altLang="ja-JP" dirty="0" smtClean="0"/>
              <a:t>Event Cut</a:t>
            </a:r>
          </a:p>
          <a:p>
            <a:pPr marL="800100" lvl="1" indent="-342900"/>
            <a:r>
              <a:rPr lang="en-US" altLang="ja-JP" dirty="0" smtClean="0"/>
              <a:t>|</a:t>
            </a:r>
            <a:r>
              <a:rPr lang="en-US" altLang="ja-JP" dirty="0" err="1" smtClean="0"/>
              <a:t>Zvertex</a:t>
            </a:r>
            <a:r>
              <a:rPr lang="en-US" altLang="ja-JP" dirty="0" smtClean="0"/>
              <a:t>|&lt;10cm</a:t>
            </a:r>
          </a:p>
          <a:p>
            <a:pPr marL="342900" indent="-342900">
              <a:buFont typeface="Wingdings" charset="2"/>
              <a:buChar char="l"/>
            </a:pPr>
            <a:r>
              <a:rPr lang="en-US" altLang="ja-JP" dirty="0" smtClean="0"/>
              <a:t>ESD Track cut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dirty="0" smtClean="0"/>
              <a:t>TPC acceptance |</a:t>
            </a:r>
            <a:r>
              <a:rPr lang="en-US" altLang="ja-JP" dirty="0" err="1" smtClean="0"/>
              <a:t>Δη</a:t>
            </a:r>
            <a:r>
              <a:rPr lang="en-US" altLang="ja-JP" dirty="0" smtClean="0"/>
              <a:t>|&lt;0.9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dirty="0" smtClean="0"/>
              <a:t>ITS matching</a:t>
            </a:r>
          </a:p>
          <a:p>
            <a:pPr marL="800100" lvl="1" indent="-342900">
              <a:buFont typeface="Arial"/>
              <a:buChar char="•"/>
            </a:pPr>
            <a:endParaRPr lang="en-US" altLang="ja-JP" dirty="0" smtClean="0"/>
          </a:p>
          <a:p>
            <a:pPr marL="800100" lvl="1" indent="-342900">
              <a:buFont typeface="Arial"/>
              <a:buChar char="•"/>
            </a:pPr>
            <a:endParaRPr lang="en-US" altLang="ja-JP" dirty="0" smtClean="0"/>
          </a:p>
          <a:p>
            <a:pPr marL="342900" indent="-342900">
              <a:buFont typeface="Wingdings" charset="2"/>
              <a:buChar char="l"/>
            </a:pPr>
            <a:endParaRPr lang="en-US" altLang="ja-JP" dirty="0" smtClean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9877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26675" y="4741839"/>
            <a:ext cx="6719556" cy="1862595"/>
          </a:xfrm>
        </p:spPr>
        <p:txBody>
          <a:bodyPr>
            <a:normAutofit/>
          </a:bodyPr>
          <a:lstStyle/>
          <a:p>
            <a:r>
              <a:rPr lang="en-US" altLang="ja-JP" sz="4400" dirty="0" smtClean="0"/>
              <a:t>result</a:t>
            </a:r>
            <a:endParaRPr kumimoji="1" lang="ja-JP" altLang="en-US" sz="4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76601" y="5255211"/>
            <a:ext cx="7620000" cy="4373563"/>
          </a:xfrm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24556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370434" cy="870069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centrality dependence</a:t>
            </a:r>
            <a:endParaRPr kumimoji="1" lang="ja-JP" altLang="en-US" dirty="0"/>
          </a:p>
        </p:txBody>
      </p:sp>
      <p:pic>
        <p:nvPicPr>
          <p:cNvPr id="6" name="コンテンツ プレースホルダー 5" descr="cen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" r="1825"/>
          <a:stretch>
            <a:fillRect/>
          </a:stretch>
        </p:blipFill>
        <p:spPr>
          <a:xfrm>
            <a:off x="1135377" y="2468045"/>
            <a:ext cx="6961711" cy="4389955"/>
          </a:xfrm>
        </p:spPr>
      </p:pic>
      <p:sp>
        <p:nvSpPr>
          <p:cNvPr id="7" name="テキスト ボックス 6"/>
          <p:cNvSpPr txBox="1"/>
          <p:nvPr/>
        </p:nvSpPr>
        <p:spPr>
          <a:xfrm>
            <a:off x="807380" y="1320504"/>
            <a:ext cx="7459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trigger 2-3GeV, </a:t>
            </a:r>
            <a:r>
              <a:rPr kumimoji="1" lang="en-US" altLang="ja-JP" dirty="0" smtClean="0"/>
              <a:t>associate 1-2GeV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1182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370434" cy="870069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eta projection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altLang="ja-JP" dirty="0" smtClean="0"/>
              <a:t>1.0&lt;|</a:t>
            </a:r>
            <a:r>
              <a:rPr lang="en-US" altLang="ja-JP" dirty="0" err="1" smtClean="0"/>
              <a:t>Δη</a:t>
            </a:r>
            <a:r>
              <a:rPr lang="en-US" altLang="ja-JP" dirty="0" smtClean="0"/>
              <a:t>| &lt;1.8</a:t>
            </a:r>
          </a:p>
          <a:p>
            <a:pPr marL="342900" indent="-342900">
              <a:buFont typeface="Arial"/>
              <a:buChar char="•"/>
            </a:pPr>
            <a:r>
              <a:rPr lang="en-US" altLang="ja-JP" dirty="0" smtClean="0"/>
              <a:t>Fit by Fourier</a:t>
            </a:r>
            <a:r>
              <a:rPr lang="ja-JP" altLang="en-US" dirty="0" smtClean="0"/>
              <a:t> </a:t>
            </a:r>
            <a:r>
              <a:rPr lang="en-US" altLang="ja-JP" dirty="0" smtClean="0"/>
              <a:t>series</a:t>
            </a:r>
          </a:p>
          <a:p>
            <a:pPr marL="342900" indent="-342900">
              <a:buFont typeface="Arial"/>
              <a:buChar char="•"/>
            </a:pPr>
            <a:endParaRPr lang="en-US" altLang="ja-JP" dirty="0"/>
          </a:p>
          <a:p>
            <a:pPr marL="342900" indent="-342900">
              <a:buFont typeface="Arial"/>
              <a:buChar char="•"/>
            </a:pPr>
            <a:endParaRPr lang="en-US" altLang="ja-JP" dirty="0" smtClean="0"/>
          </a:p>
          <a:p>
            <a:pPr marL="342900" indent="-342900">
              <a:buFont typeface="Arial"/>
              <a:buChar char="•"/>
            </a:pPr>
            <a:endParaRPr lang="en-US" altLang="ja-JP" dirty="0"/>
          </a:p>
          <a:p>
            <a:pPr marL="342900" indent="-342900">
              <a:buFont typeface="Arial"/>
              <a:buChar char="•"/>
            </a:pPr>
            <a:endParaRPr lang="en-US" altLang="ja-JP" dirty="0" smtClean="0"/>
          </a:p>
          <a:p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971" y="1840300"/>
            <a:ext cx="3801801" cy="977829"/>
          </a:xfrm>
          <a:prstGeom prst="rect">
            <a:avLst/>
          </a:prstGeom>
        </p:spPr>
      </p:pic>
      <p:pic>
        <p:nvPicPr>
          <p:cNvPr id="13" name="図 12" descr="etapr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2236"/>
            <a:ext cx="8951953" cy="347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928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370434" cy="870069"/>
          </a:xfrm>
        </p:spPr>
        <p:txBody>
          <a:bodyPr>
            <a:normAutofit/>
          </a:bodyPr>
          <a:lstStyle/>
          <a:p>
            <a:r>
              <a:rPr lang="en-US" altLang="ja-JP" dirty="0" err="1" smtClean="0"/>
              <a:t>vn</a:t>
            </a:r>
            <a:r>
              <a:rPr lang="en-US" altLang="ja-JP" dirty="0" smtClean="0"/>
              <a:t> plot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455007"/>
            <a:ext cx="7620000" cy="4373563"/>
          </a:xfrm>
        </p:spPr>
        <p:txBody>
          <a:bodyPr/>
          <a:lstStyle/>
          <a:p>
            <a:endParaRPr lang="en-US" altLang="ja-JP" dirty="0"/>
          </a:p>
          <a:p>
            <a:pPr marL="342900" indent="-342900">
              <a:buFont typeface="Arial"/>
              <a:buChar char="•"/>
            </a:pPr>
            <a:endParaRPr lang="en-US" altLang="ja-JP" dirty="0" smtClean="0"/>
          </a:p>
          <a:p>
            <a:pPr marL="342900" indent="-342900">
              <a:buFont typeface="Arial"/>
              <a:buChar char="•"/>
            </a:pPr>
            <a:endParaRPr lang="en-US" altLang="ja-JP" dirty="0"/>
          </a:p>
          <a:p>
            <a:pPr marL="342900" indent="-342900">
              <a:buFont typeface="Arial"/>
              <a:buChar char="•"/>
            </a:pPr>
            <a:endParaRPr lang="en-US" altLang="ja-JP" dirty="0" smtClean="0"/>
          </a:p>
          <a:p>
            <a:endParaRPr lang="en-US" altLang="ja-JP" dirty="0" smtClean="0"/>
          </a:p>
        </p:txBody>
      </p:sp>
      <p:pic>
        <p:nvPicPr>
          <p:cNvPr id="5" name="図 4" descr="v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527" y="2455007"/>
            <a:ext cx="6870162" cy="3945514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2232867" y="2455007"/>
            <a:ext cx="512126" cy="1928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v1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4607891" y="2455007"/>
            <a:ext cx="512126" cy="1928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v2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6810031" y="2455007"/>
            <a:ext cx="512126" cy="1928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v3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232867" y="4440644"/>
            <a:ext cx="512126" cy="19411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v4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4607891" y="4440644"/>
            <a:ext cx="512126" cy="1928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v5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6810031" y="4441867"/>
            <a:ext cx="512126" cy="1928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v6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05409" y="1912203"/>
            <a:ext cx="2794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(</a:t>
            </a:r>
            <a:r>
              <a:rPr kumimoji="1" lang="en-US" altLang="ja-JP" sz="2400" dirty="0" err="1" smtClean="0"/>
              <a:t>x,y</a:t>
            </a:r>
            <a:r>
              <a:rPr kumimoji="1" lang="en-US" altLang="ja-JP" sz="2400" dirty="0" smtClean="0"/>
              <a:t>):(</a:t>
            </a:r>
            <a:r>
              <a:rPr kumimoji="1" lang="en-US" altLang="ja-JP" sz="2400" dirty="0" err="1" smtClean="0"/>
              <a:t>centrality,vn</a:t>
            </a:r>
            <a:r>
              <a:rPr kumimoji="1" lang="en-US" altLang="ja-JP" sz="2400" dirty="0" smtClean="0"/>
              <a:t>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76467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ッセンシャル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エッセンシャル.thmx</Template>
  <TotalTime>1449</TotalTime>
  <Words>213</Words>
  <Application>Microsoft Macintosh PowerPoint</Application>
  <PresentationFormat>画面に合わせる (4:3)</PresentationFormat>
  <Paragraphs>71</Paragraphs>
  <Slides>12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エッセンシャル</vt:lpstr>
      <vt:lpstr>Analysis at CERN  </vt:lpstr>
      <vt:lpstr>outline</vt:lpstr>
      <vt:lpstr>2 particle correlation</vt:lpstr>
      <vt:lpstr>event mixing</vt:lpstr>
      <vt:lpstr>event selection</vt:lpstr>
      <vt:lpstr>result</vt:lpstr>
      <vt:lpstr>centrality dependence</vt:lpstr>
      <vt:lpstr>eta projection</vt:lpstr>
      <vt:lpstr>vn plot</vt:lpstr>
      <vt:lpstr>trigger dependence</vt:lpstr>
      <vt:lpstr>v2 trigger dependence</vt:lpstr>
      <vt:lpstr>outlook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at CERN </dc:title>
  <dc:creator>大島 一軌</dc:creator>
  <cp:lastModifiedBy>大島 一軌</cp:lastModifiedBy>
  <cp:revision>43</cp:revision>
  <dcterms:created xsi:type="dcterms:W3CDTF">2012-07-29T05:53:32Z</dcterms:created>
  <dcterms:modified xsi:type="dcterms:W3CDTF">2012-07-30T06:50:03Z</dcterms:modified>
</cp:coreProperties>
</file>