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4176" r:id="rId1"/>
  </p:sldMasterIdLst>
  <p:notesMasterIdLst>
    <p:notesMasterId r:id="rId31"/>
  </p:notesMasterIdLst>
  <p:handoutMasterIdLst>
    <p:handoutMasterId r:id="rId32"/>
  </p:handoutMasterIdLst>
  <p:sldIdLst>
    <p:sldId id="256" r:id="rId2"/>
    <p:sldId id="257" r:id="rId3"/>
    <p:sldId id="298" r:id="rId4"/>
    <p:sldId id="304" r:id="rId5"/>
    <p:sldId id="316" r:id="rId6"/>
    <p:sldId id="301" r:id="rId7"/>
    <p:sldId id="302" r:id="rId8"/>
    <p:sldId id="309" r:id="rId9"/>
    <p:sldId id="310" r:id="rId10"/>
    <p:sldId id="312" r:id="rId11"/>
    <p:sldId id="314" r:id="rId12"/>
    <p:sldId id="315" r:id="rId13"/>
    <p:sldId id="265" r:id="rId14"/>
    <p:sldId id="311" r:id="rId15"/>
    <p:sldId id="317" r:id="rId16"/>
    <p:sldId id="260" r:id="rId17"/>
    <p:sldId id="318" r:id="rId18"/>
    <p:sldId id="319" r:id="rId19"/>
    <p:sldId id="320" r:id="rId20"/>
    <p:sldId id="321" r:id="rId21"/>
    <p:sldId id="322" r:id="rId22"/>
    <p:sldId id="277" r:id="rId23"/>
    <p:sldId id="267" r:id="rId24"/>
    <p:sldId id="303" r:id="rId25"/>
    <p:sldId id="282" r:id="rId26"/>
    <p:sldId id="272" r:id="rId27"/>
    <p:sldId id="273" r:id="rId28"/>
    <p:sldId id="274" r:id="rId29"/>
    <p:sldId id="275" r:id="rId30"/>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8" d="100"/>
          <a:sy n="78" d="100"/>
        </p:scale>
        <p:origin x="-1592"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notesMaster" Target="notesMasters/notesMaster1.xml"/><Relationship Id="rId32" Type="http://schemas.openxmlformats.org/officeDocument/2006/relationships/handoutMaster" Target="handoutMasters/handout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interSettings" Target="printerSettings/printerSettings1.bin"/><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277EA38-AC60-3844-8D9B-4E729C6A8AA2}" type="datetime1">
              <a:rPr kumimoji="1" lang="ja-JP" altLang="en-US" smtClean="0"/>
              <a:t>12/07/30</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6B381C0-BA40-7447-893C-137F8D4AC6B8}" type="slidenum">
              <a:rPr kumimoji="1" lang="ja-JP" altLang="en-US" smtClean="0"/>
              <a:t>‹#›</a:t>
            </a:fld>
            <a:endParaRPr kumimoji="1" lang="ja-JP" altLang="en-US"/>
          </a:p>
        </p:txBody>
      </p:sp>
    </p:spTree>
    <p:extLst>
      <p:ext uri="{BB962C8B-B14F-4D97-AF65-F5344CB8AC3E}">
        <p14:creationId xmlns:p14="http://schemas.microsoft.com/office/powerpoint/2010/main" val="369573990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D2EE0DE-546D-3343-8E1D-3F3E8374873B}" type="datetime1">
              <a:rPr kumimoji="1" lang="ja-JP" altLang="en-US" smtClean="0"/>
              <a:t>12/07/30</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0471F89-255E-1A4F-AB86-779533373B23}" type="slidenum">
              <a:rPr kumimoji="1" lang="ja-JP" altLang="en-US" smtClean="0"/>
              <a:t>‹#›</a:t>
            </a:fld>
            <a:endParaRPr kumimoji="1" lang="ja-JP" altLang="en-US"/>
          </a:p>
        </p:txBody>
      </p:sp>
    </p:spTree>
    <p:extLst>
      <p:ext uri="{BB962C8B-B14F-4D97-AF65-F5344CB8AC3E}">
        <p14:creationId xmlns:p14="http://schemas.microsoft.com/office/powerpoint/2010/main" val="58744113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60471F89-255E-1A4F-AB86-779533373B23}" type="slidenum">
              <a:rPr kumimoji="1" lang="ja-JP" altLang="en-US" smtClean="0"/>
              <a:t>1</a:t>
            </a:fld>
            <a:endParaRPr kumimoji="1" lang="ja-JP" altLang="en-US"/>
          </a:p>
        </p:txBody>
      </p:sp>
    </p:spTree>
    <p:extLst>
      <p:ext uri="{BB962C8B-B14F-4D97-AF65-F5344CB8AC3E}">
        <p14:creationId xmlns:p14="http://schemas.microsoft.com/office/powerpoint/2010/main" val="20270916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なぜ高エネルギーのになると分解能が下がるの？</a:t>
            </a:r>
            <a:endParaRPr kumimoji="1" lang="en-US" altLang="ja-JP" dirty="0" smtClean="0"/>
          </a:p>
          <a:p>
            <a:r>
              <a:rPr kumimoji="1" lang="ja-JP" altLang="en-US" dirty="0" smtClean="0"/>
              <a:t>右はあとで変更。</a:t>
            </a:r>
            <a:endParaRPr kumimoji="1" lang="ja-JP" altLang="en-US" dirty="0"/>
          </a:p>
        </p:txBody>
      </p:sp>
      <p:sp>
        <p:nvSpPr>
          <p:cNvPr id="4" name="スライド番号プレースホルダー 3"/>
          <p:cNvSpPr>
            <a:spLocks noGrp="1"/>
          </p:cNvSpPr>
          <p:nvPr>
            <p:ph type="sldNum" sz="quarter" idx="10"/>
          </p:nvPr>
        </p:nvSpPr>
        <p:spPr/>
        <p:txBody>
          <a:bodyPr/>
          <a:lstStyle/>
          <a:p>
            <a:fld id="{60471F89-255E-1A4F-AB86-779533373B23}" type="slidenum">
              <a:rPr kumimoji="1" lang="ja-JP" altLang="en-US" smtClean="0"/>
              <a:t>24</a:t>
            </a:fld>
            <a:endParaRPr kumimoji="1" lang="ja-JP" altLang="en-US"/>
          </a:p>
        </p:txBody>
      </p:sp>
    </p:spTree>
    <p:extLst>
      <p:ext uri="{BB962C8B-B14F-4D97-AF65-F5344CB8AC3E}">
        <p14:creationId xmlns:p14="http://schemas.microsoft.com/office/powerpoint/2010/main" val="6376782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0471F89-255E-1A4F-AB86-779533373B23}" type="slidenum">
              <a:rPr kumimoji="1" lang="ja-JP" altLang="en-US" smtClean="0"/>
              <a:t>26</a:t>
            </a:fld>
            <a:endParaRPr kumimoji="1" lang="ja-JP" altLang="en-US"/>
          </a:p>
        </p:txBody>
      </p:sp>
    </p:spTree>
    <p:extLst>
      <p:ext uri="{BB962C8B-B14F-4D97-AF65-F5344CB8AC3E}">
        <p14:creationId xmlns:p14="http://schemas.microsoft.com/office/powerpoint/2010/main" val="10328240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dirty="0" smtClean="0"/>
              <a:t>MIP:</a:t>
            </a:r>
            <a:r>
              <a:rPr kumimoji="1" lang="ja-JP" altLang="en-US" dirty="0" smtClean="0"/>
              <a:t>最小電離損失の粒子</a:t>
            </a:r>
            <a:r>
              <a:rPr kumimoji="1" lang="en-US" altLang="ja-JP" dirty="0" smtClean="0"/>
              <a:t>(Minimum Ionizing Particle)</a:t>
            </a:r>
            <a:r>
              <a:rPr kumimoji="1" lang="ja-JP" altLang="en-US" dirty="0" smtClean="0"/>
              <a:t>。つまり</a:t>
            </a:r>
            <a:r>
              <a:rPr kumimoji="1" lang="en-US" altLang="ja-JP" dirty="0" err="1" smtClean="0"/>
              <a:t>dE</a:t>
            </a:r>
            <a:r>
              <a:rPr kumimoji="1" lang="en-US" altLang="ja-JP" dirty="0" smtClean="0"/>
              <a:t>/dx</a:t>
            </a:r>
            <a:r>
              <a:rPr kumimoji="1" lang="ja-JP" altLang="en-US" dirty="0" smtClean="0"/>
              <a:t>の最小値。</a:t>
            </a:r>
          </a:p>
        </p:txBody>
      </p:sp>
      <p:sp>
        <p:nvSpPr>
          <p:cNvPr id="4" name="スライド番号プレースホルダー 3"/>
          <p:cNvSpPr>
            <a:spLocks noGrp="1"/>
          </p:cNvSpPr>
          <p:nvPr>
            <p:ph type="sldNum" sz="quarter" idx="10"/>
          </p:nvPr>
        </p:nvSpPr>
        <p:spPr/>
        <p:txBody>
          <a:bodyPr/>
          <a:lstStyle/>
          <a:p>
            <a:fld id="{60471F89-255E-1A4F-AB86-779533373B23}" type="slidenum">
              <a:rPr kumimoji="1" lang="ja-JP" altLang="en-US" smtClean="0"/>
              <a:t>27</a:t>
            </a:fld>
            <a:endParaRPr kumimoji="1" lang="ja-JP" altLang="en-US"/>
          </a:p>
        </p:txBody>
      </p:sp>
    </p:spTree>
    <p:extLst>
      <p:ext uri="{BB962C8B-B14F-4D97-AF65-F5344CB8AC3E}">
        <p14:creationId xmlns:p14="http://schemas.microsoft.com/office/powerpoint/2010/main" val="14446248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mn-lt"/>
                <a:ea typeface="+mn-ea"/>
                <a:cs typeface="+mn-cs"/>
              </a:rPr>
              <a:t>ドリフトの話</a:t>
            </a:r>
            <a:r>
              <a:rPr kumimoji="1" lang="en-US" altLang="ja-JP" sz="1200" kern="1200" dirty="0" smtClean="0">
                <a:solidFill>
                  <a:schemeClr val="tx1"/>
                </a:solidFill>
                <a:latin typeface="+mn-lt"/>
                <a:ea typeface="+mn-ea"/>
                <a:cs typeface="+mn-cs"/>
              </a:rPr>
              <a:t>:</a:t>
            </a:r>
            <a:r>
              <a:rPr kumimoji="1" lang="ja-JP" altLang="en-US" sz="1200" kern="1200" dirty="0" smtClean="0">
                <a:solidFill>
                  <a:schemeClr val="tx1"/>
                </a:solidFill>
                <a:latin typeface="+mn-lt"/>
                <a:ea typeface="+mn-ea"/>
                <a:cs typeface="+mn-cs"/>
              </a:rPr>
              <a:t>チェンバー内に生成された電子を、まず形成された電場によってアノードに誘導する必要があ る。電子は移動の際にガス中で多くの拡散を繰り返しながら、マクロ的には、電場によって決まる一定の速度にしたがって移動する。この現象をドリフトと呼び、速度のことをドリフト速度という。陽イオンはカソードに引き寄せられる。</a:t>
            </a:r>
            <a:endParaRPr kumimoji="1" lang="ja-JP" altLang="en-US" dirty="0" smtClean="0"/>
          </a:p>
        </p:txBody>
      </p:sp>
      <p:sp>
        <p:nvSpPr>
          <p:cNvPr id="4" name="スライド番号プレースホルダー 3"/>
          <p:cNvSpPr>
            <a:spLocks noGrp="1"/>
          </p:cNvSpPr>
          <p:nvPr>
            <p:ph type="sldNum" sz="quarter" idx="10"/>
          </p:nvPr>
        </p:nvSpPr>
        <p:spPr/>
        <p:txBody>
          <a:bodyPr/>
          <a:lstStyle/>
          <a:p>
            <a:fld id="{60471F89-255E-1A4F-AB86-779533373B23}" type="slidenum">
              <a:rPr kumimoji="1" lang="ja-JP" altLang="en-US" smtClean="0"/>
              <a:t>28</a:t>
            </a:fld>
            <a:endParaRPr kumimoji="1" lang="ja-JP" altLang="en-US"/>
          </a:p>
        </p:txBody>
      </p:sp>
    </p:spTree>
    <p:extLst>
      <p:ext uri="{BB962C8B-B14F-4D97-AF65-F5344CB8AC3E}">
        <p14:creationId xmlns:p14="http://schemas.microsoft.com/office/powerpoint/2010/main" val="6869357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isolated photons</a:t>
            </a:r>
          </a:p>
          <a:p>
            <a:r>
              <a:rPr kumimoji="1" lang="en-US" altLang="ja-JP" dirty="0" smtClean="0"/>
              <a:t>(1)direct photons</a:t>
            </a:r>
          </a:p>
          <a:p>
            <a:r>
              <a:rPr kumimoji="1" lang="ja-JP" altLang="en-US" dirty="0" smtClean="0"/>
              <a:t>・</a:t>
            </a:r>
            <a:r>
              <a:rPr kumimoji="1" lang="en-US" altLang="ja-JP" dirty="0" smtClean="0"/>
              <a:t>quark-gluon Compton scattering </a:t>
            </a:r>
            <a:r>
              <a:rPr kumimoji="1" lang="en-US" altLang="ja-JP" dirty="0" err="1" smtClean="0"/>
              <a:t>qg→γq</a:t>
            </a:r>
            <a:endParaRPr kumimoji="1" lang="en-US" altLang="ja-JP" dirty="0" smtClean="0"/>
          </a:p>
          <a:p>
            <a:r>
              <a:rPr kumimoji="1" lang="ja-JP" altLang="en-US" dirty="0" smtClean="0"/>
              <a:t>・</a:t>
            </a:r>
            <a:r>
              <a:rPr kumimoji="1" lang="en-US" altLang="ja-JP" dirty="0" smtClean="0"/>
              <a:t>quark-antiquark annihilation </a:t>
            </a:r>
            <a:r>
              <a:rPr kumimoji="1" lang="en-US" altLang="ja-JP" dirty="0" err="1" smtClean="0"/>
              <a:t>qantiq→γg</a:t>
            </a:r>
            <a:endParaRPr kumimoji="1" lang="en-US" altLang="ja-JP" dirty="0" smtClean="0"/>
          </a:p>
          <a:p>
            <a:r>
              <a:rPr kumimoji="1" lang="en-US" altLang="ja-JP" dirty="0" smtClean="0"/>
              <a:t>(2)fragmentation photons</a:t>
            </a:r>
          </a:p>
          <a:p>
            <a:r>
              <a:rPr kumimoji="1" lang="ja-JP" altLang="en-US" dirty="0" smtClean="0"/>
              <a:t>・</a:t>
            </a:r>
            <a:r>
              <a:rPr kumimoji="1" lang="en-US" altLang="ja-JP" dirty="0" smtClean="0"/>
              <a:t>collinear fragmentation of a final-state </a:t>
            </a:r>
            <a:r>
              <a:rPr kumimoji="1" lang="en-US" altLang="ja-JP" dirty="0" err="1" smtClean="0"/>
              <a:t>parton</a:t>
            </a:r>
            <a:r>
              <a:rPr kumimoji="1" lang="en-US" altLang="ja-JP" dirty="0" smtClean="0"/>
              <a:t>  into a photon</a:t>
            </a:r>
          </a:p>
          <a:p>
            <a:endParaRPr kumimoji="1" lang="en-US" altLang="ja-JP" dirty="0" smtClean="0"/>
          </a:p>
          <a:p>
            <a:r>
              <a:rPr kumimoji="1" lang="en-US" altLang="ja-JP" dirty="0" smtClean="0"/>
              <a:t>π0→2γ,η→2γ,ω→π0+η</a:t>
            </a:r>
            <a:endParaRPr kumimoji="1" lang="ja-JP" altLang="en-US" dirty="0"/>
          </a:p>
        </p:txBody>
      </p:sp>
      <p:sp>
        <p:nvSpPr>
          <p:cNvPr id="4" name="スライド番号プレースホルダー 3"/>
          <p:cNvSpPr>
            <a:spLocks noGrp="1"/>
          </p:cNvSpPr>
          <p:nvPr>
            <p:ph type="sldNum" sz="quarter" idx="10"/>
          </p:nvPr>
        </p:nvSpPr>
        <p:spPr/>
        <p:txBody>
          <a:bodyPr/>
          <a:lstStyle/>
          <a:p>
            <a:fld id="{60471F89-255E-1A4F-AB86-779533373B23}" type="slidenum">
              <a:rPr kumimoji="1" lang="ja-JP" altLang="en-US" smtClean="0"/>
              <a:t>3</a:t>
            </a:fld>
            <a:endParaRPr kumimoji="1" lang="ja-JP" altLang="en-US"/>
          </a:p>
        </p:txBody>
      </p:sp>
    </p:spTree>
    <p:extLst>
      <p:ext uri="{BB962C8B-B14F-4D97-AF65-F5344CB8AC3E}">
        <p14:creationId xmlns:p14="http://schemas.microsoft.com/office/powerpoint/2010/main" val="7675242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電磁シャワー</a:t>
            </a:r>
            <a:r>
              <a:rPr kumimoji="1" lang="en-US" altLang="ja-JP" dirty="0" smtClean="0"/>
              <a:t>:</a:t>
            </a:r>
            <a:r>
              <a:rPr kumimoji="1" lang="ja-JP" altLang="en-US" dirty="0" smtClean="0"/>
              <a:t>制動放射により放出された高エネルギーの光子が対生成により電子・陽電子ができて、その電子・陽電子対が制動放射で光子をつくりの繰り返してネズミ算式に増えていく現象。</a:t>
            </a:r>
            <a:endParaRPr kumimoji="1"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dirty="0" smtClean="0"/>
              <a:t>制動放射</a:t>
            </a:r>
            <a:r>
              <a:rPr kumimoji="1" lang="en-US" altLang="ja-JP" dirty="0" smtClean="0"/>
              <a:t>:</a:t>
            </a:r>
            <a:r>
              <a:rPr lang="ja-JP" altLang="en-US" dirty="0" smtClean="0"/>
              <a:t>光速近くまで加速した電子を加速あるいは減速してやると、 進行方向に偏った強烈な電磁波が発生するようになる現象。</a:t>
            </a:r>
            <a:endParaRPr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dirty="0" smtClean="0"/>
              <a:t>右はもう少し統計をふやす。</a:t>
            </a:r>
            <a:endParaRPr lang="en-US" altLang="ja-JP" dirty="0" smtClean="0"/>
          </a:p>
        </p:txBody>
      </p:sp>
      <p:sp>
        <p:nvSpPr>
          <p:cNvPr id="4" name="スライド番号プレースホルダー 3"/>
          <p:cNvSpPr>
            <a:spLocks noGrp="1"/>
          </p:cNvSpPr>
          <p:nvPr>
            <p:ph type="sldNum" sz="quarter" idx="10"/>
          </p:nvPr>
        </p:nvSpPr>
        <p:spPr/>
        <p:txBody>
          <a:bodyPr/>
          <a:lstStyle/>
          <a:p>
            <a:fld id="{60471F89-255E-1A4F-AB86-779533373B23}" type="slidenum">
              <a:rPr kumimoji="1" lang="ja-JP" altLang="en-US" smtClean="0"/>
              <a:t>4</a:t>
            </a:fld>
            <a:endParaRPr kumimoji="1" lang="ja-JP" altLang="en-US"/>
          </a:p>
        </p:txBody>
      </p:sp>
    </p:spTree>
    <p:extLst>
      <p:ext uri="{BB962C8B-B14F-4D97-AF65-F5344CB8AC3E}">
        <p14:creationId xmlns:p14="http://schemas.microsoft.com/office/powerpoint/2010/main" val="32862018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hybrid track cut</a:t>
            </a:r>
            <a:r>
              <a:rPr kumimoji="1" lang="ja-JP" altLang="en-US" dirty="0" smtClean="0"/>
              <a:t>の内容</a:t>
            </a:r>
            <a:r>
              <a:rPr kumimoji="1" lang="en-US" altLang="ja-JP" dirty="0" smtClean="0"/>
              <a:t>:</a:t>
            </a:r>
            <a:endParaRPr kumimoji="1" lang="ja-JP" altLang="en-US" dirty="0"/>
          </a:p>
        </p:txBody>
      </p:sp>
      <p:sp>
        <p:nvSpPr>
          <p:cNvPr id="4" name="スライド番号プレースホルダー 3"/>
          <p:cNvSpPr>
            <a:spLocks noGrp="1"/>
          </p:cNvSpPr>
          <p:nvPr>
            <p:ph type="sldNum" sz="quarter" idx="10"/>
          </p:nvPr>
        </p:nvSpPr>
        <p:spPr/>
        <p:txBody>
          <a:bodyPr/>
          <a:lstStyle/>
          <a:p>
            <a:fld id="{60471F89-255E-1A4F-AB86-779533373B23}" type="slidenum">
              <a:rPr kumimoji="1" lang="ja-JP" altLang="en-US" smtClean="0"/>
              <a:t>5</a:t>
            </a:fld>
            <a:endParaRPr kumimoji="1" lang="ja-JP" altLang="en-US"/>
          </a:p>
        </p:txBody>
      </p:sp>
    </p:spTree>
    <p:extLst>
      <p:ext uri="{BB962C8B-B14F-4D97-AF65-F5344CB8AC3E}">
        <p14:creationId xmlns:p14="http://schemas.microsoft.com/office/powerpoint/2010/main" val="20256339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FC220A89-5407-9E4B-AC1E-24BB72A29E41}" type="slidenum">
              <a:rPr kumimoji="1" lang="ja-JP" altLang="en-US" smtClean="0"/>
              <a:t>6</a:t>
            </a:fld>
            <a:endParaRPr kumimoji="1" lang="ja-JP" altLang="en-US"/>
          </a:p>
        </p:txBody>
      </p:sp>
    </p:spTree>
    <p:extLst>
      <p:ext uri="{BB962C8B-B14F-4D97-AF65-F5344CB8AC3E}">
        <p14:creationId xmlns:p14="http://schemas.microsoft.com/office/powerpoint/2010/main" val="20838106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細かい流れはバックアップ。</a:t>
            </a:r>
            <a:endParaRPr kumimoji="1" lang="en-US" altLang="ja-JP" dirty="0" smtClean="0"/>
          </a:p>
          <a:p>
            <a:r>
              <a:rPr kumimoji="1" lang="ja-JP" altLang="en-US" sz="1200" kern="1200" dirty="0" smtClean="0">
                <a:solidFill>
                  <a:schemeClr val="tx1"/>
                </a:solidFill>
                <a:latin typeface="+mn-lt"/>
                <a:ea typeface="+mn-ea"/>
                <a:cs typeface="+mn-cs"/>
              </a:rPr>
              <a:t>ドリフトの話</a:t>
            </a:r>
            <a:r>
              <a:rPr kumimoji="1" lang="en-US" altLang="ja-JP" sz="1200" kern="1200" dirty="0" smtClean="0">
                <a:solidFill>
                  <a:schemeClr val="tx1"/>
                </a:solidFill>
                <a:latin typeface="+mn-lt"/>
                <a:ea typeface="+mn-ea"/>
                <a:cs typeface="+mn-cs"/>
              </a:rPr>
              <a:t>:</a:t>
            </a:r>
            <a:r>
              <a:rPr kumimoji="1" lang="ja-JP" altLang="en-US" sz="1200" kern="1200" dirty="0" smtClean="0">
                <a:solidFill>
                  <a:schemeClr val="tx1"/>
                </a:solidFill>
                <a:latin typeface="+mn-lt"/>
                <a:ea typeface="+mn-ea"/>
                <a:cs typeface="+mn-cs"/>
              </a:rPr>
              <a:t>チェンバー内に生成された電子を、まず形成された電場によってアノードに誘導する必要があ る。電子は移動の際にガス中で多くの拡散を繰り返しながら、マクロ的には、電場によって決まる一定の速度にしたがって移動する。この現象をドリフトと呼び、速度のことをドリフト速度という。陽イオンはカソードに引き寄せられる。</a:t>
            </a:r>
            <a:endParaRPr kumimoji="1" lang="en-US" altLang="ja-JP" sz="1200" kern="1200" dirty="0" smtClean="0">
              <a:solidFill>
                <a:schemeClr val="tx1"/>
              </a:solidFill>
              <a:latin typeface="+mn-lt"/>
              <a:ea typeface="+mn-ea"/>
              <a:cs typeface="+mn-cs"/>
            </a:endParaRPr>
          </a:p>
          <a:p>
            <a:r>
              <a:rPr kumimoji="1" lang="ja-JP" altLang="en-US" sz="1200" kern="1200" dirty="0" smtClean="0">
                <a:solidFill>
                  <a:schemeClr val="tx1"/>
                </a:solidFill>
                <a:latin typeface="+mn-lt"/>
                <a:ea typeface="+mn-ea"/>
                <a:cs typeface="+mn-cs"/>
              </a:rPr>
              <a:t>低エネルギー粒子</a:t>
            </a:r>
            <a:r>
              <a:rPr kumimoji="1" lang="en-US" altLang="ja-JP" sz="1200" kern="1200" dirty="0" smtClean="0">
                <a:solidFill>
                  <a:schemeClr val="tx1"/>
                </a:solidFill>
                <a:latin typeface="+mn-lt"/>
                <a:ea typeface="+mn-ea"/>
                <a:cs typeface="+mn-cs"/>
              </a:rPr>
              <a:t> → TPC</a:t>
            </a:r>
            <a:r>
              <a:rPr kumimoji="1" lang="ja-JP" altLang="en-US" sz="1200" kern="1200" dirty="0" smtClean="0">
                <a:solidFill>
                  <a:schemeClr val="tx1"/>
                </a:solidFill>
                <a:latin typeface="+mn-lt"/>
                <a:ea typeface="+mn-ea"/>
                <a:cs typeface="+mn-cs"/>
              </a:rPr>
              <a:t>によりとても精密な測定可能。</a:t>
            </a:r>
            <a:endParaRPr kumimoji="1" lang="en-US" altLang="ja-JP" sz="1200" kern="1200" dirty="0" smtClean="0">
              <a:solidFill>
                <a:schemeClr val="tx1"/>
              </a:solidFill>
              <a:latin typeface="+mn-lt"/>
              <a:ea typeface="+mn-ea"/>
              <a:cs typeface="+mn-cs"/>
            </a:endParaRPr>
          </a:p>
          <a:p>
            <a:r>
              <a:rPr lang="ja-JP" altLang="en-US" dirty="0" smtClean="0"/>
              <a:t>高エネルギー粒子 </a:t>
            </a:r>
            <a:r>
              <a:rPr lang="en-US" altLang="ja-JP" dirty="0" smtClean="0"/>
              <a:t>→ </a:t>
            </a:r>
            <a:r>
              <a:rPr lang="ja-JP" altLang="en-US" dirty="0" smtClean="0"/>
              <a:t>たくさんの低エネルギー粒子への変換</a:t>
            </a:r>
            <a:r>
              <a:rPr lang="en-US" altLang="ja-JP" dirty="0" smtClean="0"/>
              <a:t> → </a:t>
            </a:r>
            <a:r>
              <a:rPr lang="ja-JP" altLang="en-US" dirty="0" smtClean="0"/>
              <a:t>電磁シャワー</a:t>
            </a:r>
            <a:r>
              <a:rPr lang="en-US" altLang="ja-JP" dirty="0" smtClean="0"/>
              <a:t> →</a:t>
            </a:r>
            <a:r>
              <a:rPr lang="en-US" altLang="ja-JP" dirty="0" err="1" smtClean="0"/>
              <a:t>EMCal</a:t>
            </a:r>
            <a:r>
              <a:rPr lang="ja-JP" altLang="en-US" dirty="0" smtClean="0"/>
              <a:t>による測定</a:t>
            </a:r>
            <a:endParaRPr lang="en-US" altLang="ja-JP" dirty="0" smtClean="0"/>
          </a:p>
          <a:p>
            <a:r>
              <a:rPr lang="ja-JP" altLang="en-US" dirty="0" smtClean="0"/>
              <a:t>高エネルギーでは</a:t>
            </a:r>
            <a:r>
              <a:rPr lang="en-US" altLang="ja-JP" dirty="0" smtClean="0"/>
              <a:t>TPC</a:t>
            </a:r>
            <a:r>
              <a:rPr lang="ja-JP" altLang="en-US" dirty="0" smtClean="0"/>
              <a:t>内の情報ではまだエネルギーの確定はできない（通り過ぎていったエネルギーがわからない）。また中性子ではローレンツ力が働かないので運動量がはかれない。</a:t>
            </a:r>
          </a:p>
        </p:txBody>
      </p:sp>
      <p:sp>
        <p:nvSpPr>
          <p:cNvPr id="4" name="スライド番号プレースホルダー 3"/>
          <p:cNvSpPr>
            <a:spLocks noGrp="1"/>
          </p:cNvSpPr>
          <p:nvPr>
            <p:ph type="sldNum" sz="quarter" idx="10"/>
          </p:nvPr>
        </p:nvSpPr>
        <p:spPr/>
        <p:txBody>
          <a:bodyPr/>
          <a:lstStyle/>
          <a:p>
            <a:fld id="{60471F89-255E-1A4F-AB86-779533373B23}" type="slidenum">
              <a:rPr kumimoji="1" lang="ja-JP" altLang="en-US" smtClean="0"/>
              <a:t>16</a:t>
            </a:fld>
            <a:endParaRPr kumimoji="1" lang="ja-JP" altLang="en-US"/>
          </a:p>
        </p:txBody>
      </p:sp>
    </p:spTree>
    <p:extLst>
      <p:ext uri="{BB962C8B-B14F-4D97-AF65-F5344CB8AC3E}">
        <p14:creationId xmlns:p14="http://schemas.microsoft.com/office/powerpoint/2010/main" val="24099015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・電磁カロリメータの種類：サンプリング型、全吸収型</a:t>
            </a:r>
            <a:endParaRPr kumimoji="1" lang="en-US" altLang="ja-JP" dirty="0" smtClean="0"/>
          </a:p>
          <a:p>
            <a:r>
              <a:rPr kumimoji="1" lang="ja-JP" altLang="en-US" dirty="0" smtClean="0"/>
              <a:t>・</a:t>
            </a:r>
            <a:r>
              <a:rPr kumimoji="1" lang="ja-JP" altLang="en-US" sz="1200" kern="1200" dirty="0" smtClean="0">
                <a:solidFill>
                  <a:schemeClr val="tx1"/>
                </a:solidFill>
                <a:latin typeface="+mn-lt"/>
                <a:ea typeface="+mn-ea"/>
                <a:cs typeface="+mn-cs"/>
              </a:rPr>
              <a:t>全吸収型カロリメータは全体が電磁シャワーを吸収する物質からできており、入射粒子の全エネルギーを測定することができる。サンプリング型カロリメータは金属板などの吸収体で電磁シャワーを発生させ、シンチレーターの発光などにより二次電子を検出することによって入射粒子のエネルギーを測定することができる。</a:t>
            </a:r>
          </a:p>
          <a:p>
            <a:r>
              <a:rPr kumimoji="1" lang="ja-JP" altLang="en-US" sz="1200" kern="1200" dirty="0" smtClean="0">
                <a:solidFill>
                  <a:schemeClr val="tx1"/>
                </a:solidFill>
                <a:latin typeface="+mn-lt"/>
                <a:ea typeface="+mn-ea"/>
                <a:cs typeface="+mn-cs"/>
              </a:rPr>
              <a:t>サンプリング型カロリメータは金属板で吸収されたエネルギーを測定することができないためエネルギー分解能が低下するが、全吸収型カロリメータより安価に製作でき、金属板の厚さを自由に選べるなどの利点がある。</a:t>
            </a:r>
            <a:endParaRPr kumimoji="1" lang="ja-JP" altLang="en-US" dirty="0"/>
          </a:p>
        </p:txBody>
      </p:sp>
      <p:sp>
        <p:nvSpPr>
          <p:cNvPr id="4" name="スライド番号プレースホルダー 3"/>
          <p:cNvSpPr>
            <a:spLocks noGrp="1"/>
          </p:cNvSpPr>
          <p:nvPr>
            <p:ph type="sldNum" sz="quarter" idx="10"/>
          </p:nvPr>
        </p:nvSpPr>
        <p:spPr/>
        <p:txBody>
          <a:bodyPr/>
          <a:lstStyle/>
          <a:p>
            <a:fld id="{60471F89-255E-1A4F-AB86-779533373B23}" type="slidenum">
              <a:rPr kumimoji="1" lang="ja-JP" altLang="en-US" smtClean="0"/>
              <a:t>17</a:t>
            </a:fld>
            <a:endParaRPr kumimoji="1" lang="ja-JP" altLang="en-US"/>
          </a:p>
        </p:txBody>
      </p:sp>
    </p:spTree>
    <p:extLst>
      <p:ext uri="{BB962C8B-B14F-4D97-AF65-F5344CB8AC3E}">
        <p14:creationId xmlns:p14="http://schemas.microsoft.com/office/powerpoint/2010/main" val="18180363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オージェ効果：</a:t>
            </a:r>
            <a:r>
              <a:rPr kumimoji="1" lang="ja-JP" altLang="en-US" sz="1200" kern="1200" dirty="0" smtClean="0">
                <a:solidFill>
                  <a:schemeClr val="tx1"/>
                </a:solidFill>
                <a:latin typeface="+mn-lt"/>
                <a:ea typeface="+mn-ea"/>
                <a:cs typeface="+mn-cs"/>
              </a:rPr>
              <a:t>遷移してきた電子の余分なエネルギーを外殻電子が得て、電離されること。この電子も光電子と同様に周囲の原子の最外殻電子をはじき飛ばしながらエネルギーを失っていく。</a:t>
            </a:r>
            <a:endParaRPr kumimoji="1" lang="ja-JP" altLang="en-US" dirty="0"/>
          </a:p>
        </p:txBody>
      </p:sp>
      <p:sp>
        <p:nvSpPr>
          <p:cNvPr id="4" name="スライド番号プレースホルダー 3"/>
          <p:cNvSpPr>
            <a:spLocks noGrp="1"/>
          </p:cNvSpPr>
          <p:nvPr>
            <p:ph type="sldNum" sz="quarter" idx="10"/>
          </p:nvPr>
        </p:nvSpPr>
        <p:spPr/>
        <p:txBody>
          <a:bodyPr/>
          <a:lstStyle/>
          <a:p>
            <a:fld id="{60471F89-255E-1A4F-AB86-779533373B23}" type="slidenum">
              <a:rPr kumimoji="1" lang="ja-JP" altLang="en-US" smtClean="0"/>
              <a:t>22</a:t>
            </a:fld>
            <a:endParaRPr kumimoji="1" lang="ja-JP" altLang="en-US"/>
          </a:p>
        </p:txBody>
      </p:sp>
    </p:spTree>
    <p:extLst>
      <p:ext uri="{BB962C8B-B14F-4D97-AF65-F5344CB8AC3E}">
        <p14:creationId xmlns:p14="http://schemas.microsoft.com/office/powerpoint/2010/main" val="19185043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dirty="0" smtClean="0"/>
              <a:t>制動放射</a:t>
            </a:r>
            <a:r>
              <a:rPr kumimoji="1" lang="en-US" altLang="ja-JP" dirty="0" smtClean="0"/>
              <a:t>:</a:t>
            </a:r>
            <a:r>
              <a:rPr lang="ja-JP" altLang="en-US" dirty="0" smtClean="0"/>
              <a:t>光速近くまで加速した電子を加速あるいは減速してやると、 進行方向に偏った強烈な電磁波が発生するようになる現象。</a:t>
            </a:r>
            <a:endParaRPr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dirty="0" smtClean="0"/>
              <a:t>電磁シャワー</a:t>
            </a:r>
            <a:r>
              <a:rPr kumimoji="1" lang="en-US" altLang="ja-JP" dirty="0" smtClean="0"/>
              <a:t>:</a:t>
            </a:r>
            <a:r>
              <a:rPr kumimoji="1" lang="ja-JP" altLang="en-US" dirty="0" smtClean="0"/>
              <a:t>制動放射により放出された高エネルギーの光子が対生成により電子・陽電子ができて、その電子・陽電子対が制動放射で光子をつくりの繰り返してネズミ算式に増えていく現象。</a:t>
            </a:r>
            <a:endParaRPr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dirty="0" smtClean="0"/>
              <a:t>アバランシェ（雪崩）効果</a:t>
            </a:r>
            <a:r>
              <a:rPr lang="en-US" altLang="ja-JP" dirty="0" smtClean="0"/>
              <a:t>:</a:t>
            </a:r>
            <a:r>
              <a:rPr lang="ja-JP" altLang="en-US" dirty="0" smtClean="0"/>
              <a:t>強い電場の中で自由電子が気体分子と衝突すると新たな電子が叩き出され、これが電場で加速されてさらに別の分子と衝突して加速度的に電子数が増える現象。</a:t>
            </a:r>
            <a:endParaRPr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altLang="ja-JP" dirty="0" smtClean="0"/>
              <a:t>APD</a:t>
            </a:r>
            <a:r>
              <a:rPr lang="en-US" altLang="ja-JP" dirty="0" smtClean="0">
                <a:sym typeface="Wingdings"/>
              </a:rPr>
              <a:t>(</a:t>
            </a:r>
            <a:r>
              <a:rPr lang="ja-JP" altLang="en-US" dirty="0" smtClean="0"/>
              <a:t>アバランシェ・フォトダイオード</a:t>
            </a:r>
            <a:r>
              <a:rPr lang="en-US" altLang="ja-JP" dirty="0" smtClean="0"/>
              <a:t>):</a:t>
            </a:r>
            <a:r>
              <a:rPr lang="ja-JP" altLang="en-US" dirty="0" smtClean="0"/>
              <a:t>半導体の内部に高い電場勾配を持たせることで電荷増幅機能を備えた半導体検出器である。光や放射線によって生成された電子正孔対は</a:t>
            </a:r>
            <a:r>
              <a:rPr lang="en-US" altLang="ja-JP" dirty="0" smtClean="0"/>
              <a:t>APD </a:t>
            </a:r>
            <a:r>
              <a:rPr lang="ja-JP" altLang="en-US" dirty="0" smtClean="0"/>
              <a:t>内部の電場によって加速され、電極に到達するまでの間に多数のキャリアを伝導帯に叩き上げて信号をなだれ増幅させる。信号を検出器内部で増幅させると回路内で発生する雑音を相対的に小さく抑えることができるため、通常のフォトダイオードよりもはるかに優れた</a:t>
            </a:r>
            <a:r>
              <a:rPr lang="en-US" altLang="ja-JP" dirty="0" smtClean="0"/>
              <a:t>S/N</a:t>
            </a:r>
            <a:r>
              <a:rPr lang="ja-JP" altLang="en-US" dirty="0" smtClean="0"/>
              <a:t>比</a:t>
            </a:r>
            <a:r>
              <a:rPr lang="en-US" altLang="ja-JP" dirty="0" smtClean="0"/>
              <a:t>(</a:t>
            </a:r>
            <a:r>
              <a:rPr lang="ja-JP" altLang="en-US" dirty="0" smtClean="0"/>
              <a:t>雑音に対する信号の比</a:t>
            </a:r>
            <a:r>
              <a:rPr lang="en-US" altLang="ja-JP" dirty="0" smtClean="0"/>
              <a:t>)</a:t>
            </a:r>
            <a:r>
              <a:rPr lang="ja-JP" altLang="en-US" dirty="0" smtClean="0"/>
              <a:t>が得られる。</a:t>
            </a:r>
            <a:r>
              <a:rPr lang="en-US" altLang="ja-JP" dirty="0" smtClean="0"/>
              <a:t>APD</a:t>
            </a:r>
            <a:r>
              <a:rPr lang="ja-JP" altLang="en-US" dirty="0" smtClean="0"/>
              <a:t>は高い増幅率を持つ光電子増倍管 </a:t>
            </a:r>
            <a:r>
              <a:rPr lang="en-US" altLang="ja-JP" dirty="0" smtClean="0"/>
              <a:t>(PMT) </a:t>
            </a:r>
            <a:r>
              <a:rPr lang="ja-JP" altLang="en-US" dirty="0" smtClean="0"/>
              <a:t>と、量子効率が高いフォトダイオード </a:t>
            </a:r>
            <a:r>
              <a:rPr lang="en-US" altLang="ja-JP" dirty="0" smtClean="0"/>
              <a:t>(PD) </a:t>
            </a:r>
            <a:r>
              <a:rPr lang="ja-JP" altLang="en-US" dirty="0" smtClean="0"/>
              <a:t>の両方の長所を兼ね備えている。</a:t>
            </a:r>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dirty="0" smtClean="0"/>
              <a:t>制動放射の原理のうんちく</a:t>
            </a:r>
            <a:r>
              <a:rPr lang="en-US" altLang="ja-JP" dirty="0" smtClean="0"/>
              <a:t>:</a:t>
            </a:r>
            <a:r>
              <a:rPr lang="ja-JP" altLang="en-US" dirty="0" smtClean="0"/>
              <a:t>実はレントゲン写真に使う </a:t>
            </a:r>
            <a:r>
              <a:rPr lang="en-US" altLang="ja-JP" dirty="0" smtClean="0"/>
              <a:t>X </a:t>
            </a:r>
            <a:r>
              <a:rPr lang="ja-JP" altLang="en-US" dirty="0" smtClean="0"/>
              <a:t>線というのはほとんどがこの原理で発生させている。高電圧の電極で電子を加速させ、それを勢い良く金属にぶつけてやる。</a:t>
            </a:r>
            <a:endParaRPr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dirty="0" smtClean="0"/>
              <a:t>すると電子は金属表面の電子と反発して急減速し、そのときに強烈な光を発生するのである。この高エネルギーの光が </a:t>
            </a:r>
            <a:r>
              <a:rPr lang="en-US" altLang="ja-JP" dirty="0" smtClean="0"/>
              <a:t>X </a:t>
            </a:r>
            <a:r>
              <a:rPr lang="ja-JP" altLang="en-US" dirty="0" smtClean="0"/>
              <a:t>線。このように単純な方法で発生させることが出来るので、 昔の実験家は知らず知らずの内に大量の被曝をしたことだろう。</a:t>
            </a:r>
            <a:endParaRPr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ja-JP" altLang="en-US" dirty="0" smtClean="0"/>
          </a:p>
        </p:txBody>
      </p:sp>
      <p:sp>
        <p:nvSpPr>
          <p:cNvPr id="4" name="スライド番号プレースホルダー 3"/>
          <p:cNvSpPr>
            <a:spLocks noGrp="1"/>
          </p:cNvSpPr>
          <p:nvPr>
            <p:ph type="sldNum" sz="quarter" idx="10"/>
          </p:nvPr>
        </p:nvSpPr>
        <p:spPr/>
        <p:txBody>
          <a:bodyPr/>
          <a:lstStyle/>
          <a:p>
            <a:fld id="{60471F89-255E-1A4F-AB86-779533373B23}" type="slidenum">
              <a:rPr kumimoji="1" lang="ja-JP" altLang="en-US" smtClean="0"/>
              <a:t>23</a:t>
            </a:fld>
            <a:endParaRPr kumimoji="1" lang="ja-JP" altLang="en-US"/>
          </a:p>
        </p:txBody>
      </p:sp>
    </p:spTree>
    <p:extLst>
      <p:ext uri="{BB962C8B-B14F-4D97-AF65-F5344CB8AC3E}">
        <p14:creationId xmlns:p14="http://schemas.microsoft.com/office/powerpoint/2010/main" val="30759991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D944B82F-B36B-8E4E-8191-049AA0F2403F}" type="datetime1">
              <a:rPr kumimoji="1" lang="ja-JP" altLang="en-US" smtClean="0"/>
              <a:t>12/07/30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fld id="{D590D96B-E8CF-694D-95CC-A0041AAFC01D}" type="datetime1">
              <a:rPr kumimoji="1" lang="ja-JP" altLang="en-US" smtClean="0"/>
              <a:t>12/07/30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BAD8698-6F9B-7441-9B4C-A41E1AD311B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縦書きテキスト">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9D7174D8-C29E-B146-9677-831635BE1283}" type="datetime1">
              <a:rPr kumimoji="1" lang="ja-JP" altLang="en-US" smtClean="0"/>
              <a:t>12/07/30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BAD8698-6F9B-7441-9B4C-A41E1AD311BC}" type="slidenum">
              <a:rPr kumimoji="1" lang="ja-JP" altLang="en-US" smtClean="0"/>
              <a:t>‹#›</a:t>
            </a:fld>
            <a:endParaRPr kumimoji="1" lang="ja-JP" alt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fld id="{B0B7F6D9-3908-C748-9981-E00D96A108AB}" type="datetime1">
              <a:rPr kumimoji="1" lang="ja-JP" altLang="en-US" smtClean="0"/>
              <a:t>12/07/30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BAD8698-6F9B-7441-9B4C-A41E1AD311BC}" type="slidenum">
              <a:rPr kumimoji="1" lang="ja-JP" altLang="en-US" smtClean="0"/>
              <a:t>‹#›</a:t>
            </a:fld>
            <a:endParaRPr kumimoji="1" lang="ja-JP" altLang="en-US"/>
          </a:p>
        </p:txBody>
      </p:sp>
      <p:sp>
        <p:nvSpPr>
          <p:cNvPr id="7" name="Title 6"/>
          <p:cNvSpPr>
            <a:spLocks noGrp="1"/>
          </p:cNvSpPr>
          <p:nvPr>
            <p:ph type="title"/>
          </p:nvPr>
        </p:nvSpPr>
        <p:spPr/>
        <p:txBody>
          <a:bodyPr/>
          <a:lstStyle/>
          <a:p>
            <a:r>
              <a:rPr lang="ja-JP" altLang="en-US" smtClean="0"/>
              <a:t>マスター タイトルの書式設定</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75968D39-D40F-8B4A-B053-F6308DE92F21}" type="datetime1">
              <a:rPr kumimoji="1" lang="ja-JP" altLang="en-US" smtClean="0"/>
              <a:t>12/07/30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FEBEB0A-9E3D-4B14-9782-E2AE3DA60D9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5" name="Date Placeholder 4"/>
          <p:cNvSpPr>
            <a:spLocks noGrp="1"/>
          </p:cNvSpPr>
          <p:nvPr>
            <p:ph type="dt" sz="half" idx="10"/>
          </p:nvPr>
        </p:nvSpPr>
        <p:spPr/>
        <p:txBody>
          <a:bodyPr/>
          <a:lstStyle/>
          <a:p>
            <a:fld id="{1DA538B7-39A8-A342-8CE2-8193AA117C14}" type="datetime1">
              <a:rPr kumimoji="1" lang="ja-JP" altLang="en-US" smtClean="0"/>
              <a:t>12/07/30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BAD8698-6F9B-7441-9B4C-A41E1AD311BC}" type="slidenum">
              <a:rPr kumimoji="1" lang="ja-JP" altLang="en-US" smtClean="0"/>
              <a:t>‹#›</a:t>
            </a:fld>
            <a:endParaRPr kumimoji="1" lang="ja-JP" altLang="en-US"/>
          </a:p>
        </p:txBody>
      </p:sp>
      <p:sp>
        <p:nvSpPr>
          <p:cNvPr id="9" name="Content Placeholder 8"/>
          <p:cNvSpPr>
            <a:spLocks noGrp="1"/>
          </p:cNvSpPr>
          <p:nvPr>
            <p:ph sz="quarter" idx="13"/>
          </p:nvPr>
        </p:nvSpPr>
        <p:spPr>
          <a:xfrm>
            <a:off x="676655" y="2679192"/>
            <a:ext cx="3822192" cy="34472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E4F3B034-0C83-7941-AF1F-D2BC8EE9F17F}" type="datetime1">
              <a:rPr kumimoji="1" lang="ja-JP" altLang="en-US" smtClean="0"/>
              <a:t>12/07/30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8BAD8698-6F9B-7441-9B4C-A41E1AD311B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Date Placeholder 2"/>
          <p:cNvSpPr>
            <a:spLocks noGrp="1"/>
          </p:cNvSpPr>
          <p:nvPr>
            <p:ph type="dt" sz="half" idx="10"/>
          </p:nvPr>
        </p:nvSpPr>
        <p:spPr/>
        <p:txBody>
          <a:bodyPr/>
          <a:lstStyle/>
          <a:p>
            <a:fld id="{FB099380-5DDC-0C47-B58A-D0F0F590344B}" type="datetime1">
              <a:rPr kumimoji="1" lang="ja-JP" altLang="en-US" smtClean="0"/>
              <a:t>12/07/30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8BAD8698-6F9B-7441-9B4C-A41E1AD311B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184794B0-507C-5D43-B5B2-DBF1B35CD734}" type="datetime1">
              <a:rPr kumimoji="1" lang="ja-JP" altLang="en-US" smtClean="0"/>
              <a:t>12/07/30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8BAD8698-6F9B-7441-9B4C-A41E1AD311B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DA991B88-59D1-2F41-9963-3C690C34E7A9}" type="datetime1">
              <a:rPr kumimoji="1" lang="ja-JP" altLang="en-US" smtClean="0"/>
              <a:t>12/07/30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dirty="0"/>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ja-JP" altLang="en-US" smtClean="0"/>
              <a:t>マスター タイトルの書式設定</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B24CF97-C558-7645-9E5A-F2E96B026B16}" type="datetime1">
              <a:rPr kumimoji="1" lang="ja-JP" altLang="en-US" smtClean="0"/>
              <a:t>12/07/30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BAD8698-6F9B-7441-9B4C-A41E1AD311BC}" type="slidenum">
              <a:rPr kumimoji="1" lang="ja-JP" altLang="en-US" smtClean="0"/>
              <a:t>‹#›</a:t>
            </a:fld>
            <a:endParaRPr kumimoji="1" lang="ja-JP" alt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20B7624D-19E9-0C46-BC07-563DBBA8EFF5}" type="datetime1">
              <a:rPr kumimoji="1" lang="ja-JP" altLang="en-US" smtClean="0"/>
              <a:t>12/07/30</a:t>
            </a:fld>
            <a:endParaRPr kumimoji="1" lang="ja-JP" alt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kumimoji="1" lang="ja-JP" alt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8BAD8698-6F9B-7441-9B4C-A41E1AD311BC}" type="slidenum">
              <a:rPr kumimoji="1" lang="ja-JP" altLang="en-US" smtClean="0"/>
              <a:t>‹#›</a:t>
            </a:fld>
            <a:endParaRPr kumimoji="1" lang="ja-JP" alt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Tree>
  </p:cSld>
  <p:clrMap bg1="lt1" tx1="dk1" bg2="lt2" tx2="dk2" accent1="accent1" accent2="accent2" accent3="accent3" accent4="accent4" accent5="accent5" accent6="accent6" hlink="hlink" folHlink="folHlink"/>
  <p:sldLayoutIdLst>
    <p:sldLayoutId id="2147484177" r:id="rId1"/>
    <p:sldLayoutId id="2147484178" r:id="rId2"/>
    <p:sldLayoutId id="2147484179" r:id="rId3"/>
    <p:sldLayoutId id="2147484180" r:id="rId4"/>
    <p:sldLayoutId id="2147484181" r:id="rId5"/>
    <p:sldLayoutId id="2147484182" r:id="rId6"/>
    <p:sldLayoutId id="2147484183" r:id="rId7"/>
    <p:sldLayoutId id="2147484184" r:id="rId8"/>
    <p:sldLayoutId id="2147484185" r:id="rId9"/>
    <p:sldLayoutId id="2147484186" r:id="rId10"/>
    <p:sldLayoutId id="2147484187" r:id="rId11"/>
  </p:sldLayoutIdLst>
  <p:hf hdr="0" ftr="0" dt="0"/>
  <p:txStyles>
    <p:titleStyle>
      <a:lvl1pPr algn="ctr" defTabSz="914400" rtl="0" eaLnBrk="1" latinLnBrk="0" hangingPunct="1">
        <a:spcBef>
          <a:spcPct val="0"/>
        </a:spcBef>
        <a:buNone/>
        <a:defRPr kumimoji="1" sz="4400" kern="1200">
          <a:solidFill>
            <a:srgbClr val="FFFFFF"/>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kumimoji="1"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kumimoji="1"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kumimoji="1"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kumimoji="1"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kumimoji="1"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8.gif"/><Relationship Id="rId4"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image" Target="../media/image17.gi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gi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gi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jpg"/><Relationship Id="rId4" Type="http://schemas.openxmlformats.org/officeDocument/2006/relationships/image" Target="../media/image23.jp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image" Target="../media/image29.jpg"/><Relationship Id="rId4" Type="http://schemas.openxmlformats.org/officeDocument/2006/relationships/image" Target="../media/image30.jpg"/><Relationship Id="rId5" Type="http://schemas.openxmlformats.org/officeDocument/2006/relationships/image" Target="../media/image31.jpg"/><Relationship Id="rId6" Type="http://schemas.openxmlformats.org/officeDocument/2006/relationships/image" Target="../media/image32.jp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4.xml.rels><?xml version="1.0" encoding="UTF-8" standalone="yes"?>
<Relationships xmlns="http://schemas.openxmlformats.org/package/2006/relationships"><Relationship Id="rId3" Type="http://schemas.openxmlformats.org/officeDocument/2006/relationships/image" Target="../media/image33.jpg"/><Relationship Id="rId4" Type="http://schemas.openxmlformats.org/officeDocument/2006/relationships/image" Target="../media/image34.gif"/><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jpg"/><Relationship Id="rId3" Type="http://schemas.openxmlformats.org/officeDocument/2006/relationships/image" Target="../media/image23.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36.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37.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8.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3.gif"/><Relationship Id="rId4" Type="http://schemas.openxmlformats.org/officeDocument/2006/relationships/image" Target="../media/image4.jpg"/><Relationship Id="rId5" Type="http://schemas.openxmlformats.org/officeDocument/2006/relationships/image" Target="../media/image5.png"/><Relationship Id="rId6"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7.gif"/></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8.xml.rels><?xml version="1.0" encoding="UTF-8" standalone="yes"?>
<Relationships xmlns="http://schemas.openxmlformats.org/package/2006/relationships"><Relationship Id="rId3" Type="http://schemas.openxmlformats.org/officeDocument/2006/relationships/image" Target="../media/image14.gif"/><Relationship Id="rId4"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image" Target="../media/image13.g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1715530"/>
            <a:ext cx="7772400" cy="985631"/>
          </a:xfrm>
        </p:spPr>
        <p:txBody>
          <a:bodyPr>
            <a:normAutofit fontScale="90000"/>
          </a:bodyPr>
          <a:lstStyle/>
          <a:p>
            <a:r>
              <a:rPr lang="ja-JP" altLang="en-US" sz="2700" dirty="0" smtClean="0">
                <a:latin typeface="ＤＦＰ太丸ゴシック体"/>
                <a:ea typeface="ＤＦＰ太丸ゴシック体"/>
              </a:rPr>
              <a:t>宇宙史実習報告</a:t>
            </a:r>
            <a:r>
              <a:rPr lang="en-US" altLang="ja-JP" sz="2700" dirty="0" smtClean="0">
                <a:latin typeface="ＤＦＰ太丸ゴシック体"/>
                <a:ea typeface="ＤＦＰ太丸ゴシック体"/>
              </a:rPr>
              <a:t/>
            </a:r>
            <a:br>
              <a:rPr lang="en-US" altLang="ja-JP" sz="2700" dirty="0" smtClean="0">
                <a:latin typeface="ＤＦＰ太丸ゴシック体"/>
                <a:ea typeface="ＤＦＰ太丸ゴシック体"/>
              </a:rPr>
            </a:br>
            <a:r>
              <a:rPr lang="en-US" altLang="ja-JP" sz="2700" dirty="0" smtClean="0">
                <a:latin typeface="ＤＦＰ太丸ゴシック体"/>
                <a:ea typeface="ＤＦＰ太丸ゴシック体"/>
              </a:rPr>
              <a:t>~ALICE </a:t>
            </a:r>
            <a:r>
              <a:rPr lang="ja-JP" altLang="en-US" sz="2700" dirty="0" smtClean="0">
                <a:latin typeface="ＤＦＰ太丸ゴシック体"/>
                <a:ea typeface="ＤＦＰ太丸ゴシック体"/>
              </a:rPr>
              <a:t>電磁カロリメータにおける直接光子の測定</a:t>
            </a:r>
            <a:r>
              <a:rPr lang="en-US" altLang="ja-JP" sz="2700" dirty="0">
                <a:latin typeface="ＤＦＰ太丸ゴシック体"/>
                <a:ea typeface="ＤＦＰ太丸ゴシック体"/>
              </a:rPr>
              <a:t>~</a:t>
            </a:r>
            <a:endParaRPr kumimoji="1" lang="ja-JP" altLang="en-US" sz="2700" dirty="0">
              <a:latin typeface="ＤＦＰ太丸ゴシック体"/>
              <a:ea typeface="ＤＦＰ太丸ゴシック体"/>
            </a:endParaRPr>
          </a:p>
        </p:txBody>
      </p:sp>
      <p:sp>
        <p:nvSpPr>
          <p:cNvPr id="3" name="サブタイトル 2"/>
          <p:cNvSpPr>
            <a:spLocks noGrp="1"/>
          </p:cNvSpPr>
          <p:nvPr>
            <p:ph type="subTitle" idx="1"/>
          </p:nvPr>
        </p:nvSpPr>
        <p:spPr/>
        <p:txBody>
          <a:bodyPr>
            <a:normAutofit/>
          </a:bodyPr>
          <a:lstStyle/>
          <a:p>
            <a:r>
              <a:rPr kumimoji="1" lang="ja-JP" altLang="en-US" dirty="0" smtClean="0">
                <a:solidFill>
                  <a:schemeClr val="tx1"/>
                </a:solidFill>
                <a:latin typeface="ＤＦＰ太丸ゴシック体"/>
                <a:ea typeface="ＤＦＰ太丸ゴシック体"/>
              </a:rPr>
              <a:t>筑波大</a:t>
            </a:r>
            <a:r>
              <a:rPr lang="ja-JP" altLang="en-US" dirty="0" smtClean="0">
                <a:solidFill>
                  <a:schemeClr val="tx1"/>
                </a:solidFill>
                <a:latin typeface="ＤＦＰ太丸ゴシック体"/>
                <a:ea typeface="ＤＦＰ太丸ゴシック体"/>
              </a:rPr>
              <a:t>学高エネルギー原子核実験グループ</a:t>
            </a:r>
            <a:endParaRPr lang="en-US" altLang="ja-JP" dirty="0" smtClean="0">
              <a:solidFill>
                <a:schemeClr val="tx1"/>
              </a:solidFill>
              <a:latin typeface="ＤＦＰ太丸ゴシック体"/>
              <a:ea typeface="ＤＦＰ太丸ゴシック体"/>
            </a:endParaRPr>
          </a:p>
          <a:p>
            <a:r>
              <a:rPr kumimoji="1" lang="en-US" altLang="ja-JP" dirty="0" smtClean="0">
                <a:solidFill>
                  <a:schemeClr val="tx1"/>
                </a:solidFill>
                <a:latin typeface="ＤＦＰ太丸ゴシック体"/>
                <a:ea typeface="ＤＦＰ太丸ゴシック体"/>
              </a:rPr>
              <a:t>200810908   </a:t>
            </a:r>
            <a:r>
              <a:rPr lang="ja-JP" altLang="en-US" dirty="0" smtClean="0">
                <a:solidFill>
                  <a:schemeClr val="tx1"/>
                </a:solidFill>
                <a:latin typeface="ＤＦＰ太丸ゴシック体"/>
                <a:ea typeface="ＤＦＰ太丸ゴシック体"/>
              </a:rPr>
              <a:t>小林</a:t>
            </a:r>
            <a:r>
              <a:rPr lang="en-US" altLang="ja-JP" dirty="0" smtClean="0">
                <a:solidFill>
                  <a:schemeClr val="tx1"/>
                </a:solidFill>
                <a:latin typeface="ＤＦＰ太丸ゴシック体"/>
                <a:ea typeface="ＤＦＰ太丸ゴシック体"/>
              </a:rPr>
              <a:t> </a:t>
            </a:r>
            <a:r>
              <a:rPr lang="ja-JP" altLang="en-US" dirty="0" smtClean="0">
                <a:solidFill>
                  <a:schemeClr val="tx1"/>
                </a:solidFill>
                <a:latin typeface="ＤＦＰ太丸ゴシック体"/>
                <a:ea typeface="ＤＦＰ太丸ゴシック体"/>
              </a:rPr>
              <a:t>大洋</a:t>
            </a:r>
            <a:endParaRPr lang="en-US" altLang="ja-JP" dirty="0" smtClean="0">
              <a:solidFill>
                <a:schemeClr val="tx1"/>
              </a:solidFill>
              <a:latin typeface="ＤＦＰ太丸ゴシック体"/>
              <a:ea typeface="ＤＦＰ太丸ゴシック体"/>
            </a:endParaRPr>
          </a:p>
          <a:p>
            <a:r>
              <a:rPr kumimoji="1" lang="en-US" altLang="ja-JP" dirty="0" smtClean="0">
                <a:solidFill>
                  <a:schemeClr val="tx1"/>
                </a:solidFill>
                <a:latin typeface="ＤＦＰ太丸ゴシック体"/>
                <a:ea typeface="ＤＦＰ太丸ゴシック体"/>
              </a:rPr>
              <a:t> </a:t>
            </a:r>
            <a:endParaRPr kumimoji="1" lang="ja-JP" altLang="en-US" dirty="0">
              <a:solidFill>
                <a:schemeClr val="tx1"/>
              </a:solidFill>
              <a:latin typeface="ＤＦＰ太丸ゴシック体"/>
              <a:ea typeface="ＤＦＰ太丸ゴシック体"/>
            </a:endParaRPr>
          </a:p>
        </p:txBody>
      </p:sp>
    </p:spTree>
    <p:extLst>
      <p:ext uri="{BB962C8B-B14F-4D97-AF65-F5344CB8AC3E}">
        <p14:creationId xmlns:p14="http://schemas.microsoft.com/office/powerpoint/2010/main" val="347904724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descr="photon_Isolation.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985" y="2355882"/>
            <a:ext cx="4724147" cy="4231942"/>
          </a:xfrm>
          <a:prstGeom prst="rect">
            <a:avLst/>
          </a:prstGeom>
        </p:spPr>
      </p:pic>
      <p:pic>
        <p:nvPicPr>
          <p:cNvPr id="5" name="図 4" descr="photon_purity.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40167" y="4155176"/>
            <a:ext cx="4303833" cy="2581878"/>
          </a:xfrm>
          <a:prstGeom prst="rect">
            <a:avLst/>
          </a:prstGeom>
        </p:spPr>
      </p:pic>
      <p:sp>
        <p:nvSpPr>
          <p:cNvPr id="42" name="テキスト ボックス 41"/>
          <p:cNvSpPr txBox="1"/>
          <p:nvPr/>
        </p:nvSpPr>
        <p:spPr>
          <a:xfrm>
            <a:off x="5566799" y="4944140"/>
            <a:ext cx="827771" cy="367779"/>
          </a:xfrm>
          <a:prstGeom prst="rect">
            <a:avLst/>
          </a:prstGeom>
          <a:noFill/>
          <a:ln>
            <a:solidFill>
              <a:srgbClr val="000000"/>
            </a:solidFill>
          </a:ln>
        </p:spPr>
        <p:txBody>
          <a:bodyPr wrap="none" rtlCol="0">
            <a:spAutoFit/>
          </a:bodyPr>
          <a:lstStyle/>
          <a:p>
            <a:r>
              <a:rPr kumimoji="1" lang="en-US" altLang="ja-JP" sz="1400" dirty="0" smtClean="0"/>
              <a:t>5~10GeV</a:t>
            </a:r>
            <a:endParaRPr kumimoji="1" lang="ja-JP" altLang="en-US" sz="1400" dirty="0"/>
          </a:p>
        </p:txBody>
      </p:sp>
      <p:sp>
        <p:nvSpPr>
          <p:cNvPr id="43" name="テキスト ボックス 42"/>
          <p:cNvSpPr txBox="1"/>
          <p:nvPr/>
        </p:nvSpPr>
        <p:spPr>
          <a:xfrm>
            <a:off x="7625715" y="5311919"/>
            <a:ext cx="890538" cy="367779"/>
          </a:xfrm>
          <a:prstGeom prst="rect">
            <a:avLst/>
          </a:prstGeom>
          <a:noFill/>
          <a:ln>
            <a:solidFill>
              <a:srgbClr val="000000"/>
            </a:solidFill>
          </a:ln>
        </p:spPr>
        <p:txBody>
          <a:bodyPr wrap="none" rtlCol="0">
            <a:spAutoFit/>
          </a:bodyPr>
          <a:lstStyle/>
          <a:p>
            <a:r>
              <a:rPr kumimoji="1" lang="en-US" altLang="ja-JP" sz="1400" dirty="0" smtClean="0"/>
              <a:t>10~15GeV</a:t>
            </a:r>
            <a:endParaRPr kumimoji="1" lang="ja-JP" altLang="en-US" sz="1400" dirty="0"/>
          </a:p>
        </p:txBody>
      </p:sp>
      <p:sp>
        <p:nvSpPr>
          <p:cNvPr id="44" name="テキスト ボックス 43"/>
          <p:cNvSpPr txBox="1"/>
          <p:nvPr/>
        </p:nvSpPr>
        <p:spPr>
          <a:xfrm>
            <a:off x="6553303" y="5176766"/>
            <a:ext cx="915635" cy="367779"/>
          </a:xfrm>
          <a:prstGeom prst="rect">
            <a:avLst/>
          </a:prstGeom>
          <a:noFill/>
          <a:ln>
            <a:solidFill>
              <a:srgbClr val="000000"/>
            </a:solidFill>
          </a:ln>
        </p:spPr>
        <p:txBody>
          <a:bodyPr wrap="none" rtlCol="0">
            <a:spAutoFit/>
          </a:bodyPr>
          <a:lstStyle/>
          <a:p>
            <a:r>
              <a:rPr kumimoji="1" lang="en-US" altLang="ja-JP" sz="1400" dirty="0" smtClean="0"/>
              <a:t>15~20GeV</a:t>
            </a:r>
            <a:endParaRPr kumimoji="1" lang="ja-JP" altLang="en-US" sz="1400" dirty="0"/>
          </a:p>
        </p:txBody>
      </p:sp>
      <p:sp>
        <p:nvSpPr>
          <p:cNvPr id="3" name="スライド番号プレースホルダー 2"/>
          <p:cNvSpPr>
            <a:spLocks noGrp="1"/>
          </p:cNvSpPr>
          <p:nvPr>
            <p:ph type="sldNum" sz="quarter" idx="12"/>
          </p:nvPr>
        </p:nvSpPr>
        <p:spPr/>
        <p:txBody>
          <a:bodyPr/>
          <a:lstStyle/>
          <a:p>
            <a:fld id="{8BAD8698-6F9B-7441-9B4C-A41E1AD311BC}" type="slidenum">
              <a:rPr kumimoji="1" lang="ja-JP" altLang="en-US" smtClean="0"/>
              <a:t>10</a:t>
            </a:fld>
            <a:endParaRPr kumimoji="1" lang="ja-JP" altLang="en-US"/>
          </a:p>
        </p:txBody>
      </p:sp>
      <p:sp>
        <p:nvSpPr>
          <p:cNvPr id="4" name="タイトル 3"/>
          <p:cNvSpPr>
            <a:spLocks noGrp="1"/>
          </p:cNvSpPr>
          <p:nvPr>
            <p:ph type="title"/>
          </p:nvPr>
        </p:nvSpPr>
        <p:spPr/>
        <p:txBody>
          <a:bodyPr/>
          <a:lstStyle/>
          <a:p>
            <a:pPr algn="l"/>
            <a:r>
              <a:rPr kumimoji="1" lang="en-US" altLang="ja-JP" dirty="0" smtClean="0"/>
              <a:t>shower shape</a:t>
            </a:r>
            <a:r>
              <a:rPr lang="en-US" altLang="ja-JP" dirty="0"/>
              <a:t> </a:t>
            </a:r>
            <a:endParaRPr kumimoji="1" lang="ja-JP" altLang="en-US" dirty="0"/>
          </a:p>
        </p:txBody>
      </p:sp>
      <p:sp>
        <p:nvSpPr>
          <p:cNvPr id="36" name="テキスト ボックス 35"/>
          <p:cNvSpPr txBox="1"/>
          <p:nvPr/>
        </p:nvSpPr>
        <p:spPr>
          <a:xfrm>
            <a:off x="286614" y="1410322"/>
            <a:ext cx="4506519" cy="830997"/>
          </a:xfrm>
          <a:prstGeom prst="rect">
            <a:avLst/>
          </a:prstGeom>
          <a:noFill/>
          <a:ln>
            <a:solidFill>
              <a:srgbClr val="000000"/>
            </a:solidFill>
          </a:ln>
        </p:spPr>
        <p:txBody>
          <a:bodyPr wrap="square" rtlCol="0">
            <a:spAutoFit/>
          </a:bodyPr>
          <a:lstStyle/>
          <a:p>
            <a:r>
              <a:rPr kumimoji="1" lang="en-US" altLang="ja-JP" sz="2400" dirty="0" smtClean="0"/>
              <a:t>data(</a:t>
            </a:r>
            <a:r>
              <a:rPr kumimoji="1" lang="ja-JP" altLang="en-US" sz="2400" dirty="0" smtClean="0"/>
              <a:t>赤</a:t>
            </a:r>
            <a:r>
              <a:rPr kumimoji="1" lang="en-US" altLang="ja-JP" sz="2400" dirty="0" smtClean="0"/>
              <a:t>) → </a:t>
            </a:r>
            <a:r>
              <a:rPr kumimoji="1" lang="en-US" altLang="ja-JP" sz="2400" dirty="0" err="1" smtClean="0"/>
              <a:t>Iso</a:t>
            </a:r>
            <a:r>
              <a:rPr kumimoji="1" lang="en-US" altLang="ja-JP" sz="2400" dirty="0" smtClean="0"/>
              <a:t> &lt; 5GeV</a:t>
            </a:r>
          </a:p>
          <a:p>
            <a:r>
              <a:rPr lang="en-US" altLang="ja-JP" sz="2400" dirty="0" smtClean="0"/>
              <a:t>BG (</a:t>
            </a:r>
            <a:r>
              <a:rPr lang="ja-JP" altLang="en-US" sz="2400" dirty="0" smtClean="0"/>
              <a:t>青</a:t>
            </a:r>
            <a:r>
              <a:rPr lang="en-US" altLang="ja-JP" sz="2400" dirty="0" smtClean="0"/>
              <a:t>)   → 5GeV &lt; </a:t>
            </a:r>
            <a:r>
              <a:rPr lang="en-US" altLang="ja-JP" sz="2400" dirty="0" err="1" smtClean="0"/>
              <a:t>Iso</a:t>
            </a:r>
            <a:endParaRPr kumimoji="1" lang="ja-JP" altLang="en-US" sz="2400" dirty="0"/>
          </a:p>
        </p:txBody>
      </p:sp>
      <p:pic>
        <p:nvPicPr>
          <p:cNvPr id="38" name="コンテンツ プレースホルダー 4" descr="Purity.png"/>
          <p:cNvPicPr>
            <a:picLocks noGrp="1" noChangeAspect="1"/>
          </p:cNvPicPr>
          <p:nvPr>
            <p:ph idx="1"/>
          </p:nvPr>
        </p:nvPicPr>
        <p:blipFill>
          <a:blip r:embed="rId4">
            <a:extLst>
              <a:ext uri="{28A0092B-C50C-407E-A947-70E740481C1C}">
                <a14:useLocalDpi xmlns:a14="http://schemas.microsoft.com/office/drawing/2010/main" val="0"/>
              </a:ext>
            </a:extLst>
          </a:blip>
          <a:srcRect t="-71104" b="-71104"/>
          <a:stretch>
            <a:fillRect/>
          </a:stretch>
        </p:blipFill>
        <p:spPr>
          <a:xfrm>
            <a:off x="4678790" y="0"/>
            <a:ext cx="4121223" cy="1950707"/>
          </a:xfrm>
        </p:spPr>
      </p:pic>
      <p:sp>
        <p:nvSpPr>
          <p:cNvPr id="45" name="テキスト ボックス 44"/>
          <p:cNvSpPr txBox="1"/>
          <p:nvPr/>
        </p:nvSpPr>
        <p:spPr>
          <a:xfrm>
            <a:off x="4883857" y="1409768"/>
            <a:ext cx="3916156" cy="830997"/>
          </a:xfrm>
          <a:prstGeom prst="rect">
            <a:avLst/>
          </a:prstGeom>
          <a:noFill/>
          <a:ln>
            <a:solidFill>
              <a:srgbClr val="000000"/>
            </a:solidFill>
          </a:ln>
        </p:spPr>
        <p:txBody>
          <a:bodyPr wrap="square" rtlCol="0">
            <a:spAutoFit/>
          </a:bodyPr>
          <a:lstStyle/>
          <a:p>
            <a:r>
              <a:rPr kumimoji="1" lang="en-US" altLang="ja-JP" sz="2400" dirty="0" smtClean="0">
                <a:solidFill>
                  <a:srgbClr val="FF0000"/>
                </a:solidFill>
              </a:rPr>
              <a:t>Isolation cut</a:t>
            </a:r>
            <a:r>
              <a:rPr kumimoji="1" lang="ja-JP" altLang="en-US" sz="2400" dirty="0" smtClean="0"/>
              <a:t>により、</a:t>
            </a:r>
            <a:r>
              <a:rPr lang="en-US" altLang="ja-JP" sz="2400" dirty="0" smtClean="0">
                <a:solidFill>
                  <a:srgbClr val="FF0000"/>
                </a:solidFill>
              </a:rPr>
              <a:t>65</a:t>
            </a:r>
            <a:r>
              <a:rPr kumimoji="1" lang="en-US" altLang="ja-JP" sz="2400" dirty="0" smtClean="0">
                <a:solidFill>
                  <a:srgbClr val="FF0000"/>
                </a:solidFill>
              </a:rPr>
              <a:t>~84%</a:t>
            </a:r>
            <a:r>
              <a:rPr kumimoji="1" lang="ja-JP" altLang="en-US" sz="2400" dirty="0" smtClean="0"/>
              <a:t>の</a:t>
            </a:r>
            <a:r>
              <a:rPr lang="en-US" altLang="ja-JP" sz="2400" dirty="0" smtClean="0"/>
              <a:t>photon purity</a:t>
            </a:r>
            <a:r>
              <a:rPr lang="ja-JP" altLang="en-US" sz="2400" dirty="0" smtClean="0"/>
              <a:t>が得られる。</a:t>
            </a:r>
            <a:endParaRPr kumimoji="1" lang="ja-JP" altLang="en-US" sz="2400" dirty="0"/>
          </a:p>
        </p:txBody>
      </p:sp>
      <p:cxnSp>
        <p:nvCxnSpPr>
          <p:cNvPr id="8" name="直線矢印コネクタ 7"/>
          <p:cNvCxnSpPr>
            <a:stCxn id="45" idx="2"/>
            <a:endCxn id="9" idx="0"/>
          </p:cNvCxnSpPr>
          <p:nvPr/>
        </p:nvCxnSpPr>
        <p:spPr>
          <a:xfrm>
            <a:off x="6841935" y="2240765"/>
            <a:ext cx="1672" cy="344751"/>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9" name="テキスト ボックス 8"/>
          <p:cNvSpPr txBox="1"/>
          <p:nvPr/>
        </p:nvSpPr>
        <p:spPr>
          <a:xfrm>
            <a:off x="4840167" y="2585516"/>
            <a:ext cx="4006880" cy="1323439"/>
          </a:xfrm>
          <a:prstGeom prst="rect">
            <a:avLst/>
          </a:prstGeom>
          <a:noFill/>
          <a:ln>
            <a:solidFill>
              <a:schemeClr val="tx1"/>
            </a:solidFill>
          </a:ln>
        </p:spPr>
        <p:txBody>
          <a:bodyPr wrap="square" rtlCol="0">
            <a:spAutoFit/>
          </a:bodyPr>
          <a:lstStyle/>
          <a:p>
            <a:pPr marL="285750" indent="-285750">
              <a:buFont typeface="Arial"/>
              <a:buChar char="•"/>
            </a:pPr>
            <a:r>
              <a:rPr kumimoji="1" lang="ja-JP" altLang="en-US" sz="1600" dirty="0" smtClean="0"/>
              <a:t>しかし、</a:t>
            </a:r>
            <a:r>
              <a:rPr kumimoji="1" lang="en-US" altLang="ja-JP" sz="1600" dirty="0" smtClean="0"/>
              <a:t>BG</a:t>
            </a:r>
            <a:r>
              <a:rPr lang="ja-JP" altLang="en-US" sz="1600" dirty="0" smtClean="0"/>
              <a:t>として</a:t>
            </a:r>
            <a:r>
              <a:rPr lang="en-US" altLang="ja-JP" sz="1600" dirty="0" smtClean="0">
                <a:solidFill>
                  <a:srgbClr val="FF0000"/>
                </a:solidFill>
              </a:rPr>
              <a:t>track match</a:t>
            </a:r>
            <a:r>
              <a:rPr lang="ja-JP" altLang="en-US" sz="1600" dirty="0" smtClean="0">
                <a:solidFill>
                  <a:srgbClr val="FF0000"/>
                </a:solidFill>
              </a:rPr>
              <a:t>したものを加えていない</a:t>
            </a:r>
            <a:r>
              <a:rPr lang="ja-JP" altLang="en-US" sz="1600" dirty="0" smtClean="0"/>
              <a:t>ので、もう少し</a:t>
            </a:r>
            <a:r>
              <a:rPr lang="en-US" altLang="ja-JP" sz="1600" dirty="0" smtClean="0"/>
              <a:t>purity</a:t>
            </a:r>
            <a:r>
              <a:rPr lang="ja-JP" altLang="en-US" sz="1600" dirty="0" smtClean="0"/>
              <a:t>は下がる。</a:t>
            </a:r>
            <a:endParaRPr lang="en-US" altLang="ja-JP" sz="1600" dirty="0" smtClean="0"/>
          </a:p>
          <a:p>
            <a:pPr marL="285750" indent="-285750">
              <a:buFont typeface="Arial"/>
              <a:buChar char="•"/>
            </a:pPr>
            <a:r>
              <a:rPr lang="en-US" altLang="ja-JP" sz="1600" dirty="0" smtClean="0"/>
              <a:t>BG</a:t>
            </a:r>
            <a:r>
              <a:rPr lang="ja-JP" altLang="en-US" sz="1600" dirty="0" smtClean="0"/>
              <a:t>を修正後、</a:t>
            </a:r>
            <a:r>
              <a:rPr lang="en-US" altLang="ja-JP" sz="1600" dirty="0" smtClean="0"/>
              <a:t>lambda2</a:t>
            </a:r>
            <a:r>
              <a:rPr lang="ja-JP" altLang="en-US" sz="1600" dirty="0" smtClean="0"/>
              <a:t>をどこでカットすれば直接光子がより多く得られるか調べる。</a:t>
            </a:r>
            <a:endParaRPr lang="en-US" altLang="ja-JP" sz="1600" dirty="0" smtClean="0"/>
          </a:p>
          <a:p>
            <a:endParaRPr kumimoji="1" lang="ja-JP" altLang="en-US" sz="1600" dirty="0"/>
          </a:p>
        </p:txBody>
      </p:sp>
      <p:sp>
        <p:nvSpPr>
          <p:cNvPr id="18" name="テキスト ボックス 17"/>
          <p:cNvSpPr txBox="1"/>
          <p:nvPr/>
        </p:nvSpPr>
        <p:spPr>
          <a:xfrm>
            <a:off x="176867" y="2353934"/>
            <a:ext cx="1359541" cy="369332"/>
          </a:xfrm>
          <a:prstGeom prst="rect">
            <a:avLst/>
          </a:prstGeom>
          <a:noFill/>
          <a:ln>
            <a:solidFill>
              <a:srgbClr val="000000"/>
            </a:solidFill>
          </a:ln>
        </p:spPr>
        <p:txBody>
          <a:bodyPr wrap="square" rtlCol="0">
            <a:spAutoFit/>
          </a:bodyPr>
          <a:lstStyle/>
          <a:p>
            <a:r>
              <a:rPr lang="en-US" altLang="ja-JP" b="1" dirty="0" smtClean="0"/>
              <a:t>5&lt; </a:t>
            </a:r>
            <a:r>
              <a:rPr lang="en-US" altLang="ja-JP" b="1" dirty="0" err="1" smtClean="0"/>
              <a:t>cluE</a:t>
            </a:r>
            <a:r>
              <a:rPr lang="en-US" altLang="ja-JP" b="1" dirty="0" smtClean="0"/>
              <a:t> &lt;10</a:t>
            </a:r>
          </a:p>
        </p:txBody>
      </p:sp>
      <p:sp>
        <p:nvSpPr>
          <p:cNvPr id="27" name="テキスト ボックス 26"/>
          <p:cNvSpPr txBox="1"/>
          <p:nvPr/>
        </p:nvSpPr>
        <p:spPr>
          <a:xfrm>
            <a:off x="1767199" y="2355882"/>
            <a:ext cx="1305623" cy="369332"/>
          </a:xfrm>
          <a:prstGeom prst="rect">
            <a:avLst/>
          </a:prstGeom>
          <a:noFill/>
          <a:ln>
            <a:solidFill>
              <a:srgbClr val="000000"/>
            </a:solidFill>
          </a:ln>
        </p:spPr>
        <p:txBody>
          <a:bodyPr wrap="square" rtlCol="0">
            <a:spAutoFit/>
          </a:bodyPr>
          <a:lstStyle/>
          <a:p>
            <a:r>
              <a:rPr lang="en-US" altLang="ja-JP" b="1" dirty="0" smtClean="0"/>
              <a:t>10&lt; </a:t>
            </a:r>
            <a:r>
              <a:rPr lang="en-US" altLang="ja-JP" b="1" dirty="0" err="1" smtClean="0"/>
              <a:t>cluE</a:t>
            </a:r>
            <a:r>
              <a:rPr lang="en-US" altLang="ja-JP" b="1" dirty="0" smtClean="0"/>
              <a:t> &lt;15</a:t>
            </a:r>
          </a:p>
        </p:txBody>
      </p:sp>
      <p:sp>
        <p:nvSpPr>
          <p:cNvPr id="28" name="テキスト ボックス 27"/>
          <p:cNvSpPr txBox="1"/>
          <p:nvPr/>
        </p:nvSpPr>
        <p:spPr>
          <a:xfrm>
            <a:off x="3338276" y="2336307"/>
            <a:ext cx="1340514" cy="369332"/>
          </a:xfrm>
          <a:prstGeom prst="rect">
            <a:avLst/>
          </a:prstGeom>
          <a:noFill/>
          <a:ln>
            <a:solidFill>
              <a:srgbClr val="000000"/>
            </a:solidFill>
          </a:ln>
        </p:spPr>
        <p:txBody>
          <a:bodyPr wrap="square" rtlCol="0">
            <a:spAutoFit/>
          </a:bodyPr>
          <a:lstStyle/>
          <a:p>
            <a:r>
              <a:rPr lang="en-US" altLang="ja-JP" b="1" dirty="0" smtClean="0"/>
              <a:t>15&lt; </a:t>
            </a:r>
            <a:r>
              <a:rPr lang="en-US" altLang="ja-JP" b="1" dirty="0" err="1" smtClean="0"/>
              <a:t>cluE</a:t>
            </a:r>
            <a:r>
              <a:rPr lang="en-US" altLang="ja-JP" b="1" dirty="0" smtClean="0"/>
              <a:t> &lt;20</a:t>
            </a:r>
          </a:p>
        </p:txBody>
      </p:sp>
    </p:spTree>
    <p:extLst>
      <p:ext uri="{BB962C8B-B14F-4D97-AF65-F5344CB8AC3E}">
        <p14:creationId xmlns:p14="http://schemas.microsoft.com/office/powerpoint/2010/main" val="267298433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descr="invariant.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76774" y="1421075"/>
            <a:ext cx="4367225" cy="3894414"/>
          </a:xfrm>
          <a:prstGeom prst="rect">
            <a:avLst/>
          </a:prstGeom>
        </p:spPr>
      </p:pic>
      <p:sp>
        <p:nvSpPr>
          <p:cNvPr id="2" name="コンテンツ プレースホルダー 1"/>
          <p:cNvSpPr>
            <a:spLocks noGrp="1"/>
          </p:cNvSpPr>
          <p:nvPr>
            <p:ph idx="1"/>
          </p:nvPr>
        </p:nvSpPr>
        <p:spPr>
          <a:xfrm>
            <a:off x="56823" y="1822953"/>
            <a:ext cx="4850286" cy="2959419"/>
          </a:xfrm>
          <a:ln>
            <a:solidFill>
              <a:schemeClr val="tx1"/>
            </a:solidFill>
          </a:ln>
        </p:spPr>
        <p:txBody>
          <a:bodyPr>
            <a:noAutofit/>
          </a:bodyPr>
          <a:lstStyle/>
          <a:p>
            <a:r>
              <a:rPr kumimoji="1" lang="en-US" altLang="ja-JP" sz="1900" dirty="0" smtClean="0">
                <a:solidFill>
                  <a:srgbClr val="FF0000"/>
                </a:solidFill>
              </a:rPr>
              <a:t>π</a:t>
            </a:r>
            <a:r>
              <a:rPr kumimoji="1" lang="en-US" altLang="ja-JP" sz="1900" baseline="30000" dirty="0" smtClean="0">
                <a:solidFill>
                  <a:srgbClr val="FF0000"/>
                </a:solidFill>
              </a:rPr>
              <a:t>0</a:t>
            </a:r>
            <a:r>
              <a:rPr kumimoji="1" lang="en-US" altLang="ja-JP" sz="1900" dirty="0" smtClean="0">
                <a:solidFill>
                  <a:srgbClr val="FF0000"/>
                </a:solidFill>
              </a:rPr>
              <a:t>-&gt;</a:t>
            </a:r>
            <a:r>
              <a:rPr lang="en-US" altLang="ja-JP" sz="1900" dirty="0" smtClean="0">
                <a:solidFill>
                  <a:srgbClr val="FF0000"/>
                </a:solidFill>
              </a:rPr>
              <a:t>2γ</a:t>
            </a:r>
            <a:r>
              <a:rPr lang="ja-JP" altLang="en-US" sz="1900" dirty="0" smtClean="0"/>
              <a:t>に崩壊し、</a:t>
            </a:r>
            <a:r>
              <a:rPr lang="en-US" altLang="ja-JP" sz="1900" dirty="0" smtClean="0"/>
              <a:t>π</a:t>
            </a:r>
            <a:r>
              <a:rPr lang="en-US" altLang="ja-JP" sz="1900" baseline="30000" dirty="0" smtClean="0"/>
              <a:t>0</a:t>
            </a:r>
            <a:r>
              <a:rPr lang="ja-JP" altLang="en-US" sz="1900" dirty="0" smtClean="0"/>
              <a:t>不変質量が</a:t>
            </a:r>
            <a:r>
              <a:rPr lang="en-US" altLang="ja-JP" sz="1900" dirty="0" smtClean="0"/>
              <a:t>134.97MeV</a:t>
            </a:r>
            <a:r>
              <a:rPr lang="ja-JP" altLang="en-US" sz="1900" dirty="0" smtClean="0"/>
              <a:t>であることが知られている。</a:t>
            </a:r>
            <a:endParaRPr lang="en-US" altLang="ja-JP" sz="1900" dirty="0" smtClean="0"/>
          </a:p>
          <a:p>
            <a:pPr lvl="1">
              <a:buFont typeface="Wingdings" charset="2"/>
              <a:buChar char="ü"/>
            </a:pPr>
            <a:r>
              <a:rPr kumimoji="1" lang="ja-JP" altLang="en-US" sz="1900" dirty="0" smtClean="0"/>
              <a:t>不変質量を組んで</a:t>
            </a:r>
            <a:r>
              <a:rPr kumimoji="1" lang="en-US" altLang="ja-JP" sz="1900" dirty="0" smtClean="0"/>
              <a:t>π</a:t>
            </a:r>
            <a:r>
              <a:rPr kumimoji="1" lang="en-US" altLang="ja-JP" sz="1900" baseline="30000" dirty="0" smtClean="0"/>
              <a:t>0</a:t>
            </a:r>
            <a:r>
              <a:rPr lang="ja-JP" altLang="en-US" sz="1900" dirty="0" smtClean="0"/>
              <a:t>のみをとりだせる。</a:t>
            </a:r>
            <a:endParaRPr lang="en-US" altLang="ja-JP" sz="1900" dirty="0" smtClean="0"/>
          </a:p>
          <a:p>
            <a:r>
              <a:rPr lang="ja-JP" altLang="en-US" sz="1900" dirty="0" smtClean="0"/>
              <a:t>大きなバックグラウンドの原因となっている</a:t>
            </a:r>
            <a:r>
              <a:rPr lang="en-US" altLang="ja-JP" sz="1900" dirty="0" smtClean="0"/>
              <a:t>π</a:t>
            </a:r>
            <a:r>
              <a:rPr lang="en-US" altLang="ja-JP" sz="1900" baseline="30000" dirty="0" smtClean="0"/>
              <a:t>0</a:t>
            </a:r>
            <a:r>
              <a:rPr lang="ja-JP" altLang="en-US" sz="1900" dirty="0" smtClean="0"/>
              <a:t>との比較。</a:t>
            </a:r>
            <a:endParaRPr lang="en-US" altLang="ja-JP" sz="1900" dirty="0" smtClean="0"/>
          </a:p>
          <a:p>
            <a:pPr lvl="1">
              <a:buFont typeface="Wingdings" charset="2"/>
              <a:buChar char="ü"/>
            </a:pPr>
            <a:r>
              <a:rPr lang="ja-JP" altLang="en-US" sz="1900" dirty="0" smtClean="0"/>
              <a:t>直接光子との</a:t>
            </a:r>
            <a:r>
              <a:rPr lang="en-US" altLang="ja-JP" sz="1900" dirty="0" smtClean="0"/>
              <a:t>shower shape</a:t>
            </a:r>
            <a:r>
              <a:rPr lang="ja-JP" altLang="en-US" sz="1900" dirty="0" smtClean="0"/>
              <a:t>の違い。</a:t>
            </a:r>
            <a:endParaRPr lang="en-US" altLang="ja-JP" sz="1900" dirty="0" smtClean="0"/>
          </a:p>
          <a:p>
            <a:pPr lvl="1">
              <a:buFont typeface="Wingdings" charset="2"/>
              <a:buChar char="ü"/>
            </a:pPr>
            <a:r>
              <a:rPr lang="en-US" altLang="ja-JP" sz="1900" dirty="0" smtClean="0"/>
              <a:t>π</a:t>
            </a:r>
            <a:r>
              <a:rPr lang="en-US" altLang="ja-JP" sz="1900" baseline="30000" dirty="0"/>
              <a:t>0</a:t>
            </a:r>
            <a:r>
              <a:rPr lang="en-US" altLang="ja-JP" sz="1900" dirty="0" smtClean="0"/>
              <a:t> </a:t>
            </a:r>
            <a:r>
              <a:rPr lang="ja-JP" altLang="en-US" sz="1900" dirty="0" smtClean="0"/>
              <a:t>崩壊による光子と直接光子の収量比。</a:t>
            </a:r>
            <a:endParaRPr lang="en-US" altLang="ja-JP" sz="1900" dirty="0" smtClean="0"/>
          </a:p>
        </p:txBody>
      </p:sp>
      <p:sp>
        <p:nvSpPr>
          <p:cNvPr id="3" name="スライド番号プレースホルダー 2"/>
          <p:cNvSpPr>
            <a:spLocks noGrp="1"/>
          </p:cNvSpPr>
          <p:nvPr>
            <p:ph type="sldNum" sz="quarter" idx="12"/>
          </p:nvPr>
        </p:nvSpPr>
        <p:spPr/>
        <p:txBody>
          <a:bodyPr/>
          <a:lstStyle/>
          <a:p>
            <a:fld id="{8BAD8698-6F9B-7441-9B4C-A41E1AD311BC}" type="slidenum">
              <a:rPr kumimoji="1" lang="ja-JP" altLang="en-US" smtClean="0"/>
              <a:t>11</a:t>
            </a:fld>
            <a:endParaRPr kumimoji="1" lang="ja-JP" altLang="en-US"/>
          </a:p>
        </p:txBody>
      </p:sp>
      <p:sp>
        <p:nvSpPr>
          <p:cNvPr id="4" name="タイトル 3"/>
          <p:cNvSpPr>
            <a:spLocks noGrp="1"/>
          </p:cNvSpPr>
          <p:nvPr>
            <p:ph type="title"/>
          </p:nvPr>
        </p:nvSpPr>
        <p:spPr/>
        <p:txBody>
          <a:bodyPr/>
          <a:lstStyle/>
          <a:p>
            <a:pPr algn="l"/>
            <a:r>
              <a:rPr lang="en-US" altLang="ja-JP" dirty="0" err="1" smtClean="0"/>
              <a:t>γ-γ</a:t>
            </a:r>
            <a:r>
              <a:rPr lang="ja-JP" altLang="en-US" dirty="0" smtClean="0"/>
              <a:t>不変質量分布</a:t>
            </a:r>
            <a:endParaRPr kumimoji="1" lang="ja-JP" altLang="en-US" dirty="0"/>
          </a:p>
        </p:txBody>
      </p:sp>
      <p:cxnSp>
        <p:nvCxnSpPr>
          <p:cNvPr id="7" name="直線矢印コネクタ 6"/>
          <p:cNvCxnSpPr>
            <a:stCxn id="2" idx="2"/>
            <a:endCxn id="10" idx="0"/>
          </p:cNvCxnSpPr>
          <p:nvPr/>
        </p:nvCxnSpPr>
        <p:spPr>
          <a:xfrm flipH="1">
            <a:off x="2479511" y="4782372"/>
            <a:ext cx="2455" cy="752638"/>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10" name="テキスト ボックス 9"/>
          <p:cNvSpPr txBox="1"/>
          <p:nvPr/>
        </p:nvSpPr>
        <p:spPr>
          <a:xfrm>
            <a:off x="182247" y="5535010"/>
            <a:ext cx="4594527" cy="523220"/>
          </a:xfrm>
          <a:prstGeom prst="rect">
            <a:avLst/>
          </a:prstGeom>
          <a:noFill/>
          <a:ln>
            <a:solidFill>
              <a:schemeClr val="tx1"/>
            </a:solidFill>
          </a:ln>
        </p:spPr>
        <p:txBody>
          <a:bodyPr wrap="none" rtlCol="0">
            <a:spAutoFit/>
          </a:bodyPr>
          <a:lstStyle/>
          <a:p>
            <a:r>
              <a:rPr kumimoji="1" lang="ja-JP" altLang="en-US" sz="2800" dirty="0" smtClean="0"/>
              <a:t>より詳細な直接光子の収量！</a:t>
            </a:r>
            <a:endParaRPr kumimoji="1" lang="ja-JP" altLang="en-US" sz="2800" dirty="0"/>
          </a:p>
        </p:txBody>
      </p:sp>
      <p:sp>
        <p:nvSpPr>
          <p:cNvPr id="20" name="テキスト ボックス 19"/>
          <p:cNvSpPr txBox="1"/>
          <p:nvPr/>
        </p:nvSpPr>
        <p:spPr>
          <a:xfrm>
            <a:off x="5706671" y="5350344"/>
            <a:ext cx="2443059" cy="369332"/>
          </a:xfrm>
          <a:prstGeom prst="rect">
            <a:avLst/>
          </a:prstGeom>
          <a:noFill/>
          <a:ln>
            <a:solidFill>
              <a:srgbClr val="000000"/>
            </a:solidFill>
          </a:ln>
        </p:spPr>
        <p:txBody>
          <a:bodyPr wrap="none" rtlCol="0">
            <a:spAutoFit/>
          </a:bodyPr>
          <a:lstStyle/>
          <a:p>
            <a:r>
              <a:rPr kumimoji="1" lang="en-US" altLang="ja-JP" dirty="0" err="1" smtClean="0"/>
              <a:t>EMCal</a:t>
            </a:r>
            <a:r>
              <a:rPr kumimoji="1" lang="ja-JP" altLang="en-US" dirty="0" smtClean="0"/>
              <a:t>での</a:t>
            </a:r>
            <a:r>
              <a:rPr lang="en-US" altLang="ja-JP" dirty="0" err="1" smtClean="0"/>
              <a:t>γ-γ</a:t>
            </a:r>
            <a:r>
              <a:rPr lang="ja-JP" altLang="en-US" dirty="0" smtClean="0"/>
              <a:t>不変質量</a:t>
            </a:r>
            <a:endParaRPr kumimoji="1" lang="ja-JP" altLang="en-US" dirty="0"/>
          </a:p>
        </p:txBody>
      </p:sp>
    </p:spTree>
    <p:extLst>
      <p:ext uri="{BB962C8B-B14F-4D97-AF65-F5344CB8AC3E}">
        <p14:creationId xmlns:p14="http://schemas.microsoft.com/office/powerpoint/2010/main" val="144269833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457200" y="2357984"/>
            <a:ext cx="8229599" cy="1270387"/>
          </a:xfrm>
          <a:ln>
            <a:solidFill>
              <a:srgbClr val="000000"/>
            </a:solidFill>
          </a:ln>
        </p:spPr>
        <p:txBody>
          <a:bodyPr/>
          <a:lstStyle/>
          <a:p>
            <a:r>
              <a:rPr kumimoji="1" lang="en-US" altLang="ja-JP" dirty="0" smtClean="0"/>
              <a:t>EMCAL</a:t>
            </a:r>
            <a:r>
              <a:rPr kumimoji="1" lang="ja-JP" altLang="en-US" dirty="0" smtClean="0"/>
              <a:t>を用いて直接光子の測定を行った。</a:t>
            </a:r>
            <a:endParaRPr kumimoji="1" lang="en-US" altLang="ja-JP" dirty="0" smtClean="0"/>
          </a:p>
          <a:p>
            <a:r>
              <a:rPr lang="en-US" altLang="ja-JP" dirty="0" smtClean="0"/>
              <a:t>Isolation</a:t>
            </a:r>
            <a:r>
              <a:rPr lang="en-US" altLang="ja-JP" dirty="0"/>
              <a:t> </a:t>
            </a:r>
            <a:r>
              <a:rPr lang="en-US" altLang="ja-JP" dirty="0" smtClean="0"/>
              <a:t>cut</a:t>
            </a:r>
            <a:r>
              <a:rPr lang="ja-JP" altLang="en-US" dirty="0" smtClean="0"/>
              <a:t>法を用いる事で</a:t>
            </a:r>
            <a:r>
              <a:rPr lang="en-US" altLang="ja-JP" dirty="0" smtClean="0"/>
              <a:t>65~84%</a:t>
            </a:r>
            <a:r>
              <a:rPr lang="ja-JP" altLang="en-US" dirty="0" smtClean="0"/>
              <a:t>の</a:t>
            </a:r>
            <a:r>
              <a:rPr lang="en-US" altLang="ja-JP" dirty="0" smtClean="0"/>
              <a:t>photon purity</a:t>
            </a:r>
            <a:r>
              <a:rPr lang="ja-JP" altLang="en-US" dirty="0" smtClean="0"/>
              <a:t>が得られる。</a:t>
            </a:r>
            <a:r>
              <a:rPr lang="en-US" altLang="ja-JP" smtClean="0"/>
              <a:t>←</a:t>
            </a:r>
            <a:r>
              <a:rPr lang="ja-JP" altLang="en-US" smtClean="0"/>
              <a:t>但し</a:t>
            </a:r>
            <a:r>
              <a:rPr lang="en-US" altLang="ja-JP" dirty="0" smtClean="0"/>
              <a:t>BG</a:t>
            </a:r>
            <a:r>
              <a:rPr lang="ja-JP" altLang="en-US" dirty="0" smtClean="0"/>
              <a:t>が不十分。</a:t>
            </a:r>
            <a:endParaRPr lang="en-US" altLang="ja-JP" dirty="0" smtClean="0"/>
          </a:p>
          <a:p>
            <a:endParaRPr lang="en-US" altLang="ja-JP" dirty="0" smtClean="0"/>
          </a:p>
          <a:p>
            <a:endParaRPr kumimoji="1" lang="ja-JP" altLang="en-US" dirty="0"/>
          </a:p>
        </p:txBody>
      </p:sp>
      <p:sp>
        <p:nvSpPr>
          <p:cNvPr id="3" name="スライド番号プレースホルダー 2"/>
          <p:cNvSpPr>
            <a:spLocks noGrp="1"/>
          </p:cNvSpPr>
          <p:nvPr>
            <p:ph type="sldNum" sz="quarter" idx="12"/>
          </p:nvPr>
        </p:nvSpPr>
        <p:spPr/>
        <p:txBody>
          <a:bodyPr/>
          <a:lstStyle/>
          <a:p>
            <a:fld id="{8BAD8698-6F9B-7441-9B4C-A41E1AD311BC}" type="slidenum">
              <a:rPr kumimoji="1" lang="ja-JP" altLang="en-US" smtClean="0"/>
              <a:t>12</a:t>
            </a:fld>
            <a:endParaRPr kumimoji="1" lang="ja-JP" altLang="en-US"/>
          </a:p>
        </p:txBody>
      </p:sp>
      <p:sp>
        <p:nvSpPr>
          <p:cNvPr id="4" name="タイトル 3"/>
          <p:cNvSpPr>
            <a:spLocks noGrp="1"/>
          </p:cNvSpPr>
          <p:nvPr>
            <p:ph type="title"/>
          </p:nvPr>
        </p:nvSpPr>
        <p:spPr/>
        <p:txBody>
          <a:bodyPr/>
          <a:lstStyle/>
          <a:p>
            <a:r>
              <a:rPr kumimoji="1" lang="ja-JP" altLang="en-US" dirty="0" smtClean="0"/>
              <a:t>まとめ、今後の展望</a:t>
            </a:r>
            <a:endParaRPr kumimoji="1" lang="ja-JP" altLang="en-US" dirty="0"/>
          </a:p>
        </p:txBody>
      </p:sp>
      <p:cxnSp>
        <p:nvCxnSpPr>
          <p:cNvPr id="6" name="直線矢印コネクタ 5"/>
          <p:cNvCxnSpPr>
            <a:stCxn id="2" idx="2"/>
          </p:cNvCxnSpPr>
          <p:nvPr/>
        </p:nvCxnSpPr>
        <p:spPr>
          <a:xfrm flipH="1">
            <a:off x="4566330" y="3628371"/>
            <a:ext cx="5670" cy="656423"/>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7" name="コンテンツ プレースホルダー 1"/>
          <p:cNvSpPr txBox="1">
            <a:spLocks/>
          </p:cNvSpPr>
          <p:nvPr/>
        </p:nvSpPr>
        <p:spPr>
          <a:xfrm>
            <a:off x="457200" y="4284793"/>
            <a:ext cx="8229599" cy="2112609"/>
          </a:xfrm>
          <a:prstGeom prst="rect">
            <a:avLst/>
          </a:prstGeom>
          <a:ln>
            <a:solidFill>
              <a:srgbClr val="000000"/>
            </a:solidFill>
          </a:ln>
        </p:spPr>
        <p:txBody>
          <a:bodyPr vert="horz" lIns="91440" tIns="45720" rIns="91440" bIns="45720" rtlCol="0">
            <a:normAutofit lnSpcReduction="10000"/>
          </a:bodyPr>
          <a:lstStyle>
            <a:lvl1pPr marL="274320" indent="-274320" algn="l" defTabSz="914400" rtl="0" eaLnBrk="1" latinLnBrk="0" hangingPunct="1">
              <a:spcBef>
                <a:spcPct val="20000"/>
              </a:spcBef>
              <a:buClr>
                <a:schemeClr val="accent1"/>
              </a:buClr>
              <a:buSzPct val="100000"/>
              <a:buFont typeface="Symbol" pitchFamily="18" charset="2"/>
              <a:buChar char=""/>
              <a:defRPr kumimoji="1"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kumimoji="1"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kumimoji="1"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kumimoji="1"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kumimoji="1"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9pPr>
          </a:lstStyle>
          <a:p>
            <a:r>
              <a:rPr lang="en-US" altLang="ja-JP" dirty="0" smtClean="0"/>
              <a:t>BG</a:t>
            </a:r>
            <a:r>
              <a:rPr lang="ja-JP" altLang="en-US" dirty="0" smtClean="0"/>
              <a:t>の修正をし、</a:t>
            </a:r>
            <a:r>
              <a:rPr lang="en-US" altLang="ja-JP" dirty="0" smtClean="0"/>
              <a:t>shower shape</a:t>
            </a:r>
            <a:r>
              <a:rPr lang="ja-JP" altLang="en-US" dirty="0" smtClean="0"/>
              <a:t>のカットを見積もる。</a:t>
            </a:r>
            <a:endParaRPr lang="en-US" altLang="ja-JP" dirty="0" smtClean="0"/>
          </a:p>
          <a:p>
            <a:r>
              <a:rPr lang="ja-JP" altLang="en-US" dirty="0" smtClean="0"/>
              <a:t>実際に</a:t>
            </a:r>
            <a:r>
              <a:rPr lang="en-US" altLang="ja-JP" dirty="0" smtClean="0"/>
              <a:t>invariant mass</a:t>
            </a:r>
            <a:r>
              <a:rPr lang="ja-JP" altLang="en-US" dirty="0" smtClean="0"/>
              <a:t>を組む事により</a:t>
            </a:r>
            <a:r>
              <a:rPr lang="en-US" altLang="ja-JP" dirty="0" smtClean="0"/>
              <a:t>π</a:t>
            </a:r>
            <a:r>
              <a:rPr lang="en-US" altLang="ja-JP" baseline="30000" dirty="0" smtClean="0"/>
              <a:t>0</a:t>
            </a:r>
            <a:r>
              <a:rPr lang="ja-JP" altLang="en-US" dirty="0" smtClean="0"/>
              <a:t>のみを取り出し、</a:t>
            </a:r>
            <a:r>
              <a:rPr lang="en-US" altLang="ja-JP" dirty="0" smtClean="0"/>
              <a:t>shower shape</a:t>
            </a:r>
            <a:r>
              <a:rPr lang="ja-JP" altLang="en-US" dirty="0" smtClean="0"/>
              <a:t>のカットにより、直接光子の収量を見積もる。</a:t>
            </a:r>
            <a:endParaRPr lang="en-US" altLang="ja-JP" dirty="0" smtClean="0"/>
          </a:p>
          <a:p>
            <a:r>
              <a:rPr lang="en-US" altLang="ja-JP" dirty="0" smtClean="0"/>
              <a:t>PHOS</a:t>
            </a:r>
            <a:r>
              <a:rPr lang="ja-JP" altLang="en-US" dirty="0" smtClean="0"/>
              <a:t>検出器でも直接光子を取り出す。</a:t>
            </a:r>
            <a:endParaRPr lang="en-US" altLang="ja-JP" dirty="0" smtClean="0"/>
          </a:p>
          <a:p>
            <a:r>
              <a:rPr lang="ja-JP" altLang="en-US" dirty="0" smtClean="0"/>
              <a:t>重イオン衝突においてこのカットが有効かどうか調べる。</a:t>
            </a:r>
            <a:endParaRPr lang="en-US" altLang="ja-JP" dirty="0" smtClean="0"/>
          </a:p>
        </p:txBody>
      </p:sp>
    </p:spTree>
    <p:extLst>
      <p:ext uri="{BB962C8B-B14F-4D97-AF65-F5344CB8AC3E}">
        <p14:creationId xmlns:p14="http://schemas.microsoft.com/office/powerpoint/2010/main" val="25061595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pPr algn="l"/>
            <a:r>
              <a:rPr lang="en-US" altLang="ja-JP" dirty="0" smtClean="0"/>
              <a:t>Backup</a:t>
            </a:r>
            <a:endParaRPr kumimoji="1" lang="ja-JP" altLang="en-US" dirty="0"/>
          </a:p>
        </p:txBody>
      </p:sp>
      <p:sp>
        <p:nvSpPr>
          <p:cNvPr id="2" name="スライド番号プレースホルダー 1"/>
          <p:cNvSpPr>
            <a:spLocks noGrp="1"/>
          </p:cNvSpPr>
          <p:nvPr>
            <p:ph type="sldNum" sz="quarter" idx="12"/>
          </p:nvPr>
        </p:nvSpPr>
        <p:spPr/>
        <p:txBody>
          <a:bodyPr/>
          <a:lstStyle/>
          <a:p>
            <a:fld id="{8BAD8698-6F9B-7441-9B4C-A41E1AD311BC}" type="slidenum">
              <a:rPr kumimoji="1" lang="ja-JP" altLang="en-US" smtClean="0"/>
              <a:t>13</a:t>
            </a:fld>
            <a:endParaRPr kumimoji="1" lang="ja-JP" altLang="en-US"/>
          </a:p>
        </p:txBody>
      </p:sp>
    </p:spTree>
    <p:extLst>
      <p:ext uri="{BB962C8B-B14F-4D97-AF65-F5344CB8AC3E}">
        <p14:creationId xmlns:p14="http://schemas.microsoft.com/office/powerpoint/2010/main" val="129512103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コンテンツ プレースホルダー 4" descr="shape.gif"/>
          <p:cNvPicPr>
            <a:picLocks noGrp="1" noChangeAspect="1"/>
          </p:cNvPicPr>
          <p:nvPr>
            <p:ph idx="1"/>
          </p:nvPr>
        </p:nvPicPr>
        <p:blipFill>
          <a:blip r:embed="rId2">
            <a:extLst>
              <a:ext uri="{28A0092B-C50C-407E-A947-70E740481C1C}">
                <a14:useLocalDpi xmlns:a14="http://schemas.microsoft.com/office/drawing/2010/main" val="0"/>
              </a:ext>
            </a:extLst>
          </a:blip>
          <a:srcRect l="-4247" r="-4247"/>
          <a:stretch>
            <a:fillRect/>
          </a:stretch>
        </p:blipFill>
        <p:spPr>
          <a:xfrm>
            <a:off x="179082" y="1796527"/>
            <a:ext cx="8865294" cy="4818761"/>
          </a:xfrm>
        </p:spPr>
      </p:pic>
      <p:sp>
        <p:nvSpPr>
          <p:cNvPr id="3" name="スライド番号プレースホルダー 2"/>
          <p:cNvSpPr>
            <a:spLocks noGrp="1"/>
          </p:cNvSpPr>
          <p:nvPr>
            <p:ph type="sldNum" sz="quarter" idx="12"/>
          </p:nvPr>
        </p:nvSpPr>
        <p:spPr/>
        <p:txBody>
          <a:bodyPr/>
          <a:lstStyle/>
          <a:p>
            <a:fld id="{8BAD8698-6F9B-7441-9B4C-A41E1AD311BC}" type="slidenum">
              <a:rPr kumimoji="1" lang="ja-JP" altLang="en-US" smtClean="0"/>
              <a:t>14</a:t>
            </a:fld>
            <a:endParaRPr kumimoji="1" lang="ja-JP" altLang="en-US"/>
          </a:p>
        </p:txBody>
      </p:sp>
      <p:sp>
        <p:nvSpPr>
          <p:cNvPr id="4" name="タイトル 3"/>
          <p:cNvSpPr>
            <a:spLocks noGrp="1"/>
          </p:cNvSpPr>
          <p:nvPr>
            <p:ph type="title"/>
          </p:nvPr>
        </p:nvSpPr>
        <p:spPr/>
        <p:txBody>
          <a:bodyPr/>
          <a:lstStyle/>
          <a:p>
            <a:r>
              <a:rPr kumimoji="1" lang="en-US" altLang="ja-JP" dirty="0" err="1" smtClean="0"/>
              <a:t>pOverE</a:t>
            </a:r>
            <a:endParaRPr kumimoji="1" lang="ja-JP" altLang="en-US" dirty="0"/>
          </a:p>
        </p:txBody>
      </p:sp>
      <p:sp>
        <p:nvSpPr>
          <p:cNvPr id="6" name="テキスト ボックス 5"/>
          <p:cNvSpPr txBox="1"/>
          <p:nvPr/>
        </p:nvSpPr>
        <p:spPr>
          <a:xfrm>
            <a:off x="2555332" y="1334862"/>
            <a:ext cx="4142961" cy="461665"/>
          </a:xfrm>
          <a:prstGeom prst="rect">
            <a:avLst/>
          </a:prstGeom>
          <a:noFill/>
          <a:ln>
            <a:solidFill>
              <a:srgbClr val="000000"/>
            </a:solidFill>
          </a:ln>
        </p:spPr>
        <p:txBody>
          <a:bodyPr wrap="square" rtlCol="0">
            <a:spAutoFit/>
          </a:bodyPr>
          <a:lstStyle/>
          <a:p>
            <a:r>
              <a:rPr kumimoji="1" lang="en-US" altLang="ja-JP" sz="2400" dirty="0" err="1" smtClean="0"/>
              <a:t>deltaR</a:t>
            </a:r>
            <a:r>
              <a:rPr kumimoji="1" lang="en-US" altLang="ja-JP" sz="2400" dirty="0" smtClean="0"/>
              <a:t> &lt; 0.02,pOverE &lt; 0.5GeV</a:t>
            </a:r>
            <a:endParaRPr kumimoji="1" lang="ja-JP" altLang="en-US" sz="2400" dirty="0"/>
          </a:p>
        </p:txBody>
      </p:sp>
    </p:spTree>
    <p:extLst>
      <p:ext uri="{BB962C8B-B14F-4D97-AF65-F5344CB8AC3E}">
        <p14:creationId xmlns:p14="http://schemas.microsoft.com/office/powerpoint/2010/main" val="27342000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241925" y="1269930"/>
            <a:ext cx="8648810" cy="5588070"/>
          </a:xfrm>
        </p:spPr>
        <p:txBody>
          <a:bodyPr>
            <a:normAutofit fontScale="40000" lnSpcReduction="20000"/>
          </a:bodyPr>
          <a:lstStyle/>
          <a:p>
            <a:r>
              <a:rPr lang="en-US" altLang="ja-JP" dirty="0"/>
              <a:t> </a:t>
            </a:r>
            <a:r>
              <a:rPr lang="en-US" altLang="ja-JP" dirty="0" err="1"/>
              <a:t>AliESDtrackCuts</a:t>
            </a:r>
            <a:r>
              <a:rPr lang="en-US" altLang="ja-JP" dirty="0"/>
              <a:t> * </a:t>
            </a:r>
            <a:r>
              <a:rPr lang="en-US" altLang="ja-JP" dirty="0" err="1"/>
              <a:t>esdTrackCuts</a:t>
            </a:r>
            <a:r>
              <a:rPr lang="en-US" altLang="ja-JP" dirty="0"/>
              <a:t> = new </a:t>
            </a:r>
            <a:r>
              <a:rPr lang="en-US" altLang="ja-JP" dirty="0" err="1"/>
              <a:t>AliESDtrackCuts</a:t>
            </a:r>
            <a:r>
              <a:rPr lang="en-US" altLang="ja-JP" dirty="0"/>
              <a:t>("</a:t>
            </a:r>
            <a:r>
              <a:rPr lang="en-US" altLang="ja-JP" dirty="0" err="1"/>
              <a:t>esdTrackCuts</a:t>
            </a:r>
            <a:r>
              <a:rPr lang="en-US" altLang="ja-JP" dirty="0"/>
              <a:t>");</a:t>
            </a:r>
          </a:p>
          <a:p>
            <a:endParaRPr lang="en-US" altLang="ja-JP" dirty="0"/>
          </a:p>
          <a:p>
            <a:r>
              <a:rPr lang="en-US" altLang="ja-JP" dirty="0"/>
              <a:t>        </a:t>
            </a:r>
            <a:r>
              <a:rPr lang="en-US" altLang="ja-JP" dirty="0" err="1"/>
              <a:t>TFormula</a:t>
            </a:r>
            <a:r>
              <a:rPr lang="en-US" altLang="ja-JP" dirty="0"/>
              <a:t> *f1NClustersTPCLinearPtDep = new </a:t>
            </a:r>
            <a:r>
              <a:rPr lang="en-US" altLang="ja-JP" dirty="0" err="1"/>
              <a:t>TFormula</a:t>
            </a:r>
            <a:r>
              <a:rPr lang="en-US" altLang="ja-JP" dirty="0"/>
              <a:t>("f1NClustersTPCLinearPtDep","70.+30./20.*x");</a:t>
            </a:r>
          </a:p>
          <a:p>
            <a:r>
              <a:rPr lang="en-US" altLang="ja-JP" dirty="0"/>
              <a:t>        </a:t>
            </a:r>
            <a:r>
              <a:rPr lang="en-US" altLang="ja-JP" dirty="0" err="1"/>
              <a:t>esdTrackCuts</a:t>
            </a:r>
            <a:r>
              <a:rPr lang="en-US" altLang="ja-JP" dirty="0"/>
              <a:t>-&gt;</a:t>
            </a:r>
            <a:r>
              <a:rPr lang="en-US" altLang="ja-JP" dirty="0" err="1"/>
              <a:t>SetMinNClustersTPCPtDep</a:t>
            </a:r>
            <a:r>
              <a:rPr lang="en-US" altLang="ja-JP" dirty="0"/>
              <a:t>(f1NClustersTPCLinearPtDep,20.);</a:t>
            </a:r>
          </a:p>
          <a:p>
            <a:r>
              <a:rPr lang="en-US" altLang="ja-JP" dirty="0"/>
              <a:t>        </a:t>
            </a:r>
            <a:r>
              <a:rPr lang="en-US" altLang="ja-JP" dirty="0" err="1"/>
              <a:t>esdTrackCuts</a:t>
            </a:r>
            <a:r>
              <a:rPr lang="en-US" altLang="ja-JP" dirty="0"/>
              <a:t>-&gt;</a:t>
            </a:r>
            <a:r>
              <a:rPr lang="en-US" altLang="ja-JP" dirty="0" err="1"/>
              <a:t>SetMinNClustersTPC</a:t>
            </a:r>
            <a:r>
              <a:rPr lang="en-US" altLang="ja-JP" dirty="0"/>
              <a:t>(70);</a:t>
            </a:r>
          </a:p>
          <a:p>
            <a:r>
              <a:rPr lang="en-US" altLang="ja-JP" dirty="0"/>
              <a:t>        </a:t>
            </a:r>
            <a:r>
              <a:rPr lang="en-US" altLang="ja-JP" dirty="0" err="1"/>
              <a:t>esdTrackCuts</a:t>
            </a:r>
            <a:r>
              <a:rPr lang="en-US" altLang="ja-JP" dirty="0"/>
              <a:t>-&gt;SetMaxChi2PerClusterTPC(4);</a:t>
            </a:r>
          </a:p>
          <a:p>
            <a:r>
              <a:rPr lang="en-US" altLang="ja-JP" dirty="0"/>
              <a:t>        </a:t>
            </a:r>
            <a:r>
              <a:rPr lang="en-US" altLang="ja-JP" dirty="0" err="1"/>
              <a:t>esdTrackCuts</a:t>
            </a:r>
            <a:r>
              <a:rPr lang="en-US" altLang="ja-JP" dirty="0"/>
              <a:t>-&gt;</a:t>
            </a:r>
            <a:r>
              <a:rPr lang="en-US" altLang="ja-JP" dirty="0" err="1"/>
              <a:t>SetRequireTPCStandAlone</a:t>
            </a:r>
            <a:r>
              <a:rPr lang="en-US" altLang="ja-JP" dirty="0"/>
              <a:t>(</a:t>
            </a:r>
            <a:r>
              <a:rPr lang="en-US" altLang="ja-JP" dirty="0" err="1"/>
              <a:t>kTRUE</a:t>
            </a:r>
            <a:r>
              <a:rPr lang="en-US" altLang="ja-JP" dirty="0"/>
              <a:t>); //cut on </a:t>
            </a:r>
            <a:r>
              <a:rPr lang="en-US" altLang="ja-JP" dirty="0" err="1"/>
              <a:t>NClustersTPC</a:t>
            </a:r>
            <a:r>
              <a:rPr lang="en-US" altLang="ja-JP" dirty="0"/>
              <a:t> and chi2TPC Iter1</a:t>
            </a:r>
          </a:p>
          <a:p>
            <a:r>
              <a:rPr lang="en-US" altLang="ja-JP" dirty="0"/>
              <a:t>        </a:t>
            </a:r>
            <a:r>
              <a:rPr lang="en-US" altLang="ja-JP" dirty="0" err="1"/>
              <a:t>esdTrackCuts</a:t>
            </a:r>
            <a:r>
              <a:rPr lang="en-US" altLang="ja-JP" dirty="0"/>
              <a:t>-&gt;</a:t>
            </a:r>
            <a:r>
              <a:rPr lang="en-US" altLang="ja-JP" dirty="0" err="1"/>
              <a:t>SetAcceptKinkDaughters</a:t>
            </a:r>
            <a:r>
              <a:rPr lang="en-US" altLang="ja-JP" dirty="0"/>
              <a:t>(</a:t>
            </a:r>
            <a:r>
              <a:rPr lang="en-US" altLang="ja-JP" dirty="0" err="1"/>
              <a:t>kFALSE</a:t>
            </a:r>
            <a:r>
              <a:rPr lang="en-US" altLang="ja-JP" dirty="0"/>
              <a:t>);</a:t>
            </a:r>
          </a:p>
          <a:p>
            <a:r>
              <a:rPr lang="en-US" altLang="ja-JP" dirty="0"/>
              <a:t>        </a:t>
            </a:r>
            <a:r>
              <a:rPr lang="en-US" altLang="ja-JP" dirty="0" err="1"/>
              <a:t>esdTrackCuts</a:t>
            </a:r>
            <a:r>
              <a:rPr lang="en-US" altLang="ja-JP" dirty="0"/>
              <a:t>-&gt;</a:t>
            </a:r>
            <a:r>
              <a:rPr lang="en-US" altLang="ja-JP" dirty="0" err="1"/>
              <a:t>SetRequireTPCRefit</a:t>
            </a:r>
            <a:r>
              <a:rPr lang="en-US" altLang="ja-JP" dirty="0"/>
              <a:t>(</a:t>
            </a:r>
            <a:r>
              <a:rPr lang="en-US" altLang="ja-JP" dirty="0" err="1"/>
              <a:t>kTRUE</a:t>
            </a:r>
            <a:r>
              <a:rPr lang="en-US" altLang="ja-JP" dirty="0"/>
              <a:t>);</a:t>
            </a:r>
          </a:p>
          <a:p>
            <a:r>
              <a:rPr lang="en-US" altLang="ja-JP" dirty="0"/>
              <a:t>        </a:t>
            </a:r>
            <a:r>
              <a:rPr lang="en-US" altLang="ja-JP" dirty="0" err="1"/>
              <a:t>esdTrackCuts</a:t>
            </a:r>
            <a:r>
              <a:rPr lang="en-US" altLang="ja-JP" dirty="0"/>
              <a:t>-&gt;</a:t>
            </a:r>
            <a:r>
              <a:rPr lang="en-US" altLang="ja-JP" dirty="0" err="1"/>
              <a:t>SetMaxFractionSharedTPCClusters</a:t>
            </a:r>
            <a:r>
              <a:rPr lang="en-US" altLang="ja-JP" dirty="0"/>
              <a:t>(0.4);</a:t>
            </a:r>
          </a:p>
          <a:p>
            <a:r>
              <a:rPr lang="en-US" altLang="ja-JP" dirty="0"/>
              <a:t>        // ITS</a:t>
            </a:r>
          </a:p>
          <a:p>
            <a:r>
              <a:rPr lang="en-US" altLang="ja-JP" dirty="0"/>
              <a:t>        </a:t>
            </a:r>
            <a:r>
              <a:rPr lang="en-US" altLang="ja-JP" dirty="0" err="1"/>
              <a:t>esdTrackCuts</a:t>
            </a:r>
            <a:r>
              <a:rPr lang="en-US" altLang="ja-JP" dirty="0"/>
              <a:t>-&gt;</a:t>
            </a:r>
            <a:r>
              <a:rPr lang="en-US" altLang="ja-JP" dirty="0" err="1"/>
              <a:t>SetRequireITSRefit</a:t>
            </a:r>
            <a:r>
              <a:rPr lang="en-US" altLang="ja-JP" dirty="0"/>
              <a:t>(</a:t>
            </a:r>
            <a:r>
              <a:rPr lang="en-US" altLang="ja-JP" dirty="0" err="1"/>
              <a:t>kTRUE</a:t>
            </a:r>
            <a:r>
              <a:rPr lang="en-US" altLang="ja-JP" dirty="0"/>
              <a:t>);</a:t>
            </a:r>
          </a:p>
          <a:p>
            <a:r>
              <a:rPr lang="en-US" altLang="ja-JP" dirty="0"/>
              <a:t>        //accept </a:t>
            </a:r>
            <a:r>
              <a:rPr lang="en-US" altLang="ja-JP" dirty="0" err="1"/>
              <a:t>secondaries</a:t>
            </a:r>
            <a:endParaRPr lang="en-US" altLang="ja-JP" dirty="0"/>
          </a:p>
          <a:p>
            <a:r>
              <a:rPr lang="en-US" altLang="ja-JP" dirty="0"/>
              <a:t>        </a:t>
            </a:r>
            <a:r>
              <a:rPr lang="en-US" altLang="ja-JP" dirty="0" err="1"/>
              <a:t>esdTrackCuts</a:t>
            </a:r>
            <a:r>
              <a:rPr lang="en-US" altLang="ja-JP" dirty="0"/>
              <a:t>-&gt;</a:t>
            </a:r>
            <a:r>
              <a:rPr lang="en-US" altLang="ja-JP" dirty="0" err="1"/>
              <a:t>SetMaxDCAToVertexXY</a:t>
            </a:r>
            <a:r>
              <a:rPr lang="en-US" altLang="ja-JP" dirty="0"/>
              <a:t>(2.4);</a:t>
            </a:r>
          </a:p>
          <a:p>
            <a:r>
              <a:rPr lang="en-US" altLang="ja-JP" dirty="0"/>
              <a:t>        </a:t>
            </a:r>
            <a:r>
              <a:rPr lang="en-US" altLang="ja-JP" dirty="0" err="1"/>
              <a:t>esdTrackCuts</a:t>
            </a:r>
            <a:r>
              <a:rPr lang="en-US" altLang="ja-JP" dirty="0"/>
              <a:t>-&gt;</a:t>
            </a:r>
            <a:r>
              <a:rPr lang="en-US" altLang="ja-JP" dirty="0" err="1"/>
              <a:t>SetMaxDCAToVertexZ</a:t>
            </a:r>
            <a:r>
              <a:rPr lang="en-US" altLang="ja-JP" dirty="0"/>
              <a:t>(3.2);</a:t>
            </a:r>
          </a:p>
          <a:p>
            <a:r>
              <a:rPr lang="en-US" altLang="ja-JP" dirty="0"/>
              <a:t>        </a:t>
            </a:r>
            <a:r>
              <a:rPr lang="en-US" altLang="ja-JP" dirty="0" err="1"/>
              <a:t>esdTrackCuts</a:t>
            </a:r>
            <a:r>
              <a:rPr lang="en-US" altLang="ja-JP" dirty="0"/>
              <a:t>-&gt;SetDCAToVertex2D(</a:t>
            </a:r>
            <a:r>
              <a:rPr lang="en-US" altLang="ja-JP" dirty="0" err="1"/>
              <a:t>kTRUE</a:t>
            </a:r>
            <a:r>
              <a:rPr lang="en-US" altLang="ja-JP" dirty="0"/>
              <a:t>);</a:t>
            </a:r>
          </a:p>
          <a:p>
            <a:r>
              <a:rPr lang="en-US" altLang="ja-JP" dirty="0"/>
              <a:t>        //reject fakes</a:t>
            </a:r>
          </a:p>
          <a:p>
            <a:r>
              <a:rPr lang="en-US" altLang="ja-JP" dirty="0"/>
              <a:t>        </a:t>
            </a:r>
            <a:r>
              <a:rPr lang="en-US" altLang="ja-JP" dirty="0" err="1"/>
              <a:t>esdTrackCuts</a:t>
            </a:r>
            <a:r>
              <a:rPr lang="en-US" altLang="ja-JP" dirty="0"/>
              <a:t>-&gt;SetMaxChi2PerClusterITS(36);</a:t>
            </a:r>
          </a:p>
          <a:p>
            <a:r>
              <a:rPr lang="en-US" altLang="ja-JP" dirty="0"/>
              <a:t>        </a:t>
            </a:r>
            <a:r>
              <a:rPr lang="en-US" altLang="ja-JP" dirty="0" err="1"/>
              <a:t>esdTrackCuts</a:t>
            </a:r>
            <a:r>
              <a:rPr lang="en-US" altLang="ja-JP" dirty="0"/>
              <a:t>-&gt;SetMaxChi2TPCConstrainedGlobal(36);</a:t>
            </a:r>
          </a:p>
          <a:p>
            <a:r>
              <a:rPr lang="en-US" altLang="ja-JP" dirty="0"/>
              <a:t>        </a:t>
            </a:r>
            <a:r>
              <a:rPr lang="en-US" altLang="ja-JP" dirty="0" err="1"/>
              <a:t>esdTrackCuts</a:t>
            </a:r>
            <a:r>
              <a:rPr lang="en-US" altLang="ja-JP" dirty="0"/>
              <a:t>-&gt;</a:t>
            </a:r>
            <a:r>
              <a:rPr lang="en-US" altLang="ja-JP" dirty="0" err="1"/>
              <a:t>SetClusterRequirementITS</a:t>
            </a:r>
            <a:r>
              <a:rPr lang="en-US" altLang="ja-JP" dirty="0"/>
              <a:t>(</a:t>
            </a:r>
            <a:r>
              <a:rPr lang="en-US" altLang="ja-JP" dirty="0" err="1"/>
              <a:t>AliESDtrackCuts</a:t>
            </a:r>
            <a:r>
              <a:rPr lang="en-US" altLang="ja-JP" dirty="0"/>
              <a:t>::</a:t>
            </a:r>
            <a:r>
              <a:rPr lang="en-US" altLang="ja-JP" dirty="0" err="1"/>
              <a:t>kSPD</a:t>
            </a:r>
            <a:r>
              <a:rPr lang="en-US" altLang="ja-JP" dirty="0"/>
              <a:t>, </a:t>
            </a:r>
            <a:r>
              <a:rPr lang="en-US" altLang="ja-JP" dirty="0" err="1"/>
              <a:t>AliESDtrackCuts</a:t>
            </a:r>
            <a:r>
              <a:rPr lang="en-US" altLang="ja-JP" dirty="0"/>
              <a:t>::</a:t>
            </a:r>
            <a:r>
              <a:rPr lang="en-US" altLang="ja-JP" dirty="0" err="1"/>
              <a:t>kAny</a:t>
            </a:r>
            <a:r>
              <a:rPr lang="en-US" altLang="ja-JP" dirty="0"/>
              <a:t>);</a:t>
            </a:r>
          </a:p>
          <a:p>
            <a:endParaRPr lang="en-US" altLang="ja-JP" dirty="0"/>
          </a:p>
          <a:p>
            <a:r>
              <a:rPr lang="en-US" altLang="ja-JP" dirty="0"/>
              <a:t>        </a:t>
            </a:r>
            <a:r>
              <a:rPr lang="en-US" altLang="ja-JP" dirty="0" err="1"/>
              <a:t>esdTrackCuts</a:t>
            </a:r>
            <a:r>
              <a:rPr lang="en-US" altLang="ja-JP" dirty="0"/>
              <a:t>-&gt;</a:t>
            </a:r>
            <a:r>
              <a:rPr lang="en-US" altLang="ja-JP" dirty="0" err="1"/>
              <a:t>SetRequireSigmaToVertex</a:t>
            </a:r>
            <a:r>
              <a:rPr lang="en-US" altLang="ja-JP" dirty="0"/>
              <a:t>(</a:t>
            </a:r>
            <a:r>
              <a:rPr lang="en-US" altLang="ja-JP" dirty="0" err="1"/>
              <a:t>kFALSE</a:t>
            </a:r>
            <a:r>
              <a:rPr lang="en-US" altLang="ja-JP" dirty="0"/>
              <a:t>);</a:t>
            </a:r>
          </a:p>
          <a:p>
            <a:endParaRPr lang="en-US" altLang="ja-JP" dirty="0"/>
          </a:p>
          <a:p>
            <a:r>
              <a:rPr lang="en-US" altLang="ja-JP" dirty="0"/>
              <a:t>        </a:t>
            </a:r>
            <a:r>
              <a:rPr lang="en-US" altLang="ja-JP" dirty="0" err="1"/>
              <a:t>esdTrackCuts</a:t>
            </a:r>
            <a:r>
              <a:rPr lang="en-US" altLang="ja-JP" dirty="0"/>
              <a:t>-&gt;</a:t>
            </a:r>
            <a:r>
              <a:rPr lang="en-US" altLang="ja-JP" dirty="0" err="1"/>
              <a:t>SetEtaRange</a:t>
            </a:r>
            <a:r>
              <a:rPr lang="en-US" altLang="ja-JP" dirty="0"/>
              <a:t>(-0.9,0.9);</a:t>
            </a:r>
          </a:p>
          <a:p>
            <a:r>
              <a:rPr lang="en-US" altLang="ja-JP" dirty="0"/>
              <a:t>        </a:t>
            </a:r>
            <a:r>
              <a:rPr lang="en-US" altLang="ja-JP" dirty="0" err="1"/>
              <a:t>esdTrackCuts</a:t>
            </a:r>
            <a:r>
              <a:rPr lang="en-US" altLang="ja-JP" dirty="0"/>
              <a:t>-&gt;</a:t>
            </a:r>
            <a:r>
              <a:rPr lang="en-US" altLang="ja-JP" dirty="0" err="1"/>
              <a:t>SetPtRange</a:t>
            </a:r>
            <a:r>
              <a:rPr lang="en-US" altLang="ja-JP" dirty="0"/>
              <a:t>(0.15, 1000000);  </a:t>
            </a:r>
          </a:p>
          <a:p>
            <a:pPr marL="0" indent="0">
              <a:buNone/>
            </a:pPr>
            <a:endParaRPr lang="en-US" altLang="ja-JP" dirty="0" smtClean="0"/>
          </a:p>
          <a:p>
            <a:pPr marL="0" indent="0">
              <a:buNone/>
            </a:pPr>
            <a:endParaRPr lang="en-US" altLang="ja-JP" dirty="0"/>
          </a:p>
          <a:p>
            <a:r>
              <a:rPr lang="en-US" altLang="ja-JP" dirty="0" err="1" smtClean="0"/>
              <a:t>esdTrackCuts</a:t>
            </a:r>
            <a:r>
              <a:rPr lang="en-US" altLang="ja-JP" dirty="0"/>
              <a:t>-&gt;</a:t>
            </a:r>
            <a:r>
              <a:rPr lang="en-US" altLang="ja-JP" dirty="0" err="1"/>
              <a:t>SetClusterRequirementITS</a:t>
            </a:r>
            <a:r>
              <a:rPr lang="en-US" altLang="ja-JP" dirty="0"/>
              <a:t>(</a:t>
            </a:r>
            <a:r>
              <a:rPr lang="en-US" altLang="ja-JP" dirty="0" err="1"/>
              <a:t>AliESDtrackCuts</a:t>
            </a:r>
            <a:r>
              <a:rPr lang="en-US" altLang="ja-JP" dirty="0"/>
              <a:t>::</a:t>
            </a:r>
            <a:r>
              <a:rPr lang="en-US" altLang="ja-JP" dirty="0" err="1"/>
              <a:t>kSPD</a:t>
            </a:r>
            <a:r>
              <a:rPr lang="en-US" altLang="ja-JP" dirty="0"/>
              <a:t>, </a:t>
            </a:r>
            <a:r>
              <a:rPr lang="en-US" altLang="ja-JP" dirty="0" err="1"/>
              <a:t>AliESDtrackCuts</a:t>
            </a:r>
            <a:r>
              <a:rPr lang="en-US" altLang="ja-JP" dirty="0"/>
              <a:t>::</a:t>
            </a:r>
            <a:r>
              <a:rPr lang="en-US" altLang="ja-JP" dirty="0" err="1"/>
              <a:t>kAny</a:t>
            </a:r>
            <a:r>
              <a:rPr lang="en-US" altLang="ja-JP" dirty="0"/>
              <a:t>);</a:t>
            </a:r>
          </a:p>
          <a:p>
            <a:endParaRPr lang="en-US" altLang="ja-JP" dirty="0"/>
          </a:p>
          <a:p>
            <a:r>
              <a:rPr lang="en-US" altLang="ja-JP" dirty="0"/>
              <a:t>                        </a:t>
            </a:r>
            <a:r>
              <a:rPr lang="en-US" altLang="ja-JP" dirty="0" err="1"/>
              <a:t>int</a:t>
            </a:r>
            <a:r>
              <a:rPr lang="en-US" altLang="ja-JP" dirty="0"/>
              <a:t> </a:t>
            </a:r>
            <a:r>
              <a:rPr lang="en-US" altLang="ja-JP" dirty="0" err="1"/>
              <a:t>no_track</a:t>
            </a:r>
            <a:r>
              <a:rPr lang="en-US" altLang="ja-JP" dirty="0"/>
              <a:t> = 0;</a:t>
            </a:r>
          </a:p>
          <a:p>
            <a:r>
              <a:rPr lang="en-US" altLang="ja-JP" dirty="0"/>
              <a:t>                        if(!</a:t>
            </a:r>
            <a:r>
              <a:rPr lang="en-US" altLang="ja-JP" dirty="0" err="1"/>
              <a:t>esdTrackCuts</a:t>
            </a:r>
            <a:r>
              <a:rPr lang="en-US" altLang="ja-JP" dirty="0"/>
              <a:t>-&gt;</a:t>
            </a:r>
            <a:r>
              <a:rPr lang="en-US" altLang="ja-JP" dirty="0" err="1"/>
              <a:t>AcceptTrack</a:t>
            </a:r>
            <a:r>
              <a:rPr lang="en-US" altLang="ja-JP" dirty="0"/>
              <a:t>(track)){</a:t>
            </a:r>
          </a:p>
          <a:p>
            <a:r>
              <a:rPr lang="en-US" altLang="ja-JP" dirty="0"/>
              <a:t>                                </a:t>
            </a:r>
            <a:r>
              <a:rPr lang="en-US" altLang="ja-JP" dirty="0" err="1"/>
              <a:t>esdTrackCuts</a:t>
            </a:r>
            <a:r>
              <a:rPr lang="en-US" altLang="ja-JP" dirty="0"/>
              <a:t>-&gt;</a:t>
            </a:r>
            <a:r>
              <a:rPr lang="en-US" altLang="ja-JP" dirty="0" err="1"/>
              <a:t>SetClusterRequirementITS</a:t>
            </a:r>
            <a:r>
              <a:rPr lang="en-US" altLang="ja-JP" dirty="0"/>
              <a:t>(</a:t>
            </a:r>
            <a:r>
              <a:rPr lang="en-US" altLang="ja-JP" dirty="0" err="1"/>
              <a:t>AliESDtrackCuts</a:t>
            </a:r>
            <a:r>
              <a:rPr lang="en-US" altLang="ja-JP" dirty="0"/>
              <a:t>::</a:t>
            </a:r>
            <a:r>
              <a:rPr lang="en-US" altLang="ja-JP" dirty="0" err="1"/>
              <a:t>kSPD</a:t>
            </a:r>
            <a:r>
              <a:rPr lang="en-US" altLang="ja-JP" dirty="0"/>
              <a:t>, </a:t>
            </a:r>
            <a:r>
              <a:rPr lang="en-US" altLang="ja-JP" dirty="0" err="1"/>
              <a:t>AliESDtrackCuts</a:t>
            </a:r>
            <a:r>
              <a:rPr lang="en-US" altLang="ja-JP" dirty="0"/>
              <a:t>::</a:t>
            </a:r>
            <a:r>
              <a:rPr lang="en-US" altLang="ja-JP" dirty="0" err="1"/>
              <a:t>kNone</a:t>
            </a:r>
            <a:r>
              <a:rPr lang="en-US" altLang="ja-JP" dirty="0"/>
              <a:t>);</a:t>
            </a:r>
          </a:p>
          <a:p>
            <a:r>
              <a:rPr lang="en-US" altLang="ja-JP" dirty="0"/>
              <a:t>                                if(!</a:t>
            </a:r>
            <a:r>
              <a:rPr lang="en-US" altLang="ja-JP" dirty="0" err="1"/>
              <a:t>esdTrackCuts</a:t>
            </a:r>
            <a:r>
              <a:rPr lang="en-US" altLang="ja-JP" dirty="0"/>
              <a:t>-&gt;</a:t>
            </a:r>
            <a:r>
              <a:rPr lang="en-US" altLang="ja-JP" dirty="0" err="1"/>
              <a:t>AcceptTrack</a:t>
            </a:r>
            <a:r>
              <a:rPr lang="en-US" altLang="ja-JP" dirty="0"/>
              <a:t>(track)){</a:t>
            </a:r>
          </a:p>
          <a:p>
            <a:r>
              <a:rPr lang="en-US" altLang="ja-JP" dirty="0"/>
              <a:t>                                                </a:t>
            </a:r>
            <a:r>
              <a:rPr lang="en-US" altLang="ja-JP" dirty="0" err="1"/>
              <a:t>no_track</a:t>
            </a:r>
            <a:r>
              <a:rPr lang="en-US" altLang="ja-JP" dirty="0"/>
              <a:t> = 1;</a:t>
            </a:r>
          </a:p>
          <a:p>
            <a:r>
              <a:rPr lang="en-US" altLang="ja-JP" dirty="0"/>
              <a:t>                                }</a:t>
            </a:r>
          </a:p>
          <a:p>
            <a:r>
              <a:rPr lang="en-US" altLang="ja-JP" dirty="0"/>
              <a:t>                        }</a:t>
            </a:r>
            <a:endParaRPr kumimoji="1" lang="ja-JP" altLang="en-US" dirty="0"/>
          </a:p>
        </p:txBody>
      </p:sp>
      <p:sp>
        <p:nvSpPr>
          <p:cNvPr id="3" name="スライド番号プレースホルダー 2"/>
          <p:cNvSpPr>
            <a:spLocks noGrp="1"/>
          </p:cNvSpPr>
          <p:nvPr>
            <p:ph type="sldNum" sz="quarter" idx="12"/>
          </p:nvPr>
        </p:nvSpPr>
        <p:spPr/>
        <p:txBody>
          <a:bodyPr/>
          <a:lstStyle/>
          <a:p>
            <a:fld id="{8BAD8698-6F9B-7441-9B4C-A41E1AD311BC}" type="slidenum">
              <a:rPr kumimoji="1" lang="ja-JP" altLang="en-US" smtClean="0"/>
              <a:t>15</a:t>
            </a:fld>
            <a:endParaRPr kumimoji="1" lang="ja-JP" altLang="en-US"/>
          </a:p>
        </p:txBody>
      </p:sp>
      <p:sp>
        <p:nvSpPr>
          <p:cNvPr id="4" name="タイトル 3"/>
          <p:cNvSpPr>
            <a:spLocks noGrp="1"/>
          </p:cNvSpPr>
          <p:nvPr>
            <p:ph type="title"/>
          </p:nvPr>
        </p:nvSpPr>
        <p:spPr>
          <a:xfrm>
            <a:off x="457200" y="156909"/>
            <a:ext cx="8229600" cy="1252728"/>
          </a:xfrm>
        </p:spPr>
        <p:txBody>
          <a:bodyPr/>
          <a:lstStyle/>
          <a:p>
            <a:pPr algn="l"/>
            <a:r>
              <a:rPr kumimoji="1" lang="en-US" altLang="ja-JP" dirty="0" smtClean="0"/>
              <a:t>hybrid track cuts</a:t>
            </a:r>
            <a:endParaRPr kumimoji="1" lang="ja-JP" altLang="en-US" dirty="0"/>
          </a:p>
        </p:txBody>
      </p:sp>
      <p:sp>
        <p:nvSpPr>
          <p:cNvPr id="5" name="テキスト ボックス 4"/>
          <p:cNvSpPr txBox="1"/>
          <p:nvPr/>
        </p:nvSpPr>
        <p:spPr>
          <a:xfrm>
            <a:off x="4118507" y="4602515"/>
            <a:ext cx="4772228" cy="646331"/>
          </a:xfrm>
          <a:prstGeom prst="rect">
            <a:avLst/>
          </a:prstGeom>
          <a:noFill/>
          <a:ln>
            <a:solidFill>
              <a:schemeClr val="tx1"/>
            </a:solidFill>
          </a:ln>
        </p:spPr>
        <p:txBody>
          <a:bodyPr wrap="square" rtlCol="0">
            <a:spAutoFit/>
          </a:bodyPr>
          <a:lstStyle/>
          <a:p>
            <a:r>
              <a:rPr kumimoji="1" lang="en-US" altLang="ja-JP" dirty="0" err="1" smtClean="0"/>
              <a:t>kAny</a:t>
            </a:r>
            <a:r>
              <a:rPr kumimoji="1" lang="en-US" altLang="ja-JP" dirty="0" smtClean="0"/>
              <a:t>-&gt;</a:t>
            </a:r>
            <a:r>
              <a:rPr kumimoji="1" lang="en-US" altLang="ja-JP" dirty="0" err="1" smtClean="0"/>
              <a:t>kNone</a:t>
            </a:r>
            <a:r>
              <a:rPr kumimoji="1" lang="ja-JP" altLang="en-US" dirty="0" smtClean="0"/>
              <a:t>と変える事で</a:t>
            </a:r>
            <a:r>
              <a:rPr kumimoji="1" lang="en-US" altLang="ja-JP" dirty="0" smtClean="0"/>
              <a:t>ITS</a:t>
            </a:r>
            <a:r>
              <a:rPr kumimoji="1" lang="ja-JP" altLang="en-US" dirty="0" smtClean="0"/>
              <a:t>にあいている穴の補正をしてくれている。</a:t>
            </a:r>
            <a:endParaRPr kumimoji="1" lang="ja-JP" altLang="en-US" dirty="0"/>
          </a:p>
        </p:txBody>
      </p:sp>
    </p:spTree>
    <p:extLst>
      <p:ext uri="{BB962C8B-B14F-4D97-AF65-F5344CB8AC3E}">
        <p14:creationId xmlns:p14="http://schemas.microsoft.com/office/powerpoint/2010/main" val="13185506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237125" y="1531801"/>
            <a:ext cx="8652063" cy="836731"/>
          </a:xfrm>
        </p:spPr>
        <p:txBody>
          <a:bodyPr>
            <a:normAutofit/>
          </a:bodyPr>
          <a:lstStyle/>
          <a:p>
            <a:pPr>
              <a:buClrTx/>
            </a:pPr>
            <a:r>
              <a:rPr lang="en-US" altLang="ja-JP" sz="2000" dirty="0" smtClean="0">
                <a:solidFill>
                  <a:schemeClr val="tx1"/>
                </a:solidFill>
              </a:rPr>
              <a:t>ALICE</a:t>
            </a:r>
            <a:r>
              <a:rPr lang="ja-JP" altLang="en-US" sz="2000" dirty="0" smtClean="0">
                <a:solidFill>
                  <a:schemeClr val="tx1"/>
                </a:solidFill>
              </a:rPr>
              <a:t>実験は目的</a:t>
            </a:r>
            <a:r>
              <a:rPr lang="ja-JP" altLang="en-US" sz="2000" dirty="0">
                <a:solidFill>
                  <a:schemeClr val="tx1"/>
                </a:solidFill>
              </a:rPr>
              <a:t>に応じた検出器を多数搭載し、検出器を組み合わせ解析することによって様々な物理解析を行うことが</a:t>
            </a:r>
            <a:r>
              <a:rPr lang="ja-JP" altLang="en-US" sz="2000" dirty="0" smtClean="0">
                <a:solidFill>
                  <a:schemeClr val="tx1"/>
                </a:solidFill>
              </a:rPr>
              <a:t>可能。</a:t>
            </a:r>
            <a:endParaRPr kumimoji="1" lang="en-US" altLang="ja-JP" sz="2000" dirty="0" smtClean="0">
              <a:solidFill>
                <a:schemeClr val="tx1"/>
              </a:solidFill>
            </a:endParaRPr>
          </a:p>
        </p:txBody>
      </p:sp>
      <p:sp>
        <p:nvSpPr>
          <p:cNvPr id="3" name="タイトル 2"/>
          <p:cNvSpPr>
            <a:spLocks noGrp="1"/>
          </p:cNvSpPr>
          <p:nvPr>
            <p:ph type="title"/>
          </p:nvPr>
        </p:nvSpPr>
        <p:spPr/>
        <p:txBody>
          <a:bodyPr/>
          <a:lstStyle/>
          <a:p>
            <a:pPr algn="l"/>
            <a:r>
              <a:rPr kumimoji="1" lang="en-US" altLang="ja-JP" dirty="0" smtClean="0"/>
              <a:t>ALICE</a:t>
            </a:r>
            <a:r>
              <a:rPr kumimoji="1" lang="ja-JP" altLang="en-US" dirty="0" smtClean="0"/>
              <a:t>実験検出器</a:t>
            </a:r>
            <a:endParaRPr kumimoji="1" lang="ja-JP" altLang="en-US" dirty="0"/>
          </a:p>
        </p:txBody>
      </p:sp>
      <p:sp>
        <p:nvSpPr>
          <p:cNvPr id="5" name="コンテンツ プレースホルダー 1"/>
          <p:cNvSpPr txBox="1">
            <a:spLocks/>
          </p:cNvSpPr>
          <p:nvPr/>
        </p:nvSpPr>
        <p:spPr>
          <a:xfrm>
            <a:off x="237125" y="2287805"/>
            <a:ext cx="4246943" cy="501346"/>
          </a:xfrm>
          <a:prstGeom prst="rect">
            <a:avLst/>
          </a:prstGeom>
        </p:spPr>
        <p:txBody>
          <a:bodyPr vert="horz" lIns="91440" tIns="45720" rIns="91440" bIns="45720" rtlCol="0">
            <a:normAutofit fontScale="92500" lnSpcReduction="20000"/>
          </a:bodyPr>
          <a:lstStyle>
            <a:lvl1pPr marL="274320" indent="-274320" algn="l" defTabSz="914400" rtl="0" eaLnBrk="1" latinLnBrk="0" hangingPunct="1">
              <a:spcBef>
                <a:spcPct val="20000"/>
              </a:spcBef>
              <a:buClr>
                <a:schemeClr val="accent1"/>
              </a:buClr>
              <a:buSzPct val="100000"/>
              <a:buFont typeface="Symbol" pitchFamily="18" charset="2"/>
              <a:buChar char=""/>
              <a:defRPr kumimoji="1"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kumimoji="1"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kumimoji="1"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kumimoji="1"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kumimoji="1"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9pPr>
          </a:lstStyle>
          <a:p>
            <a:pPr lvl="1">
              <a:buFont typeface="Arial"/>
              <a:buChar char="•"/>
            </a:pPr>
            <a:r>
              <a:rPr lang="ja-JP" altLang="en-US" sz="1600" dirty="0" smtClean="0">
                <a:solidFill>
                  <a:srgbClr val="000000"/>
                </a:solidFill>
              </a:rPr>
              <a:t>本研究でジェット測定として使用した検出器</a:t>
            </a:r>
            <a:r>
              <a:rPr lang="en-US" altLang="ja-JP" sz="1600" dirty="0" smtClean="0">
                <a:solidFill>
                  <a:srgbClr val="000000"/>
                </a:solidFill>
              </a:rPr>
              <a:t>→TPC,EMCAL</a:t>
            </a:r>
          </a:p>
        </p:txBody>
      </p:sp>
      <p:sp>
        <p:nvSpPr>
          <p:cNvPr id="10" name="円/楕円 9"/>
          <p:cNvSpPr/>
          <p:nvPr/>
        </p:nvSpPr>
        <p:spPr>
          <a:xfrm>
            <a:off x="5046118" y="2790829"/>
            <a:ext cx="885577" cy="380394"/>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13" name="図 12" descr="ALICE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84069" y="2287806"/>
            <a:ext cx="4405119" cy="3403218"/>
          </a:xfrm>
          <a:prstGeom prst="rect">
            <a:avLst/>
          </a:prstGeom>
        </p:spPr>
      </p:pic>
      <p:sp>
        <p:nvSpPr>
          <p:cNvPr id="14" name="円/楕円 13"/>
          <p:cNvSpPr/>
          <p:nvPr/>
        </p:nvSpPr>
        <p:spPr>
          <a:xfrm>
            <a:off x="5196499" y="2421497"/>
            <a:ext cx="451143" cy="405684"/>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19" name="直線矢印コネクタ 18"/>
          <p:cNvCxnSpPr>
            <a:stCxn id="14" idx="4"/>
          </p:cNvCxnSpPr>
          <p:nvPr/>
        </p:nvCxnSpPr>
        <p:spPr>
          <a:xfrm>
            <a:off x="5422071" y="2827181"/>
            <a:ext cx="650864" cy="949807"/>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0" name="テキスト ボックス 19"/>
          <p:cNvSpPr txBox="1"/>
          <p:nvPr/>
        </p:nvSpPr>
        <p:spPr>
          <a:xfrm>
            <a:off x="7351960" y="2421497"/>
            <a:ext cx="889987" cy="369332"/>
          </a:xfrm>
          <a:prstGeom prst="rect">
            <a:avLst/>
          </a:prstGeom>
          <a:noFill/>
        </p:spPr>
        <p:txBody>
          <a:bodyPr wrap="none" rtlCol="0">
            <a:spAutoFit/>
          </a:bodyPr>
          <a:lstStyle/>
          <a:p>
            <a:r>
              <a:rPr kumimoji="1" lang="en-US" altLang="ja-JP" dirty="0" smtClean="0"/>
              <a:t>EMCAL</a:t>
            </a:r>
            <a:endParaRPr kumimoji="1" lang="ja-JP" altLang="en-US" dirty="0"/>
          </a:p>
        </p:txBody>
      </p:sp>
      <p:cxnSp>
        <p:nvCxnSpPr>
          <p:cNvPr id="22" name="直線矢印コネクタ 21"/>
          <p:cNvCxnSpPr/>
          <p:nvPr/>
        </p:nvCxnSpPr>
        <p:spPr>
          <a:xfrm flipH="1">
            <a:off x="6600055" y="2573578"/>
            <a:ext cx="751905" cy="1036116"/>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3" name="円/楕円 22"/>
          <p:cNvSpPr/>
          <p:nvPr/>
        </p:nvSpPr>
        <p:spPr>
          <a:xfrm>
            <a:off x="7351960" y="2421497"/>
            <a:ext cx="889987" cy="369332"/>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4" name="コンテンツ プレースホルダー 1"/>
          <p:cNvSpPr txBox="1">
            <a:spLocks/>
          </p:cNvSpPr>
          <p:nvPr/>
        </p:nvSpPr>
        <p:spPr>
          <a:xfrm>
            <a:off x="237125" y="2789152"/>
            <a:ext cx="4094543" cy="2503195"/>
          </a:xfrm>
          <a:prstGeom prst="rect">
            <a:avLst/>
          </a:prstGeom>
        </p:spPr>
        <p:txBody>
          <a:bodyPr vert="horz" lIns="91440" tIns="45720" rIns="91440" bIns="45720" rtlCol="0">
            <a:normAutofit/>
          </a:bodyPr>
          <a:lstStyle>
            <a:lvl1pPr marL="274320" indent="-274320" algn="l" defTabSz="914400" rtl="0" eaLnBrk="1" latinLnBrk="0" hangingPunct="1">
              <a:spcBef>
                <a:spcPct val="20000"/>
              </a:spcBef>
              <a:buClr>
                <a:schemeClr val="accent1"/>
              </a:buClr>
              <a:buSzPct val="100000"/>
              <a:buFont typeface="Symbol" pitchFamily="18" charset="2"/>
              <a:buChar char=""/>
              <a:defRPr kumimoji="1"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kumimoji="1"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kumimoji="1"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kumimoji="1"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kumimoji="1"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9pPr>
          </a:lstStyle>
          <a:p>
            <a:pPr>
              <a:buClrTx/>
            </a:pPr>
            <a:r>
              <a:rPr lang="en-US" altLang="ja-JP" sz="2000" dirty="0" smtClean="0">
                <a:solidFill>
                  <a:srgbClr val="000000"/>
                </a:solidFill>
              </a:rPr>
              <a:t>TPC→</a:t>
            </a:r>
            <a:r>
              <a:rPr lang="ja-JP" altLang="en-US" sz="2000" dirty="0" smtClean="0">
                <a:solidFill>
                  <a:srgbClr val="000000"/>
                </a:solidFill>
              </a:rPr>
              <a:t>中心飛跡ガス検出器</a:t>
            </a:r>
            <a:endParaRPr lang="en-US" altLang="ja-JP" sz="2000" dirty="0" smtClean="0">
              <a:solidFill>
                <a:srgbClr val="000000"/>
              </a:solidFill>
            </a:endParaRPr>
          </a:p>
          <a:p>
            <a:pPr lvl="1">
              <a:buFont typeface="Arial"/>
              <a:buChar char="•"/>
            </a:pPr>
            <a:r>
              <a:rPr lang="ja-JP" altLang="en-US" sz="1800" dirty="0" smtClean="0">
                <a:solidFill>
                  <a:srgbClr val="000000"/>
                </a:solidFill>
              </a:rPr>
              <a:t>荷電粒子の測定。</a:t>
            </a:r>
            <a:endParaRPr lang="en-US" altLang="ja-JP" sz="1800" dirty="0" smtClean="0">
              <a:solidFill>
                <a:schemeClr val="tx1"/>
              </a:solidFill>
            </a:endParaRPr>
          </a:p>
          <a:p>
            <a:pPr lvl="1">
              <a:buFont typeface="Arial"/>
              <a:buChar char="•"/>
            </a:pPr>
            <a:r>
              <a:rPr lang="ja-JP" altLang="en-US" sz="1800" dirty="0" smtClean="0">
                <a:solidFill>
                  <a:srgbClr val="000000"/>
                </a:solidFill>
              </a:rPr>
              <a:t>全方位角方向</a:t>
            </a:r>
            <a:r>
              <a:rPr lang="en-US" altLang="ja-JP" sz="1800" dirty="0" smtClean="0">
                <a:solidFill>
                  <a:srgbClr val="000000"/>
                </a:solidFill>
              </a:rPr>
              <a:t>(</a:t>
            </a:r>
            <a:r>
              <a:rPr lang="en-US" altLang="ja-JP" sz="1800" dirty="0" err="1" smtClean="0">
                <a:solidFill>
                  <a:srgbClr val="000000"/>
                </a:solidFill>
              </a:rPr>
              <a:t>Φ</a:t>
            </a:r>
            <a:r>
              <a:rPr lang="en-US" altLang="ja-JP" sz="1800" dirty="0" smtClean="0">
                <a:solidFill>
                  <a:srgbClr val="000000"/>
                </a:solidFill>
              </a:rPr>
              <a:t>)</a:t>
            </a:r>
            <a:r>
              <a:rPr lang="ja-JP" altLang="en-US" sz="1800" dirty="0" smtClean="0">
                <a:solidFill>
                  <a:srgbClr val="000000"/>
                </a:solidFill>
              </a:rPr>
              <a:t>であり、</a:t>
            </a:r>
            <a:r>
              <a:rPr lang="en-US" altLang="ja-JP" sz="1800" dirty="0" smtClean="0">
                <a:solidFill>
                  <a:srgbClr val="000000"/>
                </a:solidFill>
              </a:rPr>
              <a:t>|</a:t>
            </a:r>
            <a:r>
              <a:rPr lang="en-US" altLang="ja-JP" sz="1800" dirty="0" err="1" smtClean="0">
                <a:solidFill>
                  <a:srgbClr val="000000"/>
                </a:solidFill>
              </a:rPr>
              <a:t>η</a:t>
            </a:r>
            <a:r>
              <a:rPr lang="en-US" altLang="ja-JP" sz="1800" dirty="0" smtClean="0">
                <a:solidFill>
                  <a:srgbClr val="000000"/>
                </a:solidFill>
              </a:rPr>
              <a:t>| &lt; 0.9</a:t>
            </a:r>
            <a:r>
              <a:rPr lang="ja-JP" altLang="en-US" sz="1800" dirty="0" smtClean="0">
                <a:solidFill>
                  <a:srgbClr val="000000"/>
                </a:solidFill>
              </a:rPr>
              <a:t>を覆っている。</a:t>
            </a:r>
            <a:endParaRPr lang="en-US" altLang="ja-JP" sz="1800" dirty="0" smtClean="0">
              <a:solidFill>
                <a:srgbClr val="000000"/>
              </a:solidFill>
            </a:endParaRPr>
          </a:p>
          <a:p>
            <a:pPr>
              <a:buClrTx/>
            </a:pPr>
            <a:r>
              <a:rPr lang="en-US" altLang="ja-JP" sz="2000" dirty="0" err="1" smtClean="0">
                <a:solidFill>
                  <a:srgbClr val="000000"/>
                </a:solidFill>
              </a:rPr>
              <a:t>EMCal</a:t>
            </a:r>
            <a:r>
              <a:rPr lang="en-US" altLang="ja-JP" sz="2000" dirty="0" smtClean="0">
                <a:solidFill>
                  <a:srgbClr val="000000"/>
                </a:solidFill>
              </a:rPr>
              <a:t>→</a:t>
            </a:r>
            <a:r>
              <a:rPr lang="ja-JP" altLang="en-US" sz="2000" dirty="0">
                <a:solidFill>
                  <a:srgbClr val="000000"/>
                </a:solidFill>
              </a:rPr>
              <a:t>電磁</a:t>
            </a:r>
            <a:r>
              <a:rPr lang="ja-JP" altLang="en-US" sz="2000" dirty="0" smtClean="0">
                <a:solidFill>
                  <a:srgbClr val="000000"/>
                </a:solidFill>
              </a:rPr>
              <a:t>カロリメータ</a:t>
            </a:r>
            <a:endParaRPr lang="en-US" altLang="ja-JP" sz="2000" dirty="0" smtClean="0">
              <a:solidFill>
                <a:srgbClr val="000000"/>
              </a:solidFill>
            </a:endParaRPr>
          </a:p>
          <a:p>
            <a:pPr lvl="1">
              <a:buFont typeface="Arial"/>
              <a:buChar char="•"/>
            </a:pPr>
            <a:r>
              <a:rPr lang="ja-JP" altLang="en-US" sz="1800" dirty="0" smtClean="0">
                <a:solidFill>
                  <a:srgbClr val="000000"/>
                </a:solidFill>
              </a:rPr>
              <a:t>高運動量</a:t>
            </a:r>
            <a:r>
              <a:rPr lang="ja-JP" altLang="en-US" sz="1800" dirty="0">
                <a:solidFill>
                  <a:srgbClr val="000000"/>
                </a:solidFill>
              </a:rPr>
              <a:t>の電子や光子の</a:t>
            </a:r>
            <a:r>
              <a:rPr lang="ja-JP" altLang="en-US" sz="1800" dirty="0" smtClean="0">
                <a:solidFill>
                  <a:srgbClr val="000000"/>
                </a:solidFill>
              </a:rPr>
              <a:t>測定。</a:t>
            </a:r>
            <a:endParaRPr lang="en-US" altLang="ja-JP" sz="1800" dirty="0" smtClean="0">
              <a:solidFill>
                <a:srgbClr val="000000"/>
              </a:solidFill>
            </a:endParaRPr>
          </a:p>
          <a:p>
            <a:pPr lvl="1">
              <a:buFont typeface="Arial"/>
              <a:buChar char="•"/>
            </a:pPr>
            <a:r>
              <a:rPr lang="en-US" altLang="ja-JP" sz="1800" dirty="0" smtClean="0">
                <a:solidFill>
                  <a:srgbClr val="000000"/>
                </a:solidFill>
              </a:rPr>
              <a:t>80 &lt; </a:t>
            </a:r>
            <a:r>
              <a:rPr lang="en-US" altLang="ja-JP" sz="1800" dirty="0" err="1" smtClean="0">
                <a:solidFill>
                  <a:srgbClr val="000000"/>
                </a:solidFill>
              </a:rPr>
              <a:t>Φ</a:t>
            </a:r>
            <a:r>
              <a:rPr lang="en-US" altLang="ja-JP" sz="1800" dirty="0" smtClean="0">
                <a:solidFill>
                  <a:srgbClr val="000000"/>
                </a:solidFill>
              </a:rPr>
              <a:t> &lt; 190</a:t>
            </a:r>
            <a:r>
              <a:rPr lang="ja-JP" altLang="en-US" sz="1800" dirty="0" smtClean="0">
                <a:solidFill>
                  <a:srgbClr val="000000"/>
                </a:solidFill>
              </a:rPr>
              <a:t>、</a:t>
            </a:r>
            <a:r>
              <a:rPr lang="en-US" altLang="ja-JP" sz="1800" dirty="0" smtClean="0">
                <a:solidFill>
                  <a:srgbClr val="000000"/>
                </a:solidFill>
              </a:rPr>
              <a:t>|</a:t>
            </a:r>
            <a:r>
              <a:rPr lang="en-US" altLang="ja-JP" sz="1800" dirty="0" err="1" smtClean="0">
                <a:solidFill>
                  <a:srgbClr val="000000"/>
                </a:solidFill>
              </a:rPr>
              <a:t>η</a:t>
            </a:r>
            <a:r>
              <a:rPr lang="en-US" altLang="ja-JP" sz="1800" dirty="0" smtClean="0">
                <a:solidFill>
                  <a:srgbClr val="000000"/>
                </a:solidFill>
              </a:rPr>
              <a:t>| &lt; 0.7</a:t>
            </a:r>
            <a:r>
              <a:rPr lang="ja-JP" altLang="en-US" sz="1800" dirty="0" smtClean="0">
                <a:solidFill>
                  <a:srgbClr val="000000"/>
                </a:solidFill>
              </a:rPr>
              <a:t>を覆っている。</a:t>
            </a:r>
            <a:endParaRPr lang="en-US" altLang="ja-JP" sz="1800" dirty="0" smtClean="0">
              <a:solidFill>
                <a:srgbClr val="000000"/>
              </a:solidFill>
            </a:endParaRPr>
          </a:p>
          <a:p>
            <a:pPr lvl="1">
              <a:buFont typeface="Arial"/>
              <a:buChar char="•"/>
            </a:pPr>
            <a:endParaRPr lang="en-US" altLang="ja-JP" sz="1800" dirty="0" smtClean="0">
              <a:solidFill>
                <a:srgbClr val="000000"/>
              </a:solidFill>
            </a:endParaRPr>
          </a:p>
          <a:p>
            <a:pPr lvl="1">
              <a:buFont typeface="Arial"/>
              <a:buChar char="•"/>
            </a:pPr>
            <a:endParaRPr lang="en-US" altLang="ja-JP" sz="1800" dirty="0" smtClean="0">
              <a:solidFill>
                <a:srgbClr val="000000"/>
              </a:solidFill>
            </a:endParaRPr>
          </a:p>
        </p:txBody>
      </p:sp>
      <p:sp>
        <p:nvSpPr>
          <p:cNvPr id="15" name="正方形/長方形 14"/>
          <p:cNvSpPr/>
          <p:nvPr/>
        </p:nvSpPr>
        <p:spPr>
          <a:xfrm>
            <a:off x="237125" y="5292347"/>
            <a:ext cx="2302997" cy="707886"/>
          </a:xfrm>
          <a:prstGeom prst="rect">
            <a:avLst/>
          </a:prstGeom>
        </p:spPr>
        <p:txBody>
          <a:bodyPr wrap="square">
            <a:spAutoFit/>
          </a:bodyPr>
          <a:lstStyle/>
          <a:p>
            <a:r>
              <a:rPr lang="en-US" altLang="ja-JP" sz="2000" dirty="0" smtClean="0"/>
              <a:t>※</a:t>
            </a:r>
            <a:r>
              <a:rPr lang="ja-JP" altLang="en-US" sz="2000" dirty="0" smtClean="0"/>
              <a:t>擬ラピディティー</a:t>
            </a:r>
            <a:endParaRPr lang="en-US" altLang="ja-JP" sz="2000" dirty="0" smtClean="0"/>
          </a:p>
          <a:p>
            <a:endParaRPr lang="ja-JP" altLang="en-US" sz="2000" dirty="0"/>
          </a:p>
        </p:txBody>
      </p:sp>
      <p:sp>
        <p:nvSpPr>
          <p:cNvPr id="16" name="コンテンツ プレースホルダー 1"/>
          <p:cNvSpPr txBox="1">
            <a:spLocks/>
          </p:cNvSpPr>
          <p:nvPr/>
        </p:nvSpPr>
        <p:spPr>
          <a:xfrm>
            <a:off x="237125" y="5768659"/>
            <a:ext cx="710059" cy="658712"/>
          </a:xfrm>
          <a:prstGeom prst="rect">
            <a:avLst/>
          </a:prstGeom>
        </p:spPr>
        <p:txBody>
          <a:bodyPr vert="horz" lIns="91440" tIns="45720" rIns="91440" bIns="45720" rtlCol="0">
            <a:normAutofit/>
          </a:bodyPr>
          <a:lstStyle>
            <a:lvl1pPr marL="274320" indent="-274320" algn="l" defTabSz="914400" rtl="0" eaLnBrk="1" latinLnBrk="0" hangingPunct="1">
              <a:spcBef>
                <a:spcPct val="20000"/>
              </a:spcBef>
              <a:buClr>
                <a:schemeClr val="accent1"/>
              </a:buClr>
              <a:buSzPct val="100000"/>
              <a:buFont typeface="Symbol" pitchFamily="18" charset="2"/>
              <a:buChar char=""/>
              <a:defRPr kumimoji="1"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kumimoji="1"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kumimoji="1"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kumimoji="1"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kumimoji="1"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9pPr>
          </a:lstStyle>
          <a:p>
            <a:pPr marL="0" indent="0">
              <a:buNone/>
            </a:pPr>
            <a:r>
              <a:rPr lang="en-US" altLang="ja-JP" sz="3200" dirty="0" err="1" smtClean="0">
                <a:solidFill>
                  <a:schemeClr val="tx1"/>
                </a:solidFill>
              </a:rPr>
              <a:t>η</a:t>
            </a:r>
            <a:r>
              <a:rPr lang="en-US" altLang="ja-JP" sz="3200" dirty="0" smtClean="0">
                <a:solidFill>
                  <a:schemeClr val="tx1"/>
                </a:solidFill>
              </a:rPr>
              <a:t> =</a:t>
            </a:r>
            <a:endParaRPr lang="ja-JP" altLang="en-US" sz="3200" dirty="0">
              <a:solidFill>
                <a:schemeClr val="tx1"/>
              </a:solidFill>
            </a:endParaRPr>
          </a:p>
        </p:txBody>
      </p:sp>
      <p:pic>
        <p:nvPicPr>
          <p:cNvPr id="17" name="図 16" descr="擬ラピディティー.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3538" y="5691023"/>
            <a:ext cx="2028945" cy="856744"/>
          </a:xfrm>
          <a:prstGeom prst="rect">
            <a:avLst/>
          </a:prstGeom>
        </p:spPr>
      </p:pic>
      <p:sp>
        <p:nvSpPr>
          <p:cNvPr id="18" name="コンテンツ プレースホルダー 1"/>
          <p:cNvSpPr txBox="1">
            <a:spLocks/>
          </p:cNvSpPr>
          <p:nvPr/>
        </p:nvSpPr>
        <p:spPr>
          <a:xfrm>
            <a:off x="3523291" y="6000233"/>
            <a:ext cx="5365897" cy="427138"/>
          </a:xfrm>
          <a:prstGeom prst="rect">
            <a:avLst/>
          </a:prstGeom>
          <a:ln>
            <a:solidFill>
              <a:schemeClr val="tx1"/>
            </a:solidFill>
          </a:ln>
        </p:spPr>
        <p:txBody>
          <a:bodyPr vert="horz" lIns="91440" tIns="45720" rIns="91440" bIns="45720" rtlCol="0">
            <a:normAutofit fontScale="92500"/>
          </a:bodyPr>
          <a:lstStyle>
            <a:lvl1pPr marL="274320" indent="-274320" algn="l" defTabSz="914400" rtl="0" eaLnBrk="1" latinLnBrk="0" hangingPunct="1">
              <a:spcBef>
                <a:spcPct val="20000"/>
              </a:spcBef>
              <a:buClr>
                <a:schemeClr val="accent1"/>
              </a:buClr>
              <a:buSzPct val="100000"/>
              <a:buFont typeface="Symbol" pitchFamily="18" charset="2"/>
              <a:buChar char=""/>
              <a:defRPr kumimoji="1"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kumimoji="1"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kumimoji="1"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kumimoji="1"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kumimoji="1"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9pPr>
          </a:lstStyle>
          <a:p>
            <a:pPr marL="0" indent="0">
              <a:buNone/>
            </a:pPr>
            <a:r>
              <a:rPr lang="ja-JP" altLang="en-US" sz="2000" dirty="0" smtClean="0">
                <a:solidFill>
                  <a:srgbClr val="000000"/>
                </a:solidFill>
              </a:rPr>
              <a:t>高エネルギーの分野では</a:t>
            </a:r>
            <a:r>
              <a:rPr lang="en-US" altLang="ja-JP" sz="2000" dirty="0" err="1" smtClean="0">
                <a:solidFill>
                  <a:srgbClr val="000000"/>
                </a:solidFill>
              </a:rPr>
              <a:t>θ</a:t>
            </a:r>
            <a:r>
              <a:rPr lang="ja-JP" altLang="en-US" sz="2000" dirty="0" smtClean="0">
                <a:solidFill>
                  <a:srgbClr val="000000"/>
                </a:solidFill>
              </a:rPr>
              <a:t>ではなく</a:t>
            </a:r>
            <a:r>
              <a:rPr lang="en-US" altLang="ja-JP" sz="2000" dirty="0" err="1" smtClean="0">
                <a:solidFill>
                  <a:srgbClr val="000000"/>
                </a:solidFill>
              </a:rPr>
              <a:t>η</a:t>
            </a:r>
            <a:r>
              <a:rPr lang="ja-JP" altLang="en-US" sz="2000" dirty="0" smtClean="0">
                <a:solidFill>
                  <a:srgbClr val="000000"/>
                </a:solidFill>
              </a:rPr>
              <a:t>がよく使われる。</a:t>
            </a:r>
            <a:endParaRPr lang="ja-JP" altLang="en-US" sz="2000" dirty="0">
              <a:solidFill>
                <a:srgbClr val="000000"/>
              </a:solidFill>
            </a:endParaRPr>
          </a:p>
        </p:txBody>
      </p:sp>
      <p:cxnSp>
        <p:nvCxnSpPr>
          <p:cNvPr id="6" name="直線矢印コネクタ 5"/>
          <p:cNvCxnSpPr/>
          <p:nvPr/>
        </p:nvCxnSpPr>
        <p:spPr>
          <a:xfrm flipH="1">
            <a:off x="2972483" y="6192047"/>
            <a:ext cx="550809" cy="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4" name="スライド番号プレースホルダー 3"/>
          <p:cNvSpPr>
            <a:spLocks noGrp="1"/>
          </p:cNvSpPr>
          <p:nvPr>
            <p:ph type="sldNum" sz="quarter" idx="12"/>
          </p:nvPr>
        </p:nvSpPr>
        <p:spPr/>
        <p:txBody>
          <a:bodyPr/>
          <a:lstStyle/>
          <a:p>
            <a:fld id="{8BAD8698-6F9B-7441-9B4C-A41E1AD311BC}" type="slidenum">
              <a:rPr kumimoji="1" lang="ja-JP" altLang="en-US" smtClean="0"/>
              <a:t>16</a:t>
            </a:fld>
            <a:endParaRPr kumimoji="1" lang="ja-JP" altLang="en-US"/>
          </a:p>
        </p:txBody>
      </p:sp>
    </p:spTree>
    <p:extLst>
      <p:ext uri="{BB962C8B-B14F-4D97-AF65-F5344CB8AC3E}">
        <p14:creationId xmlns:p14="http://schemas.microsoft.com/office/powerpoint/2010/main" val="287380829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descr="モジュール.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42" y="1591056"/>
            <a:ext cx="9038158" cy="5266943"/>
          </a:xfrm>
          <a:prstGeom prst="rect">
            <a:avLst/>
          </a:prstGeom>
        </p:spPr>
      </p:pic>
      <p:sp>
        <p:nvSpPr>
          <p:cNvPr id="3" name="スライド番号プレースホルダー 2"/>
          <p:cNvSpPr>
            <a:spLocks noGrp="1"/>
          </p:cNvSpPr>
          <p:nvPr>
            <p:ph type="sldNum" sz="quarter" idx="12"/>
          </p:nvPr>
        </p:nvSpPr>
        <p:spPr/>
        <p:txBody>
          <a:bodyPr/>
          <a:lstStyle/>
          <a:p>
            <a:fld id="{8BAD8698-6F9B-7441-9B4C-A41E1AD311BC}" type="slidenum">
              <a:rPr kumimoji="1" lang="ja-JP" altLang="en-US" smtClean="0"/>
              <a:t>17</a:t>
            </a:fld>
            <a:endParaRPr kumimoji="1" lang="ja-JP" altLang="en-US"/>
          </a:p>
        </p:txBody>
      </p:sp>
      <p:sp>
        <p:nvSpPr>
          <p:cNvPr id="4" name="タイトル 3"/>
          <p:cNvSpPr>
            <a:spLocks noGrp="1"/>
          </p:cNvSpPr>
          <p:nvPr>
            <p:ph type="title"/>
          </p:nvPr>
        </p:nvSpPr>
        <p:spPr/>
        <p:txBody>
          <a:bodyPr/>
          <a:lstStyle/>
          <a:p>
            <a:pPr algn="l"/>
            <a:r>
              <a:rPr kumimoji="1" lang="en-US" altLang="ja-JP" dirty="0" err="1" smtClean="0"/>
              <a:t>EMCal</a:t>
            </a:r>
            <a:r>
              <a:rPr kumimoji="1" lang="en-US" altLang="ja-JP" dirty="0" smtClean="0"/>
              <a:t>(</a:t>
            </a:r>
            <a:r>
              <a:rPr kumimoji="1" lang="ja-JP" altLang="en-US" dirty="0" smtClean="0"/>
              <a:t>モジュール</a:t>
            </a:r>
            <a:r>
              <a:rPr kumimoji="1" lang="en-US" altLang="ja-JP" dirty="0" smtClean="0"/>
              <a:t>)</a:t>
            </a:r>
            <a:endParaRPr kumimoji="1" lang="ja-JP" altLang="en-US" dirty="0"/>
          </a:p>
        </p:txBody>
      </p:sp>
    </p:spTree>
    <p:extLst>
      <p:ext uri="{BB962C8B-B14F-4D97-AF65-F5344CB8AC3E}">
        <p14:creationId xmlns:p14="http://schemas.microsoft.com/office/powerpoint/2010/main" val="23295370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descr="電磁シャワー.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91057"/>
            <a:ext cx="9144000" cy="5266944"/>
          </a:xfrm>
          <a:prstGeom prst="rect">
            <a:avLst/>
          </a:prstGeom>
        </p:spPr>
      </p:pic>
      <p:sp>
        <p:nvSpPr>
          <p:cNvPr id="3" name="スライド番号プレースホルダー 2"/>
          <p:cNvSpPr>
            <a:spLocks noGrp="1"/>
          </p:cNvSpPr>
          <p:nvPr>
            <p:ph type="sldNum" sz="quarter" idx="12"/>
          </p:nvPr>
        </p:nvSpPr>
        <p:spPr/>
        <p:txBody>
          <a:bodyPr/>
          <a:lstStyle/>
          <a:p>
            <a:fld id="{8BAD8698-6F9B-7441-9B4C-A41E1AD311BC}" type="slidenum">
              <a:rPr kumimoji="1" lang="ja-JP" altLang="en-US" smtClean="0"/>
              <a:t>18</a:t>
            </a:fld>
            <a:endParaRPr kumimoji="1" lang="ja-JP" altLang="en-US"/>
          </a:p>
        </p:txBody>
      </p:sp>
      <p:sp>
        <p:nvSpPr>
          <p:cNvPr id="4" name="タイトル 3"/>
          <p:cNvSpPr>
            <a:spLocks noGrp="1"/>
          </p:cNvSpPr>
          <p:nvPr>
            <p:ph type="title"/>
          </p:nvPr>
        </p:nvSpPr>
        <p:spPr/>
        <p:txBody>
          <a:bodyPr/>
          <a:lstStyle/>
          <a:p>
            <a:r>
              <a:rPr kumimoji="1" lang="en-US" altLang="ja-JP" dirty="0" err="1" smtClean="0"/>
              <a:t>EMCal</a:t>
            </a:r>
            <a:r>
              <a:rPr kumimoji="1" lang="en-US" altLang="ja-JP" dirty="0" smtClean="0"/>
              <a:t>(</a:t>
            </a:r>
            <a:r>
              <a:rPr kumimoji="1" lang="ja-JP" altLang="en-US" dirty="0" smtClean="0"/>
              <a:t>電磁シャワー</a:t>
            </a:r>
            <a:r>
              <a:rPr kumimoji="1" lang="en-US" altLang="ja-JP" dirty="0" smtClean="0"/>
              <a:t>)</a:t>
            </a:r>
            <a:endParaRPr kumimoji="1" lang="ja-JP" altLang="en-US" dirty="0"/>
          </a:p>
        </p:txBody>
      </p:sp>
    </p:spTree>
    <p:extLst>
      <p:ext uri="{BB962C8B-B14F-4D97-AF65-F5344CB8AC3E}">
        <p14:creationId xmlns:p14="http://schemas.microsoft.com/office/powerpoint/2010/main" val="19866219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descr="AP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91056"/>
            <a:ext cx="9144000" cy="5266945"/>
          </a:xfrm>
          <a:prstGeom prst="rect">
            <a:avLst/>
          </a:prstGeom>
        </p:spPr>
      </p:pic>
      <p:sp>
        <p:nvSpPr>
          <p:cNvPr id="3" name="スライド番号プレースホルダー 2"/>
          <p:cNvSpPr>
            <a:spLocks noGrp="1"/>
          </p:cNvSpPr>
          <p:nvPr>
            <p:ph type="sldNum" sz="quarter" idx="12"/>
          </p:nvPr>
        </p:nvSpPr>
        <p:spPr/>
        <p:txBody>
          <a:bodyPr/>
          <a:lstStyle/>
          <a:p>
            <a:fld id="{8BAD8698-6F9B-7441-9B4C-A41E1AD311BC}" type="slidenum">
              <a:rPr kumimoji="1" lang="ja-JP" altLang="en-US" smtClean="0"/>
              <a:t>19</a:t>
            </a:fld>
            <a:endParaRPr kumimoji="1" lang="ja-JP" altLang="en-US"/>
          </a:p>
        </p:txBody>
      </p:sp>
      <p:sp>
        <p:nvSpPr>
          <p:cNvPr id="4" name="タイトル 3"/>
          <p:cNvSpPr>
            <a:spLocks noGrp="1"/>
          </p:cNvSpPr>
          <p:nvPr>
            <p:ph type="title"/>
          </p:nvPr>
        </p:nvSpPr>
        <p:spPr/>
        <p:txBody>
          <a:bodyPr/>
          <a:lstStyle/>
          <a:p>
            <a:pPr algn="l"/>
            <a:r>
              <a:rPr kumimoji="1" lang="en-US" altLang="ja-JP" dirty="0" err="1" smtClean="0"/>
              <a:t>EMCal</a:t>
            </a:r>
            <a:r>
              <a:rPr kumimoji="1" lang="en-US" altLang="ja-JP" dirty="0" smtClean="0"/>
              <a:t>(APD)</a:t>
            </a:r>
            <a:endParaRPr kumimoji="1" lang="ja-JP" altLang="en-US" dirty="0"/>
          </a:p>
        </p:txBody>
      </p:sp>
    </p:spTree>
    <p:extLst>
      <p:ext uri="{BB962C8B-B14F-4D97-AF65-F5344CB8AC3E}">
        <p14:creationId xmlns:p14="http://schemas.microsoft.com/office/powerpoint/2010/main" val="2292941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57200" y="1872214"/>
            <a:ext cx="8229600" cy="4630369"/>
          </a:xfrm>
        </p:spPr>
        <p:txBody>
          <a:bodyPr numCol="1">
            <a:normAutofit/>
          </a:bodyPr>
          <a:lstStyle/>
          <a:p>
            <a:r>
              <a:rPr lang="ja-JP" altLang="en-US" sz="3200" dirty="0" smtClean="0">
                <a:solidFill>
                  <a:schemeClr val="tx1"/>
                </a:solidFill>
                <a:latin typeface="ＤＦＰ太丸ゴシック体"/>
                <a:ea typeface="ＤＦＰ太丸ゴシック体"/>
              </a:rPr>
              <a:t>直接光子とは？</a:t>
            </a:r>
            <a:endParaRPr lang="en-US" altLang="ja-JP" sz="3200" dirty="0" smtClean="0">
              <a:solidFill>
                <a:schemeClr val="tx1"/>
              </a:solidFill>
              <a:latin typeface="ＤＦＰ太丸ゴシック体"/>
              <a:ea typeface="ＤＦＰ太丸ゴシック体"/>
            </a:endParaRPr>
          </a:p>
          <a:p>
            <a:r>
              <a:rPr lang="en-US" altLang="ja-JP" sz="3200" dirty="0" smtClean="0">
                <a:solidFill>
                  <a:schemeClr val="tx1"/>
                </a:solidFill>
                <a:latin typeface="ＤＦＰ太丸ゴシック体"/>
                <a:ea typeface="ＤＦＰ太丸ゴシック体"/>
              </a:rPr>
              <a:t>ALICE </a:t>
            </a:r>
            <a:r>
              <a:rPr lang="ja-JP" altLang="en-US" sz="3200" dirty="0" smtClean="0">
                <a:solidFill>
                  <a:schemeClr val="tx1"/>
                </a:solidFill>
                <a:latin typeface="ＤＦＰ太丸ゴシック体"/>
                <a:ea typeface="ＤＦＰ太丸ゴシック体"/>
              </a:rPr>
              <a:t>電磁カロリメータ検出器</a:t>
            </a:r>
            <a:r>
              <a:rPr lang="en-US" altLang="ja-JP" sz="3200" dirty="0" smtClean="0">
                <a:solidFill>
                  <a:schemeClr val="tx1"/>
                </a:solidFill>
                <a:latin typeface="ＤＦＰ太丸ゴシック体"/>
                <a:ea typeface="ＤＦＰ太丸ゴシック体"/>
              </a:rPr>
              <a:t>(</a:t>
            </a:r>
            <a:r>
              <a:rPr lang="en-US" altLang="ja-JP" sz="3200" dirty="0" err="1" smtClean="0">
                <a:solidFill>
                  <a:schemeClr val="tx1"/>
                </a:solidFill>
                <a:latin typeface="ＤＦＰ太丸ゴシック体"/>
                <a:ea typeface="ＤＦＰ太丸ゴシック体"/>
              </a:rPr>
              <a:t>EMCal</a:t>
            </a:r>
            <a:r>
              <a:rPr lang="en-US" altLang="ja-JP" sz="3200" dirty="0" smtClean="0">
                <a:solidFill>
                  <a:schemeClr val="tx1"/>
                </a:solidFill>
                <a:latin typeface="ＤＦＰ太丸ゴシック体"/>
                <a:ea typeface="ＤＦＰ太丸ゴシック体"/>
              </a:rPr>
              <a:t>)</a:t>
            </a:r>
            <a:endParaRPr lang="en-US" altLang="ja-JP" sz="3200" dirty="0">
              <a:solidFill>
                <a:schemeClr val="tx1"/>
              </a:solidFill>
              <a:latin typeface="ＤＦＰ太丸ゴシック体"/>
              <a:ea typeface="ＤＦＰ太丸ゴシック体"/>
            </a:endParaRPr>
          </a:p>
          <a:p>
            <a:r>
              <a:rPr lang="en-US" altLang="ja-JP" sz="3400" dirty="0" smtClean="0">
                <a:solidFill>
                  <a:schemeClr val="tx1"/>
                </a:solidFill>
                <a:latin typeface="ＤＦＰ太丸ゴシック体"/>
                <a:ea typeface="ＤＦＰ太丸ゴシック体"/>
              </a:rPr>
              <a:t>Isolation cut</a:t>
            </a:r>
          </a:p>
          <a:p>
            <a:r>
              <a:rPr lang="en-US" altLang="ja-JP" sz="3400" dirty="0" smtClean="0">
                <a:solidFill>
                  <a:schemeClr val="tx1"/>
                </a:solidFill>
                <a:latin typeface="ＤＦＰ太丸ゴシック体"/>
                <a:ea typeface="ＤＦＰ太丸ゴシック体"/>
              </a:rPr>
              <a:t>shower shape</a:t>
            </a:r>
          </a:p>
          <a:p>
            <a:r>
              <a:rPr lang="en-US" altLang="ja-JP" sz="3400" dirty="0" err="1" smtClean="0">
                <a:solidFill>
                  <a:schemeClr val="tx1"/>
                </a:solidFill>
                <a:latin typeface="ＤＦＰ太丸ゴシック体"/>
                <a:ea typeface="ＤＦＰ太丸ゴシック体"/>
              </a:rPr>
              <a:t>γ-γ</a:t>
            </a:r>
            <a:r>
              <a:rPr lang="ja-JP" altLang="en-US" sz="3400" dirty="0" smtClean="0">
                <a:solidFill>
                  <a:schemeClr val="tx1"/>
                </a:solidFill>
                <a:latin typeface="ＤＦＰ太丸ゴシック体"/>
                <a:ea typeface="ＤＦＰ太丸ゴシック体"/>
              </a:rPr>
              <a:t>不変質量分布</a:t>
            </a:r>
            <a:endParaRPr lang="en-US" altLang="ja-JP" sz="3400" dirty="0" smtClean="0">
              <a:solidFill>
                <a:schemeClr val="tx1"/>
              </a:solidFill>
              <a:latin typeface="ＤＦＰ太丸ゴシック体"/>
              <a:ea typeface="ＤＦＰ太丸ゴシック体"/>
            </a:endParaRPr>
          </a:p>
          <a:p>
            <a:r>
              <a:rPr lang="ja-JP" altLang="en-US" sz="3400" dirty="0" smtClean="0">
                <a:solidFill>
                  <a:schemeClr val="tx1"/>
                </a:solidFill>
                <a:latin typeface="ＤＦＰ太丸ゴシック体"/>
                <a:ea typeface="ＤＦＰ太丸ゴシック体"/>
              </a:rPr>
              <a:t>まとめと今後の課題</a:t>
            </a:r>
            <a:endParaRPr lang="en-US" altLang="ja-JP" sz="3200" dirty="0">
              <a:solidFill>
                <a:schemeClr val="tx1"/>
              </a:solidFill>
              <a:latin typeface="ＤＦＰ太丸ゴシック体"/>
              <a:ea typeface="ＤＦＰ太丸ゴシック体"/>
            </a:endParaRPr>
          </a:p>
          <a:p>
            <a:pPr>
              <a:buFont typeface="Wingdings" charset="2"/>
              <a:buChar char="²"/>
            </a:pPr>
            <a:endParaRPr kumimoji="1" lang="ja-JP" altLang="en-US" dirty="0"/>
          </a:p>
        </p:txBody>
      </p:sp>
      <p:sp>
        <p:nvSpPr>
          <p:cNvPr id="2" name="タイトル 1"/>
          <p:cNvSpPr>
            <a:spLocks noGrp="1"/>
          </p:cNvSpPr>
          <p:nvPr>
            <p:ph type="title"/>
          </p:nvPr>
        </p:nvSpPr>
        <p:spPr/>
        <p:txBody>
          <a:bodyPr/>
          <a:lstStyle/>
          <a:p>
            <a:pPr algn="l"/>
            <a:r>
              <a:rPr lang="en-US" altLang="ja-JP" dirty="0" smtClean="0">
                <a:latin typeface="ＤＦＰ太丸ゴシック体"/>
                <a:ea typeface="ＤＦＰ太丸ゴシック体"/>
              </a:rPr>
              <a:t>Outline</a:t>
            </a:r>
            <a:endParaRPr kumimoji="1" lang="ja-JP" altLang="en-US" dirty="0">
              <a:latin typeface="ＤＦＰ太丸ゴシック体"/>
              <a:ea typeface="ＤＦＰ太丸ゴシック体"/>
            </a:endParaRPr>
          </a:p>
        </p:txBody>
      </p:sp>
      <p:sp>
        <p:nvSpPr>
          <p:cNvPr id="4" name="スライド番号プレースホルダー 3"/>
          <p:cNvSpPr>
            <a:spLocks noGrp="1"/>
          </p:cNvSpPr>
          <p:nvPr>
            <p:ph type="sldNum" sz="quarter" idx="12"/>
          </p:nvPr>
        </p:nvSpPr>
        <p:spPr/>
        <p:txBody>
          <a:bodyPr/>
          <a:lstStyle/>
          <a:p>
            <a:fld id="{8BAD8698-6F9B-7441-9B4C-A41E1AD311BC}" type="slidenum">
              <a:rPr kumimoji="1" lang="ja-JP" altLang="en-US" smtClean="0"/>
              <a:t>2</a:t>
            </a:fld>
            <a:endParaRPr kumimoji="1" lang="ja-JP" altLang="en-US"/>
          </a:p>
        </p:txBody>
      </p:sp>
    </p:spTree>
    <p:extLst>
      <p:ext uri="{BB962C8B-B14F-4D97-AF65-F5344CB8AC3E}">
        <p14:creationId xmlns:p14="http://schemas.microsoft.com/office/powerpoint/2010/main" val="565097064"/>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p:txBody>
          <a:bodyPr/>
          <a:lstStyle/>
          <a:p>
            <a:endParaRPr kumimoji="1" lang="ja-JP" altLang="en-US" dirty="0"/>
          </a:p>
        </p:txBody>
      </p:sp>
      <p:sp>
        <p:nvSpPr>
          <p:cNvPr id="3" name="スライド番号プレースホルダー 2"/>
          <p:cNvSpPr>
            <a:spLocks noGrp="1"/>
          </p:cNvSpPr>
          <p:nvPr>
            <p:ph type="sldNum" sz="quarter" idx="12"/>
          </p:nvPr>
        </p:nvSpPr>
        <p:spPr/>
        <p:txBody>
          <a:bodyPr/>
          <a:lstStyle/>
          <a:p>
            <a:fld id="{8BAD8698-6F9B-7441-9B4C-A41E1AD311BC}" type="slidenum">
              <a:rPr kumimoji="1" lang="ja-JP" altLang="en-US" smtClean="0"/>
              <a:t>20</a:t>
            </a:fld>
            <a:endParaRPr kumimoji="1" lang="ja-JP" altLang="en-US"/>
          </a:p>
        </p:txBody>
      </p:sp>
      <p:sp>
        <p:nvSpPr>
          <p:cNvPr id="4" name="タイトル 3"/>
          <p:cNvSpPr>
            <a:spLocks noGrp="1"/>
          </p:cNvSpPr>
          <p:nvPr>
            <p:ph type="title"/>
          </p:nvPr>
        </p:nvSpPr>
        <p:spPr/>
        <p:txBody>
          <a:bodyPr/>
          <a:lstStyle/>
          <a:p>
            <a:pPr algn="l"/>
            <a:r>
              <a:rPr kumimoji="1" lang="en-US" altLang="ja-JP" dirty="0" err="1" smtClean="0"/>
              <a:t>EMCal</a:t>
            </a:r>
            <a:r>
              <a:rPr kumimoji="1" lang="en-US" altLang="ja-JP" dirty="0" smtClean="0"/>
              <a:t>(</a:t>
            </a:r>
            <a:r>
              <a:rPr kumimoji="1" lang="ja-JP" altLang="en-US" dirty="0" smtClean="0"/>
              <a:t>スーパーモジュール</a:t>
            </a:r>
            <a:r>
              <a:rPr kumimoji="1" lang="en-US" altLang="ja-JP" dirty="0" smtClean="0"/>
              <a:t>)</a:t>
            </a:r>
            <a:endParaRPr kumimoji="1" lang="ja-JP" altLang="en-US" dirty="0"/>
          </a:p>
        </p:txBody>
      </p:sp>
      <p:pic>
        <p:nvPicPr>
          <p:cNvPr id="5" name="図 4" descr="スーパーモジュール.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91056"/>
            <a:ext cx="9144000" cy="5266944"/>
          </a:xfrm>
          <a:prstGeom prst="rect">
            <a:avLst/>
          </a:prstGeom>
        </p:spPr>
      </p:pic>
    </p:spTree>
    <p:extLst>
      <p:ext uri="{BB962C8B-B14F-4D97-AF65-F5344CB8AC3E}">
        <p14:creationId xmlns:p14="http://schemas.microsoft.com/office/powerpoint/2010/main" val="10855238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コンテンツ プレースホルダー 4" descr="Isolation_sample.png"/>
          <p:cNvPicPr>
            <a:picLocks noGrp="1" noChangeAspect="1"/>
          </p:cNvPicPr>
          <p:nvPr>
            <p:ph idx="1"/>
          </p:nvPr>
        </p:nvPicPr>
        <p:blipFill>
          <a:blip r:embed="rId2">
            <a:extLst>
              <a:ext uri="{28A0092B-C50C-407E-A947-70E740481C1C}">
                <a14:useLocalDpi xmlns:a14="http://schemas.microsoft.com/office/drawing/2010/main" val="0"/>
              </a:ext>
            </a:extLst>
          </a:blip>
          <a:srcRect l="-98002" r="-98002"/>
          <a:stretch>
            <a:fillRect/>
          </a:stretch>
        </p:blipFill>
        <p:spPr>
          <a:xfrm>
            <a:off x="457200" y="1427163"/>
            <a:ext cx="8447088" cy="4938712"/>
          </a:xfrm>
        </p:spPr>
      </p:pic>
      <p:sp>
        <p:nvSpPr>
          <p:cNvPr id="3" name="スライド番号プレースホルダー 2"/>
          <p:cNvSpPr>
            <a:spLocks noGrp="1"/>
          </p:cNvSpPr>
          <p:nvPr>
            <p:ph type="sldNum" sz="quarter" idx="12"/>
          </p:nvPr>
        </p:nvSpPr>
        <p:spPr/>
        <p:txBody>
          <a:bodyPr/>
          <a:lstStyle/>
          <a:p>
            <a:fld id="{8BAD8698-6F9B-7441-9B4C-A41E1AD311BC}" type="slidenum">
              <a:rPr kumimoji="1" lang="ja-JP" altLang="en-US" smtClean="0"/>
              <a:t>21</a:t>
            </a:fld>
            <a:endParaRPr kumimoji="1" lang="ja-JP" altLang="en-US"/>
          </a:p>
        </p:txBody>
      </p:sp>
      <p:sp>
        <p:nvSpPr>
          <p:cNvPr id="4" name="タイトル 3"/>
          <p:cNvSpPr>
            <a:spLocks noGrp="1"/>
          </p:cNvSpPr>
          <p:nvPr>
            <p:ph type="title"/>
          </p:nvPr>
        </p:nvSpPr>
        <p:spPr/>
        <p:txBody>
          <a:bodyPr/>
          <a:lstStyle/>
          <a:p>
            <a:r>
              <a:rPr lang="en-US" altLang="ja-JP" dirty="0" smtClean="0"/>
              <a:t>Isolation cut sample</a:t>
            </a:r>
            <a:endParaRPr kumimoji="1" lang="ja-JP" altLang="en-US" dirty="0"/>
          </a:p>
        </p:txBody>
      </p:sp>
    </p:spTree>
    <p:extLst>
      <p:ext uri="{BB962C8B-B14F-4D97-AF65-F5344CB8AC3E}">
        <p14:creationId xmlns:p14="http://schemas.microsoft.com/office/powerpoint/2010/main" val="19752643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457201" y="1337628"/>
            <a:ext cx="4852361" cy="4940854"/>
          </a:xfrm>
        </p:spPr>
        <p:txBody>
          <a:bodyPr>
            <a:noAutofit/>
          </a:bodyPr>
          <a:lstStyle/>
          <a:p>
            <a:r>
              <a:rPr lang="ja-JP" altLang="en-US" sz="1500" dirty="0"/>
              <a:t>光電効果</a:t>
            </a:r>
            <a:endParaRPr lang="en-US" altLang="ja-JP" sz="1500" dirty="0"/>
          </a:p>
          <a:p>
            <a:pPr marL="0" indent="0">
              <a:buNone/>
            </a:pPr>
            <a:r>
              <a:rPr lang="ja-JP" altLang="en-US" sz="1500" dirty="0"/>
              <a:t>物質中の電子が光子のエネルギー</a:t>
            </a:r>
            <a:r>
              <a:rPr lang="en-US" altLang="ja-JP" sz="1500" dirty="0"/>
              <a:t>(E=</a:t>
            </a:r>
            <a:r>
              <a:rPr lang="en-US" altLang="ja-JP" sz="1500" dirty="0" err="1"/>
              <a:t>hν</a:t>
            </a:r>
            <a:r>
              <a:rPr lang="en-US" altLang="ja-JP" sz="1500" dirty="0"/>
              <a:t>)</a:t>
            </a:r>
            <a:r>
              <a:rPr lang="ja-JP" altLang="en-US" sz="1500" dirty="0"/>
              <a:t>をもらい（吸収し）、原子力の引力の束縛を切って物質の外に飛び出てくる</a:t>
            </a:r>
            <a:r>
              <a:rPr lang="ja-JP" altLang="en-US" sz="1500" dirty="0" smtClean="0"/>
              <a:t>現象</a:t>
            </a:r>
            <a:r>
              <a:rPr lang="en-US" altLang="ja-JP" sz="1500" dirty="0" smtClean="0"/>
              <a:t>(</a:t>
            </a:r>
            <a:r>
              <a:rPr lang="ja-JP" altLang="en-US" sz="1500" dirty="0"/>
              <a:t>オージェ効果：</a:t>
            </a:r>
            <a:r>
              <a:rPr lang="ja-JP" altLang="en-US" sz="1500" dirty="0">
                <a:solidFill>
                  <a:srgbClr val="073E87"/>
                </a:solidFill>
              </a:rPr>
              <a:t>遷移してきた電子の余分なエネルギーを外殻電子が得て、電離されること。この電子も光電子と同様に周囲の原子の最外殻電子をはじき飛ばしながらエネルギーを失っていく</a:t>
            </a:r>
            <a:r>
              <a:rPr lang="ja-JP" altLang="en-US" sz="1500" dirty="0" smtClean="0">
                <a:solidFill>
                  <a:srgbClr val="073E87"/>
                </a:solidFill>
              </a:rPr>
              <a:t>。</a:t>
            </a:r>
            <a:r>
              <a:rPr lang="en-US" altLang="ja-JP" sz="1500" dirty="0" smtClean="0">
                <a:solidFill>
                  <a:srgbClr val="073E87"/>
                </a:solidFill>
              </a:rPr>
              <a:t>)</a:t>
            </a:r>
            <a:endParaRPr lang="en-US" altLang="ja-JP" sz="1500" dirty="0">
              <a:solidFill>
                <a:srgbClr val="073E87"/>
              </a:solidFill>
            </a:endParaRPr>
          </a:p>
          <a:p>
            <a:pPr marL="0" indent="0">
              <a:buNone/>
            </a:pPr>
            <a:endParaRPr lang="en-US" altLang="ja-JP" sz="1500" dirty="0"/>
          </a:p>
          <a:p>
            <a:r>
              <a:rPr lang="ja-JP" altLang="en-US" sz="1500" dirty="0" smtClean="0"/>
              <a:t>コンプトン散乱</a:t>
            </a:r>
            <a:endParaRPr lang="en-US" altLang="ja-JP" sz="1500" dirty="0"/>
          </a:p>
          <a:p>
            <a:pPr marL="0" indent="0">
              <a:buNone/>
            </a:pPr>
            <a:r>
              <a:rPr lang="en-US" altLang="ja-JP" sz="1500" dirty="0" err="1"/>
              <a:t>γ</a:t>
            </a:r>
            <a:r>
              <a:rPr lang="ja-JP" altLang="en-US" sz="1500" dirty="0"/>
              <a:t>線が物質中に入射された時、</a:t>
            </a:r>
            <a:r>
              <a:rPr lang="en-US" altLang="ja-JP" sz="1500" dirty="0" err="1"/>
              <a:t>γ</a:t>
            </a:r>
            <a:r>
              <a:rPr lang="ja-JP" altLang="en-US" sz="1500" dirty="0"/>
              <a:t>線が物質中の電子が散乱され、入射</a:t>
            </a:r>
            <a:r>
              <a:rPr lang="en-US" altLang="ja-JP" sz="1500" dirty="0" err="1"/>
              <a:t>γ</a:t>
            </a:r>
            <a:r>
              <a:rPr lang="ja-JP" altLang="en-US" sz="1500" dirty="0"/>
              <a:t>線のエネルギーが下がり、失ったエネルギーの一部が原子内の軌道電子に与えられる。エネルギーがイオン化エネルギーより遥かに高い場合、電子の束縛エネルギーを無視して、自由電子と</a:t>
            </a:r>
            <a:r>
              <a:rPr lang="en-US" altLang="ja-JP" sz="1500" dirty="0" err="1"/>
              <a:t>γ</a:t>
            </a:r>
            <a:r>
              <a:rPr lang="ja-JP" altLang="en-US" sz="1500" dirty="0"/>
              <a:t>線の散乱と見なしてよい。この様な散乱の</a:t>
            </a:r>
            <a:r>
              <a:rPr lang="ja-JP" altLang="en-US" sz="1500" dirty="0" smtClean="0"/>
              <a:t>こと。</a:t>
            </a:r>
            <a:endParaRPr lang="en-US" altLang="ja-JP" sz="1500" dirty="0"/>
          </a:p>
          <a:p>
            <a:pPr marL="0" indent="0">
              <a:buNone/>
            </a:pPr>
            <a:endParaRPr lang="en-US" altLang="ja-JP" sz="1500" dirty="0" smtClean="0"/>
          </a:p>
          <a:p>
            <a:r>
              <a:rPr lang="ja-JP" altLang="en-US" sz="1500" dirty="0" smtClean="0"/>
              <a:t>電子対生成</a:t>
            </a:r>
            <a:endParaRPr lang="en-US" altLang="ja-JP" sz="1500" dirty="0"/>
          </a:p>
          <a:p>
            <a:pPr marL="0" indent="0">
              <a:buNone/>
            </a:pPr>
            <a:r>
              <a:rPr lang="ja-JP" altLang="en-US" sz="1500" dirty="0"/>
              <a:t>原子核または核外電子のクーロン場の中で</a:t>
            </a:r>
            <a:r>
              <a:rPr lang="en-US" altLang="ja-JP" sz="1500" dirty="0" err="1"/>
              <a:t>γ</a:t>
            </a:r>
            <a:r>
              <a:rPr lang="ja-JP" altLang="en-US" sz="1500" dirty="0"/>
              <a:t>線が消滅し、電子とその反粒子である陽電子が発生する</a:t>
            </a:r>
            <a:r>
              <a:rPr lang="ja-JP" altLang="en-US" sz="1500" dirty="0" smtClean="0"/>
              <a:t>現象。</a:t>
            </a:r>
            <a:r>
              <a:rPr lang="ja-JP" altLang="en-US" sz="1500" dirty="0"/>
              <a:t>ただし、電子対生成が起こるためには、入射粒子の エネルギーが電子の </a:t>
            </a:r>
            <a:r>
              <a:rPr lang="en-US" altLang="ja-JP" sz="1500" dirty="0"/>
              <a:t>2 </a:t>
            </a:r>
            <a:r>
              <a:rPr lang="ja-JP" altLang="en-US" sz="1500" dirty="0"/>
              <a:t>倍の質量、</a:t>
            </a:r>
            <a:r>
              <a:rPr lang="en-US" altLang="ja-JP" sz="1500" dirty="0"/>
              <a:t>1.022MeV </a:t>
            </a:r>
            <a:r>
              <a:rPr lang="ja-JP" altLang="en-US" sz="1500" dirty="0"/>
              <a:t>以上必要である</a:t>
            </a:r>
            <a:r>
              <a:rPr lang="ja-JP" altLang="en-US" sz="1500" dirty="0" smtClean="0"/>
              <a:t>。</a:t>
            </a:r>
            <a:endParaRPr lang="en-US" altLang="ja-JP" sz="1500" dirty="0"/>
          </a:p>
        </p:txBody>
      </p:sp>
      <p:sp>
        <p:nvSpPr>
          <p:cNvPr id="3" name="タイトル 2"/>
          <p:cNvSpPr>
            <a:spLocks noGrp="1"/>
          </p:cNvSpPr>
          <p:nvPr>
            <p:ph type="title"/>
          </p:nvPr>
        </p:nvSpPr>
        <p:spPr/>
        <p:txBody>
          <a:bodyPr/>
          <a:lstStyle/>
          <a:p>
            <a:pPr algn="l"/>
            <a:r>
              <a:rPr lang="ja-JP" altLang="en-US" dirty="0" smtClean="0"/>
              <a:t>光</a:t>
            </a:r>
            <a:r>
              <a:rPr lang="en-US" altLang="ja-JP" dirty="0" smtClean="0"/>
              <a:t>(</a:t>
            </a:r>
            <a:r>
              <a:rPr lang="ja-JP" altLang="en-US" dirty="0" smtClean="0"/>
              <a:t>光子</a:t>
            </a:r>
            <a:r>
              <a:rPr lang="en-US" altLang="ja-JP" dirty="0" smtClean="0"/>
              <a:t>)</a:t>
            </a:r>
            <a:r>
              <a:rPr lang="ja-JP" altLang="en-US" dirty="0" smtClean="0"/>
              <a:t>の検出</a:t>
            </a:r>
            <a:endParaRPr kumimoji="1" lang="ja-JP" altLang="en-US" dirty="0"/>
          </a:p>
        </p:txBody>
      </p:sp>
      <p:pic>
        <p:nvPicPr>
          <p:cNvPr id="4" name="図 3" descr="光電効果.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24168" y="1325001"/>
            <a:ext cx="1842261" cy="1762202"/>
          </a:xfrm>
          <a:prstGeom prst="rect">
            <a:avLst/>
          </a:prstGeom>
        </p:spPr>
      </p:pic>
      <p:pic>
        <p:nvPicPr>
          <p:cNvPr id="5" name="図 4" descr="コンプトン効果.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24168" y="3253852"/>
            <a:ext cx="3225081" cy="1368131"/>
          </a:xfrm>
          <a:prstGeom prst="rect">
            <a:avLst/>
          </a:prstGeom>
        </p:spPr>
      </p:pic>
      <p:pic>
        <p:nvPicPr>
          <p:cNvPr id="6" name="図 5" descr="電子対生成.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24168" y="5010089"/>
            <a:ext cx="3225081" cy="1772544"/>
          </a:xfrm>
          <a:prstGeom prst="rect">
            <a:avLst/>
          </a:prstGeom>
        </p:spPr>
      </p:pic>
      <p:pic>
        <p:nvPicPr>
          <p:cNvPr id="7" name="図 6" descr="オージェ効果.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66429" y="1325001"/>
            <a:ext cx="1797631" cy="1715802"/>
          </a:xfrm>
          <a:prstGeom prst="rect">
            <a:avLst/>
          </a:prstGeom>
        </p:spPr>
      </p:pic>
      <p:sp>
        <p:nvSpPr>
          <p:cNvPr id="8" name="スライド番号プレースホルダー 7"/>
          <p:cNvSpPr>
            <a:spLocks noGrp="1"/>
          </p:cNvSpPr>
          <p:nvPr>
            <p:ph type="sldNum" sz="quarter" idx="12"/>
          </p:nvPr>
        </p:nvSpPr>
        <p:spPr/>
        <p:txBody>
          <a:bodyPr/>
          <a:lstStyle/>
          <a:p>
            <a:fld id="{8BAD8698-6F9B-7441-9B4C-A41E1AD311BC}" type="slidenum">
              <a:rPr kumimoji="1" lang="ja-JP" altLang="en-US" smtClean="0"/>
              <a:t>22</a:t>
            </a:fld>
            <a:endParaRPr kumimoji="1" lang="ja-JP" altLang="en-US"/>
          </a:p>
        </p:txBody>
      </p:sp>
    </p:spTree>
    <p:extLst>
      <p:ext uri="{BB962C8B-B14F-4D97-AF65-F5344CB8AC3E}">
        <p14:creationId xmlns:p14="http://schemas.microsoft.com/office/powerpoint/2010/main" val="3420086872"/>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457200" y="1457030"/>
            <a:ext cx="4278081" cy="3509926"/>
          </a:xfrm>
        </p:spPr>
        <p:txBody>
          <a:bodyPr>
            <a:normAutofit/>
          </a:bodyPr>
          <a:lstStyle/>
          <a:p>
            <a:r>
              <a:rPr lang="ja-JP" altLang="en-US" sz="2000" dirty="0"/>
              <a:t>高エネルギー光子</a:t>
            </a:r>
            <a:endParaRPr lang="en-US" altLang="ja-JP" sz="2000" dirty="0"/>
          </a:p>
          <a:p>
            <a:pPr marL="475297" indent="-457200">
              <a:buFont typeface="+mj-lt"/>
              <a:buAutoNum type="arabicPeriod"/>
            </a:pPr>
            <a:r>
              <a:rPr lang="ja-JP" altLang="en-US" sz="2000" dirty="0"/>
              <a:t>電磁シャワーを生成</a:t>
            </a:r>
            <a:endParaRPr lang="en-US" altLang="ja-JP" sz="2000" dirty="0"/>
          </a:p>
          <a:p>
            <a:pPr marL="314960" lvl="1" indent="0">
              <a:buNone/>
            </a:pPr>
            <a:r>
              <a:rPr lang="en-US" altLang="ja-JP" sz="2000" dirty="0" smtClean="0"/>
              <a:t>→</a:t>
            </a:r>
            <a:r>
              <a:rPr lang="ja-JP" altLang="en-US" sz="2000" dirty="0" smtClean="0"/>
              <a:t>対生成</a:t>
            </a:r>
            <a:r>
              <a:rPr lang="ja-JP" altLang="en-US" sz="2000" dirty="0"/>
              <a:t>＋制動放射</a:t>
            </a:r>
            <a:endParaRPr lang="en-US" altLang="ja-JP" sz="2000" dirty="0"/>
          </a:p>
          <a:p>
            <a:pPr marL="475297" indent="-457200">
              <a:buFont typeface="+mj-lt"/>
              <a:buAutoNum type="arabicPeriod"/>
            </a:pPr>
            <a:r>
              <a:rPr lang="ja-JP" altLang="en-US" sz="2000" dirty="0"/>
              <a:t>電磁シャワー中の電子・陽電子がシンチレーション光を発生</a:t>
            </a:r>
            <a:endParaRPr lang="en-US" altLang="ja-JP" sz="2000" dirty="0"/>
          </a:p>
          <a:p>
            <a:pPr marL="475297" indent="-457200">
              <a:buFont typeface="+mj-lt"/>
              <a:buAutoNum type="arabicPeriod"/>
            </a:pPr>
            <a:r>
              <a:rPr lang="ja-JP" altLang="en-US" sz="2000" dirty="0"/>
              <a:t>シンチレーション光を</a:t>
            </a:r>
            <a:r>
              <a:rPr lang="en-US" altLang="ja-JP" sz="2000" dirty="0" smtClean="0"/>
              <a:t>APD(Avalanche Photo Diode)</a:t>
            </a:r>
            <a:r>
              <a:rPr lang="ja-JP" altLang="en-US" sz="2000" dirty="0" smtClean="0"/>
              <a:t>に</a:t>
            </a:r>
            <a:r>
              <a:rPr lang="ja-JP" altLang="en-US" sz="2000" dirty="0"/>
              <a:t>より電気信号に変換・増幅</a:t>
            </a:r>
            <a:endParaRPr lang="en-US" altLang="ja-JP" sz="2000" dirty="0"/>
          </a:p>
          <a:p>
            <a:pPr marL="475297" indent="-457200">
              <a:buFont typeface="+mj-lt"/>
              <a:buAutoNum type="arabicPeriod"/>
            </a:pPr>
            <a:r>
              <a:rPr lang="ja-JP" altLang="en-US" sz="2000" dirty="0"/>
              <a:t>電気信号をエネルギー値に変換</a:t>
            </a:r>
            <a:endParaRPr lang="en-US" altLang="ja-JP" sz="2000" dirty="0"/>
          </a:p>
          <a:p>
            <a:pPr marL="0" indent="0">
              <a:buNone/>
            </a:pPr>
            <a:endParaRPr kumimoji="1" lang="ja-JP" altLang="en-US" sz="2000" dirty="0"/>
          </a:p>
        </p:txBody>
      </p:sp>
      <p:sp>
        <p:nvSpPr>
          <p:cNvPr id="3" name="タイトル 2"/>
          <p:cNvSpPr>
            <a:spLocks noGrp="1"/>
          </p:cNvSpPr>
          <p:nvPr>
            <p:ph type="title"/>
          </p:nvPr>
        </p:nvSpPr>
        <p:spPr/>
        <p:txBody>
          <a:bodyPr/>
          <a:lstStyle/>
          <a:p>
            <a:pPr algn="l"/>
            <a:r>
              <a:rPr kumimoji="1" lang="ja-JP" altLang="en-US" dirty="0" smtClean="0"/>
              <a:t>電磁カロリメータの原理</a:t>
            </a:r>
            <a:endParaRPr kumimoji="1" lang="ja-JP" altLang="en-US" dirty="0"/>
          </a:p>
        </p:txBody>
      </p:sp>
      <p:pic>
        <p:nvPicPr>
          <p:cNvPr id="4" name="Picture 40"/>
          <p:cNvPicPr>
            <a:picLocks noChangeAspect="1" noChangeArrowheads="1"/>
          </p:cNvPicPr>
          <p:nvPr/>
        </p:nvPicPr>
        <p:blipFill>
          <a:blip r:embed="rId3" cstate="print"/>
          <a:srcRect/>
          <a:stretch>
            <a:fillRect/>
          </a:stretch>
        </p:blipFill>
        <p:spPr bwMode="auto">
          <a:xfrm>
            <a:off x="6825941" y="3212833"/>
            <a:ext cx="2069527" cy="2833243"/>
          </a:xfrm>
          <a:prstGeom prst="rect">
            <a:avLst/>
          </a:prstGeom>
          <a:noFill/>
          <a:ln w="12700">
            <a:noFill/>
            <a:round/>
            <a:headEnd/>
            <a:tailEnd/>
          </a:ln>
        </p:spPr>
      </p:pic>
      <p:pic>
        <p:nvPicPr>
          <p:cNvPr id="5" name="Picture 2"/>
          <p:cNvPicPr>
            <a:picLocks noChangeAspect="1" noChangeArrowheads="1"/>
          </p:cNvPicPr>
          <p:nvPr/>
        </p:nvPicPr>
        <p:blipFill>
          <a:blip r:embed="rId4" cstate="print"/>
          <a:srcRect/>
          <a:stretch>
            <a:fillRect/>
          </a:stretch>
        </p:blipFill>
        <p:spPr bwMode="auto">
          <a:xfrm>
            <a:off x="4735282" y="1457028"/>
            <a:ext cx="1836524" cy="4561515"/>
          </a:xfrm>
          <a:prstGeom prst="rect">
            <a:avLst/>
          </a:prstGeom>
          <a:noFill/>
          <a:ln w="9525">
            <a:noFill/>
            <a:miter lim="800000"/>
            <a:headEnd/>
            <a:tailEnd/>
          </a:ln>
        </p:spPr>
      </p:pic>
      <p:sp>
        <p:nvSpPr>
          <p:cNvPr id="6" name="テキスト ボックス 5"/>
          <p:cNvSpPr txBox="1"/>
          <p:nvPr/>
        </p:nvSpPr>
        <p:spPr>
          <a:xfrm>
            <a:off x="4929319" y="6151882"/>
            <a:ext cx="1441420" cy="369332"/>
          </a:xfrm>
          <a:prstGeom prst="rect">
            <a:avLst/>
          </a:prstGeom>
          <a:noFill/>
        </p:spPr>
        <p:txBody>
          <a:bodyPr wrap="none" rtlCol="0">
            <a:spAutoFit/>
          </a:bodyPr>
          <a:lstStyle/>
          <a:p>
            <a:r>
              <a:rPr kumimoji="1" lang="ja-JP" altLang="en-US" dirty="0" smtClean="0"/>
              <a:t>電磁シャワー</a:t>
            </a:r>
            <a:endParaRPr kumimoji="1" lang="ja-JP" altLang="en-US" dirty="0"/>
          </a:p>
        </p:txBody>
      </p:sp>
      <p:sp>
        <p:nvSpPr>
          <p:cNvPr id="7" name="テキスト ボックス 6"/>
          <p:cNvSpPr txBox="1"/>
          <p:nvPr/>
        </p:nvSpPr>
        <p:spPr>
          <a:xfrm>
            <a:off x="6963251" y="6018543"/>
            <a:ext cx="1723549" cy="646331"/>
          </a:xfrm>
          <a:prstGeom prst="rect">
            <a:avLst/>
          </a:prstGeom>
          <a:noFill/>
        </p:spPr>
        <p:txBody>
          <a:bodyPr wrap="none" rtlCol="0">
            <a:spAutoFit/>
          </a:bodyPr>
          <a:lstStyle/>
          <a:p>
            <a:pPr algn="ctr"/>
            <a:r>
              <a:rPr kumimoji="1" lang="en-US" altLang="ja-JP" dirty="0" smtClean="0"/>
              <a:t>ALICE EMCAL</a:t>
            </a:r>
            <a:r>
              <a:rPr kumimoji="1" lang="ja-JP" altLang="en-US" dirty="0" smtClean="0"/>
              <a:t>の</a:t>
            </a:r>
            <a:endParaRPr kumimoji="1" lang="en-US" altLang="ja-JP" dirty="0" smtClean="0"/>
          </a:p>
          <a:p>
            <a:pPr algn="ctr"/>
            <a:r>
              <a:rPr kumimoji="1" lang="ja-JP" altLang="en-US" dirty="0" smtClean="0"/>
              <a:t>１チャンネル</a:t>
            </a:r>
            <a:endParaRPr kumimoji="1" lang="ja-JP" altLang="en-US" dirty="0"/>
          </a:p>
        </p:txBody>
      </p:sp>
      <p:sp>
        <p:nvSpPr>
          <p:cNvPr id="8" name="スライド番号プレースホルダー 7"/>
          <p:cNvSpPr>
            <a:spLocks noGrp="1"/>
          </p:cNvSpPr>
          <p:nvPr>
            <p:ph type="sldNum" sz="quarter" idx="12"/>
          </p:nvPr>
        </p:nvSpPr>
        <p:spPr/>
        <p:txBody>
          <a:bodyPr/>
          <a:lstStyle/>
          <a:p>
            <a:fld id="{8BAD8698-6F9B-7441-9B4C-A41E1AD311BC}" type="slidenum">
              <a:rPr kumimoji="1" lang="ja-JP" altLang="en-US" smtClean="0"/>
              <a:t>23</a:t>
            </a:fld>
            <a:endParaRPr kumimoji="1" lang="ja-JP" altLang="en-US"/>
          </a:p>
        </p:txBody>
      </p:sp>
    </p:spTree>
    <p:extLst>
      <p:ext uri="{BB962C8B-B14F-4D97-AF65-F5344CB8AC3E}">
        <p14:creationId xmlns:p14="http://schemas.microsoft.com/office/powerpoint/2010/main" val="2609604111"/>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457200" y="1339856"/>
            <a:ext cx="8229600" cy="1838752"/>
          </a:xfrm>
        </p:spPr>
        <p:txBody>
          <a:bodyPr>
            <a:normAutofit fontScale="92500" lnSpcReduction="10000"/>
          </a:bodyPr>
          <a:lstStyle/>
          <a:p>
            <a:r>
              <a:rPr lang="ja-JP" altLang="en-US" sz="2000" dirty="0">
                <a:solidFill>
                  <a:srgbClr val="000000"/>
                </a:solidFill>
              </a:rPr>
              <a:t>入射した荷電粒子がガス分子を電離する事によって発生した電子を検出器内の電場でドリフトさせ、信号の到達時間と場所から飛跡の</a:t>
            </a:r>
            <a:r>
              <a:rPr lang="en-US" altLang="ja-JP" sz="2000" dirty="0">
                <a:solidFill>
                  <a:srgbClr val="000000"/>
                </a:solidFill>
              </a:rPr>
              <a:t>3</a:t>
            </a:r>
            <a:r>
              <a:rPr lang="ja-JP" altLang="en-US" sz="2000" dirty="0">
                <a:solidFill>
                  <a:srgbClr val="000000"/>
                </a:solidFill>
              </a:rPr>
              <a:t>次元的情報を得る</a:t>
            </a:r>
            <a:r>
              <a:rPr lang="ja-JP" altLang="en-US" sz="2000" dirty="0" smtClean="0">
                <a:solidFill>
                  <a:srgbClr val="000000"/>
                </a:solidFill>
              </a:rPr>
              <a:t>。</a:t>
            </a:r>
            <a:endParaRPr lang="en-US" altLang="ja-JP" sz="2000" dirty="0" smtClean="0">
              <a:solidFill>
                <a:srgbClr val="000000"/>
              </a:solidFill>
            </a:endParaRPr>
          </a:p>
          <a:p>
            <a:r>
              <a:rPr lang="ja-JP" altLang="en-US" sz="2000" dirty="0" smtClean="0">
                <a:solidFill>
                  <a:schemeClr val="tx1"/>
                </a:solidFill>
              </a:rPr>
              <a:t>荷電</a:t>
            </a:r>
            <a:r>
              <a:rPr lang="ja-JP" altLang="en-US" sz="2000" dirty="0">
                <a:solidFill>
                  <a:schemeClr val="tx1"/>
                </a:solidFill>
              </a:rPr>
              <a:t>粒子は磁場によりロー レンツ力が働き、それにより曲げられる。その曲率から運動量を</a:t>
            </a:r>
            <a:r>
              <a:rPr lang="en-US" altLang="en-US" sz="2000" dirty="0">
                <a:solidFill>
                  <a:schemeClr val="tx1"/>
                </a:solidFill>
              </a:rPr>
              <a:t>得る</a:t>
            </a:r>
            <a:r>
              <a:rPr lang="ja-JP" altLang="en-US" sz="2000" dirty="0" smtClean="0">
                <a:solidFill>
                  <a:schemeClr val="tx1"/>
                </a:solidFill>
              </a:rPr>
              <a:t>。</a:t>
            </a:r>
            <a:endParaRPr lang="en-US" altLang="ja-JP" sz="2000" dirty="0" smtClean="0">
              <a:solidFill>
                <a:schemeClr val="tx1"/>
              </a:solidFill>
            </a:endParaRPr>
          </a:p>
          <a:p>
            <a:r>
              <a:rPr kumimoji="1" lang="ja-JP" altLang="en-US" sz="2000" dirty="0" smtClean="0">
                <a:solidFill>
                  <a:schemeClr val="tx1"/>
                </a:solidFill>
              </a:rPr>
              <a:t>低エネルギーの粒子に関しては非常に分解能は良いが、</a:t>
            </a:r>
            <a:r>
              <a:rPr lang="ja-JP" altLang="en-US" sz="2000" dirty="0" smtClean="0">
                <a:solidFill>
                  <a:schemeClr val="tx1"/>
                </a:solidFill>
              </a:rPr>
              <a:t>高エネルギーの粒子のエネルギー分解能は曲率がうまく求められずよくない。</a:t>
            </a:r>
            <a:endParaRPr kumimoji="1" lang="ja-JP" altLang="en-US" sz="2000" dirty="0">
              <a:solidFill>
                <a:schemeClr val="tx1"/>
              </a:solidFill>
            </a:endParaRPr>
          </a:p>
        </p:txBody>
      </p:sp>
      <p:sp>
        <p:nvSpPr>
          <p:cNvPr id="3" name="タイトル 2"/>
          <p:cNvSpPr>
            <a:spLocks noGrp="1"/>
          </p:cNvSpPr>
          <p:nvPr>
            <p:ph type="title"/>
          </p:nvPr>
        </p:nvSpPr>
        <p:spPr/>
        <p:txBody>
          <a:bodyPr/>
          <a:lstStyle/>
          <a:p>
            <a:pPr algn="l"/>
            <a:r>
              <a:rPr kumimoji="1" lang="en-US" altLang="ja-JP" dirty="0" smtClean="0"/>
              <a:t>TPC</a:t>
            </a:r>
            <a:endParaRPr kumimoji="1" lang="ja-JP" altLang="en-US" dirty="0"/>
          </a:p>
        </p:txBody>
      </p:sp>
      <p:sp>
        <p:nvSpPr>
          <p:cNvPr id="7" name="テキスト ボックス 6"/>
          <p:cNvSpPr txBox="1"/>
          <p:nvPr/>
        </p:nvSpPr>
        <p:spPr>
          <a:xfrm>
            <a:off x="6271068" y="6150016"/>
            <a:ext cx="1379634" cy="276999"/>
          </a:xfrm>
          <a:prstGeom prst="rect">
            <a:avLst/>
          </a:prstGeom>
          <a:noFill/>
        </p:spPr>
        <p:txBody>
          <a:bodyPr wrap="square" rtlCol="0">
            <a:spAutoFit/>
          </a:bodyPr>
          <a:lstStyle/>
          <a:p>
            <a:r>
              <a:rPr kumimoji="1" lang="ja-JP" altLang="en-US" sz="1200" dirty="0" smtClean="0"/>
              <a:t>エネルギー分解能</a:t>
            </a:r>
            <a:endParaRPr kumimoji="1" lang="ja-JP" altLang="en-US" sz="1200" dirty="0"/>
          </a:p>
        </p:txBody>
      </p:sp>
      <p:sp>
        <p:nvSpPr>
          <p:cNvPr id="10" name="正方形/長方形 9"/>
          <p:cNvSpPr/>
          <p:nvPr/>
        </p:nvSpPr>
        <p:spPr>
          <a:xfrm>
            <a:off x="1008788" y="6057683"/>
            <a:ext cx="3238236" cy="369332"/>
          </a:xfrm>
          <a:prstGeom prst="rect">
            <a:avLst/>
          </a:prstGeom>
        </p:spPr>
        <p:txBody>
          <a:bodyPr wrap="none">
            <a:spAutoFit/>
          </a:bodyPr>
          <a:lstStyle/>
          <a:p>
            <a:r>
              <a:rPr lang="en-US" altLang="ja-JP" dirty="0" smtClean="0"/>
              <a:t>ALICE Technical </a:t>
            </a:r>
            <a:r>
              <a:rPr lang="en-US" altLang="ja-JP" dirty="0"/>
              <a:t>Design Reports</a:t>
            </a:r>
            <a:endParaRPr lang="ja-JP" altLang="en-US" dirty="0"/>
          </a:p>
        </p:txBody>
      </p:sp>
      <p:pic>
        <p:nvPicPr>
          <p:cNvPr id="11" name="図 10" descr="TPC.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242" y="3182964"/>
            <a:ext cx="4327892" cy="2874719"/>
          </a:xfrm>
          <a:prstGeom prst="rect">
            <a:avLst/>
          </a:prstGeom>
        </p:spPr>
      </p:pic>
      <p:pic>
        <p:nvPicPr>
          <p:cNvPr id="4" name="図 3" descr="pipluscheck.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92133" y="3178609"/>
            <a:ext cx="3894667" cy="2879074"/>
          </a:xfrm>
          <a:prstGeom prst="rect">
            <a:avLst/>
          </a:prstGeom>
        </p:spPr>
      </p:pic>
      <p:sp>
        <p:nvSpPr>
          <p:cNvPr id="5" name="スライド番号プレースホルダー 4"/>
          <p:cNvSpPr>
            <a:spLocks noGrp="1"/>
          </p:cNvSpPr>
          <p:nvPr>
            <p:ph type="sldNum" sz="quarter" idx="12"/>
          </p:nvPr>
        </p:nvSpPr>
        <p:spPr/>
        <p:txBody>
          <a:bodyPr/>
          <a:lstStyle/>
          <a:p>
            <a:fld id="{8BAD8698-6F9B-7441-9B4C-A41E1AD311BC}" type="slidenum">
              <a:rPr kumimoji="1" lang="ja-JP" altLang="en-US" smtClean="0"/>
              <a:t>24</a:t>
            </a:fld>
            <a:endParaRPr kumimoji="1" lang="ja-JP" altLang="en-US"/>
          </a:p>
        </p:txBody>
      </p:sp>
    </p:spTree>
    <p:extLst>
      <p:ext uri="{BB962C8B-B14F-4D97-AF65-F5344CB8AC3E}">
        <p14:creationId xmlns:p14="http://schemas.microsoft.com/office/powerpoint/2010/main" val="251565978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457200" y="1750181"/>
            <a:ext cx="8229600" cy="895993"/>
          </a:xfrm>
        </p:spPr>
        <p:txBody>
          <a:bodyPr>
            <a:normAutofit lnSpcReduction="10000"/>
          </a:bodyPr>
          <a:lstStyle/>
          <a:p>
            <a:r>
              <a:rPr lang="ja-JP" altLang="en-US" sz="1800" dirty="0">
                <a:solidFill>
                  <a:srgbClr val="000000"/>
                </a:solidFill>
              </a:rPr>
              <a:t>高エネルギーでの粒子衝突は、相対性理論に基づいて考える必要があるため、</a:t>
            </a:r>
            <a:r>
              <a:rPr lang="ja-JP" altLang="en-US" sz="1800" dirty="0" smtClean="0">
                <a:solidFill>
                  <a:srgbClr val="000000"/>
                </a:solidFill>
              </a:rPr>
              <a:t>粒子</a:t>
            </a:r>
            <a:r>
              <a:rPr lang="ja-JP" altLang="en-US" sz="1800" dirty="0">
                <a:solidFill>
                  <a:srgbClr val="000000"/>
                </a:solidFill>
              </a:rPr>
              <a:t>の速度は非加算的な物理量になる。そこで、高速度においても加算的な</a:t>
            </a:r>
            <a:r>
              <a:rPr lang="ja-JP" altLang="en-US" sz="1800" dirty="0" smtClean="0">
                <a:solidFill>
                  <a:srgbClr val="000000"/>
                </a:solidFill>
              </a:rPr>
              <a:t>物理量と</a:t>
            </a:r>
            <a:r>
              <a:rPr lang="ja-JP" altLang="en-US" sz="1800" dirty="0">
                <a:solidFill>
                  <a:srgbClr val="000000"/>
                </a:solidFill>
              </a:rPr>
              <a:t>なるようなラピディティー </a:t>
            </a:r>
            <a:r>
              <a:rPr lang="en-US" altLang="ja-JP" sz="1800" dirty="0">
                <a:solidFill>
                  <a:srgbClr val="000000"/>
                </a:solidFill>
              </a:rPr>
              <a:t>(rapidity) </a:t>
            </a:r>
            <a:r>
              <a:rPr lang="ja-JP" altLang="en-US" sz="1800" dirty="0">
                <a:solidFill>
                  <a:srgbClr val="000000"/>
                </a:solidFill>
              </a:rPr>
              <a:t>を導入する。</a:t>
            </a:r>
          </a:p>
          <a:p>
            <a:endParaRPr kumimoji="1" lang="ja-JP" altLang="en-US" sz="1800" dirty="0">
              <a:solidFill>
                <a:srgbClr val="000000"/>
              </a:solidFill>
            </a:endParaRPr>
          </a:p>
        </p:txBody>
      </p:sp>
      <p:sp>
        <p:nvSpPr>
          <p:cNvPr id="3" name="タイトル 2"/>
          <p:cNvSpPr>
            <a:spLocks noGrp="1"/>
          </p:cNvSpPr>
          <p:nvPr>
            <p:ph type="title"/>
          </p:nvPr>
        </p:nvSpPr>
        <p:spPr/>
        <p:txBody>
          <a:bodyPr/>
          <a:lstStyle/>
          <a:p>
            <a:pPr algn="l"/>
            <a:r>
              <a:rPr kumimoji="1" lang="ja-JP" altLang="en-US" dirty="0" smtClean="0"/>
              <a:t>ラピディティー</a:t>
            </a:r>
            <a:endParaRPr kumimoji="1" lang="ja-JP" altLang="en-US" dirty="0"/>
          </a:p>
        </p:txBody>
      </p:sp>
      <p:pic>
        <p:nvPicPr>
          <p:cNvPr id="4" name="図 3" descr="ラピディティー.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99129" y="2646174"/>
            <a:ext cx="4187515" cy="1106725"/>
          </a:xfrm>
          <a:prstGeom prst="rect">
            <a:avLst/>
          </a:prstGeom>
        </p:spPr>
      </p:pic>
      <p:sp>
        <p:nvSpPr>
          <p:cNvPr id="6" name="コンテンツ プレースホルダー 1"/>
          <p:cNvSpPr txBox="1">
            <a:spLocks/>
          </p:cNvSpPr>
          <p:nvPr/>
        </p:nvSpPr>
        <p:spPr>
          <a:xfrm>
            <a:off x="457200" y="3648726"/>
            <a:ext cx="8229600" cy="708640"/>
          </a:xfrm>
          <a:prstGeom prst="rect">
            <a:avLst/>
          </a:prstGeom>
        </p:spPr>
        <p:txBody>
          <a:bodyPr vert="horz" lIns="91440" tIns="45720" rIns="91440" bIns="45720" rtlCol="0">
            <a:normAutofit/>
          </a:bodyPr>
          <a:lstStyle>
            <a:lvl1pPr marL="274320" indent="-274320" algn="l" defTabSz="914400" rtl="0" eaLnBrk="1" latinLnBrk="0" hangingPunct="1">
              <a:spcBef>
                <a:spcPct val="20000"/>
              </a:spcBef>
              <a:buClr>
                <a:schemeClr val="accent1"/>
              </a:buClr>
              <a:buSzPct val="100000"/>
              <a:buFont typeface="Symbol" pitchFamily="18" charset="2"/>
              <a:buChar char=""/>
              <a:defRPr kumimoji="1"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kumimoji="1"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kumimoji="1"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kumimoji="1"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kumimoji="1"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9pPr>
          </a:lstStyle>
          <a:p>
            <a:r>
              <a:rPr lang="ja-JP" altLang="en-US" sz="1800" dirty="0" smtClean="0">
                <a:solidFill>
                  <a:schemeClr val="tx1"/>
                </a:solidFill>
              </a:rPr>
              <a:t>また、</a:t>
            </a:r>
            <a:r>
              <a:rPr lang="en-US" altLang="ja-JP" sz="1800" dirty="0" err="1" smtClean="0">
                <a:solidFill>
                  <a:schemeClr val="tx1"/>
                </a:solidFill>
              </a:rPr>
              <a:t>xy</a:t>
            </a:r>
            <a:r>
              <a:rPr lang="en-US" altLang="ja-JP" sz="1800" dirty="0" smtClean="0">
                <a:solidFill>
                  <a:schemeClr val="tx1"/>
                </a:solidFill>
              </a:rPr>
              <a:t> </a:t>
            </a:r>
            <a:r>
              <a:rPr lang="ja-JP" altLang="en-US" sz="1800" dirty="0" smtClean="0">
                <a:solidFill>
                  <a:schemeClr val="tx1"/>
                </a:solidFill>
              </a:rPr>
              <a:t>平面との間の角度を </a:t>
            </a:r>
            <a:r>
              <a:rPr lang="en-US" altLang="ja-JP" sz="1800" dirty="0" err="1" smtClean="0">
                <a:solidFill>
                  <a:schemeClr val="tx1"/>
                </a:solidFill>
              </a:rPr>
              <a:t>θ</a:t>
            </a:r>
            <a:r>
              <a:rPr lang="en-US" altLang="ja-JP" sz="1800" dirty="0" smtClean="0">
                <a:solidFill>
                  <a:schemeClr val="tx1"/>
                </a:solidFill>
              </a:rPr>
              <a:t> </a:t>
            </a:r>
            <a:r>
              <a:rPr lang="ja-JP" altLang="en-US" sz="1800" dirty="0" smtClean="0">
                <a:solidFill>
                  <a:schemeClr val="tx1"/>
                </a:solidFill>
              </a:rPr>
              <a:t>とすれば </a:t>
            </a:r>
            <a:r>
              <a:rPr lang="en-US" altLang="ja-JP" sz="1800" dirty="0" smtClean="0">
                <a:solidFill>
                  <a:schemeClr val="tx1"/>
                </a:solidFill>
              </a:rPr>
              <a:t>P = </a:t>
            </a:r>
            <a:r>
              <a:rPr lang="en-US" altLang="ja-JP" sz="1800" dirty="0" err="1" smtClean="0">
                <a:solidFill>
                  <a:schemeClr val="tx1"/>
                </a:solidFill>
              </a:rPr>
              <a:t>Pz</a:t>
            </a:r>
            <a:r>
              <a:rPr lang="en-US" altLang="ja-JP" sz="1800" dirty="0" smtClean="0">
                <a:solidFill>
                  <a:schemeClr val="tx1"/>
                </a:solidFill>
              </a:rPr>
              <a:t> </a:t>
            </a:r>
            <a:r>
              <a:rPr lang="en-US" altLang="ja-JP" sz="1800" dirty="0" err="1" smtClean="0">
                <a:solidFill>
                  <a:schemeClr val="tx1"/>
                </a:solidFill>
              </a:rPr>
              <a:t>cos</a:t>
            </a:r>
            <a:r>
              <a:rPr lang="en-US" altLang="ja-JP" sz="1800" dirty="0" smtClean="0">
                <a:solidFill>
                  <a:schemeClr val="tx1"/>
                </a:solidFill>
              </a:rPr>
              <a:t> </a:t>
            </a:r>
            <a:r>
              <a:rPr lang="en-US" altLang="ja-JP" sz="1800" dirty="0" err="1" smtClean="0">
                <a:solidFill>
                  <a:schemeClr val="tx1"/>
                </a:solidFill>
              </a:rPr>
              <a:t>θ</a:t>
            </a:r>
            <a:r>
              <a:rPr lang="en-US" altLang="ja-JP" sz="1800" dirty="0" smtClean="0">
                <a:solidFill>
                  <a:schemeClr val="tx1"/>
                </a:solidFill>
              </a:rPr>
              <a:t> </a:t>
            </a:r>
            <a:r>
              <a:rPr lang="ja-JP" altLang="en-US" sz="1800" dirty="0" smtClean="0">
                <a:solidFill>
                  <a:schemeClr val="tx1"/>
                </a:solidFill>
              </a:rPr>
              <a:t>とできる。現象が超相対論的になって、粒子の質量が無視できるほど小さくなると </a:t>
            </a:r>
            <a:r>
              <a:rPr lang="en-US" altLang="ja-JP" sz="1800" dirty="0" smtClean="0">
                <a:solidFill>
                  <a:schemeClr val="tx1"/>
                </a:solidFill>
              </a:rPr>
              <a:t>(m ≪ P)</a:t>
            </a:r>
            <a:r>
              <a:rPr lang="ja-JP" altLang="en-US" sz="1800" dirty="0" smtClean="0">
                <a:solidFill>
                  <a:schemeClr val="tx1"/>
                </a:solidFill>
              </a:rPr>
              <a:t>、</a:t>
            </a:r>
            <a:r>
              <a:rPr lang="en-US" altLang="ja-JP" sz="1800" dirty="0" smtClean="0">
                <a:solidFill>
                  <a:schemeClr val="tx1"/>
                </a:solidFill>
              </a:rPr>
              <a:t>E≃P </a:t>
            </a:r>
            <a:r>
              <a:rPr lang="ja-JP" altLang="en-US" sz="1800" dirty="0" smtClean="0">
                <a:solidFill>
                  <a:schemeClr val="tx1"/>
                </a:solidFill>
              </a:rPr>
              <a:t>となるので、</a:t>
            </a:r>
          </a:p>
          <a:p>
            <a:pPr marL="0" indent="0">
              <a:buFont typeface="Symbol" pitchFamily="18" charset="2"/>
              <a:buNone/>
            </a:pPr>
            <a:endParaRPr lang="ja-JP" altLang="en-US" sz="2000" dirty="0">
              <a:solidFill>
                <a:schemeClr val="tx1"/>
              </a:solidFill>
            </a:endParaRPr>
          </a:p>
        </p:txBody>
      </p:sp>
      <p:pic>
        <p:nvPicPr>
          <p:cNvPr id="7" name="図 6" descr="擬ラピディティー.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09188" y="4357366"/>
            <a:ext cx="2534330" cy="1325140"/>
          </a:xfrm>
          <a:prstGeom prst="rect">
            <a:avLst/>
          </a:prstGeom>
        </p:spPr>
      </p:pic>
      <p:sp>
        <p:nvSpPr>
          <p:cNvPr id="8" name="コンテンツ プレースホルダー 1"/>
          <p:cNvSpPr txBox="1">
            <a:spLocks/>
          </p:cNvSpPr>
          <p:nvPr/>
        </p:nvSpPr>
        <p:spPr>
          <a:xfrm>
            <a:off x="2099129" y="4657266"/>
            <a:ext cx="710059" cy="658712"/>
          </a:xfrm>
          <a:prstGeom prst="rect">
            <a:avLst/>
          </a:prstGeom>
        </p:spPr>
        <p:txBody>
          <a:bodyPr vert="horz" lIns="91440" tIns="45720" rIns="91440" bIns="45720" rtlCol="0">
            <a:normAutofit/>
          </a:bodyPr>
          <a:lstStyle>
            <a:lvl1pPr marL="274320" indent="-274320" algn="l" defTabSz="914400" rtl="0" eaLnBrk="1" latinLnBrk="0" hangingPunct="1">
              <a:spcBef>
                <a:spcPct val="20000"/>
              </a:spcBef>
              <a:buClr>
                <a:schemeClr val="accent1"/>
              </a:buClr>
              <a:buSzPct val="100000"/>
              <a:buFont typeface="Symbol" pitchFamily="18" charset="2"/>
              <a:buChar char=""/>
              <a:defRPr kumimoji="1"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kumimoji="1"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kumimoji="1"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kumimoji="1"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kumimoji="1"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9pPr>
          </a:lstStyle>
          <a:p>
            <a:pPr marL="0" indent="0">
              <a:buNone/>
            </a:pPr>
            <a:r>
              <a:rPr lang="en-US" altLang="ja-JP" sz="3200" dirty="0">
                <a:solidFill>
                  <a:schemeClr val="tx1"/>
                </a:solidFill>
              </a:rPr>
              <a:t>y</a:t>
            </a:r>
            <a:r>
              <a:rPr lang="en-US" altLang="ja-JP" sz="3200" dirty="0" smtClean="0">
                <a:solidFill>
                  <a:schemeClr val="tx1"/>
                </a:solidFill>
              </a:rPr>
              <a:t> ≈</a:t>
            </a:r>
            <a:endParaRPr lang="ja-JP" altLang="en-US" sz="3200" dirty="0">
              <a:solidFill>
                <a:schemeClr val="tx1"/>
              </a:solidFill>
            </a:endParaRPr>
          </a:p>
        </p:txBody>
      </p:sp>
      <p:sp>
        <p:nvSpPr>
          <p:cNvPr id="9" name="コンテンツ プレースホルダー 1"/>
          <p:cNvSpPr txBox="1">
            <a:spLocks/>
          </p:cNvSpPr>
          <p:nvPr/>
        </p:nvSpPr>
        <p:spPr>
          <a:xfrm>
            <a:off x="5576585" y="4679809"/>
            <a:ext cx="1091237" cy="658712"/>
          </a:xfrm>
          <a:prstGeom prst="rect">
            <a:avLst/>
          </a:prstGeom>
        </p:spPr>
        <p:txBody>
          <a:bodyPr vert="horz" lIns="91440" tIns="45720" rIns="91440" bIns="45720" rtlCol="0">
            <a:normAutofit/>
          </a:bodyPr>
          <a:lstStyle>
            <a:lvl1pPr marL="274320" indent="-274320" algn="l" defTabSz="914400" rtl="0" eaLnBrk="1" latinLnBrk="0" hangingPunct="1">
              <a:spcBef>
                <a:spcPct val="20000"/>
              </a:spcBef>
              <a:buClr>
                <a:schemeClr val="accent1"/>
              </a:buClr>
              <a:buSzPct val="100000"/>
              <a:buFont typeface="Symbol" pitchFamily="18" charset="2"/>
              <a:buChar char=""/>
              <a:defRPr kumimoji="1"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kumimoji="1"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kumimoji="1"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kumimoji="1"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kumimoji="1"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9pPr>
          </a:lstStyle>
          <a:p>
            <a:pPr marL="0" indent="0">
              <a:buNone/>
            </a:pPr>
            <a:r>
              <a:rPr lang="en-US" altLang="ja-JP" sz="3200" dirty="0" smtClean="0">
                <a:solidFill>
                  <a:schemeClr val="tx1"/>
                </a:solidFill>
              </a:rPr>
              <a:t>=   </a:t>
            </a:r>
            <a:r>
              <a:rPr lang="en-US" altLang="ja-JP" sz="3200" dirty="0" err="1" smtClean="0">
                <a:solidFill>
                  <a:schemeClr val="tx1"/>
                </a:solidFill>
              </a:rPr>
              <a:t>η</a:t>
            </a:r>
            <a:endParaRPr lang="ja-JP" altLang="en-US" sz="3200" dirty="0">
              <a:solidFill>
                <a:schemeClr val="tx1"/>
              </a:solidFill>
            </a:endParaRPr>
          </a:p>
        </p:txBody>
      </p:sp>
      <p:sp>
        <p:nvSpPr>
          <p:cNvPr id="11" name="コンテンツ プレースホルダー 1"/>
          <p:cNvSpPr txBox="1">
            <a:spLocks/>
          </p:cNvSpPr>
          <p:nvPr/>
        </p:nvSpPr>
        <p:spPr>
          <a:xfrm>
            <a:off x="739435" y="5654179"/>
            <a:ext cx="7947365" cy="647821"/>
          </a:xfrm>
          <a:prstGeom prst="rect">
            <a:avLst/>
          </a:prstGeom>
        </p:spPr>
        <p:txBody>
          <a:bodyPr vert="horz" lIns="91440" tIns="45720" rIns="91440" bIns="45720" rtlCol="0">
            <a:normAutofit/>
          </a:bodyPr>
          <a:lstStyle>
            <a:lvl1pPr marL="274320" indent="-274320" algn="l" defTabSz="914400" rtl="0" eaLnBrk="1" latinLnBrk="0" hangingPunct="1">
              <a:spcBef>
                <a:spcPct val="20000"/>
              </a:spcBef>
              <a:buClr>
                <a:schemeClr val="accent1"/>
              </a:buClr>
              <a:buSzPct val="100000"/>
              <a:buFont typeface="Symbol" pitchFamily="18" charset="2"/>
              <a:buChar char=""/>
              <a:defRPr kumimoji="1"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kumimoji="1"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kumimoji="1"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kumimoji="1"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kumimoji="1"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9pPr>
          </a:lstStyle>
          <a:p>
            <a:pPr marL="0" indent="0">
              <a:buNone/>
            </a:pPr>
            <a:r>
              <a:rPr lang="ja-JP" altLang="en-US" sz="1800" dirty="0" smtClean="0">
                <a:solidFill>
                  <a:srgbClr val="000000"/>
                </a:solidFill>
              </a:rPr>
              <a:t>と表せるようになり、放出角 </a:t>
            </a:r>
            <a:r>
              <a:rPr lang="en-US" altLang="ja-JP" sz="1800" dirty="0" err="1" smtClean="0">
                <a:solidFill>
                  <a:srgbClr val="000000"/>
                </a:solidFill>
              </a:rPr>
              <a:t>θ</a:t>
            </a:r>
            <a:r>
              <a:rPr lang="en-US" altLang="ja-JP" sz="1800" dirty="0" smtClean="0">
                <a:solidFill>
                  <a:srgbClr val="000000"/>
                </a:solidFill>
              </a:rPr>
              <a:t> </a:t>
            </a:r>
            <a:r>
              <a:rPr lang="ja-JP" altLang="en-US" sz="1800" dirty="0" smtClean="0">
                <a:solidFill>
                  <a:srgbClr val="000000"/>
                </a:solidFill>
              </a:rPr>
              <a:t>だけで決まる量になる。このとき、</a:t>
            </a:r>
            <a:r>
              <a:rPr lang="en-US" altLang="ja-JP" sz="1800" dirty="0" smtClean="0">
                <a:solidFill>
                  <a:srgbClr val="000000"/>
                </a:solidFill>
              </a:rPr>
              <a:t>y </a:t>
            </a:r>
            <a:r>
              <a:rPr lang="ja-JP" altLang="en-US" sz="1800" dirty="0" smtClean="0">
                <a:solidFill>
                  <a:srgbClr val="000000"/>
                </a:solidFill>
              </a:rPr>
              <a:t>ではなく記号</a:t>
            </a:r>
            <a:r>
              <a:rPr lang="en-US" altLang="ja-JP" sz="1800" dirty="0" smtClean="0">
                <a:solidFill>
                  <a:srgbClr val="000000"/>
                </a:solidFill>
              </a:rPr>
              <a:t> </a:t>
            </a:r>
            <a:r>
              <a:rPr lang="en-US" altLang="ja-JP" sz="1800" dirty="0" err="1" smtClean="0">
                <a:solidFill>
                  <a:srgbClr val="000000"/>
                </a:solidFill>
              </a:rPr>
              <a:t>η</a:t>
            </a:r>
            <a:r>
              <a:rPr lang="en-US" altLang="ja-JP" sz="1800" dirty="0" smtClean="0">
                <a:solidFill>
                  <a:srgbClr val="000000"/>
                </a:solidFill>
              </a:rPr>
              <a:t> </a:t>
            </a:r>
            <a:r>
              <a:rPr lang="ja-JP" altLang="en-US" sz="1800" dirty="0" smtClean="0">
                <a:solidFill>
                  <a:srgbClr val="000000"/>
                </a:solidFill>
              </a:rPr>
              <a:t>を用いるのが一般的である。この </a:t>
            </a:r>
            <a:r>
              <a:rPr lang="en-US" altLang="ja-JP" sz="1800" dirty="0" err="1" smtClean="0">
                <a:solidFill>
                  <a:srgbClr val="000000"/>
                </a:solidFill>
              </a:rPr>
              <a:t>η</a:t>
            </a:r>
            <a:r>
              <a:rPr lang="en-US" altLang="ja-JP" sz="1800" dirty="0" smtClean="0">
                <a:solidFill>
                  <a:srgbClr val="000000"/>
                </a:solidFill>
              </a:rPr>
              <a:t> </a:t>
            </a:r>
            <a:r>
              <a:rPr lang="ja-JP" altLang="en-US" sz="1800" dirty="0" smtClean="0">
                <a:solidFill>
                  <a:srgbClr val="000000"/>
                </a:solidFill>
              </a:rPr>
              <a:t>を擬ラピディティ</a:t>
            </a:r>
            <a:r>
              <a:rPr lang="en-US" altLang="ja-JP" sz="1800" dirty="0" smtClean="0">
                <a:solidFill>
                  <a:srgbClr val="000000"/>
                </a:solidFill>
              </a:rPr>
              <a:t>(pseudo-rapidity) </a:t>
            </a:r>
            <a:r>
              <a:rPr lang="ja-JP" altLang="en-US" sz="1800" dirty="0" smtClean="0">
                <a:solidFill>
                  <a:srgbClr val="000000"/>
                </a:solidFill>
              </a:rPr>
              <a:t>と呼ぶ。</a:t>
            </a:r>
          </a:p>
          <a:p>
            <a:endParaRPr lang="ja-JP" altLang="en-US" sz="1800" dirty="0">
              <a:solidFill>
                <a:srgbClr val="000000"/>
              </a:solidFill>
            </a:endParaRPr>
          </a:p>
        </p:txBody>
      </p:sp>
      <p:sp>
        <p:nvSpPr>
          <p:cNvPr id="5" name="スライド番号プレースホルダー 4"/>
          <p:cNvSpPr>
            <a:spLocks noGrp="1"/>
          </p:cNvSpPr>
          <p:nvPr>
            <p:ph type="sldNum" sz="quarter" idx="12"/>
          </p:nvPr>
        </p:nvSpPr>
        <p:spPr/>
        <p:txBody>
          <a:bodyPr/>
          <a:lstStyle/>
          <a:p>
            <a:fld id="{8BAD8698-6F9B-7441-9B4C-A41E1AD311BC}" type="slidenum">
              <a:rPr kumimoji="1" lang="ja-JP" altLang="en-US" smtClean="0"/>
              <a:t>25</a:t>
            </a:fld>
            <a:endParaRPr kumimoji="1" lang="ja-JP" altLang="en-US"/>
          </a:p>
        </p:txBody>
      </p:sp>
    </p:spTree>
    <p:extLst>
      <p:ext uri="{BB962C8B-B14F-4D97-AF65-F5344CB8AC3E}">
        <p14:creationId xmlns:p14="http://schemas.microsoft.com/office/powerpoint/2010/main" val="3221451374"/>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pPr algn="l"/>
            <a:r>
              <a:rPr kumimoji="1" lang="ja-JP" altLang="en-US" dirty="0" smtClean="0"/>
              <a:t>検出器の基本１</a:t>
            </a:r>
            <a:endParaRPr kumimoji="1" lang="ja-JP" altLang="en-US" dirty="0"/>
          </a:p>
        </p:txBody>
      </p:sp>
      <p:sp>
        <p:nvSpPr>
          <p:cNvPr id="5" name="コンテンツ プレースホルダー 4"/>
          <p:cNvSpPr>
            <a:spLocks noGrp="1"/>
          </p:cNvSpPr>
          <p:nvPr>
            <p:ph idx="1"/>
          </p:nvPr>
        </p:nvSpPr>
        <p:spPr>
          <a:xfrm>
            <a:off x="457200" y="2302171"/>
            <a:ext cx="8229600" cy="4172134"/>
          </a:xfrm>
        </p:spPr>
        <p:txBody>
          <a:bodyPr>
            <a:normAutofit/>
          </a:bodyPr>
          <a:lstStyle/>
          <a:p>
            <a:r>
              <a:rPr lang="ja-JP" altLang="en-US" sz="2200" b="1" dirty="0"/>
              <a:t>実験で収集すべき情報</a:t>
            </a:r>
          </a:p>
          <a:p>
            <a:pPr lvl="1">
              <a:buFont typeface="Arial"/>
              <a:buChar char="•"/>
            </a:pPr>
            <a:r>
              <a:rPr lang="ja-JP" altLang="en-US" b="1" dirty="0"/>
              <a:t>始</a:t>
            </a:r>
            <a:r>
              <a:rPr lang="ja-JP" altLang="en-US" b="1" dirty="0" smtClean="0"/>
              <a:t>状態</a:t>
            </a:r>
            <a:r>
              <a:rPr lang="en-US" altLang="ja-JP" b="1" dirty="0" smtClean="0"/>
              <a:t>→</a:t>
            </a:r>
            <a:r>
              <a:rPr lang="ja-JP" altLang="en-US" b="1" dirty="0" smtClean="0"/>
              <a:t>粒子</a:t>
            </a:r>
            <a:r>
              <a:rPr lang="ja-JP" altLang="en-US" b="1" dirty="0"/>
              <a:t>、エネルギーは加速器によって決定</a:t>
            </a:r>
          </a:p>
          <a:p>
            <a:pPr lvl="1">
              <a:buFont typeface="Arial"/>
              <a:buChar char="•"/>
            </a:pPr>
            <a:r>
              <a:rPr lang="ja-JP" altLang="en-US" b="1" dirty="0"/>
              <a:t>実験の究極の目的は 終状態に現れる粒子全ての</a:t>
            </a:r>
            <a:r>
              <a:rPr lang="en-US" altLang="ja-JP" b="1" dirty="0"/>
              <a:t>4</a:t>
            </a:r>
            <a:r>
              <a:rPr lang="ja-JP" altLang="en-US" b="1" dirty="0"/>
              <a:t>元運動量を決定すること</a:t>
            </a:r>
            <a:r>
              <a:rPr lang="en-US" altLang="ja-JP" b="1" dirty="0"/>
              <a:t>!!</a:t>
            </a:r>
          </a:p>
          <a:p>
            <a:r>
              <a:rPr lang="ja-JP" altLang="en-US" b="1" dirty="0" smtClean="0"/>
              <a:t>次のうちのどれかの測定</a:t>
            </a:r>
            <a:r>
              <a:rPr lang="ja-JP" altLang="en-US" b="1" dirty="0"/>
              <a:t>ができれば</a:t>
            </a:r>
            <a:r>
              <a:rPr lang="en-US" altLang="ja-JP" b="1" dirty="0"/>
              <a:t>4</a:t>
            </a:r>
            <a:r>
              <a:rPr lang="ja-JP" altLang="en-US" b="1" dirty="0"/>
              <a:t>元運動量が</a:t>
            </a:r>
            <a:r>
              <a:rPr lang="ja-JP" altLang="en-US" b="1" dirty="0" smtClean="0"/>
              <a:t>決まる</a:t>
            </a:r>
            <a:endParaRPr lang="en-US" altLang="ja-JP" b="1" dirty="0" smtClean="0"/>
          </a:p>
          <a:p>
            <a:pPr lvl="1">
              <a:buFont typeface="Arial"/>
              <a:buChar char="•"/>
            </a:pPr>
            <a:r>
              <a:rPr lang="en-US" altLang="ja-JP" b="1" dirty="0" smtClean="0"/>
              <a:t>(</a:t>
            </a:r>
            <a:r>
              <a:rPr lang="en-US" altLang="ja-JP" b="1" dirty="0"/>
              <a:t>E, p</a:t>
            </a:r>
            <a:r>
              <a:rPr lang="en-US" altLang="ja-JP" b="1" dirty="0" smtClean="0"/>
              <a:t>)</a:t>
            </a:r>
          </a:p>
          <a:p>
            <a:pPr lvl="1">
              <a:buFont typeface="Arial"/>
              <a:buChar char="•"/>
            </a:pPr>
            <a:r>
              <a:rPr lang="en-US" altLang="ja-JP" b="1" dirty="0" smtClean="0"/>
              <a:t>(</a:t>
            </a:r>
            <a:r>
              <a:rPr lang="en-US" altLang="ja-JP" b="1" dirty="0"/>
              <a:t>M, p</a:t>
            </a:r>
            <a:r>
              <a:rPr lang="en-US" altLang="ja-JP" b="1" dirty="0" smtClean="0"/>
              <a:t>)</a:t>
            </a:r>
          </a:p>
          <a:p>
            <a:pPr lvl="1">
              <a:buFont typeface="Arial"/>
              <a:buChar char="•"/>
            </a:pPr>
            <a:r>
              <a:rPr lang="en-US" altLang="ja-JP" b="1" dirty="0" smtClean="0"/>
              <a:t>(</a:t>
            </a:r>
            <a:r>
              <a:rPr lang="en-US" altLang="ja-JP" b="1" dirty="0"/>
              <a:t>M, E</a:t>
            </a:r>
            <a:r>
              <a:rPr lang="en-US" altLang="ja-JP" b="1" dirty="0" smtClean="0"/>
              <a:t>)</a:t>
            </a:r>
          </a:p>
          <a:p>
            <a:pPr lvl="1">
              <a:buFont typeface="Arial"/>
              <a:buChar char="•"/>
            </a:pPr>
            <a:r>
              <a:rPr lang="en-US" altLang="ja-JP" b="1" dirty="0" smtClean="0"/>
              <a:t>(</a:t>
            </a:r>
            <a:r>
              <a:rPr lang="en-US" altLang="ja-JP" b="1" dirty="0"/>
              <a:t>p, v</a:t>
            </a:r>
            <a:r>
              <a:rPr lang="en-US" altLang="ja-JP" b="1" dirty="0" smtClean="0"/>
              <a:t>)</a:t>
            </a:r>
          </a:p>
          <a:p>
            <a:pPr lvl="1">
              <a:buFont typeface="Arial"/>
              <a:buChar char="•"/>
            </a:pPr>
            <a:r>
              <a:rPr lang="en-US" altLang="ja-JP" b="1" dirty="0" smtClean="0"/>
              <a:t>(</a:t>
            </a:r>
            <a:r>
              <a:rPr lang="en-US" altLang="ja-JP" b="1" dirty="0"/>
              <a:t>E, v</a:t>
            </a:r>
            <a:r>
              <a:rPr lang="en-US" altLang="ja-JP" b="1" dirty="0" smtClean="0"/>
              <a:t>)</a:t>
            </a:r>
            <a:endParaRPr lang="ja-JP" altLang="en-US" dirty="0"/>
          </a:p>
        </p:txBody>
      </p:sp>
      <p:sp>
        <p:nvSpPr>
          <p:cNvPr id="2" name="スライド番号プレースホルダー 1"/>
          <p:cNvSpPr>
            <a:spLocks noGrp="1"/>
          </p:cNvSpPr>
          <p:nvPr>
            <p:ph type="sldNum" sz="quarter" idx="12"/>
          </p:nvPr>
        </p:nvSpPr>
        <p:spPr/>
        <p:txBody>
          <a:bodyPr/>
          <a:lstStyle/>
          <a:p>
            <a:fld id="{8BAD8698-6F9B-7441-9B4C-A41E1AD311BC}" type="slidenum">
              <a:rPr kumimoji="1" lang="ja-JP" altLang="en-US" smtClean="0"/>
              <a:t>26</a:t>
            </a:fld>
            <a:endParaRPr kumimoji="1" lang="ja-JP" altLang="en-US"/>
          </a:p>
        </p:txBody>
      </p:sp>
    </p:spTree>
    <p:extLst>
      <p:ext uri="{BB962C8B-B14F-4D97-AF65-F5344CB8AC3E}">
        <p14:creationId xmlns:p14="http://schemas.microsoft.com/office/powerpoint/2010/main" val="3315376589"/>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pPr algn="l"/>
            <a:r>
              <a:rPr kumimoji="1" lang="ja-JP" altLang="en-US" dirty="0" smtClean="0"/>
              <a:t>検出器の基本２</a:t>
            </a:r>
            <a:endParaRPr kumimoji="1" lang="ja-JP" altLang="en-US" dirty="0"/>
          </a:p>
        </p:txBody>
      </p:sp>
      <p:pic>
        <p:nvPicPr>
          <p:cNvPr id="6" name="コンテンツ プレースホルダー 5" descr="検出器.jpg"/>
          <p:cNvPicPr>
            <a:picLocks noGrp="1" noChangeAspect="1"/>
          </p:cNvPicPr>
          <p:nvPr>
            <p:ph idx="1"/>
          </p:nvPr>
        </p:nvPicPr>
        <p:blipFill>
          <a:blip r:embed="rId3">
            <a:extLst>
              <a:ext uri="{28A0092B-C50C-407E-A947-70E740481C1C}">
                <a14:useLocalDpi xmlns:a14="http://schemas.microsoft.com/office/drawing/2010/main" val="0"/>
              </a:ext>
            </a:extLst>
          </a:blip>
          <a:srcRect l="-21815" r="-21815"/>
          <a:stretch>
            <a:fillRect/>
          </a:stretch>
        </p:blipFill>
        <p:spPr>
          <a:xfrm>
            <a:off x="3104594" y="1594408"/>
            <a:ext cx="6632541" cy="4989096"/>
          </a:xfrm>
        </p:spPr>
      </p:pic>
      <p:sp>
        <p:nvSpPr>
          <p:cNvPr id="7" name="コンテンツ プレースホルダー 1"/>
          <p:cNvSpPr txBox="1">
            <a:spLocks/>
          </p:cNvSpPr>
          <p:nvPr/>
        </p:nvSpPr>
        <p:spPr>
          <a:xfrm>
            <a:off x="457200" y="1591056"/>
            <a:ext cx="3510308" cy="4992448"/>
          </a:xfrm>
          <a:prstGeom prst="rect">
            <a:avLst/>
          </a:prstGeom>
        </p:spPr>
        <p:txBody>
          <a:bodyPr vert="horz" lIns="91440" tIns="45720" rIns="91440" bIns="45720" rtlCol="0">
            <a:normAutofit fontScale="85000" lnSpcReduction="10000"/>
          </a:bodyPr>
          <a:lstStyle>
            <a:lvl1pPr marL="274320" indent="-274320" algn="l" defTabSz="914400" rtl="0" eaLnBrk="1" latinLnBrk="0" hangingPunct="1">
              <a:spcBef>
                <a:spcPct val="20000"/>
              </a:spcBef>
              <a:buClr>
                <a:schemeClr val="accent1"/>
              </a:buClr>
              <a:buSzPct val="100000"/>
              <a:buFont typeface="Symbol" pitchFamily="18" charset="2"/>
              <a:buChar char=""/>
              <a:defRPr kumimoji="1"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kumimoji="1"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kumimoji="1"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kumimoji="1"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kumimoji="1"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9pPr>
          </a:lstStyle>
          <a:p>
            <a:r>
              <a:rPr lang="en-US" altLang="ja-JP" dirty="0" smtClean="0"/>
              <a:t>TPC:</a:t>
            </a:r>
            <a:r>
              <a:rPr lang="ja-JP" altLang="en-US" dirty="0" smtClean="0"/>
              <a:t>荷電粒子  </a:t>
            </a:r>
            <a:r>
              <a:rPr lang="en-US" altLang="ja-JP" dirty="0" err="1" smtClean="0"/>
              <a:t>dE</a:t>
            </a:r>
            <a:r>
              <a:rPr lang="en-US" altLang="ja-JP" dirty="0" smtClean="0"/>
              <a:t>/dx</a:t>
            </a:r>
            <a:r>
              <a:rPr lang="ja-JP" altLang="en-US" dirty="0" smtClean="0"/>
              <a:t>を全て積分</a:t>
            </a:r>
          </a:p>
          <a:p>
            <a:r>
              <a:rPr lang="en-US" altLang="ja-JP" dirty="0" err="1" smtClean="0"/>
              <a:t>dE</a:t>
            </a:r>
            <a:r>
              <a:rPr lang="en-US" altLang="ja-JP" dirty="0" smtClean="0"/>
              <a:t>/dx(</a:t>
            </a:r>
            <a:r>
              <a:rPr lang="ja-JP" altLang="en-US" dirty="0" smtClean="0"/>
              <a:t>電離損失による単位重さあたりのエネルギー</a:t>
            </a:r>
            <a:r>
              <a:rPr lang="en-US" altLang="ja-JP" dirty="0" smtClean="0"/>
              <a:t>) ~ 2MeV cm</a:t>
            </a:r>
            <a:r>
              <a:rPr lang="en-US" altLang="ja-JP" baseline="30000" dirty="0" smtClean="0"/>
              <a:t>2</a:t>
            </a:r>
            <a:r>
              <a:rPr lang="en-US" altLang="ja-JP" dirty="0" smtClean="0"/>
              <a:t>/g for MIP</a:t>
            </a:r>
          </a:p>
          <a:p>
            <a:r>
              <a:rPr lang="en-US" altLang="ja-JP" dirty="0" smtClean="0"/>
              <a:t>1GeV</a:t>
            </a:r>
            <a:r>
              <a:rPr lang="ja-JP" altLang="en-US" dirty="0" smtClean="0"/>
              <a:t>の粒子の</a:t>
            </a:r>
            <a:r>
              <a:rPr lang="en-US" altLang="ja-JP" dirty="0" smtClean="0"/>
              <a:t>E</a:t>
            </a:r>
            <a:r>
              <a:rPr lang="ja-JP" altLang="en-US" dirty="0" smtClean="0"/>
              <a:t>を測るには</a:t>
            </a:r>
            <a:r>
              <a:rPr lang="en-US" altLang="ja-JP" dirty="0" smtClean="0"/>
              <a:t>500g/cm2</a:t>
            </a:r>
            <a:r>
              <a:rPr lang="ja-JP" altLang="en-US" dirty="0" smtClean="0"/>
              <a:t>の物質が必要</a:t>
            </a:r>
          </a:p>
          <a:p>
            <a:pPr lvl="1">
              <a:buFont typeface="Arial"/>
              <a:buChar char="•"/>
            </a:pPr>
            <a:r>
              <a:rPr lang="ja-JP" altLang="en-US" dirty="0" smtClean="0"/>
              <a:t>水なら </a:t>
            </a:r>
            <a:r>
              <a:rPr lang="en-US" altLang="ja-JP" dirty="0" smtClean="0"/>
              <a:t>500cm</a:t>
            </a:r>
            <a:r>
              <a:rPr lang="ja-JP" altLang="en-US" dirty="0" smtClean="0"/>
              <a:t>、</a:t>
            </a:r>
            <a:r>
              <a:rPr lang="el-GR" altLang="ja-JP" dirty="0" smtClean="0"/>
              <a:t>ρ=1.0</a:t>
            </a:r>
            <a:r>
              <a:rPr lang="en-US" altLang="ja-JP" dirty="0" smtClean="0"/>
              <a:t>g/cm3 </a:t>
            </a:r>
          </a:p>
          <a:p>
            <a:pPr lvl="1">
              <a:buFont typeface="Arial"/>
              <a:buChar char="•"/>
            </a:pPr>
            <a:r>
              <a:rPr lang="ja-JP" altLang="en-US" dirty="0" smtClean="0"/>
              <a:t>アルミ </a:t>
            </a:r>
            <a:r>
              <a:rPr lang="en-US" altLang="ja-JP" dirty="0" smtClean="0"/>
              <a:t>185cm</a:t>
            </a:r>
            <a:r>
              <a:rPr lang="ja-JP" altLang="en-US" dirty="0" smtClean="0"/>
              <a:t>、</a:t>
            </a:r>
            <a:r>
              <a:rPr lang="en-US" altLang="ja-JP" dirty="0" smtClean="0"/>
              <a:t>2.7 </a:t>
            </a:r>
          </a:p>
          <a:p>
            <a:pPr lvl="1">
              <a:buFont typeface="Arial"/>
              <a:buChar char="•"/>
            </a:pPr>
            <a:r>
              <a:rPr lang="ja-JP" altLang="en-US" dirty="0" smtClean="0"/>
              <a:t>鉛</a:t>
            </a:r>
            <a:r>
              <a:rPr lang="en-US" altLang="ja-JP" dirty="0" smtClean="0"/>
              <a:t> 44cm</a:t>
            </a:r>
            <a:r>
              <a:rPr lang="ja-JP" altLang="en-US" dirty="0" smtClean="0"/>
              <a:t>、</a:t>
            </a:r>
            <a:r>
              <a:rPr lang="en-US" altLang="ja-JP" dirty="0" smtClean="0"/>
              <a:t>11.35</a:t>
            </a:r>
          </a:p>
          <a:p>
            <a:r>
              <a:rPr lang="ja-JP" altLang="en-US" dirty="0" smtClean="0"/>
              <a:t>低エネルギーの粒子以外は現実的でない </a:t>
            </a:r>
            <a:endParaRPr lang="en-US" altLang="ja-JP" dirty="0" smtClean="0"/>
          </a:p>
          <a:p>
            <a:r>
              <a:rPr lang="ja-JP" altLang="en-US" dirty="0" smtClean="0"/>
              <a:t>高エネルギー粒子 ー</a:t>
            </a:r>
            <a:r>
              <a:rPr lang="en-US" altLang="ja-JP" dirty="0" smtClean="0"/>
              <a:t>&gt; </a:t>
            </a:r>
            <a:r>
              <a:rPr lang="ja-JP" altLang="en-US" dirty="0" smtClean="0"/>
              <a:t>たくさんの低エネルギー粒子への変換</a:t>
            </a:r>
            <a:r>
              <a:rPr lang="en-US" altLang="ja-JP" dirty="0" smtClean="0"/>
              <a:t>→</a:t>
            </a:r>
            <a:r>
              <a:rPr lang="ja-JP" altLang="en-US" dirty="0" smtClean="0"/>
              <a:t>電磁シャワー</a:t>
            </a:r>
            <a:r>
              <a:rPr lang="en-US" altLang="ja-JP" dirty="0" smtClean="0"/>
              <a:t>→</a:t>
            </a:r>
            <a:r>
              <a:rPr lang="en-US" altLang="ja-JP" dirty="0" err="1" smtClean="0"/>
              <a:t>EMCal</a:t>
            </a:r>
            <a:r>
              <a:rPr lang="ja-JP" altLang="en-US" dirty="0" smtClean="0"/>
              <a:t>による測定</a:t>
            </a:r>
          </a:p>
          <a:p>
            <a:endParaRPr lang="ja-JP" altLang="en-US" dirty="0"/>
          </a:p>
        </p:txBody>
      </p:sp>
      <p:sp>
        <p:nvSpPr>
          <p:cNvPr id="2" name="スライド番号プレースホルダー 1"/>
          <p:cNvSpPr>
            <a:spLocks noGrp="1"/>
          </p:cNvSpPr>
          <p:nvPr>
            <p:ph type="sldNum" sz="quarter" idx="12"/>
          </p:nvPr>
        </p:nvSpPr>
        <p:spPr/>
        <p:txBody>
          <a:bodyPr/>
          <a:lstStyle/>
          <a:p>
            <a:fld id="{8BAD8698-6F9B-7441-9B4C-A41E1AD311BC}" type="slidenum">
              <a:rPr kumimoji="1" lang="ja-JP" altLang="en-US" smtClean="0"/>
              <a:t>27</a:t>
            </a:fld>
            <a:endParaRPr kumimoji="1" lang="ja-JP" altLang="en-US"/>
          </a:p>
        </p:txBody>
      </p:sp>
    </p:spTree>
    <p:extLst>
      <p:ext uri="{BB962C8B-B14F-4D97-AF65-F5344CB8AC3E}">
        <p14:creationId xmlns:p14="http://schemas.microsoft.com/office/powerpoint/2010/main" val="1227100719"/>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コンテンツ プレースホルダー 3" descr="TPC原理.jpg"/>
          <p:cNvPicPr>
            <a:picLocks noGrp="1" noChangeAspect="1"/>
          </p:cNvPicPr>
          <p:nvPr>
            <p:ph idx="1"/>
          </p:nvPr>
        </p:nvPicPr>
        <p:blipFill>
          <a:blip r:embed="rId3">
            <a:extLst>
              <a:ext uri="{28A0092B-C50C-407E-A947-70E740481C1C}">
                <a14:useLocalDpi xmlns:a14="http://schemas.microsoft.com/office/drawing/2010/main" val="0"/>
              </a:ext>
            </a:extLst>
          </a:blip>
          <a:srcRect t="966" b="966"/>
          <a:stretch>
            <a:fillRect/>
          </a:stretch>
        </p:blipFill>
        <p:spPr>
          <a:xfrm>
            <a:off x="872067" y="2681457"/>
            <a:ext cx="7408333" cy="3444706"/>
          </a:xfrm>
        </p:spPr>
      </p:pic>
      <p:sp>
        <p:nvSpPr>
          <p:cNvPr id="3" name="タイトル 2"/>
          <p:cNvSpPr>
            <a:spLocks noGrp="1"/>
          </p:cNvSpPr>
          <p:nvPr>
            <p:ph type="title"/>
          </p:nvPr>
        </p:nvSpPr>
        <p:spPr/>
        <p:txBody>
          <a:bodyPr/>
          <a:lstStyle/>
          <a:p>
            <a:pPr algn="l"/>
            <a:r>
              <a:rPr kumimoji="1" lang="en-US" altLang="ja-JP" dirty="0" smtClean="0"/>
              <a:t>TPC</a:t>
            </a:r>
            <a:r>
              <a:rPr kumimoji="1" lang="ja-JP" altLang="en-US" dirty="0" smtClean="0"/>
              <a:t>の原理（ガス検出器）</a:t>
            </a:r>
            <a:endParaRPr kumimoji="1" lang="ja-JP" altLang="en-US" dirty="0"/>
          </a:p>
        </p:txBody>
      </p:sp>
      <p:cxnSp>
        <p:nvCxnSpPr>
          <p:cNvPr id="6" name="直線矢印コネクタ 5"/>
          <p:cNvCxnSpPr/>
          <p:nvPr/>
        </p:nvCxnSpPr>
        <p:spPr>
          <a:xfrm>
            <a:off x="1005465" y="1323087"/>
            <a:ext cx="1023105" cy="135837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 name="スライド番号プレースホルダー 1"/>
          <p:cNvSpPr>
            <a:spLocks noGrp="1"/>
          </p:cNvSpPr>
          <p:nvPr>
            <p:ph type="sldNum" sz="quarter" idx="12"/>
          </p:nvPr>
        </p:nvSpPr>
        <p:spPr/>
        <p:txBody>
          <a:bodyPr/>
          <a:lstStyle/>
          <a:p>
            <a:fld id="{8BAD8698-6F9B-7441-9B4C-A41E1AD311BC}" type="slidenum">
              <a:rPr kumimoji="1" lang="ja-JP" altLang="en-US" smtClean="0"/>
              <a:t>28</a:t>
            </a:fld>
            <a:endParaRPr kumimoji="1" lang="ja-JP" altLang="en-US"/>
          </a:p>
        </p:txBody>
      </p:sp>
    </p:spTree>
    <p:extLst>
      <p:ext uri="{BB962C8B-B14F-4D97-AF65-F5344CB8AC3E}">
        <p14:creationId xmlns:p14="http://schemas.microsoft.com/office/powerpoint/2010/main" val="1535147734"/>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コンテンツ プレースホルダー 3" descr="運動量決定.jpg"/>
          <p:cNvPicPr>
            <a:picLocks noGrp="1" noChangeAspect="1"/>
          </p:cNvPicPr>
          <p:nvPr>
            <p:ph idx="1"/>
          </p:nvPr>
        </p:nvPicPr>
        <p:blipFill>
          <a:blip r:embed="rId2">
            <a:extLst>
              <a:ext uri="{28A0092B-C50C-407E-A947-70E740481C1C}">
                <a14:useLocalDpi xmlns:a14="http://schemas.microsoft.com/office/drawing/2010/main" val="0"/>
              </a:ext>
            </a:extLst>
          </a:blip>
          <a:srcRect l="-30497" r="-30497"/>
          <a:stretch>
            <a:fillRect/>
          </a:stretch>
        </p:blipFill>
        <p:spPr>
          <a:xfrm>
            <a:off x="-509674" y="1393651"/>
            <a:ext cx="10493766" cy="5309989"/>
          </a:xfrm>
        </p:spPr>
      </p:pic>
      <p:sp>
        <p:nvSpPr>
          <p:cNvPr id="3" name="タイトル 2"/>
          <p:cNvSpPr>
            <a:spLocks noGrp="1"/>
          </p:cNvSpPr>
          <p:nvPr>
            <p:ph type="title"/>
          </p:nvPr>
        </p:nvSpPr>
        <p:spPr/>
        <p:txBody>
          <a:bodyPr/>
          <a:lstStyle/>
          <a:p>
            <a:pPr algn="l"/>
            <a:r>
              <a:rPr kumimoji="1" lang="ja-JP" altLang="en-US" dirty="0" smtClean="0"/>
              <a:t>運動量決定</a:t>
            </a:r>
            <a:endParaRPr kumimoji="1" lang="ja-JP" altLang="en-US" dirty="0"/>
          </a:p>
        </p:txBody>
      </p:sp>
      <p:sp>
        <p:nvSpPr>
          <p:cNvPr id="2" name="スライド番号プレースホルダー 1"/>
          <p:cNvSpPr>
            <a:spLocks noGrp="1"/>
          </p:cNvSpPr>
          <p:nvPr>
            <p:ph type="sldNum" sz="quarter" idx="12"/>
          </p:nvPr>
        </p:nvSpPr>
        <p:spPr/>
        <p:txBody>
          <a:bodyPr/>
          <a:lstStyle/>
          <a:p>
            <a:fld id="{8BAD8698-6F9B-7441-9B4C-A41E1AD311BC}" type="slidenum">
              <a:rPr kumimoji="1" lang="ja-JP" altLang="en-US" smtClean="0"/>
              <a:t>29</a:t>
            </a:fld>
            <a:endParaRPr kumimoji="1" lang="ja-JP" altLang="en-US"/>
          </a:p>
        </p:txBody>
      </p:sp>
    </p:spTree>
    <p:extLst>
      <p:ext uri="{BB962C8B-B14F-4D97-AF65-F5344CB8AC3E}">
        <p14:creationId xmlns:p14="http://schemas.microsoft.com/office/powerpoint/2010/main" val="39046742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120963" y="1560820"/>
            <a:ext cx="8845374" cy="2581571"/>
          </a:xfrm>
        </p:spPr>
        <p:txBody>
          <a:bodyPr>
            <a:normAutofit lnSpcReduction="10000"/>
          </a:bodyPr>
          <a:lstStyle/>
          <a:p>
            <a:pPr>
              <a:buFont typeface="Wingdings" charset="2"/>
              <a:buChar char="ü"/>
            </a:pPr>
            <a:r>
              <a:rPr lang="ja-JP" altLang="en-US" sz="1800" dirty="0" smtClean="0">
                <a:solidFill>
                  <a:schemeClr val="tx1"/>
                </a:solidFill>
              </a:rPr>
              <a:t>直接光子</a:t>
            </a:r>
            <a:r>
              <a:rPr lang="en-US" altLang="ja-JP" sz="1800" dirty="0" smtClean="0">
                <a:solidFill>
                  <a:schemeClr val="tx1"/>
                </a:solidFill>
              </a:rPr>
              <a:t>(direct photon)</a:t>
            </a:r>
            <a:r>
              <a:rPr lang="ja-JP" altLang="en-US" sz="1800" dirty="0" smtClean="0">
                <a:solidFill>
                  <a:schemeClr val="tx1"/>
                </a:solidFill>
              </a:rPr>
              <a:t>は</a:t>
            </a:r>
            <a:r>
              <a:rPr lang="ja-JP" altLang="en-US" sz="1800" dirty="0" smtClean="0">
                <a:solidFill>
                  <a:srgbClr val="FF0000"/>
                </a:solidFill>
              </a:rPr>
              <a:t>クォークとグルーオンのコンプトン散乱</a:t>
            </a:r>
            <a:r>
              <a:rPr lang="ja-JP" altLang="en-US" sz="1800" dirty="0" smtClean="0">
                <a:solidFill>
                  <a:schemeClr val="tx1"/>
                </a:solidFill>
              </a:rPr>
              <a:t>から生成するもの、</a:t>
            </a:r>
            <a:r>
              <a:rPr lang="ja-JP" altLang="en-US" sz="1800" dirty="0" smtClean="0">
                <a:solidFill>
                  <a:srgbClr val="FF0000"/>
                </a:solidFill>
              </a:rPr>
              <a:t>クォーク・反クォーク対の対消滅</a:t>
            </a:r>
            <a:r>
              <a:rPr lang="ja-JP" altLang="en-US" sz="1800" dirty="0" smtClean="0">
                <a:solidFill>
                  <a:schemeClr val="tx1"/>
                </a:solidFill>
              </a:rPr>
              <a:t>により生成されるものを指す。</a:t>
            </a:r>
            <a:endParaRPr lang="en-US" altLang="ja-JP" sz="1800" dirty="0" smtClean="0">
              <a:solidFill>
                <a:schemeClr val="tx1"/>
              </a:solidFill>
            </a:endParaRPr>
          </a:p>
          <a:p>
            <a:pPr>
              <a:buFont typeface="Wingdings" charset="2"/>
              <a:buChar char="ü"/>
            </a:pPr>
            <a:r>
              <a:rPr lang="ja-JP" altLang="en-US" sz="1800" dirty="0" smtClean="0">
                <a:solidFill>
                  <a:schemeClr val="tx1"/>
                </a:solidFill>
              </a:rPr>
              <a:t>直接光子</a:t>
            </a:r>
            <a:r>
              <a:rPr kumimoji="1" lang="ja-JP" altLang="en-US" sz="1800" dirty="0" smtClean="0">
                <a:solidFill>
                  <a:schemeClr val="tx1"/>
                </a:solidFill>
              </a:rPr>
              <a:t>は</a:t>
            </a:r>
            <a:r>
              <a:rPr kumimoji="1" lang="ja-JP" altLang="en-US" sz="1800" dirty="0" smtClean="0">
                <a:solidFill>
                  <a:srgbClr val="FF0000"/>
                </a:solidFill>
              </a:rPr>
              <a:t>強い相互作用を受けずに通過する</a:t>
            </a:r>
            <a:r>
              <a:rPr kumimoji="1" lang="ja-JP" altLang="en-US" sz="1800" dirty="0" smtClean="0">
                <a:solidFill>
                  <a:schemeClr val="tx1"/>
                </a:solidFill>
              </a:rPr>
              <a:t>ので、エネルギーロスを途中で起こすもの</a:t>
            </a:r>
            <a:r>
              <a:rPr kumimoji="1" lang="en-US" altLang="ja-JP" sz="1800" dirty="0" smtClean="0">
                <a:solidFill>
                  <a:schemeClr val="tx1"/>
                </a:solidFill>
              </a:rPr>
              <a:t>(JET</a:t>
            </a:r>
            <a:r>
              <a:rPr kumimoji="1" lang="ja-JP" altLang="en-US" sz="1800" dirty="0" smtClean="0">
                <a:solidFill>
                  <a:schemeClr val="tx1"/>
                </a:solidFill>
              </a:rPr>
              <a:t>など</a:t>
            </a:r>
            <a:r>
              <a:rPr kumimoji="1" lang="en-US" altLang="ja-JP" sz="1800" dirty="0" smtClean="0">
                <a:solidFill>
                  <a:schemeClr val="tx1"/>
                </a:solidFill>
              </a:rPr>
              <a:t>)</a:t>
            </a:r>
            <a:r>
              <a:rPr kumimoji="1" lang="ja-JP" altLang="en-US" sz="1800" dirty="0" smtClean="0">
                <a:solidFill>
                  <a:schemeClr val="tx1"/>
                </a:solidFill>
              </a:rPr>
              <a:t>との重要なプローブとなる。</a:t>
            </a:r>
            <a:endParaRPr kumimoji="1" lang="en-US" altLang="ja-JP" sz="1800" dirty="0" smtClean="0">
              <a:solidFill>
                <a:schemeClr val="tx1"/>
              </a:solidFill>
            </a:endParaRPr>
          </a:p>
          <a:p>
            <a:pPr>
              <a:buFont typeface="Wingdings" charset="2"/>
              <a:buChar char="ü"/>
            </a:pPr>
            <a:r>
              <a:rPr lang="ja-JP" altLang="en-US" sz="1800" dirty="0" smtClean="0">
                <a:solidFill>
                  <a:schemeClr val="tx1"/>
                </a:solidFill>
              </a:rPr>
              <a:t>しかし、崩壊ハドロン</a:t>
            </a:r>
            <a:r>
              <a:rPr lang="en-US" altLang="ja-JP" sz="1800" dirty="0" smtClean="0">
                <a:solidFill>
                  <a:schemeClr val="tx1"/>
                </a:solidFill>
              </a:rPr>
              <a:t>(</a:t>
            </a:r>
            <a:r>
              <a:rPr lang="ja-JP" altLang="en-US" sz="1800" dirty="0" smtClean="0">
                <a:solidFill>
                  <a:schemeClr val="tx1"/>
                </a:solidFill>
              </a:rPr>
              <a:t>主に</a:t>
            </a:r>
            <a:r>
              <a:rPr lang="en-US" altLang="ja-JP" sz="1800" dirty="0" smtClean="0">
                <a:solidFill>
                  <a:schemeClr val="tx1"/>
                </a:solidFill>
              </a:rPr>
              <a:t>π</a:t>
            </a:r>
            <a:r>
              <a:rPr lang="en-US" altLang="ja-JP" sz="1800" baseline="30000" dirty="0" smtClean="0">
                <a:solidFill>
                  <a:schemeClr val="tx1"/>
                </a:solidFill>
              </a:rPr>
              <a:t>0</a:t>
            </a:r>
            <a:r>
              <a:rPr lang="ja-JP" altLang="en-US" sz="1800" dirty="0" smtClean="0">
                <a:solidFill>
                  <a:schemeClr val="tx1"/>
                </a:solidFill>
              </a:rPr>
              <a:t>や</a:t>
            </a:r>
            <a:r>
              <a:rPr lang="en-US" altLang="ja-JP" sz="1800" dirty="0" err="1" smtClean="0">
                <a:solidFill>
                  <a:schemeClr val="tx1"/>
                </a:solidFill>
              </a:rPr>
              <a:t>η</a:t>
            </a:r>
            <a:r>
              <a:rPr lang="en-US" altLang="ja-JP" sz="1800" dirty="0" smtClean="0">
                <a:solidFill>
                  <a:schemeClr val="tx1"/>
                </a:solidFill>
              </a:rPr>
              <a:t>)</a:t>
            </a:r>
            <a:r>
              <a:rPr lang="ja-JP" altLang="en-US" sz="1800" dirty="0" smtClean="0">
                <a:solidFill>
                  <a:schemeClr val="tx1"/>
                </a:solidFill>
              </a:rPr>
              <a:t>からの光子によるバックグラウンドが</a:t>
            </a:r>
            <a:r>
              <a:rPr lang="en-US" altLang="ja-JP" sz="1800" dirty="0" smtClean="0">
                <a:solidFill>
                  <a:schemeClr val="tx1"/>
                </a:solidFill>
              </a:rPr>
              <a:t>(</a:t>
            </a:r>
            <a:r>
              <a:rPr lang="ja-JP" altLang="en-US" sz="1800" dirty="0" smtClean="0">
                <a:solidFill>
                  <a:schemeClr val="tx1"/>
                </a:solidFill>
              </a:rPr>
              <a:t>特に重イオン衝突において</a:t>
            </a:r>
            <a:r>
              <a:rPr lang="en-US" altLang="ja-JP" sz="1800" dirty="0" smtClean="0">
                <a:solidFill>
                  <a:schemeClr val="tx1"/>
                </a:solidFill>
              </a:rPr>
              <a:t>)</a:t>
            </a:r>
            <a:r>
              <a:rPr lang="ja-JP" altLang="en-US" sz="1800" dirty="0" smtClean="0">
                <a:solidFill>
                  <a:schemeClr val="tx1"/>
                </a:solidFill>
              </a:rPr>
              <a:t>多く、直接光子の測定が難しい。</a:t>
            </a:r>
            <a:endParaRPr kumimoji="1" lang="en-US" altLang="ja-JP" sz="1800" dirty="0" smtClean="0">
              <a:solidFill>
                <a:schemeClr val="tx1"/>
              </a:solidFill>
            </a:endParaRPr>
          </a:p>
          <a:p>
            <a:pPr lvl="1">
              <a:buFont typeface="Wingdings" charset="2"/>
              <a:buChar char="Ø"/>
            </a:pPr>
            <a:r>
              <a:rPr lang="ja-JP" altLang="en-US" sz="1600" dirty="0" smtClean="0">
                <a:solidFill>
                  <a:schemeClr val="tx1"/>
                </a:solidFill>
              </a:rPr>
              <a:t>いかにこれらのバックグラウンドを差し引いて、直接光子のみをとりだせるか。</a:t>
            </a:r>
            <a:endParaRPr lang="en-US" altLang="ja-JP" sz="1600" dirty="0" smtClean="0">
              <a:solidFill>
                <a:schemeClr val="tx1"/>
              </a:solidFill>
            </a:endParaRPr>
          </a:p>
          <a:p>
            <a:pPr lvl="2">
              <a:buFont typeface="Arial"/>
              <a:buChar char="•"/>
            </a:pPr>
            <a:r>
              <a:rPr kumimoji="1" lang="en-US" altLang="ja-JP" sz="1400" dirty="0" smtClean="0">
                <a:solidFill>
                  <a:srgbClr val="FF0000"/>
                </a:solidFill>
              </a:rPr>
              <a:t>isolated cut</a:t>
            </a:r>
            <a:r>
              <a:rPr kumimoji="1" lang="ja-JP" altLang="en-US" sz="1400" dirty="0" smtClean="0">
                <a:solidFill>
                  <a:srgbClr val="FF0000"/>
                </a:solidFill>
              </a:rPr>
              <a:t>法</a:t>
            </a:r>
            <a:r>
              <a:rPr kumimoji="1" lang="en-US" altLang="ja-JP" sz="1400" dirty="0" smtClean="0">
                <a:solidFill>
                  <a:schemeClr val="tx1"/>
                </a:solidFill>
              </a:rPr>
              <a:t>(</a:t>
            </a:r>
            <a:r>
              <a:rPr kumimoji="1" lang="ja-JP" altLang="en-US" sz="1400" dirty="0" smtClean="0">
                <a:solidFill>
                  <a:schemeClr val="tx1"/>
                </a:solidFill>
              </a:rPr>
              <a:t>ハドロンを伴わないという特徴をもつ直接光子の候補がとりだせる。</a:t>
            </a:r>
            <a:r>
              <a:rPr kumimoji="1" lang="en-US" altLang="ja-JP" sz="1400" dirty="0" smtClean="0">
                <a:solidFill>
                  <a:schemeClr val="tx1"/>
                </a:solidFill>
              </a:rPr>
              <a:t>)</a:t>
            </a:r>
          </a:p>
          <a:p>
            <a:pPr lvl="2">
              <a:buFont typeface="Arial"/>
              <a:buChar char="•"/>
            </a:pPr>
            <a:r>
              <a:rPr lang="en-US" altLang="ja-JP" sz="1400" dirty="0" smtClean="0">
                <a:solidFill>
                  <a:srgbClr val="FF0000"/>
                </a:solidFill>
              </a:rPr>
              <a:t>shower shape</a:t>
            </a:r>
            <a:r>
              <a:rPr lang="ja-JP" altLang="en-US" sz="1400" dirty="0" smtClean="0">
                <a:solidFill>
                  <a:srgbClr val="FF0000"/>
                </a:solidFill>
              </a:rPr>
              <a:t>の見積もりによるカット</a:t>
            </a:r>
            <a:r>
              <a:rPr lang="en-US" altLang="ja-JP" sz="1400" dirty="0" smtClean="0">
                <a:solidFill>
                  <a:schemeClr val="tx1"/>
                </a:solidFill>
              </a:rPr>
              <a:t>(</a:t>
            </a:r>
            <a:r>
              <a:rPr lang="ja-JP" altLang="en-US" sz="1400" dirty="0" smtClean="0">
                <a:solidFill>
                  <a:schemeClr val="tx1"/>
                </a:solidFill>
              </a:rPr>
              <a:t>崩壊ハドロンからの光子を差し引く。</a:t>
            </a:r>
            <a:r>
              <a:rPr lang="en-US" altLang="ja-JP" sz="1400" dirty="0" smtClean="0">
                <a:solidFill>
                  <a:schemeClr val="tx1"/>
                </a:solidFill>
              </a:rPr>
              <a:t>)</a:t>
            </a:r>
            <a:endParaRPr kumimoji="1" lang="ja-JP" altLang="en-US" sz="1400" dirty="0">
              <a:solidFill>
                <a:schemeClr val="tx1"/>
              </a:solidFill>
            </a:endParaRPr>
          </a:p>
        </p:txBody>
      </p:sp>
      <p:sp>
        <p:nvSpPr>
          <p:cNvPr id="3" name="スライド番号プレースホルダー 2"/>
          <p:cNvSpPr>
            <a:spLocks noGrp="1"/>
          </p:cNvSpPr>
          <p:nvPr>
            <p:ph type="sldNum" sz="quarter" idx="12"/>
          </p:nvPr>
        </p:nvSpPr>
        <p:spPr/>
        <p:txBody>
          <a:bodyPr/>
          <a:lstStyle/>
          <a:p>
            <a:fld id="{8BAD8698-6F9B-7441-9B4C-A41E1AD311BC}" type="slidenum">
              <a:rPr kumimoji="1" lang="ja-JP" altLang="en-US" smtClean="0"/>
              <a:t>3</a:t>
            </a:fld>
            <a:endParaRPr kumimoji="1" lang="ja-JP" altLang="en-US" dirty="0"/>
          </a:p>
        </p:txBody>
      </p:sp>
      <p:sp>
        <p:nvSpPr>
          <p:cNvPr id="4" name="タイトル 3"/>
          <p:cNvSpPr>
            <a:spLocks noGrp="1"/>
          </p:cNvSpPr>
          <p:nvPr>
            <p:ph type="title"/>
          </p:nvPr>
        </p:nvSpPr>
        <p:spPr/>
        <p:txBody>
          <a:bodyPr/>
          <a:lstStyle/>
          <a:p>
            <a:pPr algn="l"/>
            <a:r>
              <a:rPr lang="ja-JP" altLang="en-US" dirty="0" smtClean="0"/>
              <a:t>直接光子とは？</a:t>
            </a:r>
            <a:endParaRPr kumimoji="1" lang="ja-JP" altLang="en-US" dirty="0"/>
          </a:p>
        </p:txBody>
      </p:sp>
      <p:pic>
        <p:nvPicPr>
          <p:cNvPr id="5" name="図 4" descr="直接光子.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021447"/>
            <a:ext cx="9144000" cy="2836553"/>
          </a:xfrm>
          <a:prstGeom prst="rect">
            <a:avLst/>
          </a:prstGeom>
        </p:spPr>
      </p:pic>
    </p:spTree>
    <p:extLst>
      <p:ext uri="{BB962C8B-B14F-4D97-AF65-F5344CB8AC3E}">
        <p14:creationId xmlns:p14="http://schemas.microsoft.com/office/powerpoint/2010/main" val="319113332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453935" y="2186579"/>
            <a:ext cx="8177179" cy="1577855"/>
          </a:xfrm>
        </p:spPr>
        <p:txBody>
          <a:bodyPr>
            <a:normAutofit lnSpcReduction="10000"/>
          </a:bodyPr>
          <a:lstStyle/>
          <a:p>
            <a:r>
              <a:rPr lang="ja-JP" altLang="en-US" sz="2000" dirty="0">
                <a:solidFill>
                  <a:schemeClr val="tx1"/>
                </a:solidFill>
              </a:rPr>
              <a:t>鉛層で起きた</a:t>
            </a:r>
            <a:r>
              <a:rPr lang="ja-JP" altLang="en-US" sz="2000" dirty="0">
                <a:solidFill>
                  <a:srgbClr val="FF0000"/>
                </a:solidFill>
              </a:rPr>
              <a:t>電磁シャワー</a:t>
            </a:r>
            <a:r>
              <a:rPr lang="ja-JP" altLang="en-US" sz="2000" dirty="0">
                <a:solidFill>
                  <a:schemeClr val="tx1"/>
                </a:solidFill>
              </a:rPr>
              <a:t>をシンチレータの蛍光へ変換し、その信号</a:t>
            </a:r>
            <a:r>
              <a:rPr lang="ja-JP" altLang="en-US" sz="2000" dirty="0" smtClean="0">
                <a:solidFill>
                  <a:schemeClr val="tx1"/>
                </a:solidFill>
              </a:rPr>
              <a:t>を</a:t>
            </a:r>
            <a:r>
              <a:rPr lang="en-US" altLang="ja-JP" sz="2000" dirty="0" smtClean="0">
                <a:solidFill>
                  <a:schemeClr val="tx1"/>
                </a:solidFill>
              </a:rPr>
              <a:t>APD</a:t>
            </a:r>
            <a:r>
              <a:rPr lang="en-US" altLang="ja-JP" sz="2000" dirty="0">
                <a:solidFill>
                  <a:schemeClr val="tx1"/>
                </a:solidFill>
              </a:rPr>
              <a:t>(Avalanche Photo Diode) </a:t>
            </a:r>
            <a:r>
              <a:rPr lang="ja-JP" altLang="en-US" sz="2000" dirty="0">
                <a:solidFill>
                  <a:schemeClr val="tx1"/>
                </a:solidFill>
              </a:rPr>
              <a:t>を用いて読み出すことで粒子のエネルギー測定を</a:t>
            </a:r>
            <a:r>
              <a:rPr lang="ja-JP" altLang="en-US" sz="2000" dirty="0" smtClean="0">
                <a:solidFill>
                  <a:schemeClr val="tx1"/>
                </a:solidFill>
              </a:rPr>
              <a:t>行う。</a:t>
            </a:r>
            <a:endParaRPr lang="en-US" altLang="ja-JP" sz="2000" dirty="0" smtClean="0">
              <a:solidFill>
                <a:schemeClr val="tx1"/>
              </a:solidFill>
            </a:endParaRPr>
          </a:p>
          <a:p>
            <a:r>
              <a:rPr lang="ja-JP" altLang="en-US" sz="2000" dirty="0">
                <a:solidFill>
                  <a:srgbClr val="000000"/>
                </a:solidFill>
              </a:rPr>
              <a:t>低エネルギー光子においては、制動放射や対生成があまりおきず電磁シャワーが起きないため</a:t>
            </a:r>
            <a:r>
              <a:rPr lang="ja-JP" altLang="en-US" sz="2000" dirty="0" smtClean="0">
                <a:solidFill>
                  <a:srgbClr val="000000"/>
                </a:solidFill>
              </a:rPr>
              <a:t>、エネルギー分解能が</a:t>
            </a:r>
            <a:r>
              <a:rPr lang="ja-JP" altLang="en-US" sz="2000" dirty="0">
                <a:solidFill>
                  <a:srgbClr val="000000"/>
                </a:solidFill>
              </a:rPr>
              <a:t>悪くなる。</a:t>
            </a:r>
            <a:endParaRPr lang="en-US" altLang="ja-JP" sz="2000" dirty="0">
              <a:solidFill>
                <a:srgbClr val="000000"/>
              </a:solidFill>
            </a:endParaRPr>
          </a:p>
          <a:p>
            <a:endParaRPr lang="en-US" altLang="ja-JP" sz="2000" dirty="0" smtClean="0">
              <a:solidFill>
                <a:schemeClr val="tx1"/>
              </a:solidFill>
            </a:endParaRPr>
          </a:p>
        </p:txBody>
      </p:sp>
      <p:sp>
        <p:nvSpPr>
          <p:cNvPr id="3" name="タイトル 2"/>
          <p:cNvSpPr>
            <a:spLocks noGrp="1"/>
          </p:cNvSpPr>
          <p:nvPr>
            <p:ph type="title"/>
          </p:nvPr>
        </p:nvSpPr>
        <p:spPr/>
        <p:txBody>
          <a:bodyPr>
            <a:normAutofit/>
          </a:bodyPr>
          <a:lstStyle/>
          <a:p>
            <a:pPr algn="l"/>
            <a:r>
              <a:rPr lang="en-US" altLang="ja-JP" dirty="0" err="1" smtClean="0"/>
              <a:t>EMCal</a:t>
            </a:r>
            <a:endParaRPr kumimoji="1" lang="ja-JP" altLang="en-US" dirty="0"/>
          </a:p>
        </p:txBody>
      </p:sp>
      <p:sp>
        <p:nvSpPr>
          <p:cNvPr id="7" name="テキスト ボックス 6"/>
          <p:cNvSpPr txBox="1"/>
          <p:nvPr/>
        </p:nvSpPr>
        <p:spPr>
          <a:xfrm>
            <a:off x="2031837" y="6338289"/>
            <a:ext cx="1379634" cy="276999"/>
          </a:xfrm>
          <a:prstGeom prst="rect">
            <a:avLst/>
          </a:prstGeom>
          <a:noFill/>
        </p:spPr>
        <p:txBody>
          <a:bodyPr wrap="square" rtlCol="0">
            <a:spAutoFit/>
          </a:bodyPr>
          <a:lstStyle/>
          <a:p>
            <a:r>
              <a:rPr kumimoji="1" lang="ja-JP" altLang="en-US" sz="1200" dirty="0" smtClean="0"/>
              <a:t>エネルギー分解能</a:t>
            </a:r>
            <a:endParaRPr kumimoji="1" lang="ja-JP" altLang="en-US" sz="1200" dirty="0"/>
          </a:p>
        </p:txBody>
      </p:sp>
      <p:pic>
        <p:nvPicPr>
          <p:cNvPr id="9" name="図 8" descr="EMCalcheck.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623" y="3764433"/>
            <a:ext cx="4891959" cy="2485729"/>
          </a:xfrm>
          <a:prstGeom prst="rect">
            <a:avLst/>
          </a:prstGeom>
        </p:spPr>
      </p:pic>
      <p:sp>
        <p:nvSpPr>
          <p:cNvPr id="4" name="スライド番号プレースホルダー 3"/>
          <p:cNvSpPr>
            <a:spLocks noGrp="1"/>
          </p:cNvSpPr>
          <p:nvPr>
            <p:ph type="sldNum" sz="quarter" idx="12"/>
          </p:nvPr>
        </p:nvSpPr>
        <p:spPr/>
        <p:txBody>
          <a:bodyPr/>
          <a:lstStyle/>
          <a:p>
            <a:fld id="{8BAD8698-6F9B-7441-9B4C-A41E1AD311BC}" type="slidenum">
              <a:rPr kumimoji="1" lang="ja-JP" altLang="en-US" smtClean="0"/>
              <a:t>4</a:t>
            </a:fld>
            <a:endParaRPr kumimoji="1" lang="ja-JP" altLang="en-US"/>
          </a:p>
        </p:txBody>
      </p:sp>
      <p:pic>
        <p:nvPicPr>
          <p:cNvPr id="12" name="図 11" descr="EMCAL.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47511" y="534865"/>
            <a:ext cx="1836524" cy="1252728"/>
          </a:xfrm>
          <a:prstGeom prst="rect">
            <a:avLst/>
          </a:prstGeom>
        </p:spPr>
      </p:pic>
      <p:pic>
        <p:nvPicPr>
          <p:cNvPr id="13" name="Picture 2"/>
          <p:cNvPicPr>
            <a:picLocks noChangeAspect="1" noChangeArrowheads="1"/>
          </p:cNvPicPr>
          <p:nvPr/>
        </p:nvPicPr>
        <p:blipFill>
          <a:blip r:embed="rId5" cstate="print"/>
          <a:srcRect/>
          <a:stretch>
            <a:fillRect/>
          </a:stretch>
        </p:blipFill>
        <p:spPr bwMode="auto">
          <a:xfrm>
            <a:off x="5025583" y="3764434"/>
            <a:ext cx="1836524" cy="2410341"/>
          </a:xfrm>
          <a:prstGeom prst="rect">
            <a:avLst/>
          </a:prstGeom>
          <a:noFill/>
          <a:ln w="9525">
            <a:noFill/>
            <a:miter lim="800000"/>
            <a:headEnd/>
            <a:tailEnd/>
          </a:ln>
        </p:spPr>
      </p:pic>
      <p:pic>
        <p:nvPicPr>
          <p:cNvPr id="14" name="Picture 40"/>
          <p:cNvPicPr>
            <a:picLocks noChangeAspect="1" noChangeArrowheads="1"/>
          </p:cNvPicPr>
          <p:nvPr/>
        </p:nvPicPr>
        <p:blipFill>
          <a:blip r:embed="rId6" cstate="print"/>
          <a:srcRect/>
          <a:stretch>
            <a:fillRect/>
          </a:stretch>
        </p:blipFill>
        <p:spPr bwMode="auto">
          <a:xfrm>
            <a:off x="6786606" y="3864433"/>
            <a:ext cx="2069527" cy="2295022"/>
          </a:xfrm>
          <a:prstGeom prst="rect">
            <a:avLst/>
          </a:prstGeom>
          <a:noFill/>
          <a:ln w="12700">
            <a:noFill/>
            <a:round/>
            <a:headEnd/>
            <a:tailEnd/>
          </a:ln>
        </p:spPr>
      </p:pic>
      <p:sp>
        <p:nvSpPr>
          <p:cNvPr id="5" name="テキスト ボックス 4"/>
          <p:cNvSpPr txBox="1"/>
          <p:nvPr/>
        </p:nvSpPr>
        <p:spPr>
          <a:xfrm>
            <a:off x="2767014" y="534865"/>
            <a:ext cx="3084541" cy="1384995"/>
          </a:xfrm>
          <a:prstGeom prst="rect">
            <a:avLst/>
          </a:prstGeom>
          <a:noFill/>
          <a:ln>
            <a:solidFill>
              <a:srgbClr val="000000"/>
            </a:solidFill>
          </a:ln>
        </p:spPr>
        <p:txBody>
          <a:bodyPr wrap="square" rtlCol="0">
            <a:spAutoFit/>
          </a:bodyPr>
          <a:lstStyle/>
          <a:p>
            <a:r>
              <a:rPr kumimoji="1" lang="ja-JP" altLang="en-US" sz="2800" dirty="0" smtClean="0"/>
              <a:t>アクセプタンス</a:t>
            </a:r>
            <a:endParaRPr kumimoji="1" lang="en-US" altLang="ja-JP" sz="2800" dirty="0" smtClean="0"/>
          </a:p>
          <a:p>
            <a:r>
              <a:rPr kumimoji="1" lang="en-US" altLang="ja-JP" sz="2800" dirty="0" smtClean="0"/>
              <a:t>-0.7 &lt; </a:t>
            </a:r>
            <a:r>
              <a:rPr kumimoji="1" lang="en-US" altLang="ja-JP" sz="2800" dirty="0" err="1" smtClean="0"/>
              <a:t>η</a:t>
            </a:r>
            <a:r>
              <a:rPr kumimoji="1" lang="en-US" altLang="ja-JP" sz="2800" dirty="0" smtClean="0"/>
              <a:t> &lt; 0.7</a:t>
            </a:r>
          </a:p>
          <a:p>
            <a:r>
              <a:rPr kumimoji="1" lang="en-US" altLang="ja-JP" sz="2800" dirty="0" smtClean="0"/>
              <a:t>80° &lt; </a:t>
            </a:r>
            <a:r>
              <a:rPr kumimoji="1" lang="en-US" altLang="ja-JP" sz="2800" dirty="0" err="1" smtClean="0"/>
              <a:t>Φ</a:t>
            </a:r>
            <a:r>
              <a:rPr kumimoji="1" lang="en-US" altLang="ja-JP" sz="2800" dirty="0" smtClean="0"/>
              <a:t> &lt; 190°</a:t>
            </a:r>
            <a:endParaRPr kumimoji="1" lang="ja-JP" altLang="en-US" sz="2800" dirty="0"/>
          </a:p>
        </p:txBody>
      </p:sp>
      <p:sp>
        <p:nvSpPr>
          <p:cNvPr id="15" name="テキスト ボックス 14"/>
          <p:cNvSpPr txBox="1"/>
          <p:nvPr/>
        </p:nvSpPr>
        <p:spPr>
          <a:xfrm>
            <a:off x="5088295" y="6211124"/>
            <a:ext cx="1441420" cy="369332"/>
          </a:xfrm>
          <a:prstGeom prst="rect">
            <a:avLst/>
          </a:prstGeom>
          <a:noFill/>
        </p:spPr>
        <p:txBody>
          <a:bodyPr wrap="none" rtlCol="0">
            <a:spAutoFit/>
          </a:bodyPr>
          <a:lstStyle/>
          <a:p>
            <a:r>
              <a:rPr kumimoji="1" lang="ja-JP" altLang="en-US" dirty="0" smtClean="0"/>
              <a:t>電磁シャワー</a:t>
            </a:r>
            <a:endParaRPr kumimoji="1" lang="ja-JP" altLang="en-US" dirty="0"/>
          </a:p>
        </p:txBody>
      </p:sp>
      <p:sp>
        <p:nvSpPr>
          <p:cNvPr id="16" name="テキスト ボックス 15"/>
          <p:cNvSpPr txBox="1"/>
          <p:nvPr/>
        </p:nvSpPr>
        <p:spPr>
          <a:xfrm>
            <a:off x="6907566" y="6174775"/>
            <a:ext cx="1723549" cy="646331"/>
          </a:xfrm>
          <a:prstGeom prst="rect">
            <a:avLst/>
          </a:prstGeom>
          <a:noFill/>
        </p:spPr>
        <p:txBody>
          <a:bodyPr wrap="none" rtlCol="0">
            <a:spAutoFit/>
          </a:bodyPr>
          <a:lstStyle/>
          <a:p>
            <a:pPr algn="ctr"/>
            <a:r>
              <a:rPr kumimoji="1" lang="en-US" altLang="ja-JP" dirty="0" smtClean="0"/>
              <a:t>ALICE EMCAL</a:t>
            </a:r>
            <a:r>
              <a:rPr kumimoji="1" lang="ja-JP" altLang="en-US" dirty="0" smtClean="0"/>
              <a:t>の</a:t>
            </a:r>
            <a:endParaRPr kumimoji="1" lang="en-US" altLang="ja-JP" dirty="0" smtClean="0"/>
          </a:p>
          <a:p>
            <a:pPr algn="ctr"/>
            <a:r>
              <a:rPr kumimoji="1" lang="ja-JP" altLang="en-US" dirty="0" smtClean="0"/>
              <a:t>１チャンネル</a:t>
            </a:r>
            <a:endParaRPr kumimoji="1" lang="ja-JP" altLang="en-US" dirty="0"/>
          </a:p>
        </p:txBody>
      </p:sp>
      <p:sp>
        <p:nvSpPr>
          <p:cNvPr id="6" name="テキスト ボックス 5"/>
          <p:cNvSpPr txBox="1"/>
          <p:nvPr/>
        </p:nvSpPr>
        <p:spPr>
          <a:xfrm>
            <a:off x="3544117" y="5968667"/>
            <a:ext cx="1638414" cy="369332"/>
          </a:xfrm>
          <a:prstGeom prst="rect">
            <a:avLst/>
          </a:prstGeom>
          <a:noFill/>
        </p:spPr>
        <p:txBody>
          <a:bodyPr wrap="none" rtlCol="0">
            <a:spAutoFit/>
          </a:bodyPr>
          <a:lstStyle/>
          <a:p>
            <a:r>
              <a:rPr kumimoji="1" lang="en-US" altLang="ja-JP" b="1" dirty="0" smtClean="0"/>
              <a:t>cluste</a:t>
            </a:r>
            <a:r>
              <a:rPr lang="en-US" altLang="ja-JP" b="1" dirty="0" smtClean="0"/>
              <a:t>r </a:t>
            </a:r>
            <a:r>
              <a:rPr kumimoji="1" lang="en-US" altLang="ja-JP" b="1" dirty="0" smtClean="0"/>
              <a:t>E (</a:t>
            </a:r>
            <a:r>
              <a:rPr kumimoji="1" lang="en-US" altLang="ja-JP" b="1" dirty="0" err="1" smtClean="0"/>
              <a:t>GeV</a:t>
            </a:r>
            <a:r>
              <a:rPr kumimoji="1" lang="en-US" altLang="ja-JP" b="1" dirty="0" smtClean="0"/>
              <a:t>)</a:t>
            </a:r>
            <a:endParaRPr kumimoji="1" lang="ja-JP" altLang="en-US" b="1" dirty="0"/>
          </a:p>
        </p:txBody>
      </p:sp>
      <p:sp>
        <p:nvSpPr>
          <p:cNvPr id="8" name="テキスト ボックス 7"/>
          <p:cNvSpPr txBox="1"/>
          <p:nvPr/>
        </p:nvSpPr>
        <p:spPr>
          <a:xfrm rot="10800000">
            <a:off x="-21490" y="3512298"/>
            <a:ext cx="492443" cy="1385514"/>
          </a:xfrm>
          <a:prstGeom prst="rect">
            <a:avLst/>
          </a:prstGeom>
          <a:noFill/>
        </p:spPr>
        <p:txBody>
          <a:bodyPr vert="eaVert" wrap="square" rtlCol="0">
            <a:spAutoFit/>
          </a:bodyPr>
          <a:lstStyle/>
          <a:p>
            <a:r>
              <a:rPr kumimoji="1" lang="en-US" altLang="ja-JP" sz="2000" b="1" dirty="0" smtClean="0"/>
              <a:t>sigma/</a:t>
            </a:r>
            <a:r>
              <a:rPr kumimoji="1" lang="en-US" altLang="ja-JP" sz="2000" b="1" dirty="0" err="1" smtClean="0"/>
              <a:t>E</a:t>
            </a:r>
            <a:r>
              <a:rPr kumimoji="1" lang="en-US" altLang="ja-JP" sz="2000" b="1" baseline="-25000" dirty="0" err="1" smtClean="0"/>
              <a:t>mean</a:t>
            </a:r>
            <a:endParaRPr kumimoji="1" lang="ja-JP" altLang="en-US" sz="2000" b="1" dirty="0"/>
          </a:p>
        </p:txBody>
      </p:sp>
    </p:spTree>
    <p:extLst>
      <p:ext uri="{BB962C8B-B14F-4D97-AF65-F5344CB8AC3E}">
        <p14:creationId xmlns:p14="http://schemas.microsoft.com/office/powerpoint/2010/main" val="44887571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457201" y="1591056"/>
            <a:ext cx="8448654" cy="4535107"/>
          </a:xfrm>
        </p:spPr>
        <p:txBody>
          <a:bodyPr>
            <a:normAutofit/>
          </a:bodyPr>
          <a:lstStyle/>
          <a:p>
            <a:r>
              <a:rPr kumimoji="1" lang="en-US" altLang="ja-JP" dirty="0" smtClean="0"/>
              <a:t>Event Selection</a:t>
            </a:r>
          </a:p>
          <a:p>
            <a:pPr lvl="1">
              <a:buFont typeface="Wingdings" charset="2"/>
              <a:buChar char="ü"/>
            </a:pPr>
            <a:r>
              <a:rPr lang="en-US" altLang="ja-JP" dirty="0" smtClean="0"/>
              <a:t>LHC</a:t>
            </a:r>
            <a:r>
              <a:rPr lang="ja-JP" altLang="en-US" dirty="0" smtClean="0"/>
              <a:t>１１</a:t>
            </a:r>
            <a:r>
              <a:rPr lang="en-US" altLang="ja-JP" dirty="0" smtClean="0"/>
              <a:t>c(pp,7TeV)pass1,ESD file</a:t>
            </a:r>
          </a:p>
          <a:p>
            <a:pPr lvl="1">
              <a:buFont typeface="Wingdings" charset="2"/>
              <a:buChar char="ü"/>
            </a:pPr>
            <a:r>
              <a:rPr kumimoji="1" lang="en-US" altLang="ja-JP" dirty="0" smtClean="0"/>
              <a:t>|vertex z| &lt; </a:t>
            </a:r>
            <a:r>
              <a:rPr lang="en-US" altLang="ja-JP" dirty="0" smtClean="0"/>
              <a:t>3.2</a:t>
            </a:r>
            <a:r>
              <a:rPr kumimoji="1" lang="en-US" altLang="ja-JP" dirty="0" smtClean="0"/>
              <a:t>cm</a:t>
            </a:r>
            <a:endParaRPr kumimoji="1" lang="en-US" altLang="ja-JP" dirty="0" smtClean="0"/>
          </a:p>
          <a:p>
            <a:pPr lvl="1">
              <a:buFont typeface="Wingdings" charset="2"/>
              <a:buChar char="ü"/>
            </a:pPr>
            <a:r>
              <a:rPr lang="en-US" altLang="ja-JP" dirty="0" smtClean="0"/>
              <a:t>run number </a:t>
            </a:r>
            <a:r>
              <a:rPr lang="en-US" altLang="ja-JP" dirty="0"/>
              <a:t>: </a:t>
            </a:r>
            <a:r>
              <a:rPr lang="en-US" altLang="ja-JP" dirty="0" smtClean="0"/>
              <a:t>154755,154753,154750,154748,154796,154383,154808,154745,153116,153232</a:t>
            </a:r>
          </a:p>
          <a:p>
            <a:r>
              <a:rPr lang="en-US" altLang="ja-JP" dirty="0" smtClean="0"/>
              <a:t>Track Selection</a:t>
            </a:r>
          </a:p>
          <a:p>
            <a:pPr lvl="1">
              <a:buFont typeface="Wingdings" charset="2"/>
              <a:buChar char="ü"/>
            </a:pPr>
            <a:r>
              <a:rPr lang="en-US" altLang="ja-JP" dirty="0" smtClean="0"/>
              <a:t>hybrid track cut</a:t>
            </a:r>
          </a:p>
          <a:p>
            <a:r>
              <a:rPr lang="en-US" altLang="ja-JP" dirty="0" smtClean="0"/>
              <a:t>Cluster selection</a:t>
            </a:r>
          </a:p>
          <a:p>
            <a:pPr lvl="1">
              <a:buFont typeface="Wingdings" charset="2"/>
              <a:buChar char="ü"/>
            </a:pPr>
            <a:r>
              <a:rPr lang="en-US" altLang="ja-JP" dirty="0" smtClean="0"/>
              <a:t>track matching : ΔR &lt; 0.02(ΔR</a:t>
            </a:r>
            <a:r>
              <a:rPr lang="en-US" altLang="ja-JP" baseline="30000" dirty="0" smtClean="0"/>
              <a:t>2</a:t>
            </a:r>
            <a:r>
              <a:rPr lang="en-US" altLang="ja-JP" dirty="0" smtClean="0"/>
              <a:t> = Δη</a:t>
            </a:r>
            <a:r>
              <a:rPr lang="en-US" altLang="ja-JP" baseline="30000" dirty="0" smtClean="0"/>
              <a:t>2</a:t>
            </a:r>
            <a:r>
              <a:rPr lang="en-US" altLang="ja-JP" dirty="0" smtClean="0"/>
              <a:t> + ΔΦ</a:t>
            </a:r>
            <a:r>
              <a:rPr lang="en-US" altLang="ja-JP" baseline="30000" dirty="0" smtClean="0"/>
              <a:t>2</a:t>
            </a:r>
            <a:r>
              <a:rPr lang="en-US" altLang="ja-JP" dirty="0" smtClean="0"/>
              <a:t>)</a:t>
            </a:r>
          </a:p>
          <a:p>
            <a:pPr lvl="1">
              <a:buFont typeface="Wingdings" charset="2"/>
              <a:buChar char="ü"/>
            </a:pPr>
            <a:r>
              <a:rPr lang="en-US" altLang="ja-JP" dirty="0" smtClean="0"/>
              <a:t>remove bad and exotic cluster</a:t>
            </a:r>
          </a:p>
          <a:p>
            <a:pPr lvl="1">
              <a:buFont typeface="Wingdings" charset="2"/>
              <a:buChar char="ü"/>
            </a:pPr>
            <a:endParaRPr lang="en-US" altLang="ja-JP" dirty="0" smtClean="0"/>
          </a:p>
          <a:p>
            <a:pPr lvl="1">
              <a:buFont typeface="Wingdings" charset="2"/>
              <a:buChar char="ü"/>
            </a:pPr>
            <a:endParaRPr kumimoji="1" lang="ja-JP" altLang="en-US" dirty="0"/>
          </a:p>
        </p:txBody>
      </p:sp>
      <p:sp>
        <p:nvSpPr>
          <p:cNvPr id="3" name="スライド番号プレースホルダー 2"/>
          <p:cNvSpPr>
            <a:spLocks noGrp="1"/>
          </p:cNvSpPr>
          <p:nvPr>
            <p:ph type="sldNum" sz="quarter" idx="12"/>
          </p:nvPr>
        </p:nvSpPr>
        <p:spPr/>
        <p:txBody>
          <a:bodyPr/>
          <a:lstStyle/>
          <a:p>
            <a:fld id="{8BAD8698-6F9B-7441-9B4C-A41E1AD311BC}" type="slidenum">
              <a:rPr kumimoji="1" lang="ja-JP" altLang="en-US" smtClean="0"/>
              <a:t>5</a:t>
            </a:fld>
            <a:endParaRPr kumimoji="1" lang="ja-JP" altLang="en-US"/>
          </a:p>
        </p:txBody>
      </p:sp>
      <p:sp>
        <p:nvSpPr>
          <p:cNvPr id="4" name="タイトル 3"/>
          <p:cNvSpPr>
            <a:spLocks noGrp="1"/>
          </p:cNvSpPr>
          <p:nvPr>
            <p:ph type="title"/>
          </p:nvPr>
        </p:nvSpPr>
        <p:spPr/>
        <p:txBody>
          <a:bodyPr/>
          <a:lstStyle/>
          <a:p>
            <a:r>
              <a:rPr kumimoji="1" lang="en-US" altLang="ja-JP" dirty="0" smtClean="0"/>
              <a:t>Data set and cut</a:t>
            </a:r>
            <a:endParaRPr kumimoji="1" lang="ja-JP" altLang="en-US" dirty="0"/>
          </a:p>
        </p:txBody>
      </p:sp>
      <p:sp>
        <p:nvSpPr>
          <p:cNvPr id="5" name="テキスト ボックス 4"/>
          <p:cNvSpPr txBox="1"/>
          <p:nvPr/>
        </p:nvSpPr>
        <p:spPr>
          <a:xfrm>
            <a:off x="5251165" y="3745567"/>
            <a:ext cx="3408994" cy="646331"/>
          </a:xfrm>
          <a:prstGeom prst="rect">
            <a:avLst/>
          </a:prstGeom>
          <a:noFill/>
          <a:ln>
            <a:solidFill>
              <a:schemeClr val="tx1"/>
            </a:solidFill>
          </a:ln>
        </p:spPr>
        <p:txBody>
          <a:bodyPr wrap="none" rtlCol="0">
            <a:spAutoFit/>
          </a:bodyPr>
          <a:lstStyle/>
          <a:p>
            <a:r>
              <a:rPr lang="en-US" altLang="ja-JP" dirty="0" err="1" smtClean="0"/>
              <a:t>Δη</a:t>
            </a:r>
            <a:r>
              <a:rPr lang="en-US" altLang="ja-JP" dirty="0" smtClean="0"/>
              <a:t> = EMC cluster </a:t>
            </a:r>
            <a:r>
              <a:rPr lang="en-US" altLang="ja-JP" dirty="0" err="1" smtClean="0"/>
              <a:t>η</a:t>
            </a:r>
            <a:r>
              <a:rPr lang="en-US" altLang="ja-JP" dirty="0" smtClean="0"/>
              <a:t> – TPC track </a:t>
            </a:r>
            <a:r>
              <a:rPr lang="en-US" altLang="ja-JP" dirty="0" err="1" smtClean="0"/>
              <a:t>η</a:t>
            </a:r>
            <a:endParaRPr lang="en-US" altLang="ja-JP" dirty="0" smtClean="0"/>
          </a:p>
          <a:p>
            <a:r>
              <a:rPr kumimoji="1" lang="en-US" altLang="ja-JP" dirty="0" smtClean="0"/>
              <a:t>ΔΦ = EMC cluster </a:t>
            </a:r>
            <a:r>
              <a:rPr kumimoji="1" lang="en-US" altLang="ja-JP" dirty="0" err="1" smtClean="0"/>
              <a:t>Φ</a:t>
            </a:r>
            <a:r>
              <a:rPr kumimoji="1" lang="en-US" altLang="ja-JP" dirty="0" smtClean="0"/>
              <a:t> – TPC track </a:t>
            </a:r>
            <a:r>
              <a:rPr kumimoji="1" lang="en-US" altLang="ja-JP" dirty="0" err="1" smtClean="0"/>
              <a:t>Φ</a:t>
            </a:r>
            <a:endParaRPr kumimoji="1" lang="ja-JP" altLang="en-US" dirty="0"/>
          </a:p>
        </p:txBody>
      </p:sp>
      <p:grpSp>
        <p:nvGrpSpPr>
          <p:cNvPr id="7" name="図形グループ 6"/>
          <p:cNvGrpSpPr/>
          <p:nvPr/>
        </p:nvGrpSpPr>
        <p:grpSpPr>
          <a:xfrm>
            <a:off x="3025197" y="3643489"/>
            <a:ext cx="2340776" cy="1518519"/>
            <a:chOff x="367831" y="1394053"/>
            <a:chExt cx="3819344" cy="2499913"/>
          </a:xfrm>
        </p:grpSpPr>
        <p:sp>
          <p:nvSpPr>
            <p:cNvPr id="8" name="円/楕円 7"/>
            <p:cNvSpPr/>
            <p:nvPr/>
          </p:nvSpPr>
          <p:spPr>
            <a:xfrm>
              <a:off x="1118902" y="1471728"/>
              <a:ext cx="2358766" cy="2029127"/>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9" name="直線矢印コネクタ 8"/>
            <p:cNvCxnSpPr/>
            <p:nvPr/>
          </p:nvCxnSpPr>
          <p:spPr>
            <a:xfrm flipV="1">
              <a:off x="2349784" y="1748841"/>
              <a:ext cx="839177" cy="631175"/>
            </a:xfrm>
            <a:prstGeom prst="straightConnector1">
              <a:avLst/>
            </a:prstGeom>
            <a:ln>
              <a:solidFill>
                <a:srgbClr val="00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0" name="テキスト ボックス 9"/>
            <p:cNvSpPr txBox="1"/>
            <p:nvPr/>
          </p:nvSpPr>
          <p:spPr>
            <a:xfrm>
              <a:off x="2728448" y="2061721"/>
              <a:ext cx="461935" cy="369332"/>
            </a:xfrm>
            <a:prstGeom prst="rect">
              <a:avLst/>
            </a:prstGeom>
            <a:noFill/>
          </p:spPr>
          <p:txBody>
            <a:bodyPr wrap="none" rtlCol="0">
              <a:spAutoFit/>
            </a:bodyPr>
            <a:lstStyle/>
            <a:p>
              <a:r>
                <a:rPr kumimoji="1" lang="en-US" altLang="ja-JP" dirty="0" smtClean="0"/>
                <a:t>ΔR</a:t>
              </a:r>
              <a:endParaRPr kumimoji="1" lang="ja-JP" altLang="en-US" dirty="0"/>
            </a:p>
          </p:txBody>
        </p:sp>
        <p:cxnSp>
          <p:nvCxnSpPr>
            <p:cNvPr id="11" name="直線矢印コネクタ 10"/>
            <p:cNvCxnSpPr/>
            <p:nvPr/>
          </p:nvCxnSpPr>
          <p:spPr>
            <a:xfrm flipV="1">
              <a:off x="740895" y="1394092"/>
              <a:ext cx="15120" cy="2249405"/>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2" name="直線矢印コネクタ 11"/>
            <p:cNvCxnSpPr/>
            <p:nvPr/>
          </p:nvCxnSpPr>
          <p:spPr>
            <a:xfrm>
              <a:off x="713561" y="3643497"/>
              <a:ext cx="3190383"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13" name="テキスト ボックス 12"/>
            <p:cNvSpPr txBox="1"/>
            <p:nvPr/>
          </p:nvSpPr>
          <p:spPr>
            <a:xfrm>
              <a:off x="3876611" y="3524634"/>
              <a:ext cx="310564" cy="369332"/>
            </a:xfrm>
            <a:prstGeom prst="rect">
              <a:avLst/>
            </a:prstGeom>
            <a:noFill/>
          </p:spPr>
          <p:txBody>
            <a:bodyPr wrap="none" rtlCol="0">
              <a:spAutoFit/>
            </a:bodyPr>
            <a:lstStyle/>
            <a:p>
              <a:r>
                <a:rPr lang="en-US" altLang="ja-JP" dirty="0" err="1" smtClean="0"/>
                <a:t>η</a:t>
              </a:r>
              <a:endParaRPr lang="en-US" altLang="ja-JP" dirty="0" smtClean="0"/>
            </a:p>
          </p:txBody>
        </p:sp>
        <p:sp>
          <p:nvSpPr>
            <p:cNvPr id="14" name="テキスト ボックス 13"/>
            <p:cNvSpPr txBox="1"/>
            <p:nvPr/>
          </p:nvSpPr>
          <p:spPr>
            <a:xfrm>
              <a:off x="367831" y="1394053"/>
              <a:ext cx="345730" cy="369332"/>
            </a:xfrm>
            <a:prstGeom prst="rect">
              <a:avLst/>
            </a:prstGeom>
            <a:noFill/>
          </p:spPr>
          <p:txBody>
            <a:bodyPr wrap="none" rtlCol="0">
              <a:spAutoFit/>
            </a:bodyPr>
            <a:lstStyle/>
            <a:p>
              <a:r>
                <a:rPr kumimoji="1" lang="en-US" altLang="ja-JP" dirty="0" err="1" smtClean="0"/>
                <a:t>Φ</a:t>
              </a:r>
              <a:endParaRPr kumimoji="1" lang="ja-JP" altLang="en-US" dirty="0"/>
            </a:p>
          </p:txBody>
        </p:sp>
        <p:sp>
          <p:nvSpPr>
            <p:cNvPr id="15" name="テキスト ボックス 14"/>
            <p:cNvSpPr txBox="1"/>
            <p:nvPr/>
          </p:nvSpPr>
          <p:spPr>
            <a:xfrm>
              <a:off x="2132720" y="2089542"/>
              <a:ext cx="300984" cy="369332"/>
            </a:xfrm>
            <a:prstGeom prst="rect">
              <a:avLst/>
            </a:prstGeom>
            <a:noFill/>
          </p:spPr>
          <p:txBody>
            <a:bodyPr wrap="none" rtlCol="0">
              <a:spAutoFit/>
            </a:bodyPr>
            <a:lstStyle/>
            <a:p>
              <a:r>
                <a:rPr kumimoji="1" lang="en-US" altLang="ja-JP" dirty="0" smtClean="0">
                  <a:solidFill>
                    <a:srgbClr val="FF0000"/>
                  </a:solidFill>
                </a:rPr>
                <a:t>x</a:t>
              </a:r>
              <a:endParaRPr kumimoji="1" lang="ja-JP" altLang="en-US" dirty="0">
                <a:solidFill>
                  <a:srgbClr val="FF0000"/>
                </a:solidFill>
              </a:endParaRPr>
            </a:p>
          </p:txBody>
        </p:sp>
        <p:sp>
          <p:nvSpPr>
            <p:cNvPr id="17" name="テキスト ボックス 16"/>
            <p:cNvSpPr txBox="1"/>
            <p:nvPr/>
          </p:nvSpPr>
          <p:spPr>
            <a:xfrm>
              <a:off x="2223379" y="2554235"/>
              <a:ext cx="300984" cy="369332"/>
            </a:xfrm>
            <a:prstGeom prst="rect">
              <a:avLst/>
            </a:prstGeom>
            <a:noFill/>
          </p:spPr>
          <p:txBody>
            <a:bodyPr wrap="none" rtlCol="0">
              <a:spAutoFit/>
            </a:bodyPr>
            <a:lstStyle/>
            <a:p>
              <a:r>
                <a:rPr kumimoji="1" lang="en-US" altLang="ja-JP" dirty="0" smtClean="0"/>
                <a:t>x</a:t>
              </a:r>
              <a:endParaRPr kumimoji="1" lang="ja-JP" altLang="en-US" dirty="0"/>
            </a:p>
          </p:txBody>
        </p:sp>
        <p:cxnSp>
          <p:nvCxnSpPr>
            <p:cNvPr id="23" name="直線矢印コネクタ 22"/>
            <p:cNvCxnSpPr>
              <a:stCxn id="24" idx="1"/>
            </p:cNvCxnSpPr>
            <p:nvPr/>
          </p:nvCxnSpPr>
          <p:spPr>
            <a:xfrm flipH="1" flipV="1">
              <a:off x="2524363" y="2923567"/>
              <a:ext cx="1352247" cy="289245"/>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grpSp>
      <p:sp>
        <p:nvSpPr>
          <p:cNvPr id="24" name="テキスト ボックス 23"/>
          <p:cNvSpPr txBox="1"/>
          <p:nvPr/>
        </p:nvSpPr>
        <p:spPr>
          <a:xfrm>
            <a:off x="5175636" y="4486646"/>
            <a:ext cx="3778026" cy="523220"/>
          </a:xfrm>
          <a:prstGeom prst="rect">
            <a:avLst/>
          </a:prstGeom>
          <a:noFill/>
          <a:ln>
            <a:solidFill>
              <a:srgbClr val="000000"/>
            </a:solidFill>
          </a:ln>
        </p:spPr>
        <p:txBody>
          <a:bodyPr wrap="square" rtlCol="0">
            <a:spAutoFit/>
          </a:bodyPr>
          <a:lstStyle/>
          <a:p>
            <a:r>
              <a:rPr kumimoji="1" lang="ja-JP" altLang="en-US" sz="1400" dirty="0" smtClean="0"/>
              <a:t>もしコーンの中に</a:t>
            </a:r>
            <a:r>
              <a:rPr kumimoji="1" lang="en-US" altLang="ja-JP" sz="1400" dirty="0" smtClean="0"/>
              <a:t>track position</a:t>
            </a:r>
            <a:r>
              <a:rPr lang="ja-JP" altLang="en-US" sz="1400" dirty="0" smtClean="0"/>
              <a:t>が入っていればこれは荷電粒子によるものと判断。</a:t>
            </a:r>
            <a:endParaRPr kumimoji="1" lang="ja-JP" altLang="en-US" sz="1400" dirty="0"/>
          </a:p>
        </p:txBody>
      </p:sp>
    </p:spTree>
    <p:extLst>
      <p:ext uri="{BB962C8B-B14F-4D97-AF65-F5344CB8AC3E}">
        <p14:creationId xmlns:p14="http://schemas.microsoft.com/office/powerpoint/2010/main" val="234354074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49275" y="107576"/>
            <a:ext cx="3986814" cy="1336956"/>
          </a:xfrm>
        </p:spPr>
        <p:txBody>
          <a:bodyPr/>
          <a:lstStyle/>
          <a:p>
            <a:pPr algn="l"/>
            <a:r>
              <a:rPr kumimoji="1" lang="en-US" altLang="ja-JP" dirty="0" smtClean="0"/>
              <a:t>Isolation cut</a:t>
            </a:r>
            <a:endParaRPr kumimoji="1" lang="ja-JP" altLang="en-US" dirty="0"/>
          </a:p>
        </p:txBody>
      </p:sp>
      <p:sp>
        <p:nvSpPr>
          <p:cNvPr id="8" name="テキスト ボックス 7"/>
          <p:cNvSpPr txBox="1"/>
          <p:nvPr/>
        </p:nvSpPr>
        <p:spPr>
          <a:xfrm>
            <a:off x="3791116" y="692556"/>
            <a:ext cx="4753338" cy="646331"/>
          </a:xfrm>
          <a:prstGeom prst="rect">
            <a:avLst/>
          </a:prstGeom>
          <a:noFill/>
        </p:spPr>
        <p:txBody>
          <a:bodyPr wrap="square" rtlCol="0">
            <a:spAutoFit/>
          </a:bodyPr>
          <a:lstStyle/>
          <a:p>
            <a:r>
              <a:rPr kumimoji="1" lang="en-US" altLang="ja-JP" dirty="0" smtClean="0"/>
              <a:t>→</a:t>
            </a:r>
            <a:r>
              <a:rPr lang="ja-JP" altLang="en-US" dirty="0" smtClean="0"/>
              <a:t>周りにハドロンを伴わないという性質を持つ直接光子の候補を取り出す。</a:t>
            </a:r>
            <a:endParaRPr kumimoji="1" lang="ja-JP" altLang="en-US" sz="1600" dirty="0"/>
          </a:p>
        </p:txBody>
      </p:sp>
      <p:sp>
        <p:nvSpPr>
          <p:cNvPr id="23" name="テキスト ボックス 22"/>
          <p:cNvSpPr txBox="1"/>
          <p:nvPr/>
        </p:nvSpPr>
        <p:spPr>
          <a:xfrm>
            <a:off x="4279044" y="1600056"/>
            <a:ext cx="4191698" cy="646331"/>
          </a:xfrm>
          <a:prstGeom prst="rect">
            <a:avLst/>
          </a:prstGeom>
          <a:noFill/>
          <a:ln>
            <a:solidFill>
              <a:srgbClr val="000000"/>
            </a:solidFill>
          </a:ln>
        </p:spPr>
        <p:txBody>
          <a:bodyPr wrap="square" rtlCol="0">
            <a:spAutoFit/>
          </a:bodyPr>
          <a:lstStyle/>
          <a:p>
            <a:r>
              <a:rPr lang="ja-JP" altLang="en-US" dirty="0" smtClean="0"/>
              <a:t>コーンの中に入っているトラックの</a:t>
            </a:r>
            <a:r>
              <a:rPr lang="en-US" altLang="ja-JP" dirty="0" err="1" smtClean="0"/>
              <a:t>Pt</a:t>
            </a:r>
            <a:r>
              <a:rPr lang="en-US" altLang="ja-JP" dirty="0" smtClean="0"/>
              <a:t>(</a:t>
            </a:r>
            <a:r>
              <a:rPr lang="ja-JP" altLang="en-US" dirty="0" smtClean="0"/>
              <a:t>ハドロンの横エネルギー</a:t>
            </a:r>
            <a:r>
              <a:rPr lang="en-US" altLang="ja-JP" dirty="0" smtClean="0"/>
              <a:t>)</a:t>
            </a:r>
            <a:r>
              <a:rPr lang="ja-JP" altLang="en-US" dirty="0" smtClean="0"/>
              <a:t>を全て足す。</a:t>
            </a:r>
            <a:endParaRPr kumimoji="1" lang="ja-JP" altLang="en-US" dirty="0"/>
          </a:p>
        </p:txBody>
      </p:sp>
      <p:sp>
        <p:nvSpPr>
          <p:cNvPr id="33" name="テキスト ボックス 32"/>
          <p:cNvSpPr txBox="1"/>
          <p:nvPr/>
        </p:nvSpPr>
        <p:spPr>
          <a:xfrm>
            <a:off x="4812340" y="2707924"/>
            <a:ext cx="3160142" cy="923330"/>
          </a:xfrm>
          <a:prstGeom prst="rect">
            <a:avLst/>
          </a:prstGeom>
          <a:noFill/>
          <a:ln>
            <a:solidFill>
              <a:schemeClr val="tx1"/>
            </a:solidFill>
          </a:ln>
        </p:spPr>
        <p:txBody>
          <a:bodyPr wrap="square" rtlCol="0">
            <a:spAutoFit/>
          </a:bodyPr>
          <a:lstStyle/>
          <a:p>
            <a:r>
              <a:rPr kumimoji="1" lang="ja-JP" altLang="en-US" dirty="0" smtClean="0"/>
              <a:t>足したもの</a:t>
            </a:r>
            <a:r>
              <a:rPr kumimoji="1" lang="en-US" altLang="ja-JP" dirty="0" smtClean="0"/>
              <a:t>(</a:t>
            </a:r>
            <a:r>
              <a:rPr kumimoji="1" lang="en-US" altLang="ja-JP" dirty="0" err="1" smtClean="0"/>
              <a:t>Iso</a:t>
            </a:r>
            <a:r>
              <a:rPr kumimoji="1" lang="ja-JP" altLang="en-US" dirty="0" smtClean="0"/>
              <a:t>とする</a:t>
            </a:r>
            <a:r>
              <a:rPr kumimoji="1" lang="en-US" altLang="ja-JP" dirty="0" smtClean="0"/>
              <a:t>)</a:t>
            </a:r>
            <a:r>
              <a:rPr kumimoji="1" lang="ja-JP" altLang="en-US" dirty="0" smtClean="0"/>
              <a:t>が</a:t>
            </a:r>
            <a:r>
              <a:rPr kumimoji="1" lang="ja-JP" altLang="en-US" dirty="0" smtClean="0">
                <a:solidFill>
                  <a:srgbClr val="FF0000"/>
                </a:solidFill>
              </a:rPr>
              <a:t>閾値</a:t>
            </a:r>
            <a:r>
              <a:rPr kumimoji="1" lang="en-US" altLang="ja-JP" dirty="0" smtClean="0">
                <a:solidFill>
                  <a:srgbClr val="FF0000"/>
                </a:solidFill>
              </a:rPr>
              <a:t>(5GeV)</a:t>
            </a:r>
            <a:r>
              <a:rPr kumimoji="1" lang="ja-JP" altLang="en-US" dirty="0" smtClean="0">
                <a:solidFill>
                  <a:srgbClr val="FF0000"/>
                </a:solidFill>
              </a:rPr>
              <a:t>以下</a:t>
            </a:r>
            <a:r>
              <a:rPr kumimoji="1" lang="ja-JP" altLang="en-US" dirty="0" smtClean="0"/>
              <a:t>ならば、直接光子の候補とする。</a:t>
            </a:r>
            <a:endParaRPr kumimoji="1" lang="ja-JP" altLang="en-US" dirty="0"/>
          </a:p>
        </p:txBody>
      </p:sp>
      <p:cxnSp>
        <p:nvCxnSpPr>
          <p:cNvPr id="36" name="直線矢印コネクタ 35"/>
          <p:cNvCxnSpPr>
            <a:stCxn id="23" idx="2"/>
          </p:cNvCxnSpPr>
          <p:nvPr/>
        </p:nvCxnSpPr>
        <p:spPr>
          <a:xfrm>
            <a:off x="6374893" y="2246387"/>
            <a:ext cx="17518" cy="604928"/>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grpSp>
        <p:nvGrpSpPr>
          <p:cNvPr id="44" name="図形グループ 43"/>
          <p:cNvGrpSpPr/>
          <p:nvPr/>
        </p:nvGrpSpPr>
        <p:grpSpPr>
          <a:xfrm>
            <a:off x="367831" y="1181096"/>
            <a:ext cx="3819344" cy="2499913"/>
            <a:chOff x="367831" y="1394053"/>
            <a:chExt cx="3819344" cy="2499913"/>
          </a:xfrm>
        </p:grpSpPr>
        <p:sp>
          <p:nvSpPr>
            <p:cNvPr id="6" name="円/楕円 5"/>
            <p:cNvSpPr/>
            <p:nvPr/>
          </p:nvSpPr>
          <p:spPr>
            <a:xfrm>
              <a:off x="1118902" y="1471728"/>
              <a:ext cx="2358766" cy="2029127"/>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9" name="直線矢印コネクタ 8"/>
            <p:cNvCxnSpPr/>
            <p:nvPr/>
          </p:nvCxnSpPr>
          <p:spPr>
            <a:xfrm flipV="1">
              <a:off x="2349784" y="1748841"/>
              <a:ext cx="839177" cy="631175"/>
            </a:xfrm>
            <a:prstGeom prst="straightConnector1">
              <a:avLst/>
            </a:prstGeom>
            <a:ln>
              <a:solidFill>
                <a:srgbClr val="00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0" name="テキスト ボックス 9"/>
            <p:cNvSpPr txBox="1"/>
            <p:nvPr/>
          </p:nvSpPr>
          <p:spPr>
            <a:xfrm>
              <a:off x="2728448" y="2061721"/>
              <a:ext cx="461935" cy="369332"/>
            </a:xfrm>
            <a:prstGeom prst="rect">
              <a:avLst/>
            </a:prstGeom>
            <a:noFill/>
          </p:spPr>
          <p:txBody>
            <a:bodyPr wrap="none" rtlCol="0">
              <a:spAutoFit/>
            </a:bodyPr>
            <a:lstStyle/>
            <a:p>
              <a:r>
                <a:rPr kumimoji="1" lang="en-US" altLang="ja-JP" dirty="0" smtClean="0"/>
                <a:t>ΔR</a:t>
              </a:r>
              <a:endParaRPr kumimoji="1" lang="ja-JP" altLang="en-US" dirty="0"/>
            </a:p>
          </p:txBody>
        </p:sp>
        <p:cxnSp>
          <p:nvCxnSpPr>
            <p:cNvPr id="16" name="直線矢印コネクタ 15"/>
            <p:cNvCxnSpPr/>
            <p:nvPr/>
          </p:nvCxnSpPr>
          <p:spPr>
            <a:xfrm flipV="1">
              <a:off x="740895" y="1394092"/>
              <a:ext cx="15120" cy="2249405"/>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8" name="直線矢印コネクタ 17"/>
            <p:cNvCxnSpPr/>
            <p:nvPr/>
          </p:nvCxnSpPr>
          <p:spPr>
            <a:xfrm>
              <a:off x="713561" y="3643497"/>
              <a:ext cx="3190383"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20" name="テキスト ボックス 19"/>
            <p:cNvSpPr txBox="1"/>
            <p:nvPr/>
          </p:nvSpPr>
          <p:spPr>
            <a:xfrm>
              <a:off x="3876611" y="3524634"/>
              <a:ext cx="310564" cy="369332"/>
            </a:xfrm>
            <a:prstGeom prst="rect">
              <a:avLst/>
            </a:prstGeom>
            <a:noFill/>
          </p:spPr>
          <p:txBody>
            <a:bodyPr wrap="none" rtlCol="0">
              <a:spAutoFit/>
            </a:bodyPr>
            <a:lstStyle/>
            <a:p>
              <a:r>
                <a:rPr lang="en-US" altLang="ja-JP" dirty="0" err="1" smtClean="0"/>
                <a:t>η</a:t>
              </a:r>
              <a:endParaRPr lang="en-US" altLang="ja-JP" dirty="0" smtClean="0"/>
            </a:p>
          </p:txBody>
        </p:sp>
        <p:sp>
          <p:nvSpPr>
            <p:cNvPr id="21" name="テキスト ボックス 20"/>
            <p:cNvSpPr txBox="1"/>
            <p:nvPr/>
          </p:nvSpPr>
          <p:spPr>
            <a:xfrm>
              <a:off x="367831" y="1394053"/>
              <a:ext cx="345730" cy="369332"/>
            </a:xfrm>
            <a:prstGeom prst="rect">
              <a:avLst/>
            </a:prstGeom>
            <a:noFill/>
          </p:spPr>
          <p:txBody>
            <a:bodyPr wrap="none" rtlCol="0">
              <a:spAutoFit/>
            </a:bodyPr>
            <a:lstStyle/>
            <a:p>
              <a:r>
                <a:rPr kumimoji="1" lang="en-US" altLang="ja-JP" dirty="0" err="1" smtClean="0"/>
                <a:t>Φ</a:t>
              </a:r>
              <a:endParaRPr kumimoji="1" lang="ja-JP" altLang="en-US" dirty="0"/>
            </a:p>
          </p:txBody>
        </p:sp>
        <p:sp>
          <p:nvSpPr>
            <p:cNvPr id="22" name="テキスト ボックス 21"/>
            <p:cNvSpPr txBox="1"/>
            <p:nvPr/>
          </p:nvSpPr>
          <p:spPr>
            <a:xfrm>
              <a:off x="2200714" y="2213984"/>
              <a:ext cx="300984" cy="369332"/>
            </a:xfrm>
            <a:prstGeom prst="rect">
              <a:avLst/>
            </a:prstGeom>
            <a:noFill/>
          </p:spPr>
          <p:txBody>
            <a:bodyPr wrap="none" rtlCol="0">
              <a:spAutoFit/>
            </a:bodyPr>
            <a:lstStyle/>
            <a:p>
              <a:r>
                <a:rPr kumimoji="1" lang="en-US" altLang="ja-JP" dirty="0" smtClean="0">
                  <a:solidFill>
                    <a:srgbClr val="FF0000"/>
                  </a:solidFill>
                </a:rPr>
                <a:t>x</a:t>
              </a:r>
              <a:endParaRPr kumimoji="1" lang="ja-JP" altLang="en-US" dirty="0">
                <a:solidFill>
                  <a:srgbClr val="FF0000"/>
                </a:solidFill>
              </a:endParaRPr>
            </a:p>
          </p:txBody>
        </p:sp>
        <p:sp>
          <p:nvSpPr>
            <p:cNvPr id="24" name="テキスト ボックス 23"/>
            <p:cNvSpPr txBox="1"/>
            <p:nvPr/>
          </p:nvSpPr>
          <p:spPr>
            <a:xfrm>
              <a:off x="1799315" y="2675924"/>
              <a:ext cx="300984" cy="369332"/>
            </a:xfrm>
            <a:prstGeom prst="rect">
              <a:avLst/>
            </a:prstGeom>
            <a:noFill/>
          </p:spPr>
          <p:txBody>
            <a:bodyPr wrap="none" rtlCol="0">
              <a:spAutoFit/>
            </a:bodyPr>
            <a:lstStyle/>
            <a:p>
              <a:r>
                <a:rPr kumimoji="1" lang="en-US" altLang="ja-JP" dirty="0" smtClean="0"/>
                <a:t>x</a:t>
              </a:r>
              <a:endParaRPr kumimoji="1" lang="ja-JP" altLang="en-US" dirty="0"/>
            </a:p>
          </p:txBody>
        </p:sp>
        <p:sp>
          <p:nvSpPr>
            <p:cNvPr id="25" name="テキスト ボックス 24"/>
            <p:cNvSpPr txBox="1"/>
            <p:nvPr/>
          </p:nvSpPr>
          <p:spPr>
            <a:xfrm>
              <a:off x="2200714" y="2380016"/>
              <a:ext cx="300984" cy="369332"/>
            </a:xfrm>
            <a:prstGeom prst="rect">
              <a:avLst/>
            </a:prstGeom>
            <a:noFill/>
          </p:spPr>
          <p:txBody>
            <a:bodyPr wrap="none" rtlCol="0">
              <a:spAutoFit/>
            </a:bodyPr>
            <a:lstStyle/>
            <a:p>
              <a:r>
                <a:rPr kumimoji="1" lang="en-US" altLang="ja-JP" dirty="0" smtClean="0"/>
                <a:t>x</a:t>
              </a:r>
              <a:endParaRPr kumimoji="1" lang="ja-JP" altLang="en-US" dirty="0"/>
            </a:p>
          </p:txBody>
        </p:sp>
        <p:sp>
          <p:nvSpPr>
            <p:cNvPr id="26" name="テキスト ボックス 25"/>
            <p:cNvSpPr txBox="1"/>
            <p:nvPr/>
          </p:nvSpPr>
          <p:spPr>
            <a:xfrm>
              <a:off x="1512030" y="2140292"/>
              <a:ext cx="300984" cy="369332"/>
            </a:xfrm>
            <a:prstGeom prst="rect">
              <a:avLst/>
            </a:prstGeom>
            <a:noFill/>
          </p:spPr>
          <p:txBody>
            <a:bodyPr wrap="none" rtlCol="0">
              <a:spAutoFit/>
            </a:bodyPr>
            <a:lstStyle/>
            <a:p>
              <a:r>
                <a:rPr kumimoji="1" lang="en-US" altLang="ja-JP" dirty="0" smtClean="0"/>
                <a:t>x</a:t>
              </a:r>
              <a:endParaRPr kumimoji="1" lang="ja-JP" altLang="en-US" dirty="0"/>
            </a:p>
          </p:txBody>
        </p:sp>
        <p:sp>
          <p:nvSpPr>
            <p:cNvPr id="27" name="テキスト ボックス 26"/>
            <p:cNvSpPr txBox="1"/>
            <p:nvPr/>
          </p:nvSpPr>
          <p:spPr>
            <a:xfrm>
              <a:off x="1813014" y="1748841"/>
              <a:ext cx="300984" cy="369332"/>
            </a:xfrm>
            <a:prstGeom prst="rect">
              <a:avLst/>
            </a:prstGeom>
            <a:noFill/>
          </p:spPr>
          <p:txBody>
            <a:bodyPr wrap="none" rtlCol="0">
              <a:spAutoFit/>
            </a:bodyPr>
            <a:lstStyle/>
            <a:p>
              <a:r>
                <a:rPr kumimoji="1" lang="en-US" altLang="ja-JP" dirty="0" smtClean="0"/>
                <a:t>x</a:t>
              </a:r>
              <a:endParaRPr kumimoji="1" lang="ja-JP" altLang="en-US" dirty="0"/>
            </a:p>
          </p:txBody>
        </p:sp>
        <p:sp>
          <p:nvSpPr>
            <p:cNvPr id="28" name="テキスト ボックス 27"/>
            <p:cNvSpPr txBox="1"/>
            <p:nvPr/>
          </p:nvSpPr>
          <p:spPr>
            <a:xfrm>
              <a:off x="1512030" y="2585215"/>
              <a:ext cx="300984" cy="369332"/>
            </a:xfrm>
            <a:prstGeom prst="rect">
              <a:avLst/>
            </a:prstGeom>
            <a:noFill/>
          </p:spPr>
          <p:txBody>
            <a:bodyPr wrap="none" rtlCol="0">
              <a:spAutoFit/>
            </a:bodyPr>
            <a:lstStyle/>
            <a:p>
              <a:r>
                <a:rPr kumimoji="1" lang="en-US" altLang="ja-JP" dirty="0" smtClean="0"/>
                <a:t>x</a:t>
              </a:r>
              <a:endParaRPr kumimoji="1" lang="ja-JP" altLang="en-US" dirty="0"/>
            </a:p>
          </p:txBody>
        </p:sp>
        <p:sp>
          <p:nvSpPr>
            <p:cNvPr id="29" name="テキスト ボックス 28"/>
            <p:cNvSpPr txBox="1"/>
            <p:nvPr/>
          </p:nvSpPr>
          <p:spPr>
            <a:xfrm>
              <a:off x="2349784" y="3045256"/>
              <a:ext cx="300984" cy="369332"/>
            </a:xfrm>
            <a:prstGeom prst="rect">
              <a:avLst/>
            </a:prstGeom>
            <a:noFill/>
          </p:spPr>
          <p:txBody>
            <a:bodyPr wrap="none" rtlCol="0">
              <a:spAutoFit/>
            </a:bodyPr>
            <a:lstStyle/>
            <a:p>
              <a:r>
                <a:rPr kumimoji="1" lang="en-US" altLang="ja-JP" dirty="0" smtClean="0"/>
                <a:t>x</a:t>
              </a:r>
              <a:endParaRPr kumimoji="1" lang="ja-JP" altLang="en-US" dirty="0"/>
            </a:p>
          </p:txBody>
        </p:sp>
        <p:sp>
          <p:nvSpPr>
            <p:cNvPr id="31" name="テキスト ボックス 30"/>
            <p:cNvSpPr txBox="1"/>
            <p:nvPr/>
          </p:nvSpPr>
          <p:spPr>
            <a:xfrm>
              <a:off x="2750363" y="2585215"/>
              <a:ext cx="300984" cy="369332"/>
            </a:xfrm>
            <a:prstGeom prst="rect">
              <a:avLst/>
            </a:prstGeom>
            <a:noFill/>
          </p:spPr>
          <p:txBody>
            <a:bodyPr wrap="none" rtlCol="0">
              <a:spAutoFit/>
            </a:bodyPr>
            <a:lstStyle/>
            <a:p>
              <a:r>
                <a:rPr kumimoji="1" lang="en-US" altLang="ja-JP" dirty="0" smtClean="0"/>
                <a:t>x</a:t>
              </a:r>
              <a:endParaRPr kumimoji="1" lang="ja-JP" altLang="en-US" dirty="0"/>
            </a:p>
          </p:txBody>
        </p:sp>
        <p:cxnSp>
          <p:nvCxnSpPr>
            <p:cNvPr id="40" name="直線矢印コネクタ 39"/>
            <p:cNvCxnSpPr/>
            <p:nvPr/>
          </p:nvCxnSpPr>
          <p:spPr>
            <a:xfrm flipH="1" flipV="1">
              <a:off x="3051347" y="2851315"/>
              <a:ext cx="739770" cy="193942"/>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grpSp>
      <p:sp>
        <p:nvSpPr>
          <p:cNvPr id="42" name="テキスト ボックス 41"/>
          <p:cNvSpPr txBox="1"/>
          <p:nvPr/>
        </p:nvSpPr>
        <p:spPr>
          <a:xfrm>
            <a:off x="3791116" y="2748085"/>
            <a:ext cx="684803" cy="369332"/>
          </a:xfrm>
          <a:prstGeom prst="rect">
            <a:avLst/>
          </a:prstGeom>
          <a:noFill/>
          <a:ln>
            <a:solidFill>
              <a:srgbClr val="000000"/>
            </a:solidFill>
          </a:ln>
        </p:spPr>
        <p:txBody>
          <a:bodyPr wrap="none" rtlCol="0">
            <a:spAutoFit/>
          </a:bodyPr>
          <a:lstStyle/>
          <a:p>
            <a:r>
              <a:rPr kumimoji="1" lang="en-US" altLang="ja-JP" dirty="0" smtClean="0"/>
              <a:t>track</a:t>
            </a:r>
          </a:p>
        </p:txBody>
      </p:sp>
      <p:pic>
        <p:nvPicPr>
          <p:cNvPr id="3" name="図 2" descr="Isolation.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825898"/>
            <a:ext cx="5189308" cy="2941202"/>
          </a:xfrm>
          <a:prstGeom prst="rect">
            <a:avLst/>
          </a:prstGeom>
        </p:spPr>
      </p:pic>
      <p:sp>
        <p:nvSpPr>
          <p:cNvPr id="4" name="テキスト ボックス 3"/>
          <p:cNvSpPr txBox="1"/>
          <p:nvPr/>
        </p:nvSpPr>
        <p:spPr>
          <a:xfrm>
            <a:off x="4985498" y="4108135"/>
            <a:ext cx="3558955" cy="1200329"/>
          </a:xfrm>
          <a:prstGeom prst="rect">
            <a:avLst/>
          </a:prstGeom>
          <a:noFill/>
          <a:ln>
            <a:solidFill>
              <a:srgbClr val="000000"/>
            </a:solidFill>
          </a:ln>
        </p:spPr>
        <p:txBody>
          <a:bodyPr wrap="square" rtlCol="0">
            <a:spAutoFit/>
          </a:bodyPr>
          <a:lstStyle/>
          <a:p>
            <a:pPr marL="285750" indent="-285750">
              <a:buFont typeface="Arial"/>
              <a:buChar char="•"/>
            </a:pPr>
            <a:r>
              <a:rPr lang="ja-JP" altLang="en-US" dirty="0" smtClean="0"/>
              <a:t>ほぼ</a:t>
            </a:r>
            <a:r>
              <a:rPr lang="en-US" altLang="ja-JP" dirty="0" smtClean="0">
                <a:solidFill>
                  <a:srgbClr val="FF0000"/>
                </a:solidFill>
              </a:rPr>
              <a:t>20~40</a:t>
            </a:r>
            <a:r>
              <a:rPr lang="ja-JP" altLang="en-US" dirty="0" smtClean="0">
                <a:solidFill>
                  <a:srgbClr val="FF0000"/>
                </a:solidFill>
              </a:rPr>
              <a:t>％</a:t>
            </a:r>
            <a:r>
              <a:rPr lang="ja-JP" altLang="en-US" dirty="0" smtClean="0"/>
              <a:t>が直接光子の候補として選ばれる。</a:t>
            </a:r>
            <a:endParaRPr lang="en-US" altLang="ja-JP" dirty="0" smtClean="0"/>
          </a:p>
          <a:p>
            <a:pPr marL="285750" indent="-285750">
              <a:buFont typeface="Arial"/>
              <a:buChar char="•"/>
            </a:pPr>
            <a:r>
              <a:rPr lang="ja-JP" altLang="en-US" dirty="0" smtClean="0"/>
              <a:t>半径を</a:t>
            </a:r>
            <a:r>
              <a:rPr lang="en-US" altLang="ja-JP" dirty="0" smtClean="0"/>
              <a:t>0.8</a:t>
            </a:r>
            <a:r>
              <a:rPr lang="ja-JP" altLang="en-US" dirty="0" smtClean="0"/>
              <a:t>より大きくしてもあまりカットされる粒子数は変わらない。</a:t>
            </a:r>
            <a:endParaRPr lang="en-US" altLang="ja-JP" dirty="0" smtClean="0"/>
          </a:p>
        </p:txBody>
      </p:sp>
    </p:spTree>
    <p:extLst>
      <p:ext uri="{BB962C8B-B14F-4D97-AF65-F5344CB8AC3E}">
        <p14:creationId xmlns:p14="http://schemas.microsoft.com/office/powerpoint/2010/main" val="291354458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図形グループ 20"/>
          <p:cNvGrpSpPr/>
          <p:nvPr/>
        </p:nvGrpSpPr>
        <p:grpSpPr>
          <a:xfrm>
            <a:off x="5860500" y="2936180"/>
            <a:ext cx="3120957" cy="3633806"/>
            <a:chOff x="575035" y="1414640"/>
            <a:chExt cx="3586733" cy="4978457"/>
          </a:xfrm>
        </p:grpSpPr>
        <p:pic>
          <p:nvPicPr>
            <p:cNvPr id="22" name="図 21" descr="sigmafigur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5035" y="1414640"/>
              <a:ext cx="3586733" cy="2455623"/>
            </a:xfrm>
            <a:prstGeom prst="rect">
              <a:avLst/>
            </a:prstGeom>
          </p:spPr>
        </p:pic>
        <p:sp>
          <p:nvSpPr>
            <p:cNvPr id="23" name="テキスト ボックス 22"/>
            <p:cNvSpPr txBox="1"/>
            <p:nvPr/>
          </p:nvSpPr>
          <p:spPr>
            <a:xfrm>
              <a:off x="575035" y="4457588"/>
              <a:ext cx="3549694" cy="716832"/>
            </a:xfrm>
            <a:prstGeom prst="rect">
              <a:avLst/>
            </a:prstGeom>
            <a:noFill/>
            <a:ln>
              <a:solidFill>
                <a:srgbClr val="000000"/>
              </a:solidFill>
            </a:ln>
          </p:spPr>
          <p:txBody>
            <a:bodyPr wrap="square" rtlCol="0">
              <a:spAutoFit/>
            </a:bodyPr>
            <a:lstStyle/>
            <a:p>
              <a:r>
                <a:rPr lang="en-US" altLang="ja-JP" sz="1400" dirty="0"/>
                <a:t>(</a:t>
              </a:r>
              <a:r>
                <a:rPr kumimoji="1" lang="ja-JP" altLang="en-US" sz="1400" dirty="0" smtClean="0"/>
                <a:t>主に</a:t>
              </a:r>
              <a:r>
                <a:rPr lang="en-US" altLang="ja-JP" sz="1400" dirty="0" smtClean="0"/>
                <a:t>π</a:t>
              </a:r>
              <a:r>
                <a:rPr lang="en-US" altLang="ja-JP" sz="1400" baseline="30000" dirty="0" smtClean="0"/>
                <a:t>0</a:t>
              </a:r>
              <a:r>
                <a:rPr lang="ja-JP" altLang="en-US" sz="1400" dirty="0" smtClean="0"/>
                <a:t>の</a:t>
              </a:r>
              <a:r>
                <a:rPr lang="en-US" altLang="ja-JP" sz="1400" dirty="0" smtClean="0"/>
                <a:t>)</a:t>
              </a:r>
              <a:r>
                <a:rPr kumimoji="1" lang="ja-JP" altLang="en-US" sz="1400" dirty="0" smtClean="0">
                  <a:solidFill>
                    <a:srgbClr val="FF0000"/>
                  </a:solidFill>
                </a:rPr>
                <a:t>崩壊</a:t>
              </a:r>
              <a:r>
                <a:rPr kumimoji="1" lang="ja-JP" altLang="en-US" sz="1400" dirty="0" smtClean="0"/>
                <a:t>によって生じた光子を取り除く。</a:t>
              </a:r>
              <a:endParaRPr kumimoji="1" lang="ja-JP" altLang="en-US" sz="1400" dirty="0"/>
            </a:p>
          </p:txBody>
        </p:sp>
        <p:cxnSp>
          <p:nvCxnSpPr>
            <p:cNvPr id="24" name="直線矢印コネクタ 23"/>
            <p:cNvCxnSpPr>
              <a:stCxn id="22" idx="2"/>
              <a:endCxn id="23" idx="0"/>
            </p:cNvCxnSpPr>
            <p:nvPr/>
          </p:nvCxnSpPr>
          <p:spPr>
            <a:xfrm flipH="1">
              <a:off x="2349882" y="3870263"/>
              <a:ext cx="18520" cy="587325"/>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25" name="テキスト ボックス 24"/>
            <p:cNvSpPr txBox="1"/>
            <p:nvPr/>
          </p:nvSpPr>
          <p:spPr>
            <a:xfrm>
              <a:off x="575035" y="5710932"/>
              <a:ext cx="3549693" cy="682165"/>
            </a:xfrm>
            <a:prstGeom prst="rect">
              <a:avLst/>
            </a:prstGeom>
            <a:noFill/>
            <a:ln>
              <a:solidFill>
                <a:srgbClr val="000000"/>
              </a:solidFill>
            </a:ln>
          </p:spPr>
          <p:txBody>
            <a:bodyPr wrap="square" rtlCol="0">
              <a:spAutoFit/>
            </a:bodyPr>
            <a:lstStyle/>
            <a:p>
              <a:r>
                <a:rPr kumimoji="1" lang="en-US" altLang="ja-JP" sz="1400" dirty="0" smtClean="0"/>
                <a:t>shower shape</a:t>
              </a:r>
              <a:r>
                <a:rPr kumimoji="1" lang="ja-JP" altLang="en-US" sz="1400" dirty="0" smtClean="0"/>
                <a:t>の広がりの</a:t>
              </a:r>
              <a:r>
                <a:rPr kumimoji="1" lang="ja-JP" altLang="en-US" sz="1400" dirty="0" smtClean="0">
                  <a:solidFill>
                    <a:srgbClr val="FF0000"/>
                  </a:solidFill>
                </a:rPr>
                <a:t>せまいもの</a:t>
              </a:r>
              <a:r>
                <a:rPr kumimoji="1" lang="ja-JP" altLang="en-US" sz="1400" dirty="0" smtClean="0"/>
                <a:t>が</a:t>
              </a:r>
              <a:r>
                <a:rPr lang="ja-JP" altLang="en-US" sz="1400" dirty="0" smtClean="0"/>
                <a:t>直接光子。</a:t>
              </a:r>
              <a:endParaRPr kumimoji="1" lang="ja-JP" altLang="en-US" sz="1400" dirty="0"/>
            </a:p>
          </p:txBody>
        </p:sp>
        <p:cxnSp>
          <p:nvCxnSpPr>
            <p:cNvPr id="26" name="直線矢印コネクタ 25"/>
            <p:cNvCxnSpPr>
              <a:stCxn id="23" idx="2"/>
              <a:endCxn id="25" idx="0"/>
            </p:cNvCxnSpPr>
            <p:nvPr/>
          </p:nvCxnSpPr>
          <p:spPr>
            <a:xfrm>
              <a:off x="2349882" y="5174420"/>
              <a:ext cx="0" cy="536513"/>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grpSp>
      <p:pic>
        <p:nvPicPr>
          <p:cNvPr id="5" name="図 4" descr="shap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996" y="4333258"/>
            <a:ext cx="4834906" cy="2209243"/>
          </a:xfrm>
          <a:prstGeom prst="rect">
            <a:avLst/>
          </a:prstGeom>
        </p:spPr>
      </p:pic>
      <p:sp>
        <p:nvSpPr>
          <p:cNvPr id="2" name="タイトル 1"/>
          <p:cNvSpPr>
            <a:spLocks noGrp="1"/>
          </p:cNvSpPr>
          <p:nvPr>
            <p:ph type="title"/>
          </p:nvPr>
        </p:nvSpPr>
        <p:spPr/>
        <p:txBody>
          <a:bodyPr/>
          <a:lstStyle/>
          <a:p>
            <a:pPr algn="l"/>
            <a:r>
              <a:rPr kumimoji="1" lang="en-US" altLang="ja-JP" dirty="0" smtClean="0"/>
              <a:t>Shower Shape</a:t>
            </a:r>
            <a:endParaRPr kumimoji="1" lang="ja-JP" altLang="en-US" dirty="0"/>
          </a:p>
        </p:txBody>
      </p:sp>
      <p:pic>
        <p:nvPicPr>
          <p:cNvPr id="6" name="図 5" descr="shapefigur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69660" y="345757"/>
            <a:ext cx="4127230" cy="2405757"/>
          </a:xfrm>
          <a:prstGeom prst="rect">
            <a:avLst/>
          </a:prstGeom>
        </p:spPr>
      </p:pic>
      <p:sp>
        <p:nvSpPr>
          <p:cNvPr id="10" name="テキスト ボックス 9"/>
          <p:cNvSpPr txBox="1"/>
          <p:nvPr/>
        </p:nvSpPr>
        <p:spPr>
          <a:xfrm>
            <a:off x="5860501" y="1599677"/>
            <a:ext cx="680413" cy="584776"/>
          </a:xfrm>
          <a:prstGeom prst="rect">
            <a:avLst/>
          </a:prstGeom>
          <a:noFill/>
        </p:spPr>
        <p:txBody>
          <a:bodyPr wrap="square" rtlCol="0">
            <a:spAutoFit/>
          </a:bodyPr>
          <a:lstStyle/>
          <a:p>
            <a:r>
              <a:rPr kumimoji="1" lang="en-US" altLang="ja-JP" sz="3200" dirty="0" smtClean="0">
                <a:solidFill>
                  <a:schemeClr val="accent3"/>
                </a:solidFill>
              </a:rPr>
              <a:t>λ2</a:t>
            </a:r>
          </a:p>
        </p:txBody>
      </p:sp>
      <p:sp>
        <p:nvSpPr>
          <p:cNvPr id="11" name="テキスト ボックス 10"/>
          <p:cNvSpPr txBox="1"/>
          <p:nvPr/>
        </p:nvSpPr>
        <p:spPr>
          <a:xfrm>
            <a:off x="6200708" y="2566848"/>
            <a:ext cx="725775" cy="369332"/>
          </a:xfrm>
          <a:prstGeom prst="rect">
            <a:avLst/>
          </a:prstGeom>
          <a:solidFill>
            <a:srgbClr val="FFFFFF"/>
          </a:solidFill>
        </p:spPr>
        <p:txBody>
          <a:bodyPr wrap="square" rtlCol="0">
            <a:spAutoFit/>
          </a:bodyPr>
          <a:lstStyle/>
          <a:p>
            <a:endParaRPr kumimoji="1" lang="ja-JP" altLang="en-US" dirty="0"/>
          </a:p>
        </p:txBody>
      </p:sp>
      <p:pic>
        <p:nvPicPr>
          <p:cNvPr id="17" name="図 16" descr="エネルギー.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5995" y="2555035"/>
            <a:ext cx="5228033" cy="1570533"/>
          </a:xfrm>
          <a:prstGeom prst="rect">
            <a:avLst/>
          </a:prstGeom>
        </p:spPr>
      </p:pic>
      <p:sp>
        <p:nvSpPr>
          <p:cNvPr id="19" name="テキスト ボックス 18"/>
          <p:cNvSpPr txBox="1"/>
          <p:nvPr/>
        </p:nvSpPr>
        <p:spPr>
          <a:xfrm>
            <a:off x="2158111" y="1676279"/>
            <a:ext cx="1697566" cy="830997"/>
          </a:xfrm>
          <a:prstGeom prst="rect">
            <a:avLst/>
          </a:prstGeom>
          <a:noFill/>
          <a:ln>
            <a:solidFill>
              <a:srgbClr val="000000"/>
            </a:solidFill>
          </a:ln>
        </p:spPr>
        <p:txBody>
          <a:bodyPr wrap="square" rtlCol="0">
            <a:spAutoFit/>
          </a:bodyPr>
          <a:lstStyle/>
          <a:p>
            <a:r>
              <a:rPr lang="en-US" altLang="ja-JP" sz="2400" dirty="0" smtClean="0"/>
              <a:t>p = 4.5GeV</a:t>
            </a:r>
          </a:p>
          <a:p>
            <a:r>
              <a:rPr lang="en-US" altLang="ja-JP" sz="2400" dirty="0" err="1" smtClean="0"/>
              <a:t>a,b</a:t>
            </a:r>
            <a:r>
              <a:rPr lang="en-US" altLang="ja-JP" sz="2400" dirty="0" smtClean="0"/>
              <a:t>=x or z</a:t>
            </a:r>
            <a:endParaRPr kumimoji="1" lang="ja-JP" altLang="en-US" sz="2400" dirty="0"/>
          </a:p>
        </p:txBody>
      </p:sp>
      <p:pic>
        <p:nvPicPr>
          <p:cNvPr id="20" name="図 19" descr="Weight.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0875" y="2125805"/>
            <a:ext cx="1478200" cy="381471"/>
          </a:xfrm>
          <a:prstGeom prst="rect">
            <a:avLst/>
          </a:prstGeom>
        </p:spPr>
      </p:pic>
    </p:spTree>
    <p:extLst>
      <p:ext uri="{BB962C8B-B14F-4D97-AF65-F5344CB8AC3E}">
        <p14:creationId xmlns:p14="http://schemas.microsoft.com/office/powerpoint/2010/main" val="349862688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descr="photon.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48025" y="1738596"/>
            <a:ext cx="4818311" cy="2455643"/>
          </a:xfrm>
          <a:prstGeom prst="rect">
            <a:avLst/>
          </a:prstGeom>
        </p:spPr>
      </p:pic>
      <p:pic>
        <p:nvPicPr>
          <p:cNvPr id="13" name="図 12" descr="hadron.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48025" y="4194239"/>
            <a:ext cx="4818311" cy="2316040"/>
          </a:xfrm>
          <a:prstGeom prst="rect">
            <a:avLst/>
          </a:prstGeom>
        </p:spPr>
      </p:pic>
      <p:pic>
        <p:nvPicPr>
          <p:cNvPr id="5" name="図 4" descr="deposi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 y="1738596"/>
            <a:ext cx="2959986" cy="4680976"/>
          </a:xfrm>
          <a:prstGeom prst="rect">
            <a:avLst/>
          </a:prstGeom>
        </p:spPr>
      </p:pic>
      <p:sp>
        <p:nvSpPr>
          <p:cNvPr id="3" name="スライド番号プレースホルダー 2"/>
          <p:cNvSpPr>
            <a:spLocks noGrp="1"/>
          </p:cNvSpPr>
          <p:nvPr>
            <p:ph type="sldNum" sz="quarter" idx="12"/>
          </p:nvPr>
        </p:nvSpPr>
        <p:spPr/>
        <p:txBody>
          <a:bodyPr/>
          <a:lstStyle/>
          <a:p>
            <a:fld id="{8BAD8698-6F9B-7441-9B4C-A41E1AD311BC}" type="slidenum">
              <a:rPr kumimoji="1" lang="ja-JP" altLang="en-US" smtClean="0"/>
              <a:t>8</a:t>
            </a:fld>
            <a:endParaRPr kumimoji="1" lang="ja-JP" altLang="en-US"/>
          </a:p>
        </p:txBody>
      </p:sp>
      <p:sp>
        <p:nvSpPr>
          <p:cNvPr id="4" name="タイトル 3"/>
          <p:cNvSpPr>
            <a:spLocks noGrp="1"/>
          </p:cNvSpPr>
          <p:nvPr>
            <p:ph type="title"/>
          </p:nvPr>
        </p:nvSpPr>
        <p:spPr/>
        <p:txBody>
          <a:bodyPr/>
          <a:lstStyle/>
          <a:p>
            <a:pPr algn="l"/>
            <a:r>
              <a:rPr lang="en-US" altLang="ja-JP" dirty="0"/>
              <a:t>S</a:t>
            </a:r>
            <a:r>
              <a:rPr lang="en-US" altLang="ja-JP" dirty="0" smtClean="0"/>
              <a:t>hower Shape</a:t>
            </a:r>
            <a:endParaRPr kumimoji="1" lang="ja-JP" altLang="en-US" dirty="0"/>
          </a:p>
        </p:txBody>
      </p:sp>
      <p:sp>
        <p:nvSpPr>
          <p:cNvPr id="9" name="テキスト ボックス 8"/>
          <p:cNvSpPr txBox="1"/>
          <p:nvPr/>
        </p:nvSpPr>
        <p:spPr>
          <a:xfrm>
            <a:off x="457200" y="2539860"/>
            <a:ext cx="752424" cy="369332"/>
          </a:xfrm>
          <a:prstGeom prst="rect">
            <a:avLst/>
          </a:prstGeom>
          <a:solidFill>
            <a:srgbClr val="FFFFFF"/>
          </a:solidFill>
        </p:spPr>
        <p:txBody>
          <a:bodyPr wrap="square" rtlCol="0">
            <a:spAutoFit/>
          </a:bodyPr>
          <a:lstStyle/>
          <a:p>
            <a:endParaRPr kumimoji="1" lang="ja-JP" altLang="en-US" dirty="0"/>
          </a:p>
        </p:txBody>
      </p:sp>
      <p:sp>
        <p:nvSpPr>
          <p:cNvPr id="10" name="テキスト ボックス 9"/>
          <p:cNvSpPr txBox="1"/>
          <p:nvPr/>
        </p:nvSpPr>
        <p:spPr>
          <a:xfrm>
            <a:off x="211684" y="2724526"/>
            <a:ext cx="997940" cy="369332"/>
          </a:xfrm>
          <a:prstGeom prst="rect">
            <a:avLst/>
          </a:prstGeom>
          <a:solidFill>
            <a:srgbClr val="FFFFFF"/>
          </a:solidFill>
        </p:spPr>
        <p:txBody>
          <a:bodyPr wrap="square" rtlCol="0">
            <a:spAutoFit/>
          </a:bodyPr>
          <a:lstStyle/>
          <a:p>
            <a:endParaRPr kumimoji="1" lang="ja-JP" altLang="en-US" dirty="0"/>
          </a:p>
        </p:txBody>
      </p:sp>
      <p:sp>
        <p:nvSpPr>
          <p:cNvPr id="11" name="テキスト ボックス 10"/>
          <p:cNvSpPr txBox="1"/>
          <p:nvPr/>
        </p:nvSpPr>
        <p:spPr>
          <a:xfrm>
            <a:off x="211682" y="4399401"/>
            <a:ext cx="1043301" cy="369332"/>
          </a:xfrm>
          <a:prstGeom prst="rect">
            <a:avLst/>
          </a:prstGeom>
          <a:solidFill>
            <a:srgbClr val="FFFFFF"/>
          </a:solidFill>
        </p:spPr>
        <p:txBody>
          <a:bodyPr wrap="square" rtlCol="0">
            <a:spAutoFit/>
          </a:bodyPr>
          <a:lstStyle/>
          <a:p>
            <a:endParaRPr kumimoji="1" lang="ja-JP" altLang="en-US" dirty="0"/>
          </a:p>
        </p:txBody>
      </p:sp>
      <p:sp>
        <p:nvSpPr>
          <p:cNvPr id="12" name="テキスト ボックス 11"/>
          <p:cNvSpPr txBox="1"/>
          <p:nvPr/>
        </p:nvSpPr>
        <p:spPr>
          <a:xfrm flipV="1">
            <a:off x="226804" y="4194239"/>
            <a:ext cx="982820" cy="386579"/>
          </a:xfrm>
          <a:prstGeom prst="rect">
            <a:avLst/>
          </a:prstGeom>
          <a:solidFill>
            <a:srgbClr val="FFFFFF"/>
          </a:solidFill>
        </p:spPr>
        <p:txBody>
          <a:bodyPr wrap="square" rtlCol="0">
            <a:spAutoFit/>
          </a:bodyPr>
          <a:lstStyle/>
          <a:p>
            <a:endParaRPr kumimoji="1" lang="ja-JP" altLang="en-US" dirty="0"/>
          </a:p>
        </p:txBody>
      </p:sp>
      <p:cxnSp>
        <p:nvCxnSpPr>
          <p:cNvPr id="19" name="直線矢印コネクタ 18"/>
          <p:cNvCxnSpPr/>
          <p:nvPr/>
        </p:nvCxnSpPr>
        <p:spPr>
          <a:xfrm>
            <a:off x="3417187" y="5336730"/>
            <a:ext cx="710654"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21" name="テキスト ボックス 20"/>
          <p:cNvSpPr txBox="1"/>
          <p:nvPr/>
        </p:nvSpPr>
        <p:spPr>
          <a:xfrm>
            <a:off x="4127841" y="695438"/>
            <a:ext cx="3492789" cy="707886"/>
          </a:xfrm>
          <a:prstGeom prst="rect">
            <a:avLst/>
          </a:prstGeom>
          <a:noFill/>
          <a:ln>
            <a:solidFill>
              <a:srgbClr val="000000"/>
            </a:solidFill>
          </a:ln>
        </p:spPr>
        <p:txBody>
          <a:bodyPr wrap="square" rtlCol="0">
            <a:spAutoFit/>
          </a:bodyPr>
          <a:lstStyle/>
          <a:p>
            <a:r>
              <a:rPr kumimoji="1" lang="en-US" altLang="ja-JP" sz="2000" dirty="0" smtClean="0"/>
              <a:t>photon-&gt;cell</a:t>
            </a:r>
            <a:r>
              <a:rPr kumimoji="1" lang="ja-JP" altLang="en-US" sz="2000" dirty="0" smtClean="0"/>
              <a:t>の中心にピーク。</a:t>
            </a:r>
            <a:endParaRPr kumimoji="1" lang="en-US" altLang="ja-JP" sz="2000" dirty="0" smtClean="0"/>
          </a:p>
          <a:p>
            <a:r>
              <a:rPr lang="en-US" altLang="ja-JP" sz="2000" dirty="0" smtClean="0"/>
              <a:t>Hadron-&gt;</a:t>
            </a:r>
            <a:r>
              <a:rPr lang="ja-JP" altLang="en-US" sz="2000" dirty="0" smtClean="0"/>
              <a:t>鉛層を通過する。</a:t>
            </a:r>
            <a:endParaRPr kumimoji="1" lang="ja-JP" altLang="en-US" sz="2000" dirty="0"/>
          </a:p>
        </p:txBody>
      </p:sp>
      <p:sp>
        <p:nvSpPr>
          <p:cNvPr id="2" name="テキスト ボックス 1"/>
          <p:cNvSpPr txBox="1"/>
          <p:nvPr/>
        </p:nvSpPr>
        <p:spPr>
          <a:xfrm>
            <a:off x="105842" y="6510279"/>
            <a:ext cx="4572511" cy="276999"/>
          </a:xfrm>
          <a:prstGeom prst="rect">
            <a:avLst/>
          </a:prstGeom>
          <a:noFill/>
          <a:ln>
            <a:solidFill>
              <a:schemeClr val="tx1"/>
            </a:solidFill>
          </a:ln>
        </p:spPr>
        <p:txBody>
          <a:bodyPr wrap="none" rtlCol="0">
            <a:spAutoFit/>
          </a:bodyPr>
          <a:lstStyle/>
          <a:p>
            <a:r>
              <a:rPr lang="ja-JP" altLang="en-US" sz="1200" dirty="0" smtClean="0"/>
              <a:t>左の図は、大林さん</a:t>
            </a:r>
            <a:r>
              <a:rPr lang="en-US" altLang="ja-JP" sz="1200" dirty="0" smtClean="0"/>
              <a:t>(</a:t>
            </a:r>
            <a:r>
              <a:rPr lang="ja-JP" altLang="en-US" sz="1200" dirty="0" smtClean="0"/>
              <a:t>広島大</a:t>
            </a:r>
            <a:r>
              <a:rPr lang="en-US" altLang="ja-JP" sz="1200" dirty="0" smtClean="0"/>
              <a:t>)</a:t>
            </a:r>
            <a:r>
              <a:rPr lang="ja-JP" altLang="en-US" sz="1200" dirty="0" smtClean="0"/>
              <a:t>の</a:t>
            </a:r>
            <a:r>
              <a:rPr lang="en-US" altLang="ja-JP" sz="1200" dirty="0" smtClean="0"/>
              <a:t>ALICE JAPAN</a:t>
            </a:r>
            <a:r>
              <a:rPr lang="en-US" altLang="ja-JP" sz="1200" dirty="0"/>
              <a:t> </a:t>
            </a:r>
            <a:r>
              <a:rPr lang="en-US" altLang="ja-JP" sz="1200" dirty="0" smtClean="0"/>
              <a:t>Meeting</a:t>
            </a:r>
            <a:r>
              <a:rPr lang="ja-JP" altLang="en-US" sz="1200" dirty="0" smtClean="0"/>
              <a:t>の資料より引用　</a:t>
            </a:r>
            <a:endParaRPr kumimoji="1" lang="ja-JP" altLang="en-US" sz="1200" dirty="0"/>
          </a:p>
        </p:txBody>
      </p:sp>
      <p:cxnSp>
        <p:nvCxnSpPr>
          <p:cNvPr id="17" name="直線矢印コネクタ 16"/>
          <p:cNvCxnSpPr/>
          <p:nvPr/>
        </p:nvCxnSpPr>
        <p:spPr>
          <a:xfrm>
            <a:off x="3417187" y="3093858"/>
            <a:ext cx="710654"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4166138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descr="cluenergy.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28141"/>
            <a:ext cx="9144000" cy="4618104"/>
          </a:xfrm>
          <a:prstGeom prst="rect">
            <a:avLst/>
          </a:prstGeom>
        </p:spPr>
      </p:pic>
      <p:sp>
        <p:nvSpPr>
          <p:cNvPr id="3" name="スライド番号プレースホルダー 2"/>
          <p:cNvSpPr>
            <a:spLocks noGrp="1"/>
          </p:cNvSpPr>
          <p:nvPr>
            <p:ph type="sldNum" sz="quarter" idx="12"/>
          </p:nvPr>
        </p:nvSpPr>
        <p:spPr/>
        <p:txBody>
          <a:bodyPr/>
          <a:lstStyle/>
          <a:p>
            <a:fld id="{8BAD8698-6F9B-7441-9B4C-A41E1AD311BC}" type="slidenum">
              <a:rPr kumimoji="1" lang="ja-JP" altLang="en-US" smtClean="0"/>
              <a:t>9</a:t>
            </a:fld>
            <a:endParaRPr kumimoji="1" lang="ja-JP" altLang="en-US"/>
          </a:p>
        </p:txBody>
      </p:sp>
      <p:sp>
        <p:nvSpPr>
          <p:cNvPr id="4" name="タイトル 3"/>
          <p:cNvSpPr>
            <a:spLocks noGrp="1"/>
          </p:cNvSpPr>
          <p:nvPr>
            <p:ph type="title"/>
          </p:nvPr>
        </p:nvSpPr>
        <p:spPr/>
        <p:txBody>
          <a:bodyPr/>
          <a:lstStyle/>
          <a:p>
            <a:pPr algn="l"/>
            <a:r>
              <a:rPr lang="en-US" altLang="ja-JP" dirty="0"/>
              <a:t>D</a:t>
            </a:r>
            <a:r>
              <a:rPr lang="en-US" altLang="ja-JP" dirty="0" smtClean="0"/>
              <a:t>ependence of </a:t>
            </a:r>
            <a:r>
              <a:rPr lang="en-US" altLang="ja-JP" dirty="0"/>
              <a:t>C</a:t>
            </a:r>
            <a:r>
              <a:rPr lang="en-US" altLang="ja-JP" dirty="0" smtClean="0"/>
              <a:t>luster Energy</a:t>
            </a:r>
            <a:endParaRPr kumimoji="1" lang="ja-JP" altLang="en-US" dirty="0"/>
          </a:p>
        </p:txBody>
      </p:sp>
      <p:sp>
        <p:nvSpPr>
          <p:cNvPr id="6" name="テキスト ボックス 5"/>
          <p:cNvSpPr txBox="1"/>
          <p:nvPr/>
        </p:nvSpPr>
        <p:spPr>
          <a:xfrm>
            <a:off x="215276" y="1406004"/>
            <a:ext cx="7301999" cy="461665"/>
          </a:xfrm>
          <a:prstGeom prst="rect">
            <a:avLst/>
          </a:prstGeom>
          <a:noFill/>
          <a:ln>
            <a:solidFill>
              <a:srgbClr val="000000"/>
            </a:solidFill>
          </a:ln>
        </p:spPr>
        <p:txBody>
          <a:bodyPr wrap="none" rtlCol="0">
            <a:spAutoFit/>
          </a:bodyPr>
          <a:lstStyle/>
          <a:p>
            <a:pPr marL="285750" indent="-285750">
              <a:buFont typeface="Wingdings" charset="2"/>
              <a:buChar char="ü"/>
            </a:pPr>
            <a:r>
              <a:rPr kumimoji="1" lang="en-US" altLang="ja-JP" sz="2400" dirty="0" smtClean="0"/>
              <a:t>cluster</a:t>
            </a:r>
            <a:r>
              <a:rPr lang="en-US" altLang="ja-JP" sz="2400" dirty="0" smtClean="0"/>
              <a:t> energy</a:t>
            </a:r>
            <a:r>
              <a:rPr lang="ja-JP" altLang="en-US" sz="2400" dirty="0" smtClean="0"/>
              <a:t>のカットにより、</a:t>
            </a:r>
            <a:r>
              <a:rPr lang="en-US" altLang="ja-JP" sz="2400" dirty="0" smtClean="0"/>
              <a:t>photon</a:t>
            </a:r>
            <a:r>
              <a:rPr lang="ja-JP" altLang="en-US" sz="2400" dirty="0" smtClean="0"/>
              <a:t>が顕著に現れる。</a:t>
            </a:r>
            <a:endParaRPr kumimoji="1" lang="ja-JP" altLang="en-US" sz="2400" dirty="0"/>
          </a:p>
        </p:txBody>
      </p:sp>
      <p:sp>
        <p:nvSpPr>
          <p:cNvPr id="7" name="円/楕円 6"/>
          <p:cNvSpPr/>
          <p:nvPr/>
        </p:nvSpPr>
        <p:spPr>
          <a:xfrm>
            <a:off x="6486608" y="3310889"/>
            <a:ext cx="665293" cy="453547"/>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8" name="円/楕円 7"/>
          <p:cNvSpPr/>
          <p:nvPr/>
        </p:nvSpPr>
        <p:spPr>
          <a:xfrm>
            <a:off x="487440" y="5623981"/>
            <a:ext cx="586101" cy="42331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9" name="円/楕円 8"/>
          <p:cNvSpPr/>
          <p:nvPr/>
        </p:nvSpPr>
        <p:spPr>
          <a:xfrm>
            <a:off x="3507237" y="5639099"/>
            <a:ext cx="681085" cy="42331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0" name="円/楕円 9"/>
          <p:cNvSpPr/>
          <p:nvPr/>
        </p:nvSpPr>
        <p:spPr>
          <a:xfrm>
            <a:off x="6577332" y="5608863"/>
            <a:ext cx="589691" cy="42331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045101588"/>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ウェーブ">
  <a:themeElements>
    <a:clrScheme name="ウェーブ">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ウェーブ">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ウェーブ">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ウェーブ.thmx</Template>
  <TotalTime>3432</TotalTime>
  <Words>3026</Words>
  <Application>Microsoft Macintosh PowerPoint</Application>
  <PresentationFormat>画面に合わせる (4:3)</PresentationFormat>
  <Paragraphs>287</Paragraphs>
  <Slides>29</Slides>
  <Notes>13</Notes>
  <HiddenSlides>0</HiddenSlides>
  <MMClips>0</MMClips>
  <ScaleCrop>false</ScaleCrop>
  <HeadingPairs>
    <vt:vector size="4" baseType="variant">
      <vt:variant>
        <vt:lpstr>テーマ</vt:lpstr>
      </vt:variant>
      <vt:variant>
        <vt:i4>1</vt:i4>
      </vt:variant>
      <vt:variant>
        <vt:lpstr>スライド タイトル</vt:lpstr>
      </vt:variant>
      <vt:variant>
        <vt:i4>29</vt:i4>
      </vt:variant>
    </vt:vector>
  </HeadingPairs>
  <TitlesOfParts>
    <vt:vector size="30" baseType="lpstr">
      <vt:lpstr>ウェーブ</vt:lpstr>
      <vt:lpstr>宇宙史実習報告 ~ALICE 電磁カロリメータにおける直接光子の測定~</vt:lpstr>
      <vt:lpstr>Outline</vt:lpstr>
      <vt:lpstr>直接光子とは？</vt:lpstr>
      <vt:lpstr>EMCal</vt:lpstr>
      <vt:lpstr>Data set and cut</vt:lpstr>
      <vt:lpstr>Isolation cut</vt:lpstr>
      <vt:lpstr>Shower Shape</vt:lpstr>
      <vt:lpstr>Shower Shape</vt:lpstr>
      <vt:lpstr>Dependence of Cluster Energy</vt:lpstr>
      <vt:lpstr>shower shape </vt:lpstr>
      <vt:lpstr>γ-γ不変質量分布</vt:lpstr>
      <vt:lpstr>まとめ、今後の展望</vt:lpstr>
      <vt:lpstr>Backup</vt:lpstr>
      <vt:lpstr>pOverE</vt:lpstr>
      <vt:lpstr>hybrid track cuts</vt:lpstr>
      <vt:lpstr>ALICE実験検出器</vt:lpstr>
      <vt:lpstr>EMCal(モジュール)</vt:lpstr>
      <vt:lpstr>EMCal(電磁シャワー)</vt:lpstr>
      <vt:lpstr>EMCal(APD)</vt:lpstr>
      <vt:lpstr>EMCal(スーパーモジュール)</vt:lpstr>
      <vt:lpstr>Isolation cut sample</vt:lpstr>
      <vt:lpstr>光(光子)の検出</vt:lpstr>
      <vt:lpstr>電磁カロリメータの原理</vt:lpstr>
      <vt:lpstr>TPC</vt:lpstr>
      <vt:lpstr>ラピディティー</vt:lpstr>
      <vt:lpstr>検出器の基本１</vt:lpstr>
      <vt:lpstr>検出器の基本２</vt:lpstr>
      <vt:lpstr>TPCの原理（ガス検出器）</vt:lpstr>
      <vt:lpstr>運動量決定</vt:lpstr>
    </vt:vector>
  </TitlesOfParts>
  <Company>筑波大学</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検出器シミュレーションGEANTを用いた LHC-ALICE実験におけるジェット再構成の評価</dc:title>
  <dc:creator>小林 大洋</dc:creator>
  <cp:lastModifiedBy>小林 大洋</cp:lastModifiedBy>
  <cp:revision>254</cp:revision>
  <dcterms:created xsi:type="dcterms:W3CDTF">2012-01-22T08:59:04Z</dcterms:created>
  <dcterms:modified xsi:type="dcterms:W3CDTF">2012-07-30T06:36:25Z</dcterms:modified>
</cp:coreProperties>
</file>