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22.xml" ContentType="application/vnd.openxmlformats-officedocument.presentationml.slide+xml"/>
  <Override PartName="/ppt/theme/theme2.xml" ContentType="application/vnd.openxmlformats-officedocument.theme+xml"/>
  <Override PartName="/ppt/notesSlides/notesSlide11.xml" ContentType="application/vnd.openxmlformats-officedocument.presentationml.notes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notesSlides/notesSlide9.xml" ContentType="application/vnd.openxmlformats-officedocument.presentationml.notes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notesSlides/notesSlide4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pdf" ContentType="application/pdf"/>
  <Default Extension="gif" ContentType="image/gif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87" r:id="rId1"/>
  </p:sldMasterIdLst>
  <p:notesMasterIdLst>
    <p:notesMasterId r:id="rId26"/>
  </p:notesMasterIdLst>
  <p:handoutMasterIdLst>
    <p:handoutMasterId r:id="rId27"/>
  </p:handoutMasterIdLst>
  <p:sldIdLst>
    <p:sldId id="256" r:id="rId2"/>
    <p:sldId id="262" r:id="rId3"/>
    <p:sldId id="275" r:id="rId4"/>
    <p:sldId id="263" r:id="rId5"/>
    <p:sldId id="305" r:id="rId6"/>
    <p:sldId id="276" r:id="rId7"/>
    <p:sldId id="296" r:id="rId8"/>
    <p:sldId id="284" r:id="rId9"/>
    <p:sldId id="274" r:id="rId10"/>
    <p:sldId id="268" r:id="rId11"/>
    <p:sldId id="269" r:id="rId12"/>
    <p:sldId id="271" r:id="rId13"/>
    <p:sldId id="297" r:id="rId14"/>
    <p:sldId id="298" r:id="rId15"/>
    <p:sldId id="270" r:id="rId16"/>
    <p:sldId id="266" r:id="rId17"/>
    <p:sldId id="300" r:id="rId18"/>
    <p:sldId id="302" r:id="rId19"/>
    <p:sldId id="303" r:id="rId20"/>
    <p:sldId id="301" r:id="rId21"/>
    <p:sldId id="304" r:id="rId22"/>
    <p:sldId id="306" r:id="rId23"/>
    <p:sldId id="307" r:id="rId24"/>
    <p:sldId id="308" r:id="rId25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198" autoAdjust="0"/>
    <p:restoredTop sz="90169" autoAdjust="0"/>
  </p:normalViewPr>
  <p:slideViewPr>
    <p:cSldViewPr snapToGrid="0" snapToObjects="1">
      <p:cViewPr varScale="1">
        <p:scale>
          <a:sx n="110" d="100"/>
          <a:sy n="110" d="100"/>
        </p:scale>
        <p:origin x="-6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1" Type="http://schemas.openxmlformats.org/officeDocument/2006/relationships/theme" Target="theme/theme1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tableStyles" Target="tableStyle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handoutMaster" Target="handoutMasters/handoutMaster1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printerSettings" Target="printerSettings/printerSettings1.bin"/><Relationship Id="rId26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11" Type="http://schemas.openxmlformats.org/officeDocument/2006/relationships/slide" Target="slides/slide10.xml"/><Relationship Id="rId29" Type="http://schemas.openxmlformats.org/officeDocument/2006/relationships/presProps" Target="presProp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2E101F-D874-E049-ABC1-65585D35DC52}" type="datetime1">
              <a:rPr lang="ja-JP" altLang="en-US" smtClean="0"/>
              <a:pPr/>
              <a:t>09.10.18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597DE9-E46B-D543-971E-CAB75470AB6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DBC332-D666-9D4C-B849-674C7E4ECED3}" type="datetime1">
              <a:rPr lang="ja-JP" altLang="en-US" smtClean="0"/>
              <a:pPr/>
              <a:t>09.10.18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A89823-CABB-6649-ADBA-AC83152191B8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Now </a:t>
            </a:r>
            <a:r>
              <a:rPr lang="en-US" altLang="ja-JP" baseline="0" dirty="0" smtClean="0"/>
              <a:t>I would like to talk about Study for jet </a:t>
            </a:r>
            <a:r>
              <a:rPr lang="en-US" altLang="ja-JP" baseline="0" dirty="0" err="1" smtClean="0"/>
              <a:t>triger</a:t>
            </a:r>
            <a:r>
              <a:rPr lang="en-US" altLang="ja-JP" baseline="0" dirty="0" smtClean="0"/>
              <a:t> for </a:t>
            </a:r>
            <a:r>
              <a:rPr lang="en-US" altLang="ja-JP" baseline="0" dirty="0" err="1" smtClean="0"/>
              <a:t>PbPb</a:t>
            </a:r>
            <a:r>
              <a:rPr lang="en-US" altLang="ja-JP" baseline="0" dirty="0" smtClean="0"/>
              <a:t> 5.5GTeV with ALICE EMCAL, </a:t>
            </a:r>
          </a:p>
          <a:p>
            <a:r>
              <a:rPr lang="en-US" altLang="ja-JP" baseline="0" dirty="0" smtClean="0"/>
              <a:t>My name is </a:t>
            </a:r>
            <a:r>
              <a:rPr lang="en-US" altLang="ja-JP" baseline="0" dirty="0" err="1" smtClean="0"/>
              <a:t>masato</a:t>
            </a:r>
            <a:r>
              <a:rPr lang="en-US" altLang="ja-JP" baseline="0" dirty="0" smtClean="0"/>
              <a:t> </a:t>
            </a:r>
            <a:r>
              <a:rPr lang="en-US" altLang="ja-JP" baseline="0" dirty="0" err="1" smtClean="0"/>
              <a:t>sano</a:t>
            </a:r>
            <a:r>
              <a:rPr lang="en-US" altLang="ja-JP" baseline="0" dirty="0" smtClean="0"/>
              <a:t>.</a:t>
            </a:r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A89823-CABB-6649-ADBA-AC83152191B8}" type="slidenum">
              <a:rPr lang="ja-JP" altLang="en-US" smtClean="0"/>
              <a:pPr/>
              <a:t>1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Now this is modification on</a:t>
            </a:r>
            <a:r>
              <a:rPr lang="en-US" altLang="ja-JP" baseline="0" dirty="0" smtClean="0"/>
              <a:t> </a:t>
            </a:r>
            <a:r>
              <a:rPr lang="en-US" altLang="ja-JP" dirty="0" smtClean="0"/>
              <a:t>the</a:t>
            </a:r>
            <a:r>
              <a:rPr lang="en-US" altLang="ja-JP" baseline="0" dirty="0" smtClean="0"/>
              <a:t> jet yield as a </a:t>
            </a:r>
            <a:r>
              <a:rPr lang="en-US" altLang="ja-JP" baseline="0" dirty="0" err="1" smtClean="0"/>
              <a:t>funtion</a:t>
            </a:r>
            <a:r>
              <a:rPr lang="en-US" altLang="ja-JP" baseline="0" dirty="0" smtClean="0"/>
              <a:t> of jet pt.</a:t>
            </a:r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A89823-CABB-6649-ADBA-AC83152191B8}" type="slidenum">
              <a:rPr lang="ja-JP" altLang="en-US" smtClean="0"/>
              <a:pPr/>
              <a:t>10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もっと定量的に見られる図。例えば、</a:t>
            </a:r>
            <a:r>
              <a:rPr lang="en-US" altLang="ja-JP" dirty="0" smtClean="0"/>
              <a:t>50GeV/c</a:t>
            </a:r>
            <a:r>
              <a:rPr lang="ja-JP" altLang="en-US" dirty="0" smtClean="0"/>
              <a:t>のジェットが入った時の</a:t>
            </a:r>
            <a:r>
              <a:rPr lang="en-US" altLang="ja-JP" dirty="0" smtClean="0"/>
              <a:t>response.</a:t>
            </a:r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A89823-CABB-6649-ADBA-AC83152191B8}" type="slidenum">
              <a:rPr lang="ja-JP" altLang="en-US" smtClean="0"/>
              <a:pPr/>
              <a:t>16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This</a:t>
            </a:r>
            <a:r>
              <a:rPr lang="en-US" altLang="ja-JP" baseline="0" dirty="0" smtClean="0"/>
              <a:t> is outline of this talk.</a:t>
            </a:r>
          </a:p>
          <a:p>
            <a:r>
              <a:rPr lang="en-US" altLang="ja-JP" baseline="0" dirty="0" smtClean="0"/>
              <a:t>First I will discuss about motivation for this study.</a:t>
            </a:r>
          </a:p>
          <a:p>
            <a:r>
              <a:rPr lang="en-US" altLang="ja-JP" baseline="0" dirty="0" smtClean="0"/>
              <a:t>Then I will show you ALICE detector and Annual jet yield with ALICE </a:t>
            </a:r>
          </a:p>
          <a:p>
            <a:r>
              <a:rPr lang="en-US" altLang="ja-JP" baseline="0" dirty="0" smtClean="0"/>
              <a:t>Then I explain the trigger architecture briefly, and then I will show you the jet trigger performance for </a:t>
            </a:r>
            <a:r>
              <a:rPr lang="en-US" altLang="ja-JP" baseline="0" dirty="0" err="1" smtClean="0"/>
              <a:t>PbPb</a:t>
            </a:r>
            <a:r>
              <a:rPr lang="en-US" altLang="ja-JP" baseline="0" dirty="0" smtClean="0"/>
              <a:t> 5.5.TeV.</a:t>
            </a:r>
          </a:p>
          <a:p>
            <a:r>
              <a:rPr lang="en-US" altLang="ja-JP" baseline="0" dirty="0" smtClean="0"/>
              <a:t>Finally I will summarize this talk.</a:t>
            </a:r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A89823-CABB-6649-ADBA-AC83152191B8}" type="slidenum">
              <a:rPr lang="ja-JP" altLang="en-US" smtClean="0"/>
              <a:pPr/>
              <a:t>2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As most</a:t>
            </a:r>
            <a:r>
              <a:rPr lang="en-US" altLang="ja-JP" baseline="0" dirty="0" smtClean="0"/>
              <a:t> of you already know, RHIC has discovered </a:t>
            </a:r>
            <a:r>
              <a:rPr lang="en-US" altLang="ja-JP" baseline="0" dirty="0" err="1" smtClean="0"/>
              <a:t>partonic</a:t>
            </a:r>
            <a:r>
              <a:rPr lang="en-US" altLang="ja-JP" baseline="0" dirty="0" smtClean="0"/>
              <a:t> energy loss in QGP, </a:t>
            </a: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aseline="0" dirty="0" smtClean="0"/>
              <a:t>Via </a:t>
            </a:r>
            <a:r>
              <a:rPr lang="en-US" altLang="ja-JP" dirty="0" smtClean="0"/>
              <a:t>Significant suppression for high </a:t>
            </a:r>
            <a:r>
              <a:rPr lang="en-US" altLang="ja-JP" dirty="0" err="1" smtClean="0"/>
              <a:t>p</a:t>
            </a:r>
            <a:r>
              <a:rPr lang="en-US" altLang="ja-JP" baseline="-25000" dirty="0" err="1" smtClean="0"/>
              <a:t>T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hadron</a:t>
            </a:r>
            <a:r>
              <a:rPr lang="en-US" altLang="ja-JP" dirty="0" smtClean="0"/>
              <a:t> and modification on jet like multi-</a:t>
            </a:r>
            <a:r>
              <a:rPr lang="en-US" altLang="ja-JP" dirty="0" err="1" smtClean="0"/>
              <a:t>hadron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azimuthal</a:t>
            </a:r>
            <a:r>
              <a:rPr lang="en-US" altLang="ja-JP" dirty="0" smtClean="0"/>
              <a:t> correlation.</a:t>
            </a: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 smtClean="0"/>
              <a:t>These results are mainly from the measurement of leading hadrons.</a:t>
            </a: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 smtClean="0"/>
              <a:t>If jet can be measured in HI environment, it must be more direct probe for </a:t>
            </a:r>
            <a:r>
              <a:rPr lang="en-US" altLang="ja-JP" dirty="0" err="1" smtClean="0"/>
              <a:t>parton</a:t>
            </a:r>
            <a:r>
              <a:rPr lang="en-US" altLang="ja-JP" dirty="0" smtClean="0"/>
              <a:t> energy loss in QGP and QGP property itself.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A89823-CABB-6649-ADBA-AC83152191B8}" type="slidenum">
              <a:rPr lang="ja-JP" altLang="en-US" smtClean="0"/>
              <a:pPr/>
              <a:t>3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This is ALICE detector which allow us to measure jets</a:t>
            </a:r>
            <a:r>
              <a:rPr lang="en-US" altLang="ja-JP" baseline="0" dirty="0" smtClean="0"/>
              <a:t> even in HI environment</a:t>
            </a:r>
            <a:r>
              <a:rPr lang="en-US" altLang="ja-JP" dirty="0" smtClean="0"/>
              <a:t>.</a:t>
            </a:r>
          </a:p>
          <a:p>
            <a:r>
              <a:rPr lang="en-US" altLang="ja-JP" dirty="0" smtClean="0"/>
              <a:t>As you see, there</a:t>
            </a:r>
            <a:r>
              <a:rPr lang="en-US" altLang="ja-JP" baseline="0" dirty="0" smtClean="0"/>
              <a:t> are lots of subsystems in ALICE detector. However, I will introduce part of them which are mainly used for jet measurement. </a:t>
            </a:r>
          </a:p>
          <a:p>
            <a:r>
              <a:rPr lang="en-US" altLang="ja-JP" baseline="0" dirty="0" smtClean="0"/>
              <a:t>ITS, TPC and TRD allow us to </a:t>
            </a:r>
            <a:r>
              <a:rPr lang="en-US" altLang="ja-JP" baseline="0" dirty="0" err="1" smtClean="0"/>
              <a:t>determin</a:t>
            </a:r>
            <a:r>
              <a:rPr lang="en-US" altLang="ja-JP" baseline="0" dirty="0" smtClean="0"/>
              <a:t> charged particle momentum. Its resolution is about 5% at 100GeV/c.</a:t>
            </a:r>
          </a:p>
          <a:p>
            <a:r>
              <a:rPr lang="en-US" altLang="ja-JP" baseline="0" dirty="0" smtClean="0"/>
              <a:t>We have electro magnetic calorimeter. Acceptance is specified here. The energy resolution is here.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A89823-CABB-6649-ADBA-AC83152191B8}" type="slidenum">
              <a:rPr lang="ja-JP" altLang="en-US" smtClean="0"/>
              <a:pPr/>
              <a:t>4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With This</a:t>
            </a:r>
            <a:r>
              <a:rPr lang="en-US" altLang="ja-JP" baseline="0" dirty="0" smtClean="0"/>
              <a:t> </a:t>
            </a:r>
            <a:r>
              <a:rPr lang="en-US" altLang="ja-JP" baseline="0" dirty="0" err="1" smtClean="0"/>
              <a:t>emcal</a:t>
            </a:r>
            <a:r>
              <a:rPr lang="en-US" altLang="ja-JP" baseline="0" dirty="0" smtClean="0"/>
              <a:t> acc.,  annual yield for inclusive jet is calculated. Horizontal axis is Et cut for jet and vertical axis is annual yield for jet which et is above et cut.</a:t>
            </a:r>
          </a:p>
          <a:p>
            <a:r>
              <a:rPr lang="en-US" altLang="ja-JP" baseline="0" dirty="0" smtClean="0"/>
              <a:t>This yield is obtained with nominal </a:t>
            </a:r>
            <a:r>
              <a:rPr lang="en-US" altLang="ja-JP" baseline="0" dirty="0" err="1" smtClean="0"/>
              <a:t>PbPb</a:t>
            </a:r>
            <a:r>
              <a:rPr lang="en-US" altLang="ja-JP" baseline="0" dirty="0" smtClean="0"/>
              <a:t> luminosity for 2month and binary scaling from pp.</a:t>
            </a:r>
          </a:p>
          <a:p>
            <a:r>
              <a:rPr lang="en-US" altLang="ja-JP" baseline="0" dirty="0" smtClean="0"/>
              <a:t>And jet is reconstructed with fast jet anti </a:t>
            </a:r>
            <a:r>
              <a:rPr lang="en-US" altLang="ja-JP" baseline="0" dirty="0" err="1" smtClean="0"/>
              <a:t>kt</a:t>
            </a:r>
            <a:r>
              <a:rPr lang="en-US" altLang="ja-JP" baseline="0" dirty="0" smtClean="0"/>
              <a:t> algorithm.</a:t>
            </a:r>
          </a:p>
          <a:p>
            <a:r>
              <a:rPr lang="en-US" altLang="ja-JP" baseline="0" dirty="0" smtClean="0"/>
              <a:t>Different line show different cone size for jet reconstruction.</a:t>
            </a:r>
          </a:p>
          <a:p>
            <a:r>
              <a:rPr lang="en-US" altLang="ja-JP" baseline="0" dirty="0" smtClean="0"/>
              <a:t>You can see huge cross section for jet production. So we have lots of </a:t>
            </a:r>
            <a:r>
              <a:rPr lang="en-US" altLang="ja-JP" sz="1200" dirty="0" smtClean="0">
                <a:solidFill>
                  <a:schemeClr val="accent2"/>
                </a:solidFill>
                <a:latin typeface="ＭＳ Ｐゴシック"/>
                <a:ea typeface="+mn-ea"/>
                <a:cs typeface="ＭＳ Ｐゴシック"/>
              </a:rPr>
              <a:t>opportunity to use jets as a probe for the property of QGP with</a:t>
            </a:r>
            <a:r>
              <a:rPr lang="en-US" altLang="ja-JP" sz="1200" baseline="0" dirty="0" smtClean="0">
                <a:solidFill>
                  <a:schemeClr val="accent2"/>
                </a:solidFill>
                <a:latin typeface="ＭＳ Ｐゴシック"/>
                <a:ea typeface="+mn-ea"/>
                <a:cs typeface="ＭＳ Ｐゴシック"/>
              </a:rPr>
              <a:t> ALICE</a:t>
            </a:r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A89823-CABB-6649-ADBA-AC83152191B8}" type="slidenum">
              <a:rPr lang="ja-JP" altLang="en-US" smtClean="0"/>
              <a:pPr/>
              <a:t>5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 smtClean="0"/>
              <a:t>(However) there</a:t>
            </a:r>
            <a:r>
              <a:rPr lang="en-US" altLang="ja-JP" baseline="0" dirty="0" smtClean="0"/>
              <a:t> are limitations on data flow, </a:t>
            </a:r>
            <a:r>
              <a:rPr lang="en-US" altLang="ja-JP" dirty="0" smtClean="0"/>
              <a:t>TPC gating frequency,</a:t>
            </a:r>
            <a:r>
              <a:rPr lang="en-US" altLang="ja-JP" baseline="0" dirty="0" smtClean="0"/>
              <a:t> </a:t>
            </a:r>
            <a:r>
              <a:rPr lang="en-US" altLang="ja-JP" dirty="0" smtClean="0"/>
              <a:t>High level trigger input bandwidth, Data taping bandwidth.</a:t>
            </a: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 err="1" smtClean="0"/>
              <a:t>Deu</a:t>
            </a:r>
            <a:r>
              <a:rPr lang="en-US" altLang="ja-JP" baseline="0" dirty="0" smtClean="0"/>
              <a:t> to these limitations, we cannot store all data, therefore </a:t>
            </a:r>
            <a:r>
              <a:rPr lang="en-US" altLang="ja-JP" dirty="0" smtClean="0"/>
              <a:t>we</a:t>
            </a:r>
            <a:r>
              <a:rPr lang="en-US" altLang="ja-JP" baseline="0" dirty="0" smtClean="0"/>
              <a:t> have to select the interesting event efficiently.</a:t>
            </a: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aseline="0" dirty="0" smtClean="0"/>
              <a:t>For this purpose, we have some levels of trigger in ALICE  from L0 to HLT.</a:t>
            </a: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 smtClean="0"/>
              <a:t>For jet measurement with EMCAL, the trigger is assigned to L1 and High level trigger.</a:t>
            </a: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 smtClean="0"/>
              <a:t>This schematic view</a:t>
            </a:r>
            <a:r>
              <a:rPr lang="en-US" altLang="ja-JP" baseline="0" dirty="0" smtClean="0"/>
              <a:t> briefly show the data flow related with jet trigger. </a:t>
            </a: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 smtClean="0"/>
              <a:t>Now</a:t>
            </a:r>
            <a:r>
              <a:rPr lang="en-US" altLang="ja-JP" baseline="0" dirty="0" smtClean="0"/>
              <a:t> </a:t>
            </a:r>
            <a:r>
              <a:rPr lang="en-US" altLang="ja-JP" dirty="0" smtClean="0"/>
              <a:t>We have 4kHz event frequency for </a:t>
            </a:r>
            <a:r>
              <a:rPr lang="en-US" altLang="ja-JP" dirty="0" err="1" smtClean="0"/>
              <a:t>PbPb</a:t>
            </a:r>
            <a:r>
              <a:rPr lang="en-US" altLang="ja-JP" dirty="0" smtClean="0"/>
              <a:t>.</a:t>
            </a:r>
            <a:r>
              <a:rPr lang="en-US" altLang="ja-JP" baseline="0" dirty="0" smtClean="0"/>
              <a:t> </a:t>
            </a: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aseline="0" dirty="0" smtClean="0"/>
              <a:t>First we select the event in L1 which can use subsystem information only.</a:t>
            </a: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aseline="0" dirty="0" smtClean="0"/>
              <a:t>And this L1 output should be less than TPC gating frequency which is 500Hz, and High level trigger input bandwidth of 25GB/sec.</a:t>
            </a: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aseline="0" dirty="0" smtClean="0"/>
              <a:t>After that we select the event in HLT which can use fully reconstructed event information.  </a:t>
            </a: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aseline="0" dirty="0" smtClean="0"/>
              <a:t>This HLT output should be less than Data taping bandwidth which is 1.25GB/sec.</a:t>
            </a: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aseline="0" dirty="0" smtClean="0"/>
              <a:t>In this way, we can efficiently select interesting event.</a:t>
            </a: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aseline="0" dirty="0" smtClean="0"/>
              <a:t>So how about the trigger performance???</a:t>
            </a: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baseline="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A89823-CABB-6649-ADBA-AC83152191B8}" type="slidenum">
              <a:rPr lang="ja-JP" altLang="en-US" smtClean="0"/>
              <a:pPr/>
              <a:t>6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Assumption</a:t>
            </a:r>
            <a:r>
              <a:rPr lang="en-US" altLang="ja-JP" baseline="0" dirty="0" smtClean="0"/>
              <a:t> luminosity, effective running time, live-time, event rate limitations </a:t>
            </a:r>
            <a:r>
              <a:rPr lang="en-US" altLang="ja-JP" baseline="0" dirty="0" err="1" smtClean="0"/>
              <a:t>dut</a:t>
            </a:r>
            <a:r>
              <a:rPr lang="en-US" altLang="ja-JP" baseline="0" dirty="0" smtClean="0"/>
              <a:t> to DAQ bandwidth, </a:t>
            </a:r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A89823-CABB-6649-ADBA-AC83152191B8}" type="slidenum">
              <a:rPr lang="ja-JP" altLang="en-US" smtClean="0"/>
              <a:pPr/>
              <a:t>7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To evaluate the jet trigger performance in </a:t>
            </a:r>
            <a:r>
              <a:rPr lang="en-US" altLang="ja-JP" dirty="0" err="1" smtClean="0"/>
              <a:t>PbPb</a:t>
            </a:r>
            <a:r>
              <a:rPr lang="en-US" altLang="ja-JP" dirty="0" smtClean="0"/>
              <a:t> collision with ALICE EMCAL, I analyzed the </a:t>
            </a:r>
            <a:r>
              <a:rPr lang="en-US" altLang="ja-JP" dirty="0" err="1" smtClean="0"/>
              <a:t>pythia</a:t>
            </a:r>
            <a:r>
              <a:rPr lang="en-US" altLang="ja-JP" dirty="0" smtClean="0"/>
              <a:t> events merged with </a:t>
            </a:r>
            <a:r>
              <a:rPr lang="en-US" altLang="ja-JP" dirty="0" err="1" smtClean="0"/>
              <a:t>Hijing</a:t>
            </a:r>
            <a:r>
              <a:rPr lang="en-US" altLang="ja-JP" dirty="0" smtClean="0"/>
              <a:t> events, and applied the L1 trigger and High level trigger.</a:t>
            </a:r>
          </a:p>
          <a:p>
            <a:r>
              <a:rPr lang="en-US" altLang="ja-JP" dirty="0" smtClean="0"/>
              <a:t>For L1 trigger</a:t>
            </a:r>
            <a:r>
              <a:rPr lang="en-US" altLang="ja-JP" baseline="0" dirty="0" smtClean="0"/>
              <a:t> I used </a:t>
            </a:r>
            <a:r>
              <a:rPr lang="en-US" altLang="ja-JP" baseline="0" dirty="0" err="1" smtClean="0"/>
              <a:t>partch</a:t>
            </a:r>
            <a:r>
              <a:rPr lang="en-US" altLang="ja-JP" baseline="0" dirty="0" smtClean="0"/>
              <a:t> trigger algorithm with subsystem information only.</a:t>
            </a:r>
          </a:p>
          <a:p>
            <a:r>
              <a:rPr lang="en-US" altLang="ja-JP" baseline="0" dirty="0" err="1" smtClean="0"/>
              <a:t>Frist</a:t>
            </a:r>
            <a:r>
              <a:rPr lang="en-US" altLang="ja-JP" baseline="0" dirty="0" smtClean="0"/>
              <a:t> I search </a:t>
            </a:r>
            <a:r>
              <a:rPr kumimoji="1" lang="en-US" altLang="ja-JP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ＭＳ Ｐゴシック"/>
                <a:ea typeface="+mn-ea"/>
                <a:cs typeface="ＭＳ Ｐゴシック"/>
              </a:rPr>
              <a:t>the square</a:t>
            </a:r>
            <a:r>
              <a:rPr kumimoji="1" lang="en-US" altLang="ja-JP" sz="1200" b="0" i="0" u="none" strike="noStrike" kern="1200" cap="none" spc="0" normalizeH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ＭＳ Ｐゴシック"/>
                <a:ea typeface="+mn-ea"/>
                <a:cs typeface="ＭＳ Ｐゴシック"/>
              </a:rPr>
              <a:t> </a:t>
            </a:r>
            <a:r>
              <a:rPr kumimoji="1" lang="en-US" altLang="ja-JP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ＭＳ Ｐゴシック"/>
                <a:ea typeface="+mn-ea"/>
                <a:cs typeface="ＭＳ Ｐゴシック"/>
              </a:rPr>
              <a:t>patch which have maximum amplitude in the event.</a:t>
            </a:r>
          </a:p>
          <a:p>
            <a:pPr marL="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ＭＳ Ｐゴシック"/>
                <a:ea typeface="+mn-ea"/>
                <a:cs typeface="ＭＳ Ｐゴシック"/>
              </a:rPr>
              <a:t>And then, If the amplitude is above the threshold, we accept the event.</a:t>
            </a:r>
          </a:p>
          <a:p>
            <a:pPr marL="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Ｐゴシック"/>
                <a:ea typeface="+mn-ea"/>
                <a:cs typeface="ＭＳ Ｐゴシック"/>
              </a:rPr>
              <a:t>For High level trigger I used </a:t>
            </a:r>
            <a:r>
              <a:rPr kumimoji="1" lang="en-US" altLang="ja-JP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ＭＳ Ｐゴシック"/>
                <a:ea typeface="+mn-ea"/>
                <a:cs typeface="ＭＳ Ｐゴシック"/>
              </a:rPr>
              <a:t>Fastjet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ＭＳ Ｐゴシック"/>
                <a:ea typeface="+mn-ea"/>
                <a:cs typeface="ＭＳ Ｐゴシック"/>
              </a:rPr>
              <a:t> Anti-</a:t>
            </a:r>
            <a:r>
              <a:rPr kumimoji="1" lang="en-US" altLang="ja-JP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ＭＳ Ｐゴシック"/>
                <a:ea typeface="+mn-ea"/>
                <a:cs typeface="ＭＳ Ｐゴシック"/>
              </a:rPr>
              <a:t>kt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ＭＳ Ｐゴシック"/>
                <a:ea typeface="+mn-ea"/>
                <a:cs typeface="ＭＳ Ｐゴシック"/>
              </a:rPr>
              <a:t> algorithm (R=0.4) is used with </a:t>
            </a:r>
            <a:r>
              <a:rPr lang="en-US" altLang="ja-JP" sz="1600" dirty="0" smtClean="0">
                <a:solidFill>
                  <a:schemeClr val="accent2"/>
                </a:solidFill>
                <a:latin typeface="ＭＳ Ｐゴシック"/>
                <a:ea typeface="+mn-ea"/>
                <a:cs typeface="ＭＳ Ｐゴシック"/>
              </a:rPr>
              <a:t>fully reconstructed event 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ＭＳ Ｐゴシック"/>
                <a:ea typeface="+mn-ea"/>
                <a:cs typeface="ＭＳ Ｐゴシック"/>
              </a:rPr>
              <a:t>information.</a:t>
            </a:r>
          </a:p>
          <a:p>
            <a:pPr marL="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ＭＳ Ｐゴシック"/>
                <a:ea typeface="+mn-ea"/>
                <a:cs typeface="ＭＳ Ｐゴシック"/>
              </a:rPr>
              <a:t>First 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ＭＳ Ｐゴシック"/>
                <a:ea typeface="+mn-ea"/>
                <a:cs typeface="ＭＳ Ｐゴシック"/>
              </a:rPr>
              <a:t>Search the jet which have maximum </a:t>
            </a:r>
            <a:r>
              <a:rPr kumimoji="1" lang="en-US" altLang="ja-JP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ＭＳ Ｐゴシック"/>
                <a:ea typeface="+mn-ea"/>
                <a:cs typeface="ＭＳ Ｐゴシック"/>
              </a:rPr>
              <a:t>p</a:t>
            </a:r>
            <a:r>
              <a:rPr kumimoji="1" lang="en-US" altLang="ja-JP" sz="16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ＭＳ Ｐゴシック"/>
                <a:ea typeface="+mn-ea"/>
                <a:cs typeface="ＭＳ Ｐゴシック"/>
              </a:rPr>
              <a:t>T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ＭＳ Ｐゴシック"/>
                <a:ea typeface="+mn-ea"/>
                <a:cs typeface="ＭＳ Ｐゴシック"/>
              </a:rPr>
              <a:t> inside EMCAL acc. in the event</a:t>
            </a:r>
          </a:p>
          <a:p>
            <a:pPr marL="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ＭＳ Ｐゴシック"/>
                <a:ea typeface="+mn-ea"/>
                <a:cs typeface="ＭＳ Ｐゴシック"/>
              </a:rPr>
              <a:t>And then, If the </a:t>
            </a:r>
            <a:r>
              <a:rPr kumimoji="1" lang="en-US" altLang="ja-JP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ＭＳ Ｐゴシック"/>
                <a:ea typeface="+mn-ea"/>
                <a:cs typeface="ＭＳ Ｐゴシック"/>
              </a:rPr>
              <a:t>p</a:t>
            </a:r>
            <a:r>
              <a:rPr kumimoji="1" lang="en-US" altLang="ja-JP" sz="16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ＭＳ Ｐゴシック"/>
                <a:ea typeface="+mn-ea"/>
                <a:cs typeface="ＭＳ Ｐゴシック"/>
              </a:rPr>
              <a:t>T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ＭＳ Ｐゴシック"/>
                <a:ea typeface="+mn-ea"/>
                <a:cs typeface="ＭＳ Ｐゴシック"/>
              </a:rPr>
              <a:t> is above the threshold, we accept the event.</a:t>
            </a:r>
            <a:endParaRPr kumimoji="1" lang="ja-JP" alt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ＭＳ Ｐゴシック"/>
              <a:ea typeface="+mn-ea"/>
              <a:cs typeface="ＭＳ Ｐゴシック"/>
            </a:endParaRPr>
          </a:p>
          <a:p>
            <a:pPr marL="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ＭＳ Ｐゴシック"/>
              <a:ea typeface="+mn-ea"/>
              <a:cs typeface="ＭＳ Ｐゴシック"/>
            </a:endParaRPr>
          </a:p>
          <a:p>
            <a:pPr marL="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ＭＳ Ｐゴシック"/>
              <a:ea typeface="+mn-ea"/>
              <a:cs typeface="ＭＳ Ｐゴシック"/>
            </a:endParaRPr>
          </a:p>
          <a:p>
            <a:pPr marL="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ＭＳ Ｐゴシック"/>
              <a:ea typeface="+mn-ea"/>
              <a:cs typeface="ＭＳ Ｐゴシック"/>
            </a:endParaRPr>
          </a:p>
          <a:p>
            <a:pPr marL="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ＭＳ Ｐゴシック"/>
              <a:ea typeface="+mn-ea"/>
              <a:cs typeface="ＭＳ Ｐゴシック"/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A89823-CABB-6649-ADBA-AC83152191B8}" type="slidenum">
              <a:rPr lang="ja-JP" altLang="en-US" smtClean="0"/>
              <a:pPr/>
              <a:t>8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 smtClean="0"/>
              <a:t>To find</a:t>
            </a:r>
            <a:r>
              <a:rPr lang="en-US" altLang="ja-JP" baseline="0" dirty="0" smtClean="0"/>
              <a:t> threshold which have a certain rejection</a:t>
            </a:r>
            <a:r>
              <a:rPr lang="en-US" altLang="ja-JP" dirty="0" smtClean="0"/>
              <a:t>, I used the number of charged tracks as an event size, which have 75% of a whole size in central </a:t>
            </a:r>
            <a:r>
              <a:rPr lang="en-US" altLang="ja-JP" dirty="0" err="1" smtClean="0"/>
              <a:t>PbPb</a:t>
            </a:r>
            <a:r>
              <a:rPr lang="en-US" altLang="ja-JP" dirty="0" smtClean="0"/>
              <a:t> collisions.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 smtClean="0"/>
              <a:t>I</a:t>
            </a:r>
            <a:r>
              <a:rPr lang="en-US" altLang="ja-JP" baseline="0" dirty="0" smtClean="0"/>
              <a:t> applied the cut to get 10% of total MB data size.</a:t>
            </a:r>
            <a:endParaRPr lang="en-US" altLang="ja-JP" dirty="0" smtClean="0"/>
          </a:p>
          <a:p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A89823-CABB-6649-ADBA-AC83152191B8}" type="slidenum">
              <a:rPr lang="ja-JP" altLang="en-US" smtClean="0"/>
              <a:pPr/>
              <a:t>9</a:t>
            </a:fld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正方形/長方形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正方形/長方形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正方形/長方形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正方形/長方形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角丸四角形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角丸四角形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正方形/長方形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正方形/長方形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ja-JP" altLang="en-US" dirty="0" smtClean="0"/>
              <a:t>マスタ タイトルの書式設定</a:t>
            </a:r>
            <a:endParaRPr kumimoji="0" lang="en-US" dirty="0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dirty="0" smtClean="0"/>
              <a:t>マスタ サブタイトルの書式設定</a:t>
            </a:r>
            <a:endParaRPr kumimoji="0" lang="en-US" dirty="0"/>
          </a:p>
        </p:txBody>
      </p:sp>
      <p:sp>
        <p:nvSpPr>
          <p:cNvPr id="28" name="日付プレースホルダ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  <a:prstGeom prst="rect">
            <a:avLst/>
          </a:prstGeom>
        </p:spPr>
        <p:txBody>
          <a:bodyPr/>
          <a:lstStyle/>
          <a:p>
            <a:fld id="{13A0E842-AB69-BE4B-8E40-E00881EFE679}" type="datetime1">
              <a:rPr lang="ja-JP" altLang="en-US" smtClean="0"/>
              <a:pPr/>
              <a:t>09.10.18</a:t>
            </a:fld>
            <a:endParaRPr lang="ja-JP" altLang="en-US" dirty="0"/>
          </a:p>
        </p:txBody>
      </p:sp>
      <p:sp>
        <p:nvSpPr>
          <p:cNvPr id="17" name="フッター プレースホルダ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  <a:prstGeom prst="rect">
            <a:avLst/>
          </a:prstGeom>
        </p:spPr>
        <p:txBody>
          <a:bodyPr/>
          <a:lstStyle/>
          <a:p>
            <a:endParaRPr lang="ja-JP" altLang="en-US" dirty="0"/>
          </a:p>
        </p:txBody>
      </p:sp>
      <p:sp>
        <p:nvSpPr>
          <p:cNvPr id="29" name="スライド番号プレースホルダ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2BDB388-5B1D-3F43-9A8E-93649F9585CB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/>
          <a:lstStyle/>
          <a:p>
            <a:fld id="{AEA1C417-83D1-9843-AC9B-92590AFF883F}" type="datetime1">
              <a:rPr lang="ja-JP" altLang="en-US" smtClean="0"/>
              <a:pPr/>
              <a:t>09.10.18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B388-5B1D-3F43-9A8E-93649F9585CB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/>
          <a:lstStyle/>
          <a:p>
            <a:fld id="{3165C75E-34B2-854D-B019-C771CC16F90D}" type="datetime1">
              <a:rPr lang="ja-JP" altLang="en-US" smtClean="0"/>
              <a:pPr/>
              <a:t>09.10.18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B388-5B1D-3F43-9A8E-93649F9585CB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/>
          <a:lstStyle/>
          <a:p>
            <a:fld id="{8FA59877-A082-F749-AEF3-E9AA1E15447F}" type="datetime1">
              <a:rPr lang="ja-JP" altLang="en-US" smtClean="0"/>
              <a:pPr/>
              <a:t>09.10.18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B388-5B1D-3F43-9A8E-93649F9585CB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/>
          <a:lstStyle/>
          <a:p>
            <a:fld id="{1506D49C-B9F5-FE4F-97A9-B0F968398CD6}" type="datetime1">
              <a:rPr lang="ja-JP" altLang="en-US" smtClean="0"/>
              <a:pPr/>
              <a:t>09.10.18</a:t>
            </a:fld>
            <a:endParaRPr 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/>
          <a:lstStyle/>
          <a:p>
            <a:endParaRPr kumimoji="0" 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/>
          <a:lstStyle/>
          <a:p>
            <a:fld id="{DF80E443-905D-D945-A70B-D91B319C990B}" type="datetime1">
              <a:rPr lang="ja-JP" altLang="en-US" smtClean="0"/>
              <a:pPr/>
              <a:t>09.10.18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B388-5B1D-3F43-9A8E-93649F9585CB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6" name="日付プレースホルダ 25"/>
          <p:cNvSpPr>
            <a:spLocks noGrp="1"/>
          </p:cNvSpPr>
          <p:nvPr>
            <p:ph type="dt" sz="half" idx="10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rtlCol="0"/>
          <a:lstStyle/>
          <a:p>
            <a:fld id="{C3A806E1-9D18-9441-AB29-EC09A621B867}" type="datetime1">
              <a:rPr lang="ja-JP" altLang="en-US" smtClean="0"/>
              <a:pPr/>
              <a:t>09.10.18</a:t>
            </a:fld>
            <a:endParaRPr lang="ja-JP" altLang="en-US"/>
          </a:p>
        </p:txBody>
      </p:sp>
      <p:sp>
        <p:nvSpPr>
          <p:cNvPr id="27" name="スライド番号プレースホルダ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2BDB388-5B1D-3F43-9A8E-93649F9585CB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28" name="フッター プレースホルダ 27"/>
          <p:cNvSpPr>
            <a:spLocks noGrp="1"/>
          </p:cNvSpPr>
          <p:nvPr>
            <p:ph type="ftr" sz="quarter" idx="12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rtlCol="0"/>
          <a:lstStyle/>
          <a:p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  <a:prstGeom prst="rect">
            <a:avLst/>
          </a:prstGeom>
        </p:spPr>
        <p:txBody>
          <a:bodyPr/>
          <a:lstStyle/>
          <a:p>
            <a:fld id="{B29257BF-A0B2-B94C-9654-555C66B4D59E}" type="datetime1">
              <a:rPr lang="ja-JP" altLang="en-US" smtClean="0"/>
              <a:pPr/>
              <a:t>09.10.18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2BDB388-5B1D-3F43-9A8E-93649F9585CB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/>
          <a:lstStyle/>
          <a:p>
            <a:fld id="{EB4BAF9C-7408-0041-B03D-183D6F043583}" type="datetime1">
              <a:rPr lang="ja-JP" altLang="en-US" smtClean="0"/>
              <a:pPr/>
              <a:t>09.10.18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B388-5B1D-3F43-9A8E-93649F9585CB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/>
          <a:lstStyle/>
          <a:p>
            <a:fld id="{80290D41-E555-264B-A57E-FE9F13230618}" type="datetime1">
              <a:rPr lang="ja-JP" altLang="en-US" smtClean="0"/>
              <a:pPr/>
              <a:t>09.10.18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B388-5B1D-3F43-9A8E-93649F9585CB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/>
          <a:lstStyle/>
          <a:p>
            <a:fld id="{0E9A189C-B165-6845-A5E6-44C3509EAF81}" type="datetime1">
              <a:rPr lang="ja-JP" altLang="en-US" smtClean="0"/>
              <a:pPr/>
              <a:t>09.10.18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B388-5B1D-3F43-9A8E-93649F9585CB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正方形/長方形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正方形/長方形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正方形/長方形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正方形/長方形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正方形/長方形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正方形/長方形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正方形/長方形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正方形/長方形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タイトル プレースホルダ 21"/>
          <p:cNvSpPr>
            <a:spLocks noGrp="1"/>
          </p:cNvSpPr>
          <p:nvPr>
            <p:ph type="title"/>
          </p:nvPr>
        </p:nvSpPr>
        <p:spPr>
          <a:xfrm>
            <a:off x="457200" y="451225"/>
            <a:ext cx="8229600" cy="788003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dirty="0" smtClean="0"/>
              <a:t>マスタ タイトルの書式設定</a:t>
            </a:r>
            <a:endParaRPr kumimoji="0" lang="en-US" dirty="0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457200" y="1423576"/>
            <a:ext cx="8229600" cy="51509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dirty="0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dirty="0" smtClean="0"/>
              <a:t>第 </a:t>
            </a:r>
            <a:r>
              <a:rPr kumimoji="0" lang="en-US" altLang="ja-JP" dirty="0" smtClean="0"/>
              <a:t>2 </a:t>
            </a:r>
            <a:r>
              <a:rPr kumimoji="0" lang="ja-JP" altLang="en-US" dirty="0" smtClean="0"/>
              <a:t>レベル</a:t>
            </a:r>
          </a:p>
          <a:p>
            <a:pPr lvl="2" eaLnBrk="1" latinLnBrk="0" hangingPunct="1"/>
            <a:r>
              <a:rPr kumimoji="0" lang="ja-JP" altLang="en-US" dirty="0" smtClean="0"/>
              <a:t>第 </a:t>
            </a:r>
            <a:r>
              <a:rPr kumimoji="0" lang="en-US" altLang="ja-JP" dirty="0" smtClean="0"/>
              <a:t>3 </a:t>
            </a:r>
            <a:r>
              <a:rPr kumimoji="0" lang="ja-JP" altLang="en-US" dirty="0" smtClean="0"/>
              <a:t>レベル</a:t>
            </a:r>
          </a:p>
          <a:p>
            <a:pPr lvl="3" eaLnBrk="1" latinLnBrk="0" hangingPunct="1"/>
            <a:r>
              <a:rPr kumimoji="0" lang="ja-JP" altLang="en-US" dirty="0" smtClean="0"/>
              <a:t>第 </a:t>
            </a:r>
            <a:r>
              <a:rPr kumimoji="0" lang="en-US" altLang="ja-JP" dirty="0" smtClean="0"/>
              <a:t>4 </a:t>
            </a:r>
            <a:r>
              <a:rPr kumimoji="0" lang="ja-JP" altLang="en-US" dirty="0" smtClean="0"/>
              <a:t>レベル</a:t>
            </a:r>
          </a:p>
          <a:p>
            <a:pPr lvl="4" eaLnBrk="1" latinLnBrk="0" hangingPunct="1"/>
            <a:r>
              <a:rPr kumimoji="0" lang="ja-JP" altLang="en-US" dirty="0" smtClean="0"/>
              <a:t>第 </a:t>
            </a:r>
            <a:r>
              <a:rPr kumimoji="0" lang="en-US" altLang="ja-JP" dirty="0" smtClean="0"/>
              <a:t>5 </a:t>
            </a:r>
            <a:r>
              <a:rPr kumimoji="0" lang="ja-JP" altLang="en-US" dirty="0" smtClean="0"/>
              <a:t>レベル</a:t>
            </a:r>
            <a:endParaRPr kumimoji="0" lang="en-US" dirty="0"/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4"/>
          </p:nvPr>
        </p:nvSpPr>
        <p:spPr>
          <a:xfrm>
            <a:off x="8382001" y="6492240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2BDB388-5B1D-3F43-9A8E-93649F9585CB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1" sz="2800" kern="1200">
          <a:solidFill>
            <a:schemeClr val="tx2"/>
          </a:solidFill>
          <a:latin typeface="ＭＳ Ｐゴシック"/>
          <a:ea typeface="ＭＳ Ｐゴシック"/>
          <a:cs typeface="ＭＳ Ｐゴシック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1" sz="2000" kern="1200">
          <a:solidFill>
            <a:schemeClr val="tx1"/>
          </a:solidFill>
          <a:latin typeface="ＭＳ Ｐゴシック"/>
          <a:ea typeface="ＭＳ Ｐゴシック"/>
          <a:cs typeface="ＭＳ Ｐゴシック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1" sz="1800" kern="1200">
          <a:solidFill>
            <a:schemeClr val="tx1">
              <a:lumMod val="95000"/>
              <a:lumOff val="5000"/>
            </a:schemeClr>
          </a:solidFill>
          <a:latin typeface="ＭＳ Ｐゴシック"/>
          <a:ea typeface="ＭＳ Ｐゴシック"/>
          <a:cs typeface="ＭＳ Ｐゴシック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1600" kern="1200">
          <a:solidFill>
            <a:schemeClr val="accent1"/>
          </a:solidFill>
          <a:latin typeface="ＭＳ Ｐゴシック"/>
          <a:ea typeface="ＭＳ Ｐゴシック"/>
          <a:cs typeface="ＭＳ Ｐゴシック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1600" kern="1200">
          <a:solidFill>
            <a:schemeClr val="accent1"/>
          </a:solidFill>
          <a:latin typeface="ＭＳ Ｐゴシック"/>
          <a:ea typeface="ＭＳ Ｐゴシック"/>
          <a:cs typeface="ＭＳ Ｐゴシック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600" kern="1200">
          <a:solidFill>
            <a:schemeClr val="accent3"/>
          </a:solidFill>
          <a:latin typeface="ＭＳ Ｐゴシック"/>
          <a:ea typeface="ＭＳ Ｐゴシック"/>
          <a:cs typeface="ＭＳ Ｐゴシック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pd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3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df"/><Relationship Id="rId3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gif"/><Relationship Id="rId3" Type="http://schemas.openxmlformats.org/officeDocument/2006/relationships/image" Target="../media/image18.pdf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image" Target="../media/image23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0.pdf"/><Relationship Id="rId5" Type="http://schemas.openxmlformats.org/officeDocument/2006/relationships/image" Target="../media/image22.pd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df"/><Relationship Id="rId3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d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df"/><Relationship Id="rId5" Type="http://schemas.openxmlformats.org/officeDocument/2006/relationships/image" Target="../media/image11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642" y="2401887"/>
            <a:ext cx="8995271" cy="1470025"/>
          </a:xfrm>
        </p:spPr>
        <p:txBody>
          <a:bodyPr>
            <a:normAutofit/>
          </a:bodyPr>
          <a:lstStyle/>
          <a:p>
            <a:r>
              <a:rPr lang="en-US" altLang="ja-JP" sz="4000" dirty="0" smtClean="0"/>
              <a:t>Study of jet trigger with ALICE EMCAL </a:t>
            </a:r>
            <a:br>
              <a:rPr lang="en-US" altLang="ja-JP" sz="4000" dirty="0" smtClean="0"/>
            </a:br>
            <a:r>
              <a:rPr lang="en-US" altLang="ja-JP" sz="4000" dirty="0" smtClean="0"/>
              <a:t>					    for </a:t>
            </a:r>
            <a:r>
              <a:rPr lang="en-US" altLang="ja-JP" sz="4000" dirty="0" err="1" smtClean="0"/>
              <a:t>PbPb</a:t>
            </a:r>
            <a:r>
              <a:rPr lang="en-US" altLang="ja-JP" sz="4000" dirty="0" smtClean="0"/>
              <a:t> 5.5TeV</a:t>
            </a:r>
            <a:endParaRPr lang="ja-JP" altLang="en-US" sz="4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57199" y="3899938"/>
            <a:ext cx="7682345" cy="175260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Masato Sano</a:t>
            </a:r>
          </a:p>
          <a:p>
            <a:endParaRPr lang="en-US" altLang="ja-JP" sz="900" dirty="0" smtClean="0"/>
          </a:p>
          <a:p>
            <a:r>
              <a:rPr lang="en-US" altLang="ja-JP" sz="1800" dirty="0" smtClean="0"/>
              <a:t>University of Tsukuba</a:t>
            </a:r>
          </a:p>
          <a:p>
            <a:r>
              <a:rPr lang="en-US" altLang="ja-JP" sz="1800" dirty="0" smtClean="0"/>
              <a:t>Lawrence Berkeley National Laboratory</a:t>
            </a:r>
          </a:p>
          <a:p>
            <a:r>
              <a:rPr lang="en-US" altLang="ja-JP" sz="1800" dirty="0" smtClean="0"/>
              <a:t>Research Fellow of the Japan Society for the Promotion of Science</a:t>
            </a:r>
            <a:endParaRPr lang="ja-JP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Trigger bias on jet yield : </a:t>
            </a:r>
            <a:r>
              <a:rPr lang="en-US" altLang="ja-JP" dirty="0" err="1" smtClean="0"/>
              <a:t>PbPb</a:t>
            </a:r>
            <a:r>
              <a:rPr lang="en-US" altLang="ja-JP" dirty="0" smtClean="0"/>
              <a:t> 5.5TeV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990991" y="1423576"/>
            <a:ext cx="4060483" cy="5150960"/>
          </a:xfrm>
        </p:spPr>
        <p:txBody>
          <a:bodyPr>
            <a:normAutofit/>
          </a:bodyPr>
          <a:lstStyle/>
          <a:p>
            <a:r>
              <a:rPr lang="en-US" altLang="ja-JP" sz="1800" dirty="0" smtClean="0"/>
              <a:t>Upper plot : </a:t>
            </a:r>
          </a:p>
          <a:p>
            <a:pPr lvl="1"/>
            <a:r>
              <a:rPr lang="en-US" altLang="ja-JP" sz="1600" dirty="0" smtClean="0"/>
              <a:t>Jet yield as a function of jet </a:t>
            </a:r>
            <a:r>
              <a:rPr lang="en-US" altLang="ja-JP" sz="1600" dirty="0" err="1" smtClean="0"/>
              <a:t>p</a:t>
            </a:r>
            <a:r>
              <a:rPr lang="en-US" altLang="ja-JP" sz="1600" baseline="-25000" dirty="0" err="1" smtClean="0"/>
              <a:t>T</a:t>
            </a:r>
            <a:r>
              <a:rPr lang="en-US" altLang="ja-JP" sz="1600" dirty="0" smtClean="0"/>
              <a:t> for </a:t>
            </a:r>
            <a:r>
              <a:rPr lang="en-US" altLang="ja-JP" sz="1600" dirty="0" err="1" smtClean="0"/>
              <a:t>pythia</a:t>
            </a:r>
            <a:r>
              <a:rPr lang="en-US" altLang="ja-JP" sz="1600" dirty="0" smtClean="0"/>
              <a:t> before/after trigger</a:t>
            </a:r>
          </a:p>
          <a:p>
            <a:r>
              <a:rPr lang="en-US" altLang="ja-JP" sz="1800" dirty="0" smtClean="0"/>
              <a:t>Bottom plot :</a:t>
            </a:r>
          </a:p>
          <a:p>
            <a:pPr lvl="1"/>
            <a:r>
              <a:rPr lang="en-US" altLang="ja-JP" sz="1600" dirty="0" smtClean="0"/>
              <a:t>Jet trigger efficiency</a:t>
            </a:r>
          </a:p>
          <a:p>
            <a:r>
              <a:rPr lang="en-US" altLang="ja-JP" sz="2000" dirty="0" smtClean="0"/>
              <a:t>Rejections are 10 and 40 for L1  trigger and High level trigger respectively</a:t>
            </a:r>
          </a:p>
          <a:p>
            <a:pPr lvl="1"/>
            <a:r>
              <a:rPr lang="en-US" altLang="ja-JP" b="1" dirty="0" smtClean="0">
                <a:solidFill>
                  <a:srgbClr val="FF0000"/>
                </a:solidFill>
              </a:rPr>
              <a:t>L1 output : 110Hz , 8GB/sec</a:t>
            </a:r>
          </a:p>
          <a:p>
            <a:pPr lvl="1"/>
            <a:r>
              <a:rPr lang="en-US" altLang="ja-JP" b="1" dirty="0" smtClean="0">
                <a:solidFill>
                  <a:srgbClr val="FF0000"/>
                </a:solidFill>
              </a:rPr>
              <a:t>HLT output : 0.2GB/sec</a:t>
            </a:r>
          </a:p>
          <a:p>
            <a:r>
              <a:rPr lang="en-US" altLang="ja-JP" sz="1800" dirty="0" smtClean="0"/>
              <a:t>We have 90 % efficiency at above 80GeV/c for these rejections</a:t>
            </a:r>
          </a:p>
          <a:p>
            <a:pPr>
              <a:buNone/>
            </a:pP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B388-5B1D-3F43-9A8E-93649F9585CB}" type="slidenum">
              <a:rPr lang="ja-JP" altLang="en-US" smtClean="0"/>
              <a:pPr/>
              <a:t>10</a:t>
            </a:fld>
            <a:endParaRPr lang="ja-JP" altLang="en-US"/>
          </a:p>
        </p:txBody>
      </p:sp>
      <p:pic>
        <p:nvPicPr>
          <p:cNvPr id="6" name="図 5" descr="c_Pt_GenJet_L1HLT_L110_HLT40_L1MaxPatch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0" y="1423576"/>
            <a:ext cx="5182650" cy="4973134"/>
          </a:xfrm>
          <a:prstGeom prst="rect">
            <a:avLst/>
          </a:prstGeom>
        </p:spPr>
      </p:pic>
      <p:cxnSp>
        <p:nvCxnSpPr>
          <p:cNvPr id="7" name="直線コネクタ 6"/>
          <p:cNvCxnSpPr/>
          <p:nvPr/>
        </p:nvCxnSpPr>
        <p:spPr>
          <a:xfrm>
            <a:off x="457200" y="4470257"/>
            <a:ext cx="4207164" cy="1588"/>
          </a:xfrm>
          <a:prstGeom prst="line">
            <a:avLst/>
          </a:prstGeom>
          <a:ln w="25400">
            <a:solidFill>
              <a:schemeClr val="tx1"/>
            </a:solidFill>
            <a:prstDash val="sysDot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574964" y="4135560"/>
            <a:ext cx="579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ＭＳ Ｐゴシック"/>
                <a:ea typeface="ＭＳ Ｐゴシック"/>
                <a:cs typeface="ＭＳ Ｐゴシック"/>
              </a:rPr>
              <a:t>90%</a:t>
            </a:r>
            <a:endParaRPr kumimoji="1" lang="ja-JP" altLang="en-US" b="1" dirty="0">
              <a:latin typeface="ＭＳ Ｐゴシック"/>
              <a:ea typeface="ＭＳ Ｐゴシック"/>
              <a:cs typeface="ＭＳ Ｐゴシック"/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 rot="5400000">
            <a:off x="1351508" y="5311595"/>
            <a:ext cx="1684261" cy="1588"/>
          </a:xfrm>
          <a:prstGeom prst="line">
            <a:avLst/>
          </a:prstGeom>
          <a:ln w="25400">
            <a:solidFill>
              <a:schemeClr val="tx1"/>
            </a:solidFill>
            <a:prstDash val="sysDot"/>
            <a:headEnd type="non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Summary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412720"/>
            <a:ext cx="8229600" cy="515096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Jet Trigger performance was evaluated for </a:t>
            </a:r>
            <a:r>
              <a:rPr lang="en-US" altLang="ja-JP" dirty="0" err="1" smtClean="0"/>
              <a:t>PbPb</a:t>
            </a:r>
            <a:r>
              <a:rPr lang="en-US" altLang="ja-JP" dirty="0" smtClean="0"/>
              <a:t> 5.5TeV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Jet trigger efficiency is greater than </a:t>
            </a:r>
            <a:r>
              <a:rPr lang="en-US" altLang="ja-JP" u="sng" dirty="0" smtClean="0"/>
              <a:t>90% above 80GeV/c </a:t>
            </a:r>
          </a:p>
          <a:p>
            <a:pPr>
              <a:buNone/>
            </a:pPr>
            <a:r>
              <a:rPr lang="en-US" altLang="ja-JP" dirty="0" smtClean="0"/>
              <a:t>						   with the following rejections</a:t>
            </a:r>
          </a:p>
          <a:p>
            <a:pPr lvl="1">
              <a:buNone/>
            </a:pPr>
            <a:r>
              <a:rPr lang="en-US" altLang="ja-JP" dirty="0" smtClean="0"/>
              <a:t>	</a:t>
            </a:r>
            <a:endParaRPr lang="en-US" altLang="ja-JP" dirty="0" smtClean="0">
              <a:sym typeface="Wingdings"/>
            </a:endParaRPr>
          </a:p>
          <a:p>
            <a:pPr lvl="1"/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r>
              <a:rPr lang="en-US" altLang="ja-JP" dirty="0" smtClean="0"/>
              <a:t>These output are satisfied with the requirements</a:t>
            </a:r>
          </a:p>
          <a:p>
            <a:pPr lvl="1">
              <a:buNone/>
            </a:pPr>
            <a:r>
              <a:rPr lang="en-US" altLang="ja-JP" dirty="0" smtClean="0"/>
              <a:t>	(TPC gating frequency, High level trigger input bandwidth and data taping bandwidth)</a:t>
            </a:r>
          </a:p>
          <a:p>
            <a:pPr>
              <a:buNone/>
            </a:pPr>
            <a:endParaRPr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Centrality dependence of jet trigger performance</a:t>
            </a:r>
          </a:p>
          <a:p>
            <a:r>
              <a:rPr lang="en-US" altLang="ja-JP" dirty="0" smtClean="0"/>
              <a:t>Jet trigger performance with the jet quenching model</a:t>
            </a:r>
          </a:p>
          <a:p>
            <a:r>
              <a:rPr lang="en-US" altLang="ja-JP" dirty="0" smtClean="0"/>
              <a:t>Jet trigger performance for pp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B388-5B1D-3F43-9A8E-93649F9585CB}" type="slidenum">
              <a:rPr lang="ja-JP" altLang="en-US" smtClean="0"/>
              <a:pPr/>
              <a:t>11</a:t>
            </a:fld>
            <a:endParaRPr lang="ja-JP" altLang="en-US"/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457200" y="4555302"/>
            <a:ext cx="8229600" cy="788003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800" dirty="0" smtClean="0">
                <a:solidFill>
                  <a:schemeClr val="tx2"/>
                </a:solidFill>
                <a:latin typeface="ＭＳ Ｐゴシック"/>
                <a:ea typeface="ＭＳ Ｐゴシック"/>
                <a:cs typeface="ＭＳ Ｐゴシック"/>
              </a:rPr>
              <a:t>O</a:t>
            </a:r>
            <a:r>
              <a:rPr kumimoji="1" lang="en-US" altLang="ja-JP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ＭＳ Ｐゴシック"/>
                <a:ea typeface="ＭＳ Ｐゴシック"/>
                <a:cs typeface="ＭＳ Ｐゴシック"/>
              </a:rPr>
              <a:t>utlook</a:t>
            </a:r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863305" y="2862976"/>
            <a:ext cx="3905080" cy="64633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1">
              <a:buNone/>
            </a:pPr>
            <a:r>
              <a:rPr lang="en-US" altLang="ja-JP" dirty="0" smtClean="0">
                <a:latin typeface="ＭＳ Ｐゴシック"/>
                <a:ea typeface="ＭＳ Ｐゴシック"/>
                <a:cs typeface="ＭＳ Ｐゴシック"/>
                <a:sym typeface="Wingdings"/>
              </a:rPr>
              <a:t>L1</a:t>
            </a:r>
            <a:r>
              <a:rPr lang="en-US" altLang="ja-JP" dirty="0" smtClean="0">
                <a:latin typeface="ＭＳ Ｐゴシック"/>
                <a:ea typeface="ＭＳ Ｐゴシック"/>
                <a:cs typeface="ＭＳ Ｐゴシック"/>
              </a:rPr>
              <a:t> output	: 8GB/sec, 110Hz</a:t>
            </a:r>
          </a:p>
          <a:p>
            <a:pPr lvl="1">
              <a:buNone/>
            </a:pPr>
            <a:r>
              <a:rPr lang="en-US" altLang="ja-JP" dirty="0" smtClean="0">
                <a:latin typeface="ＭＳ Ｐゴシック"/>
                <a:ea typeface="ＭＳ Ｐゴシック"/>
                <a:cs typeface="ＭＳ Ｐゴシック"/>
              </a:rPr>
              <a:t>HLT output	: 0.2GB/sec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01545" y="394854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57555" y="2862976"/>
            <a:ext cx="2140517" cy="64633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1">
              <a:buNone/>
            </a:pPr>
            <a:r>
              <a:rPr lang="en-US" altLang="ja-JP" dirty="0" smtClean="0">
                <a:latin typeface="ＭＳ Ｐゴシック"/>
                <a:ea typeface="ＭＳ Ｐゴシック"/>
                <a:cs typeface="ＭＳ Ｐゴシック"/>
                <a:sym typeface="Wingdings"/>
              </a:rPr>
              <a:t>L1</a:t>
            </a:r>
            <a:r>
              <a:rPr lang="en-US" altLang="ja-JP" dirty="0" smtClean="0">
                <a:latin typeface="ＭＳ Ｐゴシック"/>
                <a:ea typeface="ＭＳ Ｐゴシック"/>
                <a:cs typeface="ＭＳ Ｐゴシック"/>
              </a:rPr>
              <a:t> 	: 1/10 </a:t>
            </a:r>
          </a:p>
          <a:p>
            <a:pPr lvl="1">
              <a:buNone/>
            </a:pPr>
            <a:r>
              <a:rPr lang="en-US" altLang="ja-JP" dirty="0" smtClean="0">
                <a:latin typeface="ＭＳ Ｐゴシック"/>
                <a:ea typeface="ＭＳ Ｐゴシック"/>
                <a:cs typeface="ＭＳ Ｐゴシック"/>
              </a:rPr>
              <a:t>HLT	: 1/40</a:t>
            </a:r>
          </a:p>
        </p:txBody>
      </p:sp>
      <p:sp>
        <p:nvSpPr>
          <p:cNvPr id="9" name="右矢印 8"/>
          <p:cNvSpPr/>
          <p:nvPr/>
        </p:nvSpPr>
        <p:spPr>
          <a:xfrm>
            <a:off x="3290433" y="3059822"/>
            <a:ext cx="484909" cy="28836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Back up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B388-5B1D-3F43-9A8E-93649F9585CB}" type="slidenum">
              <a:rPr lang="ja-JP" altLang="en-US" smtClean="0"/>
              <a:pPr/>
              <a:t>12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ALICE Detector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839427" y="1435017"/>
            <a:ext cx="4164424" cy="4926689"/>
          </a:xfrm>
        </p:spPr>
        <p:txBody>
          <a:bodyPr>
            <a:normAutofit/>
          </a:bodyPr>
          <a:lstStyle/>
          <a:p>
            <a:r>
              <a:rPr lang="en-US" altLang="ja-JP" sz="1800" dirty="0" smtClean="0"/>
              <a:t>ITS, TPC, TRD :</a:t>
            </a:r>
          </a:p>
          <a:p>
            <a:pPr lvl="1"/>
            <a:r>
              <a:rPr lang="en-US" altLang="ja-JP" sz="1400" dirty="0" err="1" smtClean="0"/>
              <a:t>Δφ</a:t>
            </a:r>
            <a:r>
              <a:rPr lang="en-US" altLang="ja-JP" sz="1400" dirty="0" smtClean="0"/>
              <a:t>&lt;2π</a:t>
            </a:r>
            <a:r>
              <a:rPr lang="ja-JP" altLang="en-US" sz="1400" dirty="0" smtClean="0"/>
              <a:t>、</a:t>
            </a:r>
            <a:r>
              <a:rPr lang="en-US" altLang="ja-JP" sz="1400" dirty="0" smtClean="0"/>
              <a:t>|</a:t>
            </a:r>
            <a:r>
              <a:rPr lang="en-US" altLang="ja-JP" sz="1400" dirty="0" err="1" smtClean="0"/>
              <a:t>η</a:t>
            </a:r>
            <a:r>
              <a:rPr lang="en-US" altLang="ja-JP" sz="1400" dirty="0" smtClean="0"/>
              <a:t>|&lt;0.9</a:t>
            </a:r>
          </a:p>
          <a:p>
            <a:pPr lvl="1"/>
            <a:r>
              <a:rPr lang="en-US" altLang="ja-JP" sz="1600" dirty="0" smtClean="0"/>
              <a:t>charged particle momentum determination.</a:t>
            </a:r>
          </a:p>
          <a:p>
            <a:pPr lvl="1"/>
            <a:r>
              <a:rPr lang="en-US" altLang="ja-JP" sz="1600" dirty="0" err="1" smtClean="0"/>
              <a:t>Δp/p</a:t>
            </a:r>
            <a:r>
              <a:rPr lang="en-US" altLang="ja-JP" sz="1600" dirty="0" smtClean="0"/>
              <a:t> 〜 5% at 100GeV/c </a:t>
            </a:r>
            <a:endParaRPr lang="en-US" altLang="ja-JP" sz="1200" dirty="0" smtClean="0"/>
          </a:p>
          <a:p>
            <a:r>
              <a:rPr lang="en-US" altLang="ja-JP" sz="1800" dirty="0" smtClean="0"/>
              <a:t>EMCAL : </a:t>
            </a:r>
          </a:p>
          <a:p>
            <a:pPr lvl="1"/>
            <a:r>
              <a:rPr lang="en-US" altLang="ja-JP" sz="1600" dirty="0" err="1" smtClean="0"/>
              <a:t>Δφ</a:t>
            </a:r>
            <a:r>
              <a:rPr lang="en-US" altLang="ja-JP" sz="1600" dirty="0" smtClean="0"/>
              <a:t>&lt;110°</a:t>
            </a:r>
            <a:r>
              <a:rPr lang="ja-JP" altLang="en-US" sz="1600" dirty="0" smtClean="0"/>
              <a:t>、</a:t>
            </a:r>
            <a:r>
              <a:rPr lang="en-US" altLang="ja-JP" sz="1600" dirty="0" smtClean="0"/>
              <a:t>|</a:t>
            </a:r>
            <a:r>
              <a:rPr lang="en-US" altLang="ja-JP" sz="1600" dirty="0" err="1" smtClean="0"/>
              <a:t>η</a:t>
            </a:r>
            <a:r>
              <a:rPr lang="en-US" altLang="ja-JP" sz="1600" dirty="0" smtClean="0"/>
              <a:t>|&lt;0.7</a:t>
            </a:r>
          </a:p>
          <a:p>
            <a:pPr lvl="1"/>
            <a:r>
              <a:rPr lang="en-US" altLang="ja-JP" sz="1600" dirty="0" smtClean="0"/>
              <a:t>π</a:t>
            </a:r>
            <a:r>
              <a:rPr lang="en-US" altLang="ja-JP" sz="1600" baseline="30000" dirty="0" smtClean="0"/>
              <a:t>0</a:t>
            </a:r>
            <a:r>
              <a:rPr lang="en-US" altLang="ja-JP" sz="1600" dirty="0" smtClean="0"/>
              <a:t> and </a:t>
            </a:r>
            <a:r>
              <a:rPr lang="en-US" altLang="ja-JP" sz="1600" dirty="0" err="1" smtClean="0"/>
              <a:t>γ</a:t>
            </a:r>
            <a:r>
              <a:rPr lang="en-US" altLang="ja-JP" sz="1600" dirty="0" smtClean="0"/>
              <a:t> measurement</a:t>
            </a:r>
          </a:p>
          <a:p>
            <a:pPr lvl="1"/>
            <a:r>
              <a:rPr lang="en-US" altLang="ja-JP" sz="1600" dirty="0" smtClean="0"/>
              <a:t>ΔE/E 〜 11%/√E </a:t>
            </a:r>
          </a:p>
          <a:p>
            <a:r>
              <a:rPr lang="en-US" altLang="ja-JP" sz="1800" dirty="0" smtClean="0"/>
              <a:t>JCAL : </a:t>
            </a:r>
          </a:p>
          <a:p>
            <a:pPr lvl="1"/>
            <a:r>
              <a:rPr lang="en-US" altLang="ja-JP" sz="1600" dirty="0" smtClean="0"/>
              <a:t>Upgrade of electro magnetic calorimeter in ALICE</a:t>
            </a:r>
          </a:p>
          <a:p>
            <a:pPr lvl="1"/>
            <a:r>
              <a:rPr lang="en-US" altLang="ja-JP" sz="1600" dirty="0" smtClean="0"/>
              <a:t>Sitting on back to back side of existent EMCAL in </a:t>
            </a:r>
            <a:r>
              <a:rPr lang="en-US" altLang="ja-JP" sz="1600" dirty="0" err="1" smtClean="0"/>
              <a:t>azimuthal</a:t>
            </a:r>
            <a:r>
              <a:rPr lang="en-US" altLang="ja-JP" sz="1600" dirty="0" smtClean="0"/>
              <a:t> angle </a:t>
            </a:r>
          </a:p>
          <a:p>
            <a:pPr lvl="1"/>
            <a:r>
              <a:rPr lang="en-US" altLang="ja-JP" sz="1600" dirty="0" err="1" smtClean="0"/>
              <a:t>Δφ</a:t>
            </a:r>
            <a:r>
              <a:rPr lang="en-US" altLang="ja-JP" sz="1600" dirty="0" smtClean="0"/>
              <a:t>&lt; 60°,Δη&lt;1.4</a:t>
            </a:r>
          </a:p>
          <a:p>
            <a:pPr lvl="1"/>
            <a:r>
              <a:rPr lang="en-US" altLang="ja-JP" sz="1600" dirty="0" smtClean="0"/>
              <a:t>Dijet, pi0-jet, gamma-jet correlation measurement.</a:t>
            </a:r>
          </a:p>
        </p:txBody>
      </p:sp>
      <p:pic>
        <p:nvPicPr>
          <p:cNvPr id="4" name="Picture 4" descr="ALIce_SETUP_final_cf"/>
          <p:cNvPicPr>
            <a:picLocks noChangeAspect="1" noChangeArrowheads="1"/>
          </p:cNvPicPr>
          <p:nvPr/>
        </p:nvPicPr>
        <p:blipFill>
          <a:blip r:embed="rId2"/>
          <a:srcRect r="4427"/>
          <a:stretch>
            <a:fillRect/>
          </a:stretch>
        </p:blipFill>
        <p:spPr bwMode="auto">
          <a:xfrm>
            <a:off x="114402" y="1178772"/>
            <a:ext cx="4427566" cy="3148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427" y="4519558"/>
            <a:ext cx="2887825" cy="2173400"/>
          </a:xfrm>
          <a:prstGeom prst="rect">
            <a:avLst/>
          </a:prstGeom>
        </p:spPr>
      </p:pic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B388-5B1D-3F43-9A8E-93649F9585CB}" type="slidenum">
              <a:rPr lang="ja-JP" altLang="en-US" smtClean="0"/>
              <a:pPr/>
              <a:t>13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Annual jet yield at ALICE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257950" y="1423576"/>
            <a:ext cx="4665816" cy="5150960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sz="2400" dirty="0" smtClean="0"/>
              <a:t>Annual yield for various jets are 			     calculated.</a:t>
            </a:r>
          </a:p>
          <a:p>
            <a:pPr lvl="2"/>
            <a:r>
              <a:rPr lang="en-US" altLang="ja-JP" dirty="0" smtClean="0"/>
              <a:t>Inclusive jet with R=0.4 in EMCAL</a:t>
            </a:r>
          </a:p>
          <a:p>
            <a:pPr lvl="2"/>
            <a:r>
              <a:rPr lang="en-US" altLang="ja-JP" dirty="0" smtClean="0"/>
              <a:t>Inclusive jet with R=0.2 in EMCAL</a:t>
            </a:r>
          </a:p>
          <a:p>
            <a:pPr lvl="2"/>
            <a:r>
              <a:rPr lang="en-US" altLang="ja-JP" dirty="0" smtClean="0"/>
              <a:t>Jet1 (in </a:t>
            </a:r>
            <a:r>
              <a:rPr lang="en-US" altLang="ja-JP" dirty="0" err="1" smtClean="0"/>
              <a:t>Jcal</a:t>
            </a:r>
            <a:r>
              <a:rPr lang="en-US" altLang="ja-JP" dirty="0" smtClean="0"/>
              <a:t>) – jet2(in EMCAL)</a:t>
            </a:r>
          </a:p>
          <a:p>
            <a:pPr lvl="2"/>
            <a:r>
              <a:rPr lang="en-US" altLang="ja-JP" dirty="0" err="1" smtClean="0"/>
              <a:t>π</a:t>
            </a:r>
            <a:r>
              <a:rPr lang="ja-JP" altLang="ja-JP" baseline="30000" dirty="0" smtClean="0"/>
              <a:t>０</a:t>
            </a:r>
            <a:r>
              <a:rPr lang="en-US" altLang="ja-JP" baseline="30000" dirty="0" smtClean="0"/>
              <a:t> </a:t>
            </a:r>
            <a:r>
              <a:rPr lang="en-US" altLang="ja-JP" dirty="0" smtClean="0"/>
              <a:t>(in </a:t>
            </a:r>
            <a:r>
              <a:rPr lang="en-US" altLang="ja-JP" dirty="0" err="1" smtClean="0"/>
              <a:t>Jcal</a:t>
            </a:r>
            <a:r>
              <a:rPr lang="en-US" altLang="ja-JP" dirty="0" smtClean="0"/>
              <a:t>) – jet (in EMCAL) </a:t>
            </a:r>
          </a:p>
          <a:p>
            <a:pPr lvl="2"/>
            <a:r>
              <a:rPr lang="en-US" altLang="ja-JP" dirty="0" err="1" smtClean="0"/>
              <a:t>γ</a:t>
            </a:r>
            <a:r>
              <a:rPr lang="en-US" altLang="ja-JP" dirty="0" smtClean="0"/>
              <a:t> (in </a:t>
            </a:r>
            <a:r>
              <a:rPr lang="en-US" altLang="ja-JP" dirty="0" err="1" smtClean="0"/>
              <a:t>Jcal</a:t>
            </a:r>
            <a:r>
              <a:rPr lang="en-US" altLang="ja-JP" dirty="0" smtClean="0"/>
              <a:t>) – jet (in EMCAL) 	</a:t>
            </a:r>
            <a:endParaRPr lang="en-US" altLang="ja-JP" sz="2000" dirty="0" smtClean="0"/>
          </a:p>
          <a:p>
            <a:pPr lvl="1"/>
            <a:r>
              <a:rPr lang="en-US" altLang="ja-JP" sz="2200" dirty="0" smtClean="0"/>
              <a:t>Nominal </a:t>
            </a:r>
            <a:r>
              <a:rPr lang="en-US" altLang="ja-JP" sz="2200" dirty="0" err="1" smtClean="0"/>
              <a:t>PbPb</a:t>
            </a:r>
            <a:r>
              <a:rPr lang="en-US" altLang="ja-JP" sz="2200" dirty="0" smtClean="0"/>
              <a:t> luminosity for 2 months.</a:t>
            </a:r>
          </a:p>
          <a:p>
            <a:pPr lvl="1"/>
            <a:r>
              <a:rPr lang="en-US" altLang="ja-JP" sz="2200" dirty="0" smtClean="0"/>
              <a:t>Binary scaling from </a:t>
            </a:r>
            <a:r>
              <a:rPr lang="en-US" altLang="ja-JP" sz="2200" dirty="0" err="1" smtClean="0"/>
              <a:t>p+p</a:t>
            </a:r>
            <a:r>
              <a:rPr lang="en-US" altLang="ja-JP" sz="2200" dirty="0" smtClean="0"/>
              <a:t> (pythia6)</a:t>
            </a:r>
          </a:p>
          <a:p>
            <a:pPr lvl="1"/>
            <a:r>
              <a:rPr lang="en-US" altLang="ja-JP" sz="2200" dirty="0" err="1" smtClean="0"/>
              <a:t>FastJet</a:t>
            </a:r>
            <a:r>
              <a:rPr lang="en-US" altLang="ja-JP" sz="2200" dirty="0" smtClean="0"/>
              <a:t>, anti-</a:t>
            </a:r>
            <a:r>
              <a:rPr lang="en-US" altLang="ja-JP" sz="2200" dirty="0" err="1" smtClean="0"/>
              <a:t>kt</a:t>
            </a:r>
            <a:r>
              <a:rPr lang="en-US" altLang="ja-JP" sz="2200" dirty="0" smtClean="0"/>
              <a:t> algorithm is applied for jet reconstruction.</a:t>
            </a:r>
          </a:p>
          <a:p>
            <a:endParaRPr lang="en-US" altLang="ja-JP" sz="2600" dirty="0" smtClean="0"/>
          </a:p>
          <a:p>
            <a:r>
              <a:rPr lang="en-US" altLang="ja-JP" sz="2600" dirty="0" smtClean="0"/>
              <a:t>We have lots of opportunity to use jets as a probe for the property of QGP !!</a:t>
            </a:r>
          </a:p>
        </p:txBody>
      </p:sp>
      <p:pic>
        <p:nvPicPr>
          <p:cNvPr id="12" name="図 11" descr="c_jet_all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1208667"/>
            <a:ext cx="4257950" cy="5642435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0" y="6589492"/>
            <a:ext cx="27805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 err="1" smtClean="0"/>
              <a:t>Y.Miake</a:t>
            </a:r>
            <a:r>
              <a:rPr lang="en-US" altLang="ja-JP" sz="1100" dirty="0" smtClean="0"/>
              <a:t>, </a:t>
            </a:r>
            <a:r>
              <a:rPr lang="en-US" altLang="ja-JP" sz="1100" dirty="0" err="1" smtClean="0"/>
              <a:t>P.Jacobs</a:t>
            </a:r>
            <a:r>
              <a:rPr lang="en-US" altLang="ja-JP" sz="1100" dirty="0" smtClean="0"/>
              <a:t>, </a:t>
            </a:r>
            <a:r>
              <a:rPr lang="en-US" altLang="ja-JP" sz="1100" dirty="0" err="1" smtClean="0"/>
              <a:t>H.Yokoyama</a:t>
            </a:r>
            <a:r>
              <a:rPr lang="en-US" altLang="ja-JP" sz="1100" dirty="0" smtClean="0"/>
              <a:t>, </a:t>
            </a:r>
            <a:r>
              <a:rPr lang="en-US" altLang="ja-JP" sz="1100" dirty="0" err="1" smtClean="0"/>
              <a:t>M.Sano</a:t>
            </a:r>
            <a:r>
              <a:rPr lang="en-US" altLang="ja-JP" sz="1100" dirty="0" smtClean="0"/>
              <a:t>, </a:t>
            </a:r>
            <a:endParaRPr kumimoji="1" lang="ja-JP" altLang="en-US" sz="1100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B388-5B1D-3F43-9A8E-93649F9585CB}" type="slidenum">
              <a:rPr lang="ja-JP" altLang="en-US" smtClean="0"/>
              <a:pPr/>
              <a:t>14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L1 rejection </a:t>
            </a:r>
            <a:r>
              <a:rPr lang="en-US" altLang="ja-JP" dirty="0" err="1" smtClean="0"/>
              <a:t>vs</a:t>
            </a:r>
            <a:r>
              <a:rPr lang="en-US" altLang="ja-JP" dirty="0" smtClean="0"/>
              <a:t> Threshold for </a:t>
            </a:r>
            <a:r>
              <a:rPr lang="en-US" altLang="ja-JP" dirty="0" err="1" smtClean="0"/>
              <a:t>PbPb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 dirty="0"/>
          </a:p>
        </p:txBody>
      </p:sp>
      <p:pic>
        <p:nvPicPr>
          <p:cNvPr id="5" name="図 4" descr="c_L1PtNtrack_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3576"/>
            <a:ext cx="4805308" cy="3239294"/>
          </a:xfrm>
          <a:prstGeom prst="rect">
            <a:avLst/>
          </a:prstGeom>
        </p:spPr>
      </p:pic>
      <p:pic>
        <p:nvPicPr>
          <p:cNvPr id="4" name="図 3" descr="c_L1ThresholdRejection_PbPb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4335938" y="1423576"/>
            <a:ext cx="4808062" cy="3239294"/>
          </a:xfrm>
          <a:prstGeom prst="rect">
            <a:avLst/>
          </a:prstGeom>
        </p:spPr>
      </p:pic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B388-5B1D-3F43-9A8E-93649F9585CB}" type="slidenum">
              <a:rPr lang="ja-JP" altLang="en-US" smtClean="0"/>
              <a:pPr/>
              <a:t>15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Response of the L1 &amp; HLT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4576766"/>
            <a:ext cx="8229600" cy="1997769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 smtClean="0"/>
              <a:t>Left plot : for L1</a:t>
            </a:r>
          </a:p>
          <a:p>
            <a:pPr lvl="1"/>
            <a:r>
              <a:rPr lang="en-US" altLang="ja-JP" dirty="0" smtClean="0"/>
              <a:t>Correlation between “ jet </a:t>
            </a:r>
            <a:r>
              <a:rPr lang="en-US" altLang="ja-JP" dirty="0" err="1" smtClean="0"/>
              <a:t>p</a:t>
            </a:r>
            <a:r>
              <a:rPr lang="en-US" altLang="ja-JP" baseline="-25000" dirty="0" err="1" smtClean="0"/>
              <a:t>T</a:t>
            </a:r>
            <a:r>
              <a:rPr lang="en-US" altLang="ja-JP" dirty="0" smtClean="0"/>
              <a:t> in </a:t>
            </a:r>
            <a:r>
              <a:rPr lang="en-US" altLang="ja-JP" dirty="0" err="1" smtClean="0"/>
              <a:t>pythia(X</a:t>
            </a:r>
            <a:r>
              <a:rPr lang="en-US" altLang="ja-JP" dirty="0" smtClean="0"/>
              <a:t> axis)” and “amplitude of </a:t>
            </a:r>
            <a:r>
              <a:rPr lang="en-US" altLang="ja-JP" dirty="0" err="1" smtClean="0"/>
              <a:t>MaxPatch</a:t>
            </a:r>
            <a:r>
              <a:rPr lang="en-US" altLang="ja-JP" dirty="0" smtClean="0"/>
              <a:t> for L1 in </a:t>
            </a:r>
            <a:r>
              <a:rPr lang="en-US" altLang="ja-JP" dirty="0" err="1" smtClean="0"/>
              <a:t>pythia+Hijing(Y</a:t>
            </a:r>
            <a:r>
              <a:rPr lang="en-US" altLang="ja-JP" dirty="0" smtClean="0"/>
              <a:t> axis)”.</a:t>
            </a:r>
          </a:p>
          <a:p>
            <a:pPr lvl="1"/>
            <a:r>
              <a:rPr lang="en-US" altLang="ja-JP" dirty="0" smtClean="0"/>
              <a:t>For L1 we can use only partial information like EMCAL cell,  V0 and etc. therefore broad correlation can be seen.</a:t>
            </a:r>
          </a:p>
          <a:p>
            <a:pPr lvl="1"/>
            <a:endParaRPr lang="en-US" altLang="ja-JP" dirty="0" smtClean="0"/>
          </a:p>
          <a:p>
            <a:r>
              <a:rPr lang="en-US" altLang="ja-JP" dirty="0" smtClean="0"/>
              <a:t>Right plot : for HLT</a:t>
            </a:r>
          </a:p>
          <a:p>
            <a:pPr lvl="1"/>
            <a:r>
              <a:rPr lang="en-US" altLang="ja-JP" dirty="0" smtClean="0"/>
              <a:t>Correlation between “jet </a:t>
            </a:r>
            <a:r>
              <a:rPr lang="en-US" altLang="ja-JP" dirty="0" err="1" smtClean="0"/>
              <a:t>p</a:t>
            </a:r>
            <a:r>
              <a:rPr lang="en-US" altLang="ja-JP" baseline="-25000" dirty="0" err="1" smtClean="0"/>
              <a:t>T</a:t>
            </a:r>
            <a:r>
              <a:rPr lang="en-US" altLang="ja-JP" dirty="0" smtClean="0"/>
              <a:t> in </a:t>
            </a:r>
            <a:r>
              <a:rPr lang="en-US" altLang="ja-JP" dirty="0" err="1" smtClean="0"/>
              <a:t>pythia(X</a:t>
            </a:r>
            <a:r>
              <a:rPr lang="en-US" altLang="ja-JP" dirty="0" smtClean="0"/>
              <a:t> axis)” and “</a:t>
            </a:r>
            <a:r>
              <a:rPr lang="en-US" altLang="ja-JP" dirty="0" err="1" smtClean="0"/>
              <a:t>p</a:t>
            </a:r>
            <a:r>
              <a:rPr lang="en-US" altLang="ja-JP" baseline="-25000" dirty="0" err="1" smtClean="0"/>
              <a:t>T</a:t>
            </a:r>
            <a:r>
              <a:rPr lang="en-US" altLang="ja-JP" dirty="0" smtClean="0"/>
              <a:t> of Maximum Jet for HLT in </a:t>
            </a:r>
            <a:r>
              <a:rPr lang="en-US" altLang="ja-JP" dirty="0" err="1" smtClean="0"/>
              <a:t>pythia+Hijing(Y</a:t>
            </a:r>
            <a:r>
              <a:rPr lang="en-US" altLang="ja-JP" dirty="0" smtClean="0"/>
              <a:t> axis)”.</a:t>
            </a:r>
          </a:p>
          <a:p>
            <a:pPr lvl="1"/>
            <a:r>
              <a:rPr lang="en-US" altLang="ja-JP" dirty="0" smtClean="0"/>
              <a:t>For HLT we can use the fully </a:t>
            </a:r>
            <a:r>
              <a:rPr lang="en-US" altLang="ja-JP" dirty="0" err="1" smtClean="0"/>
              <a:t>reconstruced</a:t>
            </a:r>
            <a:r>
              <a:rPr lang="en-US" altLang="ja-JP" dirty="0" smtClean="0"/>
              <a:t> information, so much sharper correlation can be seen than L1.</a:t>
            </a:r>
          </a:p>
        </p:txBody>
      </p:sp>
      <p:pic>
        <p:nvPicPr>
          <p:cNvPr id="12" name="図 11" descr="c_Cor_MaxPatch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858397" y="1423576"/>
            <a:ext cx="3299171" cy="3153190"/>
          </a:xfrm>
          <a:prstGeom prst="rect">
            <a:avLst/>
          </a:prstGeom>
        </p:spPr>
      </p:pic>
      <p:pic>
        <p:nvPicPr>
          <p:cNvPr id="13" name="図 12" descr="c_Cor_MaxDetJetR4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5060269" y="1423577"/>
            <a:ext cx="3299170" cy="3153190"/>
          </a:xfrm>
          <a:prstGeom prst="rect">
            <a:avLst/>
          </a:prstGeom>
        </p:spPr>
      </p:pic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B388-5B1D-3F43-9A8E-93649F9585CB}" type="slidenum">
              <a:rPr lang="ja-JP" altLang="en-US" smtClean="0"/>
              <a:pPr/>
              <a:t>16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Patch size : 0.1x0.1 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B388-5B1D-3F43-9A8E-93649F9585CB}" type="slidenum">
              <a:rPr lang="ja-JP" altLang="en-US" smtClean="0"/>
              <a:pPr/>
              <a:t>17</a:t>
            </a:fld>
            <a:endParaRPr lang="ja-JP" altLang="en-US"/>
          </a:p>
        </p:txBody>
      </p:sp>
      <p:pic>
        <p:nvPicPr>
          <p:cNvPr id="5" name="図 4" descr="c_Pt_GenJet_L1HLT_L110_HLT40_L1MaxPatch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3576"/>
            <a:ext cx="5680986" cy="54344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Patch size : 0.2x0.2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B388-5B1D-3F43-9A8E-93649F9585CB}" type="slidenum">
              <a:rPr lang="ja-JP" altLang="en-US" smtClean="0"/>
              <a:pPr/>
              <a:t>18</a:t>
            </a:fld>
            <a:endParaRPr lang="ja-JP" altLang="en-US"/>
          </a:p>
        </p:txBody>
      </p:sp>
      <p:pic>
        <p:nvPicPr>
          <p:cNvPr id="5" name="図 4" descr="c_Pt_GenJet_L1HLT_L110_HLT40_L1MaxPatch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3576"/>
            <a:ext cx="5680985" cy="54344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Patch size : 0.3x0.3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B388-5B1D-3F43-9A8E-93649F9585CB}" type="slidenum">
              <a:rPr lang="ja-JP" altLang="en-US" smtClean="0"/>
              <a:pPr/>
              <a:t>19</a:t>
            </a:fld>
            <a:endParaRPr lang="ja-JP" altLang="en-US"/>
          </a:p>
        </p:txBody>
      </p:sp>
      <p:pic>
        <p:nvPicPr>
          <p:cNvPr id="5" name="図 4" descr="c_Pt_GenJet_L1HLT_L110_HLT40_L1MaxPatch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4958"/>
            <a:ext cx="5679540" cy="54330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Outline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2800" dirty="0" smtClean="0"/>
              <a:t>Motivation</a:t>
            </a:r>
          </a:p>
          <a:p>
            <a:r>
              <a:rPr lang="en-US" altLang="ja-JP" sz="2800" dirty="0" smtClean="0"/>
              <a:t>ALICE Detector</a:t>
            </a:r>
          </a:p>
          <a:p>
            <a:r>
              <a:rPr lang="en-US" altLang="ja-JP" sz="2800" dirty="0" smtClean="0"/>
              <a:t>Annual jet yield with ALICE : </a:t>
            </a:r>
            <a:r>
              <a:rPr lang="en-US" altLang="ja-JP" sz="2800" dirty="0" err="1" smtClean="0"/>
              <a:t>PbPb</a:t>
            </a:r>
            <a:r>
              <a:rPr lang="en-US" altLang="ja-JP" sz="2800" dirty="0" smtClean="0"/>
              <a:t> 5.5TeV</a:t>
            </a:r>
          </a:p>
          <a:p>
            <a:r>
              <a:rPr lang="en-US" altLang="ja-JP" sz="2800" dirty="0" smtClean="0"/>
              <a:t>ALICE trigger architecture</a:t>
            </a:r>
          </a:p>
          <a:p>
            <a:r>
              <a:rPr lang="en-US" altLang="ja-JP" sz="2800" dirty="0" smtClean="0"/>
              <a:t>Jet trigger performance : </a:t>
            </a:r>
            <a:r>
              <a:rPr lang="en-US" altLang="ja-JP" sz="2800" dirty="0" err="1" smtClean="0"/>
              <a:t>PbPb</a:t>
            </a:r>
            <a:r>
              <a:rPr lang="en-US" altLang="ja-JP" sz="2800" dirty="0" smtClean="0"/>
              <a:t> 5.5TeV</a:t>
            </a:r>
          </a:p>
          <a:p>
            <a:r>
              <a:rPr lang="en-US" altLang="ja-JP" sz="2800" dirty="0" smtClean="0"/>
              <a:t>Summary</a:t>
            </a:r>
            <a:endParaRPr lang="ja-JP" altLang="en-US" sz="2800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B388-5B1D-3F43-9A8E-93649F9585CB}" type="slidenum">
              <a:rPr lang="ja-JP" altLang="en-US" smtClean="0"/>
              <a:pPr/>
              <a:t>2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Patch size : 0.4x0.4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B388-5B1D-3F43-9A8E-93649F9585CB}" type="slidenum">
              <a:rPr lang="ja-JP" altLang="en-US" smtClean="0"/>
              <a:pPr/>
              <a:t>20</a:t>
            </a:fld>
            <a:endParaRPr lang="ja-JP" altLang="en-US"/>
          </a:p>
        </p:txBody>
      </p:sp>
      <p:pic>
        <p:nvPicPr>
          <p:cNvPr id="5" name="図 4" descr="c_Pt_GenJet_L1HLT_L110_HLT40_L1MaxPatch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423576"/>
            <a:ext cx="5680985" cy="54344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B388-5B1D-3F43-9A8E-93649F9585CB}" type="slidenum">
              <a:rPr lang="ja-JP" altLang="en-US" smtClean="0"/>
              <a:pPr/>
              <a:t>21</a:t>
            </a:fld>
            <a:endParaRPr lang="ja-JP" altLang="en-US"/>
          </a:p>
        </p:txBody>
      </p:sp>
      <p:pic>
        <p:nvPicPr>
          <p:cNvPr id="5" name="図 4" descr="c_Pt_GenJet_L1HLT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1423576"/>
            <a:ext cx="5686018" cy="54344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Jet trigger efficiency : pp 5.5TeV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B388-5B1D-3F43-9A8E-93649F9585CB}" type="slidenum">
              <a:rPr lang="ja-JP" altLang="en-US" smtClean="0"/>
              <a:pPr/>
              <a:t>22</a:t>
            </a:fld>
            <a:endParaRPr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6664" y="1756641"/>
            <a:ext cx="5867400" cy="4152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V0 hits </a:t>
            </a:r>
            <a:r>
              <a:rPr lang="en-US" altLang="ja-JP" dirty="0" err="1" smtClean="0"/>
              <a:t>vs</a:t>
            </a:r>
            <a:r>
              <a:rPr lang="en-US" altLang="ja-JP" dirty="0" smtClean="0"/>
              <a:t> EMCAL total energy : Background subtraction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B388-5B1D-3F43-9A8E-93649F9585CB}" type="slidenum">
              <a:rPr lang="ja-JP" altLang="en-US" smtClean="0"/>
              <a:pPr/>
              <a:t>23</a:t>
            </a:fld>
            <a:endParaRPr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703084" y="2404151"/>
            <a:ext cx="17047378" cy="91172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Jet energy resolution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B388-5B1D-3F43-9A8E-93649F9585CB}" type="slidenum">
              <a:rPr lang="ja-JP" altLang="en-US" smtClean="0"/>
              <a:pPr/>
              <a:t>24</a:t>
            </a:fld>
            <a:endParaRPr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000" y="1479550"/>
            <a:ext cx="5588000" cy="389890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4462949" y="1423576"/>
            <a:ext cx="26853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 smtClean="0"/>
              <a:t>ALICE –EMCAL technical design report</a:t>
            </a:r>
            <a:endParaRPr kumimoji="1" lang="ja-JP" alt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Motivation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4210626"/>
            <a:ext cx="8229600" cy="236391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RHIC has discovered </a:t>
            </a:r>
            <a:r>
              <a:rPr lang="en-US" altLang="ja-JP" dirty="0" err="1" smtClean="0"/>
              <a:t>partonic</a:t>
            </a:r>
            <a:r>
              <a:rPr lang="en-US" altLang="ja-JP" dirty="0" smtClean="0"/>
              <a:t> energy loss in QGP</a:t>
            </a:r>
          </a:p>
          <a:p>
            <a:pPr lvl="1"/>
            <a:r>
              <a:rPr lang="en-US" altLang="ja-JP" dirty="0" smtClean="0"/>
              <a:t>These results are from the measurement of leading hadrons</a:t>
            </a:r>
            <a:br>
              <a:rPr lang="en-US" altLang="ja-JP" dirty="0" smtClean="0"/>
            </a:br>
            <a:endParaRPr lang="en-US" altLang="ja-JP" dirty="0" smtClean="0"/>
          </a:p>
          <a:p>
            <a:r>
              <a:rPr lang="en-US" altLang="ja-JP" dirty="0" smtClean="0"/>
              <a:t>If jets can be measured in heavy ion environment, it must be more direct probe for </a:t>
            </a:r>
            <a:r>
              <a:rPr lang="en-US" altLang="ja-JP" dirty="0" err="1" smtClean="0"/>
              <a:t>parton</a:t>
            </a:r>
            <a:r>
              <a:rPr lang="en-US" altLang="ja-JP" dirty="0" smtClean="0"/>
              <a:t> energy loss and QGP property itself</a:t>
            </a: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2984" y="1601793"/>
            <a:ext cx="3725313" cy="2608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テキスト ボックス 16"/>
          <p:cNvSpPr txBox="1"/>
          <p:nvPr/>
        </p:nvSpPr>
        <p:spPr>
          <a:xfrm>
            <a:off x="6436527" y="1442431"/>
            <a:ext cx="18417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latin typeface="ＭＳ Ｐゴシック"/>
                <a:ea typeface="ＭＳ Ｐゴシック"/>
                <a:cs typeface="ＭＳ Ｐゴシック"/>
              </a:rPr>
              <a:t>Phys.Rev.Lett.91(2003) 072304</a:t>
            </a:r>
            <a:endParaRPr kumimoji="1" lang="ja-JP" altLang="en-US" sz="1000" dirty="0"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B388-5B1D-3F43-9A8E-93649F9585CB}" type="slidenum">
              <a:rPr lang="ja-JP" altLang="en-US" smtClean="0"/>
              <a:pPr/>
              <a:t>3</a:t>
            </a:fld>
            <a:endParaRPr lang="ja-JP" altLang="en-US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688652"/>
            <a:ext cx="3747092" cy="23228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ALICE Detector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4914176"/>
            <a:ext cx="3839254" cy="1727728"/>
          </a:xfrm>
        </p:spPr>
        <p:txBody>
          <a:bodyPr>
            <a:normAutofit/>
          </a:bodyPr>
          <a:lstStyle/>
          <a:p>
            <a:r>
              <a:rPr lang="en-US" altLang="ja-JP" sz="1800" dirty="0" smtClean="0"/>
              <a:t>ITS, TPC, TRD :</a:t>
            </a:r>
          </a:p>
          <a:p>
            <a:pPr lvl="1"/>
            <a:r>
              <a:rPr lang="en-US" altLang="ja-JP" sz="1400" dirty="0" err="1" smtClean="0"/>
              <a:t>Δφ</a:t>
            </a:r>
            <a:r>
              <a:rPr lang="en-US" altLang="ja-JP" sz="1400" dirty="0" smtClean="0"/>
              <a:t>&lt;2π</a:t>
            </a:r>
            <a:r>
              <a:rPr lang="ja-JP" altLang="en-US" sz="1400" dirty="0" smtClean="0"/>
              <a:t>、</a:t>
            </a:r>
            <a:r>
              <a:rPr lang="en-US" altLang="ja-JP" sz="1400" dirty="0" smtClean="0"/>
              <a:t>|</a:t>
            </a:r>
            <a:r>
              <a:rPr lang="en-US" altLang="ja-JP" sz="1400" dirty="0" err="1" smtClean="0"/>
              <a:t>η</a:t>
            </a:r>
            <a:r>
              <a:rPr lang="en-US" altLang="ja-JP" sz="1400" dirty="0" smtClean="0"/>
              <a:t>|&lt;0.9</a:t>
            </a:r>
          </a:p>
          <a:p>
            <a:pPr lvl="1"/>
            <a:r>
              <a:rPr lang="en-US" altLang="ja-JP" sz="1600" dirty="0" smtClean="0"/>
              <a:t>charged particle momentum determination.</a:t>
            </a:r>
          </a:p>
          <a:p>
            <a:pPr lvl="1"/>
            <a:r>
              <a:rPr lang="en-US" altLang="ja-JP" sz="1600" dirty="0" err="1" smtClean="0"/>
              <a:t>Δp/p</a:t>
            </a:r>
            <a:r>
              <a:rPr lang="en-US" altLang="ja-JP" sz="1600" dirty="0" smtClean="0"/>
              <a:t> 〜 5% at 100GeV/c </a:t>
            </a:r>
            <a:endParaRPr lang="en-US" altLang="ja-JP" sz="1200" dirty="0" smtClean="0"/>
          </a:p>
        </p:txBody>
      </p:sp>
      <p:pic>
        <p:nvPicPr>
          <p:cNvPr id="4" name="Picture 4" descr="ALIce_SETUP_final_cf"/>
          <p:cNvPicPr>
            <a:picLocks noChangeAspect="1" noChangeArrowheads="1"/>
          </p:cNvPicPr>
          <p:nvPr/>
        </p:nvPicPr>
        <p:blipFill>
          <a:blip r:embed="rId3"/>
          <a:srcRect r="4427"/>
          <a:stretch>
            <a:fillRect/>
          </a:stretch>
        </p:blipFill>
        <p:spPr bwMode="auto">
          <a:xfrm>
            <a:off x="308467" y="1229769"/>
            <a:ext cx="4771561" cy="3393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B388-5B1D-3F43-9A8E-93649F9585CB}" type="slidenum">
              <a:rPr lang="ja-JP" altLang="en-US" smtClean="0"/>
              <a:pPr/>
              <a:t>4</a:t>
            </a:fld>
            <a:endParaRPr lang="ja-JP" altLang="en-US"/>
          </a:p>
        </p:txBody>
      </p:sp>
      <p:pic>
        <p:nvPicPr>
          <p:cNvPr id="8" name="Picture 5" descr="emcal5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407850">
            <a:off x="5474282" y="1114467"/>
            <a:ext cx="3119287" cy="3644198"/>
          </a:xfrm>
          <a:prstGeom prst="rect">
            <a:avLst/>
          </a:prstGeom>
        </p:spPr>
      </p:pic>
      <p:sp>
        <p:nvSpPr>
          <p:cNvPr id="9" name="コンテンツ プレースホルダ 2"/>
          <p:cNvSpPr txBox="1">
            <a:spLocks/>
          </p:cNvSpPr>
          <p:nvPr/>
        </p:nvSpPr>
        <p:spPr>
          <a:xfrm>
            <a:off x="4793538" y="4871144"/>
            <a:ext cx="3839254" cy="162109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Ｐゴシック"/>
                <a:ea typeface="ＭＳ Ｐゴシック"/>
                <a:cs typeface="ＭＳ Ｐゴシック"/>
              </a:rPr>
              <a:t>EMCAL : </a:t>
            </a:r>
          </a:p>
          <a:p>
            <a:pPr marL="658368" marR="0" lvl="1" indent="-246888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Tx/>
              <a:buFont typeface="Georgia"/>
              <a:buChar char="▫"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ＭＳ Ｐゴシック"/>
                <a:ea typeface="ＭＳ Ｐゴシック"/>
                <a:cs typeface="ＭＳ Ｐゴシック"/>
              </a:rPr>
              <a:t>Δφ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ＭＳ Ｐゴシック"/>
                <a:ea typeface="ＭＳ Ｐゴシック"/>
                <a:cs typeface="ＭＳ Ｐゴシック"/>
              </a:rPr>
              <a:t>&lt;110°</a:t>
            </a: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ＭＳ Ｐゴシック"/>
                <a:ea typeface="ＭＳ Ｐゴシック"/>
                <a:cs typeface="ＭＳ Ｐゴシック"/>
              </a:rPr>
              <a:t>、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ＭＳ Ｐゴシック"/>
                <a:ea typeface="ＭＳ Ｐゴシック"/>
                <a:cs typeface="ＭＳ Ｐゴシック"/>
              </a:rPr>
              <a:t>|</a:t>
            </a:r>
            <a:r>
              <a:rPr kumimoji="1" lang="en-US" altLang="ja-JP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ＭＳ Ｐゴシック"/>
                <a:ea typeface="ＭＳ Ｐゴシック"/>
                <a:cs typeface="ＭＳ Ｐゴシック"/>
              </a:rPr>
              <a:t>η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ＭＳ Ｐゴシック"/>
                <a:ea typeface="ＭＳ Ｐゴシック"/>
                <a:cs typeface="ＭＳ Ｐゴシック"/>
              </a:rPr>
              <a:t>|&lt;0.7</a:t>
            </a:r>
          </a:p>
          <a:p>
            <a:pPr marL="658368" marR="0" lvl="1" indent="-246888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Tx/>
              <a:buFont typeface="Georgia"/>
              <a:buChar char="▫"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ＭＳ Ｐゴシック"/>
                <a:ea typeface="ＭＳ Ｐゴシック"/>
                <a:cs typeface="ＭＳ Ｐゴシック"/>
              </a:rPr>
              <a:t>π</a:t>
            </a:r>
            <a:r>
              <a:rPr kumimoji="1" lang="en-US" altLang="ja-JP" sz="16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ＭＳ Ｐゴシック"/>
                <a:ea typeface="ＭＳ Ｐゴシック"/>
                <a:cs typeface="ＭＳ Ｐゴシック"/>
              </a:rPr>
              <a:t>0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ＭＳ Ｐゴシック"/>
                <a:ea typeface="ＭＳ Ｐゴシック"/>
                <a:cs typeface="ＭＳ Ｐゴシック"/>
              </a:rPr>
              <a:t> and </a:t>
            </a:r>
            <a:r>
              <a:rPr kumimoji="1" lang="en-US" altLang="ja-JP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ＭＳ Ｐゴシック"/>
                <a:ea typeface="ＭＳ Ｐゴシック"/>
                <a:cs typeface="ＭＳ Ｐゴシック"/>
              </a:rPr>
              <a:t>γ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ＭＳ Ｐゴシック"/>
                <a:ea typeface="ＭＳ Ｐゴシック"/>
                <a:cs typeface="ＭＳ Ｐゴシック"/>
              </a:rPr>
              <a:t> measurement</a:t>
            </a:r>
          </a:p>
          <a:p>
            <a:pPr marL="658368" marR="0" lvl="1" indent="-246888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Tx/>
              <a:buFont typeface="Georgia"/>
              <a:buChar char="▫"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ＭＳ Ｐゴシック"/>
                <a:ea typeface="ＭＳ Ｐゴシック"/>
                <a:cs typeface="ＭＳ Ｐゴシック"/>
              </a:rPr>
              <a:t>ΔE/E 〜 11%/√E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Annual jet yield at ALICE</a:t>
            </a:r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B388-5B1D-3F43-9A8E-93649F9585CB}" type="slidenum">
              <a:rPr lang="ja-JP" altLang="en-US" smtClean="0"/>
              <a:pPr/>
              <a:t>5</a:t>
            </a:fld>
            <a:endParaRPr lang="ja-JP" altLang="en-US"/>
          </a:p>
        </p:txBody>
      </p:sp>
      <p:sp>
        <p:nvSpPr>
          <p:cNvPr id="6" name="コンテンツ プレースホルダ 2"/>
          <p:cNvSpPr txBox="1">
            <a:spLocks/>
          </p:cNvSpPr>
          <p:nvPr/>
        </p:nvSpPr>
        <p:spPr>
          <a:xfrm>
            <a:off x="4257950" y="1423576"/>
            <a:ext cx="4665816" cy="515096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365760" lvl="0" indent="-256032" defTabSz="914400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/>
            </a:pPr>
            <a:r>
              <a:rPr lang="en-US" altLang="ja-JP" sz="2400" dirty="0" smtClean="0">
                <a:latin typeface="ＭＳ Ｐゴシック"/>
                <a:ea typeface="ＭＳ Ｐゴシック"/>
                <a:cs typeface="ＭＳ Ｐゴシック"/>
              </a:rPr>
              <a:t>Annual jet yield</a:t>
            </a:r>
            <a:r>
              <a:rPr lang="en-US" altLang="ja-JP" sz="1600" dirty="0" smtClean="0">
                <a:solidFill>
                  <a:schemeClr val="accent1"/>
                </a:solidFill>
                <a:latin typeface="ＭＳ Ｐゴシック"/>
                <a:ea typeface="ＭＳ Ｐゴシック"/>
                <a:cs typeface="ＭＳ Ｐゴシック"/>
              </a:rPr>
              <a:t> 	</a:t>
            </a:r>
            <a:endParaRPr lang="en-US" altLang="ja-JP" sz="2000" dirty="0" smtClean="0">
              <a:solidFill>
                <a:schemeClr val="accent1"/>
              </a:solidFill>
              <a:latin typeface="ＭＳ Ｐゴシック"/>
              <a:ea typeface="ＭＳ Ｐゴシック"/>
              <a:cs typeface="ＭＳ Ｐゴシック"/>
            </a:endParaRPr>
          </a:p>
          <a:p>
            <a:pPr marL="658368" lvl="1" indent="-246888" defTabSz="914400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/>
            </a:pPr>
            <a:r>
              <a:rPr lang="en-US" altLang="ja-JP" sz="2200" dirty="0" smtClean="0">
                <a:solidFill>
                  <a:srgbClr val="0D0D0D"/>
                </a:solidFill>
                <a:latin typeface="ＭＳ Ｐゴシック"/>
                <a:ea typeface="ＭＳ Ｐゴシック"/>
                <a:cs typeface="ＭＳ Ｐゴシック"/>
              </a:rPr>
              <a:t>Nominal </a:t>
            </a:r>
            <a:r>
              <a:rPr lang="en-US" altLang="ja-JP" sz="2200" dirty="0" err="1" smtClean="0">
                <a:solidFill>
                  <a:srgbClr val="0D0D0D"/>
                </a:solidFill>
                <a:latin typeface="ＭＳ Ｐゴシック"/>
                <a:ea typeface="ＭＳ Ｐゴシック"/>
                <a:cs typeface="ＭＳ Ｐゴシック"/>
              </a:rPr>
              <a:t>PbPb</a:t>
            </a:r>
            <a:r>
              <a:rPr lang="en-US" altLang="ja-JP" sz="2200" dirty="0" smtClean="0">
                <a:solidFill>
                  <a:srgbClr val="0D0D0D"/>
                </a:solidFill>
                <a:latin typeface="ＭＳ Ｐゴシック"/>
                <a:ea typeface="ＭＳ Ｐゴシック"/>
                <a:cs typeface="ＭＳ Ｐゴシック"/>
              </a:rPr>
              <a:t> luminosity </a:t>
            </a:r>
          </a:p>
          <a:p>
            <a:pPr marL="658368" lvl="1" indent="-246888" defTabSz="914400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/>
            </a:pPr>
            <a:r>
              <a:rPr lang="en-US" altLang="ja-JP" sz="2200" dirty="0" smtClean="0">
                <a:solidFill>
                  <a:srgbClr val="0D0D0D"/>
                </a:solidFill>
                <a:latin typeface="ＭＳ Ｐゴシック"/>
                <a:ea typeface="ＭＳ Ｐゴシック"/>
                <a:cs typeface="ＭＳ Ｐゴシック"/>
              </a:rPr>
              <a:t>1 running year</a:t>
            </a:r>
          </a:p>
          <a:p>
            <a:pPr marL="658368" lvl="1" indent="-246888" defTabSz="914400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/>
            </a:pPr>
            <a:r>
              <a:rPr lang="en-US" altLang="ja-JP" sz="2200" dirty="0" smtClean="0">
                <a:solidFill>
                  <a:srgbClr val="0D0D0D"/>
                </a:solidFill>
                <a:latin typeface="ＭＳ Ｐゴシック"/>
                <a:ea typeface="ＭＳ Ｐゴシック"/>
                <a:cs typeface="ＭＳ Ｐゴシック"/>
              </a:rPr>
              <a:t>Binary scaling from </a:t>
            </a:r>
            <a:r>
              <a:rPr lang="en-US" altLang="ja-JP" sz="2200" dirty="0" err="1" smtClean="0">
                <a:solidFill>
                  <a:srgbClr val="0D0D0D"/>
                </a:solidFill>
                <a:latin typeface="ＭＳ Ｐゴシック"/>
                <a:ea typeface="ＭＳ Ｐゴシック"/>
                <a:cs typeface="ＭＳ Ｐゴシック"/>
              </a:rPr>
              <a:t>p+p</a:t>
            </a:r>
            <a:r>
              <a:rPr lang="en-US" altLang="ja-JP" sz="2200" dirty="0" smtClean="0">
                <a:solidFill>
                  <a:srgbClr val="0D0D0D"/>
                </a:solidFill>
                <a:latin typeface="ＭＳ Ｐゴシック"/>
                <a:ea typeface="ＭＳ Ｐゴシック"/>
                <a:cs typeface="ＭＳ Ｐゴシック"/>
              </a:rPr>
              <a:t> (pythia6)</a:t>
            </a:r>
          </a:p>
          <a:p>
            <a:pPr marL="658368" lvl="1" indent="-246888" defTabSz="914400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/>
            </a:pPr>
            <a:r>
              <a:rPr lang="en-US" altLang="ja-JP" sz="2200" dirty="0" err="1" smtClean="0">
                <a:solidFill>
                  <a:srgbClr val="0D0D0D"/>
                </a:solidFill>
                <a:latin typeface="ＭＳ Ｐゴシック"/>
                <a:ea typeface="ＭＳ Ｐゴシック"/>
                <a:cs typeface="ＭＳ Ｐゴシック"/>
              </a:rPr>
              <a:t>FastJet</a:t>
            </a:r>
            <a:r>
              <a:rPr lang="en-US" altLang="ja-JP" sz="2200" dirty="0" smtClean="0">
                <a:solidFill>
                  <a:srgbClr val="0D0D0D"/>
                </a:solidFill>
                <a:latin typeface="ＭＳ Ｐゴシック"/>
                <a:ea typeface="ＭＳ Ｐゴシック"/>
                <a:cs typeface="ＭＳ Ｐゴシック"/>
              </a:rPr>
              <a:t>, anti-</a:t>
            </a:r>
            <a:r>
              <a:rPr lang="en-US" altLang="ja-JP" sz="2200" dirty="0" err="1" smtClean="0">
                <a:solidFill>
                  <a:srgbClr val="0D0D0D"/>
                </a:solidFill>
                <a:latin typeface="ＭＳ Ｐゴシック"/>
                <a:ea typeface="ＭＳ Ｐゴシック"/>
                <a:cs typeface="ＭＳ Ｐゴシック"/>
              </a:rPr>
              <a:t>kt</a:t>
            </a:r>
            <a:r>
              <a:rPr lang="en-US" altLang="ja-JP" sz="2200" dirty="0" smtClean="0">
                <a:solidFill>
                  <a:srgbClr val="0D0D0D"/>
                </a:solidFill>
                <a:latin typeface="ＭＳ Ｐゴシック"/>
                <a:ea typeface="ＭＳ Ｐゴシック"/>
                <a:cs typeface="ＭＳ Ｐゴシック"/>
              </a:rPr>
              <a:t> algorithm is applied for jet reconstruction.</a:t>
            </a:r>
          </a:p>
          <a:p>
            <a:pPr marL="1115568" lvl="2" indent="-246888" defTabSz="914400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/>
            </a:pPr>
            <a:r>
              <a:rPr lang="ja-JP" altLang="en-US" sz="1600" dirty="0" smtClean="0">
                <a:solidFill>
                  <a:srgbClr val="0D0D0D"/>
                </a:solidFill>
                <a:latin typeface="ＭＳ Ｐゴシック"/>
                <a:ea typeface="ＭＳ Ｐゴシック"/>
                <a:cs typeface="ＭＳ Ｐゴシック"/>
                <a:sym typeface="Wingdings"/>
              </a:rPr>
              <a:t></a:t>
            </a:r>
            <a:r>
              <a:rPr lang="en-US" altLang="ja-JP" sz="1600" dirty="0" smtClean="0">
                <a:solidFill>
                  <a:srgbClr val="0D0D0D"/>
                </a:solidFill>
                <a:latin typeface="ＭＳ Ｐゴシック"/>
                <a:ea typeface="ＭＳ Ｐゴシック"/>
                <a:cs typeface="ＭＳ Ｐゴシック"/>
                <a:sym typeface="Wingdings"/>
              </a:rPr>
              <a:t> see next talk by D. Sakata</a:t>
            </a:r>
            <a:endParaRPr lang="en-US" altLang="ja-JP" sz="1600" dirty="0" smtClean="0">
              <a:solidFill>
                <a:srgbClr val="0D0D0D"/>
              </a:solidFill>
              <a:latin typeface="ＭＳ Ｐゴシック"/>
              <a:ea typeface="ＭＳ Ｐゴシック"/>
              <a:cs typeface="ＭＳ Ｐゴシック"/>
            </a:endParaRPr>
          </a:p>
          <a:p>
            <a:pPr marL="365760" indent="-256032" defTabSz="914400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/>
            </a:pPr>
            <a:r>
              <a:rPr lang="ja-JP" altLang="en-US" sz="2400" dirty="0" smtClean="0">
                <a:solidFill>
                  <a:srgbClr val="0D0D0D"/>
                </a:solidFill>
                <a:latin typeface="ＭＳ Ｐゴシック"/>
                <a:ea typeface="ＭＳ Ｐゴシック"/>
                <a:cs typeface="ＭＳ Ｐゴシック"/>
              </a:rPr>
              <a:t>Huge cross section for jet production</a:t>
            </a:r>
            <a:r>
              <a:rPr lang="en-US" altLang="ja-JP" sz="2400" dirty="0" smtClean="0">
                <a:solidFill>
                  <a:srgbClr val="0D0D0D"/>
                </a:solidFill>
                <a:latin typeface="ＭＳ Ｐゴシック"/>
                <a:ea typeface="ＭＳ Ｐゴシック"/>
                <a:cs typeface="ＭＳ Ｐゴシック"/>
              </a:rPr>
              <a:t>! </a:t>
            </a:r>
          </a:p>
          <a:p>
            <a:pPr marL="658368" lvl="1" indent="-246888" defTabSz="914400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/>
            </a:pPr>
            <a:r>
              <a:rPr lang="en-US" altLang="ja-JP" sz="2200" dirty="0" smtClean="0">
                <a:solidFill>
                  <a:srgbClr val="0D0D0D"/>
                </a:solidFill>
                <a:latin typeface="ＭＳ Ｐゴシック"/>
                <a:ea typeface="ＭＳ Ｐゴシック"/>
                <a:cs typeface="ＭＳ Ｐゴシック"/>
              </a:rPr>
              <a:t>200k jets/year above100GeV</a:t>
            </a:r>
          </a:p>
          <a:p>
            <a:pPr marL="658368" lvl="1" indent="-246888" defTabSz="914400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/>
            </a:pPr>
            <a:r>
              <a:rPr lang="en-US" altLang="ja-JP" sz="2200" dirty="0" smtClean="0">
                <a:solidFill>
                  <a:srgbClr val="0D0D0D"/>
                </a:solidFill>
                <a:latin typeface="ＭＳ Ｐゴシック"/>
                <a:ea typeface="ＭＳ Ｐゴシック"/>
                <a:cs typeface="ＭＳ Ｐゴシック"/>
              </a:rPr>
              <a:t>We have lots of opportunity to use jets as a probe for the properties of QGP</a:t>
            </a:r>
          </a:p>
          <a:p>
            <a:pPr marL="365760" indent="-256032" defTabSz="914400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/>
            </a:pPr>
            <a:r>
              <a:rPr kumimoji="1" lang="en-US" altLang="ja-JP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ＭＳ Ｐゴシック"/>
                <a:ea typeface="ＭＳ Ｐゴシック"/>
                <a:cs typeface="ＭＳ Ｐゴシック"/>
              </a:rPr>
              <a:t>ALICE</a:t>
            </a:r>
            <a:r>
              <a:rPr kumimoji="1" lang="en-US" altLang="ja-JP" sz="2600" b="0" i="0" u="none" strike="noStrike" kern="1200" cap="none" spc="0" normalizeH="0" noProof="0" dirty="0" smtClean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ＭＳ Ｐゴシック"/>
                <a:ea typeface="ＭＳ Ｐゴシック"/>
                <a:cs typeface="ＭＳ Ｐゴシック"/>
              </a:rPr>
              <a:t> can’t record</a:t>
            </a:r>
            <a:r>
              <a:rPr lang="en-US" altLang="ja-JP" sz="2600" dirty="0" smtClean="0">
                <a:solidFill>
                  <a:srgbClr val="0D0D0D"/>
                </a:solidFill>
                <a:latin typeface="ＭＳ Ｐゴシック"/>
                <a:ea typeface="ＭＳ Ｐゴシック"/>
                <a:cs typeface="ＭＳ Ｐゴシック"/>
              </a:rPr>
              <a:t> all events </a:t>
            </a:r>
          </a:p>
          <a:p>
            <a:pPr marL="201168" indent="-246888" defTabSz="914400">
              <a:spcBef>
                <a:spcPts val="300"/>
              </a:spcBef>
              <a:buClr>
                <a:schemeClr val="accent2"/>
              </a:buClr>
              <a:defRPr/>
            </a:pPr>
            <a:r>
              <a:rPr kumimoji="1" lang="en-US" altLang="ja-JP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ＭＳ Ｐゴシック"/>
                <a:ea typeface="ＭＳ Ｐゴシック"/>
                <a:cs typeface="ＭＳ Ｐゴシック"/>
              </a:rPr>
              <a:t>		</a:t>
            </a:r>
            <a:r>
              <a:rPr kumimoji="1" lang="ja-JP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ＭＳ Ｐゴシック"/>
                <a:ea typeface="ＭＳ Ｐゴシック"/>
                <a:cs typeface="ＭＳ Ｐゴシック"/>
                <a:sym typeface="Wingdings"/>
              </a:rPr>
              <a:t></a:t>
            </a:r>
            <a:r>
              <a:rPr kumimoji="1" lang="en-US" altLang="ja-JP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ＭＳ Ｐゴシック"/>
                <a:ea typeface="ＭＳ Ｐゴシック"/>
                <a:cs typeface="ＭＳ Ｐゴシック"/>
                <a:sym typeface="Wingdings"/>
              </a:rPr>
              <a:t> </a:t>
            </a:r>
            <a:r>
              <a:rPr kumimoji="1" lang="en-US" altLang="ja-JP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ＭＳ Ｐゴシック"/>
                <a:ea typeface="ＭＳ Ｐゴシック"/>
                <a:cs typeface="ＭＳ Ｐゴシック"/>
              </a:rPr>
              <a:t>Need </a:t>
            </a:r>
            <a:r>
              <a:rPr lang="en-US" altLang="ja-JP" sz="2600" dirty="0" smtClean="0">
                <a:solidFill>
                  <a:srgbClr val="0D0D0D"/>
                </a:solidFill>
                <a:latin typeface="ＭＳ Ｐゴシック"/>
                <a:ea typeface="ＭＳ Ｐゴシック"/>
                <a:cs typeface="ＭＳ Ｐゴシック"/>
              </a:rPr>
              <a:t>to trigger</a:t>
            </a:r>
            <a:endParaRPr kumimoji="1" lang="en-US" altLang="ja-JP" sz="2600" b="0" i="0" u="none" strike="noStrike" kern="1200" cap="none" spc="0" normalizeH="0" baseline="0" noProof="0" dirty="0" smtClean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ＭＳ Ｐゴシック"/>
              <a:ea typeface="ＭＳ Ｐゴシック"/>
              <a:cs typeface="ＭＳ Ｐゴシック"/>
            </a:endParaRPr>
          </a:p>
        </p:txBody>
      </p:sp>
      <p:pic>
        <p:nvPicPr>
          <p:cNvPr id="9" name="図 8" descr="c_je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35229" y="1159134"/>
            <a:ext cx="4240092" cy="5618772"/>
          </a:xfrm>
          <a:prstGeom prst="rect">
            <a:avLst/>
          </a:prstGeom>
        </p:spPr>
      </p:pic>
      <p:cxnSp>
        <p:nvCxnSpPr>
          <p:cNvPr id="8" name="直線コネクタ 7"/>
          <p:cNvCxnSpPr/>
          <p:nvPr/>
        </p:nvCxnSpPr>
        <p:spPr>
          <a:xfrm rot="5400000" flipH="1" flipV="1">
            <a:off x="1618674" y="5488709"/>
            <a:ext cx="1468582" cy="4620"/>
          </a:xfrm>
          <a:prstGeom prst="line">
            <a:avLst/>
          </a:prstGeom>
          <a:ln w="38100"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658087" y="4745182"/>
            <a:ext cx="1697188" cy="1588"/>
          </a:xfrm>
          <a:prstGeom prst="line">
            <a:avLst/>
          </a:prstGeom>
          <a:ln w="38100">
            <a:solidFill>
              <a:srgbClr val="FF0000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32446" y="456046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ＭＳ Ｐゴシック"/>
                <a:ea typeface="ＭＳ Ｐゴシック"/>
                <a:cs typeface="ＭＳ Ｐゴシック"/>
              </a:rPr>
              <a:t>200k</a:t>
            </a:r>
            <a:endParaRPr kumimoji="1" lang="ja-JP" altLang="en-US" b="1" dirty="0">
              <a:solidFill>
                <a:srgbClr val="FF0000"/>
              </a:solidFill>
              <a:latin typeface="ＭＳ Ｐゴシック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ALICE trigger architecture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17248" y="1239228"/>
            <a:ext cx="8229600" cy="2822451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 smtClean="0"/>
              <a:t>Limitations on data flow</a:t>
            </a:r>
          </a:p>
          <a:p>
            <a:pPr lvl="1"/>
            <a:r>
              <a:rPr lang="en-US" altLang="ja-JP" dirty="0" smtClean="0"/>
              <a:t>TPC gating frequency (500Hz)</a:t>
            </a:r>
          </a:p>
          <a:p>
            <a:pPr lvl="1"/>
            <a:r>
              <a:rPr lang="en-US" altLang="ja-JP" dirty="0" smtClean="0"/>
              <a:t>High level trigger input bandwidth (25GB/sec)</a:t>
            </a:r>
          </a:p>
          <a:p>
            <a:pPr lvl="1"/>
            <a:r>
              <a:rPr lang="en-US" altLang="ja-JP" dirty="0" smtClean="0"/>
              <a:t>Data taping bandwidth (1.25GB/sec)</a:t>
            </a:r>
            <a:br>
              <a:rPr lang="en-US" altLang="ja-JP" dirty="0" smtClean="0"/>
            </a:br>
            <a:endParaRPr lang="en-US" altLang="ja-JP" dirty="0" smtClean="0"/>
          </a:p>
          <a:p>
            <a:r>
              <a:rPr lang="en-US" altLang="ja-JP" dirty="0" smtClean="0"/>
              <a:t>We have to select the interesting event efficiently</a:t>
            </a:r>
          </a:p>
          <a:p>
            <a:pPr lvl="1">
              <a:buNone/>
            </a:pPr>
            <a:r>
              <a:rPr lang="en-US" altLang="ja-JP" dirty="0" smtClean="0">
                <a:sym typeface="Wingdings"/>
              </a:rPr>
              <a:t>	</a:t>
            </a:r>
            <a:r>
              <a:rPr lang="ja-JP" altLang="en-US" dirty="0" smtClean="0">
                <a:sym typeface="Wingdings"/>
              </a:rPr>
              <a:t></a:t>
            </a:r>
            <a:r>
              <a:rPr lang="en-US" altLang="ja-JP" dirty="0" smtClean="0"/>
              <a:t>trigger levels in ALICE (</a:t>
            </a:r>
            <a:r>
              <a:rPr lang="en-US" altLang="ja-JP" dirty="0" smtClean="0">
                <a:solidFill>
                  <a:srgbClr val="0000FF"/>
                </a:solidFill>
              </a:rPr>
              <a:t>L0(1.2μs)</a:t>
            </a:r>
            <a:r>
              <a:rPr lang="en-US" altLang="ja-JP" dirty="0" smtClean="0"/>
              <a:t>, </a:t>
            </a:r>
            <a:r>
              <a:rPr lang="en-US" altLang="ja-JP" dirty="0" smtClean="0">
                <a:solidFill>
                  <a:srgbClr val="FF0000"/>
                </a:solidFill>
              </a:rPr>
              <a:t>L1(6.6μs)</a:t>
            </a:r>
            <a:r>
              <a:rPr lang="en-US" altLang="ja-JP" dirty="0" smtClean="0"/>
              <a:t>, L2 and High level trigger)</a:t>
            </a:r>
            <a:br>
              <a:rPr lang="en-US" altLang="ja-JP" dirty="0" smtClean="0"/>
            </a:br>
            <a:endParaRPr lang="en-US" altLang="ja-JP" dirty="0" smtClean="0"/>
          </a:p>
          <a:p>
            <a:r>
              <a:rPr lang="en-US" altLang="ja-JP" dirty="0" smtClean="0"/>
              <a:t>For heavy ion jet measurement with EMCAL, the trigger decision is at L1 and High level trigger</a:t>
            </a:r>
          </a:p>
        </p:txBody>
      </p:sp>
      <p:cxnSp>
        <p:nvCxnSpPr>
          <p:cNvPr id="4" name="直線矢印コネクタ 3"/>
          <p:cNvCxnSpPr/>
          <p:nvPr/>
        </p:nvCxnSpPr>
        <p:spPr>
          <a:xfrm>
            <a:off x="417248" y="6034321"/>
            <a:ext cx="8386481" cy="2288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角丸四角形 4"/>
          <p:cNvSpPr/>
          <p:nvPr/>
        </p:nvSpPr>
        <p:spPr>
          <a:xfrm>
            <a:off x="2015556" y="5733638"/>
            <a:ext cx="2495668" cy="640748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altLang="ja-JP" dirty="0" smtClean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L1</a:t>
            </a:r>
          </a:p>
          <a:p>
            <a:pPr algn="ctr"/>
            <a:r>
              <a:rPr lang="en-US" altLang="ja-JP" sz="1400" dirty="0" smtClean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Subsystem information only</a:t>
            </a:r>
            <a:endParaRPr lang="ja-JP" altLang="en-US" sz="1400" dirty="0">
              <a:solidFill>
                <a:srgbClr val="000000"/>
              </a:solidFill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5290334" y="5733638"/>
            <a:ext cx="2533155" cy="640748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altLang="ja-JP" dirty="0" smtClean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High Level Trigger</a:t>
            </a:r>
          </a:p>
          <a:p>
            <a:pPr algn="ctr"/>
            <a:r>
              <a:rPr lang="en-US" altLang="ja-JP" sz="1400" dirty="0" smtClean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Fully reconstructed event</a:t>
            </a:r>
            <a:endParaRPr lang="ja-JP" altLang="en-US" sz="1400" dirty="0">
              <a:solidFill>
                <a:srgbClr val="000000"/>
              </a:solidFill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-85300" y="5467287"/>
            <a:ext cx="21107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 err="1" smtClean="0">
                <a:latin typeface="ＭＳ Ｐゴシック"/>
                <a:ea typeface="ＭＳ Ｐゴシック"/>
                <a:cs typeface="ＭＳ Ｐゴシック"/>
              </a:rPr>
              <a:t>PbPb</a:t>
            </a:r>
            <a:r>
              <a:rPr lang="en-US" altLang="ja-JP" sz="1400" dirty="0" smtClean="0">
                <a:latin typeface="ＭＳ Ｐゴシック"/>
                <a:ea typeface="ＭＳ Ｐゴシック"/>
                <a:cs typeface="ＭＳ Ｐゴシック"/>
              </a:rPr>
              <a:t> L0</a:t>
            </a:r>
            <a:r>
              <a:rPr kumimoji="1" lang="en-US" altLang="ja-JP" sz="1400" dirty="0" smtClean="0">
                <a:latin typeface="ＭＳ Ｐゴシック"/>
                <a:ea typeface="ＭＳ Ｐゴシック"/>
                <a:cs typeface="ＭＳ Ｐゴシック"/>
              </a:rPr>
              <a:t> frequency : 4kHz</a:t>
            </a:r>
          </a:p>
          <a:p>
            <a:pPr algn="ctr"/>
            <a:r>
              <a:rPr lang="en-US" altLang="ja-JP" sz="1400" dirty="0" smtClean="0">
                <a:latin typeface="ＭＳ Ｐゴシック"/>
                <a:ea typeface="ＭＳ Ｐゴシック"/>
                <a:cs typeface="ＭＳ Ｐゴシック"/>
              </a:rPr>
              <a:t>Data rate : 80GB/sec</a:t>
            </a:r>
            <a:endParaRPr kumimoji="1" lang="ja-JP" altLang="en-US" sz="1400" dirty="0"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0083" y="4384567"/>
            <a:ext cx="4975340" cy="92333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L1 output should be …</a:t>
            </a:r>
          </a:p>
          <a:p>
            <a:r>
              <a:rPr lang="en-US" altLang="ja-JP" dirty="0" smtClean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 &lt; 500Hz (TPC gating frequency)</a:t>
            </a:r>
          </a:p>
          <a:p>
            <a:r>
              <a:rPr lang="en-US" altLang="ja-JP" dirty="0" smtClean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 &lt; 25GB/sec (High level trigger input bandwidth)</a:t>
            </a:r>
            <a:endParaRPr lang="ja-JP" altLang="en-US" dirty="0" smtClean="0">
              <a:solidFill>
                <a:srgbClr val="000000"/>
              </a:solidFill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054698" y="4661565"/>
            <a:ext cx="4073651" cy="64633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High level trigger output should be …</a:t>
            </a:r>
          </a:p>
          <a:p>
            <a:r>
              <a:rPr lang="en-US" altLang="ja-JP" dirty="0" smtClean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 &lt; 1.25GB/sec (Data taping bandwidth)</a:t>
            </a:r>
            <a:endParaRPr lang="ja-JP" altLang="en-US" dirty="0" smtClean="0">
              <a:solidFill>
                <a:srgbClr val="000000"/>
              </a:solidFill>
              <a:latin typeface="ＭＳ Ｐゴシック"/>
              <a:ea typeface="ＭＳ Ｐゴシック"/>
              <a:cs typeface="ＭＳ Ｐゴシック"/>
            </a:endParaRPr>
          </a:p>
        </p:txBody>
      </p:sp>
      <p:cxnSp>
        <p:nvCxnSpPr>
          <p:cNvPr id="10" name="直線矢印コネクタ 9"/>
          <p:cNvCxnSpPr/>
          <p:nvPr/>
        </p:nvCxnSpPr>
        <p:spPr>
          <a:xfrm rot="5400000">
            <a:off x="4238226" y="5670315"/>
            <a:ext cx="726424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 rot="5400000">
            <a:off x="7586921" y="5681757"/>
            <a:ext cx="749310" cy="1589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B388-5B1D-3F43-9A8E-93649F9585CB}" type="slidenum">
              <a:rPr lang="ja-JP" altLang="en-US" smtClean="0"/>
              <a:pPr/>
              <a:t>6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Jet </a:t>
            </a:r>
            <a:r>
              <a:rPr lang="en-US" altLang="ja-JP" smtClean="0"/>
              <a:t>trigger enhancement with </a:t>
            </a:r>
            <a:r>
              <a:rPr lang="en-US" altLang="ja-JP" dirty="0" smtClean="0"/>
              <a:t>EMCAL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4240661"/>
            <a:ext cx="8229600" cy="2467254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Trigger gain :</a:t>
            </a:r>
          </a:p>
          <a:p>
            <a:pPr lvl="1"/>
            <a:r>
              <a:rPr lang="en-US" altLang="ja-JP" dirty="0" smtClean="0"/>
              <a:t>Comparison between </a:t>
            </a:r>
          </a:p>
          <a:p>
            <a:pPr lvl="2">
              <a:buNone/>
            </a:pPr>
            <a:r>
              <a:rPr lang="en-US" altLang="ja-JP" b="1" u="sng" dirty="0" smtClean="0">
                <a:solidFill>
                  <a:srgbClr val="000000"/>
                </a:solidFill>
              </a:rPr>
              <a:t>Jets triggered by and reconstructed with EMCAL </a:t>
            </a:r>
          </a:p>
          <a:p>
            <a:pPr lvl="2">
              <a:buNone/>
            </a:pPr>
            <a:r>
              <a:rPr lang="en-US" altLang="ja-JP" dirty="0" smtClean="0">
                <a:solidFill>
                  <a:srgbClr val="000000"/>
                </a:solidFill>
              </a:rPr>
              <a:t>			and </a:t>
            </a:r>
            <a:endParaRPr lang="ja-JP" altLang="en-US" dirty="0" smtClean="0">
              <a:solidFill>
                <a:srgbClr val="000000"/>
              </a:solidFill>
            </a:endParaRPr>
          </a:p>
          <a:p>
            <a:pPr lvl="2">
              <a:buNone/>
            </a:pPr>
            <a:r>
              <a:rPr lang="en-US" altLang="ja-JP" b="1" u="sng" dirty="0" smtClean="0">
                <a:solidFill>
                  <a:srgbClr val="000000"/>
                </a:solidFill>
              </a:rPr>
              <a:t>Jets by geometrical triggers and reconstructed with TPC</a:t>
            </a:r>
          </a:p>
          <a:p>
            <a:pPr lvl="1"/>
            <a:r>
              <a:rPr lang="en-US" altLang="ja-JP" dirty="0" smtClean="0"/>
              <a:t>Applicable for </a:t>
            </a:r>
            <a:r>
              <a:rPr lang="en-US" altLang="ja-JP" dirty="0" err="1" smtClean="0"/>
              <a:t>E</a:t>
            </a:r>
            <a:r>
              <a:rPr lang="en-US" altLang="ja-JP" baseline="-25000" dirty="0" err="1" smtClean="0"/>
              <a:t>T</a:t>
            </a:r>
            <a:r>
              <a:rPr lang="en-US" altLang="ja-JP" baseline="30000" dirty="0" err="1" smtClean="0"/>
              <a:t>Jet</a:t>
            </a:r>
            <a:r>
              <a:rPr lang="en-US" altLang="ja-JP" dirty="0" smtClean="0"/>
              <a:t>&gt;100GeV </a:t>
            </a:r>
          </a:p>
          <a:p>
            <a:r>
              <a:rPr lang="en-US" altLang="ja-JP" dirty="0" smtClean="0"/>
              <a:t>Jet trigger with EMCAL will enhance high pt jet yield</a:t>
            </a:r>
          </a:p>
          <a:p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B388-5B1D-3F43-9A8E-93649F9585CB}" type="slidenum">
              <a:rPr lang="ja-JP" altLang="en-US" smtClean="0"/>
              <a:pPr/>
              <a:t>7</a:t>
            </a:fld>
            <a:endParaRPr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00" y="1550571"/>
            <a:ext cx="8128000" cy="266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2800" dirty="0" smtClean="0"/>
              <a:t>Study of jet trigger performance : </a:t>
            </a:r>
            <a:r>
              <a:rPr lang="en-US" altLang="ja-JP" sz="2800" dirty="0" err="1" smtClean="0"/>
              <a:t>PbPb</a:t>
            </a:r>
            <a:r>
              <a:rPr lang="en-US" altLang="ja-JP" sz="2800" dirty="0" smtClean="0"/>
              <a:t> 5.5 </a:t>
            </a:r>
            <a:r>
              <a:rPr lang="en-US" altLang="ja-JP" sz="2800" dirty="0" err="1" smtClean="0"/>
              <a:t>TeV</a:t>
            </a:r>
            <a:endParaRPr lang="ja-JP" altLang="en-US" sz="28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423576"/>
            <a:ext cx="8229600" cy="1185181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To evaluate the jet trigger performance in </a:t>
            </a:r>
            <a:r>
              <a:rPr lang="en-US" altLang="ja-JP" dirty="0" err="1" smtClean="0"/>
              <a:t>PbPb</a:t>
            </a:r>
            <a:r>
              <a:rPr lang="en-US" altLang="ja-JP" dirty="0" smtClean="0"/>
              <a:t> collision with ALICE EMCAL, I analyzed the PYTHIA events merged with HIJING events, and applied the L1 trigger and High level trigger. </a:t>
            </a:r>
          </a:p>
        </p:txBody>
      </p:sp>
      <p:sp useBgFill="1">
        <p:nvSpPr>
          <p:cNvPr id="30" name="コンテンツ プレースホルダ 2"/>
          <p:cNvSpPr txBox="1">
            <a:spLocks/>
          </p:cNvSpPr>
          <p:nvPr/>
        </p:nvSpPr>
        <p:spPr>
          <a:xfrm>
            <a:off x="217374" y="2456325"/>
            <a:ext cx="8763596" cy="1522782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Ｐゴシック"/>
                <a:ea typeface="ＭＳ Ｐゴシック"/>
                <a:cs typeface="ＭＳ Ｐゴシック"/>
              </a:rPr>
              <a:t>L1 trigger</a:t>
            </a:r>
          </a:p>
          <a:p>
            <a:pPr marL="658368" marR="0" lvl="1" indent="-246888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Tx/>
              <a:buFont typeface="Georgia"/>
              <a:buChar char="▫"/>
              <a:tabLst/>
              <a:defRPr/>
            </a:pPr>
            <a:r>
              <a:rPr kumimoji="1" lang="en-US" altLang="ja-JP" b="0" i="0" u="none" strike="noStrike" kern="1200" cap="none" spc="0" normalizeH="0" baseline="0" noProof="0" dirty="0" smtClean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ＭＳ Ｐゴシック"/>
                <a:ea typeface="ＭＳ Ｐゴシック"/>
                <a:cs typeface="ＭＳ Ｐゴシック"/>
              </a:rPr>
              <a:t>Patch trigger algorithm is used with </a:t>
            </a:r>
            <a:r>
              <a:rPr lang="en-US" altLang="ja-JP" dirty="0" smtClean="0">
                <a:solidFill>
                  <a:srgbClr val="0D0D0D"/>
                </a:solidFill>
                <a:latin typeface="ＭＳ Ｐゴシック"/>
                <a:ea typeface="ＭＳ Ｐゴシック"/>
                <a:cs typeface="ＭＳ Ｐゴシック"/>
              </a:rPr>
              <a:t>subsystem</a:t>
            </a:r>
            <a:r>
              <a:rPr kumimoji="1" lang="en-US" altLang="ja-JP" b="0" i="0" u="none" strike="noStrike" kern="1200" cap="none" spc="0" normalizeH="0" baseline="0" noProof="0" dirty="0" smtClean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ＭＳ Ｐゴシック"/>
                <a:ea typeface="ＭＳ Ｐゴシック"/>
                <a:cs typeface="ＭＳ Ｐゴシック"/>
              </a:rPr>
              <a:t> information only (EMCAL,</a:t>
            </a:r>
            <a:r>
              <a:rPr kumimoji="1" lang="en-US" altLang="ja-JP" b="0" i="0" u="none" strike="noStrike" kern="1200" cap="none" spc="0" normalizeH="0" noProof="0" dirty="0" smtClean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ＭＳ Ｐゴシック"/>
                <a:ea typeface="ＭＳ Ｐゴシック"/>
                <a:cs typeface="ＭＳ Ｐゴシック"/>
              </a:rPr>
              <a:t> V0)</a:t>
            </a:r>
            <a:endParaRPr kumimoji="1" lang="en-US" altLang="ja-JP" b="0" i="0" u="none" strike="noStrike" kern="1200" cap="none" spc="0" normalizeH="0" baseline="0" noProof="0" dirty="0" smtClean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ＭＳ Ｐゴシック"/>
              <a:ea typeface="ＭＳ Ｐゴシック"/>
              <a:cs typeface="ＭＳ Ｐゴシック"/>
            </a:endParaRPr>
          </a:p>
          <a:p>
            <a:pPr marL="923544" marR="0" lvl="2" indent="-219456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/>
              <a:buChar char=""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ＭＳ Ｐゴシック"/>
                <a:ea typeface="ＭＳ Ｐゴシック"/>
                <a:cs typeface="ＭＳ Ｐゴシック"/>
              </a:rPr>
              <a:t>Search the square</a:t>
            </a:r>
            <a:r>
              <a:rPr kumimoji="1" lang="en-US" altLang="ja-JP" sz="1600" b="0" i="0" u="none" strike="noStrike" kern="1200" cap="none" spc="0" normalizeH="0" noProof="0" dirty="0" smtClean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ＭＳ Ｐゴシック"/>
                <a:ea typeface="ＭＳ Ｐゴシック"/>
                <a:cs typeface="ＭＳ Ｐゴシック"/>
              </a:rPr>
              <a:t>patch which have maximum amplitude in EMCAL acc.</a:t>
            </a:r>
          </a:p>
          <a:p>
            <a:pPr marL="923544" marR="0" lvl="2" indent="-219456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/>
              <a:buChar char=""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ＭＳ Ｐゴシック"/>
                <a:ea typeface="ＭＳ Ｐゴシック"/>
                <a:cs typeface="ＭＳ Ｐゴシック"/>
              </a:rPr>
              <a:t>If the amplitude is above the threshold, we accept the event</a:t>
            </a:r>
          </a:p>
        </p:txBody>
      </p:sp>
      <p:sp>
        <p:nvSpPr>
          <p:cNvPr id="31" name="コンテンツ プレースホルダ 2"/>
          <p:cNvSpPr txBox="1">
            <a:spLocks/>
          </p:cNvSpPr>
          <p:nvPr/>
        </p:nvSpPr>
        <p:spPr>
          <a:xfrm>
            <a:off x="217374" y="4822858"/>
            <a:ext cx="8763596" cy="1793767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Ｐゴシック"/>
                <a:ea typeface="ＭＳ Ｐゴシック"/>
                <a:cs typeface="ＭＳ Ｐゴシック"/>
              </a:rPr>
              <a:t>High level trigger</a:t>
            </a:r>
            <a:endParaRPr kumimoji="1" lang="en-US" altLang="ja-JP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ＭＳ Ｐゴシック"/>
              <a:ea typeface="ＭＳ Ｐゴシック"/>
              <a:cs typeface="ＭＳ Ｐゴシック"/>
            </a:endParaRPr>
          </a:p>
          <a:p>
            <a:pPr marL="658368" lvl="1" indent="-246888" defTabSz="914400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</a:pPr>
            <a:r>
              <a:rPr lang="en-US" altLang="ja-JP" dirty="0" smtClean="0">
                <a:solidFill>
                  <a:srgbClr val="0D0D0D"/>
                </a:solidFill>
                <a:latin typeface="ＭＳ Ｐゴシック"/>
                <a:ea typeface="ＭＳ Ｐゴシック"/>
                <a:cs typeface="ＭＳ Ｐゴシック"/>
              </a:rPr>
              <a:t>Fully reconstructed event information   (tracks, clusters in EMCAL, …, etc)</a:t>
            </a:r>
          </a:p>
          <a:p>
            <a:pPr marL="658368" lvl="1" indent="-246888" defTabSz="914400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</a:pPr>
            <a:r>
              <a:rPr kumimoji="1" lang="en-US" altLang="ja-JP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ＭＳ Ｐゴシック"/>
                <a:ea typeface="ＭＳ Ｐゴシック"/>
                <a:cs typeface="ＭＳ Ｐゴシック"/>
              </a:rPr>
              <a:t>Fastjet</a:t>
            </a:r>
            <a:r>
              <a:rPr kumimoji="1" lang="en-US" altLang="ja-JP" b="0" i="0" u="none" strike="noStrike" kern="1200" cap="none" spc="0" normalizeH="0" baseline="0" noProof="0" dirty="0" smtClean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ＭＳ Ｐゴシック"/>
                <a:ea typeface="ＭＳ Ｐゴシック"/>
                <a:cs typeface="ＭＳ Ｐゴシック"/>
              </a:rPr>
              <a:t> Anti-</a:t>
            </a:r>
            <a:r>
              <a:rPr kumimoji="1" lang="en-US" altLang="ja-JP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ＭＳ Ｐゴシック"/>
                <a:ea typeface="ＭＳ Ｐゴシック"/>
                <a:cs typeface="ＭＳ Ｐゴシック"/>
              </a:rPr>
              <a:t>kt</a:t>
            </a:r>
            <a:r>
              <a:rPr kumimoji="1" lang="en-US" altLang="ja-JP" b="0" i="0" u="none" strike="noStrike" kern="1200" cap="none" spc="0" normalizeH="0" baseline="0" noProof="0" dirty="0" smtClean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ＭＳ Ｐゴシック"/>
                <a:ea typeface="ＭＳ Ｐゴシック"/>
                <a:cs typeface="ＭＳ Ｐゴシック"/>
              </a:rPr>
              <a:t> algorithm (R=0.4) </a:t>
            </a:r>
          </a:p>
          <a:p>
            <a:pPr marL="923544" marR="0" lvl="2" indent="-219456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/>
              <a:buChar char=""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ＭＳ Ｐゴシック"/>
                <a:ea typeface="ＭＳ Ｐゴシック"/>
                <a:cs typeface="ＭＳ Ｐゴシック"/>
              </a:rPr>
              <a:t>Search the jet which have maximum </a:t>
            </a:r>
            <a:r>
              <a:rPr kumimoji="1" lang="en-US" altLang="ja-JP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ＭＳ Ｐゴシック"/>
                <a:ea typeface="ＭＳ Ｐゴシック"/>
                <a:cs typeface="ＭＳ Ｐゴシック"/>
              </a:rPr>
              <a:t>p</a:t>
            </a:r>
            <a:r>
              <a:rPr kumimoji="1" lang="en-US" altLang="ja-JP" sz="16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ＭＳ Ｐゴシック"/>
                <a:ea typeface="ＭＳ Ｐゴシック"/>
                <a:cs typeface="ＭＳ Ｐゴシック"/>
              </a:rPr>
              <a:t>T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ＭＳ Ｐゴシック"/>
                <a:ea typeface="ＭＳ Ｐゴシック"/>
                <a:cs typeface="ＭＳ Ｐゴシック"/>
              </a:rPr>
              <a:t> inside EMCAL acc.</a:t>
            </a:r>
          </a:p>
          <a:p>
            <a:pPr marL="923544" marR="0" lvl="2" indent="-219456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/>
              <a:buChar char=""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ＭＳ Ｐゴシック"/>
                <a:ea typeface="ＭＳ Ｐゴシック"/>
                <a:cs typeface="ＭＳ Ｐゴシック"/>
              </a:rPr>
              <a:t>If the </a:t>
            </a:r>
            <a:r>
              <a:rPr kumimoji="1" lang="en-US" altLang="ja-JP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ＭＳ Ｐゴシック"/>
                <a:ea typeface="ＭＳ Ｐゴシック"/>
                <a:cs typeface="ＭＳ Ｐゴシック"/>
              </a:rPr>
              <a:t>p</a:t>
            </a:r>
            <a:r>
              <a:rPr kumimoji="1" lang="en-US" altLang="ja-JP" sz="16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ＭＳ Ｐゴシック"/>
                <a:ea typeface="ＭＳ Ｐゴシック"/>
                <a:cs typeface="ＭＳ Ｐゴシック"/>
              </a:rPr>
              <a:t>T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ＭＳ Ｐゴシック"/>
                <a:ea typeface="ＭＳ Ｐゴシック"/>
                <a:cs typeface="ＭＳ Ｐゴシック"/>
              </a:rPr>
              <a:t> is above the threshold, we accept the event</a:t>
            </a:r>
            <a:endParaRPr kumimoji="1" lang="ja-JP" alt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B388-5B1D-3F43-9A8E-93649F9585CB}" type="slidenum">
              <a:rPr lang="ja-JP" altLang="en-US" smtClean="0"/>
              <a:pPr/>
              <a:t>8</a:t>
            </a:fld>
            <a:endParaRPr lang="ja-JP" altLang="en-US"/>
          </a:p>
        </p:txBody>
      </p:sp>
      <p:grpSp>
        <p:nvGrpSpPr>
          <p:cNvPr id="67" name="図形グループ 66"/>
          <p:cNvGrpSpPr/>
          <p:nvPr/>
        </p:nvGrpSpPr>
        <p:grpSpPr>
          <a:xfrm>
            <a:off x="7096956" y="3127471"/>
            <a:ext cx="2047045" cy="1631511"/>
            <a:chOff x="7096956" y="3127471"/>
            <a:chExt cx="2047045" cy="1631511"/>
          </a:xfrm>
        </p:grpSpPr>
        <p:grpSp>
          <p:nvGrpSpPr>
            <p:cNvPr id="65" name="図形グループ 64"/>
            <p:cNvGrpSpPr/>
            <p:nvPr/>
          </p:nvGrpSpPr>
          <p:grpSpPr>
            <a:xfrm>
              <a:off x="7096956" y="3381508"/>
              <a:ext cx="2047045" cy="1377474"/>
              <a:chOff x="7096956" y="3381508"/>
              <a:chExt cx="2047045" cy="1377474"/>
            </a:xfrm>
          </p:grpSpPr>
          <p:sp>
            <p:nvSpPr>
              <p:cNvPr id="63" name="正方形/長方形 62"/>
              <p:cNvSpPr/>
              <p:nvPr/>
            </p:nvSpPr>
            <p:spPr>
              <a:xfrm>
                <a:off x="7096956" y="3381508"/>
                <a:ext cx="2047045" cy="137747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2" name="図形グループ 61"/>
              <p:cNvGrpSpPr>
                <a:grpSpLocks noChangeAspect="1"/>
              </p:cNvGrpSpPr>
              <p:nvPr/>
            </p:nvGrpSpPr>
            <p:grpSpPr>
              <a:xfrm>
                <a:off x="7177771" y="3442028"/>
                <a:ext cx="1885410" cy="1235787"/>
                <a:chOff x="5129545" y="2137556"/>
                <a:chExt cx="3252698" cy="2131972"/>
              </a:xfrm>
            </p:grpSpPr>
            <p:sp>
              <p:nvSpPr>
                <p:cNvPr id="37" name="円/楕円 36"/>
                <p:cNvSpPr/>
                <p:nvPr/>
              </p:nvSpPr>
              <p:spPr>
                <a:xfrm>
                  <a:off x="5649562" y="2894161"/>
                  <a:ext cx="782370" cy="765754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sp>
            <p:sp>
              <p:nvSpPr>
                <p:cNvPr id="38" name="正方形/長方形 37"/>
                <p:cNvSpPr>
                  <a:spLocks noChangeAspect="1"/>
                </p:cNvSpPr>
                <p:nvPr/>
              </p:nvSpPr>
              <p:spPr>
                <a:xfrm>
                  <a:off x="5129994" y="2145690"/>
                  <a:ext cx="3249086" cy="2123838"/>
                </a:xfrm>
                <a:prstGeom prst="rect">
                  <a:avLst/>
                </a:prstGeom>
                <a:noFill/>
                <a:ln w="254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正方形/長方形 39"/>
                <p:cNvSpPr>
                  <a:spLocks noChangeAspect="1"/>
                </p:cNvSpPr>
                <p:nvPr/>
              </p:nvSpPr>
              <p:spPr>
                <a:xfrm>
                  <a:off x="5129994" y="2137556"/>
                  <a:ext cx="288303" cy="297002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FF00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正方形/長方形 40"/>
                <p:cNvSpPr>
                  <a:spLocks noChangeAspect="1"/>
                </p:cNvSpPr>
                <p:nvPr/>
              </p:nvSpPr>
              <p:spPr>
                <a:xfrm>
                  <a:off x="5246432" y="2137556"/>
                  <a:ext cx="288303" cy="297002"/>
                </a:xfrm>
                <a:prstGeom prst="rect">
                  <a:avLst/>
                </a:prstGeom>
                <a:noFill/>
                <a:ln w="38100">
                  <a:solidFill>
                    <a:srgbClr val="FF00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正方形/長方形 41"/>
                <p:cNvSpPr>
                  <a:spLocks noChangeAspect="1"/>
                </p:cNvSpPr>
                <p:nvPr/>
              </p:nvSpPr>
              <p:spPr>
                <a:xfrm>
                  <a:off x="6188402" y="2145690"/>
                  <a:ext cx="288303" cy="297002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FF00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正方形/長方形 42"/>
                <p:cNvSpPr>
                  <a:spLocks noChangeAspect="1"/>
                </p:cNvSpPr>
                <p:nvPr/>
              </p:nvSpPr>
              <p:spPr>
                <a:xfrm>
                  <a:off x="6188402" y="3972526"/>
                  <a:ext cx="288303" cy="297002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FF00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正方形/長方形 43"/>
                <p:cNvSpPr>
                  <a:spLocks noChangeAspect="1"/>
                </p:cNvSpPr>
                <p:nvPr/>
              </p:nvSpPr>
              <p:spPr>
                <a:xfrm>
                  <a:off x="5678885" y="3972526"/>
                  <a:ext cx="288303" cy="297002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FF00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正方形/長方形 44"/>
                <p:cNvSpPr>
                  <a:spLocks noChangeAspect="1"/>
                </p:cNvSpPr>
                <p:nvPr/>
              </p:nvSpPr>
              <p:spPr>
                <a:xfrm>
                  <a:off x="8090778" y="3972526"/>
                  <a:ext cx="288303" cy="297002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FF00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正方形/長方形 45"/>
                <p:cNvSpPr>
                  <a:spLocks noChangeAspect="1"/>
                </p:cNvSpPr>
                <p:nvPr/>
              </p:nvSpPr>
              <p:spPr>
                <a:xfrm>
                  <a:off x="5129994" y="3972526"/>
                  <a:ext cx="288303" cy="297002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FF00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正方形/長方形 46"/>
                <p:cNvSpPr>
                  <a:spLocks noChangeAspect="1"/>
                </p:cNvSpPr>
                <p:nvPr/>
              </p:nvSpPr>
              <p:spPr>
                <a:xfrm>
                  <a:off x="5678885" y="2145690"/>
                  <a:ext cx="288303" cy="297002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FF00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正方形/長方形 47"/>
                <p:cNvSpPr>
                  <a:spLocks noChangeAspect="1"/>
                </p:cNvSpPr>
                <p:nvPr/>
              </p:nvSpPr>
              <p:spPr>
                <a:xfrm>
                  <a:off x="5129994" y="2665341"/>
                  <a:ext cx="288303" cy="297002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FF00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正方形/長方形 48"/>
                <p:cNvSpPr>
                  <a:spLocks noChangeAspect="1"/>
                </p:cNvSpPr>
                <p:nvPr/>
              </p:nvSpPr>
              <p:spPr>
                <a:xfrm>
                  <a:off x="8093940" y="2145690"/>
                  <a:ext cx="288303" cy="297002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FF00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正方形/長方形 49"/>
                <p:cNvSpPr>
                  <a:spLocks noChangeAspect="1"/>
                </p:cNvSpPr>
                <p:nvPr/>
              </p:nvSpPr>
              <p:spPr>
                <a:xfrm>
                  <a:off x="8093940" y="2264425"/>
                  <a:ext cx="288303" cy="297002"/>
                </a:xfrm>
                <a:prstGeom prst="rect">
                  <a:avLst/>
                </a:prstGeom>
                <a:noFill/>
                <a:ln w="38100">
                  <a:solidFill>
                    <a:srgbClr val="FF00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正方形/長方形 50"/>
                <p:cNvSpPr>
                  <a:spLocks noChangeAspect="1"/>
                </p:cNvSpPr>
                <p:nvPr/>
              </p:nvSpPr>
              <p:spPr>
                <a:xfrm>
                  <a:off x="5603381" y="2146338"/>
                  <a:ext cx="288303" cy="297002"/>
                </a:xfrm>
                <a:prstGeom prst="rect">
                  <a:avLst/>
                </a:prstGeom>
                <a:noFill/>
                <a:ln w="38100">
                  <a:solidFill>
                    <a:srgbClr val="FF00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正方形/長方形 51"/>
                <p:cNvSpPr>
                  <a:spLocks noChangeAspect="1"/>
                </p:cNvSpPr>
                <p:nvPr/>
              </p:nvSpPr>
              <p:spPr>
                <a:xfrm>
                  <a:off x="5967188" y="2665341"/>
                  <a:ext cx="288303" cy="297002"/>
                </a:xfrm>
                <a:prstGeom prst="rect">
                  <a:avLst/>
                </a:prstGeom>
                <a:noFill/>
                <a:ln w="38100">
                  <a:solidFill>
                    <a:srgbClr val="FF00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正方形/長方形 52"/>
                <p:cNvSpPr>
                  <a:spLocks noChangeAspect="1"/>
                </p:cNvSpPr>
                <p:nvPr/>
              </p:nvSpPr>
              <p:spPr>
                <a:xfrm>
                  <a:off x="8090778" y="2665341"/>
                  <a:ext cx="288303" cy="297002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FF00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正方形/長方形 53"/>
                <p:cNvSpPr>
                  <a:spLocks noChangeAspect="1"/>
                </p:cNvSpPr>
                <p:nvPr/>
              </p:nvSpPr>
              <p:spPr>
                <a:xfrm>
                  <a:off x="8090778" y="3195739"/>
                  <a:ext cx="288303" cy="297002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FF00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正方形/長方形 55"/>
                <p:cNvSpPr>
                  <a:spLocks noChangeAspect="1"/>
                </p:cNvSpPr>
                <p:nvPr/>
              </p:nvSpPr>
              <p:spPr>
                <a:xfrm>
                  <a:off x="5129545" y="3165973"/>
                  <a:ext cx="288303" cy="297002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FF00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正方形/長方形 56"/>
                <p:cNvSpPr>
                  <a:spLocks noChangeAspect="1"/>
                </p:cNvSpPr>
                <p:nvPr/>
              </p:nvSpPr>
              <p:spPr>
                <a:xfrm>
                  <a:off x="7633585" y="2272005"/>
                  <a:ext cx="288303" cy="297002"/>
                </a:xfrm>
                <a:prstGeom prst="rect">
                  <a:avLst/>
                </a:prstGeom>
                <a:noFill/>
                <a:ln w="38100">
                  <a:solidFill>
                    <a:srgbClr val="FF00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U ターン矢印 57"/>
                <p:cNvSpPr>
                  <a:spLocks/>
                </p:cNvSpPr>
                <p:nvPr/>
              </p:nvSpPr>
              <p:spPr>
                <a:xfrm rot="5400000">
                  <a:off x="6585519" y="904220"/>
                  <a:ext cx="403098" cy="3119151"/>
                </a:xfrm>
                <a:prstGeom prst="uturnArrow">
                  <a:avLst>
                    <a:gd name="adj1" fmla="val 25000"/>
                    <a:gd name="adj2" fmla="val 25000"/>
                    <a:gd name="adj3" fmla="val 40055"/>
                    <a:gd name="adj4" fmla="val 43750"/>
                    <a:gd name="adj5" fmla="val 75740"/>
                  </a:avLst>
                </a:prstGeom>
                <a:solidFill>
                  <a:srgbClr val="0000FF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9" name="正方形/長方形 58"/>
                <p:cNvSpPr>
                  <a:spLocks noChangeAspect="1"/>
                </p:cNvSpPr>
                <p:nvPr/>
              </p:nvSpPr>
              <p:spPr>
                <a:xfrm>
                  <a:off x="5897658" y="3119793"/>
                  <a:ext cx="288303" cy="297002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FF0000"/>
                  </a:solidFill>
                  <a:prstDash val="soli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正方形/長方形 59"/>
                <p:cNvSpPr>
                  <a:spLocks noChangeAspect="1"/>
                </p:cNvSpPr>
                <p:nvPr/>
              </p:nvSpPr>
              <p:spPr>
                <a:xfrm>
                  <a:off x="7225877" y="2973199"/>
                  <a:ext cx="288303" cy="297002"/>
                </a:xfrm>
                <a:prstGeom prst="rect">
                  <a:avLst/>
                </a:prstGeom>
                <a:noFill/>
                <a:ln w="38100">
                  <a:solidFill>
                    <a:srgbClr val="FF00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6" name="テキスト ボックス 65"/>
            <p:cNvSpPr txBox="1"/>
            <p:nvPr/>
          </p:nvSpPr>
          <p:spPr>
            <a:xfrm>
              <a:off x="7710787" y="3127471"/>
              <a:ext cx="7492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400" dirty="0" smtClean="0">
                  <a:latin typeface="ＭＳ Ｐゴシック"/>
                  <a:ea typeface="ＭＳ Ｐゴシック"/>
                  <a:cs typeface="ＭＳ Ｐゴシック"/>
                </a:rPr>
                <a:t>EMCAL</a:t>
              </a:r>
              <a:endParaRPr kumimoji="1" lang="ja-JP" altLang="en-US" sz="14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Background rejection : </a:t>
            </a:r>
            <a:r>
              <a:rPr lang="en-US" altLang="ja-JP" dirty="0" err="1" smtClean="0"/>
              <a:t>PbPb</a:t>
            </a:r>
            <a:r>
              <a:rPr lang="en-US" altLang="ja-JP" dirty="0" smtClean="0"/>
              <a:t> 5.5TeV 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4066917"/>
            <a:ext cx="8229600" cy="2425323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Left plot :</a:t>
            </a:r>
          </a:p>
          <a:p>
            <a:pPr lvl="1"/>
            <a:r>
              <a:rPr lang="en-US" altLang="ja-JP" dirty="0" smtClean="0"/>
              <a:t>Maximum patch amplitude distribution weighted by data volume</a:t>
            </a:r>
          </a:p>
          <a:p>
            <a:pPr lvl="1"/>
            <a:r>
              <a:rPr lang="en-US" altLang="ja-JP" dirty="0" smtClean="0"/>
              <a:t>Background only (HIJING)</a:t>
            </a:r>
          </a:p>
          <a:p>
            <a:pPr lvl="1"/>
            <a:r>
              <a:rPr lang="en-US" altLang="ja-JP" dirty="0" smtClean="0"/>
              <a:t>Applied cut to reduce data volume by factor 10</a:t>
            </a:r>
          </a:p>
          <a:p>
            <a:r>
              <a:rPr lang="en-US" altLang="ja-JP" dirty="0" smtClean="0"/>
              <a:t>Right plot : </a:t>
            </a:r>
          </a:p>
          <a:p>
            <a:pPr lvl="1"/>
            <a:r>
              <a:rPr lang="en-US" altLang="ja-JP" dirty="0" smtClean="0"/>
              <a:t>L1 rejection </a:t>
            </a:r>
            <a:r>
              <a:rPr lang="en-US" altLang="ja-JP" dirty="0" err="1" smtClean="0"/>
              <a:t>vs</a:t>
            </a:r>
            <a:r>
              <a:rPr lang="en-US" altLang="ja-JP" dirty="0" smtClean="0"/>
              <a:t> L1 output frequency</a:t>
            </a:r>
          </a:p>
          <a:p>
            <a:pPr lvl="1"/>
            <a:r>
              <a:rPr lang="en-US" altLang="ja-JP" dirty="0" smtClean="0"/>
              <a:t>Rejection 10  </a:t>
            </a:r>
            <a:r>
              <a:rPr lang="ja-JP" altLang="en-US" dirty="0" smtClean="0">
                <a:sym typeface="Wingdings"/>
              </a:rPr>
              <a:t></a:t>
            </a:r>
            <a:r>
              <a:rPr lang="en-US" altLang="ja-JP" dirty="0" smtClean="0">
                <a:sym typeface="Wingdings"/>
              </a:rPr>
              <a:t> L1 output 110Hz,  8GB/sec</a:t>
            </a:r>
          </a:p>
        </p:txBody>
      </p:sp>
      <p:pic>
        <p:nvPicPr>
          <p:cNvPr id="4" name="図 3" descr="c_L1RejectionFrequency_PbPb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4824869" y="1291704"/>
            <a:ext cx="4119230" cy="2775213"/>
          </a:xfrm>
          <a:prstGeom prst="rect">
            <a:avLst/>
          </a:prstGeom>
        </p:spPr>
      </p:pic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B388-5B1D-3F43-9A8E-93649F9585CB}" type="slidenum">
              <a:rPr lang="ja-JP" altLang="en-US" smtClean="0"/>
              <a:pPr/>
              <a:t>9</a:t>
            </a:fld>
            <a:endParaRPr lang="ja-JP" altLang="en-US"/>
          </a:p>
        </p:txBody>
      </p:sp>
      <p:cxnSp>
        <p:nvCxnSpPr>
          <p:cNvPr id="7" name="直線コネクタ 6"/>
          <p:cNvCxnSpPr/>
          <p:nvPr/>
        </p:nvCxnSpPr>
        <p:spPr>
          <a:xfrm flipV="1">
            <a:off x="5227780" y="3133582"/>
            <a:ext cx="1410850" cy="2163"/>
          </a:xfrm>
          <a:prstGeom prst="line">
            <a:avLst/>
          </a:prstGeom>
          <a:ln w="38100">
            <a:solidFill>
              <a:srgbClr val="FF0000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rot="5400000">
            <a:off x="6272640" y="3455555"/>
            <a:ext cx="685800" cy="1588"/>
          </a:xfrm>
          <a:prstGeom prst="line">
            <a:avLst/>
          </a:prstGeom>
          <a:ln w="38100">
            <a:solidFill>
              <a:srgbClr val="FF0000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5218550" y="2805552"/>
            <a:ext cx="815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ＭＳ Ｐゴシック"/>
                <a:ea typeface="ＭＳ Ｐゴシック"/>
                <a:cs typeface="ＭＳ Ｐゴシック"/>
              </a:rPr>
              <a:t>110Hz</a:t>
            </a:r>
            <a:endParaRPr kumimoji="1" lang="ja-JP" altLang="en-US" b="1" dirty="0">
              <a:solidFill>
                <a:srgbClr val="FF0000"/>
              </a:solidFill>
              <a:latin typeface="ＭＳ Ｐゴシック"/>
              <a:ea typeface="ＭＳ Ｐゴシック"/>
              <a:cs typeface="ＭＳ Ｐゴシック"/>
            </a:endParaRPr>
          </a:p>
        </p:txBody>
      </p:sp>
      <p:pic>
        <p:nvPicPr>
          <p:cNvPr id="11" name="図 10" descr="c_L1PtNtrack_2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1239228"/>
            <a:ext cx="4114962" cy="2773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バン">
  <a:themeElements>
    <a:clrScheme name="アーバン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アーバン">
      <a:majorFont>
        <a:latin typeface="Trebuchet MS"/>
        <a:ea typeface=""/>
        <a:cs typeface=""/>
        <a:font script="Jpan" typeface="ＭＳ ゴシック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アーバン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アーバン.thmx</Template>
  <TotalTime>4470</TotalTime>
  <Words>1999</Words>
  <Application>Microsoft Macintosh PowerPoint</Application>
  <PresentationFormat>画面に合わせる (4:3)</PresentationFormat>
  <Paragraphs>243</Paragraphs>
  <Slides>24</Slides>
  <Notes>11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25" baseType="lpstr">
      <vt:lpstr>アーバン</vt:lpstr>
      <vt:lpstr>Study of jet trigger with ALICE EMCAL           for PbPb 5.5TeV</vt:lpstr>
      <vt:lpstr>Outline</vt:lpstr>
      <vt:lpstr>Motivation</vt:lpstr>
      <vt:lpstr>ALICE Detector</vt:lpstr>
      <vt:lpstr>Annual jet yield at ALICE</vt:lpstr>
      <vt:lpstr>ALICE trigger architecture</vt:lpstr>
      <vt:lpstr>Jet trigger enhancement with EMCAL</vt:lpstr>
      <vt:lpstr>Study of jet trigger performance : PbPb 5.5 TeV</vt:lpstr>
      <vt:lpstr>Background rejection : PbPb 5.5TeV </vt:lpstr>
      <vt:lpstr>Trigger bias on jet yield : PbPb 5.5TeV</vt:lpstr>
      <vt:lpstr>Summary</vt:lpstr>
      <vt:lpstr>Back up</vt:lpstr>
      <vt:lpstr>ALICE Detector</vt:lpstr>
      <vt:lpstr>Annual jet yield at ALICE</vt:lpstr>
      <vt:lpstr>L1 rejection vs Threshold for PbPb</vt:lpstr>
      <vt:lpstr>Response of the L1 &amp; HLT</vt:lpstr>
      <vt:lpstr>Patch size : 0.1x0.1 </vt:lpstr>
      <vt:lpstr>Patch size : 0.2x0.2</vt:lpstr>
      <vt:lpstr>Patch size : 0.3x0.3</vt:lpstr>
      <vt:lpstr>Patch size : 0.4x0.4</vt:lpstr>
      <vt:lpstr>スライド 21</vt:lpstr>
      <vt:lpstr>Jet trigger efficiency : pp 5.5TeV</vt:lpstr>
      <vt:lpstr>V0 hits vs EMCAL total energy : Background subtraction</vt:lpstr>
      <vt:lpstr>Jet energy resolution</vt:lpstr>
    </vt:vector>
  </TitlesOfParts>
  <Company>筑波大学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佐野 正人</dc:creator>
  <cp:lastModifiedBy>佐野 正人</cp:lastModifiedBy>
  <cp:revision>31</cp:revision>
  <dcterms:created xsi:type="dcterms:W3CDTF">2009-10-17T23:48:50Z</dcterms:created>
  <dcterms:modified xsi:type="dcterms:W3CDTF">2009-10-18T01:58:14Z</dcterms:modified>
</cp:coreProperties>
</file>