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257" r:id="rId3"/>
    <p:sldId id="259" r:id="rId4"/>
    <p:sldId id="279" r:id="rId5"/>
    <p:sldId id="261" r:id="rId6"/>
    <p:sldId id="262" r:id="rId7"/>
    <p:sldId id="274" r:id="rId8"/>
    <p:sldId id="264" r:id="rId9"/>
    <p:sldId id="265" r:id="rId10"/>
    <p:sldId id="266" r:id="rId11"/>
    <p:sldId id="267" r:id="rId12"/>
    <p:sldId id="268" r:id="rId13"/>
    <p:sldId id="278" r:id="rId14"/>
    <p:sldId id="281" r:id="rId15"/>
    <p:sldId id="282" r:id="rId16"/>
    <p:sldId id="284" r:id="rId17"/>
    <p:sldId id="283" r:id="rId18"/>
    <p:sldId id="280" r:id="rId19"/>
    <p:sldId id="270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CF71D-CBA7-4589-AF2C-9195A7834CBF}" type="datetimeFigureOut">
              <a:rPr kumimoji="1" lang="ja-JP" altLang="en-US" smtClean="0"/>
              <a:pPr/>
              <a:t>2009/11/9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60825-DA30-4519-8A95-09F50798A48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5CB51B-60E5-46DD-B38B-3BFED5BA4DE2}" type="slidenum">
              <a:rPr lang="ja-JP" altLang="en-US" smtClean="0"/>
              <a:pPr/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86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8B6A04-CC48-4B1B-883A-77DE7A0925D6}" type="slidenum">
              <a:rPr lang="ja-JP" altLang="en-US" smtClean="0"/>
              <a:pPr/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D4F082-4388-4AC8-BA41-A5AC23ACF1AA}" type="slidenum">
              <a:rPr lang="ja-JP" altLang="en-US" smtClean="0"/>
              <a:pPr/>
              <a:t>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4CA194-B7EA-4A64-83F0-40E07DA8E414}" type="slidenum">
              <a:rPr lang="ja-JP" altLang="en-US" smtClean="0"/>
              <a:pPr/>
              <a:t>6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9360BF-5690-413F-8FDE-7A6DEE76ABCB}" type="slidenum">
              <a:rPr lang="ja-JP" altLang="en-US" smtClean="0">
                <a:latin typeface="Arial" pitchFamily="34" charset="0"/>
              </a:rPr>
              <a:pPr/>
              <a:t>20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3588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9A3FAE-E79A-40B7-B1C3-FC12FA65E1D4}" type="slidenum">
              <a:rPr lang="ja-JP" altLang="en-US" smtClean="0">
                <a:latin typeface="Arial" pitchFamily="34" charset="0"/>
              </a:rPr>
              <a:pPr/>
              <a:t>21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3588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73D1F0-93D2-44F9-87D0-1ED309C40E83}" type="slidenum">
              <a:rPr lang="ja-JP" altLang="en-US"/>
              <a:pPr/>
              <a:t>22</a:t>
            </a:fld>
            <a:endParaRPr lang="en-US" altLang="ja-JP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468"/>
            <a:ext cx="5486400" cy="4114726"/>
          </a:xfrm>
          <a:ln/>
        </p:spPr>
        <p:txBody>
          <a:bodyPr/>
          <a:lstStyle/>
          <a:p>
            <a:endParaRPr lang="ja-JP" alt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つの角を丸めた四角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フリーフォーム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フリーフォーム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フリーフォーム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lapp.in2p3.fr/lapth/PHOX_FAMILY/readme_inc.htm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3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385048" cy="1828800"/>
          </a:xfrm>
        </p:spPr>
        <p:txBody>
          <a:bodyPr/>
          <a:lstStyle/>
          <a:p>
            <a:r>
              <a:rPr kumimoji="1" lang="en-US" altLang="ja-JP" dirty="0" smtClean="0"/>
              <a:t>Photon Physics at LHC-ALICE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JSPS Research Fellow / University of Tsukuba</a:t>
            </a:r>
          </a:p>
          <a:p>
            <a:r>
              <a:rPr kumimoji="1" lang="en-US" altLang="ja-JP" dirty="0" smtClean="0"/>
              <a:t>T. </a:t>
            </a:r>
            <a:r>
              <a:rPr kumimoji="1" lang="en-US" altLang="ja-JP" dirty="0" err="1" smtClean="0"/>
              <a:t>Horaguchi</a:t>
            </a:r>
            <a:endParaRPr kumimoji="1" lang="en-US" altLang="ja-JP" dirty="0" smtClean="0"/>
          </a:p>
          <a:p>
            <a:r>
              <a:rPr lang="en-US" altLang="ja-JP" dirty="0" smtClean="0"/>
              <a:t>Oct. 15 2009 for HAWAII2009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101122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Invariant Mass Spectrum</a:t>
            </a:r>
            <a:endParaRPr kumimoji="1" lang="ja-JP" altLang="en-US" dirty="0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>
          <a:xfrm>
            <a:off x="285720" y="4357694"/>
            <a:ext cx="8472518" cy="2214578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Combinatorial background and Conversion electron pair dominates in the invariant mass spectrum.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dirty="0" smtClean="0"/>
              <a:t>Total mass yield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ja-JP" sz="3200" kern="0" dirty="0" smtClean="0"/>
              <a:t>is almost described by the combinatorial and material conversion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background </a:t>
            </a:r>
            <a:r>
              <a:rPr kumimoji="1" lang="en-US" altLang="ja-JP" sz="32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within the statistical error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en-US" altLang="ja-JP" sz="3200" kern="0" dirty="0" smtClean="0"/>
              <a:t>But it indicates to need more statistics and analysis is ongoing. 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図 14" descr="ee_mass_TRD4cut_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14422"/>
            <a:ext cx="4386270" cy="2974596"/>
          </a:xfrm>
          <a:prstGeom prst="rect">
            <a:avLst/>
          </a:prstGeom>
        </p:spPr>
      </p:pic>
      <p:pic>
        <p:nvPicPr>
          <p:cNvPr id="18" name="コンテンツ プレースホルダ 17" descr="ee_mass_TRD4cut_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6314" y="1285860"/>
            <a:ext cx="4207288" cy="2928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86834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Evaluation the Statistics in First Year</a:t>
            </a:r>
            <a:endParaRPr kumimoji="1" lang="ja-JP" altLang="en-US" dirty="0"/>
          </a:p>
        </p:txBody>
      </p:sp>
      <p:pic>
        <p:nvPicPr>
          <p:cNvPr id="4" name="コンテンツ プレースホルダ 3" descr="cross_section_pQC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3924610" cy="4525962"/>
          </a:xfrm>
        </p:spPr>
      </p:pic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85984" y="2071678"/>
            <a:ext cx="2191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Red : 100M event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0070C0"/>
                </a:solidFill>
              </a:rPr>
              <a:t>Blue : 1G event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4643438" y="1142984"/>
            <a:ext cx="4214842" cy="5286412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Evaluation from NLO </a:t>
            </a:r>
            <a:r>
              <a:rPr kumimoji="1" lang="en-US" altLang="ja-JP" sz="20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pQCD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calculation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Used INCNLO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http://wwwlapp.in2p3.fr/lapth/PHOX_FAMILY/readme_inc.htm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CTEQ6M, BFG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√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 : 7TeV pp</a:t>
            </a:r>
          </a:p>
          <a:p>
            <a:pPr marL="1257300" marR="0" lvl="2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 : 0.5p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,1.0p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,2.0p</a:t>
            </a:r>
            <a:r>
              <a:rPr kumimoji="1" lang="en-US" altLang="ja-JP" sz="20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Evaluation of the number of the virtual photon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en-US" altLang="ja-JP" sz="2000" kern="0" noProof="0" dirty="0" smtClean="0"/>
              <a:t>Error </a:t>
            </a:r>
            <a:r>
              <a:rPr lang="en-US" altLang="ja-JP" sz="2000" kern="0" dirty="0" smtClean="0"/>
              <a:t>propagation of </a:t>
            </a:r>
            <a:r>
              <a:rPr lang="en-US" altLang="ja-JP" sz="2000" dirty="0" smtClean="0"/>
              <a:t>background</a:t>
            </a:r>
            <a:r>
              <a:rPr lang="en-US" altLang="ja-JP" sz="2000" kern="0" noProof="0" dirty="0" smtClean="0"/>
              <a:t> subtraction included.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en-US" altLang="ja-JP" sz="2000" kern="0" dirty="0" smtClean="0"/>
              <a:t>Required Trigger : MB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Assumed DAQ rate :100Hz &amp; Duty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factor : ~</a:t>
            </a:r>
            <a:r>
              <a:rPr lang="en-US" altLang="ja-JP" sz="2000" kern="0" dirty="0" smtClean="0"/>
              <a:t>25%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US" altLang="ja-JP" sz="2000" kern="0" dirty="0" smtClean="0"/>
              <a:t>100M event ~ 2 Month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1G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event ~ 20 Month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US" altLang="ja-JP" sz="2000" kern="0" dirty="0" smtClean="0"/>
              <a:t>Measured </a:t>
            </a:r>
            <a:r>
              <a:rPr lang="en-US" altLang="ja-JP" sz="2000" kern="0" dirty="0" err="1" smtClean="0"/>
              <a:t>pT</a:t>
            </a:r>
            <a:r>
              <a:rPr lang="en-US" altLang="ja-JP" sz="2000" kern="0" dirty="0" smtClean="0"/>
              <a:t> will reach ~5GeV/c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Summary &amp; Future Plan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ALICE at LHC starting in month !</a:t>
            </a:r>
          </a:p>
          <a:p>
            <a:r>
              <a:rPr lang="en-US" altLang="ja-JP" dirty="0" smtClean="0"/>
              <a:t>Photon Physics at LHC-ALICE is important</a:t>
            </a:r>
          </a:p>
          <a:p>
            <a:pPr lvl="1"/>
            <a:r>
              <a:rPr lang="en-US" altLang="ja-JP" dirty="0" err="1" smtClean="0"/>
              <a:t>p</a:t>
            </a:r>
            <a:r>
              <a:rPr lang="en-US" altLang="ja-JP" dirty="0" err="1" smtClean="0"/>
              <a:t>+p</a:t>
            </a:r>
            <a:r>
              <a:rPr lang="en-US" altLang="ja-JP" dirty="0" smtClean="0"/>
              <a:t> </a:t>
            </a:r>
            <a:r>
              <a:rPr lang="en-US" altLang="ja-JP" dirty="0" smtClean="0"/>
              <a:t>collisions : Test of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calculation</a:t>
            </a:r>
          </a:p>
          <a:p>
            <a:pPr lvl="1"/>
            <a:r>
              <a:rPr lang="en-US" altLang="ja-JP" dirty="0" err="1" smtClean="0"/>
              <a:t>Pb+Pb</a:t>
            </a:r>
            <a:r>
              <a:rPr lang="en-US" altLang="ja-JP" dirty="0" smtClean="0"/>
              <a:t> </a:t>
            </a:r>
            <a:r>
              <a:rPr lang="en-US" altLang="ja-JP" dirty="0" smtClean="0"/>
              <a:t>collisions : Measurement of thermal photons</a:t>
            </a:r>
          </a:p>
          <a:p>
            <a:r>
              <a:rPr lang="en-US" altLang="ja-JP" dirty="0" smtClean="0"/>
              <a:t>Preparation for low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 smtClean="0"/>
              <a:t>photons </a:t>
            </a:r>
            <a:r>
              <a:rPr lang="en-US" altLang="ja-JP" dirty="0" smtClean="0"/>
              <a:t>measurement </a:t>
            </a:r>
            <a:r>
              <a:rPr lang="en-US" altLang="ja-JP" dirty="0" smtClean="0"/>
              <a:t>@ALICE</a:t>
            </a:r>
          </a:p>
          <a:p>
            <a:pPr lvl="1"/>
            <a:r>
              <a:rPr lang="en-US" altLang="ja-JP" dirty="0" smtClean="0"/>
              <a:t>Using the </a:t>
            </a:r>
            <a:r>
              <a:rPr lang="en-US" altLang="ja-JP" dirty="0" smtClean="0"/>
              <a:t>direct </a:t>
            </a:r>
            <a:r>
              <a:rPr lang="en-US" altLang="ja-JP" dirty="0" smtClean="0"/>
              <a:t>photon measurement via internal conversion method</a:t>
            </a:r>
          </a:p>
          <a:p>
            <a:pPr lvl="1"/>
            <a:r>
              <a:rPr lang="en-US" altLang="ja-JP" dirty="0" smtClean="0"/>
              <a:t>Working Group for </a:t>
            </a:r>
            <a:r>
              <a:rPr lang="en-US" altLang="ja-JP" dirty="0" smtClean="0"/>
              <a:t>this </a:t>
            </a:r>
            <a:r>
              <a:rPr lang="en-US" altLang="ja-JP" dirty="0" smtClean="0"/>
              <a:t>analysis was established.</a:t>
            </a:r>
          </a:p>
          <a:p>
            <a:pPr lvl="1"/>
            <a:r>
              <a:rPr lang="en-US" altLang="ja-JP" dirty="0" smtClean="0"/>
              <a:t>Precise study in more statistics is ongoing  at GRID!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57166"/>
            <a:ext cx="5248275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42852"/>
            <a:ext cx="4386277" cy="649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46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85926"/>
            <a:ext cx="5029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角丸四角形 55"/>
          <p:cNvSpPr/>
          <p:nvPr/>
        </p:nvSpPr>
        <p:spPr>
          <a:xfrm>
            <a:off x="4714876" y="5357826"/>
            <a:ext cx="4071966" cy="135732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4572000" y="1785926"/>
            <a:ext cx="4357718" cy="10001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4857752" y="3429000"/>
            <a:ext cx="3714776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/>
          <a:lstStyle/>
          <a:p>
            <a:r>
              <a:rPr kumimoji="1" lang="en-US" altLang="ja-JP" dirty="0" smtClean="0"/>
              <a:t>Combinatorial Background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14810" y="1000108"/>
            <a:ext cx="4929190" cy="4786346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Combinatorial background is evaluated using  mixed event method.</a:t>
            </a:r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 smtClean="0"/>
          </a:p>
          <a:p>
            <a:pPr>
              <a:buNone/>
            </a:pPr>
            <a:endParaRPr lang="en-US" altLang="ja-JP" sz="2000" dirty="0" smtClean="0"/>
          </a:p>
          <a:p>
            <a:r>
              <a:rPr lang="en-US" altLang="ja-JP" sz="2000" dirty="0" smtClean="0"/>
              <a:t>Normalization is done using the like sign pair.</a:t>
            </a:r>
          </a:p>
          <a:p>
            <a:endParaRPr lang="en-US" altLang="ja-JP" sz="2000" dirty="0" smtClean="0"/>
          </a:p>
          <a:p>
            <a:pPr>
              <a:buNone/>
            </a:pPr>
            <a:endParaRPr lang="en-US" altLang="ja-JP" sz="2000" dirty="0" smtClean="0"/>
          </a:p>
          <a:p>
            <a:r>
              <a:rPr lang="en-US" altLang="ja-JP" sz="2000" dirty="0" smtClean="0"/>
              <a:t>The normalized combinatorial background is good agreement with the unlike sign pair in high mass region.</a:t>
            </a:r>
          </a:p>
        </p:txBody>
      </p:sp>
      <p:pic>
        <p:nvPicPr>
          <p:cNvPr id="26626" name="Picture 2" descr="C:\Virtual Machines\SLC47\share\Low_Mass_All_vs_pp_and_m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8"/>
            <a:ext cx="4000528" cy="2777810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1214414" y="2500306"/>
            <a:ext cx="265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Black : unlike sign pair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Red : Like sign pair (++)</a:t>
            </a:r>
          </a:p>
          <a:p>
            <a:r>
              <a:rPr kumimoji="1" lang="en-US" altLang="ja-JP" dirty="0" smtClean="0">
                <a:solidFill>
                  <a:srgbClr val="0070C0"/>
                </a:solidFill>
              </a:rPr>
              <a:t>Blue : Like sign pair (--)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pSp>
        <p:nvGrpSpPr>
          <p:cNvPr id="4" name="グループ化 26"/>
          <p:cNvGrpSpPr/>
          <p:nvPr/>
        </p:nvGrpSpPr>
        <p:grpSpPr>
          <a:xfrm>
            <a:off x="214282" y="3857628"/>
            <a:ext cx="4040956" cy="2643206"/>
            <a:chOff x="214282" y="3857628"/>
            <a:chExt cx="4040956" cy="2643206"/>
          </a:xfrm>
        </p:grpSpPr>
        <p:pic>
          <p:nvPicPr>
            <p:cNvPr id="26627" name="Picture 3" descr="C:\Virtual Machines\SLC47\share\Low_Mass_All_vs_Combinatorial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282" y="3857628"/>
              <a:ext cx="4000528" cy="2643206"/>
            </a:xfrm>
            <a:prstGeom prst="rect">
              <a:avLst/>
            </a:prstGeom>
            <a:noFill/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1142976" y="5143512"/>
              <a:ext cx="31122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Black : unlike sign pair</a:t>
              </a:r>
            </a:p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Red : Normalized combinatorial</a:t>
              </a:r>
            </a:p>
            <a:p>
              <a:r>
                <a:rPr lang="en-US" altLang="ja-JP" dirty="0" smtClean="0">
                  <a:solidFill>
                    <a:srgbClr val="FF0000"/>
                  </a:solidFill>
                </a:rPr>
                <a:t>background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5072066" y="3643314"/>
          <a:ext cx="3214710" cy="571504"/>
        </p:xfrm>
        <a:graphic>
          <a:graphicData uri="http://schemas.openxmlformats.org/presentationml/2006/ole">
            <p:oleObj spid="_x0000_s24578" name="数式" r:id="rId5" imgW="1117440" imgH="253800" progId="Equation.3">
              <p:embed/>
            </p:oleObj>
          </a:graphicData>
        </a:graphic>
      </p:graphicFrame>
      <p:graphicFrame>
        <p:nvGraphicFramePr>
          <p:cNvPr id="62469" name="Object 5"/>
          <p:cNvGraphicFramePr>
            <a:graphicFrameLocks noChangeAspect="1"/>
          </p:cNvGraphicFramePr>
          <p:nvPr/>
        </p:nvGraphicFramePr>
        <p:xfrm>
          <a:off x="4714876" y="1928802"/>
          <a:ext cx="4143404" cy="642942"/>
        </p:xfrm>
        <a:graphic>
          <a:graphicData uri="http://schemas.openxmlformats.org/presentationml/2006/ole">
            <p:oleObj spid="_x0000_s24579" name="数式" r:id="rId6" imgW="1892160" imgH="279360" progId="Equation.3">
              <p:embed/>
            </p:oleObj>
          </a:graphicData>
        </a:graphic>
      </p:graphicFrame>
      <p:sp>
        <p:nvSpPr>
          <p:cNvPr id="51" name="テキスト ボックス 50"/>
          <p:cNvSpPr txBox="1"/>
          <p:nvPr/>
        </p:nvSpPr>
        <p:spPr>
          <a:xfrm>
            <a:off x="6357950" y="614364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e-’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5214942" y="5786454"/>
            <a:ext cx="1000132" cy="64294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V="1">
            <a:off x="5715008" y="6000768"/>
            <a:ext cx="928694" cy="5715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rot="5400000" flipH="1" flipV="1">
            <a:off x="5393537" y="5965049"/>
            <a:ext cx="928694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rot="5400000" flipH="1" flipV="1">
            <a:off x="5000628" y="5715016"/>
            <a:ext cx="928694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5143504" y="557214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dirty="0" smtClean="0">
                <a:solidFill>
                  <a:srgbClr val="FF0000"/>
                </a:solidFill>
              </a:rPr>
              <a:t>+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000760" y="578645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e-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572132" y="571501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dirty="0" smtClean="0">
                <a:solidFill>
                  <a:srgbClr val="FF0000"/>
                </a:solidFill>
              </a:rPr>
              <a:t>+’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5715008" y="5572140"/>
            <a:ext cx="78581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000892" y="5429264"/>
            <a:ext cx="172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Combinatorial </a:t>
            </a:r>
          </a:p>
          <a:p>
            <a:r>
              <a:rPr kumimoji="1" lang="en-US" altLang="ja-JP" dirty="0" smtClean="0"/>
              <a:t>pair</a:t>
            </a:r>
            <a:endParaRPr kumimoji="1" lang="ja-JP" altLang="en-US" dirty="0"/>
          </a:p>
        </p:txBody>
      </p:sp>
      <p:sp>
        <p:nvSpPr>
          <p:cNvPr id="55" name="右矢印 54"/>
          <p:cNvSpPr/>
          <p:nvPr/>
        </p:nvSpPr>
        <p:spPr>
          <a:xfrm>
            <a:off x="6643702" y="5572140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0" name="フッター プレースホルダ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Photon Physics : Thermal Photons</a:t>
            </a:r>
            <a:endParaRPr lang="ja-JP" altLang="en-US" dirty="0" smtClean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357298"/>
            <a:ext cx="8229600" cy="511175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RHIC outcome</a:t>
            </a:r>
            <a:endParaRPr lang="ja-JP" altLang="en-US" dirty="0" smtClean="0"/>
          </a:p>
          <a:p>
            <a:pPr lvl="1" eaLnBrk="1" hangingPunct="1"/>
            <a:r>
              <a:rPr lang="en-US" altLang="ja-JP" dirty="0" smtClean="0"/>
              <a:t>radiation at 300 – 500 </a:t>
            </a:r>
            <a:r>
              <a:rPr lang="en-US" altLang="ja-JP" dirty="0" err="1" smtClean="0"/>
              <a:t>MeV</a:t>
            </a:r>
            <a:r>
              <a:rPr lang="ja-JP" altLang="en-US" dirty="0" smtClean="0"/>
              <a:t> </a:t>
            </a:r>
            <a:r>
              <a:rPr lang="en-US" altLang="ja-JP" dirty="0" smtClean="0"/>
              <a:t>implied</a:t>
            </a:r>
          </a:p>
          <a:p>
            <a:pPr lvl="2" eaLnBrk="1" hangingPunct="1"/>
            <a:r>
              <a:rPr lang="en-US" altLang="ja-JP" dirty="0" smtClean="0"/>
              <a:t>indirect measurement via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 smtClean="0"/>
              <a:t>*</a:t>
            </a:r>
          </a:p>
          <a:p>
            <a:pPr lvl="2" eaLnBrk="1" hangingPunct="1"/>
            <a:r>
              <a:rPr lang="en-US" altLang="ja-JP" i="1" dirty="0" smtClean="0"/>
              <a:t>cf.</a:t>
            </a:r>
            <a:r>
              <a:rPr lang="en-US" altLang="ja-JP" dirty="0" smtClean="0"/>
              <a:t> critical temperature ~ 170 </a:t>
            </a:r>
            <a:r>
              <a:rPr lang="en-US" altLang="ja-JP" dirty="0" err="1" smtClean="0"/>
              <a:t>MeV</a:t>
            </a:r>
            <a:endParaRPr lang="ja-JP" altLang="en-US" dirty="0" smtClean="0"/>
          </a:p>
          <a:p>
            <a:pPr lvl="1" eaLnBrk="1" hangingPunct="1"/>
            <a:r>
              <a:rPr lang="en-US" altLang="ja-JP" dirty="0" smtClean="0"/>
              <a:t>models not strongly constrained</a:t>
            </a:r>
          </a:p>
          <a:p>
            <a:pPr lvl="2" eaLnBrk="1" hangingPunct="1">
              <a:buNone/>
            </a:pPr>
            <a:endParaRPr lang="en-US" altLang="ja-JP" dirty="0" smtClean="0"/>
          </a:p>
          <a:p>
            <a:pPr eaLnBrk="1" hangingPunct="1"/>
            <a:r>
              <a:rPr lang="en-US" altLang="ja-JP" dirty="0" smtClean="0"/>
              <a:t>LHC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prospect</a:t>
            </a:r>
            <a:endParaRPr lang="ja-JP" altLang="en-US" dirty="0" smtClean="0"/>
          </a:p>
          <a:p>
            <a:pPr lvl="1" eaLnBrk="1" hangingPunct="1"/>
            <a:r>
              <a:rPr lang="en-US" altLang="ja-JP" dirty="0" smtClean="0"/>
              <a:t>direct measurement of thermal photons</a:t>
            </a:r>
          </a:p>
          <a:p>
            <a:pPr lvl="2" eaLnBrk="1" hangingPunct="1"/>
            <a:r>
              <a:rPr lang="en-US" altLang="ja-JP" dirty="0" smtClean="0"/>
              <a:t>higher temperature + longer life time</a:t>
            </a:r>
          </a:p>
          <a:p>
            <a:pPr lvl="2" eaLnBrk="1" hangingPunct="1"/>
            <a:r>
              <a:rPr lang="en-US" altLang="ja-JP" dirty="0" smtClean="0"/>
              <a:t>reduced background due to quenching</a:t>
            </a:r>
          </a:p>
          <a:p>
            <a:pPr lvl="2" eaLnBrk="1" hangingPunct="1"/>
            <a:r>
              <a:rPr lang="en-US" altLang="ja-JP" dirty="0" smtClean="0"/>
              <a:t>ALICE-PHOS</a:t>
            </a:r>
            <a:r>
              <a:rPr lang="ja-JP" altLang="en-US" dirty="0" smtClean="0"/>
              <a:t> </a:t>
            </a:r>
            <a:r>
              <a:rPr lang="en-US" altLang="ja-JP" dirty="0" smtClean="0"/>
              <a:t>detector</a:t>
            </a:r>
            <a:endParaRPr lang="ja-JP" altLang="en-US" dirty="0" smtClean="0"/>
          </a:p>
          <a:p>
            <a:pPr lvl="1" eaLnBrk="1" hangingPunct="1"/>
            <a:r>
              <a:rPr lang="en-US" altLang="ja-JP" dirty="0" smtClean="0"/>
              <a:t>understanding of thermal properties of </a:t>
            </a:r>
            <a:r>
              <a:rPr lang="en-US" altLang="ja-JP" dirty="0" err="1" smtClean="0"/>
              <a:t>partonic</a:t>
            </a:r>
            <a:r>
              <a:rPr lang="en-US" altLang="ja-JP" dirty="0" smtClean="0"/>
              <a:t> system</a:t>
            </a:r>
            <a:endParaRPr lang="ja-JP" altLang="en-US" dirty="0" smtClean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116741" name="Picture 4" descr="yasuyuki5_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479" y="2214567"/>
            <a:ext cx="3056209" cy="407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0862" y="3280479"/>
            <a:ext cx="3263924" cy="303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9800" y="3472798"/>
            <a:ext cx="1848714" cy="112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156742"/>
            <a:ext cx="2571768" cy="227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1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角丸四角形 56"/>
          <p:cNvSpPr/>
          <p:nvPr/>
        </p:nvSpPr>
        <p:spPr>
          <a:xfrm>
            <a:off x="5929322" y="1785926"/>
            <a:ext cx="1643074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4286248" y="1357298"/>
            <a:ext cx="4643438" cy="478634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Background Sources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600200"/>
            <a:ext cx="4500594" cy="4709160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1" name="日付プレースホルダ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2" name="フッター プレースホルダ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1" name="スライド番号プレースホルダ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4" name="コンテンツ プレースホルダ 2"/>
          <p:cNvSpPr txBox="1">
            <a:spLocks/>
          </p:cNvSpPr>
          <p:nvPr/>
        </p:nvSpPr>
        <p:spPr>
          <a:xfrm>
            <a:off x="142844" y="1428736"/>
            <a:ext cx="4319590" cy="470695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Real signal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-electron continuum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Background sources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Combinatorial background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Material conversion pairs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Additional correlated background</a:t>
            </a:r>
          </a:p>
          <a:p>
            <a:pPr lvl="1">
              <a:buFont typeface="Arial Unicode MS" pitchFamily="50" charset="-128"/>
              <a:buChar char="–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Cross pairs from decays with 4 electrons in the final state</a:t>
            </a:r>
          </a:p>
          <a:p>
            <a:pPr lvl="1">
              <a:buFont typeface="Arial Unicode MS" pitchFamily="50" charset="-128"/>
              <a:buChar char="–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Pairs in same jet or back-to-back jets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Hadron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decays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’,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w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J/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y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400" dirty="0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y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’ 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1" lang="ja-JP" alt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1" lang="ja-JP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4643438" y="1714488"/>
            <a:ext cx="4046538" cy="1636712"/>
            <a:chOff x="4388834" y="1332849"/>
            <a:chExt cx="4929190" cy="2001048"/>
          </a:xfrm>
        </p:grpSpPr>
        <p:sp>
          <p:nvSpPr>
            <p:cNvPr id="6" name="正方形/長方形 5"/>
            <p:cNvSpPr/>
            <p:nvPr/>
          </p:nvSpPr>
          <p:spPr>
            <a:xfrm>
              <a:off x="4388834" y="1332849"/>
              <a:ext cx="4929190" cy="2001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Arrow Connector 132"/>
            <p:cNvCxnSpPr>
              <a:cxnSpLocks noChangeShapeType="1"/>
            </p:cNvCxnSpPr>
            <p:nvPr/>
          </p:nvCxnSpPr>
          <p:spPr bwMode="auto">
            <a:xfrm rot="10800000">
              <a:off x="5875915" y="2212416"/>
              <a:ext cx="832174" cy="528506"/>
            </a:xfrm>
            <a:prstGeom prst="straightConnector1">
              <a:avLst/>
            </a:prstGeom>
            <a:noFill/>
            <a:ln w="38100" algn="ctr">
              <a:solidFill>
                <a:schemeClr val="bg1"/>
              </a:solidFill>
              <a:round/>
              <a:headEnd/>
              <a:tailEnd type="triangle" w="med" len="med"/>
            </a:ln>
          </p:spPr>
        </p:cxnSp>
        <p:cxnSp>
          <p:nvCxnSpPr>
            <p:cNvPr id="8" name="Straight Arrow Connector 133"/>
            <p:cNvCxnSpPr/>
            <p:nvPr/>
          </p:nvCxnSpPr>
          <p:spPr bwMode="auto">
            <a:xfrm>
              <a:off x="6715164" y="2732224"/>
              <a:ext cx="982357" cy="366826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9" name="Straight Arrow Connector 134"/>
            <p:cNvCxnSpPr>
              <a:cxnSpLocks noChangeShapeType="1"/>
            </p:cNvCxnSpPr>
            <p:nvPr/>
          </p:nvCxnSpPr>
          <p:spPr bwMode="auto">
            <a:xfrm rot="1870289" flipV="1">
              <a:off x="6844132" y="2294522"/>
              <a:ext cx="796922" cy="703366"/>
            </a:xfrm>
            <a:prstGeom prst="straightConnector1">
              <a:avLst/>
            </a:prstGeom>
            <a:noFill/>
            <a:ln w="38100" algn="ctr">
              <a:solidFill>
                <a:schemeClr val="bg1"/>
              </a:solidFill>
              <a:round/>
              <a:headEnd/>
              <a:tailEnd type="triangle" w="med" len="med"/>
            </a:ln>
          </p:spPr>
        </p:cxnSp>
        <p:cxnSp>
          <p:nvCxnSpPr>
            <p:cNvPr id="10" name="Straight Arrow Connector 135"/>
            <p:cNvCxnSpPr>
              <a:cxnSpLocks noChangeShapeType="1"/>
            </p:cNvCxnSpPr>
            <p:nvPr/>
          </p:nvCxnSpPr>
          <p:spPr bwMode="auto">
            <a:xfrm rot="10800000" flipV="1">
              <a:off x="5582822" y="2732620"/>
              <a:ext cx="1125267" cy="53222"/>
            </a:xfrm>
            <a:prstGeom prst="straightConnector1">
              <a:avLst/>
            </a:prstGeom>
            <a:noFill/>
            <a:ln w="38100" algn="ctr">
              <a:solidFill>
                <a:schemeClr val="bg1"/>
              </a:solidFill>
              <a:round/>
              <a:headEnd/>
              <a:tailEnd type="triangle" w="med" len="med"/>
            </a:ln>
          </p:spPr>
        </p:cxnSp>
        <p:cxnSp>
          <p:nvCxnSpPr>
            <p:cNvPr id="11" name="Straight Arrow Connector 136"/>
            <p:cNvCxnSpPr/>
            <p:nvPr/>
          </p:nvCxnSpPr>
          <p:spPr bwMode="auto">
            <a:xfrm rot="10800000" flipV="1">
              <a:off x="5875907" y="2732224"/>
              <a:ext cx="833456" cy="236787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Straight Arrow Connector 137"/>
            <p:cNvCxnSpPr/>
            <p:nvPr/>
          </p:nvCxnSpPr>
          <p:spPr bwMode="auto">
            <a:xfrm>
              <a:off x="6744170" y="2732224"/>
              <a:ext cx="1034570" cy="104808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" name="Straight Arrow Connector 138"/>
            <p:cNvCxnSpPr>
              <a:cxnSpLocks noChangeShapeType="1"/>
            </p:cNvCxnSpPr>
            <p:nvPr/>
          </p:nvCxnSpPr>
          <p:spPr bwMode="auto">
            <a:xfrm rot="10800000">
              <a:off x="5144012" y="1780523"/>
              <a:ext cx="731908" cy="406020"/>
            </a:xfrm>
            <a:prstGeom prst="straightConnector1">
              <a:avLst/>
            </a:prstGeom>
            <a:noFill/>
            <a:ln w="38100" algn="ctr">
              <a:solidFill>
                <a:srgbClr val="FFF063"/>
              </a:solidFill>
              <a:round/>
              <a:headEnd/>
              <a:tailEnd type="triangle" w="med" len="med"/>
            </a:ln>
          </p:spPr>
        </p:cxnSp>
        <p:cxnSp>
          <p:nvCxnSpPr>
            <p:cNvPr id="14" name="Straight Arrow Connector 139"/>
            <p:cNvCxnSpPr>
              <a:cxnSpLocks noChangeShapeType="1"/>
            </p:cNvCxnSpPr>
            <p:nvPr/>
          </p:nvCxnSpPr>
          <p:spPr bwMode="auto">
            <a:xfrm rot="10800000">
              <a:off x="5043319" y="2070336"/>
              <a:ext cx="832600" cy="141671"/>
            </a:xfrm>
            <a:prstGeom prst="straightConnector1">
              <a:avLst/>
            </a:prstGeom>
            <a:noFill/>
            <a:ln w="38100" algn="ctr">
              <a:solidFill>
                <a:srgbClr val="FF9900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Straight Arrow Connector 140"/>
            <p:cNvCxnSpPr>
              <a:cxnSpLocks noChangeShapeType="1"/>
            </p:cNvCxnSpPr>
            <p:nvPr/>
          </p:nvCxnSpPr>
          <p:spPr bwMode="auto">
            <a:xfrm rot="1870289" flipV="1">
              <a:off x="7835581" y="2254620"/>
              <a:ext cx="659953" cy="530842"/>
            </a:xfrm>
            <a:prstGeom prst="straightConnector1">
              <a:avLst/>
            </a:prstGeom>
            <a:noFill/>
            <a:ln w="38100" algn="ctr">
              <a:solidFill>
                <a:srgbClr val="FFF063"/>
              </a:solidFill>
              <a:round/>
              <a:headEnd/>
              <a:tailEnd type="triangle" w="med" len="med"/>
            </a:ln>
          </p:spPr>
        </p:cxnSp>
        <p:cxnSp>
          <p:nvCxnSpPr>
            <p:cNvPr id="16" name="Straight Arrow Connector 141"/>
            <p:cNvCxnSpPr>
              <a:cxnSpLocks noChangeShapeType="1"/>
            </p:cNvCxnSpPr>
            <p:nvPr/>
          </p:nvCxnSpPr>
          <p:spPr bwMode="auto">
            <a:xfrm rot="7270289" flipH="1" flipV="1">
              <a:off x="7753802" y="2162220"/>
              <a:ext cx="716637" cy="429590"/>
            </a:xfrm>
            <a:prstGeom prst="straightConnector1">
              <a:avLst/>
            </a:prstGeom>
            <a:noFill/>
            <a:ln w="38100" algn="ctr">
              <a:solidFill>
                <a:srgbClr val="FF9900"/>
              </a:solidFill>
              <a:round/>
              <a:headEnd/>
              <a:tailEnd type="triangle" w="med" len="med"/>
            </a:ln>
          </p:spPr>
        </p:cxnSp>
        <p:cxnSp>
          <p:nvCxnSpPr>
            <p:cNvPr id="17" name="Straight Arrow Connector 142"/>
            <p:cNvCxnSpPr>
              <a:cxnSpLocks noChangeShapeType="1"/>
            </p:cNvCxnSpPr>
            <p:nvPr/>
          </p:nvCxnSpPr>
          <p:spPr bwMode="auto">
            <a:xfrm rot="16200000" flipV="1">
              <a:off x="5408345" y="1728916"/>
              <a:ext cx="483162" cy="451979"/>
            </a:xfrm>
            <a:prstGeom prst="straightConnector1">
              <a:avLst/>
            </a:prstGeom>
            <a:noFill/>
            <a:ln w="28575" algn="ctr">
              <a:solidFill>
                <a:srgbClr val="92D05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" name="Straight Arrow Connector 143"/>
            <p:cNvCxnSpPr>
              <a:cxnSpLocks noChangeShapeType="1"/>
            </p:cNvCxnSpPr>
            <p:nvPr/>
          </p:nvCxnSpPr>
          <p:spPr bwMode="auto">
            <a:xfrm rot="1870289" flipV="1">
              <a:off x="7780398" y="2583073"/>
              <a:ext cx="436892" cy="128822"/>
            </a:xfrm>
            <a:prstGeom prst="straightConnector1">
              <a:avLst/>
            </a:prstGeom>
            <a:noFill/>
            <a:ln w="28575" algn="ctr">
              <a:solidFill>
                <a:srgbClr val="92D05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9" name="Straight Arrow Connector 144"/>
            <p:cNvCxnSpPr>
              <a:cxnSpLocks noChangeShapeType="1"/>
            </p:cNvCxnSpPr>
            <p:nvPr/>
          </p:nvCxnSpPr>
          <p:spPr bwMode="auto">
            <a:xfrm rot="12670289" flipV="1">
              <a:off x="4755595" y="2524147"/>
              <a:ext cx="782358" cy="505501"/>
            </a:xfrm>
            <a:prstGeom prst="straightConnector1">
              <a:avLst/>
            </a:prstGeom>
            <a:noFill/>
            <a:ln w="38100" algn="ctr">
              <a:solidFill>
                <a:srgbClr val="FFF063"/>
              </a:solidFill>
              <a:round/>
              <a:headEnd/>
              <a:tailEnd type="triangle" w="med" len="med"/>
            </a:ln>
          </p:spPr>
        </p:cxnSp>
        <p:cxnSp>
          <p:nvCxnSpPr>
            <p:cNvPr id="20" name="Straight Arrow Connector 145"/>
            <p:cNvCxnSpPr>
              <a:cxnSpLocks noChangeShapeType="1"/>
            </p:cNvCxnSpPr>
            <p:nvPr/>
          </p:nvCxnSpPr>
          <p:spPr bwMode="auto">
            <a:xfrm rot="12670289" flipV="1">
              <a:off x="4822094" y="2543254"/>
              <a:ext cx="780125" cy="232302"/>
            </a:xfrm>
            <a:prstGeom prst="straightConnector1">
              <a:avLst/>
            </a:prstGeom>
            <a:noFill/>
            <a:ln w="38100" algn="ctr">
              <a:solidFill>
                <a:srgbClr val="FF9900"/>
              </a:solidFill>
              <a:round/>
              <a:headEnd/>
              <a:tailEnd type="triangle" w="med" len="med"/>
            </a:ln>
          </p:spPr>
        </p:cxnSp>
        <p:cxnSp>
          <p:nvCxnSpPr>
            <p:cNvPr id="21" name="Straight Arrow Connector 146"/>
            <p:cNvCxnSpPr>
              <a:cxnSpLocks noChangeShapeType="1"/>
            </p:cNvCxnSpPr>
            <p:nvPr/>
          </p:nvCxnSpPr>
          <p:spPr bwMode="auto">
            <a:xfrm rot="7270289">
              <a:off x="5087455" y="2702931"/>
              <a:ext cx="514020" cy="392895"/>
            </a:xfrm>
            <a:prstGeom prst="straightConnector1">
              <a:avLst/>
            </a:prstGeom>
            <a:noFill/>
            <a:ln w="28575" algn="ctr">
              <a:solidFill>
                <a:srgbClr val="92D05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22" name="TextBox 147"/>
            <p:cNvSpPr txBox="1">
              <a:spLocks noChangeArrowheads="1"/>
            </p:cNvSpPr>
            <p:nvPr/>
          </p:nvSpPr>
          <p:spPr bwMode="auto">
            <a:xfrm>
              <a:off x="6026150" y="2071064"/>
              <a:ext cx="376238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 dirty="0">
                  <a:solidFill>
                    <a:srgbClr val="F2F2F2"/>
                  </a:solidFill>
                  <a:latin typeface="Times New Roman" pitchFamily="18" charset="0"/>
                </a:rPr>
                <a:t>π</a:t>
              </a:r>
              <a:r>
                <a:rPr lang="de-DE" altLang="ja-JP" baseline="30000" dirty="0">
                  <a:solidFill>
                    <a:srgbClr val="F2F2F2"/>
                  </a:solidFill>
                  <a:latin typeface="Times New Roman" pitchFamily="18" charset="0"/>
                </a:rPr>
                <a:t>0</a:t>
              </a:r>
              <a:endParaRPr lang="en-US" altLang="ja-JP" baseline="30000" dirty="0">
                <a:solidFill>
                  <a:srgbClr val="F2F2F2"/>
                </a:solidFill>
                <a:latin typeface="Times New Roman" pitchFamily="18" charset="0"/>
              </a:endParaRPr>
            </a:p>
          </p:txBody>
        </p:sp>
        <p:sp>
          <p:nvSpPr>
            <p:cNvPr id="23" name="TextBox 148"/>
            <p:cNvSpPr txBox="1">
              <a:spLocks noChangeArrowheads="1"/>
            </p:cNvSpPr>
            <p:nvPr/>
          </p:nvSpPr>
          <p:spPr bwMode="auto">
            <a:xfrm>
              <a:off x="7310439" y="2531439"/>
              <a:ext cx="376237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F2F2F2"/>
                  </a:solidFill>
                  <a:latin typeface="Times New Roman" pitchFamily="18" charset="0"/>
                </a:rPr>
                <a:t>π</a:t>
              </a:r>
              <a:r>
                <a:rPr lang="de-DE" altLang="ja-JP" baseline="30000">
                  <a:solidFill>
                    <a:srgbClr val="F2F2F2"/>
                  </a:solidFill>
                  <a:latin typeface="Times New Roman" pitchFamily="18" charset="0"/>
                </a:rPr>
                <a:t>0</a:t>
              </a:r>
              <a:endParaRPr lang="en-US" altLang="ja-JP" baseline="30000">
                <a:solidFill>
                  <a:srgbClr val="F2F2F2"/>
                </a:solidFill>
                <a:latin typeface="Times New Roman" pitchFamily="18" charset="0"/>
              </a:endParaRPr>
            </a:p>
          </p:txBody>
        </p:sp>
        <p:sp>
          <p:nvSpPr>
            <p:cNvPr id="24" name="TextBox 149"/>
            <p:cNvSpPr txBox="1">
              <a:spLocks noChangeArrowheads="1"/>
            </p:cNvSpPr>
            <p:nvPr/>
          </p:nvSpPr>
          <p:spPr bwMode="auto">
            <a:xfrm>
              <a:off x="4695825" y="1780551"/>
              <a:ext cx="3714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9900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9900"/>
                  </a:solidFill>
                  <a:latin typeface="Times New Roman" pitchFamily="18" charset="0"/>
                </a:rPr>
                <a:t>+</a:t>
              </a:r>
              <a:endParaRPr lang="en-US" altLang="ja-JP" baseline="30000">
                <a:solidFill>
                  <a:srgbClr val="FF9900"/>
                </a:solidFill>
                <a:latin typeface="Times New Roman" pitchFamily="18" charset="0"/>
              </a:endParaRPr>
            </a:p>
          </p:txBody>
        </p:sp>
        <p:sp>
          <p:nvSpPr>
            <p:cNvPr id="25" name="TextBox 150"/>
            <p:cNvSpPr txBox="1">
              <a:spLocks noChangeArrowheads="1"/>
            </p:cNvSpPr>
            <p:nvPr/>
          </p:nvSpPr>
          <p:spPr bwMode="auto">
            <a:xfrm>
              <a:off x="5057775" y="1447176"/>
              <a:ext cx="336550" cy="36671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F063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F063"/>
                  </a:solidFill>
                  <a:latin typeface="Times New Roman" pitchFamily="18" charset="0"/>
                </a:rPr>
                <a:t>-</a:t>
              </a:r>
              <a:endParaRPr lang="en-US" altLang="ja-JP" baseline="30000">
                <a:solidFill>
                  <a:srgbClr val="FFF063"/>
                </a:solidFill>
                <a:latin typeface="Times New Roman" pitchFamily="18" charset="0"/>
              </a:endParaRPr>
            </a:p>
          </p:txBody>
        </p:sp>
        <p:sp>
          <p:nvSpPr>
            <p:cNvPr id="26" name="TextBox 151"/>
            <p:cNvSpPr txBox="1">
              <a:spLocks noChangeArrowheads="1"/>
            </p:cNvSpPr>
            <p:nvPr/>
          </p:nvSpPr>
          <p:spPr bwMode="auto">
            <a:xfrm>
              <a:off x="8428038" y="1964701"/>
              <a:ext cx="371475" cy="36671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9900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9900"/>
                  </a:solidFill>
                  <a:latin typeface="Times New Roman" pitchFamily="18" charset="0"/>
                </a:rPr>
                <a:t>+</a:t>
              </a:r>
              <a:endParaRPr lang="en-US" altLang="ja-JP" baseline="30000">
                <a:solidFill>
                  <a:srgbClr val="FF9900"/>
                </a:solidFill>
                <a:latin typeface="Times New Roman" pitchFamily="18" charset="0"/>
              </a:endParaRPr>
            </a:p>
          </p:txBody>
        </p:sp>
        <p:sp>
          <p:nvSpPr>
            <p:cNvPr id="27" name="TextBox 152"/>
            <p:cNvSpPr txBox="1">
              <a:spLocks noChangeArrowheads="1"/>
            </p:cNvSpPr>
            <p:nvPr/>
          </p:nvSpPr>
          <p:spPr bwMode="auto">
            <a:xfrm>
              <a:off x="8445500" y="2369514"/>
              <a:ext cx="336550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F063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F063"/>
                  </a:solidFill>
                  <a:latin typeface="Times New Roman" pitchFamily="18" charset="0"/>
                </a:rPr>
                <a:t>-</a:t>
              </a:r>
              <a:endParaRPr lang="en-US" altLang="ja-JP" baseline="30000">
                <a:solidFill>
                  <a:srgbClr val="FFF063"/>
                </a:solidFill>
                <a:latin typeface="Times New Roman" pitchFamily="18" charset="0"/>
              </a:endParaRPr>
            </a:p>
          </p:txBody>
        </p:sp>
        <p:sp>
          <p:nvSpPr>
            <p:cNvPr id="28" name="TextBox 153"/>
            <p:cNvSpPr txBox="1">
              <a:spLocks noChangeArrowheads="1"/>
            </p:cNvSpPr>
            <p:nvPr/>
          </p:nvSpPr>
          <p:spPr bwMode="auto">
            <a:xfrm>
              <a:off x="8134350" y="2571125"/>
              <a:ext cx="285750" cy="36671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92D050"/>
                  </a:solidFill>
                  <a:latin typeface="Times New Roman" pitchFamily="18" charset="0"/>
                </a:rPr>
                <a:t>γ</a:t>
              </a:r>
              <a:endParaRPr lang="en-US" altLang="ja-JP">
                <a:solidFill>
                  <a:srgbClr val="92D050"/>
                </a:solidFill>
                <a:latin typeface="Times New Roman" pitchFamily="18" charset="0"/>
              </a:endParaRPr>
            </a:p>
          </p:txBody>
        </p:sp>
        <p:sp>
          <p:nvSpPr>
            <p:cNvPr id="29" name="TextBox 154"/>
            <p:cNvSpPr txBox="1">
              <a:spLocks noChangeArrowheads="1"/>
            </p:cNvSpPr>
            <p:nvPr/>
          </p:nvSpPr>
          <p:spPr bwMode="auto">
            <a:xfrm>
              <a:off x="5249863" y="1420189"/>
              <a:ext cx="285750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92D050"/>
                  </a:solidFill>
                  <a:latin typeface="Times New Roman" pitchFamily="18" charset="0"/>
                </a:rPr>
                <a:t>γ</a:t>
              </a:r>
              <a:endParaRPr lang="en-US" altLang="ja-JP">
                <a:solidFill>
                  <a:srgbClr val="92D050"/>
                </a:solidFill>
                <a:latin typeface="Times New Roman" pitchFamily="18" charset="0"/>
              </a:endParaRPr>
            </a:p>
          </p:txBody>
        </p:sp>
        <p:sp>
          <p:nvSpPr>
            <p:cNvPr id="30" name="TextBox 155"/>
            <p:cNvSpPr txBox="1">
              <a:spLocks noChangeArrowheads="1"/>
            </p:cNvSpPr>
            <p:nvPr/>
          </p:nvSpPr>
          <p:spPr bwMode="auto">
            <a:xfrm>
              <a:off x="5672138" y="2436189"/>
              <a:ext cx="376237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F2F2F2"/>
                  </a:solidFill>
                  <a:latin typeface="Times New Roman" pitchFamily="18" charset="0"/>
                </a:rPr>
                <a:t>π</a:t>
              </a:r>
              <a:r>
                <a:rPr lang="de-DE" altLang="ja-JP" baseline="30000">
                  <a:solidFill>
                    <a:srgbClr val="F2F2F2"/>
                  </a:solidFill>
                  <a:latin typeface="Times New Roman" pitchFamily="18" charset="0"/>
                </a:rPr>
                <a:t>0</a:t>
              </a:r>
              <a:endParaRPr lang="en-US" altLang="ja-JP" baseline="30000">
                <a:solidFill>
                  <a:srgbClr val="F2F2F2"/>
                </a:solidFill>
                <a:latin typeface="Times New Roman" pitchFamily="18" charset="0"/>
              </a:endParaRPr>
            </a:p>
          </p:txBody>
        </p:sp>
        <p:sp>
          <p:nvSpPr>
            <p:cNvPr id="31" name="TextBox 156"/>
            <p:cNvSpPr txBox="1">
              <a:spLocks noChangeArrowheads="1"/>
            </p:cNvSpPr>
            <p:nvPr/>
          </p:nvSpPr>
          <p:spPr bwMode="auto">
            <a:xfrm>
              <a:off x="4516438" y="2698126"/>
              <a:ext cx="336550" cy="36671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F063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F063"/>
                  </a:solidFill>
                  <a:latin typeface="Times New Roman" pitchFamily="18" charset="0"/>
                </a:rPr>
                <a:t>-</a:t>
              </a:r>
              <a:endParaRPr lang="en-US" altLang="ja-JP" baseline="30000">
                <a:solidFill>
                  <a:srgbClr val="FFF063"/>
                </a:solidFill>
                <a:latin typeface="Times New Roman" pitchFamily="18" charset="0"/>
              </a:endParaRPr>
            </a:p>
          </p:txBody>
        </p:sp>
        <p:sp>
          <p:nvSpPr>
            <p:cNvPr id="32" name="TextBox 157"/>
            <p:cNvSpPr txBox="1">
              <a:spLocks noChangeArrowheads="1"/>
            </p:cNvSpPr>
            <p:nvPr/>
          </p:nvSpPr>
          <p:spPr bwMode="auto">
            <a:xfrm>
              <a:off x="4849813" y="2885451"/>
              <a:ext cx="285750" cy="36671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92D050"/>
                  </a:solidFill>
                  <a:latin typeface="Times New Roman" pitchFamily="18" charset="0"/>
                </a:rPr>
                <a:t>γ</a:t>
              </a:r>
              <a:endParaRPr lang="en-US" altLang="ja-JP">
                <a:solidFill>
                  <a:srgbClr val="92D050"/>
                </a:solidFill>
                <a:latin typeface="Times New Roman" pitchFamily="18" charset="0"/>
              </a:endParaRPr>
            </a:p>
          </p:txBody>
        </p:sp>
        <p:sp>
          <p:nvSpPr>
            <p:cNvPr id="33" name="TextBox 158"/>
            <p:cNvSpPr txBox="1">
              <a:spLocks noChangeArrowheads="1"/>
            </p:cNvSpPr>
            <p:nvPr/>
          </p:nvSpPr>
          <p:spPr bwMode="auto">
            <a:xfrm>
              <a:off x="4694238" y="2169489"/>
              <a:ext cx="371475" cy="3667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9900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9900"/>
                  </a:solidFill>
                  <a:latin typeface="Times New Roman" pitchFamily="18" charset="0"/>
                </a:rPr>
                <a:t>+</a:t>
              </a:r>
              <a:endParaRPr lang="en-US" altLang="ja-JP" baseline="30000">
                <a:solidFill>
                  <a:srgbClr val="FF9900"/>
                </a:solidFill>
                <a:latin typeface="Times New Roman" pitchFamily="18" charset="0"/>
              </a:endParaRPr>
            </a:p>
          </p:txBody>
        </p:sp>
        <p:sp>
          <p:nvSpPr>
            <p:cNvPr id="34" name="Oval 49"/>
            <p:cNvSpPr>
              <a:spLocks noChangeArrowheads="1"/>
            </p:cNvSpPr>
            <p:nvPr/>
          </p:nvSpPr>
          <p:spPr bwMode="auto">
            <a:xfrm>
              <a:off x="4679950" y="1758326"/>
              <a:ext cx="457200" cy="914400"/>
            </a:xfrm>
            <a:prstGeom prst="ellipse">
              <a:avLst/>
            </a:prstGeom>
            <a:noFill/>
            <a:ln w="2857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endParaRPr lang="ja-JP" altLang="ja-JP"/>
            </a:p>
          </p:txBody>
        </p:sp>
        <p:sp>
          <p:nvSpPr>
            <p:cNvPr id="35" name="Oval 61"/>
            <p:cNvSpPr>
              <a:spLocks noChangeArrowheads="1"/>
            </p:cNvSpPr>
            <p:nvPr/>
          </p:nvSpPr>
          <p:spPr bwMode="auto">
            <a:xfrm rot="-234368">
              <a:off x="4465638" y="2288551"/>
              <a:ext cx="4570412" cy="914400"/>
            </a:xfrm>
            <a:prstGeom prst="ellipse">
              <a:avLst/>
            </a:prstGeom>
            <a:noFill/>
            <a:ln w="28575" algn="ctr">
              <a:solidFill>
                <a:srgbClr val="FFF06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endParaRPr lang="ja-JP" altLang="ja-JP"/>
            </a:p>
          </p:txBody>
        </p:sp>
      </p:grpSp>
      <p:grpSp>
        <p:nvGrpSpPr>
          <p:cNvPr id="36" name="グループ化 35"/>
          <p:cNvGrpSpPr>
            <a:grpSpLocks/>
          </p:cNvGrpSpPr>
          <p:nvPr/>
        </p:nvGrpSpPr>
        <p:grpSpPr bwMode="auto">
          <a:xfrm>
            <a:off x="4714876" y="4000504"/>
            <a:ext cx="3975100" cy="1625600"/>
            <a:chOff x="5072066" y="2911876"/>
            <a:chExt cx="3975476" cy="1625215"/>
          </a:xfrm>
          <a:noFill/>
        </p:grpSpPr>
        <p:sp>
          <p:nvSpPr>
            <p:cNvPr id="37" name="正方形/長方形 36"/>
            <p:cNvSpPr/>
            <p:nvPr/>
          </p:nvSpPr>
          <p:spPr>
            <a:xfrm>
              <a:off x="5072066" y="2911876"/>
              <a:ext cx="3975476" cy="162521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cxnSp>
          <p:nvCxnSpPr>
            <p:cNvPr id="38" name="Straight Arrow Connector 134"/>
            <p:cNvCxnSpPr>
              <a:cxnSpLocks noChangeShapeType="1"/>
            </p:cNvCxnSpPr>
            <p:nvPr/>
          </p:nvCxnSpPr>
          <p:spPr bwMode="auto">
            <a:xfrm rot="2460000" flipV="1">
              <a:off x="6148448" y="3320028"/>
              <a:ext cx="647499" cy="571485"/>
            </a:xfrm>
            <a:prstGeom prst="straightConnector1">
              <a:avLst/>
            </a:prstGeom>
            <a:grpFill/>
            <a:ln w="38100" algn="ctr">
              <a:solidFill>
                <a:schemeClr val="bg1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Straight Arrow Connector 140"/>
            <p:cNvCxnSpPr>
              <a:cxnSpLocks noChangeShapeType="1"/>
            </p:cNvCxnSpPr>
            <p:nvPr/>
          </p:nvCxnSpPr>
          <p:spPr bwMode="auto">
            <a:xfrm rot="1870289" flipV="1">
              <a:off x="6984532" y="3337040"/>
              <a:ext cx="536212" cy="431309"/>
            </a:xfrm>
            <a:prstGeom prst="straightConnector1">
              <a:avLst/>
            </a:prstGeom>
            <a:grpFill/>
            <a:ln w="38100" algn="ctr">
              <a:solidFill>
                <a:srgbClr val="FFF063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Straight Arrow Connector 141"/>
            <p:cNvCxnSpPr>
              <a:cxnSpLocks noChangeShapeType="1"/>
            </p:cNvCxnSpPr>
            <p:nvPr/>
          </p:nvCxnSpPr>
          <p:spPr bwMode="auto">
            <a:xfrm rot="7270289" flipH="1" flipV="1">
              <a:off x="6918087" y="3261965"/>
              <a:ext cx="582268" cy="349042"/>
            </a:xfrm>
            <a:prstGeom prst="straightConnector1">
              <a:avLst/>
            </a:prstGeom>
            <a:grpFill/>
            <a:ln w="38100" algn="ctr">
              <a:solidFill>
                <a:srgbClr val="FF9900"/>
              </a:solidFill>
              <a:round/>
              <a:headEnd/>
              <a:tailEnd type="triangle" w="med" len="med"/>
            </a:ln>
          </p:spPr>
        </p:cxnSp>
        <p:cxnSp>
          <p:nvCxnSpPr>
            <p:cNvPr id="41" name="Straight Arrow Connector 143"/>
            <p:cNvCxnSpPr>
              <a:cxnSpLocks noChangeShapeType="1"/>
            </p:cNvCxnSpPr>
            <p:nvPr/>
          </p:nvCxnSpPr>
          <p:spPr bwMode="auto">
            <a:xfrm rot="1870289" flipV="1">
              <a:off x="6939696" y="3603908"/>
              <a:ext cx="354975" cy="104668"/>
            </a:xfrm>
            <a:prstGeom prst="straightConnector1">
              <a:avLst/>
            </a:prstGeom>
            <a:grpFill/>
            <a:ln w="28575" algn="ctr">
              <a:solidFill>
                <a:srgbClr val="92D05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42" name="TextBox 148"/>
            <p:cNvSpPr txBox="1">
              <a:spLocks noChangeArrowheads="1"/>
            </p:cNvSpPr>
            <p:nvPr/>
          </p:nvSpPr>
          <p:spPr bwMode="auto">
            <a:xfrm>
              <a:off x="6557854" y="3561955"/>
              <a:ext cx="305693" cy="297954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F2F2F2"/>
                  </a:solidFill>
                  <a:latin typeface="Times New Roman" pitchFamily="18" charset="0"/>
                </a:rPr>
                <a:t>π</a:t>
              </a:r>
              <a:r>
                <a:rPr lang="de-DE" altLang="ja-JP" baseline="30000">
                  <a:solidFill>
                    <a:srgbClr val="F2F2F2"/>
                  </a:solidFill>
                  <a:latin typeface="Times New Roman" pitchFamily="18" charset="0"/>
                </a:rPr>
                <a:t>0</a:t>
              </a:r>
              <a:endParaRPr lang="en-US" altLang="ja-JP" baseline="30000">
                <a:solidFill>
                  <a:srgbClr val="F2F2F2"/>
                </a:solidFill>
                <a:latin typeface="Times New Roman" pitchFamily="18" charset="0"/>
              </a:endParaRPr>
            </a:p>
          </p:txBody>
        </p:sp>
        <p:sp>
          <p:nvSpPr>
            <p:cNvPr id="43" name="TextBox 153"/>
            <p:cNvSpPr txBox="1">
              <a:spLocks noChangeArrowheads="1"/>
            </p:cNvSpPr>
            <p:nvPr/>
          </p:nvSpPr>
          <p:spPr bwMode="auto">
            <a:xfrm>
              <a:off x="7227282" y="3594200"/>
              <a:ext cx="232172" cy="297954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ja-JP">
                  <a:solidFill>
                    <a:srgbClr val="92D050"/>
                  </a:solidFill>
                  <a:latin typeface="Times New Roman" pitchFamily="18" charset="0"/>
                </a:rPr>
                <a:t>γ</a:t>
              </a:r>
              <a:endParaRPr lang="en-US" altLang="ja-JP">
                <a:solidFill>
                  <a:srgbClr val="92D050"/>
                </a:solidFill>
                <a:latin typeface="Times New Roman" pitchFamily="18" charset="0"/>
              </a:endParaRPr>
            </a:p>
          </p:txBody>
        </p:sp>
        <p:cxnSp>
          <p:nvCxnSpPr>
            <p:cNvPr id="44" name="Straight Arrow Connector 140"/>
            <p:cNvCxnSpPr>
              <a:cxnSpLocks noChangeShapeType="1"/>
            </p:cNvCxnSpPr>
            <p:nvPr/>
          </p:nvCxnSpPr>
          <p:spPr bwMode="auto">
            <a:xfrm rot="5100000" flipV="1">
              <a:off x="7371507" y="3838557"/>
              <a:ext cx="536212" cy="431309"/>
            </a:xfrm>
            <a:prstGeom prst="straightConnector1">
              <a:avLst/>
            </a:prstGeom>
            <a:grpFill/>
            <a:ln w="38100" algn="ctr">
              <a:solidFill>
                <a:srgbClr val="FFF063"/>
              </a:solidFill>
              <a:round/>
              <a:headEnd/>
              <a:tailEnd type="triangle" w="med" len="med"/>
            </a:ln>
          </p:spPr>
        </p:cxnSp>
        <p:cxnSp>
          <p:nvCxnSpPr>
            <p:cNvPr id="45" name="Straight Arrow Connector 141"/>
            <p:cNvCxnSpPr>
              <a:cxnSpLocks noChangeShapeType="1"/>
            </p:cNvCxnSpPr>
            <p:nvPr/>
          </p:nvCxnSpPr>
          <p:spPr bwMode="auto">
            <a:xfrm rot="10200000" flipH="1" flipV="1">
              <a:off x="7430648" y="3760354"/>
              <a:ext cx="582268" cy="349042"/>
            </a:xfrm>
            <a:prstGeom prst="straightConnector1">
              <a:avLst/>
            </a:prstGeom>
            <a:grpFill/>
            <a:ln w="38100" algn="ctr">
              <a:solidFill>
                <a:srgbClr val="FF9900"/>
              </a:solidFill>
              <a:round/>
              <a:headEnd/>
              <a:tailEnd type="triangle" w="med" len="med"/>
            </a:ln>
          </p:spPr>
        </p:cxnSp>
        <p:sp>
          <p:nvSpPr>
            <p:cNvPr id="46" name="TextBox 151"/>
            <p:cNvSpPr txBox="1">
              <a:spLocks noChangeArrowheads="1"/>
            </p:cNvSpPr>
            <p:nvPr/>
          </p:nvSpPr>
          <p:spPr bwMode="auto">
            <a:xfrm>
              <a:off x="7459456" y="3071810"/>
              <a:ext cx="301823" cy="297954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9900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9900"/>
                  </a:solidFill>
                  <a:latin typeface="Times New Roman" pitchFamily="18" charset="0"/>
                </a:rPr>
                <a:t>+</a:t>
              </a:r>
              <a:endParaRPr lang="en-US" altLang="ja-JP" baseline="30000">
                <a:solidFill>
                  <a:srgbClr val="FF9900"/>
                </a:solidFill>
                <a:latin typeface="Times New Roman" pitchFamily="18" charset="0"/>
              </a:endParaRPr>
            </a:p>
          </p:txBody>
        </p:sp>
        <p:sp>
          <p:nvSpPr>
            <p:cNvPr id="47" name="TextBox 152"/>
            <p:cNvSpPr txBox="1">
              <a:spLocks noChangeArrowheads="1"/>
            </p:cNvSpPr>
            <p:nvPr/>
          </p:nvSpPr>
          <p:spPr bwMode="auto">
            <a:xfrm>
              <a:off x="7575542" y="3362026"/>
              <a:ext cx="273447" cy="297954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F063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F063"/>
                  </a:solidFill>
                  <a:latin typeface="Times New Roman" pitchFamily="18" charset="0"/>
                </a:rPr>
                <a:t>-</a:t>
              </a:r>
              <a:endParaRPr lang="en-US" altLang="ja-JP" baseline="30000">
                <a:solidFill>
                  <a:srgbClr val="FFF063"/>
                </a:solidFill>
                <a:latin typeface="Times New Roman" pitchFamily="18" charset="0"/>
              </a:endParaRPr>
            </a:p>
          </p:txBody>
        </p:sp>
        <p:sp>
          <p:nvSpPr>
            <p:cNvPr id="48" name="TextBox 152"/>
            <p:cNvSpPr txBox="1">
              <a:spLocks noChangeArrowheads="1"/>
            </p:cNvSpPr>
            <p:nvPr/>
          </p:nvSpPr>
          <p:spPr bwMode="auto">
            <a:xfrm>
              <a:off x="7865759" y="4174634"/>
              <a:ext cx="292026" cy="300082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altLang="ja-JP">
                  <a:solidFill>
                    <a:srgbClr val="FFF063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F063"/>
                  </a:solidFill>
                  <a:latin typeface="Times New Roman" pitchFamily="18" charset="0"/>
                </a:rPr>
                <a:t>-</a:t>
              </a:r>
              <a:endParaRPr lang="en-US" altLang="ja-JP" baseline="30000">
                <a:solidFill>
                  <a:srgbClr val="FFF063"/>
                </a:solidFill>
                <a:latin typeface="Times New Roman" pitchFamily="18" charset="0"/>
              </a:endParaRPr>
            </a:p>
          </p:txBody>
        </p:sp>
        <p:sp>
          <p:nvSpPr>
            <p:cNvPr id="49" name="TextBox 151"/>
            <p:cNvSpPr txBox="1">
              <a:spLocks noChangeArrowheads="1"/>
            </p:cNvSpPr>
            <p:nvPr/>
          </p:nvSpPr>
          <p:spPr bwMode="auto">
            <a:xfrm>
              <a:off x="7923803" y="3934723"/>
              <a:ext cx="301823" cy="297954"/>
            </a:xfrm>
            <a:prstGeom prst="rect">
              <a:avLst/>
            </a:prstGeom>
            <a:grp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ja-JP">
                  <a:solidFill>
                    <a:srgbClr val="FF9900"/>
                  </a:solidFill>
                  <a:latin typeface="Times New Roman" pitchFamily="18" charset="0"/>
                </a:rPr>
                <a:t>e</a:t>
              </a:r>
              <a:r>
                <a:rPr lang="de-DE" altLang="ja-JP" baseline="30000">
                  <a:solidFill>
                    <a:srgbClr val="FF9900"/>
                  </a:solidFill>
                  <a:latin typeface="Times New Roman" pitchFamily="18" charset="0"/>
                </a:rPr>
                <a:t>+</a:t>
              </a:r>
              <a:endParaRPr lang="en-US" altLang="ja-JP" baseline="30000">
                <a:solidFill>
                  <a:srgbClr val="FF9900"/>
                </a:solidFill>
                <a:latin typeface="Times New Roman" pitchFamily="18" charset="0"/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 rot="3529889">
              <a:off x="7410831" y="3624434"/>
              <a:ext cx="945926" cy="368335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8" name="角丸四角形 57"/>
          <p:cNvSpPr/>
          <p:nvPr/>
        </p:nvSpPr>
        <p:spPr>
          <a:xfrm>
            <a:off x="5786446" y="1571612"/>
            <a:ext cx="1571636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1"/>
          <p:cNvSpPr txBox="1">
            <a:spLocks noChangeArrowheads="1"/>
          </p:cNvSpPr>
          <p:nvPr/>
        </p:nvSpPr>
        <p:spPr bwMode="auto">
          <a:xfrm>
            <a:off x="5786446" y="1571612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Jet cross pair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5072066" y="3786190"/>
            <a:ext cx="3500462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2"/>
          <p:cNvSpPr txBox="1">
            <a:spLocks noChangeArrowheads="1"/>
          </p:cNvSpPr>
          <p:nvPr/>
        </p:nvSpPr>
        <p:spPr bwMode="auto">
          <a:xfrm>
            <a:off x="5286380" y="3786190"/>
            <a:ext cx="294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err="1">
                <a:solidFill>
                  <a:schemeClr val="bg1"/>
                </a:solidFill>
              </a:rPr>
              <a:t>Dalitz</a:t>
            </a:r>
            <a:r>
              <a:rPr lang="en-US" altLang="ja-JP" b="1" dirty="0">
                <a:solidFill>
                  <a:schemeClr val="bg1"/>
                </a:solidFill>
              </a:rPr>
              <a:t> + conversion cross pair</a:t>
            </a:r>
            <a:endParaRPr lang="ja-JP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Introduction</a:t>
            </a:r>
          </a:p>
          <a:p>
            <a:r>
              <a:rPr lang="en-US" altLang="ja-JP" dirty="0" smtClean="0"/>
              <a:t>Photon Physics</a:t>
            </a:r>
          </a:p>
          <a:p>
            <a:r>
              <a:rPr lang="en-US" altLang="ja-JP" dirty="0" smtClean="0"/>
              <a:t>Low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 smtClean="0"/>
              <a:t>Photon</a:t>
            </a:r>
          </a:p>
          <a:p>
            <a:r>
              <a:rPr kumimoji="1" lang="en-US" altLang="ja-JP" dirty="0" smtClean="0"/>
              <a:t>Virtual Photon Measurement</a:t>
            </a:r>
          </a:p>
          <a:p>
            <a:r>
              <a:rPr lang="en-US" altLang="ja-JP" dirty="0" smtClean="0"/>
              <a:t>LHC ALICE Experiment</a:t>
            </a:r>
          </a:p>
          <a:p>
            <a:r>
              <a:rPr lang="en-US" altLang="ja-JP" dirty="0" smtClean="0"/>
              <a:t>Electron Identification with TRD</a:t>
            </a:r>
          </a:p>
          <a:p>
            <a:r>
              <a:rPr kumimoji="1" lang="en-US" altLang="ja-JP" dirty="0" smtClean="0"/>
              <a:t>Invariant Mass Spectrum</a:t>
            </a:r>
          </a:p>
          <a:p>
            <a:r>
              <a:rPr lang="en-US" altLang="ja-JP" dirty="0" smtClean="0"/>
              <a:t>Evaluation of Statistics for LHC First Year</a:t>
            </a:r>
          </a:p>
          <a:p>
            <a:r>
              <a:rPr kumimoji="1" lang="en-US" altLang="ja-JP" dirty="0" smtClean="0"/>
              <a:t>Summary &amp; Future Plan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14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Time Projection Chamber</a:t>
            </a:r>
          </a:p>
        </p:txBody>
      </p:sp>
      <p:sp>
        <p:nvSpPr>
          <p:cNvPr id="1041423" name="Rectangle 15"/>
          <p:cNvSpPr>
            <a:spLocks noGrp="1" noChangeArrowheads="1"/>
          </p:cNvSpPr>
          <p:nvPr>
            <p:ph idx="1"/>
          </p:nvPr>
        </p:nvSpPr>
        <p:spPr>
          <a:xfrm>
            <a:off x="571472" y="1071546"/>
            <a:ext cx="8229600" cy="475456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ja-JP" dirty="0" smtClean="0"/>
              <a:t>Main tracking device</a:t>
            </a:r>
          </a:p>
          <a:p>
            <a:pPr lvl="1" eaLnBrk="1" hangingPunct="1"/>
            <a:r>
              <a:rPr lang="en-US" altLang="ja-JP" dirty="0" smtClean="0"/>
              <a:t>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 &lt; 0.9, full azimuth</a:t>
            </a:r>
          </a:p>
          <a:p>
            <a:pPr eaLnBrk="1" hangingPunct="1"/>
            <a:r>
              <a:rPr lang="en-US" altLang="ja-JP" dirty="0" smtClean="0"/>
              <a:t>Largest ever</a:t>
            </a:r>
          </a:p>
          <a:p>
            <a:pPr lvl="1" eaLnBrk="1" hangingPunct="1"/>
            <a:r>
              <a:rPr lang="en-US" altLang="ja-JP" dirty="0" smtClean="0"/>
              <a:t>88 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, 10</a:t>
            </a:r>
            <a:r>
              <a:rPr lang="ja-JP" altLang="en-US" dirty="0" smtClean="0"/>
              <a:t> </a:t>
            </a:r>
            <a:r>
              <a:rPr lang="en-US" altLang="ja-JP" dirty="0" smtClean="0"/>
              <a:t>m long, 5.6 m diameter, 570 k channels</a:t>
            </a:r>
          </a:p>
          <a:p>
            <a:pPr lvl="1" eaLnBrk="1" hangingPunct="1"/>
            <a:r>
              <a:rPr lang="en-US" altLang="ja-JP" dirty="0" smtClean="0"/>
              <a:t>3 % 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, Ne (86)/CO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(9.5)/ N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(4.5), 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~ 1 </a:t>
            </a:r>
            <a:r>
              <a:rPr lang="en-US" altLang="ja-JP" dirty="0" err="1" smtClean="0"/>
              <a:t>ppm</a:t>
            </a:r>
            <a:endParaRPr lang="en-US" altLang="ja-JP" dirty="0" smtClean="0"/>
          </a:p>
          <a:p>
            <a:pPr lvl="1" eaLnBrk="1" hangingPunct="1"/>
            <a:r>
              <a:rPr lang="en-US" altLang="ja-JP" dirty="0" smtClean="0"/>
              <a:t>max. 80 MB/event (after compression)</a:t>
            </a:r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endParaRPr lang="en-US" altLang="ja-JP" dirty="0" smtClean="0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2009/10/15</a:t>
            </a:r>
            <a:endParaRPr lang="en-US" altLang="ja-JP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HAWAII 2009</a:t>
            </a:r>
            <a:endParaRPr lang="en-US" altLang="ja-JP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CB91A-1C88-44CE-AD9A-DF63C5D7E5A7}" type="slidenum">
              <a:rPr lang="en-US" altLang="ja-JP" smtClean="0"/>
              <a:pPr/>
              <a:t>20</a:t>
            </a:fld>
            <a:endParaRPr lang="en-US" altLang="ja-JP"/>
          </a:p>
        </p:txBody>
      </p:sp>
      <p:pic>
        <p:nvPicPr>
          <p:cNvPr id="1041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057090"/>
            <a:ext cx="4929202" cy="332307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041411" name="Picture 3" descr="DSCN01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0375" y="3349642"/>
            <a:ext cx="420846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424" name="Picture 16" descr="a_saba-065_L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9" y="3995691"/>
            <a:ext cx="2583034" cy="234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" y="3349642"/>
            <a:ext cx="347821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41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290" y="3990888"/>
            <a:ext cx="1863890" cy="235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tpc-2004-0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98669" y="3991682"/>
            <a:ext cx="1916273" cy="2355847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41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41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41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41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1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41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41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41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4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41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41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4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6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Inner Tracking System</a:t>
            </a:r>
          </a:p>
        </p:txBody>
      </p:sp>
      <p:sp>
        <p:nvSpPr>
          <p:cNvPr id="104755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487999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ja-JP" dirty="0" smtClean="0"/>
              <a:t>Tracking (|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|&lt; 1) + multiplicity (|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|&lt; 2)</a:t>
            </a:r>
          </a:p>
          <a:p>
            <a:pPr eaLnBrk="1" hangingPunct="1"/>
            <a:r>
              <a:rPr lang="en-US" altLang="ja-JP" dirty="0" smtClean="0"/>
              <a:t>Si pixel/drift/strip; 2 layers each</a:t>
            </a:r>
          </a:p>
          <a:p>
            <a:pPr lvl="1" eaLnBrk="1" hangingPunct="1"/>
            <a:r>
              <a:rPr lang="en-US" altLang="ja-JP" dirty="0" err="1" smtClean="0"/>
              <a:t>r</a:t>
            </a:r>
            <a:r>
              <a:rPr lang="en-US" altLang="ja-JP" dirty="0" err="1" smtClean="0">
                <a:latin typeface="Symbol" pitchFamily="18" charset="2"/>
              </a:rPr>
              <a:t>f</a:t>
            </a:r>
            <a:r>
              <a:rPr lang="en-US" altLang="ja-JP" dirty="0" smtClean="0"/>
              <a:t> resolution: 12, 38, 20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</a:t>
            </a:r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2009/10/15</a:t>
            </a:r>
            <a:endParaRPr lang="en-US" altLang="ja-JP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HAWAII 2009</a:t>
            </a:r>
            <a:endParaRPr lang="en-US" altLang="ja-JP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CB91A-1C88-44CE-AD9A-DF63C5D7E5A7}" type="slidenum">
              <a:rPr lang="en-US" altLang="ja-JP" smtClean="0"/>
              <a:pPr/>
              <a:t>21</a:t>
            </a:fld>
            <a:endParaRPr lang="en-US" altLang="ja-JP"/>
          </a:p>
        </p:txBody>
      </p:sp>
      <p:pic>
        <p:nvPicPr>
          <p:cNvPr id="1047555" name="Picture 3"/>
          <p:cNvPicPr>
            <a:picLocks noChangeAspect="1" noChangeArrowheads="1"/>
          </p:cNvPicPr>
          <p:nvPr/>
        </p:nvPicPr>
        <p:blipFill>
          <a:blip r:embed="rId4" cstate="print"/>
          <a:srcRect l="18668" t="9297" r="10590" b="44406"/>
          <a:stretch>
            <a:fillRect/>
          </a:stretch>
        </p:blipFill>
        <p:spPr bwMode="auto">
          <a:xfrm>
            <a:off x="2671763" y="2260600"/>
            <a:ext cx="3543300" cy="39544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9" name="Picture 2" descr="its-2006-014_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2613" y="3197225"/>
            <a:ext cx="15684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PIM20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3197225"/>
            <a:ext cx="2894013" cy="2303463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2" name="Picture 4" descr="PICT12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35363" y="3197225"/>
            <a:ext cx="33274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L1010056_sml"/>
          <p:cNvPicPr>
            <a:picLocks noChangeAspect="1" noChangeArrowheads="1"/>
          </p:cNvPicPr>
          <p:nvPr/>
        </p:nvPicPr>
        <p:blipFill>
          <a:blip r:embed="rId8" cstate="print">
            <a:lum bright="12000"/>
          </a:blip>
          <a:srcRect/>
          <a:stretch>
            <a:fillRect/>
          </a:stretch>
        </p:blipFill>
        <p:spPr bwMode="auto">
          <a:xfrm>
            <a:off x="2033597" y="2668689"/>
            <a:ext cx="4824419" cy="361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47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47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47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7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7" name="Rectangle 5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Transition </a:t>
            </a:r>
            <a:r>
              <a:rPr lang="en-US" altLang="ja-JP" dirty="0"/>
              <a:t>Radiation </a:t>
            </a:r>
            <a:r>
              <a:rPr lang="en-US" altLang="ja-JP" dirty="0" smtClean="0"/>
              <a:t>Detector</a:t>
            </a:r>
            <a:endParaRPr lang="en-US" altLang="ja-JP" dirty="0"/>
          </a:p>
        </p:txBody>
      </p:sp>
      <p:sp>
        <p:nvSpPr>
          <p:cNvPr id="1057800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643050"/>
            <a:ext cx="8218488" cy="4667263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T</a:t>
            </a:r>
            <a:r>
              <a:rPr lang="en-US" altLang="ja-JP" dirty="0" smtClean="0"/>
              <a:t>racking </a:t>
            </a:r>
            <a:r>
              <a:rPr lang="en-US" altLang="ja-JP" dirty="0"/>
              <a:t>and particle </a:t>
            </a:r>
            <a:r>
              <a:rPr lang="en-US" altLang="ja-JP" dirty="0" smtClean="0"/>
              <a:t>identification</a:t>
            </a:r>
          </a:p>
          <a:p>
            <a:pPr lvl="1"/>
            <a:r>
              <a:rPr lang="en-US" altLang="ja-JP" dirty="0" smtClean="0"/>
              <a:t>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 &lt; 0.9, full azimuth</a:t>
            </a:r>
          </a:p>
          <a:p>
            <a:pPr lvl="1"/>
            <a:r>
              <a:rPr lang="en-US" altLang="ja-JP" dirty="0" smtClean="0"/>
              <a:t>400 </a:t>
            </a:r>
            <a:r>
              <a:rPr lang="en-US" altLang="ja-JP" dirty="0"/>
              <a:t>– 600 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/>
              <a:t>m resolution in </a:t>
            </a:r>
            <a:r>
              <a:rPr lang="en-US" altLang="ja-JP" dirty="0" err="1"/>
              <a:t>r</a:t>
            </a:r>
            <a:r>
              <a:rPr lang="en-US" altLang="ja-JP" dirty="0" err="1">
                <a:latin typeface="Symbol" pitchFamily="18" charset="2"/>
              </a:rPr>
              <a:t>f</a:t>
            </a:r>
            <a:r>
              <a:rPr lang="en-US" altLang="ja-JP" dirty="0"/>
              <a:t>, 23 mm in z</a:t>
            </a:r>
          </a:p>
          <a:p>
            <a:pPr lvl="1"/>
            <a:r>
              <a:rPr lang="en-US" altLang="ja-JP" dirty="0"/>
              <a:t>e/</a:t>
            </a:r>
            <a:r>
              <a:rPr lang="en-US" altLang="ja-JP" dirty="0">
                <a:latin typeface="Symbol" pitchFamily="18" charset="2"/>
              </a:rPr>
              <a:t>p</a:t>
            </a:r>
            <a:r>
              <a:rPr lang="en-US" altLang="ja-JP" dirty="0"/>
              <a:t> separation &gt; 100 at </a:t>
            </a:r>
            <a:r>
              <a:rPr lang="en-US" altLang="ja-JP" i="1" dirty="0" err="1" smtClean="0"/>
              <a:t>p</a:t>
            </a:r>
            <a:r>
              <a:rPr lang="en-US" altLang="ja-JP" i="1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/>
              <a:t>&gt; 3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</a:t>
            </a:r>
            <a:r>
              <a:rPr lang="en-US" altLang="ja-JP" i="1" dirty="0" smtClean="0"/>
              <a:t>c</a:t>
            </a:r>
            <a:endParaRPr lang="en-US" altLang="ja-JP" i="1" dirty="0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2009/10/15</a:t>
            </a:r>
            <a:endParaRPr lang="en-US" altLang="ja-JP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HAWAII 2009</a:t>
            </a:r>
            <a:endParaRPr lang="en-US" altLang="ja-JP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CB91A-1C88-44CE-AD9A-DF63C5D7E5A7}" type="slidenum">
              <a:rPr lang="en-US" altLang="ja-JP" smtClean="0"/>
              <a:pPr/>
              <a:t>22</a:t>
            </a:fld>
            <a:endParaRPr lang="en-US" altLang="ja-JP"/>
          </a:p>
        </p:txBody>
      </p:sp>
      <p:pic>
        <p:nvPicPr>
          <p:cNvPr id="9" name="Picture 6" descr="Image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544385"/>
            <a:ext cx="2625042" cy="209919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0" name="Picture 4" descr="trd_axono_cu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544385"/>
            <a:ext cx="1750029" cy="209919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4065" y="3544385"/>
            <a:ext cx="3357025" cy="20991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357562" y="928670"/>
            <a:ext cx="5786438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What dose mean the measurement of direct photons ?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photons in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p+p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collisions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Test of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pQCD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calculation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Obtain the gluon distribution function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Reference data of the heavy ion collisions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photons in heavy ion collisions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quenching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Thermal photons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photons are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clear 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probe to investigate the characteristics of evolution of the matter created by heavy ion collisions.</a:t>
            </a: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Penetrate the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created matter without the strong interaction</a:t>
            </a:r>
            <a:endParaRPr lang="en-US" altLang="ja-JP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Emitted from every stage of collisions</a:t>
            </a:r>
          </a:p>
          <a:p>
            <a:pPr marL="914400" lvl="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Hard photons (</a:t>
            </a:r>
            <a:r>
              <a:rPr lang="en-US" altLang="ja-JP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pT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 marL="1371600" lvl="4" fontAlgn="auto">
              <a:spcBef>
                <a:spcPts val="0"/>
              </a:spcBef>
              <a:spcAft>
                <a:spcPts val="0"/>
              </a:spcAft>
              <a:buFont typeface="Arial Unicode MS" pitchFamily="50" charset="-128"/>
              <a:buChar char="–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Initial hard scattering, Pre-equilibrium</a:t>
            </a:r>
          </a:p>
          <a:p>
            <a:pPr marL="914400" lvl="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Thermal photons (</a:t>
            </a:r>
            <a:r>
              <a:rPr lang="en-US" altLang="ja-JP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 pT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 marL="1371600" lvl="4" fontAlgn="auto">
              <a:spcBef>
                <a:spcPts val="0"/>
              </a:spcBef>
              <a:spcAft>
                <a:spcPts val="0"/>
              </a:spcAft>
              <a:buFont typeface="Arial Unicode MS" pitchFamily="50" charset="-128"/>
              <a:buChar char="–"/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Carry the thermodynamic information from QGP and  hadron gas</a:t>
            </a:r>
          </a:p>
        </p:txBody>
      </p:sp>
      <p:sp>
        <p:nvSpPr>
          <p:cNvPr id="1029" name="タイトル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Introduction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1033" name="Picture 22" descr="dirgam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42918"/>
            <a:ext cx="2800350" cy="243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gamma2sig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00372"/>
            <a:ext cx="3194614" cy="3471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1113"/>
            <a:ext cx="9572660" cy="84611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Photon Measurement in ALICE </a:t>
            </a:r>
            <a:endParaRPr lang="ja-JP" altLang="en-US" sz="4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196" name="日付プレースホルダ 12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2009/10/15</a:t>
            </a:r>
            <a:endParaRPr lang="ja-JP" altLang="en-US" smtClean="0"/>
          </a:p>
        </p:txBody>
      </p:sp>
      <p:sp>
        <p:nvSpPr>
          <p:cNvPr id="8197" name="フッター プレースホルダ 1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/>
              <a:t>HAWAII 2009</a:t>
            </a:r>
            <a:endParaRPr lang="ja-JP" altLang="en-US" smtClean="0"/>
          </a:p>
        </p:txBody>
      </p:sp>
      <p:sp>
        <p:nvSpPr>
          <p:cNvPr id="8201" name="スライド番号プレースホルダ 1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53444D-1BDA-463D-B79F-0FC79F362661}" type="slidenum">
              <a:rPr lang="ja-JP" altLang="en-US" smtClean="0"/>
              <a:pPr/>
              <a:t>4</a:t>
            </a:fld>
            <a:r>
              <a:rPr lang="en-US" altLang="ja-JP" smtClean="0"/>
              <a:t>/16</a:t>
            </a:r>
            <a:endParaRPr lang="ja-JP" altLang="en-US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43306" y="928670"/>
            <a:ext cx="528641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Hard photon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/>
              <a:t>Strong suppression of high pT hadrons </a:t>
            </a:r>
            <a:r>
              <a:rPr lang="en-US" altLang="ja-JP" sz="2000" dirty="0" smtClean="0"/>
              <a:t>will help </a:t>
            </a:r>
            <a:r>
              <a:rPr lang="en-US" altLang="ja-JP" sz="2000" dirty="0"/>
              <a:t>to improve the S/N </a:t>
            </a:r>
            <a:r>
              <a:rPr lang="en-US" altLang="ja-JP" sz="2000" dirty="0" smtClean="0"/>
              <a:t>ratio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photons can be found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Thermal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 evidence of thermal equilibration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Created matter in LHC will have high temperature, high density and long life time matter comparison with RHIC, so we can expect large thermal photon component in ALICE</a:t>
            </a:r>
            <a:endParaRPr lang="en-US" altLang="ja-JP" sz="20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Primary contributor in low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region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Thermal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measurement is very challenging because it is very hard due to a large background from hadron decays.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306329"/>
            <a:ext cx="3143271" cy="226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コンテンツ プレースホルダ 6" descr="Ch5GamOverPi0-Fig36-0910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785794"/>
            <a:ext cx="3071834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角丸四角形 35"/>
          <p:cNvSpPr/>
          <p:nvPr/>
        </p:nvSpPr>
        <p:spPr>
          <a:xfrm>
            <a:off x="4643438" y="5143512"/>
            <a:ext cx="4214842" cy="142876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>
            <a:off x="285720" y="5143512"/>
            <a:ext cx="4214842" cy="142876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19" name="タイトル 1"/>
          <p:cNvSpPr>
            <a:spLocks noGrp="1"/>
          </p:cNvSpPr>
          <p:nvPr>
            <p:ph type="title"/>
          </p:nvPr>
        </p:nvSpPr>
        <p:spPr>
          <a:xfrm>
            <a:off x="457200" y="11113"/>
            <a:ext cx="8229600" cy="70324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Photons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5720" y="5072074"/>
            <a:ext cx="4286312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ja-JP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‘real’ photon measurement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Measured yield with a large systematic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Difficulty on measuring low pT “real” direct photons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Finite energy resolution of the EMCal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Large hadron background</a:t>
            </a:r>
          </a:p>
        </p:txBody>
      </p:sp>
      <p:sp>
        <p:nvSpPr>
          <p:cNvPr id="9222" name="テキスト ボックス 14"/>
          <p:cNvSpPr txBox="1">
            <a:spLocks noChangeArrowheads="1"/>
          </p:cNvSpPr>
          <p:nvPr/>
        </p:nvSpPr>
        <p:spPr bwMode="auto">
          <a:xfrm>
            <a:off x="4643438" y="5357826"/>
            <a:ext cx="4500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Advantages on measuring ‘virtual’ photons</a:t>
            </a:r>
          </a:p>
          <a:p>
            <a:pPr marL="914400" lvl="1" indent="-457200">
              <a:buFont typeface="Calibri" pitchFamily="34" charset="0"/>
              <a:buAutoNum type="arabicPeriod"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momentum resolution of the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914400" lvl="1" indent="-457200">
              <a:buFont typeface="Calibri" pitchFamily="34" charset="0"/>
              <a:buAutoNum type="arabicPeriod"/>
            </a:pP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Reliable estimation of the </a:t>
            </a:r>
            <a:r>
              <a:rPr lang="en-US" altLang="ja-JP" sz="1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hadron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decay components using Kroll-Wada formula</a:t>
            </a:r>
            <a:endParaRPr lang="ja-JP" altLang="en-US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7158" y="1214422"/>
            <a:ext cx="4143404" cy="3857652"/>
            <a:chOff x="96" y="410"/>
            <a:chExt cx="3552" cy="3766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410"/>
              <a:ext cx="3552" cy="3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" y="2592"/>
              <a:ext cx="690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7" name="Picture 2" descr="C:\Users\takuma\Documents\Flash_Memory\conference\High_pT_Physics09\Fig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071546"/>
            <a:ext cx="4000528" cy="4000528"/>
          </a:xfrm>
          <a:prstGeom prst="rect">
            <a:avLst/>
          </a:prstGeom>
          <a:noFill/>
        </p:spPr>
      </p:pic>
      <p:sp>
        <p:nvSpPr>
          <p:cNvPr id="32" name="角丸四角形 31"/>
          <p:cNvSpPr/>
          <p:nvPr/>
        </p:nvSpPr>
        <p:spPr>
          <a:xfrm>
            <a:off x="357158" y="642918"/>
            <a:ext cx="84296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Experimental determination is very important since applicability of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pQCD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doubtable in low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region</a:t>
            </a:r>
            <a:endParaRPr kumimoji="1" lang="ja-JP" altLang="en-US" sz="2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428728" y="5357802"/>
            <a:ext cx="4286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ja-JP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角丸四角形 31"/>
          <p:cNvSpPr/>
          <p:nvPr/>
        </p:nvSpPr>
        <p:spPr>
          <a:xfrm>
            <a:off x="142844" y="1000108"/>
            <a:ext cx="2214578" cy="157163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0" y="2714620"/>
            <a:ext cx="6072198" cy="121444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4" name="タイトル 1"/>
          <p:cNvSpPr>
            <a:spLocks noGrp="1"/>
          </p:cNvSpPr>
          <p:nvPr>
            <p:ph type="title"/>
          </p:nvPr>
        </p:nvSpPr>
        <p:spPr>
          <a:xfrm>
            <a:off x="457200" y="11113"/>
            <a:ext cx="8229600" cy="917557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Virtual Photon Measurement</a:t>
            </a:r>
            <a:endParaRPr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日付プレースホルダ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37" name="フッター プレースホルダ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pSp>
        <p:nvGrpSpPr>
          <p:cNvPr id="2" name="グループ化 18"/>
          <p:cNvGrpSpPr>
            <a:grpSpLocks/>
          </p:cNvGrpSpPr>
          <p:nvPr/>
        </p:nvGrpSpPr>
        <p:grpSpPr bwMode="auto">
          <a:xfrm>
            <a:off x="500034" y="4143380"/>
            <a:ext cx="3571875" cy="2386011"/>
            <a:chOff x="142844" y="2714620"/>
            <a:chExt cx="3571900" cy="2528406"/>
          </a:xfrm>
        </p:grpSpPr>
        <p:pic>
          <p:nvPicPr>
            <p:cNvPr id="2063" name="Picture 23" descr="Dalitz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4" y="2714620"/>
              <a:ext cx="3571900" cy="2528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4" name="Rectangle 31"/>
            <p:cNvSpPr>
              <a:spLocks noChangeArrowheads="1"/>
            </p:cNvSpPr>
            <p:nvPr/>
          </p:nvSpPr>
          <p:spPr bwMode="auto">
            <a:xfrm>
              <a:off x="794506" y="2803528"/>
              <a:ext cx="1177200" cy="2171216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065" name="Rectangle 32"/>
            <p:cNvSpPr>
              <a:spLocks noChangeArrowheads="1"/>
            </p:cNvSpPr>
            <p:nvPr/>
          </p:nvSpPr>
          <p:spPr bwMode="auto">
            <a:xfrm>
              <a:off x="370572" y="2803528"/>
              <a:ext cx="166897" cy="2171216"/>
            </a:xfrm>
            <a:prstGeom prst="rect">
              <a:avLst/>
            </a:prstGeom>
            <a:solidFill>
              <a:srgbClr val="00CC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2500298" y="1071546"/>
            <a:ext cx="485775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Any source of real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can emit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with very low mass.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Convert direct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fraction to real direct photon yield</a:t>
            </a:r>
          </a:p>
        </p:txBody>
      </p:sp>
      <p:sp>
        <p:nvSpPr>
          <p:cNvPr id="2059" name="テキスト ボックス 21"/>
          <p:cNvSpPr txBox="1">
            <a:spLocks noChangeArrowheads="1"/>
          </p:cNvSpPr>
          <p:nvPr/>
        </p:nvSpPr>
        <p:spPr bwMode="auto">
          <a:xfrm>
            <a:off x="5984875" y="3643314"/>
            <a:ext cx="315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i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 </a:t>
            </a:r>
            <a:r>
              <a:rPr lang="en-US" altLang="ja-JP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Process dependent factor</a:t>
            </a:r>
            <a:endParaRPr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21"/>
          <p:cNvGrpSpPr>
            <a:grpSpLocks/>
          </p:cNvGrpSpPr>
          <p:nvPr/>
        </p:nvGrpSpPr>
        <p:grpSpPr bwMode="auto">
          <a:xfrm>
            <a:off x="7072330" y="928670"/>
            <a:ext cx="2071670" cy="2000264"/>
            <a:chOff x="7090008" y="704830"/>
            <a:chExt cx="2227144" cy="1410377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7090008" y="810180"/>
              <a:ext cx="1968558" cy="11315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44885" y="1260111"/>
              <a:ext cx="717994" cy="603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7332728" y="947721"/>
              <a:ext cx="38700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8144537" y="1190613"/>
              <a:ext cx="541490" cy="5232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sz="2400" b="1" dirty="0">
                  <a:solidFill>
                    <a:srgbClr val="CC3300"/>
                  </a:solidFill>
                  <a:latin typeface="Symbol" pitchFamily="18" charset="2"/>
                </a:rPr>
                <a:t>g</a:t>
              </a:r>
              <a:r>
                <a:rPr kumimoji="0" lang="en-US" altLang="ja-JP" sz="2400" b="1" baseline="30000" dirty="0">
                  <a:solidFill>
                    <a:srgbClr val="CC3300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7332728" y="1672240"/>
              <a:ext cx="381432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33CC33"/>
                  </a:solidFill>
                  <a:latin typeface="Comic Sans MS" pitchFamily="66" charset="0"/>
                </a:rPr>
                <a:t>g</a:t>
              </a:r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8340573" y="1696627"/>
              <a:ext cx="345170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99"/>
                  </a:solidFill>
                  <a:latin typeface="Comic Sans MS" pitchFamily="66" charset="0"/>
                </a:rPr>
                <a:t>q</a:t>
              </a: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 flipV="1">
              <a:off x="8357302" y="1004053"/>
              <a:ext cx="295563" cy="2670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 flipV="1">
              <a:off x="8357302" y="1150372"/>
              <a:ext cx="430796" cy="12071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8613829" y="704830"/>
              <a:ext cx="522919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8749064" y="979666"/>
              <a:ext cx="568088" cy="4185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0" lang="en-US" altLang="ja-JP" b="1">
                  <a:solidFill>
                    <a:srgbClr val="000000"/>
                  </a:solidFill>
                  <a:latin typeface="Comic Sans MS" pitchFamily="66" charset="0"/>
                </a:rPr>
                <a:t>e</a:t>
              </a:r>
              <a:r>
                <a:rPr kumimoji="0" lang="en-US" altLang="ja-JP" b="1" baseline="30000">
                  <a:solidFill>
                    <a:srgbClr val="000000"/>
                  </a:solidFill>
                  <a:latin typeface="Comic Sans MS" pitchFamily="66" charset="0"/>
                </a:rPr>
                <a:t>-</a:t>
              </a:r>
            </a:p>
          </p:txBody>
        </p:sp>
      </p:grp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214282" y="2786058"/>
          <a:ext cx="5786478" cy="1056790"/>
        </p:xfrm>
        <a:graphic>
          <a:graphicData uri="http://schemas.openxmlformats.org/presentationml/2006/ole">
            <p:oleObj spid="_x0000_s1028" name="数式" r:id="rId6" imgW="2577960" imgH="495000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57158" y="1071546"/>
          <a:ext cx="2000264" cy="1285884"/>
        </p:xfrm>
        <a:graphic>
          <a:graphicData uri="http://schemas.openxmlformats.org/presentationml/2006/ole">
            <p:oleObj spid="_x0000_s1029" name="数式" r:id="rId7" imgW="1066680" imgH="457200" progId="Equation.3">
              <p:embed/>
            </p:oleObj>
          </a:graphicData>
        </a:graphic>
      </p:graphicFrame>
      <p:sp>
        <p:nvSpPr>
          <p:cNvPr id="2058" name="テキスト ボックス 23"/>
          <p:cNvSpPr txBox="1">
            <a:spLocks noChangeArrowheads="1"/>
          </p:cNvSpPr>
          <p:nvPr/>
        </p:nvSpPr>
        <p:spPr bwMode="auto">
          <a:xfrm>
            <a:off x="6357950" y="3143248"/>
            <a:ext cx="215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Kroll-Wada formula</a:t>
            </a:r>
            <a:endParaRPr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429124" y="4643446"/>
            <a:ext cx="435771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defRPr/>
            </a:pP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Possible to separate hadron decay components from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virtual photon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proper mass window.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71435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LHC ALICE Experiment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Rectangle 15"/>
          <p:cNvSpPr txBox="1">
            <a:spLocks noChangeArrowheads="1"/>
          </p:cNvSpPr>
          <p:nvPr/>
        </p:nvSpPr>
        <p:spPr>
          <a:xfrm>
            <a:off x="4486300" y="500042"/>
            <a:ext cx="4657700" cy="60722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(Time Projection Chamber)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tracking device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&lt; 0.9, full azimuth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Largest ever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88 m</a:t>
            </a:r>
            <a:r>
              <a:rPr kumimoji="1" lang="en-US" altLang="ja-JP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10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long, 5.6 m diameter, 570 k channels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3 % X</a:t>
            </a:r>
            <a:r>
              <a:rPr kumimoji="1" lang="en-US" altLang="ja-JP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Ne (86)/CO</a:t>
            </a:r>
            <a:r>
              <a:rPr kumimoji="1" lang="en-US" altLang="ja-JP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(9.5)/ N</a:t>
            </a:r>
            <a:r>
              <a:rPr kumimoji="1" lang="en-US" altLang="ja-JP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(4.5), O</a:t>
            </a:r>
            <a:r>
              <a:rPr kumimoji="1" lang="en-US" altLang="ja-JP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~ 1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max. 80 MB/event (after compression)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ITS(Inner Tracking System)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Tracking (|</a:t>
            </a:r>
            <a:r>
              <a:rPr lang="en-US" altLang="ja-JP" sz="1600" dirty="0" smtClean="0">
                <a:latin typeface="Symbol" pitchFamily="18" charset="2"/>
              </a:rPr>
              <a:t>h</a:t>
            </a:r>
            <a:r>
              <a:rPr lang="en-US" altLang="ja-JP" sz="1600" dirty="0" smtClean="0"/>
              <a:t>|&lt; 1) + multiplicity (|</a:t>
            </a:r>
            <a:r>
              <a:rPr lang="en-US" altLang="ja-JP" sz="1600" dirty="0" smtClean="0">
                <a:latin typeface="Symbol" pitchFamily="18" charset="2"/>
              </a:rPr>
              <a:t>h</a:t>
            </a:r>
            <a:r>
              <a:rPr lang="en-US" altLang="ja-JP" sz="1600" dirty="0" smtClean="0"/>
              <a:t>|&lt; 2)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Si pixel/drift/strip; 2 layers each </a:t>
            </a:r>
            <a:r>
              <a:rPr lang="en-US" altLang="ja-JP" sz="1600" dirty="0" err="1" smtClean="0"/>
              <a:t>r</a:t>
            </a:r>
            <a:r>
              <a:rPr lang="en-US" altLang="ja-JP" sz="1600" dirty="0" err="1" smtClean="0">
                <a:latin typeface="Symbol" pitchFamily="18" charset="2"/>
              </a:rPr>
              <a:t>f</a:t>
            </a:r>
            <a:r>
              <a:rPr lang="en-US" altLang="ja-JP" sz="1600" dirty="0" smtClean="0"/>
              <a:t> resolution: 12, 38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TRD(Transition  Radiation Detector)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Tracking and particle identification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|</a:t>
            </a:r>
            <a:r>
              <a:rPr lang="en-US" altLang="ja-JP" sz="1600" dirty="0" smtClean="0">
                <a:latin typeface="Symbol" pitchFamily="18" charset="2"/>
              </a:rPr>
              <a:t>h</a:t>
            </a:r>
            <a:r>
              <a:rPr lang="en-US" altLang="ja-JP" sz="1600" dirty="0" smtClean="0"/>
              <a:t>| &lt; 0.9, full azimuth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400 – 600 </a:t>
            </a:r>
            <a:r>
              <a:rPr lang="en-US" altLang="ja-JP" sz="1600" dirty="0" smtClean="0">
                <a:latin typeface="Symbol" pitchFamily="18" charset="2"/>
              </a:rPr>
              <a:t>m</a:t>
            </a:r>
            <a:r>
              <a:rPr lang="en-US" altLang="ja-JP" sz="1600" dirty="0" smtClean="0"/>
              <a:t>m resolution in </a:t>
            </a:r>
            <a:r>
              <a:rPr lang="en-US" altLang="ja-JP" sz="1600" dirty="0" err="1" smtClean="0"/>
              <a:t>r</a:t>
            </a:r>
            <a:r>
              <a:rPr lang="en-US" altLang="ja-JP" sz="1600" dirty="0" err="1" smtClean="0">
                <a:latin typeface="Symbol" pitchFamily="18" charset="2"/>
              </a:rPr>
              <a:t>f</a:t>
            </a:r>
            <a:r>
              <a:rPr lang="en-US" altLang="ja-JP" sz="1600" dirty="0" smtClean="0"/>
              <a:t>, 23 mm in z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1600" dirty="0" smtClean="0"/>
              <a:t>e/</a:t>
            </a:r>
            <a:r>
              <a:rPr lang="en-US" altLang="ja-JP" sz="1600" dirty="0" smtClean="0">
                <a:latin typeface="Symbol" pitchFamily="18" charset="2"/>
              </a:rPr>
              <a:t>p</a:t>
            </a:r>
            <a:r>
              <a:rPr lang="en-US" altLang="ja-JP" sz="1600" dirty="0" smtClean="0"/>
              <a:t> separation &gt; 100 at </a:t>
            </a:r>
            <a:r>
              <a:rPr lang="en-US" altLang="ja-JP" sz="1600" i="1" dirty="0" err="1" smtClean="0"/>
              <a:t>p</a:t>
            </a:r>
            <a:r>
              <a:rPr lang="en-US" altLang="ja-JP" sz="1600" i="1" baseline="-25000" dirty="0" err="1" smtClean="0"/>
              <a:t>T</a:t>
            </a:r>
            <a:r>
              <a:rPr lang="en-US" altLang="ja-JP" sz="1600" dirty="0" smtClean="0"/>
              <a:t> &gt; 3 </a:t>
            </a:r>
            <a:r>
              <a:rPr lang="en-US" altLang="ja-JP" sz="1600" dirty="0" err="1" smtClean="0"/>
              <a:t>GeV</a:t>
            </a:r>
            <a:r>
              <a:rPr lang="en-US" altLang="ja-JP" sz="1600" dirty="0" smtClean="0"/>
              <a:t>/</a:t>
            </a:r>
            <a:r>
              <a:rPr lang="en-US" altLang="ja-JP" sz="1600" i="1" dirty="0" smtClean="0"/>
              <a:t>c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finding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efficiency ~ 90 % @ </a:t>
            </a:r>
            <a:r>
              <a:rPr lang="en-US" altLang="ja-JP" sz="1600" i="1" dirty="0" err="1" smtClean="0"/>
              <a:t>p</a:t>
            </a:r>
            <a:r>
              <a:rPr lang="en-US" altLang="ja-JP" sz="1600" i="1" baseline="-25000" dirty="0" err="1" smtClean="0"/>
              <a:t>T</a:t>
            </a:r>
            <a:r>
              <a:rPr lang="en-US" altLang="ja-JP" sz="1600" i="1" baseline="-25000" dirty="0" smtClean="0"/>
              <a:t> 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1GeV/c</a:t>
            </a:r>
            <a:endParaRPr lang="en-US" altLang="ja-JP" sz="1600" dirty="0" smtClean="0"/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Momentum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 of electrons ~ 2% @ </a:t>
            </a:r>
            <a:r>
              <a:rPr lang="en-US" altLang="ja-JP" sz="1600" i="1" dirty="0" err="1" smtClean="0"/>
              <a:t>p</a:t>
            </a:r>
            <a:r>
              <a:rPr lang="en-US" altLang="ja-JP" sz="1600" i="1" baseline="-25000" dirty="0" err="1" smtClean="0"/>
              <a:t>T</a:t>
            </a:r>
            <a:r>
              <a:rPr lang="en-US" altLang="ja-JP" sz="1600" i="1" baseline="-25000" dirty="0" smtClean="0"/>
              <a:t> 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4GeV/c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ALIce_SETUP_c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グループ化 7"/>
          <p:cNvGrpSpPr/>
          <p:nvPr/>
        </p:nvGrpSpPr>
        <p:grpSpPr>
          <a:xfrm>
            <a:off x="285720" y="1071546"/>
            <a:ext cx="5049825" cy="3305166"/>
            <a:chOff x="1428728" y="1571612"/>
            <a:chExt cx="6764337" cy="4591050"/>
          </a:xfrm>
        </p:grpSpPr>
        <p:pic>
          <p:nvPicPr>
            <p:cNvPr id="9" name="Picture 2" descr="cer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728" y="1571612"/>
              <a:ext cx="6764337" cy="459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5000625" y="5308600"/>
              <a:ext cx="785813" cy="708025"/>
              <a:chOff x="3016" y="2341"/>
              <a:chExt cx="726" cy="681"/>
            </a:xfrm>
          </p:grpSpPr>
          <p:sp>
            <p:nvSpPr>
              <p:cNvPr id="21" name="Rectangle 4"/>
              <p:cNvSpPr>
                <a:spLocks noChangeArrowheads="1"/>
              </p:cNvSpPr>
              <p:nvPr/>
            </p:nvSpPr>
            <p:spPr bwMode="auto">
              <a:xfrm>
                <a:off x="3016" y="2341"/>
                <a:ext cx="726" cy="6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22" name="Picture 5" descr="Detector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061" y="2387"/>
                <a:ext cx="635" cy="5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3636963" y="3203575"/>
              <a:ext cx="935037" cy="649288"/>
              <a:chOff x="2109" y="663"/>
              <a:chExt cx="816" cy="590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2109" y="663"/>
                <a:ext cx="816" cy="5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20" name="Picture 8" descr="CMS3d_medium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154" y="709"/>
                <a:ext cx="680" cy="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593975" y="4724400"/>
              <a:ext cx="815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ALICE</a:t>
              </a:r>
            </a:p>
          </p:txBody>
        </p:sp>
        <p:graphicFrame>
          <p:nvGraphicFramePr>
            <p:cNvPr id="13" name="Object 14"/>
            <p:cNvGraphicFramePr>
              <a:graphicFrameLocks noChangeAspect="1"/>
            </p:cNvGraphicFramePr>
            <p:nvPr/>
          </p:nvGraphicFramePr>
          <p:xfrm>
            <a:off x="6858000" y="4268788"/>
            <a:ext cx="792163" cy="644525"/>
          </p:xfrm>
          <a:graphic>
            <a:graphicData uri="http://schemas.openxmlformats.org/presentationml/2006/ole">
              <p:oleObj spid="_x0000_s23554" name="Image" r:id="rId7" imgW="1231746" imgH="1002821" progId="">
                <p:embed/>
              </p:oleObj>
            </a:graphicData>
          </a:graphic>
        </p:graphicFrame>
        <p:pic>
          <p:nvPicPr>
            <p:cNvPr id="14" name="Picture 15" descr="alice_detector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93975" y="5294313"/>
              <a:ext cx="1046163" cy="63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636963" y="2665413"/>
              <a:ext cx="6794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CMS</a:t>
              </a: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6858000" y="3730625"/>
              <a:ext cx="8207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LHC-b</a:t>
              </a: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5000625" y="4786313"/>
              <a:ext cx="8826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CCFF66"/>
                  </a:solidFill>
                  <a:latin typeface="Franklin Gothic Medium" pitchFamily="34" charset="0"/>
                  <a:ea typeface="HGS創英角ｺﾞｼｯｸUB" pitchFamily="50" charset="-128"/>
                </a:rPr>
                <a:t>ATLAS</a:t>
              </a:r>
            </a:p>
          </p:txBody>
        </p:sp>
      </p:grpSp>
      <p:sp>
        <p:nvSpPr>
          <p:cNvPr id="24" name="Rectangle 15"/>
          <p:cNvSpPr txBox="1">
            <a:spLocks noChangeArrowheads="1"/>
          </p:cNvSpPr>
          <p:nvPr/>
        </p:nvSpPr>
        <p:spPr>
          <a:xfrm>
            <a:off x="214282" y="4679141"/>
            <a:ext cx="4657700" cy="160737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1600" dirty="0" smtClean="0"/>
              <a:t>LHC can accelerate up to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ja-JP" sz="1600" dirty="0" err="1" smtClean="0"/>
              <a:t>p+p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collisions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1600" baseline="0" dirty="0" smtClean="0"/>
              <a:t>5.5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TeV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Pb+Pb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collisions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first year , 7TeV pp  collisions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run from this November !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2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92867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Electron ID</a:t>
            </a:r>
            <a:r>
              <a:rPr kumimoji="1" lang="en-US" altLang="ja-JP" dirty="0" smtClean="0"/>
              <a:t> with TRD (1)</a:t>
            </a:r>
            <a:endParaRPr kumimoji="1" lang="ja-JP" altLang="en-US" dirty="0"/>
          </a:p>
        </p:txBody>
      </p:sp>
      <p:pic>
        <p:nvPicPr>
          <p:cNvPr id="9" name="コンテンツ プレースホルダ 8" descr="Contam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7715304" cy="3634220"/>
          </a:xfrm>
        </p:spPr>
      </p:pic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428596" y="4714884"/>
            <a:ext cx="8229600" cy="1571636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noProof="0" dirty="0" smtClean="0">
                <a:solidFill>
                  <a:schemeClr val="tx2"/>
                </a:solidFill>
              </a:rPr>
              <a:t>Used the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production of 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ALICE full detector simulation with PYTHIA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noProof="0" dirty="0" smtClean="0">
                <a:solidFill>
                  <a:schemeClr val="tx2"/>
                </a:solidFill>
              </a:rPr>
              <a:t>The fraction of electron (material conversion or </a:t>
            </a:r>
            <a:r>
              <a:rPr lang="en-US" altLang="ja-JP" sz="3200" kern="0" noProof="0" dirty="0" err="1" smtClean="0">
                <a:solidFill>
                  <a:schemeClr val="tx2"/>
                </a:solidFill>
              </a:rPr>
              <a:t>hadron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 decay) increase with increasing TRD 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layer</a:t>
            </a:r>
            <a:r>
              <a:rPr lang="en-US" altLang="ja-JP" sz="3200" kern="0" noProof="0" dirty="0" smtClean="0">
                <a:solidFill>
                  <a:schemeClr val="tx2"/>
                </a:solidFill>
              </a:rPr>
              <a:t>.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14480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7180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2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7686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3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7213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4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58016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5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72462" y="9286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TRD 6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0" y="164305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2">
                    <a:lumMod val="50000"/>
                  </a:schemeClr>
                </a:solidFill>
              </a:rPr>
              <a:t>Blue 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pion</a:t>
            </a:r>
            <a:endParaRPr kumimoji="1" lang="en-US" altLang="ja-JP" dirty="0" smtClean="0"/>
          </a:p>
          <a:p>
            <a:r>
              <a:rPr lang="en-US" altLang="ja-JP" dirty="0" err="1" smtClean="0">
                <a:solidFill>
                  <a:srgbClr val="00B050"/>
                </a:solidFill>
              </a:rPr>
              <a:t>Gleen</a:t>
            </a:r>
            <a:r>
              <a:rPr lang="en-US" altLang="ja-JP" dirty="0" smtClean="0"/>
              <a:t>: </a:t>
            </a:r>
            <a:r>
              <a:rPr lang="en-US" altLang="ja-JP" dirty="0" smtClean="0"/>
              <a:t>material </a:t>
            </a:r>
            <a:r>
              <a:rPr lang="en-US" altLang="ja-JP" dirty="0" smtClean="0"/>
              <a:t>conversion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Red 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hadron</a:t>
            </a:r>
            <a:r>
              <a:rPr kumimoji="1" lang="en-US" altLang="ja-JP" dirty="0" smtClean="0"/>
              <a:t> decay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00232" y="2714620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01122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Electron </a:t>
            </a:r>
            <a:r>
              <a:rPr kumimoji="1" lang="en-US" altLang="ja-JP" dirty="0" smtClean="0"/>
              <a:t>ID with TRD (2)</a:t>
            </a:r>
            <a:endParaRPr kumimoji="1" lang="ja-JP" altLang="en-US" dirty="0"/>
          </a:p>
        </p:txBody>
      </p:sp>
      <p:pic>
        <p:nvPicPr>
          <p:cNvPr id="4" name="コンテンツ プレースホルダ 3" descr="Pure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928670"/>
            <a:ext cx="8262447" cy="3786214"/>
          </a:xfrm>
        </p:spPr>
      </p:pic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2009/10/15</a:t>
            </a:r>
            <a:endParaRPr kumimoji="1"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HAWAII 2009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428596" y="4714884"/>
            <a:ext cx="8229600" cy="1571636"/>
          </a:xfrm>
          <a:prstGeom prst="rect">
            <a:avLst/>
          </a:prstGeom>
        </p:spPr>
        <p:txBody>
          <a:bodyPr vert="horz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3200" kern="0" dirty="0" smtClean="0">
                <a:solidFill>
                  <a:schemeClr val="tx2"/>
                </a:solidFill>
              </a:rPr>
              <a:t>The “efficiency x purity” is the highest with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more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than 4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layers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of TRD, so we decided to apply TRD 4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layers 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cut in current analysis.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endParaRPr lang="en-US" altLang="ja-JP" sz="3200" kern="0" dirty="0" smtClean="0">
              <a:solidFill>
                <a:schemeClr val="tx2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844" y="857232"/>
            <a:ext cx="2060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D60093"/>
                </a:solidFill>
              </a:rPr>
              <a:t>Magenta</a:t>
            </a:r>
            <a:r>
              <a:rPr kumimoji="1" lang="en-US" altLang="ja-JP" dirty="0" smtClean="0"/>
              <a:t> : purity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Blue</a:t>
            </a:r>
            <a:r>
              <a:rPr lang="en-US" altLang="ja-JP" dirty="0" smtClean="0"/>
              <a:t> : efficiency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4282" y="2928934"/>
            <a:ext cx="285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</a:t>
            </a:r>
            <a:r>
              <a:rPr kumimoji="1" lang="en-US" altLang="ja-JP" dirty="0" smtClean="0"/>
              <a:t> : efficiency x purity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|5.3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5651</TotalTime>
  <Words>1317</Words>
  <Application>Microsoft Office PowerPoint</Application>
  <PresentationFormat>画面に合わせる (4:3)</PresentationFormat>
  <Paragraphs>300</Paragraphs>
  <Slides>22</Slides>
  <Notes>8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リゾート</vt:lpstr>
      <vt:lpstr>数式</vt:lpstr>
      <vt:lpstr>Image</vt:lpstr>
      <vt:lpstr>Photon Physics at LHC-ALICE</vt:lpstr>
      <vt:lpstr>Outline</vt:lpstr>
      <vt:lpstr>Introduction</vt:lpstr>
      <vt:lpstr>Direct Photon Measurement in ALICE </vt:lpstr>
      <vt:lpstr>Low pT Photons</vt:lpstr>
      <vt:lpstr>Virtual Photon Measurement</vt:lpstr>
      <vt:lpstr>LHC ALICE Experiment</vt:lpstr>
      <vt:lpstr>Electron ID with TRD (1)</vt:lpstr>
      <vt:lpstr>Electron ID with TRD (2)</vt:lpstr>
      <vt:lpstr>Invariant Mass Spectrum</vt:lpstr>
      <vt:lpstr>Evaluation the Statistics in First Year</vt:lpstr>
      <vt:lpstr>Summary &amp; Future Plan</vt:lpstr>
      <vt:lpstr>Backup Slides</vt:lpstr>
      <vt:lpstr>スライド 14</vt:lpstr>
      <vt:lpstr>スライド 15</vt:lpstr>
      <vt:lpstr>スライド 16</vt:lpstr>
      <vt:lpstr>Combinatorial Background</vt:lpstr>
      <vt:lpstr>Photon Physics : Thermal Photons</vt:lpstr>
      <vt:lpstr>Background Sources</vt:lpstr>
      <vt:lpstr>Time Projection Chamber</vt:lpstr>
      <vt:lpstr>Inner Tracking System</vt:lpstr>
      <vt:lpstr>Transition Radiation Detector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 Physics at LHC-ALICE</dc:title>
  <dc:creator>takuma</dc:creator>
  <cp:lastModifiedBy>takuma</cp:lastModifiedBy>
  <cp:revision>72</cp:revision>
  <dcterms:created xsi:type="dcterms:W3CDTF">2009-10-05T13:47:49Z</dcterms:created>
  <dcterms:modified xsi:type="dcterms:W3CDTF">2009-11-09T11:55:57Z</dcterms:modified>
</cp:coreProperties>
</file>