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theme/theme3.xml" ContentType="application/vnd.openxmlformats-officedocument.theme+xml"/>
  <Override PartName="/ppt/embeddings/Microsoft___2.bin" ContentType="application/vnd.openxmlformats-officedocument.oleObject"/>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Default Extension="wmf" ContentType="image/x-wmf"/>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embeddings/Microsoft___1.bin" ContentType="application/vnd.openxmlformats-officedocument.oleObject"/>
  <Default Extension="pict" ContentType="image/pict"/>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embeddings/Microsoft___4.bin" ContentType="application/vnd.openxmlformats-officedocument.oleObject"/>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embeddings/Microsoft___3.bin" ContentType="application/vnd.openxmlformats-officedocument.oleObject"/>
  <Override PartName="/ppt/presProps.xml" ContentType="application/vnd.openxmlformats-officedocument.presentationml.presProps+xml"/>
  <Default Extension="jpeg" ContentType="image/jpeg"/>
  <Default Extension="vml" ContentType="application/vnd.openxmlformats-officedocument.vmlDrawin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8"/>
  </p:notesMasterIdLst>
  <p:handoutMasterIdLst>
    <p:handoutMasterId r:id="rId19"/>
  </p:handoutMasterIdLst>
  <p:sldIdLst>
    <p:sldId id="256" r:id="rId2"/>
    <p:sldId id="257" r:id="rId3"/>
    <p:sldId id="267" r:id="rId4"/>
    <p:sldId id="275" r:id="rId5"/>
    <p:sldId id="258" r:id="rId6"/>
    <p:sldId id="273" r:id="rId7"/>
    <p:sldId id="262" r:id="rId8"/>
    <p:sldId id="264" r:id="rId9"/>
    <p:sldId id="271" r:id="rId10"/>
    <p:sldId id="263" r:id="rId11"/>
    <p:sldId id="274" r:id="rId12"/>
    <p:sldId id="265" r:id="rId13"/>
    <p:sldId id="270" r:id="rId14"/>
    <p:sldId id="268" r:id="rId15"/>
    <p:sldId id="269" r:id="rId16"/>
    <p:sldId id="272" r:id="rId17"/>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9A97"/>
    <a:srgbClr val="FF5E5B"/>
    <a:srgbClr val="FF3B44"/>
    <a:srgbClr val="606480"/>
    <a:srgbClr val="2AA93D"/>
    <a:srgbClr val="6581FF"/>
    <a:srgbClr val="90A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84790" autoAdjust="0"/>
  </p:normalViewPr>
  <p:slideViewPr>
    <p:cSldViewPr snapToObjects="1">
      <p:cViewPr varScale="1">
        <p:scale>
          <a:sx n="65" d="100"/>
          <a:sy n="65" d="100"/>
        </p:scale>
        <p:origin x="-528"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printerSettings" Target="printerSettings/printerSettings1.bin"/><Relationship Id="rId4" Type="http://schemas.openxmlformats.org/officeDocument/2006/relationships/slide" Target="slides/slide3.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24"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handoutMaster" Target="handoutMasters/handoutMaster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pict"/></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A18FEFF-3763-1D4F-A9C5-CF4C3E90BEE6}" type="datetime1">
              <a:rPr lang="ja-JP" altLang="en-US" smtClean="0"/>
              <a:pPr/>
              <a:t>09.3.28</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738FAE9-164B-D542-91DF-C793A7FC7171}"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6CDFDF-57F5-F440-806E-13306D2B163E}" type="datetime1">
              <a:rPr lang="ja-JP" altLang="en-US" smtClean="0"/>
              <a:pPr/>
              <a:t>09.3.28</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C788D9-469C-EA48-A08C-9C649A116B90}"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84C788D9-469C-EA48-A08C-9C649A116B90}" type="slidenum">
              <a:rPr lang="ja-JP" altLang="en-US" smtClean="0"/>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2230A2-A460-9141-971D-EDD7208FE122}" type="slidenum">
              <a:rPr lang="en-US" altLang="ja-JP"/>
              <a:pPr/>
              <a:t>16</a:t>
            </a:fld>
            <a:endParaRPr lang="en-US" altLang="ja-JP"/>
          </a:p>
        </p:txBody>
      </p:sp>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p:txBody>
          <a:bodyPr/>
          <a:lstStyle/>
          <a:p>
            <a:r>
              <a:rPr lang="ja-JP" altLang="en-US"/>
              <a:t>今求めた反応平面とジェット軸のなす角の分解能がパートンの通過距離にどの程度影響を与えるか考えました。ウッドサクソン型の核子密度を仮定した原子核同士を衝突させ、図のような短軸長軸についての重なった部分の長さを決めます。</a:t>
            </a:r>
            <a:endParaRPr lang="en-US" altLang="ja-JP"/>
          </a:p>
          <a:p>
            <a:r>
              <a:rPr lang="ja-JP" altLang="en-US"/>
              <a:t>次に３０度回転させたときの長さを求め、コレの距離の差を反応平面とジェット軸の角度分解能からくるパートンの通過距離の分解能とします。</a:t>
            </a:r>
            <a:endParaRPr lang="en-US" altLang="ja-JP"/>
          </a:p>
          <a:p>
            <a:r>
              <a:rPr lang="ja-JP" altLang="en-US"/>
              <a:t>パートンの通過距離の中心小とつど依存は以下の図のようになります。３０度ずらしたものがオレンジです。</a:t>
            </a:r>
            <a:endParaRPr lang="en-US" altLang="ja-JP"/>
          </a:p>
          <a:p>
            <a:r>
              <a:rPr lang="ja-JP" altLang="en-US"/>
              <a:t>これを、０度の時を基準にした、通過距離の減少割合を求めると、</a:t>
            </a:r>
            <a:endParaRPr lang="en-US" altLang="ja-JP"/>
          </a:p>
          <a:p>
            <a:r>
              <a:rPr lang="ja-JP" altLang="en-US"/>
              <a:t>２０％程度の影響になります。</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本日の発表の</a:t>
            </a:r>
            <a:r>
              <a:rPr lang="en-US" altLang="ja-JP" dirty="0" smtClean="0"/>
              <a:t>outline</a:t>
            </a:r>
            <a:r>
              <a:rPr lang="ja-JP" altLang="en-US" dirty="0" smtClean="0"/>
              <a:t>です。</a:t>
            </a:r>
            <a:endParaRPr lang="en-US" altLang="ja-JP" dirty="0" smtClean="0"/>
          </a:p>
          <a:p>
            <a:r>
              <a:rPr lang="ja-JP" altLang="en-US" dirty="0" smtClean="0"/>
              <a:t>まず、イントロダクションとして、</a:t>
            </a:r>
            <a:r>
              <a:rPr lang="en-US" altLang="ja-JP" dirty="0" err="1" smtClean="0"/>
              <a:t>pysics</a:t>
            </a:r>
            <a:r>
              <a:rPr lang="ja-JP" altLang="en-US" dirty="0" smtClean="0"/>
              <a:t>モチベーション、そして、我々の研究グループで計画している。</a:t>
            </a:r>
            <a:r>
              <a:rPr lang="en-US" altLang="ja-JP" dirty="0" err="1" smtClean="0"/>
              <a:t>J−Cal</a:t>
            </a:r>
            <a:r>
              <a:rPr lang="ja-JP" altLang="en-US" dirty="0" smtClean="0"/>
              <a:t>について。</a:t>
            </a:r>
            <a:endParaRPr lang="en-US" altLang="ja-JP" dirty="0" smtClean="0"/>
          </a:p>
          <a:p>
            <a:r>
              <a:rPr lang="en-US" altLang="ja-JP" dirty="0" smtClean="0"/>
              <a:t>Analysis</a:t>
            </a:r>
            <a:r>
              <a:rPr lang="ja-JP" altLang="en-US" dirty="0" smtClean="0"/>
              <a:t>は</a:t>
            </a:r>
            <a:r>
              <a:rPr lang="en-US" altLang="ja-JP" dirty="0" err="1" smtClean="0"/>
              <a:t>DiJet</a:t>
            </a:r>
            <a:r>
              <a:rPr lang="ja-JP" altLang="en-US" dirty="0" smtClean="0"/>
              <a:t>のエネルギーバランス</a:t>
            </a:r>
            <a:r>
              <a:rPr lang="en-US" altLang="ja-JP" dirty="0" smtClean="0"/>
              <a:t>resolution</a:t>
            </a:r>
            <a:r>
              <a:rPr lang="en-US" altLang="ja-JP" baseline="0" dirty="0" smtClean="0"/>
              <a:t> </a:t>
            </a:r>
            <a:r>
              <a:rPr lang="en-US" altLang="ja-JP" baseline="0" dirty="0" err="1" smtClean="0"/>
              <a:t>Dphi</a:t>
            </a:r>
            <a:r>
              <a:rPr lang="en-US" altLang="ja-JP" baseline="0" dirty="0" smtClean="0"/>
              <a:t> resolution</a:t>
            </a:r>
            <a:r>
              <a:rPr lang="ja-JP" altLang="en-US" baseline="0" dirty="0" smtClean="0"/>
              <a:t>について、</a:t>
            </a:r>
            <a:r>
              <a:rPr lang="en-US" altLang="ja-JP" baseline="0" dirty="0" smtClean="0"/>
              <a:t>Detector performance </a:t>
            </a:r>
            <a:r>
              <a:rPr lang="en-US" altLang="ja-JP" baseline="0" dirty="0" err="1" smtClean="0"/>
              <a:t>Pysics</a:t>
            </a:r>
            <a:r>
              <a:rPr lang="en-US" altLang="ja-JP" baseline="0" dirty="0" smtClean="0"/>
              <a:t> </a:t>
            </a:r>
            <a:r>
              <a:rPr lang="en-US" altLang="ja-JP" baseline="0" dirty="0" err="1" smtClean="0"/>
              <a:t>preformance</a:t>
            </a:r>
            <a:r>
              <a:rPr lang="ja-JP" altLang="en-US" baseline="0" dirty="0" smtClean="0"/>
              <a:t>をお話します。</a:t>
            </a:r>
            <a:endParaRPr lang="ja-JP" altLang="en-US" dirty="0"/>
          </a:p>
        </p:txBody>
      </p:sp>
      <p:sp>
        <p:nvSpPr>
          <p:cNvPr id="4" name="スライド番号プレースホルダ 3"/>
          <p:cNvSpPr>
            <a:spLocks noGrp="1"/>
          </p:cNvSpPr>
          <p:nvPr>
            <p:ph type="sldNum" sz="quarter" idx="10"/>
          </p:nvPr>
        </p:nvSpPr>
        <p:spPr/>
        <p:txBody>
          <a:bodyPr/>
          <a:lstStyle/>
          <a:p>
            <a:fld id="{84C788D9-469C-EA48-A08C-9C649A116B90}" type="slidenum">
              <a:rPr lang="ja-JP" altLang="en-US" smtClean="0"/>
              <a:pPr/>
              <a:t>2</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F9B04F-87DA-264A-AF03-C97CC25CA0B3}" type="slidenum">
              <a:rPr lang="en-US" altLang="ja-JP"/>
              <a:pPr/>
              <a:t>3</a:t>
            </a:fld>
            <a:endParaRPr lang="en-US" altLang="ja-JP"/>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r>
              <a:rPr lang="ja-JP" altLang="en-US" dirty="0" smtClean="0"/>
              <a:t>高エネルギー重イオン衝突実験で、ジェットクエンチングという興味深い物理が観測されました。右上の図にあるように、陽子陽子衝突では、</a:t>
            </a:r>
            <a:r>
              <a:rPr lang="en-US" altLang="ja-JP" dirty="0" smtClean="0"/>
              <a:t>B-</a:t>
            </a:r>
            <a:r>
              <a:rPr lang="en-US" altLang="ja-JP" dirty="0" err="1" smtClean="0"/>
              <a:t>toB</a:t>
            </a:r>
            <a:r>
              <a:rPr lang="ja-JP" altLang="en-US" dirty="0" smtClean="0"/>
              <a:t>にジェットが放出していますが、青の金原子核衝突では、トリガーから方位角方向に反対のジェットが消失しているように見えます</a:t>
            </a:r>
            <a:r>
              <a:rPr lang="ja-JP" altLang="ja-JP" dirty="0" smtClean="0"/>
              <a:t>。</a:t>
            </a:r>
            <a:r>
              <a:rPr lang="ja-JP" altLang="en-US" dirty="0" smtClean="0"/>
              <a:t>また、やや低運動量の粒子をみると、下の図のように、</a:t>
            </a:r>
            <a:r>
              <a:rPr lang="en-US" altLang="ja-JP" dirty="0" smtClean="0"/>
              <a:t>B-</a:t>
            </a:r>
            <a:r>
              <a:rPr lang="en-US" altLang="ja-JP" dirty="0" err="1" smtClean="0"/>
              <a:t>toB</a:t>
            </a:r>
            <a:r>
              <a:rPr lang="ja-JP" altLang="en-US" dirty="0" smtClean="0"/>
              <a:t>からずれた方向に粒子が放出されている様子が見えます。このように、</a:t>
            </a:r>
            <a:r>
              <a:rPr lang="en-US" altLang="ja-JP" dirty="0" smtClean="0"/>
              <a:t>B-</a:t>
            </a:r>
            <a:r>
              <a:rPr lang="en-US" altLang="ja-JP" dirty="0" err="1" smtClean="0"/>
              <a:t>toB</a:t>
            </a:r>
            <a:r>
              <a:rPr lang="ja-JP" altLang="en-US" dirty="0" smtClean="0"/>
              <a:t>ジェットの物理は原子核実験特有の現象を探るのに非常に有用です。</a:t>
            </a:r>
            <a:endParaRPr lang="en-US" altLang="ja-JP" dirty="0" smtClean="0"/>
          </a:p>
          <a:p>
            <a:r>
              <a:rPr lang="ja-JP" altLang="en-US" dirty="0" smtClean="0"/>
              <a:t>ジェットクエンチングは、初期パートンの</a:t>
            </a:r>
            <a:r>
              <a:rPr lang="en-US" altLang="ja-JP" dirty="0" smtClean="0"/>
              <a:t>QGP</a:t>
            </a:r>
            <a:r>
              <a:rPr lang="ja-JP" altLang="en-US" dirty="0" smtClean="0"/>
              <a:t>内でのエネルギーロスが起因であると考えられており、</a:t>
            </a:r>
            <a:r>
              <a:rPr lang="en-US" altLang="ja-JP" dirty="0" smtClean="0"/>
              <a:t>QGP</a:t>
            </a:r>
            <a:r>
              <a:rPr lang="ja-JP" altLang="en-US" dirty="0" smtClean="0"/>
              <a:t>の物性と非常に関わりが深く、</a:t>
            </a:r>
            <a:r>
              <a:rPr lang="en-US" altLang="ja-JP" dirty="0" smtClean="0"/>
              <a:t>QGP</a:t>
            </a:r>
            <a:r>
              <a:rPr lang="ja-JP" altLang="en-US" dirty="0" smtClean="0"/>
              <a:t>物性の直接的な探針となり得ます。</a:t>
            </a:r>
            <a:endParaRPr lang="en-US" altLang="ja-JP" dirty="0" smtClean="0"/>
          </a:p>
          <a:p>
            <a:endParaRPr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ジェットには大きく分けて二つのジェットが存在します。一方はガンマジェット、このジェットでは、初期パートンのエネルギーを正確に測定する事が可能ですが、</a:t>
            </a:r>
            <a:endParaRPr lang="en-US" altLang="ja-JP" dirty="0" smtClean="0"/>
          </a:p>
          <a:p>
            <a:r>
              <a:rPr lang="ja-JP" altLang="en-US" dirty="0" smtClean="0"/>
              <a:t>レートが低く、</a:t>
            </a:r>
            <a:r>
              <a:rPr lang="en-US" altLang="ja-JP" dirty="0" smtClean="0"/>
              <a:t>QGP</a:t>
            </a:r>
            <a:r>
              <a:rPr lang="ja-JP" altLang="en-US" dirty="0" smtClean="0"/>
              <a:t>のどの位置で衝突したのかを知る事ができません。一方、</a:t>
            </a:r>
            <a:r>
              <a:rPr lang="en-US" altLang="ja-JP" dirty="0" err="1" smtClean="0"/>
              <a:t>DiJet</a:t>
            </a:r>
            <a:r>
              <a:rPr lang="ja-JP" altLang="en-US" dirty="0" smtClean="0"/>
              <a:t>は初期パートンのエネルギーを知る事ができませんが、レートが高く、エネルギー損失の差から、衝突位置の測定が可能です。</a:t>
            </a:r>
            <a:endParaRPr lang="ja-JP" altLang="en-US" dirty="0"/>
          </a:p>
        </p:txBody>
      </p:sp>
      <p:sp>
        <p:nvSpPr>
          <p:cNvPr id="4" name="スライド番号プレースホルダ 3"/>
          <p:cNvSpPr>
            <a:spLocks noGrp="1"/>
          </p:cNvSpPr>
          <p:nvPr>
            <p:ph type="sldNum" sz="quarter" idx="10"/>
          </p:nvPr>
        </p:nvSpPr>
        <p:spPr/>
        <p:txBody>
          <a:bodyPr/>
          <a:lstStyle/>
          <a:p>
            <a:fld id="{84C788D9-469C-EA48-A08C-9C649A116B90}" type="slidenum">
              <a:rPr lang="ja-JP" altLang="en-US" smtClean="0"/>
              <a:pPr/>
              <a:t>4</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この</a:t>
            </a:r>
            <a:r>
              <a:rPr lang="en-US" altLang="ja-JP" dirty="0" smtClean="0"/>
              <a:t>Di</a:t>
            </a:r>
            <a:r>
              <a:rPr lang="ja-JP" altLang="en-US" dirty="0" smtClean="0"/>
              <a:t>ジェットをトリガーする為に、我々の実験グループでは、</a:t>
            </a:r>
            <a:r>
              <a:rPr lang="en-US" altLang="ja-JP" dirty="0" smtClean="0"/>
              <a:t>LHC−ALICE</a:t>
            </a:r>
            <a:r>
              <a:rPr lang="ja-JP" altLang="en-US" dirty="0" smtClean="0"/>
              <a:t>実験に新しい検出器を導入する計画を進めています。</a:t>
            </a:r>
            <a:endParaRPr lang="ja-JP" altLang="en-US" dirty="0"/>
          </a:p>
        </p:txBody>
      </p:sp>
      <p:sp>
        <p:nvSpPr>
          <p:cNvPr id="4" name="スライド番号プレースホルダ 3"/>
          <p:cNvSpPr>
            <a:spLocks noGrp="1"/>
          </p:cNvSpPr>
          <p:nvPr>
            <p:ph type="sldNum" sz="quarter" idx="10"/>
          </p:nvPr>
        </p:nvSpPr>
        <p:spPr/>
        <p:txBody>
          <a:bodyPr/>
          <a:lstStyle/>
          <a:p>
            <a:fld id="{84C788D9-469C-EA48-A08C-9C649A116B90}" type="slidenum">
              <a:rPr lang="ja-JP" altLang="en-US" smtClean="0"/>
              <a:pPr/>
              <a:t>5</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単位長さあたりのエネルギー損失を知るには、パートンの通過距離と観測したジェットのエネルギー情報が必要ですが、</a:t>
            </a:r>
            <a:endParaRPr lang="en-US" altLang="ja-JP" dirty="0" smtClean="0"/>
          </a:p>
          <a:p>
            <a:r>
              <a:rPr lang="ja-JP" altLang="en-US" dirty="0" smtClean="0"/>
              <a:t>その評価をする為、本研究では、ジェットの角度分解能、エネルギーバランスの分解能について、見積もりました。前半は、検出する検出器の依存性、後半はジェットクエンチングの効果の依存性を示します。</a:t>
            </a:r>
            <a:endParaRPr lang="en-US" altLang="ja-JP" dirty="0" smtClean="0"/>
          </a:p>
        </p:txBody>
      </p:sp>
      <p:sp>
        <p:nvSpPr>
          <p:cNvPr id="4" name="スライド番号プレースホルダ 3"/>
          <p:cNvSpPr>
            <a:spLocks noGrp="1"/>
          </p:cNvSpPr>
          <p:nvPr>
            <p:ph type="sldNum" sz="quarter" idx="10"/>
          </p:nvPr>
        </p:nvSpPr>
        <p:spPr/>
        <p:txBody>
          <a:bodyPr/>
          <a:lstStyle/>
          <a:p>
            <a:fld id="{84C788D9-469C-EA48-A08C-9C649A116B90}" type="slidenum">
              <a:rPr lang="ja-JP" altLang="en-US" smtClean="0"/>
              <a:pPr/>
              <a:t>6</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荷電粒子を</a:t>
            </a:r>
            <a:r>
              <a:rPr lang="en-US" altLang="ja-JP" dirty="0" smtClean="0"/>
              <a:t>TPC</a:t>
            </a:r>
            <a:r>
              <a:rPr lang="ja-JP" altLang="en-US" dirty="0" smtClean="0"/>
              <a:t>フォトンをカロリーメータで測定する。</a:t>
            </a:r>
            <a:endParaRPr lang="en-US" altLang="ja-JP" dirty="0" smtClean="0"/>
          </a:p>
          <a:p>
            <a:r>
              <a:rPr lang="ja-JP" altLang="en-US" dirty="0" smtClean="0"/>
              <a:t>現在、</a:t>
            </a:r>
            <a:r>
              <a:rPr lang="en-US" altLang="ja-JP" dirty="0" smtClean="0"/>
              <a:t>ALICE</a:t>
            </a:r>
            <a:r>
              <a:rPr lang="ja-JP" altLang="en-US" dirty="0" smtClean="0"/>
              <a:t>実験では、</a:t>
            </a:r>
            <a:r>
              <a:rPr lang="en-US" altLang="ja-JP" dirty="0" err="1" smtClean="0"/>
              <a:t>Emcal</a:t>
            </a:r>
            <a:r>
              <a:rPr lang="ja-JP" altLang="en-US" dirty="0" smtClean="0"/>
              <a:t>は方位角の片側にしか設置されておらず、</a:t>
            </a:r>
            <a:r>
              <a:rPr lang="en-US" altLang="ja-JP" dirty="0" smtClean="0"/>
              <a:t>B-</a:t>
            </a:r>
            <a:r>
              <a:rPr lang="en-US" altLang="ja-JP" dirty="0" err="1" smtClean="0"/>
              <a:t>toB</a:t>
            </a:r>
            <a:r>
              <a:rPr lang="ja-JP" altLang="en-US" dirty="0" smtClean="0"/>
              <a:t>のジェットのフォトンを測定する事ができません。</a:t>
            </a:r>
            <a:endParaRPr lang="en-US" altLang="ja-JP" dirty="0" smtClean="0"/>
          </a:p>
          <a:p>
            <a:r>
              <a:rPr lang="ja-JP" altLang="en-US" dirty="0" smtClean="0"/>
              <a:t>この片側が</a:t>
            </a:r>
            <a:r>
              <a:rPr lang="en-US" altLang="ja-JP" dirty="0" smtClean="0"/>
              <a:t>TPC-</a:t>
            </a:r>
            <a:r>
              <a:rPr lang="en-US" altLang="ja-JP" dirty="0" err="1" smtClean="0"/>
              <a:t>Emcal　</a:t>
            </a:r>
            <a:r>
              <a:rPr lang="ja-JP" altLang="en-US" dirty="0" smtClean="0"/>
              <a:t>片側が</a:t>
            </a:r>
            <a:r>
              <a:rPr lang="en-US" altLang="ja-JP" dirty="0" smtClean="0"/>
              <a:t>TPC</a:t>
            </a:r>
            <a:r>
              <a:rPr lang="ja-JP" altLang="en-US" dirty="0" smtClean="0"/>
              <a:t>のみの状況は青</a:t>
            </a:r>
            <a:r>
              <a:rPr lang="en-US" altLang="ja-JP" dirty="0" smtClean="0"/>
              <a:t>○</a:t>
            </a:r>
          </a:p>
          <a:p>
            <a:r>
              <a:rPr lang="ja-JP" altLang="en-US" dirty="0" smtClean="0"/>
              <a:t>両側にカロリーメータを設置した場合が赤丸です。</a:t>
            </a:r>
            <a:endParaRPr lang="en-US" altLang="ja-JP" dirty="0" smtClean="0"/>
          </a:p>
        </p:txBody>
      </p:sp>
      <p:sp>
        <p:nvSpPr>
          <p:cNvPr id="4" name="スライド番号プレースホルダ 3"/>
          <p:cNvSpPr>
            <a:spLocks noGrp="1"/>
          </p:cNvSpPr>
          <p:nvPr>
            <p:ph type="sldNum" sz="quarter" idx="10"/>
          </p:nvPr>
        </p:nvSpPr>
        <p:spPr/>
        <p:txBody>
          <a:bodyPr/>
          <a:lstStyle/>
          <a:p>
            <a:fld id="{84C788D9-469C-EA48-A08C-9C649A116B90}" type="slidenum">
              <a:rPr lang="ja-JP" altLang="en-US" smtClean="0"/>
              <a:pPr/>
              <a:t>7</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同様に見つけたジェットのエネルギーバランス分解能を見積もった。</a:t>
            </a:r>
            <a:endParaRPr lang="en-US" altLang="ja-JP" dirty="0" smtClean="0"/>
          </a:p>
          <a:p>
            <a:r>
              <a:rPr lang="ja-JP" altLang="en-US" dirty="0" smtClean="0"/>
              <a:t>青丸が現在の片側</a:t>
            </a:r>
            <a:r>
              <a:rPr lang="en-US" altLang="ja-JP" dirty="0" smtClean="0"/>
              <a:t>TPC</a:t>
            </a:r>
            <a:r>
              <a:rPr lang="ja-JP" altLang="en-US" dirty="0" smtClean="0"/>
              <a:t>＋</a:t>
            </a:r>
            <a:r>
              <a:rPr lang="en-US" altLang="ja-JP" dirty="0" err="1" smtClean="0"/>
              <a:t>Emcal</a:t>
            </a:r>
            <a:r>
              <a:rPr lang="en-US" altLang="ja-JP" dirty="0" smtClean="0"/>
              <a:t> </a:t>
            </a:r>
            <a:r>
              <a:rPr lang="ja-JP" altLang="en-US" dirty="0" smtClean="0"/>
              <a:t>片側　</a:t>
            </a:r>
            <a:r>
              <a:rPr lang="en-US" altLang="ja-JP" dirty="0" smtClean="0"/>
              <a:t>TPC</a:t>
            </a:r>
            <a:r>
              <a:rPr lang="ja-JP" altLang="en-US" dirty="0" smtClean="0"/>
              <a:t>のみの結果であるが、</a:t>
            </a:r>
            <a:r>
              <a:rPr lang="en-US" altLang="ja-JP" dirty="0" err="1" smtClean="0"/>
              <a:t>Jcal</a:t>
            </a:r>
            <a:r>
              <a:rPr lang="ja-JP" altLang="en-US" dirty="0" smtClean="0"/>
              <a:t>を導入し、両側</a:t>
            </a:r>
            <a:r>
              <a:rPr lang="en-US" altLang="ja-JP" dirty="0" err="1" smtClean="0"/>
              <a:t>TPC+Emcal</a:t>
            </a:r>
            <a:r>
              <a:rPr lang="ja-JP" altLang="en-US" dirty="0" smtClean="0"/>
              <a:t>で測定をすると赤丸になる。</a:t>
            </a:r>
            <a:endParaRPr lang="en-US" altLang="ja-JP" dirty="0" smtClean="0"/>
          </a:p>
          <a:p>
            <a:endParaRPr lang="ja-JP" altLang="en-US" dirty="0"/>
          </a:p>
        </p:txBody>
      </p:sp>
      <p:sp>
        <p:nvSpPr>
          <p:cNvPr id="4" name="スライド番号プレースホルダ 3"/>
          <p:cNvSpPr>
            <a:spLocks noGrp="1"/>
          </p:cNvSpPr>
          <p:nvPr>
            <p:ph type="sldNum" sz="quarter" idx="10"/>
          </p:nvPr>
        </p:nvSpPr>
        <p:spPr/>
        <p:txBody>
          <a:bodyPr/>
          <a:lstStyle/>
          <a:p>
            <a:fld id="{84C788D9-469C-EA48-A08C-9C649A116B90}" type="slidenum">
              <a:rPr lang="ja-JP" altLang="en-US" smtClean="0"/>
              <a:pPr/>
              <a:t>8</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52DD9F-DEF9-6C45-92D2-E08C461C3B63}" type="slidenum">
              <a:rPr lang="en-US" altLang="ja-JP"/>
              <a:pPr/>
              <a:t>15</a:t>
            </a:fld>
            <a:endParaRPr lang="en-US" altLang="ja-JP"/>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p:txBody>
          <a:bodyPr/>
          <a:lstStyle/>
          <a:p>
            <a:r>
              <a:rPr lang="ja-JP" altLang="en-US"/>
              <a:t>反応平面は粒子の方位角異方性から決定する事が可能ですが、定義式はこちらのようになります。</a:t>
            </a:r>
            <a:endParaRPr lang="en-US" altLang="ja-JP"/>
          </a:p>
          <a:p>
            <a:r>
              <a:rPr lang="ja-JP" altLang="en-US"/>
              <a:t>反応平面方向に大きな膨張をすることを知っていることから、強い方位角異方性をもつ粒子の情報を大きく見積もる為に重みをつけて計算する事もできます。一般的には、横運動量や、楕円方位角異方性の強度を重みとして用います。</a:t>
            </a:r>
            <a:endParaRPr lang="en-US" altLang="ja-JP"/>
          </a:p>
          <a:p>
            <a:r>
              <a:rPr lang="ja-JP" altLang="en-US"/>
              <a:t>反応平面の分解能は、異なるラピディティ領域で観測した反応平面の差からこのように表現できます。</a:t>
            </a:r>
            <a:endParaRPr lang="en-US" altLang="ja-JP"/>
          </a:p>
          <a:p>
            <a:r>
              <a:rPr lang="ja-JP" altLang="en-US"/>
              <a:t>いま、</a:t>
            </a:r>
            <a:r>
              <a:rPr lang="en-US" altLang="ja-JP"/>
              <a:t>HYDJET</a:t>
            </a:r>
            <a:r>
              <a:rPr lang="ja-JP" altLang="en-US"/>
              <a:t>というイベントジェネレータを用いて、反応平面について評価しました。</a:t>
            </a:r>
            <a:endParaRPr lang="en-US" altLang="ja-JP"/>
          </a:p>
          <a:p>
            <a:r>
              <a:rPr lang="ja-JP" altLang="en-US"/>
              <a:t>二つの反応平面を決めるのに、</a:t>
            </a:r>
            <a:r>
              <a:rPr lang="en-US" altLang="ja-JP"/>
              <a:t>ALICE</a:t>
            </a:r>
            <a:r>
              <a:rPr lang="ja-JP" altLang="en-US"/>
              <a:t>検出器に搭載されているこれらの検出器の、プラスのラピディティ、マイナスのラピディティを選び計算しました。</a:t>
            </a:r>
            <a:endParaRPr lang="en-US" altLang="ja-JP"/>
          </a:p>
          <a:p>
            <a:r>
              <a:rPr lang="ja-JP" altLang="en-US"/>
              <a:t>結果は左です。反応平面を決定するのに最もよいのは、中心ラピディティ領域での横運動量重みであることが分かります。</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sp>
        <p:nvSpPr>
          <p:cNvPr id="23" name="正方形/長方形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正方形/長方形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正方形/長方形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正方形/長方形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正方形/長方形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角丸四角形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角丸四角形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正方形/長方形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タイトル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ja-JP" altLang="en-US" smtClean="0"/>
              <a:t>マスタ タイトルの書式設定</a:t>
            </a:r>
            <a:endParaRPr kumimoji="0" lang="en-US"/>
          </a:p>
        </p:txBody>
      </p:sp>
      <p:sp>
        <p:nvSpPr>
          <p:cNvPr id="9" name="サブタイトル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28" name="日付プレースホルダ 27"/>
          <p:cNvSpPr>
            <a:spLocks noGrp="1"/>
          </p:cNvSpPr>
          <p:nvPr>
            <p:ph type="dt" sz="half" idx="10"/>
          </p:nvPr>
        </p:nvSpPr>
        <p:spPr>
          <a:xfrm>
            <a:off x="6705600" y="4206240"/>
            <a:ext cx="960120" cy="457200"/>
          </a:xfrm>
        </p:spPr>
        <p:txBody>
          <a:bodyPr/>
          <a:lstStyle/>
          <a:p>
            <a:r>
              <a:rPr lang="en-US" altLang="ja-JP" smtClean="0"/>
              <a:t>2009/03/28</a:t>
            </a:r>
            <a:endParaRPr lang="ja-JP" altLang="en-US"/>
          </a:p>
        </p:txBody>
      </p:sp>
      <p:sp>
        <p:nvSpPr>
          <p:cNvPr id="17" name="フッター プレースホルダ 16"/>
          <p:cNvSpPr>
            <a:spLocks noGrp="1"/>
          </p:cNvSpPr>
          <p:nvPr>
            <p:ph type="ftr" sz="quarter" idx="11"/>
          </p:nvPr>
        </p:nvSpPr>
        <p:spPr>
          <a:xfrm>
            <a:off x="5410200" y="4205288"/>
            <a:ext cx="1295400" cy="457200"/>
          </a:xfrm>
        </p:spPr>
        <p:txBody>
          <a:bodyPr/>
          <a:lstStyle/>
          <a:p>
            <a:r>
              <a:rPr lang="ja-JP" altLang="en-US" smtClean="0"/>
              <a:t>2009年度春期物理学会</a:t>
            </a:r>
            <a:endParaRPr lang="ja-JP" altLang="en-US"/>
          </a:p>
        </p:txBody>
      </p:sp>
      <p:sp>
        <p:nvSpPr>
          <p:cNvPr id="29" name="スライド番号プレースホルダ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D1E5D01-3169-334E-B5DF-F3C5538AEC2B}"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r>
              <a:rPr lang="en-US" altLang="ja-JP" smtClean="0"/>
              <a:t>2009/03/28</a:t>
            </a:r>
            <a:endParaRPr lang="ja-JP" altLang="en-US"/>
          </a:p>
        </p:txBody>
      </p:sp>
      <p:sp>
        <p:nvSpPr>
          <p:cNvPr id="5" name="フッター プレースホルダ 4"/>
          <p:cNvSpPr>
            <a:spLocks noGrp="1"/>
          </p:cNvSpPr>
          <p:nvPr>
            <p:ph type="ftr" sz="quarter" idx="11"/>
          </p:nvPr>
        </p:nvSpPr>
        <p:spPr/>
        <p:txBody>
          <a:bodyPr/>
          <a:lstStyle/>
          <a:p>
            <a:r>
              <a:rPr lang="ja-JP" altLang="en-US" smtClean="0"/>
              <a:t>2009年度春期物理学会</a:t>
            </a:r>
            <a:endParaRPr lang="ja-JP" altLang="en-US"/>
          </a:p>
        </p:txBody>
      </p:sp>
      <p:sp>
        <p:nvSpPr>
          <p:cNvPr id="6" name="スライド番号プレースホルダ 5"/>
          <p:cNvSpPr>
            <a:spLocks noGrp="1"/>
          </p:cNvSpPr>
          <p:nvPr>
            <p:ph type="sldNum" sz="quarter" idx="12"/>
          </p:nvPr>
        </p:nvSpPr>
        <p:spPr/>
        <p:txBody>
          <a:bodyPr/>
          <a:lstStyle/>
          <a:p>
            <a:fld id="{AD1E5D01-3169-334E-B5DF-F3C5538AEC2B}"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81800" y="1143000"/>
            <a:ext cx="1905000" cy="5486400"/>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1143000"/>
            <a:ext cx="6248400" cy="5486400"/>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r>
              <a:rPr lang="en-US" altLang="ja-JP" smtClean="0"/>
              <a:t>2009/03/28</a:t>
            </a:r>
            <a:endParaRPr lang="ja-JP" altLang="en-US"/>
          </a:p>
        </p:txBody>
      </p:sp>
      <p:sp>
        <p:nvSpPr>
          <p:cNvPr id="5" name="フッター プレースホルダ 4"/>
          <p:cNvSpPr>
            <a:spLocks noGrp="1"/>
          </p:cNvSpPr>
          <p:nvPr>
            <p:ph type="ftr" sz="quarter" idx="11"/>
          </p:nvPr>
        </p:nvSpPr>
        <p:spPr/>
        <p:txBody>
          <a:bodyPr/>
          <a:lstStyle/>
          <a:p>
            <a:r>
              <a:rPr lang="ja-JP" altLang="en-US" smtClean="0"/>
              <a:t>2009年度春期物理学会</a:t>
            </a:r>
            <a:endParaRPr lang="ja-JP" altLang="en-US"/>
          </a:p>
        </p:txBody>
      </p:sp>
      <p:sp>
        <p:nvSpPr>
          <p:cNvPr id="6" name="スライド番号プレースホルダ 5"/>
          <p:cNvSpPr>
            <a:spLocks noGrp="1"/>
          </p:cNvSpPr>
          <p:nvPr>
            <p:ph type="sldNum" sz="quarter" idx="12"/>
          </p:nvPr>
        </p:nvSpPr>
        <p:spPr/>
        <p:txBody>
          <a:bodyPr/>
          <a:lstStyle/>
          <a:p>
            <a:fld id="{AD1E5D01-3169-334E-B5DF-F3C5538AEC2B}" type="slidenum">
              <a:rPr lang="ja-JP" altLang="en-US" smtClean="0"/>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457200"/>
            <a:ext cx="8229600" cy="13716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981200"/>
            <a:ext cx="4038600" cy="18669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981200"/>
            <a:ext cx="4038600" cy="18669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4000500"/>
            <a:ext cx="4038600" cy="18669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4000500"/>
            <a:ext cx="4038600" cy="18669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フッター プレースホルダ 6"/>
          <p:cNvSpPr>
            <a:spLocks noGrp="1"/>
          </p:cNvSpPr>
          <p:nvPr>
            <p:ph type="ftr" sz="quarter" idx="10"/>
          </p:nvPr>
        </p:nvSpPr>
        <p:spPr>
          <a:xfrm>
            <a:off x="3124200" y="6248400"/>
            <a:ext cx="2895600" cy="457200"/>
          </a:xfrm>
        </p:spPr>
        <p:txBody>
          <a:bodyPr/>
          <a:lstStyle>
            <a:lvl1pPr>
              <a:defRPr/>
            </a:lvl1pPr>
          </a:lstStyle>
          <a:p>
            <a:r>
              <a:rPr lang="en-US" altLang="ja-JP" smtClean="0"/>
              <a:t>2009年度春期物理学会</a:t>
            </a:r>
            <a:endParaRPr lang="en-US" altLang="ja-JP"/>
          </a:p>
        </p:txBody>
      </p:sp>
      <p:sp>
        <p:nvSpPr>
          <p:cNvPr id="8" name="スライド番号プレースホルダ 7"/>
          <p:cNvSpPr>
            <a:spLocks noGrp="1"/>
          </p:cNvSpPr>
          <p:nvPr>
            <p:ph type="sldNum" sz="quarter" idx="11"/>
          </p:nvPr>
        </p:nvSpPr>
        <p:spPr>
          <a:xfrm>
            <a:off x="6553200" y="6248400"/>
            <a:ext cx="2133600" cy="457200"/>
          </a:xfrm>
        </p:spPr>
        <p:txBody>
          <a:bodyPr/>
          <a:lstStyle>
            <a:lvl1pPr>
              <a:defRPr smtClean="0"/>
            </a:lvl1pPr>
          </a:lstStyle>
          <a:p>
            <a:fld id="{654E40E6-F36D-C343-ADBA-35C997389B83}" type="slidenum">
              <a:rPr lang="en-US" altLang="ja-JP"/>
              <a:pPr/>
              <a:t>‹#›</a:t>
            </a:fld>
            <a:endParaRPr lang="en-US" altLang="ja-JP"/>
          </a:p>
        </p:txBody>
      </p:sp>
      <p:sp>
        <p:nvSpPr>
          <p:cNvPr id="9" name="日付プレースホルダ 8"/>
          <p:cNvSpPr>
            <a:spLocks noGrp="1"/>
          </p:cNvSpPr>
          <p:nvPr>
            <p:ph type="dt" sz="half" idx="12"/>
          </p:nvPr>
        </p:nvSpPr>
        <p:spPr>
          <a:xfrm>
            <a:off x="457200" y="6245225"/>
            <a:ext cx="2133600" cy="476250"/>
          </a:xfrm>
        </p:spPr>
        <p:txBody>
          <a:bodyPr/>
          <a:lstStyle>
            <a:lvl1pPr>
              <a:defRPr/>
            </a:lvl1pPr>
          </a:lstStyle>
          <a:p>
            <a:r>
              <a:rPr lang="en-US" altLang="ja-JP" smtClean="0"/>
              <a:t>2009/03/28</a:t>
            </a:r>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r>
              <a:rPr lang="en-US" altLang="ja-JP" smtClean="0"/>
              <a:t>2009/03/28</a:t>
            </a:r>
            <a:endParaRPr lang="ja-JP" altLang="en-US"/>
          </a:p>
        </p:txBody>
      </p:sp>
      <p:sp>
        <p:nvSpPr>
          <p:cNvPr id="5" name="フッター プレースホルダ 4"/>
          <p:cNvSpPr>
            <a:spLocks noGrp="1"/>
          </p:cNvSpPr>
          <p:nvPr>
            <p:ph type="ftr" sz="quarter" idx="11"/>
          </p:nvPr>
        </p:nvSpPr>
        <p:spPr/>
        <p:txBody>
          <a:bodyPr/>
          <a:lstStyle/>
          <a:p>
            <a:r>
              <a:rPr lang="ja-JP" altLang="en-US" smtClean="0"/>
              <a:t>2009年度春期物理学会</a:t>
            </a:r>
            <a:endParaRPr lang="ja-JP" altLang="en-US"/>
          </a:p>
        </p:txBody>
      </p:sp>
      <p:sp>
        <p:nvSpPr>
          <p:cNvPr id="6" name="スライド番号プレースホルダ 5"/>
          <p:cNvSpPr>
            <a:spLocks noGrp="1"/>
          </p:cNvSpPr>
          <p:nvPr>
            <p:ph type="sldNum" sz="quarter" idx="12"/>
          </p:nvPr>
        </p:nvSpPr>
        <p:spPr/>
        <p:txBody>
          <a:bodyPr/>
          <a:lstStyle/>
          <a:p>
            <a:fld id="{AD1E5D01-3169-334E-B5DF-F3C5538AEC2B}"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r>
              <a:rPr lang="en-US" altLang="ja-JP" smtClean="0"/>
              <a:t>2009/03/28</a:t>
            </a:r>
            <a:endParaRPr lang="ja-JP" altLang="en-US"/>
          </a:p>
        </p:txBody>
      </p:sp>
      <p:sp>
        <p:nvSpPr>
          <p:cNvPr id="5" name="フッター プレースホルダ 4"/>
          <p:cNvSpPr>
            <a:spLocks noGrp="1"/>
          </p:cNvSpPr>
          <p:nvPr>
            <p:ph type="ftr" sz="quarter" idx="11"/>
          </p:nvPr>
        </p:nvSpPr>
        <p:spPr/>
        <p:txBody>
          <a:bodyPr/>
          <a:lstStyle/>
          <a:p>
            <a:r>
              <a:rPr lang="ja-JP" altLang="en-US" smtClean="0"/>
              <a:t>2009年度春期物理学会</a:t>
            </a:r>
            <a:endParaRPr lang="ja-JP" altLang="en-US"/>
          </a:p>
        </p:txBody>
      </p:sp>
      <p:sp>
        <p:nvSpPr>
          <p:cNvPr id="6" name="スライド番号プレースホルダ 5"/>
          <p:cNvSpPr>
            <a:spLocks noGrp="1"/>
          </p:cNvSpPr>
          <p:nvPr>
            <p:ph type="sldNum" sz="quarter" idx="12"/>
          </p:nvPr>
        </p:nvSpPr>
        <p:spPr/>
        <p:txBody>
          <a:bodyPr/>
          <a:lstStyle/>
          <a:p>
            <a:fld id="{AD1E5D01-3169-334E-B5DF-F3C5538AEC2B}"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r>
              <a:rPr lang="en-US" altLang="ja-JP" smtClean="0"/>
              <a:t>2009/03/28</a:t>
            </a:r>
            <a:endParaRPr lang="ja-JP" altLang="en-US"/>
          </a:p>
        </p:txBody>
      </p:sp>
      <p:sp>
        <p:nvSpPr>
          <p:cNvPr id="6" name="フッター プレースホルダ 5"/>
          <p:cNvSpPr>
            <a:spLocks noGrp="1"/>
          </p:cNvSpPr>
          <p:nvPr>
            <p:ph type="ftr" sz="quarter" idx="11"/>
          </p:nvPr>
        </p:nvSpPr>
        <p:spPr/>
        <p:txBody>
          <a:bodyPr/>
          <a:lstStyle/>
          <a:p>
            <a:r>
              <a:rPr lang="ja-JP" altLang="en-US" smtClean="0"/>
              <a:t>2009年度春期物理学会</a:t>
            </a:r>
            <a:endParaRPr lang="ja-JP" altLang="en-US"/>
          </a:p>
        </p:txBody>
      </p:sp>
      <p:sp>
        <p:nvSpPr>
          <p:cNvPr id="7" name="スライド番号プレースホルダ 6"/>
          <p:cNvSpPr>
            <a:spLocks noGrp="1"/>
          </p:cNvSpPr>
          <p:nvPr>
            <p:ph type="sldNum" sz="quarter" idx="12"/>
          </p:nvPr>
        </p:nvSpPr>
        <p:spPr/>
        <p:txBody>
          <a:bodyPr/>
          <a:lstStyle/>
          <a:p>
            <a:fld id="{AD1E5D01-3169-334E-B5DF-F3C5538AEC2B}"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1143000"/>
            <a:ext cx="8382000" cy="1069848"/>
          </a:xfrm>
        </p:spPr>
        <p:txBody>
          <a:bodyPr anchor="ctr"/>
          <a:lstStyle>
            <a:lvl1pPr>
              <a:defRPr sz="4000" b="0" i="0" cap="none" baseline="0"/>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6" name="日付プレースホルダ 25"/>
          <p:cNvSpPr>
            <a:spLocks noGrp="1"/>
          </p:cNvSpPr>
          <p:nvPr>
            <p:ph type="dt" sz="half" idx="10"/>
          </p:nvPr>
        </p:nvSpPr>
        <p:spPr/>
        <p:txBody>
          <a:bodyPr rtlCol="0"/>
          <a:lstStyle/>
          <a:p>
            <a:r>
              <a:rPr lang="en-US" altLang="ja-JP" smtClean="0"/>
              <a:t>2009/03/28</a:t>
            </a:r>
            <a:endParaRPr lang="ja-JP" altLang="en-US"/>
          </a:p>
        </p:txBody>
      </p:sp>
      <p:sp>
        <p:nvSpPr>
          <p:cNvPr id="27" name="スライド番号プレースホルダ 26"/>
          <p:cNvSpPr>
            <a:spLocks noGrp="1"/>
          </p:cNvSpPr>
          <p:nvPr>
            <p:ph type="sldNum" sz="quarter" idx="11"/>
          </p:nvPr>
        </p:nvSpPr>
        <p:spPr/>
        <p:txBody>
          <a:bodyPr rtlCol="0"/>
          <a:lstStyle/>
          <a:p>
            <a:fld id="{AD1E5D01-3169-334E-B5DF-F3C5538AEC2B}" type="slidenum">
              <a:rPr lang="ja-JP" altLang="en-US" smtClean="0"/>
              <a:pPr/>
              <a:t>‹#›</a:t>
            </a:fld>
            <a:endParaRPr lang="ja-JP" altLang="en-US"/>
          </a:p>
        </p:txBody>
      </p:sp>
      <p:sp>
        <p:nvSpPr>
          <p:cNvPr id="28" name="フッター プレースホルダ 27"/>
          <p:cNvSpPr>
            <a:spLocks noGrp="1"/>
          </p:cNvSpPr>
          <p:nvPr>
            <p:ph type="ftr" sz="quarter" idx="12"/>
          </p:nvPr>
        </p:nvSpPr>
        <p:spPr/>
        <p:txBody>
          <a:bodyPr rtlCol="0"/>
          <a:lstStyle/>
          <a:p>
            <a:r>
              <a:rPr lang="ja-JP" altLang="en-US" smtClean="0"/>
              <a:t>2009年度春期物理学会</a:t>
            </a:r>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a:xfrm>
            <a:off x="6583680" y="612648"/>
            <a:ext cx="957264" cy="457200"/>
          </a:xfrm>
        </p:spPr>
        <p:txBody>
          <a:bodyPr/>
          <a:lstStyle/>
          <a:p>
            <a:r>
              <a:rPr lang="en-US" altLang="ja-JP" smtClean="0"/>
              <a:t>2009/03/28</a:t>
            </a:r>
            <a:endParaRPr lang="ja-JP" altLang="en-US"/>
          </a:p>
        </p:txBody>
      </p:sp>
      <p:sp>
        <p:nvSpPr>
          <p:cNvPr id="4" name="フッター プレースホルダ 3"/>
          <p:cNvSpPr>
            <a:spLocks noGrp="1"/>
          </p:cNvSpPr>
          <p:nvPr>
            <p:ph type="ftr" sz="quarter" idx="11"/>
          </p:nvPr>
        </p:nvSpPr>
        <p:spPr>
          <a:xfrm>
            <a:off x="5257800" y="612648"/>
            <a:ext cx="1325880" cy="457200"/>
          </a:xfrm>
        </p:spPr>
        <p:txBody>
          <a:bodyPr/>
          <a:lstStyle/>
          <a:p>
            <a:r>
              <a:rPr lang="ja-JP" altLang="en-US" smtClean="0"/>
              <a:t>2009年度春期物理学会</a:t>
            </a:r>
            <a:endParaRPr lang="ja-JP" altLang="en-US"/>
          </a:p>
        </p:txBody>
      </p:sp>
      <p:sp>
        <p:nvSpPr>
          <p:cNvPr id="5" name="スライド番号プレースホルダ 4"/>
          <p:cNvSpPr>
            <a:spLocks noGrp="1"/>
          </p:cNvSpPr>
          <p:nvPr>
            <p:ph type="sldNum" sz="quarter" idx="12"/>
          </p:nvPr>
        </p:nvSpPr>
        <p:spPr>
          <a:xfrm>
            <a:off x="8174736" y="2272"/>
            <a:ext cx="762000" cy="365760"/>
          </a:xfrm>
        </p:spPr>
        <p:txBody>
          <a:bodyPr/>
          <a:lstStyle/>
          <a:p>
            <a:fld id="{AD1E5D01-3169-334E-B5DF-F3C5538AEC2B}"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smtClean="0"/>
              <a:t>2009/03/28</a:t>
            </a:r>
            <a:endParaRPr lang="ja-JP" altLang="en-US"/>
          </a:p>
        </p:txBody>
      </p:sp>
      <p:sp>
        <p:nvSpPr>
          <p:cNvPr id="3" name="フッター プレースホルダ 2"/>
          <p:cNvSpPr>
            <a:spLocks noGrp="1"/>
          </p:cNvSpPr>
          <p:nvPr>
            <p:ph type="ftr" sz="quarter" idx="11"/>
          </p:nvPr>
        </p:nvSpPr>
        <p:spPr/>
        <p:txBody>
          <a:bodyPr/>
          <a:lstStyle/>
          <a:p>
            <a:r>
              <a:rPr lang="ja-JP" altLang="en-US" smtClean="0"/>
              <a:t>2009年度春期物理学会</a:t>
            </a:r>
            <a:endParaRPr lang="ja-JP" altLang="en-US"/>
          </a:p>
        </p:txBody>
      </p:sp>
      <p:sp>
        <p:nvSpPr>
          <p:cNvPr id="4" name="スライド番号プレースホルダ 3"/>
          <p:cNvSpPr>
            <a:spLocks noGrp="1"/>
          </p:cNvSpPr>
          <p:nvPr>
            <p:ph type="sldNum" sz="quarter" idx="12"/>
          </p:nvPr>
        </p:nvSpPr>
        <p:spPr/>
        <p:txBody>
          <a:bodyPr/>
          <a:lstStyle/>
          <a:p>
            <a:fld id="{AD1E5D01-3169-334E-B5DF-F3C5538AEC2B}"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53496" y="1101970"/>
            <a:ext cx="3383280" cy="877824"/>
          </a:xfrm>
        </p:spPr>
        <p:txBody>
          <a:bodyPr anchor="b"/>
          <a:lstStyle>
            <a:lvl1pPr algn="l">
              <a:buNone/>
              <a:defRPr sz="1800" b="1"/>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r>
              <a:rPr lang="en-US" altLang="ja-JP" smtClean="0"/>
              <a:t>2009/03/28</a:t>
            </a:r>
            <a:endParaRPr lang="ja-JP" altLang="en-US"/>
          </a:p>
        </p:txBody>
      </p:sp>
      <p:sp>
        <p:nvSpPr>
          <p:cNvPr id="6" name="フッター プレースホルダ 5"/>
          <p:cNvSpPr>
            <a:spLocks noGrp="1"/>
          </p:cNvSpPr>
          <p:nvPr>
            <p:ph type="ftr" sz="quarter" idx="11"/>
          </p:nvPr>
        </p:nvSpPr>
        <p:spPr/>
        <p:txBody>
          <a:bodyPr/>
          <a:lstStyle/>
          <a:p>
            <a:r>
              <a:rPr lang="ja-JP" altLang="en-US" smtClean="0"/>
              <a:t>2009年度春期物理学会</a:t>
            </a:r>
            <a:endParaRPr lang="ja-JP" altLang="en-US"/>
          </a:p>
        </p:txBody>
      </p:sp>
      <p:sp>
        <p:nvSpPr>
          <p:cNvPr id="7" name="スライド番号プレースホルダ 6"/>
          <p:cNvSpPr>
            <a:spLocks noGrp="1"/>
          </p:cNvSpPr>
          <p:nvPr>
            <p:ph type="sldNum" sz="quarter" idx="12"/>
          </p:nvPr>
        </p:nvSpPr>
        <p:spPr/>
        <p:txBody>
          <a:bodyPr/>
          <a:lstStyle/>
          <a:p>
            <a:fld id="{AD1E5D01-3169-334E-B5DF-F3C5538AEC2B}"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2009/03/28</a:t>
            </a:r>
            <a:endParaRPr lang="ja-JP" altLang="en-US"/>
          </a:p>
        </p:txBody>
      </p:sp>
      <p:sp>
        <p:nvSpPr>
          <p:cNvPr id="6" name="フッター プレースホルダ 5"/>
          <p:cNvSpPr>
            <a:spLocks noGrp="1"/>
          </p:cNvSpPr>
          <p:nvPr>
            <p:ph type="ftr" sz="quarter" idx="11"/>
          </p:nvPr>
        </p:nvSpPr>
        <p:spPr/>
        <p:txBody>
          <a:bodyPr/>
          <a:lstStyle/>
          <a:p>
            <a:r>
              <a:rPr lang="ja-JP" altLang="en-US" smtClean="0"/>
              <a:t>2009年度春期物理学会</a:t>
            </a:r>
            <a:endParaRPr lang="ja-JP" altLang="en-US"/>
          </a:p>
        </p:txBody>
      </p:sp>
      <p:sp>
        <p:nvSpPr>
          <p:cNvPr id="7" name="スライド番号プレースホルダ 6"/>
          <p:cNvSpPr>
            <a:spLocks noGrp="1"/>
          </p:cNvSpPr>
          <p:nvPr>
            <p:ph type="sldNum" sz="quarter" idx="12"/>
          </p:nvPr>
        </p:nvSpPr>
        <p:spPr/>
        <p:txBody>
          <a:bodyPr/>
          <a:lstStyle/>
          <a:p>
            <a:fld id="{AD1E5D01-3169-334E-B5DF-F3C5538AEC2B}"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正方形/長方形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正方形/長方形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正方形/長方形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正方形/長方形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角丸四角形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角丸四角形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正方形/長方形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正方形/長方形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正方形/長方形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正方形/長方形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正方形/長方形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正方形/長方形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タイトル プレースホルダ 21"/>
          <p:cNvSpPr>
            <a:spLocks noGrp="1"/>
          </p:cNvSpPr>
          <p:nvPr>
            <p:ph type="title"/>
          </p:nvPr>
        </p:nvSpPr>
        <p:spPr>
          <a:xfrm>
            <a:off x="457200" y="1143000"/>
            <a:ext cx="8229600" cy="1066800"/>
          </a:xfrm>
          <a:prstGeom prst="rect">
            <a:avLst/>
          </a:prstGeom>
        </p:spPr>
        <p:txBody>
          <a:bodyPr vert="horz" anchor="ctr">
            <a:normAutofit/>
          </a:bodyPr>
          <a:lstStyle/>
          <a:p>
            <a:r>
              <a:rPr kumimoji="0" lang="ja-JP" altLang="en-US" smtClean="0"/>
              <a:t>マスタ タイトルの書式設定</a:t>
            </a:r>
            <a:endParaRPr kumimoji="0" lang="en-US"/>
          </a:p>
        </p:txBody>
      </p:sp>
      <p:sp>
        <p:nvSpPr>
          <p:cNvPr id="13" name="テキスト プレースホルダ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r>
              <a:rPr lang="en-US" altLang="ja-JP" smtClean="0"/>
              <a:t>2009/03/28</a:t>
            </a:r>
            <a:endParaRPr lang="ja-JP" altLang="en-US"/>
          </a:p>
        </p:txBody>
      </p:sp>
      <p:sp>
        <p:nvSpPr>
          <p:cNvPr id="3" name="フッター プレースホルダ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r>
              <a:rPr lang="ja-JP" altLang="en-US" smtClean="0"/>
              <a:t>2009年度春期物理学会</a:t>
            </a:r>
            <a:endParaRPr lang="ja-JP" altLang="en-US"/>
          </a:p>
        </p:txBody>
      </p:sp>
      <p:sp>
        <p:nvSpPr>
          <p:cNvPr id="23" name="スライド番号プレースホルダ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AD1E5D01-3169-334E-B5DF-F3C5538AEC2B}"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hf hdr="0" ftr="0" dt="0"/>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1"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1"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1"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1"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1"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1"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1"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1"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1" sz="1400" kern="1200" baseline="0">
          <a:solidFill>
            <a:schemeClr val="accent3"/>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oleObject" Target="../embeddings/Microsoft___2.bin"/><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image" Target="../media/image2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3" Type="http://schemas.openxmlformats.org/officeDocument/2006/relationships/hyperlink" Target="http://lokhtin.web.cern.ch/lokhtin/hydje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6" Type="http://schemas.openxmlformats.org/officeDocument/2006/relationships/oleObject" Target="../embeddings/Microsoft___4.bin"/><Relationship Id="rId4" Type="http://schemas.openxmlformats.org/officeDocument/2006/relationships/image" Target="../media/image27.png"/><Relationship Id="rId1" Type="http://schemas.openxmlformats.org/officeDocument/2006/relationships/vmlDrawing" Target="../drawings/vmlDrawing3.vml"/><Relationship Id="rId2" Type="http://schemas.openxmlformats.org/officeDocument/2006/relationships/slideLayout" Target="../slideLayouts/slideLayout12.xml"/><Relationship Id="rId3" Type="http://schemas.openxmlformats.org/officeDocument/2006/relationships/notesSlide" Target="../notesSlides/notesSlide9.xml"/><Relationship Id="rId5" Type="http://schemas.openxmlformats.org/officeDocument/2006/relationships/oleObject" Target="../embeddings/Microsoft___3.bin"/></Relationships>
</file>

<file path=ppt/slides/_rels/slide16.xml.rels><?xml version="1.0" encoding="UTF-8" standalone="yes"?>
<Relationships xmlns="http://schemas.openxmlformats.org/package/2006/relationships"><Relationship Id="rId4" Type="http://schemas.openxmlformats.org/officeDocument/2006/relationships/image" Target="../media/image29.png"/><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4" Type="http://schemas.openxmlformats.org/officeDocument/2006/relationships/image" Target="../media/image3.png"/><Relationship Id="rId5" Type="http://schemas.openxmlformats.org/officeDocument/2006/relationships/image" Target="../media/image4.png"/><Relationship Id="rId7"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6"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4" Type="http://schemas.openxmlformats.org/officeDocument/2006/relationships/image" Target="../media/image9.png"/><Relationship Id="rId5" Type="http://schemas.openxmlformats.org/officeDocument/2006/relationships/image" Target="../media/image10.png"/><Relationship Id="rId7" Type="http://schemas.openxmlformats.org/officeDocument/2006/relationships/image" Target="../media/image12.png"/><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8.png"/><Relationship Id="rId6" Type="http://schemas.openxmlformats.org/officeDocument/2006/relationships/image" Target="../media/image11.png"/></Relationships>
</file>

<file path=ppt/slides/_rels/slide5.xml.rels><?xml version="1.0" encoding="UTF-8" standalone="yes"?>
<Relationships xmlns="http://schemas.openxmlformats.org/package/2006/relationships"><Relationship Id="rId6" Type="http://schemas.openxmlformats.org/officeDocument/2006/relationships/image" Target="../media/image17.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png"/><Relationship Id="rId5"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image" Target="../media/image20.png"/><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8.xml"/><Relationship Id="rId5" Type="http://schemas.openxmlformats.org/officeDocument/2006/relationships/oleObject" Target="../embeddings/Microsoft___1.bin"/></Relationships>
</file>

<file path=ppt/slides/_rels/slide9.xml.rels><?xml version="1.0" encoding="UTF-8" standalone="yes"?>
<Relationships xmlns="http://schemas.openxmlformats.org/package/2006/relationships"><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hyperlink" Target="http://lokhtin.web.cern.ch/lokhtin/hydje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57200" y="1143000"/>
            <a:ext cx="8458200" cy="1600200"/>
          </a:xfrm>
        </p:spPr>
        <p:txBody>
          <a:bodyPr>
            <a:normAutofit/>
          </a:bodyPr>
          <a:lstStyle/>
          <a:p>
            <a:r>
              <a:rPr lang="en-US" altLang="ja-JP" sz="3600" dirty="0" smtClean="0"/>
              <a:t>LHC-ALICE</a:t>
            </a:r>
            <a:r>
              <a:rPr lang="ja-JP" altLang="en-US" sz="3600" dirty="0" smtClean="0"/>
              <a:t>実験における</a:t>
            </a:r>
            <a:r>
              <a:rPr lang="en-US" altLang="ja-JP" sz="3600" dirty="0" smtClean="0"/>
              <a:t/>
            </a:r>
            <a:br>
              <a:rPr lang="en-US" altLang="ja-JP" sz="3600" dirty="0" smtClean="0"/>
            </a:br>
            <a:r>
              <a:rPr lang="en-US" altLang="ja-JP" sz="3600" dirty="0" smtClean="0"/>
              <a:t>back-to back </a:t>
            </a:r>
            <a:r>
              <a:rPr lang="ja-JP" altLang="en-US" sz="3600" dirty="0" smtClean="0"/>
              <a:t>ジェットの観測と再構成</a:t>
            </a:r>
            <a:endParaRPr lang="ja-JP" altLang="en-US" sz="3600" dirty="0"/>
          </a:p>
        </p:txBody>
      </p:sp>
      <p:sp>
        <p:nvSpPr>
          <p:cNvPr id="3" name="サブタイトル 2"/>
          <p:cNvSpPr>
            <a:spLocks noGrp="1"/>
          </p:cNvSpPr>
          <p:nvPr>
            <p:ph type="subTitle" idx="1"/>
          </p:nvPr>
        </p:nvSpPr>
        <p:spPr>
          <a:xfrm>
            <a:off x="457200" y="4343400"/>
            <a:ext cx="8153400" cy="1752600"/>
          </a:xfrm>
        </p:spPr>
        <p:txBody>
          <a:bodyPr/>
          <a:lstStyle/>
          <a:p>
            <a:r>
              <a:rPr lang="ja-JP" altLang="en-US" dirty="0" smtClean="0"/>
              <a:t>筑波大学</a:t>
            </a:r>
            <a:r>
              <a:rPr lang="ja-JP" altLang="en-US" sz="1600" dirty="0" smtClean="0"/>
              <a:t>高エネルギー原子核実験グループ　</a:t>
            </a:r>
            <a:r>
              <a:rPr lang="ja-JP" altLang="en-US" dirty="0" smtClean="0"/>
              <a:t>筑波技術大学</a:t>
            </a:r>
            <a:r>
              <a:rPr lang="en-US" altLang="ja-JP" baseline="30000" dirty="0" smtClean="0"/>
              <a:t>A</a:t>
            </a:r>
            <a:endParaRPr lang="en-US" altLang="ja-JP" dirty="0" smtClean="0"/>
          </a:p>
          <a:p>
            <a:r>
              <a:rPr lang="ja-JP" altLang="en-US" sz="2000" b="1" dirty="0" smtClean="0">
                <a:solidFill>
                  <a:srgbClr val="0000FF"/>
                </a:solidFill>
              </a:rPr>
              <a:t>坂田洞察</a:t>
            </a:r>
            <a:r>
              <a:rPr lang="en-US" altLang="ja-JP" sz="2000" b="1" dirty="0" smtClean="0">
                <a:solidFill>
                  <a:srgbClr val="0000FF"/>
                </a:solidFill>
              </a:rPr>
              <a:t> </a:t>
            </a:r>
            <a:r>
              <a:rPr lang="ja-JP" altLang="en-US" sz="2000" dirty="0" smtClean="0"/>
              <a:t>稲葉基</a:t>
            </a:r>
            <a:r>
              <a:rPr lang="en-US" altLang="ja-JP" sz="2000" baseline="30000" dirty="0" smtClean="0"/>
              <a:t>A       </a:t>
            </a:r>
            <a:r>
              <a:rPr lang="ja-JP" altLang="en-US" sz="2000" dirty="0" smtClean="0"/>
              <a:t>江角晋一</a:t>
            </a:r>
            <a:r>
              <a:rPr lang="en-US" altLang="ja-JP" sz="2000" dirty="0" smtClean="0"/>
              <a:t> </a:t>
            </a:r>
            <a:r>
              <a:rPr lang="ja-JP" altLang="en-US" sz="2000" dirty="0" smtClean="0"/>
              <a:t>木村瑞希</a:t>
            </a:r>
            <a:r>
              <a:rPr lang="en-US" altLang="ja-JP" sz="2000" dirty="0" smtClean="0"/>
              <a:t> </a:t>
            </a:r>
            <a:r>
              <a:rPr lang="ja-JP" altLang="en-US" sz="2000" dirty="0" smtClean="0"/>
              <a:t>金野正裕</a:t>
            </a:r>
            <a:r>
              <a:rPr lang="en-US" altLang="ja-JP" sz="2000" dirty="0" smtClean="0"/>
              <a:t> </a:t>
            </a:r>
            <a:r>
              <a:rPr lang="ja-JP" altLang="en-US" sz="2000" dirty="0" smtClean="0"/>
              <a:t>佐野正人</a:t>
            </a:r>
            <a:r>
              <a:rPr lang="en-US" altLang="ja-JP" sz="2000" dirty="0" smtClean="0"/>
              <a:t> </a:t>
            </a:r>
            <a:r>
              <a:rPr lang="ja-JP" altLang="en-US" sz="2000" dirty="0" smtClean="0"/>
              <a:t>関根裕輝</a:t>
            </a:r>
            <a:endParaRPr lang="en-US" altLang="ja-JP" sz="2000" dirty="0" smtClean="0"/>
          </a:p>
          <a:p>
            <a:r>
              <a:rPr lang="en-US" altLang="ja-JP" sz="2000" dirty="0" smtClean="0"/>
              <a:t>                   </a:t>
            </a:r>
            <a:r>
              <a:rPr lang="ja-JP" altLang="en-US" sz="2000" dirty="0" smtClean="0"/>
              <a:t>竹内理将</a:t>
            </a:r>
            <a:r>
              <a:rPr lang="en-US" altLang="ja-JP" sz="2000" dirty="0" smtClean="0"/>
              <a:t> </a:t>
            </a:r>
            <a:r>
              <a:rPr lang="ja-JP" altLang="en-US" sz="2000" dirty="0" smtClean="0"/>
              <a:t>中条達也</a:t>
            </a:r>
            <a:r>
              <a:rPr lang="en-US" altLang="ja-JP" sz="2000" dirty="0" smtClean="0"/>
              <a:t> </a:t>
            </a:r>
            <a:r>
              <a:rPr lang="ja-JP" altLang="en-US" sz="2000" dirty="0" smtClean="0"/>
              <a:t>轟木貴人</a:t>
            </a:r>
            <a:r>
              <a:rPr lang="en-US" altLang="ja-JP" sz="2000" dirty="0" smtClean="0"/>
              <a:t> </a:t>
            </a:r>
            <a:r>
              <a:rPr lang="ja-JP" altLang="en-US" sz="2000" dirty="0" smtClean="0"/>
              <a:t>三明康郎</a:t>
            </a:r>
            <a:r>
              <a:rPr lang="en-US" altLang="ja-JP" sz="2000" dirty="0" smtClean="0"/>
              <a:t> </a:t>
            </a:r>
            <a:r>
              <a:rPr lang="ja-JP" altLang="en-US" sz="2000" dirty="0" smtClean="0">
                <a:solidFill>
                  <a:srgbClr val="FF0000"/>
                </a:solidFill>
              </a:rPr>
              <a:t>横山広樹</a:t>
            </a:r>
            <a:r>
              <a:rPr lang="en-US" altLang="ja-JP" sz="2000" dirty="0" smtClean="0">
                <a:solidFill>
                  <a:srgbClr val="FF0000"/>
                </a:solidFill>
              </a:rPr>
              <a:t> </a:t>
            </a:r>
            <a:r>
              <a:rPr lang="ja-JP" altLang="en-US" sz="2000" dirty="0" smtClean="0"/>
              <a:t>渡辺健悟</a:t>
            </a:r>
            <a:endParaRPr lang="en-US" altLang="ja-JP" sz="2000" baseline="30000" dirty="0" smtClean="0"/>
          </a:p>
        </p:txBody>
      </p:sp>
      <p:sp>
        <p:nvSpPr>
          <p:cNvPr id="5" name="スライド番号プレースホルダ 4"/>
          <p:cNvSpPr>
            <a:spLocks noGrp="1"/>
          </p:cNvSpPr>
          <p:nvPr>
            <p:ph type="sldNum" sz="quarter" idx="12"/>
          </p:nvPr>
        </p:nvSpPr>
        <p:spPr/>
        <p:txBody>
          <a:bodyPr/>
          <a:lstStyle/>
          <a:p>
            <a:fld id="{AD1E5D01-3169-334E-B5DF-F3C5538AEC2B}" type="slidenum">
              <a:rPr lang="ja-JP" altLang="en-US" smtClean="0"/>
              <a:pPr/>
              <a:t>1</a:t>
            </a:fld>
            <a:endParaRPr lang="ja-JP" altLang="en-US"/>
          </a:p>
        </p:txBody>
      </p:sp>
      <p:sp>
        <p:nvSpPr>
          <p:cNvPr id="7" name="TextBox 6"/>
          <p:cNvSpPr txBox="1"/>
          <p:nvPr/>
        </p:nvSpPr>
        <p:spPr>
          <a:xfrm>
            <a:off x="228600" y="182230"/>
            <a:ext cx="4611284" cy="369332"/>
          </a:xfrm>
          <a:prstGeom prst="rect">
            <a:avLst/>
          </a:prstGeom>
          <a:noFill/>
        </p:spPr>
        <p:txBody>
          <a:bodyPr wrap="none" rtlCol="0">
            <a:spAutoFit/>
          </a:bodyPr>
          <a:lstStyle/>
          <a:p>
            <a:r>
              <a:rPr lang="ja-JP" altLang="en-US" b="1" dirty="0" smtClean="0">
                <a:solidFill>
                  <a:schemeClr val="bg1"/>
                </a:solidFill>
              </a:rPr>
              <a:t>日本物理学会　</a:t>
            </a:r>
            <a:r>
              <a:rPr kumimoji="1" lang="en-US" altLang="ja-JP" b="1" dirty="0" smtClean="0">
                <a:solidFill>
                  <a:schemeClr val="bg1"/>
                </a:solidFill>
              </a:rPr>
              <a:t>2009</a:t>
            </a:r>
            <a:r>
              <a:rPr lang="ja-JP" altLang="en-US" b="1" dirty="0" smtClean="0">
                <a:solidFill>
                  <a:schemeClr val="bg1"/>
                </a:solidFill>
              </a:rPr>
              <a:t>年</a:t>
            </a:r>
            <a:r>
              <a:rPr lang="en-US" altLang="ja-JP" b="1" dirty="0" smtClean="0">
                <a:solidFill>
                  <a:schemeClr val="bg1"/>
                </a:solidFill>
              </a:rPr>
              <a:t> </a:t>
            </a:r>
            <a:r>
              <a:rPr lang="ja-JP" altLang="en-US" b="1" dirty="0" smtClean="0">
                <a:solidFill>
                  <a:schemeClr val="bg1"/>
                </a:solidFill>
              </a:rPr>
              <a:t>第６４回年次大会</a:t>
            </a:r>
            <a:endParaRPr kumimoji="1" lang="ja-JP" altLang="en-US"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4" name="コンテンツ プレースホルダ 33" descr="caxisresolution21.jpg"/>
          <p:cNvPicPr>
            <a:picLocks noGrp="1" noChangeAspect="1"/>
          </p:cNvPicPr>
          <p:nvPr>
            <p:ph idx="1"/>
          </p:nvPr>
        </p:nvPicPr>
        <p:blipFill>
          <a:blip r:embed="rId2"/>
          <a:stretch>
            <a:fillRect/>
          </a:stretch>
        </p:blipFill>
        <p:spPr>
          <a:xfrm>
            <a:off x="0" y="1371600"/>
            <a:ext cx="5405718" cy="5105400"/>
          </a:xfrm>
        </p:spPr>
      </p:pic>
      <p:sp>
        <p:nvSpPr>
          <p:cNvPr id="2" name="タイトル 1"/>
          <p:cNvSpPr>
            <a:spLocks noGrp="1"/>
          </p:cNvSpPr>
          <p:nvPr>
            <p:ph type="title"/>
          </p:nvPr>
        </p:nvSpPr>
        <p:spPr>
          <a:xfrm>
            <a:off x="228600" y="304800"/>
            <a:ext cx="8229600" cy="1066800"/>
          </a:xfrm>
        </p:spPr>
        <p:txBody>
          <a:bodyPr>
            <a:normAutofit/>
          </a:bodyPr>
          <a:lstStyle/>
          <a:p>
            <a:r>
              <a:rPr lang="en-US" altLang="ja-JP" sz="3600" dirty="0" smtClean="0">
                <a:latin typeface="Arial Black"/>
                <a:cs typeface="Arial Black"/>
              </a:rPr>
              <a:t>Jet </a:t>
            </a:r>
            <a:r>
              <a:rPr lang="en-US" altLang="ja-JP" sz="3600" dirty="0" err="1" smtClean="0">
                <a:latin typeface="Arial Black"/>
                <a:cs typeface="Arial Black"/>
              </a:rPr>
              <a:t>Δφ</a:t>
            </a:r>
            <a:r>
              <a:rPr lang="en-US" altLang="ja-JP" sz="3600" dirty="0" smtClean="0">
                <a:latin typeface="Arial Black"/>
                <a:cs typeface="Arial Black"/>
              </a:rPr>
              <a:t> resolution </a:t>
            </a:r>
            <a:endParaRPr lang="ja-JP" altLang="en-US" sz="3600" dirty="0">
              <a:latin typeface="Arial Black"/>
              <a:cs typeface="Arial Black"/>
            </a:endParaRPr>
          </a:p>
        </p:txBody>
      </p:sp>
      <p:sp>
        <p:nvSpPr>
          <p:cNvPr id="17" name="スライド番号プレースホルダ 16"/>
          <p:cNvSpPr>
            <a:spLocks noGrp="1"/>
          </p:cNvSpPr>
          <p:nvPr>
            <p:ph type="sldNum" sz="quarter" idx="12"/>
          </p:nvPr>
        </p:nvSpPr>
        <p:spPr/>
        <p:txBody>
          <a:bodyPr/>
          <a:lstStyle/>
          <a:p>
            <a:fld id="{AD1E5D01-3169-334E-B5DF-F3C5538AEC2B}" type="slidenum">
              <a:rPr lang="ja-JP" altLang="en-US" smtClean="0"/>
              <a:pPr/>
              <a:t>10</a:t>
            </a:fld>
            <a:endParaRPr lang="ja-JP" altLang="en-US"/>
          </a:p>
        </p:txBody>
      </p:sp>
      <p:sp>
        <p:nvSpPr>
          <p:cNvPr id="26" name="山形 25"/>
          <p:cNvSpPr/>
          <p:nvPr/>
        </p:nvSpPr>
        <p:spPr>
          <a:xfrm rot="16200000">
            <a:off x="1486099" y="2911316"/>
            <a:ext cx="1718349" cy="186252"/>
          </a:xfrm>
          <a:prstGeom prst="chevron">
            <a:avLst/>
          </a:prstGeom>
          <a:solidFill>
            <a:srgbClr val="660066"/>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TextBox 26"/>
          <p:cNvSpPr txBox="1"/>
          <p:nvPr/>
        </p:nvSpPr>
        <p:spPr>
          <a:xfrm>
            <a:off x="1981200" y="1740932"/>
            <a:ext cx="1390337" cy="369332"/>
          </a:xfrm>
          <a:prstGeom prst="rect">
            <a:avLst/>
          </a:prstGeom>
          <a:noFill/>
        </p:spPr>
        <p:txBody>
          <a:bodyPr wrap="none" rtlCol="0">
            <a:spAutoFit/>
          </a:bodyPr>
          <a:lstStyle/>
          <a:p>
            <a:r>
              <a:rPr kumimoji="1" lang="en-US" altLang="ja-JP" b="1" dirty="0" smtClean="0">
                <a:ln>
                  <a:solidFill>
                    <a:schemeClr val="tx2"/>
                  </a:solidFill>
                </a:ln>
                <a:solidFill>
                  <a:srgbClr val="660066"/>
                </a:solidFill>
              </a:rPr>
              <a:t>Quench </a:t>
            </a:r>
            <a:r>
              <a:rPr kumimoji="1" lang="ja-JP" altLang="en-US" b="1" dirty="0" smtClean="0">
                <a:ln>
                  <a:solidFill>
                    <a:schemeClr val="tx2"/>
                  </a:solidFill>
                </a:ln>
                <a:solidFill>
                  <a:srgbClr val="660066"/>
                </a:solidFill>
              </a:rPr>
              <a:t>大</a:t>
            </a:r>
            <a:endParaRPr kumimoji="1" lang="ja-JP" altLang="en-US" b="1" dirty="0">
              <a:ln>
                <a:solidFill>
                  <a:schemeClr val="tx2"/>
                </a:solidFill>
              </a:ln>
              <a:solidFill>
                <a:srgbClr val="660066"/>
              </a:solidFill>
            </a:endParaRPr>
          </a:p>
        </p:txBody>
      </p:sp>
      <p:sp>
        <p:nvSpPr>
          <p:cNvPr id="23" name="正方形/長方形 22"/>
          <p:cNvSpPr/>
          <p:nvPr/>
        </p:nvSpPr>
        <p:spPr>
          <a:xfrm>
            <a:off x="5143143" y="4707681"/>
            <a:ext cx="3831336" cy="671546"/>
          </a:xfrm>
          <a:prstGeom prst="rect">
            <a:avLst/>
          </a:prstGeom>
          <a:solidFill>
            <a:srgbClr val="606480"/>
          </a:solidFill>
        </p:spPr>
        <p:style>
          <a:lnRef idx="1">
            <a:schemeClr val="accent1"/>
          </a:lnRef>
          <a:fillRef idx="3">
            <a:schemeClr val="accent1"/>
          </a:fillRef>
          <a:effectRef idx="2">
            <a:schemeClr val="accent1"/>
          </a:effectRef>
          <a:fontRef idx="minor">
            <a:schemeClr val="lt1"/>
          </a:fontRef>
        </p:style>
        <p:txBody>
          <a:bodyPr rtlCol="0" anchor="t"/>
          <a:lstStyle/>
          <a:p>
            <a:r>
              <a:rPr lang="en-US" altLang="ja-JP" dirty="0" smtClean="0"/>
              <a:t>Quench</a:t>
            </a:r>
            <a:r>
              <a:rPr lang="ja-JP" altLang="en-US" dirty="0" smtClean="0"/>
              <a:t>の効果によって、</a:t>
            </a:r>
            <a:endParaRPr lang="en-US" altLang="ja-JP" dirty="0" smtClean="0"/>
          </a:p>
          <a:p>
            <a:r>
              <a:rPr lang="ja-JP" altLang="ja-JP" dirty="0" smtClean="0"/>
              <a:t>　　　　　</a:t>
            </a:r>
            <a:r>
              <a:rPr lang="ja-JP" altLang="en-US" dirty="0" smtClean="0"/>
              <a:t>やや分解能は悪化する</a:t>
            </a:r>
            <a:endParaRPr lang="en-US" altLang="ja-JP" dirty="0" smtClean="0"/>
          </a:p>
        </p:txBody>
      </p:sp>
      <p:sp>
        <p:nvSpPr>
          <p:cNvPr id="22" name="TextBox 21"/>
          <p:cNvSpPr txBox="1"/>
          <p:nvPr/>
        </p:nvSpPr>
        <p:spPr>
          <a:xfrm>
            <a:off x="5316879" y="3048000"/>
            <a:ext cx="3657600" cy="1200329"/>
          </a:xfrm>
          <a:prstGeom prst="rect">
            <a:avLst/>
          </a:prstGeom>
          <a:noFill/>
        </p:spPr>
        <p:txBody>
          <a:bodyPr wrap="square" rtlCol="0">
            <a:spAutoFit/>
          </a:bodyPr>
          <a:lstStyle/>
          <a:p>
            <a:r>
              <a:rPr kumimoji="1" lang="en-US" altLang="ja-JP" dirty="0" smtClean="0"/>
              <a:t>PYTHIA 6 &amp; PYQUEN</a:t>
            </a:r>
          </a:p>
          <a:p>
            <a:r>
              <a:rPr lang="en-US" altLang="ja-JP" dirty="0" err="1" smtClean="0"/>
              <a:t>Finding:CellJet</a:t>
            </a:r>
            <a:endParaRPr kumimoji="1" lang="en-US" altLang="ja-JP" dirty="0" smtClean="0"/>
          </a:p>
          <a:p>
            <a:r>
              <a:rPr kumimoji="1" lang="en-US" altLang="ja-JP" dirty="0" smtClean="0"/>
              <a:t>Cone Radius = 1.0</a:t>
            </a:r>
          </a:p>
          <a:p>
            <a:r>
              <a:rPr kumimoji="1" lang="en-US" altLang="ja-JP" dirty="0" err="1" smtClean="0"/>
              <a:t>eT</a:t>
            </a:r>
            <a:r>
              <a:rPr kumimoji="1" lang="en-US" altLang="ja-JP" baseline="-25000" dirty="0" err="1" smtClean="0"/>
              <a:t>jet</a:t>
            </a:r>
            <a:r>
              <a:rPr kumimoji="1" lang="en-US" altLang="ja-JP" dirty="0" err="1" smtClean="0"/>
              <a:t>Min</a:t>
            </a:r>
            <a:r>
              <a:rPr kumimoji="1" lang="en-US" altLang="ja-JP" dirty="0" smtClean="0"/>
              <a:t> = 20GeV </a:t>
            </a:r>
          </a:p>
          <a:p>
            <a:endParaRPr kumimoji="1" lang="ja-JP" altLang="en-US" dirty="0"/>
          </a:p>
        </p:txBody>
      </p:sp>
      <p:cxnSp>
        <p:nvCxnSpPr>
          <p:cNvPr id="28" name="直線矢印コネクタ 27"/>
          <p:cNvCxnSpPr/>
          <p:nvPr/>
        </p:nvCxnSpPr>
        <p:spPr>
          <a:xfrm rot="10800000">
            <a:off x="5517759" y="962345"/>
            <a:ext cx="1143000" cy="762002"/>
          </a:xfrm>
          <a:prstGeom prst="straightConnector1">
            <a:avLst/>
          </a:prstGeom>
          <a:ln w="41275"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9" name="直線矢印コネクタ 28"/>
          <p:cNvCxnSpPr/>
          <p:nvPr/>
        </p:nvCxnSpPr>
        <p:spPr>
          <a:xfrm>
            <a:off x="6660759" y="1724345"/>
            <a:ext cx="1676400" cy="304800"/>
          </a:xfrm>
          <a:prstGeom prst="straightConnector1">
            <a:avLst/>
          </a:prstGeom>
          <a:ln w="41275"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p:cNvCxnSpPr/>
          <p:nvPr/>
        </p:nvCxnSpPr>
        <p:spPr>
          <a:xfrm>
            <a:off x="6660759" y="1724345"/>
            <a:ext cx="1447800" cy="990600"/>
          </a:xfrm>
          <a:prstGeom prst="straightConnector1">
            <a:avLst/>
          </a:prstGeom>
          <a:ln w="41275" cap="flat" cmpd="sng" algn="ctr">
            <a:solidFill>
              <a:srgbClr val="0000FF"/>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1" name="円弧 30"/>
          <p:cNvSpPr/>
          <p:nvPr/>
        </p:nvSpPr>
        <p:spPr>
          <a:xfrm rot="4097033">
            <a:off x="6600238" y="1267144"/>
            <a:ext cx="914400" cy="914400"/>
          </a:xfrm>
          <a:prstGeom prst="arc">
            <a:avLst>
              <a:gd name="adj1" fmla="val 18807810"/>
              <a:gd name="adj2" fmla="val 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2" name="TextBox 31"/>
          <p:cNvSpPr txBox="1"/>
          <p:nvPr/>
        </p:nvSpPr>
        <p:spPr>
          <a:xfrm>
            <a:off x="6873226" y="1311079"/>
            <a:ext cx="505267" cy="369332"/>
          </a:xfrm>
          <a:prstGeom prst="rect">
            <a:avLst/>
          </a:prstGeom>
          <a:noFill/>
        </p:spPr>
        <p:txBody>
          <a:bodyPr wrap="none" rtlCol="0">
            <a:spAutoFit/>
          </a:bodyPr>
          <a:lstStyle/>
          <a:p>
            <a:r>
              <a:rPr lang="en-US" altLang="ja-JP" dirty="0" err="1" smtClean="0"/>
              <a:t>Δφ</a:t>
            </a:r>
            <a:endParaRPr kumimoji="1" lang="ja-JP"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3" name="図 32" descr="Ebalanceres.jpg"/>
          <p:cNvPicPr>
            <a:picLocks noChangeAspect="1"/>
          </p:cNvPicPr>
          <p:nvPr/>
        </p:nvPicPr>
        <p:blipFill>
          <a:blip r:embed="rId3"/>
          <a:stretch>
            <a:fillRect/>
          </a:stretch>
        </p:blipFill>
        <p:spPr>
          <a:xfrm>
            <a:off x="152400" y="1295400"/>
            <a:ext cx="5514277" cy="5310730"/>
          </a:xfrm>
          <a:prstGeom prst="rect">
            <a:avLst/>
          </a:prstGeom>
        </p:spPr>
      </p:pic>
      <p:sp>
        <p:nvSpPr>
          <p:cNvPr id="8" name="タイトル 1"/>
          <p:cNvSpPr>
            <a:spLocks noGrp="1"/>
          </p:cNvSpPr>
          <p:nvPr>
            <p:ph type="title"/>
          </p:nvPr>
        </p:nvSpPr>
        <p:spPr>
          <a:xfrm>
            <a:off x="152400" y="228600"/>
            <a:ext cx="8229600" cy="1066800"/>
          </a:xfrm>
        </p:spPr>
        <p:txBody>
          <a:bodyPr>
            <a:normAutofit/>
          </a:bodyPr>
          <a:lstStyle/>
          <a:p>
            <a:r>
              <a:rPr lang="en-US" altLang="ja-JP" sz="2000" dirty="0" smtClean="0">
                <a:latin typeface="Arial Black"/>
                <a:cs typeface="Arial Black"/>
              </a:rPr>
              <a:t>Back-to Back Jet</a:t>
            </a:r>
            <a:br>
              <a:rPr lang="en-US" altLang="ja-JP" sz="2000" dirty="0" smtClean="0">
                <a:latin typeface="Arial Black"/>
                <a:cs typeface="Arial Black"/>
              </a:rPr>
            </a:br>
            <a:r>
              <a:rPr lang="en-US" altLang="ja-JP" sz="2000" dirty="0" smtClean="0">
                <a:latin typeface="Arial Black"/>
                <a:cs typeface="Arial Black"/>
              </a:rPr>
              <a:t>                     energy balance resolution</a:t>
            </a:r>
            <a:endParaRPr lang="ja-JP" altLang="en-US" sz="2000" dirty="0">
              <a:latin typeface="Arial Black"/>
              <a:cs typeface="Arial Black"/>
            </a:endParaRPr>
          </a:p>
        </p:txBody>
      </p:sp>
      <p:sp>
        <p:nvSpPr>
          <p:cNvPr id="11" name="スライド番号プレースホルダ 10"/>
          <p:cNvSpPr>
            <a:spLocks noGrp="1"/>
          </p:cNvSpPr>
          <p:nvPr>
            <p:ph type="sldNum" sz="quarter" idx="12"/>
          </p:nvPr>
        </p:nvSpPr>
        <p:spPr/>
        <p:txBody>
          <a:bodyPr/>
          <a:lstStyle/>
          <a:p>
            <a:fld id="{AD1E5D01-3169-334E-B5DF-F3C5538AEC2B}" type="slidenum">
              <a:rPr lang="ja-JP" altLang="en-US" smtClean="0"/>
              <a:pPr/>
              <a:t>11</a:t>
            </a:fld>
            <a:endParaRPr lang="ja-JP" altLang="en-US"/>
          </a:p>
        </p:txBody>
      </p:sp>
      <p:sp>
        <p:nvSpPr>
          <p:cNvPr id="23" name="正方形/長方形 22"/>
          <p:cNvSpPr/>
          <p:nvPr/>
        </p:nvSpPr>
        <p:spPr>
          <a:xfrm>
            <a:off x="5486400" y="4267200"/>
            <a:ext cx="3297936" cy="914400"/>
          </a:xfrm>
          <a:prstGeom prst="rect">
            <a:avLst/>
          </a:prstGeom>
          <a:solidFill>
            <a:srgbClr val="606480"/>
          </a:solidFill>
        </p:spPr>
        <p:style>
          <a:lnRef idx="1">
            <a:schemeClr val="accent1"/>
          </a:lnRef>
          <a:fillRef idx="3">
            <a:schemeClr val="accent1"/>
          </a:fillRef>
          <a:effectRef idx="2">
            <a:schemeClr val="accent1"/>
          </a:effectRef>
          <a:fontRef idx="minor">
            <a:schemeClr val="lt1"/>
          </a:fontRef>
        </p:style>
        <p:txBody>
          <a:bodyPr rtlCol="0" anchor="t"/>
          <a:lstStyle/>
          <a:p>
            <a:r>
              <a:rPr lang="en-US" altLang="ja-JP" dirty="0" smtClean="0"/>
              <a:t>Quench</a:t>
            </a:r>
            <a:r>
              <a:rPr lang="ja-JP" altLang="en-US" dirty="0" smtClean="0"/>
              <a:t>の効果によって、</a:t>
            </a:r>
            <a:endParaRPr lang="en-US" altLang="ja-JP" dirty="0" smtClean="0"/>
          </a:p>
          <a:p>
            <a:r>
              <a:rPr lang="en-US" altLang="ja-JP" dirty="0" smtClean="0"/>
              <a:t>Energy balance resolution </a:t>
            </a:r>
            <a:r>
              <a:rPr lang="ja-JP" altLang="en-US" dirty="0" smtClean="0"/>
              <a:t>は</a:t>
            </a:r>
            <a:r>
              <a:rPr lang="en-US" altLang="ja-JP" dirty="0" smtClean="0"/>
              <a:t>10-20%</a:t>
            </a:r>
            <a:r>
              <a:rPr lang="ja-JP" altLang="en-US" dirty="0" smtClean="0"/>
              <a:t>程度悪化する</a:t>
            </a:r>
            <a:r>
              <a:rPr lang="en-US" altLang="ja-JP" dirty="0" smtClean="0"/>
              <a:t> </a:t>
            </a:r>
          </a:p>
          <a:p>
            <a:pPr algn="ctr"/>
            <a:endParaRPr kumimoji="1" lang="ja-JP" altLang="en-US" dirty="0"/>
          </a:p>
        </p:txBody>
      </p:sp>
      <p:sp>
        <p:nvSpPr>
          <p:cNvPr id="29" name="フリーフォーム 28"/>
          <p:cNvSpPr/>
          <p:nvPr/>
        </p:nvSpPr>
        <p:spPr>
          <a:xfrm>
            <a:off x="2473660" y="3276600"/>
            <a:ext cx="2098340" cy="1270127"/>
          </a:xfrm>
          <a:custGeom>
            <a:avLst/>
            <a:gdLst>
              <a:gd name="connsiteX0" fmla="*/ 0 w 2098340"/>
              <a:gd name="connsiteY0" fmla="*/ 0 h 1270127"/>
              <a:gd name="connsiteX1" fmla="*/ 358927 w 2098340"/>
              <a:gd name="connsiteY1" fmla="*/ 510812 h 1270127"/>
              <a:gd name="connsiteX2" fmla="*/ 2098340 w 2098340"/>
              <a:gd name="connsiteY2" fmla="*/ 1270127 h 1270127"/>
            </a:gdLst>
            <a:ahLst/>
            <a:cxnLst>
              <a:cxn ang="0">
                <a:pos x="connsiteX0" y="connsiteY0"/>
              </a:cxn>
              <a:cxn ang="0">
                <a:pos x="connsiteX1" y="connsiteY1"/>
              </a:cxn>
              <a:cxn ang="0">
                <a:pos x="connsiteX2" y="connsiteY2"/>
              </a:cxn>
            </a:cxnLst>
            <a:rect l="l" t="t" r="r" b="b"/>
            <a:pathLst>
              <a:path w="2098340" h="1270127">
                <a:moveTo>
                  <a:pt x="0" y="0"/>
                </a:moveTo>
                <a:cubicBezTo>
                  <a:pt x="4602" y="149562"/>
                  <a:pt x="9204" y="299124"/>
                  <a:pt x="358927" y="510812"/>
                </a:cubicBezTo>
                <a:cubicBezTo>
                  <a:pt x="708650" y="722500"/>
                  <a:pt x="1403495" y="996313"/>
                  <a:pt x="2098340" y="1270127"/>
                </a:cubicBezTo>
              </a:path>
            </a:pathLst>
          </a:custGeom>
          <a:ln w="34925">
            <a:solidFill>
              <a:srgbClr val="66006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0" name="フリーフォーム 29"/>
          <p:cNvSpPr/>
          <p:nvPr/>
        </p:nvSpPr>
        <p:spPr>
          <a:xfrm>
            <a:off x="2225172" y="3807124"/>
            <a:ext cx="2346828" cy="1145876"/>
          </a:xfrm>
          <a:custGeom>
            <a:avLst/>
            <a:gdLst>
              <a:gd name="connsiteX0" fmla="*/ 0 w 2346828"/>
              <a:gd name="connsiteY0" fmla="*/ 0 h 1145876"/>
              <a:gd name="connsiteX1" fmla="*/ 524585 w 2346828"/>
              <a:gd name="connsiteY1" fmla="*/ 607452 h 1145876"/>
              <a:gd name="connsiteX2" fmla="*/ 2346828 w 2346828"/>
              <a:gd name="connsiteY2" fmla="*/ 1145876 h 1145876"/>
            </a:gdLst>
            <a:ahLst/>
            <a:cxnLst>
              <a:cxn ang="0">
                <a:pos x="connsiteX0" y="connsiteY0"/>
              </a:cxn>
              <a:cxn ang="0">
                <a:pos x="connsiteX1" y="connsiteY1"/>
              </a:cxn>
              <a:cxn ang="0">
                <a:pos x="connsiteX2" y="connsiteY2"/>
              </a:cxn>
            </a:cxnLst>
            <a:rect l="l" t="t" r="r" b="b"/>
            <a:pathLst>
              <a:path w="2346828" h="1145876">
                <a:moveTo>
                  <a:pt x="0" y="0"/>
                </a:moveTo>
                <a:cubicBezTo>
                  <a:pt x="66723" y="208236"/>
                  <a:pt x="133447" y="416473"/>
                  <a:pt x="524585" y="607452"/>
                </a:cubicBezTo>
                <a:cubicBezTo>
                  <a:pt x="915723" y="798431"/>
                  <a:pt x="1631275" y="972153"/>
                  <a:pt x="2346828" y="1145876"/>
                </a:cubicBezTo>
              </a:path>
            </a:pathLst>
          </a:custGeom>
          <a:ln w="349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2" name="TextBox 21"/>
          <p:cNvSpPr txBox="1"/>
          <p:nvPr/>
        </p:nvSpPr>
        <p:spPr>
          <a:xfrm>
            <a:off x="5486400" y="1757065"/>
            <a:ext cx="3450336" cy="923330"/>
          </a:xfrm>
          <a:prstGeom prst="rect">
            <a:avLst/>
          </a:prstGeom>
          <a:noFill/>
        </p:spPr>
        <p:txBody>
          <a:bodyPr wrap="square" rtlCol="0">
            <a:spAutoFit/>
          </a:bodyPr>
          <a:lstStyle/>
          <a:p>
            <a:r>
              <a:rPr kumimoji="1" lang="en-US" altLang="ja-JP" dirty="0" smtClean="0"/>
              <a:t>PYTHIA 6 &amp; PYQUEN</a:t>
            </a:r>
          </a:p>
          <a:p>
            <a:r>
              <a:rPr kumimoji="1" lang="en-US" altLang="ja-JP" dirty="0" smtClean="0"/>
              <a:t>Cone Radius = 1.0</a:t>
            </a:r>
          </a:p>
          <a:p>
            <a:r>
              <a:rPr lang="en-US" altLang="ja-JP" dirty="0" err="1" smtClean="0"/>
              <a:t>eT</a:t>
            </a:r>
            <a:r>
              <a:rPr lang="en-US" altLang="ja-JP" baseline="-25000" dirty="0" err="1" smtClean="0"/>
              <a:t>jet</a:t>
            </a:r>
            <a:r>
              <a:rPr lang="en-US" altLang="ja-JP" dirty="0" err="1" smtClean="0"/>
              <a:t>Min</a:t>
            </a:r>
            <a:r>
              <a:rPr lang="en-US" altLang="ja-JP" dirty="0" smtClean="0"/>
              <a:t> = 20GeV</a:t>
            </a:r>
            <a:r>
              <a:rPr kumimoji="1" lang="en-US" altLang="ja-JP" dirty="0" smtClean="0"/>
              <a:t> </a:t>
            </a:r>
          </a:p>
          <a:p>
            <a:endParaRPr kumimoji="1" lang="ja-JP" altLang="en-US" dirty="0"/>
          </a:p>
        </p:txBody>
      </p:sp>
      <p:sp>
        <p:nvSpPr>
          <p:cNvPr id="31" name="山形 30"/>
          <p:cNvSpPr/>
          <p:nvPr/>
        </p:nvSpPr>
        <p:spPr>
          <a:xfrm rot="16200000">
            <a:off x="2434353" y="2781499"/>
            <a:ext cx="1718349" cy="186252"/>
          </a:xfrm>
          <a:prstGeom prst="chevron">
            <a:avLst/>
          </a:prstGeom>
          <a:solidFill>
            <a:srgbClr val="660066"/>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TextBox 31"/>
          <p:cNvSpPr txBox="1"/>
          <p:nvPr/>
        </p:nvSpPr>
        <p:spPr>
          <a:xfrm>
            <a:off x="3181663" y="1646118"/>
            <a:ext cx="1390337" cy="369332"/>
          </a:xfrm>
          <a:prstGeom prst="rect">
            <a:avLst/>
          </a:prstGeom>
          <a:noFill/>
        </p:spPr>
        <p:txBody>
          <a:bodyPr wrap="none" rtlCol="0">
            <a:spAutoFit/>
          </a:bodyPr>
          <a:lstStyle/>
          <a:p>
            <a:r>
              <a:rPr kumimoji="1" lang="en-US" altLang="ja-JP" b="1" dirty="0" smtClean="0">
                <a:ln>
                  <a:solidFill>
                    <a:schemeClr val="tx2"/>
                  </a:solidFill>
                </a:ln>
                <a:solidFill>
                  <a:srgbClr val="660066"/>
                </a:solidFill>
              </a:rPr>
              <a:t>Quench </a:t>
            </a:r>
            <a:r>
              <a:rPr kumimoji="1" lang="ja-JP" altLang="en-US" b="1" dirty="0" smtClean="0">
                <a:ln>
                  <a:solidFill>
                    <a:schemeClr val="tx2"/>
                  </a:solidFill>
                </a:ln>
                <a:solidFill>
                  <a:srgbClr val="660066"/>
                </a:solidFill>
              </a:rPr>
              <a:t>大</a:t>
            </a:r>
            <a:endParaRPr kumimoji="1" lang="ja-JP" altLang="en-US" b="1" dirty="0">
              <a:ln>
                <a:solidFill>
                  <a:schemeClr val="tx2"/>
                </a:solidFill>
              </a:ln>
              <a:solidFill>
                <a:srgbClr val="660066"/>
              </a:solidFill>
            </a:endParaRPr>
          </a:p>
        </p:txBody>
      </p:sp>
      <p:graphicFrame>
        <p:nvGraphicFramePr>
          <p:cNvPr id="32770" name="Object 2"/>
          <p:cNvGraphicFramePr>
            <a:graphicFrameLocks noChangeAspect="1"/>
          </p:cNvGraphicFramePr>
          <p:nvPr/>
        </p:nvGraphicFramePr>
        <p:xfrm>
          <a:off x="5638800" y="2978449"/>
          <a:ext cx="2879725" cy="828675"/>
        </p:xfrm>
        <a:graphic>
          <a:graphicData uri="http://schemas.openxmlformats.org/presentationml/2006/ole">
            <p:oleObj spid="_x0000_s32770" name="数式" r:id="rId4" imgW="1498600" imgH="43180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4800" y="304800"/>
            <a:ext cx="8229600" cy="1066800"/>
          </a:xfrm>
        </p:spPr>
        <p:txBody>
          <a:bodyPr/>
          <a:lstStyle/>
          <a:p>
            <a:r>
              <a:rPr lang="en-US" altLang="ja-JP" dirty="0" smtClean="0">
                <a:latin typeface="Arial Black"/>
                <a:cs typeface="Arial Black"/>
              </a:rPr>
              <a:t>Conclusion</a:t>
            </a:r>
            <a:endParaRPr lang="ja-JP" altLang="en-US" dirty="0">
              <a:latin typeface="Arial Black"/>
              <a:cs typeface="Arial Black"/>
            </a:endParaRPr>
          </a:p>
        </p:txBody>
      </p:sp>
      <p:sp>
        <p:nvSpPr>
          <p:cNvPr id="3" name="コンテンツ プレースホルダ 2"/>
          <p:cNvSpPr>
            <a:spLocks noGrp="1"/>
          </p:cNvSpPr>
          <p:nvPr>
            <p:ph idx="1"/>
          </p:nvPr>
        </p:nvSpPr>
        <p:spPr>
          <a:xfrm>
            <a:off x="304800" y="1371600"/>
            <a:ext cx="8229600" cy="4953000"/>
          </a:xfrm>
        </p:spPr>
        <p:txBody>
          <a:bodyPr>
            <a:normAutofit fontScale="92500"/>
          </a:bodyPr>
          <a:lstStyle/>
          <a:p>
            <a:pPr>
              <a:buNone/>
            </a:pPr>
            <a:r>
              <a:rPr lang="en-US" altLang="ja-JP" sz="2400" dirty="0" smtClean="0"/>
              <a:t>Detector performance</a:t>
            </a:r>
          </a:p>
          <a:p>
            <a:pPr>
              <a:buNone/>
            </a:pPr>
            <a:r>
              <a:rPr lang="en-US" altLang="ja-JP" sz="2000" dirty="0" err="1" smtClean="0"/>
              <a:t>　</a:t>
            </a:r>
            <a:r>
              <a:rPr lang="en-US" altLang="ja-JP" sz="2000" dirty="0" smtClean="0"/>
              <a:t> Jet </a:t>
            </a:r>
            <a:r>
              <a:rPr lang="en-US" altLang="ja-JP" sz="2000" dirty="0" err="1" smtClean="0"/>
              <a:t>Δφ</a:t>
            </a:r>
            <a:r>
              <a:rPr lang="en-US" altLang="ja-JP" sz="2000" dirty="0" smtClean="0"/>
              <a:t> resolution</a:t>
            </a:r>
          </a:p>
          <a:p>
            <a:pPr>
              <a:buNone/>
            </a:pPr>
            <a:r>
              <a:rPr lang="en-US" altLang="ja-JP" sz="2000" dirty="0" err="1" smtClean="0"/>
              <a:t>　　　Back</a:t>
            </a:r>
            <a:r>
              <a:rPr lang="en-US" altLang="ja-JP" sz="2000" dirty="0" smtClean="0"/>
              <a:t>-to Back Jet </a:t>
            </a:r>
            <a:r>
              <a:rPr lang="ja-JP" altLang="en-US" sz="2000" dirty="0" smtClean="0"/>
              <a:t>の角度分解能は検出器の効果に殆ど依存しない。</a:t>
            </a:r>
            <a:endParaRPr lang="en-US" altLang="ja-JP" sz="2000" dirty="0" smtClean="0"/>
          </a:p>
          <a:p>
            <a:pPr>
              <a:buNone/>
            </a:pPr>
            <a:r>
              <a:rPr lang="en-US" altLang="ja-JP" sz="2000" dirty="0" err="1" smtClean="0"/>
              <a:t>　Energy</a:t>
            </a:r>
            <a:r>
              <a:rPr lang="en-US" altLang="ja-JP" sz="2000" dirty="0" smtClean="0"/>
              <a:t> balance resolution</a:t>
            </a:r>
          </a:p>
          <a:p>
            <a:pPr>
              <a:buNone/>
            </a:pPr>
            <a:r>
              <a:rPr lang="en-US" altLang="ja-JP" sz="2000" dirty="0" smtClean="0"/>
              <a:t>　　　J-Cal</a:t>
            </a:r>
            <a:r>
              <a:rPr lang="ja-JP" altLang="en-US" sz="2000" dirty="0" smtClean="0"/>
              <a:t>の搭載により、</a:t>
            </a:r>
            <a:r>
              <a:rPr lang="ja-JP" altLang="en-US" sz="2000" b="1" dirty="0" smtClean="0">
                <a:ln>
                  <a:solidFill>
                    <a:srgbClr val="660066"/>
                  </a:solidFill>
                </a:ln>
              </a:rPr>
              <a:t>分解能</a:t>
            </a:r>
            <a:r>
              <a:rPr lang="ja-JP" altLang="en-US" sz="2000" b="1" dirty="0" smtClean="0">
                <a:ln>
                  <a:solidFill>
                    <a:srgbClr val="660066"/>
                  </a:solidFill>
                </a:ln>
              </a:rPr>
              <a:t>が</a:t>
            </a:r>
            <a:r>
              <a:rPr lang="en-US" altLang="ja-JP" sz="2000" b="1" dirty="0" smtClean="0">
                <a:ln>
                  <a:solidFill>
                    <a:srgbClr val="660066"/>
                  </a:solidFill>
                </a:ln>
              </a:rPr>
              <a:t>2</a:t>
            </a:r>
            <a:r>
              <a:rPr lang="en-US" altLang="ja-JP" sz="2000" b="1" dirty="0" smtClean="0">
                <a:ln>
                  <a:solidFill>
                    <a:srgbClr val="660066"/>
                  </a:solidFill>
                </a:ln>
              </a:rPr>
              <a:t>0</a:t>
            </a:r>
            <a:r>
              <a:rPr lang="en-US" altLang="ja-JP" sz="2000" b="1" dirty="0" smtClean="0">
                <a:ln>
                  <a:solidFill>
                    <a:srgbClr val="660066"/>
                  </a:solidFill>
                </a:ln>
              </a:rPr>
              <a:t>%</a:t>
            </a:r>
            <a:r>
              <a:rPr lang="ja-JP" altLang="en-US" sz="2000" b="1" dirty="0" smtClean="0">
                <a:ln>
                  <a:solidFill>
                    <a:srgbClr val="660066"/>
                  </a:solidFill>
                </a:ln>
              </a:rPr>
              <a:t>程度向上する</a:t>
            </a:r>
            <a:endParaRPr lang="en-US" altLang="ja-JP" sz="2000" dirty="0" smtClean="0"/>
          </a:p>
          <a:p>
            <a:pPr>
              <a:buNone/>
            </a:pPr>
            <a:r>
              <a:rPr lang="en-US" altLang="ja-JP" sz="2400" dirty="0" smtClean="0"/>
              <a:t>Physics performance</a:t>
            </a:r>
          </a:p>
          <a:p>
            <a:pPr>
              <a:buNone/>
            </a:pPr>
            <a:r>
              <a:rPr lang="en-US" altLang="ja-JP" sz="2000" dirty="0" smtClean="0"/>
              <a:t> </a:t>
            </a:r>
            <a:r>
              <a:rPr lang="en-US" altLang="ja-JP" sz="2000" dirty="0" err="1" smtClean="0"/>
              <a:t>　Jet</a:t>
            </a:r>
            <a:r>
              <a:rPr lang="en-US" altLang="ja-JP" sz="2000" dirty="0" smtClean="0"/>
              <a:t> </a:t>
            </a:r>
            <a:r>
              <a:rPr lang="en-US" altLang="ja-JP" sz="2000" dirty="0" err="1" smtClean="0"/>
              <a:t>Δφ</a:t>
            </a:r>
            <a:r>
              <a:rPr lang="en-US" altLang="ja-JP" sz="2000" dirty="0" smtClean="0"/>
              <a:t> resolution</a:t>
            </a:r>
          </a:p>
          <a:p>
            <a:pPr>
              <a:buNone/>
            </a:pPr>
            <a:r>
              <a:rPr lang="en-US" altLang="ja-JP" sz="2000" dirty="0" err="1" smtClean="0"/>
              <a:t>　　　Back</a:t>
            </a:r>
            <a:r>
              <a:rPr lang="en-US" altLang="ja-JP" sz="2000" dirty="0" smtClean="0"/>
              <a:t>-to Back Jet</a:t>
            </a:r>
            <a:r>
              <a:rPr lang="ja-JP" altLang="en-US" sz="2000" dirty="0" smtClean="0"/>
              <a:t>の角度分解能は</a:t>
            </a:r>
            <a:r>
              <a:rPr lang="en-US" altLang="ja-JP" sz="2000" dirty="0" smtClean="0"/>
              <a:t>quench</a:t>
            </a:r>
            <a:r>
              <a:rPr lang="ja-JP" altLang="en-US" sz="2000" dirty="0" smtClean="0"/>
              <a:t>の効果に殆ど依存しない</a:t>
            </a:r>
            <a:endParaRPr lang="en-US" altLang="ja-JP" sz="2000" dirty="0" smtClean="0"/>
          </a:p>
          <a:p>
            <a:pPr>
              <a:buNone/>
            </a:pPr>
            <a:r>
              <a:rPr lang="en-US" altLang="ja-JP" sz="2000" dirty="0" smtClean="0"/>
              <a:t> </a:t>
            </a:r>
            <a:r>
              <a:rPr lang="en-US" altLang="ja-JP" sz="2000" dirty="0" err="1" smtClean="0"/>
              <a:t>　Energy</a:t>
            </a:r>
            <a:r>
              <a:rPr lang="en-US" altLang="ja-JP" sz="2000" dirty="0" smtClean="0"/>
              <a:t> balance resolution</a:t>
            </a:r>
          </a:p>
          <a:p>
            <a:pPr>
              <a:buNone/>
            </a:pPr>
            <a:r>
              <a:rPr lang="en-US" altLang="ja-JP" sz="2000" dirty="0" err="1" smtClean="0"/>
              <a:t>　　　</a:t>
            </a:r>
            <a:r>
              <a:rPr lang="ja-JP" altLang="en-US" sz="2000" dirty="0" smtClean="0"/>
              <a:t>中心衝突での</a:t>
            </a:r>
            <a:r>
              <a:rPr lang="en-US" altLang="ja-JP" sz="2000" b="1" dirty="0" smtClean="0">
                <a:ln>
                  <a:solidFill>
                    <a:srgbClr val="660066"/>
                  </a:solidFill>
                </a:ln>
              </a:rPr>
              <a:t>quench</a:t>
            </a:r>
            <a:r>
              <a:rPr lang="ja-JP" altLang="en-US" sz="2000" b="1" dirty="0" smtClean="0">
                <a:ln>
                  <a:solidFill>
                    <a:srgbClr val="660066"/>
                  </a:solidFill>
                </a:ln>
              </a:rPr>
              <a:t>効果で</a:t>
            </a:r>
            <a:r>
              <a:rPr lang="en-US" altLang="ja-JP" sz="2000" b="1" dirty="0" smtClean="0">
                <a:ln>
                  <a:solidFill>
                    <a:srgbClr val="660066"/>
                  </a:solidFill>
                </a:ln>
              </a:rPr>
              <a:t>10-20%</a:t>
            </a:r>
            <a:r>
              <a:rPr lang="ja-JP" altLang="en-US" sz="2000" b="1" dirty="0" smtClean="0">
                <a:ln>
                  <a:solidFill>
                    <a:srgbClr val="660066"/>
                  </a:solidFill>
                </a:ln>
              </a:rPr>
              <a:t>程度悪化する</a:t>
            </a:r>
            <a:endParaRPr lang="en-US" altLang="ja-JP" sz="2000" dirty="0" smtClean="0"/>
          </a:p>
          <a:p>
            <a:pPr>
              <a:buNone/>
            </a:pPr>
            <a:endParaRPr lang="en-US" altLang="ja-JP" sz="2000" dirty="0" smtClean="0"/>
          </a:p>
          <a:p>
            <a:pPr>
              <a:buNone/>
            </a:pPr>
            <a:r>
              <a:rPr lang="en-US" altLang="ja-JP" dirty="0" smtClean="0"/>
              <a:t>To Do</a:t>
            </a:r>
          </a:p>
          <a:p>
            <a:pPr>
              <a:buNone/>
            </a:pPr>
            <a:r>
              <a:rPr lang="en-US" altLang="ja-JP" sz="2400" dirty="0" err="1" smtClean="0"/>
              <a:t>　Centrality</a:t>
            </a:r>
            <a:r>
              <a:rPr lang="ja-JP" altLang="en-US" sz="2400" dirty="0" smtClean="0"/>
              <a:t>依存性</a:t>
            </a:r>
            <a:endParaRPr lang="en-US" altLang="ja-JP" sz="2400" dirty="0" smtClean="0"/>
          </a:p>
          <a:p>
            <a:pPr>
              <a:buNone/>
            </a:pPr>
            <a:r>
              <a:rPr lang="ja-JP" altLang="en-US" sz="2400" dirty="0" smtClean="0"/>
              <a:t>　高粒子多重度環境下での評価</a:t>
            </a:r>
            <a:endParaRPr lang="ja-JP" altLang="en-US" sz="2400" dirty="0"/>
          </a:p>
        </p:txBody>
      </p:sp>
      <p:sp>
        <p:nvSpPr>
          <p:cNvPr id="5" name="スライド番号プレースホルダ 4"/>
          <p:cNvSpPr>
            <a:spLocks noGrp="1"/>
          </p:cNvSpPr>
          <p:nvPr>
            <p:ph type="sldNum" sz="quarter" idx="12"/>
          </p:nvPr>
        </p:nvSpPr>
        <p:spPr/>
        <p:txBody>
          <a:bodyPr/>
          <a:lstStyle/>
          <a:p>
            <a:fld id="{AD1E5D01-3169-334E-B5DF-F3C5538AEC2B}" type="slidenum">
              <a:rPr lang="ja-JP" altLang="en-US" smtClean="0"/>
              <a:pPr/>
              <a:t>12</a:t>
            </a:fld>
            <a:endParaRPr lang="ja-JP"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BACK UP</a:t>
            </a:r>
            <a:endParaRPr lang="ja-JP" altLang="en-US" dirty="0"/>
          </a:p>
        </p:txBody>
      </p:sp>
      <p:sp>
        <p:nvSpPr>
          <p:cNvPr id="5" name="スライド番号プレースホルダ 4"/>
          <p:cNvSpPr>
            <a:spLocks noGrp="1"/>
          </p:cNvSpPr>
          <p:nvPr>
            <p:ph type="sldNum" sz="quarter" idx="12"/>
          </p:nvPr>
        </p:nvSpPr>
        <p:spPr/>
        <p:txBody>
          <a:bodyPr/>
          <a:lstStyle/>
          <a:p>
            <a:fld id="{AD1E5D01-3169-334E-B5DF-F3C5538AEC2B}" type="slidenum">
              <a:rPr lang="ja-JP" altLang="en-US" smtClean="0"/>
              <a:pPr/>
              <a:t>13</a:t>
            </a:fld>
            <a:endParaRPr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スライド番号プレースホルダ 4"/>
          <p:cNvSpPr>
            <a:spLocks noGrp="1"/>
          </p:cNvSpPr>
          <p:nvPr>
            <p:ph type="sldNum" sz="quarter" idx="11"/>
          </p:nvPr>
        </p:nvSpPr>
        <p:spPr/>
        <p:txBody>
          <a:bodyPr/>
          <a:lstStyle/>
          <a:p>
            <a:fld id="{A4ED7E23-0F81-6D41-BCFB-FF199B54543A}" type="slidenum">
              <a:rPr lang="en-US" altLang="ja-JP"/>
              <a:pPr/>
              <a:t>14</a:t>
            </a:fld>
            <a:endParaRPr lang="en-US" altLang="ja-JP"/>
          </a:p>
        </p:txBody>
      </p:sp>
      <p:sp>
        <p:nvSpPr>
          <p:cNvPr id="10242" name="Rectangle 2"/>
          <p:cNvSpPr>
            <a:spLocks noGrp="1" noChangeArrowheads="1"/>
          </p:cNvSpPr>
          <p:nvPr>
            <p:ph type="title"/>
          </p:nvPr>
        </p:nvSpPr>
        <p:spPr>
          <a:xfrm>
            <a:off x="250825" y="188913"/>
            <a:ext cx="8229600" cy="1143000"/>
          </a:xfrm>
        </p:spPr>
        <p:txBody>
          <a:bodyPr>
            <a:normAutofit/>
          </a:bodyPr>
          <a:lstStyle/>
          <a:p>
            <a:r>
              <a:rPr lang="en-US" altLang="ja-JP" sz="3200" dirty="0">
                <a:solidFill>
                  <a:srgbClr val="5F5F5F"/>
                </a:solidFill>
                <a:latin typeface="Arial Black" pitchFamily="-112" charset="0"/>
              </a:rPr>
              <a:t>HYDJET+</a:t>
            </a:r>
            <a:r>
              <a:rPr lang="en-US" altLang="ja-JP" sz="3200" dirty="0" smtClean="0">
                <a:solidFill>
                  <a:srgbClr val="5F5F5F"/>
                </a:solidFill>
                <a:latin typeface="Arial Black" pitchFamily="-112" charset="0"/>
              </a:rPr>
              <a:t>+ </a:t>
            </a:r>
            <a:endParaRPr lang="en-US" altLang="ja-JP" sz="3200" dirty="0">
              <a:solidFill>
                <a:srgbClr val="5F5F5F"/>
              </a:solidFill>
              <a:latin typeface="Arial Black" pitchFamily="-112" charset="0"/>
            </a:endParaRPr>
          </a:p>
        </p:txBody>
      </p:sp>
      <p:pic>
        <p:nvPicPr>
          <p:cNvPr id="10243" name="Picture 3"/>
          <p:cNvPicPr>
            <a:picLocks noGrp="1" noChangeAspect="1" noChangeArrowheads="1"/>
          </p:cNvPicPr>
          <p:nvPr>
            <p:ph type="body" idx="1"/>
          </p:nvPr>
        </p:nvPicPr>
        <p:blipFill>
          <a:blip r:embed="rId2"/>
          <a:srcRect/>
          <a:stretch>
            <a:fillRect/>
          </a:stretch>
        </p:blipFill>
        <p:spPr>
          <a:xfrm>
            <a:off x="250825" y="2990850"/>
            <a:ext cx="3097163" cy="2382838"/>
          </a:xfrm>
        </p:spPr>
      </p:pic>
      <p:sp>
        <p:nvSpPr>
          <p:cNvPr id="10244" name="Text Box 4"/>
          <p:cNvSpPr txBox="1">
            <a:spLocks noChangeArrowheads="1"/>
          </p:cNvSpPr>
          <p:nvPr/>
        </p:nvSpPr>
        <p:spPr bwMode="auto">
          <a:xfrm>
            <a:off x="34925" y="1052513"/>
            <a:ext cx="9109075" cy="1190625"/>
          </a:xfrm>
          <a:prstGeom prst="rect">
            <a:avLst/>
          </a:prstGeom>
          <a:noFill/>
          <a:ln w="9525">
            <a:noFill/>
            <a:miter lim="800000"/>
            <a:headEnd/>
            <a:tailEnd/>
          </a:ln>
          <a:effectLst/>
        </p:spPr>
        <p:txBody>
          <a:bodyPr wrap="none">
            <a:prstTxWarp prst="textNoShape">
              <a:avLst/>
            </a:prstTxWarp>
            <a:spAutoFit/>
          </a:bodyPr>
          <a:lstStyle/>
          <a:p>
            <a:r>
              <a:rPr lang="en-US" altLang="ja-JP">
                <a:solidFill>
                  <a:srgbClr val="7F6229"/>
                </a:solidFill>
                <a:latin typeface="Arial Black" pitchFamily="-112" charset="0"/>
              </a:rPr>
              <a:t>HYDJET++</a:t>
            </a:r>
            <a:r>
              <a:rPr lang="ja-JP" altLang="en-US">
                <a:solidFill>
                  <a:srgbClr val="7F6229"/>
                </a:solidFill>
                <a:latin typeface="Arial Black" pitchFamily="-112" charset="0"/>
              </a:rPr>
              <a:t>　：</a:t>
            </a:r>
            <a:r>
              <a:rPr lang="ja-JP" altLang="en-US" b="1">
                <a:solidFill>
                  <a:srgbClr val="7F6229"/>
                </a:solidFill>
                <a:latin typeface="Arial Black" pitchFamily="-112" charset="0"/>
              </a:rPr>
              <a:t>高エネルギー原子核実験用イベントジェネレーター</a:t>
            </a:r>
            <a:r>
              <a:rPr lang="en-US" altLang="ja-JP">
                <a:solidFill>
                  <a:srgbClr val="7F6229"/>
                </a:solidFill>
                <a:latin typeface="Arial Black" pitchFamily="-112" charset="0"/>
              </a:rPr>
              <a:t> </a:t>
            </a:r>
          </a:p>
          <a:p>
            <a:r>
              <a:rPr lang="ja-JP" altLang="en-US">
                <a:latin typeface="Arial Black" pitchFamily="-112" charset="0"/>
              </a:rPr>
              <a:t>　　　　　</a:t>
            </a:r>
            <a:r>
              <a:rPr lang="en-US" altLang="ja-JP">
                <a:latin typeface="Arial Black" pitchFamily="-112" charset="0"/>
                <a:hlinkClick r:id="rId3"/>
              </a:rPr>
              <a:t>http://lokhtin.web.cern.ch/lokhtin/hydjet++/</a:t>
            </a:r>
            <a:endParaRPr lang="en-US" altLang="ja-JP">
              <a:latin typeface="Arial Black" pitchFamily="-112" charset="0"/>
            </a:endParaRPr>
          </a:p>
          <a:p>
            <a:r>
              <a:rPr lang="en-US" altLang="ja-JP">
                <a:latin typeface="Arial Black" pitchFamily="-112" charset="0"/>
              </a:rPr>
              <a:t>Hard part: PYQUEN (modifies PYTHIA6.4  for jet quench effect)</a:t>
            </a:r>
          </a:p>
          <a:p>
            <a:r>
              <a:rPr lang="en-US" altLang="ja-JP">
                <a:latin typeface="Arial Black" pitchFamily="-112" charset="0"/>
              </a:rPr>
              <a:t>Soft part: HYDJET++ (soft production with radial &amp; elliptic flow effects)</a:t>
            </a:r>
          </a:p>
        </p:txBody>
      </p:sp>
      <p:sp>
        <p:nvSpPr>
          <p:cNvPr id="10245" name="Text Box 5"/>
          <p:cNvSpPr txBox="1">
            <a:spLocks noChangeArrowheads="1"/>
          </p:cNvSpPr>
          <p:nvPr/>
        </p:nvSpPr>
        <p:spPr bwMode="auto">
          <a:xfrm>
            <a:off x="250825" y="5445125"/>
            <a:ext cx="3097163" cy="923330"/>
          </a:xfrm>
          <a:prstGeom prst="rect">
            <a:avLst/>
          </a:prstGeom>
          <a:noFill/>
          <a:ln w="9525">
            <a:noFill/>
            <a:miter lim="800000"/>
            <a:headEnd/>
            <a:tailEnd/>
          </a:ln>
          <a:effectLst/>
        </p:spPr>
        <p:txBody>
          <a:bodyPr wrap="square">
            <a:prstTxWarp prst="textNoShape">
              <a:avLst/>
            </a:prstTxWarp>
            <a:spAutoFit/>
          </a:bodyPr>
          <a:lstStyle/>
          <a:p>
            <a:r>
              <a:rPr lang="en-US" altLang="ja-JP" dirty="0">
                <a:latin typeface="Arial Black" pitchFamily="-112" charset="0"/>
              </a:rPr>
              <a:t>HYDJET++</a:t>
            </a:r>
            <a:r>
              <a:rPr lang="ja-JP" altLang="en-US" dirty="0">
                <a:latin typeface="Arial Black" pitchFamily="-112" charset="0"/>
              </a:rPr>
              <a:t>　と</a:t>
            </a:r>
            <a:endParaRPr lang="en-US" altLang="ja-JP" dirty="0">
              <a:latin typeface="Arial Black" pitchFamily="-112" charset="0"/>
            </a:endParaRPr>
          </a:p>
          <a:p>
            <a:r>
              <a:rPr lang="en-US" altLang="ja-JP" sz="1600" dirty="0">
                <a:latin typeface="Arial Black" pitchFamily="-112" charset="0"/>
              </a:rPr>
              <a:t>STAR </a:t>
            </a:r>
            <a:r>
              <a:rPr lang="en-US" altLang="ja-JP" sz="1600" dirty="0" err="1">
                <a:latin typeface="Arial Black" pitchFamily="-112" charset="0"/>
              </a:rPr>
              <a:t>AuAu</a:t>
            </a:r>
            <a:r>
              <a:rPr lang="en-US" altLang="ja-JP" sz="1600" dirty="0">
                <a:latin typeface="Arial Black" pitchFamily="-112" charset="0"/>
              </a:rPr>
              <a:t> </a:t>
            </a:r>
            <a:r>
              <a:rPr lang="en-US" altLang="ja-JP" sz="1600" dirty="0" smtClean="0">
                <a:latin typeface="Arial Black" pitchFamily="-112" charset="0"/>
              </a:rPr>
              <a:t>200GeV</a:t>
            </a:r>
            <a:r>
              <a:rPr lang="ja-JP" altLang="en-US" dirty="0" smtClean="0">
                <a:latin typeface="Arial Black" pitchFamily="-112" charset="0"/>
              </a:rPr>
              <a:t>の比較</a:t>
            </a:r>
            <a:endParaRPr lang="en-US" altLang="ja-JP" dirty="0" smtClean="0">
              <a:latin typeface="Arial Black" pitchFamily="-112" charset="0"/>
            </a:endParaRPr>
          </a:p>
          <a:p>
            <a:r>
              <a:rPr lang="en-US" altLang="ja-JP" dirty="0" smtClean="0">
                <a:latin typeface="Arial Black" pitchFamily="-112" charset="0"/>
              </a:rPr>
              <a:t>(</a:t>
            </a:r>
            <a:r>
              <a:rPr lang="en-US" altLang="ja-JP" dirty="0" err="1" smtClean="0">
                <a:latin typeface="Arial Black" pitchFamily="-112" charset="0"/>
              </a:rPr>
              <a:t>pT</a:t>
            </a:r>
            <a:r>
              <a:rPr lang="ja-JP" altLang="en-US" dirty="0" smtClean="0">
                <a:latin typeface="Arial Black" pitchFamily="-112" charset="0"/>
              </a:rPr>
              <a:t>分布</a:t>
            </a:r>
            <a:r>
              <a:rPr lang="en-US" altLang="ja-JP" dirty="0" smtClean="0">
                <a:latin typeface="Arial Black" pitchFamily="-112" charset="0"/>
              </a:rPr>
              <a:t>)</a:t>
            </a:r>
            <a:endParaRPr lang="ja-JP" altLang="en-US" dirty="0">
              <a:latin typeface="Arial Black" pitchFamily="-112" charset="0"/>
            </a:endParaRPr>
          </a:p>
        </p:txBody>
      </p:sp>
      <p:sp>
        <p:nvSpPr>
          <p:cNvPr id="10246" name="Text Box 6"/>
          <p:cNvSpPr txBox="1">
            <a:spLocks noChangeArrowheads="1"/>
          </p:cNvSpPr>
          <p:nvPr/>
        </p:nvSpPr>
        <p:spPr bwMode="auto">
          <a:xfrm>
            <a:off x="3635375" y="3276600"/>
            <a:ext cx="4897438" cy="2654300"/>
          </a:xfrm>
          <a:prstGeom prst="rect">
            <a:avLst/>
          </a:prstGeom>
          <a:noFill/>
          <a:ln w="9525">
            <a:solidFill>
              <a:srgbClr val="0000FF"/>
            </a:solidFill>
            <a:miter lim="800000"/>
            <a:headEnd/>
            <a:tailEnd/>
          </a:ln>
          <a:effectLst/>
        </p:spPr>
        <p:txBody>
          <a:bodyPr>
            <a:prstTxWarp prst="textNoShape">
              <a:avLst/>
            </a:prstTxWarp>
            <a:spAutoFit/>
          </a:bodyPr>
          <a:lstStyle/>
          <a:p>
            <a:r>
              <a:rPr lang="en-US" altLang="ja-JP" sz="1400" dirty="0">
                <a:latin typeface="Arial Black" pitchFamily="-112" charset="0"/>
              </a:rPr>
              <a:t>Set Parameter (LHC default)</a:t>
            </a:r>
          </a:p>
          <a:p>
            <a:r>
              <a:rPr lang="en-US" altLang="ja-JP" sz="1400" dirty="0">
                <a:latin typeface="Arial Black" pitchFamily="-112" charset="0"/>
              </a:rPr>
              <a:t>A      :207(Pb)</a:t>
            </a:r>
          </a:p>
          <a:p>
            <a:r>
              <a:rPr lang="en-US" altLang="ja-JP" sz="1400" dirty="0">
                <a:latin typeface="Arial Black" pitchFamily="-112" charset="0"/>
              </a:rPr>
              <a:t>CME : 5500GeV</a:t>
            </a:r>
          </a:p>
          <a:p>
            <a:r>
              <a:rPr lang="en-US" altLang="ja-JP" sz="1400" dirty="0">
                <a:latin typeface="Arial Black" pitchFamily="-112" charset="0"/>
              </a:rPr>
              <a:t>Set   :hydro + </a:t>
            </a:r>
            <a:r>
              <a:rPr lang="en-US" altLang="ja-JP" sz="1400" dirty="0" err="1">
                <a:latin typeface="Arial Black" pitchFamily="-112" charset="0"/>
              </a:rPr>
              <a:t>pyquen</a:t>
            </a:r>
            <a:r>
              <a:rPr lang="en-US" altLang="ja-JP" sz="1400" dirty="0">
                <a:latin typeface="Arial Black" pitchFamily="-112" charset="0"/>
              </a:rPr>
              <a:t> </a:t>
            </a:r>
          </a:p>
          <a:p>
            <a:endParaRPr lang="en-US" altLang="ja-JP" sz="1400" dirty="0">
              <a:latin typeface="Arial Black" pitchFamily="-112" charset="0"/>
            </a:endParaRPr>
          </a:p>
          <a:p>
            <a:r>
              <a:rPr lang="en-US" altLang="ja-JP" sz="1400" dirty="0" err="1">
                <a:latin typeface="Arial Black" pitchFamily="-112" charset="0"/>
              </a:rPr>
              <a:t>hard(&amp;quenching</a:t>
            </a:r>
            <a:r>
              <a:rPr lang="en-US" altLang="ja-JP" sz="1400" dirty="0">
                <a:latin typeface="Arial Black" pitchFamily="-112" charset="0"/>
              </a:rPr>
              <a:t>)     soft</a:t>
            </a:r>
          </a:p>
          <a:p>
            <a:r>
              <a:rPr lang="en-US" altLang="ja-JP" sz="1400" dirty="0">
                <a:latin typeface="Arial Black" pitchFamily="-112" charset="0"/>
              </a:rPr>
              <a:t>   </a:t>
            </a:r>
            <a:r>
              <a:rPr lang="en-US" altLang="ja-JP" sz="1400" dirty="0" err="1">
                <a:latin typeface="Arial Black" pitchFamily="-112" charset="0"/>
              </a:rPr>
              <a:t>pthatmin</a:t>
            </a:r>
            <a:r>
              <a:rPr lang="en-US" altLang="ja-JP" sz="1400" dirty="0">
                <a:latin typeface="Arial Black" pitchFamily="-112" charset="0"/>
              </a:rPr>
              <a:t>: 7.GeV/c     </a:t>
            </a:r>
            <a:r>
              <a:rPr lang="en-US" altLang="ja-JP" sz="1400" dirty="0" err="1">
                <a:latin typeface="Arial Black" pitchFamily="-112" charset="0"/>
              </a:rPr>
              <a:t>nucl</a:t>
            </a:r>
            <a:r>
              <a:rPr lang="en-US" altLang="ja-JP" sz="1400" dirty="0">
                <a:latin typeface="Arial Black" pitchFamily="-112" charset="0"/>
              </a:rPr>
              <a:t>. shadowing : on</a:t>
            </a:r>
          </a:p>
          <a:p>
            <a:r>
              <a:rPr lang="en-US" altLang="ja-JP" sz="1400" dirty="0">
                <a:latin typeface="Arial Black" pitchFamily="-112" charset="0"/>
              </a:rPr>
              <a:t>  T0            : 0.8GeV     </a:t>
            </a:r>
            <a:r>
              <a:rPr lang="en-US" altLang="ja-JP" sz="1400" dirty="0" err="1">
                <a:latin typeface="Arial Black" pitchFamily="-112" charset="0"/>
              </a:rPr>
              <a:t>Tf</a:t>
            </a:r>
            <a:r>
              <a:rPr lang="en-US" altLang="ja-JP" sz="1400" dirty="0">
                <a:latin typeface="Arial Black" pitchFamily="-112" charset="0"/>
              </a:rPr>
              <a:t>              :130MeV</a:t>
            </a:r>
          </a:p>
          <a:p>
            <a:r>
              <a:rPr lang="en-US" altLang="ja-JP" sz="1400" dirty="0">
                <a:latin typeface="Arial Black" pitchFamily="-112" charset="0"/>
              </a:rPr>
              <a:t>  </a:t>
            </a:r>
            <a:r>
              <a:rPr lang="en-US" altLang="ja-JP" sz="1400" dirty="0" err="1">
                <a:latin typeface="Arial Black" pitchFamily="-112" charset="0"/>
              </a:rPr>
              <a:t>τ(sigma</a:t>
            </a:r>
            <a:r>
              <a:rPr lang="en-US" altLang="ja-JP" sz="1400" dirty="0">
                <a:latin typeface="Arial Black" pitchFamily="-112" charset="0"/>
              </a:rPr>
              <a:t>) :0.1fm/c      </a:t>
            </a:r>
            <a:r>
              <a:rPr lang="en-US" altLang="ja-JP" sz="1400" dirty="0" err="1">
                <a:latin typeface="Arial Black" pitchFamily="-112" charset="0"/>
              </a:rPr>
              <a:t>Tc</a:t>
            </a:r>
            <a:r>
              <a:rPr lang="en-US" altLang="ja-JP" sz="1400" dirty="0">
                <a:latin typeface="Arial Black" pitchFamily="-112" charset="0"/>
              </a:rPr>
              <a:t>             :170MeV</a:t>
            </a:r>
          </a:p>
          <a:p>
            <a:r>
              <a:rPr lang="en-US" altLang="ja-JP" sz="1400" dirty="0">
                <a:latin typeface="Arial Black" pitchFamily="-112" charset="0"/>
              </a:rPr>
              <a:t>  # of active flavor:0    </a:t>
            </a:r>
            <a:r>
              <a:rPr lang="en-US" altLang="ja-JP" sz="1400" dirty="0" err="1">
                <a:latin typeface="Arial Black" pitchFamily="-112" charset="0"/>
              </a:rPr>
              <a:t>τtf</a:t>
            </a:r>
            <a:r>
              <a:rPr lang="en-US" altLang="ja-JP" sz="1400" dirty="0">
                <a:latin typeface="Arial Black" pitchFamily="-112" charset="0"/>
              </a:rPr>
              <a:t>           :10fm/c</a:t>
            </a:r>
          </a:p>
          <a:p>
            <a:r>
              <a:rPr lang="en-US" altLang="ja-JP" sz="1400" dirty="0">
                <a:latin typeface="Arial Black" pitchFamily="-112" charset="0"/>
              </a:rPr>
              <a:t>                                     max </a:t>
            </a:r>
            <a:r>
              <a:rPr lang="en-US" altLang="ja-JP" sz="1400" dirty="0" err="1">
                <a:latin typeface="Arial Black" pitchFamily="-112" charset="0"/>
              </a:rPr>
              <a:t>ly</a:t>
            </a:r>
            <a:r>
              <a:rPr lang="en-US" altLang="ja-JP" sz="1400" dirty="0">
                <a:latin typeface="Arial Black" pitchFamily="-112" charset="0"/>
              </a:rPr>
              <a:t> flow:4. </a:t>
            </a:r>
          </a:p>
          <a:p>
            <a:r>
              <a:rPr lang="en-US" altLang="ja-JP" sz="1400" dirty="0">
                <a:latin typeface="Arial Black" pitchFamily="-112" charset="0"/>
              </a:rPr>
              <a:t>                                     max </a:t>
            </a:r>
            <a:r>
              <a:rPr lang="en-US" altLang="ja-JP" sz="1400" dirty="0" err="1">
                <a:latin typeface="Arial Black" pitchFamily="-112" charset="0"/>
              </a:rPr>
              <a:t>ty</a:t>
            </a:r>
            <a:r>
              <a:rPr lang="en-US" altLang="ja-JP" sz="1400" dirty="0">
                <a:latin typeface="Arial Black" pitchFamily="-112" charset="0"/>
              </a:rPr>
              <a:t> flow:1.1</a:t>
            </a:r>
          </a:p>
        </p:txBody>
      </p:sp>
      <p:sp>
        <p:nvSpPr>
          <p:cNvPr id="10247" name="Text Box 7"/>
          <p:cNvSpPr txBox="1">
            <a:spLocks noChangeArrowheads="1"/>
          </p:cNvSpPr>
          <p:nvPr/>
        </p:nvSpPr>
        <p:spPr bwMode="auto">
          <a:xfrm>
            <a:off x="250825" y="2349500"/>
            <a:ext cx="7291388" cy="641350"/>
          </a:xfrm>
          <a:prstGeom prst="rect">
            <a:avLst/>
          </a:prstGeom>
          <a:noFill/>
          <a:ln w="9525">
            <a:noFill/>
            <a:miter lim="800000"/>
            <a:headEnd/>
            <a:tailEnd/>
          </a:ln>
          <a:effectLst/>
        </p:spPr>
        <p:txBody>
          <a:bodyPr wrap="none">
            <a:prstTxWarp prst="textNoShape">
              <a:avLst/>
            </a:prstTxWarp>
            <a:spAutoFit/>
          </a:bodyPr>
          <a:lstStyle/>
          <a:p>
            <a:r>
              <a:rPr lang="en-US" altLang="ja-JP" b="1" dirty="0">
                <a:solidFill>
                  <a:srgbClr val="5A3C00"/>
                </a:solidFill>
              </a:rPr>
              <a:t>HYDJET++</a:t>
            </a:r>
            <a:r>
              <a:rPr lang="ja-JP" altLang="en-US" b="1" dirty="0">
                <a:solidFill>
                  <a:srgbClr val="5A3C00"/>
                </a:solidFill>
              </a:rPr>
              <a:t>の有用性：原子核原子核衝突において特徴的な</a:t>
            </a:r>
            <a:endParaRPr lang="en-US" altLang="ja-JP" b="1" dirty="0">
              <a:solidFill>
                <a:srgbClr val="5A3C00"/>
              </a:solidFill>
            </a:endParaRPr>
          </a:p>
          <a:p>
            <a:r>
              <a:rPr lang="ja-JP" altLang="en-US" b="1" dirty="0">
                <a:solidFill>
                  <a:srgbClr val="5A3C00"/>
                </a:solidFill>
              </a:rPr>
              <a:t>　　　　　　　　　　　　　　　　</a:t>
            </a:r>
            <a:r>
              <a:rPr lang="en-US" altLang="ja-JP" b="1" dirty="0">
                <a:solidFill>
                  <a:srgbClr val="5A3C00"/>
                </a:solidFill>
              </a:rPr>
              <a:t>Jet quenching</a:t>
            </a:r>
            <a:r>
              <a:rPr lang="ja-JP" altLang="en-US" b="1" dirty="0">
                <a:solidFill>
                  <a:srgbClr val="5A3C00"/>
                </a:solidFill>
              </a:rPr>
              <a:t>の効果と</a:t>
            </a:r>
            <a:r>
              <a:rPr lang="en-US" altLang="ja-JP" b="1" dirty="0">
                <a:solidFill>
                  <a:srgbClr val="5A3C00"/>
                </a:solidFill>
              </a:rPr>
              <a:t>Flow</a:t>
            </a:r>
            <a:r>
              <a:rPr lang="ja-JP" altLang="en-US" b="1" dirty="0">
                <a:solidFill>
                  <a:srgbClr val="5A3C00"/>
                </a:solidFill>
              </a:rPr>
              <a:t>を両方含んでいる</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 name="スライド番号プレースホルダ 7"/>
          <p:cNvSpPr>
            <a:spLocks noGrp="1"/>
          </p:cNvSpPr>
          <p:nvPr>
            <p:ph type="sldNum" sz="quarter" idx="11"/>
          </p:nvPr>
        </p:nvSpPr>
        <p:spPr/>
        <p:txBody>
          <a:bodyPr/>
          <a:lstStyle/>
          <a:p>
            <a:fld id="{0E36EC14-511F-2944-8659-7E974AB2DCC3}" type="slidenum">
              <a:rPr lang="en-US" altLang="ja-JP"/>
              <a:pPr/>
              <a:t>15</a:t>
            </a:fld>
            <a:endParaRPr lang="en-US" altLang="ja-JP" dirty="0"/>
          </a:p>
        </p:txBody>
      </p:sp>
      <p:sp>
        <p:nvSpPr>
          <p:cNvPr id="81922" name="Rectangle 2"/>
          <p:cNvSpPr>
            <a:spLocks noGrp="1" noChangeArrowheads="1"/>
          </p:cNvSpPr>
          <p:nvPr>
            <p:ph type="title" sz="quarter"/>
          </p:nvPr>
        </p:nvSpPr>
        <p:spPr>
          <a:xfrm>
            <a:off x="25400" y="346986"/>
            <a:ext cx="8229600" cy="822325"/>
          </a:xfrm>
        </p:spPr>
        <p:txBody>
          <a:bodyPr>
            <a:normAutofit/>
          </a:bodyPr>
          <a:lstStyle/>
          <a:p>
            <a:r>
              <a:rPr lang="en-US" altLang="ja-JP" sz="2000" dirty="0">
                <a:solidFill>
                  <a:srgbClr val="5F5F5F"/>
                </a:solidFill>
                <a:latin typeface="Arial Black" pitchFamily="-112" charset="0"/>
              </a:rPr>
              <a:t>Reaction Plane </a:t>
            </a:r>
            <a:r>
              <a:rPr lang="en-US" altLang="ja-JP" sz="2000" dirty="0" smtClean="0">
                <a:solidFill>
                  <a:srgbClr val="5F5F5F"/>
                </a:solidFill>
                <a:latin typeface="Arial Black" pitchFamily="-112" charset="0"/>
              </a:rPr>
              <a:t>determination </a:t>
            </a:r>
            <a:r>
              <a:rPr lang="en-US" altLang="ja-JP" sz="1600" dirty="0" smtClean="0">
                <a:solidFill>
                  <a:srgbClr val="5F5F5F"/>
                </a:solidFill>
                <a:latin typeface="Arial Black" pitchFamily="-112" charset="0"/>
              </a:rPr>
              <a:t>[</a:t>
            </a:r>
            <a:r>
              <a:rPr lang="en-US" altLang="ja-JP" sz="1600" dirty="0">
                <a:solidFill>
                  <a:srgbClr val="5F5F5F"/>
                </a:solidFill>
                <a:latin typeface="Arial Black" pitchFamily="-112" charset="0"/>
              </a:rPr>
              <a:t>HYDJET]</a:t>
            </a:r>
          </a:p>
        </p:txBody>
      </p:sp>
      <p:pic>
        <p:nvPicPr>
          <p:cNvPr id="81923" name="Picture 3" descr="Crescomp"/>
          <p:cNvPicPr>
            <a:picLocks noGrp="1" noChangeAspect="1" noChangeArrowheads="1"/>
          </p:cNvPicPr>
          <p:nvPr>
            <p:ph sz="quarter" idx="4"/>
          </p:nvPr>
        </p:nvPicPr>
        <p:blipFill>
          <a:blip r:embed="rId4"/>
          <a:srcRect/>
          <a:stretch>
            <a:fillRect/>
          </a:stretch>
        </p:blipFill>
        <p:spPr>
          <a:xfrm>
            <a:off x="4211638" y="1604190"/>
            <a:ext cx="4248150" cy="3821112"/>
          </a:xfrm>
          <a:noFill/>
          <a:ln/>
        </p:spPr>
      </p:pic>
      <p:sp>
        <p:nvSpPr>
          <p:cNvPr id="82014" name="Text Box 94"/>
          <p:cNvSpPr txBox="1">
            <a:spLocks noChangeArrowheads="1"/>
          </p:cNvSpPr>
          <p:nvPr/>
        </p:nvSpPr>
        <p:spPr bwMode="auto">
          <a:xfrm>
            <a:off x="322395" y="4573588"/>
            <a:ext cx="955675" cy="641350"/>
          </a:xfrm>
          <a:prstGeom prst="rect">
            <a:avLst/>
          </a:prstGeom>
          <a:solidFill>
            <a:schemeClr val="bg1"/>
          </a:solidFill>
          <a:ln w="9525">
            <a:noFill/>
            <a:miter lim="800000"/>
            <a:headEnd/>
            <a:tailEnd/>
          </a:ln>
          <a:effectLst/>
        </p:spPr>
        <p:txBody>
          <a:bodyPr wrap="none">
            <a:prstTxWarp prst="textNoShape">
              <a:avLst/>
            </a:prstTxWarp>
            <a:spAutoFit/>
          </a:bodyPr>
          <a:lstStyle/>
          <a:p>
            <a:r>
              <a:rPr lang="en-US" altLang="ja-JP">
                <a:latin typeface="Arial Black" pitchFamily="-112" charset="0"/>
              </a:rPr>
              <a:t>A: </a:t>
            </a:r>
            <a:r>
              <a:rPr lang="en-US" altLang="ja-JP">
                <a:latin typeface="Symbol" pitchFamily="-112" charset="2"/>
              </a:rPr>
              <a:t>h</a:t>
            </a:r>
            <a:r>
              <a:rPr lang="en-US" altLang="ja-JP">
                <a:latin typeface="Arial Black" pitchFamily="-112" charset="0"/>
              </a:rPr>
              <a:t>&gt;0</a:t>
            </a:r>
          </a:p>
          <a:p>
            <a:r>
              <a:rPr lang="en-US" altLang="ja-JP">
                <a:latin typeface="Arial Black" pitchFamily="-112" charset="0"/>
              </a:rPr>
              <a:t>B: </a:t>
            </a:r>
            <a:r>
              <a:rPr lang="en-US" altLang="ja-JP">
                <a:latin typeface="Symbol" pitchFamily="-112" charset="2"/>
                <a:ea typeface="有澤真筆行書P" pitchFamily="66" charset="-128"/>
                <a:cs typeface="有澤真筆行書P" pitchFamily="66" charset="-128"/>
              </a:rPr>
              <a:t>h</a:t>
            </a:r>
            <a:r>
              <a:rPr lang="en-US" altLang="ja-JP">
                <a:latin typeface="Arial Black" pitchFamily="-112" charset="0"/>
              </a:rPr>
              <a:t>&lt;0</a:t>
            </a:r>
          </a:p>
        </p:txBody>
      </p:sp>
      <p:sp>
        <p:nvSpPr>
          <p:cNvPr id="82016" name="Text Box 96"/>
          <p:cNvSpPr txBox="1">
            <a:spLocks noChangeArrowheads="1"/>
          </p:cNvSpPr>
          <p:nvPr/>
        </p:nvSpPr>
        <p:spPr bwMode="auto">
          <a:xfrm>
            <a:off x="3924300" y="5589588"/>
            <a:ext cx="5219700" cy="923330"/>
          </a:xfrm>
          <a:prstGeom prst="rect">
            <a:avLst/>
          </a:prstGeom>
          <a:noFill/>
          <a:ln w="9525">
            <a:noFill/>
            <a:miter lim="800000"/>
            <a:headEnd/>
            <a:tailEnd/>
          </a:ln>
          <a:effectLst/>
        </p:spPr>
        <p:txBody>
          <a:bodyPr wrap="square">
            <a:prstTxWarp prst="textNoShape">
              <a:avLst/>
            </a:prstTxWarp>
            <a:spAutoFit/>
          </a:bodyPr>
          <a:lstStyle/>
          <a:p>
            <a:r>
              <a:rPr lang="en-US" altLang="ja-JP" b="1" dirty="0">
                <a:solidFill>
                  <a:srgbClr val="0000FF"/>
                </a:solidFill>
                <a:latin typeface="Arial Black" pitchFamily="-112" charset="0"/>
              </a:rPr>
              <a:t>⇒ITS+TPC</a:t>
            </a:r>
            <a:r>
              <a:rPr lang="ja-JP" altLang="en-US" b="1" dirty="0">
                <a:solidFill>
                  <a:srgbClr val="0000FF"/>
                </a:solidFill>
                <a:latin typeface="Arial Black" pitchFamily="-112" charset="0"/>
              </a:rPr>
              <a:t>（</a:t>
            </a:r>
            <a:r>
              <a:rPr lang="en-US" altLang="ja-JP" b="1" dirty="0">
                <a:solidFill>
                  <a:srgbClr val="0000FF"/>
                </a:solidFill>
                <a:latin typeface="Arial Black" pitchFamily="-112" charset="0"/>
              </a:rPr>
              <a:t>Pt</a:t>
            </a:r>
            <a:r>
              <a:rPr lang="ja-JP" altLang="en-US" b="1" dirty="0">
                <a:solidFill>
                  <a:srgbClr val="0000FF"/>
                </a:solidFill>
                <a:latin typeface="Arial Black" pitchFamily="-112" charset="0"/>
              </a:rPr>
              <a:t>重み）が一番良い分解能を持つ</a:t>
            </a:r>
            <a:endParaRPr lang="en-US" altLang="ja-JP" b="1" dirty="0">
              <a:solidFill>
                <a:srgbClr val="0000FF"/>
              </a:solidFill>
              <a:latin typeface="Arial Black" pitchFamily="-112" charset="0"/>
            </a:endParaRPr>
          </a:p>
          <a:p>
            <a:r>
              <a:rPr lang="en-US" altLang="ja-JP" b="1" dirty="0">
                <a:solidFill>
                  <a:srgbClr val="0000FF"/>
                </a:solidFill>
                <a:latin typeface="Arial Black" pitchFamily="-112" charset="0"/>
              </a:rPr>
              <a:t>           (centrality 50%</a:t>
            </a:r>
            <a:r>
              <a:rPr lang="ja-JP" altLang="en-US" b="1" dirty="0">
                <a:solidFill>
                  <a:srgbClr val="0000FF"/>
                </a:solidFill>
                <a:latin typeface="Arial Black" pitchFamily="-112" charset="0"/>
              </a:rPr>
              <a:t>で角度にして</a:t>
            </a:r>
            <a:r>
              <a:rPr lang="en-US" altLang="ja-JP" b="1" dirty="0">
                <a:solidFill>
                  <a:srgbClr val="0000FF"/>
                </a:solidFill>
                <a:latin typeface="Arial Black" pitchFamily="-112" charset="0"/>
              </a:rPr>
              <a:t>~20</a:t>
            </a:r>
            <a:r>
              <a:rPr lang="ja-JP" altLang="en-US" dirty="0">
                <a:solidFill>
                  <a:srgbClr val="0000FF"/>
                </a:solidFill>
                <a:latin typeface="Arial Black" pitchFamily="-112" charset="0"/>
              </a:rPr>
              <a:t>度</a:t>
            </a:r>
            <a:r>
              <a:rPr lang="en-US" altLang="ja-JP" b="1" dirty="0">
                <a:solidFill>
                  <a:srgbClr val="0000FF"/>
                </a:solidFill>
                <a:latin typeface="Arial Black" pitchFamily="-112" charset="0"/>
              </a:rPr>
              <a:t>)</a:t>
            </a:r>
            <a:r>
              <a:rPr lang="en-US" altLang="ja-JP" dirty="0">
                <a:solidFill>
                  <a:srgbClr val="0000FF"/>
                </a:solidFill>
                <a:latin typeface="Arial Black" pitchFamily="-112" charset="0"/>
              </a:rPr>
              <a:t> </a:t>
            </a:r>
          </a:p>
          <a:p>
            <a:r>
              <a:rPr lang="en-US" altLang="ja-JP" dirty="0">
                <a:solidFill>
                  <a:schemeClr val="bg2"/>
                </a:solidFill>
                <a:latin typeface="Arial Black" pitchFamily="-112" charset="0"/>
              </a:rPr>
              <a:t>        </a:t>
            </a:r>
          </a:p>
        </p:txBody>
      </p:sp>
      <p:sp>
        <p:nvSpPr>
          <p:cNvPr id="82017" name="Text Box 97"/>
          <p:cNvSpPr txBox="1">
            <a:spLocks noChangeArrowheads="1"/>
          </p:cNvSpPr>
          <p:nvPr/>
        </p:nvSpPr>
        <p:spPr bwMode="auto">
          <a:xfrm>
            <a:off x="4140200" y="1261111"/>
            <a:ext cx="3090863" cy="366712"/>
          </a:xfrm>
          <a:prstGeom prst="rect">
            <a:avLst/>
          </a:prstGeom>
          <a:noFill/>
          <a:ln w="9525">
            <a:noFill/>
            <a:miter lim="800000"/>
            <a:headEnd/>
            <a:tailEnd/>
          </a:ln>
          <a:effectLst/>
        </p:spPr>
        <p:txBody>
          <a:bodyPr wrap="none">
            <a:prstTxWarp prst="textNoShape">
              <a:avLst/>
            </a:prstTxWarp>
            <a:spAutoFit/>
          </a:bodyPr>
          <a:lstStyle/>
          <a:p>
            <a:r>
              <a:rPr lang="en-US" altLang="ja-JP" dirty="0">
                <a:latin typeface="Arial Black" pitchFamily="-112" charset="0"/>
              </a:rPr>
              <a:t>HYDJET [</a:t>
            </a:r>
            <a:r>
              <a:rPr lang="en-US" altLang="ja-JP" dirty="0" err="1">
                <a:latin typeface="Arial Black" pitchFamily="-112" charset="0"/>
              </a:rPr>
              <a:t>hydro+pythia</a:t>
            </a:r>
            <a:r>
              <a:rPr lang="en-US" altLang="ja-JP" dirty="0">
                <a:latin typeface="Arial Black" pitchFamily="-112" charset="0"/>
              </a:rPr>
              <a:t>]</a:t>
            </a:r>
          </a:p>
        </p:txBody>
      </p:sp>
      <p:sp>
        <p:nvSpPr>
          <p:cNvPr id="82026" name="Text Box 106"/>
          <p:cNvSpPr txBox="1">
            <a:spLocks noChangeArrowheads="1"/>
          </p:cNvSpPr>
          <p:nvPr/>
        </p:nvSpPr>
        <p:spPr bwMode="auto">
          <a:xfrm>
            <a:off x="7380288" y="1835150"/>
            <a:ext cx="806450" cy="228600"/>
          </a:xfrm>
          <a:prstGeom prst="rect">
            <a:avLst/>
          </a:prstGeom>
          <a:solidFill>
            <a:schemeClr val="bg1"/>
          </a:solidFill>
          <a:ln w="9525">
            <a:noFill/>
            <a:miter lim="800000"/>
            <a:headEnd/>
            <a:tailEnd/>
          </a:ln>
          <a:effectLst/>
        </p:spPr>
        <p:txBody>
          <a:bodyPr wrap="none">
            <a:prstTxWarp prst="textNoShape">
              <a:avLst/>
            </a:prstTxWarp>
            <a:spAutoFit/>
          </a:bodyPr>
          <a:lstStyle/>
          <a:p>
            <a:r>
              <a:rPr lang="en-US" altLang="ja-JP" sz="900">
                <a:latin typeface="Arial Black" pitchFamily="-112" charset="0"/>
              </a:rPr>
              <a:t>pT weight</a:t>
            </a:r>
          </a:p>
        </p:txBody>
      </p:sp>
      <p:graphicFrame>
        <p:nvGraphicFramePr>
          <p:cNvPr id="82039" name="Object 119"/>
          <p:cNvGraphicFramePr>
            <a:graphicFrameLocks noChangeAspect="1"/>
          </p:cNvGraphicFramePr>
          <p:nvPr/>
        </p:nvGraphicFramePr>
        <p:xfrm>
          <a:off x="538295" y="3205163"/>
          <a:ext cx="3311525" cy="765175"/>
        </p:xfrm>
        <a:graphic>
          <a:graphicData uri="http://schemas.openxmlformats.org/presentationml/2006/ole">
            <p:oleObj spid="_x0000_s29698" name="数式" r:id="rId5" imgW="7315200" imgH="1968500" progId="Equation.3">
              <p:embed/>
            </p:oleObj>
          </a:graphicData>
        </a:graphic>
      </p:graphicFrame>
      <p:graphicFrame>
        <p:nvGraphicFramePr>
          <p:cNvPr id="82040" name="Object 120"/>
          <p:cNvGraphicFramePr>
            <a:graphicFrameLocks noChangeAspect="1"/>
          </p:cNvGraphicFramePr>
          <p:nvPr/>
        </p:nvGraphicFramePr>
        <p:xfrm>
          <a:off x="322395" y="3997325"/>
          <a:ext cx="3570288" cy="461963"/>
        </p:xfrm>
        <a:graphic>
          <a:graphicData uri="http://schemas.openxmlformats.org/presentationml/2006/ole">
            <p:oleObj spid="_x0000_s29699" name="数式" r:id="rId6" imgW="7315200" imgH="952500" progId="Equation.3">
              <p:embed/>
            </p:oleObj>
          </a:graphicData>
        </a:graphic>
      </p:graphicFrame>
      <p:sp>
        <p:nvSpPr>
          <p:cNvPr id="82041" name="Text Box 121"/>
          <p:cNvSpPr txBox="1">
            <a:spLocks noChangeArrowheads="1"/>
          </p:cNvSpPr>
          <p:nvPr/>
        </p:nvSpPr>
        <p:spPr bwMode="auto">
          <a:xfrm>
            <a:off x="104127" y="2896394"/>
            <a:ext cx="2495550" cy="376238"/>
          </a:xfrm>
          <a:prstGeom prst="rect">
            <a:avLst/>
          </a:prstGeom>
          <a:noFill/>
          <a:ln w="9525">
            <a:solidFill>
              <a:schemeClr val="tx1"/>
            </a:solidFill>
            <a:miter lim="800000"/>
            <a:headEnd/>
            <a:tailEnd/>
          </a:ln>
          <a:effectLst/>
        </p:spPr>
        <p:txBody>
          <a:bodyPr wrap="none">
            <a:prstTxWarp prst="textNoShape">
              <a:avLst/>
            </a:prstTxWarp>
            <a:spAutoFit/>
          </a:bodyPr>
          <a:lstStyle/>
          <a:p>
            <a:r>
              <a:rPr lang="ja-JP" altLang="en-US" b="1"/>
              <a:t>反応平面分解能の評価</a:t>
            </a:r>
          </a:p>
        </p:txBody>
      </p:sp>
      <p:sp>
        <p:nvSpPr>
          <p:cNvPr id="82043" name="Text Box 123"/>
          <p:cNvSpPr txBox="1">
            <a:spLocks noChangeArrowheads="1"/>
          </p:cNvSpPr>
          <p:nvPr/>
        </p:nvSpPr>
        <p:spPr bwMode="auto">
          <a:xfrm>
            <a:off x="1546358" y="4502150"/>
            <a:ext cx="549275" cy="376238"/>
          </a:xfrm>
          <a:prstGeom prst="rect">
            <a:avLst/>
          </a:prstGeom>
          <a:noFill/>
          <a:ln w="9525">
            <a:solidFill>
              <a:srgbClr val="FF0000"/>
            </a:solidFill>
            <a:miter lim="800000"/>
            <a:headEnd/>
            <a:tailEnd/>
          </a:ln>
          <a:effectLst/>
        </p:spPr>
        <p:txBody>
          <a:bodyPr wrap="none">
            <a:prstTxWarp prst="textNoShape">
              <a:avLst/>
            </a:prstTxWarp>
            <a:spAutoFit/>
          </a:bodyPr>
          <a:lstStyle/>
          <a:p>
            <a:r>
              <a:rPr lang="en-US" altLang="ja-JP"/>
              <a:t>ITS</a:t>
            </a:r>
          </a:p>
        </p:txBody>
      </p:sp>
      <p:sp>
        <p:nvSpPr>
          <p:cNvPr id="82044" name="Text Box 124"/>
          <p:cNvSpPr txBox="1">
            <a:spLocks noChangeArrowheads="1"/>
          </p:cNvSpPr>
          <p:nvPr/>
        </p:nvSpPr>
        <p:spPr bwMode="auto">
          <a:xfrm>
            <a:off x="1617795" y="5510213"/>
            <a:ext cx="473075" cy="376237"/>
          </a:xfrm>
          <a:prstGeom prst="rect">
            <a:avLst/>
          </a:prstGeom>
          <a:noFill/>
          <a:ln w="9525">
            <a:solidFill>
              <a:srgbClr val="00FF00"/>
            </a:solidFill>
            <a:miter lim="800000"/>
            <a:headEnd/>
            <a:tailEnd/>
          </a:ln>
          <a:effectLst/>
        </p:spPr>
        <p:txBody>
          <a:bodyPr wrap="none">
            <a:prstTxWarp prst="textNoShape">
              <a:avLst/>
            </a:prstTxWarp>
            <a:spAutoFit/>
          </a:bodyPr>
          <a:lstStyle/>
          <a:p>
            <a:r>
              <a:rPr lang="en-US" altLang="ja-JP"/>
              <a:t>V0</a:t>
            </a:r>
          </a:p>
        </p:txBody>
      </p:sp>
      <p:sp>
        <p:nvSpPr>
          <p:cNvPr id="82045" name="Text Box 125"/>
          <p:cNvSpPr txBox="1">
            <a:spLocks noChangeArrowheads="1"/>
          </p:cNvSpPr>
          <p:nvPr/>
        </p:nvSpPr>
        <p:spPr bwMode="auto">
          <a:xfrm>
            <a:off x="1617795" y="6157913"/>
            <a:ext cx="460375" cy="376237"/>
          </a:xfrm>
          <a:prstGeom prst="rect">
            <a:avLst/>
          </a:prstGeom>
          <a:noFill/>
          <a:ln w="9525">
            <a:solidFill>
              <a:srgbClr val="0000FF"/>
            </a:solidFill>
            <a:miter lim="800000"/>
            <a:headEnd/>
            <a:tailEnd/>
          </a:ln>
          <a:effectLst/>
        </p:spPr>
        <p:txBody>
          <a:bodyPr wrap="none">
            <a:prstTxWarp prst="textNoShape">
              <a:avLst/>
            </a:prstTxWarp>
            <a:spAutoFit/>
          </a:bodyPr>
          <a:lstStyle/>
          <a:p>
            <a:r>
              <a:rPr lang="en-US" altLang="ja-JP"/>
              <a:t>T0</a:t>
            </a:r>
          </a:p>
        </p:txBody>
      </p:sp>
      <p:sp>
        <p:nvSpPr>
          <p:cNvPr id="82046" name="Text Box 126"/>
          <p:cNvSpPr txBox="1">
            <a:spLocks noChangeArrowheads="1"/>
          </p:cNvSpPr>
          <p:nvPr/>
        </p:nvSpPr>
        <p:spPr bwMode="auto">
          <a:xfrm>
            <a:off x="1474920" y="4933950"/>
            <a:ext cx="688975" cy="376238"/>
          </a:xfrm>
          <a:prstGeom prst="rect">
            <a:avLst/>
          </a:prstGeom>
          <a:noFill/>
          <a:ln w="9525">
            <a:solidFill>
              <a:srgbClr val="FF9900"/>
            </a:solidFill>
            <a:miter lim="800000"/>
            <a:headEnd/>
            <a:tailEnd/>
          </a:ln>
          <a:effectLst/>
        </p:spPr>
        <p:txBody>
          <a:bodyPr wrap="none">
            <a:prstTxWarp prst="textNoShape">
              <a:avLst/>
            </a:prstTxWarp>
            <a:spAutoFit/>
          </a:bodyPr>
          <a:lstStyle/>
          <a:p>
            <a:r>
              <a:rPr lang="en-US" altLang="ja-JP"/>
              <a:t>FMD</a:t>
            </a:r>
          </a:p>
        </p:txBody>
      </p:sp>
      <p:sp>
        <p:nvSpPr>
          <p:cNvPr id="82047" name="Text Box 127"/>
          <p:cNvSpPr txBox="1">
            <a:spLocks noChangeArrowheads="1"/>
          </p:cNvSpPr>
          <p:nvPr/>
        </p:nvSpPr>
        <p:spPr bwMode="auto">
          <a:xfrm>
            <a:off x="2338520" y="4502150"/>
            <a:ext cx="1390650" cy="366713"/>
          </a:xfrm>
          <a:prstGeom prst="rect">
            <a:avLst/>
          </a:prstGeom>
          <a:noFill/>
          <a:ln w="9525">
            <a:noFill/>
            <a:miter lim="800000"/>
            <a:headEnd/>
            <a:tailEnd/>
          </a:ln>
          <a:effectLst/>
        </p:spPr>
        <p:txBody>
          <a:bodyPr wrap="none">
            <a:prstTxWarp prst="textNoShape">
              <a:avLst/>
            </a:prstTxWarp>
            <a:spAutoFit/>
          </a:bodyPr>
          <a:lstStyle/>
          <a:p>
            <a:r>
              <a:rPr lang="en-US" altLang="ja-JP"/>
              <a:t>-0.9&lt;η&lt;0.9</a:t>
            </a:r>
          </a:p>
        </p:txBody>
      </p:sp>
      <p:sp>
        <p:nvSpPr>
          <p:cNvPr id="82048" name="Text Box 128"/>
          <p:cNvSpPr txBox="1">
            <a:spLocks noChangeArrowheads="1"/>
          </p:cNvSpPr>
          <p:nvPr/>
        </p:nvSpPr>
        <p:spPr bwMode="auto">
          <a:xfrm>
            <a:off x="2317883" y="4881563"/>
            <a:ext cx="1466850" cy="641350"/>
          </a:xfrm>
          <a:prstGeom prst="rect">
            <a:avLst/>
          </a:prstGeom>
          <a:noFill/>
          <a:ln w="9525">
            <a:noFill/>
            <a:miter lim="800000"/>
            <a:headEnd/>
            <a:tailEnd/>
          </a:ln>
          <a:effectLst/>
        </p:spPr>
        <p:txBody>
          <a:bodyPr wrap="none">
            <a:prstTxWarp prst="textNoShape">
              <a:avLst/>
            </a:prstTxWarp>
            <a:spAutoFit/>
          </a:bodyPr>
          <a:lstStyle/>
          <a:p>
            <a:r>
              <a:rPr lang="en-US" altLang="ja-JP" dirty="0"/>
              <a:t>-5.1&lt;</a:t>
            </a:r>
            <a:r>
              <a:rPr lang="en-US" altLang="ja-JP" dirty="0" err="1"/>
              <a:t>η</a:t>
            </a:r>
            <a:r>
              <a:rPr lang="en-US" altLang="ja-JP" dirty="0"/>
              <a:t>&lt;-1.7</a:t>
            </a:r>
          </a:p>
          <a:p>
            <a:r>
              <a:rPr lang="en-US" altLang="ja-JP" dirty="0"/>
              <a:t> 1.7&lt;</a:t>
            </a:r>
            <a:r>
              <a:rPr lang="en-US" altLang="ja-JP" dirty="0" err="1"/>
              <a:t>η</a:t>
            </a:r>
            <a:r>
              <a:rPr lang="en-US" altLang="ja-JP" dirty="0"/>
              <a:t>&lt; 3.4</a:t>
            </a:r>
          </a:p>
        </p:txBody>
      </p:sp>
      <p:sp>
        <p:nvSpPr>
          <p:cNvPr id="82049" name="Text Box 129"/>
          <p:cNvSpPr txBox="1">
            <a:spLocks noChangeArrowheads="1"/>
          </p:cNvSpPr>
          <p:nvPr/>
        </p:nvSpPr>
        <p:spPr bwMode="auto">
          <a:xfrm>
            <a:off x="2338520" y="5510213"/>
            <a:ext cx="1466850" cy="641350"/>
          </a:xfrm>
          <a:prstGeom prst="rect">
            <a:avLst/>
          </a:prstGeom>
          <a:noFill/>
          <a:ln w="9525">
            <a:noFill/>
            <a:miter lim="800000"/>
            <a:headEnd/>
            <a:tailEnd/>
          </a:ln>
          <a:effectLst/>
        </p:spPr>
        <p:txBody>
          <a:bodyPr wrap="none">
            <a:prstTxWarp prst="textNoShape">
              <a:avLst/>
            </a:prstTxWarp>
            <a:spAutoFit/>
          </a:bodyPr>
          <a:lstStyle/>
          <a:p>
            <a:r>
              <a:rPr lang="en-US" altLang="ja-JP"/>
              <a:t>-5.0&lt;η&lt;-4.5</a:t>
            </a:r>
          </a:p>
          <a:p>
            <a:r>
              <a:rPr lang="en-US" altLang="ja-JP"/>
              <a:t> 2.9&lt;η&lt; 3.3</a:t>
            </a:r>
          </a:p>
        </p:txBody>
      </p:sp>
      <p:sp>
        <p:nvSpPr>
          <p:cNvPr id="82050" name="Text Box 130"/>
          <p:cNvSpPr txBox="1">
            <a:spLocks noChangeArrowheads="1"/>
          </p:cNvSpPr>
          <p:nvPr/>
        </p:nvSpPr>
        <p:spPr bwMode="auto">
          <a:xfrm>
            <a:off x="2338520" y="6157913"/>
            <a:ext cx="1466850" cy="641350"/>
          </a:xfrm>
          <a:prstGeom prst="rect">
            <a:avLst/>
          </a:prstGeom>
          <a:noFill/>
          <a:ln w="9525">
            <a:noFill/>
            <a:miter lim="800000"/>
            <a:headEnd/>
            <a:tailEnd/>
          </a:ln>
          <a:effectLst/>
        </p:spPr>
        <p:txBody>
          <a:bodyPr wrap="none">
            <a:prstTxWarp prst="textNoShape">
              <a:avLst/>
            </a:prstTxWarp>
            <a:spAutoFit/>
          </a:bodyPr>
          <a:lstStyle/>
          <a:p>
            <a:r>
              <a:rPr lang="en-US" altLang="ja-JP"/>
              <a:t>-3.2&lt;η&lt;-2.9</a:t>
            </a:r>
          </a:p>
          <a:p>
            <a:r>
              <a:rPr lang="en-US" altLang="ja-JP"/>
              <a:t> 5.0&lt;η&lt; 6.0</a:t>
            </a:r>
          </a:p>
        </p:txBody>
      </p:sp>
      <p:grpSp>
        <p:nvGrpSpPr>
          <p:cNvPr id="2" name="Group 222"/>
          <p:cNvGrpSpPr>
            <a:grpSpLocks/>
          </p:cNvGrpSpPr>
          <p:nvPr/>
        </p:nvGrpSpPr>
        <p:grpSpPr bwMode="auto">
          <a:xfrm>
            <a:off x="687521" y="821968"/>
            <a:ext cx="3097212" cy="2275681"/>
            <a:chOff x="119" y="379"/>
            <a:chExt cx="2537" cy="1952"/>
          </a:xfrm>
        </p:grpSpPr>
        <p:sp>
          <p:nvSpPr>
            <p:cNvPr id="82051" name="Line 131"/>
            <p:cNvSpPr>
              <a:spLocks noChangeShapeType="1"/>
            </p:cNvSpPr>
            <p:nvPr/>
          </p:nvSpPr>
          <p:spPr bwMode="auto">
            <a:xfrm rot="2580000">
              <a:off x="1294" y="379"/>
              <a:ext cx="0" cy="1952"/>
            </a:xfrm>
            <a:prstGeom prst="line">
              <a:avLst/>
            </a:prstGeom>
            <a:noFill/>
            <a:ln w="9525">
              <a:solidFill>
                <a:schemeClr val="tx1"/>
              </a:solidFill>
              <a:prstDash val="dash"/>
              <a:round/>
              <a:headEnd/>
              <a:tailEnd/>
            </a:ln>
            <a:effectLst/>
          </p:spPr>
          <p:txBody>
            <a:bodyPr>
              <a:prstTxWarp prst="textNoShape">
                <a:avLst/>
              </a:prstTxWarp>
            </a:bodyPr>
            <a:lstStyle/>
            <a:p>
              <a:endParaRPr lang="ja-JP" altLang="en-US"/>
            </a:p>
          </p:txBody>
        </p:sp>
        <p:sp>
          <p:nvSpPr>
            <p:cNvPr id="82056" name="Text Box 136"/>
            <p:cNvSpPr txBox="1">
              <a:spLocks noChangeArrowheads="1"/>
            </p:cNvSpPr>
            <p:nvPr/>
          </p:nvSpPr>
          <p:spPr bwMode="auto">
            <a:xfrm>
              <a:off x="2263" y="1239"/>
              <a:ext cx="393" cy="334"/>
            </a:xfrm>
            <a:prstGeom prst="rect">
              <a:avLst/>
            </a:prstGeom>
            <a:noFill/>
            <a:ln w="9525">
              <a:noFill/>
              <a:miter lim="800000"/>
              <a:headEnd/>
              <a:tailEnd/>
            </a:ln>
            <a:effectLst/>
          </p:spPr>
          <p:txBody>
            <a:bodyPr wrap="none">
              <a:prstTxWarp prst="textNoShape">
                <a:avLst/>
              </a:prstTxWarp>
              <a:spAutoFit/>
            </a:bodyPr>
            <a:lstStyle/>
            <a:p>
              <a:r>
                <a:rPr lang="en-US" altLang="ja-JP">
                  <a:latin typeface="Arial Black" pitchFamily="-112" charset="0"/>
                </a:rPr>
                <a:t>P</a:t>
              </a:r>
              <a:r>
                <a:rPr lang="en-US" altLang="ja-JP" baseline="-25000">
                  <a:latin typeface="Arial Black" pitchFamily="-112" charset="0"/>
                </a:rPr>
                <a:t>x</a:t>
              </a:r>
            </a:p>
          </p:txBody>
        </p:sp>
        <p:sp>
          <p:nvSpPr>
            <p:cNvPr id="82057" name="Text Box 137"/>
            <p:cNvSpPr txBox="1">
              <a:spLocks noChangeArrowheads="1"/>
            </p:cNvSpPr>
            <p:nvPr/>
          </p:nvSpPr>
          <p:spPr bwMode="auto">
            <a:xfrm>
              <a:off x="1385" y="532"/>
              <a:ext cx="385" cy="334"/>
            </a:xfrm>
            <a:prstGeom prst="rect">
              <a:avLst/>
            </a:prstGeom>
            <a:noFill/>
            <a:ln w="9525">
              <a:noFill/>
              <a:miter lim="800000"/>
              <a:headEnd/>
              <a:tailEnd/>
            </a:ln>
            <a:effectLst/>
          </p:spPr>
          <p:txBody>
            <a:bodyPr wrap="none">
              <a:prstTxWarp prst="textNoShape">
                <a:avLst/>
              </a:prstTxWarp>
              <a:spAutoFit/>
            </a:bodyPr>
            <a:lstStyle/>
            <a:p>
              <a:r>
                <a:rPr lang="en-US" altLang="ja-JP">
                  <a:latin typeface="Arial Black" pitchFamily="-112" charset="0"/>
                </a:rPr>
                <a:t>P</a:t>
              </a:r>
              <a:r>
                <a:rPr lang="en-US" altLang="ja-JP" baseline="-25000">
                  <a:latin typeface="Arial Black" pitchFamily="-112" charset="0"/>
                </a:rPr>
                <a:t>y</a:t>
              </a:r>
            </a:p>
          </p:txBody>
        </p:sp>
        <p:sp>
          <p:nvSpPr>
            <p:cNvPr id="82058" name="Text Box 138"/>
            <p:cNvSpPr txBox="1">
              <a:spLocks noChangeArrowheads="1"/>
            </p:cNvSpPr>
            <p:nvPr/>
          </p:nvSpPr>
          <p:spPr bwMode="auto">
            <a:xfrm>
              <a:off x="2019" y="532"/>
              <a:ext cx="378" cy="334"/>
            </a:xfrm>
            <a:prstGeom prst="rect">
              <a:avLst/>
            </a:prstGeom>
            <a:noFill/>
            <a:ln w="9525">
              <a:noFill/>
              <a:miter lim="800000"/>
              <a:headEnd/>
              <a:tailEnd/>
            </a:ln>
            <a:effectLst/>
          </p:spPr>
          <p:txBody>
            <a:bodyPr wrap="none">
              <a:prstTxWarp prst="textNoShape">
                <a:avLst/>
              </a:prstTxWarp>
              <a:spAutoFit/>
            </a:bodyPr>
            <a:lstStyle/>
            <a:p>
              <a:r>
                <a:rPr lang="en-US" altLang="ja-JP">
                  <a:latin typeface="Arial Black" pitchFamily="-112" charset="0"/>
                </a:rPr>
                <a:t>P</a:t>
              </a:r>
              <a:r>
                <a:rPr lang="en-US" altLang="ja-JP" baseline="-25000">
                  <a:latin typeface="Arial Black" pitchFamily="-112" charset="0"/>
                </a:rPr>
                <a:t>z</a:t>
              </a:r>
            </a:p>
          </p:txBody>
        </p:sp>
        <p:grpSp>
          <p:nvGrpSpPr>
            <p:cNvPr id="3" name="Group 139"/>
            <p:cNvGrpSpPr>
              <a:grpSpLocks/>
            </p:cNvGrpSpPr>
            <p:nvPr/>
          </p:nvGrpSpPr>
          <p:grpSpPr bwMode="auto">
            <a:xfrm>
              <a:off x="119" y="709"/>
              <a:ext cx="2354" cy="1394"/>
              <a:chOff x="435" y="2308"/>
              <a:chExt cx="2354" cy="1394"/>
            </a:xfrm>
          </p:grpSpPr>
          <p:sp>
            <p:nvSpPr>
              <p:cNvPr id="82060" name="Line 140"/>
              <p:cNvSpPr>
                <a:spLocks noChangeShapeType="1"/>
              </p:cNvSpPr>
              <p:nvPr/>
            </p:nvSpPr>
            <p:spPr bwMode="auto">
              <a:xfrm rot="543536">
                <a:off x="994" y="2940"/>
                <a:ext cx="1442"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61" name="Line 141"/>
              <p:cNvSpPr>
                <a:spLocks noChangeShapeType="1"/>
              </p:cNvSpPr>
              <p:nvPr/>
            </p:nvSpPr>
            <p:spPr bwMode="auto">
              <a:xfrm rot="543536" flipH="1">
                <a:off x="1935" y="2505"/>
                <a:ext cx="633" cy="943"/>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62" name="Line 142"/>
              <p:cNvSpPr>
                <a:spLocks noChangeShapeType="1"/>
              </p:cNvSpPr>
              <p:nvPr/>
            </p:nvSpPr>
            <p:spPr bwMode="auto">
              <a:xfrm rot="543536" flipH="1">
                <a:off x="1757" y="2450"/>
                <a:ext cx="633" cy="943"/>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63" name="Line 143"/>
              <p:cNvSpPr>
                <a:spLocks noChangeShapeType="1"/>
              </p:cNvSpPr>
              <p:nvPr/>
            </p:nvSpPr>
            <p:spPr bwMode="auto">
              <a:xfrm rot="543536" flipH="1">
                <a:off x="1545" y="2417"/>
                <a:ext cx="633" cy="943"/>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64" name="Line 144"/>
              <p:cNvSpPr>
                <a:spLocks noChangeShapeType="1"/>
              </p:cNvSpPr>
              <p:nvPr/>
            </p:nvSpPr>
            <p:spPr bwMode="auto">
              <a:xfrm rot="543536">
                <a:off x="1803" y="2744"/>
                <a:ext cx="844"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65" name="Line 145"/>
              <p:cNvSpPr>
                <a:spLocks noChangeShapeType="1"/>
              </p:cNvSpPr>
              <p:nvPr/>
            </p:nvSpPr>
            <p:spPr bwMode="auto">
              <a:xfrm rot="543536">
                <a:off x="772" y="3137"/>
                <a:ext cx="893"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66" name="Line 146"/>
              <p:cNvSpPr>
                <a:spLocks noChangeShapeType="1"/>
              </p:cNvSpPr>
              <p:nvPr/>
            </p:nvSpPr>
            <p:spPr bwMode="auto">
              <a:xfrm rot="543536" flipH="1">
                <a:off x="1496" y="2777"/>
                <a:ext cx="597" cy="888"/>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67" name="Line 147"/>
              <p:cNvSpPr>
                <a:spLocks noChangeShapeType="1"/>
              </p:cNvSpPr>
              <p:nvPr/>
            </p:nvSpPr>
            <p:spPr bwMode="auto">
              <a:xfrm rot="543536" flipH="1">
                <a:off x="966" y="2308"/>
                <a:ext cx="438" cy="649"/>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68" name="Line 148"/>
              <p:cNvSpPr>
                <a:spLocks noChangeShapeType="1"/>
              </p:cNvSpPr>
              <p:nvPr/>
            </p:nvSpPr>
            <p:spPr bwMode="auto">
              <a:xfrm rot="543536" flipH="1">
                <a:off x="1176" y="2341"/>
                <a:ext cx="429" cy="639"/>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69" name="Line 149"/>
              <p:cNvSpPr>
                <a:spLocks noChangeShapeType="1"/>
              </p:cNvSpPr>
              <p:nvPr/>
            </p:nvSpPr>
            <p:spPr bwMode="auto">
              <a:xfrm rot="543536">
                <a:off x="1332" y="2580"/>
                <a:ext cx="1440"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70" name="AutoShape 150"/>
              <p:cNvSpPr>
                <a:spLocks noChangeArrowheads="1"/>
              </p:cNvSpPr>
              <p:nvPr/>
            </p:nvSpPr>
            <p:spPr bwMode="auto">
              <a:xfrm rot="543536">
                <a:off x="502" y="2383"/>
                <a:ext cx="2287" cy="1261"/>
              </a:xfrm>
              <a:prstGeom prst="parallelogram">
                <a:avLst>
                  <a:gd name="adj" fmla="val 67289"/>
                </a:avLst>
              </a:prstGeom>
              <a:noFill/>
              <a:ln w="28575">
                <a:solidFill>
                  <a:schemeClr val="tx1">
                    <a:lumMod val="65000"/>
                    <a:lumOff val="35000"/>
                  </a:schemeClr>
                </a:solidFill>
                <a:miter lim="800000"/>
                <a:headEnd/>
                <a:tailEnd/>
              </a:ln>
              <a:effectLst/>
            </p:spPr>
            <p:txBody>
              <a:bodyPr wrap="none" anchor="ctr">
                <a:prstTxWarp prst="textNoShape">
                  <a:avLst/>
                </a:prstTxWarp>
              </a:bodyPr>
              <a:lstStyle/>
              <a:p>
                <a:endParaRPr lang="ja-JP" altLang="en-US"/>
              </a:p>
            </p:txBody>
          </p:sp>
          <p:sp>
            <p:nvSpPr>
              <p:cNvPr id="82071" name="Line 151"/>
              <p:cNvSpPr>
                <a:spLocks noChangeShapeType="1"/>
              </p:cNvSpPr>
              <p:nvPr/>
            </p:nvSpPr>
            <p:spPr bwMode="auto">
              <a:xfrm rot="543536" flipH="1">
                <a:off x="437" y="3200"/>
                <a:ext cx="183" cy="274"/>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72" name="Line 152"/>
              <p:cNvSpPr>
                <a:spLocks noChangeShapeType="1"/>
              </p:cNvSpPr>
              <p:nvPr/>
            </p:nvSpPr>
            <p:spPr bwMode="auto">
              <a:xfrm rot="543536" flipH="1">
                <a:off x="1263" y="2364"/>
                <a:ext cx="532" cy="791"/>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73" name="Line 153"/>
              <p:cNvSpPr>
                <a:spLocks noChangeShapeType="1"/>
              </p:cNvSpPr>
              <p:nvPr/>
            </p:nvSpPr>
            <p:spPr bwMode="auto">
              <a:xfrm rot="543536" flipH="1">
                <a:off x="1060" y="3002"/>
                <a:ext cx="392" cy="581"/>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74" name="Line 154"/>
              <p:cNvSpPr>
                <a:spLocks noChangeShapeType="1"/>
              </p:cNvSpPr>
              <p:nvPr/>
            </p:nvSpPr>
            <p:spPr bwMode="auto">
              <a:xfrm rot="543536">
                <a:off x="1459" y="2392"/>
                <a:ext cx="593" cy="0"/>
              </a:xfrm>
              <a:prstGeom prst="line">
                <a:avLst/>
              </a:prstGeom>
              <a:noFill/>
              <a:ln w="28575">
                <a:solidFill>
                  <a:schemeClr val="tx1">
                    <a:lumMod val="65000"/>
                    <a:lumOff val="35000"/>
                  </a:schemeClr>
                </a:solidFill>
                <a:round/>
                <a:headEnd/>
                <a:tailEnd/>
              </a:ln>
              <a:effectLst/>
            </p:spPr>
            <p:txBody>
              <a:bodyPr wrap="none" anchor="ctr">
                <a:prstTxWarp prst="textNoShape">
                  <a:avLst/>
                </a:prstTxWarp>
              </a:bodyPr>
              <a:lstStyle/>
              <a:p>
                <a:endParaRPr lang="ja-JP" altLang="en-US"/>
              </a:p>
            </p:txBody>
          </p:sp>
          <p:sp>
            <p:nvSpPr>
              <p:cNvPr id="82075" name="Line 155"/>
              <p:cNvSpPr>
                <a:spLocks noChangeShapeType="1"/>
              </p:cNvSpPr>
              <p:nvPr/>
            </p:nvSpPr>
            <p:spPr bwMode="auto">
              <a:xfrm rot="543536">
                <a:off x="1651" y="2550"/>
                <a:ext cx="426"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76" name="Line 156"/>
              <p:cNvSpPr>
                <a:spLocks noChangeShapeType="1"/>
              </p:cNvSpPr>
              <p:nvPr/>
            </p:nvSpPr>
            <p:spPr bwMode="auto">
              <a:xfrm rot="543536">
                <a:off x="1221" y="2652"/>
                <a:ext cx="844"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77" name="Line 157"/>
              <p:cNvSpPr>
                <a:spLocks noChangeShapeType="1"/>
              </p:cNvSpPr>
              <p:nvPr/>
            </p:nvSpPr>
            <p:spPr bwMode="auto">
              <a:xfrm rot="543536" flipH="1">
                <a:off x="1812" y="2646"/>
                <a:ext cx="230" cy="342"/>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78" name="Line 158"/>
              <p:cNvSpPr>
                <a:spLocks noChangeShapeType="1"/>
              </p:cNvSpPr>
              <p:nvPr/>
            </p:nvSpPr>
            <p:spPr bwMode="auto">
              <a:xfrm rot="543536">
                <a:off x="1106" y="2820"/>
                <a:ext cx="1442"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79" name="Line 159"/>
              <p:cNvSpPr>
                <a:spLocks noChangeShapeType="1"/>
              </p:cNvSpPr>
              <p:nvPr/>
            </p:nvSpPr>
            <p:spPr bwMode="auto">
              <a:xfrm rot="543536" flipH="1">
                <a:off x="1112" y="2365"/>
                <a:ext cx="843" cy="1256"/>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80" name="Line 160"/>
              <p:cNvSpPr>
                <a:spLocks noChangeShapeType="1"/>
              </p:cNvSpPr>
              <p:nvPr/>
            </p:nvSpPr>
            <p:spPr bwMode="auto">
              <a:xfrm rot="543536" flipH="1">
                <a:off x="1700" y="2759"/>
                <a:ext cx="633" cy="943"/>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81" name="Line 161"/>
              <p:cNvSpPr>
                <a:spLocks noChangeShapeType="1"/>
              </p:cNvSpPr>
              <p:nvPr/>
            </p:nvSpPr>
            <p:spPr bwMode="auto">
              <a:xfrm rot="543536" flipH="1">
                <a:off x="1386" y="3027"/>
                <a:ext cx="98" cy="146"/>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82" name="Line 162"/>
              <p:cNvSpPr>
                <a:spLocks noChangeShapeType="1"/>
              </p:cNvSpPr>
              <p:nvPr/>
            </p:nvSpPr>
            <p:spPr bwMode="auto">
              <a:xfrm rot="543536">
                <a:off x="1176" y="3018"/>
                <a:ext cx="337"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83" name="Line 163"/>
              <p:cNvSpPr>
                <a:spLocks noChangeShapeType="1"/>
              </p:cNvSpPr>
              <p:nvPr/>
            </p:nvSpPr>
            <p:spPr bwMode="auto">
              <a:xfrm rot="543536" flipH="1">
                <a:off x="1229" y="2878"/>
                <a:ext cx="159" cy="237"/>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84" name="Line 164"/>
              <p:cNvSpPr>
                <a:spLocks noChangeShapeType="1"/>
              </p:cNvSpPr>
              <p:nvPr/>
            </p:nvSpPr>
            <p:spPr bwMode="auto">
              <a:xfrm rot="543536">
                <a:off x="1193" y="3204"/>
                <a:ext cx="893"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85" name="Freeform 165"/>
              <p:cNvSpPr>
                <a:spLocks/>
              </p:cNvSpPr>
              <p:nvPr/>
            </p:nvSpPr>
            <p:spPr bwMode="auto">
              <a:xfrm rot="543536">
                <a:off x="776" y="3433"/>
                <a:ext cx="1211" cy="2"/>
              </a:xfrm>
              <a:custGeom>
                <a:avLst/>
                <a:gdLst/>
                <a:ahLst/>
                <a:cxnLst>
                  <a:cxn ang="0">
                    <a:pos x="0" y="3"/>
                  </a:cxn>
                  <a:cxn ang="0">
                    <a:pos x="1266" y="0"/>
                  </a:cxn>
                </a:cxnLst>
                <a:rect l="0" t="0" r="r" b="b"/>
                <a:pathLst>
                  <a:path w="1266" h="3">
                    <a:moveTo>
                      <a:pt x="0" y="3"/>
                    </a:moveTo>
                    <a:lnTo>
                      <a:pt x="1266" y="0"/>
                    </a:lnTo>
                  </a:path>
                </a:pathLst>
              </a:custGeom>
              <a:noFill/>
              <a:ln w="9525" cap="flat" cmpd="sng">
                <a:solidFill>
                  <a:schemeClr val="folHlink"/>
                </a:solidFill>
                <a:prstDash val="solid"/>
                <a:round/>
                <a:headEnd type="none" w="med" len="med"/>
                <a:tailEnd type="none" w="med" len="med"/>
              </a:ln>
              <a:effectLst/>
            </p:spPr>
            <p:txBody>
              <a:bodyPr wrap="none" anchor="ctr">
                <a:prstTxWarp prst="textNoShape">
                  <a:avLst/>
                </a:prstTxWarp>
              </a:bodyPr>
              <a:lstStyle/>
              <a:p>
                <a:endParaRPr lang="ja-JP" altLang="en-US"/>
              </a:p>
            </p:txBody>
          </p:sp>
          <p:sp>
            <p:nvSpPr>
              <p:cNvPr id="82086" name="Line 166"/>
              <p:cNvSpPr>
                <a:spLocks noChangeShapeType="1"/>
              </p:cNvSpPr>
              <p:nvPr/>
            </p:nvSpPr>
            <p:spPr bwMode="auto">
              <a:xfrm rot="543536">
                <a:off x="1161" y="3340"/>
                <a:ext cx="945"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87" name="Line 167"/>
              <p:cNvSpPr>
                <a:spLocks noChangeShapeType="1"/>
              </p:cNvSpPr>
              <p:nvPr/>
            </p:nvSpPr>
            <p:spPr bwMode="auto">
              <a:xfrm rot="543536" flipH="1">
                <a:off x="832" y="3382"/>
                <a:ext cx="99" cy="147"/>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88" name="Line 168"/>
              <p:cNvSpPr>
                <a:spLocks noChangeShapeType="1"/>
              </p:cNvSpPr>
              <p:nvPr/>
            </p:nvSpPr>
            <p:spPr bwMode="auto">
              <a:xfrm rot="543536" flipH="1">
                <a:off x="635" y="3317"/>
                <a:ext cx="118" cy="177"/>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89" name="Line 169"/>
              <p:cNvSpPr>
                <a:spLocks noChangeShapeType="1"/>
              </p:cNvSpPr>
              <p:nvPr/>
            </p:nvSpPr>
            <p:spPr bwMode="auto">
              <a:xfrm rot="543536">
                <a:off x="435" y="3571"/>
                <a:ext cx="1410" cy="0"/>
              </a:xfrm>
              <a:prstGeom prst="line">
                <a:avLst/>
              </a:prstGeom>
              <a:noFill/>
              <a:ln w="28575">
                <a:solidFill>
                  <a:schemeClr val="tx1">
                    <a:lumMod val="65000"/>
                    <a:lumOff val="35000"/>
                  </a:schemeClr>
                </a:solidFill>
                <a:round/>
                <a:headEnd/>
                <a:tailEnd/>
              </a:ln>
              <a:effectLst/>
            </p:spPr>
            <p:txBody>
              <a:bodyPr wrap="none" anchor="ctr">
                <a:prstTxWarp prst="textNoShape">
                  <a:avLst/>
                </a:prstTxWarp>
              </a:bodyPr>
              <a:lstStyle/>
              <a:p>
                <a:endParaRPr lang="ja-JP" altLang="en-US"/>
              </a:p>
            </p:txBody>
          </p:sp>
          <p:sp>
            <p:nvSpPr>
              <p:cNvPr id="82090" name="Line 170"/>
              <p:cNvSpPr>
                <a:spLocks noChangeShapeType="1"/>
              </p:cNvSpPr>
              <p:nvPr/>
            </p:nvSpPr>
            <p:spPr bwMode="auto">
              <a:xfrm rot="543536">
                <a:off x="556" y="3324"/>
                <a:ext cx="234"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91" name="Line 171"/>
              <p:cNvSpPr>
                <a:spLocks noChangeShapeType="1"/>
              </p:cNvSpPr>
              <p:nvPr/>
            </p:nvSpPr>
            <p:spPr bwMode="auto">
              <a:xfrm rot="543536">
                <a:off x="2473" y="2798"/>
                <a:ext cx="176"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92" name="Line 172"/>
              <p:cNvSpPr>
                <a:spLocks noChangeShapeType="1"/>
              </p:cNvSpPr>
              <p:nvPr/>
            </p:nvSpPr>
            <p:spPr bwMode="auto">
              <a:xfrm rot="543536" flipH="1">
                <a:off x="2582" y="2529"/>
                <a:ext cx="72" cy="109"/>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93" name="Oval 173"/>
              <p:cNvSpPr>
                <a:spLocks noChangeAspect="1" noChangeArrowheads="1"/>
              </p:cNvSpPr>
              <p:nvPr/>
            </p:nvSpPr>
            <p:spPr bwMode="auto">
              <a:xfrm rot="571988">
                <a:off x="1065" y="2614"/>
                <a:ext cx="1225" cy="606"/>
              </a:xfrm>
              <a:prstGeom prst="ellipse">
                <a:avLst/>
              </a:prstGeom>
              <a:gradFill rotWithShape="1">
                <a:gsLst>
                  <a:gs pos="0">
                    <a:srgbClr val="FFCC00"/>
                  </a:gs>
                  <a:gs pos="100000">
                    <a:srgbClr val="FF0000"/>
                  </a:gs>
                </a:gsLst>
                <a:path path="shape">
                  <a:fillToRect l="50000" t="50000" r="50000" b="50000"/>
                </a:path>
              </a:gradFill>
              <a:ln w="12700">
                <a:solidFill>
                  <a:schemeClr val="tx1"/>
                </a:solidFill>
                <a:round/>
                <a:headEnd/>
                <a:tailEnd/>
              </a:ln>
              <a:effectLst/>
            </p:spPr>
            <p:txBody>
              <a:bodyPr wrap="none" anchor="ctr">
                <a:prstTxWarp prst="textNoShape">
                  <a:avLst/>
                </a:prstTxWarp>
              </a:bodyPr>
              <a:lstStyle/>
              <a:p>
                <a:endParaRPr lang="ja-JP" altLang="en-US"/>
              </a:p>
            </p:txBody>
          </p:sp>
          <p:sp>
            <p:nvSpPr>
              <p:cNvPr id="82094" name="Line 174"/>
              <p:cNvSpPr>
                <a:spLocks noChangeShapeType="1"/>
              </p:cNvSpPr>
              <p:nvPr/>
            </p:nvSpPr>
            <p:spPr bwMode="auto">
              <a:xfrm rot="543536" flipH="1">
                <a:off x="1261" y="3022"/>
                <a:ext cx="400" cy="596"/>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95" name="Line 175"/>
              <p:cNvSpPr>
                <a:spLocks noChangeShapeType="1"/>
              </p:cNvSpPr>
              <p:nvPr/>
            </p:nvSpPr>
            <p:spPr bwMode="auto">
              <a:xfrm rot="543536">
                <a:off x="668" y="3261"/>
                <a:ext cx="945"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96" name="Arc 176"/>
              <p:cNvSpPr>
                <a:spLocks/>
              </p:cNvSpPr>
              <p:nvPr/>
            </p:nvSpPr>
            <p:spPr bwMode="auto">
              <a:xfrm rot="11371988">
                <a:off x="1085" y="2615"/>
                <a:ext cx="1218" cy="392"/>
              </a:xfrm>
              <a:custGeom>
                <a:avLst/>
                <a:gdLst>
                  <a:gd name="G0" fmla="+- 14686 0 0"/>
                  <a:gd name="G1" fmla="+- 21600 0 0"/>
                  <a:gd name="G2" fmla="+- 21600 0 0"/>
                  <a:gd name="T0" fmla="*/ 0 w 29645"/>
                  <a:gd name="T1" fmla="*/ 5761 h 21600"/>
                  <a:gd name="T2" fmla="*/ 29645 w 29645"/>
                  <a:gd name="T3" fmla="*/ 6018 h 21600"/>
                  <a:gd name="T4" fmla="*/ 14686 w 29645"/>
                  <a:gd name="T5" fmla="*/ 21600 h 21600"/>
                </a:gdLst>
                <a:ahLst/>
                <a:cxnLst>
                  <a:cxn ang="0">
                    <a:pos x="T0" y="T1"/>
                  </a:cxn>
                  <a:cxn ang="0">
                    <a:pos x="T2" y="T3"/>
                  </a:cxn>
                  <a:cxn ang="0">
                    <a:pos x="T4" y="T5"/>
                  </a:cxn>
                </a:cxnLst>
                <a:rect l="0" t="0" r="r" b="b"/>
                <a:pathLst>
                  <a:path w="29645" h="21600" fill="none" extrusionOk="0">
                    <a:moveTo>
                      <a:pt x="-1" y="5760"/>
                    </a:moveTo>
                    <a:cubicBezTo>
                      <a:pt x="3993" y="2057"/>
                      <a:pt x="9239" y="-1"/>
                      <a:pt x="14686" y="-1"/>
                    </a:cubicBezTo>
                    <a:cubicBezTo>
                      <a:pt x="20262" y="-1"/>
                      <a:pt x="25622" y="2156"/>
                      <a:pt x="29644" y="6018"/>
                    </a:cubicBezTo>
                  </a:path>
                  <a:path w="29645" h="21600" stroke="0" extrusionOk="0">
                    <a:moveTo>
                      <a:pt x="-1" y="5760"/>
                    </a:moveTo>
                    <a:cubicBezTo>
                      <a:pt x="3993" y="2057"/>
                      <a:pt x="9239" y="-1"/>
                      <a:pt x="14686" y="-1"/>
                    </a:cubicBezTo>
                    <a:cubicBezTo>
                      <a:pt x="20262" y="-1"/>
                      <a:pt x="25622" y="2156"/>
                      <a:pt x="29644" y="6018"/>
                    </a:cubicBezTo>
                    <a:lnTo>
                      <a:pt x="14686" y="21600"/>
                    </a:lnTo>
                    <a:close/>
                  </a:path>
                </a:pathLst>
              </a:custGeom>
              <a:noFill/>
              <a:ln w="9525">
                <a:solidFill>
                  <a:schemeClr val="tx1"/>
                </a:solidFill>
                <a:round/>
                <a:headEnd/>
                <a:tailEnd/>
              </a:ln>
              <a:effectLst/>
            </p:spPr>
            <p:txBody>
              <a:bodyPr wrap="none" anchor="ctr">
                <a:prstTxWarp prst="textNoShape">
                  <a:avLst/>
                </a:prstTxWarp>
              </a:bodyPr>
              <a:lstStyle/>
              <a:p>
                <a:endParaRPr lang="ja-JP" altLang="en-US"/>
              </a:p>
            </p:txBody>
          </p:sp>
          <p:sp>
            <p:nvSpPr>
              <p:cNvPr id="82097" name="Freeform 177"/>
              <p:cNvSpPr>
                <a:spLocks/>
              </p:cNvSpPr>
              <p:nvPr/>
            </p:nvSpPr>
            <p:spPr bwMode="auto">
              <a:xfrm>
                <a:off x="1072" y="2795"/>
                <a:ext cx="1212" cy="438"/>
              </a:xfrm>
              <a:custGeom>
                <a:avLst/>
                <a:gdLst/>
                <a:ahLst/>
                <a:cxnLst>
                  <a:cxn ang="0">
                    <a:pos x="58" y="184"/>
                  </a:cxn>
                  <a:cxn ang="0">
                    <a:pos x="108" y="234"/>
                  </a:cxn>
                  <a:cxn ang="0">
                    <a:pos x="163" y="276"/>
                  </a:cxn>
                  <a:cxn ang="0">
                    <a:pos x="244" y="322"/>
                  </a:cxn>
                  <a:cxn ang="0">
                    <a:pos x="334" y="361"/>
                  </a:cxn>
                  <a:cxn ang="0">
                    <a:pos x="394" y="382"/>
                  </a:cxn>
                  <a:cxn ang="0">
                    <a:pos x="471" y="405"/>
                  </a:cxn>
                  <a:cxn ang="0">
                    <a:pos x="526" y="414"/>
                  </a:cxn>
                  <a:cxn ang="0">
                    <a:pos x="579" y="424"/>
                  </a:cxn>
                  <a:cxn ang="0">
                    <a:pos x="658" y="433"/>
                  </a:cxn>
                  <a:cxn ang="0">
                    <a:pos x="730" y="436"/>
                  </a:cxn>
                  <a:cxn ang="0">
                    <a:pos x="792" y="436"/>
                  </a:cxn>
                  <a:cxn ang="0">
                    <a:pos x="871" y="430"/>
                  </a:cxn>
                  <a:cxn ang="0">
                    <a:pos x="940" y="418"/>
                  </a:cxn>
                  <a:cxn ang="0">
                    <a:pos x="1008" y="400"/>
                  </a:cxn>
                  <a:cxn ang="0">
                    <a:pos x="1090" y="367"/>
                  </a:cxn>
                  <a:cxn ang="0">
                    <a:pos x="1167" y="312"/>
                  </a:cxn>
                  <a:cxn ang="0">
                    <a:pos x="1195" y="271"/>
                  </a:cxn>
                  <a:cxn ang="0">
                    <a:pos x="1205" y="251"/>
                  </a:cxn>
                  <a:cxn ang="0">
                    <a:pos x="1212" y="207"/>
                  </a:cxn>
                  <a:cxn ang="0">
                    <a:pos x="1143" y="219"/>
                  </a:cxn>
                  <a:cxn ang="0">
                    <a:pos x="1107" y="225"/>
                  </a:cxn>
                  <a:cxn ang="0">
                    <a:pos x="1027" y="232"/>
                  </a:cxn>
                  <a:cxn ang="0">
                    <a:pos x="940" y="238"/>
                  </a:cxn>
                  <a:cxn ang="0">
                    <a:pos x="861" y="237"/>
                  </a:cxn>
                  <a:cxn ang="0">
                    <a:pos x="777" y="234"/>
                  </a:cxn>
                  <a:cxn ang="0">
                    <a:pos x="675" y="222"/>
                  </a:cxn>
                  <a:cxn ang="0">
                    <a:pos x="615" y="214"/>
                  </a:cxn>
                  <a:cxn ang="0">
                    <a:pos x="541" y="199"/>
                  </a:cxn>
                  <a:cxn ang="0">
                    <a:pos x="460" y="183"/>
                  </a:cxn>
                  <a:cxn ang="0">
                    <a:pos x="387" y="165"/>
                  </a:cxn>
                  <a:cxn ang="0">
                    <a:pos x="316" y="142"/>
                  </a:cxn>
                  <a:cxn ang="0">
                    <a:pos x="252" y="121"/>
                  </a:cxn>
                  <a:cxn ang="0">
                    <a:pos x="203" y="101"/>
                  </a:cxn>
                  <a:cxn ang="0">
                    <a:pos x="169" y="87"/>
                  </a:cxn>
                  <a:cxn ang="0">
                    <a:pos x="123" y="64"/>
                  </a:cxn>
                  <a:cxn ang="0">
                    <a:pos x="70" y="36"/>
                  </a:cxn>
                  <a:cxn ang="0">
                    <a:pos x="29" y="15"/>
                  </a:cxn>
                  <a:cxn ang="0">
                    <a:pos x="7" y="1"/>
                  </a:cxn>
                  <a:cxn ang="0">
                    <a:pos x="0" y="45"/>
                  </a:cxn>
                  <a:cxn ang="0">
                    <a:pos x="10" y="106"/>
                  </a:cxn>
                  <a:cxn ang="0">
                    <a:pos x="57" y="183"/>
                  </a:cxn>
                </a:cxnLst>
                <a:rect l="0" t="0" r="r" b="b"/>
                <a:pathLst>
                  <a:path w="1212" h="438">
                    <a:moveTo>
                      <a:pt x="58" y="184"/>
                    </a:moveTo>
                    <a:cubicBezTo>
                      <a:pt x="69" y="195"/>
                      <a:pt x="60" y="192"/>
                      <a:pt x="108" y="234"/>
                    </a:cubicBezTo>
                    <a:cubicBezTo>
                      <a:pt x="157" y="271"/>
                      <a:pt x="130" y="252"/>
                      <a:pt x="163" y="276"/>
                    </a:cubicBezTo>
                    <a:cubicBezTo>
                      <a:pt x="200" y="299"/>
                      <a:pt x="211" y="307"/>
                      <a:pt x="244" y="322"/>
                    </a:cubicBezTo>
                    <a:cubicBezTo>
                      <a:pt x="276" y="337"/>
                      <a:pt x="318" y="355"/>
                      <a:pt x="334" y="361"/>
                    </a:cubicBezTo>
                    <a:cubicBezTo>
                      <a:pt x="354" y="369"/>
                      <a:pt x="374" y="375"/>
                      <a:pt x="394" y="382"/>
                    </a:cubicBezTo>
                    <a:cubicBezTo>
                      <a:pt x="415" y="390"/>
                      <a:pt x="445" y="396"/>
                      <a:pt x="471" y="405"/>
                    </a:cubicBezTo>
                    <a:cubicBezTo>
                      <a:pt x="516" y="411"/>
                      <a:pt x="505" y="411"/>
                      <a:pt x="526" y="414"/>
                    </a:cubicBezTo>
                    <a:cubicBezTo>
                      <a:pt x="555" y="420"/>
                      <a:pt x="559" y="421"/>
                      <a:pt x="579" y="424"/>
                    </a:cubicBezTo>
                    <a:cubicBezTo>
                      <a:pt x="615" y="429"/>
                      <a:pt x="637" y="433"/>
                      <a:pt x="658" y="433"/>
                    </a:cubicBezTo>
                    <a:cubicBezTo>
                      <a:pt x="697" y="438"/>
                      <a:pt x="717" y="435"/>
                      <a:pt x="730" y="436"/>
                    </a:cubicBezTo>
                    <a:cubicBezTo>
                      <a:pt x="774" y="436"/>
                      <a:pt x="763" y="438"/>
                      <a:pt x="792" y="436"/>
                    </a:cubicBezTo>
                    <a:cubicBezTo>
                      <a:pt x="828" y="435"/>
                      <a:pt x="849" y="433"/>
                      <a:pt x="871" y="430"/>
                    </a:cubicBezTo>
                    <a:cubicBezTo>
                      <a:pt x="934" y="420"/>
                      <a:pt x="915" y="424"/>
                      <a:pt x="940" y="418"/>
                    </a:cubicBezTo>
                    <a:cubicBezTo>
                      <a:pt x="987" y="406"/>
                      <a:pt x="985" y="408"/>
                      <a:pt x="1008" y="400"/>
                    </a:cubicBezTo>
                    <a:cubicBezTo>
                      <a:pt x="1054" y="385"/>
                      <a:pt x="1068" y="381"/>
                      <a:pt x="1090" y="367"/>
                    </a:cubicBezTo>
                    <a:cubicBezTo>
                      <a:pt x="1137" y="334"/>
                      <a:pt x="1142" y="336"/>
                      <a:pt x="1167" y="312"/>
                    </a:cubicBezTo>
                    <a:cubicBezTo>
                      <a:pt x="1191" y="281"/>
                      <a:pt x="1183" y="292"/>
                      <a:pt x="1195" y="271"/>
                    </a:cubicBezTo>
                    <a:cubicBezTo>
                      <a:pt x="1210" y="237"/>
                      <a:pt x="1201" y="259"/>
                      <a:pt x="1205" y="251"/>
                    </a:cubicBezTo>
                    <a:cubicBezTo>
                      <a:pt x="1206" y="236"/>
                      <a:pt x="1209" y="237"/>
                      <a:pt x="1212" y="207"/>
                    </a:cubicBezTo>
                    <a:cubicBezTo>
                      <a:pt x="1176" y="213"/>
                      <a:pt x="1163" y="217"/>
                      <a:pt x="1143" y="219"/>
                    </a:cubicBezTo>
                    <a:cubicBezTo>
                      <a:pt x="1134" y="222"/>
                      <a:pt x="1107" y="225"/>
                      <a:pt x="1107" y="225"/>
                    </a:cubicBezTo>
                    <a:cubicBezTo>
                      <a:pt x="1068" y="232"/>
                      <a:pt x="1054" y="231"/>
                      <a:pt x="1027" y="232"/>
                    </a:cubicBezTo>
                    <a:cubicBezTo>
                      <a:pt x="994" y="235"/>
                      <a:pt x="962" y="238"/>
                      <a:pt x="940" y="238"/>
                    </a:cubicBezTo>
                    <a:cubicBezTo>
                      <a:pt x="907" y="237"/>
                      <a:pt x="891" y="235"/>
                      <a:pt x="861" y="237"/>
                    </a:cubicBezTo>
                    <a:cubicBezTo>
                      <a:pt x="818" y="236"/>
                      <a:pt x="814" y="234"/>
                      <a:pt x="777" y="234"/>
                    </a:cubicBezTo>
                    <a:cubicBezTo>
                      <a:pt x="738" y="229"/>
                      <a:pt x="723" y="230"/>
                      <a:pt x="675" y="222"/>
                    </a:cubicBezTo>
                    <a:cubicBezTo>
                      <a:pt x="654" y="219"/>
                      <a:pt x="634" y="217"/>
                      <a:pt x="615" y="214"/>
                    </a:cubicBezTo>
                    <a:cubicBezTo>
                      <a:pt x="593" y="210"/>
                      <a:pt x="567" y="204"/>
                      <a:pt x="541" y="199"/>
                    </a:cubicBezTo>
                    <a:cubicBezTo>
                      <a:pt x="511" y="194"/>
                      <a:pt x="494" y="191"/>
                      <a:pt x="460" y="183"/>
                    </a:cubicBezTo>
                    <a:cubicBezTo>
                      <a:pt x="424" y="176"/>
                      <a:pt x="424" y="172"/>
                      <a:pt x="387" y="165"/>
                    </a:cubicBezTo>
                    <a:cubicBezTo>
                      <a:pt x="358" y="157"/>
                      <a:pt x="338" y="149"/>
                      <a:pt x="316" y="142"/>
                    </a:cubicBezTo>
                    <a:cubicBezTo>
                      <a:pt x="306" y="138"/>
                      <a:pt x="262" y="122"/>
                      <a:pt x="252" y="121"/>
                    </a:cubicBezTo>
                    <a:cubicBezTo>
                      <a:pt x="233" y="114"/>
                      <a:pt x="219" y="107"/>
                      <a:pt x="203" y="101"/>
                    </a:cubicBezTo>
                    <a:cubicBezTo>
                      <a:pt x="187" y="95"/>
                      <a:pt x="185" y="92"/>
                      <a:pt x="169" y="87"/>
                    </a:cubicBezTo>
                    <a:cubicBezTo>
                      <a:pt x="154" y="81"/>
                      <a:pt x="138" y="73"/>
                      <a:pt x="123" y="64"/>
                    </a:cubicBezTo>
                    <a:cubicBezTo>
                      <a:pt x="106" y="55"/>
                      <a:pt x="86" y="46"/>
                      <a:pt x="70" y="36"/>
                    </a:cubicBezTo>
                    <a:cubicBezTo>
                      <a:pt x="59" y="29"/>
                      <a:pt x="40" y="21"/>
                      <a:pt x="29" y="15"/>
                    </a:cubicBezTo>
                    <a:cubicBezTo>
                      <a:pt x="27" y="14"/>
                      <a:pt x="6" y="0"/>
                      <a:pt x="7" y="1"/>
                    </a:cubicBezTo>
                    <a:cubicBezTo>
                      <a:pt x="5" y="12"/>
                      <a:pt x="1" y="15"/>
                      <a:pt x="0" y="45"/>
                    </a:cubicBezTo>
                    <a:cubicBezTo>
                      <a:pt x="0" y="73"/>
                      <a:pt x="1" y="77"/>
                      <a:pt x="10" y="106"/>
                    </a:cubicBezTo>
                    <a:cubicBezTo>
                      <a:pt x="27" y="139"/>
                      <a:pt x="40" y="163"/>
                      <a:pt x="57" y="183"/>
                    </a:cubicBezTo>
                  </a:path>
                </a:pathLst>
              </a:custGeom>
              <a:solidFill>
                <a:schemeClr val="bg1">
                  <a:alpha val="50000"/>
                </a:schemeClr>
              </a:solidFill>
              <a:ln w="3175">
                <a:solidFill>
                  <a:schemeClr val="tx1"/>
                </a:solidFill>
                <a:round/>
                <a:headEnd/>
                <a:tailEnd/>
              </a:ln>
              <a:effectLst/>
            </p:spPr>
            <p:txBody>
              <a:bodyPr>
                <a:prstTxWarp prst="textNoShape">
                  <a:avLst/>
                </a:prstTxWarp>
              </a:bodyPr>
              <a:lstStyle/>
              <a:p>
                <a:endParaRPr lang="ja-JP" altLang="en-US"/>
              </a:p>
            </p:txBody>
          </p:sp>
          <p:sp>
            <p:nvSpPr>
              <p:cNvPr id="82098" name="Line 178"/>
              <p:cNvSpPr>
                <a:spLocks noChangeAspect="1" noChangeShapeType="1"/>
              </p:cNvSpPr>
              <p:nvPr/>
            </p:nvSpPr>
            <p:spPr bwMode="auto">
              <a:xfrm rot="543536" flipH="1">
                <a:off x="1173" y="2954"/>
                <a:ext cx="331" cy="494"/>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099" name="Line 179"/>
              <p:cNvSpPr>
                <a:spLocks noChangeAspect="1" noChangeShapeType="1"/>
              </p:cNvSpPr>
              <p:nvPr/>
            </p:nvSpPr>
            <p:spPr bwMode="auto">
              <a:xfrm rot="543536" flipH="1">
                <a:off x="892" y="2895"/>
                <a:ext cx="428" cy="639"/>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100" name="Line 180"/>
              <p:cNvSpPr>
                <a:spLocks noChangeAspect="1" noChangeShapeType="1"/>
              </p:cNvSpPr>
              <p:nvPr/>
            </p:nvSpPr>
            <p:spPr bwMode="auto">
              <a:xfrm rot="543536" flipH="1">
                <a:off x="701" y="2823"/>
                <a:ext cx="449" cy="669"/>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101" name="Line 181"/>
              <p:cNvSpPr>
                <a:spLocks noChangeShapeType="1"/>
              </p:cNvSpPr>
              <p:nvPr/>
            </p:nvSpPr>
            <p:spPr bwMode="auto">
              <a:xfrm rot="543536" flipH="1">
                <a:off x="1298" y="2982"/>
                <a:ext cx="400" cy="596"/>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102" name="Line 182"/>
              <p:cNvSpPr>
                <a:spLocks noChangeShapeType="1"/>
              </p:cNvSpPr>
              <p:nvPr/>
            </p:nvSpPr>
            <p:spPr bwMode="auto">
              <a:xfrm rot="543536" flipH="1">
                <a:off x="1525" y="2998"/>
                <a:ext cx="400" cy="596"/>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103" name="Line 183"/>
              <p:cNvSpPr>
                <a:spLocks noChangeShapeType="1"/>
              </p:cNvSpPr>
              <p:nvPr/>
            </p:nvSpPr>
            <p:spPr bwMode="auto">
              <a:xfrm rot="543536">
                <a:off x="1655" y="3120"/>
                <a:ext cx="663"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104" name="Line 184"/>
              <p:cNvSpPr>
                <a:spLocks noChangeShapeType="1"/>
              </p:cNvSpPr>
              <p:nvPr/>
            </p:nvSpPr>
            <p:spPr bwMode="auto">
              <a:xfrm rot="543536">
                <a:off x="884" y="3025"/>
                <a:ext cx="1012"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105" name="Line 185"/>
              <p:cNvSpPr>
                <a:spLocks noChangeAspect="1" noChangeShapeType="1"/>
              </p:cNvSpPr>
              <p:nvPr/>
            </p:nvSpPr>
            <p:spPr bwMode="auto">
              <a:xfrm rot="543536">
                <a:off x="992" y="2842"/>
                <a:ext cx="204" cy="1"/>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106" name="Line 186"/>
              <p:cNvSpPr>
                <a:spLocks noChangeAspect="1" noChangeShapeType="1"/>
              </p:cNvSpPr>
              <p:nvPr/>
            </p:nvSpPr>
            <p:spPr bwMode="auto">
              <a:xfrm rot="543536">
                <a:off x="2205" y="3036"/>
                <a:ext cx="227" cy="1"/>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107" name="Line 187"/>
              <p:cNvSpPr>
                <a:spLocks noChangeAspect="1" noChangeShapeType="1"/>
              </p:cNvSpPr>
              <p:nvPr/>
            </p:nvSpPr>
            <p:spPr bwMode="auto">
              <a:xfrm rot="543536" flipH="1">
                <a:off x="1701" y="2976"/>
                <a:ext cx="462" cy="688"/>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sp>
            <p:nvSpPr>
              <p:cNvPr id="82108" name="Line 188"/>
              <p:cNvSpPr>
                <a:spLocks noChangeShapeType="1"/>
              </p:cNvSpPr>
              <p:nvPr/>
            </p:nvSpPr>
            <p:spPr bwMode="auto">
              <a:xfrm rot="543536">
                <a:off x="1194" y="3213"/>
                <a:ext cx="1012" cy="0"/>
              </a:xfrm>
              <a:prstGeom prst="line">
                <a:avLst/>
              </a:prstGeom>
              <a:noFill/>
              <a:ln w="9525">
                <a:solidFill>
                  <a:schemeClr val="folHlink"/>
                </a:solidFill>
                <a:round/>
                <a:headEnd/>
                <a:tailEnd/>
              </a:ln>
              <a:effectLst/>
            </p:spPr>
            <p:txBody>
              <a:bodyPr wrap="none" anchor="ctr">
                <a:prstTxWarp prst="textNoShape">
                  <a:avLst/>
                </a:prstTxWarp>
              </a:bodyPr>
              <a:lstStyle/>
              <a:p>
                <a:endParaRPr lang="ja-JP" altLang="en-US"/>
              </a:p>
            </p:txBody>
          </p:sp>
          <p:grpSp>
            <p:nvGrpSpPr>
              <p:cNvPr id="4" name="Group 189"/>
              <p:cNvGrpSpPr>
                <a:grpSpLocks/>
              </p:cNvGrpSpPr>
              <p:nvPr/>
            </p:nvGrpSpPr>
            <p:grpSpPr bwMode="auto">
              <a:xfrm>
                <a:off x="1973" y="2659"/>
                <a:ext cx="512" cy="317"/>
                <a:chOff x="2059" y="1117"/>
                <a:chExt cx="512" cy="317"/>
              </a:xfrm>
            </p:grpSpPr>
            <p:sp>
              <p:nvSpPr>
                <p:cNvPr id="82110" name="Line 190"/>
                <p:cNvSpPr>
                  <a:spLocks noChangeShapeType="1"/>
                </p:cNvSpPr>
                <p:nvPr/>
              </p:nvSpPr>
              <p:spPr bwMode="auto">
                <a:xfrm rot="543536" flipV="1">
                  <a:off x="2059" y="1180"/>
                  <a:ext cx="50" cy="73"/>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11" name="Line 191"/>
                <p:cNvSpPr>
                  <a:spLocks noChangeShapeType="1"/>
                </p:cNvSpPr>
                <p:nvPr/>
              </p:nvSpPr>
              <p:spPr bwMode="auto">
                <a:xfrm rot="543536" flipV="1">
                  <a:off x="2200" y="1117"/>
                  <a:ext cx="130" cy="109"/>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12" name="Line 192"/>
                <p:cNvSpPr>
                  <a:spLocks noChangeShapeType="1"/>
                </p:cNvSpPr>
                <p:nvPr/>
              </p:nvSpPr>
              <p:spPr bwMode="auto">
                <a:xfrm rot="543536" flipV="1">
                  <a:off x="2268" y="1265"/>
                  <a:ext cx="204" cy="53"/>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13" name="Line 193"/>
                <p:cNvSpPr>
                  <a:spLocks noChangeShapeType="1"/>
                </p:cNvSpPr>
                <p:nvPr/>
              </p:nvSpPr>
              <p:spPr bwMode="auto">
                <a:xfrm rot="543536" flipV="1">
                  <a:off x="2336" y="1419"/>
                  <a:ext cx="235" cy="15"/>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14" name="Line 194"/>
                <p:cNvSpPr>
                  <a:spLocks noChangeShapeType="1"/>
                </p:cNvSpPr>
                <p:nvPr/>
              </p:nvSpPr>
              <p:spPr bwMode="auto">
                <a:xfrm rot="543536" flipV="1">
                  <a:off x="2112" y="1267"/>
                  <a:ext cx="88" cy="31"/>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15" name="Line 195"/>
                <p:cNvSpPr>
                  <a:spLocks noChangeShapeType="1"/>
                </p:cNvSpPr>
                <p:nvPr/>
              </p:nvSpPr>
              <p:spPr bwMode="auto">
                <a:xfrm rot="543536" flipV="1">
                  <a:off x="2099" y="1380"/>
                  <a:ext cx="146" cy="9"/>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grpSp>
          <p:grpSp>
            <p:nvGrpSpPr>
              <p:cNvPr id="5" name="Group 196"/>
              <p:cNvGrpSpPr>
                <a:grpSpLocks/>
              </p:cNvGrpSpPr>
              <p:nvPr/>
            </p:nvGrpSpPr>
            <p:grpSpPr bwMode="auto">
              <a:xfrm>
                <a:off x="925" y="2557"/>
                <a:ext cx="594" cy="238"/>
                <a:chOff x="1020" y="1015"/>
                <a:chExt cx="594" cy="238"/>
              </a:xfrm>
            </p:grpSpPr>
            <p:sp>
              <p:nvSpPr>
                <p:cNvPr id="82117" name="Line 197"/>
                <p:cNvSpPr>
                  <a:spLocks noChangeShapeType="1"/>
                </p:cNvSpPr>
                <p:nvPr/>
              </p:nvSpPr>
              <p:spPr bwMode="auto">
                <a:xfrm rot="543536" flipH="1" flipV="1">
                  <a:off x="1202" y="1026"/>
                  <a:ext cx="211" cy="88"/>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18" name="Line 198"/>
                <p:cNvSpPr>
                  <a:spLocks noChangeShapeType="1"/>
                </p:cNvSpPr>
                <p:nvPr/>
              </p:nvSpPr>
              <p:spPr bwMode="auto">
                <a:xfrm rot="543536" flipH="1" flipV="1">
                  <a:off x="1066" y="1108"/>
                  <a:ext cx="229" cy="54"/>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19" name="Line 199"/>
                <p:cNvSpPr>
                  <a:spLocks noChangeShapeType="1"/>
                </p:cNvSpPr>
                <p:nvPr/>
              </p:nvSpPr>
              <p:spPr bwMode="auto">
                <a:xfrm rot="543536" flipH="1" flipV="1">
                  <a:off x="1020" y="1207"/>
                  <a:ext cx="204" cy="4"/>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20" name="Line 200"/>
                <p:cNvSpPr>
                  <a:spLocks noChangeShapeType="1"/>
                </p:cNvSpPr>
                <p:nvPr/>
              </p:nvSpPr>
              <p:spPr bwMode="auto">
                <a:xfrm rot="543536" flipH="1" flipV="1">
                  <a:off x="1282" y="1238"/>
                  <a:ext cx="146" cy="15"/>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21" name="Line 201"/>
                <p:cNvSpPr>
                  <a:spLocks noChangeShapeType="1"/>
                </p:cNvSpPr>
                <p:nvPr/>
              </p:nvSpPr>
              <p:spPr bwMode="auto">
                <a:xfrm rot="543536" flipH="1" flipV="1">
                  <a:off x="1428" y="1071"/>
                  <a:ext cx="129" cy="38"/>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22" name="Line 202"/>
                <p:cNvSpPr>
                  <a:spLocks noChangeShapeType="1"/>
                </p:cNvSpPr>
                <p:nvPr/>
              </p:nvSpPr>
              <p:spPr bwMode="auto">
                <a:xfrm rot="543536" flipH="1" flipV="1">
                  <a:off x="1565" y="1015"/>
                  <a:ext cx="49" cy="56"/>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sp>
              <p:nvSpPr>
                <p:cNvPr id="82123" name="Line 203"/>
                <p:cNvSpPr>
                  <a:spLocks noChangeShapeType="1"/>
                </p:cNvSpPr>
                <p:nvPr/>
              </p:nvSpPr>
              <p:spPr bwMode="auto">
                <a:xfrm rot="543536" flipH="1" flipV="1">
                  <a:off x="1428" y="1182"/>
                  <a:ext cx="82" cy="25"/>
                </a:xfrm>
                <a:prstGeom prst="line">
                  <a:avLst/>
                </a:prstGeom>
                <a:noFill/>
                <a:ln w="9525">
                  <a:solidFill>
                    <a:srgbClr val="000099"/>
                  </a:solidFill>
                  <a:round/>
                  <a:headEnd/>
                  <a:tailEnd type="triangle" w="med" len="med"/>
                </a:ln>
                <a:effectLst/>
              </p:spPr>
              <p:txBody>
                <a:bodyPr wrap="none" anchor="ctr">
                  <a:prstTxWarp prst="textNoShape">
                    <a:avLst/>
                  </a:prstTxWarp>
                </a:bodyPr>
                <a:lstStyle/>
                <a:p>
                  <a:endParaRPr lang="ja-JP" altLang="en-US"/>
                </a:p>
              </p:txBody>
            </p:sp>
          </p:grpSp>
          <p:grpSp>
            <p:nvGrpSpPr>
              <p:cNvPr id="6" name="Group 204"/>
              <p:cNvGrpSpPr>
                <a:grpSpLocks/>
              </p:cNvGrpSpPr>
              <p:nvPr/>
            </p:nvGrpSpPr>
            <p:grpSpPr bwMode="auto">
              <a:xfrm>
                <a:off x="975" y="2882"/>
                <a:ext cx="298" cy="276"/>
                <a:chOff x="1047" y="1344"/>
                <a:chExt cx="298" cy="276"/>
              </a:xfrm>
            </p:grpSpPr>
            <p:sp>
              <p:nvSpPr>
                <p:cNvPr id="82125" name="Line 205"/>
                <p:cNvSpPr>
                  <a:spLocks noChangeShapeType="1"/>
                </p:cNvSpPr>
                <p:nvPr/>
              </p:nvSpPr>
              <p:spPr bwMode="auto">
                <a:xfrm rot="11343536" flipV="1">
                  <a:off x="1292" y="1525"/>
                  <a:ext cx="53" cy="95"/>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26" name="Line 206"/>
                <p:cNvSpPr>
                  <a:spLocks noChangeShapeType="1"/>
                </p:cNvSpPr>
                <p:nvPr/>
              </p:nvSpPr>
              <p:spPr bwMode="auto">
                <a:xfrm rot="11343536" flipV="1">
                  <a:off x="1163" y="1480"/>
                  <a:ext cx="129" cy="110"/>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27" name="Line 207"/>
                <p:cNvSpPr>
                  <a:spLocks noChangeShapeType="1"/>
                </p:cNvSpPr>
                <p:nvPr/>
              </p:nvSpPr>
              <p:spPr bwMode="auto">
                <a:xfrm rot="11343536" flipV="1">
                  <a:off x="1066" y="1427"/>
                  <a:ext cx="203" cy="53"/>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28" name="Line 208"/>
                <p:cNvSpPr>
                  <a:spLocks noChangeShapeType="1"/>
                </p:cNvSpPr>
                <p:nvPr/>
              </p:nvSpPr>
              <p:spPr bwMode="auto">
                <a:xfrm rot="11343536" flipV="1">
                  <a:off x="1047" y="1344"/>
                  <a:ext cx="155" cy="11"/>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29" name="Line 209"/>
                <p:cNvSpPr>
                  <a:spLocks noChangeShapeType="1"/>
                </p:cNvSpPr>
                <p:nvPr/>
              </p:nvSpPr>
              <p:spPr bwMode="auto">
                <a:xfrm rot="11343536" flipV="1">
                  <a:off x="1249" y="1450"/>
                  <a:ext cx="89" cy="30"/>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30" name="Line 210"/>
                <p:cNvSpPr>
                  <a:spLocks noChangeShapeType="1"/>
                </p:cNvSpPr>
                <p:nvPr/>
              </p:nvSpPr>
              <p:spPr bwMode="auto">
                <a:xfrm rot="11343536" flipV="1">
                  <a:off x="1156" y="1389"/>
                  <a:ext cx="146" cy="9"/>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grpSp>
          <p:grpSp>
            <p:nvGrpSpPr>
              <p:cNvPr id="7" name="Group 211"/>
              <p:cNvGrpSpPr>
                <a:grpSpLocks/>
              </p:cNvGrpSpPr>
              <p:nvPr/>
            </p:nvGrpSpPr>
            <p:grpSpPr bwMode="auto">
              <a:xfrm>
                <a:off x="1880" y="3100"/>
                <a:ext cx="501" cy="194"/>
                <a:chOff x="2016" y="1510"/>
                <a:chExt cx="501" cy="194"/>
              </a:xfrm>
            </p:grpSpPr>
            <p:sp>
              <p:nvSpPr>
                <p:cNvPr id="82132" name="Line 212"/>
                <p:cNvSpPr>
                  <a:spLocks noChangeShapeType="1"/>
                </p:cNvSpPr>
                <p:nvPr/>
              </p:nvSpPr>
              <p:spPr bwMode="auto">
                <a:xfrm rot="11343536" flipH="1" flipV="1">
                  <a:off x="2079" y="1616"/>
                  <a:ext cx="211" cy="88"/>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33" name="Line 213"/>
                <p:cNvSpPr>
                  <a:spLocks noChangeShapeType="1"/>
                </p:cNvSpPr>
                <p:nvPr/>
              </p:nvSpPr>
              <p:spPr bwMode="auto">
                <a:xfrm rot="11343536" flipH="1" flipV="1">
                  <a:off x="2197" y="1570"/>
                  <a:ext cx="229" cy="54"/>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34" name="Line 214"/>
                <p:cNvSpPr>
                  <a:spLocks noChangeShapeType="1"/>
                </p:cNvSpPr>
                <p:nvPr/>
              </p:nvSpPr>
              <p:spPr bwMode="auto">
                <a:xfrm rot="11343536" flipH="1" flipV="1">
                  <a:off x="2314" y="1525"/>
                  <a:ext cx="203" cy="4"/>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35" name="Line 215"/>
                <p:cNvSpPr>
                  <a:spLocks noChangeShapeType="1"/>
                </p:cNvSpPr>
                <p:nvPr/>
              </p:nvSpPr>
              <p:spPr bwMode="auto">
                <a:xfrm rot="11343536" flipH="1" flipV="1">
                  <a:off x="2143" y="1510"/>
                  <a:ext cx="147" cy="15"/>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36" name="Line 216"/>
                <p:cNvSpPr>
                  <a:spLocks noChangeShapeType="1"/>
                </p:cNvSpPr>
                <p:nvPr/>
              </p:nvSpPr>
              <p:spPr bwMode="auto">
                <a:xfrm rot="11343536" flipH="1" flipV="1">
                  <a:off x="2070" y="1570"/>
                  <a:ext cx="130" cy="38"/>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37" name="Line 217"/>
                <p:cNvSpPr>
                  <a:spLocks noChangeShapeType="1"/>
                </p:cNvSpPr>
                <p:nvPr/>
              </p:nvSpPr>
              <p:spPr bwMode="auto">
                <a:xfrm rot="11343536" flipH="1" flipV="1">
                  <a:off x="2016" y="1616"/>
                  <a:ext cx="48" cy="57"/>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sp>
              <p:nvSpPr>
                <p:cNvPr id="82138" name="Line 218"/>
                <p:cNvSpPr>
                  <a:spLocks noChangeShapeType="1"/>
                </p:cNvSpPr>
                <p:nvPr/>
              </p:nvSpPr>
              <p:spPr bwMode="auto">
                <a:xfrm rot="11343536" flipH="1" flipV="1">
                  <a:off x="2064" y="1525"/>
                  <a:ext cx="82" cy="25"/>
                </a:xfrm>
                <a:prstGeom prst="line">
                  <a:avLst/>
                </a:prstGeom>
                <a:noFill/>
                <a:ln w="9525">
                  <a:solidFill>
                    <a:srgbClr val="99CCFF"/>
                  </a:solidFill>
                  <a:round/>
                  <a:headEnd/>
                  <a:tailEnd type="triangle" w="med" len="med"/>
                </a:ln>
                <a:effectLst/>
              </p:spPr>
              <p:txBody>
                <a:bodyPr wrap="none" anchor="ctr">
                  <a:prstTxWarp prst="textNoShape">
                    <a:avLst/>
                  </a:prstTxWarp>
                </a:bodyPr>
                <a:lstStyle/>
                <a:p>
                  <a:endParaRPr lang="ja-JP" altLang="en-US"/>
                </a:p>
              </p:txBody>
            </p:sp>
          </p:grpSp>
        </p:grpSp>
        <p:sp>
          <p:nvSpPr>
            <p:cNvPr id="82139" name="Line 219"/>
            <p:cNvSpPr>
              <a:spLocks noChangeAspect="1" noChangeShapeType="1"/>
            </p:cNvSpPr>
            <p:nvPr/>
          </p:nvSpPr>
          <p:spPr bwMode="auto">
            <a:xfrm rot="16677775">
              <a:off x="2187" y="1181"/>
              <a:ext cx="2" cy="571"/>
            </a:xfrm>
            <a:prstGeom prst="line">
              <a:avLst/>
            </a:prstGeom>
            <a:noFill/>
            <a:ln w="28575">
              <a:solidFill>
                <a:schemeClr val="tx1"/>
              </a:solidFill>
              <a:round/>
              <a:headEnd/>
              <a:tailEnd type="triangle" w="lg" len="lg"/>
            </a:ln>
            <a:effectLst/>
          </p:spPr>
          <p:txBody>
            <a:bodyPr>
              <a:prstTxWarp prst="textNoShape">
                <a:avLst/>
              </a:prstTxWarp>
            </a:bodyPr>
            <a:lstStyle/>
            <a:p>
              <a:endParaRPr lang="ja-JP" altLang="en-US"/>
            </a:p>
          </p:txBody>
        </p:sp>
        <p:sp>
          <p:nvSpPr>
            <p:cNvPr id="82140" name="Line 220"/>
            <p:cNvSpPr>
              <a:spLocks noChangeAspect="1" noChangeShapeType="1"/>
            </p:cNvSpPr>
            <p:nvPr/>
          </p:nvSpPr>
          <p:spPr bwMode="auto">
            <a:xfrm rot="-16677775" flipH="1" flipV="1">
              <a:off x="1151" y="840"/>
              <a:ext cx="440" cy="64"/>
            </a:xfrm>
            <a:prstGeom prst="line">
              <a:avLst/>
            </a:prstGeom>
            <a:noFill/>
            <a:ln w="28575">
              <a:solidFill>
                <a:schemeClr val="tx1"/>
              </a:solidFill>
              <a:round/>
              <a:headEnd/>
              <a:tailEnd type="triangle" w="lg" len="lg"/>
            </a:ln>
            <a:effectLst/>
          </p:spPr>
          <p:txBody>
            <a:bodyPr>
              <a:prstTxWarp prst="textNoShape">
                <a:avLst/>
              </a:prstTxWarp>
            </a:bodyPr>
            <a:lstStyle/>
            <a:p>
              <a:endParaRPr lang="ja-JP" altLang="en-US"/>
            </a:p>
          </p:txBody>
        </p:sp>
        <p:sp>
          <p:nvSpPr>
            <p:cNvPr id="82141" name="Line 221"/>
            <p:cNvSpPr>
              <a:spLocks noChangeShapeType="1"/>
            </p:cNvSpPr>
            <p:nvPr/>
          </p:nvSpPr>
          <p:spPr bwMode="auto">
            <a:xfrm rot="13380000">
              <a:off x="1884" y="495"/>
              <a:ext cx="0" cy="453"/>
            </a:xfrm>
            <a:prstGeom prst="line">
              <a:avLst/>
            </a:prstGeom>
            <a:noFill/>
            <a:ln w="28575">
              <a:solidFill>
                <a:schemeClr val="tx1"/>
              </a:solidFill>
              <a:round/>
              <a:headEnd/>
              <a:tailEnd type="triangle" w="lg" len="lg"/>
            </a:ln>
            <a:effectLst/>
          </p:spPr>
          <p:txBody>
            <a:bodyPr>
              <a:prstTxWarp prst="textNoShape">
                <a:avLst/>
              </a:prstTxWarp>
            </a:bodyPr>
            <a:lstStyle/>
            <a:p>
              <a:endParaRPr lang="ja-JP" altLang="en-US"/>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 name="スライド番号プレースホルダ 5"/>
          <p:cNvSpPr>
            <a:spLocks noGrp="1"/>
          </p:cNvSpPr>
          <p:nvPr>
            <p:ph type="sldNum" sz="quarter" idx="11"/>
          </p:nvPr>
        </p:nvSpPr>
        <p:spPr/>
        <p:txBody>
          <a:bodyPr/>
          <a:lstStyle/>
          <a:p>
            <a:fld id="{44DD05C5-6E5F-1042-95ED-0DBC9E8F257F}" type="slidenum">
              <a:rPr lang="en-US" altLang="ja-JP"/>
              <a:pPr/>
              <a:t>16</a:t>
            </a:fld>
            <a:endParaRPr lang="en-US" altLang="ja-JP"/>
          </a:p>
        </p:txBody>
      </p:sp>
      <p:sp>
        <p:nvSpPr>
          <p:cNvPr id="149517" name="Rectangle 13"/>
          <p:cNvSpPr>
            <a:spLocks noGrp="1" noChangeArrowheads="1"/>
          </p:cNvSpPr>
          <p:nvPr>
            <p:ph type="title"/>
          </p:nvPr>
        </p:nvSpPr>
        <p:spPr>
          <a:xfrm>
            <a:off x="152400" y="0"/>
            <a:ext cx="8229600" cy="1371600"/>
          </a:xfrm>
          <a:noFill/>
          <a:ln/>
        </p:spPr>
        <p:txBody>
          <a:bodyPr>
            <a:normAutofit/>
          </a:bodyPr>
          <a:lstStyle/>
          <a:p>
            <a:r>
              <a:rPr lang="en-US" altLang="ja-JP" sz="2400" dirty="0">
                <a:solidFill>
                  <a:srgbClr val="5F5F5F"/>
                </a:solidFill>
                <a:latin typeface="Arial Black" pitchFamily="-112" charset="0"/>
              </a:rPr>
              <a:t>Effect of RP-jet angle resolution</a:t>
            </a:r>
          </a:p>
        </p:txBody>
      </p:sp>
      <p:pic>
        <p:nvPicPr>
          <p:cNvPr id="149554" name="Picture 50" descr="cdef"/>
          <p:cNvPicPr>
            <a:picLocks noGrp="1" noChangeAspect="1" noChangeArrowheads="1"/>
          </p:cNvPicPr>
          <p:nvPr>
            <p:ph sz="half" idx="1"/>
          </p:nvPr>
        </p:nvPicPr>
        <p:blipFill>
          <a:blip r:embed="rId3"/>
          <a:srcRect/>
          <a:stretch>
            <a:fillRect/>
          </a:stretch>
        </p:blipFill>
        <p:spPr>
          <a:xfrm>
            <a:off x="0" y="3713163"/>
            <a:ext cx="9144000" cy="2795587"/>
          </a:xfrm>
          <a:noFill/>
          <a:ln/>
        </p:spPr>
      </p:pic>
      <p:sp>
        <p:nvSpPr>
          <p:cNvPr id="149508" name="Line 4"/>
          <p:cNvSpPr>
            <a:spLocks noChangeShapeType="1"/>
          </p:cNvSpPr>
          <p:nvPr/>
        </p:nvSpPr>
        <p:spPr bwMode="auto">
          <a:xfrm flipV="1">
            <a:off x="5364163" y="2347913"/>
            <a:ext cx="3455987" cy="1587"/>
          </a:xfrm>
          <a:prstGeom prst="line">
            <a:avLst/>
          </a:prstGeom>
          <a:noFill/>
          <a:ln w="38100">
            <a:solidFill>
              <a:schemeClr val="tx1"/>
            </a:solidFill>
            <a:round/>
            <a:headEnd/>
            <a:tailEnd type="triangle" w="med" len="med"/>
          </a:ln>
          <a:effectLst/>
        </p:spPr>
        <p:txBody>
          <a:bodyPr>
            <a:prstTxWarp prst="textNoShape">
              <a:avLst/>
            </a:prstTxWarp>
          </a:bodyPr>
          <a:lstStyle/>
          <a:p>
            <a:endParaRPr lang="ja-JP" altLang="en-US"/>
          </a:p>
        </p:txBody>
      </p:sp>
      <p:sp>
        <p:nvSpPr>
          <p:cNvPr id="149509" name="Line 5"/>
          <p:cNvSpPr>
            <a:spLocks noChangeShapeType="1"/>
          </p:cNvSpPr>
          <p:nvPr/>
        </p:nvSpPr>
        <p:spPr bwMode="auto">
          <a:xfrm flipV="1">
            <a:off x="7019925" y="981075"/>
            <a:ext cx="0" cy="2592388"/>
          </a:xfrm>
          <a:prstGeom prst="line">
            <a:avLst/>
          </a:prstGeom>
          <a:noFill/>
          <a:ln w="38100">
            <a:solidFill>
              <a:schemeClr val="tx1"/>
            </a:solidFill>
            <a:round/>
            <a:headEnd/>
            <a:tailEnd type="triangle" w="med" len="med"/>
          </a:ln>
          <a:effectLst/>
        </p:spPr>
        <p:txBody>
          <a:bodyPr>
            <a:prstTxWarp prst="textNoShape">
              <a:avLst/>
            </a:prstTxWarp>
          </a:bodyPr>
          <a:lstStyle/>
          <a:p>
            <a:endParaRPr lang="ja-JP" altLang="en-US"/>
          </a:p>
        </p:txBody>
      </p:sp>
      <p:grpSp>
        <p:nvGrpSpPr>
          <p:cNvPr id="2" name="Group 29"/>
          <p:cNvGrpSpPr>
            <a:grpSpLocks/>
          </p:cNvGrpSpPr>
          <p:nvPr/>
        </p:nvGrpSpPr>
        <p:grpSpPr bwMode="auto">
          <a:xfrm>
            <a:off x="5651500" y="1412875"/>
            <a:ext cx="2736850" cy="1800225"/>
            <a:chOff x="3560" y="981"/>
            <a:chExt cx="1724" cy="1134"/>
          </a:xfrm>
        </p:grpSpPr>
        <p:sp>
          <p:nvSpPr>
            <p:cNvPr id="149511" name="Oval 7"/>
            <p:cNvSpPr>
              <a:spLocks noChangeArrowheads="1"/>
            </p:cNvSpPr>
            <p:nvPr/>
          </p:nvSpPr>
          <p:spPr bwMode="auto">
            <a:xfrm>
              <a:off x="4195" y="981"/>
              <a:ext cx="1089" cy="1134"/>
            </a:xfrm>
            <a:prstGeom prst="ellipse">
              <a:avLst/>
            </a:prstGeom>
            <a:gradFill rotWithShape="1">
              <a:gsLst>
                <a:gs pos="0">
                  <a:schemeClr val="bg1">
                    <a:alpha val="0"/>
                  </a:schemeClr>
                </a:gs>
                <a:gs pos="100000">
                  <a:schemeClr val="bg2"/>
                </a:gs>
              </a:gsLst>
              <a:path path="rect">
                <a:fillToRect l="100000" b="100000"/>
              </a:path>
            </a:gradFill>
            <a:ln w="9525">
              <a:solidFill>
                <a:schemeClr val="tx1"/>
              </a:solidFill>
              <a:round/>
              <a:headEnd/>
              <a:tailEnd/>
            </a:ln>
            <a:effectLst/>
          </p:spPr>
          <p:txBody>
            <a:bodyPr wrap="none" anchor="ctr">
              <a:prstTxWarp prst="textNoShape">
                <a:avLst/>
              </a:prstTxWarp>
            </a:bodyPr>
            <a:lstStyle/>
            <a:p>
              <a:endParaRPr lang="ja-JP" altLang="en-US"/>
            </a:p>
          </p:txBody>
        </p:sp>
        <p:sp>
          <p:nvSpPr>
            <p:cNvPr id="149513" name="Oval 9"/>
            <p:cNvSpPr>
              <a:spLocks noChangeArrowheads="1"/>
            </p:cNvSpPr>
            <p:nvPr/>
          </p:nvSpPr>
          <p:spPr bwMode="auto">
            <a:xfrm>
              <a:off x="3560" y="981"/>
              <a:ext cx="1089" cy="1134"/>
            </a:xfrm>
            <a:prstGeom prst="ellipse">
              <a:avLst/>
            </a:prstGeom>
            <a:gradFill rotWithShape="1">
              <a:gsLst>
                <a:gs pos="0">
                  <a:schemeClr val="bg1">
                    <a:alpha val="0"/>
                  </a:schemeClr>
                </a:gs>
                <a:gs pos="100000">
                  <a:schemeClr val="bg2"/>
                </a:gs>
              </a:gsLst>
              <a:path path="rect">
                <a:fillToRect l="100000" b="100000"/>
              </a:path>
            </a:gradFill>
            <a:ln w="9525">
              <a:solidFill>
                <a:schemeClr val="tx1"/>
              </a:solidFill>
              <a:round/>
              <a:headEnd/>
              <a:tailEnd/>
            </a:ln>
            <a:effectLst/>
          </p:spPr>
          <p:txBody>
            <a:bodyPr wrap="none" anchor="ctr">
              <a:prstTxWarp prst="textNoShape">
                <a:avLst/>
              </a:prstTxWarp>
            </a:bodyPr>
            <a:lstStyle/>
            <a:p>
              <a:endParaRPr lang="ja-JP" altLang="en-US"/>
            </a:p>
          </p:txBody>
        </p:sp>
        <p:sp>
          <p:nvSpPr>
            <p:cNvPr id="149514" name="Oval 10"/>
            <p:cNvSpPr>
              <a:spLocks noChangeArrowheads="1"/>
            </p:cNvSpPr>
            <p:nvPr/>
          </p:nvSpPr>
          <p:spPr bwMode="auto">
            <a:xfrm>
              <a:off x="4195" y="1117"/>
              <a:ext cx="454" cy="862"/>
            </a:xfrm>
            <a:prstGeom prst="ellipse">
              <a:avLst/>
            </a:prstGeom>
            <a:solidFill>
              <a:srgbClr val="33CCCC"/>
            </a:solidFill>
            <a:ln w="9525">
              <a:solidFill>
                <a:schemeClr val="tx1"/>
              </a:solidFill>
              <a:round/>
              <a:headEnd/>
              <a:tailEnd/>
            </a:ln>
            <a:effectLst/>
          </p:spPr>
          <p:txBody>
            <a:bodyPr wrap="none" anchor="ctr">
              <a:prstTxWarp prst="textNoShape">
                <a:avLst/>
              </a:prstTxWarp>
            </a:bodyPr>
            <a:lstStyle/>
            <a:p>
              <a:endParaRPr lang="ja-JP" altLang="en-US"/>
            </a:p>
          </p:txBody>
        </p:sp>
        <p:sp>
          <p:nvSpPr>
            <p:cNvPr id="149515" name="Line 11"/>
            <p:cNvSpPr>
              <a:spLocks noChangeShapeType="1"/>
            </p:cNvSpPr>
            <p:nvPr/>
          </p:nvSpPr>
          <p:spPr bwMode="auto">
            <a:xfrm>
              <a:off x="4195" y="1570"/>
              <a:ext cx="454" cy="0"/>
            </a:xfrm>
            <a:prstGeom prst="line">
              <a:avLst/>
            </a:prstGeom>
            <a:noFill/>
            <a:ln w="76200">
              <a:solidFill>
                <a:srgbClr val="008000"/>
              </a:solidFill>
              <a:round/>
              <a:headEnd/>
              <a:tailEnd/>
            </a:ln>
            <a:effectLst/>
          </p:spPr>
          <p:txBody>
            <a:bodyPr>
              <a:prstTxWarp prst="textNoShape">
                <a:avLst/>
              </a:prstTxWarp>
            </a:bodyPr>
            <a:lstStyle/>
            <a:p>
              <a:endParaRPr lang="ja-JP" altLang="en-US"/>
            </a:p>
          </p:txBody>
        </p:sp>
        <p:sp>
          <p:nvSpPr>
            <p:cNvPr id="149516" name="Line 12"/>
            <p:cNvSpPr>
              <a:spLocks noChangeShapeType="1"/>
            </p:cNvSpPr>
            <p:nvPr/>
          </p:nvSpPr>
          <p:spPr bwMode="auto">
            <a:xfrm>
              <a:off x="4422" y="1117"/>
              <a:ext cx="0" cy="862"/>
            </a:xfrm>
            <a:prstGeom prst="line">
              <a:avLst/>
            </a:prstGeom>
            <a:noFill/>
            <a:ln w="76200">
              <a:solidFill>
                <a:srgbClr val="0000FF"/>
              </a:solidFill>
              <a:round/>
              <a:headEnd/>
              <a:tailEnd/>
            </a:ln>
            <a:effectLst/>
          </p:spPr>
          <p:txBody>
            <a:bodyPr>
              <a:prstTxWarp prst="textNoShape">
                <a:avLst/>
              </a:prstTxWarp>
            </a:bodyPr>
            <a:lstStyle/>
            <a:p>
              <a:endParaRPr lang="ja-JP" altLang="en-US"/>
            </a:p>
          </p:txBody>
        </p:sp>
      </p:grpSp>
      <p:grpSp>
        <p:nvGrpSpPr>
          <p:cNvPr id="3" name="Group 30"/>
          <p:cNvGrpSpPr>
            <a:grpSpLocks/>
          </p:cNvGrpSpPr>
          <p:nvPr/>
        </p:nvGrpSpPr>
        <p:grpSpPr bwMode="auto">
          <a:xfrm>
            <a:off x="5651500" y="1412875"/>
            <a:ext cx="2736850" cy="1800225"/>
            <a:chOff x="2018" y="709"/>
            <a:chExt cx="1724" cy="1134"/>
          </a:xfrm>
        </p:grpSpPr>
        <p:grpSp>
          <p:nvGrpSpPr>
            <p:cNvPr id="4" name="Group 19"/>
            <p:cNvGrpSpPr>
              <a:grpSpLocks/>
            </p:cNvGrpSpPr>
            <p:nvPr/>
          </p:nvGrpSpPr>
          <p:grpSpPr bwMode="auto">
            <a:xfrm rot="-2014687">
              <a:off x="2018" y="709"/>
              <a:ext cx="1724" cy="1134"/>
              <a:chOff x="2880" y="2024"/>
              <a:chExt cx="1724" cy="1134"/>
            </a:xfrm>
          </p:grpSpPr>
          <p:sp>
            <p:nvSpPr>
              <p:cNvPr id="149518" name="Oval 14"/>
              <p:cNvSpPr>
                <a:spLocks noChangeArrowheads="1"/>
              </p:cNvSpPr>
              <p:nvPr/>
            </p:nvSpPr>
            <p:spPr bwMode="auto">
              <a:xfrm>
                <a:off x="3515" y="2024"/>
                <a:ext cx="1089" cy="1134"/>
              </a:xfrm>
              <a:prstGeom prst="ellipse">
                <a:avLst/>
              </a:prstGeom>
              <a:gradFill rotWithShape="1">
                <a:gsLst>
                  <a:gs pos="0">
                    <a:schemeClr val="bg1">
                      <a:alpha val="0"/>
                    </a:schemeClr>
                  </a:gs>
                  <a:gs pos="100000">
                    <a:schemeClr val="bg2"/>
                  </a:gs>
                </a:gsLst>
                <a:path path="rect">
                  <a:fillToRect l="100000" b="100000"/>
                </a:path>
              </a:gradFill>
              <a:ln w="9525">
                <a:solidFill>
                  <a:schemeClr val="tx1"/>
                </a:solidFill>
                <a:round/>
                <a:headEnd/>
                <a:tailEnd/>
              </a:ln>
              <a:effectLst/>
            </p:spPr>
            <p:txBody>
              <a:bodyPr wrap="none" anchor="ctr">
                <a:prstTxWarp prst="textNoShape">
                  <a:avLst/>
                </a:prstTxWarp>
              </a:bodyPr>
              <a:lstStyle/>
              <a:p>
                <a:endParaRPr lang="ja-JP" altLang="en-US"/>
              </a:p>
            </p:txBody>
          </p:sp>
          <p:sp>
            <p:nvSpPr>
              <p:cNvPr id="149519" name="Oval 15"/>
              <p:cNvSpPr>
                <a:spLocks noChangeArrowheads="1"/>
              </p:cNvSpPr>
              <p:nvPr/>
            </p:nvSpPr>
            <p:spPr bwMode="auto">
              <a:xfrm>
                <a:off x="2880" y="2024"/>
                <a:ext cx="1089" cy="1134"/>
              </a:xfrm>
              <a:prstGeom prst="ellipse">
                <a:avLst/>
              </a:prstGeom>
              <a:gradFill rotWithShape="1">
                <a:gsLst>
                  <a:gs pos="0">
                    <a:schemeClr val="bg1">
                      <a:alpha val="0"/>
                    </a:schemeClr>
                  </a:gs>
                  <a:gs pos="100000">
                    <a:schemeClr val="bg2"/>
                  </a:gs>
                </a:gsLst>
                <a:path path="rect">
                  <a:fillToRect l="100000" b="100000"/>
                </a:path>
              </a:gradFill>
              <a:ln w="9525">
                <a:solidFill>
                  <a:schemeClr val="tx1"/>
                </a:solidFill>
                <a:round/>
                <a:headEnd/>
                <a:tailEnd/>
              </a:ln>
              <a:effectLst/>
            </p:spPr>
            <p:txBody>
              <a:bodyPr wrap="none" anchor="ctr">
                <a:prstTxWarp prst="textNoShape">
                  <a:avLst/>
                </a:prstTxWarp>
              </a:bodyPr>
              <a:lstStyle/>
              <a:p>
                <a:endParaRPr lang="ja-JP" altLang="en-US"/>
              </a:p>
            </p:txBody>
          </p:sp>
          <p:sp>
            <p:nvSpPr>
              <p:cNvPr id="149520" name="Oval 16"/>
              <p:cNvSpPr>
                <a:spLocks noChangeArrowheads="1"/>
              </p:cNvSpPr>
              <p:nvPr/>
            </p:nvSpPr>
            <p:spPr bwMode="auto">
              <a:xfrm>
                <a:off x="3515" y="2160"/>
                <a:ext cx="454" cy="862"/>
              </a:xfrm>
              <a:prstGeom prst="ellipse">
                <a:avLst/>
              </a:prstGeom>
              <a:solidFill>
                <a:srgbClr val="33CCCC"/>
              </a:solidFill>
              <a:ln w="9525">
                <a:solidFill>
                  <a:schemeClr val="tx1"/>
                </a:solidFill>
                <a:round/>
                <a:headEnd/>
                <a:tailEnd/>
              </a:ln>
              <a:effectLst/>
            </p:spPr>
            <p:txBody>
              <a:bodyPr wrap="none" anchor="ctr">
                <a:prstTxWarp prst="textNoShape">
                  <a:avLst/>
                </a:prstTxWarp>
              </a:bodyPr>
              <a:lstStyle/>
              <a:p>
                <a:endParaRPr lang="ja-JP" altLang="en-US"/>
              </a:p>
            </p:txBody>
          </p:sp>
        </p:grpSp>
        <p:sp>
          <p:nvSpPr>
            <p:cNvPr id="149521" name="Line 17"/>
            <p:cNvSpPr>
              <a:spLocks noChangeShapeType="1"/>
            </p:cNvSpPr>
            <p:nvPr/>
          </p:nvSpPr>
          <p:spPr bwMode="auto">
            <a:xfrm>
              <a:off x="2652" y="1298"/>
              <a:ext cx="454" cy="0"/>
            </a:xfrm>
            <a:prstGeom prst="line">
              <a:avLst/>
            </a:prstGeom>
            <a:noFill/>
            <a:ln w="76200">
              <a:solidFill>
                <a:srgbClr val="008000"/>
              </a:solidFill>
              <a:round/>
              <a:headEnd/>
              <a:tailEnd/>
            </a:ln>
            <a:effectLst/>
          </p:spPr>
          <p:txBody>
            <a:bodyPr>
              <a:prstTxWarp prst="textNoShape">
                <a:avLst/>
              </a:prstTxWarp>
            </a:bodyPr>
            <a:lstStyle/>
            <a:p>
              <a:endParaRPr lang="ja-JP" altLang="en-US"/>
            </a:p>
          </p:txBody>
        </p:sp>
        <p:sp>
          <p:nvSpPr>
            <p:cNvPr id="149522" name="Line 18"/>
            <p:cNvSpPr>
              <a:spLocks noChangeShapeType="1"/>
            </p:cNvSpPr>
            <p:nvPr/>
          </p:nvSpPr>
          <p:spPr bwMode="auto">
            <a:xfrm>
              <a:off x="2879" y="981"/>
              <a:ext cx="0" cy="589"/>
            </a:xfrm>
            <a:prstGeom prst="line">
              <a:avLst/>
            </a:prstGeom>
            <a:noFill/>
            <a:ln w="76200">
              <a:solidFill>
                <a:srgbClr val="0000FF"/>
              </a:solidFill>
              <a:round/>
              <a:headEnd/>
              <a:tailEnd/>
            </a:ln>
            <a:effectLst/>
          </p:spPr>
          <p:txBody>
            <a:bodyPr>
              <a:prstTxWarp prst="textNoShape">
                <a:avLst/>
              </a:prstTxWarp>
            </a:bodyPr>
            <a:lstStyle/>
            <a:p>
              <a:endParaRPr lang="ja-JP" altLang="en-US"/>
            </a:p>
          </p:txBody>
        </p:sp>
      </p:grpSp>
      <p:sp>
        <p:nvSpPr>
          <p:cNvPr id="149526" name="Text Box 22"/>
          <p:cNvSpPr txBox="1">
            <a:spLocks noChangeArrowheads="1"/>
          </p:cNvSpPr>
          <p:nvPr/>
        </p:nvSpPr>
        <p:spPr bwMode="auto">
          <a:xfrm>
            <a:off x="611188" y="1125538"/>
            <a:ext cx="4024312" cy="2289175"/>
          </a:xfrm>
          <a:prstGeom prst="rect">
            <a:avLst/>
          </a:prstGeom>
          <a:noFill/>
          <a:ln w="9525">
            <a:noFill/>
            <a:miter lim="800000"/>
            <a:headEnd/>
            <a:tailEnd/>
          </a:ln>
          <a:effectLst/>
        </p:spPr>
        <p:txBody>
          <a:bodyPr wrap="none">
            <a:prstTxWarp prst="textNoShape">
              <a:avLst/>
            </a:prstTxWarp>
            <a:spAutoFit/>
          </a:bodyPr>
          <a:lstStyle/>
          <a:p>
            <a:r>
              <a:rPr lang="ja-JP" altLang="en-US" b="1"/>
              <a:t>反応平面とジェット軸の決定分解能が</a:t>
            </a:r>
            <a:endParaRPr lang="en-US" altLang="ja-JP" b="1"/>
          </a:p>
          <a:p>
            <a:r>
              <a:rPr lang="en-US" altLang="ja-JP" b="1"/>
              <a:t>QGP</a:t>
            </a:r>
            <a:r>
              <a:rPr lang="ja-JP" altLang="en-US" b="1"/>
              <a:t>通過距離の最長と最短の長さに</a:t>
            </a:r>
            <a:endParaRPr lang="en-US" altLang="ja-JP" b="1"/>
          </a:p>
          <a:p>
            <a:r>
              <a:rPr lang="ja-JP" altLang="en-US" b="1"/>
              <a:t>どれだけ影響するか。</a:t>
            </a:r>
            <a:endParaRPr lang="en-US" altLang="ja-JP" b="1"/>
          </a:p>
          <a:p>
            <a:r>
              <a:rPr lang="ja-JP" altLang="en-US" b="1">
                <a:solidFill>
                  <a:srgbClr val="5F5F5F"/>
                </a:solidFill>
              </a:rPr>
              <a:t>仮定：</a:t>
            </a:r>
            <a:endParaRPr lang="en-US" altLang="ja-JP" b="1">
              <a:solidFill>
                <a:srgbClr val="5F5F5F"/>
              </a:solidFill>
            </a:endParaRPr>
          </a:p>
          <a:p>
            <a:r>
              <a:rPr lang="ja-JP" altLang="en-US" b="1">
                <a:solidFill>
                  <a:srgbClr val="5F5F5F"/>
                </a:solidFill>
              </a:rPr>
              <a:t>　　ウッドサクソン型の核子密度分布</a:t>
            </a:r>
            <a:endParaRPr lang="en-US" altLang="ja-JP" b="1">
              <a:solidFill>
                <a:srgbClr val="5F5F5F"/>
              </a:solidFill>
            </a:endParaRPr>
          </a:p>
          <a:p>
            <a:r>
              <a:rPr lang="ja-JP" altLang="en-US" b="1">
                <a:solidFill>
                  <a:srgbClr val="5F5F5F"/>
                </a:solidFill>
              </a:rPr>
              <a:t>　　グラウバーモデル</a:t>
            </a:r>
            <a:endParaRPr lang="en-US" altLang="ja-JP" b="1">
              <a:solidFill>
                <a:srgbClr val="5F5F5F"/>
              </a:solidFill>
            </a:endParaRPr>
          </a:p>
          <a:p>
            <a:r>
              <a:rPr lang="ja-JP" altLang="en-US" b="1">
                <a:solidFill>
                  <a:srgbClr val="5F5F5F"/>
                </a:solidFill>
              </a:rPr>
              <a:t>　　全非弾性断面積　</a:t>
            </a:r>
            <a:r>
              <a:rPr lang="en-US" altLang="ja-JP" b="1">
                <a:solidFill>
                  <a:srgbClr val="5F5F5F"/>
                </a:solidFill>
              </a:rPr>
              <a:t>80mb [@5.5TeV]</a:t>
            </a:r>
          </a:p>
          <a:p>
            <a:r>
              <a:rPr lang="ja-JP" altLang="en-US" b="1">
                <a:solidFill>
                  <a:srgbClr val="5F5F5F"/>
                </a:solidFill>
              </a:rPr>
              <a:t>　　最外衝突粒子間は全て</a:t>
            </a:r>
            <a:r>
              <a:rPr lang="en-US" altLang="ja-JP" b="1">
                <a:solidFill>
                  <a:srgbClr val="5F5F5F"/>
                </a:solidFill>
              </a:rPr>
              <a:t>QGP</a:t>
            </a:r>
            <a:r>
              <a:rPr lang="ja-JP" altLang="en-US" b="1">
                <a:solidFill>
                  <a:srgbClr val="5F5F5F"/>
                </a:solidFill>
              </a:rPr>
              <a:t>状態</a:t>
            </a:r>
          </a:p>
        </p:txBody>
      </p:sp>
      <p:sp>
        <p:nvSpPr>
          <p:cNvPr id="149530" name="Oval 26"/>
          <p:cNvSpPr>
            <a:spLocks noChangeArrowheads="1"/>
          </p:cNvSpPr>
          <p:nvPr/>
        </p:nvSpPr>
        <p:spPr bwMode="auto">
          <a:xfrm>
            <a:off x="1908175" y="3500438"/>
            <a:ext cx="576263" cy="1008062"/>
          </a:xfrm>
          <a:prstGeom prst="ellipse">
            <a:avLst/>
          </a:prstGeom>
          <a:solidFill>
            <a:srgbClr val="33CCCC"/>
          </a:solidFill>
          <a:ln w="9525">
            <a:solidFill>
              <a:schemeClr val="tx1"/>
            </a:solidFill>
            <a:round/>
            <a:headEnd/>
            <a:tailEnd/>
          </a:ln>
          <a:effectLst/>
        </p:spPr>
        <p:txBody>
          <a:bodyPr wrap="none" anchor="ctr">
            <a:prstTxWarp prst="textNoShape">
              <a:avLst/>
            </a:prstTxWarp>
          </a:bodyPr>
          <a:lstStyle/>
          <a:p>
            <a:endParaRPr lang="ja-JP" altLang="en-US"/>
          </a:p>
        </p:txBody>
      </p:sp>
      <p:sp>
        <p:nvSpPr>
          <p:cNvPr id="149532" name="Line 28"/>
          <p:cNvSpPr>
            <a:spLocks noChangeShapeType="1"/>
          </p:cNvSpPr>
          <p:nvPr/>
        </p:nvSpPr>
        <p:spPr bwMode="auto">
          <a:xfrm>
            <a:off x="2195513" y="3500438"/>
            <a:ext cx="0" cy="1008062"/>
          </a:xfrm>
          <a:prstGeom prst="line">
            <a:avLst/>
          </a:prstGeom>
          <a:noFill/>
          <a:ln w="76200">
            <a:solidFill>
              <a:srgbClr val="0000FF"/>
            </a:solidFill>
            <a:round/>
            <a:headEnd/>
            <a:tailEnd/>
          </a:ln>
          <a:effectLst/>
        </p:spPr>
        <p:txBody>
          <a:bodyPr>
            <a:prstTxWarp prst="textNoShape">
              <a:avLst/>
            </a:prstTxWarp>
          </a:bodyPr>
          <a:lstStyle/>
          <a:p>
            <a:endParaRPr lang="ja-JP" altLang="en-US"/>
          </a:p>
        </p:txBody>
      </p:sp>
      <p:sp>
        <p:nvSpPr>
          <p:cNvPr id="149540" name="Oval 36"/>
          <p:cNvSpPr>
            <a:spLocks noChangeArrowheads="1"/>
          </p:cNvSpPr>
          <p:nvPr/>
        </p:nvSpPr>
        <p:spPr bwMode="auto">
          <a:xfrm>
            <a:off x="4787900" y="3573463"/>
            <a:ext cx="576263" cy="1008062"/>
          </a:xfrm>
          <a:prstGeom prst="ellipse">
            <a:avLst/>
          </a:prstGeom>
          <a:solidFill>
            <a:srgbClr val="33CCCC"/>
          </a:solidFill>
          <a:ln w="9525">
            <a:solidFill>
              <a:schemeClr val="tx1"/>
            </a:solidFill>
            <a:round/>
            <a:headEnd/>
            <a:tailEnd/>
          </a:ln>
          <a:effectLst/>
        </p:spPr>
        <p:txBody>
          <a:bodyPr wrap="none" anchor="ctr">
            <a:prstTxWarp prst="textNoShape">
              <a:avLst/>
            </a:prstTxWarp>
          </a:bodyPr>
          <a:lstStyle/>
          <a:p>
            <a:endParaRPr lang="ja-JP" altLang="en-US"/>
          </a:p>
        </p:txBody>
      </p:sp>
      <p:sp>
        <p:nvSpPr>
          <p:cNvPr id="149541" name="Line 37"/>
          <p:cNvSpPr>
            <a:spLocks noChangeShapeType="1"/>
          </p:cNvSpPr>
          <p:nvPr/>
        </p:nvSpPr>
        <p:spPr bwMode="auto">
          <a:xfrm>
            <a:off x="4787900" y="4076700"/>
            <a:ext cx="576263" cy="0"/>
          </a:xfrm>
          <a:prstGeom prst="line">
            <a:avLst/>
          </a:prstGeom>
          <a:noFill/>
          <a:ln w="76200">
            <a:solidFill>
              <a:srgbClr val="008000"/>
            </a:solidFill>
            <a:round/>
            <a:headEnd/>
            <a:tailEnd/>
          </a:ln>
          <a:effectLst/>
        </p:spPr>
        <p:txBody>
          <a:bodyPr>
            <a:prstTxWarp prst="textNoShape">
              <a:avLst/>
            </a:prstTxWarp>
          </a:bodyPr>
          <a:lstStyle/>
          <a:p>
            <a:endParaRPr lang="ja-JP" altLang="en-US"/>
          </a:p>
        </p:txBody>
      </p:sp>
      <p:sp>
        <p:nvSpPr>
          <p:cNvPr id="149543" name="Oval 39"/>
          <p:cNvSpPr>
            <a:spLocks noChangeArrowheads="1"/>
          </p:cNvSpPr>
          <p:nvPr/>
        </p:nvSpPr>
        <p:spPr bwMode="auto">
          <a:xfrm>
            <a:off x="6659563" y="4149725"/>
            <a:ext cx="360362" cy="647700"/>
          </a:xfrm>
          <a:prstGeom prst="ellipse">
            <a:avLst/>
          </a:prstGeom>
          <a:solidFill>
            <a:srgbClr val="33CCCC"/>
          </a:solidFill>
          <a:ln w="9525">
            <a:solidFill>
              <a:schemeClr val="tx1"/>
            </a:solidFill>
            <a:round/>
            <a:headEnd/>
            <a:tailEnd/>
          </a:ln>
          <a:effectLst/>
        </p:spPr>
        <p:txBody>
          <a:bodyPr wrap="none" anchor="ctr">
            <a:prstTxWarp prst="textNoShape">
              <a:avLst/>
            </a:prstTxWarp>
          </a:bodyPr>
          <a:lstStyle/>
          <a:p>
            <a:endParaRPr lang="ja-JP" altLang="en-US"/>
          </a:p>
        </p:txBody>
      </p:sp>
      <p:sp>
        <p:nvSpPr>
          <p:cNvPr id="149544" name="Line 40"/>
          <p:cNvSpPr>
            <a:spLocks noChangeShapeType="1"/>
          </p:cNvSpPr>
          <p:nvPr/>
        </p:nvSpPr>
        <p:spPr bwMode="auto">
          <a:xfrm>
            <a:off x="6802438" y="4149725"/>
            <a:ext cx="1587" cy="647700"/>
          </a:xfrm>
          <a:prstGeom prst="line">
            <a:avLst/>
          </a:prstGeom>
          <a:noFill/>
          <a:ln w="76200">
            <a:solidFill>
              <a:srgbClr val="0000FF"/>
            </a:solidFill>
            <a:round/>
            <a:headEnd/>
            <a:tailEnd/>
          </a:ln>
          <a:effectLst/>
        </p:spPr>
        <p:txBody>
          <a:bodyPr>
            <a:prstTxWarp prst="textNoShape">
              <a:avLst/>
            </a:prstTxWarp>
          </a:bodyPr>
          <a:lstStyle/>
          <a:p>
            <a:endParaRPr lang="ja-JP" altLang="en-US"/>
          </a:p>
        </p:txBody>
      </p:sp>
      <p:sp>
        <p:nvSpPr>
          <p:cNvPr id="149545" name="Oval 41"/>
          <p:cNvSpPr>
            <a:spLocks noChangeArrowheads="1"/>
          </p:cNvSpPr>
          <p:nvPr/>
        </p:nvSpPr>
        <p:spPr bwMode="auto">
          <a:xfrm>
            <a:off x="7164388" y="4149725"/>
            <a:ext cx="360362" cy="647700"/>
          </a:xfrm>
          <a:prstGeom prst="ellipse">
            <a:avLst/>
          </a:prstGeom>
          <a:solidFill>
            <a:srgbClr val="33CCCC"/>
          </a:solidFill>
          <a:ln w="9525">
            <a:solidFill>
              <a:schemeClr val="tx1"/>
            </a:solidFill>
            <a:round/>
            <a:headEnd/>
            <a:tailEnd/>
          </a:ln>
          <a:effectLst/>
        </p:spPr>
        <p:txBody>
          <a:bodyPr wrap="none" anchor="ctr">
            <a:prstTxWarp prst="textNoShape">
              <a:avLst/>
            </a:prstTxWarp>
          </a:bodyPr>
          <a:lstStyle/>
          <a:p>
            <a:endParaRPr lang="ja-JP" altLang="en-US"/>
          </a:p>
        </p:txBody>
      </p:sp>
      <p:sp>
        <p:nvSpPr>
          <p:cNvPr id="149546" name="Line 42"/>
          <p:cNvSpPr>
            <a:spLocks noChangeShapeType="1"/>
          </p:cNvSpPr>
          <p:nvPr/>
        </p:nvSpPr>
        <p:spPr bwMode="auto">
          <a:xfrm>
            <a:off x="7164388" y="4510088"/>
            <a:ext cx="360362" cy="0"/>
          </a:xfrm>
          <a:prstGeom prst="line">
            <a:avLst/>
          </a:prstGeom>
          <a:noFill/>
          <a:ln w="76200">
            <a:solidFill>
              <a:srgbClr val="008000"/>
            </a:solidFill>
            <a:round/>
            <a:headEnd/>
            <a:tailEnd/>
          </a:ln>
          <a:effectLst/>
        </p:spPr>
        <p:txBody>
          <a:bodyPr>
            <a:prstTxWarp prst="textNoShape">
              <a:avLst/>
            </a:prstTxWarp>
          </a:bodyPr>
          <a:lstStyle/>
          <a:p>
            <a:endParaRPr lang="ja-JP" altLang="en-US"/>
          </a:p>
        </p:txBody>
      </p:sp>
      <p:sp>
        <p:nvSpPr>
          <p:cNvPr id="149547" name="Text Box 43"/>
          <p:cNvSpPr txBox="1">
            <a:spLocks noChangeArrowheads="1"/>
          </p:cNvSpPr>
          <p:nvPr/>
        </p:nvSpPr>
        <p:spPr bwMode="auto">
          <a:xfrm>
            <a:off x="6948488" y="4292600"/>
            <a:ext cx="260350" cy="366713"/>
          </a:xfrm>
          <a:prstGeom prst="rect">
            <a:avLst/>
          </a:prstGeom>
          <a:noFill/>
          <a:ln w="9525">
            <a:noFill/>
            <a:miter lim="800000"/>
            <a:headEnd/>
            <a:tailEnd/>
          </a:ln>
          <a:effectLst/>
        </p:spPr>
        <p:txBody>
          <a:bodyPr wrap="none">
            <a:prstTxWarp prst="textNoShape">
              <a:avLst/>
            </a:prstTxWarp>
            <a:spAutoFit/>
          </a:bodyPr>
          <a:lstStyle/>
          <a:p>
            <a:r>
              <a:rPr lang="en-US" altLang="ja-JP" b="1"/>
              <a:t>-</a:t>
            </a:r>
          </a:p>
        </p:txBody>
      </p:sp>
      <p:pic>
        <p:nvPicPr>
          <p:cNvPr id="149559" name="Picture 55" descr="cLresolution"/>
          <p:cNvPicPr>
            <a:picLocks noGrp="1" noChangeAspect="1" noChangeArrowheads="1"/>
          </p:cNvPicPr>
          <p:nvPr>
            <p:ph sz="half" idx="2"/>
          </p:nvPr>
        </p:nvPicPr>
        <p:blipFill>
          <a:blip r:embed="rId4"/>
          <a:srcRect/>
          <a:stretch>
            <a:fillRect/>
          </a:stretch>
        </p:blipFill>
        <p:spPr>
          <a:xfrm>
            <a:off x="0" y="3716338"/>
            <a:ext cx="9144000" cy="2797175"/>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9559"/>
                                        </p:tgtEl>
                                        <p:attrNameLst>
                                          <p:attrName>style.visibility</p:attrName>
                                        </p:attrNameLst>
                                      </p:cBhvr>
                                      <p:to>
                                        <p:strVal val="visible"/>
                                      </p:to>
                                    </p:set>
                                    <p:animEffect transition="in" filter="fade">
                                      <p:cBhvr>
                                        <p:cTn id="15" dur="500"/>
                                        <p:tgtEl>
                                          <p:spTgt spid="149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1066800"/>
          </a:xfrm>
        </p:spPr>
        <p:txBody>
          <a:bodyPr/>
          <a:lstStyle/>
          <a:p>
            <a:r>
              <a:rPr lang="en-US" altLang="ja-JP" dirty="0" smtClean="0">
                <a:latin typeface="Arial Black"/>
                <a:cs typeface="Arial Black"/>
              </a:rPr>
              <a:t>Outline</a:t>
            </a:r>
            <a:endParaRPr lang="ja-JP" altLang="en-US" dirty="0">
              <a:latin typeface="Arial Black"/>
              <a:cs typeface="Arial Black"/>
            </a:endParaRPr>
          </a:p>
        </p:txBody>
      </p:sp>
      <p:sp>
        <p:nvSpPr>
          <p:cNvPr id="3" name="コンテンツ プレースホルダ 2"/>
          <p:cNvSpPr>
            <a:spLocks noGrp="1"/>
          </p:cNvSpPr>
          <p:nvPr>
            <p:ph idx="1"/>
          </p:nvPr>
        </p:nvSpPr>
        <p:spPr>
          <a:xfrm>
            <a:off x="457200" y="1295400"/>
            <a:ext cx="8229600" cy="5181600"/>
          </a:xfrm>
        </p:spPr>
        <p:txBody>
          <a:bodyPr>
            <a:normAutofit/>
          </a:bodyPr>
          <a:lstStyle/>
          <a:p>
            <a:r>
              <a:rPr lang="en-US" altLang="ja-JP" dirty="0" smtClean="0"/>
              <a:t>Introduction</a:t>
            </a:r>
          </a:p>
          <a:p>
            <a:pPr>
              <a:buNone/>
            </a:pPr>
            <a:r>
              <a:rPr lang="en-US" altLang="ja-JP" sz="2400" dirty="0" smtClean="0"/>
              <a:t>    - Jet Quenching</a:t>
            </a:r>
          </a:p>
          <a:p>
            <a:pPr>
              <a:buNone/>
            </a:pPr>
            <a:r>
              <a:rPr lang="en-US" altLang="ja-JP" sz="2400" dirty="0" smtClean="0"/>
              <a:t>    - Gamma-Jet &amp; </a:t>
            </a:r>
            <a:r>
              <a:rPr lang="en-US" altLang="ja-JP" sz="2400" dirty="0" err="1" smtClean="0"/>
              <a:t>DiJet</a:t>
            </a:r>
            <a:endParaRPr lang="en-US" altLang="ja-JP" sz="2400" dirty="0" smtClean="0"/>
          </a:p>
          <a:p>
            <a:pPr>
              <a:buNone/>
            </a:pPr>
            <a:r>
              <a:rPr lang="en-US" altLang="ja-JP" sz="2400" dirty="0" smtClean="0"/>
              <a:t>    - J-Cal Project</a:t>
            </a:r>
          </a:p>
          <a:p>
            <a:r>
              <a:rPr lang="en-US" altLang="ja-JP" dirty="0" smtClean="0"/>
              <a:t>Analysis</a:t>
            </a:r>
          </a:p>
          <a:p>
            <a:pPr>
              <a:buNone/>
            </a:pPr>
            <a:r>
              <a:rPr lang="en-US" altLang="ja-JP" sz="2400" dirty="0" smtClean="0"/>
              <a:t>     Detector performance</a:t>
            </a:r>
          </a:p>
          <a:p>
            <a:pPr>
              <a:buNone/>
            </a:pPr>
            <a:r>
              <a:rPr lang="en-US" altLang="ja-JP" sz="2400" dirty="0" smtClean="0"/>
              <a:t>        - Energy balance resolution </a:t>
            </a:r>
          </a:p>
          <a:p>
            <a:pPr>
              <a:buNone/>
            </a:pPr>
            <a:r>
              <a:rPr lang="en-US" altLang="ja-JP" sz="2400" dirty="0" smtClean="0"/>
              <a:t>        - Jet </a:t>
            </a:r>
            <a:r>
              <a:rPr lang="en-US" altLang="ja-JP" sz="2400" dirty="0" err="1" smtClean="0"/>
              <a:t>Δφ</a:t>
            </a:r>
            <a:r>
              <a:rPr lang="en-US" altLang="ja-JP" sz="2400" dirty="0" smtClean="0"/>
              <a:t> resolution</a:t>
            </a:r>
          </a:p>
          <a:p>
            <a:pPr>
              <a:buNone/>
            </a:pPr>
            <a:r>
              <a:rPr lang="en-US" altLang="ja-JP" sz="2400" dirty="0" smtClean="0"/>
              <a:t>     Physics performance [Quench effect]</a:t>
            </a:r>
          </a:p>
          <a:p>
            <a:pPr>
              <a:buNone/>
            </a:pPr>
            <a:r>
              <a:rPr lang="en-US" altLang="ja-JP" sz="2400" dirty="0" smtClean="0"/>
              <a:t>        - Energy balance  resolution </a:t>
            </a:r>
          </a:p>
          <a:p>
            <a:pPr>
              <a:buNone/>
            </a:pPr>
            <a:r>
              <a:rPr lang="en-US" altLang="ja-JP" sz="2400" dirty="0" smtClean="0"/>
              <a:t>        - Jet </a:t>
            </a:r>
            <a:r>
              <a:rPr lang="en-US" altLang="ja-JP" sz="2400" dirty="0" err="1" smtClean="0"/>
              <a:t>Δφ</a:t>
            </a:r>
            <a:r>
              <a:rPr lang="en-US" altLang="ja-JP" sz="2400" dirty="0" smtClean="0"/>
              <a:t> resolution  </a:t>
            </a:r>
          </a:p>
          <a:p>
            <a:r>
              <a:rPr lang="en-US" altLang="ja-JP" dirty="0" smtClean="0"/>
              <a:t>Conclusion</a:t>
            </a:r>
            <a:endParaRPr lang="ja-JP" altLang="en-US" dirty="0"/>
          </a:p>
        </p:txBody>
      </p:sp>
      <p:sp>
        <p:nvSpPr>
          <p:cNvPr id="5" name="スライド番号プレースホルダ 4"/>
          <p:cNvSpPr>
            <a:spLocks noGrp="1"/>
          </p:cNvSpPr>
          <p:nvPr>
            <p:ph type="sldNum" sz="quarter" idx="12"/>
          </p:nvPr>
        </p:nvSpPr>
        <p:spPr/>
        <p:txBody>
          <a:bodyPr/>
          <a:lstStyle/>
          <a:p>
            <a:fld id="{AD1E5D01-3169-334E-B5DF-F3C5538AEC2B}" type="slidenum">
              <a:rPr lang="ja-JP" altLang="en-US" smtClean="0"/>
              <a:pPr/>
              <a:t>2</a:t>
            </a:fld>
            <a:endParaRPr lang="ja-JP"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7" name="Rectangle 3"/>
          <p:cNvSpPr>
            <a:spLocks noGrp="1" noChangeArrowheads="1"/>
          </p:cNvSpPr>
          <p:nvPr>
            <p:ph type="title" sz="quarter"/>
          </p:nvPr>
        </p:nvSpPr>
        <p:spPr>
          <a:xfrm>
            <a:off x="468313" y="0"/>
            <a:ext cx="8229600" cy="1371600"/>
          </a:xfrm>
        </p:spPr>
        <p:txBody>
          <a:bodyPr/>
          <a:lstStyle/>
          <a:p>
            <a:r>
              <a:rPr lang="en-US" altLang="ja-JP" sz="3200">
                <a:solidFill>
                  <a:srgbClr val="5F5F5F"/>
                </a:solidFill>
                <a:latin typeface="Arial Black" pitchFamily="-112" charset="0"/>
              </a:rPr>
              <a:t>Jet quenching</a:t>
            </a:r>
          </a:p>
        </p:txBody>
      </p:sp>
      <p:pic>
        <p:nvPicPr>
          <p:cNvPr id="93188" name="Picture 4" descr="QGP"/>
          <p:cNvPicPr>
            <a:picLocks noGrp="1" noChangeAspect="1" noChangeArrowheads="1"/>
          </p:cNvPicPr>
          <p:nvPr>
            <p:ph sz="quarter" idx="2"/>
          </p:nvPr>
        </p:nvPicPr>
        <p:blipFill>
          <a:blip r:embed="rId3"/>
          <a:srcRect/>
          <a:stretch>
            <a:fillRect/>
          </a:stretch>
        </p:blipFill>
        <p:spPr>
          <a:xfrm>
            <a:off x="468313" y="981075"/>
            <a:ext cx="3095625" cy="2538413"/>
          </a:xfrm>
          <a:noFill/>
          <a:ln>
            <a:solidFill>
              <a:srgbClr val="000000"/>
            </a:solidFill>
          </a:ln>
        </p:spPr>
      </p:pic>
      <p:pic>
        <p:nvPicPr>
          <p:cNvPr id="93190" name="Picture 6"/>
          <p:cNvPicPr>
            <a:picLocks noGrp="1" noChangeAspect="1" noChangeArrowheads="1"/>
          </p:cNvPicPr>
          <p:nvPr>
            <p:ph sz="quarter" idx="3"/>
          </p:nvPr>
        </p:nvPicPr>
        <p:blipFill>
          <a:blip r:embed="rId4"/>
          <a:srcRect/>
          <a:stretch>
            <a:fillRect/>
          </a:stretch>
        </p:blipFill>
        <p:spPr>
          <a:xfrm>
            <a:off x="4449763" y="634674"/>
            <a:ext cx="4248150" cy="2974975"/>
          </a:xfrm>
          <a:noFill/>
          <a:ln/>
        </p:spPr>
      </p:pic>
      <p:sp>
        <p:nvSpPr>
          <p:cNvPr id="93189" name="Text Box 5"/>
          <p:cNvSpPr txBox="1">
            <a:spLocks noChangeArrowheads="1"/>
          </p:cNvSpPr>
          <p:nvPr/>
        </p:nvSpPr>
        <p:spPr bwMode="auto">
          <a:xfrm>
            <a:off x="468313" y="3519488"/>
            <a:ext cx="3411586" cy="2031325"/>
          </a:xfrm>
          <a:prstGeom prst="rect">
            <a:avLst/>
          </a:prstGeom>
          <a:noFill/>
          <a:ln w="9525">
            <a:noFill/>
            <a:miter lim="800000"/>
            <a:headEnd/>
            <a:tailEnd/>
          </a:ln>
          <a:effectLst/>
        </p:spPr>
        <p:txBody>
          <a:bodyPr wrap="none">
            <a:prstTxWarp prst="textNoShape">
              <a:avLst/>
            </a:prstTxWarp>
            <a:spAutoFit/>
          </a:bodyPr>
          <a:lstStyle/>
          <a:p>
            <a:r>
              <a:rPr lang="en-US" altLang="ja-JP" b="1" dirty="0">
                <a:solidFill>
                  <a:srgbClr val="0000FF"/>
                </a:solidFill>
              </a:rPr>
              <a:t>Jet quenching</a:t>
            </a:r>
            <a:r>
              <a:rPr lang="ja-JP" altLang="en-US" b="1" dirty="0">
                <a:solidFill>
                  <a:srgbClr val="0000FF"/>
                </a:solidFill>
              </a:rPr>
              <a:t>は</a:t>
            </a:r>
            <a:r>
              <a:rPr lang="en-US" altLang="ja-JP" b="1" dirty="0">
                <a:solidFill>
                  <a:srgbClr val="0000FF"/>
                </a:solidFill>
              </a:rPr>
              <a:t>QGP</a:t>
            </a:r>
            <a:r>
              <a:rPr lang="ja-JP" altLang="en-US" b="1" dirty="0">
                <a:solidFill>
                  <a:srgbClr val="0000FF"/>
                </a:solidFill>
              </a:rPr>
              <a:t>物性</a:t>
            </a:r>
            <a:endParaRPr lang="en-US" altLang="ja-JP" b="1" dirty="0">
              <a:solidFill>
                <a:srgbClr val="0000FF"/>
              </a:solidFill>
            </a:endParaRPr>
          </a:p>
          <a:p>
            <a:r>
              <a:rPr lang="ja-JP" altLang="en-US" b="1" dirty="0">
                <a:solidFill>
                  <a:srgbClr val="0000FF"/>
                </a:solidFill>
              </a:rPr>
              <a:t>の直接的な探針になり得る</a:t>
            </a:r>
            <a:endParaRPr lang="en-US" altLang="ja-JP" b="1" dirty="0" smtClean="0">
              <a:solidFill>
                <a:srgbClr val="0000FF"/>
              </a:solidFill>
            </a:endParaRPr>
          </a:p>
          <a:p>
            <a:r>
              <a:rPr lang="en-US" altLang="ja-JP" dirty="0" smtClean="0"/>
              <a:t>• Mach Cone </a:t>
            </a:r>
          </a:p>
          <a:p>
            <a:r>
              <a:rPr lang="en-US" altLang="ja-JP" dirty="0" smtClean="0"/>
              <a:t>• E </a:t>
            </a:r>
            <a:r>
              <a:rPr lang="en-US" altLang="ja-JP" dirty="0"/>
              <a:t>loss in </a:t>
            </a:r>
            <a:r>
              <a:rPr lang="en-US" altLang="ja-JP" dirty="0" smtClean="0"/>
              <a:t>QGP </a:t>
            </a:r>
            <a:r>
              <a:rPr lang="en-US" altLang="ja-JP" dirty="0"/>
              <a:t>(jet quenching)</a:t>
            </a:r>
          </a:p>
          <a:p>
            <a:r>
              <a:rPr lang="en-US" altLang="ja-JP" dirty="0"/>
              <a:t>   - </a:t>
            </a:r>
            <a:r>
              <a:rPr lang="en-US" altLang="ja-JP" dirty="0" err="1"/>
              <a:t>collisional</a:t>
            </a:r>
            <a:r>
              <a:rPr lang="en-US" altLang="ja-JP" dirty="0"/>
              <a:t> E loss</a:t>
            </a:r>
          </a:p>
          <a:p>
            <a:r>
              <a:rPr lang="en-US" altLang="ja-JP" dirty="0"/>
              <a:t>   - </a:t>
            </a:r>
            <a:r>
              <a:rPr lang="en-US" altLang="ja-JP" b="1" dirty="0" err="1">
                <a:solidFill>
                  <a:srgbClr val="3366FF"/>
                </a:solidFill>
              </a:rPr>
              <a:t>radiative</a:t>
            </a:r>
            <a:r>
              <a:rPr lang="en-US" altLang="ja-JP" b="1" dirty="0">
                <a:solidFill>
                  <a:srgbClr val="3366FF"/>
                </a:solidFill>
              </a:rPr>
              <a:t> E </a:t>
            </a:r>
            <a:r>
              <a:rPr lang="en-US" altLang="ja-JP" b="1" dirty="0" smtClean="0">
                <a:solidFill>
                  <a:srgbClr val="3366FF"/>
                </a:solidFill>
              </a:rPr>
              <a:t>loss</a:t>
            </a:r>
          </a:p>
          <a:p>
            <a:r>
              <a:rPr lang="en-US" altLang="ja-JP" b="1" dirty="0" smtClean="0">
                <a:solidFill>
                  <a:srgbClr val="000000"/>
                </a:solidFill>
              </a:rPr>
              <a:t>             ⇒Tomography</a:t>
            </a:r>
          </a:p>
        </p:txBody>
      </p:sp>
      <p:sp>
        <p:nvSpPr>
          <p:cNvPr id="93203" name="Text Box 19"/>
          <p:cNvSpPr txBox="1">
            <a:spLocks noChangeArrowheads="1"/>
          </p:cNvSpPr>
          <p:nvPr/>
        </p:nvSpPr>
        <p:spPr bwMode="auto">
          <a:xfrm>
            <a:off x="250825" y="5550813"/>
            <a:ext cx="3896244" cy="1200329"/>
          </a:xfrm>
          <a:prstGeom prst="rect">
            <a:avLst/>
          </a:prstGeom>
          <a:noFill/>
          <a:ln w="9525">
            <a:noFill/>
            <a:miter lim="800000"/>
            <a:headEnd/>
            <a:tailEnd/>
          </a:ln>
          <a:effectLst/>
        </p:spPr>
        <p:txBody>
          <a:bodyPr wrap="none">
            <a:prstTxWarp prst="textNoShape">
              <a:avLst/>
            </a:prstTxWarp>
            <a:spAutoFit/>
          </a:bodyPr>
          <a:lstStyle/>
          <a:p>
            <a:r>
              <a:rPr lang="ja-JP" altLang="en-US" dirty="0"/>
              <a:t>通過距離とエネルギー損失を比較</a:t>
            </a:r>
            <a:endParaRPr lang="en-US" altLang="ja-JP" dirty="0"/>
          </a:p>
          <a:p>
            <a:r>
              <a:rPr lang="ja-JP" altLang="en-US" dirty="0"/>
              <a:t>することによって、</a:t>
            </a:r>
            <a:r>
              <a:rPr lang="en-US" altLang="ja-JP" dirty="0"/>
              <a:t>QGP</a:t>
            </a:r>
            <a:r>
              <a:rPr lang="ja-JP" altLang="en-US" dirty="0"/>
              <a:t>物性を</a:t>
            </a:r>
            <a:r>
              <a:rPr lang="ja-JP" altLang="en-US" dirty="0" smtClean="0"/>
              <a:t>理解</a:t>
            </a:r>
            <a:endParaRPr lang="en-US" altLang="ja-JP" dirty="0" smtClean="0"/>
          </a:p>
          <a:p>
            <a:r>
              <a:rPr lang="en-US" altLang="ja-JP" b="1" dirty="0" smtClean="0">
                <a:solidFill>
                  <a:srgbClr val="660066"/>
                </a:solidFill>
              </a:rPr>
              <a:t>⇒</a:t>
            </a:r>
            <a:r>
              <a:rPr lang="ja-JP" altLang="en-US" b="1" dirty="0" smtClean="0">
                <a:solidFill>
                  <a:srgbClr val="660066"/>
                </a:solidFill>
              </a:rPr>
              <a:t>多数の</a:t>
            </a:r>
            <a:r>
              <a:rPr lang="en-US" altLang="ja-JP" b="1" dirty="0" smtClean="0">
                <a:solidFill>
                  <a:srgbClr val="660066"/>
                </a:solidFill>
              </a:rPr>
              <a:t>Back-to Back</a:t>
            </a:r>
            <a:r>
              <a:rPr lang="ja-JP" altLang="en-US" b="1" dirty="0" smtClean="0">
                <a:solidFill>
                  <a:srgbClr val="660066"/>
                </a:solidFill>
              </a:rPr>
              <a:t>ジェット</a:t>
            </a:r>
            <a:endParaRPr lang="en-US" altLang="ja-JP" b="1" dirty="0" smtClean="0">
              <a:solidFill>
                <a:srgbClr val="660066"/>
              </a:solidFill>
            </a:endParaRPr>
          </a:p>
          <a:p>
            <a:r>
              <a:rPr lang="ja-JP" altLang="ja-JP" b="1" dirty="0" smtClean="0">
                <a:solidFill>
                  <a:srgbClr val="660066"/>
                </a:solidFill>
              </a:rPr>
              <a:t>　　　　　　　　　　</a:t>
            </a:r>
            <a:r>
              <a:rPr lang="ja-JP" altLang="en-US" b="1" dirty="0" smtClean="0">
                <a:solidFill>
                  <a:srgbClr val="660066"/>
                </a:solidFill>
              </a:rPr>
              <a:t>を必要とする</a:t>
            </a:r>
            <a:endParaRPr lang="en-US" altLang="ja-JP" b="1" dirty="0" smtClean="0">
              <a:solidFill>
                <a:srgbClr val="660066"/>
              </a:solidFill>
            </a:endParaRPr>
          </a:p>
        </p:txBody>
      </p:sp>
      <p:sp>
        <p:nvSpPr>
          <p:cNvPr id="20" name="スライド番号プレースホルダ 4"/>
          <p:cNvSpPr txBox="1">
            <a:spLocks/>
          </p:cNvSpPr>
          <p:nvPr/>
        </p:nvSpPr>
        <p:spPr>
          <a:xfrm>
            <a:off x="8174736" y="2272"/>
            <a:ext cx="762000" cy="365760"/>
          </a:xfrm>
          <a:prstGeom prst="rect">
            <a:avLst/>
          </a:prstGeom>
        </p:spPr>
        <p:txBody>
          <a:bodyPr vert="horz" anchor="b"/>
          <a:lstStyle/>
          <a:p>
            <a:pPr marL="0" marR="0" lvl="0" indent="0" algn="r" defTabSz="457200" rtl="0" eaLnBrk="1" fontAlgn="auto" latinLnBrk="0" hangingPunct="1">
              <a:lnSpc>
                <a:spcPct val="100000"/>
              </a:lnSpc>
              <a:spcBef>
                <a:spcPts val="0"/>
              </a:spcBef>
              <a:spcAft>
                <a:spcPts val="0"/>
              </a:spcAft>
              <a:buClrTx/>
              <a:buSzTx/>
              <a:buFontTx/>
              <a:buNone/>
              <a:tabLst/>
              <a:defRPr/>
            </a:pPr>
            <a:fld id="{AD1E5D01-3169-334E-B5DF-F3C5538AEC2B}" type="slidenum">
              <a:rPr kumimoji="0" lang="ja-JP" altLang="en-US" sz="1800" b="0" i="0" u="none" strike="noStrike" kern="1200" cap="none" spc="0" normalizeH="0" baseline="0" noProof="0" smtClean="0">
                <a:ln>
                  <a:noFill/>
                </a:ln>
                <a:solidFill>
                  <a:srgbClr val="FFFFFF"/>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ja-JP" altLang="en-US" sz="1800" b="0" i="0" u="none" strike="noStrike" kern="1200" cap="none" spc="0" normalizeH="0" baseline="0" noProof="0" dirty="0">
              <a:ln>
                <a:noFill/>
              </a:ln>
              <a:solidFill>
                <a:srgbClr val="FFFFFF"/>
              </a:solidFill>
              <a:effectLst/>
              <a:uLnTx/>
              <a:uFillTx/>
              <a:latin typeface="+mn-lt"/>
              <a:ea typeface="+mn-ea"/>
              <a:cs typeface="+mn-cs"/>
            </a:endParaRPr>
          </a:p>
        </p:txBody>
      </p:sp>
      <p:grpSp>
        <p:nvGrpSpPr>
          <p:cNvPr id="22" name="Group 39"/>
          <p:cNvGrpSpPr>
            <a:grpSpLocks/>
          </p:cNvGrpSpPr>
          <p:nvPr/>
        </p:nvGrpSpPr>
        <p:grpSpPr bwMode="auto">
          <a:xfrm>
            <a:off x="4449584" y="3609649"/>
            <a:ext cx="4248329" cy="2992463"/>
            <a:chOff x="-148" y="196"/>
            <a:chExt cx="4950" cy="2583"/>
          </a:xfrm>
        </p:grpSpPr>
        <p:sp>
          <p:nvSpPr>
            <p:cNvPr id="23" name="Rectangle 40"/>
            <p:cNvSpPr>
              <a:spLocks/>
            </p:cNvSpPr>
            <p:nvPr/>
          </p:nvSpPr>
          <p:spPr bwMode="auto">
            <a:xfrm>
              <a:off x="-148" y="354"/>
              <a:ext cx="3568" cy="256"/>
            </a:xfrm>
            <a:prstGeom prst="rect">
              <a:avLst/>
            </a:prstGeom>
            <a:noFill/>
            <a:ln w="12700" cap="flat">
              <a:noFill/>
              <a:miter lim="800000"/>
              <a:headEnd type="none" w="med" len="med"/>
              <a:tailEnd type="none" w="med" len="med"/>
            </a:ln>
          </p:spPr>
          <p:txBody>
            <a:bodyPr lIns="0" tIns="0" rIns="57799" bIns="0">
              <a:prstTxWarp prst="textNoShape">
                <a:avLst/>
              </a:prstTxWarp>
            </a:bodyPr>
            <a:lstStyle/>
            <a:p>
              <a:pPr marL="57150"/>
              <a:r>
                <a:rPr lang="en-US" altLang="ja-JP" sz="1000" dirty="0">
                  <a:solidFill>
                    <a:srgbClr val="008000"/>
                  </a:solidFill>
                  <a:effectLst>
                    <a:outerShdw blurRad="38100" dist="38100" dir="2700000" algn="tl">
                      <a:srgbClr val="DDDDDD"/>
                    </a:outerShdw>
                  </a:effectLst>
                  <a:latin typeface="ＤＦＰ太丸ゴシック体" pitchFamily="-112" charset="-128"/>
                  <a:ea typeface="ＤＦＰ太丸ゴシック体" pitchFamily="-112" charset="-128"/>
                  <a:cs typeface="ＤＦＰ太丸ゴシック体" pitchFamily="-112" charset="-128"/>
                  <a:sym typeface="ＤＦＰ太丸ゴシック体" pitchFamily="-112" charset="-128"/>
                </a:rPr>
                <a:t>PHENIX, arXiv:0705.3238 [</a:t>
              </a:r>
              <a:r>
                <a:rPr lang="en-US" altLang="ja-JP" sz="1000" dirty="0" err="1">
                  <a:solidFill>
                    <a:srgbClr val="008000"/>
                  </a:solidFill>
                  <a:effectLst>
                    <a:outerShdw blurRad="38100" dist="38100" dir="2700000" algn="tl">
                      <a:srgbClr val="DDDDDD"/>
                    </a:outerShdw>
                  </a:effectLst>
                  <a:latin typeface="ＤＦＰ太丸ゴシック体" pitchFamily="-112" charset="-128"/>
                  <a:ea typeface="ＤＦＰ太丸ゴシック体" pitchFamily="-112" charset="-128"/>
                  <a:cs typeface="ＤＦＰ太丸ゴシック体" pitchFamily="-112" charset="-128"/>
                  <a:sym typeface="ＤＦＰ太丸ゴシック体" pitchFamily="-112" charset="-128"/>
                </a:rPr>
                <a:t>nucl</a:t>
              </a:r>
              <a:r>
                <a:rPr lang="en-US" altLang="ja-JP" sz="1000" dirty="0">
                  <a:solidFill>
                    <a:srgbClr val="008000"/>
                  </a:solidFill>
                  <a:effectLst>
                    <a:outerShdw blurRad="38100" dist="38100" dir="2700000" algn="tl">
                      <a:srgbClr val="DDDDDD"/>
                    </a:outerShdw>
                  </a:effectLst>
                  <a:latin typeface="ＤＦＰ太丸ゴシック体" pitchFamily="-112" charset="-128"/>
                  <a:ea typeface="ＤＦＰ太丸ゴシック体" pitchFamily="-112" charset="-128"/>
                  <a:cs typeface="ＤＦＰ太丸ゴシック体" pitchFamily="-112" charset="-128"/>
                  <a:sym typeface="ＤＦＰ太丸ゴシック体" pitchFamily="-112" charset="-128"/>
                </a:rPr>
                <a:t>-ex]</a:t>
              </a:r>
            </a:p>
          </p:txBody>
        </p:sp>
        <p:grpSp>
          <p:nvGrpSpPr>
            <p:cNvPr id="24" name="Group 41"/>
            <p:cNvGrpSpPr>
              <a:grpSpLocks/>
            </p:cNvGrpSpPr>
            <p:nvPr/>
          </p:nvGrpSpPr>
          <p:grpSpPr bwMode="auto">
            <a:xfrm>
              <a:off x="0" y="196"/>
              <a:ext cx="4802" cy="2583"/>
              <a:chOff x="0" y="196"/>
              <a:chExt cx="4802" cy="2583"/>
            </a:xfrm>
          </p:grpSpPr>
          <p:grpSp>
            <p:nvGrpSpPr>
              <p:cNvPr id="25" name="Group 42"/>
              <p:cNvGrpSpPr>
                <a:grpSpLocks/>
              </p:cNvGrpSpPr>
              <p:nvPr/>
            </p:nvGrpSpPr>
            <p:grpSpPr bwMode="auto">
              <a:xfrm>
                <a:off x="0" y="580"/>
                <a:ext cx="4572" cy="2199"/>
                <a:chOff x="0" y="173"/>
                <a:chExt cx="4572" cy="2198"/>
              </a:xfrm>
            </p:grpSpPr>
            <p:pic>
              <p:nvPicPr>
                <p:cNvPr id="31" name="Picture 44"/>
                <p:cNvPicPr>
                  <a:picLocks noChangeAspect="1" noChangeArrowheads="1"/>
                </p:cNvPicPr>
                <p:nvPr/>
              </p:nvPicPr>
              <p:blipFill>
                <a:blip r:embed="rId5"/>
                <a:srcRect/>
                <a:stretch>
                  <a:fillRect/>
                </a:stretch>
              </p:blipFill>
              <p:spPr bwMode="auto">
                <a:xfrm>
                  <a:off x="498" y="173"/>
                  <a:ext cx="4074" cy="1684"/>
                </a:xfrm>
                <a:prstGeom prst="rect">
                  <a:avLst/>
                </a:prstGeom>
                <a:noFill/>
                <a:ln w="12700" cap="flat">
                  <a:noFill/>
                  <a:round/>
                  <a:headEnd/>
                  <a:tailEnd/>
                </a:ln>
              </p:spPr>
            </p:pic>
            <p:pic>
              <p:nvPicPr>
                <p:cNvPr id="28" name="Picture 46"/>
                <p:cNvPicPr>
                  <a:picLocks noChangeAspect="1" noChangeArrowheads="1"/>
                </p:cNvPicPr>
                <p:nvPr/>
              </p:nvPicPr>
              <p:blipFill>
                <a:blip r:embed="rId6"/>
                <a:srcRect/>
                <a:stretch>
                  <a:fillRect/>
                </a:stretch>
              </p:blipFill>
              <p:spPr bwMode="auto">
                <a:xfrm>
                  <a:off x="2063" y="2108"/>
                  <a:ext cx="958" cy="263"/>
                </a:xfrm>
                <a:prstGeom prst="rect">
                  <a:avLst/>
                </a:prstGeom>
                <a:noFill/>
                <a:ln w="12700" cap="flat">
                  <a:noFill/>
                  <a:round/>
                  <a:headEnd/>
                  <a:tailEnd/>
                </a:ln>
              </p:spPr>
            </p:pic>
            <p:pic>
              <p:nvPicPr>
                <p:cNvPr id="29" name="Picture 47"/>
                <p:cNvPicPr>
                  <a:picLocks noChangeAspect="1" noChangeArrowheads="1"/>
                </p:cNvPicPr>
                <p:nvPr/>
              </p:nvPicPr>
              <p:blipFill>
                <a:blip r:embed="rId7"/>
                <a:srcRect/>
                <a:stretch>
                  <a:fillRect/>
                </a:stretch>
              </p:blipFill>
              <p:spPr bwMode="auto">
                <a:xfrm>
                  <a:off x="0" y="365"/>
                  <a:ext cx="498" cy="1768"/>
                </a:xfrm>
                <a:prstGeom prst="rect">
                  <a:avLst/>
                </a:prstGeom>
                <a:noFill/>
                <a:ln w="12700" cap="flat">
                  <a:noFill/>
                  <a:round/>
                  <a:headEnd/>
                  <a:tailEnd/>
                </a:ln>
              </p:spPr>
            </p:pic>
            <p:sp>
              <p:nvSpPr>
                <p:cNvPr id="30" name="Rectangle 48"/>
                <p:cNvSpPr>
                  <a:spLocks/>
                </p:cNvSpPr>
                <p:nvPr/>
              </p:nvSpPr>
              <p:spPr bwMode="auto">
                <a:xfrm>
                  <a:off x="998" y="209"/>
                  <a:ext cx="430" cy="368"/>
                </a:xfrm>
                <a:prstGeom prst="rect">
                  <a:avLst/>
                </a:prstGeom>
                <a:solidFill>
                  <a:srgbClr val="FFFFFF"/>
                </a:solidFill>
                <a:ln w="12700" cap="flat">
                  <a:noFill/>
                  <a:round/>
                  <a:headEnd type="none" w="med" len="med"/>
                  <a:tailEnd type="none" w="med" len="med"/>
                </a:ln>
              </p:spPr>
              <p:txBody>
                <a:bodyPr lIns="0" tIns="0" rIns="0" bIns="0">
                  <a:prstTxWarp prst="textNoShape">
                    <a:avLst/>
                  </a:prstTxWarp>
                </a:bodyPr>
                <a:lstStyle/>
                <a:p>
                  <a:endParaRPr lang="ja-JP" altLang="en-US"/>
                </a:p>
              </p:txBody>
            </p:sp>
          </p:grpSp>
          <p:pic>
            <p:nvPicPr>
              <p:cNvPr id="26" name="Picture 49"/>
              <p:cNvPicPr>
                <a:picLocks noChangeAspect="1" noChangeArrowheads="1"/>
              </p:cNvPicPr>
              <p:nvPr/>
            </p:nvPicPr>
            <p:blipFill>
              <a:blip r:embed="rId8"/>
              <a:srcRect/>
              <a:stretch>
                <a:fillRect/>
              </a:stretch>
            </p:blipFill>
            <p:spPr bwMode="auto">
              <a:xfrm>
                <a:off x="3114" y="196"/>
                <a:ext cx="1688" cy="392"/>
              </a:xfrm>
              <a:prstGeom prst="rect">
                <a:avLst/>
              </a:prstGeom>
              <a:noFill/>
              <a:ln w="12700" cap="flat">
                <a:noFill/>
                <a:round/>
                <a:headEnd/>
                <a:tailEnd/>
              </a:ln>
            </p:spPr>
          </p:pic>
        </p:grpSp>
      </p:grpSp>
      <p:sp>
        <p:nvSpPr>
          <p:cNvPr id="44" name="TextBox 43"/>
          <p:cNvSpPr txBox="1"/>
          <p:nvPr/>
        </p:nvSpPr>
        <p:spPr>
          <a:xfrm>
            <a:off x="6019800" y="5956992"/>
            <a:ext cx="1906780" cy="369332"/>
          </a:xfrm>
          <a:prstGeom prst="rect">
            <a:avLst/>
          </a:prstGeom>
          <a:noFill/>
        </p:spPr>
        <p:txBody>
          <a:bodyPr wrap="none" rtlCol="0">
            <a:spAutoFit/>
          </a:bodyPr>
          <a:lstStyle/>
          <a:p>
            <a:r>
              <a:rPr kumimoji="1" lang="en-US" altLang="ja-JP" dirty="0" smtClean="0"/>
              <a:t>0        1       2       3</a:t>
            </a:r>
            <a:endParaRPr kumimoji="1" lang="ja-JP" altLang="en-US" dirty="0"/>
          </a:p>
        </p:txBody>
      </p:sp>
      <p:sp>
        <p:nvSpPr>
          <p:cNvPr id="18" name="スライド番号プレースホルダ 17"/>
          <p:cNvSpPr>
            <a:spLocks noGrp="1"/>
          </p:cNvSpPr>
          <p:nvPr>
            <p:ph type="sldNum" sz="quarter" idx="11"/>
          </p:nvPr>
        </p:nvSpPr>
        <p:spPr/>
        <p:txBody>
          <a:bodyPr/>
          <a:lstStyle/>
          <a:p>
            <a:fld id="{654E40E6-F36D-C343-ADBA-35C997389B83}" type="slidenum">
              <a:rPr lang="en-US" altLang="ja-JP" smtClean="0"/>
              <a:pPr/>
              <a:t>3</a:t>
            </a:fld>
            <a:endParaRPr lang="en-US"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52400" y="76200"/>
            <a:ext cx="8229600" cy="1371600"/>
          </a:xfrm>
        </p:spPr>
        <p:txBody>
          <a:bodyPr>
            <a:normAutofit/>
          </a:bodyPr>
          <a:lstStyle/>
          <a:p>
            <a:r>
              <a:rPr lang="en-US" altLang="ja-JP" sz="2000" dirty="0" smtClean="0">
                <a:latin typeface="Arial Black"/>
                <a:cs typeface="Arial Black"/>
              </a:rPr>
              <a:t>Back-to Back Jet: Gamma-Jet &amp; </a:t>
            </a:r>
            <a:r>
              <a:rPr lang="en-US" altLang="ja-JP" sz="2000" dirty="0" err="1" smtClean="0">
                <a:latin typeface="Arial Black"/>
                <a:cs typeface="Arial Black"/>
              </a:rPr>
              <a:t>DiJet</a:t>
            </a:r>
            <a:endParaRPr lang="ja-JP" altLang="en-US" sz="2000" dirty="0">
              <a:latin typeface="Arial Black"/>
              <a:cs typeface="Arial Black"/>
            </a:endParaRPr>
          </a:p>
        </p:txBody>
      </p:sp>
      <p:grpSp>
        <p:nvGrpSpPr>
          <p:cNvPr id="8" name="Group 74"/>
          <p:cNvGrpSpPr>
            <a:grpSpLocks/>
          </p:cNvGrpSpPr>
          <p:nvPr/>
        </p:nvGrpSpPr>
        <p:grpSpPr bwMode="auto">
          <a:xfrm>
            <a:off x="5356672" y="1268334"/>
            <a:ext cx="2222069" cy="2665082"/>
            <a:chOff x="0" y="0"/>
            <a:chExt cx="2781" cy="2419"/>
          </a:xfrm>
        </p:grpSpPr>
        <p:sp>
          <p:nvSpPr>
            <p:cNvPr id="9" name="Oval 75"/>
            <p:cNvSpPr>
              <a:spLocks/>
            </p:cNvSpPr>
            <p:nvPr/>
          </p:nvSpPr>
          <p:spPr bwMode="auto">
            <a:xfrm>
              <a:off x="714" y="450"/>
              <a:ext cx="1200" cy="1712"/>
            </a:xfrm>
            <a:prstGeom prst="ellipse">
              <a:avLst/>
            </a:prstGeom>
            <a:solidFill>
              <a:srgbClr val="FFFF00"/>
            </a:solidFill>
            <a:ln w="12700" cap="flat">
              <a:noFill/>
              <a:round/>
              <a:headEnd type="none" w="med" len="med"/>
              <a:tailEnd type="none" w="med" len="med"/>
            </a:ln>
          </p:spPr>
          <p:txBody>
            <a:bodyPr lIns="0" tIns="0" rIns="0" bIns="0">
              <a:prstTxWarp prst="textNoShape">
                <a:avLst/>
              </a:prstTxWarp>
            </a:bodyPr>
            <a:lstStyle/>
            <a:p>
              <a:endParaRPr lang="ja-JP" altLang="en-US"/>
            </a:p>
          </p:txBody>
        </p:sp>
        <p:grpSp>
          <p:nvGrpSpPr>
            <p:cNvPr id="10" name="Group 76"/>
            <p:cNvGrpSpPr>
              <a:grpSpLocks/>
            </p:cNvGrpSpPr>
            <p:nvPr/>
          </p:nvGrpSpPr>
          <p:grpSpPr bwMode="auto">
            <a:xfrm>
              <a:off x="249" y="156"/>
              <a:ext cx="2282" cy="1525"/>
              <a:chOff x="249" y="156"/>
              <a:chExt cx="2282" cy="1525"/>
            </a:xfrm>
          </p:grpSpPr>
          <p:pic>
            <p:nvPicPr>
              <p:cNvPr id="29" name="Picture 77"/>
              <p:cNvPicPr>
                <a:picLocks noChangeArrowheads="1"/>
              </p:cNvPicPr>
              <p:nvPr/>
            </p:nvPicPr>
            <p:blipFill>
              <a:blip r:embed="rId3"/>
              <a:srcRect/>
              <a:stretch>
                <a:fillRect/>
              </a:stretch>
            </p:blipFill>
            <p:spPr bwMode="auto">
              <a:xfrm rot="-2580000">
                <a:off x="1480" y="671"/>
                <a:ext cx="320" cy="648"/>
              </a:xfrm>
              <a:prstGeom prst="rect">
                <a:avLst/>
              </a:prstGeom>
              <a:noFill/>
              <a:ln w="12700" cap="flat">
                <a:noFill/>
                <a:round/>
                <a:headEnd/>
                <a:tailEnd/>
              </a:ln>
            </p:spPr>
          </p:pic>
          <p:grpSp>
            <p:nvGrpSpPr>
              <p:cNvPr id="30" name="Group 78"/>
              <p:cNvGrpSpPr>
                <a:grpSpLocks/>
              </p:cNvGrpSpPr>
              <p:nvPr/>
            </p:nvGrpSpPr>
            <p:grpSpPr bwMode="auto">
              <a:xfrm rot="-2580000">
                <a:off x="1997" y="936"/>
                <a:ext cx="534" cy="745"/>
                <a:chOff x="109" y="43"/>
                <a:chExt cx="534" cy="745"/>
              </a:xfrm>
            </p:grpSpPr>
            <p:sp>
              <p:nvSpPr>
                <p:cNvPr id="40" name="Line 79"/>
                <p:cNvSpPr>
                  <a:spLocks noChangeShapeType="1"/>
                </p:cNvSpPr>
                <p:nvPr/>
              </p:nvSpPr>
              <p:spPr bwMode="auto">
                <a:xfrm>
                  <a:off x="242" y="64"/>
                  <a:ext cx="348" cy="72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41" name="Line 80"/>
                <p:cNvSpPr>
                  <a:spLocks noChangeShapeType="1"/>
                </p:cNvSpPr>
                <p:nvPr/>
              </p:nvSpPr>
              <p:spPr bwMode="auto">
                <a:xfrm>
                  <a:off x="229" y="117"/>
                  <a:ext cx="135" cy="37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42" name="Line 81"/>
                <p:cNvSpPr>
                  <a:spLocks noChangeShapeType="1"/>
                </p:cNvSpPr>
                <p:nvPr/>
              </p:nvSpPr>
              <p:spPr bwMode="auto">
                <a:xfrm>
                  <a:off x="219" y="122"/>
                  <a:ext cx="41" cy="38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43" name="Line 82"/>
                <p:cNvSpPr>
                  <a:spLocks noChangeShapeType="1"/>
                </p:cNvSpPr>
                <p:nvPr/>
              </p:nvSpPr>
              <p:spPr bwMode="auto">
                <a:xfrm flipH="1">
                  <a:off x="109" y="68"/>
                  <a:ext cx="112" cy="316"/>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44" name="Line 83"/>
                <p:cNvSpPr>
                  <a:spLocks noChangeShapeType="1"/>
                </p:cNvSpPr>
                <p:nvPr/>
              </p:nvSpPr>
              <p:spPr bwMode="auto">
                <a:xfrm>
                  <a:off x="275" y="74"/>
                  <a:ext cx="368" cy="473"/>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45" name="Line 84"/>
                <p:cNvSpPr>
                  <a:spLocks noChangeShapeType="1"/>
                </p:cNvSpPr>
                <p:nvPr/>
              </p:nvSpPr>
              <p:spPr bwMode="auto">
                <a:xfrm>
                  <a:off x="289" y="43"/>
                  <a:ext cx="298" cy="257"/>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grpSp>
          <p:sp>
            <p:nvSpPr>
              <p:cNvPr id="31" name="AutoShape 85"/>
              <p:cNvSpPr>
                <a:spLocks/>
              </p:cNvSpPr>
              <p:nvPr/>
            </p:nvSpPr>
            <p:spPr bwMode="auto">
              <a:xfrm rot="1620000">
                <a:off x="1127" y="718"/>
                <a:ext cx="336" cy="336"/>
              </a:xfrm>
              <a:custGeom>
                <a:avLst/>
                <a:gdLst>
                  <a:gd name="T0" fmla="+- 0 10800 -167"/>
                  <a:gd name="T1" fmla="*/ T0 w 21933"/>
                  <a:gd name="T2" fmla="*/ 10800 h 22272"/>
                </a:gdLst>
                <a:ahLst/>
                <a:cxnLst>
                  <a:cxn ang="0">
                    <a:pos x="T1" y="T2"/>
                  </a:cxn>
                </a:cxnLst>
                <a:rect l="0" t="0" r="r" b="b"/>
                <a:pathLst>
                  <a:path w="21933" h="22272">
                    <a:moveTo>
                      <a:pt x="10967" y="0"/>
                    </a:moveTo>
                    <a:lnTo>
                      <a:pt x="12842" y="5904"/>
                    </a:lnTo>
                    <a:lnTo>
                      <a:pt x="18016" y="2605"/>
                    </a:lnTo>
                    <a:lnTo>
                      <a:pt x="15716" y="8352"/>
                    </a:lnTo>
                    <a:lnTo>
                      <a:pt x="21767" y="9202"/>
                    </a:lnTo>
                    <a:lnTo>
                      <a:pt x="16367" y="12103"/>
                    </a:lnTo>
                    <a:lnTo>
                      <a:pt x="20464" y="16704"/>
                    </a:lnTo>
                    <a:lnTo>
                      <a:pt x="14492" y="15401"/>
                    </a:lnTo>
                    <a:lnTo>
                      <a:pt x="14718" y="21600"/>
                    </a:lnTo>
                    <a:lnTo>
                      <a:pt x="10967" y="16704"/>
                    </a:lnTo>
                    <a:lnTo>
                      <a:pt x="7216" y="21600"/>
                    </a:lnTo>
                    <a:lnTo>
                      <a:pt x="7442" y="15401"/>
                    </a:lnTo>
                    <a:lnTo>
                      <a:pt x="1470" y="16704"/>
                    </a:lnTo>
                    <a:lnTo>
                      <a:pt x="5567" y="12103"/>
                    </a:lnTo>
                    <a:lnTo>
                      <a:pt x="167" y="9202"/>
                    </a:lnTo>
                    <a:lnTo>
                      <a:pt x="6218" y="8352"/>
                    </a:lnTo>
                    <a:lnTo>
                      <a:pt x="3918" y="2605"/>
                    </a:lnTo>
                    <a:lnTo>
                      <a:pt x="9092" y="5904"/>
                    </a:lnTo>
                    <a:lnTo>
                      <a:pt x="10967" y="0"/>
                    </a:lnTo>
                    <a:close/>
                    <a:moveTo>
                      <a:pt x="10967" y="0"/>
                    </a:moveTo>
                  </a:path>
                </a:pathLst>
              </a:custGeom>
              <a:solidFill>
                <a:srgbClr val="FF0000"/>
              </a:solidFill>
              <a:ln w="12700" cap="flat">
                <a:noFill/>
                <a:round/>
                <a:headEnd type="none" w="med" len="med"/>
                <a:tailEnd type="none" w="med" len="med"/>
              </a:ln>
            </p:spPr>
            <p:txBody>
              <a:bodyPr lIns="0" tIns="0" rIns="0" bIns="0">
                <a:prstTxWarp prst="textNoShape">
                  <a:avLst/>
                </a:prstTxWarp>
              </a:bodyPr>
              <a:lstStyle/>
              <a:p>
                <a:endParaRPr lang="ja-JP" altLang="en-US"/>
              </a:p>
            </p:txBody>
          </p:sp>
          <p:pic>
            <p:nvPicPr>
              <p:cNvPr id="32" name="Picture 86"/>
              <p:cNvPicPr>
                <a:picLocks noChangeArrowheads="1"/>
              </p:cNvPicPr>
              <p:nvPr/>
            </p:nvPicPr>
            <p:blipFill>
              <a:blip r:embed="rId4"/>
              <a:srcRect/>
              <a:stretch>
                <a:fillRect/>
              </a:stretch>
            </p:blipFill>
            <p:spPr bwMode="auto">
              <a:xfrm rot="-2580000">
                <a:off x="937" y="578"/>
                <a:ext cx="248" cy="448"/>
              </a:xfrm>
              <a:prstGeom prst="rect">
                <a:avLst/>
              </a:prstGeom>
              <a:noFill/>
              <a:ln w="12700" cap="flat">
                <a:noFill/>
                <a:round/>
                <a:headEnd/>
                <a:tailEnd/>
              </a:ln>
            </p:spPr>
          </p:pic>
          <p:grpSp>
            <p:nvGrpSpPr>
              <p:cNvPr id="33" name="Group 87"/>
              <p:cNvGrpSpPr>
                <a:grpSpLocks/>
              </p:cNvGrpSpPr>
              <p:nvPr/>
            </p:nvGrpSpPr>
            <p:grpSpPr bwMode="auto">
              <a:xfrm rot="8220000">
                <a:off x="249" y="156"/>
                <a:ext cx="534" cy="745"/>
                <a:chOff x="109" y="43"/>
                <a:chExt cx="534" cy="745"/>
              </a:xfrm>
            </p:grpSpPr>
            <p:sp>
              <p:nvSpPr>
                <p:cNvPr id="34" name="Line 88"/>
                <p:cNvSpPr>
                  <a:spLocks noChangeShapeType="1"/>
                </p:cNvSpPr>
                <p:nvPr/>
              </p:nvSpPr>
              <p:spPr bwMode="auto">
                <a:xfrm>
                  <a:off x="242" y="64"/>
                  <a:ext cx="348" cy="72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35" name="Line 89"/>
                <p:cNvSpPr>
                  <a:spLocks noChangeShapeType="1"/>
                </p:cNvSpPr>
                <p:nvPr/>
              </p:nvSpPr>
              <p:spPr bwMode="auto">
                <a:xfrm>
                  <a:off x="229" y="117"/>
                  <a:ext cx="135" cy="37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36" name="Line 90"/>
                <p:cNvSpPr>
                  <a:spLocks noChangeShapeType="1"/>
                </p:cNvSpPr>
                <p:nvPr/>
              </p:nvSpPr>
              <p:spPr bwMode="auto">
                <a:xfrm>
                  <a:off x="219" y="122"/>
                  <a:ext cx="41" cy="38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37" name="Line 91"/>
                <p:cNvSpPr>
                  <a:spLocks noChangeShapeType="1"/>
                </p:cNvSpPr>
                <p:nvPr/>
              </p:nvSpPr>
              <p:spPr bwMode="auto">
                <a:xfrm flipH="1">
                  <a:off x="109" y="68"/>
                  <a:ext cx="112" cy="316"/>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38" name="Line 92"/>
                <p:cNvSpPr>
                  <a:spLocks noChangeShapeType="1"/>
                </p:cNvSpPr>
                <p:nvPr/>
              </p:nvSpPr>
              <p:spPr bwMode="auto">
                <a:xfrm>
                  <a:off x="275" y="74"/>
                  <a:ext cx="368" cy="473"/>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39" name="Line 93"/>
                <p:cNvSpPr>
                  <a:spLocks noChangeShapeType="1"/>
                </p:cNvSpPr>
                <p:nvPr/>
              </p:nvSpPr>
              <p:spPr bwMode="auto">
                <a:xfrm>
                  <a:off x="289" y="43"/>
                  <a:ext cx="298" cy="257"/>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grpSp>
        </p:grpSp>
        <p:grpSp>
          <p:nvGrpSpPr>
            <p:cNvPr id="11" name="Group 94"/>
            <p:cNvGrpSpPr>
              <a:grpSpLocks/>
            </p:cNvGrpSpPr>
            <p:nvPr/>
          </p:nvGrpSpPr>
          <p:grpSpPr bwMode="auto">
            <a:xfrm>
              <a:off x="111" y="1569"/>
              <a:ext cx="2508" cy="635"/>
              <a:chOff x="101" y="215"/>
              <a:chExt cx="2508" cy="635"/>
            </a:xfrm>
          </p:grpSpPr>
          <p:pic>
            <p:nvPicPr>
              <p:cNvPr id="12" name="Picture 95"/>
              <p:cNvPicPr>
                <a:picLocks noChangeArrowheads="1"/>
              </p:cNvPicPr>
              <p:nvPr/>
            </p:nvPicPr>
            <p:blipFill>
              <a:blip r:embed="rId5"/>
              <a:srcRect/>
              <a:stretch>
                <a:fillRect/>
              </a:stretch>
            </p:blipFill>
            <p:spPr bwMode="auto">
              <a:xfrm rot="1200000">
                <a:off x="1215" y="327"/>
                <a:ext cx="648" cy="320"/>
              </a:xfrm>
              <a:prstGeom prst="rect">
                <a:avLst/>
              </a:prstGeom>
              <a:noFill/>
              <a:ln w="12700" cap="flat">
                <a:noFill/>
                <a:round/>
                <a:headEnd/>
                <a:tailEnd/>
              </a:ln>
            </p:spPr>
          </p:pic>
          <p:grpSp>
            <p:nvGrpSpPr>
              <p:cNvPr id="13" name="Group 96"/>
              <p:cNvGrpSpPr>
                <a:grpSpLocks/>
              </p:cNvGrpSpPr>
              <p:nvPr/>
            </p:nvGrpSpPr>
            <p:grpSpPr bwMode="auto">
              <a:xfrm rot="-4200000">
                <a:off x="1970" y="109"/>
                <a:ext cx="534" cy="745"/>
                <a:chOff x="109" y="43"/>
                <a:chExt cx="534" cy="745"/>
              </a:xfrm>
            </p:grpSpPr>
            <p:sp>
              <p:nvSpPr>
                <p:cNvPr id="23" name="Line 97"/>
                <p:cNvSpPr>
                  <a:spLocks noChangeShapeType="1"/>
                </p:cNvSpPr>
                <p:nvPr/>
              </p:nvSpPr>
              <p:spPr bwMode="auto">
                <a:xfrm>
                  <a:off x="242" y="64"/>
                  <a:ext cx="348" cy="72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24" name="Line 98"/>
                <p:cNvSpPr>
                  <a:spLocks noChangeShapeType="1"/>
                </p:cNvSpPr>
                <p:nvPr/>
              </p:nvSpPr>
              <p:spPr bwMode="auto">
                <a:xfrm>
                  <a:off x="229" y="117"/>
                  <a:ext cx="135" cy="37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25" name="Line 99"/>
                <p:cNvSpPr>
                  <a:spLocks noChangeShapeType="1"/>
                </p:cNvSpPr>
                <p:nvPr/>
              </p:nvSpPr>
              <p:spPr bwMode="auto">
                <a:xfrm>
                  <a:off x="219" y="122"/>
                  <a:ext cx="41" cy="38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26" name="Line 100"/>
                <p:cNvSpPr>
                  <a:spLocks noChangeShapeType="1"/>
                </p:cNvSpPr>
                <p:nvPr/>
              </p:nvSpPr>
              <p:spPr bwMode="auto">
                <a:xfrm flipH="1">
                  <a:off x="109" y="68"/>
                  <a:ext cx="112" cy="316"/>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27" name="Line 101"/>
                <p:cNvSpPr>
                  <a:spLocks noChangeShapeType="1"/>
                </p:cNvSpPr>
                <p:nvPr/>
              </p:nvSpPr>
              <p:spPr bwMode="auto">
                <a:xfrm>
                  <a:off x="275" y="74"/>
                  <a:ext cx="368" cy="473"/>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28" name="Line 102"/>
                <p:cNvSpPr>
                  <a:spLocks noChangeShapeType="1"/>
                </p:cNvSpPr>
                <p:nvPr/>
              </p:nvSpPr>
              <p:spPr bwMode="auto">
                <a:xfrm>
                  <a:off x="289" y="43"/>
                  <a:ext cx="298" cy="257"/>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grpSp>
          <p:sp>
            <p:nvSpPr>
              <p:cNvPr id="14" name="AutoShape 103"/>
              <p:cNvSpPr>
                <a:spLocks/>
              </p:cNvSpPr>
              <p:nvPr/>
            </p:nvSpPr>
            <p:spPr bwMode="auto">
              <a:xfrm>
                <a:off x="1016" y="375"/>
                <a:ext cx="336" cy="336"/>
              </a:xfrm>
              <a:custGeom>
                <a:avLst/>
                <a:gdLst>
                  <a:gd name="T0" fmla="+- 0 10800 -167"/>
                  <a:gd name="T1" fmla="*/ T0 w 21933"/>
                  <a:gd name="T2" fmla="*/ 10800 h 22272"/>
                </a:gdLst>
                <a:ahLst/>
                <a:cxnLst>
                  <a:cxn ang="0">
                    <a:pos x="T1" y="T2"/>
                  </a:cxn>
                </a:cxnLst>
                <a:rect l="0" t="0" r="r" b="b"/>
                <a:pathLst>
                  <a:path w="21933" h="22272">
                    <a:moveTo>
                      <a:pt x="10967" y="0"/>
                    </a:moveTo>
                    <a:lnTo>
                      <a:pt x="12842" y="5904"/>
                    </a:lnTo>
                    <a:lnTo>
                      <a:pt x="18016" y="2605"/>
                    </a:lnTo>
                    <a:lnTo>
                      <a:pt x="15716" y="8352"/>
                    </a:lnTo>
                    <a:lnTo>
                      <a:pt x="21767" y="9202"/>
                    </a:lnTo>
                    <a:lnTo>
                      <a:pt x="16367" y="12103"/>
                    </a:lnTo>
                    <a:lnTo>
                      <a:pt x="20464" y="16704"/>
                    </a:lnTo>
                    <a:lnTo>
                      <a:pt x="14492" y="15401"/>
                    </a:lnTo>
                    <a:lnTo>
                      <a:pt x="14718" y="21600"/>
                    </a:lnTo>
                    <a:lnTo>
                      <a:pt x="10967" y="16704"/>
                    </a:lnTo>
                    <a:lnTo>
                      <a:pt x="7216" y="21600"/>
                    </a:lnTo>
                    <a:lnTo>
                      <a:pt x="7442" y="15401"/>
                    </a:lnTo>
                    <a:lnTo>
                      <a:pt x="1470" y="16704"/>
                    </a:lnTo>
                    <a:lnTo>
                      <a:pt x="5567" y="12103"/>
                    </a:lnTo>
                    <a:lnTo>
                      <a:pt x="167" y="9202"/>
                    </a:lnTo>
                    <a:lnTo>
                      <a:pt x="6218" y="8352"/>
                    </a:lnTo>
                    <a:lnTo>
                      <a:pt x="3918" y="2605"/>
                    </a:lnTo>
                    <a:lnTo>
                      <a:pt x="9092" y="5904"/>
                    </a:lnTo>
                    <a:lnTo>
                      <a:pt x="10967" y="0"/>
                    </a:lnTo>
                    <a:close/>
                    <a:moveTo>
                      <a:pt x="10967" y="0"/>
                    </a:moveTo>
                  </a:path>
                </a:pathLst>
              </a:custGeom>
              <a:solidFill>
                <a:srgbClr val="FF0000"/>
              </a:solidFill>
              <a:ln w="12700" cap="flat">
                <a:noFill/>
                <a:round/>
                <a:headEnd type="none" w="med" len="med"/>
                <a:tailEnd type="none" w="med" len="med"/>
              </a:ln>
            </p:spPr>
            <p:txBody>
              <a:bodyPr lIns="0" tIns="0" rIns="0" bIns="0">
                <a:prstTxWarp prst="textNoShape">
                  <a:avLst/>
                </a:prstTxWarp>
              </a:bodyPr>
              <a:lstStyle/>
              <a:p>
                <a:endParaRPr lang="ja-JP" altLang="en-US"/>
              </a:p>
            </p:txBody>
          </p:sp>
          <p:pic>
            <p:nvPicPr>
              <p:cNvPr id="15" name="Picture 104"/>
              <p:cNvPicPr>
                <a:picLocks noChangeArrowheads="1"/>
              </p:cNvPicPr>
              <p:nvPr/>
            </p:nvPicPr>
            <p:blipFill>
              <a:blip r:embed="rId6"/>
              <a:srcRect/>
              <a:stretch>
                <a:fillRect/>
              </a:stretch>
            </p:blipFill>
            <p:spPr bwMode="auto">
              <a:xfrm rot="1200000">
                <a:off x="813" y="469"/>
                <a:ext cx="352" cy="200"/>
              </a:xfrm>
              <a:prstGeom prst="rect">
                <a:avLst/>
              </a:prstGeom>
              <a:noFill/>
              <a:ln w="12700" cap="flat">
                <a:noFill/>
                <a:round/>
                <a:headEnd/>
                <a:tailEnd/>
              </a:ln>
            </p:spPr>
          </p:pic>
          <p:grpSp>
            <p:nvGrpSpPr>
              <p:cNvPr id="16" name="Group 105"/>
              <p:cNvGrpSpPr>
                <a:grpSpLocks/>
              </p:cNvGrpSpPr>
              <p:nvPr/>
            </p:nvGrpSpPr>
            <p:grpSpPr bwMode="auto">
              <a:xfrm rot="6600000">
                <a:off x="207" y="210"/>
                <a:ext cx="534" cy="745"/>
                <a:chOff x="109" y="43"/>
                <a:chExt cx="534" cy="745"/>
              </a:xfrm>
            </p:grpSpPr>
            <p:sp>
              <p:nvSpPr>
                <p:cNvPr id="17" name="Line 106"/>
                <p:cNvSpPr>
                  <a:spLocks noChangeShapeType="1"/>
                </p:cNvSpPr>
                <p:nvPr/>
              </p:nvSpPr>
              <p:spPr bwMode="auto">
                <a:xfrm>
                  <a:off x="242" y="64"/>
                  <a:ext cx="348" cy="72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18" name="Line 107"/>
                <p:cNvSpPr>
                  <a:spLocks noChangeShapeType="1"/>
                </p:cNvSpPr>
                <p:nvPr/>
              </p:nvSpPr>
              <p:spPr bwMode="auto">
                <a:xfrm>
                  <a:off x="229" y="117"/>
                  <a:ext cx="135" cy="37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19" name="Line 108"/>
                <p:cNvSpPr>
                  <a:spLocks noChangeShapeType="1"/>
                </p:cNvSpPr>
                <p:nvPr/>
              </p:nvSpPr>
              <p:spPr bwMode="auto">
                <a:xfrm>
                  <a:off x="219" y="122"/>
                  <a:ext cx="41" cy="38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20" name="Line 109"/>
                <p:cNvSpPr>
                  <a:spLocks noChangeShapeType="1"/>
                </p:cNvSpPr>
                <p:nvPr/>
              </p:nvSpPr>
              <p:spPr bwMode="auto">
                <a:xfrm flipH="1">
                  <a:off x="109" y="68"/>
                  <a:ext cx="112" cy="316"/>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21" name="Line 110"/>
                <p:cNvSpPr>
                  <a:spLocks noChangeShapeType="1"/>
                </p:cNvSpPr>
                <p:nvPr/>
              </p:nvSpPr>
              <p:spPr bwMode="auto">
                <a:xfrm>
                  <a:off x="275" y="74"/>
                  <a:ext cx="368" cy="473"/>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22" name="Line 111"/>
                <p:cNvSpPr>
                  <a:spLocks noChangeShapeType="1"/>
                </p:cNvSpPr>
                <p:nvPr/>
              </p:nvSpPr>
              <p:spPr bwMode="auto">
                <a:xfrm>
                  <a:off x="289" y="43"/>
                  <a:ext cx="298" cy="257"/>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grpSp>
        </p:grpSp>
      </p:grpSp>
      <p:grpSp>
        <p:nvGrpSpPr>
          <p:cNvPr id="46" name="Group 36"/>
          <p:cNvGrpSpPr>
            <a:grpSpLocks/>
          </p:cNvGrpSpPr>
          <p:nvPr/>
        </p:nvGrpSpPr>
        <p:grpSpPr bwMode="auto">
          <a:xfrm>
            <a:off x="1186747" y="1130834"/>
            <a:ext cx="2002747" cy="3227498"/>
            <a:chOff x="0" y="0"/>
            <a:chExt cx="2390" cy="3218"/>
          </a:xfrm>
        </p:grpSpPr>
        <p:sp>
          <p:nvSpPr>
            <p:cNvPr id="47" name="Oval 37"/>
            <p:cNvSpPr>
              <a:spLocks/>
            </p:cNvSpPr>
            <p:nvPr/>
          </p:nvSpPr>
          <p:spPr bwMode="auto">
            <a:xfrm>
              <a:off x="745" y="691"/>
              <a:ext cx="1200" cy="1712"/>
            </a:xfrm>
            <a:prstGeom prst="ellipse">
              <a:avLst/>
            </a:prstGeom>
            <a:solidFill>
              <a:srgbClr val="FFFF00"/>
            </a:solidFill>
            <a:ln w="12700" cap="flat">
              <a:noFill/>
              <a:round/>
              <a:headEnd type="none" w="med" len="med"/>
              <a:tailEnd type="none" w="med" len="med"/>
            </a:ln>
          </p:spPr>
          <p:txBody>
            <a:bodyPr lIns="0" tIns="0" rIns="0" bIns="0">
              <a:prstTxWarp prst="textNoShape">
                <a:avLst/>
              </a:prstTxWarp>
            </a:bodyPr>
            <a:lstStyle/>
            <a:p>
              <a:endParaRPr lang="ja-JP" altLang="en-US"/>
            </a:p>
          </p:txBody>
        </p:sp>
        <p:grpSp>
          <p:nvGrpSpPr>
            <p:cNvPr id="48" name="Group 38"/>
            <p:cNvGrpSpPr>
              <a:grpSpLocks/>
            </p:cNvGrpSpPr>
            <p:nvPr/>
          </p:nvGrpSpPr>
          <p:grpSpPr bwMode="auto">
            <a:xfrm>
              <a:off x="958" y="0"/>
              <a:ext cx="1339" cy="2704"/>
              <a:chOff x="0" y="0"/>
              <a:chExt cx="1339" cy="2704"/>
            </a:xfrm>
          </p:grpSpPr>
          <p:pic>
            <p:nvPicPr>
              <p:cNvPr id="70" name="Picture 39"/>
              <p:cNvPicPr>
                <a:picLocks noChangeArrowheads="1"/>
              </p:cNvPicPr>
              <p:nvPr/>
            </p:nvPicPr>
            <p:blipFill>
              <a:blip r:embed="rId7"/>
              <a:srcRect/>
              <a:stretch>
                <a:fillRect/>
              </a:stretch>
            </p:blipFill>
            <p:spPr bwMode="auto">
              <a:xfrm>
                <a:off x="474" y="1075"/>
                <a:ext cx="480" cy="968"/>
              </a:xfrm>
              <a:prstGeom prst="rect">
                <a:avLst/>
              </a:prstGeom>
              <a:noFill/>
              <a:ln w="12700" cap="flat">
                <a:noFill/>
                <a:round/>
                <a:headEnd/>
                <a:tailEnd/>
              </a:ln>
            </p:spPr>
          </p:pic>
          <p:grpSp>
            <p:nvGrpSpPr>
              <p:cNvPr id="71" name="Group 40"/>
              <p:cNvGrpSpPr>
                <a:grpSpLocks/>
              </p:cNvGrpSpPr>
              <p:nvPr/>
            </p:nvGrpSpPr>
            <p:grpSpPr bwMode="auto">
              <a:xfrm>
                <a:off x="805" y="1959"/>
                <a:ext cx="534" cy="745"/>
                <a:chOff x="109" y="43"/>
                <a:chExt cx="534" cy="745"/>
              </a:xfrm>
            </p:grpSpPr>
            <p:sp>
              <p:nvSpPr>
                <p:cNvPr id="77" name="Line 41"/>
                <p:cNvSpPr>
                  <a:spLocks noChangeShapeType="1"/>
                </p:cNvSpPr>
                <p:nvPr/>
              </p:nvSpPr>
              <p:spPr bwMode="auto">
                <a:xfrm>
                  <a:off x="242" y="64"/>
                  <a:ext cx="348" cy="72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78" name="Line 42"/>
                <p:cNvSpPr>
                  <a:spLocks noChangeShapeType="1"/>
                </p:cNvSpPr>
                <p:nvPr/>
              </p:nvSpPr>
              <p:spPr bwMode="auto">
                <a:xfrm>
                  <a:off x="229" y="117"/>
                  <a:ext cx="135" cy="37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79" name="Line 43"/>
                <p:cNvSpPr>
                  <a:spLocks noChangeShapeType="1"/>
                </p:cNvSpPr>
                <p:nvPr/>
              </p:nvSpPr>
              <p:spPr bwMode="auto">
                <a:xfrm>
                  <a:off x="219" y="122"/>
                  <a:ext cx="41" cy="38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80" name="Line 44"/>
                <p:cNvSpPr>
                  <a:spLocks noChangeShapeType="1"/>
                </p:cNvSpPr>
                <p:nvPr/>
              </p:nvSpPr>
              <p:spPr bwMode="auto">
                <a:xfrm flipH="1">
                  <a:off x="109" y="68"/>
                  <a:ext cx="112" cy="316"/>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81" name="Line 45"/>
                <p:cNvSpPr>
                  <a:spLocks noChangeShapeType="1"/>
                </p:cNvSpPr>
                <p:nvPr/>
              </p:nvSpPr>
              <p:spPr bwMode="auto">
                <a:xfrm>
                  <a:off x="275" y="74"/>
                  <a:ext cx="368" cy="473"/>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82" name="Line 46"/>
                <p:cNvSpPr>
                  <a:spLocks noChangeShapeType="1"/>
                </p:cNvSpPr>
                <p:nvPr/>
              </p:nvSpPr>
              <p:spPr bwMode="auto">
                <a:xfrm>
                  <a:off x="289" y="43"/>
                  <a:ext cx="298" cy="257"/>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grpSp>
          <p:grpSp>
            <p:nvGrpSpPr>
              <p:cNvPr id="72" name="Group 47"/>
              <p:cNvGrpSpPr>
                <a:grpSpLocks/>
              </p:cNvGrpSpPr>
              <p:nvPr/>
            </p:nvGrpSpPr>
            <p:grpSpPr bwMode="auto">
              <a:xfrm>
                <a:off x="0" y="0"/>
                <a:ext cx="554" cy="1067"/>
                <a:chOff x="0" y="0"/>
                <a:chExt cx="554" cy="1067"/>
              </a:xfrm>
            </p:grpSpPr>
            <p:sp>
              <p:nvSpPr>
                <p:cNvPr id="73" name="Freeform 48"/>
                <p:cNvSpPr>
                  <a:spLocks/>
                </p:cNvSpPr>
                <p:nvPr/>
              </p:nvSpPr>
              <p:spPr bwMode="auto">
                <a:xfrm>
                  <a:off x="0" y="0"/>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sp>
              <p:nvSpPr>
                <p:cNvPr id="74" name="Freeform 49"/>
                <p:cNvSpPr>
                  <a:spLocks/>
                </p:cNvSpPr>
                <p:nvPr/>
              </p:nvSpPr>
              <p:spPr bwMode="auto">
                <a:xfrm>
                  <a:off x="130" y="267"/>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sp>
              <p:nvSpPr>
                <p:cNvPr id="75" name="Freeform 50"/>
                <p:cNvSpPr>
                  <a:spLocks/>
                </p:cNvSpPr>
                <p:nvPr/>
              </p:nvSpPr>
              <p:spPr bwMode="auto">
                <a:xfrm>
                  <a:off x="258" y="531"/>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sp>
              <p:nvSpPr>
                <p:cNvPr id="76" name="Freeform 51"/>
                <p:cNvSpPr>
                  <a:spLocks/>
                </p:cNvSpPr>
                <p:nvPr/>
              </p:nvSpPr>
              <p:spPr bwMode="auto">
                <a:xfrm>
                  <a:off x="362" y="795"/>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grpSp>
        </p:grpSp>
        <p:sp>
          <p:nvSpPr>
            <p:cNvPr id="49" name="AutoShape 52"/>
            <p:cNvSpPr>
              <a:spLocks/>
            </p:cNvSpPr>
            <p:nvPr/>
          </p:nvSpPr>
          <p:spPr bwMode="auto">
            <a:xfrm>
              <a:off x="1329" y="987"/>
              <a:ext cx="336" cy="336"/>
            </a:xfrm>
            <a:custGeom>
              <a:avLst/>
              <a:gdLst>
                <a:gd name="T0" fmla="+- 0 10800 -167"/>
                <a:gd name="T1" fmla="*/ T0 w 21933"/>
                <a:gd name="T2" fmla="*/ 10800 h 22272"/>
              </a:gdLst>
              <a:ahLst/>
              <a:cxnLst>
                <a:cxn ang="0">
                  <a:pos x="T1" y="T2"/>
                </a:cxn>
              </a:cxnLst>
              <a:rect l="0" t="0" r="r" b="b"/>
              <a:pathLst>
                <a:path w="21933" h="22272">
                  <a:moveTo>
                    <a:pt x="10967" y="0"/>
                  </a:moveTo>
                  <a:lnTo>
                    <a:pt x="12842" y="5904"/>
                  </a:lnTo>
                  <a:lnTo>
                    <a:pt x="18016" y="2605"/>
                  </a:lnTo>
                  <a:lnTo>
                    <a:pt x="15716" y="8352"/>
                  </a:lnTo>
                  <a:lnTo>
                    <a:pt x="21767" y="9202"/>
                  </a:lnTo>
                  <a:lnTo>
                    <a:pt x="16367" y="12103"/>
                  </a:lnTo>
                  <a:lnTo>
                    <a:pt x="20464" y="16704"/>
                  </a:lnTo>
                  <a:lnTo>
                    <a:pt x="14492" y="15401"/>
                  </a:lnTo>
                  <a:lnTo>
                    <a:pt x="14718" y="21600"/>
                  </a:lnTo>
                  <a:lnTo>
                    <a:pt x="10967" y="16704"/>
                  </a:lnTo>
                  <a:lnTo>
                    <a:pt x="7216" y="21600"/>
                  </a:lnTo>
                  <a:lnTo>
                    <a:pt x="7442" y="15401"/>
                  </a:lnTo>
                  <a:lnTo>
                    <a:pt x="1470" y="16704"/>
                  </a:lnTo>
                  <a:lnTo>
                    <a:pt x="5567" y="12103"/>
                  </a:lnTo>
                  <a:lnTo>
                    <a:pt x="167" y="9202"/>
                  </a:lnTo>
                  <a:lnTo>
                    <a:pt x="6218" y="8352"/>
                  </a:lnTo>
                  <a:lnTo>
                    <a:pt x="3918" y="2605"/>
                  </a:lnTo>
                  <a:lnTo>
                    <a:pt x="9092" y="5904"/>
                  </a:lnTo>
                  <a:lnTo>
                    <a:pt x="10967" y="0"/>
                  </a:lnTo>
                  <a:close/>
                  <a:moveTo>
                    <a:pt x="10967" y="0"/>
                  </a:moveTo>
                </a:path>
              </a:pathLst>
            </a:custGeom>
            <a:solidFill>
              <a:srgbClr val="FF0000"/>
            </a:solidFill>
            <a:ln w="12700" cap="flat">
              <a:noFill/>
              <a:round/>
              <a:headEnd type="none" w="med" len="med"/>
              <a:tailEnd type="none" w="med" len="med"/>
            </a:ln>
          </p:spPr>
          <p:txBody>
            <a:bodyPr lIns="0" tIns="0" rIns="0" bIns="0">
              <a:prstTxWarp prst="textNoShape">
                <a:avLst/>
              </a:prstTxWarp>
            </a:bodyPr>
            <a:lstStyle/>
            <a:p>
              <a:endParaRPr lang="ja-JP" altLang="en-US"/>
            </a:p>
          </p:txBody>
        </p:sp>
        <p:grpSp>
          <p:nvGrpSpPr>
            <p:cNvPr id="50" name="Group 53"/>
            <p:cNvGrpSpPr>
              <a:grpSpLocks/>
            </p:cNvGrpSpPr>
            <p:nvPr/>
          </p:nvGrpSpPr>
          <p:grpSpPr bwMode="auto">
            <a:xfrm rot="-480000">
              <a:off x="195" y="240"/>
              <a:ext cx="1467" cy="2888"/>
              <a:chOff x="0" y="0"/>
              <a:chExt cx="1467" cy="2888"/>
            </a:xfrm>
          </p:grpSpPr>
          <p:pic>
            <p:nvPicPr>
              <p:cNvPr id="51" name="Picture 54"/>
              <p:cNvPicPr>
                <a:picLocks noChangeArrowheads="1"/>
              </p:cNvPicPr>
              <p:nvPr/>
            </p:nvPicPr>
            <p:blipFill>
              <a:blip r:embed="rId8"/>
              <a:srcRect/>
              <a:stretch>
                <a:fillRect/>
              </a:stretch>
            </p:blipFill>
            <p:spPr bwMode="auto">
              <a:xfrm>
                <a:off x="864" y="1861"/>
                <a:ext cx="208" cy="384"/>
              </a:xfrm>
              <a:prstGeom prst="rect">
                <a:avLst/>
              </a:prstGeom>
              <a:noFill/>
              <a:ln w="12700" cap="flat">
                <a:noFill/>
                <a:round/>
                <a:headEnd/>
                <a:tailEnd/>
              </a:ln>
            </p:spPr>
          </p:pic>
          <p:grpSp>
            <p:nvGrpSpPr>
              <p:cNvPr id="52" name="Group 55"/>
              <p:cNvGrpSpPr>
                <a:grpSpLocks/>
              </p:cNvGrpSpPr>
              <p:nvPr/>
            </p:nvGrpSpPr>
            <p:grpSpPr bwMode="auto">
              <a:xfrm>
                <a:off x="933" y="2143"/>
                <a:ext cx="534" cy="745"/>
                <a:chOff x="109" y="43"/>
                <a:chExt cx="534" cy="745"/>
              </a:xfrm>
            </p:grpSpPr>
            <p:sp>
              <p:nvSpPr>
                <p:cNvPr id="64" name="Line 56"/>
                <p:cNvSpPr>
                  <a:spLocks noChangeShapeType="1"/>
                </p:cNvSpPr>
                <p:nvPr/>
              </p:nvSpPr>
              <p:spPr bwMode="auto">
                <a:xfrm>
                  <a:off x="242" y="64"/>
                  <a:ext cx="348" cy="72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65" name="Line 57"/>
                <p:cNvSpPr>
                  <a:spLocks noChangeShapeType="1"/>
                </p:cNvSpPr>
                <p:nvPr/>
              </p:nvSpPr>
              <p:spPr bwMode="auto">
                <a:xfrm>
                  <a:off x="229" y="117"/>
                  <a:ext cx="135" cy="37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66" name="Line 58"/>
                <p:cNvSpPr>
                  <a:spLocks noChangeShapeType="1"/>
                </p:cNvSpPr>
                <p:nvPr/>
              </p:nvSpPr>
              <p:spPr bwMode="auto">
                <a:xfrm>
                  <a:off x="219" y="122"/>
                  <a:ext cx="41" cy="384"/>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67" name="Line 59"/>
                <p:cNvSpPr>
                  <a:spLocks noChangeShapeType="1"/>
                </p:cNvSpPr>
                <p:nvPr/>
              </p:nvSpPr>
              <p:spPr bwMode="auto">
                <a:xfrm flipH="1">
                  <a:off x="109" y="68"/>
                  <a:ext cx="112" cy="316"/>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68" name="Line 60"/>
                <p:cNvSpPr>
                  <a:spLocks noChangeShapeType="1"/>
                </p:cNvSpPr>
                <p:nvPr/>
              </p:nvSpPr>
              <p:spPr bwMode="auto">
                <a:xfrm>
                  <a:off x="275" y="74"/>
                  <a:ext cx="368" cy="473"/>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sp>
              <p:nvSpPr>
                <p:cNvPr id="69" name="Line 61"/>
                <p:cNvSpPr>
                  <a:spLocks noChangeShapeType="1"/>
                </p:cNvSpPr>
                <p:nvPr/>
              </p:nvSpPr>
              <p:spPr bwMode="auto">
                <a:xfrm>
                  <a:off x="289" y="43"/>
                  <a:ext cx="298" cy="257"/>
                </a:xfrm>
                <a:prstGeom prst="line">
                  <a:avLst/>
                </a:prstGeom>
                <a:noFill/>
                <a:ln w="38100" cap="flat">
                  <a:solidFill>
                    <a:srgbClr val="333333"/>
                  </a:solidFill>
                  <a:prstDash val="solid"/>
                  <a:round/>
                  <a:headEnd type="none" w="med" len="med"/>
                  <a:tailEnd type="triangle" w="med" len="med"/>
                </a:ln>
              </p:spPr>
              <p:txBody>
                <a:bodyPr lIns="0" tIns="0" rIns="0" bIns="0">
                  <a:prstTxWarp prst="textNoShape">
                    <a:avLst/>
                  </a:prstTxWarp>
                </a:bodyPr>
                <a:lstStyle/>
                <a:p>
                  <a:endParaRPr lang="ja-JP" altLang="en-US"/>
                </a:p>
              </p:txBody>
            </p:sp>
          </p:grpSp>
          <p:sp>
            <p:nvSpPr>
              <p:cNvPr id="53" name="AutoShape 62"/>
              <p:cNvSpPr>
                <a:spLocks/>
              </p:cNvSpPr>
              <p:nvPr/>
            </p:nvSpPr>
            <p:spPr bwMode="auto">
              <a:xfrm>
                <a:off x="800" y="1744"/>
                <a:ext cx="336" cy="336"/>
              </a:xfrm>
              <a:custGeom>
                <a:avLst/>
                <a:gdLst>
                  <a:gd name="T0" fmla="+- 0 10800 -167"/>
                  <a:gd name="T1" fmla="*/ T0 w 21933"/>
                  <a:gd name="T2" fmla="*/ 10800 h 22272"/>
                </a:gdLst>
                <a:ahLst/>
                <a:cxnLst>
                  <a:cxn ang="0">
                    <a:pos x="T1" y="T2"/>
                  </a:cxn>
                </a:cxnLst>
                <a:rect l="0" t="0" r="r" b="b"/>
                <a:pathLst>
                  <a:path w="21933" h="22272">
                    <a:moveTo>
                      <a:pt x="10967" y="0"/>
                    </a:moveTo>
                    <a:lnTo>
                      <a:pt x="12842" y="5904"/>
                    </a:lnTo>
                    <a:lnTo>
                      <a:pt x="18016" y="2605"/>
                    </a:lnTo>
                    <a:lnTo>
                      <a:pt x="15716" y="8352"/>
                    </a:lnTo>
                    <a:lnTo>
                      <a:pt x="21767" y="9202"/>
                    </a:lnTo>
                    <a:lnTo>
                      <a:pt x="16367" y="12103"/>
                    </a:lnTo>
                    <a:lnTo>
                      <a:pt x="20464" y="16704"/>
                    </a:lnTo>
                    <a:lnTo>
                      <a:pt x="14492" y="15401"/>
                    </a:lnTo>
                    <a:lnTo>
                      <a:pt x="14718" y="21600"/>
                    </a:lnTo>
                    <a:lnTo>
                      <a:pt x="10967" y="16704"/>
                    </a:lnTo>
                    <a:lnTo>
                      <a:pt x="7216" y="21600"/>
                    </a:lnTo>
                    <a:lnTo>
                      <a:pt x="7442" y="15401"/>
                    </a:lnTo>
                    <a:lnTo>
                      <a:pt x="1470" y="16704"/>
                    </a:lnTo>
                    <a:lnTo>
                      <a:pt x="5567" y="12103"/>
                    </a:lnTo>
                    <a:lnTo>
                      <a:pt x="167" y="9202"/>
                    </a:lnTo>
                    <a:lnTo>
                      <a:pt x="6218" y="8352"/>
                    </a:lnTo>
                    <a:lnTo>
                      <a:pt x="3918" y="2605"/>
                    </a:lnTo>
                    <a:lnTo>
                      <a:pt x="9092" y="5904"/>
                    </a:lnTo>
                    <a:lnTo>
                      <a:pt x="10967" y="0"/>
                    </a:lnTo>
                    <a:close/>
                    <a:moveTo>
                      <a:pt x="10967" y="0"/>
                    </a:moveTo>
                  </a:path>
                </a:pathLst>
              </a:custGeom>
              <a:solidFill>
                <a:srgbClr val="FF0000"/>
              </a:solidFill>
              <a:ln w="12700" cap="flat">
                <a:noFill/>
                <a:round/>
                <a:headEnd type="none" w="med" len="med"/>
                <a:tailEnd type="none" w="med" len="med"/>
              </a:ln>
            </p:spPr>
            <p:txBody>
              <a:bodyPr lIns="0" tIns="0" rIns="0" bIns="0">
                <a:prstTxWarp prst="textNoShape">
                  <a:avLst/>
                </a:prstTxWarp>
              </a:bodyPr>
              <a:lstStyle/>
              <a:p>
                <a:endParaRPr lang="ja-JP" altLang="en-US"/>
              </a:p>
            </p:txBody>
          </p:sp>
          <p:grpSp>
            <p:nvGrpSpPr>
              <p:cNvPr id="54" name="Group 63"/>
              <p:cNvGrpSpPr>
                <a:grpSpLocks/>
              </p:cNvGrpSpPr>
              <p:nvPr/>
            </p:nvGrpSpPr>
            <p:grpSpPr bwMode="auto">
              <a:xfrm>
                <a:off x="0" y="0"/>
                <a:ext cx="930" cy="1851"/>
                <a:chOff x="0" y="0"/>
                <a:chExt cx="930" cy="1851"/>
              </a:xfrm>
            </p:grpSpPr>
            <p:grpSp>
              <p:nvGrpSpPr>
                <p:cNvPr id="55" name="Group 64"/>
                <p:cNvGrpSpPr>
                  <a:grpSpLocks/>
                </p:cNvGrpSpPr>
                <p:nvPr/>
              </p:nvGrpSpPr>
              <p:grpSpPr bwMode="auto">
                <a:xfrm>
                  <a:off x="376" y="784"/>
                  <a:ext cx="554" cy="1067"/>
                  <a:chOff x="0" y="0"/>
                  <a:chExt cx="554" cy="1067"/>
                </a:xfrm>
              </p:grpSpPr>
              <p:sp>
                <p:nvSpPr>
                  <p:cNvPr id="60" name="Freeform 65"/>
                  <p:cNvSpPr>
                    <a:spLocks/>
                  </p:cNvSpPr>
                  <p:nvPr/>
                </p:nvSpPr>
                <p:spPr bwMode="auto">
                  <a:xfrm>
                    <a:off x="0" y="0"/>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sp>
                <p:nvSpPr>
                  <p:cNvPr id="61" name="Freeform 66"/>
                  <p:cNvSpPr>
                    <a:spLocks/>
                  </p:cNvSpPr>
                  <p:nvPr/>
                </p:nvSpPr>
                <p:spPr bwMode="auto">
                  <a:xfrm>
                    <a:off x="130" y="267"/>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sp>
                <p:nvSpPr>
                  <p:cNvPr id="62" name="Freeform 67"/>
                  <p:cNvSpPr>
                    <a:spLocks/>
                  </p:cNvSpPr>
                  <p:nvPr/>
                </p:nvSpPr>
                <p:spPr bwMode="auto">
                  <a:xfrm>
                    <a:off x="258" y="531"/>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sp>
                <p:nvSpPr>
                  <p:cNvPr id="63" name="Freeform 68"/>
                  <p:cNvSpPr>
                    <a:spLocks/>
                  </p:cNvSpPr>
                  <p:nvPr/>
                </p:nvSpPr>
                <p:spPr bwMode="auto">
                  <a:xfrm>
                    <a:off x="362" y="795"/>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grpSp>
            <p:grpSp>
              <p:nvGrpSpPr>
                <p:cNvPr id="56" name="Group 69"/>
                <p:cNvGrpSpPr>
                  <a:grpSpLocks/>
                </p:cNvGrpSpPr>
                <p:nvPr/>
              </p:nvGrpSpPr>
              <p:grpSpPr bwMode="auto">
                <a:xfrm>
                  <a:off x="0" y="0"/>
                  <a:ext cx="450" cy="803"/>
                  <a:chOff x="0" y="0"/>
                  <a:chExt cx="450" cy="803"/>
                </a:xfrm>
              </p:grpSpPr>
              <p:sp>
                <p:nvSpPr>
                  <p:cNvPr id="57" name="Freeform 70"/>
                  <p:cNvSpPr>
                    <a:spLocks/>
                  </p:cNvSpPr>
                  <p:nvPr/>
                </p:nvSpPr>
                <p:spPr bwMode="auto">
                  <a:xfrm>
                    <a:off x="0" y="0"/>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sp>
                <p:nvSpPr>
                  <p:cNvPr id="58" name="Freeform 71"/>
                  <p:cNvSpPr>
                    <a:spLocks/>
                  </p:cNvSpPr>
                  <p:nvPr/>
                </p:nvSpPr>
                <p:spPr bwMode="auto">
                  <a:xfrm>
                    <a:off x="130" y="267"/>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sp>
                <p:nvSpPr>
                  <p:cNvPr id="59" name="Freeform 72"/>
                  <p:cNvSpPr>
                    <a:spLocks/>
                  </p:cNvSpPr>
                  <p:nvPr/>
                </p:nvSpPr>
                <p:spPr bwMode="auto">
                  <a:xfrm>
                    <a:off x="258" y="531"/>
                    <a:ext cx="192" cy="272"/>
                  </a:xfrm>
                  <a:custGeom>
                    <a:avLst/>
                    <a:gdLst/>
                    <a:ahLst/>
                    <a:cxnLst>
                      <a:cxn ang="0">
                        <a:pos x="0" y="983"/>
                      </a:cxn>
                      <a:cxn ang="0">
                        <a:pos x="15853" y="983"/>
                      </a:cxn>
                      <a:cxn ang="0">
                        <a:pos x="3171" y="10857"/>
                      </a:cxn>
                      <a:cxn ang="0">
                        <a:pos x="20609" y="10857"/>
                      </a:cxn>
                      <a:cxn ang="0">
                        <a:pos x="9512" y="19497"/>
                      </a:cxn>
                      <a:cxn ang="0">
                        <a:pos x="19024" y="19497"/>
                      </a:cxn>
                    </a:cxnLst>
                    <a:rect l="0" t="0" r="r" b="b"/>
                    <a:pathLst>
                      <a:path w="20668" h="20171">
                        <a:moveTo>
                          <a:pt x="0" y="983"/>
                        </a:moveTo>
                        <a:cubicBezTo>
                          <a:pt x="7530" y="57"/>
                          <a:pt x="15259" y="-714"/>
                          <a:pt x="15853" y="983"/>
                        </a:cubicBezTo>
                        <a:cubicBezTo>
                          <a:pt x="16448" y="2680"/>
                          <a:pt x="2378" y="9160"/>
                          <a:pt x="3171" y="10857"/>
                        </a:cubicBezTo>
                        <a:cubicBezTo>
                          <a:pt x="3963" y="12555"/>
                          <a:pt x="19618" y="9469"/>
                          <a:pt x="20609" y="10857"/>
                        </a:cubicBezTo>
                        <a:cubicBezTo>
                          <a:pt x="21600" y="12246"/>
                          <a:pt x="9710" y="18109"/>
                          <a:pt x="9512" y="19497"/>
                        </a:cubicBezTo>
                        <a:cubicBezTo>
                          <a:pt x="9314" y="20886"/>
                          <a:pt x="17439" y="19652"/>
                          <a:pt x="19024" y="19497"/>
                        </a:cubicBezTo>
                      </a:path>
                    </a:pathLst>
                  </a:custGeom>
                  <a:noFill/>
                  <a:ln w="38100" cap="flat">
                    <a:solidFill>
                      <a:srgbClr val="FF0000"/>
                    </a:solidFill>
                    <a:prstDash val="solid"/>
                    <a:round/>
                    <a:headEnd type="none" w="med" len="med"/>
                    <a:tailEnd type="none" w="med" len="med"/>
                  </a:ln>
                </p:spPr>
                <p:txBody>
                  <a:bodyPr lIns="0" tIns="0" rIns="0" bIns="0">
                    <a:prstTxWarp prst="textNoShape">
                      <a:avLst/>
                    </a:prstTxWarp>
                  </a:bodyPr>
                  <a:lstStyle/>
                  <a:p>
                    <a:endParaRPr lang="ja-JP" altLang="en-US"/>
                  </a:p>
                </p:txBody>
              </p:sp>
            </p:grpSp>
          </p:grpSp>
        </p:grpSp>
      </p:grpSp>
      <p:sp>
        <p:nvSpPr>
          <p:cNvPr id="83" name="TextBox 82"/>
          <p:cNvSpPr txBox="1"/>
          <p:nvPr/>
        </p:nvSpPr>
        <p:spPr>
          <a:xfrm>
            <a:off x="682619" y="4309408"/>
            <a:ext cx="4147289" cy="1938992"/>
          </a:xfrm>
          <a:prstGeom prst="rect">
            <a:avLst/>
          </a:prstGeom>
          <a:noFill/>
        </p:spPr>
        <p:txBody>
          <a:bodyPr wrap="none" rtlCol="0">
            <a:spAutoFit/>
          </a:bodyPr>
          <a:lstStyle/>
          <a:p>
            <a:r>
              <a:rPr kumimoji="1" lang="en-US" altLang="ja-JP" sz="2400" dirty="0" smtClean="0"/>
              <a:t>•</a:t>
            </a:r>
            <a:r>
              <a:rPr lang="en-US" altLang="ja-JP" sz="2400" dirty="0" smtClean="0"/>
              <a:t> Gamma-Jet</a:t>
            </a:r>
          </a:p>
          <a:p>
            <a:r>
              <a:rPr kumimoji="1" lang="en-US" altLang="ja-JP" sz="2400" dirty="0" smtClean="0"/>
              <a:t> - Quark Jet</a:t>
            </a:r>
          </a:p>
          <a:p>
            <a:r>
              <a:rPr kumimoji="1" lang="en-US" altLang="ja-JP" sz="2400" dirty="0" smtClean="0"/>
              <a:t> - Low Rate</a:t>
            </a:r>
          </a:p>
          <a:p>
            <a:r>
              <a:rPr lang="en-US" altLang="ja-JP" sz="2400" dirty="0" smtClean="0"/>
              <a:t> - </a:t>
            </a:r>
            <a:r>
              <a:rPr lang="ja-JP" altLang="en-US" sz="2400" dirty="0" smtClean="0"/>
              <a:t>初期エネルギーの測定可能</a:t>
            </a:r>
            <a:endParaRPr lang="en-US" altLang="ja-JP" sz="2400" dirty="0" smtClean="0"/>
          </a:p>
          <a:p>
            <a:r>
              <a:rPr kumimoji="1" lang="en-US" altLang="ja-JP" sz="2400" dirty="0" smtClean="0"/>
              <a:t> - </a:t>
            </a:r>
            <a:r>
              <a:rPr kumimoji="1" lang="ja-JP" altLang="en-US" sz="2400" dirty="0" smtClean="0"/>
              <a:t>衝突位置測定不能</a:t>
            </a:r>
            <a:endParaRPr kumimoji="1" lang="ja-JP" altLang="en-US" sz="2400" dirty="0"/>
          </a:p>
        </p:txBody>
      </p:sp>
      <p:sp>
        <p:nvSpPr>
          <p:cNvPr id="84" name="TextBox 83"/>
          <p:cNvSpPr txBox="1"/>
          <p:nvPr/>
        </p:nvSpPr>
        <p:spPr>
          <a:xfrm>
            <a:off x="4783953" y="4309408"/>
            <a:ext cx="4147289" cy="1938992"/>
          </a:xfrm>
          <a:prstGeom prst="rect">
            <a:avLst/>
          </a:prstGeom>
          <a:solidFill>
            <a:schemeClr val="tx1">
              <a:lumMod val="65000"/>
              <a:lumOff val="35000"/>
            </a:schemeClr>
          </a:solidFill>
        </p:spPr>
        <p:txBody>
          <a:bodyPr wrap="none" rtlCol="0">
            <a:spAutoFit/>
          </a:bodyPr>
          <a:lstStyle/>
          <a:p>
            <a:r>
              <a:rPr kumimoji="1" lang="en-US" altLang="ja-JP" sz="2400" dirty="0" smtClean="0">
                <a:ln>
                  <a:solidFill>
                    <a:schemeClr val="bg1"/>
                  </a:solidFill>
                </a:ln>
                <a:solidFill>
                  <a:schemeClr val="bg1"/>
                </a:solidFill>
              </a:rPr>
              <a:t>•</a:t>
            </a:r>
            <a:r>
              <a:rPr lang="en-US" altLang="ja-JP" sz="2400" dirty="0" smtClean="0">
                <a:ln>
                  <a:solidFill>
                    <a:schemeClr val="bg1"/>
                  </a:solidFill>
                </a:ln>
                <a:solidFill>
                  <a:schemeClr val="bg1"/>
                </a:solidFill>
              </a:rPr>
              <a:t> Di-Jet</a:t>
            </a:r>
          </a:p>
          <a:p>
            <a:r>
              <a:rPr kumimoji="1" lang="en-US" altLang="ja-JP" sz="2400" dirty="0" smtClean="0">
                <a:ln>
                  <a:solidFill>
                    <a:schemeClr val="bg1"/>
                  </a:solidFill>
                </a:ln>
                <a:solidFill>
                  <a:schemeClr val="bg1"/>
                </a:solidFill>
              </a:rPr>
              <a:t> - Gluon is dominant</a:t>
            </a:r>
          </a:p>
          <a:p>
            <a:r>
              <a:rPr kumimoji="1" lang="en-US" altLang="ja-JP" sz="2400" dirty="0" smtClean="0">
                <a:ln>
                  <a:solidFill>
                    <a:schemeClr val="bg1"/>
                  </a:solidFill>
                </a:ln>
                <a:solidFill>
                  <a:schemeClr val="bg1"/>
                </a:solidFill>
              </a:rPr>
              <a:t> - Higher Rate</a:t>
            </a:r>
          </a:p>
          <a:p>
            <a:r>
              <a:rPr lang="en-US" altLang="ja-JP" sz="2400" dirty="0" smtClean="0">
                <a:ln>
                  <a:solidFill>
                    <a:schemeClr val="bg1"/>
                  </a:solidFill>
                </a:ln>
                <a:solidFill>
                  <a:schemeClr val="bg1"/>
                </a:solidFill>
              </a:rPr>
              <a:t> - </a:t>
            </a:r>
            <a:r>
              <a:rPr lang="ja-JP" altLang="en-US" sz="2400" dirty="0" smtClean="0">
                <a:ln>
                  <a:solidFill>
                    <a:schemeClr val="bg1"/>
                  </a:solidFill>
                </a:ln>
                <a:solidFill>
                  <a:schemeClr val="bg1"/>
                </a:solidFill>
              </a:rPr>
              <a:t>初期エネルギーの測定不能</a:t>
            </a:r>
            <a:endParaRPr lang="en-US" altLang="ja-JP" sz="2400" dirty="0" smtClean="0">
              <a:ln>
                <a:solidFill>
                  <a:schemeClr val="bg1"/>
                </a:solidFill>
              </a:ln>
              <a:solidFill>
                <a:schemeClr val="bg1"/>
              </a:solidFill>
            </a:endParaRPr>
          </a:p>
          <a:p>
            <a:r>
              <a:rPr kumimoji="1" lang="en-US" altLang="ja-JP" sz="2400" dirty="0" smtClean="0">
                <a:ln>
                  <a:solidFill>
                    <a:schemeClr val="bg1"/>
                  </a:solidFill>
                </a:ln>
                <a:solidFill>
                  <a:schemeClr val="bg1"/>
                </a:solidFill>
              </a:rPr>
              <a:t> - </a:t>
            </a:r>
            <a:r>
              <a:rPr kumimoji="1" lang="ja-JP" altLang="en-US" sz="2400" dirty="0" smtClean="0">
                <a:ln>
                  <a:solidFill>
                    <a:schemeClr val="bg1"/>
                  </a:solidFill>
                </a:ln>
                <a:solidFill>
                  <a:schemeClr val="bg1"/>
                </a:solidFill>
              </a:rPr>
              <a:t>衝突位置測定可能</a:t>
            </a:r>
            <a:endParaRPr kumimoji="1" lang="ja-JP" altLang="en-US" sz="2400" dirty="0">
              <a:ln>
                <a:solidFill>
                  <a:schemeClr val="bg1"/>
                </a:solidFill>
              </a:ln>
              <a:solidFill>
                <a:schemeClr val="bg1"/>
              </a:solidFill>
            </a:endParaRPr>
          </a:p>
        </p:txBody>
      </p:sp>
      <p:sp>
        <p:nvSpPr>
          <p:cNvPr id="85" name="スライド番号プレースホルダ 4"/>
          <p:cNvSpPr txBox="1">
            <a:spLocks/>
          </p:cNvSpPr>
          <p:nvPr/>
        </p:nvSpPr>
        <p:spPr>
          <a:xfrm>
            <a:off x="8174736" y="2272"/>
            <a:ext cx="762000" cy="365760"/>
          </a:xfrm>
          <a:prstGeom prst="rect">
            <a:avLst/>
          </a:prstGeom>
        </p:spPr>
        <p:txBody>
          <a:bodyPr vert="horz" anchor="b"/>
          <a:lstStyle/>
          <a:p>
            <a:pPr marL="0" marR="0" lvl="0" indent="0" algn="r" defTabSz="457200" rtl="0" eaLnBrk="1" fontAlgn="auto" latinLnBrk="0" hangingPunct="1">
              <a:lnSpc>
                <a:spcPct val="100000"/>
              </a:lnSpc>
              <a:spcBef>
                <a:spcPts val="0"/>
              </a:spcBef>
              <a:spcAft>
                <a:spcPts val="0"/>
              </a:spcAft>
              <a:buClrTx/>
              <a:buSzTx/>
              <a:buFontTx/>
              <a:buNone/>
              <a:tabLst/>
              <a:defRPr/>
            </a:pPr>
            <a:fld id="{AD1E5D01-3169-334E-B5DF-F3C5538AEC2B}" type="slidenum">
              <a:rPr kumimoji="0" lang="ja-JP" altLang="en-US" sz="1800" b="0" i="0" u="none" strike="noStrike" kern="1200" cap="none" spc="0" normalizeH="0" baseline="0" noProof="0" smtClean="0">
                <a:ln>
                  <a:noFill/>
                </a:ln>
                <a:solidFill>
                  <a:srgbClr val="FFFFFF"/>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ja-JP" altLang="en-US" sz="1800" b="0" i="0" u="none" strike="noStrike" kern="1200" cap="none" spc="0" normalizeH="0" baseline="0" noProof="0" dirty="0">
              <a:ln>
                <a:noFill/>
              </a:ln>
              <a:solidFill>
                <a:srgbClr val="FFFFFF"/>
              </a:solidFill>
              <a:effectLst/>
              <a:uLnTx/>
              <a:uFillTx/>
              <a:latin typeface="+mn-lt"/>
              <a:ea typeface="+mn-ea"/>
              <a:cs typeface="+mn-cs"/>
            </a:endParaRPr>
          </a:p>
        </p:txBody>
      </p:sp>
      <p:sp>
        <p:nvSpPr>
          <p:cNvPr id="86" name="スライド番号プレースホルダ 85"/>
          <p:cNvSpPr>
            <a:spLocks noGrp="1"/>
          </p:cNvSpPr>
          <p:nvPr>
            <p:ph type="sldNum" sz="quarter" idx="11"/>
          </p:nvPr>
        </p:nvSpPr>
        <p:spPr/>
        <p:txBody>
          <a:bodyPr/>
          <a:lstStyle/>
          <a:p>
            <a:fld id="{654E40E6-F36D-C343-ADBA-35C997389B83}" type="slidenum">
              <a:rPr lang="en-US" altLang="ja-JP" smtClean="0"/>
              <a:pPr/>
              <a:t>4</a:t>
            </a:fld>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4802" y="304800"/>
            <a:ext cx="8229600" cy="1066800"/>
          </a:xfrm>
        </p:spPr>
        <p:txBody>
          <a:bodyPr/>
          <a:lstStyle/>
          <a:p>
            <a:r>
              <a:rPr lang="en-US" altLang="ja-JP" dirty="0" smtClean="0">
                <a:latin typeface="Arial Black"/>
                <a:cs typeface="Arial Black"/>
              </a:rPr>
              <a:t>J-Cal Project</a:t>
            </a:r>
            <a:endParaRPr lang="ja-JP" altLang="en-US" dirty="0">
              <a:latin typeface="Arial Black"/>
              <a:cs typeface="Arial Black"/>
            </a:endParaRPr>
          </a:p>
        </p:txBody>
      </p:sp>
      <p:pic>
        <p:nvPicPr>
          <p:cNvPr id="14" name="Picture 6"/>
          <p:cNvPicPr>
            <a:picLocks noChangeArrowheads="1"/>
          </p:cNvPicPr>
          <p:nvPr/>
        </p:nvPicPr>
        <p:blipFill>
          <a:blip r:embed="rId3"/>
          <a:srcRect l="18922" t="7884" r="22128" b="14482"/>
          <a:stretch>
            <a:fillRect/>
          </a:stretch>
        </p:blipFill>
        <p:spPr bwMode="auto">
          <a:xfrm>
            <a:off x="209135" y="2164749"/>
            <a:ext cx="3524665" cy="3316224"/>
          </a:xfrm>
          <a:prstGeom prst="rect">
            <a:avLst/>
          </a:prstGeom>
          <a:noFill/>
          <a:ln w="9525" cap="flat">
            <a:noFill/>
            <a:miter lim="800000"/>
            <a:headEnd/>
            <a:tailEnd/>
          </a:ln>
        </p:spPr>
      </p:pic>
      <p:sp>
        <p:nvSpPr>
          <p:cNvPr id="20" name="アーチ 19"/>
          <p:cNvSpPr/>
          <p:nvPr/>
        </p:nvSpPr>
        <p:spPr>
          <a:xfrm rot="19814319">
            <a:off x="597293" y="2450753"/>
            <a:ext cx="2853919" cy="2817967"/>
          </a:xfrm>
          <a:prstGeom prst="blockArc">
            <a:avLst>
              <a:gd name="adj1" fmla="val 12362202"/>
              <a:gd name="adj2" fmla="val 18255803"/>
              <a:gd name="adj3" fmla="val 3823"/>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pic>
        <p:nvPicPr>
          <p:cNvPr id="21" name="Picture 78"/>
          <p:cNvPicPr>
            <a:picLocks noChangeArrowheads="1"/>
          </p:cNvPicPr>
          <p:nvPr/>
        </p:nvPicPr>
        <p:blipFill>
          <a:blip r:embed="rId4"/>
          <a:srcRect l="1469" t="1541" r="21959" b="7967"/>
          <a:stretch>
            <a:fillRect/>
          </a:stretch>
        </p:blipFill>
        <p:spPr bwMode="auto">
          <a:xfrm>
            <a:off x="3962400" y="838200"/>
            <a:ext cx="4724400" cy="3352800"/>
          </a:xfrm>
          <a:prstGeom prst="rect">
            <a:avLst/>
          </a:prstGeom>
          <a:noFill/>
          <a:ln w="12700" cap="flat">
            <a:noFill/>
            <a:round/>
            <a:headEnd/>
            <a:tailEnd/>
          </a:ln>
        </p:spPr>
      </p:pic>
      <p:sp>
        <p:nvSpPr>
          <p:cNvPr id="22" name="正方形/長方形 21"/>
          <p:cNvSpPr/>
          <p:nvPr/>
        </p:nvSpPr>
        <p:spPr>
          <a:xfrm>
            <a:off x="4800600" y="3200400"/>
            <a:ext cx="762000" cy="179166"/>
          </a:xfrm>
          <a:prstGeom prst="rect">
            <a:avLst/>
          </a:prstGeom>
          <a:solidFill>
            <a:srgbClr val="6600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24" name="曲線コネクタ 23"/>
          <p:cNvCxnSpPr/>
          <p:nvPr/>
        </p:nvCxnSpPr>
        <p:spPr>
          <a:xfrm rot="16200000" flipV="1">
            <a:off x="4572596" y="3885605"/>
            <a:ext cx="989411" cy="228602"/>
          </a:xfrm>
          <a:prstGeom prst="curvedConnector3">
            <a:avLst>
              <a:gd name="adj1" fmla="val 233"/>
            </a:avLst>
          </a:prstGeom>
          <a:ln w="571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41" name="曲線コネクタ 40"/>
          <p:cNvCxnSpPr/>
          <p:nvPr/>
        </p:nvCxnSpPr>
        <p:spPr>
          <a:xfrm rot="10800000" flipV="1">
            <a:off x="3124201" y="4496200"/>
            <a:ext cx="2057405" cy="269416"/>
          </a:xfrm>
          <a:prstGeom prst="curvedConnector3">
            <a:avLst>
              <a:gd name="adj1" fmla="val 5280"/>
            </a:avLst>
          </a:prstGeom>
          <a:ln w="57150" cmpd="sng">
            <a:solidFill>
              <a:srgbClr val="660066"/>
            </a:solidFill>
            <a:tailEnd type="triangle"/>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2205834" y="2328817"/>
            <a:ext cx="1227131" cy="369332"/>
          </a:xfrm>
          <a:prstGeom prst="rect">
            <a:avLst/>
          </a:prstGeom>
          <a:solidFill>
            <a:schemeClr val="bg1"/>
          </a:solidFill>
          <a:ln>
            <a:solidFill>
              <a:srgbClr val="FF0000"/>
            </a:solidFill>
          </a:ln>
        </p:spPr>
        <p:txBody>
          <a:bodyPr wrap="none" rtlCol="0">
            <a:spAutoFit/>
          </a:bodyPr>
          <a:lstStyle/>
          <a:p>
            <a:r>
              <a:rPr kumimoji="1" lang="en-US" altLang="ja-JP" dirty="0" smtClean="0"/>
              <a:t>US-</a:t>
            </a:r>
            <a:r>
              <a:rPr kumimoji="1" lang="en-US" altLang="ja-JP" dirty="0" err="1" smtClean="0"/>
              <a:t>EMcal</a:t>
            </a:r>
            <a:endParaRPr kumimoji="1" lang="ja-JP" altLang="en-US" dirty="0"/>
          </a:p>
        </p:txBody>
      </p:sp>
      <p:pic>
        <p:nvPicPr>
          <p:cNvPr id="44" name="Picture 84"/>
          <p:cNvPicPr>
            <a:picLocks noChangeArrowheads="1"/>
          </p:cNvPicPr>
          <p:nvPr/>
        </p:nvPicPr>
        <p:blipFill>
          <a:blip r:embed="rId5"/>
          <a:srcRect/>
          <a:stretch>
            <a:fillRect/>
          </a:stretch>
        </p:blipFill>
        <p:spPr bwMode="auto">
          <a:xfrm rot="20880000">
            <a:off x="5278810" y="4784301"/>
            <a:ext cx="2917158" cy="1241675"/>
          </a:xfrm>
          <a:prstGeom prst="rect">
            <a:avLst/>
          </a:prstGeom>
          <a:noFill/>
          <a:ln w="12700" cap="flat">
            <a:noFill/>
            <a:miter lim="800000"/>
            <a:headEnd/>
            <a:tailEnd/>
          </a:ln>
        </p:spPr>
      </p:pic>
      <p:pic>
        <p:nvPicPr>
          <p:cNvPr id="45" name="Picture 86"/>
          <p:cNvPicPr>
            <a:picLocks noChangeArrowheads="1"/>
          </p:cNvPicPr>
          <p:nvPr/>
        </p:nvPicPr>
        <p:blipFill>
          <a:blip r:embed="rId5"/>
          <a:srcRect/>
          <a:stretch>
            <a:fillRect/>
          </a:stretch>
        </p:blipFill>
        <p:spPr bwMode="auto">
          <a:xfrm rot="20760000">
            <a:off x="5948468" y="5085944"/>
            <a:ext cx="3175531" cy="1408865"/>
          </a:xfrm>
          <a:prstGeom prst="rect">
            <a:avLst/>
          </a:prstGeom>
          <a:noFill/>
          <a:ln w="12700" cap="flat">
            <a:noFill/>
            <a:miter lim="800000"/>
            <a:headEnd/>
            <a:tailEnd/>
          </a:ln>
        </p:spPr>
      </p:pic>
      <p:sp>
        <p:nvSpPr>
          <p:cNvPr id="49" name="TextBox 48"/>
          <p:cNvSpPr txBox="1"/>
          <p:nvPr/>
        </p:nvSpPr>
        <p:spPr>
          <a:xfrm rot="1710321">
            <a:off x="7780595" y="6161776"/>
            <a:ext cx="1025158" cy="307777"/>
          </a:xfrm>
          <a:prstGeom prst="rect">
            <a:avLst/>
          </a:prstGeom>
          <a:noFill/>
        </p:spPr>
        <p:txBody>
          <a:bodyPr wrap="square" rtlCol="0">
            <a:spAutoFit/>
          </a:bodyPr>
          <a:lstStyle/>
          <a:p>
            <a:r>
              <a:rPr lang="en-US" altLang="ja-JP" sz="1400" dirty="0" smtClean="0"/>
              <a:t>•</a:t>
            </a:r>
            <a:r>
              <a:rPr lang="en-US" altLang="ja-JP" sz="1400" dirty="0" err="1" smtClean="0"/>
              <a:t>　•　</a:t>
            </a:r>
            <a:r>
              <a:rPr kumimoji="1" lang="en-US" altLang="ja-JP" sz="1400" dirty="0" smtClean="0"/>
              <a:t>•</a:t>
            </a:r>
            <a:endParaRPr kumimoji="1" lang="ja-JP" altLang="en-US" sz="1400" dirty="0"/>
          </a:p>
        </p:txBody>
      </p:sp>
      <p:sp>
        <p:nvSpPr>
          <p:cNvPr id="50" name="TextBox 49"/>
          <p:cNvSpPr txBox="1"/>
          <p:nvPr/>
        </p:nvSpPr>
        <p:spPr>
          <a:xfrm>
            <a:off x="7997367" y="4494612"/>
            <a:ext cx="1074070" cy="369332"/>
          </a:xfrm>
          <a:prstGeom prst="rect">
            <a:avLst/>
          </a:prstGeom>
          <a:noFill/>
        </p:spPr>
        <p:txBody>
          <a:bodyPr wrap="none" rtlCol="0">
            <a:spAutoFit/>
          </a:bodyPr>
          <a:lstStyle/>
          <a:p>
            <a:r>
              <a:rPr lang="en-US" altLang="ja-JP" dirty="0" smtClean="0"/>
              <a:t>2</a:t>
            </a:r>
            <a:r>
              <a:rPr kumimoji="1" lang="en-US" altLang="ja-JP" dirty="0" smtClean="0"/>
              <a:t>〜4 SM</a:t>
            </a:r>
            <a:endParaRPr kumimoji="1" lang="ja-JP" altLang="en-US" dirty="0"/>
          </a:p>
        </p:txBody>
      </p:sp>
      <p:pic>
        <p:nvPicPr>
          <p:cNvPr id="51" name="Picture 39"/>
          <p:cNvPicPr>
            <a:picLocks noChangeArrowheads="1"/>
          </p:cNvPicPr>
          <p:nvPr/>
        </p:nvPicPr>
        <p:blipFill>
          <a:blip r:embed="rId6"/>
          <a:srcRect/>
          <a:stretch>
            <a:fillRect/>
          </a:stretch>
        </p:blipFill>
        <p:spPr bwMode="auto">
          <a:xfrm>
            <a:off x="4152901" y="5244582"/>
            <a:ext cx="533401" cy="691225"/>
          </a:xfrm>
          <a:prstGeom prst="rect">
            <a:avLst/>
          </a:prstGeom>
          <a:noFill/>
          <a:ln w="12700" cap="flat">
            <a:noFill/>
            <a:round/>
            <a:headEnd/>
            <a:tailEnd/>
          </a:ln>
        </p:spPr>
      </p:pic>
      <p:sp>
        <p:nvSpPr>
          <p:cNvPr id="60" name="TextBox 59"/>
          <p:cNvSpPr txBox="1"/>
          <p:nvPr/>
        </p:nvSpPr>
        <p:spPr>
          <a:xfrm>
            <a:off x="3515086" y="5854000"/>
            <a:ext cx="2113830" cy="923330"/>
          </a:xfrm>
          <a:prstGeom prst="rect">
            <a:avLst/>
          </a:prstGeom>
          <a:noFill/>
        </p:spPr>
        <p:txBody>
          <a:bodyPr wrap="none" rtlCol="0">
            <a:spAutoFit/>
          </a:bodyPr>
          <a:lstStyle/>
          <a:p>
            <a:r>
              <a:rPr kumimoji="1" lang="en-US" altLang="ja-JP" dirty="0" smtClean="0"/>
              <a:t>288modules/SM</a:t>
            </a:r>
          </a:p>
          <a:p>
            <a:r>
              <a:rPr lang="ja-JP" altLang="en-US" dirty="0" smtClean="0"/>
              <a:t>｜</a:t>
            </a:r>
            <a:r>
              <a:rPr lang="en-US" altLang="ja-JP" dirty="0" err="1" smtClean="0"/>
              <a:t>η</a:t>
            </a:r>
            <a:r>
              <a:rPr lang="ja-JP" altLang="en-US" dirty="0" smtClean="0"/>
              <a:t>｜</a:t>
            </a:r>
            <a:r>
              <a:rPr lang="en-US" altLang="ja-JP" dirty="0" smtClean="0"/>
              <a:t> </a:t>
            </a:r>
            <a:r>
              <a:rPr lang="ja-JP" altLang="en-US" dirty="0" smtClean="0"/>
              <a:t>＜</a:t>
            </a:r>
            <a:r>
              <a:rPr lang="en-US" altLang="ja-JP" dirty="0" smtClean="0"/>
              <a:t>0.7  /SM</a:t>
            </a:r>
          </a:p>
          <a:p>
            <a:r>
              <a:rPr lang="ja-JP" altLang="en-US" dirty="0" smtClean="0"/>
              <a:t>｜</a:t>
            </a:r>
            <a:r>
              <a:rPr lang="en-US" altLang="ja-JP" dirty="0" err="1" smtClean="0"/>
              <a:t>φ</a:t>
            </a:r>
            <a:r>
              <a:rPr lang="ja-JP" altLang="en-US" dirty="0" smtClean="0"/>
              <a:t>｜</a:t>
            </a:r>
            <a:r>
              <a:rPr lang="en-US" altLang="ja-JP" dirty="0" smtClean="0"/>
              <a:t> </a:t>
            </a:r>
            <a:r>
              <a:rPr lang="ja-JP" altLang="en-US" dirty="0" smtClean="0"/>
              <a:t>＜</a:t>
            </a:r>
            <a:r>
              <a:rPr lang="en-US" altLang="ja-JP" dirty="0" smtClean="0"/>
              <a:t>0.35 /SM </a:t>
            </a:r>
            <a:endParaRPr kumimoji="1" lang="ja-JP" altLang="en-US" dirty="0"/>
          </a:p>
        </p:txBody>
      </p:sp>
      <p:sp>
        <p:nvSpPr>
          <p:cNvPr id="63" name="TextBox 62"/>
          <p:cNvSpPr txBox="1"/>
          <p:nvPr/>
        </p:nvSpPr>
        <p:spPr>
          <a:xfrm>
            <a:off x="457200" y="5669334"/>
            <a:ext cx="2954655" cy="646331"/>
          </a:xfrm>
          <a:prstGeom prst="rect">
            <a:avLst/>
          </a:prstGeom>
          <a:noFill/>
          <a:ln w="38100" cmpd="sng">
            <a:solidFill>
              <a:srgbClr val="660066"/>
            </a:solidFill>
          </a:ln>
        </p:spPr>
        <p:txBody>
          <a:bodyPr wrap="none" rtlCol="0">
            <a:spAutoFit/>
          </a:bodyPr>
          <a:lstStyle/>
          <a:p>
            <a:r>
              <a:rPr kumimoji="1" lang="ja-JP" altLang="en-US" b="1" dirty="0" smtClean="0">
                <a:solidFill>
                  <a:srgbClr val="660066"/>
                </a:solidFill>
              </a:rPr>
              <a:t>２１年度のインストール</a:t>
            </a:r>
            <a:endParaRPr kumimoji="1" lang="en-US" altLang="ja-JP" b="1" dirty="0" smtClean="0">
              <a:solidFill>
                <a:srgbClr val="660066"/>
              </a:solidFill>
            </a:endParaRPr>
          </a:p>
          <a:p>
            <a:r>
              <a:rPr lang="ja-JP" altLang="en-US" b="1" dirty="0" smtClean="0">
                <a:solidFill>
                  <a:srgbClr val="660066"/>
                </a:solidFill>
              </a:rPr>
              <a:t>を目標に計画進行中！！！</a:t>
            </a:r>
            <a:endParaRPr kumimoji="1" lang="ja-JP" altLang="en-US" b="1" dirty="0">
              <a:solidFill>
                <a:srgbClr val="660066"/>
              </a:solidFill>
            </a:endParaRPr>
          </a:p>
        </p:txBody>
      </p:sp>
      <p:sp>
        <p:nvSpPr>
          <p:cNvPr id="69" name="Text Box 4"/>
          <p:cNvSpPr txBox="1">
            <a:spLocks noChangeArrowheads="1"/>
          </p:cNvSpPr>
          <p:nvPr/>
        </p:nvSpPr>
        <p:spPr bwMode="auto">
          <a:xfrm>
            <a:off x="86105" y="1241419"/>
            <a:ext cx="3647152" cy="923330"/>
          </a:xfrm>
          <a:prstGeom prst="rect">
            <a:avLst/>
          </a:prstGeom>
          <a:noFill/>
          <a:ln w="9525">
            <a:noFill/>
            <a:miter lim="800000"/>
            <a:headEnd/>
            <a:tailEnd/>
          </a:ln>
          <a:effectLst/>
        </p:spPr>
        <p:txBody>
          <a:bodyPr wrap="none">
            <a:prstTxWarp prst="textNoShape">
              <a:avLst/>
            </a:prstTxWarp>
            <a:spAutoFit/>
          </a:bodyPr>
          <a:lstStyle/>
          <a:p>
            <a:r>
              <a:rPr lang="en-US" altLang="ja-JP" dirty="0" smtClean="0">
                <a:solidFill>
                  <a:srgbClr val="7F6229"/>
                </a:solidFill>
                <a:latin typeface="Arial Black" pitchFamily="-112" charset="0"/>
              </a:rPr>
              <a:t>J-Cal : Back-to Back jets</a:t>
            </a:r>
          </a:p>
          <a:p>
            <a:r>
              <a:rPr lang="en-US" altLang="ja-JP" dirty="0" smtClean="0">
                <a:solidFill>
                  <a:srgbClr val="7F6229"/>
                </a:solidFill>
                <a:latin typeface="Arial Black" pitchFamily="-112" charset="0"/>
              </a:rPr>
              <a:t>           </a:t>
            </a:r>
            <a:r>
              <a:rPr lang="ja-JP" altLang="en-US" dirty="0" smtClean="0">
                <a:solidFill>
                  <a:srgbClr val="7F6229"/>
                </a:solidFill>
                <a:latin typeface="Arial Black" pitchFamily="-112" charset="0"/>
              </a:rPr>
              <a:t>トリガー用</a:t>
            </a:r>
            <a:endParaRPr lang="en-US" altLang="ja-JP" dirty="0" smtClean="0">
              <a:solidFill>
                <a:srgbClr val="7F6229"/>
              </a:solidFill>
              <a:latin typeface="Arial Black" pitchFamily="-112" charset="0"/>
            </a:endParaRPr>
          </a:p>
          <a:p>
            <a:r>
              <a:rPr lang="ja-JP" altLang="ja-JP" dirty="0" smtClean="0">
                <a:solidFill>
                  <a:srgbClr val="7F6229"/>
                </a:solidFill>
                <a:latin typeface="Arial Black" pitchFamily="-112" charset="0"/>
              </a:rPr>
              <a:t>　　　　　</a:t>
            </a:r>
            <a:r>
              <a:rPr lang="ja-JP" altLang="en-US" dirty="0" smtClean="0">
                <a:solidFill>
                  <a:srgbClr val="7F6229"/>
                </a:solidFill>
                <a:latin typeface="Arial Black" pitchFamily="-112" charset="0"/>
              </a:rPr>
              <a:t>電磁カロリーメーター</a:t>
            </a:r>
            <a:endParaRPr lang="en-US" altLang="ja-JP" dirty="0" smtClean="0">
              <a:latin typeface="Arial Black" pitchFamily="-112" charset="0"/>
            </a:endParaRPr>
          </a:p>
          <a:p>
            <a:endParaRPr lang="en-US" altLang="ja-JP" dirty="0">
              <a:latin typeface="Arial Black" pitchFamily="-112" charset="0"/>
            </a:endParaRPr>
          </a:p>
        </p:txBody>
      </p:sp>
      <p:sp>
        <p:nvSpPr>
          <p:cNvPr id="3" name="コンテンツ プレースホルダ 2"/>
          <p:cNvSpPr>
            <a:spLocks noGrp="1"/>
          </p:cNvSpPr>
          <p:nvPr>
            <p:ph idx="1"/>
          </p:nvPr>
        </p:nvSpPr>
        <p:spPr>
          <a:xfrm>
            <a:off x="5181606" y="4183923"/>
            <a:ext cx="1295396" cy="538830"/>
          </a:xfrm>
          <a:ln>
            <a:solidFill>
              <a:srgbClr val="660066"/>
            </a:solidFill>
          </a:ln>
        </p:spPr>
        <p:txBody>
          <a:bodyPr/>
          <a:lstStyle/>
          <a:p>
            <a:pPr>
              <a:buNone/>
            </a:pPr>
            <a:r>
              <a:rPr lang="en-US" altLang="ja-JP" dirty="0" smtClean="0"/>
              <a:t>J-Cal</a:t>
            </a:r>
          </a:p>
        </p:txBody>
      </p:sp>
      <p:sp>
        <p:nvSpPr>
          <p:cNvPr id="71" name="スライド番号プレースホルダ 70"/>
          <p:cNvSpPr>
            <a:spLocks noGrp="1"/>
          </p:cNvSpPr>
          <p:nvPr>
            <p:ph type="sldNum" sz="quarter" idx="12"/>
          </p:nvPr>
        </p:nvSpPr>
        <p:spPr/>
        <p:txBody>
          <a:bodyPr/>
          <a:lstStyle/>
          <a:p>
            <a:fld id="{AD1E5D01-3169-334E-B5DF-F3C5538AEC2B}" type="slidenum">
              <a:rPr lang="ja-JP" altLang="en-US" smtClean="0"/>
              <a:pPr/>
              <a:t>5</a:t>
            </a:fld>
            <a:endParaRPr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 name="正方形/長方形 60"/>
          <p:cNvSpPr/>
          <p:nvPr/>
        </p:nvSpPr>
        <p:spPr>
          <a:xfrm>
            <a:off x="685800" y="1802368"/>
            <a:ext cx="3562957" cy="1272064"/>
          </a:xfrm>
          <a:prstGeom prst="rect">
            <a:avLst/>
          </a:prstGeom>
          <a:solidFill>
            <a:schemeClr val="tx1">
              <a:lumMod val="65000"/>
              <a:lumOff val="3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76200" y="304800"/>
            <a:ext cx="8229600" cy="1066800"/>
          </a:xfrm>
        </p:spPr>
        <p:txBody>
          <a:bodyPr>
            <a:normAutofit/>
          </a:bodyPr>
          <a:lstStyle/>
          <a:p>
            <a:r>
              <a:rPr lang="en-US" altLang="ja-JP" sz="2400" dirty="0" smtClean="0">
                <a:latin typeface="Arial Black"/>
                <a:cs typeface="Arial Black"/>
              </a:rPr>
              <a:t>Back-to Back Jet performance </a:t>
            </a:r>
            <a:br>
              <a:rPr lang="en-US" altLang="ja-JP" sz="2400" dirty="0" smtClean="0">
                <a:latin typeface="Arial Black"/>
                <a:cs typeface="Arial Black"/>
              </a:rPr>
            </a:br>
            <a:r>
              <a:rPr lang="en-US" altLang="ja-JP" sz="2400" dirty="0" err="1" smtClean="0">
                <a:latin typeface="Arial Black"/>
                <a:cs typeface="Arial Black"/>
              </a:rPr>
              <a:t>　　　　　　　　　　　　　　　</a:t>
            </a:r>
            <a:r>
              <a:rPr lang="en-US" altLang="ja-JP" sz="2000" dirty="0" err="1" smtClean="0">
                <a:latin typeface="Arial Black"/>
                <a:cs typeface="Arial Black"/>
              </a:rPr>
              <a:t>with</a:t>
            </a:r>
            <a:r>
              <a:rPr lang="en-US" altLang="ja-JP" sz="2000" dirty="0" smtClean="0">
                <a:latin typeface="Arial Black"/>
                <a:cs typeface="Arial Black"/>
              </a:rPr>
              <a:t> J-Cal</a:t>
            </a:r>
            <a:endParaRPr lang="ja-JP" altLang="en-US" sz="2000" dirty="0">
              <a:latin typeface="Arial Black"/>
              <a:cs typeface="Arial Black"/>
            </a:endParaRPr>
          </a:p>
        </p:txBody>
      </p:sp>
      <p:sp>
        <p:nvSpPr>
          <p:cNvPr id="3" name="コンテンツ プレースホルダ 2"/>
          <p:cNvSpPr>
            <a:spLocks noGrp="1"/>
          </p:cNvSpPr>
          <p:nvPr>
            <p:ph idx="1"/>
          </p:nvPr>
        </p:nvSpPr>
        <p:spPr>
          <a:xfrm>
            <a:off x="381000" y="3429000"/>
            <a:ext cx="8229600" cy="3200400"/>
          </a:xfrm>
        </p:spPr>
        <p:txBody>
          <a:bodyPr>
            <a:normAutofit/>
          </a:bodyPr>
          <a:lstStyle/>
          <a:p>
            <a:pPr>
              <a:buNone/>
            </a:pPr>
            <a:r>
              <a:rPr lang="en-US" altLang="ja-JP" dirty="0" smtClean="0"/>
              <a:t>Detector Performance</a:t>
            </a:r>
          </a:p>
          <a:p>
            <a:r>
              <a:rPr lang="en-US" altLang="ja-JP" dirty="0" smtClean="0"/>
              <a:t>Jet </a:t>
            </a:r>
            <a:r>
              <a:rPr lang="en-US" altLang="ja-JP" dirty="0" err="1" smtClean="0"/>
              <a:t>Δφ</a:t>
            </a:r>
            <a:r>
              <a:rPr lang="en-US" altLang="ja-JP" dirty="0" smtClean="0"/>
              <a:t> resolution</a:t>
            </a:r>
          </a:p>
          <a:p>
            <a:r>
              <a:rPr lang="en-US" altLang="ja-JP" dirty="0" smtClean="0"/>
              <a:t>Jet Energy balance resolution</a:t>
            </a:r>
          </a:p>
          <a:p>
            <a:pPr>
              <a:buNone/>
            </a:pPr>
            <a:r>
              <a:rPr lang="en-US" altLang="ja-JP" dirty="0" smtClean="0"/>
              <a:t>Physics Performance [model comparison]</a:t>
            </a:r>
          </a:p>
          <a:p>
            <a:r>
              <a:rPr lang="en-US" altLang="ja-JP" dirty="0" smtClean="0"/>
              <a:t>Jet </a:t>
            </a:r>
            <a:r>
              <a:rPr lang="en-US" altLang="ja-JP" dirty="0" err="1" smtClean="0"/>
              <a:t>Δφ</a:t>
            </a:r>
            <a:r>
              <a:rPr lang="en-US" altLang="ja-JP" dirty="0" smtClean="0"/>
              <a:t>  resolution</a:t>
            </a:r>
          </a:p>
          <a:p>
            <a:r>
              <a:rPr lang="en-US" altLang="ja-JP" dirty="0" smtClean="0"/>
              <a:t>Jet Energy balance resolution     </a:t>
            </a:r>
          </a:p>
          <a:p>
            <a:endParaRPr lang="ja-JP" altLang="en-US" dirty="0"/>
          </a:p>
        </p:txBody>
      </p:sp>
      <p:sp>
        <p:nvSpPr>
          <p:cNvPr id="7" name="スライド番号プレースホルダ 6"/>
          <p:cNvSpPr>
            <a:spLocks noGrp="1"/>
          </p:cNvSpPr>
          <p:nvPr>
            <p:ph type="sldNum" sz="quarter" idx="12"/>
          </p:nvPr>
        </p:nvSpPr>
        <p:spPr/>
        <p:txBody>
          <a:bodyPr/>
          <a:lstStyle/>
          <a:p>
            <a:fld id="{AD1E5D01-3169-334E-B5DF-F3C5538AEC2B}" type="slidenum">
              <a:rPr lang="ja-JP" altLang="en-US" smtClean="0"/>
              <a:pPr/>
              <a:t>6</a:t>
            </a:fld>
            <a:endParaRPr lang="ja-JP" altLang="en-US"/>
          </a:p>
        </p:txBody>
      </p:sp>
      <p:sp>
        <p:nvSpPr>
          <p:cNvPr id="9" name="円/楕円 8"/>
          <p:cNvSpPr/>
          <p:nvPr/>
        </p:nvSpPr>
        <p:spPr>
          <a:xfrm>
            <a:off x="5791200" y="1676400"/>
            <a:ext cx="1850136" cy="2362200"/>
          </a:xfrm>
          <a:prstGeom prst="ellipse">
            <a:avLst/>
          </a:prstGeom>
          <a:gradFill flip="none" rotWithShape="1">
            <a:gsLst>
              <a:gs pos="0">
                <a:srgbClr val="FF0000"/>
              </a:gs>
              <a:gs pos="100000">
                <a:srgbClr val="FFFFFF"/>
              </a:gs>
              <a:gs pos="36000">
                <a:srgbClr val="FF3B44"/>
              </a:gs>
              <a:gs pos="66000">
                <a:srgbClr val="FF5E5B"/>
              </a:gs>
              <a:gs pos="83000">
                <a:srgbClr val="FF9A97"/>
              </a:gs>
            </a:gsLst>
            <a:path path="shape">
              <a:fillToRect l="50000" t="50000" r="50000" b="50000"/>
            </a:path>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6743700" y="2362200"/>
            <a:ext cx="228600" cy="228600"/>
          </a:xfrm>
          <a:prstGeom prst="ellipse">
            <a:avLst/>
          </a:prstGeom>
          <a:solidFill>
            <a:srgbClr val="3366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2" name="直線矢印コネクタ 11"/>
          <p:cNvCxnSpPr/>
          <p:nvPr/>
        </p:nvCxnSpPr>
        <p:spPr>
          <a:xfrm rot="5400000" flipH="1" flipV="1">
            <a:off x="6904482" y="2180082"/>
            <a:ext cx="304800" cy="2118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p:nvPr/>
        </p:nvCxnSpPr>
        <p:spPr>
          <a:xfrm rot="5400000">
            <a:off x="6496050" y="2647950"/>
            <a:ext cx="381000" cy="266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直線矢印コネクタ 28"/>
          <p:cNvCxnSpPr/>
          <p:nvPr/>
        </p:nvCxnSpPr>
        <p:spPr>
          <a:xfrm rot="5400000" flipH="1" flipV="1">
            <a:off x="5943600" y="3048000"/>
            <a:ext cx="685800" cy="533400"/>
          </a:xfrm>
          <a:prstGeom prst="straightConnector1">
            <a:avLst/>
          </a:prstGeom>
          <a:ln w="57150">
            <a:solidFill>
              <a:srgbClr val="660066"/>
            </a:solidFill>
            <a:prstDash val="sysDash"/>
            <a:headEnd type="triangle"/>
            <a:tailEnd type="none"/>
          </a:ln>
        </p:spPr>
        <p:style>
          <a:lnRef idx="2">
            <a:schemeClr val="accent1"/>
          </a:lnRef>
          <a:fillRef idx="0">
            <a:schemeClr val="accent1"/>
          </a:fillRef>
          <a:effectRef idx="1">
            <a:schemeClr val="accent1"/>
          </a:effectRef>
          <a:fontRef idx="minor">
            <a:schemeClr val="tx1"/>
          </a:fontRef>
        </p:style>
      </p:cxnSp>
      <p:cxnSp>
        <p:nvCxnSpPr>
          <p:cNvPr id="31" name="直線矢印コネクタ 30"/>
          <p:cNvCxnSpPr/>
          <p:nvPr/>
        </p:nvCxnSpPr>
        <p:spPr>
          <a:xfrm rot="5400000">
            <a:off x="7143750" y="2000250"/>
            <a:ext cx="152400" cy="114300"/>
          </a:xfrm>
          <a:prstGeom prst="straightConnector1">
            <a:avLst/>
          </a:prstGeom>
          <a:ln w="57150">
            <a:solidFill>
              <a:srgbClr val="660066"/>
            </a:solidFill>
            <a:prstDash val="sysDash"/>
            <a:headEnd type="triangle"/>
            <a:tailEnd type="none"/>
          </a:ln>
        </p:spPr>
        <p:style>
          <a:lnRef idx="2">
            <a:schemeClr val="accent1"/>
          </a:lnRef>
          <a:fillRef idx="0">
            <a:schemeClr val="accent1"/>
          </a:fillRef>
          <a:effectRef idx="1">
            <a:schemeClr val="accent1"/>
          </a:effectRef>
          <a:fontRef idx="minor">
            <a:schemeClr val="tx1"/>
          </a:fontRef>
        </p:style>
      </p:cxnSp>
      <p:cxnSp>
        <p:nvCxnSpPr>
          <p:cNvPr id="35" name="直線矢印コネクタ 34"/>
          <p:cNvCxnSpPr>
            <a:stCxn id="9" idx="3"/>
          </p:cNvCxnSpPr>
          <p:nvPr/>
        </p:nvCxnSpPr>
        <p:spPr>
          <a:xfrm rot="5400000">
            <a:off x="5868005" y="3539659"/>
            <a:ext cx="41136" cy="347146"/>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36" name="直線矢印コネクタ 35"/>
          <p:cNvCxnSpPr/>
          <p:nvPr/>
        </p:nvCxnSpPr>
        <p:spPr>
          <a:xfrm rot="5400000">
            <a:off x="5676900" y="3848100"/>
            <a:ext cx="533400" cy="1524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37" name="直線矢印コネクタ 36"/>
          <p:cNvCxnSpPr/>
          <p:nvPr/>
        </p:nvCxnSpPr>
        <p:spPr>
          <a:xfrm rot="5400000">
            <a:off x="5867400" y="3657600"/>
            <a:ext cx="152400" cy="1524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38" name="直線矢印コネクタ 37"/>
          <p:cNvCxnSpPr/>
          <p:nvPr/>
        </p:nvCxnSpPr>
        <p:spPr>
          <a:xfrm flipV="1">
            <a:off x="7277100" y="1676400"/>
            <a:ext cx="685800" cy="3048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p:nvPr/>
        </p:nvCxnSpPr>
        <p:spPr>
          <a:xfrm flipV="1">
            <a:off x="7277100" y="1371600"/>
            <a:ext cx="685800" cy="6096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40" name="直線矢印コネクタ 39"/>
          <p:cNvCxnSpPr/>
          <p:nvPr/>
        </p:nvCxnSpPr>
        <p:spPr>
          <a:xfrm rot="5400000" flipH="1" flipV="1">
            <a:off x="7162800" y="1638300"/>
            <a:ext cx="457200" cy="2286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4997285" y="2602468"/>
            <a:ext cx="717715" cy="369332"/>
          </a:xfrm>
          <a:prstGeom prst="rect">
            <a:avLst/>
          </a:prstGeom>
          <a:noFill/>
        </p:spPr>
        <p:txBody>
          <a:bodyPr wrap="none" rtlCol="0">
            <a:spAutoFit/>
          </a:bodyPr>
          <a:lstStyle/>
          <a:p>
            <a:r>
              <a:rPr kumimoji="1" lang="en-US" altLang="ja-JP" dirty="0" err="1" smtClean="0">
                <a:ln>
                  <a:solidFill>
                    <a:schemeClr val="accent1"/>
                  </a:solidFill>
                </a:ln>
              </a:rPr>
              <a:t>E</a:t>
            </a:r>
            <a:r>
              <a:rPr kumimoji="1" lang="en-US" altLang="ja-JP" baseline="-25000" dirty="0" err="1" smtClean="0">
                <a:ln>
                  <a:solidFill>
                    <a:schemeClr val="accent1"/>
                  </a:solidFill>
                </a:ln>
              </a:rPr>
              <a:t>part</a:t>
            </a:r>
            <a:r>
              <a:rPr lang="en-US" altLang="ja-JP" baseline="30000" dirty="0" err="1" smtClean="0">
                <a:ln>
                  <a:solidFill>
                    <a:schemeClr val="accent1"/>
                  </a:solidFill>
                </a:ln>
              </a:rPr>
              <a:t>B</a:t>
            </a:r>
            <a:endParaRPr kumimoji="1" lang="ja-JP" altLang="en-US" dirty="0">
              <a:ln>
                <a:solidFill>
                  <a:schemeClr val="accent1"/>
                </a:solidFill>
              </a:ln>
            </a:endParaRPr>
          </a:p>
        </p:txBody>
      </p:sp>
      <p:sp>
        <p:nvSpPr>
          <p:cNvPr id="55" name="TextBox 54"/>
          <p:cNvSpPr txBox="1"/>
          <p:nvPr/>
        </p:nvSpPr>
        <p:spPr>
          <a:xfrm>
            <a:off x="6589326" y="1186934"/>
            <a:ext cx="723275" cy="369332"/>
          </a:xfrm>
          <a:prstGeom prst="rect">
            <a:avLst/>
          </a:prstGeom>
          <a:noFill/>
        </p:spPr>
        <p:txBody>
          <a:bodyPr wrap="none" rtlCol="0">
            <a:spAutoFit/>
          </a:bodyPr>
          <a:lstStyle/>
          <a:p>
            <a:r>
              <a:rPr kumimoji="1" lang="en-US" altLang="ja-JP" dirty="0" err="1" smtClean="0">
                <a:ln>
                  <a:solidFill>
                    <a:schemeClr val="accent1"/>
                  </a:solidFill>
                </a:ln>
              </a:rPr>
              <a:t>E</a:t>
            </a:r>
            <a:r>
              <a:rPr kumimoji="1" lang="en-US" altLang="ja-JP" baseline="-25000" dirty="0" err="1" smtClean="0">
                <a:ln>
                  <a:solidFill>
                    <a:schemeClr val="accent1"/>
                  </a:solidFill>
                </a:ln>
              </a:rPr>
              <a:t>part</a:t>
            </a:r>
            <a:r>
              <a:rPr kumimoji="1" lang="en-US" altLang="ja-JP" baseline="30000" dirty="0" err="1" smtClean="0">
                <a:ln>
                  <a:solidFill>
                    <a:schemeClr val="accent1"/>
                  </a:solidFill>
                </a:ln>
              </a:rPr>
              <a:t>A</a:t>
            </a:r>
            <a:endParaRPr kumimoji="1" lang="ja-JP" altLang="en-US" dirty="0">
              <a:ln>
                <a:solidFill>
                  <a:schemeClr val="accent1"/>
                </a:solidFill>
              </a:ln>
            </a:endParaRPr>
          </a:p>
        </p:txBody>
      </p:sp>
      <p:sp>
        <p:nvSpPr>
          <p:cNvPr id="56" name="TextBox 55"/>
          <p:cNvSpPr txBox="1"/>
          <p:nvPr/>
        </p:nvSpPr>
        <p:spPr>
          <a:xfrm>
            <a:off x="4997285" y="3059668"/>
            <a:ext cx="696074" cy="369332"/>
          </a:xfrm>
          <a:prstGeom prst="rect">
            <a:avLst/>
          </a:prstGeom>
          <a:noFill/>
        </p:spPr>
        <p:txBody>
          <a:bodyPr wrap="none" rtlCol="0">
            <a:spAutoFit/>
          </a:bodyPr>
          <a:lstStyle/>
          <a:p>
            <a:r>
              <a:rPr kumimoji="1" lang="en-US" altLang="ja-JP" dirty="0" err="1" smtClean="0">
                <a:ln>
                  <a:solidFill>
                    <a:srgbClr val="660066"/>
                  </a:solidFill>
                </a:ln>
              </a:rPr>
              <a:t>E</a:t>
            </a:r>
            <a:r>
              <a:rPr lang="en-US" altLang="ja-JP" baseline="-25000" dirty="0" err="1" smtClean="0">
                <a:ln>
                  <a:solidFill>
                    <a:srgbClr val="660066"/>
                  </a:solidFill>
                </a:ln>
              </a:rPr>
              <a:t>loss</a:t>
            </a:r>
            <a:r>
              <a:rPr lang="en-US" altLang="ja-JP" baseline="30000" dirty="0" err="1" smtClean="0">
                <a:ln>
                  <a:solidFill>
                    <a:srgbClr val="660066"/>
                  </a:solidFill>
                </a:ln>
              </a:rPr>
              <a:t>B</a:t>
            </a:r>
            <a:endParaRPr kumimoji="1" lang="ja-JP" altLang="en-US" dirty="0">
              <a:ln>
                <a:solidFill>
                  <a:srgbClr val="660066"/>
                </a:solidFill>
              </a:ln>
            </a:endParaRPr>
          </a:p>
        </p:txBody>
      </p:sp>
      <p:sp>
        <p:nvSpPr>
          <p:cNvPr id="57" name="TextBox 56"/>
          <p:cNvSpPr txBox="1"/>
          <p:nvPr/>
        </p:nvSpPr>
        <p:spPr>
          <a:xfrm>
            <a:off x="7156348" y="1002268"/>
            <a:ext cx="698704" cy="369332"/>
          </a:xfrm>
          <a:prstGeom prst="rect">
            <a:avLst/>
          </a:prstGeom>
          <a:noFill/>
        </p:spPr>
        <p:txBody>
          <a:bodyPr wrap="none" rtlCol="0">
            <a:spAutoFit/>
          </a:bodyPr>
          <a:lstStyle/>
          <a:p>
            <a:r>
              <a:rPr kumimoji="1" lang="en-US" altLang="ja-JP" dirty="0" err="1" smtClean="0">
                <a:ln>
                  <a:solidFill>
                    <a:srgbClr val="660066"/>
                  </a:solidFill>
                </a:ln>
              </a:rPr>
              <a:t>E</a:t>
            </a:r>
            <a:r>
              <a:rPr lang="en-US" altLang="ja-JP" baseline="-25000" dirty="0" err="1" smtClean="0">
                <a:ln>
                  <a:solidFill>
                    <a:srgbClr val="660066"/>
                  </a:solidFill>
                </a:ln>
              </a:rPr>
              <a:t>loss</a:t>
            </a:r>
            <a:r>
              <a:rPr kumimoji="1" lang="en-US" altLang="ja-JP" baseline="30000" dirty="0" err="1" smtClean="0">
                <a:ln>
                  <a:solidFill>
                    <a:srgbClr val="660066"/>
                  </a:solidFill>
                </a:ln>
              </a:rPr>
              <a:t>A</a:t>
            </a:r>
            <a:endParaRPr kumimoji="1" lang="ja-JP" altLang="en-US" dirty="0">
              <a:ln>
                <a:solidFill>
                  <a:srgbClr val="660066"/>
                </a:solidFill>
              </a:ln>
            </a:endParaRPr>
          </a:p>
        </p:txBody>
      </p:sp>
      <p:sp>
        <p:nvSpPr>
          <p:cNvPr id="58" name="TextBox 57"/>
          <p:cNvSpPr txBox="1"/>
          <p:nvPr/>
        </p:nvSpPr>
        <p:spPr>
          <a:xfrm>
            <a:off x="4997285" y="3549134"/>
            <a:ext cx="608535" cy="369332"/>
          </a:xfrm>
          <a:prstGeom prst="rect">
            <a:avLst/>
          </a:prstGeom>
          <a:noFill/>
        </p:spPr>
        <p:txBody>
          <a:bodyPr wrap="none" rtlCol="0">
            <a:spAutoFit/>
          </a:bodyPr>
          <a:lstStyle/>
          <a:p>
            <a:r>
              <a:rPr kumimoji="1" lang="en-US" altLang="ja-JP" dirty="0" err="1" smtClean="0">
                <a:ln>
                  <a:solidFill>
                    <a:srgbClr val="0000FF"/>
                  </a:solidFill>
                </a:ln>
              </a:rPr>
              <a:t>E</a:t>
            </a:r>
            <a:r>
              <a:rPr kumimoji="1" lang="en-US" altLang="ja-JP" baseline="-25000" dirty="0" err="1" smtClean="0">
                <a:ln>
                  <a:solidFill>
                    <a:srgbClr val="0000FF"/>
                  </a:solidFill>
                </a:ln>
              </a:rPr>
              <a:t>jet</a:t>
            </a:r>
            <a:r>
              <a:rPr lang="en-US" altLang="ja-JP" baseline="30000" dirty="0" err="1" smtClean="0">
                <a:ln>
                  <a:solidFill>
                    <a:srgbClr val="0000FF"/>
                  </a:solidFill>
                </a:ln>
              </a:rPr>
              <a:t>B</a:t>
            </a:r>
            <a:endParaRPr kumimoji="1" lang="ja-JP" altLang="en-US" dirty="0">
              <a:ln>
                <a:solidFill>
                  <a:srgbClr val="0000FF"/>
                </a:solidFill>
              </a:ln>
            </a:endParaRPr>
          </a:p>
        </p:txBody>
      </p:sp>
      <p:sp>
        <p:nvSpPr>
          <p:cNvPr id="59" name="TextBox 58"/>
          <p:cNvSpPr txBox="1"/>
          <p:nvPr/>
        </p:nvSpPr>
        <p:spPr>
          <a:xfrm>
            <a:off x="7855052" y="1002268"/>
            <a:ext cx="611165" cy="369332"/>
          </a:xfrm>
          <a:prstGeom prst="rect">
            <a:avLst/>
          </a:prstGeom>
          <a:noFill/>
        </p:spPr>
        <p:txBody>
          <a:bodyPr wrap="none" rtlCol="0">
            <a:spAutoFit/>
          </a:bodyPr>
          <a:lstStyle/>
          <a:p>
            <a:r>
              <a:rPr kumimoji="1" lang="en-US" altLang="ja-JP" dirty="0" err="1" smtClean="0">
                <a:ln>
                  <a:solidFill>
                    <a:srgbClr val="0000FF"/>
                  </a:solidFill>
                </a:ln>
              </a:rPr>
              <a:t>E</a:t>
            </a:r>
            <a:r>
              <a:rPr kumimoji="1" lang="en-US" altLang="ja-JP" baseline="-25000" dirty="0" err="1" smtClean="0">
                <a:ln>
                  <a:solidFill>
                    <a:srgbClr val="0000FF"/>
                  </a:solidFill>
                </a:ln>
              </a:rPr>
              <a:t>jet</a:t>
            </a:r>
            <a:r>
              <a:rPr kumimoji="1" lang="en-US" altLang="ja-JP" baseline="30000" dirty="0" err="1" smtClean="0">
                <a:ln>
                  <a:solidFill>
                    <a:srgbClr val="0000FF"/>
                  </a:solidFill>
                </a:ln>
              </a:rPr>
              <a:t>A</a:t>
            </a:r>
            <a:endParaRPr kumimoji="1" lang="ja-JP" altLang="en-US" dirty="0">
              <a:ln>
                <a:solidFill>
                  <a:srgbClr val="0000FF"/>
                </a:solidFill>
              </a:ln>
            </a:endParaRPr>
          </a:p>
        </p:txBody>
      </p:sp>
      <p:sp>
        <p:nvSpPr>
          <p:cNvPr id="60" name="TextBox 59"/>
          <p:cNvSpPr txBox="1"/>
          <p:nvPr/>
        </p:nvSpPr>
        <p:spPr>
          <a:xfrm>
            <a:off x="685800" y="1779032"/>
            <a:ext cx="3562957" cy="1200329"/>
          </a:xfrm>
          <a:prstGeom prst="rect">
            <a:avLst/>
          </a:prstGeom>
          <a:noFill/>
        </p:spPr>
        <p:txBody>
          <a:bodyPr wrap="none" rtlCol="0">
            <a:spAutoFit/>
          </a:bodyPr>
          <a:lstStyle/>
          <a:p>
            <a:r>
              <a:rPr lang="en-US" altLang="ja-JP" b="1" dirty="0" smtClean="0">
                <a:ln>
                  <a:solidFill>
                    <a:schemeClr val="bg1"/>
                  </a:solidFill>
                </a:ln>
                <a:solidFill>
                  <a:schemeClr val="bg1"/>
                </a:solidFill>
              </a:rPr>
              <a:t>Jet </a:t>
            </a:r>
            <a:r>
              <a:rPr lang="en-US" altLang="ja-JP" b="1" dirty="0" smtClean="0">
                <a:ln>
                  <a:solidFill>
                    <a:schemeClr val="bg1"/>
                  </a:solidFill>
                </a:ln>
                <a:solidFill>
                  <a:schemeClr val="bg1"/>
                </a:solidFill>
              </a:rPr>
              <a:t>Tomography </a:t>
            </a:r>
            <a:r>
              <a:rPr lang="ja-JP" altLang="en-US" b="1" dirty="0" smtClean="0">
                <a:ln>
                  <a:solidFill>
                    <a:schemeClr val="bg1"/>
                  </a:solidFill>
                </a:ln>
                <a:solidFill>
                  <a:schemeClr val="bg1"/>
                </a:solidFill>
              </a:rPr>
              <a:t>を行うに当り</a:t>
            </a:r>
            <a:endParaRPr lang="en-US" altLang="ja-JP" b="1" dirty="0" smtClean="0">
              <a:ln>
                <a:solidFill>
                  <a:schemeClr val="bg1"/>
                </a:solidFill>
              </a:ln>
            </a:endParaRPr>
          </a:p>
          <a:p>
            <a:r>
              <a:rPr lang="en-US" altLang="ja-JP" b="1" dirty="0" smtClean="0">
                <a:ln>
                  <a:solidFill>
                    <a:schemeClr val="bg1"/>
                  </a:solidFill>
                </a:ln>
              </a:rPr>
              <a:t>• </a:t>
            </a:r>
            <a:r>
              <a:rPr lang="ja-JP" altLang="en-US" b="1" dirty="0" smtClean="0">
                <a:ln>
                  <a:solidFill>
                    <a:schemeClr val="bg1"/>
                  </a:solidFill>
                </a:ln>
              </a:rPr>
              <a:t>エネルギーバランス分解能</a:t>
            </a:r>
            <a:endParaRPr lang="en-US" altLang="ja-JP" b="1" dirty="0" smtClean="0">
              <a:ln>
                <a:solidFill>
                  <a:schemeClr val="bg1"/>
                </a:solidFill>
              </a:ln>
            </a:endParaRPr>
          </a:p>
          <a:p>
            <a:r>
              <a:rPr lang="en-US" altLang="ja-JP" b="1" dirty="0" smtClean="0">
                <a:ln>
                  <a:solidFill>
                    <a:schemeClr val="bg1"/>
                  </a:solidFill>
                </a:ln>
              </a:rPr>
              <a:t>• </a:t>
            </a:r>
            <a:r>
              <a:rPr lang="ja-JP" altLang="en-US" b="1" dirty="0" smtClean="0">
                <a:ln>
                  <a:solidFill>
                    <a:schemeClr val="bg1"/>
                  </a:solidFill>
                </a:ln>
              </a:rPr>
              <a:t>通過距離</a:t>
            </a:r>
            <a:endParaRPr lang="en-US" altLang="ja-JP" b="1" dirty="0" smtClean="0">
              <a:ln>
                <a:solidFill>
                  <a:schemeClr val="bg1"/>
                </a:solidFill>
              </a:ln>
            </a:endParaRPr>
          </a:p>
          <a:p>
            <a:r>
              <a:rPr lang="en-US" altLang="ja-JP" b="1" dirty="0" smtClean="0">
                <a:ln>
                  <a:solidFill>
                    <a:schemeClr val="bg1"/>
                  </a:solidFill>
                </a:ln>
              </a:rPr>
              <a:t>        </a:t>
            </a:r>
            <a:r>
              <a:rPr lang="ja-JP" altLang="en-US" b="1" dirty="0" smtClean="0">
                <a:ln>
                  <a:solidFill>
                    <a:schemeClr val="bg1"/>
                  </a:solidFill>
                </a:ln>
              </a:rPr>
              <a:t>の情報が必要</a:t>
            </a:r>
            <a:endParaRPr lang="en-US" altLang="ja-JP" b="1" dirty="0" smtClean="0">
              <a:ln>
                <a:solidFill>
                  <a:schemeClr val="bg1"/>
                </a:solidFill>
              </a:ln>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28600" y="304800"/>
            <a:ext cx="8229600" cy="1066800"/>
          </a:xfrm>
        </p:spPr>
        <p:txBody>
          <a:bodyPr>
            <a:normAutofit/>
          </a:bodyPr>
          <a:lstStyle/>
          <a:p>
            <a:r>
              <a:rPr lang="en-US" altLang="ja-JP" sz="3600" dirty="0" smtClean="0">
                <a:latin typeface="Arial Black"/>
                <a:cs typeface="Arial Black"/>
              </a:rPr>
              <a:t>Jet </a:t>
            </a:r>
            <a:r>
              <a:rPr lang="en-US" altLang="ja-JP" sz="3600" dirty="0" err="1" smtClean="0">
                <a:latin typeface="Arial Black"/>
                <a:cs typeface="Arial Black"/>
              </a:rPr>
              <a:t>Δφ</a:t>
            </a:r>
            <a:r>
              <a:rPr lang="en-US" altLang="ja-JP" sz="3600" dirty="0" smtClean="0">
                <a:latin typeface="Arial Black"/>
                <a:cs typeface="Arial Black"/>
              </a:rPr>
              <a:t> resolution</a:t>
            </a:r>
            <a:endParaRPr lang="ja-JP" altLang="en-US" sz="3600" dirty="0">
              <a:latin typeface="Arial Black"/>
              <a:cs typeface="Arial Black"/>
            </a:endParaRPr>
          </a:p>
        </p:txBody>
      </p:sp>
      <p:pic>
        <p:nvPicPr>
          <p:cNvPr id="4" name="図 9" descr="gphiB.gif"/>
          <p:cNvPicPr>
            <a:picLocks noChangeAspect="1"/>
          </p:cNvPicPr>
          <p:nvPr/>
        </p:nvPicPr>
        <p:blipFill>
          <a:blip r:embed="rId3"/>
          <a:srcRect/>
          <a:stretch>
            <a:fillRect/>
          </a:stretch>
        </p:blipFill>
        <p:spPr bwMode="auto">
          <a:xfrm>
            <a:off x="228600" y="1371600"/>
            <a:ext cx="5205124" cy="4953000"/>
          </a:xfrm>
          <a:prstGeom prst="rect">
            <a:avLst/>
          </a:prstGeom>
          <a:noFill/>
          <a:ln w="9525">
            <a:noFill/>
            <a:miter lim="800000"/>
            <a:headEnd/>
            <a:tailEnd/>
          </a:ln>
        </p:spPr>
      </p:pic>
      <p:cxnSp>
        <p:nvCxnSpPr>
          <p:cNvPr id="8" name="直線矢印コネクタ 7"/>
          <p:cNvCxnSpPr/>
          <p:nvPr/>
        </p:nvCxnSpPr>
        <p:spPr>
          <a:xfrm rot="10800000">
            <a:off x="5517759" y="962345"/>
            <a:ext cx="1143000" cy="762002"/>
          </a:xfrm>
          <a:prstGeom prst="straightConnector1">
            <a:avLst/>
          </a:prstGeom>
          <a:ln w="41275"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9" name="直線矢印コネクタ 8"/>
          <p:cNvCxnSpPr/>
          <p:nvPr/>
        </p:nvCxnSpPr>
        <p:spPr>
          <a:xfrm>
            <a:off x="6660759" y="1724345"/>
            <a:ext cx="1676400" cy="304800"/>
          </a:xfrm>
          <a:prstGeom prst="straightConnector1">
            <a:avLst/>
          </a:prstGeom>
          <a:ln w="41275"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p:nvPr/>
        </p:nvCxnSpPr>
        <p:spPr>
          <a:xfrm>
            <a:off x="6660759" y="1724345"/>
            <a:ext cx="1447800" cy="990600"/>
          </a:xfrm>
          <a:prstGeom prst="straightConnector1">
            <a:avLst/>
          </a:prstGeom>
          <a:ln w="41275" cap="flat" cmpd="sng" algn="ctr">
            <a:solidFill>
              <a:srgbClr val="0000FF"/>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4" name="円弧 23"/>
          <p:cNvSpPr/>
          <p:nvPr/>
        </p:nvSpPr>
        <p:spPr>
          <a:xfrm rot="4097033">
            <a:off x="6600238" y="1267144"/>
            <a:ext cx="914400" cy="914400"/>
          </a:xfrm>
          <a:prstGeom prst="arc">
            <a:avLst>
              <a:gd name="adj1" fmla="val 18807810"/>
              <a:gd name="adj2" fmla="val 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5" name="TextBox 24"/>
          <p:cNvSpPr txBox="1"/>
          <p:nvPr/>
        </p:nvSpPr>
        <p:spPr>
          <a:xfrm>
            <a:off x="6873226" y="1311079"/>
            <a:ext cx="505267" cy="369332"/>
          </a:xfrm>
          <a:prstGeom prst="rect">
            <a:avLst/>
          </a:prstGeom>
          <a:noFill/>
        </p:spPr>
        <p:txBody>
          <a:bodyPr wrap="none" rtlCol="0">
            <a:spAutoFit/>
          </a:bodyPr>
          <a:lstStyle/>
          <a:p>
            <a:r>
              <a:rPr lang="en-US" altLang="ja-JP" dirty="0" err="1" smtClean="0"/>
              <a:t>Δφ</a:t>
            </a:r>
            <a:endParaRPr kumimoji="1" lang="ja-JP" altLang="en-US" dirty="0"/>
          </a:p>
        </p:txBody>
      </p:sp>
      <p:sp>
        <p:nvSpPr>
          <p:cNvPr id="28" name="TextBox 27"/>
          <p:cNvSpPr txBox="1"/>
          <p:nvPr/>
        </p:nvSpPr>
        <p:spPr>
          <a:xfrm>
            <a:off x="5279136" y="2905035"/>
            <a:ext cx="3657600" cy="1477328"/>
          </a:xfrm>
          <a:prstGeom prst="rect">
            <a:avLst/>
          </a:prstGeom>
          <a:noFill/>
        </p:spPr>
        <p:txBody>
          <a:bodyPr wrap="square" rtlCol="0">
            <a:spAutoFit/>
          </a:bodyPr>
          <a:lstStyle/>
          <a:p>
            <a:r>
              <a:rPr kumimoji="1" lang="en-US" altLang="ja-JP" dirty="0" smtClean="0"/>
              <a:t>PYTHIA 8  simulation</a:t>
            </a:r>
          </a:p>
          <a:p>
            <a:r>
              <a:rPr kumimoji="1" lang="en-US" altLang="ja-JP" dirty="0" smtClean="0"/>
              <a:t>Finding: </a:t>
            </a:r>
            <a:r>
              <a:rPr kumimoji="1" lang="en-US" altLang="ja-JP" dirty="0" err="1" smtClean="0"/>
              <a:t>CellJet</a:t>
            </a:r>
            <a:endParaRPr kumimoji="1" lang="en-US" altLang="ja-JP" dirty="0" smtClean="0"/>
          </a:p>
          <a:p>
            <a:r>
              <a:rPr kumimoji="1" lang="en-US" altLang="ja-JP" dirty="0" smtClean="0"/>
              <a:t>Cone Radius = 0.2</a:t>
            </a:r>
          </a:p>
          <a:p>
            <a:endParaRPr lang="en-US" altLang="ja-JP" dirty="0" smtClean="0"/>
          </a:p>
          <a:p>
            <a:r>
              <a:rPr kumimoji="1" lang="en-US" altLang="ja-JP" dirty="0" smtClean="0"/>
              <a:t>Detector resolutio</a:t>
            </a:r>
            <a:r>
              <a:rPr lang="en-US" altLang="ja-JP" dirty="0" smtClean="0"/>
              <a:t>n Included.</a:t>
            </a:r>
            <a:r>
              <a:rPr kumimoji="1" lang="en-US" altLang="ja-JP" dirty="0" smtClean="0"/>
              <a:t> </a:t>
            </a:r>
            <a:endParaRPr lang="en-US" altLang="ja-JP" dirty="0" smtClean="0"/>
          </a:p>
          <a:p>
            <a:endParaRPr kumimoji="1" lang="en-US" altLang="ja-JP" dirty="0" smtClean="0"/>
          </a:p>
        </p:txBody>
      </p:sp>
      <p:sp>
        <p:nvSpPr>
          <p:cNvPr id="31" name="スライド番号プレースホルダ 30"/>
          <p:cNvSpPr>
            <a:spLocks noGrp="1"/>
          </p:cNvSpPr>
          <p:nvPr>
            <p:ph type="sldNum" sz="quarter" idx="12"/>
          </p:nvPr>
        </p:nvSpPr>
        <p:spPr/>
        <p:txBody>
          <a:bodyPr/>
          <a:lstStyle/>
          <a:p>
            <a:fld id="{AD1E5D01-3169-334E-B5DF-F3C5538AEC2B}" type="slidenum">
              <a:rPr lang="ja-JP" altLang="en-US" smtClean="0"/>
              <a:pPr/>
              <a:t>7</a:t>
            </a:fld>
            <a:endParaRPr lang="ja-JP" altLang="en-US"/>
          </a:p>
        </p:txBody>
      </p:sp>
      <p:sp>
        <p:nvSpPr>
          <p:cNvPr id="33" name="正方形/長方形 32"/>
          <p:cNvSpPr/>
          <p:nvPr/>
        </p:nvSpPr>
        <p:spPr>
          <a:xfrm>
            <a:off x="5029200" y="4582300"/>
            <a:ext cx="4038600" cy="1970900"/>
          </a:xfrm>
          <a:prstGeom prst="rect">
            <a:avLst/>
          </a:prstGeom>
          <a:solidFill>
            <a:srgbClr val="606480"/>
          </a:solidFill>
        </p:spPr>
        <p:style>
          <a:lnRef idx="1">
            <a:schemeClr val="accent1"/>
          </a:lnRef>
          <a:fillRef idx="3">
            <a:schemeClr val="accent1"/>
          </a:fillRef>
          <a:effectRef idx="2">
            <a:schemeClr val="accent1"/>
          </a:effectRef>
          <a:fontRef idx="minor">
            <a:schemeClr val="lt1"/>
          </a:fontRef>
        </p:style>
        <p:txBody>
          <a:bodyPr rtlCol="0" anchor="t"/>
          <a:lstStyle/>
          <a:p>
            <a:endParaRPr lang="en-US" altLang="ja-JP" dirty="0" smtClean="0"/>
          </a:p>
          <a:p>
            <a:pPr algn="ctr"/>
            <a:r>
              <a:rPr lang="ja-JP" altLang="en-US" dirty="0" smtClean="0"/>
              <a:t>ジェットの</a:t>
            </a:r>
            <a:r>
              <a:rPr lang="en-US" altLang="ja-JP" dirty="0" err="1" smtClean="0"/>
              <a:t>Δφ</a:t>
            </a:r>
            <a:r>
              <a:rPr lang="ja-JP" altLang="en-US" dirty="0" smtClean="0"/>
              <a:t>分解能は</a:t>
            </a:r>
            <a:r>
              <a:rPr lang="en-US" altLang="ja-JP" dirty="0" smtClean="0"/>
              <a:t>B-to B jet</a:t>
            </a:r>
          </a:p>
          <a:p>
            <a:pPr algn="ctr"/>
            <a:r>
              <a:rPr lang="ja-JP" altLang="en-US" dirty="0" smtClean="0"/>
              <a:t>の</a:t>
            </a:r>
            <a:r>
              <a:rPr lang="en-US" altLang="ja-JP" dirty="0" smtClean="0"/>
              <a:t>kinematics</a:t>
            </a:r>
            <a:r>
              <a:rPr lang="ja-JP" altLang="en-US" dirty="0" smtClean="0"/>
              <a:t>によって決まり</a:t>
            </a:r>
            <a:endParaRPr lang="en-US" altLang="ja-JP" dirty="0" smtClean="0"/>
          </a:p>
          <a:p>
            <a:pPr algn="ctr"/>
            <a:r>
              <a:rPr kumimoji="1" lang="ja-JP" altLang="en-US" dirty="0" smtClean="0"/>
              <a:t>検出器の依存性は殆どない。</a:t>
            </a:r>
            <a:endParaRPr kumimoji="1" lang="en-US" altLang="ja-JP" dirty="0" smtClean="0"/>
          </a:p>
          <a:p>
            <a:pPr algn="ctr"/>
            <a:r>
              <a:rPr kumimoji="1" lang="en-US" altLang="ja-JP" dirty="0" smtClean="0"/>
              <a:t>100GeV</a:t>
            </a:r>
            <a:r>
              <a:rPr kumimoji="1" lang="ja-JP" altLang="en-US" dirty="0" smtClean="0"/>
              <a:t>以上の</a:t>
            </a:r>
            <a:r>
              <a:rPr kumimoji="1" lang="en-US" altLang="ja-JP" dirty="0" smtClean="0"/>
              <a:t>Jet</a:t>
            </a:r>
            <a:r>
              <a:rPr kumimoji="1" lang="ja-JP" altLang="en-US" dirty="0" smtClean="0"/>
              <a:t>では</a:t>
            </a:r>
            <a:endParaRPr kumimoji="1" lang="en-US" altLang="ja-JP" dirty="0" smtClean="0"/>
          </a:p>
          <a:p>
            <a:pPr algn="ctr"/>
            <a:r>
              <a:rPr lang="ja-JP" altLang="en-US" dirty="0" smtClean="0"/>
              <a:t>角度にして</a:t>
            </a:r>
            <a:r>
              <a:rPr lang="en-US" altLang="ja-JP" dirty="0" smtClean="0"/>
              <a:t>7deg</a:t>
            </a:r>
            <a:r>
              <a:rPr lang="ja-JP" altLang="en-US" dirty="0" smtClean="0"/>
              <a:t>以下の分解能である</a:t>
            </a:r>
            <a:endParaRPr kumimoji="1" lang="ja-JP"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2400" y="228600"/>
            <a:ext cx="8229600" cy="1066800"/>
          </a:xfrm>
        </p:spPr>
        <p:txBody>
          <a:bodyPr>
            <a:normAutofit/>
          </a:bodyPr>
          <a:lstStyle/>
          <a:p>
            <a:r>
              <a:rPr lang="en-US" altLang="ja-JP" sz="2000" dirty="0" smtClean="0">
                <a:latin typeface="Arial Black"/>
                <a:cs typeface="Arial Black"/>
              </a:rPr>
              <a:t>Back-to Back Jet</a:t>
            </a:r>
            <a:br>
              <a:rPr lang="en-US" altLang="ja-JP" sz="2000" dirty="0" smtClean="0">
                <a:latin typeface="Arial Black"/>
                <a:cs typeface="Arial Black"/>
              </a:rPr>
            </a:br>
            <a:r>
              <a:rPr lang="en-US" altLang="ja-JP" sz="2000" dirty="0" smtClean="0">
                <a:latin typeface="Arial Black"/>
                <a:cs typeface="Arial Black"/>
              </a:rPr>
              <a:t>                     energy balance resolution</a:t>
            </a:r>
            <a:endParaRPr lang="ja-JP" altLang="en-US" sz="2000" dirty="0">
              <a:latin typeface="Arial Black"/>
              <a:cs typeface="Arial Black"/>
            </a:endParaRPr>
          </a:p>
        </p:txBody>
      </p:sp>
      <p:pic>
        <p:nvPicPr>
          <p:cNvPr id="4" name="Picture 1"/>
          <p:cNvPicPr>
            <a:picLocks noChangeAspect="1" noChangeArrowheads="1"/>
          </p:cNvPicPr>
          <p:nvPr/>
        </p:nvPicPr>
        <p:blipFill>
          <a:blip r:embed="rId4"/>
          <a:srcRect/>
          <a:stretch>
            <a:fillRect/>
          </a:stretch>
        </p:blipFill>
        <p:spPr bwMode="auto">
          <a:xfrm>
            <a:off x="152400" y="1295400"/>
            <a:ext cx="5257800" cy="4996753"/>
          </a:xfrm>
          <a:prstGeom prst="rect">
            <a:avLst/>
          </a:prstGeom>
          <a:noFill/>
          <a:ln w="12700" cap="flat">
            <a:noFill/>
            <a:round/>
            <a:headEnd/>
            <a:tailEnd/>
          </a:ln>
        </p:spPr>
      </p:pic>
      <p:sp>
        <p:nvSpPr>
          <p:cNvPr id="11" name="TextBox 10"/>
          <p:cNvSpPr txBox="1"/>
          <p:nvPr/>
        </p:nvSpPr>
        <p:spPr>
          <a:xfrm>
            <a:off x="5105400" y="1506141"/>
            <a:ext cx="3657600" cy="1754327"/>
          </a:xfrm>
          <a:prstGeom prst="rect">
            <a:avLst/>
          </a:prstGeom>
          <a:noFill/>
        </p:spPr>
        <p:txBody>
          <a:bodyPr wrap="square" rtlCol="0">
            <a:spAutoFit/>
          </a:bodyPr>
          <a:lstStyle/>
          <a:p>
            <a:r>
              <a:rPr kumimoji="1" lang="en-US" altLang="ja-JP" dirty="0" smtClean="0"/>
              <a:t>PYTHIA 8  simulation</a:t>
            </a:r>
          </a:p>
          <a:p>
            <a:r>
              <a:rPr lang="en-US" altLang="ja-JP" dirty="0" err="1" smtClean="0"/>
              <a:t>Finding:CellJet</a:t>
            </a:r>
            <a:endParaRPr kumimoji="1" lang="en-US" altLang="ja-JP" dirty="0" smtClean="0"/>
          </a:p>
          <a:p>
            <a:r>
              <a:rPr kumimoji="1" lang="en-US" altLang="ja-JP" dirty="0" smtClean="0"/>
              <a:t>Cone </a:t>
            </a:r>
            <a:r>
              <a:rPr kumimoji="1" lang="en-US" altLang="ja-JP" dirty="0" err="1" smtClean="0"/>
              <a:t>Radious</a:t>
            </a:r>
            <a:r>
              <a:rPr kumimoji="1" lang="en-US" altLang="ja-JP" dirty="0" smtClean="0"/>
              <a:t> = 0.2 </a:t>
            </a:r>
          </a:p>
          <a:p>
            <a:r>
              <a:rPr kumimoji="1" lang="en-US" altLang="ja-JP" dirty="0" err="1" smtClean="0"/>
              <a:t>eT</a:t>
            </a:r>
            <a:r>
              <a:rPr kumimoji="1" lang="en-US" altLang="ja-JP" baseline="-25000" dirty="0" err="1" smtClean="0"/>
              <a:t>jet</a:t>
            </a:r>
            <a:r>
              <a:rPr kumimoji="1" lang="en-US" altLang="ja-JP" dirty="0" err="1" smtClean="0"/>
              <a:t>Min</a:t>
            </a:r>
            <a:r>
              <a:rPr kumimoji="1" lang="en-US" altLang="ja-JP" dirty="0" smtClean="0"/>
              <a:t> = 20GeV</a:t>
            </a:r>
          </a:p>
          <a:p>
            <a:endParaRPr kumimoji="1" lang="en-US" altLang="ja-JP" dirty="0" smtClean="0"/>
          </a:p>
          <a:p>
            <a:r>
              <a:rPr lang="en-US" altLang="ja-JP" dirty="0" smtClean="0"/>
              <a:t>Detector resolution Included.</a:t>
            </a:r>
            <a:endParaRPr kumimoji="1" lang="en-US" altLang="ja-JP" dirty="0" smtClean="0"/>
          </a:p>
          <a:p>
            <a:endParaRPr kumimoji="1" lang="ja-JP" altLang="en-US" dirty="0"/>
          </a:p>
        </p:txBody>
      </p:sp>
      <p:sp>
        <p:nvSpPr>
          <p:cNvPr id="12" name="TextBox 11"/>
          <p:cNvSpPr txBox="1"/>
          <p:nvPr/>
        </p:nvSpPr>
        <p:spPr>
          <a:xfrm>
            <a:off x="2920271" y="3168134"/>
            <a:ext cx="1499329" cy="369332"/>
          </a:xfrm>
          <a:prstGeom prst="rect">
            <a:avLst/>
          </a:prstGeom>
          <a:noFill/>
        </p:spPr>
        <p:txBody>
          <a:bodyPr wrap="none" rtlCol="0">
            <a:spAutoFit/>
          </a:bodyPr>
          <a:lstStyle/>
          <a:p>
            <a:r>
              <a:rPr kumimoji="1" lang="en-US" altLang="ja-JP" dirty="0" smtClean="0">
                <a:solidFill>
                  <a:srgbClr val="0000FF"/>
                </a:solidFill>
              </a:rPr>
              <a:t>TPC</a:t>
            </a:r>
            <a:r>
              <a:rPr kumimoji="1" lang="ja-JP" altLang="en-US" dirty="0" smtClean="0">
                <a:solidFill>
                  <a:srgbClr val="0000FF"/>
                </a:solidFill>
              </a:rPr>
              <a:t>＋</a:t>
            </a:r>
            <a:r>
              <a:rPr kumimoji="1" lang="en-US" altLang="ja-JP" dirty="0" err="1" smtClean="0">
                <a:solidFill>
                  <a:srgbClr val="0000FF"/>
                </a:solidFill>
              </a:rPr>
              <a:t>EMcal</a:t>
            </a:r>
            <a:endParaRPr kumimoji="1" lang="ja-JP" altLang="en-US" dirty="0">
              <a:solidFill>
                <a:srgbClr val="0000FF"/>
              </a:solidFill>
            </a:endParaRPr>
          </a:p>
        </p:txBody>
      </p:sp>
      <p:sp>
        <p:nvSpPr>
          <p:cNvPr id="13" name="TextBox 12"/>
          <p:cNvSpPr txBox="1"/>
          <p:nvPr/>
        </p:nvSpPr>
        <p:spPr>
          <a:xfrm>
            <a:off x="3650725" y="4182190"/>
            <a:ext cx="849662" cy="400110"/>
          </a:xfrm>
          <a:prstGeom prst="rect">
            <a:avLst/>
          </a:prstGeom>
          <a:noFill/>
        </p:spPr>
        <p:txBody>
          <a:bodyPr wrap="none" rtlCol="0">
            <a:spAutoFit/>
          </a:bodyPr>
          <a:lstStyle/>
          <a:p>
            <a:r>
              <a:rPr kumimoji="1" lang="en-US" altLang="ja-JP" sz="2000" dirty="0" smtClean="0">
                <a:solidFill>
                  <a:srgbClr val="FF0000"/>
                </a:solidFill>
              </a:rPr>
              <a:t>+</a:t>
            </a:r>
            <a:r>
              <a:rPr kumimoji="1" lang="en-US" altLang="ja-JP" sz="2000" dirty="0" err="1" smtClean="0">
                <a:solidFill>
                  <a:srgbClr val="FF0000"/>
                </a:solidFill>
              </a:rPr>
              <a:t>JCal</a:t>
            </a:r>
            <a:endParaRPr kumimoji="1" lang="ja-JP" altLang="en-US" sz="2000" dirty="0">
              <a:solidFill>
                <a:srgbClr val="FF0000"/>
              </a:solidFill>
            </a:endParaRPr>
          </a:p>
        </p:txBody>
      </p:sp>
      <p:sp>
        <p:nvSpPr>
          <p:cNvPr id="16" name="正方形/長方形 15"/>
          <p:cNvSpPr/>
          <p:nvPr/>
        </p:nvSpPr>
        <p:spPr>
          <a:xfrm>
            <a:off x="5105400" y="4796940"/>
            <a:ext cx="3831336" cy="1229500"/>
          </a:xfrm>
          <a:prstGeom prst="rect">
            <a:avLst/>
          </a:prstGeom>
          <a:solidFill>
            <a:srgbClr val="606480"/>
          </a:solidFill>
        </p:spPr>
        <p:style>
          <a:lnRef idx="1">
            <a:schemeClr val="accent1"/>
          </a:lnRef>
          <a:fillRef idx="3">
            <a:schemeClr val="accent1"/>
          </a:fillRef>
          <a:effectRef idx="2">
            <a:schemeClr val="accent1"/>
          </a:effectRef>
          <a:fontRef idx="minor">
            <a:schemeClr val="lt1"/>
          </a:fontRef>
        </p:style>
        <p:txBody>
          <a:bodyPr rtlCol="0" anchor="t"/>
          <a:lstStyle/>
          <a:p>
            <a:endParaRPr lang="en-US" altLang="ja-JP" dirty="0" smtClean="0"/>
          </a:p>
          <a:p>
            <a:r>
              <a:rPr lang="en-US" altLang="ja-JP" dirty="0" smtClean="0"/>
              <a:t>J-Cal </a:t>
            </a:r>
            <a:r>
              <a:rPr lang="ja-JP" altLang="en-US" dirty="0" smtClean="0"/>
              <a:t>の導入に</a:t>
            </a:r>
            <a:r>
              <a:rPr lang="ja-JP" altLang="en-US" dirty="0" smtClean="0"/>
              <a:t>よって</a:t>
            </a:r>
            <a:r>
              <a:rPr lang="en-US" altLang="ja-JP" dirty="0" smtClean="0"/>
              <a:t>2</a:t>
            </a:r>
            <a:r>
              <a:rPr lang="en-US" altLang="ja-JP" dirty="0" smtClean="0"/>
              <a:t>0</a:t>
            </a:r>
            <a:r>
              <a:rPr kumimoji="1" lang="ja-JP" altLang="en-US" dirty="0" smtClean="0"/>
              <a:t>％</a:t>
            </a:r>
            <a:r>
              <a:rPr kumimoji="1" lang="ja-JP" altLang="en-US" dirty="0" smtClean="0"/>
              <a:t>程度</a:t>
            </a:r>
            <a:r>
              <a:rPr lang="en-US" altLang="ja-JP" dirty="0" smtClean="0"/>
              <a:t> Energy balance resolution </a:t>
            </a:r>
            <a:r>
              <a:rPr lang="ja-JP" altLang="en-US" dirty="0" smtClean="0"/>
              <a:t>が向上</a:t>
            </a:r>
            <a:endParaRPr lang="en-US" altLang="ja-JP" dirty="0" smtClean="0"/>
          </a:p>
          <a:p>
            <a:pPr algn="ctr"/>
            <a:endParaRPr kumimoji="1" lang="ja-JP" altLang="en-US" dirty="0"/>
          </a:p>
        </p:txBody>
      </p:sp>
      <p:sp>
        <p:nvSpPr>
          <p:cNvPr id="18" name="スライド番号プレースホルダ 17"/>
          <p:cNvSpPr>
            <a:spLocks noGrp="1"/>
          </p:cNvSpPr>
          <p:nvPr>
            <p:ph type="sldNum" sz="quarter" idx="12"/>
          </p:nvPr>
        </p:nvSpPr>
        <p:spPr/>
        <p:txBody>
          <a:bodyPr/>
          <a:lstStyle/>
          <a:p>
            <a:fld id="{AD1E5D01-3169-334E-B5DF-F3C5538AEC2B}" type="slidenum">
              <a:rPr lang="ja-JP" altLang="en-US" smtClean="0"/>
              <a:pPr/>
              <a:t>8</a:t>
            </a:fld>
            <a:endParaRPr lang="ja-JP" altLang="en-US"/>
          </a:p>
        </p:txBody>
      </p:sp>
      <p:sp>
        <p:nvSpPr>
          <p:cNvPr id="21" name="フリーフォーム 20"/>
          <p:cNvSpPr/>
          <p:nvPr/>
        </p:nvSpPr>
        <p:spPr>
          <a:xfrm>
            <a:off x="1518536" y="3216737"/>
            <a:ext cx="2981851" cy="347444"/>
          </a:xfrm>
          <a:custGeom>
            <a:avLst/>
            <a:gdLst>
              <a:gd name="connsiteX0" fmla="*/ 0 w 2981851"/>
              <a:gd name="connsiteY0" fmla="*/ 0 h 347444"/>
              <a:gd name="connsiteX1" fmla="*/ 1366682 w 2981851"/>
              <a:gd name="connsiteY1" fmla="*/ 289920 h 347444"/>
              <a:gd name="connsiteX2" fmla="*/ 2981851 w 2981851"/>
              <a:gd name="connsiteY2" fmla="*/ 345143 h 347444"/>
            </a:gdLst>
            <a:ahLst/>
            <a:cxnLst>
              <a:cxn ang="0">
                <a:pos x="connsiteX0" y="connsiteY0"/>
              </a:cxn>
              <a:cxn ang="0">
                <a:pos x="connsiteX1" y="connsiteY1"/>
              </a:cxn>
              <a:cxn ang="0">
                <a:pos x="connsiteX2" y="connsiteY2"/>
              </a:cxn>
            </a:cxnLst>
            <a:rect l="l" t="t" r="r" b="b"/>
            <a:pathLst>
              <a:path w="2981851" h="347444">
                <a:moveTo>
                  <a:pt x="0" y="0"/>
                </a:moveTo>
                <a:cubicBezTo>
                  <a:pt x="434853" y="116198"/>
                  <a:pt x="869707" y="232396"/>
                  <a:pt x="1366682" y="289920"/>
                </a:cubicBezTo>
                <a:cubicBezTo>
                  <a:pt x="1863657" y="347444"/>
                  <a:pt x="2422754" y="346293"/>
                  <a:pt x="2981851" y="345143"/>
                </a:cubicBezTo>
              </a:path>
            </a:pathLst>
          </a:custGeom>
          <a:ln w="31750">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2" name="フリーフォーム 21"/>
          <p:cNvSpPr/>
          <p:nvPr/>
        </p:nvSpPr>
        <p:spPr>
          <a:xfrm>
            <a:off x="1518536" y="3716581"/>
            <a:ext cx="2981851" cy="347444"/>
          </a:xfrm>
          <a:custGeom>
            <a:avLst/>
            <a:gdLst>
              <a:gd name="connsiteX0" fmla="*/ 0 w 2981851"/>
              <a:gd name="connsiteY0" fmla="*/ 0 h 347444"/>
              <a:gd name="connsiteX1" fmla="*/ 1366682 w 2981851"/>
              <a:gd name="connsiteY1" fmla="*/ 289920 h 347444"/>
              <a:gd name="connsiteX2" fmla="*/ 2981851 w 2981851"/>
              <a:gd name="connsiteY2" fmla="*/ 345143 h 347444"/>
            </a:gdLst>
            <a:ahLst/>
            <a:cxnLst>
              <a:cxn ang="0">
                <a:pos x="connsiteX0" y="connsiteY0"/>
              </a:cxn>
              <a:cxn ang="0">
                <a:pos x="connsiteX1" y="connsiteY1"/>
              </a:cxn>
              <a:cxn ang="0">
                <a:pos x="connsiteX2" y="connsiteY2"/>
              </a:cxn>
            </a:cxnLst>
            <a:rect l="l" t="t" r="r" b="b"/>
            <a:pathLst>
              <a:path w="2981851" h="347444">
                <a:moveTo>
                  <a:pt x="0" y="0"/>
                </a:moveTo>
                <a:cubicBezTo>
                  <a:pt x="434853" y="116198"/>
                  <a:pt x="869707" y="232396"/>
                  <a:pt x="1366682" y="289920"/>
                </a:cubicBezTo>
                <a:cubicBezTo>
                  <a:pt x="1863657" y="347444"/>
                  <a:pt x="2422754" y="346293"/>
                  <a:pt x="2981851" y="345143"/>
                </a:cubicBezTo>
              </a:path>
            </a:pathLst>
          </a:custGeom>
          <a:ln w="3175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graphicFrame>
        <p:nvGraphicFramePr>
          <p:cNvPr id="36866" name="Object 2"/>
          <p:cNvGraphicFramePr>
            <a:graphicFrameLocks noChangeAspect="1"/>
          </p:cNvGraphicFramePr>
          <p:nvPr/>
        </p:nvGraphicFramePr>
        <p:xfrm>
          <a:off x="5502275" y="3514725"/>
          <a:ext cx="2879725" cy="828675"/>
        </p:xfrm>
        <a:graphic>
          <a:graphicData uri="http://schemas.openxmlformats.org/presentationml/2006/ole">
            <p:oleObj spid="_x0000_s36866" name="数式" r:id="rId5" imgW="1498600" imgH="431800"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 name="図 19"/>
          <p:cNvPicPr>
            <a:picLocks noChangeAspect="1"/>
          </p:cNvPicPr>
          <p:nvPr/>
        </p:nvPicPr>
        <p:blipFill>
          <a:blip r:embed="rId2"/>
          <a:stretch>
            <a:fillRect/>
          </a:stretch>
        </p:blipFill>
        <p:spPr>
          <a:xfrm>
            <a:off x="3513249" y="1831896"/>
            <a:ext cx="3870242" cy="2698112"/>
          </a:xfrm>
          <a:prstGeom prst="rect">
            <a:avLst/>
          </a:prstGeom>
        </p:spPr>
      </p:pic>
      <p:sp>
        <p:nvSpPr>
          <p:cNvPr id="19" name="正方形/長方形 18"/>
          <p:cNvSpPr/>
          <p:nvPr/>
        </p:nvSpPr>
        <p:spPr>
          <a:xfrm>
            <a:off x="250825" y="4521874"/>
            <a:ext cx="4670425" cy="2151460"/>
          </a:xfrm>
          <a:prstGeom prst="rect">
            <a:avLst/>
          </a:prstGeom>
          <a:solidFill>
            <a:srgbClr val="6581FF">
              <a:alpha val="11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242" name="Rectangle 2"/>
          <p:cNvSpPr>
            <a:spLocks noGrp="1" noChangeArrowheads="1"/>
          </p:cNvSpPr>
          <p:nvPr>
            <p:ph type="title"/>
          </p:nvPr>
        </p:nvSpPr>
        <p:spPr>
          <a:xfrm>
            <a:off x="250825" y="188913"/>
            <a:ext cx="8229600" cy="1143000"/>
          </a:xfrm>
        </p:spPr>
        <p:txBody>
          <a:bodyPr>
            <a:normAutofit/>
          </a:bodyPr>
          <a:lstStyle/>
          <a:p>
            <a:r>
              <a:rPr lang="en-US" altLang="ja-JP" sz="3200" dirty="0" smtClean="0">
                <a:solidFill>
                  <a:srgbClr val="5F5F5F"/>
                </a:solidFill>
                <a:latin typeface="Arial Black" pitchFamily="-112" charset="0"/>
              </a:rPr>
              <a:t>PYQUEN </a:t>
            </a:r>
            <a:endParaRPr lang="en-US" altLang="ja-JP" sz="3200" dirty="0">
              <a:solidFill>
                <a:srgbClr val="5F5F5F"/>
              </a:solidFill>
              <a:latin typeface="Arial Black" pitchFamily="-112" charset="0"/>
            </a:endParaRPr>
          </a:p>
        </p:txBody>
      </p:sp>
      <p:sp>
        <p:nvSpPr>
          <p:cNvPr id="10244" name="Text Box 4"/>
          <p:cNvSpPr txBox="1">
            <a:spLocks noChangeArrowheads="1"/>
          </p:cNvSpPr>
          <p:nvPr/>
        </p:nvSpPr>
        <p:spPr bwMode="auto">
          <a:xfrm>
            <a:off x="34925" y="1052513"/>
            <a:ext cx="8134521" cy="1200329"/>
          </a:xfrm>
          <a:prstGeom prst="rect">
            <a:avLst/>
          </a:prstGeom>
          <a:noFill/>
          <a:ln w="9525">
            <a:noFill/>
            <a:miter lim="800000"/>
            <a:headEnd/>
            <a:tailEnd/>
          </a:ln>
          <a:effectLst/>
        </p:spPr>
        <p:txBody>
          <a:bodyPr wrap="none">
            <a:prstTxWarp prst="textNoShape">
              <a:avLst/>
            </a:prstTxWarp>
            <a:spAutoFit/>
          </a:bodyPr>
          <a:lstStyle/>
          <a:p>
            <a:r>
              <a:rPr lang="en-US" altLang="ja-JP" dirty="0" smtClean="0">
                <a:solidFill>
                  <a:srgbClr val="7F6229"/>
                </a:solidFill>
                <a:latin typeface="Arial Black" pitchFamily="-112" charset="0"/>
              </a:rPr>
              <a:t>PYQUEN</a:t>
            </a:r>
            <a:r>
              <a:rPr lang="ja-JP" altLang="en-US" dirty="0" smtClean="0">
                <a:solidFill>
                  <a:srgbClr val="7F6229"/>
                </a:solidFill>
                <a:latin typeface="Arial Black" pitchFamily="-112" charset="0"/>
              </a:rPr>
              <a:t>　</a:t>
            </a:r>
            <a:r>
              <a:rPr lang="ja-JP" altLang="en-US" dirty="0">
                <a:solidFill>
                  <a:srgbClr val="7F6229"/>
                </a:solidFill>
                <a:latin typeface="Arial Black" pitchFamily="-112" charset="0"/>
              </a:rPr>
              <a:t>：</a:t>
            </a:r>
            <a:r>
              <a:rPr lang="ja-JP" altLang="en-US" b="1" dirty="0">
                <a:solidFill>
                  <a:srgbClr val="7F6229"/>
                </a:solidFill>
                <a:latin typeface="Arial Black" pitchFamily="-112" charset="0"/>
              </a:rPr>
              <a:t>高エネルギー原子核実験用</a:t>
            </a:r>
            <a:r>
              <a:rPr lang="ja-JP" altLang="en-US" b="1" dirty="0" smtClean="0">
                <a:solidFill>
                  <a:srgbClr val="7F6229"/>
                </a:solidFill>
                <a:latin typeface="Arial Black" pitchFamily="-112" charset="0"/>
              </a:rPr>
              <a:t>イベントジェネレーター</a:t>
            </a:r>
            <a:endParaRPr lang="en-US" altLang="ja-JP" b="1" dirty="0" smtClean="0">
              <a:solidFill>
                <a:srgbClr val="7F6229"/>
              </a:solidFill>
              <a:latin typeface="Arial Black" pitchFamily="-112" charset="0"/>
            </a:endParaRPr>
          </a:p>
          <a:p>
            <a:r>
              <a:rPr lang="en-US" altLang="ja-JP" dirty="0" smtClean="0">
                <a:solidFill>
                  <a:srgbClr val="7F6229"/>
                </a:solidFill>
                <a:latin typeface="Arial Black" pitchFamily="-112" charset="0"/>
              </a:rPr>
              <a:t>                   [ to study </a:t>
            </a:r>
            <a:r>
              <a:rPr lang="en-US" altLang="ja-JP" dirty="0" err="1" smtClean="0">
                <a:solidFill>
                  <a:srgbClr val="7F6229"/>
                </a:solidFill>
                <a:latin typeface="Arial Black" pitchFamily="-112" charset="0"/>
              </a:rPr>
              <a:t>parton</a:t>
            </a:r>
            <a:r>
              <a:rPr lang="en-US" altLang="ja-JP" dirty="0" smtClean="0">
                <a:solidFill>
                  <a:srgbClr val="7F6229"/>
                </a:solidFill>
                <a:latin typeface="Arial Black" pitchFamily="-112" charset="0"/>
              </a:rPr>
              <a:t> Energy Loss in medium]                      </a:t>
            </a:r>
          </a:p>
          <a:p>
            <a:r>
              <a:rPr lang="ja-JP" altLang="en-US" dirty="0">
                <a:latin typeface="Arial Black" pitchFamily="-112" charset="0"/>
              </a:rPr>
              <a:t>　</a:t>
            </a:r>
            <a:r>
              <a:rPr lang="ja-JP" altLang="en-US" dirty="0" smtClean="0">
                <a:latin typeface="Arial Black" pitchFamily="-112" charset="0"/>
              </a:rPr>
              <a:t>　</a:t>
            </a:r>
            <a:r>
              <a:rPr lang="en-US" altLang="ja-JP" dirty="0" smtClean="0">
                <a:latin typeface="Arial Black" pitchFamily="-112" charset="0"/>
              </a:rPr>
              <a:t>       </a:t>
            </a:r>
            <a:r>
              <a:rPr lang="ja-JP" altLang="en-US" dirty="0" smtClean="0">
                <a:latin typeface="Arial Black" pitchFamily="-112" charset="0"/>
              </a:rPr>
              <a:t>　</a:t>
            </a:r>
            <a:r>
              <a:rPr lang="ja-JP" altLang="en-US" dirty="0">
                <a:latin typeface="Arial Black" pitchFamily="-112" charset="0"/>
              </a:rPr>
              <a:t>　　</a:t>
            </a:r>
            <a:r>
              <a:rPr lang="en-US" altLang="ja-JP" dirty="0">
                <a:latin typeface="Arial Black" pitchFamily="-112" charset="0"/>
                <a:hlinkClick r:id="rId3"/>
              </a:rPr>
              <a:t>http://lokhtin.web.cern.ch/lokhtin</a:t>
            </a:r>
            <a:r>
              <a:rPr lang="en-US" altLang="ja-JP" dirty="0" smtClean="0">
                <a:latin typeface="Arial Black" pitchFamily="-112" charset="0"/>
                <a:hlinkClick r:id="rId3"/>
              </a:rPr>
              <a:t>/pyquen/</a:t>
            </a:r>
            <a:endParaRPr lang="en-US" altLang="ja-JP" dirty="0">
              <a:latin typeface="Arial Black" pitchFamily="-112" charset="0"/>
            </a:endParaRPr>
          </a:p>
          <a:p>
            <a:r>
              <a:rPr lang="en-US" altLang="ja-JP" dirty="0">
                <a:latin typeface="Arial Black" pitchFamily="-112" charset="0"/>
              </a:rPr>
              <a:t>Hard part: PYQUEN (modifies PYTHIA6.4  for jet quench effect)</a:t>
            </a:r>
            <a:endParaRPr lang="en-US" altLang="ja-JP" dirty="0" smtClean="0">
              <a:latin typeface="Arial Black" pitchFamily="-112" charset="0"/>
            </a:endParaRPr>
          </a:p>
          <a:p>
            <a:endParaRPr lang="en-US" altLang="ja-JP" dirty="0">
              <a:latin typeface="Arial Black" pitchFamily="-112" charset="0"/>
            </a:endParaRPr>
          </a:p>
        </p:txBody>
      </p:sp>
      <p:sp>
        <p:nvSpPr>
          <p:cNvPr id="10246" name="Text Box 6"/>
          <p:cNvSpPr txBox="1">
            <a:spLocks noChangeArrowheads="1"/>
          </p:cNvSpPr>
          <p:nvPr/>
        </p:nvSpPr>
        <p:spPr bwMode="auto">
          <a:xfrm>
            <a:off x="250825" y="2252842"/>
            <a:ext cx="2948305" cy="2031325"/>
          </a:xfrm>
          <a:prstGeom prst="rect">
            <a:avLst/>
          </a:prstGeom>
          <a:noFill/>
          <a:ln w="9525">
            <a:solidFill>
              <a:schemeClr val="accent5">
                <a:lumMod val="75000"/>
              </a:schemeClr>
            </a:solidFill>
            <a:miter lim="800000"/>
            <a:headEnd/>
            <a:tailEnd/>
          </a:ln>
          <a:effectLst/>
        </p:spPr>
        <p:txBody>
          <a:bodyPr wrap="square">
            <a:prstTxWarp prst="textNoShape">
              <a:avLst/>
            </a:prstTxWarp>
            <a:spAutoFit/>
          </a:bodyPr>
          <a:lstStyle/>
          <a:p>
            <a:r>
              <a:rPr lang="en-US" altLang="ja-JP" sz="1400" dirty="0">
                <a:latin typeface="Arial Black" pitchFamily="-112" charset="0"/>
              </a:rPr>
              <a:t>Set Parameter (LHC default)</a:t>
            </a:r>
          </a:p>
          <a:p>
            <a:r>
              <a:rPr lang="en-US" altLang="ja-JP" sz="1400" dirty="0">
                <a:latin typeface="Arial Black" pitchFamily="-112" charset="0"/>
              </a:rPr>
              <a:t>A      :207(Pb)</a:t>
            </a:r>
          </a:p>
          <a:p>
            <a:r>
              <a:rPr lang="en-US" altLang="ja-JP" sz="1400" dirty="0">
                <a:latin typeface="Arial Black" pitchFamily="-112" charset="0"/>
              </a:rPr>
              <a:t>CME : 5500GeV</a:t>
            </a:r>
          </a:p>
          <a:p>
            <a:r>
              <a:rPr lang="en-US" altLang="ja-JP" sz="1400" dirty="0">
                <a:latin typeface="Arial Black" pitchFamily="-112" charset="0"/>
              </a:rPr>
              <a:t>Set   </a:t>
            </a:r>
            <a:r>
              <a:rPr lang="en-US" altLang="ja-JP" sz="1400" dirty="0" smtClean="0">
                <a:latin typeface="Arial Black" pitchFamily="-112" charset="0"/>
              </a:rPr>
              <a:t>:</a:t>
            </a:r>
            <a:r>
              <a:rPr lang="en-US" altLang="ja-JP" sz="1400" dirty="0" err="1" smtClean="0">
                <a:latin typeface="Arial Black" pitchFamily="-112" charset="0"/>
              </a:rPr>
              <a:t>radiative</a:t>
            </a:r>
            <a:r>
              <a:rPr lang="en-US" altLang="ja-JP" sz="1400" dirty="0" smtClean="0">
                <a:latin typeface="Arial Black" pitchFamily="-112" charset="0"/>
              </a:rPr>
              <a:t> + </a:t>
            </a:r>
            <a:r>
              <a:rPr lang="en-US" altLang="ja-JP" sz="1400" dirty="0" err="1" smtClean="0">
                <a:latin typeface="Arial Black" pitchFamily="-112" charset="0"/>
              </a:rPr>
              <a:t>collisional</a:t>
            </a:r>
            <a:endParaRPr lang="en-US" altLang="ja-JP" sz="1400" dirty="0" smtClean="0">
              <a:latin typeface="Arial Black" pitchFamily="-112" charset="0"/>
            </a:endParaRPr>
          </a:p>
          <a:p>
            <a:r>
              <a:rPr lang="en-US" altLang="ja-JP" sz="1400" dirty="0" smtClean="0">
                <a:latin typeface="Arial Black" pitchFamily="-112" charset="0"/>
              </a:rPr>
              <a:t>    </a:t>
            </a:r>
          </a:p>
          <a:p>
            <a:r>
              <a:rPr lang="en-US" altLang="ja-JP" sz="1400" dirty="0">
                <a:latin typeface="Arial Black" pitchFamily="-112" charset="0"/>
              </a:rPr>
              <a:t>   </a:t>
            </a:r>
            <a:r>
              <a:rPr lang="en-US" altLang="ja-JP" sz="1400" dirty="0" err="1" smtClean="0">
                <a:latin typeface="Arial Black" pitchFamily="-112" charset="0"/>
              </a:rPr>
              <a:t>pthatmin</a:t>
            </a:r>
            <a:r>
              <a:rPr lang="en-US" altLang="ja-JP" sz="1400" dirty="0" smtClean="0">
                <a:latin typeface="Arial Black" pitchFamily="-112" charset="0"/>
              </a:rPr>
              <a:t>             : 7.</a:t>
            </a:r>
            <a:r>
              <a:rPr lang="en-US" altLang="ja-JP" sz="1400" dirty="0">
                <a:latin typeface="Arial Black" pitchFamily="-112" charset="0"/>
              </a:rPr>
              <a:t>GeV/</a:t>
            </a:r>
            <a:r>
              <a:rPr lang="en-US" altLang="ja-JP" sz="1400" dirty="0" smtClean="0">
                <a:latin typeface="Arial Black" pitchFamily="-112" charset="0"/>
              </a:rPr>
              <a:t>c</a:t>
            </a:r>
          </a:p>
          <a:p>
            <a:r>
              <a:rPr lang="en-US" altLang="ja-JP" sz="1400" dirty="0">
                <a:latin typeface="Arial Black" pitchFamily="-112" charset="0"/>
              </a:rPr>
              <a:t>  T0          </a:t>
            </a:r>
            <a:r>
              <a:rPr lang="en-US" altLang="ja-JP" sz="1400" dirty="0" smtClean="0">
                <a:latin typeface="Arial Black" pitchFamily="-112" charset="0"/>
              </a:rPr>
              <a:t>              </a:t>
            </a:r>
            <a:r>
              <a:rPr lang="en-US" altLang="ja-JP" sz="1400" dirty="0">
                <a:latin typeface="Arial Black" pitchFamily="-112" charset="0"/>
              </a:rPr>
              <a:t>: </a:t>
            </a:r>
            <a:r>
              <a:rPr lang="en-US" altLang="ja-JP" sz="1400" dirty="0" smtClean="0">
                <a:latin typeface="Arial Black" pitchFamily="-112" charset="0"/>
              </a:rPr>
              <a:t>0.8GeV</a:t>
            </a:r>
          </a:p>
          <a:p>
            <a:r>
              <a:rPr lang="en-US" altLang="ja-JP" sz="1400" dirty="0">
                <a:latin typeface="Arial Black" pitchFamily="-112" charset="0"/>
              </a:rPr>
              <a:t>  </a:t>
            </a:r>
            <a:r>
              <a:rPr lang="en-US" altLang="ja-JP" sz="1400" dirty="0" err="1">
                <a:latin typeface="Arial Black" pitchFamily="-112" charset="0"/>
              </a:rPr>
              <a:t>τ(sigma</a:t>
            </a:r>
            <a:r>
              <a:rPr lang="en-US" altLang="ja-JP" sz="1400" dirty="0">
                <a:latin typeface="Arial Black" pitchFamily="-112" charset="0"/>
              </a:rPr>
              <a:t>)</a:t>
            </a:r>
            <a:r>
              <a:rPr lang="en-US" altLang="ja-JP" sz="1400" dirty="0" smtClean="0">
                <a:latin typeface="Arial Black" pitchFamily="-112" charset="0"/>
              </a:rPr>
              <a:t>              :</a:t>
            </a:r>
            <a:r>
              <a:rPr lang="en-US" altLang="ja-JP" sz="1400" dirty="0">
                <a:latin typeface="Arial Black" pitchFamily="-112" charset="0"/>
              </a:rPr>
              <a:t>0.1fm/</a:t>
            </a:r>
            <a:r>
              <a:rPr lang="en-US" altLang="ja-JP" sz="1400" dirty="0" smtClean="0">
                <a:latin typeface="Arial Black" pitchFamily="-112" charset="0"/>
              </a:rPr>
              <a:t>c</a:t>
            </a:r>
          </a:p>
          <a:p>
            <a:r>
              <a:rPr lang="en-US" altLang="ja-JP" sz="1400" dirty="0" smtClean="0">
                <a:latin typeface="Arial Black" pitchFamily="-112" charset="0"/>
              </a:rPr>
              <a:t>  </a:t>
            </a:r>
            <a:r>
              <a:rPr lang="en-US" altLang="ja-JP" sz="1400" dirty="0">
                <a:latin typeface="Arial Black" pitchFamily="-112" charset="0"/>
              </a:rPr>
              <a:t># of active flavor:</a:t>
            </a:r>
            <a:r>
              <a:rPr lang="en-US" altLang="ja-JP" sz="1400" dirty="0" smtClean="0">
                <a:latin typeface="Arial Black" pitchFamily="-112" charset="0"/>
              </a:rPr>
              <a:t>0</a:t>
            </a:r>
          </a:p>
        </p:txBody>
      </p:sp>
      <p:sp>
        <p:nvSpPr>
          <p:cNvPr id="12" name="TextBox 11"/>
          <p:cNvSpPr txBox="1"/>
          <p:nvPr/>
        </p:nvSpPr>
        <p:spPr>
          <a:xfrm>
            <a:off x="519002" y="4521874"/>
            <a:ext cx="3538499" cy="369332"/>
          </a:xfrm>
          <a:prstGeom prst="rect">
            <a:avLst/>
          </a:prstGeom>
          <a:noFill/>
        </p:spPr>
        <p:txBody>
          <a:bodyPr wrap="square" rtlCol="0">
            <a:spAutoFit/>
          </a:bodyPr>
          <a:lstStyle/>
          <a:p>
            <a:r>
              <a:rPr kumimoji="1" lang="en-US" altLang="ja-JP" b="1" dirty="0" smtClean="0"/>
              <a:t>PYTHIA 6 [</a:t>
            </a:r>
            <a:r>
              <a:rPr kumimoji="1" lang="en-US" altLang="ja-JP" b="1" dirty="0" err="1" smtClean="0"/>
              <a:t>parton</a:t>
            </a:r>
            <a:r>
              <a:rPr kumimoji="1" lang="en-US" altLang="ja-JP" b="1" dirty="0" smtClean="0"/>
              <a:t> generate]</a:t>
            </a:r>
            <a:endParaRPr kumimoji="1" lang="ja-JP" altLang="en-US" b="1" dirty="0"/>
          </a:p>
        </p:txBody>
      </p:sp>
      <p:sp>
        <p:nvSpPr>
          <p:cNvPr id="13" name="TextBox 12"/>
          <p:cNvSpPr txBox="1"/>
          <p:nvPr/>
        </p:nvSpPr>
        <p:spPr>
          <a:xfrm>
            <a:off x="519002" y="5412938"/>
            <a:ext cx="1979140" cy="369332"/>
          </a:xfrm>
          <a:prstGeom prst="rect">
            <a:avLst/>
          </a:prstGeom>
          <a:noFill/>
        </p:spPr>
        <p:txBody>
          <a:bodyPr wrap="square" rtlCol="0">
            <a:spAutoFit/>
          </a:bodyPr>
          <a:lstStyle/>
          <a:p>
            <a:r>
              <a:rPr lang="en-US" altLang="ja-JP" b="1" dirty="0" smtClean="0">
                <a:solidFill>
                  <a:srgbClr val="0000FF"/>
                </a:solidFill>
              </a:rPr>
              <a:t>PYQUEN(A,IP)</a:t>
            </a:r>
            <a:endParaRPr kumimoji="1" lang="ja-JP" altLang="en-US" b="1" dirty="0">
              <a:solidFill>
                <a:srgbClr val="0000FF"/>
              </a:solidFill>
            </a:endParaRPr>
          </a:p>
        </p:txBody>
      </p:sp>
      <p:sp>
        <p:nvSpPr>
          <p:cNvPr id="14" name="下矢印 13"/>
          <p:cNvSpPr/>
          <p:nvPr/>
        </p:nvSpPr>
        <p:spPr>
          <a:xfrm>
            <a:off x="1052402" y="4891206"/>
            <a:ext cx="484632" cy="52173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1052402" y="5782270"/>
            <a:ext cx="484632" cy="52173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TextBox 15"/>
          <p:cNvSpPr txBox="1"/>
          <p:nvPr/>
        </p:nvSpPr>
        <p:spPr>
          <a:xfrm>
            <a:off x="519002" y="6304002"/>
            <a:ext cx="2069797" cy="369332"/>
          </a:xfrm>
          <a:prstGeom prst="rect">
            <a:avLst/>
          </a:prstGeom>
          <a:noFill/>
        </p:spPr>
        <p:txBody>
          <a:bodyPr wrap="square" rtlCol="0">
            <a:spAutoFit/>
          </a:bodyPr>
          <a:lstStyle/>
          <a:p>
            <a:r>
              <a:rPr lang="en-US" altLang="ja-JP" b="1" dirty="0" err="1" smtClean="0"/>
              <a:t>Hadronaization</a:t>
            </a:r>
            <a:endParaRPr kumimoji="1" lang="ja-JP" altLang="en-US" b="1" dirty="0"/>
          </a:p>
        </p:txBody>
      </p:sp>
      <p:sp>
        <p:nvSpPr>
          <p:cNvPr id="17" name="TextBox 16"/>
          <p:cNvSpPr txBox="1"/>
          <p:nvPr/>
        </p:nvSpPr>
        <p:spPr>
          <a:xfrm>
            <a:off x="2666523" y="5103673"/>
            <a:ext cx="2093204" cy="1200329"/>
          </a:xfrm>
          <a:prstGeom prst="rect">
            <a:avLst/>
          </a:prstGeom>
          <a:noFill/>
          <a:ln>
            <a:noFill/>
          </a:ln>
        </p:spPr>
        <p:txBody>
          <a:bodyPr wrap="square" rtlCol="0">
            <a:spAutoFit/>
          </a:bodyPr>
          <a:lstStyle/>
          <a:p>
            <a:r>
              <a:rPr kumimoji="1" lang="en-US" altLang="ja-JP" dirty="0" smtClean="0"/>
              <a:t>A :</a:t>
            </a:r>
            <a:r>
              <a:rPr kumimoji="1" lang="ja-JP" altLang="en-US" dirty="0" smtClean="0"/>
              <a:t>原子番号</a:t>
            </a:r>
            <a:endParaRPr kumimoji="1" lang="en-US" altLang="ja-JP" dirty="0" smtClean="0"/>
          </a:p>
          <a:p>
            <a:r>
              <a:rPr kumimoji="1" lang="en-US" altLang="ja-JP" dirty="0" smtClean="0"/>
              <a:t>IP:</a:t>
            </a:r>
            <a:r>
              <a:rPr kumimoji="1" lang="ja-JP" altLang="en-US" dirty="0" smtClean="0"/>
              <a:t>衝突中心度</a:t>
            </a:r>
            <a:r>
              <a:rPr kumimoji="1" lang="en-US" altLang="ja-JP" dirty="0" smtClean="0"/>
              <a:t>[fm]</a:t>
            </a:r>
            <a:endParaRPr lang="en-US" altLang="ja-JP" dirty="0" smtClean="0"/>
          </a:p>
          <a:p>
            <a:r>
              <a:rPr kumimoji="1" lang="en-US" altLang="ja-JP" dirty="0" err="1" smtClean="0"/>
              <a:t>Radiative</a:t>
            </a:r>
            <a:r>
              <a:rPr kumimoji="1" lang="en-US" altLang="ja-JP" dirty="0" smtClean="0"/>
              <a:t> E loss</a:t>
            </a:r>
          </a:p>
          <a:p>
            <a:r>
              <a:rPr lang="en-US" altLang="ja-JP" dirty="0" err="1" smtClean="0"/>
              <a:t>Collisional</a:t>
            </a:r>
            <a:r>
              <a:rPr lang="en-US" altLang="ja-JP" dirty="0" smtClean="0"/>
              <a:t> E loss</a:t>
            </a:r>
            <a:endParaRPr kumimoji="1" lang="en-US" altLang="ja-JP" dirty="0" smtClean="0"/>
          </a:p>
        </p:txBody>
      </p:sp>
      <p:sp>
        <p:nvSpPr>
          <p:cNvPr id="18" name="左中かっこ 17"/>
          <p:cNvSpPr/>
          <p:nvPr/>
        </p:nvSpPr>
        <p:spPr>
          <a:xfrm>
            <a:off x="2498142" y="5119806"/>
            <a:ext cx="168381" cy="1184196"/>
          </a:xfrm>
          <a:prstGeom prst="leftBrace">
            <a:avLst>
              <a:gd name="adj1" fmla="val 8333"/>
              <a:gd name="adj2" fmla="val 41246"/>
            </a:avLst>
          </a:prstGeom>
          <a:ln>
            <a:solidFill>
              <a:srgbClr val="00009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22" name="直線矢印コネクタ 21"/>
          <p:cNvCxnSpPr/>
          <p:nvPr/>
        </p:nvCxnSpPr>
        <p:spPr>
          <a:xfrm rot="5400000" flipH="1" flipV="1">
            <a:off x="5562163" y="2932237"/>
            <a:ext cx="381876" cy="154451"/>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3" name="直線矢印コネクタ 22"/>
          <p:cNvCxnSpPr/>
          <p:nvPr/>
        </p:nvCxnSpPr>
        <p:spPr>
          <a:xfrm rot="16200000" flipH="1" flipV="1">
            <a:off x="5107167" y="3274832"/>
            <a:ext cx="959970" cy="353904"/>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9" name="円/楕円 28"/>
          <p:cNvSpPr/>
          <p:nvPr/>
        </p:nvSpPr>
        <p:spPr>
          <a:xfrm flipH="1" flipV="1">
            <a:off x="5638800" y="2971799"/>
            <a:ext cx="191525" cy="209152"/>
          </a:xfrm>
          <a:prstGeom prst="ellipse">
            <a:avLst/>
          </a:prstGeom>
          <a:solidFill>
            <a:srgbClr val="3366FF"/>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0" name="TextBox 29"/>
          <p:cNvSpPr txBox="1"/>
          <p:nvPr/>
        </p:nvSpPr>
        <p:spPr>
          <a:xfrm>
            <a:off x="6464032" y="2252842"/>
            <a:ext cx="2031325" cy="923330"/>
          </a:xfrm>
          <a:prstGeom prst="rect">
            <a:avLst/>
          </a:prstGeom>
          <a:solidFill>
            <a:schemeClr val="bg1"/>
          </a:solidFill>
          <a:ln>
            <a:solidFill>
              <a:srgbClr val="0000FF"/>
            </a:solidFill>
          </a:ln>
        </p:spPr>
        <p:txBody>
          <a:bodyPr wrap="none" rtlCol="0">
            <a:spAutoFit/>
          </a:bodyPr>
          <a:lstStyle/>
          <a:p>
            <a:r>
              <a:rPr kumimoji="1" lang="en-US" altLang="ja-JP" dirty="0" smtClean="0"/>
              <a:t>Medium</a:t>
            </a:r>
            <a:r>
              <a:rPr kumimoji="1" lang="ja-JP" altLang="en-US" dirty="0" smtClean="0"/>
              <a:t>の</a:t>
            </a:r>
            <a:endParaRPr kumimoji="1" lang="en-US" altLang="ja-JP" dirty="0" smtClean="0"/>
          </a:p>
          <a:p>
            <a:r>
              <a:rPr kumimoji="1" lang="ja-JP" altLang="en-US" dirty="0" smtClean="0"/>
              <a:t>通過距離に応じて</a:t>
            </a:r>
            <a:endParaRPr kumimoji="1" lang="en-US" altLang="ja-JP" dirty="0" smtClean="0"/>
          </a:p>
          <a:p>
            <a:r>
              <a:rPr lang="ja-JP" altLang="en-US" dirty="0" smtClean="0"/>
              <a:t>エネルギー損失</a:t>
            </a:r>
            <a:endParaRPr kumimoji="1" lang="ja-JP" altLang="en-US" dirty="0"/>
          </a:p>
        </p:txBody>
      </p:sp>
      <p:sp>
        <p:nvSpPr>
          <p:cNvPr id="33" name="スライド番号プレースホルダ 32"/>
          <p:cNvSpPr>
            <a:spLocks noGrp="1"/>
          </p:cNvSpPr>
          <p:nvPr>
            <p:ph type="sldNum" sz="quarter" idx="12"/>
          </p:nvPr>
        </p:nvSpPr>
        <p:spPr/>
        <p:txBody>
          <a:bodyPr/>
          <a:lstStyle/>
          <a:p>
            <a:fld id="{AD1E5D01-3169-334E-B5DF-F3C5538AEC2B}" type="slidenum">
              <a:rPr lang="ja-JP" altLang="en-US" smtClean="0"/>
              <a:pPr/>
              <a:t>9</a:t>
            </a:fld>
            <a:endParaRPr lang="ja-JP" altLang="en-US"/>
          </a:p>
        </p:txBody>
      </p:sp>
      <p:pic>
        <p:nvPicPr>
          <p:cNvPr id="44" name="Picture 3"/>
          <p:cNvPicPr>
            <a:picLocks noChangeAspect="1" noChangeArrowheads="1"/>
          </p:cNvPicPr>
          <p:nvPr/>
        </p:nvPicPr>
        <p:blipFill>
          <a:blip r:embed="rId4"/>
          <a:srcRect/>
          <a:stretch>
            <a:fillRect/>
          </a:stretch>
        </p:blipFill>
        <p:spPr>
          <a:xfrm>
            <a:off x="5830327" y="4282362"/>
            <a:ext cx="2627685" cy="2021640"/>
          </a:xfrm>
          <a:prstGeom prst="rect">
            <a:avLst/>
          </a:prstGeom>
        </p:spPr>
      </p:pic>
      <p:sp>
        <p:nvSpPr>
          <p:cNvPr id="45" name="TextBox 44"/>
          <p:cNvSpPr txBox="1"/>
          <p:nvPr/>
        </p:nvSpPr>
        <p:spPr>
          <a:xfrm>
            <a:off x="5764104" y="6365557"/>
            <a:ext cx="2646336" cy="307777"/>
          </a:xfrm>
          <a:prstGeom prst="rect">
            <a:avLst/>
          </a:prstGeom>
          <a:noFill/>
        </p:spPr>
        <p:txBody>
          <a:bodyPr wrap="none" rtlCol="0">
            <a:spAutoFit/>
          </a:bodyPr>
          <a:lstStyle/>
          <a:p>
            <a:r>
              <a:rPr kumimoji="1" lang="en-US" altLang="ja-JP" sz="1400" dirty="0" err="1" smtClean="0"/>
              <a:t>p</a:t>
            </a:r>
            <a:r>
              <a:rPr kumimoji="1" lang="en-US" altLang="ja-JP" sz="1400" baseline="-25000" dirty="0" err="1" smtClean="0"/>
              <a:t>T</a:t>
            </a:r>
            <a:r>
              <a:rPr kumimoji="1" lang="en-US" altLang="ja-JP" sz="1400" dirty="0" smtClean="0"/>
              <a:t> </a:t>
            </a:r>
            <a:r>
              <a:rPr lang="ja-JP" altLang="en-US" sz="1400" dirty="0" smtClean="0"/>
              <a:t>分布</a:t>
            </a:r>
            <a:r>
              <a:rPr lang="en-US" altLang="ja-JP" sz="1400" dirty="0" smtClean="0"/>
              <a:t>[HYDJET++&amp;PYQUEN</a:t>
            </a:r>
            <a:endParaRPr kumimoji="1" lang="ja-JP" altLang="en-US" sz="1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バン">
  <a:themeElements>
    <a:clrScheme name="アーバン">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アーバン">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アーバン">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アーバン.thmx</Template>
  <TotalTime>5355</TotalTime>
  <Words>2101</Words>
  <Application>Microsoft Macintosh PowerPoint</Application>
  <PresentationFormat>画面に合わせる (4:3)</PresentationFormat>
  <Paragraphs>264</Paragraphs>
  <Slides>16</Slides>
  <Notes>10</Notes>
  <HiddenSlides>0</HiddenSlides>
  <MMClips>0</MMClips>
  <ScaleCrop>false</ScaleCrop>
  <HeadingPairs>
    <vt:vector size="6" baseType="variant">
      <vt:variant>
        <vt:lpstr>デザイン テンプレート</vt:lpstr>
      </vt:variant>
      <vt:variant>
        <vt:i4>1</vt:i4>
      </vt:variant>
      <vt:variant>
        <vt:lpstr>埋め込まれた OLE サーバー</vt:lpstr>
      </vt:variant>
      <vt:variant>
        <vt:i4>1</vt:i4>
      </vt:variant>
      <vt:variant>
        <vt:lpstr>スライド タイトル</vt:lpstr>
      </vt:variant>
      <vt:variant>
        <vt:i4>16</vt:i4>
      </vt:variant>
    </vt:vector>
  </HeadingPairs>
  <TitlesOfParts>
    <vt:vector size="18" baseType="lpstr">
      <vt:lpstr>アーバン</vt:lpstr>
      <vt:lpstr>数式</vt:lpstr>
      <vt:lpstr>LHC-ALICE実験における back-to back ジェットの観測と再構成</vt:lpstr>
      <vt:lpstr>Outline</vt:lpstr>
      <vt:lpstr>Jet quenching</vt:lpstr>
      <vt:lpstr>Back-to Back Jet: Gamma-Jet &amp; DiJet</vt:lpstr>
      <vt:lpstr>J-Cal Project</vt:lpstr>
      <vt:lpstr>Back-to Back Jet performance  　　　　　　　　　　　　　　　with J-Cal</vt:lpstr>
      <vt:lpstr>Jet Δφ resolution</vt:lpstr>
      <vt:lpstr>Back-to Back Jet                      energy balance resolution</vt:lpstr>
      <vt:lpstr>PYQUEN </vt:lpstr>
      <vt:lpstr>Jet Δφ resolution </vt:lpstr>
      <vt:lpstr>Back-to Back Jet                      energy balance resolution</vt:lpstr>
      <vt:lpstr>Conclusion</vt:lpstr>
      <vt:lpstr>BACK UP</vt:lpstr>
      <vt:lpstr>HYDJET++ </vt:lpstr>
      <vt:lpstr>Reaction Plane determination [HYDJET]</vt:lpstr>
      <vt:lpstr>Effect of RP-jet angle resolution</vt:lpstr>
    </vt:vector>
  </TitlesOfParts>
  <Company>筑波大学</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LHC-ALICE実験における back-to back ジェットの観測と再構成</dc:title>
  <dc:creator>坂田 洞察</dc:creator>
  <cp:lastModifiedBy>坂田 洞察</cp:lastModifiedBy>
  <cp:revision>241</cp:revision>
  <dcterms:created xsi:type="dcterms:W3CDTF">2009-03-28T03:24:20Z</dcterms:created>
  <dcterms:modified xsi:type="dcterms:W3CDTF">2009-03-28T05:01:53Z</dcterms:modified>
</cp:coreProperties>
</file>