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69" r:id="rId4"/>
    <p:sldId id="286" r:id="rId5"/>
    <p:sldId id="270" r:id="rId6"/>
    <p:sldId id="271" r:id="rId7"/>
    <p:sldId id="259" r:id="rId8"/>
    <p:sldId id="273" r:id="rId9"/>
    <p:sldId id="288" r:id="rId10"/>
    <p:sldId id="262" r:id="rId11"/>
    <p:sldId id="283" r:id="rId12"/>
    <p:sldId id="284" r:id="rId13"/>
    <p:sldId id="278" r:id="rId14"/>
    <p:sldId id="276" r:id="rId15"/>
    <p:sldId id="277" r:id="rId16"/>
    <p:sldId id="263" r:id="rId17"/>
    <p:sldId id="294" r:id="rId18"/>
    <p:sldId id="295" r:id="rId19"/>
    <p:sldId id="296" r:id="rId20"/>
    <p:sldId id="264" r:id="rId21"/>
    <p:sldId id="258" r:id="rId22"/>
    <p:sldId id="289" r:id="rId23"/>
    <p:sldId id="290" r:id="rId24"/>
    <p:sldId id="291" r:id="rId25"/>
    <p:sldId id="292" r:id="rId2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B4D33-EC3D-49F6-9847-A8DCAEC3095B}" type="datetimeFigureOut">
              <a:rPr kumimoji="1" lang="ja-JP" altLang="en-US" smtClean="0"/>
              <a:pPr/>
              <a:t>2010/2/15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581F1-AA12-4968-B10F-F53A0988FF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5D5DDC-E22E-4615-B70E-F183AF726B26}" type="slidenum">
              <a:rPr lang="en-US" altLang="ja-JP"/>
              <a:pPr/>
              <a:t>11</a:t>
            </a:fld>
            <a:endParaRPr lang="en-US" altLang="ja-JP"/>
          </a:p>
        </p:txBody>
      </p:sp>
      <p:sp>
        <p:nvSpPr>
          <p:cNvPr id="112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D3DBA1-5A48-4671-BBC3-ACBED75D04D7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15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245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1E71EC94-C177-46E6-AE93-073A607F8E0D}" type="slidenum">
              <a:rPr lang="ja-JP" altLang="en-US"/>
              <a:pPr/>
              <a:t>14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999568-3FF1-4D91-BE89-C33A8ABC89FF}" type="slidenum">
              <a:rPr lang="en-US" altLang="ja-JP"/>
              <a:pPr/>
              <a:t>23</a:t>
            </a:fld>
            <a:endParaRPr lang="en-US" altLang="ja-JP"/>
          </a:p>
        </p:txBody>
      </p:sp>
      <p:sp>
        <p:nvSpPr>
          <p:cNvPr id="92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5" name="サブタイトル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31" name="日付プレースホルダ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図プレースホルダ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タイトル プレースホルダ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1" name="テキスト プレースホルダ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7" name="日付プレースホルダ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1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1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1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1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1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428604"/>
            <a:ext cx="8929718" cy="286816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ALICE Analysis </a:t>
            </a:r>
            <a:r>
              <a:rPr lang="en-US" altLang="ja-JP" dirty="0" err="1" smtClean="0"/>
              <a:t>Status@Tsukuba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~Practice on GRID/CAF~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Univ. of Tsukuba &amp; JSPS</a:t>
            </a:r>
          </a:p>
          <a:p>
            <a:r>
              <a:rPr kumimoji="1" lang="en-US" altLang="ja-JP" dirty="0" smtClean="0"/>
              <a:t>T. </a:t>
            </a:r>
            <a:r>
              <a:rPr kumimoji="1" lang="en-US" altLang="ja-JP" dirty="0" err="1" smtClean="0"/>
              <a:t>Horaguchi</a:t>
            </a:r>
            <a:endParaRPr kumimoji="1" lang="en-US" altLang="ja-JP" dirty="0" smtClean="0"/>
          </a:p>
          <a:p>
            <a:r>
              <a:rPr lang="en-US" altLang="ja-JP" dirty="0" smtClean="0"/>
              <a:t>Jan. 21 2010 for the ALICE Analysis Workshop</a:t>
            </a:r>
            <a:endParaRPr kumimoji="1"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239000" cy="1000132"/>
          </a:xfrm>
        </p:spPr>
        <p:txBody>
          <a:bodyPr/>
          <a:lstStyle/>
          <a:p>
            <a:r>
              <a:rPr kumimoji="1" lang="en-US" altLang="ja-JP" dirty="0" smtClean="0"/>
              <a:t>Di-Jet Calorimeter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9416"/>
            <a:ext cx="2757478" cy="484632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Member</a:t>
            </a:r>
          </a:p>
          <a:p>
            <a:pPr lvl="1"/>
            <a:r>
              <a:rPr lang="en-US" altLang="ja-JP" dirty="0" smtClean="0"/>
              <a:t>Y. </a:t>
            </a:r>
            <a:r>
              <a:rPr lang="en-US" altLang="ja-JP" dirty="0" err="1" smtClean="0"/>
              <a:t>Miake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S. </a:t>
            </a:r>
            <a:r>
              <a:rPr kumimoji="1" lang="en-US" altLang="ja-JP" dirty="0" err="1" smtClean="0"/>
              <a:t>Esumi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T. </a:t>
            </a:r>
            <a:r>
              <a:rPr lang="en-US" altLang="ja-JP" dirty="0" err="1" smtClean="0"/>
              <a:t>Chujo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M. </a:t>
            </a:r>
            <a:r>
              <a:rPr lang="en-US" altLang="ja-JP" dirty="0" err="1" smtClean="0"/>
              <a:t>Inaba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M. Shimomura</a:t>
            </a:r>
          </a:p>
          <a:p>
            <a:pPr lvl="1"/>
            <a:r>
              <a:rPr lang="en-US" altLang="ja-JP" dirty="0" smtClean="0"/>
              <a:t>T. </a:t>
            </a:r>
            <a:r>
              <a:rPr lang="en-US" altLang="ja-JP" dirty="0" err="1" smtClean="0"/>
              <a:t>Horaguchi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M. Sano</a:t>
            </a:r>
          </a:p>
          <a:p>
            <a:pPr lvl="1"/>
            <a:r>
              <a:rPr lang="en-US" altLang="ja-JP" dirty="0" smtClean="0"/>
              <a:t>D. Sakata</a:t>
            </a:r>
          </a:p>
          <a:p>
            <a:pPr lvl="1"/>
            <a:r>
              <a:rPr lang="en-US" altLang="ja-JP" dirty="0" smtClean="0"/>
              <a:t>H. Yokoyama</a:t>
            </a:r>
          </a:p>
          <a:p>
            <a:pPr lvl="1"/>
            <a:r>
              <a:rPr lang="en-US" altLang="ja-JP" dirty="0" smtClean="0"/>
              <a:t>S. Kubota</a:t>
            </a:r>
          </a:p>
          <a:p>
            <a:pPr lvl="1"/>
            <a:r>
              <a:rPr lang="en-US" altLang="ja-JP" dirty="0" smtClean="0"/>
              <a:t>Y</a:t>
            </a:r>
            <a:r>
              <a:rPr kumimoji="1" lang="en-US" altLang="ja-JP" dirty="0" smtClean="0"/>
              <a:t>. Kondo</a:t>
            </a:r>
          </a:p>
          <a:p>
            <a:pPr lvl="1"/>
            <a:r>
              <a:rPr lang="en-US" altLang="ja-JP" dirty="0" smtClean="0"/>
              <a:t>Y. Watanabe</a:t>
            </a:r>
            <a:endParaRPr kumimoji="1"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7" name="Picture 78"/>
          <p:cNvPicPr>
            <a:picLocks noChangeArrowheads="1"/>
          </p:cNvPicPr>
          <p:nvPr/>
        </p:nvPicPr>
        <p:blipFill>
          <a:blip r:embed="rId2" cstate="print"/>
          <a:srcRect l="1469" t="1541" r="21959" b="7967"/>
          <a:stretch>
            <a:fillRect/>
          </a:stretch>
        </p:blipFill>
        <p:spPr bwMode="auto">
          <a:xfrm>
            <a:off x="3857620" y="1285860"/>
            <a:ext cx="3660771" cy="2803519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8" name="Picture 7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143380"/>
            <a:ext cx="3268687" cy="2522544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sp>
        <p:nvSpPr>
          <p:cNvPr id="9" name="Rectangle 79"/>
          <p:cNvSpPr>
            <a:spLocks/>
          </p:cNvSpPr>
          <p:nvPr/>
        </p:nvSpPr>
        <p:spPr bwMode="auto">
          <a:xfrm>
            <a:off x="4714876" y="3286124"/>
            <a:ext cx="447675" cy="1063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0" name="Rectangle 79"/>
          <p:cNvSpPr>
            <a:spLocks/>
          </p:cNvSpPr>
          <p:nvPr/>
        </p:nvSpPr>
        <p:spPr bwMode="auto">
          <a:xfrm>
            <a:off x="5643571" y="3286124"/>
            <a:ext cx="428628" cy="1063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1" name="Rectangle 83"/>
          <p:cNvSpPr>
            <a:spLocks/>
          </p:cNvSpPr>
          <p:nvPr/>
        </p:nvSpPr>
        <p:spPr bwMode="auto">
          <a:xfrm rot="-2940000">
            <a:off x="6199581" y="5715751"/>
            <a:ext cx="267837" cy="168034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2" name="Rectangle 81"/>
          <p:cNvSpPr>
            <a:spLocks/>
          </p:cNvSpPr>
          <p:nvPr/>
        </p:nvSpPr>
        <p:spPr bwMode="auto">
          <a:xfrm rot="-1739999">
            <a:off x="5959743" y="5907044"/>
            <a:ext cx="252091" cy="19069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3" name="Rectangle 81"/>
          <p:cNvSpPr>
            <a:spLocks/>
          </p:cNvSpPr>
          <p:nvPr/>
        </p:nvSpPr>
        <p:spPr bwMode="auto">
          <a:xfrm>
            <a:off x="5572132" y="6000768"/>
            <a:ext cx="320675" cy="142875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cal-rate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625" y="2362200"/>
            <a:ext cx="2568575" cy="3657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0243" name="Picture 3" descr="jcal-rate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3975" y="2362200"/>
            <a:ext cx="2587625" cy="3657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44" name="Picture 4" descr="jcal-rate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1000" y="152400"/>
            <a:ext cx="3327400" cy="441960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895600" y="152400"/>
            <a:ext cx="3352800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600"/>
              <a:t>    Recoil Di-jet E</a:t>
            </a:r>
            <a:r>
              <a:rPr lang="en-US" altLang="ja-JP" sz="1600" baseline="-25000"/>
              <a:t>T</a:t>
            </a:r>
            <a:r>
              <a:rPr lang="en-US" altLang="ja-JP" sz="1600" baseline="30000"/>
              <a:t>jet1</a:t>
            </a:r>
            <a:r>
              <a:rPr lang="en-US" altLang="ja-JP" sz="1600"/>
              <a:t>&gt;70GeV 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400800" y="2362200"/>
            <a:ext cx="2590800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600"/>
              <a:t>Recoil </a:t>
            </a:r>
            <a:r>
              <a:rPr lang="en-US" altLang="ja-JP" sz="1600">
                <a:latin typeface="Symbol" pitchFamily="-108" charset="2"/>
                <a:sym typeface="Symbol" pitchFamily="-108" charset="2"/>
              </a:rPr>
              <a:t></a:t>
            </a:r>
            <a:r>
              <a:rPr lang="en-US" altLang="ja-JP" sz="1600" baseline="30000"/>
              <a:t>0</a:t>
            </a:r>
            <a:r>
              <a:rPr lang="en-US" altLang="ja-JP" sz="1600"/>
              <a:t>-jet E</a:t>
            </a:r>
            <a:r>
              <a:rPr lang="en-US" altLang="ja-JP" sz="1600" baseline="-25000"/>
              <a:t>T</a:t>
            </a:r>
            <a:r>
              <a:rPr lang="en-US" altLang="ja-JP" sz="1600" baseline="30000">
                <a:latin typeface="Symbol" pitchFamily="-108" charset="2"/>
                <a:sym typeface="Symbol" pitchFamily="-108" charset="2"/>
              </a:rPr>
              <a:t></a:t>
            </a:r>
            <a:r>
              <a:rPr lang="en-US" altLang="ja-JP" sz="1600" baseline="30000"/>
              <a:t>0</a:t>
            </a:r>
            <a:r>
              <a:rPr lang="en-US" altLang="ja-JP" sz="1600"/>
              <a:t>&gt;30GeV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52400" y="2362200"/>
            <a:ext cx="2590800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600"/>
              <a:t> Recoil </a:t>
            </a:r>
            <a:r>
              <a:rPr lang="en-US" altLang="ja-JP" sz="1600">
                <a:latin typeface="Symbol" pitchFamily="-108" charset="2"/>
                <a:sym typeface="Symbol" pitchFamily="-108" charset="2"/>
              </a:rPr>
              <a:t></a:t>
            </a:r>
            <a:r>
              <a:rPr lang="en-US" altLang="ja-JP" sz="1600"/>
              <a:t>-jet E</a:t>
            </a:r>
            <a:r>
              <a:rPr lang="en-US" altLang="ja-JP" sz="1600" baseline="-25000"/>
              <a:t>T</a:t>
            </a:r>
            <a:r>
              <a:rPr lang="en-US" altLang="ja-JP" sz="1600" baseline="30000">
                <a:latin typeface="Symbol" pitchFamily="-108" charset="2"/>
                <a:sym typeface="Symbol" pitchFamily="-108" charset="2"/>
              </a:rPr>
              <a:t></a:t>
            </a:r>
            <a:r>
              <a:rPr lang="en-US" altLang="ja-JP" sz="1600"/>
              <a:t>&gt;30GeV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33400" y="671513"/>
            <a:ext cx="1301750" cy="1233487"/>
            <a:chOff x="336" y="423"/>
            <a:chExt cx="820" cy="777"/>
          </a:xfrm>
        </p:grpSpPr>
        <p:sp>
          <p:nvSpPr>
            <p:cNvPr id="10249" name="Oval 9"/>
            <p:cNvSpPr>
              <a:spLocks noChangeArrowheads="1"/>
            </p:cNvSpPr>
            <p:nvPr/>
          </p:nvSpPr>
          <p:spPr bwMode="auto">
            <a:xfrm>
              <a:off x="620" y="479"/>
              <a:ext cx="432" cy="57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auto">
            <a:xfrm>
              <a:off x="852" y="423"/>
              <a:ext cx="304" cy="296"/>
            </a:xfrm>
            <a:custGeom>
              <a:avLst/>
              <a:gdLst/>
              <a:ahLst/>
              <a:cxnLst>
                <a:cxn ang="0">
                  <a:pos x="8" y="296"/>
                </a:cxn>
                <a:cxn ang="0">
                  <a:pos x="8" y="248"/>
                </a:cxn>
                <a:cxn ang="0">
                  <a:pos x="56" y="248"/>
                </a:cxn>
                <a:cxn ang="0">
                  <a:pos x="56" y="200"/>
                </a:cxn>
                <a:cxn ang="0">
                  <a:pos x="104" y="200"/>
                </a:cxn>
                <a:cxn ang="0">
                  <a:pos x="104" y="152"/>
                </a:cxn>
                <a:cxn ang="0">
                  <a:pos x="164" y="156"/>
                </a:cxn>
                <a:cxn ang="0">
                  <a:pos x="156" y="104"/>
                </a:cxn>
                <a:cxn ang="0">
                  <a:pos x="212" y="108"/>
                </a:cxn>
                <a:cxn ang="0">
                  <a:pos x="204" y="52"/>
                </a:cxn>
                <a:cxn ang="0">
                  <a:pos x="256" y="56"/>
                </a:cxn>
                <a:cxn ang="0">
                  <a:pos x="304" y="0"/>
                </a:cxn>
              </a:cxnLst>
              <a:rect l="0" t="0" r="r" b="b"/>
              <a:pathLst>
                <a:path w="304" h="296">
                  <a:moveTo>
                    <a:pt x="8" y="296"/>
                  </a:moveTo>
                  <a:cubicBezTo>
                    <a:pt x="4" y="276"/>
                    <a:pt x="0" y="256"/>
                    <a:pt x="8" y="248"/>
                  </a:cubicBezTo>
                  <a:cubicBezTo>
                    <a:pt x="16" y="240"/>
                    <a:pt x="48" y="256"/>
                    <a:pt x="56" y="248"/>
                  </a:cubicBezTo>
                  <a:cubicBezTo>
                    <a:pt x="64" y="240"/>
                    <a:pt x="48" y="208"/>
                    <a:pt x="56" y="200"/>
                  </a:cubicBezTo>
                  <a:cubicBezTo>
                    <a:pt x="64" y="192"/>
                    <a:pt x="96" y="208"/>
                    <a:pt x="104" y="200"/>
                  </a:cubicBezTo>
                  <a:cubicBezTo>
                    <a:pt x="112" y="192"/>
                    <a:pt x="94" y="159"/>
                    <a:pt x="104" y="152"/>
                  </a:cubicBezTo>
                  <a:cubicBezTo>
                    <a:pt x="114" y="145"/>
                    <a:pt x="155" y="164"/>
                    <a:pt x="164" y="156"/>
                  </a:cubicBezTo>
                  <a:cubicBezTo>
                    <a:pt x="173" y="148"/>
                    <a:pt x="148" y="112"/>
                    <a:pt x="156" y="104"/>
                  </a:cubicBezTo>
                  <a:cubicBezTo>
                    <a:pt x="164" y="96"/>
                    <a:pt x="204" y="117"/>
                    <a:pt x="212" y="108"/>
                  </a:cubicBezTo>
                  <a:cubicBezTo>
                    <a:pt x="220" y="99"/>
                    <a:pt x="197" y="61"/>
                    <a:pt x="204" y="52"/>
                  </a:cubicBezTo>
                  <a:cubicBezTo>
                    <a:pt x="211" y="43"/>
                    <a:pt x="239" y="65"/>
                    <a:pt x="256" y="56"/>
                  </a:cubicBezTo>
                  <a:cubicBezTo>
                    <a:pt x="273" y="47"/>
                    <a:pt x="294" y="12"/>
                    <a:pt x="304" y="0"/>
                  </a:cubicBezTo>
                </a:path>
              </a:pathLst>
            </a:custGeom>
            <a:noFill/>
            <a:ln w="22225">
              <a:solidFill>
                <a:srgbClr val="FF0000"/>
              </a:solidFill>
              <a:round/>
              <a:headEnd/>
              <a:tailEnd type="arrow" w="med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 flipH="1">
              <a:off x="572" y="815"/>
              <a:ext cx="19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 flipH="1">
              <a:off x="716" y="815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 flipH="1">
              <a:off x="524" y="815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4" name="Line 14"/>
            <p:cNvSpPr>
              <a:spLocks noChangeShapeType="1"/>
            </p:cNvSpPr>
            <p:nvPr/>
          </p:nvSpPr>
          <p:spPr bwMode="auto">
            <a:xfrm flipH="1">
              <a:off x="524" y="815"/>
              <a:ext cx="24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auto">
            <a:xfrm>
              <a:off x="764" y="719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5" y="16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8" y="83"/>
                    <a:pt x="29" y="32"/>
                    <a:pt x="45" y="16"/>
                  </a:cubicBezTo>
                  <a:cubicBezTo>
                    <a:pt x="61" y="0"/>
                    <a:pt x="86" y="3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auto">
            <a:xfrm>
              <a:off x="764" y="719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72" y="51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lnTo>
                    <a:pt x="72" y="51"/>
                  </a:lnTo>
                  <a:lnTo>
                    <a:pt x="96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auto">
            <a:xfrm>
              <a:off x="764" y="719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0" y="40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7" y="87"/>
                    <a:pt x="24" y="56"/>
                    <a:pt x="40" y="40"/>
                  </a:cubicBezTo>
                  <a:cubicBezTo>
                    <a:pt x="56" y="24"/>
                    <a:pt x="84" y="8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auto">
            <a:xfrm>
              <a:off x="764" y="719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51" y="48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9" y="88"/>
                    <a:pt x="35" y="64"/>
                    <a:pt x="51" y="48"/>
                  </a:cubicBezTo>
                  <a:cubicBezTo>
                    <a:pt x="67" y="32"/>
                    <a:pt x="87" y="10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9" name="Oval 19"/>
            <p:cNvSpPr>
              <a:spLocks noChangeArrowheads="1"/>
            </p:cNvSpPr>
            <p:nvPr/>
          </p:nvSpPr>
          <p:spPr bwMode="auto">
            <a:xfrm rot="2052219">
              <a:off x="336" y="999"/>
              <a:ext cx="414" cy="20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0" name="Oval 20"/>
            <p:cNvSpPr>
              <a:spLocks noChangeArrowheads="1"/>
            </p:cNvSpPr>
            <p:nvPr/>
          </p:nvSpPr>
          <p:spPr bwMode="auto">
            <a:xfrm rot="2052219">
              <a:off x="414" y="1042"/>
              <a:ext cx="272" cy="11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1" name="Oval 21"/>
            <p:cNvSpPr>
              <a:spLocks noChangeArrowheads="1"/>
            </p:cNvSpPr>
            <p:nvPr/>
          </p:nvSpPr>
          <p:spPr bwMode="auto">
            <a:xfrm rot="2052219">
              <a:off x="476" y="1066"/>
              <a:ext cx="158" cy="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3292475" y="4876800"/>
            <a:ext cx="1508125" cy="1377950"/>
            <a:chOff x="2274" y="3020"/>
            <a:chExt cx="950" cy="868"/>
          </a:xfrm>
        </p:grpSpPr>
        <p:sp>
          <p:nvSpPr>
            <p:cNvPr id="10263" name="Oval 23"/>
            <p:cNvSpPr>
              <a:spLocks noChangeArrowheads="1"/>
            </p:cNvSpPr>
            <p:nvPr/>
          </p:nvSpPr>
          <p:spPr bwMode="auto">
            <a:xfrm>
              <a:off x="2592" y="3168"/>
              <a:ext cx="432" cy="57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" name="Group 24"/>
            <p:cNvGrpSpPr>
              <a:grpSpLocks/>
            </p:cNvGrpSpPr>
            <p:nvPr/>
          </p:nvGrpSpPr>
          <p:grpSpPr bwMode="auto">
            <a:xfrm>
              <a:off x="2496" y="3504"/>
              <a:ext cx="240" cy="384"/>
              <a:chOff x="2592" y="3408"/>
              <a:chExt cx="240" cy="384"/>
            </a:xfrm>
          </p:grpSpPr>
          <p:sp>
            <p:nvSpPr>
              <p:cNvPr id="10265" name="Line 25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192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6" name="Line 26"/>
              <p:cNvSpPr>
                <a:spLocks noChangeShapeType="1"/>
              </p:cNvSpPr>
              <p:nvPr/>
            </p:nvSpPr>
            <p:spPr bwMode="auto">
              <a:xfrm flipH="1">
                <a:off x="2784" y="340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" name="Line 27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" name="Line 28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" name="Group 29"/>
            <p:cNvGrpSpPr>
              <a:grpSpLocks/>
            </p:cNvGrpSpPr>
            <p:nvPr/>
          </p:nvGrpSpPr>
          <p:grpSpPr bwMode="auto">
            <a:xfrm rot="-10800000">
              <a:off x="2832" y="3024"/>
              <a:ext cx="240" cy="384"/>
              <a:chOff x="2592" y="3408"/>
              <a:chExt cx="240" cy="384"/>
            </a:xfrm>
          </p:grpSpPr>
          <p:sp>
            <p:nvSpPr>
              <p:cNvPr id="10270" name="Line 30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192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" name="Line 31"/>
              <p:cNvSpPr>
                <a:spLocks noChangeShapeType="1"/>
              </p:cNvSpPr>
              <p:nvPr/>
            </p:nvSpPr>
            <p:spPr bwMode="auto">
              <a:xfrm flipH="1">
                <a:off x="2784" y="340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" name="Line 32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3" name="Line 33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74" name="Freeform 34"/>
            <p:cNvSpPr>
              <a:spLocks/>
            </p:cNvSpPr>
            <p:nvPr/>
          </p:nvSpPr>
          <p:spPr bwMode="auto">
            <a:xfrm>
              <a:off x="2736" y="3408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5" y="16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8" y="83"/>
                    <a:pt x="29" y="32"/>
                    <a:pt x="45" y="16"/>
                  </a:cubicBezTo>
                  <a:cubicBezTo>
                    <a:pt x="61" y="0"/>
                    <a:pt x="86" y="3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5" name="Freeform 35"/>
            <p:cNvSpPr>
              <a:spLocks/>
            </p:cNvSpPr>
            <p:nvPr/>
          </p:nvSpPr>
          <p:spPr bwMode="auto">
            <a:xfrm>
              <a:off x="2736" y="3408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72" y="51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lnTo>
                    <a:pt x="72" y="51"/>
                  </a:lnTo>
                  <a:lnTo>
                    <a:pt x="96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6" name="Freeform 36"/>
            <p:cNvSpPr>
              <a:spLocks/>
            </p:cNvSpPr>
            <p:nvPr/>
          </p:nvSpPr>
          <p:spPr bwMode="auto">
            <a:xfrm>
              <a:off x="2736" y="3408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0" y="40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7" y="87"/>
                    <a:pt x="24" y="56"/>
                    <a:pt x="40" y="40"/>
                  </a:cubicBezTo>
                  <a:cubicBezTo>
                    <a:pt x="56" y="24"/>
                    <a:pt x="84" y="8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7" name="Freeform 37"/>
            <p:cNvSpPr>
              <a:spLocks/>
            </p:cNvSpPr>
            <p:nvPr/>
          </p:nvSpPr>
          <p:spPr bwMode="auto">
            <a:xfrm>
              <a:off x="2736" y="3408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51" y="48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9" y="88"/>
                    <a:pt x="35" y="64"/>
                    <a:pt x="51" y="48"/>
                  </a:cubicBezTo>
                  <a:cubicBezTo>
                    <a:pt x="67" y="32"/>
                    <a:pt x="87" y="10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8" name="Oval 38"/>
            <p:cNvSpPr>
              <a:spLocks noChangeArrowheads="1"/>
            </p:cNvSpPr>
            <p:nvPr/>
          </p:nvSpPr>
          <p:spPr bwMode="auto">
            <a:xfrm rot="2010299">
              <a:off x="3010" y="3038"/>
              <a:ext cx="192" cy="96"/>
            </a:xfrm>
            <a:prstGeom prst="ellips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9" name="Oval 39"/>
            <p:cNvSpPr>
              <a:spLocks noChangeArrowheads="1"/>
            </p:cNvSpPr>
            <p:nvPr/>
          </p:nvSpPr>
          <p:spPr bwMode="auto">
            <a:xfrm rot="2010299">
              <a:off x="2984" y="3020"/>
              <a:ext cx="240" cy="136"/>
            </a:xfrm>
            <a:prstGeom prst="ellips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0" name="Oval 40"/>
            <p:cNvSpPr>
              <a:spLocks noChangeArrowheads="1"/>
            </p:cNvSpPr>
            <p:nvPr/>
          </p:nvSpPr>
          <p:spPr bwMode="auto">
            <a:xfrm rot="2010299">
              <a:off x="3036" y="3057"/>
              <a:ext cx="133" cy="56"/>
            </a:xfrm>
            <a:prstGeom prst="ellips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1" name="Oval 41"/>
            <p:cNvSpPr>
              <a:spLocks noChangeArrowheads="1"/>
            </p:cNvSpPr>
            <p:nvPr/>
          </p:nvSpPr>
          <p:spPr bwMode="auto">
            <a:xfrm rot="2052219">
              <a:off x="2274" y="3648"/>
              <a:ext cx="414" cy="20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2" name="Oval 42"/>
            <p:cNvSpPr>
              <a:spLocks noChangeArrowheads="1"/>
            </p:cNvSpPr>
            <p:nvPr/>
          </p:nvSpPr>
          <p:spPr bwMode="auto">
            <a:xfrm rot="2052219">
              <a:off x="2352" y="3691"/>
              <a:ext cx="272" cy="11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3" name="Oval 43"/>
            <p:cNvSpPr>
              <a:spLocks noChangeArrowheads="1"/>
            </p:cNvSpPr>
            <p:nvPr/>
          </p:nvSpPr>
          <p:spPr bwMode="auto">
            <a:xfrm rot="2052219">
              <a:off x="2414" y="3715"/>
              <a:ext cx="158" cy="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1458913" y="236538"/>
            <a:ext cx="979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>
                <a:latin typeface="Symbol" pitchFamily="-108" charset="2"/>
                <a:sym typeface="Symbol" pitchFamily="-108" charset="2"/>
              </a:rPr>
              <a:t></a:t>
            </a:r>
            <a:r>
              <a:rPr lang="en-US" altLang="ja-JP" sz="1200"/>
              <a:t> in </a:t>
            </a:r>
          </a:p>
          <a:p>
            <a:r>
              <a:rPr lang="en-US" altLang="ja-JP" sz="1200"/>
              <a:t>PHOS/J-cal</a:t>
            </a:r>
          </a:p>
        </p:txBody>
      </p:sp>
      <p:sp>
        <p:nvSpPr>
          <p:cNvPr id="10285" name="Text Box 45"/>
          <p:cNvSpPr txBox="1">
            <a:spLocks noChangeArrowheads="1"/>
          </p:cNvSpPr>
          <p:nvPr/>
        </p:nvSpPr>
        <p:spPr bwMode="auto">
          <a:xfrm>
            <a:off x="331788" y="1905000"/>
            <a:ext cx="6588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EM-cal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4800600" y="4800600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jet (R&lt;0.3) </a:t>
            </a:r>
          </a:p>
          <a:p>
            <a:r>
              <a:rPr lang="en-US" altLang="ja-JP" sz="1200"/>
              <a:t>in J-cal</a:t>
            </a:r>
          </a:p>
        </p:txBody>
      </p:sp>
      <p:sp>
        <p:nvSpPr>
          <p:cNvPr id="10287" name="Text Box 47"/>
          <p:cNvSpPr txBox="1">
            <a:spLocks noChangeArrowheads="1"/>
          </p:cNvSpPr>
          <p:nvPr/>
        </p:nvSpPr>
        <p:spPr bwMode="auto">
          <a:xfrm>
            <a:off x="3048000" y="6248400"/>
            <a:ext cx="658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EM-cal</a:t>
            </a:r>
          </a:p>
        </p:txBody>
      </p: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6734175" y="381000"/>
            <a:ext cx="1266825" cy="1371600"/>
            <a:chOff x="4242" y="240"/>
            <a:chExt cx="798" cy="864"/>
          </a:xfrm>
        </p:grpSpPr>
        <p:sp>
          <p:nvSpPr>
            <p:cNvPr id="10289" name="Oval 49"/>
            <p:cNvSpPr>
              <a:spLocks noChangeArrowheads="1"/>
            </p:cNvSpPr>
            <p:nvPr/>
          </p:nvSpPr>
          <p:spPr bwMode="auto">
            <a:xfrm>
              <a:off x="4560" y="384"/>
              <a:ext cx="432" cy="57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4464" y="720"/>
              <a:ext cx="240" cy="384"/>
              <a:chOff x="2592" y="3408"/>
              <a:chExt cx="240" cy="384"/>
            </a:xfrm>
          </p:grpSpPr>
          <p:sp>
            <p:nvSpPr>
              <p:cNvPr id="10291" name="Line 51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192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2" name="Line 52"/>
              <p:cNvSpPr>
                <a:spLocks noChangeShapeType="1"/>
              </p:cNvSpPr>
              <p:nvPr/>
            </p:nvSpPr>
            <p:spPr bwMode="auto">
              <a:xfrm flipH="1">
                <a:off x="2784" y="340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3" name="Line 53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4" name="Line 54"/>
              <p:cNvSpPr>
                <a:spLocks noChangeShapeType="1"/>
              </p:cNvSpPr>
              <p:nvPr/>
            </p:nvSpPr>
            <p:spPr bwMode="auto">
              <a:xfrm flipH="1">
                <a:off x="2592" y="3408"/>
                <a:ext cx="2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95" name="Line 55"/>
            <p:cNvSpPr>
              <a:spLocks noChangeShapeType="1"/>
            </p:cNvSpPr>
            <p:nvPr/>
          </p:nvSpPr>
          <p:spPr bwMode="auto">
            <a:xfrm rot="10800000" flipH="1">
              <a:off x="4799" y="576"/>
              <a:ext cx="19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6" name="Line 56"/>
            <p:cNvSpPr>
              <a:spLocks noChangeShapeType="1"/>
            </p:cNvSpPr>
            <p:nvPr/>
          </p:nvSpPr>
          <p:spPr bwMode="auto">
            <a:xfrm rot="10800000" flipH="1">
              <a:off x="4799" y="432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7" name="Line 57"/>
            <p:cNvSpPr>
              <a:spLocks noChangeShapeType="1"/>
            </p:cNvSpPr>
            <p:nvPr/>
          </p:nvSpPr>
          <p:spPr bwMode="auto">
            <a:xfrm rot="10800000" flipH="1">
              <a:off x="4799" y="432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8" name="Line 58"/>
            <p:cNvSpPr>
              <a:spLocks noChangeShapeType="1"/>
            </p:cNvSpPr>
            <p:nvPr/>
          </p:nvSpPr>
          <p:spPr bwMode="auto">
            <a:xfrm rot="10800000" flipH="1">
              <a:off x="4800" y="240"/>
              <a:ext cx="240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9" name="Freeform 59"/>
            <p:cNvSpPr>
              <a:spLocks/>
            </p:cNvSpPr>
            <p:nvPr/>
          </p:nvSpPr>
          <p:spPr bwMode="auto">
            <a:xfrm>
              <a:off x="4704" y="624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5" y="16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8" y="83"/>
                    <a:pt x="29" y="32"/>
                    <a:pt x="45" y="16"/>
                  </a:cubicBezTo>
                  <a:cubicBezTo>
                    <a:pt x="61" y="0"/>
                    <a:pt x="86" y="3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0" name="Freeform 60"/>
            <p:cNvSpPr>
              <a:spLocks/>
            </p:cNvSpPr>
            <p:nvPr/>
          </p:nvSpPr>
          <p:spPr bwMode="auto">
            <a:xfrm>
              <a:off x="4704" y="624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72" y="51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lnTo>
                    <a:pt x="72" y="51"/>
                  </a:lnTo>
                  <a:lnTo>
                    <a:pt x="96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1" name="Freeform 61"/>
            <p:cNvSpPr>
              <a:spLocks/>
            </p:cNvSpPr>
            <p:nvPr/>
          </p:nvSpPr>
          <p:spPr bwMode="auto">
            <a:xfrm>
              <a:off x="4704" y="624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40" y="40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7" y="87"/>
                    <a:pt x="24" y="56"/>
                    <a:pt x="40" y="40"/>
                  </a:cubicBezTo>
                  <a:cubicBezTo>
                    <a:pt x="56" y="24"/>
                    <a:pt x="84" y="8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2" name="Freeform 62"/>
            <p:cNvSpPr>
              <a:spLocks/>
            </p:cNvSpPr>
            <p:nvPr/>
          </p:nvSpPr>
          <p:spPr bwMode="auto">
            <a:xfrm>
              <a:off x="4704" y="624"/>
              <a:ext cx="9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51" y="48"/>
                </a:cxn>
                <a:cxn ang="0">
                  <a:pos x="96" y="0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9" y="88"/>
                    <a:pt x="35" y="64"/>
                    <a:pt x="51" y="48"/>
                  </a:cubicBezTo>
                  <a:cubicBezTo>
                    <a:pt x="67" y="32"/>
                    <a:pt x="87" y="10"/>
                    <a:pt x="96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3" name="Oval 63"/>
            <p:cNvSpPr>
              <a:spLocks noChangeArrowheads="1"/>
            </p:cNvSpPr>
            <p:nvPr/>
          </p:nvSpPr>
          <p:spPr bwMode="auto">
            <a:xfrm rot="2052219">
              <a:off x="4242" y="864"/>
              <a:ext cx="414" cy="20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4" name="Oval 64"/>
            <p:cNvSpPr>
              <a:spLocks noChangeArrowheads="1"/>
            </p:cNvSpPr>
            <p:nvPr/>
          </p:nvSpPr>
          <p:spPr bwMode="auto">
            <a:xfrm rot="2052219">
              <a:off x="4320" y="907"/>
              <a:ext cx="272" cy="11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5" name="Oval 65"/>
            <p:cNvSpPr>
              <a:spLocks noChangeArrowheads="1"/>
            </p:cNvSpPr>
            <p:nvPr/>
          </p:nvSpPr>
          <p:spPr bwMode="auto">
            <a:xfrm rot="2052219">
              <a:off x="4382" y="931"/>
              <a:ext cx="158" cy="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306" name="Text Box 66"/>
          <p:cNvSpPr txBox="1">
            <a:spLocks noChangeArrowheads="1"/>
          </p:cNvSpPr>
          <p:nvPr/>
        </p:nvSpPr>
        <p:spPr bwMode="auto">
          <a:xfrm>
            <a:off x="8001000" y="160338"/>
            <a:ext cx="97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>
                <a:latin typeface="Symbol" pitchFamily="-108" charset="2"/>
                <a:sym typeface="Symbol" pitchFamily="-108" charset="2"/>
              </a:rPr>
              <a:t></a:t>
            </a:r>
            <a:r>
              <a:rPr lang="en-US" altLang="ja-JP" sz="1200"/>
              <a:t>0 in</a:t>
            </a:r>
          </a:p>
          <a:p>
            <a:r>
              <a:rPr lang="en-US" altLang="ja-JP" sz="1200"/>
              <a:t>PHOS/J-cal</a:t>
            </a:r>
          </a:p>
        </p:txBody>
      </p:sp>
      <p:sp>
        <p:nvSpPr>
          <p:cNvPr id="10307" name="Text Box 67"/>
          <p:cNvSpPr txBox="1">
            <a:spLocks noChangeArrowheads="1"/>
          </p:cNvSpPr>
          <p:nvPr/>
        </p:nvSpPr>
        <p:spPr bwMode="auto">
          <a:xfrm>
            <a:off x="6553200" y="1782763"/>
            <a:ext cx="6588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EM-cal</a:t>
            </a:r>
          </a:p>
        </p:txBody>
      </p:sp>
      <p:sp>
        <p:nvSpPr>
          <p:cNvPr id="10308" name="Text Box 68"/>
          <p:cNvSpPr txBox="1">
            <a:spLocks noChangeArrowheads="1"/>
          </p:cNvSpPr>
          <p:nvPr/>
        </p:nvSpPr>
        <p:spPr bwMode="auto">
          <a:xfrm>
            <a:off x="4724400" y="5638800"/>
            <a:ext cx="22209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/>
              <a:t>M. Sano, </a:t>
            </a:r>
          </a:p>
          <a:p>
            <a:r>
              <a:rPr lang="en-US" altLang="ja-JP" sz="1400"/>
              <a:t>H. Yokoyama,</a:t>
            </a:r>
          </a:p>
          <a:p>
            <a:r>
              <a:rPr lang="en-US" altLang="ja-JP" sz="1400"/>
              <a:t>Grad. Student of Tsukuba</a:t>
            </a:r>
          </a:p>
        </p:txBody>
      </p:sp>
      <p:sp>
        <p:nvSpPr>
          <p:cNvPr id="69" name="日付プレースホルダ 6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70" name="スライド番号プレースホルダ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71" name="フッター プレースホルダ 7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jcal-res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12"/>
            <a:ext cx="5334000" cy="3379787"/>
          </a:xfrm>
          <a:prstGeom prst="rect">
            <a:avLst/>
          </a:prstGeom>
          <a:noFill/>
        </p:spPr>
      </p:pic>
      <p:pic>
        <p:nvPicPr>
          <p:cNvPr id="14339" name="Picture 3" descr="jcal-res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0188" y="1500174"/>
            <a:ext cx="3833812" cy="3670300"/>
          </a:xfrm>
          <a:prstGeom prst="rect">
            <a:avLst/>
          </a:prstGeom>
          <a:noFill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57224" y="1000108"/>
            <a:ext cx="55643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dirty="0"/>
              <a:t>Improvement in jet energy </a:t>
            </a:r>
            <a:r>
              <a:rPr lang="en-US" altLang="ja-JP" sz="2400" dirty="0" smtClean="0"/>
              <a:t>resolution !</a:t>
            </a:r>
            <a:endParaRPr lang="en-US" altLang="ja-JP" sz="2400" dirty="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572264" y="5572140"/>
            <a:ext cx="222091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dirty="0"/>
              <a:t>M. Sano, </a:t>
            </a:r>
          </a:p>
          <a:p>
            <a:r>
              <a:rPr lang="en-US" altLang="ja-JP" sz="1400" dirty="0"/>
              <a:t>H. Yokoyama,</a:t>
            </a:r>
          </a:p>
          <a:p>
            <a:r>
              <a:rPr lang="en-US" altLang="ja-JP" sz="1400" dirty="0"/>
              <a:t>Grad. Student of Tsukuba</a:t>
            </a:r>
          </a:p>
        </p:txBody>
      </p:sp>
      <p:pic>
        <p:nvPicPr>
          <p:cNvPr id="6" name="Picture 3" descr="C:\Users\takuma\Desktop\写真（2010-01-18 16.11）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5214950"/>
            <a:ext cx="1785950" cy="1301192"/>
          </a:xfrm>
          <a:prstGeom prst="rect">
            <a:avLst/>
          </a:prstGeom>
          <a:noFill/>
        </p:spPr>
      </p:pic>
      <p:pic>
        <p:nvPicPr>
          <p:cNvPr id="7" name="Picture 5" descr="C:\Users\takuma\Desktop\写真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5072074"/>
            <a:ext cx="1232266" cy="1643021"/>
          </a:xfrm>
          <a:prstGeom prst="rect">
            <a:avLst/>
          </a:prstGeom>
          <a:noFill/>
        </p:spPr>
      </p:pic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7239000" cy="1143000"/>
          </a:xfrm>
        </p:spPr>
        <p:txBody>
          <a:bodyPr/>
          <a:lstStyle/>
          <a:p>
            <a:r>
              <a:rPr kumimoji="1" lang="en-US" altLang="ja-JP" dirty="0" smtClean="0"/>
              <a:t>Jet Analysis @ Tsukuba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28736"/>
            <a:ext cx="3829048" cy="502700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Member</a:t>
            </a:r>
          </a:p>
          <a:p>
            <a:pPr lvl="1"/>
            <a:r>
              <a:rPr lang="en-US" altLang="ja-JP" dirty="0" smtClean="0"/>
              <a:t>T. </a:t>
            </a:r>
            <a:r>
              <a:rPr lang="en-US" altLang="ja-JP" dirty="0" err="1" smtClean="0"/>
              <a:t>Horaguchi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D. Sakata</a:t>
            </a:r>
          </a:p>
          <a:p>
            <a:r>
              <a:rPr lang="en-US" altLang="ja-JP" dirty="0" smtClean="0"/>
              <a:t>Joined Jet Working Group in PWG4</a:t>
            </a:r>
          </a:p>
          <a:p>
            <a:r>
              <a:rPr lang="en-US" altLang="ja-JP" dirty="0" smtClean="0"/>
              <a:t>Presentation</a:t>
            </a:r>
          </a:p>
          <a:p>
            <a:pPr lvl="1"/>
            <a:r>
              <a:rPr kumimoji="1" lang="en-US" altLang="ja-JP" dirty="0" smtClean="0"/>
              <a:t>2 times @ PWG4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Using Tsukuba Cluster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/>
              <a:t>Focused to study Jet Finding Algorithm now, but we also has started the analysis of pp 900GeV data !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7" name="Picture 7" descr="C:\Users\takuma\Documents\tmp2\Faces\horagu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14488"/>
            <a:ext cx="2214578" cy="1660934"/>
          </a:xfrm>
          <a:prstGeom prst="rect">
            <a:avLst/>
          </a:prstGeom>
          <a:noFill/>
        </p:spPr>
      </p:pic>
      <p:pic>
        <p:nvPicPr>
          <p:cNvPr id="8" name="図 7" descr="sak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3586637"/>
            <a:ext cx="3714776" cy="2543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タイトル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762000"/>
          </a:xfrm>
        </p:spPr>
        <p:txBody>
          <a:bodyPr/>
          <a:lstStyle/>
          <a:p>
            <a:r>
              <a:rPr lang="en-US" altLang="ja-JP" dirty="0" smtClean="0"/>
              <a:t>Jet Finding Algorithm </a:t>
            </a:r>
            <a:endParaRPr lang="ja-JP" altLang="en-US" dirty="0" smtClean="0"/>
          </a:p>
        </p:txBody>
      </p:sp>
      <p:sp>
        <p:nvSpPr>
          <p:cNvPr id="23558" name="スライド番号プレースホルダ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85D948B2-7214-4539-AFB1-00B1BAEB5D24}" type="slidenum">
              <a:rPr lang="ja-JP" altLang="en-US"/>
              <a:pPr/>
              <a:t>14</a:t>
            </a:fld>
            <a:endParaRPr lang="ja-JP" altLang="en-US"/>
          </a:p>
        </p:txBody>
      </p:sp>
      <p:sp>
        <p:nvSpPr>
          <p:cNvPr id="23556" name="TextBox 5"/>
          <p:cNvSpPr txBox="1">
            <a:spLocks noChangeArrowheads="1"/>
          </p:cNvSpPr>
          <p:nvPr/>
        </p:nvSpPr>
        <p:spPr bwMode="auto">
          <a:xfrm flipH="1">
            <a:off x="214282" y="928670"/>
            <a:ext cx="533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 b="1" dirty="0" err="1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FastJet</a:t>
            </a:r>
            <a:r>
              <a:rPr lang="en-US" altLang="ja-JP" sz="1800" b="1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:</a:t>
            </a:r>
            <a:r>
              <a:rPr lang="ja-JP" altLang="en-US" sz="1800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 </a:t>
            </a:r>
            <a:r>
              <a:rPr lang="en-US" altLang="ja-JP" sz="1800" b="1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sequential clustering algorithms</a:t>
            </a:r>
          </a:p>
          <a:p>
            <a:r>
              <a:rPr lang="ja-JP" altLang="en-US" sz="1800" b="1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http://www.lpthe.jussieu.fr/~salam/</a:t>
            </a:r>
            <a:r>
              <a:rPr lang="ja-JP" altLang="en-US" sz="1800" b="1" dirty="0" smtClean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fastjet</a:t>
            </a:r>
            <a:endParaRPr lang="ja-JP" altLang="en-US" sz="1800" b="1" dirty="0">
              <a:solidFill>
                <a:srgbClr val="68462E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3181350" y="1651000"/>
            <a:ext cx="4191000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783A7A"/>
              </a:buClr>
            </a:pP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k</a:t>
            </a:r>
            <a:r>
              <a:rPr lang="en-US" altLang="ja-JP" sz="19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 algorithm</a:t>
            </a:r>
          </a:p>
          <a:p>
            <a:pPr>
              <a:buClr>
                <a:srgbClr val="783A7A"/>
              </a:buClr>
            </a:pP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Cambridge/Aachen algorithm</a:t>
            </a:r>
          </a:p>
          <a:p>
            <a:pPr>
              <a:buClr>
                <a:srgbClr val="783A7A"/>
              </a:buClr>
            </a:pP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anti-k</a:t>
            </a:r>
            <a:r>
              <a:rPr lang="en-US" altLang="ja-JP" sz="1900" baseline="-25000">
                <a:latin typeface="Georgia" pitchFamily="-112" charset="0"/>
                <a:ea typeface="ＭＳ 明朝" pitchFamily="-112" charset="-128"/>
              </a:rPr>
              <a:t>T </a:t>
            </a:r>
            <a:r>
              <a:rPr lang="en-US" altLang="ja-JP" sz="1900">
                <a:latin typeface="Georgia" pitchFamily="-112" charset="0"/>
                <a:ea typeface="ＭＳ 明朝" pitchFamily="-112" charset="-128"/>
              </a:rPr>
              <a:t>algorithm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715140" y="785794"/>
            <a:ext cx="1555750" cy="1490662"/>
            <a:chOff x="4032" y="720"/>
            <a:chExt cx="1613" cy="154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032" y="720"/>
              <a:ext cx="1365" cy="1259"/>
              <a:chOff x="130" y="2586"/>
              <a:chExt cx="1365" cy="1259"/>
            </a:xfrm>
          </p:grpSpPr>
          <p:sp>
            <p:nvSpPr>
              <p:cNvPr id="23573" name="Oval 5"/>
              <p:cNvSpPr>
                <a:spLocks noChangeArrowheads="1"/>
              </p:cNvSpPr>
              <p:nvPr/>
            </p:nvSpPr>
            <p:spPr bwMode="auto">
              <a:xfrm>
                <a:off x="205" y="3185"/>
                <a:ext cx="18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4" name="Oval 6"/>
              <p:cNvSpPr>
                <a:spLocks noChangeArrowheads="1"/>
              </p:cNvSpPr>
              <p:nvPr/>
            </p:nvSpPr>
            <p:spPr bwMode="auto">
              <a:xfrm>
                <a:off x="481" y="2726"/>
                <a:ext cx="135" cy="13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5" name="Oval 7"/>
              <p:cNvSpPr>
                <a:spLocks noChangeArrowheads="1"/>
              </p:cNvSpPr>
              <p:nvPr/>
            </p:nvSpPr>
            <p:spPr bwMode="auto">
              <a:xfrm>
                <a:off x="547" y="3107"/>
                <a:ext cx="150" cy="22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6" name="Oval 8"/>
              <p:cNvSpPr>
                <a:spLocks noChangeArrowheads="1"/>
              </p:cNvSpPr>
              <p:nvPr/>
            </p:nvSpPr>
            <p:spPr bwMode="auto">
              <a:xfrm>
                <a:off x="943" y="2663"/>
                <a:ext cx="60" cy="16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7" name="Oval 9"/>
              <p:cNvSpPr>
                <a:spLocks noChangeArrowheads="1"/>
              </p:cNvSpPr>
              <p:nvPr/>
            </p:nvSpPr>
            <p:spPr bwMode="auto">
              <a:xfrm>
                <a:off x="859" y="3089"/>
                <a:ext cx="210" cy="16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8" name="Oval 10"/>
              <p:cNvSpPr>
                <a:spLocks noChangeArrowheads="1"/>
              </p:cNvSpPr>
              <p:nvPr/>
            </p:nvSpPr>
            <p:spPr bwMode="auto">
              <a:xfrm>
                <a:off x="1165" y="3410"/>
                <a:ext cx="135" cy="13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79" name="Oval 11"/>
              <p:cNvSpPr>
                <a:spLocks noChangeArrowheads="1"/>
              </p:cNvSpPr>
              <p:nvPr/>
            </p:nvSpPr>
            <p:spPr bwMode="auto">
              <a:xfrm>
                <a:off x="706" y="3536"/>
                <a:ext cx="210" cy="19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0" name="Oval 12"/>
              <p:cNvSpPr>
                <a:spLocks noChangeArrowheads="1"/>
              </p:cNvSpPr>
              <p:nvPr/>
            </p:nvSpPr>
            <p:spPr bwMode="auto">
              <a:xfrm>
                <a:off x="310" y="2675"/>
                <a:ext cx="1005" cy="105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1" name="Oval 13"/>
              <p:cNvSpPr>
                <a:spLocks noChangeArrowheads="1"/>
              </p:cNvSpPr>
              <p:nvPr/>
            </p:nvSpPr>
            <p:spPr bwMode="auto">
              <a:xfrm>
                <a:off x="715" y="2900"/>
                <a:ext cx="60" cy="4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2" name="Oval 14"/>
              <p:cNvSpPr>
                <a:spLocks noChangeArrowheads="1"/>
              </p:cNvSpPr>
              <p:nvPr/>
            </p:nvSpPr>
            <p:spPr bwMode="auto">
              <a:xfrm>
                <a:off x="1366" y="3236"/>
                <a:ext cx="60" cy="4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3" name="Oval 15"/>
              <p:cNvSpPr>
                <a:spLocks noChangeArrowheads="1"/>
              </p:cNvSpPr>
              <p:nvPr/>
            </p:nvSpPr>
            <p:spPr bwMode="auto">
              <a:xfrm>
                <a:off x="1132" y="3062"/>
                <a:ext cx="60" cy="4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  <p:sp>
            <p:nvSpPr>
              <p:cNvPr id="23584" name="Freeform 16"/>
              <p:cNvSpPr>
                <a:spLocks/>
              </p:cNvSpPr>
              <p:nvPr/>
            </p:nvSpPr>
            <p:spPr bwMode="auto">
              <a:xfrm>
                <a:off x="130" y="2586"/>
                <a:ext cx="1365" cy="1259"/>
              </a:xfrm>
              <a:custGeom>
                <a:avLst/>
                <a:gdLst>
                  <a:gd name="T0" fmla="*/ 494 w 1365"/>
                  <a:gd name="T1" fmla="*/ 934 h 1259"/>
                  <a:gd name="T2" fmla="*/ 344 w 1365"/>
                  <a:gd name="T3" fmla="*/ 886 h 1259"/>
                  <a:gd name="T4" fmla="*/ 91 w 1365"/>
                  <a:gd name="T5" fmla="*/ 905 h 1259"/>
                  <a:gd name="T6" fmla="*/ 0 w 1365"/>
                  <a:gd name="T7" fmla="*/ 749 h 1259"/>
                  <a:gd name="T8" fmla="*/ 75 w 1365"/>
                  <a:gd name="T9" fmla="*/ 569 h 1259"/>
                  <a:gd name="T10" fmla="*/ 210 w 1365"/>
                  <a:gd name="T11" fmla="*/ 269 h 1259"/>
                  <a:gd name="T12" fmla="*/ 366 w 1365"/>
                  <a:gd name="T13" fmla="*/ 105 h 1259"/>
                  <a:gd name="T14" fmla="*/ 536 w 1365"/>
                  <a:gd name="T15" fmla="*/ 22 h 1259"/>
                  <a:gd name="T16" fmla="*/ 894 w 1365"/>
                  <a:gd name="T17" fmla="*/ 48 h 1259"/>
                  <a:gd name="T18" fmla="*/ 1019 w 1365"/>
                  <a:gd name="T19" fmla="*/ 313 h 1259"/>
                  <a:gd name="T20" fmla="*/ 1128 w 1365"/>
                  <a:gd name="T21" fmla="*/ 460 h 1259"/>
                  <a:gd name="T22" fmla="*/ 1304 w 1365"/>
                  <a:gd name="T23" fmla="*/ 572 h 1259"/>
                  <a:gd name="T24" fmla="*/ 1342 w 1365"/>
                  <a:gd name="T25" fmla="*/ 646 h 1259"/>
                  <a:gd name="T26" fmla="*/ 1339 w 1365"/>
                  <a:gd name="T27" fmla="*/ 761 h 1259"/>
                  <a:gd name="T28" fmla="*/ 1230 w 1365"/>
                  <a:gd name="T29" fmla="*/ 974 h 1259"/>
                  <a:gd name="T30" fmla="*/ 1110 w 1365"/>
                  <a:gd name="T31" fmla="*/ 1049 h 1259"/>
                  <a:gd name="T32" fmla="*/ 1005 w 1365"/>
                  <a:gd name="T33" fmla="*/ 989 h 1259"/>
                  <a:gd name="T34" fmla="*/ 920 w 1365"/>
                  <a:gd name="T35" fmla="*/ 892 h 1259"/>
                  <a:gd name="T36" fmla="*/ 825 w 1365"/>
                  <a:gd name="T37" fmla="*/ 959 h 1259"/>
                  <a:gd name="T38" fmla="*/ 795 w 1365"/>
                  <a:gd name="T39" fmla="*/ 1244 h 1259"/>
                  <a:gd name="T40" fmla="*/ 690 w 1365"/>
                  <a:gd name="T41" fmla="*/ 1259 h 1259"/>
                  <a:gd name="T42" fmla="*/ 555 w 1365"/>
                  <a:gd name="T43" fmla="*/ 1109 h 1259"/>
                  <a:gd name="T44" fmla="*/ 494 w 1365"/>
                  <a:gd name="T45" fmla="*/ 934 h 125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365"/>
                  <a:gd name="T70" fmla="*/ 0 h 1259"/>
                  <a:gd name="T71" fmla="*/ 1365 w 1365"/>
                  <a:gd name="T72" fmla="*/ 1259 h 125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365" h="1259">
                    <a:moveTo>
                      <a:pt x="494" y="934"/>
                    </a:moveTo>
                    <a:cubicBezTo>
                      <a:pt x="375" y="894"/>
                      <a:pt x="465" y="906"/>
                      <a:pt x="344" y="886"/>
                    </a:cubicBezTo>
                    <a:cubicBezTo>
                      <a:pt x="277" y="881"/>
                      <a:pt x="148" y="928"/>
                      <a:pt x="91" y="905"/>
                    </a:cubicBezTo>
                    <a:cubicBezTo>
                      <a:pt x="34" y="882"/>
                      <a:pt x="3" y="805"/>
                      <a:pt x="0" y="749"/>
                    </a:cubicBezTo>
                    <a:cubicBezTo>
                      <a:pt x="14" y="673"/>
                      <a:pt x="44" y="632"/>
                      <a:pt x="75" y="569"/>
                    </a:cubicBezTo>
                    <a:cubicBezTo>
                      <a:pt x="110" y="489"/>
                      <a:pt x="173" y="349"/>
                      <a:pt x="210" y="269"/>
                    </a:cubicBezTo>
                    <a:cubicBezTo>
                      <a:pt x="255" y="184"/>
                      <a:pt x="256" y="144"/>
                      <a:pt x="366" y="105"/>
                    </a:cubicBezTo>
                    <a:cubicBezTo>
                      <a:pt x="419" y="60"/>
                      <a:pt x="452" y="34"/>
                      <a:pt x="536" y="22"/>
                    </a:cubicBezTo>
                    <a:cubicBezTo>
                      <a:pt x="624" y="13"/>
                      <a:pt x="814" y="0"/>
                      <a:pt x="894" y="48"/>
                    </a:cubicBezTo>
                    <a:cubicBezTo>
                      <a:pt x="966" y="156"/>
                      <a:pt x="949" y="243"/>
                      <a:pt x="1019" y="313"/>
                    </a:cubicBezTo>
                    <a:cubicBezTo>
                      <a:pt x="1046" y="394"/>
                      <a:pt x="1101" y="378"/>
                      <a:pt x="1128" y="460"/>
                    </a:cubicBezTo>
                    <a:cubicBezTo>
                      <a:pt x="1175" y="503"/>
                      <a:pt x="1268" y="541"/>
                      <a:pt x="1304" y="572"/>
                    </a:cubicBezTo>
                    <a:cubicBezTo>
                      <a:pt x="1324" y="587"/>
                      <a:pt x="1337" y="610"/>
                      <a:pt x="1342" y="646"/>
                    </a:cubicBezTo>
                    <a:cubicBezTo>
                      <a:pt x="1365" y="663"/>
                      <a:pt x="1358" y="706"/>
                      <a:pt x="1339" y="761"/>
                    </a:cubicBezTo>
                    <a:cubicBezTo>
                      <a:pt x="1320" y="816"/>
                      <a:pt x="1253" y="931"/>
                      <a:pt x="1230" y="974"/>
                    </a:cubicBezTo>
                    <a:cubicBezTo>
                      <a:pt x="1192" y="1022"/>
                      <a:pt x="1145" y="1039"/>
                      <a:pt x="1110" y="1049"/>
                    </a:cubicBezTo>
                    <a:cubicBezTo>
                      <a:pt x="1073" y="1051"/>
                      <a:pt x="1035" y="1021"/>
                      <a:pt x="1005" y="989"/>
                    </a:cubicBezTo>
                    <a:cubicBezTo>
                      <a:pt x="982" y="944"/>
                      <a:pt x="948" y="934"/>
                      <a:pt x="920" y="892"/>
                    </a:cubicBezTo>
                    <a:cubicBezTo>
                      <a:pt x="890" y="887"/>
                      <a:pt x="847" y="894"/>
                      <a:pt x="825" y="959"/>
                    </a:cubicBezTo>
                    <a:cubicBezTo>
                      <a:pt x="838" y="1036"/>
                      <a:pt x="908" y="1210"/>
                      <a:pt x="795" y="1244"/>
                    </a:cubicBezTo>
                    <a:cubicBezTo>
                      <a:pt x="761" y="1254"/>
                      <a:pt x="725" y="1254"/>
                      <a:pt x="690" y="1259"/>
                    </a:cubicBezTo>
                    <a:cubicBezTo>
                      <a:pt x="650" y="1236"/>
                      <a:pt x="588" y="1163"/>
                      <a:pt x="555" y="1109"/>
                    </a:cubicBezTo>
                    <a:cubicBezTo>
                      <a:pt x="537" y="1065"/>
                      <a:pt x="529" y="971"/>
                      <a:pt x="494" y="934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ja-JP" altLang="en-US" sz="1800">
                  <a:latin typeface="Calibri" pitchFamily="-112" charset="0"/>
                  <a:ea typeface="ＭＳ 明朝" pitchFamily="-112" charset="-128"/>
                </a:endParaRPr>
              </a:p>
            </p:txBody>
          </p:sp>
        </p:grpSp>
        <p:sp>
          <p:nvSpPr>
            <p:cNvPr id="23569" name="Line 17"/>
            <p:cNvSpPr>
              <a:spLocks noChangeShapeType="1"/>
            </p:cNvSpPr>
            <p:nvPr/>
          </p:nvSpPr>
          <p:spPr bwMode="auto">
            <a:xfrm>
              <a:off x="4944" y="1776"/>
              <a:ext cx="96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4992" y="2016"/>
              <a:ext cx="653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000">
                  <a:latin typeface="Times New Roman" pitchFamily="-112" charset="0"/>
                  <a:ea typeface="ＭＳ 明朝" pitchFamily="-112" charset="-128"/>
                </a:rPr>
                <a:t>Cone jet</a:t>
              </a:r>
            </a:p>
          </p:txBody>
        </p:sp>
        <p:sp>
          <p:nvSpPr>
            <p:cNvPr id="23571" name="Text Box 19"/>
            <p:cNvSpPr txBox="1">
              <a:spLocks noChangeArrowheads="1"/>
            </p:cNvSpPr>
            <p:nvPr/>
          </p:nvSpPr>
          <p:spPr bwMode="auto">
            <a:xfrm>
              <a:off x="4128" y="2016"/>
              <a:ext cx="495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000">
                  <a:latin typeface="Times New Roman" pitchFamily="-112" charset="0"/>
                  <a:ea typeface="ＭＳ 明朝" pitchFamily="-112" charset="-128"/>
                </a:rPr>
                <a:t>K</a:t>
              </a:r>
              <a:r>
                <a:rPr kumimoji="0" lang="en-US" altLang="ja-JP" sz="2000" baseline="-25000">
                  <a:latin typeface="Times New Roman" pitchFamily="-112" charset="0"/>
                  <a:ea typeface="ＭＳ 明朝" pitchFamily="-112" charset="-128"/>
                </a:rPr>
                <a:t>T</a:t>
              </a:r>
              <a:r>
                <a:rPr kumimoji="0" lang="en-US" altLang="ja-JP" sz="2000">
                  <a:latin typeface="Times New Roman" pitchFamily="-112" charset="0"/>
                  <a:ea typeface="ＭＳ 明朝" pitchFamily="-112" charset="-128"/>
                </a:rPr>
                <a:t> jet</a:t>
              </a:r>
            </a:p>
          </p:txBody>
        </p:sp>
        <p:sp>
          <p:nvSpPr>
            <p:cNvPr id="23572" name="Line 20"/>
            <p:cNvSpPr>
              <a:spLocks noChangeShapeType="1"/>
            </p:cNvSpPr>
            <p:nvPr/>
          </p:nvSpPr>
          <p:spPr bwMode="auto">
            <a:xfrm flipH="1">
              <a:off x="4299" y="1632"/>
              <a:ext cx="165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419100" y="1676400"/>
          <a:ext cx="2728913" cy="952500"/>
        </p:xfrm>
        <a:graphic>
          <a:graphicData uri="http://schemas.openxmlformats.org/presentationml/2006/ole">
            <p:oleObj spid="_x0000_s4098" name="数式" r:id="rId4" imgW="1892300" imgH="660400" progId="Equation.3">
              <p:embed/>
            </p:oleObj>
          </a:graphicData>
        </a:graphic>
      </p:graphicFrame>
      <p:sp>
        <p:nvSpPr>
          <p:cNvPr id="23560" name="テキスト ボックス 29"/>
          <p:cNvSpPr txBox="1">
            <a:spLocks noChangeArrowheads="1"/>
          </p:cNvSpPr>
          <p:nvPr/>
        </p:nvSpPr>
        <p:spPr bwMode="auto">
          <a:xfrm>
            <a:off x="214282" y="4786322"/>
            <a:ext cx="4503737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 dirty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 Parameters</a:t>
            </a:r>
          </a:p>
          <a:p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   - R size </a:t>
            </a:r>
          </a:p>
          <a:p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   - </a:t>
            </a:r>
            <a:r>
              <a:rPr lang="en-US" altLang="ja-JP" sz="1800" dirty="0" err="1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 dirty="0" err="1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</a:t>
            </a:r>
            <a:r>
              <a:rPr lang="en-US" altLang="ja-JP" sz="1800" dirty="0" smtClean="0">
                <a:latin typeface="Georgia" pitchFamily="-112" charset="0"/>
                <a:ea typeface="ＭＳ 明朝" pitchFamily="-112" charset="-128"/>
              </a:rPr>
              <a:t>cut</a:t>
            </a:r>
            <a:endParaRPr lang="en-US" altLang="ja-JP" sz="1800" dirty="0"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   - Jet threshold</a:t>
            </a:r>
          </a:p>
          <a:p>
            <a:r>
              <a:rPr lang="en-US" altLang="ja-JP" sz="1800" dirty="0">
                <a:latin typeface="Georgia" pitchFamily="-112" charset="0"/>
                <a:ea typeface="ＭＳ 明朝" pitchFamily="-112" charset="-128"/>
              </a:rPr>
              <a:t>     </a:t>
            </a:r>
          </a:p>
        </p:txBody>
      </p:sp>
      <p:pic>
        <p:nvPicPr>
          <p:cNvPr id="23562" name="図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2714620"/>
            <a:ext cx="4486275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正方形/長方形 32"/>
          <p:cNvSpPr/>
          <p:nvPr/>
        </p:nvSpPr>
        <p:spPr>
          <a:xfrm>
            <a:off x="4608513" y="4859338"/>
            <a:ext cx="2298700" cy="19732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23564" name="TextBox 7"/>
          <p:cNvSpPr txBox="1">
            <a:spLocks noChangeArrowheads="1"/>
          </p:cNvSpPr>
          <p:nvPr/>
        </p:nvSpPr>
        <p:spPr bwMode="auto">
          <a:xfrm>
            <a:off x="4578350" y="5299075"/>
            <a:ext cx="24336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arXiv:0802.1189v2</a:t>
            </a:r>
          </a:p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[hep-pn] (2008)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3565" name="テキスト ボックス 34"/>
          <p:cNvSpPr txBox="1">
            <a:spLocks noChangeArrowheads="1"/>
          </p:cNvSpPr>
          <p:nvPr/>
        </p:nvSpPr>
        <p:spPr bwMode="auto">
          <a:xfrm>
            <a:off x="214282" y="2571744"/>
            <a:ext cx="1227137" cy="368300"/>
          </a:xfrm>
          <a:prstGeom prst="rect">
            <a:avLst/>
          </a:prstGeom>
          <a:noFill/>
          <a:ln w="31750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Algorithm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34" name="日付プレースホルダ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35" name="フッター プレースホルダ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 dirty="0"/>
          </a:p>
        </p:txBody>
      </p:sp>
      <p:sp>
        <p:nvSpPr>
          <p:cNvPr id="36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285720" y="3000372"/>
            <a:ext cx="4143404" cy="1911345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>
                <a:latin typeface="Georgia" pitchFamily="-112" charset="0"/>
                <a:ea typeface="ＭＳ 明朝" pitchFamily="-112" charset="-128"/>
              </a:rPr>
              <a:t>Calculate particle distance  : </a:t>
            </a:r>
            <a:r>
              <a:rPr lang="en-US" altLang="ja-JP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baseline="-25000" dirty="0" err="1" smtClean="0">
                <a:latin typeface="Georgia" pitchFamily="-112" charset="0"/>
                <a:ea typeface="ＭＳ 明朝" pitchFamily="-112" charset="-128"/>
              </a:rPr>
              <a:t>ij</a:t>
            </a:r>
            <a:endParaRPr lang="en-US" altLang="ja-JP" dirty="0" smtClean="0"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Calculate Beam distance : 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iB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=k</a:t>
            </a:r>
            <a:r>
              <a:rPr lang="en-US" altLang="ja-JP" sz="2800" baseline="-25000" dirty="0" smtClean="0">
                <a:latin typeface="Georgia" pitchFamily="-112" charset="0"/>
                <a:ea typeface="ＭＳ 明朝" pitchFamily="-112" charset="-128"/>
              </a:rPr>
              <a:t>ti</a:t>
            </a:r>
            <a:r>
              <a:rPr lang="en-US" altLang="ja-JP" sz="2800" baseline="30000" dirty="0" smtClean="0">
                <a:latin typeface="Georgia" pitchFamily="-112" charset="0"/>
                <a:ea typeface="ＭＳ 明朝" pitchFamily="-112" charset="-128"/>
              </a:rPr>
              <a:t>2p</a:t>
            </a:r>
          </a:p>
          <a:p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Find the smallest distance (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ij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 or 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iB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)</a:t>
            </a:r>
          </a:p>
          <a:p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If  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ij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 is the smallest combine particles</a:t>
            </a:r>
          </a:p>
          <a:p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If </a:t>
            </a:r>
            <a:r>
              <a:rPr lang="en-US" altLang="ja-JP" sz="2800" dirty="0" err="1" smtClean="0">
                <a:latin typeface="Georgia" pitchFamily="-112" charset="0"/>
                <a:ea typeface="ＭＳ 明朝" pitchFamily="-112" charset="-128"/>
              </a:rPr>
              <a:t>d</a:t>
            </a:r>
            <a:r>
              <a:rPr lang="en-US" altLang="ja-JP" sz="2800" baseline="-25000" dirty="0" err="1" smtClean="0">
                <a:latin typeface="Georgia" pitchFamily="-112" charset="0"/>
                <a:ea typeface="ＭＳ 明朝" pitchFamily="-112" charset="-128"/>
              </a:rPr>
              <a:t>iB</a:t>
            </a:r>
            <a:r>
              <a:rPr lang="en-US" altLang="ja-JP" sz="2800" dirty="0" smtClean="0">
                <a:latin typeface="Georgia" pitchFamily="-112" charset="0"/>
                <a:ea typeface="ＭＳ 明朝" pitchFamily="-112" charset="-128"/>
              </a:rPr>
              <a:t> is the smallest and the cluster momentum lager than threshold call the cluster a Jet.</a:t>
            </a:r>
          </a:p>
          <a:p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角丸四角形 26"/>
          <p:cNvSpPr/>
          <p:nvPr/>
        </p:nvSpPr>
        <p:spPr>
          <a:xfrm>
            <a:off x="3786182" y="4786322"/>
            <a:ext cx="5214974" cy="135732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650" name="図 22" descr="cdEtasig_pt_alg.jpg"/>
          <p:cNvPicPr>
            <a:picLocks noChangeAspect="1"/>
          </p:cNvPicPr>
          <p:nvPr/>
        </p:nvPicPr>
        <p:blipFill>
          <a:blip r:embed="rId2" cstate="print"/>
          <a:srcRect l="34009" r="34801"/>
          <a:stretch>
            <a:fillRect/>
          </a:stretch>
        </p:blipFill>
        <p:spPr bwMode="auto">
          <a:xfrm>
            <a:off x="3109913" y="1797050"/>
            <a:ext cx="28067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4294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Which is the best algorithm ?</a:t>
            </a:r>
            <a:endParaRPr lang="ja-JP" altLang="en-US" dirty="0" smtClean="0"/>
          </a:p>
        </p:txBody>
      </p:sp>
      <p:sp>
        <p:nvSpPr>
          <p:cNvPr id="27668" name="スライド番号プレースホルダ 2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F6FF5F1-78FE-41D9-9D47-444450D7F0B5}" type="slidenum">
              <a:rPr lang="ja-JP" altLang="en-US"/>
              <a:pPr/>
              <a:t>15</a:t>
            </a:fld>
            <a:endParaRPr lang="ja-JP" altLang="en-US"/>
          </a:p>
        </p:txBody>
      </p:sp>
      <p:pic>
        <p:nvPicPr>
          <p:cNvPr id="27652" name="コンテンツ プレースホルダ 5" descr="c_E_al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l="34009" r="34009"/>
          <a:stretch>
            <a:fillRect/>
          </a:stretch>
        </p:blipFill>
        <p:spPr>
          <a:xfrm>
            <a:off x="6030913" y="1806575"/>
            <a:ext cx="2962275" cy="2833688"/>
          </a:xfrm>
        </p:spPr>
      </p:pic>
      <p:pic>
        <p:nvPicPr>
          <p:cNvPr id="27653" name="図 6" descr="cdPhi_pt_alg.jpg"/>
          <p:cNvPicPr>
            <a:picLocks noChangeAspect="1"/>
          </p:cNvPicPr>
          <p:nvPr/>
        </p:nvPicPr>
        <p:blipFill>
          <a:blip r:embed="rId4" cstate="print"/>
          <a:srcRect l="34009" r="34009"/>
          <a:stretch>
            <a:fillRect/>
          </a:stretch>
        </p:blipFill>
        <p:spPr bwMode="auto">
          <a:xfrm>
            <a:off x="90488" y="1806575"/>
            <a:ext cx="2963862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テキスト ボックス 8"/>
          <p:cNvSpPr txBox="1">
            <a:spLocks noChangeArrowheads="1"/>
          </p:cNvSpPr>
          <p:nvPr/>
        </p:nvSpPr>
        <p:spPr bwMode="auto">
          <a:xfrm>
            <a:off x="90488" y="1598613"/>
            <a:ext cx="1903412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800" b="1">
                <a:latin typeface="Georgia" pitchFamily="-112" charset="0"/>
                <a:ea typeface="ＭＳ 明朝" pitchFamily="-112" charset="-128"/>
              </a:rPr>
              <a:t>Δ</a:t>
            </a:r>
            <a:r>
              <a:rPr lang="ja-JP" altLang="en-US" sz="1800" b="1">
                <a:latin typeface="Lucida Grande" pitchFamily="-112" charset="0"/>
              </a:rPr>
              <a:t>ϕ</a:t>
            </a:r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resolution</a:t>
            </a:r>
            <a:endParaRPr lang="ja-JP" altLang="en-US" sz="1800" b="1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7655" name="テキスト ボックス 9"/>
          <p:cNvSpPr txBox="1">
            <a:spLocks noChangeArrowheads="1"/>
          </p:cNvSpPr>
          <p:nvPr/>
        </p:nvSpPr>
        <p:spPr bwMode="auto">
          <a:xfrm>
            <a:off x="3054350" y="1622425"/>
            <a:ext cx="1941513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800" b="1">
                <a:latin typeface="Georgia" pitchFamily="-112" charset="0"/>
                <a:ea typeface="ＭＳ 明朝" pitchFamily="-112" charset="-128"/>
              </a:rPr>
              <a:t>Δη</a:t>
            </a:r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 resolution</a:t>
            </a:r>
            <a:endParaRPr lang="ja-JP" altLang="en-US" sz="1800" b="1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7656" name="テキスト ボックス 10"/>
          <p:cNvSpPr txBox="1">
            <a:spLocks noChangeArrowheads="1"/>
          </p:cNvSpPr>
          <p:nvPr/>
        </p:nvSpPr>
        <p:spPr bwMode="auto">
          <a:xfrm>
            <a:off x="6018213" y="1622425"/>
            <a:ext cx="2474912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 b="1">
                <a:latin typeface="Georgia" pitchFamily="-112" charset="0"/>
                <a:ea typeface="ＭＳ 明朝" pitchFamily="-112" charset="-128"/>
              </a:rPr>
              <a:t>measured energy </a:t>
            </a:r>
            <a:endParaRPr lang="ja-JP" altLang="en-US" sz="1800" b="1"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7657" name="テキスト ボックス 11"/>
          <p:cNvSpPr txBox="1">
            <a:spLocks noChangeArrowheads="1"/>
          </p:cNvSpPr>
          <p:nvPr/>
        </p:nvSpPr>
        <p:spPr bwMode="auto">
          <a:xfrm>
            <a:off x="5588000" y="976313"/>
            <a:ext cx="2586038" cy="6461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p</a:t>
            </a:r>
            <a:r>
              <a:rPr lang="en-US" altLang="ja-JP" sz="1800" baseline="-25000"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hard            100GeV/c</a:t>
            </a:r>
          </a:p>
          <a:p>
            <a:r>
              <a:rPr lang="en-US" altLang="ja-JP" sz="1800">
                <a:latin typeface="Georgia" pitchFamily="-112" charset="0"/>
                <a:ea typeface="ＭＳ 明朝" pitchFamily="-112" charset="-128"/>
              </a:rPr>
              <a:t>Jet threshold 20GeV/c</a:t>
            </a:r>
            <a:endParaRPr lang="ja-JP" altLang="en-US" sz="1800">
              <a:latin typeface="Georgia" pitchFamily="-112" charset="0"/>
              <a:ea typeface="ＭＳ 明朝" pitchFamily="-112" charset="-128"/>
            </a:endParaRPr>
          </a:p>
        </p:txBody>
      </p:sp>
      <p:grpSp>
        <p:nvGrpSpPr>
          <p:cNvPr id="2" name="グループ化 27"/>
          <p:cNvGrpSpPr/>
          <p:nvPr/>
        </p:nvGrpSpPr>
        <p:grpSpPr>
          <a:xfrm>
            <a:off x="500034" y="4857760"/>
            <a:ext cx="2909887" cy="1333500"/>
            <a:chOff x="544513" y="5003800"/>
            <a:chExt cx="2909887" cy="1333500"/>
          </a:xfrm>
        </p:grpSpPr>
        <p:sp>
          <p:nvSpPr>
            <p:cNvPr id="13" name="正方形/長方形 12"/>
            <p:cNvSpPr>
              <a:spLocks noChangeArrowheads="1"/>
            </p:cNvSpPr>
            <p:nvPr/>
          </p:nvSpPr>
          <p:spPr bwMode="auto">
            <a:xfrm>
              <a:off x="544513" y="5954713"/>
              <a:ext cx="361950" cy="34925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>
              <a:outerShdw dist="25400" dir="5400000" rotWithShape="0">
                <a:srgbClr val="808080">
                  <a:alpha val="4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正方形/長方形 13"/>
            <p:cNvSpPr>
              <a:spLocks noChangeArrowheads="1"/>
            </p:cNvSpPr>
            <p:nvPr/>
          </p:nvSpPr>
          <p:spPr bwMode="auto">
            <a:xfrm>
              <a:off x="544513" y="5475288"/>
              <a:ext cx="361950" cy="3492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>
              <a:outerShdw dist="25400" dir="5400000" rotWithShape="0">
                <a:srgbClr val="808080">
                  <a:alpha val="4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正方形/長方形 14"/>
            <p:cNvSpPr>
              <a:spLocks noChangeArrowheads="1"/>
            </p:cNvSpPr>
            <p:nvPr/>
          </p:nvSpPr>
          <p:spPr bwMode="auto">
            <a:xfrm>
              <a:off x="544513" y="5003800"/>
              <a:ext cx="361950" cy="34925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>
              <a:outerShdw dist="25400" dir="5400000" rotWithShape="0">
                <a:srgbClr val="808080">
                  <a:alpha val="4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61" name="テキスト ボックス 15"/>
            <p:cNvSpPr txBox="1">
              <a:spLocks noChangeArrowheads="1"/>
            </p:cNvSpPr>
            <p:nvPr/>
          </p:nvSpPr>
          <p:spPr bwMode="auto">
            <a:xfrm>
              <a:off x="1089025" y="5003800"/>
              <a:ext cx="146208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800" dirty="0" err="1">
                  <a:latin typeface="Georgia" pitchFamily="-112" charset="0"/>
                  <a:ea typeface="ＭＳ 明朝" pitchFamily="-112" charset="-128"/>
                </a:rPr>
                <a:t>k</a:t>
              </a:r>
              <a:r>
                <a:rPr lang="en-US" altLang="ja-JP" sz="1800" baseline="-25000" dirty="0" err="1">
                  <a:latin typeface="Georgia" pitchFamily="-112" charset="0"/>
                  <a:ea typeface="ＭＳ 明朝" pitchFamily="-112" charset="-128"/>
                </a:rPr>
                <a:t>T</a:t>
              </a:r>
              <a:r>
                <a:rPr lang="en-US" altLang="ja-JP" sz="1800" dirty="0">
                  <a:latin typeface="Georgia" pitchFamily="-112" charset="0"/>
                  <a:ea typeface="ＭＳ 明朝" pitchFamily="-112" charset="-128"/>
                </a:rPr>
                <a:t> algorithm</a:t>
              </a:r>
              <a:endParaRPr lang="ja-JP" altLang="en-US" sz="1800" dirty="0">
                <a:latin typeface="Georgia" pitchFamily="-112" charset="0"/>
                <a:ea typeface="ＭＳ 明朝" pitchFamily="-112" charset="-128"/>
              </a:endParaRPr>
            </a:p>
          </p:txBody>
        </p:sp>
        <p:sp>
          <p:nvSpPr>
            <p:cNvPr id="27662" name="テキスト ボックス 16"/>
            <p:cNvSpPr txBox="1">
              <a:spLocks noChangeArrowheads="1"/>
            </p:cNvSpPr>
            <p:nvPr/>
          </p:nvSpPr>
          <p:spPr bwMode="auto">
            <a:xfrm>
              <a:off x="1089025" y="5473700"/>
              <a:ext cx="19494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800" dirty="0">
                  <a:latin typeface="Georgia" pitchFamily="-112" charset="0"/>
                  <a:ea typeface="ＭＳ 明朝" pitchFamily="-112" charset="-128"/>
                </a:rPr>
                <a:t>anti-</a:t>
              </a:r>
              <a:r>
                <a:rPr lang="en-US" altLang="ja-JP" sz="1800" dirty="0" err="1">
                  <a:latin typeface="Georgia" pitchFamily="-112" charset="0"/>
                  <a:ea typeface="ＭＳ 明朝" pitchFamily="-112" charset="-128"/>
                </a:rPr>
                <a:t>k</a:t>
              </a:r>
              <a:r>
                <a:rPr lang="en-US" altLang="ja-JP" sz="1800" baseline="-25000" dirty="0" err="1">
                  <a:latin typeface="Georgia" pitchFamily="-112" charset="0"/>
                  <a:ea typeface="ＭＳ 明朝" pitchFamily="-112" charset="-128"/>
                </a:rPr>
                <a:t>T</a:t>
              </a:r>
              <a:r>
                <a:rPr lang="en-US" altLang="ja-JP" sz="1800" dirty="0">
                  <a:latin typeface="Georgia" pitchFamily="-112" charset="0"/>
                  <a:ea typeface="ＭＳ 明朝" pitchFamily="-112" charset="-128"/>
                </a:rPr>
                <a:t> algorithm</a:t>
              </a:r>
              <a:endParaRPr lang="ja-JP" altLang="en-US" sz="1800" dirty="0">
                <a:latin typeface="Georgia" pitchFamily="-112" charset="0"/>
                <a:ea typeface="ＭＳ 明朝" pitchFamily="-112" charset="-128"/>
              </a:endParaRPr>
            </a:p>
          </p:txBody>
        </p:sp>
        <p:sp>
          <p:nvSpPr>
            <p:cNvPr id="27663" name="テキスト ボックス 17"/>
            <p:cNvSpPr txBox="1">
              <a:spLocks noChangeArrowheads="1"/>
            </p:cNvSpPr>
            <p:nvPr/>
          </p:nvSpPr>
          <p:spPr bwMode="auto">
            <a:xfrm>
              <a:off x="1089025" y="5967413"/>
              <a:ext cx="236537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800">
                  <a:latin typeface="Georgia" pitchFamily="-112" charset="0"/>
                  <a:ea typeface="ＭＳ 明朝" pitchFamily="-112" charset="-128"/>
                </a:rPr>
                <a:t>Cambridge algorithm</a:t>
              </a:r>
              <a:endParaRPr lang="ja-JP" altLang="en-US" sz="1800">
                <a:latin typeface="Georgia" pitchFamily="-112" charset="0"/>
                <a:ea typeface="ＭＳ 明朝" pitchFamily="-112" charset="-128"/>
              </a:endParaRPr>
            </a:p>
          </p:txBody>
        </p:sp>
      </p:grpSp>
      <p:pic>
        <p:nvPicPr>
          <p:cNvPr id="27664" name="コンテンツ プレースホルダ 5" descr="ctm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900" y="2070100"/>
            <a:ext cx="1452563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5" name="図 19" descr="ctmp2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00488" y="2070100"/>
            <a:ext cx="1463675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6" name="テキスト ボックス 20"/>
          <p:cNvSpPr txBox="1">
            <a:spLocks noChangeArrowheads="1"/>
          </p:cNvSpPr>
          <p:nvPr/>
        </p:nvSpPr>
        <p:spPr bwMode="auto">
          <a:xfrm>
            <a:off x="285720" y="4500570"/>
            <a:ext cx="3435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Resolution : σ of sharp </a:t>
            </a:r>
            <a:r>
              <a:rPr lang="en-US" altLang="ja-JP" sz="1800" dirty="0" err="1">
                <a:solidFill>
                  <a:srgbClr val="68462E"/>
                </a:solidFill>
                <a:latin typeface="Georgia" pitchFamily="-112" charset="0"/>
                <a:ea typeface="ＭＳ 明朝" pitchFamily="-112" charset="-128"/>
              </a:rPr>
              <a:t>gaussian</a:t>
            </a:r>
            <a:endParaRPr lang="ja-JP" altLang="en-US" sz="1800" dirty="0">
              <a:solidFill>
                <a:srgbClr val="68462E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2" name="正方形/長方形 21"/>
          <p:cNvSpPr>
            <a:spLocks noChangeArrowheads="1"/>
          </p:cNvSpPr>
          <p:nvPr/>
        </p:nvSpPr>
        <p:spPr bwMode="auto">
          <a:xfrm>
            <a:off x="3929058" y="4929198"/>
            <a:ext cx="4951412" cy="112077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Performance of energy reconstruction of Jet </a:t>
            </a:r>
          </a:p>
          <a:p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             with anti-</a:t>
            </a:r>
            <a:r>
              <a:rPr lang="en-US" altLang="ja-JP" sz="1800" dirty="0" err="1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k</a:t>
            </a:r>
            <a:r>
              <a:rPr lang="en-US" altLang="ja-JP" sz="1800" baseline="-25000" dirty="0" err="1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 algorithm is about 50%</a:t>
            </a:r>
          </a:p>
          <a:p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                                        better than </a:t>
            </a:r>
            <a:r>
              <a:rPr lang="en-US" altLang="ja-JP" sz="1800" dirty="0" err="1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k</a:t>
            </a:r>
            <a:r>
              <a:rPr lang="en-US" altLang="ja-JP" sz="1800" baseline="-25000" dirty="0" err="1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T</a:t>
            </a:r>
            <a:r>
              <a:rPr lang="en-US" altLang="ja-JP" sz="1800" dirty="0">
                <a:solidFill>
                  <a:srgbClr val="000000"/>
                </a:solidFill>
                <a:latin typeface="Georgia" pitchFamily="-112" charset="0"/>
                <a:ea typeface="ＭＳ 明朝" pitchFamily="-112" charset="-128"/>
              </a:rPr>
              <a:t> algorithm!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14282" y="571480"/>
            <a:ext cx="55007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We analyze for closest Jet to </a:t>
            </a:r>
            <a:r>
              <a:rPr lang="en-US" altLang="ja-JP" sz="1800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parton</a:t>
            </a:r>
            <a:endParaRPr lang="en-US" altLang="ja-JP" sz="1800" b="1" dirty="0" smtClean="0">
              <a:solidFill>
                <a:srgbClr val="8B5D3D"/>
              </a:solidFill>
              <a:latin typeface="Georgia" pitchFamily="-112" charset="0"/>
              <a:ea typeface="ＭＳ 明朝" pitchFamily="-112" charset="-128"/>
            </a:endParaRPr>
          </a:p>
          <a:p>
            <a:r>
              <a:rPr lang="en-US" altLang="ja-JP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Δφ</a:t>
            </a:r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 , </a:t>
            </a:r>
            <a:r>
              <a:rPr lang="en-US" altLang="ja-JP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Δη</a:t>
            </a:r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= </a:t>
            </a:r>
            <a:r>
              <a:rPr lang="en-US" altLang="ja-JP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parton</a:t>
            </a:r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 axis – jet axis</a:t>
            </a:r>
          </a:p>
          <a:p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This work has been done by D. Sakata &amp; T. </a:t>
            </a:r>
            <a:r>
              <a:rPr lang="en-US" altLang="ja-JP" b="1" dirty="0" err="1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Horaguchi</a:t>
            </a:r>
            <a:r>
              <a:rPr lang="en-US" altLang="ja-JP" b="1" dirty="0" smtClean="0">
                <a:solidFill>
                  <a:srgbClr val="8B5D3D"/>
                </a:solidFill>
                <a:latin typeface="Georgia" pitchFamily="-112" charset="0"/>
                <a:ea typeface="ＭＳ 明朝" pitchFamily="-112" charset="-128"/>
              </a:rPr>
              <a:t>.</a:t>
            </a:r>
          </a:p>
          <a:p>
            <a:endParaRPr lang="en-US" altLang="ja-JP" b="1" dirty="0" smtClean="0">
              <a:solidFill>
                <a:srgbClr val="8B5D3D"/>
              </a:solidFill>
              <a:latin typeface="Georgia" pitchFamily="-112" charset="0"/>
              <a:ea typeface="ＭＳ 明朝" pitchFamily="-112" charset="-128"/>
            </a:endParaRPr>
          </a:p>
          <a:p>
            <a:endParaRPr lang="ja-JP" altLang="en-US" sz="1800" b="1" dirty="0">
              <a:solidFill>
                <a:srgbClr val="8B5D3D"/>
              </a:solidFill>
              <a:latin typeface="Georgia" pitchFamily="-112" charset="0"/>
              <a:ea typeface="ＭＳ 明朝" pitchFamily="-112" charset="-128"/>
            </a:endParaRPr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928694"/>
          </a:xfrm>
        </p:spPr>
        <p:txBody>
          <a:bodyPr/>
          <a:lstStyle/>
          <a:p>
            <a:r>
              <a:rPr lang="en-US" altLang="ja-JP" dirty="0" smtClean="0"/>
              <a:t>Soft Physics @ Tsukuba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20" y="1571612"/>
            <a:ext cx="3543296" cy="4846320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Member </a:t>
            </a:r>
          </a:p>
          <a:p>
            <a:pPr lvl="1"/>
            <a:r>
              <a:rPr lang="en-US" altLang="ja-JP" dirty="0" smtClean="0"/>
              <a:t>K. Watanabe</a:t>
            </a:r>
          </a:p>
          <a:p>
            <a:pPr lvl="1"/>
            <a:r>
              <a:rPr kumimoji="1" lang="en-US" altLang="ja-JP" dirty="0" smtClean="0"/>
              <a:t>T. </a:t>
            </a:r>
            <a:r>
              <a:rPr lang="en-US" altLang="ja-JP" dirty="0" err="1" smtClean="0"/>
              <a:t>Horaguchi</a:t>
            </a:r>
            <a:endParaRPr kumimoji="1" lang="en-US" altLang="ja-JP" dirty="0" smtClean="0"/>
          </a:p>
          <a:p>
            <a:r>
              <a:rPr lang="en-US" altLang="ja-JP" dirty="0" smtClean="0"/>
              <a:t>Presentation</a:t>
            </a:r>
          </a:p>
          <a:p>
            <a:pPr lvl="1"/>
            <a:r>
              <a:rPr lang="en-US" altLang="ja-JP" dirty="0" smtClean="0"/>
              <a:t>PWG2(2010 Jan. 12)</a:t>
            </a:r>
          </a:p>
          <a:p>
            <a:r>
              <a:rPr kumimoji="1" lang="en-US" altLang="ja-JP" dirty="0" smtClean="0"/>
              <a:t>Physics Motivation</a:t>
            </a:r>
          </a:p>
          <a:p>
            <a:pPr lvl="1"/>
            <a:r>
              <a:rPr lang="en-US" altLang="ja-JP" dirty="0" smtClean="0"/>
              <a:t>Study of soft &amp; hard physics in pp collisions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Mean </a:t>
            </a:r>
            <a:r>
              <a:rPr lang="en-US" altLang="ja-JP" dirty="0" err="1" smtClean="0"/>
              <a:t>pT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Accumulative Correlation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Using Tsukuba Cluster, but just preparing to join the PWG2 Train now.</a:t>
            </a:r>
          </a:p>
          <a:p>
            <a:r>
              <a:rPr kumimoji="1" lang="en-US" altLang="ja-JP" dirty="0" smtClean="0"/>
              <a:t>PWG2’s suggested to us, we had better to join First Physics group for study of mean </a:t>
            </a:r>
            <a:r>
              <a:rPr kumimoji="1" lang="en-US" altLang="ja-JP" dirty="0" err="1" smtClean="0"/>
              <a:t>pT</a:t>
            </a:r>
            <a:r>
              <a:rPr kumimoji="1" lang="en-US" altLang="ja-JP" dirty="0" smtClean="0"/>
              <a:t> &amp; Multiplicity…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pic>
        <p:nvPicPr>
          <p:cNvPr id="11" name="Picture 7" descr="C:\Users\takuma\Documents\tmp2\Faces\horagu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357298"/>
            <a:ext cx="2214578" cy="1660934"/>
          </a:xfrm>
          <a:prstGeom prst="rect">
            <a:avLst/>
          </a:prstGeom>
          <a:noFill/>
        </p:spPr>
      </p:pic>
      <p:pic>
        <p:nvPicPr>
          <p:cNvPr id="12" name="Picture 6" descr="C:\Users\takuma\Documents\tmp2\Faces\watana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142984"/>
            <a:ext cx="2738286" cy="2053716"/>
          </a:xfrm>
          <a:prstGeom prst="rect">
            <a:avLst/>
          </a:prstGeom>
          <a:noFill/>
        </p:spPr>
      </p:pic>
      <p:pic>
        <p:nvPicPr>
          <p:cNvPr id="13" name="Picture 2" descr="C:\Users\takuma\Documents\tmp2\multi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214686"/>
            <a:ext cx="2858269" cy="3296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r>
              <a:rPr kumimoji="1" lang="en-US" altLang="ja-JP" dirty="0" smtClean="0"/>
              <a:t>SOFT Physics @ Tsukuba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7286676" cy="512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928694"/>
          </a:xfrm>
        </p:spPr>
        <p:txBody>
          <a:bodyPr/>
          <a:lstStyle/>
          <a:p>
            <a:r>
              <a:rPr kumimoji="1" lang="en-US" altLang="ja-JP" dirty="0" smtClean="0"/>
              <a:t>SOFT Physics @ Tsukuba (3)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7324725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965820"/>
          </a:xfrm>
        </p:spPr>
        <p:txBody>
          <a:bodyPr/>
          <a:lstStyle/>
          <a:p>
            <a:r>
              <a:rPr lang="en-US" altLang="ja-JP" dirty="0" smtClean="0"/>
              <a:t>SOFT Physics @ Tsukuba (4)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785818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5027000"/>
          </a:xfrm>
        </p:spPr>
        <p:txBody>
          <a:bodyPr>
            <a:normAutofit/>
          </a:bodyPr>
          <a:lstStyle/>
          <a:p>
            <a:pPr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Status @ Tsukuba Group</a:t>
            </a:r>
          </a:p>
          <a:p>
            <a:r>
              <a:rPr lang="en-US" altLang="ja-JP" dirty="0" smtClean="0"/>
              <a:t>Analysis Facility @ Tsukuba</a:t>
            </a:r>
          </a:p>
          <a:p>
            <a:pPr lvl="1"/>
            <a:r>
              <a:rPr lang="en-US" altLang="ja-JP" dirty="0" smtClean="0"/>
              <a:t>Network @ Tsukuba</a:t>
            </a:r>
          </a:p>
          <a:p>
            <a:pPr lvl="1"/>
            <a:r>
              <a:rPr lang="en-US" altLang="ja-JP" dirty="0" smtClean="0"/>
              <a:t>Tsukuba Cluster</a:t>
            </a:r>
          </a:p>
          <a:p>
            <a:r>
              <a:rPr kumimoji="1" lang="en-US" altLang="ja-JP" dirty="0" smtClean="0"/>
              <a:t>Analysis Status &amp; Plan</a:t>
            </a:r>
          </a:p>
          <a:p>
            <a:pPr lvl="1"/>
            <a:r>
              <a:rPr lang="en-US" altLang="ja-JP" dirty="0" smtClean="0"/>
              <a:t>Single &amp; Di-Jet </a:t>
            </a:r>
          </a:p>
          <a:p>
            <a:pPr lvl="1"/>
            <a:r>
              <a:rPr kumimoji="1" lang="en-US" altLang="ja-JP" dirty="0" smtClean="0"/>
              <a:t>Photon (pi0 &amp; Direct photon via internal conv.)</a:t>
            </a:r>
          </a:p>
          <a:p>
            <a:pPr lvl="1"/>
            <a:r>
              <a:rPr lang="en-US" altLang="ja-JP" dirty="0" smtClean="0"/>
              <a:t>Soft Physics (Mean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&amp; Accumulative Corr.)</a:t>
            </a:r>
            <a:endParaRPr kumimoji="1" lang="en-US" altLang="ja-JP" dirty="0" smtClean="0"/>
          </a:p>
          <a:p>
            <a:r>
              <a:rPr lang="en-US" altLang="ja-JP" dirty="0" smtClean="0"/>
              <a:t>Summary &amp; Future Plan</a:t>
            </a:r>
            <a:endParaRPr kumimoji="1" lang="en-US" altLang="ja-JP" dirty="0" smtClean="0"/>
          </a:p>
          <a:p>
            <a:pPr lvl="2">
              <a:buNone/>
            </a:pPr>
            <a:endParaRPr kumimoji="1" lang="en-US" altLang="ja-JP" dirty="0" smtClean="0"/>
          </a:p>
          <a:p>
            <a:pPr lvl="2">
              <a:buNone/>
            </a:pP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239000" cy="857256"/>
          </a:xfrm>
        </p:spPr>
        <p:txBody>
          <a:bodyPr/>
          <a:lstStyle/>
          <a:p>
            <a:r>
              <a:rPr kumimoji="1" lang="en-US" altLang="ja-JP" dirty="0" smtClean="0"/>
              <a:t>Photon Analysis @ Tsukuba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20" y="1428736"/>
            <a:ext cx="3929090" cy="5072098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Direct Photon via Internal Conversion</a:t>
            </a:r>
          </a:p>
          <a:p>
            <a:pPr lvl="2"/>
            <a:r>
              <a:rPr lang="en-US" altLang="ja-JP" dirty="0" smtClean="0"/>
              <a:t>T. </a:t>
            </a:r>
            <a:r>
              <a:rPr lang="en-US" altLang="ja-JP" dirty="0" err="1" smtClean="0"/>
              <a:t>Horaguchi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K. Watanabe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Using Hiroshima Cluster &amp; GSI cluster &amp; Tsukuba Cluster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Several presentations in PWG4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Preparation to join PWG4 mini train is ongoing</a:t>
            </a:r>
          </a:p>
          <a:p>
            <a:r>
              <a:rPr kumimoji="1" lang="en-US" altLang="ja-JP" dirty="0" smtClean="0"/>
              <a:t>Pi0 Analysis with EMCAL</a:t>
            </a:r>
          </a:p>
          <a:p>
            <a:pPr lvl="2"/>
            <a:r>
              <a:rPr lang="en-US" altLang="ja-JP" dirty="0" smtClean="0"/>
              <a:t>T. </a:t>
            </a:r>
            <a:r>
              <a:rPr lang="en-US" altLang="ja-JP" dirty="0" err="1" smtClean="0"/>
              <a:t>Horaguchi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M. Sano</a:t>
            </a:r>
          </a:p>
          <a:p>
            <a:pPr lvl="1"/>
            <a:r>
              <a:rPr lang="en-US" altLang="ja-JP" dirty="0" smtClean="0"/>
              <a:t>This analysis has just started now !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Photon analysis is also important for Di-Jet Calorimeter analysis.</a:t>
            </a:r>
          </a:p>
          <a:p>
            <a:pPr lvl="1"/>
            <a:r>
              <a:rPr kumimoji="1" lang="en-US" altLang="ja-JP" dirty="0" smtClean="0"/>
              <a:t>Joined calorimeter analysis group.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pic>
        <p:nvPicPr>
          <p:cNvPr id="7" name="コンテンツ プレースホルダ 17" descr="ee_mass_TRD4cut_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3857628"/>
            <a:ext cx="3921536" cy="2730028"/>
          </a:xfrm>
          <a:prstGeom prst="rect">
            <a:avLst/>
          </a:prstGeom>
        </p:spPr>
      </p:pic>
      <p:pic>
        <p:nvPicPr>
          <p:cNvPr id="8" name="Picture 6" descr="C:\Users\takuma\Documents\tmp2\Faces\watana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142984"/>
            <a:ext cx="1881031" cy="1410774"/>
          </a:xfrm>
          <a:prstGeom prst="rect">
            <a:avLst/>
          </a:prstGeom>
          <a:noFill/>
        </p:spPr>
      </p:pic>
      <p:pic>
        <p:nvPicPr>
          <p:cNvPr id="9" name="Picture 7" descr="C:\Users\takuma\Documents\tmp2\Faces\horaguch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071546"/>
            <a:ext cx="1928826" cy="1446620"/>
          </a:xfrm>
          <a:prstGeom prst="rect">
            <a:avLst/>
          </a:prstGeom>
          <a:noFill/>
        </p:spPr>
      </p:pic>
      <p:pic>
        <p:nvPicPr>
          <p:cNvPr id="10" name="Picture 3" descr="C:\Users\takuma\Desktop\写真（2010-01-18 16.11）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2643182"/>
            <a:ext cx="1785950" cy="1301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965820"/>
          </a:xfrm>
        </p:spPr>
        <p:txBody>
          <a:bodyPr/>
          <a:lstStyle/>
          <a:p>
            <a:r>
              <a:rPr kumimoji="1" lang="en-US" altLang="ja-JP" dirty="0" smtClean="0"/>
              <a:t>Summary &amp; To do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502700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Established Tsukuba Cluster</a:t>
            </a:r>
          </a:p>
          <a:p>
            <a:pPr lvl="1"/>
            <a:r>
              <a:rPr lang="en-US" altLang="ja-JP" dirty="0" smtClean="0"/>
              <a:t>For Di-Jet Calorimeter</a:t>
            </a:r>
          </a:p>
          <a:p>
            <a:pPr lvl="2"/>
            <a:r>
              <a:rPr lang="en-US" altLang="ja-JP" dirty="0" smtClean="0"/>
              <a:t>A lot of Simulation </a:t>
            </a:r>
            <a:r>
              <a:rPr lang="en-US" altLang="ja-JP" dirty="0" smtClean="0"/>
              <a:t>works </a:t>
            </a:r>
            <a:r>
              <a:rPr lang="en-US" altLang="ja-JP" dirty="0" smtClean="0"/>
              <a:t>done, and </a:t>
            </a:r>
            <a:r>
              <a:rPr lang="en-US" altLang="ja-JP" dirty="0" smtClean="0"/>
              <a:t>will continue</a:t>
            </a:r>
            <a:endParaRPr lang="en-US" altLang="ja-JP" dirty="0" smtClean="0"/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We are very welcome to use Tsukuba Cluster by D-Cal collaborator. Please notify us if you want !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For Local Data Analysis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/>
              <a:t>Started First Data Analysis @ Tsukuba</a:t>
            </a:r>
          </a:p>
          <a:p>
            <a:pPr lvl="1"/>
            <a:r>
              <a:rPr lang="en-US" altLang="ja-JP" dirty="0" smtClean="0"/>
              <a:t>Several analysis has just started in </a:t>
            </a:r>
            <a:r>
              <a:rPr lang="en-US" altLang="ja-JP" dirty="0" smtClean="0"/>
              <a:t>parallel </a:t>
            </a:r>
            <a:r>
              <a:rPr lang="en-US" altLang="ja-JP" dirty="0" smtClean="0"/>
              <a:t>!</a:t>
            </a:r>
          </a:p>
          <a:p>
            <a:pPr lvl="2"/>
            <a:r>
              <a:rPr lang="en-US" altLang="ja-JP" dirty="0" smtClean="0"/>
              <a:t>Almost analysis is doing @ Tsukuba </a:t>
            </a:r>
            <a:r>
              <a:rPr lang="en-US" altLang="ja-JP" dirty="0" smtClean="0"/>
              <a:t>Cluster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Preparation to join the PWG’s Train is </a:t>
            </a:r>
            <a:r>
              <a:rPr lang="en-US" altLang="ja-JP" dirty="0" smtClean="0"/>
              <a:t>ongoing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In this time, we do not use </a:t>
            </a:r>
            <a:r>
              <a:rPr lang="en-US" altLang="ja-JP" dirty="0" smtClean="0"/>
              <a:t>CAF</a:t>
            </a:r>
            <a:endParaRPr lang="en-US" altLang="ja-JP" dirty="0" smtClean="0"/>
          </a:p>
          <a:p>
            <a:r>
              <a:rPr lang="en-US" altLang="ja-JP" dirty="0" smtClean="0"/>
              <a:t>However, we will move to using GRID analysis to analyze high luminosity data in 7TeV pp and 10TeV pp run as soon as </a:t>
            </a:r>
            <a:r>
              <a:rPr lang="en-US" altLang="ja-JP" dirty="0" smtClean="0"/>
              <a:t>possible !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7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8229600" cy="563563"/>
          </a:xfrm>
        </p:spPr>
        <p:txBody>
          <a:bodyPr rIns="116988">
            <a:normAutofit fontScale="90000"/>
          </a:bodyPr>
          <a:lstStyle/>
          <a:p>
            <a:pPr marL="38100"/>
            <a:r>
              <a:rPr kumimoji="0" lang="en-US" altLang="ja-JP" b="1" smtClean="0">
                <a:solidFill>
                  <a:srgbClr val="3366FF"/>
                </a:solidFill>
                <a:latin typeface="Arial" charset="0"/>
                <a:ea typeface="ＭＳ Ｐゴシック" charset="-128"/>
                <a:cs typeface="Arial" charset="0"/>
              </a:rPr>
              <a:t>What is J-Cal ?</a:t>
            </a:r>
          </a:p>
        </p:txBody>
      </p:sp>
      <p:sp>
        <p:nvSpPr>
          <p:cNvPr id="32771" name="Rectangle 38"/>
          <p:cNvSpPr>
            <a:spLocks noGrp="1" noChangeArrowheads="1"/>
          </p:cNvSpPr>
          <p:nvPr>
            <p:ph type="body" idx="1"/>
          </p:nvPr>
        </p:nvSpPr>
        <p:spPr>
          <a:xfrm>
            <a:off x="3919538" y="871538"/>
            <a:ext cx="5180012" cy="2557462"/>
          </a:xfrm>
        </p:spPr>
        <p:txBody>
          <a:bodyPr rIns="116988">
            <a:normAutofit fontScale="92500"/>
          </a:bodyPr>
          <a:lstStyle/>
          <a:p>
            <a:pPr marL="512763" lvl="1">
              <a:lnSpc>
                <a:spcPct val="140000"/>
              </a:lnSpc>
            </a:pPr>
            <a:endParaRPr kumimoji="0" lang="en-US" altLang="ja-JP" sz="2000" smtClean="0">
              <a:ea typeface="ＭＳ Ｐゴシック" charset="-128"/>
            </a:endParaRPr>
          </a:p>
          <a:p>
            <a:pPr marL="512763" lvl="1">
              <a:lnSpc>
                <a:spcPct val="140000"/>
              </a:lnSpc>
            </a:pPr>
            <a:r>
              <a:rPr kumimoji="0" lang="en-US" altLang="ja-JP" sz="2000" smtClean="0">
                <a:ea typeface="ＭＳ Ｐゴシック" charset="-128"/>
              </a:rPr>
              <a:t>Extension of ALICE-EMCal; same design, same material, same electronics.</a:t>
            </a:r>
          </a:p>
          <a:p>
            <a:pPr marL="512763" lvl="1">
              <a:lnSpc>
                <a:spcPct val="140000"/>
              </a:lnSpc>
            </a:pPr>
            <a:r>
              <a:rPr kumimoji="0" lang="en-US" altLang="ja-JP" sz="2000" smtClean="0">
                <a:ea typeface="ＭＳ Ｐゴシック" charset="-128"/>
              </a:rPr>
              <a:t>Lead-Scintillator sandwich type sampling EMCal (77 layers), APD readout with WLS.</a:t>
            </a:r>
          </a:p>
        </p:txBody>
      </p:sp>
      <p:sp>
        <p:nvSpPr>
          <p:cNvPr id="32772" name="Text Box 39"/>
          <p:cNvSpPr txBox="1">
            <a:spLocks noChangeArrowheads="1"/>
          </p:cNvSpPr>
          <p:nvPr/>
        </p:nvSpPr>
        <p:spPr bwMode="auto">
          <a:xfrm>
            <a:off x="8859838" y="6634163"/>
            <a:ext cx="219075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4288" tIns="32144" rIns="64288" bIns="32144"/>
          <a:lstStyle/>
          <a:p>
            <a:pPr algn="ctr"/>
            <a:fld id="{5028C633-B997-4691-A9D9-47542F347679}" type="slidenum">
              <a:rPr lang="en-US" altLang="ja-JP" sz="1000">
                <a:solidFill>
                  <a:schemeClr val="tx1"/>
                </a:solidFill>
                <a:cs typeface="Arial" charset="0"/>
              </a:rPr>
              <a:pPr algn="ctr"/>
              <a:t>22</a:t>
            </a:fld>
            <a:endParaRPr lang="en-US" altLang="ja-JP" sz="10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32773" name="Picture 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2971800" cy="4103688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sp>
        <p:nvSpPr>
          <p:cNvPr id="32774" name="Rectangle 41"/>
          <p:cNvSpPr>
            <a:spLocks/>
          </p:cNvSpPr>
          <p:nvPr/>
        </p:nvSpPr>
        <p:spPr bwMode="auto">
          <a:xfrm>
            <a:off x="990600" y="1371600"/>
            <a:ext cx="2058988" cy="369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6" bIns="0">
            <a:spAutoFit/>
          </a:bodyPr>
          <a:lstStyle/>
          <a:p>
            <a:pPr marL="38100"/>
            <a:r>
              <a:rPr lang="en-US" altLang="ja-JP">
                <a:solidFill>
                  <a:srgbClr val="FF0000"/>
                </a:solidFill>
                <a:cs typeface="Arial" charset="0"/>
              </a:rPr>
              <a:t>EMCal module</a:t>
            </a:r>
          </a:p>
        </p:txBody>
      </p:sp>
      <p:sp>
        <p:nvSpPr>
          <p:cNvPr id="32775" name="Rectangle 42"/>
          <p:cNvSpPr>
            <a:spLocks/>
          </p:cNvSpPr>
          <p:nvPr/>
        </p:nvSpPr>
        <p:spPr bwMode="auto">
          <a:xfrm>
            <a:off x="444500" y="6134100"/>
            <a:ext cx="3232150" cy="285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6" bIns="0"/>
          <a:lstStyle/>
          <a:p>
            <a:pPr marL="38100" algn="ctr"/>
            <a:r>
              <a:rPr lang="en-US" altLang="ja-JP" sz="1700">
                <a:solidFill>
                  <a:schemeClr val="tx1"/>
                </a:solidFill>
                <a:latin typeface="ＤＦＰ太丸ゴシック体" pitchFamily="-108" charset="-128"/>
                <a:ea typeface="ＤＦＰ太丸ゴシック体" pitchFamily="-108" charset="-128"/>
                <a:sym typeface="ＤＦＰ太丸ゴシック体" pitchFamily="-108" charset="-128"/>
              </a:rPr>
              <a:t>(ΔΦ,Δη) ~ (0.025,0.025)</a:t>
            </a:r>
          </a:p>
        </p:txBody>
      </p:sp>
      <p:pic>
        <p:nvPicPr>
          <p:cNvPr id="32776" name="コンテンツ プレースホルダ 4" descr="M127.JPG"/>
          <p:cNvPicPr>
            <a:picLocks noChangeAspect="1"/>
          </p:cNvPicPr>
          <p:nvPr/>
        </p:nvPicPr>
        <p:blipFill>
          <a:blip r:embed="rId3" cstate="print"/>
          <a:srcRect l="4543" r="12119" b="30972"/>
          <a:stretch>
            <a:fillRect/>
          </a:stretch>
        </p:blipFill>
        <p:spPr bwMode="auto">
          <a:xfrm>
            <a:off x="5156200" y="3340100"/>
            <a:ext cx="2514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ig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971800"/>
            <a:ext cx="3429000" cy="3257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1211263" y="2667000"/>
            <a:ext cx="1981200" cy="3200400"/>
          </a:xfrm>
          <a:prstGeom prst="ellipse">
            <a:avLst/>
          </a:prstGeom>
          <a:gradFill rotWithShape="0">
            <a:gsLst>
              <a:gs pos="0">
                <a:srgbClr val="FF0000">
                  <a:alpha val="82001"/>
                </a:srgbClr>
              </a:gs>
              <a:gs pos="100000">
                <a:srgbClr val="FF8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kumimoji="0" lang="ja-JP" altLang="ja-JP" sz="2000">
              <a:solidFill>
                <a:schemeClr val="hlink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38200" y="2209800"/>
            <a:ext cx="2541588" cy="1928813"/>
            <a:chOff x="374" y="464"/>
            <a:chExt cx="1601" cy="1215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 rot="-1749409">
              <a:off x="960" y="759"/>
              <a:ext cx="1015" cy="59"/>
              <a:chOff x="432" y="1266"/>
              <a:chExt cx="3312" cy="252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432" y="1311"/>
                <a:ext cx="414" cy="207"/>
                <a:chOff x="912" y="1632"/>
                <a:chExt cx="414" cy="207"/>
              </a:xfrm>
            </p:grpSpPr>
            <p:grpSp>
              <p:nvGrpSpPr>
                <p:cNvPr id="5" name="Group 7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00" name="Arc 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01" name="Arc 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" name="Group 10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03" name="Arc 1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04" name="Arc 1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846" y="1311"/>
                <a:ext cx="414" cy="207"/>
                <a:chOff x="912" y="1632"/>
                <a:chExt cx="414" cy="207"/>
              </a:xfrm>
            </p:grpSpPr>
            <p:grpSp>
              <p:nvGrpSpPr>
                <p:cNvPr id="8" name="Group 14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07" name="Arc 1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08" name="Arc 1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" name="Group 17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10" name="Arc 1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1" name="Arc 1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" name="Group 20"/>
              <p:cNvGrpSpPr>
                <a:grpSpLocks/>
              </p:cNvGrpSpPr>
              <p:nvPr/>
            </p:nvGrpSpPr>
            <p:grpSpPr bwMode="auto">
              <a:xfrm>
                <a:off x="1260" y="1296"/>
                <a:ext cx="414" cy="207"/>
                <a:chOff x="912" y="1632"/>
                <a:chExt cx="414" cy="207"/>
              </a:xfrm>
            </p:grpSpPr>
            <p:grpSp>
              <p:nvGrpSpPr>
                <p:cNvPr id="11" name="Group 21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14" name="Arc 2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5" name="Arc 2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" name="Group 24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17" name="Arc 2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8" name="Arc 2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3" name="Group 27"/>
              <p:cNvGrpSpPr>
                <a:grpSpLocks/>
              </p:cNvGrpSpPr>
              <p:nvPr/>
            </p:nvGrpSpPr>
            <p:grpSpPr bwMode="auto">
              <a:xfrm>
                <a:off x="1674" y="1296"/>
                <a:ext cx="414" cy="207"/>
                <a:chOff x="912" y="1632"/>
                <a:chExt cx="414" cy="207"/>
              </a:xfrm>
            </p:grpSpPr>
            <p:grpSp>
              <p:nvGrpSpPr>
                <p:cNvPr id="14" name="Group 28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21" name="Arc 2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2" name="Arc 3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" name="Group 31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24" name="Arc 3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5" name="Arc 3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" name="Group 34"/>
              <p:cNvGrpSpPr>
                <a:grpSpLocks/>
              </p:cNvGrpSpPr>
              <p:nvPr/>
            </p:nvGrpSpPr>
            <p:grpSpPr bwMode="auto">
              <a:xfrm>
                <a:off x="2088" y="1281"/>
                <a:ext cx="414" cy="207"/>
                <a:chOff x="912" y="1632"/>
                <a:chExt cx="414" cy="207"/>
              </a:xfrm>
            </p:grpSpPr>
            <p:grpSp>
              <p:nvGrpSpPr>
                <p:cNvPr id="17" name="Group 35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28" name="Arc 3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9" name="Arc 3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" name="Group 38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31" name="Arc 3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2" name="Arc 4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9" name="Group 41"/>
              <p:cNvGrpSpPr>
                <a:grpSpLocks/>
              </p:cNvGrpSpPr>
              <p:nvPr/>
            </p:nvGrpSpPr>
            <p:grpSpPr bwMode="auto">
              <a:xfrm>
                <a:off x="2502" y="1281"/>
                <a:ext cx="414" cy="207"/>
                <a:chOff x="912" y="1632"/>
                <a:chExt cx="414" cy="207"/>
              </a:xfrm>
            </p:grpSpPr>
            <p:grpSp>
              <p:nvGrpSpPr>
                <p:cNvPr id="20" name="Group 42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35" name="Arc 4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6" name="Arc 4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" name="Group 45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38" name="Arc 4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9" name="Arc 4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2" name="Group 48"/>
              <p:cNvGrpSpPr>
                <a:grpSpLocks/>
              </p:cNvGrpSpPr>
              <p:nvPr/>
            </p:nvGrpSpPr>
            <p:grpSpPr bwMode="auto">
              <a:xfrm>
                <a:off x="2916" y="1266"/>
                <a:ext cx="414" cy="207"/>
                <a:chOff x="912" y="1632"/>
                <a:chExt cx="414" cy="207"/>
              </a:xfrm>
            </p:grpSpPr>
            <p:grpSp>
              <p:nvGrpSpPr>
                <p:cNvPr id="23" name="Group 49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42" name="Arc 5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43" name="Arc 5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" name="Group 52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45" name="Arc 5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46" name="Arc 5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5" name="Group 55"/>
              <p:cNvGrpSpPr>
                <a:grpSpLocks/>
              </p:cNvGrpSpPr>
              <p:nvPr/>
            </p:nvGrpSpPr>
            <p:grpSpPr bwMode="auto">
              <a:xfrm>
                <a:off x="3330" y="1266"/>
                <a:ext cx="414" cy="207"/>
                <a:chOff x="912" y="1632"/>
                <a:chExt cx="414" cy="207"/>
              </a:xfrm>
            </p:grpSpPr>
            <p:grpSp>
              <p:nvGrpSpPr>
                <p:cNvPr id="26" name="Group 56"/>
                <p:cNvGrpSpPr>
                  <a:grpSpLocks/>
                </p:cNvGrpSpPr>
                <p:nvPr/>
              </p:nvGrpSpPr>
              <p:grpSpPr bwMode="auto">
                <a:xfrm>
                  <a:off x="912" y="1632"/>
                  <a:ext cx="207" cy="111"/>
                  <a:chOff x="912" y="1632"/>
                  <a:chExt cx="207" cy="111"/>
                </a:xfrm>
              </p:grpSpPr>
              <p:sp>
                <p:nvSpPr>
                  <p:cNvPr id="8249" name="Arc 5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50" name="Arc 5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" name="Group 59"/>
                <p:cNvGrpSpPr>
                  <a:grpSpLocks/>
                </p:cNvGrpSpPr>
                <p:nvPr/>
              </p:nvGrpSpPr>
              <p:grpSpPr bwMode="auto">
                <a:xfrm flipV="1">
                  <a:off x="1119" y="1728"/>
                  <a:ext cx="207" cy="111"/>
                  <a:chOff x="912" y="1632"/>
                  <a:chExt cx="207" cy="111"/>
                </a:xfrm>
              </p:grpSpPr>
              <p:sp>
                <p:nvSpPr>
                  <p:cNvPr id="8252" name="Arc 6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53" name="Arc 6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lg" len="lg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8254" name="Line 62"/>
            <p:cNvSpPr>
              <a:spLocks noChangeShapeType="1"/>
            </p:cNvSpPr>
            <p:nvPr/>
          </p:nvSpPr>
          <p:spPr bwMode="auto">
            <a:xfrm rot="1540218" flipV="1">
              <a:off x="1927" y="464"/>
              <a:ext cx="3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5" name="Line 63"/>
            <p:cNvSpPr>
              <a:spLocks noChangeShapeType="1"/>
            </p:cNvSpPr>
            <p:nvPr/>
          </p:nvSpPr>
          <p:spPr bwMode="auto">
            <a:xfrm rot="1947931" flipH="1">
              <a:off x="374" y="863"/>
              <a:ext cx="432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6" name="Line 64"/>
            <p:cNvSpPr>
              <a:spLocks noChangeShapeType="1"/>
            </p:cNvSpPr>
            <p:nvPr/>
          </p:nvSpPr>
          <p:spPr bwMode="auto">
            <a:xfrm rot="1947931" flipH="1">
              <a:off x="606" y="975"/>
              <a:ext cx="175" cy="6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7" name="Line 65"/>
            <p:cNvSpPr>
              <a:spLocks noChangeShapeType="1"/>
            </p:cNvSpPr>
            <p:nvPr/>
          </p:nvSpPr>
          <p:spPr bwMode="auto">
            <a:xfrm rot="1947931" flipH="1">
              <a:off x="430" y="926"/>
              <a:ext cx="393" cy="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8" name="Line 66"/>
            <p:cNvSpPr>
              <a:spLocks noChangeShapeType="1"/>
            </p:cNvSpPr>
            <p:nvPr/>
          </p:nvSpPr>
          <p:spPr bwMode="auto">
            <a:xfrm rot="1947931" flipH="1">
              <a:off x="383" y="911"/>
              <a:ext cx="416" cy="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" name="Group 67"/>
            <p:cNvGrpSpPr>
              <a:grpSpLocks/>
            </p:cNvGrpSpPr>
            <p:nvPr/>
          </p:nvGrpSpPr>
          <p:grpSpPr bwMode="auto">
            <a:xfrm rot="10813471" flipH="1">
              <a:off x="552" y="1024"/>
              <a:ext cx="381" cy="47"/>
              <a:chOff x="1608" y="2049"/>
              <a:chExt cx="2934" cy="429"/>
            </a:xfrm>
          </p:grpSpPr>
          <p:grpSp>
            <p:nvGrpSpPr>
              <p:cNvPr id="29" name="Group 68"/>
              <p:cNvGrpSpPr>
                <a:grpSpLocks/>
              </p:cNvGrpSpPr>
              <p:nvPr/>
            </p:nvGrpSpPr>
            <p:grpSpPr bwMode="auto">
              <a:xfrm>
                <a:off x="2820" y="2064"/>
                <a:ext cx="510" cy="384"/>
                <a:chOff x="2820" y="2064"/>
                <a:chExt cx="510" cy="384"/>
              </a:xfrm>
            </p:grpSpPr>
            <p:grpSp>
              <p:nvGrpSpPr>
                <p:cNvPr id="30" name="Group 69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62" name="Arc 7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63" name="Arc 7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" name="Group 72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65" name="Arc 7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66" name="Arc 7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192" name="Group 75"/>
              <p:cNvGrpSpPr>
                <a:grpSpLocks/>
              </p:cNvGrpSpPr>
              <p:nvPr/>
            </p:nvGrpSpPr>
            <p:grpSpPr bwMode="auto">
              <a:xfrm>
                <a:off x="2517" y="2079"/>
                <a:ext cx="510" cy="384"/>
                <a:chOff x="2820" y="2064"/>
                <a:chExt cx="510" cy="384"/>
              </a:xfrm>
            </p:grpSpPr>
            <p:grpSp>
              <p:nvGrpSpPr>
                <p:cNvPr id="8193" name="Group 7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69" name="Arc 7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70" name="Arc 7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96" name="Group 79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72" name="Arc 8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73" name="Arc 8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197" name="Group 82"/>
              <p:cNvGrpSpPr>
                <a:grpSpLocks/>
              </p:cNvGrpSpPr>
              <p:nvPr/>
            </p:nvGrpSpPr>
            <p:grpSpPr bwMode="auto">
              <a:xfrm>
                <a:off x="2214" y="2079"/>
                <a:ext cx="510" cy="384"/>
                <a:chOff x="2820" y="2064"/>
                <a:chExt cx="510" cy="384"/>
              </a:xfrm>
            </p:grpSpPr>
            <p:grpSp>
              <p:nvGrpSpPr>
                <p:cNvPr id="8198" name="Group 83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76" name="Arc 8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77" name="Arc 8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99" name="Group 86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79" name="Arc 8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80" name="Arc 8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02" name="Group 89"/>
              <p:cNvGrpSpPr>
                <a:grpSpLocks/>
              </p:cNvGrpSpPr>
              <p:nvPr/>
            </p:nvGrpSpPr>
            <p:grpSpPr bwMode="auto">
              <a:xfrm>
                <a:off x="1911" y="2094"/>
                <a:ext cx="510" cy="384"/>
                <a:chOff x="2820" y="2064"/>
                <a:chExt cx="510" cy="384"/>
              </a:xfrm>
            </p:grpSpPr>
            <p:grpSp>
              <p:nvGrpSpPr>
                <p:cNvPr id="8205" name="Group 90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83" name="Arc 9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84" name="Arc 9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06" name="Group 93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86" name="Arc 9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87" name="Arc 9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09" name="Group 96"/>
              <p:cNvGrpSpPr>
                <a:grpSpLocks/>
              </p:cNvGrpSpPr>
              <p:nvPr/>
            </p:nvGrpSpPr>
            <p:grpSpPr bwMode="auto">
              <a:xfrm>
                <a:off x="4032" y="2049"/>
                <a:ext cx="510" cy="384"/>
                <a:chOff x="2820" y="2064"/>
                <a:chExt cx="510" cy="384"/>
              </a:xfrm>
            </p:grpSpPr>
            <p:grpSp>
              <p:nvGrpSpPr>
                <p:cNvPr id="8212" name="Group 9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90" name="Arc 9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91" name="Arc 9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13" name="Group 100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293" name="Arc 10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94" name="Arc 10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16" name="Group 103"/>
              <p:cNvGrpSpPr>
                <a:grpSpLocks/>
              </p:cNvGrpSpPr>
              <p:nvPr/>
            </p:nvGrpSpPr>
            <p:grpSpPr bwMode="auto">
              <a:xfrm>
                <a:off x="3729" y="2064"/>
                <a:ext cx="510" cy="384"/>
                <a:chOff x="2820" y="2064"/>
                <a:chExt cx="510" cy="384"/>
              </a:xfrm>
            </p:grpSpPr>
            <p:grpSp>
              <p:nvGrpSpPr>
                <p:cNvPr id="8219" name="Group 104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297" name="Arc 10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98" name="Arc 10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20" name="Group 107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00" name="Arc 10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01" name="Arc 10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23" name="Group 110"/>
              <p:cNvGrpSpPr>
                <a:grpSpLocks/>
              </p:cNvGrpSpPr>
              <p:nvPr/>
            </p:nvGrpSpPr>
            <p:grpSpPr bwMode="auto">
              <a:xfrm>
                <a:off x="3426" y="2064"/>
                <a:ext cx="510" cy="384"/>
                <a:chOff x="2820" y="2064"/>
                <a:chExt cx="510" cy="384"/>
              </a:xfrm>
            </p:grpSpPr>
            <p:grpSp>
              <p:nvGrpSpPr>
                <p:cNvPr id="8226" name="Group 111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04" name="Arc 11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05" name="Arc 11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27" name="Group 114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07" name="Arc 11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08" name="Arc 11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30" name="Group 117"/>
              <p:cNvGrpSpPr>
                <a:grpSpLocks/>
              </p:cNvGrpSpPr>
              <p:nvPr/>
            </p:nvGrpSpPr>
            <p:grpSpPr bwMode="auto">
              <a:xfrm>
                <a:off x="3123" y="2079"/>
                <a:ext cx="510" cy="384"/>
                <a:chOff x="2820" y="2064"/>
                <a:chExt cx="510" cy="384"/>
              </a:xfrm>
            </p:grpSpPr>
            <p:grpSp>
              <p:nvGrpSpPr>
                <p:cNvPr id="8233" name="Group 11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11" name="Arc 11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12" name="Arc 12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34" name="Group 121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14" name="Arc 12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15" name="Arc 12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37" name="Group 124"/>
              <p:cNvGrpSpPr>
                <a:grpSpLocks/>
              </p:cNvGrpSpPr>
              <p:nvPr/>
            </p:nvGrpSpPr>
            <p:grpSpPr bwMode="auto">
              <a:xfrm flipV="1">
                <a:off x="1608" y="2205"/>
                <a:ext cx="510" cy="273"/>
                <a:chOff x="912" y="1632"/>
                <a:chExt cx="207" cy="111"/>
              </a:xfrm>
            </p:grpSpPr>
            <p:sp>
              <p:nvSpPr>
                <p:cNvPr id="8317" name="Arc 125"/>
                <p:cNvSpPr>
                  <a:spLocks/>
                </p:cNvSpPr>
                <p:nvPr/>
              </p:nvSpPr>
              <p:spPr bwMode="auto">
                <a:xfrm>
                  <a:off x="1008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18" name="Arc 126"/>
                <p:cNvSpPr>
                  <a:spLocks/>
                </p:cNvSpPr>
                <p:nvPr/>
              </p:nvSpPr>
              <p:spPr bwMode="auto">
                <a:xfrm flipH="1">
                  <a:off x="912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319" name="Line 127"/>
            <p:cNvSpPr>
              <a:spLocks noChangeShapeType="1"/>
            </p:cNvSpPr>
            <p:nvPr/>
          </p:nvSpPr>
          <p:spPr bwMode="auto">
            <a:xfrm rot="1947931" flipV="1">
              <a:off x="956" y="996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0" name="AutoShape 128"/>
            <p:cNvSpPr>
              <a:spLocks noChangeArrowheads="1"/>
            </p:cNvSpPr>
            <p:nvPr/>
          </p:nvSpPr>
          <p:spPr bwMode="auto">
            <a:xfrm>
              <a:off x="912" y="960"/>
              <a:ext cx="144" cy="144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40" name="Group 129"/>
          <p:cNvGrpSpPr>
            <a:grpSpLocks/>
          </p:cNvGrpSpPr>
          <p:nvPr/>
        </p:nvGrpSpPr>
        <p:grpSpPr bwMode="auto">
          <a:xfrm>
            <a:off x="1752600" y="4354513"/>
            <a:ext cx="2560638" cy="1893887"/>
            <a:chOff x="1050" y="1735"/>
            <a:chExt cx="1613" cy="1193"/>
          </a:xfrm>
        </p:grpSpPr>
        <p:sp>
          <p:nvSpPr>
            <p:cNvPr id="8322" name="Line 130"/>
            <p:cNvSpPr>
              <a:spLocks noChangeShapeType="1"/>
            </p:cNvSpPr>
            <p:nvPr/>
          </p:nvSpPr>
          <p:spPr bwMode="auto">
            <a:xfrm rot="1540218" flipV="1">
              <a:off x="2585" y="1735"/>
              <a:ext cx="78" cy="9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3" name="Line 131"/>
            <p:cNvSpPr>
              <a:spLocks noChangeShapeType="1"/>
            </p:cNvSpPr>
            <p:nvPr/>
          </p:nvSpPr>
          <p:spPr bwMode="auto">
            <a:xfrm rot="1947931" flipH="1">
              <a:off x="1050" y="2112"/>
              <a:ext cx="432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4" name="Line 132"/>
            <p:cNvSpPr>
              <a:spLocks noChangeShapeType="1"/>
            </p:cNvSpPr>
            <p:nvPr/>
          </p:nvSpPr>
          <p:spPr bwMode="auto">
            <a:xfrm rot="1947931" flipH="1">
              <a:off x="1282" y="2224"/>
              <a:ext cx="175" cy="6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5" name="Line 133"/>
            <p:cNvSpPr>
              <a:spLocks noChangeShapeType="1"/>
            </p:cNvSpPr>
            <p:nvPr/>
          </p:nvSpPr>
          <p:spPr bwMode="auto">
            <a:xfrm rot="1947931" flipH="1">
              <a:off x="1106" y="2175"/>
              <a:ext cx="393" cy="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26" name="Line 134"/>
            <p:cNvSpPr>
              <a:spLocks noChangeShapeType="1"/>
            </p:cNvSpPr>
            <p:nvPr/>
          </p:nvSpPr>
          <p:spPr bwMode="auto">
            <a:xfrm rot="1947931" flipH="1">
              <a:off x="1059" y="2160"/>
              <a:ext cx="416" cy="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241" name="Group 135"/>
            <p:cNvGrpSpPr>
              <a:grpSpLocks/>
            </p:cNvGrpSpPr>
            <p:nvPr/>
          </p:nvGrpSpPr>
          <p:grpSpPr bwMode="auto">
            <a:xfrm rot="10813471" flipH="1">
              <a:off x="1228" y="2273"/>
              <a:ext cx="381" cy="47"/>
              <a:chOff x="1608" y="2049"/>
              <a:chExt cx="2934" cy="429"/>
            </a:xfrm>
          </p:grpSpPr>
          <p:grpSp>
            <p:nvGrpSpPr>
              <p:cNvPr id="8244" name="Group 136"/>
              <p:cNvGrpSpPr>
                <a:grpSpLocks/>
              </p:cNvGrpSpPr>
              <p:nvPr/>
            </p:nvGrpSpPr>
            <p:grpSpPr bwMode="auto">
              <a:xfrm>
                <a:off x="2820" y="2064"/>
                <a:ext cx="510" cy="384"/>
                <a:chOff x="2820" y="2064"/>
                <a:chExt cx="510" cy="384"/>
              </a:xfrm>
            </p:grpSpPr>
            <p:grpSp>
              <p:nvGrpSpPr>
                <p:cNvPr id="8247" name="Group 13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30" name="Arc 13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31" name="Arc 13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48" name="Group 140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33" name="Arc 14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34" name="Arc 14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51" name="Group 143"/>
              <p:cNvGrpSpPr>
                <a:grpSpLocks/>
              </p:cNvGrpSpPr>
              <p:nvPr/>
            </p:nvGrpSpPr>
            <p:grpSpPr bwMode="auto">
              <a:xfrm>
                <a:off x="2517" y="2079"/>
                <a:ext cx="510" cy="384"/>
                <a:chOff x="2820" y="2064"/>
                <a:chExt cx="510" cy="384"/>
              </a:xfrm>
            </p:grpSpPr>
            <p:grpSp>
              <p:nvGrpSpPr>
                <p:cNvPr id="8259" name="Group 144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37" name="Arc 14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38" name="Arc 14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60" name="Group 147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40" name="Arc 14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41" name="Arc 14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61" name="Group 150"/>
              <p:cNvGrpSpPr>
                <a:grpSpLocks/>
              </p:cNvGrpSpPr>
              <p:nvPr/>
            </p:nvGrpSpPr>
            <p:grpSpPr bwMode="auto">
              <a:xfrm>
                <a:off x="2214" y="2079"/>
                <a:ext cx="510" cy="384"/>
                <a:chOff x="2820" y="2064"/>
                <a:chExt cx="510" cy="384"/>
              </a:xfrm>
            </p:grpSpPr>
            <p:grpSp>
              <p:nvGrpSpPr>
                <p:cNvPr id="8264" name="Group 151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44" name="Arc 15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45" name="Arc 15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67" name="Group 154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47" name="Arc 15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48" name="Arc 15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68" name="Group 157"/>
              <p:cNvGrpSpPr>
                <a:grpSpLocks/>
              </p:cNvGrpSpPr>
              <p:nvPr/>
            </p:nvGrpSpPr>
            <p:grpSpPr bwMode="auto">
              <a:xfrm>
                <a:off x="1911" y="2094"/>
                <a:ext cx="510" cy="384"/>
                <a:chOff x="2820" y="2064"/>
                <a:chExt cx="510" cy="384"/>
              </a:xfrm>
            </p:grpSpPr>
            <p:grpSp>
              <p:nvGrpSpPr>
                <p:cNvPr id="8271" name="Group 15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51" name="Arc 15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52" name="Arc 16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74" name="Group 161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54" name="Arc 16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55" name="Arc 16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75" name="Group 164"/>
              <p:cNvGrpSpPr>
                <a:grpSpLocks/>
              </p:cNvGrpSpPr>
              <p:nvPr/>
            </p:nvGrpSpPr>
            <p:grpSpPr bwMode="auto">
              <a:xfrm>
                <a:off x="4032" y="2049"/>
                <a:ext cx="510" cy="384"/>
                <a:chOff x="2820" y="2064"/>
                <a:chExt cx="510" cy="384"/>
              </a:xfrm>
            </p:grpSpPr>
            <p:grpSp>
              <p:nvGrpSpPr>
                <p:cNvPr id="8278" name="Group 165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58" name="Arc 16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59" name="Arc 16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81" name="Group 168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61" name="Arc 16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62" name="Arc 17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82" name="Group 171"/>
              <p:cNvGrpSpPr>
                <a:grpSpLocks/>
              </p:cNvGrpSpPr>
              <p:nvPr/>
            </p:nvGrpSpPr>
            <p:grpSpPr bwMode="auto">
              <a:xfrm>
                <a:off x="3729" y="2064"/>
                <a:ext cx="510" cy="384"/>
                <a:chOff x="2820" y="2064"/>
                <a:chExt cx="510" cy="384"/>
              </a:xfrm>
            </p:grpSpPr>
            <p:grpSp>
              <p:nvGrpSpPr>
                <p:cNvPr id="8285" name="Group 172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65" name="Arc 17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66" name="Arc 17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88" name="Group 175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68" name="Arc 17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69" name="Arc 17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89" name="Group 178"/>
              <p:cNvGrpSpPr>
                <a:grpSpLocks/>
              </p:cNvGrpSpPr>
              <p:nvPr/>
            </p:nvGrpSpPr>
            <p:grpSpPr bwMode="auto">
              <a:xfrm>
                <a:off x="3426" y="2064"/>
                <a:ext cx="510" cy="384"/>
                <a:chOff x="2820" y="2064"/>
                <a:chExt cx="510" cy="384"/>
              </a:xfrm>
            </p:grpSpPr>
            <p:grpSp>
              <p:nvGrpSpPr>
                <p:cNvPr id="8292" name="Group 179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72" name="Arc 18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73" name="Arc 18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95" name="Group 182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75" name="Arc 18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76" name="Arc 18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96" name="Group 185"/>
              <p:cNvGrpSpPr>
                <a:grpSpLocks/>
              </p:cNvGrpSpPr>
              <p:nvPr/>
            </p:nvGrpSpPr>
            <p:grpSpPr bwMode="auto">
              <a:xfrm>
                <a:off x="3123" y="2079"/>
                <a:ext cx="510" cy="384"/>
                <a:chOff x="2820" y="2064"/>
                <a:chExt cx="510" cy="384"/>
              </a:xfrm>
            </p:grpSpPr>
            <p:grpSp>
              <p:nvGrpSpPr>
                <p:cNvPr id="8299" name="Group 18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79" name="Arc 18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80" name="Arc 18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02" name="Group 189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382" name="Arc 19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83" name="Arc 19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03" name="Group 192"/>
              <p:cNvGrpSpPr>
                <a:grpSpLocks/>
              </p:cNvGrpSpPr>
              <p:nvPr/>
            </p:nvGrpSpPr>
            <p:grpSpPr bwMode="auto">
              <a:xfrm flipV="1">
                <a:off x="1608" y="2205"/>
                <a:ext cx="510" cy="273"/>
                <a:chOff x="912" y="1632"/>
                <a:chExt cx="207" cy="111"/>
              </a:xfrm>
            </p:grpSpPr>
            <p:sp>
              <p:nvSpPr>
                <p:cNvPr id="8385" name="Arc 193"/>
                <p:cNvSpPr>
                  <a:spLocks/>
                </p:cNvSpPr>
                <p:nvPr/>
              </p:nvSpPr>
              <p:spPr bwMode="auto">
                <a:xfrm>
                  <a:off x="1008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86" name="Arc 194"/>
                <p:cNvSpPr>
                  <a:spLocks/>
                </p:cNvSpPr>
                <p:nvPr/>
              </p:nvSpPr>
              <p:spPr bwMode="auto">
                <a:xfrm flipH="1">
                  <a:off x="912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387" name="Line 195"/>
            <p:cNvSpPr>
              <a:spLocks noChangeShapeType="1"/>
            </p:cNvSpPr>
            <p:nvPr/>
          </p:nvSpPr>
          <p:spPr bwMode="auto">
            <a:xfrm rot="1947931" flipV="1">
              <a:off x="1632" y="2245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88" name="Line 196"/>
            <p:cNvSpPr>
              <a:spLocks noChangeShapeType="1"/>
            </p:cNvSpPr>
            <p:nvPr/>
          </p:nvSpPr>
          <p:spPr bwMode="auto">
            <a:xfrm flipV="1">
              <a:off x="1679" y="1801"/>
              <a:ext cx="912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9" name="AutoShape 197"/>
            <p:cNvSpPr>
              <a:spLocks noChangeArrowheads="1"/>
            </p:cNvSpPr>
            <p:nvPr/>
          </p:nvSpPr>
          <p:spPr bwMode="auto">
            <a:xfrm>
              <a:off x="1583" y="2213"/>
              <a:ext cx="144" cy="144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06" name="Group 198"/>
          <p:cNvGrpSpPr>
            <a:grpSpLocks/>
          </p:cNvGrpSpPr>
          <p:nvPr/>
        </p:nvGrpSpPr>
        <p:grpSpPr bwMode="auto">
          <a:xfrm>
            <a:off x="1143000" y="2852738"/>
            <a:ext cx="2560638" cy="1947862"/>
            <a:chOff x="624" y="926"/>
            <a:chExt cx="1613" cy="1227"/>
          </a:xfrm>
        </p:grpSpPr>
        <p:sp>
          <p:nvSpPr>
            <p:cNvPr id="8391" name="Line 199"/>
            <p:cNvSpPr>
              <a:spLocks noChangeShapeType="1"/>
            </p:cNvSpPr>
            <p:nvPr/>
          </p:nvSpPr>
          <p:spPr bwMode="auto">
            <a:xfrm rot="1540218" flipV="1">
              <a:off x="2159" y="960"/>
              <a:ext cx="78" cy="9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92" name="Line 200"/>
            <p:cNvSpPr>
              <a:spLocks noChangeShapeType="1"/>
            </p:cNvSpPr>
            <p:nvPr/>
          </p:nvSpPr>
          <p:spPr bwMode="auto">
            <a:xfrm rot="1947931" flipH="1">
              <a:off x="624" y="1337"/>
              <a:ext cx="432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93" name="Line 201"/>
            <p:cNvSpPr>
              <a:spLocks noChangeShapeType="1"/>
            </p:cNvSpPr>
            <p:nvPr/>
          </p:nvSpPr>
          <p:spPr bwMode="auto">
            <a:xfrm rot="1947931" flipH="1">
              <a:off x="856" y="1449"/>
              <a:ext cx="175" cy="6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94" name="Line 202"/>
            <p:cNvSpPr>
              <a:spLocks noChangeShapeType="1"/>
            </p:cNvSpPr>
            <p:nvPr/>
          </p:nvSpPr>
          <p:spPr bwMode="auto">
            <a:xfrm rot="1947931" flipH="1">
              <a:off x="680" y="1400"/>
              <a:ext cx="393" cy="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95" name="Line 203"/>
            <p:cNvSpPr>
              <a:spLocks noChangeShapeType="1"/>
            </p:cNvSpPr>
            <p:nvPr/>
          </p:nvSpPr>
          <p:spPr bwMode="auto">
            <a:xfrm rot="1947931" flipH="1">
              <a:off x="633" y="1385"/>
              <a:ext cx="416" cy="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309" name="Group 204"/>
            <p:cNvGrpSpPr>
              <a:grpSpLocks/>
            </p:cNvGrpSpPr>
            <p:nvPr/>
          </p:nvGrpSpPr>
          <p:grpSpPr bwMode="auto">
            <a:xfrm rot="10813471" flipH="1">
              <a:off x="802" y="1498"/>
              <a:ext cx="381" cy="47"/>
              <a:chOff x="1608" y="2049"/>
              <a:chExt cx="2934" cy="429"/>
            </a:xfrm>
          </p:grpSpPr>
          <p:grpSp>
            <p:nvGrpSpPr>
              <p:cNvPr id="8310" name="Group 205"/>
              <p:cNvGrpSpPr>
                <a:grpSpLocks/>
              </p:cNvGrpSpPr>
              <p:nvPr/>
            </p:nvGrpSpPr>
            <p:grpSpPr bwMode="auto">
              <a:xfrm>
                <a:off x="2820" y="2064"/>
                <a:ext cx="510" cy="384"/>
                <a:chOff x="2820" y="2064"/>
                <a:chExt cx="510" cy="384"/>
              </a:xfrm>
            </p:grpSpPr>
            <p:grpSp>
              <p:nvGrpSpPr>
                <p:cNvPr id="8313" name="Group 20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399" name="Arc 20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00" name="Arc 20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16" name="Group 209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02" name="Arc 21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03" name="Arc 21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21" name="Group 212"/>
              <p:cNvGrpSpPr>
                <a:grpSpLocks/>
              </p:cNvGrpSpPr>
              <p:nvPr/>
            </p:nvGrpSpPr>
            <p:grpSpPr bwMode="auto">
              <a:xfrm>
                <a:off x="2517" y="2079"/>
                <a:ext cx="510" cy="384"/>
                <a:chOff x="2820" y="2064"/>
                <a:chExt cx="510" cy="384"/>
              </a:xfrm>
            </p:grpSpPr>
            <p:grpSp>
              <p:nvGrpSpPr>
                <p:cNvPr id="8327" name="Group 213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06" name="Arc 21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07" name="Arc 21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28" name="Group 216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09" name="Arc 21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10" name="Arc 21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29" name="Group 219"/>
              <p:cNvGrpSpPr>
                <a:grpSpLocks/>
              </p:cNvGrpSpPr>
              <p:nvPr/>
            </p:nvGrpSpPr>
            <p:grpSpPr bwMode="auto">
              <a:xfrm>
                <a:off x="2214" y="2079"/>
                <a:ext cx="510" cy="384"/>
                <a:chOff x="2820" y="2064"/>
                <a:chExt cx="510" cy="384"/>
              </a:xfrm>
            </p:grpSpPr>
            <p:grpSp>
              <p:nvGrpSpPr>
                <p:cNvPr id="8332" name="Group 220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13" name="Arc 22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14" name="Arc 22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35" name="Group 223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16" name="Arc 22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17" name="Arc 22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36" name="Group 226"/>
              <p:cNvGrpSpPr>
                <a:grpSpLocks/>
              </p:cNvGrpSpPr>
              <p:nvPr/>
            </p:nvGrpSpPr>
            <p:grpSpPr bwMode="auto">
              <a:xfrm>
                <a:off x="1911" y="2094"/>
                <a:ext cx="510" cy="384"/>
                <a:chOff x="2820" y="2064"/>
                <a:chExt cx="510" cy="384"/>
              </a:xfrm>
            </p:grpSpPr>
            <p:grpSp>
              <p:nvGrpSpPr>
                <p:cNvPr id="8339" name="Group 22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20" name="Arc 22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21" name="Arc 22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42" name="Group 230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23" name="Arc 23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24" name="Arc 23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43" name="Group 233"/>
              <p:cNvGrpSpPr>
                <a:grpSpLocks/>
              </p:cNvGrpSpPr>
              <p:nvPr/>
            </p:nvGrpSpPr>
            <p:grpSpPr bwMode="auto">
              <a:xfrm>
                <a:off x="4032" y="2049"/>
                <a:ext cx="510" cy="384"/>
                <a:chOff x="2820" y="2064"/>
                <a:chExt cx="510" cy="384"/>
              </a:xfrm>
            </p:grpSpPr>
            <p:grpSp>
              <p:nvGrpSpPr>
                <p:cNvPr id="8346" name="Group 234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27" name="Arc 23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28" name="Arc 23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49" name="Group 237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30" name="Arc 23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31" name="Arc 23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50" name="Group 240"/>
              <p:cNvGrpSpPr>
                <a:grpSpLocks/>
              </p:cNvGrpSpPr>
              <p:nvPr/>
            </p:nvGrpSpPr>
            <p:grpSpPr bwMode="auto">
              <a:xfrm>
                <a:off x="3729" y="2064"/>
                <a:ext cx="510" cy="384"/>
                <a:chOff x="2820" y="2064"/>
                <a:chExt cx="510" cy="384"/>
              </a:xfrm>
            </p:grpSpPr>
            <p:grpSp>
              <p:nvGrpSpPr>
                <p:cNvPr id="8353" name="Group 241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34" name="Arc 24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35" name="Arc 24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56" name="Group 244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37" name="Arc 24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38" name="Arc 24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57" name="Group 247"/>
              <p:cNvGrpSpPr>
                <a:grpSpLocks/>
              </p:cNvGrpSpPr>
              <p:nvPr/>
            </p:nvGrpSpPr>
            <p:grpSpPr bwMode="auto">
              <a:xfrm>
                <a:off x="3426" y="2064"/>
                <a:ext cx="510" cy="384"/>
                <a:chOff x="2820" y="2064"/>
                <a:chExt cx="510" cy="384"/>
              </a:xfrm>
            </p:grpSpPr>
            <p:grpSp>
              <p:nvGrpSpPr>
                <p:cNvPr id="8360" name="Group 24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41" name="Arc 24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42" name="Arc 25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63" name="Group 251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44" name="Arc 25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45" name="Arc 25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64" name="Group 254"/>
              <p:cNvGrpSpPr>
                <a:grpSpLocks/>
              </p:cNvGrpSpPr>
              <p:nvPr/>
            </p:nvGrpSpPr>
            <p:grpSpPr bwMode="auto">
              <a:xfrm>
                <a:off x="3123" y="2079"/>
                <a:ext cx="510" cy="384"/>
                <a:chOff x="2820" y="2064"/>
                <a:chExt cx="510" cy="384"/>
              </a:xfrm>
            </p:grpSpPr>
            <p:grpSp>
              <p:nvGrpSpPr>
                <p:cNvPr id="8367" name="Group 255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48" name="Arc 25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49" name="Arc 25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70" name="Group 258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51" name="Arc 25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52" name="Arc 26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71" name="Group 261"/>
              <p:cNvGrpSpPr>
                <a:grpSpLocks/>
              </p:cNvGrpSpPr>
              <p:nvPr/>
            </p:nvGrpSpPr>
            <p:grpSpPr bwMode="auto">
              <a:xfrm flipV="1">
                <a:off x="1608" y="2205"/>
                <a:ext cx="510" cy="273"/>
                <a:chOff x="912" y="1632"/>
                <a:chExt cx="207" cy="111"/>
              </a:xfrm>
            </p:grpSpPr>
            <p:sp>
              <p:nvSpPr>
                <p:cNvPr id="8454" name="Arc 262"/>
                <p:cNvSpPr>
                  <a:spLocks/>
                </p:cNvSpPr>
                <p:nvPr/>
              </p:nvSpPr>
              <p:spPr bwMode="auto">
                <a:xfrm>
                  <a:off x="1008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55" name="Arc 263"/>
                <p:cNvSpPr>
                  <a:spLocks/>
                </p:cNvSpPr>
                <p:nvPr/>
              </p:nvSpPr>
              <p:spPr bwMode="auto">
                <a:xfrm flipH="1">
                  <a:off x="912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56" name="Line 264"/>
            <p:cNvSpPr>
              <a:spLocks noChangeShapeType="1"/>
            </p:cNvSpPr>
            <p:nvPr/>
          </p:nvSpPr>
          <p:spPr bwMode="auto">
            <a:xfrm rot="1947931" flipV="1">
              <a:off x="1206" y="1470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57" name="Line 265"/>
            <p:cNvSpPr>
              <a:spLocks noChangeShapeType="1"/>
            </p:cNvSpPr>
            <p:nvPr/>
          </p:nvSpPr>
          <p:spPr bwMode="auto">
            <a:xfrm flipV="1">
              <a:off x="1253" y="1026"/>
              <a:ext cx="912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8" name="AutoShape 266"/>
            <p:cNvSpPr>
              <a:spLocks noChangeArrowheads="1"/>
            </p:cNvSpPr>
            <p:nvPr/>
          </p:nvSpPr>
          <p:spPr bwMode="auto">
            <a:xfrm>
              <a:off x="1157" y="1438"/>
              <a:ext cx="144" cy="144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9" name="Line 267"/>
            <p:cNvSpPr>
              <a:spLocks noChangeShapeType="1"/>
            </p:cNvSpPr>
            <p:nvPr/>
          </p:nvSpPr>
          <p:spPr bwMode="auto">
            <a:xfrm flipV="1">
              <a:off x="1248" y="960"/>
              <a:ext cx="38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0" name="Line 268"/>
            <p:cNvSpPr>
              <a:spLocks noChangeShapeType="1"/>
            </p:cNvSpPr>
            <p:nvPr/>
          </p:nvSpPr>
          <p:spPr bwMode="auto">
            <a:xfrm>
              <a:off x="124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1" name="Oval 269"/>
            <p:cNvSpPr>
              <a:spLocks noChangeArrowheads="1"/>
            </p:cNvSpPr>
            <p:nvPr/>
          </p:nvSpPr>
          <p:spPr bwMode="auto">
            <a:xfrm rot="-1419784">
              <a:off x="1653" y="926"/>
              <a:ext cx="240" cy="62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74" name="Group 270"/>
          <p:cNvGrpSpPr>
            <a:grpSpLocks/>
          </p:cNvGrpSpPr>
          <p:nvPr/>
        </p:nvGrpSpPr>
        <p:grpSpPr bwMode="auto">
          <a:xfrm>
            <a:off x="1447800" y="3657600"/>
            <a:ext cx="2590800" cy="1905000"/>
            <a:chOff x="768" y="1584"/>
            <a:chExt cx="1632" cy="1200"/>
          </a:xfrm>
        </p:grpSpPr>
        <p:sp>
          <p:nvSpPr>
            <p:cNvPr id="8463" name="Line 271"/>
            <p:cNvSpPr>
              <a:spLocks noChangeShapeType="1"/>
            </p:cNvSpPr>
            <p:nvPr/>
          </p:nvSpPr>
          <p:spPr bwMode="auto">
            <a:xfrm rot="1540218" flipV="1">
              <a:off x="2322" y="1584"/>
              <a:ext cx="78" cy="9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64" name="Line 272"/>
            <p:cNvSpPr>
              <a:spLocks noChangeShapeType="1"/>
            </p:cNvSpPr>
            <p:nvPr/>
          </p:nvSpPr>
          <p:spPr bwMode="auto">
            <a:xfrm rot="1947931" flipH="1">
              <a:off x="768" y="1968"/>
              <a:ext cx="432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65" name="Line 273"/>
            <p:cNvSpPr>
              <a:spLocks noChangeShapeType="1"/>
            </p:cNvSpPr>
            <p:nvPr/>
          </p:nvSpPr>
          <p:spPr bwMode="auto">
            <a:xfrm rot="1947931" flipH="1">
              <a:off x="1000" y="2080"/>
              <a:ext cx="175" cy="6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66" name="Line 274"/>
            <p:cNvSpPr>
              <a:spLocks noChangeShapeType="1"/>
            </p:cNvSpPr>
            <p:nvPr/>
          </p:nvSpPr>
          <p:spPr bwMode="auto">
            <a:xfrm rot="1947931" flipH="1">
              <a:off x="824" y="2031"/>
              <a:ext cx="393" cy="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67" name="Line 275"/>
            <p:cNvSpPr>
              <a:spLocks noChangeShapeType="1"/>
            </p:cNvSpPr>
            <p:nvPr/>
          </p:nvSpPr>
          <p:spPr bwMode="auto">
            <a:xfrm rot="1947931" flipH="1">
              <a:off x="777" y="2016"/>
              <a:ext cx="416" cy="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377" name="Group 276"/>
            <p:cNvGrpSpPr>
              <a:grpSpLocks/>
            </p:cNvGrpSpPr>
            <p:nvPr/>
          </p:nvGrpSpPr>
          <p:grpSpPr bwMode="auto">
            <a:xfrm rot="10813471" flipH="1">
              <a:off x="946" y="2129"/>
              <a:ext cx="381" cy="47"/>
              <a:chOff x="1608" y="2049"/>
              <a:chExt cx="2934" cy="429"/>
            </a:xfrm>
          </p:grpSpPr>
          <p:grpSp>
            <p:nvGrpSpPr>
              <p:cNvPr id="8378" name="Group 277"/>
              <p:cNvGrpSpPr>
                <a:grpSpLocks/>
              </p:cNvGrpSpPr>
              <p:nvPr/>
            </p:nvGrpSpPr>
            <p:grpSpPr bwMode="auto">
              <a:xfrm>
                <a:off x="2820" y="2064"/>
                <a:ext cx="510" cy="384"/>
                <a:chOff x="2820" y="2064"/>
                <a:chExt cx="510" cy="384"/>
              </a:xfrm>
            </p:grpSpPr>
            <p:grpSp>
              <p:nvGrpSpPr>
                <p:cNvPr id="8381" name="Group 27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71" name="Arc 27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72" name="Arc 28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84" name="Group 281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74" name="Arc 28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75" name="Arc 28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90" name="Group 284"/>
              <p:cNvGrpSpPr>
                <a:grpSpLocks/>
              </p:cNvGrpSpPr>
              <p:nvPr/>
            </p:nvGrpSpPr>
            <p:grpSpPr bwMode="auto">
              <a:xfrm>
                <a:off x="2517" y="2079"/>
                <a:ext cx="510" cy="384"/>
                <a:chOff x="2820" y="2064"/>
                <a:chExt cx="510" cy="384"/>
              </a:xfrm>
            </p:grpSpPr>
            <p:grpSp>
              <p:nvGrpSpPr>
                <p:cNvPr id="8396" name="Group 285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78" name="Arc 28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79" name="Arc 28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97" name="Group 288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81" name="Arc 289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82" name="Arc 290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98" name="Group 291"/>
              <p:cNvGrpSpPr>
                <a:grpSpLocks/>
              </p:cNvGrpSpPr>
              <p:nvPr/>
            </p:nvGrpSpPr>
            <p:grpSpPr bwMode="auto">
              <a:xfrm>
                <a:off x="2214" y="2079"/>
                <a:ext cx="510" cy="384"/>
                <a:chOff x="2820" y="2064"/>
                <a:chExt cx="510" cy="384"/>
              </a:xfrm>
            </p:grpSpPr>
            <p:grpSp>
              <p:nvGrpSpPr>
                <p:cNvPr id="8401" name="Group 292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85" name="Arc 29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86" name="Arc 29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04" name="Group 295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88" name="Arc 296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89" name="Arc 297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05" name="Group 298"/>
              <p:cNvGrpSpPr>
                <a:grpSpLocks/>
              </p:cNvGrpSpPr>
              <p:nvPr/>
            </p:nvGrpSpPr>
            <p:grpSpPr bwMode="auto">
              <a:xfrm>
                <a:off x="1911" y="2094"/>
                <a:ext cx="510" cy="384"/>
                <a:chOff x="2820" y="2064"/>
                <a:chExt cx="510" cy="384"/>
              </a:xfrm>
            </p:grpSpPr>
            <p:grpSp>
              <p:nvGrpSpPr>
                <p:cNvPr id="8408" name="Group 299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92" name="Arc 30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93" name="Arc 30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11" name="Group 302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495" name="Arc 30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96" name="Arc 30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12" name="Group 305"/>
              <p:cNvGrpSpPr>
                <a:grpSpLocks/>
              </p:cNvGrpSpPr>
              <p:nvPr/>
            </p:nvGrpSpPr>
            <p:grpSpPr bwMode="auto">
              <a:xfrm>
                <a:off x="4032" y="2049"/>
                <a:ext cx="510" cy="384"/>
                <a:chOff x="2820" y="2064"/>
                <a:chExt cx="510" cy="384"/>
              </a:xfrm>
            </p:grpSpPr>
            <p:grpSp>
              <p:nvGrpSpPr>
                <p:cNvPr id="8415" name="Group 30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499" name="Arc 30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0" name="Arc 30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18" name="Group 309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502" name="Arc 310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" name="Arc 311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19" name="Group 312"/>
              <p:cNvGrpSpPr>
                <a:grpSpLocks/>
              </p:cNvGrpSpPr>
              <p:nvPr/>
            </p:nvGrpSpPr>
            <p:grpSpPr bwMode="auto">
              <a:xfrm>
                <a:off x="3729" y="2064"/>
                <a:ext cx="510" cy="384"/>
                <a:chOff x="2820" y="2064"/>
                <a:chExt cx="510" cy="384"/>
              </a:xfrm>
            </p:grpSpPr>
            <p:grpSp>
              <p:nvGrpSpPr>
                <p:cNvPr id="8422" name="Group 313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506" name="Arc 31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7" name="Arc 31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25" name="Group 316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509" name="Arc 317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10" name="Arc 318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26" name="Group 319"/>
              <p:cNvGrpSpPr>
                <a:grpSpLocks/>
              </p:cNvGrpSpPr>
              <p:nvPr/>
            </p:nvGrpSpPr>
            <p:grpSpPr bwMode="auto">
              <a:xfrm>
                <a:off x="3426" y="2064"/>
                <a:ext cx="510" cy="384"/>
                <a:chOff x="2820" y="2064"/>
                <a:chExt cx="510" cy="384"/>
              </a:xfrm>
            </p:grpSpPr>
            <p:grpSp>
              <p:nvGrpSpPr>
                <p:cNvPr id="8429" name="Group 320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513" name="Arc 32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14" name="Arc 32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32" name="Group 323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516" name="Arc 32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17" name="Arc 32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33" name="Group 326"/>
              <p:cNvGrpSpPr>
                <a:grpSpLocks/>
              </p:cNvGrpSpPr>
              <p:nvPr/>
            </p:nvGrpSpPr>
            <p:grpSpPr bwMode="auto">
              <a:xfrm>
                <a:off x="3123" y="2079"/>
                <a:ext cx="510" cy="384"/>
                <a:chOff x="2820" y="2064"/>
                <a:chExt cx="510" cy="384"/>
              </a:xfrm>
            </p:grpSpPr>
            <p:grpSp>
              <p:nvGrpSpPr>
                <p:cNvPr id="8436" name="Group 32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207" cy="111"/>
                  <a:chOff x="912" y="1632"/>
                  <a:chExt cx="207" cy="111"/>
                </a:xfrm>
              </p:grpSpPr>
              <p:sp>
                <p:nvSpPr>
                  <p:cNvPr id="8520" name="Arc 328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21" name="Arc 329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39" name="Group 330"/>
                <p:cNvGrpSpPr>
                  <a:grpSpLocks/>
                </p:cNvGrpSpPr>
                <p:nvPr/>
              </p:nvGrpSpPr>
              <p:grpSpPr bwMode="auto">
                <a:xfrm flipV="1">
                  <a:off x="2820" y="2175"/>
                  <a:ext cx="510" cy="273"/>
                  <a:chOff x="912" y="1632"/>
                  <a:chExt cx="207" cy="111"/>
                </a:xfrm>
              </p:grpSpPr>
              <p:sp>
                <p:nvSpPr>
                  <p:cNvPr id="8523" name="Arc 331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24" name="Arc 332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440" name="Group 333"/>
              <p:cNvGrpSpPr>
                <a:grpSpLocks/>
              </p:cNvGrpSpPr>
              <p:nvPr/>
            </p:nvGrpSpPr>
            <p:grpSpPr bwMode="auto">
              <a:xfrm flipV="1">
                <a:off x="1608" y="2205"/>
                <a:ext cx="510" cy="273"/>
                <a:chOff x="912" y="1632"/>
                <a:chExt cx="207" cy="111"/>
              </a:xfrm>
            </p:grpSpPr>
            <p:sp>
              <p:nvSpPr>
                <p:cNvPr id="8526" name="Arc 334"/>
                <p:cNvSpPr>
                  <a:spLocks/>
                </p:cNvSpPr>
                <p:nvPr/>
              </p:nvSpPr>
              <p:spPr bwMode="auto">
                <a:xfrm>
                  <a:off x="1008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27" name="Arc 335"/>
                <p:cNvSpPr>
                  <a:spLocks/>
                </p:cNvSpPr>
                <p:nvPr/>
              </p:nvSpPr>
              <p:spPr bwMode="auto">
                <a:xfrm flipH="1">
                  <a:off x="912" y="1632"/>
                  <a:ext cx="111" cy="11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528" name="Line 336"/>
            <p:cNvSpPr>
              <a:spLocks noChangeShapeType="1"/>
            </p:cNvSpPr>
            <p:nvPr/>
          </p:nvSpPr>
          <p:spPr bwMode="auto">
            <a:xfrm rot="1947931" flipV="1">
              <a:off x="1350" y="2101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29" name="Line 337"/>
            <p:cNvSpPr>
              <a:spLocks noChangeShapeType="1"/>
            </p:cNvSpPr>
            <p:nvPr/>
          </p:nvSpPr>
          <p:spPr bwMode="auto">
            <a:xfrm flipV="1">
              <a:off x="1416" y="1650"/>
              <a:ext cx="912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0" name="AutoShape 338"/>
            <p:cNvSpPr>
              <a:spLocks noChangeArrowheads="1"/>
            </p:cNvSpPr>
            <p:nvPr/>
          </p:nvSpPr>
          <p:spPr bwMode="auto">
            <a:xfrm>
              <a:off x="1301" y="2069"/>
              <a:ext cx="144" cy="144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1" name="Line 339"/>
            <p:cNvSpPr>
              <a:spLocks noChangeShapeType="1"/>
            </p:cNvSpPr>
            <p:nvPr/>
          </p:nvSpPr>
          <p:spPr bwMode="auto">
            <a:xfrm flipV="1">
              <a:off x="1392" y="1968"/>
              <a:ext cx="57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2" name="Line 340"/>
            <p:cNvSpPr>
              <a:spLocks noChangeShapeType="1"/>
            </p:cNvSpPr>
            <p:nvPr/>
          </p:nvSpPr>
          <p:spPr bwMode="auto">
            <a:xfrm flipV="1">
              <a:off x="1392" y="1776"/>
              <a:ext cx="480" cy="3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3" name="Oval 341"/>
            <p:cNvSpPr>
              <a:spLocks noChangeArrowheads="1"/>
            </p:cNvSpPr>
            <p:nvPr/>
          </p:nvSpPr>
          <p:spPr bwMode="auto">
            <a:xfrm rot="-1401334">
              <a:off x="1872" y="1776"/>
              <a:ext cx="96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534" name="Text Box 342"/>
          <p:cNvSpPr txBox="1">
            <a:spLocks noChangeArrowheads="1"/>
          </p:cNvSpPr>
          <p:nvPr/>
        </p:nvSpPr>
        <p:spPr bwMode="auto">
          <a:xfrm rot="-1680508">
            <a:off x="3698875" y="4392613"/>
            <a:ext cx="1773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latin typeface="Symbol" pitchFamily="-108" charset="2"/>
                <a:sym typeface="Symbol" pitchFamily="-108" charset="2"/>
              </a:rPr>
              <a:t></a:t>
            </a:r>
            <a:r>
              <a:rPr lang="en-US" altLang="ja-JP" sz="1600" baseline="30000"/>
              <a:t>0</a:t>
            </a:r>
            <a:r>
              <a:rPr lang="en-US" altLang="ja-JP" sz="1600"/>
              <a:t>(hadron) trigger</a:t>
            </a:r>
          </a:p>
        </p:txBody>
      </p:sp>
      <p:sp>
        <p:nvSpPr>
          <p:cNvPr id="8535" name="Text Box 343"/>
          <p:cNvSpPr txBox="1">
            <a:spLocks noChangeArrowheads="1"/>
          </p:cNvSpPr>
          <p:nvPr/>
        </p:nvSpPr>
        <p:spPr bwMode="auto">
          <a:xfrm rot="-1680508">
            <a:off x="3276600" y="3657600"/>
            <a:ext cx="1957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Jet (small R) trigger</a:t>
            </a:r>
          </a:p>
        </p:txBody>
      </p:sp>
      <p:sp>
        <p:nvSpPr>
          <p:cNvPr id="8536" name="Text Box 344"/>
          <p:cNvSpPr txBox="1">
            <a:spLocks noChangeArrowheads="1"/>
          </p:cNvSpPr>
          <p:nvPr/>
        </p:nvSpPr>
        <p:spPr bwMode="auto">
          <a:xfrm rot="-1680508">
            <a:off x="3065463" y="2824163"/>
            <a:ext cx="1935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Jet (large R) trigger</a:t>
            </a:r>
          </a:p>
        </p:txBody>
      </p:sp>
      <p:sp>
        <p:nvSpPr>
          <p:cNvPr id="8537" name="Text Box 345"/>
          <p:cNvSpPr txBox="1">
            <a:spLocks noChangeArrowheads="1"/>
          </p:cNvSpPr>
          <p:nvPr/>
        </p:nvSpPr>
        <p:spPr bwMode="auto">
          <a:xfrm rot="-1680508">
            <a:off x="2859088" y="2208213"/>
            <a:ext cx="153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Gamma trigger</a:t>
            </a:r>
          </a:p>
        </p:txBody>
      </p:sp>
      <p:sp>
        <p:nvSpPr>
          <p:cNvPr id="8538" name="Line 346"/>
          <p:cNvSpPr>
            <a:spLocks noChangeShapeType="1"/>
          </p:cNvSpPr>
          <p:nvPr/>
        </p:nvSpPr>
        <p:spPr bwMode="auto">
          <a:xfrm flipH="1" flipV="1">
            <a:off x="3657600" y="1752600"/>
            <a:ext cx="1447800" cy="2743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539" name="Text Box 347"/>
          <p:cNvSpPr txBox="1">
            <a:spLocks noChangeArrowheads="1"/>
          </p:cNvSpPr>
          <p:nvPr/>
        </p:nvSpPr>
        <p:spPr bwMode="auto">
          <a:xfrm rot="-1619862">
            <a:off x="1447800" y="1543050"/>
            <a:ext cx="2417763" cy="590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600"/>
              <a:t>Closer and closer to </a:t>
            </a:r>
          </a:p>
          <a:p>
            <a:r>
              <a:rPr lang="en-US" altLang="ja-JP" sz="1600"/>
              <a:t>the initial parton energy</a:t>
            </a:r>
          </a:p>
        </p:txBody>
      </p:sp>
      <p:sp>
        <p:nvSpPr>
          <p:cNvPr id="8540" name="Text Box 348"/>
          <p:cNvSpPr txBox="1">
            <a:spLocks noChangeArrowheads="1"/>
          </p:cNvSpPr>
          <p:nvPr/>
        </p:nvSpPr>
        <p:spPr bwMode="auto">
          <a:xfrm rot="-1630366">
            <a:off x="2971800" y="5029200"/>
            <a:ext cx="2724150" cy="590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more and more surface bias</a:t>
            </a:r>
          </a:p>
          <a:p>
            <a:r>
              <a:rPr lang="en-US" altLang="ja-JP" sz="1600"/>
              <a:t>given by energy loss</a:t>
            </a:r>
          </a:p>
        </p:txBody>
      </p:sp>
      <p:pic>
        <p:nvPicPr>
          <p:cNvPr id="8541" name="Picture 349" descr="cucu-pi0jet-ra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04800"/>
            <a:ext cx="3657600" cy="2805113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8542" name="Rectangle 350"/>
          <p:cNvSpPr>
            <a:spLocks noChangeArrowheads="1"/>
          </p:cNvSpPr>
          <p:nvPr/>
        </p:nvSpPr>
        <p:spPr bwMode="auto">
          <a:xfrm>
            <a:off x="4953000" y="228600"/>
            <a:ext cx="38100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543" name="Text Box 351"/>
          <p:cNvSpPr txBox="1">
            <a:spLocks noChangeArrowheads="1"/>
          </p:cNvSpPr>
          <p:nvPr/>
        </p:nvSpPr>
        <p:spPr bwMode="auto">
          <a:xfrm>
            <a:off x="5981700" y="3276600"/>
            <a:ext cx="1257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 b="1"/>
              <a:t>STAR Preliminary</a:t>
            </a:r>
          </a:p>
        </p:txBody>
      </p:sp>
      <p:sp>
        <p:nvSpPr>
          <p:cNvPr id="8544" name="Text Box 352"/>
          <p:cNvSpPr txBox="1">
            <a:spLocks noChangeArrowheads="1"/>
          </p:cNvSpPr>
          <p:nvPr/>
        </p:nvSpPr>
        <p:spPr bwMode="auto">
          <a:xfrm>
            <a:off x="6019800" y="5410200"/>
            <a:ext cx="1031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 b="1"/>
              <a:t>Au+Au 0~10%</a:t>
            </a:r>
          </a:p>
        </p:txBody>
      </p:sp>
      <p:sp>
        <p:nvSpPr>
          <p:cNvPr id="8545" name="Text Box 353"/>
          <p:cNvSpPr txBox="1">
            <a:spLocks noChangeArrowheads="1"/>
          </p:cNvSpPr>
          <p:nvPr/>
        </p:nvSpPr>
        <p:spPr bwMode="auto">
          <a:xfrm>
            <a:off x="228600" y="152400"/>
            <a:ext cx="238601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Symbol" pitchFamily="-108" charset="2"/>
                <a:sym typeface="Symbol" pitchFamily="-108" charset="2"/>
              </a:rPr>
              <a:t></a:t>
            </a:r>
            <a:r>
              <a:rPr lang="en-US" altLang="ja-JP"/>
              <a:t>,Jet,</a:t>
            </a:r>
            <a:r>
              <a:rPr lang="en-US" altLang="ja-JP">
                <a:latin typeface="Symbol" pitchFamily="-108" charset="2"/>
                <a:sym typeface="Symbol" pitchFamily="-108" charset="2"/>
              </a:rPr>
              <a:t></a:t>
            </a:r>
            <a:r>
              <a:rPr lang="en-US" altLang="ja-JP" baseline="30000"/>
              <a:t>0</a:t>
            </a:r>
            <a:r>
              <a:rPr lang="en-US" altLang="ja-JP"/>
              <a:t> - hadron</a:t>
            </a:r>
          </a:p>
          <a:p>
            <a:r>
              <a:rPr lang="en-US" altLang="ja-JP"/>
              <a:t>   correlation</a:t>
            </a:r>
          </a:p>
          <a:p>
            <a:r>
              <a:rPr lang="en-US" altLang="ja-JP" sz="1400"/>
              <a:t> </a:t>
            </a:r>
          </a:p>
          <a:p>
            <a:r>
              <a:rPr lang="en-US" altLang="ja-JP" sz="1400"/>
              <a:t>Comparisons are </a:t>
            </a:r>
          </a:p>
          <a:p>
            <a:r>
              <a:rPr lang="en-US" altLang="ja-JP" sz="1400"/>
              <a:t>the most important!</a:t>
            </a:r>
          </a:p>
        </p:txBody>
      </p:sp>
      <p:sp>
        <p:nvSpPr>
          <p:cNvPr id="8546" name="Rectangle 354"/>
          <p:cNvSpPr>
            <a:spLocks noChangeArrowheads="1"/>
          </p:cNvSpPr>
          <p:nvPr/>
        </p:nvSpPr>
        <p:spPr bwMode="auto">
          <a:xfrm>
            <a:off x="6248400" y="152400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kumimoji="0" lang="en-US" altLang="ja-JP" sz="1400" b="1"/>
              <a:t>RHIC-AGS’09, Y. S. Lai</a:t>
            </a:r>
          </a:p>
        </p:txBody>
      </p:sp>
      <p:sp>
        <p:nvSpPr>
          <p:cNvPr id="8547" name="Rectangle 355"/>
          <p:cNvSpPr>
            <a:spLocks noChangeArrowheads="1"/>
          </p:cNvSpPr>
          <p:nvPr/>
        </p:nvSpPr>
        <p:spPr bwMode="auto">
          <a:xfrm>
            <a:off x="5867400" y="59436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kumimoji="0" lang="en-US" altLang="ja-JP" sz="1400" b="1"/>
              <a:t>QM09, M. Ploskon</a:t>
            </a:r>
          </a:p>
        </p:txBody>
      </p:sp>
      <p:sp>
        <p:nvSpPr>
          <p:cNvPr id="356" name="日付プレースホルダ 3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357" name="スライド番号プレースホルダ 3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358" name="フッター プレースホルダ 3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4"/>
          <p:cNvSpPr>
            <a:spLocks/>
          </p:cNvSpPr>
          <p:nvPr/>
        </p:nvSpPr>
        <p:spPr bwMode="auto">
          <a:xfrm>
            <a:off x="8878888" y="6634163"/>
            <a:ext cx="111125" cy="153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6" bIns="0">
            <a:spAutoFit/>
          </a:bodyPr>
          <a:lstStyle/>
          <a:p>
            <a:pPr marL="38100" algn="ctr"/>
            <a:r>
              <a:rPr lang="en-US" altLang="ja-JP" sz="1000">
                <a:solidFill>
                  <a:schemeClr val="tx1"/>
                </a:solidFill>
                <a:cs typeface="Arial" charset="0"/>
              </a:rPr>
              <a:t>5</a:t>
            </a:r>
          </a:p>
        </p:txBody>
      </p: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>
          <a:xfrm>
            <a:off x="1130300" y="152400"/>
            <a:ext cx="7643813" cy="619125"/>
          </a:xfrm>
          <a:effectLst>
            <a:outerShdw blurRad="63500" dist="101600" dir="2700000" algn="ctr" rotWithShape="0">
              <a:schemeClr val="bg2">
                <a:alpha val="44827"/>
              </a:schemeClr>
            </a:outerShdw>
          </a:effectLst>
        </p:spPr>
        <p:txBody>
          <a:bodyPr rIns="81272"/>
          <a:lstStyle/>
          <a:p>
            <a:pPr marL="39686" defTabSz="455590">
              <a:defRPr/>
            </a:pPr>
            <a:r>
              <a:rPr kumimoji="0" lang="en-US" altLang="ja-JP" b="1" dirty="0">
                <a:solidFill>
                  <a:srgbClr val="3366FF"/>
                </a:solidFill>
                <a:latin typeface="Arial"/>
                <a:ea typeface="ＭＳ Ｐゴシック" pitchFamily="-108" charset="-128"/>
                <a:cs typeface="Arial"/>
              </a:rPr>
              <a:t>Where is J-Cal ?        </a:t>
            </a:r>
          </a:p>
        </p:txBody>
      </p:sp>
      <p:sp>
        <p:nvSpPr>
          <p:cNvPr id="33796" name="Rectangle 68"/>
          <p:cNvSpPr>
            <a:spLocks noGrp="1" noChangeArrowheads="1"/>
          </p:cNvSpPr>
          <p:nvPr>
            <p:ph type="body" idx="1"/>
          </p:nvPr>
        </p:nvSpPr>
        <p:spPr>
          <a:xfrm>
            <a:off x="5059363" y="5108575"/>
            <a:ext cx="4195762" cy="1195388"/>
          </a:xfrm>
        </p:spPr>
        <p:txBody>
          <a:bodyPr rIns="81272">
            <a:normAutofit fontScale="92500"/>
          </a:bodyPr>
          <a:lstStyle/>
          <a:p>
            <a:r>
              <a:rPr kumimoji="0" lang="en-US" altLang="ja-JP" sz="2200" smtClean="0">
                <a:ea typeface="ＭＳ Ｐゴシック" charset="-128"/>
              </a:rPr>
              <a:t>In φ, on opposite side of EMCAL</a:t>
            </a:r>
          </a:p>
          <a:p>
            <a:r>
              <a:rPr kumimoji="0" lang="en-US" altLang="ja-JP" sz="2200" smtClean="0">
                <a:ea typeface="ＭＳ Ｐゴシック" charset="-128"/>
              </a:rPr>
              <a:t>In η, next to the PHOS</a:t>
            </a:r>
          </a:p>
          <a:p>
            <a:r>
              <a:rPr kumimoji="0" lang="en-US" altLang="ja-JP" sz="2200" smtClean="0">
                <a:ea typeface="ＭＳ Ｐゴシック" charset="-128"/>
              </a:rPr>
              <a:t>6 SMs in total.</a:t>
            </a:r>
          </a:p>
        </p:txBody>
      </p:sp>
      <p:sp>
        <p:nvSpPr>
          <p:cNvPr id="33797" name="Rectangle 69"/>
          <p:cNvSpPr>
            <a:spLocks/>
          </p:cNvSpPr>
          <p:nvPr/>
        </p:nvSpPr>
        <p:spPr bwMode="auto">
          <a:xfrm>
            <a:off x="5340350" y="3044825"/>
            <a:ext cx="2982913" cy="687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6" bIns="0"/>
          <a:lstStyle/>
          <a:p>
            <a:pPr marL="38100"/>
            <a:r>
              <a:rPr lang="en-US" altLang="ja-JP">
                <a:solidFill>
                  <a:schemeClr val="tx1"/>
                </a:solidFill>
                <a:cs typeface="Arial" charset="0"/>
              </a:rPr>
              <a:t>eta view of ALICE &amp; J-CAL</a:t>
            </a:r>
          </a:p>
        </p:txBody>
      </p:sp>
      <p:pic>
        <p:nvPicPr>
          <p:cNvPr id="33798" name="Picture 7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5888" y="1663700"/>
            <a:ext cx="4456113" cy="3359150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sp>
        <p:nvSpPr>
          <p:cNvPr id="33799" name="Freeform 71"/>
          <p:cNvSpPr>
            <a:spLocks/>
          </p:cNvSpPr>
          <p:nvPr/>
        </p:nvSpPr>
        <p:spPr bwMode="auto">
          <a:xfrm>
            <a:off x="849313" y="2044700"/>
            <a:ext cx="1301750" cy="1181100"/>
          </a:xfrm>
          <a:custGeom>
            <a:avLst/>
            <a:gdLst>
              <a:gd name="T0" fmla="*/ 2147483647 w 21470"/>
              <a:gd name="T1" fmla="*/ 2147483647 h 21462"/>
              <a:gd name="T2" fmla="*/ 2147483647 w 21470"/>
              <a:gd name="T3" fmla="*/ 2147483647 h 21462"/>
              <a:gd name="T4" fmla="*/ 0 60000 65536"/>
              <a:gd name="T5" fmla="*/ 0 60000 65536"/>
              <a:gd name="T6" fmla="*/ 0 w 21470"/>
              <a:gd name="T7" fmla="*/ 0 h 21462"/>
              <a:gd name="T8" fmla="*/ 21470 w 21470"/>
              <a:gd name="T9" fmla="*/ 21462 h 2146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470" h="21462">
                <a:moveTo>
                  <a:pt x="2" y="21462"/>
                </a:moveTo>
                <a:cubicBezTo>
                  <a:pt x="-130" y="11707"/>
                  <a:pt x="6060" y="-138"/>
                  <a:pt x="21470" y="1"/>
                </a:cubicBezTo>
              </a:path>
            </a:pathLst>
          </a:custGeom>
          <a:noFill/>
          <a:ln w="127000">
            <a:solidFill>
              <a:srgbClr val="66008D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3800" name="Rectangle 72"/>
          <p:cNvSpPr>
            <a:spLocks/>
          </p:cNvSpPr>
          <p:nvPr/>
        </p:nvSpPr>
        <p:spPr bwMode="auto">
          <a:xfrm>
            <a:off x="153988" y="5006975"/>
            <a:ext cx="1098550" cy="303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6" bIns="0"/>
          <a:lstStyle/>
          <a:p>
            <a:pPr marL="38100"/>
            <a:r>
              <a:rPr lang="en-US" altLang="ja-JP">
                <a:solidFill>
                  <a:srgbClr val="FF0000"/>
                </a:solidFill>
                <a:latin typeface="ＤＦＰ太丸ゴシック体" pitchFamily="-108" charset="-128"/>
                <a:ea typeface="ＤＦＰ太丸ゴシック体" pitchFamily="-108" charset="-128"/>
                <a:sym typeface="ＤＦＰ太丸ゴシック体" pitchFamily="-108" charset="-128"/>
              </a:rPr>
              <a:t>J-Cal</a:t>
            </a:r>
          </a:p>
        </p:txBody>
      </p:sp>
      <p:sp>
        <p:nvSpPr>
          <p:cNvPr id="33801" name="Line 73"/>
          <p:cNvSpPr>
            <a:spLocks noChangeShapeType="1"/>
          </p:cNvSpPr>
          <p:nvPr/>
        </p:nvSpPr>
        <p:spPr bwMode="auto">
          <a:xfrm flipH="1">
            <a:off x="1030288" y="4392613"/>
            <a:ext cx="969962" cy="75565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grpSp>
        <p:nvGrpSpPr>
          <p:cNvPr id="2" name="Group 74"/>
          <p:cNvGrpSpPr>
            <a:grpSpLocks/>
          </p:cNvGrpSpPr>
          <p:nvPr/>
        </p:nvGrpSpPr>
        <p:grpSpPr bwMode="auto">
          <a:xfrm>
            <a:off x="111125" y="1482725"/>
            <a:ext cx="1795463" cy="268288"/>
            <a:chOff x="0" y="0"/>
            <a:chExt cx="1608" cy="240"/>
          </a:xfrm>
        </p:grpSpPr>
        <p:sp>
          <p:nvSpPr>
            <p:cNvPr id="33815" name="Rectangle 75"/>
            <p:cNvSpPr>
              <a:spLocks/>
            </p:cNvSpPr>
            <p:nvPr/>
          </p:nvSpPr>
          <p:spPr bwMode="auto">
            <a:xfrm>
              <a:off x="0" y="0"/>
              <a:ext cx="1608" cy="240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3816" name="Rectangle 76"/>
            <p:cNvSpPr>
              <a:spLocks/>
            </p:cNvSpPr>
            <p:nvPr/>
          </p:nvSpPr>
          <p:spPr bwMode="auto">
            <a:xfrm>
              <a:off x="0" y="0"/>
              <a:ext cx="160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57798" bIns="0"/>
            <a:lstStyle/>
            <a:p>
              <a:pPr marL="38100"/>
              <a:r>
                <a:rPr lang="en-US" altLang="ja-JP" sz="1700">
                  <a:solidFill>
                    <a:srgbClr val="65008C"/>
                  </a:solidFill>
                  <a:latin typeface="ＤＦＰ太丸ゴシック体" pitchFamily="-108" charset="-128"/>
                  <a:ea typeface="ＤＦＰ太丸ゴシック体" pitchFamily="-108" charset="-128"/>
                  <a:sym typeface="ＤＦＰ太丸ゴシック体" pitchFamily="-108" charset="-128"/>
                </a:rPr>
                <a:t>ALICE EMCAL</a:t>
              </a:r>
            </a:p>
          </p:txBody>
        </p:sp>
      </p:grpSp>
      <p:sp>
        <p:nvSpPr>
          <p:cNvPr id="33803" name="Rectangle 77"/>
          <p:cNvSpPr>
            <a:spLocks/>
          </p:cNvSpPr>
          <p:nvPr/>
        </p:nvSpPr>
        <p:spPr bwMode="auto">
          <a:xfrm>
            <a:off x="5340350" y="3044825"/>
            <a:ext cx="2982913" cy="687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6" bIns="0"/>
          <a:lstStyle/>
          <a:p>
            <a:pPr marL="38100"/>
            <a:r>
              <a:rPr lang="en-US" altLang="ja-JP">
                <a:solidFill>
                  <a:schemeClr val="tx1"/>
                </a:solidFill>
                <a:cs typeface="Arial" charset="0"/>
              </a:rPr>
              <a:t>eta view of ALICE &amp; J-CAL</a:t>
            </a:r>
          </a:p>
        </p:txBody>
      </p:sp>
      <p:pic>
        <p:nvPicPr>
          <p:cNvPr id="33804" name="Picture 78"/>
          <p:cNvPicPr>
            <a:picLocks noChangeArrowheads="1"/>
          </p:cNvPicPr>
          <p:nvPr/>
        </p:nvPicPr>
        <p:blipFill>
          <a:blip r:embed="rId3" cstate="print"/>
          <a:srcRect l="1469" t="1541" r="21959" b="7967"/>
          <a:stretch>
            <a:fillRect/>
          </a:stretch>
        </p:blipFill>
        <p:spPr bwMode="auto">
          <a:xfrm>
            <a:off x="4803775" y="1285875"/>
            <a:ext cx="4303713" cy="3660775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sp>
        <p:nvSpPr>
          <p:cNvPr id="33805" name="Rectangle 79"/>
          <p:cNvSpPr>
            <a:spLocks/>
          </p:cNvSpPr>
          <p:nvPr/>
        </p:nvSpPr>
        <p:spPr bwMode="auto">
          <a:xfrm>
            <a:off x="5848350" y="3884613"/>
            <a:ext cx="519113" cy="1063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pic>
        <p:nvPicPr>
          <p:cNvPr id="33806" name="Picture 8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363" y="5348288"/>
            <a:ext cx="893762" cy="1233487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sp>
        <p:nvSpPr>
          <p:cNvPr id="33807" name="Rectangle 81"/>
          <p:cNvSpPr>
            <a:spLocks/>
          </p:cNvSpPr>
          <p:nvPr/>
        </p:nvSpPr>
        <p:spPr bwMode="auto">
          <a:xfrm rot="-1739999">
            <a:off x="2335213" y="4006850"/>
            <a:ext cx="320675" cy="21431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3808" name="Line 82"/>
          <p:cNvSpPr>
            <a:spLocks noChangeShapeType="1"/>
          </p:cNvSpPr>
          <p:nvPr/>
        </p:nvSpPr>
        <p:spPr bwMode="auto">
          <a:xfrm flipH="1">
            <a:off x="1103313" y="4048125"/>
            <a:ext cx="4706937" cy="11509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3809" name="Rectangle 83"/>
          <p:cNvSpPr>
            <a:spLocks/>
          </p:cNvSpPr>
          <p:nvPr/>
        </p:nvSpPr>
        <p:spPr bwMode="auto">
          <a:xfrm rot="-2940000">
            <a:off x="2601913" y="3783013"/>
            <a:ext cx="322262" cy="21431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pic>
        <p:nvPicPr>
          <p:cNvPr id="33810" name="Picture 8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720000">
            <a:off x="1452563" y="4767263"/>
            <a:ext cx="2695575" cy="1206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3811" name="Line 85"/>
          <p:cNvSpPr>
            <a:spLocks noChangeShapeType="1"/>
          </p:cNvSpPr>
          <p:nvPr/>
        </p:nvSpPr>
        <p:spPr bwMode="auto">
          <a:xfrm rot="10800000">
            <a:off x="1036638" y="5249863"/>
            <a:ext cx="481012" cy="1619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pic>
        <p:nvPicPr>
          <p:cNvPr id="33812" name="Picture 8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840000">
            <a:off x="2051050" y="5083175"/>
            <a:ext cx="2951163" cy="132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3813" name="Rectangle 81"/>
          <p:cNvSpPr>
            <a:spLocks/>
          </p:cNvSpPr>
          <p:nvPr/>
        </p:nvSpPr>
        <p:spPr bwMode="auto">
          <a:xfrm>
            <a:off x="1960563" y="4114800"/>
            <a:ext cx="320675" cy="21431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3814" name="Rectangle 79"/>
          <p:cNvSpPr>
            <a:spLocks/>
          </p:cNvSpPr>
          <p:nvPr/>
        </p:nvSpPr>
        <p:spPr bwMode="auto">
          <a:xfrm>
            <a:off x="6851650" y="3875088"/>
            <a:ext cx="519113" cy="1063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26" name="スライド番号プレースホルダ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27" name="フッター プレースホルダ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75438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4038600" y="3276600"/>
            <a:ext cx="355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fr-FR" altLang="ja-JP"/>
              <a:t>2</a:t>
            </a:r>
          </a:p>
        </p:txBody>
      </p:sp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4495800" y="2895600"/>
            <a:ext cx="355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fr-FR" altLang="ja-JP"/>
              <a:t>3</a:t>
            </a:r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4876800" y="2438400"/>
            <a:ext cx="355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fr-FR" altLang="ja-JP"/>
              <a:t>4</a:t>
            </a:r>
          </a:p>
        </p:txBody>
      </p:sp>
      <p:sp>
        <p:nvSpPr>
          <p:cNvPr id="34822" name="TextBox 7"/>
          <p:cNvSpPr txBox="1">
            <a:spLocks noChangeArrowheads="1"/>
          </p:cNvSpPr>
          <p:nvPr/>
        </p:nvSpPr>
        <p:spPr bwMode="auto">
          <a:xfrm>
            <a:off x="609600" y="4572000"/>
            <a:ext cx="2895600" cy="830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Comic Sans MS" pitchFamily="-108" charset="0"/>
              </a:rPr>
              <a:t>PHOS – 5 modules shown</a:t>
            </a: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V="1">
            <a:off x="1828800" y="3581400"/>
            <a:ext cx="1447800" cy="9906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4824" name="TextBox 10"/>
          <p:cNvSpPr txBox="1">
            <a:spLocks noChangeArrowheads="1"/>
          </p:cNvSpPr>
          <p:nvPr/>
        </p:nvSpPr>
        <p:spPr bwMode="auto">
          <a:xfrm>
            <a:off x="152400" y="1600200"/>
            <a:ext cx="2438400" cy="830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Comic Sans MS" pitchFamily="-108" charset="0"/>
              </a:rPr>
              <a:t>JCal – 6 super modules</a:t>
            </a: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>
            <a:off x="2133600" y="2286000"/>
            <a:ext cx="1371600" cy="762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 rot="5400000" flipH="1" flipV="1">
            <a:off x="5219700" y="1714500"/>
            <a:ext cx="6096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 rot="5400000" flipH="1" flipV="1">
            <a:off x="6667500" y="2476500"/>
            <a:ext cx="6096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>
            <a:off x="5562600" y="1905000"/>
            <a:ext cx="1371600" cy="7620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4829" name="TextBox 19"/>
          <p:cNvSpPr txBox="1">
            <a:spLocks noChangeArrowheads="1"/>
          </p:cNvSpPr>
          <p:nvPr/>
        </p:nvSpPr>
        <p:spPr bwMode="auto">
          <a:xfrm>
            <a:off x="6248400" y="1752600"/>
            <a:ext cx="12192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Symbol" pitchFamily="-108" charset="2"/>
              </a:rPr>
              <a:t>Dh</a:t>
            </a:r>
            <a:r>
              <a:rPr lang="en-US" altLang="ja-JP">
                <a:solidFill>
                  <a:srgbClr val="FF0000"/>
                </a:solidFill>
                <a:latin typeface="Comic Sans MS" pitchFamily="-108" charset="0"/>
              </a:rPr>
              <a:t>~0.7</a:t>
            </a:r>
          </a:p>
        </p:txBody>
      </p:sp>
      <p:sp>
        <p:nvSpPr>
          <p:cNvPr id="2049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534400" cy="898525"/>
          </a:xfrm>
        </p:spPr>
        <p:txBody>
          <a:bodyPr lIns="91435" tIns="45718" rIns="91435" bIns="45718" anchor="t">
            <a:normAutofit fontScale="90000"/>
          </a:bodyPr>
          <a:lstStyle/>
          <a:p>
            <a:pPr marL="3174" indent="-3174" algn="ctr">
              <a:defRPr/>
            </a:pPr>
            <a:r>
              <a:rPr kumimoji="0" lang="en-US" altLang="ja-JP" sz="3600" b="1" dirty="0" smtClean="0">
                <a:latin typeface="Arial"/>
                <a:ea typeface="ＭＳ Ｐゴシック" pitchFamily="-108" charset="-128"/>
                <a:cs typeface="Arial"/>
              </a:rPr>
              <a:t>J-Cal Design </a:t>
            </a:r>
            <a:br>
              <a:rPr kumimoji="0" lang="en-US" altLang="ja-JP" sz="3600" b="1" dirty="0" smtClean="0">
                <a:latin typeface="Arial"/>
                <a:ea typeface="ＭＳ Ｐゴシック" pitchFamily="-108" charset="-128"/>
                <a:cs typeface="Arial"/>
              </a:rPr>
            </a:br>
            <a:r>
              <a:rPr kumimoji="0" lang="en-US" altLang="ja-JP" sz="2400" b="1" dirty="0" smtClean="0">
                <a:latin typeface="Arial"/>
                <a:ea typeface="ＭＳ Ｐゴシック" pitchFamily="-108" charset="-128"/>
                <a:cs typeface="Arial"/>
              </a:rPr>
              <a:t>(approved by ALICE CB, Oct. 2009) </a:t>
            </a:r>
          </a:p>
        </p:txBody>
      </p:sp>
      <p:sp>
        <p:nvSpPr>
          <p:cNvPr id="34831" name="Text Box 7"/>
          <p:cNvSpPr txBox="1">
            <a:spLocks noChangeArrowheads="1"/>
          </p:cNvSpPr>
          <p:nvPr/>
        </p:nvSpPr>
        <p:spPr bwMode="auto">
          <a:xfrm>
            <a:off x="685800" y="5638800"/>
            <a:ext cx="7315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en-US" altLang="ja-JP" sz="2000" b="1">
                <a:solidFill>
                  <a:srgbClr val="0006FF"/>
                </a:solidFill>
                <a:latin typeface="Comic Sans MS" pitchFamily="-108" charset="0"/>
              </a:rPr>
              <a:t>B6 Configuration was chosen to have a largest possible jet radii in J-Cal</a:t>
            </a:r>
            <a:endParaRPr lang="en-US" altLang="ja-JP" sz="2000">
              <a:latin typeface="Comic Sans MS" pitchFamily="-108" charset="0"/>
            </a:endParaRPr>
          </a:p>
        </p:txBody>
      </p:sp>
      <p:sp>
        <p:nvSpPr>
          <p:cNvPr id="34832" name="スライド番号プレースホルダ 17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239B7D-7E09-49D7-98FB-1E8ACA2CDC01}" type="slidenum">
              <a:rPr lang="en-US" altLang="ja-JP"/>
              <a:pPr/>
              <a:t>25</a:t>
            </a:fld>
            <a:endParaRPr lang="en-US" altLang="ja-JP"/>
          </a:p>
        </p:txBody>
      </p: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143000"/>
          </a:xfrm>
        </p:spPr>
        <p:txBody>
          <a:bodyPr/>
          <a:lstStyle/>
          <a:p>
            <a:r>
              <a:rPr kumimoji="1" lang="en-US" altLang="ja-JP" dirty="0" smtClean="0"/>
              <a:t>Status @ Tsukuba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20" y="1357298"/>
            <a:ext cx="7239000" cy="5000660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Contribution to ALICE</a:t>
            </a:r>
          </a:p>
          <a:p>
            <a:pPr lvl="1"/>
            <a:r>
              <a:rPr lang="en-US" altLang="ja-JP" dirty="0" smtClean="0"/>
              <a:t>ALICE Detector </a:t>
            </a:r>
          </a:p>
          <a:p>
            <a:pPr lvl="2"/>
            <a:r>
              <a:rPr lang="en-US" altLang="ja-JP" dirty="0" smtClean="0"/>
              <a:t>Di-Jet Calorimeter</a:t>
            </a:r>
          </a:p>
          <a:p>
            <a:pPr lvl="3"/>
            <a:r>
              <a:rPr lang="en-US" altLang="ja-JP" dirty="0" smtClean="0"/>
              <a:t>Construction</a:t>
            </a:r>
          </a:p>
          <a:p>
            <a:pPr lvl="3"/>
            <a:r>
              <a:rPr lang="en-US" altLang="ja-JP" dirty="0" smtClean="0"/>
              <a:t>Simulation</a:t>
            </a:r>
          </a:p>
          <a:p>
            <a:pPr lvl="3"/>
            <a:r>
              <a:rPr lang="en-US" altLang="ja-JP" dirty="0" smtClean="0"/>
              <a:t>Calibration</a:t>
            </a:r>
          </a:p>
          <a:p>
            <a:pPr lvl="3"/>
            <a:r>
              <a:rPr lang="en-US" altLang="ja-JP" dirty="0" smtClean="0"/>
              <a:t>Physics Analysis</a:t>
            </a:r>
          </a:p>
          <a:p>
            <a:pPr lvl="2"/>
            <a:r>
              <a:rPr lang="en-US" altLang="ja-JP" dirty="0" smtClean="0"/>
              <a:t>TRD</a:t>
            </a:r>
          </a:p>
          <a:p>
            <a:pPr lvl="3"/>
            <a:r>
              <a:rPr lang="en-US" altLang="ja-JP" dirty="0" smtClean="0"/>
              <a:t>DCS Work</a:t>
            </a:r>
          </a:p>
          <a:p>
            <a:pPr lvl="2"/>
            <a:r>
              <a:rPr lang="en-US" altLang="ja-JP" dirty="0" smtClean="0"/>
              <a:t>EMCAL</a:t>
            </a:r>
          </a:p>
          <a:p>
            <a:pPr lvl="3"/>
            <a:r>
              <a:rPr lang="en-US" altLang="ja-JP" dirty="0" smtClean="0"/>
              <a:t>HLT, Calibration</a:t>
            </a:r>
          </a:p>
          <a:p>
            <a:pPr lvl="1"/>
            <a:r>
              <a:rPr lang="en-US" altLang="ja-JP" dirty="0" smtClean="0"/>
              <a:t> ALICE Analysis</a:t>
            </a:r>
          </a:p>
          <a:p>
            <a:pPr lvl="2"/>
            <a:r>
              <a:rPr lang="en-US" altLang="ja-JP" dirty="0" smtClean="0"/>
              <a:t>Direct Photon via Internal Conversion Measurement</a:t>
            </a:r>
          </a:p>
          <a:p>
            <a:pPr lvl="2"/>
            <a:r>
              <a:rPr lang="en-US" altLang="ja-JP" dirty="0" smtClean="0"/>
              <a:t>Single &amp; Di-Jet Measurement </a:t>
            </a:r>
          </a:p>
          <a:p>
            <a:pPr lvl="2"/>
            <a:r>
              <a:rPr lang="en-US" altLang="ja-JP" dirty="0" smtClean="0"/>
              <a:t>Mean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, Accumulative Correlation</a:t>
            </a:r>
          </a:p>
          <a:p>
            <a:pPr lvl="2"/>
            <a:r>
              <a:rPr kumimoji="1" lang="en-US" altLang="ja-JP" dirty="0" smtClean="0"/>
              <a:t>Event Display with </a:t>
            </a:r>
            <a:r>
              <a:rPr kumimoji="1" lang="en-US" altLang="ja-JP" dirty="0" err="1" smtClean="0"/>
              <a:t>AliEVE</a:t>
            </a:r>
            <a:endParaRPr kumimoji="1" lang="en-US" altLang="ja-JP" dirty="0" smtClean="0"/>
          </a:p>
          <a:p>
            <a:r>
              <a:rPr lang="en-US" altLang="ja-JP" dirty="0" smtClean="0"/>
              <a:t>So, we needed more machine power locally, but we succeeded to establish our computing facility ! (See next slides)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214282" y="533400"/>
            <a:ext cx="8257986" cy="2868168"/>
          </a:xfrm>
        </p:spPr>
        <p:txBody>
          <a:bodyPr/>
          <a:lstStyle/>
          <a:p>
            <a:r>
              <a:rPr kumimoji="1" lang="en-US" altLang="ja-JP" dirty="0" smtClean="0"/>
              <a:t>Analysis Facility @Tsukuba</a:t>
            </a:r>
            <a:endParaRPr kumimoji="1" lang="ja-JP" altLang="en-US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928670"/>
          </a:xfrm>
        </p:spPr>
        <p:txBody>
          <a:bodyPr>
            <a:noAutofit/>
          </a:bodyPr>
          <a:lstStyle/>
          <a:p>
            <a:r>
              <a:rPr lang="en-US" altLang="ja-JP" sz="3200" dirty="0" err="1" smtClean="0"/>
              <a:t>NetWork</a:t>
            </a:r>
            <a:r>
              <a:rPr lang="en-US" altLang="ja-JP" sz="3200" dirty="0" smtClean="0"/>
              <a:t> @ Tsukuba Group</a:t>
            </a:r>
            <a:endParaRPr kumimoji="1"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428736"/>
            <a:ext cx="7715304" cy="4857784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Tsukuba Cluster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Established Local Cluster in early April in last year</a:t>
            </a:r>
          </a:p>
          <a:p>
            <a:pPr lvl="1"/>
            <a:r>
              <a:rPr lang="en-US" altLang="ja-JP" dirty="0" smtClean="0"/>
              <a:t>Established private network, gave private IP address instead of global IP</a:t>
            </a:r>
            <a:endParaRPr kumimoji="1" lang="en-US" altLang="ja-JP" dirty="0" smtClean="0"/>
          </a:p>
          <a:p>
            <a:r>
              <a:rPr kumimoji="1" lang="en-US" altLang="ja-JP" dirty="0" err="1" smtClean="0"/>
              <a:t>Hep</a:t>
            </a:r>
            <a:r>
              <a:rPr kumimoji="1" lang="en-US" altLang="ja-JP" dirty="0" smtClean="0"/>
              <a:t>-net</a:t>
            </a:r>
            <a:r>
              <a:rPr lang="ja-JP" altLang="en-US" dirty="0" smtClean="0"/>
              <a:t> </a:t>
            </a:r>
            <a:r>
              <a:rPr lang="en-US" altLang="ja-JP" dirty="0" smtClean="0"/>
              <a:t>(See Next  Slide)</a:t>
            </a:r>
          </a:p>
          <a:p>
            <a:pPr lvl="1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One </a:t>
            </a:r>
            <a:r>
              <a:rPr lang="en-US" altLang="ja-JP" dirty="0" err="1" smtClean="0">
                <a:solidFill>
                  <a:schemeClr val="bg1">
                    <a:lumMod val="50000"/>
                  </a:schemeClr>
                </a:solidFill>
              </a:rPr>
              <a:t>GateWay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 in global has the private PCs and Worker Nodes in private IP space for security reason</a:t>
            </a:r>
          </a:p>
          <a:p>
            <a:r>
              <a:rPr lang="en-US" altLang="ja-JP" dirty="0" smtClean="0"/>
              <a:t>Plan for Data Transfer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Several hundreds </a:t>
            </a:r>
            <a:r>
              <a:rPr lang="en-US" altLang="ja-JP" dirty="0" err="1" smtClean="0"/>
              <a:t>GByte</a:t>
            </a:r>
            <a:r>
              <a:rPr lang="en-US" altLang="ja-JP" dirty="0" smtClean="0"/>
              <a:t> </a:t>
            </a:r>
            <a:r>
              <a:rPr lang="en-US" altLang="ja-JP" dirty="0" smtClean="0"/>
              <a:t>will be transferred with starting LHC-ALICE</a:t>
            </a:r>
          </a:p>
          <a:p>
            <a:r>
              <a:rPr lang="en-US" altLang="ja-JP" dirty="0" smtClean="0"/>
              <a:t>How many times we have a meeting with abroad in months ?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About 5 or 6 times</a:t>
            </a:r>
          </a:p>
          <a:p>
            <a:r>
              <a:rPr lang="en-US" altLang="ja-JP" dirty="0" smtClean="0"/>
              <a:t>Security for our Network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All private PCs and Worker Nodes are in private, except </a:t>
            </a:r>
            <a:r>
              <a:rPr lang="en-US" altLang="ja-JP" dirty="0" err="1" smtClean="0"/>
              <a:t>GateWay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Restricted password access to Gateway, adopted public key access for security reason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Only the access from major Institutes and member’s home are permitted access to </a:t>
            </a:r>
            <a:r>
              <a:rPr lang="en-US" altLang="ja-JP" dirty="0" err="1" smtClean="0"/>
              <a:t>GataWay</a:t>
            </a:r>
            <a:r>
              <a:rPr lang="en-US" altLang="ja-JP" dirty="0" smtClean="0"/>
              <a:t> using </a:t>
            </a:r>
            <a:r>
              <a:rPr lang="en-US" altLang="ja-JP" dirty="0" err="1" smtClean="0"/>
              <a:t>ssh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VPN will be adopted our network near the future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44"/>
          <p:cNvSpPr>
            <a:spLocks noChangeArrowheads="1"/>
          </p:cNvSpPr>
          <p:nvPr/>
        </p:nvSpPr>
        <p:spPr bwMode="auto">
          <a:xfrm>
            <a:off x="142844" y="1643050"/>
            <a:ext cx="4857784" cy="5000660"/>
          </a:xfrm>
          <a:prstGeom prst="roundRect">
            <a:avLst>
              <a:gd name="adj" fmla="val 16667"/>
            </a:avLst>
          </a:prstGeom>
          <a:solidFill>
            <a:srgbClr val="FCE11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2928926" y="1785926"/>
            <a:ext cx="1785950" cy="47863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/>
          </a:bodyPr>
          <a:lstStyle/>
          <a:p>
            <a:r>
              <a:rPr lang="en-US" altLang="ja-JP" dirty="0" err="1" smtClean="0"/>
              <a:t>NetWork</a:t>
            </a:r>
            <a:r>
              <a:rPr lang="en-US" altLang="ja-JP" dirty="0" smtClean="0"/>
              <a:t> @ Tsukuba Group</a:t>
            </a:r>
            <a:endParaRPr kumimoji="1" lang="ja-JP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>
          <a:xfrm>
            <a:off x="5143504" y="928670"/>
            <a:ext cx="4000496" cy="578647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ja-JP" sz="1800" dirty="0" smtClean="0"/>
              <a:t>Private Network</a:t>
            </a:r>
          </a:p>
          <a:p>
            <a:pPr lvl="1">
              <a:lnSpc>
                <a:spcPct val="80000"/>
              </a:lnSpc>
            </a:pPr>
            <a:r>
              <a:rPr lang="en-US" altLang="ja-JP" sz="1400" dirty="0" smtClean="0"/>
              <a:t>Local Cluster(16</a:t>
            </a:r>
            <a:r>
              <a:rPr lang="ja-JP" altLang="en-US" sz="1400" dirty="0" smtClean="0"/>
              <a:t> </a:t>
            </a:r>
            <a:r>
              <a:rPr lang="en-US" altLang="ja-JP" sz="1400" dirty="0" smtClean="0"/>
              <a:t>nodes)</a:t>
            </a:r>
          </a:p>
          <a:p>
            <a:pPr lvl="1">
              <a:lnSpc>
                <a:spcPct val="80000"/>
              </a:lnSpc>
            </a:pPr>
            <a:r>
              <a:rPr lang="en-US" altLang="ja-JP" sz="1400" dirty="0" smtClean="0"/>
              <a:t>Private PC</a:t>
            </a:r>
            <a:r>
              <a:rPr lang="ja-JP" altLang="en-US" sz="1400" dirty="0" smtClean="0"/>
              <a:t>（～</a:t>
            </a:r>
            <a:r>
              <a:rPr lang="en-US" altLang="ja-JP" sz="1400" dirty="0" smtClean="0"/>
              <a:t>15nodes</a:t>
            </a:r>
            <a:r>
              <a:rPr lang="ja-JP" altLang="en-US" sz="1400" dirty="0" smtClean="0"/>
              <a:t>）</a:t>
            </a:r>
            <a:endParaRPr lang="en-US" altLang="ja-JP" sz="14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ja-JP" sz="1800" dirty="0" smtClean="0"/>
              <a:t>Local Cluster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600" dirty="0" smtClean="0"/>
              <a:t>PHENIX / ALICE</a:t>
            </a:r>
            <a:endParaRPr lang="ja-JP" altLang="en-US" sz="16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altLang="ja-JP" sz="1600" dirty="0" smtClean="0">
                <a:solidFill>
                  <a:srgbClr val="FF0000"/>
                </a:solidFill>
              </a:rPr>
              <a:t>CPU (144core)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400" dirty="0" smtClean="0"/>
              <a:t>Xeon E5345 2.33GHz</a:t>
            </a:r>
          </a:p>
          <a:p>
            <a:pPr lvl="3" eaLnBrk="1" hangingPunct="1">
              <a:lnSpc>
                <a:spcPct val="80000"/>
              </a:lnSpc>
            </a:pPr>
            <a:r>
              <a:rPr lang="en-US" altLang="ja-JP" sz="1200" dirty="0" smtClean="0"/>
              <a:t>7node</a:t>
            </a:r>
            <a:r>
              <a:rPr lang="ja-JP" altLang="en-US" sz="1200" dirty="0" smtClean="0"/>
              <a:t> </a:t>
            </a:r>
            <a:r>
              <a:rPr lang="en-US" altLang="ja-JP" sz="1200" dirty="0" smtClean="0"/>
              <a:t>x 2cpu x 4core</a:t>
            </a:r>
          </a:p>
          <a:p>
            <a:pPr lvl="3" eaLnBrk="1" hangingPunct="1">
              <a:lnSpc>
                <a:spcPct val="80000"/>
              </a:lnSpc>
            </a:pPr>
            <a:r>
              <a:rPr lang="en-US" altLang="ja-JP" sz="1200" dirty="0" smtClean="0"/>
              <a:t>Memory / core ~ 1GByte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400" dirty="0" smtClean="0"/>
              <a:t>Xeon E5310 1.60 GHz</a:t>
            </a:r>
          </a:p>
          <a:p>
            <a:pPr lvl="3" eaLnBrk="1" hangingPunct="1">
              <a:lnSpc>
                <a:spcPct val="80000"/>
              </a:lnSpc>
            </a:pPr>
            <a:r>
              <a:rPr lang="en-US" altLang="ja-JP" sz="1200" dirty="0" smtClean="0"/>
              <a:t>7node</a:t>
            </a:r>
            <a:r>
              <a:rPr lang="ja-JP" altLang="en-US" sz="1200" dirty="0" smtClean="0"/>
              <a:t> </a:t>
            </a:r>
            <a:r>
              <a:rPr lang="en-US" altLang="ja-JP" sz="1200" dirty="0" smtClean="0"/>
              <a:t>x 2cpu x 4core</a:t>
            </a:r>
          </a:p>
          <a:p>
            <a:pPr lvl="3" eaLnBrk="1" hangingPunct="1">
              <a:lnSpc>
                <a:spcPct val="80000"/>
              </a:lnSpc>
            </a:pPr>
            <a:r>
              <a:rPr lang="en-US" altLang="ja-JP" sz="1200" dirty="0" smtClean="0">
                <a:solidFill>
                  <a:srgbClr val="FF0000"/>
                </a:solidFill>
              </a:rPr>
              <a:t>Memory / core ~ 1GByte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>
                <a:solidFill>
                  <a:srgbClr val="FF0000"/>
                </a:solidFill>
              </a:rPr>
              <a:t>Xeon  E5540 2.53 GHz</a:t>
            </a:r>
          </a:p>
          <a:p>
            <a:pPr lvl="3">
              <a:lnSpc>
                <a:spcPct val="80000"/>
              </a:lnSpc>
            </a:pPr>
            <a:r>
              <a:rPr lang="en-US" altLang="ja-JP" sz="1200" dirty="0" smtClean="0">
                <a:solidFill>
                  <a:srgbClr val="FF0000"/>
                </a:solidFill>
              </a:rPr>
              <a:t> 2node x 2cpu  x 8core</a:t>
            </a:r>
          </a:p>
          <a:p>
            <a:pPr lvl="3">
              <a:lnSpc>
                <a:spcPct val="80000"/>
              </a:lnSpc>
            </a:pPr>
            <a:r>
              <a:rPr lang="en-US" altLang="ja-JP" sz="1200" dirty="0" smtClean="0">
                <a:solidFill>
                  <a:srgbClr val="FF0000"/>
                </a:solidFill>
              </a:rPr>
              <a:t>Memory / core ~ 1.5GByte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600" dirty="0" smtClean="0"/>
              <a:t>Storage Server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400" dirty="0" smtClean="0"/>
              <a:t>RAID :12TByte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400" dirty="0" smtClean="0">
                <a:solidFill>
                  <a:srgbClr val="FF0000"/>
                </a:solidFill>
              </a:rPr>
              <a:t>Local : ~8TByte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400" dirty="0" smtClean="0"/>
              <a:t>Total : ~ 20TByte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600" dirty="0" smtClean="0"/>
              <a:t>OS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400" dirty="0" smtClean="0"/>
              <a:t>Scientific Linux 4.5 &amp; 5.3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400" dirty="0" smtClean="0"/>
              <a:t>All WN will be updated to SLC5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600" dirty="0" smtClean="0"/>
              <a:t>Batch Job System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400" dirty="0" smtClean="0"/>
              <a:t>Condor</a:t>
            </a:r>
          </a:p>
          <a:p>
            <a:pPr lvl="1" eaLnBrk="1" hangingPunct="1">
              <a:lnSpc>
                <a:spcPct val="80000"/>
              </a:lnSpc>
            </a:pPr>
            <a:endParaRPr lang="ja-JP" altLang="en-US" sz="1600" dirty="0" smtClean="0"/>
          </a:p>
          <a:p>
            <a:pPr lvl="1" eaLnBrk="1" hangingPunct="1">
              <a:lnSpc>
                <a:spcPct val="80000"/>
              </a:lnSpc>
            </a:pPr>
            <a:endParaRPr lang="ja-JP" altLang="en-US" sz="1600" dirty="0" smtClean="0"/>
          </a:p>
          <a:p>
            <a:pPr eaLnBrk="1" hangingPunct="1">
              <a:lnSpc>
                <a:spcPct val="80000"/>
              </a:lnSpc>
            </a:pPr>
            <a:endParaRPr lang="en-US" altLang="ja-JP" sz="1800" dirty="0" smtClean="0"/>
          </a:p>
        </p:txBody>
      </p:sp>
      <p:sp>
        <p:nvSpPr>
          <p:cNvPr id="47" name="日付プレースホルダ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1" name="フッター プレースホルダ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48" name="スライド番号プレースホル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13" name="Picture 7" descr="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213" y="3113693"/>
            <a:ext cx="1117600" cy="102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213" y="5297647"/>
            <a:ext cx="1117600" cy="102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213" y="4205670"/>
            <a:ext cx="1117600" cy="102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1511301" y="3564081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511301" y="465605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1511301" y="5876919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3" name="Line 34"/>
          <p:cNvSpPr>
            <a:spLocks noChangeShapeType="1"/>
          </p:cNvSpPr>
          <p:nvPr/>
        </p:nvSpPr>
        <p:spPr bwMode="auto">
          <a:xfrm>
            <a:off x="2303463" y="420567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3" name="グループ化 46"/>
          <p:cNvGrpSpPr/>
          <p:nvPr/>
        </p:nvGrpSpPr>
        <p:grpSpPr>
          <a:xfrm>
            <a:off x="2735263" y="1892832"/>
            <a:ext cx="1871663" cy="4498209"/>
            <a:chOff x="2735263" y="1892832"/>
            <a:chExt cx="1871663" cy="4498209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2735263" y="1957982"/>
              <a:ext cx="917575" cy="4433059"/>
              <a:chOff x="1610" y="754"/>
              <a:chExt cx="578" cy="3130"/>
            </a:xfrm>
          </p:grpSpPr>
          <p:pic>
            <p:nvPicPr>
              <p:cNvPr id="30" name="Picture 18" descr="SERVER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91" y="754"/>
                <a:ext cx="397" cy="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19" descr="SERVER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91" y="1207"/>
                <a:ext cx="397" cy="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20" descr="SERVER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91" y="1661"/>
                <a:ext cx="397" cy="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21" descr="SERVER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91" y="2115"/>
                <a:ext cx="397" cy="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22" descr="SERVER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91" y="2568"/>
                <a:ext cx="397" cy="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" name="Picture 23" descr="SERVER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91" y="3022"/>
                <a:ext cx="397" cy="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24" descr="SERVER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91" y="3475"/>
                <a:ext cx="397" cy="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" name="Line 25"/>
              <p:cNvSpPr>
                <a:spLocks noChangeShapeType="1"/>
              </p:cNvSpPr>
              <p:nvPr/>
            </p:nvSpPr>
            <p:spPr bwMode="auto">
              <a:xfrm>
                <a:off x="1610" y="935"/>
                <a:ext cx="0" cy="28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Line 26"/>
              <p:cNvSpPr>
                <a:spLocks noChangeShapeType="1"/>
              </p:cNvSpPr>
              <p:nvPr/>
            </p:nvSpPr>
            <p:spPr bwMode="auto">
              <a:xfrm>
                <a:off x="1610" y="935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Line 27"/>
              <p:cNvSpPr>
                <a:spLocks noChangeShapeType="1"/>
              </p:cNvSpPr>
              <p:nvPr/>
            </p:nvSpPr>
            <p:spPr bwMode="auto">
              <a:xfrm>
                <a:off x="1610" y="1434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Line 28"/>
              <p:cNvSpPr>
                <a:spLocks noChangeShapeType="1"/>
              </p:cNvSpPr>
              <p:nvPr/>
            </p:nvSpPr>
            <p:spPr bwMode="auto">
              <a:xfrm>
                <a:off x="1610" y="1888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>
                <a:off x="1610" y="2341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" name="Line 30"/>
              <p:cNvSpPr>
                <a:spLocks noChangeShapeType="1"/>
              </p:cNvSpPr>
              <p:nvPr/>
            </p:nvSpPr>
            <p:spPr bwMode="auto">
              <a:xfrm>
                <a:off x="1610" y="2795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Line 31"/>
              <p:cNvSpPr>
                <a:spLocks noChangeShapeType="1"/>
              </p:cNvSpPr>
              <p:nvPr/>
            </p:nvSpPr>
            <p:spPr bwMode="auto">
              <a:xfrm>
                <a:off x="1610" y="3249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Line 32"/>
              <p:cNvSpPr>
                <a:spLocks noChangeShapeType="1"/>
              </p:cNvSpPr>
              <p:nvPr/>
            </p:nvSpPr>
            <p:spPr bwMode="auto">
              <a:xfrm>
                <a:off x="1610" y="3748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" name="AutoShape 35"/>
            <p:cNvSpPr>
              <a:spLocks/>
            </p:cNvSpPr>
            <p:nvPr/>
          </p:nvSpPr>
          <p:spPr bwMode="auto">
            <a:xfrm>
              <a:off x="3598863" y="1892832"/>
              <a:ext cx="431800" cy="4433059"/>
            </a:xfrm>
            <a:prstGeom prst="rightBrace">
              <a:avLst>
                <a:gd name="adj1" fmla="val 95895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37"/>
            <p:cNvSpPr>
              <a:spLocks noChangeArrowheads="1"/>
            </p:cNvSpPr>
            <p:nvPr/>
          </p:nvSpPr>
          <p:spPr bwMode="auto">
            <a:xfrm>
              <a:off x="4030663" y="3949318"/>
              <a:ext cx="576263" cy="321503"/>
            </a:xfrm>
            <a:prstGeom prst="roundRect">
              <a:avLst>
                <a:gd name="adj" fmla="val 16667"/>
              </a:avLst>
            </a:prstGeom>
            <a:solidFill>
              <a:srgbClr val="A1A3FD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dirty="0"/>
                <a:t>WN</a:t>
              </a:r>
            </a:p>
          </p:txBody>
        </p:sp>
      </p:grpSp>
      <p:sp>
        <p:nvSpPr>
          <p:cNvPr id="27" name="AutoShape 41"/>
          <p:cNvSpPr>
            <a:spLocks noChangeArrowheads="1"/>
          </p:cNvSpPr>
          <p:nvPr/>
        </p:nvSpPr>
        <p:spPr bwMode="auto">
          <a:xfrm>
            <a:off x="1150938" y="2984809"/>
            <a:ext cx="792163" cy="320087"/>
          </a:xfrm>
          <a:prstGeom prst="roundRect">
            <a:avLst>
              <a:gd name="adj" fmla="val 16667"/>
            </a:avLst>
          </a:prstGeom>
          <a:solidFill>
            <a:srgbClr val="A1A3F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/>
              <a:t>PC</a:t>
            </a:r>
            <a:endParaRPr lang="en-US" altLang="ja-JP" dirty="0"/>
          </a:p>
        </p:txBody>
      </p:sp>
      <p:sp>
        <p:nvSpPr>
          <p:cNvPr id="28" name="AutoShape 42"/>
          <p:cNvSpPr>
            <a:spLocks noChangeArrowheads="1"/>
          </p:cNvSpPr>
          <p:nvPr/>
        </p:nvSpPr>
        <p:spPr bwMode="auto">
          <a:xfrm>
            <a:off x="1079501" y="4076786"/>
            <a:ext cx="792163" cy="320087"/>
          </a:xfrm>
          <a:prstGeom prst="roundRect">
            <a:avLst>
              <a:gd name="adj" fmla="val 16667"/>
            </a:avLst>
          </a:prstGeom>
          <a:solidFill>
            <a:srgbClr val="A1A3F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/>
              <a:t>PC</a:t>
            </a:r>
            <a:endParaRPr lang="en-US" altLang="ja-JP" dirty="0"/>
          </a:p>
        </p:txBody>
      </p:sp>
      <p:sp>
        <p:nvSpPr>
          <p:cNvPr id="29" name="AutoShape 43"/>
          <p:cNvSpPr>
            <a:spLocks noChangeArrowheads="1"/>
          </p:cNvSpPr>
          <p:nvPr/>
        </p:nvSpPr>
        <p:spPr bwMode="auto">
          <a:xfrm>
            <a:off x="1079501" y="5170179"/>
            <a:ext cx="792163" cy="320087"/>
          </a:xfrm>
          <a:prstGeom prst="roundRect">
            <a:avLst>
              <a:gd name="adj" fmla="val 16667"/>
            </a:avLst>
          </a:prstGeom>
          <a:solidFill>
            <a:srgbClr val="A1A3F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/>
              <a:t>PC</a:t>
            </a:r>
            <a:endParaRPr lang="en-US" altLang="ja-JP" dirty="0"/>
          </a:p>
        </p:txBody>
      </p:sp>
      <p:sp>
        <p:nvSpPr>
          <p:cNvPr id="7" name="Line 47"/>
          <p:cNvSpPr>
            <a:spLocks noChangeShapeType="1"/>
          </p:cNvSpPr>
          <p:nvPr/>
        </p:nvSpPr>
        <p:spPr bwMode="auto">
          <a:xfrm>
            <a:off x="214282" y="1142984"/>
            <a:ext cx="457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" name="AutoShape 52"/>
          <p:cNvSpPr>
            <a:spLocks noChangeArrowheads="1"/>
          </p:cNvSpPr>
          <p:nvPr/>
        </p:nvSpPr>
        <p:spPr bwMode="auto">
          <a:xfrm>
            <a:off x="1714480" y="714356"/>
            <a:ext cx="1584325" cy="2873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altLang="ja-JP" dirty="0" err="1" smtClean="0"/>
              <a:t>Hep</a:t>
            </a:r>
            <a:r>
              <a:rPr lang="en-US" altLang="ja-JP" dirty="0" smtClean="0"/>
              <a:t>-net</a:t>
            </a:r>
            <a:endParaRPr lang="en-US" altLang="ja-JP" dirty="0"/>
          </a:p>
        </p:txBody>
      </p:sp>
      <p:sp>
        <p:nvSpPr>
          <p:cNvPr id="49" name="角丸四角形 48"/>
          <p:cNvSpPr/>
          <p:nvPr/>
        </p:nvSpPr>
        <p:spPr>
          <a:xfrm>
            <a:off x="3857620" y="1928802"/>
            <a:ext cx="121444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Local Cluster</a:t>
            </a:r>
            <a:endParaRPr kumimoji="1" lang="ja-JP" altLang="en-US" dirty="0"/>
          </a:p>
        </p:txBody>
      </p:sp>
      <p:sp>
        <p:nvSpPr>
          <p:cNvPr id="50" name="角丸四角形 49"/>
          <p:cNvSpPr/>
          <p:nvPr/>
        </p:nvSpPr>
        <p:spPr>
          <a:xfrm>
            <a:off x="785786" y="2000240"/>
            <a:ext cx="114300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Private Network</a:t>
            </a:r>
            <a:endParaRPr kumimoji="1" lang="ja-JP" altLang="en-US" dirty="0"/>
          </a:p>
        </p:txBody>
      </p:sp>
      <p:cxnSp>
        <p:nvCxnSpPr>
          <p:cNvPr id="52" name="直線コネクタ 51"/>
          <p:cNvCxnSpPr>
            <a:stCxn id="19" idx="1"/>
            <a:endCxn id="21" idx="1"/>
          </p:cNvCxnSpPr>
          <p:nvPr/>
        </p:nvCxnSpPr>
        <p:spPr>
          <a:xfrm rot="16200000" flipH="1">
            <a:off x="1147045" y="4720500"/>
            <a:ext cx="2312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左右矢印 64"/>
          <p:cNvSpPr/>
          <p:nvPr/>
        </p:nvSpPr>
        <p:spPr>
          <a:xfrm>
            <a:off x="3643306" y="5214950"/>
            <a:ext cx="571504" cy="42862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左右矢印 65"/>
          <p:cNvSpPr/>
          <p:nvPr/>
        </p:nvSpPr>
        <p:spPr>
          <a:xfrm>
            <a:off x="3643306" y="5857892"/>
            <a:ext cx="571504" cy="42862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角丸四角形 66"/>
          <p:cNvSpPr/>
          <p:nvPr/>
        </p:nvSpPr>
        <p:spPr>
          <a:xfrm>
            <a:off x="4214810" y="5214950"/>
            <a:ext cx="71438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/>
              <a:t> Condor </a:t>
            </a:r>
            <a:r>
              <a:rPr lang="en-US" altLang="ja-JP" sz="1200" dirty="0"/>
              <a:t>S</a:t>
            </a:r>
            <a:r>
              <a:rPr kumimoji="1" lang="en-US" altLang="ja-JP" sz="1200" dirty="0" smtClean="0"/>
              <a:t>erver</a:t>
            </a:r>
            <a:endParaRPr kumimoji="1" lang="ja-JP" altLang="en-US" sz="1200" dirty="0"/>
          </a:p>
        </p:txBody>
      </p:sp>
      <p:sp>
        <p:nvSpPr>
          <p:cNvPr id="68" name="角丸四角形 67"/>
          <p:cNvSpPr/>
          <p:nvPr/>
        </p:nvSpPr>
        <p:spPr>
          <a:xfrm>
            <a:off x="4214810" y="5857892"/>
            <a:ext cx="785818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 </a:t>
            </a:r>
            <a:r>
              <a:rPr lang="en-US" altLang="ja-JP" sz="1400" dirty="0" smtClean="0"/>
              <a:t>Disk Server</a:t>
            </a:r>
            <a:endParaRPr kumimoji="1" lang="ja-JP" altLang="en-US" sz="1400" dirty="0"/>
          </a:p>
        </p:txBody>
      </p:sp>
      <p:cxnSp>
        <p:nvCxnSpPr>
          <p:cNvPr id="74" name="直線コネクタ 73"/>
          <p:cNvCxnSpPr/>
          <p:nvPr/>
        </p:nvCxnSpPr>
        <p:spPr>
          <a:xfrm rot="5400000">
            <a:off x="964381" y="2678901"/>
            <a:ext cx="30718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49"/>
          <p:cNvSpPr>
            <a:spLocks noChangeArrowheads="1"/>
          </p:cNvSpPr>
          <p:nvPr/>
        </p:nvSpPr>
        <p:spPr bwMode="auto">
          <a:xfrm>
            <a:off x="2000232" y="1428736"/>
            <a:ext cx="1071570" cy="3603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altLang="ja-JP" dirty="0" err="1" smtClean="0"/>
              <a:t>GateWay</a:t>
            </a:r>
            <a:endParaRPr lang="en-US" altLang="ja-JP" dirty="0"/>
          </a:p>
        </p:txBody>
      </p:sp>
      <p:sp>
        <p:nvSpPr>
          <p:cNvPr id="54" name="角丸四角形 53"/>
          <p:cNvSpPr/>
          <p:nvPr/>
        </p:nvSpPr>
        <p:spPr>
          <a:xfrm>
            <a:off x="214282" y="2928934"/>
            <a:ext cx="785818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Local </a:t>
            </a:r>
            <a:r>
              <a:rPr lang="en-US" altLang="ja-JP" dirty="0" smtClean="0"/>
              <a:t>Disk</a:t>
            </a:r>
            <a:endParaRPr kumimoji="1" lang="ja-JP" altLang="en-US" dirty="0"/>
          </a:p>
        </p:txBody>
      </p:sp>
      <p:sp>
        <p:nvSpPr>
          <p:cNvPr id="55" name="角丸四角形 54"/>
          <p:cNvSpPr/>
          <p:nvPr/>
        </p:nvSpPr>
        <p:spPr>
          <a:xfrm>
            <a:off x="214282" y="4143380"/>
            <a:ext cx="785818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Local </a:t>
            </a:r>
            <a:r>
              <a:rPr lang="en-US" altLang="ja-JP" dirty="0" smtClean="0"/>
              <a:t>Disk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0"/>
            <a:ext cx="7572428" cy="1000108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ALICE Simulation &amp; Data Analysis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071546"/>
            <a:ext cx="7239000" cy="5286412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  <a:buNone/>
            </a:pPr>
            <a:endParaRPr lang="en-US" altLang="ja-JP" sz="1400" dirty="0" smtClean="0"/>
          </a:p>
          <a:p>
            <a:pPr>
              <a:lnSpc>
                <a:spcPct val="80000"/>
              </a:lnSpc>
            </a:pPr>
            <a:r>
              <a:rPr lang="en-US" altLang="ja-JP" sz="1800" dirty="0" smtClean="0"/>
              <a:t>ALICE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Data Analysis</a:t>
            </a:r>
          </a:p>
          <a:p>
            <a:pPr lvl="1">
              <a:lnSpc>
                <a:spcPct val="80000"/>
              </a:lnSpc>
            </a:pPr>
            <a:r>
              <a:rPr lang="en-US" altLang="ja-JP" sz="1500" dirty="0" err="1" smtClean="0"/>
              <a:t>AliRoot</a:t>
            </a:r>
            <a:r>
              <a:rPr lang="en-US" altLang="ja-JP" sz="1500" dirty="0" smtClean="0"/>
              <a:t> Installation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/>
              <a:t>V4-16-Rev-03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/>
              <a:t>V4-17-01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/>
              <a:t>V4-17-Rev-20 (for pass1)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/>
              <a:t>V4-17-Rev-22 (for pass1)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/>
              <a:t>V4-17-Rev-23 (for pass2 only Calorimeter)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/>
              <a:t>V4-17-Rev-24 (for pass2)</a:t>
            </a:r>
          </a:p>
          <a:p>
            <a:pPr lvl="1">
              <a:lnSpc>
                <a:spcPct val="80000"/>
              </a:lnSpc>
            </a:pPr>
            <a:r>
              <a:rPr lang="en-US" altLang="ja-JP" sz="1500" dirty="0" smtClean="0"/>
              <a:t>ALICE  Data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/>
              <a:t>First Year pass1 data (all </a:t>
            </a:r>
            <a:r>
              <a:rPr lang="en-US" altLang="ja-JP" sz="1200" dirty="0" err="1" smtClean="0"/>
              <a:t>root_archive</a:t>
            </a:r>
            <a:r>
              <a:rPr lang="en-US" altLang="ja-JP" sz="1200" dirty="0" smtClean="0"/>
              <a:t>)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/>
              <a:t>First Year pass2 data (Calorimeter only)</a:t>
            </a:r>
          </a:p>
          <a:p>
            <a:pPr lvl="2">
              <a:lnSpc>
                <a:spcPct val="80000"/>
              </a:lnSpc>
            </a:pPr>
            <a:r>
              <a:rPr lang="en-US" altLang="ja-JP" sz="1200" dirty="0" smtClean="0"/>
              <a:t>First Year pass2 data (ESD only)</a:t>
            </a:r>
          </a:p>
          <a:p>
            <a:pPr lvl="1">
              <a:lnSpc>
                <a:spcPct val="80000"/>
              </a:lnSpc>
            </a:pPr>
            <a:r>
              <a:rPr lang="en-US" altLang="ja-JP" sz="1900" dirty="0" smtClean="0"/>
              <a:t>Physics Simulation &amp; Analysis</a:t>
            </a:r>
            <a:endParaRPr lang="ja-JP" altLang="en-US" sz="1900" dirty="0" smtClean="0"/>
          </a:p>
          <a:p>
            <a:pPr lvl="2">
              <a:lnSpc>
                <a:spcPct val="80000"/>
              </a:lnSpc>
            </a:pPr>
            <a:r>
              <a:rPr lang="en-US" altLang="ja-JP" sz="1300" dirty="0" smtClean="0"/>
              <a:t>Simulation for Di-Jet Calorimeter in event generator level </a:t>
            </a:r>
          </a:p>
          <a:p>
            <a:pPr lvl="3">
              <a:lnSpc>
                <a:spcPct val="80000"/>
              </a:lnSpc>
            </a:pPr>
            <a:r>
              <a:rPr lang="en-US" altLang="ja-JP" sz="1300" dirty="0" smtClean="0"/>
              <a:t>PYTHIA</a:t>
            </a:r>
          </a:p>
          <a:p>
            <a:pPr lvl="3">
              <a:lnSpc>
                <a:spcPct val="80000"/>
              </a:lnSpc>
            </a:pPr>
            <a:r>
              <a:rPr lang="en-US" altLang="ja-JP" sz="1300" dirty="0" smtClean="0"/>
              <a:t>PQUEAN </a:t>
            </a:r>
          </a:p>
          <a:p>
            <a:pPr lvl="3">
              <a:lnSpc>
                <a:spcPct val="80000"/>
              </a:lnSpc>
            </a:pPr>
            <a:r>
              <a:rPr lang="en-US" altLang="ja-JP" sz="1300" dirty="0" smtClean="0"/>
              <a:t>QPYTIHA (1sec / event)</a:t>
            </a:r>
          </a:p>
          <a:p>
            <a:pPr lvl="3">
              <a:lnSpc>
                <a:spcPct val="80000"/>
              </a:lnSpc>
            </a:pPr>
            <a:r>
              <a:rPr lang="en-US" altLang="ja-JP" sz="1300" dirty="0" smtClean="0"/>
              <a:t>HIJING</a:t>
            </a:r>
          </a:p>
          <a:p>
            <a:pPr lvl="2">
              <a:lnSpc>
                <a:spcPct val="80000"/>
              </a:lnSpc>
            </a:pPr>
            <a:r>
              <a:rPr lang="en-US" altLang="ja-JP" sz="1300" dirty="0" smtClean="0"/>
              <a:t>Simulation for Di-Jet Calorimeter in GEANT level</a:t>
            </a:r>
          </a:p>
          <a:p>
            <a:pPr lvl="3">
              <a:lnSpc>
                <a:spcPct val="80000"/>
              </a:lnSpc>
            </a:pPr>
            <a:r>
              <a:rPr lang="en-US" altLang="ja-JP" sz="1300" dirty="0" smtClean="0"/>
              <a:t>Waiting for Wuhan’s contribution</a:t>
            </a:r>
          </a:p>
          <a:p>
            <a:pPr lvl="2">
              <a:lnSpc>
                <a:spcPct val="80000"/>
              </a:lnSpc>
            </a:pPr>
            <a:r>
              <a:rPr lang="en-US" altLang="ja-JP" sz="1300" dirty="0" smtClean="0"/>
              <a:t>Data Transfer with </a:t>
            </a:r>
            <a:r>
              <a:rPr lang="en-US" altLang="ja-JP" sz="1300" dirty="0" err="1" smtClean="0"/>
              <a:t>AliEn</a:t>
            </a:r>
            <a:endParaRPr lang="en-US" altLang="ja-JP" sz="1300" dirty="0" smtClean="0"/>
          </a:p>
          <a:p>
            <a:pPr lvl="3">
              <a:lnSpc>
                <a:spcPct val="80000"/>
              </a:lnSpc>
            </a:pPr>
            <a:r>
              <a:rPr lang="en-US" altLang="ja-JP" sz="1300" dirty="0" smtClean="0"/>
              <a:t>0.2 </a:t>
            </a:r>
            <a:r>
              <a:rPr lang="en-US" altLang="ja-JP" sz="1300" dirty="0" err="1" smtClean="0"/>
              <a:t>MByte</a:t>
            </a:r>
            <a:r>
              <a:rPr lang="en-US" altLang="ja-JP" sz="1300" dirty="0" smtClean="0"/>
              <a:t> / sec with </a:t>
            </a:r>
            <a:r>
              <a:rPr lang="en-US" altLang="ja-JP" sz="1300" dirty="0" err="1" smtClean="0"/>
              <a:t>gridftp</a:t>
            </a:r>
            <a:endParaRPr lang="en-US" altLang="ja-JP" sz="1300" dirty="0" smtClean="0"/>
          </a:p>
          <a:p>
            <a:pPr lvl="2">
              <a:lnSpc>
                <a:spcPct val="80000"/>
              </a:lnSpc>
            </a:pPr>
            <a:endParaRPr lang="ja-JP" altLang="en-US" sz="1300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Management for Cluster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9416"/>
            <a:ext cx="5114932" cy="4846320"/>
          </a:xfrm>
        </p:spPr>
        <p:txBody>
          <a:bodyPr/>
          <a:lstStyle/>
          <a:p>
            <a:r>
              <a:rPr lang="en-US" altLang="ja-JP" dirty="0" smtClean="0"/>
              <a:t>1 Staff &amp; 5 Students are working</a:t>
            </a:r>
          </a:p>
          <a:p>
            <a:pPr lvl="1"/>
            <a:r>
              <a:rPr kumimoji="1" lang="en-US" altLang="ja-JP" dirty="0" smtClean="0"/>
              <a:t>Staff</a:t>
            </a:r>
          </a:p>
          <a:p>
            <a:pPr lvl="2"/>
            <a:r>
              <a:rPr lang="en-US" altLang="ja-JP" dirty="0" smtClean="0"/>
              <a:t>T. </a:t>
            </a:r>
            <a:r>
              <a:rPr lang="en-US" altLang="ja-JP" dirty="0" err="1" smtClean="0"/>
              <a:t>Horaguchi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Student</a:t>
            </a:r>
          </a:p>
          <a:p>
            <a:pPr lvl="2"/>
            <a:r>
              <a:rPr lang="en-US" altLang="ja-JP" dirty="0" smtClean="0"/>
              <a:t>K. Watanabe</a:t>
            </a:r>
          </a:p>
          <a:p>
            <a:pPr lvl="2"/>
            <a:r>
              <a:rPr kumimoji="1" lang="en-US" altLang="ja-JP" dirty="0" smtClean="0"/>
              <a:t>D. Sakata</a:t>
            </a:r>
          </a:p>
          <a:p>
            <a:pPr lvl="2"/>
            <a:r>
              <a:rPr lang="en-US" altLang="ja-JP" dirty="0" smtClean="0"/>
              <a:t>M. Sano</a:t>
            </a:r>
          </a:p>
          <a:p>
            <a:pPr lvl="2"/>
            <a:r>
              <a:rPr kumimoji="1" lang="en-US" altLang="ja-JP" dirty="0" smtClean="0"/>
              <a:t>H. Yokoyama</a:t>
            </a:r>
          </a:p>
          <a:p>
            <a:pPr lvl="2"/>
            <a:r>
              <a:rPr lang="en-US" altLang="ja-JP" dirty="0" smtClean="0"/>
              <a:t>Y. Watanabe</a:t>
            </a:r>
          </a:p>
          <a:p>
            <a:r>
              <a:rPr kumimoji="1" lang="en-US" altLang="ja-JP" dirty="0" smtClean="0"/>
              <a:t>5 students are expert &amp; super heavy user of </a:t>
            </a:r>
            <a:r>
              <a:rPr kumimoji="1" lang="en-US" altLang="ja-JP" dirty="0" smtClean="0"/>
              <a:t>our cluster </a:t>
            </a:r>
            <a:r>
              <a:rPr kumimoji="1" lang="en-US" altLang="ja-JP" dirty="0" smtClean="0"/>
              <a:t>!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7" name="図 6" descr="saka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571876"/>
            <a:ext cx="1643074" cy="1125125"/>
          </a:xfrm>
          <a:prstGeom prst="rect">
            <a:avLst/>
          </a:prstGeom>
        </p:spPr>
      </p:pic>
      <p:pic>
        <p:nvPicPr>
          <p:cNvPr id="5123" name="Picture 3" descr="C:\Users\takuma\Desktop\写真（2010-01-18 16.11）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571876"/>
            <a:ext cx="1523989" cy="1110335"/>
          </a:xfrm>
          <a:prstGeom prst="rect">
            <a:avLst/>
          </a:prstGeom>
          <a:noFill/>
        </p:spPr>
      </p:pic>
      <p:pic>
        <p:nvPicPr>
          <p:cNvPr id="5125" name="Picture 5" descr="C:\Users\takuma\Desktop\写真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5000636"/>
            <a:ext cx="1017952" cy="1357269"/>
          </a:xfrm>
          <a:prstGeom prst="rect">
            <a:avLst/>
          </a:prstGeom>
          <a:noFill/>
        </p:spPr>
      </p:pic>
      <p:pic>
        <p:nvPicPr>
          <p:cNvPr id="5126" name="Picture 6" descr="C:\Users\takuma\Documents\tmp2\Faces\watanab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571876"/>
            <a:ext cx="1595278" cy="1196459"/>
          </a:xfrm>
          <a:prstGeom prst="rect">
            <a:avLst/>
          </a:prstGeom>
          <a:noFill/>
        </p:spPr>
      </p:pic>
      <p:pic>
        <p:nvPicPr>
          <p:cNvPr id="5127" name="Picture 7" descr="C:\Users\takuma\Documents\tmp2\Faces\horaguch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1785926"/>
            <a:ext cx="1889124" cy="1416843"/>
          </a:xfrm>
          <a:prstGeom prst="rect">
            <a:avLst/>
          </a:prstGeom>
          <a:noFill/>
        </p:spPr>
      </p:pic>
      <p:pic>
        <p:nvPicPr>
          <p:cNvPr id="5128" name="Picture 8" descr="C:\Users\takuma\Desktop\watanab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5125496"/>
            <a:ext cx="1647818" cy="1232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2071670" y="533400"/>
            <a:ext cx="6400598" cy="2868168"/>
          </a:xfrm>
        </p:spPr>
        <p:txBody>
          <a:bodyPr/>
          <a:lstStyle/>
          <a:p>
            <a:r>
              <a:rPr kumimoji="1" lang="en-US" altLang="ja-JP" dirty="0" smtClean="0"/>
              <a:t>ANALYSIS Status &amp; Plan</a:t>
            </a:r>
            <a:endParaRPr kumimoji="1" lang="ja-JP" altLang="en-US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ALICE Analysis Workshop @ Hirosima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キュート">
  <a:themeElements>
    <a:clrScheme name="キュート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キュート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2430</TotalTime>
  <Words>1541</Words>
  <Application>Microsoft Office PowerPoint</Application>
  <PresentationFormat>画面に合わせる (4:3)</PresentationFormat>
  <Paragraphs>363</Paragraphs>
  <Slides>25</Slides>
  <Notes>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7" baseType="lpstr">
      <vt:lpstr>キュート</vt:lpstr>
      <vt:lpstr>数式</vt:lpstr>
      <vt:lpstr>ALICE Analysis Status@Tsukuba ~Practice on GRID/CAF~ </vt:lpstr>
      <vt:lpstr>Outline</vt:lpstr>
      <vt:lpstr>Status @ Tsukuba</vt:lpstr>
      <vt:lpstr>Analysis Facility @Tsukuba</vt:lpstr>
      <vt:lpstr>NetWork @ Tsukuba Group</vt:lpstr>
      <vt:lpstr>NetWork @ Tsukuba Group</vt:lpstr>
      <vt:lpstr>ALICE Simulation &amp; Data Analysis</vt:lpstr>
      <vt:lpstr>Management for Cluster</vt:lpstr>
      <vt:lpstr>ANALYSIS Status &amp; Plan</vt:lpstr>
      <vt:lpstr>Di-Jet Calorimeter</vt:lpstr>
      <vt:lpstr>スライド 11</vt:lpstr>
      <vt:lpstr>スライド 12</vt:lpstr>
      <vt:lpstr>Jet Analysis @ Tsukuba</vt:lpstr>
      <vt:lpstr>Jet Finding Algorithm </vt:lpstr>
      <vt:lpstr>Which is the best algorithm ?</vt:lpstr>
      <vt:lpstr>Soft Physics @ Tsukuba (1)</vt:lpstr>
      <vt:lpstr>SOFT Physics @ Tsukuba (2)</vt:lpstr>
      <vt:lpstr>SOFT Physics @ Tsukuba (3)</vt:lpstr>
      <vt:lpstr>SOFT Physics @ Tsukuba (4)</vt:lpstr>
      <vt:lpstr>Photon Analysis @ Tsukuba</vt:lpstr>
      <vt:lpstr>Summary &amp; To do </vt:lpstr>
      <vt:lpstr>What is J-Cal ?</vt:lpstr>
      <vt:lpstr>スライド 23</vt:lpstr>
      <vt:lpstr>Where is J-Cal ?        </vt:lpstr>
      <vt:lpstr>J-Cal Design  (approved by ALICE CB, Oct. 2009)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Analysis Status @ Tsukuba ~GRID/CAF Practice~ </dc:title>
  <dc:creator>takuma</dc:creator>
  <cp:lastModifiedBy>takuma</cp:lastModifiedBy>
  <cp:revision>169</cp:revision>
  <dcterms:created xsi:type="dcterms:W3CDTF">2010-01-19T10:11:29Z</dcterms:created>
  <dcterms:modified xsi:type="dcterms:W3CDTF">2010-02-14T20:22:00Z</dcterms:modified>
</cp:coreProperties>
</file>