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7" r:id="rId4"/>
    <p:sldId id="258" r:id="rId5"/>
    <p:sldId id="268" r:id="rId6"/>
    <p:sldId id="279" r:id="rId7"/>
    <p:sldId id="298" r:id="rId8"/>
    <p:sldId id="291" r:id="rId9"/>
    <p:sldId id="263" r:id="rId10"/>
    <p:sldId id="275" r:id="rId11"/>
    <p:sldId id="294" r:id="rId12"/>
    <p:sldId id="278" r:id="rId13"/>
    <p:sldId id="297" r:id="rId14"/>
    <p:sldId id="272" r:id="rId15"/>
    <p:sldId id="273" r:id="rId16"/>
    <p:sldId id="292" r:id="rId17"/>
    <p:sldId id="269" r:id="rId18"/>
    <p:sldId id="295" r:id="rId19"/>
    <p:sldId id="274" r:id="rId20"/>
    <p:sldId id="287" r:id="rId21"/>
    <p:sldId id="265" r:id="rId2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79" autoAdjust="0"/>
    <p:restoredTop sz="57903" autoAdjust="0"/>
  </p:normalViewPr>
  <p:slideViewPr>
    <p:cSldViewPr>
      <p:cViewPr varScale="1">
        <p:scale>
          <a:sx n="44" d="100"/>
          <a:sy n="44" d="100"/>
        </p:scale>
        <p:origin x="-19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53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E9C96-B4C9-47DF-BC24-48D3568BC52D}" type="datetimeFigureOut">
              <a:rPr kumimoji="1" lang="ja-JP" altLang="en-US" smtClean="0"/>
              <a:pPr/>
              <a:t>2011/9/23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A5201-8AFC-46A3-A335-16EBCB6FDB4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A5201-8AFC-46A3-A335-16EBCB6FDB4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A5201-8AFC-46A3-A335-16EBCB6FDB49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A5201-8AFC-46A3-A335-16EBCB6FDB4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A5201-8AFC-46A3-A335-16EBCB6FDB49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A5201-8AFC-46A3-A335-16EBCB6FDB49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A5201-8AFC-46A3-A335-16EBCB6FDB49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A5201-8AFC-46A3-A335-16EBCB6FDB4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A5201-8AFC-46A3-A335-16EBCB6FDB4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A5201-8AFC-46A3-A335-16EBCB6FDB4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A5201-8AFC-46A3-A335-16EBCB6FDB4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altLang="ja-JP" smtClean="0"/>
              <a:t>2011/9/23</a:t>
            </a:r>
            <a:endParaRPr lang="ja-JP" altLang="en-US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altLang="ja-JP" smtClean="0"/>
              <a:t>Sanshiro WPCF2011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179512" y="58614"/>
            <a:ext cx="8784976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79512" y="980728"/>
            <a:ext cx="8784976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17951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altLang="ja-JP" smtClean="0"/>
              <a:t>2011/9/23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4482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altLang="ja-JP" smtClean="0"/>
              <a:t>Sanshiro WPCF2011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830888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gif"/><Relationship Id="rId5" Type="http://schemas.openxmlformats.org/officeDocument/2006/relationships/image" Target="../media/image24.gif"/><Relationship Id="rId4" Type="http://schemas.openxmlformats.org/officeDocument/2006/relationships/image" Target="../media/image2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496944" cy="147002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Identified particle v</a:t>
            </a:r>
            <a:r>
              <a:rPr kumimoji="1" lang="en-US" altLang="ja-JP" baseline="-25000" dirty="0" smtClean="0"/>
              <a:t>3</a:t>
            </a:r>
            <a:r>
              <a:rPr kumimoji="1" lang="en-US" altLang="ja-JP" dirty="0" smtClean="0"/>
              <a:t> measurements at 200 GeV Au+Au collisions at </a:t>
            </a:r>
            <a:r>
              <a:rPr lang="en-US" altLang="ja-JP" dirty="0" smtClean="0"/>
              <a:t>RHIC-PHENIX experiment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Sanshiro Mizuno for PHENIX Collaboration</a:t>
            </a:r>
          </a:p>
          <a:p>
            <a:r>
              <a:rPr lang="en-US" altLang="ja-JP" dirty="0" smtClean="0"/>
              <a:t>University of Tsukuba</a:t>
            </a:r>
          </a:p>
          <a:p>
            <a:r>
              <a:rPr kumimoji="1" lang="en-US" altLang="ja-JP" dirty="0" smtClean="0"/>
              <a:t>WPCF 2011 at Tokyo University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pic>
        <p:nvPicPr>
          <p:cNvPr id="5" name="Picture 13" descr="C:\Users\sanshirou\Desktop\TALK\QM\presentation\picture\phenix_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5622032"/>
            <a:ext cx="1449936" cy="473243"/>
          </a:xfrm>
          <a:prstGeom prst="rect">
            <a:avLst/>
          </a:prstGeom>
          <a:noFill/>
        </p:spPr>
      </p:pic>
      <p:pic>
        <p:nvPicPr>
          <p:cNvPr id="6" name="Picture 14" descr="C:\Users\sanshirou\Desktop\TALK\QM\presentation\picture\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5373216"/>
            <a:ext cx="896888" cy="896888"/>
          </a:xfrm>
          <a:prstGeom prst="rect">
            <a:avLst/>
          </a:prstGeom>
          <a:noFill/>
        </p:spPr>
      </p:pic>
      <p:pic>
        <p:nvPicPr>
          <p:cNvPr id="1026" name="Picture 2" descr="C:\Users\sanshirou\Desktop\TALK\WPCF\presentation\picture\WPCF2011 logo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5622032"/>
            <a:ext cx="1606674" cy="693291"/>
          </a:xfrm>
          <a:prstGeom prst="rect">
            <a:avLst/>
          </a:prstGeom>
          <a:noFill/>
        </p:spPr>
      </p:pic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2011/9/23</a:t>
            </a:r>
            <a:endParaRPr kumimoji="1" lang="ja-JP" altLang="en-US" dirty="0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en-US" altLang="ja-JP" dirty="0" smtClean="0"/>
              <a:t>Sanshiro WPCF2011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37268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 smtClean="0"/>
              <a:t>Result(quark scaling)</a:t>
            </a:r>
            <a:endParaRPr kumimoji="1" lang="ja-JP" altLang="en-US" sz="3200" b="1" u="sng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7664" y="5013176"/>
            <a:ext cx="860883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The number of constituent quark scaling has been tested for v</a:t>
            </a:r>
            <a:r>
              <a:rPr kumimoji="1" lang="en-US" altLang="ja-JP" sz="2200" baseline="-25000" dirty="0" smtClean="0"/>
              <a:t>3</a:t>
            </a:r>
            <a:r>
              <a:rPr kumimoji="1" lang="en-US" altLang="ja-JP" sz="2200" dirty="0" smtClean="0"/>
              <a:t> for KE</a:t>
            </a:r>
            <a:r>
              <a:rPr kumimoji="1" lang="en-US" altLang="ja-JP" sz="2200" baseline="-25000" dirty="0" smtClean="0"/>
              <a:t>T</a:t>
            </a:r>
            <a:r>
              <a:rPr kumimoji="1" lang="en-US" altLang="ja-JP" sz="2200" dirty="0" smtClean="0"/>
              <a:t>/n</a:t>
            </a:r>
            <a:r>
              <a:rPr kumimoji="1" lang="en-US" altLang="ja-JP" sz="2200" baseline="-25000" dirty="0" smtClean="0"/>
              <a:t>q</a:t>
            </a:r>
            <a:r>
              <a:rPr kumimoji="1" lang="en-US" altLang="ja-JP" sz="2200" dirty="0" smtClean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200" dirty="0" smtClean="0"/>
              <a:t> n</a:t>
            </a:r>
            <a:r>
              <a:rPr lang="en-US" altLang="ja-JP" sz="2200" baseline="-25000" dirty="0" smtClean="0"/>
              <a:t>q</a:t>
            </a:r>
            <a:r>
              <a:rPr lang="en-US" altLang="ja-JP" sz="2200" dirty="0" smtClean="0"/>
              <a:t> scaling of v</a:t>
            </a:r>
            <a:r>
              <a:rPr lang="en-US" altLang="ja-JP" sz="2200" baseline="-25000" dirty="0" smtClean="0"/>
              <a:t>3</a:t>
            </a:r>
            <a:r>
              <a:rPr lang="en-US" altLang="ja-JP" sz="2200" dirty="0" smtClean="0"/>
              <a:t> is not as good as v</a:t>
            </a:r>
            <a:r>
              <a:rPr lang="en-US" altLang="ja-JP" sz="2200" baseline="-25000" dirty="0" smtClean="0"/>
              <a:t>2.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200" dirty="0" smtClean="0"/>
              <a:t> Some small deviation on the KE</a:t>
            </a:r>
            <a:r>
              <a:rPr lang="en-US" altLang="ja-JP" sz="2200" baseline="-25000" dirty="0" smtClean="0"/>
              <a:t>T</a:t>
            </a:r>
            <a:r>
              <a:rPr lang="en-US" altLang="ja-JP" sz="2200" dirty="0" smtClean="0"/>
              <a:t>/n</a:t>
            </a:r>
            <a:r>
              <a:rPr lang="en-US" altLang="ja-JP" sz="2200" baseline="-25000" dirty="0" smtClean="0"/>
              <a:t>q</a:t>
            </a:r>
            <a:r>
              <a:rPr lang="en-US" altLang="ja-JP" sz="2200" dirty="0" smtClean="0"/>
              <a:t> scaled v</a:t>
            </a:r>
            <a:r>
              <a:rPr lang="en-US" altLang="ja-JP" sz="2200" baseline="-25000" dirty="0" smtClean="0"/>
              <a:t>3</a:t>
            </a:r>
            <a:r>
              <a:rPr lang="en-US" altLang="ja-JP" sz="2200" dirty="0" smtClean="0"/>
              <a:t> appeared.</a:t>
            </a:r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2011/9/23</a:t>
            </a:r>
            <a:endParaRPr kumimoji="1"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Sanshiro WPCF2011</a:t>
            </a:r>
            <a:endParaRPr kumimoji="1" lang="ja-JP" altLang="en-US" dirty="0"/>
          </a:p>
        </p:txBody>
      </p:sp>
      <p:grpSp>
        <p:nvGrpSpPr>
          <p:cNvPr id="18" name="グループ化 17"/>
          <p:cNvGrpSpPr/>
          <p:nvPr/>
        </p:nvGrpSpPr>
        <p:grpSpPr>
          <a:xfrm>
            <a:off x="179512" y="1124744"/>
            <a:ext cx="4107653" cy="3888432"/>
            <a:chOff x="179512" y="1124744"/>
            <a:chExt cx="4107653" cy="3888432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179512" y="1124744"/>
              <a:ext cx="4107653" cy="3888432"/>
              <a:chOff x="179512" y="1124744"/>
              <a:chExt cx="4107653" cy="3888432"/>
            </a:xfrm>
          </p:grpSpPr>
          <p:grpSp>
            <p:nvGrpSpPr>
              <p:cNvPr id="16" name="グループ化 15"/>
              <p:cNvGrpSpPr/>
              <p:nvPr/>
            </p:nvGrpSpPr>
            <p:grpSpPr>
              <a:xfrm>
                <a:off x="179512" y="1124744"/>
                <a:ext cx="4107653" cy="3888432"/>
                <a:chOff x="179512" y="1124744"/>
                <a:chExt cx="4107653" cy="3888432"/>
              </a:xfrm>
            </p:grpSpPr>
            <p:pic>
              <p:nvPicPr>
                <p:cNvPr id="9" name="Picture 3" descr="C:\Users\sanshirou\Desktop\TALK\WPCF\presentation\picture\phx_prelim_v3pid_mtnq.gif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79512" y="1124744"/>
                  <a:ext cx="4107653" cy="3888432"/>
                </a:xfrm>
                <a:prstGeom prst="rect">
                  <a:avLst/>
                </a:prstGeom>
                <a:noFill/>
              </p:spPr>
            </p:pic>
            <p:sp>
              <p:nvSpPr>
                <p:cNvPr id="15" name="正方形/長方形 14"/>
                <p:cNvSpPr/>
                <p:nvPr/>
              </p:nvSpPr>
              <p:spPr>
                <a:xfrm>
                  <a:off x="3419872" y="4653136"/>
                  <a:ext cx="864096" cy="3600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" name="テキスト ボックス 13"/>
              <p:cNvSpPr txBox="1"/>
              <p:nvPr/>
            </p:nvSpPr>
            <p:spPr>
              <a:xfrm>
                <a:off x="3347864" y="4581128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b="1" dirty="0" smtClean="0"/>
                  <a:t>[GeV]</a:t>
                </a:r>
                <a:endParaRPr kumimoji="1" lang="ja-JP" altLang="en-US" b="1" dirty="0"/>
              </a:p>
            </p:txBody>
          </p:sp>
        </p:grpSp>
        <p:sp>
          <p:nvSpPr>
            <p:cNvPr id="13" name="テキスト ボックス 12"/>
            <p:cNvSpPr txBox="1"/>
            <p:nvPr/>
          </p:nvSpPr>
          <p:spPr>
            <a:xfrm>
              <a:off x="1150046" y="4581128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="1" dirty="0" smtClean="0"/>
                <a:t>KE</a:t>
              </a:r>
              <a:r>
                <a:rPr lang="en-US" altLang="ja-JP" b="1" baseline="-25000" dirty="0" smtClean="0"/>
                <a:t>T</a:t>
              </a:r>
              <a:r>
                <a:rPr lang="en-US" altLang="ja-JP" b="1" dirty="0" smtClean="0"/>
                <a:t>/n</a:t>
              </a:r>
              <a:r>
                <a:rPr lang="en-US" altLang="ja-JP" b="1" baseline="-25000" dirty="0" smtClean="0"/>
                <a:t>q</a:t>
              </a:r>
              <a:r>
                <a:rPr lang="en-US" altLang="ja-JP" b="1" dirty="0" smtClean="0"/>
                <a:t> =</a:t>
              </a:r>
              <a:endParaRPr kumimoji="1" lang="ja-JP" altLang="en-US" b="1" dirty="0"/>
            </a:p>
          </p:txBody>
        </p:sp>
      </p:grpSp>
      <p:pic>
        <p:nvPicPr>
          <p:cNvPr id="20482" name="Picture 2" descr="C:\Users\sanshirou\Desktop\TALK\WPCF\presentation\picture\qketscaling_ikeda_replot_for_sanshiro_v2nq_vs_KETnq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980728"/>
            <a:ext cx="4032448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pic>
        <p:nvPicPr>
          <p:cNvPr id="17410" name="Picture 2" descr="C:\Users\sanshirou\Desktop\TALK\WPCF\presentation\picture\phx_prelim_v3pid_mtnq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9874" y="2840236"/>
            <a:ext cx="3368550" cy="2604988"/>
          </a:xfrm>
          <a:prstGeom prst="rect">
            <a:avLst/>
          </a:prstGeom>
          <a:noFill/>
        </p:spPr>
      </p:pic>
      <p:pic>
        <p:nvPicPr>
          <p:cNvPr id="17411" name="Picture 3" descr="C:\Users\sanshirou\Desktop\TALK\WPCF\presentation\picture\phx_prelim_v3pid_p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60648"/>
            <a:ext cx="3368550" cy="2604988"/>
          </a:xfrm>
          <a:prstGeom prst="rect">
            <a:avLst/>
          </a:prstGeom>
          <a:noFill/>
        </p:spPr>
      </p:pic>
      <p:pic>
        <p:nvPicPr>
          <p:cNvPr id="17412" name="Picture 4" descr="C:\Users\sanshirou\Desktop\TALK\WPCF\presentation\picture\phx_prelim_v3pid_ptnq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2827536"/>
            <a:ext cx="3368550" cy="2604988"/>
          </a:xfrm>
          <a:prstGeom prst="rect">
            <a:avLst/>
          </a:prstGeom>
          <a:noFill/>
        </p:spPr>
      </p:pic>
      <p:pic>
        <p:nvPicPr>
          <p:cNvPr id="17413" name="Picture 5" descr="C:\Users\sanshirou\Desktop\TALK\WPCF\presentation\picture\phx_prelim_v3pid_mt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7174" y="260648"/>
            <a:ext cx="3368550" cy="2604988"/>
          </a:xfrm>
          <a:prstGeom prst="rect">
            <a:avLst/>
          </a:prstGeom>
          <a:noFill/>
        </p:spPr>
      </p:pic>
      <p:sp>
        <p:nvSpPr>
          <p:cNvPr id="9" name="テキスト ボックス 8"/>
          <p:cNvSpPr txBox="1"/>
          <p:nvPr/>
        </p:nvSpPr>
        <p:spPr>
          <a:xfrm>
            <a:off x="179512" y="188640"/>
            <a:ext cx="1196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 smtClean="0"/>
              <a:t>PID v</a:t>
            </a:r>
            <a:r>
              <a:rPr lang="en-US" altLang="ja-JP" sz="3200" b="1" u="sng" baseline="-25000" dirty="0" smtClean="0"/>
              <a:t>3</a:t>
            </a:r>
            <a:endParaRPr kumimoji="1" lang="ja-JP" altLang="en-US" sz="3200" b="1" u="sng" baseline="-25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9552" y="5539879"/>
            <a:ext cx="7889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dirty="0" smtClean="0"/>
              <a:t>v</a:t>
            </a:r>
            <a:r>
              <a:rPr lang="en-US" altLang="ja-JP" sz="2200" baseline="-25000" dirty="0" smtClean="0"/>
              <a:t>3</a:t>
            </a:r>
            <a:r>
              <a:rPr lang="en-US" altLang="ja-JP" sz="2200" dirty="0" smtClean="0"/>
              <a:t> as a function of p</a:t>
            </a:r>
            <a:r>
              <a:rPr lang="en-US" altLang="ja-JP" sz="2200" baseline="-25000" dirty="0" smtClean="0"/>
              <a:t>T</a:t>
            </a:r>
            <a:r>
              <a:rPr lang="en-US" altLang="ja-JP" sz="2200" dirty="0" smtClean="0"/>
              <a:t>, KE</a:t>
            </a:r>
            <a:r>
              <a:rPr lang="en-US" altLang="ja-JP" sz="2200" baseline="-25000" dirty="0" smtClean="0"/>
              <a:t>T</a:t>
            </a:r>
            <a:r>
              <a:rPr lang="en-US" altLang="ja-JP" sz="2200" dirty="0" smtClean="0"/>
              <a:t>, p</a:t>
            </a:r>
            <a:r>
              <a:rPr lang="en-US" altLang="ja-JP" sz="2200" baseline="-25000" dirty="0" smtClean="0"/>
              <a:t>T</a:t>
            </a:r>
            <a:r>
              <a:rPr lang="en-US" altLang="ja-JP" sz="2200" dirty="0" smtClean="0"/>
              <a:t>/n</a:t>
            </a:r>
            <a:r>
              <a:rPr lang="en-US" altLang="ja-JP" sz="2200" baseline="-25000" dirty="0" smtClean="0"/>
              <a:t>q</a:t>
            </a:r>
            <a:r>
              <a:rPr lang="en-US" altLang="ja-JP" sz="2200" dirty="0" smtClean="0"/>
              <a:t> and KE</a:t>
            </a:r>
            <a:r>
              <a:rPr lang="en-US" altLang="ja-JP" sz="2200" baseline="-25000" dirty="0" smtClean="0"/>
              <a:t>T</a:t>
            </a:r>
            <a:r>
              <a:rPr lang="en-US" altLang="ja-JP" sz="2200" dirty="0" smtClean="0"/>
              <a:t>/n</a:t>
            </a:r>
            <a:r>
              <a:rPr lang="en-US" altLang="ja-JP" sz="2200" baseline="-25000" dirty="0" smtClean="0"/>
              <a:t>q</a:t>
            </a:r>
            <a:r>
              <a:rPr lang="en-US" altLang="ja-JP" sz="2200" dirty="0" smtClean="0"/>
              <a:t> have been measured.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200" dirty="0" smtClean="0"/>
              <a:t> v</a:t>
            </a:r>
            <a:r>
              <a:rPr lang="en-US" altLang="ja-JP" sz="2200" baseline="-25000" dirty="0" smtClean="0"/>
              <a:t>3</a:t>
            </a:r>
            <a:r>
              <a:rPr lang="en-US" altLang="ja-JP" sz="2200" dirty="0" smtClean="0"/>
              <a:t> as a function of p</a:t>
            </a:r>
            <a:r>
              <a:rPr lang="en-US" altLang="ja-JP" sz="2200" baseline="-25000" dirty="0" smtClean="0"/>
              <a:t>T</a:t>
            </a:r>
            <a:r>
              <a:rPr lang="en-US" altLang="ja-JP" sz="2200" dirty="0" smtClean="0"/>
              <a:t>/n</a:t>
            </a:r>
            <a:r>
              <a:rPr lang="en-US" altLang="ja-JP" sz="2200" baseline="-25000" dirty="0" smtClean="0"/>
              <a:t>q</a:t>
            </a:r>
            <a:r>
              <a:rPr lang="en-US" altLang="ja-JP" sz="2200" dirty="0" smtClean="0"/>
              <a:t> seems to be scaled better than KE</a:t>
            </a:r>
            <a:r>
              <a:rPr lang="en-US" altLang="ja-JP" sz="2200" baseline="-25000" dirty="0" smtClean="0"/>
              <a:t>T</a:t>
            </a:r>
            <a:r>
              <a:rPr lang="en-US" altLang="ja-JP" sz="2200" dirty="0" smtClean="0"/>
              <a:t>/n</a:t>
            </a:r>
            <a:r>
              <a:rPr lang="en-US" altLang="ja-JP" sz="2200" baseline="-25000" dirty="0" smtClean="0"/>
              <a:t>q</a:t>
            </a:r>
            <a:r>
              <a:rPr lang="en-US" altLang="ja-JP" sz="2200" dirty="0" smtClean="0"/>
              <a:t>.</a:t>
            </a:r>
            <a:endParaRPr kumimoji="1" lang="ja-JP" altLang="en-US" sz="2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62819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 smtClean="0"/>
              <a:t>Comparison with Model Calculation</a:t>
            </a:r>
            <a:endParaRPr kumimoji="1" lang="ja-JP" altLang="en-US" sz="3200" b="1" u="sng" dirty="0"/>
          </a:p>
        </p:txBody>
      </p:sp>
      <p:grpSp>
        <p:nvGrpSpPr>
          <p:cNvPr id="20" name="グループ化 19"/>
          <p:cNvGrpSpPr/>
          <p:nvPr/>
        </p:nvGrpSpPr>
        <p:grpSpPr>
          <a:xfrm>
            <a:off x="323528" y="1462962"/>
            <a:ext cx="4392488" cy="3168352"/>
            <a:chOff x="437926" y="1975961"/>
            <a:chExt cx="4206082" cy="2922816"/>
          </a:xfrm>
        </p:grpSpPr>
        <p:sp>
          <p:nvSpPr>
            <p:cNvPr id="6" name="テキスト ボックス 5"/>
            <p:cNvSpPr txBox="1"/>
            <p:nvPr/>
          </p:nvSpPr>
          <p:spPr>
            <a:xfrm rot="16200000">
              <a:off x="452735" y="2046039"/>
              <a:ext cx="432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b="1" dirty="0" smtClean="0"/>
                <a:t>v</a:t>
              </a:r>
              <a:r>
                <a:rPr kumimoji="1" lang="en-US" altLang="ja-JP" sz="2400" b="1" baseline="-25000" dirty="0" smtClean="0"/>
                <a:t>3</a:t>
              </a:r>
              <a:endParaRPr kumimoji="1" lang="ja-JP" altLang="en-US" sz="2400" b="1" baseline="-25000" dirty="0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3131840" y="4437112"/>
              <a:ext cx="15121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b="1" dirty="0" smtClean="0"/>
                <a:t>p</a:t>
              </a:r>
              <a:r>
                <a:rPr lang="en-US" altLang="ja-JP" sz="2400" b="1" baseline="-25000" dirty="0" smtClean="0"/>
                <a:t>T</a:t>
              </a:r>
              <a:r>
                <a:rPr lang="en-US" altLang="ja-JP" sz="2400" b="1" dirty="0" smtClean="0"/>
                <a:t>[GeV/c]</a:t>
              </a:r>
              <a:endParaRPr kumimoji="1" lang="ja-JP" altLang="en-US" sz="2400" b="1" baseline="-25000" dirty="0"/>
            </a:p>
          </p:txBody>
        </p:sp>
        <p:pic>
          <p:nvPicPr>
            <p:cNvPr id="2050" name="Picture 2" descr="C:\Users\sanshirou\Desktop\TALK\WPCF\presentation\picture\model calculation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99592" y="1975961"/>
              <a:ext cx="3584223" cy="2545620"/>
            </a:xfrm>
            <a:prstGeom prst="rect">
              <a:avLst/>
            </a:prstGeom>
            <a:noFill/>
          </p:spPr>
        </p:pic>
      </p:grpSp>
      <p:grpSp>
        <p:nvGrpSpPr>
          <p:cNvPr id="23" name="グループ化 22"/>
          <p:cNvGrpSpPr/>
          <p:nvPr/>
        </p:nvGrpSpPr>
        <p:grpSpPr>
          <a:xfrm>
            <a:off x="35496" y="3572222"/>
            <a:ext cx="2746393" cy="1079753"/>
            <a:chOff x="35496" y="3717032"/>
            <a:chExt cx="2746393" cy="1079753"/>
          </a:xfrm>
        </p:grpSpPr>
        <p:sp>
          <p:nvSpPr>
            <p:cNvPr id="10" name="テキスト ボックス 9"/>
            <p:cNvSpPr txBox="1"/>
            <p:nvPr/>
          </p:nvSpPr>
          <p:spPr>
            <a:xfrm>
              <a:off x="35496" y="4365898"/>
              <a:ext cx="2746393" cy="43088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200" dirty="0" smtClean="0"/>
                <a:t>CGC model + </a:t>
              </a:r>
              <a:r>
                <a:rPr kumimoji="1" lang="en-US" altLang="ja-JP" sz="2200" dirty="0" smtClean="0">
                  <a:latin typeface="Symbol" pitchFamily="18" charset="2"/>
                </a:rPr>
                <a:t>h</a:t>
              </a:r>
              <a:r>
                <a:rPr kumimoji="1" lang="en-US" altLang="ja-JP" sz="2200" dirty="0" smtClean="0"/>
                <a:t>/s=0.16</a:t>
              </a:r>
            </a:p>
          </p:txBody>
        </p:sp>
        <p:cxnSp>
          <p:nvCxnSpPr>
            <p:cNvPr id="13" name="直線矢印コネクタ 12"/>
            <p:cNvCxnSpPr/>
            <p:nvPr/>
          </p:nvCxnSpPr>
          <p:spPr>
            <a:xfrm flipV="1">
              <a:off x="2555776" y="3717032"/>
              <a:ext cx="0" cy="64886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グループ化 21"/>
          <p:cNvGrpSpPr/>
          <p:nvPr/>
        </p:nvGrpSpPr>
        <p:grpSpPr>
          <a:xfrm>
            <a:off x="35496" y="2924944"/>
            <a:ext cx="3180101" cy="2231087"/>
            <a:chOff x="539552" y="-704279"/>
            <a:chExt cx="3180101" cy="2231087"/>
          </a:xfrm>
        </p:grpSpPr>
        <p:sp>
          <p:nvSpPr>
            <p:cNvPr id="11" name="テキスト ボックス 10"/>
            <p:cNvSpPr txBox="1"/>
            <p:nvPr/>
          </p:nvSpPr>
          <p:spPr>
            <a:xfrm>
              <a:off x="539552" y="1095921"/>
              <a:ext cx="3180101" cy="43088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200" dirty="0" smtClean="0"/>
                <a:t>Glauber model + </a:t>
              </a:r>
              <a:r>
                <a:rPr lang="en-US" altLang="ja-JP" sz="2200" dirty="0" smtClean="0">
                  <a:latin typeface="Symbol" pitchFamily="18" charset="2"/>
                </a:rPr>
                <a:t>h</a:t>
              </a:r>
              <a:r>
                <a:rPr lang="en-US" altLang="ja-JP" sz="2200" dirty="0" smtClean="0"/>
                <a:t>/s=0.08</a:t>
              </a:r>
            </a:p>
          </p:txBody>
        </p:sp>
        <p:cxnSp>
          <p:nvCxnSpPr>
            <p:cNvPr id="16" name="直線矢印コネクタ 15"/>
            <p:cNvCxnSpPr/>
            <p:nvPr/>
          </p:nvCxnSpPr>
          <p:spPr>
            <a:xfrm flipV="1">
              <a:off x="3635896" y="-704279"/>
              <a:ext cx="794" cy="18002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テキスト ボックス 18"/>
          <p:cNvSpPr txBox="1"/>
          <p:nvPr/>
        </p:nvSpPr>
        <p:spPr>
          <a:xfrm>
            <a:off x="1115616" y="5662409"/>
            <a:ext cx="6912768" cy="43088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2200" dirty="0" smtClean="0"/>
              <a:t> Glauber model + </a:t>
            </a:r>
            <a:r>
              <a:rPr lang="en-US" altLang="ja-JP" sz="2200" dirty="0" smtClean="0">
                <a:latin typeface="Symbol" pitchFamily="18" charset="2"/>
              </a:rPr>
              <a:t>h</a:t>
            </a:r>
            <a:r>
              <a:rPr lang="en-US" altLang="ja-JP" sz="2200" dirty="0" smtClean="0"/>
              <a:t>/s=0.08 works better.</a:t>
            </a:r>
          </a:p>
        </p:txBody>
      </p:sp>
      <p:pic>
        <p:nvPicPr>
          <p:cNvPr id="2052" name="Picture 4" descr="C:\Users\sanshirou\Desktop\TALK\WPCF\presentation\picture\vn_pre_com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91169" y="1340768"/>
            <a:ext cx="3848612" cy="2888115"/>
          </a:xfrm>
          <a:prstGeom prst="rect">
            <a:avLst/>
          </a:prstGeom>
          <a:noFill/>
        </p:spPr>
      </p:pic>
      <p:sp>
        <p:nvSpPr>
          <p:cNvPr id="25" name="テキスト ボックス 24"/>
          <p:cNvSpPr txBox="1"/>
          <p:nvPr/>
        </p:nvSpPr>
        <p:spPr>
          <a:xfrm rot="16200000">
            <a:off x="4701207" y="161399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v</a:t>
            </a:r>
            <a:r>
              <a:rPr kumimoji="1" lang="en-US" altLang="ja-JP" sz="2400" b="1" baseline="-25000" dirty="0" smtClean="0"/>
              <a:t>3</a:t>
            </a:r>
            <a:endParaRPr kumimoji="1" lang="ja-JP" altLang="en-US" sz="2400" b="1" baseline="-250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265914" y="4149080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p</a:t>
            </a:r>
            <a:r>
              <a:rPr lang="en-US" altLang="ja-JP" sz="2400" b="1" baseline="-25000" dirty="0" smtClean="0"/>
              <a:t>T</a:t>
            </a:r>
            <a:r>
              <a:rPr lang="en-US" altLang="ja-JP" sz="2400" b="1" dirty="0" smtClean="0"/>
              <a:t>[GeV/c]</a:t>
            </a:r>
            <a:endParaRPr kumimoji="1" lang="ja-JP" altLang="en-US" sz="2400" b="1" baseline="-250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23528" y="980728"/>
            <a:ext cx="4107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0070C0"/>
                </a:solidFill>
              </a:rPr>
              <a:t>Burak</a:t>
            </a:r>
            <a:r>
              <a:rPr kumimoji="1" lang="en-US" altLang="ja-JP" dirty="0" smtClean="0">
                <a:solidFill>
                  <a:srgbClr val="0070C0"/>
                </a:solidFill>
              </a:rPr>
              <a:t> Han </a:t>
            </a:r>
            <a:r>
              <a:rPr kumimoji="1" lang="en-US" altLang="ja-JP" dirty="0" err="1" smtClean="0">
                <a:solidFill>
                  <a:srgbClr val="0070C0"/>
                </a:solidFill>
              </a:rPr>
              <a:t>Alver</a:t>
            </a:r>
            <a:r>
              <a:rPr kumimoji="1" lang="en-US" altLang="ja-JP" dirty="0" smtClean="0">
                <a:solidFill>
                  <a:srgbClr val="0070C0"/>
                </a:solidFill>
              </a:rPr>
              <a:t>, arXiv:1007.5469[</a:t>
            </a:r>
            <a:r>
              <a:rPr kumimoji="1" lang="en-US" altLang="ja-JP" dirty="0" err="1" smtClean="0">
                <a:solidFill>
                  <a:srgbClr val="0070C0"/>
                </a:solidFill>
              </a:rPr>
              <a:t>nucl-th</a:t>
            </a:r>
            <a:r>
              <a:rPr kumimoji="1" lang="en-US" altLang="ja-JP" dirty="0" smtClean="0">
                <a:solidFill>
                  <a:srgbClr val="0070C0"/>
                </a:solidFill>
              </a:rPr>
              <a:t>]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619672" y="2596842"/>
            <a:ext cx="11224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5 - 10[%]</a:t>
            </a:r>
            <a:endParaRPr kumimoji="1" lang="ja-JP" altLang="en-US" sz="2000" b="1" dirty="0"/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27" name="フッター プレースホルダ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1808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u="sng" dirty="0" smtClean="0"/>
              <a:t>Summary</a:t>
            </a:r>
            <a:endParaRPr kumimoji="1" lang="ja-JP" altLang="en-US" sz="3200" b="1" u="sng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11561" y="804768"/>
            <a:ext cx="85689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2400" dirty="0" smtClean="0"/>
              <a:t> Identified charged particle v</a:t>
            </a:r>
            <a:r>
              <a:rPr lang="en-US" altLang="ja-JP" sz="2400" baseline="-25000" dirty="0" smtClean="0"/>
              <a:t>3</a:t>
            </a:r>
            <a:r>
              <a:rPr lang="en-US" altLang="ja-JP" sz="2400" dirty="0" smtClean="0"/>
              <a:t> have been measured.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400" dirty="0" smtClean="0"/>
              <a:t> Mass ordering has been observed in low p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 range.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400" dirty="0" smtClean="0"/>
              <a:t> Baryon/meson v</a:t>
            </a:r>
            <a:r>
              <a:rPr lang="en-US" altLang="ja-JP" sz="2400" baseline="-25000" dirty="0" smtClean="0"/>
              <a:t>3</a:t>
            </a:r>
            <a:r>
              <a:rPr lang="en-US" altLang="ja-JP" sz="2400" dirty="0" smtClean="0"/>
              <a:t> seems to be reversed at intermediate p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.</a:t>
            </a:r>
            <a:endParaRPr lang="en-US" altLang="ja-JP" sz="2400" baseline="-25000" dirty="0" smtClean="0"/>
          </a:p>
          <a:p>
            <a:pPr>
              <a:buFont typeface="Arial" pitchFamily="34" charset="0"/>
              <a:buChar char="•"/>
            </a:pPr>
            <a:r>
              <a:rPr lang="en-US" altLang="ja-JP" sz="2400" dirty="0" smtClean="0"/>
              <a:t> The number of constituent quarks scaling has been tested.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400" dirty="0" smtClean="0"/>
              <a:t> v</a:t>
            </a:r>
            <a:r>
              <a:rPr lang="en-US" altLang="ja-JP" sz="2400" baseline="-25000" dirty="0" smtClean="0"/>
              <a:t>3</a:t>
            </a:r>
            <a:r>
              <a:rPr lang="en-US" altLang="ja-JP" sz="2400" dirty="0" smtClean="0"/>
              <a:t> of </a:t>
            </a:r>
            <a:r>
              <a:rPr kumimoji="1" lang="en-US" altLang="ja-JP" sz="2400" dirty="0" smtClean="0">
                <a:latin typeface="Symbol" pitchFamily="18" charset="2"/>
              </a:rPr>
              <a:t>p</a:t>
            </a:r>
            <a:r>
              <a:rPr kumimoji="1" lang="en-US" altLang="ja-JP" sz="2400" dirty="0" smtClean="0"/>
              <a:t>, K, p as a function of KE</a:t>
            </a:r>
            <a:r>
              <a:rPr kumimoji="1" lang="en-US" altLang="ja-JP" sz="2400" baseline="-25000" dirty="0" smtClean="0"/>
              <a:t>T</a:t>
            </a:r>
            <a:r>
              <a:rPr kumimoji="1" lang="en-US" altLang="ja-JP" sz="2400" dirty="0" smtClean="0"/>
              <a:t>/n</a:t>
            </a:r>
            <a:r>
              <a:rPr kumimoji="1" lang="en-US" altLang="ja-JP" sz="2400" baseline="-25000" dirty="0" smtClean="0"/>
              <a:t>q</a:t>
            </a:r>
            <a:r>
              <a:rPr kumimoji="1" lang="en-US" altLang="ja-JP" sz="2400" dirty="0" smtClean="0"/>
              <a:t> are </a:t>
            </a:r>
            <a:r>
              <a:rPr lang="en-US" altLang="ja-JP" sz="2400" dirty="0" smtClean="0"/>
              <a:t>not well scaled</a:t>
            </a:r>
            <a:r>
              <a:rPr kumimoji="1" lang="en-US" altLang="ja-JP" sz="2400" dirty="0" smtClean="0"/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400" dirty="0" smtClean="0"/>
              <a:t> v</a:t>
            </a:r>
            <a:r>
              <a:rPr lang="en-US" altLang="ja-JP" sz="2400" baseline="-25000" dirty="0" smtClean="0"/>
              <a:t>3</a:t>
            </a:r>
            <a:r>
              <a:rPr lang="en-US" altLang="ja-JP" sz="2400" dirty="0" smtClean="0"/>
              <a:t> of </a:t>
            </a:r>
            <a:r>
              <a:rPr lang="en-US" altLang="ja-JP" sz="2400" dirty="0" smtClean="0">
                <a:latin typeface="Symbol" pitchFamily="18" charset="2"/>
              </a:rPr>
              <a:t>p</a:t>
            </a:r>
            <a:r>
              <a:rPr lang="en-US" altLang="ja-JP" sz="2400" dirty="0" smtClean="0"/>
              <a:t>, K, p as a function of p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/n</a:t>
            </a:r>
            <a:r>
              <a:rPr lang="en-US" altLang="ja-JP" sz="2400" baseline="-25000" dirty="0" smtClean="0"/>
              <a:t>q</a:t>
            </a:r>
            <a:r>
              <a:rPr lang="en-US" altLang="ja-JP" sz="2400" dirty="0" smtClean="0"/>
              <a:t> seems to be scaled better than KE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/n</a:t>
            </a:r>
            <a:r>
              <a:rPr lang="en-US" altLang="ja-JP" sz="2400" baseline="-25000" dirty="0" smtClean="0"/>
              <a:t>q</a:t>
            </a:r>
            <a:r>
              <a:rPr lang="en-US" altLang="ja-JP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2400" dirty="0" smtClean="0"/>
              <a:t> Comparison with model calculations</a:t>
            </a:r>
          </a:p>
          <a:p>
            <a:pPr lvl="1">
              <a:buFont typeface="Wingdings" pitchFamily="2" charset="2"/>
              <a:buChar char="Ø"/>
            </a:pPr>
            <a:r>
              <a:rPr kumimoji="1" lang="en-US" altLang="ja-JP" sz="2400" dirty="0" smtClean="0"/>
              <a:t> Glauber + </a:t>
            </a:r>
            <a:r>
              <a:rPr kumimoji="1" lang="en-US" altLang="ja-JP" sz="2400" dirty="0" smtClean="0">
                <a:latin typeface="Symbol" pitchFamily="18" charset="2"/>
              </a:rPr>
              <a:t>h</a:t>
            </a:r>
            <a:r>
              <a:rPr kumimoji="1" lang="en-US" altLang="ja-JP" sz="2400" dirty="0" smtClean="0"/>
              <a:t>/s = 0.08 </a:t>
            </a:r>
            <a:r>
              <a:rPr lang="en-US" altLang="ja-JP" sz="2400" dirty="0" smtClean="0"/>
              <a:t>seems to be better</a:t>
            </a:r>
            <a:endParaRPr kumimoji="1" lang="en-US" altLang="ja-JP" sz="2400" dirty="0" smtClean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9512" y="4293096"/>
            <a:ext cx="15648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 smtClean="0"/>
              <a:t>Outlook</a:t>
            </a:r>
            <a:endParaRPr kumimoji="1" lang="en-US" altLang="ja-JP" sz="3200" b="1" u="sng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5536" y="4973686"/>
            <a:ext cx="5744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2400" dirty="0" smtClean="0"/>
              <a:t> Look at finer centrality and p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 dependence.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400" dirty="0" smtClean="0"/>
              <a:t> Using full statistics study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2400" dirty="0" smtClean="0"/>
              <a:t> Higher order harmonics measurement</a:t>
            </a:r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pic>
        <p:nvPicPr>
          <p:cNvPr id="21508" name="Picture 4" descr="C:\Users\sanshirou\Desktop\TALK\WPCF\presentation\picture\qketscaling_ikeda_replot_for_sanshiro_v2nq_vs_KETnq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0049" y="2852936"/>
            <a:ext cx="3310383" cy="2592288"/>
          </a:xfrm>
          <a:prstGeom prst="rect">
            <a:avLst/>
          </a:prstGeom>
          <a:noFill/>
        </p:spPr>
      </p:pic>
      <p:pic>
        <p:nvPicPr>
          <p:cNvPr id="9" name="Picture 3" descr="C:\Users\sanshirou\Desktop\TALK\WPCF\presentation\picture\qketscaling_ikeda_replot_for_sanshiro_v2_vs_p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9088" y="137840"/>
            <a:ext cx="3378199" cy="2655788"/>
          </a:xfrm>
          <a:prstGeom prst="rect">
            <a:avLst/>
          </a:prstGeom>
          <a:noFill/>
        </p:spPr>
      </p:pic>
      <p:pic>
        <p:nvPicPr>
          <p:cNvPr id="10" name="Picture 2" descr="C:\Users\sanshirou\Desktop\TALK\WPCF\presentation\picture\qketscaling_ikeda_replot_for_sanshiro_v2_vs_KE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6164" y="157530"/>
            <a:ext cx="3286968" cy="2592288"/>
          </a:xfrm>
          <a:prstGeom prst="rect">
            <a:avLst/>
          </a:prstGeom>
          <a:noFill/>
        </p:spPr>
      </p:pic>
      <p:pic>
        <p:nvPicPr>
          <p:cNvPr id="11" name="Picture 5" descr="C:\Users\sanshirou\Desktop\TALK\WPCF\presentation\picture\qketscaling_ikeda_replot_for_sanshiro_v2nq_vs_pTnq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76388" y="2852936"/>
            <a:ext cx="3384376" cy="2651596"/>
          </a:xfrm>
          <a:prstGeom prst="rect">
            <a:avLst/>
          </a:prstGeom>
          <a:noFill/>
        </p:spPr>
      </p:pic>
      <p:sp>
        <p:nvSpPr>
          <p:cNvPr id="12" name="テキスト ボックス 11"/>
          <p:cNvSpPr txBox="1"/>
          <p:nvPr/>
        </p:nvSpPr>
        <p:spPr>
          <a:xfrm>
            <a:off x="179512" y="188640"/>
            <a:ext cx="1196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 smtClean="0"/>
              <a:t>PID v</a:t>
            </a:r>
            <a:r>
              <a:rPr lang="en-US" altLang="ja-JP" sz="3200" b="1" u="sng" baseline="-25000" dirty="0" smtClean="0"/>
              <a:t>2</a:t>
            </a:r>
            <a:endParaRPr kumimoji="1" lang="ja-JP" altLang="en-US" sz="3200" b="1" u="sng" baseline="-25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764704"/>
            <a:ext cx="914400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300" dirty="0" smtClean="0"/>
              <a:t>1. Gain correction</a:t>
            </a:r>
          </a:p>
          <a:p>
            <a:pPr>
              <a:buNone/>
            </a:pPr>
            <a:r>
              <a:rPr lang="en-US" altLang="ja-JP" sz="2300" dirty="0" smtClean="0"/>
              <a:t>	</a:t>
            </a:r>
            <a:r>
              <a:rPr lang="en-US" altLang="ja-JP" sz="2300" dirty="0" err="1" smtClean="0"/>
              <a:t>w</a:t>
            </a:r>
            <a:r>
              <a:rPr lang="en-US" altLang="ja-JP" sz="2300" baseline="-25000" dirty="0" err="1" smtClean="0"/>
              <a:t>i</a:t>
            </a:r>
            <a:r>
              <a:rPr lang="en-US" altLang="ja-JP" sz="2300" dirty="0" smtClean="0"/>
              <a:t> = </a:t>
            </a:r>
            <a:r>
              <a:rPr lang="en-US" altLang="ja-JP" sz="2300" dirty="0" err="1" smtClean="0"/>
              <a:t>adc</a:t>
            </a:r>
            <a:r>
              <a:rPr lang="en-US" altLang="ja-JP" sz="2300" baseline="-25000" dirty="0" err="1" smtClean="0"/>
              <a:t>i</a:t>
            </a:r>
            <a:r>
              <a:rPr lang="en-US" altLang="ja-JP" sz="2300" dirty="0" smtClean="0"/>
              <a:t>/&lt;</a:t>
            </a:r>
            <a:r>
              <a:rPr lang="en-US" altLang="ja-JP" sz="2300" dirty="0" err="1" smtClean="0"/>
              <a:t>adc</a:t>
            </a:r>
            <a:r>
              <a:rPr lang="en-US" altLang="ja-JP" sz="2300" dirty="0" smtClean="0"/>
              <a:t>&gt;</a:t>
            </a:r>
          </a:p>
          <a:p>
            <a:pPr>
              <a:buNone/>
            </a:pPr>
            <a:r>
              <a:rPr lang="en-US" altLang="ja-JP" sz="2300" dirty="0" smtClean="0"/>
              <a:t>	</a:t>
            </a:r>
            <a:r>
              <a:rPr lang="en-US" altLang="ja-JP" sz="2300" dirty="0" err="1" smtClean="0"/>
              <a:t>Q</a:t>
            </a:r>
            <a:r>
              <a:rPr lang="en-US" altLang="ja-JP" sz="2300" baseline="-25000" dirty="0" err="1" smtClean="0"/>
              <a:t>x,n</a:t>
            </a:r>
            <a:r>
              <a:rPr lang="en-US" altLang="ja-JP" sz="2300" dirty="0" smtClean="0"/>
              <a:t> = </a:t>
            </a:r>
            <a:r>
              <a:rPr lang="en-US" altLang="ja-JP" sz="2300" dirty="0" err="1" smtClean="0">
                <a:latin typeface="Symbol" pitchFamily="18" charset="2"/>
              </a:rPr>
              <a:t>S</a:t>
            </a:r>
            <a:r>
              <a:rPr lang="en-US" altLang="ja-JP" sz="2300" dirty="0" err="1" smtClean="0"/>
              <a:t>w</a:t>
            </a:r>
            <a:r>
              <a:rPr lang="en-US" altLang="ja-JP" sz="2300" baseline="-25000" dirty="0" err="1" smtClean="0"/>
              <a:t>i</a:t>
            </a:r>
            <a:r>
              <a:rPr lang="en-US" altLang="ja-JP" sz="2300" dirty="0" err="1" smtClean="0"/>
              <a:t>cos</a:t>
            </a:r>
            <a:r>
              <a:rPr lang="en-US" altLang="ja-JP" sz="2300" dirty="0" smtClean="0"/>
              <a:t>(</a:t>
            </a:r>
            <a:r>
              <a:rPr lang="en-US" altLang="ja-JP" sz="2300" dirty="0" err="1" smtClean="0"/>
              <a:t>n</a:t>
            </a:r>
            <a:r>
              <a:rPr lang="en-US" altLang="ja-JP" sz="2300" dirty="0" err="1" smtClean="0">
                <a:latin typeface="Symbol" pitchFamily="18" charset="2"/>
              </a:rPr>
              <a:t>f</a:t>
            </a:r>
            <a:r>
              <a:rPr lang="en-US" altLang="ja-JP" sz="2300" baseline="-25000" dirty="0" err="1" smtClean="0"/>
              <a:t>i</a:t>
            </a:r>
            <a:r>
              <a:rPr lang="en-US" altLang="ja-JP" sz="2300" dirty="0" smtClean="0"/>
              <a:t>) , </a:t>
            </a:r>
            <a:r>
              <a:rPr lang="en-US" altLang="ja-JP" sz="2300" dirty="0" err="1" smtClean="0"/>
              <a:t>Q</a:t>
            </a:r>
            <a:r>
              <a:rPr lang="en-US" altLang="ja-JP" sz="2300" baseline="-25000" dirty="0" err="1" smtClean="0"/>
              <a:t>y,n</a:t>
            </a:r>
            <a:r>
              <a:rPr lang="en-US" altLang="ja-JP" sz="2300" dirty="0" smtClean="0"/>
              <a:t> = </a:t>
            </a:r>
            <a:r>
              <a:rPr lang="en-US" altLang="ja-JP" sz="2300" dirty="0" err="1" smtClean="0">
                <a:latin typeface="Symbol" pitchFamily="18" charset="2"/>
              </a:rPr>
              <a:t>S</a:t>
            </a:r>
            <a:r>
              <a:rPr lang="en-US" altLang="ja-JP" sz="2300" dirty="0" err="1" smtClean="0"/>
              <a:t>w</a:t>
            </a:r>
            <a:r>
              <a:rPr lang="en-US" altLang="ja-JP" sz="2300" baseline="-25000" dirty="0" err="1" smtClean="0"/>
              <a:t>i</a:t>
            </a:r>
            <a:r>
              <a:rPr lang="en-US" altLang="ja-JP" sz="2300" dirty="0" err="1" smtClean="0"/>
              <a:t>sin</a:t>
            </a:r>
            <a:r>
              <a:rPr lang="en-US" altLang="ja-JP" sz="2300" dirty="0" smtClean="0"/>
              <a:t>(</a:t>
            </a:r>
            <a:r>
              <a:rPr lang="en-US" altLang="ja-JP" sz="2300" dirty="0" err="1" smtClean="0"/>
              <a:t>n</a:t>
            </a:r>
            <a:r>
              <a:rPr lang="en-US" altLang="ja-JP" sz="2300" dirty="0" err="1" smtClean="0">
                <a:latin typeface="Symbol" pitchFamily="18" charset="2"/>
              </a:rPr>
              <a:t>f</a:t>
            </a:r>
            <a:r>
              <a:rPr lang="en-US" altLang="ja-JP" sz="2300" baseline="-25000" dirty="0" err="1" smtClean="0"/>
              <a:t>i</a:t>
            </a:r>
            <a:r>
              <a:rPr lang="en-US" altLang="ja-JP" sz="2300" dirty="0" smtClean="0"/>
              <a:t>)</a:t>
            </a:r>
          </a:p>
          <a:p>
            <a:pPr>
              <a:buNone/>
            </a:pPr>
            <a:r>
              <a:rPr lang="en-US" altLang="ja-JP" sz="2300" dirty="0" smtClean="0"/>
              <a:t>	</a:t>
            </a:r>
            <a:r>
              <a:rPr lang="en-US" altLang="ja-JP" sz="2300" dirty="0" smtClean="0">
                <a:latin typeface="Symbol" pitchFamily="18" charset="2"/>
              </a:rPr>
              <a:t>F</a:t>
            </a:r>
            <a:r>
              <a:rPr lang="en-US" altLang="ja-JP" sz="2300" baseline="-25000" dirty="0" smtClean="0"/>
              <a:t>n</a:t>
            </a:r>
            <a:r>
              <a:rPr lang="en-US" altLang="ja-JP" sz="2300" dirty="0" smtClean="0"/>
              <a:t> = atan2(</a:t>
            </a:r>
            <a:r>
              <a:rPr lang="en-US" altLang="ja-JP" sz="2300" dirty="0" err="1" smtClean="0"/>
              <a:t>Q</a:t>
            </a:r>
            <a:r>
              <a:rPr lang="en-US" altLang="ja-JP" sz="2300" baseline="-25000" dirty="0" err="1" smtClean="0"/>
              <a:t>x,n</a:t>
            </a:r>
            <a:r>
              <a:rPr lang="en-US" altLang="ja-JP" sz="2300" baseline="-25000" dirty="0" smtClean="0"/>
              <a:t> </a:t>
            </a:r>
            <a:r>
              <a:rPr lang="en-US" altLang="ja-JP" sz="2300" dirty="0" smtClean="0"/>
              <a:t>, </a:t>
            </a:r>
            <a:r>
              <a:rPr lang="en-US" altLang="ja-JP" sz="2300" dirty="0" err="1" smtClean="0"/>
              <a:t>Q</a:t>
            </a:r>
            <a:r>
              <a:rPr lang="en-US" altLang="ja-JP" sz="2300" baseline="-25000" dirty="0" err="1" smtClean="0"/>
              <a:t>y,n</a:t>
            </a:r>
            <a:r>
              <a:rPr lang="en-US" altLang="ja-JP" sz="2300" dirty="0" smtClean="0"/>
              <a:t>)</a:t>
            </a:r>
            <a:r>
              <a:rPr lang="ja-JP" altLang="en-US" sz="2300" dirty="0" smtClean="0"/>
              <a:t> </a:t>
            </a:r>
            <a:r>
              <a:rPr lang="en-US" altLang="ja-JP" sz="2300" dirty="0" smtClean="0"/>
              <a:t>/ n</a:t>
            </a:r>
          </a:p>
          <a:p>
            <a:r>
              <a:rPr lang="en-US" altLang="ja-JP" sz="2300" dirty="0" smtClean="0"/>
              <a:t>2. </a:t>
            </a:r>
            <a:r>
              <a:rPr kumimoji="1" lang="en-US" altLang="ja-JP" sz="2300" dirty="0" smtClean="0"/>
              <a:t>Re-centering</a:t>
            </a:r>
          </a:p>
          <a:p>
            <a:pPr>
              <a:buNone/>
            </a:pPr>
            <a:r>
              <a:rPr lang="en-US" altLang="ja-JP" sz="2300" dirty="0" smtClean="0"/>
              <a:t>	</a:t>
            </a:r>
            <a:r>
              <a:rPr lang="en-US" altLang="ja-JP" sz="2300" dirty="0" err="1" smtClean="0"/>
              <a:t>Q’</a:t>
            </a:r>
            <a:r>
              <a:rPr lang="en-US" altLang="ja-JP" sz="2300" baseline="-25000" dirty="0" err="1" smtClean="0"/>
              <a:t>x,n</a:t>
            </a:r>
            <a:r>
              <a:rPr lang="en-US" altLang="ja-JP" sz="2300" dirty="0" smtClean="0"/>
              <a:t> = (</a:t>
            </a:r>
            <a:r>
              <a:rPr lang="en-US" altLang="ja-JP" sz="2300" dirty="0" err="1" smtClean="0"/>
              <a:t>Q</a:t>
            </a:r>
            <a:r>
              <a:rPr lang="en-US" altLang="ja-JP" sz="2300" baseline="-25000" dirty="0" err="1" smtClean="0"/>
              <a:t>x,n</a:t>
            </a:r>
            <a:r>
              <a:rPr lang="en-US" altLang="ja-JP" sz="2300" dirty="0" smtClean="0"/>
              <a:t>-&lt;</a:t>
            </a:r>
            <a:r>
              <a:rPr lang="en-US" altLang="ja-JP" sz="2300" dirty="0" err="1" smtClean="0"/>
              <a:t>Q</a:t>
            </a:r>
            <a:r>
              <a:rPr lang="en-US" altLang="ja-JP" sz="2300" baseline="-25000" dirty="0" err="1" smtClean="0"/>
              <a:t>x,n</a:t>
            </a:r>
            <a:r>
              <a:rPr lang="en-US" altLang="ja-JP" sz="2300" dirty="0" smtClean="0"/>
              <a:t>&gt;)/</a:t>
            </a:r>
            <a:r>
              <a:rPr lang="en-US" altLang="ja-JP" sz="2300" dirty="0" err="1" smtClean="0">
                <a:latin typeface="Symbol" pitchFamily="18" charset="2"/>
              </a:rPr>
              <a:t>s</a:t>
            </a:r>
            <a:r>
              <a:rPr lang="en-US" altLang="ja-JP" sz="2300" baseline="-25000" dirty="0" err="1" smtClean="0"/>
              <a:t>Qx,n</a:t>
            </a:r>
            <a:r>
              <a:rPr lang="en-US" altLang="ja-JP" sz="2300" dirty="0" smtClean="0"/>
              <a:t> , </a:t>
            </a:r>
            <a:r>
              <a:rPr lang="en-US" altLang="ja-JP" sz="2300" dirty="0" err="1" smtClean="0"/>
              <a:t>Q’</a:t>
            </a:r>
            <a:r>
              <a:rPr lang="en-US" altLang="ja-JP" sz="2300" baseline="-25000" dirty="0" err="1" smtClean="0"/>
              <a:t>y,n</a:t>
            </a:r>
            <a:r>
              <a:rPr lang="en-US" altLang="ja-JP" sz="2300" dirty="0" smtClean="0"/>
              <a:t> = (</a:t>
            </a:r>
            <a:r>
              <a:rPr lang="en-US" altLang="ja-JP" sz="2300" dirty="0" err="1" smtClean="0"/>
              <a:t>Q</a:t>
            </a:r>
            <a:r>
              <a:rPr lang="en-US" altLang="ja-JP" sz="2300" baseline="-25000" dirty="0" err="1" smtClean="0"/>
              <a:t>y,n</a:t>
            </a:r>
            <a:r>
              <a:rPr lang="en-US" altLang="ja-JP" sz="2300" dirty="0" smtClean="0"/>
              <a:t>-&lt;</a:t>
            </a:r>
            <a:r>
              <a:rPr lang="en-US" altLang="ja-JP" sz="2300" dirty="0" err="1" smtClean="0"/>
              <a:t>Q</a:t>
            </a:r>
            <a:r>
              <a:rPr lang="en-US" altLang="ja-JP" sz="2300" baseline="-25000" dirty="0" err="1" smtClean="0"/>
              <a:t>y,n</a:t>
            </a:r>
            <a:r>
              <a:rPr lang="en-US" altLang="ja-JP" sz="2300" dirty="0" smtClean="0"/>
              <a:t>&gt;)/</a:t>
            </a:r>
            <a:r>
              <a:rPr lang="en-US" altLang="ja-JP" sz="2300" dirty="0" err="1" smtClean="0">
                <a:latin typeface="Symbol" pitchFamily="18" charset="2"/>
              </a:rPr>
              <a:t>s</a:t>
            </a:r>
            <a:r>
              <a:rPr lang="en-US" altLang="ja-JP" sz="2300" baseline="-25000" dirty="0" err="1" smtClean="0"/>
              <a:t>Qy,n</a:t>
            </a:r>
            <a:endParaRPr lang="en-US" altLang="ja-JP" sz="2300" baseline="-25000" dirty="0" smtClean="0"/>
          </a:p>
          <a:p>
            <a:pPr algn="just">
              <a:buNone/>
            </a:pPr>
            <a:r>
              <a:rPr lang="en-US" altLang="ja-JP" sz="2300" dirty="0" smtClean="0"/>
              <a:t>	</a:t>
            </a:r>
            <a:r>
              <a:rPr lang="en-US" altLang="ja-JP" sz="2300" dirty="0" err="1" smtClean="0">
                <a:latin typeface="Symbol" pitchFamily="18" charset="2"/>
              </a:rPr>
              <a:t>F</a:t>
            </a:r>
            <a:r>
              <a:rPr lang="en-US" altLang="ja-JP" sz="2300" dirty="0" err="1" smtClean="0"/>
              <a:t>’</a:t>
            </a:r>
            <a:r>
              <a:rPr lang="en-US" altLang="ja-JP" sz="2300" baseline="-25000" dirty="0" err="1" smtClean="0"/>
              <a:t>n</a:t>
            </a:r>
            <a:r>
              <a:rPr lang="en-US" altLang="ja-JP" sz="2300" dirty="0" smtClean="0"/>
              <a:t> = atan2(</a:t>
            </a:r>
            <a:r>
              <a:rPr lang="en-US" altLang="ja-JP" sz="2300" dirty="0" err="1" smtClean="0"/>
              <a:t>Q’</a:t>
            </a:r>
            <a:r>
              <a:rPr lang="en-US" altLang="ja-JP" sz="2300" baseline="-25000" dirty="0" err="1" smtClean="0"/>
              <a:t>x,n</a:t>
            </a:r>
            <a:r>
              <a:rPr lang="en-US" altLang="ja-JP" sz="2300" dirty="0" smtClean="0"/>
              <a:t> , </a:t>
            </a:r>
            <a:r>
              <a:rPr lang="en-US" altLang="ja-JP" sz="2300" dirty="0" err="1" smtClean="0"/>
              <a:t>Q’</a:t>
            </a:r>
            <a:r>
              <a:rPr lang="en-US" altLang="ja-JP" sz="2300" baseline="-25000" dirty="0" err="1" smtClean="0"/>
              <a:t>y,n</a:t>
            </a:r>
            <a:r>
              <a:rPr lang="en-US" altLang="ja-JP" sz="2300" dirty="0" smtClean="0"/>
              <a:t>) / n</a:t>
            </a:r>
            <a:endParaRPr kumimoji="1" lang="en-US" altLang="ja-JP" sz="2300" dirty="0" smtClean="0"/>
          </a:p>
          <a:p>
            <a:r>
              <a:rPr lang="en-US" altLang="ja-JP" sz="2300" dirty="0" smtClean="0"/>
              <a:t>3. Flattening</a:t>
            </a:r>
          </a:p>
          <a:p>
            <a:pPr>
              <a:buNone/>
            </a:pPr>
            <a:r>
              <a:rPr lang="en-US" altLang="ja-JP" sz="2300" dirty="0" smtClean="0"/>
              <a:t>	</a:t>
            </a:r>
            <a:r>
              <a:rPr lang="en-US" altLang="ja-JP" sz="2300" dirty="0" err="1" smtClean="0"/>
              <a:t>n</a:t>
            </a:r>
            <a:r>
              <a:rPr lang="en-US" altLang="ja-JP" sz="2300" dirty="0" err="1" smtClean="0">
                <a:latin typeface="Symbol" pitchFamily="18" charset="2"/>
              </a:rPr>
              <a:t>F</a:t>
            </a:r>
            <a:r>
              <a:rPr lang="en-US" altLang="ja-JP" sz="2300" dirty="0" err="1" smtClean="0"/>
              <a:t>”</a:t>
            </a:r>
            <a:r>
              <a:rPr lang="en-US" altLang="ja-JP" sz="2300" baseline="-25000" dirty="0" err="1" smtClean="0"/>
              <a:t>n</a:t>
            </a:r>
            <a:r>
              <a:rPr lang="en-US" altLang="ja-JP" sz="2300" dirty="0" smtClean="0"/>
              <a:t> = </a:t>
            </a:r>
            <a:r>
              <a:rPr lang="en-US" altLang="ja-JP" sz="2300" dirty="0" err="1" smtClean="0"/>
              <a:t>n</a:t>
            </a:r>
            <a:r>
              <a:rPr lang="en-US" altLang="ja-JP" sz="2300" dirty="0" err="1" smtClean="0">
                <a:latin typeface="Symbol" pitchFamily="18" charset="2"/>
              </a:rPr>
              <a:t>F</a:t>
            </a:r>
            <a:r>
              <a:rPr lang="en-US" altLang="ja-JP" sz="2300" dirty="0" err="1" smtClean="0"/>
              <a:t>’</a:t>
            </a:r>
            <a:r>
              <a:rPr lang="en-US" altLang="ja-JP" sz="2300" baseline="-25000" dirty="0" err="1" smtClean="0"/>
              <a:t>n</a:t>
            </a:r>
            <a:r>
              <a:rPr lang="en-US" altLang="ja-JP" sz="2300" dirty="0" smtClean="0"/>
              <a:t> + </a:t>
            </a:r>
            <a:r>
              <a:rPr lang="en-US" altLang="ja-JP" sz="2300" dirty="0" smtClean="0">
                <a:latin typeface="Symbol" pitchFamily="18" charset="2"/>
              </a:rPr>
              <a:t>S</a:t>
            </a:r>
            <a:r>
              <a:rPr lang="en-US" altLang="ja-JP" sz="2300" dirty="0" smtClean="0"/>
              <a:t>2/</a:t>
            </a:r>
            <a:r>
              <a:rPr lang="en-US" altLang="ja-JP" sz="2300" dirty="0" err="1" smtClean="0"/>
              <a:t>i</a:t>
            </a:r>
            <a:r>
              <a:rPr lang="en-US" altLang="ja-JP" sz="2300" dirty="0" smtClean="0"/>
              <a:t>{-&lt;sin(</a:t>
            </a:r>
            <a:r>
              <a:rPr lang="en-US" altLang="ja-JP" sz="2300" dirty="0" err="1" smtClean="0"/>
              <a:t>in</a:t>
            </a:r>
            <a:r>
              <a:rPr lang="en-US" altLang="ja-JP" sz="2300" dirty="0" err="1" smtClean="0">
                <a:latin typeface="Symbol" pitchFamily="18" charset="2"/>
              </a:rPr>
              <a:t>F</a:t>
            </a:r>
            <a:r>
              <a:rPr lang="en-US" altLang="ja-JP" sz="2300" dirty="0" err="1" smtClean="0"/>
              <a:t>’</a:t>
            </a:r>
            <a:r>
              <a:rPr lang="en-US" altLang="ja-JP" sz="2300" baseline="-25000" dirty="0" err="1" smtClean="0"/>
              <a:t>n</a:t>
            </a:r>
            <a:r>
              <a:rPr lang="en-US" altLang="ja-JP" sz="2300" dirty="0" smtClean="0"/>
              <a:t>)&gt;cos(</a:t>
            </a:r>
            <a:r>
              <a:rPr lang="en-US" altLang="ja-JP" sz="2300" dirty="0" err="1" smtClean="0"/>
              <a:t>in</a:t>
            </a:r>
            <a:r>
              <a:rPr lang="en-US" altLang="ja-JP" sz="2300" dirty="0" err="1" smtClean="0">
                <a:latin typeface="Symbol" pitchFamily="18" charset="2"/>
              </a:rPr>
              <a:t>F</a:t>
            </a:r>
            <a:r>
              <a:rPr lang="en-US" altLang="ja-JP" sz="2300" dirty="0" err="1" smtClean="0"/>
              <a:t>’</a:t>
            </a:r>
            <a:r>
              <a:rPr lang="en-US" altLang="ja-JP" sz="2300" baseline="-25000" dirty="0" err="1" smtClean="0"/>
              <a:t>n</a:t>
            </a:r>
            <a:r>
              <a:rPr lang="en-US" altLang="ja-JP" sz="2300" dirty="0" smtClean="0"/>
              <a:t>)+&lt;cos(</a:t>
            </a:r>
            <a:r>
              <a:rPr lang="en-US" altLang="ja-JP" sz="2300" dirty="0" err="1" smtClean="0"/>
              <a:t>in</a:t>
            </a:r>
            <a:r>
              <a:rPr lang="en-US" altLang="ja-JP" sz="2300" dirty="0" err="1" smtClean="0">
                <a:latin typeface="Symbol" pitchFamily="18" charset="2"/>
              </a:rPr>
              <a:t>F</a:t>
            </a:r>
            <a:r>
              <a:rPr lang="en-US" altLang="ja-JP" sz="2300" dirty="0" err="1" smtClean="0"/>
              <a:t>’</a:t>
            </a:r>
            <a:r>
              <a:rPr lang="en-US" altLang="ja-JP" sz="2300" baseline="-25000" dirty="0" err="1" smtClean="0"/>
              <a:t>n</a:t>
            </a:r>
            <a:r>
              <a:rPr lang="en-US" altLang="ja-JP" sz="2300" dirty="0" smtClean="0"/>
              <a:t>)&gt;sin(</a:t>
            </a:r>
            <a:r>
              <a:rPr lang="en-US" altLang="ja-JP" sz="2300" dirty="0" err="1" smtClean="0"/>
              <a:t>in</a:t>
            </a:r>
            <a:r>
              <a:rPr lang="en-US" altLang="ja-JP" sz="2300" dirty="0" err="1" smtClean="0">
                <a:latin typeface="Symbol" pitchFamily="18" charset="2"/>
              </a:rPr>
              <a:t>F</a:t>
            </a:r>
            <a:r>
              <a:rPr lang="en-US" altLang="ja-JP" sz="2300" dirty="0" err="1" smtClean="0"/>
              <a:t>’</a:t>
            </a:r>
            <a:r>
              <a:rPr lang="en-US" altLang="ja-JP" sz="2300" baseline="-25000" dirty="0" err="1" smtClean="0"/>
              <a:t>n</a:t>
            </a:r>
            <a:r>
              <a:rPr lang="en-US" altLang="ja-JP" sz="2300" dirty="0" smtClean="0"/>
              <a:t>)}</a:t>
            </a:r>
          </a:p>
        </p:txBody>
      </p:sp>
      <p:pic>
        <p:nvPicPr>
          <p:cNvPr id="2050" name="Picture 2" descr="C:\Users\sanshirou\Desktop\研究室\博士課程後期入試\presentation\picture\2011y08m22d_0226012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05064"/>
            <a:ext cx="5040560" cy="2736304"/>
          </a:xfrm>
          <a:prstGeom prst="rect">
            <a:avLst/>
          </a:prstGeom>
          <a:noFill/>
        </p:spPr>
      </p:pic>
      <p:grpSp>
        <p:nvGrpSpPr>
          <p:cNvPr id="2" name="グループ化 9"/>
          <p:cNvGrpSpPr/>
          <p:nvPr/>
        </p:nvGrpSpPr>
        <p:grpSpPr>
          <a:xfrm>
            <a:off x="5652120" y="4024017"/>
            <a:ext cx="3205942" cy="2717351"/>
            <a:chOff x="5741806" y="4365104"/>
            <a:chExt cx="3205942" cy="2717351"/>
          </a:xfrm>
        </p:grpSpPr>
        <p:pic>
          <p:nvPicPr>
            <p:cNvPr id="6" name="Picture 34" descr="IMG_043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96136" y="4365104"/>
              <a:ext cx="2418752" cy="1704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5741806" y="6066792"/>
              <a:ext cx="320594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/>
                <a:t>reaction plane detector(</a:t>
              </a:r>
              <a:r>
                <a:rPr lang="en-US" altLang="ja-JP" sz="2000" dirty="0" err="1" smtClean="0"/>
                <a:t>RxN</a:t>
              </a:r>
              <a:r>
                <a:rPr lang="en-US" altLang="ja-JP" sz="2000" dirty="0" smtClean="0"/>
                <a:t>)</a:t>
              </a:r>
            </a:p>
            <a:p>
              <a:r>
                <a:rPr lang="en-US" altLang="ja-JP" sz="2000" dirty="0" smtClean="0"/>
                <a:t>     inner 1.5 &lt; |</a:t>
              </a:r>
              <a:r>
                <a:rPr lang="en-US" altLang="ja-JP" sz="2000" dirty="0" smtClean="0">
                  <a:latin typeface="Symbol" pitchFamily="18" charset="2"/>
                </a:rPr>
                <a:t>h</a:t>
              </a:r>
              <a:r>
                <a:rPr lang="en-US" altLang="ja-JP" sz="2000" dirty="0" smtClean="0"/>
                <a:t>| &lt; 2.8</a:t>
              </a:r>
            </a:p>
            <a:p>
              <a:r>
                <a:rPr lang="en-US" altLang="ja-JP" sz="2000" dirty="0" smtClean="0"/>
                <a:t>     outer 1.0 &lt; |</a:t>
              </a:r>
              <a:r>
                <a:rPr lang="en-US" altLang="ja-JP" sz="2000" dirty="0" smtClean="0">
                  <a:latin typeface="Symbol" pitchFamily="18" charset="2"/>
                </a:rPr>
                <a:t>h</a:t>
              </a:r>
              <a:r>
                <a:rPr lang="en-US" altLang="ja-JP" sz="2000" dirty="0" smtClean="0"/>
                <a:t>| &lt; 1.5</a:t>
              </a:r>
            </a:p>
          </p:txBody>
        </p:sp>
      </p:grpSp>
      <p:grpSp>
        <p:nvGrpSpPr>
          <p:cNvPr id="4" name="グループ化 18"/>
          <p:cNvGrpSpPr/>
          <p:nvPr/>
        </p:nvGrpSpPr>
        <p:grpSpPr>
          <a:xfrm>
            <a:off x="6084168" y="116632"/>
            <a:ext cx="2952328" cy="2592288"/>
            <a:chOff x="1475656" y="692696"/>
            <a:chExt cx="6408712" cy="5544616"/>
          </a:xfrm>
        </p:grpSpPr>
        <p:sp>
          <p:nvSpPr>
            <p:cNvPr id="20" name="円/楕円 19"/>
            <p:cNvSpPr/>
            <p:nvPr/>
          </p:nvSpPr>
          <p:spPr>
            <a:xfrm>
              <a:off x="1475656" y="692696"/>
              <a:ext cx="5904656" cy="554461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" name="直線コネクタ 20"/>
            <p:cNvCxnSpPr>
              <a:stCxn id="20" idx="2"/>
              <a:endCxn id="20" idx="6"/>
            </p:cNvCxnSpPr>
            <p:nvPr/>
          </p:nvCxnSpPr>
          <p:spPr>
            <a:xfrm rot="10800000" flipH="1">
              <a:off x="1475656" y="3465004"/>
              <a:ext cx="590465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>
              <a:stCxn id="20" idx="0"/>
              <a:endCxn id="20" idx="4"/>
            </p:cNvCxnSpPr>
            <p:nvPr/>
          </p:nvCxnSpPr>
          <p:spPr>
            <a:xfrm rot="16200000" flipH="1">
              <a:off x="1655676" y="3465004"/>
              <a:ext cx="554461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>
              <a:stCxn id="20" idx="1"/>
              <a:endCxn id="20" idx="5"/>
            </p:cNvCxnSpPr>
            <p:nvPr/>
          </p:nvCxnSpPr>
          <p:spPr>
            <a:xfrm rot="16200000" flipH="1">
              <a:off x="2467666" y="1377393"/>
              <a:ext cx="3920636" cy="4175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>
              <a:stCxn id="20" idx="7"/>
              <a:endCxn id="20" idx="3"/>
            </p:cNvCxnSpPr>
            <p:nvPr/>
          </p:nvCxnSpPr>
          <p:spPr>
            <a:xfrm rot="16200000" flipH="1" flipV="1">
              <a:off x="2467666" y="1377393"/>
              <a:ext cx="3920636" cy="4175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円弧 24"/>
            <p:cNvSpPr/>
            <p:nvPr/>
          </p:nvSpPr>
          <p:spPr>
            <a:xfrm>
              <a:off x="5580112" y="2996952"/>
              <a:ext cx="432048" cy="864096"/>
            </a:xfrm>
            <a:prstGeom prst="arc">
              <a:avLst>
                <a:gd name="adj1" fmla="val 16135802"/>
                <a:gd name="adj2" fmla="val 0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6156177" y="2649619"/>
              <a:ext cx="773189" cy="8557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>
                  <a:latin typeface="Symbol" pitchFamily="18" charset="2"/>
                </a:rPr>
                <a:t>f</a:t>
              </a:r>
              <a:r>
                <a:rPr kumimoji="1" lang="en-US" altLang="ja-JP" sz="2000" baseline="-25000" dirty="0" err="1" smtClean="0"/>
                <a:t>i</a:t>
              </a:r>
              <a:endParaRPr kumimoji="1" lang="ja-JP" altLang="en-US" sz="2000" baseline="-25000" dirty="0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3250098" y="2323122"/>
              <a:ext cx="2376264" cy="23042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8" name="直線矢印コネクタ 27"/>
            <p:cNvCxnSpPr/>
            <p:nvPr/>
          </p:nvCxnSpPr>
          <p:spPr>
            <a:xfrm flipV="1">
              <a:off x="4427984" y="2742291"/>
              <a:ext cx="1944216" cy="72008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矢印コネクタ 28"/>
            <p:cNvCxnSpPr/>
            <p:nvPr/>
          </p:nvCxnSpPr>
          <p:spPr>
            <a:xfrm flipV="1">
              <a:off x="4427984" y="3465004"/>
              <a:ext cx="3456384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スライド番号プレースホルダ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51520" y="116632"/>
            <a:ext cx="4563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u="sng" dirty="0" smtClean="0"/>
              <a:t>Reaction Plane Calibration</a:t>
            </a:r>
            <a:endParaRPr lang="ja-JP" altLang="en-US" sz="3200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47788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 smtClean="0"/>
              <a:t>Method (v</a:t>
            </a:r>
            <a:r>
              <a:rPr lang="en-US" altLang="ja-JP" sz="3200" b="1" u="sng" baseline="-25000" dirty="0" smtClean="0"/>
              <a:t>n</a:t>
            </a:r>
            <a:r>
              <a:rPr lang="en-US" altLang="ja-JP" sz="3200" b="1" u="sng" dirty="0" smtClean="0"/>
              <a:t> measurement)</a:t>
            </a:r>
            <a:endParaRPr kumimoji="1" lang="ja-JP" altLang="en-US" sz="3200" b="1" u="sng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980728"/>
            <a:ext cx="6725559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v3 are measured using function.</a:t>
            </a:r>
          </a:p>
          <a:p>
            <a:pPr lvl="1"/>
            <a:r>
              <a:rPr lang="en-US" altLang="ja-JP" sz="2400" dirty="0" smtClean="0"/>
              <a:t>v</a:t>
            </a:r>
            <a:r>
              <a:rPr lang="en-US" altLang="ja-JP" sz="2400" baseline="-25000" dirty="0" smtClean="0"/>
              <a:t>n,true</a:t>
            </a:r>
            <a:r>
              <a:rPr lang="en-US" altLang="ja-JP" sz="2400" dirty="0" smtClean="0"/>
              <a:t> = &lt;cos{n(</a:t>
            </a:r>
            <a:r>
              <a:rPr lang="en-US" altLang="ja-JP" sz="2400" dirty="0" err="1" smtClean="0">
                <a:latin typeface="Symbol" pitchFamily="18" charset="2"/>
              </a:rPr>
              <a:t>Y</a:t>
            </a:r>
            <a:r>
              <a:rPr lang="en-US" altLang="ja-JP" sz="2400" baseline="-25000" dirty="0" err="1" smtClean="0"/>
              <a:t>n,part</a:t>
            </a:r>
            <a:r>
              <a:rPr lang="en-US" altLang="ja-JP" sz="2400" dirty="0" smtClean="0"/>
              <a:t> - </a:t>
            </a:r>
            <a:r>
              <a:rPr lang="en-US" altLang="ja-JP" sz="2400" dirty="0" err="1" smtClean="0">
                <a:latin typeface="Symbol" pitchFamily="18" charset="2"/>
              </a:rPr>
              <a:t>Y</a:t>
            </a:r>
            <a:r>
              <a:rPr lang="en-US" altLang="ja-JP" sz="2400" baseline="-25000" dirty="0" err="1" smtClean="0"/>
              <a:t>n,Event</a:t>
            </a:r>
            <a:r>
              <a:rPr lang="en-US" altLang="ja-JP" sz="2400" baseline="-25000" dirty="0" smtClean="0"/>
              <a:t> Plane</a:t>
            </a:r>
            <a:r>
              <a:rPr lang="en-US" altLang="ja-JP" sz="2400" dirty="0" smtClean="0"/>
              <a:t>)}&gt;</a:t>
            </a:r>
          </a:p>
          <a:p>
            <a:pPr lvl="1"/>
            <a:r>
              <a:rPr lang="en-US" altLang="ja-JP" sz="2400" dirty="0" smtClean="0"/>
              <a:t>v</a:t>
            </a:r>
            <a:r>
              <a:rPr lang="en-US" altLang="ja-JP" sz="2400" baseline="-25000" dirty="0" smtClean="0"/>
              <a:t>n,obs</a:t>
            </a:r>
            <a:r>
              <a:rPr lang="en-US" altLang="ja-JP" sz="2400" dirty="0" smtClean="0"/>
              <a:t> = &lt;cos{n(</a:t>
            </a:r>
            <a:r>
              <a:rPr lang="en-US" altLang="ja-JP" sz="2400" dirty="0" err="1" smtClean="0">
                <a:latin typeface="Symbol" pitchFamily="18" charset="2"/>
              </a:rPr>
              <a:t>Y</a:t>
            </a:r>
            <a:r>
              <a:rPr lang="en-US" altLang="ja-JP" sz="2400" baseline="-25000" dirty="0" err="1" smtClean="0"/>
              <a:t>n,part</a:t>
            </a:r>
            <a:r>
              <a:rPr lang="en-US" altLang="ja-JP" sz="2400" dirty="0" smtClean="0"/>
              <a:t> - </a:t>
            </a:r>
            <a:r>
              <a:rPr lang="en-US" altLang="ja-JP" sz="2400" dirty="0" err="1" smtClean="0">
                <a:latin typeface="Symbol" pitchFamily="18" charset="2"/>
              </a:rPr>
              <a:t>Y</a:t>
            </a:r>
            <a:r>
              <a:rPr lang="en-US" altLang="ja-JP" sz="2400" baseline="-25000" dirty="0" err="1" smtClean="0"/>
              <a:t>n,Reaction</a:t>
            </a:r>
            <a:r>
              <a:rPr lang="en-US" altLang="ja-JP" sz="2400" baseline="-25000" dirty="0" smtClean="0"/>
              <a:t> Plane</a:t>
            </a:r>
            <a:r>
              <a:rPr lang="en-US" altLang="ja-JP" sz="2400" dirty="0" smtClean="0"/>
              <a:t>)}&gt;</a:t>
            </a:r>
          </a:p>
          <a:p>
            <a:pPr lvl="1"/>
            <a:endParaRPr lang="en-US" altLang="ja-JP" sz="2400" dirty="0" smtClean="0"/>
          </a:p>
          <a:p>
            <a:pPr lvl="1"/>
            <a:r>
              <a:rPr lang="en-US" altLang="ja-JP" sz="2400" dirty="0" smtClean="0"/>
              <a:t>v</a:t>
            </a:r>
            <a:r>
              <a:rPr lang="en-US" altLang="ja-JP" sz="2400" baseline="-25000" dirty="0" smtClean="0"/>
              <a:t>n,true</a:t>
            </a:r>
            <a:r>
              <a:rPr lang="en-US" altLang="ja-JP" sz="2400" dirty="0" smtClean="0"/>
              <a:t> = v</a:t>
            </a:r>
            <a:r>
              <a:rPr lang="en-US" altLang="ja-JP" sz="2400" baseline="-25000" dirty="0" smtClean="0"/>
              <a:t>n,obs</a:t>
            </a:r>
            <a:r>
              <a:rPr lang="en-US" altLang="ja-JP" sz="2400" dirty="0" smtClean="0"/>
              <a:t> / Res(</a:t>
            </a:r>
            <a:r>
              <a:rPr lang="en-US" altLang="ja-JP" sz="2400" dirty="0" err="1" smtClean="0">
                <a:latin typeface="Symbol" pitchFamily="18" charset="2"/>
              </a:rPr>
              <a:t>Y</a:t>
            </a:r>
            <a:r>
              <a:rPr lang="en-US" altLang="ja-JP" sz="2400" baseline="-25000" dirty="0" err="1" smtClean="0"/>
              <a:t>n,Reaction</a:t>
            </a:r>
            <a:r>
              <a:rPr lang="en-US" altLang="ja-JP" sz="2400" baseline="-25000" dirty="0" smtClean="0"/>
              <a:t> Plane</a:t>
            </a:r>
            <a:r>
              <a:rPr lang="en-US" altLang="ja-JP" sz="2400" dirty="0" smtClean="0"/>
              <a:t>)</a:t>
            </a:r>
          </a:p>
          <a:p>
            <a:pPr lvl="1"/>
            <a:r>
              <a:rPr lang="en-US" altLang="ja-JP" sz="2400" dirty="0" err="1" smtClean="0"/>
              <a:t>v</a:t>
            </a:r>
            <a:r>
              <a:rPr lang="en-US" altLang="ja-JP" sz="2400" baseline="-25000" dirty="0" err="1" smtClean="0"/>
              <a:t>n,true</a:t>
            </a:r>
            <a:r>
              <a:rPr lang="en-US" altLang="ja-JP" sz="2400" dirty="0" smtClean="0"/>
              <a:t> : true </a:t>
            </a:r>
            <a:r>
              <a:rPr lang="en-US" altLang="ja-JP" sz="2400" dirty="0" err="1" smtClean="0"/>
              <a:t>v</a:t>
            </a:r>
            <a:r>
              <a:rPr lang="en-US" altLang="ja-JP" sz="2400" baseline="-25000" dirty="0" err="1" smtClean="0"/>
              <a:t>n</a:t>
            </a:r>
            <a:endParaRPr lang="en-US" altLang="ja-JP" sz="2400" baseline="-25000" dirty="0" smtClean="0"/>
          </a:p>
          <a:p>
            <a:pPr lvl="1"/>
            <a:r>
              <a:rPr kumimoji="1" lang="en-US" altLang="ja-JP" sz="2400" dirty="0" err="1" smtClean="0"/>
              <a:t>v</a:t>
            </a:r>
            <a:r>
              <a:rPr kumimoji="1" lang="en-US" altLang="ja-JP" sz="2400" baseline="-25000" dirty="0" err="1" smtClean="0"/>
              <a:t>n,obs</a:t>
            </a:r>
            <a:r>
              <a:rPr kumimoji="1" lang="en-US" altLang="ja-JP" sz="2400" dirty="0" smtClean="0"/>
              <a:t> : observed v</a:t>
            </a:r>
            <a:r>
              <a:rPr kumimoji="1" lang="en-US" altLang="ja-JP" sz="2400" baseline="-25000" dirty="0" smtClean="0"/>
              <a:t>n</a:t>
            </a:r>
          </a:p>
          <a:p>
            <a:pPr lvl="1"/>
            <a:r>
              <a:rPr lang="en-US" altLang="ja-JP" sz="2400" dirty="0" err="1" smtClean="0">
                <a:latin typeface="Symbol" pitchFamily="18" charset="2"/>
              </a:rPr>
              <a:t>Y</a:t>
            </a:r>
            <a:r>
              <a:rPr lang="en-US" altLang="ja-JP" sz="2400" baseline="-25000" dirty="0" err="1" smtClean="0"/>
              <a:t>n,part</a:t>
            </a:r>
            <a:r>
              <a:rPr lang="en-US" altLang="ja-JP" sz="2400" dirty="0" smtClean="0"/>
              <a:t> : azimuthal angle of particle</a:t>
            </a:r>
          </a:p>
          <a:p>
            <a:pPr lvl="1"/>
            <a:r>
              <a:rPr lang="en-US" altLang="ja-JP" sz="2400" dirty="0" err="1" smtClean="0">
                <a:latin typeface="Symbol" pitchFamily="18" charset="2"/>
              </a:rPr>
              <a:t>Y</a:t>
            </a:r>
            <a:r>
              <a:rPr lang="en-US" altLang="ja-JP" sz="2400" baseline="-25000" dirty="0" err="1" smtClean="0"/>
              <a:t>n,Event</a:t>
            </a:r>
            <a:r>
              <a:rPr lang="en-US" altLang="ja-JP" sz="2400" baseline="-25000" dirty="0" smtClean="0"/>
              <a:t> Plane</a:t>
            </a:r>
            <a:r>
              <a:rPr lang="en-US" altLang="ja-JP" sz="2400" dirty="0" smtClean="0"/>
              <a:t> : azimuthal angle of Event Plane</a:t>
            </a:r>
          </a:p>
          <a:p>
            <a:pPr lvl="1"/>
            <a:r>
              <a:rPr lang="en-US" altLang="ja-JP" sz="2400" dirty="0" err="1" smtClean="0">
                <a:latin typeface="Symbol" pitchFamily="18" charset="2"/>
              </a:rPr>
              <a:t>Y</a:t>
            </a:r>
            <a:r>
              <a:rPr lang="en-US" altLang="ja-JP" sz="2400" baseline="-25000" dirty="0" err="1" smtClean="0"/>
              <a:t>n,Reaction</a:t>
            </a:r>
            <a:r>
              <a:rPr lang="en-US" altLang="ja-JP" sz="2400" baseline="-25000" dirty="0" smtClean="0"/>
              <a:t> Plane</a:t>
            </a:r>
            <a:r>
              <a:rPr lang="en-US" altLang="ja-JP" sz="2400" dirty="0" smtClean="0"/>
              <a:t> : azimuthal angle of Reaction Plane</a:t>
            </a:r>
          </a:p>
          <a:p>
            <a:pPr lvl="1"/>
            <a:r>
              <a:rPr lang="en-US" altLang="ja-JP" sz="2400" dirty="0" smtClean="0"/>
              <a:t>Res(</a:t>
            </a:r>
            <a:r>
              <a:rPr lang="en-US" altLang="ja-JP" sz="2400" dirty="0" err="1" smtClean="0">
                <a:latin typeface="Symbol" pitchFamily="18" charset="2"/>
              </a:rPr>
              <a:t>Y</a:t>
            </a:r>
            <a:r>
              <a:rPr lang="en-US" altLang="ja-JP" sz="2400" baseline="-25000" dirty="0" err="1" smtClean="0"/>
              <a:t>n,Reaction</a:t>
            </a:r>
            <a:r>
              <a:rPr lang="en-US" altLang="ja-JP" sz="2400" baseline="-25000" dirty="0" smtClean="0"/>
              <a:t> Plane</a:t>
            </a:r>
            <a:r>
              <a:rPr lang="en-US" altLang="ja-JP" sz="2400" dirty="0" smtClean="0"/>
              <a:t>) : Resolution of </a:t>
            </a:r>
            <a:r>
              <a:rPr lang="en-US" altLang="ja-JP" sz="2400" dirty="0" err="1" smtClean="0">
                <a:latin typeface="Symbol" pitchFamily="18" charset="2"/>
              </a:rPr>
              <a:t>Y</a:t>
            </a:r>
            <a:r>
              <a:rPr lang="en-US" altLang="ja-JP" sz="2400" baseline="-25000" dirty="0" err="1" smtClean="0"/>
              <a:t>n,Reaction</a:t>
            </a:r>
            <a:r>
              <a:rPr lang="en-US" altLang="ja-JP" sz="2400" baseline="-25000" dirty="0" smtClean="0"/>
              <a:t> Plane</a:t>
            </a:r>
            <a:endParaRPr kumimoji="1" lang="en-US" altLang="ja-JP" sz="2400" baseline="-25000" dirty="0" smtClean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pic>
        <p:nvPicPr>
          <p:cNvPr id="17413" name="Picture 5" descr="C:\Users\sanshirou\Desktop\TALK\WPCF\presentation\picture\tof_aft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8662" y="1556792"/>
            <a:ext cx="4155338" cy="3229148"/>
          </a:xfrm>
          <a:prstGeom prst="rect">
            <a:avLst/>
          </a:prstGeom>
          <a:noFill/>
        </p:spPr>
      </p:pic>
      <p:pic>
        <p:nvPicPr>
          <p:cNvPr id="17414" name="Picture 6" descr="C:\Users\sanshirou\Desktop\TALK\WPCF\presentation\picture\tof_befor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2"/>
            <a:ext cx="4155338" cy="3229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32403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 smtClean="0"/>
              <a:t>Result(KE</a:t>
            </a:r>
            <a:r>
              <a:rPr lang="en-US" altLang="ja-JP" sz="3200" b="1" u="sng" baseline="-25000" dirty="0" smtClean="0"/>
              <a:t>T</a:t>
            </a:r>
            <a:r>
              <a:rPr lang="en-US" altLang="ja-JP" sz="3200" b="1" u="sng" dirty="0" smtClean="0"/>
              <a:t>/(n</a:t>
            </a:r>
            <a:r>
              <a:rPr lang="en-US" altLang="ja-JP" sz="3200" b="1" u="sng" baseline="-25000" dirty="0" smtClean="0"/>
              <a:t>q</a:t>
            </a:r>
            <a:r>
              <a:rPr lang="en-US" altLang="ja-JP" sz="3200" b="1" u="sng" dirty="0" smtClean="0"/>
              <a:t>)</a:t>
            </a:r>
            <a:r>
              <a:rPr lang="en-US" altLang="ja-JP" sz="3200" b="1" u="sng" baseline="30000" dirty="0" smtClean="0"/>
              <a:t>3/2</a:t>
            </a:r>
            <a:r>
              <a:rPr lang="en-US" altLang="ja-JP" sz="3200" b="1" u="sng" dirty="0" smtClean="0"/>
              <a:t>)</a:t>
            </a:r>
            <a:endParaRPr kumimoji="1" lang="ja-JP" altLang="en-US" sz="3200" b="1" u="sng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pic>
        <p:nvPicPr>
          <p:cNvPr id="18434" name="Picture 2" descr="C:\Users\sanshirou\Desktop\TALK\WPCF\presentation\picture\v3_kt_po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28800"/>
            <a:ext cx="5133628" cy="3701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9512" y="188640"/>
            <a:ext cx="1452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u="sng" dirty="0" smtClean="0"/>
              <a:t>Outline</a:t>
            </a:r>
            <a:endParaRPr kumimoji="1" lang="ja-JP" altLang="en-US" sz="3200" b="1" u="sng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99592" y="908720"/>
            <a:ext cx="6625889" cy="5116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2800" dirty="0" smtClean="0"/>
              <a:t> Introduction and Motivation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800" dirty="0" smtClean="0"/>
              <a:t>Azimuthal anisotropy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800" dirty="0" smtClean="0"/>
              <a:t>Triangular anisotropy</a:t>
            </a:r>
          </a:p>
          <a:p>
            <a:pPr lvl="1">
              <a:buFont typeface="Wingdings" pitchFamily="2" charset="2"/>
              <a:buChar char="Ø"/>
            </a:pPr>
            <a:endParaRPr lang="en-US" altLang="ja-JP" dirty="0" smtClean="0"/>
          </a:p>
          <a:p>
            <a:pPr>
              <a:buFont typeface="Arial" pitchFamily="34" charset="0"/>
              <a:buChar char="•"/>
            </a:pPr>
            <a:r>
              <a:rPr lang="en-US" altLang="ja-JP" sz="2800" dirty="0" smtClean="0"/>
              <a:t> Analysis method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800" dirty="0" smtClean="0"/>
              <a:t>Data Set and PHENIX detector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800" dirty="0" smtClean="0"/>
              <a:t>Measuring method</a:t>
            </a:r>
          </a:p>
          <a:p>
            <a:pPr lvl="1">
              <a:buFont typeface="Wingdings" pitchFamily="2" charset="2"/>
              <a:buChar char="Ø"/>
            </a:pPr>
            <a:endParaRPr lang="en-US" altLang="ja-JP" dirty="0" smtClean="0"/>
          </a:p>
          <a:p>
            <a:pPr>
              <a:buFont typeface="Arial" pitchFamily="34" charset="0"/>
              <a:buChar char="•"/>
            </a:pPr>
            <a:r>
              <a:rPr lang="en-US" altLang="ja-JP" sz="2800" dirty="0" smtClean="0"/>
              <a:t> Results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800" dirty="0" smtClean="0"/>
              <a:t>Particle Identified</a:t>
            </a:r>
            <a:r>
              <a:rPr kumimoji="1" lang="en-US" altLang="ja-JP" sz="2800" dirty="0" smtClean="0"/>
              <a:t> v</a:t>
            </a:r>
            <a:r>
              <a:rPr kumimoji="1" lang="en-US" altLang="ja-JP" sz="2800" baseline="-25000" dirty="0" smtClean="0"/>
              <a:t>3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800" dirty="0" smtClean="0"/>
              <a:t>Comparison with model calculation</a:t>
            </a:r>
          </a:p>
          <a:p>
            <a:pPr lvl="1">
              <a:buFont typeface="Wingdings" pitchFamily="2" charset="2"/>
              <a:buChar char="Ø"/>
            </a:pPr>
            <a:endParaRPr lang="en-US" altLang="ja-JP" sz="1050" dirty="0" smtClean="0"/>
          </a:p>
          <a:p>
            <a:pPr>
              <a:buFont typeface="Arial" pitchFamily="34" charset="0"/>
              <a:buChar char="•"/>
            </a:pPr>
            <a:r>
              <a:rPr lang="en-US" altLang="ja-JP" sz="2800" dirty="0" smtClean="0"/>
              <a:t> Summary and Outlook</a:t>
            </a:r>
            <a:endParaRPr kumimoji="1" lang="ja-JP" altLang="en-US" sz="2800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2011/9/23</a:t>
            </a:r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Sanshiro WPCF2011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grpSp>
        <p:nvGrpSpPr>
          <p:cNvPr id="12" name="グループ化 11"/>
          <p:cNvGrpSpPr/>
          <p:nvPr/>
        </p:nvGrpSpPr>
        <p:grpSpPr>
          <a:xfrm>
            <a:off x="4765633" y="517800"/>
            <a:ext cx="3910823" cy="2983208"/>
            <a:chOff x="4765633" y="517800"/>
            <a:chExt cx="3910823" cy="298320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65633" y="517800"/>
              <a:ext cx="3910823" cy="2983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二等辺三角形 8"/>
            <p:cNvSpPr/>
            <p:nvPr/>
          </p:nvSpPr>
          <p:spPr>
            <a:xfrm rot="1081153">
              <a:off x="5579166" y="540077"/>
              <a:ext cx="2474149" cy="2265840"/>
            </a:xfrm>
            <a:prstGeom prst="triangl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83568" y="513510"/>
            <a:ext cx="3910823" cy="2983208"/>
            <a:chOff x="683568" y="517800"/>
            <a:chExt cx="3910823" cy="2983208"/>
          </a:xfrm>
        </p:grpSpPr>
        <p:pic>
          <p:nvPicPr>
            <p:cNvPr id="1843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3568" y="517800"/>
              <a:ext cx="3910823" cy="2983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円/楕円 9"/>
            <p:cNvSpPr/>
            <p:nvPr/>
          </p:nvSpPr>
          <p:spPr>
            <a:xfrm rot="1139677">
              <a:off x="1892967" y="630392"/>
              <a:ext cx="1531792" cy="2546650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386" y="3501008"/>
            <a:ext cx="3910823" cy="2983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正方形/長方形 15"/>
          <p:cNvSpPr/>
          <p:nvPr/>
        </p:nvSpPr>
        <p:spPr>
          <a:xfrm rot="19206519">
            <a:off x="1644604" y="4137878"/>
            <a:ext cx="1977742" cy="16582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68439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 smtClean="0"/>
              <a:t>Result(identified v</a:t>
            </a:r>
            <a:r>
              <a:rPr lang="en-US" altLang="ja-JP" sz="3200" b="1" u="sng" baseline="-25000" dirty="0" smtClean="0"/>
              <a:t>3</a:t>
            </a:r>
            <a:r>
              <a:rPr lang="en-US" altLang="ja-JP" sz="3200" b="1" u="sng" dirty="0" smtClean="0"/>
              <a:t> using full statistics)</a:t>
            </a:r>
            <a:endParaRPr kumimoji="1" lang="ja-JP" altLang="en-US" sz="3200" b="1" u="sng" dirty="0"/>
          </a:p>
        </p:txBody>
      </p:sp>
      <p:pic>
        <p:nvPicPr>
          <p:cNvPr id="1026" name="Picture 2" descr="C:\Users\sanshirou\Desktop\TALK\WPCF\presentation\picture\no_his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2834"/>
            <a:ext cx="9144001" cy="3418334"/>
          </a:xfrm>
          <a:prstGeom prst="rect">
            <a:avLst/>
          </a:prstGeom>
          <a:noFill/>
        </p:spPr>
      </p:pic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 rot="20700000">
            <a:off x="184859" y="2975385"/>
            <a:ext cx="8878351" cy="830997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b="1" u="sng" dirty="0" smtClean="0">
                <a:solidFill>
                  <a:srgbClr val="FF0000"/>
                </a:solidFill>
              </a:rPr>
              <a:t>Not Showing</a:t>
            </a:r>
            <a:endParaRPr kumimoji="1" lang="ja-JP" altLang="en-US" sz="4800" b="1" u="sng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rot="900000">
            <a:off x="78234" y="2899200"/>
            <a:ext cx="8910631" cy="830997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b="1" u="sng" dirty="0" smtClean="0">
                <a:solidFill>
                  <a:srgbClr val="FF0000"/>
                </a:solidFill>
              </a:rPr>
              <a:t>Not Showing</a:t>
            </a:r>
            <a:endParaRPr kumimoji="1" lang="ja-JP" altLang="en-US" sz="48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38323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 smtClean="0"/>
              <a:t>Azimuthal anisotropy</a:t>
            </a:r>
            <a:endParaRPr kumimoji="1" lang="ja-JP" altLang="en-US" sz="3200" b="1" u="sng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5536" y="3573016"/>
            <a:ext cx="83529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en-US" altLang="ja-JP" sz="2200" dirty="0" smtClean="0"/>
              <a:t>  Azimuthal anisotropy is sensitive to initial participant geometry, and  provides the early information of generated matter in collisions.</a:t>
            </a:r>
          </a:p>
          <a:p>
            <a:pPr>
              <a:buFont typeface="Wingdings" pitchFamily="2" charset="2"/>
              <a:buChar char="u"/>
            </a:pPr>
            <a:r>
              <a:rPr lang="en-US" altLang="ja-JP" sz="2200" dirty="0" smtClean="0"/>
              <a:t>  Azimuthal correlation with the reaction plane.</a:t>
            </a:r>
          </a:p>
        </p:txBody>
      </p:sp>
      <p:grpSp>
        <p:nvGrpSpPr>
          <p:cNvPr id="7" name="Group 51"/>
          <p:cNvGrpSpPr>
            <a:grpSpLocks/>
          </p:cNvGrpSpPr>
          <p:nvPr/>
        </p:nvGrpSpPr>
        <p:grpSpPr bwMode="auto">
          <a:xfrm>
            <a:off x="5216491" y="980728"/>
            <a:ext cx="3099925" cy="2376264"/>
            <a:chOff x="3651" y="2568"/>
            <a:chExt cx="1860" cy="1270"/>
          </a:xfrm>
        </p:grpSpPr>
        <p:sp>
          <p:nvSpPr>
            <p:cNvPr id="9" name="Line 52"/>
            <p:cNvSpPr>
              <a:spLocks noChangeShapeType="1"/>
            </p:cNvSpPr>
            <p:nvPr/>
          </p:nvSpPr>
          <p:spPr bwMode="auto">
            <a:xfrm>
              <a:off x="3651" y="3203"/>
              <a:ext cx="18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" name="Line 53"/>
            <p:cNvSpPr>
              <a:spLocks noChangeShapeType="1"/>
            </p:cNvSpPr>
            <p:nvPr/>
          </p:nvSpPr>
          <p:spPr bwMode="auto">
            <a:xfrm flipV="1">
              <a:off x="4592" y="2568"/>
              <a:ext cx="0" cy="12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dirty="0"/>
            </a:p>
          </p:txBody>
        </p:sp>
        <p:grpSp>
          <p:nvGrpSpPr>
            <p:cNvPr id="11" name="Group 54"/>
            <p:cNvGrpSpPr>
              <a:grpSpLocks/>
            </p:cNvGrpSpPr>
            <p:nvPr/>
          </p:nvGrpSpPr>
          <p:grpSpPr bwMode="auto">
            <a:xfrm>
              <a:off x="4468" y="2949"/>
              <a:ext cx="247" cy="532"/>
              <a:chOff x="3811" y="2604"/>
              <a:chExt cx="489" cy="985"/>
            </a:xfrm>
          </p:grpSpPr>
          <p:sp>
            <p:nvSpPr>
              <p:cNvPr id="20" name="Oval 55"/>
              <p:cNvSpPr>
                <a:spLocks noChangeArrowheads="1"/>
              </p:cNvSpPr>
              <p:nvPr/>
            </p:nvSpPr>
            <p:spPr bwMode="auto">
              <a:xfrm>
                <a:off x="3811" y="2605"/>
                <a:ext cx="488" cy="981"/>
              </a:xfrm>
              <a:prstGeom prst="ellipse">
                <a:avLst/>
              </a:prstGeom>
              <a:gradFill rotWithShape="0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1" name="Freeform 56"/>
              <p:cNvSpPr>
                <a:spLocks/>
              </p:cNvSpPr>
              <p:nvPr/>
            </p:nvSpPr>
            <p:spPr bwMode="auto">
              <a:xfrm>
                <a:off x="3811" y="3074"/>
                <a:ext cx="489" cy="515"/>
              </a:xfrm>
              <a:custGeom>
                <a:avLst/>
                <a:gdLst>
                  <a:gd name="T0" fmla="*/ 13 w 489"/>
                  <a:gd name="T1" fmla="*/ 46 h 515"/>
                  <a:gd name="T2" fmla="*/ 65 w 489"/>
                  <a:gd name="T3" fmla="*/ 81 h 515"/>
                  <a:gd name="T4" fmla="*/ 121 w 489"/>
                  <a:gd name="T5" fmla="*/ 97 h 515"/>
                  <a:gd name="T6" fmla="*/ 176 w 489"/>
                  <a:gd name="T7" fmla="*/ 112 h 515"/>
                  <a:gd name="T8" fmla="*/ 241 w 489"/>
                  <a:gd name="T9" fmla="*/ 114 h 515"/>
                  <a:gd name="T10" fmla="*/ 313 w 489"/>
                  <a:gd name="T11" fmla="*/ 103 h 515"/>
                  <a:gd name="T12" fmla="*/ 385 w 489"/>
                  <a:gd name="T13" fmla="*/ 78 h 515"/>
                  <a:gd name="T14" fmla="*/ 452 w 489"/>
                  <a:gd name="T15" fmla="*/ 29 h 515"/>
                  <a:gd name="T16" fmla="*/ 485 w 489"/>
                  <a:gd name="T17" fmla="*/ 7 h 515"/>
                  <a:gd name="T18" fmla="*/ 487 w 489"/>
                  <a:gd name="T19" fmla="*/ 70 h 515"/>
                  <a:gd name="T20" fmla="*/ 474 w 489"/>
                  <a:gd name="T21" fmla="*/ 190 h 515"/>
                  <a:gd name="T22" fmla="*/ 444 w 489"/>
                  <a:gd name="T23" fmla="*/ 304 h 515"/>
                  <a:gd name="T24" fmla="*/ 408 w 489"/>
                  <a:gd name="T25" fmla="*/ 385 h 515"/>
                  <a:gd name="T26" fmla="*/ 356 w 489"/>
                  <a:gd name="T27" fmla="*/ 458 h 515"/>
                  <a:gd name="T28" fmla="*/ 289 w 489"/>
                  <a:gd name="T29" fmla="*/ 503 h 515"/>
                  <a:gd name="T30" fmla="*/ 214 w 489"/>
                  <a:gd name="T31" fmla="*/ 509 h 515"/>
                  <a:gd name="T32" fmla="*/ 143 w 489"/>
                  <a:gd name="T33" fmla="*/ 469 h 515"/>
                  <a:gd name="T34" fmla="*/ 87 w 489"/>
                  <a:gd name="T35" fmla="*/ 397 h 515"/>
                  <a:gd name="T36" fmla="*/ 39 w 489"/>
                  <a:gd name="T37" fmla="*/ 289 h 515"/>
                  <a:gd name="T38" fmla="*/ 10 w 489"/>
                  <a:gd name="T39" fmla="*/ 161 h 515"/>
                  <a:gd name="T40" fmla="*/ 0 w 489"/>
                  <a:gd name="T41" fmla="*/ 28 h 515"/>
                  <a:gd name="T42" fmla="*/ 13 w 489"/>
                  <a:gd name="T43" fmla="*/ 46 h 51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89"/>
                  <a:gd name="T67" fmla="*/ 0 h 515"/>
                  <a:gd name="T68" fmla="*/ 489 w 489"/>
                  <a:gd name="T69" fmla="*/ 515 h 51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89" h="515">
                    <a:moveTo>
                      <a:pt x="13" y="46"/>
                    </a:moveTo>
                    <a:cubicBezTo>
                      <a:pt x="24" y="55"/>
                      <a:pt x="47" y="72"/>
                      <a:pt x="65" y="81"/>
                    </a:cubicBezTo>
                    <a:cubicBezTo>
                      <a:pt x="83" y="90"/>
                      <a:pt x="103" y="92"/>
                      <a:pt x="121" y="97"/>
                    </a:cubicBezTo>
                    <a:cubicBezTo>
                      <a:pt x="139" y="102"/>
                      <a:pt x="156" y="109"/>
                      <a:pt x="176" y="112"/>
                    </a:cubicBezTo>
                    <a:cubicBezTo>
                      <a:pt x="196" y="115"/>
                      <a:pt x="218" y="115"/>
                      <a:pt x="241" y="114"/>
                    </a:cubicBezTo>
                    <a:cubicBezTo>
                      <a:pt x="264" y="113"/>
                      <a:pt x="289" y="109"/>
                      <a:pt x="313" y="103"/>
                    </a:cubicBezTo>
                    <a:cubicBezTo>
                      <a:pt x="337" y="97"/>
                      <a:pt x="362" y="90"/>
                      <a:pt x="385" y="78"/>
                    </a:cubicBezTo>
                    <a:cubicBezTo>
                      <a:pt x="408" y="66"/>
                      <a:pt x="435" y="41"/>
                      <a:pt x="452" y="29"/>
                    </a:cubicBezTo>
                    <a:cubicBezTo>
                      <a:pt x="469" y="17"/>
                      <a:pt x="479" y="0"/>
                      <a:pt x="485" y="7"/>
                    </a:cubicBezTo>
                    <a:cubicBezTo>
                      <a:pt x="483" y="11"/>
                      <a:pt x="489" y="40"/>
                      <a:pt x="487" y="70"/>
                    </a:cubicBezTo>
                    <a:cubicBezTo>
                      <a:pt x="485" y="100"/>
                      <a:pt x="481" y="151"/>
                      <a:pt x="474" y="190"/>
                    </a:cubicBezTo>
                    <a:cubicBezTo>
                      <a:pt x="467" y="229"/>
                      <a:pt x="455" y="272"/>
                      <a:pt x="444" y="304"/>
                    </a:cubicBezTo>
                    <a:cubicBezTo>
                      <a:pt x="433" y="336"/>
                      <a:pt x="423" y="359"/>
                      <a:pt x="408" y="385"/>
                    </a:cubicBezTo>
                    <a:cubicBezTo>
                      <a:pt x="394" y="411"/>
                      <a:pt x="376" y="438"/>
                      <a:pt x="356" y="458"/>
                    </a:cubicBezTo>
                    <a:cubicBezTo>
                      <a:pt x="336" y="478"/>
                      <a:pt x="313" y="495"/>
                      <a:pt x="289" y="503"/>
                    </a:cubicBezTo>
                    <a:cubicBezTo>
                      <a:pt x="265" y="511"/>
                      <a:pt x="238" y="515"/>
                      <a:pt x="214" y="509"/>
                    </a:cubicBezTo>
                    <a:cubicBezTo>
                      <a:pt x="189" y="503"/>
                      <a:pt x="164" y="488"/>
                      <a:pt x="143" y="469"/>
                    </a:cubicBezTo>
                    <a:cubicBezTo>
                      <a:pt x="122" y="450"/>
                      <a:pt x="104" y="427"/>
                      <a:pt x="87" y="397"/>
                    </a:cubicBezTo>
                    <a:cubicBezTo>
                      <a:pt x="69" y="367"/>
                      <a:pt x="52" y="328"/>
                      <a:pt x="39" y="289"/>
                    </a:cubicBezTo>
                    <a:cubicBezTo>
                      <a:pt x="27" y="250"/>
                      <a:pt x="17" y="204"/>
                      <a:pt x="10" y="161"/>
                    </a:cubicBezTo>
                    <a:cubicBezTo>
                      <a:pt x="4" y="118"/>
                      <a:pt x="0" y="47"/>
                      <a:pt x="0" y="28"/>
                    </a:cubicBezTo>
                    <a:lnTo>
                      <a:pt x="13" y="46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2" name="Freeform 57"/>
              <p:cNvSpPr>
                <a:spLocks/>
              </p:cNvSpPr>
              <p:nvPr/>
            </p:nvSpPr>
            <p:spPr bwMode="auto">
              <a:xfrm>
                <a:off x="3811" y="3076"/>
                <a:ext cx="487" cy="110"/>
              </a:xfrm>
              <a:custGeom>
                <a:avLst/>
                <a:gdLst>
                  <a:gd name="T0" fmla="*/ 0 w 979"/>
                  <a:gd name="T1" fmla="*/ 0 h 257"/>
                  <a:gd name="T2" fmla="*/ 0 w 979"/>
                  <a:gd name="T3" fmla="*/ 0 h 257"/>
                  <a:gd name="T4" fmla="*/ 0 w 979"/>
                  <a:gd name="T5" fmla="*/ 0 h 257"/>
                  <a:gd name="T6" fmla="*/ 0 w 979"/>
                  <a:gd name="T7" fmla="*/ 0 h 257"/>
                  <a:gd name="T8" fmla="*/ 0 w 979"/>
                  <a:gd name="T9" fmla="*/ 0 h 257"/>
                  <a:gd name="T10" fmla="*/ 0 w 979"/>
                  <a:gd name="T11" fmla="*/ 0 h 257"/>
                  <a:gd name="T12" fmla="*/ 0 w 979"/>
                  <a:gd name="T13" fmla="*/ 0 h 2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79"/>
                  <a:gd name="T22" fmla="*/ 0 h 257"/>
                  <a:gd name="T23" fmla="*/ 979 w 979"/>
                  <a:gd name="T24" fmla="*/ 257 h 2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79" h="257">
                    <a:moveTo>
                      <a:pt x="0" y="78"/>
                    </a:moveTo>
                    <a:cubicBezTo>
                      <a:pt x="17" y="92"/>
                      <a:pt x="57" y="134"/>
                      <a:pt x="101" y="160"/>
                    </a:cubicBezTo>
                    <a:cubicBezTo>
                      <a:pt x="145" y="186"/>
                      <a:pt x="213" y="216"/>
                      <a:pt x="263" y="232"/>
                    </a:cubicBezTo>
                    <a:cubicBezTo>
                      <a:pt x="313" y="248"/>
                      <a:pt x="347" y="255"/>
                      <a:pt x="404" y="256"/>
                    </a:cubicBezTo>
                    <a:cubicBezTo>
                      <a:pt x="461" y="257"/>
                      <a:pt x="542" y="254"/>
                      <a:pt x="608" y="238"/>
                    </a:cubicBezTo>
                    <a:cubicBezTo>
                      <a:pt x="674" y="222"/>
                      <a:pt x="738" y="200"/>
                      <a:pt x="800" y="160"/>
                    </a:cubicBezTo>
                    <a:cubicBezTo>
                      <a:pt x="862" y="120"/>
                      <a:pt x="942" y="33"/>
                      <a:pt x="979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3" name="Oval 58"/>
              <p:cNvSpPr>
                <a:spLocks noChangeArrowheads="1"/>
              </p:cNvSpPr>
              <p:nvPr/>
            </p:nvSpPr>
            <p:spPr bwMode="auto">
              <a:xfrm>
                <a:off x="3811" y="2604"/>
                <a:ext cx="488" cy="981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</p:grpSp>
        <p:sp>
          <p:nvSpPr>
            <p:cNvPr id="12" name="AutoShape 59"/>
            <p:cNvSpPr>
              <a:spLocks noChangeArrowheads="1"/>
            </p:cNvSpPr>
            <p:nvPr/>
          </p:nvSpPr>
          <p:spPr bwMode="auto">
            <a:xfrm rot="-5400000">
              <a:off x="4481" y="2622"/>
              <a:ext cx="232" cy="30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2 w 21600"/>
                <a:gd name="T13" fmla="*/ 5435 h 21600"/>
                <a:gd name="T14" fmla="*/ 18155 w 21600"/>
                <a:gd name="T15" fmla="*/ 1616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634" y="0"/>
                  </a:moveTo>
                  <a:lnTo>
                    <a:pt x="14634" y="5435"/>
                  </a:lnTo>
                  <a:lnTo>
                    <a:pt x="3375" y="5435"/>
                  </a:lnTo>
                  <a:lnTo>
                    <a:pt x="3375" y="16165"/>
                  </a:lnTo>
                  <a:lnTo>
                    <a:pt x="14634" y="16165"/>
                  </a:lnTo>
                  <a:lnTo>
                    <a:pt x="14634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35"/>
                  </a:moveTo>
                  <a:lnTo>
                    <a:pt x="1350" y="16165"/>
                  </a:lnTo>
                  <a:lnTo>
                    <a:pt x="2700" y="16165"/>
                  </a:lnTo>
                  <a:lnTo>
                    <a:pt x="2700" y="5435"/>
                  </a:lnTo>
                  <a:close/>
                </a:path>
                <a:path w="21600" h="21600">
                  <a:moveTo>
                    <a:pt x="0" y="5435"/>
                  </a:moveTo>
                  <a:lnTo>
                    <a:pt x="0" y="16165"/>
                  </a:lnTo>
                  <a:lnTo>
                    <a:pt x="675" y="16165"/>
                  </a:lnTo>
                  <a:lnTo>
                    <a:pt x="675" y="5435"/>
                  </a:ln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13" name="AutoShape 60"/>
            <p:cNvSpPr>
              <a:spLocks noChangeArrowheads="1"/>
            </p:cNvSpPr>
            <p:nvPr/>
          </p:nvSpPr>
          <p:spPr bwMode="auto">
            <a:xfrm rot="5400000">
              <a:off x="4481" y="3484"/>
              <a:ext cx="232" cy="30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2 w 21600"/>
                <a:gd name="T13" fmla="*/ 5435 h 21600"/>
                <a:gd name="T14" fmla="*/ 18155 w 21600"/>
                <a:gd name="T15" fmla="*/ 1616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634" y="0"/>
                  </a:moveTo>
                  <a:lnTo>
                    <a:pt x="14634" y="5435"/>
                  </a:lnTo>
                  <a:lnTo>
                    <a:pt x="3375" y="5435"/>
                  </a:lnTo>
                  <a:lnTo>
                    <a:pt x="3375" y="16165"/>
                  </a:lnTo>
                  <a:lnTo>
                    <a:pt x="14634" y="16165"/>
                  </a:lnTo>
                  <a:lnTo>
                    <a:pt x="14634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35"/>
                  </a:moveTo>
                  <a:lnTo>
                    <a:pt x="1350" y="16165"/>
                  </a:lnTo>
                  <a:lnTo>
                    <a:pt x="2700" y="16165"/>
                  </a:lnTo>
                  <a:lnTo>
                    <a:pt x="2700" y="5435"/>
                  </a:lnTo>
                  <a:close/>
                </a:path>
                <a:path w="21600" h="21600">
                  <a:moveTo>
                    <a:pt x="0" y="5435"/>
                  </a:moveTo>
                  <a:lnTo>
                    <a:pt x="0" y="16165"/>
                  </a:lnTo>
                  <a:lnTo>
                    <a:pt x="675" y="16165"/>
                  </a:lnTo>
                  <a:lnTo>
                    <a:pt x="675" y="5435"/>
                  </a:ln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14" name="AutoShape 61"/>
            <p:cNvSpPr>
              <a:spLocks noChangeArrowheads="1"/>
            </p:cNvSpPr>
            <p:nvPr/>
          </p:nvSpPr>
          <p:spPr bwMode="auto">
            <a:xfrm rot="8596841">
              <a:off x="4067" y="3320"/>
              <a:ext cx="323" cy="30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44 w 21600"/>
                <a:gd name="T13" fmla="*/ 5435 h 21600"/>
                <a:gd name="T14" fmla="*/ 18123 w 21600"/>
                <a:gd name="T15" fmla="*/ 1616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634" y="0"/>
                  </a:moveTo>
                  <a:lnTo>
                    <a:pt x="14634" y="5435"/>
                  </a:lnTo>
                  <a:lnTo>
                    <a:pt x="3375" y="5435"/>
                  </a:lnTo>
                  <a:lnTo>
                    <a:pt x="3375" y="16165"/>
                  </a:lnTo>
                  <a:lnTo>
                    <a:pt x="14634" y="16165"/>
                  </a:lnTo>
                  <a:lnTo>
                    <a:pt x="14634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35"/>
                  </a:moveTo>
                  <a:lnTo>
                    <a:pt x="1350" y="16165"/>
                  </a:lnTo>
                  <a:lnTo>
                    <a:pt x="2700" y="16165"/>
                  </a:lnTo>
                  <a:lnTo>
                    <a:pt x="2700" y="5435"/>
                  </a:lnTo>
                  <a:close/>
                </a:path>
                <a:path w="21600" h="21600">
                  <a:moveTo>
                    <a:pt x="0" y="5435"/>
                  </a:moveTo>
                  <a:lnTo>
                    <a:pt x="0" y="16165"/>
                  </a:lnTo>
                  <a:lnTo>
                    <a:pt x="675" y="16165"/>
                  </a:lnTo>
                  <a:lnTo>
                    <a:pt x="675" y="5435"/>
                  </a:lnTo>
                  <a:close/>
                </a:path>
              </a:pathLst>
            </a:custGeom>
            <a:solidFill>
              <a:srgbClr val="FF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15" name="AutoShape 62"/>
            <p:cNvSpPr>
              <a:spLocks noChangeArrowheads="1"/>
            </p:cNvSpPr>
            <p:nvPr/>
          </p:nvSpPr>
          <p:spPr bwMode="auto">
            <a:xfrm rot="10800000">
              <a:off x="3787" y="3044"/>
              <a:ext cx="505" cy="30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9 w 21600"/>
                <a:gd name="T13" fmla="*/ 5435 h 21600"/>
                <a:gd name="T14" fmla="*/ 18135 w 21600"/>
                <a:gd name="T15" fmla="*/ 1616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634" y="0"/>
                  </a:moveTo>
                  <a:lnTo>
                    <a:pt x="14634" y="5435"/>
                  </a:lnTo>
                  <a:lnTo>
                    <a:pt x="3375" y="5435"/>
                  </a:lnTo>
                  <a:lnTo>
                    <a:pt x="3375" y="16165"/>
                  </a:lnTo>
                  <a:lnTo>
                    <a:pt x="14634" y="16165"/>
                  </a:lnTo>
                  <a:lnTo>
                    <a:pt x="14634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35"/>
                  </a:moveTo>
                  <a:lnTo>
                    <a:pt x="1350" y="16165"/>
                  </a:lnTo>
                  <a:lnTo>
                    <a:pt x="2700" y="16165"/>
                  </a:lnTo>
                  <a:lnTo>
                    <a:pt x="2700" y="5435"/>
                  </a:lnTo>
                  <a:close/>
                </a:path>
                <a:path w="21600" h="21600">
                  <a:moveTo>
                    <a:pt x="0" y="5435"/>
                  </a:moveTo>
                  <a:lnTo>
                    <a:pt x="0" y="16165"/>
                  </a:lnTo>
                  <a:lnTo>
                    <a:pt x="675" y="16165"/>
                  </a:lnTo>
                  <a:lnTo>
                    <a:pt x="675" y="5435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16" name="AutoShape 63"/>
            <p:cNvSpPr>
              <a:spLocks noChangeArrowheads="1"/>
            </p:cNvSpPr>
            <p:nvPr/>
          </p:nvSpPr>
          <p:spPr bwMode="auto">
            <a:xfrm rot="13750002">
              <a:off x="4123" y="2725"/>
              <a:ext cx="291" cy="30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44 w 21600"/>
                <a:gd name="T13" fmla="*/ 5435 h 21600"/>
                <a:gd name="T14" fmla="*/ 18123 w 21600"/>
                <a:gd name="T15" fmla="*/ 1616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634" y="0"/>
                  </a:moveTo>
                  <a:lnTo>
                    <a:pt x="14634" y="5435"/>
                  </a:lnTo>
                  <a:lnTo>
                    <a:pt x="3375" y="5435"/>
                  </a:lnTo>
                  <a:lnTo>
                    <a:pt x="3375" y="16165"/>
                  </a:lnTo>
                  <a:lnTo>
                    <a:pt x="14634" y="16165"/>
                  </a:lnTo>
                  <a:lnTo>
                    <a:pt x="14634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35"/>
                  </a:moveTo>
                  <a:lnTo>
                    <a:pt x="1350" y="16165"/>
                  </a:lnTo>
                  <a:lnTo>
                    <a:pt x="2700" y="16165"/>
                  </a:lnTo>
                  <a:lnTo>
                    <a:pt x="2700" y="5435"/>
                  </a:lnTo>
                  <a:close/>
                </a:path>
                <a:path w="21600" h="21600">
                  <a:moveTo>
                    <a:pt x="0" y="5435"/>
                  </a:moveTo>
                  <a:lnTo>
                    <a:pt x="0" y="16165"/>
                  </a:lnTo>
                  <a:lnTo>
                    <a:pt x="675" y="16165"/>
                  </a:lnTo>
                  <a:lnTo>
                    <a:pt x="675" y="5435"/>
                  </a:lnTo>
                  <a:close/>
                </a:path>
              </a:pathLst>
            </a:custGeom>
            <a:solidFill>
              <a:srgbClr val="FF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17" name="AutoShape 64"/>
            <p:cNvSpPr>
              <a:spLocks noChangeArrowheads="1"/>
            </p:cNvSpPr>
            <p:nvPr/>
          </p:nvSpPr>
          <p:spPr bwMode="auto">
            <a:xfrm rot="2495776">
              <a:off x="4785" y="3339"/>
              <a:ext cx="323" cy="30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44 w 21600"/>
                <a:gd name="T13" fmla="*/ 5435 h 21600"/>
                <a:gd name="T14" fmla="*/ 18123 w 21600"/>
                <a:gd name="T15" fmla="*/ 1616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634" y="0"/>
                  </a:moveTo>
                  <a:lnTo>
                    <a:pt x="14634" y="5435"/>
                  </a:lnTo>
                  <a:lnTo>
                    <a:pt x="3375" y="5435"/>
                  </a:lnTo>
                  <a:lnTo>
                    <a:pt x="3375" y="16165"/>
                  </a:lnTo>
                  <a:lnTo>
                    <a:pt x="14634" y="16165"/>
                  </a:lnTo>
                  <a:lnTo>
                    <a:pt x="14634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35"/>
                  </a:moveTo>
                  <a:lnTo>
                    <a:pt x="1350" y="16165"/>
                  </a:lnTo>
                  <a:lnTo>
                    <a:pt x="2700" y="16165"/>
                  </a:lnTo>
                  <a:lnTo>
                    <a:pt x="2700" y="5435"/>
                  </a:lnTo>
                  <a:close/>
                </a:path>
                <a:path w="21600" h="21600">
                  <a:moveTo>
                    <a:pt x="0" y="5435"/>
                  </a:moveTo>
                  <a:lnTo>
                    <a:pt x="0" y="16165"/>
                  </a:lnTo>
                  <a:lnTo>
                    <a:pt x="675" y="16165"/>
                  </a:lnTo>
                  <a:lnTo>
                    <a:pt x="675" y="5435"/>
                  </a:lnTo>
                  <a:close/>
                </a:path>
              </a:pathLst>
            </a:custGeom>
            <a:solidFill>
              <a:srgbClr val="FF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18" name="AutoShape 65"/>
            <p:cNvSpPr>
              <a:spLocks noChangeArrowheads="1"/>
            </p:cNvSpPr>
            <p:nvPr/>
          </p:nvSpPr>
          <p:spPr bwMode="auto">
            <a:xfrm rot="-1911936">
              <a:off x="4785" y="2750"/>
              <a:ext cx="323" cy="30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44 w 21600"/>
                <a:gd name="T13" fmla="*/ 5435 h 21600"/>
                <a:gd name="T14" fmla="*/ 18123 w 21600"/>
                <a:gd name="T15" fmla="*/ 1616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634" y="0"/>
                  </a:moveTo>
                  <a:lnTo>
                    <a:pt x="14634" y="5435"/>
                  </a:lnTo>
                  <a:lnTo>
                    <a:pt x="3375" y="5435"/>
                  </a:lnTo>
                  <a:lnTo>
                    <a:pt x="3375" y="16165"/>
                  </a:lnTo>
                  <a:lnTo>
                    <a:pt x="14634" y="16165"/>
                  </a:lnTo>
                  <a:lnTo>
                    <a:pt x="14634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35"/>
                  </a:moveTo>
                  <a:lnTo>
                    <a:pt x="1350" y="16165"/>
                  </a:lnTo>
                  <a:lnTo>
                    <a:pt x="2700" y="16165"/>
                  </a:lnTo>
                  <a:lnTo>
                    <a:pt x="2700" y="5435"/>
                  </a:lnTo>
                  <a:close/>
                </a:path>
                <a:path w="21600" h="21600">
                  <a:moveTo>
                    <a:pt x="0" y="5435"/>
                  </a:moveTo>
                  <a:lnTo>
                    <a:pt x="0" y="16165"/>
                  </a:lnTo>
                  <a:lnTo>
                    <a:pt x="675" y="16165"/>
                  </a:lnTo>
                  <a:lnTo>
                    <a:pt x="675" y="5435"/>
                  </a:lnTo>
                  <a:close/>
                </a:path>
              </a:pathLst>
            </a:custGeom>
            <a:solidFill>
              <a:srgbClr val="FF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19" name="AutoShape 66"/>
            <p:cNvSpPr>
              <a:spLocks noChangeArrowheads="1"/>
            </p:cNvSpPr>
            <p:nvPr/>
          </p:nvSpPr>
          <p:spPr bwMode="auto">
            <a:xfrm>
              <a:off x="4876" y="3049"/>
              <a:ext cx="505" cy="30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9 w 21600"/>
                <a:gd name="T13" fmla="*/ 5435 h 21600"/>
                <a:gd name="T14" fmla="*/ 18135 w 21600"/>
                <a:gd name="T15" fmla="*/ 1616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634" y="0"/>
                  </a:moveTo>
                  <a:lnTo>
                    <a:pt x="14634" y="5435"/>
                  </a:lnTo>
                  <a:lnTo>
                    <a:pt x="3375" y="5435"/>
                  </a:lnTo>
                  <a:lnTo>
                    <a:pt x="3375" y="16165"/>
                  </a:lnTo>
                  <a:lnTo>
                    <a:pt x="14634" y="16165"/>
                  </a:lnTo>
                  <a:lnTo>
                    <a:pt x="14634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35"/>
                  </a:moveTo>
                  <a:lnTo>
                    <a:pt x="1350" y="16165"/>
                  </a:lnTo>
                  <a:lnTo>
                    <a:pt x="2700" y="16165"/>
                  </a:lnTo>
                  <a:lnTo>
                    <a:pt x="2700" y="5435"/>
                  </a:lnTo>
                  <a:close/>
                </a:path>
                <a:path w="21600" h="21600">
                  <a:moveTo>
                    <a:pt x="0" y="5435"/>
                  </a:moveTo>
                  <a:lnTo>
                    <a:pt x="0" y="16165"/>
                  </a:lnTo>
                  <a:lnTo>
                    <a:pt x="675" y="16165"/>
                  </a:lnTo>
                  <a:lnTo>
                    <a:pt x="675" y="5435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467544" y="836711"/>
            <a:ext cx="3662746" cy="2545997"/>
            <a:chOff x="666920" y="1196752"/>
            <a:chExt cx="3257008" cy="2160240"/>
          </a:xfrm>
        </p:grpSpPr>
        <p:pic>
          <p:nvPicPr>
            <p:cNvPr id="6" name="図 26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6920" y="1196752"/>
              <a:ext cx="3257008" cy="2160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円/楕円 23"/>
            <p:cNvSpPr/>
            <p:nvPr/>
          </p:nvSpPr>
          <p:spPr>
            <a:xfrm>
              <a:off x="1701469" y="1726566"/>
              <a:ext cx="1070331" cy="119837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aphicFrame>
        <p:nvGraphicFramePr>
          <p:cNvPr id="27" name="オブジェクト 26"/>
          <p:cNvGraphicFramePr>
            <a:graphicFrameLocks noChangeAspect="1"/>
          </p:cNvGraphicFramePr>
          <p:nvPr/>
        </p:nvGraphicFramePr>
        <p:xfrm>
          <a:off x="432048" y="4725144"/>
          <a:ext cx="6660232" cy="936104"/>
        </p:xfrm>
        <a:graphic>
          <a:graphicData uri="http://schemas.openxmlformats.org/presentationml/2006/ole">
            <p:oleObj spid="_x0000_s1028" name="数式" r:id="rId4" imgW="2997000" imgH="457200" progId="Equation.3">
              <p:embed/>
            </p:oleObj>
          </a:graphicData>
        </a:graphic>
      </p:graphicFrame>
      <p:graphicFrame>
        <p:nvGraphicFramePr>
          <p:cNvPr id="28" name="オブジェクト 27"/>
          <p:cNvGraphicFramePr>
            <a:graphicFrameLocks noChangeAspect="1"/>
          </p:cNvGraphicFramePr>
          <p:nvPr/>
        </p:nvGraphicFramePr>
        <p:xfrm>
          <a:off x="433716" y="5715671"/>
          <a:ext cx="3059832" cy="542032"/>
        </p:xfrm>
        <a:graphic>
          <a:graphicData uri="http://schemas.openxmlformats.org/presentationml/2006/ole">
            <p:oleObj spid="_x0000_s1029" name="数式" r:id="rId5" imgW="1295280" imgH="253800" progId="Equation.3">
              <p:embed/>
            </p:oleObj>
          </a:graphicData>
        </a:graphic>
      </p:graphicFrame>
      <p:cxnSp>
        <p:nvCxnSpPr>
          <p:cNvPr id="39" name="直線矢印コネクタ 38"/>
          <p:cNvCxnSpPr/>
          <p:nvPr/>
        </p:nvCxnSpPr>
        <p:spPr>
          <a:xfrm>
            <a:off x="3779912" y="2275284"/>
            <a:ext cx="1368152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日付プレースホルダ 4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2011/9/23</a:t>
            </a:r>
            <a:endParaRPr kumimoji="1" lang="ja-JP" altLang="en-US" dirty="0"/>
          </a:p>
        </p:txBody>
      </p:sp>
      <p:sp>
        <p:nvSpPr>
          <p:cNvPr id="42" name="フッター プレースホルダ 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Sanshiro WPCF2011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グループ化 38"/>
          <p:cNvGrpSpPr/>
          <p:nvPr/>
        </p:nvGrpSpPr>
        <p:grpSpPr>
          <a:xfrm>
            <a:off x="179512" y="4221089"/>
            <a:ext cx="6264696" cy="2448272"/>
            <a:chOff x="323528" y="4293096"/>
            <a:chExt cx="6264696" cy="2016225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323528" y="4293096"/>
              <a:ext cx="6264696" cy="2016225"/>
              <a:chOff x="3404592" y="4142468"/>
              <a:chExt cx="7144899" cy="2382879"/>
            </a:xfrm>
          </p:grpSpPr>
          <p:pic>
            <p:nvPicPr>
              <p:cNvPr id="14" name="Picture 3" descr="phx-ridge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820125" y="4142468"/>
                <a:ext cx="2729366" cy="21328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9" descr="pho-ridge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404592" y="4345708"/>
                <a:ext cx="2895600" cy="21796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正方形/長方形 15"/>
              <p:cNvSpPr/>
              <p:nvPr/>
            </p:nvSpPr>
            <p:spPr>
              <a:xfrm>
                <a:off x="7742566" y="4142469"/>
                <a:ext cx="1499117" cy="36123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>
                <a:off x="7670135" y="4534622"/>
                <a:ext cx="1062705" cy="1228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6444208" y="4423464"/>
                <a:ext cx="486640" cy="1440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Rectangle 11"/>
              <p:cNvSpPr>
                <a:spLocks noChangeArrowheads="1"/>
              </p:cNvSpPr>
              <p:nvPr/>
            </p:nvSpPr>
            <p:spPr bwMode="auto">
              <a:xfrm>
                <a:off x="6771728" y="5809280"/>
                <a:ext cx="849871" cy="380999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</a:pPr>
                <a:r>
                  <a:rPr lang="en-US" altLang="zh-TW" sz="2000" dirty="0" smtClean="0">
                    <a:solidFill>
                      <a:srgbClr val="FF0000"/>
                    </a:solidFill>
                  </a:rPr>
                  <a:t>ridge</a:t>
                </a:r>
                <a:endParaRPr lang="en-US" altLang="zh-TW" sz="1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0" name="Line 12"/>
              <p:cNvSpPr>
                <a:spLocks noChangeShapeType="1"/>
              </p:cNvSpPr>
              <p:nvPr/>
            </p:nvSpPr>
            <p:spPr bwMode="auto">
              <a:xfrm flipH="1">
                <a:off x="4283967" y="4690776"/>
                <a:ext cx="2012607" cy="75444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1" name="Line 13"/>
              <p:cNvSpPr>
                <a:spLocks noChangeShapeType="1"/>
              </p:cNvSpPr>
              <p:nvPr/>
            </p:nvSpPr>
            <p:spPr bwMode="auto">
              <a:xfrm flipH="1">
                <a:off x="4067940" y="4690777"/>
                <a:ext cx="2228634" cy="61043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2" name="Line 14"/>
              <p:cNvSpPr>
                <a:spLocks noChangeShapeType="1"/>
              </p:cNvSpPr>
              <p:nvPr/>
            </p:nvSpPr>
            <p:spPr bwMode="auto">
              <a:xfrm flipH="1" flipV="1">
                <a:off x="5796136" y="5517232"/>
                <a:ext cx="925731" cy="4784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3" name="Line 15"/>
              <p:cNvSpPr>
                <a:spLocks noChangeShapeType="1"/>
              </p:cNvSpPr>
              <p:nvPr/>
            </p:nvSpPr>
            <p:spPr bwMode="auto">
              <a:xfrm flipV="1">
                <a:off x="7657508" y="4970403"/>
                <a:ext cx="1531050" cy="102529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4" name="Line 16"/>
              <p:cNvSpPr>
                <a:spLocks noChangeShapeType="1"/>
              </p:cNvSpPr>
              <p:nvPr/>
            </p:nvSpPr>
            <p:spPr bwMode="auto">
              <a:xfrm flipH="1" flipV="1">
                <a:off x="5076055" y="5877272"/>
                <a:ext cx="1645810" cy="11842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5" name="Line 17"/>
              <p:cNvSpPr>
                <a:spLocks noChangeShapeType="1"/>
              </p:cNvSpPr>
              <p:nvPr/>
            </p:nvSpPr>
            <p:spPr bwMode="auto">
              <a:xfrm>
                <a:off x="7657508" y="4690776"/>
                <a:ext cx="765525" cy="466045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6" name="Line 18"/>
              <p:cNvSpPr>
                <a:spLocks noChangeShapeType="1"/>
              </p:cNvSpPr>
              <p:nvPr/>
            </p:nvSpPr>
            <p:spPr bwMode="auto">
              <a:xfrm>
                <a:off x="7657508" y="4690774"/>
                <a:ext cx="1085227" cy="387825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7" name="Rectangle 19"/>
              <p:cNvSpPr>
                <a:spLocks noChangeArrowheads="1"/>
              </p:cNvSpPr>
              <p:nvPr/>
            </p:nvSpPr>
            <p:spPr bwMode="auto">
              <a:xfrm>
                <a:off x="6298618" y="4411153"/>
                <a:ext cx="1304258" cy="389423"/>
              </a:xfrm>
              <a:prstGeom prst="rect">
                <a:avLst/>
              </a:prstGeom>
              <a:noFill/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TW" sz="2000" dirty="0">
                    <a:solidFill>
                      <a:srgbClr val="0000FF"/>
                    </a:solidFill>
                  </a:rPr>
                  <a:t>shoulder</a:t>
                </a:r>
                <a:endParaRPr lang="en-US" altLang="ja-JP" sz="2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8" name="Line 20"/>
              <p:cNvSpPr>
                <a:spLocks noChangeShapeType="1"/>
              </p:cNvSpPr>
              <p:nvPr/>
            </p:nvSpPr>
            <p:spPr bwMode="auto">
              <a:xfrm flipV="1">
                <a:off x="7657508" y="5343236"/>
                <a:ext cx="1956341" cy="65246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9" name="Freeform 21"/>
              <p:cNvSpPr>
                <a:spLocks/>
              </p:cNvSpPr>
              <p:nvPr/>
            </p:nvSpPr>
            <p:spPr bwMode="auto">
              <a:xfrm>
                <a:off x="8965316" y="5654637"/>
                <a:ext cx="1080119" cy="216024"/>
              </a:xfrm>
              <a:custGeom>
                <a:avLst/>
                <a:gdLst>
                  <a:gd name="T0" fmla="*/ 0 w 1060"/>
                  <a:gd name="T1" fmla="*/ 2147483647 h 367"/>
                  <a:gd name="T2" fmla="*/ 2147483647 w 1060"/>
                  <a:gd name="T3" fmla="*/ 2147483647 h 367"/>
                  <a:gd name="T4" fmla="*/ 2147483647 w 1060"/>
                  <a:gd name="T5" fmla="*/ 2147483647 h 367"/>
                  <a:gd name="T6" fmla="*/ 2147483647 w 1060"/>
                  <a:gd name="T7" fmla="*/ 2147483647 h 367"/>
                  <a:gd name="T8" fmla="*/ 2147483647 w 1060"/>
                  <a:gd name="T9" fmla="*/ 2147483647 h 367"/>
                  <a:gd name="T10" fmla="*/ 2147483647 w 1060"/>
                  <a:gd name="T11" fmla="*/ 2147483647 h 367"/>
                  <a:gd name="T12" fmla="*/ 2147483647 w 1060"/>
                  <a:gd name="T13" fmla="*/ 2147483647 h 367"/>
                  <a:gd name="T14" fmla="*/ 2147483647 w 1060"/>
                  <a:gd name="T15" fmla="*/ 2147483647 h 36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60"/>
                  <a:gd name="T25" fmla="*/ 0 h 367"/>
                  <a:gd name="T26" fmla="*/ 1060 w 1060"/>
                  <a:gd name="T27" fmla="*/ 367 h 36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60" h="367">
                    <a:moveTo>
                      <a:pt x="0" y="345"/>
                    </a:moveTo>
                    <a:cubicBezTo>
                      <a:pt x="15" y="323"/>
                      <a:pt x="38" y="210"/>
                      <a:pt x="84" y="211"/>
                    </a:cubicBezTo>
                    <a:cubicBezTo>
                      <a:pt x="130" y="212"/>
                      <a:pt x="212" y="367"/>
                      <a:pt x="275" y="354"/>
                    </a:cubicBezTo>
                    <a:cubicBezTo>
                      <a:pt x="338" y="341"/>
                      <a:pt x="398" y="152"/>
                      <a:pt x="463" y="134"/>
                    </a:cubicBezTo>
                    <a:cubicBezTo>
                      <a:pt x="528" y="116"/>
                      <a:pt x="604" y="266"/>
                      <a:pt x="667" y="246"/>
                    </a:cubicBezTo>
                    <a:cubicBezTo>
                      <a:pt x="730" y="226"/>
                      <a:pt x="788" y="30"/>
                      <a:pt x="842" y="15"/>
                    </a:cubicBezTo>
                    <a:cubicBezTo>
                      <a:pt x="896" y="0"/>
                      <a:pt x="956" y="152"/>
                      <a:pt x="992" y="157"/>
                    </a:cubicBezTo>
                    <a:cubicBezTo>
                      <a:pt x="1028" y="162"/>
                      <a:pt x="1046" y="67"/>
                      <a:pt x="1060" y="43"/>
                    </a:cubicBezTo>
                  </a:path>
                </a:pathLst>
              </a:custGeom>
              <a:noFill/>
              <a:ln w="38100">
                <a:solidFill>
                  <a:srgbClr val="FF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</p:grpSp>
        <p:sp>
          <p:nvSpPr>
            <p:cNvPr id="38" name="正方形/長方形 37"/>
            <p:cNvSpPr/>
            <p:nvPr/>
          </p:nvSpPr>
          <p:spPr>
            <a:xfrm>
              <a:off x="611560" y="6093296"/>
              <a:ext cx="180020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2748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 smtClean="0"/>
              <a:t>Triangular flow</a:t>
            </a:r>
            <a:endParaRPr kumimoji="1" lang="ja-JP" altLang="en-US" sz="3200" b="1" u="sng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95536" y="1268760"/>
            <a:ext cx="62646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dirty="0" smtClean="0"/>
              <a:t>In the Glauber picture, participant deformation is caused by finite </a:t>
            </a:r>
            <a:r>
              <a:rPr lang="en-US" altLang="ja-JP" sz="2200" dirty="0" smtClean="0"/>
              <a:t>number</a:t>
            </a:r>
            <a:r>
              <a:rPr kumimoji="1" lang="en-US" altLang="ja-JP" sz="2200" dirty="0" smtClean="0"/>
              <a:t> of participants.</a:t>
            </a:r>
          </a:p>
          <a:p>
            <a:r>
              <a:rPr kumimoji="1" lang="en-US" altLang="ja-JP" sz="2200" dirty="0" smtClean="0"/>
              <a:t>Triangular flow is generated by initial participant  deformation.</a:t>
            </a:r>
          </a:p>
          <a:p>
            <a:r>
              <a:rPr lang="en-US" altLang="ja-JP" sz="2200" dirty="0" smtClean="0"/>
              <a:t>Magnitude of (final state)v</a:t>
            </a:r>
            <a:r>
              <a:rPr lang="en-US" altLang="ja-JP" sz="2200" baseline="-25000" dirty="0" smtClean="0"/>
              <a:t>3</a:t>
            </a:r>
            <a:r>
              <a:rPr lang="en-US" altLang="ja-JP" sz="2200" dirty="0" smtClean="0"/>
              <a:t> is thought to be sensitive  to </a:t>
            </a:r>
            <a:r>
              <a:rPr lang="en-US" altLang="ja-JP" sz="2200" dirty="0" smtClean="0">
                <a:latin typeface="Symbol" pitchFamily="18" charset="2"/>
              </a:rPr>
              <a:t>h</a:t>
            </a:r>
            <a:r>
              <a:rPr lang="en-US" altLang="ja-JP" sz="2200" dirty="0" smtClean="0"/>
              <a:t>/s.</a:t>
            </a:r>
          </a:p>
          <a:p>
            <a:endParaRPr lang="en-US" altLang="ja-JP" sz="2200" dirty="0" smtClean="0"/>
          </a:p>
          <a:p>
            <a:endParaRPr lang="en-US" altLang="ja-JP" sz="2200" dirty="0" smtClean="0"/>
          </a:p>
          <a:p>
            <a:r>
              <a:rPr lang="en-US" altLang="ja-JP" sz="2200" dirty="0" smtClean="0"/>
              <a:t>Ridge and shoulder seem to be caused by v</a:t>
            </a:r>
            <a:r>
              <a:rPr lang="en-US" altLang="ja-JP" sz="2200" baseline="-25000" dirty="0" smtClean="0"/>
              <a:t>3</a:t>
            </a:r>
            <a:r>
              <a:rPr lang="en-US" altLang="ja-JP" sz="2200" dirty="0" smtClean="0"/>
              <a:t>.</a:t>
            </a:r>
          </a:p>
        </p:txBody>
      </p:sp>
      <p:grpSp>
        <p:nvGrpSpPr>
          <p:cNvPr id="35" name="グループ化 34"/>
          <p:cNvGrpSpPr/>
          <p:nvPr/>
        </p:nvGrpSpPr>
        <p:grpSpPr>
          <a:xfrm>
            <a:off x="6561305" y="116632"/>
            <a:ext cx="2475191" cy="6439489"/>
            <a:chOff x="6561305" y="116632"/>
            <a:chExt cx="2475191" cy="6439489"/>
          </a:xfrm>
        </p:grpSpPr>
        <p:grpSp>
          <p:nvGrpSpPr>
            <p:cNvPr id="34" name="グループ化 33"/>
            <p:cNvGrpSpPr/>
            <p:nvPr/>
          </p:nvGrpSpPr>
          <p:grpSpPr>
            <a:xfrm>
              <a:off x="6561305" y="116632"/>
              <a:ext cx="2475191" cy="5987349"/>
              <a:chOff x="6561305" y="116632"/>
              <a:chExt cx="2475191" cy="5987349"/>
            </a:xfrm>
          </p:grpSpPr>
          <p:pic>
            <p:nvPicPr>
              <p:cNvPr id="9" name="Picture 2" descr="C:\Users\sanshirou\Desktop\TALK\WPCF\presentation\picture\participant.gi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613982" y="2598835"/>
                <a:ext cx="2325857" cy="1334221"/>
              </a:xfrm>
              <a:prstGeom prst="rect">
                <a:avLst/>
              </a:prstGeom>
              <a:noFill/>
            </p:spPr>
          </p:pic>
          <p:pic>
            <p:nvPicPr>
              <p:cNvPr id="10" name="Picture 4" descr="C:\Users\sanshirou\Desktop\TALK\WPCF\presentation\picture\Psi2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561305" y="116632"/>
                <a:ext cx="2462312" cy="1584176"/>
              </a:xfrm>
              <a:prstGeom prst="rect">
                <a:avLst/>
              </a:prstGeom>
              <a:noFill/>
            </p:spPr>
          </p:pic>
          <p:pic>
            <p:nvPicPr>
              <p:cNvPr id="12" name="Picture 3" descr="C:\Users\sanshirou\Desktop\TALK\WPCF\presentation\picture\Psi3.jp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6584113" y="4521999"/>
                <a:ext cx="2452383" cy="1581982"/>
              </a:xfrm>
              <a:prstGeom prst="rect">
                <a:avLst/>
              </a:prstGeom>
              <a:noFill/>
            </p:spPr>
          </p:pic>
          <p:sp>
            <p:nvSpPr>
              <p:cNvPr id="30" name="右矢印 29"/>
              <p:cNvSpPr/>
              <p:nvPr/>
            </p:nvSpPr>
            <p:spPr>
              <a:xfrm rot="5400000">
                <a:off x="7573211" y="3320988"/>
                <a:ext cx="432048" cy="1944216"/>
              </a:xfrm>
              <a:prstGeom prst="rightArrow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右矢印 30"/>
              <p:cNvSpPr/>
              <p:nvPr/>
            </p:nvSpPr>
            <p:spPr>
              <a:xfrm rot="16200000">
                <a:off x="7560332" y="1304764"/>
                <a:ext cx="432048" cy="1944216"/>
              </a:xfrm>
              <a:prstGeom prst="rightArrow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2" name="テキスト ボックス 31"/>
            <p:cNvSpPr txBox="1"/>
            <p:nvPr/>
          </p:nvSpPr>
          <p:spPr>
            <a:xfrm>
              <a:off x="6889501" y="1557953"/>
              <a:ext cx="179889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200" dirty="0" smtClean="0"/>
                <a:t>almond shape</a:t>
              </a:r>
              <a:endParaRPr kumimoji="1" lang="ja-JP" altLang="en-US" sz="2200" dirty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6804248" y="6125234"/>
              <a:ext cx="204575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200" dirty="0" smtClean="0"/>
                <a:t>triangular</a:t>
              </a:r>
              <a:r>
                <a:rPr kumimoji="1" lang="en-US" altLang="ja-JP" sz="2200" dirty="0" smtClean="0"/>
                <a:t> shape</a:t>
              </a:r>
              <a:endParaRPr kumimoji="1" lang="ja-JP" altLang="en-US" sz="2200" dirty="0"/>
            </a:p>
          </p:txBody>
        </p:sp>
      </p:grpSp>
      <p:sp>
        <p:nvSpPr>
          <p:cNvPr id="36" name="日付プレースホルダ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2011/9/23</a:t>
            </a:r>
            <a:endParaRPr kumimoji="1" lang="ja-JP" altLang="en-US" dirty="0"/>
          </a:p>
        </p:txBody>
      </p:sp>
      <p:sp>
        <p:nvSpPr>
          <p:cNvPr id="37" name="フッター プレースホルダ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Sanshiro WPCF2011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/>
        </p:nvGrpSpPr>
        <p:grpSpPr>
          <a:xfrm>
            <a:off x="323528" y="620688"/>
            <a:ext cx="8568952" cy="2304256"/>
            <a:chOff x="251520" y="582051"/>
            <a:chExt cx="7488832" cy="2304256"/>
          </a:xfrm>
        </p:grpSpPr>
        <p:pic>
          <p:nvPicPr>
            <p:cNvPr id="1028" name="Picture 4" descr="C:\Users\sanshirou\Desktop\TALK\WPCF\presentation\picture\vn_paper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582051"/>
              <a:ext cx="7488832" cy="2304256"/>
            </a:xfrm>
            <a:prstGeom prst="rect">
              <a:avLst/>
            </a:prstGeom>
            <a:noFill/>
          </p:spPr>
        </p:pic>
        <p:cxnSp>
          <p:nvCxnSpPr>
            <p:cNvPr id="21" name="直線矢印コネクタ 20"/>
            <p:cNvCxnSpPr/>
            <p:nvPr/>
          </p:nvCxnSpPr>
          <p:spPr>
            <a:xfrm flipV="1">
              <a:off x="1043608" y="1124744"/>
              <a:ext cx="6336704" cy="10081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/>
            <p:cNvCxnSpPr/>
            <p:nvPr/>
          </p:nvCxnSpPr>
          <p:spPr>
            <a:xfrm flipV="1">
              <a:off x="1259632" y="1950203"/>
              <a:ext cx="6228994" cy="254661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4834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 smtClean="0"/>
              <a:t>charged particle anisotropy</a:t>
            </a:r>
            <a:endParaRPr kumimoji="1" lang="ja-JP" altLang="en-US" sz="3200" b="1" u="sng" dirty="0"/>
          </a:p>
        </p:txBody>
      </p:sp>
      <p:pic>
        <p:nvPicPr>
          <p:cNvPr id="13" name="Picture 2" descr="C:\Users\sanshirou\Desktop\研究室\博士課程後期入試\presentation\picture\2011y08m22d_1907597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3356992"/>
            <a:ext cx="4216600" cy="2952328"/>
          </a:xfrm>
          <a:prstGeom prst="rect">
            <a:avLst/>
          </a:prstGeom>
          <a:noFill/>
        </p:spPr>
      </p:pic>
      <p:sp>
        <p:nvSpPr>
          <p:cNvPr id="14" name="テキスト ボックス 13"/>
          <p:cNvSpPr txBox="1"/>
          <p:nvPr/>
        </p:nvSpPr>
        <p:spPr>
          <a:xfrm>
            <a:off x="395536" y="285293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arXiv:1105.3928v1[</a:t>
            </a:r>
            <a:r>
              <a:rPr kumimoji="1" lang="en-US" altLang="ja-JP" dirty="0" err="1" smtClean="0">
                <a:solidFill>
                  <a:srgbClr val="0070C0"/>
                </a:solidFill>
              </a:rPr>
              <a:t>nucl</a:t>
            </a:r>
            <a:r>
              <a:rPr kumimoji="1" lang="en-US" altLang="ja-JP" dirty="0" smtClean="0">
                <a:solidFill>
                  <a:srgbClr val="0070C0"/>
                </a:solidFill>
              </a:rPr>
              <a:t>-ex]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27984" y="3292529"/>
            <a:ext cx="46085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00" dirty="0" smtClean="0"/>
              <a:t>v</a:t>
            </a:r>
            <a:r>
              <a:rPr lang="en-US" altLang="ja-JP" sz="2200" baseline="-25000" dirty="0" smtClean="0"/>
              <a:t>2</a:t>
            </a:r>
            <a:r>
              <a:rPr lang="en-US" altLang="ja-JP" sz="2200" dirty="0" smtClean="0"/>
              <a:t> and v</a:t>
            </a:r>
            <a:r>
              <a:rPr lang="en-US" altLang="ja-JP" sz="2200" baseline="-25000" dirty="0" smtClean="0"/>
              <a:t>3</a:t>
            </a:r>
            <a:r>
              <a:rPr lang="en-US" altLang="ja-JP" sz="2200" dirty="0" smtClean="0"/>
              <a:t> centrality dependence is strong and weak, respectively.</a:t>
            </a:r>
          </a:p>
          <a:p>
            <a:endParaRPr lang="en-US" altLang="ja-JP" sz="2200" dirty="0" smtClean="0"/>
          </a:p>
          <a:p>
            <a:r>
              <a:rPr lang="en-US" altLang="ja-JP" sz="2200" dirty="0" smtClean="0"/>
              <a:t>While results of v</a:t>
            </a:r>
            <a:r>
              <a:rPr lang="en-US" altLang="ja-JP" sz="2200" baseline="-25000" dirty="0" smtClean="0"/>
              <a:t>2</a:t>
            </a:r>
            <a:r>
              <a:rPr lang="en-US" altLang="ja-JP" sz="2200" dirty="0" smtClean="0"/>
              <a:t> can be described by</a:t>
            </a:r>
          </a:p>
          <a:p>
            <a:r>
              <a:rPr kumimoji="1" lang="en-US" altLang="ja-JP" sz="2200" dirty="0" smtClean="0"/>
              <a:t>Glauber model + </a:t>
            </a:r>
            <a:r>
              <a:rPr kumimoji="1" lang="en-US" altLang="ja-JP" sz="2200" dirty="0" smtClean="0">
                <a:latin typeface="Symbol" pitchFamily="18" charset="2"/>
              </a:rPr>
              <a:t>h</a:t>
            </a:r>
            <a:r>
              <a:rPr kumimoji="1" lang="en-US" altLang="ja-JP" sz="2200" dirty="0" smtClean="0"/>
              <a:t>/s=0.08</a:t>
            </a:r>
          </a:p>
          <a:p>
            <a:r>
              <a:rPr lang="en-US" altLang="ja-JP" sz="2200" dirty="0" smtClean="0"/>
              <a:t>CGC model + </a:t>
            </a:r>
            <a:r>
              <a:rPr lang="en-US" altLang="ja-JP" sz="2200" dirty="0" smtClean="0">
                <a:latin typeface="Symbol" pitchFamily="18" charset="2"/>
              </a:rPr>
              <a:t>h</a:t>
            </a:r>
            <a:r>
              <a:rPr lang="en-US" altLang="ja-JP" sz="2200" dirty="0" smtClean="0"/>
              <a:t>/s=0.16</a:t>
            </a:r>
            <a:endParaRPr kumimoji="1" lang="en-US" altLang="ja-JP" sz="2200" dirty="0" smtClean="0"/>
          </a:p>
          <a:p>
            <a:r>
              <a:rPr kumimoji="1" lang="en-US" altLang="ja-JP" sz="2200" dirty="0" smtClean="0"/>
              <a:t>v</a:t>
            </a:r>
            <a:r>
              <a:rPr kumimoji="1" lang="en-US" altLang="ja-JP" sz="2200" baseline="-25000" dirty="0" smtClean="0"/>
              <a:t>3</a:t>
            </a:r>
            <a:r>
              <a:rPr kumimoji="1" lang="en-US" altLang="ja-JP" sz="2200" dirty="0" smtClean="0"/>
              <a:t> can only be described by</a:t>
            </a:r>
          </a:p>
          <a:p>
            <a:r>
              <a:rPr lang="en-US" altLang="ja-JP" sz="2200" dirty="0" smtClean="0"/>
              <a:t>Glauber model + </a:t>
            </a:r>
            <a:r>
              <a:rPr lang="en-US" altLang="ja-JP" sz="2200" dirty="0" smtClean="0">
                <a:latin typeface="Symbol" pitchFamily="18" charset="2"/>
              </a:rPr>
              <a:t>h</a:t>
            </a:r>
            <a:r>
              <a:rPr lang="en-US" altLang="ja-JP" sz="2200" dirty="0" smtClean="0"/>
              <a:t>/s=0.08</a:t>
            </a:r>
            <a:endParaRPr kumimoji="1" lang="ja-JP" altLang="en-US" sz="22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744987" y="2708920"/>
            <a:ext cx="13123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b="1" dirty="0" smtClean="0"/>
              <a:t>p</a:t>
            </a:r>
            <a:r>
              <a:rPr kumimoji="1" lang="en-US" altLang="ja-JP" sz="2200" b="1" baseline="-25000" dirty="0" smtClean="0"/>
              <a:t>T</a:t>
            </a:r>
            <a:r>
              <a:rPr kumimoji="1" lang="en-US" altLang="ja-JP" sz="2200" b="1" dirty="0" smtClean="0"/>
              <a:t>[GeV/c</a:t>
            </a:r>
            <a:r>
              <a:rPr kumimoji="1" lang="en-US" altLang="ja-JP" sz="2000" b="1" dirty="0" smtClean="0"/>
              <a:t>]</a:t>
            </a:r>
            <a:endParaRPr kumimoji="1" lang="ja-JP" altLang="en-US" sz="2000" b="1" dirty="0"/>
          </a:p>
        </p:txBody>
      </p:sp>
      <p:sp>
        <p:nvSpPr>
          <p:cNvPr id="18" name="テキスト ボックス 17"/>
          <p:cNvSpPr txBox="1"/>
          <p:nvPr/>
        </p:nvSpPr>
        <p:spPr>
          <a:xfrm rot="16200000">
            <a:off x="-24240" y="737774"/>
            <a:ext cx="4187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b="1" dirty="0" smtClean="0"/>
              <a:t>v</a:t>
            </a:r>
            <a:r>
              <a:rPr lang="en-US" altLang="ja-JP" sz="2200" b="1" baseline="-25000" dirty="0" smtClean="0"/>
              <a:t>n</a:t>
            </a:r>
            <a:endParaRPr kumimoji="1" lang="ja-JP" altLang="en-US" sz="2200" b="1" baseline="-25000" dirty="0"/>
          </a:p>
        </p:txBody>
      </p:sp>
      <p:sp>
        <p:nvSpPr>
          <p:cNvPr id="20" name="日付プレースホルダ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Sanshiro WPCF2011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sanshirou\Desktop\TALK\WPCF\presentation\picture\qketscaling_ikeda_replot_for_sanshiro_v2_vs_p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836711"/>
            <a:ext cx="3358547" cy="2664297"/>
          </a:xfrm>
          <a:prstGeom prst="rect">
            <a:avLst/>
          </a:prstGeom>
          <a:noFill/>
        </p:spPr>
      </p:pic>
      <p:pic>
        <p:nvPicPr>
          <p:cNvPr id="18435" name="Picture 3" descr="C:\Users\sanshirou\Desktop\TALK\WPCF\presentation\picture\qketscaling_ikeda_replot_for_sanshiro_v2nq_vs_KETnq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645023"/>
            <a:ext cx="3358547" cy="2664297"/>
          </a:xfrm>
          <a:prstGeom prst="rect">
            <a:avLst/>
          </a:prstGeom>
          <a:noFill/>
        </p:spPr>
      </p:pic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3680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 smtClean="0"/>
              <a:t>Partonic elliptic flow</a:t>
            </a:r>
            <a:endParaRPr kumimoji="1" lang="ja-JP" altLang="en-US" sz="3200" b="1" u="sng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47864" y="1052736"/>
            <a:ext cx="568863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00" dirty="0" smtClean="0"/>
              <a:t>v</a:t>
            </a:r>
            <a:r>
              <a:rPr lang="en-US" altLang="ja-JP" sz="2200" baseline="-25000" dirty="0" smtClean="0"/>
              <a:t>2</a:t>
            </a:r>
            <a:r>
              <a:rPr lang="en-US" altLang="ja-JP" sz="2200" dirty="0" smtClean="0"/>
              <a:t> of </a:t>
            </a:r>
            <a:r>
              <a:rPr lang="en-US" altLang="ja-JP" sz="2200" dirty="0" smtClean="0">
                <a:latin typeface="Symbol" pitchFamily="18" charset="2"/>
              </a:rPr>
              <a:t>p</a:t>
            </a:r>
            <a:r>
              <a:rPr lang="en-US" altLang="ja-JP" sz="2200" dirty="0" smtClean="0"/>
              <a:t>, K, p as a function of p</a:t>
            </a:r>
            <a:r>
              <a:rPr lang="en-US" altLang="ja-JP" sz="2200" baseline="-25000" dirty="0" smtClean="0"/>
              <a:t>T</a:t>
            </a:r>
            <a:r>
              <a:rPr lang="en-US" altLang="ja-JP" sz="2200" dirty="0" smtClean="0"/>
              <a:t> have different behavior.</a:t>
            </a:r>
          </a:p>
          <a:p>
            <a:r>
              <a:rPr lang="en-US" altLang="ja-JP" sz="2200" dirty="0" smtClean="0"/>
              <a:t>This indicates hydrodynamics behavior.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200" dirty="0" smtClean="0"/>
              <a:t> In low p</a:t>
            </a:r>
            <a:r>
              <a:rPr lang="en-US" altLang="ja-JP" sz="2200" baseline="-25000" dirty="0" smtClean="0"/>
              <a:t>T</a:t>
            </a:r>
            <a:r>
              <a:rPr lang="en-US" altLang="ja-JP" sz="2200" dirty="0" smtClean="0"/>
              <a:t> range, mass ordering is observed.</a:t>
            </a:r>
          </a:p>
          <a:p>
            <a:endParaRPr lang="en-US" altLang="ja-JP" sz="2200" dirty="0" smtClean="0"/>
          </a:p>
          <a:p>
            <a:endParaRPr lang="en-US" altLang="ja-JP" sz="2200" dirty="0" smtClean="0"/>
          </a:p>
          <a:p>
            <a:endParaRPr lang="en-US" altLang="ja-JP" sz="2200" dirty="0" smtClean="0"/>
          </a:p>
          <a:p>
            <a:r>
              <a:rPr lang="en-US" altLang="ja-JP" sz="2200" dirty="0" smtClean="0"/>
              <a:t>v</a:t>
            </a:r>
            <a:r>
              <a:rPr lang="en-US" altLang="ja-JP" sz="2200" baseline="-25000" dirty="0" smtClean="0"/>
              <a:t>2</a:t>
            </a:r>
            <a:r>
              <a:rPr lang="en-US" altLang="ja-JP" sz="2200" dirty="0" smtClean="0"/>
              <a:t> as  a function of KE</a:t>
            </a:r>
            <a:r>
              <a:rPr lang="en-US" altLang="ja-JP" sz="2200" baseline="-25000" dirty="0" smtClean="0"/>
              <a:t>T</a:t>
            </a:r>
            <a:r>
              <a:rPr lang="en-US" altLang="ja-JP" sz="2200" dirty="0" smtClean="0"/>
              <a:t> is scaled by the number of constituent quarks for KE</a:t>
            </a:r>
            <a:r>
              <a:rPr lang="en-US" altLang="ja-JP" sz="2200" baseline="-25000" dirty="0" smtClean="0"/>
              <a:t>T</a:t>
            </a:r>
            <a:r>
              <a:rPr lang="en-US" altLang="ja-JP" sz="2200" dirty="0" smtClean="0"/>
              <a:t>/n</a:t>
            </a:r>
            <a:r>
              <a:rPr lang="en-US" altLang="ja-JP" sz="2200" baseline="-25000" dirty="0" smtClean="0"/>
              <a:t>q</a:t>
            </a:r>
            <a:r>
              <a:rPr lang="en-US" altLang="ja-JP" sz="2200" dirty="0" smtClean="0"/>
              <a:t> &lt; 1GeV.</a:t>
            </a:r>
          </a:p>
          <a:p>
            <a:r>
              <a:rPr lang="en-US" altLang="ja-JP" sz="2200" dirty="0" smtClean="0"/>
              <a:t>This indicates the existence of  partonic flow  in QGP.</a:t>
            </a:r>
          </a:p>
          <a:p>
            <a:endParaRPr lang="en-US" altLang="ja-JP" sz="2200" dirty="0" smtClean="0"/>
          </a:p>
          <a:p>
            <a:r>
              <a:rPr lang="en-US" altLang="ja-JP" sz="2200" dirty="0" smtClean="0"/>
              <a:t> How about v</a:t>
            </a:r>
            <a:r>
              <a:rPr lang="en-US" altLang="ja-JP" sz="2200" baseline="-25000" dirty="0" smtClean="0"/>
              <a:t>3</a:t>
            </a:r>
            <a:r>
              <a:rPr lang="en-US" altLang="ja-JP" sz="2200" dirty="0" smtClean="0"/>
              <a:t>?</a:t>
            </a:r>
            <a:endParaRPr lang="ja-JP" altLang="en-US" sz="2200" baseline="-25000" dirty="0" smtClean="0"/>
          </a:p>
          <a:p>
            <a:pPr lvl="1">
              <a:buFont typeface="Arial" pitchFamily="34" charset="0"/>
              <a:buChar char="•"/>
            </a:pPr>
            <a:r>
              <a:rPr lang="en-US" altLang="ja-JP" sz="2200" dirty="0" smtClean="0"/>
              <a:t> Is mass ordering observed?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200" dirty="0" smtClean="0"/>
              <a:t> Does quark scaling work?</a:t>
            </a:r>
            <a:endParaRPr kumimoji="1" lang="en-US" altLang="ja-JP" sz="2200" dirty="0" smtClean="0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15" name="フッター プレースホルダ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Sanshiro WPCF2011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16151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 smtClean="0"/>
              <a:t>Data Set</a:t>
            </a:r>
            <a:endParaRPr kumimoji="1" lang="ja-JP" altLang="en-US" sz="3200" b="1" u="sng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95536" y="836712"/>
            <a:ext cx="58302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dirty="0" smtClean="0"/>
              <a:t>200GeV Au+Au events obtained with the PHENIX </a:t>
            </a:r>
          </a:p>
          <a:p>
            <a:r>
              <a:rPr lang="en-US" altLang="ja-JP" sz="2200" dirty="0" smtClean="0"/>
              <a:t>detector </a:t>
            </a:r>
            <a:r>
              <a:rPr kumimoji="1" lang="en-US" altLang="ja-JP" sz="2200" dirty="0" smtClean="0"/>
              <a:t>during the 2007 running period.</a:t>
            </a:r>
            <a:endParaRPr kumimoji="1" lang="ja-JP" altLang="en-US" sz="2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9512" y="1772816"/>
            <a:ext cx="30069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 smtClean="0"/>
              <a:t>PHENIX detector</a:t>
            </a:r>
            <a:endParaRPr kumimoji="1" lang="ja-JP" altLang="en-US" sz="3200" b="1" u="sng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528" y="2471405"/>
            <a:ext cx="498463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dirty="0" smtClean="0"/>
              <a:t>Charged particle momentum &amp; tracking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200" dirty="0" smtClean="0"/>
              <a:t> Drift Chamber (DC)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200" dirty="0" smtClean="0"/>
              <a:t> Pad Chamber(PC)</a:t>
            </a:r>
          </a:p>
          <a:p>
            <a:r>
              <a:rPr lang="en-US" altLang="ja-JP" sz="2200" dirty="0" smtClean="0"/>
              <a:t>Hadron particle identification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200" dirty="0" smtClean="0"/>
              <a:t> Time of flight detector(TOF)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200" dirty="0" smtClean="0"/>
              <a:t> Electromagnetic Calorimeter(EMCal)</a:t>
            </a:r>
          </a:p>
          <a:p>
            <a:r>
              <a:rPr lang="en-US" altLang="ja-JP" sz="2200" dirty="0" smtClean="0"/>
              <a:t>Reaction Plane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200" dirty="0" smtClean="0"/>
              <a:t> Reaction Plane detector(RxN)</a:t>
            </a:r>
          </a:p>
          <a:p>
            <a:pPr lvl="2"/>
            <a:r>
              <a:rPr lang="en-US" altLang="ja-JP" sz="2200" dirty="0" smtClean="0"/>
              <a:t>Inner	1.5&lt;|</a:t>
            </a:r>
            <a:r>
              <a:rPr lang="en-US" altLang="ja-JP" sz="2200" dirty="0" smtClean="0">
                <a:latin typeface="Symbol" pitchFamily="18" charset="2"/>
              </a:rPr>
              <a:t>h</a:t>
            </a:r>
            <a:r>
              <a:rPr lang="en-US" altLang="ja-JP" sz="2200" dirty="0" smtClean="0"/>
              <a:t>|&lt;2.8</a:t>
            </a:r>
          </a:p>
          <a:p>
            <a:pPr lvl="2"/>
            <a:r>
              <a:rPr lang="en-US" altLang="ja-JP" sz="2200" dirty="0" smtClean="0"/>
              <a:t>Outer	1.0&lt;|</a:t>
            </a:r>
            <a:r>
              <a:rPr lang="en-US" altLang="ja-JP" sz="2200" dirty="0" smtClean="0">
                <a:latin typeface="Symbol" pitchFamily="18" charset="2"/>
              </a:rPr>
              <a:t>h</a:t>
            </a:r>
            <a:r>
              <a:rPr lang="en-US" altLang="ja-JP" sz="2200" dirty="0" smtClean="0"/>
              <a:t>|&lt;1.5</a:t>
            </a:r>
          </a:p>
        </p:txBody>
      </p:sp>
      <p:sp>
        <p:nvSpPr>
          <p:cNvPr id="32" name="日付プレースホルダ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33" name="フッター プレースホルダ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grpSp>
        <p:nvGrpSpPr>
          <p:cNvPr id="51" name="グループ化 50"/>
          <p:cNvGrpSpPr/>
          <p:nvPr/>
        </p:nvGrpSpPr>
        <p:grpSpPr>
          <a:xfrm>
            <a:off x="5508104" y="3645023"/>
            <a:ext cx="3528392" cy="2952329"/>
            <a:chOff x="5508104" y="3645023"/>
            <a:chExt cx="3528392" cy="2952329"/>
          </a:xfrm>
        </p:grpSpPr>
        <p:grpSp>
          <p:nvGrpSpPr>
            <p:cNvPr id="50" name="グループ化 49"/>
            <p:cNvGrpSpPr/>
            <p:nvPr/>
          </p:nvGrpSpPr>
          <p:grpSpPr>
            <a:xfrm>
              <a:off x="5508104" y="3645024"/>
              <a:ext cx="3528392" cy="2777769"/>
              <a:chOff x="5508104" y="3645024"/>
              <a:chExt cx="3528392" cy="2777769"/>
            </a:xfrm>
          </p:grpSpPr>
          <p:grpSp>
            <p:nvGrpSpPr>
              <p:cNvPr id="44" name="グループ化 43"/>
              <p:cNvGrpSpPr/>
              <p:nvPr/>
            </p:nvGrpSpPr>
            <p:grpSpPr>
              <a:xfrm>
                <a:off x="5508104" y="3645024"/>
                <a:ext cx="3528392" cy="2777769"/>
                <a:chOff x="5508104" y="3645024"/>
                <a:chExt cx="3528392" cy="2777769"/>
              </a:xfrm>
            </p:grpSpPr>
            <p:pic>
              <p:nvPicPr>
                <p:cNvPr id="27" name="Picture 5" descr="C:\Users\sanshirou\Desktop\TALK\WPCF\presentation\picture\tof_after.gif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5652120" y="3789040"/>
                  <a:ext cx="3384376" cy="2633753"/>
                </a:xfrm>
                <a:prstGeom prst="rect">
                  <a:avLst/>
                </a:prstGeom>
                <a:noFill/>
              </p:spPr>
            </p:pic>
            <p:sp>
              <p:nvSpPr>
                <p:cNvPr id="43" name="正方形/長方形 42"/>
                <p:cNvSpPr/>
                <p:nvPr/>
              </p:nvSpPr>
              <p:spPr>
                <a:xfrm>
                  <a:off x="5508104" y="3645024"/>
                  <a:ext cx="1224136" cy="3600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" name="テキスト ボックス 46"/>
              <p:cNvSpPr txBox="1"/>
              <p:nvPr/>
            </p:nvSpPr>
            <p:spPr>
              <a:xfrm>
                <a:off x="6156176" y="4859868"/>
                <a:ext cx="311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>
                    <a:latin typeface="Symbol" pitchFamily="18" charset="2"/>
                  </a:rPr>
                  <a:t>p</a:t>
                </a:r>
                <a:endParaRPr kumimoji="1" lang="ja-JP" altLang="en-US" b="1" dirty="0">
                  <a:latin typeface="Symbol" pitchFamily="18" charset="2"/>
                </a:endParaRPr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>
                <a:off x="6557062" y="4906476"/>
                <a:ext cx="311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 smtClean="0"/>
                  <a:t>K</a:t>
                </a:r>
                <a:endParaRPr kumimoji="1" lang="ja-JP" altLang="en-US" b="1" dirty="0"/>
              </a:p>
            </p:txBody>
          </p:sp>
          <p:sp>
            <p:nvSpPr>
              <p:cNvPr id="49" name="テキスト ボックス 48"/>
              <p:cNvSpPr txBox="1"/>
              <p:nvPr/>
            </p:nvSpPr>
            <p:spPr>
              <a:xfrm>
                <a:off x="7596336" y="4869160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p</a:t>
                </a:r>
                <a:endParaRPr kumimoji="1" lang="ja-JP" altLang="en-US" b="1" dirty="0"/>
              </a:p>
            </p:txBody>
          </p:sp>
        </p:grpSp>
        <p:sp>
          <p:nvSpPr>
            <p:cNvPr id="46" name="テキスト ボックス 45"/>
            <p:cNvSpPr txBox="1"/>
            <p:nvPr/>
          </p:nvSpPr>
          <p:spPr>
            <a:xfrm rot="16200000">
              <a:off x="4361922" y="4797301"/>
              <a:ext cx="26431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dirty="0" err="1" smtClean="0"/>
                <a:t>momentum</a:t>
              </a:r>
              <a:r>
                <a:rPr lang="en-US" altLang="ja-JP" sz="1600" b="1" dirty="0" err="1" smtClean="0"/>
                <a:t>×</a:t>
              </a:r>
              <a:r>
                <a:rPr lang="en-US" altLang="ja-JP" sz="1600" dirty="0" err="1" smtClean="0"/>
                <a:t>charge</a:t>
              </a:r>
              <a:r>
                <a:rPr kumimoji="1" lang="en-US" altLang="ja-JP" sz="1600" dirty="0" smtClean="0"/>
                <a:t>[GeV/c]</a:t>
              </a:r>
              <a:endParaRPr kumimoji="1" lang="ja-JP" altLang="en-US" sz="1600" dirty="0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7092280" y="6258798"/>
              <a:ext cx="17927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/>
                <a:t>mass</a:t>
              </a:r>
              <a:r>
                <a:rPr kumimoji="1" lang="en-US" altLang="ja-JP" sz="1600" baseline="30000" dirty="0" smtClean="0"/>
                <a:t>2</a:t>
              </a:r>
              <a:r>
                <a:rPr kumimoji="1" lang="en-US" altLang="ja-JP" sz="1600" dirty="0" smtClean="0"/>
                <a:t>[(GeV/c</a:t>
              </a:r>
              <a:r>
                <a:rPr kumimoji="1" lang="en-US" altLang="ja-JP" sz="1600" baseline="30000" dirty="0" smtClean="0"/>
                <a:t>2</a:t>
              </a:r>
              <a:r>
                <a:rPr kumimoji="1" lang="en-US" altLang="ja-JP" sz="1600" dirty="0" smtClean="0"/>
                <a:t>)</a:t>
              </a:r>
              <a:r>
                <a:rPr kumimoji="1" lang="en-US" altLang="ja-JP" sz="1600" baseline="30000" dirty="0" smtClean="0"/>
                <a:t>2</a:t>
              </a:r>
              <a:r>
                <a:rPr kumimoji="1" lang="en-US" altLang="ja-JP" sz="1600" dirty="0" smtClean="0"/>
                <a:t>]</a:t>
              </a:r>
              <a:endParaRPr kumimoji="1" lang="ja-JP" altLang="en-US" sz="1600" dirty="0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5364088" y="764704"/>
            <a:ext cx="3600401" cy="3181052"/>
            <a:chOff x="5364088" y="764704"/>
            <a:chExt cx="3600401" cy="3181052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5364088" y="777404"/>
              <a:ext cx="3600401" cy="3168352"/>
              <a:chOff x="5508103" y="1292763"/>
              <a:chExt cx="3528393" cy="3360373"/>
            </a:xfrm>
          </p:grpSpPr>
          <p:grpSp>
            <p:nvGrpSpPr>
              <p:cNvPr id="5" name="グループ化 8"/>
              <p:cNvGrpSpPr/>
              <p:nvPr/>
            </p:nvGrpSpPr>
            <p:grpSpPr>
              <a:xfrm>
                <a:off x="5508103" y="1700809"/>
                <a:ext cx="3528393" cy="2592287"/>
                <a:chOff x="3779912" y="2060848"/>
                <a:chExt cx="5256585" cy="4176463"/>
              </a:xfrm>
            </p:grpSpPr>
            <p:pic>
              <p:nvPicPr>
                <p:cNvPr id="10" name="Picture 2" descr="C:\Users\sanshirou\Desktop\TALK\WPCF\presentation\picture\PHENIX_detector_beam.jp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851921" y="2060848"/>
                  <a:ext cx="5184576" cy="4176463"/>
                </a:xfrm>
                <a:prstGeom prst="rect">
                  <a:avLst/>
                </a:prstGeom>
                <a:noFill/>
              </p:spPr>
            </p:pic>
            <p:sp>
              <p:nvSpPr>
                <p:cNvPr id="11" name="正方形/長方形 10"/>
                <p:cNvSpPr/>
                <p:nvPr/>
              </p:nvSpPr>
              <p:spPr>
                <a:xfrm>
                  <a:off x="3779912" y="2060848"/>
                  <a:ext cx="720080" cy="3600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2" name="直線矢印コネクタ 11"/>
              <p:cNvCxnSpPr/>
              <p:nvPr/>
            </p:nvCxnSpPr>
            <p:spPr>
              <a:xfrm flipH="1">
                <a:off x="8028384" y="1292763"/>
                <a:ext cx="230426" cy="624069"/>
              </a:xfrm>
              <a:prstGeom prst="straightConnector1">
                <a:avLst/>
              </a:prstGeom>
              <a:ln w="7620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矢印コネクタ 14"/>
              <p:cNvCxnSpPr/>
              <p:nvPr/>
            </p:nvCxnSpPr>
            <p:spPr>
              <a:xfrm>
                <a:off x="7636660" y="1852825"/>
                <a:ext cx="31684" cy="640071"/>
              </a:xfrm>
              <a:prstGeom prst="straightConnector1">
                <a:avLst/>
              </a:prstGeom>
              <a:ln w="7620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矢印コネクタ 15"/>
              <p:cNvCxnSpPr/>
              <p:nvPr/>
            </p:nvCxnSpPr>
            <p:spPr>
              <a:xfrm flipH="1">
                <a:off x="7164288" y="1932834"/>
                <a:ext cx="5761" cy="560062"/>
              </a:xfrm>
              <a:prstGeom prst="straightConnector1">
                <a:avLst/>
              </a:prstGeom>
              <a:ln w="7620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円/楕円 16"/>
              <p:cNvSpPr/>
              <p:nvPr/>
            </p:nvSpPr>
            <p:spPr>
              <a:xfrm>
                <a:off x="7244647" y="3379372"/>
                <a:ext cx="504056" cy="432048"/>
              </a:xfrm>
              <a:prstGeom prst="ellipse">
                <a:avLst/>
              </a:prstGeom>
              <a:noFill/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テキスト ボックス 18"/>
              <p:cNvSpPr txBox="1"/>
              <p:nvPr/>
            </p:nvSpPr>
            <p:spPr>
              <a:xfrm>
                <a:off x="6710395" y="4222249"/>
                <a:ext cx="131798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200" dirty="0" smtClean="0"/>
                  <a:t>|</a:t>
                </a:r>
                <a:r>
                  <a:rPr lang="en-US" altLang="ja-JP" sz="2200" dirty="0" smtClean="0">
                    <a:latin typeface="Symbol" pitchFamily="18" charset="2"/>
                  </a:rPr>
                  <a:t>h</a:t>
                </a:r>
                <a:r>
                  <a:rPr lang="en-US" altLang="ja-JP" sz="2200" dirty="0" smtClean="0"/>
                  <a:t>|&lt; 0.35</a:t>
                </a:r>
                <a:endParaRPr kumimoji="1" lang="ja-JP" altLang="en-US" sz="2200" dirty="0"/>
              </a:p>
            </p:txBody>
          </p:sp>
          <p:cxnSp>
            <p:nvCxnSpPr>
              <p:cNvPr id="20" name="直線矢印コネクタ 19"/>
              <p:cNvCxnSpPr/>
              <p:nvPr/>
            </p:nvCxnSpPr>
            <p:spPr>
              <a:xfrm flipH="1">
                <a:off x="8460432" y="1292763"/>
                <a:ext cx="31684" cy="688459"/>
              </a:xfrm>
              <a:prstGeom prst="straightConnector1">
                <a:avLst/>
              </a:prstGeom>
              <a:ln w="7620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矢印コネクタ 20"/>
              <p:cNvCxnSpPr/>
              <p:nvPr/>
            </p:nvCxnSpPr>
            <p:spPr>
              <a:xfrm flipH="1">
                <a:off x="8676456" y="2812932"/>
                <a:ext cx="204502" cy="616068"/>
              </a:xfrm>
              <a:prstGeom prst="straightConnector1">
                <a:avLst/>
              </a:prstGeom>
              <a:ln w="7620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矢印コネクタ 23"/>
              <p:cNvCxnSpPr/>
              <p:nvPr/>
            </p:nvCxnSpPr>
            <p:spPr>
              <a:xfrm>
                <a:off x="5738529" y="2172861"/>
                <a:ext cx="420527" cy="368040"/>
              </a:xfrm>
              <a:prstGeom prst="straightConnector1">
                <a:avLst/>
              </a:prstGeom>
              <a:ln w="7620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矢印コネクタ 21"/>
              <p:cNvCxnSpPr/>
              <p:nvPr/>
            </p:nvCxnSpPr>
            <p:spPr>
              <a:xfrm>
                <a:off x="5845101" y="1812821"/>
                <a:ext cx="391724" cy="360040"/>
              </a:xfrm>
              <a:prstGeom prst="straightConnector1">
                <a:avLst/>
              </a:prstGeom>
              <a:ln w="7620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" name="直線矢印コネクタ 33"/>
            <p:cNvCxnSpPr/>
            <p:nvPr/>
          </p:nvCxnSpPr>
          <p:spPr>
            <a:xfrm flipH="1">
              <a:off x="6870377" y="764704"/>
              <a:ext cx="5879" cy="528059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:\Users\sanshirou\Desktop\TALK\WPCF\presentation\picture\resolution_wpc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56462" y="4130291"/>
            <a:ext cx="2506216" cy="2323045"/>
          </a:xfrm>
          <a:prstGeom prst="rect">
            <a:avLst/>
          </a:prstGeom>
          <a:noFill/>
        </p:spPr>
      </p:pic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9512" y="188640"/>
            <a:ext cx="4426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 smtClean="0"/>
              <a:t>Measurement v</a:t>
            </a:r>
            <a:r>
              <a:rPr lang="en-US" altLang="ja-JP" sz="3200" b="1" u="sng" baseline="-25000" dirty="0" smtClean="0"/>
              <a:t>n</a:t>
            </a:r>
            <a:r>
              <a:rPr lang="en-US" altLang="ja-JP" sz="3200" b="1" u="sng" dirty="0" smtClean="0"/>
              <a:t> method</a:t>
            </a:r>
            <a:endParaRPr kumimoji="1" lang="ja-JP" altLang="en-US" sz="3200" b="1" u="sng" baseline="-25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7544" y="764704"/>
            <a:ext cx="4873385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v</a:t>
            </a:r>
            <a:r>
              <a:rPr kumimoji="1" lang="en-US" altLang="ja-JP" sz="2200" baseline="-25000" dirty="0" smtClean="0"/>
              <a:t>n</a:t>
            </a:r>
            <a:r>
              <a:rPr kumimoji="1" lang="en-US" altLang="ja-JP" sz="2200" dirty="0" smtClean="0"/>
              <a:t> = &lt;cos{n(</a:t>
            </a:r>
            <a:r>
              <a:rPr kumimoji="1" lang="en-US" altLang="ja-JP" sz="2200" dirty="0" smtClean="0">
                <a:latin typeface="Symbol" pitchFamily="18" charset="2"/>
              </a:rPr>
              <a:t>f</a:t>
            </a:r>
            <a:r>
              <a:rPr kumimoji="1" lang="en-US" altLang="ja-JP" sz="2200" dirty="0" smtClean="0"/>
              <a:t> - </a:t>
            </a:r>
            <a:r>
              <a:rPr kumimoji="1" lang="en-US" altLang="ja-JP" sz="2200" dirty="0" smtClean="0">
                <a:latin typeface="Symbol" pitchFamily="18" charset="2"/>
              </a:rPr>
              <a:t>Y</a:t>
            </a:r>
            <a:r>
              <a:rPr kumimoji="1" lang="en-US" altLang="ja-JP" sz="2200" baseline="-25000" dirty="0" smtClean="0"/>
              <a:t>n</a:t>
            </a:r>
            <a:r>
              <a:rPr kumimoji="1" lang="en-US" altLang="ja-JP" sz="2200" dirty="0" smtClean="0"/>
              <a:t>)}&gt;</a:t>
            </a:r>
          </a:p>
          <a:p>
            <a:r>
              <a:rPr kumimoji="1" lang="en-US" altLang="ja-JP" sz="2200" dirty="0" smtClean="0"/>
              <a:t>v</a:t>
            </a:r>
            <a:r>
              <a:rPr kumimoji="1" lang="en-US" altLang="ja-JP" sz="2200" baseline="-25000" dirty="0" smtClean="0"/>
              <a:t>n,true</a:t>
            </a:r>
            <a:r>
              <a:rPr kumimoji="1" lang="en-US" altLang="ja-JP" sz="2200" dirty="0" smtClean="0"/>
              <a:t> = v</a:t>
            </a:r>
            <a:r>
              <a:rPr kumimoji="1" lang="en-US" altLang="ja-JP" sz="2200" baseline="-25000" dirty="0" smtClean="0"/>
              <a:t>n,obs</a:t>
            </a:r>
            <a:r>
              <a:rPr kumimoji="1" lang="en-US" altLang="ja-JP" sz="2200" dirty="0" smtClean="0"/>
              <a:t> / Res(</a:t>
            </a:r>
            <a:r>
              <a:rPr kumimoji="1" lang="en-US" altLang="ja-JP" sz="2200" dirty="0" smtClean="0">
                <a:latin typeface="Symbol" pitchFamily="18" charset="2"/>
              </a:rPr>
              <a:t>Y</a:t>
            </a:r>
            <a:r>
              <a:rPr kumimoji="1" lang="en-US" altLang="ja-JP" sz="2200" baseline="-25000" dirty="0" smtClean="0"/>
              <a:t>n</a:t>
            </a:r>
            <a:r>
              <a:rPr kumimoji="1" lang="en-US" altLang="ja-JP" sz="2200" dirty="0" smtClean="0"/>
              <a:t>)</a:t>
            </a:r>
          </a:p>
          <a:p>
            <a:endParaRPr lang="en-US" altLang="ja-JP" sz="2200" dirty="0" smtClean="0"/>
          </a:p>
          <a:p>
            <a:pPr marL="457200" indent="-457200"/>
            <a:r>
              <a:rPr lang="en-US" altLang="ja-JP" sz="2200" dirty="0" smtClean="0"/>
              <a:t>1. Reaction Plane Calibration</a:t>
            </a:r>
          </a:p>
          <a:p>
            <a:pPr marL="971550" lvl="1" indent="-514350"/>
            <a:r>
              <a:rPr lang="en-US" altLang="ja-JP" sz="2200" dirty="0" smtClean="0"/>
              <a:t>1. Gain correction</a:t>
            </a:r>
          </a:p>
          <a:p>
            <a:pPr marL="914400" lvl="1" indent="-457200"/>
            <a:r>
              <a:rPr lang="en-US" altLang="ja-JP" sz="2200" dirty="0" smtClean="0"/>
              <a:t>2. Re-centering</a:t>
            </a:r>
          </a:p>
          <a:p>
            <a:pPr marL="914400" lvl="1" indent="-457200"/>
            <a:r>
              <a:rPr lang="en-US" altLang="ja-JP" sz="2200" dirty="0" smtClean="0"/>
              <a:t>3. Flattening</a:t>
            </a:r>
          </a:p>
          <a:p>
            <a:pPr marL="457200" indent="-457200"/>
            <a:r>
              <a:rPr lang="en-US" altLang="ja-JP" sz="2200" dirty="0" smtClean="0"/>
              <a:t>2. Reaction Plane Resolution</a:t>
            </a:r>
          </a:p>
          <a:p>
            <a:pPr marL="914400" lvl="1" indent="-457200"/>
            <a:r>
              <a:rPr lang="en-US" altLang="ja-JP" sz="2200" dirty="0" smtClean="0"/>
              <a:t>Correlation with two Reaction Plane</a:t>
            </a:r>
          </a:p>
          <a:p>
            <a:pPr marL="914400" lvl="1" indent="-457200"/>
            <a:r>
              <a:rPr lang="en-US" altLang="ja-JP" sz="2200" dirty="0" smtClean="0"/>
              <a:t>defined by different detector is used.</a:t>
            </a:r>
          </a:p>
        </p:txBody>
      </p:sp>
      <p:pic>
        <p:nvPicPr>
          <p:cNvPr id="17413" name="Picture 5" descr="C:\Users\sanshirou\Desktop\TALK\WPCF\presentation\picture\correlation_wpcf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85875"/>
            <a:ext cx="2506216" cy="2395053"/>
          </a:xfrm>
          <a:prstGeom prst="rect">
            <a:avLst/>
          </a:prstGeom>
          <a:noFill/>
        </p:spPr>
      </p:pic>
      <p:grpSp>
        <p:nvGrpSpPr>
          <p:cNvPr id="30" name="グループ化 29"/>
          <p:cNvGrpSpPr/>
          <p:nvPr/>
        </p:nvGrpSpPr>
        <p:grpSpPr>
          <a:xfrm>
            <a:off x="6372200" y="692696"/>
            <a:ext cx="2771800" cy="923330"/>
            <a:chOff x="2353684" y="4144328"/>
            <a:chExt cx="2666450" cy="923330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2353684" y="4256362"/>
              <a:ext cx="202092" cy="697331"/>
              <a:chOff x="2353684" y="4286049"/>
              <a:chExt cx="195304" cy="588353"/>
            </a:xfrm>
          </p:grpSpPr>
          <p:sp>
            <p:nvSpPr>
              <p:cNvPr id="9" name="円/楕円 8"/>
              <p:cNvSpPr/>
              <p:nvPr/>
            </p:nvSpPr>
            <p:spPr>
              <a:xfrm>
                <a:off x="2353684" y="4286049"/>
                <a:ext cx="195304" cy="15250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円/楕円 9"/>
              <p:cNvSpPr/>
              <p:nvPr/>
            </p:nvSpPr>
            <p:spPr>
              <a:xfrm>
                <a:off x="2353684" y="4509120"/>
                <a:ext cx="195304" cy="152502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/楕円 10"/>
              <p:cNvSpPr/>
              <p:nvPr/>
            </p:nvSpPr>
            <p:spPr>
              <a:xfrm>
                <a:off x="2353684" y="4721900"/>
                <a:ext cx="195304" cy="152502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テキスト ボックス 12"/>
            <p:cNvSpPr txBox="1"/>
            <p:nvPr/>
          </p:nvSpPr>
          <p:spPr>
            <a:xfrm>
              <a:off x="2611338" y="4144328"/>
              <a:ext cx="24087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RxN In         1.5&lt;|</a:t>
              </a:r>
              <a:r>
                <a:rPr kumimoji="1" lang="en-US" altLang="ja-JP" dirty="0" smtClean="0">
                  <a:latin typeface="Symbol" pitchFamily="18" charset="2"/>
                </a:rPr>
                <a:t>h</a:t>
              </a:r>
              <a:r>
                <a:rPr kumimoji="1" lang="en-US" altLang="ja-JP" dirty="0" smtClean="0"/>
                <a:t>|&lt;2.8</a:t>
              </a:r>
            </a:p>
            <a:p>
              <a:r>
                <a:rPr lang="en-US" altLang="ja-JP" dirty="0" smtClean="0"/>
                <a:t>RxN Out      1.0&lt;|</a:t>
              </a:r>
              <a:r>
                <a:rPr lang="en-US" altLang="ja-JP" dirty="0" smtClean="0">
                  <a:latin typeface="Symbol" pitchFamily="18" charset="2"/>
                </a:rPr>
                <a:t>h</a:t>
              </a:r>
              <a:r>
                <a:rPr lang="en-US" altLang="ja-JP" dirty="0" smtClean="0"/>
                <a:t>|&lt;1.5</a:t>
              </a:r>
            </a:p>
            <a:p>
              <a:r>
                <a:rPr kumimoji="1" lang="en-US" altLang="ja-JP" dirty="0" smtClean="0"/>
                <a:t>RxN In+Out 1.0&lt;|</a:t>
              </a:r>
              <a:r>
                <a:rPr kumimoji="1" lang="en-US" altLang="ja-JP" dirty="0" smtClean="0">
                  <a:latin typeface="Symbol" pitchFamily="18" charset="2"/>
                </a:rPr>
                <a:t>h</a:t>
              </a:r>
              <a:r>
                <a:rPr kumimoji="1" lang="en-US" altLang="ja-JP" dirty="0" smtClean="0"/>
                <a:t>|&lt;2.8</a:t>
              </a:r>
            </a:p>
          </p:txBody>
        </p:sp>
      </p:grpSp>
      <p:sp>
        <p:nvSpPr>
          <p:cNvPr id="34" name="テキスト ボックス 33"/>
          <p:cNvSpPr txBox="1"/>
          <p:nvPr/>
        </p:nvSpPr>
        <p:spPr>
          <a:xfrm>
            <a:off x="5508104" y="148570"/>
            <a:ext cx="3563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correlation &lt;cos{n(</a:t>
            </a:r>
            <a:r>
              <a:rPr kumimoji="1" lang="en-US" altLang="ja-JP" sz="2000" b="1" dirty="0" err="1" smtClean="0">
                <a:latin typeface="Symbol" pitchFamily="18" charset="2"/>
              </a:rPr>
              <a:t>Y</a:t>
            </a:r>
            <a:r>
              <a:rPr kumimoji="1" lang="en-US" altLang="ja-JP" sz="2000" b="1" baseline="-25000" dirty="0" err="1" smtClean="0"/>
              <a:t>n,A</a:t>
            </a:r>
            <a:r>
              <a:rPr kumimoji="1" lang="en-US" altLang="ja-JP" sz="2000" b="1" dirty="0" smtClean="0"/>
              <a:t> - </a:t>
            </a:r>
            <a:r>
              <a:rPr kumimoji="1" lang="en-US" altLang="ja-JP" sz="2000" b="1" dirty="0" err="1" smtClean="0">
                <a:latin typeface="Symbol" pitchFamily="18" charset="2"/>
              </a:rPr>
              <a:t>Y</a:t>
            </a:r>
            <a:r>
              <a:rPr kumimoji="1" lang="en-US" altLang="ja-JP" sz="2000" b="1" baseline="-25000" dirty="0" err="1" smtClean="0"/>
              <a:t>n,B</a:t>
            </a:r>
            <a:r>
              <a:rPr kumimoji="1" lang="en-US" altLang="ja-JP" sz="2000" b="1" dirty="0" smtClean="0"/>
              <a:t>)}&gt;</a:t>
            </a:r>
            <a:endParaRPr kumimoji="1" lang="ja-JP" altLang="en-US" sz="2000" b="1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396940" y="2596842"/>
            <a:ext cx="1547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centrality[%]</a:t>
            </a:r>
            <a:endParaRPr kumimoji="1" lang="ja-JP" altLang="en-US" sz="2000" b="1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732240" y="6197242"/>
            <a:ext cx="1547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centrality[%]</a:t>
            </a:r>
            <a:endParaRPr kumimoji="1" lang="ja-JP" altLang="en-US" sz="2000" b="1" dirty="0"/>
          </a:p>
        </p:txBody>
      </p:sp>
      <p:grpSp>
        <p:nvGrpSpPr>
          <p:cNvPr id="45" name="グループ化 44"/>
          <p:cNvGrpSpPr/>
          <p:nvPr/>
        </p:nvGrpSpPr>
        <p:grpSpPr>
          <a:xfrm>
            <a:off x="2640484" y="4164409"/>
            <a:ext cx="2842145" cy="2445643"/>
            <a:chOff x="2640484" y="4151709"/>
            <a:chExt cx="2842145" cy="2445643"/>
          </a:xfrm>
        </p:grpSpPr>
        <p:grpSp>
          <p:nvGrpSpPr>
            <p:cNvPr id="44" name="グループ化 43"/>
            <p:cNvGrpSpPr/>
            <p:nvPr/>
          </p:nvGrpSpPr>
          <p:grpSpPr>
            <a:xfrm>
              <a:off x="2640484" y="4151709"/>
              <a:ext cx="2842145" cy="2301627"/>
              <a:chOff x="2640484" y="4151709"/>
              <a:chExt cx="2842145" cy="2301627"/>
            </a:xfrm>
          </p:grpSpPr>
          <p:pic>
            <p:nvPicPr>
              <p:cNvPr id="17416" name="Picture 8" descr="C:\Users\sanshirou\Desktop\TALK\WPCF\presentation\picture\v3_wpcf_pc.gi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699792" y="4151709"/>
                <a:ext cx="2782837" cy="2301627"/>
              </a:xfrm>
              <a:prstGeom prst="rect">
                <a:avLst/>
              </a:prstGeom>
              <a:noFill/>
            </p:spPr>
          </p:pic>
          <p:sp>
            <p:nvSpPr>
              <p:cNvPr id="43" name="正方形/長方形 42"/>
              <p:cNvSpPr/>
              <p:nvPr/>
            </p:nvSpPr>
            <p:spPr>
              <a:xfrm>
                <a:off x="2640484" y="4301604"/>
                <a:ext cx="323528" cy="19442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" name="テキスト ボックス 38"/>
            <p:cNvSpPr txBox="1"/>
            <p:nvPr/>
          </p:nvSpPr>
          <p:spPr>
            <a:xfrm>
              <a:off x="4102909" y="6197242"/>
              <a:ext cx="126117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/>
                <a:t>p</a:t>
              </a:r>
              <a:r>
                <a:rPr lang="en-US" altLang="ja-JP" sz="2000" b="1" baseline="-25000" dirty="0" smtClean="0"/>
                <a:t>T</a:t>
              </a:r>
              <a:r>
                <a:rPr lang="en-US" altLang="ja-JP" sz="2000" b="1" dirty="0" smtClean="0"/>
                <a:t>[GeV/c]</a:t>
              </a:r>
              <a:endParaRPr kumimoji="1" lang="ja-JP" altLang="en-US" sz="2000" b="1" dirty="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3131840" y="4469050"/>
              <a:ext cx="7384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/>
                <a:t>v</a:t>
              </a:r>
              <a:r>
                <a:rPr lang="en-US" altLang="ja-JP" sz="2000" b="1" baseline="-25000" dirty="0" smtClean="0"/>
                <a:t>n,true</a:t>
              </a:r>
              <a:endParaRPr kumimoji="1" lang="ja-JP" altLang="en-US" sz="2000" b="1" baseline="-25000" dirty="0"/>
            </a:p>
          </p:txBody>
        </p:sp>
      </p:grpSp>
      <p:grpSp>
        <p:nvGrpSpPr>
          <p:cNvPr id="58" name="グループ化 57"/>
          <p:cNvGrpSpPr/>
          <p:nvPr/>
        </p:nvGrpSpPr>
        <p:grpSpPr>
          <a:xfrm>
            <a:off x="7092280" y="2996952"/>
            <a:ext cx="2160240" cy="2585323"/>
            <a:chOff x="1043608" y="548680"/>
            <a:chExt cx="2160240" cy="2585323"/>
          </a:xfrm>
        </p:grpSpPr>
        <p:sp>
          <p:nvSpPr>
            <p:cNvPr id="59" name="テキスト ボックス 58"/>
            <p:cNvSpPr txBox="1"/>
            <p:nvPr/>
          </p:nvSpPr>
          <p:spPr>
            <a:xfrm>
              <a:off x="1331640" y="548680"/>
              <a:ext cx="1872208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RxN In S</a:t>
              </a:r>
            </a:p>
            <a:p>
              <a:r>
                <a:rPr lang="en-US" altLang="ja-JP" dirty="0" smtClean="0"/>
                <a:t>RxN</a:t>
              </a:r>
              <a:r>
                <a:rPr kumimoji="1" lang="en-US" altLang="ja-JP" dirty="0" smtClean="0"/>
                <a:t> In N</a:t>
              </a:r>
              <a:endParaRPr lang="en-US" altLang="ja-JP" dirty="0" smtClean="0"/>
            </a:p>
            <a:p>
              <a:r>
                <a:rPr lang="en-US" altLang="ja-JP" dirty="0" smtClean="0"/>
                <a:t>RxN In S+N</a:t>
              </a:r>
            </a:p>
            <a:p>
              <a:r>
                <a:rPr kumimoji="1" lang="en-US" altLang="ja-JP" dirty="0" smtClean="0"/>
                <a:t>RxN Out S</a:t>
              </a:r>
            </a:p>
            <a:p>
              <a:r>
                <a:rPr lang="en-US" altLang="ja-JP" dirty="0" smtClean="0"/>
                <a:t>RxN Out</a:t>
              </a:r>
              <a:r>
                <a:rPr kumimoji="1" lang="en-US" altLang="ja-JP" dirty="0" smtClean="0"/>
                <a:t> N</a:t>
              </a:r>
            </a:p>
            <a:p>
              <a:r>
                <a:rPr lang="en-US" altLang="ja-JP" dirty="0" smtClean="0"/>
                <a:t>RxN Out S+N</a:t>
              </a:r>
            </a:p>
            <a:p>
              <a:r>
                <a:rPr kumimoji="1" lang="en-US" altLang="ja-JP" dirty="0" smtClean="0"/>
                <a:t>RxN In+Out S</a:t>
              </a:r>
            </a:p>
            <a:p>
              <a:r>
                <a:rPr lang="en-US" altLang="ja-JP" dirty="0" smtClean="0"/>
                <a:t>RxN In+Out</a:t>
              </a:r>
              <a:r>
                <a:rPr kumimoji="1" lang="en-US" altLang="ja-JP" dirty="0" smtClean="0"/>
                <a:t> N</a:t>
              </a:r>
            </a:p>
            <a:p>
              <a:r>
                <a:rPr lang="en-US" altLang="ja-JP" dirty="0" smtClean="0"/>
                <a:t>RxN </a:t>
              </a:r>
              <a:r>
                <a:rPr lang="en-US" altLang="ja-JP" dirty="0" err="1" smtClean="0"/>
                <a:t>In+Out</a:t>
              </a:r>
              <a:r>
                <a:rPr lang="en-US" altLang="ja-JP" dirty="0" smtClean="0"/>
                <a:t> S+N</a:t>
              </a:r>
              <a:endParaRPr kumimoji="1" lang="ja-JP" altLang="en-US" dirty="0"/>
            </a:p>
          </p:txBody>
        </p:sp>
        <p:grpSp>
          <p:nvGrpSpPr>
            <p:cNvPr id="60" name="グループ化 29"/>
            <p:cNvGrpSpPr/>
            <p:nvPr/>
          </p:nvGrpSpPr>
          <p:grpSpPr>
            <a:xfrm>
              <a:off x="1043608" y="620688"/>
              <a:ext cx="227330" cy="2376264"/>
              <a:chOff x="953291" y="692696"/>
              <a:chExt cx="482810" cy="4608512"/>
            </a:xfrm>
          </p:grpSpPr>
          <p:sp>
            <p:nvSpPr>
              <p:cNvPr id="61" name="円/楕円 60"/>
              <p:cNvSpPr/>
              <p:nvPr/>
            </p:nvSpPr>
            <p:spPr>
              <a:xfrm>
                <a:off x="953291" y="692696"/>
                <a:ext cx="464501" cy="44380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971600" y="1713334"/>
                <a:ext cx="464501" cy="44705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二等辺三角形 62"/>
              <p:cNvSpPr/>
              <p:nvPr/>
            </p:nvSpPr>
            <p:spPr>
              <a:xfrm>
                <a:off x="971600" y="1196752"/>
                <a:ext cx="444574" cy="432048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953291" y="2249340"/>
                <a:ext cx="464501" cy="443806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971600" y="3269978"/>
                <a:ext cx="464501" cy="447054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二等辺三角形 65"/>
              <p:cNvSpPr/>
              <p:nvPr/>
            </p:nvSpPr>
            <p:spPr>
              <a:xfrm>
                <a:off x="971600" y="2753396"/>
                <a:ext cx="444574" cy="432048"/>
              </a:xfrm>
              <a:prstGeom prst="triangl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953291" y="3833516"/>
                <a:ext cx="464501" cy="443806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971600" y="4854154"/>
                <a:ext cx="464501" cy="44705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二等辺三角形 68"/>
              <p:cNvSpPr/>
              <p:nvPr/>
            </p:nvSpPr>
            <p:spPr>
              <a:xfrm>
                <a:off x="971600" y="4337572"/>
                <a:ext cx="444574" cy="432048"/>
              </a:xfrm>
              <a:prstGeom prst="triangl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" name="グループ化 41"/>
          <p:cNvGrpSpPr/>
          <p:nvPr/>
        </p:nvGrpSpPr>
        <p:grpSpPr>
          <a:xfrm>
            <a:off x="35496" y="4161780"/>
            <a:ext cx="2855268" cy="2472844"/>
            <a:chOff x="35496" y="4149080"/>
            <a:chExt cx="2855268" cy="2472844"/>
          </a:xfrm>
        </p:grpSpPr>
        <p:grpSp>
          <p:nvGrpSpPr>
            <p:cNvPr id="46" name="グループ化 45"/>
            <p:cNvGrpSpPr/>
            <p:nvPr/>
          </p:nvGrpSpPr>
          <p:grpSpPr>
            <a:xfrm>
              <a:off x="107927" y="4149080"/>
              <a:ext cx="2782837" cy="2472844"/>
              <a:chOff x="251520" y="4045134"/>
              <a:chExt cx="2782837" cy="2472844"/>
            </a:xfrm>
          </p:grpSpPr>
          <p:pic>
            <p:nvPicPr>
              <p:cNvPr id="17417" name="Picture 9" descr="C:\Users\sanshirou\Desktop\TALK\WPCF\presentation\picture\v3_id_wpcf_pc.gif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51520" y="4045134"/>
                <a:ext cx="2782837" cy="2301627"/>
              </a:xfrm>
              <a:prstGeom prst="rect">
                <a:avLst/>
              </a:prstGeom>
              <a:noFill/>
            </p:spPr>
          </p:pic>
          <p:sp>
            <p:nvSpPr>
              <p:cNvPr id="33" name="テキスト ボックス 32"/>
              <p:cNvSpPr txBox="1"/>
              <p:nvPr/>
            </p:nvSpPr>
            <p:spPr>
              <a:xfrm>
                <a:off x="683145" y="4333166"/>
                <a:ext cx="69358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b="1" dirty="0" smtClean="0"/>
                  <a:t>v</a:t>
                </a:r>
                <a:r>
                  <a:rPr lang="en-US" altLang="ja-JP" sz="2000" b="1" baseline="-25000" dirty="0" smtClean="0"/>
                  <a:t>n,obs</a:t>
                </a:r>
                <a:endParaRPr kumimoji="1" lang="ja-JP" altLang="en-US" sz="2000" b="1" baseline="-25000" dirty="0"/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>
                <a:off x="1654214" y="6117868"/>
                <a:ext cx="126117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b="1" dirty="0" smtClean="0"/>
                  <a:t>p</a:t>
                </a:r>
                <a:r>
                  <a:rPr lang="en-US" altLang="ja-JP" sz="2000" b="1" baseline="-25000" dirty="0" smtClean="0"/>
                  <a:t>T</a:t>
                </a:r>
                <a:r>
                  <a:rPr lang="en-US" altLang="ja-JP" sz="2000" b="1" dirty="0" smtClean="0"/>
                  <a:t>[GeV/c]</a:t>
                </a:r>
                <a:endParaRPr kumimoji="1" lang="ja-JP" altLang="en-US" sz="2000" b="1" dirty="0"/>
              </a:p>
            </p:txBody>
          </p:sp>
        </p:grpSp>
        <p:sp>
          <p:nvSpPr>
            <p:cNvPr id="38" name="正方形/長方形 37"/>
            <p:cNvSpPr/>
            <p:nvPr/>
          </p:nvSpPr>
          <p:spPr>
            <a:xfrm>
              <a:off x="35496" y="4293096"/>
              <a:ext cx="323528" cy="19442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/>
          <p:cNvSpPr txBox="1"/>
          <p:nvPr/>
        </p:nvSpPr>
        <p:spPr>
          <a:xfrm>
            <a:off x="5364088" y="3964994"/>
            <a:ext cx="12702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resolution</a:t>
            </a:r>
            <a:endParaRPr kumimoji="1" lang="ja-JP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sanshirou\Desktop\TALK\WPCF\presentation\picture\phx_prelim_v3pid_p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24744"/>
            <a:ext cx="4032670" cy="3893988"/>
          </a:xfrm>
          <a:prstGeom prst="rect">
            <a:avLst/>
          </a:prstGeom>
          <a:noFill/>
        </p:spPr>
      </p:pic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25799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 smtClean="0"/>
              <a:t>Result(PID v</a:t>
            </a:r>
            <a:r>
              <a:rPr lang="en-US" altLang="ja-JP" sz="3200" b="1" u="sng" baseline="-25000" dirty="0" smtClean="0"/>
              <a:t>3</a:t>
            </a:r>
            <a:r>
              <a:rPr lang="en-US" altLang="ja-JP" sz="3200" b="1" u="sng" dirty="0" smtClean="0"/>
              <a:t>)</a:t>
            </a:r>
            <a:endParaRPr kumimoji="1" lang="ja-JP" altLang="en-US" sz="3200" b="1" u="sng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5057308"/>
            <a:ext cx="86180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00" dirty="0" smtClean="0"/>
              <a:t>PID v</a:t>
            </a:r>
            <a:r>
              <a:rPr lang="en-US" altLang="ja-JP" sz="2200" baseline="-25000" dirty="0" smtClean="0"/>
              <a:t>3</a:t>
            </a:r>
            <a:r>
              <a:rPr lang="en-US" altLang="ja-JP" sz="2200" dirty="0" smtClean="0"/>
              <a:t> has been measured.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200" dirty="0" smtClean="0"/>
              <a:t> Mass ordering has been observed for v</a:t>
            </a:r>
            <a:r>
              <a:rPr lang="en-US" altLang="ja-JP" sz="2200" baseline="-25000" dirty="0" smtClean="0"/>
              <a:t>3</a:t>
            </a:r>
            <a:r>
              <a:rPr lang="en-US" altLang="ja-JP" sz="2200" dirty="0" smtClean="0"/>
              <a:t> in low p</a:t>
            </a:r>
            <a:r>
              <a:rPr lang="en-US" altLang="ja-JP" sz="2200" baseline="-25000" dirty="0" smtClean="0"/>
              <a:t>T</a:t>
            </a:r>
            <a:r>
              <a:rPr lang="en-US" altLang="ja-JP" sz="2200" dirty="0" smtClean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200" dirty="0" smtClean="0"/>
              <a:t> Baryon and </a:t>
            </a:r>
            <a:r>
              <a:rPr kumimoji="1" lang="en-US" altLang="ja-JP" sz="2200" dirty="0" smtClean="0"/>
              <a:t>mesons </a:t>
            </a:r>
            <a:r>
              <a:rPr lang="en-US" altLang="ja-JP" sz="2200" dirty="0" smtClean="0"/>
              <a:t>v</a:t>
            </a:r>
            <a:r>
              <a:rPr lang="en-US" altLang="ja-JP" sz="2200" baseline="-25000" dirty="0" smtClean="0"/>
              <a:t>3</a:t>
            </a:r>
            <a:r>
              <a:rPr lang="en-US" altLang="ja-JP" sz="2200" dirty="0" smtClean="0"/>
              <a:t> seems to be reversed at intermediate p</a:t>
            </a:r>
            <a:r>
              <a:rPr lang="en-US" altLang="ja-JP" sz="2200" baseline="-25000" dirty="0" smtClean="0"/>
              <a:t>T</a:t>
            </a:r>
            <a:r>
              <a:rPr lang="en-US" altLang="ja-JP" sz="2200" dirty="0" smtClean="0"/>
              <a:t>.</a:t>
            </a:r>
            <a:endParaRPr kumimoji="1" lang="ja-JP" altLang="en-US" sz="2200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2011/9/23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Sanshiro WPCF2011</a:t>
            </a:r>
            <a:endParaRPr kumimoji="1" lang="ja-JP" altLang="en-US"/>
          </a:p>
        </p:txBody>
      </p:sp>
      <p:pic>
        <p:nvPicPr>
          <p:cNvPr id="19458" name="Picture 2" descr="C:\Users\sanshirou\Desktop\TALK\WPCF\presentation\picture\qketscaling_ikeda_replot_for_sanshiro_v2_vs_p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51378" y="942628"/>
            <a:ext cx="3953070" cy="3926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4048</TotalTime>
  <Words>924</Words>
  <Application>Microsoft Office PowerPoint</Application>
  <PresentationFormat>画面に合わせる (4:3)</PresentationFormat>
  <Paragraphs>245</Paragraphs>
  <Slides>21</Slides>
  <Notes>10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3" baseType="lpstr">
      <vt:lpstr>Office テーマ</vt:lpstr>
      <vt:lpstr>数式</vt:lpstr>
      <vt:lpstr>Identified particle v3 measurements at 200 GeV Au+Au collisions at RHIC-PHENIX experiment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  <vt:lpstr>スライド 20</vt:lpstr>
      <vt:lpstr>スライド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sanshirou</dc:creator>
  <cp:lastModifiedBy>sanshirou</cp:lastModifiedBy>
  <cp:revision>343</cp:revision>
  <dcterms:created xsi:type="dcterms:W3CDTF">2011-05-13T04:00:28Z</dcterms:created>
  <dcterms:modified xsi:type="dcterms:W3CDTF">2011-09-23T06:24:10Z</dcterms:modified>
</cp:coreProperties>
</file>