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vml" ContentType="application/vnd.openxmlformats-officedocument.vmlDrawing"/>
  <Default Extension="gif" ContentType="image/gif"/>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76" r:id="rId1"/>
  </p:sldMasterIdLst>
  <p:notesMasterIdLst>
    <p:notesMasterId r:id="rId36"/>
  </p:notesMasterIdLst>
  <p:handoutMasterIdLst>
    <p:handoutMasterId r:id="rId37"/>
  </p:handoutMasterIdLst>
  <p:sldIdLst>
    <p:sldId id="256" r:id="rId2"/>
    <p:sldId id="567" r:id="rId3"/>
    <p:sldId id="548" r:id="rId4"/>
    <p:sldId id="552" r:id="rId5"/>
    <p:sldId id="559" r:id="rId6"/>
    <p:sldId id="556" r:id="rId7"/>
    <p:sldId id="555" r:id="rId8"/>
    <p:sldId id="545" r:id="rId9"/>
    <p:sldId id="557" r:id="rId10"/>
    <p:sldId id="569" r:id="rId11"/>
    <p:sldId id="546" r:id="rId12"/>
    <p:sldId id="408" r:id="rId13"/>
    <p:sldId id="455" r:id="rId14"/>
    <p:sldId id="542" r:id="rId15"/>
    <p:sldId id="534" r:id="rId16"/>
    <p:sldId id="535" r:id="rId17"/>
    <p:sldId id="540" r:id="rId18"/>
    <p:sldId id="536" r:id="rId19"/>
    <p:sldId id="538" r:id="rId20"/>
    <p:sldId id="564" r:id="rId21"/>
    <p:sldId id="543" r:id="rId22"/>
    <p:sldId id="521" r:id="rId23"/>
    <p:sldId id="565" r:id="rId24"/>
    <p:sldId id="568" r:id="rId25"/>
    <p:sldId id="550" r:id="rId26"/>
    <p:sldId id="551" r:id="rId27"/>
    <p:sldId id="374" r:id="rId28"/>
    <p:sldId id="566" r:id="rId29"/>
    <p:sldId id="547" r:id="rId30"/>
    <p:sldId id="325" r:id="rId31"/>
    <p:sldId id="563" r:id="rId32"/>
    <p:sldId id="562" r:id="rId33"/>
    <p:sldId id="513" r:id="rId34"/>
    <p:sldId id="514" r:id="rId35"/>
  </p:sldIdLst>
  <p:sldSz cx="9144000" cy="6858000" type="letter"/>
  <p:notesSz cx="6858000" cy="9144000"/>
  <p:defaultTextStyle>
    <a:defPPr>
      <a:defRPr lang="en-US"/>
    </a:defPPr>
    <a:lvl1pPr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1pPr>
    <a:lvl2pPr marL="319088" indent="134938"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2pPr>
    <a:lvl3pPr marL="639763" indent="271463"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3pPr>
    <a:lvl4pPr marL="962025" indent="4064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4pPr>
    <a:lvl5pPr marL="1282700" indent="542925"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5pPr>
    <a:lvl6pPr marL="22860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6pPr>
    <a:lvl7pPr marL="27432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7pPr>
    <a:lvl8pPr marL="32004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8pPr>
    <a:lvl9pPr marL="36576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0A2169"/>
    <a:srgbClr val="0D287A"/>
    <a:srgbClr val="00FF00"/>
    <a:srgbClr val="FF66FF"/>
    <a:srgbClr val="FF00FF"/>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73" autoAdjust="0"/>
    <p:restoredTop sz="93730" autoAdjust="0"/>
  </p:normalViewPr>
  <p:slideViewPr>
    <p:cSldViewPr>
      <p:cViewPr>
        <p:scale>
          <a:sx n="99" d="100"/>
          <a:sy n="99" d="100"/>
        </p:scale>
        <p:origin x="-424" y="-192"/>
      </p:cViewPr>
      <p:guideLst>
        <p:guide orient="horz" pos="2160"/>
        <p:guide pos="2880"/>
      </p:guideLst>
    </p:cSldViewPr>
  </p:slideViewPr>
  <p:outlineViewPr>
    <p:cViewPr>
      <p:scale>
        <a:sx n="33" d="100"/>
        <a:sy n="33" d="100"/>
      </p:scale>
      <p:origin x="64" y="43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notesMaster" Target="notesMasters/notes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handoutMaster" Target="handoutMasters/handoutMaster1.xml"/><Relationship Id="rId38" Type="http://schemas.openxmlformats.org/officeDocument/2006/relationships/printerSettings" Target="printerSettings/printerSettings1.bin"/><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 Id="rId2"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108" charset="0"/>
                <a:ea typeface="ヒラギノ角ゴ ProN W3" pitchFamily="-108" charset="-128"/>
                <a:cs typeface="ヒラギノ角ゴ ProN W3" pitchFamily="-108" charset="-128"/>
                <a:sym typeface="Arial" pitchFamily="-108" charset="0"/>
              </a:defRPr>
            </a:lvl1pPr>
          </a:lstStyle>
          <a:p>
            <a:pPr>
              <a:defRPr/>
            </a:pPr>
            <a:endParaRPr lang="ja-JP" altLang="en-US"/>
          </a:p>
        </p:txBody>
      </p:sp>
      <p:sp>
        <p:nvSpPr>
          <p:cNvPr id="3" name="日付プレースホルダ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1F505068-C65F-984E-A959-884AB758BD0B}" type="datetime1">
              <a:rPr lang="ja-JP" altLang="en-US" smtClean="0"/>
              <a:t>12/05/28</a:t>
            </a:fld>
            <a:endParaRPr lang="ja-JP" altLang="en-US"/>
          </a:p>
        </p:txBody>
      </p:sp>
      <p:sp>
        <p:nvSpPr>
          <p:cNvPr id="4" name="フッター プレースホル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pitchFamily="-108" charset="0"/>
                <a:ea typeface="ヒラギノ角ゴ ProN W3" pitchFamily="-108" charset="-128"/>
                <a:cs typeface="ヒラギノ角ゴ ProN W3" pitchFamily="-108" charset="-128"/>
                <a:sym typeface="Arial" pitchFamily="-108" charset="0"/>
              </a:defRPr>
            </a:lvl1pPr>
          </a:lstStyle>
          <a:p>
            <a:pPr>
              <a:defRPr/>
            </a:pPr>
            <a:endParaRPr lang="ja-JP" altLang="en-US"/>
          </a:p>
        </p:txBody>
      </p:sp>
      <p:sp>
        <p:nvSpPr>
          <p:cNvPr id="5" name="スライド番号プレースホルダ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8573B75E-EF1E-824A-9849-5FB362F215FD}" type="slidenum">
              <a:rPr lang="ja-JP" altLang="en-US"/>
              <a:pPr>
                <a:defRPr/>
              </a:pPr>
              <a:t>‹#›</a:t>
            </a:fld>
            <a:endParaRPr lang="ja-JP" altLang="en-US"/>
          </a:p>
        </p:txBody>
      </p:sp>
    </p:spTree>
    <p:extLst>
      <p:ext uri="{BB962C8B-B14F-4D97-AF65-F5344CB8AC3E}">
        <p14:creationId xmlns:p14="http://schemas.microsoft.com/office/powerpoint/2010/main" val="358657663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Arial" pitchFamily="-108" charset="0"/>
                <a:ea typeface="ヒラギノ角ゴ ProN W3" pitchFamily="-108" charset="-128"/>
                <a:cs typeface="ヒラギノ角ゴ ProN W3" pitchFamily="-108" charset="-128"/>
                <a:sym typeface="Arial" pitchFamily="-108" charset="0"/>
              </a:defRPr>
            </a:lvl1pPr>
          </a:lstStyle>
          <a:p>
            <a:pPr>
              <a:defRPr/>
            </a:pPr>
            <a:endParaRPr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5DCAB51C-2C5A-0F49-8053-50FF9D0E626A}" type="datetime1">
              <a:rPr lang="ja-JP" altLang="en-US" smtClean="0"/>
              <a:t>12/05/28</a:t>
            </a:fld>
            <a:endParaRPr lang="ja-JP" altLang="en-US"/>
          </a:p>
        </p:txBody>
      </p:sp>
      <p:sp>
        <p:nvSpPr>
          <p:cNvPr id="4" name="スライド イメージ プレースホル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ja-JP" altLang="en-US" noProof="0"/>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Arial" pitchFamily="-108" charset="0"/>
                <a:ea typeface="ヒラギノ角ゴ ProN W3" pitchFamily="-108" charset="-128"/>
                <a:cs typeface="ヒラギノ角ゴ ProN W3" pitchFamily="-108" charset="-128"/>
                <a:sym typeface="Arial" pitchFamily="-108" charset="0"/>
              </a:defRPr>
            </a:lvl1pPr>
          </a:lstStyle>
          <a:p>
            <a:pPr>
              <a:defRPr/>
            </a:pPr>
            <a:endParaRPr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CEDA440E-0847-204C-AAE7-57C358CD8CA6}" type="slidenum">
              <a:rPr lang="ja-JP" altLang="en-US"/>
              <a:pPr>
                <a:defRPr/>
              </a:pPr>
              <a:t>‹#›</a:t>
            </a:fld>
            <a:endParaRPr lang="ja-JP" altLang="en-US"/>
          </a:p>
        </p:txBody>
      </p:sp>
    </p:spTree>
    <p:extLst>
      <p:ext uri="{BB962C8B-B14F-4D97-AF65-F5344CB8AC3E}">
        <p14:creationId xmlns:p14="http://schemas.microsoft.com/office/powerpoint/2010/main" val="786642193"/>
      </p:ext>
    </p:extLst>
  </p:cSld>
  <p:clrMap bg1="lt1" tx1="dk1" bg2="lt2" tx2="dk2" accent1="accent1" accent2="accent2" accent3="accent3" accent4="accent4" accent5="accent5" accent6="accent6" hlink="hlink" folHlink="folHlink"/>
  <p:hf hdr="0" ftr="0" dt="0"/>
  <p:notesStyle>
    <a:lvl1pPr algn="l" defTabSz="319088" rtl="0" fontAlgn="base">
      <a:spcBef>
        <a:spcPct val="30000"/>
      </a:spcBef>
      <a:spcAft>
        <a:spcPct val="0"/>
      </a:spcAft>
      <a:defRPr kumimoji="1" sz="800" kern="1200">
        <a:solidFill>
          <a:schemeClr val="tx1"/>
        </a:solidFill>
        <a:latin typeface="+mn-lt"/>
        <a:ea typeface="ＭＳ Ｐゴシック" pitchFamily="19" charset="-128"/>
        <a:cs typeface="ＭＳ Ｐゴシック" pitchFamily="19" charset="-128"/>
      </a:defRPr>
    </a:lvl1pPr>
    <a:lvl2pPr marL="319088" algn="l" defTabSz="319088" rtl="0" fontAlgn="base">
      <a:spcBef>
        <a:spcPct val="30000"/>
      </a:spcBef>
      <a:spcAft>
        <a:spcPct val="0"/>
      </a:spcAft>
      <a:defRPr kumimoji="1" sz="800" kern="1200">
        <a:solidFill>
          <a:schemeClr val="tx1"/>
        </a:solidFill>
        <a:latin typeface="+mn-lt"/>
        <a:ea typeface="ＭＳ Ｐゴシック" pitchFamily="19" charset="-128"/>
        <a:cs typeface="+mn-cs"/>
      </a:defRPr>
    </a:lvl2pPr>
    <a:lvl3pPr marL="639763" algn="l" defTabSz="319088" rtl="0" fontAlgn="base">
      <a:spcBef>
        <a:spcPct val="30000"/>
      </a:spcBef>
      <a:spcAft>
        <a:spcPct val="0"/>
      </a:spcAft>
      <a:defRPr kumimoji="1" sz="800" kern="1200">
        <a:solidFill>
          <a:schemeClr val="tx1"/>
        </a:solidFill>
        <a:latin typeface="+mn-lt"/>
        <a:ea typeface="ＭＳ Ｐゴシック" pitchFamily="19" charset="-128"/>
        <a:cs typeface="+mn-cs"/>
      </a:defRPr>
    </a:lvl3pPr>
    <a:lvl4pPr marL="962025" algn="l" defTabSz="319088" rtl="0" fontAlgn="base">
      <a:spcBef>
        <a:spcPct val="30000"/>
      </a:spcBef>
      <a:spcAft>
        <a:spcPct val="0"/>
      </a:spcAft>
      <a:defRPr kumimoji="1" sz="800" kern="1200">
        <a:solidFill>
          <a:schemeClr val="tx1"/>
        </a:solidFill>
        <a:latin typeface="+mn-lt"/>
        <a:ea typeface="ＭＳ Ｐゴシック" pitchFamily="19" charset="-128"/>
        <a:cs typeface="+mn-cs"/>
      </a:defRPr>
    </a:lvl4pPr>
    <a:lvl5pPr marL="1282700" algn="l" defTabSz="319088" rtl="0" fontAlgn="base">
      <a:spcBef>
        <a:spcPct val="30000"/>
      </a:spcBef>
      <a:spcAft>
        <a:spcPct val="0"/>
      </a:spcAft>
      <a:defRPr kumimoji="1" sz="800" kern="1200">
        <a:solidFill>
          <a:schemeClr val="tx1"/>
        </a:solidFill>
        <a:latin typeface="+mn-lt"/>
        <a:ea typeface="ＭＳ Ｐゴシック" pitchFamily="19" charset="-128"/>
        <a:cs typeface="+mn-cs"/>
      </a:defRPr>
    </a:lvl5pPr>
    <a:lvl6pPr marL="1607205" algn="l" defTabSz="321440" rtl="0" eaLnBrk="1" latinLnBrk="0" hangingPunct="1">
      <a:defRPr kumimoji="1" sz="800" kern="1200">
        <a:solidFill>
          <a:schemeClr val="tx1"/>
        </a:solidFill>
        <a:latin typeface="+mn-lt"/>
        <a:ea typeface="+mn-ea"/>
        <a:cs typeface="+mn-cs"/>
      </a:defRPr>
    </a:lvl6pPr>
    <a:lvl7pPr marL="1928645" algn="l" defTabSz="321440" rtl="0" eaLnBrk="1" latinLnBrk="0" hangingPunct="1">
      <a:defRPr kumimoji="1" sz="800" kern="1200">
        <a:solidFill>
          <a:schemeClr val="tx1"/>
        </a:solidFill>
        <a:latin typeface="+mn-lt"/>
        <a:ea typeface="+mn-ea"/>
        <a:cs typeface="+mn-cs"/>
      </a:defRPr>
    </a:lvl7pPr>
    <a:lvl8pPr marL="2250086" algn="l" defTabSz="321440" rtl="0" eaLnBrk="1" latinLnBrk="0" hangingPunct="1">
      <a:defRPr kumimoji="1" sz="800" kern="1200">
        <a:solidFill>
          <a:schemeClr val="tx1"/>
        </a:solidFill>
        <a:latin typeface="+mn-lt"/>
        <a:ea typeface="+mn-ea"/>
        <a:cs typeface="+mn-cs"/>
      </a:defRPr>
    </a:lvl8pPr>
    <a:lvl9pPr marL="2571527" algn="l" defTabSz="321440" rtl="0" eaLnBrk="1" latinLnBrk="0" hangingPunct="1">
      <a:defRPr kumimoji="1" sz="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スライド イメージ プレースホルダ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9698" name="ノート プレースホル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spcBef>
                <a:spcPct val="0"/>
              </a:spcBef>
            </a:pPr>
            <a:endParaRPr lang="ja-JP" altLang="en-US">
              <a:latin typeface="Calibri" charset="0"/>
              <a:ea typeface="ＭＳ Ｐゴシック" charset="0"/>
              <a:cs typeface="ＭＳ Ｐゴシック" charset="0"/>
            </a:endParaRPr>
          </a:p>
        </p:txBody>
      </p:sp>
      <p:sp>
        <p:nvSpPr>
          <p:cNvPr id="29699" name="スライド番号プレースホル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rgbClr val="000000"/>
                </a:solidFill>
                <a:latin typeface="Arial" charset="0"/>
                <a:ea typeface="ヒラギノ角ゴ ProN W3" charset="0"/>
                <a:cs typeface="ヒラギノ角ゴ ProN W3" charset="0"/>
                <a:sym typeface="Arial" charset="0"/>
              </a:defRPr>
            </a:lvl1pPr>
            <a:lvl2pPr marL="742950" indent="-285750">
              <a:defRPr kumimoji="1" sz="2400">
                <a:solidFill>
                  <a:srgbClr val="000000"/>
                </a:solidFill>
                <a:latin typeface="Arial" charset="0"/>
                <a:ea typeface="ヒラギノ角ゴ ProN W3" charset="0"/>
                <a:cs typeface="ヒラギノ角ゴ ProN W3" charset="0"/>
                <a:sym typeface="Arial" charset="0"/>
              </a:defRPr>
            </a:lvl2pPr>
            <a:lvl3pPr marL="1143000" indent="-228600">
              <a:defRPr kumimoji="1" sz="2400">
                <a:solidFill>
                  <a:srgbClr val="000000"/>
                </a:solidFill>
                <a:latin typeface="Arial" charset="0"/>
                <a:ea typeface="ヒラギノ角ゴ ProN W3" charset="0"/>
                <a:cs typeface="ヒラギノ角ゴ ProN W3" charset="0"/>
                <a:sym typeface="Arial" charset="0"/>
              </a:defRPr>
            </a:lvl3pPr>
            <a:lvl4pPr marL="1600200" indent="-228600">
              <a:defRPr kumimoji="1" sz="2400">
                <a:solidFill>
                  <a:srgbClr val="000000"/>
                </a:solidFill>
                <a:latin typeface="Arial" charset="0"/>
                <a:ea typeface="ヒラギノ角ゴ ProN W3" charset="0"/>
                <a:cs typeface="ヒラギノ角ゴ ProN W3" charset="0"/>
                <a:sym typeface="Arial" charset="0"/>
              </a:defRPr>
            </a:lvl4pPr>
            <a:lvl5pPr marL="2057400" indent="-228600">
              <a:defRPr kumimoji="1" sz="2400">
                <a:solidFill>
                  <a:srgbClr val="000000"/>
                </a:solidFill>
                <a:latin typeface="Arial" charset="0"/>
                <a:ea typeface="ヒラギノ角ゴ ProN W3" charset="0"/>
                <a:cs typeface="ヒラギノ角ゴ ProN W3" charset="0"/>
                <a:sym typeface="Arial" charset="0"/>
              </a:defRPr>
            </a:lvl5pPr>
            <a:lvl6pPr marL="25146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6pPr>
            <a:lvl7pPr marL="29718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7pPr>
            <a:lvl8pPr marL="34290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8pPr>
            <a:lvl9pPr marL="38862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9pPr>
          </a:lstStyle>
          <a:p>
            <a:fld id="{9FA262D9-8419-DD4E-B4E1-BE7A21A3D762}" type="slidenum">
              <a:rPr kumimoji="0" lang="ja-JP" altLang="en-US" sz="1200"/>
              <a:pPr/>
              <a:t>1</a:t>
            </a:fld>
            <a:endParaRPr kumimoji="0" lang="ja-JP"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85" eaLnBrk="0" hangingPunct="0">
              <a:defRPr>
                <a:solidFill>
                  <a:schemeClr val="tx1"/>
                </a:solidFill>
                <a:latin typeface="Arial" charset="0"/>
                <a:ea typeface="ＭＳ Ｐゴシック" charset="0"/>
                <a:cs typeface="Arial" charset="0"/>
              </a:defRPr>
            </a:lvl1pPr>
            <a:lvl2pPr marL="702756" indent="-270291" defTabSz="914485" eaLnBrk="0" hangingPunct="0">
              <a:defRPr>
                <a:solidFill>
                  <a:schemeClr val="tx1"/>
                </a:solidFill>
                <a:latin typeface="Arial" charset="0"/>
                <a:ea typeface="Arial" charset="0"/>
                <a:cs typeface="Arial" charset="0"/>
              </a:defRPr>
            </a:lvl2pPr>
            <a:lvl3pPr marL="1081164" indent="-216233" defTabSz="914485" eaLnBrk="0" hangingPunct="0">
              <a:defRPr>
                <a:solidFill>
                  <a:schemeClr val="tx1"/>
                </a:solidFill>
                <a:latin typeface="Arial" charset="0"/>
                <a:ea typeface="Arial" charset="0"/>
                <a:cs typeface="Arial" charset="0"/>
              </a:defRPr>
            </a:lvl3pPr>
            <a:lvl4pPr marL="1513629" indent="-216233" defTabSz="914485" eaLnBrk="0" hangingPunct="0">
              <a:defRPr>
                <a:solidFill>
                  <a:schemeClr val="tx1"/>
                </a:solidFill>
                <a:latin typeface="Arial" charset="0"/>
                <a:ea typeface="Arial" charset="0"/>
                <a:cs typeface="Arial" charset="0"/>
              </a:defRPr>
            </a:lvl4pPr>
            <a:lvl5pPr marL="1946095" indent="-216233" defTabSz="914485" eaLnBrk="0" hangingPunct="0">
              <a:defRPr>
                <a:solidFill>
                  <a:schemeClr val="tx1"/>
                </a:solidFill>
                <a:latin typeface="Arial" charset="0"/>
                <a:ea typeface="Arial" charset="0"/>
                <a:cs typeface="Arial" charset="0"/>
              </a:defRPr>
            </a:lvl5pPr>
            <a:lvl6pPr marL="2378560" indent="-216233" defTabSz="914485" eaLnBrk="0" fontAlgn="base" hangingPunct="0">
              <a:spcBef>
                <a:spcPct val="0"/>
              </a:spcBef>
              <a:spcAft>
                <a:spcPct val="0"/>
              </a:spcAft>
              <a:defRPr>
                <a:solidFill>
                  <a:schemeClr val="tx1"/>
                </a:solidFill>
                <a:latin typeface="Arial" charset="0"/>
                <a:ea typeface="Arial" charset="0"/>
                <a:cs typeface="Arial" charset="0"/>
              </a:defRPr>
            </a:lvl6pPr>
            <a:lvl7pPr marL="2811026" indent="-216233" defTabSz="914485" eaLnBrk="0" fontAlgn="base" hangingPunct="0">
              <a:spcBef>
                <a:spcPct val="0"/>
              </a:spcBef>
              <a:spcAft>
                <a:spcPct val="0"/>
              </a:spcAft>
              <a:defRPr>
                <a:solidFill>
                  <a:schemeClr val="tx1"/>
                </a:solidFill>
                <a:latin typeface="Arial" charset="0"/>
                <a:ea typeface="Arial" charset="0"/>
                <a:cs typeface="Arial" charset="0"/>
              </a:defRPr>
            </a:lvl7pPr>
            <a:lvl8pPr marL="3243491" indent="-216233" defTabSz="914485" eaLnBrk="0" fontAlgn="base" hangingPunct="0">
              <a:spcBef>
                <a:spcPct val="0"/>
              </a:spcBef>
              <a:spcAft>
                <a:spcPct val="0"/>
              </a:spcAft>
              <a:defRPr>
                <a:solidFill>
                  <a:schemeClr val="tx1"/>
                </a:solidFill>
                <a:latin typeface="Arial" charset="0"/>
                <a:ea typeface="Arial" charset="0"/>
                <a:cs typeface="Arial" charset="0"/>
              </a:defRPr>
            </a:lvl8pPr>
            <a:lvl9pPr marL="3675957" indent="-216233" defTabSz="914485"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424D2A58-70D4-5644-A5D6-0B56B791C017}" type="slidenum">
              <a:rPr lang="en-US" altLang="ja-JP"/>
              <a:pPr eaLnBrk="1" hangingPunct="1"/>
              <a:t>6</a:t>
            </a:fld>
            <a:endParaRPr lang="en-US" altLang="ja-JP"/>
          </a:p>
        </p:txBody>
      </p:sp>
      <p:sp>
        <p:nvSpPr>
          <p:cNvPr id="74755" name="Rectangle 2"/>
          <p:cNvSpPr>
            <a:spLocks noGrp="1" noRot="1" noChangeAspect="1" noChangeArrowheads="1" noTextEdit="1"/>
          </p:cNvSpPr>
          <p:nvPr>
            <p:ph type="sldImg"/>
          </p:nvPr>
        </p:nvSpPr>
        <p:spPr>
          <a:xfrm>
            <a:off x="1341438" y="915988"/>
            <a:ext cx="4173537" cy="3132137"/>
          </a:xfrm>
          <a:solidFill>
            <a:srgbClr val="FFFFFF"/>
          </a:solidFill>
          <a:ln/>
        </p:spPr>
      </p:sp>
      <p:sp>
        <p:nvSpPr>
          <p:cNvPr id="74756" name="Rectangle 3"/>
          <p:cNvSpPr>
            <a:spLocks noGrp="1" noChangeArrowheads="1"/>
          </p:cNvSpPr>
          <p:nvPr>
            <p:ph type="body" idx="1"/>
          </p:nvPr>
        </p:nvSpPr>
        <p:spPr>
          <a:xfrm>
            <a:off x="1046263" y="4352774"/>
            <a:ext cx="4771430" cy="347586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none" anchor="ctr"/>
          <a:lstStyle/>
          <a:p>
            <a:pPr defTabSz="432465"/>
            <a:endParaRPr lang="ja-JP"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0" lang="en-US" altLang="ja-JP" sz="2400" dirty="0" smtClean="0"/>
              <a:t>On Jan. 2011, EMCal installation has been completed.</a:t>
            </a:r>
          </a:p>
          <a:p>
            <a:pPr lvl="1"/>
            <a:r>
              <a:rPr kumimoji="0" lang="en-US" altLang="ja-JP" sz="2400" dirty="0" smtClean="0"/>
              <a:t>2880 modules installed in 10 super modules.</a:t>
            </a:r>
          </a:p>
          <a:p>
            <a:pPr lvl="1"/>
            <a:r>
              <a:rPr kumimoji="0" lang="en-US" altLang="ja-JP" sz="2400" dirty="0" smtClean="0"/>
              <a:t>Principal construction sites:  USA, France, Italy.</a:t>
            </a:r>
          </a:p>
          <a:p>
            <a:r>
              <a:rPr kumimoji="0" lang="en-US" altLang="ja-JP" sz="2400" dirty="0" smtClean="0"/>
              <a:t>Started data taking with the full EMCal coverage from LHC11</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CEDA440E-0847-204C-AAE7-57C358CD8CA6}" type="slidenum">
              <a:rPr lang="ja-JP" altLang="en-US" smtClean="0"/>
              <a:pPr>
                <a:defRPr/>
              </a:pPr>
              <a:t>11</a:t>
            </a:fld>
            <a:endParaRPr lang="ja-JP" altLang="en-US"/>
          </a:p>
        </p:txBody>
      </p:sp>
    </p:spTree>
    <p:extLst>
      <p:ext uri="{BB962C8B-B14F-4D97-AF65-F5344CB8AC3E}">
        <p14:creationId xmlns:p14="http://schemas.microsoft.com/office/powerpoint/2010/main" val="39310453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スライド イメージ プレースホルダ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0178" name="ノート プレースホルダ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a:spcBef>
                <a:spcPct val="0"/>
              </a:spcBef>
            </a:pPr>
            <a:r>
              <a:rPr kumimoji="0" lang="en-US" altLang="ja-JP" sz="1200">
                <a:latin typeface="Calibri" charset="0"/>
                <a:ea typeface="ＭＳ Ｐゴシック" charset="0"/>
                <a:cs typeface="ＭＳ Ｐゴシック" charset="0"/>
              </a:rPr>
              <a:t>DCal improves the resolution from ~45% to ~35%</a:t>
            </a:r>
          </a:p>
          <a:p>
            <a:pPr defTabSz="457200"/>
            <a:r>
              <a:rPr kumimoji="0" lang="en-US" altLang="ja-JP">
                <a:latin typeface="Calibri" charset="0"/>
                <a:ea typeface="ＭＳ Ｐゴシック" charset="0"/>
                <a:cs typeface="ＭＳ Ｐゴシック" charset="0"/>
              </a:rPr>
              <a:t>3 orders of magnitude larger than gamma-Jet</a:t>
            </a:r>
          </a:p>
          <a:p>
            <a:pPr defTabSz="457200"/>
            <a:endParaRPr kumimoji="0" lang="en-US" altLang="ja-JP">
              <a:latin typeface="Calibri" charset="0"/>
              <a:ea typeface="ＭＳ Ｐゴシック" charset="0"/>
              <a:cs typeface="ＭＳ Ｐゴシック" charset="0"/>
            </a:endParaRPr>
          </a:p>
          <a:p>
            <a:pPr defTabSz="457200"/>
            <a:r>
              <a:rPr lang="en-US" altLang="ja-JP" sz="1200">
                <a:latin typeface="Calibri" charset="0"/>
                <a:ea typeface="ＭＳ Ｐゴシック" charset="0"/>
                <a:cs typeface="ＭＳ Ｐゴシック" charset="0"/>
              </a:rPr>
              <a:t>Together, the DCal and EMCal form a two-arm electromagnetic calorimeter. The EMCal</a:t>
            </a:r>
          </a:p>
          <a:p>
            <a:pPr defTabSz="457200"/>
            <a:r>
              <a:rPr lang="en-US" altLang="ja-JP" sz="1200">
                <a:latin typeface="Calibri" charset="0"/>
                <a:ea typeface="ＭＳ Ｐゴシック" charset="0"/>
                <a:cs typeface="ＭＳ Ｐゴシック" charset="0"/>
              </a:rPr>
              <a:t>subtends 110o and the DCal subtends 60o in φ, with both detectors covering |η| &lt; 0.7,</a:t>
            </a:r>
          </a:p>
          <a:p>
            <a:pPr defTabSz="457200"/>
            <a:r>
              <a:rPr lang="en-US" altLang="ja-JP" sz="1200">
                <a:latin typeface="Calibri" charset="0"/>
                <a:ea typeface="ＭＳ Ｐゴシック" charset="0"/>
                <a:cs typeface="ＭＳ Ｐゴシック" charset="0"/>
              </a:rPr>
              <a:t>thereby providing good acceptance for di-jets with radii R ≤ 0.4 up to transverse momenta</a:t>
            </a:r>
          </a:p>
          <a:p>
            <a:pPr defTabSz="457200"/>
            <a:r>
              <a:rPr lang="en-US" altLang="ja-JP" sz="1200">
                <a:latin typeface="Calibri" charset="0"/>
                <a:ea typeface="ＭＳ Ｐゴシック" charset="0"/>
                <a:cs typeface="ＭＳ Ｐゴシック" charset="0"/>
              </a:rPr>
              <a:t>pT ~ 150 GeV/c.</a:t>
            </a:r>
            <a:endParaRPr lang="ja-JP" altLang="en-US">
              <a:latin typeface="Calibri" charset="0"/>
              <a:ea typeface="ＭＳ Ｐゴシック" charset="0"/>
              <a:cs typeface="ＭＳ Ｐゴシック" charset="0"/>
            </a:endParaRPr>
          </a:p>
        </p:txBody>
      </p:sp>
      <p:sp>
        <p:nvSpPr>
          <p:cNvPr id="50179" name="スライド番号プレースホルダ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rgbClr val="000000"/>
                </a:solidFill>
                <a:latin typeface="Arial" charset="0"/>
                <a:ea typeface="ヒラギノ角ゴ ProN W3" charset="0"/>
                <a:cs typeface="ヒラギノ角ゴ ProN W3" charset="0"/>
                <a:sym typeface="Arial" charset="0"/>
              </a:defRPr>
            </a:lvl1pPr>
            <a:lvl2pPr marL="742950" indent="-285750">
              <a:defRPr kumimoji="1" sz="2400">
                <a:solidFill>
                  <a:srgbClr val="000000"/>
                </a:solidFill>
                <a:latin typeface="Arial" charset="0"/>
                <a:ea typeface="ヒラギノ角ゴ ProN W3" charset="0"/>
                <a:cs typeface="ヒラギノ角ゴ ProN W3" charset="0"/>
                <a:sym typeface="Arial" charset="0"/>
              </a:defRPr>
            </a:lvl2pPr>
            <a:lvl3pPr marL="1143000" indent="-228600">
              <a:defRPr kumimoji="1" sz="2400">
                <a:solidFill>
                  <a:srgbClr val="000000"/>
                </a:solidFill>
                <a:latin typeface="Arial" charset="0"/>
                <a:ea typeface="ヒラギノ角ゴ ProN W3" charset="0"/>
                <a:cs typeface="ヒラギノ角ゴ ProN W3" charset="0"/>
                <a:sym typeface="Arial" charset="0"/>
              </a:defRPr>
            </a:lvl3pPr>
            <a:lvl4pPr marL="1600200" indent="-228600">
              <a:defRPr kumimoji="1" sz="2400">
                <a:solidFill>
                  <a:srgbClr val="000000"/>
                </a:solidFill>
                <a:latin typeface="Arial" charset="0"/>
                <a:ea typeface="ヒラギノ角ゴ ProN W3" charset="0"/>
                <a:cs typeface="ヒラギノ角ゴ ProN W3" charset="0"/>
                <a:sym typeface="Arial" charset="0"/>
              </a:defRPr>
            </a:lvl4pPr>
            <a:lvl5pPr marL="2057400" indent="-228600">
              <a:defRPr kumimoji="1" sz="2400">
                <a:solidFill>
                  <a:srgbClr val="000000"/>
                </a:solidFill>
                <a:latin typeface="Arial" charset="0"/>
                <a:ea typeface="ヒラギノ角ゴ ProN W3" charset="0"/>
                <a:cs typeface="ヒラギノ角ゴ ProN W3" charset="0"/>
                <a:sym typeface="Arial" charset="0"/>
              </a:defRPr>
            </a:lvl5pPr>
            <a:lvl6pPr marL="25146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6pPr>
            <a:lvl7pPr marL="29718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7pPr>
            <a:lvl8pPr marL="34290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8pPr>
            <a:lvl9pPr marL="38862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9pPr>
          </a:lstStyle>
          <a:p>
            <a:fld id="{AC3514A3-C51C-5A49-AF86-6D3353827790}" type="slidenum">
              <a:rPr kumimoji="0" lang="ja-JP" altLang="en-US" sz="1200"/>
              <a:pPr/>
              <a:t>12</a:t>
            </a:fld>
            <a:endParaRPr kumimoji="0" lang="ja-JP"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CEDA440E-0847-204C-AAE7-57C358CD8CA6}" type="slidenum">
              <a:rPr lang="ja-JP" altLang="en-US" smtClean="0"/>
              <a:pPr>
                <a:defRPr/>
              </a:pPr>
              <a:t>22</a:t>
            </a:fld>
            <a:endParaRPr lang="ja-JP" altLang="en-US"/>
          </a:p>
        </p:txBody>
      </p:sp>
    </p:spTree>
    <p:extLst>
      <p:ext uri="{BB962C8B-B14F-4D97-AF65-F5344CB8AC3E}">
        <p14:creationId xmlns:p14="http://schemas.microsoft.com/office/powerpoint/2010/main" val="31804801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CEDA440E-0847-204C-AAE7-57C358CD8CA6}" type="slidenum">
              <a:rPr lang="ja-JP" altLang="en-US" smtClean="0"/>
              <a:pPr>
                <a:defRPr/>
              </a:pPr>
              <a:t>25</a:t>
            </a:fld>
            <a:endParaRPr lang="ja-JP" altLang="en-US"/>
          </a:p>
        </p:txBody>
      </p:sp>
    </p:spTree>
    <p:extLst>
      <p:ext uri="{BB962C8B-B14F-4D97-AF65-F5344CB8AC3E}">
        <p14:creationId xmlns:p14="http://schemas.microsoft.com/office/powerpoint/2010/main" val="38174013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CEDA440E-0847-204C-AAE7-57C358CD8CA6}" type="slidenum">
              <a:rPr lang="ja-JP" altLang="en-US" smtClean="0"/>
              <a:pPr>
                <a:defRPr/>
              </a:pPr>
              <a:t>27</a:t>
            </a:fld>
            <a:endParaRPr lang="ja-JP" altLang="en-US"/>
          </a:p>
        </p:txBody>
      </p:sp>
    </p:spTree>
    <p:extLst>
      <p:ext uri="{BB962C8B-B14F-4D97-AF65-F5344CB8AC3E}">
        <p14:creationId xmlns:p14="http://schemas.microsoft.com/office/powerpoint/2010/main" val="41809891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6C02C78-3A41-425F-9B02-DDF17FCCD799}" type="slidenum">
              <a:rPr lang="en-US" altLang="ja-JP"/>
              <a:pPr/>
              <a:t>31</a:t>
            </a:fld>
            <a:endParaRPr lang="en-US" altLang="ja-JP"/>
          </a:p>
        </p:txBody>
      </p:sp>
      <p:sp>
        <p:nvSpPr>
          <p:cNvPr id="1498114" name="Rectangle 2"/>
          <p:cNvSpPr>
            <a:spLocks noGrp="1" noRot="1" noChangeAspect="1" noChangeArrowheads="1" noTextEdit="1"/>
          </p:cNvSpPr>
          <p:nvPr>
            <p:ph type="sldImg"/>
          </p:nvPr>
        </p:nvSpPr>
        <p:spPr>
          <a:ln/>
        </p:spPr>
      </p:sp>
      <p:sp>
        <p:nvSpPr>
          <p:cNvPr id="1498115" name="Rectangle 3"/>
          <p:cNvSpPr>
            <a:spLocks noGrp="1" noChangeArrowheads="1"/>
          </p:cNvSpPr>
          <p:nvPr>
            <p:ph type="body" idx="1"/>
          </p:nvPr>
        </p:nvSpPr>
        <p:spPr/>
        <p:txBody>
          <a:bodyPr/>
          <a:lstStyle/>
          <a:p>
            <a:endParaRPr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6"/>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154" indent="0" algn="ctr">
              <a:buNone/>
              <a:defRPr>
                <a:solidFill>
                  <a:schemeClr val="tx1">
                    <a:tint val="75000"/>
                  </a:schemeClr>
                </a:solidFill>
              </a:defRPr>
            </a:lvl2pPr>
            <a:lvl3pPr marL="914306" indent="0" algn="ctr">
              <a:buNone/>
              <a:defRPr>
                <a:solidFill>
                  <a:schemeClr val="tx1">
                    <a:tint val="75000"/>
                  </a:schemeClr>
                </a:solidFill>
              </a:defRPr>
            </a:lvl3pPr>
            <a:lvl4pPr marL="1371460" indent="0" algn="ctr">
              <a:buNone/>
              <a:defRPr>
                <a:solidFill>
                  <a:schemeClr val="tx1">
                    <a:tint val="75000"/>
                  </a:schemeClr>
                </a:solidFill>
              </a:defRPr>
            </a:lvl4pPr>
            <a:lvl5pPr marL="1828613" indent="0" algn="ctr">
              <a:buNone/>
              <a:defRPr>
                <a:solidFill>
                  <a:schemeClr val="tx1">
                    <a:tint val="75000"/>
                  </a:schemeClr>
                </a:solidFill>
              </a:defRPr>
            </a:lvl5pPr>
            <a:lvl6pPr marL="2285766" indent="0" algn="ctr">
              <a:buNone/>
              <a:defRPr>
                <a:solidFill>
                  <a:schemeClr val="tx1">
                    <a:tint val="75000"/>
                  </a:schemeClr>
                </a:solidFill>
              </a:defRPr>
            </a:lvl6pPr>
            <a:lvl7pPr marL="2742920" indent="0" algn="ctr">
              <a:buNone/>
              <a:defRPr>
                <a:solidFill>
                  <a:schemeClr val="tx1">
                    <a:tint val="75000"/>
                  </a:schemeClr>
                </a:solidFill>
              </a:defRPr>
            </a:lvl7pPr>
            <a:lvl8pPr marL="3200072" indent="0" algn="ctr">
              <a:buNone/>
              <a:defRPr>
                <a:solidFill>
                  <a:schemeClr val="tx1">
                    <a:tint val="75000"/>
                  </a:schemeClr>
                </a:solidFill>
              </a:defRPr>
            </a:lvl8pPr>
            <a:lvl9pPr marL="3657226" indent="0" algn="ctr">
              <a:buNone/>
              <a:defRPr>
                <a:solidFill>
                  <a:schemeClr val="tx1">
                    <a:tint val="75000"/>
                  </a:schemeClr>
                </a:solidFill>
              </a:defRPr>
            </a:lvl9pPr>
          </a:lstStyle>
          <a:p>
            <a:r>
              <a:rPr lang="ja-JP" altLang="en-US" smtClean="0"/>
              <a:t>マスタ サブタイトルの書式設定</a:t>
            </a:r>
            <a:endParaRPr lang="ja-JP" altLang="en-US"/>
          </a:p>
        </p:txBody>
      </p:sp>
      <p:sp>
        <p:nvSpPr>
          <p:cNvPr id="4" name="フッター プレースホルダ 4"/>
          <p:cNvSpPr>
            <a:spLocks noGrp="1"/>
          </p:cNvSpPr>
          <p:nvPr>
            <p:ph type="ftr" sz="quarter" idx="10"/>
          </p:nvPr>
        </p:nvSpPr>
        <p:spPr>
          <a:xfrm>
            <a:off x="3347864" y="6021288"/>
            <a:ext cx="2895600" cy="365125"/>
          </a:xfrm>
        </p:spPr>
        <p:txBody>
          <a:bodyPr/>
          <a:lstStyle>
            <a:lvl1pPr>
              <a:defRPr/>
            </a:lvl1pPr>
          </a:lstStyle>
          <a:p>
            <a:pPr>
              <a:defRPr/>
            </a:pPr>
            <a:r>
              <a:rPr lang="en-US" altLang="ja-JP" smtClean="0"/>
              <a:t>T. Chujo (Univ. of Tsukuba), FJPPL 2012, May 28, 2012, Clermont-Ferrand, France</a:t>
            </a:r>
            <a:endParaRPr lang="ja-JP" altLang="en-US"/>
          </a:p>
        </p:txBody>
      </p:sp>
      <p:sp>
        <p:nvSpPr>
          <p:cNvPr id="5" name="スライド番号プレースホルダ 5"/>
          <p:cNvSpPr>
            <a:spLocks noGrp="1"/>
          </p:cNvSpPr>
          <p:nvPr>
            <p:ph type="sldNum" sz="quarter" idx="11"/>
          </p:nvPr>
        </p:nvSpPr>
        <p:spPr/>
        <p:txBody>
          <a:bodyPr/>
          <a:lstStyle>
            <a:lvl1pPr>
              <a:defRPr/>
            </a:lvl1pPr>
          </a:lstStyle>
          <a:p>
            <a:pPr>
              <a:defRPr/>
            </a:pPr>
            <a:fld id="{12A30ACD-10F4-784D-8E87-AE7B2403272D}" type="slidenum">
              <a:rPr lang="en-US" altLang="ja-JP"/>
              <a:pPr>
                <a:defRPr/>
              </a:pPr>
              <a:t>‹#›</a:t>
            </a:fld>
            <a:endParaRPr lang="en-US" altLang="ja-JP"/>
          </a:p>
        </p:txBody>
      </p:sp>
    </p:spTree>
    <p:extLst>
      <p:ext uri="{BB962C8B-B14F-4D97-AF65-F5344CB8AC3E}">
        <p14:creationId xmlns:p14="http://schemas.microsoft.com/office/powerpoint/2010/main" val="634184257"/>
      </p:ext>
    </p:extLst>
  </p:cSld>
  <p:clrMapOvr>
    <a:masterClrMapping/>
  </p:clrMapOvr>
  <p:transition xmlns:p14="http://schemas.microsoft.com/office/powerpoint/2010/mai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フッター プレースホルダ 4"/>
          <p:cNvSpPr>
            <a:spLocks noGrp="1"/>
          </p:cNvSpPr>
          <p:nvPr>
            <p:ph type="ftr" sz="quarter" idx="10"/>
          </p:nvPr>
        </p:nvSpPr>
        <p:spPr/>
        <p:txBody>
          <a:bodyPr/>
          <a:lstStyle>
            <a:lvl1pPr>
              <a:defRPr/>
            </a:lvl1pPr>
          </a:lstStyle>
          <a:p>
            <a:pPr>
              <a:defRPr/>
            </a:pPr>
            <a:r>
              <a:rPr lang="en-US" altLang="ja-JP" smtClean="0"/>
              <a:t>T. Chujo (Univ. of Tsukuba), FJPPL 2012, May 28, 2012, Clermont-Ferrand, France</a:t>
            </a:r>
            <a:endParaRPr lang="ja-JP" altLang="en-US"/>
          </a:p>
        </p:txBody>
      </p:sp>
      <p:sp>
        <p:nvSpPr>
          <p:cNvPr id="5" name="スライド番号プレースホルダ 5"/>
          <p:cNvSpPr>
            <a:spLocks noGrp="1"/>
          </p:cNvSpPr>
          <p:nvPr>
            <p:ph type="sldNum" sz="quarter" idx="11"/>
          </p:nvPr>
        </p:nvSpPr>
        <p:spPr/>
        <p:txBody>
          <a:bodyPr/>
          <a:lstStyle>
            <a:lvl1pPr>
              <a:defRPr/>
            </a:lvl1pPr>
          </a:lstStyle>
          <a:p>
            <a:pPr>
              <a:defRPr/>
            </a:pPr>
            <a:fld id="{C26C414C-0C22-9B49-96B6-6E91C54552F1}" type="slidenum">
              <a:rPr lang="en-US" altLang="ja-JP"/>
              <a:pPr>
                <a:defRPr/>
              </a:pPr>
              <a:t>‹#›</a:t>
            </a:fld>
            <a:endParaRPr lang="en-US" altLang="ja-JP"/>
          </a:p>
        </p:txBody>
      </p:sp>
    </p:spTree>
    <p:extLst>
      <p:ext uri="{BB962C8B-B14F-4D97-AF65-F5344CB8AC3E}">
        <p14:creationId xmlns:p14="http://schemas.microsoft.com/office/powerpoint/2010/main" val="652856731"/>
      </p:ext>
    </p:extLst>
  </p:cSld>
  <p:clrMapOvr>
    <a:masterClrMapping/>
  </p:clrMapOvr>
  <p:transition xmlns:p14="http://schemas.microsoft.com/office/powerpoint/2010/mai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40"/>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40"/>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フッター プレースホルダ 4"/>
          <p:cNvSpPr>
            <a:spLocks noGrp="1"/>
          </p:cNvSpPr>
          <p:nvPr>
            <p:ph type="ftr" sz="quarter" idx="10"/>
          </p:nvPr>
        </p:nvSpPr>
        <p:spPr/>
        <p:txBody>
          <a:bodyPr/>
          <a:lstStyle>
            <a:lvl1pPr>
              <a:defRPr/>
            </a:lvl1pPr>
          </a:lstStyle>
          <a:p>
            <a:pPr>
              <a:defRPr/>
            </a:pPr>
            <a:r>
              <a:rPr lang="en-US" altLang="ja-JP" smtClean="0"/>
              <a:t>T. Chujo (Univ. of Tsukuba), FJPPL 2012, May 28, 2012, Clermont-Ferrand, France</a:t>
            </a:r>
            <a:endParaRPr lang="ja-JP" altLang="en-US"/>
          </a:p>
        </p:txBody>
      </p:sp>
      <p:sp>
        <p:nvSpPr>
          <p:cNvPr id="5" name="スライド番号プレースホルダ 5"/>
          <p:cNvSpPr>
            <a:spLocks noGrp="1"/>
          </p:cNvSpPr>
          <p:nvPr>
            <p:ph type="sldNum" sz="quarter" idx="11"/>
          </p:nvPr>
        </p:nvSpPr>
        <p:spPr/>
        <p:txBody>
          <a:bodyPr/>
          <a:lstStyle>
            <a:lvl1pPr>
              <a:defRPr/>
            </a:lvl1pPr>
          </a:lstStyle>
          <a:p>
            <a:pPr>
              <a:defRPr/>
            </a:pPr>
            <a:fld id="{C37B0A13-5862-DB44-89E8-5D4EA43D7687}" type="slidenum">
              <a:rPr lang="en-US" altLang="ja-JP"/>
              <a:pPr>
                <a:defRPr/>
              </a:pPr>
              <a:t>‹#›</a:t>
            </a:fld>
            <a:endParaRPr lang="en-US" altLang="ja-JP"/>
          </a:p>
        </p:txBody>
      </p:sp>
    </p:spTree>
    <p:extLst>
      <p:ext uri="{BB962C8B-B14F-4D97-AF65-F5344CB8AC3E}">
        <p14:creationId xmlns:p14="http://schemas.microsoft.com/office/powerpoint/2010/main" val="666763038"/>
      </p:ext>
    </p:extLst>
  </p:cSld>
  <p:clrMapOvr>
    <a:masterClrMapping/>
  </p:clrMapOvr>
  <p:transition xmlns:p14="http://schemas.microsoft.com/office/powerpoint/2010/mai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1371824" y="3886648"/>
            <a:ext cx="6400354" cy="1752451"/>
          </a:xfrm>
        </p:spPr>
        <p:txBody>
          <a:bodyPr/>
          <a:lstStyle>
            <a:lvl1pPr marL="0" indent="0" algn="ctr">
              <a:buNone/>
              <a:defRPr/>
            </a:lvl1pPr>
            <a:lvl2pPr marL="321440" indent="0" algn="ctr">
              <a:buNone/>
              <a:defRPr/>
            </a:lvl2pPr>
            <a:lvl3pPr marL="642882" indent="0" algn="ctr">
              <a:buNone/>
              <a:defRPr/>
            </a:lvl3pPr>
            <a:lvl4pPr marL="964323" indent="0" algn="ctr">
              <a:buNone/>
              <a:defRPr/>
            </a:lvl4pPr>
            <a:lvl5pPr marL="1285763" indent="0" algn="ctr">
              <a:buNone/>
              <a:defRPr/>
            </a:lvl5pPr>
            <a:lvl6pPr marL="1607205" indent="0" algn="ctr">
              <a:buNone/>
              <a:defRPr/>
            </a:lvl6pPr>
            <a:lvl7pPr marL="1928645" indent="0" algn="ctr">
              <a:buNone/>
              <a:defRPr/>
            </a:lvl7pPr>
            <a:lvl8pPr marL="2250086" indent="0" algn="ctr">
              <a:buNone/>
              <a:defRPr/>
            </a:lvl8pPr>
            <a:lvl9pPr marL="2571527" indent="0" algn="ctr">
              <a:buNone/>
              <a:defRPr/>
            </a:lvl9pPr>
          </a:lstStyle>
          <a:p>
            <a:r>
              <a:rPr lang="ja-JP" altLang="en-US" smtClean="0"/>
              <a:t>マスタ サブタイトルの書式設定</a:t>
            </a:r>
            <a:endParaRPr lang="ja-JP" altLang="en-US"/>
          </a:p>
        </p:txBody>
      </p:sp>
      <p:sp>
        <p:nvSpPr>
          <p:cNvPr id="6" name="タイトル 5"/>
          <p:cNvSpPr>
            <a:spLocks noGrp="1"/>
          </p:cNvSpPr>
          <p:nvPr>
            <p:ph type="title"/>
          </p:nvPr>
        </p:nvSpPr>
        <p:spPr/>
        <p:txBody>
          <a:bodyPr/>
          <a:lstStyle/>
          <a:p>
            <a:r>
              <a:rPr lang="ja-JP" altLang="en-US" smtClean="0"/>
              <a:t>マスタ タイトルの書式設定</a:t>
            </a:r>
            <a:endParaRPr lang="ja-JP" altLang="en-US"/>
          </a:p>
        </p:txBody>
      </p:sp>
      <p:sp>
        <p:nvSpPr>
          <p:cNvPr id="4" name="スライド番号プレースホルダ 3"/>
          <p:cNvSpPr>
            <a:spLocks noGrp="1"/>
          </p:cNvSpPr>
          <p:nvPr>
            <p:ph type="sldNum" sz="quarter" idx="10"/>
          </p:nvPr>
        </p:nvSpPr>
        <p:spPr/>
        <p:txBody>
          <a:bodyPr/>
          <a:lstStyle>
            <a:lvl1pPr>
              <a:defRPr/>
            </a:lvl1pPr>
          </a:lstStyle>
          <a:p>
            <a:pPr>
              <a:defRPr/>
            </a:pPr>
            <a:fld id="{633CB8B6-8520-BA45-AC1C-0DCD447521B5}" type="slidenum">
              <a:rPr lang="en-US" altLang="ja-JP"/>
              <a:pPr>
                <a:defRPr/>
              </a:pPr>
              <a:t>‹#›</a:t>
            </a:fld>
            <a:endParaRPr lang="en-US" altLang="ja-JP"/>
          </a:p>
        </p:txBody>
      </p:sp>
    </p:spTree>
    <p:extLst>
      <p:ext uri="{BB962C8B-B14F-4D97-AF65-F5344CB8AC3E}">
        <p14:creationId xmlns:p14="http://schemas.microsoft.com/office/powerpoint/2010/main" val="2339881001"/>
      </p:ext>
    </p:extLst>
  </p:cSld>
  <p:clrMapOvr>
    <a:masterClrMapping/>
  </p:clrMapOvr>
  <p:transition xmlns:p14="http://schemas.microsoft.com/office/powerpoint/2010/mai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フッター プレースホルダ 4"/>
          <p:cNvSpPr>
            <a:spLocks noGrp="1"/>
          </p:cNvSpPr>
          <p:nvPr>
            <p:ph type="ftr" sz="quarter" idx="10"/>
          </p:nvPr>
        </p:nvSpPr>
        <p:spPr/>
        <p:txBody>
          <a:bodyPr/>
          <a:lstStyle>
            <a:lvl1pPr>
              <a:defRPr/>
            </a:lvl1pPr>
          </a:lstStyle>
          <a:p>
            <a:pPr>
              <a:defRPr/>
            </a:pPr>
            <a:r>
              <a:rPr lang="en-US" altLang="ja-JP" smtClean="0"/>
              <a:t>T. Chujo (Univ. of Tsukuba), FJPPL 2012, May 28, 2012, Clermont-Ferrand, France</a:t>
            </a:r>
            <a:endParaRPr lang="ja-JP" altLang="en-US"/>
          </a:p>
        </p:txBody>
      </p:sp>
      <p:sp>
        <p:nvSpPr>
          <p:cNvPr id="5" name="スライド番号プレースホルダ 5"/>
          <p:cNvSpPr>
            <a:spLocks noGrp="1"/>
          </p:cNvSpPr>
          <p:nvPr>
            <p:ph type="sldNum" sz="quarter" idx="11"/>
          </p:nvPr>
        </p:nvSpPr>
        <p:spPr/>
        <p:txBody>
          <a:bodyPr/>
          <a:lstStyle>
            <a:lvl1pPr>
              <a:defRPr/>
            </a:lvl1pPr>
          </a:lstStyle>
          <a:p>
            <a:pPr>
              <a:defRPr/>
            </a:pPr>
            <a:fld id="{1C203A52-BCBD-8646-BE49-60650770C207}" type="slidenum">
              <a:rPr lang="en-US" altLang="ja-JP"/>
              <a:pPr>
                <a:defRPr/>
              </a:pPr>
              <a:t>‹#›</a:t>
            </a:fld>
            <a:endParaRPr lang="en-US" altLang="ja-JP"/>
          </a:p>
        </p:txBody>
      </p:sp>
    </p:spTree>
    <p:extLst>
      <p:ext uri="{BB962C8B-B14F-4D97-AF65-F5344CB8AC3E}">
        <p14:creationId xmlns:p14="http://schemas.microsoft.com/office/powerpoint/2010/main" val="2593814911"/>
      </p:ext>
    </p:extLst>
  </p:cSld>
  <p:clrMapOvr>
    <a:masterClrMapping/>
  </p:clrMapOvr>
  <p:transition xmlns:p14="http://schemas.microsoft.com/office/powerpoint/2010/mai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2"/>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5"/>
            <a:ext cx="7772400" cy="1500187"/>
          </a:xfrm>
        </p:spPr>
        <p:txBody>
          <a:bodyPr anchor="b"/>
          <a:lstStyle>
            <a:lvl1pPr marL="0" indent="0">
              <a:buNone/>
              <a:defRPr sz="2000">
                <a:solidFill>
                  <a:schemeClr val="tx1">
                    <a:tint val="75000"/>
                  </a:schemeClr>
                </a:solidFill>
              </a:defRPr>
            </a:lvl1pPr>
            <a:lvl2pPr marL="457154" indent="0">
              <a:buNone/>
              <a:defRPr sz="1800">
                <a:solidFill>
                  <a:schemeClr val="tx1">
                    <a:tint val="75000"/>
                  </a:schemeClr>
                </a:solidFill>
              </a:defRPr>
            </a:lvl2pPr>
            <a:lvl3pPr marL="914306" indent="0">
              <a:buNone/>
              <a:defRPr sz="1600">
                <a:solidFill>
                  <a:schemeClr val="tx1">
                    <a:tint val="75000"/>
                  </a:schemeClr>
                </a:solidFill>
              </a:defRPr>
            </a:lvl3pPr>
            <a:lvl4pPr marL="1371460" indent="0">
              <a:buNone/>
              <a:defRPr sz="1400">
                <a:solidFill>
                  <a:schemeClr val="tx1">
                    <a:tint val="75000"/>
                  </a:schemeClr>
                </a:solidFill>
              </a:defRPr>
            </a:lvl4pPr>
            <a:lvl5pPr marL="1828613" indent="0">
              <a:buNone/>
              <a:defRPr sz="1400">
                <a:solidFill>
                  <a:schemeClr val="tx1">
                    <a:tint val="75000"/>
                  </a:schemeClr>
                </a:solidFill>
              </a:defRPr>
            </a:lvl5pPr>
            <a:lvl6pPr marL="2285766" indent="0">
              <a:buNone/>
              <a:defRPr sz="1400">
                <a:solidFill>
                  <a:schemeClr val="tx1">
                    <a:tint val="75000"/>
                  </a:schemeClr>
                </a:solidFill>
              </a:defRPr>
            </a:lvl6pPr>
            <a:lvl7pPr marL="2742920" indent="0">
              <a:buNone/>
              <a:defRPr sz="1400">
                <a:solidFill>
                  <a:schemeClr val="tx1">
                    <a:tint val="75000"/>
                  </a:schemeClr>
                </a:solidFill>
              </a:defRPr>
            </a:lvl7pPr>
            <a:lvl8pPr marL="3200072" indent="0">
              <a:buNone/>
              <a:defRPr sz="1400">
                <a:solidFill>
                  <a:schemeClr val="tx1">
                    <a:tint val="75000"/>
                  </a:schemeClr>
                </a:solidFill>
              </a:defRPr>
            </a:lvl8pPr>
            <a:lvl9pPr marL="3657226" indent="0">
              <a:buNone/>
              <a:defRPr sz="1400">
                <a:solidFill>
                  <a:schemeClr val="tx1">
                    <a:tint val="75000"/>
                  </a:schemeClr>
                </a:solidFill>
              </a:defRPr>
            </a:lvl9pPr>
          </a:lstStyle>
          <a:p>
            <a:pPr lvl="0"/>
            <a:r>
              <a:rPr lang="ja-JP" altLang="en-US" smtClean="0"/>
              <a:t>マスタ テキストの書式設定</a:t>
            </a:r>
          </a:p>
        </p:txBody>
      </p:sp>
      <p:sp>
        <p:nvSpPr>
          <p:cNvPr id="4" name="フッター プレースホルダ 4"/>
          <p:cNvSpPr>
            <a:spLocks noGrp="1"/>
          </p:cNvSpPr>
          <p:nvPr>
            <p:ph type="ftr" sz="quarter" idx="10"/>
          </p:nvPr>
        </p:nvSpPr>
        <p:spPr/>
        <p:txBody>
          <a:bodyPr/>
          <a:lstStyle>
            <a:lvl1pPr>
              <a:defRPr/>
            </a:lvl1pPr>
          </a:lstStyle>
          <a:p>
            <a:pPr>
              <a:defRPr/>
            </a:pPr>
            <a:r>
              <a:rPr lang="en-US" altLang="ja-JP" smtClean="0"/>
              <a:t>T. Chujo (Univ. of Tsukuba), FJPPL 2012, May 28, 2012, Clermont-Ferrand, France</a:t>
            </a:r>
            <a:endParaRPr lang="ja-JP" altLang="en-US"/>
          </a:p>
        </p:txBody>
      </p:sp>
      <p:sp>
        <p:nvSpPr>
          <p:cNvPr id="5" name="スライド番号プレースホルダ 5"/>
          <p:cNvSpPr>
            <a:spLocks noGrp="1"/>
          </p:cNvSpPr>
          <p:nvPr>
            <p:ph type="sldNum" sz="quarter" idx="11"/>
          </p:nvPr>
        </p:nvSpPr>
        <p:spPr/>
        <p:txBody>
          <a:bodyPr/>
          <a:lstStyle>
            <a:lvl1pPr>
              <a:defRPr/>
            </a:lvl1pPr>
          </a:lstStyle>
          <a:p>
            <a:pPr>
              <a:defRPr/>
            </a:pPr>
            <a:fld id="{BB953718-80B4-8F48-8FAC-042199AA3144}" type="slidenum">
              <a:rPr lang="en-US" altLang="ja-JP"/>
              <a:pPr>
                <a:defRPr/>
              </a:pPr>
              <a:t>‹#›</a:t>
            </a:fld>
            <a:endParaRPr lang="en-US" altLang="ja-JP"/>
          </a:p>
        </p:txBody>
      </p:sp>
    </p:spTree>
    <p:extLst>
      <p:ext uri="{BB962C8B-B14F-4D97-AF65-F5344CB8AC3E}">
        <p14:creationId xmlns:p14="http://schemas.microsoft.com/office/powerpoint/2010/main" val="688391372"/>
      </p:ext>
    </p:extLst>
  </p:cSld>
  <p:clrMapOvr>
    <a:masterClrMapping/>
  </p:clrMapOvr>
  <p:transition xmlns:p14="http://schemas.microsoft.com/office/powerpoint/2010/mai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フッター プレースホルダ 4"/>
          <p:cNvSpPr>
            <a:spLocks noGrp="1"/>
          </p:cNvSpPr>
          <p:nvPr>
            <p:ph type="ftr" sz="quarter" idx="10"/>
          </p:nvPr>
        </p:nvSpPr>
        <p:spPr/>
        <p:txBody>
          <a:bodyPr/>
          <a:lstStyle>
            <a:lvl1pPr>
              <a:defRPr/>
            </a:lvl1pPr>
          </a:lstStyle>
          <a:p>
            <a:pPr>
              <a:defRPr/>
            </a:pPr>
            <a:r>
              <a:rPr lang="en-US" altLang="ja-JP" smtClean="0"/>
              <a:t>T. Chujo (Univ. of Tsukuba), FJPPL 2012, May 28, 2012, Clermont-Ferrand, France</a:t>
            </a:r>
            <a:endParaRPr lang="ja-JP" altLang="en-US"/>
          </a:p>
        </p:txBody>
      </p:sp>
      <p:sp>
        <p:nvSpPr>
          <p:cNvPr id="6" name="スライド番号プレースホルダ 5"/>
          <p:cNvSpPr>
            <a:spLocks noGrp="1"/>
          </p:cNvSpPr>
          <p:nvPr>
            <p:ph type="sldNum" sz="quarter" idx="11"/>
          </p:nvPr>
        </p:nvSpPr>
        <p:spPr/>
        <p:txBody>
          <a:bodyPr/>
          <a:lstStyle>
            <a:lvl1pPr>
              <a:defRPr/>
            </a:lvl1pPr>
          </a:lstStyle>
          <a:p>
            <a:pPr>
              <a:defRPr/>
            </a:pPr>
            <a:fld id="{92D8B836-E2FF-ED44-A085-FF9DDD5169E8}" type="slidenum">
              <a:rPr lang="en-US" altLang="ja-JP"/>
              <a:pPr>
                <a:defRPr/>
              </a:pPr>
              <a:t>‹#›</a:t>
            </a:fld>
            <a:endParaRPr lang="en-US" altLang="ja-JP"/>
          </a:p>
        </p:txBody>
      </p:sp>
    </p:spTree>
    <p:extLst>
      <p:ext uri="{BB962C8B-B14F-4D97-AF65-F5344CB8AC3E}">
        <p14:creationId xmlns:p14="http://schemas.microsoft.com/office/powerpoint/2010/main" val="709740325"/>
      </p:ext>
    </p:extLst>
  </p:cSld>
  <p:clrMapOvr>
    <a:masterClrMapping/>
  </p:clrMapOvr>
  <p:transition xmlns:p14="http://schemas.microsoft.com/office/powerpoint/2010/mai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154" indent="0">
              <a:buNone/>
              <a:defRPr sz="2000" b="1"/>
            </a:lvl2pPr>
            <a:lvl3pPr marL="914306" indent="0">
              <a:buNone/>
              <a:defRPr sz="1800" b="1"/>
            </a:lvl3pPr>
            <a:lvl4pPr marL="1371460" indent="0">
              <a:buNone/>
              <a:defRPr sz="1600" b="1"/>
            </a:lvl4pPr>
            <a:lvl5pPr marL="1828613" indent="0">
              <a:buNone/>
              <a:defRPr sz="1600" b="1"/>
            </a:lvl5pPr>
            <a:lvl6pPr marL="2285766" indent="0">
              <a:buNone/>
              <a:defRPr sz="1600" b="1"/>
            </a:lvl6pPr>
            <a:lvl7pPr marL="2742920" indent="0">
              <a:buNone/>
              <a:defRPr sz="1600" b="1"/>
            </a:lvl7pPr>
            <a:lvl8pPr marL="3200072" indent="0">
              <a:buNone/>
              <a:defRPr sz="1600" b="1"/>
            </a:lvl8pPr>
            <a:lvl9pPr marL="3657226"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6" y="1535113"/>
            <a:ext cx="4041775" cy="639762"/>
          </a:xfrm>
        </p:spPr>
        <p:txBody>
          <a:bodyPr anchor="b"/>
          <a:lstStyle>
            <a:lvl1pPr marL="0" indent="0">
              <a:buNone/>
              <a:defRPr sz="2400" b="1"/>
            </a:lvl1pPr>
            <a:lvl2pPr marL="457154" indent="0">
              <a:buNone/>
              <a:defRPr sz="2000" b="1"/>
            </a:lvl2pPr>
            <a:lvl3pPr marL="914306" indent="0">
              <a:buNone/>
              <a:defRPr sz="1800" b="1"/>
            </a:lvl3pPr>
            <a:lvl4pPr marL="1371460" indent="0">
              <a:buNone/>
              <a:defRPr sz="1600" b="1"/>
            </a:lvl4pPr>
            <a:lvl5pPr marL="1828613" indent="0">
              <a:buNone/>
              <a:defRPr sz="1600" b="1"/>
            </a:lvl5pPr>
            <a:lvl6pPr marL="2285766" indent="0">
              <a:buNone/>
              <a:defRPr sz="1600" b="1"/>
            </a:lvl6pPr>
            <a:lvl7pPr marL="2742920" indent="0">
              <a:buNone/>
              <a:defRPr sz="1600" b="1"/>
            </a:lvl7pPr>
            <a:lvl8pPr marL="3200072" indent="0">
              <a:buNone/>
              <a:defRPr sz="1600" b="1"/>
            </a:lvl8pPr>
            <a:lvl9pPr marL="3657226"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フッター プレースホルダ 4"/>
          <p:cNvSpPr>
            <a:spLocks noGrp="1"/>
          </p:cNvSpPr>
          <p:nvPr>
            <p:ph type="ftr" sz="quarter" idx="10"/>
          </p:nvPr>
        </p:nvSpPr>
        <p:spPr/>
        <p:txBody>
          <a:bodyPr/>
          <a:lstStyle>
            <a:lvl1pPr>
              <a:defRPr/>
            </a:lvl1pPr>
          </a:lstStyle>
          <a:p>
            <a:pPr>
              <a:defRPr/>
            </a:pPr>
            <a:r>
              <a:rPr lang="en-US" altLang="ja-JP" smtClean="0"/>
              <a:t>T. Chujo (Univ. of Tsukuba), FJPPL 2012, May 28, 2012, Clermont-Ferrand, France</a:t>
            </a:r>
            <a:endParaRPr lang="ja-JP" altLang="en-US"/>
          </a:p>
        </p:txBody>
      </p:sp>
      <p:sp>
        <p:nvSpPr>
          <p:cNvPr id="8" name="スライド番号プレースホルダ 5"/>
          <p:cNvSpPr>
            <a:spLocks noGrp="1"/>
          </p:cNvSpPr>
          <p:nvPr>
            <p:ph type="sldNum" sz="quarter" idx="11"/>
          </p:nvPr>
        </p:nvSpPr>
        <p:spPr/>
        <p:txBody>
          <a:bodyPr/>
          <a:lstStyle>
            <a:lvl1pPr>
              <a:defRPr/>
            </a:lvl1pPr>
          </a:lstStyle>
          <a:p>
            <a:pPr>
              <a:defRPr/>
            </a:pPr>
            <a:fld id="{C0D0A1D3-847A-254A-9C46-C2E014DABCF7}" type="slidenum">
              <a:rPr lang="en-US" altLang="ja-JP"/>
              <a:pPr>
                <a:defRPr/>
              </a:pPr>
              <a:t>‹#›</a:t>
            </a:fld>
            <a:endParaRPr lang="en-US" altLang="ja-JP"/>
          </a:p>
        </p:txBody>
      </p:sp>
    </p:spTree>
    <p:extLst>
      <p:ext uri="{BB962C8B-B14F-4D97-AF65-F5344CB8AC3E}">
        <p14:creationId xmlns:p14="http://schemas.microsoft.com/office/powerpoint/2010/main" val="1629301995"/>
      </p:ext>
    </p:extLst>
  </p:cSld>
  <p:clrMapOvr>
    <a:masterClrMapping/>
  </p:clrMapOvr>
  <p:transition xmlns:p14="http://schemas.microsoft.com/office/powerpoint/2010/mai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フッター プレースホルダ 4"/>
          <p:cNvSpPr>
            <a:spLocks noGrp="1"/>
          </p:cNvSpPr>
          <p:nvPr>
            <p:ph type="ftr" sz="quarter" idx="10"/>
          </p:nvPr>
        </p:nvSpPr>
        <p:spPr/>
        <p:txBody>
          <a:bodyPr/>
          <a:lstStyle>
            <a:lvl1pPr>
              <a:defRPr/>
            </a:lvl1pPr>
          </a:lstStyle>
          <a:p>
            <a:pPr>
              <a:defRPr/>
            </a:pPr>
            <a:r>
              <a:rPr lang="en-US" altLang="ja-JP" smtClean="0"/>
              <a:t>T. Chujo (Univ. of Tsukuba), FJPPL 2012, May 28, 2012, Clermont-Ferrand, France</a:t>
            </a:r>
            <a:endParaRPr lang="ja-JP" altLang="en-US"/>
          </a:p>
        </p:txBody>
      </p:sp>
      <p:sp>
        <p:nvSpPr>
          <p:cNvPr id="4" name="スライド番号プレースホルダ 5"/>
          <p:cNvSpPr>
            <a:spLocks noGrp="1"/>
          </p:cNvSpPr>
          <p:nvPr>
            <p:ph type="sldNum" sz="quarter" idx="11"/>
          </p:nvPr>
        </p:nvSpPr>
        <p:spPr/>
        <p:txBody>
          <a:bodyPr/>
          <a:lstStyle>
            <a:lvl1pPr>
              <a:defRPr/>
            </a:lvl1pPr>
          </a:lstStyle>
          <a:p>
            <a:pPr>
              <a:defRPr/>
            </a:pPr>
            <a:fld id="{0D50D478-4E5F-494F-AAE6-6EB0CA2BCF22}" type="slidenum">
              <a:rPr lang="en-US" altLang="ja-JP"/>
              <a:pPr>
                <a:defRPr/>
              </a:pPr>
              <a:t>‹#›</a:t>
            </a:fld>
            <a:endParaRPr lang="en-US" altLang="ja-JP"/>
          </a:p>
        </p:txBody>
      </p:sp>
    </p:spTree>
    <p:extLst>
      <p:ext uri="{BB962C8B-B14F-4D97-AF65-F5344CB8AC3E}">
        <p14:creationId xmlns:p14="http://schemas.microsoft.com/office/powerpoint/2010/main" val="2375695046"/>
      </p:ext>
    </p:extLst>
  </p:cSld>
  <p:clrMapOvr>
    <a:masterClrMapping/>
  </p:clrMapOvr>
  <p:transition xmlns:p14="http://schemas.microsoft.com/office/powerpoint/2010/mai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フッター プレースホルダ 4"/>
          <p:cNvSpPr>
            <a:spLocks noGrp="1"/>
          </p:cNvSpPr>
          <p:nvPr>
            <p:ph type="ftr" sz="quarter" idx="10"/>
          </p:nvPr>
        </p:nvSpPr>
        <p:spPr/>
        <p:txBody>
          <a:bodyPr/>
          <a:lstStyle>
            <a:lvl1pPr>
              <a:defRPr/>
            </a:lvl1pPr>
          </a:lstStyle>
          <a:p>
            <a:pPr>
              <a:defRPr/>
            </a:pPr>
            <a:r>
              <a:rPr lang="en-US" altLang="ja-JP" smtClean="0"/>
              <a:t>T. Chujo (Univ. of Tsukuba), FJPPL 2012, May 28, 2012, Clermont-Ferrand, France</a:t>
            </a:r>
            <a:endParaRPr lang="ja-JP" altLang="en-US"/>
          </a:p>
        </p:txBody>
      </p:sp>
      <p:sp>
        <p:nvSpPr>
          <p:cNvPr id="3" name="スライド番号プレースホルダ 5"/>
          <p:cNvSpPr>
            <a:spLocks noGrp="1"/>
          </p:cNvSpPr>
          <p:nvPr>
            <p:ph type="sldNum" sz="quarter" idx="11"/>
          </p:nvPr>
        </p:nvSpPr>
        <p:spPr/>
        <p:txBody>
          <a:bodyPr/>
          <a:lstStyle>
            <a:lvl1pPr>
              <a:defRPr/>
            </a:lvl1pPr>
          </a:lstStyle>
          <a:p>
            <a:pPr>
              <a:defRPr/>
            </a:pPr>
            <a:fld id="{C7D65C7D-E96E-2A49-99F8-BAE858F55329}" type="slidenum">
              <a:rPr lang="en-US" altLang="ja-JP"/>
              <a:pPr>
                <a:defRPr/>
              </a:pPr>
              <a:t>‹#›</a:t>
            </a:fld>
            <a:endParaRPr lang="en-US" altLang="ja-JP"/>
          </a:p>
        </p:txBody>
      </p:sp>
    </p:spTree>
    <p:extLst>
      <p:ext uri="{BB962C8B-B14F-4D97-AF65-F5344CB8AC3E}">
        <p14:creationId xmlns:p14="http://schemas.microsoft.com/office/powerpoint/2010/main" val="3900784423"/>
      </p:ext>
    </p:extLst>
  </p:cSld>
  <p:clrMapOvr>
    <a:masterClrMapping/>
  </p:clrMapOvr>
  <p:transition xmlns:p14="http://schemas.microsoft.com/office/powerpoint/2010/mai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2"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2" y="1435101"/>
            <a:ext cx="3008313" cy="4691063"/>
          </a:xfrm>
        </p:spPr>
        <p:txBody>
          <a:bodyPr/>
          <a:lstStyle>
            <a:lvl1pPr marL="0" indent="0">
              <a:buNone/>
              <a:defRPr sz="1400"/>
            </a:lvl1pPr>
            <a:lvl2pPr marL="457154" indent="0">
              <a:buNone/>
              <a:defRPr sz="1200"/>
            </a:lvl2pPr>
            <a:lvl3pPr marL="914306" indent="0">
              <a:buNone/>
              <a:defRPr sz="1000"/>
            </a:lvl3pPr>
            <a:lvl4pPr marL="1371460" indent="0">
              <a:buNone/>
              <a:defRPr sz="900"/>
            </a:lvl4pPr>
            <a:lvl5pPr marL="1828613" indent="0">
              <a:buNone/>
              <a:defRPr sz="900"/>
            </a:lvl5pPr>
            <a:lvl6pPr marL="2285766" indent="0">
              <a:buNone/>
              <a:defRPr sz="900"/>
            </a:lvl6pPr>
            <a:lvl7pPr marL="2742920" indent="0">
              <a:buNone/>
              <a:defRPr sz="900"/>
            </a:lvl7pPr>
            <a:lvl8pPr marL="3200072" indent="0">
              <a:buNone/>
              <a:defRPr sz="900"/>
            </a:lvl8pPr>
            <a:lvl9pPr marL="3657226" indent="0">
              <a:buNone/>
              <a:defRPr sz="900"/>
            </a:lvl9pPr>
          </a:lstStyle>
          <a:p>
            <a:pPr lvl="0"/>
            <a:r>
              <a:rPr lang="ja-JP" altLang="en-US" smtClean="0"/>
              <a:t>マスタ テキストの書式設定</a:t>
            </a:r>
          </a:p>
        </p:txBody>
      </p:sp>
      <p:sp>
        <p:nvSpPr>
          <p:cNvPr id="5" name="フッター プレースホルダ 4"/>
          <p:cNvSpPr>
            <a:spLocks noGrp="1"/>
          </p:cNvSpPr>
          <p:nvPr>
            <p:ph type="ftr" sz="quarter" idx="10"/>
          </p:nvPr>
        </p:nvSpPr>
        <p:spPr/>
        <p:txBody>
          <a:bodyPr/>
          <a:lstStyle>
            <a:lvl1pPr>
              <a:defRPr/>
            </a:lvl1pPr>
          </a:lstStyle>
          <a:p>
            <a:pPr>
              <a:defRPr/>
            </a:pPr>
            <a:r>
              <a:rPr lang="en-US" altLang="ja-JP" smtClean="0"/>
              <a:t>T. Chujo (Univ. of Tsukuba), FJPPL 2012, May 28, 2012, Clermont-Ferrand, France</a:t>
            </a:r>
            <a:endParaRPr lang="ja-JP" altLang="en-US"/>
          </a:p>
        </p:txBody>
      </p:sp>
      <p:sp>
        <p:nvSpPr>
          <p:cNvPr id="6" name="スライド番号プレースホルダ 5"/>
          <p:cNvSpPr>
            <a:spLocks noGrp="1"/>
          </p:cNvSpPr>
          <p:nvPr>
            <p:ph type="sldNum" sz="quarter" idx="11"/>
          </p:nvPr>
        </p:nvSpPr>
        <p:spPr/>
        <p:txBody>
          <a:bodyPr/>
          <a:lstStyle>
            <a:lvl1pPr>
              <a:defRPr/>
            </a:lvl1pPr>
          </a:lstStyle>
          <a:p>
            <a:pPr>
              <a:defRPr/>
            </a:pPr>
            <a:fld id="{EB661A5C-537E-4548-91CD-213D6FE0319C}" type="slidenum">
              <a:rPr lang="en-US" altLang="ja-JP"/>
              <a:pPr>
                <a:defRPr/>
              </a:pPr>
              <a:t>‹#›</a:t>
            </a:fld>
            <a:endParaRPr lang="en-US" altLang="ja-JP"/>
          </a:p>
        </p:txBody>
      </p:sp>
    </p:spTree>
    <p:extLst>
      <p:ext uri="{BB962C8B-B14F-4D97-AF65-F5344CB8AC3E}">
        <p14:creationId xmlns:p14="http://schemas.microsoft.com/office/powerpoint/2010/main" val="557722164"/>
      </p:ext>
    </p:extLst>
  </p:cSld>
  <p:clrMapOvr>
    <a:masterClrMapping/>
  </p:clrMapOvr>
  <p:transition xmlns:p14="http://schemas.microsoft.com/office/powerpoint/2010/mai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rtlCol="0">
            <a:normAutofit/>
          </a:bodyPr>
          <a:lstStyle>
            <a:lvl1pPr marL="0" indent="0">
              <a:buNone/>
              <a:defRPr sz="3200"/>
            </a:lvl1pPr>
            <a:lvl2pPr marL="457154" indent="0">
              <a:buNone/>
              <a:defRPr sz="2800"/>
            </a:lvl2pPr>
            <a:lvl3pPr marL="914306" indent="0">
              <a:buNone/>
              <a:defRPr sz="2400"/>
            </a:lvl3pPr>
            <a:lvl4pPr marL="1371460" indent="0">
              <a:buNone/>
              <a:defRPr sz="2000"/>
            </a:lvl4pPr>
            <a:lvl5pPr marL="1828613" indent="0">
              <a:buNone/>
              <a:defRPr sz="2000"/>
            </a:lvl5pPr>
            <a:lvl6pPr marL="2285766" indent="0">
              <a:buNone/>
              <a:defRPr sz="2000"/>
            </a:lvl6pPr>
            <a:lvl7pPr marL="2742920" indent="0">
              <a:buNone/>
              <a:defRPr sz="2000"/>
            </a:lvl7pPr>
            <a:lvl8pPr marL="3200072" indent="0">
              <a:buNone/>
              <a:defRPr sz="2000"/>
            </a:lvl8pPr>
            <a:lvl9pPr marL="3657226" indent="0">
              <a:buNone/>
              <a:defRPr sz="2000"/>
            </a:lvl9pPr>
          </a:lstStyle>
          <a:p>
            <a:pPr lvl="0"/>
            <a:endParaRPr lang="ja-JP" altLang="en-US" noProof="0" smtClean="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154" indent="0">
              <a:buNone/>
              <a:defRPr sz="1200"/>
            </a:lvl2pPr>
            <a:lvl3pPr marL="914306" indent="0">
              <a:buNone/>
              <a:defRPr sz="1000"/>
            </a:lvl3pPr>
            <a:lvl4pPr marL="1371460" indent="0">
              <a:buNone/>
              <a:defRPr sz="900"/>
            </a:lvl4pPr>
            <a:lvl5pPr marL="1828613" indent="0">
              <a:buNone/>
              <a:defRPr sz="900"/>
            </a:lvl5pPr>
            <a:lvl6pPr marL="2285766" indent="0">
              <a:buNone/>
              <a:defRPr sz="900"/>
            </a:lvl6pPr>
            <a:lvl7pPr marL="2742920" indent="0">
              <a:buNone/>
              <a:defRPr sz="900"/>
            </a:lvl7pPr>
            <a:lvl8pPr marL="3200072" indent="0">
              <a:buNone/>
              <a:defRPr sz="900"/>
            </a:lvl8pPr>
            <a:lvl9pPr marL="3657226" indent="0">
              <a:buNone/>
              <a:defRPr sz="900"/>
            </a:lvl9pPr>
          </a:lstStyle>
          <a:p>
            <a:pPr lvl="0"/>
            <a:r>
              <a:rPr lang="ja-JP" altLang="en-US" smtClean="0"/>
              <a:t>マスタ テキストの書式設定</a:t>
            </a:r>
          </a:p>
        </p:txBody>
      </p:sp>
      <p:sp>
        <p:nvSpPr>
          <p:cNvPr id="5" name="フッター プレースホルダ 4"/>
          <p:cNvSpPr>
            <a:spLocks noGrp="1"/>
          </p:cNvSpPr>
          <p:nvPr>
            <p:ph type="ftr" sz="quarter" idx="10"/>
          </p:nvPr>
        </p:nvSpPr>
        <p:spPr/>
        <p:txBody>
          <a:bodyPr/>
          <a:lstStyle>
            <a:lvl1pPr>
              <a:defRPr/>
            </a:lvl1pPr>
          </a:lstStyle>
          <a:p>
            <a:pPr>
              <a:defRPr/>
            </a:pPr>
            <a:r>
              <a:rPr lang="en-US" altLang="ja-JP" smtClean="0"/>
              <a:t>T. Chujo (Univ. of Tsukuba), FJPPL 2012, May 28, 2012, Clermont-Ferrand, France</a:t>
            </a:r>
            <a:endParaRPr lang="ja-JP" altLang="en-US"/>
          </a:p>
        </p:txBody>
      </p:sp>
      <p:sp>
        <p:nvSpPr>
          <p:cNvPr id="6" name="スライド番号プレースホルダ 5"/>
          <p:cNvSpPr>
            <a:spLocks noGrp="1"/>
          </p:cNvSpPr>
          <p:nvPr>
            <p:ph type="sldNum" sz="quarter" idx="11"/>
          </p:nvPr>
        </p:nvSpPr>
        <p:spPr/>
        <p:txBody>
          <a:bodyPr/>
          <a:lstStyle>
            <a:lvl1pPr>
              <a:defRPr/>
            </a:lvl1pPr>
          </a:lstStyle>
          <a:p>
            <a:pPr>
              <a:defRPr/>
            </a:pPr>
            <a:fld id="{66602F3A-F355-4544-BED2-9CCCB43D7511}" type="slidenum">
              <a:rPr lang="en-US" altLang="ja-JP"/>
              <a:pPr>
                <a:defRPr/>
              </a:pPr>
              <a:t>‹#›</a:t>
            </a:fld>
            <a:endParaRPr lang="en-US" altLang="ja-JP"/>
          </a:p>
        </p:txBody>
      </p:sp>
    </p:spTree>
    <p:extLst>
      <p:ext uri="{BB962C8B-B14F-4D97-AF65-F5344CB8AC3E}">
        <p14:creationId xmlns:p14="http://schemas.microsoft.com/office/powerpoint/2010/main" val="510269688"/>
      </p:ext>
    </p:extLst>
  </p:cSld>
  <p:clrMapOvr>
    <a:masterClrMapping/>
  </p:clrMapOvr>
  <p:transition xmlns:p14="http://schemas.microsoft.com/office/powerpoint/2010/main">
    <p:fade/>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314" name="タイトル プレースホルダ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30" tIns="45716" rIns="91430" bIns="45716" numCol="1" anchor="ctr" anchorCtr="0" compatLnSpc="1">
            <a:prstTxWarp prst="textNoShape">
              <a:avLst/>
            </a:prstTxWarp>
          </a:bodyPr>
          <a:lstStyle/>
          <a:p>
            <a:pPr lvl="0"/>
            <a:r>
              <a:rPr lang="ja-JP" altLang="en-US"/>
              <a:t>マスタ タイトルの書式設定</a:t>
            </a:r>
          </a:p>
        </p:txBody>
      </p:sp>
      <p:sp>
        <p:nvSpPr>
          <p:cNvPr id="13315" name="テキスト プレースホルダ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30" tIns="45716" rIns="91430" bIns="45716"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フッター プレースホルダ 4"/>
          <p:cNvSpPr>
            <a:spLocks noGrp="1"/>
          </p:cNvSpPr>
          <p:nvPr>
            <p:ph type="ftr" sz="quarter" idx="3"/>
          </p:nvPr>
        </p:nvSpPr>
        <p:spPr>
          <a:xfrm>
            <a:off x="2627784" y="6478917"/>
            <a:ext cx="4176464" cy="379083"/>
          </a:xfrm>
          <a:prstGeom prst="rect">
            <a:avLst/>
          </a:prstGeom>
        </p:spPr>
        <p:txBody>
          <a:bodyPr vert="horz" wrap="square" lIns="91430" tIns="45716" rIns="91430" bIns="45716" numCol="1" anchor="ctr" anchorCtr="0" compatLnSpc="1">
            <a:prstTxWarp prst="textNoShape">
              <a:avLst/>
            </a:prstTxWarp>
          </a:bodyPr>
          <a:lstStyle>
            <a:lvl1pPr algn="ctr">
              <a:defRPr sz="1200">
                <a:solidFill>
                  <a:srgbClr val="898989"/>
                </a:solidFill>
                <a:latin typeface="Arial" pitchFamily="-108" charset="0"/>
                <a:ea typeface="ヒラギノ角ゴ ProN W3" pitchFamily="-108" charset="-128"/>
                <a:cs typeface="ヒラギノ角ゴ ProN W3" pitchFamily="-108" charset="-128"/>
                <a:sym typeface="Arial" pitchFamily="-108" charset="0"/>
              </a:defRPr>
            </a:lvl1pPr>
          </a:lstStyle>
          <a:p>
            <a:pPr>
              <a:defRPr/>
            </a:pPr>
            <a:r>
              <a:rPr lang="en-US" altLang="ja-JP" smtClean="0"/>
              <a:t>T. Chujo (Univ. of Tsukuba), FJPPL 2012, May 28, 2012, Clermont-Ferrand, France</a:t>
            </a:r>
            <a:endParaRPr lang="ja-JP" altLang="en-US" dirty="0"/>
          </a:p>
        </p:txBody>
      </p:sp>
      <p:sp>
        <p:nvSpPr>
          <p:cNvPr id="6" name="スライド番号プレースホルダ 5"/>
          <p:cNvSpPr>
            <a:spLocks noGrp="1"/>
          </p:cNvSpPr>
          <p:nvPr>
            <p:ph type="sldNum" sz="quarter" idx="4"/>
          </p:nvPr>
        </p:nvSpPr>
        <p:spPr>
          <a:xfrm>
            <a:off x="7039835" y="6492875"/>
            <a:ext cx="2133600" cy="365125"/>
          </a:xfrm>
          <a:prstGeom prst="rect">
            <a:avLst/>
          </a:prstGeom>
        </p:spPr>
        <p:txBody>
          <a:bodyPr vert="horz" wrap="square" lIns="91430" tIns="45716" rIns="91430" bIns="45716" numCol="1" anchor="ctr" anchorCtr="0" compatLnSpc="1">
            <a:prstTxWarp prst="textNoShape">
              <a:avLst/>
            </a:prstTxWarp>
          </a:bodyPr>
          <a:lstStyle>
            <a:lvl1pPr algn="r">
              <a:defRPr sz="1200">
                <a:solidFill>
                  <a:srgbClr val="898989"/>
                </a:solidFill>
              </a:defRPr>
            </a:lvl1pPr>
          </a:lstStyle>
          <a:p>
            <a:pPr>
              <a:defRPr/>
            </a:pPr>
            <a:fld id="{4F188B50-BADD-E841-90F6-472B3E023E46}" type="slidenum">
              <a:rPr lang="en-US" altLang="ja-JP"/>
              <a:pPr>
                <a:defRPr/>
              </a:pPr>
              <a:t>‹#›</a:t>
            </a:fld>
            <a:endParaRPr lang="en-US" altLang="ja-JP" dirty="0"/>
          </a:p>
        </p:txBody>
      </p:sp>
    </p:spTree>
  </p:cSld>
  <p:clrMap bg1="lt1" tx1="dk1" bg2="lt2" tx2="dk2" accent1="accent1" accent2="accent2" accent3="accent3" accent4="accent4" accent5="accent5" accent6="accent6" hlink="hlink" folHlink="folHlink"/>
  <p:sldLayoutIdLst>
    <p:sldLayoutId id="2147485627" r:id="rId1"/>
    <p:sldLayoutId id="2147485628" r:id="rId2"/>
    <p:sldLayoutId id="2147485629" r:id="rId3"/>
    <p:sldLayoutId id="2147485630" r:id="rId4"/>
    <p:sldLayoutId id="2147485631" r:id="rId5"/>
    <p:sldLayoutId id="2147485632" r:id="rId6"/>
    <p:sldLayoutId id="2147485633" r:id="rId7"/>
    <p:sldLayoutId id="2147485634" r:id="rId8"/>
    <p:sldLayoutId id="2147485635" r:id="rId9"/>
    <p:sldLayoutId id="2147485636" r:id="rId10"/>
    <p:sldLayoutId id="2147485637" r:id="rId11"/>
    <p:sldLayoutId id="2147485638" r:id="rId12"/>
  </p:sldLayoutIdLst>
  <p:transition xmlns:p14="http://schemas.microsoft.com/office/powerpoint/2010/main">
    <p:fade/>
  </p:transition>
  <p:hf hdr="0" dt="0"/>
  <p:txStyles>
    <p:titleStyle>
      <a:lvl1pPr algn="ctr" defTabSz="454025" rtl="0" fontAlgn="base">
        <a:spcBef>
          <a:spcPct val="0"/>
        </a:spcBef>
        <a:spcAft>
          <a:spcPct val="0"/>
        </a:spcAft>
        <a:defRPr kumimoji="1" sz="4400" b="1" kern="1200">
          <a:solidFill>
            <a:srgbClr val="0000FF"/>
          </a:solidFill>
          <a:latin typeface="+mj-lt"/>
          <a:ea typeface="ＭＳ Ｐゴシック" pitchFamily="19" charset="-128"/>
          <a:cs typeface="ＭＳ Ｐゴシック" pitchFamily="19" charset="-128"/>
        </a:defRPr>
      </a:lvl1pPr>
      <a:lvl2pPr algn="ctr" defTabSz="454025" rtl="0" fontAlgn="base">
        <a:spcBef>
          <a:spcPct val="0"/>
        </a:spcBef>
        <a:spcAft>
          <a:spcPct val="0"/>
        </a:spcAft>
        <a:defRPr kumimoji="1" sz="4400" b="1">
          <a:solidFill>
            <a:srgbClr val="0000FF"/>
          </a:solidFill>
          <a:latin typeface="Calibri" pitchFamily="19" charset="0"/>
          <a:ea typeface="ＭＳ Ｐゴシック" pitchFamily="19" charset="-128"/>
          <a:cs typeface="ＭＳ Ｐゴシック" pitchFamily="19" charset="-128"/>
        </a:defRPr>
      </a:lvl2pPr>
      <a:lvl3pPr algn="ctr" defTabSz="454025" rtl="0" fontAlgn="base">
        <a:spcBef>
          <a:spcPct val="0"/>
        </a:spcBef>
        <a:spcAft>
          <a:spcPct val="0"/>
        </a:spcAft>
        <a:defRPr kumimoji="1" sz="4400" b="1">
          <a:solidFill>
            <a:srgbClr val="0000FF"/>
          </a:solidFill>
          <a:latin typeface="Calibri" pitchFamily="19" charset="0"/>
          <a:ea typeface="ＭＳ Ｐゴシック" pitchFamily="19" charset="-128"/>
          <a:cs typeface="ＭＳ Ｐゴシック" pitchFamily="19" charset="-128"/>
        </a:defRPr>
      </a:lvl3pPr>
      <a:lvl4pPr algn="ctr" defTabSz="454025" rtl="0" fontAlgn="base">
        <a:spcBef>
          <a:spcPct val="0"/>
        </a:spcBef>
        <a:spcAft>
          <a:spcPct val="0"/>
        </a:spcAft>
        <a:defRPr kumimoji="1" sz="4400" b="1">
          <a:solidFill>
            <a:srgbClr val="0000FF"/>
          </a:solidFill>
          <a:latin typeface="Calibri" pitchFamily="19" charset="0"/>
          <a:ea typeface="ＭＳ Ｐゴシック" pitchFamily="19" charset="-128"/>
          <a:cs typeface="ＭＳ Ｐゴシック" pitchFamily="19" charset="-128"/>
        </a:defRPr>
      </a:lvl4pPr>
      <a:lvl5pPr algn="ctr" defTabSz="454025" rtl="0" fontAlgn="base">
        <a:spcBef>
          <a:spcPct val="0"/>
        </a:spcBef>
        <a:spcAft>
          <a:spcPct val="0"/>
        </a:spcAft>
        <a:defRPr kumimoji="1" sz="4400" b="1">
          <a:solidFill>
            <a:srgbClr val="0000FF"/>
          </a:solidFill>
          <a:latin typeface="Calibri" pitchFamily="19" charset="0"/>
          <a:ea typeface="ＭＳ Ｐゴシック" pitchFamily="19" charset="-128"/>
          <a:cs typeface="ＭＳ Ｐゴシック" pitchFamily="19" charset="-128"/>
        </a:defRPr>
      </a:lvl5pPr>
      <a:lvl6pPr marL="321440" algn="ctr" defTabSz="456490" rtl="0" fontAlgn="base">
        <a:spcBef>
          <a:spcPct val="0"/>
        </a:spcBef>
        <a:spcAft>
          <a:spcPct val="0"/>
        </a:spcAft>
        <a:defRPr kumimoji="1" sz="4400">
          <a:solidFill>
            <a:schemeClr val="tx1"/>
          </a:solidFill>
          <a:latin typeface="Calibri" pitchFamily="19" charset="0"/>
          <a:ea typeface="ＭＳ Ｐゴシック" pitchFamily="19" charset="-128"/>
          <a:cs typeface="ＭＳ Ｐゴシック" pitchFamily="19" charset="-128"/>
        </a:defRPr>
      </a:lvl6pPr>
      <a:lvl7pPr marL="642882" algn="ctr" defTabSz="456490" rtl="0" fontAlgn="base">
        <a:spcBef>
          <a:spcPct val="0"/>
        </a:spcBef>
        <a:spcAft>
          <a:spcPct val="0"/>
        </a:spcAft>
        <a:defRPr kumimoji="1" sz="4400">
          <a:solidFill>
            <a:schemeClr val="tx1"/>
          </a:solidFill>
          <a:latin typeface="Calibri" pitchFamily="19" charset="0"/>
          <a:ea typeface="ＭＳ Ｐゴシック" pitchFamily="19" charset="-128"/>
          <a:cs typeface="ＭＳ Ｐゴシック" pitchFamily="19" charset="-128"/>
        </a:defRPr>
      </a:lvl7pPr>
      <a:lvl8pPr marL="964323" algn="ctr" defTabSz="456490" rtl="0" fontAlgn="base">
        <a:spcBef>
          <a:spcPct val="0"/>
        </a:spcBef>
        <a:spcAft>
          <a:spcPct val="0"/>
        </a:spcAft>
        <a:defRPr kumimoji="1" sz="4400">
          <a:solidFill>
            <a:schemeClr val="tx1"/>
          </a:solidFill>
          <a:latin typeface="Calibri" pitchFamily="19" charset="0"/>
          <a:ea typeface="ＭＳ Ｐゴシック" pitchFamily="19" charset="-128"/>
          <a:cs typeface="ＭＳ Ｐゴシック" pitchFamily="19" charset="-128"/>
        </a:defRPr>
      </a:lvl8pPr>
      <a:lvl9pPr marL="1285763" algn="ctr" defTabSz="456490" rtl="0" fontAlgn="base">
        <a:spcBef>
          <a:spcPct val="0"/>
        </a:spcBef>
        <a:spcAft>
          <a:spcPct val="0"/>
        </a:spcAft>
        <a:defRPr kumimoji="1" sz="4400">
          <a:solidFill>
            <a:schemeClr val="tx1"/>
          </a:solidFill>
          <a:latin typeface="Calibri" pitchFamily="19" charset="0"/>
          <a:ea typeface="ＭＳ Ｐゴシック" pitchFamily="19" charset="-128"/>
          <a:cs typeface="ＭＳ Ｐゴシック" pitchFamily="19" charset="-128"/>
        </a:defRPr>
      </a:lvl9pPr>
    </p:titleStyle>
    <p:bodyStyle>
      <a:lvl1pPr marL="339725" indent="-339725" algn="l" defTabSz="454025" rtl="0" fontAlgn="base">
        <a:spcBef>
          <a:spcPct val="20000"/>
        </a:spcBef>
        <a:spcAft>
          <a:spcPct val="0"/>
        </a:spcAft>
        <a:buFont typeface="Arial" charset="0"/>
        <a:buChar char="•"/>
        <a:defRPr kumimoji="1" sz="3200" kern="1200">
          <a:solidFill>
            <a:schemeClr val="tx1"/>
          </a:solidFill>
          <a:latin typeface="+mn-lt"/>
          <a:ea typeface="ＭＳ Ｐゴシック" pitchFamily="19" charset="-128"/>
          <a:cs typeface="ＭＳ Ｐゴシック" pitchFamily="19" charset="-128"/>
        </a:defRPr>
      </a:lvl1pPr>
      <a:lvl2pPr marL="739775" indent="-282575" algn="l" defTabSz="454025" rtl="0" fontAlgn="base">
        <a:spcBef>
          <a:spcPct val="20000"/>
        </a:spcBef>
        <a:spcAft>
          <a:spcPct val="0"/>
        </a:spcAft>
        <a:buFont typeface="Arial" charset="0"/>
        <a:buChar char="–"/>
        <a:defRPr kumimoji="1" sz="2800" kern="1200">
          <a:solidFill>
            <a:schemeClr val="tx1"/>
          </a:solidFill>
          <a:latin typeface="+mn-lt"/>
          <a:ea typeface="ＭＳ Ｐゴシック" pitchFamily="19" charset="-128"/>
          <a:cs typeface="+mn-cs"/>
        </a:defRPr>
      </a:lvl2pPr>
      <a:lvl3pPr marL="1139825" indent="-225425" algn="l" defTabSz="454025" rtl="0" fontAlgn="base">
        <a:spcBef>
          <a:spcPct val="20000"/>
        </a:spcBef>
        <a:spcAft>
          <a:spcPct val="0"/>
        </a:spcAft>
        <a:buFont typeface="Arial" charset="0"/>
        <a:buChar char="•"/>
        <a:defRPr kumimoji="1" sz="2400" kern="1200">
          <a:solidFill>
            <a:schemeClr val="tx1"/>
          </a:solidFill>
          <a:latin typeface="+mn-lt"/>
          <a:ea typeface="ＭＳ Ｐゴシック" pitchFamily="19" charset="-128"/>
          <a:cs typeface="+mn-cs"/>
        </a:defRPr>
      </a:lvl3pPr>
      <a:lvl4pPr marL="1597025" indent="-225425" algn="l" defTabSz="454025" rtl="0" fontAlgn="base">
        <a:spcBef>
          <a:spcPct val="20000"/>
        </a:spcBef>
        <a:spcAft>
          <a:spcPct val="0"/>
        </a:spcAft>
        <a:buFont typeface="Arial" charset="0"/>
        <a:buChar char="–"/>
        <a:defRPr kumimoji="1" sz="2000" kern="1200">
          <a:solidFill>
            <a:schemeClr val="tx1"/>
          </a:solidFill>
          <a:latin typeface="+mn-lt"/>
          <a:ea typeface="ＭＳ Ｐゴシック" pitchFamily="19" charset="-128"/>
          <a:cs typeface="+mn-cs"/>
        </a:defRPr>
      </a:lvl4pPr>
      <a:lvl5pPr marL="2054225" indent="-225425" algn="l" defTabSz="454025" rtl="0" fontAlgn="base">
        <a:spcBef>
          <a:spcPct val="20000"/>
        </a:spcBef>
        <a:spcAft>
          <a:spcPct val="0"/>
        </a:spcAft>
        <a:buFont typeface="Arial" charset="0"/>
        <a:buChar char="»"/>
        <a:defRPr kumimoji="1" sz="2000" kern="1200">
          <a:solidFill>
            <a:schemeClr val="tx1"/>
          </a:solidFill>
          <a:latin typeface="+mn-lt"/>
          <a:ea typeface="ＭＳ Ｐゴシック" pitchFamily="19" charset="-128"/>
          <a:cs typeface="+mn-cs"/>
        </a:defRPr>
      </a:lvl5pPr>
      <a:lvl6pPr marL="2514343" indent="-228576" algn="l" defTabSz="457154" rtl="0" eaLnBrk="1" latinLnBrk="0" hangingPunct="1">
        <a:spcBef>
          <a:spcPct val="20000"/>
        </a:spcBef>
        <a:buFont typeface="Arial"/>
        <a:buChar char="•"/>
        <a:defRPr kumimoji="1" sz="2000" kern="1200">
          <a:solidFill>
            <a:schemeClr val="tx1"/>
          </a:solidFill>
          <a:latin typeface="+mn-lt"/>
          <a:ea typeface="+mn-ea"/>
          <a:cs typeface="+mn-cs"/>
        </a:defRPr>
      </a:lvl6pPr>
      <a:lvl7pPr marL="2971496" indent="-228576" algn="l" defTabSz="457154" rtl="0" eaLnBrk="1" latinLnBrk="0" hangingPunct="1">
        <a:spcBef>
          <a:spcPct val="20000"/>
        </a:spcBef>
        <a:buFont typeface="Arial"/>
        <a:buChar char="•"/>
        <a:defRPr kumimoji="1" sz="2000" kern="1200">
          <a:solidFill>
            <a:schemeClr val="tx1"/>
          </a:solidFill>
          <a:latin typeface="+mn-lt"/>
          <a:ea typeface="+mn-ea"/>
          <a:cs typeface="+mn-cs"/>
        </a:defRPr>
      </a:lvl7pPr>
      <a:lvl8pPr marL="3428650" indent="-228576" algn="l" defTabSz="457154" rtl="0" eaLnBrk="1" latinLnBrk="0" hangingPunct="1">
        <a:spcBef>
          <a:spcPct val="20000"/>
        </a:spcBef>
        <a:buFont typeface="Arial"/>
        <a:buChar char="•"/>
        <a:defRPr kumimoji="1" sz="2000" kern="1200">
          <a:solidFill>
            <a:schemeClr val="tx1"/>
          </a:solidFill>
          <a:latin typeface="+mn-lt"/>
          <a:ea typeface="+mn-ea"/>
          <a:cs typeface="+mn-cs"/>
        </a:defRPr>
      </a:lvl8pPr>
      <a:lvl9pPr marL="3885802" indent="-228576" algn="l" defTabSz="457154"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154" rtl="0" eaLnBrk="1" latinLnBrk="0" hangingPunct="1">
        <a:defRPr kumimoji="1" sz="1800" kern="1200">
          <a:solidFill>
            <a:schemeClr val="tx1"/>
          </a:solidFill>
          <a:latin typeface="+mn-lt"/>
          <a:ea typeface="+mn-ea"/>
          <a:cs typeface="+mn-cs"/>
        </a:defRPr>
      </a:lvl1pPr>
      <a:lvl2pPr marL="457154" algn="l" defTabSz="457154" rtl="0" eaLnBrk="1" latinLnBrk="0" hangingPunct="1">
        <a:defRPr kumimoji="1" sz="1800" kern="1200">
          <a:solidFill>
            <a:schemeClr val="tx1"/>
          </a:solidFill>
          <a:latin typeface="+mn-lt"/>
          <a:ea typeface="+mn-ea"/>
          <a:cs typeface="+mn-cs"/>
        </a:defRPr>
      </a:lvl2pPr>
      <a:lvl3pPr marL="914306" algn="l" defTabSz="457154" rtl="0" eaLnBrk="1" latinLnBrk="0" hangingPunct="1">
        <a:defRPr kumimoji="1" sz="1800" kern="1200">
          <a:solidFill>
            <a:schemeClr val="tx1"/>
          </a:solidFill>
          <a:latin typeface="+mn-lt"/>
          <a:ea typeface="+mn-ea"/>
          <a:cs typeface="+mn-cs"/>
        </a:defRPr>
      </a:lvl3pPr>
      <a:lvl4pPr marL="1371460" algn="l" defTabSz="457154" rtl="0" eaLnBrk="1" latinLnBrk="0" hangingPunct="1">
        <a:defRPr kumimoji="1" sz="1800" kern="1200">
          <a:solidFill>
            <a:schemeClr val="tx1"/>
          </a:solidFill>
          <a:latin typeface="+mn-lt"/>
          <a:ea typeface="+mn-ea"/>
          <a:cs typeface="+mn-cs"/>
        </a:defRPr>
      </a:lvl4pPr>
      <a:lvl5pPr marL="1828613" algn="l" defTabSz="457154" rtl="0" eaLnBrk="1" latinLnBrk="0" hangingPunct="1">
        <a:defRPr kumimoji="1" sz="1800" kern="1200">
          <a:solidFill>
            <a:schemeClr val="tx1"/>
          </a:solidFill>
          <a:latin typeface="+mn-lt"/>
          <a:ea typeface="+mn-ea"/>
          <a:cs typeface="+mn-cs"/>
        </a:defRPr>
      </a:lvl5pPr>
      <a:lvl6pPr marL="2285766" algn="l" defTabSz="457154" rtl="0" eaLnBrk="1" latinLnBrk="0" hangingPunct="1">
        <a:defRPr kumimoji="1" sz="1800" kern="1200">
          <a:solidFill>
            <a:schemeClr val="tx1"/>
          </a:solidFill>
          <a:latin typeface="+mn-lt"/>
          <a:ea typeface="+mn-ea"/>
          <a:cs typeface="+mn-cs"/>
        </a:defRPr>
      </a:lvl6pPr>
      <a:lvl7pPr marL="2742920" algn="l" defTabSz="457154" rtl="0" eaLnBrk="1" latinLnBrk="0" hangingPunct="1">
        <a:defRPr kumimoji="1" sz="1800" kern="1200">
          <a:solidFill>
            <a:schemeClr val="tx1"/>
          </a:solidFill>
          <a:latin typeface="+mn-lt"/>
          <a:ea typeface="+mn-ea"/>
          <a:cs typeface="+mn-cs"/>
        </a:defRPr>
      </a:lvl7pPr>
      <a:lvl8pPr marL="3200072" algn="l" defTabSz="457154" rtl="0" eaLnBrk="1" latinLnBrk="0" hangingPunct="1">
        <a:defRPr kumimoji="1" sz="1800" kern="1200">
          <a:solidFill>
            <a:schemeClr val="tx1"/>
          </a:solidFill>
          <a:latin typeface="+mn-lt"/>
          <a:ea typeface="+mn-ea"/>
          <a:cs typeface="+mn-cs"/>
        </a:defRPr>
      </a:lvl8pPr>
      <a:lvl9pPr marL="3657226" algn="l" defTabSz="457154"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gif"/><Relationship Id="rId5" Type="http://schemas.openxmlformats.org/officeDocument/2006/relationships/image" Target="../media/image3.png"/><Relationship Id="rId6"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emf"/><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jpeg"/><Relationship Id="rId5" Type="http://schemas.openxmlformats.org/officeDocument/2006/relationships/image" Target="../media/image28.png"/><Relationship Id="rId6" Type="http://schemas.openxmlformats.org/officeDocument/2006/relationships/image" Target="../media/image29.png"/><Relationship Id="rId7"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jpeg"/><Relationship Id="rId3" Type="http://schemas.openxmlformats.org/officeDocument/2006/relationships/image" Target="../media/image33.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jpg"/><Relationship Id="rId3" Type="http://schemas.openxmlformats.org/officeDocument/2006/relationships/image" Target="../media/image35.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JPG"/><Relationship Id="rId3" Type="http://schemas.openxmlformats.org/officeDocument/2006/relationships/image" Target="../media/image38.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0.JPG"/><Relationship Id="rId4" Type="http://schemas.openxmlformats.org/officeDocument/2006/relationships/image" Target="../media/image41.JPG"/><Relationship Id="rId1" Type="http://schemas.openxmlformats.org/officeDocument/2006/relationships/slideLayout" Target="../slideLayouts/slideLayout2.xml"/><Relationship Id="rId2" Type="http://schemas.openxmlformats.org/officeDocument/2006/relationships/image" Target="../media/image39.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jpeg"/></Relationships>
</file>

<file path=ppt/slides/_rels/slide22.xml.rels><?xml version="1.0" encoding="UTF-8" standalone="yes"?>
<Relationships xmlns="http://schemas.openxmlformats.org/package/2006/relationships"><Relationship Id="rId3" Type="http://schemas.openxmlformats.org/officeDocument/2006/relationships/image" Target="../media/image43.jpeg"/><Relationship Id="rId4" Type="http://schemas.microsoft.com/office/2007/relationships/hdphoto" Target="../media/hdphoto1.wdp"/><Relationship Id="rId5" Type="http://schemas.openxmlformats.org/officeDocument/2006/relationships/image" Target="../media/image44.jpeg"/><Relationship Id="rId6" Type="http://schemas.openxmlformats.org/officeDocument/2006/relationships/image" Target="../media/image45.gif"/><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JPG"/><Relationship Id="rId3" Type="http://schemas.openxmlformats.org/officeDocument/2006/relationships/image" Target="../media/image47.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9.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png"/><Relationship Id="rId3" Type="http://schemas.openxmlformats.org/officeDocument/2006/relationships/image" Target="../media/image5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4.png"/><Relationship Id="rId4" Type="http://schemas.openxmlformats.org/officeDocument/2006/relationships/image" Target="../media/image55.png"/><Relationship Id="rId5" Type="http://schemas.openxmlformats.org/officeDocument/2006/relationships/image" Target="../media/image56.png"/><Relationship Id="rId6" Type="http://schemas.openxmlformats.org/officeDocument/2006/relationships/image" Target="../media/image57.png"/><Relationship Id="rId7" Type="http://schemas.openxmlformats.org/officeDocument/2006/relationships/image" Target="../media/image58.png"/><Relationship Id="rId8" Type="http://schemas.openxmlformats.org/officeDocument/2006/relationships/image" Target="../media/image59.png"/><Relationship Id="rId9" Type="http://schemas.openxmlformats.org/officeDocument/2006/relationships/image" Target="../media/image60.jpeg"/><Relationship Id="rId1" Type="http://schemas.openxmlformats.org/officeDocument/2006/relationships/slideLayout" Target="../slideLayouts/slideLayout6.xml"/><Relationship Id="rId2" Type="http://schemas.openxmlformats.org/officeDocument/2006/relationships/image" Target="../media/image53.png"/></Relationships>
</file>

<file path=ppt/slides/_rels/slide31.xml.rels><?xml version="1.0" encoding="UTF-8" standalone="yes"?>
<Relationships xmlns="http://schemas.openxmlformats.org/package/2006/relationships"><Relationship Id="rId3" Type="http://schemas.openxmlformats.org/officeDocument/2006/relationships/image" Target="../media/image61.jpeg"/><Relationship Id="rId4" Type="http://schemas.openxmlformats.org/officeDocument/2006/relationships/image" Target="../media/image60.jpe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2.png"/><Relationship Id="rId3" Type="http://schemas.openxmlformats.org/officeDocument/2006/relationships/image" Target="../media/image6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4.png"/><Relationship Id="rId3" Type="http://schemas.openxmlformats.org/officeDocument/2006/relationships/image" Target="../media/image6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oleObject" Target="../embeddings/oleObject1.bin"/><Relationship Id="rId5" Type="http://schemas.openxmlformats.org/officeDocument/2006/relationships/image" Target="../media/image11.emf"/><Relationship Id="rId6" Type="http://schemas.openxmlformats.org/officeDocument/2006/relationships/oleObject" Target="../embeddings/oleObject2.bin"/><Relationship Id="rId7" Type="http://schemas.openxmlformats.org/officeDocument/2006/relationships/image" Target="../media/image12.emf"/><Relationship Id="rId8" Type="http://schemas.openxmlformats.org/officeDocument/2006/relationships/image" Target="../media/image13.png"/><Relationship Id="rId9" Type="http://schemas.openxmlformats.org/officeDocument/2006/relationships/image" Target="../media/image8.jpe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6"/>
          <p:cNvSpPr>
            <a:spLocks noGrp="1" noChangeArrowheads="1"/>
          </p:cNvSpPr>
          <p:nvPr>
            <p:ph type="title"/>
          </p:nvPr>
        </p:nvSpPr>
        <p:spPr>
          <a:xfrm>
            <a:off x="23180" y="1844824"/>
            <a:ext cx="8991600" cy="841375"/>
          </a:xfrm>
        </p:spPr>
        <p:txBody>
          <a:bodyPr rIns="116988">
            <a:normAutofit fontScale="90000"/>
          </a:bodyPr>
          <a:lstStyle/>
          <a:p>
            <a:pPr marL="38100"/>
            <a:r>
              <a:rPr lang="en-US" altLang="ja-JP" sz="4800" i="1" dirty="0" smtClean="0">
                <a:latin typeface="Arial" charset="0"/>
                <a:ea typeface="ＭＳ Ｐゴシック" charset="0"/>
                <a:cs typeface="Arial" charset="0"/>
              </a:rPr>
              <a:t>LHC_L05</a:t>
            </a:r>
            <a:r>
              <a:rPr lang="en-US" altLang="ja-JP" sz="4800" dirty="0" smtClean="0">
                <a:latin typeface="Arial" charset="0"/>
                <a:ea typeface="ＭＳ Ｐゴシック" charset="0"/>
                <a:cs typeface="Arial" charset="0"/>
              </a:rPr>
              <a:t/>
            </a:r>
            <a:br>
              <a:rPr lang="en-US" altLang="ja-JP" sz="4800" dirty="0" smtClean="0">
                <a:latin typeface="Arial" charset="0"/>
                <a:ea typeface="ＭＳ Ｐゴシック" charset="0"/>
                <a:cs typeface="Arial" charset="0"/>
              </a:rPr>
            </a:br>
            <a:r>
              <a:rPr lang="en-US" altLang="ja-JP" sz="4800" dirty="0" smtClean="0">
                <a:latin typeface="Arial" charset="0"/>
                <a:ea typeface="ＭＳ Ｐゴシック" charset="0"/>
                <a:cs typeface="Arial" charset="0"/>
              </a:rPr>
              <a:t/>
            </a:r>
            <a:br>
              <a:rPr lang="en-US" altLang="ja-JP" sz="4800" dirty="0" smtClean="0">
                <a:latin typeface="Arial" charset="0"/>
                <a:ea typeface="ＭＳ Ｐゴシック" charset="0"/>
                <a:cs typeface="Arial" charset="0"/>
              </a:rPr>
            </a:br>
            <a:r>
              <a:rPr lang="en-US" altLang="ja-JP" sz="4800" dirty="0" smtClean="0">
                <a:latin typeface="Arial" charset="0"/>
                <a:ea typeface="ＭＳ Ｐゴシック" charset="0"/>
                <a:cs typeface="Arial" charset="0"/>
              </a:rPr>
              <a:t>Exploitation </a:t>
            </a:r>
            <a:r>
              <a:rPr lang="en-US" altLang="ja-JP" sz="4800" dirty="0">
                <a:latin typeface="Arial" charset="0"/>
                <a:ea typeface="ＭＳ Ｐゴシック" charset="0"/>
                <a:cs typeface="Arial" charset="0"/>
              </a:rPr>
              <a:t>of hard </a:t>
            </a:r>
            <a:r>
              <a:rPr lang="en-US" altLang="ja-JP" sz="4800" dirty="0" smtClean="0">
                <a:latin typeface="Arial" charset="0"/>
                <a:ea typeface="ＭＳ Ｐゴシック" charset="0"/>
                <a:cs typeface="Arial" charset="0"/>
              </a:rPr>
              <a:t>electro-magnetic probes </a:t>
            </a:r>
            <a:r>
              <a:rPr lang="en-US" altLang="ja-JP" sz="4800" dirty="0">
                <a:latin typeface="Arial" charset="0"/>
                <a:ea typeface="ＭＳ Ｐゴシック" charset="0"/>
                <a:cs typeface="Arial" charset="0"/>
              </a:rPr>
              <a:t>and jets to study the QGP with LHC-ALICE</a:t>
            </a:r>
            <a:endParaRPr lang="en-US" altLang="ja-JP" sz="4800" b="1" dirty="0">
              <a:solidFill>
                <a:srgbClr val="0000FF"/>
              </a:solidFill>
              <a:latin typeface="Arial" charset="0"/>
              <a:ea typeface="ＭＳ Ｐゴシック" charset="0"/>
              <a:cs typeface="Arial" charset="0"/>
            </a:endParaRPr>
          </a:p>
        </p:txBody>
      </p:sp>
      <p:sp>
        <p:nvSpPr>
          <p:cNvPr id="28674" name="Rectangle 7"/>
          <p:cNvSpPr>
            <a:spLocks noGrp="1" noChangeArrowheads="1"/>
          </p:cNvSpPr>
          <p:nvPr>
            <p:ph idx="1"/>
          </p:nvPr>
        </p:nvSpPr>
        <p:spPr>
          <a:xfrm>
            <a:off x="2411760" y="4077072"/>
            <a:ext cx="4513263" cy="1517650"/>
          </a:xfrm>
          <a:noFill/>
        </p:spPr>
        <p:txBody>
          <a:bodyPr rIns="116988" anchor="ctr"/>
          <a:lstStyle/>
          <a:p>
            <a:pPr marL="38100" algn="ctr">
              <a:buFont typeface="Arial" charset="0"/>
              <a:buNone/>
            </a:pPr>
            <a:r>
              <a:rPr lang="en-US" altLang="ja-JP" sz="2800" dirty="0">
                <a:solidFill>
                  <a:srgbClr val="0000FF"/>
                </a:solidFill>
                <a:latin typeface="Arial" charset="0"/>
                <a:ea typeface="ＭＳ Ｐゴシック" charset="0"/>
                <a:cs typeface="Arial" charset="0"/>
              </a:rPr>
              <a:t>Tatsuya Chujo</a:t>
            </a:r>
          </a:p>
          <a:p>
            <a:pPr marL="38100" algn="ctr">
              <a:buFont typeface="Arial" charset="0"/>
              <a:buNone/>
            </a:pPr>
            <a:r>
              <a:rPr lang="en-US" altLang="ja-JP" sz="2800" dirty="0">
                <a:solidFill>
                  <a:srgbClr val="0000FF"/>
                </a:solidFill>
                <a:latin typeface="Arial" charset="0"/>
                <a:ea typeface="ＭＳ Ｐゴシック" charset="0"/>
                <a:cs typeface="Arial" charset="0"/>
              </a:rPr>
              <a:t>University of </a:t>
            </a:r>
            <a:r>
              <a:rPr lang="en-US" altLang="ja-JP" sz="2800" dirty="0" smtClean="0">
                <a:solidFill>
                  <a:srgbClr val="0000FF"/>
                </a:solidFill>
                <a:latin typeface="Arial" charset="0"/>
                <a:ea typeface="ＭＳ Ｐゴシック" charset="0"/>
                <a:cs typeface="Arial" charset="0"/>
              </a:rPr>
              <a:t>Tsukuba</a:t>
            </a:r>
            <a:endParaRPr lang="en-US" altLang="ja-JP" sz="2800" dirty="0">
              <a:solidFill>
                <a:srgbClr val="0000FF"/>
              </a:solidFill>
              <a:latin typeface="Arial" charset="0"/>
              <a:ea typeface="ＭＳ Ｐゴシック" charset="0"/>
              <a:cs typeface="Arial" charset="0"/>
            </a:endParaRPr>
          </a:p>
        </p:txBody>
      </p:sp>
      <p:sp>
        <p:nvSpPr>
          <p:cNvPr id="2" name="フッター プレースホルダー 1"/>
          <p:cNvSpPr>
            <a:spLocks noGrp="1"/>
          </p:cNvSpPr>
          <p:nvPr>
            <p:ph type="ftr" sz="quarter" idx="10"/>
          </p:nvPr>
        </p:nvSpPr>
        <p:spPr>
          <a:xfrm>
            <a:off x="2627784" y="6381328"/>
            <a:ext cx="4176464" cy="379083"/>
          </a:xfrm>
        </p:spPr>
        <p:txBody>
          <a:bodyPr/>
          <a:lstStyle/>
          <a:p>
            <a:pPr>
              <a:defRPr/>
            </a:pPr>
            <a:r>
              <a:rPr lang="en-US" altLang="ja-JP" dirty="0" smtClean="0"/>
              <a:t>T. Chujo (Univ. of Tsukuba), FJPPL 2012, May 28, 2012, Clermont-Ferrand, France</a:t>
            </a:r>
            <a:endParaRPr lang="ja-JP" altLang="en-US" dirty="0"/>
          </a:p>
        </p:txBody>
      </p:sp>
      <p:sp>
        <p:nvSpPr>
          <p:cNvPr id="3" name="スライド番号プレースホルダー 2"/>
          <p:cNvSpPr>
            <a:spLocks noGrp="1"/>
          </p:cNvSpPr>
          <p:nvPr>
            <p:ph type="sldNum" sz="quarter" idx="11"/>
          </p:nvPr>
        </p:nvSpPr>
        <p:spPr/>
        <p:txBody>
          <a:bodyPr/>
          <a:lstStyle/>
          <a:p>
            <a:pPr>
              <a:defRPr/>
            </a:pPr>
            <a:fld id="{1C203A52-BCBD-8646-BE49-60650770C207}" type="slidenum">
              <a:rPr lang="en-US" altLang="ja-JP" smtClean="0"/>
              <a:pPr>
                <a:defRPr/>
              </a:pPr>
              <a:t>1</a:t>
            </a:fld>
            <a:endParaRPr lang="en-US" altLang="ja-JP"/>
          </a:p>
        </p:txBody>
      </p:sp>
      <p:pic>
        <p:nvPicPr>
          <p:cNvPr id="6" name="Picture 3"/>
          <p:cNvPicPr>
            <a:picLocks noChangeAspect="1" noChangeArrowheads="1"/>
          </p:cNvPicPr>
          <p:nvPr/>
        </p:nvPicPr>
        <p:blipFill>
          <a:blip r:embed="rId3"/>
          <a:srcRect l="9483" r="16379"/>
          <a:stretch>
            <a:fillRect/>
          </a:stretch>
        </p:blipFill>
        <p:spPr bwMode="auto">
          <a:xfrm>
            <a:off x="179512" y="4509120"/>
            <a:ext cx="2444339" cy="1852291"/>
          </a:xfrm>
          <a:prstGeom prst="rect">
            <a:avLst/>
          </a:prstGeom>
          <a:noFill/>
          <a:ln w="9525">
            <a:noFill/>
            <a:miter lim="800000"/>
            <a:headEnd/>
            <a:tailEnd/>
          </a:ln>
        </p:spPr>
      </p:pic>
      <p:pic>
        <p:nvPicPr>
          <p:cNvPr id="7" name="図 6" descr="2011-Nov-24-ALICE_logo_WithoutStrapline.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84368" y="4941168"/>
            <a:ext cx="908420" cy="1452007"/>
          </a:xfrm>
          <a:prstGeom prst="rect">
            <a:avLst/>
          </a:prstGeom>
        </p:spPr>
      </p:pic>
      <p:grpSp>
        <p:nvGrpSpPr>
          <p:cNvPr id="8" name="Group 10"/>
          <p:cNvGrpSpPr>
            <a:grpSpLocks/>
          </p:cNvGrpSpPr>
          <p:nvPr/>
        </p:nvGrpSpPr>
        <p:grpSpPr bwMode="auto">
          <a:xfrm>
            <a:off x="5940152" y="5589240"/>
            <a:ext cx="1711325" cy="395288"/>
            <a:chOff x="4320" y="3216"/>
            <a:chExt cx="1248" cy="288"/>
          </a:xfrm>
        </p:grpSpPr>
        <p:sp>
          <p:nvSpPr>
            <p:cNvPr id="9" name="Rectangle 9"/>
            <p:cNvSpPr>
              <a:spLocks noChangeArrowheads="1"/>
            </p:cNvSpPr>
            <p:nvPr/>
          </p:nvSpPr>
          <p:spPr bwMode="auto">
            <a:xfrm>
              <a:off x="4320" y="3216"/>
              <a:ext cx="124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ja-JP" altLang="en-US"/>
            </a:p>
          </p:txBody>
        </p:sp>
        <p:pic>
          <p:nvPicPr>
            <p:cNvPr id="10" name="Picture 4" descr="mark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68" y="3232"/>
              <a:ext cx="246"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logo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96" y="3232"/>
              <a:ext cx="856"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lang="en-US" altLang="ja-JP" dirty="0" smtClean="0"/>
              <a:t>DCAL in LHC-ALICE experiment</a:t>
            </a:r>
            <a:endParaRPr kumimoji="1" lang="ja-JP" altLang="en-US" dirty="0"/>
          </a:p>
        </p:txBody>
      </p:sp>
      <p:sp>
        <p:nvSpPr>
          <p:cNvPr id="7" name="テキスト プレースホルダー 6"/>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a:p>
        </p:txBody>
      </p:sp>
      <p:sp>
        <p:nvSpPr>
          <p:cNvPr id="5" name="スライド番号プレースホルダー 4"/>
          <p:cNvSpPr>
            <a:spLocks noGrp="1"/>
          </p:cNvSpPr>
          <p:nvPr>
            <p:ph type="sldNum" sz="quarter" idx="11"/>
          </p:nvPr>
        </p:nvSpPr>
        <p:spPr/>
        <p:txBody>
          <a:bodyPr/>
          <a:lstStyle/>
          <a:p>
            <a:pPr>
              <a:defRPr/>
            </a:pPr>
            <a:fld id="{1C203A52-BCBD-8646-BE49-60650770C207}" type="slidenum">
              <a:rPr lang="en-US" altLang="ja-JP" smtClean="0"/>
              <a:pPr>
                <a:defRPr/>
              </a:pPr>
              <a:t>10</a:t>
            </a:fld>
            <a:endParaRPr lang="en-US" altLang="ja-JP"/>
          </a:p>
        </p:txBody>
      </p:sp>
    </p:spTree>
    <p:extLst>
      <p:ext uri="{BB962C8B-B14F-4D97-AF65-F5344CB8AC3E}">
        <p14:creationId xmlns:p14="http://schemas.microsoft.com/office/powerpoint/2010/main" val="68865621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3" descr="ALICE.pd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692696"/>
            <a:ext cx="9144000" cy="582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Rectangle 2"/>
          <p:cNvSpPr>
            <a:spLocks noGrp="1" noChangeArrowheads="1"/>
          </p:cNvSpPr>
          <p:nvPr>
            <p:ph type="title"/>
          </p:nvPr>
        </p:nvSpPr>
        <p:spPr>
          <a:xfrm>
            <a:off x="467544" y="0"/>
            <a:ext cx="8229600" cy="792162"/>
          </a:xfrm>
        </p:spPr>
        <p:txBody>
          <a:bodyPr/>
          <a:lstStyle/>
          <a:p>
            <a:pPr eaLnBrk="1" hangingPunct="1"/>
            <a:r>
              <a:rPr lang="en-US" dirty="0" smtClean="0">
                <a:latin typeface="Helvetica Neue" charset="0"/>
                <a:ea typeface="ＭＳ Ｐゴシック" charset="0"/>
                <a:cs typeface="ＭＳ Ｐゴシック" charset="0"/>
              </a:rPr>
              <a:t>the ALICE experiment</a:t>
            </a:r>
            <a:endParaRPr lang="en-US" dirty="0">
              <a:latin typeface="Helvetica Neue" charset="0"/>
              <a:ea typeface="ＭＳ Ｐゴシック" charset="0"/>
              <a:cs typeface="ＭＳ Ｐゴシック" charset="0"/>
            </a:endParaRPr>
          </a:p>
        </p:txBody>
      </p:sp>
      <p:sp>
        <p:nvSpPr>
          <p:cNvPr id="4099" name="Rectangle 4"/>
          <p:cNvSpPr>
            <a:spLocks noChangeArrowheads="1"/>
          </p:cNvSpPr>
          <p:nvPr/>
        </p:nvSpPr>
        <p:spPr bwMode="auto">
          <a:xfrm>
            <a:off x="8632825" y="36513"/>
            <a:ext cx="1841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endParaRPr lang="en-US"/>
          </a:p>
        </p:txBody>
      </p:sp>
      <p:sp>
        <p:nvSpPr>
          <p:cNvPr id="4101" name="Slide Number Placeholder 2"/>
          <p:cNvSpPr>
            <a:spLocks noGrp="1"/>
          </p:cNvSpPr>
          <p:nvPr>
            <p:ph type="sldNum" sz="quarter" idx="4294967295"/>
          </p:nvPr>
        </p:nvSpPr>
        <p:spPr>
          <a:xfrm>
            <a:off x="8458200" y="6553200"/>
            <a:ext cx="457200" cy="381000"/>
          </a:xfrm>
          <a:prstGeom prst="rect">
            <a:avLst/>
          </a:prstGeom>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E44E811B-9946-9D4F-AE56-1CAD50244C0E}" type="slidenum">
              <a:rPr lang="en-US" sz="1400"/>
              <a:pPr/>
              <a:t>11</a:t>
            </a:fld>
            <a:endParaRPr lang="en-US" sz="1400"/>
          </a:p>
        </p:txBody>
      </p:sp>
      <p:grpSp>
        <p:nvGrpSpPr>
          <p:cNvPr id="2" name="図形グループ 1"/>
          <p:cNvGrpSpPr/>
          <p:nvPr/>
        </p:nvGrpSpPr>
        <p:grpSpPr>
          <a:xfrm>
            <a:off x="32998" y="692696"/>
            <a:ext cx="3386874" cy="1846659"/>
            <a:chOff x="32998" y="692696"/>
            <a:chExt cx="3386874" cy="1846659"/>
          </a:xfrm>
        </p:grpSpPr>
        <p:sp>
          <p:nvSpPr>
            <p:cNvPr id="4104" name="TextBox 11"/>
            <p:cNvSpPr txBox="1">
              <a:spLocks noChangeArrowheads="1"/>
            </p:cNvSpPr>
            <p:nvPr/>
          </p:nvSpPr>
          <p:spPr bwMode="auto">
            <a:xfrm>
              <a:off x="32998" y="692696"/>
              <a:ext cx="2594786" cy="1846659"/>
            </a:xfrm>
            <a:prstGeom prst="rect">
              <a:avLst/>
            </a:prstGeom>
            <a:solidFill>
              <a:srgbClr val="FF993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dirty="0" smtClean="0">
                  <a:solidFill>
                    <a:schemeClr val="bg1"/>
                  </a:solidFill>
                </a:rPr>
                <a:t>EMCal</a:t>
              </a:r>
            </a:p>
            <a:p>
              <a:r>
                <a:rPr lang="en-US" altLang="ja-JP" sz="1800" dirty="0">
                  <a:solidFill>
                    <a:srgbClr val="FFFFFF"/>
                  </a:solidFill>
                </a:rPr>
                <a:t>Lead-Scintillator Sampling Calorimeter</a:t>
              </a:r>
            </a:p>
            <a:p>
              <a:r>
                <a:rPr lang="en-US" altLang="ja-JP" sz="1800" dirty="0" smtClean="0">
                  <a:solidFill>
                    <a:srgbClr val="FFFFFF"/>
                  </a:solidFill>
                  <a:latin typeface="Symbol" charset="0"/>
                  <a:sym typeface="Symbol" charset="0"/>
                </a:rPr>
                <a:t></a:t>
              </a:r>
              <a:r>
                <a:rPr lang="en-US" altLang="ja-JP" sz="1800" dirty="0">
                  <a:solidFill>
                    <a:srgbClr val="FFFFFF"/>
                  </a:solidFill>
                  <a:latin typeface="Symbol" charset="0"/>
                  <a:sym typeface="Symbol" charset="0"/>
                </a:rPr>
                <a:t></a:t>
              </a:r>
              <a:r>
                <a:rPr lang="en-US" altLang="ja-JP" sz="1800" dirty="0">
                  <a:solidFill>
                    <a:srgbClr val="FFFFFF"/>
                  </a:solidFill>
                </a:rPr>
                <a:t>= 1.4,  </a:t>
              </a:r>
              <a:r>
                <a:rPr lang="en-US" altLang="ja-JP" sz="1800" dirty="0">
                  <a:solidFill>
                    <a:srgbClr val="FFFFFF"/>
                  </a:solidFill>
                  <a:latin typeface="Symbol" charset="0"/>
                  <a:sym typeface="Symbol" charset="0"/>
                </a:rPr>
                <a:t></a:t>
              </a:r>
              <a:r>
                <a:rPr lang="en-US" altLang="ja-JP" sz="1800" dirty="0">
                  <a:solidFill>
                    <a:srgbClr val="FFFFFF"/>
                  </a:solidFill>
                </a:rPr>
                <a:t>=100</a:t>
              </a:r>
              <a:r>
                <a:rPr lang="en-US" altLang="ja-JP" sz="1800" baseline="30000" dirty="0">
                  <a:solidFill>
                    <a:srgbClr val="FFFFFF"/>
                  </a:solidFill>
                </a:rPr>
                <a:t>o</a:t>
              </a:r>
              <a:endParaRPr lang="en-US" altLang="ja-JP" sz="1800" dirty="0">
                <a:solidFill>
                  <a:srgbClr val="FFFFFF"/>
                </a:solidFill>
              </a:endParaRPr>
            </a:p>
            <a:p>
              <a:r>
                <a:rPr lang="en-US" altLang="ja-JP" sz="1800" dirty="0" smtClean="0">
                  <a:solidFill>
                    <a:srgbClr val="FFFFFF"/>
                  </a:solidFill>
                </a:rPr>
                <a:t>APD </a:t>
              </a:r>
              <a:r>
                <a:rPr lang="en-US" altLang="ja-JP" sz="1800" dirty="0" err="1" smtClean="0">
                  <a:solidFill>
                    <a:srgbClr val="FFFFFF"/>
                  </a:solidFill>
                </a:rPr>
                <a:t>Photosensor</a:t>
              </a:r>
              <a:r>
                <a:rPr lang="en-US" altLang="ja-JP" sz="1800" dirty="0" smtClean="0">
                  <a:solidFill>
                    <a:srgbClr val="FFFFFF"/>
                  </a:solidFill>
                </a:rPr>
                <a:t> 11520 Towers</a:t>
              </a:r>
              <a:endParaRPr lang="en-US" altLang="ja-JP" sz="1800" dirty="0">
                <a:solidFill>
                  <a:srgbClr val="FFFFFF"/>
                </a:solidFill>
              </a:endParaRPr>
            </a:p>
          </p:txBody>
        </p:sp>
        <p:cxnSp>
          <p:nvCxnSpPr>
            <p:cNvPr id="3" name="直線矢印コネクタ 2"/>
            <p:cNvCxnSpPr/>
            <p:nvPr/>
          </p:nvCxnSpPr>
          <p:spPr>
            <a:xfrm>
              <a:off x="2627784" y="1772816"/>
              <a:ext cx="792088" cy="360040"/>
            </a:xfrm>
            <a:prstGeom prst="straightConnector1">
              <a:avLst/>
            </a:prstGeom>
            <a:ln w="57150" cmpd="sng">
              <a:solidFill>
                <a:srgbClr val="FF6600"/>
              </a:solidFill>
              <a:tailEnd type="arrow"/>
            </a:ln>
          </p:spPr>
          <p:style>
            <a:lnRef idx="2">
              <a:schemeClr val="accent1"/>
            </a:lnRef>
            <a:fillRef idx="0">
              <a:schemeClr val="accent1"/>
            </a:fillRef>
            <a:effectRef idx="1">
              <a:schemeClr val="accent1"/>
            </a:effectRef>
            <a:fontRef idx="minor">
              <a:schemeClr val="tx1"/>
            </a:fontRef>
          </p:style>
        </p:cxnSp>
      </p:grpSp>
      <p:grpSp>
        <p:nvGrpSpPr>
          <p:cNvPr id="5" name="図形グループ 4"/>
          <p:cNvGrpSpPr/>
          <p:nvPr/>
        </p:nvGrpSpPr>
        <p:grpSpPr>
          <a:xfrm>
            <a:off x="0" y="4509120"/>
            <a:ext cx="3384376" cy="2145724"/>
            <a:chOff x="0" y="4509120"/>
            <a:chExt cx="3384376" cy="2145724"/>
          </a:xfrm>
        </p:grpSpPr>
        <p:sp>
          <p:nvSpPr>
            <p:cNvPr id="10" name="TextBox 9"/>
            <p:cNvSpPr txBox="1"/>
            <p:nvPr/>
          </p:nvSpPr>
          <p:spPr>
            <a:xfrm>
              <a:off x="0" y="5085184"/>
              <a:ext cx="3384376" cy="1569660"/>
            </a:xfrm>
            <a:prstGeom prst="rect">
              <a:avLst/>
            </a:prstGeom>
            <a:solidFill>
              <a:srgbClr val="CC33FF"/>
            </a:solidFill>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defRPr/>
              </a:pPr>
              <a:r>
                <a:rPr lang="en-US" dirty="0" smtClean="0">
                  <a:solidFill>
                    <a:srgbClr val="FFFFFF"/>
                  </a:solidFill>
                </a:rPr>
                <a:t>PHOS</a:t>
              </a:r>
            </a:p>
            <a:p>
              <a:pPr lvl="1"/>
              <a:r>
                <a:rPr lang="en-US" altLang="ja-JP" sz="1800" dirty="0" smtClean="0">
                  <a:solidFill>
                    <a:srgbClr val="FFFFFF"/>
                  </a:solidFill>
                  <a:latin typeface="Calibri" charset="0"/>
                  <a:ea typeface="ＭＳ Ｐゴシック" charset="0"/>
                </a:rPr>
                <a:t>PWO crystal EMC.</a:t>
              </a:r>
            </a:p>
            <a:p>
              <a:pPr lvl="1"/>
              <a:r>
                <a:rPr lang="en-US" altLang="ja-JP" sz="1800" dirty="0" smtClean="0">
                  <a:solidFill>
                    <a:srgbClr val="FFFFFF"/>
                  </a:solidFill>
                  <a:latin typeface="Calibri" charset="0"/>
                  <a:ea typeface="ＭＳ Ｐゴシック" charset="0"/>
                </a:rPr>
                <a:t>220° &lt; </a:t>
              </a:r>
              <a:r>
                <a:rPr lang="en-US" altLang="ja-JP" sz="1800" dirty="0" smtClean="0">
                  <a:solidFill>
                    <a:srgbClr val="FFFFFF"/>
                  </a:solidFill>
                  <a:latin typeface="Symbol" charset="0"/>
                  <a:ea typeface="ＭＳ Ｐゴシック" charset="0"/>
                  <a:cs typeface="Symbol" charset="0"/>
                </a:rPr>
                <a:t>f</a:t>
              </a:r>
              <a:r>
                <a:rPr lang="en-US" altLang="ja-JP" sz="1800" dirty="0" smtClean="0">
                  <a:solidFill>
                    <a:srgbClr val="FFFFFF"/>
                  </a:solidFill>
                  <a:latin typeface="Calibri" charset="0"/>
                  <a:ea typeface="ＭＳ Ｐゴシック" charset="0"/>
                </a:rPr>
                <a:t> &lt; 320°, </a:t>
              </a:r>
              <a:r>
                <a:rPr lang="en-US" altLang="ja-JP" sz="1800" dirty="0" smtClean="0">
                  <a:solidFill>
                    <a:srgbClr val="FFFFFF"/>
                  </a:solidFill>
                  <a:latin typeface="Symbol" charset="0"/>
                  <a:ea typeface="ＭＳ Ｐゴシック" charset="0"/>
                  <a:cs typeface="Symbol" charset="0"/>
                </a:rPr>
                <a:t>Dh</a:t>
              </a:r>
              <a:r>
                <a:rPr lang="en-US" altLang="ja-JP" sz="1800" dirty="0" smtClean="0">
                  <a:solidFill>
                    <a:srgbClr val="FFFFFF"/>
                  </a:solidFill>
                  <a:latin typeface="Calibri" charset="0"/>
                  <a:ea typeface="ＭＳ Ｐゴシック" charset="0"/>
                </a:rPr>
                <a:t> = 0.24</a:t>
              </a:r>
            </a:p>
            <a:p>
              <a:pPr lvl="1"/>
              <a:r>
                <a:rPr lang="en-US" altLang="ja-JP" sz="1800" b="1" dirty="0" smtClean="0">
                  <a:solidFill>
                    <a:srgbClr val="FFFFFF"/>
                  </a:solidFill>
                  <a:latin typeface="Calibri" charset="0"/>
                  <a:ea typeface="ＭＳ Ｐゴシック" charset="0"/>
                </a:rPr>
                <a:t>Energy resolution ~3%//√E</a:t>
              </a:r>
              <a:endParaRPr lang="en-US" altLang="ja-JP" sz="1800" b="1" dirty="0" smtClean="0">
                <a:solidFill>
                  <a:srgbClr val="FFFFFF"/>
                </a:solidFill>
                <a:latin typeface="Symbol" charset="0"/>
                <a:ea typeface="ＭＳ Ｐゴシック" charset="0"/>
                <a:cs typeface="Symbol" charset="0"/>
              </a:endParaRPr>
            </a:p>
            <a:p>
              <a:pPr lvl="1"/>
              <a:r>
                <a:rPr lang="en-US" altLang="ja-JP" sz="1800" dirty="0" smtClean="0">
                  <a:solidFill>
                    <a:srgbClr val="FFFFFF"/>
                  </a:solidFill>
                  <a:latin typeface="Symbol" charset="0"/>
                  <a:ea typeface="ＭＳ Ｐゴシック" charset="0"/>
                  <a:cs typeface="Symbol" charset="0"/>
                </a:rPr>
                <a:t>g </a:t>
              </a:r>
              <a:r>
                <a:rPr lang="en-US" altLang="ja-JP" sz="1800" dirty="0" smtClean="0">
                  <a:solidFill>
                    <a:srgbClr val="FFFFFF"/>
                  </a:solidFill>
                  <a:latin typeface="Calibri" charset="0"/>
                  <a:ea typeface="ＭＳ Ｐゴシック" charset="0"/>
                </a:rPr>
                <a:t>trigger.</a:t>
              </a:r>
            </a:p>
          </p:txBody>
        </p:sp>
        <p:cxnSp>
          <p:nvCxnSpPr>
            <p:cNvPr id="14" name="直線矢印コネクタ 13"/>
            <p:cNvCxnSpPr/>
            <p:nvPr/>
          </p:nvCxnSpPr>
          <p:spPr>
            <a:xfrm flipV="1">
              <a:off x="3203848" y="4509120"/>
              <a:ext cx="152400" cy="720080"/>
            </a:xfrm>
            <a:prstGeom prst="straightConnector1">
              <a:avLst/>
            </a:prstGeom>
            <a:ln w="57150" cmpd="sng">
              <a:solidFill>
                <a:srgbClr val="FF00FF"/>
              </a:solidFill>
              <a:tailEnd type="arrow"/>
            </a:ln>
          </p:spPr>
          <p:style>
            <a:lnRef idx="2">
              <a:schemeClr val="accent1"/>
            </a:lnRef>
            <a:fillRef idx="0">
              <a:schemeClr val="accent1"/>
            </a:fillRef>
            <a:effectRef idx="1">
              <a:schemeClr val="accent1"/>
            </a:effectRef>
            <a:fontRef idx="minor">
              <a:schemeClr val="tx1"/>
            </a:fontRef>
          </p:style>
        </p:cxnSp>
      </p:grpSp>
      <p:grpSp>
        <p:nvGrpSpPr>
          <p:cNvPr id="4" name="図形グループ 3"/>
          <p:cNvGrpSpPr/>
          <p:nvPr/>
        </p:nvGrpSpPr>
        <p:grpSpPr>
          <a:xfrm>
            <a:off x="4427984" y="4221088"/>
            <a:ext cx="4265373" cy="2084750"/>
            <a:chOff x="4427984" y="4221088"/>
            <a:chExt cx="4265373" cy="2084750"/>
          </a:xfrm>
        </p:grpSpPr>
        <p:sp>
          <p:nvSpPr>
            <p:cNvPr id="11" name="TextBox 11"/>
            <p:cNvSpPr txBox="1">
              <a:spLocks noChangeArrowheads="1"/>
            </p:cNvSpPr>
            <p:nvPr/>
          </p:nvSpPr>
          <p:spPr bwMode="auto">
            <a:xfrm>
              <a:off x="4427984" y="5013176"/>
              <a:ext cx="4265373" cy="1292662"/>
            </a:xfrm>
            <a:prstGeom prst="rect">
              <a:avLst/>
            </a:prstGeom>
            <a:solidFill>
              <a:srgbClr val="0000FF"/>
            </a:solidFill>
            <a:ln>
              <a:noFill/>
            </a:ln>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dirty="0" smtClean="0">
                  <a:solidFill>
                    <a:schemeClr val="bg1"/>
                  </a:solidFill>
                </a:rPr>
                <a:t>TPC</a:t>
              </a:r>
            </a:p>
            <a:p>
              <a:pPr lvl="1"/>
              <a:r>
                <a:rPr lang="en-US" altLang="ja-JP" sz="1800" b="1" dirty="0" smtClean="0">
                  <a:solidFill>
                    <a:schemeClr val="bg1"/>
                  </a:solidFill>
                  <a:latin typeface="Calibri" charset="0"/>
                </a:rPr>
                <a:t>Charged particles </a:t>
              </a:r>
              <a:r>
                <a:rPr lang="en-US" altLang="ja-JP" sz="1800" b="1" dirty="0" smtClean="0">
                  <a:solidFill>
                    <a:schemeClr val="bg1"/>
                  </a:solidFill>
                  <a:latin typeface="Symbol" charset="0"/>
                  <a:cs typeface="Symbol" charset="0"/>
                </a:rPr>
                <a:t>Dh</a:t>
              </a:r>
              <a:r>
                <a:rPr lang="en-US" altLang="ja-JP" sz="1800" b="1" dirty="0" smtClean="0">
                  <a:solidFill>
                    <a:schemeClr val="bg1"/>
                  </a:solidFill>
                  <a:latin typeface="Calibri" charset="0"/>
                </a:rPr>
                <a:t> = 1.8.</a:t>
              </a:r>
            </a:p>
            <a:p>
              <a:pPr lvl="1"/>
              <a:r>
                <a:rPr lang="en-US" altLang="ja-JP" sz="1800" dirty="0" smtClean="0">
                  <a:solidFill>
                    <a:schemeClr val="bg1"/>
                  </a:solidFill>
                  <a:latin typeface="Calibri" charset="0"/>
                </a:rPr>
                <a:t>Excellent momentum resolution.</a:t>
              </a:r>
            </a:p>
            <a:p>
              <a:pPr lvl="1"/>
              <a:r>
                <a:rPr lang="en-US" altLang="ja-JP" sz="1800" dirty="0" smtClean="0">
                  <a:solidFill>
                    <a:schemeClr val="bg1"/>
                  </a:solidFill>
                  <a:latin typeface="Calibri" charset="0"/>
                </a:rPr>
                <a:t>Excellent PID and heavy flavor tagging.</a:t>
              </a:r>
            </a:p>
          </p:txBody>
        </p:sp>
        <p:cxnSp>
          <p:nvCxnSpPr>
            <p:cNvPr id="17" name="直線矢印コネクタ 16"/>
            <p:cNvCxnSpPr/>
            <p:nvPr/>
          </p:nvCxnSpPr>
          <p:spPr>
            <a:xfrm flipH="1" flipV="1">
              <a:off x="4572000" y="4221088"/>
              <a:ext cx="432048" cy="792088"/>
            </a:xfrm>
            <a:prstGeom prst="straightConnector1">
              <a:avLst/>
            </a:prstGeom>
            <a:ln w="57150" cmpd="sng">
              <a:solidFill>
                <a:srgbClr val="0000FF"/>
              </a:solidFill>
              <a:tailEnd type="arrow"/>
            </a:ln>
          </p:spPr>
          <p:style>
            <a:lnRef idx="2">
              <a:schemeClr val="accent1"/>
            </a:lnRef>
            <a:fillRef idx="0">
              <a:schemeClr val="accent1"/>
            </a:fillRef>
            <a:effectRef idx="1">
              <a:schemeClr val="accent1"/>
            </a:effectRef>
            <a:fontRef idx="minor">
              <a:schemeClr val="tx1"/>
            </a:fontRef>
          </p:style>
        </p:cxnSp>
      </p:grpSp>
      <p:sp>
        <p:nvSpPr>
          <p:cNvPr id="6" name="フッター プレースホルダー 5"/>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a:p>
        </p:txBody>
      </p:sp>
    </p:spTree>
    <p:extLst>
      <p:ext uri="{BB962C8B-B14F-4D97-AF65-F5344CB8AC3E}">
        <p14:creationId xmlns:p14="http://schemas.microsoft.com/office/powerpoint/2010/main" val="1370436523"/>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タイトル 1"/>
          <p:cNvSpPr>
            <a:spLocks noGrp="1"/>
          </p:cNvSpPr>
          <p:nvPr>
            <p:ph type="title"/>
          </p:nvPr>
        </p:nvSpPr>
        <p:spPr>
          <a:xfrm>
            <a:off x="395536" y="116632"/>
            <a:ext cx="8229600" cy="792162"/>
          </a:xfrm>
        </p:spPr>
        <p:txBody>
          <a:bodyPr/>
          <a:lstStyle/>
          <a:p>
            <a:r>
              <a:rPr lang="en-US" altLang="ja-JP" dirty="0">
                <a:latin typeface="Calibri" charset="0"/>
                <a:ea typeface="ＭＳ Ｐゴシック" charset="0"/>
                <a:cs typeface="ＭＳ Ｐゴシック" charset="0"/>
              </a:rPr>
              <a:t>ALICE </a:t>
            </a:r>
            <a:r>
              <a:rPr lang="en-US" altLang="ja-JP" u="sng" dirty="0">
                <a:latin typeface="Calibri" charset="0"/>
                <a:ea typeface="ＭＳ Ｐゴシック" charset="0"/>
                <a:cs typeface="ＭＳ Ｐゴシック" charset="0"/>
              </a:rPr>
              <a:t>D</a:t>
            </a:r>
            <a:r>
              <a:rPr lang="en-US" altLang="ja-JP" dirty="0">
                <a:latin typeface="Calibri" charset="0"/>
                <a:ea typeface="ＭＳ Ｐゴシック" charset="0"/>
                <a:cs typeface="ＭＳ Ｐゴシック" charset="0"/>
              </a:rPr>
              <a:t>ijet </a:t>
            </a:r>
            <a:r>
              <a:rPr lang="en-US" altLang="ja-JP" u="sng" dirty="0">
                <a:latin typeface="Calibri" charset="0"/>
                <a:ea typeface="ＭＳ Ｐゴシック" charset="0"/>
                <a:cs typeface="ＭＳ Ｐゴシック" charset="0"/>
              </a:rPr>
              <a:t>Cal</a:t>
            </a:r>
            <a:r>
              <a:rPr lang="en-US" altLang="ja-JP" dirty="0">
                <a:latin typeface="Calibri" charset="0"/>
                <a:ea typeface="ＭＳ Ｐゴシック" charset="0"/>
                <a:cs typeface="ＭＳ Ｐゴシック" charset="0"/>
              </a:rPr>
              <a:t>orimeter (DCal)</a:t>
            </a:r>
            <a:endParaRPr lang="ja-JP" altLang="en-US" dirty="0">
              <a:latin typeface="Calibri" charset="0"/>
              <a:ea typeface="ＭＳ Ｐゴシック" charset="0"/>
              <a:cs typeface="ＭＳ Ｐゴシック" charset="0"/>
            </a:endParaRPr>
          </a:p>
        </p:txBody>
      </p:sp>
      <p:sp>
        <p:nvSpPr>
          <p:cNvPr id="49154" name="コンテンツ プレースホルダ 10"/>
          <p:cNvSpPr>
            <a:spLocks noGrp="1"/>
          </p:cNvSpPr>
          <p:nvPr>
            <p:ph sz="half" idx="1"/>
          </p:nvPr>
        </p:nvSpPr>
        <p:spPr>
          <a:xfrm>
            <a:off x="4283968" y="1052736"/>
            <a:ext cx="5004048" cy="4724400"/>
          </a:xfrm>
        </p:spPr>
        <p:txBody>
          <a:bodyPr/>
          <a:lstStyle/>
          <a:p>
            <a:pPr>
              <a:lnSpc>
                <a:spcPct val="130000"/>
              </a:lnSpc>
            </a:pPr>
            <a:r>
              <a:rPr lang="en-US" altLang="ja-JP" sz="1800" b="1" i="1" dirty="0">
                <a:solidFill>
                  <a:srgbClr val="FF0000"/>
                </a:solidFill>
                <a:latin typeface="Arial Rounded MT Bold" charset="0"/>
                <a:ea typeface="ＭＳ Ｐゴシック" charset="0"/>
                <a:cs typeface="Arial Rounded MT Bold" charset="0"/>
              </a:rPr>
              <a:t>Extension of the acceptance of EMCal .</a:t>
            </a:r>
          </a:p>
          <a:p>
            <a:pPr>
              <a:lnSpc>
                <a:spcPct val="130000"/>
              </a:lnSpc>
            </a:pPr>
            <a:r>
              <a:rPr lang="en-US" altLang="ja-JP" sz="1800" i="1" dirty="0">
                <a:latin typeface="Arial Rounded MT Bold" charset="0"/>
                <a:ea typeface="ＭＳ Ｐゴシック" charset="0"/>
                <a:cs typeface="Arial Rounded MT Bold" charset="0"/>
              </a:rPr>
              <a:t>Lead-scintillator sampling type EMC with APD readout.</a:t>
            </a:r>
          </a:p>
          <a:p>
            <a:pPr lvl="1">
              <a:lnSpc>
                <a:spcPct val="130000"/>
              </a:lnSpc>
            </a:pPr>
            <a:r>
              <a:rPr lang="en-US" altLang="ja-JP" sz="1800" i="1" dirty="0">
                <a:latin typeface="Arial Rounded MT Bold" charset="0"/>
                <a:ea typeface="ＭＳ Ｐゴシック" charset="0"/>
                <a:cs typeface="Arial Rounded MT Bold" charset="0"/>
              </a:rPr>
              <a:t>EMCal: </a:t>
            </a:r>
            <a:r>
              <a:rPr lang="en-US" altLang="ja-JP" sz="1800" i="1" dirty="0" err="1">
                <a:latin typeface="Symbol" charset="0"/>
                <a:ea typeface="ＭＳ Ｐゴシック" charset="0"/>
                <a:cs typeface="Symbol" charset="0"/>
              </a:rPr>
              <a:t>Df</a:t>
            </a:r>
            <a:r>
              <a:rPr lang="en-US" altLang="ja-JP" sz="1800" i="1" dirty="0">
                <a:latin typeface="Arial Rounded MT Bold" charset="0"/>
                <a:ea typeface="ＭＳ Ｐゴシック" charset="0"/>
                <a:cs typeface="Arial Rounded MT Bold" charset="0"/>
              </a:rPr>
              <a:t> = 110°</a:t>
            </a:r>
          </a:p>
          <a:p>
            <a:pPr lvl="1">
              <a:lnSpc>
                <a:spcPct val="130000"/>
              </a:lnSpc>
              <a:buClr>
                <a:srgbClr val="FF0000"/>
              </a:buClr>
            </a:pPr>
            <a:r>
              <a:rPr lang="en-US" altLang="ja-JP" sz="1800" i="1" dirty="0">
                <a:solidFill>
                  <a:srgbClr val="FF0000"/>
                </a:solidFill>
                <a:latin typeface="Arial Rounded MT Bold" charset="0"/>
                <a:ea typeface="ＭＳ Ｐゴシック" charset="0"/>
                <a:cs typeface="Arial Rounded MT Bold" charset="0"/>
              </a:rPr>
              <a:t>DCal: </a:t>
            </a:r>
            <a:r>
              <a:rPr lang="en-US" altLang="ja-JP" sz="1800" i="1" dirty="0" err="1">
                <a:solidFill>
                  <a:srgbClr val="FF0000"/>
                </a:solidFill>
                <a:latin typeface="Symbol" charset="0"/>
                <a:ea typeface="ＭＳ Ｐゴシック" charset="0"/>
                <a:cs typeface="Symbol" charset="0"/>
              </a:rPr>
              <a:t>Df</a:t>
            </a:r>
            <a:r>
              <a:rPr lang="en-US" altLang="ja-JP" sz="1800" i="1" dirty="0">
                <a:solidFill>
                  <a:srgbClr val="FF0000"/>
                </a:solidFill>
                <a:latin typeface="Arial Rounded MT Bold" charset="0"/>
                <a:ea typeface="ＭＳ Ｐゴシック" charset="0"/>
                <a:cs typeface="Arial Rounded MT Bold" charset="0"/>
              </a:rPr>
              <a:t> = 60° (on opposite side of </a:t>
            </a:r>
            <a:r>
              <a:rPr lang="en-US" altLang="ja-JP" sz="1800" i="1" dirty="0" smtClean="0">
                <a:solidFill>
                  <a:srgbClr val="FF0000"/>
                </a:solidFill>
                <a:latin typeface="Arial Rounded MT Bold" charset="0"/>
                <a:ea typeface="ＭＳ Ｐゴシック" charset="0"/>
                <a:cs typeface="Arial Rounded MT Bold" charset="0"/>
              </a:rPr>
              <a:t>EMCal</a:t>
            </a:r>
            <a:r>
              <a:rPr lang="en-US" altLang="ja-JP" sz="1800" i="1" dirty="0" smtClean="0">
                <a:solidFill>
                  <a:srgbClr val="FF0000"/>
                </a:solidFill>
                <a:latin typeface="Arial Rounded MT Bold" charset="0"/>
                <a:ea typeface="ＭＳ Ｐゴシック" charset="0"/>
                <a:cs typeface="Arial Rounded MT Bold" charset="0"/>
                <a:sym typeface="Wingdings"/>
              </a:rPr>
              <a:t> good uniformity, less sys. uncertainty</a:t>
            </a:r>
            <a:r>
              <a:rPr lang="en-US" altLang="ja-JP" sz="1800" i="1" dirty="0" smtClean="0">
                <a:solidFill>
                  <a:srgbClr val="FF0000"/>
                </a:solidFill>
                <a:latin typeface="Arial Rounded MT Bold" charset="0"/>
                <a:ea typeface="ＭＳ Ｐゴシック" charset="0"/>
                <a:cs typeface="Arial Rounded MT Bold" charset="0"/>
              </a:rPr>
              <a:t>) </a:t>
            </a:r>
            <a:endParaRPr lang="en-US" altLang="ja-JP" sz="1800" i="1" dirty="0">
              <a:solidFill>
                <a:srgbClr val="FF0000"/>
              </a:solidFill>
              <a:latin typeface="Arial Rounded MT Bold" charset="0"/>
              <a:ea typeface="ＭＳ Ｐゴシック" charset="0"/>
              <a:cs typeface="Arial Rounded MT Bold" charset="0"/>
            </a:endParaRPr>
          </a:p>
          <a:p>
            <a:pPr lvl="1">
              <a:lnSpc>
                <a:spcPct val="130000"/>
              </a:lnSpc>
            </a:pPr>
            <a:r>
              <a:rPr lang="en-US" altLang="ja-JP" sz="1800" i="1" dirty="0">
                <a:latin typeface="Symbol" charset="0"/>
                <a:ea typeface="ＭＳ Ｐゴシック" charset="0"/>
                <a:cs typeface="Symbol" charset="0"/>
              </a:rPr>
              <a:t>Dh</a:t>
            </a:r>
            <a:r>
              <a:rPr lang="en-US" altLang="ja-JP" sz="1800" i="1" dirty="0">
                <a:latin typeface="Arial Rounded MT Bold" charset="0"/>
                <a:ea typeface="ＭＳ Ｐゴシック" charset="0"/>
                <a:cs typeface="Arial Rounded MT Bold" charset="0"/>
              </a:rPr>
              <a:t> = 0.7 for both EMCal and DCal + PHOS</a:t>
            </a:r>
          </a:p>
          <a:p>
            <a:pPr lvl="1">
              <a:lnSpc>
                <a:spcPct val="130000"/>
              </a:lnSpc>
            </a:pPr>
            <a:r>
              <a:rPr lang="en-US" altLang="ja-JP" sz="1800" i="1" dirty="0" smtClean="0">
                <a:latin typeface="Arial Rounded MT Bold" charset="0"/>
                <a:ea typeface="ＭＳ Ｐゴシック" charset="0"/>
                <a:cs typeface="Arial Rounded MT Bold" charset="0"/>
              </a:rPr>
              <a:t>Energy resolution: ~</a:t>
            </a:r>
            <a:r>
              <a:rPr lang="en-US" altLang="ja-JP" sz="1800" i="1" dirty="0">
                <a:latin typeface="Arial Rounded MT Bold" charset="0"/>
                <a:ea typeface="ＭＳ Ｐゴシック" charset="0"/>
                <a:cs typeface="Arial Rounded MT Bold" charset="0"/>
              </a:rPr>
              <a:t>10%/√E</a:t>
            </a:r>
          </a:p>
          <a:p>
            <a:pPr>
              <a:lnSpc>
                <a:spcPct val="130000"/>
              </a:lnSpc>
            </a:pPr>
            <a:r>
              <a:rPr lang="en-US" altLang="ja-JP" sz="1800" i="1" dirty="0">
                <a:latin typeface="Arial Rounded MT Bold" charset="0"/>
                <a:ea typeface="ＭＳ Ｐゴシック" charset="0"/>
                <a:cs typeface="Arial Rounded MT Bold" charset="0"/>
              </a:rPr>
              <a:t>Allow back-to-back hadron-jet, di-jet measurements in ALICE, with R = </a:t>
            </a:r>
            <a:r>
              <a:rPr lang="en-US" altLang="ja-JP" sz="1800" i="1" dirty="0" smtClean="0">
                <a:latin typeface="Arial Rounded MT Bold" charset="0"/>
                <a:ea typeface="ＭＳ Ｐゴシック" charset="0"/>
                <a:cs typeface="Arial Rounded MT Bold" charset="0"/>
              </a:rPr>
              <a:t>0.4 jet cone radius, </a:t>
            </a:r>
            <a:r>
              <a:rPr lang="en-US" altLang="ja-JP" sz="1800" i="1" dirty="0">
                <a:latin typeface="Arial Rounded MT Bold" charset="0"/>
                <a:ea typeface="ＭＳ Ｐゴシック" charset="0"/>
                <a:cs typeface="Arial Rounded MT Bold" charset="0"/>
              </a:rPr>
              <a:t>up to p</a:t>
            </a:r>
            <a:r>
              <a:rPr lang="en-US" altLang="ja-JP" sz="1800" i="1" baseline="-25000" dirty="0">
                <a:latin typeface="Arial Rounded MT Bold" charset="0"/>
                <a:ea typeface="ＭＳ Ｐゴシック" charset="0"/>
                <a:cs typeface="Arial Rounded MT Bold" charset="0"/>
              </a:rPr>
              <a:t>T</a:t>
            </a:r>
            <a:r>
              <a:rPr lang="en-US" altLang="ja-JP" sz="1800" i="1" dirty="0">
                <a:latin typeface="Arial Rounded MT Bold" charset="0"/>
                <a:ea typeface="ＭＳ Ｐゴシック" charset="0"/>
                <a:cs typeface="Arial Rounded MT Bold" charset="0"/>
              </a:rPr>
              <a:t> ~ 150 GeV/c.</a:t>
            </a:r>
          </a:p>
          <a:p>
            <a:pPr>
              <a:lnSpc>
                <a:spcPct val="130000"/>
              </a:lnSpc>
            </a:pPr>
            <a:r>
              <a:rPr lang="en-US" altLang="ja-JP" sz="1800" i="1" dirty="0">
                <a:latin typeface="Arial Rounded MT Bold" charset="0"/>
                <a:ea typeface="ＭＳ Ｐゴシック" charset="0"/>
                <a:cs typeface="Arial Rounded MT Bold" charset="0"/>
              </a:rPr>
              <a:t>Enhance jet, </a:t>
            </a:r>
            <a:r>
              <a:rPr lang="en-US" altLang="ja-JP" sz="1800" i="1" dirty="0">
                <a:latin typeface="Symbol" charset="0"/>
                <a:ea typeface="ＭＳ Ｐゴシック" charset="0"/>
                <a:cs typeface="Symbol" charset="0"/>
              </a:rPr>
              <a:t>g</a:t>
            </a:r>
            <a:r>
              <a:rPr lang="en-US" altLang="ja-JP" sz="1800" i="1" dirty="0">
                <a:latin typeface="Arial Rounded MT Bold" charset="0"/>
                <a:ea typeface="ＭＳ Ｐゴシック" charset="0"/>
                <a:cs typeface="Arial Rounded MT Bold" charset="0"/>
              </a:rPr>
              <a:t> trigger capability</a:t>
            </a:r>
            <a:r>
              <a:rPr lang="en-US" altLang="ja-JP" sz="1800" i="1" dirty="0" smtClean="0">
                <a:latin typeface="Arial Rounded MT Bold" charset="0"/>
                <a:ea typeface="ＭＳ Ｐゴシック" charset="0"/>
                <a:cs typeface="Arial Rounded MT Bold" charset="0"/>
              </a:rPr>
              <a:t>.</a:t>
            </a:r>
          </a:p>
          <a:p>
            <a:pPr>
              <a:lnSpc>
                <a:spcPct val="130000"/>
              </a:lnSpc>
            </a:pPr>
            <a:r>
              <a:rPr lang="en-US" altLang="ja-JP" sz="1800" i="1" dirty="0" smtClean="0">
                <a:latin typeface="Arial Rounded MT Bold" charset="0"/>
                <a:ea typeface="ＭＳ Ｐゴシック" charset="0"/>
                <a:cs typeface="Arial Rounded MT Bold" charset="0"/>
              </a:rPr>
              <a:t>Full energy scale for </a:t>
            </a:r>
            <a:r>
              <a:rPr lang="en-US" altLang="ja-JP" sz="1800" i="1" dirty="0" smtClean="0">
                <a:latin typeface="Symbol" charset="2"/>
                <a:ea typeface="ＭＳ Ｐゴシック" charset="0"/>
                <a:cs typeface="Symbol" charset="2"/>
              </a:rPr>
              <a:t>g</a:t>
            </a:r>
            <a:r>
              <a:rPr lang="en-US" altLang="ja-JP" sz="1800" i="1" dirty="0" smtClean="0">
                <a:latin typeface="Arial Rounded MT Bold" charset="0"/>
                <a:ea typeface="ＭＳ Ｐゴシック" charset="0"/>
                <a:cs typeface="Arial Rounded MT Bold" charset="0"/>
              </a:rPr>
              <a:t>: 250 GeV.</a:t>
            </a:r>
          </a:p>
        </p:txBody>
      </p:sp>
      <p:sp>
        <p:nvSpPr>
          <p:cNvPr id="49155" name="スライド番号プレースホルダ 7"/>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rgbClr val="000000"/>
                </a:solidFill>
                <a:latin typeface="Arial" charset="0"/>
                <a:ea typeface="ヒラギノ角ゴ ProN W3" charset="0"/>
                <a:cs typeface="ヒラギノ角ゴ ProN W3" charset="0"/>
                <a:sym typeface="Arial" charset="0"/>
              </a:defRPr>
            </a:lvl1pPr>
            <a:lvl2pPr marL="742950" indent="-285750">
              <a:defRPr kumimoji="1" sz="2400">
                <a:solidFill>
                  <a:srgbClr val="000000"/>
                </a:solidFill>
                <a:latin typeface="Arial" charset="0"/>
                <a:ea typeface="ヒラギノ角ゴ ProN W3" charset="0"/>
                <a:cs typeface="ヒラギノ角ゴ ProN W3" charset="0"/>
                <a:sym typeface="Arial" charset="0"/>
              </a:defRPr>
            </a:lvl2pPr>
            <a:lvl3pPr marL="1143000" indent="-228600">
              <a:defRPr kumimoji="1" sz="2400">
                <a:solidFill>
                  <a:srgbClr val="000000"/>
                </a:solidFill>
                <a:latin typeface="Arial" charset="0"/>
                <a:ea typeface="ヒラギノ角ゴ ProN W3" charset="0"/>
                <a:cs typeface="ヒラギノ角ゴ ProN W3" charset="0"/>
                <a:sym typeface="Arial" charset="0"/>
              </a:defRPr>
            </a:lvl3pPr>
            <a:lvl4pPr marL="1600200" indent="-228600">
              <a:defRPr kumimoji="1" sz="2400">
                <a:solidFill>
                  <a:srgbClr val="000000"/>
                </a:solidFill>
                <a:latin typeface="Arial" charset="0"/>
                <a:ea typeface="ヒラギノ角ゴ ProN W3" charset="0"/>
                <a:cs typeface="ヒラギノ角ゴ ProN W3" charset="0"/>
                <a:sym typeface="Arial" charset="0"/>
              </a:defRPr>
            </a:lvl4pPr>
            <a:lvl5pPr marL="2057400" indent="-228600">
              <a:defRPr kumimoji="1" sz="2400">
                <a:solidFill>
                  <a:srgbClr val="000000"/>
                </a:solidFill>
                <a:latin typeface="Arial" charset="0"/>
                <a:ea typeface="ヒラギノ角ゴ ProN W3" charset="0"/>
                <a:cs typeface="ヒラギノ角ゴ ProN W3" charset="0"/>
                <a:sym typeface="Arial" charset="0"/>
              </a:defRPr>
            </a:lvl5pPr>
            <a:lvl6pPr marL="25146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6pPr>
            <a:lvl7pPr marL="29718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7pPr>
            <a:lvl8pPr marL="34290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8pPr>
            <a:lvl9pPr marL="38862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9pPr>
          </a:lstStyle>
          <a:p>
            <a:fld id="{CF14D245-CAEE-1A48-8663-7F24A176F05F}" type="slidenum">
              <a:rPr kumimoji="0" lang="ja-JP" altLang="en-US" sz="1200">
                <a:solidFill>
                  <a:srgbClr val="898989"/>
                </a:solidFill>
                <a:cs typeface="Arial" charset="0"/>
              </a:rPr>
              <a:pPr/>
              <a:t>12</a:t>
            </a:fld>
            <a:endParaRPr kumimoji="0" lang="ja-JP" altLang="en-US" sz="1200">
              <a:solidFill>
                <a:srgbClr val="898989"/>
              </a:solidFill>
              <a:cs typeface="Arial" charset="0"/>
            </a:endParaRPr>
          </a:p>
        </p:txBody>
      </p:sp>
      <p:pic>
        <p:nvPicPr>
          <p:cNvPr id="49156" name="図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484784"/>
            <a:ext cx="4319488" cy="323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7" name="図 1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4665663"/>
            <a:ext cx="3048000" cy="219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直線矢印コネクタ 14"/>
          <p:cNvCxnSpPr/>
          <p:nvPr/>
        </p:nvCxnSpPr>
        <p:spPr>
          <a:xfrm rot="5400000" flipH="1" flipV="1">
            <a:off x="1865313" y="4587875"/>
            <a:ext cx="938212" cy="249238"/>
          </a:xfrm>
          <a:prstGeom prst="straightConnector1">
            <a:avLst/>
          </a:prstGeom>
          <a:ln>
            <a:solidFill>
              <a:srgbClr val="FF00FF"/>
            </a:solidFill>
            <a:tailEnd type="arrow"/>
          </a:ln>
        </p:spPr>
        <p:style>
          <a:lnRef idx="2">
            <a:schemeClr val="accent1"/>
          </a:lnRef>
          <a:fillRef idx="0">
            <a:schemeClr val="accent1"/>
          </a:fillRef>
          <a:effectRef idx="1">
            <a:schemeClr val="accent1"/>
          </a:effectRef>
          <a:fontRef idx="minor">
            <a:schemeClr val="tx1"/>
          </a:fontRef>
        </p:style>
      </p:cxnSp>
      <p:sp>
        <p:nvSpPr>
          <p:cNvPr id="49159" name="テキスト ボックス 8"/>
          <p:cNvSpPr txBox="1">
            <a:spLocks noChangeArrowheads="1"/>
          </p:cNvSpPr>
          <p:nvPr/>
        </p:nvSpPr>
        <p:spPr bwMode="auto">
          <a:xfrm>
            <a:off x="2995613" y="5346700"/>
            <a:ext cx="593725" cy="30797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rgbClr val="000000"/>
                </a:solidFill>
                <a:latin typeface="Arial" charset="0"/>
                <a:ea typeface="ヒラギノ角ゴ ProN W3" charset="0"/>
                <a:cs typeface="ヒラギノ角ゴ ProN W3" charset="0"/>
                <a:sym typeface="Arial" charset="0"/>
              </a:defRPr>
            </a:lvl1pPr>
            <a:lvl2pPr marL="742950" indent="-285750">
              <a:defRPr kumimoji="1" sz="2400">
                <a:solidFill>
                  <a:srgbClr val="000000"/>
                </a:solidFill>
                <a:latin typeface="Arial" charset="0"/>
                <a:ea typeface="ヒラギノ角ゴ ProN W3" charset="0"/>
                <a:cs typeface="ヒラギノ角ゴ ProN W3" charset="0"/>
                <a:sym typeface="Arial" charset="0"/>
              </a:defRPr>
            </a:lvl2pPr>
            <a:lvl3pPr marL="1143000" indent="-228600">
              <a:defRPr kumimoji="1" sz="2400">
                <a:solidFill>
                  <a:srgbClr val="000000"/>
                </a:solidFill>
                <a:latin typeface="Arial" charset="0"/>
                <a:ea typeface="ヒラギノ角ゴ ProN W3" charset="0"/>
                <a:cs typeface="ヒラギノ角ゴ ProN W3" charset="0"/>
                <a:sym typeface="Arial" charset="0"/>
              </a:defRPr>
            </a:lvl3pPr>
            <a:lvl4pPr marL="1600200" indent="-228600">
              <a:defRPr kumimoji="1" sz="2400">
                <a:solidFill>
                  <a:srgbClr val="000000"/>
                </a:solidFill>
                <a:latin typeface="Arial" charset="0"/>
                <a:ea typeface="ヒラギノ角ゴ ProN W3" charset="0"/>
                <a:cs typeface="ヒラギノ角ゴ ProN W3" charset="0"/>
                <a:sym typeface="Arial" charset="0"/>
              </a:defRPr>
            </a:lvl4pPr>
            <a:lvl5pPr marL="2057400" indent="-228600">
              <a:defRPr kumimoji="1" sz="2400">
                <a:solidFill>
                  <a:srgbClr val="000000"/>
                </a:solidFill>
                <a:latin typeface="Arial" charset="0"/>
                <a:ea typeface="ヒラギノ角ゴ ProN W3" charset="0"/>
                <a:cs typeface="ヒラギノ角ゴ ProN W3" charset="0"/>
                <a:sym typeface="Arial" charset="0"/>
              </a:defRPr>
            </a:lvl5pPr>
            <a:lvl6pPr marL="25146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6pPr>
            <a:lvl7pPr marL="29718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7pPr>
            <a:lvl8pPr marL="34290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8pPr>
            <a:lvl9pPr marL="38862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9pPr>
          </a:lstStyle>
          <a:p>
            <a:r>
              <a:rPr lang="en-US" altLang="ja-JP" sz="1400" b="1">
                <a:solidFill>
                  <a:schemeClr val="bg1"/>
                </a:solidFill>
              </a:rPr>
              <a:t>DCal</a:t>
            </a:r>
            <a:endParaRPr lang="ja-JP" altLang="en-US" sz="1400" b="1">
              <a:solidFill>
                <a:schemeClr val="bg1"/>
              </a:solidFill>
            </a:endParaRPr>
          </a:p>
        </p:txBody>
      </p:sp>
      <p:sp>
        <p:nvSpPr>
          <p:cNvPr id="49160" name="テキスト ボックス 9"/>
          <p:cNvSpPr txBox="1">
            <a:spLocks noChangeArrowheads="1"/>
          </p:cNvSpPr>
          <p:nvPr/>
        </p:nvSpPr>
        <p:spPr bwMode="auto">
          <a:xfrm>
            <a:off x="2971800" y="5943600"/>
            <a:ext cx="693738" cy="307975"/>
          </a:xfrm>
          <a:prstGeom prst="rect">
            <a:avLst/>
          </a:prstGeom>
          <a:solidFill>
            <a:srgbClr val="0000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rgbClr val="000000"/>
                </a:solidFill>
                <a:latin typeface="Arial" charset="0"/>
                <a:ea typeface="ヒラギノ角ゴ ProN W3" charset="0"/>
                <a:cs typeface="ヒラギノ角ゴ ProN W3" charset="0"/>
                <a:sym typeface="Arial" charset="0"/>
              </a:defRPr>
            </a:lvl1pPr>
            <a:lvl2pPr marL="742950" indent="-285750">
              <a:defRPr kumimoji="1" sz="2400">
                <a:solidFill>
                  <a:srgbClr val="000000"/>
                </a:solidFill>
                <a:latin typeface="Arial" charset="0"/>
                <a:ea typeface="ヒラギノ角ゴ ProN W3" charset="0"/>
                <a:cs typeface="ヒラギノ角ゴ ProN W3" charset="0"/>
                <a:sym typeface="Arial" charset="0"/>
              </a:defRPr>
            </a:lvl2pPr>
            <a:lvl3pPr marL="1143000" indent="-228600">
              <a:defRPr kumimoji="1" sz="2400">
                <a:solidFill>
                  <a:srgbClr val="000000"/>
                </a:solidFill>
                <a:latin typeface="Arial" charset="0"/>
                <a:ea typeface="ヒラギノ角ゴ ProN W3" charset="0"/>
                <a:cs typeface="ヒラギノ角ゴ ProN W3" charset="0"/>
                <a:sym typeface="Arial" charset="0"/>
              </a:defRPr>
            </a:lvl3pPr>
            <a:lvl4pPr marL="1600200" indent="-228600">
              <a:defRPr kumimoji="1" sz="2400">
                <a:solidFill>
                  <a:srgbClr val="000000"/>
                </a:solidFill>
                <a:latin typeface="Arial" charset="0"/>
                <a:ea typeface="ヒラギノ角ゴ ProN W3" charset="0"/>
                <a:cs typeface="ヒラギノ角ゴ ProN W3" charset="0"/>
                <a:sym typeface="Arial" charset="0"/>
              </a:defRPr>
            </a:lvl4pPr>
            <a:lvl5pPr marL="2057400" indent="-228600">
              <a:defRPr kumimoji="1" sz="2400">
                <a:solidFill>
                  <a:srgbClr val="000000"/>
                </a:solidFill>
                <a:latin typeface="Arial" charset="0"/>
                <a:ea typeface="ヒラギノ角ゴ ProN W3" charset="0"/>
                <a:cs typeface="ヒラギノ角ゴ ProN W3" charset="0"/>
                <a:sym typeface="Arial" charset="0"/>
              </a:defRPr>
            </a:lvl5pPr>
            <a:lvl6pPr marL="25146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6pPr>
            <a:lvl7pPr marL="29718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7pPr>
            <a:lvl8pPr marL="34290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8pPr>
            <a:lvl9pPr marL="38862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9pPr>
          </a:lstStyle>
          <a:p>
            <a:r>
              <a:rPr lang="en-US" altLang="ja-JP" sz="1400" b="1">
                <a:solidFill>
                  <a:schemeClr val="bg1"/>
                </a:solidFill>
              </a:rPr>
              <a:t>PHOS</a:t>
            </a:r>
            <a:endParaRPr lang="ja-JP" altLang="en-US" sz="1400" b="1">
              <a:solidFill>
                <a:schemeClr val="bg1"/>
              </a:solidFill>
            </a:endParaRPr>
          </a:p>
        </p:txBody>
      </p:sp>
      <p:cxnSp>
        <p:nvCxnSpPr>
          <p:cNvPr id="13" name="直線矢印コネクタ 12"/>
          <p:cNvCxnSpPr>
            <a:stCxn id="49160" idx="1"/>
          </p:cNvCxnSpPr>
          <p:nvPr/>
        </p:nvCxnSpPr>
        <p:spPr>
          <a:xfrm rot="10800000">
            <a:off x="2438400" y="5867400"/>
            <a:ext cx="533400" cy="2301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直線矢印コネクタ 16"/>
          <p:cNvCxnSpPr>
            <a:stCxn id="49159" idx="1"/>
          </p:cNvCxnSpPr>
          <p:nvPr/>
        </p:nvCxnSpPr>
        <p:spPr>
          <a:xfrm rot="10800000">
            <a:off x="2362200" y="5486400"/>
            <a:ext cx="633413" cy="14288"/>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9" name="直線矢印コネクタ 18"/>
          <p:cNvCxnSpPr>
            <a:stCxn id="49159" idx="1"/>
          </p:cNvCxnSpPr>
          <p:nvPr/>
        </p:nvCxnSpPr>
        <p:spPr>
          <a:xfrm rot="10800000" flipV="1">
            <a:off x="1752600" y="5500688"/>
            <a:ext cx="1243013" cy="51911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 name="フッター プレースホルダー 1"/>
          <p:cNvSpPr>
            <a:spLocks noGrp="1"/>
          </p:cNvSpPr>
          <p:nvPr>
            <p:ph type="ftr" sz="quarter" idx="10"/>
          </p:nvPr>
        </p:nvSpPr>
        <p:spPr>
          <a:xfrm>
            <a:off x="2915816" y="6491619"/>
            <a:ext cx="3312368" cy="249749"/>
          </a:xfrm>
        </p:spPr>
        <p:txBody>
          <a:bodyPr/>
          <a:lstStyle/>
          <a:p>
            <a:pPr>
              <a:defRPr/>
            </a:pPr>
            <a:r>
              <a:rPr lang="en-US" altLang="ja-JP" smtClean="0"/>
              <a:t>T. Chujo (Univ. of Tsukuba), FJPPL 2012, May 28, 2012, Clermont-Ferrand, France</a:t>
            </a:r>
            <a:endParaRPr lang="ja-JP" alt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タイトル 1"/>
          <p:cNvSpPr>
            <a:spLocks noGrp="1"/>
          </p:cNvSpPr>
          <p:nvPr>
            <p:ph type="title"/>
          </p:nvPr>
        </p:nvSpPr>
        <p:spPr/>
        <p:txBody>
          <a:bodyPr/>
          <a:lstStyle/>
          <a:p>
            <a:r>
              <a:rPr lang="en-US" altLang="ja-JP">
                <a:latin typeface="Calibri" charset="0"/>
                <a:ea typeface="ＭＳ Ｐゴシック" charset="0"/>
                <a:cs typeface="ＭＳ Ｐゴシック" charset="0"/>
              </a:rPr>
              <a:t>DCal components</a:t>
            </a:r>
            <a:endParaRPr lang="ja-JP" altLang="en-US">
              <a:latin typeface="Calibri" charset="0"/>
              <a:ea typeface="ＭＳ Ｐゴシック" charset="0"/>
              <a:cs typeface="ＭＳ Ｐゴシック" charset="0"/>
            </a:endParaRPr>
          </a:p>
        </p:txBody>
      </p:sp>
      <p:sp>
        <p:nvSpPr>
          <p:cNvPr id="64514" name="スライド番号プレースホルダー 3"/>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rgbClr val="000000"/>
                </a:solidFill>
                <a:latin typeface="Arial" charset="0"/>
                <a:ea typeface="ヒラギノ角ゴ ProN W3" charset="0"/>
                <a:cs typeface="ヒラギノ角ゴ ProN W3" charset="0"/>
                <a:sym typeface="Arial" charset="0"/>
              </a:defRPr>
            </a:lvl1pPr>
            <a:lvl2pPr marL="742950" indent="-285750">
              <a:defRPr kumimoji="1" sz="2400">
                <a:solidFill>
                  <a:srgbClr val="000000"/>
                </a:solidFill>
                <a:latin typeface="Arial" charset="0"/>
                <a:ea typeface="ヒラギノ角ゴ ProN W3" charset="0"/>
                <a:cs typeface="ヒラギノ角ゴ ProN W3" charset="0"/>
                <a:sym typeface="Arial" charset="0"/>
              </a:defRPr>
            </a:lvl2pPr>
            <a:lvl3pPr marL="1143000" indent="-228600">
              <a:defRPr kumimoji="1" sz="2400">
                <a:solidFill>
                  <a:srgbClr val="000000"/>
                </a:solidFill>
                <a:latin typeface="Arial" charset="0"/>
                <a:ea typeface="ヒラギノ角ゴ ProN W3" charset="0"/>
                <a:cs typeface="ヒラギノ角ゴ ProN W3" charset="0"/>
                <a:sym typeface="Arial" charset="0"/>
              </a:defRPr>
            </a:lvl3pPr>
            <a:lvl4pPr marL="1600200" indent="-228600">
              <a:defRPr kumimoji="1" sz="2400">
                <a:solidFill>
                  <a:srgbClr val="000000"/>
                </a:solidFill>
                <a:latin typeface="Arial" charset="0"/>
                <a:ea typeface="ヒラギノ角ゴ ProN W3" charset="0"/>
                <a:cs typeface="ヒラギノ角ゴ ProN W3" charset="0"/>
                <a:sym typeface="Arial" charset="0"/>
              </a:defRPr>
            </a:lvl4pPr>
            <a:lvl5pPr marL="2057400" indent="-228600">
              <a:defRPr kumimoji="1" sz="2400">
                <a:solidFill>
                  <a:srgbClr val="000000"/>
                </a:solidFill>
                <a:latin typeface="Arial" charset="0"/>
                <a:ea typeface="ヒラギノ角ゴ ProN W3" charset="0"/>
                <a:cs typeface="ヒラギノ角ゴ ProN W3" charset="0"/>
                <a:sym typeface="Arial" charset="0"/>
              </a:defRPr>
            </a:lvl5pPr>
            <a:lvl6pPr marL="25146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6pPr>
            <a:lvl7pPr marL="29718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7pPr>
            <a:lvl8pPr marL="34290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8pPr>
            <a:lvl9pPr marL="38862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9pPr>
          </a:lstStyle>
          <a:p>
            <a:fld id="{871B36E9-23D1-3C4D-9656-22AF7D1B3A4F}" type="slidenum">
              <a:rPr kumimoji="0" lang="en-US" altLang="ja-JP" sz="1200">
                <a:solidFill>
                  <a:srgbClr val="898989"/>
                </a:solidFill>
              </a:rPr>
              <a:pPr/>
              <a:t>13</a:t>
            </a:fld>
            <a:endParaRPr kumimoji="0" lang="en-US" altLang="ja-JP" sz="1200">
              <a:solidFill>
                <a:srgbClr val="898989"/>
              </a:solidFill>
            </a:endParaRPr>
          </a:p>
        </p:txBody>
      </p:sp>
      <p:pic>
        <p:nvPicPr>
          <p:cNvPr id="64515" name="図 4"/>
          <p:cNvPicPr>
            <a:picLocks noChangeAspect="1"/>
          </p:cNvPicPr>
          <p:nvPr/>
        </p:nvPicPr>
        <p:blipFill>
          <a:blip r:embed="rId2">
            <a:extLst>
              <a:ext uri="{28A0092B-C50C-407E-A947-70E740481C1C}">
                <a14:useLocalDpi xmlns:a14="http://schemas.microsoft.com/office/drawing/2010/main" val="0"/>
              </a:ext>
            </a:extLst>
          </a:blip>
          <a:srcRect l="996" t="1971"/>
          <a:stretch>
            <a:fillRect/>
          </a:stretch>
        </p:blipFill>
        <p:spPr bwMode="auto">
          <a:xfrm>
            <a:off x="395288" y="1270000"/>
            <a:ext cx="8659812" cy="511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6" name="Picture 41" descr="Phos_Preamp_and_APD"/>
          <p:cNvPicPr>
            <a:picLocks noChangeAspect="1" noChangeArrowheads="1"/>
          </p:cNvPicPr>
          <p:nvPr/>
        </p:nvPicPr>
        <p:blipFill>
          <a:blip r:embed="rId3">
            <a:extLst>
              <a:ext uri="{28A0092B-C50C-407E-A947-70E740481C1C}">
                <a14:useLocalDpi xmlns:a14="http://schemas.microsoft.com/office/drawing/2010/main" val="0"/>
              </a:ext>
            </a:extLst>
          </a:blip>
          <a:srcRect l="54504"/>
          <a:stretch>
            <a:fillRect/>
          </a:stretch>
        </p:blipFill>
        <p:spPr bwMode="auto">
          <a:xfrm>
            <a:off x="7380288" y="115888"/>
            <a:ext cx="1223962" cy="1163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3263" y="1227138"/>
            <a:ext cx="1833562" cy="1541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cxnSp>
        <p:nvCxnSpPr>
          <p:cNvPr id="9" name="直線矢印コネクタ 8"/>
          <p:cNvCxnSpPr/>
          <p:nvPr/>
        </p:nvCxnSpPr>
        <p:spPr>
          <a:xfrm flipH="1">
            <a:off x="5867400" y="908050"/>
            <a:ext cx="1296988" cy="5048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 name="フッター プレースホルダー 1"/>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7"/>
          <p:cNvSpPr txBox="1">
            <a:spLocks noChangeArrowheads="1"/>
          </p:cNvSpPr>
          <p:nvPr/>
        </p:nvSpPr>
        <p:spPr bwMode="auto">
          <a:xfrm>
            <a:off x="220663" y="1066800"/>
            <a:ext cx="185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a:defRPr kumimoji="1" sz="2400">
                <a:solidFill>
                  <a:srgbClr val="000000"/>
                </a:solidFill>
                <a:latin typeface="Arial" charset="0"/>
                <a:ea typeface="ヒラギノ角ゴ ProN W3" charset="0"/>
                <a:cs typeface="ヒラギノ角ゴ ProN W3" charset="0"/>
                <a:sym typeface="Arial" charset="0"/>
              </a:defRPr>
            </a:lvl1pPr>
            <a:lvl2pPr marL="37931725" indent="-37474525">
              <a:defRPr kumimoji="1" sz="2400">
                <a:solidFill>
                  <a:srgbClr val="000000"/>
                </a:solidFill>
                <a:latin typeface="Arial" charset="0"/>
                <a:ea typeface="ヒラギノ角ゴ ProN W3" charset="0"/>
                <a:cs typeface="ヒラギノ角ゴ ProN W3" charset="0"/>
                <a:sym typeface="Arial" charset="0"/>
              </a:defRPr>
            </a:lvl2pPr>
            <a:lvl3pPr>
              <a:defRPr kumimoji="1" sz="2400">
                <a:solidFill>
                  <a:srgbClr val="000000"/>
                </a:solidFill>
                <a:latin typeface="Arial" charset="0"/>
                <a:ea typeface="ヒラギノ角ゴ ProN W3" charset="0"/>
                <a:cs typeface="ヒラギノ角ゴ ProN W3" charset="0"/>
                <a:sym typeface="Arial" charset="0"/>
              </a:defRPr>
            </a:lvl3pPr>
            <a:lvl4pPr>
              <a:defRPr kumimoji="1" sz="2400">
                <a:solidFill>
                  <a:srgbClr val="000000"/>
                </a:solidFill>
                <a:latin typeface="Arial" charset="0"/>
                <a:ea typeface="ヒラギノ角ゴ ProN W3" charset="0"/>
                <a:cs typeface="ヒラギノ角ゴ ProN W3" charset="0"/>
                <a:sym typeface="Arial" charset="0"/>
              </a:defRPr>
            </a:lvl4pPr>
            <a:lvl5pPr>
              <a:defRPr kumimoji="1" sz="2400">
                <a:solidFill>
                  <a:srgbClr val="000000"/>
                </a:solidFill>
                <a:latin typeface="Arial" charset="0"/>
                <a:ea typeface="ヒラギノ角ゴ ProN W3" charset="0"/>
                <a:cs typeface="ヒラギノ角ゴ ProN W3" charset="0"/>
                <a:sym typeface="Arial" charset="0"/>
              </a:defRPr>
            </a:lvl5pPr>
            <a:lvl6pPr marL="4572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6pPr>
            <a:lvl7pPr marL="9144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7pPr>
            <a:lvl8pPr marL="1371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8pPr>
            <a:lvl9pPr marL="18288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9pPr>
          </a:lstStyle>
          <a:p>
            <a:endParaRPr kumimoji="0" lang="ja-JP" altLang="en-US" sz="2000">
              <a:latin typeface="Comic Sans MS" charset="0"/>
              <a:ea typeface="ＭＳ Ｐゴシック" charset="0"/>
              <a:cs typeface="ＭＳ Ｐゴシック" charset="0"/>
            </a:endParaRPr>
          </a:p>
        </p:txBody>
      </p:sp>
      <p:sp>
        <p:nvSpPr>
          <p:cNvPr id="40964" name="TextBox 7"/>
          <p:cNvSpPr txBox="1">
            <a:spLocks noChangeArrowheads="1"/>
          </p:cNvSpPr>
          <p:nvPr/>
        </p:nvSpPr>
        <p:spPr bwMode="auto">
          <a:xfrm>
            <a:off x="74613" y="887413"/>
            <a:ext cx="8077200" cy="6124751"/>
          </a:xfrm>
          <a:prstGeom prst="rect">
            <a:avLst/>
          </a:prstGeom>
          <a:noFill/>
          <a:ln w="9525">
            <a:noFill/>
            <a:miter lim="800000"/>
            <a:headEnd/>
            <a:tailEnd/>
          </a:ln>
        </p:spPr>
        <p:txBody>
          <a:bodyPr lIns="91435" tIns="45718" rIns="91435" bIns="45718">
            <a:spAutoFit/>
          </a:bodyPr>
          <a:lstStyle>
            <a:lvl1pPr>
              <a:defRPr kumimoji="1" sz="2400">
                <a:solidFill>
                  <a:srgbClr val="000000"/>
                </a:solidFill>
                <a:latin typeface="Arial" charset="0"/>
                <a:ea typeface="ヒラギノ角ゴ ProN W3" charset="0"/>
                <a:cs typeface="ヒラギノ角ゴ ProN W3" charset="0"/>
                <a:sym typeface="Arial" charset="0"/>
              </a:defRPr>
            </a:lvl1pPr>
            <a:lvl2pPr>
              <a:defRPr kumimoji="1" sz="2400">
                <a:solidFill>
                  <a:srgbClr val="000000"/>
                </a:solidFill>
                <a:latin typeface="Arial" charset="0"/>
                <a:ea typeface="ヒラギノ角ゴ ProN W3" charset="0"/>
                <a:cs typeface="ヒラギノ角ゴ ProN W3" charset="0"/>
                <a:sym typeface="Arial" charset="0"/>
              </a:defRPr>
            </a:lvl2pPr>
            <a:lvl3pPr>
              <a:defRPr kumimoji="1" sz="2400">
                <a:solidFill>
                  <a:srgbClr val="000000"/>
                </a:solidFill>
                <a:latin typeface="Arial" charset="0"/>
                <a:ea typeface="ヒラギノ角ゴ ProN W3" charset="0"/>
                <a:cs typeface="ヒラギノ角ゴ ProN W3" charset="0"/>
                <a:sym typeface="Arial" charset="0"/>
              </a:defRPr>
            </a:lvl3pPr>
            <a:lvl4pPr>
              <a:defRPr kumimoji="1" sz="2400">
                <a:solidFill>
                  <a:srgbClr val="000000"/>
                </a:solidFill>
                <a:latin typeface="Arial" charset="0"/>
                <a:ea typeface="ヒラギノ角ゴ ProN W3" charset="0"/>
                <a:cs typeface="ヒラギノ角ゴ ProN W3" charset="0"/>
                <a:sym typeface="Arial" charset="0"/>
              </a:defRPr>
            </a:lvl4pPr>
            <a:lvl5pPr>
              <a:defRPr kumimoji="1" sz="2400">
                <a:solidFill>
                  <a:srgbClr val="000000"/>
                </a:solidFill>
                <a:latin typeface="Arial" charset="0"/>
                <a:ea typeface="ヒラギノ角ゴ ProN W3" charset="0"/>
                <a:cs typeface="ヒラギノ角ゴ ProN W3" charset="0"/>
                <a:sym typeface="Arial" charset="0"/>
              </a:defRPr>
            </a:lvl5pPr>
            <a:lvl6pPr marL="4572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6pPr>
            <a:lvl7pPr marL="9144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7pPr>
            <a:lvl8pPr marL="1371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8pPr>
            <a:lvl9pPr marL="18288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9pPr>
          </a:lstStyle>
          <a:p>
            <a:r>
              <a:rPr kumimoji="0" lang="en-US" altLang="ja-JP" sz="2000" b="1" u="sng" dirty="0">
                <a:solidFill>
                  <a:srgbClr val="FF0000"/>
                </a:solidFill>
                <a:ea typeface="Arial" charset="0"/>
                <a:cs typeface="Arial" charset="0"/>
              </a:rPr>
              <a:t>Institute &amp; People</a:t>
            </a:r>
          </a:p>
          <a:p>
            <a:endParaRPr kumimoji="0" lang="en-US" altLang="ja-JP" sz="1600" b="1" u="sng" dirty="0">
              <a:solidFill>
                <a:srgbClr val="FF0000"/>
              </a:solidFill>
              <a:ea typeface="Arial" charset="0"/>
              <a:cs typeface="Arial" charset="0"/>
            </a:endParaRPr>
          </a:p>
          <a:p>
            <a:r>
              <a:rPr kumimoji="0" lang="en-US" altLang="ja-JP" sz="1600" b="1" i="1" dirty="0">
                <a:ea typeface="Arial" charset="0"/>
                <a:cs typeface="Arial" charset="0"/>
              </a:rPr>
              <a:t>LPSC Grenoble</a:t>
            </a:r>
          </a:p>
          <a:p>
            <a:pPr lvl="1">
              <a:buFont typeface="Arial" charset="0"/>
              <a:buChar char="•"/>
            </a:pPr>
            <a:r>
              <a:rPr kumimoji="0" lang="en-US" altLang="ja-JP" sz="1600" dirty="0">
                <a:ea typeface="Arial" charset="0"/>
                <a:cs typeface="Arial" charset="0"/>
              </a:rPr>
              <a:t>Christophe </a:t>
            </a:r>
            <a:r>
              <a:rPr kumimoji="0" lang="en-US" altLang="ja-JP" sz="1600" dirty="0" err="1">
                <a:ea typeface="Arial" charset="0"/>
                <a:cs typeface="Arial" charset="0"/>
              </a:rPr>
              <a:t>Furget</a:t>
            </a:r>
            <a:endParaRPr kumimoji="0" lang="en-US" altLang="ja-JP" sz="1600" dirty="0">
              <a:ea typeface="Arial" charset="0"/>
              <a:cs typeface="Arial" charset="0"/>
            </a:endParaRPr>
          </a:p>
          <a:p>
            <a:pPr lvl="1">
              <a:buFont typeface="Arial" charset="0"/>
              <a:buChar char="•"/>
            </a:pPr>
            <a:r>
              <a:rPr kumimoji="0" lang="en-US" altLang="ja-JP" sz="1600" dirty="0">
                <a:ea typeface="Arial" charset="0"/>
                <a:cs typeface="Arial" charset="0"/>
              </a:rPr>
              <a:t>Jean-François </a:t>
            </a:r>
            <a:r>
              <a:rPr kumimoji="0" lang="en-US" altLang="ja-JP" sz="1600" dirty="0" err="1">
                <a:ea typeface="Arial" charset="0"/>
                <a:cs typeface="Arial" charset="0"/>
              </a:rPr>
              <a:t>Muraz</a:t>
            </a:r>
            <a:endParaRPr kumimoji="0" lang="en-US" altLang="ja-JP" sz="1600" dirty="0">
              <a:ea typeface="Arial" charset="0"/>
              <a:cs typeface="Arial" charset="0"/>
            </a:endParaRPr>
          </a:p>
          <a:p>
            <a:endParaRPr kumimoji="0" lang="en-US" altLang="ja-JP" sz="1600" b="1" i="1" dirty="0">
              <a:ea typeface="Arial" charset="0"/>
              <a:cs typeface="Arial" charset="0"/>
            </a:endParaRPr>
          </a:p>
          <a:p>
            <a:r>
              <a:rPr kumimoji="0" lang="en-US" altLang="ja-JP" sz="1600" b="1" i="1" dirty="0">
                <a:ea typeface="Arial" charset="0"/>
                <a:cs typeface="Arial" charset="0"/>
              </a:rPr>
              <a:t>Subatech Nantes</a:t>
            </a:r>
          </a:p>
          <a:p>
            <a:pPr lvl="1">
              <a:buFont typeface="Arial" charset="0"/>
              <a:buChar char="•"/>
            </a:pPr>
            <a:r>
              <a:rPr kumimoji="0" lang="en-US" altLang="ja-JP" sz="1600" dirty="0" smtClean="0">
                <a:ea typeface="Arial" charset="0"/>
                <a:cs typeface="Arial" charset="0"/>
              </a:rPr>
              <a:t>Manoel </a:t>
            </a:r>
            <a:r>
              <a:rPr kumimoji="0" lang="en-US" altLang="ja-JP" sz="1600" dirty="0" err="1" smtClean="0">
                <a:ea typeface="Arial" charset="0"/>
                <a:cs typeface="Arial" charset="0"/>
              </a:rPr>
              <a:t>Dialinas</a:t>
            </a:r>
            <a:endParaRPr kumimoji="0" lang="en-US" altLang="ja-JP" sz="1600" dirty="0" smtClean="0">
              <a:ea typeface="Arial" charset="0"/>
              <a:cs typeface="Arial" charset="0"/>
            </a:endParaRPr>
          </a:p>
          <a:p>
            <a:pPr lvl="1">
              <a:buFont typeface="Arial" charset="0"/>
              <a:buChar char="•"/>
            </a:pPr>
            <a:r>
              <a:rPr kumimoji="0" lang="en-US" altLang="ja-JP" sz="1600" dirty="0" err="1" smtClean="0">
                <a:ea typeface="Arial" charset="0"/>
                <a:cs typeface="Arial" charset="0"/>
              </a:rPr>
              <a:t>Magali</a:t>
            </a:r>
            <a:r>
              <a:rPr kumimoji="0" lang="en-US" altLang="ja-JP" sz="1600" dirty="0" smtClean="0">
                <a:ea typeface="Arial" charset="0"/>
                <a:cs typeface="Arial" charset="0"/>
              </a:rPr>
              <a:t> Estienne</a:t>
            </a:r>
            <a:endParaRPr kumimoji="0" lang="en-US" altLang="ja-JP" sz="1600" dirty="0">
              <a:ea typeface="Arial" charset="0"/>
              <a:cs typeface="Arial" charset="0"/>
            </a:endParaRPr>
          </a:p>
          <a:p>
            <a:pPr lvl="1">
              <a:buFont typeface="Arial" charset="0"/>
              <a:buChar char="•"/>
            </a:pPr>
            <a:endParaRPr kumimoji="0" lang="en-US" altLang="ja-JP" sz="1600" dirty="0">
              <a:ea typeface="Arial" charset="0"/>
              <a:cs typeface="Arial" charset="0"/>
            </a:endParaRPr>
          </a:p>
          <a:p>
            <a:r>
              <a:rPr kumimoji="0" lang="en-US" altLang="ja-JP" sz="1600" b="1" i="1" dirty="0">
                <a:ea typeface="Arial" charset="0"/>
                <a:cs typeface="Arial" charset="0"/>
              </a:rPr>
              <a:t>IPHC Strasbourg</a:t>
            </a:r>
          </a:p>
          <a:p>
            <a:pPr lvl="1">
              <a:buFont typeface="Arial" charset="0"/>
              <a:buChar char="•"/>
            </a:pPr>
            <a:r>
              <a:rPr kumimoji="0" lang="en-US" altLang="ja-JP" sz="1600" dirty="0" err="1">
                <a:ea typeface="Arial" charset="0"/>
                <a:cs typeface="Arial" charset="0"/>
              </a:rPr>
              <a:t>Christelle</a:t>
            </a:r>
            <a:r>
              <a:rPr kumimoji="0" lang="en-US" altLang="ja-JP" sz="1600" dirty="0">
                <a:ea typeface="Arial" charset="0"/>
                <a:cs typeface="Arial" charset="0"/>
              </a:rPr>
              <a:t> Roy</a:t>
            </a:r>
            <a:endParaRPr kumimoji="0" lang="en-US" altLang="ja-JP" sz="1600" b="1" dirty="0">
              <a:solidFill>
                <a:schemeClr val="tx1"/>
              </a:solidFill>
              <a:ea typeface="Arial" charset="0"/>
              <a:cs typeface="Arial" charset="0"/>
            </a:endParaRPr>
          </a:p>
          <a:p>
            <a:endParaRPr kumimoji="0" lang="en-US" altLang="ja-JP" sz="1600" dirty="0">
              <a:cs typeface="Arial" charset="0"/>
            </a:endParaRPr>
          </a:p>
          <a:p>
            <a:r>
              <a:rPr kumimoji="0" lang="en-US" altLang="ja-JP" sz="2000" b="1" u="sng" dirty="0">
                <a:solidFill>
                  <a:srgbClr val="FF0000"/>
                </a:solidFill>
                <a:cs typeface="Arial" charset="0"/>
              </a:rPr>
              <a:t>Contributions to DCal</a:t>
            </a:r>
            <a:endParaRPr kumimoji="0" lang="en-US" altLang="ja-JP" sz="2000" b="1" dirty="0">
              <a:solidFill>
                <a:srgbClr val="FF0000"/>
              </a:solidFill>
              <a:cs typeface="Arial" charset="0"/>
            </a:endParaRPr>
          </a:p>
          <a:p>
            <a:r>
              <a:rPr kumimoji="0" lang="en-US" altLang="ja-JP" sz="1600" b="1" dirty="0">
                <a:cs typeface="Arial" charset="0"/>
              </a:rPr>
              <a:t>LPCS Grenoble:</a:t>
            </a:r>
          </a:p>
          <a:p>
            <a:pPr>
              <a:buFontTx/>
              <a:buChar char="-"/>
            </a:pPr>
            <a:r>
              <a:rPr kumimoji="0" lang="en-US" altLang="ja-JP" sz="1600" dirty="0">
                <a:cs typeface="Arial" charset="0"/>
              </a:rPr>
              <a:t>DCal module straps</a:t>
            </a:r>
          </a:p>
          <a:p>
            <a:pPr>
              <a:buFontTx/>
              <a:buChar char="-"/>
            </a:pPr>
            <a:r>
              <a:rPr kumimoji="0" lang="en-US" altLang="ja-JP" sz="1600" dirty="0">
                <a:cs typeface="Arial" charset="0"/>
              </a:rPr>
              <a:t>DCal supper module (SM) cables</a:t>
            </a:r>
          </a:p>
          <a:p>
            <a:pPr>
              <a:buFontTx/>
              <a:buChar char="-"/>
            </a:pPr>
            <a:r>
              <a:rPr kumimoji="0" lang="en-US" altLang="ja-JP" sz="1600" dirty="0">
                <a:cs typeface="Arial" charset="0"/>
              </a:rPr>
              <a:t>DCal platform, shipping boxes</a:t>
            </a:r>
          </a:p>
          <a:p>
            <a:pPr>
              <a:buFontTx/>
              <a:buChar char="-"/>
            </a:pPr>
            <a:r>
              <a:rPr kumimoji="0" lang="en-US" altLang="ja-JP" sz="1600" dirty="0">
                <a:cs typeface="Arial" charset="0"/>
              </a:rPr>
              <a:t>DCal SM </a:t>
            </a:r>
            <a:r>
              <a:rPr kumimoji="0" lang="en-US" altLang="ja-JP" sz="1600" dirty="0" smtClean="0">
                <a:cs typeface="Arial" charset="0"/>
              </a:rPr>
              <a:t>assembly, Calibration</a:t>
            </a:r>
            <a:endParaRPr kumimoji="0" lang="en-US" altLang="ja-JP" sz="1600" dirty="0">
              <a:cs typeface="Arial" charset="0"/>
            </a:endParaRPr>
          </a:p>
          <a:p>
            <a:endParaRPr kumimoji="0" lang="en-US" altLang="ja-JP" sz="1600" dirty="0">
              <a:cs typeface="Arial" charset="0"/>
            </a:endParaRPr>
          </a:p>
          <a:p>
            <a:r>
              <a:rPr kumimoji="0" lang="en-US" altLang="ja-JP" sz="1600" b="1" dirty="0">
                <a:cs typeface="Arial" charset="0"/>
              </a:rPr>
              <a:t>Subatech Nantes:</a:t>
            </a:r>
          </a:p>
          <a:p>
            <a:pPr>
              <a:buFont typeface="Arial" charset="0"/>
              <a:buChar char="•"/>
            </a:pPr>
            <a:r>
              <a:rPr kumimoji="0" lang="en-US" altLang="ja-JP" sz="1600" dirty="0">
                <a:cs typeface="Arial" charset="0"/>
              </a:rPr>
              <a:t>DCal SM installation tool, support structure, integration</a:t>
            </a:r>
          </a:p>
          <a:p>
            <a:pPr>
              <a:buFont typeface="Arial" charset="0"/>
              <a:buChar char="•"/>
            </a:pPr>
            <a:r>
              <a:rPr kumimoji="0" lang="en-US" altLang="ja-JP" sz="1600" dirty="0">
                <a:cs typeface="Arial" charset="0"/>
              </a:rPr>
              <a:t>DCal strip module production, DCal strong back</a:t>
            </a:r>
          </a:p>
          <a:p>
            <a:endParaRPr kumimoji="0" lang="en-US" altLang="ja-JP" sz="1600" dirty="0">
              <a:cs typeface="Arial" charset="0"/>
            </a:endParaRPr>
          </a:p>
        </p:txBody>
      </p:sp>
      <p:sp>
        <p:nvSpPr>
          <p:cNvPr id="16388" name="スライド番号プレースホルダ 4"/>
          <p:cNvSpPr>
            <a:spLocks noGrp="1"/>
          </p:cNvSpPr>
          <p:nvPr>
            <p:ph type="sldNum" sz="quarter" idx="10"/>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defRPr kumimoji="1" sz="2400">
                <a:solidFill>
                  <a:srgbClr val="000000"/>
                </a:solidFill>
                <a:latin typeface="Arial" charset="0"/>
                <a:ea typeface="ヒラギノ角ゴ ProN W3" charset="0"/>
                <a:cs typeface="ヒラギノ角ゴ ProN W3" charset="0"/>
                <a:sym typeface="Arial" charset="0"/>
              </a:defRPr>
            </a:lvl1pPr>
            <a:lvl2pPr marL="37931725" indent="-37474525">
              <a:defRPr kumimoji="1" sz="2400">
                <a:solidFill>
                  <a:srgbClr val="000000"/>
                </a:solidFill>
                <a:latin typeface="Arial" charset="0"/>
                <a:ea typeface="ヒラギノ角ゴ ProN W3" charset="0"/>
                <a:cs typeface="ヒラギノ角ゴ ProN W3" charset="0"/>
                <a:sym typeface="Arial" charset="0"/>
              </a:defRPr>
            </a:lvl2pPr>
            <a:lvl3pPr>
              <a:defRPr kumimoji="1" sz="2400">
                <a:solidFill>
                  <a:srgbClr val="000000"/>
                </a:solidFill>
                <a:latin typeface="Arial" charset="0"/>
                <a:ea typeface="ヒラギノ角ゴ ProN W3" charset="0"/>
                <a:cs typeface="ヒラギノ角ゴ ProN W3" charset="0"/>
                <a:sym typeface="Arial" charset="0"/>
              </a:defRPr>
            </a:lvl3pPr>
            <a:lvl4pPr>
              <a:defRPr kumimoji="1" sz="2400">
                <a:solidFill>
                  <a:srgbClr val="000000"/>
                </a:solidFill>
                <a:latin typeface="Arial" charset="0"/>
                <a:ea typeface="ヒラギノ角ゴ ProN W3" charset="0"/>
                <a:cs typeface="ヒラギノ角ゴ ProN W3" charset="0"/>
                <a:sym typeface="Arial" charset="0"/>
              </a:defRPr>
            </a:lvl4pPr>
            <a:lvl5pPr>
              <a:defRPr kumimoji="1" sz="2400">
                <a:solidFill>
                  <a:srgbClr val="000000"/>
                </a:solidFill>
                <a:latin typeface="Arial" charset="0"/>
                <a:ea typeface="ヒラギノ角ゴ ProN W3" charset="0"/>
                <a:cs typeface="ヒラギノ角ゴ ProN W3" charset="0"/>
                <a:sym typeface="Arial" charset="0"/>
              </a:defRPr>
            </a:lvl5pPr>
            <a:lvl6pPr marL="4572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6pPr>
            <a:lvl7pPr marL="9144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7pPr>
            <a:lvl8pPr marL="1371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8pPr>
            <a:lvl9pPr marL="18288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9pPr>
          </a:lstStyle>
          <a:p>
            <a:fld id="{8D16D898-ECB3-7943-A174-0D501DC2F437}" type="slidenum">
              <a:rPr kumimoji="0" lang="en-US" altLang="ja-JP" sz="1000">
                <a:solidFill>
                  <a:schemeClr val="tx1"/>
                </a:solidFill>
                <a:cs typeface="Arial" charset="0"/>
              </a:rPr>
              <a:pPr/>
              <a:t>14</a:t>
            </a:fld>
            <a:endParaRPr kumimoji="0" lang="en-US" altLang="ja-JP" sz="1000">
              <a:solidFill>
                <a:schemeClr val="tx1"/>
              </a:solidFill>
              <a:cs typeface="Arial" charset="0"/>
            </a:endParaRPr>
          </a:p>
        </p:txBody>
      </p:sp>
      <p:sp>
        <p:nvSpPr>
          <p:cNvPr id="6" name="タイトル 5"/>
          <p:cNvSpPr>
            <a:spLocks noGrp="1"/>
          </p:cNvSpPr>
          <p:nvPr>
            <p:ph type="title"/>
          </p:nvPr>
        </p:nvSpPr>
        <p:spPr>
          <a:xfrm>
            <a:off x="0" y="0"/>
            <a:ext cx="9144000" cy="990600"/>
          </a:xfrm>
        </p:spPr>
        <p:txBody>
          <a:bodyPr/>
          <a:lstStyle/>
          <a:p>
            <a:pPr algn="ctr"/>
            <a:r>
              <a:rPr lang="en-US" altLang="ja-JP" sz="3200" b="1">
                <a:solidFill>
                  <a:srgbClr val="0000FF"/>
                </a:solidFill>
                <a:latin typeface="Arial" charset="0"/>
                <a:cs typeface="Arial" charset="0"/>
              </a:rPr>
              <a:t>France-Japan collaboration for ALICE-DCal</a:t>
            </a:r>
            <a:endParaRPr lang="ja-JP" altLang="en-US" sz="3200" b="1">
              <a:solidFill>
                <a:srgbClr val="0000FF"/>
              </a:solidFill>
              <a:latin typeface="Arial" charset="0"/>
              <a:cs typeface="Arial" charset="0"/>
            </a:endParaRPr>
          </a:p>
        </p:txBody>
      </p:sp>
      <p:pic>
        <p:nvPicPr>
          <p:cNvPr id="16390" name="図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49600" y="885825"/>
            <a:ext cx="2882900" cy="122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1" name="図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62300" y="2611438"/>
            <a:ext cx="2743200"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2"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29375" y="2582863"/>
            <a:ext cx="2290763"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3" name="テキスト ボックス 11"/>
          <p:cNvSpPr txBox="1">
            <a:spLocks noChangeArrowheads="1"/>
          </p:cNvSpPr>
          <p:nvPr/>
        </p:nvSpPr>
        <p:spPr bwMode="auto">
          <a:xfrm>
            <a:off x="3432175" y="2035175"/>
            <a:ext cx="22891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rgbClr val="000000"/>
                </a:solidFill>
                <a:latin typeface="Arial" charset="0"/>
                <a:ea typeface="ヒラギノ角ゴ ProN W3" charset="0"/>
                <a:cs typeface="ヒラギノ角ゴ ProN W3" charset="0"/>
                <a:sym typeface="Arial" charset="0"/>
              </a:defRPr>
            </a:lvl1pPr>
            <a:lvl2pPr marL="37931725" indent="-37474525">
              <a:defRPr kumimoji="1" sz="2400">
                <a:solidFill>
                  <a:srgbClr val="000000"/>
                </a:solidFill>
                <a:latin typeface="Arial" charset="0"/>
                <a:ea typeface="ヒラギノ角ゴ ProN W3" charset="0"/>
                <a:cs typeface="ヒラギノ角ゴ ProN W3" charset="0"/>
                <a:sym typeface="Arial" charset="0"/>
              </a:defRPr>
            </a:lvl2pPr>
            <a:lvl3pPr>
              <a:defRPr kumimoji="1" sz="2400">
                <a:solidFill>
                  <a:srgbClr val="000000"/>
                </a:solidFill>
                <a:latin typeface="Arial" charset="0"/>
                <a:ea typeface="ヒラギノ角ゴ ProN W3" charset="0"/>
                <a:cs typeface="ヒラギノ角ゴ ProN W3" charset="0"/>
                <a:sym typeface="Arial" charset="0"/>
              </a:defRPr>
            </a:lvl3pPr>
            <a:lvl4pPr>
              <a:defRPr kumimoji="1" sz="2400">
                <a:solidFill>
                  <a:srgbClr val="000000"/>
                </a:solidFill>
                <a:latin typeface="Arial" charset="0"/>
                <a:ea typeface="ヒラギノ角ゴ ProN W3" charset="0"/>
                <a:cs typeface="ヒラギノ角ゴ ProN W3" charset="0"/>
                <a:sym typeface="Arial" charset="0"/>
              </a:defRPr>
            </a:lvl4pPr>
            <a:lvl5pPr>
              <a:defRPr kumimoji="1" sz="2400">
                <a:solidFill>
                  <a:srgbClr val="000000"/>
                </a:solidFill>
                <a:latin typeface="Arial" charset="0"/>
                <a:ea typeface="ヒラギノ角ゴ ProN W3" charset="0"/>
                <a:cs typeface="ヒラギノ角ゴ ProN W3" charset="0"/>
                <a:sym typeface="Arial" charset="0"/>
              </a:defRPr>
            </a:lvl5pPr>
            <a:lvl6pPr marL="4572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6pPr>
            <a:lvl7pPr marL="9144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7pPr>
            <a:lvl8pPr marL="1371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8pPr>
            <a:lvl9pPr marL="18288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9pPr>
          </a:lstStyle>
          <a:p>
            <a:r>
              <a:rPr lang="en-US" altLang="ja-JP" sz="1400" i="1">
                <a:solidFill>
                  <a:srgbClr val="000090"/>
                </a:solidFill>
              </a:rPr>
              <a:t>DCal SM platform (LPSC)</a:t>
            </a:r>
            <a:endParaRPr lang="ja-JP" altLang="en-US" sz="1400" i="1">
              <a:solidFill>
                <a:srgbClr val="000090"/>
              </a:solidFill>
            </a:endParaRPr>
          </a:p>
        </p:txBody>
      </p:sp>
      <p:sp>
        <p:nvSpPr>
          <p:cNvPr id="16394" name="テキスト ボックス 12"/>
          <p:cNvSpPr txBox="1">
            <a:spLocks noChangeArrowheads="1"/>
          </p:cNvSpPr>
          <p:nvPr/>
        </p:nvSpPr>
        <p:spPr bwMode="auto">
          <a:xfrm>
            <a:off x="3146425" y="3656013"/>
            <a:ext cx="2757488"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rgbClr val="000000"/>
                </a:solidFill>
                <a:latin typeface="Arial" charset="0"/>
                <a:ea typeface="ヒラギノ角ゴ ProN W3" charset="0"/>
                <a:cs typeface="ヒラギノ角ゴ ProN W3" charset="0"/>
                <a:sym typeface="Arial" charset="0"/>
              </a:defRPr>
            </a:lvl1pPr>
            <a:lvl2pPr marL="37931725" indent="-37474525">
              <a:defRPr kumimoji="1" sz="2400">
                <a:solidFill>
                  <a:srgbClr val="000000"/>
                </a:solidFill>
                <a:latin typeface="Arial" charset="0"/>
                <a:ea typeface="ヒラギノ角ゴ ProN W3" charset="0"/>
                <a:cs typeface="ヒラギノ角ゴ ProN W3" charset="0"/>
                <a:sym typeface="Arial" charset="0"/>
              </a:defRPr>
            </a:lvl2pPr>
            <a:lvl3pPr>
              <a:defRPr kumimoji="1" sz="2400">
                <a:solidFill>
                  <a:srgbClr val="000000"/>
                </a:solidFill>
                <a:latin typeface="Arial" charset="0"/>
                <a:ea typeface="ヒラギノ角ゴ ProN W3" charset="0"/>
                <a:cs typeface="ヒラギノ角ゴ ProN W3" charset="0"/>
                <a:sym typeface="Arial" charset="0"/>
              </a:defRPr>
            </a:lvl3pPr>
            <a:lvl4pPr>
              <a:defRPr kumimoji="1" sz="2400">
                <a:solidFill>
                  <a:srgbClr val="000000"/>
                </a:solidFill>
                <a:latin typeface="Arial" charset="0"/>
                <a:ea typeface="ヒラギノ角ゴ ProN W3" charset="0"/>
                <a:cs typeface="ヒラギノ角ゴ ProN W3" charset="0"/>
                <a:sym typeface="Arial" charset="0"/>
              </a:defRPr>
            </a:lvl4pPr>
            <a:lvl5pPr>
              <a:defRPr kumimoji="1" sz="2400">
                <a:solidFill>
                  <a:srgbClr val="000000"/>
                </a:solidFill>
                <a:latin typeface="Arial" charset="0"/>
                <a:ea typeface="ヒラギノ角ゴ ProN W3" charset="0"/>
                <a:cs typeface="ヒラギノ角ゴ ProN W3" charset="0"/>
                <a:sym typeface="Arial" charset="0"/>
              </a:defRPr>
            </a:lvl5pPr>
            <a:lvl6pPr marL="4572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6pPr>
            <a:lvl7pPr marL="9144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7pPr>
            <a:lvl8pPr marL="1371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8pPr>
            <a:lvl9pPr marL="18288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9pPr>
          </a:lstStyle>
          <a:p>
            <a:r>
              <a:rPr lang="en-US" altLang="ja-JP" sz="1400" i="1">
                <a:solidFill>
                  <a:srgbClr val="000090"/>
                </a:solidFill>
              </a:rPr>
              <a:t>DCal SM shipping crate (LPSC)</a:t>
            </a:r>
            <a:endParaRPr lang="ja-JP" altLang="en-US" sz="1400" i="1">
              <a:solidFill>
                <a:srgbClr val="000090"/>
              </a:solidFill>
            </a:endParaRPr>
          </a:p>
        </p:txBody>
      </p:sp>
      <p:sp>
        <p:nvSpPr>
          <p:cNvPr id="16395" name="テキスト ボックス 13"/>
          <p:cNvSpPr txBox="1">
            <a:spLocks noChangeArrowheads="1"/>
          </p:cNvSpPr>
          <p:nvPr/>
        </p:nvSpPr>
        <p:spPr bwMode="auto">
          <a:xfrm>
            <a:off x="6188075" y="2136775"/>
            <a:ext cx="295910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rgbClr val="000000"/>
                </a:solidFill>
                <a:latin typeface="Arial" charset="0"/>
                <a:ea typeface="ヒラギノ角ゴ ProN W3" charset="0"/>
                <a:cs typeface="ヒラギノ角ゴ ProN W3" charset="0"/>
                <a:sym typeface="Arial" charset="0"/>
              </a:defRPr>
            </a:lvl1pPr>
            <a:lvl2pPr marL="37931725" indent="-37474525">
              <a:defRPr kumimoji="1" sz="2400">
                <a:solidFill>
                  <a:srgbClr val="000000"/>
                </a:solidFill>
                <a:latin typeface="Arial" charset="0"/>
                <a:ea typeface="ヒラギノ角ゴ ProN W3" charset="0"/>
                <a:cs typeface="ヒラギノ角ゴ ProN W3" charset="0"/>
                <a:sym typeface="Arial" charset="0"/>
              </a:defRPr>
            </a:lvl2pPr>
            <a:lvl3pPr>
              <a:defRPr kumimoji="1" sz="2400">
                <a:solidFill>
                  <a:srgbClr val="000000"/>
                </a:solidFill>
                <a:latin typeface="Arial" charset="0"/>
                <a:ea typeface="ヒラギノ角ゴ ProN W3" charset="0"/>
                <a:cs typeface="ヒラギノ角ゴ ProN W3" charset="0"/>
                <a:sym typeface="Arial" charset="0"/>
              </a:defRPr>
            </a:lvl3pPr>
            <a:lvl4pPr>
              <a:defRPr kumimoji="1" sz="2400">
                <a:solidFill>
                  <a:srgbClr val="000000"/>
                </a:solidFill>
                <a:latin typeface="Arial" charset="0"/>
                <a:ea typeface="ヒラギノ角ゴ ProN W3" charset="0"/>
                <a:cs typeface="ヒラギノ角ゴ ProN W3" charset="0"/>
                <a:sym typeface="Arial" charset="0"/>
              </a:defRPr>
            </a:lvl4pPr>
            <a:lvl5pPr>
              <a:defRPr kumimoji="1" sz="2400">
                <a:solidFill>
                  <a:srgbClr val="000000"/>
                </a:solidFill>
                <a:latin typeface="Arial" charset="0"/>
                <a:ea typeface="ヒラギノ角ゴ ProN W3" charset="0"/>
                <a:cs typeface="ヒラギノ角ゴ ProN W3" charset="0"/>
                <a:sym typeface="Arial" charset="0"/>
              </a:defRPr>
            </a:lvl5pPr>
            <a:lvl6pPr marL="4572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6pPr>
            <a:lvl7pPr marL="9144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7pPr>
            <a:lvl8pPr marL="1371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8pPr>
            <a:lvl9pPr marL="18288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9pPr>
          </a:lstStyle>
          <a:p>
            <a:r>
              <a:rPr lang="en-US" altLang="ja-JP" sz="1400" i="1">
                <a:solidFill>
                  <a:srgbClr val="000090"/>
                </a:solidFill>
              </a:rPr>
              <a:t>DCal support structure (Subatech)</a:t>
            </a:r>
            <a:endParaRPr lang="ja-JP" altLang="en-US" sz="1400" i="1">
              <a:solidFill>
                <a:srgbClr val="000090"/>
              </a:solidFill>
            </a:endParaRPr>
          </a:p>
        </p:txBody>
      </p:sp>
      <p:sp>
        <p:nvSpPr>
          <p:cNvPr id="16396" name="テキスト ボックス 14"/>
          <p:cNvSpPr txBox="1">
            <a:spLocks noChangeArrowheads="1"/>
          </p:cNvSpPr>
          <p:nvPr/>
        </p:nvSpPr>
        <p:spPr bwMode="auto">
          <a:xfrm>
            <a:off x="5959475" y="4092575"/>
            <a:ext cx="27987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rgbClr val="000000"/>
                </a:solidFill>
                <a:latin typeface="Arial" charset="0"/>
                <a:ea typeface="ヒラギノ角ゴ ProN W3" charset="0"/>
                <a:cs typeface="ヒラギノ角ゴ ProN W3" charset="0"/>
                <a:sym typeface="Arial" charset="0"/>
              </a:defRPr>
            </a:lvl1pPr>
            <a:lvl2pPr marL="37931725" indent="-37474525">
              <a:defRPr kumimoji="1" sz="2400">
                <a:solidFill>
                  <a:srgbClr val="000000"/>
                </a:solidFill>
                <a:latin typeface="Arial" charset="0"/>
                <a:ea typeface="ヒラギノ角ゴ ProN W3" charset="0"/>
                <a:cs typeface="ヒラギノ角ゴ ProN W3" charset="0"/>
                <a:sym typeface="Arial" charset="0"/>
              </a:defRPr>
            </a:lvl2pPr>
            <a:lvl3pPr>
              <a:defRPr kumimoji="1" sz="2400">
                <a:solidFill>
                  <a:srgbClr val="000000"/>
                </a:solidFill>
                <a:latin typeface="Arial" charset="0"/>
                <a:ea typeface="ヒラギノ角ゴ ProN W3" charset="0"/>
                <a:cs typeface="ヒラギノ角ゴ ProN W3" charset="0"/>
                <a:sym typeface="Arial" charset="0"/>
              </a:defRPr>
            </a:lvl3pPr>
            <a:lvl4pPr>
              <a:defRPr kumimoji="1" sz="2400">
                <a:solidFill>
                  <a:srgbClr val="000000"/>
                </a:solidFill>
                <a:latin typeface="Arial" charset="0"/>
                <a:ea typeface="ヒラギノ角ゴ ProN W3" charset="0"/>
                <a:cs typeface="ヒラギノ角ゴ ProN W3" charset="0"/>
                <a:sym typeface="Arial" charset="0"/>
              </a:defRPr>
            </a:lvl4pPr>
            <a:lvl5pPr>
              <a:defRPr kumimoji="1" sz="2400">
                <a:solidFill>
                  <a:srgbClr val="000000"/>
                </a:solidFill>
                <a:latin typeface="Arial" charset="0"/>
                <a:ea typeface="ヒラギノ角ゴ ProN W3" charset="0"/>
                <a:cs typeface="ヒラギノ角ゴ ProN W3" charset="0"/>
                <a:sym typeface="Arial" charset="0"/>
              </a:defRPr>
            </a:lvl5pPr>
            <a:lvl6pPr marL="4572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6pPr>
            <a:lvl7pPr marL="9144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7pPr>
            <a:lvl8pPr marL="1371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8pPr>
            <a:lvl9pPr marL="18288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9pPr>
          </a:lstStyle>
          <a:p>
            <a:r>
              <a:rPr lang="en-US" altLang="ja-JP" sz="1400" i="1">
                <a:solidFill>
                  <a:srgbClr val="000090"/>
                </a:solidFill>
              </a:rPr>
              <a:t>DCal installation tool (Subatech)</a:t>
            </a:r>
            <a:endParaRPr lang="ja-JP" altLang="en-US" sz="1400" i="1">
              <a:solidFill>
                <a:srgbClr val="000090"/>
              </a:solidFill>
            </a:endParaRPr>
          </a:p>
        </p:txBody>
      </p:sp>
      <p:pic>
        <p:nvPicPr>
          <p:cNvPr id="16397" name="図 1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793750"/>
            <a:ext cx="2374900"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8" name="図 16"/>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477000" y="4648200"/>
            <a:ext cx="1773238"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9" name="テキスト ボックス 17"/>
          <p:cNvSpPr txBox="1">
            <a:spLocks noChangeArrowheads="1"/>
          </p:cNvSpPr>
          <p:nvPr/>
        </p:nvSpPr>
        <p:spPr bwMode="auto">
          <a:xfrm>
            <a:off x="6248400" y="6324600"/>
            <a:ext cx="24590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rgbClr val="000000"/>
                </a:solidFill>
                <a:latin typeface="Arial" charset="0"/>
                <a:ea typeface="ヒラギノ角ゴ ProN W3" charset="0"/>
                <a:cs typeface="ヒラギノ角ゴ ProN W3" charset="0"/>
                <a:sym typeface="Arial" charset="0"/>
              </a:defRPr>
            </a:lvl1pPr>
            <a:lvl2pPr marL="37931725" indent="-37474525">
              <a:defRPr kumimoji="1" sz="2400">
                <a:solidFill>
                  <a:srgbClr val="000000"/>
                </a:solidFill>
                <a:latin typeface="Arial" charset="0"/>
                <a:ea typeface="ヒラギノ角ゴ ProN W3" charset="0"/>
                <a:cs typeface="ヒラギノ角ゴ ProN W3" charset="0"/>
                <a:sym typeface="Arial" charset="0"/>
              </a:defRPr>
            </a:lvl2pPr>
            <a:lvl3pPr>
              <a:defRPr kumimoji="1" sz="2400">
                <a:solidFill>
                  <a:srgbClr val="000000"/>
                </a:solidFill>
                <a:latin typeface="Arial" charset="0"/>
                <a:ea typeface="ヒラギノ角ゴ ProN W3" charset="0"/>
                <a:cs typeface="ヒラギノ角ゴ ProN W3" charset="0"/>
                <a:sym typeface="Arial" charset="0"/>
              </a:defRPr>
            </a:lvl3pPr>
            <a:lvl4pPr>
              <a:defRPr kumimoji="1" sz="2400">
                <a:solidFill>
                  <a:srgbClr val="000000"/>
                </a:solidFill>
                <a:latin typeface="Arial" charset="0"/>
                <a:ea typeface="ヒラギノ角ゴ ProN W3" charset="0"/>
                <a:cs typeface="ヒラギノ角ゴ ProN W3" charset="0"/>
                <a:sym typeface="Arial" charset="0"/>
              </a:defRPr>
            </a:lvl4pPr>
            <a:lvl5pPr>
              <a:defRPr kumimoji="1" sz="2400">
                <a:solidFill>
                  <a:srgbClr val="000000"/>
                </a:solidFill>
                <a:latin typeface="Arial" charset="0"/>
                <a:ea typeface="ヒラギノ角ゴ ProN W3" charset="0"/>
                <a:cs typeface="ヒラギノ角ゴ ProN W3" charset="0"/>
                <a:sym typeface="Arial" charset="0"/>
              </a:defRPr>
            </a:lvl5pPr>
            <a:lvl6pPr marL="4572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6pPr>
            <a:lvl7pPr marL="9144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7pPr>
            <a:lvl8pPr marL="1371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8pPr>
            <a:lvl9pPr marL="18288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9pPr>
          </a:lstStyle>
          <a:p>
            <a:r>
              <a:rPr lang="en-US" altLang="ja-JP" sz="1400" i="1">
                <a:solidFill>
                  <a:srgbClr val="000090"/>
                </a:solidFill>
              </a:rPr>
              <a:t>DCal weight cal. (Subatech)</a:t>
            </a:r>
            <a:endParaRPr lang="ja-JP" altLang="en-US" sz="1400" i="1">
              <a:solidFill>
                <a:srgbClr val="000090"/>
              </a:solidFill>
            </a:endParaRPr>
          </a:p>
        </p:txBody>
      </p:sp>
      <p:pic>
        <p:nvPicPr>
          <p:cNvPr id="16400" name="図 20"/>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752850" y="4084638"/>
            <a:ext cx="1927225"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01" name="テキスト ボックス 21"/>
          <p:cNvSpPr txBox="1">
            <a:spLocks noChangeArrowheads="1"/>
          </p:cNvSpPr>
          <p:nvPr/>
        </p:nvSpPr>
        <p:spPr bwMode="auto">
          <a:xfrm>
            <a:off x="3808413" y="5410200"/>
            <a:ext cx="1811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rgbClr val="000000"/>
                </a:solidFill>
                <a:latin typeface="Arial" charset="0"/>
                <a:ea typeface="ヒラギノ角ゴ ProN W3" charset="0"/>
                <a:cs typeface="ヒラギノ角ゴ ProN W3" charset="0"/>
                <a:sym typeface="Arial" charset="0"/>
              </a:defRPr>
            </a:lvl1pPr>
            <a:lvl2pPr marL="37931725" indent="-37474525">
              <a:defRPr kumimoji="1" sz="2400">
                <a:solidFill>
                  <a:srgbClr val="000000"/>
                </a:solidFill>
                <a:latin typeface="Arial" charset="0"/>
                <a:ea typeface="ヒラギノ角ゴ ProN W3" charset="0"/>
                <a:cs typeface="ヒラギノ角ゴ ProN W3" charset="0"/>
                <a:sym typeface="Arial" charset="0"/>
              </a:defRPr>
            </a:lvl2pPr>
            <a:lvl3pPr>
              <a:defRPr kumimoji="1" sz="2400">
                <a:solidFill>
                  <a:srgbClr val="000000"/>
                </a:solidFill>
                <a:latin typeface="Arial" charset="0"/>
                <a:ea typeface="ヒラギノ角ゴ ProN W3" charset="0"/>
                <a:cs typeface="ヒラギノ角ゴ ProN W3" charset="0"/>
                <a:sym typeface="Arial" charset="0"/>
              </a:defRPr>
            </a:lvl3pPr>
            <a:lvl4pPr>
              <a:defRPr kumimoji="1" sz="2400">
                <a:solidFill>
                  <a:srgbClr val="000000"/>
                </a:solidFill>
                <a:latin typeface="Arial" charset="0"/>
                <a:ea typeface="ヒラギノ角ゴ ProN W3" charset="0"/>
                <a:cs typeface="ヒラギノ角ゴ ProN W3" charset="0"/>
                <a:sym typeface="Arial" charset="0"/>
              </a:defRPr>
            </a:lvl4pPr>
            <a:lvl5pPr>
              <a:defRPr kumimoji="1" sz="2400">
                <a:solidFill>
                  <a:srgbClr val="000000"/>
                </a:solidFill>
                <a:latin typeface="Arial" charset="0"/>
                <a:ea typeface="ヒラギノ角ゴ ProN W3" charset="0"/>
                <a:cs typeface="ヒラギノ角ゴ ProN W3" charset="0"/>
                <a:sym typeface="Arial" charset="0"/>
              </a:defRPr>
            </a:lvl5pPr>
            <a:lvl6pPr marL="4572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6pPr>
            <a:lvl7pPr marL="9144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7pPr>
            <a:lvl8pPr marL="1371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8pPr>
            <a:lvl9pPr marL="18288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9pPr>
          </a:lstStyle>
          <a:p>
            <a:r>
              <a:rPr lang="en-US" altLang="ja-JP" sz="1400" i="1">
                <a:solidFill>
                  <a:srgbClr val="000090"/>
                </a:solidFill>
              </a:rPr>
              <a:t>DCal straps (LPSC)</a:t>
            </a:r>
            <a:endParaRPr lang="ja-JP" altLang="en-US" sz="1400" i="1">
              <a:solidFill>
                <a:srgbClr val="000090"/>
              </a:solidFill>
            </a:endParaRPr>
          </a:p>
        </p:txBody>
      </p:sp>
      <p:sp>
        <p:nvSpPr>
          <p:cNvPr id="2" name="フッター プレースホルダー 1"/>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a:p>
        </p:txBody>
      </p:sp>
    </p:spTree>
    <p:extLst>
      <p:ext uri="{BB962C8B-B14F-4D97-AF65-F5344CB8AC3E}">
        <p14:creationId xmlns:p14="http://schemas.microsoft.com/office/powerpoint/2010/main" val="340759982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88640"/>
            <a:ext cx="8686800" cy="1066130"/>
          </a:xfrm>
        </p:spPr>
        <p:txBody>
          <a:bodyPr/>
          <a:lstStyle/>
          <a:p>
            <a:r>
              <a:rPr lang="en-US" altLang="ja-JP" sz="3600" dirty="0" smtClean="0"/>
              <a:t>DCal: shipping preparation at Tsukuba </a:t>
            </a:r>
            <a:r>
              <a:rPr lang="en-US" altLang="ja-JP" dirty="0" smtClean="0"/>
              <a:t/>
            </a:r>
            <a:br>
              <a:rPr lang="en-US" altLang="ja-JP" dirty="0" smtClean="0"/>
            </a:br>
            <a:r>
              <a:rPr lang="en-US" altLang="ja-JP" sz="2400" dirty="0" smtClean="0"/>
              <a:t>(Manoel </a:t>
            </a:r>
            <a:r>
              <a:rPr lang="en-US" altLang="ja-JP" sz="2400" dirty="0" err="1" smtClean="0"/>
              <a:t>Dialinas</a:t>
            </a:r>
            <a:r>
              <a:rPr lang="en-US" altLang="ja-JP" sz="2400" dirty="0" smtClean="0"/>
              <a:t> (Subatech, Nantes), 2011.02)</a:t>
            </a:r>
            <a:endParaRPr kumimoji="1" lang="ja-JP" altLang="en-US" sz="2400" dirty="0"/>
          </a:p>
        </p:txBody>
      </p:sp>
      <p:sp>
        <p:nvSpPr>
          <p:cNvPr id="4" name="スライド番号プレースホルダー 3"/>
          <p:cNvSpPr>
            <a:spLocks noGrp="1"/>
          </p:cNvSpPr>
          <p:nvPr>
            <p:ph type="sldNum" sz="quarter" idx="11"/>
          </p:nvPr>
        </p:nvSpPr>
        <p:spPr/>
        <p:txBody>
          <a:bodyPr/>
          <a:lstStyle/>
          <a:p>
            <a:pPr>
              <a:defRPr/>
            </a:pPr>
            <a:fld id="{1C203A52-BCBD-8646-BE49-60650770C207}" type="slidenum">
              <a:rPr lang="en-US" altLang="ja-JP" smtClean="0"/>
              <a:pPr>
                <a:defRPr/>
              </a:pPr>
              <a:t>15</a:t>
            </a:fld>
            <a:endParaRPr lang="en-US" altLang="ja-JP"/>
          </a:p>
        </p:txBody>
      </p:sp>
      <p:pic>
        <p:nvPicPr>
          <p:cNvPr id="5" name="図 4" descr="IMG_239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5616" y="1412776"/>
            <a:ext cx="6840760" cy="5130570"/>
          </a:xfrm>
          <a:prstGeom prst="rect">
            <a:avLst/>
          </a:prstGeom>
        </p:spPr>
      </p:pic>
      <p:sp>
        <p:nvSpPr>
          <p:cNvPr id="6" name="フッター プレースホルダー 5"/>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a:p>
        </p:txBody>
      </p:sp>
      <p:sp>
        <p:nvSpPr>
          <p:cNvPr id="7" name="正方形/長方形 6"/>
          <p:cNvSpPr/>
          <p:nvPr/>
        </p:nvSpPr>
        <p:spPr>
          <a:xfrm>
            <a:off x="2915816" y="5445224"/>
            <a:ext cx="2376264" cy="646331"/>
          </a:xfrm>
          <a:prstGeom prst="rect">
            <a:avLst/>
          </a:prstGeom>
        </p:spPr>
        <p:txBody>
          <a:bodyPr wrap="square">
            <a:spAutoFit/>
          </a:bodyPr>
          <a:lstStyle/>
          <a:p>
            <a:pPr algn="ctr"/>
            <a:r>
              <a:rPr lang="en-US" altLang="ja-JP" sz="1800" dirty="0" smtClean="0">
                <a:solidFill>
                  <a:schemeClr val="bg1"/>
                </a:solidFill>
              </a:rPr>
              <a:t>M. </a:t>
            </a:r>
            <a:r>
              <a:rPr lang="en-US" altLang="ja-JP" sz="1800" dirty="0" err="1">
                <a:solidFill>
                  <a:schemeClr val="bg1"/>
                </a:solidFill>
              </a:rPr>
              <a:t>Dialinas</a:t>
            </a:r>
            <a:r>
              <a:rPr lang="en-US" altLang="ja-JP" sz="1800" dirty="0">
                <a:solidFill>
                  <a:schemeClr val="bg1"/>
                </a:solidFill>
              </a:rPr>
              <a:t> </a:t>
            </a:r>
            <a:endParaRPr lang="en-US" altLang="ja-JP" sz="1800" dirty="0" smtClean="0">
              <a:solidFill>
                <a:schemeClr val="bg1"/>
              </a:solidFill>
            </a:endParaRPr>
          </a:p>
          <a:p>
            <a:pPr algn="ctr"/>
            <a:r>
              <a:rPr lang="en-US" altLang="ja-JP" sz="1800" dirty="0" smtClean="0">
                <a:solidFill>
                  <a:schemeClr val="bg1"/>
                </a:solidFill>
              </a:rPr>
              <a:t>(</a:t>
            </a:r>
            <a:r>
              <a:rPr lang="en-US" altLang="ja-JP" sz="1800" dirty="0">
                <a:solidFill>
                  <a:schemeClr val="bg1"/>
                </a:solidFill>
              </a:rPr>
              <a:t>Subatech, </a:t>
            </a:r>
            <a:r>
              <a:rPr lang="en-US" altLang="ja-JP" sz="1800" dirty="0" smtClean="0">
                <a:solidFill>
                  <a:schemeClr val="bg1"/>
                </a:solidFill>
              </a:rPr>
              <a:t>Nantes)</a:t>
            </a:r>
            <a:endParaRPr lang="ja-JP" altLang="en-US" sz="1800" dirty="0">
              <a:solidFill>
                <a:schemeClr val="bg1"/>
              </a:solidFill>
            </a:endParaRPr>
          </a:p>
        </p:txBody>
      </p:sp>
      <p:cxnSp>
        <p:nvCxnSpPr>
          <p:cNvPr id="8" name="直線矢印コネクタ 7"/>
          <p:cNvCxnSpPr/>
          <p:nvPr/>
        </p:nvCxnSpPr>
        <p:spPr>
          <a:xfrm flipH="1" flipV="1">
            <a:off x="3851920" y="4509120"/>
            <a:ext cx="216024" cy="1008112"/>
          </a:xfrm>
          <a:prstGeom prst="straightConnector1">
            <a:avLst/>
          </a:prstGeom>
          <a:ln w="57150" cmpd="sng">
            <a:solidFill>
              <a:srgbClr val="FFFFFF"/>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8084549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95536" y="0"/>
            <a:ext cx="8748464" cy="764704"/>
          </a:xfrm>
        </p:spPr>
        <p:txBody>
          <a:bodyPr/>
          <a:lstStyle/>
          <a:p>
            <a:r>
              <a:rPr lang="en-US" altLang="ja-JP" dirty="0" smtClean="0"/>
              <a:t>Shipping prep. at Tsukuba </a:t>
            </a:r>
            <a:r>
              <a:rPr kumimoji="1" lang="en-US" altLang="ja-JP" dirty="0" smtClean="0"/>
              <a:t>(2011.02)</a:t>
            </a:r>
            <a:endParaRPr kumimoji="1" lang="ja-JP" altLang="en-US" dirty="0"/>
          </a:p>
        </p:txBody>
      </p:sp>
      <p:sp>
        <p:nvSpPr>
          <p:cNvPr id="4" name="スライド番号プレースホルダー 3"/>
          <p:cNvSpPr>
            <a:spLocks noGrp="1"/>
          </p:cNvSpPr>
          <p:nvPr>
            <p:ph type="sldNum" sz="quarter" idx="11"/>
          </p:nvPr>
        </p:nvSpPr>
        <p:spPr/>
        <p:txBody>
          <a:bodyPr/>
          <a:lstStyle/>
          <a:p>
            <a:pPr>
              <a:defRPr/>
            </a:pPr>
            <a:fld id="{1C203A52-BCBD-8646-BE49-60650770C207}" type="slidenum">
              <a:rPr lang="en-US" altLang="ja-JP" smtClean="0"/>
              <a:pPr>
                <a:defRPr/>
              </a:pPr>
              <a:t>16</a:t>
            </a:fld>
            <a:endParaRPr lang="en-US" altLang="ja-JP"/>
          </a:p>
        </p:txBody>
      </p:sp>
      <p:pic>
        <p:nvPicPr>
          <p:cNvPr id="5" name="図 3" descr="IMG_2387.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78" y="849563"/>
            <a:ext cx="4257279" cy="5675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図 7" descr="shackl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9183" y="1124744"/>
            <a:ext cx="4704523" cy="3528392"/>
          </a:xfrm>
          <a:prstGeom prst="rect">
            <a:avLst/>
          </a:prstGeom>
        </p:spPr>
      </p:pic>
      <p:sp>
        <p:nvSpPr>
          <p:cNvPr id="9" name="フッター プレースホルダー 8"/>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a:p>
        </p:txBody>
      </p:sp>
    </p:spTree>
    <p:extLst>
      <p:ext uri="{BB962C8B-B14F-4D97-AF65-F5344CB8AC3E}">
        <p14:creationId xmlns:p14="http://schemas.microsoft.com/office/powerpoint/2010/main" val="4997436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dirty="0"/>
          </a:p>
        </p:txBody>
      </p:sp>
      <p:sp>
        <p:nvSpPr>
          <p:cNvPr id="4" name="スライド番号プレースホルダー 3"/>
          <p:cNvSpPr>
            <a:spLocks noGrp="1"/>
          </p:cNvSpPr>
          <p:nvPr>
            <p:ph type="sldNum" sz="quarter" idx="11"/>
          </p:nvPr>
        </p:nvSpPr>
        <p:spPr/>
        <p:txBody>
          <a:bodyPr/>
          <a:lstStyle/>
          <a:p>
            <a:pPr>
              <a:defRPr/>
            </a:pPr>
            <a:fld id="{1C203A52-BCBD-8646-BE49-60650770C207}" type="slidenum">
              <a:rPr lang="en-US" altLang="ja-JP" smtClean="0"/>
              <a:pPr>
                <a:defRPr/>
              </a:pPr>
              <a:t>17</a:t>
            </a:fld>
            <a:endParaRPr lang="en-US" altLang="ja-JP"/>
          </a:p>
        </p:txBody>
      </p:sp>
      <p:pic>
        <p:nvPicPr>
          <p:cNvPr id="5" name="図 4" descr="IMG_240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60648"/>
            <a:ext cx="4374486" cy="5832648"/>
          </a:xfrm>
          <a:prstGeom prst="rect">
            <a:avLst/>
          </a:prstGeom>
        </p:spPr>
      </p:pic>
      <p:pic>
        <p:nvPicPr>
          <p:cNvPr id="6" name="図 5" descr="IMG_241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1498" y="1628800"/>
            <a:ext cx="4512501" cy="3384376"/>
          </a:xfrm>
          <a:prstGeom prst="rect">
            <a:avLst/>
          </a:prstGeom>
        </p:spPr>
      </p:pic>
      <p:sp>
        <p:nvSpPr>
          <p:cNvPr id="7" name="フッター プレースホルダー 6"/>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a:p>
        </p:txBody>
      </p:sp>
      <p:grpSp>
        <p:nvGrpSpPr>
          <p:cNvPr id="13" name="図形グループ 12"/>
          <p:cNvGrpSpPr/>
          <p:nvPr/>
        </p:nvGrpSpPr>
        <p:grpSpPr>
          <a:xfrm>
            <a:off x="5076056" y="5013176"/>
            <a:ext cx="3331561" cy="965721"/>
            <a:chOff x="5076056" y="5013176"/>
            <a:chExt cx="3331561" cy="965721"/>
          </a:xfrm>
        </p:grpSpPr>
        <p:sp>
          <p:nvSpPr>
            <p:cNvPr id="3" name="テキスト ボックス 2"/>
            <p:cNvSpPr txBox="1"/>
            <p:nvPr/>
          </p:nvSpPr>
          <p:spPr>
            <a:xfrm>
              <a:off x="5076056" y="5517232"/>
              <a:ext cx="3331561" cy="461665"/>
            </a:xfrm>
            <a:prstGeom prst="rect">
              <a:avLst/>
            </a:prstGeom>
            <a:noFill/>
          </p:spPr>
          <p:txBody>
            <a:bodyPr wrap="none" rtlCol="0">
              <a:spAutoFit/>
            </a:bodyPr>
            <a:lstStyle/>
            <a:p>
              <a:r>
                <a:rPr kumimoji="1" lang="en-US" altLang="ja-JP" b="1" dirty="0" smtClean="0">
                  <a:solidFill>
                    <a:srgbClr val="FF0000"/>
                  </a:solidFill>
                </a:rPr>
                <a:t>1.5 tons (48 modules)</a:t>
              </a:r>
            </a:p>
          </p:txBody>
        </p:sp>
        <p:cxnSp>
          <p:nvCxnSpPr>
            <p:cNvPr id="9" name="直線矢印コネクタ 8"/>
            <p:cNvCxnSpPr/>
            <p:nvPr/>
          </p:nvCxnSpPr>
          <p:spPr>
            <a:xfrm flipV="1">
              <a:off x="6732240" y="5013176"/>
              <a:ext cx="0" cy="504056"/>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592784517"/>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4" name="スライド番号プレースホルダー 3"/>
          <p:cNvSpPr>
            <a:spLocks noGrp="1"/>
          </p:cNvSpPr>
          <p:nvPr>
            <p:ph type="sldNum" sz="quarter" idx="11"/>
          </p:nvPr>
        </p:nvSpPr>
        <p:spPr/>
        <p:txBody>
          <a:bodyPr/>
          <a:lstStyle/>
          <a:p>
            <a:pPr>
              <a:defRPr/>
            </a:pPr>
            <a:fld id="{1C203A52-BCBD-8646-BE49-60650770C207}" type="slidenum">
              <a:rPr lang="en-US" altLang="ja-JP" smtClean="0"/>
              <a:pPr>
                <a:defRPr/>
              </a:pPr>
              <a:t>18</a:t>
            </a:fld>
            <a:endParaRPr lang="en-US" altLang="ja-JP"/>
          </a:p>
        </p:txBody>
      </p:sp>
      <p:pic>
        <p:nvPicPr>
          <p:cNvPr id="5" name="図 4" descr="IMG_240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37529" cy="6853147"/>
          </a:xfrm>
          <a:prstGeom prst="rect">
            <a:avLst/>
          </a:prstGeom>
        </p:spPr>
      </p:pic>
      <p:sp>
        <p:nvSpPr>
          <p:cNvPr id="6" name="テキスト ボックス 5"/>
          <p:cNvSpPr txBox="1"/>
          <p:nvPr/>
        </p:nvSpPr>
        <p:spPr>
          <a:xfrm>
            <a:off x="611560" y="6018329"/>
            <a:ext cx="4039988" cy="830997"/>
          </a:xfrm>
          <a:prstGeom prst="rect">
            <a:avLst/>
          </a:prstGeom>
          <a:noFill/>
        </p:spPr>
        <p:txBody>
          <a:bodyPr wrap="none" rtlCol="0">
            <a:spAutoFit/>
          </a:bodyPr>
          <a:lstStyle/>
          <a:p>
            <a:r>
              <a:rPr kumimoji="1" lang="en-US" altLang="ja-JP" dirty="0" smtClean="0">
                <a:solidFill>
                  <a:schemeClr val="bg1"/>
                </a:solidFill>
              </a:rPr>
              <a:t>1</a:t>
            </a:r>
            <a:r>
              <a:rPr kumimoji="1" lang="en-US" altLang="ja-JP" baseline="30000" dirty="0" smtClean="0">
                <a:solidFill>
                  <a:schemeClr val="bg1"/>
                </a:solidFill>
              </a:rPr>
              <a:t>st</a:t>
            </a:r>
            <a:r>
              <a:rPr kumimoji="1" lang="en-US" altLang="ja-JP" dirty="0" smtClean="0">
                <a:solidFill>
                  <a:schemeClr val="bg1"/>
                </a:solidFill>
              </a:rPr>
              <a:t> shipping prep. completed</a:t>
            </a:r>
          </a:p>
          <a:p>
            <a:r>
              <a:rPr kumimoji="1" lang="en-US" altLang="ja-JP" dirty="0" smtClean="0">
                <a:solidFill>
                  <a:schemeClr val="bg1"/>
                </a:solidFill>
              </a:rPr>
              <a:t>(Feb. 2011, @ Tsukuba)</a:t>
            </a:r>
            <a:endParaRPr kumimoji="1" lang="ja-JP" altLang="en-US" dirty="0">
              <a:solidFill>
                <a:schemeClr val="bg1"/>
              </a:solidFill>
            </a:endParaRPr>
          </a:p>
        </p:txBody>
      </p:sp>
      <p:sp>
        <p:nvSpPr>
          <p:cNvPr id="7" name="フッター プレースホルダー 6"/>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a:p>
        </p:txBody>
      </p:sp>
      <p:sp>
        <p:nvSpPr>
          <p:cNvPr id="3" name="正方形/長方形 2"/>
          <p:cNvSpPr/>
          <p:nvPr/>
        </p:nvSpPr>
        <p:spPr>
          <a:xfrm>
            <a:off x="2411760" y="5373216"/>
            <a:ext cx="2376264" cy="646331"/>
          </a:xfrm>
          <a:prstGeom prst="rect">
            <a:avLst/>
          </a:prstGeom>
        </p:spPr>
        <p:txBody>
          <a:bodyPr wrap="square">
            <a:spAutoFit/>
          </a:bodyPr>
          <a:lstStyle/>
          <a:p>
            <a:pPr algn="ctr"/>
            <a:r>
              <a:rPr lang="en-US" altLang="ja-JP" sz="1800" dirty="0" smtClean="0">
                <a:solidFill>
                  <a:schemeClr val="bg1"/>
                </a:solidFill>
              </a:rPr>
              <a:t>M. </a:t>
            </a:r>
            <a:r>
              <a:rPr lang="en-US" altLang="ja-JP" sz="1800" dirty="0" err="1">
                <a:solidFill>
                  <a:schemeClr val="bg1"/>
                </a:solidFill>
              </a:rPr>
              <a:t>Dialinas</a:t>
            </a:r>
            <a:r>
              <a:rPr lang="en-US" altLang="ja-JP" sz="1800" dirty="0">
                <a:solidFill>
                  <a:schemeClr val="bg1"/>
                </a:solidFill>
              </a:rPr>
              <a:t> </a:t>
            </a:r>
            <a:endParaRPr lang="en-US" altLang="ja-JP" sz="1800" dirty="0" smtClean="0">
              <a:solidFill>
                <a:schemeClr val="bg1"/>
              </a:solidFill>
            </a:endParaRPr>
          </a:p>
          <a:p>
            <a:pPr algn="ctr"/>
            <a:r>
              <a:rPr lang="en-US" altLang="ja-JP" sz="1800" dirty="0" smtClean="0">
                <a:solidFill>
                  <a:schemeClr val="bg1"/>
                </a:solidFill>
              </a:rPr>
              <a:t>(</a:t>
            </a:r>
            <a:r>
              <a:rPr lang="en-US" altLang="ja-JP" sz="1800" dirty="0">
                <a:solidFill>
                  <a:schemeClr val="bg1"/>
                </a:solidFill>
              </a:rPr>
              <a:t>Subatech, </a:t>
            </a:r>
            <a:r>
              <a:rPr lang="en-US" altLang="ja-JP" sz="1800" dirty="0" smtClean="0">
                <a:solidFill>
                  <a:schemeClr val="bg1"/>
                </a:solidFill>
              </a:rPr>
              <a:t>Nantes)</a:t>
            </a:r>
            <a:endParaRPr lang="ja-JP" altLang="en-US" sz="1800" dirty="0">
              <a:solidFill>
                <a:schemeClr val="bg1"/>
              </a:solidFill>
            </a:endParaRPr>
          </a:p>
        </p:txBody>
      </p:sp>
      <p:cxnSp>
        <p:nvCxnSpPr>
          <p:cNvPr id="11" name="直線矢印コネクタ 10"/>
          <p:cNvCxnSpPr/>
          <p:nvPr/>
        </p:nvCxnSpPr>
        <p:spPr>
          <a:xfrm flipV="1">
            <a:off x="3923928" y="4797152"/>
            <a:ext cx="288032" cy="576064"/>
          </a:xfrm>
          <a:prstGeom prst="straightConnector1">
            <a:avLst/>
          </a:prstGeom>
          <a:ln w="57150" cmpd="sng">
            <a:solidFill>
              <a:srgbClr val="FFFFFF"/>
            </a:solidFill>
            <a:tailEnd type="arrow"/>
          </a:ln>
        </p:spPr>
        <p:style>
          <a:lnRef idx="2">
            <a:schemeClr val="accent1"/>
          </a:lnRef>
          <a:fillRef idx="0">
            <a:schemeClr val="accent1"/>
          </a:fillRef>
          <a:effectRef idx="1">
            <a:schemeClr val="accent1"/>
          </a:effectRef>
          <a:fontRef idx="minor">
            <a:schemeClr val="tx1"/>
          </a:fontRef>
        </p:style>
      </p:cxnSp>
      <p:sp>
        <p:nvSpPr>
          <p:cNvPr id="9" name="正方形/長方形 8"/>
          <p:cNvSpPr/>
          <p:nvPr/>
        </p:nvSpPr>
        <p:spPr>
          <a:xfrm>
            <a:off x="4427984" y="5301208"/>
            <a:ext cx="1728192" cy="923330"/>
          </a:xfrm>
          <a:prstGeom prst="rect">
            <a:avLst/>
          </a:prstGeom>
        </p:spPr>
        <p:txBody>
          <a:bodyPr wrap="square">
            <a:spAutoFit/>
          </a:bodyPr>
          <a:lstStyle/>
          <a:p>
            <a:pPr algn="ctr"/>
            <a:r>
              <a:rPr lang="en-US" altLang="ja-JP" sz="1800" dirty="0" smtClean="0">
                <a:solidFill>
                  <a:schemeClr val="bg1"/>
                </a:solidFill>
              </a:rPr>
              <a:t>Y. Miake </a:t>
            </a:r>
          </a:p>
          <a:p>
            <a:pPr algn="ctr"/>
            <a:r>
              <a:rPr lang="en-US" altLang="ja-JP" sz="1800" dirty="0" smtClean="0">
                <a:solidFill>
                  <a:schemeClr val="bg1"/>
                </a:solidFill>
              </a:rPr>
              <a:t>(Tsukuba, Japan, leader)</a:t>
            </a:r>
            <a:endParaRPr lang="ja-JP" altLang="en-US" sz="1800" dirty="0">
              <a:solidFill>
                <a:schemeClr val="bg1"/>
              </a:solidFill>
            </a:endParaRPr>
          </a:p>
        </p:txBody>
      </p:sp>
      <p:cxnSp>
        <p:nvCxnSpPr>
          <p:cNvPr id="10" name="直線矢印コネクタ 9"/>
          <p:cNvCxnSpPr/>
          <p:nvPr/>
        </p:nvCxnSpPr>
        <p:spPr>
          <a:xfrm flipH="1" flipV="1">
            <a:off x="5004048" y="4725144"/>
            <a:ext cx="72008" cy="648072"/>
          </a:xfrm>
          <a:prstGeom prst="straightConnector1">
            <a:avLst/>
          </a:prstGeom>
          <a:ln w="57150" cmpd="sng">
            <a:solidFill>
              <a:srgbClr val="FFFFFF"/>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4245484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Shipping from Tsukuba to Nantes</a:t>
            </a:r>
            <a:endParaRPr kumimoji="1" lang="ja-JP" altLang="en-US" dirty="0"/>
          </a:p>
        </p:txBody>
      </p:sp>
      <p:sp>
        <p:nvSpPr>
          <p:cNvPr id="4" name="スライド番号プレースホルダー 3"/>
          <p:cNvSpPr>
            <a:spLocks noGrp="1"/>
          </p:cNvSpPr>
          <p:nvPr>
            <p:ph type="sldNum" sz="quarter" idx="11"/>
          </p:nvPr>
        </p:nvSpPr>
        <p:spPr/>
        <p:txBody>
          <a:bodyPr/>
          <a:lstStyle/>
          <a:p>
            <a:pPr>
              <a:defRPr/>
            </a:pPr>
            <a:fld id="{1C203A52-BCBD-8646-BE49-60650770C207}" type="slidenum">
              <a:rPr lang="en-US" altLang="ja-JP" smtClean="0"/>
              <a:pPr>
                <a:defRPr/>
              </a:pPr>
              <a:t>19</a:t>
            </a:fld>
            <a:endParaRPr lang="en-US" altLang="ja-JP"/>
          </a:p>
        </p:txBody>
      </p:sp>
      <p:sp>
        <p:nvSpPr>
          <p:cNvPr id="5" name="スライド番号プレースホルダー 3"/>
          <p:cNvSpPr txBox="1">
            <a:spLocks/>
          </p:cNvSpPr>
          <p:nvPr/>
        </p:nvSpPr>
        <p:spPr>
          <a:xfrm>
            <a:off x="6038977" y="4340126"/>
            <a:ext cx="2133600" cy="365125"/>
          </a:xfrm>
          <a:prstGeom prst="rect">
            <a:avLst/>
          </a:prstGeom>
        </p:spPr>
        <p:txBody>
          <a:bodyPr vert="horz" wrap="square" lIns="91430" tIns="45716" rIns="91430" bIns="45716" numCol="1" anchor="ctr" anchorCtr="0" compatLnSpc="1">
            <a:prstTxWarp prst="textNoShape">
              <a:avLst/>
            </a:prstTxWarp>
          </a:bodyPr>
          <a:lstStyle>
            <a:defPPr>
              <a:defRPr lang="en-US"/>
            </a:defPPr>
            <a:lvl1pPr algn="r" rtl="0" fontAlgn="base">
              <a:spcBef>
                <a:spcPct val="0"/>
              </a:spcBef>
              <a:spcAft>
                <a:spcPct val="0"/>
              </a:spcAft>
              <a:defRPr sz="1200" kern="1200">
                <a:solidFill>
                  <a:srgbClr val="898989"/>
                </a:solidFill>
                <a:latin typeface="Arial" charset="0"/>
                <a:ea typeface="ヒラギノ角ゴ ProN W3" charset="0"/>
                <a:cs typeface="ヒラギノ角ゴ ProN W3" charset="0"/>
                <a:sym typeface="Arial" charset="0"/>
              </a:defRPr>
            </a:lvl1pPr>
            <a:lvl2pPr marL="319088" indent="134938"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2pPr>
            <a:lvl3pPr marL="639763" indent="271463"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3pPr>
            <a:lvl4pPr marL="962025" indent="406400"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4pPr>
            <a:lvl5pPr marL="1282700" indent="542925" algn="l" rtl="0" fontAlgn="base">
              <a:spcBef>
                <a:spcPct val="0"/>
              </a:spcBef>
              <a:spcAft>
                <a:spcPct val="0"/>
              </a:spcAft>
              <a:defRPr sz="2400" kern="1200">
                <a:solidFill>
                  <a:srgbClr val="000000"/>
                </a:solidFill>
                <a:latin typeface="Arial" charset="0"/>
                <a:ea typeface="ヒラギノ角ゴ ProN W3" charset="0"/>
                <a:cs typeface="ヒラギノ角ゴ ProN W3" charset="0"/>
                <a:sym typeface="Arial" charset="0"/>
              </a:defRPr>
            </a:lvl5pPr>
            <a:lvl6pPr marL="22860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6pPr>
            <a:lvl7pPr marL="27432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7pPr>
            <a:lvl8pPr marL="32004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8pPr>
            <a:lvl9pPr marL="3657600" algn="l" defTabSz="457200" rtl="0" eaLnBrk="1" latinLnBrk="0" hangingPunct="1">
              <a:defRPr sz="2400" kern="1200">
                <a:solidFill>
                  <a:srgbClr val="000000"/>
                </a:solidFill>
                <a:latin typeface="Arial" charset="0"/>
                <a:ea typeface="ヒラギノ角ゴ ProN W3" charset="0"/>
                <a:cs typeface="ヒラギノ角ゴ ProN W3" charset="0"/>
                <a:sym typeface="Arial" charset="0"/>
              </a:defRPr>
            </a:lvl9pPr>
          </a:lstStyle>
          <a:p>
            <a:pPr>
              <a:defRPr/>
            </a:pPr>
            <a:fld id="{1C203A52-BCBD-8646-BE49-60650770C207}" type="slidenum">
              <a:rPr lang="en-US" altLang="ja-JP" smtClean="0"/>
              <a:pPr>
                <a:defRPr/>
              </a:pPr>
              <a:t>19</a:t>
            </a:fld>
            <a:endParaRPr lang="en-US" altLang="ja-JP"/>
          </a:p>
        </p:txBody>
      </p:sp>
      <p:pic>
        <p:nvPicPr>
          <p:cNvPr id="6" name="図 5" descr="IMG_276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5501" y="1628800"/>
            <a:ext cx="4488499" cy="3366374"/>
          </a:xfrm>
          <a:prstGeom prst="rect">
            <a:avLst/>
          </a:prstGeom>
        </p:spPr>
      </p:pic>
      <p:sp>
        <p:nvSpPr>
          <p:cNvPr id="7" name="テキスト ボックス 6"/>
          <p:cNvSpPr txBox="1"/>
          <p:nvPr/>
        </p:nvSpPr>
        <p:spPr>
          <a:xfrm>
            <a:off x="539552" y="5013176"/>
            <a:ext cx="8604448" cy="1569660"/>
          </a:xfrm>
          <a:prstGeom prst="rect">
            <a:avLst/>
          </a:prstGeom>
          <a:noFill/>
        </p:spPr>
        <p:txBody>
          <a:bodyPr wrap="square" rtlCol="0">
            <a:spAutoFit/>
          </a:bodyPr>
          <a:lstStyle/>
          <a:p>
            <a:pPr marL="457200" indent="-457200">
              <a:buFont typeface="Arial"/>
              <a:buChar char="•"/>
            </a:pPr>
            <a:r>
              <a:rPr kumimoji="1" lang="en-US" altLang="ja-JP" dirty="0" smtClean="0">
                <a:solidFill>
                  <a:srgbClr val="0000FF"/>
                </a:solidFill>
              </a:rPr>
              <a:t>Shipped DCal to Subatech Nantes, France.</a:t>
            </a:r>
          </a:p>
          <a:p>
            <a:pPr marL="776288" lvl="1" indent="-457200">
              <a:buFont typeface="Arial"/>
              <a:buChar char="•"/>
            </a:pPr>
            <a:r>
              <a:rPr kumimoji="1" lang="en-US" altLang="ja-JP" dirty="0" smtClean="0">
                <a:solidFill>
                  <a:srgbClr val="0000FF"/>
                </a:solidFill>
              </a:rPr>
              <a:t>Feb. 2011 &amp; Jul. 2011, from Tsukuba.</a:t>
            </a:r>
            <a:endParaRPr kumimoji="1" lang="en-US" altLang="ja-JP" dirty="0">
              <a:solidFill>
                <a:srgbClr val="0000FF"/>
              </a:solidFill>
            </a:endParaRPr>
          </a:p>
          <a:p>
            <a:pPr marL="342900" indent="-342900">
              <a:buFont typeface="Arial"/>
              <a:buChar char="•"/>
            </a:pPr>
            <a:r>
              <a:rPr kumimoji="1" lang="en-US" altLang="ja-JP" b="1" dirty="0">
                <a:solidFill>
                  <a:srgbClr val="FF0000"/>
                </a:solidFill>
              </a:rPr>
              <a:t>We sent 6 tons (192 modules</a:t>
            </a:r>
            <a:r>
              <a:rPr kumimoji="1" lang="en-US" altLang="ja-JP" b="1" dirty="0" smtClean="0">
                <a:solidFill>
                  <a:srgbClr val="FF0000"/>
                </a:solidFill>
              </a:rPr>
              <a:t>) in </a:t>
            </a:r>
            <a:r>
              <a:rPr kumimoji="1" lang="en-US" altLang="ja-JP" b="1" dirty="0">
                <a:solidFill>
                  <a:srgbClr val="FF0000"/>
                </a:solidFill>
              </a:rPr>
              <a:t>total </a:t>
            </a:r>
            <a:r>
              <a:rPr kumimoji="1" lang="en-US" altLang="ja-JP" b="1" dirty="0" smtClean="0">
                <a:solidFill>
                  <a:srgbClr val="FF0000"/>
                </a:solidFill>
              </a:rPr>
              <a:t>from Tsukuba to Subatech Nantes.</a:t>
            </a:r>
            <a:endParaRPr kumimoji="1" lang="ja-JP" altLang="en-US" b="1" dirty="0">
              <a:solidFill>
                <a:srgbClr val="FF0000"/>
              </a:solidFill>
            </a:endParaRPr>
          </a:p>
        </p:txBody>
      </p:sp>
      <p:pic>
        <p:nvPicPr>
          <p:cNvPr id="8" name="図 7" descr="IMG_243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28800"/>
            <a:ext cx="4475989" cy="3356992"/>
          </a:xfrm>
          <a:prstGeom prst="rect">
            <a:avLst/>
          </a:prstGeom>
        </p:spPr>
      </p:pic>
      <p:sp>
        <p:nvSpPr>
          <p:cNvPr id="9" name="フッター プレースホルダー 8"/>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dirty="0"/>
          </a:p>
        </p:txBody>
      </p:sp>
    </p:spTree>
    <p:extLst>
      <p:ext uri="{BB962C8B-B14F-4D97-AF65-F5344CB8AC3E}">
        <p14:creationId xmlns:p14="http://schemas.microsoft.com/office/powerpoint/2010/main" val="24698603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LHC_05: members</a:t>
            </a:r>
            <a:endParaRPr kumimoji="1" lang="ja-JP" altLang="en-US" dirty="0"/>
          </a:p>
        </p:txBody>
      </p:sp>
      <p:sp>
        <p:nvSpPr>
          <p:cNvPr id="4" name="フッター プレースホルダー 3"/>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a:p>
        </p:txBody>
      </p:sp>
      <p:sp>
        <p:nvSpPr>
          <p:cNvPr id="5" name="スライド番号プレースホルダー 4"/>
          <p:cNvSpPr>
            <a:spLocks noGrp="1"/>
          </p:cNvSpPr>
          <p:nvPr>
            <p:ph type="sldNum" sz="quarter" idx="11"/>
          </p:nvPr>
        </p:nvSpPr>
        <p:spPr/>
        <p:txBody>
          <a:bodyPr/>
          <a:lstStyle/>
          <a:p>
            <a:pPr>
              <a:defRPr/>
            </a:pPr>
            <a:fld id="{1C203A52-BCBD-8646-BE49-60650770C207}" type="slidenum">
              <a:rPr lang="en-US" altLang="ja-JP" smtClean="0"/>
              <a:pPr>
                <a:defRPr/>
              </a:pPr>
              <a:t>2</a:t>
            </a:fld>
            <a:endParaRPr lang="en-US" altLang="ja-JP"/>
          </a:p>
        </p:txBody>
      </p:sp>
      <p:pic>
        <p:nvPicPr>
          <p:cNvPr id="6" name="図 5"/>
          <p:cNvPicPr>
            <a:picLocks noChangeAspect="1"/>
          </p:cNvPicPr>
          <p:nvPr/>
        </p:nvPicPr>
        <p:blipFill rotWithShape="1">
          <a:blip r:embed="rId2"/>
          <a:srcRect t="1" b="3921"/>
          <a:stretch/>
        </p:blipFill>
        <p:spPr>
          <a:xfrm>
            <a:off x="395536" y="980728"/>
            <a:ext cx="8244408" cy="5343320"/>
          </a:xfrm>
          <a:prstGeom prst="rect">
            <a:avLst/>
          </a:prstGeom>
        </p:spPr>
      </p:pic>
    </p:spTree>
    <p:extLst>
      <p:ext uri="{BB962C8B-B14F-4D97-AF65-F5344CB8AC3E}">
        <p14:creationId xmlns:p14="http://schemas.microsoft.com/office/powerpoint/2010/main" val="206755654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sz="3600" dirty="0" smtClean="0"/>
              <a:t>DCal modules arrived at Subatech Nantes (2011.03)</a:t>
            </a:r>
            <a:endParaRPr kumimoji="1" lang="ja-JP" altLang="en-US" sz="3600" dirty="0"/>
          </a:p>
        </p:txBody>
      </p:sp>
      <p:sp>
        <p:nvSpPr>
          <p:cNvPr id="4" name="フッター プレースホルダー 3"/>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a:p>
        </p:txBody>
      </p:sp>
      <p:sp>
        <p:nvSpPr>
          <p:cNvPr id="5" name="スライド番号プレースホルダー 4"/>
          <p:cNvSpPr>
            <a:spLocks noGrp="1"/>
          </p:cNvSpPr>
          <p:nvPr>
            <p:ph type="sldNum" sz="quarter" idx="11"/>
          </p:nvPr>
        </p:nvSpPr>
        <p:spPr/>
        <p:txBody>
          <a:bodyPr/>
          <a:lstStyle/>
          <a:p>
            <a:pPr>
              <a:defRPr/>
            </a:pPr>
            <a:fld id="{1C203A52-BCBD-8646-BE49-60650770C207}" type="slidenum">
              <a:rPr lang="en-US" altLang="ja-JP" smtClean="0"/>
              <a:pPr>
                <a:defRPr/>
              </a:pPr>
              <a:t>20</a:t>
            </a:fld>
            <a:endParaRPr lang="en-US" altLang="ja-JP"/>
          </a:p>
        </p:txBody>
      </p:sp>
      <p:pic>
        <p:nvPicPr>
          <p:cNvPr id="6" name="図 5" descr="L1030381_com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520" y="1988840"/>
            <a:ext cx="5321608" cy="3544274"/>
          </a:xfrm>
          <a:prstGeom prst="rect">
            <a:avLst/>
          </a:prstGeom>
        </p:spPr>
      </p:pic>
      <p:pic>
        <p:nvPicPr>
          <p:cNvPr id="9" name="図 8" descr="L1030379_com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2080" y="1340767"/>
            <a:ext cx="3851920" cy="2565439"/>
          </a:xfrm>
          <a:prstGeom prst="rect">
            <a:avLst/>
          </a:prstGeom>
        </p:spPr>
      </p:pic>
      <p:pic>
        <p:nvPicPr>
          <p:cNvPr id="10" name="図 9" descr="L1030441_comp.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35709" y="4005064"/>
            <a:ext cx="3920111" cy="2610855"/>
          </a:xfrm>
          <a:prstGeom prst="rect">
            <a:avLst/>
          </a:prstGeom>
        </p:spPr>
      </p:pic>
      <p:sp>
        <p:nvSpPr>
          <p:cNvPr id="11" name="正方形/長方形 10"/>
          <p:cNvSpPr/>
          <p:nvPr/>
        </p:nvSpPr>
        <p:spPr>
          <a:xfrm>
            <a:off x="539552" y="5517232"/>
            <a:ext cx="2376264" cy="646331"/>
          </a:xfrm>
          <a:prstGeom prst="rect">
            <a:avLst/>
          </a:prstGeom>
          <a:noFill/>
        </p:spPr>
        <p:txBody>
          <a:bodyPr wrap="square">
            <a:spAutoFit/>
          </a:bodyPr>
          <a:lstStyle/>
          <a:p>
            <a:pPr algn="ctr"/>
            <a:r>
              <a:rPr lang="en-US" altLang="ja-JP" sz="1800" dirty="0" err="1">
                <a:solidFill>
                  <a:schemeClr val="tx1"/>
                </a:solidFill>
              </a:rPr>
              <a:t>Magali</a:t>
            </a:r>
            <a:r>
              <a:rPr lang="en-US" altLang="ja-JP" sz="1800" dirty="0">
                <a:solidFill>
                  <a:schemeClr val="tx1"/>
                </a:solidFill>
              </a:rPr>
              <a:t> Estienne </a:t>
            </a:r>
            <a:endParaRPr lang="en-US" altLang="ja-JP" sz="1800" dirty="0" smtClean="0">
              <a:solidFill>
                <a:schemeClr val="tx1"/>
              </a:solidFill>
            </a:endParaRPr>
          </a:p>
          <a:p>
            <a:pPr algn="ctr"/>
            <a:r>
              <a:rPr lang="en-US" altLang="ja-JP" sz="1800" dirty="0" smtClean="0">
                <a:solidFill>
                  <a:schemeClr val="tx1"/>
                </a:solidFill>
              </a:rPr>
              <a:t>(</a:t>
            </a:r>
            <a:r>
              <a:rPr lang="en-US" altLang="ja-JP" sz="1800" dirty="0">
                <a:solidFill>
                  <a:schemeClr val="tx1"/>
                </a:solidFill>
              </a:rPr>
              <a:t>Subatech, </a:t>
            </a:r>
            <a:r>
              <a:rPr lang="en-US" altLang="ja-JP" sz="1800" dirty="0" smtClean="0">
                <a:solidFill>
                  <a:schemeClr val="tx1"/>
                </a:solidFill>
              </a:rPr>
              <a:t>Nantes)</a:t>
            </a:r>
            <a:endParaRPr lang="ja-JP" altLang="en-US" sz="1800" dirty="0">
              <a:solidFill>
                <a:schemeClr val="tx1"/>
              </a:solidFill>
            </a:endParaRPr>
          </a:p>
        </p:txBody>
      </p:sp>
      <p:cxnSp>
        <p:nvCxnSpPr>
          <p:cNvPr id="12" name="直線矢印コネクタ 11"/>
          <p:cNvCxnSpPr/>
          <p:nvPr/>
        </p:nvCxnSpPr>
        <p:spPr>
          <a:xfrm flipH="1" flipV="1">
            <a:off x="971600" y="4365104"/>
            <a:ext cx="432048" cy="1224136"/>
          </a:xfrm>
          <a:prstGeom prst="straightConnector1">
            <a:avLst/>
          </a:prstGeom>
          <a:ln w="57150" cmpd="sng">
            <a:solidFill>
              <a:srgbClr val="FFFFFF"/>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6493959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コンテンツ プレースホルダ 4" descr="IMG_1032.JPG"/>
          <p:cNvPicPr>
            <a:picLocks noGrp="1" noChangeAspect="1"/>
          </p:cNvPicPr>
          <p:nvPr>
            <p:ph idx="1"/>
          </p:nvPr>
        </p:nvPicPr>
        <p:blipFill>
          <a:blip r:embed="rId2">
            <a:extLst>
              <a:ext uri="{28A0092B-C50C-407E-A947-70E740481C1C}">
                <a14:useLocalDpi xmlns:a14="http://schemas.microsoft.com/office/drawing/2010/main" val="0"/>
              </a:ext>
            </a:extLst>
          </a:blip>
          <a:srcRect t="-627" b="-627"/>
          <a:stretch>
            <a:fillRect/>
          </a:stretch>
        </p:blipFill>
        <p:spPr>
          <a:xfrm>
            <a:off x="0" y="0"/>
            <a:ext cx="8915400" cy="6770688"/>
          </a:xfrm>
        </p:spPr>
      </p:pic>
      <p:sp>
        <p:nvSpPr>
          <p:cNvPr id="17411" name="スライド番号プレースホルダ 3"/>
          <p:cNvSpPr>
            <a:spLocks noGrp="1"/>
          </p:cNvSpPr>
          <p:nvPr>
            <p:ph type="sldNum" sz="quarter" idx="10"/>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defRPr kumimoji="1" sz="2400">
                <a:solidFill>
                  <a:srgbClr val="000000"/>
                </a:solidFill>
                <a:latin typeface="Arial" charset="0"/>
                <a:ea typeface="ヒラギノ角ゴ ProN W3" charset="0"/>
                <a:cs typeface="ヒラギノ角ゴ ProN W3" charset="0"/>
                <a:sym typeface="Arial" charset="0"/>
              </a:defRPr>
            </a:lvl1pPr>
            <a:lvl2pPr marL="37931725" indent="-37474525">
              <a:defRPr kumimoji="1" sz="2400">
                <a:solidFill>
                  <a:srgbClr val="000000"/>
                </a:solidFill>
                <a:latin typeface="Arial" charset="0"/>
                <a:ea typeface="ヒラギノ角ゴ ProN W3" charset="0"/>
                <a:cs typeface="ヒラギノ角ゴ ProN W3" charset="0"/>
                <a:sym typeface="Arial" charset="0"/>
              </a:defRPr>
            </a:lvl2pPr>
            <a:lvl3pPr>
              <a:defRPr kumimoji="1" sz="2400">
                <a:solidFill>
                  <a:srgbClr val="000000"/>
                </a:solidFill>
                <a:latin typeface="Arial" charset="0"/>
                <a:ea typeface="ヒラギノ角ゴ ProN W3" charset="0"/>
                <a:cs typeface="ヒラギノ角ゴ ProN W3" charset="0"/>
                <a:sym typeface="Arial" charset="0"/>
              </a:defRPr>
            </a:lvl3pPr>
            <a:lvl4pPr>
              <a:defRPr kumimoji="1" sz="2400">
                <a:solidFill>
                  <a:srgbClr val="000000"/>
                </a:solidFill>
                <a:latin typeface="Arial" charset="0"/>
                <a:ea typeface="ヒラギノ角ゴ ProN W3" charset="0"/>
                <a:cs typeface="ヒラギノ角ゴ ProN W3" charset="0"/>
                <a:sym typeface="Arial" charset="0"/>
              </a:defRPr>
            </a:lvl4pPr>
            <a:lvl5pPr>
              <a:defRPr kumimoji="1" sz="2400">
                <a:solidFill>
                  <a:srgbClr val="000000"/>
                </a:solidFill>
                <a:latin typeface="Arial" charset="0"/>
                <a:ea typeface="ヒラギノ角ゴ ProN W3" charset="0"/>
                <a:cs typeface="ヒラギノ角ゴ ProN W3" charset="0"/>
                <a:sym typeface="Arial" charset="0"/>
              </a:defRPr>
            </a:lvl5pPr>
            <a:lvl6pPr marL="4572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6pPr>
            <a:lvl7pPr marL="9144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7pPr>
            <a:lvl8pPr marL="1371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8pPr>
            <a:lvl9pPr marL="18288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9pPr>
          </a:lstStyle>
          <a:p>
            <a:fld id="{7A1C0715-2F34-3047-956A-6BEC106786EB}" type="slidenum">
              <a:rPr kumimoji="0" lang="en-US" altLang="ja-JP" sz="1000">
                <a:solidFill>
                  <a:schemeClr val="tx1"/>
                </a:solidFill>
                <a:cs typeface="Arial" charset="0"/>
              </a:rPr>
              <a:pPr/>
              <a:t>21</a:t>
            </a:fld>
            <a:endParaRPr kumimoji="0" lang="en-US" altLang="ja-JP" sz="1000">
              <a:solidFill>
                <a:schemeClr val="tx1"/>
              </a:solidFill>
              <a:cs typeface="Arial" charset="0"/>
            </a:endParaRPr>
          </a:p>
        </p:txBody>
      </p:sp>
      <p:sp>
        <p:nvSpPr>
          <p:cNvPr id="17412" name="正方形/長方形 5"/>
          <p:cNvSpPr>
            <a:spLocks noChangeArrowheads="1"/>
          </p:cNvSpPr>
          <p:nvPr/>
        </p:nvSpPr>
        <p:spPr bwMode="auto">
          <a:xfrm>
            <a:off x="406400" y="5745163"/>
            <a:ext cx="307533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ja-JP" dirty="0">
                <a:solidFill>
                  <a:schemeClr val="bg1"/>
                </a:solidFill>
                <a:ea typeface="Arial" charset="0"/>
                <a:cs typeface="Arial" charset="0"/>
              </a:rPr>
              <a:t>Jean-François </a:t>
            </a:r>
            <a:r>
              <a:rPr lang="en-US" altLang="ja-JP" dirty="0" err="1" smtClean="0">
                <a:solidFill>
                  <a:schemeClr val="bg1"/>
                </a:solidFill>
                <a:ea typeface="Arial" charset="0"/>
                <a:cs typeface="Arial" charset="0"/>
              </a:rPr>
              <a:t>Muraz</a:t>
            </a:r>
            <a:endParaRPr lang="en-US" altLang="ja-JP" dirty="0" smtClean="0">
              <a:solidFill>
                <a:schemeClr val="bg1"/>
              </a:solidFill>
              <a:ea typeface="Arial" charset="0"/>
              <a:cs typeface="Arial" charset="0"/>
            </a:endParaRPr>
          </a:p>
          <a:p>
            <a:r>
              <a:rPr lang="en-US" altLang="ja-JP" dirty="0" smtClean="0">
                <a:solidFill>
                  <a:schemeClr val="bg1"/>
                </a:solidFill>
                <a:ea typeface="Arial" charset="0"/>
                <a:cs typeface="Arial" charset="0"/>
              </a:rPr>
              <a:t>(LPSC Grenoble) </a:t>
            </a:r>
            <a:endParaRPr lang="ja-JP" altLang="en-US" dirty="0">
              <a:solidFill>
                <a:schemeClr val="bg1"/>
              </a:solidFill>
              <a:ea typeface="Arial" charset="0"/>
              <a:cs typeface="Arial" charset="0"/>
            </a:endParaRPr>
          </a:p>
        </p:txBody>
      </p:sp>
      <p:sp>
        <p:nvSpPr>
          <p:cNvPr id="17413" name="正方形/長方形 6"/>
          <p:cNvSpPr>
            <a:spLocks noChangeArrowheads="1"/>
          </p:cNvSpPr>
          <p:nvPr/>
        </p:nvSpPr>
        <p:spPr bwMode="auto">
          <a:xfrm>
            <a:off x="4745038" y="2543175"/>
            <a:ext cx="27813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ja-JP" dirty="0">
                <a:solidFill>
                  <a:srgbClr val="FFFFFF"/>
                </a:solidFill>
                <a:ea typeface="Arial" charset="0"/>
                <a:cs typeface="Arial" charset="0"/>
              </a:rPr>
              <a:t>Christophe </a:t>
            </a:r>
            <a:r>
              <a:rPr lang="en-US" altLang="ja-JP" dirty="0" err="1" smtClean="0">
                <a:solidFill>
                  <a:srgbClr val="FFFFFF"/>
                </a:solidFill>
                <a:ea typeface="Arial" charset="0"/>
                <a:cs typeface="Arial" charset="0"/>
              </a:rPr>
              <a:t>Furget</a:t>
            </a:r>
            <a:endParaRPr lang="en-US" altLang="ja-JP" dirty="0" smtClean="0">
              <a:solidFill>
                <a:srgbClr val="FFFFFF"/>
              </a:solidFill>
              <a:ea typeface="Arial" charset="0"/>
              <a:cs typeface="Arial" charset="0"/>
            </a:endParaRPr>
          </a:p>
          <a:p>
            <a:r>
              <a:rPr lang="en-US" altLang="ja-JP" dirty="0" smtClean="0">
                <a:solidFill>
                  <a:srgbClr val="FFFFFF"/>
                </a:solidFill>
                <a:ea typeface="Arial" charset="0"/>
                <a:cs typeface="Arial" charset="0"/>
              </a:rPr>
              <a:t>(LPSC Grenoble)</a:t>
            </a:r>
            <a:endParaRPr lang="en-US" altLang="ja-JP" dirty="0">
              <a:solidFill>
                <a:srgbClr val="FFFFFF"/>
              </a:solidFill>
              <a:ea typeface="Arial" charset="0"/>
              <a:cs typeface="Arial" charset="0"/>
            </a:endParaRPr>
          </a:p>
        </p:txBody>
      </p:sp>
      <p:sp>
        <p:nvSpPr>
          <p:cNvPr id="17414" name="テキスト ボックス 7"/>
          <p:cNvSpPr txBox="1">
            <a:spLocks noChangeArrowheads="1"/>
          </p:cNvSpPr>
          <p:nvPr/>
        </p:nvSpPr>
        <p:spPr bwMode="auto">
          <a:xfrm>
            <a:off x="251520" y="260648"/>
            <a:ext cx="549783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rgbClr val="000000"/>
                </a:solidFill>
                <a:latin typeface="Arial" charset="0"/>
                <a:ea typeface="ヒラギノ角ゴ ProN W3" charset="0"/>
                <a:cs typeface="ヒラギノ角ゴ ProN W3" charset="0"/>
                <a:sym typeface="Arial" charset="0"/>
              </a:defRPr>
            </a:lvl1pPr>
            <a:lvl2pPr marL="37931725" indent="-37474525">
              <a:defRPr kumimoji="1" sz="2400">
                <a:solidFill>
                  <a:srgbClr val="000000"/>
                </a:solidFill>
                <a:latin typeface="Arial" charset="0"/>
                <a:ea typeface="ヒラギノ角ゴ ProN W3" charset="0"/>
                <a:cs typeface="ヒラギノ角ゴ ProN W3" charset="0"/>
                <a:sym typeface="Arial" charset="0"/>
              </a:defRPr>
            </a:lvl2pPr>
            <a:lvl3pPr>
              <a:defRPr kumimoji="1" sz="2400">
                <a:solidFill>
                  <a:srgbClr val="000000"/>
                </a:solidFill>
                <a:latin typeface="Arial" charset="0"/>
                <a:ea typeface="ヒラギノ角ゴ ProN W3" charset="0"/>
                <a:cs typeface="ヒラギノ角ゴ ProN W3" charset="0"/>
                <a:sym typeface="Arial" charset="0"/>
              </a:defRPr>
            </a:lvl3pPr>
            <a:lvl4pPr>
              <a:defRPr kumimoji="1" sz="2400">
                <a:solidFill>
                  <a:srgbClr val="000000"/>
                </a:solidFill>
                <a:latin typeface="Arial" charset="0"/>
                <a:ea typeface="ヒラギノ角ゴ ProN W3" charset="0"/>
                <a:cs typeface="ヒラギノ角ゴ ProN W3" charset="0"/>
                <a:sym typeface="Arial" charset="0"/>
              </a:defRPr>
            </a:lvl4pPr>
            <a:lvl5pPr>
              <a:defRPr kumimoji="1" sz="2400">
                <a:solidFill>
                  <a:srgbClr val="000000"/>
                </a:solidFill>
                <a:latin typeface="Arial" charset="0"/>
                <a:ea typeface="ヒラギノ角ゴ ProN W3" charset="0"/>
                <a:cs typeface="ヒラギノ角ゴ ProN W3" charset="0"/>
                <a:sym typeface="Arial" charset="0"/>
              </a:defRPr>
            </a:lvl5pPr>
            <a:lvl6pPr marL="4572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6pPr>
            <a:lvl7pPr marL="9144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7pPr>
            <a:lvl8pPr marL="1371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8pPr>
            <a:lvl9pPr marL="18288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9pPr>
          </a:lstStyle>
          <a:p>
            <a:r>
              <a:rPr lang="en-US" altLang="ja-JP" sz="3600" b="1" i="1" dirty="0" smtClean="0">
                <a:solidFill>
                  <a:schemeClr val="bg1"/>
                </a:solidFill>
              </a:rPr>
              <a:t>Work at LPSC Grenoble</a:t>
            </a:r>
            <a:endParaRPr lang="ja-JP" altLang="en-US" sz="3600" b="1" i="1" dirty="0">
              <a:solidFill>
                <a:schemeClr val="bg1"/>
              </a:solidFill>
            </a:endParaRPr>
          </a:p>
        </p:txBody>
      </p:sp>
      <p:sp>
        <p:nvSpPr>
          <p:cNvPr id="2" name="フッター プレースホルダー 1"/>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a:p>
        </p:txBody>
      </p:sp>
    </p:spTree>
    <p:extLst>
      <p:ext uri="{BB962C8B-B14F-4D97-AF65-F5344CB8AC3E}">
        <p14:creationId xmlns:p14="http://schemas.microsoft.com/office/powerpoint/2010/main" val="334465797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95536" y="26686"/>
            <a:ext cx="8229600" cy="792162"/>
          </a:xfrm>
        </p:spPr>
        <p:txBody>
          <a:bodyPr/>
          <a:lstStyle/>
          <a:p>
            <a:r>
              <a:rPr kumimoji="1" lang="en-US" altLang="ja-JP" sz="3200" dirty="0" smtClean="0"/>
              <a:t>SM assembly, APD gain calibration</a:t>
            </a:r>
            <a:br>
              <a:rPr kumimoji="1" lang="en-US" altLang="ja-JP" sz="3200" dirty="0" smtClean="0"/>
            </a:br>
            <a:r>
              <a:rPr lang="en-US" altLang="ja-JP" sz="3200" dirty="0" smtClean="0"/>
              <a:t>@ LPSC Grenoble, France (2011.08)</a:t>
            </a:r>
            <a:endParaRPr kumimoji="1" lang="ja-JP" altLang="en-US" sz="3200" dirty="0"/>
          </a:p>
        </p:txBody>
      </p:sp>
      <p:sp>
        <p:nvSpPr>
          <p:cNvPr id="4" name="スライド番号プレースホルダー 3"/>
          <p:cNvSpPr>
            <a:spLocks noGrp="1"/>
          </p:cNvSpPr>
          <p:nvPr>
            <p:ph type="sldNum" sz="quarter" idx="11"/>
          </p:nvPr>
        </p:nvSpPr>
        <p:spPr/>
        <p:txBody>
          <a:bodyPr/>
          <a:lstStyle/>
          <a:p>
            <a:pPr>
              <a:defRPr/>
            </a:pPr>
            <a:fld id="{1C203A52-BCBD-8646-BE49-60650770C207}" type="slidenum">
              <a:rPr lang="en-US" altLang="ja-JP" smtClean="0"/>
              <a:pPr>
                <a:defRPr/>
              </a:pPr>
              <a:t>22</a:t>
            </a:fld>
            <a:endParaRPr lang="en-US" altLang="ja-JP"/>
          </a:p>
        </p:txBody>
      </p:sp>
      <p:pic>
        <p:nvPicPr>
          <p:cNvPr id="5" name="図 4" descr="DCal_JP1_1.JPG"/>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0" y="1124744"/>
            <a:ext cx="4320480" cy="3240360"/>
          </a:xfrm>
          <a:prstGeom prst="rect">
            <a:avLst/>
          </a:prstGeom>
        </p:spPr>
      </p:pic>
      <p:pic>
        <p:nvPicPr>
          <p:cNvPr id="6" name="図 5" descr="IMG_2858.jpe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4008" y="1124744"/>
            <a:ext cx="4509344" cy="3382008"/>
          </a:xfrm>
          <a:prstGeom prst="rect">
            <a:avLst/>
          </a:prstGeom>
        </p:spPr>
      </p:pic>
      <p:pic>
        <p:nvPicPr>
          <p:cNvPr id="7" name="図 6" descr="Dispersion.gif"/>
          <p:cNvPicPr>
            <a:picLocks noChangeAspect="1"/>
          </p:cNvPicPr>
          <p:nvPr/>
        </p:nvPicPr>
        <p:blipFill rotWithShape="1">
          <a:blip r:embed="rId6">
            <a:extLst>
              <a:ext uri="{28A0092B-C50C-407E-A947-70E740481C1C}">
                <a14:useLocalDpi xmlns:a14="http://schemas.microsoft.com/office/drawing/2010/main" val="0"/>
              </a:ext>
            </a:extLst>
          </a:blip>
          <a:srcRect t="49567" r="49433"/>
          <a:stretch/>
        </p:blipFill>
        <p:spPr>
          <a:xfrm>
            <a:off x="3203848" y="4191107"/>
            <a:ext cx="3024336" cy="2673251"/>
          </a:xfrm>
          <a:prstGeom prst="rect">
            <a:avLst/>
          </a:prstGeom>
        </p:spPr>
      </p:pic>
      <p:sp>
        <p:nvSpPr>
          <p:cNvPr id="8" name="テキスト ボックス 7"/>
          <p:cNvSpPr txBox="1"/>
          <p:nvPr/>
        </p:nvSpPr>
        <p:spPr>
          <a:xfrm>
            <a:off x="6079420" y="5013176"/>
            <a:ext cx="3054342" cy="1200328"/>
          </a:xfrm>
          <a:prstGeom prst="rect">
            <a:avLst/>
          </a:prstGeom>
          <a:noFill/>
        </p:spPr>
        <p:txBody>
          <a:bodyPr wrap="none" rtlCol="0">
            <a:spAutoFit/>
          </a:bodyPr>
          <a:lstStyle/>
          <a:p>
            <a:r>
              <a:rPr kumimoji="1" lang="en-US" altLang="ja-JP" dirty="0" smtClean="0">
                <a:solidFill>
                  <a:srgbClr val="FF0000"/>
                </a:solidFill>
              </a:rPr>
              <a:t>APD Gain dispersion</a:t>
            </a:r>
          </a:p>
          <a:p>
            <a:r>
              <a:rPr kumimoji="1" lang="en-US" altLang="ja-JP" dirty="0" smtClean="0">
                <a:solidFill>
                  <a:srgbClr val="FF0000"/>
                </a:solidFill>
              </a:rPr>
              <a:t>w/ cosmic ray (MIP):</a:t>
            </a:r>
          </a:p>
          <a:p>
            <a:r>
              <a:rPr kumimoji="1" lang="en-US" altLang="ja-JP" dirty="0" smtClean="0">
                <a:solidFill>
                  <a:srgbClr val="FF0000"/>
                </a:solidFill>
              </a:rPr>
              <a:t>~ 2% for 384 </a:t>
            </a:r>
            <a:r>
              <a:rPr kumimoji="1" lang="en-US" altLang="ja-JP" dirty="0" err="1" smtClean="0">
                <a:solidFill>
                  <a:srgbClr val="FF0000"/>
                </a:solidFill>
              </a:rPr>
              <a:t>ch.</a:t>
            </a:r>
            <a:endParaRPr kumimoji="1" lang="en-US" altLang="ja-JP" dirty="0" smtClean="0">
              <a:solidFill>
                <a:srgbClr val="FF0000"/>
              </a:solidFill>
            </a:endParaRPr>
          </a:p>
        </p:txBody>
      </p:sp>
      <p:sp>
        <p:nvSpPr>
          <p:cNvPr id="9" name="テキスト ボックス 8"/>
          <p:cNvSpPr txBox="1"/>
          <p:nvPr/>
        </p:nvSpPr>
        <p:spPr>
          <a:xfrm>
            <a:off x="4716016" y="1196752"/>
            <a:ext cx="3220102" cy="830997"/>
          </a:xfrm>
          <a:prstGeom prst="rect">
            <a:avLst/>
          </a:prstGeom>
          <a:solidFill>
            <a:srgbClr val="3366FF">
              <a:alpha val="71000"/>
            </a:srgbClr>
          </a:solidFill>
          <a:ln>
            <a:solidFill>
              <a:srgbClr val="3366FF"/>
            </a:solidFill>
          </a:ln>
        </p:spPr>
        <p:txBody>
          <a:bodyPr wrap="none" rtlCol="0">
            <a:spAutoFit/>
          </a:bodyPr>
          <a:lstStyle/>
          <a:p>
            <a:r>
              <a:rPr kumimoji="1" lang="en-US" altLang="ja-JP" dirty="0" smtClean="0">
                <a:ln>
                  <a:solidFill>
                    <a:schemeClr val="bg1"/>
                  </a:solidFill>
                </a:ln>
                <a:solidFill>
                  <a:schemeClr val="bg1"/>
                </a:solidFill>
              </a:rPr>
              <a:t>APD gain calibration</a:t>
            </a:r>
          </a:p>
          <a:p>
            <a:r>
              <a:rPr kumimoji="1" lang="en-US" altLang="ja-JP" dirty="0" smtClean="0">
                <a:ln>
                  <a:solidFill>
                    <a:schemeClr val="bg1"/>
                  </a:solidFill>
                </a:ln>
                <a:solidFill>
                  <a:schemeClr val="bg1"/>
                </a:solidFill>
              </a:rPr>
              <a:t>(Aug. 2011, Grenoble)</a:t>
            </a:r>
            <a:endParaRPr kumimoji="1" lang="ja-JP" altLang="en-US" dirty="0">
              <a:ln>
                <a:solidFill>
                  <a:schemeClr val="bg1"/>
                </a:solidFill>
              </a:ln>
              <a:solidFill>
                <a:schemeClr val="bg1"/>
              </a:solidFill>
            </a:endParaRPr>
          </a:p>
        </p:txBody>
      </p:sp>
      <p:sp>
        <p:nvSpPr>
          <p:cNvPr id="10" name="テキスト ボックス 9"/>
          <p:cNvSpPr txBox="1"/>
          <p:nvPr/>
        </p:nvSpPr>
        <p:spPr>
          <a:xfrm>
            <a:off x="0" y="3501008"/>
            <a:ext cx="3207278" cy="830997"/>
          </a:xfrm>
          <a:prstGeom prst="rect">
            <a:avLst/>
          </a:prstGeom>
          <a:noFill/>
        </p:spPr>
        <p:txBody>
          <a:bodyPr wrap="none" rtlCol="0">
            <a:spAutoFit/>
          </a:bodyPr>
          <a:lstStyle/>
          <a:p>
            <a:r>
              <a:rPr kumimoji="1" lang="en-US" altLang="ja-JP" dirty="0" smtClean="0">
                <a:solidFill>
                  <a:schemeClr val="bg1"/>
                </a:solidFill>
              </a:rPr>
              <a:t>SM assembly</a:t>
            </a:r>
          </a:p>
          <a:p>
            <a:r>
              <a:rPr kumimoji="1" lang="en-US" altLang="ja-JP" dirty="0" smtClean="0">
                <a:solidFill>
                  <a:schemeClr val="bg1"/>
                </a:solidFill>
              </a:rPr>
              <a:t>(Aug. 2011, Grenoble)</a:t>
            </a:r>
            <a:endParaRPr kumimoji="1" lang="ja-JP" altLang="en-US" dirty="0">
              <a:solidFill>
                <a:schemeClr val="bg1"/>
              </a:solidFill>
            </a:endParaRPr>
          </a:p>
        </p:txBody>
      </p:sp>
      <p:sp>
        <p:nvSpPr>
          <p:cNvPr id="11" name="テキスト ボックス 10"/>
          <p:cNvSpPr txBox="1"/>
          <p:nvPr/>
        </p:nvSpPr>
        <p:spPr>
          <a:xfrm>
            <a:off x="5868144" y="6396335"/>
            <a:ext cx="2113279" cy="461665"/>
          </a:xfrm>
          <a:prstGeom prst="rect">
            <a:avLst/>
          </a:prstGeom>
          <a:noFill/>
        </p:spPr>
        <p:txBody>
          <a:bodyPr wrap="none" rtlCol="0">
            <a:spAutoFit/>
          </a:bodyPr>
          <a:lstStyle/>
          <a:p>
            <a:r>
              <a:rPr kumimoji="1" lang="en-US" altLang="ja-JP" dirty="0" smtClean="0"/>
              <a:t>APD gain (</a:t>
            </a:r>
            <a:r>
              <a:rPr kumimoji="1" lang="en-US" altLang="ja-JP" dirty="0" err="1" smtClean="0"/>
              <a:t>ch</a:t>
            </a:r>
            <a:r>
              <a:rPr kumimoji="1" lang="en-US" altLang="ja-JP" dirty="0" smtClean="0"/>
              <a:t>)</a:t>
            </a:r>
            <a:endParaRPr kumimoji="1" lang="ja-JP" altLang="en-US" dirty="0"/>
          </a:p>
        </p:txBody>
      </p:sp>
      <p:sp>
        <p:nvSpPr>
          <p:cNvPr id="3" name="フッター プレースホルダー 2"/>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a:p>
        </p:txBody>
      </p:sp>
    </p:spTree>
    <p:extLst>
      <p:ext uri="{BB962C8B-B14F-4D97-AF65-F5344CB8AC3E}">
        <p14:creationId xmlns:p14="http://schemas.microsoft.com/office/powerpoint/2010/main" val="389050053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436096" y="274638"/>
            <a:ext cx="3250704" cy="1282154"/>
          </a:xfrm>
        </p:spPr>
        <p:txBody>
          <a:bodyPr/>
          <a:lstStyle/>
          <a:p>
            <a:r>
              <a:rPr kumimoji="1" lang="en-US" altLang="ja-JP" dirty="0" smtClean="0"/>
              <a:t>DCal work at Grenoble</a:t>
            </a:r>
            <a:br>
              <a:rPr kumimoji="1" lang="en-US" altLang="ja-JP" dirty="0" smtClean="0"/>
            </a:br>
            <a:r>
              <a:rPr lang="en-US" altLang="ja-JP" dirty="0" smtClean="0"/>
              <a:t>(2011.8)</a:t>
            </a:r>
            <a:endParaRPr kumimoji="1" lang="ja-JP" altLang="en-US" dirty="0"/>
          </a:p>
        </p:txBody>
      </p:sp>
      <p:sp>
        <p:nvSpPr>
          <p:cNvPr id="4" name="フッター プレースホルダー 3"/>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dirty="0"/>
          </a:p>
        </p:txBody>
      </p:sp>
      <p:sp>
        <p:nvSpPr>
          <p:cNvPr id="5" name="スライド番号プレースホルダー 4"/>
          <p:cNvSpPr>
            <a:spLocks noGrp="1"/>
          </p:cNvSpPr>
          <p:nvPr>
            <p:ph type="sldNum" sz="quarter" idx="11"/>
          </p:nvPr>
        </p:nvSpPr>
        <p:spPr/>
        <p:txBody>
          <a:bodyPr/>
          <a:lstStyle/>
          <a:p>
            <a:pPr>
              <a:defRPr/>
            </a:pPr>
            <a:fld id="{1C203A52-BCBD-8646-BE49-60650770C207}" type="slidenum">
              <a:rPr lang="en-US" altLang="ja-JP" smtClean="0"/>
              <a:pPr>
                <a:defRPr/>
              </a:pPr>
              <a:t>23</a:t>
            </a:fld>
            <a:endParaRPr lang="en-US" altLang="ja-JP"/>
          </a:p>
        </p:txBody>
      </p:sp>
      <p:pic>
        <p:nvPicPr>
          <p:cNvPr id="6" name="図 5" descr="IMG_282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148064" cy="3861048"/>
          </a:xfrm>
          <a:prstGeom prst="rect">
            <a:avLst/>
          </a:prstGeom>
        </p:spPr>
      </p:pic>
      <p:pic>
        <p:nvPicPr>
          <p:cNvPr id="7" name="図 6" descr="IMG_283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9912" y="2574286"/>
            <a:ext cx="5364088" cy="4023066"/>
          </a:xfrm>
          <a:prstGeom prst="rect">
            <a:avLst/>
          </a:prstGeom>
        </p:spPr>
      </p:pic>
      <p:sp>
        <p:nvSpPr>
          <p:cNvPr id="8" name="正方形/長方形 7"/>
          <p:cNvSpPr/>
          <p:nvPr/>
        </p:nvSpPr>
        <p:spPr>
          <a:xfrm>
            <a:off x="4067944" y="4149080"/>
            <a:ext cx="1728192" cy="646331"/>
          </a:xfrm>
          <a:prstGeom prst="rect">
            <a:avLst/>
          </a:prstGeom>
        </p:spPr>
        <p:txBody>
          <a:bodyPr wrap="square">
            <a:spAutoFit/>
          </a:bodyPr>
          <a:lstStyle/>
          <a:p>
            <a:pPr algn="ctr"/>
            <a:r>
              <a:rPr lang="en-US" altLang="ja-JP" sz="1800" dirty="0" smtClean="0">
                <a:solidFill>
                  <a:schemeClr val="bg1"/>
                </a:solidFill>
              </a:rPr>
              <a:t>D. Watanabe (M1, Tsukuba)</a:t>
            </a:r>
            <a:endParaRPr lang="ja-JP" altLang="en-US" sz="1800" dirty="0">
              <a:solidFill>
                <a:schemeClr val="bg1"/>
              </a:solidFill>
            </a:endParaRPr>
          </a:p>
        </p:txBody>
      </p:sp>
      <p:cxnSp>
        <p:nvCxnSpPr>
          <p:cNvPr id="9" name="直線矢印コネクタ 8"/>
          <p:cNvCxnSpPr/>
          <p:nvPr/>
        </p:nvCxnSpPr>
        <p:spPr>
          <a:xfrm flipV="1">
            <a:off x="5508104" y="4509120"/>
            <a:ext cx="360040" cy="360040"/>
          </a:xfrm>
          <a:prstGeom prst="straightConnector1">
            <a:avLst/>
          </a:prstGeom>
          <a:ln w="57150" cmpd="sng">
            <a:solidFill>
              <a:srgbClr val="FFFFFF"/>
            </a:solidFill>
            <a:tailEnd type="arrow"/>
          </a:ln>
        </p:spPr>
        <p:style>
          <a:lnRef idx="2">
            <a:schemeClr val="accent1"/>
          </a:lnRef>
          <a:fillRef idx="0">
            <a:schemeClr val="accent1"/>
          </a:fillRef>
          <a:effectRef idx="1">
            <a:schemeClr val="accent1"/>
          </a:effectRef>
          <a:fontRef idx="minor">
            <a:schemeClr val="tx1"/>
          </a:fontRef>
        </p:style>
      </p:cxnSp>
      <p:sp>
        <p:nvSpPr>
          <p:cNvPr id="10" name="正方形/長方形 9"/>
          <p:cNvSpPr/>
          <p:nvPr/>
        </p:nvSpPr>
        <p:spPr>
          <a:xfrm>
            <a:off x="7415808" y="5085184"/>
            <a:ext cx="1728192" cy="646331"/>
          </a:xfrm>
          <a:prstGeom prst="rect">
            <a:avLst/>
          </a:prstGeom>
        </p:spPr>
        <p:txBody>
          <a:bodyPr wrap="square">
            <a:spAutoFit/>
          </a:bodyPr>
          <a:lstStyle/>
          <a:p>
            <a:pPr algn="ctr"/>
            <a:r>
              <a:rPr lang="en-US" altLang="ja-JP" sz="1800" dirty="0" smtClean="0">
                <a:solidFill>
                  <a:schemeClr val="bg1"/>
                </a:solidFill>
              </a:rPr>
              <a:t>J. Bhom</a:t>
            </a:r>
            <a:r>
              <a:rPr lang="en-US" altLang="ja-JP" sz="1800" dirty="0">
                <a:solidFill>
                  <a:schemeClr val="bg1"/>
                </a:solidFill>
              </a:rPr>
              <a:t> </a:t>
            </a:r>
            <a:r>
              <a:rPr lang="en-US" altLang="ja-JP" sz="1800" dirty="0" smtClean="0">
                <a:solidFill>
                  <a:schemeClr val="bg1"/>
                </a:solidFill>
              </a:rPr>
              <a:t>(D1, Tsukuba)</a:t>
            </a:r>
            <a:endParaRPr lang="ja-JP" altLang="en-US" sz="1800" dirty="0">
              <a:solidFill>
                <a:schemeClr val="bg1"/>
              </a:solidFill>
            </a:endParaRPr>
          </a:p>
        </p:txBody>
      </p:sp>
      <p:cxnSp>
        <p:nvCxnSpPr>
          <p:cNvPr id="12" name="直線矢印コネクタ 11"/>
          <p:cNvCxnSpPr/>
          <p:nvPr/>
        </p:nvCxnSpPr>
        <p:spPr>
          <a:xfrm flipH="1" flipV="1">
            <a:off x="7596336" y="4725144"/>
            <a:ext cx="423664" cy="423664"/>
          </a:xfrm>
          <a:prstGeom prst="straightConnector1">
            <a:avLst/>
          </a:prstGeom>
          <a:ln w="57150" cmpd="sng">
            <a:solidFill>
              <a:srgbClr val="FFFFFF"/>
            </a:solidFill>
            <a:tailEnd type="arrow"/>
          </a:ln>
        </p:spPr>
        <p:style>
          <a:lnRef idx="2">
            <a:schemeClr val="accent1"/>
          </a:lnRef>
          <a:fillRef idx="0">
            <a:schemeClr val="accent1"/>
          </a:fillRef>
          <a:effectRef idx="1">
            <a:schemeClr val="accent1"/>
          </a:effectRef>
          <a:fontRef idx="minor">
            <a:schemeClr val="tx1"/>
          </a:fontRef>
        </p:style>
      </p:cxnSp>
      <p:sp>
        <p:nvSpPr>
          <p:cNvPr id="14" name="テキスト ボックス 13"/>
          <p:cNvSpPr txBox="1"/>
          <p:nvPr/>
        </p:nvSpPr>
        <p:spPr>
          <a:xfrm>
            <a:off x="179512" y="4797152"/>
            <a:ext cx="3634494" cy="1477328"/>
          </a:xfrm>
          <a:prstGeom prst="rect">
            <a:avLst/>
          </a:prstGeom>
          <a:noFill/>
        </p:spPr>
        <p:txBody>
          <a:bodyPr wrap="none" rtlCol="0">
            <a:spAutoFit/>
          </a:bodyPr>
          <a:lstStyle/>
          <a:p>
            <a:r>
              <a:rPr kumimoji="1" lang="en-US" altLang="ja-JP" sz="1800" b="1" i="1" u="sng" dirty="0" smtClean="0">
                <a:solidFill>
                  <a:srgbClr val="0000FF"/>
                </a:solidFill>
              </a:rPr>
              <a:t>Note:</a:t>
            </a:r>
          </a:p>
          <a:p>
            <a:r>
              <a:rPr kumimoji="1" lang="en-US" altLang="ja-JP" sz="1800" i="1" dirty="0" smtClean="0">
                <a:solidFill>
                  <a:srgbClr val="0000FF"/>
                </a:solidFill>
              </a:rPr>
              <a:t>(Partial) travel support </a:t>
            </a:r>
            <a:r>
              <a:rPr kumimoji="1" lang="en-US" altLang="ja-JP" sz="1800" i="1" dirty="0" smtClean="0">
                <a:solidFill>
                  <a:srgbClr val="0000FF"/>
                </a:solidFill>
              </a:rPr>
              <a:t>by FJPPL </a:t>
            </a:r>
          </a:p>
          <a:p>
            <a:r>
              <a:rPr kumimoji="1" lang="en-US" altLang="ja-JP" sz="1800" i="1" dirty="0" smtClean="0">
                <a:solidFill>
                  <a:srgbClr val="0000FF"/>
                </a:solidFill>
              </a:rPr>
              <a:t>for 2 students and 1 staff</a:t>
            </a:r>
          </a:p>
          <a:p>
            <a:r>
              <a:rPr kumimoji="1" lang="en-US" altLang="ja-JP" sz="1800" i="1" dirty="0" smtClean="0">
                <a:solidFill>
                  <a:srgbClr val="0000FF"/>
                </a:solidFill>
              </a:rPr>
              <a:t>member for </a:t>
            </a:r>
            <a:r>
              <a:rPr kumimoji="1" lang="en-US" altLang="ja-JP" sz="1800" i="1" dirty="0" smtClean="0">
                <a:solidFill>
                  <a:srgbClr val="0000FF"/>
                </a:solidFill>
              </a:rPr>
              <a:t>the trip </a:t>
            </a:r>
            <a:endParaRPr kumimoji="1" lang="en-US" altLang="ja-JP" sz="1800" i="1" dirty="0" smtClean="0">
              <a:solidFill>
                <a:srgbClr val="0000FF"/>
              </a:solidFill>
            </a:endParaRPr>
          </a:p>
          <a:p>
            <a:r>
              <a:rPr kumimoji="1" lang="en-US" altLang="ja-JP" sz="1800" i="1" dirty="0" smtClean="0">
                <a:solidFill>
                  <a:srgbClr val="0000FF"/>
                </a:solidFill>
              </a:rPr>
              <a:t>to Grenoble/</a:t>
            </a:r>
            <a:r>
              <a:rPr kumimoji="1" lang="en-US" altLang="ja-JP" sz="1800" i="1" dirty="0" smtClean="0">
                <a:solidFill>
                  <a:srgbClr val="0000FF"/>
                </a:solidFill>
              </a:rPr>
              <a:t>Nantes in 2011.</a:t>
            </a:r>
            <a:endParaRPr kumimoji="1" lang="ja-JP" altLang="en-US" sz="1800" i="1" dirty="0">
              <a:solidFill>
                <a:srgbClr val="0000FF"/>
              </a:solidFill>
            </a:endParaRPr>
          </a:p>
        </p:txBody>
      </p:sp>
      <p:sp>
        <p:nvSpPr>
          <p:cNvPr id="15" name="正方形/長方形 5"/>
          <p:cNvSpPr>
            <a:spLocks noChangeArrowheads="1"/>
          </p:cNvSpPr>
          <p:nvPr/>
        </p:nvSpPr>
        <p:spPr bwMode="auto">
          <a:xfrm>
            <a:off x="5940152" y="5661248"/>
            <a:ext cx="2225689"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ja-JP" sz="1600" b="1" dirty="0">
                <a:solidFill>
                  <a:schemeClr val="bg1"/>
                </a:solidFill>
                <a:ea typeface="Arial" charset="0"/>
                <a:cs typeface="Arial" charset="0"/>
              </a:rPr>
              <a:t>Jean-François </a:t>
            </a:r>
            <a:r>
              <a:rPr lang="en-US" altLang="ja-JP" sz="1600" b="1" dirty="0" err="1" smtClean="0">
                <a:solidFill>
                  <a:schemeClr val="bg1"/>
                </a:solidFill>
                <a:ea typeface="Arial" charset="0"/>
                <a:cs typeface="Arial" charset="0"/>
              </a:rPr>
              <a:t>Muraz</a:t>
            </a:r>
            <a:endParaRPr lang="en-US" altLang="ja-JP" sz="1600" b="1" dirty="0" smtClean="0">
              <a:solidFill>
                <a:schemeClr val="bg1"/>
              </a:solidFill>
              <a:ea typeface="Arial" charset="0"/>
              <a:cs typeface="Arial" charset="0"/>
            </a:endParaRPr>
          </a:p>
          <a:p>
            <a:r>
              <a:rPr lang="en-US" altLang="ja-JP" sz="1600" b="1" dirty="0" smtClean="0">
                <a:solidFill>
                  <a:schemeClr val="bg1"/>
                </a:solidFill>
                <a:ea typeface="Arial" charset="0"/>
                <a:cs typeface="Arial" charset="0"/>
              </a:rPr>
              <a:t>(LPSC Grenoble) </a:t>
            </a:r>
            <a:endParaRPr lang="ja-JP" altLang="en-US" sz="1600" b="1" dirty="0">
              <a:solidFill>
                <a:schemeClr val="bg1"/>
              </a:solidFill>
              <a:ea typeface="Arial" charset="0"/>
              <a:cs typeface="Arial" charset="0"/>
            </a:endParaRPr>
          </a:p>
        </p:txBody>
      </p:sp>
      <p:cxnSp>
        <p:nvCxnSpPr>
          <p:cNvPr id="16" name="直線矢印コネクタ 15"/>
          <p:cNvCxnSpPr/>
          <p:nvPr/>
        </p:nvCxnSpPr>
        <p:spPr>
          <a:xfrm flipH="1" flipV="1">
            <a:off x="6876256" y="5013176"/>
            <a:ext cx="144016" cy="576064"/>
          </a:xfrm>
          <a:prstGeom prst="straightConnector1">
            <a:avLst/>
          </a:prstGeom>
          <a:ln w="57150" cmpd="sng">
            <a:solidFill>
              <a:srgbClr val="FFFFFF"/>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8585397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kumimoji="1" lang="en-US" altLang="ja-JP" dirty="0" smtClean="0"/>
              <a:t>Scientific program and computing facility</a:t>
            </a:r>
            <a:endParaRPr kumimoji="1" lang="ja-JP" altLang="en-US" dirty="0"/>
          </a:p>
        </p:txBody>
      </p:sp>
      <p:sp>
        <p:nvSpPr>
          <p:cNvPr id="7" name="テキスト プレースホルダー 6"/>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a:p>
        </p:txBody>
      </p:sp>
      <p:sp>
        <p:nvSpPr>
          <p:cNvPr id="5" name="スライド番号プレースホルダー 4"/>
          <p:cNvSpPr>
            <a:spLocks noGrp="1"/>
          </p:cNvSpPr>
          <p:nvPr>
            <p:ph type="sldNum" sz="quarter" idx="11"/>
          </p:nvPr>
        </p:nvSpPr>
        <p:spPr/>
        <p:txBody>
          <a:bodyPr/>
          <a:lstStyle/>
          <a:p>
            <a:pPr>
              <a:defRPr/>
            </a:pPr>
            <a:fld id="{1C203A52-BCBD-8646-BE49-60650770C207}" type="slidenum">
              <a:rPr lang="en-US" altLang="ja-JP" smtClean="0"/>
              <a:pPr>
                <a:defRPr/>
              </a:pPr>
              <a:t>24</a:t>
            </a:fld>
            <a:endParaRPr lang="en-US" altLang="ja-JP"/>
          </a:p>
        </p:txBody>
      </p:sp>
    </p:spTree>
    <p:extLst>
      <p:ext uri="{BB962C8B-B14F-4D97-AF65-F5344CB8AC3E}">
        <p14:creationId xmlns:p14="http://schemas.microsoft.com/office/powerpoint/2010/main" val="206150693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80528" y="188640"/>
            <a:ext cx="8229600" cy="792162"/>
          </a:xfrm>
        </p:spPr>
        <p:txBody>
          <a:bodyPr/>
          <a:lstStyle/>
          <a:p>
            <a:r>
              <a:rPr lang="en-US" altLang="ja-JP" dirty="0" smtClean="0"/>
              <a:t>Scientific Program</a:t>
            </a:r>
            <a:endParaRPr kumimoji="1" lang="ja-JP" altLang="en-US" dirty="0"/>
          </a:p>
        </p:txBody>
      </p:sp>
      <p:sp>
        <p:nvSpPr>
          <p:cNvPr id="3" name="コンテンツ プレースホルダー 2"/>
          <p:cNvSpPr>
            <a:spLocks noGrp="1"/>
          </p:cNvSpPr>
          <p:nvPr>
            <p:ph idx="1"/>
          </p:nvPr>
        </p:nvSpPr>
        <p:spPr>
          <a:xfrm>
            <a:off x="107504" y="1340768"/>
            <a:ext cx="5779745" cy="4248472"/>
          </a:xfrm>
        </p:spPr>
        <p:style>
          <a:lnRef idx="2">
            <a:schemeClr val="accent1"/>
          </a:lnRef>
          <a:fillRef idx="1">
            <a:schemeClr val="lt1"/>
          </a:fillRef>
          <a:effectRef idx="0">
            <a:schemeClr val="accent1"/>
          </a:effectRef>
          <a:fontRef idx="minor">
            <a:schemeClr val="dk1"/>
          </a:fontRef>
        </p:style>
        <p:txBody>
          <a:bodyPr/>
          <a:lstStyle/>
          <a:p>
            <a:r>
              <a:rPr lang="en-US" altLang="ja-JP" sz="2800" dirty="0" smtClean="0">
                <a:solidFill>
                  <a:srgbClr val="0000FF"/>
                </a:solidFill>
              </a:rPr>
              <a:t>Main physics topics for papers:</a:t>
            </a:r>
            <a:endParaRPr lang="ja-JP" altLang="ja-JP" sz="2800" dirty="0">
              <a:solidFill>
                <a:srgbClr val="0000FF"/>
              </a:solidFill>
            </a:endParaRPr>
          </a:p>
          <a:p>
            <a:pPr lvl="1"/>
            <a:r>
              <a:rPr lang="en-US" altLang="ja-JP" sz="2000" dirty="0">
                <a:solidFill>
                  <a:srgbClr val="0000FF"/>
                </a:solidFill>
              </a:rPr>
              <a:t>H</a:t>
            </a:r>
            <a:r>
              <a:rPr lang="en-US" altLang="ja-JP" sz="2000" dirty="0" smtClean="0">
                <a:solidFill>
                  <a:srgbClr val="0000FF"/>
                </a:solidFill>
              </a:rPr>
              <a:t>igh </a:t>
            </a:r>
            <a:r>
              <a:rPr lang="en-US" altLang="ja-JP" sz="2000" dirty="0" err="1">
                <a:solidFill>
                  <a:srgbClr val="0000FF"/>
                </a:solidFill>
              </a:rPr>
              <a:t>p</a:t>
            </a:r>
            <a:r>
              <a:rPr lang="en-US" altLang="ja-JP" sz="2000" baseline="-25000" dirty="0" err="1">
                <a:solidFill>
                  <a:srgbClr val="0000FF"/>
                </a:solidFill>
              </a:rPr>
              <a:t>t</a:t>
            </a:r>
            <a:r>
              <a:rPr lang="en-US" altLang="ja-JP" sz="2000" dirty="0">
                <a:solidFill>
                  <a:srgbClr val="0000FF"/>
                </a:solidFill>
              </a:rPr>
              <a:t>  </a:t>
            </a:r>
            <a:r>
              <a:rPr lang="en-US" altLang="ja-JP" sz="2000" dirty="0" smtClean="0">
                <a:solidFill>
                  <a:srgbClr val="0000FF"/>
                </a:solidFill>
                <a:latin typeface="Symbol" charset="2"/>
                <a:cs typeface="Symbol" charset="2"/>
              </a:rPr>
              <a:t>p</a:t>
            </a:r>
            <a:r>
              <a:rPr lang="en-US" altLang="ja-JP" sz="2000" baseline="30000" dirty="0" smtClean="0">
                <a:solidFill>
                  <a:srgbClr val="0000FF"/>
                </a:solidFill>
              </a:rPr>
              <a:t>0</a:t>
            </a:r>
            <a:r>
              <a:rPr lang="en-US" altLang="ja-JP" sz="2000" dirty="0" smtClean="0">
                <a:solidFill>
                  <a:srgbClr val="0000FF"/>
                </a:solidFill>
              </a:rPr>
              <a:t> </a:t>
            </a:r>
            <a:r>
              <a:rPr lang="en-US" altLang="ja-JP" sz="2000" dirty="0">
                <a:solidFill>
                  <a:srgbClr val="0000FF"/>
                </a:solidFill>
              </a:rPr>
              <a:t>in </a:t>
            </a:r>
            <a:r>
              <a:rPr lang="en-US" altLang="ja-JP" sz="2000" dirty="0" err="1">
                <a:solidFill>
                  <a:srgbClr val="0000FF"/>
                </a:solidFill>
              </a:rPr>
              <a:t>pp</a:t>
            </a:r>
            <a:r>
              <a:rPr lang="en-US" altLang="ja-JP" sz="2000" dirty="0">
                <a:solidFill>
                  <a:srgbClr val="0000FF"/>
                </a:solidFill>
              </a:rPr>
              <a:t> (</a:t>
            </a:r>
            <a:r>
              <a:rPr lang="en-US" altLang="ja-JP" sz="2000" dirty="0" err="1">
                <a:solidFill>
                  <a:srgbClr val="0000FF"/>
                </a:solidFill>
              </a:rPr>
              <a:t>pQCD</a:t>
            </a:r>
            <a:r>
              <a:rPr lang="en-US" altLang="ja-JP" sz="2000" dirty="0">
                <a:solidFill>
                  <a:srgbClr val="0000FF"/>
                </a:solidFill>
              </a:rPr>
              <a:t> constrain) and AA (jet quenching)</a:t>
            </a:r>
            <a:endParaRPr lang="ja-JP" altLang="ja-JP" sz="2000" dirty="0">
              <a:solidFill>
                <a:srgbClr val="0000FF"/>
              </a:solidFill>
            </a:endParaRPr>
          </a:p>
          <a:p>
            <a:pPr lvl="1"/>
            <a:r>
              <a:rPr lang="en-US" altLang="ja-JP" sz="2000" dirty="0">
                <a:solidFill>
                  <a:srgbClr val="0000FF"/>
                </a:solidFill>
              </a:rPr>
              <a:t>H</a:t>
            </a:r>
            <a:r>
              <a:rPr lang="en-US" altLang="ja-JP" sz="2000" dirty="0" smtClean="0">
                <a:solidFill>
                  <a:srgbClr val="0000FF"/>
                </a:solidFill>
              </a:rPr>
              <a:t>igh </a:t>
            </a:r>
            <a:r>
              <a:rPr lang="en-US" altLang="ja-JP" sz="2000" dirty="0" err="1">
                <a:solidFill>
                  <a:srgbClr val="0000FF"/>
                </a:solidFill>
              </a:rPr>
              <a:t>p</a:t>
            </a:r>
            <a:r>
              <a:rPr lang="en-US" altLang="ja-JP" sz="2000" baseline="-25000" dirty="0" err="1">
                <a:solidFill>
                  <a:srgbClr val="0000FF"/>
                </a:solidFill>
              </a:rPr>
              <a:t>t</a:t>
            </a:r>
            <a:r>
              <a:rPr lang="en-US" altLang="ja-JP" sz="2000" dirty="0">
                <a:solidFill>
                  <a:srgbClr val="0000FF"/>
                </a:solidFill>
              </a:rPr>
              <a:t>  direct photon </a:t>
            </a:r>
            <a:r>
              <a:rPr lang="en-US" altLang="ja-JP" sz="2000" dirty="0" smtClean="0">
                <a:solidFill>
                  <a:srgbClr val="0000FF"/>
                </a:solidFill>
              </a:rPr>
              <a:t>in </a:t>
            </a:r>
            <a:r>
              <a:rPr lang="en-US" altLang="ja-JP" sz="2000" dirty="0" err="1">
                <a:solidFill>
                  <a:srgbClr val="0000FF"/>
                </a:solidFill>
              </a:rPr>
              <a:t>pp</a:t>
            </a:r>
            <a:r>
              <a:rPr lang="en-US" altLang="ja-JP" sz="2000" dirty="0">
                <a:solidFill>
                  <a:srgbClr val="0000FF"/>
                </a:solidFill>
              </a:rPr>
              <a:t> (</a:t>
            </a:r>
            <a:r>
              <a:rPr lang="en-US" altLang="ja-JP" sz="2000" dirty="0" err="1">
                <a:solidFill>
                  <a:srgbClr val="0000FF"/>
                </a:solidFill>
              </a:rPr>
              <a:t>pQCD</a:t>
            </a:r>
            <a:r>
              <a:rPr lang="en-US" altLang="ja-JP" sz="2000" dirty="0">
                <a:solidFill>
                  <a:srgbClr val="0000FF"/>
                </a:solidFill>
              </a:rPr>
              <a:t> constrain) and AA (jet tagging)</a:t>
            </a:r>
            <a:endParaRPr lang="ja-JP" altLang="ja-JP" sz="2000" dirty="0">
              <a:solidFill>
                <a:srgbClr val="0000FF"/>
              </a:solidFill>
            </a:endParaRPr>
          </a:p>
          <a:p>
            <a:pPr lvl="1"/>
            <a:r>
              <a:rPr lang="en-US" altLang="ja-JP" sz="2000" dirty="0">
                <a:solidFill>
                  <a:srgbClr val="0000FF"/>
                </a:solidFill>
              </a:rPr>
              <a:t>T</a:t>
            </a:r>
            <a:r>
              <a:rPr lang="en-US" altLang="ja-JP" sz="2000" dirty="0" smtClean="0">
                <a:solidFill>
                  <a:srgbClr val="0000FF"/>
                </a:solidFill>
              </a:rPr>
              <a:t>hermal </a:t>
            </a:r>
            <a:r>
              <a:rPr lang="en-US" altLang="ja-JP" sz="2000" dirty="0">
                <a:solidFill>
                  <a:srgbClr val="0000FF"/>
                </a:solidFill>
              </a:rPr>
              <a:t>direct photon </a:t>
            </a:r>
            <a:r>
              <a:rPr lang="en-US" altLang="ja-JP" sz="2000" dirty="0" smtClean="0">
                <a:solidFill>
                  <a:srgbClr val="0000FF"/>
                </a:solidFill>
              </a:rPr>
              <a:t>in </a:t>
            </a:r>
            <a:r>
              <a:rPr lang="en-US" altLang="ja-JP" sz="2000" dirty="0">
                <a:solidFill>
                  <a:srgbClr val="0000FF"/>
                </a:solidFill>
              </a:rPr>
              <a:t>AA (QGP temperature)</a:t>
            </a:r>
            <a:endParaRPr lang="ja-JP" altLang="ja-JP" sz="2000" dirty="0">
              <a:solidFill>
                <a:srgbClr val="0000FF"/>
              </a:solidFill>
            </a:endParaRPr>
          </a:p>
          <a:p>
            <a:pPr lvl="1"/>
            <a:r>
              <a:rPr lang="en-US" altLang="ja-JP" sz="2000" dirty="0">
                <a:solidFill>
                  <a:srgbClr val="0000FF"/>
                </a:solidFill>
              </a:rPr>
              <a:t>J</a:t>
            </a:r>
            <a:r>
              <a:rPr lang="en-US" altLang="ja-JP" sz="2000" dirty="0" smtClean="0">
                <a:solidFill>
                  <a:srgbClr val="0000FF"/>
                </a:solidFill>
              </a:rPr>
              <a:t>et </a:t>
            </a:r>
            <a:r>
              <a:rPr lang="en-US" altLang="ja-JP" sz="2000" dirty="0">
                <a:solidFill>
                  <a:srgbClr val="0000FF"/>
                </a:solidFill>
              </a:rPr>
              <a:t>spectrum and jet fragmentation in </a:t>
            </a:r>
            <a:r>
              <a:rPr lang="en-US" altLang="ja-JP" sz="2000" dirty="0" err="1">
                <a:solidFill>
                  <a:srgbClr val="0000FF"/>
                </a:solidFill>
              </a:rPr>
              <a:t>pp</a:t>
            </a:r>
            <a:r>
              <a:rPr lang="en-US" altLang="ja-JP" sz="2000" dirty="0">
                <a:solidFill>
                  <a:srgbClr val="0000FF"/>
                </a:solidFill>
              </a:rPr>
              <a:t> (</a:t>
            </a:r>
            <a:r>
              <a:rPr lang="en-US" altLang="ja-JP" sz="2000" dirty="0" err="1">
                <a:solidFill>
                  <a:srgbClr val="0000FF"/>
                </a:solidFill>
              </a:rPr>
              <a:t>pQCD</a:t>
            </a:r>
            <a:r>
              <a:rPr lang="en-US" altLang="ja-JP" sz="2000" dirty="0">
                <a:solidFill>
                  <a:srgbClr val="0000FF"/>
                </a:solidFill>
              </a:rPr>
              <a:t> and </a:t>
            </a:r>
            <a:r>
              <a:rPr lang="en-US" altLang="ja-JP" sz="2000" dirty="0" err="1">
                <a:solidFill>
                  <a:srgbClr val="0000FF"/>
                </a:solidFill>
              </a:rPr>
              <a:t>npQCD</a:t>
            </a:r>
            <a:r>
              <a:rPr lang="en-US" altLang="ja-JP" sz="2000" dirty="0">
                <a:solidFill>
                  <a:srgbClr val="0000FF"/>
                </a:solidFill>
              </a:rPr>
              <a:t> constrain) and in AA (jet quenching and modification) direct photon and high </a:t>
            </a:r>
            <a:r>
              <a:rPr lang="en-US" altLang="ja-JP" sz="2000" dirty="0" err="1">
                <a:solidFill>
                  <a:srgbClr val="0000FF"/>
                </a:solidFill>
              </a:rPr>
              <a:t>p</a:t>
            </a:r>
            <a:r>
              <a:rPr lang="en-US" altLang="ja-JP" sz="2000" baseline="-25000" dirty="0" err="1">
                <a:solidFill>
                  <a:srgbClr val="0000FF"/>
                </a:solidFill>
              </a:rPr>
              <a:t>t</a:t>
            </a:r>
            <a:r>
              <a:rPr lang="en-US" altLang="ja-JP" sz="2000" dirty="0">
                <a:solidFill>
                  <a:srgbClr val="0000FF"/>
                </a:solidFill>
              </a:rPr>
              <a:t> </a:t>
            </a:r>
            <a:r>
              <a:rPr lang="en-US" altLang="ja-JP" sz="2000" dirty="0">
                <a:solidFill>
                  <a:srgbClr val="0000FF"/>
                </a:solidFill>
                <a:latin typeface="Symbol" charset="2"/>
                <a:cs typeface="Symbol" charset="2"/>
              </a:rPr>
              <a:t>p</a:t>
            </a:r>
            <a:r>
              <a:rPr lang="en-US" altLang="ja-JP" sz="2000" baseline="30000" dirty="0">
                <a:solidFill>
                  <a:srgbClr val="0000FF"/>
                </a:solidFill>
              </a:rPr>
              <a:t>0</a:t>
            </a:r>
            <a:r>
              <a:rPr lang="en-US" altLang="ja-JP" sz="2000" dirty="0">
                <a:solidFill>
                  <a:srgbClr val="0000FF"/>
                </a:solidFill>
              </a:rPr>
              <a:t> tagged </a:t>
            </a:r>
            <a:r>
              <a:rPr lang="en-US" altLang="ja-JP" sz="2000" dirty="0" smtClean="0">
                <a:solidFill>
                  <a:srgbClr val="0000FF"/>
                </a:solidFill>
              </a:rPr>
              <a:t>jets.</a:t>
            </a:r>
          </a:p>
          <a:p>
            <a:pPr lvl="1"/>
            <a:r>
              <a:rPr lang="en-US" altLang="ja-JP" sz="2000" dirty="0" smtClean="0">
                <a:solidFill>
                  <a:srgbClr val="0000FF"/>
                </a:solidFill>
              </a:rPr>
              <a:t>...</a:t>
            </a:r>
          </a:p>
        </p:txBody>
      </p:sp>
      <p:sp>
        <p:nvSpPr>
          <p:cNvPr id="4" name="フッター プレースホルダー 3"/>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a:p>
        </p:txBody>
      </p:sp>
      <p:sp>
        <p:nvSpPr>
          <p:cNvPr id="5" name="スライド番号プレースホルダー 4"/>
          <p:cNvSpPr>
            <a:spLocks noGrp="1"/>
          </p:cNvSpPr>
          <p:nvPr>
            <p:ph type="sldNum" sz="quarter" idx="11"/>
          </p:nvPr>
        </p:nvSpPr>
        <p:spPr/>
        <p:txBody>
          <a:bodyPr/>
          <a:lstStyle/>
          <a:p>
            <a:pPr>
              <a:defRPr/>
            </a:pPr>
            <a:fld id="{1C203A52-BCBD-8646-BE49-60650770C207}" type="slidenum">
              <a:rPr lang="en-US" altLang="ja-JP" smtClean="0"/>
              <a:pPr>
                <a:defRPr/>
              </a:pPr>
              <a:t>25</a:t>
            </a:fld>
            <a:endParaRPr lang="en-US" altLang="ja-JP"/>
          </a:p>
        </p:txBody>
      </p:sp>
      <p:pic>
        <p:nvPicPr>
          <p:cNvPr id="6" name="Picture 1"/>
          <p:cNvPicPr>
            <a:picLocks noChangeAspect="1" noChangeArrowheads="1"/>
          </p:cNvPicPr>
          <p:nvPr/>
        </p:nvPicPr>
        <p:blipFill>
          <a:blip r:embed="rId3" cstate="print"/>
          <a:srcRect/>
          <a:stretch>
            <a:fillRect/>
          </a:stretch>
        </p:blipFill>
        <p:spPr bwMode="auto">
          <a:xfrm>
            <a:off x="6018700" y="476672"/>
            <a:ext cx="3138003" cy="3104406"/>
          </a:xfrm>
          <a:prstGeom prst="rect">
            <a:avLst/>
          </a:prstGeom>
          <a:noFill/>
          <a:ln w="9525">
            <a:noFill/>
            <a:miter lim="800000"/>
            <a:headEnd/>
            <a:tailEnd/>
          </a:ln>
        </p:spPr>
      </p:pic>
      <p:pic>
        <p:nvPicPr>
          <p:cNvPr id="7" name="Picture 2"/>
          <p:cNvPicPr>
            <a:picLocks noChangeAspect="1" noChangeArrowheads="1"/>
          </p:cNvPicPr>
          <p:nvPr/>
        </p:nvPicPr>
        <p:blipFill>
          <a:blip r:embed="rId4" cstate="print"/>
          <a:srcRect/>
          <a:stretch>
            <a:fillRect/>
          </a:stretch>
        </p:blipFill>
        <p:spPr bwMode="auto">
          <a:xfrm>
            <a:off x="6020948" y="3717032"/>
            <a:ext cx="3123052" cy="2232248"/>
          </a:xfrm>
          <a:prstGeom prst="rect">
            <a:avLst/>
          </a:prstGeom>
          <a:noFill/>
          <a:ln w="9525">
            <a:noFill/>
            <a:miter lim="800000"/>
            <a:headEnd/>
            <a:tailEnd/>
          </a:ln>
        </p:spPr>
      </p:pic>
    </p:spTree>
    <p:extLst>
      <p:ext uri="{BB962C8B-B14F-4D97-AF65-F5344CB8AC3E}">
        <p14:creationId xmlns:p14="http://schemas.microsoft.com/office/powerpoint/2010/main" val="193975770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Computing Facility in Japan</a:t>
            </a:r>
            <a:endParaRPr kumimoji="1" lang="ja-JP" altLang="en-US" dirty="0"/>
          </a:p>
        </p:txBody>
      </p:sp>
      <p:sp>
        <p:nvSpPr>
          <p:cNvPr id="4" name="フッター プレースホルダー 3"/>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a:p>
        </p:txBody>
      </p:sp>
      <p:sp>
        <p:nvSpPr>
          <p:cNvPr id="5" name="スライド番号プレースホルダー 4"/>
          <p:cNvSpPr>
            <a:spLocks noGrp="1"/>
          </p:cNvSpPr>
          <p:nvPr>
            <p:ph type="sldNum" sz="quarter" idx="11"/>
          </p:nvPr>
        </p:nvSpPr>
        <p:spPr/>
        <p:txBody>
          <a:bodyPr/>
          <a:lstStyle/>
          <a:p>
            <a:pPr>
              <a:defRPr/>
            </a:pPr>
            <a:fld id="{1C203A52-BCBD-8646-BE49-60650770C207}" type="slidenum">
              <a:rPr lang="en-US" altLang="ja-JP" smtClean="0"/>
              <a:pPr>
                <a:defRPr/>
              </a:pPr>
              <a:t>26</a:t>
            </a:fld>
            <a:endParaRPr lang="en-US" altLang="ja-JP"/>
          </a:p>
        </p:txBody>
      </p:sp>
      <p:pic>
        <p:nvPicPr>
          <p:cNvPr id="6" name="図 5"/>
          <p:cNvPicPr>
            <a:picLocks noChangeAspect="1"/>
          </p:cNvPicPr>
          <p:nvPr/>
        </p:nvPicPr>
        <p:blipFill>
          <a:blip r:embed="rId2"/>
          <a:stretch>
            <a:fillRect/>
          </a:stretch>
        </p:blipFill>
        <p:spPr>
          <a:xfrm>
            <a:off x="0" y="1189524"/>
            <a:ext cx="7723651" cy="5632767"/>
          </a:xfrm>
          <a:prstGeom prst="rect">
            <a:avLst/>
          </a:prstGeom>
        </p:spPr>
      </p:pic>
    </p:spTree>
    <p:extLst>
      <p:ext uri="{BB962C8B-B14F-4D97-AF65-F5344CB8AC3E}">
        <p14:creationId xmlns:p14="http://schemas.microsoft.com/office/powerpoint/2010/main" val="85962317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タイトル 1"/>
          <p:cNvSpPr>
            <a:spLocks noGrp="1"/>
          </p:cNvSpPr>
          <p:nvPr>
            <p:ph type="title"/>
          </p:nvPr>
        </p:nvSpPr>
        <p:spPr>
          <a:xfrm>
            <a:off x="395536" y="0"/>
            <a:ext cx="8229600" cy="792162"/>
          </a:xfrm>
        </p:spPr>
        <p:txBody>
          <a:bodyPr/>
          <a:lstStyle/>
          <a:p>
            <a:pPr marL="1588" indent="-1588"/>
            <a:r>
              <a:rPr lang="en-US" altLang="ja-JP" dirty="0" smtClean="0">
                <a:latin typeface="Calibri" charset="0"/>
                <a:ea typeface="ＭＳ Ｐゴシック" charset="0"/>
                <a:cs typeface="ＭＳ Ｐゴシック" charset="0"/>
                <a:sym typeface="ＤＦＰ太丸ゴシック体" charset="0"/>
              </a:rPr>
              <a:t>Summary</a:t>
            </a:r>
            <a:endParaRPr lang="ja-JP" altLang="en-US" dirty="0">
              <a:latin typeface="Calibri" charset="0"/>
              <a:ea typeface="ＭＳ Ｐゴシック" charset="0"/>
              <a:cs typeface="ＭＳ Ｐゴシック" charset="0"/>
              <a:sym typeface="ＤＦＰ太丸ゴシック体" charset="0"/>
            </a:endParaRPr>
          </a:p>
        </p:txBody>
      </p:sp>
      <p:sp>
        <p:nvSpPr>
          <p:cNvPr id="58372" name="コンテンツ プレースホルダ 6"/>
          <p:cNvSpPr>
            <a:spLocks noGrp="1"/>
          </p:cNvSpPr>
          <p:nvPr>
            <p:ph idx="1"/>
          </p:nvPr>
        </p:nvSpPr>
        <p:spPr>
          <a:xfrm>
            <a:off x="467544" y="836712"/>
            <a:ext cx="8424936" cy="5904656"/>
          </a:xfrm>
          <a:ln>
            <a:solidFill>
              <a:srgbClr val="0000FF"/>
            </a:solidFill>
            <a:miter lim="800000"/>
            <a:headEnd/>
            <a:tailEnd/>
          </a:ln>
        </p:spPr>
        <p:txBody>
          <a:bodyPr/>
          <a:lstStyle/>
          <a:p>
            <a:r>
              <a:rPr lang="en-US" altLang="ja-JP" sz="2800" dirty="0" smtClean="0">
                <a:solidFill>
                  <a:srgbClr val="0000FF"/>
                </a:solidFill>
                <a:latin typeface="Arial Rounded MT Bold" charset="0"/>
                <a:ea typeface="ＭＳ Ｐゴシック" charset="0"/>
                <a:cs typeface="Arial Rounded MT Bold" charset="0"/>
              </a:rPr>
              <a:t>Continued an excellent and strong collaboration with French institutes in LHC-ALICE.</a:t>
            </a:r>
          </a:p>
          <a:p>
            <a:pPr lvl="1"/>
            <a:r>
              <a:rPr lang="en-US" altLang="ja-JP" sz="2400" dirty="0" smtClean="0">
                <a:solidFill>
                  <a:srgbClr val="0000FF"/>
                </a:solidFill>
                <a:latin typeface="Arial Rounded MT Bold" charset="0"/>
                <a:ea typeface="ＭＳ Ｐゴシック" charset="0"/>
                <a:cs typeface="Arial Rounded MT Bold" charset="0"/>
              </a:rPr>
              <a:t>Completion of DCal module production, including;</a:t>
            </a:r>
          </a:p>
          <a:p>
            <a:pPr lvl="2"/>
            <a:r>
              <a:rPr lang="en-US" altLang="ja-JP" sz="2000" dirty="0" smtClean="0">
                <a:solidFill>
                  <a:srgbClr val="0000FF"/>
                </a:solidFill>
                <a:latin typeface="Arial Rounded MT Bold" charset="0"/>
                <a:ea typeface="ＭＳ Ｐゴシック" charset="0"/>
                <a:cs typeface="Arial Rounded MT Bold" charset="0"/>
              </a:rPr>
              <a:t>Strip module production at Subatech Nantes.</a:t>
            </a:r>
            <a:endParaRPr lang="en-US" altLang="ja-JP" sz="2000" dirty="0">
              <a:solidFill>
                <a:srgbClr val="0000FF"/>
              </a:solidFill>
              <a:latin typeface="Arial Rounded MT Bold" charset="0"/>
              <a:ea typeface="ＭＳ Ｐゴシック" charset="0"/>
              <a:cs typeface="Arial Rounded MT Bold" charset="0"/>
            </a:endParaRPr>
          </a:p>
          <a:p>
            <a:pPr lvl="2"/>
            <a:r>
              <a:rPr lang="en-US" altLang="ja-JP" sz="2000" dirty="0" smtClean="0">
                <a:solidFill>
                  <a:srgbClr val="0000FF"/>
                </a:solidFill>
                <a:latin typeface="Arial Rounded MT Bold" charset="0"/>
                <a:ea typeface="ＭＳ Ｐゴシック" charset="0"/>
                <a:cs typeface="Arial Rounded MT Bold" charset="0"/>
              </a:rPr>
              <a:t>SM production at Grenoble LPSC.</a:t>
            </a:r>
          </a:p>
          <a:p>
            <a:pPr lvl="1"/>
            <a:r>
              <a:rPr lang="en-US" altLang="ja-JP" sz="2400" dirty="0" smtClean="0">
                <a:solidFill>
                  <a:srgbClr val="0000FF"/>
                </a:solidFill>
                <a:latin typeface="Arial Rounded MT Bold" charset="0"/>
                <a:ea typeface="ＭＳ Ｐゴシック" charset="0"/>
                <a:cs typeface="Arial Rounded MT Bold" charset="0"/>
              </a:rPr>
              <a:t>DCal will be installed in ALICE during the LHC long shutdown (2013-2014).</a:t>
            </a:r>
          </a:p>
          <a:p>
            <a:pPr lvl="2"/>
            <a:r>
              <a:rPr lang="en-US" altLang="ja-JP" sz="2000" dirty="0" smtClean="0">
                <a:solidFill>
                  <a:srgbClr val="0000FF"/>
                </a:solidFill>
                <a:latin typeface="Arial Rounded MT Bold" charset="0"/>
                <a:ea typeface="ＭＳ Ｐゴシック" charset="0"/>
                <a:cs typeface="Arial Rounded MT Bold" charset="0"/>
              </a:rPr>
              <a:t>will </a:t>
            </a:r>
            <a:r>
              <a:rPr lang="en-US" altLang="ja-JP" sz="2000" dirty="0">
                <a:solidFill>
                  <a:srgbClr val="0000FF"/>
                </a:solidFill>
                <a:latin typeface="Arial Rounded MT Bold" charset="0"/>
                <a:ea typeface="ＭＳ Ｐゴシック" charset="0"/>
                <a:cs typeface="Arial Rounded MT Bold" charset="0"/>
              </a:rPr>
              <a:t>be ready to </a:t>
            </a:r>
            <a:r>
              <a:rPr lang="en-US" altLang="ja-JP" sz="2000" dirty="0" smtClean="0">
                <a:solidFill>
                  <a:srgbClr val="0000FF"/>
                </a:solidFill>
                <a:latin typeface="Arial Rounded MT Bold" charset="0"/>
                <a:ea typeface="ＭＳ Ｐゴシック" charset="0"/>
                <a:cs typeface="Arial Rounded MT Bold" charset="0"/>
              </a:rPr>
              <a:t>take full energy 5.5 </a:t>
            </a:r>
            <a:r>
              <a:rPr lang="en-US" altLang="ja-JP" sz="2000" dirty="0">
                <a:solidFill>
                  <a:srgbClr val="0000FF"/>
                </a:solidFill>
                <a:latin typeface="Arial Rounded MT Bold" charset="0"/>
                <a:ea typeface="ＭＳ Ｐゴシック" charset="0"/>
                <a:cs typeface="Arial Rounded MT Bold" charset="0"/>
              </a:rPr>
              <a:t>TeV </a:t>
            </a:r>
            <a:r>
              <a:rPr lang="en-US" altLang="ja-JP" sz="2000" dirty="0" smtClean="0">
                <a:solidFill>
                  <a:srgbClr val="0000FF"/>
                </a:solidFill>
                <a:latin typeface="Arial Rounded MT Bold" charset="0"/>
                <a:ea typeface="ＭＳ Ｐゴシック" charset="0"/>
                <a:cs typeface="Arial Rounded MT Bold" charset="0"/>
              </a:rPr>
              <a:t>Pb+Pb run.</a:t>
            </a:r>
          </a:p>
          <a:p>
            <a:pPr lvl="1"/>
            <a:r>
              <a:rPr lang="en-US" altLang="ja-JP" sz="2400" dirty="0" smtClean="0">
                <a:solidFill>
                  <a:srgbClr val="0000FF"/>
                </a:solidFill>
                <a:latin typeface="Arial Rounded MT Bold" charset="0"/>
                <a:ea typeface="ＭＳ Ｐゴシック" charset="0"/>
                <a:cs typeface="Arial Rounded MT Bold" charset="0"/>
              </a:rPr>
              <a:t>Developing Grid computing and regional analysis center in Japan.</a:t>
            </a:r>
          </a:p>
          <a:p>
            <a:pPr lvl="1"/>
            <a:r>
              <a:rPr lang="en-US" altLang="ja-JP" sz="2400" dirty="0" smtClean="0">
                <a:solidFill>
                  <a:srgbClr val="0000FF"/>
                </a:solidFill>
                <a:latin typeface="Arial Rounded MT Bold" charset="0"/>
                <a:ea typeface="ＭＳ Ｐゴシック" charset="0"/>
                <a:cs typeface="Arial Rounded MT Bold" charset="0"/>
              </a:rPr>
              <a:t>Working together for physics publications.</a:t>
            </a:r>
          </a:p>
          <a:p>
            <a:r>
              <a:rPr lang="en-US" altLang="ja-JP" sz="2800" dirty="0" smtClean="0">
                <a:solidFill>
                  <a:srgbClr val="0000FF"/>
                </a:solidFill>
                <a:latin typeface="Arial Rounded MT Bold" charset="0"/>
                <a:ea typeface="ＭＳ Ｐゴシック" charset="0"/>
                <a:cs typeface="Arial Rounded MT Bold" charset="0"/>
              </a:rPr>
              <a:t>Propose to continue a good collaboration within FJPPL, and need a support.</a:t>
            </a:r>
          </a:p>
        </p:txBody>
      </p:sp>
      <p:sp>
        <p:nvSpPr>
          <p:cNvPr id="74755" name="スライド番号プレースホルダ 4"/>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rgbClr val="000000"/>
                </a:solidFill>
                <a:latin typeface="Arial" charset="0"/>
                <a:ea typeface="ヒラギノ角ゴ ProN W3" charset="0"/>
                <a:cs typeface="ヒラギノ角ゴ ProN W3" charset="0"/>
                <a:sym typeface="Arial" charset="0"/>
              </a:defRPr>
            </a:lvl1pPr>
            <a:lvl2pPr marL="742950" indent="-285750">
              <a:defRPr kumimoji="1" sz="2400">
                <a:solidFill>
                  <a:srgbClr val="000000"/>
                </a:solidFill>
                <a:latin typeface="Arial" charset="0"/>
                <a:ea typeface="ヒラギノ角ゴ ProN W3" charset="0"/>
                <a:cs typeface="ヒラギノ角ゴ ProN W3" charset="0"/>
                <a:sym typeface="Arial" charset="0"/>
              </a:defRPr>
            </a:lvl2pPr>
            <a:lvl3pPr marL="1143000" indent="-228600">
              <a:defRPr kumimoji="1" sz="2400">
                <a:solidFill>
                  <a:srgbClr val="000000"/>
                </a:solidFill>
                <a:latin typeface="Arial" charset="0"/>
                <a:ea typeface="ヒラギノ角ゴ ProN W3" charset="0"/>
                <a:cs typeface="ヒラギノ角ゴ ProN W3" charset="0"/>
                <a:sym typeface="Arial" charset="0"/>
              </a:defRPr>
            </a:lvl3pPr>
            <a:lvl4pPr marL="1600200" indent="-228600">
              <a:defRPr kumimoji="1" sz="2400">
                <a:solidFill>
                  <a:srgbClr val="000000"/>
                </a:solidFill>
                <a:latin typeface="Arial" charset="0"/>
                <a:ea typeface="ヒラギノ角ゴ ProN W3" charset="0"/>
                <a:cs typeface="ヒラギノ角ゴ ProN W3" charset="0"/>
                <a:sym typeface="Arial" charset="0"/>
              </a:defRPr>
            </a:lvl4pPr>
            <a:lvl5pPr marL="2057400" indent="-228600">
              <a:defRPr kumimoji="1" sz="2400">
                <a:solidFill>
                  <a:srgbClr val="000000"/>
                </a:solidFill>
                <a:latin typeface="Arial" charset="0"/>
                <a:ea typeface="ヒラギノ角ゴ ProN W3" charset="0"/>
                <a:cs typeface="ヒラギノ角ゴ ProN W3" charset="0"/>
                <a:sym typeface="Arial" charset="0"/>
              </a:defRPr>
            </a:lvl5pPr>
            <a:lvl6pPr marL="25146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6pPr>
            <a:lvl7pPr marL="29718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7pPr>
            <a:lvl8pPr marL="34290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8pPr>
            <a:lvl9pPr marL="38862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9pPr>
          </a:lstStyle>
          <a:p>
            <a:fld id="{0FD76E0C-345D-8449-BF89-1A3F58B6E907}" type="slidenum">
              <a:rPr kumimoji="0" lang="ja-JP" altLang="en-US" sz="1200">
                <a:solidFill>
                  <a:srgbClr val="898989"/>
                </a:solidFill>
                <a:cs typeface="Arial" charset="0"/>
              </a:rPr>
              <a:pPr/>
              <a:t>27</a:t>
            </a:fld>
            <a:endParaRPr kumimoji="0" lang="ja-JP" altLang="en-US" sz="1200">
              <a:solidFill>
                <a:srgbClr val="898989"/>
              </a:solidFill>
              <a:cs typeface="Arial" charset="0"/>
            </a:endParaRPr>
          </a:p>
        </p:txBody>
      </p:sp>
      <p:sp>
        <p:nvSpPr>
          <p:cNvPr id="2" name="フッター プレースホルダー 1"/>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a:p>
        </p:txBody>
      </p:sp>
      <p:pic>
        <p:nvPicPr>
          <p:cNvPr id="6" name="Picture 3"/>
          <p:cNvPicPr>
            <a:picLocks noChangeAspect="1" noChangeArrowheads="1"/>
          </p:cNvPicPr>
          <p:nvPr/>
        </p:nvPicPr>
        <p:blipFill>
          <a:blip r:embed="rId3"/>
          <a:srcRect l="9483" r="16379"/>
          <a:stretch>
            <a:fillRect/>
          </a:stretch>
        </p:blipFill>
        <p:spPr bwMode="auto">
          <a:xfrm>
            <a:off x="7406784" y="28568"/>
            <a:ext cx="1737216" cy="1316441"/>
          </a:xfrm>
          <a:prstGeom prst="rect">
            <a:avLst/>
          </a:prstGeom>
          <a:noFill/>
          <a:ln w="9525">
            <a:noFill/>
            <a:miter lim="800000"/>
            <a:headEnd/>
            <a:tailEnd/>
          </a:ln>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372">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8372">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8372">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8372">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8372">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8372">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8372">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8372">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8372">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837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9052"/>
            <a:ext cx="8229600" cy="792162"/>
          </a:xfrm>
        </p:spPr>
        <p:txBody>
          <a:bodyPr/>
          <a:lstStyle/>
          <a:p>
            <a:r>
              <a:rPr kumimoji="1" lang="en-US" altLang="ja-JP" dirty="0" smtClean="0"/>
              <a:t>Our request</a:t>
            </a:r>
            <a:endParaRPr kumimoji="1" lang="ja-JP" altLang="en-US" dirty="0"/>
          </a:p>
        </p:txBody>
      </p:sp>
      <p:sp>
        <p:nvSpPr>
          <p:cNvPr id="4" name="フッター プレースホルダー 3"/>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a:p>
        </p:txBody>
      </p:sp>
      <p:sp>
        <p:nvSpPr>
          <p:cNvPr id="5" name="スライド番号プレースホルダー 4"/>
          <p:cNvSpPr>
            <a:spLocks noGrp="1"/>
          </p:cNvSpPr>
          <p:nvPr>
            <p:ph type="sldNum" sz="quarter" idx="11"/>
          </p:nvPr>
        </p:nvSpPr>
        <p:spPr/>
        <p:txBody>
          <a:bodyPr/>
          <a:lstStyle/>
          <a:p>
            <a:pPr>
              <a:defRPr/>
            </a:pPr>
            <a:fld id="{1C203A52-BCBD-8646-BE49-60650770C207}" type="slidenum">
              <a:rPr lang="en-US" altLang="ja-JP" smtClean="0"/>
              <a:pPr>
                <a:defRPr/>
              </a:pPr>
              <a:t>28</a:t>
            </a:fld>
            <a:endParaRPr lang="en-US" altLang="ja-JP"/>
          </a:p>
        </p:txBody>
      </p:sp>
      <p:pic>
        <p:nvPicPr>
          <p:cNvPr id="6" name="図 5"/>
          <p:cNvPicPr>
            <a:picLocks noChangeAspect="1"/>
          </p:cNvPicPr>
          <p:nvPr/>
        </p:nvPicPr>
        <p:blipFill rotWithShape="1">
          <a:blip r:embed="rId2"/>
          <a:srcRect b="1402"/>
          <a:stretch/>
        </p:blipFill>
        <p:spPr>
          <a:xfrm>
            <a:off x="179512" y="1772816"/>
            <a:ext cx="8851254" cy="4248472"/>
          </a:xfrm>
          <a:prstGeom prst="rect">
            <a:avLst/>
          </a:prstGeom>
        </p:spPr>
      </p:pic>
      <p:pic>
        <p:nvPicPr>
          <p:cNvPr id="7" name="図 6"/>
          <p:cNvPicPr>
            <a:picLocks noChangeAspect="1"/>
          </p:cNvPicPr>
          <p:nvPr/>
        </p:nvPicPr>
        <p:blipFill>
          <a:blip r:embed="rId3"/>
          <a:stretch>
            <a:fillRect/>
          </a:stretch>
        </p:blipFill>
        <p:spPr>
          <a:xfrm>
            <a:off x="1259632" y="908720"/>
            <a:ext cx="6350000" cy="838200"/>
          </a:xfrm>
          <a:prstGeom prst="rect">
            <a:avLst/>
          </a:prstGeom>
        </p:spPr>
      </p:pic>
    </p:spTree>
    <p:extLst>
      <p:ext uri="{BB962C8B-B14F-4D97-AF65-F5344CB8AC3E}">
        <p14:creationId xmlns:p14="http://schemas.microsoft.com/office/powerpoint/2010/main" val="207406064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lang="en-US" altLang="ja-JP" dirty="0" smtClean="0"/>
              <a:t>Back up</a:t>
            </a:r>
            <a:endParaRPr kumimoji="1" lang="ja-JP" altLang="en-US" dirty="0"/>
          </a:p>
        </p:txBody>
      </p:sp>
      <p:sp>
        <p:nvSpPr>
          <p:cNvPr id="7" name="テキスト プレースホルダー 6"/>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a:p>
        </p:txBody>
      </p:sp>
      <p:sp>
        <p:nvSpPr>
          <p:cNvPr id="5" name="スライド番号プレースホルダー 4"/>
          <p:cNvSpPr>
            <a:spLocks noGrp="1"/>
          </p:cNvSpPr>
          <p:nvPr>
            <p:ph type="sldNum" sz="quarter" idx="11"/>
          </p:nvPr>
        </p:nvSpPr>
        <p:spPr/>
        <p:txBody>
          <a:bodyPr/>
          <a:lstStyle/>
          <a:p>
            <a:pPr>
              <a:defRPr/>
            </a:pPr>
            <a:fld id="{1C203A52-BCBD-8646-BE49-60650770C207}" type="slidenum">
              <a:rPr lang="en-US" altLang="ja-JP" smtClean="0"/>
              <a:pPr>
                <a:defRPr/>
              </a:pPr>
              <a:t>29</a:t>
            </a:fld>
            <a:endParaRPr lang="en-US" altLang="ja-JP"/>
          </a:p>
        </p:txBody>
      </p:sp>
    </p:spTree>
    <p:extLst>
      <p:ext uri="{BB962C8B-B14F-4D97-AF65-F5344CB8AC3E}">
        <p14:creationId xmlns:p14="http://schemas.microsoft.com/office/powerpoint/2010/main" val="229296224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Outline</a:t>
            </a:r>
            <a:endParaRPr kumimoji="1" lang="ja-JP" altLang="en-US" dirty="0"/>
          </a:p>
        </p:txBody>
      </p:sp>
      <p:sp>
        <p:nvSpPr>
          <p:cNvPr id="3" name="コンテンツ プレースホルダー 2"/>
          <p:cNvSpPr>
            <a:spLocks noGrp="1"/>
          </p:cNvSpPr>
          <p:nvPr>
            <p:ph idx="1"/>
          </p:nvPr>
        </p:nvSpPr>
        <p:spPr>
          <a:xfrm>
            <a:off x="323528" y="1052736"/>
            <a:ext cx="8640960" cy="5544616"/>
          </a:xfrm>
        </p:spPr>
        <p:txBody>
          <a:bodyPr/>
          <a:lstStyle/>
          <a:p>
            <a:pPr marL="514350" indent="-514350">
              <a:buFont typeface="+mj-lt"/>
              <a:buAutoNum type="arabicPeriod"/>
            </a:pPr>
            <a:r>
              <a:rPr lang="en-US" altLang="ja-JP" sz="2800" b="1" dirty="0" smtClean="0">
                <a:solidFill>
                  <a:srgbClr val="0000FF"/>
                </a:solidFill>
              </a:rPr>
              <a:t>Introduction</a:t>
            </a:r>
            <a:endParaRPr kumimoji="1" lang="en-US" altLang="ja-JP" sz="2800" b="1" dirty="0" smtClean="0">
              <a:solidFill>
                <a:srgbClr val="0000FF"/>
              </a:solidFill>
            </a:endParaRPr>
          </a:p>
          <a:p>
            <a:pPr lvl="1"/>
            <a:r>
              <a:rPr kumimoji="1" lang="en-US" altLang="ja-JP" sz="2400" dirty="0" smtClean="0">
                <a:solidFill>
                  <a:srgbClr val="0000FF"/>
                </a:solidFill>
              </a:rPr>
              <a:t>Quark Gluon Plasma (QGP) at CERN-LHC</a:t>
            </a:r>
          </a:p>
          <a:p>
            <a:pPr lvl="1"/>
            <a:r>
              <a:rPr lang="en-US" altLang="ja-JP" sz="2400" dirty="0" smtClean="0">
                <a:solidFill>
                  <a:srgbClr val="0000FF"/>
                </a:solidFill>
              </a:rPr>
              <a:t>What we learned from the first LHC Heavy Ion data</a:t>
            </a:r>
          </a:p>
          <a:p>
            <a:pPr lvl="1"/>
            <a:r>
              <a:rPr lang="en-US" altLang="ja-JP" sz="2400" dirty="0" smtClean="0">
                <a:solidFill>
                  <a:srgbClr val="0000FF"/>
                </a:solidFill>
              </a:rPr>
              <a:t>Objectives</a:t>
            </a:r>
            <a:r>
              <a:rPr lang="en-US" altLang="ja-JP" sz="2400" dirty="0">
                <a:solidFill>
                  <a:srgbClr val="0000FF"/>
                </a:solidFill>
              </a:rPr>
              <a:t> </a:t>
            </a:r>
            <a:r>
              <a:rPr lang="en-US" altLang="ja-JP" sz="2400" dirty="0" smtClean="0">
                <a:solidFill>
                  <a:srgbClr val="0000FF"/>
                </a:solidFill>
              </a:rPr>
              <a:t>of this proposal</a:t>
            </a:r>
            <a:endParaRPr kumimoji="1" lang="en-US" altLang="ja-JP" sz="2400" dirty="0" smtClean="0">
              <a:solidFill>
                <a:srgbClr val="0000FF"/>
              </a:solidFill>
            </a:endParaRPr>
          </a:p>
          <a:p>
            <a:pPr marL="514350" indent="-514350">
              <a:buFont typeface="+mj-lt"/>
              <a:buAutoNum type="arabicPeriod"/>
            </a:pPr>
            <a:r>
              <a:rPr lang="en-US" altLang="ja-JP" sz="2800" b="1" dirty="0" smtClean="0">
                <a:solidFill>
                  <a:srgbClr val="0000FF"/>
                </a:solidFill>
              </a:rPr>
              <a:t>DCal</a:t>
            </a:r>
            <a:r>
              <a:rPr lang="en-US" altLang="ja-JP" sz="2800" b="1" dirty="0">
                <a:solidFill>
                  <a:srgbClr val="0000FF"/>
                </a:solidFill>
              </a:rPr>
              <a:t> </a:t>
            </a:r>
            <a:r>
              <a:rPr lang="en-US" altLang="ja-JP" sz="2800" b="1" dirty="0" smtClean="0">
                <a:solidFill>
                  <a:srgbClr val="0000FF"/>
                </a:solidFill>
              </a:rPr>
              <a:t>(Di-jet Electromagnetic Calorimeter) in ALICE</a:t>
            </a:r>
          </a:p>
          <a:p>
            <a:pPr marL="914400" lvl="1" indent="-514350"/>
            <a:r>
              <a:rPr lang="en-US" altLang="ja-JP" sz="2400" dirty="0" smtClean="0">
                <a:solidFill>
                  <a:srgbClr val="0000FF"/>
                </a:solidFill>
              </a:rPr>
              <a:t>DCal</a:t>
            </a:r>
          </a:p>
          <a:p>
            <a:pPr marL="914400" lvl="1" indent="-514350"/>
            <a:r>
              <a:rPr lang="en-US" altLang="ja-JP" sz="2400" dirty="0">
                <a:solidFill>
                  <a:srgbClr val="0000FF"/>
                </a:solidFill>
              </a:rPr>
              <a:t>C</a:t>
            </a:r>
            <a:r>
              <a:rPr lang="en-US" altLang="ja-JP" sz="2400" dirty="0" smtClean="0">
                <a:solidFill>
                  <a:srgbClr val="0000FF"/>
                </a:solidFill>
              </a:rPr>
              <a:t>urrent status</a:t>
            </a:r>
          </a:p>
          <a:p>
            <a:pPr marL="914400" lvl="1" indent="-514350"/>
            <a:r>
              <a:rPr lang="en-US" altLang="ja-JP" sz="2400" dirty="0" smtClean="0">
                <a:solidFill>
                  <a:srgbClr val="0000FF"/>
                </a:solidFill>
              </a:rPr>
              <a:t>French-Japan collaboration</a:t>
            </a:r>
          </a:p>
          <a:p>
            <a:pPr marL="457200" indent="-457200">
              <a:buFont typeface="+mj-lt"/>
              <a:buAutoNum type="arabicPeriod"/>
            </a:pPr>
            <a:r>
              <a:rPr lang="en-US" altLang="ja-JP" sz="2800" b="1" dirty="0">
                <a:solidFill>
                  <a:srgbClr val="0000FF"/>
                </a:solidFill>
              </a:rPr>
              <a:t>A</a:t>
            </a:r>
            <a:r>
              <a:rPr lang="en-US" altLang="ja-JP" sz="2800" b="1" dirty="0" smtClean="0">
                <a:solidFill>
                  <a:srgbClr val="0000FF"/>
                </a:solidFill>
              </a:rPr>
              <a:t>nalysis</a:t>
            </a:r>
          </a:p>
          <a:p>
            <a:pPr lvl="1"/>
            <a:r>
              <a:rPr lang="en-US" altLang="ja-JP" sz="2400" dirty="0" smtClean="0">
                <a:solidFill>
                  <a:srgbClr val="0000FF"/>
                </a:solidFill>
              </a:rPr>
              <a:t>Computing facility in Japan for ALICE</a:t>
            </a:r>
          </a:p>
          <a:p>
            <a:pPr lvl="1"/>
            <a:r>
              <a:rPr lang="en-US" altLang="ja-JP" sz="2400" dirty="0" smtClean="0">
                <a:solidFill>
                  <a:srgbClr val="0000FF"/>
                </a:solidFill>
              </a:rPr>
              <a:t>Publications</a:t>
            </a:r>
          </a:p>
          <a:p>
            <a:pPr marL="514350" indent="-514350">
              <a:buFont typeface="+mj-lt"/>
              <a:buAutoNum type="arabicPeriod"/>
            </a:pPr>
            <a:r>
              <a:rPr lang="en-US" altLang="ja-JP" sz="2800" b="1" dirty="0" smtClean="0">
                <a:solidFill>
                  <a:srgbClr val="0000FF"/>
                </a:solidFill>
              </a:rPr>
              <a:t>Summary</a:t>
            </a:r>
          </a:p>
        </p:txBody>
      </p:sp>
      <p:sp>
        <p:nvSpPr>
          <p:cNvPr id="4" name="フッター プレースホルダー 3"/>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dirty="0"/>
          </a:p>
        </p:txBody>
      </p:sp>
      <p:sp>
        <p:nvSpPr>
          <p:cNvPr id="5" name="スライド番号プレースホルダー 4"/>
          <p:cNvSpPr>
            <a:spLocks noGrp="1"/>
          </p:cNvSpPr>
          <p:nvPr>
            <p:ph type="sldNum" sz="quarter" idx="11"/>
          </p:nvPr>
        </p:nvSpPr>
        <p:spPr/>
        <p:txBody>
          <a:bodyPr/>
          <a:lstStyle/>
          <a:p>
            <a:pPr>
              <a:defRPr/>
            </a:pPr>
            <a:fld id="{1C203A52-BCBD-8646-BE49-60650770C207}" type="slidenum">
              <a:rPr lang="en-US" altLang="ja-JP" smtClean="0"/>
              <a:pPr>
                <a:defRPr/>
              </a:pPr>
              <a:t>3</a:t>
            </a:fld>
            <a:endParaRPr lang="en-US" altLang="ja-JP"/>
          </a:p>
        </p:txBody>
      </p:sp>
    </p:spTree>
    <p:extLst>
      <p:ext uri="{BB962C8B-B14F-4D97-AF65-F5344CB8AC3E}">
        <p14:creationId xmlns:p14="http://schemas.microsoft.com/office/powerpoint/2010/main" val="332091149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lIns="91435" tIns="45718" rIns="91435" bIns="45718" anchor="t"/>
          <a:lstStyle/>
          <a:p>
            <a:pPr algn="ctr">
              <a:defRPr/>
            </a:pPr>
            <a:r>
              <a:rPr kumimoji="0" lang="en-US" altLang="ja-JP" sz="4000" b="1" dirty="0">
                <a:solidFill>
                  <a:srgbClr val="0000FF"/>
                </a:solidFill>
                <a:latin typeface="Comic Sans MS" charset="0"/>
                <a:cs typeface="ＭＳ Ｐゴシック" charset="0"/>
              </a:rPr>
              <a:t>ALICE-DCal Collaboration</a:t>
            </a:r>
          </a:p>
        </p:txBody>
      </p:sp>
      <p:sp>
        <p:nvSpPr>
          <p:cNvPr id="52226" name="スライド番号プレースホルダ 4"/>
          <p:cNvSpPr>
            <a:spLocks noGrp="1"/>
          </p:cNvSpPr>
          <p:nvPr>
            <p:ph type="sldNum" sz="quarter" idx="1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defRPr kumimoji="1" sz="2400">
                <a:solidFill>
                  <a:srgbClr val="000000"/>
                </a:solidFill>
                <a:latin typeface="Arial" charset="0"/>
                <a:ea typeface="ヒラギノ角ゴ ProN W3" charset="0"/>
                <a:cs typeface="ヒラギノ角ゴ ProN W3" charset="0"/>
                <a:sym typeface="Arial" charset="0"/>
              </a:defRPr>
            </a:lvl1pPr>
            <a:lvl2pPr marL="742950" indent="-285750">
              <a:defRPr kumimoji="1" sz="2400">
                <a:solidFill>
                  <a:srgbClr val="000000"/>
                </a:solidFill>
                <a:latin typeface="Arial" charset="0"/>
                <a:ea typeface="ヒラギノ角ゴ ProN W3" charset="0"/>
                <a:cs typeface="ヒラギノ角ゴ ProN W3" charset="0"/>
                <a:sym typeface="Arial" charset="0"/>
              </a:defRPr>
            </a:lvl2pPr>
            <a:lvl3pPr marL="1143000" indent="-228600">
              <a:defRPr kumimoji="1" sz="2400">
                <a:solidFill>
                  <a:srgbClr val="000000"/>
                </a:solidFill>
                <a:latin typeface="Arial" charset="0"/>
                <a:ea typeface="ヒラギノ角ゴ ProN W3" charset="0"/>
                <a:cs typeface="ヒラギノ角ゴ ProN W3" charset="0"/>
                <a:sym typeface="Arial" charset="0"/>
              </a:defRPr>
            </a:lvl3pPr>
            <a:lvl4pPr marL="1600200" indent="-228600">
              <a:defRPr kumimoji="1" sz="2400">
                <a:solidFill>
                  <a:srgbClr val="000000"/>
                </a:solidFill>
                <a:latin typeface="Arial" charset="0"/>
                <a:ea typeface="ヒラギノ角ゴ ProN W3" charset="0"/>
                <a:cs typeface="ヒラギノ角ゴ ProN W3" charset="0"/>
                <a:sym typeface="Arial" charset="0"/>
              </a:defRPr>
            </a:lvl4pPr>
            <a:lvl5pPr marL="2057400" indent="-228600">
              <a:defRPr kumimoji="1" sz="2400">
                <a:solidFill>
                  <a:srgbClr val="000000"/>
                </a:solidFill>
                <a:latin typeface="Arial" charset="0"/>
                <a:ea typeface="ヒラギノ角ゴ ProN W3" charset="0"/>
                <a:cs typeface="ヒラギノ角ゴ ProN W3" charset="0"/>
                <a:sym typeface="Arial" charset="0"/>
              </a:defRPr>
            </a:lvl5pPr>
            <a:lvl6pPr marL="25146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6pPr>
            <a:lvl7pPr marL="29718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7pPr>
            <a:lvl8pPr marL="34290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8pPr>
            <a:lvl9pPr marL="38862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9pPr>
          </a:lstStyle>
          <a:p>
            <a:fld id="{1F47856F-2B92-3246-9E1A-175B9646DC38}" type="slidenum">
              <a:rPr kumimoji="0" lang="en-US" altLang="ja-JP" sz="1000">
                <a:solidFill>
                  <a:schemeClr val="tx1"/>
                </a:solidFill>
                <a:cs typeface="Arial" charset="0"/>
              </a:rPr>
              <a:pPr/>
              <a:t>30</a:t>
            </a:fld>
            <a:endParaRPr kumimoji="0" lang="en-US" altLang="ja-JP" sz="1000">
              <a:solidFill>
                <a:schemeClr val="tx1"/>
              </a:solidFill>
              <a:cs typeface="Arial" charset="0"/>
            </a:endParaRPr>
          </a:p>
        </p:txBody>
      </p:sp>
      <p:sp>
        <p:nvSpPr>
          <p:cNvPr id="52227" name="Text Box 7"/>
          <p:cNvSpPr txBox="1">
            <a:spLocks noChangeArrowheads="1"/>
          </p:cNvSpPr>
          <p:nvPr/>
        </p:nvSpPr>
        <p:spPr bwMode="auto">
          <a:xfrm>
            <a:off x="220663" y="1066800"/>
            <a:ext cx="185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8" rIns="91435" bIns="45718">
            <a:spAutoFit/>
          </a:bodyPr>
          <a:lstStyle>
            <a:lvl1pPr>
              <a:defRPr kumimoji="1" sz="2400">
                <a:solidFill>
                  <a:srgbClr val="000000"/>
                </a:solidFill>
                <a:latin typeface="Arial" charset="0"/>
                <a:ea typeface="ヒラギノ角ゴ ProN W3" charset="0"/>
                <a:cs typeface="ヒラギノ角ゴ ProN W3" charset="0"/>
                <a:sym typeface="Arial" charset="0"/>
              </a:defRPr>
            </a:lvl1pPr>
            <a:lvl2pPr marL="742950" indent="-285750">
              <a:defRPr kumimoji="1" sz="2400">
                <a:solidFill>
                  <a:srgbClr val="000000"/>
                </a:solidFill>
                <a:latin typeface="Arial" charset="0"/>
                <a:ea typeface="ヒラギノ角ゴ ProN W3" charset="0"/>
                <a:cs typeface="ヒラギノ角ゴ ProN W3" charset="0"/>
                <a:sym typeface="Arial" charset="0"/>
              </a:defRPr>
            </a:lvl2pPr>
            <a:lvl3pPr marL="1143000" indent="-228600">
              <a:defRPr kumimoji="1" sz="2400">
                <a:solidFill>
                  <a:srgbClr val="000000"/>
                </a:solidFill>
                <a:latin typeface="Arial" charset="0"/>
                <a:ea typeface="ヒラギノ角ゴ ProN W3" charset="0"/>
                <a:cs typeface="ヒラギノ角ゴ ProN W3" charset="0"/>
                <a:sym typeface="Arial" charset="0"/>
              </a:defRPr>
            </a:lvl3pPr>
            <a:lvl4pPr marL="1600200" indent="-228600">
              <a:defRPr kumimoji="1" sz="2400">
                <a:solidFill>
                  <a:srgbClr val="000000"/>
                </a:solidFill>
                <a:latin typeface="Arial" charset="0"/>
                <a:ea typeface="ヒラギノ角ゴ ProN W3" charset="0"/>
                <a:cs typeface="ヒラギノ角ゴ ProN W3" charset="0"/>
                <a:sym typeface="Arial" charset="0"/>
              </a:defRPr>
            </a:lvl4pPr>
            <a:lvl5pPr marL="2057400" indent="-228600">
              <a:defRPr kumimoji="1" sz="2400">
                <a:solidFill>
                  <a:srgbClr val="000000"/>
                </a:solidFill>
                <a:latin typeface="Arial" charset="0"/>
                <a:ea typeface="ヒラギノ角ゴ ProN W3" charset="0"/>
                <a:cs typeface="ヒラギノ角ゴ ProN W3" charset="0"/>
                <a:sym typeface="Arial" charset="0"/>
              </a:defRPr>
            </a:lvl5pPr>
            <a:lvl6pPr marL="25146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6pPr>
            <a:lvl7pPr marL="29718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7pPr>
            <a:lvl8pPr marL="34290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8pPr>
            <a:lvl9pPr marL="38862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9pPr>
          </a:lstStyle>
          <a:p>
            <a:endParaRPr kumimoji="0" lang="ja-JP" altLang="en-US" sz="2000">
              <a:latin typeface="Comic Sans MS" charset="0"/>
              <a:ea typeface="ＭＳ Ｐゴシック" charset="0"/>
              <a:cs typeface="ＭＳ Ｐゴシック" charset="0"/>
            </a:endParaRPr>
          </a:p>
        </p:txBody>
      </p:sp>
      <p:sp>
        <p:nvSpPr>
          <p:cNvPr id="52228" name="TextBox 7"/>
          <p:cNvSpPr txBox="1">
            <a:spLocks noChangeArrowheads="1"/>
          </p:cNvSpPr>
          <p:nvPr/>
        </p:nvSpPr>
        <p:spPr bwMode="auto">
          <a:xfrm>
            <a:off x="1143000" y="990600"/>
            <a:ext cx="7848600" cy="575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defRPr kumimoji="1" sz="2400">
                <a:solidFill>
                  <a:srgbClr val="000000"/>
                </a:solidFill>
                <a:latin typeface="Arial" charset="0"/>
                <a:ea typeface="ヒラギノ角ゴ ProN W3" charset="0"/>
                <a:cs typeface="ヒラギノ角ゴ ProN W3" charset="0"/>
                <a:sym typeface="Arial" charset="0"/>
              </a:defRPr>
            </a:lvl1pPr>
            <a:lvl2pPr marL="742950" indent="-285750">
              <a:defRPr kumimoji="1" sz="2400">
                <a:solidFill>
                  <a:srgbClr val="000000"/>
                </a:solidFill>
                <a:latin typeface="Arial" charset="0"/>
                <a:ea typeface="ヒラギノ角ゴ ProN W3" charset="0"/>
                <a:cs typeface="ヒラギノ角ゴ ProN W3" charset="0"/>
                <a:sym typeface="Arial" charset="0"/>
              </a:defRPr>
            </a:lvl2pPr>
            <a:lvl3pPr marL="1143000" indent="-228600">
              <a:defRPr kumimoji="1" sz="2400">
                <a:solidFill>
                  <a:srgbClr val="000000"/>
                </a:solidFill>
                <a:latin typeface="Arial" charset="0"/>
                <a:ea typeface="ヒラギノ角ゴ ProN W3" charset="0"/>
                <a:cs typeface="ヒラギノ角ゴ ProN W3" charset="0"/>
                <a:sym typeface="Arial" charset="0"/>
              </a:defRPr>
            </a:lvl3pPr>
            <a:lvl4pPr marL="1600200" indent="-228600">
              <a:defRPr kumimoji="1" sz="2400">
                <a:solidFill>
                  <a:srgbClr val="000000"/>
                </a:solidFill>
                <a:latin typeface="Arial" charset="0"/>
                <a:ea typeface="ヒラギノ角ゴ ProN W3" charset="0"/>
                <a:cs typeface="ヒラギノ角ゴ ProN W3" charset="0"/>
                <a:sym typeface="Arial" charset="0"/>
              </a:defRPr>
            </a:lvl4pPr>
            <a:lvl5pPr marL="2057400" indent="-228600">
              <a:defRPr kumimoji="1" sz="2400">
                <a:solidFill>
                  <a:srgbClr val="000000"/>
                </a:solidFill>
                <a:latin typeface="Arial" charset="0"/>
                <a:ea typeface="ヒラギノ角ゴ ProN W3" charset="0"/>
                <a:cs typeface="ヒラギノ角ゴ ProN W3" charset="0"/>
                <a:sym typeface="Arial" charset="0"/>
              </a:defRPr>
            </a:lvl5pPr>
            <a:lvl6pPr marL="25146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6pPr>
            <a:lvl7pPr marL="29718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7pPr>
            <a:lvl8pPr marL="34290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8pPr>
            <a:lvl9pPr marL="3886200" indent="-228600" fontAlgn="base">
              <a:spcBef>
                <a:spcPct val="0"/>
              </a:spcBef>
              <a:spcAft>
                <a:spcPct val="0"/>
              </a:spcAft>
              <a:defRPr kumimoji="1" sz="2400">
                <a:solidFill>
                  <a:srgbClr val="000000"/>
                </a:solidFill>
                <a:latin typeface="Arial" charset="0"/>
                <a:ea typeface="ヒラギノ角ゴ ProN W3" charset="0"/>
                <a:cs typeface="ヒラギノ角ゴ ProN W3" charset="0"/>
                <a:sym typeface="Arial" charset="0"/>
              </a:defRPr>
            </a:lvl9pPr>
          </a:lstStyle>
          <a:p>
            <a:r>
              <a:rPr kumimoji="0" lang="en-US" altLang="ja-JP" sz="1600" dirty="0">
                <a:solidFill>
                  <a:srgbClr val="FF0000"/>
                </a:solidFill>
                <a:latin typeface="Comic Sans MS" charset="0"/>
                <a:cs typeface="Comic Sans MS" charset="0"/>
              </a:rPr>
              <a:t>China</a:t>
            </a:r>
          </a:p>
          <a:p>
            <a:r>
              <a:rPr kumimoji="0" lang="en-US" altLang="ja-JP" sz="1600" b="1" u="sng" dirty="0" err="1">
                <a:solidFill>
                  <a:srgbClr val="0000FF"/>
                </a:solidFill>
                <a:latin typeface="Comic Sans MS" charset="0"/>
                <a:cs typeface="Comic Sans MS" charset="0"/>
              </a:rPr>
              <a:t>Huazhong</a:t>
            </a:r>
            <a:r>
              <a:rPr kumimoji="0" lang="en-US" altLang="ja-JP" sz="1600" b="1" u="sng" dirty="0">
                <a:solidFill>
                  <a:srgbClr val="0000FF"/>
                </a:solidFill>
                <a:latin typeface="Comic Sans MS" charset="0"/>
                <a:cs typeface="Comic Sans MS" charset="0"/>
              </a:rPr>
              <a:t> Normal University (CCNU), Wuhan</a:t>
            </a:r>
          </a:p>
          <a:p>
            <a:endParaRPr kumimoji="0" lang="en-US" altLang="ja-JP" sz="1600" dirty="0">
              <a:latin typeface="Comic Sans MS" charset="0"/>
              <a:cs typeface="Comic Sans MS" charset="0"/>
            </a:endParaRPr>
          </a:p>
          <a:p>
            <a:r>
              <a:rPr kumimoji="0" lang="en-US" altLang="ja-JP" sz="1600" dirty="0">
                <a:solidFill>
                  <a:srgbClr val="FF0000"/>
                </a:solidFill>
                <a:latin typeface="Comic Sans MS" charset="0"/>
                <a:cs typeface="Comic Sans MS" charset="0"/>
              </a:rPr>
              <a:t>Finland</a:t>
            </a:r>
          </a:p>
          <a:p>
            <a:r>
              <a:rPr kumimoji="0" lang="en-US" altLang="ja-JP" sz="1600" dirty="0">
                <a:latin typeface="Comic Sans MS" charset="0"/>
                <a:cs typeface="Comic Sans MS" charset="0"/>
              </a:rPr>
              <a:t>University of Jyvaskyla</a:t>
            </a:r>
          </a:p>
          <a:p>
            <a:endParaRPr kumimoji="0" lang="en-US" altLang="ja-JP" sz="1600" dirty="0">
              <a:latin typeface="Comic Sans MS" charset="0"/>
              <a:cs typeface="Comic Sans MS" charset="0"/>
            </a:endParaRPr>
          </a:p>
          <a:p>
            <a:r>
              <a:rPr kumimoji="0" lang="en-US" altLang="ja-JP" sz="1600" dirty="0">
                <a:solidFill>
                  <a:srgbClr val="FF0000"/>
                </a:solidFill>
                <a:latin typeface="Comic Sans MS" charset="0"/>
                <a:cs typeface="Comic Sans MS" charset="0"/>
              </a:rPr>
              <a:t>France </a:t>
            </a:r>
          </a:p>
          <a:p>
            <a:r>
              <a:rPr kumimoji="0" lang="en-US" altLang="ja-JP" sz="1600" dirty="0">
                <a:latin typeface="Comic Sans MS" charset="0"/>
                <a:cs typeface="Comic Sans MS" charset="0"/>
              </a:rPr>
              <a:t>LPSC Grenoble, </a:t>
            </a:r>
            <a:r>
              <a:rPr kumimoji="0" lang="en-US" altLang="ja-JP" sz="1600" dirty="0" err="1">
                <a:latin typeface="Comic Sans MS" charset="0"/>
                <a:cs typeface="Comic Sans MS" charset="0"/>
              </a:rPr>
              <a:t>Subatech</a:t>
            </a:r>
            <a:r>
              <a:rPr kumimoji="0" lang="en-US" altLang="ja-JP" sz="1600" dirty="0">
                <a:latin typeface="Comic Sans MS" charset="0"/>
                <a:cs typeface="Comic Sans MS" charset="0"/>
              </a:rPr>
              <a:t> Nantes, IPHC Strasbourg</a:t>
            </a:r>
          </a:p>
          <a:p>
            <a:endParaRPr kumimoji="0" lang="en-US" altLang="ja-JP" sz="1600" dirty="0">
              <a:latin typeface="Comic Sans MS" charset="0"/>
              <a:cs typeface="Comic Sans MS" charset="0"/>
            </a:endParaRPr>
          </a:p>
          <a:p>
            <a:r>
              <a:rPr kumimoji="0" lang="en-US" altLang="ja-JP" sz="1600" dirty="0">
                <a:solidFill>
                  <a:srgbClr val="FF0000"/>
                </a:solidFill>
                <a:latin typeface="Comic Sans MS" charset="0"/>
                <a:cs typeface="Comic Sans MS" charset="0"/>
              </a:rPr>
              <a:t>Italy</a:t>
            </a:r>
          </a:p>
          <a:p>
            <a:r>
              <a:rPr kumimoji="0" lang="en-US" altLang="ja-JP" sz="1600" dirty="0">
                <a:latin typeface="Comic Sans MS" charset="0"/>
                <a:cs typeface="Comic Sans MS" charset="0"/>
              </a:rPr>
              <a:t>INFN Catania, LNF </a:t>
            </a:r>
            <a:r>
              <a:rPr kumimoji="0" lang="en-US" altLang="ja-JP" sz="1600" dirty="0" err="1">
                <a:latin typeface="Comic Sans MS" charset="0"/>
                <a:cs typeface="Comic Sans MS" charset="0"/>
              </a:rPr>
              <a:t>Frascati</a:t>
            </a:r>
            <a:r>
              <a:rPr kumimoji="0" lang="en-US" altLang="ja-JP" sz="1600" dirty="0">
                <a:latin typeface="Comic Sans MS" charset="0"/>
                <a:cs typeface="Comic Sans MS" charset="0"/>
              </a:rPr>
              <a:t>, </a:t>
            </a:r>
          </a:p>
          <a:p>
            <a:endParaRPr kumimoji="0" lang="en-US" altLang="ja-JP" sz="1600" dirty="0">
              <a:latin typeface="Comic Sans MS" charset="0"/>
              <a:cs typeface="Comic Sans MS" charset="0"/>
            </a:endParaRPr>
          </a:p>
          <a:p>
            <a:r>
              <a:rPr kumimoji="0" lang="en-US" altLang="ja-JP" sz="1600" dirty="0">
                <a:solidFill>
                  <a:srgbClr val="FF0000"/>
                </a:solidFill>
                <a:latin typeface="Comic Sans MS" charset="0"/>
                <a:cs typeface="Comic Sans MS" charset="0"/>
              </a:rPr>
              <a:t>Japan</a:t>
            </a:r>
          </a:p>
          <a:p>
            <a:r>
              <a:rPr kumimoji="0" lang="en-US" altLang="ja-JP" sz="1600" dirty="0">
                <a:latin typeface="Comic Sans MS" charset="0"/>
                <a:cs typeface="Comic Sans MS" charset="0"/>
              </a:rPr>
              <a:t>Hiroshima University, University of Tokyo, </a:t>
            </a:r>
            <a:r>
              <a:rPr kumimoji="0" lang="en-US" altLang="ja-JP" sz="1600" b="1" u="sng" dirty="0">
                <a:solidFill>
                  <a:srgbClr val="0000FF"/>
                </a:solidFill>
                <a:latin typeface="Comic Sans MS" charset="0"/>
                <a:cs typeface="Comic Sans MS" charset="0"/>
              </a:rPr>
              <a:t>University of Tsukuba</a:t>
            </a:r>
            <a:r>
              <a:rPr kumimoji="0" lang="en-US" altLang="ja-JP" sz="1600" dirty="0">
                <a:latin typeface="Comic Sans MS" charset="0"/>
                <a:cs typeface="Comic Sans MS" charset="0"/>
              </a:rPr>
              <a:t>, </a:t>
            </a:r>
          </a:p>
          <a:p>
            <a:endParaRPr kumimoji="0" lang="en-US" altLang="ja-JP" sz="1600" dirty="0">
              <a:latin typeface="Comic Sans MS" charset="0"/>
              <a:cs typeface="Comic Sans MS" charset="0"/>
            </a:endParaRPr>
          </a:p>
          <a:p>
            <a:r>
              <a:rPr kumimoji="0" lang="en-US" altLang="ja-JP" sz="1600" dirty="0">
                <a:solidFill>
                  <a:srgbClr val="FF0000"/>
                </a:solidFill>
                <a:latin typeface="Comic Sans MS" charset="0"/>
                <a:cs typeface="Comic Sans MS" charset="0"/>
              </a:rPr>
              <a:t>Switzerland</a:t>
            </a:r>
          </a:p>
          <a:p>
            <a:r>
              <a:rPr kumimoji="0" lang="en-US" altLang="ja-JP" sz="1600" dirty="0">
                <a:latin typeface="Comic Sans MS" charset="0"/>
                <a:cs typeface="Comic Sans MS" charset="0"/>
              </a:rPr>
              <a:t>CERN </a:t>
            </a:r>
          </a:p>
          <a:p>
            <a:endParaRPr kumimoji="0" lang="en-US" altLang="ja-JP" sz="1600" dirty="0">
              <a:latin typeface="Comic Sans MS" charset="0"/>
              <a:cs typeface="Comic Sans MS" charset="0"/>
            </a:endParaRPr>
          </a:p>
          <a:p>
            <a:r>
              <a:rPr kumimoji="0" lang="en-US" altLang="ja-JP" sz="1600" dirty="0">
                <a:solidFill>
                  <a:srgbClr val="FF0000"/>
                </a:solidFill>
                <a:latin typeface="Comic Sans MS" charset="0"/>
                <a:cs typeface="Comic Sans MS" charset="0"/>
              </a:rPr>
              <a:t>USA</a:t>
            </a:r>
            <a:r>
              <a:rPr kumimoji="0" lang="en-US" altLang="ja-JP" sz="1600" dirty="0">
                <a:latin typeface="Comic Sans MS" charset="0"/>
                <a:cs typeface="Comic Sans MS" charset="0"/>
              </a:rPr>
              <a:t> </a:t>
            </a:r>
          </a:p>
          <a:p>
            <a:r>
              <a:rPr kumimoji="0" lang="en-US" altLang="ja-JP" sz="1600" dirty="0">
                <a:latin typeface="Comic Sans MS" charset="0"/>
                <a:cs typeface="Comic Sans MS" charset="0"/>
              </a:rPr>
              <a:t>Lawrence Berkeley National Laboratory, Wayne State University, University of Houston, University of Tennessee, Lawrence Livermore National Laboratory, Yale University, Oak Ridge National Laboratory, Creighton University, Cal Poly San Luis Obispo, Purdue University</a:t>
            </a:r>
            <a:endParaRPr kumimoji="0" lang="en-US" altLang="ja-JP" sz="1600" dirty="0"/>
          </a:p>
        </p:txBody>
      </p:sp>
      <p:pic>
        <p:nvPicPr>
          <p:cNvPr id="52229" name="図 5" descr="125px-Flag_of_France.svg.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514600"/>
            <a:ext cx="635000" cy="4222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2230" name="図 6" descr="125px-Flag_of_the_People's_Republic_of_China.svg.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066800"/>
            <a:ext cx="635000"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1" name="図 7" descr="125px-Flag_of_Japan.svg.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28600" y="4038600"/>
            <a:ext cx="635000" cy="4222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2232" name="図 8" descr="125px-Flag_of_the_United_States.svg.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52400" y="5486400"/>
            <a:ext cx="796925"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3" name="図 9" descr="125px-Flag_of_Italy.svg.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28600" y="3217863"/>
            <a:ext cx="635000" cy="4222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52234" name="図 10"/>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28600" y="4800600"/>
            <a:ext cx="700088"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5" name="図 11"/>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28600" y="1752600"/>
            <a:ext cx="715963" cy="434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3" name="図 12" descr="1004067_01-A5-at-72-dpi.jpg"/>
          <p:cNvPicPr>
            <a:picLocks noChangeAspect="1"/>
          </p:cNvPicPr>
          <p:nvPr/>
        </p:nvPicPr>
        <p:blipFill>
          <a:blip r:embed="rId9"/>
          <a:stretch>
            <a:fillRect/>
          </a:stretch>
        </p:blipFill>
        <p:spPr>
          <a:xfrm>
            <a:off x="7086600" y="1295400"/>
            <a:ext cx="1411288" cy="1333500"/>
          </a:xfrm>
          <a:prstGeom prst="rect">
            <a:avLst/>
          </a:prstGeom>
          <a:ln>
            <a:noFill/>
          </a:ln>
          <a:effectLst>
            <a:outerShdw blurRad="292100" dist="139700" dir="2700000" algn="tl" rotWithShape="0">
              <a:srgbClr val="333333">
                <a:alpha val="65000"/>
              </a:srgbClr>
            </a:outerShdw>
          </a:effectLst>
        </p:spPr>
      </p:pic>
      <p:sp>
        <p:nvSpPr>
          <p:cNvPr id="2" name="フッター プレースホルダー 1"/>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 5"/>
          <p:cNvSpPr>
            <a:spLocks noGrp="1"/>
          </p:cNvSpPr>
          <p:nvPr>
            <p:ph type="sldNum" sz="quarter" idx="4294967295"/>
          </p:nvPr>
        </p:nvSpPr>
        <p:spPr>
          <a:xfrm>
            <a:off x="7239000" y="6629400"/>
            <a:ext cx="1905000" cy="228600"/>
          </a:xfrm>
          <a:prstGeom prst="rect">
            <a:avLst/>
          </a:prstGeom>
        </p:spPr>
        <p:txBody>
          <a:bodyPr/>
          <a:lstStyle/>
          <a:p>
            <a:fld id="{603BACC6-B83D-4B2D-A851-0DF6FEEA8138}" type="slidenum">
              <a:rPr lang="en-US" altLang="ja-JP"/>
              <a:pPr/>
              <a:t>31</a:t>
            </a:fld>
            <a:endParaRPr lang="en-US" altLang="ja-JP"/>
          </a:p>
        </p:txBody>
      </p:sp>
      <p:pic>
        <p:nvPicPr>
          <p:cNvPr id="3" name="Picture 2" descr="0807012_01-A4-at-144-dpi"/>
          <p:cNvPicPr>
            <a:picLocks noChangeAspect="1" noChangeArrowheads="1"/>
          </p:cNvPicPr>
          <p:nvPr/>
        </p:nvPicPr>
        <p:blipFill>
          <a:blip r:embed="rId3">
            <a:lum bright="12000" contrast="18000"/>
          </a:blip>
          <a:srcRect/>
          <a:stretch>
            <a:fillRect/>
          </a:stretch>
        </p:blipFill>
        <p:spPr bwMode="auto">
          <a:xfrm>
            <a:off x="0" y="0"/>
            <a:ext cx="9144000" cy="6905625"/>
          </a:xfrm>
          <a:prstGeom prst="rect">
            <a:avLst/>
          </a:prstGeom>
          <a:noFill/>
          <a:ln w="9525">
            <a:noFill/>
            <a:miter lim="800000"/>
            <a:headEnd/>
            <a:tailEnd/>
          </a:ln>
        </p:spPr>
      </p:pic>
      <p:pic>
        <p:nvPicPr>
          <p:cNvPr id="6" name="図 5" descr="1004067_01-A5-at-72-dpi.jpg"/>
          <p:cNvPicPr>
            <a:picLocks noChangeAspect="1"/>
          </p:cNvPicPr>
          <p:nvPr/>
        </p:nvPicPr>
        <p:blipFill>
          <a:blip r:embed="rId4"/>
          <a:stretch>
            <a:fillRect/>
          </a:stretch>
        </p:blipFill>
        <p:spPr>
          <a:xfrm>
            <a:off x="6604000" y="-42334"/>
            <a:ext cx="2503319" cy="2362200"/>
          </a:xfrm>
          <a:prstGeom prst="rect">
            <a:avLst/>
          </a:prstGeom>
          <a:ln>
            <a:noFill/>
          </a:ln>
          <a:effectLst>
            <a:outerShdw blurRad="292100" dist="139700" dir="2700000" algn="tl" rotWithShape="0">
              <a:srgbClr val="333333">
                <a:alpha val="65000"/>
              </a:srgbClr>
            </a:outerShdw>
          </a:effectLst>
        </p:spPr>
      </p:pic>
      <p:sp>
        <p:nvSpPr>
          <p:cNvPr id="2" name="フッター プレースホルダー 1"/>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a:p>
        </p:txBody>
      </p:sp>
    </p:spTree>
    <p:extLst>
      <p:ext uri="{BB962C8B-B14F-4D97-AF65-F5344CB8AC3E}">
        <p14:creationId xmlns:p14="http://schemas.microsoft.com/office/powerpoint/2010/main" val="404629931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16632"/>
            <a:ext cx="9055100" cy="738336"/>
          </a:xfrm>
        </p:spPr>
        <p:txBody>
          <a:bodyPr/>
          <a:lstStyle/>
          <a:p>
            <a:r>
              <a:rPr lang="en-US" altLang="ja-JP" sz="2800" dirty="0" smtClean="0">
                <a:latin typeface="Arial Rounded MT Bold" charset="0"/>
                <a:cs typeface="Arial Rounded MT Bold" charset="0"/>
              </a:rPr>
              <a:t>DCal Activities at Tsukuba (History, 2008-)</a:t>
            </a:r>
            <a:endParaRPr lang="ja-JP" altLang="en-US" sz="2800" dirty="0">
              <a:latin typeface="Arial Rounded MT Bold" charset="0"/>
              <a:cs typeface="Arial Rounded MT Bold" charset="0"/>
            </a:endParaRPr>
          </a:p>
        </p:txBody>
      </p:sp>
      <p:sp>
        <p:nvSpPr>
          <p:cNvPr id="37891" name="コンテンツ プレースホルダ 2"/>
          <p:cNvSpPr>
            <a:spLocks noGrp="1"/>
          </p:cNvSpPr>
          <p:nvPr>
            <p:ph idx="1"/>
          </p:nvPr>
        </p:nvSpPr>
        <p:spPr>
          <a:xfrm>
            <a:off x="0" y="764704"/>
            <a:ext cx="9121476" cy="5949280"/>
          </a:xfrm>
          <a:ln w="12700">
            <a:solidFill>
              <a:srgbClr val="2D2D8A"/>
            </a:solidFill>
            <a:miter lim="800000"/>
            <a:headEnd/>
            <a:tailEnd/>
          </a:ln>
        </p:spPr>
        <p:txBody>
          <a:bodyPr/>
          <a:lstStyle/>
          <a:p>
            <a:r>
              <a:rPr lang="en-US" altLang="ja-JP" sz="1800" dirty="0">
                <a:latin typeface="Arial"/>
                <a:ea typeface="ヒラギノ角ゴ Pro W3"/>
                <a:cs typeface="Arial"/>
              </a:rPr>
              <a:t>Dec. 2008: Visited Wayne State Univ., and leaned how to build </a:t>
            </a:r>
            <a:r>
              <a:rPr lang="en-US" altLang="ja-JP" sz="1800" dirty="0" smtClean="0">
                <a:latin typeface="Arial"/>
                <a:ea typeface="ヒラギノ角ゴ Pro W3"/>
                <a:cs typeface="Arial"/>
              </a:rPr>
              <a:t>EMCal.</a:t>
            </a:r>
          </a:p>
          <a:p>
            <a:r>
              <a:rPr lang="en-US" altLang="ja-JP" sz="1800" dirty="0" smtClean="0">
                <a:latin typeface="Arial"/>
                <a:ea typeface="ヒラギノ角ゴ Pro W3"/>
                <a:cs typeface="Arial"/>
              </a:rPr>
              <a:t>Feb</a:t>
            </a:r>
            <a:r>
              <a:rPr lang="en-US" altLang="ja-JP" sz="1800" dirty="0">
                <a:latin typeface="Arial"/>
                <a:ea typeface="ヒラギノ角ゴ Pro W3"/>
                <a:cs typeface="Arial"/>
              </a:rPr>
              <a:t>. 2009: </a:t>
            </a:r>
            <a:r>
              <a:rPr lang="en-US" altLang="ja-JP" sz="1800" dirty="0" smtClean="0">
                <a:latin typeface="Arial"/>
                <a:ea typeface="ヒラギノ角ゴ Pro W3"/>
                <a:cs typeface="Arial"/>
              </a:rPr>
              <a:t>DCal presentation to </a:t>
            </a:r>
            <a:r>
              <a:rPr lang="en-US" altLang="ja-JP" sz="1800" dirty="0">
                <a:latin typeface="Arial"/>
                <a:ea typeface="ヒラギノ角ゴ Pro W3"/>
                <a:cs typeface="Arial"/>
              </a:rPr>
              <a:t>the ALICE Upgrade management.</a:t>
            </a:r>
          </a:p>
          <a:p>
            <a:r>
              <a:rPr lang="en-US" altLang="ja-JP" sz="1800" dirty="0">
                <a:latin typeface="Arial"/>
                <a:ea typeface="ヒラギノ角ゴ Pro W3"/>
                <a:cs typeface="Arial"/>
              </a:rPr>
              <a:t>Mar. 2009: </a:t>
            </a:r>
            <a:r>
              <a:rPr lang="en-US" altLang="ja-JP" sz="1800" dirty="0" smtClean="0">
                <a:latin typeface="Arial"/>
                <a:ea typeface="ヒラギノ角ゴ Pro W3"/>
                <a:cs typeface="Arial"/>
              </a:rPr>
              <a:t>DCal presentation to </a:t>
            </a:r>
            <a:r>
              <a:rPr lang="en-US" altLang="ja-JP" sz="1800" dirty="0">
                <a:latin typeface="Arial"/>
                <a:ea typeface="ヒラギノ角ゴ Pro W3"/>
                <a:cs typeface="Arial"/>
              </a:rPr>
              <a:t>the ALICE MB (also at ALICE upgrade forum).</a:t>
            </a:r>
          </a:p>
          <a:p>
            <a:r>
              <a:rPr lang="en-US" altLang="ja-JP" sz="1800" dirty="0" smtClean="0">
                <a:latin typeface="Arial"/>
                <a:ea typeface="ヒラギノ角ゴ Pro W3"/>
                <a:cs typeface="Arial"/>
              </a:rPr>
              <a:t>Jun</a:t>
            </a:r>
            <a:r>
              <a:rPr lang="en-US" altLang="ja-JP" sz="1800" dirty="0">
                <a:latin typeface="Arial"/>
                <a:ea typeface="ヒラギノ角ゴ Pro W3"/>
                <a:cs typeface="Arial"/>
              </a:rPr>
              <a:t>. 2009: Official proposal submitted to ALICE MB/CB, </a:t>
            </a:r>
            <a:r>
              <a:rPr lang="en-US" altLang="ja-JP" sz="1800" b="1" dirty="0">
                <a:solidFill>
                  <a:srgbClr val="FF0000"/>
                </a:solidFill>
                <a:latin typeface="Arial"/>
                <a:ea typeface="ヒラギノ角ゴ Pro W3"/>
                <a:cs typeface="Arial"/>
              </a:rPr>
              <a:t>one SM approved.</a:t>
            </a:r>
          </a:p>
          <a:p>
            <a:r>
              <a:rPr lang="en-US" altLang="ja-JP" sz="1800" dirty="0" smtClean="0">
                <a:latin typeface="Arial"/>
                <a:ea typeface="ヒラギノ角ゴ Pro W3"/>
                <a:cs typeface="Arial"/>
              </a:rPr>
              <a:t>Oct</a:t>
            </a:r>
            <a:r>
              <a:rPr lang="en-US" altLang="ja-JP" sz="1800" dirty="0">
                <a:latin typeface="Arial"/>
                <a:ea typeface="ヒラギノ角ゴ Pro W3"/>
                <a:cs typeface="Arial"/>
              </a:rPr>
              <a:t>. 2009: ALICE MB/CB </a:t>
            </a:r>
            <a:r>
              <a:rPr lang="en-US" altLang="ja-JP" sz="1800" b="1" dirty="0">
                <a:solidFill>
                  <a:srgbClr val="FF0000"/>
                </a:solidFill>
                <a:latin typeface="Arial"/>
                <a:ea typeface="ヒラギノ角ゴ Pro W3"/>
                <a:cs typeface="Arial"/>
              </a:rPr>
              <a:t>approved 6B configuration.</a:t>
            </a:r>
            <a:r>
              <a:rPr lang="en-US" altLang="ja-JP" sz="1800" dirty="0">
                <a:solidFill>
                  <a:srgbClr val="FF0000"/>
                </a:solidFill>
                <a:latin typeface="Arial"/>
                <a:ea typeface="ヒラギノ角ゴ Pro W3"/>
                <a:cs typeface="Arial"/>
              </a:rPr>
              <a:t> </a:t>
            </a:r>
            <a:r>
              <a:rPr lang="en-US" altLang="ja-JP" sz="1800" dirty="0">
                <a:latin typeface="Arial"/>
                <a:ea typeface="ヒラギノ角ゴ Pro W3"/>
                <a:cs typeface="Arial"/>
              </a:rPr>
              <a:t>The orders of the major components have been completed</a:t>
            </a:r>
            <a:r>
              <a:rPr lang="en-US" altLang="ja-JP" sz="1800" dirty="0" smtClean="0">
                <a:latin typeface="Arial"/>
                <a:ea typeface="ヒラギノ角ゴ Pro W3"/>
                <a:cs typeface="Arial"/>
              </a:rPr>
              <a:t>.</a:t>
            </a:r>
          </a:p>
          <a:p>
            <a:endParaRPr lang="en-US" altLang="ja-JP" sz="1800" dirty="0" smtClean="0">
              <a:latin typeface="Arial"/>
              <a:ea typeface="ヒラギノ角ゴ Pro W3"/>
              <a:cs typeface="Arial"/>
            </a:endParaRPr>
          </a:p>
          <a:p>
            <a:r>
              <a:rPr lang="en-US" altLang="ja-JP" sz="1800" dirty="0" smtClean="0">
                <a:latin typeface="Arial"/>
                <a:ea typeface="ヒラギノ角ゴ Pro W3"/>
                <a:cs typeface="Arial"/>
              </a:rPr>
              <a:t>Aug. 2010: All components delivered (delayed due to </a:t>
            </a:r>
            <a:r>
              <a:rPr lang="en-US" altLang="ja-JP" sz="1800" dirty="0" err="1" smtClean="0">
                <a:latin typeface="Arial"/>
                <a:ea typeface="ヒラギノ角ゴ Pro W3"/>
                <a:cs typeface="Arial"/>
              </a:rPr>
              <a:t>Scint</a:t>
            </a:r>
            <a:r>
              <a:rPr lang="en-US" altLang="ja-JP" sz="1800" dirty="0" smtClean="0">
                <a:latin typeface="Arial"/>
                <a:ea typeface="ヒラギノ角ゴ Pro W3"/>
                <a:cs typeface="Arial"/>
              </a:rPr>
              <a:t>. production).</a:t>
            </a:r>
          </a:p>
          <a:p>
            <a:r>
              <a:rPr lang="en-US" altLang="ja-JP" sz="1800" dirty="0" smtClean="0">
                <a:latin typeface="Arial"/>
                <a:ea typeface="ヒラギノ角ゴ Pro W3"/>
                <a:cs typeface="Arial"/>
              </a:rPr>
              <a:t>Oct. 2010: Started mass production at Tsukuba.</a:t>
            </a:r>
          </a:p>
          <a:p>
            <a:r>
              <a:rPr lang="en-US" altLang="ja-JP" sz="1800" dirty="0" smtClean="0">
                <a:latin typeface="Arial"/>
                <a:ea typeface="ヒラギノ角ゴ Pro W3"/>
                <a:cs typeface="Arial"/>
              </a:rPr>
              <a:t>Nov. 2010: Send materials to Catania, and assemble (2 people from Tsukuba)</a:t>
            </a:r>
          </a:p>
          <a:p>
            <a:r>
              <a:rPr lang="en-US" altLang="ja-JP" sz="1800" dirty="0" smtClean="0">
                <a:latin typeface="Arial"/>
                <a:ea typeface="ヒラギノ角ゴ Pro W3"/>
                <a:cs typeface="Arial"/>
              </a:rPr>
              <a:t>Nov. 2010: Catania team visited Tsukuba</a:t>
            </a:r>
          </a:p>
          <a:p>
            <a:r>
              <a:rPr lang="en-US" altLang="ja-JP" sz="1800" dirty="0" smtClean="0">
                <a:latin typeface="Arial"/>
                <a:ea typeface="ヒラギノ角ゴ Pro W3"/>
                <a:cs typeface="Arial"/>
              </a:rPr>
              <a:t>Feb. 2011: First shipping.</a:t>
            </a:r>
          </a:p>
          <a:p>
            <a:r>
              <a:rPr lang="en-US" altLang="ja-JP" sz="1800" dirty="0" smtClean="0">
                <a:latin typeface="Arial"/>
                <a:ea typeface="ヒラギノ角ゴ Pro W3"/>
                <a:cs typeface="Arial"/>
              </a:rPr>
              <a:t>(Mar. 2011): Earthquake</a:t>
            </a:r>
          </a:p>
          <a:p>
            <a:r>
              <a:rPr lang="en-US" altLang="ja-JP" sz="1800" dirty="0" smtClean="0">
                <a:latin typeface="Arial"/>
                <a:ea typeface="ヒラギノ角ゴ Pro W3"/>
                <a:cs typeface="Arial"/>
              </a:rPr>
              <a:t>May 2011: Restarted module assembly</a:t>
            </a:r>
          </a:p>
          <a:p>
            <a:r>
              <a:rPr lang="en-US" altLang="ja-JP" sz="1800" dirty="0" smtClean="0">
                <a:latin typeface="Arial"/>
                <a:ea typeface="ヒラギノ角ゴ Pro W3"/>
                <a:cs typeface="Arial"/>
              </a:rPr>
              <a:t>Jul. 2011: finished module assembly in Tsukuba, and shipped to Nantes.</a:t>
            </a:r>
          </a:p>
          <a:p>
            <a:r>
              <a:rPr lang="en-US" altLang="ja-JP" sz="1800" dirty="0" smtClean="0">
                <a:latin typeface="Arial"/>
                <a:ea typeface="ヒラギノ角ゴ Pro W3"/>
                <a:cs typeface="Arial"/>
              </a:rPr>
              <a:t>Aug.-Sep. 2011: Tsukuba people worked at Grenoble and Nantes.</a:t>
            </a:r>
            <a:endParaRPr lang="en-US" altLang="ja-JP" sz="1800" dirty="0">
              <a:latin typeface="Arial"/>
              <a:ea typeface="ヒラギノ角ゴ Pro W3"/>
              <a:cs typeface="Arial"/>
            </a:endParaRPr>
          </a:p>
          <a:p>
            <a:r>
              <a:rPr lang="en-US" altLang="ja-JP" sz="1800" dirty="0" smtClean="0">
                <a:latin typeface="Arial"/>
                <a:ea typeface="ヒラギノ角ゴ Pro W3"/>
                <a:cs typeface="Arial"/>
              </a:rPr>
              <a:t>Feb. 2012: First </a:t>
            </a:r>
            <a:r>
              <a:rPr lang="en-US" altLang="ja-JP" sz="1800" dirty="0">
                <a:latin typeface="Arial"/>
                <a:ea typeface="ヒラギノ角ゴ Pro W3"/>
                <a:cs typeface="Arial"/>
              </a:rPr>
              <a:t>Japanese DCal super module has been fully calibrated at Grenoble</a:t>
            </a:r>
            <a:r>
              <a:rPr lang="en-US" altLang="ja-JP" sz="1800" dirty="0" smtClean="0">
                <a:latin typeface="Arial"/>
                <a:ea typeface="ヒラギノ角ゴ Pro W3"/>
                <a:cs typeface="Arial"/>
              </a:rPr>
              <a:t>.</a:t>
            </a:r>
          </a:p>
          <a:p>
            <a:pPr marL="0" indent="0">
              <a:buNone/>
            </a:pPr>
            <a:endParaRPr lang="en-US" altLang="ja-JP" sz="1800" dirty="0" smtClean="0">
              <a:latin typeface="Arial"/>
              <a:ea typeface="ヒラギノ角ゴ Pro W3"/>
              <a:cs typeface="Arial"/>
            </a:endParaRPr>
          </a:p>
        </p:txBody>
      </p:sp>
      <p:sp>
        <p:nvSpPr>
          <p:cNvPr id="3" name="フッター プレースホルダー 2"/>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a:p>
        </p:txBody>
      </p:sp>
      <p:sp>
        <p:nvSpPr>
          <p:cNvPr id="4" name="スライド番号プレースホルダー 3"/>
          <p:cNvSpPr>
            <a:spLocks noGrp="1"/>
          </p:cNvSpPr>
          <p:nvPr>
            <p:ph type="sldNum" sz="quarter" idx="11"/>
          </p:nvPr>
        </p:nvSpPr>
        <p:spPr/>
        <p:txBody>
          <a:bodyPr/>
          <a:lstStyle/>
          <a:p>
            <a:pPr>
              <a:defRPr/>
            </a:pPr>
            <a:fld id="{1C203A52-BCBD-8646-BE49-60650770C207}" type="slidenum">
              <a:rPr lang="en-US" altLang="ja-JP" smtClean="0"/>
              <a:pPr>
                <a:defRPr/>
              </a:pPr>
              <a:t>32</a:t>
            </a:fld>
            <a:endParaRPr lang="en-US" altLang="ja-JP"/>
          </a:p>
        </p:txBody>
      </p:sp>
    </p:spTree>
    <p:extLst>
      <p:ext uri="{BB962C8B-B14F-4D97-AF65-F5344CB8AC3E}">
        <p14:creationId xmlns:p14="http://schemas.microsoft.com/office/powerpoint/2010/main" val="3326464947"/>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891">
                                            <p:bg/>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89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7891">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891">
                                            <p:txEl>
                                              <p:pRg st="2" end="2"/>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891">
                                            <p:txEl>
                                              <p:pRg st="3" end="3"/>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7891">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7891">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7891">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7891">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7891">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7891">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7891">
                                            <p:txEl>
                                              <p:pRg st="11" end="1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7891">
                                            <p:txEl>
                                              <p:pRg st="12" end="12"/>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7891">
                                            <p:txEl>
                                              <p:pRg st="13" end="13"/>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7891">
                                            <p:txEl>
                                              <p:pRg st="14" end="14"/>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7891">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1026"/>
          <p:cNvSpPr>
            <a:spLocks noGrp="1" noChangeArrowheads="1"/>
          </p:cNvSpPr>
          <p:nvPr>
            <p:ph type="title"/>
          </p:nvPr>
        </p:nvSpPr>
        <p:spPr>
          <a:xfrm>
            <a:off x="323528" y="548680"/>
            <a:ext cx="8458200" cy="609600"/>
          </a:xfrm>
        </p:spPr>
        <p:txBody>
          <a:bodyPr/>
          <a:lstStyle/>
          <a:p>
            <a:pPr eaLnBrk="1" hangingPunct="1"/>
            <a:r>
              <a:rPr lang="en-US" sz="3200" dirty="0">
                <a:latin typeface="Helvetica Neue" charset="0"/>
                <a:ea typeface="ＭＳ Ｐゴシック" charset="0"/>
                <a:cs typeface="ＭＳ Ｐゴシック" charset="0"/>
              </a:rPr>
              <a:t>Invariant mass </a:t>
            </a:r>
            <a:r>
              <a:rPr lang="en-US" sz="3200" dirty="0" smtClean="0">
                <a:latin typeface="Helvetica Neue" charset="0"/>
                <a:ea typeface="ＭＳ Ｐゴシック" charset="0"/>
                <a:cs typeface="ＭＳ Ｐゴシック" charset="0"/>
              </a:rPr>
              <a:t>for </a:t>
            </a:r>
            <a:r>
              <a:rPr lang="en-US" altLang="ja-JP" sz="3200" dirty="0">
                <a:latin typeface="Symbol" charset="0"/>
                <a:ea typeface="ＭＳ Ｐゴシック" charset="0"/>
                <a:cs typeface="Symbol" charset="0"/>
              </a:rPr>
              <a:t>p</a:t>
            </a:r>
            <a:r>
              <a:rPr lang="en-US" altLang="ja-JP" sz="3200" baseline="30000" dirty="0">
                <a:latin typeface="Symbol" charset="0"/>
                <a:ea typeface="ＭＳ Ｐゴシック" charset="0"/>
                <a:cs typeface="Symbol" charset="0"/>
              </a:rPr>
              <a:t>0</a:t>
            </a:r>
            <a:r>
              <a:rPr lang="en-US" altLang="ja-JP" sz="3200" dirty="0">
                <a:latin typeface="Helvetica Neue" charset="0"/>
                <a:ea typeface="ＭＳ Ｐゴシック" charset="0"/>
                <a:cs typeface="ＭＳ Ｐゴシック" charset="0"/>
              </a:rPr>
              <a:t> </a:t>
            </a:r>
            <a:r>
              <a:rPr lang="en-US" sz="3200" dirty="0" smtClean="0">
                <a:latin typeface="Helvetica Neue" charset="0"/>
                <a:ea typeface="ＭＳ Ｐゴシック" charset="0"/>
                <a:cs typeface="ＭＳ Ｐゴシック" charset="0"/>
              </a:rPr>
              <a:t>in p+p 7.0 TeV p+p and </a:t>
            </a:r>
            <a:br>
              <a:rPr lang="en-US" sz="3200" dirty="0" smtClean="0">
                <a:latin typeface="Helvetica Neue" charset="0"/>
                <a:ea typeface="ＭＳ Ｐゴシック" charset="0"/>
                <a:cs typeface="ＭＳ Ｐゴシック" charset="0"/>
              </a:rPr>
            </a:br>
            <a:r>
              <a:rPr lang="en-US" sz="3200" dirty="0" smtClean="0">
                <a:latin typeface="Helvetica Neue" charset="0"/>
                <a:ea typeface="ＭＳ Ｐゴシック" charset="0"/>
                <a:cs typeface="ＭＳ Ｐゴシック" charset="0"/>
              </a:rPr>
              <a:t>Pb+Pb 2.76 TeV Pb+Pb </a:t>
            </a:r>
            <a:endParaRPr lang="en-US" sz="3200" dirty="0">
              <a:latin typeface="Helvetica Neue" charset="0"/>
              <a:ea typeface="ＭＳ Ｐゴシック" charset="0"/>
              <a:cs typeface="ＭＳ Ｐゴシック" charset="0"/>
            </a:endParaRPr>
          </a:p>
        </p:txBody>
      </p:sp>
      <p:sp>
        <p:nvSpPr>
          <p:cNvPr id="22538" name="Slide Number Placeholder 17"/>
          <p:cNvSpPr>
            <a:spLocks noGrp="1"/>
          </p:cNvSpPr>
          <p:nvPr>
            <p:ph type="sldNum" sz="quarter" idx="4294967295"/>
          </p:nvPr>
        </p:nvSpPr>
        <p:spPr>
          <a:xfrm>
            <a:off x="8458200" y="6553200"/>
            <a:ext cx="457200" cy="381000"/>
          </a:xfrm>
          <a:prstGeom prst="rect">
            <a:avLst/>
          </a:prstGeom>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4A75569A-B20C-6B4F-8E33-40502E4F88BB}" type="slidenum">
              <a:rPr lang="en-US" sz="1400"/>
              <a:pPr/>
              <a:t>33</a:t>
            </a:fld>
            <a:endParaRPr lang="en-US" sz="1400"/>
          </a:p>
        </p:txBody>
      </p:sp>
      <p:pic>
        <p:nvPicPr>
          <p:cNvPr id="5" name="Picture 4" descr="EMCal_pi0_PbPb0_20.pdf"/>
          <p:cNvPicPr>
            <a:picLocks noChangeAspect="1"/>
          </p:cNvPicPr>
          <p:nvPr/>
        </p:nvPicPr>
        <p:blipFill rotWithShape="1">
          <a:blip r:embed="rId2">
            <a:extLst>
              <a:ext uri="{28A0092B-C50C-407E-A947-70E740481C1C}">
                <a14:useLocalDpi xmlns:a14="http://schemas.microsoft.com/office/drawing/2010/main" val="0"/>
              </a:ext>
            </a:extLst>
          </a:blip>
          <a:srcRect t="5499" r="11280"/>
          <a:stretch/>
        </p:blipFill>
        <p:spPr>
          <a:xfrm>
            <a:off x="4716016" y="2348880"/>
            <a:ext cx="4206281" cy="2971800"/>
          </a:xfrm>
          <a:prstGeom prst="rect">
            <a:avLst/>
          </a:prstGeom>
        </p:spPr>
      </p:pic>
      <p:sp>
        <p:nvSpPr>
          <p:cNvPr id="6" name="TextBox 5"/>
          <p:cNvSpPr txBox="1"/>
          <p:nvPr/>
        </p:nvSpPr>
        <p:spPr>
          <a:xfrm>
            <a:off x="5292080" y="5445224"/>
            <a:ext cx="3580578" cy="830997"/>
          </a:xfrm>
          <a:prstGeom prst="rect">
            <a:avLst/>
          </a:prstGeom>
          <a:noFill/>
        </p:spPr>
        <p:txBody>
          <a:bodyPr wrap="none" rtlCol="0">
            <a:spAutoFit/>
          </a:bodyPr>
          <a:lstStyle/>
          <a:p>
            <a:r>
              <a:rPr lang="en-US" dirty="0" smtClean="0"/>
              <a:t>10% most central </a:t>
            </a:r>
            <a:r>
              <a:rPr lang="en-US" dirty="0" err="1" smtClean="0"/>
              <a:t>Pb+Pb</a:t>
            </a:r>
            <a:endParaRPr lang="en-US" dirty="0" smtClean="0"/>
          </a:p>
          <a:p>
            <a:r>
              <a:rPr lang="en-US" dirty="0"/>
              <a:t>  </a:t>
            </a:r>
            <a:r>
              <a:rPr lang="en-US" dirty="0" smtClean="0"/>
              <a:t>  </a:t>
            </a:r>
            <a:r>
              <a:rPr lang="en-US" dirty="0" err="1" smtClean="0"/>
              <a:t>dN</a:t>
            </a:r>
            <a:r>
              <a:rPr lang="en-US" baseline="-25000" dirty="0" err="1" smtClean="0"/>
              <a:t>ch</a:t>
            </a:r>
            <a:r>
              <a:rPr lang="en-US" dirty="0" smtClean="0"/>
              <a:t>/d</a:t>
            </a:r>
            <a:r>
              <a:rPr lang="en-US" dirty="0" smtClean="0">
                <a:latin typeface="Symbol" charset="2"/>
                <a:cs typeface="Symbol" charset="2"/>
              </a:rPr>
              <a:t>h</a:t>
            </a:r>
            <a:r>
              <a:rPr lang="en-US" dirty="0" smtClean="0"/>
              <a:t> ~1600 </a:t>
            </a:r>
            <a:endParaRPr lang="en-US" dirty="0"/>
          </a:p>
        </p:txBody>
      </p:sp>
      <p:pic>
        <p:nvPicPr>
          <p:cNvPr id="14"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5536" y="2276872"/>
            <a:ext cx="4104456" cy="3859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5"/>
          <p:cNvSpPr txBox="1"/>
          <p:nvPr/>
        </p:nvSpPr>
        <p:spPr>
          <a:xfrm>
            <a:off x="1187624" y="3140968"/>
            <a:ext cx="706744" cy="461665"/>
          </a:xfrm>
          <a:prstGeom prst="rect">
            <a:avLst/>
          </a:prstGeom>
          <a:noFill/>
        </p:spPr>
        <p:txBody>
          <a:bodyPr wrap="none" rtlCol="0">
            <a:spAutoFit/>
          </a:bodyPr>
          <a:lstStyle/>
          <a:p>
            <a:r>
              <a:rPr lang="en-US" dirty="0" smtClean="0"/>
              <a:t>p+p</a:t>
            </a:r>
            <a:endParaRPr lang="en-US" dirty="0"/>
          </a:p>
        </p:txBody>
      </p:sp>
      <p:sp>
        <p:nvSpPr>
          <p:cNvPr id="2" name="フッター プレースホルダー 1"/>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a:p>
        </p:txBody>
      </p:sp>
    </p:spTree>
    <p:extLst>
      <p:ext uri="{BB962C8B-B14F-4D97-AF65-F5344CB8AC3E}">
        <p14:creationId xmlns:p14="http://schemas.microsoft.com/office/powerpoint/2010/main" val="102754871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Slide Number Placeholder 6"/>
          <p:cNvSpPr>
            <a:spLocks noGrp="1"/>
          </p:cNvSpPr>
          <p:nvPr>
            <p:ph type="sldNum" sz="quarter" idx="4294967295"/>
          </p:nvPr>
        </p:nvSpPr>
        <p:spPr>
          <a:xfrm>
            <a:off x="8458200" y="6553200"/>
            <a:ext cx="457200" cy="381000"/>
          </a:xfrm>
          <a:prstGeom prst="rect">
            <a:avLst/>
          </a:prstGeom>
          <a:noFill/>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857DAF1B-5C5C-5249-8477-8BC47DAC35F4}" type="slidenum">
              <a:rPr lang="en-US" sz="1400"/>
              <a:pPr/>
              <a:t>34</a:t>
            </a:fld>
            <a:endParaRPr lang="en-US" sz="1400"/>
          </a:p>
        </p:txBody>
      </p:sp>
      <p:sp>
        <p:nvSpPr>
          <p:cNvPr id="11" name="Rectangle 1027"/>
          <p:cNvSpPr txBox="1">
            <a:spLocks noChangeArrowheads="1"/>
          </p:cNvSpPr>
          <p:nvPr/>
        </p:nvSpPr>
        <p:spPr bwMode="auto">
          <a:xfrm>
            <a:off x="252973" y="6258788"/>
            <a:ext cx="8915400" cy="6095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hlink"/>
                </a:solidFill>
                <a:latin typeface="+mn-lt"/>
                <a:ea typeface="+mn-ea"/>
              </a:defRPr>
            </a:lvl2pPr>
            <a:lvl3pPr marL="1143000" indent="-228600" algn="l" rtl="0" eaLnBrk="0" fontAlgn="base" hangingPunct="0">
              <a:spcBef>
                <a:spcPct val="20000"/>
              </a:spcBef>
              <a:spcAft>
                <a:spcPct val="0"/>
              </a:spcAft>
              <a:buChar char="•"/>
              <a:defRPr sz="2400">
                <a:solidFill>
                  <a:srgbClr val="0000FF"/>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eaLnBrk="1" hangingPunct="1">
              <a:lnSpc>
                <a:spcPct val="90000"/>
              </a:lnSpc>
            </a:pPr>
            <a:r>
              <a:rPr lang="en-US" sz="2400" dirty="0" smtClean="0"/>
              <a:t>For 2011 run, all of EMCal is installed and trigger was in use.</a:t>
            </a:r>
            <a:endParaRPr lang="en-US" sz="2400" baseline="-25000" dirty="0" smtClean="0"/>
          </a:p>
        </p:txBody>
      </p:sp>
      <p:sp>
        <p:nvSpPr>
          <p:cNvPr id="13" name="Rectangle 1026"/>
          <p:cNvSpPr txBox="1">
            <a:spLocks noGrp="1" noChangeArrowheads="1"/>
          </p:cNvSpPr>
          <p:nvPr>
            <p:ph type="title"/>
          </p:nvPr>
        </p:nvSpPr>
        <p:spPr bwMode="auto">
          <a:xfrm>
            <a:off x="76200" y="0"/>
            <a:ext cx="9067800" cy="9807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Helvetica Neue" charset="0"/>
                <a:ea typeface="ＭＳ Ｐゴシック" charset="0"/>
                <a:cs typeface="ＭＳ Ｐゴシック" charset="0"/>
              </a:defRPr>
            </a:lvl2pPr>
            <a:lvl3pPr algn="l" rtl="0" eaLnBrk="0" fontAlgn="base" hangingPunct="0">
              <a:spcBef>
                <a:spcPct val="0"/>
              </a:spcBef>
              <a:spcAft>
                <a:spcPct val="0"/>
              </a:spcAft>
              <a:defRPr sz="3200">
                <a:solidFill>
                  <a:schemeClr val="tx2"/>
                </a:solidFill>
                <a:latin typeface="Helvetica Neue" charset="0"/>
                <a:ea typeface="ＭＳ Ｐゴシック" charset="0"/>
                <a:cs typeface="ＭＳ Ｐゴシック" charset="0"/>
              </a:defRPr>
            </a:lvl3pPr>
            <a:lvl4pPr algn="l" rtl="0" eaLnBrk="0" fontAlgn="base" hangingPunct="0">
              <a:spcBef>
                <a:spcPct val="0"/>
              </a:spcBef>
              <a:spcAft>
                <a:spcPct val="0"/>
              </a:spcAft>
              <a:defRPr sz="3200">
                <a:solidFill>
                  <a:schemeClr val="tx2"/>
                </a:solidFill>
                <a:latin typeface="Helvetica Neue" charset="0"/>
                <a:ea typeface="ＭＳ Ｐゴシック" charset="0"/>
                <a:cs typeface="ＭＳ Ｐゴシック" charset="0"/>
              </a:defRPr>
            </a:lvl4pPr>
            <a:lvl5pPr algn="l" rtl="0" eaLnBrk="0" fontAlgn="base" hangingPunct="0">
              <a:spcBef>
                <a:spcPct val="0"/>
              </a:spcBef>
              <a:spcAft>
                <a:spcPct val="0"/>
              </a:spcAft>
              <a:defRPr sz="3200">
                <a:solidFill>
                  <a:schemeClr val="tx2"/>
                </a:solidFill>
                <a:latin typeface="Helvetica Neue" charset="0"/>
                <a:ea typeface="ＭＳ Ｐゴシック" charset="0"/>
                <a:cs typeface="ＭＳ Ｐゴシック" charset="0"/>
              </a:defRPr>
            </a:lvl5pPr>
            <a:lvl6pPr marL="457200" algn="l" rtl="0" fontAlgn="base">
              <a:spcBef>
                <a:spcPct val="0"/>
              </a:spcBef>
              <a:spcAft>
                <a:spcPct val="0"/>
              </a:spcAft>
              <a:defRPr sz="3200">
                <a:solidFill>
                  <a:schemeClr val="tx2"/>
                </a:solidFill>
                <a:latin typeface="Helvetica Neue" charset="0"/>
                <a:ea typeface="ＭＳ Ｐゴシック" charset="0"/>
                <a:cs typeface="ＭＳ Ｐゴシック" charset="0"/>
              </a:defRPr>
            </a:lvl6pPr>
            <a:lvl7pPr marL="914400" algn="l" rtl="0" fontAlgn="base">
              <a:spcBef>
                <a:spcPct val="0"/>
              </a:spcBef>
              <a:spcAft>
                <a:spcPct val="0"/>
              </a:spcAft>
              <a:defRPr sz="3200">
                <a:solidFill>
                  <a:schemeClr val="tx2"/>
                </a:solidFill>
                <a:latin typeface="Helvetica Neue" charset="0"/>
                <a:ea typeface="ＭＳ Ｐゴシック" charset="0"/>
                <a:cs typeface="ＭＳ Ｐゴシック" charset="0"/>
              </a:defRPr>
            </a:lvl7pPr>
            <a:lvl8pPr marL="1371600" algn="l" rtl="0" fontAlgn="base">
              <a:spcBef>
                <a:spcPct val="0"/>
              </a:spcBef>
              <a:spcAft>
                <a:spcPct val="0"/>
              </a:spcAft>
              <a:defRPr sz="3200">
                <a:solidFill>
                  <a:schemeClr val="tx2"/>
                </a:solidFill>
                <a:latin typeface="Helvetica Neue" charset="0"/>
                <a:ea typeface="ＭＳ Ｐゴシック" charset="0"/>
                <a:cs typeface="ＭＳ Ｐゴシック" charset="0"/>
              </a:defRPr>
            </a:lvl8pPr>
            <a:lvl9pPr marL="1828800" algn="l" rtl="0" fontAlgn="base">
              <a:spcBef>
                <a:spcPct val="0"/>
              </a:spcBef>
              <a:spcAft>
                <a:spcPct val="0"/>
              </a:spcAft>
              <a:defRPr sz="3200">
                <a:solidFill>
                  <a:schemeClr val="tx2"/>
                </a:solidFill>
                <a:latin typeface="Helvetica Neue" charset="0"/>
                <a:ea typeface="ＭＳ Ｐゴシック" charset="0"/>
                <a:cs typeface="ＭＳ Ｐゴシック" charset="0"/>
              </a:defRPr>
            </a:lvl9pPr>
          </a:lstStyle>
          <a:p>
            <a:pPr eaLnBrk="1" hangingPunct="1"/>
            <a:r>
              <a:rPr lang="en-US" dirty="0" smtClean="0">
                <a:solidFill>
                  <a:srgbClr val="0000FF"/>
                </a:solidFill>
                <a:latin typeface="Helvetica Neue" charset="0"/>
                <a:ea typeface="ＭＳ Ｐゴシック" charset="0"/>
                <a:cs typeface="ＭＳ Ｐゴシック" charset="0"/>
              </a:rPr>
              <a:t>Jet Measurements in 2.76 TeV Pb+Pb (LHC11)</a:t>
            </a:r>
            <a:endParaRPr lang="en-US" sz="2800" baseline="30000" dirty="0">
              <a:solidFill>
                <a:srgbClr val="0000FF"/>
              </a:solidFill>
              <a:latin typeface="Helvetica Neue" charset="0"/>
              <a:ea typeface="ＭＳ Ｐゴシック" charset="0"/>
              <a:cs typeface="ＭＳ Ｐゴシック" charset="0"/>
            </a:endParaRPr>
          </a:p>
        </p:txBody>
      </p:sp>
      <p:sp>
        <p:nvSpPr>
          <p:cNvPr id="15" name="TextBox 14"/>
          <p:cNvSpPr txBox="1"/>
          <p:nvPr/>
        </p:nvSpPr>
        <p:spPr>
          <a:xfrm>
            <a:off x="6444208" y="5085184"/>
            <a:ext cx="2514600" cy="1200328"/>
          </a:xfrm>
          <a:prstGeom prst="rect">
            <a:avLst/>
          </a:prstGeom>
          <a:noFill/>
        </p:spPr>
        <p:txBody>
          <a:bodyPr wrap="square" rtlCol="0">
            <a:spAutoFit/>
          </a:bodyPr>
          <a:lstStyle/>
          <a:p>
            <a:r>
              <a:rPr lang="en-US" dirty="0" smtClean="0"/>
              <a:t>Jet energy with EMCal + TPC tracking</a:t>
            </a:r>
            <a:endParaRPr lang="en-US" dirty="0"/>
          </a:p>
        </p:txBody>
      </p:sp>
      <p:pic>
        <p:nvPicPr>
          <p:cNvPr id="5" name="図 4" descr="j_jet_tracks_whit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052736"/>
            <a:ext cx="6214764" cy="5320932"/>
          </a:xfrm>
          <a:prstGeom prst="rect">
            <a:avLst/>
          </a:prstGeom>
        </p:spPr>
      </p:pic>
      <p:pic>
        <p:nvPicPr>
          <p:cNvPr id="7" name="Picture 5" descr="STU_jet_efficienc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2720" y="908720"/>
            <a:ext cx="3431279" cy="2520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8"/>
          <p:cNvSpPr txBox="1">
            <a:spLocks noChangeArrowheads="1"/>
          </p:cNvSpPr>
          <p:nvPr/>
        </p:nvSpPr>
        <p:spPr bwMode="auto">
          <a:xfrm>
            <a:off x="6804248" y="3501008"/>
            <a:ext cx="2048758"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b="1" dirty="0" smtClean="0">
                <a:solidFill>
                  <a:srgbClr val="FF0000"/>
                </a:solidFill>
              </a:rPr>
              <a:t>L1 jet trigger</a:t>
            </a:r>
            <a:endParaRPr lang="en-US" b="1" dirty="0"/>
          </a:p>
        </p:txBody>
      </p:sp>
      <p:sp>
        <p:nvSpPr>
          <p:cNvPr id="2" name="フッター プレースホルダー 1"/>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a:p>
        </p:txBody>
      </p:sp>
    </p:spTree>
    <p:extLst>
      <p:ext uri="{BB962C8B-B14F-4D97-AF65-F5344CB8AC3E}">
        <p14:creationId xmlns:p14="http://schemas.microsoft.com/office/powerpoint/2010/main" val="240444809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A2169"/>
        </a:solidFill>
        <a:effectLst/>
      </p:bgPr>
    </p:bg>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4294967295"/>
          </p:nvPr>
        </p:nvSpPr>
        <p:spPr>
          <a:xfrm>
            <a:off x="7239000" y="6629400"/>
            <a:ext cx="1905000" cy="228600"/>
          </a:xfrm>
          <a:prstGeom prst="rect">
            <a:avLst/>
          </a:prstGeom>
        </p:spPr>
        <p:txBody>
          <a:bodyPr/>
          <a:lstStyle/>
          <a:p>
            <a:fld id="{602065C5-489E-A24A-8644-1346E22ECBFC}" type="slidenum">
              <a:rPr lang="en-US" altLang="ja-JP" smtClean="0"/>
              <a:pPr/>
              <a:t>4</a:t>
            </a:fld>
            <a:endParaRPr lang="en-US" altLang="ja-JP"/>
          </a:p>
        </p:txBody>
      </p:sp>
      <p:pic>
        <p:nvPicPr>
          <p:cNvPr id="4" name="図 3"/>
          <p:cNvPicPr>
            <a:picLocks noChangeAspect="1"/>
          </p:cNvPicPr>
          <p:nvPr/>
        </p:nvPicPr>
        <p:blipFill rotWithShape="1">
          <a:blip r:embed="rId2"/>
          <a:srcRect l="1152"/>
          <a:stretch/>
        </p:blipFill>
        <p:spPr>
          <a:xfrm>
            <a:off x="1639096" y="332656"/>
            <a:ext cx="7504904" cy="6538967"/>
          </a:xfrm>
          <a:prstGeom prst="rect">
            <a:avLst/>
          </a:prstGeom>
        </p:spPr>
      </p:pic>
      <p:sp>
        <p:nvSpPr>
          <p:cNvPr id="6" name="テキスト ボックス 5"/>
          <p:cNvSpPr txBox="1"/>
          <p:nvPr/>
        </p:nvSpPr>
        <p:spPr>
          <a:xfrm>
            <a:off x="32668" y="1196752"/>
            <a:ext cx="1864813" cy="1015663"/>
          </a:xfrm>
          <a:prstGeom prst="rect">
            <a:avLst/>
          </a:prstGeom>
          <a:solidFill>
            <a:srgbClr val="FF0000"/>
          </a:solidFill>
        </p:spPr>
        <p:txBody>
          <a:bodyPr wrap="none" rtlCol="0">
            <a:spAutoFit/>
          </a:bodyPr>
          <a:lstStyle/>
          <a:p>
            <a:r>
              <a:rPr kumimoji="1" lang="en-US" altLang="ja-JP" sz="2000" b="1" dirty="0" smtClean="0">
                <a:solidFill>
                  <a:schemeClr val="bg1"/>
                </a:solidFill>
                <a:latin typeface="HG丸ｺﾞｼｯｸM-PRO"/>
                <a:ea typeface="HG丸ｺﾞｼｯｸM-PRO"/>
                <a:cs typeface="HG丸ｺﾞｼｯｸM-PRO"/>
              </a:rPr>
              <a:t>QGP</a:t>
            </a:r>
            <a:r>
              <a:rPr kumimoji="1" lang="en-US" altLang="ja-JP" sz="2000" dirty="0" smtClean="0">
                <a:solidFill>
                  <a:schemeClr val="bg1"/>
                </a:solidFill>
                <a:latin typeface="HG丸ｺﾞｼｯｸM-PRO"/>
                <a:ea typeface="HG丸ｺﾞｼｯｸM-PRO"/>
                <a:cs typeface="HG丸ｺﾞｼｯｸM-PRO"/>
              </a:rPr>
              <a:t> :</a:t>
            </a:r>
          </a:p>
          <a:p>
            <a:r>
              <a:rPr kumimoji="1" lang="en-US" altLang="ja-JP" sz="2000" dirty="0" smtClean="0">
                <a:solidFill>
                  <a:schemeClr val="bg1"/>
                </a:solidFill>
                <a:latin typeface="HG丸ｺﾞｼｯｸM-PRO"/>
                <a:ea typeface="HG丸ｺﾞｼｯｸM-PRO"/>
                <a:cs typeface="HG丸ｺﾞｼｯｸM-PRO"/>
              </a:rPr>
              <a:t>Quark</a:t>
            </a:r>
            <a:r>
              <a:rPr kumimoji="1" lang="en-US" altLang="ja-JP" sz="2000" dirty="0">
                <a:solidFill>
                  <a:schemeClr val="bg1"/>
                </a:solidFill>
                <a:latin typeface="HG丸ｺﾞｼｯｸM-PRO"/>
                <a:ea typeface="HG丸ｺﾞｼｯｸM-PRO"/>
                <a:cs typeface="HG丸ｺﾞｼｯｸM-PRO"/>
              </a:rPr>
              <a:t> </a:t>
            </a:r>
            <a:r>
              <a:rPr kumimoji="1" lang="en-US" altLang="ja-JP" sz="2000" dirty="0" smtClean="0">
                <a:solidFill>
                  <a:schemeClr val="bg1"/>
                </a:solidFill>
                <a:latin typeface="HG丸ｺﾞｼｯｸM-PRO"/>
                <a:ea typeface="HG丸ｺﾞｼｯｸM-PRO"/>
                <a:cs typeface="HG丸ｺﾞｼｯｸM-PRO"/>
              </a:rPr>
              <a:t>Gluon</a:t>
            </a:r>
          </a:p>
          <a:p>
            <a:r>
              <a:rPr kumimoji="1" lang="en-US" altLang="ja-JP" sz="2000" dirty="0" smtClean="0">
                <a:solidFill>
                  <a:schemeClr val="bg1"/>
                </a:solidFill>
                <a:latin typeface="HG丸ｺﾞｼｯｸM-PRO"/>
                <a:ea typeface="HG丸ｺﾞｼｯｸM-PRO"/>
                <a:cs typeface="HG丸ｺﾞｼｯｸM-PRO"/>
              </a:rPr>
              <a:t>Plasma</a:t>
            </a:r>
            <a:endParaRPr kumimoji="1" lang="ja-JP" altLang="en-US" sz="2000" dirty="0">
              <a:solidFill>
                <a:schemeClr val="bg1"/>
              </a:solidFill>
              <a:latin typeface="HG丸ｺﾞｼｯｸM-PRO"/>
              <a:ea typeface="HG丸ｺﾞｼｯｸM-PRO"/>
              <a:cs typeface="HG丸ｺﾞｼｯｸM-PRO"/>
            </a:endParaRPr>
          </a:p>
        </p:txBody>
      </p:sp>
      <p:sp>
        <p:nvSpPr>
          <p:cNvPr id="7" name="テキスト ボックス 6"/>
          <p:cNvSpPr txBox="1"/>
          <p:nvPr/>
        </p:nvSpPr>
        <p:spPr>
          <a:xfrm>
            <a:off x="-6666" y="3429000"/>
            <a:ext cx="2418426" cy="923330"/>
          </a:xfrm>
          <a:prstGeom prst="rect">
            <a:avLst/>
          </a:prstGeom>
          <a:noFill/>
        </p:spPr>
        <p:txBody>
          <a:bodyPr wrap="square" rtlCol="0">
            <a:spAutoFit/>
          </a:bodyPr>
          <a:lstStyle/>
          <a:p>
            <a:pPr algn="l"/>
            <a:r>
              <a:rPr kumimoji="1" lang="en-US" altLang="ja-JP" sz="1800" dirty="0" smtClean="0">
                <a:solidFill>
                  <a:srgbClr val="FFFFFF"/>
                </a:solidFill>
                <a:latin typeface="HG丸ｺﾞｼｯｸM-PRO"/>
                <a:ea typeface="HG丸ｺﾞｼｯｸM-PRO"/>
                <a:cs typeface="HG丸ｺﾞｼｯｸM-PRO"/>
              </a:rPr>
              <a:t>Time</a:t>
            </a:r>
            <a:r>
              <a:rPr kumimoji="1" lang="ja-JP" altLang="en-US" sz="1800" dirty="0" smtClean="0">
                <a:solidFill>
                  <a:srgbClr val="FFFFFF"/>
                </a:solidFill>
                <a:latin typeface="HG丸ｺﾞｼｯｸM-PRO"/>
                <a:ea typeface="HG丸ｺﾞｼｯｸM-PRO"/>
                <a:cs typeface="HG丸ｺﾞｼｯｸM-PRO"/>
              </a:rPr>
              <a:t>：</a:t>
            </a:r>
            <a:r>
              <a:rPr kumimoji="1" lang="en-US" altLang="ja-JP" sz="1800" dirty="0" smtClean="0">
                <a:solidFill>
                  <a:srgbClr val="FFFFFF"/>
                </a:solidFill>
                <a:latin typeface="HG丸ｺﾞｼｯｸM-PRO"/>
                <a:ea typeface="HG丸ｺﾞｼｯｸM-PRO"/>
                <a:cs typeface="HG丸ｺﾞｼｯｸM-PRO"/>
              </a:rPr>
              <a:t>after </a:t>
            </a:r>
          </a:p>
          <a:p>
            <a:pPr algn="l"/>
            <a:r>
              <a:rPr kumimoji="1" lang="en-US" altLang="ja-JP" sz="1800" dirty="0" smtClean="0">
                <a:solidFill>
                  <a:srgbClr val="FFFFFF"/>
                </a:solidFill>
                <a:latin typeface="HG丸ｺﾞｼｯｸM-PRO"/>
                <a:ea typeface="HG丸ｺﾞｼｯｸM-PRO"/>
                <a:cs typeface="HG丸ｺﾞｼｯｸM-PRO"/>
              </a:rPr>
              <a:t>10 </a:t>
            </a:r>
            <a:r>
              <a:rPr kumimoji="1" lang="en-US" altLang="ja-JP" sz="1800" dirty="0" smtClean="0">
                <a:solidFill>
                  <a:srgbClr val="FFFFFF"/>
                </a:solidFill>
                <a:latin typeface="Symbol" charset="2"/>
                <a:ea typeface="HG丸ｺﾞｼｯｸM-PRO"/>
                <a:cs typeface="Symbol" charset="2"/>
              </a:rPr>
              <a:t>m</a:t>
            </a:r>
            <a:r>
              <a:rPr kumimoji="1" lang="en-US" altLang="ja-JP" sz="1800" dirty="0" smtClean="0">
                <a:solidFill>
                  <a:srgbClr val="FFFFFF"/>
                </a:solidFill>
                <a:latin typeface="HG丸ｺﾞｼｯｸM-PRO"/>
                <a:ea typeface="HG丸ｺﾞｼｯｸM-PRO"/>
                <a:cs typeface="HG丸ｺﾞｼｯｸM-PRO"/>
              </a:rPr>
              <a:t> sec after the Big Bang</a:t>
            </a:r>
            <a:endParaRPr kumimoji="1" lang="ja-JP" altLang="en-US" sz="1800" dirty="0">
              <a:solidFill>
                <a:srgbClr val="FFFFFF"/>
              </a:solidFill>
              <a:latin typeface="HG丸ｺﾞｼｯｸM-PRO"/>
              <a:ea typeface="HG丸ｺﾞｼｯｸM-PRO"/>
              <a:cs typeface="HG丸ｺﾞｼｯｸM-PRO"/>
            </a:endParaRPr>
          </a:p>
        </p:txBody>
      </p:sp>
      <p:sp>
        <p:nvSpPr>
          <p:cNvPr id="8" name="テキスト ボックス 7"/>
          <p:cNvSpPr txBox="1"/>
          <p:nvPr/>
        </p:nvSpPr>
        <p:spPr>
          <a:xfrm>
            <a:off x="0" y="5229200"/>
            <a:ext cx="3623444" cy="646331"/>
          </a:xfrm>
          <a:prstGeom prst="rect">
            <a:avLst/>
          </a:prstGeom>
          <a:noFill/>
        </p:spPr>
        <p:txBody>
          <a:bodyPr wrap="square" rtlCol="0">
            <a:spAutoFit/>
          </a:bodyPr>
          <a:lstStyle/>
          <a:p>
            <a:pPr algn="l"/>
            <a:r>
              <a:rPr kumimoji="1" lang="en-US" altLang="ja-JP" sz="1800" dirty="0" smtClean="0">
                <a:solidFill>
                  <a:srgbClr val="FFFFFF"/>
                </a:solidFill>
                <a:latin typeface="HG丸ｺﾞｼｯｸM-PRO"/>
                <a:ea typeface="HG丸ｺﾞｼｯｸM-PRO"/>
                <a:cs typeface="HG丸ｺﾞｼｯｸM-PRO"/>
              </a:rPr>
              <a:t>Energy density</a:t>
            </a:r>
            <a:r>
              <a:rPr kumimoji="1" lang="ja-JP" altLang="en-US" sz="1800" dirty="0" smtClean="0">
                <a:solidFill>
                  <a:srgbClr val="FFFFFF"/>
                </a:solidFill>
                <a:latin typeface="HG丸ｺﾞｼｯｸM-PRO"/>
                <a:ea typeface="HG丸ｺﾞｼｯｸM-PRO"/>
                <a:cs typeface="HG丸ｺﾞｼｯｸM-PRO"/>
              </a:rPr>
              <a:t>：</a:t>
            </a:r>
            <a:endParaRPr kumimoji="1" lang="en-US" altLang="ja-JP" sz="1800" dirty="0" smtClean="0">
              <a:solidFill>
                <a:srgbClr val="FFFFFF"/>
              </a:solidFill>
              <a:latin typeface="HG丸ｺﾞｼｯｸM-PRO"/>
              <a:ea typeface="HG丸ｺﾞｼｯｸM-PRO"/>
              <a:cs typeface="HG丸ｺﾞｼｯｸM-PRO"/>
            </a:endParaRPr>
          </a:p>
          <a:p>
            <a:pPr algn="l"/>
            <a:r>
              <a:rPr kumimoji="1" lang="en-US" altLang="ja-JP" sz="1800" dirty="0" smtClean="0">
                <a:solidFill>
                  <a:srgbClr val="FFFFFF"/>
                </a:solidFill>
                <a:latin typeface="Symbol" charset="2"/>
                <a:ea typeface="HG丸ｺﾞｼｯｸM-PRO"/>
                <a:cs typeface="Symbol" charset="2"/>
              </a:rPr>
              <a:t>e</a:t>
            </a:r>
            <a:r>
              <a:rPr kumimoji="1" lang="en-US" altLang="ja-JP" sz="1800" dirty="0" smtClean="0">
                <a:solidFill>
                  <a:srgbClr val="FFFFFF"/>
                </a:solidFill>
                <a:latin typeface="HG丸ｺﾞｼｯｸM-PRO"/>
                <a:ea typeface="HG丸ｺﾞｼｯｸM-PRO"/>
                <a:cs typeface="HG丸ｺﾞｼｯｸM-PRO"/>
              </a:rPr>
              <a:t> = 1 GeV/fm</a:t>
            </a:r>
            <a:r>
              <a:rPr kumimoji="1" lang="en-US" altLang="ja-JP" sz="1800" baseline="30000" dirty="0" smtClean="0">
                <a:solidFill>
                  <a:srgbClr val="FFFFFF"/>
                </a:solidFill>
                <a:latin typeface="HG丸ｺﾞｼｯｸM-PRO"/>
                <a:ea typeface="HG丸ｺﾞｼｯｸM-PRO"/>
                <a:cs typeface="HG丸ｺﾞｼｯｸM-PRO"/>
              </a:rPr>
              <a:t>3</a:t>
            </a:r>
          </a:p>
        </p:txBody>
      </p:sp>
      <p:sp>
        <p:nvSpPr>
          <p:cNvPr id="9" name="テキスト ボックス 8"/>
          <p:cNvSpPr txBox="1"/>
          <p:nvPr/>
        </p:nvSpPr>
        <p:spPr>
          <a:xfrm>
            <a:off x="-6739" y="4437112"/>
            <a:ext cx="2726308" cy="646331"/>
          </a:xfrm>
          <a:prstGeom prst="rect">
            <a:avLst/>
          </a:prstGeom>
          <a:noFill/>
        </p:spPr>
        <p:txBody>
          <a:bodyPr wrap="square" rtlCol="0">
            <a:spAutoFit/>
          </a:bodyPr>
          <a:lstStyle/>
          <a:p>
            <a:pPr algn="l"/>
            <a:r>
              <a:rPr kumimoji="1" lang="en-US" altLang="ja-JP" sz="1800" dirty="0" smtClean="0">
                <a:solidFill>
                  <a:srgbClr val="FFFFFF"/>
                </a:solidFill>
                <a:latin typeface="HG丸ｺﾞｼｯｸM-PRO"/>
                <a:ea typeface="HG丸ｺﾞｼｯｸM-PRO"/>
                <a:cs typeface="HG丸ｺﾞｼｯｸM-PRO"/>
              </a:rPr>
              <a:t>Temperature </a:t>
            </a:r>
            <a:r>
              <a:rPr kumimoji="1" lang="ja-JP" altLang="en-US" sz="1800" dirty="0" smtClean="0">
                <a:solidFill>
                  <a:srgbClr val="FFFFFF"/>
                </a:solidFill>
                <a:latin typeface="HG丸ｺﾞｼｯｸM-PRO"/>
                <a:ea typeface="HG丸ｺﾞｼｯｸM-PRO"/>
                <a:cs typeface="HG丸ｺﾞｼｯｸM-PRO"/>
              </a:rPr>
              <a:t>：</a:t>
            </a:r>
            <a:r>
              <a:rPr kumimoji="1" lang="en-US" altLang="ja-JP" sz="1800" dirty="0" smtClean="0">
                <a:solidFill>
                  <a:srgbClr val="FFFFFF"/>
                </a:solidFill>
                <a:latin typeface="HG丸ｺﾞｼｯｸM-PRO"/>
                <a:ea typeface="HG丸ｺﾞｼｯｸM-PRO"/>
                <a:cs typeface="HG丸ｺﾞｼｯｸM-PRO"/>
              </a:rPr>
              <a:t> </a:t>
            </a:r>
          </a:p>
          <a:p>
            <a:pPr algn="l"/>
            <a:r>
              <a:rPr kumimoji="1" lang="en-US" altLang="ja-JP" sz="1800" dirty="0" smtClean="0">
                <a:solidFill>
                  <a:srgbClr val="FFFFFF"/>
                </a:solidFill>
                <a:latin typeface="HG丸ｺﾞｼｯｸM-PRO"/>
                <a:ea typeface="HG丸ｺﾞｼｯｸM-PRO"/>
                <a:cs typeface="HG丸ｺﾞｼｯｸM-PRO"/>
              </a:rPr>
              <a:t>T = 2 x 10</a:t>
            </a:r>
            <a:r>
              <a:rPr kumimoji="1" lang="en-US" altLang="ja-JP" sz="1800" baseline="30000" dirty="0" smtClean="0">
                <a:solidFill>
                  <a:srgbClr val="FFFFFF"/>
                </a:solidFill>
                <a:latin typeface="HG丸ｺﾞｼｯｸM-PRO"/>
                <a:ea typeface="HG丸ｺﾞｼｯｸM-PRO"/>
                <a:cs typeface="HG丸ｺﾞｼｯｸM-PRO"/>
              </a:rPr>
              <a:t>12</a:t>
            </a:r>
            <a:r>
              <a:rPr kumimoji="1" lang="en-US" altLang="ja-JP" sz="1800" dirty="0" smtClean="0">
                <a:solidFill>
                  <a:srgbClr val="FFFFFF"/>
                </a:solidFill>
                <a:latin typeface="HG丸ｺﾞｼｯｸM-PRO"/>
                <a:ea typeface="HG丸ｺﾞｼｯｸM-PRO"/>
                <a:cs typeface="HG丸ｺﾞｼｯｸM-PRO"/>
              </a:rPr>
              <a:t> K</a:t>
            </a:r>
          </a:p>
        </p:txBody>
      </p:sp>
      <p:cxnSp>
        <p:nvCxnSpPr>
          <p:cNvPr id="11" name="直線矢印コネクタ 10"/>
          <p:cNvCxnSpPr/>
          <p:nvPr/>
        </p:nvCxnSpPr>
        <p:spPr bwMode="auto">
          <a:xfrm>
            <a:off x="1979712" y="1772816"/>
            <a:ext cx="2808312" cy="936104"/>
          </a:xfrm>
          <a:prstGeom prst="straightConnector1">
            <a:avLst/>
          </a:prstGeom>
          <a:solidFill>
            <a:schemeClr val="accent1"/>
          </a:solidFill>
          <a:ln w="38100" cap="flat" cmpd="sng" algn="ctr">
            <a:solidFill>
              <a:schemeClr val="bg1"/>
            </a:solidFill>
            <a:prstDash val="solid"/>
            <a:round/>
            <a:headEnd type="none" w="med" len="med"/>
            <a:tailEnd type="arrow"/>
          </a:ln>
          <a:effectLst/>
        </p:spPr>
      </p:cxnSp>
      <p:pic>
        <p:nvPicPr>
          <p:cNvPr id="13" name="図 12"/>
          <p:cNvPicPr>
            <a:picLocks noChangeAspect="1"/>
          </p:cNvPicPr>
          <p:nvPr/>
        </p:nvPicPr>
        <p:blipFill rotWithShape="1">
          <a:blip r:embed="rId3"/>
          <a:srcRect t="1281"/>
          <a:stretch/>
        </p:blipFill>
        <p:spPr>
          <a:xfrm>
            <a:off x="4526391" y="3946513"/>
            <a:ext cx="4617609" cy="2911487"/>
          </a:xfrm>
          <a:prstGeom prst="rect">
            <a:avLst/>
          </a:prstGeom>
        </p:spPr>
      </p:pic>
      <p:sp>
        <p:nvSpPr>
          <p:cNvPr id="14" name="テキスト ボックス 13"/>
          <p:cNvSpPr txBox="1"/>
          <p:nvPr/>
        </p:nvSpPr>
        <p:spPr>
          <a:xfrm>
            <a:off x="5220072" y="4149080"/>
            <a:ext cx="1906767" cy="400110"/>
          </a:xfrm>
          <a:prstGeom prst="rect">
            <a:avLst/>
          </a:prstGeom>
          <a:noFill/>
        </p:spPr>
        <p:txBody>
          <a:bodyPr wrap="none" rtlCol="0">
            <a:spAutoFit/>
          </a:bodyPr>
          <a:lstStyle/>
          <a:p>
            <a:r>
              <a:rPr kumimoji="1" lang="en-US" altLang="ja-JP" sz="1000" b="0" dirty="0" smtClean="0">
                <a:solidFill>
                  <a:srgbClr val="000000"/>
                </a:solidFill>
                <a:latin typeface="+mj-lt"/>
              </a:rPr>
              <a:t>Wuppertal-Budapest’s LQCD EOS</a:t>
            </a:r>
          </a:p>
          <a:p>
            <a:r>
              <a:rPr kumimoji="1" lang="en-US" altLang="ja-JP" sz="1000" b="0" dirty="0" smtClean="0">
                <a:solidFill>
                  <a:srgbClr val="000000"/>
                </a:solidFill>
                <a:latin typeface="+mj-lt"/>
              </a:rPr>
              <a:t>JHEP 1011 (2010)77</a:t>
            </a:r>
            <a:endParaRPr kumimoji="1" lang="ja-JP" altLang="en-US" sz="1000" b="0" dirty="0">
              <a:solidFill>
                <a:srgbClr val="000000"/>
              </a:solidFill>
              <a:latin typeface="+mj-lt"/>
            </a:endParaRPr>
          </a:p>
        </p:txBody>
      </p:sp>
      <p:sp>
        <p:nvSpPr>
          <p:cNvPr id="15" name="テキスト ボックス 14"/>
          <p:cNvSpPr txBox="1"/>
          <p:nvPr/>
        </p:nvSpPr>
        <p:spPr>
          <a:xfrm>
            <a:off x="3995936" y="2420888"/>
            <a:ext cx="5253267" cy="1569660"/>
          </a:xfrm>
          <a:prstGeom prst="rect">
            <a:avLst/>
          </a:prstGeom>
          <a:solidFill>
            <a:schemeClr val="bg1">
              <a:alpha val="50000"/>
            </a:schemeClr>
          </a:solidFill>
        </p:spPr>
        <p:txBody>
          <a:bodyPr wrap="square" rtlCol="0">
            <a:spAutoFit/>
          </a:bodyPr>
          <a:lstStyle/>
          <a:p>
            <a:pPr algn="ctr"/>
            <a:r>
              <a:rPr kumimoji="1" lang="en-US" altLang="ja-JP" b="1" u="sng" dirty="0">
                <a:solidFill>
                  <a:srgbClr val="FF0000"/>
                </a:solidFill>
                <a:latin typeface="+mj-lt"/>
              </a:rPr>
              <a:t>L</a:t>
            </a:r>
            <a:r>
              <a:rPr kumimoji="1" lang="en-US" altLang="ja-JP" b="1" u="sng" dirty="0" smtClean="0">
                <a:solidFill>
                  <a:srgbClr val="FF0000"/>
                </a:solidFill>
                <a:latin typeface="+mj-lt"/>
              </a:rPr>
              <a:t>attice QCD calculations:</a:t>
            </a:r>
          </a:p>
          <a:p>
            <a:r>
              <a:rPr kumimoji="1" lang="en-US" altLang="ja-JP" b="0" dirty="0" err="1" smtClean="0">
                <a:solidFill>
                  <a:srgbClr val="FF0000"/>
                </a:solidFill>
                <a:latin typeface="+mj-lt"/>
              </a:rPr>
              <a:t>T</a:t>
            </a:r>
            <a:r>
              <a:rPr kumimoji="1" lang="en-US" altLang="ja-JP" b="0" baseline="-25000" dirty="0" err="1" smtClean="0">
                <a:solidFill>
                  <a:srgbClr val="FF0000"/>
                </a:solidFill>
                <a:latin typeface="+mj-lt"/>
              </a:rPr>
              <a:t>c</a:t>
            </a:r>
            <a:r>
              <a:rPr kumimoji="1" lang="en-US" altLang="ja-JP" b="0" dirty="0" smtClean="0">
                <a:solidFill>
                  <a:srgbClr val="FF0000"/>
                </a:solidFill>
                <a:latin typeface="+mj-lt"/>
              </a:rPr>
              <a:t> = 150-200 MeV, </a:t>
            </a:r>
          </a:p>
          <a:p>
            <a:r>
              <a:rPr kumimoji="1" lang="en-US" altLang="ja-JP" b="0" dirty="0" smtClean="0">
                <a:solidFill>
                  <a:srgbClr val="FF0000"/>
                </a:solidFill>
                <a:latin typeface="+mj-lt"/>
              </a:rPr>
              <a:t>cross over phase transition from hadronic </a:t>
            </a:r>
            <a:r>
              <a:rPr kumimoji="1" lang="en-US" altLang="ja-JP" dirty="0" smtClean="0">
                <a:solidFill>
                  <a:srgbClr val="FF0000"/>
                </a:solidFill>
                <a:latin typeface="+mj-lt"/>
              </a:rPr>
              <a:t>phase to </a:t>
            </a:r>
            <a:r>
              <a:rPr kumimoji="1" lang="en-US" altLang="ja-JP" dirty="0" err="1" smtClean="0">
                <a:solidFill>
                  <a:srgbClr val="FF0000"/>
                </a:solidFill>
                <a:latin typeface="+mj-lt"/>
              </a:rPr>
              <a:t>partonic</a:t>
            </a:r>
            <a:r>
              <a:rPr kumimoji="1" lang="en-US" altLang="ja-JP" dirty="0" smtClean="0">
                <a:solidFill>
                  <a:srgbClr val="FF0000"/>
                </a:solidFill>
                <a:latin typeface="+mj-lt"/>
              </a:rPr>
              <a:t> phase (QGP).</a:t>
            </a:r>
            <a:endParaRPr kumimoji="1" lang="en-US" altLang="ja-JP" b="0" dirty="0" smtClean="0">
              <a:solidFill>
                <a:srgbClr val="FF0000"/>
              </a:solidFill>
              <a:latin typeface="+mj-lt"/>
            </a:endParaRPr>
          </a:p>
        </p:txBody>
      </p:sp>
      <p:cxnSp>
        <p:nvCxnSpPr>
          <p:cNvPr id="16" name="直線矢印コネクタ 15"/>
          <p:cNvCxnSpPr/>
          <p:nvPr/>
        </p:nvCxnSpPr>
        <p:spPr bwMode="auto">
          <a:xfrm>
            <a:off x="5292080" y="3861048"/>
            <a:ext cx="144016" cy="1224136"/>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sp>
        <p:nvSpPr>
          <p:cNvPr id="18" name="円/楕円 17"/>
          <p:cNvSpPr/>
          <p:nvPr/>
        </p:nvSpPr>
        <p:spPr>
          <a:xfrm>
            <a:off x="5004048" y="5085184"/>
            <a:ext cx="936104" cy="1152128"/>
          </a:xfrm>
          <a:prstGeom prst="ellipse">
            <a:avLst/>
          </a:prstGeom>
          <a:solidFill>
            <a:srgbClr val="FFFF66">
              <a:alpha val="22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9" name="フッター プレースホルダー 18"/>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a:p>
        </p:txBody>
      </p:sp>
    </p:spTree>
    <p:extLst>
      <p:ext uri="{BB962C8B-B14F-4D97-AF65-F5344CB8AC3E}">
        <p14:creationId xmlns:p14="http://schemas.microsoft.com/office/powerpoint/2010/main" val="637611790"/>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dissolve">
                                      <p:cBhvr>
                                        <p:cTn id="29" dur="500"/>
                                        <p:tgtEl>
                                          <p:spTgt spid="13"/>
                                        </p:tgtEl>
                                      </p:cBhvr>
                                    </p:animEffect>
                                  </p:childTnLst>
                                </p:cTn>
                              </p:par>
                              <p:par>
                                <p:cTn id="30" presetID="1"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up)">
                                      <p:cBhvr>
                                        <p:cTn id="40" dur="500"/>
                                        <p:tgtEl>
                                          <p:spTgt spid="16"/>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dissolve">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4" grpId="0"/>
      <p:bldP spid="15"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5" descr="1011251_01-A4-at-144-dpi"/>
          <p:cNvPicPr>
            <a:picLocks noChangeAspect="1" noChangeArrowheads="1"/>
          </p:cNvPicPr>
          <p:nvPr/>
        </p:nvPicPr>
        <p:blipFill>
          <a:blip r:embed="rId2" cstate="print">
            <a:lum bright="30000" contrast="24000"/>
          </a:blip>
          <a:srcRect/>
          <a:stretch>
            <a:fillRect/>
          </a:stretch>
        </p:blipFill>
        <p:spPr bwMode="auto">
          <a:xfrm>
            <a:off x="5317017" y="4049688"/>
            <a:ext cx="3816863" cy="2808312"/>
          </a:xfrm>
          <a:prstGeom prst="rect">
            <a:avLst/>
          </a:prstGeom>
          <a:noFill/>
        </p:spPr>
      </p:pic>
      <p:sp>
        <p:nvSpPr>
          <p:cNvPr id="2" name="タイトル 1"/>
          <p:cNvSpPr>
            <a:spLocks noGrp="1"/>
          </p:cNvSpPr>
          <p:nvPr>
            <p:ph type="title"/>
          </p:nvPr>
        </p:nvSpPr>
        <p:spPr>
          <a:xfrm>
            <a:off x="467544" y="0"/>
            <a:ext cx="8229600" cy="792162"/>
          </a:xfrm>
        </p:spPr>
        <p:txBody>
          <a:bodyPr/>
          <a:lstStyle/>
          <a:p>
            <a:r>
              <a:rPr kumimoji="1" lang="en-US" altLang="ja-JP" dirty="0" smtClean="0"/>
              <a:t>QGP study at LHC</a:t>
            </a:r>
            <a:endParaRPr kumimoji="1" lang="ja-JP" altLang="en-US" dirty="0"/>
          </a:p>
        </p:txBody>
      </p:sp>
      <p:sp>
        <p:nvSpPr>
          <p:cNvPr id="4" name="フッター プレースホルダー 3"/>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a:p>
        </p:txBody>
      </p:sp>
      <p:sp>
        <p:nvSpPr>
          <p:cNvPr id="5" name="スライド番号プレースホルダー 4"/>
          <p:cNvSpPr>
            <a:spLocks noGrp="1"/>
          </p:cNvSpPr>
          <p:nvPr>
            <p:ph type="sldNum" sz="quarter" idx="11"/>
          </p:nvPr>
        </p:nvSpPr>
        <p:spPr/>
        <p:txBody>
          <a:bodyPr/>
          <a:lstStyle/>
          <a:p>
            <a:pPr>
              <a:defRPr/>
            </a:pPr>
            <a:fld id="{1C203A52-BCBD-8646-BE49-60650770C207}" type="slidenum">
              <a:rPr lang="en-US" altLang="ja-JP" smtClean="0"/>
              <a:pPr>
                <a:defRPr/>
              </a:pPr>
              <a:t>5</a:t>
            </a:fld>
            <a:endParaRPr lang="en-US" altLang="ja-JP"/>
          </a:p>
        </p:txBody>
      </p:sp>
      <p:grpSp>
        <p:nvGrpSpPr>
          <p:cNvPr id="7" name="Group 29"/>
          <p:cNvGrpSpPr>
            <a:grpSpLocks/>
          </p:cNvGrpSpPr>
          <p:nvPr/>
        </p:nvGrpSpPr>
        <p:grpSpPr bwMode="auto">
          <a:xfrm>
            <a:off x="1835696" y="692696"/>
            <a:ext cx="5808791" cy="1738722"/>
            <a:chOff x="1108" y="528"/>
            <a:chExt cx="3529" cy="1219"/>
          </a:xfrm>
        </p:grpSpPr>
        <p:pic>
          <p:nvPicPr>
            <p:cNvPr id="8" name="Picture 26" descr="QGP_NewScientist"/>
            <p:cNvPicPr>
              <a:picLocks noChangeAspect="1" noChangeArrowheads="1"/>
            </p:cNvPicPr>
            <p:nvPr/>
          </p:nvPicPr>
          <p:blipFill>
            <a:blip r:embed="rId3"/>
            <a:srcRect/>
            <a:stretch>
              <a:fillRect/>
            </a:stretch>
          </p:blipFill>
          <p:spPr bwMode="auto">
            <a:xfrm>
              <a:off x="1152" y="528"/>
              <a:ext cx="3456" cy="1219"/>
            </a:xfrm>
            <a:prstGeom prst="rect">
              <a:avLst/>
            </a:prstGeom>
            <a:noFill/>
          </p:spPr>
        </p:pic>
        <p:sp>
          <p:nvSpPr>
            <p:cNvPr id="9" name="Rectangle 28"/>
            <p:cNvSpPr>
              <a:spLocks noChangeArrowheads="1"/>
            </p:cNvSpPr>
            <p:nvPr/>
          </p:nvSpPr>
          <p:spPr bwMode="auto">
            <a:xfrm>
              <a:off x="1108" y="528"/>
              <a:ext cx="3529" cy="259"/>
            </a:xfrm>
            <a:prstGeom prst="rect">
              <a:avLst/>
            </a:prstGeom>
            <a:solidFill>
              <a:schemeClr val="bg1"/>
            </a:solidFill>
            <a:ln w="9525">
              <a:noFill/>
              <a:miter lim="800000"/>
              <a:headEnd/>
              <a:tailEnd/>
            </a:ln>
            <a:effectLst/>
          </p:spPr>
          <p:txBody>
            <a:bodyPr wrap="square" anchor="ctr">
              <a:prstTxWarp prst="textNoShape">
                <a:avLst/>
              </a:prstTxWarp>
              <a:spAutoFit/>
            </a:bodyPr>
            <a:lstStyle/>
            <a:p>
              <a:r>
                <a:rPr lang="en-US" altLang="ja-JP" sz="1800" dirty="0" smtClean="0">
                  <a:solidFill>
                    <a:srgbClr val="000000"/>
                  </a:solidFill>
                  <a:latin typeface="Arial" charset="0"/>
                </a:rPr>
                <a:t>     Pressure                   Heat                       </a:t>
              </a:r>
              <a:r>
                <a:rPr lang="en-US" altLang="ja-JP" sz="1800" dirty="0">
                  <a:solidFill>
                    <a:srgbClr val="000000"/>
                  </a:solidFill>
                  <a:latin typeface="Arial" charset="0"/>
                </a:rPr>
                <a:t>QGP     </a:t>
              </a:r>
              <a:endParaRPr lang="en-US" altLang="ja-JP" dirty="0">
                <a:solidFill>
                  <a:srgbClr val="000000"/>
                </a:solidFill>
                <a:latin typeface="Arial" charset="0"/>
              </a:endParaRPr>
            </a:p>
          </p:txBody>
        </p:sp>
      </p:grpSp>
      <p:pic>
        <p:nvPicPr>
          <p:cNvPr id="12" name="Picture 5" descr="LHC"/>
          <p:cNvPicPr>
            <a:picLocks noChangeAspect="1" noChangeArrowheads="1"/>
          </p:cNvPicPr>
          <p:nvPr/>
        </p:nvPicPr>
        <p:blipFill>
          <a:blip r:embed="rId4"/>
          <a:srcRect/>
          <a:stretch>
            <a:fillRect/>
          </a:stretch>
        </p:blipFill>
        <p:spPr bwMode="auto">
          <a:xfrm>
            <a:off x="0" y="3299559"/>
            <a:ext cx="4283967" cy="3558441"/>
          </a:xfrm>
          <a:prstGeom prst="rect">
            <a:avLst/>
          </a:prstGeom>
          <a:noFill/>
        </p:spPr>
      </p:pic>
      <p:sp>
        <p:nvSpPr>
          <p:cNvPr id="13" name="Text Box 3"/>
          <p:cNvSpPr txBox="1">
            <a:spLocks noChangeArrowheads="1"/>
          </p:cNvSpPr>
          <p:nvPr/>
        </p:nvSpPr>
        <p:spPr bwMode="auto">
          <a:xfrm>
            <a:off x="1691680" y="692696"/>
            <a:ext cx="5904656" cy="2308324"/>
          </a:xfrm>
          <a:prstGeom prst="rect">
            <a:avLst/>
          </a:prstGeom>
          <a:ln>
            <a:noFill/>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r>
              <a:rPr lang="en-GB" b="1" u="sng" dirty="0" smtClean="0">
                <a:solidFill>
                  <a:srgbClr val="002060"/>
                </a:solidFill>
              </a:rPr>
              <a:t>LHC (the Large Hadron Collider): </a:t>
            </a:r>
          </a:p>
          <a:p>
            <a:r>
              <a:rPr lang="en-GB" b="1" dirty="0" smtClean="0">
                <a:solidFill>
                  <a:srgbClr val="C00000"/>
                </a:solidFill>
              </a:rPr>
              <a:t>p+p √s = 14 TeV, </a:t>
            </a:r>
            <a:r>
              <a:rPr lang="en-GB" b="1" i="1" dirty="0" smtClean="0">
                <a:solidFill>
                  <a:srgbClr val="C00000"/>
                </a:solidFill>
              </a:rPr>
              <a:t>L</a:t>
            </a:r>
            <a:r>
              <a:rPr lang="en-GB" b="1" dirty="0" smtClean="0">
                <a:solidFill>
                  <a:srgbClr val="C00000"/>
                </a:solidFill>
              </a:rPr>
              <a:t> = 10</a:t>
            </a:r>
            <a:r>
              <a:rPr lang="en-GB" b="1" baseline="30000" dirty="0" smtClean="0">
                <a:solidFill>
                  <a:srgbClr val="C00000"/>
                </a:solidFill>
              </a:rPr>
              <a:t>34</a:t>
            </a:r>
            <a:r>
              <a:rPr lang="en-GB" b="1" dirty="0" smtClean="0">
                <a:solidFill>
                  <a:srgbClr val="C00000"/>
                </a:solidFill>
              </a:rPr>
              <a:t> cm</a:t>
            </a:r>
            <a:r>
              <a:rPr lang="en-GB" b="1" baseline="30000" dirty="0" smtClean="0">
                <a:solidFill>
                  <a:srgbClr val="C00000"/>
                </a:solidFill>
              </a:rPr>
              <a:t>-2</a:t>
            </a:r>
            <a:r>
              <a:rPr lang="en-GB" b="1" dirty="0" smtClean="0">
                <a:solidFill>
                  <a:srgbClr val="C00000"/>
                </a:solidFill>
              </a:rPr>
              <a:t>s</a:t>
            </a:r>
            <a:r>
              <a:rPr lang="en-GB" b="1" baseline="30000" dirty="0" smtClean="0">
                <a:solidFill>
                  <a:srgbClr val="C00000"/>
                </a:solidFill>
              </a:rPr>
              <a:t>-1</a:t>
            </a:r>
            <a:endParaRPr lang="en-GB" b="1" dirty="0" smtClean="0">
              <a:solidFill>
                <a:srgbClr val="C00000"/>
              </a:solidFill>
            </a:endParaRPr>
          </a:p>
          <a:p>
            <a:r>
              <a:rPr lang="en-GB" b="1" dirty="0" smtClean="0">
                <a:solidFill>
                  <a:srgbClr val="C00000"/>
                </a:solidFill>
              </a:rPr>
              <a:t>Pb+Pb √s</a:t>
            </a:r>
            <a:r>
              <a:rPr lang="en-GB" b="1" baseline="-25000" dirty="0" smtClean="0">
                <a:solidFill>
                  <a:srgbClr val="C00000"/>
                </a:solidFill>
              </a:rPr>
              <a:t>NN</a:t>
            </a:r>
            <a:r>
              <a:rPr lang="en-GB" b="1" dirty="0" smtClean="0">
                <a:solidFill>
                  <a:srgbClr val="C00000"/>
                </a:solidFill>
              </a:rPr>
              <a:t> = 5.5 TeV,  </a:t>
            </a:r>
            <a:r>
              <a:rPr lang="en-GB" b="1" i="1" dirty="0" smtClean="0">
                <a:solidFill>
                  <a:srgbClr val="C00000"/>
                </a:solidFill>
              </a:rPr>
              <a:t>L</a:t>
            </a:r>
            <a:r>
              <a:rPr lang="en-GB" b="1" dirty="0" smtClean="0">
                <a:solidFill>
                  <a:srgbClr val="C00000"/>
                </a:solidFill>
              </a:rPr>
              <a:t> = 10</a:t>
            </a:r>
            <a:r>
              <a:rPr lang="en-GB" b="1" baseline="30000" dirty="0" smtClean="0">
                <a:solidFill>
                  <a:srgbClr val="C00000"/>
                </a:solidFill>
              </a:rPr>
              <a:t>27</a:t>
            </a:r>
            <a:r>
              <a:rPr lang="en-GB" b="1" dirty="0" smtClean="0">
                <a:solidFill>
                  <a:srgbClr val="C00000"/>
                </a:solidFill>
              </a:rPr>
              <a:t> cm</a:t>
            </a:r>
            <a:r>
              <a:rPr lang="en-GB" b="1" baseline="30000" dirty="0" smtClean="0">
                <a:solidFill>
                  <a:srgbClr val="C00000"/>
                </a:solidFill>
              </a:rPr>
              <a:t>-2</a:t>
            </a:r>
            <a:r>
              <a:rPr lang="en-GB" b="1" dirty="0" smtClean="0">
                <a:solidFill>
                  <a:srgbClr val="C00000"/>
                </a:solidFill>
              </a:rPr>
              <a:t>s</a:t>
            </a:r>
            <a:r>
              <a:rPr lang="en-GB" b="1" baseline="30000" dirty="0" smtClean="0">
                <a:solidFill>
                  <a:srgbClr val="C00000"/>
                </a:solidFill>
              </a:rPr>
              <a:t>-1</a:t>
            </a:r>
            <a:endParaRPr lang="en-GB" b="1" dirty="0" smtClean="0">
              <a:solidFill>
                <a:srgbClr val="C00000"/>
              </a:solidFill>
            </a:endParaRPr>
          </a:p>
          <a:p>
            <a:r>
              <a:rPr lang="en-GB" sz="1800" b="1" dirty="0" smtClean="0">
                <a:solidFill>
                  <a:srgbClr val="C00000"/>
                </a:solidFill>
              </a:rPr>
              <a:t>(2009 - 2012) p+p: 0.9, 2.76, 7, 8 TeV</a:t>
            </a:r>
          </a:p>
          <a:p>
            <a:r>
              <a:rPr lang="en-GB" sz="1800" b="1" dirty="0" smtClean="0">
                <a:solidFill>
                  <a:srgbClr val="C00000"/>
                </a:solidFill>
              </a:rPr>
              <a:t>(2010 - 2011) Pb+Pb: 2.76 TeV</a:t>
            </a:r>
          </a:p>
          <a:p>
            <a:endParaRPr lang="en-GB" sz="1800" b="1" dirty="0">
              <a:solidFill>
                <a:srgbClr val="C00000"/>
              </a:solidFill>
            </a:endParaRPr>
          </a:p>
          <a:p>
            <a:r>
              <a:rPr lang="en-GB" sz="1800" b="1" dirty="0" smtClean="0">
                <a:solidFill>
                  <a:srgbClr val="C00000"/>
                </a:solidFill>
              </a:rPr>
              <a:t>*Dedicated to QGP study at LHC: the ALICE experiment.</a:t>
            </a:r>
          </a:p>
        </p:txBody>
      </p:sp>
    </p:spTree>
    <p:extLst>
      <p:ext uri="{BB962C8B-B14F-4D97-AF65-F5344CB8AC3E}">
        <p14:creationId xmlns:p14="http://schemas.microsoft.com/office/powerpoint/2010/main" val="3328042169"/>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20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5970" name="Rectangle 2"/>
          <p:cNvSpPr>
            <a:spLocks noGrp="1" noChangeArrowheads="1"/>
          </p:cNvSpPr>
          <p:nvPr>
            <p:ph type="title"/>
          </p:nvPr>
        </p:nvSpPr>
        <p:spPr>
          <a:xfrm>
            <a:off x="539552" y="0"/>
            <a:ext cx="6048672" cy="936625"/>
          </a:xfrm>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400050">
              <a:tabLst>
                <a:tab pos="635000" algn="l"/>
                <a:tab pos="1268413" algn="l"/>
                <a:tab pos="1903413" algn="l"/>
                <a:tab pos="2538413" algn="l"/>
                <a:tab pos="3173413" algn="l"/>
                <a:tab pos="3806825" algn="l"/>
                <a:tab pos="4441825" algn="l"/>
                <a:tab pos="5076825" algn="l"/>
                <a:tab pos="5711825" algn="l"/>
                <a:tab pos="6345238" algn="l"/>
                <a:tab pos="6980238" algn="l"/>
                <a:tab pos="7615238" algn="l"/>
                <a:tab pos="8248650" algn="l"/>
              </a:tabLst>
            </a:pPr>
            <a:r>
              <a:rPr lang="en-US" altLang="ja-JP" sz="3200" dirty="0" smtClean="0">
                <a:effectLst>
                  <a:outerShdw blurRad="38100" dist="38100" dir="2700000" algn="tl">
                    <a:srgbClr val="DDDDDD"/>
                  </a:outerShdw>
                </a:effectLst>
                <a:latin typeface="Arial" charset="0"/>
              </a:rPr>
              <a:t>What we learned from the first HI data (1)</a:t>
            </a:r>
            <a:endParaRPr lang="en-US" altLang="ja-JP" sz="3200" baseline="-25000" dirty="0">
              <a:effectLst>
                <a:outerShdw blurRad="38100" dist="38100" dir="2700000" algn="tl">
                  <a:srgbClr val="DDDDDD"/>
                </a:outerShdw>
              </a:effectLst>
              <a:latin typeface="Arial" charset="0"/>
            </a:endParaRPr>
          </a:p>
        </p:txBody>
      </p:sp>
      <p:sp>
        <p:nvSpPr>
          <p:cNvPr id="13316" name="Content Placeholder 1"/>
          <p:cNvSpPr>
            <a:spLocks noGrp="1"/>
          </p:cNvSpPr>
          <p:nvPr>
            <p:ph idx="1"/>
          </p:nvPr>
        </p:nvSpPr>
        <p:spPr>
          <a:xfrm>
            <a:off x="4427984" y="1412776"/>
            <a:ext cx="4535487" cy="5256212"/>
          </a:xfrm>
        </p:spPr>
        <p:txBody>
          <a:bodyPr>
            <a:normAutofit fontScale="92500" lnSpcReduction="20000"/>
          </a:bodyPr>
          <a:lstStyle/>
          <a:p>
            <a:pPr lvl="1">
              <a:lnSpc>
                <a:spcPct val="90000"/>
              </a:lnSpc>
            </a:pPr>
            <a:endParaRPr lang="en-US" altLang="ja-JP" dirty="0">
              <a:latin typeface="+mj-lt"/>
            </a:endParaRPr>
          </a:p>
          <a:p>
            <a:pPr>
              <a:lnSpc>
                <a:spcPct val="90000"/>
              </a:lnSpc>
            </a:pPr>
            <a:r>
              <a:rPr lang="en-US" altLang="ja-JP" dirty="0">
                <a:latin typeface="+mj-lt"/>
              </a:rPr>
              <a:t>Energy density of the medium from Bjorken </a:t>
            </a:r>
            <a:r>
              <a:rPr lang="en-US" altLang="ja-JP" dirty="0" smtClean="0">
                <a:latin typeface="+mj-lt"/>
              </a:rPr>
              <a:t>formula.</a:t>
            </a:r>
          </a:p>
          <a:p>
            <a:pPr>
              <a:lnSpc>
                <a:spcPct val="90000"/>
              </a:lnSpc>
            </a:pPr>
            <a:endParaRPr lang="en-US" altLang="ja-JP" dirty="0">
              <a:latin typeface="+mj-lt"/>
            </a:endParaRPr>
          </a:p>
          <a:p>
            <a:pPr>
              <a:lnSpc>
                <a:spcPct val="90000"/>
              </a:lnSpc>
            </a:pPr>
            <a:endParaRPr lang="en-US" altLang="ja-JP" dirty="0">
              <a:latin typeface="Comic Sans MS" charset="0"/>
            </a:endParaRPr>
          </a:p>
          <a:p>
            <a:pPr>
              <a:lnSpc>
                <a:spcPct val="90000"/>
              </a:lnSpc>
            </a:pPr>
            <a:endParaRPr lang="en-US" altLang="ja-JP" dirty="0">
              <a:latin typeface="Comic Sans MS" charset="0"/>
            </a:endParaRPr>
          </a:p>
          <a:p>
            <a:pPr lvl="1">
              <a:lnSpc>
                <a:spcPct val="90000"/>
              </a:lnSpc>
            </a:pPr>
            <a:r>
              <a:rPr lang="en-US" altLang="ja-JP" dirty="0">
                <a:latin typeface="+mj-lt"/>
              </a:rPr>
              <a:t>Where </a:t>
            </a:r>
            <a:r>
              <a:rPr lang="en-US" altLang="ja-JP" dirty="0">
                <a:latin typeface="Symbol" charset="2"/>
                <a:cs typeface="Symbol" charset="2"/>
              </a:rPr>
              <a:t>t</a:t>
            </a:r>
            <a:r>
              <a:rPr lang="en-US" altLang="ja-JP" dirty="0">
                <a:latin typeface="+mj-lt"/>
              </a:rPr>
              <a:t> = (unknown) formation time</a:t>
            </a:r>
          </a:p>
          <a:p>
            <a:pPr lvl="1">
              <a:lnSpc>
                <a:spcPct val="90000"/>
              </a:lnSpc>
            </a:pPr>
            <a:endParaRPr lang="en-US" altLang="ja-JP" dirty="0">
              <a:latin typeface="Comic Sans MS" charset="0"/>
            </a:endParaRPr>
          </a:p>
          <a:p>
            <a:pPr lvl="1">
              <a:lnSpc>
                <a:spcPct val="90000"/>
              </a:lnSpc>
            </a:pPr>
            <a:endParaRPr lang="en-US" altLang="ja-JP" dirty="0">
              <a:latin typeface="Comic Sans MS" charset="0"/>
            </a:endParaRPr>
          </a:p>
          <a:p>
            <a:pPr lvl="2">
              <a:lnSpc>
                <a:spcPct val="90000"/>
              </a:lnSpc>
            </a:pPr>
            <a:r>
              <a:rPr lang="en-US" altLang="ja-JP" dirty="0">
                <a:latin typeface="Times New Roman" charset="0"/>
              </a:rPr>
              <a:t>≈ 3×</a:t>
            </a:r>
            <a:r>
              <a:rPr lang="en-US" altLang="ja-JP" dirty="0">
                <a:latin typeface="Times New Roman" charset="0"/>
                <a:sym typeface="Symbol" charset="0"/>
              </a:rPr>
              <a:t></a:t>
            </a:r>
            <a:r>
              <a:rPr lang="en-US" altLang="ja-JP" baseline="-25000" dirty="0" err="1">
                <a:latin typeface="Times New Roman" charset="0"/>
                <a:sym typeface="Symbol" charset="0"/>
              </a:rPr>
              <a:t>Bj</a:t>
            </a:r>
            <a:r>
              <a:rPr lang="en-US" altLang="ja-JP" dirty="0" err="1">
                <a:latin typeface="Symbol" charset="0"/>
                <a:sym typeface="Symbol" charset="0"/>
              </a:rPr>
              <a:t>t</a:t>
            </a:r>
            <a:r>
              <a:rPr lang="en-US" altLang="ja-JP" dirty="0">
                <a:latin typeface="Times New Roman" charset="0"/>
                <a:sym typeface="Symbol" charset="0"/>
              </a:rPr>
              <a:t>  at </a:t>
            </a:r>
            <a:r>
              <a:rPr lang="en-US" altLang="ja-JP" dirty="0" smtClean="0">
                <a:latin typeface="Times New Roman" charset="0"/>
                <a:sym typeface="Symbol" charset="0"/>
              </a:rPr>
              <a:t>RHIC</a:t>
            </a:r>
          </a:p>
          <a:p>
            <a:pPr lvl="2">
              <a:lnSpc>
                <a:spcPct val="90000"/>
              </a:lnSpc>
            </a:pPr>
            <a:r>
              <a:rPr lang="fr-FR" altLang="ja-JP" dirty="0"/>
              <a:t>RHIC: </a:t>
            </a:r>
            <a:r>
              <a:rPr lang="fr-FR" altLang="ja-JP" dirty="0">
                <a:latin typeface="Symbol" charset="2"/>
                <a:cs typeface="Symbol" charset="2"/>
              </a:rPr>
              <a:t>et </a:t>
            </a:r>
            <a:r>
              <a:rPr lang="fr-FR" altLang="ja-JP" dirty="0"/>
              <a:t>=5.4±0.6 GeV/(fm</a:t>
            </a:r>
            <a:r>
              <a:rPr lang="fr-FR" altLang="ja-JP" baseline="30000" dirty="0"/>
              <a:t>2</a:t>
            </a:r>
            <a:r>
              <a:rPr lang="fr-FR" altLang="ja-JP" dirty="0"/>
              <a:t>c)</a:t>
            </a:r>
            <a:endParaRPr lang="en-US" altLang="ja-JP" dirty="0">
              <a:latin typeface="Times New Roman" charset="0"/>
            </a:endParaRPr>
          </a:p>
        </p:txBody>
      </p:sp>
      <p:graphicFrame>
        <p:nvGraphicFramePr>
          <p:cNvPr id="49157" name="Object 1"/>
          <p:cNvGraphicFramePr>
            <a:graphicFrameLocks noChangeAspect="1"/>
          </p:cNvGraphicFramePr>
          <p:nvPr>
            <p:extLst>
              <p:ext uri="{D42A27DB-BD31-4B8C-83A1-F6EECF244321}">
                <p14:modId xmlns:p14="http://schemas.microsoft.com/office/powerpoint/2010/main" val="1250785361"/>
              </p:ext>
            </p:extLst>
          </p:nvPr>
        </p:nvGraphicFramePr>
        <p:xfrm>
          <a:off x="5004048" y="3068960"/>
          <a:ext cx="3478212" cy="663575"/>
        </p:xfrm>
        <a:graphic>
          <a:graphicData uri="http://schemas.openxmlformats.org/presentationml/2006/ole">
            <mc:AlternateContent xmlns:mc="http://schemas.openxmlformats.org/markup-compatibility/2006">
              <mc:Choice xmlns:v="urn:schemas-microsoft-com:vml" Requires="v">
                <p:oleObj spid="_x0000_s2114" name="数式" r:id="rId4" imgW="2260600" imgH="431800" progId="Equation.3">
                  <p:embed/>
                </p:oleObj>
              </mc:Choice>
              <mc:Fallback>
                <p:oleObj name="数式" r:id="rId4" imgW="2260600" imgH="431800" progId="Equation.3">
                  <p:embed/>
                  <p:pic>
                    <p:nvPicPr>
                      <p:cNvPr id="0" name=""/>
                      <p:cNvPicPr>
                        <a:picLocks noChangeAspect="1" noChangeArrowheads="1"/>
                      </p:cNvPicPr>
                      <p:nvPr/>
                    </p:nvPicPr>
                    <p:blipFill>
                      <a:blip r:embed="rId5">
                        <a:alphaModFix/>
                      </a:blip>
                      <a:srcRect/>
                      <a:stretch>
                        <a:fillRect/>
                      </a:stretch>
                    </p:blipFill>
                    <p:spPr bwMode="auto">
                      <a:xfrm>
                        <a:off x="5004048" y="3068960"/>
                        <a:ext cx="3478212" cy="663575"/>
                      </a:xfrm>
                      <a:prstGeom prst="rect">
                        <a:avLst/>
                      </a:prstGeom>
                      <a:noFill/>
                      <a:ln>
                        <a:solidFill>
                          <a:srgbClr val="FF0000"/>
                        </a:solidFill>
                      </a:ln>
                      <a:extLst/>
                    </p:spPr>
                  </p:pic>
                </p:oleObj>
              </mc:Fallback>
            </mc:AlternateContent>
          </a:graphicData>
        </a:graphic>
      </p:graphicFrame>
      <p:graphicFrame>
        <p:nvGraphicFramePr>
          <p:cNvPr id="49158" name="Object 2"/>
          <p:cNvGraphicFramePr>
            <a:graphicFrameLocks noChangeAspect="1"/>
          </p:cNvGraphicFramePr>
          <p:nvPr>
            <p:extLst>
              <p:ext uri="{D42A27DB-BD31-4B8C-83A1-F6EECF244321}">
                <p14:modId xmlns:p14="http://schemas.microsoft.com/office/powerpoint/2010/main" val="2881262899"/>
              </p:ext>
            </p:extLst>
          </p:nvPr>
        </p:nvGraphicFramePr>
        <p:xfrm>
          <a:off x="5580112" y="4869160"/>
          <a:ext cx="2387600" cy="455612"/>
        </p:xfrm>
        <a:graphic>
          <a:graphicData uri="http://schemas.openxmlformats.org/presentationml/2006/ole">
            <mc:AlternateContent xmlns:mc="http://schemas.openxmlformats.org/markup-compatibility/2006">
              <mc:Choice xmlns:v="urn:schemas-microsoft-com:vml" Requires="v">
                <p:oleObj spid="_x0000_s2115" name="数式" r:id="rId6" imgW="1333500" imgH="254000" progId="Equation.3">
                  <p:embed/>
                </p:oleObj>
              </mc:Choice>
              <mc:Fallback>
                <p:oleObj name="数式" r:id="rId6" imgW="1333500" imgH="254000" progId="Equation.3">
                  <p:embed/>
                  <p:pic>
                    <p:nvPicPr>
                      <p:cNvPr id="0" name=""/>
                      <p:cNvPicPr>
                        <a:picLocks noChangeAspect="1" noChangeArrowheads="1"/>
                      </p:cNvPicPr>
                      <p:nvPr/>
                    </p:nvPicPr>
                    <p:blipFill>
                      <a:blip r:embed="rId7">
                        <a:alphaModFix/>
                      </a:blip>
                      <a:srcRect/>
                      <a:stretch>
                        <a:fillRect/>
                      </a:stretch>
                    </p:blipFill>
                    <p:spPr bwMode="auto">
                      <a:xfrm>
                        <a:off x="5580112" y="4869160"/>
                        <a:ext cx="2387600" cy="455612"/>
                      </a:xfrm>
                      <a:prstGeom prst="rect">
                        <a:avLst/>
                      </a:prstGeom>
                      <a:noFill/>
                      <a:ln>
                        <a:solidFill>
                          <a:srgbClr val="FF0000"/>
                        </a:solidFill>
                      </a:ln>
                      <a:extLst/>
                    </p:spPr>
                  </p:pic>
                </p:oleObj>
              </mc:Fallback>
            </mc:AlternateContent>
          </a:graphicData>
        </a:graphic>
      </p:graphicFrame>
      <p:pic>
        <p:nvPicPr>
          <p:cNvPr id="49159" name="Picture 10"/>
          <p:cNvPicPr>
            <a:picLocks noChangeAspect="1" noChangeArrowheads="1"/>
          </p:cNvPicPr>
          <p:nvPr/>
        </p:nvPicPr>
        <p:blipFill>
          <a:blip r:embed="rId8">
            <a:extLst>
              <a:ext uri="{28A0092B-C50C-407E-A947-70E740481C1C}">
                <a14:useLocalDpi xmlns:a14="http://schemas.microsoft.com/office/drawing/2010/main" val="0"/>
              </a:ext>
            </a:extLst>
          </a:blip>
          <a:srcRect l="50000"/>
          <a:stretch>
            <a:fillRect/>
          </a:stretch>
        </p:blipFill>
        <p:spPr bwMode="auto">
          <a:xfrm>
            <a:off x="390525" y="1412875"/>
            <a:ext cx="3461395" cy="3941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 name="スライド番号プレースホルダー 2"/>
          <p:cNvSpPr>
            <a:spLocks noGrp="1"/>
          </p:cNvSpPr>
          <p:nvPr>
            <p:ph type="sldNum" sz="quarter" idx="4294967295"/>
          </p:nvPr>
        </p:nvSpPr>
        <p:spPr>
          <a:xfrm>
            <a:off x="7239000" y="6629400"/>
            <a:ext cx="1905000" cy="228600"/>
          </a:xfrm>
          <a:prstGeom prst="rect">
            <a:avLst/>
          </a:prstGeom>
        </p:spPr>
        <p:txBody>
          <a:bodyPr/>
          <a:lstStyle/>
          <a:p>
            <a:fld id="{3857524F-CCAE-1F49-9255-7704177B2325}" type="slidenum">
              <a:rPr lang="en-US" altLang="ja-JP" smtClean="0"/>
              <a:pPr/>
              <a:t>6</a:t>
            </a:fld>
            <a:endParaRPr lang="en-US" altLang="ja-JP"/>
          </a:p>
        </p:txBody>
      </p:sp>
      <p:cxnSp>
        <p:nvCxnSpPr>
          <p:cNvPr id="5" name="直線矢印コネクタ 4"/>
          <p:cNvCxnSpPr/>
          <p:nvPr/>
        </p:nvCxnSpPr>
        <p:spPr bwMode="auto">
          <a:xfrm flipH="1" flipV="1">
            <a:off x="3203848" y="2492896"/>
            <a:ext cx="2232248" cy="2304256"/>
          </a:xfrm>
          <a:prstGeom prst="straightConnector1">
            <a:avLst/>
          </a:prstGeom>
          <a:solidFill>
            <a:schemeClr val="accent1"/>
          </a:solidFill>
          <a:ln w="28575" cap="flat" cmpd="sng" algn="ctr">
            <a:solidFill>
              <a:srgbClr val="FF0000"/>
            </a:solidFill>
            <a:prstDash val="solid"/>
            <a:round/>
            <a:headEnd type="none" w="med" len="med"/>
            <a:tailEnd type="arrow"/>
          </a:ln>
          <a:effectLst/>
        </p:spPr>
      </p:cxnSp>
      <p:pic>
        <p:nvPicPr>
          <p:cNvPr id="9" name="Picture 5" descr="1011251_01-A4-at-144-dpi"/>
          <p:cNvPicPr>
            <a:picLocks noChangeAspect="1" noChangeArrowheads="1"/>
          </p:cNvPicPr>
          <p:nvPr/>
        </p:nvPicPr>
        <p:blipFill>
          <a:blip r:embed="rId9" cstate="print">
            <a:lum bright="30000" contrast="24000"/>
          </a:blip>
          <a:srcRect/>
          <a:stretch>
            <a:fillRect/>
          </a:stretch>
        </p:blipFill>
        <p:spPr bwMode="auto">
          <a:xfrm>
            <a:off x="7612683" y="0"/>
            <a:ext cx="1547664" cy="1138716"/>
          </a:xfrm>
          <a:prstGeom prst="rect">
            <a:avLst/>
          </a:prstGeom>
          <a:noFill/>
        </p:spPr>
      </p:pic>
      <p:sp>
        <p:nvSpPr>
          <p:cNvPr id="2" name="フッター プレースホルダー 1"/>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a:p>
        </p:txBody>
      </p:sp>
      <p:sp>
        <p:nvSpPr>
          <p:cNvPr id="12" name="円/楕円 11"/>
          <p:cNvSpPr/>
          <p:nvPr/>
        </p:nvSpPr>
        <p:spPr>
          <a:xfrm>
            <a:off x="2555776" y="1772816"/>
            <a:ext cx="936104" cy="1152128"/>
          </a:xfrm>
          <a:prstGeom prst="ellipse">
            <a:avLst/>
          </a:prstGeom>
          <a:solidFill>
            <a:srgbClr val="FFFF66">
              <a:alpha val="22000"/>
            </a:srgb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180531254"/>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15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31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316">
                                            <p:txEl>
                                              <p:pRg st="5" end="5"/>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316">
                                            <p:txEl>
                                              <p:pRg st="8" end="8"/>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316">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915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915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dissolv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build="p"/>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0" y="4941168"/>
            <a:ext cx="9036496" cy="1656184"/>
          </a:xfrm>
        </p:spPr>
        <p:txBody>
          <a:bodyPr/>
          <a:lstStyle/>
          <a:p>
            <a:r>
              <a:rPr kumimoji="1" lang="en-US" altLang="ja-JP" sz="2400" dirty="0" smtClean="0"/>
              <a:t>Local chemical eq. (</a:t>
            </a:r>
            <a:r>
              <a:rPr kumimoji="1" lang="en-US" altLang="ja-JP" sz="2400" dirty="0" err="1" smtClean="0"/>
              <a:t>T</a:t>
            </a:r>
            <a:r>
              <a:rPr kumimoji="1" lang="en-US" altLang="ja-JP" sz="2400" baseline="-25000" dirty="0" err="1" smtClean="0"/>
              <a:t>ch</a:t>
            </a:r>
            <a:r>
              <a:rPr kumimoji="1" lang="en-US" altLang="ja-JP" sz="2400" dirty="0" smtClean="0"/>
              <a:t> = 164 MeV, </a:t>
            </a:r>
            <a:r>
              <a:rPr kumimoji="1" lang="en-US" altLang="ja-JP" sz="2400" dirty="0" err="1" smtClean="0">
                <a:latin typeface="Symbol" charset="2"/>
                <a:cs typeface="Symbol" charset="2"/>
              </a:rPr>
              <a:t>m</a:t>
            </a:r>
            <a:r>
              <a:rPr kumimoji="1" lang="en-US" altLang="ja-JP" sz="2400" baseline="-25000" dirty="0" err="1" smtClean="0"/>
              <a:t>B</a:t>
            </a:r>
            <a:r>
              <a:rPr lang="en-US" altLang="ja-JP" sz="2400" dirty="0" smtClean="0"/>
              <a:t>=1 MeV</a:t>
            </a:r>
            <a:r>
              <a:rPr kumimoji="1" lang="en-US" altLang="ja-JP" sz="2400" dirty="0" smtClean="0"/>
              <a:t>) at hadron freeze-out.</a:t>
            </a:r>
          </a:p>
          <a:p>
            <a:r>
              <a:rPr lang="en-US" altLang="ja-JP" sz="2400" dirty="0" smtClean="0"/>
              <a:t>Strong expansion (66% of the speed of light).</a:t>
            </a:r>
          </a:p>
          <a:p>
            <a:r>
              <a:rPr lang="en-US" altLang="ja-JP" sz="2400" dirty="0" smtClean="0"/>
              <a:t>Seen a large asymmetry of particle emission pattern (v</a:t>
            </a:r>
            <a:r>
              <a:rPr lang="en-US" altLang="ja-JP" sz="2400" baseline="-25000" dirty="0" smtClean="0"/>
              <a:t>2</a:t>
            </a:r>
            <a:r>
              <a:rPr lang="en-US" altLang="ja-JP" sz="2400" dirty="0"/>
              <a:t> </a:t>
            </a:r>
            <a:r>
              <a:rPr lang="en-US" altLang="ja-JP" sz="2400" dirty="0" smtClean="0"/>
              <a:t>and higher order harmonics) in non-central heavy ion collisions. </a:t>
            </a:r>
            <a:endParaRPr kumimoji="1" lang="ja-JP" altLang="en-US" sz="2400" dirty="0"/>
          </a:p>
        </p:txBody>
      </p:sp>
      <p:sp>
        <p:nvSpPr>
          <p:cNvPr id="4" name="フッター プレースホルダー 3"/>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dirty="0"/>
          </a:p>
        </p:txBody>
      </p:sp>
      <p:sp>
        <p:nvSpPr>
          <p:cNvPr id="5" name="スライド番号プレースホルダー 4"/>
          <p:cNvSpPr>
            <a:spLocks noGrp="1"/>
          </p:cNvSpPr>
          <p:nvPr>
            <p:ph type="sldNum" sz="quarter" idx="11"/>
          </p:nvPr>
        </p:nvSpPr>
        <p:spPr/>
        <p:txBody>
          <a:bodyPr/>
          <a:lstStyle/>
          <a:p>
            <a:pPr>
              <a:defRPr/>
            </a:pPr>
            <a:fld id="{1C203A52-BCBD-8646-BE49-60650770C207}" type="slidenum">
              <a:rPr lang="en-US" altLang="ja-JP" smtClean="0"/>
              <a:pPr>
                <a:defRPr/>
              </a:pPr>
              <a:t>7</a:t>
            </a:fld>
            <a:endParaRPr lang="en-US" altLang="ja-JP"/>
          </a:p>
        </p:txBody>
      </p:sp>
      <p:pic>
        <p:nvPicPr>
          <p:cNvPr id="6" name="図 5" descr="tmp.png"/>
          <p:cNvPicPr>
            <a:picLocks noChangeAspect="1"/>
          </p:cNvPicPr>
          <p:nvPr/>
        </p:nvPicPr>
        <p:blipFill rotWithShape="1">
          <a:blip r:embed="rId2">
            <a:extLst>
              <a:ext uri="{28A0092B-C50C-407E-A947-70E740481C1C}">
                <a14:useLocalDpi xmlns:a14="http://schemas.microsoft.com/office/drawing/2010/main" val="0"/>
              </a:ext>
            </a:extLst>
          </a:blip>
          <a:srcRect r="9150"/>
          <a:stretch/>
        </p:blipFill>
        <p:spPr>
          <a:xfrm>
            <a:off x="-17010" y="1124744"/>
            <a:ext cx="5013001" cy="4104456"/>
          </a:xfrm>
          <a:prstGeom prst="rect">
            <a:avLst/>
          </a:prstGeom>
        </p:spPr>
      </p:pic>
      <p:sp>
        <p:nvSpPr>
          <p:cNvPr id="17" name="Rectangle 2"/>
          <p:cNvSpPr>
            <a:spLocks noGrp="1" noChangeArrowheads="1"/>
          </p:cNvSpPr>
          <p:nvPr>
            <p:ph type="title"/>
          </p:nvPr>
        </p:nvSpPr>
        <p:spPr>
          <a:xfrm>
            <a:off x="539552" y="0"/>
            <a:ext cx="6048672" cy="936625"/>
          </a:xfrm>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defTabSz="400050">
              <a:tabLst>
                <a:tab pos="635000" algn="l"/>
                <a:tab pos="1268413" algn="l"/>
                <a:tab pos="1903413" algn="l"/>
                <a:tab pos="2538413" algn="l"/>
                <a:tab pos="3173413" algn="l"/>
                <a:tab pos="3806825" algn="l"/>
                <a:tab pos="4441825" algn="l"/>
                <a:tab pos="5076825" algn="l"/>
                <a:tab pos="5711825" algn="l"/>
                <a:tab pos="6345238" algn="l"/>
                <a:tab pos="6980238" algn="l"/>
                <a:tab pos="7615238" algn="l"/>
                <a:tab pos="8248650" algn="l"/>
              </a:tabLst>
            </a:pPr>
            <a:r>
              <a:rPr lang="en-US" altLang="ja-JP" sz="3200" dirty="0" smtClean="0">
                <a:effectLst>
                  <a:outerShdw blurRad="38100" dist="38100" dir="2700000" algn="tl">
                    <a:srgbClr val="DDDDDD"/>
                  </a:outerShdw>
                </a:effectLst>
                <a:latin typeface="Arial" charset="0"/>
              </a:rPr>
              <a:t>What we learned from the first HI data? (2)</a:t>
            </a:r>
            <a:endParaRPr lang="en-US" altLang="ja-JP" sz="3200" baseline="-25000" dirty="0">
              <a:effectLst>
                <a:outerShdw blurRad="38100" dist="38100" dir="2700000" algn="tl">
                  <a:srgbClr val="DDDDDD"/>
                </a:outerShdw>
              </a:effectLst>
              <a:latin typeface="Arial" charset="0"/>
            </a:endParaRPr>
          </a:p>
        </p:txBody>
      </p:sp>
      <p:pic>
        <p:nvPicPr>
          <p:cNvPr id="18" name="Picture 5" descr="1011251_01-A4-at-144-dpi"/>
          <p:cNvPicPr>
            <a:picLocks noChangeAspect="1" noChangeArrowheads="1"/>
          </p:cNvPicPr>
          <p:nvPr/>
        </p:nvPicPr>
        <p:blipFill>
          <a:blip r:embed="rId3" cstate="print">
            <a:lum bright="30000" contrast="24000"/>
          </a:blip>
          <a:srcRect/>
          <a:stretch>
            <a:fillRect/>
          </a:stretch>
        </p:blipFill>
        <p:spPr bwMode="auto">
          <a:xfrm>
            <a:off x="7612683" y="0"/>
            <a:ext cx="1547664" cy="1138716"/>
          </a:xfrm>
          <a:prstGeom prst="rect">
            <a:avLst/>
          </a:prstGeom>
          <a:noFill/>
        </p:spPr>
      </p:pic>
      <p:pic>
        <p:nvPicPr>
          <p:cNvPr id="19" name="Picture 14" descr="BWfit.png"/>
          <p:cNvPicPr>
            <a:picLocks noChangeAspect="1"/>
          </p:cNvPicPr>
          <p:nvPr/>
        </p:nvPicPr>
        <p:blipFill>
          <a:blip r:embed="rId4" cstate="print"/>
          <a:stretch>
            <a:fillRect/>
          </a:stretch>
        </p:blipFill>
        <p:spPr>
          <a:xfrm>
            <a:off x="4644008" y="1484784"/>
            <a:ext cx="4032448" cy="2697207"/>
          </a:xfrm>
          <a:prstGeom prst="rect">
            <a:avLst/>
          </a:prstGeom>
        </p:spPr>
      </p:pic>
      <p:grpSp>
        <p:nvGrpSpPr>
          <p:cNvPr id="20" name="図形グループ 19"/>
          <p:cNvGrpSpPr/>
          <p:nvPr/>
        </p:nvGrpSpPr>
        <p:grpSpPr>
          <a:xfrm>
            <a:off x="5979660" y="2348880"/>
            <a:ext cx="2632977" cy="797037"/>
            <a:chOff x="1901465" y="2935065"/>
            <a:chExt cx="2632977" cy="797037"/>
          </a:xfrm>
        </p:grpSpPr>
        <p:cxnSp>
          <p:nvCxnSpPr>
            <p:cNvPr id="21" name="Straight Arrow Connector 5"/>
            <p:cNvCxnSpPr/>
            <p:nvPr/>
          </p:nvCxnSpPr>
          <p:spPr>
            <a:xfrm>
              <a:off x="2603471" y="2935065"/>
              <a:ext cx="1656184" cy="64807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TextBox 7"/>
            <p:cNvSpPr txBox="1">
              <a:spLocks noChangeArrowheads="1"/>
            </p:cNvSpPr>
            <p:nvPr/>
          </p:nvSpPr>
          <p:spPr bwMode="auto">
            <a:xfrm rot="1380000">
              <a:off x="1901465" y="3362770"/>
              <a:ext cx="263297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altLang="ja-JP" sz="1800" b="1" dirty="0" smtClean="0">
                  <a:solidFill>
                    <a:srgbClr val="FF0000"/>
                  </a:solidFill>
                </a:rPr>
                <a:t>Peripheral </a:t>
              </a:r>
              <a:r>
                <a:rPr lang="ja-JP" altLang="en-US" sz="1800" b="1" dirty="0" smtClean="0">
                  <a:solidFill>
                    <a:srgbClr val="FF0000"/>
                  </a:solidFill>
                </a:rPr>
                <a:t>　　　</a:t>
              </a:r>
              <a:r>
                <a:rPr lang="en-US" altLang="ja-JP" sz="1800" b="1" dirty="0" smtClean="0">
                  <a:solidFill>
                    <a:srgbClr val="FF0000"/>
                  </a:solidFill>
                </a:rPr>
                <a:t>Central</a:t>
              </a:r>
              <a:endParaRPr lang="en-US" altLang="ja-JP" sz="1800" b="1" dirty="0">
                <a:solidFill>
                  <a:srgbClr val="FF0000"/>
                </a:solidFill>
              </a:endParaRPr>
            </a:p>
          </p:txBody>
        </p:sp>
      </p:grpSp>
    </p:spTree>
    <p:extLst>
      <p:ext uri="{BB962C8B-B14F-4D97-AF65-F5344CB8AC3E}">
        <p14:creationId xmlns:p14="http://schemas.microsoft.com/office/powerpoint/2010/main" val="260891761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Hard probes, jet quenching effect </a:t>
            </a:r>
            <a:endParaRPr kumimoji="1" lang="ja-JP" altLang="en-US" dirty="0"/>
          </a:p>
        </p:txBody>
      </p:sp>
      <p:sp>
        <p:nvSpPr>
          <p:cNvPr id="3" name="コンテンツ プレースホルダー 2"/>
          <p:cNvSpPr>
            <a:spLocks noGrp="1"/>
          </p:cNvSpPr>
          <p:nvPr>
            <p:ph idx="1"/>
          </p:nvPr>
        </p:nvSpPr>
        <p:spPr>
          <a:xfrm>
            <a:off x="4716016" y="1052736"/>
            <a:ext cx="4499992" cy="3240360"/>
          </a:xfrm>
        </p:spPr>
        <p:txBody>
          <a:bodyPr/>
          <a:lstStyle/>
          <a:p>
            <a:r>
              <a:rPr lang="en-US" altLang="ja-JP" sz="2400" b="1" dirty="0" smtClean="0">
                <a:solidFill>
                  <a:srgbClr val="FF0000"/>
                </a:solidFill>
              </a:rPr>
              <a:t>Observed a strong jet quenching </a:t>
            </a:r>
            <a:r>
              <a:rPr lang="en-US" altLang="ja-JP" sz="2400" b="1" dirty="0" err="1" smtClean="0">
                <a:solidFill>
                  <a:srgbClr val="FF0000"/>
                </a:solidFill>
              </a:rPr>
              <a:t>directy</a:t>
            </a:r>
            <a:r>
              <a:rPr lang="en-US" altLang="ja-JP" sz="2400" b="1" dirty="0" smtClean="0">
                <a:solidFill>
                  <a:srgbClr val="FF0000"/>
                </a:solidFill>
              </a:rPr>
              <a:t>!</a:t>
            </a:r>
            <a:endParaRPr kumimoji="1" lang="en-US" altLang="ja-JP" sz="2400" b="1" dirty="0" smtClean="0">
              <a:solidFill>
                <a:srgbClr val="FF0000"/>
              </a:solidFill>
            </a:endParaRPr>
          </a:p>
          <a:p>
            <a:r>
              <a:rPr kumimoji="1" lang="en-US" altLang="ja-JP" sz="1800" dirty="0" smtClean="0"/>
              <a:t>In order to characterize QGP, hard probes (jet ,direct-gamma) provide powerful tool.</a:t>
            </a:r>
          </a:p>
          <a:p>
            <a:pPr lvl="1"/>
            <a:r>
              <a:rPr lang="en-US" altLang="ja-JP" sz="1800" dirty="0"/>
              <a:t>J</a:t>
            </a:r>
            <a:r>
              <a:rPr kumimoji="1" lang="en-US" altLang="ja-JP" sz="1800" dirty="0" smtClean="0"/>
              <a:t>et tomography </a:t>
            </a:r>
            <a:r>
              <a:rPr lang="en-US" altLang="ja-JP" sz="1800" dirty="0" smtClean="0"/>
              <a:t>for</a:t>
            </a:r>
            <a:r>
              <a:rPr kumimoji="1" lang="en-US" altLang="ja-JP" sz="1800" dirty="0" smtClean="0"/>
              <a:t> QGP;</a:t>
            </a:r>
          </a:p>
          <a:p>
            <a:pPr lvl="2"/>
            <a:r>
              <a:rPr kumimoji="1" lang="en-US" altLang="ja-JP" sz="1800" dirty="0" smtClean="0"/>
              <a:t>jet</a:t>
            </a:r>
            <a:r>
              <a:rPr kumimoji="1" lang="en-US" altLang="ja-JP" sz="1800" dirty="0"/>
              <a:t>-jet, </a:t>
            </a:r>
            <a:r>
              <a:rPr kumimoji="1" lang="en-US" altLang="ja-JP" sz="1800" dirty="0" smtClean="0">
                <a:latin typeface="Symbol" charset="2"/>
                <a:cs typeface="Symbol" charset="2"/>
              </a:rPr>
              <a:t>g</a:t>
            </a:r>
            <a:r>
              <a:rPr kumimoji="1" lang="en-US" altLang="ja-JP" sz="1800" dirty="0"/>
              <a:t>-jet, </a:t>
            </a:r>
            <a:r>
              <a:rPr kumimoji="1" lang="en-US" altLang="ja-JP" sz="1800" dirty="0">
                <a:latin typeface="Symbol" charset="2"/>
                <a:cs typeface="Symbol" charset="2"/>
              </a:rPr>
              <a:t>p</a:t>
            </a:r>
            <a:r>
              <a:rPr kumimoji="1" lang="en-US" altLang="ja-JP" sz="1800" baseline="30000" dirty="0" smtClean="0"/>
              <a:t>0</a:t>
            </a:r>
            <a:r>
              <a:rPr kumimoji="1" lang="en-US" altLang="ja-JP" sz="1800" dirty="0"/>
              <a:t>-jet, h-</a:t>
            </a:r>
            <a:r>
              <a:rPr kumimoji="1" lang="en-US" altLang="ja-JP" sz="1800" dirty="0" smtClean="0"/>
              <a:t>jet, etc... </a:t>
            </a:r>
            <a:endParaRPr kumimoji="1" lang="en-US" altLang="ja-JP" sz="1800" dirty="0"/>
          </a:p>
          <a:p>
            <a:pPr lvl="1"/>
            <a:r>
              <a:rPr lang="en-US" altLang="ja-JP" sz="1800" dirty="0"/>
              <a:t>M</a:t>
            </a:r>
            <a:r>
              <a:rPr kumimoji="1" lang="en-US" altLang="ja-JP" sz="1800" dirty="0" smtClean="0"/>
              <a:t>edium response;</a:t>
            </a:r>
          </a:p>
          <a:p>
            <a:pPr lvl="2"/>
            <a:r>
              <a:rPr kumimoji="1" lang="en-US" altLang="ja-JP" sz="1800" dirty="0" smtClean="0"/>
              <a:t>low </a:t>
            </a:r>
            <a:r>
              <a:rPr kumimoji="1" lang="en-US" altLang="ja-JP" sz="1800" dirty="0"/>
              <a:t>p</a:t>
            </a:r>
            <a:r>
              <a:rPr kumimoji="1" lang="en-US" altLang="ja-JP" sz="1800" baseline="-25000" dirty="0"/>
              <a:t>T</a:t>
            </a:r>
            <a:r>
              <a:rPr kumimoji="1" lang="en-US" altLang="ja-JP" sz="1800" dirty="0"/>
              <a:t> particle spectra, </a:t>
            </a:r>
            <a:r>
              <a:rPr kumimoji="1" lang="en-US" altLang="ja-JP" sz="1800" dirty="0" smtClean="0"/>
              <a:t>flow</a:t>
            </a:r>
            <a:r>
              <a:rPr kumimoji="1" lang="en-US" altLang="ja-JP" sz="1800" dirty="0"/>
              <a:t>, </a:t>
            </a:r>
            <a:r>
              <a:rPr kumimoji="1" lang="en-US" altLang="ja-JP" sz="1800" dirty="0" smtClean="0"/>
              <a:t>HBT, etc. with jet axis </a:t>
            </a:r>
            <a:r>
              <a:rPr kumimoji="1" lang="en-US" altLang="ja-JP" sz="1800" dirty="0"/>
              <a:t>and </a:t>
            </a:r>
            <a:r>
              <a:rPr lang="en-US" altLang="ja-JP" sz="1800" dirty="0" smtClean="0"/>
              <a:t>reaction plane</a:t>
            </a:r>
            <a:endParaRPr kumimoji="1" lang="en-US" altLang="ja-JP" sz="1800" dirty="0"/>
          </a:p>
        </p:txBody>
      </p:sp>
      <p:sp>
        <p:nvSpPr>
          <p:cNvPr id="4" name="スライド番号プレースホルダー 3"/>
          <p:cNvSpPr>
            <a:spLocks noGrp="1"/>
          </p:cNvSpPr>
          <p:nvPr>
            <p:ph type="sldNum" sz="quarter" idx="4294967295"/>
          </p:nvPr>
        </p:nvSpPr>
        <p:spPr>
          <a:xfrm>
            <a:off x="7239000" y="6629400"/>
            <a:ext cx="1905000" cy="228600"/>
          </a:xfrm>
          <a:prstGeom prst="rect">
            <a:avLst/>
          </a:prstGeom>
        </p:spPr>
        <p:txBody>
          <a:bodyPr/>
          <a:lstStyle/>
          <a:p>
            <a:fld id="{3857524F-CCAE-1F49-9255-7704177B2325}" type="slidenum">
              <a:rPr lang="en-US" altLang="ja-JP" smtClean="0"/>
              <a:pPr/>
              <a:t>8</a:t>
            </a:fld>
            <a:endParaRPr lang="en-US" altLang="ja-JP"/>
          </a:p>
        </p:txBody>
      </p:sp>
      <p:sp>
        <p:nvSpPr>
          <p:cNvPr id="7" name="フッター プレースホルダー 6"/>
          <p:cNvSpPr>
            <a:spLocks noGrp="1"/>
          </p:cNvSpPr>
          <p:nvPr>
            <p:ph type="ftr" sz="quarter" idx="11"/>
          </p:nvPr>
        </p:nvSpPr>
        <p:spPr/>
        <p:txBody>
          <a:bodyPr/>
          <a:lstStyle/>
          <a:p>
            <a:r>
              <a:rPr lang="en-US" altLang="ja-JP" smtClean="0"/>
              <a:t>T. Chujo (Univ. of Tsukuba), FJPPL 2012, May 28, 2012, Clermont-Ferrand, France</a:t>
            </a:r>
            <a:endParaRPr lang="en-US" altLang="ja-JP"/>
          </a:p>
        </p:txBody>
      </p:sp>
      <p:grpSp>
        <p:nvGrpSpPr>
          <p:cNvPr id="12" name="図形グループ 11"/>
          <p:cNvGrpSpPr/>
          <p:nvPr/>
        </p:nvGrpSpPr>
        <p:grpSpPr>
          <a:xfrm>
            <a:off x="6228184" y="4437112"/>
            <a:ext cx="2367413" cy="2275111"/>
            <a:chOff x="6228184" y="4221088"/>
            <a:chExt cx="2367413" cy="2275111"/>
          </a:xfrm>
        </p:grpSpPr>
        <p:pic>
          <p:nvPicPr>
            <p:cNvPr id="8" name="図 26"/>
            <p:cNvPicPr>
              <a:picLocks noChangeAspect="1"/>
            </p:cNvPicPr>
            <p:nvPr/>
          </p:nvPicPr>
          <p:blipFill>
            <a:blip r:embed="rId2"/>
            <a:srcRect/>
            <a:stretch>
              <a:fillRect/>
            </a:stretch>
          </p:blipFill>
          <p:spPr bwMode="auto">
            <a:xfrm>
              <a:off x="6228184" y="4221088"/>
              <a:ext cx="1512168" cy="2275111"/>
            </a:xfrm>
            <a:prstGeom prst="rect">
              <a:avLst/>
            </a:prstGeom>
            <a:noFill/>
            <a:ln w="9525">
              <a:noFill/>
              <a:miter lim="800000"/>
              <a:headEnd/>
              <a:tailEnd/>
            </a:ln>
          </p:spPr>
        </p:pic>
        <p:sp>
          <p:nvSpPr>
            <p:cNvPr id="5" name="テキスト ボックス 4"/>
            <p:cNvSpPr txBox="1"/>
            <p:nvPr/>
          </p:nvSpPr>
          <p:spPr>
            <a:xfrm>
              <a:off x="7812360" y="6021288"/>
              <a:ext cx="783237" cy="461665"/>
            </a:xfrm>
            <a:prstGeom prst="rect">
              <a:avLst/>
            </a:prstGeom>
            <a:noFill/>
          </p:spPr>
          <p:txBody>
            <a:bodyPr wrap="none" rtlCol="0">
              <a:spAutoFit/>
            </a:bodyPr>
            <a:lstStyle/>
            <a:p>
              <a:pPr algn="l"/>
              <a:r>
                <a:rPr kumimoji="1" lang="en-US" altLang="ja-JP" dirty="0" smtClean="0">
                  <a:solidFill>
                    <a:srgbClr val="0000FF"/>
                  </a:solidFill>
                  <a:latin typeface="Arial"/>
                  <a:cs typeface="Arial"/>
                </a:rPr>
                <a:t>PET</a:t>
              </a:r>
              <a:endParaRPr kumimoji="1" lang="ja-JP" altLang="en-US" dirty="0">
                <a:solidFill>
                  <a:srgbClr val="0000FF"/>
                </a:solidFill>
                <a:latin typeface="Arial"/>
                <a:cs typeface="Arial"/>
              </a:endParaRPr>
            </a:p>
          </p:txBody>
        </p:sp>
      </p:grpSp>
      <p:grpSp>
        <p:nvGrpSpPr>
          <p:cNvPr id="11" name="図形グループ 10"/>
          <p:cNvGrpSpPr/>
          <p:nvPr/>
        </p:nvGrpSpPr>
        <p:grpSpPr>
          <a:xfrm>
            <a:off x="395536" y="4389993"/>
            <a:ext cx="5401887" cy="2468007"/>
            <a:chOff x="395536" y="4389993"/>
            <a:chExt cx="5401887" cy="2468007"/>
          </a:xfrm>
        </p:grpSpPr>
        <p:pic>
          <p:nvPicPr>
            <p:cNvPr id="6" name="図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5536" y="4389993"/>
              <a:ext cx="2952328" cy="2468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テキスト ボックス 8"/>
            <p:cNvSpPr txBox="1"/>
            <p:nvPr/>
          </p:nvSpPr>
          <p:spPr>
            <a:xfrm>
              <a:off x="3347864" y="5733256"/>
              <a:ext cx="2449559" cy="830997"/>
            </a:xfrm>
            <a:prstGeom prst="rect">
              <a:avLst/>
            </a:prstGeom>
            <a:noFill/>
          </p:spPr>
          <p:txBody>
            <a:bodyPr wrap="none" rtlCol="0">
              <a:spAutoFit/>
            </a:bodyPr>
            <a:lstStyle/>
            <a:p>
              <a:pPr algn="l"/>
              <a:r>
                <a:rPr kumimoji="1" lang="en-US" altLang="ja-JP" dirty="0" smtClean="0">
                  <a:solidFill>
                    <a:srgbClr val="0000FF"/>
                  </a:solidFill>
                  <a:latin typeface="Arial"/>
                  <a:cs typeface="Arial"/>
                </a:rPr>
                <a:t>QGP jet-jet, </a:t>
              </a:r>
            </a:p>
            <a:p>
              <a:pPr algn="l"/>
              <a:r>
                <a:rPr kumimoji="1" lang="en-US" altLang="ja-JP" dirty="0" smtClean="0">
                  <a:solidFill>
                    <a:srgbClr val="0000FF"/>
                  </a:solidFill>
                  <a:latin typeface="Symbol" charset="2"/>
                  <a:cs typeface="Symbol" charset="2"/>
                </a:rPr>
                <a:t>g</a:t>
              </a:r>
              <a:r>
                <a:rPr kumimoji="1" lang="en-US" altLang="ja-JP" dirty="0" smtClean="0">
                  <a:solidFill>
                    <a:srgbClr val="0000FF"/>
                  </a:solidFill>
                  <a:latin typeface="Arial"/>
                  <a:cs typeface="Arial"/>
                </a:rPr>
                <a:t>-jet tomography</a:t>
              </a:r>
              <a:endParaRPr kumimoji="1" lang="ja-JP" altLang="en-US" dirty="0">
                <a:solidFill>
                  <a:srgbClr val="0000FF"/>
                </a:solidFill>
                <a:latin typeface="Arial"/>
                <a:cs typeface="Arial"/>
              </a:endParaRPr>
            </a:p>
          </p:txBody>
        </p:sp>
      </p:grpSp>
      <p:pic>
        <p:nvPicPr>
          <p:cNvPr id="10" name="図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9512" y="1196752"/>
            <a:ext cx="4486944" cy="324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1432875"/>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53" presetClass="entr" presetSubtype="16"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 calcmode="lin" valueType="num">
                                      <p:cBhvr>
                                        <p:cTn id="9" dur="500" fill="hold"/>
                                        <p:tgtEl>
                                          <p:spTgt spid="10"/>
                                        </p:tgtEl>
                                        <p:attrNameLst>
                                          <p:attrName>ppt_w</p:attrName>
                                        </p:attrNameLst>
                                      </p:cBhvr>
                                      <p:tavLst>
                                        <p:tav tm="0">
                                          <p:val>
                                            <p:fltVal val="0"/>
                                          </p:val>
                                        </p:tav>
                                        <p:tav tm="100000">
                                          <p:val>
                                            <p:strVal val="#ppt_w"/>
                                          </p:val>
                                        </p:tav>
                                      </p:tavLst>
                                    </p:anim>
                                    <p:anim calcmode="lin" valueType="num">
                                      <p:cBhvr>
                                        <p:cTn id="10" dur="500" fill="hold"/>
                                        <p:tgtEl>
                                          <p:spTgt spid="10"/>
                                        </p:tgtEl>
                                        <p:attrNameLst>
                                          <p:attrName>ppt_h</p:attrName>
                                        </p:attrNameLst>
                                      </p:cBhvr>
                                      <p:tavLst>
                                        <p:tav tm="0">
                                          <p:val>
                                            <p:fltVal val="0"/>
                                          </p:val>
                                        </p:tav>
                                        <p:tav tm="100000">
                                          <p:val>
                                            <p:strVal val="#ppt_h"/>
                                          </p:val>
                                        </p:tav>
                                      </p:tavLst>
                                    </p:anim>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dissolv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Objectives of the FJPPL proposal</a:t>
            </a:r>
            <a:endParaRPr kumimoji="1" lang="ja-JP" altLang="en-US" dirty="0"/>
          </a:p>
        </p:txBody>
      </p:sp>
      <p:sp>
        <p:nvSpPr>
          <p:cNvPr id="3" name="コンテンツ プレースホルダー 2"/>
          <p:cNvSpPr>
            <a:spLocks noGrp="1"/>
          </p:cNvSpPr>
          <p:nvPr>
            <p:ph idx="1"/>
          </p:nvPr>
        </p:nvSpPr>
        <p:spPr>
          <a:xfrm>
            <a:off x="0" y="1124744"/>
            <a:ext cx="8229600" cy="4525963"/>
          </a:xfrm>
        </p:spPr>
        <p:txBody>
          <a:bodyPr/>
          <a:lstStyle/>
          <a:p>
            <a:pPr marL="514350" indent="-514350">
              <a:buFont typeface="+mj-lt"/>
              <a:buAutoNum type="arabicPeriod"/>
            </a:pPr>
            <a:r>
              <a:rPr lang="en-US" altLang="ja-JP" dirty="0"/>
              <a:t>To continue the construction of </a:t>
            </a:r>
            <a:r>
              <a:rPr lang="en-US" altLang="ja-JP" b="1" u="sng" dirty="0">
                <a:solidFill>
                  <a:srgbClr val="FF0000"/>
                </a:solidFill>
              </a:rPr>
              <a:t>DCAL</a:t>
            </a:r>
            <a:r>
              <a:rPr lang="en-US" altLang="ja-JP" dirty="0"/>
              <a:t>, an extension to </a:t>
            </a:r>
            <a:r>
              <a:rPr lang="en-US" altLang="ja-JP" dirty="0" smtClean="0"/>
              <a:t>EMCAL.</a:t>
            </a:r>
            <a:endParaRPr lang="en-US" altLang="ja-JP" dirty="0"/>
          </a:p>
          <a:p>
            <a:pPr marL="514350" indent="-514350">
              <a:buFont typeface="+mj-lt"/>
              <a:buAutoNum type="arabicPeriod"/>
            </a:pPr>
            <a:r>
              <a:rPr lang="en-US" altLang="ja-JP" dirty="0"/>
              <a:t>T</a:t>
            </a:r>
            <a:r>
              <a:rPr lang="en-US" altLang="ja-JP" dirty="0" smtClean="0"/>
              <a:t>o </a:t>
            </a:r>
            <a:r>
              <a:rPr lang="en-US" altLang="ja-JP" dirty="0"/>
              <a:t>exploit proton-proton and heavy ion data for the study of </a:t>
            </a:r>
            <a:r>
              <a:rPr lang="en-US" altLang="ja-JP" b="1" u="sng" dirty="0">
                <a:solidFill>
                  <a:srgbClr val="FF0000"/>
                </a:solidFill>
              </a:rPr>
              <a:t>QGP properties</a:t>
            </a:r>
            <a:r>
              <a:rPr lang="en-US" altLang="ja-JP" dirty="0"/>
              <a:t> through observables triggered </a:t>
            </a:r>
            <a:r>
              <a:rPr lang="en-US" altLang="ja-JP" b="1" u="sng" dirty="0">
                <a:solidFill>
                  <a:srgbClr val="FF0000"/>
                </a:solidFill>
              </a:rPr>
              <a:t>by hard electromagnetic probes and </a:t>
            </a:r>
            <a:r>
              <a:rPr lang="en-US" altLang="ja-JP" b="1" u="sng" dirty="0" smtClean="0">
                <a:solidFill>
                  <a:srgbClr val="FF0000"/>
                </a:solidFill>
              </a:rPr>
              <a:t>jets</a:t>
            </a:r>
            <a:r>
              <a:rPr lang="en-US" altLang="ja-JP" dirty="0" smtClean="0"/>
              <a:t>.</a:t>
            </a:r>
          </a:p>
          <a:p>
            <a:pPr marL="514350" indent="-514350">
              <a:buFont typeface="+mj-lt"/>
              <a:buAutoNum type="arabicPeriod"/>
            </a:pPr>
            <a:r>
              <a:rPr lang="en-US" altLang="ja-JP" dirty="0"/>
              <a:t>T</a:t>
            </a:r>
            <a:r>
              <a:rPr lang="en-US" altLang="ja-JP" dirty="0" smtClean="0"/>
              <a:t>o </a:t>
            </a:r>
            <a:r>
              <a:rPr lang="en-US" altLang="ja-JP" dirty="0"/>
              <a:t>develop </a:t>
            </a:r>
            <a:r>
              <a:rPr lang="en-US" altLang="ja-JP" b="1" u="sng" dirty="0">
                <a:solidFill>
                  <a:srgbClr val="FF0000"/>
                </a:solidFill>
              </a:rPr>
              <a:t>Japanese Grid computing</a:t>
            </a:r>
            <a:r>
              <a:rPr lang="en-US" altLang="ja-JP" dirty="0"/>
              <a:t> with the extension of the existing T2 facility and the creation of </a:t>
            </a:r>
            <a:r>
              <a:rPr lang="en-US" altLang="ja-JP" b="1" u="sng" dirty="0">
                <a:solidFill>
                  <a:srgbClr val="FF0000"/>
                </a:solidFill>
              </a:rPr>
              <a:t>an Asian Analysis Facility</a:t>
            </a:r>
            <a:r>
              <a:rPr lang="en-US" altLang="ja-JP" dirty="0"/>
              <a:t>.</a:t>
            </a:r>
            <a:r>
              <a:rPr lang="ja-JP" altLang="ja-JP" dirty="0"/>
              <a:t> </a:t>
            </a:r>
            <a:endParaRPr kumimoji="1" lang="ja-JP" altLang="en-US" dirty="0"/>
          </a:p>
        </p:txBody>
      </p:sp>
      <p:sp>
        <p:nvSpPr>
          <p:cNvPr id="4" name="フッター プレースホルダー 3"/>
          <p:cNvSpPr>
            <a:spLocks noGrp="1"/>
          </p:cNvSpPr>
          <p:nvPr>
            <p:ph type="ftr" sz="quarter" idx="10"/>
          </p:nvPr>
        </p:nvSpPr>
        <p:spPr/>
        <p:txBody>
          <a:bodyPr/>
          <a:lstStyle/>
          <a:p>
            <a:pPr>
              <a:defRPr/>
            </a:pPr>
            <a:r>
              <a:rPr lang="en-US" altLang="ja-JP" smtClean="0"/>
              <a:t>T. Chujo (Univ. of Tsukuba), FJPPL 2012, May 28, 2012, Clermont-Ferrand, France</a:t>
            </a:r>
            <a:endParaRPr lang="ja-JP" altLang="en-US"/>
          </a:p>
        </p:txBody>
      </p:sp>
      <p:sp>
        <p:nvSpPr>
          <p:cNvPr id="5" name="スライド番号プレースホルダー 4"/>
          <p:cNvSpPr>
            <a:spLocks noGrp="1"/>
          </p:cNvSpPr>
          <p:nvPr>
            <p:ph type="sldNum" sz="quarter" idx="11"/>
          </p:nvPr>
        </p:nvSpPr>
        <p:spPr/>
        <p:txBody>
          <a:bodyPr/>
          <a:lstStyle/>
          <a:p>
            <a:pPr>
              <a:defRPr/>
            </a:pPr>
            <a:fld id="{1C203A52-BCBD-8646-BE49-60650770C207}" type="slidenum">
              <a:rPr lang="en-US" altLang="ja-JP" smtClean="0"/>
              <a:pPr>
                <a:defRPr/>
              </a:pPr>
              <a:t>9</a:t>
            </a:fld>
            <a:endParaRPr lang="en-US" altLang="ja-JP"/>
          </a:p>
        </p:txBody>
      </p:sp>
      <p:sp>
        <p:nvSpPr>
          <p:cNvPr id="6" name="テキスト ボックス 5"/>
          <p:cNvSpPr txBox="1"/>
          <p:nvPr/>
        </p:nvSpPr>
        <p:spPr>
          <a:xfrm>
            <a:off x="6084168" y="1700808"/>
            <a:ext cx="2766653" cy="461665"/>
          </a:xfrm>
          <a:prstGeom prst="rect">
            <a:avLst/>
          </a:prstGeom>
          <a:solidFill>
            <a:srgbClr val="FF6600"/>
          </a:solidFill>
          <a:effectLst>
            <a:outerShdw blurRad="50800" dist="38100" dir="2700000" algn="tl" rotWithShape="0">
              <a:srgbClr val="000000">
                <a:alpha val="43000"/>
              </a:srgbClr>
            </a:outerShdw>
            <a:reflection stA="50000" endPos="75000" dist="12700" dir="5400000" sy="-100000" algn="bl" rotWithShape="0"/>
          </a:effectLst>
          <a:scene3d>
            <a:camera prst="orthographicFront">
              <a:rot lat="0" lon="0" rev="900000"/>
            </a:camera>
            <a:lightRig rig="threePt" dir="t"/>
          </a:scene3d>
        </p:spPr>
        <p:txBody>
          <a:bodyPr wrap="none" rtlCol="0">
            <a:spAutoFit/>
          </a:bodyPr>
          <a:lstStyle/>
          <a:p>
            <a:r>
              <a:rPr kumimoji="1" lang="en-US" altLang="ja-JP" b="1" dirty="0" smtClean="0">
                <a:solidFill>
                  <a:schemeClr val="bg1"/>
                </a:solidFill>
              </a:rPr>
              <a:t>build the detector </a:t>
            </a:r>
            <a:endParaRPr kumimoji="1" lang="ja-JP" altLang="en-US" b="1" dirty="0">
              <a:solidFill>
                <a:schemeClr val="bg1"/>
              </a:solidFill>
            </a:endParaRPr>
          </a:p>
        </p:txBody>
      </p:sp>
      <p:sp>
        <p:nvSpPr>
          <p:cNvPr id="8" name="テキスト ボックス 7"/>
          <p:cNvSpPr txBox="1"/>
          <p:nvPr/>
        </p:nvSpPr>
        <p:spPr>
          <a:xfrm>
            <a:off x="3563888" y="5013176"/>
            <a:ext cx="5400036" cy="461665"/>
          </a:xfrm>
          <a:prstGeom prst="rect">
            <a:avLst/>
          </a:prstGeom>
          <a:solidFill>
            <a:srgbClr val="3366FF"/>
          </a:solidFill>
          <a:effectLst>
            <a:outerShdw blurRad="50800" dist="38100" dir="2700000" algn="tl" rotWithShape="0">
              <a:srgbClr val="000000">
                <a:alpha val="43000"/>
              </a:srgbClr>
            </a:outerShdw>
            <a:reflection stA="50000" endPos="75000" dist="12700" dir="5400000" sy="-100000" algn="bl" rotWithShape="0"/>
          </a:effectLst>
          <a:scene3d>
            <a:camera prst="orthographicFront">
              <a:rot lat="0" lon="0" rev="600000"/>
            </a:camera>
            <a:lightRig rig="threePt" dir="t"/>
          </a:scene3d>
        </p:spPr>
        <p:txBody>
          <a:bodyPr wrap="none" rtlCol="0">
            <a:spAutoFit/>
          </a:bodyPr>
          <a:lstStyle/>
          <a:p>
            <a:r>
              <a:rPr kumimoji="1" lang="en-US" altLang="ja-JP" b="1" dirty="0" smtClean="0">
                <a:solidFill>
                  <a:schemeClr val="bg1"/>
                </a:solidFill>
              </a:rPr>
              <a:t>expand </a:t>
            </a:r>
            <a:r>
              <a:rPr kumimoji="1" lang="en-US" altLang="ja-JP" b="1" dirty="0">
                <a:solidFill>
                  <a:schemeClr val="bg1"/>
                </a:solidFill>
              </a:rPr>
              <a:t>(</a:t>
            </a:r>
            <a:r>
              <a:rPr kumimoji="1" lang="en-US" altLang="ja-JP" b="1" dirty="0" smtClean="0">
                <a:solidFill>
                  <a:schemeClr val="bg1"/>
                </a:solidFill>
              </a:rPr>
              <a:t>regional) computing power</a:t>
            </a:r>
            <a:endParaRPr kumimoji="1" lang="ja-JP" altLang="en-US" b="1" dirty="0">
              <a:solidFill>
                <a:schemeClr val="bg1"/>
              </a:solidFill>
            </a:endParaRPr>
          </a:p>
        </p:txBody>
      </p:sp>
      <p:sp>
        <p:nvSpPr>
          <p:cNvPr id="9" name="テキスト ボックス 8"/>
          <p:cNvSpPr txBox="1"/>
          <p:nvPr/>
        </p:nvSpPr>
        <p:spPr>
          <a:xfrm>
            <a:off x="6300192" y="3212976"/>
            <a:ext cx="2562270" cy="461665"/>
          </a:xfrm>
          <a:prstGeom prst="rect">
            <a:avLst/>
          </a:prstGeom>
          <a:solidFill>
            <a:srgbClr val="FF0000"/>
          </a:solidFill>
          <a:effectLst>
            <a:outerShdw blurRad="50800" dist="38100" dir="2700000" algn="tl" rotWithShape="0">
              <a:srgbClr val="000000">
                <a:alpha val="43000"/>
              </a:srgbClr>
            </a:outerShdw>
            <a:reflection stA="50000" endPos="75000" dist="12700" dir="5400000" sy="-100000" algn="bl" rotWithShape="0"/>
          </a:effectLst>
          <a:scene3d>
            <a:camera prst="orthographicFront">
              <a:rot lat="0" lon="0" rev="900000"/>
            </a:camera>
            <a:lightRig rig="threePt" dir="t"/>
          </a:scene3d>
        </p:spPr>
        <p:txBody>
          <a:bodyPr wrap="none" rtlCol="0">
            <a:spAutoFit/>
          </a:bodyPr>
          <a:lstStyle/>
          <a:p>
            <a:r>
              <a:rPr kumimoji="1" lang="en-US" altLang="ja-JP" b="1" dirty="0" smtClean="0">
                <a:solidFill>
                  <a:schemeClr val="bg1"/>
                </a:solidFill>
              </a:rPr>
              <a:t>analyze the data</a:t>
            </a:r>
            <a:endParaRPr kumimoji="1" lang="ja-JP" altLang="en-US" b="1" dirty="0">
              <a:solidFill>
                <a:schemeClr val="bg1"/>
              </a:solidFill>
            </a:endParaRPr>
          </a:p>
        </p:txBody>
      </p:sp>
      <p:sp>
        <p:nvSpPr>
          <p:cNvPr id="11" name="テキスト ボックス 10"/>
          <p:cNvSpPr txBox="1"/>
          <p:nvPr/>
        </p:nvSpPr>
        <p:spPr>
          <a:xfrm>
            <a:off x="539552" y="6021288"/>
            <a:ext cx="8101947" cy="461665"/>
          </a:xfrm>
          <a:prstGeom prst="rect">
            <a:avLst/>
          </a:prstGeom>
          <a:solidFill>
            <a:srgbClr val="008000"/>
          </a:solidFill>
          <a:effectLst>
            <a:outerShdw blurRad="50800" dist="38100" dir="2700000" algn="tl" rotWithShape="0">
              <a:srgbClr val="000000">
                <a:alpha val="43000"/>
              </a:srgbClr>
            </a:outerShdw>
            <a:reflection stA="50000" endPos="75000" dist="12700" dir="5400000" sy="-100000" algn="bl" rotWithShape="0"/>
          </a:effectLst>
          <a:scene3d>
            <a:camera prst="orthographicFront">
              <a:rot lat="0" lon="0" rev="0"/>
            </a:camera>
            <a:lightRig rig="threePt" dir="t"/>
          </a:scene3d>
        </p:spPr>
        <p:txBody>
          <a:bodyPr wrap="none" rtlCol="0">
            <a:spAutoFit/>
          </a:bodyPr>
          <a:lstStyle/>
          <a:p>
            <a:r>
              <a:rPr kumimoji="1" lang="en-US" altLang="ja-JP" b="1" dirty="0" smtClean="0">
                <a:solidFill>
                  <a:schemeClr val="bg1"/>
                </a:solidFill>
              </a:rPr>
              <a:t>1) – 3) with strong collaboration with French institutes</a:t>
            </a:r>
            <a:endParaRPr kumimoji="1" lang="ja-JP" altLang="en-US" b="1" dirty="0">
              <a:solidFill>
                <a:schemeClr val="bg1"/>
              </a:solidFill>
            </a:endParaRPr>
          </a:p>
        </p:txBody>
      </p:sp>
    </p:spTree>
    <p:extLst>
      <p:ext uri="{BB962C8B-B14F-4D97-AF65-F5344CB8AC3E}">
        <p14:creationId xmlns:p14="http://schemas.microsoft.com/office/powerpoint/2010/main" val="846335226"/>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linds(horizontal)">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P spid="8" grpId="0" animBg="1"/>
      <p:bldP spid="9" grpId="0" animBg="1"/>
      <p:bldP spid="11" grpId="0" animBg="1"/>
    </p:bld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7477</TotalTime>
  <Pages>0</Pages>
  <Words>2558</Words>
  <Characters>0</Characters>
  <Application>Microsoft Macintosh PowerPoint</Application>
  <PresentationFormat>レター サイズ 8.5x11 インチ</PresentationFormat>
  <Lines>0</Lines>
  <Paragraphs>329</Paragraphs>
  <Slides>34</Slides>
  <Notes>8</Notes>
  <HiddenSlides>0</HiddenSlides>
  <MMClips>0</MMClips>
  <ScaleCrop>false</ScaleCrop>
  <HeadingPairs>
    <vt:vector size="6" baseType="variant">
      <vt:variant>
        <vt:lpstr>テーマ</vt:lpstr>
      </vt:variant>
      <vt:variant>
        <vt:i4>1</vt:i4>
      </vt:variant>
      <vt:variant>
        <vt:lpstr>埋め込まれた OLE サーバー</vt:lpstr>
      </vt:variant>
      <vt:variant>
        <vt:i4>1</vt:i4>
      </vt:variant>
      <vt:variant>
        <vt:lpstr>スライド タイトル</vt:lpstr>
      </vt:variant>
      <vt:variant>
        <vt:i4>34</vt:i4>
      </vt:variant>
    </vt:vector>
  </HeadingPairs>
  <TitlesOfParts>
    <vt:vector size="36" baseType="lpstr">
      <vt:lpstr>Office テーマ</vt:lpstr>
      <vt:lpstr>数式</vt:lpstr>
      <vt:lpstr>LHC_L05  Exploitation of hard electro-magnetic probes and jets to study the QGP with LHC-ALICE</vt:lpstr>
      <vt:lpstr>LHC_05: members</vt:lpstr>
      <vt:lpstr>Outline</vt:lpstr>
      <vt:lpstr>PowerPoint プレゼンテーション</vt:lpstr>
      <vt:lpstr>QGP study at LHC</vt:lpstr>
      <vt:lpstr>What we learned from the first HI data (1)</vt:lpstr>
      <vt:lpstr>What we learned from the first HI data? (2)</vt:lpstr>
      <vt:lpstr>Hard probes, jet quenching effect </vt:lpstr>
      <vt:lpstr>Objectives of the FJPPL proposal</vt:lpstr>
      <vt:lpstr>DCAL in LHC-ALICE experiment</vt:lpstr>
      <vt:lpstr>the ALICE experiment</vt:lpstr>
      <vt:lpstr>ALICE Dijet Calorimeter (DCal)</vt:lpstr>
      <vt:lpstr>DCal components</vt:lpstr>
      <vt:lpstr>France-Japan collaboration for ALICE-DCal</vt:lpstr>
      <vt:lpstr>DCal: shipping preparation at Tsukuba  (Manoel Dialinas (Subatech, Nantes), 2011.02)</vt:lpstr>
      <vt:lpstr>Shipping prep. at Tsukuba (2011.02)</vt:lpstr>
      <vt:lpstr>PowerPoint プレゼンテーション</vt:lpstr>
      <vt:lpstr>PowerPoint プレゼンテーション</vt:lpstr>
      <vt:lpstr>Shipping from Tsukuba to Nantes</vt:lpstr>
      <vt:lpstr>DCal modules arrived at Subatech Nantes (2011.03)</vt:lpstr>
      <vt:lpstr>PowerPoint プレゼンテーション</vt:lpstr>
      <vt:lpstr>SM assembly, APD gain calibration @ LPSC Grenoble, France (2011.08)</vt:lpstr>
      <vt:lpstr>DCal work at Grenoble (2011.8)</vt:lpstr>
      <vt:lpstr>Scientific program and computing facility</vt:lpstr>
      <vt:lpstr>Scientific Program</vt:lpstr>
      <vt:lpstr>Computing Facility in Japan</vt:lpstr>
      <vt:lpstr>Summary</vt:lpstr>
      <vt:lpstr>Our request</vt:lpstr>
      <vt:lpstr>Back up</vt:lpstr>
      <vt:lpstr>ALICE-DCal Collaboration</vt:lpstr>
      <vt:lpstr>PowerPoint プレゼンテーション</vt:lpstr>
      <vt:lpstr>DCal Activities at Tsukuba (History, 2008-)</vt:lpstr>
      <vt:lpstr>Invariant mass for p0 in p+p 7.0 TeV p+p and  Pb+Pb 2.76 TeV Pb+Pb </vt:lpstr>
      <vt:lpstr>Jet Measurements in 2.76 TeV Pb+Pb (LHC11)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ALICE J-Cal Project Overview</dc:title>
  <dc:subject/>
  <dc:creator/>
  <cp:keywords/>
  <dc:description/>
  <cp:lastModifiedBy>中條 達也</cp:lastModifiedBy>
  <cp:revision>518</cp:revision>
  <cp:lastPrinted>2009-04-07T21:18:38Z</cp:lastPrinted>
  <dcterms:created xsi:type="dcterms:W3CDTF">2010-10-20T02:05:17Z</dcterms:created>
  <dcterms:modified xsi:type="dcterms:W3CDTF">2012-05-28T10:13:17Z</dcterms:modified>
</cp:coreProperties>
</file>