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76" r:id="rId4"/>
    <p:sldId id="258" r:id="rId5"/>
    <p:sldId id="260" r:id="rId6"/>
    <p:sldId id="277" r:id="rId7"/>
    <p:sldId id="266" r:id="rId8"/>
    <p:sldId id="264" r:id="rId9"/>
    <p:sldId id="262" r:id="rId10"/>
    <p:sldId id="259" r:id="rId11"/>
    <p:sldId id="272" r:id="rId12"/>
    <p:sldId id="267" r:id="rId13"/>
    <p:sldId id="261" r:id="rId14"/>
    <p:sldId id="268" r:id="rId15"/>
    <p:sldId id="271" r:id="rId16"/>
    <p:sldId id="283" r:id="rId17"/>
    <p:sldId id="265" r:id="rId18"/>
    <p:sldId id="280" r:id="rId19"/>
    <p:sldId id="281" r:id="rId20"/>
    <p:sldId id="284" r:id="rId21"/>
    <p:sldId id="278" r:id="rId22"/>
    <p:sldId id="282" r:id="rId23"/>
    <p:sldId id="285" r:id="rId2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C117"/>
    <a:srgbClr val="FF80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8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handoutMaster" Target="handoutMasters/handout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67C6F6-BB59-9246-B795-D2C9122FE047}" type="datetimeFigureOut">
              <a:rPr kumimoji="1" lang="ja-JP" altLang="en-US" smtClean="0"/>
              <a:t>12/05/28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70D33-9C65-9344-BDBC-C76F64F2AAB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495418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D8A67-9BEC-3A4B-9E5E-0273F3F3A86A}" type="datetimeFigureOut">
              <a:rPr kumimoji="1" lang="ja-JP" altLang="en-US" smtClean="0"/>
              <a:t>12/05/28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769F6-CF03-F244-9F1E-DDA08E969B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329515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ADD11-4055-44D3-AD09-D611CD509B89}" type="slidenum">
              <a:rPr kumimoji="0" lang="en-US" smtClean="0"/>
              <a:pPr eaLnBrk="1" latinLnBrk="0" hangingPunct="1"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75192"/>
            <a:ext cx="8229600" cy="7014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ja-JP" altLang="en-US" dirty="0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0958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284737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 eaLnBrk="1" latinLnBrk="0" hangingPunct="1"/>
            <a:r>
              <a:rPr lang="en-US" smtClean="0"/>
              <a:t>28 May 2012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1937" y="18288"/>
            <a:ext cx="3665537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r>
              <a:rPr kumimoji="0" lang="en-US" altLang="ja-JP" smtClean="0"/>
              <a:t>Hard Probes 2012</a:t>
            </a:r>
            <a:endParaRPr kumimoji="0"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pPr algn="r" eaLnBrk="1" latinLnBrk="0" hangingPunct="1"/>
            <a:fld id="{170ADD11-4055-44D3-AD09-D611CD509B89}" type="slidenum">
              <a:rPr kumimoji="0" lang="en-US" smtClean="0"/>
              <a:pPr algn="r" eaLnBrk="1" latinLnBrk="0" hangingPunct="1"/>
              <a:t>‹#›</a:t>
            </a:fld>
            <a:endParaRPr kumimoji="0"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kumimoji="1" sz="5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ヒラギノ角ゴ ProN W3"/>
        <a:buChar char="-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kumimoji="1"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kumimoji="1"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25.emf"/><Relationship Id="rId5" Type="http://schemas.openxmlformats.org/officeDocument/2006/relationships/image" Target="../media/image26.emf"/><Relationship Id="rId6" Type="http://schemas.openxmlformats.org/officeDocument/2006/relationships/image" Target="../media/image27.emf"/><Relationship Id="rId7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Relationship Id="rId3" Type="http://schemas.openxmlformats.org/officeDocument/2006/relationships/image" Target="../media/image3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34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emf"/><Relationship Id="rId7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8852" y="4893734"/>
            <a:ext cx="1197257" cy="1532996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sz="4000" dirty="0" smtClean="0">
                <a:solidFill>
                  <a:srgbClr val="000000"/>
                </a:solidFill>
              </a:rPr>
              <a:t>Two particle correlation measurements at PHENIX</a:t>
            </a:r>
            <a:endParaRPr kumimoji="1" lang="ja-JP" altLang="en-US" sz="4000" dirty="0">
              <a:solidFill>
                <a:srgbClr val="00000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7095644" cy="1752600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altLang="ja-JP" dirty="0" err="1" smtClean="0">
                <a:solidFill>
                  <a:srgbClr val="292934"/>
                </a:solidFill>
              </a:rPr>
              <a:t>Takahito</a:t>
            </a:r>
            <a:r>
              <a:rPr lang="en-US" altLang="ja-JP" dirty="0" smtClean="0">
                <a:solidFill>
                  <a:srgbClr val="292934"/>
                </a:solidFill>
              </a:rPr>
              <a:t> </a:t>
            </a:r>
            <a:r>
              <a:rPr lang="en-US" altLang="ja-JP" dirty="0" err="1" smtClean="0">
                <a:solidFill>
                  <a:srgbClr val="292934"/>
                </a:solidFill>
              </a:rPr>
              <a:t>Todoroki</a:t>
            </a:r>
            <a:r>
              <a:rPr lang="en-US" altLang="ja-JP" dirty="0" smtClean="0">
                <a:solidFill>
                  <a:srgbClr val="292934"/>
                </a:solidFill>
              </a:rPr>
              <a:t> For the </a:t>
            </a:r>
            <a:r>
              <a:rPr lang="en-US" altLang="ja-JP" dirty="0" smtClean="0">
                <a:solidFill>
                  <a:srgbClr val="FF0000"/>
                </a:solidFill>
              </a:rPr>
              <a:t>PHENIX</a:t>
            </a:r>
            <a:r>
              <a:rPr lang="en-US" altLang="ja-JP" dirty="0" smtClean="0">
                <a:solidFill>
                  <a:srgbClr val="292934"/>
                </a:solidFill>
              </a:rPr>
              <a:t> Collaboration</a:t>
            </a:r>
          </a:p>
          <a:p>
            <a:pPr algn="ctr"/>
            <a:r>
              <a:rPr kumimoji="1" lang="en-US" altLang="ja-JP" dirty="0" smtClean="0">
                <a:solidFill>
                  <a:srgbClr val="292934"/>
                </a:solidFill>
              </a:rPr>
              <a:t>University of Tsukuba &amp; RIKEN </a:t>
            </a:r>
            <a:r>
              <a:rPr kumimoji="1" lang="en-US" altLang="ja-JP" dirty="0" err="1" smtClean="0">
                <a:solidFill>
                  <a:srgbClr val="292934"/>
                </a:solidFill>
              </a:rPr>
              <a:t>Nishina</a:t>
            </a:r>
            <a:r>
              <a:rPr kumimoji="1" lang="en-US" altLang="ja-JP" dirty="0" smtClean="0">
                <a:solidFill>
                  <a:srgbClr val="292934"/>
                </a:solidFill>
              </a:rPr>
              <a:t> Center</a:t>
            </a:r>
          </a:p>
          <a:p>
            <a:pPr algn="ctr"/>
            <a:endParaRPr kumimoji="1" lang="en-US" altLang="ja-JP" dirty="0" smtClean="0">
              <a:solidFill>
                <a:srgbClr val="292934"/>
              </a:solidFill>
            </a:endParaRPr>
          </a:p>
          <a:p>
            <a:pPr algn="ctr"/>
            <a:r>
              <a:rPr kumimoji="1" lang="en-US" altLang="ja-JP" dirty="0" smtClean="0">
                <a:solidFill>
                  <a:srgbClr val="292934"/>
                </a:solidFill>
              </a:rPr>
              <a:t>Hard Probes 2012 at Cagliari, Italy</a:t>
            </a:r>
            <a:endParaRPr kumimoji="1" lang="ja-JP" altLang="en-US" dirty="0">
              <a:solidFill>
                <a:srgbClr val="292934"/>
              </a:solidFill>
            </a:endParaRPr>
          </a:p>
        </p:txBody>
      </p:sp>
      <p:pic>
        <p:nvPicPr>
          <p:cNvPr id="4" name="図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" y="5376863"/>
            <a:ext cx="1954213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図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027" y="5376863"/>
            <a:ext cx="2619375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日付プレースホルダー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1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4172363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4500" dirty="0">
                <a:ea typeface="ＭＳ Ｐゴシック" charset="0"/>
                <a:cs typeface="Helvetica" charset="0"/>
              </a:rPr>
              <a:t>C</a:t>
            </a:r>
            <a:r>
              <a:rPr lang="en-US" altLang="ja-JP" sz="4500" dirty="0" smtClean="0">
                <a:ea typeface="ＭＳ Ｐゴシック" charset="0"/>
                <a:cs typeface="Helvetica" charset="0"/>
              </a:rPr>
              <a:t>orrelations </a:t>
            </a:r>
            <a:r>
              <a:rPr lang="en-US" altLang="ja-JP" sz="4500" dirty="0" smtClean="0">
                <a:solidFill>
                  <a:srgbClr val="3366FF"/>
                </a:solidFill>
                <a:ea typeface="ＭＳ Ｐゴシック" charset="0"/>
                <a:cs typeface="Helvetica" charset="0"/>
              </a:rPr>
              <a:t>up to centrality 50%</a:t>
            </a:r>
            <a:endParaRPr lang="ja-JP" altLang="en-US" sz="4500" dirty="0">
              <a:ea typeface="ＭＳ Ｐゴシック" charset="0"/>
              <a:cs typeface="Helvetica" charset="0"/>
            </a:endParaRPr>
          </a:p>
        </p:txBody>
      </p:sp>
      <p:sp>
        <p:nvSpPr>
          <p:cNvPr id="1945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3999098"/>
            <a:ext cx="8229600" cy="2602144"/>
          </a:xfrm>
        </p:spPr>
        <p:txBody>
          <a:bodyPr>
            <a:noAutofit/>
          </a:bodyPr>
          <a:lstStyle/>
          <a:p>
            <a:r>
              <a:rPr lang="en-US" altLang="ja-JP" sz="3000" dirty="0" smtClean="0">
                <a:ea typeface="ＭＳ Ｐゴシック" charset="0"/>
                <a:cs typeface="ＭＳ Ｐゴシック" charset="0"/>
              </a:rPr>
              <a:t>Away </a:t>
            </a:r>
            <a:r>
              <a:rPr lang="en-US" altLang="ja-JP" sz="3000" dirty="0">
                <a:ea typeface="ＭＳ Ｐゴシック" charset="0"/>
                <a:cs typeface="ＭＳ Ｐゴシック" charset="0"/>
              </a:rPr>
              <a:t>side shoulders</a:t>
            </a:r>
            <a:r>
              <a:rPr lang="en-US" altLang="ja-JP" sz="3000" dirty="0" smtClean="0">
                <a:ea typeface="ＭＳ Ｐゴシック" charset="0"/>
                <a:cs typeface="ＭＳ Ｐゴシック" charset="0"/>
              </a:rPr>
              <a:t> </a:t>
            </a:r>
          </a:p>
          <a:p>
            <a:pPr lvl="1"/>
            <a:r>
              <a:rPr lang="en-US" altLang="ja-JP" sz="3000" dirty="0" smtClean="0">
                <a:ea typeface="ＭＳ Ｐゴシック" charset="0"/>
                <a:cs typeface="ＭＳ Ｐゴシック" charset="0"/>
              </a:rPr>
              <a:t>Canceled in most-central collisions : 0-10%</a:t>
            </a:r>
            <a:endParaRPr lang="en-US" altLang="ja-JP" sz="3000" dirty="0">
              <a:ea typeface="ＭＳ Ｐゴシック" charset="0"/>
              <a:cs typeface="ＭＳ Ｐゴシック" charset="0"/>
            </a:endParaRPr>
          </a:p>
          <a:p>
            <a:pPr lvl="1"/>
            <a:r>
              <a:rPr lang="en-US" altLang="ja-JP" sz="3000" dirty="0" smtClean="0">
                <a:solidFill>
                  <a:schemeClr val="tx2"/>
                </a:solidFill>
                <a:ea typeface="ＭＳ Ｐゴシック" charset="0"/>
                <a:cs typeface="ＭＳ Ｐゴシック" charset="0"/>
              </a:rPr>
              <a:t>Remain in mid-central collisions : 20-50%</a:t>
            </a:r>
          </a:p>
          <a:p>
            <a:r>
              <a:rPr lang="en-US" altLang="ja-JP" sz="3000" dirty="0" smtClean="0">
                <a:ea typeface="ＭＳ Ｐゴシック" charset="0"/>
                <a:cs typeface="ＭＳ Ｐゴシック" charset="0"/>
              </a:rPr>
              <a:t>To Do : Include v1 term to </a:t>
            </a:r>
            <a:r>
              <a:rPr lang="en-US" altLang="ja-JP" sz="3000" dirty="0" err="1" smtClean="0">
                <a:ea typeface="ＭＳ Ｐゴシック" charset="0"/>
                <a:cs typeface="ＭＳ Ｐゴシック" charset="0"/>
              </a:rPr>
              <a:t>v</a:t>
            </a:r>
            <a:r>
              <a:rPr lang="en-US" altLang="ja-JP" sz="3000" baseline="-25000" dirty="0" err="1" smtClean="0">
                <a:ea typeface="ＭＳ Ｐゴシック" charset="0"/>
                <a:cs typeface="ＭＳ Ｐゴシック" charset="0"/>
              </a:rPr>
              <a:t>n</a:t>
            </a:r>
            <a:r>
              <a:rPr lang="en-US" altLang="ja-JP" sz="3000" dirty="0" smtClean="0">
                <a:ea typeface="ＭＳ Ｐゴシック" charset="0"/>
                <a:cs typeface="ＭＳ Ｐゴシック" charset="0"/>
              </a:rPr>
              <a:t> modulation for definitive answer</a:t>
            </a:r>
          </a:p>
        </p:txBody>
      </p:sp>
      <p:grpSp>
        <p:nvGrpSpPr>
          <p:cNvPr id="5" name="図形グループ 4"/>
          <p:cNvGrpSpPr/>
          <p:nvPr/>
        </p:nvGrpSpPr>
        <p:grpSpPr>
          <a:xfrm>
            <a:off x="125058" y="997457"/>
            <a:ext cx="8976610" cy="3001640"/>
            <a:chOff x="155575" y="2855913"/>
            <a:chExt cx="8355013" cy="2598737"/>
          </a:xfrm>
        </p:grpSpPr>
        <p:pic>
          <p:nvPicPr>
            <p:cNvPr id="19461" name="図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575" y="2855913"/>
              <a:ext cx="8355013" cy="2598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6" name="テキスト ボックス 11"/>
            <p:cNvSpPr txBox="1">
              <a:spLocks noChangeArrowheads="1"/>
            </p:cNvSpPr>
            <p:nvPr/>
          </p:nvSpPr>
          <p:spPr bwMode="auto">
            <a:xfrm>
              <a:off x="5279852" y="3117850"/>
              <a:ext cx="3230736" cy="5847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600" dirty="0"/>
                <a:t>V</a:t>
              </a:r>
              <a:r>
                <a:rPr lang="en-US" altLang="ja-JP" sz="1600" baseline="-25000" dirty="0"/>
                <a:t>2</a:t>
              </a:r>
              <a:r>
                <a:rPr lang="en-US" altLang="ja-JP" sz="1600" dirty="0"/>
                <a:t>, V</a:t>
              </a:r>
              <a:r>
                <a:rPr lang="en-US" altLang="ja-JP" sz="1600" baseline="-25000" dirty="0"/>
                <a:t>3</a:t>
              </a:r>
              <a:r>
                <a:rPr lang="en-US" altLang="ja-JP" sz="1600" dirty="0"/>
                <a:t> &amp; V</a:t>
              </a:r>
              <a:r>
                <a:rPr lang="en-US" altLang="ja-JP" sz="1600" baseline="-25000" dirty="0"/>
                <a:t>4</a:t>
              </a:r>
              <a:r>
                <a:rPr lang="en-US" altLang="ja-JP" sz="1600" dirty="0"/>
                <a:t>(</a:t>
              </a:r>
              <a:r>
                <a:rPr lang="en-US" altLang="ja-JP" sz="1600" dirty="0">
                  <a:latin typeface="Symbol" charset="0"/>
                  <a:cs typeface="Symbol" charset="0"/>
                </a:rPr>
                <a:t>F</a:t>
              </a:r>
              <a:r>
                <a:rPr lang="en-US" altLang="ja-JP" sz="1600" baseline="-25000" dirty="0">
                  <a:latin typeface="Symbol" charset="0"/>
                  <a:cs typeface="Symbol" charset="0"/>
                </a:rPr>
                <a:t>4</a:t>
              </a:r>
              <a:r>
                <a:rPr lang="en-US" altLang="ja-JP" sz="1600" dirty="0"/>
                <a:t>) </a:t>
              </a:r>
              <a:r>
                <a:rPr lang="en-US" altLang="ja-JP" sz="1600" dirty="0" smtClean="0"/>
                <a:t>modulation</a:t>
              </a:r>
            </a:p>
            <a:p>
              <a:pPr algn="ctr"/>
              <a:r>
                <a:rPr lang="en-US" altLang="ja-JP" sz="1600" dirty="0" smtClean="0"/>
                <a:t>by ZYAM method</a:t>
              </a:r>
              <a:endParaRPr lang="ja-JP" altLang="en-US" sz="1600" dirty="0"/>
            </a:p>
          </p:txBody>
        </p:sp>
      </p:grp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10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16726865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4300" dirty="0">
                <a:ea typeface="ＭＳ Ｐゴシック" charset="0"/>
                <a:cs typeface="Helvetica" charset="0"/>
              </a:rPr>
              <a:t>Correlations relative to event plane</a:t>
            </a:r>
            <a:endParaRPr kumimoji="1" lang="ja-JP" altLang="en-US" sz="43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3910852"/>
            <a:ext cx="8229600" cy="2536076"/>
          </a:xfrm>
        </p:spPr>
        <p:txBody>
          <a:bodyPr>
            <a:noAutofit/>
          </a:bodyPr>
          <a:lstStyle/>
          <a:p>
            <a:r>
              <a:rPr kumimoji="1" lang="en-US" altLang="ja-JP" sz="3500" dirty="0" smtClean="0"/>
              <a:t>Control </a:t>
            </a:r>
            <a:r>
              <a:rPr kumimoji="1" lang="en-US" altLang="ja-JP" sz="3500" dirty="0" err="1" smtClean="0"/>
              <a:t>parton</a:t>
            </a:r>
            <a:r>
              <a:rPr kumimoji="1" lang="en-US" altLang="ja-JP" sz="3500" dirty="0" smtClean="0"/>
              <a:t> path length</a:t>
            </a:r>
          </a:p>
          <a:p>
            <a:pPr lvl="1"/>
            <a:r>
              <a:rPr lang="en-US" altLang="ja-JP" sz="3500" dirty="0"/>
              <a:t>B</a:t>
            </a:r>
            <a:r>
              <a:rPr kumimoji="1" lang="en-US" altLang="ja-JP" sz="3500" dirty="0" smtClean="0"/>
              <a:t>y selecting trigger relative to forward event plane</a:t>
            </a:r>
          </a:p>
          <a:p>
            <a:pPr lvl="1"/>
            <a:r>
              <a:rPr lang="en-US" altLang="ja-JP" sz="3500" dirty="0" smtClean="0"/>
              <a:t>Reduce autocorrelations of jet itself</a:t>
            </a:r>
            <a:endParaRPr kumimoji="1" lang="ja-JP" altLang="en-US" sz="3500" dirty="0"/>
          </a:p>
        </p:txBody>
      </p:sp>
      <p:grpSp>
        <p:nvGrpSpPr>
          <p:cNvPr id="6" name="図形グループ 5"/>
          <p:cNvGrpSpPr/>
          <p:nvPr/>
        </p:nvGrpSpPr>
        <p:grpSpPr>
          <a:xfrm>
            <a:off x="668853" y="1174349"/>
            <a:ext cx="7162800" cy="2736503"/>
            <a:chOff x="668853" y="1402269"/>
            <a:chExt cx="7162800" cy="2736503"/>
          </a:xfrm>
        </p:grpSpPr>
        <p:cxnSp>
          <p:nvCxnSpPr>
            <p:cNvPr id="75" name="直線コネクタ 74"/>
            <p:cNvCxnSpPr>
              <a:cxnSpLocks noChangeAspect="1"/>
            </p:cNvCxnSpPr>
            <p:nvPr/>
          </p:nvCxnSpPr>
          <p:spPr>
            <a:xfrm>
              <a:off x="2817513" y="2560789"/>
              <a:ext cx="1790604" cy="939072"/>
            </a:xfrm>
            <a:prstGeom prst="line">
              <a:avLst/>
            </a:prstGeom>
            <a:ln>
              <a:solidFill>
                <a:schemeClr val="accent4"/>
              </a:solidFill>
              <a:headEnd type="triangle" w="lg" len="lg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線コネクタ 70"/>
            <p:cNvCxnSpPr/>
            <p:nvPr/>
          </p:nvCxnSpPr>
          <p:spPr>
            <a:xfrm>
              <a:off x="3556123" y="2730624"/>
              <a:ext cx="1193735" cy="626048"/>
            </a:xfrm>
            <a:prstGeom prst="line">
              <a:avLst/>
            </a:prstGeom>
            <a:ln>
              <a:solidFill>
                <a:schemeClr val="accent4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線コネクタ 68"/>
            <p:cNvCxnSpPr/>
            <p:nvPr/>
          </p:nvCxnSpPr>
          <p:spPr>
            <a:xfrm>
              <a:off x="3681215" y="3007301"/>
              <a:ext cx="1661295" cy="0"/>
            </a:xfrm>
            <a:prstGeom prst="line">
              <a:avLst/>
            </a:prstGeom>
            <a:ln>
              <a:solidFill>
                <a:srgbClr val="4C5A6A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線コネクタ 65"/>
            <p:cNvCxnSpPr/>
            <p:nvPr/>
          </p:nvCxnSpPr>
          <p:spPr>
            <a:xfrm>
              <a:off x="3080132" y="2713190"/>
              <a:ext cx="1661295" cy="0"/>
            </a:xfrm>
            <a:prstGeom prst="line">
              <a:avLst/>
            </a:prstGeom>
            <a:ln>
              <a:solidFill>
                <a:schemeClr val="accent4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線コネクタ 59"/>
            <p:cNvCxnSpPr>
              <a:cxnSpLocks noChangeAspect="1"/>
            </p:cNvCxnSpPr>
            <p:nvPr/>
          </p:nvCxnSpPr>
          <p:spPr>
            <a:xfrm>
              <a:off x="4385834" y="2527422"/>
              <a:ext cx="1790604" cy="939072"/>
            </a:xfrm>
            <a:prstGeom prst="line">
              <a:avLst/>
            </a:prstGeom>
            <a:ln>
              <a:solidFill>
                <a:schemeClr val="accent4"/>
              </a:solidFill>
              <a:headEnd type="triangle" w="lg" len="lg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円/楕円 31"/>
            <p:cNvSpPr/>
            <p:nvPr/>
          </p:nvSpPr>
          <p:spPr>
            <a:xfrm>
              <a:off x="3395162" y="2374533"/>
              <a:ext cx="457200" cy="1168400"/>
            </a:xfrm>
            <a:prstGeom prst="ellipse">
              <a:avLst/>
            </a:prstGeom>
            <a:solidFill>
              <a:srgbClr val="FFC117">
                <a:alpha val="90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円/楕円 32"/>
            <p:cNvSpPr/>
            <p:nvPr/>
          </p:nvSpPr>
          <p:spPr>
            <a:xfrm>
              <a:off x="5054629" y="2374533"/>
              <a:ext cx="457200" cy="1168400"/>
            </a:xfrm>
            <a:prstGeom prst="ellipse">
              <a:avLst/>
            </a:prstGeom>
            <a:solidFill>
              <a:srgbClr val="FFC117">
                <a:alpha val="30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5" name="直線コネクタ 34"/>
            <p:cNvCxnSpPr>
              <a:stCxn id="32" idx="0"/>
              <a:endCxn id="33" idx="0"/>
            </p:cNvCxnSpPr>
            <p:nvPr/>
          </p:nvCxnSpPr>
          <p:spPr>
            <a:xfrm>
              <a:off x="3623762" y="2374533"/>
              <a:ext cx="1659467" cy="0"/>
            </a:xfrm>
            <a:prstGeom prst="line">
              <a:avLst/>
            </a:prstGeom>
            <a:ln>
              <a:solidFill>
                <a:srgbClr val="FFC11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コネクタ 35"/>
            <p:cNvCxnSpPr>
              <a:stCxn id="32" idx="4"/>
              <a:endCxn id="33" idx="4"/>
            </p:cNvCxnSpPr>
            <p:nvPr/>
          </p:nvCxnSpPr>
          <p:spPr>
            <a:xfrm>
              <a:off x="3623762" y="3542933"/>
              <a:ext cx="1659467" cy="0"/>
            </a:xfrm>
            <a:prstGeom prst="line">
              <a:avLst/>
            </a:prstGeom>
            <a:ln>
              <a:solidFill>
                <a:srgbClr val="FFC117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円/楕円 39"/>
            <p:cNvSpPr/>
            <p:nvPr/>
          </p:nvSpPr>
          <p:spPr>
            <a:xfrm>
              <a:off x="3429076" y="2560790"/>
              <a:ext cx="152400" cy="152400"/>
            </a:xfrm>
            <a:prstGeom prst="ellipse">
              <a:avLst/>
            </a:prstGeom>
            <a:solidFill>
              <a:srgbClr val="FF0000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43" name="直線矢印コネクタ 42"/>
            <p:cNvCxnSpPr/>
            <p:nvPr/>
          </p:nvCxnSpPr>
          <p:spPr>
            <a:xfrm>
              <a:off x="3534974" y="2696752"/>
              <a:ext cx="588321" cy="1043856"/>
            </a:xfrm>
            <a:prstGeom prst="straightConnector1">
              <a:avLst/>
            </a:prstGeom>
            <a:ln>
              <a:solidFill>
                <a:srgbClr val="292934"/>
              </a:solidFill>
              <a:prstDash val="sys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線矢印コネクタ 46"/>
            <p:cNvCxnSpPr>
              <a:cxnSpLocks noChangeAspect="1"/>
            </p:cNvCxnSpPr>
            <p:nvPr/>
          </p:nvCxnSpPr>
          <p:spPr>
            <a:xfrm rot="10800000">
              <a:off x="3168784" y="2055798"/>
              <a:ext cx="294160" cy="521928"/>
            </a:xfrm>
            <a:prstGeom prst="straightConnector1">
              <a:avLst/>
            </a:prstGeom>
            <a:ln>
              <a:solidFill>
                <a:srgbClr val="292934"/>
              </a:solidFill>
              <a:prstDash val="solid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テキスト ボックス 49"/>
            <p:cNvSpPr txBox="1"/>
            <p:nvPr/>
          </p:nvSpPr>
          <p:spPr>
            <a:xfrm>
              <a:off x="2856550" y="1527867"/>
              <a:ext cx="5694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400" b="1" dirty="0" err="1" smtClean="0">
                  <a:latin typeface="Symbol" charset="2"/>
                  <a:cs typeface="Symbol" charset="2"/>
                </a:rPr>
                <a:t>f</a:t>
              </a:r>
              <a:r>
                <a:rPr kumimoji="1" lang="en-US" altLang="ja-JP" sz="2400" b="1" baseline="30000" dirty="0" err="1" smtClean="0">
                  <a:cs typeface="Symbol" charset="2"/>
                </a:rPr>
                <a:t>t</a:t>
              </a:r>
              <a:endParaRPr kumimoji="1" lang="ja-JP" altLang="en-US" sz="2400" b="1" dirty="0">
                <a:latin typeface="Symbol" charset="2"/>
                <a:cs typeface="Symbol" charset="2"/>
              </a:endParaRPr>
            </a:p>
          </p:txBody>
        </p:sp>
        <p:sp>
          <p:nvSpPr>
            <p:cNvPr id="51" name="テキスト ボックス 50"/>
            <p:cNvSpPr txBox="1"/>
            <p:nvPr/>
          </p:nvSpPr>
          <p:spPr>
            <a:xfrm>
              <a:off x="4021695" y="3677107"/>
              <a:ext cx="5694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400" b="1" dirty="0" err="1" smtClean="0">
                  <a:latin typeface="Symbol" charset="2"/>
                  <a:cs typeface="Symbol" charset="2"/>
                </a:rPr>
                <a:t>f</a:t>
              </a:r>
              <a:r>
                <a:rPr kumimoji="1" lang="en-US" altLang="ja-JP" sz="2400" b="1" baseline="30000" dirty="0" err="1" smtClean="0">
                  <a:cs typeface="Symbol" charset="2"/>
                </a:rPr>
                <a:t>a</a:t>
              </a:r>
              <a:endParaRPr kumimoji="1" lang="ja-JP" altLang="en-US" sz="2400" b="1" dirty="0">
                <a:latin typeface="Symbol" charset="2"/>
                <a:cs typeface="Symbol" charset="2"/>
              </a:endParaRPr>
            </a:p>
          </p:txBody>
        </p:sp>
        <p:sp>
          <p:nvSpPr>
            <p:cNvPr id="57" name="フリーフォーム 56"/>
            <p:cNvSpPr/>
            <p:nvPr/>
          </p:nvSpPr>
          <p:spPr>
            <a:xfrm>
              <a:off x="3412095" y="2103599"/>
              <a:ext cx="812866" cy="1439333"/>
            </a:xfrm>
            <a:custGeom>
              <a:avLst/>
              <a:gdLst>
                <a:gd name="connsiteX0" fmla="*/ 0 w 812866"/>
                <a:gd name="connsiteY0" fmla="*/ 0 h 1219200"/>
                <a:gd name="connsiteX1" fmla="*/ 355600 w 812866"/>
                <a:gd name="connsiteY1" fmla="*/ 67733 h 1219200"/>
                <a:gd name="connsiteX2" fmla="*/ 643467 w 812866"/>
                <a:gd name="connsiteY2" fmla="*/ 338667 h 1219200"/>
                <a:gd name="connsiteX3" fmla="*/ 795867 w 812866"/>
                <a:gd name="connsiteY3" fmla="*/ 694267 h 1219200"/>
                <a:gd name="connsiteX4" fmla="*/ 795867 w 812866"/>
                <a:gd name="connsiteY4" fmla="*/ 1016000 h 1219200"/>
                <a:gd name="connsiteX5" fmla="*/ 677333 w 812866"/>
                <a:gd name="connsiteY5" fmla="*/ 12192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2866" h="1219200">
                  <a:moveTo>
                    <a:pt x="0" y="0"/>
                  </a:moveTo>
                  <a:cubicBezTo>
                    <a:pt x="124178" y="5644"/>
                    <a:pt x="248356" y="11289"/>
                    <a:pt x="355600" y="67733"/>
                  </a:cubicBezTo>
                  <a:cubicBezTo>
                    <a:pt x="462844" y="124177"/>
                    <a:pt x="570089" y="234245"/>
                    <a:pt x="643467" y="338667"/>
                  </a:cubicBezTo>
                  <a:cubicBezTo>
                    <a:pt x="716845" y="443089"/>
                    <a:pt x="770467" y="581378"/>
                    <a:pt x="795867" y="694267"/>
                  </a:cubicBezTo>
                  <a:cubicBezTo>
                    <a:pt x="821267" y="807156"/>
                    <a:pt x="815623" y="928511"/>
                    <a:pt x="795867" y="1016000"/>
                  </a:cubicBezTo>
                  <a:cubicBezTo>
                    <a:pt x="776111" y="1103489"/>
                    <a:pt x="677333" y="1219200"/>
                    <a:pt x="677333" y="1219200"/>
                  </a:cubicBezTo>
                </a:path>
              </a:pathLst>
            </a:custGeom>
            <a:ln w="28575" cmpd="sng">
              <a:solidFill>
                <a:srgbClr val="0000FF"/>
              </a:solidFill>
              <a:headEnd type="none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0000FF"/>
                </a:solidFill>
              </a:endParaRPr>
            </a:p>
          </p:txBody>
        </p:sp>
        <p:sp>
          <p:nvSpPr>
            <p:cNvPr id="58" name="テキスト ボックス 57"/>
            <p:cNvSpPr txBox="1"/>
            <p:nvPr/>
          </p:nvSpPr>
          <p:spPr>
            <a:xfrm>
              <a:off x="3827026" y="1909332"/>
              <a:ext cx="9313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400" dirty="0" err="1" smtClean="0">
                  <a:solidFill>
                    <a:srgbClr val="0000FF"/>
                  </a:solidFill>
                  <a:latin typeface="Symbol" charset="2"/>
                  <a:cs typeface="Symbol" charset="2"/>
                </a:rPr>
                <a:t>Df</a:t>
              </a:r>
              <a:endParaRPr kumimoji="1" lang="ja-JP" altLang="en-US" sz="2400" dirty="0">
                <a:solidFill>
                  <a:srgbClr val="0000FF"/>
                </a:solidFill>
                <a:latin typeface="Symbol" charset="2"/>
                <a:cs typeface="Symbol" charset="2"/>
              </a:endParaRPr>
            </a:p>
          </p:txBody>
        </p:sp>
        <p:sp>
          <p:nvSpPr>
            <p:cNvPr id="61" name="テキスト ボックス 60"/>
            <p:cNvSpPr txBox="1"/>
            <p:nvPr/>
          </p:nvSpPr>
          <p:spPr>
            <a:xfrm>
              <a:off x="6183112" y="3038196"/>
              <a:ext cx="88053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400" b="1" dirty="0" err="1" smtClean="0">
                  <a:solidFill>
                    <a:schemeClr val="accent4"/>
                  </a:solidFill>
                  <a:latin typeface="Symbol" charset="2"/>
                  <a:cs typeface="Symbol" charset="2"/>
                </a:rPr>
                <a:t>F</a:t>
              </a:r>
              <a:r>
                <a:rPr kumimoji="1" lang="en-US" altLang="ja-JP" sz="2400" b="1" baseline="-25000" dirty="0" err="1" smtClean="0">
                  <a:solidFill>
                    <a:schemeClr val="accent4"/>
                  </a:solidFill>
                  <a:cs typeface="Symbol" charset="2"/>
                </a:rPr>
                <a:t>n</a:t>
              </a:r>
              <a:endParaRPr kumimoji="1" lang="ja-JP" altLang="en-US" sz="2400" b="1" dirty="0">
                <a:solidFill>
                  <a:schemeClr val="accent4"/>
                </a:solidFill>
                <a:latin typeface="Symbol" charset="2"/>
                <a:cs typeface="Symbol" charset="2"/>
              </a:endParaRPr>
            </a:p>
          </p:txBody>
        </p:sp>
        <p:cxnSp>
          <p:nvCxnSpPr>
            <p:cNvPr id="63" name="直線コネクタ 62"/>
            <p:cNvCxnSpPr/>
            <p:nvPr/>
          </p:nvCxnSpPr>
          <p:spPr>
            <a:xfrm flipV="1">
              <a:off x="4256934" y="3337258"/>
              <a:ext cx="1678228" cy="8700"/>
            </a:xfrm>
            <a:prstGeom prst="line">
              <a:avLst/>
            </a:prstGeom>
            <a:ln>
              <a:solidFill>
                <a:schemeClr val="accent4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線コネクタ 69"/>
            <p:cNvCxnSpPr/>
            <p:nvPr/>
          </p:nvCxnSpPr>
          <p:spPr>
            <a:xfrm>
              <a:off x="3945579" y="2713688"/>
              <a:ext cx="1193735" cy="626048"/>
            </a:xfrm>
            <a:prstGeom prst="line">
              <a:avLst/>
            </a:prstGeom>
            <a:ln>
              <a:solidFill>
                <a:schemeClr val="accent4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線コネクタ 71"/>
            <p:cNvCxnSpPr/>
            <p:nvPr/>
          </p:nvCxnSpPr>
          <p:spPr>
            <a:xfrm>
              <a:off x="4339256" y="2711210"/>
              <a:ext cx="1193735" cy="626048"/>
            </a:xfrm>
            <a:prstGeom prst="line">
              <a:avLst/>
            </a:prstGeom>
            <a:ln>
              <a:solidFill>
                <a:schemeClr val="accent4"/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フリーフォーム 75"/>
            <p:cNvSpPr/>
            <p:nvPr/>
          </p:nvSpPr>
          <p:spPr>
            <a:xfrm>
              <a:off x="2870228" y="2154400"/>
              <a:ext cx="169334" cy="321733"/>
            </a:xfrm>
            <a:custGeom>
              <a:avLst/>
              <a:gdLst>
                <a:gd name="connsiteX0" fmla="*/ 0 w 169334"/>
                <a:gd name="connsiteY0" fmla="*/ 321733 h 321733"/>
                <a:gd name="connsiteX1" fmla="*/ 67734 w 169334"/>
                <a:gd name="connsiteY1" fmla="*/ 135467 h 321733"/>
                <a:gd name="connsiteX2" fmla="*/ 169334 w 169334"/>
                <a:gd name="connsiteY2" fmla="*/ 0 h 321733"/>
                <a:gd name="connsiteX3" fmla="*/ 169334 w 169334"/>
                <a:gd name="connsiteY3" fmla="*/ 0 h 321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334" h="321733">
                  <a:moveTo>
                    <a:pt x="0" y="321733"/>
                  </a:moveTo>
                  <a:cubicBezTo>
                    <a:pt x="19756" y="255411"/>
                    <a:pt x="39512" y="189089"/>
                    <a:pt x="67734" y="135467"/>
                  </a:cubicBezTo>
                  <a:cubicBezTo>
                    <a:pt x="95956" y="81845"/>
                    <a:pt x="169334" y="0"/>
                    <a:pt x="169334" y="0"/>
                  </a:cubicBezTo>
                  <a:lnTo>
                    <a:pt x="169334" y="0"/>
                  </a:lnTo>
                </a:path>
              </a:pathLst>
            </a:custGeom>
            <a:ln>
              <a:solidFill>
                <a:srgbClr val="FF6600"/>
              </a:solidFill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7" name="テキスト ボックス 76"/>
            <p:cNvSpPr txBox="1"/>
            <p:nvPr/>
          </p:nvSpPr>
          <p:spPr>
            <a:xfrm>
              <a:off x="2241773" y="1909332"/>
              <a:ext cx="5694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400" b="1" dirty="0" err="1" smtClean="0">
                  <a:solidFill>
                    <a:srgbClr val="FF6600"/>
                  </a:solidFill>
                  <a:latin typeface="Symbol" charset="2"/>
                  <a:cs typeface="Symbol" charset="2"/>
                </a:rPr>
                <a:t>f</a:t>
              </a:r>
              <a:r>
                <a:rPr kumimoji="1" lang="en-US" altLang="ja-JP" sz="2400" b="1" baseline="-25000" dirty="0" err="1" smtClean="0">
                  <a:solidFill>
                    <a:srgbClr val="FF6600"/>
                  </a:solidFill>
                  <a:cs typeface="Symbol" charset="2"/>
                </a:rPr>
                <a:t>s</a:t>
              </a:r>
              <a:endParaRPr kumimoji="1" lang="ja-JP" altLang="en-US" sz="2400" b="1" baseline="-25000" dirty="0">
                <a:solidFill>
                  <a:srgbClr val="FF6600"/>
                </a:solidFill>
                <a:latin typeface="Symbol" charset="2"/>
                <a:cs typeface="Symbol" charset="2"/>
              </a:endParaRPr>
            </a:p>
          </p:txBody>
        </p:sp>
        <p:sp>
          <p:nvSpPr>
            <p:cNvPr id="78" name="テキスト ボックス 77"/>
            <p:cNvSpPr txBox="1"/>
            <p:nvPr/>
          </p:nvSpPr>
          <p:spPr>
            <a:xfrm>
              <a:off x="668853" y="1402269"/>
              <a:ext cx="203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400" b="1" dirty="0" smtClean="0"/>
                <a:t>Mid rapidity</a:t>
              </a:r>
              <a:endParaRPr kumimoji="1" lang="ja-JP" altLang="en-US" sz="2400" b="1" dirty="0"/>
            </a:p>
          </p:txBody>
        </p:sp>
        <p:sp>
          <p:nvSpPr>
            <p:cNvPr id="79" name="テキスト ボックス 78"/>
            <p:cNvSpPr txBox="1"/>
            <p:nvPr/>
          </p:nvSpPr>
          <p:spPr>
            <a:xfrm>
              <a:off x="5206986" y="1477068"/>
              <a:ext cx="26246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400" b="1" dirty="0" smtClean="0"/>
                <a:t>Forward rapidity</a:t>
              </a:r>
              <a:endParaRPr kumimoji="1" lang="ja-JP" altLang="en-US" sz="2400" b="1" dirty="0"/>
            </a:p>
          </p:txBody>
        </p:sp>
      </p:grpSp>
      <p:sp>
        <p:nvSpPr>
          <p:cNvPr id="8" name="日付プレースホルダー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9" name="フッター プレースホルダー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11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373485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High </a:t>
            </a:r>
            <a:r>
              <a:rPr lang="en-US" altLang="ja-JP" dirty="0" err="1" smtClean="0"/>
              <a:t>p</a:t>
            </a:r>
            <a:r>
              <a:rPr lang="en-US" altLang="ja-JP" baseline="-25000" dirty="0" err="1" smtClean="0"/>
              <a:t>T</a:t>
            </a:r>
            <a:r>
              <a:rPr kumimoji="1" lang="en-US" altLang="ja-JP" dirty="0" smtClean="0"/>
              <a:t> range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5029207"/>
            <a:ext cx="8229600" cy="1245047"/>
          </a:xfrm>
        </p:spPr>
        <p:txBody>
          <a:bodyPr>
            <a:noAutofit/>
          </a:bodyPr>
          <a:lstStyle/>
          <a:p>
            <a:r>
              <a:rPr lang="en-US" altLang="ja-JP" sz="3500" dirty="0" smtClean="0"/>
              <a:t>Near side yield : No suppression</a:t>
            </a:r>
          </a:p>
          <a:p>
            <a:r>
              <a:rPr kumimoji="1" lang="en-US" altLang="ja-JP" sz="3500" dirty="0" smtClean="0"/>
              <a:t>Away side yield : </a:t>
            </a:r>
            <a:r>
              <a:rPr kumimoji="1" lang="en-US" altLang="ja-JP" sz="3500" dirty="0" smtClean="0">
                <a:solidFill>
                  <a:schemeClr val="tx2"/>
                </a:solidFill>
              </a:rPr>
              <a:t>Monotonic decrease</a:t>
            </a:r>
            <a:endParaRPr kumimoji="1" lang="ja-JP" altLang="en-US" sz="3500" dirty="0">
              <a:solidFill>
                <a:schemeClr val="tx2"/>
              </a:solidFill>
            </a:endParaRPr>
          </a:p>
        </p:txBody>
      </p:sp>
      <p:grpSp>
        <p:nvGrpSpPr>
          <p:cNvPr id="17" name="図形グループ 16"/>
          <p:cNvGrpSpPr/>
          <p:nvPr/>
        </p:nvGrpSpPr>
        <p:grpSpPr>
          <a:xfrm>
            <a:off x="16077" y="1597005"/>
            <a:ext cx="4454808" cy="2889901"/>
            <a:chOff x="16077" y="1427675"/>
            <a:chExt cx="4454808" cy="2889901"/>
          </a:xfrm>
        </p:grpSpPr>
        <p:grpSp>
          <p:nvGrpSpPr>
            <p:cNvPr id="18" name="図形グループ 17"/>
            <p:cNvGrpSpPr>
              <a:grpSpLocks noChangeAspect="1"/>
            </p:cNvGrpSpPr>
            <p:nvPr/>
          </p:nvGrpSpPr>
          <p:grpSpPr>
            <a:xfrm>
              <a:off x="16077" y="1427675"/>
              <a:ext cx="4454808" cy="2889901"/>
              <a:chOff x="966173" y="1492599"/>
              <a:chExt cx="3712340" cy="2408251"/>
            </a:xfrm>
          </p:grpSpPr>
          <p:pic>
            <p:nvPicPr>
              <p:cNvPr id="20" name="図 1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306962" y="1492599"/>
                <a:ext cx="3371551" cy="2408251"/>
              </a:xfrm>
              <a:prstGeom prst="rect">
                <a:avLst/>
              </a:prstGeom>
            </p:spPr>
          </p:pic>
          <p:pic>
            <p:nvPicPr>
              <p:cNvPr id="21" name="図 2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66173" y="1745243"/>
                <a:ext cx="469405" cy="1792273"/>
              </a:xfrm>
              <a:prstGeom prst="rect">
                <a:avLst/>
              </a:prstGeom>
            </p:spPr>
          </p:pic>
          <p:pic>
            <p:nvPicPr>
              <p:cNvPr id="22" name="図 2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91208" y="2188265"/>
                <a:ext cx="1012071" cy="627484"/>
              </a:xfrm>
              <a:prstGeom prst="rect">
                <a:avLst/>
              </a:prstGeom>
            </p:spPr>
          </p:pic>
        </p:grpSp>
        <p:pic>
          <p:nvPicPr>
            <p:cNvPr id="19" name="図 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38227" y="1884922"/>
              <a:ext cx="1471147" cy="298827"/>
            </a:xfrm>
            <a:prstGeom prst="rect">
              <a:avLst/>
            </a:prstGeom>
          </p:spPr>
        </p:pic>
      </p:grpSp>
      <p:grpSp>
        <p:nvGrpSpPr>
          <p:cNvPr id="8" name="図形グループ 7"/>
          <p:cNvGrpSpPr/>
          <p:nvPr/>
        </p:nvGrpSpPr>
        <p:grpSpPr>
          <a:xfrm>
            <a:off x="4382033" y="1629154"/>
            <a:ext cx="4410618" cy="2889901"/>
            <a:chOff x="4382033" y="1459824"/>
            <a:chExt cx="4410618" cy="2889901"/>
          </a:xfrm>
        </p:grpSpPr>
        <p:grpSp>
          <p:nvGrpSpPr>
            <p:cNvPr id="6" name="図形グループ 5"/>
            <p:cNvGrpSpPr/>
            <p:nvPr/>
          </p:nvGrpSpPr>
          <p:grpSpPr>
            <a:xfrm>
              <a:off x="4382033" y="1459824"/>
              <a:ext cx="4410618" cy="2889901"/>
              <a:chOff x="4382033" y="1459824"/>
              <a:chExt cx="4410618" cy="2889901"/>
            </a:xfrm>
          </p:grpSpPr>
          <p:grpSp>
            <p:nvGrpSpPr>
              <p:cNvPr id="15" name="図形グループ 14"/>
              <p:cNvGrpSpPr>
                <a:grpSpLocks noChangeAspect="1"/>
              </p:cNvGrpSpPr>
              <p:nvPr/>
            </p:nvGrpSpPr>
            <p:grpSpPr>
              <a:xfrm>
                <a:off x="4382033" y="1459824"/>
                <a:ext cx="4410618" cy="2889901"/>
                <a:chOff x="5011282" y="1492598"/>
                <a:chExt cx="3675518" cy="2408251"/>
              </a:xfrm>
            </p:grpSpPr>
            <p:pic>
              <p:nvPicPr>
                <p:cNvPr id="12" name="図 11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110368" y="1492598"/>
                  <a:ext cx="3576432" cy="2408251"/>
                </a:xfrm>
                <a:prstGeom prst="rect">
                  <a:avLst/>
                </a:prstGeom>
              </p:spPr>
            </p:pic>
            <p:sp>
              <p:nvSpPr>
                <p:cNvPr id="13" name="テキスト ボックス 12"/>
                <p:cNvSpPr txBox="1"/>
                <p:nvPr/>
              </p:nvSpPr>
              <p:spPr>
                <a:xfrm rot="16200000">
                  <a:off x="4195560" y="2378663"/>
                  <a:ext cx="200077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ja-JP" b="1" i="1" dirty="0" smtClean="0"/>
                    <a:t>I</a:t>
                  </a:r>
                  <a:r>
                    <a:rPr kumimoji="1" lang="en-US" altLang="ja-JP" b="1" i="1" baseline="-25000" dirty="0" smtClean="0"/>
                    <a:t>AA</a:t>
                  </a:r>
                  <a:r>
                    <a:rPr kumimoji="1" lang="en-US" altLang="ja-JP" b="1" i="1" dirty="0" smtClean="0"/>
                    <a:t> = Y</a:t>
                  </a:r>
                  <a:r>
                    <a:rPr kumimoji="1" lang="en-US" altLang="ja-JP" b="1" i="1" baseline="-25000" dirty="0" smtClean="0"/>
                    <a:t>AA</a:t>
                  </a:r>
                  <a:r>
                    <a:rPr kumimoji="1" lang="en-US" altLang="ja-JP" b="1" i="1" dirty="0" smtClean="0"/>
                    <a:t>/</a:t>
                  </a:r>
                  <a:r>
                    <a:rPr kumimoji="1" lang="en-US" altLang="ja-JP" b="1" i="1" dirty="0" err="1" smtClean="0"/>
                    <a:t>Y</a:t>
                  </a:r>
                  <a:r>
                    <a:rPr kumimoji="1" lang="en-US" altLang="ja-JP" b="1" i="1" baseline="-25000" dirty="0" err="1" smtClean="0"/>
                    <a:t>pp</a:t>
                  </a:r>
                  <a:endParaRPr kumimoji="1" lang="ja-JP" altLang="en-US" b="1" i="1" dirty="0"/>
                </a:p>
              </p:txBody>
            </p:sp>
          </p:grpSp>
          <p:pic>
            <p:nvPicPr>
              <p:cNvPr id="23" name="図 2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28396" y="1529067"/>
                <a:ext cx="1471147" cy="298827"/>
              </a:xfrm>
              <a:prstGeom prst="rect">
                <a:avLst/>
              </a:prstGeom>
            </p:spPr>
          </p:pic>
        </p:grp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11847" y="3220065"/>
              <a:ext cx="795962" cy="451045"/>
            </a:xfrm>
            <a:prstGeom prst="rect">
              <a:avLst/>
            </a:prstGeom>
          </p:spPr>
        </p:pic>
      </p:grpSp>
      <p:sp>
        <p:nvSpPr>
          <p:cNvPr id="25" name="テキスト ボックス 24"/>
          <p:cNvSpPr txBox="1"/>
          <p:nvPr/>
        </p:nvSpPr>
        <p:spPr>
          <a:xfrm>
            <a:off x="4723634" y="4317576"/>
            <a:ext cx="158224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b="1" dirty="0" smtClean="0"/>
              <a:t>Short path length</a:t>
            </a:r>
            <a:endParaRPr kumimoji="1" lang="ja-JP" altLang="en-US" sz="1600" b="1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7210409" y="4317576"/>
            <a:ext cx="158224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b="1" dirty="0" smtClean="0"/>
              <a:t>Long path length</a:t>
            </a:r>
            <a:endParaRPr kumimoji="1" lang="ja-JP" altLang="en-US" sz="1600" b="1" dirty="0"/>
          </a:p>
        </p:txBody>
      </p:sp>
      <p:cxnSp>
        <p:nvCxnSpPr>
          <p:cNvPr id="28" name="直線矢印コネクタ 27"/>
          <p:cNvCxnSpPr/>
          <p:nvPr/>
        </p:nvCxnSpPr>
        <p:spPr>
          <a:xfrm>
            <a:off x="6109407" y="4586787"/>
            <a:ext cx="1256595" cy="0"/>
          </a:xfrm>
          <a:prstGeom prst="straightConnector1">
            <a:avLst/>
          </a:prstGeom>
          <a:ln w="38100" cmpd="sng">
            <a:solidFill>
              <a:srgbClr val="292934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6750384" y="1180364"/>
            <a:ext cx="1683774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altLang="ja-JP" sz="1800" b="1" i="1" dirty="0" smtClean="0"/>
              <a:t>PRC.84.024904</a:t>
            </a:r>
            <a:endParaRPr lang="ja-JP" altLang="en-US" sz="1800" b="1" i="1" dirty="0"/>
          </a:p>
        </p:txBody>
      </p:sp>
      <p:sp>
        <p:nvSpPr>
          <p:cNvPr id="10" name="日付プレースホルダー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11" name="フッター プレースホルダー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12</a:t>
            </a:fld>
            <a:endParaRPr kumimoji="0" lang="zh-CN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429000" y="1143000"/>
            <a:ext cx="26645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b="1" dirty="0" smtClean="0"/>
              <a:t>v</a:t>
            </a:r>
            <a:r>
              <a:rPr kumimoji="1" lang="en-US" altLang="ja-JP" b="1" baseline="-25000" dirty="0" smtClean="0"/>
              <a:t>2</a:t>
            </a:r>
            <a:r>
              <a:rPr kumimoji="1" lang="en-US" altLang="ja-JP" b="1" dirty="0" smtClean="0"/>
              <a:t> &amp; v</a:t>
            </a:r>
            <a:r>
              <a:rPr kumimoji="1" lang="en-US" altLang="ja-JP" b="1" baseline="-25000" dirty="0" smtClean="0"/>
              <a:t>4</a:t>
            </a:r>
            <a:r>
              <a:rPr kumimoji="1" lang="en-US" altLang="ja-JP" b="1" dirty="0" smtClean="0"/>
              <a:t>{</a:t>
            </a:r>
            <a:r>
              <a:rPr kumimoji="1" lang="en-US" altLang="ja-JP" b="1" dirty="0" smtClean="0">
                <a:latin typeface="Symbol" charset="2"/>
                <a:cs typeface="Symbol" charset="2"/>
              </a:rPr>
              <a:t>F</a:t>
            </a:r>
            <a:r>
              <a:rPr kumimoji="1" lang="en-US" altLang="ja-JP" b="1" baseline="-25000" dirty="0" smtClean="0">
                <a:latin typeface="Symbol" charset="2"/>
                <a:cs typeface="Symbol" charset="2"/>
              </a:rPr>
              <a:t>2</a:t>
            </a:r>
            <a:r>
              <a:rPr kumimoji="1" lang="en-US" altLang="ja-JP" b="1" dirty="0" smtClean="0"/>
              <a:t>} modulated</a:t>
            </a:r>
            <a:endParaRPr kumimoji="1" lang="ja-JP" altLang="en-US" b="1" dirty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425024" y="1180364"/>
            <a:ext cx="3054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b="1" dirty="0" err="1" smtClean="0"/>
              <a:t>Au+Au</a:t>
            </a:r>
            <a:r>
              <a:rPr kumimoji="1" lang="en-US" altLang="ja-JP" b="1" dirty="0" smtClean="0"/>
              <a:t> 200GeV </a:t>
            </a:r>
            <a:r>
              <a:rPr kumimoji="1" lang="en-US" altLang="ja-JP" b="1" dirty="0"/>
              <a:t>2</a:t>
            </a:r>
            <a:r>
              <a:rPr kumimoji="1" lang="en-US" altLang="ja-JP" b="1" dirty="0" smtClean="0"/>
              <a:t>0-60%</a:t>
            </a:r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875058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4500" dirty="0" smtClean="0"/>
              <a:t>Intermediate </a:t>
            </a:r>
            <a:r>
              <a:rPr lang="en-US" altLang="ja-JP" sz="4500" dirty="0" err="1" smtClean="0"/>
              <a:t>p</a:t>
            </a:r>
            <a:r>
              <a:rPr lang="en-US" altLang="ja-JP" sz="4500" baseline="-25000" dirty="0" err="1" smtClean="0"/>
              <a:t>T</a:t>
            </a:r>
            <a:r>
              <a:rPr lang="en-US" altLang="ja-JP" sz="4500" dirty="0" smtClean="0"/>
              <a:t> </a:t>
            </a:r>
            <a:r>
              <a:rPr lang="en-US" altLang="ja-JP" sz="4500" dirty="0"/>
              <a:t>range</a:t>
            </a:r>
            <a:endParaRPr lang="ja-JP" altLang="en-US" sz="4500" dirty="0">
              <a:ea typeface="ＭＳ Ｐゴシック" charset="0"/>
              <a:cs typeface="Helvetica" charset="0"/>
            </a:endParaRPr>
          </a:p>
        </p:txBody>
      </p:sp>
      <p:sp>
        <p:nvSpPr>
          <p:cNvPr id="3174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5065548"/>
            <a:ext cx="8229600" cy="1351249"/>
          </a:xfrm>
        </p:spPr>
        <p:txBody>
          <a:bodyPr>
            <a:noAutofit/>
          </a:bodyPr>
          <a:lstStyle/>
          <a:p>
            <a:r>
              <a:rPr lang="en-US" altLang="ja-JP" sz="3400" dirty="0" smtClean="0"/>
              <a:t>Constant suppression of back-to-back jet</a:t>
            </a:r>
          </a:p>
          <a:p>
            <a:r>
              <a:rPr lang="en-US" altLang="ja-JP" sz="3400" dirty="0" smtClean="0">
                <a:solidFill>
                  <a:schemeClr val="tx2"/>
                </a:solidFill>
              </a:rPr>
              <a:t>Two competitive effects seen</a:t>
            </a:r>
            <a:endParaRPr lang="en-US" altLang="ja-JP" sz="3400" dirty="0" smtClean="0">
              <a:solidFill>
                <a:schemeClr val="tx2"/>
              </a:solidFill>
            </a:endParaRPr>
          </a:p>
          <a:p>
            <a:endParaRPr lang="en-US" altLang="ja-JP" sz="3400" dirty="0" smtClean="0">
              <a:solidFill>
                <a:schemeClr val="tx2"/>
              </a:solidFill>
            </a:endParaRPr>
          </a:p>
        </p:txBody>
      </p:sp>
      <p:pic>
        <p:nvPicPr>
          <p:cNvPr id="31748" name="Picture 2" descr="phenix-hh-asym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725" y="1732545"/>
            <a:ext cx="62484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Line 3"/>
          <p:cNvSpPr>
            <a:spLocks noChangeShapeType="1"/>
          </p:cNvSpPr>
          <p:nvPr/>
        </p:nvSpPr>
        <p:spPr bwMode="auto">
          <a:xfrm>
            <a:off x="3419475" y="3288295"/>
            <a:ext cx="1387475" cy="0"/>
          </a:xfrm>
          <a:prstGeom prst="line">
            <a:avLst/>
          </a:prstGeom>
          <a:noFill/>
          <a:ln w="635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1750" name="Rectangle 4"/>
          <p:cNvSpPr>
            <a:spLocks noChangeArrowheads="1"/>
          </p:cNvSpPr>
          <p:nvPr/>
        </p:nvSpPr>
        <p:spPr bwMode="auto">
          <a:xfrm>
            <a:off x="4410075" y="2846970"/>
            <a:ext cx="704850" cy="284163"/>
          </a:xfrm>
          <a:prstGeom prst="rect">
            <a:avLst/>
          </a:prstGeom>
          <a:solidFill>
            <a:schemeClr val="bg1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200" dirty="0">
                <a:latin typeface="Symbol" charset="0"/>
                <a:sym typeface="Symbol" charset="0"/>
              </a:rPr>
              <a:t></a:t>
            </a:r>
            <a:r>
              <a:rPr lang="en-US" altLang="ja-JP" sz="1200" baseline="-25000" dirty="0"/>
              <a:t>2</a:t>
            </a:r>
            <a:r>
              <a:rPr lang="en-US" altLang="ja-JP" sz="1200" dirty="0"/>
              <a:t> R.P.</a:t>
            </a:r>
          </a:p>
        </p:txBody>
      </p:sp>
      <p:sp>
        <p:nvSpPr>
          <p:cNvPr id="31751" name="Oval 5"/>
          <p:cNvSpPr>
            <a:spLocks noChangeArrowheads="1"/>
          </p:cNvSpPr>
          <p:nvPr/>
        </p:nvSpPr>
        <p:spPr bwMode="auto">
          <a:xfrm>
            <a:off x="3032125" y="2723145"/>
            <a:ext cx="685800" cy="1046163"/>
          </a:xfrm>
          <a:prstGeom prst="ellipse">
            <a:avLst/>
          </a:prstGeom>
          <a:noFill/>
          <a:ln w="635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1752" name="Oval 6"/>
          <p:cNvSpPr>
            <a:spLocks noChangeArrowheads="1"/>
          </p:cNvSpPr>
          <p:nvPr/>
        </p:nvSpPr>
        <p:spPr bwMode="auto">
          <a:xfrm>
            <a:off x="6537325" y="2743783"/>
            <a:ext cx="660400" cy="1046162"/>
          </a:xfrm>
          <a:prstGeom prst="ellipse">
            <a:avLst/>
          </a:prstGeom>
          <a:noFill/>
          <a:ln w="635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1757" name="Line 23"/>
          <p:cNvSpPr>
            <a:spLocks noChangeShapeType="1"/>
          </p:cNvSpPr>
          <p:nvPr/>
        </p:nvSpPr>
        <p:spPr bwMode="auto">
          <a:xfrm>
            <a:off x="6858000" y="3266070"/>
            <a:ext cx="1387475" cy="0"/>
          </a:xfrm>
          <a:prstGeom prst="line">
            <a:avLst/>
          </a:prstGeom>
          <a:noFill/>
          <a:ln w="635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1758" name="Rectangle 24"/>
          <p:cNvSpPr>
            <a:spLocks noChangeArrowheads="1"/>
          </p:cNvSpPr>
          <p:nvPr/>
        </p:nvSpPr>
        <p:spPr bwMode="auto">
          <a:xfrm>
            <a:off x="8220075" y="2846970"/>
            <a:ext cx="704850" cy="284163"/>
          </a:xfrm>
          <a:prstGeom prst="rect">
            <a:avLst/>
          </a:prstGeom>
          <a:solidFill>
            <a:schemeClr val="bg1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200">
                <a:latin typeface="Symbol" charset="0"/>
                <a:sym typeface="Symbol" charset="0"/>
              </a:rPr>
              <a:t></a:t>
            </a:r>
            <a:r>
              <a:rPr lang="en-US" altLang="ja-JP" sz="1200" baseline="-25000"/>
              <a:t>2</a:t>
            </a:r>
            <a:r>
              <a:rPr lang="en-US" altLang="ja-JP" sz="1200"/>
              <a:t> R.P.</a:t>
            </a:r>
          </a:p>
        </p:txBody>
      </p:sp>
      <p:sp>
        <p:nvSpPr>
          <p:cNvPr id="31759" name="Line 25"/>
          <p:cNvSpPr>
            <a:spLocks noChangeShapeType="1"/>
          </p:cNvSpPr>
          <p:nvPr/>
        </p:nvSpPr>
        <p:spPr bwMode="auto">
          <a:xfrm flipV="1">
            <a:off x="4186238" y="1611895"/>
            <a:ext cx="304800" cy="4572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1760" name="Line 26"/>
          <p:cNvSpPr>
            <a:spLocks noChangeShapeType="1"/>
          </p:cNvSpPr>
          <p:nvPr/>
        </p:nvSpPr>
        <p:spPr bwMode="auto">
          <a:xfrm>
            <a:off x="4164013" y="4431295"/>
            <a:ext cx="304800" cy="457200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1761" name="Line 27"/>
          <p:cNvSpPr>
            <a:spLocks noChangeShapeType="1"/>
          </p:cNvSpPr>
          <p:nvPr/>
        </p:nvSpPr>
        <p:spPr bwMode="auto">
          <a:xfrm>
            <a:off x="7908925" y="3974095"/>
            <a:ext cx="544513" cy="347663"/>
          </a:xfrm>
          <a:prstGeom prst="line">
            <a:avLst/>
          </a:prstGeom>
          <a:noFill/>
          <a:ln w="4445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1762" name="Line 28"/>
          <p:cNvSpPr>
            <a:spLocks noChangeShapeType="1"/>
          </p:cNvSpPr>
          <p:nvPr/>
        </p:nvSpPr>
        <p:spPr bwMode="auto">
          <a:xfrm flipV="1">
            <a:off x="7942263" y="2177045"/>
            <a:ext cx="544512" cy="347663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1763" name="Text Box 29"/>
          <p:cNvSpPr txBox="1">
            <a:spLocks noChangeArrowheads="1"/>
          </p:cNvSpPr>
          <p:nvPr/>
        </p:nvSpPr>
        <p:spPr bwMode="auto">
          <a:xfrm>
            <a:off x="4403725" y="1611895"/>
            <a:ext cx="539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altLang="ja-JP" sz="1400">
                <a:solidFill>
                  <a:srgbClr val="FF0000"/>
                </a:solidFill>
              </a:rPr>
              <a:t>Trig.</a:t>
            </a:r>
          </a:p>
        </p:txBody>
      </p:sp>
      <p:sp>
        <p:nvSpPr>
          <p:cNvPr id="31764" name="Text Box 30"/>
          <p:cNvSpPr txBox="1">
            <a:spLocks noChangeArrowheads="1"/>
          </p:cNvSpPr>
          <p:nvPr/>
        </p:nvSpPr>
        <p:spPr bwMode="auto">
          <a:xfrm>
            <a:off x="8366125" y="2221495"/>
            <a:ext cx="539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altLang="ja-JP" sz="1400">
                <a:solidFill>
                  <a:srgbClr val="FF0000"/>
                </a:solidFill>
              </a:rPr>
              <a:t>Trig.</a:t>
            </a:r>
          </a:p>
        </p:txBody>
      </p:sp>
      <p:sp>
        <p:nvSpPr>
          <p:cNvPr id="31765" name="Text Box 31"/>
          <p:cNvSpPr txBox="1">
            <a:spLocks noChangeArrowheads="1"/>
          </p:cNvSpPr>
          <p:nvPr/>
        </p:nvSpPr>
        <p:spPr bwMode="auto">
          <a:xfrm>
            <a:off x="4397375" y="4659895"/>
            <a:ext cx="539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altLang="ja-JP" sz="1400">
                <a:solidFill>
                  <a:srgbClr val="0000FF"/>
                </a:solidFill>
              </a:rPr>
              <a:t>Trig.</a:t>
            </a:r>
          </a:p>
        </p:txBody>
      </p:sp>
      <p:sp>
        <p:nvSpPr>
          <p:cNvPr id="31766" name="Text Box 32"/>
          <p:cNvSpPr txBox="1">
            <a:spLocks noChangeArrowheads="1"/>
          </p:cNvSpPr>
          <p:nvPr/>
        </p:nvSpPr>
        <p:spPr bwMode="auto">
          <a:xfrm>
            <a:off x="8359775" y="4126495"/>
            <a:ext cx="539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altLang="ja-JP" sz="1400">
                <a:solidFill>
                  <a:srgbClr val="0000FF"/>
                </a:solidFill>
              </a:rPr>
              <a:t>Trig.</a:t>
            </a:r>
          </a:p>
        </p:txBody>
      </p:sp>
      <p:grpSp>
        <p:nvGrpSpPr>
          <p:cNvPr id="8" name="図形グループ 7"/>
          <p:cNvGrpSpPr/>
          <p:nvPr/>
        </p:nvGrpSpPr>
        <p:grpSpPr>
          <a:xfrm>
            <a:off x="6191250" y="2872370"/>
            <a:ext cx="1320800" cy="687711"/>
            <a:chOff x="6207125" y="2808870"/>
            <a:chExt cx="1320800" cy="687711"/>
          </a:xfrm>
        </p:grpSpPr>
        <p:grpSp>
          <p:nvGrpSpPr>
            <p:cNvPr id="31754" name="Group 14"/>
            <p:cNvGrpSpPr>
              <a:grpSpLocks/>
            </p:cNvGrpSpPr>
            <p:nvPr/>
          </p:nvGrpSpPr>
          <p:grpSpPr bwMode="auto">
            <a:xfrm>
              <a:off x="6207125" y="2808870"/>
              <a:ext cx="1320800" cy="392113"/>
              <a:chOff x="3580" y="2136"/>
              <a:chExt cx="832" cy="247"/>
            </a:xfrm>
          </p:grpSpPr>
          <p:sp>
            <p:nvSpPr>
              <p:cNvPr id="31780" name="Line 15"/>
              <p:cNvSpPr>
                <a:spLocks noChangeShapeType="1"/>
              </p:cNvSpPr>
              <p:nvPr/>
            </p:nvSpPr>
            <p:spPr bwMode="auto">
              <a:xfrm flipV="1">
                <a:off x="4038" y="2136"/>
                <a:ext cx="291" cy="206"/>
              </a:xfrm>
              <a:prstGeom prst="line">
                <a:avLst/>
              </a:prstGeom>
              <a:noFill/>
              <a:ln w="25400">
                <a:solidFill>
                  <a:srgbClr val="FF8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31781" name="Line 16"/>
              <p:cNvSpPr>
                <a:spLocks noChangeShapeType="1"/>
              </p:cNvSpPr>
              <p:nvPr/>
            </p:nvSpPr>
            <p:spPr bwMode="auto">
              <a:xfrm flipV="1">
                <a:off x="4038" y="2177"/>
                <a:ext cx="374" cy="165"/>
              </a:xfrm>
              <a:prstGeom prst="line">
                <a:avLst/>
              </a:prstGeom>
              <a:noFill/>
              <a:ln w="25400">
                <a:solidFill>
                  <a:srgbClr val="FF8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31782" name="Line 17"/>
              <p:cNvSpPr>
                <a:spLocks noChangeShapeType="1"/>
              </p:cNvSpPr>
              <p:nvPr/>
            </p:nvSpPr>
            <p:spPr bwMode="auto">
              <a:xfrm flipV="1">
                <a:off x="4038" y="2260"/>
                <a:ext cx="333" cy="82"/>
              </a:xfrm>
              <a:prstGeom prst="line">
                <a:avLst/>
              </a:prstGeom>
              <a:noFill/>
              <a:ln w="25400">
                <a:solidFill>
                  <a:srgbClr val="FF8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31783" name="Line 18"/>
              <p:cNvSpPr>
                <a:spLocks noChangeShapeType="1"/>
              </p:cNvSpPr>
              <p:nvPr/>
            </p:nvSpPr>
            <p:spPr bwMode="auto">
              <a:xfrm flipH="1" flipV="1">
                <a:off x="3580" y="2342"/>
                <a:ext cx="458" cy="0"/>
              </a:xfrm>
              <a:prstGeom prst="line">
                <a:avLst/>
              </a:prstGeom>
              <a:noFill/>
              <a:ln w="25400">
                <a:solidFill>
                  <a:srgbClr val="FF8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31784" name="Line 19"/>
              <p:cNvSpPr>
                <a:spLocks noChangeShapeType="1"/>
              </p:cNvSpPr>
              <p:nvPr/>
            </p:nvSpPr>
            <p:spPr bwMode="auto">
              <a:xfrm flipH="1">
                <a:off x="3705" y="2342"/>
                <a:ext cx="333" cy="41"/>
              </a:xfrm>
              <a:prstGeom prst="line">
                <a:avLst/>
              </a:prstGeom>
              <a:noFill/>
              <a:ln w="25400">
                <a:solidFill>
                  <a:srgbClr val="FF8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31785" name="Line 20"/>
              <p:cNvSpPr>
                <a:spLocks noChangeShapeType="1"/>
              </p:cNvSpPr>
              <p:nvPr/>
            </p:nvSpPr>
            <p:spPr bwMode="auto">
              <a:xfrm flipH="1" flipV="1">
                <a:off x="3663" y="2260"/>
                <a:ext cx="375" cy="82"/>
              </a:xfrm>
              <a:prstGeom prst="line">
                <a:avLst/>
              </a:prstGeom>
              <a:noFill/>
              <a:ln w="25400">
                <a:solidFill>
                  <a:srgbClr val="FF8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  <p:sp>
          <p:nvSpPr>
            <p:cNvPr id="31768" name="Line 34"/>
            <p:cNvSpPr>
              <a:spLocks noChangeShapeType="1"/>
            </p:cNvSpPr>
            <p:nvPr/>
          </p:nvSpPr>
          <p:spPr bwMode="auto">
            <a:xfrm flipH="1">
              <a:off x="6338887" y="3151770"/>
              <a:ext cx="585787" cy="344811"/>
            </a:xfrm>
            <a:prstGeom prst="line">
              <a:avLst/>
            </a:prstGeom>
            <a:noFill/>
            <a:ln w="63500">
              <a:solidFill>
                <a:srgbClr val="FF8000"/>
              </a:solidFill>
              <a:prstDash val="sysDot"/>
              <a:round/>
              <a:headEnd type="none"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6" name="図形グループ 5"/>
          <p:cNvGrpSpPr/>
          <p:nvPr/>
        </p:nvGrpSpPr>
        <p:grpSpPr>
          <a:xfrm>
            <a:off x="3110281" y="2679505"/>
            <a:ext cx="702748" cy="1111250"/>
            <a:chOff x="2983281" y="2679505"/>
            <a:chExt cx="702748" cy="1111250"/>
          </a:xfrm>
        </p:grpSpPr>
        <p:sp>
          <p:nvSpPr>
            <p:cNvPr id="31786" name="Line 8"/>
            <p:cNvSpPr>
              <a:spLocks noChangeShapeType="1"/>
            </p:cNvSpPr>
            <p:nvPr/>
          </p:nvSpPr>
          <p:spPr bwMode="auto">
            <a:xfrm flipV="1">
              <a:off x="3355829" y="2679505"/>
              <a:ext cx="131763" cy="457200"/>
            </a:xfrm>
            <a:prstGeom prst="line">
              <a:avLst/>
            </a:prstGeom>
            <a:noFill/>
            <a:ln w="25400">
              <a:solidFill>
                <a:srgbClr val="FF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31787" name="Line 9"/>
            <p:cNvSpPr>
              <a:spLocks noChangeShapeType="1"/>
            </p:cNvSpPr>
            <p:nvPr/>
          </p:nvSpPr>
          <p:spPr bwMode="auto">
            <a:xfrm flipV="1">
              <a:off x="3355829" y="2679505"/>
              <a:ext cx="263525" cy="457200"/>
            </a:xfrm>
            <a:prstGeom prst="line">
              <a:avLst/>
            </a:prstGeom>
            <a:noFill/>
            <a:ln w="25400">
              <a:solidFill>
                <a:srgbClr val="FF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31788" name="Line 10"/>
            <p:cNvSpPr>
              <a:spLocks noChangeShapeType="1"/>
            </p:cNvSpPr>
            <p:nvPr/>
          </p:nvSpPr>
          <p:spPr bwMode="auto">
            <a:xfrm flipV="1">
              <a:off x="3355829" y="2879530"/>
              <a:ext cx="260350" cy="257175"/>
            </a:xfrm>
            <a:prstGeom prst="line">
              <a:avLst/>
            </a:prstGeom>
            <a:noFill/>
            <a:ln w="25400">
              <a:solidFill>
                <a:srgbClr val="FF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31789" name="Line 11"/>
            <p:cNvSpPr>
              <a:spLocks noChangeShapeType="1"/>
            </p:cNvSpPr>
            <p:nvPr/>
          </p:nvSpPr>
          <p:spPr bwMode="auto">
            <a:xfrm>
              <a:off x="3355829" y="3136705"/>
              <a:ext cx="263525" cy="654050"/>
            </a:xfrm>
            <a:prstGeom prst="line">
              <a:avLst/>
            </a:prstGeom>
            <a:noFill/>
            <a:ln w="25400">
              <a:solidFill>
                <a:srgbClr val="FF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31790" name="Line 12"/>
            <p:cNvSpPr>
              <a:spLocks noChangeShapeType="1"/>
            </p:cNvSpPr>
            <p:nvPr/>
          </p:nvSpPr>
          <p:spPr bwMode="auto">
            <a:xfrm>
              <a:off x="3355829" y="3136705"/>
              <a:ext cx="131763" cy="588963"/>
            </a:xfrm>
            <a:prstGeom prst="line">
              <a:avLst/>
            </a:prstGeom>
            <a:noFill/>
            <a:ln w="25400">
              <a:solidFill>
                <a:srgbClr val="FF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31791" name="Line 13"/>
            <p:cNvSpPr>
              <a:spLocks noChangeShapeType="1"/>
            </p:cNvSpPr>
            <p:nvPr/>
          </p:nvSpPr>
          <p:spPr bwMode="auto">
            <a:xfrm>
              <a:off x="3355829" y="3136705"/>
              <a:ext cx="330200" cy="588963"/>
            </a:xfrm>
            <a:prstGeom prst="line">
              <a:avLst/>
            </a:prstGeom>
            <a:noFill/>
            <a:ln w="25400">
              <a:solidFill>
                <a:srgbClr val="FF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31769" name="Line 35"/>
            <p:cNvSpPr>
              <a:spLocks noChangeShapeType="1"/>
            </p:cNvSpPr>
            <p:nvPr/>
          </p:nvSpPr>
          <p:spPr bwMode="auto">
            <a:xfrm flipH="1">
              <a:off x="2983281" y="3108130"/>
              <a:ext cx="404294" cy="617538"/>
            </a:xfrm>
            <a:prstGeom prst="line">
              <a:avLst/>
            </a:prstGeom>
            <a:noFill/>
            <a:ln w="63500">
              <a:solidFill>
                <a:srgbClr val="FF8000"/>
              </a:solidFill>
              <a:prstDash val="sysDot"/>
              <a:round/>
              <a:headEnd type="none"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31770" name="Text Box 37"/>
          <p:cNvSpPr txBox="1">
            <a:spLocks noChangeArrowheads="1"/>
          </p:cNvSpPr>
          <p:nvPr/>
        </p:nvSpPr>
        <p:spPr bwMode="auto">
          <a:xfrm>
            <a:off x="5629275" y="1331345"/>
            <a:ext cx="1416050" cy="679450"/>
          </a:xfrm>
          <a:prstGeom prst="rect">
            <a:avLst/>
          </a:prstGeom>
          <a:solidFill>
            <a:schemeClr val="bg1"/>
          </a:solidFill>
          <a:ln w="38100">
            <a:solidFill>
              <a:srgbClr val="008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altLang="ja-JP" sz="1800"/>
              <a:t>in-plane </a:t>
            </a:r>
          </a:p>
          <a:p>
            <a:r>
              <a:rPr lang="en-US" altLang="ja-JP" sz="1800"/>
              <a:t>trigger case</a:t>
            </a:r>
          </a:p>
        </p:txBody>
      </p:sp>
      <p:sp>
        <p:nvSpPr>
          <p:cNvPr id="31771" name="Text Box 38"/>
          <p:cNvSpPr txBox="1">
            <a:spLocks noChangeArrowheads="1"/>
          </p:cNvSpPr>
          <p:nvPr/>
        </p:nvSpPr>
        <p:spPr bwMode="auto">
          <a:xfrm>
            <a:off x="2047875" y="1331345"/>
            <a:ext cx="1506538" cy="679450"/>
          </a:xfrm>
          <a:prstGeom prst="rect">
            <a:avLst/>
          </a:prstGeom>
          <a:solidFill>
            <a:schemeClr val="bg1"/>
          </a:solidFill>
          <a:ln w="38100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altLang="ja-JP" sz="1800"/>
              <a:t>out-of-plane </a:t>
            </a:r>
          </a:p>
          <a:p>
            <a:r>
              <a:rPr lang="en-US" altLang="ja-JP" sz="1800"/>
              <a:t>trigger case</a:t>
            </a:r>
          </a:p>
        </p:txBody>
      </p:sp>
      <p:sp>
        <p:nvSpPr>
          <p:cNvPr id="31774" name="Rectangle 41"/>
          <p:cNvSpPr>
            <a:spLocks noChangeArrowheads="1"/>
          </p:cNvSpPr>
          <p:nvPr/>
        </p:nvSpPr>
        <p:spPr bwMode="auto">
          <a:xfrm>
            <a:off x="47625" y="2040946"/>
            <a:ext cx="2441694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/>
          <a:p>
            <a:r>
              <a:rPr kumimoji="1" lang="en-US" altLang="ja-JP" sz="1600" b="1" dirty="0" err="1"/>
              <a:t>Au+Au</a:t>
            </a:r>
            <a:r>
              <a:rPr kumimoji="1" lang="en-US" altLang="ja-JP" sz="1600" b="1" dirty="0"/>
              <a:t> 200GeV 20</a:t>
            </a:r>
            <a:r>
              <a:rPr kumimoji="1" lang="en-US" altLang="ja-JP" sz="1600" b="1" dirty="0" smtClean="0"/>
              <a:t>-50%</a:t>
            </a:r>
          </a:p>
          <a:p>
            <a:r>
              <a:rPr lang="en-US" altLang="ja-JP" sz="1600" b="1" dirty="0"/>
              <a:t>h-</a:t>
            </a:r>
            <a:r>
              <a:rPr lang="en-US" altLang="ja-JP" sz="1600" b="1" dirty="0" smtClean="0"/>
              <a:t>h :2-4x1-2GeV/c</a:t>
            </a:r>
          </a:p>
          <a:p>
            <a:r>
              <a:rPr kumimoji="1" lang="en-US" altLang="ja-JP" sz="1600" b="1" dirty="0"/>
              <a:t>v</a:t>
            </a:r>
            <a:r>
              <a:rPr kumimoji="1" lang="en-US" altLang="ja-JP" sz="1600" b="1" baseline="-25000" dirty="0"/>
              <a:t>2</a:t>
            </a:r>
            <a:r>
              <a:rPr kumimoji="1" lang="en-US" altLang="ja-JP" sz="1600" b="1" dirty="0"/>
              <a:t> &amp; v</a:t>
            </a:r>
            <a:r>
              <a:rPr kumimoji="1" lang="en-US" altLang="ja-JP" sz="1600" b="1" baseline="-25000" dirty="0"/>
              <a:t>4</a:t>
            </a:r>
            <a:r>
              <a:rPr kumimoji="1" lang="en-US" altLang="ja-JP" sz="1600" b="1" dirty="0"/>
              <a:t>{</a:t>
            </a:r>
            <a:r>
              <a:rPr kumimoji="1" lang="en-US" altLang="ja-JP" sz="1600" b="1" dirty="0">
                <a:latin typeface="Symbol" charset="2"/>
                <a:cs typeface="Symbol" charset="2"/>
              </a:rPr>
              <a:t>F</a:t>
            </a:r>
            <a:r>
              <a:rPr kumimoji="1" lang="en-US" altLang="ja-JP" sz="1600" b="1" baseline="-25000" dirty="0">
                <a:latin typeface="Symbol" charset="2"/>
                <a:cs typeface="Symbol" charset="2"/>
              </a:rPr>
              <a:t>2</a:t>
            </a:r>
            <a:r>
              <a:rPr kumimoji="1" lang="en-US" altLang="ja-JP" sz="1600" b="1" dirty="0"/>
              <a:t>} </a:t>
            </a:r>
            <a:r>
              <a:rPr kumimoji="1" lang="en-US" altLang="ja-JP" sz="1600" b="1" dirty="0" smtClean="0"/>
              <a:t>modulated</a:t>
            </a:r>
            <a:endParaRPr kumimoji="1" lang="ja-JP" altLang="en-US" sz="1600" b="1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13</a:t>
            </a:fld>
            <a:endParaRPr kumimoji="0" lang="zh-CN" altLang="en-US"/>
          </a:p>
        </p:txBody>
      </p:sp>
      <p:sp>
        <p:nvSpPr>
          <p:cNvPr id="46" name="Rectangle 41"/>
          <p:cNvSpPr>
            <a:spLocks noChangeArrowheads="1"/>
          </p:cNvSpPr>
          <p:nvPr/>
        </p:nvSpPr>
        <p:spPr bwMode="auto">
          <a:xfrm>
            <a:off x="7045325" y="1442618"/>
            <a:ext cx="2121093" cy="338554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/>
          <a:p>
            <a:pPr algn="ctr"/>
            <a:r>
              <a:rPr lang="en-US" altLang="ja-JP" sz="1600" b="1" dirty="0" smtClean="0">
                <a:solidFill>
                  <a:srgbClr val="FF0000"/>
                </a:solidFill>
              </a:rPr>
              <a:t>PHENIX </a:t>
            </a:r>
            <a:r>
              <a:rPr lang="en-US" altLang="ja-JP" sz="1600" b="1" dirty="0">
                <a:solidFill>
                  <a:srgbClr val="FF0000"/>
                </a:solidFill>
              </a:rPr>
              <a:t>preliminary</a:t>
            </a:r>
            <a:endParaRPr lang="en-US" altLang="ja-JP" sz="1600" dirty="0"/>
          </a:p>
        </p:txBody>
      </p:sp>
      <p:grpSp>
        <p:nvGrpSpPr>
          <p:cNvPr id="5" name="図形グループ 4"/>
          <p:cNvGrpSpPr/>
          <p:nvPr/>
        </p:nvGrpSpPr>
        <p:grpSpPr>
          <a:xfrm>
            <a:off x="123825" y="2955978"/>
            <a:ext cx="1600200" cy="954107"/>
            <a:chOff x="76200" y="1908228"/>
            <a:chExt cx="1600200" cy="954107"/>
          </a:xfrm>
        </p:grpSpPr>
        <p:sp>
          <p:nvSpPr>
            <p:cNvPr id="31773" name="Text Box 40"/>
            <p:cNvSpPr txBox="1">
              <a:spLocks noChangeArrowheads="1"/>
            </p:cNvSpPr>
            <p:nvPr/>
          </p:nvSpPr>
          <p:spPr bwMode="auto">
            <a:xfrm>
              <a:off x="76200" y="1908228"/>
              <a:ext cx="160020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 altLang="ja-JP" sz="1400" b="1" dirty="0"/>
                <a:t>Flow subtracted yield is shown radially with base line.</a:t>
              </a:r>
            </a:p>
          </p:txBody>
        </p:sp>
        <p:sp>
          <p:nvSpPr>
            <p:cNvPr id="31772" name="Line 39"/>
            <p:cNvSpPr>
              <a:spLocks noChangeShapeType="1"/>
            </p:cNvSpPr>
            <p:nvPr/>
          </p:nvSpPr>
          <p:spPr bwMode="auto">
            <a:xfrm>
              <a:off x="641350" y="2731083"/>
              <a:ext cx="762000" cy="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53" name="Rectangle 21"/>
          <p:cNvSpPr>
            <a:spLocks noChangeArrowheads="1"/>
          </p:cNvSpPr>
          <p:nvPr/>
        </p:nvSpPr>
        <p:spPr bwMode="auto">
          <a:xfrm>
            <a:off x="5603875" y="4602745"/>
            <a:ext cx="2806700" cy="434975"/>
          </a:xfrm>
          <a:prstGeom prst="rect">
            <a:avLst/>
          </a:prstGeom>
          <a:solidFill>
            <a:schemeClr val="bg1"/>
          </a:solidFill>
          <a:ln w="38100">
            <a:solidFill>
              <a:srgbClr val="FF8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/>
              <a:t>penetration dominance</a:t>
            </a:r>
          </a:p>
        </p:txBody>
      </p:sp>
      <p:sp>
        <p:nvSpPr>
          <p:cNvPr id="54" name="Rectangle 22"/>
          <p:cNvSpPr>
            <a:spLocks noChangeArrowheads="1"/>
          </p:cNvSpPr>
          <p:nvPr/>
        </p:nvSpPr>
        <p:spPr bwMode="auto">
          <a:xfrm>
            <a:off x="1803400" y="4591050"/>
            <a:ext cx="2368550" cy="434975"/>
          </a:xfrm>
          <a:prstGeom prst="rect">
            <a:avLst/>
          </a:prstGeom>
          <a:solidFill>
            <a:schemeClr val="bg1"/>
          </a:solidFill>
          <a:ln w="38100">
            <a:solidFill>
              <a:srgbClr val="FF8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/>
              <a:t>surface dominance</a:t>
            </a:r>
          </a:p>
        </p:txBody>
      </p:sp>
      <p:sp>
        <p:nvSpPr>
          <p:cNvPr id="9" name="円/楕円 8"/>
          <p:cNvSpPr/>
          <p:nvPr/>
        </p:nvSpPr>
        <p:spPr>
          <a:xfrm>
            <a:off x="2181225" y="2577095"/>
            <a:ext cx="624212" cy="1279525"/>
          </a:xfrm>
          <a:prstGeom prst="ellipse">
            <a:avLst/>
          </a:prstGeom>
          <a:noFill/>
          <a:ln w="38100" cmpd="sng">
            <a:solidFill>
              <a:srgbClr val="00FFFF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円/楕円 56"/>
          <p:cNvSpPr/>
          <p:nvPr/>
        </p:nvSpPr>
        <p:spPr>
          <a:xfrm rot="3562299">
            <a:off x="3508860" y="3425631"/>
            <a:ext cx="624212" cy="1279525"/>
          </a:xfrm>
          <a:prstGeom prst="ellipse">
            <a:avLst/>
          </a:prstGeom>
          <a:noFill/>
          <a:ln w="38100" cmpd="sng">
            <a:solidFill>
              <a:srgbClr val="00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円/楕円 57"/>
          <p:cNvSpPr/>
          <p:nvPr/>
        </p:nvSpPr>
        <p:spPr>
          <a:xfrm rot="1324292">
            <a:off x="5663669" y="2357566"/>
            <a:ext cx="624212" cy="1279525"/>
          </a:xfrm>
          <a:prstGeom prst="ellipse">
            <a:avLst/>
          </a:prstGeom>
          <a:noFill/>
          <a:ln w="38100" cmpd="sng">
            <a:solidFill>
              <a:srgbClr val="00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円/楕円 58"/>
          <p:cNvSpPr/>
          <p:nvPr/>
        </p:nvSpPr>
        <p:spPr>
          <a:xfrm rot="5400000">
            <a:off x="6582999" y="3480422"/>
            <a:ext cx="624212" cy="1279525"/>
          </a:xfrm>
          <a:prstGeom prst="ellipse">
            <a:avLst/>
          </a:prstGeom>
          <a:noFill/>
          <a:ln w="38100" cmpd="sng">
            <a:solidFill>
              <a:srgbClr val="00FFFF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29849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09580"/>
            <a:ext cx="8229600" cy="5303920"/>
          </a:xfrm>
        </p:spPr>
        <p:txBody>
          <a:bodyPr>
            <a:noAutofit/>
          </a:bodyPr>
          <a:lstStyle/>
          <a:p>
            <a:r>
              <a:rPr kumimoji="1" lang="en-US" altLang="ja-JP" sz="3000" dirty="0" smtClean="0"/>
              <a:t>Higher harmonic flow </a:t>
            </a:r>
            <a:r>
              <a:rPr kumimoji="1" lang="en-US" altLang="ja-JP" sz="3000" dirty="0" err="1" smtClean="0"/>
              <a:t>v</a:t>
            </a:r>
            <a:r>
              <a:rPr kumimoji="1" lang="en-US" altLang="ja-JP" sz="3000" baseline="-25000" dirty="0" err="1" smtClean="0"/>
              <a:t>n</a:t>
            </a:r>
            <a:r>
              <a:rPr kumimoji="1" lang="en-US" altLang="ja-JP" sz="3000" dirty="0" smtClean="0"/>
              <a:t> </a:t>
            </a:r>
            <a:r>
              <a:rPr lang="en-US" altLang="ja-JP" sz="3000" dirty="0" smtClean="0"/>
              <a:t>has been </a:t>
            </a:r>
            <a:r>
              <a:rPr kumimoji="1" lang="en-US" altLang="ja-JP" sz="3000" dirty="0" smtClean="0"/>
              <a:t>measured</a:t>
            </a:r>
          </a:p>
          <a:p>
            <a:r>
              <a:rPr lang="en-US" altLang="ja-JP" sz="3000" dirty="0" smtClean="0"/>
              <a:t>By </a:t>
            </a:r>
            <a:r>
              <a:rPr lang="en-US" altLang="ja-JP" sz="3000" dirty="0" err="1" smtClean="0"/>
              <a:t>v</a:t>
            </a:r>
            <a:r>
              <a:rPr lang="en-US" altLang="ja-JP" sz="3000" baseline="-25000" dirty="0" err="1" smtClean="0"/>
              <a:t>n</a:t>
            </a:r>
            <a:r>
              <a:rPr lang="en-US" altLang="ja-JP" sz="3000" dirty="0" smtClean="0"/>
              <a:t> modulation to correlations,</a:t>
            </a:r>
          </a:p>
          <a:p>
            <a:pPr marL="441325" lvl="1" indent="-182563">
              <a:tabLst>
                <a:tab pos="444500" algn="l"/>
              </a:tabLst>
            </a:pPr>
            <a:r>
              <a:rPr lang="en-US" altLang="ja-JP" sz="2800" dirty="0" smtClean="0"/>
              <a:t>Shoulders almost gone in most-central </a:t>
            </a:r>
            <a:r>
              <a:rPr lang="en-US" altLang="ja-JP" sz="2800" dirty="0" smtClean="0"/>
              <a:t>collisions</a:t>
            </a:r>
          </a:p>
          <a:p>
            <a:pPr marL="441325" lvl="1" indent="-182563">
              <a:tabLst>
                <a:tab pos="269875" algn="l"/>
              </a:tabLst>
            </a:pPr>
            <a:r>
              <a:rPr lang="en-US" altLang="ja-JP" sz="2800" dirty="0" smtClean="0"/>
              <a:t>Shoulders r</a:t>
            </a:r>
            <a:r>
              <a:rPr lang="en-US" altLang="ja-JP" sz="2800" dirty="0" smtClean="0"/>
              <a:t>emain </a:t>
            </a:r>
            <a:r>
              <a:rPr lang="en-US" altLang="ja-JP" sz="2800" dirty="0" smtClean="0"/>
              <a:t>in mid-central collisions</a:t>
            </a:r>
          </a:p>
          <a:p>
            <a:r>
              <a:rPr lang="en-US" altLang="ja-JP" sz="3000" dirty="0"/>
              <a:t>C</a:t>
            </a:r>
            <a:r>
              <a:rPr lang="en-US" altLang="ja-JP" sz="3000" dirty="0" smtClean="0"/>
              <a:t>orrelations relative to event plane</a:t>
            </a:r>
          </a:p>
          <a:p>
            <a:pPr lvl="1"/>
            <a:r>
              <a:rPr lang="en-US" altLang="ja-JP" sz="2800" dirty="0" smtClean="0"/>
              <a:t>Monotonic away side suppression at high </a:t>
            </a:r>
            <a:r>
              <a:rPr lang="en-US" altLang="ja-JP" sz="2800" dirty="0" err="1" smtClean="0"/>
              <a:t>p</a:t>
            </a:r>
            <a:r>
              <a:rPr lang="en-US" altLang="ja-JP" sz="2800" baseline="-25000" dirty="0" err="1" smtClean="0"/>
              <a:t>T</a:t>
            </a:r>
            <a:endParaRPr lang="en-US" altLang="ja-JP" sz="2800" dirty="0" smtClean="0"/>
          </a:p>
          <a:p>
            <a:pPr lvl="1"/>
            <a:r>
              <a:rPr lang="en-US" altLang="ja-JP" sz="2800" dirty="0"/>
              <a:t>Constant suppression of </a:t>
            </a:r>
            <a:r>
              <a:rPr lang="en-US" altLang="ja-JP" sz="2800" dirty="0" smtClean="0"/>
              <a:t>di-jet &amp; </a:t>
            </a:r>
            <a:r>
              <a:rPr lang="en-US" altLang="ja-JP" sz="2800" dirty="0"/>
              <a:t>Two competitive effects </a:t>
            </a:r>
            <a:r>
              <a:rPr lang="en-US" altLang="ja-JP" sz="2800" dirty="0" smtClean="0"/>
              <a:t>at </a:t>
            </a:r>
            <a:r>
              <a:rPr lang="en-US" altLang="ja-JP" sz="2800" dirty="0" smtClean="0"/>
              <a:t>intermediate </a:t>
            </a:r>
            <a:r>
              <a:rPr lang="en-US" altLang="ja-JP" sz="2800" dirty="0" err="1" smtClean="0"/>
              <a:t>p</a:t>
            </a:r>
            <a:r>
              <a:rPr lang="en-US" altLang="ja-JP" sz="2800" baseline="-25000" dirty="0" err="1" smtClean="0"/>
              <a:t>T</a:t>
            </a:r>
            <a:endParaRPr lang="en-US" altLang="ja-JP" sz="2800" baseline="-25000" dirty="0" smtClean="0"/>
          </a:p>
          <a:p>
            <a:r>
              <a:rPr lang="en-US" altLang="ja-JP" sz="3000" dirty="0" smtClean="0"/>
              <a:t>Fully </a:t>
            </a:r>
            <a:r>
              <a:rPr lang="en-US" altLang="ja-JP" sz="3000" dirty="0" err="1" smtClean="0"/>
              <a:t>v</a:t>
            </a:r>
            <a:r>
              <a:rPr lang="en-US" altLang="ja-JP" sz="3000" baseline="-25000" dirty="0" err="1" smtClean="0"/>
              <a:t>n</a:t>
            </a:r>
            <a:r>
              <a:rPr lang="en-US" altLang="ja-JP" sz="3000" dirty="0" smtClean="0"/>
              <a:t> modulated analyses are in progress</a:t>
            </a:r>
          </a:p>
        </p:txBody>
      </p:sp>
      <p:sp>
        <p:nvSpPr>
          <p:cNvPr id="6" name="日付プレースホルダー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14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30745065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915044"/>
            <a:ext cx="8229600" cy="701477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5000" b="1" dirty="0" smtClean="0"/>
              <a:t>Backup Slides</a:t>
            </a:r>
            <a:endParaRPr kumimoji="1" lang="ja-JP" altLang="en-US" sz="5000" b="1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15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173881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タイトル 1"/>
          <p:cNvSpPr>
            <a:spLocks noGrp="1"/>
          </p:cNvSpPr>
          <p:nvPr>
            <p:ph type="title"/>
          </p:nvPr>
        </p:nvSpPr>
        <p:spPr>
          <a:xfrm>
            <a:off x="457200" y="521712"/>
            <a:ext cx="8229600" cy="701477"/>
          </a:xfrm>
        </p:spPr>
        <p:txBody>
          <a:bodyPr/>
          <a:lstStyle/>
          <a:p>
            <a:r>
              <a:rPr lang="en-US" altLang="ja-JP" dirty="0" smtClean="0">
                <a:latin typeface="Symbol" charset="0"/>
                <a:ea typeface="ＭＳ 明朝" charset="0"/>
                <a:cs typeface="Symbol" charset="0"/>
              </a:rPr>
              <a:t>F</a:t>
            </a:r>
            <a:r>
              <a:rPr lang="en-US" altLang="ja-JP" baseline="-25000" dirty="0" smtClean="0">
                <a:latin typeface="Bookman Old Style" charset="0"/>
                <a:ea typeface="ＭＳ 明朝" charset="0"/>
                <a:cs typeface="Calibri" charset="0"/>
              </a:rPr>
              <a:t>i </a:t>
            </a:r>
            <a:r>
              <a:rPr lang="en-US" altLang="ja-JP" dirty="0">
                <a:latin typeface="Bookman Old Style" charset="0"/>
                <a:ea typeface="ＭＳ 明朝" charset="0"/>
                <a:cs typeface="Calibri" charset="0"/>
              </a:rPr>
              <a:t>- </a:t>
            </a:r>
            <a:r>
              <a:rPr lang="en-US" altLang="ja-JP" dirty="0" err="1">
                <a:latin typeface="Symbol" charset="0"/>
                <a:ea typeface="ＭＳ 明朝" charset="0"/>
                <a:cs typeface="Symbol" charset="0"/>
              </a:rPr>
              <a:t>F</a:t>
            </a:r>
            <a:r>
              <a:rPr lang="en-US" altLang="ja-JP" baseline="-25000" dirty="0" err="1">
                <a:latin typeface="Bookman Old Style" charset="0"/>
                <a:ea typeface="ＭＳ 明朝" charset="0"/>
                <a:cs typeface="Calibri" charset="0"/>
              </a:rPr>
              <a:t>j</a:t>
            </a:r>
            <a:r>
              <a:rPr lang="en-US" altLang="ja-JP" dirty="0">
                <a:latin typeface="Bookman Old Style" charset="0"/>
                <a:ea typeface="ＭＳ 明朝" charset="0"/>
                <a:cs typeface="Calibri" charset="0"/>
              </a:rPr>
              <a:t> correlations </a:t>
            </a:r>
            <a:endParaRPr lang="ja-JP" altLang="en-US" dirty="0">
              <a:latin typeface="Symbol" charset="0"/>
              <a:ea typeface="ＭＳ 明朝" charset="0"/>
              <a:cs typeface="Symbol" charset="0"/>
            </a:endParaRPr>
          </a:p>
        </p:txBody>
      </p:sp>
      <p:sp>
        <p:nvSpPr>
          <p:cNvPr id="32773" name="コンテンツ プレースホルダ 2"/>
          <p:cNvSpPr>
            <a:spLocks noGrp="1"/>
          </p:cNvSpPr>
          <p:nvPr>
            <p:ph sz="quarter" idx="1"/>
          </p:nvPr>
        </p:nvSpPr>
        <p:spPr>
          <a:xfrm>
            <a:off x="457200" y="5883276"/>
            <a:ext cx="8229600" cy="663770"/>
          </a:xfrm>
        </p:spPr>
        <p:txBody>
          <a:bodyPr/>
          <a:lstStyle/>
          <a:p>
            <a:endParaRPr lang="ja-JP" altLang="en-US" dirty="0">
              <a:latin typeface="Gill Sans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16</a:t>
            </a:fld>
            <a:endParaRPr kumimoji="0" lang="zh-CN" altLang="en-US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836" y="1667904"/>
            <a:ext cx="4739951" cy="4215372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423" y="2365375"/>
            <a:ext cx="4045451" cy="1787525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2889250" y="3635375"/>
            <a:ext cx="1285875" cy="317500"/>
          </a:xfrm>
          <a:prstGeom prst="rect">
            <a:avLst/>
          </a:prstGeom>
          <a:noFill/>
          <a:ln w="38100" cmpd="sng">
            <a:solidFill>
              <a:srgbClr val="FF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6130920" y="1852570"/>
            <a:ext cx="177867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altLang="ja-JP" sz="1800" b="1" i="1" dirty="0"/>
              <a:t>PRL.</a:t>
            </a:r>
            <a:r>
              <a:rPr lang="en-US" altLang="ja-JP" sz="1800" b="1" i="1" dirty="0" smtClean="0"/>
              <a:t>107.252301</a:t>
            </a:r>
            <a:endParaRPr lang="ja-JP" altLang="en-US" sz="1800" b="1" i="1" dirty="0"/>
          </a:p>
        </p:txBody>
      </p:sp>
    </p:spTree>
    <p:extLst>
      <p:ext uri="{BB962C8B-B14F-4D97-AF65-F5344CB8AC3E}">
        <p14:creationId xmlns:p14="http://schemas.microsoft.com/office/powerpoint/2010/main" val="1302514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887" y="3710332"/>
            <a:ext cx="2017140" cy="195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dirty="0" err="1" smtClean="0"/>
              <a:t>v</a:t>
            </a:r>
            <a:r>
              <a:rPr lang="en-US" altLang="ja-JP" baseline="-25000" dirty="0" err="1" smtClean="0"/>
              <a:t>n</a:t>
            </a:r>
            <a:r>
              <a:rPr lang="en-US" altLang="ja-JP" baseline="-25000" dirty="0" smtClean="0"/>
              <a:t> </a:t>
            </a:r>
            <a:r>
              <a:rPr lang="en-US" altLang="ja-JP" dirty="0" smtClean="0"/>
              <a:t>via event plane method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5177599"/>
            <a:ext cx="8229600" cy="808779"/>
          </a:xfrm>
        </p:spPr>
        <p:txBody>
          <a:bodyPr>
            <a:noAutofit/>
          </a:bodyPr>
          <a:lstStyle/>
          <a:p>
            <a:r>
              <a:rPr lang="en-US" altLang="ja-JP" sz="3400" dirty="0" smtClean="0"/>
              <a:t>Mid rapidity particle anisotropy relative to forward event planes</a:t>
            </a:r>
            <a:endParaRPr kumimoji="1" lang="ja-JP" altLang="en-US" sz="3400" dirty="0"/>
          </a:p>
        </p:txBody>
      </p:sp>
      <p:grpSp>
        <p:nvGrpSpPr>
          <p:cNvPr id="8" name="図形グループ 4"/>
          <p:cNvGrpSpPr>
            <a:grpSpLocks/>
          </p:cNvGrpSpPr>
          <p:nvPr/>
        </p:nvGrpSpPr>
        <p:grpSpPr bwMode="auto">
          <a:xfrm>
            <a:off x="3094905" y="2394700"/>
            <a:ext cx="4471988" cy="2654300"/>
            <a:chOff x="1148102" y="830758"/>
            <a:chExt cx="4471594" cy="2655391"/>
          </a:xfrm>
        </p:grpSpPr>
        <p:grpSp>
          <p:nvGrpSpPr>
            <p:cNvPr id="9" name="図形グループ 123"/>
            <p:cNvGrpSpPr>
              <a:grpSpLocks/>
            </p:cNvGrpSpPr>
            <p:nvPr/>
          </p:nvGrpSpPr>
          <p:grpSpPr bwMode="auto">
            <a:xfrm>
              <a:off x="1148102" y="830758"/>
              <a:ext cx="4471594" cy="2655391"/>
              <a:chOff x="491166" y="2314500"/>
              <a:chExt cx="4471359" cy="2655963"/>
            </a:xfrm>
          </p:grpSpPr>
          <p:sp>
            <p:nvSpPr>
              <p:cNvPr id="11" name="Line 47"/>
              <p:cNvSpPr>
                <a:spLocks noChangeShapeType="1"/>
              </p:cNvSpPr>
              <p:nvPr/>
            </p:nvSpPr>
            <p:spPr bwMode="auto">
              <a:xfrm>
                <a:off x="1524000" y="4572000"/>
                <a:ext cx="33528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2" name="Line 49"/>
              <p:cNvSpPr>
                <a:spLocks noChangeShapeType="1"/>
              </p:cNvSpPr>
              <p:nvPr/>
            </p:nvSpPr>
            <p:spPr bwMode="auto">
              <a:xfrm flipV="1">
                <a:off x="3124200" y="2667000"/>
                <a:ext cx="0" cy="19812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3" name="Line 51"/>
              <p:cNvSpPr>
                <a:spLocks noChangeShapeType="1"/>
              </p:cNvSpPr>
              <p:nvPr/>
            </p:nvSpPr>
            <p:spPr bwMode="auto">
              <a:xfrm flipV="1">
                <a:off x="1828800" y="3124200"/>
                <a:ext cx="685800" cy="14478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4" name="Line 52"/>
              <p:cNvSpPr>
                <a:spLocks noChangeShapeType="1"/>
              </p:cNvSpPr>
              <p:nvPr/>
            </p:nvSpPr>
            <p:spPr bwMode="auto">
              <a:xfrm flipH="1" flipV="1">
                <a:off x="3733800" y="3124200"/>
                <a:ext cx="685800" cy="14478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5" name="Line 53"/>
              <p:cNvSpPr>
                <a:spLocks noChangeShapeType="1"/>
              </p:cNvSpPr>
              <p:nvPr/>
            </p:nvSpPr>
            <p:spPr bwMode="auto">
              <a:xfrm>
                <a:off x="2514600" y="3124200"/>
                <a:ext cx="6096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6" name="Line 54"/>
              <p:cNvSpPr>
                <a:spLocks noChangeShapeType="1"/>
              </p:cNvSpPr>
              <p:nvPr/>
            </p:nvSpPr>
            <p:spPr bwMode="auto">
              <a:xfrm>
                <a:off x="3124200" y="3124200"/>
                <a:ext cx="6096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7" name="Rectangle 55"/>
              <p:cNvSpPr>
                <a:spLocks noChangeArrowheads="1"/>
              </p:cNvSpPr>
              <p:nvPr/>
            </p:nvSpPr>
            <p:spPr bwMode="auto">
              <a:xfrm>
                <a:off x="1752600" y="4343400"/>
                <a:ext cx="152400" cy="228600"/>
              </a:xfrm>
              <a:prstGeom prst="rect">
                <a:avLst/>
              </a:prstGeom>
              <a:noFill/>
              <a:ln w="19050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8" name="Text Box 56"/>
              <p:cNvSpPr txBox="1">
                <a:spLocks noChangeArrowheads="1"/>
              </p:cNvSpPr>
              <p:nvPr/>
            </p:nvSpPr>
            <p:spPr bwMode="auto">
              <a:xfrm>
                <a:off x="2994025" y="4648200"/>
                <a:ext cx="282575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altLang="ja-JP" sz="1400">
                    <a:latin typeface="Arial" charset="0"/>
                  </a:rPr>
                  <a:t>0</a:t>
                </a:r>
              </a:p>
            </p:txBody>
          </p:sp>
          <p:sp>
            <p:nvSpPr>
              <p:cNvPr id="19" name="Text Box 57"/>
              <p:cNvSpPr txBox="1">
                <a:spLocks noChangeArrowheads="1"/>
              </p:cNvSpPr>
              <p:nvPr/>
            </p:nvSpPr>
            <p:spPr bwMode="auto">
              <a:xfrm>
                <a:off x="4289425" y="4648200"/>
                <a:ext cx="282575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altLang="ja-JP" sz="1400">
                    <a:latin typeface="Arial" charset="0"/>
                  </a:rPr>
                  <a:t>5</a:t>
                </a:r>
              </a:p>
            </p:txBody>
          </p:sp>
          <p:sp>
            <p:nvSpPr>
              <p:cNvPr id="20" name="Text Box 58"/>
              <p:cNvSpPr txBox="1">
                <a:spLocks noChangeArrowheads="1"/>
              </p:cNvSpPr>
              <p:nvPr/>
            </p:nvSpPr>
            <p:spPr bwMode="auto">
              <a:xfrm>
                <a:off x="1638300" y="4648200"/>
                <a:ext cx="34290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altLang="ja-JP" sz="1400">
                    <a:latin typeface="Arial" charset="0"/>
                  </a:rPr>
                  <a:t>-5</a:t>
                </a:r>
              </a:p>
            </p:txBody>
          </p:sp>
          <p:sp>
            <p:nvSpPr>
              <p:cNvPr id="21" name="Text Box 43"/>
              <p:cNvSpPr txBox="1">
                <a:spLocks noChangeArrowheads="1"/>
              </p:cNvSpPr>
              <p:nvPr/>
            </p:nvSpPr>
            <p:spPr bwMode="auto">
              <a:xfrm>
                <a:off x="507860" y="4068417"/>
                <a:ext cx="1002485" cy="307777"/>
              </a:xfrm>
              <a:prstGeom prst="rect">
                <a:avLst/>
              </a:prstGeom>
              <a:noFill/>
              <a:ln w="38100">
                <a:solidFill>
                  <a:srgbClr val="3366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algn="ctr"/>
                <a:r>
                  <a:rPr lang="en-US" altLang="ja-JP" sz="1400">
                    <a:latin typeface="Arial" charset="0"/>
                  </a:rPr>
                  <a:t>ZDC/SMD</a:t>
                </a:r>
              </a:p>
            </p:txBody>
          </p:sp>
          <p:sp>
            <p:nvSpPr>
              <p:cNvPr id="22" name="Rectangle 60"/>
              <p:cNvSpPr>
                <a:spLocks noChangeArrowheads="1"/>
              </p:cNvSpPr>
              <p:nvPr/>
            </p:nvSpPr>
            <p:spPr bwMode="auto">
              <a:xfrm>
                <a:off x="4343400" y="4343400"/>
                <a:ext cx="152400" cy="228600"/>
              </a:xfrm>
              <a:prstGeom prst="rect">
                <a:avLst/>
              </a:prstGeom>
              <a:noFill/>
              <a:ln w="19050">
                <a:solidFill>
                  <a:srgbClr val="0000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3" name="Rectangle 65"/>
              <p:cNvSpPr>
                <a:spLocks noChangeArrowheads="1"/>
              </p:cNvSpPr>
              <p:nvPr/>
            </p:nvSpPr>
            <p:spPr bwMode="auto">
              <a:xfrm>
                <a:off x="3810000" y="3505200"/>
                <a:ext cx="228600" cy="1066800"/>
              </a:xfrm>
              <a:prstGeom prst="rect">
                <a:avLst/>
              </a:prstGeom>
              <a:noFill/>
              <a:ln w="19050">
                <a:solidFill>
                  <a:srgbClr val="FF8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4" name="Rectangle 66"/>
              <p:cNvSpPr>
                <a:spLocks noChangeArrowheads="1"/>
              </p:cNvSpPr>
              <p:nvPr/>
            </p:nvSpPr>
            <p:spPr bwMode="auto">
              <a:xfrm>
                <a:off x="2209800" y="3505200"/>
                <a:ext cx="228600" cy="1066800"/>
              </a:xfrm>
              <a:prstGeom prst="rect">
                <a:avLst/>
              </a:prstGeom>
              <a:noFill/>
              <a:ln w="19050">
                <a:solidFill>
                  <a:srgbClr val="FF8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5" name="Rectangle 68"/>
              <p:cNvSpPr>
                <a:spLocks noChangeArrowheads="1"/>
              </p:cNvSpPr>
              <p:nvPr/>
            </p:nvSpPr>
            <p:spPr bwMode="auto">
              <a:xfrm>
                <a:off x="3429000" y="3124200"/>
                <a:ext cx="304800" cy="1447800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6" name="Rectangle 70"/>
              <p:cNvSpPr>
                <a:spLocks noChangeArrowheads="1"/>
              </p:cNvSpPr>
              <p:nvPr/>
            </p:nvSpPr>
            <p:spPr bwMode="auto">
              <a:xfrm>
                <a:off x="2514600" y="3124200"/>
                <a:ext cx="304800" cy="1447800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7" name="Rectangle 72"/>
              <p:cNvSpPr>
                <a:spLocks noChangeArrowheads="1"/>
              </p:cNvSpPr>
              <p:nvPr/>
            </p:nvSpPr>
            <p:spPr bwMode="auto">
              <a:xfrm>
                <a:off x="3048000" y="3124200"/>
                <a:ext cx="152400" cy="1447800"/>
              </a:xfrm>
              <a:prstGeom prst="rect">
                <a:avLst/>
              </a:prstGeom>
              <a:noFill/>
              <a:ln w="19050">
                <a:solidFill>
                  <a:srgbClr val="008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8" name="Text Box 74"/>
              <p:cNvSpPr txBox="1">
                <a:spLocks noChangeArrowheads="1"/>
              </p:cNvSpPr>
              <p:nvPr/>
            </p:nvSpPr>
            <p:spPr bwMode="auto">
              <a:xfrm>
                <a:off x="4670425" y="4665663"/>
                <a:ext cx="29210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altLang="ja-JP" sz="1400">
                    <a:latin typeface="Symbol" charset="0"/>
                    <a:sym typeface="Symbol" charset="0"/>
                  </a:rPr>
                  <a:t></a:t>
                </a:r>
                <a:endParaRPr lang="en-US" altLang="ja-JP" sz="1400">
                  <a:latin typeface="Arial" charset="0"/>
                </a:endParaRPr>
              </a:p>
            </p:txBody>
          </p:sp>
          <p:sp>
            <p:nvSpPr>
              <p:cNvPr id="29" name="Text Box 75"/>
              <p:cNvSpPr txBox="1">
                <a:spLocks noChangeArrowheads="1"/>
              </p:cNvSpPr>
              <p:nvPr/>
            </p:nvSpPr>
            <p:spPr bwMode="auto">
              <a:xfrm>
                <a:off x="3124200" y="2743200"/>
                <a:ext cx="66675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altLang="ja-JP" sz="1400">
                    <a:latin typeface="Arial" charset="0"/>
                  </a:rPr>
                  <a:t>dN/d</a:t>
                </a:r>
                <a:r>
                  <a:rPr lang="en-US" altLang="ja-JP" sz="1400">
                    <a:latin typeface="Symbol" charset="0"/>
                    <a:sym typeface="Symbol" charset="0"/>
                  </a:rPr>
                  <a:t></a:t>
                </a:r>
              </a:p>
            </p:txBody>
          </p:sp>
          <p:sp>
            <p:nvSpPr>
              <p:cNvPr id="30" name="Rectangle 62"/>
              <p:cNvSpPr>
                <a:spLocks noChangeArrowheads="1"/>
              </p:cNvSpPr>
              <p:nvPr/>
            </p:nvSpPr>
            <p:spPr bwMode="auto">
              <a:xfrm>
                <a:off x="2133600" y="3657600"/>
                <a:ext cx="228600" cy="914400"/>
              </a:xfrm>
              <a:prstGeom prst="rect">
                <a:avLst/>
              </a:prstGeom>
              <a:noFill/>
              <a:ln w="19050">
                <a:solidFill>
                  <a:srgbClr val="80008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31" name="Rectangle 63"/>
              <p:cNvSpPr>
                <a:spLocks noChangeArrowheads="1"/>
              </p:cNvSpPr>
              <p:nvPr/>
            </p:nvSpPr>
            <p:spPr bwMode="auto">
              <a:xfrm>
                <a:off x="3886200" y="3657600"/>
                <a:ext cx="228600" cy="914400"/>
              </a:xfrm>
              <a:prstGeom prst="rect">
                <a:avLst/>
              </a:prstGeom>
              <a:noFill/>
              <a:ln w="19050">
                <a:solidFill>
                  <a:srgbClr val="80008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32" name="Text Box 41"/>
              <p:cNvSpPr txBox="1">
                <a:spLocks noChangeArrowheads="1"/>
              </p:cNvSpPr>
              <p:nvPr/>
            </p:nvSpPr>
            <p:spPr bwMode="auto">
              <a:xfrm>
                <a:off x="491166" y="2314500"/>
                <a:ext cx="1813452" cy="523220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altLang="ja-JP" sz="1400">
                    <a:latin typeface="Arial" charset="0"/>
                  </a:rPr>
                  <a:t>RXN in: 1.5&lt;|</a:t>
                </a:r>
                <a:r>
                  <a:rPr lang="en-US" altLang="ja-JP" sz="1400">
                    <a:latin typeface="Symbol" charset="0"/>
                    <a:cs typeface="Symbol" charset="0"/>
                  </a:rPr>
                  <a:t>h</a:t>
                </a:r>
                <a:r>
                  <a:rPr lang="en-US" altLang="ja-JP" sz="1400">
                    <a:latin typeface="Arial" charset="0"/>
                  </a:rPr>
                  <a:t>|&lt;2.8</a:t>
                </a:r>
              </a:p>
              <a:p>
                <a:r>
                  <a:rPr lang="en-US" altLang="ja-JP" sz="1400">
                    <a:latin typeface="Arial" charset="0"/>
                  </a:rPr>
                  <a:t>    &amp; out: 1.0&lt;|</a:t>
                </a:r>
                <a:r>
                  <a:rPr lang="en-US" altLang="ja-JP" sz="1400">
                    <a:latin typeface="Symbol" charset="0"/>
                    <a:cs typeface="Symbol" charset="0"/>
                  </a:rPr>
                  <a:t>h</a:t>
                </a:r>
                <a:r>
                  <a:rPr lang="en-US" altLang="ja-JP" sz="1400">
                    <a:latin typeface="Arial" charset="0"/>
                  </a:rPr>
                  <a:t>|&lt;1.5</a:t>
                </a:r>
              </a:p>
            </p:txBody>
          </p:sp>
          <p:sp>
            <p:nvSpPr>
              <p:cNvPr id="33" name="Text Box 39"/>
              <p:cNvSpPr txBox="1">
                <a:spLocks noChangeArrowheads="1"/>
              </p:cNvSpPr>
              <p:nvPr/>
            </p:nvSpPr>
            <p:spPr bwMode="auto">
              <a:xfrm>
                <a:off x="497079" y="3004648"/>
                <a:ext cx="1593845" cy="307777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FF800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altLang="ja-JP" sz="1400" dirty="0">
                    <a:latin typeface="Arial" charset="0"/>
                  </a:rPr>
                  <a:t>MPC: 3.1&lt;|</a:t>
                </a:r>
                <a:r>
                  <a:rPr lang="en-US" altLang="ja-JP" sz="1400" dirty="0">
                    <a:latin typeface="Symbol" charset="0"/>
                    <a:cs typeface="Symbol" charset="0"/>
                  </a:rPr>
                  <a:t>h</a:t>
                </a:r>
                <a:r>
                  <a:rPr lang="en-US" altLang="ja-JP" sz="1400" dirty="0">
                    <a:latin typeface="Arial" charset="0"/>
                  </a:rPr>
                  <a:t>|&lt;3.7</a:t>
                </a:r>
              </a:p>
            </p:txBody>
          </p:sp>
          <p:sp>
            <p:nvSpPr>
              <p:cNvPr id="34" name="Text Box 38"/>
              <p:cNvSpPr txBox="1">
                <a:spLocks noChangeArrowheads="1"/>
              </p:cNvSpPr>
              <p:nvPr/>
            </p:nvSpPr>
            <p:spPr bwMode="auto">
              <a:xfrm>
                <a:off x="501947" y="3594898"/>
                <a:ext cx="1569984" cy="307777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800080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altLang="ja-JP" sz="1400">
                    <a:latin typeface="Arial" charset="0"/>
                  </a:rPr>
                  <a:t>BBC: 3.0&lt;|</a:t>
                </a:r>
                <a:r>
                  <a:rPr lang="en-US" altLang="ja-JP" sz="1400">
                    <a:latin typeface="Symbol" charset="0"/>
                    <a:cs typeface="Symbol" charset="0"/>
                  </a:rPr>
                  <a:t>h</a:t>
                </a:r>
                <a:r>
                  <a:rPr lang="en-US" altLang="ja-JP" sz="1400">
                    <a:latin typeface="Arial" charset="0"/>
                  </a:rPr>
                  <a:t>|&lt;3.9</a:t>
                </a:r>
              </a:p>
            </p:txBody>
          </p:sp>
        </p:grpSp>
        <p:sp>
          <p:nvSpPr>
            <p:cNvPr id="10" name="Text Box 41"/>
            <p:cNvSpPr txBox="1">
              <a:spLocks noChangeArrowheads="1"/>
            </p:cNvSpPr>
            <p:nvPr/>
          </p:nvSpPr>
          <p:spPr bwMode="auto">
            <a:xfrm>
              <a:off x="3091659" y="849907"/>
              <a:ext cx="1290638" cy="307975"/>
            </a:xfrm>
            <a:prstGeom prst="rect">
              <a:avLst/>
            </a:prstGeom>
            <a:noFill/>
            <a:ln w="25400">
              <a:solidFill>
                <a:srgbClr val="008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r>
                <a:rPr lang="en-US" altLang="ja-JP" sz="1400">
                  <a:latin typeface="Arial" charset="0"/>
                </a:rPr>
                <a:t>CNT: |</a:t>
              </a:r>
              <a:r>
                <a:rPr lang="en-US" altLang="ja-JP" sz="1400">
                  <a:latin typeface="Symbol" charset="0"/>
                  <a:cs typeface="Symbol" charset="0"/>
                </a:rPr>
                <a:t>h</a:t>
              </a:r>
              <a:r>
                <a:rPr lang="en-US" altLang="ja-JP" sz="1400">
                  <a:latin typeface="Arial" charset="0"/>
                </a:rPr>
                <a:t>|&lt;0.35</a:t>
              </a:r>
            </a:p>
          </p:txBody>
        </p:sp>
      </p:grpSp>
      <p:sp>
        <p:nvSpPr>
          <p:cNvPr id="38" name="正方形/長方形 37"/>
          <p:cNvSpPr/>
          <p:nvPr/>
        </p:nvSpPr>
        <p:spPr>
          <a:xfrm>
            <a:off x="5734050" y="1293405"/>
            <a:ext cx="637141" cy="707300"/>
          </a:xfrm>
          <a:prstGeom prst="rect">
            <a:avLst/>
          </a:prstGeom>
          <a:noFill/>
          <a:ln w="28575" cmpd="sng"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0" name="直線矢印コネクタ 39"/>
          <p:cNvCxnSpPr>
            <a:stCxn id="38" idx="2"/>
            <a:endCxn id="10" idx="0"/>
          </p:cNvCxnSpPr>
          <p:nvPr/>
        </p:nvCxnSpPr>
        <p:spPr>
          <a:xfrm flipH="1">
            <a:off x="5684009" y="2000705"/>
            <a:ext cx="368612" cy="413136"/>
          </a:xfrm>
          <a:prstGeom prst="straightConnector1">
            <a:avLst/>
          </a:prstGeom>
          <a:ln w="28575" cmpd="sng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正方形/長方形 41"/>
          <p:cNvSpPr/>
          <p:nvPr/>
        </p:nvSpPr>
        <p:spPr>
          <a:xfrm>
            <a:off x="6629110" y="1293405"/>
            <a:ext cx="637141" cy="707300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3" name="直線矢印コネクタ 42"/>
          <p:cNvCxnSpPr>
            <a:stCxn id="42" idx="2"/>
            <a:endCxn id="16" idx="1"/>
          </p:cNvCxnSpPr>
          <p:nvPr/>
        </p:nvCxnSpPr>
        <p:spPr>
          <a:xfrm flipH="1">
            <a:off x="6337995" y="2000705"/>
            <a:ext cx="609686" cy="1203189"/>
          </a:xfrm>
          <a:prstGeom prst="straightConnector1">
            <a:avLst/>
          </a:prstGeom>
          <a:ln w="28575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 Box 37"/>
          <p:cNvSpPr txBox="1">
            <a:spLocks noChangeArrowheads="1"/>
          </p:cNvSpPr>
          <p:nvPr/>
        </p:nvSpPr>
        <p:spPr bwMode="auto">
          <a:xfrm>
            <a:off x="356207" y="3982863"/>
            <a:ext cx="2296195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000" b="1" dirty="0"/>
              <a:t>   2cm </a:t>
            </a:r>
            <a:r>
              <a:rPr lang="en-US" altLang="ja-JP" sz="1000" b="1" dirty="0" err="1"/>
              <a:t>Pb</a:t>
            </a:r>
            <a:r>
              <a:rPr lang="en-US" altLang="ja-JP" sz="1000" b="1" dirty="0"/>
              <a:t> converter </a:t>
            </a:r>
            <a:r>
              <a:rPr lang="en-US" altLang="ja-JP" sz="1000" b="1" dirty="0" smtClean="0"/>
              <a:t>in </a:t>
            </a:r>
            <a:r>
              <a:rPr lang="en-US" altLang="ja-JP" sz="1000" b="1" dirty="0"/>
              <a:t>front</a:t>
            </a:r>
          </a:p>
        </p:txBody>
      </p:sp>
      <p:pic>
        <p:nvPicPr>
          <p:cNvPr id="51" name="Picture 34" descr="IMG_04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" y="1711669"/>
            <a:ext cx="2667000" cy="199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図 53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9416" y="1372551"/>
            <a:ext cx="4597400" cy="469900"/>
          </a:xfrm>
          <a:prstGeom prst="rect">
            <a:avLst/>
          </a:prstGeom>
        </p:spPr>
      </p:pic>
      <p:sp>
        <p:nvSpPr>
          <p:cNvPr id="6" name="日付プレースホルダー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35" name="スライド番号プレースホルダー 3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17</a:t>
            </a:fld>
            <a:endParaRPr kumimoji="0" lang="zh-CN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82625" y="1293405"/>
            <a:ext cx="1890402" cy="369332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b="1" dirty="0" smtClean="0"/>
              <a:t>RXN</a:t>
            </a:r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3223520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タイトル 1"/>
          <p:cNvSpPr>
            <a:spLocks noGrp="1"/>
          </p:cNvSpPr>
          <p:nvPr>
            <p:ph type="title"/>
          </p:nvPr>
        </p:nvSpPr>
        <p:spPr>
          <a:xfrm>
            <a:off x="457200" y="489152"/>
            <a:ext cx="8229600" cy="701477"/>
          </a:xfrm>
        </p:spPr>
        <p:txBody>
          <a:bodyPr/>
          <a:lstStyle/>
          <a:p>
            <a:r>
              <a:rPr lang="en-US" altLang="ja-JP" sz="4000" dirty="0">
                <a:latin typeface="Helvetica" charset="0"/>
                <a:ea typeface="ＭＳ Ｐゴシック" charset="0"/>
                <a:cs typeface="Helvetica" charset="0"/>
              </a:rPr>
              <a:t> Degeneracy among </a:t>
            </a:r>
            <a:r>
              <a:rPr lang="en-US" altLang="ja-JP" sz="4000" dirty="0" smtClean="0">
                <a:latin typeface="Helvetica" charset="0"/>
                <a:ea typeface="ＭＳ Ｐゴシック" charset="0"/>
                <a:cs typeface="Helvetica" charset="0"/>
              </a:rPr>
              <a:t>models disentangled </a:t>
            </a:r>
            <a:r>
              <a:rPr lang="en-US" altLang="ja-JP" sz="4000" dirty="0">
                <a:latin typeface="Helvetica" charset="0"/>
                <a:ea typeface="ＭＳ Ｐゴシック" charset="0"/>
                <a:cs typeface="Helvetica" charset="0"/>
              </a:rPr>
              <a:t>by v</a:t>
            </a:r>
            <a:r>
              <a:rPr lang="en-US" altLang="ja-JP" sz="4000" baseline="-25000" dirty="0">
                <a:latin typeface="Helvetica" charset="0"/>
                <a:ea typeface="ＭＳ Ｐゴシック" charset="0"/>
                <a:cs typeface="Helvetica" charset="0"/>
              </a:rPr>
              <a:t>3</a:t>
            </a:r>
            <a:endParaRPr lang="ja-JP" altLang="en-US" sz="4000" dirty="0">
              <a:latin typeface="Helvetica" charset="0"/>
              <a:ea typeface="ＭＳ Ｐゴシック" charset="0"/>
              <a:cs typeface="Helvetica" charset="0"/>
            </a:endParaRPr>
          </a:p>
        </p:txBody>
      </p:sp>
      <p:sp>
        <p:nvSpPr>
          <p:cNvPr id="2867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1" y="1653058"/>
            <a:ext cx="3742558" cy="4305464"/>
          </a:xfrm>
        </p:spPr>
        <p:txBody>
          <a:bodyPr>
            <a:noAutofit/>
          </a:bodyPr>
          <a:lstStyle/>
          <a:p>
            <a:r>
              <a:rPr lang="en-US" altLang="ja-JP" sz="2600" dirty="0">
                <a:latin typeface="Helvetica" charset="0"/>
                <a:ea typeface="ＭＳ Ｐゴシック" charset="0"/>
                <a:cs typeface="Helvetica" charset="0"/>
              </a:rPr>
              <a:t>v</a:t>
            </a:r>
            <a:r>
              <a:rPr lang="en-US" altLang="ja-JP" sz="2600" baseline="-25000" dirty="0">
                <a:latin typeface="Helvetica" charset="0"/>
                <a:ea typeface="ＭＳ Ｐゴシック" charset="0"/>
                <a:cs typeface="Helvetica" charset="0"/>
              </a:rPr>
              <a:t>3</a:t>
            </a:r>
            <a:r>
              <a:rPr lang="en-US" altLang="ja-JP" sz="2600" dirty="0">
                <a:latin typeface="Helvetica" charset="0"/>
                <a:ea typeface="ＭＳ Ｐゴシック" charset="0"/>
                <a:cs typeface="Helvetica" charset="0"/>
              </a:rPr>
              <a:t> seems to prefer low viscosity</a:t>
            </a:r>
          </a:p>
          <a:p>
            <a:pPr lvl="1"/>
            <a:r>
              <a:rPr lang="en-US" altLang="ja-JP" sz="2600" dirty="0">
                <a:latin typeface="Helvetica" charset="0"/>
                <a:ea typeface="ＭＳ Ｐゴシック" charset="0"/>
                <a:cs typeface="ＭＳ Ｐゴシック" charset="0"/>
              </a:rPr>
              <a:t>Glauber+</a:t>
            </a:r>
            <a:r>
              <a:rPr lang="en-US" altLang="ja-JP" sz="2600" dirty="0">
                <a:latin typeface="Symbol" charset="0"/>
                <a:cs typeface="Symbol" charset="0"/>
              </a:rPr>
              <a:t>4ph/</a:t>
            </a:r>
            <a:r>
              <a:rPr lang="en-US" altLang="ja-JP" sz="2600" dirty="0">
                <a:latin typeface="Helvetica" charset="0"/>
                <a:ea typeface="ＭＳ Ｐゴシック" charset="0"/>
                <a:cs typeface="ＭＳ Ｐゴシック" charset="0"/>
              </a:rPr>
              <a:t>s </a:t>
            </a:r>
            <a:r>
              <a:rPr lang="en-US" altLang="ja-JP" sz="2600" dirty="0">
                <a:latin typeface="Symbol" charset="0"/>
                <a:cs typeface="Symbol" charset="0"/>
              </a:rPr>
              <a:t>=1</a:t>
            </a:r>
            <a:r>
              <a:rPr lang="en-US" altLang="ja-JP" sz="2600" dirty="0">
                <a:latin typeface="Helvetica" charset="0"/>
                <a:ea typeface="ＭＳ Ｐゴシック" charset="0"/>
                <a:cs typeface="ＭＳ Ｐゴシック" charset="0"/>
              </a:rPr>
              <a:t> works better</a:t>
            </a:r>
          </a:p>
          <a:p>
            <a:pPr lvl="1"/>
            <a:r>
              <a:rPr lang="en-US" altLang="ja-JP" sz="2600" dirty="0">
                <a:latin typeface="Helvetica" charset="0"/>
                <a:ea typeface="ＭＳ Ｐゴシック" charset="0"/>
                <a:cs typeface="ＭＳ Ｐゴシック" charset="0"/>
              </a:rPr>
              <a:t>CGC-KLN+</a:t>
            </a:r>
            <a:r>
              <a:rPr lang="en-US" altLang="ja-JP" sz="2600" dirty="0">
                <a:latin typeface="Symbol" charset="0"/>
                <a:cs typeface="Symbol" charset="0"/>
              </a:rPr>
              <a:t>4ph/</a:t>
            </a:r>
            <a:r>
              <a:rPr lang="en-US" altLang="ja-JP" sz="2600" dirty="0">
                <a:latin typeface="Helvetica" charset="0"/>
                <a:ea typeface="ＭＳ Ｐゴシック" charset="0"/>
                <a:cs typeface="ＭＳ Ｐゴシック" charset="0"/>
              </a:rPr>
              <a:t>s </a:t>
            </a:r>
            <a:r>
              <a:rPr lang="en-US" altLang="ja-JP" sz="2600" dirty="0">
                <a:latin typeface="Symbol" charset="0"/>
                <a:cs typeface="Symbol" charset="0"/>
              </a:rPr>
              <a:t>=2</a:t>
            </a:r>
            <a:r>
              <a:rPr lang="en-US" altLang="ja-JP" sz="2600" dirty="0">
                <a:latin typeface="Helvetica" charset="0"/>
                <a:ea typeface="ＭＳ Ｐゴシック" charset="0"/>
                <a:cs typeface="ＭＳ Ｐゴシック" charset="0"/>
              </a:rPr>
              <a:t> failed</a:t>
            </a:r>
          </a:p>
          <a:p>
            <a:r>
              <a:rPr lang="en-US" altLang="ja-JP" sz="2600" dirty="0">
                <a:latin typeface="Helvetica" charset="0"/>
                <a:ea typeface="ＭＳ Ｐゴシック" charset="0"/>
                <a:cs typeface="Helvetica" charset="0"/>
              </a:rPr>
              <a:t>M</a:t>
            </a:r>
            <a:r>
              <a:rPr lang="en-US" altLang="ja-JP" sz="2600" dirty="0" smtClean="0">
                <a:latin typeface="Helvetica" charset="0"/>
                <a:ea typeface="ＭＳ Ｐゴシック" charset="0"/>
                <a:cs typeface="Helvetica" charset="0"/>
              </a:rPr>
              <a:t>ore </a:t>
            </a:r>
            <a:r>
              <a:rPr lang="en-US" altLang="ja-JP" sz="2600" dirty="0">
                <a:latin typeface="Helvetica" charset="0"/>
                <a:ea typeface="ＭＳ Ｐゴシック" charset="0"/>
                <a:cs typeface="Helvetica" charset="0"/>
              </a:rPr>
              <a:t>constraints to hydrodynamics </a:t>
            </a:r>
            <a:r>
              <a:rPr lang="en-US" altLang="ja-JP" sz="2600" dirty="0" smtClean="0">
                <a:latin typeface="Helvetica" charset="0"/>
                <a:ea typeface="ＭＳ Ｐゴシック" charset="0"/>
                <a:cs typeface="Helvetica" charset="0"/>
              </a:rPr>
              <a:t>calculations</a:t>
            </a:r>
            <a:endParaRPr lang="en-US" altLang="ja-JP" sz="2600" dirty="0">
              <a:latin typeface="Helvetica" charset="0"/>
              <a:ea typeface="ＭＳ Ｐゴシック" charset="0"/>
              <a:cs typeface="Helvetica" charset="0"/>
            </a:endParaRPr>
          </a:p>
        </p:txBody>
      </p:sp>
      <p:grpSp>
        <p:nvGrpSpPr>
          <p:cNvPr id="28677" name="図形グループ 11"/>
          <p:cNvGrpSpPr>
            <a:grpSpLocks/>
          </p:cNvGrpSpPr>
          <p:nvPr/>
        </p:nvGrpSpPr>
        <p:grpSpPr bwMode="auto">
          <a:xfrm>
            <a:off x="3341574" y="1709365"/>
            <a:ext cx="5762625" cy="3871913"/>
            <a:chOff x="1230356" y="790521"/>
            <a:chExt cx="5763176" cy="3872489"/>
          </a:xfrm>
        </p:grpSpPr>
        <p:pic>
          <p:nvPicPr>
            <p:cNvPr id="28681" name="図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0356" y="790521"/>
              <a:ext cx="5763176" cy="3872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2" name="テキスト ボックス 8"/>
            <p:cNvSpPr txBox="1">
              <a:spLocks noChangeArrowheads="1"/>
            </p:cNvSpPr>
            <p:nvPr/>
          </p:nvSpPr>
          <p:spPr bwMode="auto">
            <a:xfrm>
              <a:off x="4035778" y="1544856"/>
              <a:ext cx="522111" cy="36933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800" b="1"/>
                <a:t>V</a:t>
              </a:r>
              <a:r>
                <a:rPr lang="en-US" altLang="ja-JP" sz="1800" b="1" baseline="-25000"/>
                <a:t>2</a:t>
              </a:r>
              <a:endParaRPr lang="ja-JP" altLang="en-US" sz="1800" b="1"/>
            </a:p>
          </p:txBody>
        </p:sp>
        <p:sp>
          <p:nvSpPr>
            <p:cNvPr id="28683" name="テキスト ボックス 9"/>
            <p:cNvSpPr txBox="1">
              <a:spLocks noChangeArrowheads="1"/>
            </p:cNvSpPr>
            <p:nvPr/>
          </p:nvSpPr>
          <p:spPr bwMode="auto">
            <a:xfrm>
              <a:off x="4035778" y="3080145"/>
              <a:ext cx="522111" cy="36933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800" b="1"/>
                <a:t>V</a:t>
              </a:r>
              <a:r>
                <a:rPr lang="en-US" altLang="ja-JP" sz="1800" b="1" baseline="-25000"/>
                <a:t>3</a:t>
              </a:r>
              <a:endParaRPr lang="ja-JP" altLang="en-US" sz="1800" b="1"/>
            </a:p>
          </p:txBody>
        </p:sp>
      </p:grpSp>
      <p:sp>
        <p:nvSpPr>
          <p:cNvPr id="28678" name="Text Box 8"/>
          <p:cNvSpPr txBox="1">
            <a:spLocks noChangeArrowheads="1"/>
          </p:cNvSpPr>
          <p:nvPr/>
        </p:nvSpPr>
        <p:spPr bwMode="auto">
          <a:xfrm>
            <a:off x="6308707" y="5749063"/>
            <a:ext cx="2557462" cy="708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altLang="ja-JP" sz="1000" b="1" dirty="0"/>
              <a:t>PRL.107.252301 (ppg132)</a:t>
            </a:r>
            <a:endParaRPr lang="ja-JP" altLang="en-US" sz="1000" b="1" dirty="0"/>
          </a:p>
          <a:p>
            <a:r>
              <a:rPr lang="ja-JP" sz="1000" b="1" dirty="0">
                <a:latin typeface="Helvetica" charset="0"/>
              </a:rPr>
              <a:t>B. </a:t>
            </a:r>
            <a:r>
              <a:rPr lang="en-US" altLang="ja-JP" sz="1000" b="1" dirty="0" err="1">
                <a:latin typeface="Helvetica" charset="0"/>
              </a:rPr>
              <a:t>Alver</a:t>
            </a:r>
            <a:r>
              <a:rPr lang="en-US" altLang="ja-JP" sz="1000" b="1" dirty="0">
                <a:latin typeface="Helvetica" charset="0"/>
              </a:rPr>
              <a:t> et. al</a:t>
            </a:r>
            <a:r>
              <a:rPr lang="ja-JP" sz="1000" b="1" dirty="0">
                <a:latin typeface="Helvetica" charset="0"/>
              </a:rPr>
              <a:t>., P</a:t>
            </a:r>
            <a:r>
              <a:rPr lang="en-US" altLang="ja-JP" sz="1000" b="1" dirty="0">
                <a:latin typeface="Helvetica" charset="0"/>
              </a:rPr>
              <a:t>R</a:t>
            </a:r>
            <a:r>
              <a:rPr lang="ja-JP" sz="1000" b="1" dirty="0">
                <a:latin typeface="Helvetica" charset="0"/>
              </a:rPr>
              <a:t>C82, 034913(2010</a:t>
            </a:r>
            <a:r>
              <a:rPr lang="en-US" altLang="ja-JP" sz="1000" b="1" dirty="0">
                <a:latin typeface="Helvetica" charset="0"/>
              </a:rPr>
              <a:t>).</a:t>
            </a:r>
          </a:p>
          <a:p>
            <a:r>
              <a:rPr lang="ja-JP" sz="1000" b="1" dirty="0">
                <a:latin typeface="Helvetica" charset="0"/>
              </a:rPr>
              <a:t>B. </a:t>
            </a:r>
            <a:r>
              <a:rPr lang="en-US" altLang="ja-JP" sz="1000" b="1" dirty="0" err="1">
                <a:latin typeface="Helvetica" charset="0"/>
              </a:rPr>
              <a:t>Schenke</a:t>
            </a:r>
            <a:r>
              <a:rPr lang="en-US" altLang="ja-JP" sz="1000" b="1" dirty="0">
                <a:latin typeface="Helvetica" charset="0"/>
              </a:rPr>
              <a:t> et. al</a:t>
            </a:r>
            <a:r>
              <a:rPr lang="ja-JP" sz="1000" b="1" dirty="0">
                <a:latin typeface="Helvetica" charset="0"/>
              </a:rPr>
              <a:t>., PRL106, 042301(2011).</a:t>
            </a:r>
            <a:endParaRPr lang="en-US" altLang="ja-JP" sz="1000" b="1" dirty="0">
              <a:latin typeface="Helvetica" charset="0"/>
            </a:endParaRPr>
          </a:p>
          <a:p>
            <a:r>
              <a:rPr lang="ja-JP" sz="1000" b="1" dirty="0">
                <a:latin typeface="Helvetica" charset="0"/>
              </a:rPr>
              <a:t>H. </a:t>
            </a:r>
            <a:r>
              <a:rPr lang="en-US" altLang="ja-JP" sz="1000" b="1" dirty="0">
                <a:latin typeface="Helvetica" charset="0"/>
              </a:rPr>
              <a:t>Petersen et. al</a:t>
            </a:r>
            <a:r>
              <a:rPr lang="ja-JP" sz="1000" b="1" dirty="0">
                <a:latin typeface="Helvetica" charset="0"/>
              </a:rPr>
              <a:t>., PRC82, 041901(2010).</a:t>
            </a:r>
            <a:endParaRPr lang="en-US" altLang="ja-JP" sz="1800" b="1" dirty="0">
              <a:latin typeface="Helvetica" charset="0"/>
            </a:endParaRPr>
          </a:p>
        </p:txBody>
      </p:sp>
      <p:sp>
        <p:nvSpPr>
          <p:cNvPr id="28679" name="テキスト ボックス 12"/>
          <p:cNvSpPr txBox="1">
            <a:spLocks noChangeArrowheads="1"/>
          </p:cNvSpPr>
          <p:nvPr/>
        </p:nvSpPr>
        <p:spPr bwMode="auto">
          <a:xfrm>
            <a:off x="4009118" y="1564145"/>
            <a:ext cx="1989137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altLang="ja-JP" sz="1400" b="1" dirty="0"/>
              <a:t>(Event Plane Method)</a:t>
            </a:r>
            <a:endParaRPr lang="ja-JP" altLang="en-US" sz="1400" b="1" dirty="0"/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18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900832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>
              <a:latin typeface="Helvetica" charset="0"/>
              <a:ea typeface="ＭＳ Ｐゴシック" charset="0"/>
              <a:cs typeface="Helvetica" charset="0"/>
            </a:endParaRPr>
          </a:p>
        </p:txBody>
      </p:sp>
      <p:sp>
        <p:nvSpPr>
          <p:cNvPr id="29698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ja-JP" altLang="en-US">
              <a:latin typeface="Helvetica" charset="0"/>
              <a:ea typeface="ＭＳ Ｐゴシック" charset="0"/>
              <a:cs typeface="Helvetica" charset="0"/>
            </a:endParaRPr>
          </a:p>
        </p:txBody>
      </p:sp>
      <p:pic>
        <p:nvPicPr>
          <p:cNvPr id="297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95013"/>
            <a:ext cx="82296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19</a:t>
            </a:fld>
            <a:endParaRPr kumimoji="0" lang="zh-CN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55625" y="6545979"/>
            <a:ext cx="3378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 smtClean="0"/>
              <a:t>QM’11 J. </a:t>
            </a:r>
            <a:r>
              <a:rPr kumimoji="1" lang="en-US" altLang="ja-JP" sz="1400" b="1" dirty="0" err="1" smtClean="0"/>
              <a:t>Jia</a:t>
            </a:r>
            <a:r>
              <a:rPr kumimoji="1" lang="en-US" altLang="ja-JP" sz="1400" b="1" dirty="0" smtClean="0"/>
              <a:t>  ATLAS Flow Plenary</a:t>
            </a:r>
            <a:endParaRPr kumimoji="1" lang="ja-JP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359697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Contents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4386" y="1111410"/>
            <a:ext cx="8546374" cy="4718702"/>
          </a:xfrm>
        </p:spPr>
        <p:txBody>
          <a:bodyPr>
            <a:noAutofit/>
          </a:bodyPr>
          <a:lstStyle/>
          <a:p>
            <a:r>
              <a:rPr lang="en-US" altLang="ja-JP" sz="3500" dirty="0" smtClean="0"/>
              <a:t>Higher harmonic event plane and flow(</a:t>
            </a:r>
            <a:r>
              <a:rPr lang="en-US" altLang="ja-JP" sz="3500" dirty="0" err="1" smtClean="0"/>
              <a:t>v</a:t>
            </a:r>
            <a:r>
              <a:rPr lang="en-US" altLang="ja-JP" sz="3500" baseline="-25000" dirty="0" err="1" smtClean="0"/>
              <a:t>n</a:t>
            </a:r>
            <a:r>
              <a:rPr lang="en-US" altLang="ja-JP" sz="3500" dirty="0" smtClean="0"/>
              <a:t>)</a:t>
            </a:r>
          </a:p>
          <a:p>
            <a:r>
              <a:rPr lang="en-US" altLang="ja-JP" sz="3500" dirty="0" smtClean="0"/>
              <a:t>Correlations </a:t>
            </a:r>
            <a:r>
              <a:rPr lang="en-US" altLang="ja-JP" sz="3500" dirty="0"/>
              <a:t>with </a:t>
            </a:r>
            <a:r>
              <a:rPr lang="en-US" altLang="ja-JP" sz="3500" dirty="0" err="1"/>
              <a:t>v</a:t>
            </a:r>
            <a:r>
              <a:rPr lang="en-US" altLang="ja-JP" sz="3500" baseline="-25000" dirty="0" err="1"/>
              <a:t>n</a:t>
            </a:r>
            <a:r>
              <a:rPr lang="en-US" altLang="ja-JP" sz="3500" dirty="0"/>
              <a:t> </a:t>
            </a:r>
            <a:r>
              <a:rPr lang="en-US" altLang="ja-JP" sz="3500" dirty="0" smtClean="0"/>
              <a:t>subtractions</a:t>
            </a:r>
          </a:p>
          <a:p>
            <a:r>
              <a:rPr lang="en-US" altLang="ja-JP" sz="3500" dirty="0"/>
              <a:t>C</a:t>
            </a:r>
            <a:r>
              <a:rPr lang="en-US" altLang="ja-JP" sz="3500" dirty="0" smtClean="0"/>
              <a:t>orrelations relative to event plane</a:t>
            </a:r>
          </a:p>
          <a:p>
            <a:pPr lvl="1"/>
            <a:r>
              <a:rPr lang="en-US" altLang="ja-JP" sz="3500" dirty="0" smtClean="0"/>
              <a:t>At high and intermediate </a:t>
            </a:r>
            <a:r>
              <a:rPr lang="en-US" altLang="ja-JP" sz="3500" dirty="0" err="1" smtClean="0"/>
              <a:t>p</a:t>
            </a:r>
            <a:r>
              <a:rPr lang="en-US" altLang="ja-JP" sz="3500" baseline="-25000" dirty="0" err="1" smtClean="0"/>
              <a:t>T</a:t>
            </a:r>
            <a:endParaRPr lang="en-US" altLang="ja-JP" sz="3500" dirty="0" smtClean="0"/>
          </a:p>
          <a:p>
            <a:r>
              <a:rPr lang="en-US" altLang="ja-JP" sz="3900" dirty="0" smtClean="0"/>
              <a:t>Summary</a:t>
            </a:r>
            <a:endParaRPr lang="ja-JP" altLang="en-US" sz="390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2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12091165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Scaling property of v</a:t>
            </a:r>
            <a:r>
              <a:rPr kumimoji="1" lang="en-US" altLang="ja-JP" baseline="-25000" dirty="0" smtClean="0"/>
              <a:t>2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20</a:t>
            </a:fld>
            <a:endParaRPr kumimoji="0" lang="zh-CN" alt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5487" y="1320800"/>
            <a:ext cx="5562600" cy="505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13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dirty="0" smtClean="0"/>
              <a:t>Scaling property of </a:t>
            </a:r>
            <a:r>
              <a:rPr kumimoji="1" lang="en-US" altLang="ja-JP" dirty="0" err="1" smtClean="0"/>
              <a:t>v</a:t>
            </a:r>
            <a:r>
              <a:rPr kumimoji="1" lang="en-US" altLang="ja-JP" baseline="-25000" dirty="0" err="1" smtClean="0"/>
              <a:t>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82310" y="5058806"/>
            <a:ext cx="8229600" cy="1331740"/>
          </a:xfrm>
        </p:spPr>
        <p:txBody>
          <a:bodyPr>
            <a:normAutofit/>
          </a:bodyPr>
          <a:lstStyle/>
          <a:p>
            <a:r>
              <a:rPr lang="en-US" altLang="ja-JP" sz="3500" dirty="0" err="1"/>
              <a:t>v</a:t>
            </a:r>
            <a:r>
              <a:rPr lang="en-US" altLang="ja-JP" sz="3500" baseline="-25000" dirty="0" err="1"/>
              <a:t>n</a:t>
            </a:r>
            <a:r>
              <a:rPr lang="en-US" altLang="ja-JP" sz="3500" dirty="0"/>
              <a:t>(KE</a:t>
            </a:r>
            <a:r>
              <a:rPr lang="en-US" altLang="ja-JP" sz="3500" baseline="-25000" dirty="0"/>
              <a:t>T</a:t>
            </a:r>
            <a:r>
              <a:rPr lang="en-US" altLang="ja-JP" sz="3500" dirty="0"/>
              <a:t>/</a:t>
            </a:r>
            <a:r>
              <a:rPr lang="en-US" altLang="ja-JP" sz="3500" dirty="0" err="1"/>
              <a:t>n</a:t>
            </a:r>
            <a:r>
              <a:rPr lang="en-US" altLang="ja-JP" sz="3500" baseline="-25000" dirty="0" err="1"/>
              <a:t>q</a:t>
            </a:r>
            <a:r>
              <a:rPr lang="en-US" altLang="ja-JP" sz="3500" dirty="0"/>
              <a:t>)/</a:t>
            </a:r>
            <a:r>
              <a:rPr lang="en-US" altLang="ja-JP" sz="3500" dirty="0" err="1" smtClean="0"/>
              <a:t>n</a:t>
            </a:r>
            <a:r>
              <a:rPr lang="en-US" altLang="ja-JP" sz="3500" baseline="-25000" dirty="0" err="1" smtClean="0"/>
              <a:t>q</a:t>
            </a:r>
            <a:r>
              <a:rPr lang="en-US" altLang="ja-JP" sz="3500" baseline="-25000" dirty="0" smtClean="0"/>
              <a:t> </a:t>
            </a:r>
            <a:r>
              <a:rPr lang="en-US" altLang="ja-JP" sz="3500" dirty="0" smtClean="0"/>
              <a:t>failed on</a:t>
            </a:r>
            <a:r>
              <a:rPr kumimoji="1" lang="en-US" altLang="ja-JP" sz="3500" dirty="0" smtClean="0"/>
              <a:t> v</a:t>
            </a:r>
            <a:r>
              <a:rPr kumimoji="1" lang="en-US" altLang="ja-JP" sz="3500" baseline="-25000" dirty="0" smtClean="0"/>
              <a:t>3</a:t>
            </a:r>
            <a:r>
              <a:rPr kumimoji="1" lang="en-US" altLang="ja-JP" sz="3500" dirty="0" smtClean="0"/>
              <a:t>, v</a:t>
            </a:r>
            <a:r>
              <a:rPr kumimoji="1" lang="en-US" altLang="ja-JP" sz="3500" baseline="-25000" dirty="0" smtClean="0"/>
              <a:t>4</a:t>
            </a:r>
            <a:r>
              <a:rPr kumimoji="1" lang="en-US" altLang="ja-JP" sz="3500" dirty="0" smtClean="0"/>
              <a:t> &amp; v</a:t>
            </a:r>
            <a:r>
              <a:rPr kumimoji="1" lang="en-US" altLang="ja-JP" sz="3500" baseline="-25000" dirty="0" smtClean="0"/>
              <a:t>4</a:t>
            </a:r>
            <a:r>
              <a:rPr kumimoji="1" lang="en-US" altLang="ja-JP" sz="3500" dirty="0" smtClean="0"/>
              <a:t>{</a:t>
            </a:r>
            <a:r>
              <a:rPr kumimoji="1" lang="en-US" altLang="ja-JP" sz="3500" dirty="0" smtClean="0">
                <a:latin typeface="Symbol" charset="2"/>
                <a:cs typeface="Symbol" charset="2"/>
              </a:rPr>
              <a:t>F</a:t>
            </a:r>
            <a:r>
              <a:rPr kumimoji="1" lang="en-US" altLang="ja-JP" sz="3500" baseline="-25000" dirty="0" smtClean="0">
                <a:latin typeface="Symbol" charset="2"/>
                <a:cs typeface="Symbol" charset="2"/>
              </a:rPr>
              <a:t>2</a:t>
            </a:r>
            <a:r>
              <a:rPr kumimoji="1" lang="en-US" altLang="ja-JP" sz="3500" dirty="0" smtClean="0"/>
              <a:t>}</a:t>
            </a:r>
          </a:p>
          <a:p>
            <a:r>
              <a:rPr lang="en-US" altLang="ja-JP" sz="3500" dirty="0" err="1" smtClean="0">
                <a:solidFill>
                  <a:schemeClr val="tx2"/>
                </a:solidFill>
              </a:rPr>
              <a:t>v</a:t>
            </a:r>
            <a:r>
              <a:rPr lang="en-US" altLang="ja-JP" sz="3500" baseline="-25000" dirty="0" err="1" smtClean="0">
                <a:solidFill>
                  <a:schemeClr val="tx2"/>
                </a:solidFill>
              </a:rPr>
              <a:t>n</a:t>
            </a:r>
            <a:r>
              <a:rPr lang="en-US" altLang="ja-JP" sz="3500" dirty="0" smtClean="0">
                <a:solidFill>
                  <a:schemeClr val="tx2"/>
                </a:solidFill>
              </a:rPr>
              <a:t>(KE</a:t>
            </a:r>
            <a:r>
              <a:rPr lang="en-US" altLang="ja-JP" sz="3500" baseline="-25000" dirty="0" smtClean="0">
                <a:solidFill>
                  <a:schemeClr val="tx2"/>
                </a:solidFill>
              </a:rPr>
              <a:t>T</a:t>
            </a:r>
            <a:r>
              <a:rPr lang="en-US" altLang="ja-JP" sz="3500" dirty="0" smtClean="0">
                <a:solidFill>
                  <a:schemeClr val="tx2"/>
                </a:solidFill>
              </a:rPr>
              <a:t>/</a:t>
            </a:r>
            <a:r>
              <a:rPr lang="en-US" altLang="ja-JP" sz="3500" dirty="0" err="1" smtClean="0">
                <a:solidFill>
                  <a:schemeClr val="tx2"/>
                </a:solidFill>
              </a:rPr>
              <a:t>n</a:t>
            </a:r>
            <a:r>
              <a:rPr lang="en-US" altLang="ja-JP" sz="3500" baseline="-25000" dirty="0" err="1" smtClean="0">
                <a:solidFill>
                  <a:schemeClr val="tx2"/>
                </a:solidFill>
              </a:rPr>
              <a:t>q</a:t>
            </a:r>
            <a:r>
              <a:rPr lang="en-US" altLang="ja-JP" sz="3500" dirty="0" smtClean="0">
                <a:solidFill>
                  <a:schemeClr val="tx2"/>
                </a:solidFill>
              </a:rPr>
              <a:t>)/</a:t>
            </a:r>
            <a:r>
              <a:rPr lang="en-US" altLang="ja-JP" sz="3500" dirty="0" err="1" smtClean="0">
                <a:solidFill>
                  <a:schemeClr val="tx2"/>
                </a:solidFill>
              </a:rPr>
              <a:t>n</a:t>
            </a:r>
            <a:r>
              <a:rPr lang="en-US" altLang="ja-JP" sz="3500" baseline="-25000" dirty="0" err="1" smtClean="0">
                <a:solidFill>
                  <a:schemeClr val="tx2"/>
                </a:solidFill>
              </a:rPr>
              <a:t>q</a:t>
            </a:r>
            <a:r>
              <a:rPr lang="en-US" altLang="ja-JP" sz="3500" baseline="30000" dirty="0" err="1" smtClean="0">
                <a:solidFill>
                  <a:srgbClr val="3366FF"/>
                </a:solidFill>
              </a:rPr>
              <a:t>n</a:t>
            </a:r>
            <a:r>
              <a:rPr lang="en-US" altLang="ja-JP" sz="3500" baseline="30000" dirty="0" smtClean="0">
                <a:solidFill>
                  <a:srgbClr val="3366FF"/>
                </a:solidFill>
              </a:rPr>
              <a:t>/2</a:t>
            </a:r>
            <a:r>
              <a:rPr lang="en-US" altLang="ja-JP" sz="3500" dirty="0" smtClean="0">
                <a:solidFill>
                  <a:srgbClr val="3366FF"/>
                </a:solidFill>
              </a:rPr>
              <a:t> </a:t>
            </a:r>
            <a:r>
              <a:rPr lang="en-US" altLang="ja-JP" sz="3500" dirty="0" smtClean="0"/>
              <a:t>: need correction power</a:t>
            </a: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00" y="1108800"/>
            <a:ext cx="8423382" cy="3988800"/>
          </a:xfrm>
          <a:prstGeom prst="rect">
            <a:avLst/>
          </a:prstGeom>
        </p:spPr>
      </p:pic>
      <p:sp>
        <p:nvSpPr>
          <p:cNvPr id="8" name="日付プレースホルダー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9" name="フッター プレースホルダー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10" name="スライド番号プレースホルダー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21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2276426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タイトル 1"/>
          <p:cNvSpPr>
            <a:spLocks noGrp="1"/>
          </p:cNvSpPr>
          <p:nvPr>
            <p:ph type="title"/>
          </p:nvPr>
        </p:nvSpPr>
        <p:spPr>
          <a:xfrm>
            <a:off x="457200" y="505432"/>
            <a:ext cx="8229600" cy="701477"/>
          </a:xfrm>
        </p:spPr>
        <p:txBody>
          <a:bodyPr/>
          <a:lstStyle/>
          <a:p>
            <a:r>
              <a:rPr lang="en-US" altLang="ja-JP" sz="4000" dirty="0">
                <a:latin typeface="Helvetica" charset="0"/>
                <a:ea typeface="ＭＳ Ｐゴシック" charset="0"/>
                <a:cs typeface="Helvetica" charset="0"/>
              </a:rPr>
              <a:t>Fourier decomposition of flow subtracted correlations</a:t>
            </a:r>
            <a:endParaRPr lang="ja-JP" altLang="en-US" sz="4000" dirty="0">
              <a:latin typeface="Helvetica" charset="0"/>
              <a:ea typeface="ＭＳ Ｐゴシック" charset="0"/>
              <a:cs typeface="Helvetica" charset="0"/>
            </a:endParaRPr>
          </a:p>
        </p:txBody>
      </p:sp>
      <p:sp>
        <p:nvSpPr>
          <p:cNvPr id="30722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ja-JP" altLang="en-US" dirty="0">
              <a:latin typeface="Helvetica" charset="0"/>
              <a:ea typeface="ＭＳ Ｐゴシック" charset="0"/>
              <a:cs typeface="Helvetica" charset="0"/>
            </a:endParaRPr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22</a:t>
            </a:fld>
            <a:endParaRPr kumimoji="0" lang="zh-CN" altLang="en-US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8500" y="1662752"/>
            <a:ext cx="5054600" cy="458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469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Correlations relative to </a:t>
            </a:r>
            <a:r>
              <a:rPr kumimoji="1" lang="en-US" altLang="ja-JP" dirty="0" smtClean="0">
                <a:latin typeface="Symbol" charset="2"/>
                <a:cs typeface="Symbol" charset="2"/>
              </a:rPr>
              <a:t>F</a:t>
            </a:r>
            <a:r>
              <a:rPr kumimoji="1" lang="en-US" altLang="ja-JP" baseline="-25000" dirty="0" smtClean="0">
                <a:latin typeface="Symbol" charset="2"/>
                <a:cs typeface="Symbol" charset="2"/>
              </a:rPr>
              <a:t>3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23</a:t>
            </a:fld>
            <a:endParaRPr kumimoji="0" lang="zh-CN" altLang="en-US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865" y="1204830"/>
            <a:ext cx="8004810" cy="5043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2752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Motivations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09580"/>
            <a:ext cx="8229600" cy="4707666"/>
          </a:xfrm>
        </p:spPr>
        <p:txBody>
          <a:bodyPr>
            <a:noAutofit/>
          </a:bodyPr>
          <a:lstStyle/>
          <a:p>
            <a:r>
              <a:rPr lang="en-US" altLang="ja-JP" sz="3500" dirty="0" smtClean="0">
                <a:solidFill>
                  <a:schemeClr val="tx2"/>
                </a:solidFill>
              </a:rPr>
              <a:t>Dissect possible interplay of hard-scattered </a:t>
            </a:r>
            <a:r>
              <a:rPr lang="en-US" altLang="ja-JP" sz="3500" dirty="0" err="1" smtClean="0">
                <a:solidFill>
                  <a:schemeClr val="tx2"/>
                </a:solidFill>
              </a:rPr>
              <a:t>partons</a:t>
            </a:r>
            <a:r>
              <a:rPr lang="en-US" altLang="ja-JP" sz="3500" dirty="0" smtClean="0">
                <a:solidFill>
                  <a:schemeClr val="tx2"/>
                </a:solidFill>
              </a:rPr>
              <a:t> &amp; hot dense medium</a:t>
            </a:r>
          </a:p>
          <a:p>
            <a:endParaRPr lang="en-US" altLang="ja-JP" sz="3500" dirty="0"/>
          </a:p>
          <a:p>
            <a:pPr marL="182880" lvl="1">
              <a:buFont typeface="Arial" pitchFamily="34" charset="0"/>
              <a:buChar char="•"/>
            </a:pPr>
            <a:r>
              <a:rPr lang="en-US" altLang="ja-JP" sz="3500" dirty="0" smtClean="0">
                <a:ea typeface="ＭＳ Ｐゴシック" charset="0"/>
                <a:cs typeface="ＭＳ Ｐゴシック" charset="0"/>
              </a:rPr>
              <a:t>To have </a:t>
            </a:r>
            <a:r>
              <a:rPr lang="en-US" altLang="ja-JP" sz="3500" dirty="0">
                <a:ea typeface="ＭＳ Ｐゴシック" charset="0"/>
                <a:cs typeface="ＭＳ Ｐゴシック" charset="0"/>
              </a:rPr>
              <a:t>definitive answer what remains </a:t>
            </a:r>
            <a:r>
              <a:rPr lang="en-US" altLang="ja-JP" sz="3500" dirty="0" smtClean="0">
                <a:ea typeface="ＭＳ Ｐゴシック" charset="0"/>
                <a:cs typeface="ＭＳ Ｐゴシック" charset="0"/>
              </a:rPr>
              <a:t>in correlations after </a:t>
            </a:r>
            <a:r>
              <a:rPr lang="en-US" altLang="ja-JP" sz="3500" dirty="0" err="1" smtClean="0">
                <a:ea typeface="ＭＳ Ｐゴシック" charset="0"/>
                <a:cs typeface="ＭＳ Ｐゴシック" charset="0"/>
              </a:rPr>
              <a:t>v</a:t>
            </a:r>
            <a:r>
              <a:rPr lang="en-US" altLang="ja-JP" sz="3500" baseline="-25000" dirty="0" err="1" smtClean="0">
                <a:ea typeface="ＭＳ Ｐゴシック" charset="0"/>
                <a:cs typeface="ＭＳ Ｐゴシック" charset="0"/>
              </a:rPr>
              <a:t>n</a:t>
            </a:r>
            <a:r>
              <a:rPr lang="en-US" altLang="ja-JP" sz="3500" dirty="0" smtClean="0">
                <a:ea typeface="ＭＳ Ｐゴシック" charset="0"/>
                <a:cs typeface="ＭＳ Ｐゴシック" charset="0"/>
              </a:rPr>
              <a:t> subtractions</a:t>
            </a:r>
          </a:p>
          <a:p>
            <a:pPr marL="182880" lvl="1">
              <a:buFont typeface="Arial" pitchFamily="34" charset="0"/>
              <a:buChar char="•"/>
            </a:pPr>
            <a:endParaRPr lang="en-US" altLang="ja-JP" sz="3500" dirty="0">
              <a:ea typeface="ＭＳ Ｐゴシック" charset="0"/>
              <a:cs typeface="ＭＳ Ｐゴシック" charset="0"/>
            </a:endParaRPr>
          </a:p>
          <a:p>
            <a:pPr marL="182880" lvl="1">
              <a:buFont typeface="Arial" pitchFamily="34" charset="0"/>
              <a:buChar char="•"/>
            </a:pPr>
            <a:r>
              <a:rPr lang="en-US" altLang="ja-JP" sz="3500" dirty="0" smtClean="0">
                <a:ea typeface="ＭＳ Ｐゴシック" charset="0"/>
                <a:cs typeface="ＭＳ Ｐゴシック" charset="0"/>
              </a:rPr>
              <a:t>To test path length dependence of </a:t>
            </a:r>
            <a:r>
              <a:rPr lang="en-US" altLang="ja-JP" sz="3500" dirty="0" err="1" smtClean="0">
                <a:ea typeface="ＭＳ Ｐゴシック" charset="0"/>
                <a:cs typeface="ＭＳ Ｐゴシック" charset="0"/>
              </a:rPr>
              <a:t>parton</a:t>
            </a:r>
            <a:r>
              <a:rPr lang="en-US" altLang="ja-JP" sz="3500" dirty="0" smtClean="0">
                <a:ea typeface="ＭＳ Ｐゴシック" charset="0"/>
                <a:cs typeface="ＭＳ Ｐゴシック" charset="0"/>
              </a:rPr>
              <a:t> energy loss via correlations relative to event plane</a:t>
            </a:r>
            <a:endParaRPr lang="en-US" altLang="ja-JP" sz="3500" dirty="0"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3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2877764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Initial state of collisions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3707077"/>
            <a:ext cx="8229600" cy="1887253"/>
          </a:xfrm>
        </p:spPr>
        <p:txBody>
          <a:bodyPr>
            <a:noAutofit/>
          </a:bodyPr>
          <a:lstStyle/>
          <a:p>
            <a:r>
              <a:rPr lang="en-US" altLang="ja-JP" sz="2800" dirty="0" smtClean="0"/>
              <a:t>Initial collision geometry</a:t>
            </a:r>
          </a:p>
          <a:p>
            <a:pPr lvl="1"/>
            <a:r>
              <a:rPr lang="en-US" altLang="ja-JP" sz="2800" dirty="0" smtClean="0">
                <a:solidFill>
                  <a:schemeClr val="tx2"/>
                </a:solidFill>
              </a:rPr>
              <a:t>Smooth </a:t>
            </a:r>
            <a:r>
              <a:rPr lang="en-US" altLang="ja-JP" sz="2800" dirty="0" smtClean="0"/>
              <a:t>to</a:t>
            </a:r>
            <a:r>
              <a:rPr lang="en-US" altLang="ja-JP" sz="2800" dirty="0" smtClean="0">
                <a:solidFill>
                  <a:schemeClr val="tx2"/>
                </a:solidFill>
              </a:rPr>
              <a:t> Fluctuating picture</a:t>
            </a:r>
          </a:p>
          <a:p>
            <a:r>
              <a:rPr lang="en-US" altLang="ja-JP" sz="2800" dirty="0" smtClean="0">
                <a:solidFill>
                  <a:srgbClr val="292934"/>
                </a:solidFill>
              </a:rPr>
              <a:t>Azimuthal particle distribution</a:t>
            </a:r>
          </a:p>
          <a:p>
            <a:pPr lvl="1"/>
            <a:r>
              <a:rPr lang="en-US" altLang="ja-JP" sz="2800" dirty="0" smtClean="0">
                <a:solidFill>
                  <a:srgbClr val="292934"/>
                </a:solidFill>
              </a:rPr>
              <a:t> </a:t>
            </a:r>
            <a:r>
              <a:rPr lang="en-US" altLang="ja-JP" sz="2800" dirty="0" err="1" smtClean="0">
                <a:solidFill>
                  <a:schemeClr val="tx2"/>
                </a:solidFill>
              </a:rPr>
              <a:t>v</a:t>
            </a:r>
            <a:r>
              <a:rPr lang="en-US" altLang="ja-JP" sz="2800" baseline="-25000" dirty="0" err="1" smtClean="0">
                <a:solidFill>
                  <a:schemeClr val="tx2"/>
                </a:solidFill>
              </a:rPr>
              <a:t>n</a:t>
            </a:r>
            <a:r>
              <a:rPr lang="en-US" altLang="ja-JP" sz="2800" baseline="-25000" dirty="0" smtClean="0">
                <a:solidFill>
                  <a:schemeClr val="tx2"/>
                </a:solidFill>
              </a:rPr>
              <a:t>(even)</a:t>
            </a:r>
            <a:r>
              <a:rPr lang="en-US" altLang="ja-JP" sz="2800" dirty="0" smtClean="0">
                <a:solidFill>
                  <a:schemeClr val="tx2"/>
                </a:solidFill>
                <a:latin typeface="Symbol" charset="2"/>
                <a:cs typeface="Symbol" charset="2"/>
              </a:rPr>
              <a:t>{F</a:t>
            </a:r>
            <a:r>
              <a:rPr lang="en-US" altLang="ja-JP" sz="2800" baseline="-25000" dirty="0" smtClean="0">
                <a:solidFill>
                  <a:schemeClr val="tx2"/>
                </a:solidFill>
                <a:latin typeface="Symbol" charset="2"/>
                <a:cs typeface="Symbol" charset="2"/>
              </a:rPr>
              <a:t>2</a:t>
            </a:r>
            <a:r>
              <a:rPr lang="en-US" altLang="ja-JP" sz="2800" dirty="0" smtClean="0">
                <a:solidFill>
                  <a:schemeClr val="tx2"/>
                </a:solidFill>
                <a:latin typeface="Symbol" charset="2"/>
                <a:cs typeface="Symbol" charset="2"/>
              </a:rPr>
              <a:t>}</a:t>
            </a:r>
            <a:r>
              <a:rPr lang="en-US" altLang="ja-JP" sz="2800" dirty="0" smtClean="0">
                <a:solidFill>
                  <a:schemeClr val="tx2"/>
                </a:solidFill>
              </a:rPr>
              <a:t> only </a:t>
            </a:r>
            <a:r>
              <a:rPr lang="en-US" altLang="ja-JP" sz="2800" dirty="0" smtClean="0">
                <a:solidFill>
                  <a:srgbClr val="292934"/>
                </a:solidFill>
              </a:rPr>
              <a:t>⟶</a:t>
            </a:r>
            <a:r>
              <a:rPr lang="en-US" altLang="ja-JP" sz="2800" dirty="0" smtClean="0">
                <a:solidFill>
                  <a:schemeClr val="tx2"/>
                </a:solidFill>
              </a:rPr>
              <a:t> </a:t>
            </a:r>
            <a:r>
              <a:rPr lang="en-US" altLang="ja-JP" sz="2800" dirty="0" err="1" smtClean="0">
                <a:solidFill>
                  <a:schemeClr val="tx2"/>
                </a:solidFill>
              </a:rPr>
              <a:t>v</a:t>
            </a:r>
            <a:r>
              <a:rPr lang="en-US" altLang="ja-JP" sz="2800" baseline="-25000" dirty="0" err="1" smtClean="0">
                <a:solidFill>
                  <a:schemeClr val="tx2"/>
                </a:solidFill>
              </a:rPr>
              <a:t>n</a:t>
            </a:r>
            <a:r>
              <a:rPr lang="en-US" altLang="ja-JP" sz="2800" baseline="-25000" dirty="0" smtClean="0">
                <a:solidFill>
                  <a:schemeClr val="tx2"/>
                </a:solidFill>
              </a:rPr>
              <a:t>(even)</a:t>
            </a:r>
            <a:r>
              <a:rPr lang="en-US" altLang="ja-JP" sz="2800" dirty="0" smtClean="0">
                <a:solidFill>
                  <a:schemeClr val="tx2"/>
                </a:solidFill>
                <a:latin typeface="Symbol" charset="2"/>
                <a:cs typeface="Symbol" charset="2"/>
              </a:rPr>
              <a:t>{</a:t>
            </a:r>
            <a:r>
              <a:rPr lang="en-US" altLang="ja-JP" sz="2800" dirty="0" err="1" smtClean="0">
                <a:solidFill>
                  <a:schemeClr val="tx2"/>
                </a:solidFill>
                <a:latin typeface="Symbol" charset="2"/>
                <a:cs typeface="Symbol" charset="2"/>
              </a:rPr>
              <a:t>F</a:t>
            </a:r>
            <a:r>
              <a:rPr lang="en-US" altLang="ja-JP" sz="2800" baseline="-25000" dirty="0" err="1" smtClean="0">
                <a:solidFill>
                  <a:schemeClr val="tx2"/>
                </a:solidFill>
                <a:cs typeface="Symbol" charset="2"/>
              </a:rPr>
              <a:t>n</a:t>
            </a:r>
            <a:r>
              <a:rPr lang="en-US" altLang="ja-JP" sz="2800" dirty="0" smtClean="0">
                <a:solidFill>
                  <a:schemeClr val="tx2"/>
                </a:solidFill>
                <a:latin typeface="Symbol" charset="2"/>
                <a:cs typeface="Symbol" charset="2"/>
              </a:rPr>
              <a:t>}</a:t>
            </a:r>
            <a:r>
              <a:rPr lang="en-US" altLang="ja-JP" sz="2800" dirty="0" smtClean="0">
                <a:solidFill>
                  <a:schemeClr val="tx2"/>
                </a:solidFill>
              </a:rPr>
              <a:t>  + </a:t>
            </a:r>
            <a:r>
              <a:rPr lang="en-US" altLang="ja-JP" sz="2800" dirty="0" err="1" smtClean="0">
                <a:solidFill>
                  <a:schemeClr val="tx2"/>
                </a:solidFill>
              </a:rPr>
              <a:t>v</a:t>
            </a:r>
            <a:r>
              <a:rPr lang="en-US" altLang="ja-JP" sz="2800" baseline="-25000" dirty="0" err="1" smtClean="0">
                <a:solidFill>
                  <a:schemeClr val="tx2"/>
                </a:solidFill>
              </a:rPr>
              <a:t>n</a:t>
            </a:r>
            <a:r>
              <a:rPr lang="en-US" altLang="ja-JP" sz="2800" baseline="-25000" dirty="0" smtClean="0">
                <a:solidFill>
                  <a:schemeClr val="tx2"/>
                </a:solidFill>
              </a:rPr>
              <a:t>(odd)</a:t>
            </a:r>
            <a:r>
              <a:rPr lang="en-US" altLang="ja-JP" sz="2800" dirty="0" smtClean="0">
                <a:solidFill>
                  <a:schemeClr val="tx2"/>
                </a:solidFill>
              </a:rPr>
              <a:t> </a:t>
            </a:r>
            <a:r>
              <a:rPr lang="en-US" altLang="ja-JP" sz="2800" dirty="0">
                <a:solidFill>
                  <a:schemeClr val="tx2"/>
                </a:solidFill>
                <a:latin typeface="Symbol" charset="2"/>
                <a:cs typeface="Symbol" charset="2"/>
              </a:rPr>
              <a:t>{</a:t>
            </a:r>
            <a:r>
              <a:rPr lang="en-US" altLang="ja-JP" sz="2800" dirty="0" err="1" smtClean="0">
                <a:solidFill>
                  <a:schemeClr val="tx2"/>
                </a:solidFill>
                <a:latin typeface="Symbol" charset="2"/>
                <a:cs typeface="Symbol" charset="2"/>
              </a:rPr>
              <a:t>F</a:t>
            </a:r>
            <a:r>
              <a:rPr lang="en-US" altLang="ja-JP" sz="2800" baseline="-25000" dirty="0" err="1" smtClean="0">
                <a:solidFill>
                  <a:schemeClr val="tx2"/>
                </a:solidFill>
                <a:cs typeface="Symbol" charset="2"/>
              </a:rPr>
              <a:t>n</a:t>
            </a:r>
            <a:r>
              <a:rPr lang="en-US" altLang="ja-JP" sz="2800" dirty="0" smtClean="0">
                <a:solidFill>
                  <a:schemeClr val="tx2"/>
                </a:solidFill>
                <a:latin typeface="Symbol" charset="2"/>
                <a:cs typeface="Symbol" charset="2"/>
              </a:rPr>
              <a:t>}</a:t>
            </a:r>
            <a:r>
              <a:rPr lang="en-US" altLang="ja-JP" sz="2800" dirty="0" smtClean="0">
                <a:solidFill>
                  <a:schemeClr val="tx2"/>
                </a:solidFill>
              </a:rPr>
              <a:t> </a:t>
            </a:r>
            <a:endParaRPr kumimoji="1" lang="ja-JP" altLang="en-US" sz="2800" dirty="0">
              <a:solidFill>
                <a:schemeClr val="tx2"/>
              </a:solidFill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6210" y="1492225"/>
            <a:ext cx="3370737" cy="2191284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>
            <a:off x="1125415" y="1076669"/>
            <a:ext cx="29115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b="1" dirty="0" smtClean="0"/>
              <a:t>Smooth picture</a:t>
            </a:r>
            <a:endParaRPr kumimoji="1" lang="ja-JP" altLang="en-US" b="1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325462" y="1083287"/>
            <a:ext cx="29115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b="1" dirty="0" smtClean="0">
                <a:solidFill>
                  <a:srgbClr val="292934"/>
                </a:solidFill>
              </a:rPr>
              <a:t>Fluctuating picture</a:t>
            </a:r>
            <a:endParaRPr kumimoji="1" lang="ja-JP" altLang="en-US" b="1" dirty="0">
              <a:solidFill>
                <a:srgbClr val="292934"/>
              </a:solidFill>
            </a:endParaRPr>
          </a:p>
        </p:txBody>
      </p:sp>
      <p:pic>
        <p:nvPicPr>
          <p:cNvPr id="19" name="図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112" y="1492225"/>
            <a:ext cx="2946400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テキスト ボックス 20"/>
          <p:cNvSpPr txBox="1"/>
          <p:nvPr/>
        </p:nvSpPr>
        <p:spPr>
          <a:xfrm>
            <a:off x="3442088" y="2716676"/>
            <a:ext cx="466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latin typeface="Symbol" charset="2"/>
                <a:cs typeface="Symbol" charset="2"/>
              </a:rPr>
              <a:t>F</a:t>
            </a:r>
            <a:r>
              <a:rPr kumimoji="1" lang="en-US" altLang="ja-JP" b="1" baseline="-25000" dirty="0" smtClean="0">
                <a:latin typeface="Symbol" charset="2"/>
                <a:cs typeface="Symbol" charset="2"/>
              </a:rPr>
              <a:t>2</a:t>
            </a:r>
            <a:endParaRPr kumimoji="1" lang="ja-JP" altLang="en-US" b="1" dirty="0">
              <a:latin typeface="Symbol" charset="2"/>
              <a:cs typeface="Symbol" charset="2"/>
            </a:endParaRPr>
          </a:p>
        </p:txBody>
      </p:sp>
      <p:pic>
        <p:nvPicPr>
          <p:cNvPr id="23" name="図 22" descr="latex-image-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277" y="5885119"/>
            <a:ext cx="6921500" cy="647700"/>
          </a:xfrm>
          <a:prstGeom prst="rect">
            <a:avLst/>
          </a:prstGeom>
        </p:spPr>
      </p:pic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4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41539226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5378888"/>
            <a:ext cx="8229600" cy="1165225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>
                <a:latin typeface="Helvetica" charset="0"/>
                <a:ea typeface="ＭＳ Ｐゴシック" charset="0"/>
                <a:cs typeface="Helvetica" charset="0"/>
              </a:rPr>
              <a:t>v</a:t>
            </a:r>
            <a:r>
              <a:rPr lang="en-US" altLang="ja-JP" baseline="-25000" dirty="0" smtClean="0">
                <a:latin typeface="Helvetica" charset="0"/>
                <a:ea typeface="ＭＳ Ｐゴシック" charset="0"/>
                <a:cs typeface="Helvetica" charset="0"/>
              </a:rPr>
              <a:t>3</a:t>
            </a:r>
            <a:r>
              <a:rPr lang="en-US" altLang="ja-JP" dirty="0" smtClean="0">
                <a:latin typeface="Helvetica" charset="0"/>
                <a:ea typeface="ＭＳ Ｐゴシック" charset="0"/>
                <a:cs typeface="Helvetica" charset="0"/>
              </a:rPr>
              <a:t> is comparable to </a:t>
            </a:r>
            <a:r>
              <a:rPr lang="en-US" altLang="ja-JP" dirty="0">
                <a:latin typeface="Helvetica" charset="0"/>
                <a:ea typeface="ＭＳ Ｐゴシック" charset="0"/>
                <a:cs typeface="Helvetica" charset="0"/>
              </a:rPr>
              <a:t>v</a:t>
            </a:r>
            <a:r>
              <a:rPr lang="en-US" altLang="ja-JP" baseline="-25000" dirty="0">
                <a:latin typeface="Helvetica" charset="0"/>
                <a:ea typeface="ＭＳ Ｐゴシック" charset="0"/>
                <a:cs typeface="Helvetica" charset="0"/>
              </a:rPr>
              <a:t>2</a:t>
            </a:r>
            <a:r>
              <a:rPr lang="en-US" altLang="ja-JP" dirty="0">
                <a:latin typeface="Helvetica" charset="0"/>
                <a:ea typeface="ＭＳ Ｐゴシック" charset="0"/>
                <a:cs typeface="Helvetica" charset="0"/>
              </a:rPr>
              <a:t> at 0~10%</a:t>
            </a:r>
          </a:p>
          <a:p>
            <a:r>
              <a:rPr lang="en-US" altLang="ja-JP" dirty="0" smtClean="0">
                <a:latin typeface="Helvetica" charset="0"/>
                <a:ea typeface="ＭＳ Ｐゴシック" charset="0"/>
                <a:cs typeface="Helvetica" charset="0"/>
              </a:rPr>
              <a:t>v</a:t>
            </a:r>
            <a:r>
              <a:rPr lang="en-US" altLang="ja-JP" baseline="-25000" dirty="0" smtClean="0">
                <a:latin typeface="Helvetica" charset="0"/>
                <a:ea typeface="ＭＳ Ｐゴシック" charset="0"/>
                <a:cs typeface="Helvetica" charset="0"/>
              </a:rPr>
              <a:t>2</a:t>
            </a:r>
            <a:r>
              <a:rPr lang="en-US" altLang="ja-JP" dirty="0" smtClean="0">
                <a:latin typeface="Helvetica" charset="0"/>
                <a:ea typeface="ＭＳ Ｐゴシック" charset="0"/>
                <a:cs typeface="Helvetica" charset="0"/>
              </a:rPr>
              <a:t> evolution as centrality increment, no evolution in </a:t>
            </a:r>
            <a:r>
              <a:rPr lang="en-US" altLang="ja-JP" dirty="0">
                <a:latin typeface="Helvetica" charset="0"/>
                <a:ea typeface="ＭＳ Ｐゴシック" charset="0"/>
                <a:cs typeface="Helvetica" charset="0"/>
              </a:rPr>
              <a:t>v</a:t>
            </a:r>
            <a:r>
              <a:rPr lang="en-US" altLang="ja-JP" baseline="-25000" dirty="0">
                <a:latin typeface="Helvetica" charset="0"/>
                <a:ea typeface="ＭＳ Ｐゴシック" charset="0"/>
                <a:cs typeface="Helvetica" charset="0"/>
              </a:rPr>
              <a:t>3</a:t>
            </a:r>
            <a:r>
              <a:rPr lang="en-US" altLang="ja-JP" dirty="0">
                <a:latin typeface="Helvetica" charset="0"/>
                <a:ea typeface="ＭＳ Ｐゴシック" charset="0"/>
                <a:cs typeface="Helvetica" charset="0"/>
              </a:rPr>
              <a:t> </a:t>
            </a:r>
          </a:p>
          <a:p>
            <a:r>
              <a:rPr lang="en-US" altLang="ja-JP" dirty="0">
                <a:latin typeface="Helvetica" charset="0"/>
                <a:ea typeface="ＭＳ Ｐゴシック" charset="0"/>
                <a:cs typeface="Helvetica" charset="0"/>
              </a:rPr>
              <a:t>v</a:t>
            </a:r>
            <a:r>
              <a:rPr lang="en-US" altLang="ja-JP" baseline="-25000" dirty="0">
                <a:latin typeface="Helvetica" charset="0"/>
                <a:ea typeface="ＭＳ Ｐゴシック" charset="0"/>
                <a:cs typeface="Helvetica" charset="0"/>
              </a:rPr>
              <a:t>4</a:t>
            </a:r>
            <a:r>
              <a:rPr lang="en-US" altLang="ja-JP" dirty="0">
                <a:latin typeface="Helvetica" charset="0"/>
                <a:ea typeface="ＭＳ Ｐゴシック" charset="0"/>
                <a:cs typeface="Helvetica" charset="0"/>
              </a:rPr>
              <a:t>{</a:t>
            </a:r>
            <a:r>
              <a:rPr lang="en-US" altLang="ja-JP" dirty="0">
                <a:latin typeface="ＭＳ Ｐゴシック" charset="0"/>
                <a:ea typeface="ＭＳ Ｐゴシック" charset="0"/>
                <a:cs typeface="Helvetica" charset="0"/>
                <a:sym typeface="Symbol" charset="0"/>
              </a:rPr>
              <a:t></a:t>
            </a:r>
            <a:r>
              <a:rPr lang="en-US" altLang="ja-JP" baseline="-25000" dirty="0">
                <a:latin typeface="Helvetica" charset="0"/>
                <a:ea typeface="ＭＳ Ｐゴシック" charset="0"/>
                <a:cs typeface="Helvetica" charset="0"/>
              </a:rPr>
              <a:t>4</a:t>
            </a:r>
            <a:r>
              <a:rPr lang="en-US" altLang="ja-JP" dirty="0">
                <a:latin typeface="Helvetica" charset="0"/>
                <a:ea typeface="ＭＳ Ｐゴシック" charset="0"/>
                <a:cs typeface="Helvetica" charset="0"/>
              </a:rPr>
              <a:t>} ~ 2 x v</a:t>
            </a:r>
            <a:r>
              <a:rPr lang="en-US" altLang="ja-JP" baseline="-25000" dirty="0">
                <a:latin typeface="Helvetica" charset="0"/>
                <a:ea typeface="ＭＳ Ｐゴシック" charset="0"/>
                <a:cs typeface="Helvetica" charset="0"/>
              </a:rPr>
              <a:t>4</a:t>
            </a:r>
            <a:r>
              <a:rPr lang="en-US" altLang="ja-JP" dirty="0">
                <a:latin typeface="Helvetica" charset="0"/>
                <a:ea typeface="ＭＳ Ｐゴシック" charset="0"/>
                <a:cs typeface="Helvetica" charset="0"/>
              </a:rPr>
              <a:t>{</a:t>
            </a:r>
            <a:r>
              <a:rPr lang="en-US" altLang="ja-JP" dirty="0">
                <a:latin typeface="ＭＳ Ｐゴシック" charset="0"/>
                <a:ea typeface="ＭＳ Ｐゴシック" charset="0"/>
                <a:cs typeface="Helvetica" charset="0"/>
                <a:sym typeface="Symbol" charset="0"/>
              </a:rPr>
              <a:t></a:t>
            </a:r>
            <a:r>
              <a:rPr lang="en-US" altLang="ja-JP" baseline="-25000" dirty="0">
                <a:latin typeface="Helvetica" charset="0"/>
                <a:ea typeface="ＭＳ Ｐゴシック" charset="0"/>
                <a:cs typeface="Helvetica" charset="0"/>
              </a:rPr>
              <a:t>2</a:t>
            </a:r>
            <a:r>
              <a:rPr lang="en-US" altLang="ja-JP" dirty="0">
                <a:latin typeface="Helvetica" charset="0"/>
                <a:ea typeface="ＭＳ Ｐゴシック" charset="0"/>
                <a:cs typeface="Helvetica" charset="0"/>
              </a:rPr>
              <a:t>}</a:t>
            </a:r>
          </a:p>
          <a:p>
            <a:endParaRPr lang="ja-JP" altLang="en-US" dirty="0">
              <a:latin typeface="Helvetica" charset="0"/>
              <a:ea typeface="ＭＳ Ｐゴシック" charset="0"/>
              <a:cs typeface="Helvetica" charset="0"/>
            </a:endParaRPr>
          </a:p>
        </p:txBody>
      </p:sp>
      <p:pic>
        <p:nvPicPr>
          <p:cNvPr id="26627" name="Picture 2" descr="new_vncom_plot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50" y="1272013"/>
            <a:ext cx="7648575" cy="397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5609448" y="5128063"/>
            <a:ext cx="3396648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1600" b="1" dirty="0" smtClean="0"/>
              <a:t>Charged </a:t>
            </a:r>
            <a:r>
              <a:rPr lang="en-US" altLang="ja-JP" sz="1600" b="1" dirty="0"/>
              <a:t>particle </a:t>
            </a:r>
            <a:r>
              <a:rPr lang="en-US" altLang="ja-JP" sz="1600" b="1" dirty="0" err="1"/>
              <a:t>v</a:t>
            </a:r>
            <a:r>
              <a:rPr lang="en-US" altLang="ja-JP" sz="1600" b="1" baseline="-25000" dirty="0" err="1"/>
              <a:t>n</a:t>
            </a:r>
            <a:r>
              <a:rPr lang="en-US" altLang="ja-JP" sz="1600" b="1" dirty="0"/>
              <a:t> : |</a:t>
            </a:r>
            <a:r>
              <a:rPr lang="en-US" altLang="ja-JP" sz="1600" b="1" dirty="0">
                <a:latin typeface="ＭＳ Ｐゴシック" charset="0"/>
                <a:sym typeface="Symbol" charset="0"/>
              </a:rPr>
              <a:t></a:t>
            </a:r>
            <a:r>
              <a:rPr lang="en-US" altLang="ja-JP" sz="1600" b="1" dirty="0"/>
              <a:t>|&lt;0.35</a:t>
            </a:r>
          </a:p>
          <a:p>
            <a:r>
              <a:rPr lang="en-US" altLang="ja-JP" sz="1600" b="1" dirty="0" smtClean="0"/>
              <a:t>Event </a:t>
            </a:r>
            <a:r>
              <a:rPr lang="en-US" altLang="ja-JP" sz="1600" b="1" dirty="0"/>
              <a:t>plane </a:t>
            </a:r>
            <a:r>
              <a:rPr lang="en-US" altLang="ja-JP" sz="1600" b="1" dirty="0">
                <a:latin typeface="ＭＳ Ｐゴシック" charset="0"/>
                <a:sym typeface="Symbol" charset="0"/>
              </a:rPr>
              <a:t></a:t>
            </a:r>
            <a:r>
              <a:rPr lang="en-US" altLang="ja-JP" sz="1600" b="1" baseline="-25000" dirty="0" smtClean="0"/>
              <a:t>n           </a:t>
            </a:r>
            <a:r>
              <a:rPr lang="en-US" altLang="ja-JP" sz="1600" b="1" dirty="0" smtClean="0"/>
              <a:t> </a:t>
            </a:r>
            <a:r>
              <a:rPr lang="en-US" altLang="ja-JP" sz="1600" b="1" dirty="0"/>
              <a:t>: |</a:t>
            </a:r>
            <a:r>
              <a:rPr lang="en-US" altLang="ja-JP" sz="1600" b="1" dirty="0">
                <a:latin typeface="ＭＳ Ｐゴシック" charset="0"/>
                <a:sym typeface="Symbol" charset="0"/>
              </a:rPr>
              <a:t></a:t>
            </a:r>
            <a:r>
              <a:rPr lang="en-US" altLang="ja-JP" sz="1600" b="1" dirty="0"/>
              <a:t>|=1.0~2.8</a:t>
            </a:r>
          </a:p>
        </p:txBody>
      </p:sp>
      <p:sp>
        <p:nvSpPr>
          <p:cNvPr id="26629" name="Text Box 8"/>
          <p:cNvSpPr txBox="1">
            <a:spLocks noChangeArrowheads="1"/>
          </p:cNvSpPr>
          <p:nvPr/>
        </p:nvSpPr>
        <p:spPr bwMode="auto">
          <a:xfrm>
            <a:off x="6750384" y="1048668"/>
            <a:ext cx="1778677" cy="36933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en-US" altLang="ja-JP" sz="1800" b="1" i="1" dirty="0"/>
              <a:t>PRL.</a:t>
            </a:r>
            <a:r>
              <a:rPr lang="en-US" altLang="ja-JP" sz="1800" b="1" i="1" dirty="0" smtClean="0"/>
              <a:t>107.252301</a:t>
            </a:r>
            <a:endParaRPr lang="ja-JP" altLang="en-US" sz="1800" b="1" i="1" dirty="0"/>
          </a:p>
        </p:txBody>
      </p:sp>
      <p:sp>
        <p:nvSpPr>
          <p:cNvPr id="26630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4500" dirty="0" smtClean="0"/>
              <a:t>Charged Hadron </a:t>
            </a:r>
            <a:r>
              <a:rPr lang="en-US" altLang="ja-JP" sz="4500" dirty="0" err="1" smtClean="0"/>
              <a:t>v</a:t>
            </a:r>
            <a:r>
              <a:rPr lang="en-US" altLang="ja-JP" sz="4500" baseline="-25000" dirty="0" err="1" smtClean="0"/>
              <a:t>n</a:t>
            </a:r>
            <a:r>
              <a:rPr lang="en-US" altLang="ja-JP" sz="4500" baseline="-25000" dirty="0" smtClean="0"/>
              <a:t> </a:t>
            </a:r>
            <a:r>
              <a:rPr lang="en-US" altLang="ja-JP" sz="4500" dirty="0" smtClean="0"/>
              <a:t>at </a:t>
            </a:r>
            <a:r>
              <a:rPr lang="en-US" altLang="ja-JP" sz="4500" dirty="0"/>
              <a:t>PHENIX</a:t>
            </a:r>
            <a:endParaRPr lang="ja-JP" altLang="en-US" sz="4500" dirty="0">
              <a:ea typeface="ＭＳ Ｐゴシック" charset="0"/>
              <a:cs typeface="Helvetica" charset="0"/>
            </a:endParaRPr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5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162646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Identified Particle </a:t>
            </a:r>
            <a:r>
              <a:rPr kumimoji="1" lang="en-US" altLang="ja-JP" dirty="0" err="1" smtClean="0"/>
              <a:t>v</a:t>
            </a:r>
            <a:r>
              <a:rPr kumimoji="1" lang="en-US" altLang="ja-JP" baseline="-25000" dirty="0" err="1" smtClean="0"/>
              <a:t>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5073696"/>
            <a:ext cx="8229600" cy="1200025"/>
          </a:xfrm>
        </p:spPr>
        <p:txBody>
          <a:bodyPr>
            <a:noAutofit/>
          </a:bodyPr>
          <a:lstStyle/>
          <a:p>
            <a:r>
              <a:rPr kumimoji="1" lang="en-US" altLang="ja-JP" sz="2800" dirty="0" smtClean="0"/>
              <a:t>Mass </a:t>
            </a:r>
            <a:r>
              <a:rPr lang="en-US" altLang="ja-JP" sz="2800" dirty="0" smtClean="0"/>
              <a:t>dependence</a:t>
            </a:r>
            <a:r>
              <a:rPr kumimoji="1" lang="en-US" altLang="ja-JP" sz="2800" dirty="0" smtClean="0"/>
              <a:t> at low </a:t>
            </a:r>
            <a:r>
              <a:rPr kumimoji="1" lang="en-US" altLang="ja-JP" sz="2800" dirty="0" err="1" smtClean="0"/>
              <a:t>p</a:t>
            </a:r>
            <a:r>
              <a:rPr kumimoji="1" lang="en-US" altLang="ja-JP" sz="2800" baseline="-25000" dirty="0" err="1" smtClean="0"/>
              <a:t>T</a:t>
            </a:r>
            <a:r>
              <a:rPr kumimoji="1" lang="en-US" altLang="ja-JP" sz="2800" dirty="0" smtClean="0"/>
              <a:t> : </a:t>
            </a:r>
            <a:r>
              <a:rPr kumimoji="1" lang="en-US" altLang="ja-JP" sz="2800" dirty="0" smtClean="0">
                <a:solidFill>
                  <a:schemeClr val="tx2"/>
                </a:solidFill>
              </a:rPr>
              <a:t>Hydrodynamics</a:t>
            </a:r>
          </a:p>
          <a:p>
            <a:r>
              <a:rPr lang="en-US" altLang="ja-JP" sz="2800" dirty="0" smtClean="0"/>
              <a:t>Baryon/Meson diff. at mid </a:t>
            </a:r>
            <a:r>
              <a:rPr lang="en-US" altLang="ja-JP" sz="2800" dirty="0" err="1" smtClean="0"/>
              <a:t>p</a:t>
            </a:r>
            <a:r>
              <a:rPr lang="en-US" altLang="ja-JP" sz="2800" baseline="-25000" dirty="0" err="1" smtClean="0"/>
              <a:t>T</a:t>
            </a:r>
            <a:r>
              <a:rPr lang="en-US" altLang="ja-JP" sz="2800" dirty="0" smtClean="0"/>
              <a:t>: </a:t>
            </a:r>
            <a:r>
              <a:rPr lang="en-US" altLang="ja-JP" sz="2800" dirty="0" smtClean="0">
                <a:solidFill>
                  <a:srgbClr val="D2533C"/>
                </a:solidFill>
              </a:rPr>
              <a:t>Quark Coalescence</a:t>
            </a:r>
            <a:endParaRPr kumimoji="1" lang="ja-JP" altLang="en-US" sz="2800" dirty="0">
              <a:solidFill>
                <a:srgbClr val="D2533C"/>
              </a:solidFill>
            </a:endParaRPr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00" y="1109580"/>
            <a:ext cx="8423910" cy="3989070"/>
          </a:xfrm>
          <a:prstGeom prst="rect">
            <a:avLst/>
          </a:prstGeom>
        </p:spPr>
      </p:pic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6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2913025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4500" dirty="0" err="1" smtClean="0">
                <a:ea typeface="ＭＳ Ｐゴシック" charset="0"/>
                <a:cs typeface="Helvetica" charset="0"/>
              </a:rPr>
              <a:t>v</a:t>
            </a:r>
            <a:r>
              <a:rPr lang="en-US" altLang="ja-JP" sz="4500" baseline="-25000" dirty="0" err="1" smtClean="0">
                <a:ea typeface="ＭＳ Ｐゴシック" charset="0"/>
                <a:cs typeface="Helvetica" charset="0"/>
              </a:rPr>
              <a:t>n</a:t>
            </a:r>
            <a:r>
              <a:rPr lang="en-US" altLang="ja-JP" sz="4500" baseline="-25000" dirty="0" smtClean="0">
                <a:ea typeface="ＭＳ Ｐゴシック" charset="0"/>
                <a:cs typeface="Helvetica" charset="0"/>
              </a:rPr>
              <a:t> </a:t>
            </a:r>
            <a:r>
              <a:rPr lang="en-US" altLang="ja-JP" sz="4500" dirty="0">
                <a:ea typeface="ＭＳ Ｐゴシック" charset="0"/>
                <a:cs typeface="Helvetica" charset="0"/>
              </a:rPr>
              <a:t>c</a:t>
            </a:r>
            <a:r>
              <a:rPr lang="en-US" altLang="ja-JP" sz="4500" dirty="0" smtClean="0">
                <a:ea typeface="ＭＳ Ｐゴシック" charset="0"/>
                <a:cs typeface="Helvetica" charset="0"/>
              </a:rPr>
              <a:t>ontributions in correlations</a:t>
            </a:r>
            <a:endParaRPr lang="ja-JP" altLang="en-US" sz="4500" dirty="0">
              <a:ea typeface="ＭＳ Ｐゴシック" charset="0"/>
              <a:cs typeface="Helvetica" charset="0"/>
            </a:endParaRPr>
          </a:p>
        </p:txBody>
      </p:sp>
      <p:sp>
        <p:nvSpPr>
          <p:cNvPr id="1843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4958520"/>
            <a:ext cx="8229600" cy="1716037"/>
          </a:xfrm>
        </p:spPr>
        <p:txBody>
          <a:bodyPr>
            <a:noAutofit/>
          </a:bodyPr>
          <a:lstStyle/>
          <a:p>
            <a:r>
              <a:rPr lang="en-US" altLang="ja-JP" sz="2800" dirty="0" smtClean="0">
                <a:latin typeface="Helvetica" charset="0"/>
                <a:ea typeface="ＭＳ Ｐゴシック" charset="0"/>
                <a:cs typeface="Helvetica" charset="0"/>
              </a:rPr>
              <a:t>Contributions </a:t>
            </a:r>
            <a:r>
              <a:rPr lang="en-US" altLang="ja-JP" sz="2800" dirty="0">
                <a:latin typeface="Helvetica" charset="0"/>
                <a:ea typeface="ＭＳ Ｐゴシック" charset="0"/>
                <a:cs typeface="Helvetica" charset="0"/>
              </a:rPr>
              <a:t>from </a:t>
            </a:r>
            <a:r>
              <a:rPr lang="en-US" altLang="ja-JP" sz="2800" dirty="0" err="1">
                <a:latin typeface="Helvetica" charset="0"/>
                <a:ea typeface="ＭＳ Ｐゴシック" charset="0"/>
                <a:cs typeface="Helvetica" charset="0"/>
              </a:rPr>
              <a:t>v</a:t>
            </a:r>
            <a:r>
              <a:rPr lang="en-US" altLang="ja-JP" sz="2800" baseline="-25000" dirty="0" err="1">
                <a:latin typeface="Helvetica" charset="0"/>
                <a:ea typeface="ＭＳ Ｐゴシック" charset="0"/>
                <a:cs typeface="Helvetica" charset="0"/>
              </a:rPr>
              <a:t>n</a:t>
            </a:r>
            <a:r>
              <a:rPr lang="en-US" altLang="ja-JP" sz="2800" dirty="0">
                <a:latin typeface="Helvetica" charset="0"/>
                <a:ea typeface="ＭＳ Ｐゴシック" charset="0"/>
                <a:cs typeface="Helvetica" charset="0"/>
              </a:rPr>
              <a:t> </a:t>
            </a:r>
            <a:r>
              <a:rPr lang="en-US" altLang="ja-JP" sz="2800" dirty="0" smtClean="0">
                <a:latin typeface="Helvetica" charset="0"/>
                <a:ea typeface="ＭＳ Ｐゴシック" charset="0"/>
                <a:cs typeface="Helvetica" charset="0"/>
              </a:rPr>
              <a:t>:</a:t>
            </a:r>
            <a:endParaRPr lang="en-US" altLang="ja-JP" sz="2800" dirty="0">
              <a:latin typeface="Helvetica" charset="0"/>
              <a:ea typeface="ＭＳ Ｐゴシック" charset="0"/>
              <a:cs typeface="Helvetica" charset="0"/>
            </a:endParaRPr>
          </a:p>
          <a:p>
            <a:r>
              <a:rPr lang="en-US" altLang="ja-JP" sz="2800" dirty="0" smtClean="0">
                <a:latin typeface="Helvetica" charset="0"/>
                <a:ea typeface="ＭＳ Ｐゴシック" charset="0"/>
                <a:cs typeface="ＭＳ Ｐゴシック" charset="0"/>
              </a:rPr>
              <a:t>Ridge &amp; Shoulder positions : </a:t>
            </a:r>
            <a:r>
              <a:rPr lang="en-US" altLang="ja-JP" sz="2800" dirty="0" smtClean="0">
                <a:solidFill>
                  <a:schemeClr val="tx2"/>
                </a:solidFill>
                <a:latin typeface="Helvetica" charset="0"/>
                <a:ea typeface="ＭＳ Ｐゴシック" charset="0"/>
                <a:cs typeface="ＭＳ Ｐゴシック" charset="0"/>
              </a:rPr>
              <a:t>Agree with v</a:t>
            </a:r>
            <a:r>
              <a:rPr lang="en-US" altLang="ja-JP" sz="2800" baseline="-25000" dirty="0" smtClean="0">
                <a:solidFill>
                  <a:schemeClr val="tx2"/>
                </a:solidFill>
                <a:latin typeface="Helvetica" charset="0"/>
                <a:ea typeface="ＭＳ Ｐゴシック" charset="0"/>
                <a:cs typeface="ＭＳ Ｐゴシック" charset="0"/>
              </a:rPr>
              <a:t>3</a:t>
            </a:r>
            <a:r>
              <a:rPr lang="en-US" altLang="ja-JP" sz="2800" dirty="0" smtClean="0">
                <a:solidFill>
                  <a:schemeClr val="tx2"/>
                </a:solidFill>
                <a:latin typeface="Helvetica" charset="0"/>
                <a:ea typeface="ＭＳ Ｐゴシック" charset="0"/>
                <a:cs typeface="ＭＳ Ｐゴシック" charset="0"/>
              </a:rPr>
              <a:t> peaks</a:t>
            </a:r>
            <a:endParaRPr lang="en-US" altLang="ja-JP" sz="2800" dirty="0">
              <a:solidFill>
                <a:schemeClr val="tx2"/>
              </a:solidFill>
              <a:latin typeface="Helvetica" charset="0"/>
              <a:ea typeface="ＭＳ Ｐゴシック" charset="0"/>
              <a:cs typeface="ＭＳ Ｐゴシック" charset="0"/>
            </a:endParaRPr>
          </a:p>
          <a:p>
            <a:r>
              <a:rPr lang="en-US" altLang="ja-JP" sz="2800" dirty="0" err="1" smtClean="0">
                <a:latin typeface="Helvetica" charset="0"/>
                <a:ea typeface="ＭＳ Ｐゴシック" charset="0"/>
                <a:cs typeface="ＭＳ Ｐゴシック" charset="0"/>
              </a:rPr>
              <a:t>v</a:t>
            </a:r>
            <a:r>
              <a:rPr lang="en-US" altLang="ja-JP" sz="2800" baseline="-25000" dirty="0" err="1" smtClean="0">
                <a:latin typeface="Helvetica" charset="0"/>
                <a:ea typeface="ＭＳ Ｐゴシック" charset="0"/>
                <a:cs typeface="ＭＳ Ｐゴシック" charset="0"/>
              </a:rPr>
              <a:t>n</a:t>
            </a:r>
            <a:r>
              <a:rPr lang="en-US" altLang="ja-JP" sz="2800" dirty="0" smtClean="0">
                <a:latin typeface="Helvetica" charset="0"/>
                <a:ea typeface="ＭＳ Ｐゴシック" charset="0"/>
                <a:cs typeface="ＭＳ Ｐゴシック" charset="0"/>
              </a:rPr>
              <a:t> subtractions needed to get real </a:t>
            </a:r>
            <a:r>
              <a:rPr lang="en-US" altLang="ja-JP" sz="2800" dirty="0" smtClean="0">
                <a:solidFill>
                  <a:srgbClr val="D2533C"/>
                </a:solidFill>
                <a:latin typeface="Helvetica" charset="0"/>
                <a:ea typeface="ＭＳ Ｐゴシック" charset="0"/>
                <a:cs typeface="ＭＳ Ｐゴシック" charset="0"/>
              </a:rPr>
              <a:t>jet correlations</a:t>
            </a:r>
            <a:endParaRPr lang="ja-JP" altLang="en-US" sz="2800" dirty="0">
              <a:solidFill>
                <a:srgbClr val="D2533C"/>
              </a:solidFill>
              <a:latin typeface="Helvetica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18437" name="図形グループ 24"/>
          <p:cNvGrpSpPr>
            <a:grpSpLocks/>
          </p:cNvGrpSpPr>
          <p:nvPr/>
        </p:nvGrpSpPr>
        <p:grpSpPr bwMode="auto">
          <a:xfrm>
            <a:off x="576263" y="1992540"/>
            <a:ext cx="3968750" cy="3103563"/>
            <a:chOff x="624205" y="685800"/>
            <a:chExt cx="4298933" cy="3103880"/>
          </a:xfrm>
        </p:grpSpPr>
        <p:grpSp>
          <p:nvGrpSpPr>
            <p:cNvPr id="18459" name="図形グループ 27"/>
            <p:cNvGrpSpPr>
              <a:grpSpLocks/>
            </p:cNvGrpSpPr>
            <p:nvPr/>
          </p:nvGrpSpPr>
          <p:grpSpPr bwMode="auto">
            <a:xfrm>
              <a:off x="624205" y="685800"/>
              <a:ext cx="4298933" cy="3103880"/>
              <a:chOff x="624180" y="1201420"/>
              <a:chExt cx="4298621" cy="3103880"/>
            </a:xfrm>
          </p:grpSpPr>
          <p:pic>
            <p:nvPicPr>
              <p:cNvPr id="18461" name="図 8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4180" y="1201420"/>
                <a:ext cx="3871314" cy="3103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フリーフォーム 10"/>
              <p:cNvSpPr>
                <a:spLocks noChangeAspect="1"/>
              </p:cNvSpPr>
              <p:nvPr/>
            </p:nvSpPr>
            <p:spPr>
              <a:xfrm>
                <a:off x="1623179" y="2476313"/>
                <a:ext cx="1956732" cy="1066909"/>
              </a:xfrm>
              <a:custGeom>
                <a:avLst/>
                <a:gdLst>
                  <a:gd name="connsiteX0" fmla="*/ 541867 w 2175933"/>
                  <a:gd name="connsiteY0" fmla="*/ 1185333 h 1185333"/>
                  <a:gd name="connsiteX1" fmla="*/ 2175933 w 2175933"/>
                  <a:gd name="connsiteY1" fmla="*/ 550333 h 1185333"/>
                  <a:gd name="connsiteX2" fmla="*/ 1879600 w 2175933"/>
                  <a:gd name="connsiteY2" fmla="*/ 0 h 1185333"/>
                  <a:gd name="connsiteX3" fmla="*/ 330200 w 2175933"/>
                  <a:gd name="connsiteY3" fmla="*/ 626533 h 1185333"/>
                  <a:gd name="connsiteX4" fmla="*/ 0 w 2175933"/>
                  <a:gd name="connsiteY4" fmla="*/ 1016000 h 1185333"/>
                  <a:gd name="connsiteX5" fmla="*/ 541867 w 2175933"/>
                  <a:gd name="connsiteY5" fmla="*/ 1185333 h 1185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5933" h="1185333">
                    <a:moveTo>
                      <a:pt x="541867" y="1185333"/>
                    </a:moveTo>
                    <a:lnTo>
                      <a:pt x="2175933" y="550333"/>
                    </a:lnTo>
                    <a:lnTo>
                      <a:pt x="1879600" y="0"/>
                    </a:lnTo>
                    <a:lnTo>
                      <a:pt x="330200" y="626533"/>
                    </a:lnTo>
                    <a:lnTo>
                      <a:pt x="0" y="1016000"/>
                    </a:lnTo>
                    <a:lnTo>
                      <a:pt x="541867" y="1185333"/>
                    </a:lnTo>
                    <a:close/>
                  </a:path>
                </a:pathLst>
              </a:custGeom>
              <a:solidFill>
                <a:srgbClr val="FF0000">
                  <a:alpha val="30000"/>
                </a:srgbClr>
              </a:solidFill>
              <a:ln w="38100" cmpd="sng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algn="ctr">
                  <a:defRPr/>
                </a:pPr>
                <a:endParaRPr lang="ja-JP" altLang="en-US" sz="1800" smtClean="0">
                  <a:solidFill>
                    <a:srgbClr val="FFFFFF"/>
                  </a:solidFill>
                  <a:latin typeface="Gill Sans MT" charset="0"/>
                </a:endParaRPr>
              </a:p>
            </p:txBody>
          </p:sp>
          <p:sp>
            <p:nvSpPr>
              <p:cNvPr id="18463" name="TextBox 28"/>
              <p:cNvSpPr txBox="1">
                <a:spLocks noChangeArrowheads="1"/>
              </p:cNvSpPr>
              <p:nvPr/>
            </p:nvSpPr>
            <p:spPr bwMode="auto">
              <a:xfrm>
                <a:off x="3325503" y="2247900"/>
                <a:ext cx="954684" cy="338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altLang="ja-JP" sz="1600" b="1">
                    <a:solidFill>
                      <a:srgbClr val="FF0000"/>
                    </a:solidFill>
                    <a:latin typeface="Arial" charset="0"/>
                  </a:rPr>
                  <a:t>Ridge</a:t>
                </a:r>
                <a:endParaRPr lang="ja-JP" altLang="en-US" sz="1600" b="1">
                  <a:solidFill>
                    <a:srgbClr val="FF0000"/>
                  </a:solidFill>
                  <a:latin typeface="Arial" charset="0"/>
                </a:endParaRPr>
              </a:p>
            </p:txBody>
          </p:sp>
          <p:sp>
            <p:nvSpPr>
              <p:cNvPr id="18464" name="TextBox 30"/>
              <p:cNvSpPr txBox="1">
                <a:spLocks noChangeArrowheads="1"/>
              </p:cNvSpPr>
              <p:nvPr/>
            </p:nvSpPr>
            <p:spPr bwMode="auto">
              <a:xfrm>
                <a:off x="638734" y="1648605"/>
                <a:ext cx="203120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algn="ctr"/>
                <a:r>
                  <a:rPr lang="en-US" altLang="ja-JP" sz="1200" b="1">
                    <a:latin typeface="Arial" charset="0"/>
                  </a:rPr>
                  <a:t>2&lt; p</a:t>
                </a:r>
                <a:r>
                  <a:rPr lang="en-US" altLang="ja-JP" sz="1200" b="1" baseline="-25000">
                    <a:latin typeface="Arial" charset="0"/>
                  </a:rPr>
                  <a:t>T</a:t>
                </a:r>
                <a:r>
                  <a:rPr lang="en-US" altLang="ja-JP" sz="1200" b="1" baseline="30000">
                    <a:latin typeface="Arial" charset="0"/>
                  </a:rPr>
                  <a:t>asso</a:t>
                </a:r>
                <a:r>
                  <a:rPr lang="en-US" altLang="ja-JP" sz="1200" b="1">
                    <a:latin typeface="Arial" charset="0"/>
                  </a:rPr>
                  <a:t> &lt; p</a:t>
                </a:r>
                <a:r>
                  <a:rPr lang="en-US" altLang="ja-JP" sz="1200" b="1" baseline="-25000">
                    <a:latin typeface="Arial" charset="0"/>
                  </a:rPr>
                  <a:t>T</a:t>
                </a:r>
                <a:r>
                  <a:rPr lang="en-US" altLang="ja-JP" sz="1200" b="1" baseline="30000">
                    <a:latin typeface="Arial" charset="0"/>
                  </a:rPr>
                  <a:t>trig </a:t>
                </a:r>
                <a:r>
                  <a:rPr lang="en-US" altLang="ja-JP" sz="1200" b="1">
                    <a:latin typeface="Arial" charset="0"/>
                  </a:rPr>
                  <a:t>GeV/C</a:t>
                </a:r>
                <a:endParaRPr lang="ja-JP" altLang="en-US" sz="1200" b="1">
                  <a:latin typeface="Arial" charset="0"/>
                </a:endParaRPr>
              </a:p>
            </p:txBody>
          </p:sp>
          <p:sp>
            <p:nvSpPr>
              <p:cNvPr id="18465" name="TextBox 8"/>
              <p:cNvSpPr txBox="1">
                <a:spLocks noChangeArrowheads="1"/>
              </p:cNvSpPr>
              <p:nvPr/>
            </p:nvSpPr>
            <p:spPr bwMode="auto">
              <a:xfrm>
                <a:off x="1712019" y="1274489"/>
                <a:ext cx="3210782" cy="5232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algn="ctr"/>
                <a:r>
                  <a:rPr lang="en-US" altLang="ja-JP" sz="1400" b="1" i="1" dirty="0">
                    <a:latin typeface="Arial" charset="0"/>
                  </a:rPr>
                  <a:t>Phys. Rev. C 80, 064912 (2009)</a:t>
                </a:r>
              </a:p>
              <a:p>
                <a:endParaRPr lang="ja-JP" altLang="en-US" sz="1400" i="1" dirty="0">
                  <a:latin typeface="Arial" charset="0"/>
                </a:endParaRPr>
              </a:p>
            </p:txBody>
          </p:sp>
        </p:grpSp>
        <p:cxnSp>
          <p:nvCxnSpPr>
            <p:cNvPr id="9" name="直線コネクタ 8"/>
            <p:cNvCxnSpPr>
              <a:cxnSpLocks noChangeAspect="1"/>
            </p:cNvCxnSpPr>
            <p:nvPr/>
          </p:nvCxnSpPr>
          <p:spPr>
            <a:xfrm>
              <a:off x="1941398" y="2530663"/>
              <a:ext cx="192592" cy="503289"/>
            </a:xfrm>
            <a:prstGeom prst="line">
              <a:avLst/>
            </a:prstGeom>
            <a:solidFill>
              <a:srgbClr val="3366FF">
                <a:alpha val="30000"/>
              </a:srgbClr>
            </a:solidFill>
            <a:ln w="38100" cmpd="sng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0" name="図形グループ 30"/>
          <p:cNvGrpSpPr>
            <a:grpSpLocks/>
          </p:cNvGrpSpPr>
          <p:nvPr/>
        </p:nvGrpSpPr>
        <p:grpSpPr bwMode="auto">
          <a:xfrm>
            <a:off x="4430713" y="2297340"/>
            <a:ext cx="4674195" cy="2528888"/>
            <a:chOff x="4800600" y="1117600"/>
            <a:chExt cx="5062563" cy="2528332"/>
          </a:xfrm>
        </p:grpSpPr>
        <p:grpSp>
          <p:nvGrpSpPr>
            <p:cNvPr id="18448" name="図形グループ 23"/>
            <p:cNvGrpSpPr>
              <a:grpSpLocks/>
            </p:cNvGrpSpPr>
            <p:nvPr/>
          </p:nvGrpSpPr>
          <p:grpSpPr bwMode="auto">
            <a:xfrm>
              <a:off x="4800600" y="1117600"/>
              <a:ext cx="5062563" cy="2289175"/>
              <a:chOff x="4724400" y="1216025"/>
              <a:chExt cx="5062682" cy="2289175"/>
            </a:xfrm>
          </p:grpSpPr>
          <p:grpSp>
            <p:nvGrpSpPr>
              <p:cNvPr id="18453" name="図形グループ 24"/>
              <p:cNvGrpSpPr>
                <a:grpSpLocks noChangeAspect="1"/>
              </p:cNvGrpSpPr>
              <p:nvPr/>
            </p:nvGrpSpPr>
            <p:grpSpPr bwMode="auto">
              <a:xfrm>
                <a:off x="4724400" y="1422082"/>
                <a:ext cx="4590574" cy="2083118"/>
                <a:chOff x="4559300" y="1549400"/>
                <a:chExt cx="5100288" cy="2313940"/>
              </a:xfrm>
            </p:grpSpPr>
            <p:pic>
              <p:nvPicPr>
                <p:cNvPr id="18456" name="図 18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4440" y="1676400"/>
                  <a:ext cx="4556760" cy="18440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8457" name="図 22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59300" y="1549400"/>
                  <a:ext cx="472440" cy="22555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8458" name="図 23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5268" y="3505200"/>
                  <a:ext cx="4084320" cy="3581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8454" name="TextBox 8"/>
              <p:cNvSpPr txBox="1">
                <a:spLocks noChangeArrowheads="1"/>
              </p:cNvSpPr>
              <p:nvPr/>
            </p:nvSpPr>
            <p:spPr bwMode="auto">
              <a:xfrm>
                <a:off x="5638834" y="1216025"/>
                <a:ext cx="3047966" cy="523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altLang="ja-JP" sz="1400" b="1" i="1" dirty="0">
                    <a:latin typeface="Arial" charset="0"/>
                  </a:rPr>
                  <a:t>Phys. Rev. C 78, 014901 (2008)</a:t>
                </a:r>
              </a:p>
              <a:p>
                <a:endParaRPr lang="ja-JP" altLang="en-US" sz="1400" i="1" dirty="0">
                  <a:latin typeface="Arial" charset="0"/>
                </a:endParaRPr>
              </a:p>
            </p:txBody>
          </p:sp>
          <p:sp>
            <p:nvSpPr>
              <p:cNvPr id="18455" name="TextBox 18"/>
              <p:cNvSpPr txBox="1">
                <a:spLocks noChangeArrowheads="1"/>
              </p:cNvSpPr>
              <p:nvPr/>
            </p:nvSpPr>
            <p:spPr bwMode="auto">
              <a:xfrm>
                <a:off x="8725818" y="1381780"/>
                <a:ext cx="1061264" cy="52322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r>
                  <a:rPr lang="en-US" altLang="ja-JP" sz="1400" b="1">
                    <a:latin typeface="Arial" charset="0"/>
                  </a:rPr>
                  <a:t>○:p+p</a:t>
                </a:r>
              </a:p>
              <a:p>
                <a:r>
                  <a:rPr lang="en-US" altLang="ja-JP" sz="1400" b="1">
                    <a:latin typeface="Arial" charset="0"/>
                  </a:rPr>
                  <a:t>●: Au+Au</a:t>
                </a:r>
                <a:endParaRPr lang="ja-JP" altLang="en-US" sz="1400" b="1">
                  <a:latin typeface="Arial" charset="0"/>
                </a:endParaRPr>
              </a:p>
            </p:txBody>
          </p:sp>
        </p:grpSp>
        <p:sp>
          <p:nvSpPr>
            <p:cNvPr id="18449" name="TextBox 25"/>
            <p:cNvSpPr txBox="1">
              <a:spLocks noChangeArrowheads="1"/>
            </p:cNvSpPr>
            <p:nvPr/>
          </p:nvSpPr>
          <p:spPr bwMode="auto">
            <a:xfrm>
              <a:off x="7848601" y="3276600"/>
              <a:ext cx="148991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800" b="1">
                  <a:solidFill>
                    <a:srgbClr val="FF0000"/>
                  </a:solidFill>
                  <a:latin typeface="Arial" charset="0"/>
                </a:rPr>
                <a:t>Shoulder</a:t>
              </a:r>
              <a:endParaRPr lang="ja-JP" altLang="en-US" sz="1800" b="1">
                <a:solidFill>
                  <a:srgbClr val="FF0000"/>
                </a:solidFill>
                <a:latin typeface="Arial" charset="0"/>
              </a:endParaRPr>
            </a:p>
          </p:txBody>
        </p:sp>
        <p:cxnSp>
          <p:nvCxnSpPr>
            <p:cNvPr id="20" name="直線矢印コネクタ 19"/>
            <p:cNvCxnSpPr>
              <a:stCxn id="18449" idx="0"/>
            </p:cNvCxnSpPr>
            <p:nvPr/>
          </p:nvCxnSpPr>
          <p:spPr>
            <a:xfrm flipV="1">
              <a:off x="8593600" y="2819026"/>
              <a:ext cx="486590" cy="457099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矢印コネクタ 20"/>
            <p:cNvCxnSpPr>
              <a:stCxn id="18449" idx="0"/>
            </p:cNvCxnSpPr>
            <p:nvPr/>
          </p:nvCxnSpPr>
          <p:spPr>
            <a:xfrm flipH="1" flipV="1">
              <a:off x="7849098" y="2819026"/>
              <a:ext cx="744501" cy="457099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452" name="TextBox 32"/>
            <p:cNvSpPr txBox="1">
              <a:spLocks noChangeArrowheads="1"/>
            </p:cNvSpPr>
            <p:nvPr/>
          </p:nvSpPr>
          <p:spPr bwMode="auto">
            <a:xfrm>
              <a:off x="7099439" y="1752600"/>
              <a:ext cx="1855878" cy="369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800" b="1">
                  <a:latin typeface="Arial" charset="0"/>
                </a:rPr>
                <a:t>v</a:t>
              </a:r>
              <a:r>
                <a:rPr lang="en-US" altLang="ja-JP" sz="1800" b="1" baseline="-25000">
                  <a:latin typeface="Arial" charset="0"/>
                </a:rPr>
                <a:t>2 </a:t>
              </a:r>
              <a:r>
                <a:rPr lang="en-US" altLang="ja-JP" sz="1800" b="1">
                  <a:latin typeface="Arial" charset="0"/>
                </a:rPr>
                <a:t>subtracted</a:t>
              </a:r>
              <a:endParaRPr lang="ja-JP" altLang="en-US" sz="1800" b="1">
                <a:latin typeface="Arial" charset="0"/>
              </a:endParaRPr>
            </a:p>
          </p:txBody>
        </p:sp>
      </p:grpSp>
      <p:sp>
        <p:nvSpPr>
          <p:cNvPr id="30" name="フリーフォーム 29"/>
          <p:cNvSpPr/>
          <p:nvPr/>
        </p:nvSpPr>
        <p:spPr>
          <a:xfrm rot="883942">
            <a:off x="868363" y="4116615"/>
            <a:ext cx="1362075" cy="563563"/>
          </a:xfrm>
          <a:custGeom>
            <a:avLst/>
            <a:gdLst>
              <a:gd name="connsiteX0" fmla="*/ 0 w 1473944"/>
              <a:gd name="connsiteY0" fmla="*/ 156799 h 564477"/>
              <a:gd name="connsiteX1" fmla="*/ 219523 w 1473944"/>
              <a:gd name="connsiteY1" fmla="*/ 15680 h 564477"/>
              <a:gd name="connsiteX2" fmla="*/ 454727 w 1473944"/>
              <a:gd name="connsiteY2" fmla="*/ 250879 h 564477"/>
              <a:gd name="connsiteX3" fmla="*/ 784013 w 1473944"/>
              <a:gd name="connsiteY3" fmla="*/ 156799 h 564477"/>
              <a:gd name="connsiteX4" fmla="*/ 1034897 w 1473944"/>
              <a:gd name="connsiteY4" fmla="*/ 439037 h 564477"/>
              <a:gd name="connsiteX5" fmla="*/ 1364182 w 1473944"/>
              <a:gd name="connsiteY5" fmla="*/ 391998 h 564477"/>
              <a:gd name="connsiteX6" fmla="*/ 1473944 w 1473944"/>
              <a:gd name="connsiteY6" fmla="*/ 564477 h 564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944" h="564477">
                <a:moveTo>
                  <a:pt x="0" y="156799"/>
                </a:moveTo>
                <a:cubicBezTo>
                  <a:pt x="71867" y="78399"/>
                  <a:pt x="143735" y="0"/>
                  <a:pt x="219523" y="15680"/>
                </a:cubicBezTo>
                <a:cubicBezTo>
                  <a:pt x="295311" y="31360"/>
                  <a:pt x="360645" y="227359"/>
                  <a:pt x="454727" y="250879"/>
                </a:cubicBezTo>
                <a:cubicBezTo>
                  <a:pt x="548809" y="274399"/>
                  <a:pt x="687318" y="125439"/>
                  <a:pt x="784013" y="156799"/>
                </a:cubicBezTo>
                <a:cubicBezTo>
                  <a:pt x="880708" y="188159"/>
                  <a:pt x="938202" y="399837"/>
                  <a:pt x="1034897" y="439037"/>
                </a:cubicBezTo>
                <a:cubicBezTo>
                  <a:pt x="1131592" y="478237"/>
                  <a:pt x="1291008" y="371091"/>
                  <a:pt x="1364182" y="391998"/>
                </a:cubicBezTo>
                <a:cubicBezTo>
                  <a:pt x="1437357" y="412905"/>
                  <a:pt x="1455650" y="488691"/>
                  <a:pt x="1473944" y="564477"/>
                </a:cubicBezTo>
              </a:path>
            </a:pathLst>
          </a:custGeom>
          <a:ln w="38100">
            <a:solidFill>
              <a:srgbClr val="FF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latin typeface="Gill Sans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1" name="フリーフォーム 30"/>
          <p:cNvSpPr/>
          <p:nvPr/>
        </p:nvSpPr>
        <p:spPr>
          <a:xfrm>
            <a:off x="5267325" y="3838803"/>
            <a:ext cx="3314700" cy="363537"/>
          </a:xfrm>
          <a:custGeom>
            <a:avLst/>
            <a:gdLst>
              <a:gd name="connsiteX0" fmla="*/ 0 w 3590778"/>
              <a:gd name="connsiteY0" fmla="*/ 143732 h 363251"/>
              <a:gd name="connsiteX1" fmla="*/ 313605 w 3590778"/>
              <a:gd name="connsiteY1" fmla="*/ 347571 h 363251"/>
              <a:gd name="connsiteX2" fmla="*/ 909455 w 3590778"/>
              <a:gd name="connsiteY2" fmla="*/ 49653 h 363251"/>
              <a:gd name="connsiteX3" fmla="*/ 1505305 w 3590778"/>
              <a:gd name="connsiteY3" fmla="*/ 316211 h 363251"/>
              <a:gd name="connsiteX4" fmla="*/ 2101154 w 3590778"/>
              <a:gd name="connsiteY4" fmla="*/ 18293 h 363251"/>
              <a:gd name="connsiteX5" fmla="*/ 2712684 w 3590778"/>
              <a:gd name="connsiteY5" fmla="*/ 331891 h 363251"/>
              <a:gd name="connsiteX6" fmla="*/ 3355574 w 3590778"/>
              <a:gd name="connsiteY6" fmla="*/ 18293 h 363251"/>
              <a:gd name="connsiteX7" fmla="*/ 3590778 w 3590778"/>
              <a:gd name="connsiteY7" fmla="*/ 222132 h 363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90778" h="363251">
                <a:moveTo>
                  <a:pt x="0" y="143732"/>
                </a:moveTo>
                <a:cubicBezTo>
                  <a:pt x="81014" y="253491"/>
                  <a:pt x="162029" y="363251"/>
                  <a:pt x="313605" y="347571"/>
                </a:cubicBezTo>
                <a:cubicBezTo>
                  <a:pt x="465181" y="331891"/>
                  <a:pt x="710838" y="54880"/>
                  <a:pt x="909455" y="49653"/>
                </a:cubicBezTo>
                <a:cubicBezTo>
                  <a:pt x="1108072" y="44426"/>
                  <a:pt x="1306689" y="321438"/>
                  <a:pt x="1505305" y="316211"/>
                </a:cubicBezTo>
                <a:cubicBezTo>
                  <a:pt x="1703921" y="310984"/>
                  <a:pt x="1899924" y="15680"/>
                  <a:pt x="2101154" y="18293"/>
                </a:cubicBezTo>
                <a:cubicBezTo>
                  <a:pt x="2302384" y="20906"/>
                  <a:pt x="2503614" y="331891"/>
                  <a:pt x="2712684" y="331891"/>
                </a:cubicBezTo>
                <a:cubicBezTo>
                  <a:pt x="2921754" y="331891"/>
                  <a:pt x="3209225" y="36586"/>
                  <a:pt x="3355574" y="18293"/>
                </a:cubicBezTo>
                <a:cubicBezTo>
                  <a:pt x="3501923" y="0"/>
                  <a:pt x="3546350" y="111066"/>
                  <a:pt x="3590778" y="222132"/>
                </a:cubicBezTo>
              </a:path>
            </a:pathLst>
          </a:custGeom>
          <a:ln w="38100">
            <a:solidFill>
              <a:srgbClr val="FF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latin typeface="Gill Sans MT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444" name="テキスト ボックス 4"/>
          <p:cNvSpPr txBox="1">
            <a:spLocks noChangeArrowheads="1"/>
          </p:cNvSpPr>
          <p:nvPr/>
        </p:nvSpPr>
        <p:spPr bwMode="auto">
          <a:xfrm>
            <a:off x="149225" y="3972153"/>
            <a:ext cx="615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800" b="1">
                <a:solidFill>
                  <a:srgbClr val="FF00FF"/>
                </a:solidFill>
              </a:rPr>
              <a:t>n=3</a:t>
            </a:r>
            <a:endParaRPr lang="ja-JP" altLang="en-US" sz="1800" b="1">
              <a:solidFill>
                <a:srgbClr val="FF00FF"/>
              </a:solidFill>
            </a:endParaRPr>
          </a:p>
        </p:txBody>
      </p:sp>
      <p:sp>
        <p:nvSpPr>
          <p:cNvPr id="18445" name="テキスト ボックス 36"/>
          <p:cNvSpPr txBox="1">
            <a:spLocks noChangeArrowheads="1"/>
          </p:cNvSpPr>
          <p:nvPr/>
        </p:nvSpPr>
        <p:spPr bwMode="auto">
          <a:xfrm>
            <a:off x="4640263" y="3995965"/>
            <a:ext cx="6143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800" b="1">
                <a:solidFill>
                  <a:srgbClr val="FF00FF"/>
                </a:solidFill>
              </a:rPr>
              <a:t>n=3</a:t>
            </a:r>
            <a:endParaRPr lang="ja-JP" altLang="en-US" sz="1800" b="1">
              <a:solidFill>
                <a:srgbClr val="FF00FF"/>
              </a:solidFill>
            </a:endParaRPr>
          </a:p>
        </p:txBody>
      </p:sp>
      <p:pic>
        <p:nvPicPr>
          <p:cNvPr id="18446" name="図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336" y="4815042"/>
            <a:ext cx="4165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図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75" y="1227437"/>
            <a:ext cx="7493000" cy="7874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7</a:t>
            </a:fld>
            <a:endParaRPr kumimoji="0" lang="zh-CN" altLang="en-US"/>
          </a:p>
        </p:txBody>
      </p:sp>
    </p:spTree>
    <p:extLst>
      <p:ext uri="{BB962C8B-B14F-4D97-AF65-F5344CB8AC3E}">
        <p14:creationId xmlns:p14="http://schemas.microsoft.com/office/powerpoint/2010/main" val="3531948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タイトル 1"/>
          <p:cNvSpPr>
            <a:spLocks noGrp="1"/>
          </p:cNvSpPr>
          <p:nvPr>
            <p:ph type="title"/>
          </p:nvPr>
        </p:nvSpPr>
        <p:spPr>
          <a:xfrm>
            <a:off x="422031" y="245285"/>
            <a:ext cx="8229600" cy="685800"/>
          </a:xfrm>
        </p:spPr>
        <p:txBody>
          <a:bodyPr>
            <a:noAutofit/>
          </a:bodyPr>
          <a:lstStyle/>
          <a:p>
            <a:r>
              <a:rPr lang="en-US" altLang="ja-JP" sz="4500" dirty="0">
                <a:ea typeface="ＭＳ 明朝" charset="0"/>
                <a:cs typeface="ＭＳ 明朝" charset="0"/>
              </a:rPr>
              <a:t>C</a:t>
            </a:r>
            <a:r>
              <a:rPr lang="en-US" altLang="ja-JP" sz="4500" dirty="0" smtClean="0">
                <a:ea typeface="ＭＳ 明朝" charset="0"/>
                <a:cs typeface="ＭＳ 明朝" charset="0"/>
              </a:rPr>
              <a:t>orrelations </a:t>
            </a:r>
            <a:r>
              <a:rPr lang="en-US" altLang="ja-JP" sz="4500" dirty="0" smtClean="0">
                <a:solidFill>
                  <a:srgbClr val="3366FF"/>
                </a:solidFill>
                <a:ea typeface="ＭＳ 明朝" charset="0"/>
                <a:cs typeface="ＭＳ 明朝" charset="0"/>
              </a:rPr>
              <a:t>with </a:t>
            </a:r>
            <a:r>
              <a:rPr lang="en-US" altLang="ja-JP" sz="4500" dirty="0" smtClean="0">
                <a:solidFill>
                  <a:srgbClr val="3366FF"/>
                </a:solidFill>
                <a:latin typeface="Symbol" charset="2"/>
                <a:ea typeface="ＭＳ 明朝" charset="0"/>
                <a:cs typeface="Symbol" charset="2"/>
              </a:rPr>
              <a:t>Dh</a:t>
            </a:r>
            <a:r>
              <a:rPr lang="en-US" altLang="ja-JP" sz="4500" dirty="0" smtClean="0">
                <a:solidFill>
                  <a:srgbClr val="3366FF"/>
                </a:solidFill>
                <a:ea typeface="ＭＳ 明朝" charset="0"/>
                <a:cs typeface="ＭＳ 明朝" charset="0"/>
              </a:rPr>
              <a:t> gap</a:t>
            </a:r>
            <a:endParaRPr lang="ja-JP" altLang="en-US" sz="4500" dirty="0">
              <a:solidFill>
                <a:srgbClr val="3366FF"/>
              </a:solidFill>
              <a:latin typeface="Symbol" charset="0"/>
              <a:ea typeface="ＭＳ 明朝" charset="0"/>
              <a:cs typeface="Symbol" charset="0"/>
            </a:endParaRPr>
          </a:p>
        </p:txBody>
      </p:sp>
      <p:sp>
        <p:nvSpPr>
          <p:cNvPr id="22532" name="コンテンツ プレースホルダ 2"/>
          <p:cNvSpPr>
            <a:spLocks noGrp="1"/>
          </p:cNvSpPr>
          <p:nvPr>
            <p:ph sz="quarter" idx="1"/>
          </p:nvPr>
        </p:nvSpPr>
        <p:spPr>
          <a:xfrm>
            <a:off x="281354" y="5761038"/>
            <a:ext cx="8581292" cy="639762"/>
          </a:xfrm>
        </p:spPr>
        <p:txBody>
          <a:bodyPr>
            <a:noAutofit/>
          </a:bodyPr>
          <a:lstStyle/>
          <a:p>
            <a:r>
              <a:rPr lang="en-US" altLang="ja-JP" sz="3500" dirty="0" err="1" smtClean="0">
                <a:ea typeface="ＭＳ Ｐゴシック" charset="0"/>
                <a:cs typeface="ＭＳ Ｐゴシック" charset="0"/>
              </a:rPr>
              <a:t>v</a:t>
            </a:r>
            <a:r>
              <a:rPr lang="en-US" altLang="ja-JP" sz="3500" baseline="-25000" dirty="0" err="1" smtClean="0">
                <a:ea typeface="ＭＳ Ｐゴシック" charset="0"/>
                <a:cs typeface="ＭＳ Ｐゴシック" charset="0"/>
              </a:rPr>
              <a:t>n</a:t>
            </a:r>
            <a:r>
              <a:rPr lang="en-US" altLang="ja-JP" sz="3500" dirty="0" smtClean="0">
                <a:ea typeface="ＭＳ Ｐゴシック" charset="0"/>
                <a:cs typeface="ＭＳ Ｐゴシック" charset="0"/>
              </a:rPr>
              <a:t> reproduce </a:t>
            </a:r>
            <a:r>
              <a:rPr lang="en-US" altLang="ja-JP" sz="3500" dirty="0" smtClean="0">
                <a:latin typeface="Gill Sans MT" charset="0"/>
                <a:ea typeface="ＭＳ Ｐゴシック" charset="0"/>
                <a:cs typeface="ＭＳ Ｐゴシック" charset="0"/>
              </a:rPr>
              <a:t>Ri</a:t>
            </a:r>
            <a:r>
              <a:rPr lang="en-US" altLang="ja-JP" sz="3500" dirty="0" smtClean="0">
                <a:ea typeface="ＭＳ Ｐゴシック" charset="0"/>
                <a:cs typeface="ＭＳ Ｐゴシック" charset="0"/>
              </a:rPr>
              <a:t>dge </a:t>
            </a:r>
            <a:r>
              <a:rPr lang="en-US" altLang="ja-JP" sz="3500" dirty="0">
                <a:ea typeface="ＭＳ Ｐゴシック" charset="0"/>
                <a:cs typeface="ＭＳ Ｐゴシック" charset="0"/>
              </a:rPr>
              <a:t>&amp; </a:t>
            </a:r>
            <a:r>
              <a:rPr lang="en-US" altLang="ja-JP" sz="3500" dirty="0" smtClean="0">
                <a:ea typeface="ＭＳ Ｐゴシック" charset="0"/>
                <a:cs typeface="ＭＳ Ｐゴシック" charset="0"/>
              </a:rPr>
              <a:t>Shoulder at 0-5%</a:t>
            </a:r>
            <a:endParaRPr lang="ja-JP" altLang="en-US" sz="3500" dirty="0">
              <a:latin typeface="Gill Sans MT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22533" name="図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924" y="3114676"/>
            <a:ext cx="177311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図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615" y="889000"/>
            <a:ext cx="2461846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TextBox 12"/>
          <p:cNvSpPr txBox="1">
            <a:spLocks noChangeArrowheads="1"/>
          </p:cNvSpPr>
          <p:nvPr/>
        </p:nvSpPr>
        <p:spPr bwMode="auto">
          <a:xfrm>
            <a:off x="7491046" y="3429000"/>
            <a:ext cx="140676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400" b="1"/>
              <a:t>Track at </a:t>
            </a:r>
            <a:r>
              <a:rPr lang="en-US" altLang="ja-JP" sz="1400" b="1">
                <a:latin typeface="Symbol" charset="0"/>
                <a:cs typeface="Symbol" charset="0"/>
              </a:rPr>
              <a:t>|h|&lt;2.5</a:t>
            </a:r>
            <a:r>
              <a:rPr lang="en-US" altLang="ja-JP" sz="1400" b="1">
                <a:latin typeface="Calibri" charset="0"/>
                <a:cs typeface="Calibri" charset="0"/>
              </a:rPr>
              <a:t> with EP from full FCAL </a:t>
            </a:r>
            <a:r>
              <a:rPr lang="en-US" altLang="ja-JP" sz="1400" b="1">
                <a:latin typeface="Symbol" charset="0"/>
                <a:cs typeface="Symbol" charset="0"/>
              </a:rPr>
              <a:t>3.3&lt;|h|&lt;4.8</a:t>
            </a:r>
            <a:endParaRPr lang="ja-JP" altLang="en-US" sz="1400" b="1"/>
          </a:p>
        </p:txBody>
      </p:sp>
      <p:sp>
        <p:nvSpPr>
          <p:cNvPr id="22536" name="TextBox 13"/>
          <p:cNvSpPr txBox="1">
            <a:spLocks noChangeArrowheads="1"/>
          </p:cNvSpPr>
          <p:nvPr/>
        </p:nvSpPr>
        <p:spPr bwMode="auto">
          <a:xfrm>
            <a:off x="5802923" y="2754314"/>
            <a:ext cx="2919046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800" b="1"/>
              <a:t>v</a:t>
            </a:r>
            <a:r>
              <a:rPr lang="en-US" altLang="ja-JP" sz="1800" b="1" baseline="-25000"/>
              <a:t>n</a:t>
            </a:r>
            <a:r>
              <a:rPr lang="en-US" altLang="ja-JP" sz="1800" b="1"/>
              <a:t> with EP Method </a:t>
            </a:r>
            <a:endParaRPr lang="ja-JP" altLang="en-US" sz="1800" b="1"/>
          </a:p>
        </p:txBody>
      </p:sp>
      <p:sp>
        <p:nvSpPr>
          <p:cNvPr id="22537" name="TextBox 14"/>
          <p:cNvSpPr txBox="1">
            <a:spLocks noChangeArrowheads="1"/>
          </p:cNvSpPr>
          <p:nvPr/>
        </p:nvSpPr>
        <p:spPr bwMode="auto">
          <a:xfrm>
            <a:off x="6084277" y="4513264"/>
            <a:ext cx="2919046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800" b="1"/>
              <a:t>v</a:t>
            </a:r>
            <a:r>
              <a:rPr lang="en-US" altLang="ja-JP" sz="1800" b="1" baseline="-25000"/>
              <a:t>n</a:t>
            </a:r>
            <a:r>
              <a:rPr lang="en-US" altLang="ja-JP" sz="1800" b="1"/>
              <a:t> with 2Par. Cor Method </a:t>
            </a:r>
            <a:endParaRPr lang="ja-JP" altLang="en-US" sz="1800" b="1"/>
          </a:p>
        </p:txBody>
      </p:sp>
      <p:sp>
        <p:nvSpPr>
          <p:cNvPr id="22538" name="TextBox 15"/>
          <p:cNvSpPr txBox="1">
            <a:spLocks noChangeArrowheads="1"/>
          </p:cNvSpPr>
          <p:nvPr/>
        </p:nvSpPr>
        <p:spPr bwMode="auto">
          <a:xfrm>
            <a:off x="6336323" y="4906964"/>
            <a:ext cx="235047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altLang="ja-JP" sz="1400" b="1" dirty="0">
                <a:latin typeface="Calibri" charset="0"/>
                <a:cs typeface="Calibri" charset="0"/>
              </a:rPr>
              <a:t>Charged particle pair with large rapidity gap e.g.  </a:t>
            </a:r>
            <a:r>
              <a:rPr lang="en-US" altLang="ja-JP" sz="1400" b="1" dirty="0">
                <a:latin typeface="Symbol" charset="0"/>
                <a:cs typeface="Symbol" charset="0"/>
              </a:rPr>
              <a:t>|Dh|&gt;2</a:t>
            </a:r>
            <a:endParaRPr lang="ja-JP" altLang="en-US" sz="1400" b="1" dirty="0"/>
          </a:p>
        </p:txBody>
      </p:sp>
      <p:grpSp>
        <p:nvGrpSpPr>
          <p:cNvPr id="4" name="図形グループ 3"/>
          <p:cNvGrpSpPr/>
          <p:nvPr/>
        </p:nvGrpSpPr>
        <p:grpSpPr>
          <a:xfrm>
            <a:off x="246185" y="1960564"/>
            <a:ext cx="5460023" cy="3906837"/>
            <a:chOff x="246185" y="1960564"/>
            <a:chExt cx="5460023" cy="3906837"/>
          </a:xfrm>
        </p:grpSpPr>
        <p:pic>
          <p:nvPicPr>
            <p:cNvPr id="22539" name="図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185" y="1960564"/>
              <a:ext cx="5460023" cy="3906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0" name="TextBox 14"/>
            <p:cNvSpPr txBox="1">
              <a:spLocks noChangeArrowheads="1"/>
            </p:cNvSpPr>
            <p:nvPr/>
          </p:nvSpPr>
          <p:spPr bwMode="auto">
            <a:xfrm>
              <a:off x="3821742" y="4339415"/>
              <a:ext cx="182880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altLang="ja-JP" sz="1800" b="1" dirty="0" err="1">
                  <a:latin typeface="Calibri" charset="0"/>
                  <a:cs typeface="Calibri" charset="0"/>
                </a:rPr>
                <a:t>Pb+Pb</a:t>
              </a:r>
              <a:r>
                <a:rPr lang="en-US" altLang="ja-JP" sz="1800" b="1" dirty="0">
                  <a:latin typeface="Calibri" charset="0"/>
                  <a:cs typeface="Calibri" charset="0"/>
                </a:rPr>
                <a:t> 2.76TeV</a:t>
              </a:r>
              <a:endParaRPr lang="ja-JP" altLang="en-US" sz="1800" b="1" dirty="0">
                <a:latin typeface="Calibri" charset="0"/>
                <a:cs typeface="Calibri" charset="0"/>
              </a:endParaRPr>
            </a:p>
          </p:txBody>
        </p:sp>
      </p:grpSp>
      <p:pic>
        <p:nvPicPr>
          <p:cNvPr id="22541" name="図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966" y="1181101"/>
            <a:ext cx="4341934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2" name="TextBox 16"/>
          <p:cNvSpPr txBox="1">
            <a:spLocks noChangeArrowheads="1"/>
          </p:cNvSpPr>
          <p:nvPr/>
        </p:nvSpPr>
        <p:spPr bwMode="auto">
          <a:xfrm rot="-5400000">
            <a:off x="-359385" y="3832811"/>
            <a:ext cx="2219325" cy="338554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600" b="1">
                <a:solidFill>
                  <a:srgbClr val="FF0000"/>
                </a:solidFill>
                <a:latin typeface="Calibri" charset="0"/>
                <a:cs typeface="Calibri" charset="0"/>
              </a:rPr>
              <a:t>No Flow Subtraction</a:t>
            </a:r>
            <a:endParaRPr lang="ja-JP" altLang="en-US" sz="1600" b="1">
              <a:solidFill>
                <a:srgbClr val="FF0000"/>
              </a:solidFill>
              <a:latin typeface="Calibri" charset="0"/>
              <a:cs typeface="Calibri" charset="0"/>
            </a:endParaRPr>
          </a:p>
        </p:txBody>
      </p:sp>
      <p:sp>
        <p:nvSpPr>
          <p:cNvPr id="22543" name="TextBox 17"/>
          <p:cNvSpPr txBox="1">
            <a:spLocks noChangeArrowheads="1"/>
          </p:cNvSpPr>
          <p:nvPr/>
        </p:nvSpPr>
        <p:spPr bwMode="auto">
          <a:xfrm>
            <a:off x="2552700" y="2106614"/>
            <a:ext cx="2362200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altLang="ja-JP" sz="1800" b="1"/>
              <a:t>￮</a:t>
            </a:r>
            <a:r>
              <a:rPr lang="en-US" altLang="ja-JP" sz="1400" b="1"/>
              <a:t>  measured correlations </a:t>
            </a:r>
            <a:endParaRPr lang="ja-JP" altLang="en-US" sz="1400" b="1"/>
          </a:p>
        </p:txBody>
      </p:sp>
      <p:cxnSp>
        <p:nvCxnSpPr>
          <p:cNvPr id="21" name="直線矢印コネクタ 20"/>
          <p:cNvCxnSpPr/>
          <p:nvPr/>
        </p:nvCxnSpPr>
        <p:spPr>
          <a:xfrm rot="10800000" flipV="1">
            <a:off x="4466492" y="2124075"/>
            <a:ext cx="2121877" cy="1703388"/>
          </a:xfrm>
          <a:prstGeom prst="straightConnector1">
            <a:avLst/>
          </a:prstGeom>
          <a:ln>
            <a:solidFill>
              <a:srgbClr val="FF0000"/>
            </a:solidFill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日付プレースホルダー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7" name="フッター プレースホルダー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8</a:t>
            </a:fld>
            <a:endParaRPr kumimoji="0" lang="zh-CN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0" y="925114"/>
            <a:ext cx="3378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b="1" dirty="0" smtClean="0"/>
              <a:t>QM’11 J. </a:t>
            </a:r>
            <a:r>
              <a:rPr kumimoji="1" lang="en-US" altLang="ja-JP" sz="1400" b="1" dirty="0" err="1" smtClean="0"/>
              <a:t>Jia</a:t>
            </a:r>
            <a:r>
              <a:rPr kumimoji="1" lang="en-US" altLang="ja-JP" sz="1400" b="1" dirty="0" smtClean="0"/>
              <a:t>  ATLAS Flow Plenary</a:t>
            </a:r>
            <a:endParaRPr kumimoji="1" lang="ja-JP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503435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4500" dirty="0">
                <a:ea typeface="ＭＳ Ｐゴシック" charset="0"/>
                <a:cs typeface="Helvetica" charset="0"/>
              </a:rPr>
              <a:t>C</a:t>
            </a:r>
            <a:r>
              <a:rPr lang="en-US" altLang="ja-JP" sz="4500" dirty="0" smtClean="0">
                <a:ea typeface="ＭＳ Ｐゴシック" charset="0"/>
                <a:cs typeface="Helvetica" charset="0"/>
              </a:rPr>
              <a:t>orrelations </a:t>
            </a:r>
            <a:r>
              <a:rPr lang="en-US" altLang="ja-JP" sz="4500" dirty="0" smtClean="0">
                <a:solidFill>
                  <a:srgbClr val="3366FF"/>
                </a:solidFill>
                <a:ea typeface="ＭＳ Ｐゴシック" charset="0"/>
                <a:cs typeface="Helvetica" charset="0"/>
              </a:rPr>
              <a:t>without </a:t>
            </a:r>
            <a:r>
              <a:rPr lang="en-US" altLang="ja-JP" sz="4500" dirty="0">
                <a:solidFill>
                  <a:srgbClr val="3366FF"/>
                </a:solidFill>
                <a:latin typeface="Symbol" charset="2"/>
                <a:ea typeface="ＭＳ 明朝" charset="0"/>
                <a:cs typeface="Symbol" charset="2"/>
              </a:rPr>
              <a:t>Dh</a:t>
            </a:r>
            <a:r>
              <a:rPr lang="en-US" altLang="ja-JP" sz="4500" dirty="0" smtClean="0">
                <a:solidFill>
                  <a:srgbClr val="3366FF"/>
                </a:solidFill>
                <a:ea typeface="ＭＳ Ｐゴシック" charset="0"/>
                <a:cs typeface="Helvetica" charset="0"/>
              </a:rPr>
              <a:t> gap</a:t>
            </a:r>
            <a:endParaRPr lang="ja-JP" altLang="en-US" sz="4500" dirty="0">
              <a:solidFill>
                <a:srgbClr val="3366FF"/>
              </a:solidFill>
              <a:ea typeface="ＭＳ Ｐゴシック" charset="0"/>
              <a:cs typeface="Helvetica" charset="0"/>
            </a:endParaRPr>
          </a:p>
        </p:txBody>
      </p:sp>
      <p:sp>
        <p:nvSpPr>
          <p:cNvPr id="1945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4639834"/>
            <a:ext cx="8229600" cy="1757791"/>
          </a:xfrm>
        </p:spPr>
        <p:txBody>
          <a:bodyPr>
            <a:normAutofit/>
          </a:bodyPr>
          <a:lstStyle/>
          <a:p>
            <a:r>
              <a:rPr lang="en-US" altLang="ja-JP" sz="3500" dirty="0" smtClean="0">
                <a:ea typeface="ＭＳ Ｐゴシック" charset="0"/>
                <a:cs typeface="ＭＳ Ｐゴシック" charset="0"/>
              </a:rPr>
              <a:t>Away side shoulders are almost gone i</a:t>
            </a:r>
            <a:r>
              <a:rPr lang="en-US" altLang="ja-JP" sz="3500" dirty="0" smtClean="0">
                <a:latin typeface="Helvetica" charset="0"/>
                <a:ea typeface="ＭＳ Ｐゴシック" charset="0"/>
                <a:cs typeface="ＭＳ Ｐゴシック" charset="0"/>
              </a:rPr>
              <a:t>n most-central collisions 0-20%</a:t>
            </a:r>
          </a:p>
        </p:txBody>
      </p:sp>
      <p:grpSp>
        <p:nvGrpSpPr>
          <p:cNvPr id="12" name="図形グループ 11"/>
          <p:cNvGrpSpPr/>
          <p:nvPr/>
        </p:nvGrpSpPr>
        <p:grpSpPr>
          <a:xfrm>
            <a:off x="633369" y="1708248"/>
            <a:ext cx="7162800" cy="2819400"/>
            <a:chOff x="633369" y="1349944"/>
            <a:chExt cx="7162800" cy="2819400"/>
          </a:xfrm>
        </p:grpSpPr>
        <p:pic>
          <p:nvPicPr>
            <p:cNvPr id="16" name="Picture 3" descr="sub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369" y="1349944"/>
              <a:ext cx="4154488" cy="280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 descr="sub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0069" y="1349944"/>
              <a:ext cx="3086100" cy="2819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テキスト ボックス 12"/>
          <p:cNvSpPr txBox="1"/>
          <p:nvPr/>
        </p:nvSpPr>
        <p:spPr>
          <a:xfrm>
            <a:off x="5771772" y="2223005"/>
            <a:ext cx="2266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 err="1" smtClean="0"/>
              <a:t>Incl.</a:t>
            </a:r>
            <a:r>
              <a:rPr kumimoji="1" lang="en-US" altLang="ja-JP" sz="1400" b="1" dirty="0" err="1" smtClean="0">
                <a:latin typeface="Symbol" charset="2"/>
                <a:cs typeface="Symbol" charset="2"/>
              </a:rPr>
              <a:t>g</a:t>
            </a:r>
            <a:r>
              <a:rPr kumimoji="1" lang="en-US" altLang="ja-JP" sz="1400" b="1" dirty="0" smtClean="0">
                <a:cs typeface="Symbol" charset="2"/>
              </a:rPr>
              <a:t> - hadron</a:t>
            </a:r>
          </a:p>
          <a:p>
            <a:r>
              <a:rPr kumimoji="1" lang="en-US" altLang="ja-JP" sz="1400" b="1" dirty="0" smtClean="0">
                <a:cs typeface="Symbol" charset="2"/>
              </a:rPr>
              <a:t>2-3x1-2 </a:t>
            </a:r>
            <a:r>
              <a:rPr kumimoji="1" lang="en-US" altLang="ja-JP" sz="1400" b="1" dirty="0" err="1" smtClean="0">
                <a:cs typeface="Symbol" charset="2"/>
              </a:rPr>
              <a:t>GeV</a:t>
            </a:r>
            <a:r>
              <a:rPr kumimoji="1" lang="en-US" altLang="ja-JP" sz="1400" b="1" dirty="0" smtClean="0">
                <a:cs typeface="Symbol" charset="2"/>
              </a:rPr>
              <a:t>/c</a:t>
            </a:r>
            <a:endParaRPr kumimoji="1" lang="ja-JP" altLang="en-US" sz="1400" b="1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639891" y="1371030"/>
            <a:ext cx="3054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b="1" dirty="0" smtClean="0">
                <a:solidFill>
                  <a:srgbClr val="FF0000"/>
                </a:solidFill>
              </a:rPr>
              <a:t>PHENIX PRELIMINARY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693992" y="1338916"/>
            <a:ext cx="3054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b="1" dirty="0" err="1" smtClean="0"/>
              <a:t>Au+Au</a:t>
            </a:r>
            <a:r>
              <a:rPr kumimoji="1" lang="en-US" altLang="ja-JP" b="1" dirty="0" smtClean="0"/>
              <a:t> 200GeV 0-20%</a:t>
            </a:r>
            <a:endParaRPr kumimoji="1" lang="ja-JP" altLang="en-US" b="1" dirty="0"/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en-US" smtClean="0"/>
              <a:t>28 May 2012</a:t>
            </a:r>
            <a:endParaRPr 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altLang="ja-JP" smtClean="0"/>
              <a:t>Hard Probes 2012</a:t>
            </a:r>
            <a:endParaRPr kumimoji="0" lang="zh-CN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170ADD11-4055-44D3-AD09-D611CD509B89}" type="slidenum">
              <a:rPr kumimoji="0" lang="en-US" smtClean="0"/>
              <a:pPr eaLnBrk="1" latinLnBrk="0" hangingPunct="1"/>
              <a:t>9</a:t>
            </a:fld>
            <a:endParaRPr kumimoji="0" lang="zh-CN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771772" y="2746225"/>
            <a:ext cx="1295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dirty="0">
                <a:solidFill>
                  <a:srgbClr val="292934"/>
                </a:solidFill>
                <a:latin typeface="Symbol" charset="0"/>
                <a:cs typeface="Symbol" charset="0"/>
              </a:rPr>
              <a:t>|Dh</a:t>
            </a:r>
            <a:r>
              <a:rPr lang="en-US" altLang="ja-JP" sz="1600" b="1" dirty="0" smtClean="0">
                <a:solidFill>
                  <a:srgbClr val="292934"/>
                </a:solidFill>
                <a:latin typeface="Symbol" charset="0"/>
                <a:cs typeface="Symbol" charset="0"/>
              </a:rPr>
              <a:t>|&lt;0.7</a:t>
            </a:r>
            <a:endParaRPr kumimoji="1" lang="ja-JP" altLang="en-US" sz="1600" dirty="0">
              <a:solidFill>
                <a:srgbClr val="2929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360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クラリティ">
  <a:themeElements>
    <a:clrScheme name="クラリティ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クラシック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クラリティ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クラリティ.thmx</Template>
  <TotalTime>899</TotalTime>
  <Words>1094</Words>
  <Application>Microsoft Macintosh PowerPoint</Application>
  <PresentationFormat>画面に合わせる (4:3)</PresentationFormat>
  <Paragraphs>228</Paragraphs>
  <Slides>23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23</vt:i4>
      </vt:variant>
    </vt:vector>
  </HeadingPairs>
  <TitlesOfParts>
    <vt:vector size="24" baseType="lpstr">
      <vt:lpstr>クラリティ</vt:lpstr>
      <vt:lpstr>Two particle correlation measurements at PHENIX</vt:lpstr>
      <vt:lpstr>Contents</vt:lpstr>
      <vt:lpstr>Motivations</vt:lpstr>
      <vt:lpstr>Initial state of collisions</vt:lpstr>
      <vt:lpstr>Charged Hadron vn at PHENIX</vt:lpstr>
      <vt:lpstr>Identified Particle vn</vt:lpstr>
      <vt:lpstr>vn contributions in correlations</vt:lpstr>
      <vt:lpstr>Correlations with Dh gap</vt:lpstr>
      <vt:lpstr>Correlations without Dh gap</vt:lpstr>
      <vt:lpstr>Correlations up to centrality 50%</vt:lpstr>
      <vt:lpstr>Correlations relative to event plane</vt:lpstr>
      <vt:lpstr>High pT range</vt:lpstr>
      <vt:lpstr>Intermediate pT range</vt:lpstr>
      <vt:lpstr>Summary</vt:lpstr>
      <vt:lpstr>Backup Slides</vt:lpstr>
      <vt:lpstr>Fi - Fj correlations </vt:lpstr>
      <vt:lpstr>vn via event plane method</vt:lpstr>
      <vt:lpstr> Degeneracy among models disentangled by v3</vt:lpstr>
      <vt:lpstr>PowerPoint プレゼンテーション</vt:lpstr>
      <vt:lpstr>Scaling property of v2</vt:lpstr>
      <vt:lpstr>Scaling property of vn</vt:lpstr>
      <vt:lpstr>Fourier decomposition of flow subtracted correlations</vt:lpstr>
      <vt:lpstr>Correlations relative to F3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Two particle correlation measurements at PHENIX</dc:title>
  <dc:creator>轟木 貴人</dc:creator>
  <cp:lastModifiedBy>轟木 貴人</cp:lastModifiedBy>
  <cp:revision>563</cp:revision>
  <dcterms:created xsi:type="dcterms:W3CDTF">2012-05-20T13:53:43Z</dcterms:created>
  <dcterms:modified xsi:type="dcterms:W3CDTF">2012-05-28T04:38:21Z</dcterms:modified>
</cp:coreProperties>
</file>