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embeddings/oleObject3.bin" ContentType="application/vnd.openxmlformats-officedocument.oleObject"/>
  <Override PartName="/ppt/embeddings/oleObject4.bin" ContentType="application/vnd.openxmlformats-officedocument.oleObject"/>
  <Override PartName="/ppt/embeddings/oleObject5.bin" ContentType="application/vnd.openxmlformats-officedocument.oleObject"/>
  <Override PartName="/ppt/embeddings/oleObject6.bin" ContentType="application/vnd.openxmlformats-officedocument.oleObject"/>
  <Override PartName="/ppt/embeddings/oleObject7.bin" ContentType="application/vnd.openxmlformats-officedocument.oleObject"/>
  <Override PartName="/ppt/embeddings/oleObject8.bin" ContentType="application/vnd.openxmlformats-officedocument.oleObject"/>
  <Override PartName="/ppt/embeddings/oleObject9.bin" ContentType="application/vnd.openxmlformats-officedocument.oleObject"/>
  <Override PartName="/ppt/embeddings/oleObject10.bin" ContentType="application/vnd.openxmlformats-officedocument.oleObject"/>
  <Override PartName="/ppt/embeddings/oleObject11.bin" ContentType="application/vnd.openxmlformats-officedocument.oleObject"/>
  <Override PartName="/ppt/embeddings/oleObject12.bin" ContentType="application/vnd.openxmlformats-officedocument.oleObject"/>
  <Override PartName="/ppt/embeddings/oleObject13.bin" ContentType="application/vnd.openxmlformats-officedocument.oleObject"/>
  <Override PartName="/ppt/embeddings/Microsoft___1.bin" ContentType="application/vnd.openxmlformats-officedocument.oleObject"/>
  <Override PartName="/ppt/embeddings/oleObject14.bin" ContentType="application/vnd.openxmlformats-officedocument.oleObject"/>
  <Override PartName="/ppt/embeddings/oleObject15.bin" ContentType="application/vnd.openxmlformats-officedocument.oleObject"/>
  <Override PartName="/ppt/notesSlides/notesSlide1.xml" ContentType="application/vnd.openxmlformats-officedocument.presentationml.notesSlide+xml"/>
  <Override PartName="/ppt/embeddings/oleObject16.bin" ContentType="application/vnd.openxmlformats-officedocument.oleObject"/>
  <Override PartName="/ppt/embeddings/Microsoft___2.bin" ContentType="application/vnd.openxmlformats-officedocument.oleObject"/>
  <Override PartName="/ppt/embeddings/oleObject17.bin" ContentType="application/vnd.openxmlformats-officedocument.oleObject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4"/>
  </p:notesMasterIdLst>
  <p:handoutMasterIdLst>
    <p:handoutMasterId r:id="rId35"/>
  </p:handoutMasterIdLst>
  <p:sldIdLst>
    <p:sldId id="256" r:id="rId2"/>
    <p:sldId id="257" r:id="rId3"/>
    <p:sldId id="258" r:id="rId4"/>
    <p:sldId id="289" r:id="rId5"/>
    <p:sldId id="294" r:id="rId6"/>
    <p:sldId id="306" r:id="rId7"/>
    <p:sldId id="300" r:id="rId8"/>
    <p:sldId id="301" r:id="rId9"/>
    <p:sldId id="302" r:id="rId10"/>
    <p:sldId id="307" r:id="rId11"/>
    <p:sldId id="323" r:id="rId12"/>
    <p:sldId id="319" r:id="rId13"/>
    <p:sldId id="324" r:id="rId14"/>
    <p:sldId id="333" r:id="rId15"/>
    <p:sldId id="327" r:id="rId16"/>
    <p:sldId id="331" r:id="rId17"/>
    <p:sldId id="328" r:id="rId18"/>
    <p:sldId id="329" r:id="rId19"/>
    <p:sldId id="322" r:id="rId20"/>
    <p:sldId id="332" r:id="rId21"/>
    <p:sldId id="276" r:id="rId22"/>
    <p:sldId id="326" r:id="rId23"/>
    <p:sldId id="292" r:id="rId24"/>
    <p:sldId id="295" r:id="rId25"/>
    <p:sldId id="310" r:id="rId26"/>
    <p:sldId id="269" r:id="rId27"/>
    <p:sldId id="315" r:id="rId28"/>
    <p:sldId id="316" r:id="rId29"/>
    <p:sldId id="264" r:id="rId30"/>
    <p:sldId id="273" r:id="rId31"/>
    <p:sldId id="267" r:id="rId32"/>
    <p:sldId id="325" r:id="rId33"/>
  </p:sldIdLst>
  <p:sldSz cx="9144000" cy="6858000" type="screen4x3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FF0080"/>
    <a:srgbClr val="00FF80"/>
    <a:srgbClr val="00FF00"/>
    <a:srgbClr val="FFFF00"/>
    <a:srgbClr val="FF00FF"/>
    <a:srgbClr val="0000FF"/>
    <a:srgbClr val="FF6E08"/>
    <a:srgbClr val="FFA10E"/>
    <a:srgbClr val="FF9D4F"/>
    <a:srgbClr val="FF6F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62" autoAdjust="0"/>
    <p:restoredTop sz="87952" autoAdjust="0"/>
  </p:normalViewPr>
  <p:slideViewPr>
    <p:cSldViewPr snapToGrid="0" snapToObjects="1">
      <p:cViewPr>
        <p:scale>
          <a:sx n="95" d="100"/>
          <a:sy n="95" d="100"/>
        </p:scale>
        <p:origin x="-896" y="-2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notesMaster" Target="notesMasters/notesMaster1.xml"/><Relationship Id="rId35" Type="http://schemas.openxmlformats.org/officeDocument/2006/relationships/handoutMaster" Target="handoutMasters/handoutMaster1.xml"/><Relationship Id="rId36" Type="http://schemas.openxmlformats.org/officeDocument/2006/relationships/printerSettings" Target="printerSettings/printerSettings1.bin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presProps" Target="presProps.xml"/><Relationship Id="rId38" Type="http://schemas.openxmlformats.org/officeDocument/2006/relationships/viewProps" Target="viewProps.xml"/><Relationship Id="rId39" Type="http://schemas.openxmlformats.org/officeDocument/2006/relationships/theme" Target="theme/theme1.xml"/><Relationship Id="rId4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4" Type="http://schemas.openxmlformats.org/officeDocument/2006/relationships/image" Target="../media/image7.wmf"/><Relationship Id="rId5" Type="http://schemas.openxmlformats.org/officeDocument/2006/relationships/image" Target="../media/image8.wmf"/><Relationship Id="rId1" Type="http://schemas.openxmlformats.org/officeDocument/2006/relationships/image" Target="../media/image4.wmf"/><Relationship Id="rId2" Type="http://schemas.openxmlformats.org/officeDocument/2006/relationships/image" Target="../media/image5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Relationship Id="rId2" Type="http://schemas.openxmlformats.org/officeDocument/2006/relationships/image" Target="../media/image1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Relationship Id="rId2" Type="http://schemas.openxmlformats.org/officeDocument/2006/relationships/image" Target="../media/image6.wmf"/><Relationship Id="rId3" Type="http://schemas.openxmlformats.org/officeDocument/2006/relationships/image" Target="../media/image1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Relationship Id="rId2" Type="http://schemas.openxmlformats.org/officeDocument/2006/relationships/image" Target="../media/image40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2B774A-9A1E-C643-A975-9BC1798C4765}" type="datetimeFigureOut">
              <a:rPr kumimoji="1" lang="ja-JP" altLang="en-US" smtClean="0"/>
              <a:t>12/08/12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E8649E-63F4-6449-9576-FF6C7922CB0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9253620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BB183D-3500-8442-B9D9-BA72BED0CB97}" type="datetimeFigureOut">
              <a:rPr kumimoji="1" lang="ja-JP" altLang="en-US" smtClean="0"/>
              <a:t>12/08/12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5EDBBB-9CAE-3446-9EE9-52DE7174DE9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942189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5EDBBB-9CAE-3446-9EE9-52DE7174DE95}" type="slidenum">
              <a:rPr kumimoji="1" lang="ja-JP" altLang="en-US" smtClean="0"/>
              <a:t>26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306050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5EDBBB-9CAE-3446-9EE9-52DE7174DE95}" type="slidenum">
              <a:rPr kumimoji="1" lang="ja-JP" altLang="en-US" smtClean="0"/>
              <a:t>31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306050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4818" name="ノート プレースホルダー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ja-JP" altLang="en-US" dirty="0">
              <a:latin typeface="Times New Roman" charset="0"/>
            </a:endParaRPr>
          </a:p>
        </p:txBody>
      </p:sp>
      <p:sp>
        <p:nvSpPr>
          <p:cNvPr id="34819" name="スライド番号プレースホルダー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0867"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34183" indent="-282378" defTabSz="920867"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2pPr>
            <a:lvl3pPr marL="1129513" indent="-225903" defTabSz="920867"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3pPr>
            <a:lvl4pPr marL="1581318" indent="-225903" defTabSz="920867"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4pPr>
            <a:lvl5pPr marL="2033123" indent="-225903" defTabSz="920867"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5pPr>
            <a:lvl6pPr marL="2484928" indent="-225903" defTabSz="920867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Monotype Sorts" charset="0"/>
              <a:buChar char="l"/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6pPr>
            <a:lvl7pPr marL="2936733" indent="-225903" defTabSz="920867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Monotype Sorts" charset="0"/>
              <a:buChar char="l"/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7pPr>
            <a:lvl8pPr marL="3388538" indent="-225903" defTabSz="920867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Monotype Sorts" charset="0"/>
              <a:buChar char="l"/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8pPr>
            <a:lvl9pPr marL="3840343" indent="-225903" defTabSz="920867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Monotype Sorts" charset="0"/>
              <a:buChar char="l"/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FE4C930C-219C-2C41-ADAF-DB76CC78CFA7}" type="slidenum">
              <a:rPr lang="en-US" altLang="ja-JP" sz="1200" b="0">
                <a:solidFill>
                  <a:schemeClr val="tx1"/>
                </a:solidFill>
              </a:rPr>
              <a:pPr/>
              <a:t>32</a:t>
            </a:fld>
            <a:endParaRPr lang="en-US" altLang="ja-JP" sz="1200" b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B71EA-730A-9247-B760-30F650112FDF}" type="datetime1">
              <a:rPr kumimoji="1" lang="ja-JP" altLang="en-US" smtClean="0"/>
              <a:t>12/08/12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D3B34447-3E0A-6F45-B926-AEFBAF426B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AE79E-E123-E949-BFCB-D153BD5F8298}" type="datetime1">
              <a:rPr kumimoji="1" lang="ja-JP" altLang="en-US" smtClean="0"/>
              <a:t>12/08/12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34447-3E0A-6F45-B926-AEFBAF426B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97CA6-BE2D-A640-BFFF-4533C4EAF248}" type="datetime1">
              <a:rPr kumimoji="1" lang="ja-JP" altLang="en-US" smtClean="0"/>
              <a:t>12/08/12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34447-3E0A-6F45-B926-AEFBAF426B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Clr>
                <a:schemeClr val="tx2"/>
              </a:buClr>
              <a:buFont typeface="Wingdings" charset="2"/>
              <a:buChar char="n"/>
              <a:defRPr/>
            </a:lvl1pPr>
            <a:lvl2pPr marL="457200" indent="-182880">
              <a:buFont typeface="Wingdings" charset="2"/>
              <a:buChar char="²"/>
              <a:defRPr/>
            </a:lvl2pPr>
            <a:lvl3pPr marL="1143000" indent="-228600">
              <a:buFont typeface="Wingdings" charset="2"/>
              <a:buChar char="ü"/>
              <a:defRPr/>
            </a:lvl3pPr>
            <a:lvl4pPr marL="1600200" indent="-228600">
              <a:buFont typeface="Arial"/>
              <a:buChar char="•"/>
              <a:defRPr/>
            </a:lvl4pPr>
            <a:lvl5pPr marL="2057400" indent="-228600">
              <a:buFont typeface="ヒラギノ角ゴ ProN W3"/>
              <a:buChar char="-"/>
              <a:defRPr/>
            </a:lvl5pPr>
          </a:lstStyle>
          <a:p>
            <a:pPr lvl="0"/>
            <a:r>
              <a:rPr lang="ja-JP" altLang="en-US" dirty="0" smtClean="0"/>
              <a:t>マスター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1E889-7F29-C749-878F-F0B35EFA0794}" type="datetime1">
              <a:rPr kumimoji="1" lang="ja-JP" altLang="en-US" smtClean="0"/>
              <a:t>12/08/12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34447-3E0A-6F45-B926-AEFBAF426B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B7392-10E7-7F42-9EA8-2045C1902A21}" type="datetime1">
              <a:rPr kumimoji="1" lang="ja-JP" altLang="en-US" smtClean="0"/>
              <a:t>12/08/12</a:t>
            </a:fld>
            <a:endParaRPr kumimoji="1" lang="ja-JP" alt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B34447-3E0A-6F45-B926-AEFBAF426B6D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366F9-42FA-5648-89C2-C295C525A8C1}" type="datetime1">
              <a:rPr kumimoji="1" lang="ja-JP" altLang="en-US" smtClean="0"/>
              <a:t>12/08/12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34447-3E0A-6F45-B926-AEFBAF426B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8463B-8460-4740-B667-F8C6E9F965D3}" type="datetime1">
              <a:rPr kumimoji="1" lang="ja-JP" altLang="en-US" smtClean="0"/>
              <a:t>12/08/12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34447-3E0A-6F45-B926-AEFBAF426B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DB2DA-C9FA-8F46-B785-9371031BF99C}" type="datetime1">
              <a:rPr kumimoji="1" lang="ja-JP" altLang="en-US" smtClean="0"/>
              <a:t>12/08/12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34447-3E0A-6F45-B926-AEFBAF426B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256EE-716E-8644-8429-E1952332DAB1}" type="datetime1">
              <a:rPr kumimoji="1" lang="ja-JP" altLang="en-US" smtClean="0"/>
              <a:t>12/08/12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34447-3E0A-6F45-B926-AEFBAF426B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FFB23-2CF2-0A41-8B1C-EE208B4561B6}" type="datetime1">
              <a:rPr kumimoji="1" lang="ja-JP" altLang="en-US" smtClean="0"/>
              <a:t>12/08/12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34447-3E0A-6F45-B926-AEFBAF426B6D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 smtClean="0"/>
              <a:t>プレースホルダーまでドラッグするかアイコンをクリックして図を追加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8817F-9C3A-4849-A005-16CCAEFA825C}" type="datetime1">
              <a:rPr kumimoji="1" lang="ja-JP" altLang="en-US" smtClean="0"/>
              <a:t>12/08/12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D3B34447-3E0A-6F45-B926-AEFBAF426B6D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5600" y="13018"/>
            <a:ext cx="8530132" cy="76168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ja-JP" altLang="en-US" dirty="0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199" y="1422400"/>
            <a:ext cx="8245475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 smtClean="0"/>
              <a:t>マスター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E4B09FC2-DF0D-754A-96E7-81D34D8A5966}" type="datetime1">
              <a:rPr kumimoji="1" lang="ja-JP" altLang="en-US" smtClean="0"/>
              <a:t>12/08/12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538528" y="6196646"/>
            <a:ext cx="6934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D3B34447-3E0A-6F45-B926-AEFBAF426B6D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lide Number Placeholder 5"/>
          <p:cNvSpPr txBox="1">
            <a:spLocks/>
          </p:cNvSpPr>
          <p:nvPr userDrawn="1"/>
        </p:nvSpPr>
        <p:spPr>
          <a:xfrm rot="16200000">
            <a:off x="6998865" y="3416212"/>
            <a:ext cx="41388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ja-JP"/>
            </a:defPPr>
            <a:lvl1pPr marL="0" algn="l" defTabSz="457200" rtl="0" eaLnBrk="1" latinLnBrk="0" hangingPunct="1">
              <a:defRPr kumimoji="1" sz="24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ja-JP" sz="1100" dirty="0" smtClean="0">
                <a:solidFill>
                  <a:srgbClr val="FF00FF"/>
                </a:solidFill>
              </a:rPr>
              <a:t>T . Niida </a:t>
            </a:r>
            <a:r>
              <a:rPr lang="en-US" altLang="ja-JP" sz="1100" baseline="0" dirty="0" smtClean="0">
                <a:solidFill>
                  <a:srgbClr val="FF00FF"/>
                </a:solidFill>
              </a:rPr>
              <a:t>   Quark Matter 2012,   </a:t>
            </a:r>
            <a:r>
              <a:rPr lang="en-US" altLang="ja-JP" sz="1100" baseline="0" dirty="0" smtClean="0">
                <a:solidFill>
                  <a:srgbClr val="FF00FF"/>
                </a:solidFill>
              </a:rPr>
              <a:t>Aug.14,  </a:t>
            </a:r>
            <a:r>
              <a:rPr lang="en-US" altLang="ja-JP" sz="1100" baseline="0" dirty="0" smtClean="0">
                <a:solidFill>
                  <a:srgbClr val="FF00FF"/>
                </a:solidFill>
              </a:rPr>
              <a:t>2012</a:t>
            </a:r>
            <a:endParaRPr lang="ja-JP" altLang="en-US" sz="1100" dirty="0">
              <a:solidFill>
                <a:srgbClr val="FF00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kumimoji="1" sz="3600" kern="1200" cap="none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" charset="2"/>
        <a:buChar char="n"/>
        <a:defRPr kumimoji="1"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²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20800" indent="-228600" algn="l" defTabSz="914400" rtl="0" eaLnBrk="1" latinLnBrk="0" hangingPunct="1">
        <a:spcBef>
          <a:spcPts val="600"/>
        </a:spcBef>
        <a:buClr>
          <a:schemeClr val="tx2"/>
        </a:buClr>
        <a:buFont typeface="Wingdings" charset="2"/>
        <a:buChar char="ü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34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Ø"/>
        <a:defRPr kumimoji="1"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oleObject" Target="../embeddings/oleObject12.bin"/><Relationship Id="rId5" Type="http://schemas.openxmlformats.org/officeDocument/2006/relationships/image" Target="../media/image21.emf"/><Relationship Id="rId6" Type="http://schemas.openxmlformats.org/officeDocument/2006/relationships/oleObject" Target="../embeddings/oleObject13.bin"/><Relationship Id="rId1" Type="http://schemas.openxmlformats.org/officeDocument/2006/relationships/vmlDrawing" Target="../drawings/vmlDrawing6.vml"/><Relationship Id="rId2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3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emf"/><Relationship Id="rId3" Type="http://schemas.openxmlformats.org/officeDocument/2006/relationships/image" Target="../media/image27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4" Type="http://schemas.openxmlformats.org/officeDocument/2006/relationships/image" Target="../media/image27.emf"/><Relationship Id="rId5" Type="http://schemas.openxmlformats.org/officeDocument/2006/relationships/oleObject" Target="../embeddings/Microsoft___1.bin"/><Relationship Id="rId6" Type="http://schemas.openxmlformats.org/officeDocument/2006/relationships/image" Target="../media/image28.emf"/><Relationship Id="rId1" Type="http://schemas.openxmlformats.org/officeDocument/2006/relationships/vmlDrawing" Target="../drawings/vmlDrawing7.vml"/><Relationship Id="rId2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emf"/><Relationship Id="rId3" Type="http://schemas.openxmlformats.org/officeDocument/2006/relationships/image" Target="../media/image31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emf"/><Relationship Id="rId3" Type="http://schemas.openxmlformats.org/officeDocument/2006/relationships/image" Target="../media/image34.e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e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6.jpeg"/><Relationship Id="rId3" Type="http://schemas.openxmlformats.org/officeDocument/2006/relationships/image" Target="../media/image37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4" Type="http://schemas.openxmlformats.org/officeDocument/2006/relationships/oleObject" Target="../embeddings/oleObject14.bin"/><Relationship Id="rId5" Type="http://schemas.openxmlformats.org/officeDocument/2006/relationships/image" Target="../media/image39.emf"/><Relationship Id="rId6" Type="http://schemas.openxmlformats.org/officeDocument/2006/relationships/oleObject" Target="../embeddings/oleObject15.bin"/><Relationship Id="rId7" Type="http://schemas.openxmlformats.org/officeDocument/2006/relationships/image" Target="../media/image40.emf"/><Relationship Id="rId1" Type="http://schemas.openxmlformats.org/officeDocument/2006/relationships/vmlDrawing" Target="../drawings/vmlDrawing8.vml"/><Relationship Id="rId2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4" Type="http://schemas.openxmlformats.org/officeDocument/2006/relationships/image" Target="../media/image44.png"/><Relationship Id="rId5" Type="http://schemas.openxmlformats.org/officeDocument/2006/relationships/oleObject" Target="../embeddings/oleObject16.bin"/><Relationship Id="rId6" Type="http://schemas.openxmlformats.org/officeDocument/2006/relationships/image" Target="../media/image43.emf"/><Relationship Id="rId1" Type="http://schemas.openxmlformats.org/officeDocument/2006/relationships/vmlDrawing" Target="../drawings/vmlDrawing9.vml"/><Relationship Id="rId2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em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em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png"/><Relationship Id="rId3" Type="http://schemas.openxmlformats.org/officeDocument/2006/relationships/image" Target="../media/image48.png"/></Relationships>
</file>

<file path=ppt/slides/_rels/slide3.xml.rels><?xml version="1.0" encoding="UTF-8" standalone="yes"?>
<Relationships xmlns="http://schemas.openxmlformats.org/package/2006/relationships"><Relationship Id="rId11" Type="http://schemas.openxmlformats.org/officeDocument/2006/relationships/oleObject" Target="../embeddings/oleObject5.bin"/><Relationship Id="rId12" Type="http://schemas.openxmlformats.org/officeDocument/2006/relationships/image" Target="../media/image8.wmf"/><Relationship Id="rId13" Type="http://schemas.openxmlformats.org/officeDocument/2006/relationships/image" Target="../media/image9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Relationship Id="rId3" Type="http://schemas.openxmlformats.org/officeDocument/2006/relationships/oleObject" Target="../embeddings/oleObject1.bin"/><Relationship Id="rId4" Type="http://schemas.openxmlformats.org/officeDocument/2006/relationships/image" Target="../media/image4.wmf"/><Relationship Id="rId5" Type="http://schemas.openxmlformats.org/officeDocument/2006/relationships/oleObject" Target="../embeddings/oleObject2.bin"/><Relationship Id="rId6" Type="http://schemas.openxmlformats.org/officeDocument/2006/relationships/image" Target="../media/image5.wmf"/><Relationship Id="rId7" Type="http://schemas.openxmlformats.org/officeDocument/2006/relationships/oleObject" Target="../embeddings/oleObject3.bin"/><Relationship Id="rId8" Type="http://schemas.openxmlformats.org/officeDocument/2006/relationships/image" Target="../media/image6.wmf"/><Relationship Id="rId9" Type="http://schemas.openxmlformats.org/officeDocument/2006/relationships/oleObject" Target="../embeddings/oleObject4.bin"/><Relationship Id="rId10" Type="http://schemas.openxmlformats.org/officeDocument/2006/relationships/image" Target="../media/image7.w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__2.bin"/><Relationship Id="rId4" Type="http://schemas.openxmlformats.org/officeDocument/2006/relationships/image" Target="../media/image49.emf"/><Relationship Id="rId5" Type="http://schemas.openxmlformats.org/officeDocument/2006/relationships/oleObject" Target="../embeddings/oleObject17.bin"/><Relationship Id="rId6" Type="http://schemas.openxmlformats.org/officeDocument/2006/relationships/image" Target="../media/image12.emf"/><Relationship Id="rId1" Type="http://schemas.openxmlformats.org/officeDocument/2006/relationships/vmlDrawing" Target="../drawings/vmlDrawing10.vml"/><Relationship Id="rId2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4" Type="http://schemas.openxmlformats.org/officeDocument/2006/relationships/image" Target="../media/image52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4" Type="http://schemas.openxmlformats.org/officeDocument/2006/relationships/image" Target="../media/image5.wmf"/><Relationship Id="rId5" Type="http://schemas.openxmlformats.org/officeDocument/2006/relationships/oleObject" Target="../embeddings/oleObject7.bin"/><Relationship Id="rId6" Type="http://schemas.openxmlformats.org/officeDocument/2006/relationships/image" Target="../media/image6.wmf"/><Relationship Id="rId7" Type="http://schemas.openxmlformats.org/officeDocument/2006/relationships/oleObject" Target="../embeddings/oleObject8.bin"/><Relationship Id="rId8" Type="http://schemas.openxmlformats.org/officeDocument/2006/relationships/image" Target="../media/image10.emf"/><Relationship Id="rId9" Type="http://schemas.openxmlformats.org/officeDocument/2006/relationships/image" Target="../media/image11.png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jpeg"/><Relationship Id="rId5" Type="http://schemas.openxmlformats.org/officeDocument/2006/relationships/image" Target="../media/image15.png"/><Relationship Id="rId6" Type="http://schemas.openxmlformats.org/officeDocument/2006/relationships/oleObject" Target="../embeddings/oleObject9.bin"/><Relationship Id="rId7" Type="http://schemas.openxmlformats.org/officeDocument/2006/relationships/image" Target="../media/image12.emf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oleObject" Target="../embeddings/oleObject10.bin"/><Relationship Id="rId5" Type="http://schemas.openxmlformats.org/officeDocument/2006/relationships/image" Target="../media/image16.emf"/><Relationship Id="rId1" Type="http://schemas.openxmlformats.org/officeDocument/2006/relationships/vmlDrawing" Target="../drawings/vmlDrawing4.vml"/><Relationship Id="rId2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4" Type="http://schemas.openxmlformats.org/officeDocument/2006/relationships/oleObject" Target="../embeddings/oleObject11.bin"/><Relationship Id="rId5" Type="http://schemas.openxmlformats.org/officeDocument/2006/relationships/image" Target="../media/image18.emf"/><Relationship Id="rId1" Type="http://schemas.openxmlformats.org/officeDocument/2006/relationships/vmlDrawing" Target="../drawings/vmlDrawing5.vml"/><Relationship Id="rId2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457199" y="228600"/>
            <a:ext cx="8322697" cy="4571999"/>
          </a:xfrm>
        </p:spPr>
        <p:txBody>
          <a:bodyPr/>
          <a:lstStyle/>
          <a:p>
            <a:r>
              <a:rPr kumimoji="1" lang="en-US" altLang="ja-JP" sz="3200" cap="none" dirty="0" smtClean="0"/>
              <a:t>Detailed HBT measurement </a:t>
            </a:r>
            <a:br>
              <a:rPr kumimoji="1" lang="en-US" altLang="ja-JP" sz="3200" cap="none" dirty="0" smtClean="0"/>
            </a:br>
            <a:r>
              <a:rPr kumimoji="1" lang="en-US" altLang="ja-JP" sz="3200" cap="none" dirty="0" smtClean="0"/>
              <a:t>with respect to Event plane and </a:t>
            </a:r>
            <a:br>
              <a:rPr kumimoji="1" lang="en-US" altLang="ja-JP" sz="3200" cap="none" dirty="0" smtClean="0"/>
            </a:br>
            <a:r>
              <a:rPr kumimoji="1" lang="en-US" altLang="ja-JP" sz="3200" cap="none" dirty="0" smtClean="0"/>
              <a:t>collision energy in </a:t>
            </a:r>
            <a:r>
              <a:rPr kumimoji="1" lang="en-US" altLang="ja-JP" sz="3200" cap="none" dirty="0" err="1" smtClean="0"/>
              <a:t>Au+Au</a:t>
            </a:r>
            <a:r>
              <a:rPr lang="en-US" altLang="ja-JP" sz="3200" dirty="0"/>
              <a:t> </a:t>
            </a:r>
            <a:r>
              <a:rPr kumimoji="1" lang="en-US" altLang="ja-JP" sz="3200" cap="none" dirty="0" smtClean="0"/>
              <a:t>collisions</a:t>
            </a:r>
            <a:endParaRPr kumimoji="1" lang="ja-JP" altLang="en-US" sz="3200" cap="none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457199" y="4479767"/>
            <a:ext cx="8018380" cy="1375612"/>
          </a:xfrm>
        </p:spPr>
        <p:txBody>
          <a:bodyPr>
            <a:noAutofit/>
          </a:bodyPr>
          <a:lstStyle/>
          <a:p>
            <a:r>
              <a:rPr kumimoji="1" lang="en-US" altLang="ja-JP" sz="1800" cap="none" dirty="0" err="1" smtClean="0"/>
              <a:t>Takafumi</a:t>
            </a:r>
            <a:r>
              <a:rPr kumimoji="1" lang="en-US" altLang="ja-JP" sz="1800" cap="none" dirty="0" smtClean="0"/>
              <a:t> </a:t>
            </a:r>
            <a:r>
              <a:rPr kumimoji="1" lang="en-US" altLang="ja-JP" sz="1800" cap="none" dirty="0" err="1" smtClean="0"/>
              <a:t>Niida</a:t>
            </a:r>
            <a:r>
              <a:rPr kumimoji="1" lang="en-US" altLang="ja-JP" sz="1800" cap="none" dirty="0" smtClean="0"/>
              <a:t> for the PHENIX Collaboration</a:t>
            </a:r>
          </a:p>
          <a:p>
            <a:r>
              <a:rPr lang="en-US" altLang="ja-JP" sz="1800" cap="none" dirty="0" smtClean="0"/>
              <a:t>University of Tsukuba</a:t>
            </a:r>
          </a:p>
          <a:p>
            <a:endParaRPr kumimoji="1" lang="en-US" altLang="ja-JP" sz="500" cap="none" dirty="0" smtClean="0"/>
          </a:p>
          <a:p>
            <a:r>
              <a:rPr lang="en-US" altLang="ja-JP" sz="1800" cap="none" dirty="0" smtClean="0"/>
              <a:t>Quark Matter </a:t>
            </a:r>
            <a:r>
              <a:rPr lang="en-US" altLang="ja-JP" sz="1800" cap="none" dirty="0" smtClean="0"/>
              <a:t>2012 in </a:t>
            </a:r>
            <a:r>
              <a:rPr lang="en-US" altLang="ja-JP" sz="1800" cap="none" dirty="0" err="1" smtClean="0"/>
              <a:t>Washington,DC</a:t>
            </a:r>
            <a:endParaRPr kumimoji="1" lang="ja-JP" altLang="en-US" sz="1800" cap="none" dirty="0"/>
          </a:p>
        </p:txBody>
      </p:sp>
      <p:pic>
        <p:nvPicPr>
          <p:cNvPr id="4" name="Picture 5" descr="Tsukuba_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2901" y="5897601"/>
            <a:ext cx="2357438" cy="655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phenix_288x9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132" y="228600"/>
            <a:ext cx="2455862" cy="801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56681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3200" dirty="0" smtClean="0"/>
              <a:t>Azimuthal HBT </a:t>
            </a:r>
            <a:r>
              <a:rPr kumimoji="1" lang="en-US" altLang="ja-JP" sz="3200" dirty="0" err="1" smtClean="0"/>
              <a:t>w.r.t</a:t>
            </a:r>
            <a:r>
              <a:rPr kumimoji="1" lang="en-US" altLang="ja-JP" sz="3200" dirty="0" smtClean="0"/>
              <a:t> v</a:t>
            </a:r>
            <a:r>
              <a:rPr kumimoji="1" lang="en-US" altLang="ja-JP" sz="3200" baseline="-25000" dirty="0" smtClean="0"/>
              <a:t>3</a:t>
            </a:r>
            <a:r>
              <a:rPr kumimoji="1" lang="en-US" altLang="ja-JP" sz="3200" dirty="0" smtClean="0"/>
              <a:t> plane</a:t>
            </a:r>
            <a:endParaRPr kumimoji="1" lang="ja-JP" altLang="en-US" sz="3200" dirty="0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idx="1"/>
          </p:nvPr>
        </p:nvSpPr>
        <p:spPr>
          <a:xfrm>
            <a:off x="457200" y="4264526"/>
            <a:ext cx="8245475" cy="2407644"/>
          </a:xfrm>
        </p:spPr>
        <p:txBody>
          <a:bodyPr/>
          <a:lstStyle/>
          <a:p>
            <a:r>
              <a:rPr lang="en-US" altLang="ja-JP" sz="2400" dirty="0"/>
              <a:t>Final </a:t>
            </a:r>
            <a:r>
              <a:rPr lang="en-US" altLang="ja-JP" sz="2400" dirty="0" err="1"/>
              <a:t>triangularity</a:t>
            </a:r>
            <a:r>
              <a:rPr lang="en-US" altLang="ja-JP" sz="2400" dirty="0"/>
              <a:t> </a:t>
            </a:r>
            <a:r>
              <a:rPr lang="en-US" altLang="ja-JP" sz="2400" dirty="0" smtClean="0"/>
              <a:t>could </a:t>
            </a:r>
            <a:r>
              <a:rPr lang="en-US" altLang="ja-JP" sz="2400" dirty="0"/>
              <a:t>be observed by azimuthal </a:t>
            </a:r>
            <a:r>
              <a:rPr lang="en-US" altLang="ja-JP" sz="2400" dirty="0" smtClean="0"/>
              <a:t>HBT </a:t>
            </a:r>
            <a:r>
              <a:rPr lang="en-US" altLang="ja-JP" sz="2400" dirty="0" err="1">
                <a:solidFill>
                  <a:srgbClr val="FF0000"/>
                </a:solidFill>
              </a:rPr>
              <a:t>w.r.t</a:t>
            </a:r>
            <a:r>
              <a:rPr lang="en-US" altLang="ja-JP" sz="2400" dirty="0">
                <a:solidFill>
                  <a:srgbClr val="FF0000"/>
                </a:solidFill>
              </a:rPr>
              <a:t> v</a:t>
            </a:r>
            <a:r>
              <a:rPr lang="en-US" altLang="ja-JP" sz="2400" baseline="-25000" dirty="0">
                <a:solidFill>
                  <a:srgbClr val="FF0000"/>
                </a:solidFill>
              </a:rPr>
              <a:t>3 </a:t>
            </a:r>
            <a:r>
              <a:rPr lang="en-US" altLang="ja-JP" sz="2400" dirty="0">
                <a:solidFill>
                  <a:srgbClr val="FF0000"/>
                </a:solidFill>
              </a:rPr>
              <a:t>plane(Ψ</a:t>
            </a:r>
            <a:r>
              <a:rPr lang="en-US" altLang="ja-JP" sz="2400" baseline="-25000" dirty="0">
                <a:solidFill>
                  <a:srgbClr val="FF0000"/>
                </a:solidFill>
              </a:rPr>
              <a:t>3</a:t>
            </a:r>
            <a:r>
              <a:rPr lang="en-US" altLang="ja-JP" sz="2400" dirty="0">
                <a:solidFill>
                  <a:srgbClr val="FF0000"/>
                </a:solidFill>
              </a:rPr>
              <a:t>)</a:t>
            </a:r>
            <a:r>
              <a:rPr lang="en-US" altLang="ja-JP" sz="2400" dirty="0"/>
              <a:t> if it exists at freeze-out</a:t>
            </a:r>
          </a:p>
          <a:p>
            <a:pPr lvl="1"/>
            <a:r>
              <a:rPr lang="en-US" altLang="ja-JP" dirty="0"/>
              <a:t>R</a:t>
            </a:r>
            <a:r>
              <a:rPr lang="en-US" altLang="ja-JP" dirty="0" smtClean="0"/>
              <a:t>elated to initial </a:t>
            </a:r>
            <a:r>
              <a:rPr lang="en-US" altLang="ja-JP" dirty="0" err="1" smtClean="0"/>
              <a:t>triangularity</a:t>
            </a:r>
            <a:r>
              <a:rPr lang="en-US" altLang="ja-JP" dirty="0" smtClean="0"/>
              <a:t>, v</a:t>
            </a:r>
            <a:r>
              <a:rPr lang="en-US" altLang="ja-JP" baseline="-25000" dirty="0" smtClean="0"/>
              <a:t>3</a:t>
            </a:r>
            <a:r>
              <a:rPr lang="en-US" altLang="ja-JP" dirty="0" smtClean="0"/>
              <a:t>, and expansion time, etc.</a:t>
            </a:r>
          </a:p>
          <a:p>
            <a:pPr lvl="1"/>
            <a:r>
              <a:rPr lang="en-US" altLang="ja-JP" dirty="0" smtClean="0"/>
              <a:t>Detailed information on space-time evolution can be obtained</a:t>
            </a: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B7434-30AB-B34D-8FD6-98AFC1D5DE1C}" type="slidenum">
              <a:rPr kumimoji="1" lang="ja-JP" altLang="en-US" smtClean="0"/>
              <a:t>10</a:t>
            </a:fld>
            <a:endParaRPr kumimoji="1" lang="ja-JP" altLang="en-US"/>
          </a:p>
        </p:txBody>
      </p:sp>
      <p:grpSp>
        <p:nvGrpSpPr>
          <p:cNvPr id="5" name="グループ化 11"/>
          <p:cNvGrpSpPr/>
          <p:nvPr/>
        </p:nvGrpSpPr>
        <p:grpSpPr>
          <a:xfrm rot="660000">
            <a:off x="1236067" y="1907116"/>
            <a:ext cx="2390019" cy="1799996"/>
            <a:chOff x="4765633" y="517800"/>
            <a:chExt cx="3910823" cy="2983208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765633" y="517800"/>
              <a:ext cx="3910823" cy="29832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二等辺三角形 8"/>
            <p:cNvSpPr/>
            <p:nvPr/>
          </p:nvSpPr>
          <p:spPr>
            <a:xfrm rot="1081153">
              <a:off x="5579166" y="540077"/>
              <a:ext cx="2474149" cy="2265840"/>
            </a:xfrm>
            <a:prstGeom prst="triangle">
              <a:avLst/>
            </a:prstGeom>
            <a:noFill/>
            <a:ln w="76200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cxnSp>
        <p:nvCxnSpPr>
          <p:cNvPr id="6" name="直線矢印コネクタ 5"/>
          <p:cNvCxnSpPr/>
          <p:nvPr/>
        </p:nvCxnSpPr>
        <p:spPr>
          <a:xfrm rot="480000" flipV="1">
            <a:off x="2466124" y="2723711"/>
            <a:ext cx="965675" cy="139114"/>
          </a:xfrm>
          <a:prstGeom prst="straightConnector1">
            <a:avLst/>
          </a:prstGeom>
          <a:ln w="57150" cmpd="sng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オブジェクト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5544740"/>
              </p:ext>
            </p:extLst>
          </p:nvPr>
        </p:nvGraphicFramePr>
        <p:xfrm>
          <a:off x="3384945" y="2497296"/>
          <a:ext cx="600720" cy="5676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744" name="数式" r:id="rId4" imgW="228600" imgH="215900" progId="Equation.3">
                  <p:embed/>
                </p:oleObj>
              </mc:Choice>
              <mc:Fallback>
                <p:oleObj name="数式" r:id="rId4" imgW="228600" imgH="2159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384945" y="2497296"/>
                        <a:ext cx="600720" cy="56760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1" name="図形グループ 10"/>
          <p:cNvGrpSpPr>
            <a:grpSpLocks noChangeAspect="1"/>
          </p:cNvGrpSpPr>
          <p:nvPr/>
        </p:nvGrpSpPr>
        <p:grpSpPr>
          <a:xfrm>
            <a:off x="5433027" y="1894395"/>
            <a:ext cx="2196968" cy="1709516"/>
            <a:chOff x="967807" y="2461589"/>
            <a:chExt cx="3531074" cy="2747623"/>
          </a:xfrm>
        </p:grpSpPr>
        <p:grpSp>
          <p:nvGrpSpPr>
            <p:cNvPr id="16" name="図形グループ 15"/>
            <p:cNvGrpSpPr/>
            <p:nvPr/>
          </p:nvGrpSpPr>
          <p:grpSpPr>
            <a:xfrm rot="1800000">
              <a:off x="967807" y="2461589"/>
              <a:ext cx="2631822" cy="2747623"/>
              <a:chOff x="3238500" y="2954677"/>
              <a:chExt cx="2631822" cy="2747623"/>
            </a:xfrm>
            <a:solidFill>
              <a:srgbClr val="4F9FFF"/>
            </a:solidFill>
          </p:grpSpPr>
          <p:sp>
            <p:nvSpPr>
              <p:cNvPr id="19" name="円/楕円 18"/>
              <p:cNvSpPr/>
              <p:nvPr/>
            </p:nvSpPr>
            <p:spPr>
              <a:xfrm>
                <a:off x="3238500" y="4787900"/>
                <a:ext cx="2631822" cy="9144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" name="円/楕円 19"/>
              <p:cNvSpPr/>
              <p:nvPr/>
            </p:nvSpPr>
            <p:spPr>
              <a:xfrm rot="3600000">
                <a:off x="3809804" y="3813388"/>
                <a:ext cx="2631822" cy="9144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1" name="円/楕円 20"/>
              <p:cNvSpPr/>
              <p:nvPr/>
            </p:nvSpPr>
            <p:spPr>
              <a:xfrm rot="18000000">
                <a:off x="2667001" y="3813388"/>
                <a:ext cx="2631822" cy="9144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2" name="二等辺三角形 21"/>
              <p:cNvSpPr/>
              <p:nvPr/>
            </p:nvSpPr>
            <p:spPr>
              <a:xfrm>
                <a:off x="3932112" y="3937000"/>
                <a:ext cx="1274888" cy="1117600"/>
              </a:xfrm>
              <a:prstGeom prst="triangle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cxnSp>
          <p:nvCxnSpPr>
            <p:cNvPr id="17" name="直線矢印コネクタ 16"/>
            <p:cNvCxnSpPr/>
            <p:nvPr/>
          </p:nvCxnSpPr>
          <p:spPr>
            <a:xfrm>
              <a:off x="3305081" y="4063042"/>
              <a:ext cx="1193800" cy="0"/>
            </a:xfrm>
            <a:prstGeom prst="straightConnector1">
              <a:avLst/>
            </a:prstGeom>
            <a:ln w="57150" cmpd="sng">
              <a:solidFill>
                <a:schemeClr val="tx1"/>
              </a:solidFill>
              <a:tailEnd type="triangle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フリーフォーム 36"/>
          <p:cNvSpPr>
            <a:spLocks noChangeAspect="1"/>
          </p:cNvSpPr>
          <p:nvPr/>
        </p:nvSpPr>
        <p:spPr>
          <a:xfrm rot="18000000">
            <a:off x="5344304" y="2166100"/>
            <a:ext cx="1607063" cy="1655999"/>
          </a:xfrm>
          <a:custGeom>
            <a:avLst/>
            <a:gdLst>
              <a:gd name="connsiteX0" fmla="*/ 1818749 w 2111352"/>
              <a:gd name="connsiteY0" fmla="*/ 44283 h 2142145"/>
              <a:gd name="connsiteX1" fmla="*/ 1996549 w 2111352"/>
              <a:gd name="connsiteY1" fmla="*/ 336383 h 2142145"/>
              <a:gd name="connsiteX2" fmla="*/ 2072749 w 2111352"/>
              <a:gd name="connsiteY2" fmla="*/ 717383 h 2142145"/>
              <a:gd name="connsiteX3" fmla="*/ 2110849 w 2111352"/>
              <a:gd name="connsiteY3" fmla="*/ 1123783 h 2142145"/>
              <a:gd name="connsiteX4" fmla="*/ 2047349 w 2111352"/>
              <a:gd name="connsiteY4" fmla="*/ 1644483 h 2142145"/>
              <a:gd name="connsiteX5" fmla="*/ 1920349 w 2111352"/>
              <a:gd name="connsiteY5" fmla="*/ 2012783 h 2142145"/>
              <a:gd name="connsiteX6" fmla="*/ 1793349 w 2111352"/>
              <a:gd name="connsiteY6" fmla="*/ 2114383 h 2142145"/>
              <a:gd name="connsiteX7" fmla="*/ 1475849 w 2111352"/>
              <a:gd name="connsiteY7" fmla="*/ 2127083 h 2142145"/>
              <a:gd name="connsiteX8" fmla="*/ 917049 w 2111352"/>
              <a:gd name="connsiteY8" fmla="*/ 1923883 h 2142145"/>
              <a:gd name="connsiteX9" fmla="*/ 332849 w 2111352"/>
              <a:gd name="connsiteY9" fmla="*/ 1530183 h 2142145"/>
              <a:gd name="connsiteX10" fmla="*/ 28049 w 2111352"/>
              <a:gd name="connsiteY10" fmla="*/ 1136483 h 2142145"/>
              <a:gd name="connsiteX11" fmla="*/ 28049 w 2111352"/>
              <a:gd name="connsiteY11" fmla="*/ 1072983 h 2142145"/>
              <a:gd name="connsiteX12" fmla="*/ 155049 w 2111352"/>
              <a:gd name="connsiteY12" fmla="*/ 768183 h 2142145"/>
              <a:gd name="connsiteX13" fmla="*/ 536049 w 2111352"/>
              <a:gd name="connsiteY13" fmla="*/ 450683 h 2142145"/>
              <a:gd name="connsiteX14" fmla="*/ 1234549 w 2111352"/>
              <a:gd name="connsiteY14" fmla="*/ 69683 h 2142145"/>
              <a:gd name="connsiteX15" fmla="*/ 1691749 w 2111352"/>
              <a:gd name="connsiteY15" fmla="*/ 6183 h 2142145"/>
              <a:gd name="connsiteX16" fmla="*/ 1818749 w 2111352"/>
              <a:gd name="connsiteY16" fmla="*/ 44283 h 2142145"/>
              <a:gd name="connsiteX0" fmla="*/ 1832337 w 2124940"/>
              <a:gd name="connsiteY0" fmla="*/ 44283 h 2142145"/>
              <a:gd name="connsiteX1" fmla="*/ 2010137 w 2124940"/>
              <a:gd name="connsiteY1" fmla="*/ 336383 h 2142145"/>
              <a:gd name="connsiteX2" fmla="*/ 2086337 w 2124940"/>
              <a:gd name="connsiteY2" fmla="*/ 717383 h 2142145"/>
              <a:gd name="connsiteX3" fmla="*/ 2124437 w 2124940"/>
              <a:gd name="connsiteY3" fmla="*/ 1123783 h 2142145"/>
              <a:gd name="connsiteX4" fmla="*/ 2060937 w 2124940"/>
              <a:gd name="connsiteY4" fmla="*/ 1644483 h 2142145"/>
              <a:gd name="connsiteX5" fmla="*/ 1933937 w 2124940"/>
              <a:gd name="connsiteY5" fmla="*/ 2012783 h 2142145"/>
              <a:gd name="connsiteX6" fmla="*/ 1806937 w 2124940"/>
              <a:gd name="connsiteY6" fmla="*/ 2114383 h 2142145"/>
              <a:gd name="connsiteX7" fmla="*/ 1489437 w 2124940"/>
              <a:gd name="connsiteY7" fmla="*/ 2127083 h 2142145"/>
              <a:gd name="connsiteX8" fmla="*/ 930637 w 2124940"/>
              <a:gd name="connsiteY8" fmla="*/ 1923883 h 2142145"/>
              <a:gd name="connsiteX9" fmla="*/ 346437 w 2124940"/>
              <a:gd name="connsiteY9" fmla="*/ 1530183 h 2142145"/>
              <a:gd name="connsiteX10" fmla="*/ 41637 w 2124940"/>
              <a:gd name="connsiteY10" fmla="*/ 1136483 h 2142145"/>
              <a:gd name="connsiteX11" fmla="*/ 16237 w 2124940"/>
              <a:gd name="connsiteY11" fmla="*/ 1072983 h 2142145"/>
              <a:gd name="connsiteX12" fmla="*/ 168637 w 2124940"/>
              <a:gd name="connsiteY12" fmla="*/ 768183 h 2142145"/>
              <a:gd name="connsiteX13" fmla="*/ 549637 w 2124940"/>
              <a:gd name="connsiteY13" fmla="*/ 450683 h 2142145"/>
              <a:gd name="connsiteX14" fmla="*/ 1248137 w 2124940"/>
              <a:gd name="connsiteY14" fmla="*/ 69683 h 2142145"/>
              <a:gd name="connsiteX15" fmla="*/ 1705337 w 2124940"/>
              <a:gd name="connsiteY15" fmla="*/ 6183 h 2142145"/>
              <a:gd name="connsiteX16" fmla="*/ 1832337 w 2124940"/>
              <a:gd name="connsiteY16" fmla="*/ 44283 h 2142145"/>
              <a:gd name="connsiteX0" fmla="*/ 1847225 w 2139828"/>
              <a:gd name="connsiteY0" fmla="*/ 44283 h 2142145"/>
              <a:gd name="connsiteX1" fmla="*/ 2025025 w 2139828"/>
              <a:gd name="connsiteY1" fmla="*/ 336383 h 2142145"/>
              <a:gd name="connsiteX2" fmla="*/ 2101225 w 2139828"/>
              <a:gd name="connsiteY2" fmla="*/ 717383 h 2142145"/>
              <a:gd name="connsiteX3" fmla="*/ 2139325 w 2139828"/>
              <a:gd name="connsiteY3" fmla="*/ 1123783 h 2142145"/>
              <a:gd name="connsiteX4" fmla="*/ 2075825 w 2139828"/>
              <a:gd name="connsiteY4" fmla="*/ 1644483 h 2142145"/>
              <a:gd name="connsiteX5" fmla="*/ 1948825 w 2139828"/>
              <a:gd name="connsiteY5" fmla="*/ 2012783 h 2142145"/>
              <a:gd name="connsiteX6" fmla="*/ 1821825 w 2139828"/>
              <a:gd name="connsiteY6" fmla="*/ 2114383 h 2142145"/>
              <a:gd name="connsiteX7" fmla="*/ 1504325 w 2139828"/>
              <a:gd name="connsiteY7" fmla="*/ 2127083 h 2142145"/>
              <a:gd name="connsiteX8" fmla="*/ 945525 w 2139828"/>
              <a:gd name="connsiteY8" fmla="*/ 1923883 h 2142145"/>
              <a:gd name="connsiteX9" fmla="*/ 361325 w 2139828"/>
              <a:gd name="connsiteY9" fmla="*/ 1530183 h 2142145"/>
              <a:gd name="connsiteX10" fmla="*/ 31125 w 2139828"/>
              <a:gd name="connsiteY10" fmla="*/ 1111083 h 2142145"/>
              <a:gd name="connsiteX11" fmla="*/ 31125 w 2139828"/>
              <a:gd name="connsiteY11" fmla="*/ 1072983 h 2142145"/>
              <a:gd name="connsiteX12" fmla="*/ 183525 w 2139828"/>
              <a:gd name="connsiteY12" fmla="*/ 768183 h 2142145"/>
              <a:gd name="connsiteX13" fmla="*/ 564525 w 2139828"/>
              <a:gd name="connsiteY13" fmla="*/ 450683 h 2142145"/>
              <a:gd name="connsiteX14" fmla="*/ 1263025 w 2139828"/>
              <a:gd name="connsiteY14" fmla="*/ 69683 h 2142145"/>
              <a:gd name="connsiteX15" fmla="*/ 1720225 w 2139828"/>
              <a:gd name="connsiteY15" fmla="*/ 6183 h 2142145"/>
              <a:gd name="connsiteX16" fmla="*/ 1847225 w 2139828"/>
              <a:gd name="connsiteY16" fmla="*/ 44283 h 2142145"/>
              <a:gd name="connsiteX0" fmla="*/ 1847225 w 2139828"/>
              <a:gd name="connsiteY0" fmla="*/ 49190 h 2147052"/>
              <a:gd name="connsiteX1" fmla="*/ 2025025 w 2139828"/>
              <a:gd name="connsiteY1" fmla="*/ 341290 h 2147052"/>
              <a:gd name="connsiteX2" fmla="*/ 2101225 w 2139828"/>
              <a:gd name="connsiteY2" fmla="*/ 722290 h 2147052"/>
              <a:gd name="connsiteX3" fmla="*/ 2139325 w 2139828"/>
              <a:gd name="connsiteY3" fmla="*/ 1128690 h 2147052"/>
              <a:gd name="connsiteX4" fmla="*/ 2075825 w 2139828"/>
              <a:gd name="connsiteY4" fmla="*/ 1649390 h 2147052"/>
              <a:gd name="connsiteX5" fmla="*/ 1948825 w 2139828"/>
              <a:gd name="connsiteY5" fmla="*/ 2017690 h 2147052"/>
              <a:gd name="connsiteX6" fmla="*/ 1821825 w 2139828"/>
              <a:gd name="connsiteY6" fmla="*/ 2119290 h 2147052"/>
              <a:gd name="connsiteX7" fmla="*/ 1504325 w 2139828"/>
              <a:gd name="connsiteY7" fmla="*/ 2131990 h 2147052"/>
              <a:gd name="connsiteX8" fmla="*/ 945525 w 2139828"/>
              <a:gd name="connsiteY8" fmla="*/ 1928790 h 2147052"/>
              <a:gd name="connsiteX9" fmla="*/ 361325 w 2139828"/>
              <a:gd name="connsiteY9" fmla="*/ 1535090 h 2147052"/>
              <a:gd name="connsiteX10" fmla="*/ 31125 w 2139828"/>
              <a:gd name="connsiteY10" fmla="*/ 1115990 h 2147052"/>
              <a:gd name="connsiteX11" fmla="*/ 31125 w 2139828"/>
              <a:gd name="connsiteY11" fmla="*/ 1077890 h 2147052"/>
              <a:gd name="connsiteX12" fmla="*/ 183525 w 2139828"/>
              <a:gd name="connsiteY12" fmla="*/ 773090 h 2147052"/>
              <a:gd name="connsiteX13" fmla="*/ 564525 w 2139828"/>
              <a:gd name="connsiteY13" fmla="*/ 455590 h 2147052"/>
              <a:gd name="connsiteX14" fmla="*/ 1263025 w 2139828"/>
              <a:gd name="connsiteY14" fmla="*/ 74590 h 2147052"/>
              <a:gd name="connsiteX15" fmla="*/ 1663075 w 2139828"/>
              <a:gd name="connsiteY15" fmla="*/ 4740 h 2147052"/>
              <a:gd name="connsiteX16" fmla="*/ 1847225 w 2139828"/>
              <a:gd name="connsiteY16" fmla="*/ 49190 h 2147052"/>
              <a:gd name="connsiteX0" fmla="*/ 1817669 w 2110272"/>
              <a:gd name="connsiteY0" fmla="*/ 49190 h 2147052"/>
              <a:gd name="connsiteX1" fmla="*/ 1995469 w 2110272"/>
              <a:gd name="connsiteY1" fmla="*/ 341290 h 2147052"/>
              <a:gd name="connsiteX2" fmla="*/ 2071669 w 2110272"/>
              <a:gd name="connsiteY2" fmla="*/ 722290 h 2147052"/>
              <a:gd name="connsiteX3" fmla="*/ 2109769 w 2110272"/>
              <a:gd name="connsiteY3" fmla="*/ 1128690 h 2147052"/>
              <a:gd name="connsiteX4" fmla="*/ 2046269 w 2110272"/>
              <a:gd name="connsiteY4" fmla="*/ 1649390 h 2147052"/>
              <a:gd name="connsiteX5" fmla="*/ 1919269 w 2110272"/>
              <a:gd name="connsiteY5" fmla="*/ 2017690 h 2147052"/>
              <a:gd name="connsiteX6" fmla="*/ 1792269 w 2110272"/>
              <a:gd name="connsiteY6" fmla="*/ 2119290 h 2147052"/>
              <a:gd name="connsiteX7" fmla="*/ 1474769 w 2110272"/>
              <a:gd name="connsiteY7" fmla="*/ 2131990 h 2147052"/>
              <a:gd name="connsiteX8" fmla="*/ 915969 w 2110272"/>
              <a:gd name="connsiteY8" fmla="*/ 1928790 h 2147052"/>
              <a:gd name="connsiteX9" fmla="*/ 331769 w 2110272"/>
              <a:gd name="connsiteY9" fmla="*/ 1535090 h 2147052"/>
              <a:gd name="connsiteX10" fmla="*/ 90469 w 2110272"/>
              <a:gd name="connsiteY10" fmla="*/ 1249340 h 2147052"/>
              <a:gd name="connsiteX11" fmla="*/ 1569 w 2110272"/>
              <a:gd name="connsiteY11" fmla="*/ 1077890 h 2147052"/>
              <a:gd name="connsiteX12" fmla="*/ 153969 w 2110272"/>
              <a:gd name="connsiteY12" fmla="*/ 773090 h 2147052"/>
              <a:gd name="connsiteX13" fmla="*/ 534969 w 2110272"/>
              <a:gd name="connsiteY13" fmla="*/ 455590 h 2147052"/>
              <a:gd name="connsiteX14" fmla="*/ 1233469 w 2110272"/>
              <a:gd name="connsiteY14" fmla="*/ 74590 h 2147052"/>
              <a:gd name="connsiteX15" fmla="*/ 1633519 w 2110272"/>
              <a:gd name="connsiteY15" fmla="*/ 4740 h 2147052"/>
              <a:gd name="connsiteX16" fmla="*/ 1817669 w 2110272"/>
              <a:gd name="connsiteY16" fmla="*/ 49190 h 2147052"/>
              <a:gd name="connsiteX0" fmla="*/ 1818766 w 2111369"/>
              <a:gd name="connsiteY0" fmla="*/ 49190 h 2147052"/>
              <a:gd name="connsiteX1" fmla="*/ 1996566 w 2111369"/>
              <a:gd name="connsiteY1" fmla="*/ 341290 h 2147052"/>
              <a:gd name="connsiteX2" fmla="*/ 2072766 w 2111369"/>
              <a:gd name="connsiteY2" fmla="*/ 722290 h 2147052"/>
              <a:gd name="connsiteX3" fmla="*/ 2110866 w 2111369"/>
              <a:gd name="connsiteY3" fmla="*/ 1128690 h 2147052"/>
              <a:gd name="connsiteX4" fmla="*/ 2047366 w 2111369"/>
              <a:gd name="connsiteY4" fmla="*/ 1649390 h 2147052"/>
              <a:gd name="connsiteX5" fmla="*/ 1920366 w 2111369"/>
              <a:gd name="connsiteY5" fmla="*/ 2017690 h 2147052"/>
              <a:gd name="connsiteX6" fmla="*/ 1793366 w 2111369"/>
              <a:gd name="connsiteY6" fmla="*/ 2119290 h 2147052"/>
              <a:gd name="connsiteX7" fmla="*/ 1475866 w 2111369"/>
              <a:gd name="connsiteY7" fmla="*/ 2131990 h 2147052"/>
              <a:gd name="connsiteX8" fmla="*/ 917066 w 2111369"/>
              <a:gd name="connsiteY8" fmla="*/ 1928790 h 2147052"/>
              <a:gd name="connsiteX9" fmla="*/ 332866 w 2111369"/>
              <a:gd name="connsiteY9" fmla="*/ 1535090 h 2147052"/>
              <a:gd name="connsiteX10" fmla="*/ 78866 w 2111369"/>
              <a:gd name="connsiteY10" fmla="*/ 1274740 h 2147052"/>
              <a:gd name="connsiteX11" fmla="*/ 2666 w 2111369"/>
              <a:gd name="connsiteY11" fmla="*/ 1077890 h 2147052"/>
              <a:gd name="connsiteX12" fmla="*/ 155066 w 2111369"/>
              <a:gd name="connsiteY12" fmla="*/ 773090 h 2147052"/>
              <a:gd name="connsiteX13" fmla="*/ 536066 w 2111369"/>
              <a:gd name="connsiteY13" fmla="*/ 455590 h 2147052"/>
              <a:gd name="connsiteX14" fmla="*/ 1234566 w 2111369"/>
              <a:gd name="connsiteY14" fmla="*/ 74590 h 2147052"/>
              <a:gd name="connsiteX15" fmla="*/ 1634616 w 2111369"/>
              <a:gd name="connsiteY15" fmla="*/ 4740 h 2147052"/>
              <a:gd name="connsiteX16" fmla="*/ 1818766 w 2111369"/>
              <a:gd name="connsiteY16" fmla="*/ 49190 h 2147052"/>
              <a:gd name="connsiteX0" fmla="*/ 1818766 w 2111369"/>
              <a:gd name="connsiteY0" fmla="*/ 71821 h 2169683"/>
              <a:gd name="connsiteX1" fmla="*/ 1996566 w 2111369"/>
              <a:gd name="connsiteY1" fmla="*/ 363921 h 2169683"/>
              <a:gd name="connsiteX2" fmla="*/ 2072766 w 2111369"/>
              <a:gd name="connsiteY2" fmla="*/ 744921 h 2169683"/>
              <a:gd name="connsiteX3" fmla="*/ 2110866 w 2111369"/>
              <a:gd name="connsiteY3" fmla="*/ 1151321 h 2169683"/>
              <a:gd name="connsiteX4" fmla="*/ 2047366 w 2111369"/>
              <a:gd name="connsiteY4" fmla="*/ 1672021 h 2169683"/>
              <a:gd name="connsiteX5" fmla="*/ 1920366 w 2111369"/>
              <a:gd name="connsiteY5" fmla="*/ 2040321 h 2169683"/>
              <a:gd name="connsiteX6" fmla="*/ 1793366 w 2111369"/>
              <a:gd name="connsiteY6" fmla="*/ 2141921 h 2169683"/>
              <a:gd name="connsiteX7" fmla="*/ 1475866 w 2111369"/>
              <a:gd name="connsiteY7" fmla="*/ 2154621 h 2169683"/>
              <a:gd name="connsiteX8" fmla="*/ 917066 w 2111369"/>
              <a:gd name="connsiteY8" fmla="*/ 1951421 h 2169683"/>
              <a:gd name="connsiteX9" fmla="*/ 332866 w 2111369"/>
              <a:gd name="connsiteY9" fmla="*/ 1557721 h 2169683"/>
              <a:gd name="connsiteX10" fmla="*/ 78866 w 2111369"/>
              <a:gd name="connsiteY10" fmla="*/ 1297371 h 2169683"/>
              <a:gd name="connsiteX11" fmla="*/ 2666 w 2111369"/>
              <a:gd name="connsiteY11" fmla="*/ 1100521 h 2169683"/>
              <a:gd name="connsiteX12" fmla="*/ 155066 w 2111369"/>
              <a:gd name="connsiteY12" fmla="*/ 795721 h 2169683"/>
              <a:gd name="connsiteX13" fmla="*/ 536066 w 2111369"/>
              <a:gd name="connsiteY13" fmla="*/ 478221 h 2169683"/>
              <a:gd name="connsiteX14" fmla="*/ 1234566 w 2111369"/>
              <a:gd name="connsiteY14" fmla="*/ 97221 h 2169683"/>
              <a:gd name="connsiteX15" fmla="*/ 1596516 w 2111369"/>
              <a:gd name="connsiteY15" fmla="*/ 1971 h 2169683"/>
              <a:gd name="connsiteX16" fmla="*/ 1818766 w 2111369"/>
              <a:gd name="connsiteY16" fmla="*/ 71821 h 2169683"/>
              <a:gd name="connsiteX0" fmla="*/ 1818766 w 2111369"/>
              <a:gd name="connsiteY0" fmla="*/ 71821 h 2178054"/>
              <a:gd name="connsiteX1" fmla="*/ 1996566 w 2111369"/>
              <a:gd name="connsiteY1" fmla="*/ 363921 h 2178054"/>
              <a:gd name="connsiteX2" fmla="*/ 2072766 w 2111369"/>
              <a:gd name="connsiteY2" fmla="*/ 744921 h 2178054"/>
              <a:gd name="connsiteX3" fmla="*/ 2110866 w 2111369"/>
              <a:gd name="connsiteY3" fmla="*/ 1151321 h 2178054"/>
              <a:gd name="connsiteX4" fmla="*/ 2047366 w 2111369"/>
              <a:gd name="connsiteY4" fmla="*/ 1672021 h 2178054"/>
              <a:gd name="connsiteX5" fmla="*/ 1920366 w 2111369"/>
              <a:gd name="connsiteY5" fmla="*/ 2040321 h 2178054"/>
              <a:gd name="connsiteX6" fmla="*/ 1787016 w 2111369"/>
              <a:gd name="connsiteY6" fmla="*/ 2160971 h 2178054"/>
              <a:gd name="connsiteX7" fmla="*/ 1475866 w 2111369"/>
              <a:gd name="connsiteY7" fmla="*/ 2154621 h 2178054"/>
              <a:gd name="connsiteX8" fmla="*/ 917066 w 2111369"/>
              <a:gd name="connsiteY8" fmla="*/ 1951421 h 2178054"/>
              <a:gd name="connsiteX9" fmla="*/ 332866 w 2111369"/>
              <a:gd name="connsiteY9" fmla="*/ 1557721 h 2178054"/>
              <a:gd name="connsiteX10" fmla="*/ 78866 w 2111369"/>
              <a:gd name="connsiteY10" fmla="*/ 1297371 h 2178054"/>
              <a:gd name="connsiteX11" fmla="*/ 2666 w 2111369"/>
              <a:gd name="connsiteY11" fmla="*/ 1100521 h 2178054"/>
              <a:gd name="connsiteX12" fmla="*/ 155066 w 2111369"/>
              <a:gd name="connsiteY12" fmla="*/ 795721 h 2178054"/>
              <a:gd name="connsiteX13" fmla="*/ 536066 w 2111369"/>
              <a:gd name="connsiteY13" fmla="*/ 478221 h 2178054"/>
              <a:gd name="connsiteX14" fmla="*/ 1234566 w 2111369"/>
              <a:gd name="connsiteY14" fmla="*/ 97221 h 2178054"/>
              <a:gd name="connsiteX15" fmla="*/ 1596516 w 2111369"/>
              <a:gd name="connsiteY15" fmla="*/ 1971 h 2178054"/>
              <a:gd name="connsiteX16" fmla="*/ 1818766 w 2111369"/>
              <a:gd name="connsiteY16" fmla="*/ 71821 h 2178054"/>
              <a:gd name="connsiteX0" fmla="*/ 1818766 w 2113695"/>
              <a:gd name="connsiteY0" fmla="*/ 71821 h 2178054"/>
              <a:gd name="connsiteX1" fmla="*/ 1996566 w 2113695"/>
              <a:gd name="connsiteY1" fmla="*/ 363921 h 2178054"/>
              <a:gd name="connsiteX2" fmla="*/ 2091816 w 2113695"/>
              <a:gd name="connsiteY2" fmla="*/ 738571 h 2178054"/>
              <a:gd name="connsiteX3" fmla="*/ 2110866 w 2113695"/>
              <a:gd name="connsiteY3" fmla="*/ 1151321 h 2178054"/>
              <a:gd name="connsiteX4" fmla="*/ 2047366 w 2113695"/>
              <a:gd name="connsiteY4" fmla="*/ 1672021 h 2178054"/>
              <a:gd name="connsiteX5" fmla="*/ 1920366 w 2113695"/>
              <a:gd name="connsiteY5" fmla="*/ 2040321 h 2178054"/>
              <a:gd name="connsiteX6" fmla="*/ 1787016 w 2113695"/>
              <a:gd name="connsiteY6" fmla="*/ 2160971 h 2178054"/>
              <a:gd name="connsiteX7" fmla="*/ 1475866 w 2113695"/>
              <a:gd name="connsiteY7" fmla="*/ 2154621 h 2178054"/>
              <a:gd name="connsiteX8" fmla="*/ 917066 w 2113695"/>
              <a:gd name="connsiteY8" fmla="*/ 1951421 h 2178054"/>
              <a:gd name="connsiteX9" fmla="*/ 332866 w 2113695"/>
              <a:gd name="connsiteY9" fmla="*/ 1557721 h 2178054"/>
              <a:gd name="connsiteX10" fmla="*/ 78866 w 2113695"/>
              <a:gd name="connsiteY10" fmla="*/ 1297371 h 2178054"/>
              <a:gd name="connsiteX11" fmla="*/ 2666 w 2113695"/>
              <a:gd name="connsiteY11" fmla="*/ 1100521 h 2178054"/>
              <a:gd name="connsiteX12" fmla="*/ 155066 w 2113695"/>
              <a:gd name="connsiteY12" fmla="*/ 795721 h 2178054"/>
              <a:gd name="connsiteX13" fmla="*/ 536066 w 2113695"/>
              <a:gd name="connsiteY13" fmla="*/ 478221 h 2178054"/>
              <a:gd name="connsiteX14" fmla="*/ 1234566 w 2113695"/>
              <a:gd name="connsiteY14" fmla="*/ 97221 h 2178054"/>
              <a:gd name="connsiteX15" fmla="*/ 1596516 w 2113695"/>
              <a:gd name="connsiteY15" fmla="*/ 1971 h 2178054"/>
              <a:gd name="connsiteX16" fmla="*/ 1818766 w 2113695"/>
              <a:gd name="connsiteY16" fmla="*/ 71821 h 2178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13695" h="2178054">
                <a:moveTo>
                  <a:pt x="1818766" y="71821"/>
                </a:moveTo>
                <a:cubicBezTo>
                  <a:pt x="1885441" y="132146"/>
                  <a:pt x="1951058" y="252796"/>
                  <a:pt x="1996566" y="363921"/>
                </a:cubicBezTo>
                <a:cubicBezTo>
                  <a:pt x="2042074" y="475046"/>
                  <a:pt x="2072766" y="607338"/>
                  <a:pt x="2091816" y="738571"/>
                </a:cubicBezTo>
                <a:cubicBezTo>
                  <a:pt x="2110866" y="869804"/>
                  <a:pt x="2118274" y="995746"/>
                  <a:pt x="2110866" y="1151321"/>
                </a:cubicBezTo>
                <a:cubicBezTo>
                  <a:pt x="2103458" y="1306896"/>
                  <a:pt x="2079116" y="1523854"/>
                  <a:pt x="2047366" y="1672021"/>
                </a:cubicBezTo>
                <a:cubicBezTo>
                  <a:pt x="2015616" y="1820188"/>
                  <a:pt x="1963758" y="1958829"/>
                  <a:pt x="1920366" y="2040321"/>
                </a:cubicBezTo>
                <a:cubicBezTo>
                  <a:pt x="1876974" y="2121813"/>
                  <a:pt x="1861099" y="2141921"/>
                  <a:pt x="1787016" y="2160971"/>
                </a:cubicBezTo>
                <a:cubicBezTo>
                  <a:pt x="1712933" y="2180021"/>
                  <a:pt x="1620858" y="2189546"/>
                  <a:pt x="1475866" y="2154621"/>
                </a:cubicBezTo>
                <a:cubicBezTo>
                  <a:pt x="1330874" y="2119696"/>
                  <a:pt x="1107566" y="2050904"/>
                  <a:pt x="917066" y="1951421"/>
                </a:cubicBezTo>
                <a:cubicBezTo>
                  <a:pt x="726566" y="1851938"/>
                  <a:pt x="472566" y="1666729"/>
                  <a:pt x="332866" y="1557721"/>
                </a:cubicBezTo>
                <a:cubicBezTo>
                  <a:pt x="193166" y="1448713"/>
                  <a:pt x="133899" y="1373571"/>
                  <a:pt x="78866" y="1297371"/>
                </a:cubicBezTo>
                <a:cubicBezTo>
                  <a:pt x="23833" y="1221171"/>
                  <a:pt x="-10034" y="1184129"/>
                  <a:pt x="2666" y="1100521"/>
                </a:cubicBezTo>
                <a:cubicBezTo>
                  <a:pt x="15366" y="1016913"/>
                  <a:pt x="66166" y="899438"/>
                  <a:pt x="155066" y="795721"/>
                </a:cubicBezTo>
                <a:cubicBezTo>
                  <a:pt x="243966" y="692004"/>
                  <a:pt x="356149" y="594638"/>
                  <a:pt x="536066" y="478221"/>
                </a:cubicBezTo>
                <a:cubicBezTo>
                  <a:pt x="715983" y="361804"/>
                  <a:pt x="1041949" y="171304"/>
                  <a:pt x="1234566" y="97221"/>
                </a:cubicBezTo>
                <a:cubicBezTo>
                  <a:pt x="1427183" y="23138"/>
                  <a:pt x="1497033" y="10438"/>
                  <a:pt x="1596516" y="1971"/>
                </a:cubicBezTo>
                <a:cubicBezTo>
                  <a:pt x="1695999" y="-6496"/>
                  <a:pt x="1752091" y="11496"/>
                  <a:pt x="1818766" y="71821"/>
                </a:cubicBezTo>
                <a:close/>
              </a:path>
            </a:pathLst>
          </a:custGeom>
          <a:noFill/>
          <a:ln w="57150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66" name="図形グループ 65"/>
          <p:cNvGrpSpPr>
            <a:grpSpLocks noChangeAspect="1"/>
          </p:cNvGrpSpPr>
          <p:nvPr/>
        </p:nvGrpSpPr>
        <p:grpSpPr>
          <a:xfrm>
            <a:off x="6431355" y="2526803"/>
            <a:ext cx="994225" cy="791999"/>
            <a:chOff x="5757486" y="2280601"/>
            <a:chExt cx="1106454" cy="881401"/>
          </a:xfrm>
        </p:grpSpPr>
        <p:cxnSp>
          <p:nvCxnSpPr>
            <p:cNvPr id="40" name="直線矢印コネクタ 39"/>
            <p:cNvCxnSpPr/>
            <p:nvPr/>
          </p:nvCxnSpPr>
          <p:spPr>
            <a:xfrm flipV="1">
              <a:off x="5757486" y="2575044"/>
              <a:ext cx="332704" cy="38199"/>
            </a:xfrm>
            <a:prstGeom prst="straightConnector1">
              <a:avLst/>
            </a:prstGeom>
            <a:ln w="44450">
              <a:solidFill>
                <a:srgbClr val="FF00FF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線矢印コネクタ 40"/>
            <p:cNvCxnSpPr/>
            <p:nvPr/>
          </p:nvCxnSpPr>
          <p:spPr>
            <a:xfrm>
              <a:off x="6125241" y="2768435"/>
              <a:ext cx="738699" cy="0"/>
            </a:xfrm>
            <a:prstGeom prst="straightConnector1">
              <a:avLst/>
            </a:prstGeom>
            <a:ln w="44450">
              <a:solidFill>
                <a:srgbClr val="FF00FF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線矢印コネクタ 41"/>
            <p:cNvCxnSpPr/>
            <p:nvPr/>
          </p:nvCxnSpPr>
          <p:spPr>
            <a:xfrm flipV="1">
              <a:off x="5983022" y="2354758"/>
              <a:ext cx="605535" cy="128905"/>
            </a:xfrm>
            <a:prstGeom prst="straightConnector1">
              <a:avLst/>
            </a:prstGeom>
            <a:ln w="44450">
              <a:solidFill>
                <a:srgbClr val="FF00FF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線矢印コネクタ 42"/>
            <p:cNvCxnSpPr/>
            <p:nvPr/>
          </p:nvCxnSpPr>
          <p:spPr>
            <a:xfrm>
              <a:off x="6124880" y="2872309"/>
              <a:ext cx="463677" cy="206819"/>
            </a:xfrm>
            <a:prstGeom prst="straightConnector1">
              <a:avLst/>
            </a:prstGeom>
            <a:ln w="44450">
              <a:solidFill>
                <a:srgbClr val="FF00FF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線矢印コネクタ 43"/>
            <p:cNvCxnSpPr/>
            <p:nvPr/>
          </p:nvCxnSpPr>
          <p:spPr>
            <a:xfrm>
              <a:off x="5910211" y="2995063"/>
              <a:ext cx="404142" cy="166939"/>
            </a:xfrm>
            <a:prstGeom prst="straightConnector1">
              <a:avLst/>
            </a:prstGeom>
            <a:ln w="44450">
              <a:solidFill>
                <a:srgbClr val="FF00FF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線矢印コネクタ 49"/>
            <p:cNvCxnSpPr/>
            <p:nvPr/>
          </p:nvCxnSpPr>
          <p:spPr>
            <a:xfrm flipV="1">
              <a:off x="6096215" y="2514651"/>
              <a:ext cx="647850" cy="95194"/>
            </a:xfrm>
            <a:prstGeom prst="straightConnector1">
              <a:avLst/>
            </a:prstGeom>
            <a:ln w="44450">
              <a:solidFill>
                <a:srgbClr val="FF00FF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線矢印コネクタ 54"/>
            <p:cNvCxnSpPr/>
            <p:nvPr/>
          </p:nvCxnSpPr>
          <p:spPr>
            <a:xfrm>
              <a:off x="5764554" y="2745765"/>
              <a:ext cx="325636" cy="126544"/>
            </a:xfrm>
            <a:prstGeom prst="straightConnector1">
              <a:avLst/>
            </a:prstGeom>
            <a:ln w="44450">
              <a:solidFill>
                <a:srgbClr val="FF00FF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線矢印コネクタ 62"/>
            <p:cNvCxnSpPr/>
            <p:nvPr/>
          </p:nvCxnSpPr>
          <p:spPr>
            <a:xfrm flipV="1">
              <a:off x="5858050" y="2280601"/>
              <a:ext cx="277372" cy="161093"/>
            </a:xfrm>
            <a:prstGeom prst="straightConnector1">
              <a:avLst/>
            </a:prstGeom>
            <a:ln w="44450">
              <a:solidFill>
                <a:srgbClr val="FF00FF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7" name="図形グループ 66"/>
          <p:cNvGrpSpPr>
            <a:grpSpLocks noChangeAspect="1"/>
          </p:cNvGrpSpPr>
          <p:nvPr/>
        </p:nvGrpSpPr>
        <p:grpSpPr>
          <a:xfrm rot="14400000">
            <a:off x="5315416" y="1825840"/>
            <a:ext cx="994226" cy="792000"/>
            <a:chOff x="5757486" y="2280601"/>
            <a:chExt cx="1106454" cy="881401"/>
          </a:xfrm>
        </p:grpSpPr>
        <p:cxnSp>
          <p:nvCxnSpPr>
            <p:cNvPr id="68" name="直線矢印コネクタ 67"/>
            <p:cNvCxnSpPr/>
            <p:nvPr/>
          </p:nvCxnSpPr>
          <p:spPr>
            <a:xfrm flipV="1">
              <a:off x="5757486" y="2575044"/>
              <a:ext cx="332704" cy="38199"/>
            </a:xfrm>
            <a:prstGeom prst="straightConnector1">
              <a:avLst/>
            </a:prstGeom>
            <a:ln w="44450">
              <a:solidFill>
                <a:srgbClr val="FF00FF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線矢印コネクタ 68"/>
            <p:cNvCxnSpPr/>
            <p:nvPr/>
          </p:nvCxnSpPr>
          <p:spPr>
            <a:xfrm>
              <a:off x="6125241" y="2768435"/>
              <a:ext cx="738699" cy="0"/>
            </a:xfrm>
            <a:prstGeom prst="straightConnector1">
              <a:avLst/>
            </a:prstGeom>
            <a:ln w="44450">
              <a:solidFill>
                <a:srgbClr val="FF00FF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線矢印コネクタ 69"/>
            <p:cNvCxnSpPr/>
            <p:nvPr/>
          </p:nvCxnSpPr>
          <p:spPr>
            <a:xfrm flipV="1">
              <a:off x="5983022" y="2354758"/>
              <a:ext cx="605535" cy="128905"/>
            </a:xfrm>
            <a:prstGeom prst="straightConnector1">
              <a:avLst/>
            </a:prstGeom>
            <a:ln w="44450">
              <a:solidFill>
                <a:srgbClr val="FF00FF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線矢印コネクタ 70"/>
            <p:cNvCxnSpPr/>
            <p:nvPr/>
          </p:nvCxnSpPr>
          <p:spPr>
            <a:xfrm>
              <a:off x="6124880" y="2872309"/>
              <a:ext cx="463677" cy="206819"/>
            </a:xfrm>
            <a:prstGeom prst="straightConnector1">
              <a:avLst/>
            </a:prstGeom>
            <a:ln w="44450">
              <a:solidFill>
                <a:srgbClr val="FF00FF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線矢印コネクタ 71"/>
            <p:cNvCxnSpPr/>
            <p:nvPr/>
          </p:nvCxnSpPr>
          <p:spPr>
            <a:xfrm>
              <a:off x="5910211" y="2995063"/>
              <a:ext cx="404142" cy="166939"/>
            </a:xfrm>
            <a:prstGeom prst="straightConnector1">
              <a:avLst/>
            </a:prstGeom>
            <a:ln w="44450">
              <a:solidFill>
                <a:srgbClr val="FF00FF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線矢印コネクタ 72"/>
            <p:cNvCxnSpPr/>
            <p:nvPr/>
          </p:nvCxnSpPr>
          <p:spPr>
            <a:xfrm flipV="1">
              <a:off x="6096215" y="2514651"/>
              <a:ext cx="647850" cy="95194"/>
            </a:xfrm>
            <a:prstGeom prst="straightConnector1">
              <a:avLst/>
            </a:prstGeom>
            <a:ln w="44450">
              <a:solidFill>
                <a:srgbClr val="FF00FF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線矢印コネクタ 73"/>
            <p:cNvCxnSpPr/>
            <p:nvPr/>
          </p:nvCxnSpPr>
          <p:spPr>
            <a:xfrm>
              <a:off x="5764554" y="2745765"/>
              <a:ext cx="325636" cy="126544"/>
            </a:xfrm>
            <a:prstGeom prst="straightConnector1">
              <a:avLst/>
            </a:prstGeom>
            <a:ln w="44450">
              <a:solidFill>
                <a:srgbClr val="FF00FF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線矢印コネクタ 74"/>
            <p:cNvCxnSpPr/>
            <p:nvPr/>
          </p:nvCxnSpPr>
          <p:spPr>
            <a:xfrm flipV="1">
              <a:off x="5858050" y="2280601"/>
              <a:ext cx="277372" cy="161093"/>
            </a:xfrm>
            <a:prstGeom prst="straightConnector1">
              <a:avLst/>
            </a:prstGeom>
            <a:ln w="44450">
              <a:solidFill>
                <a:srgbClr val="FF00FF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6" name="図形グループ 75"/>
          <p:cNvGrpSpPr>
            <a:grpSpLocks noChangeAspect="1"/>
          </p:cNvGrpSpPr>
          <p:nvPr/>
        </p:nvGrpSpPr>
        <p:grpSpPr>
          <a:xfrm rot="7200000">
            <a:off x="5287744" y="3168013"/>
            <a:ext cx="994226" cy="792000"/>
            <a:chOff x="5757486" y="2280601"/>
            <a:chExt cx="1106454" cy="881401"/>
          </a:xfrm>
        </p:grpSpPr>
        <p:cxnSp>
          <p:nvCxnSpPr>
            <p:cNvPr id="77" name="直線矢印コネクタ 76"/>
            <p:cNvCxnSpPr/>
            <p:nvPr/>
          </p:nvCxnSpPr>
          <p:spPr>
            <a:xfrm flipV="1">
              <a:off x="5757486" y="2575044"/>
              <a:ext cx="332704" cy="38199"/>
            </a:xfrm>
            <a:prstGeom prst="straightConnector1">
              <a:avLst/>
            </a:prstGeom>
            <a:ln w="44450">
              <a:solidFill>
                <a:srgbClr val="FF00FF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線矢印コネクタ 77"/>
            <p:cNvCxnSpPr/>
            <p:nvPr/>
          </p:nvCxnSpPr>
          <p:spPr>
            <a:xfrm>
              <a:off x="6125241" y="2768435"/>
              <a:ext cx="738699" cy="0"/>
            </a:xfrm>
            <a:prstGeom prst="straightConnector1">
              <a:avLst/>
            </a:prstGeom>
            <a:ln w="44450">
              <a:solidFill>
                <a:srgbClr val="FF00FF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線矢印コネクタ 78"/>
            <p:cNvCxnSpPr/>
            <p:nvPr/>
          </p:nvCxnSpPr>
          <p:spPr>
            <a:xfrm flipV="1">
              <a:off x="5983022" y="2354758"/>
              <a:ext cx="605535" cy="128905"/>
            </a:xfrm>
            <a:prstGeom prst="straightConnector1">
              <a:avLst/>
            </a:prstGeom>
            <a:ln w="44450">
              <a:solidFill>
                <a:srgbClr val="FF00FF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線矢印コネクタ 79"/>
            <p:cNvCxnSpPr/>
            <p:nvPr/>
          </p:nvCxnSpPr>
          <p:spPr>
            <a:xfrm>
              <a:off x="6124880" y="2872309"/>
              <a:ext cx="463677" cy="206819"/>
            </a:xfrm>
            <a:prstGeom prst="straightConnector1">
              <a:avLst/>
            </a:prstGeom>
            <a:ln w="44450">
              <a:solidFill>
                <a:srgbClr val="FF00FF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線矢印コネクタ 80"/>
            <p:cNvCxnSpPr/>
            <p:nvPr/>
          </p:nvCxnSpPr>
          <p:spPr>
            <a:xfrm>
              <a:off x="5910211" y="2995063"/>
              <a:ext cx="404142" cy="166939"/>
            </a:xfrm>
            <a:prstGeom prst="straightConnector1">
              <a:avLst/>
            </a:prstGeom>
            <a:ln w="44450">
              <a:solidFill>
                <a:srgbClr val="FF00FF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線矢印コネクタ 81"/>
            <p:cNvCxnSpPr/>
            <p:nvPr/>
          </p:nvCxnSpPr>
          <p:spPr>
            <a:xfrm flipV="1">
              <a:off x="6096215" y="2514651"/>
              <a:ext cx="647850" cy="95194"/>
            </a:xfrm>
            <a:prstGeom prst="straightConnector1">
              <a:avLst/>
            </a:prstGeom>
            <a:ln w="44450">
              <a:solidFill>
                <a:srgbClr val="FF00FF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線矢印コネクタ 82"/>
            <p:cNvCxnSpPr/>
            <p:nvPr/>
          </p:nvCxnSpPr>
          <p:spPr>
            <a:xfrm>
              <a:off x="5764554" y="2745765"/>
              <a:ext cx="325636" cy="126544"/>
            </a:xfrm>
            <a:prstGeom prst="straightConnector1">
              <a:avLst/>
            </a:prstGeom>
            <a:ln w="44450">
              <a:solidFill>
                <a:srgbClr val="FF00FF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線矢印コネクタ 83"/>
            <p:cNvCxnSpPr/>
            <p:nvPr/>
          </p:nvCxnSpPr>
          <p:spPr>
            <a:xfrm flipV="1">
              <a:off x="5858050" y="2280601"/>
              <a:ext cx="277372" cy="161093"/>
            </a:xfrm>
            <a:prstGeom prst="straightConnector1">
              <a:avLst/>
            </a:prstGeom>
            <a:ln w="44450">
              <a:solidFill>
                <a:srgbClr val="FF00FF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85" name="オブジェクト 8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7919177"/>
              </p:ext>
            </p:extLst>
          </p:nvPr>
        </p:nvGraphicFramePr>
        <p:xfrm>
          <a:off x="7356764" y="3015853"/>
          <a:ext cx="600720" cy="5676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745" name="数式" r:id="rId6" imgW="228600" imgH="215900" progId="Equation.3">
                  <p:embed/>
                </p:oleObj>
              </mc:Choice>
              <mc:Fallback>
                <p:oleObj name="数式" r:id="rId6" imgW="228600" imgH="2159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356764" y="3015853"/>
                        <a:ext cx="600720" cy="56760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6" name="テキスト ボックス 85"/>
          <p:cNvSpPr txBox="1"/>
          <p:nvPr/>
        </p:nvSpPr>
        <p:spPr>
          <a:xfrm>
            <a:off x="1078231" y="1116581"/>
            <a:ext cx="25219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b="1" dirty="0" smtClean="0"/>
              <a:t>Initial spatial fluctuation</a:t>
            </a:r>
            <a:br>
              <a:rPr kumimoji="1" lang="en-US" altLang="ja-JP" b="1" dirty="0" smtClean="0"/>
            </a:br>
            <a:r>
              <a:rPr lang="en-US" altLang="ja-JP" b="1" dirty="0" smtClean="0"/>
              <a:t>(</a:t>
            </a:r>
            <a:r>
              <a:rPr lang="en-US" altLang="ja-JP" b="1" dirty="0" err="1" smtClean="0"/>
              <a:t>triangularity</a:t>
            </a:r>
            <a:r>
              <a:rPr lang="en-US" altLang="ja-JP" b="1" dirty="0" smtClean="0"/>
              <a:t>)</a:t>
            </a:r>
            <a:endParaRPr kumimoji="1" lang="ja-JP" altLang="en-US" b="1" dirty="0"/>
          </a:p>
        </p:txBody>
      </p:sp>
      <p:sp>
        <p:nvSpPr>
          <p:cNvPr id="87" name="テキスト ボックス 86"/>
          <p:cNvSpPr txBox="1"/>
          <p:nvPr/>
        </p:nvSpPr>
        <p:spPr>
          <a:xfrm>
            <a:off x="5055249" y="1122402"/>
            <a:ext cx="26853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b="1" dirty="0"/>
              <a:t>M</a:t>
            </a:r>
            <a:r>
              <a:rPr kumimoji="1" lang="en-US" altLang="ja-JP" b="1" dirty="0" smtClean="0"/>
              <a:t>omentum anisotropy</a:t>
            </a:r>
            <a:br>
              <a:rPr kumimoji="1" lang="en-US" altLang="ja-JP" b="1" dirty="0" smtClean="0"/>
            </a:br>
            <a:r>
              <a:rPr lang="en-US" altLang="ja-JP" b="1" dirty="0" smtClean="0"/>
              <a:t>triangular flow v</a:t>
            </a:r>
            <a:r>
              <a:rPr lang="en-US" altLang="ja-JP" b="1" baseline="-25000" dirty="0" smtClean="0"/>
              <a:t>3</a:t>
            </a:r>
            <a:endParaRPr kumimoji="1" lang="ja-JP" altLang="en-US" b="1" baseline="-25000" dirty="0"/>
          </a:p>
        </p:txBody>
      </p:sp>
      <p:sp>
        <p:nvSpPr>
          <p:cNvPr id="88" name="右矢印 87"/>
          <p:cNvSpPr/>
          <p:nvPr/>
        </p:nvSpPr>
        <p:spPr>
          <a:xfrm>
            <a:off x="4225665" y="2540541"/>
            <a:ext cx="557595" cy="484632"/>
          </a:xfrm>
          <a:prstGeom prst="rightArrow">
            <a:avLst/>
          </a:prstGeom>
          <a:solidFill>
            <a:srgbClr val="0080FF"/>
          </a:solidFill>
          <a:ln w="3810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681217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vncom_plot4_t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91" b="1296"/>
          <a:stretch/>
        </p:blipFill>
        <p:spPr bwMode="auto">
          <a:xfrm>
            <a:off x="5156199" y="4204600"/>
            <a:ext cx="3679680" cy="25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Centrality dependence of v</a:t>
            </a:r>
            <a:r>
              <a:rPr kumimoji="1" lang="en-US" altLang="ja-JP" baseline="-25000" dirty="0" smtClean="0"/>
              <a:t>3</a:t>
            </a:r>
            <a:r>
              <a:rPr kumimoji="1" lang="en-US" altLang="ja-JP" dirty="0" smtClean="0"/>
              <a:t> and ε</a:t>
            </a:r>
            <a:r>
              <a:rPr kumimoji="1" lang="en-US" altLang="ja-JP" baseline="-25000" dirty="0" smtClean="0"/>
              <a:t>3</a:t>
            </a:r>
            <a:endParaRPr kumimoji="1" lang="ja-JP" altLang="en-US" baseline="-25000" dirty="0"/>
          </a:p>
        </p:txBody>
      </p:sp>
      <p:sp>
        <p:nvSpPr>
          <p:cNvPr id="13" name="コンテンツ プレースホルダー 12"/>
          <p:cNvSpPr>
            <a:spLocks noGrp="1"/>
          </p:cNvSpPr>
          <p:nvPr>
            <p:ph idx="1"/>
          </p:nvPr>
        </p:nvSpPr>
        <p:spPr>
          <a:xfrm>
            <a:off x="431799" y="4466431"/>
            <a:ext cx="8245475" cy="1922463"/>
          </a:xfrm>
        </p:spPr>
        <p:txBody>
          <a:bodyPr/>
          <a:lstStyle/>
          <a:p>
            <a:r>
              <a:rPr kumimoji="1" lang="en-US" altLang="ja-JP" dirty="0" smtClean="0"/>
              <a:t>Weak centrality dependence of v</a:t>
            </a:r>
            <a:r>
              <a:rPr kumimoji="1" lang="en-US" altLang="ja-JP" baseline="-25000" dirty="0" smtClean="0"/>
              <a:t>3</a:t>
            </a:r>
          </a:p>
          <a:p>
            <a:r>
              <a:rPr lang="en-US" altLang="ja-JP" dirty="0"/>
              <a:t>I</a:t>
            </a:r>
            <a:r>
              <a:rPr lang="en-US" altLang="ja-JP" dirty="0" smtClean="0"/>
              <a:t>nitial </a:t>
            </a:r>
            <a:r>
              <a:rPr lang="en-US" altLang="en-US" dirty="0" smtClean="0"/>
              <a:t>ε</a:t>
            </a:r>
            <a:r>
              <a:rPr lang="en-US" altLang="en-US" baseline="-25000" dirty="0" smtClean="0"/>
              <a:t>3</a:t>
            </a:r>
            <a:r>
              <a:rPr lang="en-US" altLang="en-US" dirty="0" smtClean="0"/>
              <a:t> has centrality dependence</a:t>
            </a:r>
            <a:endParaRPr kumimoji="1" lang="ja-JP" altLang="en-US" baseline="-25000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34447-3E0A-6F45-B926-AEFBAF426B6D}" type="slidenum">
              <a:rPr kumimoji="1" lang="ja-JP" altLang="en-US" smtClean="0"/>
              <a:t>11</a:t>
            </a:fld>
            <a:endParaRPr kumimoji="1" lang="ja-JP" altLang="en-US"/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7532714" y="3127524"/>
            <a:ext cx="1443086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dirty="0" smtClean="0">
                <a:solidFill>
                  <a:srgbClr val="FF0000"/>
                </a:solidFill>
              </a:rPr>
              <a:t>v</a:t>
            </a:r>
            <a:r>
              <a:rPr kumimoji="1" lang="en-US" altLang="ja-JP" sz="2400" baseline="-25000" dirty="0" smtClean="0">
                <a:solidFill>
                  <a:srgbClr val="FF0000"/>
                </a:solidFill>
              </a:rPr>
              <a:t>3</a:t>
            </a:r>
            <a:r>
              <a:rPr lang="en-US" altLang="ja-JP" sz="1400" dirty="0" smtClean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en-US" altLang="ja-JP" sz="1400" dirty="0">
                <a:solidFill>
                  <a:srgbClr val="FF0000"/>
                </a:solidFill>
              </a:rPr>
              <a:t>@</a:t>
            </a:r>
            <a:r>
              <a:rPr lang="en-US" altLang="ja-JP" sz="1400" dirty="0" smtClean="0">
                <a:solidFill>
                  <a:srgbClr val="FF0000"/>
                </a:solidFill>
              </a:rPr>
              <a:t> </a:t>
            </a:r>
            <a:r>
              <a:rPr lang="en-US" altLang="ja-JP" sz="1400" dirty="0" err="1" smtClean="0">
                <a:solidFill>
                  <a:srgbClr val="FF0000"/>
                </a:solidFill>
              </a:rPr>
              <a:t>p</a:t>
            </a:r>
            <a:r>
              <a:rPr lang="en-US" altLang="ja-JP" sz="1400" baseline="-25000" dirty="0" err="1" smtClean="0">
                <a:solidFill>
                  <a:srgbClr val="FF0000"/>
                </a:solidFill>
              </a:rPr>
              <a:t>T</a:t>
            </a:r>
            <a:r>
              <a:rPr lang="en-US" altLang="ja-JP" sz="1400" dirty="0" smtClean="0">
                <a:solidFill>
                  <a:srgbClr val="FF0000"/>
                </a:solidFill>
              </a:rPr>
              <a:t>=1.1GeV/c</a:t>
            </a:r>
            <a:endParaRPr kumimoji="1" lang="ja-JP" altLang="en-US" sz="1400" dirty="0">
              <a:solidFill>
                <a:srgbClr val="FF0000"/>
              </a:solidFill>
            </a:endParaRPr>
          </a:p>
        </p:txBody>
      </p:sp>
      <p:grpSp>
        <p:nvGrpSpPr>
          <p:cNvPr id="7" name="図形グループ 6"/>
          <p:cNvGrpSpPr>
            <a:grpSpLocks noChangeAspect="1"/>
          </p:cNvGrpSpPr>
          <p:nvPr/>
        </p:nvGrpSpPr>
        <p:grpSpPr>
          <a:xfrm>
            <a:off x="1295406" y="840131"/>
            <a:ext cx="6340675" cy="3419996"/>
            <a:chOff x="1231906" y="903629"/>
            <a:chExt cx="6819894" cy="3678474"/>
          </a:xfrm>
        </p:grpSpPr>
        <p:pic>
          <p:nvPicPr>
            <p:cNvPr id="5" name="Picture 2" descr="new_vncom_plot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31906" y="1054112"/>
              <a:ext cx="6782866" cy="35279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Text Box 8"/>
            <p:cNvSpPr txBox="1">
              <a:spLocks noChangeArrowheads="1"/>
            </p:cNvSpPr>
            <p:nvPr/>
          </p:nvSpPr>
          <p:spPr bwMode="auto">
            <a:xfrm>
              <a:off x="6225498" y="903629"/>
              <a:ext cx="1778677" cy="369332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r>
                <a:rPr lang="en-US" altLang="ja-JP" sz="1800" b="1" i="1" dirty="0"/>
                <a:t>PRL.</a:t>
              </a:r>
              <a:r>
                <a:rPr lang="en-US" altLang="ja-JP" sz="1800" b="1" i="1" dirty="0" smtClean="0"/>
                <a:t>107.252301</a:t>
              </a:r>
              <a:endParaRPr lang="ja-JP" altLang="en-US" sz="1800" b="1" i="1" dirty="0"/>
            </a:p>
          </p:txBody>
        </p:sp>
        <p:sp>
          <p:nvSpPr>
            <p:cNvPr id="4" name="フリーフォーム 3"/>
            <p:cNvSpPr/>
            <p:nvPr/>
          </p:nvSpPr>
          <p:spPr>
            <a:xfrm>
              <a:off x="2070100" y="3632200"/>
              <a:ext cx="5981700" cy="177800"/>
            </a:xfrm>
            <a:custGeom>
              <a:avLst/>
              <a:gdLst>
                <a:gd name="connsiteX0" fmla="*/ 0 w 5981700"/>
                <a:gd name="connsiteY0" fmla="*/ 177800 h 177800"/>
                <a:gd name="connsiteX1" fmla="*/ 1028700 w 5981700"/>
                <a:gd name="connsiteY1" fmla="*/ 101600 h 177800"/>
                <a:gd name="connsiteX2" fmla="*/ 2032000 w 5981700"/>
                <a:gd name="connsiteY2" fmla="*/ 38100 h 177800"/>
                <a:gd name="connsiteX3" fmla="*/ 3060700 w 5981700"/>
                <a:gd name="connsiteY3" fmla="*/ 0 h 177800"/>
                <a:gd name="connsiteX4" fmla="*/ 4064000 w 5981700"/>
                <a:gd name="connsiteY4" fmla="*/ 0 h 177800"/>
                <a:gd name="connsiteX5" fmla="*/ 5092700 w 5981700"/>
                <a:gd name="connsiteY5" fmla="*/ 38100 h 177800"/>
                <a:gd name="connsiteX6" fmla="*/ 5981700 w 5981700"/>
                <a:gd name="connsiteY6" fmla="*/ 114300 h 17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81700" h="177800">
                  <a:moveTo>
                    <a:pt x="0" y="177800"/>
                  </a:moveTo>
                  <a:lnTo>
                    <a:pt x="1028700" y="101600"/>
                  </a:lnTo>
                  <a:lnTo>
                    <a:pt x="2032000" y="38100"/>
                  </a:lnTo>
                  <a:cubicBezTo>
                    <a:pt x="2370667" y="21167"/>
                    <a:pt x="2722033" y="6350"/>
                    <a:pt x="3060700" y="0"/>
                  </a:cubicBezTo>
                  <a:cubicBezTo>
                    <a:pt x="3399367" y="-6350"/>
                    <a:pt x="3725333" y="-6350"/>
                    <a:pt x="4064000" y="0"/>
                  </a:cubicBezTo>
                  <a:cubicBezTo>
                    <a:pt x="4402667" y="6350"/>
                    <a:pt x="4773083" y="19050"/>
                    <a:pt x="5092700" y="38100"/>
                  </a:cubicBezTo>
                  <a:cubicBezTo>
                    <a:pt x="5412317" y="57150"/>
                    <a:pt x="5981700" y="114300"/>
                    <a:pt x="5981700" y="114300"/>
                  </a:cubicBezTo>
                </a:path>
              </a:pathLst>
            </a:custGeom>
            <a:ln w="38100" cmpd="sng">
              <a:solidFill>
                <a:srgbClr val="FF0000"/>
              </a:solidFill>
              <a:tailEnd type="triangle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10" name="テキスト ボックス 9"/>
          <p:cNvSpPr txBox="1"/>
          <p:nvPr/>
        </p:nvSpPr>
        <p:spPr>
          <a:xfrm>
            <a:off x="6464300" y="4635500"/>
            <a:ext cx="4778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800" dirty="0" smtClean="0">
                <a:solidFill>
                  <a:srgbClr val="0000FF"/>
                </a:solidFill>
              </a:rPr>
              <a:t>ε</a:t>
            </a:r>
            <a:r>
              <a:rPr lang="en-US" altLang="ja-JP" sz="2800" baseline="-25000" dirty="0" smtClean="0">
                <a:solidFill>
                  <a:srgbClr val="0000FF"/>
                </a:solidFill>
              </a:rPr>
              <a:t>3</a:t>
            </a:r>
            <a:endParaRPr kumimoji="1" lang="ja-JP" altLang="en-US" sz="2800" baseline="-25000" dirty="0">
              <a:solidFill>
                <a:srgbClr val="0000FF"/>
              </a:solidFill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5575300" y="4450090"/>
            <a:ext cx="4778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800" dirty="0" smtClean="0">
                <a:solidFill>
                  <a:srgbClr val="0000FF"/>
                </a:solidFill>
              </a:rPr>
              <a:t>ε</a:t>
            </a:r>
            <a:r>
              <a:rPr lang="en-US" altLang="ja-JP" sz="2800" baseline="-25000" dirty="0">
                <a:solidFill>
                  <a:srgbClr val="0000FF"/>
                </a:solidFill>
              </a:rPr>
              <a:t>2</a:t>
            </a:r>
            <a:endParaRPr kumimoji="1" lang="ja-JP" altLang="en-US" sz="2800" baseline="-25000" dirty="0">
              <a:solidFill>
                <a:srgbClr val="0000FF"/>
              </a:solidFill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7083802" y="5298420"/>
            <a:ext cx="5101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800" dirty="0" smtClean="0">
                <a:solidFill>
                  <a:srgbClr val="FF0000"/>
                </a:solidFill>
              </a:rPr>
              <a:t>v</a:t>
            </a:r>
            <a:r>
              <a:rPr lang="en-US" altLang="ja-JP" sz="2800" baseline="-25000" dirty="0" smtClean="0">
                <a:solidFill>
                  <a:srgbClr val="FF0000"/>
                </a:solidFill>
              </a:rPr>
              <a:t>3</a:t>
            </a:r>
            <a:endParaRPr kumimoji="1" lang="ja-JP" altLang="en-US" sz="2800" baseline="-25000" dirty="0">
              <a:solidFill>
                <a:srgbClr val="FF0000"/>
              </a:solidFill>
            </a:endParaRP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5970564" y="5135840"/>
            <a:ext cx="5101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800" dirty="0" smtClean="0">
                <a:solidFill>
                  <a:srgbClr val="FF0000"/>
                </a:solidFill>
              </a:rPr>
              <a:t>v</a:t>
            </a:r>
            <a:r>
              <a:rPr lang="en-US" altLang="ja-JP" sz="2800" baseline="-25000" dirty="0" smtClean="0">
                <a:solidFill>
                  <a:srgbClr val="FF0000"/>
                </a:solidFill>
              </a:rPr>
              <a:t>2</a:t>
            </a:r>
            <a:endParaRPr kumimoji="1" lang="ja-JP" altLang="en-US" sz="2800" baseline="-25000" dirty="0">
              <a:solidFill>
                <a:srgbClr val="FF0000"/>
              </a:solidFill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6694464" y="6488668"/>
            <a:ext cx="7874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 err="1" smtClean="0"/>
              <a:t>Npart</a:t>
            </a:r>
            <a:endParaRPr kumimoji="1" lang="ja-JP" altLang="en-US" b="1" dirty="0"/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228599" y="5765800"/>
            <a:ext cx="509649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000" dirty="0" smtClean="0">
                <a:solidFill>
                  <a:srgbClr val="FF0000"/>
                </a:solidFill>
                <a:latin typeface="+mj-ea"/>
                <a:ea typeface="+mj-ea"/>
              </a:rPr>
              <a:t>🍙</a:t>
            </a:r>
            <a:r>
              <a:rPr kumimoji="1" lang="en-US" altLang="ja-JP" sz="2000" dirty="0" smtClean="0">
                <a:solidFill>
                  <a:srgbClr val="FF0000"/>
                </a:solidFill>
                <a:latin typeface="+mj-ea"/>
                <a:ea typeface="+mj-ea"/>
              </a:rPr>
              <a:t> </a:t>
            </a:r>
            <a:r>
              <a:rPr kumimoji="1" lang="en-US" altLang="ja-JP" sz="2000" dirty="0" smtClean="0">
                <a:solidFill>
                  <a:srgbClr val="FF0000"/>
                </a:solidFill>
                <a:ea typeface="+mj-ea"/>
              </a:rPr>
              <a:t>Final</a:t>
            </a:r>
            <a:r>
              <a:rPr lang="en-US" altLang="ja-JP" sz="2000" dirty="0">
                <a:solidFill>
                  <a:srgbClr val="FF0000"/>
                </a:solidFill>
                <a:ea typeface="+mj-ea"/>
              </a:rPr>
              <a:t> </a:t>
            </a:r>
            <a:r>
              <a:rPr lang="en-US" altLang="ja-JP" sz="2000" dirty="0" smtClean="0">
                <a:solidFill>
                  <a:srgbClr val="FF0000"/>
                </a:solidFill>
                <a:ea typeface="+mj-ea"/>
              </a:rPr>
              <a:t>ε</a:t>
            </a:r>
            <a:r>
              <a:rPr lang="en-US" altLang="ja-JP" sz="2000" baseline="-25000" dirty="0" smtClean="0">
                <a:solidFill>
                  <a:srgbClr val="FF0000"/>
                </a:solidFill>
                <a:ea typeface="+mj-ea"/>
              </a:rPr>
              <a:t>3</a:t>
            </a:r>
            <a:r>
              <a:rPr kumimoji="1" lang="en-US" altLang="ja-JP" sz="2000" dirty="0" smtClean="0">
                <a:solidFill>
                  <a:srgbClr val="FF0000"/>
                </a:solidFill>
                <a:ea typeface="+mj-ea"/>
              </a:rPr>
              <a:t> has any centrality dependence?</a:t>
            </a:r>
            <a:endParaRPr kumimoji="1" lang="ja-JP" altLang="en-US" sz="2000" dirty="0">
              <a:solidFill>
                <a:srgbClr val="FF0000"/>
              </a:solidFill>
              <a:ea typeface="+mj-ea"/>
            </a:endParaRPr>
          </a:p>
        </p:txBody>
      </p:sp>
      <p:sp>
        <p:nvSpPr>
          <p:cNvPr id="18" name="Text Box 8"/>
          <p:cNvSpPr txBox="1">
            <a:spLocks noChangeArrowheads="1"/>
          </p:cNvSpPr>
          <p:nvPr/>
        </p:nvSpPr>
        <p:spPr bwMode="auto">
          <a:xfrm>
            <a:off x="6855367" y="3969958"/>
            <a:ext cx="2040292" cy="338554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altLang="ja-JP" sz="1600" b="1" i="1" dirty="0" err="1" smtClean="0"/>
              <a:t>S.Esumi</a:t>
            </a:r>
            <a:r>
              <a:rPr lang="en-US" altLang="ja-JP" sz="1600" b="1" i="1" dirty="0" smtClean="0"/>
              <a:t> @WPCF2011</a:t>
            </a:r>
            <a:endParaRPr lang="ja-JP" altLang="en-US" sz="1600" b="1" i="1" dirty="0"/>
          </a:p>
        </p:txBody>
      </p:sp>
    </p:spTree>
    <p:extLst>
      <p:ext uri="{BB962C8B-B14F-4D97-AF65-F5344CB8AC3E}">
        <p14:creationId xmlns:p14="http://schemas.microsoft.com/office/powerpoint/2010/main" val="24796218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1" descr="R3d_psi3_fin_Logo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149600" y="1"/>
            <a:ext cx="46450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Azimuthal HBT radii </a:t>
            </a:r>
            <a:r>
              <a:rPr kumimoji="1" lang="en-US" altLang="ja-JP" dirty="0" err="1" smtClean="0"/>
              <a:t>w.r.t</a:t>
            </a:r>
            <a:r>
              <a:rPr kumimoji="1" lang="en-US" altLang="ja-JP" dirty="0" smtClean="0"/>
              <a:t> Ψ</a:t>
            </a:r>
            <a:r>
              <a:rPr kumimoji="1" lang="en-US" altLang="ja-JP" baseline="-25000" dirty="0" smtClean="0"/>
              <a:t>3</a:t>
            </a:r>
            <a:endParaRPr kumimoji="1" lang="ja-JP" altLang="en-US" baseline="-250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054873" y="5733697"/>
            <a:ext cx="7531100" cy="1060803"/>
          </a:xfrm>
        </p:spPr>
        <p:txBody>
          <a:bodyPr/>
          <a:lstStyle/>
          <a:p>
            <a:r>
              <a:rPr lang="en-US" altLang="ja-JP" dirty="0" err="1" smtClean="0"/>
              <a:t>R</a:t>
            </a:r>
            <a:r>
              <a:rPr lang="en-US" altLang="ja-JP" baseline="-25000" dirty="0" err="1" smtClean="0"/>
              <a:t>side</a:t>
            </a:r>
            <a:r>
              <a:rPr lang="en-US" altLang="ja-JP" dirty="0" smtClean="0"/>
              <a:t> is almost flat</a:t>
            </a:r>
          </a:p>
          <a:p>
            <a:r>
              <a:rPr kumimoji="1" lang="en-US" altLang="ja-JP" dirty="0" smtClean="0"/>
              <a:t>R</a:t>
            </a:r>
            <a:r>
              <a:rPr kumimoji="1" lang="en-US" altLang="ja-JP" baseline="-25000" dirty="0" smtClean="0"/>
              <a:t>out</a:t>
            </a:r>
            <a:r>
              <a:rPr kumimoji="1" lang="en-US" altLang="ja-JP" dirty="0" smtClean="0"/>
              <a:t> have a oscillation in most central collisions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34447-3E0A-6F45-B926-AEFBAF426B6D}" type="slidenum">
              <a:rPr kumimoji="1" lang="ja-JP" altLang="en-US" smtClean="0"/>
              <a:t>12</a:t>
            </a:fld>
            <a:endParaRPr kumimoji="1" lang="ja-JP" altLang="en-US"/>
          </a:p>
        </p:txBody>
      </p:sp>
      <p:grpSp>
        <p:nvGrpSpPr>
          <p:cNvPr id="19" name="図形グループ 18"/>
          <p:cNvGrpSpPr/>
          <p:nvPr/>
        </p:nvGrpSpPr>
        <p:grpSpPr>
          <a:xfrm>
            <a:off x="251107" y="2509777"/>
            <a:ext cx="1901319" cy="1662006"/>
            <a:chOff x="314607" y="3005077"/>
            <a:chExt cx="1901319" cy="1662006"/>
          </a:xfrm>
        </p:grpSpPr>
        <p:grpSp>
          <p:nvGrpSpPr>
            <p:cNvPr id="6" name="図形グループ 5"/>
            <p:cNvGrpSpPr/>
            <p:nvPr/>
          </p:nvGrpSpPr>
          <p:grpSpPr>
            <a:xfrm>
              <a:off x="537729" y="3005077"/>
              <a:ext cx="1678197" cy="1445734"/>
              <a:chOff x="583458" y="3649466"/>
              <a:chExt cx="1678197" cy="1445734"/>
            </a:xfrm>
          </p:grpSpPr>
          <p:grpSp>
            <p:nvGrpSpPr>
              <p:cNvPr id="12" name="図形グループ 11"/>
              <p:cNvGrpSpPr>
                <a:grpSpLocks noChangeAspect="1"/>
              </p:cNvGrpSpPr>
              <p:nvPr/>
            </p:nvGrpSpPr>
            <p:grpSpPr bwMode="auto">
              <a:xfrm rot="1800000">
                <a:off x="583458" y="3966831"/>
                <a:ext cx="1081244" cy="1128369"/>
                <a:chOff x="3238500" y="2954677"/>
                <a:chExt cx="2631822" cy="2747623"/>
              </a:xfrm>
              <a:solidFill>
                <a:srgbClr val="4F9FFF"/>
              </a:solidFill>
            </p:grpSpPr>
            <p:sp>
              <p:nvSpPr>
                <p:cNvPr id="14" name="円/楕円 13"/>
                <p:cNvSpPr/>
                <p:nvPr/>
              </p:nvSpPr>
              <p:spPr>
                <a:xfrm>
                  <a:off x="3238500" y="4787900"/>
                  <a:ext cx="2631822" cy="914400"/>
                </a:xfrm>
                <a:prstGeom prst="ellipse">
                  <a:avLst/>
                </a:prstGeom>
                <a:grp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kumimoji="1" lang="ja-JP" altLang="en-US"/>
                </a:p>
              </p:txBody>
            </p:sp>
            <p:sp>
              <p:nvSpPr>
                <p:cNvPr id="15" name="円/楕円 14"/>
                <p:cNvSpPr/>
                <p:nvPr/>
              </p:nvSpPr>
              <p:spPr>
                <a:xfrm rot="3600000">
                  <a:off x="3809804" y="3813388"/>
                  <a:ext cx="2631822" cy="914400"/>
                </a:xfrm>
                <a:prstGeom prst="ellipse">
                  <a:avLst/>
                </a:prstGeom>
                <a:grp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kumimoji="1" lang="ja-JP" altLang="en-US"/>
                </a:p>
              </p:txBody>
            </p:sp>
            <p:sp>
              <p:nvSpPr>
                <p:cNvPr id="16" name="円/楕円 15"/>
                <p:cNvSpPr/>
                <p:nvPr/>
              </p:nvSpPr>
              <p:spPr>
                <a:xfrm rot="18000000">
                  <a:off x="2667001" y="3813388"/>
                  <a:ext cx="2631822" cy="914400"/>
                </a:xfrm>
                <a:prstGeom prst="ellipse">
                  <a:avLst/>
                </a:prstGeom>
                <a:grp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kumimoji="1" lang="ja-JP" altLang="en-US"/>
                </a:p>
              </p:txBody>
            </p:sp>
            <p:sp>
              <p:nvSpPr>
                <p:cNvPr id="17" name="二等辺三角形 16"/>
                <p:cNvSpPr/>
                <p:nvPr/>
              </p:nvSpPr>
              <p:spPr>
                <a:xfrm>
                  <a:off x="3932112" y="3937000"/>
                  <a:ext cx="1274888" cy="1117600"/>
                </a:xfrm>
                <a:prstGeom prst="triangle">
                  <a:avLst/>
                </a:prstGeom>
                <a:grp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kumimoji="1" lang="ja-JP" altLang="en-US"/>
                </a:p>
              </p:txBody>
            </p:sp>
          </p:grpSp>
          <p:sp>
            <p:nvSpPr>
              <p:cNvPr id="8" name="Line 20"/>
              <p:cNvSpPr>
                <a:spLocks noChangeAspect="1" noChangeShapeType="1"/>
              </p:cNvSpPr>
              <p:nvPr/>
            </p:nvSpPr>
            <p:spPr bwMode="auto">
              <a:xfrm>
                <a:off x="1101685" y="4619747"/>
                <a:ext cx="936441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9" name="Text Box 21"/>
              <p:cNvSpPr txBox="1">
                <a:spLocks noChangeAspect="1" noChangeArrowheads="1"/>
              </p:cNvSpPr>
              <p:nvPr/>
            </p:nvSpPr>
            <p:spPr bwMode="auto">
              <a:xfrm>
                <a:off x="1734397" y="4559718"/>
                <a:ext cx="527258" cy="4616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hangingPunct="1">
                  <a:lnSpc>
                    <a:spcPct val="100000"/>
                  </a:lnSpc>
                  <a:buClrTx/>
                  <a:buSzTx/>
                  <a:buFontTx/>
                  <a:buNone/>
                </a:pPr>
                <a:r>
                  <a:rPr kumimoji="1" lang="en-US" altLang="ja-JP" sz="2400" b="1" dirty="0" smtClean="0">
                    <a:solidFill>
                      <a:srgbClr val="000000"/>
                    </a:solidFill>
                  </a:rPr>
                  <a:t>Ψ</a:t>
                </a:r>
                <a:r>
                  <a:rPr kumimoji="1" lang="en-US" altLang="ja-JP" sz="2400" b="1" baseline="-25000" dirty="0" smtClean="0">
                    <a:solidFill>
                      <a:srgbClr val="000000"/>
                    </a:solidFill>
                  </a:rPr>
                  <a:t>3</a:t>
                </a:r>
                <a:endParaRPr kumimoji="1" lang="en-US" altLang="ja-JP" sz="2400" b="1" baseline="-25000" dirty="0">
                  <a:solidFill>
                    <a:srgbClr val="000000"/>
                  </a:solidFill>
                </a:endParaRPr>
              </a:p>
            </p:txBody>
          </p:sp>
          <p:cxnSp>
            <p:nvCxnSpPr>
              <p:cNvPr id="10" name="直線矢印コネクタ 9"/>
              <p:cNvCxnSpPr/>
              <p:nvPr/>
            </p:nvCxnSpPr>
            <p:spPr>
              <a:xfrm flipV="1">
                <a:off x="1119454" y="4112673"/>
                <a:ext cx="685506" cy="507064"/>
              </a:xfrm>
              <a:prstGeom prst="straightConnector1">
                <a:avLst/>
              </a:prstGeom>
              <a:ln w="38100" cmpd="sng">
                <a:solidFill>
                  <a:schemeClr val="tx1"/>
                </a:solidFill>
                <a:tailEnd type="triangle" w="lg" len="med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" name="テキスト ボックス 10"/>
              <p:cNvSpPr txBox="1"/>
              <p:nvPr/>
            </p:nvSpPr>
            <p:spPr>
              <a:xfrm>
                <a:off x="1577113" y="3649466"/>
                <a:ext cx="637697" cy="3970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US" altLang="ja-JP" sz="2400" b="1" dirty="0" err="1" smtClean="0">
                    <a:solidFill>
                      <a:srgbClr val="000000"/>
                    </a:solidFill>
                  </a:rPr>
                  <a:t>φ</a:t>
                </a:r>
                <a:r>
                  <a:rPr lang="en-US" altLang="ja-JP" sz="2400" b="1" baseline="-25000" dirty="0" err="1" smtClean="0">
                    <a:solidFill>
                      <a:srgbClr val="000000"/>
                    </a:solidFill>
                  </a:rPr>
                  <a:t>pair</a:t>
                </a:r>
                <a:endParaRPr kumimoji="1" lang="ja-JP" altLang="en-US" sz="2400" b="1" baseline="-25000" dirty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18" name="円/楕円 17"/>
            <p:cNvSpPr>
              <a:spLocks noChangeAspect="1"/>
            </p:cNvSpPr>
            <p:nvPr/>
          </p:nvSpPr>
          <p:spPr>
            <a:xfrm>
              <a:off x="314607" y="3299083"/>
              <a:ext cx="1394883" cy="1368000"/>
            </a:xfrm>
            <a:prstGeom prst="ellipse">
              <a:avLst/>
            </a:prstGeom>
            <a:noFill/>
            <a:ln w="38100" cmpd="sng">
              <a:solidFill>
                <a:srgbClr val="FF0000"/>
              </a:solidFill>
              <a:prstDash val="sys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ja-JP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71656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55600" y="13018"/>
            <a:ext cx="8623300" cy="761682"/>
          </a:xfrm>
        </p:spPr>
        <p:txBody>
          <a:bodyPr>
            <a:noAutofit/>
          </a:bodyPr>
          <a:lstStyle/>
          <a:p>
            <a:r>
              <a:rPr kumimoji="1" lang="en-US" altLang="ja-JP" sz="2800" dirty="0" smtClean="0"/>
              <a:t>Comparison of 2</a:t>
            </a:r>
            <a:r>
              <a:rPr kumimoji="1" lang="en-US" altLang="ja-JP" sz="2800" baseline="30000" dirty="0" smtClean="0"/>
              <a:t>nd</a:t>
            </a:r>
            <a:r>
              <a:rPr kumimoji="1" lang="en-US" altLang="ja-JP" sz="2800" dirty="0" smtClean="0"/>
              <a:t> and 3</a:t>
            </a:r>
            <a:r>
              <a:rPr kumimoji="1" lang="en-US" altLang="ja-JP" sz="2800" baseline="30000" dirty="0" smtClean="0"/>
              <a:t>rd</a:t>
            </a:r>
            <a:r>
              <a:rPr kumimoji="1" lang="en-US" altLang="ja-JP" sz="2800" dirty="0" smtClean="0"/>
              <a:t> order component</a:t>
            </a:r>
            <a:endParaRPr kumimoji="1" lang="ja-JP" altLang="en-US" sz="2800" dirty="0"/>
          </a:p>
        </p:txBody>
      </p:sp>
      <p:sp>
        <p:nvSpPr>
          <p:cNvPr id="5" name="コンテンツ プレースホルダー 4"/>
          <p:cNvSpPr>
            <a:spLocks noGrp="1"/>
          </p:cNvSpPr>
          <p:nvPr>
            <p:ph idx="1"/>
          </p:nvPr>
        </p:nvSpPr>
        <p:spPr>
          <a:xfrm>
            <a:off x="457199" y="939140"/>
            <a:ext cx="8245475" cy="4373563"/>
          </a:xfrm>
        </p:spPr>
        <p:txBody>
          <a:bodyPr/>
          <a:lstStyle/>
          <a:p>
            <a:r>
              <a:rPr lang="en-US" altLang="ja-JP" dirty="0" smtClean="0"/>
              <a:t> </a:t>
            </a:r>
            <a:r>
              <a:rPr kumimoji="1" lang="en-US" altLang="ja-JP" dirty="0" smtClean="0"/>
              <a:t>In</a:t>
            </a:r>
            <a:r>
              <a:rPr lang="en-US" altLang="ja-JP" dirty="0" smtClean="0"/>
              <a:t> </a:t>
            </a:r>
            <a:r>
              <a:rPr lang="en-US" altLang="ja-JP" dirty="0" smtClean="0"/>
              <a:t>0-10%</a:t>
            </a:r>
            <a:r>
              <a:rPr kumimoji="1" lang="en-US" altLang="ja-JP" dirty="0" smtClean="0"/>
              <a:t>, R</a:t>
            </a:r>
            <a:r>
              <a:rPr kumimoji="1" lang="en-US" altLang="ja-JP" baseline="-25000" dirty="0" smtClean="0"/>
              <a:t>out</a:t>
            </a:r>
            <a:r>
              <a:rPr kumimoji="1" lang="en-US" altLang="ja-JP" dirty="0" smtClean="0"/>
              <a:t> have stronger oscillation for Ψ</a:t>
            </a:r>
            <a:r>
              <a:rPr lang="en-US" altLang="ja-JP" baseline="-25000" dirty="0" smtClean="0"/>
              <a:t>2</a:t>
            </a:r>
            <a:r>
              <a:rPr lang="en-US" altLang="ja-JP" dirty="0" smtClean="0"/>
              <a:t> and Ψ</a:t>
            </a:r>
            <a:r>
              <a:rPr lang="en-US" altLang="ja-JP" baseline="-25000" dirty="0" smtClean="0"/>
              <a:t>3 </a:t>
            </a:r>
            <a:r>
              <a:rPr lang="en-US" altLang="ja-JP" dirty="0" smtClean="0"/>
              <a:t>than </a:t>
            </a:r>
            <a:r>
              <a:rPr lang="en-US" altLang="ja-JP" dirty="0" err="1" smtClean="0"/>
              <a:t>R</a:t>
            </a:r>
            <a:r>
              <a:rPr lang="en-US" altLang="ja-JP" baseline="-25000" dirty="0" err="1" smtClean="0"/>
              <a:t>side</a:t>
            </a:r>
            <a:endParaRPr lang="en-US" altLang="ja-JP" baseline="-25000" dirty="0" smtClean="0"/>
          </a:p>
          <a:p>
            <a:pPr lvl="1"/>
            <a:r>
              <a:rPr lang="en-US" altLang="ja-JP" dirty="0" smtClean="0"/>
              <a:t>Its oscillation</a:t>
            </a:r>
            <a:r>
              <a:rPr lang="en-US" altLang="ja-JP" baseline="-25000" dirty="0" smtClean="0"/>
              <a:t> </a:t>
            </a:r>
            <a:r>
              <a:rPr lang="en-US" altLang="ja-JP" dirty="0" smtClean="0"/>
              <a:t>indicates different emission duration between 0</a:t>
            </a:r>
            <a:r>
              <a:rPr lang="en-US" altLang="ja-JP" dirty="0" smtClean="0"/>
              <a:t>°</a:t>
            </a:r>
            <a:r>
              <a:rPr lang="en-US" altLang="ja-JP" dirty="0" smtClean="0"/>
              <a:t>/60</a:t>
            </a:r>
            <a:r>
              <a:rPr lang="en-US" altLang="ja-JP" dirty="0" smtClean="0"/>
              <a:t>°</a:t>
            </a:r>
            <a:r>
              <a:rPr lang="ja-JP" altLang="en-US" dirty="0" smtClean="0"/>
              <a:t>　</a:t>
            </a:r>
            <a:r>
              <a:rPr lang="en-US" altLang="ja-JP" dirty="0" err="1" smtClean="0"/>
              <a:t>w.r.t</a:t>
            </a:r>
            <a:r>
              <a:rPr lang="en-US" altLang="ja-JP" dirty="0" smtClean="0"/>
              <a:t> Ψ</a:t>
            </a:r>
            <a:r>
              <a:rPr lang="en-US" altLang="ja-JP" baseline="-25000" dirty="0" smtClean="0"/>
              <a:t>3 </a:t>
            </a:r>
            <a:endParaRPr lang="en-US" altLang="ja-JP" baseline="-25000" dirty="0" smtClean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34447-3E0A-6F45-B926-AEFBAF426B6D}" type="slidenum">
              <a:rPr kumimoji="1" lang="ja-JP" altLang="en-US" smtClean="0"/>
              <a:t>13</a:t>
            </a:fld>
            <a:endParaRPr kumimoji="1" lang="ja-JP" altLang="en-US"/>
          </a:p>
        </p:txBody>
      </p:sp>
      <p:grpSp>
        <p:nvGrpSpPr>
          <p:cNvPr id="26" name="図形グループ 25"/>
          <p:cNvGrpSpPr/>
          <p:nvPr/>
        </p:nvGrpSpPr>
        <p:grpSpPr>
          <a:xfrm>
            <a:off x="1141186" y="2198914"/>
            <a:ext cx="6858000" cy="2612571"/>
            <a:chOff x="1141186" y="2186214"/>
            <a:chExt cx="6858000" cy="2612571"/>
          </a:xfrm>
        </p:grpSpPr>
        <p:pic>
          <p:nvPicPr>
            <p:cNvPr id="28" name="図 27" descr="R_e2vse3.pdf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3263900" y="63500"/>
              <a:ext cx="2612571" cy="6858000"/>
            </a:xfrm>
            <a:prstGeom prst="rect">
              <a:avLst/>
            </a:prstGeom>
          </p:spPr>
        </p:pic>
        <p:pic>
          <p:nvPicPr>
            <p:cNvPr id="29" name="図 28" descr="watermark.pdf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83675" y="2414815"/>
              <a:ext cx="1342952" cy="647999"/>
            </a:xfrm>
            <a:prstGeom prst="rect">
              <a:avLst/>
            </a:prstGeom>
          </p:spPr>
        </p:pic>
      </p:grpSp>
      <p:sp>
        <p:nvSpPr>
          <p:cNvPr id="4" name="テキスト ボックス 3"/>
          <p:cNvSpPr txBox="1"/>
          <p:nvPr/>
        </p:nvSpPr>
        <p:spPr>
          <a:xfrm>
            <a:off x="2913155" y="1981525"/>
            <a:ext cx="49047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Average of radii is set to “10” or “5”</a:t>
            </a:r>
            <a:r>
              <a:rPr kumimoji="1" lang="ja-JP" altLang="en-US" sz="1400" dirty="0" smtClean="0"/>
              <a:t>　</a:t>
            </a:r>
            <a:r>
              <a:rPr kumimoji="1" lang="en-US" altLang="ja-JP" sz="1400" dirty="0" smtClean="0"/>
              <a:t>for </a:t>
            </a:r>
            <a:r>
              <a:rPr kumimoji="1" lang="en-US" altLang="ja-JP" sz="1400" dirty="0" err="1" smtClean="0"/>
              <a:t>w.r.t</a:t>
            </a:r>
            <a:r>
              <a:rPr kumimoji="1" lang="en-US" altLang="ja-JP" sz="1400" dirty="0" smtClean="0"/>
              <a:t> Ψ</a:t>
            </a:r>
            <a:r>
              <a:rPr kumimoji="1" lang="en-US" altLang="ja-JP" sz="1400" baseline="-25000" dirty="0" smtClean="0"/>
              <a:t>2</a:t>
            </a:r>
            <a:r>
              <a:rPr kumimoji="1" lang="en-US" altLang="ja-JP" sz="1400" dirty="0" smtClean="0"/>
              <a:t> and </a:t>
            </a:r>
            <a:r>
              <a:rPr kumimoji="1" lang="en-US" altLang="ja-JP" sz="1400" dirty="0" err="1" smtClean="0"/>
              <a:t>w.r.t</a:t>
            </a:r>
            <a:r>
              <a:rPr kumimoji="1" lang="en-US" altLang="ja-JP" sz="1400" dirty="0" smtClean="0"/>
              <a:t> Ψ</a:t>
            </a:r>
            <a:r>
              <a:rPr kumimoji="1" lang="en-US" altLang="ja-JP" sz="1400" baseline="-25000" dirty="0" smtClean="0"/>
              <a:t>3</a:t>
            </a:r>
            <a:endParaRPr kumimoji="1" lang="ja-JP" altLang="en-US" sz="1400" baseline="-25000" dirty="0"/>
          </a:p>
        </p:txBody>
      </p:sp>
      <p:grpSp>
        <p:nvGrpSpPr>
          <p:cNvPr id="27" name="図形グループ 26"/>
          <p:cNvGrpSpPr/>
          <p:nvPr/>
        </p:nvGrpSpPr>
        <p:grpSpPr>
          <a:xfrm>
            <a:off x="927097" y="4699029"/>
            <a:ext cx="1857578" cy="1780751"/>
            <a:chOff x="2412997" y="4699029"/>
            <a:chExt cx="1857578" cy="1780751"/>
          </a:xfrm>
        </p:grpSpPr>
        <p:sp>
          <p:nvSpPr>
            <p:cNvPr id="7" name="円/楕円 6"/>
            <p:cNvSpPr>
              <a:spLocks noChangeAspect="1"/>
            </p:cNvSpPr>
            <p:nvPr/>
          </p:nvSpPr>
          <p:spPr>
            <a:xfrm>
              <a:off x="2412997" y="5320257"/>
              <a:ext cx="961385" cy="1138377"/>
            </a:xfrm>
            <a:prstGeom prst="ellipse">
              <a:avLst/>
            </a:prstGeom>
            <a:solidFill>
              <a:srgbClr val="FD8244"/>
            </a:solidFill>
            <a:ln w="19050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8" name="Group 14"/>
            <p:cNvGrpSpPr>
              <a:grpSpLocks noChangeAspect="1"/>
            </p:cNvGrpSpPr>
            <p:nvPr/>
          </p:nvGrpSpPr>
          <p:grpSpPr bwMode="auto">
            <a:xfrm>
              <a:off x="2871753" y="5854340"/>
              <a:ext cx="1253196" cy="625440"/>
              <a:chOff x="2208" y="1717"/>
              <a:chExt cx="539" cy="269"/>
            </a:xfrm>
          </p:grpSpPr>
          <p:sp>
            <p:nvSpPr>
              <p:cNvPr id="12" name="Line 20"/>
              <p:cNvSpPr>
                <a:spLocks noChangeAspect="1" noChangeShapeType="1"/>
              </p:cNvSpPr>
              <p:nvPr/>
            </p:nvSpPr>
            <p:spPr bwMode="auto">
              <a:xfrm>
                <a:off x="2208" y="1734"/>
                <a:ext cx="425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13" name="Text Box 21"/>
              <p:cNvSpPr txBox="1">
                <a:spLocks noChangeAspect="1" noChangeArrowheads="1"/>
              </p:cNvSpPr>
              <p:nvPr/>
            </p:nvSpPr>
            <p:spPr bwMode="auto">
              <a:xfrm>
                <a:off x="2440" y="1717"/>
                <a:ext cx="307" cy="26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hangingPunct="1">
                  <a:lnSpc>
                    <a:spcPct val="100000"/>
                  </a:lnSpc>
                  <a:buClrTx/>
                  <a:buSzTx/>
                  <a:buFontTx/>
                  <a:buNone/>
                </a:pPr>
                <a:r>
                  <a:rPr kumimoji="1" lang="en-US" altLang="ja-JP" sz="2400" b="1" dirty="0" smtClean="0">
                    <a:solidFill>
                      <a:srgbClr val="000000"/>
                    </a:solidFill>
                  </a:rPr>
                  <a:t>Ψ</a:t>
                </a:r>
                <a:r>
                  <a:rPr kumimoji="1" lang="en-US" altLang="ja-JP" sz="2400" b="1" baseline="-25000" dirty="0" smtClean="0">
                    <a:solidFill>
                      <a:srgbClr val="000000"/>
                    </a:solidFill>
                  </a:rPr>
                  <a:t>2</a:t>
                </a:r>
                <a:endParaRPr kumimoji="1" lang="en-US" altLang="ja-JP" sz="2400" b="1" baseline="-25000" dirty="0">
                  <a:solidFill>
                    <a:srgbClr val="000000"/>
                  </a:solidFill>
                </a:endParaRPr>
              </a:p>
            </p:txBody>
          </p:sp>
        </p:grpSp>
        <p:cxnSp>
          <p:nvCxnSpPr>
            <p:cNvPr id="9" name="直線矢印コネクタ 8"/>
            <p:cNvCxnSpPr/>
            <p:nvPr/>
          </p:nvCxnSpPr>
          <p:spPr>
            <a:xfrm flipV="1">
              <a:off x="2882480" y="5179733"/>
              <a:ext cx="833101" cy="719495"/>
            </a:xfrm>
            <a:prstGeom prst="straightConnector1">
              <a:avLst/>
            </a:prstGeom>
            <a:ln w="38100" cmpd="sng">
              <a:solidFill>
                <a:schemeClr val="tx1"/>
              </a:solidFill>
              <a:tailEnd type="triangle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テキスト ボックス 9"/>
            <p:cNvSpPr txBox="1"/>
            <p:nvPr/>
          </p:nvSpPr>
          <p:spPr>
            <a:xfrm>
              <a:off x="3406093" y="4699029"/>
              <a:ext cx="864482" cy="5382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buNone/>
              </a:pPr>
              <a:r>
                <a:rPr lang="en-US" altLang="ja-JP" sz="2400" b="1" dirty="0" err="1" smtClean="0">
                  <a:solidFill>
                    <a:srgbClr val="000000"/>
                  </a:solidFill>
                </a:rPr>
                <a:t>φ</a:t>
              </a:r>
              <a:r>
                <a:rPr lang="en-US" altLang="ja-JP" sz="2400" b="1" baseline="-25000" dirty="0" err="1" smtClean="0">
                  <a:solidFill>
                    <a:srgbClr val="000000"/>
                  </a:solidFill>
                </a:rPr>
                <a:t>pair</a:t>
              </a:r>
              <a:endParaRPr kumimoji="1" lang="ja-JP" altLang="en-US" sz="2400" b="1" baseline="-250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30" name="図形グループ 29"/>
          <p:cNvGrpSpPr/>
          <p:nvPr/>
        </p:nvGrpSpPr>
        <p:grpSpPr>
          <a:xfrm>
            <a:off x="3910860" y="4893894"/>
            <a:ext cx="1678195" cy="1445734"/>
            <a:chOff x="5396760" y="4893894"/>
            <a:chExt cx="1678195" cy="1445734"/>
          </a:xfrm>
        </p:grpSpPr>
        <p:grpSp>
          <p:nvGrpSpPr>
            <p:cNvPr id="20" name="図形グループ 19"/>
            <p:cNvGrpSpPr>
              <a:grpSpLocks noChangeAspect="1"/>
            </p:cNvGrpSpPr>
            <p:nvPr/>
          </p:nvGrpSpPr>
          <p:grpSpPr bwMode="auto">
            <a:xfrm rot="1800000">
              <a:off x="5396760" y="5211259"/>
              <a:ext cx="1081244" cy="1128369"/>
              <a:chOff x="3238500" y="2954677"/>
              <a:chExt cx="2631822" cy="2747623"/>
            </a:xfrm>
            <a:solidFill>
              <a:srgbClr val="4F9FFF"/>
            </a:solidFill>
          </p:grpSpPr>
          <p:sp>
            <p:nvSpPr>
              <p:cNvPr id="22" name="円/楕円 21"/>
              <p:cNvSpPr/>
              <p:nvPr/>
            </p:nvSpPr>
            <p:spPr>
              <a:xfrm>
                <a:off x="3238500" y="4787900"/>
                <a:ext cx="2631822" cy="9144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kumimoji="1" lang="ja-JP" altLang="en-US"/>
              </a:p>
            </p:txBody>
          </p:sp>
          <p:sp>
            <p:nvSpPr>
              <p:cNvPr id="23" name="円/楕円 22"/>
              <p:cNvSpPr/>
              <p:nvPr/>
            </p:nvSpPr>
            <p:spPr>
              <a:xfrm rot="3600000">
                <a:off x="3809804" y="3813388"/>
                <a:ext cx="2631822" cy="9144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kumimoji="1" lang="ja-JP" altLang="en-US"/>
              </a:p>
            </p:txBody>
          </p:sp>
          <p:sp>
            <p:nvSpPr>
              <p:cNvPr id="24" name="円/楕円 23"/>
              <p:cNvSpPr/>
              <p:nvPr/>
            </p:nvSpPr>
            <p:spPr>
              <a:xfrm rot="18000000">
                <a:off x="2667001" y="3813388"/>
                <a:ext cx="2631822" cy="91440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kumimoji="1" lang="ja-JP" altLang="en-US"/>
              </a:p>
            </p:txBody>
          </p:sp>
          <p:sp>
            <p:nvSpPr>
              <p:cNvPr id="25" name="二等辺三角形 24"/>
              <p:cNvSpPr/>
              <p:nvPr/>
            </p:nvSpPr>
            <p:spPr>
              <a:xfrm>
                <a:off x="3932112" y="3937000"/>
                <a:ext cx="1274888" cy="1117600"/>
              </a:xfrm>
              <a:prstGeom prst="triangle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kumimoji="1" lang="ja-JP" altLang="en-US"/>
              </a:p>
            </p:txBody>
          </p:sp>
        </p:grpSp>
        <p:sp>
          <p:nvSpPr>
            <p:cNvPr id="16" name="Line 20"/>
            <p:cNvSpPr>
              <a:spLocks noChangeAspect="1" noChangeShapeType="1"/>
            </p:cNvSpPr>
            <p:nvPr/>
          </p:nvSpPr>
          <p:spPr bwMode="auto">
            <a:xfrm>
              <a:off x="5914985" y="5864175"/>
              <a:ext cx="936441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17" name="Text Box 21"/>
            <p:cNvSpPr txBox="1">
              <a:spLocks noChangeAspect="1" noChangeArrowheads="1"/>
            </p:cNvSpPr>
            <p:nvPr/>
          </p:nvSpPr>
          <p:spPr bwMode="auto">
            <a:xfrm>
              <a:off x="6547697" y="5804146"/>
              <a:ext cx="527258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hangingPunct="1">
                <a:lnSpc>
                  <a:spcPct val="100000"/>
                </a:lnSpc>
                <a:buClrTx/>
                <a:buSzTx/>
                <a:buFontTx/>
                <a:buNone/>
              </a:pPr>
              <a:r>
                <a:rPr kumimoji="1" lang="en-US" altLang="ja-JP" sz="2400" b="1" dirty="0" smtClean="0">
                  <a:solidFill>
                    <a:srgbClr val="000000"/>
                  </a:solidFill>
                </a:rPr>
                <a:t>Ψ</a:t>
              </a:r>
              <a:r>
                <a:rPr kumimoji="1" lang="en-US" altLang="ja-JP" sz="2400" b="1" baseline="-25000" dirty="0" smtClean="0">
                  <a:solidFill>
                    <a:srgbClr val="000000"/>
                  </a:solidFill>
                </a:rPr>
                <a:t>3</a:t>
              </a:r>
              <a:endParaRPr kumimoji="1" lang="en-US" altLang="ja-JP" sz="2400" b="1" baseline="-25000" dirty="0">
                <a:solidFill>
                  <a:srgbClr val="000000"/>
                </a:solidFill>
              </a:endParaRPr>
            </a:p>
          </p:txBody>
        </p:sp>
        <p:cxnSp>
          <p:nvCxnSpPr>
            <p:cNvPr id="18" name="直線矢印コネクタ 17"/>
            <p:cNvCxnSpPr/>
            <p:nvPr/>
          </p:nvCxnSpPr>
          <p:spPr>
            <a:xfrm flipV="1">
              <a:off x="5932754" y="5357101"/>
              <a:ext cx="685506" cy="507064"/>
            </a:xfrm>
            <a:prstGeom prst="straightConnector1">
              <a:avLst/>
            </a:prstGeom>
            <a:ln w="38100" cmpd="sng">
              <a:solidFill>
                <a:schemeClr val="tx1"/>
              </a:solidFill>
              <a:tailEnd type="triangle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テキスト ボックス 18"/>
            <p:cNvSpPr txBox="1"/>
            <p:nvPr/>
          </p:nvSpPr>
          <p:spPr>
            <a:xfrm>
              <a:off x="6390413" y="4893894"/>
              <a:ext cx="637697" cy="397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buNone/>
              </a:pPr>
              <a:r>
                <a:rPr lang="en-US" altLang="ja-JP" sz="2400" b="1" dirty="0" err="1" smtClean="0">
                  <a:solidFill>
                    <a:srgbClr val="000000"/>
                  </a:solidFill>
                </a:rPr>
                <a:t>φ</a:t>
              </a:r>
              <a:r>
                <a:rPr lang="en-US" altLang="ja-JP" sz="2400" b="1" baseline="-25000" dirty="0" err="1" smtClean="0">
                  <a:solidFill>
                    <a:srgbClr val="000000"/>
                  </a:solidFill>
                </a:rPr>
                <a:t>pair</a:t>
              </a:r>
              <a:endParaRPr kumimoji="1" lang="ja-JP" altLang="en-US" sz="2400" b="1" baseline="-250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33" name="図形グループ 32"/>
          <p:cNvGrpSpPr/>
          <p:nvPr/>
        </p:nvGrpSpPr>
        <p:grpSpPr>
          <a:xfrm>
            <a:off x="673103" y="5123795"/>
            <a:ext cx="4454995" cy="1500007"/>
            <a:chOff x="2159003" y="5123795"/>
            <a:chExt cx="4454995" cy="1500007"/>
          </a:xfrm>
        </p:grpSpPr>
        <p:sp>
          <p:nvSpPr>
            <p:cNvPr id="11" name="円/楕円 10"/>
            <p:cNvSpPr>
              <a:spLocks/>
            </p:cNvSpPr>
            <p:nvPr/>
          </p:nvSpPr>
          <p:spPr>
            <a:xfrm>
              <a:off x="2159003" y="5155341"/>
              <a:ext cx="1439998" cy="1468461"/>
            </a:xfrm>
            <a:prstGeom prst="ellipse">
              <a:avLst/>
            </a:prstGeom>
            <a:noFill/>
            <a:ln w="38100" cmpd="sng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1" name="円/楕円 30"/>
            <p:cNvSpPr>
              <a:spLocks/>
            </p:cNvSpPr>
            <p:nvPr/>
          </p:nvSpPr>
          <p:spPr>
            <a:xfrm>
              <a:off x="5138000" y="5123795"/>
              <a:ext cx="1475998" cy="1468461"/>
            </a:xfrm>
            <a:prstGeom prst="ellipse">
              <a:avLst/>
            </a:prstGeom>
            <a:noFill/>
            <a:ln w="38100" cmpd="sng"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54" name="図形グループ 53"/>
          <p:cNvGrpSpPr/>
          <p:nvPr/>
        </p:nvGrpSpPr>
        <p:grpSpPr>
          <a:xfrm>
            <a:off x="679877" y="4692883"/>
            <a:ext cx="4915952" cy="1924773"/>
            <a:chOff x="673103" y="4699029"/>
            <a:chExt cx="4915952" cy="1924773"/>
          </a:xfrm>
        </p:grpSpPr>
        <p:grpSp>
          <p:nvGrpSpPr>
            <p:cNvPr id="55" name="図形グループ 54"/>
            <p:cNvGrpSpPr/>
            <p:nvPr/>
          </p:nvGrpSpPr>
          <p:grpSpPr>
            <a:xfrm>
              <a:off x="927097" y="4699029"/>
              <a:ext cx="1857578" cy="1780751"/>
              <a:chOff x="2412997" y="4699029"/>
              <a:chExt cx="1857578" cy="1780751"/>
            </a:xfrm>
          </p:grpSpPr>
          <p:sp>
            <p:nvSpPr>
              <p:cNvPr id="69" name="円/楕円 68"/>
              <p:cNvSpPr>
                <a:spLocks noChangeAspect="1"/>
              </p:cNvSpPr>
              <p:nvPr/>
            </p:nvSpPr>
            <p:spPr>
              <a:xfrm>
                <a:off x="2412997" y="5320257"/>
                <a:ext cx="961385" cy="1138377"/>
              </a:xfrm>
              <a:prstGeom prst="ellipse">
                <a:avLst/>
              </a:prstGeom>
              <a:solidFill>
                <a:srgbClr val="FD8244"/>
              </a:solidFill>
              <a:ln w="19050" cmpd="sng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grpSp>
            <p:nvGrpSpPr>
              <p:cNvPr id="70" name="Group 14"/>
              <p:cNvGrpSpPr>
                <a:grpSpLocks noChangeAspect="1"/>
              </p:cNvGrpSpPr>
              <p:nvPr/>
            </p:nvGrpSpPr>
            <p:grpSpPr bwMode="auto">
              <a:xfrm>
                <a:off x="2871753" y="5854340"/>
                <a:ext cx="1253196" cy="625440"/>
                <a:chOff x="2208" y="1717"/>
                <a:chExt cx="539" cy="269"/>
              </a:xfrm>
            </p:grpSpPr>
            <p:sp>
              <p:nvSpPr>
                <p:cNvPr id="73" name="Line 20"/>
                <p:cNvSpPr>
                  <a:spLocks noChangeAspect="1" noChangeShapeType="1"/>
                </p:cNvSpPr>
                <p:nvPr/>
              </p:nvSpPr>
              <p:spPr bwMode="auto">
                <a:xfrm>
                  <a:off x="2208" y="1734"/>
                  <a:ext cx="425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74" name="Text Box 21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2440" y="1717"/>
                  <a:ext cx="307" cy="269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algn="ctr" hangingPunct="1">
                    <a:lnSpc>
                      <a:spcPct val="100000"/>
                    </a:lnSpc>
                    <a:buClrTx/>
                    <a:buSzTx/>
                    <a:buFontTx/>
                    <a:buNone/>
                  </a:pPr>
                  <a:r>
                    <a:rPr kumimoji="1" lang="en-US" altLang="ja-JP" sz="2400" b="1" dirty="0" smtClean="0">
                      <a:solidFill>
                        <a:srgbClr val="000000"/>
                      </a:solidFill>
                    </a:rPr>
                    <a:t>Ψ</a:t>
                  </a:r>
                  <a:r>
                    <a:rPr kumimoji="1" lang="en-US" altLang="ja-JP" sz="2400" b="1" baseline="-25000" dirty="0" smtClean="0">
                      <a:solidFill>
                        <a:srgbClr val="000000"/>
                      </a:solidFill>
                    </a:rPr>
                    <a:t>2</a:t>
                  </a:r>
                  <a:endParaRPr kumimoji="1" lang="en-US" altLang="ja-JP" sz="2400" b="1" baseline="-25000" dirty="0">
                    <a:solidFill>
                      <a:srgbClr val="000000"/>
                    </a:solidFill>
                  </a:endParaRPr>
                </a:p>
              </p:txBody>
            </p:sp>
          </p:grpSp>
          <p:cxnSp>
            <p:nvCxnSpPr>
              <p:cNvPr id="71" name="直線矢印コネクタ 70"/>
              <p:cNvCxnSpPr/>
              <p:nvPr/>
            </p:nvCxnSpPr>
            <p:spPr>
              <a:xfrm flipV="1">
                <a:off x="2882480" y="5179733"/>
                <a:ext cx="833101" cy="719495"/>
              </a:xfrm>
              <a:prstGeom prst="straightConnector1">
                <a:avLst/>
              </a:prstGeom>
              <a:ln w="38100" cmpd="sng">
                <a:solidFill>
                  <a:schemeClr val="tx1"/>
                </a:solidFill>
                <a:tailEnd type="triangle" w="lg" len="med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2" name="テキスト ボックス 71"/>
              <p:cNvSpPr txBox="1"/>
              <p:nvPr/>
            </p:nvSpPr>
            <p:spPr>
              <a:xfrm>
                <a:off x="3406093" y="4699029"/>
                <a:ext cx="864482" cy="53822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US" altLang="ja-JP" sz="2400" b="1" dirty="0" err="1" smtClean="0">
                    <a:solidFill>
                      <a:srgbClr val="000000"/>
                    </a:solidFill>
                  </a:rPr>
                  <a:t>φ</a:t>
                </a:r>
                <a:r>
                  <a:rPr lang="en-US" altLang="ja-JP" sz="2400" b="1" baseline="-25000" dirty="0" err="1" smtClean="0">
                    <a:solidFill>
                      <a:srgbClr val="000000"/>
                    </a:solidFill>
                  </a:rPr>
                  <a:t>pair</a:t>
                </a:r>
                <a:endParaRPr kumimoji="1" lang="ja-JP" altLang="en-US" sz="2400" b="1" baseline="-25000" dirty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56" name="図形グループ 55"/>
            <p:cNvGrpSpPr/>
            <p:nvPr/>
          </p:nvGrpSpPr>
          <p:grpSpPr>
            <a:xfrm>
              <a:off x="3910860" y="4893894"/>
              <a:ext cx="1678195" cy="1445734"/>
              <a:chOff x="5396760" y="4893894"/>
              <a:chExt cx="1678195" cy="1445734"/>
            </a:xfrm>
          </p:grpSpPr>
          <p:grpSp>
            <p:nvGrpSpPr>
              <p:cNvPr id="60" name="図形グループ 59"/>
              <p:cNvGrpSpPr>
                <a:grpSpLocks noChangeAspect="1"/>
              </p:cNvGrpSpPr>
              <p:nvPr/>
            </p:nvGrpSpPr>
            <p:grpSpPr bwMode="auto">
              <a:xfrm rot="1800000">
                <a:off x="5396760" y="5211259"/>
                <a:ext cx="1081244" cy="1128369"/>
                <a:chOff x="3238500" y="2954677"/>
                <a:chExt cx="2631822" cy="2747623"/>
              </a:xfrm>
              <a:solidFill>
                <a:srgbClr val="4F9FFF"/>
              </a:solidFill>
            </p:grpSpPr>
            <p:sp>
              <p:nvSpPr>
                <p:cNvPr id="65" name="円/楕円 64"/>
                <p:cNvSpPr/>
                <p:nvPr/>
              </p:nvSpPr>
              <p:spPr>
                <a:xfrm>
                  <a:off x="3238500" y="4787900"/>
                  <a:ext cx="2631822" cy="914400"/>
                </a:xfrm>
                <a:prstGeom prst="ellipse">
                  <a:avLst/>
                </a:prstGeom>
                <a:grp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kumimoji="1" lang="ja-JP" altLang="en-US"/>
                </a:p>
              </p:txBody>
            </p:sp>
            <p:sp>
              <p:nvSpPr>
                <p:cNvPr id="66" name="円/楕円 65"/>
                <p:cNvSpPr/>
                <p:nvPr/>
              </p:nvSpPr>
              <p:spPr>
                <a:xfrm rot="3600000">
                  <a:off x="3809804" y="3813388"/>
                  <a:ext cx="2631822" cy="914400"/>
                </a:xfrm>
                <a:prstGeom prst="ellipse">
                  <a:avLst/>
                </a:prstGeom>
                <a:grp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kumimoji="1" lang="ja-JP" altLang="en-US"/>
                </a:p>
              </p:txBody>
            </p:sp>
            <p:sp>
              <p:nvSpPr>
                <p:cNvPr id="67" name="円/楕円 66"/>
                <p:cNvSpPr/>
                <p:nvPr/>
              </p:nvSpPr>
              <p:spPr>
                <a:xfrm rot="18000000">
                  <a:off x="2667001" y="3813388"/>
                  <a:ext cx="2631822" cy="914400"/>
                </a:xfrm>
                <a:prstGeom prst="ellipse">
                  <a:avLst/>
                </a:prstGeom>
                <a:grp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kumimoji="1" lang="ja-JP" altLang="en-US"/>
                </a:p>
              </p:txBody>
            </p:sp>
            <p:sp>
              <p:nvSpPr>
                <p:cNvPr id="68" name="二等辺三角形 67"/>
                <p:cNvSpPr/>
                <p:nvPr/>
              </p:nvSpPr>
              <p:spPr>
                <a:xfrm>
                  <a:off x="3932112" y="3937000"/>
                  <a:ext cx="1274888" cy="1117600"/>
                </a:xfrm>
                <a:prstGeom prst="triangle">
                  <a:avLst/>
                </a:prstGeom>
                <a:grp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kumimoji="1" lang="ja-JP" altLang="en-US"/>
                </a:p>
              </p:txBody>
            </p:sp>
          </p:grpSp>
          <p:sp>
            <p:nvSpPr>
              <p:cNvPr id="61" name="Line 20"/>
              <p:cNvSpPr>
                <a:spLocks noChangeAspect="1" noChangeShapeType="1"/>
              </p:cNvSpPr>
              <p:nvPr/>
            </p:nvSpPr>
            <p:spPr bwMode="auto">
              <a:xfrm>
                <a:off x="5914985" y="5864175"/>
                <a:ext cx="936441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62" name="Text Box 21"/>
              <p:cNvSpPr txBox="1">
                <a:spLocks noChangeAspect="1" noChangeArrowheads="1"/>
              </p:cNvSpPr>
              <p:nvPr/>
            </p:nvSpPr>
            <p:spPr bwMode="auto">
              <a:xfrm>
                <a:off x="6547697" y="5804146"/>
                <a:ext cx="527258" cy="4616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hangingPunct="1">
                  <a:lnSpc>
                    <a:spcPct val="100000"/>
                  </a:lnSpc>
                  <a:buClrTx/>
                  <a:buSzTx/>
                  <a:buFontTx/>
                  <a:buNone/>
                </a:pPr>
                <a:r>
                  <a:rPr kumimoji="1" lang="en-US" altLang="ja-JP" sz="2400" b="1" dirty="0" smtClean="0">
                    <a:solidFill>
                      <a:srgbClr val="000000"/>
                    </a:solidFill>
                  </a:rPr>
                  <a:t>Ψ</a:t>
                </a:r>
                <a:r>
                  <a:rPr kumimoji="1" lang="en-US" altLang="ja-JP" sz="2400" b="1" baseline="-25000" dirty="0" smtClean="0">
                    <a:solidFill>
                      <a:srgbClr val="000000"/>
                    </a:solidFill>
                  </a:rPr>
                  <a:t>3</a:t>
                </a:r>
                <a:endParaRPr kumimoji="1" lang="en-US" altLang="ja-JP" sz="2400" b="1" baseline="-25000" dirty="0">
                  <a:solidFill>
                    <a:srgbClr val="000000"/>
                  </a:solidFill>
                </a:endParaRPr>
              </a:p>
            </p:txBody>
          </p:sp>
          <p:cxnSp>
            <p:nvCxnSpPr>
              <p:cNvPr id="63" name="直線矢印コネクタ 62"/>
              <p:cNvCxnSpPr/>
              <p:nvPr/>
            </p:nvCxnSpPr>
            <p:spPr>
              <a:xfrm flipV="1">
                <a:off x="5932754" y="5357101"/>
                <a:ext cx="685506" cy="507064"/>
              </a:xfrm>
              <a:prstGeom prst="straightConnector1">
                <a:avLst/>
              </a:prstGeom>
              <a:ln w="38100" cmpd="sng">
                <a:solidFill>
                  <a:schemeClr val="tx1"/>
                </a:solidFill>
                <a:tailEnd type="triangle" w="lg" len="med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4" name="テキスト ボックス 63"/>
              <p:cNvSpPr txBox="1"/>
              <p:nvPr/>
            </p:nvSpPr>
            <p:spPr>
              <a:xfrm>
                <a:off x="6390413" y="4893894"/>
                <a:ext cx="637697" cy="3970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US" altLang="ja-JP" sz="2400" b="1" dirty="0" err="1" smtClean="0">
                    <a:solidFill>
                      <a:srgbClr val="000000"/>
                    </a:solidFill>
                  </a:rPr>
                  <a:t>φ</a:t>
                </a:r>
                <a:r>
                  <a:rPr lang="en-US" altLang="ja-JP" sz="2400" b="1" baseline="-25000" dirty="0" err="1" smtClean="0">
                    <a:solidFill>
                      <a:srgbClr val="000000"/>
                    </a:solidFill>
                  </a:rPr>
                  <a:t>pair</a:t>
                </a:r>
                <a:endParaRPr kumimoji="1" lang="ja-JP" altLang="en-US" sz="2400" b="1" baseline="-25000" dirty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57" name="図形グループ 56"/>
            <p:cNvGrpSpPr/>
            <p:nvPr/>
          </p:nvGrpSpPr>
          <p:grpSpPr>
            <a:xfrm>
              <a:off x="673103" y="5123795"/>
              <a:ext cx="4454995" cy="1500007"/>
              <a:chOff x="2159003" y="5123795"/>
              <a:chExt cx="4454995" cy="1500007"/>
            </a:xfrm>
          </p:grpSpPr>
          <p:sp>
            <p:nvSpPr>
              <p:cNvPr id="58" name="円/楕円 57"/>
              <p:cNvSpPr>
                <a:spLocks/>
              </p:cNvSpPr>
              <p:nvPr/>
            </p:nvSpPr>
            <p:spPr>
              <a:xfrm>
                <a:off x="2159003" y="5155341"/>
                <a:ext cx="1439998" cy="1468461"/>
              </a:xfrm>
              <a:prstGeom prst="ellipse">
                <a:avLst/>
              </a:prstGeom>
              <a:noFill/>
              <a:ln w="38100" cmpd="sng">
                <a:solidFill>
                  <a:srgbClr val="FF0000"/>
                </a:solidFill>
                <a:prstDash val="dash"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59" name="円/楕円 58"/>
              <p:cNvSpPr>
                <a:spLocks/>
              </p:cNvSpPr>
              <p:nvPr/>
            </p:nvSpPr>
            <p:spPr>
              <a:xfrm>
                <a:off x="5138000" y="5123795"/>
                <a:ext cx="1475998" cy="1468461"/>
              </a:xfrm>
              <a:prstGeom prst="ellipse">
                <a:avLst/>
              </a:prstGeom>
              <a:noFill/>
              <a:ln w="38100" cmpd="sng">
                <a:solidFill>
                  <a:srgbClr val="0000FF"/>
                </a:solidFill>
                <a:prstDash val="dash"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  <p:grpSp>
        <p:nvGrpSpPr>
          <p:cNvPr id="75" name="図形グループ 74"/>
          <p:cNvGrpSpPr/>
          <p:nvPr/>
        </p:nvGrpSpPr>
        <p:grpSpPr>
          <a:xfrm>
            <a:off x="755050" y="4696524"/>
            <a:ext cx="4840779" cy="2013470"/>
            <a:chOff x="755050" y="2918524"/>
            <a:chExt cx="4840779" cy="2013470"/>
          </a:xfrm>
        </p:grpSpPr>
        <p:grpSp>
          <p:nvGrpSpPr>
            <p:cNvPr id="35" name="図形グループ 34"/>
            <p:cNvGrpSpPr/>
            <p:nvPr/>
          </p:nvGrpSpPr>
          <p:grpSpPr>
            <a:xfrm>
              <a:off x="755050" y="3269828"/>
              <a:ext cx="4326510" cy="1662166"/>
              <a:chOff x="2184403" y="5097366"/>
              <a:chExt cx="4326510" cy="1662166"/>
            </a:xfrm>
          </p:grpSpPr>
          <p:sp>
            <p:nvSpPr>
              <p:cNvPr id="21" name="フリーフォーム 20"/>
              <p:cNvSpPr>
                <a:spLocks noChangeAspect="1"/>
              </p:cNvSpPr>
              <p:nvPr/>
            </p:nvSpPr>
            <p:spPr bwMode="auto">
              <a:xfrm>
                <a:off x="4937701" y="5097366"/>
                <a:ext cx="1573212" cy="1619250"/>
              </a:xfrm>
              <a:custGeom>
                <a:avLst/>
                <a:gdLst>
                  <a:gd name="connsiteX0" fmla="*/ 1818749 w 2111352"/>
                  <a:gd name="connsiteY0" fmla="*/ 44283 h 2142145"/>
                  <a:gd name="connsiteX1" fmla="*/ 1996549 w 2111352"/>
                  <a:gd name="connsiteY1" fmla="*/ 336383 h 2142145"/>
                  <a:gd name="connsiteX2" fmla="*/ 2072749 w 2111352"/>
                  <a:gd name="connsiteY2" fmla="*/ 717383 h 2142145"/>
                  <a:gd name="connsiteX3" fmla="*/ 2110849 w 2111352"/>
                  <a:gd name="connsiteY3" fmla="*/ 1123783 h 2142145"/>
                  <a:gd name="connsiteX4" fmla="*/ 2047349 w 2111352"/>
                  <a:gd name="connsiteY4" fmla="*/ 1644483 h 2142145"/>
                  <a:gd name="connsiteX5" fmla="*/ 1920349 w 2111352"/>
                  <a:gd name="connsiteY5" fmla="*/ 2012783 h 2142145"/>
                  <a:gd name="connsiteX6" fmla="*/ 1793349 w 2111352"/>
                  <a:gd name="connsiteY6" fmla="*/ 2114383 h 2142145"/>
                  <a:gd name="connsiteX7" fmla="*/ 1475849 w 2111352"/>
                  <a:gd name="connsiteY7" fmla="*/ 2127083 h 2142145"/>
                  <a:gd name="connsiteX8" fmla="*/ 917049 w 2111352"/>
                  <a:gd name="connsiteY8" fmla="*/ 1923883 h 2142145"/>
                  <a:gd name="connsiteX9" fmla="*/ 332849 w 2111352"/>
                  <a:gd name="connsiteY9" fmla="*/ 1530183 h 2142145"/>
                  <a:gd name="connsiteX10" fmla="*/ 28049 w 2111352"/>
                  <a:gd name="connsiteY10" fmla="*/ 1136483 h 2142145"/>
                  <a:gd name="connsiteX11" fmla="*/ 28049 w 2111352"/>
                  <a:gd name="connsiteY11" fmla="*/ 1072983 h 2142145"/>
                  <a:gd name="connsiteX12" fmla="*/ 155049 w 2111352"/>
                  <a:gd name="connsiteY12" fmla="*/ 768183 h 2142145"/>
                  <a:gd name="connsiteX13" fmla="*/ 536049 w 2111352"/>
                  <a:gd name="connsiteY13" fmla="*/ 450683 h 2142145"/>
                  <a:gd name="connsiteX14" fmla="*/ 1234549 w 2111352"/>
                  <a:gd name="connsiteY14" fmla="*/ 69683 h 2142145"/>
                  <a:gd name="connsiteX15" fmla="*/ 1691749 w 2111352"/>
                  <a:gd name="connsiteY15" fmla="*/ 6183 h 2142145"/>
                  <a:gd name="connsiteX16" fmla="*/ 1818749 w 2111352"/>
                  <a:gd name="connsiteY16" fmla="*/ 44283 h 2142145"/>
                  <a:gd name="connsiteX0" fmla="*/ 1832337 w 2124940"/>
                  <a:gd name="connsiteY0" fmla="*/ 44283 h 2142145"/>
                  <a:gd name="connsiteX1" fmla="*/ 2010137 w 2124940"/>
                  <a:gd name="connsiteY1" fmla="*/ 336383 h 2142145"/>
                  <a:gd name="connsiteX2" fmla="*/ 2086337 w 2124940"/>
                  <a:gd name="connsiteY2" fmla="*/ 717383 h 2142145"/>
                  <a:gd name="connsiteX3" fmla="*/ 2124437 w 2124940"/>
                  <a:gd name="connsiteY3" fmla="*/ 1123783 h 2142145"/>
                  <a:gd name="connsiteX4" fmla="*/ 2060937 w 2124940"/>
                  <a:gd name="connsiteY4" fmla="*/ 1644483 h 2142145"/>
                  <a:gd name="connsiteX5" fmla="*/ 1933937 w 2124940"/>
                  <a:gd name="connsiteY5" fmla="*/ 2012783 h 2142145"/>
                  <a:gd name="connsiteX6" fmla="*/ 1806937 w 2124940"/>
                  <a:gd name="connsiteY6" fmla="*/ 2114383 h 2142145"/>
                  <a:gd name="connsiteX7" fmla="*/ 1489437 w 2124940"/>
                  <a:gd name="connsiteY7" fmla="*/ 2127083 h 2142145"/>
                  <a:gd name="connsiteX8" fmla="*/ 930637 w 2124940"/>
                  <a:gd name="connsiteY8" fmla="*/ 1923883 h 2142145"/>
                  <a:gd name="connsiteX9" fmla="*/ 346437 w 2124940"/>
                  <a:gd name="connsiteY9" fmla="*/ 1530183 h 2142145"/>
                  <a:gd name="connsiteX10" fmla="*/ 41637 w 2124940"/>
                  <a:gd name="connsiteY10" fmla="*/ 1136483 h 2142145"/>
                  <a:gd name="connsiteX11" fmla="*/ 16237 w 2124940"/>
                  <a:gd name="connsiteY11" fmla="*/ 1072983 h 2142145"/>
                  <a:gd name="connsiteX12" fmla="*/ 168637 w 2124940"/>
                  <a:gd name="connsiteY12" fmla="*/ 768183 h 2142145"/>
                  <a:gd name="connsiteX13" fmla="*/ 549637 w 2124940"/>
                  <a:gd name="connsiteY13" fmla="*/ 450683 h 2142145"/>
                  <a:gd name="connsiteX14" fmla="*/ 1248137 w 2124940"/>
                  <a:gd name="connsiteY14" fmla="*/ 69683 h 2142145"/>
                  <a:gd name="connsiteX15" fmla="*/ 1705337 w 2124940"/>
                  <a:gd name="connsiteY15" fmla="*/ 6183 h 2142145"/>
                  <a:gd name="connsiteX16" fmla="*/ 1832337 w 2124940"/>
                  <a:gd name="connsiteY16" fmla="*/ 44283 h 2142145"/>
                  <a:gd name="connsiteX0" fmla="*/ 1847225 w 2139828"/>
                  <a:gd name="connsiteY0" fmla="*/ 44283 h 2142145"/>
                  <a:gd name="connsiteX1" fmla="*/ 2025025 w 2139828"/>
                  <a:gd name="connsiteY1" fmla="*/ 336383 h 2142145"/>
                  <a:gd name="connsiteX2" fmla="*/ 2101225 w 2139828"/>
                  <a:gd name="connsiteY2" fmla="*/ 717383 h 2142145"/>
                  <a:gd name="connsiteX3" fmla="*/ 2139325 w 2139828"/>
                  <a:gd name="connsiteY3" fmla="*/ 1123783 h 2142145"/>
                  <a:gd name="connsiteX4" fmla="*/ 2075825 w 2139828"/>
                  <a:gd name="connsiteY4" fmla="*/ 1644483 h 2142145"/>
                  <a:gd name="connsiteX5" fmla="*/ 1948825 w 2139828"/>
                  <a:gd name="connsiteY5" fmla="*/ 2012783 h 2142145"/>
                  <a:gd name="connsiteX6" fmla="*/ 1821825 w 2139828"/>
                  <a:gd name="connsiteY6" fmla="*/ 2114383 h 2142145"/>
                  <a:gd name="connsiteX7" fmla="*/ 1504325 w 2139828"/>
                  <a:gd name="connsiteY7" fmla="*/ 2127083 h 2142145"/>
                  <a:gd name="connsiteX8" fmla="*/ 945525 w 2139828"/>
                  <a:gd name="connsiteY8" fmla="*/ 1923883 h 2142145"/>
                  <a:gd name="connsiteX9" fmla="*/ 361325 w 2139828"/>
                  <a:gd name="connsiteY9" fmla="*/ 1530183 h 2142145"/>
                  <a:gd name="connsiteX10" fmla="*/ 31125 w 2139828"/>
                  <a:gd name="connsiteY10" fmla="*/ 1111083 h 2142145"/>
                  <a:gd name="connsiteX11" fmla="*/ 31125 w 2139828"/>
                  <a:gd name="connsiteY11" fmla="*/ 1072983 h 2142145"/>
                  <a:gd name="connsiteX12" fmla="*/ 183525 w 2139828"/>
                  <a:gd name="connsiteY12" fmla="*/ 768183 h 2142145"/>
                  <a:gd name="connsiteX13" fmla="*/ 564525 w 2139828"/>
                  <a:gd name="connsiteY13" fmla="*/ 450683 h 2142145"/>
                  <a:gd name="connsiteX14" fmla="*/ 1263025 w 2139828"/>
                  <a:gd name="connsiteY14" fmla="*/ 69683 h 2142145"/>
                  <a:gd name="connsiteX15" fmla="*/ 1720225 w 2139828"/>
                  <a:gd name="connsiteY15" fmla="*/ 6183 h 2142145"/>
                  <a:gd name="connsiteX16" fmla="*/ 1847225 w 2139828"/>
                  <a:gd name="connsiteY16" fmla="*/ 44283 h 2142145"/>
                  <a:gd name="connsiteX0" fmla="*/ 1847225 w 2139828"/>
                  <a:gd name="connsiteY0" fmla="*/ 49190 h 2147052"/>
                  <a:gd name="connsiteX1" fmla="*/ 2025025 w 2139828"/>
                  <a:gd name="connsiteY1" fmla="*/ 341290 h 2147052"/>
                  <a:gd name="connsiteX2" fmla="*/ 2101225 w 2139828"/>
                  <a:gd name="connsiteY2" fmla="*/ 722290 h 2147052"/>
                  <a:gd name="connsiteX3" fmla="*/ 2139325 w 2139828"/>
                  <a:gd name="connsiteY3" fmla="*/ 1128690 h 2147052"/>
                  <a:gd name="connsiteX4" fmla="*/ 2075825 w 2139828"/>
                  <a:gd name="connsiteY4" fmla="*/ 1649390 h 2147052"/>
                  <a:gd name="connsiteX5" fmla="*/ 1948825 w 2139828"/>
                  <a:gd name="connsiteY5" fmla="*/ 2017690 h 2147052"/>
                  <a:gd name="connsiteX6" fmla="*/ 1821825 w 2139828"/>
                  <a:gd name="connsiteY6" fmla="*/ 2119290 h 2147052"/>
                  <a:gd name="connsiteX7" fmla="*/ 1504325 w 2139828"/>
                  <a:gd name="connsiteY7" fmla="*/ 2131990 h 2147052"/>
                  <a:gd name="connsiteX8" fmla="*/ 945525 w 2139828"/>
                  <a:gd name="connsiteY8" fmla="*/ 1928790 h 2147052"/>
                  <a:gd name="connsiteX9" fmla="*/ 361325 w 2139828"/>
                  <a:gd name="connsiteY9" fmla="*/ 1535090 h 2147052"/>
                  <a:gd name="connsiteX10" fmla="*/ 31125 w 2139828"/>
                  <a:gd name="connsiteY10" fmla="*/ 1115990 h 2147052"/>
                  <a:gd name="connsiteX11" fmla="*/ 31125 w 2139828"/>
                  <a:gd name="connsiteY11" fmla="*/ 1077890 h 2147052"/>
                  <a:gd name="connsiteX12" fmla="*/ 183525 w 2139828"/>
                  <a:gd name="connsiteY12" fmla="*/ 773090 h 2147052"/>
                  <a:gd name="connsiteX13" fmla="*/ 564525 w 2139828"/>
                  <a:gd name="connsiteY13" fmla="*/ 455590 h 2147052"/>
                  <a:gd name="connsiteX14" fmla="*/ 1263025 w 2139828"/>
                  <a:gd name="connsiteY14" fmla="*/ 74590 h 2147052"/>
                  <a:gd name="connsiteX15" fmla="*/ 1663075 w 2139828"/>
                  <a:gd name="connsiteY15" fmla="*/ 4740 h 2147052"/>
                  <a:gd name="connsiteX16" fmla="*/ 1847225 w 2139828"/>
                  <a:gd name="connsiteY16" fmla="*/ 49190 h 2147052"/>
                  <a:gd name="connsiteX0" fmla="*/ 1817669 w 2110272"/>
                  <a:gd name="connsiteY0" fmla="*/ 49190 h 2147052"/>
                  <a:gd name="connsiteX1" fmla="*/ 1995469 w 2110272"/>
                  <a:gd name="connsiteY1" fmla="*/ 341290 h 2147052"/>
                  <a:gd name="connsiteX2" fmla="*/ 2071669 w 2110272"/>
                  <a:gd name="connsiteY2" fmla="*/ 722290 h 2147052"/>
                  <a:gd name="connsiteX3" fmla="*/ 2109769 w 2110272"/>
                  <a:gd name="connsiteY3" fmla="*/ 1128690 h 2147052"/>
                  <a:gd name="connsiteX4" fmla="*/ 2046269 w 2110272"/>
                  <a:gd name="connsiteY4" fmla="*/ 1649390 h 2147052"/>
                  <a:gd name="connsiteX5" fmla="*/ 1919269 w 2110272"/>
                  <a:gd name="connsiteY5" fmla="*/ 2017690 h 2147052"/>
                  <a:gd name="connsiteX6" fmla="*/ 1792269 w 2110272"/>
                  <a:gd name="connsiteY6" fmla="*/ 2119290 h 2147052"/>
                  <a:gd name="connsiteX7" fmla="*/ 1474769 w 2110272"/>
                  <a:gd name="connsiteY7" fmla="*/ 2131990 h 2147052"/>
                  <a:gd name="connsiteX8" fmla="*/ 915969 w 2110272"/>
                  <a:gd name="connsiteY8" fmla="*/ 1928790 h 2147052"/>
                  <a:gd name="connsiteX9" fmla="*/ 331769 w 2110272"/>
                  <a:gd name="connsiteY9" fmla="*/ 1535090 h 2147052"/>
                  <a:gd name="connsiteX10" fmla="*/ 90469 w 2110272"/>
                  <a:gd name="connsiteY10" fmla="*/ 1249340 h 2147052"/>
                  <a:gd name="connsiteX11" fmla="*/ 1569 w 2110272"/>
                  <a:gd name="connsiteY11" fmla="*/ 1077890 h 2147052"/>
                  <a:gd name="connsiteX12" fmla="*/ 153969 w 2110272"/>
                  <a:gd name="connsiteY12" fmla="*/ 773090 h 2147052"/>
                  <a:gd name="connsiteX13" fmla="*/ 534969 w 2110272"/>
                  <a:gd name="connsiteY13" fmla="*/ 455590 h 2147052"/>
                  <a:gd name="connsiteX14" fmla="*/ 1233469 w 2110272"/>
                  <a:gd name="connsiteY14" fmla="*/ 74590 h 2147052"/>
                  <a:gd name="connsiteX15" fmla="*/ 1633519 w 2110272"/>
                  <a:gd name="connsiteY15" fmla="*/ 4740 h 2147052"/>
                  <a:gd name="connsiteX16" fmla="*/ 1817669 w 2110272"/>
                  <a:gd name="connsiteY16" fmla="*/ 49190 h 2147052"/>
                  <a:gd name="connsiteX0" fmla="*/ 1818766 w 2111369"/>
                  <a:gd name="connsiteY0" fmla="*/ 49190 h 2147052"/>
                  <a:gd name="connsiteX1" fmla="*/ 1996566 w 2111369"/>
                  <a:gd name="connsiteY1" fmla="*/ 341290 h 2147052"/>
                  <a:gd name="connsiteX2" fmla="*/ 2072766 w 2111369"/>
                  <a:gd name="connsiteY2" fmla="*/ 722290 h 2147052"/>
                  <a:gd name="connsiteX3" fmla="*/ 2110866 w 2111369"/>
                  <a:gd name="connsiteY3" fmla="*/ 1128690 h 2147052"/>
                  <a:gd name="connsiteX4" fmla="*/ 2047366 w 2111369"/>
                  <a:gd name="connsiteY4" fmla="*/ 1649390 h 2147052"/>
                  <a:gd name="connsiteX5" fmla="*/ 1920366 w 2111369"/>
                  <a:gd name="connsiteY5" fmla="*/ 2017690 h 2147052"/>
                  <a:gd name="connsiteX6" fmla="*/ 1793366 w 2111369"/>
                  <a:gd name="connsiteY6" fmla="*/ 2119290 h 2147052"/>
                  <a:gd name="connsiteX7" fmla="*/ 1475866 w 2111369"/>
                  <a:gd name="connsiteY7" fmla="*/ 2131990 h 2147052"/>
                  <a:gd name="connsiteX8" fmla="*/ 917066 w 2111369"/>
                  <a:gd name="connsiteY8" fmla="*/ 1928790 h 2147052"/>
                  <a:gd name="connsiteX9" fmla="*/ 332866 w 2111369"/>
                  <a:gd name="connsiteY9" fmla="*/ 1535090 h 2147052"/>
                  <a:gd name="connsiteX10" fmla="*/ 78866 w 2111369"/>
                  <a:gd name="connsiteY10" fmla="*/ 1274740 h 2147052"/>
                  <a:gd name="connsiteX11" fmla="*/ 2666 w 2111369"/>
                  <a:gd name="connsiteY11" fmla="*/ 1077890 h 2147052"/>
                  <a:gd name="connsiteX12" fmla="*/ 155066 w 2111369"/>
                  <a:gd name="connsiteY12" fmla="*/ 773090 h 2147052"/>
                  <a:gd name="connsiteX13" fmla="*/ 536066 w 2111369"/>
                  <a:gd name="connsiteY13" fmla="*/ 455590 h 2147052"/>
                  <a:gd name="connsiteX14" fmla="*/ 1234566 w 2111369"/>
                  <a:gd name="connsiteY14" fmla="*/ 74590 h 2147052"/>
                  <a:gd name="connsiteX15" fmla="*/ 1634616 w 2111369"/>
                  <a:gd name="connsiteY15" fmla="*/ 4740 h 2147052"/>
                  <a:gd name="connsiteX16" fmla="*/ 1818766 w 2111369"/>
                  <a:gd name="connsiteY16" fmla="*/ 49190 h 2147052"/>
                  <a:gd name="connsiteX0" fmla="*/ 1818766 w 2111369"/>
                  <a:gd name="connsiteY0" fmla="*/ 71821 h 2169683"/>
                  <a:gd name="connsiteX1" fmla="*/ 1996566 w 2111369"/>
                  <a:gd name="connsiteY1" fmla="*/ 363921 h 2169683"/>
                  <a:gd name="connsiteX2" fmla="*/ 2072766 w 2111369"/>
                  <a:gd name="connsiteY2" fmla="*/ 744921 h 2169683"/>
                  <a:gd name="connsiteX3" fmla="*/ 2110866 w 2111369"/>
                  <a:gd name="connsiteY3" fmla="*/ 1151321 h 2169683"/>
                  <a:gd name="connsiteX4" fmla="*/ 2047366 w 2111369"/>
                  <a:gd name="connsiteY4" fmla="*/ 1672021 h 2169683"/>
                  <a:gd name="connsiteX5" fmla="*/ 1920366 w 2111369"/>
                  <a:gd name="connsiteY5" fmla="*/ 2040321 h 2169683"/>
                  <a:gd name="connsiteX6" fmla="*/ 1793366 w 2111369"/>
                  <a:gd name="connsiteY6" fmla="*/ 2141921 h 2169683"/>
                  <a:gd name="connsiteX7" fmla="*/ 1475866 w 2111369"/>
                  <a:gd name="connsiteY7" fmla="*/ 2154621 h 2169683"/>
                  <a:gd name="connsiteX8" fmla="*/ 917066 w 2111369"/>
                  <a:gd name="connsiteY8" fmla="*/ 1951421 h 2169683"/>
                  <a:gd name="connsiteX9" fmla="*/ 332866 w 2111369"/>
                  <a:gd name="connsiteY9" fmla="*/ 1557721 h 2169683"/>
                  <a:gd name="connsiteX10" fmla="*/ 78866 w 2111369"/>
                  <a:gd name="connsiteY10" fmla="*/ 1297371 h 2169683"/>
                  <a:gd name="connsiteX11" fmla="*/ 2666 w 2111369"/>
                  <a:gd name="connsiteY11" fmla="*/ 1100521 h 2169683"/>
                  <a:gd name="connsiteX12" fmla="*/ 155066 w 2111369"/>
                  <a:gd name="connsiteY12" fmla="*/ 795721 h 2169683"/>
                  <a:gd name="connsiteX13" fmla="*/ 536066 w 2111369"/>
                  <a:gd name="connsiteY13" fmla="*/ 478221 h 2169683"/>
                  <a:gd name="connsiteX14" fmla="*/ 1234566 w 2111369"/>
                  <a:gd name="connsiteY14" fmla="*/ 97221 h 2169683"/>
                  <a:gd name="connsiteX15" fmla="*/ 1596516 w 2111369"/>
                  <a:gd name="connsiteY15" fmla="*/ 1971 h 2169683"/>
                  <a:gd name="connsiteX16" fmla="*/ 1818766 w 2111369"/>
                  <a:gd name="connsiteY16" fmla="*/ 71821 h 2169683"/>
                  <a:gd name="connsiteX0" fmla="*/ 1818766 w 2111369"/>
                  <a:gd name="connsiteY0" fmla="*/ 71821 h 2178054"/>
                  <a:gd name="connsiteX1" fmla="*/ 1996566 w 2111369"/>
                  <a:gd name="connsiteY1" fmla="*/ 363921 h 2178054"/>
                  <a:gd name="connsiteX2" fmla="*/ 2072766 w 2111369"/>
                  <a:gd name="connsiteY2" fmla="*/ 744921 h 2178054"/>
                  <a:gd name="connsiteX3" fmla="*/ 2110866 w 2111369"/>
                  <a:gd name="connsiteY3" fmla="*/ 1151321 h 2178054"/>
                  <a:gd name="connsiteX4" fmla="*/ 2047366 w 2111369"/>
                  <a:gd name="connsiteY4" fmla="*/ 1672021 h 2178054"/>
                  <a:gd name="connsiteX5" fmla="*/ 1920366 w 2111369"/>
                  <a:gd name="connsiteY5" fmla="*/ 2040321 h 2178054"/>
                  <a:gd name="connsiteX6" fmla="*/ 1787016 w 2111369"/>
                  <a:gd name="connsiteY6" fmla="*/ 2160971 h 2178054"/>
                  <a:gd name="connsiteX7" fmla="*/ 1475866 w 2111369"/>
                  <a:gd name="connsiteY7" fmla="*/ 2154621 h 2178054"/>
                  <a:gd name="connsiteX8" fmla="*/ 917066 w 2111369"/>
                  <a:gd name="connsiteY8" fmla="*/ 1951421 h 2178054"/>
                  <a:gd name="connsiteX9" fmla="*/ 332866 w 2111369"/>
                  <a:gd name="connsiteY9" fmla="*/ 1557721 h 2178054"/>
                  <a:gd name="connsiteX10" fmla="*/ 78866 w 2111369"/>
                  <a:gd name="connsiteY10" fmla="*/ 1297371 h 2178054"/>
                  <a:gd name="connsiteX11" fmla="*/ 2666 w 2111369"/>
                  <a:gd name="connsiteY11" fmla="*/ 1100521 h 2178054"/>
                  <a:gd name="connsiteX12" fmla="*/ 155066 w 2111369"/>
                  <a:gd name="connsiteY12" fmla="*/ 795721 h 2178054"/>
                  <a:gd name="connsiteX13" fmla="*/ 536066 w 2111369"/>
                  <a:gd name="connsiteY13" fmla="*/ 478221 h 2178054"/>
                  <a:gd name="connsiteX14" fmla="*/ 1234566 w 2111369"/>
                  <a:gd name="connsiteY14" fmla="*/ 97221 h 2178054"/>
                  <a:gd name="connsiteX15" fmla="*/ 1596516 w 2111369"/>
                  <a:gd name="connsiteY15" fmla="*/ 1971 h 2178054"/>
                  <a:gd name="connsiteX16" fmla="*/ 1818766 w 2111369"/>
                  <a:gd name="connsiteY16" fmla="*/ 71821 h 2178054"/>
                  <a:gd name="connsiteX0" fmla="*/ 1818766 w 2113695"/>
                  <a:gd name="connsiteY0" fmla="*/ 71821 h 2178054"/>
                  <a:gd name="connsiteX1" fmla="*/ 1996566 w 2113695"/>
                  <a:gd name="connsiteY1" fmla="*/ 363921 h 2178054"/>
                  <a:gd name="connsiteX2" fmla="*/ 2091816 w 2113695"/>
                  <a:gd name="connsiteY2" fmla="*/ 738571 h 2178054"/>
                  <a:gd name="connsiteX3" fmla="*/ 2110866 w 2113695"/>
                  <a:gd name="connsiteY3" fmla="*/ 1151321 h 2178054"/>
                  <a:gd name="connsiteX4" fmla="*/ 2047366 w 2113695"/>
                  <a:gd name="connsiteY4" fmla="*/ 1672021 h 2178054"/>
                  <a:gd name="connsiteX5" fmla="*/ 1920366 w 2113695"/>
                  <a:gd name="connsiteY5" fmla="*/ 2040321 h 2178054"/>
                  <a:gd name="connsiteX6" fmla="*/ 1787016 w 2113695"/>
                  <a:gd name="connsiteY6" fmla="*/ 2160971 h 2178054"/>
                  <a:gd name="connsiteX7" fmla="*/ 1475866 w 2113695"/>
                  <a:gd name="connsiteY7" fmla="*/ 2154621 h 2178054"/>
                  <a:gd name="connsiteX8" fmla="*/ 917066 w 2113695"/>
                  <a:gd name="connsiteY8" fmla="*/ 1951421 h 2178054"/>
                  <a:gd name="connsiteX9" fmla="*/ 332866 w 2113695"/>
                  <a:gd name="connsiteY9" fmla="*/ 1557721 h 2178054"/>
                  <a:gd name="connsiteX10" fmla="*/ 78866 w 2113695"/>
                  <a:gd name="connsiteY10" fmla="*/ 1297371 h 2178054"/>
                  <a:gd name="connsiteX11" fmla="*/ 2666 w 2113695"/>
                  <a:gd name="connsiteY11" fmla="*/ 1100521 h 2178054"/>
                  <a:gd name="connsiteX12" fmla="*/ 155066 w 2113695"/>
                  <a:gd name="connsiteY12" fmla="*/ 795721 h 2178054"/>
                  <a:gd name="connsiteX13" fmla="*/ 536066 w 2113695"/>
                  <a:gd name="connsiteY13" fmla="*/ 478221 h 2178054"/>
                  <a:gd name="connsiteX14" fmla="*/ 1234566 w 2113695"/>
                  <a:gd name="connsiteY14" fmla="*/ 97221 h 2178054"/>
                  <a:gd name="connsiteX15" fmla="*/ 1596516 w 2113695"/>
                  <a:gd name="connsiteY15" fmla="*/ 1971 h 2178054"/>
                  <a:gd name="connsiteX16" fmla="*/ 1818766 w 2113695"/>
                  <a:gd name="connsiteY16" fmla="*/ 71821 h 21780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113695" h="2178054">
                    <a:moveTo>
                      <a:pt x="1818766" y="71821"/>
                    </a:moveTo>
                    <a:cubicBezTo>
                      <a:pt x="1885441" y="132146"/>
                      <a:pt x="1951058" y="252796"/>
                      <a:pt x="1996566" y="363921"/>
                    </a:cubicBezTo>
                    <a:cubicBezTo>
                      <a:pt x="2042074" y="475046"/>
                      <a:pt x="2072766" y="607338"/>
                      <a:pt x="2091816" y="738571"/>
                    </a:cubicBezTo>
                    <a:cubicBezTo>
                      <a:pt x="2110866" y="869804"/>
                      <a:pt x="2118274" y="995746"/>
                      <a:pt x="2110866" y="1151321"/>
                    </a:cubicBezTo>
                    <a:cubicBezTo>
                      <a:pt x="2103458" y="1306896"/>
                      <a:pt x="2079116" y="1523854"/>
                      <a:pt x="2047366" y="1672021"/>
                    </a:cubicBezTo>
                    <a:cubicBezTo>
                      <a:pt x="2015616" y="1820188"/>
                      <a:pt x="1963758" y="1958829"/>
                      <a:pt x="1920366" y="2040321"/>
                    </a:cubicBezTo>
                    <a:cubicBezTo>
                      <a:pt x="1876974" y="2121813"/>
                      <a:pt x="1861099" y="2141921"/>
                      <a:pt x="1787016" y="2160971"/>
                    </a:cubicBezTo>
                    <a:cubicBezTo>
                      <a:pt x="1712933" y="2180021"/>
                      <a:pt x="1620858" y="2189546"/>
                      <a:pt x="1475866" y="2154621"/>
                    </a:cubicBezTo>
                    <a:cubicBezTo>
                      <a:pt x="1330874" y="2119696"/>
                      <a:pt x="1107566" y="2050904"/>
                      <a:pt x="917066" y="1951421"/>
                    </a:cubicBezTo>
                    <a:cubicBezTo>
                      <a:pt x="726566" y="1851938"/>
                      <a:pt x="472566" y="1666729"/>
                      <a:pt x="332866" y="1557721"/>
                    </a:cubicBezTo>
                    <a:cubicBezTo>
                      <a:pt x="193166" y="1448713"/>
                      <a:pt x="133899" y="1373571"/>
                      <a:pt x="78866" y="1297371"/>
                    </a:cubicBezTo>
                    <a:cubicBezTo>
                      <a:pt x="23833" y="1221171"/>
                      <a:pt x="-10034" y="1184129"/>
                      <a:pt x="2666" y="1100521"/>
                    </a:cubicBezTo>
                    <a:cubicBezTo>
                      <a:pt x="15366" y="1016913"/>
                      <a:pt x="66166" y="899438"/>
                      <a:pt x="155066" y="795721"/>
                    </a:cubicBezTo>
                    <a:cubicBezTo>
                      <a:pt x="243966" y="692004"/>
                      <a:pt x="356149" y="594638"/>
                      <a:pt x="536066" y="478221"/>
                    </a:cubicBezTo>
                    <a:cubicBezTo>
                      <a:pt x="715983" y="361804"/>
                      <a:pt x="1041949" y="171304"/>
                      <a:pt x="1234566" y="97221"/>
                    </a:cubicBezTo>
                    <a:cubicBezTo>
                      <a:pt x="1427183" y="23138"/>
                      <a:pt x="1497033" y="10438"/>
                      <a:pt x="1596516" y="1971"/>
                    </a:cubicBezTo>
                    <a:cubicBezTo>
                      <a:pt x="1695999" y="-6496"/>
                      <a:pt x="1752091" y="11496"/>
                      <a:pt x="1818766" y="71821"/>
                    </a:cubicBezTo>
                    <a:close/>
                  </a:path>
                </a:pathLst>
              </a:custGeom>
              <a:noFill/>
              <a:ln w="38100" cmpd="sng">
                <a:solidFill>
                  <a:srgbClr val="0000FF"/>
                </a:solidFill>
                <a:prstDash val="dash"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kumimoji="1" lang="ja-JP" altLang="en-US"/>
              </a:p>
            </p:txBody>
          </p:sp>
          <p:sp>
            <p:nvSpPr>
              <p:cNvPr id="34" name="円/楕円 33"/>
              <p:cNvSpPr>
                <a:spLocks/>
              </p:cNvSpPr>
              <p:nvPr/>
            </p:nvSpPr>
            <p:spPr>
              <a:xfrm>
                <a:off x="2184403" y="5103532"/>
                <a:ext cx="1296178" cy="1656000"/>
              </a:xfrm>
              <a:prstGeom prst="ellipse">
                <a:avLst/>
              </a:prstGeom>
              <a:noFill/>
              <a:ln w="38100" cmpd="sng">
                <a:solidFill>
                  <a:srgbClr val="FF0000"/>
                </a:solidFill>
                <a:prstDash val="dash"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36" name="図形グループ 35"/>
            <p:cNvGrpSpPr/>
            <p:nvPr/>
          </p:nvGrpSpPr>
          <p:grpSpPr>
            <a:xfrm>
              <a:off x="933871" y="2918524"/>
              <a:ext cx="1857578" cy="1780751"/>
              <a:chOff x="2412997" y="4699029"/>
              <a:chExt cx="1857578" cy="1780751"/>
            </a:xfrm>
          </p:grpSpPr>
          <p:sp>
            <p:nvSpPr>
              <p:cNvPr id="37" name="円/楕円 36"/>
              <p:cNvSpPr>
                <a:spLocks noChangeAspect="1"/>
              </p:cNvSpPr>
              <p:nvPr/>
            </p:nvSpPr>
            <p:spPr>
              <a:xfrm>
                <a:off x="2412997" y="5320257"/>
                <a:ext cx="961385" cy="1138377"/>
              </a:xfrm>
              <a:prstGeom prst="ellipse">
                <a:avLst/>
              </a:prstGeom>
              <a:solidFill>
                <a:srgbClr val="FD8244"/>
              </a:solidFill>
              <a:ln w="19050" cmpd="sng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grpSp>
            <p:nvGrpSpPr>
              <p:cNvPr id="38" name="Group 14"/>
              <p:cNvGrpSpPr>
                <a:grpSpLocks noChangeAspect="1"/>
              </p:cNvGrpSpPr>
              <p:nvPr/>
            </p:nvGrpSpPr>
            <p:grpSpPr bwMode="auto">
              <a:xfrm>
                <a:off x="2871753" y="5854340"/>
                <a:ext cx="1253196" cy="625440"/>
                <a:chOff x="2208" y="1717"/>
                <a:chExt cx="539" cy="269"/>
              </a:xfrm>
            </p:grpSpPr>
            <p:sp>
              <p:nvSpPr>
                <p:cNvPr id="41" name="Line 20"/>
                <p:cNvSpPr>
                  <a:spLocks noChangeAspect="1" noChangeShapeType="1"/>
                </p:cNvSpPr>
                <p:nvPr/>
              </p:nvSpPr>
              <p:spPr bwMode="auto">
                <a:xfrm>
                  <a:off x="2208" y="1734"/>
                  <a:ext cx="425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42" name="Text Box 21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2440" y="1717"/>
                  <a:ext cx="307" cy="269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algn="ctr" hangingPunct="1">
                    <a:lnSpc>
                      <a:spcPct val="100000"/>
                    </a:lnSpc>
                    <a:buClrTx/>
                    <a:buSzTx/>
                    <a:buFontTx/>
                    <a:buNone/>
                  </a:pPr>
                  <a:r>
                    <a:rPr kumimoji="1" lang="en-US" altLang="ja-JP" sz="2400" b="1" dirty="0" smtClean="0">
                      <a:solidFill>
                        <a:srgbClr val="000000"/>
                      </a:solidFill>
                    </a:rPr>
                    <a:t>Ψ</a:t>
                  </a:r>
                  <a:r>
                    <a:rPr kumimoji="1" lang="en-US" altLang="ja-JP" sz="2400" b="1" baseline="-25000" dirty="0" smtClean="0">
                      <a:solidFill>
                        <a:srgbClr val="000000"/>
                      </a:solidFill>
                    </a:rPr>
                    <a:t>2</a:t>
                  </a:r>
                  <a:endParaRPr kumimoji="1" lang="en-US" altLang="ja-JP" sz="2400" b="1" baseline="-25000" dirty="0">
                    <a:solidFill>
                      <a:srgbClr val="000000"/>
                    </a:solidFill>
                  </a:endParaRPr>
                </a:p>
              </p:txBody>
            </p:sp>
          </p:grpSp>
          <p:cxnSp>
            <p:nvCxnSpPr>
              <p:cNvPr id="39" name="直線矢印コネクタ 38"/>
              <p:cNvCxnSpPr/>
              <p:nvPr/>
            </p:nvCxnSpPr>
            <p:spPr>
              <a:xfrm flipV="1">
                <a:off x="2882480" y="5179733"/>
                <a:ext cx="833101" cy="719495"/>
              </a:xfrm>
              <a:prstGeom prst="straightConnector1">
                <a:avLst/>
              </a:prstGeom>
              <a:ln w="38100" cmpd="sng">
                <a:solidFill>
                  <a:schemeClr val="tx1"/>
                </a:solidFill>
                <a:tailEnd type="triangle" w="lg" len="med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" name="テキスト ボックス 39"/>
              <p:cNvSpPr txBox="1"/>
              <p:nvPr/>
            </p:nvSpPr>
            <p:spPr>
              <a:xfrm>
                <a:off x="3406093" y="4699029"/>
                <a:ext cx="864482" cy="53822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US" altLang="ja-JP" sz="2400" b="1" dirty="0" err="1" smtClean="0">
                    <a:solidFill>
                      <a:srgbClr val="000000"/>
                    </a:solidFill>
                  </a:rPr>
                  <a:t>φ</a:t>
                </a:r>
                <a:r>
                  <a:rPr lang="en-US" altLang="ja-JP" sz="2400" b="1" baseline="-25000" dirty="0" err="1" smtClean="0">
                    <a:solidFill>
                      <a:srgbClr val="000000"/>
                    </a:solidFill>
                  </a:rPr>
                  <a:t>pair</a:t>
                </a:r>
                <a:endParaRPr kumimoji="1" lang="ja-JP" altLang="en-US" sz="2400" b="1" baseline="-25000" dirty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43" name="図形グループ 42"/>
            <p:cNvGrpSpPr/>
            <p:nvPr/>
          </p:nvGrpSpPr>
          <p:grpSpPr>
            <a:xfrm>
              <a:off x="3917634" y="3113389"/>
              <a:ext cx="1678195" cy="1445734"/>
              <a:chOff x="5396760" y="4893894"/>
              <a:chExt cx="1678195" cy="1445734"/>
            </a:xfrm>
          </p:grpSpPr>
          <p:grpSp>
            <p:nvGrpSpPr>
              <p:cNvPr id="44" name="図形グループ 43"/>
              <p:cNvGrpSpPr>
                <a:grpSpLocks noChangeAspect="1"/>
              </p:cNvGrpSpPr>
              <p:nvPr/>
            </p:nvGrpSpPr>
            <p:grpSpPr bwMode="auto">
              <a:xfrm rot="1800000">
                <a:off x="5396760" y="5211259"/>
                <a:ext cx="1081244" cy="1128369"/>
                <a:chOff x="3238500" y="2954677"/>
                <a:chExt cx="2631822" cy="2747623"/>
              </a:xfrm>
              <a:solidFill>
                <a:srgbClr val="4F9FFF"/>
              </a:solidFill>
            </p:grpSpPr>
            <p:sp>
              <p:nvSpPr>
                <p:cNvPr id="49" name="円/楕円 48"/>
                <p:cNvSpPr/>
                <p:nvPr/>
              </p:nvSpPr>
              <p:spPr>
                <a:xfrm>
                  <a:off x="3238500" y="4787900"/>
                  <a:ext cx="2631822" cy="914400"/>
                </a:xfrm>
                <a:prstGeom prst="ellipse">
                  <a:avLst/>
                </a:prstGeom>
                <a:grp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kumimoji="1" lang="ja-JP" altLang="en-US"/>
                </a:p>
              </p:txBody>
            </p:sp>
            <p:sp>
              <p:nvSpPr>
                <p:cNvPr id="50" name="円/楕円 49"/>
                <p:cNvSpPr/>
                <p:nvPr/>
              </p:nvSpPr>
              <p:spPr>
                <a:xfrm rot="3600000">
                  <a:off x="3809804" y="3813388"/>
                  <a:ext cx="2631822" cy="914400"/>
                </a:xfrm>
                <a:prstGeom prst="ellipse">
                  <a:avLst/>
                </a:prstGeom>
                <a:grp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kumimoji="1" lang="ja-JP" altLang="en-US"/>
                </a:p>
              </p:txBody>
            </p:sp>
            <p:sp>
              <p:nvSpPr>
                <p:cNvPr id="51" name="円/楕円 50"/>
                <p:cNvSpPr/>
                <p:nvPr/>
              </p:nvSpPr>
              <p:spPr>
                <a:xfrm rot="18000000">
                  <a:off x="2667001" y="3813388"/>
                  <a:ext cx="2631822" cy="914400"/>
                </a:xfrm>
                <a:prstGeom prst="ellipse">
                  <a:avLst/>
                </a:prstGeom>
                <a:grp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kumimoji="1" lang="ja-JP" altLang="en-US"/>
                </a:p>
              </p:txBody>
            </p:sp>
            <p:sp>
              <p:nvSpPr>
                <p:cNvPr id="52" name="二等辺三角形 51"/>
                <p:cNvSpPr/>
                <p:nvPr/>
              </p:nvSpPr>
              <p:spPr>
                <a:xfrm>
                  <a:off x="3932112" y="3937000"/>
                  <a:ext cx="1274888" cy="1117600"/>
                </a:xfrm>
                <a:prstGeom prst="triangle">
                  <a:avLst/>
                </a:prstGeom>
                <a:grp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kumimoji="1" lang="ja-JP" altLang="en-US"/>
                </a:p>
              </p:txBody>
            </p:sp>
          </p:grpSp>
          <p:sp>
            <p:nvSpPr>
              <p:cNvPr id="45" name="Line 20"/>
              <p:cNvSpPr>
                <a:spLocks noChangeAspect="1" noChangeShapeType="1"/>
              </p:cNvSpPr>
              <p:nvPr/>
            </p:nvSpPr>
            <p:spPr bwMode="auto">
              <a:xfrm>
                <a:off x="5914985" y="5864175"/>
                <a:ext cx="936441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46" name="Text Box 21"/>
              <p:cNvSpPr txBox="1">
                <a:spLocks noChangeAspect="1" noChangeArrowheads="1"/>
              </p:cNvSpPr>
              <p:nvPr/>
            </p:nvSpPr>
            <p:spPr bwMode="auto">
              <a:xfrm>
                <a:off x="6547697" y="5804146"/>
                <a:ext cx="527258" cy="4616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hangingPunct="1">
                  <a:lnSpc>
                    <a:spcPct val="100000"/>
                  </a:lnSpc>
                  <a:buClrTx/>
                  <a:buSzTx/>
                  <a:buFontTx/>
                  <a:buNone/>
                </a:pPr>
                <a:r>
                  <a:rPr kumimoji="1" lang="en-US" altLang="ja-JP" sz="2400" b="1" dirty="0" smtClean="0">
                    <a:solidFill>
                      <a:srgbClr val="000000"/>
                    </a:solidFill>
                  </a:rPr>
                  <a:t>Ψ</a:t>
                </a:r>
                <a:r>
                  <a:rPr kumimoji="1" lang="en-US" altLang="ja-JP" sz="2400" b="1" baseline="-25000" dirty="0" smtClean="0">
                    <a:solidFill>
                      <a:srgbClr val="000000"/>
                    </a:solidFill>
                  </a:rPr>
                  <a:t>3</a:t>
                </a:r>
                <a:endParaRPr kumimoji="1" lang="en-US" altLang="ja-JP" sz="2400" b="1" baseline="-25000" dirty="0">
                  <a:solidFill>
                    <a:srgbClr val="000000"/>
                  </a:solidFill>
                </a:endParaRPr>
              </a:p>
            </p:txBody>
          </p:sp>
          <p:cxnSp>
            <p:nvCxnSpPr>
              <p:cNvPr id="47" name="直線矢印コネクタ 46"/>
              <p:cNvCxnSpPr/>
              <p:nvPr/>
            </p:nvCxnSpPr>
            <p:spPr>
              <a:xfrm flipV="1">
                <a:off x="5932754" y="5357101"/>
                <a:ext cx="685506" cy="507064"/>
              </a:xfrm>
              <a:prstGeom prst="straightConnector1">
                <a:avLst/>
              </a:prstGeom>
              <a:ln w="38100" cmpd="sng">
                <a:solidFill>
                  <a:schemeClr val="tx1"/>
                </a:solidFill>
                <a:tailEnd type="triangle" w="lg" len="med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8" name="テキスト ボックス 47"/>
              <p:cNvSpPr txBox="1"/>
              <p:nvPr/>
            </p:nvSpPr>
            <p:spPr>
              <a:xfrm>
                <a:off x="6390413" y="4893894"/>
                <a:ext cx="637697" cy="3970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US" altLang="ja-JP" sz="2400" b="1" dirty="0" err="1" smtClean="0">
                    <a:solidFill>
                      <a:srgbClr val="000000"/>
                    </a:solidFill>
                  </a:rPr>
                  <a:t>φ</a:t>
                </a:r>
                <a:r>
                  <a:rPr lang="en-US" altLang="ja-JP" sz="2400" b="1" baseline="-25000" dirty="0" err="1" smtClean="0">
                    <a:solidFill>
                      <a:srgbClr val="000000"/>
                    </a:solidFill>
                  </a:rPr>
                  <a:t>pair</a:t>
                </a:r>
                <a:endParaRPr kumimoji="1" lang="ja-JP" altLang="en-US" sz="2400" b="1" baseline="-25000" dirty="0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76" name="テキスト ボックス 75"/>
          <p:cNvSpPr txBox="1"/>
          <p:nvPr/>
        </p:nvSpPr>
        <p:spPr>
          <a:xfrm>
            <a:off x="6809016" y="4786148"/>
            <a:ext cx="7748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u="sng" dirty="0" err="1" smtClean="0"/>
              <a:t>Rside</a:t>
            </a:r>
            <a:endParaRPr kumimoji="1" lang="ja-JP" altLang="en-US" u="sng" dirty="0"/>
          </a:p>
        </p:txBody>
      </p:sp>
      <p:sp>
        <p:nvSpPr>
          <p:cNvPr id="77" name="正方形/長方形 76"/>
          <p:cNvSpPr/>
          <p:nvPr/>
        </p:nvSpPr>
        <p:spPr>
          <a:xfrm>
            <a:off x="1222348" y="2198915"/>
            <a:ext cx="2181252" cy="2157186"/>
          </a:xfrm>
          <a:prstGeom prst="rect">
            <a:avLst/>
          </a:prstGeom>
          <a:noFill/>
          <a:ln w="57150" cmpd="sng">
            <a:solidFill>
              <a:srgbClr val="FF008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8" name="正方形/長方形 77"/>
          <p:cNvSpPr/>
          <p:nvPr/>
        </p:nvSpPr>
        <p:spPr>
          <a:xfrm>
            <a:off x="3506625" y="2200402"/>
            <a:ext cx="2181252" cy="2157186"/>
          </a:xfrm>
          <a:prstGeom prst="rect">
            <a:avLst/>
          </a:prstGeom>
          <a:noFill/>
          <a:ln w="57150" cmpd="sng">
            <a:solidFill>
              <a:srgbClr val="FF008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9" name="テキスト ボックス 78"/>
          <p:cNvSpPr txBox="1"/>
          <p:nvPr/>
        </p:nvSpPr>
        <p:spPr>
          <a:xfrm>
            <a:off x="355600" y="4588720"/>
            <a:ext cx="6722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u="sng" dirty="0" smtClean="0"/>
              <a:t>Rout</a:t>
            </a:r>
            <a:endParaRPr kumimoji="1" lang="ja-JP" altLang="en-US" u="sng" dirty="0"/>
          </a:p>
        </p:txBody>
      </p:sp>
    </p:spTree>
    <p:extLst>
      <p:ext uri="{BB962C8B-B14F-4D97-AF65-F5344CB8AC3E}">
        <p14:creationId xmlns:p14="http://schemas.microsoft.com/office/powerpoint/2010/main" val="5629481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2.96296E-6 L 0.44444 2.96296E-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222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2000" fill="hold"/>
                                        <p:tgtEl>
                                          <p:spTgt spid="5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  <p:bldP spid="77" grpId="0" animBg="1"/>
      <p:bldP spid="77" grpId="1" animBg="1"/>
      <p:bldP spid="78" grpId="0" animBg="1"/>
      <p:bldP spid="78" grpId="1" animBg="1"/>
      <p:bldP spid="78" grpId="2" animBg="1"/>
      <p:bldP spid="7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図 22" descr="Init_vs_fin_e2e3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663957" y="767924"/>
            <a:ext cx="4317450" cy="5759986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err="1" smtClean="0"/>
              <a:t>Triangularity</a:t>
            </a:r>
            <a:r>
              <a:rPr kumimoji="1" lang="en-US" altLang="ja-JP" dirty="0" smtClean="0"/>
              <a:t> at freeze-out</a:t>
            </a:r>
            <a:endParaRPr kumimoji="1" lang="ja-JP" altLang="en-US" dirty="0"/>
          </a:p>
        </p:txBody>
      </p:sp>
      <p:sp>
        <p:nvSpPr>
          <p:cNvPr id="5" name="コンテンツ プレースホルダー 4"/>
          <p:cNvSpPr>
            <a:spLocks noGrp="1"/>
          </p:cNvSpPr>
          <p:nvPr>
            <p:ph idx="1"/>
          </p:nvPr>
        </p:nvSpPr>
        <p:spPr>
          <a:xfrm>
            <a:off x="266700" y="990600"/>
            <a:ext cx="8801101" cy="3512401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Relative amplitude is used to represent “</a:t>
            </a:r>
            <a:r>
              <a:rPr lang="en-US" altLang="ja-JP" dirty="0" err="1" smtClean="0"/>
              <a:t>triangularity</a:t>
            </a:r>
            <a:r>
              <a:rPr lang="en-US" altLang="ja-JP" dirty="0" smtClean="0"/>
              <a:t>” at freeze-</a:t>
            </a:r>
            <a:r>
              <a:rPr lang="en-US" altLang="ja-JP" dirty="0" smtClean="0"/>
              <a:t>out</a:t>
            </a:r>
            <a:endParaRPr lang="en-US" altLang="ja-JP" dirty="0" smtClean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34447-3E0A-6F45-B926-AEFBAF426B6D}" type="slidenum">
              <a:rPr kumimoji="1" lang="ja-JP" altLang="en-US" smtClean="0"/>
              <a:t>14</a:t>
            </a:fld>
            <a:endParaRPr kumimoji="1" lang="ja-JP" altLang="en-US"/>
          </a:p>
        </p:txBody>
      </p:sp>
      <p:grpSp>
        <p:nvGrpSpPr>
          <p:cNvPr id="6" name="図形グループ 5"/>
          <p:cNvGrpSpPr>
            <a:grpSpLocks noChangeAspect="1"/>
          </p:cNvGrpSpPr>
          <p:nvPr/>
        </p:nvGrpSpPr>
        <p:grpSpPr>
          <a:xfrm>
            <a:off x="394175" y="1810969"/>
            <a:ext cx="2504157" cy="1869696"/>
            <a:chOff x="87056" y="3206702"/>
            <a:chExt cx="4283543" cy="2915967"/>
          </a:xfrm>
        </p:grpSpPr>
        <p:grpSp>
          <p:nvGrpSpPr>
            <p:cNvPr id="7" name="図形グループ 6"/>
            <p:cNvGrpSpPr>
              <a:grpSpLocks noChangeAspect="1"/>
            </p:cNvGrpSpPr>
            <p:nvPr/>
          </p:nvGrpSpPr>
          <p:grpSpPr>
            <a:xfrm>
              <a:off x="752145" y="3206702"/>
              <a:ext cx="3618454" cy="2915967"/>
              <a:chOff x="792994" y="4082316"/>
              <a:chExt cx="3618454" cy="2915967"/>
            </a:xfrm>
          </p:grpSpPr>
          <p:cxnSp>
            <p:nvCxnSpPr>
              <p:cNvPr id="12" name="直線矢印コネクタ 11"/>
              <p:cNvCxnSpPr/>
              <p:nvPr/>
            </p:nvCxnSpPr>
            <p:spPr>
              <a:xfrm flipV="1">
                <a:off x="1243263" y="6202952"/>
                <a:ext cx="2513263" cy="13368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線矢印コネクタ 12"/>
              <p:cNvCxnSpPr/>
              <p:nvPr/>
            </p:nvCxnSpPr>
            <p:spPr>
              <a:xfrm flipV="1">
                <a:off x="1256400" y="4882236"/>
                <a:ext cx="0" cy="1332162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テキスト ボックス 13"/>
              <p:cNvSpPr txBox="1"/>
              <p:nvPr/>
            </p:nvSpPr>
            <p:spPr>
              <a:xfrm>
                <a:off x="792994" y="4082316"/>
                <a:ext cx="1086488" cy="7200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US" altLang="ja-JP" sz="2400" b="1" dirty="0" smtClean="0">
                    <a:solidFill>
                      <a:srgbClr val="000000"/>
                    </a:solidFill>
                  </a:rPr>
                  <a:t>R</a:t>
                </a:r>
                <a:r>
                  <a:rPr lang="en-US" altLang="ja-JP" sz="2400" b="1" baseline="-25000" dirty="0" smtClean="0">
                    <a:solidFill>
                      <a:srgbClr val="000000"/>
                    </a:solidFill>
                  </a:rPr>
                  <a:t>s</a:t>
                </a:r>
                <a:r>
                  <a:rPr lang="en-US" altLang="ja-JP" sz="2400" b="1" baseline="30000" dirty="0" smtClean="0">
                    <a:solidFill>
                      <a:srgbClr val="000000"/>
                    </a:solidFill>
                  </a:rPr>
                  <a:t>2</a:t>
                </a:r>
                <a:endParaRPr kumimoji="1" lang="ja-JP" altLang="en-US" sz="2400" b="1" baseline="-250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" name="テキスト ボックス 14"/>
              <p:cNvSpPr txBox="1"/>
              <p:nvPr/>
            </p:nvSpPr>
            <p:spPr>
              <a:xfrm>
                <a:off x="1624194" y="6536618"/>
                <a:ext cx="134590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US" altLang="ja-JP" sz="2400" b="1" dirty="0" err="1" smtClean="0">
                    <a:solidFill>
                      <a:srgbClr val="000000"/>
                    </a:solidFill>
                  </a:rPr>
                  <a:t>φ</a:t>
                </a:r>
                <a:r>
                  <a:rPr lang="en-US" altLang="ja-JP" sz="2400" b="1" baseline="-25000" dirty="0" err="1" smtClean="0">
                    <a:solidFill>
                      <a:srgbClr val="000000"/>
                    </a:solidFill>
                  </a:rPr>
                  <a:t>pair</a:t>
                </a:r>
                <a:r>
                  <a:rPr lang="en-US" altLang="ja-JP" sz="2400" b="1" dirty="0" smtClean="0">
                    <a:solidFill>
                      <a:srgbClr val="000000"/>
                    </a:solidFill>
                  </a:rPr>
                  <a:t>- Ψ</a:t>
                </a:r>
                <a:r>
                  <a:rPr lang="en-US" altLang="ja-JP" sz="2400" b="1" baseline="-25000" dirty="0" smtClean="0">
                    <a:solidFill>
                      <a:srgbClr val="000000"/>
                    </a:solidFill>
                  </a:rPr>
                  <a:t>3</a:t>
                </a:r>
                <a:endParaRPr kumimoji="1" lang="ja-JP" altLang="en-US" sz="2400" b="1" baseline="-250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6" name="フリーフォーム 15"/>
              <p:cNvSpPr/>
              <p:nvPr/>
            </p:nvSpPr>
            <p:spPr>
              <a:xfrm>
                <a:off x="1247465" y="5325042"/>
                <a:ext cx="2507911" cy="597162"/>
              </a:xfrm>
              <a:custGeom>
                <a:avLst/>
                <a:gdLst>
                  <a:gd name="connsiteX0" fmla="*/ 0 w 2713790"/>
                  <a:gd name="connsiteY0" fmla="*/ 40105 h 967557"/>
                  <a:gd name="connsiteX1" fmla="*/ 320842 w 2713790"/>
                  <a:gd name="connsiteY1" fmla="*/ 106948 h 967557"/>
                  <a:gd name="connsiteX2" fmla="*/ 588211 w 2713790"/>
                  <a:gd name="connsiteY2" fmla="*/ 347579 h 967557"/>
                  <a:gd name="connsiteX3" fmla="*/ 895684 w 2713790"/>
                  <a:gd name="connsiteY3" fmla="*/ 668421 h 967557"/>
                  <a:gd name="connsiteX4" fmla="*/ 1189790 w 2713790"/>
                  <a:gd name="connsiteY4" fmla="*/ 922421 h 967557"/>
                  <a:gd name="connsiteX5" fmla="*/ 1537369 w 2713790"/>
                  <a:gd name="connsiteY5" fmla="*/ 922421 h 967557"/>
                  <a:gd name="connsiteX6" fmla="*/ 2005263 w 2713790"/>
                  <a:gd name="connsiteY6" fmla="*/ 467895 h 967557"/>
                  <a:gd name="connsiteX7" fmla="*/ 2259263 w 2713790"/>
                  <a:gd name="connsiteY7" fmla="*/ 160421 h 967557"/>
                  <a:gd name="connsiteX8" fmla="*/ 2540000 w 2713790"/>
                  <a:gd name="connsiteY8" fmla="*/ 26737 h 967557"/>
                  <a:gd name="connsiteX9" fmla="*/ 2713790 w 2713790"/>
                  <a:gd name="connsiteY9" fmla="*/ 0 h 967557"/>
                  <a:gd name="connsiteX10" fmla="*/ 2713790 w 2713790"/>
                  <a:gd name="connsiteY10" fmla="*/ 0 h 967557"/>
                  <a:gd name="connsiteX0" fmla="*/ 0 w 2713790"/>
                  <a:gd name="connsiteY0" fmla="*/ 40105 h 962044"/>
                  <a:gd name="connsiteX1" fmla="*/ 320842 w 2713790"/>
                  <a:gd name="connsiteY1" fmla="*/ 106948 h 962044"/>
                  <a:gd name="connsiteX2" fmla="*/ 588211 w 2713790"/>
                  <a:gd name="connsiteY2" fmla="*/ 347579 h 962044"/>
                  <a:gd name="connsiteX3" fmla="*/ 895684 w 2713790"/>
                  <a:gd name="connsiteY3" fmla="*/ 668421 h 962044"/>
                  <a:gd name="connsiteX4" fmla="*/ 1189790 w 2713790"/>
                  <a:gd name="connsiteY4" fmla="*/ 922421 h 962044"/>
                  <a:gd name="connsiteX5" fmla="*/ 1537369 w 2713790"/>
                  <a:gd name="connsiteY5" fmla="*/ 922421 h 962044"/>
                  <a:gd name="connsiteX6" fmla="*/ 1938421 w 2713790"/>
                  <a:gd name="connsiteY6" fmla="*/ 548105 h 962044"/>
                  <a:gd name="connsiteX7" fmla="*/ 2259263 w 2713790"/>
                  <a:gd name="connsiteY7" fmla="*/ 160421 h 962044"/>
                  <a:gd name="connsiteX8" fmla="*/ 2540000 w 2713790"/>
                  <a:gd name="connsiteY8" fmla="*/ 26737 h 962044"/>
                  <a:gd name="connsiteX9" fmla="*/ 2713790 w 2713790"/>
                  <a:gd name="connsiteY9" fmla="*/ 0 h 962044"/>
                  <a:gd name="connsiteX10" fmla="*/ 2713790 w 2713790"/>
                  <a:gd name="connsiteY10" fmla="*/ 0 h 962044"/>
                  <a:gd name="connsiteX0" fmla="*/ 0 w 2713790"/>
                  <a:gd name="connsiteY0" fmla="*/ 44376 h 966315"/>
                  <a:gd name="connsiteX1" fmla="*/ 320842 w 2713790"/>
                  <a:gd name="connsiteY1" fmla="*/ 111219 h 966315"/>
                  <a:gd name="connsiteX2" fmla="*/ 588211 w 2713790"/>
                  <a:gd name="connsiteY2" fmla="*/ 351850 h 966315"/>
                  <a:gd name="connsiteX3" fmla="*/ 895684 w 2713790"/>
                  <a:gd name="connsiteY3" fmla="*/ 672692 h 966315"/>
                  <a:gd name="connsiteX4" fmla="*/ 1189790 w 2713790"/>
                  <a:gd name="connsiteY4" fmla="*/ 926692 h 966315"/>
                  <a:gd name="connsiteX5" fmla="*/ 1537369 w 2713790"/>
                  <a:gd name="connsiteY5" fmla="*/ 926692 h 966315"/>
                  <a:gd name="connsiteX6" fmla="*/ 1938421 w 2713790"/>
                  <a:gd name="connsiteY6" fmla="*/ 552376 h 966315"/>
                  <a:gd name="connsiteX7" fmla="*/ 2179053 w 2713790"/>
                  <a:gd name="connsiteY7" fmla="*/ 285008 h 966315"/>
                  <a:gd name="connsiteX8" fmla="*/ 2540000 w 2713790"/>
                  <a:gd name="connsiteY8" fmla="*/ 31008 h 966315"/>
                  <a:gd name="connsiteX9" fmla="*/ 2713790 w 2713790"/>
                  <a:gd name="connsiteY9" fmla="*/ 4271 h 966315"/>
                  <a:gd name="connsiteX10" fmla="*/ 2713790 w 2713790"/>
                  <a:gd name="connsiteY10" fmla="*/ 4271 h 966315"/>
                  <a:gd name="connsiteX0" fmla="*/ 0 w 2713790"/>
                  <a:gd name="connsiteY0" fmla="*/ 40105 h 962044"/>
                  <a:gd name="connsiteX1" fmla="*/ 320842 w 2713790"/>
                  <a:gd name="connsiteY1" fmla="*/ 106948 h 962044"/>
                  <a:gd name="connsiteX2" fmla="*/ 588211 w 2713790"/>
                  <a:gd name="connsiteY2" fmla="*/ 347579 h 962044"/>
                  <a:gd name="connsiteX3" fmla="*/ 895684 w 2713790"/>
                  <a:gd name="connsiteY3" fmla="*/ 668421 h 962044"/>
                  <a:gd name="connsiteX4" fmla="*/ 1189790 w 2713790"/>
                  <a:gd name="connsiteY4" fmla="*/ 922421 h 962044"/>
                  <a:gd name="connsiteX5" fmla="*/ 1537369 w 2713790"/>
                  <a:gd name="connsiteY5" fmla="*/ 922421 h 962044"/>
                  <a:gd name="connsiteX6" fmla="*/ 1938421 w 2713790"/>
                  <a:gd name="connsiteY6" fmla="*/ 548105 h 962044"/>
                  <a:gd name="connsiteX7" fmla="*/ 2179053 w 2713790"/>
                  <a:gd name="connsiteY7" fmla="*/ 280737 h 962044"/>
                  <a:gd name="connsiteX8" fmla="*/ 2446421 w 2713790"/>
                  <a:gd name="connsiteY8" fmla="*/ 93579 h 962044"/>
                  <a:gd name="connsiteX9" fmla="*/ 2713790 w 2713790"/>
                  <a:gd name="connsiteY9" fmla="*/ 0 h 962044"/>
                  <a:gd name="connsiteX10" fmla="*/ 2713790 w 2713790"/>
                  <a:gd name="connsiteY10" fmla="*/ 0 h 962044"/>
                  <a:gd name="connsiteX0" fmla="*/ 0 w 2713790"/>
                  <a:gd name="connsiteY0" fmla="*/ 40105 h 962044"/>
                  <a:gd name="connsiteX1" fmla="*/ 360948 w 2713790"/>
                  <a:gd name="connsiteY1" fmla="*/ 187158 h 962044"/>
                  <a:gd name="connsiteX2" fmla="*/ 588211 w 2713790"/>
                  <a:gd name="connsiteY2" fmla="*/ 347579 h 962044"/>
                  <a:gd name="connsiteX3" fmla="*/ 895684 w 2713790"/>
                  <a:gd name="connsiteY3" fmla="*/ 668421 h 962044"/>
                  <a:gd name="connsiteX4" fmla="*/ 1189790 w 2713790"/>
                  <a:gd name="connsiteY4" fmla="*/ 922421 h 962044"/>
                  <a:gd name="connsiteX5" fmla="*/ 1537369 w 2713790"/>
                  <a:gd name="connsiteY5" fmla="*/ 922421 h 962044"/>
                  <a:gd name="connsiteX6" fmla="*/ 1938421 w 2713790"/>
                  <a:gd name="connsiteY6" fmla="*/ 548105 h 962044"/>
                  <a:gd name="connsiteX7" fmla="*/ 2179053 w 2713790"/>
                  <a:gd name="connsiteY7" fmla="*/ 280737 h 962044"/>
                  <a:gd name="connsiteX8" fmla="*/ 2446421 w 2713790"/>
                  <a:gd name="connsiteY8" fmla="*/ 93579 h 962044"/>
                  <a:gd name="connsiteX9" fmla="*/ 2713790 w 2713790"/>
                  <a:gd name="connsiteY9" fmla="*/ 0 h 962044"/>
                  <a:gd name="connsiteX10" fmla="*/ 2713790 w 2713790"/>
                  <a:gd name="connsiteY10" fmla="*/ 0 h 962044"/>
                  <a:gd name="connsiteX0" fmla="*/ 0 w 2713790"/>
                  <a:gd name="connsiteY0" fmla="*/ 40105 h 962044"/>
                  <a:gd name="connsiteX1" fmla="*/ 360948 w 2713790"/>
                  <a:gd name="connsiteY1" fmla="*/ 187158 h 962044"/>
                  <a:gd name="connsiteX2" fmla="*/ 655053 w 2713790"/>
                  <a:gd name="connsiteY2" fmla="*/ 427789 h 962044"/>
                  <a:gd name="connsiteX3" fmla="*/ 895684 w 2713790"/>
                  <a:gd name="connsiteY3" fmla="*/ 668421 h 962044"/>
                  <a:gd name="connsiteX4" fmla="*/ 1189790 w 2713790"/>
                  <a:gd name="connsiteY4" fmla="*/ 922421 h 962044"/>
                  <a:gd name="connsiteX5" fmla="*/ 1537369 w 2713790"/>
                  <a:gd name="connsiteY5" fmla="*/ 922421 h 962044"/>
                  <a:gd name="connsiteX6" fmla="*/ 1938421 w 2713790"/>
                  <a:gd name="connsiteY6" fmla="*/ 548105 h 962044"/>
                  <a:gd name="connsiteX7" fmla="*/ 2179053 w 2713790"/>
                  <a:gd name="connsiteY7" fmla="*/ 280737 h 962044"/>
                  <a:gd name="connsiteX8" fmla="*/ 2446421 w 2713790"/>
                  <a:gd name="connsiteY8" fmla="*/ 93579 h 962044"/>
                  <a:gd name="connsiteX9" fmla="*/ 2713790 w 2713790"/>
                  <a:gd name="connsiteY9" fmla="*/ 0 h 962044"/>
                  <a:gd name="connsiteX10" fmla="*/ 2713790 w 2713790"/>
                  <a:gd name="connsiteY10" fmla="*/ 0 h 962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13790" h="962044">
                    <a:moveTo>
                      <a:pt x="0" y="40105"/>
                    </a:moveTo>
                    <a:cubicBezTo>
                      <a:pt x="111403" y="47903"/>
                      <a:pt x="251773" y="122544"/>
                      <a:pt x="360948" y="187158"/>
                    </a:cubicBezTo>
                    <a:cubicBezTo>
                      <a:pt x="470123" y="251772"/>
                      <a:pt x="565930" y="347579"/>
                      <a:pt x="655053" y="427789"/>
                    </a:cubicBezTo>
                    <a:cubicBezTo>
                      <a:pt x="744176" y="507999"/>
                      <a:pt x="806561" y="585982"/>
                      <a:pt x="895684" y="668421"/>
                    </a:cubicBezTo>
                    <a:cubicBezTo>
                      <a:pt x="984807" y="750860"/>
                      <a:pt x="1082843" y="880088"/>
                      <a:pt x="1189790" y="922421"/>
                    </a:cubicBezTo>
                    <a:cubicBezTo>
                      <a:pt x="1296737" y="964754"/>
                      <a:pt x="1412597" y="984807"/>
                      <a:pt x="1537369" y="922421"/>
                    </a:cubicBezTo>
                    <a:cubicBezTo>
                      <a:pt x="1662141" y="860035"/>
                      <a:pt x="1831474" y="655052"/>
                      <a:pt x="1938421" y="548105"/>
                    </a:cubicBezTo>
                    <a:cubicBezTo>
                      <a:pt x="2045368" y="441158"/>
                      <a:pt x="2094386" y="356491"/>
                      <a:pt x="2179053" y="280737"/>
                    </a:cubicBezTo>
                    <a:cubicBezTo>
                      <a:pt x="2263720" y="204983"/>
                      <a:pt x="2357298" y="140369"/>
                      <a:pt x="2446421" y="93579"/>
                    </a:cubicBezTo>
                    <a:cubicBezTo>
                      <a:pt x="2535544" y="46789"/>
                      <a:pt x="2669229" y="15596"/>
                      <a:pt x="2713790" y="0"/>
                    </a:cubicBezTo>
                    <a:lnTo>
                      <a:pt x="2713790" y="0"/>
                    </a:lnTo>
                  </a:path>
                </a:pathLst>
              </a:custGeom>
              <a:ln w="38100" cmpd="sng">
                <a:solidFill>
                  <a:srgbClr val="FF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" name="テキスト ボックス 16"/>
              <p:cNvSpPr txBox="1"/>
              <p:nvPr/>
            </p:nvSpPr>
            <p:spPr>
              <a:xfrm>
                <a:off x="971220" y="6117733"/>
                <a:ext cx="559885" cy="62400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kumimoji="1" lang="en-US" altLang="ja-JP" sz="2000" dirty="0" smtClean="0">
                    <a:solidFill>
                      <a:srgbClr val="000000"/>
                    </a:solidFill>
                  </a:rPr>
                  <a:t>0</a:t>
                </a:r>
                <a:endParaRPr kumimoji="1" lang="ja-JP" altLang="en-US" sz="20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8" name="テキスト ボックス 17"/>
              <p:cNvSpPr txBox="1"/>
              <p:nvPr/>
            </p:nvSpPr>
            <p:spPr>
              <a:xfrm>
                <a:off x="2044127" y="6117733"/>
                <a:ext cx="984475" cy="62400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kumimoji="1" lang="en-US" altLang="ja-JP" sz="2000" dirty="0" smtClean="0">
                    <a:solidFill>
                      <a:srgbClr val="000000"/>
                    </a:solidFill>
                  </a:rPr>
                  <a:t>π/3</a:t>
                </a:r>
                <a:endParaRPr kumimoji="1" lang="ja-JP" altLang="en-US" sz="20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9" name="テキスト ボックス 18"/>
              <p:cNvSpPr txBox="1"/>
              <p:nvPr/>
            </p:nvSpPr>
            <p:spPr>
              <a:xfrm>
                <a:off x="3182973" y="6117733"/>
                <a:ext cx="1228475" cy="62400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US" altLang="ja-JP" sz="2000" dirty="0">
                    <a:solidFill>
                      <a:srgbClr val="000000"/>
                    </a:solidFill>
                  </a:rPr>
                  <a:t>2</a:t>
                </a:r>
                <a:r>
                  <a:rPr kumimoji="1" lang="en-US" altLang="ja-JP" sz="2000" dirty="0" smtClean="0">
                    <a:solidFill>
                      <a:srgbClr val="000000"/>
                    </a:solidFill>
                  </a:rPr>
                  <a:t>π/3</a:t>
                </a:r>
                <a:endParaRPr kumimoji="1" lang="ja-JP" altLang="en-US" sz="2000" dirty="0">
                  <a:solidFill>
                    <a:srgbClr val="000000"/>
                  </a:solidFill>
                </a:endParaRPr>
              </a:p>
            </p:txBody>
          </p:sp>
        </p:grpSp>
        <p:cxnSp>
          <p:nvCxnSpPr>
            <p:cNvPr id="8" name="直線矢印コネクタ 7"/>
            <p:cNvCxnSpPr/>
            <p:nvPr/>
          </p:nvCxnSpPr>
          <p:spPr>
            <a:xfrm>
              <a:off x="3044652" y="4350407"/>
              <a:ext cx="0" cy="755999"/>
            </a:xfrm>
            <a:prstGeom prst="straightConnector1">
              <a:avLst/>
            </a:prstGeom>
            <a:ln w="57150" cmpd="sng">
              <a:solidFill>
                <a:srgbClr val="0000FF"/>
              </a:solidFill>
              <a:headEnd type="triangle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テキスト ボックス 8"/>
            <p:cNvSpPr txBox="1"/>
            <p:nvPr/>
          </p:nvSpPr>
          <p:spPr>
            <a:xfrm>
              <a:off x="2738851" y="3769177"/>
              <a:ext cx="1201982" cy="6240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buNone/>
              </a:pPr>
              <a:r>
                <a:rPr kumimoji="1" lang="en-US" altLang="ja-JP" sz="2000" b="1" dirty="0" smtClean="0">
                  <a:solidFill>
                    <a:srgbClr val="0000FF"/>
                  </a:solidFill>
                </a:rPr>
                <a:t>R</a:t>
              </a:r>
              <a:r>
                <a:rPr lang="en-US" altLang="ja-JP" sz="2000" b="1" baseline="-25000" dirty="0" smtClean="0">
                  <a:solidFill>
                    <a:srgbClr val="0000FF"/>
                  </a:solidFill>
                </a:rPr>
                <a:t>s</a:t>
              </a:r>
              <a:r>
                <a:rPr kumimoji="1" lang="en-US" altLang="ja-JP" sz="2000" b="1" baseline="-25000" dirty="0" smtClean="0">
                  <a:solidFill>
                    <a:srgbClr val="0000FF"/>
                  </a:solidFill>
                </a:rPr>
                <a:t>,</a:t>
              </a:r>
              <a:r>
                <a:rPr kumimoji="1" lang="en-US" altLang="ja-JP" sz="2000" b="1" baseline="-25000" dirty="0" smtClean="0">
                  <a:solidFill>
                    <a:srgbClr val="0000FF"/>
                  </a:solidFill>
                </a:rPr>
                <a:t>3</a:t>
              </a:r>
              <a:r>
                <a:rPr kumimoji="1" lang="en-US" altLang="ja-JP" sz="2000" b="1" baseline="30000" dirty="0" smtClean="0">
                  <a:solidFill>
                    <a:srgbClr val="0000FF"/>
                  </a:solidFill>
                </a:rPr>
                <a:t>2</a:t>
              </a:r>
              <a:endParaRPr kumimoji="1" lang="ja-JP" altLang="en-US" sz="2000" b="1" baseline="30000" dirty="0">
                <a:solidFill>
                  <a:srgbClr val="0000FF"/>
                </a:solidFill>
              </a:endParaRPr>
            </a:p>
          </p:txBody>
        </p:sp>
        <p:cxnSp>
          <p:nvCxnSpPr>
            <p:cNvPr id="10" name="直線矢印コネクタ 9"/>
            <p:cNvCxnSpPr/>
            <p:nvPr/>
          </p:nvCxnSpPr>
          <p:spPr>
            <a:xfrm flipV="1">
              <a:off x="1249020" y="4731130"/>
              <a:ext cx="2513263" cy="13368"/>
            </a:xfrm>
            <a:prstGeom prst="straightConnector1">
              <a:avLst/>
            </a:prstGeom>
            <a:ln>
              <a:solidFill>
                <a:schemeClr val="tx1"/>
              </a:solidFill>
              <a:prstDash val="sysDash"/>
              <a:headEnd type="none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テキスト ボックス 10"/>
            <p:cNvSpPr txBox="1"/>
            <p:nvPr/>
          </p:nvSpPr>
          <p:spPr>
            <a:xfrm>
              <a:off x="87056" y="4313014"/>
              <a:ext cx="1201982" cy="6240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buNone/>
              </a:pPr>
              <a:r>
                <a:rPr kumimoji="1" lang="en-US" altLang="ja-JP" sz="2000" b="1" dirty="0" smtClean="0">
                  <a:solidFill>
                    <a:srgbClr val="000000"/>
                  </a:solidFill>
                </a:rPr>
                <a:t>R</a:t>
              </a:r>
              <a:r>
                <a:rPr kumimoji="1" lang="en-US" altLang="ja-JP" sz="2000" b="1" baseline="-25000" dirty="0" smtClean="0">
                  <a:solidFill>
                    <a:srgbClr val="000000"/>
                  </a:solidFill>
                </a:rPr>
                <a:t>s,</a:t>
              </a:r>
              <a:r>
                <a:rPr kumimoji="1" lang="en-US" altLang="ja-JP" sz="2000" b="1" baseline="-25000" dirty="0" smtClean="0">
                  <a:solidFill>
                    <a:srgbClr val="000000"/>
                  </a:solidFill>
                </a:rPr>
                <a:t>0</a:t>
              </a:r>
              <a:r>
                <a:rPr kumimoji="1" lang="en-US" altLang="ja-JP" sz="2000" b="1" baseline="30000" dirty="0" smtClean="0">
                  <a:solidFill>
                    <a:srgbClr val="000000"/>
                  </a:solidFill>
                </a:rPr>
                <a:t>2</a:t>
              </a:r>
              <a:endParaRPr kumimoji="1" lang="ja-JP" altLang="en-US" sz="2000" b="1" baseline="30000" dirty="0">
                <a:solidFill>
                  <a:srgbClr val="000000"/>
                </a:solidFill>
              </a:endParaRPr>
            </a:p>
          </p:txBody>
        </p:sp>
      </p:grpSp>
      <p:sp>
        <p:nvSpPr>
          <p:cNvPr id="24" name="テキスト ボックス 23"/>
          <p:cNvSpPr txBox="1"/>
          <p:nvPr/>
        </p:nvSpPr>
        <p:spPr>
          <a:xfrm>
            <a:off x="620917" y="5830568"/>
            <a:ext cx="758412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Clr>
                <a:srgbClr val="3366FF"/>
              </a:buClr>
              <a:buFont typeface="ヒラギノ角ゴ ProN W3"/>
              <a:buChar char="✰"/>
            </a:pPr>
            <a:r>
              <a:rPr kumimoji="1" lang="en-US" altLang="ja-JP" sz="2400" dirty="0" smtClean="0"/>
              <a:t>Triangular component </a:t>
            </a:r>
            <a:r>
              <a:rPr lang="en-US" altLang="ja-JP" sz="2400" dirty="0"/>
              <a:t>at freeze</a:t>
            </a:r>
            <a:r>
              <a:rPr lang="en-US" altLang="ja-JP" sz="2400" dirty="0" smtClean="0"/>
              <a:t>-out </a:t>
            </a:r>
            <a:r>
              <a:rPr lang="en-US" altLang="ja-JP" sz="2400" dirty="0" smtClean="0"/>
              <a:t>seems </a:t>
            </a:r>
            <a:r>
              <a:rPr kumimoji="1" lang="en-US" altLang="ja-JP" sz="2400" dirty="0" smtClean="0"/>
              <a:t>to vanish </a:t>
            </a:r>
            <a:r>
              <a:rPr lang="en-US" altLang="ja-JP" sz="2400" dirty="0"/>
              <a:t/>
            </a:r>
            <a:br>
              <a:rPr lang="en-US" altLang="ja-JP" sz="2400" dirty="0"/>
            </a:br>
            <a:r>
              <a:rPr kumimoji="1" lang="en-US" altLang="ja-JP" sz="2400" dirty="0" smtClean="0"/>
              <a:t>for </a:t>
            </a:r>
            <a:r>
              <a:rPr kumimoji="1" lang="en-US" altLang="ja-JP" sz="2400" dirty="0" smtClean="0"/>
              <a:t>all </a:t>
            </a:r>
            <a:r>
              <a:rPr kumimoji="1" lang="en-US" altLang="ja-JP" sz="2400" dirty="0" smtClean="0"/>
              <a:t>centralities</a:t>
            </a:r>
            <a:r>
              <a:rPr lang="en-US" altLang="ja-JP" sz="2400" dirty="0"/>
              <a:t> </a:t>
            </a:r>
            <a:r>
              <a:rPr kumimoji="1" lang="en-US" altLang="ja-JP" sz="2400" dirty="0" smtClean="0"/>
              <a:t>within </a:t>
            </a:r>
            <a:r>
              <a:rPr kumimoji="1" lang="en-US" altLang="ja-JP" sz="2400" dirty="0" smtClean="0"/>
              <a:t>systematic </a:t>
            </a:r>
            <a:r>
              <a:rPr kumimoji="1" lang="en-US" altLang="ja-JP" sz="2400" dirty="0" smtClean="0"/>
              <a:t>error</a:t>
            </a:r>
            <a:endParaRPr kumimoji="1" lang="en-US" altLang="ja-JP" sz="2400" dirty="0" smtClean="0"/>
          </a:p>
        </p:txBody>
      </p:sp>
      <p:pic>
        <p:nvPicPr>
          <p:cNvPr id="34" name="図 33" descr="watermark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2620" y="3769256"/>
            <a:ext cx="1342952" cy="647999"/>
          </a:xfrm>
          <a:prstGeom prst="rect">
            <a:avLst/>
          </a:prstGeom>
        </p:spPr>
      </p:pic>
      <p:graphicFrame>
        <p:nvGraphicFramePr>
          <p:cNvPr id="36" name="オブジェクト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7739353"/>
              </p:ext>
            </p:extLst>
          </p:nvPr>
        </p:nvGraphicFramePr>
        <p:xfrm>
          <a:off x="984952" y="4144210"/>
          <a:ext cx="1583985" cy="98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9" name="数式" r:id="rId5" imgW="838200" imgH="469900" progId="Equation.3">
                  <p:embed/>
                </p:oleObj>
              </mc:Choice>
              <mc:Fallback>
                <p:oleObj name="数式" r:id="rId5" imgW="838200" imgH="4699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84952" y="4144210"/>
                        <a:ext cx="1583985" cy="989263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 w="38100" cmpd="sng">
                        <a:solidFill>
                          <a:srgbClr val="0000FF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566593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図形グループ 16"/>
          <p:cNvGrpSpPr>
            <a:grpSpLocks noChangeAspect="1"/>
          </p:cNvGrpSpPr>
          <p:nvPr/>
        </p:nvGrpSpPr>
        <p:grpSpPr>
          <a:xfrm>
            <a:off x="4083693" y="1309689"/>
            <a:ext cx="4888969" cy="2268000"/>
            <a:chOff x="4204284" y="1707389"/>
            <a:chExt cx="4787551" cy="2220952"/>
          </a:xfrm>
        </p:grpSpPr>
        <p:pic>
          <p:nvPicPr>
            <p:cNvPr id="8" name="図 7" descr="bw_vnfit_surface.pdf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5469808" y="441865"/>
              <a:ext cx="2220952" cy="4752000"/>
            </a:xfrm>
            <a:prstGeom prst="rect">
              <a:avLst/>
            </a:prstGeom>
          </p:spPr>
        </p:pic>
        <p:sp>
          <p:nvSpPr>
            <p:cNvPr id="12" name="テキスト ボックス 11"/>
            <p:cNvSpPr txBox="1"/>
            <p:nvPr/>
          </p:nvSpPr>
          <p:spPr>
            <a:xfrm>
              <a:off x="4978400" y="2736174"/>
              <a:ext cx="42240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2000" b="1" dirty="0" smtClean="0"/>
                <a:t>v</a:t>
              </a:r>
              <a:r>
                <a:rPr kumimoji="1" lang="en-US" altLang="ja-JP" sz="2000" b="1" baseline="-25000" dirty="0" smtClean="0"/>
                <a:t>2</a:t>
              </a:r>
              <a:endParaRPr kumimoji="1" lang="ja-JP" altLang="en-US" sz="2000" b="1" baseline="-25000" dirty="0"/>
            </a:p>
          </p:txBody>
        </p:sp>
        <p:sp>
          <p:nvSpPr>
            <p:cNvPr id="13" name="テキスト ボックス 12"/>
            <p:cNvSpPr txBox="1"/>
            <p:nvPr/>
          </p:nvSpPr>
          <p:spPr>
            <a:xfrm>
              <a:off x="6096000" y="2736174"/>
              <a:ext cx="42240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2000" b="1" dirty="0" smtClean="0"/>
                <a:t>v</a:t>
              </a:r>
              <a:r>
                <a:rPr kumimoji="1" lang="en-US" altLang="ja-JP" sz="2000" b="1" baseline="-25000" dirty="0" smtClean="0"/>
                <a:t>3</a:t>
              </a:r>
              <a:endParaRPr kumimoji="1" lang="ja-JP" altLang="en-US" sz="2000" b="1" baseline="-25000" dirty="0"/>
            </a:p>
          </p:txBody>
        </p:sp>
        <p:sp>
          <p:nvSpPr>
            <p:cNvPr id="14" name="テキスト ボックス 13"/>
            <p:cNvSpPr txBox="1"/>
            <p:nvPr/>
          </p:nvSpPr>
          <p:spPr>
            <a:xfrm>
              <a:off x="7264400" y="2736174"/>
              <a:ext cx="42240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2000" b="1" dirty="0" smtClean="0"/>
                <a:t>v</a:t>
              </a:r>
              <a:r>
                <a:rPr kumimoji="1" lang="en-US" altLang="ja-JP" sz="2000" b="1" baseline="-25000" dirty="0" smtClean="0"/>
                <a:t>4</a:t>
              </a:r>
              <a:endParaRPr kumimoji="1" lang="ja-JP" altLang="en-US" sz="2000" b="1" baseline="-25000" dirty="0"/>
            </a:p>
          </p:txBody>
        </p:sp>
        <p:sp>
          <p:nvSpPr>
            <p:cNvPr id="15" name="テキスト ボックス 14"/>
            <p:cNvSpPr txBox="1"/>
            <p:nvPr/>
          </p:nvSpPr>
          <p:spPr>
            <a:xfrm>
              <a:off x="8238032" y="2736174"/>
              <a:ext cx="75380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2000" b="1" dirty="0" smtClean="0"/>
                <a:t>v</a:t>
              </a:r>
              <a:r>
                <a:rPr kumimoji="1" lang="en-US" altLang="ja-JP" sz="2000" b="1" baseline="-25000" dirty="0" smtClean="0"/>
                <a:t>4</a:t>
              </a:r>
              <a:r>
                <a:rPr kumimoji="1" lang="en-US" altLang="ja-JP" sz="1400" b="1" dirty="0" smtClean="0"/>
                <a:t>(Ψ</a:t>
              </a:r>
              <a:r>
                <a:rPr kumimoji="1" lang="en-US" altLang="ja-JP" sz="1400" b="1" baseline="-25000" dirty="0" smtClean="0"/>
                <a:t>4</a:t>
              </a:r>
              <a:r>
                <a:rPr kumimoji="1" lang="en-US" altLang="ja-JP" sz="1400" b="1" dirty="0" smtClean="0"/>
                <a:t>)</a:t>
              </a:r>
              <a:endParaRPr kumimoji="1" lang="ja-JP" altLang="en-US" sz="2000" b="1" dirty="0"/>
            </a:p>
          </p:txBody>
        </p:sp>
      </p:grp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2800" dirty="0" smtClean="0"/>
              <a:t>Spatial anisotropy by Blast wave model</a:t>
            </a:r>
            <a:endParaRPr kumimoji="1" lang="ja-JP" altLang="en-US" sz="28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34447-3E0A-6F45-B926-AEFBAF426B6D}" type="slidenum">
              <a:rPr kumimoji="1" lang="ja-JP" altLang="en-US" smtClean="0"/>
              <a:t>15</a:t>
            </a:fld>
            <a:endParaRPr kumimoji="1" lang="ja-JP" altLang="en-US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495300" y="6173174"/>
            <a:ext cx="31983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Clr>
                <a:srgbClr val="FF0000"/>
              </a:buClr>
              <a:buFont typeface="ヒラギノ角ゴ ProN W3"/>
              <a:buChar char="☞"/>
            </a:pPr>
            <a:r>
              <a:rPr kumimoji="1" lang="en-US" altLang="ja-JP" sz="2000" dirty="0" smtClean="0">
                <a:solidFill>
                  <a:srgbClr val="FF0000"/>
                </a:solidFill>
              </a:rPr>
              <a:t>Similar results with HBT</a:t>
            </a:r>
            <a:endParaRPr kumimoji="1" lang="ja-JP" altLang="en-US" sz="2000" dirty="0">
              <a:solidFill>
                <a:srgbClr val="FF0000"/>
              </a:solidFill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073" y="1155700"/>
            <a:ext cx="4393227" cy="4470400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Blast wave fit for spectra </a:t>
            </a:r>
            <a:r>
              <a:rPr lang="en-US" altLang="ja-JP" dirty="0" smtClean="0"/>
              <a:t>&amp; </a:t>
            </a:r>
            <a:r>
              <a:rPr kumimoji="1" lang="en-US" altLang="ja-JP" dirty="0" err="1" smtClean="0"/>
              <a:t>v</a:t>
            </a:r>
            <a:r>
              <a:rPr kumimoji="1" lang="en-US" altLang="ja-JP" baseline="-25000" dirty="0" err="1" smtClean="0"/>
              <a:t>n</a:t>
            </a:r>
            <a:endParaRPr kumimoji="1" lang="en-US" altLang="ja-JP" baseline="-25000" dirty="0" smtClean="0"/>
          </a:p>
          <a:p>
            <a:pPr lvl="1"/>
            <a:r>
              <a:rPr lang="en-US" altLang="ja-JP" dirty="0" smtClean="0"/>
              <a:t>Parameters used in the model</a:t>
            </a:r>
          </a:p>
          <a:p>
            <a:pPr lvl="1"/>
            <a:endParaRPr lang="en-US" altLang="ja-JP" dirty="0" smtClean="0"/>
          </a:p>
          <a:p>
            <a:pPr lvl="1"/>
            <a:endParaRPr lang="en-US" altLang="ja-JP" dirty="0"/>
          </a:p>
          <a:p>
            <a:pPr marL="274320" lvl="1" indent="0">
              <a:buNone/>
            </a:pPr>
            <a:endParaRPr lang="en-US" altLang="ja-JP" dirty="0"/>
          </a:p>
          <a:p>
            <a:pPr marL="274320" lvl="1" indent="0">
              <a:buNone/>
            </a:pPr>
            <a:endParaRPr lang="en-US" altLang="ja-JP" dirty="0" smtClean="0"/>
          </a:p>
          <a:p>
            <a:pPr marL="784800" lvl="2"/>
            <a:r>
              <a:rPr lang="en-US" altLang="ja-JP" dirty="0" smtClean="0"/>
              <a:t>s</a:t>
            </a:r>
            <a:r>
              <a:rPr lang="en-US" altLang="ja-JP" baseline="-25000" dirty="0" smtClean="0"/>
              <a:t>2</a:t>
            </a:r>
            <a:r>
              <a:rPr lang="en-US" altLang="ja-JP" dirty="0" smtClean="0"/>
              <a:t> and s</a:t>
            </a:r>
            <a:r>
              <a:rPr lang="en-US" altLang="ja-JP" baseline="-25000" dirty="0" smtClean="0"/>
              <a:t>3</a:t>
            </a:r>
            <a:r>
              <a:rPr lang="en-US" altLang="ja-JP" dirty="0" smtClean="0"/>
              <a:t> correspond to final eccentricity and </a:t>
            </a:r>
            <a:r>
              <a:rPr lang="en-US" altLang="ja-JP" dirty="0" err="1" smtClean="0"/>
              <a:t>triangularity</a:t>
            </a:r>
            <a:endParaRPr lang="en-US" altLang="ja-JP" dirty="0" smtClean="0"/>
          </a:p>
          <a:p>
            <a:pPr marL="784800" lvl="2"/>
            <a:endParaRPr lang="en-US" altLang="ja-JP" dirty="0" smtClean="0"/>
          </a:p>
          <a:p>
            <a:pPr lvl="1"/>
            <a:r>
              <a:rPr lang="en-US" altLang="ja-JP" dirty="0" smtClean="0"/>
              <a:t>s</a:t>
            </a:r>
            <a:r>
              <a:rPr lang="en-US" altLang="ja-JP" baseline="-25000" dirty="0" smtClean="0"/>
              <a:t>2</a:t>
            </a:r>
            <a:r>
              <a:rPr lang="en-US" altLang="ja-JP" dirty="0" smtClean="0"/>
              <a:t> increase with going</a:t>
            </a:r>
          </a:p>
          <a:p>
            <a:pPr marL="274320" lvl="1" indent="0">
              <a:buNone/>
            </a:pPr>
            <a:r>
              <a:rPr lang="en-US" altLang="ja-JP" dirty="0" smtClean="0"/>
              <a:t> to peripheral collisions </a:t>
            </a:r>
          </a:p>
          <a:p>
            <a:pPr lvl="1"/>
            <a:r>
              <a:rPr lang="en-US" altLang="ja-JP" dirty="0" smtClean="0"/>
              <a:t>s</a:t>
            </a:r>
            <a:r>
              <a:rPr lang="en-US" altLang="ja-JP" baseline="-25000" dirty="0" smtClean="0"/>
              <a:t>3</a:t>
            </a:r>
            <a:r>
              <a:rPr lang="en-US" altLang="ja-JP" dirty="0" smtClean="0"/>
              <a:t> is almost zero </a:t>
            </a: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611950" y="2118836"/>
            <a:ext cx="330221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 err="1" smtClean="0"/>
              <a:t>T</a:t>
            </a:r>
            <a:r>
              <a:rPr kumimoji="1" lang="en-US" altLang="ja-JP" b="1" baseline="-25000" dirty="0" err="1" smtClean="0"/>
              <a:t>f</a:t>
            </a:r>
            <a:r>
              <a:rPr kumimoji="1" lang="en-US" altLang="ja-JP" dirty="0" smtClean="0"/>
              <a:t>   : temperature at freeze-out</a:t>
            </a:r>
          </a:p>
          <a:p>
            <a:r>
              <a:rPr lang="en-US" altLang="ja-JP" b="1" dirty="0" smtClean="0"/>
              <a:t>ρ</a:t>
            </a:r>
            <a:r>
              <a:rPr lang="en-US" altLang="ja-JP" b="1" baseline="-25000" dirty="0" smtClean="0"/>
              <a:t>0</a:t>
            </a:r>
            <a:r>
              <a:rPr lang="en-US" altLang="ja-JP" dirty="0" smtClean="0"/>
              <a:t>  : average velocity</a:t>
            </a:r>
          </a:p>
          <a:p>
            <a:r>
              <a:rPr lang="en-US" altLang="ja-JP" b="1" dirty="0" err="1" smtClean="0"/>
              <a:t>ρ</a:t>
            </a:r>
            <a:r>
              <a:rPr lang="en-US" altLang="ja-JP" b="1" baseline="-25000" dirty="0" err="1" smtClean="0"/>
              <a:t>n</a:t>
            </a:r>
            <a:r>
              <a:rPr lang="en-US" altLang="ja-JP" dirty="0" smtClean="0"/>
              <a:t>  </a:t>
            </a:r>
            <a:r>
              <a:rPr lang="en-US" altLang="ja-JP" dirty="0"/>
              <a:t>: </a:t>
            </a:r>
            <a:r>
              <a:rPr lang="en-US" altLang="ja-JP" dirty="0" smtClean="0"/>
              <a:t>anisotropic </a:t>
            </a:r>
            <a:r>
              <a:rPr lang="en-US" altLang="ja-JP" dirty="0"/>
              <a:t>velocity</a:t>
            </a:r>
            <a:endParaRPr lang="ja-JP" altLang="en-US" dirty="0"/>
          </a:p>
          <a:p>
            <a:r>
              <a:rPr kumimoji="1" lang="en-US" altLang="ja-JP" b="1" dirty="0" err="1" smtClean="0"/>
              <a:t>s</a:t>
            </a:r>
            <a:r>
              <a:rPr kumimoji="1" lang="en-US" altLang="ja-JP" b="1" baseline="-25000" dirty="0" err="1" smtClean="0"/>
              <a:t>n</a:t>
            </a:r>
            <a:r>
              <a:rPr kumimoji="1" lang="en-US" altLang="ja-JP" dirty="0" smtClean="0"/>
              <a:t>  : spatial anisotropy</a:t>
            </a:r>
            <a:endParaRPr kumimoji="1" lang="ja-JP" altLang="en-US" dirty="0"/>
          </a:p>
        </p:txBody>
      </p:sp>
      <p:pic>
        <p:nvPicPr>
          <p:cNvPr id="18" name="図 17" descr="sn_vs_en.pdf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34" t="3101" r="-36" b="649"/>
          <a:stretch/>
        </p:blipFill>
        <p:spPr>
          <a:xfrm rot="5400000">
            <a:off x="5190832" y="2503674"/>
            <a:ext cx="1972800" cy="5544000"/>
          </a:xfrm>
          <a:prstGeom prst="rect">
            <a:avLst/>
          </a:prstGeom>
        </p:spPr>
      </p:pic>
      <p:sp>
        <p:nvSpPr>
          <p:cNvPr id="16" name="テキスト ボックス 15"/>
          <p:cNvSpPr txBox="1"/>
          <p:nvPr/>
        </p:nvSpPr>
        <p:spPr>
          <a:xfrm>
            <a:off x="4406900" y="3937530"/>
            <a:ext cx="3775393" cy="369332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b="1" u="sng" dirty="0" smtClean="0"/>
              <a:t>Initial </a:t>
            </a:r>
            <a:r>
              <a:rPr kumimoji="1" lang="en-US" altLang="ja-JP" b="1" u="sng" dirty="0" err="1" smtClean="0"/>
              <a:t>vs</a:t>
            </a:r>
            <a:r>
              <a:rPr kumimoji="1" lang="en-US" altLang="ja-JP" b="1" u="sng" dirty="0" smtClean="0"/>
              <a:t> Final spatial anisotropy</a:t>
            </a:r>
            <a:endParaRPr kumimoji="1" lang="ja-JP" altLang="en-US" b="1" u="sng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4873444" y="6152566"/>
            <a:ext cx="249411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000" b="1" dirty="0" smtClean="0">
                <a:solidFill>
                  <a:srgbClr val="FF0000"/>
                </a:solidFill>
              </a:rPr>
              <a:t>Poster,</a:t>
            </a:r>
            <a:r>
              <a:rPr lang="en-US" altLang="ja-JP" sz="2000" b="1" dirty="0" smtClean="0">
                <a:solidFill>
                  <a:srgbClr val="FF0000"/>
                </a:solidFill>
              </a:rPr>
              <a:t> Board</a:t>
            </a:r>
            <a:r>
              <a:rPr lang="en-US" altLang="ja-JP" sz="2000" b="1" dirty="0" smtClean="0">
                <a:solidFill>
                  <a:srgbClr val="FF0000"/>
                </a:solidFill>
              </a:rPr>
              <a:t> #195 </a:t>
            </a:r>
          </a:p>
          <a:p>
            <a:r>
              <a:rPr kumimoji="1" lang="en-US" altLang="ja-JP" sz="2000" b="1" dirty="0" err="1" smtClean="0">
                <a:solidFill>
                  <a:srgbClr val="FF0000"/>
                </a:solidFill>
              </a:rPr>
              <a:t>Sanshiro</a:t>
            </a:r>
            <a:r>
              <a:rPr kumimoji="1" lang="en-US" altLang="ja-JP" sz="2000" b="1" dirty="0" smtClean="0">
                <a:solidFill>
                  <a:srgbClr val="FF0000"/>
                </a:solidFill>
              </a:rPr>
              <a:t> </a:t>
            </a:r>
            <a:r>
              <a:rPr kumimoji="1" lang="en-US" altLang="ja-JP" sz="2000" b="1" dirty="0" smtClean="0">
                <a:solidFill>
                  <a:srgbClr val="FF0000"/>
                </a:solidFill>
              </a:rPr>
              <a:t>Mizuno</a:t>
            </a:r>
            <a:endParaRPr kumimoji="1" lang="ja-JP" altLang="en-US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77147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Image of initial/final source shape </a:t>
            </a:r>
            <a:endParaRPr kumimoji="1"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34447-3E0A-6F45-B926-AEFBAF426B6D}" type="slidenum">
              <a:rPr kumimoji="1" lang="ja-JP" altLang="en-US" smtClean="0"/>
              <a:t>16</a:t>
            </a:fld>
            <a:endParaRPr kumimoji="1" lang="ja-JP" altLang="en-US"/>
          </a:p>
        </p:txBody>
      </p:sp>
      <p:pic>
        <p:nvPicPr>
          <p:cNvPr id="4" name="図 3" descr="v2_v3_expantion_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589" y="965208"/>
            <a:ext cx="7199985" cy="5399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7776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Low energy at PHENIX</a:t>
            </a:r>
            <a:endParaRPr kumimoji="1" lang="ja-JP" altLang="en-US" dirty="0"/>
          </a:p>
        </p:txBody>
      </p:sp>
      <p:sp>
        <p:nvSpPr>
          <p:cNvPr id="7" name="コンテンツ プレースホルダー 6"/>
          <p:cNvSpPr>
            <a:spLocks noGrp="1"/>
          </p:cNvSpPr>
          <p:nvPr>
            <p:ph idx="1"/>
          </p:nvPr>
        </p:nvSpPr>
        <p:spPr>
          <a:xfrm>
            <a:off x="749300" y="5985667"/>
            <a:ext cx="7958632" cy="752952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No significant change beyond systematic error in 200GeV, 62GeV and 39GeV for centrality and </a:t>
            </a:r>
            <a:r>
              <a:rPr lang="en-US" altLang="ja-JP" dirty="0" err="1" smtClean="0"/>
              <a:t>m</a:t>
            </a:r>
            <a:r>
              <a:rPr lang="en-US" altLang="ja-JP" baseline="-25000" dirty="0" err="1" smtClean="0"/>
              <a:t>T</a:t>
            </a:r>
            <a:r>
              <a:rPr lang="en-US" altLang="ja-JP" dirty="0" smtClean="0"/>
              <a:t> dependence</a:t>
            </a:r>
            <a:endParaRPr kumimoji="1"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34447-3E0A-6F45-B926-AEFBAF426B6D}" type="slidenum">
              <a:rPr kumimoji="1" lang="ja-JP" altLang="en-US" smtClean="0"/>
              <a:t>17</a:t>
            </a:fld>
            <a:endParaRPr kumimoji="1" lang="ja-JP" altLang="en-US"/>
          </a:p>
        </p:txBody>
      </p:sp>
      <p:pic>
        <p:nvPicPr>
          <p:cNvPr id="4" name="図 3" descr="lowE_radii_npart_all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07" t="5253" r="2874" b="1574"/>
          <a:stretch/>
        </p:blipFill>
        <p:spPr>
          <a:xfrm rot="5400000">
            <a:off x="978200" y="54100"/>
            <a:ext cx="4636800" cy="6390000"/>
          </a:xfrm>
          <a:prstGeom prst="rect">
            <a:avLst/>
          </a:prstGeom>
        </p:spPr>
      </p:pic>
      <p:pic>
        <p:nvPicPr>
          <p:cNvPr id="5" name="図 4" descr="lowE_radii_mt_all.pdf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8" t="5253" r="3586" b="1575"/>
          <a:stretch/>
        </p:blipFill>
        <p:spPr>
          <a:xfrm rot="5400000">
            <a:off x="1598400" y="476426"/>
            <a:ext cx="4564800" cy="6390000"/>
          </a:xfrm>
          <a:prstGeom prst="rect">
            <a:avLst/>
          </a:prstGeom>
        </p:spPr>
      </p:pic>
      <p:grpSp>
        <p:nvGrpSpPr>
          <p:cNvPr id="13" name="図形グループ 12"/>
          <p:cNvGrpSpPr/>
          <p:nvPr/>
        </p:nvGrpSpPr>
        <p:grpSpPr>
          <a:xfrm>
            <a:off x="7188642" y="868785"/>
            <a:ext cx="1213760" cy="1008000"/>
            <a:chOff x="7188642" y="868785"/>
            <a:chExt cx="1213760" cy="1008000"/>
          </a:xfrm>
        </p:grpSpPr>
        <p:sp>
          <p:nvSpPr>
            <p:cNvPr id="6" name="二等辺三角形 5"/>
            <p:cNvSpPr>
              <a:spLocks noChangeAspect="1"/>
            </p:cNvSpPr>
            <p:nvPr/>
          </p:nvSpPr>
          <p:spPr>
            <a:xfrm>
              <a:off x="7188642" y="975566"/>
              <a:ext cx="249053" cy="214701"/>
            </a:xfrm>
            <a:prstGeom prst="triangle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" name="円/楕円 8"/>
            <p:cNvSpPr>
              <a:spLocks noChangeAspect="1"/>
            </p:cNvSpPr>
            <p:nvPr/>
          </p:nvSpPr>
          <p:spPr>
            <a:xfrm>
              <a:off x="7224863" y="1653485"/>
              <a:ext cx="214699" cy="214699"/>
            </a:xfrm>
            <a:prstGeom prst="ellipse">
              <a:avLst/>
            </a:prstGeom>
            <a:solidFill>
              <a:srgbClr val="0000FF"/>
            </a:solidFill>
            <a:ln w="381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" name="テキスト ボックス 9"/>
            <p:cNvSpPr txBox="1"/>
            <p:nvPr/>
          </p:nvSpPr>
          <p:spPr>
            <a:xfrm>
              <a:off x="7502100" y="868785"/>
              <a:ext cx="900302" cy="3146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b="1" dirty="0" smtClean="0"/>
                <a:t>200GeV</a:t>
              </a:r>
              <a:endParaRPr kumimoji="1" lang="ja-JP" altLang="en-US" b="1" dirty="0"/>
            </a:p>
          </p:txBody>
        </p:sp>
        <p:sp>
          <p:nvSpPr>
            <p:cNvPr id="11" name="テキスト ボックス 10"/>
            <p:cNvSpPr txBox="1"/>
            <p:nvPr/>
          </p:nvSpPr>
          <p:spPr>
            <a:xfrm>
              <a:off x="7512920" y="1236626"/>
              <a:ext cx="791041" cy="3146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b="1" dirty="0" smtClean="0"/>
                <a:t>62</a:t>
              </a:r>
              <a:r>
                <a:rPr kumimoji="1" lang="en-US" altLang="ja-JP" b="1" dirty="0" smtClean="0"/>
                <a:t>GeV</a:t>
              </a:r>
              <a:endParaRPr kumimoji="1" lang="ja-JP" altLang="en-US" b="1" dirty="0"/>
            </a:p>
          </p:txBody>
        </p:sp>
        <p:sp>
          <p:nvSpPr>
            <p:cNvPr id="12" name="テキスト ボックス 11"/>
            <p:cNvSpPr txBox="1"/>
            <p:nvPr/>
          </p:nvSpPr>
          <p:spPr>
            <a:xfrm>
              <a:off x="7515641" y="1562116"/>
              <a:ext cx="791041" cy="3146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b="1" dirty="0" smtClean="0"/>
                <a:t>39</a:t>
              </a:r>
              <a:r>
                <a:rPr kumimoji="1" lang="en-US" altLang="ja-JP" b="1" dirty="0" smtClean="0"/>
                <a:t>GeV</a:t>
              </a:r>
              <a:endParaRPr kumimoji="1" lang="ja-JP" altLang="en-US" b="1" dirty="0"/>
            </a:p>
          </p:txBody>
        </p:sp>
        <p:sp>
          <p:nvSpPr>
            <p:cNvPr id="8" name="正方形/長方形 7"/>
            <p:cNvSpPr>
              <a:spLocks noChangeAspect="1"/>
            </p:cNvSpPr>
            <p:nvPr/>
          </p:nvSpPr>
          <p:spPr>
            <a:xfrm>
              <a:off x="7232947" y="1345899"/>
              <a:ext cx="179996" cy="179996"/>
            </a:xfrm>
            <a:prstGeom prst="rect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559164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Volume </a:t>
            </a:r>
            <a:r>
              <a:rPr kumimoji="1" lang="en-US" altLang="ja-JP" dirty="0" err="1" smtClean="0"/>
              <a:t>vs</a:t>
            </a:r>
            <a:r>
              <a:rPr kumimoji="1" lang="en-US" altLang="ja-JP" dirty="0" smtClean="0"/>
              <a:t> Multiplicity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199" y="1054100"/>
            <a:ext cx="8245475" cy="4373563"/>
          </a:xfrm>
        </p:spPr>
        <p:txBody>
          <a:bodyPr/>
          <a:lstStyle/>
          <a:p>
            <a:r>
              <a:rPr lang="en-US" altLang="ja-JP" dirty="0" smtClean="0"/>
              <a:t>Product of 3D HBT radii shows the volume of homogeneity regions</a:t>
            </a:r>
          </a:p>
          <a:p>
            <a:r>
              <a:rPr kumimoji="1" lang="en-US" altLang="ja-JP" dirty="0" smtClean="0"/>
              <a:t>Consistent with global trends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34447-3E0A-6F45-B926-AEFBAF426B6D}" type="slidenum">
              <a:rPr kumimoji="1" lang="ja-JP" altLang="en-US" smtClean="0"/>
              <a:t>18</a:t>
            </a:fld>
            <a:endParaRPr kumimoji="1" lang="ja-JP" altLang="en-US"/>
          </a:p>
        </p:txBody>
      </p:sp>
      <p:pic>
        <p:nvPicPr>
          <p:cNvPr id="5" name="図 4" descr="vf_world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0" t="2643" r="2148" b="2605"/>
          <a:stretch/>
        </p:blipFill>
        <p:spPr>
          <a:xfrm rot="5400000">
            <a:off x="2054125" y="1362567"/>
            <a:ext cx="4617492" cy="6371999"/>
          </a:xfrm>
          <a:prstGeom prst="rect">
            <a:avLst/>
          </a:prstGeom>
        </p:spPr>
      </p:pic>
      <p:sp>
        <p:nvSpPr>
          <p:cNvPr id="7" name="テキスト ボックス 6"/>
          <p:cNvSpPr txBox="1"/>
          <p:nvPr/>
        </p:nvSpPr>
        <p:spPr>
          <a:xfrm>
            <a:off x="6017015" y="1603345"/>
            <a:ext cx="249411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000" b="1" dirty="0" smtClean="0">
                <a:solidFill>
                  <a:srgbClr val="FF0000"/>
                </a:solidFill>
              </a:rPr>
              <a:t>Poster, Board #246</a:t>
            </a:r>
            <a:endParaRPr lang="en-US" altLang="ja-JP" sz="2000" b="1" dirty="0" smtClean="0">
              <a:solidFill>
                <a:srgbClr val="FF0000"/>
              </a:solidFill>
            </a:endParaRPr>
          </a:p>
          <a:p>
            <a:r>
              <a:rPr lang="en-US" altLang="ja-JP" sz="2000" b="1" dirty="0" smtClean="0">
                <a:solidFill>
                  <a:srgbClr val="FF0000"/>
                </a:solidFill>
              </a:rPr>
              <a:t>Alex </a:t>
            </a:r>
            <a:r>
              <a:rPr kumimoji="1" lang="en-US" altLang="ja-JP" sz="2000" b="1" dirty="0" err="1" smtClean="0">
                <a:solidFill>
                  <a:srgbClr val="FF0000"/>
                </a:solidFill>
              </a:rPr>
              <a:t>Mwai</a:t>
            </a:r>
            <a:endParaRPr kumimoji="1" lang="ja-JP" altLang="en-US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51050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Summary</a:t>
            </a:r>
            <a:endParaRPr kumimoji="1" lang="ja-JP" altLang="en-US" dirty="0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idx="1"/>
          </p:nvPr>
        </p:nvSpPr>
        <p:spPr>
          <a:xfrm>
            <a:off x="457199" y="1031379"/>
            <a:ext cx="8245475" cy="5494020"/>
          </a:xfrm>
        </p:spPr>
        <p:txBody>
          <a:bodyPr>
            <a:normAutofit lnSpcReduction="10000"/>
          </a:bodyPr>
          <a:lstStyle/>
          <a:p>
            <a:r>
              <a:rPr kumimoji="1" lang="en-US" altLang="ja-JP" dirty="0" smtClean="0"/>
              <a:t>Azimuthal HBT radii </a:t>
            </a:r>
            <a:r>
              <a:rPr kumimoji="1" lang="en-US" altLang="ja-JP" dirty="0" err="1" smtClean="0"/>
              <a:t>w.r.t</a:t>
            </a:r>
            <a:r>
              <a:rPr kumimoji="1" lang="en-US" altLang="ja-JP" dirty="0" smtClean="0"/>
              <a:t> v</a:t>
            </a:r>
            <a:r>
              <a:rPr kumimoji="1" lang="en-US" altLang="ja-JP" baseline="-25000" dirty="0" smtClean="0"/>
              <a:t>2 </a:t>
            </a:r>
            <a:r>
              <a:rPr kumimoji="1" lang="en-US" altLang="ja-JP" dirty="0" smtClean="0"/>
              <a:t>plane</a:t>
            </a:r>
            <a:r>
              <a:rPr kumimoji="1" lang="en-US" altLang="ja-JP" baseline="-25000" dirty="0" smtClean="0"/>
              <a:t> </a:t>
            </a:r>
          </a:p>
          <a:p>
            <a:pPr lvl="1"/>
            <a:r>
              <a:rPr lang="en-US" altLang="ja-JP" dirty="0"/>
              <a:t>Final eccentricity increases with increasing </a:t>
            </a:r>
            <a:r>
              <a:rPr lang="en-US" altLang="ja-JP" dirty="0" err="1"/>
              <a:t>m</a:t>
            </a:r>
            <a:r>
              <a:rPr lang="en-US" altLang="ja-JP" baseline="-25000" dirty="0" err="1"/>
              <a:t>T</a:t>
            </a:r>
            <a:r>
              <a:rPr lang="en-US" altLang="ja-JP" dirty="0"/>
              <a:t>, but not enough to explain the difference between π/</a:t>
            </a:r>
            <a:r>
              <a:rPr lang="en-US" altLang="ja-JP" dirty="0" smtClean="0"/>
              <a:t>K</a:t>
            </a:r>
          </a:p>
          <a:p>
            <a:pPr marL="841950" lvl="2" indent="-285750">
              <a:buClr>
                <a:srgbClr val="FF0000"/>
              </a:buClr>
              <a:buFont typeface="ヒラギノ角ゴ ProN W3"/>
              <a:buChar char="☛"/>
            </a:pPr>
            <a:r>
              <a:rPr lang="en-US" altLang="ja-JP" dirty="0" smtClean="0"/>
              <a:t>Difference may indicate faster freeze-out of K due to less cross section</a:t>
            </a:r>
            <a:endParaRPr lang="en-US" altLang="ja-JP" dirty="0" smtClean="0"/>
          </a:p>
          <a:p>
            <a:pPr lvl="1"/>
            <a:r>
              <a:rPr kumimoji="1" lang="en-US" altLang="ja-JP" dirty="0" smtClean="0"/>
              <a:t>Relative amplitude of R</a:t>
            </a:r>
            <a:r>
              <a:rPr kumimoji="1" lang="en-US" altLang="ja-JP" baseline="-25000" dirty="0" smtClean="0"/>
              <a:t>out</a:t>
            </a:r>
            <a:r>
              <a:rPr kumimoji="1" lang="en-US" altLang="ja-JP" dirty="0" smtClean="0"/>
              <a:t> in 0-20% doesn’t depend on </a:t>
            </a:r>
            <a:r>
              <a:rPr kumimoji="1" lang="en-US" altLang="ja-JP" dirty="0" err="1" smtClean="0"/>
              <a:t>m</a:t>
            </a:r>
            <a:r>
              <a:rPr kumimoji="1" lang="en-US" altLang="ja-JP" baseline="-25000" dirty="0" err="1" smtClean="0"/>
              <a:t>T</a:t>
            </a:r>
            <a:endParaRPr kumimoji="1" lang="en-US" altLang="ja-JP" baseline="-25000" dirty="0" smtClean="0"/>
          </a:p>
          <a:p>
            <a:pPr marL="841950" lvl="2" indent="-285750">
              <a:buClr>
                <a:srgbClr val="FF0000"/>
              </a:buClr>
              <a:buFont typeface="ヒラギノ角ゴ ProN W3"/>
              <a:buChar char="☛"/>
            </a:pPr>
            <a:r>
              <a:rPr lang="en-US" altLang="ja-JP" dirty="0" smtClean="0"/>
              <a:t>It may indicate the difference of emission duration between in-plane and out-of</a:t>
            </a:r>
            <a:r>
              <a:rPr lang="en-US" altLang="ja-JP" dirty="0" smtClean="0"/>
              <a:t>-plane</a:t>
            </a:r>
            <a:r>
              <a:rPr kumimoji="1" lang="en-US" altLang="ja-JP" dirty="0" smtClean="0"/>
              <a:t> </a:t>
            </a:r>
            <a:endParaRPr kumimoji="1" lang="en-US" altLang="ja-JP" dirty="0" smtClean="0"/>
          </a:p>
          <a:p>
            <a:r>
              <a:rPr lang="en-US" altLang="ja-JP" dirty="0"/>
              <a:t>Azimuthal HBT radii </a:t>
            </a:r>
            <a:r>
              <a:rPr lang="en-US" altLang="ja-JP" dirty="0" err="1" smtClean="0"/>
              <a:t>w.r.t</a:t>
            </a:r>
            <a:r>
              <a:rPr lang="en-US" altLang="ja-JP" dirty="0" smtClean="0"/>
              <a:t> v</a:t>
            </a:r>
            <a:r>
              <a:rPr kumimoji="1" lang="en-US" altLang="ja-JP" baseline="-25000" dirty="0" smtClean="0"/>
              <a:t>3</a:t>
            </a:r>
            <a:r>
              <a:rPr kumimoji="1" lang="en-US" altLang="ja-JP" dirty="0" smtClean="0"/>
              <a:t> plane</a:t>
            </a:r>
          </a:p>
          <a:p>
            <a:pPr lvl="1"/>
            <a:r>
              <a:rPr lang="en-US" altLang="ja-JP" dirty="0" smtClean="0"/>
              <a:t>First measurement of final </a:t>
            </a:r>
            <a:r>
              <a:rPr lang="en-US" altLang="ja-JP" dirty="0" err="1" smtClean="0"/>
              <a:t>triangularity</a:t>
            </a:r>
            <a:r>
              <a:rPr lang="en-US" altLang="ja-JP" dirty="0" smtClean="0"/>
              <a:t> have been presented. </a:t>
            </a:r>
            <a:br>
              <a:rPr lang="en-US" altLang="ja-JP" dirty="0" smtClean="0"/>
            </a:br>
            <a:r>
              <a:rPr lang="en-US" altLang="ja-JP" dirty="0" smtClean="0"/>
              <a:t>It seems to vanish at freeze-out by expansion.</a:t>
            </a:r>
          </a:p>
          <a:p>
            <a:pPr lvl="1"/>
            <a:r>
              <a:rPr lang="en-US" altLang="ja-JP" dirty="0" smtClean="0"/>
              <a:t>while Rout clearly has finite oscillation in most central collisions</a:t>
            </a:r>
          </a:p>
          <a:p>
            <a:pPr marL="841950" lvl="2" indent="-285750">
              <a:buClr>
                <a:srgbClr val="FF0000"/>
              </a:buClr>
              <a:buFont typeface="ヒラギノ角ゴ ProN W3"/>
              <a:buChar char="☛"/>
            </a:pPr>
            <a:r>
              <a:rPr lang="en-US" altLang="ja-JP" dirty="0"/>
              <a:t>It may indicate the </a:t>
            </a:r>
            <a:r>
              <a:rPr lang="en-US" altLang="ja-JP" dirty="0" smtClean="0"/>
              <a:t>difference of emission duration </a:t>
            </a:r>
            <a:r>
              <a:rPr lang="en-US" altLang="ja-JP" dirty="0"/>
              <a:t>between </a:t>
            </a:r>
            <a:r>
              <a:rPr lang="en-US" altLang="ja-JP" dirty="0" err="1" smtClean="0"/>
              <a:t>Δφ</a:t>
            </a:r>
            <a:r>
              <a:rPr lang="en-US" altLang="ja-JP" dirty="0" smtClean="0"/>
              <a:t>=0°/60° direction</a:t>
            </a:r>
            <a:r>
              <a:rPr kumimoji="1" lang="en-US" altLang="ja-JP" dirty="0" smtClean="0"/>
              <a:t>	</a:t>
            </a:r>
          </a:p>
          <a:p>
            <a:r>
              <a:rPr lang="en-US" altLang="ja-JP" dirty="0" smtClean="0"/>
              <a:t>Low energy in </a:t>
            </a:r>
            <a:r>
              <a:rPr lang="en-US" altLang="ja-JP" dirty="0" err="1" smtClean="0"/>
              <a:t>Au+Au</a:t>
            </a:r>
            <a:r>
              <a:rPr lang="en-US" altLang="ja-JP" dirty="0" smtClean="0"/>
              <a:t> collisions</a:t>
            </a:r>
          </a:p>
          <a:p>
            <a:pPr lvl="1"/>
            <a:r>
              <a:rPr lang="en-US" altLang="ja-JP" dirty="0" smtClean="0"/>
              <a:t>No significant </a:t>
            </a:r>
            <a:r>
              <a:rPr lang="en-US" altLang="ja-JP" dirty="0" smtClean="0"/>
              <a:t>change </a:t>
            </a:r>
            <a:r>
              <a:rPr lang="en-US" altLang="ja-JP" dirty="0" smtClean="0"/>
              <a:t>between 200, 62 and 39 [</a:t>
            </a:r>
            <a:r>
              <a:rPr lang="en-US" altLang="ja-JP" dirty="0" err="1" smtClean="0"/>
              <a:t>GeV</a:t>
            </a:r>
            <a:r>
              <a:rPr lang="en-US" altLang="ja-JP" dirty="0" smtClean="0"/>
              <a:t>]</a:t>
            </a:r>
          </a:p>
          <a:p>
            <a:pPr lvl="1"/>
            <a:r>
              <a:rPr lang="en-US" altLang="ja-JP" dirty="0" smtClean="0"/>
              <a:t>Volume is consistent with global trends</a:t>
            </a: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34447-3E0A-6F45-B926-AEFBAF426B6D}" type="slidenum">
              <a:rPr kumimoji="1" lang="ja-JP" altLang="en-US" smtClean="0"/>
              <a:t>19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111097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sz="4400" cap="none" dirty="0" smtClean="0"/>
              <a:t>outline</a:t>
            </a:r>
            <a:endParaRPr kumimoji="1" lang="ja-JP" altLang="en-US" sz="4400" cap="none" dirty="0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34447-3E0A-6F45-B926-AEFBAF426B6D}" type="slidenum">
              <a:rPr kumimoji="1" lang="ja-JP" altLang="en-US" smtClean="0"/>
              <a:t>2</a:t>
            </a:fld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sz="2400" dirty="0" smtClean="0"/>
              <a:t>Introduction of HBT</a:t>
            </a:r>
            <a:endParaRPr lang="en-US" altLang="ja-JP" sz="2400" baseline="-25000" dirty="0" smtClean="0"/>
          </a:p>
          <a:p>
            <a:r>
              <a:rPr lang="en-US" altLang="ja-JP" sz="2400" dirty="0" smtClean="0"/>
              <a:t>Azimuthal HBT </a:t>
            </a:r>
            <a:r>
              <a:rPr lang="en-US" altLang="ja-JP" sz="2400" dirty="0" err="1" smtClean="0"/>
              <a:t>w.r.t</a:t>
            </a:r>
            <a:r>
              <a:rPr lang="en-US" altLang="ja-JP" sz="2400" dirty="0" smtClean="0"/>
              <a:t> v</a:t>
            </a:r>
            <a:r>
              <a:rPr lang="en-US" altLang="ja-JP" sz="2400" baseline="-25000" dirty="0" smtClean="0"/>
              <a:t>2 </a:t>
            </a:r>
            <a:r>
              <a:rPr lang="en-US" altLang="ja-JP" sz="2400" dirty="0" smtClean="0"/>
              <a:t>plane</a:t>
            </a:r>
          </a:p>
          <a:p>
            <a:r>
              <a:rPr lang="en-US" altLang="ja-JP" sz="2400" dirty="0"/>
              <a:t>Azimuthal HBT </a:t>
            </a:r>
            <a:r>
              <a:rPr lang="en-US" altLang="ja-JP" sz="2400" dirty="0" err="1"/>
              <a:t>w.r.t</a:t>
            </a:r>
            <a:r>
              <a:rPr lang="en-US" altLang="ja-JP" sz="2400" dirty="0"/>
              <a:t> </a:t>
            </a:r>
            <a:r>
              <a:rPr lang="en-US" altLang="ja-JP" sz="2400" dirty="0" smtClean="0"/>
              <a:t>v</a:t>
            </a:r>
            <a:r>
              <a:rPr lang="en-US" altLang="ja-JP" sz="2400" baseline="-25000" dirty="0" smtClean="0"/>
              <a:t>3 </a:t>
            </a:r>
            <a:r>
              <a:rPr lang="en-US" altLang="ja-JP" sz="2400" dirty="0"/>
              <a:t>plane</a:t>
            </a:r>
            <a:endParaRPr lang="en-US" altLang="ja-JP" sz="2400" dirty="0" smtClean="0"/>
          </a:p>
          <a:p>
            <a:r>
              <a:rPr lang="en-US" altLang="ja-JP" sz="2400" dirty="0" smtClean="0"/>
              <a:t>Low energy at PHENIX</a:t>
            </a:r>
          </a:p>
          <a:p>
            <a:r>
              <a:rPr kumimoji="1" lang="en-US" altLang="ja-JP" sz="2400" dirty="0" smtClean="0"/>
              <a:t>Summary</a:t>
            </a:r>
          </a:p>
        </p:txBody>
      </p:sp>
    </p:spTree>
    <p:extLst>
      <p:ext uri="{BB962C8B-B14F-4D97-AF65-F5344CB8AC3E}">
        <p14:creationId xmlns:p14="http://schemas.microsoft.com/office/powerpoint/2010/main" val="36573928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z="3600" cap="none" dirty="0" smtClean="0"/>
              <a:t>Thank you for your attention</a:t>
            </a:r>
            <a:r>
              <a:rPr kumimoji="1" lang="en-US" altLang="ja-JP" sz="3600" cap="none" dirty="0" smtClean="0"/>
              <a:t>!</a:t>
            </a:r>
            <a:br>
              <a:rPr kumimoji="1" lang="en-US" altLang="ja-JP" sz="3600" cap="none" dirty="0" smtClean="0"/>
            </a:br>
            <a:r>
              <a:rPr lang="en-US" altLang="ja-JP" sz="3600" cap="none" dirty="0"/>
              <a:t/>
            </a:r>
            <a:br>
              <a:rPr lang="en-US" altLang="ja-JP" sz="3600" cap="none" dirty="0"/>
            </a:br>
            <a:r>
              <a:rPr lang="en-US" altLang="ja-JP" sz="3600" cap="none" dirty="0" smtClean="0"/>
              <a:t/>
            </a:r>
            <a:br>
              <a:rPr lang="en-US" altLang="ja-JP" sz="3600" cap="none" dirty="0" smtClean="0"/>
            </a:br>
            <a:r>
              <a:rPr lang="en-US" altLang="ja-JP" sz="3600" cap="none" dirty="0"/>
              <a:t/>
            </a:r>
            <a:br>
              <a:rPr lang="en-US" altLang="ja-JP" sz="3600" cap="none" dirty="0"/>
            </a:br>
            <a:r>
              <a:rPr lang="en-US" altLang="ja-JP" sz="3600" cap="none" dirty="0" smtClean="0"/>
              <a:t/>
            </a:r>
            <a:br>
              <a:rPr lang="en-US" altLang="ja-JP" sz="3600" cap="none" dirty="0" smtClean="0"/>
            </a:br>
            <a:r>
              <a:rPr lang="en-US" altLang="ja-JP" sz="3600" cap="none" dirty="0"/>
              <a:t/>
            </a:r>
            <a:br>
              <a:rPr lang="en-US" altLang="ja-JP" sz="3600" cap="none" dirty="0"/>
            </a:br>
            <a:endParaRPr kumimoji="1" lang="ja-JP" altLang="en-US" sz="3600" cap="none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B34447-3E0A-6F45-B926-AEFBAF426B6D}" type="slidenum">
              <a:rPr kumimoji="1" lang="ja-JP" altLang="en-US" smtClean="0"/>
              <a:t>20</a:t>
            </a:fld>
            <a:endParaRPr kumimoji="1" lang="ja-JP" altLang="en-US"/>
          </a:p>
        </p:txBody>
      </p:sp>
      <p:pic>
        <p:nvPicPr>
          <p:cNvPr id="5" name="図 4" descr="onigiri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285" y="3168323"/>
            <a:ext cx="2880005" cy="3168000"/>
          </a:xfrm>
          <a:prstGeom prst="rect">
            <a:avLst/>
          </a:prstGeom>
        </p:spPr>
      </p:pic>
      <p:sp>
        <p:nvSpPr>
          <p:cNvPr id="6" name="テキスト ボックス 5"/>
          <p:cNvSpPr txBox="1"/>
          <p:nvPr/>
        </p:nvSpPr>
        <p:spPr>
          <a:xfrm>
            <a:off x="3980234" y="3399318"/>
            <a:ext cx="442591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b="1" dirty="0"/>
              <a:t>Japanese rice </a:t>
            </a:r>
            <a:r>
              <a:rPr lang="en-US" altLang="ja-JP" sz="2400" b="1" dirty="0" smtClean="0"/>
              <a:t>ball </a:t>
            </a:r>
          </a:p>
          <a:p>
            <a:r>
              <a:rPr lang="en-US" altLang="ja-JP" sz="2400" b="1" dirty="0" smtClean="0"/>
              <a:t>has just “t</a:t>
            </a:r>
            <a:r>
              <a:rPr kumimoji="1" lang="en-US" altLang="ja-JP" sz="2400" b="1" dirty="0" smtClean="0"/>
              <a:t>riangular shape” !!</a:t>
            </a:r>
            <a:endParaRPr kumimoji="1" lang="ja-JP" altLang="en-US" sz="2400" b="1" dirty="0"/>
          </a:p>
        </p:txBody>
      </p:sp>
      <p:pic>
        <p:nvPicPr>
          <p:cNvPr id="7" name="図 6" descr="onigiri2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4882" y="4858763"/>
            <a:ext cx="1751263" cy="1313447"/>
          </a:xfrm>
          <a:prstGeom prst="rect">
            <a:avLst/>
          </a:prstGeom>
        </p:spPr>
      </p:pic>
      <p:sp>
        <p:nvSpPr>
          <p:cNvPr id="8" name="テキスト ボックス 7"/>
          <p:cNvSpPr txBox="1"/>
          <p:nvPr/>
        </p:nvSpPr>
        <p:spPr>
          <a:xfrm>
            <a:off x="5284001" y="6181578"/>
            <a:ext cx="31221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 smtClean="0"/>
              <a:t>Elliptical shape is minor …</a:t>
            </a:r>
            <a:endParaRPr kumimoji="1" lang="ja-JP" altLang="en-US" b="1" dirty="0"/>
          </a:p>
        </p:txBody>
      </p:sp>
    </p:spTree>
    <p:extLst>
      <p:ext uri="{BB962C8B-B14F-4D97-AF65-F5344CB8AC3E}">
        <p14:creationId xmlns:p14="http://schemas.microsoft.com/office/powerpoint/2010/main" val="18871593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cap="none" dirty="0" smtClean="0"/>
              <a:t>Back up</a:t>
            </a:r>
            <a:endParaRPr kumimoji="1" lang="ja-JP" altLang="en-US" cap="none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B34447-3E0A-6F45-B926-AEFBAF426B6D}" type="slidenum">
              <a:rPr kumimoji="1" lang="ja-JP" altLang="en-US" smtClean="0"/>
              <a:t>21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019719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図形グループ 21"/>
          <p:cNvGrpSpPr>
            <a:grpSpLocks noChangeAspect="1"/>
          </p:cNvGrpSpPr>
          <p:nvPr/>
        </p:nvGrpSpPr>
        <p:grpSpPr>
          <a:xfrm>
            <a:off x="4310770" y="2114501"/>
            <a:ext cx="4567760" cy="4678013"/>
            <a:chOff x="3980570" y="2343101"/>
            <a:chExt cx="4392000" cy="4498013"/>
          </a:xfrm>
        </p:grpSpPr>
        <p:pic>
          <p:nvPicPr>
            <p:cNvPr id="4" name="図 3" descr="e3_fin_Logo.pdf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16" t="33446" r="1469" b="580"/>
            <a:stretch/>
          </p:blipFill>
          <p:spPr>
            <a:xfrm rot="5400000">
              <a:off x="3927563" y="2396108"/>
              <a:ext cx="4498013" cy="4392000"/>
            </a:xfrm>
            <a:prstGeom prst="rect">
              <a:avLst/>
            </a:prstGeom>
          </p:spPr>
        </p:pic>
        <p:pic>
          <p:nvPicPr>
            <p:cNvPr id="21" name="図 20" descr="e3_fin_Logo.pdf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818" t="479" r="4566" b="67615"/>
            <a:stretch/>
          </p:blipFill>
          <p:spPr>
            <a:xfrm rot="5400000">
              <a:off x="6258844" y="4736019"/>
              <a:ext cx="2084400" cy="2124000"/>
            </a:xfrm>
            <a:prstGeom prst="rect">
              <a:avLst/>
            </a:prstGeom>
          </p:spPr>
        </p:pic>
      </p:grp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Relative amplitude of HBT radii</a:t>
            </a:r>
            <a:endParaRPr kumimoji="1" lang="ja-JP" altLang="en-US" dirty="0"/>
          </a:p>
        </p:txBody>
      </p:sp>
      <p:sp>
        <p:nvSpPr>
          <p:cNvPr id="5" name="コンテンツ プレースホルダー 4"/>
          <p:cNvSpPr>
            <a:spLocks noGrp="1"/>
          </p:cNvSpPr>
          <p:nvPr>
            <p:ph idx="1"/>
          </p:nvPr>
        </p:nvSpPr>
        <p:spPr>
          <a:xfrm>
            <a:off x="266700" y="990600"/>
            <a:ext cx="8801101" cy="3512401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Relative amplitude is used to represent “</a:t>
            </a:r>
            <a:r>
              <a:rPr lang="en-US" altLang="ja-JP" dirty="0" err="1" smtClean="0"/>
              <a:t>triangularity</a:t>
            </a:r>
            <a:r>
              <a:rPr lang="en-US" altLang="ja-JP" dirty="0" smtClean="0"/>
              <a:t>” at freeze-out</a:t>
            </a:r>
          </a:p>
          <a:p>
            <a:r>
              <a:rPr lang="en-US" altLang="ja-JP" dirty="0" smtClean="0"/>
              <a:t>Relative amplitude of </a:t>
            </a:r>
            <a:r>
              <a:rPr lang="en-US" altLang="ja-JP" dirty="0" smtClean="0">
                <a:solidFill>
                  <a:srgbClr val="FF0000"/>
                </a:solidFill>
              </a:rPr>
              <a:t>Rout increases</a:t>
            </a:r>
            <a:r>
              <a:rPr lang="en-US" altLang="ja-JP" dirty="0" smtClean="0"/>
              <a:t> with increasing </a:t>
            </a:r>
            <a:r>
              <a:rPr lang="en-US" altLang="ja-JP" dirty="0" err="1" smtClean="0"/>
              <a:t>Npart</a:t>
            </a:r>
            <a:endParaRPr kumimoji="1"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34447-3E0A-6F45-B926-AEFBAF426B6D}" type="slidenum">
              <a:rPr kumimoji="1" lang="ja-JP" altLang="en-US" smtClean="0"/>
              <a:t>22</a:t>
            </a:fld>
            <a:endParaRPr kumimoji="1" lang="ja-JP" altLang="en-US"/>
          </a:p>
        </p:txBody>
      </p:sp>
      <p:grpSp>
        <p:nvGrpSpPr>
          <p:cNvPr id="6" name="図形グループ 5"/>
          <p:cNvGrpSpPr>
            <a:grpSpLocks noChangeAspect="1"/>
          </p:cNvGrpSpPr>
          <p:nvPr/>
        </p:nvGrpSpPr>
        <p:grpSpPr>
          <a:xfrm>
            <a:off x="934058" y="2078628"/>
            <a:ext cx="2504157" cy="1869696"/>
            <a:chOff x="87056" y="3206702"/>
            <a:chExt cx="4283543" cy="2915967"/>
          </a:xfrm>
        </p:grpSpPr>
        <p:grpSp>
          <p:nvGrpSpPr>
            <p:cNvPr id="7" name="図形グループ 6"/>
            <p:cNvGrpSpPr>
              <a:grpSpLocks noChangeAspect="1"/>
            </p:cNvGrpSpPr>
            <p:nvPr/>
          </p:nvGrpSpPr>
          <p:grpSpPr>
            <a:xfrm>
              <a:off x="752145" y="3206702"/>
              <a:ext cx="3618454" cy="2915967"/>
              <a:chOff x="792994" y="4082316"/>
              <a:chExt cx="3618454" cy="2915967"/>
            </a:xfrm>
          </p:grpSpPr>
          <p:cxnSp>
            <p:nvCxnSpPr>
              <p:cNvPr id="12" name="直線矢印コネクタ 11"/>
              <p:cNvCxnSpPr/>
              <p:nvPr/>
            </p:nvCxnSpPr>
            <p:spPr>
              <a:xfrm flipV="1">
                <a:off x="1243263" y="6202952"/>
                <a:ext cx="2513263" cy="13368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線矢印コネクタ 12"/>
              <p:cNvCxnSpPr/>
              <p:nvPr/>
            </p:nvCxnSpPr>
            <p:spPr>
              <a:xfrm flipV="1">
                <a:off x="1256400" y="4882236"/>
                <a:ext cx="0" cy="1332162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テキスト ボックス 13"/>
              <p:cNvSpPr txBox="1"/>
              <p:nvPr/>
            </p:nvSpPr>
            <p:spPr>
              <a:xfrm>
                <a:off x="792994" y="4082316"/>
                <a:ext cx="1106026" cy="7200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US" altLang="ja-JP" sz="2400" b="1" dirty="0" smtClean="0">
                    <a:solidFill>
                      <a:srgbClr val="000000"/>
                    </a:solidFill>
                  </a:rPr>
                  <a:t>R</a:t>
                </a:r>
                <a:r>
                  <a:rPr lang="en-US" altLang="ja-JP" sz="2400" b="1" baseline="-25000" dirty="0" smtClean="0">
                    <a:solidFill>
                      <a:srgbClr val="000000"/>
                    </a:solidFill>
                  </a:rPr>
                  <a:t>μ</a:t>
                </a:r>
                <a:r>
                  <a:rPr lang="en-US" altLang="ja-JP" sz="2400" b="1" baseline="30000" dirty="0" smtClean="0">
                    <a:solidFill>
                      <a:srgbClr val="000000"/>
                    </a:solidFill>
                  </a:rPr>
                  <a:t>2</a:t>
                </a:r>
                <a:endParaRPr kumimoji="1" lang="ja-JP" altLang="en-US" sz="2400" b="1" baseline="-250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" name="テキスト ボックス 14"/>
              <p:cNvSpPr txBox="1"/>
              <p:nvPr/>
            </p:nvSpPr>
            <p:spPr>
              <a:xfrm>
                <a:off x="1624194" y="6536618"/>
                <a:ext cx="134590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US" altLang="ja-JP" sz="2400" b="1" dirty="0" err="1" smtClean="0">
                    <a:solidFill>
                      <a:srgbClr val="000000"/>
                    </a:solidFill>
                  </a:rPr>
                  <a:t>φ</a:t>
                </a:r>
                <a:r>
                  <a:rPr lang="en-US" altLang="ja-JP" sz="2400" b="1" baseline="-25000" dirty="0" err="1" smtClean="0">
                    <a:solidFill>
                      <a:srgbClr val="000000"/>
                    </a:solidFill>
                  </a:rPr>
                  <a:t>pair</a:t>
                </a:r>
                <a:r>
                  <a:rPr lang="en-US" altLang="ja-JP" sz="2400" b="1" dirty="0" smtClean="0">
                    <a:solidFill>
                      <a:srgbClr val="000000"/>
                    </a:solidFill>
                  </a:rPr>
                  <a:t>- Ψ</a:t>
                </a:r>
                <a:r>
                  <a:rPr lang="en-US" altLang="ja-JP" sz="2400" b="1" baseline="-25000" dirty="0" smtClean="0">
                    <a:solidFill>
                      <a:srgbClr val="000000"/>
                    </a:solidFill>
                  </a:rPr>
                  <a:t>3</a:t>
                </a:r>
                <a:endParaRPr kumimoji="1" lang="ja-JP" altLang="en-US" sz="2400" b="1" baseline="-250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6" name="フリーフォーム 15"/>
              <p:cNvSpPr/>
              <p:nvPr/>
            </p:nvSpPr>
            <p:spPr>
              <a:xfrm>
                <a:off x="1247465" y="5325042"/>
                <a:ext cx="2507911" cy="597162"/>
              </a:xfrm>
              <a:custGeom>
                <a:avLst/>
                <a:gdLst>
                  <a:gd name="connsiteX0" fmla="*/ 0 w 2713790"/>
                  <a:gd name="connsiteY0" fmla="*/ 40105 h 967557"/>
                  <a:gd name="connsiteX1" fmla="*/ 320842 w 2713790"/>
                  <a:gd name="connsiteY1" fmla="*/ 106948 h 967557"/>
                  <a:gd name="connsiteX2" fmla="*/ 588211 w 2713790"/>
                  <a:gd name="connsiteY2" fmla="*/ 347579 h 967557"/>
                  <a:gd name="connsiteX3" fmla="*/ 895684 w 2713790"/>
                  <a:gd name="connsiteY3" fmla="*/ 668421 h 967557"/>
                  <a:gd name="connsiteX4" fmla="*/ 1189790 w 2713790"/>
                  <a:gd name="connsiteY4" fmla="*/ 922421 h 967557"/>
                  <a:gd name="connsiteX5" fmla="*/ 1537369 w 2713790"/>
                  <a:gd name="connsiteY5" fmla="*/ 922421 h 967557"/>
                  <a:gd name="connsiteX6" fmla="*/ 2005263 w 2713790"/>
                  <a:gd name="connsiteY6" fmla="*/ 467895 h 967557"/>
                  <a:gd name="connsiteX7" fmla="*/ 2259263 w 2713790"/>
                  <a:gd name="connsiteY7" fmla="*/ 160421 h 967557"/>
                  <a:gd name="connsiteX8" fmla="*/ 2540000 w 2713790"/>
                  <a:gd name="connsiteY8" fmla="*/ 26737 h 967557"/>
                  <a:gd name="connsiteX9" fmla="*/ 2713790 w 2713790"/>
                  <a:gd name="connsiteY9" fmla="*/ 0 h 967557"/>
                  <a:gd name="connsiteX10" fmla="*/ 2713790 w 2713790"/>
                  <a:gd name="connsiteY10" fmla="*/ 0 h 967557"/>
                  <a:gd name="connsiteX0" fmla="*/ 0 w 2713790"/>
                  <a:gd name="connsiteY0" fmla="*/ 40105 h 962044"/>
                  <a:gd name="connsiteX1" fmla="*/ 320842 w 2713790"/>
                  <a:gd name="connsiteY1" fmla="*/ 106948 h 962044"/>
                  <a:gd name="connsiteX2" fmla="*/ 588211 w 2713790"/>
                  <a:gd name="connsiteY2" fmla="*/ 347579 h 962044"/>
                  <a:gd name="connsiteX3" fmla="*/ 895684 w 2713790"/>
                  <a:gd name="connsiteY3" fmla="*/ 668421 h 962044"/>
                  <a:gd name="connsiteX4" fmla="*/ 1189790 w 2713790"/>
                  <a:gd name="connsiteY4" fmla="*/ 922421 h 962044"/>
                  <a:gd name="connsiteX5" fmla="*/ 1537369 w 2713790"/>
                  <a:gd name="connsiteY5" fmla="*/ 922421 h 962044"/>
                  <a:gd name="connsiteX6" fmla="*/ 1938421 w 2713790"/>
                  <a:gd name="connsiteY6" fmla="*/ 548105 h 962044"/>
                  <a:gd name="connsiteX7" fmla="*/ 2259263 w 2713790"/>
                  <a:gd name="connsiteY7" fmla="*/ 160421 h 962044"/>
                  <a:gd name="connsiteX8" fmla="*/ 2540000 w 2713790"/>
                  <a:gd name="connsiteY8" fmla="*/ 26737 h 962044"/>
                  <a:gd name="connsiteX9" fmla="*/ 2713790 w 2713790"/>
                  <a:gd name="connsiteY9" fmla="*/ 0 h 962044"/>
                  <a:gd name="connsiteX10" fmla="*/ 2713790 w 2713790"/>
                  <a:gd name="connsiteY10" fmla="*/ 0 h 962044"/>
                  <a:gd name="connsiteX0" fmla="*/ 0 w 2713790"/>
                  <a:gd name="connsiteY0" fmla="*/ 44376 h 966315"/>
                  <a:gd name="connsiteX1" fmla="*/ 320842 w 2713790"/>
                  <a:gd name="connsiteY1" fmla="*/ 111219 h 966315"/>
                  <a:gd name="connsiteX2" fmla="*/ 588211 w 2713790"/>
                  <a:gd name="connsiteY2" fmla="*/ 351850 h 966315"/>
                  <a:gd name="connsiteX3" fmla="*/ 895684 w 2713790"/>
                  <a:gd name="connsiteY3" fmla="*/ 672692 h 966315"/>
                  <a:gd name="connsiteX4" fmla="*/ 1189790 w 2713790"/>
                  <a:gd name="connsiteY4" fmla="*/ 926692 h 966315"/>
                  <a:gd name="connsiteX5" fmla="*/ 1537369 w 2713790"/>
                  <a:gd name="connsiteY5" fmla="*/ 926692 h 966315"/>
                  <a:gd name="connsiteX6" fmla="*/ 1938421 w 2713790"/>
                  <a:gd name="connsiteY6" fmla="*/ 552376 h 966315"/>
                  <a:gd name="connsiteX7" fmla="*/ 2179053 w 2713790"/>
                  <a:gd name="connsiteY7" fmla="*/ 285008 h 966315"/>
                  <a:gd name="connsiteX8" fmla="*/ 2540000 w 2713790"/>
                  <a:gd name="connsiteY8" fmla="*/ 31008 h 966315"/>
                  <a:gd name="connsiteX9" fmla="*/ 2713790 w 2713790"/>
                  <a:gd name="connsiteY9" fmla="*/ 4271 h 966315"/>
                  <a:gd name="connsiteX10" fmla="*/ 2713790 w 2713790"/>
                  <a:gd name="connsiteY10" fmla="*/ 4271 h 966315"/>
                  <a:gd name="connsiteX0" fmla="*/ 0 w 2713790"/>
                  <a:gd name="connsiteY0" fmla="*/ 40105 h 962044"/>
                  <a:gd name="connsiteX1" fmla="*/ 320842 w 2713790"/>
                  <a:gd name="connsiteY1" fmla="*/ 106948 h 962044"/>
                  <a:gd name="connsiteX2" fmla="*/ 588211 w 2713790"/>
                  <a:gd name="connsiteY2" fmla="*/ 347579 h 962044"/>
                  <a:gd name="connsiteX3" fmla="*/ 895684 w 2713790"/>
                  <a:gd name="connsiteY3" fmla="*/ 668421 h 962044"/>
                  <a:gd name="connsiteX4" fmla="*/ 1189790 w 2713790"/>
                  <a:gd name="connsiteY4" fmla="*/ 922421 h 962044"/>
                  <a:gd name="connsiteX5" fmla="*/ 1537369 w 2713790"/>
                  <a:gd name="connsiteY5" fmla="*/ 922421 h 962044"/>
                  <a:gd name="connsiteX6" fmla="*/ 1938421 w 2713790"/>
                  <a:gd name="connsiteY6" fmla="*/ 548105 h 962044"/>
                  <a:gd name="connsiteX7" fmla="*/ 2179053 w 2713790"/>
                  <a:gd name="connsiteY7" fmla="*/ 280737 h 962044"/>
                  <a:gd name="connsiteX8" fmla="*/ 2446421 w 2713790"/>
                  <a:gd name="connsiteY8" fmla="*/ 93579 h 962044"/>
                  <a:gd name="connsiteX9" fmla="*/ 2713790 w 2713790"/>
                  <a:gd name="connsiteY9" fmla="*/ 0 h 962044"/>
                  <a:gd name="connsiteX10" fmla="*/ 2713790 w 2713790"/>
                  <a:gd name="connsiteY10" fmla="*/ 0 h 962044"/>
                  <a:gd name="connsiteX0" fmla="*/ 0 w 2713790"/>
                  <a:gd name="connsiteY0" fmla="*/ 40105 h 962044"/>
                  <a:gd name="connsiteX1" fmla="*/ 360948 w 2713790"/>
                  <a:gd name="connsiteY1" fmla="*/ 187158 h 962044"/>
                  <a:gd name="connsiteX2" fmla="*/ 588211 w 2713790"/>
                  <a:gd name="connsiteY2" fmla="*/ 347579 h 962044"/>
                  <a:gd name="connsiteX3" fmla="*/ 895684 w 2713790"/>
                  <a:gd name="connsiteY3" fmla="*/ 668421 h 962044"/>
                  <a:gd name="connsiteX4" fmla="*/ 1189790 w 2713790"/>
                  <a:gd name="connsiteY4" fmla="*/ 922421 h 962044"/>
                  <a:gd name="connsiteX5" fmla="*/ 1537369 w 2713790"/>
                  <a:gd name="connsiteY5" fmla="*/ 922421 h 962044"/>
                  <a:gd name="connsiteX6" fmla="*/ 1938421 w 2713790"/>
                  <a:gd name="connsiteY6" fmla="*/ 548105 h 962044"/>
                  <a:gd name="connsiteX7" fmla="*/ 2179053 w 2713790"/>
                  <a:gd name="connsiteY7" fmla="*/ 280737 h 962044"/>
                  <a:gd name="connsiteX8" fmla="*/ 2446421 w 2713790"/>
                  <a:gd name="connsiteY8" fmla="*/ 93579 h 962044"/>
                  <a:gd name="connsiteX9" fmla="*/ 2713790 w 2713790"/>
                  <a:gd name="connsiteY9" fmla="*/ 0 h 962044"/>
                  <a:gd name="connsiteX10" fmla="*/ 2713790 w 2713790"/>
                  <a:gd name="connsiteY10" fmla="*/ 0 h 962044"/>
                  <a:gd name="connsiteX0" fmla="*/ 0 w 2713790"/>
                  <a:gd name="connsiteY0" fmla="*/ 40105 h 962044"/>
                  <a:gd name="connsiteX1" fmla="*/ 360948 w 2713790"/>
                  <a:gd name="connsiteY1" fmla="*/ 187158 h 962044"/>
                  <a:gd name="connsiteX2" fmla="*/ 655053 w 2713790"/>
                  <a:gd name="connsiteY2" fmla="*/ 427789 h 962044"/>
                  <a:gd name="connsiteX3" fmla="*/ 895684 w 2713790"/>
                  <a:gd name="connsiteY3" fmla="*/ 668421 h 962044"/>
                  <a:gd name="connsiteX4" fmla="*/ 1189790 w 2713790"/>
                  <a:gd name="connsiteY4" fmla="*/ 922421 h 962044"/>
                  <a:gd name="connsiteX5" fmla="*/ 1537369 w 2713790"/>
                  <a:gd name="connsiteY5" fmla="*/ 922421 h 962044"/>
                  <a:gd name="connsiteX6" fmla="*/ 1938421 w 2713790"/>
                  <a:gd name="connsiteY6" fmla="*/ 548105 h 962044"/>
                  <a:gd name="connsiteX7" fmla="*/ 2179053 w 2713790"/>
                  <a:gd name="connsiteY7" fmla="*/ 280737 h 962044"/>
                  <a:gd name="connsiteX8" fmla="*/ 2446421 w 2713790"/>
                  <a:gd name="connsiteY8" fmla="*/ 93579 h 962044"/>
                  <a:gd name="connsiteX9" fmla="*/ 2713790 w 2713790"/>
                  <a:gd name="connsiteY9" fmla="*/ 0 h 962044"/>
                  <a:gd name="connsiteX10" fmla="*/ 2713790 w 2713790"/>
                  <a:gd name="connsiteY10" fmla="*/ 0 h 962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13790" h="962044">
                    <a:moveTo>
                      <a:pt x="0" y="40105"/>
                    </a:moveTo>
                    <a:cubicBezTo>
                      <a:pt x="111403" y="47903"/>
                      <a:pt x="251773" y="122544"/>
                      <a:pt x="360948" y="187158"/>
                    </a:cubicBezTo>
                    <a:cubicBezTo>
                      <a:pt x="470123" y="251772"/>
                      <a:pt x="565930" y="347579"/>
                      <a:pt x="655053" y="427789"/>
                    </a:cubicBezTo>
                    <a:cubicBezTo>
                      <a:pt x="744176" y="507999"/>
                      <a:pt x="806561" y="585982"/>
                      <a:pt x="895684" y="668421"/>
                    </a:cubicBezTo>
                    <a:cubicBezTo>
                      <a:pt x="984807" y="750860"/>
                      <a:pt x="1082843" y="880088"/>
                      <a:pt x="1189790" y="922421"/>
                    </a:cubicBezTo>
                    <a:cubicBezTo>
                      <a:pt x="1296737" y="964754"/>
                      <a:pt x="1412597" y="984807"/>
                      <a:pt x="1537369" y="922421"/>
                    </a:cubicBezTo>
                    <a:cubicBezTo>
                      <a:pt x="1662141" y="860035"/>
                      <a:pt x="1831474" y="655052"/>
                      <a:pt x="1938421" y="548105"/>
                    </a:cubicBezTo>
                    <a:cubicBezTo>
                      <a:pt x="2045368" y="441158"/>
                      <a:pt x="2094386" y="356491"/>
                      <a:pt x="2179053" y="280737"/>
                    </a:cubicBezTo>
                    <a:cubicBezTo>
                      <a:pt x="2263720" y="204983"/>
                      <a:pt x="2357298" y="140369"/>
                      <a:pt x="2446421" y="93579"/>
                    </a:cubicBezTo>
                    <a:cubicBezTo>
                      <a:pt x="2535544" y="46789"/>
                      <a:pt x="2669229" y="15596"/>
                      <a:pt x="2713790" y="0"/>
                    </a:cubicBezTo>
                    <a:lnTo>
                      <a:pt x="2713790" y="0"/>
                    </a:lnTo>
                  </a:path>
                </a:pathLst>
              </a:custGeom>
              <a:ln w="38100" cmpd="sng">
                <a:solidFill>
                  <a:srgbClr val="FF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" name="テキスト ボックス 16"/>
              <p:cNvSpPr txBox="1"/>
              <p:nvPr/>
            </p:nvSpPr>
            <p:spPr>
              <a:xfrm>
                <a:off x="971220" y="6117733"/>
                <a:ext cx="559885" cy="62400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kumimoji="1" lang="en-US" altLang="ja-JP" sz="2000" dirty="0" smtClean="0">
                    <a:solidFill>
                      <a:srgbClr val="000000"/>
                    </a:solidFill>
                  </a:rPr>
                  <a:t>0</a:t>
                </a:r>
                <a:endParaRPr kumimoji="1" lang="ja-JP" altLang="en-US" sz="20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8" name="テキスト ボックス 17"/>
              <p:cNvSpPr txBox="1"/>
              <p:nvPr/>
            </p:nvSpPr>
            <p:spPr>
              <a:xfrm>
                <a:off x="2044127" y="6117733"/>
                <a:ext cx="984475" cy="62400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kumimoji="1" lang="en-US" altLang="ja-JP" sz="2000" dirty="0" smtClean="0">
                    <a:solidFill>
                      <a:srgbClr val="000000"/>
                    </a:solidFill>
                  </a:rPr>
                  <a:t>π/3</a:t>
                </a:r>
                <a:endParaRPr kumimoji="1" lang="ja-JP" altLang="en-US" sz="20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9" name="テキスト ボックス 18"/>
              <p:cNvSpPr txBox="1"/>
              <p:nvPr/>
            </p:nvSpPr>
            <p:spPr>
              <a:xfrm>
                <a:off x="3182973" y="6117733"/>
                <a:ext cx="1228475" cy="62400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US" altLang="ja-JP" sz="2000" dirty="0">
                    <a:solidFill>
                      <a:srgbClr val="000000"/>
                    </a:solidFill>
                  </a:rPr>
                  <a:t>2</a:t>
                </a:r>
                <a:r>
                  <a:rPr kumimoji="1" lang="en-US" altLang="ja-JP" sz="2000" dirty="0" smtClean="0">
                    <a:solidFill>
                      <a:srgbClr val="000000"/>
                    </a:solidFill>
                  </a:rPr>
                  <a:t>π/3</a:t>
                </a:r>
                <a:endParaRPr kumimoji="1" lang="ja-JP" altLang="en-US" sz="2000" dirty="0">
                  <a:solidFill>
                    <a:srgbClr val="000000"/>
                  </a:solidFill>
                </a:endParaRPr>
              </a:p>
            </p:txBody>
          </p:sp>
        </p:grpSp>
        <p:cxnSp>
          <p:nvCxnSpPr>
            <p:cNvPr id="8" name="直線矢印コネクタ 7"/>
            <p:cNvCxnSpPr/>
            <p:nvPr/>
          </p:nvCxnSpPr>
          <p:spPr>
            <a:xfrm>
              <a:off x="3044652" y="4350407"/>
              <a:ext cx="0" cy="755999"/>
            </a:xfrm>
            <a:prstGeom prst="straightConnector1">
              <a:avLst/>
            </a:prstGeom>
            <a:ln w="57150" cmpd="sng">
              <a:solidFill>
                <a:srgbClr val="0000FF"/>
              </a:solidFill>
              <a:headEnd type="triangle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テキスト ボックス 8"/>
            <p:cNvSpPr txBox="1"/>
            <p:nvPr/>
          </p:nvSpPr>
          <p:spPr>
            <a:xfrm>
              <a:off x="2738851" y="3769178"/>
              <a:ext cx="1218265" cy="6240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buNone/>
              </a:pPr>
              <a:r>
                <a:rPr kumimoji="1" lang="en-US" altLang="ja-JP" sz="2000" b="1" dirty="0" smtClean="0">
                  <a:solidFill>
                    <a:srgbClr val="0000FF"/>
                  </a:solidFill>
                </a:rPr>
                <a:t>R</a:t>
              </a:r>
              <a:r>
                <a:rPr lang="en-US" altLang="ja-JP" sz="2000" b="1" baseline="-25000" dirty="0" smtClean="0">
                  <a:solidFill>
                    <a:srgbClr val="0000FF"/>
                  </a:solidFill>
                </a:rPr>
                <a:t>μ</a:t>
              </a:r>
              <a:r>
                <a:rPr kumimoji="1" lang="en-US" altLang="ja-JP" sz="2000" b="1" baseline="-25000" dirty="0" smtClean="0">
                  <a:solidFill>
                    <a:srgbClr val="0000FF"/>
                  </a:solidFill>
                </a:rPr>
                <a:t>,3</a:t>
              </a:r>
              <a:r>
                <a:rPr kumimoji="1" lang="en-US" altLang="ja-JP" sz="2000" b="1" baseline="30000" dirty="0" smtClean="0">
                  <a:solidFill>
                    <a:srgbClr val="0000FF"/>
                  </a:solidFill>
                </a:rPr>
                <a:t>2</a:t>
              </a:r>
              <a:endParaRPr kumimoji="1" lang="ja-JP" altLang="en-US" sz="2000" b="1" baseline="30000" dirty="0">
                <a:solidFill>
                  <a:srgbClr val="0000FF"/>
                </a:solidFill>
              </a:endParaRPr>
            </a:p>
          </p:txBody>
        </p:sp>
        <p:cxnSp>
          <p:nvCxnSpPr>
            <p:cNvPr id="10" name="直線矢印コネクタ 9"/>
            <p:cNvCxnSpPr/>
            <p:nvPr/>
          </p:nvCxnSpPr>
          <p:spPr>
            <a:xfrm flipV="1">
              <a:off x="1249020" y="4731130"/>
              <a:ext cx="2513263" cy="13368"/>
            </a:xfrm>
            <a:prstGeom prst="straightConnector1">
              <a:avLst/>
            </a:prstGeom>
            <a:ln>
              <a:solidFill>
                <a:schemeClr val="tx1"/>
              </a:solidFill>
              <a:prstDash val="sysDash"/>
              <a:headEnd type="none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テキスト ボックス 10"/>
            <p:cNvSpPr txBox="1"/>
            <p:nvPr/>
          </p:nvSpPr>
          <p:spPr>
            <a:xfrm>
              <a:off x="87056" y="4313014"/>
              <a:ext cx="1218263" cy="6240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buNone/>
              </a:pPr>
              <a:r>
                <a:rPr kumimoji="1" lang="en-US" altLang="ja-JP" sz="2000" b="1" dirty="0" smtClean="0">
                  <a:solidFill>
                    <a:srgbClr val="000000"/>
                  </a:solidFill>
                </a:rPr>
                <a:t>R</a:t>
              </a:r>
              <a:r>
                <a:rPr kumimoji="1" lang="en-US" altLang="ja-JP" sz="2000" b="1" baseline="-25000" dirty="0" smtClean="0">
                  <a:solidFill>
                    <a:srgbClr val="000000"/>
                  </a:solidFill>
                </a:rPr>
                <a:t>μ,0</a:t>
              </a:r>
              <a:r>
                <a:rPr kumimoji="1" lang="en-US" altLang="ja-JP" sz="2000" b="1" baseline="30000" dirty="0" smtClean="0">
                  <a:solidFill>
                    <a:srgbClr val="000000"/>
                  </a:solidFill>
                </a:rPr>
                <a:t>2</a:t>
              </a:r>
              <a:endParaRPr kumimoji="1" lang="ja-JP" altLang="en-US" sz="2000" b="1" baseline="30000" dirty="0">
                <a:solidFill>
                  <a:srgbClr val="000000"/>
                </a:solidFill>
              </a:endParaRPr>
            </a:p>
          </p:txBody>
        </p:sp>
      </p:grpSp>
      <p:sp>
        <p:nvSpPr>
          <p:cNvPr id="24" name="テキスト ボックス 23"/>
          <p:cNvSpPr txBox="1"/>
          <p:nvPr/>
        </p:nvSpPr>
        <p:spPr>
          <a:xfrm>
            <a:off x="3097" y="4720403"/>
            <a:ext cx="449236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Clr>
                <a:srgbClr val="3366FF"/>
              </a:buClr>
              <a:buFont typeface="ヒラギノ角ゴ ProN W3"/>
              <a:buChar char="✰"/>
            </a:pPr>
            <a:r>
              <a:rPr kumimoji="1" lang="en-US" altLang="ja-JP" sz="2000" dirty="0" smtClean="0"/>
              <a:t>Triangular component </a:t>
            </a:r>
            <a:r>
              <a:rPr lang="en-US" altLang="ja-JP" sz="2000" dirty="0"/>
              <a:t>at freeze</a:t>
            </a:r>
            <a:r>
              <a:rPr lang="en-US" altLang="ja-JP" sz="2000" dirty="0" smtClean="0"/>
              <a:t>-</a:t>
            </a:r>
            <a:br>
              <a:rPr lang="en-US" altLang="ja-JP" sz="2000" dirty="0" smtClean="0"/>
            </a:br>
            <a:r>
              <a:rPr lang="en-US" altLang="ja-JP" sz="2000" dirty="0" smtClean="0"/>
              <a:t>out</a:t>
            </a:r>
            <a:r>
              <a:rPr lang="en-US" altLang="ja-JP" sz="2000" dirty="0"/>
              <a:t> </a:t>
            </a:r>
            <a:r>
              <a:rPr lang="en-US" altLang="ja-JP" sz="2000" dirty="0" smtClean="0"/>
              <a:t>seems </a:t>
            </a:r>
            <a:r>
              <a:rPr kumimoji="1" lang="en-US" altLang="ja-JP" sz="2000" dirty="0" smtClean="0"/>
              <a:t>to vanish for all </a:t>
            </a:r>
            <a:br>
              <a:rPr kumimoji="1" lang="en-US" altLang="ja-JP" sz="2000" dirty="0" smtClean="0"/>
            </a:br>
            <a:r>
              <a:rPr kumimoji="1" lang="en-US" altLang="ja-JP" sz="2000" dirty="0" smtClean="0"/>
              <a:t>centralities(within systematic error)</a:t>
            </a:r>
          </a:p>
        </p:txBody>
      </p:sp>
      <p:grpSp>
        <p:nvGrpSpPr>
          <p:cNvPr id="25" name="図形グループ 24"/>
          <p:cNvGrpSpPr/>
          <p:nvPr/>
        </p:nvGrpSpPr>
        <p:grpSpPr>
          <a:xfrm>
            <a:off x="4310770" y="2032798"/>
            <a:ext cx="2194377" cy="2285202"/>
            <a:chOff x="2665631" y="962453"/>
            <a:chExt cx="2122268" cy="2285202"/>
          </a:xfrm>
        </p:grpSpPr>
        <p:sp>
          <p:nvSpPr>
            <p:cNvPr id="26" name="正方形/長方形 25"/>
            <p:cNvSpPr/>
            <p:nvPr/>
          </p:nvSpPr>
          <p:spPr>
            <a:xfrm>
              <a:off x="2665631" y="962453"/>
              <a:ext cx="2122268" cy="2285202"/>
            </a:xfrm>
            <a:prstGeom prst="rect">
              <a:avLst/>
            </a:prstGeom>
            <a:noFill/>
            <a:ln w="57150" cmpd="sng">
              <a:solidFill>
                <a:srgbClr val="0000F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7" name="テキスト ボックス 26"/>
            <p:cNvSpPr txBox="1"/>
            <p:nvPr/>
          </p:nvSpPr>
          <p:spPr>
            <a:xfrm>
              <a:off x="2814240" y="1486714"/>
              <a:ext cx="1877700" cy="369332"/>
            </a:xfrm>
            <a:prstGeom prst="rect">
              <a:avLst/>
            </a:prstGeom>
            <a:noFill/>
            <a:ln w="19050" cmpd="sng">
              <a:solidFill>
                <a:srgbClr val="0000FF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kumimoji="1" lang="en-US" altLang="ja-JP" b="1" dirty="0" smtClean="0">
                  <a:solidFill>
                    <a:srgbClr val="0000FF"/>
                  </a:solidFill>
                </a:rPr>
                <a:t>Geometric info.</a:t>
              </a:r>
              <a:endParaRPr kumimoji="1" lang="ja-JP" altLang="en-US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28" name="図形グループ 27"/>
          <p:cNvGrpSpPr/>
          <p:nvPr/>
        </p:nvGrpSpPr>
        <p:grpSpPr>
          <a:xfrm>
            <a:off x="6659625" y="2032797"/>
            <a:ext cx="2196000" cy="2286000"/>
            <a:chOff x="4694056" y="962452"/>
            <a:chExt cx="2129433" cy="2286000"/>
          </a:xfrm>
        </p:grpSpPr>
        <p:sp>
          <p:nvSpPr>
            <p:cNvPr id="29" name="正方形/長方形 28"/>
            <p:cNvSpPr/>
            <p:nvPr/>
          </p:nvSpPr>
          <p:spPr>
            <a:xfrm>
              <a:off x="4694056" y="962452"/>
              <a:ext cx="2129433" cy="2286000"/>
            </a:xfrm>
            <a:prstGeom prst="rect">
              <a:avLst/>
            </a:prstGeom>
            <a:noFill/>
            <a:ln w="57150" cmpd="sng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0" name="テキスト ボックス 29"/>
            <p:cNvSpPr txBox="1"/>
            <p:nvPr/>
          </p:nvSpPr>
          <p:spPr>
            <a:xfrm>
              <a:off x="4750955" y="1486714"/>
              <a:ext cx="2024707" cy="369332"/>
            </a:xfrm>
            <a:prstGeom prst="rect">
              <a:avLst/>
            </a:prstGeom>
            <a:noFill/>
            <a:ln w="19050" cmpd="sng">
              <a:solidFill>
                <a:srgbClr val="FF0000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altLang="ja-JP" b="1" dirty="0" err="1" smtClean="0">
                  <a:solidFill>
                    <a:srgbClr val="FF0000"/>
                  </a:solidFill>
                </a:rPr>
                <a:t>Temporal+Geom</a:t>
              </a:r>
              <a:r>
                <a:rPr lang="en-US" altLang="ja-JP" b="1" dirty="0" smtClean="0">
                  <a:solidFill>
                    <a:srgbClr val="FF0000"/>
                  </a:solidFill>
                </a:rPr>
                <a:t>.</a:t>
              </a:r>
              <a:endParaRPr kumimoji="1" lang="ja-JP" altLang="en-US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31" name="図形グループ 30"/>
          <p:cNvGrpSpPr/>
          <p:nvPr/>
        </p:nvGrpSpPr>
        <p:grpSpPr>
          <a:xfrm>
            <a:off x="4325237" y="4528400"/>
            <a:ext cx="2196000" cy="2286000"/>
            <a:chOff x="2653420" y="3140555"/>
            <a:chExt cx="2129434" cy="2286000"/>
          </a:xfrm>
        </p:grpSpPr>
        <p:sp>
          <p:nvSpPr>
            <p:cNvPr id="32" name="正方形/長方形 31"/>
            <p:cNvSpPr/>
            <p:nvPr/>
          </p:nvSpPr>
          <p:spPr>
            <a:xfrm>
              <a:off x="2653420" y="3140555"/>
              <a:ext cx="2129434" cy="2286000"/>
            </a:xfrm>
            <a:prstGeom prst="rect">
              <a:avLst/>
            </a:prstGeom>
            <a:noFill/>
            <a:ln w="57150" cmpd="sng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3" name="テキスト ボックス 32"/>
            <p:cNvSpPr txBox="1"/>
            <p:nvPr/>
          </p:nvSpPr>
          <p:spPr>
            <a:xfrm>
              <a:off x="2713841" y="3606124"/>
              <a:ext cx="2024707" cy="369332"/>
            </a:xfrm>
            <a:prstGeom prst="rect">
              <a:avLst/>
            </a:prstGeom>
            <a:noFill/>
            <a:ln w="19050" cmpd="sng">
              <a:solidFill>
                <a:srgbClr val="FF0000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altLang="ja-JP" b="1" dirty="0" err="1" smtClean="0">
                  <a:solidFill>
                    <a:srgbClr val="FF0000"/>
                  </a:solidFill>
                </a:rPr>
                <a:t>Temporal+Geom</a:t>
              </a:r>
              <a:r>
                <a:rPr lang="en-US" altLang="ja-JP" b="1" dirty="0" smtClean="0">
                  <a:solidFill>
                    <a:srgbClr val="FF0000"/>
                  </a:solidFill>
                </a:rPr>
                <a:t>.</a:t>
              </a:r>
              <a:endParaRPr kumimoji="1" lang="ja-JP" altLang="en-US" b="1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425924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Higher harmonic event plane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199" y="1224846"/>
            <a:ext cx="8245475" cy="4373563"/>
          </a:xfrm>
        </p:spPr>
        <p:txBody>
          <a:bodyPr/>
          <a:lstStyle/>
          <a:p>
            <a:r>
              <a:rPr kumimoji="1" lang="en-US" altLang="ja-JP" dirty="0" smtClean="0"/>
              <a:t>Initial density fluctuations cause </a:t>
            </a:r>
            <a:r>
              <a:rPr lang="en-US" altLang="ja-JP" dirty="0" smtClean="0"/>
              <a:t>higher harmonic flow </a:t>
            </a:r>
            <a:r>
              <a:rPr lang="en-US" altLang="ja-JP" dirty="0" err="1" smtClean="0"/>
              <a:t>v</a:t>
            </a:r>
            <a:r>
              <a:rPr lang="en-US" altLang="ja-JP" baseline="-25000" dirty="0" err="1" smtClean="0"/>
              <a:t>n</a:t>
            </a:r>
            <a:endParaRPr lang="en-US" altLang="ja-JP" baseline="-25000" dirty="0" smtClean="0"/>
          </a:p>
          <a:p>
            <a:r>
              <a:rPr kumimoji="1" lang="en-US" altLang="ja-JP" dirty="0" smtClean="0"/>
              <a:t>Azimuthal distribution</a:t>
            </a:r>
            <a:r>
              <a:rPr lang="en-US" altLang="ja-JP" dirty="0"/>
              <a:t> </a:t>
            </a:r>
            <a:r>
              <a:rPr lang="en-US" altLang="ja-JP" dirty="0" smtClean="0"/>
              <a:t>of emitted particles: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34447-3E0A-6F45-B926-AEFBAF426B6D}" type="slidenum">
              <a:rPr kumimoji="1" lang="ja-JP" altLang="en-US" smtClean="0"/>
              <a:t>23</a:t>
            </a:fld>
            <a:endParaRPr kumimoji="1" lang="ja-JP" altLang="en-US"/>
          </a:p>
        </p:txBody>
      </p:sp>
      <p:grpSp>
        <p:nvGrpSpPr>
          <p:cNvPr id="5" name="図形グループ 69"/>
          <p:cNvGrpSpPr>
            <a:grpSpLocks/>
          </p:cNvGrpSpPr>
          <p:nvPr/>
        </p:nvGrpSpPr>
        <p:grpSpPr bwMode="auto">
          <a:xfrm>
            <a:off x="353739" y="3838444"/>
            <a:ext cx="3621088" cy="2540000"/>
            <a:chOff x="6024616" y="2133600"/>
            <a:chExt cx="3621424" cy="2540000"/>
          </a:xfrm>
        </p:grpSpPr>
        <p:pic>
          <p:nvPicPr>
            <p:cNvPr id="6" name="図 3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51193" y="2133600"/>
              <a:ext cx="3134327" cy="254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7" name="図形グループ 27"/>
            <p:cNvGrpSpPr>
              <a:grpSpLocks/>
            </p:cNvGrpSpPr>
            <p:nvPr/>
          </p:nvGrpSpPr>
          <p:grpSpPr bwMode="auto">
            <a:xfrm>
              <a:off x="7254075" y="2616200"/>
              <a:ext cx="2391965" cy="1905000"/>
              <a:chOff x="6553200" y="1143000"/>
              <a:chExt cx="2396304" cy="1905000"/>
            </a:xfrm>
          </p:grpSpPr>
          <p:grpSp>
            <p:nvGrpSpPr>
              <p:cNvPr id="17" name="図形グループ 21"/>
              <p:cNvGrpSpPr>
                <a:grpSpLocks/>
              </p:cNvGrpSpPr>
              <p:nvPr/>
            </p:nvGrpSpPr>
            <p:grpSpPr bwMode="auto">
              <a:xfrm>
                <a:off x="6553200" y="1143000"/>
                <a:ext cx="2147848" cy="1905000"/>
                <a:chOff x="6553200" y="1143000"/>
                <a:chExt cx="2147848" cy="1905000"/>
              </a:xfrm>
            </p:grpSpPr>
            <p:sp>
              <p:nvSpPr>
                <p:cNvPr id="19" name="円/楕円 18"/>
                <p:cNvSpPr/>
                <p:nvPr/>
              </p:nvSpPr>
              <p:spPr>
                <a:xfrm>
                  <a:off x="6552579" y="1143000"/>
                  <a:ext cx="1219935" cy="1905000"/>
                </a:xfrm>
                <a:prstGeom prst="ellipse">
                  <a:avLst/>
                </a:prstGeom>
                <a:noFill/>
                <a:ln w="50800" cmpd="sng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lvl1pPr>
                    <a:defRPr kumimoji="1"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  <a:cs typeface="ＭＳ Ｐゴシック" charset="0"/>
                    </a:defRPr>
                  </a:lvl1pPr>
                  <a:lvl2pPr marL="37931725" indent="-37474525">
                    <a:defRPr kumimoji="1"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</a:defRPr>
                  </a:lvl2pPr>
                  <a:lvl3pPr>
                    <a:defRPr kumimoji="1"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</a:defRPr>
                  </a:lvl3pPr>
                  <a:lvl4pPr>
                    <a:defRPr kumimoji="1"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</a:defRPr>
                  </a:lvl4pPr>
                  <a:lvl5pPr>
                    <a:defRPr kumimoji="1"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</a:defRPr>
                  </a:lvl5pPr>
                  <a:lvl6pPr marL="457200" fontAlgn="base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</a:defRPr>
                  </a:lvl6pPr>
                  <a:lvl7pPr marL="914400" fontAlgn="base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</a:defRPr>
                  </a:lvl7pPr>
                  <a:lvl8pPr marL="1371600" fontAlgn="base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</a:defRPr>
                  </a:lvl8pPr>
                  <a:lvl9pPr marL="1828800" fontAlgn="base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</a:defRPr>
                  </a:lvl9pPr>
                </a:lstStyle>
                <a:p>
                  <a:pPr algn="ctr">
                    <a:defRPr/>
                  </a:pPr>
                  <a:endParaRPr lang="ja-JP" altLang="en-US" sz="1800" smtClean="0">
                    <a:solidFill>
                      <a:srgbClr val="FFFFFF"/>
                    </a:solidFill>
                    <a:latin typeface="Gill Sans MT" charset="0"/>
                  </a:endParaRPr>
                </a:p>
              </p:txBody>
            </p:sp>
            <p:cxnSp>
              <p:nvCxnSpPr>
                <p:cNvPr id="20" name="直線矢印コネクタ 19"/>
                <p:cNvCxnSpPr>
                  <a:cxnSpLocks noChangeAspect="1"/>
                </p:cNvCxnSpPr>
                <p:nvPr/>
              </p:nvCxnSpPr>
              <p:spPr>
                <a:xfrm>
                  <a:off x="7786828" y="2057400"/>
                  <a:ext cx="914554" cy="1587"/>
                </a:xfrm>
                <a:prstGeom prst="straightConnector1">
                  <a:avLst/>
                </a:prstGeom>
                <a:ln w="38100">
                  <a:solidFill>
                    <a:schemeClr val="tx1"/>
                  </a:solidFill>
                  <a:tailEnd type="arrow" w="lg" len="lg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8" name="TextBox 24"/>
              <p:cNvSpPr txBox="1">
                <a:spLocks noChangeArrowheads="1"/>
              </p:cNvSpPr>
              <p:nvPr/>
            </p:nvSpPr>
            <p:spPr bwMode="auto">
              <a:xfrm>
                <a:off x="8263705" y="2089673"/>
                <a:ext cx="685799" cy="4308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algn="ctr"/>
                <a:r>
                  <a:rPr lang="en-US" altLang="ja-JP" sz="2200" b="1" dirty="0" smtClean="0">
                    <a:latin typeface="Symbol" charset="0"/>
                    <a:cs typeface="Symbol" charset="0"/>
                  </a:rPr>
                  <a:t>Ψ</a:t>
                </a:r>
                <a:r>
                  <a:rPr lang="en-US" altLang="ja-JP" sz="2200" b="1" baseline="-25000" dirty="0" smtClean="0">
                    <a:latin typeface="Symbol" charset="0"/>
                    <a:cs typeface="Symbol" charset="0"/>
                  </a:rPr>
                  <a:t>2</a:t>
                </a:r>
                <a:endParaRPr lang="ja-JP" altLang="en-US" sz="2200" b="1" dirty="0">
                  <a:latin typeface="Symbol" charset="0"/>
                  <a:cs typeface="Symbol" charset="0"/>
                </a:endParaRPr>
              </a:p>
            </p:txBody>
          </p:sp>
        </p:grpSp>
        <p:grpSp>
          <p:nvGrpSpPr>
            <p:cNvPr id="8" name="図形グループ 29"/>
            <p:cNvGrpSpPr>
              <a:grpSpLocks/>
            </p:cNvGrpSpPr>
            <p:nvPr/>
          </p:nvGrpSpPr>
          <p:grpSpPr bwMode="auto">
            <a:xfrm rot="-407766">
              <a:off x="6024616" y="2459369"/>
              <a:ext cx="2816911" cy="1926785"/>
              <a:chOff x="5255120" y="914838"/>
              <a:chExt cx="2822758" cy="1926643"/>
            </a:xfrm>
          </p:grpSpPr>
          <p:grpSp>
            <p:nvGrpSpPr>
              <p:cNvPr id="13" name="図形グループ 22"/>
              <p:cNvGrpSpPr>
                <a:grpSpLocks/>
              </p:cNvGrpSpPr>
              <p:nvPr/>
            </p:nvGrpSpPr>
            <p:grpSpPr bwMode="auto">
              <a:xfrm>
                <a:off x="5673825" y="1062022"/>
                <a:ext cx="2404053" cy="1779459"/>
                <a:chOff x="5673825" y="1062022"/>
                <a:chExt cx="2404053" cy="1779459"/>
              </a:xfrm>
            </p:grpSpPr>
            <p:sp>
              <p:nvSpPr>
                <p:cNvPr id="15" name="フリーフォーム 14"/>
                <p:cNvSpPr>
                  <a:spLocks noChangeAspect="1"/>
                </p:cNvSpPr>
                <p:nvPr/>
              </p:nvSpPr>
              <p:spPr bwMode="auto">
                <a:xfrm rot="1226238">
                  <a:off x="5997576" y="1040337"/>
                  <a:ext cx="2037997" cy="1779456"/>
                </a:xfrm>
                <a:custGeom>
                  <a:avLst/>
                  <a:gdLst>
                    <a:gd name="connsiteX0" fmla="*/ 843981 w 1701026"/>
                    <a:gd name="connsiteY0" fmla="*/ 0 h 1481752"/>
                    <a:gd name="connsiteX1" fmla="*/ 122808 w 1701026"/>
                    <a:gd name="connsiteY1" fmla="*/ 1270073 h 1481752"/>
                    <a:gd name="connsiteX2" fmla="*/ 1580831 w 1701026"/>
                    <a:gd name="connsiteY2" fmla="*/ 1270073 h 1481752"/>
                    <a:gd name="connsiteX3" fmla="*/ 843981 w 1701026"/>
                    <a:gd name="connsiteY3" fmla="*/ 0 h 14817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01026" h="1481752">
                      <a:moveTo>
                        <a:pt x="843981" y="0"/>
                      </a:moveTo>
                      <a:cubicBezTo>
                        <a:pt x="600977" y="0"/>
                        <a:pt x="0" y="1058394"/>
                        <a:pt x="122808" y="1270073"/>
                      </a:cubicBezTo>
                      <a:cubicBezTo>
                        <a:pt x="245616" y="1481752"/>
                        <a:pt x="1460636" y="1481752"/>
                        <a:pt x="1580831" y="1270073"/>
                      </a:cubicBezTo>
                      <a:cubicBezTo>
                        <a:pt x="1701026" y="1058394"/>
                        <a:pt x="1086985" y="0"/>
                        <a:pt x="843981" y="0"/>
                      </a:cubicBezTo>
                      <a:close/>
                    </a:path>
                  </a:pathLst>
                </a:custGeom>
                <a:noFill/>
                <a:ln w="50800">
                  <a:solidFill>
                    <a:srgbClr val="3366FF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lvl1pPr>
                    <a:defRPr kumimoji="1"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  <a:cs typeface="ＭＳ Ｐゴシック" charset="0"/>
                    </a:defRPr>
                  </a:lvl1pPr>
                  <a:lvl2pPr marL="37931725" indent="-37474525">
                    <a:defRPr kumimoji="1"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</a:defRPr>
                  </a:lvl2pPr>
                  <a:lvl3pPr>
                    <a:defRPr kumimoji="1"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</a:defRPr>
                  </a:lvl3pPr>
                  <a:lvl4pPr>
                    <a:defRPr kumimoji="1"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</a:defRPr>
                  </a:lvl4pPr>
                  <a:lvl5pPr>
                    <a:defRPr kumimoji="1"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</a:defRPr>
                  </a:lvl5pPr>
                  <a:lvl6pPr marL="457200" fontAlgn="base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</a:defRPr>
                  </a:lvl6pPr>
                  <a:lvl7pPr marL="914400" fontAlgn="base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</a:defRPr>
                  </a:lvl7pPr>
                  <a:lvl8pPr marL="1371600" fontAlgn="base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</a:defRPr>
                  </a:lvl8pPr>
                  <a:lvl9pPr marL="1828800" fontAlgn="base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</a:defRPr>
                  </a:lvl9pPr>
                </a:lstStyle>
                <a:p>
                  <a:pPr algn="ctr">
                    <a:defRPr/>
                  </a:pPr>
                  <a:endParaRPr lang="ja-JP" altLang="en-US" sz="1800" smtClean="0">
                    <a:solidFill>
                      <a:srgbClr val="FFFFFF"/>
                    </a:solidFill>
                    <a:latin typeface="Gill Sans MT" charset="0"/>
                  </a:endParaRPr>
                </a:p>
              </p:txBody>
            </p:sp>
            <p:cxnSp>
              <p:nvCxnSpPr>
                <p:cNvPr id="16" name="直線矢印コネクタ 15"/>
                <p:cNvCxnSpPr>
                  <a:cxnSpLocks noChangeAspect="1"/>
                </p:cNvCxnSpPr>
                <p:nvPr/>
              </p:nvCxnSpPr>
              <p:spPr>
                <a:xfrm rot="13200000">
                  <a:off x="5614533" y="1213048"/>
                  <a:ext cx="921155" cy="1587"/>
                </a:xfrm>
                <a:prstGeom prst="straightConnector1">
                  <a:avLst/>
                </a:prstGeom>
                <a:ln w="38100">
                  <a:solidFill>
                    <a:srgbClr val="3366FF"/>
                  </a:solidFill>
                  <a:tailEnd type="arrow" w="lg" len="lg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4" name="TextBox 25"/>
              <p:cNvSpPr txBox="1">
                <a:spLocks noChangeArrowheads="1"/>
              </p:cNvSpPr>
              <p:nvPr/>
            </p:nvSpPr>
            <p:spPr bwMode="auto">
              <a:xfrm rot="407766">
                <a:off x="5255120" y="914838"/>
                <a:ext cx="685801" cy="4308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algn="ctr"/>
                <a:r>
                  <a:rPr lang="en-US" altLang="ja-JP" sz="2200" b="1" dirty="0" smtClean="0">
                    <a:solidFill>
                      <a:srgbClr val="3366FF"/>
                    </a:solidFill>
                    <a:latin typeface="Symbol" charset="0"/>
                    <a:cs typeface="Symbol" charset="0"/>
                  </a:rPr>
                  <a:t>Ψ</a:t>
                </a:r>
                <a:r>
                  <a:rPr lang="en-US" altLang="ja-JP" sz="2200" b="1" baseline="-25000" dirty="0" smtClean="0">
                    <a:solidFill>
                      <a:srgbClr val="3366FF"/>
                    </a:solidFill>
                    <a:latin typeface="Symbol" charset="0"/>
                    <a:cs typeface="Symbol" charset="0"/>
                  </a:rPr>
                  <a:t>3</a:t>
                </a:r>
                <a:endParaRPr lang="ja-JP" altLang="en-US" sz="2200" b="1" dirty="0">
                  <a:solidFill>
                    <a:srgbClr val="3366FF"/>
                  </a:solidFill>
                  <a:latin typeface="Symbol" charset="0"/>
                  <a:cs typeface="Symbol" charset="0"/>
                </a:endParaRPr>
              </a:p>
            </p:txBody>
          </p:sp>
        </p:grpSp>
        <p:grpSp>
          <p:nvGrpSpPr>
            <p:cNvPr id="9" name="図形グループ 37"/>
            <p:cNvGrpSpPr>
              <a:grpSpLocks/>
            </p:cNvGrpSpPr>
            <p:nvPr/>
          </p:nvGrpSpPr>
          <p:grpSpPr bwMode="auto">
            <a:xfrm>
              <a:off x="6902586" y="2654300"/>
              <a:ext cx="2559695" cy="2013837"/>
              <a:chOff x="6413198" y="1425794"/>
              <a:chExt cx="2564979" cy="2013837"/>
            </a:xfrm>
          </p:grpSpPr>
          <p:cxnSp>
            <p:nvCxnSpPr>
              <p:cNvPr id="10" name="直線矢印コネクタ 9"/>
              <p:cNvCxnSpPr>
                <a:cxnSpLocks noChangeAspect="1"/>
              </p:cNvCxnSpPr>
              <p:nvPr/>
            </p:nvCxnSpPr>
            <p:spPr bwMode="auto">
              <a:xfrm rot="2700000">
                <a:off x="7812329" y="3070444"/>
                <a:ext cx="657225" cy="0"/>
              </a:xfrm>
              <a:prstGeom prst="straightConnector1">
                <a:avLst/>
              </a:prstGeom>
              <a:ln w="38100">
                <a:solidFill>
                  <a:srgbClr val="FF0000"/>
                </a:solidFill>
                <a:tailEnd type="arrow" w="lg" len="lg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" name="TextBox 26"/>
              <p:cNvSpPr txBox="1">
                <a:spLocks noChangeArrowheads="1"/>
              </p:cNvSpPr>
              <p:nvPr/>
            </p:nvSpPr>
            <p:spPr bwMode="auto">
              <a:xfrm>
                <a:off x="8292363" y="3008744"/>
                <a:ext cx="685814" cy="4308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algn="ctr"/>
                <a:r>
                  <a:rPr lang="en-US" altLang="ja-JP" sz="2200" b="1" dirty="0" smtClean="0">
                    <a:solidFill>
                      <a:srgbClr val="FF0000"/>
                    </a:solidFill>
                    <a:latin typeface="Symbol" charset="0"/>
                    <a:cs typeface="Symbol" charset="0"/>
                  </a:rPr>
                  <a:t>Ψ</a:t>
                </a:r>
                <a:r>
                  <a:rPr lang="en-US" altLang="ja-JP" sz="2200" b="1" baseline="-25000" dirty="0" smtClean="0">
                    <a:solidFill>
                      <a:srgbClr val="FF0000"/>
                    </a:solidFill>
                    <a:latin typeface="Symbol" charset="0"/>
                    <a:cs typeface="Symbol" charset="0"/>
                  </a:rPr>
                  <a:t>4</a:t>
                </a:r>
                <a:endParaRPr lang="ja-JP" altLang="en-US" sz="2200" b="1" dirty="0">
                  <a:solidFill>
                    <a:srgbClr val="FF0000"/>
                  </a:solidFill>
                  <a:latin typeface="Symbol" charset="0"/>
                  <a:cs typeface="Symbol" charset="0"/>
                </a:endParaRPr>
              </a:p>
            </p:txBody>
          </p:sp>
          <p:sp>
            <p:nvSpPr>
              <p:cNvPr id="12" name="フリーフォーム 11"/>
              <p:cNvSpPr>
                <a:spLocks noChangeAspect="1"/>
              </p:cNvSpPr>
              <p:nvPr/>
            </p:nvSpPr>
            <p:spPr>
              <a:xfrm rot="292280">
                <a:off x="6413198" y="1425794"/>
                <a:ext cx="1778654" cy="1844675"/>
              </a:xfrm>
              <a:custGeom>
                <a:avLst/>
                <a:gdLst>
                  <a:gd name="connsiteX0" fmla="*/ 1215220 w 2223982"/>
                  <a:gd name="connsiteY0" fmla="*/ 2265747 h 2304947"/>
                  <a:gd name="connsiteX1" fmla="*/ 2187395 w 2223982"/>
                  <a:gd name="connsiteY1" fmla="*/ 995674 h 2304947"/>
                  <a:gd name="connsiteX2" fmla="*/ 995696 w 2223982"/>
                  <a:gd name="connsiteY2" fmla="*/ 39200 h 2304947"/>
                  <a:gd name="connsiteX3" fmla="*/ 39201 w 2223982"/>
                  <a:gd name="connsiteY3" fmla="*/ 1230873 h 2304947"/>
                  <a:gd name="connsiteX4" fmla="*/ 1215220 w 2223982"/>
                  <a:gd name="connsiteY4" fmla="*/ 2265747 h 2304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3982" h="2304947">
                    <a:moveTo>
                      <a:pt x="1215220" y="2265747"/>
                    </a:moveTo>
                    <a:cubicBezTo>
                      <a:pt x="1573252" y="2226547"/>
                      <a:pt x="2223982" y="1366765"/>
                      <a:pt x="2187395" y="995674"/>
                    </a:cubicBezTo>
                    <a:cubicBezTo>
                      <a:pt x="2150808" y="624583"/>
                      <a:pt x="1353728" y="0"/>
                      <a:pt x="995696" y="39200"/>
                    </a:cubicBezTo>
                    <a:cubicBezTo>
                      <a:pt x="637664" y="78400"/>
                      <a:pt x="0" y="862395"/>
                      <a:pt x="39201" y="1230873"/>
                    </a:cubicBezTo>
                    <a:cubicBezTo>
                      <a:pt x="78402" y="1599351"/>
                      <a:pt x="857188" y="2304947"/>
                      <a:pt x="1215220" y="2265747"/>
                    </a:cubicBezTo>
                    <a:close/>
                  </a:path>
                </a:pathLst>
              </a:custGeom>
              <a:noFill/>
              <a:ln w="508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1pPr>
                <a:lvl2pPr marL="37931725" indent="-37474525">
                  <a:defRPr kumimoji="1"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2pPr>
                <a:lvl3pPr>
                  <a:defRPr kumimoji="1"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3pPr>
                <a:lvl4pPr>
                  <a:defRPr kumimoji="1"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4pPr>
                <a:lvl5pPr>
                  <a:defRPr kumimoji="1"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5pPr>
                <a:lvl6pPr marL="4572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6pPr>
                <a:lvl7pPr marL="9144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7pPr>
                <a:lvl8pPr marL="1371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8pPr>
                <a:lvl9pPr marL="18288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9pPr>
              </a:lstStyle>
              <a:p>
                <a:pPr algn="ctr">
                  <a:defRPr/>
                </a:pPr>
                <a:endParaRPr lang="ja-JP" altLang="en-US" sz="1800" smtClean="0">
                  <a:solidFill>
                    <a:srgbClr val="FFFFFF"/>
                  </a:solidFill>
                  <a:latin typeface="Gill Sans MT" charset="0"/>
                </a:endParaRPr>
              </a:p>
            </p:txBody>
          </p:sp>
        </p:grpSp>
      </p:grpSp>
      <p:graphicFrame>
        <p:nvGraphicFramePr>
          <p:cNvPr id="22" name="オブジェクト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4048089"/>
              </p:ext>
            </p:extLst>
          </p:nvPr>
        </p:nvGraphicFramePr>
        <p:xfrm>
          <a:off x="4191000" y="2316440"/>
          <a:ext cx="4134556" cy="24115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31" name="数式" r:id="rId4" imgW="1752600" imgH="1117600" progId="Equation.3">
                  <p:embed/>
                </p:oleObj>
              </mc:Choice>
              <mc:Fallback>
                <p:oleObj name="数式" r:id="rId4" imgW="1752600" imgH="1117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191000" y="2316440"/>
                        <a:ext cx="4134556" cy="241156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正方形/長方形 22"/>
          <p:cNvSpPr/>
          <p:nvPr/>
        </p:nvSpPr>
        <p:spPr>
          <a:xfrm>
            <a:off x="5686778" y="2476123"/>
            <a:ext cx="381000" cy="557768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正方形/長方形 23"/>
          <p:cNvSpPr/>
          <p:nvPr/>
        </p:nvSpPr>
        <p:spPr>
          <a:xfrm>
            <a:off x="5754512" y="3342922"/>
            <a:ext cx="381000" cy="557768"/>
          </a:xfrm>
          <a:prstGeom prst="rect">
            <a:avLst/>
          </a:prstGeom>
          <a:noFill/>
          <a:ln w="38100" cmpd="sng">
            <a:solidFill>
              <a:srgbClr val="00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正方形/長方形 24"/>
          <p:cNvSpPr/>
          <p:nvPr/>
        </p:nvSpPr>
        <p:spPr>
          <a:xfrm>
            <a:off x="5754512" y="4078864"/>
            <a:ext cx="381000" cy="557768"/>
          </a:xfrm>
          <a:prstGeom prst="rect">
            <a:avLst/>
          </a:prstGeom>
          <a:noFill/>
          <a:ln w="38100" cmpd="sng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27" name="オブジェクト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5265711"/>
              </p:ext>
            </p:extLst>
          </p:nvPr>
        </p:nvGraphicFramePr>
        <p:xfrm>
          <a:off x="4207923" y="4897964"/>
          <a:ext cx="3990632" cy="8464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32" name="数式" r:id="rId6" imgW="1257300" imgH="266700" progId="Equation.3">
                  <p:embed/>
                </p:oleObj>
              </mc:Choice>
              <mc:Fallback>
                <p:oleObj name="数式" r:id="rId6" imgW="1257300" imgH="2667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207923" y="4897964"/>
                        <a:ext cx="3990632" cy="8464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テキスト ボックス 27"/>
          <p:cNvSpPr txBox="1"/>
          <p:nvPr/>
        </p:nvSpPr>
        <p:spPr>
          <a:xfrm>
            <a:off x="4313491" y="5753369"/>
            <a:ext cx="42732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err="1" smtClean="0"/>
              <a:t>Ψ</a:t>
            </a:r>
            <a:r>
              <a:rPr lang="en-US" altLang="ja-JP" baseline="-25000" dirty="0" err="1" smtClean="0"/>
              <a:t>n</a:t>
            </a:r>
            <a:r>
              <a:rPr lang="en-US" altLang="ja-JP" baseline="-25000" dirty="0" smtClean="0"/>
              <a:t>  </a:t>
            </a:r>
            <a:r>
              <a:rPr lang="en-US" altLang="ja-JP" dirty="0" smtClean="0"/>
              <a:t>: Higher harmonic </a:t>
            </a:r>
            <a:r>
              <a:rPr lang="en-US" altLang="ja-JP" dirty="0"/>
              <a:t>e</a:t>
            </a:r>
            <a:r>
              <a:rPr kumimoji="1" lang="en-US" altLang="ja-JP" dirty="0" smtClean="0"/>
              <a:t>vent plane</a:t>
            </a:r>
          </a:p>
          <a:p>
            <a:r>
              <a:rPr lang="en-US" altLang="ja-JP" dirty="0" err="1" smtClean="0"/>
              <a:t>φ</a:t>
            </a:r>
            <a:r>
              <a:rPr lang="en-US" altLang="ja-JP" dirty="0" smtClean="0"/>
              <a:t>   : Azimuthal angle of emitted particles</a:t>
            </a:r>
            <a:endParaRPr kumimoji="1" lang="ja-JP" altLang="en-US" dirty="0"/>
          </a:p>
        </p:txBody>
      </p:sp>
      <p:grpSp>
        <p:nvGrpSpPr>
          <p:cNvPr id="29" name="Group 6"/>
          <p:cNvGrpSpPr>
            <a:grpSpLocks noChangeAspect="1"/>
          </p:cNvGrpSpPr>
          <p:nvPr/>
        </p:nvGrpSpPr>
        <p:grpSpPr bwMode="auto">
          <a:xfrm rot="120000">
            <a:off x="1003245" y="2242501"/>
            <a:ext cx="2200259" cy="1503722"/>
            <a:chOff x="185" y="981"/>
            <a:chExt cx="2287" cy="1563"/>
          </a:xfrm>
        </p:grpSpPr>
        <p:sp>
          <p:nvSpPr>
            <p:cNvPr id="30" name="Freeform 7"/>
            <p:cNvSpPr>
              <a:spLocks/>
            </p:cNvSpPr>
            <p:nvPr/>
          </p:nvSpPr>
          <p:spPr bwMode="auto">
            <a:xfrm rot="10800000">
              <a:off x="1893" y="981"/>
              <a:ext cx="253" cy="219"/>
            </a:xfrm>
            <a:custGeom>
              <a:avLst/>
              <a:gdLst>
                <a:gd name="T0" fmla="*/ 430 w 720"/>
                <a:gd name="T1" fmla="*/ 0 h 622"/>
                <a:gd name="T2" fmla="*/ 177 w 720"/>
                <a:gd name="T3" fmla="*/ 379 h 622"/>
                <a:gd name="T4" fmla="*/ 0 w 720"/>
                <a:gd name="T5" fmla="*/ 379 h 622"/>
                <a:gd name="T6" fmla="*/ 168 w 720"/>
                <a:gd name="T7" fmla="*/ 622 h 622"/>
                <a:gd name="T8" fmla="*/ 631 w 720"/>
                <a:gd name="T9" fmla="*/ 379 h 622"/>
                <a:gd name="T10" fmla="*/ 465 w 720"/>
                <a:gd name="T11" fmla="*/ 382 h 622"/>
                <a:gd name="T12" fmla="*/ 720 w 720"/>
                <a:gd name="T13" fmla="*/ 0 h 622"/>
                <a:gd name="T14" fmla="*/ 430 w 720"/>
                <a:gd name="T15" fmla="*/ 0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0" h="622">
                  <a:moveTo>
                    <a:pt x="430" y="0"/>
                  </a:moveTo>
                  <a:lnTo>
                    <a:pt x="177" y="379"/>
                  </a:lnTo>
                  <a:lnTo>
                    <a:pt x="0" y="379"/>
                  </a:lnTo>
                  <a:lnTo>
                    <a:pt x="168" y="622"/>
                  </a:lnTo>
                  <a:lnTo>
                    <a:pt x="631" y="379"/>
                  </a:lnTo>
                  <a:lnTo>
                    <a:pt x="465" y="382"/>
                  </a:lnTo>
                  <a:lnTo>
                    <a:pt x="720" y="0"/>
                  </a:lnTo>
                  <a:lnTo>
                    <a:pt x="430" y="0"/>
                  </a:lnTo>
                  <a:close/>
                </a:path>
              </a:pathLst>
            </a:custGeom>
            <a:solidFill>
              <a:srgbClr val="BBE0E3"/>
            </a:solidFill>
            <a:ln w="9525" cap="flat" cmpd="sng">
              <a:prstDash val="solid"/>
              <a:round/>
              <a:headEnd/>
              <a:tailEnd/>
            </a:ln>
            <a:effectLst/>
            <a:scene3d>
              <a:camera prst="legacyPerspectiveTopRight">
                <a:rot lat="20099999" lon="21299999" rev="0"/>
              </a:camera>
              <a:lightRig rig="legacyFlat1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BBE0E3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" name="Line 8"/>
            <p:cNvSpPr>
              <a:spLocks noChangeShapeType="1"/>
            </p:cNvSpPr>
            <p:nvPr/>
          </p:nvSpPr>
          <p:spPr bwMode="auto">
            <a:xfrm flipH="1">
              <a:off x="595" y="1211"/>
              <a:ext cx="438" cy="649"/>
            </a:xfrm>
            <a:prstGeom prst="line">
              <a:avLst/>
            </a:pr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" name="Line 9"/>
            <p:cNvSpPr>
              <a:spLocks noChangeShapeType="1"/>
            </p:cNvSpPr>
            <p:nvPr/>
          </p:nvSpPr>
          <p:spPr bwMode="auto">
            <a:xfrm flipH="1">
              <a:off x="807" y="1211"/>
              <a:ext cx="429" cy="639"/>
            </a:xfrm>
            <a:prstGeom prst="line">
              <a:avLst/>
            </a:pr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" name="Line 10"/>
            <p:cNvSpPr>
              <a:spLocks noChangeShapeType="1"/>
            </p:cNvSpPr>
            <p:nvPr/>
          </p:nvSpPr>
          <p:spPr bwMode="auto">
            <a:xfrm>
              <a:off x="942" y="1347"/>
              <a:ext cx="1440" cy="0"/>
            </a:xfrm>
            <a:prstGeom prst="line">
              <a:avLst/>
            </a:pr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" name="Line 11"/>
            <p:cNvSpPr>
              <a:spLocks noChangeShapeType="1"/>
            </p:cNvSpPr>
            <p:nvPr/>
          </p:nvSpPr>
          <p:spPr bwMode="auto">
            <a:xfrm>
              <a:off x="908" y="2027"/>
              <a:ext cx="1012" cy="0"/>
            </a:xfrm>
            <a:prstGeom prst="line">
              <a:avLst/>
            </a:pr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" name="AutoShape 12"/>
            <p:cNvSpPr>
              <a:spLocks noChangeArrowheads="1"/>
            </p:cNvSpPr>
            <p:nvPr/>
          </p:nvSpPr>
          <p:spPr bwMode="auto">
            <a:xfrm>
              <a:off x="185" y="1208"/>
              <a:ext cx="2287" cy="1261"/>
            </a:xfrm>
            <a:prstGeom prst="parallelogram">
              <a:avLst>
                <a:gd name="adj" fmla="val 67289"/>
              </a:avLst>
            </a:prstGeom>
            <a:noFill/>
            <a:ln w="28575">
              <a:solidFill>
                <a:srgbClr val="99CC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" name="Line 13"/>
            <p:cNvSpPr>
              <a:spLocks noChangeShapeType="1"/>
            </p:cNvSpPr>
            <p:nvPr/>
          </p:nvSpPr>
          <p:spPr bwMode="auto">
            <a:xfrm flipH="1">
              <a:off x="185" y="2197"/>
              <a:ext cx="183" cy="274"/>
            </a:xfrm>
            <a:prstGeom prst="line">
              <a:avLst/>
            </a:pr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" name="Line 14"/>
            <p:cNvSpPr>
              <a:spLocks noChangeShapeType="1"/>
            </p:cNvSpPr>
            <p:nvPr/>
          </p:nvSpPr>
          <p:spPr bwMode="auto">
            <a:xfrm flipH="1">
              <a:off x="908" y="1211"/>
              <a:ext cx="532" cy="791"/>
            </a:xfrm>
            <a:prstGeom prst="line">
              <a:avLst/>
            </a:pr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" name="Freeform 15"/>
            <p:cNvSpPr>
              <a:spLocks/>
            </p:cNvSpPr>
            <p:nvPr/>
          </p:nvSpPr>
          <p:spPr bwMode="auto">
            <a:xfrm rot="10800000" flipV="1">
              <a:off x="887" y="1924"/>
              <a:ext cx="178" cy="506"/>
            </a:xfrm>
            <a:custGeom>
              <a:avLst/>
              <a:gdLst>
                <a:gd name="T0" fmla="*/ 84 w 252"/>
                <a:gd name="T1" fmla="*/ 643 h 715"/>
                <a:gd name="T2" fmla="*/ 24 w 252"/>
                <a:gd name="T3" fmla="*/ 519 h 715"/>
                <a:gd name="T4" fmla="*/ 1 w 252"/>
                <a:gd name="T5" fmla="*/ 351 h 715"/>
                <a:gd name="T6" fmla="*/ 30 w 252"/>
                <a:gd name="T7" fmla="*/ 205 h 715"/>
                <a:gd name="T8" fmla="*/ 100 w 252"/>
                <a:gd name="T9" fmla="*/ 73 h 715"/>
                <a:gd name="T10" fmla="*/ 166 w 252"/>
                <a:gd name="T11" fmla="*/ 4 h 715"/>
                <a:gd name="T12" fmla="*/ 225 w 252"/>
                <a:gd name="T13" fmla="*/ 171 h 715"/>
                <a:gd name="T14" fmla="*/ 249 w 252"/>
                <a:gd name="T15" fmla="*/ 337 h 715"/>
                <a:gd name="T16" fmla="*/ 241 w 252"/>
                <a:gd name="T17" fmla="*/ 514 h 715"/>
                <a:gd name="T18" fmla="*/ 199 w 252"/>
                <a:gd name="T19" fmla="*/ 636 h 715"/>
                <a:gd name="T20" fmla="*/ 142 w 252"/>
                <a:gd name="T21" fmla="*/ 712 h 715"/>
                <a:gd name="T22" fmla="*/ 84 w 252"/>
                <a:gd name="T23" fmla="*/ 643 h 7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2" h="715">
                  <a:moveTo>
                    <a:pt x="84" y="643"/>
                  </a:moveTo>
                  <a:cubicBezTo>
                    <a:pt x="64" y="611"/>
                    <a:pt x="38" y="568"/>
                    <a:pt x="24" y="519"/>
                  </a:cubicBezTo>
                  <a:cubicBezTo>
                    <a:pt x="10" y="470"/>
                    <a:pt x="0" y="403"/>
                    <a:pt x="1" y="351"/>
                  </a:cubicBezTo>
                  <a:cubicBezTo>
                    <a:pt x="2" y="299"/>
                    <a:pt x="14" y="251"/>
                    <a:pt x="30" y="205"/>
                  </a:cubicBezTo>
                  <a:cubicBezTo>
                    <a:pt x="46" y="159"/>
                    <a:pt x="77" y="106"/>
                    <a:pt x="100" y="73"/>
                  </a:cubicBezTo>
                  <a:cubicBezTo>
                    <a:pt x="123" y="40"/>
                    <a:pt x="163" y="0"/>
                    <a:pt x="166" y="4"/>
                  </a:cubicBezTo>
                  <a:cubicBezTo>
                    <a:pt x="198" y="57"/>
                    <a:pt x="212" y="120"/>
                    <a:pt x="225" y="171"/>
                  </a:cubicBezTo>
                  <a:cubicBezTo>
                    <a:pt x="239" y="226"/>
                    <a:pt x="246" y="280"/>
                    <a:pt x="249" y="337"/>
                  </a:cubicBezTo>
                  <a:cubicBezTo>
                    <a:pt x="252" y="394"/>
                    <a:pt x="249" y="464"/>
                    <a:pt x="241" y="514"/>
                  </a:cubicBezTo>
                  <a:cubicBezTo>
                    <a:pt x="233" y="564"/>
                    <a:pt x="216" y="603"/>
                    <a:pt x="199" y="636"/>
                  </a:cubicBezTo>
                  <a:cubicBezTo>
                    <a:pt x="182" y="669"/>
                    <a:pt x="142" y="715"/>
                    <a:pt x="142" y="712"/>
                  </a:cubicBezTo>
                  <a:cubicBezTo>
                    <a:pt x="142" y="711"/>
                    <a:pt x="104" y="675"/>
                    <a:pt x="84" y="643"/>
                  </a:cubicBezTo>
                  <a:close/>
                </a:path>
              </a:pathLst>
            </a:custGeom>
            <a:solidFill>
              <a:srgbClr val="FFFFFF"/>
            </a:solidFill>
            <a:ln w="38100" cap="flat" cmpd="sng">
              <a:solidFill>
                <a:srgbClr val="FFFFFF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" name="Line 16"/>
            <p:cNvSpPr>
              <a:spLocks noChangeShapeType="1"/>
            </p:cNvSpPr>
            <p:nvPr/>
          </p:nvSpPr>
          <p:spPr bwMode="auto">
            <a:xfrm flipH="1">
              <a:off x="792" y="1885"/>
              <a:ext cx="392" cy="581"/>
            </a:xfrm>
            <a:prstGeom prst="line">
              <a:avLst/>
            </a:pr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40" name="Group 17"/>
            <p:cNvGrpSpPr>
              <a:grpSpLocks/>
            </p:cNvGrpSpPr>
            <p:nvPr/>
          </p:nvGrpSpPr>
          <p:grpSpPr bwMode="auto">
            <a:xfrm>
              <a:off x="1493" y="1091"/>
              <a:ext cx="726" cy="707"/>
              <a:chOff x="4551" y="901"/>
              <a:chExt cx="784" cy="763"/>
            </a:xfrm>
          </p:grpSpPr>
          <p:grpSp>
            <p:nvGrpSpPr>
              <p:cNvPr id="106" name="Group 18"/>
              <p:cNvGrpSpPr>
                <a:grpSpLocks/>
              </p:cNvGrpSpPr>
              <p:nvPr/>
            </p:nvGrpSpPr>
            <p:grpSpPr bwMode="auto">
              <a:xfrm>
                <a:off x="4551" y="901"/>
                <a:ext cx="784" cy="763"/>
                <a:chOff x="4551" y="901"/>
                <a:chExt cx="784" cy="763"/>
              </a:xfrm>
            </p:grpSpPr>
            <p:sp>
              <p:nvSpPr>
                <p:cNvPr id="108" name="Oval 19"/>
                <p:cNvSpPr>
                  <a:spLocks noChangeArrowheads="1"/>
                </p:cNvSpPr>
                <p:nvPr/>
              </p:nvSpPr>
              <p:spPr bwMode="auto">
                <a:xfrm>
                  <a:off x="4569" y="902"/>
                  <a:ext cx="749" cy="749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333399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09" name="Oval 20"/>
                <p:cNvSpPr>
                  <a:spLocks noChangeArrowheads="1"/>
                </p:cNvSpPr>
                <p:nvPr/>
              </p:nvSpPr>
              <p:spPr bwMode="auto">
                <a:xfrm>
                  <a:off x="4569" y="901"/>
                  <a:ext cx="749" cy="749"/>
                </a:xfrm>
                <a:prstGeom prst="ellips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gradFill rotWithShape="0">
                        <a:gsLst>
                          <a:gs pos="0">
                            <a:schemeClr val="bg1"/>
                          </a:gs>
                          <a:gs pos="100000">
                            <a:schemeClr val="accent2"/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0" name="Freeform 21"/>
                <p:cNvSpPr>
                  <a:spLocks/>
                </p:cNvSpPr>
                <p:nvPr/>
              </p:nvSpPr>
              <p:spPr bwMode="auto">
                <a:xfrm>
                  <a:off x="4551" y="1206"/>
                  <a:ext cx="784" cy="458"/>
                </a:xfrm>
                <a:custGeom>
                  <a:avLst/>
                  <a:gdLst>
                    <a:gd name="T0" fmla="*/ 43 w 1026"/>
                    <a:gd name="T1" fmla="*/ 123 h 600"/>
                    <a:gd name="T2" fmla="*/ 120 w 1026"/>
                    <a:gd name="T3" fmla="*/ 181 h 600"/>
                    <a:gd name="T4" fmla="*/ 262 w 1026"/>
                    <a:gd name="T5" fmla="*/ 250 h 600"/>
                    <a:gd name="T6" fmla="*/ 432 w 1026"/>
                    <a:gd name="T7" fmla="*/ 280 h 600"/>
                    <a:gd name="T8" fmla="*/ 634 w 1026"/>
                    <a:gd name="T9" fmla="*/ 259 h 600"/>
                    <a:gd name="T10" fmla="*/ 799 w 1026"/>
                    <a:gd name="T11" fmla="*/ 201 h 600"/>
                    <a:gd name="T12" fmla="*/ 937 w 1026"/>
                    <a:gd name="T13" fmla="*/ 90 h 600"/>
                    <a:gd name="T14" fmla="*/ 1026 w 1026"/>
                    <a:gd name="T15" fmla="*/ 9 h 600"/>
                    <a:gd name="T16" fmla="*/ 1019 w 1026"/>
                    <a:gd name="T17" fmla="*/ 144 h 600"/>
                    <a:gd name="T18" fmla="*/ 992 w 1026"/>
                    <a:gd name="T19" fmla="*/ 267 h 600"/>
                    <a:gd name="T20" fmla="*/ 929 w 1026"/>
                    <a:gd name="T21" fmla="*/ 384 h 600"/>
                    <a:gd name="T22" fmla="*/ 857 w 1026"/>
                    <a:gd name="T23" fmla="*/ 467 h 600"/>
                    <a:gd name="T24" fmla="*/ 749 w 1026"/>
                    <a:gd name="T25" fmla="*/ 542 h 600"/>
                    <a:gd name="T26" fmla="*/ 610 w 1026"/>
                    <a:gd name="T27" fmla="*/ 588 h 600"/>
                    <a:gd name="T28" fmla="*/ 455 w 1026"/>
                    <a:gd name="T29" fmla="*/ 594 h 600"/>
                    <a:gd name="T30" fmla="*/ 310 w 1026"/>
                    <a:gd name="T31" fmla="*/ 553 h 600"/>
                    <a:gd name="T32" fmla="*/ 193 w 1026"/>
                    <a:gd name="T33" fmla="*/ 479 h 600"/>
                    <a:gd name="T34" fmla="*/ 95 w 1026"/>
                    <a:gd name="T35" fmla="*/ 368 h 600"/>
                    <a:gd name="T36" fmla="*/ 36 w 1026"/>
                    <a:gd name="T37" fmla="*/ 237 h 600"/>
                    <a:gd name="T38" fmla="*/ 1 w 1026"/>
                    <a:gd name="T39" fmla="*/ 73 h 600"/>
                    <a:gd name="T40" fmla="*/ 43 w 1026"/>
                    <a:gd name="T41" fmla="*/ 123 h 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026" h="600">
                      <a:moveTo>
                        <a:pt x="43" y="123"/>
                      </a:moveTo>
                      <a:cubicBezTo>
                        <a:pt x="61" y="136"/>
                        <a:pt x="84" y="160"/>
                        <a:pt x="120" y="181"/>
                      </a:cubicBezTo>
                      <a:cubicBezTo>
                        <a:pt x="156" y="202"/>
                        <a:pt x="210" y="233"/>
                        <a:pt x="262" y="250"/>
                      </a:cubicBezTo>
                      <a:cubicBezTo>
                        <a:pt x="314" y="267"/>
                        <a:pt x="370" y="279"/>
                        <a:pt x="432" y="280"/>
                      </a:cubicBezTo>
                      <a:cubicBezTo>
                        <a:pt x="494" y="281"/>
                        <a:pt x="573" y="272"/>
                        <a:pt x="634" y="259"/>
                      </a:cubicBezTo>
                      <a:cubicBezTo>
                        <a:pt x="695" y="246"/>
                        <a:pt x="749" y="229"/>
                        <a:pt x="799" y="201"/>
                      </a:cubicBezTo>
                      <a:cubicBezTo>
                        <a:pt x="849" y="173"/>
                        <a:pt x="899" y="122"/>
                        <a:pt x="937" y="90"/>
                      </a:cubicBezTo>
                      <a:cubicBezTo>
                        <a:pt x="975" y="58"/>
                        <a:pt x="1012" y="0"/>
                        <a:pt x="1026" y="9"/>
                      </a:cubicBezTo>
                      <a:cubicBezTo>
                        <a:pt x="1021" y="13"/>
                        <a:pt x="1025" y="101"/>
                        <a:pt x="1019" y="144"/>
                      </a:cubicBezTo>
                      <a:cubicBezTo>
                        <a:pt x="1013" y="187"/>
                        <a:pt x="1007" y="227"/>
                        <a:pt x="992" y="267"/>
                      </a:cubicBezTo>
                      <a:cubicBezTo>
                        <a:pt x="978" y="307"/>
                        <a:pt x="952" y="351"/>
                        <a:pt x="929" y="384"/>
                      </a:cubicBezTo>
                      <a:cubicBezTo>
                        <a:pt x="907" y="417"/>
                        <a:pt x="886" y="440"/>
                        <a:pt x="857" y="467"/>
                      </a:cubicBezTo>
                      <a:cubicBezTo>
                        <a:pt x="827" y="493"/>
                        <a:pt x="790" y="521"/>
                        <a:pt x="749" y="542"/>
                      </a:cubicBezTo>
                      <a:cubicBezTo>
                        <a:pt x="708" y="562"/>
                        <a:pt x="659" y="580"/>
                        <a:pt x="610" y="588"/>
                      </a:cubicBezTo>
                      <a:cubicBezTo>
                        <a:pt x="561" y="596"/>
                        <a:pt x="505" y="600"/>
                        <a:pt x="455" y="594"/>
                      </a:cubicBezTo>
                      <a:cubicBezTo>
                        <a:pt x="404" y="588"/>
                        <a:pt x="353" y="572"/>
                        <a:pt x="310" y="553"/>
                      </a:cubicBezTo>
                      <a:cubicBezTo>
                        <a:pt x="267" y="533"/>
                        <a:pt x="229" y="510"/>
                        <a:pt x="193" y="479"/>
                      </a:cubicBezTo>
                      <a:cubicBezTo>
                        <a:pt x="157" y="448"/>
                        <a:pt x="121" y="408"/>
                        <a:pt x="95" y="368"/>
                      </a:cubicBezTo>
                      <a:cubicBezTo>
                        <a:pt x="69" y="328"/>
                        <a:pt x="52" y="286"/>
                        <a:pt x="36" y="237"/>
                      </a:cubicBezTo>
                      <a:cubicBezTo>
                        <a:pt x="20" y="188"/>
                        <a:pt x="0" y="92"/>
                        <a:pt x="1" y="73"/>
                      </a:cubicBezTo>
                      <a:lnTo>
                        <a:pt x="43" y="123"/>
                      </a:ln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1" name="Freeform 22"/>
                <p:cNvSpPr>
                  <a:spLocks/>
                </p:cNvSpPr>
                <p:nvPr/>
              </p:nvSpPr>
              <p:spPr bwMode="auto">
                <a:xfrm>
                  <a:off x="4569" y="1225"/>
                  <a:ext cx="748" cy="196"/>
                </a:xfrm>
                <a:custGeom>
                  <a:avLst/>
                  <a:gdLst>
                    <a:gd name="T0" fmla="*/ 0 w 979"/>
                    <a:gd name="T1" fmla="*/ 78 h 257"/>
                    <a:gd name="T2" fmla="*/ 101 w 979"/>
                    <a:gd name="T3" fmla="*/ 160 h 257"/>
                    <a:gd name="T4" fmla="*/ 263 w 979"/>
                    <a:gd name="T5" fmla="*/ 232 h 257"/>
                    <a:gd name="T6" fmla="*/ 404 w 979"/>
                    <a:gd name="T7" fmla="*/ 256 h 257"/>
                    <a:gd name="T8" fmla="*/ 608 w 979"/>
                    <a:gd name="T9" fmla="*/ 238 h 257"/>
                    <a:gd name="T10" fmla="*/ 800 w 979"/>
                    <a:gd name="T11" fmla="*/ 160 h 257"/>
                    <a:gd name="T12" fmla="*/ 979 w 979"/>
                    <a:gd name="T13" fmla="*/ 0 h 2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79" h="257">
                      <a:moveTo>
                        <a:pt x="0" y="78"/>
                      </a:moveTo>
                      <a:cubicBezTo>
                        <a:pt x="17" y="92"/>
                        <a:pt x="57" y="134"/>
                        <a:pt x="101" y="160"/>
                      </a:cubicBezTo>
                      <a:cubicBezTo>
                        <a:pt x="145" y="186"/>
                        <a:pt x="213" y="216"/>
                        <a:pt x="263" y="232"/>
                      </a:cubicBezTo>
                      <a:cubicBezTo>
                        <a:pt x="313" y="248"/>
                        <a:pt x="347" y="255"/>
                        <a:pt x="404" y="256"/>
                      </a:cubicBezTo>
                      <a:cubicBezTo>
                        <a:pt x="461" y="257"/>
                        <a:pt x="542" y="254"/>
                        <a:pt x="608" y="238"/>
                      </a:cubicBezTo>
                      <a:cubicBezTo>
                        <a:pt x="674" y="222"/>
                        <a:pt x="738" y="200"/>
                        <a:pt x="800" y="160"/>
                      </a:cubicBezTo>
                      <a:cubicBezTo>
                        <a:pt x="862" y="120"/>
                        <a:pt x="942" y="33"/>
                        <a:pt x="979" y="0"/>
                      </a:cubicBezTo>
                    </a:path>
                  </a:pathLst>
                </a:custGeom>
                <a:noFill/>
                <a:ln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bg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107" name="Freeform 23"/>
              <p:cNvSpPr>
                <a:spLocks/>
              </p:cNvSpPr>
              <p:nvPr/>
            </p:nvSpPr>
            <p:spPr bwMode="auto">
              <a:xfrm>
                <a:off x="4565" y="1006"/>
                <a:ext cx="192" cy="546"/>
              </a:xfrm>
              <a:custGeom>
                <a:avLst/>
                <a:gdLst>
                  <a:gd name="T0" fmla="*/ 84 w 252"/>
                  <a:gd name="T1" fmla="*/ 643 h 715"/>
                  <a:gd name="T2" fmla="*/ 24 w 252"/>
                  <a:gd name="T3" fmla="*/ 519 h 715"/>
                  <a:gd name="T4" fmla="*/ 1 w 252"/>
                  <a:gd name="T5" fmla="*/ 351 h 715"/>
                  <a:gd name="T6" fmla="*/ 30 w 252"/>
                  <a:gd name="T7" fmla="*/ 205 h 715"/>
                  <a:gd name="T8" fmla="*/ 100 w 252"/>
                  <a:gd name="T9" fmla="*/ 73 h 715"/>
                  <a:gd name="T10" fmla="*/ 166 w 252"/>
                  <a:gd name="T11" fmla="*/ 4 h 715"/>
                  <a:gd name="T12" fmla="*/ 225 w 252"/>
                  <a:gd name="T13" fmla="*/ 171 h 715"/>
                  <a:gd name="T14" fmla="*/ 249 w 252"/>
                  <a:gd name="T15" fmla="*/ 337 h 715"/>
                  <a:gd name="T16" fmla="*/ 241 w 252"/>
                  <a:gd name="T17" fmla="*/ 514 h 715"/>
                  <a:gd name="T18" fmla="*/ 199 w 252"/>
                  <a:gd name="T19" fmla="*/ 636 h 715"/>
                  <a:gd name="T20" fmla="*/ 142 w 252"/>
                  <a:gd name="T21" fmla="*/ 712 h 715"/>
                  <a:gd name="T22" fmla="*/ 84 w 252"/>
                  <a:gd name="T23" fmla="*/ 643 h 7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52" h="715">
                    <a:moveTo>
                      <a:pt x="84" y="643"/>
                    </a:moveTo>
                    <a:cubicBezTo>
                      <a:pt x="64" y="611"/>
                      <a:pt x="38" y="568"/>
                      <a:pt x="24" y="519"/>
                    </a:cubicBezTo>
                    <a:cubicBezTo>
                      <a:pt x="10" y="470"/>
                      <a:pt x="0" y="403"/>
                      <a:pt x="1" y="351"/>
                    </a:cubicBezTo>
                    <a:cubicBezTo>
                      <a:pt x="2" y="299"/>
                      <a:pt x="14" y="251"/>
                      <a:pt x="30" y="205"/>
                    </a:cubicBezTo>
                    <a:cubicBezTo>
                      <a:pt x="46" y="159"/>
                      <a:pt x="77" y="106"/>
                      <a:pt x="100" y="73"/>
                    </a:cubicBezTo>
                    <a:cubicBezTo>
                      <a:pt x="123" y="40"/>
                      <a:pt x="163" y="0"/>
                      <a:pt x="166" y="4"/>
                    </a:cubicBezTo>
                    <a:cubicBezTo>
                      <a:pt x="198" y="57"/>
                      <a:pt x="212" y="120"/>
                      <a:pt x="225" y="171"/>
                    </a:cubicBezTo>
                    <a:cubicBezTo>
                      <a:pt x="239" y="226"/>
                      <a:pt x="246" y="280"/>
                      <a:pt x="249" y="337"/>
                    </a:cubicBezTo>
                    <a:cubicBezTo>
                      <a:pt x="252" y="394"/>
                      <a:pt x="249" y="464"/>
                      <a:pt x="241" y="514"/>
                    </a:cubicBezTo>
                    <a:cubicBezTo>
                      <a:pt x="233" y="564"/>
                      <a:pt x="216" y="603"/>
                      <a:pt x="199" y="636"/>
                    </a:cubicBezTo>
                    <a:cubicBezTo>
                      <a:pt x="182" y="669"/>
                      <a:pt x="142" y="715"/>
                      <a:pt x="142" y="712"/>
                    </a:cubicBezTo>
                    <a:cubicBezTo>
                      <a:pt x="142" y="711"/>
                      <a:pt x="104" y="675"/>
                      <a:pt x="84" y="643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50" cap="flat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41" name="Line 24"/>
            <p:cNvSpPr>
              <a:spLocks noChangeShapeType="1"/>
            </p:cNvSpPr>
            <p:nvPr/>
          </p:nvSpPr>
          <p:spPr bwMode="auto">
            <a:xfrm>
              <a:off x="1043" y="1208"/>
              <a:ext cx="593" cy="0"/>
            </a:xfrm>
            <a:prstGeom prst="line">
              <a:avLst/>
            </a:prstGeom>
            <a:noFill/>
            <a:ln w="2857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" name="Line 25"/>
            <p:cNvSpPr>
              <a:spLocks noChangeShapeType="1"/>
            </p:cNvSpPr>
            <p:nvPr/>
          </p:nvSpPr>
          <p:spPr bwMode="auto">
            <a:xfrm>
              <a:off x="1259" y="1347"/>
              <a:ext cx="426" cy="0"/>
            </a:xfrm>
            <a:prstGeom prst="line">
              <a:avLst/>
            </a:pr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3" name="Line 26"/>
            <p:cNvSpPr>
              <a:spLocks noChangeShapeType="1"/>
            </p:cNvSpPr>
            <p:nvPr/>
          </p:nvSpPr>
          <p:spPr bwMode="auto">
            <a:xfrm>
              <a:off x="848" y="1482"/>
              <a:ext cx="844" cy="0"/>
            </a:xfrm>
            <a:prstGeom prst="line">
              <a:avLst/>
            </a:pr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4" name="Line 27"/>
            <p:cNvSpPr>
              <a:spLocks noChangeShapeType="1"/>
            </p:cNvSpPr>
            <p:nvPr/>
          </p:nvSpPr>
          <p:spPr bwMode="auto">
            <a:xfrm flipH="1">
              <a:off x="1461" y="1430"/>
              <a:ext cx="230" cy="342"/>
            </a:xfrm>
            <a:prstGeom prst="line">
              <a:avLst/>
            </a:pr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Line 28"/>
            <p:cNvSpPr>
              <a:spLocks noChangeShapeType="1"/>
            </p:cNvSpPr>
            <p:nvPr/>
          </p:nvSpPr>
          <p:spPr bwMode="auto">
            <a:xfrm>
              <a:off x="757" y="1619"/>
              <a:ext cx="1442" cy="0"/>
            </a:xfrm>
            <a:prstGeom prst="line">
              <a:avLst/>
            </a:pr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Line 29"/>
            <p:cNvSpPr>
              <a:spLocks noChangeShapeType="1"/>
            </p:cNvSpPr>
            <p:nvPr/>
          </p:nvSpPr>
          <p:spPr bwMode="auto">
            <a:xfrm flipH="1">
              <a:off x="794" y="1208"/>
              <a:ext cx="843" cy="1256"/>
            </a:xfrm>
            <a:prstGeom prst="line">
              <a:avLst/>
            </a:pr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Line 30"/>
            <p:cNvSpPr>
              <a:spLocks noChangeShapeType="1"/>
            </p:cNvSpPr>
            <p:nvPr/>
          </p:nvSpPr>
          <p:spPr bwMode="auto">
            <a:xfrm>
              <a:off x="665" y="1755"/>
              <a:ext cx="1442" cy="0"/>
            </a:xfrm>
            <a:prstGeom prst="line">
              <a:avLst/>
            </a:pr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48" name="Group 31"/>
            <p:cNvGrpSpPr>
              <a:grpSpLocks/>
            </p:cNvGrpSpPr>
            <p:nvPr/>
          </p:nvGrpSpPr>
          <p:grpSpPr bwMode="auto">
            <a:xfrm>
              <a:off x="1118" y="1486"/>
              <a:ext cx="346" cy="698"/>
              <a:chOff x="4146" y="1327"/>
              <a:chExt cx="374" cy="753"/>
            </a:xfrm>
          </p:grpSpPr>
          <p:sp>
            <p:nvSpPr>
              <p:cNvPr id="102" name="Oval 32"/>
              <p:cNvSpPr>
                <a:spLocks noChangeArrowheads="1"/>
              </p:cNvSpPr>
              <p:nvPr/>
            </p:nvSpPr>
            <p:spPr bwMode="auto">
              <a:xfrm>
                <a:off x="4146" y="1328"/>
                <a:ext cx="373" cy="750"/>
              </a:xfrm>
              <a:prstGeom prst="ellipse">
                <a:avLst/>
              </a:prstGeom>
              <a:gradFill rotWithShape="0">
                <a:gsLst>
                  <a:gs pos="0">
                    <a:srgbClr val="FFCC00"/>
                  </a:gs>
                  <a:gs pos="100000">
                    <a:srgbClr val="FF3300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3" name="Freeform 33"/>
              <p:cNvSpPr>
                <a:spLocks/>
              </p:cNvSpPr>
              <p:nvPr/>
            </p:nvSpPr>
            <p:spPr bwMode="auto">
              <a:xfrm>
                <a:off x="4146" y="1686"/>
                <a:ext cx="374" cy="394"/>
              </a:xfrm>
              <a:custGeom>
                <a:avLst/>
                <a:gdLst>
                  <a:gd name="T0" fmla="*/ 13 w 489"/>
                  <a:gd name="T1" fmla="*/ 46 h 515"/>
                  <a:gd name="T2" fmla="*/ 65 w 489"/>
                  <a:gd name="T3" fmla="*/ 81 h 515"/>
                  <a:gd name="T4" fmla="*/ 121 w 489"/>
                  <a:gd name="T5" fmla="*/ 97 h 515"/>
                  <a:gd name="T6" fmla="*/ 176 w 489"/>
                  <a:gd name="T7" fmla="*/ 112 h 515"/>
                  <a:gd name="T8" fmla="*/ 241 w 489"/>
                  <a:gd name="T9" fmla="*/ 114 h 515"/>
                  <a:gd name="T10" fmla="*/ 313 w 489"/>
                  <a:gd name="T11" fmla="*/ 103 h 515"/>
                  <a:gd name="T12" fmla="*/ 385 w 489"/>
                  <a:gd name="T13" fmla="*/ 78 h 515"/>
                  <a:gd name="T14" fmla="*/ 452 w 489"/>
                  <a:gd name="T15" fmla="*/ 29 h 515"/>
                  <a:gd name="T16" fmla="*/ 485 w 489"/>
                  <a:gd name="T17" fmla="*/ 7 h 515"/>
                  <a:gd name="T18" fmla="*/ 487 w 489"/>
                  <a:gd name="T19" fmla="*/ 70 h 515"/>
                  <a:gd name="T20" fmla="*/ 474 w 489"/>
                  <a:gd name="T21" fmla="*/ 190 h 515"/>
                  <a:gd name="T22" fmla="*/ 444 w 489"/>
                  <a:gd name="T23" fmla="*/ 304 h 515"/>
                  <a:gd name="T24" fmla="*/ 408 w 489"/>
                  <a:gd name="T25" fmla="*/ 385 h 515"/>
                  <a:gd name="T26" fmla="*/ 356 w 489"/>
                  <a:gd name="T27" fmla="*/ 458 h 515"/>
                  <a:gd name="T28" fmla="*/ 289 w 489"/>
                  <a:gd name="T29" fmla="*/ 503 h 515"/>
                  <a:gd name="T30" fmla="*/ 214 w 489"/>
                  <a:gd name="T31" fmla="*/ 509 h 515"/>
                  <a:gd name="T32" fmla="*/ 143 w 489"/>
                  <a:gd name="T33" fmla="*/ 469 h 515"/>
                  <a:gd name="T34" fmla="*/ 87 w 489"/>
                  <a:gd name="T35" fmla="*/ 397 h 515"/>
                  <a:gd name="T36" fmla="*/ 39 w 489"/>
                  <a:gd name="T37" fmla="*/ 289 h 515"/>
                  <a:gd name="T38" fmla="*/ 10 w 489"/>
                  <a:gd name="T39" fmla="*/ 161 h 515"/>
                  <a:gd name="T40" fmla="*/ 0 w 489"/>
                  <a:gd name="T41" fmla="*/ 28 h 515"/>
                  <a:gd name="T42" fmla="*/ 13 w 489"/>
                  <a:gd name="T43" fmla="*/ 46 h 5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89" h="515">
                    <a:moveTo>
                      <a:pt x="13" y="46"/>
                    </a:moveTo>
                    <a:cubicBezTo>
                      <a:pt x="24" y="55"/>
                      <a:pt x="47" y="72"/>
                      <a:pt x="65" y="81"/>
                    </a:cubicBezTo>
                    <a:cubicBezTo>
                      <a:pt x="83" y="90"/>
                      <a:pt x="103" y="92"/>
                      <a:pt x="121" y="97"/>
                    </a:cubicBezTo>
                    <a:cubicBezTo>
                      <a:pt x="139" y="102"/>
                      <a:pt x="156" y="109"/>
                      <a:pt x="176" y="112"/>
                    </a:cubicBezTo>
                    <a:cubicBezTo>
                      <a:pt x="196" y="115"/>
                      <a:pt x="218" y="115"/>
                      <a:pt x="241" y="114"/>
                    </a:cubicBezTo>
                    <a:cubicBezTo>
                      <a:pt x="264" y="113"/>
                      <a:pt x="289" y="109"/>
                      <a:pt x="313" y="103"/>
                    </a:cubicBezTo>
                    <a:cubicBezTo>
                      <a:pt x="337" y="97"/>
                      <a:pt x="362" y="90"/>
                      <a:pt x="385" y="78"/>
                    </a:cubicBezTo>
                    <a:cubicBezTo>
                      <a:pt x="408" y="66"/>
                      <a:pt x="435" y="41"/>
                      <a:pt x="452" y="29"/>
                    </a:cubicBezTo>
                    <a:cubicBezTo>
                      <a:pt x="469" y="17"/>
                      <a:pt x="479" y="0"/>
                      <a:pt x="485" y="7"/>
                    </a:cubicBezTo>
                    <a:cubicBezTo>
                      <a:pt x="483" y="11"/>
                      <a:pt x="489" y="40"/>
                      <a:pt x="487" y="70"/>
                    </a:cubicBezTo>
                    <a:cubicBezTo>
                      <a:pt x="485" y="100"/>
                      <a:pt x="481" y="151"/>
                      <a:pt x="474" y="190"/>
                    </a:cubicBezTo>
                    <a:cubicBezTo>
                      <a:pt x="467" y="229"/>
                      <a:pt x="455" y="272"/>
                      <a:pt x="444" y="304"/>
                    </a:cubicBezTo>
                    <a:cubicBezTo>
                      <a:pt x="433" y="336"/>
                      <a:pt x="423" y="359"/>
                      <a:pt x="408" y="385"/>
                    </a:cubicBezTo>
                    <a:cubicBezTo>
                      <a:pt x="394" y="411"/>
                      <a:pt x="376" y="438"/>
                      <a:pt x="356" y="458"/>
                    </a:cubicBezTo>
                    <a:cubicBezTo>
                      <a:pt x="336" y="478"/>
                      <a:pt x="313" y="495"/>
                      <a:pt x="289" y="503"/>
                    </a:cubicBezTo>
                    <a:cubicBezTo>
                      <a:pt x="265" y="511"/>
                      <a:pt x="238" y="515"/>
                      <a:pt x="214" y="509"/>
                    </a:cubicBezTo>
                    <a:cubicBezTo>
                      <a:pt x="189" y="503"/>
                      <a:pt x="164" y="488"/>
                      <a:pt x="143" y="469"/>
                    </a:cubicBezTo>
                    <a:cubicBezTo>
                      <a:pt x="122" y="450"/>
                      <a:pt x="104" y="427"/>
                      <a:pt x="87" y="397"/>
                    </a:cubicBezTo>
                    <a:cubicBezTo>
                      <a:pt x="69" y="367"/>
                      <a:pt x="52" y="328"/>
                      <a:pt x="39" y="289"/>
                    </a:cubicBezTo>
                    <a:cubicBezTo>
                      <a:pt x="27" y="250"/>
                      <a:pt x="17" y="204"/>
                      <a:pt x="10" y="161"/>
                    </a:cubicBezTo>
                    <a:cubicBezTo>
                      <a:pt x="4" y="118"/>
                      <a:pt x="0" y="47"/>
                      <a:pt x="0" y="28"/>
                    </a:cubicBezTo>
                    <a:lnTo>
                      <a:pt x="13" y="46"/>
                    </a:ln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4" name="Freeform 34"/>
              <p:cNvSpPr>
                <a:spLocks/>
              </p:cNvSpPr>
              <p:nvPr/>
            </p:nvSpPr>
            <p:spPr bwMode="auto">
              <a:xfrm>
                <a:off x="4146" y="1688"/>
                <a:ext cx="372" cy="84"/>
              </a:xfrm>
              <a:custGeom>
                <a:avLst/>
                <a:gdLst>
                  <a:gd name="T0" fmla="*/ 0 w 979"/>
                  <a:gd name="T1" fmla="*/ 78 h 257"/>
                  <a:gd name="T2" fmla="*/ 101 w 979"/>
                  <a:gd name="T3" fmla="*/ 160 h 257"/>
                  <a:gd name="T4" fmla="*/ 263 w 979"/>
                  <a:gd name="T5" fmla="*/ 232 h 257"/>
                  <a:gd name="T6" fmla="*/ 404 w 979"/>
                  <a:gd name="T7" fmla="*/ 256 h 257"/>
                  <a:gd name="T8" fmla="*/ 608 w 979"/>
                  <a:gd name="T9" fmla="*/ 238 h 257"/>
                  <a:gd name="T10" fmla="*/ 800 w 979"/>
                  <a:gd name="T11" fmla="*/ 160 h 257"/>
                  <a:gd name="T12" fmla="*/ 979 w 979"/>
                  <a:gd name="T13" fmla="*/ 0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79" h="257">
                    <a:moveTo>
                      <a:pt x="0" y="78"/>
                    </a:moveTo>
                    <a:cubicBezTo>
                      <a:pt x="17" y="92"/>
                      <a:pt x="57" y="134"/>
                      <a:pt x="101" y="160"/>
                    </a:cubicBezTo>
                    <a:cubicBezTo>
                      <a:pt x="145" y="186"/>
                      <a:pt x="213" y="216"/>
                      <a:pt x="263" y="232"/>
                    </a:cubicBezTo>
                    <a:cubicBezTo>
                      <a:pt x="313" y="248"/>
                      <a:pt x="347" y="255"/>
                      <a:pt x="404" y="256"/>
                    </a:cubicBezTo>
                    <a:cubicBezTo>
                      <a:pt x="461" y="257"/>
                      <a:pt x="542" y="254"/>
                      <a:pt x="608" y="238"/>
                    </a:cubicBezTo>
                    <a:cubicBezTo>
                      <a:pt x="674" y="222"/>
                      <a:pt x="738" y="200"/>
                      <a:pt x="800" y="160"/>
                    </a:cubicBezTo>
                    <a:cubicBezTo>
                      <a:pt x="862" y="120"/>
                      <a:pt x="942" y="33"/>
                      <a:pt x="979" y="0"/>
                    </a:cubicBezTo>
                  </a:path>
                </a:pathLst>
              </a:custGeom>
              <a:noFill/>
              <a:ln w="9525" cap="flat" cmpd="sng">
                <a:solidFill>
                  <a:srgbClr val="000000"/>
                </a:solidFill>
                <a:prstDash val="solid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5" name="Oval 35"/>
              <p:cNvSpPr>
                <a:spLocks noChangeArrowheads="1"/>
              </p:cNvSpPr>
              <p:nvPr/>
            </p:nvSpPr>
            <p:spPr bwMode="auto">
              <a:xfrm>
                <a:off x="4146" y="1327"/>
                <a:ext cx="373" cy="750"/>
              </a:xfrm>
              <a:prstGeom prst="ellips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accent2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49" name="Line 36"/>
            <p:cNvSpPr>
              <a:spLocks noChangeShapeType="1"/>
            </p:cNvSpPr>
            <p:nvPr/>
          </p:nvSpPr>
          <p:spPr bwMode="auto">
            <a:xfrm flipH="1">
              <a:off x="1413" y="1523"/>
              <a:ext cx="633" cy="943"/>
            </a:xfrm>
            <a:prstGeom prst="line">
              <a:avLst/>
            </a:pr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0" name="Line 37"/>
            <p:cNvSpPr>
              <a:spLocks noChangeShapeType="1"/>
            </p:cNvSpPr>
            <p:nvPr/>
          </p:nvSpPr>
          <p:spPr bwMode="auto">
            <a:xfrm flipH="1">
              <a:off x="1210" y="1576"/>
              <a:ext cx="597" cy="888"/>
            </a:xfrm>
            <a:prstGeom prst="line">
              <a:avLst/>
            </a:pr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1" name="Line 38"/>
            <p:cNvSpPr>
              <a:spLocks noChangeShapeType="1"/>
            </p:cNvSpPr>
            <p:nvPr/>
          </p:nvSpPr>
          <p:spPr bwMode="auto">
            <a:xfrm>
              <a:off x="1351" y="1890"/>
              <a:ext cx="663" cy="0"/>
            </a:xfrm>
            <a:prstGeom prst="line">
              <a:avLst/>
            </a:pr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2" name="Line 39"/>
            <p:cNvSpPr>
              <a:spLocks noChangeShapeType="1"/>
            </p:cNvSpPr>
            <p:nvPr/>
          </p:nvSpPr>
          <p:spPr bwMode="auto">
            <a:xfrm flipH="1">
              <a:off x="995" y="1873"/>
              <a:ext cx="400" cy="596"/>
            </a:xfrm>
            <a:prstGeom prst="line">
              <a:avLst/>
            </a:pr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3" name="Line 40"/>
            <p:cNvSpPr>
              <a:spLocks noChangeShapeType="1"/>
            </p:cNvSpPr>
            <p:nvPr/>
          </p:nvSpPr>
          <p:spPr bwMode="auto">
            <a:xfrm flipH="1">
              <a:off x="1086" y="1884"/>
              <a:ext cx="98" cy="146"/>
            </a:xfrm>
            <a:prstGeom prst="line">
              <a:avLst/>
            </a:pr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4" name="Line 41"/>
            <p:cNvSpPr>
              <a:spLocks noChangeShapeType="1"/>
            </p:cNvSpPr>
            <p:nvPr/>
          </p:nvSpPr>
          <p:spPr bwMode="auto">
            <a:xfrm>
              <a:off x="864" y="1891"/>
              <a:ext cx="337" cy="0"/>
            </a:xfrm>
            <a:prstGeom prst="line">
              <a:avLst/>
            </a:pr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55" name="Group 42"/>
            <p:cNvGrpSpPr>
              <a:grpSpLocks/>
            </p:cNvGrpSpPr>
            <p:nvPr/>
          </p:nvGrpSpPr>
          <p:grpSpPr bwMode="auto">
            <a:xfrm>
              <a:off x="361" y="1834"/>
              <a:ext cx="719" cy="708"/>
              <a:chOff x="3329" y="1703"/>
              <a:chExt cx="776" cy="764"/>
            </a:xfrm>
          </p:grpSpPr>
          <p:sp>
            <p:nvSpPr>
              <p:cNvPr id="96" name="Oval 43"/>
              <p:cNvSpPr>
                <a:spLocks noChangeArrowheads="1"/>
              </p:cNvSpPr>
              <p:nvPr/>
            </p:nvSpPr>
            <p:spPr bwMode="auto">
              <a:xfrm>
                <a:off x="3340" y="1704"/>
                <a:ext cx="749" cy="74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333399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7" name="Oval 44"/>
              <p:cNvSpPr>
                <a:spLocks noChangeArrowheads="1"/>
              </p:cNvSpPr>
              <p:nvPr/>
            </p:nvSpPr>
            <p:spPr bwMode="auto">
              <a:xfrm>
                <a:off x="3338" y="1703"/>
                <a:ext cx="749" cy="749"/>
              </a:xfrm>
              <a:prstGeom prst="ellips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accent2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8" name="Freeform 45"/>
              <p:cNvSpPr>
                <a:spLocks/>
              </p:cNvSpPr>
              <p:nvPr/>
            </p:nvSpPr>
            <p:spPr bwMode="auto">
              <a:xfrm>
                <a:off x="3329" y="2014"/>
                <a:ext cx="776" cy="453"/>
              </a:xfrm>
              <a:custGeom>
                <a:avLst/>
                <a:gdLst>
                  <a:gd name="T0" fmla="*/ 22 w 982"/>
                  <a:gd name="T1" fmla="*/ 106 h 568"/>
                  <a:gd name="T2" fmla="*/ 100 w 982"/>
                  <a:gd name="T3" fmla="*/ 166 h 568"/>
                  <a:gd name="T4" fmla="*/ 262 w 982"/>
                  <a:gd name="T5" fmla="*/ 238 h 568"/>
                  <a:gd name="T6" fmla="*/ 403 w 982"/>
                  <a:gd name="T7" fmla="*/ 262 h 568"/>
                  <a:gd name="T8" fmla="*/ 607 w 982"/>
                  <a:gd name="T9" fmla="*/ 244 h 568"/>
                  <a:gd name="T10" fmla="*/ 769 w 982"/>
                  <a:gd name="T11" fmla="*/ 183 h 568"/>
                  <a:gd name="T12" fmla="*/ 907 w 982"/>
                  <a:gd name="T13" fmla="*/ 82 h 568"/>
                  <a:gd name="T14" fmla="*/ 978 w 982"/>
                  <a:gd name="T15" fmla="*/ 7 h 568"/>
                  <a:gd name="T16" fmla="*/ 978 w 982"/>
                  <a:gd name="T17" fmla="*/ 123 h 568"/>
                  <a:gd name="T18" fmla="*/ 952 w 982"/>
                  <a:gd name="T19" fmla="*/ 243 h 568"/>
                  <a:gd name="T20" fmla="*/ 891 w 982"/>
                  <a:gd name="T21" fmla="*/ 357 h 568"/>
                  <a:gd name="T22" fmla="*/ 820 w 982"/>
                  <a:gd name="T23" fmla="*/ 438 h 568"/>
                  <a:gd name="T24" fmla="*/ 715 w 982"/>
                  <a:gd name="T25" fmla="*/ 511 h 568"/>
                  <a:gd name="T26" fmla="*/ 580 w 982"/>
                  <a:gd name="T27" fmla="*/ 556 h 568"/>
                  <a:gd name="T28" fmla="*/ 429 w 982"/>
                  <a:gd name="T29" fmla="*/ 562 h 568"/>
                  <a:gd name="T30" fmla="*/ 288 w 982"/>
                  <a:gd name="T31" fmla="*/ 522 h 568"/>
                  <a:gd name="T32" fmla="*/ 174 w 982"/>
                  <a:gd name="T33" fmla="*/ 450 h 568"/>
                  <a:gd name="T34" fmla="*/ 79 w 982"/>
                  <a:gd name="T35" fmla="*/ 342 h 568"/>
                  <a:gd name="T36" fmla="*/ 21 w 982"/>
                  <a:gd name="T37" fmla="*/ 214 h 568"/>
                  <a:gd name="T38" fmla="*/ 0 w 982"/>
                  <a:gd name="T39" fmla="*/ 81 h 568"/>
                  <a:gd name="T40" fmla="*/ 22 w 982"/>
                  <a:gd name="T41" fmla="*/ 106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82" h="568">
                    <a:moveTo>
                      <a:pt x="22" y="106"/>
                    </a:moveTo>
                    <a:cubicBezTo>
                      <a:pt x="39" y="120"/>
                      <a:pt x="60" y="144"/>
                      <a:pt x="100" y="166"/>
                    </a:cubicBezTo>
                    <a:cubicBezTo>
                      <a:pt x="140" y="188"/>
                      <a:pt x="212" y="222"/>
                      <a:pt x="262" y="238"/>
                    </a:cubicBezTo>
                    <a:cubicBezTo>
                      <a:pt x="312" y="254"/>
                      <a:pt x="346" y="261"/>
                      <a:pt x="403" y="262"/>
                    </a:cubicBezTo>
                    <a:cubicBezTo>
                      <a:pt x="460" y="263"/>
                      <a:pt x="546" y="257"/>
                      <a:pt x="607" y="244"/>
                    </a:cubicBezTo>
                    <a:cubicBezTo>
                      <a:pt x="668" y="231"/>
                      <a:pt x="719" y="210"/>
                      <a:pt x="769" y="183"/>
                    </a:cubicBezTo>
                    <a:cubicBezTo>
                      <a:pt x="819" y="156"/>
                      <a:pt x="872" y="111"/>
                      <a:pt x="907" y="82"/>
                    </a:cubicBezTo>
                    <a:cubicBezTo>
                      <a:pt x="942" y="53"/>
                      <a:pt x="966" y="0"/>
                      <a:pt x="978" y="7"/>
                    </a:cubicBezTo>
                    <a:cubicBezTo>
                      <a:pt x="973" y="11"/>
                      <a:pt x="982" y="84"/>
                      <a:pt x="978" y="123"/>
                    </a:cubicBezTo>
                    <a:cubicBezTo>
                      <a:pt x="974" y="162"/>
                      <a:pt x="966" y="204"/>
                      <a:pt x="952" y="243"/>
                    </a:cubicBezTo>
                    <a:cubicBezTo>
                      <a:pt x="938" y="282"/>
                      <a:pt x="913" y="325"/>
                      <a:pt x="891" y="357"/>
                    </a:cubicBezTo>
                    <a:cubicBezTo>
                      <a:pt x="869" y="389"/>
                      <a:pt x="849" y="412"/>
                      <a:pt x="820" y="438"/>
                    </a:cubicBezTo>
                    <a:cubicBezTo>
                      <a:pt x="791" y="464"/>
                      <a:pt x="755" y="491"/>
                      <a:pt x="715" y="511"/>
                    </a:cubicBezTo>
                    <a:cubicBezTo>
                      <a:pt x="675" y="531"/>
                      <a:pt x="628" y="548"/>
                      <a:pt x="580" y="556"/>
                    </a:cubicBezTo>
                    <a:cubicBezTo>
                      <a:pt x="532" y="564"/>
                      <a:pt x="478" y="568"/>
                      <a:pt x="429" y="562"/>
                    </a:cubicBezTo>
                    <a:cubicBezTo>
                      <a:pt x="380" y="556"/>
                      <a:pt x="330" y="541"/>
                      <a:pt x="288" y="522"/>
                    </a:cubicBezTo>
                    <a:cubicBezTo>
                      <a:pt x="246" y="503"/>
                      <a:pt x="209" y="480"/>
                      <a:pt x="174" y="450"/>
                    </a:cubicBezTo>
                    <a:cubicBezTo>
                      <a:pt x="139" y="420"/>
                      <a:pt x="104" y="381"/>
                      <a:pt x="79" y="342"/>
                    </a:cubicBezTo>
                    <a:cubicBezTo>
                      <a:pt x="54" y="303"/>
                      <a:pt x="34" y="257"/>
                      <a:pt x="21" y="214"/>
                    </a:cubicBezTo>
                    <a:cubicBezTo>
                      <a:pt x="8" y="171"/>
                      <a:pt x="0" y="99"/>
                      <a:pt x="0" y="81"/>
                    </a:cubicBezTo>
                    <a:lnTo>
                      <a:pt x="22" y="106"/>
                    </a:ln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9" name="Freeform 46"/>
              <p:cNvSpPr>
                <a:spLocks/>
              </p:cNvSpPr>
              <p:nvPr/>
            </p:nvSpPr>
            <p:spPr bwMode="auto">
              <a:xfrm rot="10800000" flipV="1">
                <a:off x="3897" y="1795"/>
                <a:ext cx="193" cy="546"/>
              </a:xfrm>
              <a:custGeom>
                <a:avLst/>
                <a:gdLst>
                  <a:gd name="T0" fmla="*/ 84 w 252"/>
                  <a:gd name="T1" fmla="*/ 643 h 715"/>
                  <a:gd name="T2" fmla="*/ 24 w 252"/>
                  <a:gd name="T3" fmla="*/ 519 h 715"/>
                  <a:gd name="T4" fmla="*/ 1 w 252"/>
                  <a:gd name="T5" fmla="*/ 351 h 715"/>
                  <a:gd name="T6" fmla="*/ 30 w 252"/>
                  <a:gd name="T7" fmla="*/ 205 h 715"/>
                  <a:gd name="T8" fmla="*/ 100 w 252"/>
                  <a:gd name="T9" fmla="*/ 73 h 715"/>
                  <a:gd name="T10" fmla="*/ 166 w 252"/>
                  <a:gd name="T11" fmla="*/ 4 h 715"/>
                  <a:gd name="T12" fmla="*/ 225 w 252"/>
                  <a:gd name="T13" fmla="*/ 171 h 715"/>
                  <a:gd name="T14" fmla="*/ 249 w 252"/>
                  <a:gd name="T15" fmla="*/ 337 h 715"/>
                  <a:gd name="T16" fmla="*/ 241 w 252"/>
                  <a:gd name="T17" fmla="*/ 514 h 715"/>
                  <a:gd name="T18" fmla="*/ 199 w 252"/>
                  <a:gd name="T19" fmla="*/ 636 h 715"/>
                  <a:gd name="T20" fmla="*/ 142 w 252"/>
                  <a:gd name="T21" fmla="*/ 712 h 715"/>
                  <a:gd name="T22" fmla="*/ 84 w 252"/>
                  <a:gd name="T23" fmla="*/ 643 h 7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52" h="715">
                    <a:moveTo>
                      <a:pt x="84" y="643"/>
                    </a:moveTo>
                    <a:cubicBezTo>
                      <a:pt x="64" y="611"/>
                      <a:pt x="38" y="568"/>
                      <a:pt x="24" y="519"/>
                    </a:cubicBezTo>
                    <a:cubicBezTo>
                      <a:pt x="10" y="470"/>
                      <a:pt x="0" y="403"/>
                      <a:pt x="1" y="351"/>
                    </a:cubicBezTo>
                    <a:cubicBezTo>
                      <a:pt x="2" y="299"/>
                      <a:pt x="14" y="251"/>
                      <a:pt x="30" y="205"/>
                    </a:cubicBezTo>
                    <a:cubicBezTo>
                      <a:pt x="46" y="159"/>
                      <a:pt x="77" y="106"/>
                      <a:pt x="100" y="73"/>
                    </a:cubicBezTo>
                    <a:cubicBezTo>
                      <a:pt x="123" y="40"/>
                      <a:pt x="163" y="0"/>
                      <a:pt x="166" y="4"/>
                    </a:cubicBezTo>
                    <a:cubicBezTo>
                      <a:pt x="198" y="57"/>
                      <a:pt x="212" y="120"/>
                      <a:pt x="225" y="171"/>
                    </a:cubicBezTo>
                    <a:cubicBezTo>
                      <a:pt x="239" y="226"/>
                      <a:pt x="246" y="280"/>
                      <a:pt x="249" y="337"/>
                    </a:cubicBezTo>
                    <a:cubicBezTo>
                      <a:pt x="252" y="394"/>
                      <a:pt x="249" y="464"/>
                      <a:pt x="241" y="514"/>
                    </a:cubicBezTo>
                    <a:cubicBezTo>
                      <a:pt x="233" y="564"/>
                      <a:pt x="216" y="603"/>
                      <a:pt x="199" y="636"/>
                    </a:cubicBezTo>
                    <a:cubicBezTo>
                      <a:pt x="182" y="669"/>
                      <a:pt x="142" y="715"/>
                      <a:pt x="142" y="712"/>
                    </a:cubicBezTo>
                    <a:cubicBezTo>
                      <a:pt x="142" y="711"/>
                      <a:pt x="104" y="675"/>
                      <a:pt x="84" y="643"/>
                    </a:cubicBezTo>
                    <a:close/>
                  </a:path>
                </a:pathLst>
              </a:custGeom>
              <a:solidFill>
                <a:srgbClr val="FFFFFF"/>
              </a:solidFill>
              <a:ln w="38100" cap="flat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0" name="Freeform 47"/>
              <p:cNvSpPr>
                <a:spLocks/>
              </p:cNvSpPr>
              <p:nvPr/>
            </p:nvSpPr>
            <p:spPr bwMode="auto">
              <a:xfrm>
                <a:off x="3879" y="1791"/>
                <a:ext cx="87" cy="556"/>
              </a:xfrm>
              <a:custGeom>
                <a:avLst/>
                <a:gdLst>
                  <a:gd name="T0" fmla="*/ 90 w 114"/>
                  <a:gd name="T1" fmla="*/ 621 h 728"/>
                  <a:gd name="T2" fmla="*/ 84 w 114"/>
                  <a:gd name="T3" fmla="*/ 540 h 728"/>
                  <a:gd name="T4" fmla="*/ 78 w 114"/>
                  <a:gd name="T5" fmla="*/ 426 h 728"/>
                  <a:gd name="T6" fmla="*/ 81 w 114"/>
                  <a:gd name="T7" fmla="*/ 291 h 728"/>
                  <a:gd name="T8" fmla="*/ 84 w 114"/>
                  <a:gd name="T9" fmla="*/ 138 h 728"/>
                  <a:gd name="T10" fmla="*/ 86 w 114"/>
                  <a:gd name="T11" fmla="*/ 6 h 728"/>
                  <a:gd name="T12" fmla="*/ 27 w 114"/>
                  <a:gd name="T13" fmla="*/ 173 h 728"/>
                  <a:gd name="T14" fmla="*/ 3 w 114"/>
                  <a:gd name="T15" fmla="*/ 339 h 728"/>
                  <a:gd name="T16" fmla="*/ 11 w 114"/>
                  <a:gd name="T17" fmla="*/ 516 h 728"/>
                  <a:gd name="T18" fmla="*/ 52 w 114"/>
                  <a:gd name="T19" fmla="*/ 643 h 728"/>
                  <a:gd name="T20" fmla="*/ 114 w 114"/>
                  <a:gd name="T21" fmla="*/ 724 h 728"/>
                  <a:gd name="T22" fmla="*/ 90 w 114"/>
                  <a:gd name="T23" fmla="*/ 621 h 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4" h="728">
                    <a:moveTo>
                      <a:pt x="90" y="621"/>
                    </a:moveTo>
                    <a:cubicBezTo>
                      <a:pt x="86" y="592"/>
                      <a:pt x="86" y="572"/>
                      <a:pt x="84" y="540"/>
                    </a:cubicBezTo>
                    <a:cubicBezTo>
                      <a:pt x="82" y="508"/>
                      <a:pt x="78" y="467"/>
                      <a:pt x="78" y="426"/>
                    </a:cubicBezTo>
                    <a:cubicBezTo>
                      <a:pt x="78" y="385"/>
                      <a:pt x="80" y="339"/>
                      <a:pt x="81" y="291"/>
                    </a:cubicBezTo>
                    <a:cubicBezTo>
                      <a:pt x="82" y="243"/>
                      <a:pt x="83" y="185"/>
                      <a:pt x="84" y="138"/>
                    </a:cubicBezTo>
                    <a:cubicBezTo>
                      <a:pt x="85" y="91"/>
                      <a:pt x="95" y="0"/>
                      <a:pt x="86" y="6"/>
                    </a:cubicBezTo>
                    <a:cubicBezTo>
                      <a:pt x="54" y="59"/>
                      <a:pt x="40" y="122"/>
                      <a:pt x="27" y="173"/>
                    </a:cubicBezTo>
                    <a:cubicBezTo>
                      <a:pt x="13" y="228"/>
                      <a:pt x="6" y="282"/>
                      <a:pt x="3" y="339"/>
                    </a:cubicBezTo>
                    <a:cubicBezTo>
                      <a:pt x="0" y="396"/>
                      <a:pt x="3" y="465"/>
                      <a:pt x="11" y="516"/>
                    </a:cubicBezTo>
                    <a:cubicBezTo>
                      <a:pt x="19" y="567"/>
                      <a:pt x="35" y="608"/>
                      <a:pt x="52" y="643"/>
                    </a:cubicBezTo>
                    <a:cubicBezTo>
                      <a:pt x="69" y="678"/>
                      <a:pt x="108" y="728"/>
                      <a:pt x="114" y="724"/>
                    </a:cubicBezTo>
                    <a:cubicBezTo>
                      <a:pt x="114" y="723"/>
                      <a:pt x="95" y="642"/>
                      <a:pt x="90" y="621"/>
                    </a:cubicBezTo>
                    <a:close/>
                  </a:path>
                </a:pathLst>
              </a:custGeom>
              <a:solidFill>
                <a:srgbClr val="00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cap="flat" cmpd="sng">
                    <a:solidFill>
                      <a:schemeClr val="bg1"/>
                    </a:solidFill>
                    <a:prstDash val="solid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1" name="Freeform 48"/>
              <p:cNvSpPr>
                <a:spLocks/>
              </p:cNvSpPr>
              <p:nvPr/>
            </p:nvSpPr>
            <p:spPr bwMode="auto">
              <a:xfrm>
                <a:off x="3340" y="2087"/>
                <a:ext cx="603" cy="136"/>
              </a:xfrm>
              <a:custGeom>
                <a:avLst/>
                <a:gdLst>
                  <a:gd name="T0" fmla="*/ 0 w 790"/>
                  <a:gd name="T1" fmla="*/ 0 h 179"/>
                  <a:gd name="T2" fmla="*/ 101 w 790"/>
                  <a:gd name="T3" fmla="*/ 82 h 179"/>
                  <a:gd name="T4" fmla="*/ 263 w 790"/>
                  <a:gd name="T5" fmla="*/ 154 h 179"/>
                  <a:gd name="T6" fmla="*/ 404 w 790"/>
                  <a:gd name="T7" fmla="*/ 178 h 179"/>
                  <a:gd name="T8" fmla="*/ 608 w 790"/>
                  <a:gd name="T9" fmla="*/ 160 h 179"/>
                  <a:gd name="T10" fmla="*/ 714 w 790"/>
                  <a:gd name="T11" fmla="*/ 123 h 179"/>
                  <a:gd name="T12" fmla="*/ 768 w 790"/>
                  <a:gd name="T13" fmla="*/ 60 h 179"/>
                  <a:gd name="T14" fmla="*/ 790 w 790"/>
                  <a:gd name="T15" fmla="*/ 42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90" h="179">
                    <a:moveTo>
                      <a:pt x="0" y="0"/>
                    </a:moveTo>
                    <a:cubicBezTo>
                      <a:pt x="17" y="14"/>
                      <a:pt x="57" y="56"/>
                      <a:pt x="101" y="82"/>
                    </a:cubicBezTo>
                    <a:cubicBezTo>
                      <a:pt x="145" y="108"/>
                      <a:pt x="213" y="138"/>
                      <a:pt x="263" y="154"/>
                    </a:cubicBezTo>
                    <a:cubicBezTo>
                      <a:pt x="313" y="170"/>
                      <a:pt x="347" y="177"/>
                      <a:pt x="404" y="178"/>
                    </a:cubicBezTo>
                    <a:cubicBezTo>
                      <a:pt x="461" y="179"/>
                      <a:pt x="556" y="169"/>
                      <a:pt x="608" y="160"/>
                    </a:cubicBezTo>
                    <a:cubicBezTo>
                      <a:pt x="660" y="151"/>
                      <a:pt x="687" y="140"/>
                      <a:pt x="714" y="123"/>
                    </a:cubicBezTo>
                    <a:cubicBezTo>
                      <a:pt x="741" y="106"/>
                      <a:pt x="755" y="73"/>
                      <a:pt x="768" y="60"/>
                    </a:cubicBezTo>
                    <a:cubicBezTo>
                      <a:pt x="781" y="47"/>
                      <a:pt x="785" y="46"/>
                      <a:pt x="790" y="42"/>
                    </a:cubicBezTo>
                  </a:path>
                </a:pathLst>
              </a:custGeom>
              <a:noFill/>
              <a:ln w="9525" cap="flat" cmpd="sng">
                <a:solidFill>
                  <a:srgbClr val="000000"/>
                </a:solidFill>
                <a:prstDash val="solid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56" name="Line 49"/>
            <p:cNvSpPr>
              <a:spLocks noChangeShapeType="1"/>
            </p:cNvSpPr>
            <p:nvPr/>
          </p:nvSpPr>
          <p:spPr bwMode="auto">
            <a:xfrm flipH="1">
              <a:off x="914" y="1757"/>
              <a:ext cx="159" cy="237"/>
            </a:xfrm>
            <a:prstGeom prst="line">
              <a:avLst/>
            </a:pr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7" name="Line 50"/>
            <p:cNvSpPr>
              <a:spLocks noChangeShapeType="1"/>
            </p:cNvSpPr>
            <p:nvPr/>
          </p:nvSpPr>
          <p:spPr bwMode="auto">
            <a:xfrm>
              <a:off x="907" y="2028"/>
              <a:ext cx="893" cy="0"/>
            </a:xfrm>
            <a:prstGeom prst="line">
              <a:avLst/>
            </a:pr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8" name="Freeform 51"/>
            <p:cNvSpPr>
              <a:spLocks/>
            </p:cNvSpPr>
            <p:nvPr/>
          </p:nvSpPr>
          <p:spPr bwMode="auto">
            <a:xfrm>
              <a:off x="842" y="2297"/>
              <a:ext cx="896" cy="2"/>
            </a:xfrm>
            <a:custGeom>
              <a:avLst/>
              <a:gdLst>
                <a:gd name="T0" fmla="*/ 0 w 1266"/>
                <a:gd name="T1" fmla="*/ 3 h 3"/>
                <a:gd name="T2" fmla="*/ 1266 w 1266"/>
                <a:gd name="T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66" h="3">
                  <a:moveTo>
                    <a:pt x="0" y="3"/>
                  </a:moveTo>
                  <a:lnTo>
                    <a:pt x="1266" y="0"/>
                  </a:lnTo>
                </a:path>
              </a:pathLst>
            </a:custGeom>
            <a:noFill/>
            <a:ln w="9525" cap="flat" cmpd="sng">
              <a:solidFill>
                <a:srgbClr val="99CC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9" name="Line 52"/>
            <p:cNvSpPr>
              <a:spLocks noChangeShapeType="1"/>
            </p:cNvSpPr>
            <p:nvPr/>
          </p:nvSpPr>
          <p:spPr bwMode="auto">
            <a:xfrm>
              <a:off x="896" y="2163"/>
              <a:ext cx="945" cy="0"/>
            </a:xfrm>
            <a:prstGeom prst="line">
              <a:avLst/>
            </a:pr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0" name="Line 53"/>
            <p:cNvSpPr>
              <a:spLocks noChangeShapeType="1"/>
            </p:cNvSpPr>
            <p:nvPr/>
          </p:nvSpPr>
          <p:spPr bwMode="auto">
            <a:xfrm flipH="1">
              <a:off x="791" y="2020"/>
              <a:ext cx="301" cy="449"/>
            </a:xfrm>
            <a:prstGeom prst="line">
              <a:avLst/>
            </a:pr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1" name="Line 54"/>
            <p:cNvSpPr>
              <a:spLocks noChangeShapeType="1"/>
            </p:cNvSpPr>
            <p:nvPr/>
          </p:nvSpPr>
          <p:spPr bwMode="auto">
            <a:xfrm flipH="1">
              <a:off x="595" y="2322"/>
              <a:ext cx="99" cy="147"/>
            </a:xfrm>
            <a:prstGeom prst="line">
              <a:avLst/>
            </a:pr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2" name="Line 55"/>
            <p:cNvSpPr>
              <a:spLocks noChangeShapeType="1"/>
            </p:cNvSpPr>
            <p:nvPr/>
          </p:nvSpPr>
          <p:spPr bwMode="auto">
            <a:xfrm flipH="1">
              <a:off x="394" y="2289"/>
              <a:ext cx="117" cy="177"/>
            </a:xfrm>
            <a:prstGeom prst="line">
              <a:avLst/>
            </a:pr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3" name="Line 56"/>
            <p:cNvSpPr>
              <a:spLocks noChangeShapeType="1"/>
            </p:cNvSpPr>
            <p:nvPr/>
          </p:nvSpPr>
          <p:spPr bwMode="auto">
            <a:xfrm>
              <a:off x="213" y="2469"/>
              <a:ext cx="1410" cy="0"/>
            </a:xfrm>
            <a:prstGeom prst="line">
              <a:avLst/>
            </a:prstGeom>
            <a:noFill/>
            <a:ln w="2857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4" name="Freeform 57"/>
            <p:cNvSpPr>
              <a:spLocks/>
            </p:cNvSpPr>
            <p:nvPr/>
          </p:nvSpPr>
          <p:spPr bwMode="auto">
            <a:xfrm>
              <a:off x="423" y="2326"/>
              <a:ext cx="253" cy="218"/>
            </a:xfrm>
            <a:custGeom>
              <a:avLst/>
              <a:gdLst>
                <a:gd name="T0" fmla="*/ 430 w 720"/>
                <a:gd name="T1" fmla="*/ 0 h 622"/>
                <a:gd name="T2" fmla="*/ 177 w 720"/>
                <a:gd name="T3" fmla="*/ 379 h 622"/>
                <a:gd name="T4" fmla="*/ 0 w 720"/>
                <a:gd name="T5" fmla="*/ 379 h 622"/>
                <a:gd name="T6" fmla="*/ 168 w 720"/>
                <a:gd name="T7" fmla="*/ 622 h 622"/>
                <a:gd name="T8" fmla="*/ 631 w 720"/>
                <a:gd name="T9" fmla="*/ 379 h 622"/>
                <a:gd name="T10" fmla="*/ 465 w 720"/>
                <a:gd name="T11" fmla="*/ 382 h 622"/>
                <a:gd name="T12" fmla="*/ 720 w 720"/>
                <a:gd name="T13" fmla="*/ 0 h 622"/>
                <a:gd name="T14" fmla="*/ 430 w 720"/>
                <a:gd name="T15" fmla="*/ 0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0" h="622">
                  <a:moveTo>
                    <a:pt x="430" y="0"/>
                  </a:moveTo>
                  <a:lnTo>
                    <a:pt x="177" y="379"/>
                  </a:lnTo>
                  <a:lnTo>
                    <a:pt x="0" y="379"/>
                  </a:lnTo>
                  <a:lnTo>
                    <a:pt x="168" y="622"/>
                  </a:lnTo>
                  <a:lnTo>
                    <a:pt x="631" y="379"/>
                  </a:lnTo>
                  <a:lnTo>
                    <a:pt x="465" y="382"/>
                  </a:lnTo>
                  <a:lnTo>
                    <a:pt x="720" y="0"/>
                  </a:lnTo>
                  <a:lnTo>
                    <a:pt x="430" y="0"/>
                  </a:lnTo>
                  <a:close/>
                </a:path>
              </a:pathLst>
            </a:custGeom>
            <a:solidFill>
              <a:srgbClr val="BBE0E3"/>
            </a:solidFill>
            <a:ln w="9525" cap="flat" cmpd="sng">
              <a:prstDash val="solid"/>
              <a:round/>
              <a:headEnd/>
              <a:tailEnd/>
            </a:ln>
            <a:effectLst/>
            <a:scene3d>
              <a:camera prst="legacyPerspectiveTopRight">
                <a:rot lat="20099999" lon="21299999" rev="0"/>
              </a:camera>
              <a:lightRig rig="legacyFlat1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BBE0E3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65" name="Group 58"/>
            <p:cNvGrpSpPr>
              <a:grpSpLocks/>
            </p:cNvGrpSpPr>
            <p:nvPr/>
          </p:nvGrpSpPr>
          <p:grpSpPr bwMode="auto">
            <a:xfrm>
              <a:off x="884" y="1608"/>
              <a:ext cx="829" cy="241"/>
              <a:chOff x="3894" y="1459"/>
              <a:chExt cx="895" cy="260"/>
            </a:xfrm>
          </p:grpSpPr>
          <p:sp>
            <p:nvSpPr>
              <p:cNvPr id="83" name="Line 59"/>
              <p:cNvSpPr>
                <a:spLocks noChangeShapeType="1"/>
              </p:cNvSpPr>
              <p:nvPr/>
            </p:nvSpPr>
            <p:spPr bwMode="auto">
              <a:xfrm flipV="1">
                <a:off x="4375" y="1509"/>
                <a:ext cx="54" cy="78"/>
              </a:xfrm>
              <a:prstGeom prst="line">
                <a:avLst/>
              </a:prstGeom>
              <a:noFill/>
              <a:ln w="9525">
                <a:solidFill>
                  <a:srgbClr val="000099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4" name="Line 60"/>
              <p:cNvSpPr>
                <a:spLocks noChangeShapeType="1"/>
              </p:cNvSpPr>
              <p:nvPr/>
            </p:nvSpPr>
            <p:spPr bwMode="auto">
              <a:xfrm flipV="1">
                <a:off x="4473" y="1459"/>
                <a:ext cx="140" cy="118"/>
              </a:xfrm>
              <a:prstGeom prst="line">
                <a:avLst/>
              </a:prstGeom>
              <a:noFill/>
              <a:ln w="9525">
                <a:solidFill>
                  <a:srgbClr val="000099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5" name="Line 61"/>
              <p:cNvSpPr>
                <a:spLocks noChangeShapeType="1"/>
              </p:cNvSpPr>
              <p:nvPr/>
            </p:nvSpPr>
            <p:spPr bwMode="auto">
              <a:xfrm flipV="1">
                <a:off x="4535" y="1587"/>
                <a:ext cx="220" cy="58"/>
              </a:xfrm>
              <a:prstGeom prst="line">
                <a:avLst/>
              </a:prstGeom>
              <a:noFill/>
              <a:ln w="9525">
                <a:solidFill>
                  <a:srgbClr val="000099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6" name="Line 62"/>
              <p:cNvSpPr>
                <a:spLocks noChangeShapeType="1"/>
              </p:cNvSpPr>
              <p:nvPr/>
            </p:nvSpPr>
            <p:spPr bwMode="auto">
              <a:xfrm flipV="1">
                <a:off x="4535" y="1679"/>
                <a:ext cx="254" cy="16"/>
              </a:xfrm>
              <a:prstGeom prst="line">
                <a:avLst/>
              </a:prstGeom>
              <a:noFill/>
              <a:ln w="9525">
                <a:solidFill>
                  <a:srgbClr val="000099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7" name="Line 63"/>
              <p:cNvSpPr>
                <a:spLocks noChangeShapeType="1"/>
              </p:cNvSpPr>
              <p:nvPr/>
            </p:nvSpPr>
            <p:spPr bwMode="auto">
              <a:xfrm flipH="1" flipV="1">
                <a:off x="3982" y="1480"/>
                <a:ext cx="228" cy="94"/>
              </a:xfrm>
              <a:prstGeom prst="line">
                <a:avLst/>
              </a:prstGeom>
              <a:noFill/>
              <a:ln w="9525">
                <a:solidFill>
                  <a:srgbClr val="000099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8" name="Line 64"/>
              <p:cNvSpPr>
                <a:spLocks noChangeShapeType="1"/>
              </p:cNvSpPr>
              <p:nvPr/>
            </p:nvSpPr>
            <p:spPr bwMode="auto">
              <a:xfrm flipH="1" flipV="1">
                <a:off x="3911" y="1597"/>
                <a:ext cx="247" cy="58"/>
              </a:xfrm>
              <a:prstGeom prst="line">
                <a:avLst/>
              </a:prstGeom>
              <a:noFill/>
              <a:ln w="9525">
                <a:solidFill>
                  <a:srgbClr val="000099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9" name="Line 65"/>
              <p:cNvSpPr>
                <a:spLocks noChangeShapeType="1"/>
              </p:cNvSpPr>
              <p:nvPr/>
            </p:nvSpPr>
            <p:spPr bwMode="auto">
              <a:xfrm flipH="1" flipV="1">
                <a:off x="3894" y="1715"/>
                <a:ext cx="220" cy="4"/>
              </a:xfrm>
              <a:prstGeom prst="line">
                <a:avLst/>
              </a:prstGeom>
              <a:noFill/>
              <a:ln w="9525">
                <a:solidFill>
                  <a:srgbClr val="000099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0" name="Line 66"/>
              <p:cNvSpPr>
                <a:spLocks noChangeShapeType="1"/>
              </p:cNvSpPr>
              <p:nvPr/>
            </p:nvSpPr>
            <p:spPr bwMode="auto">
              <a:xfrm flipH="1" flipV="1">
                <a:off x="4096" y="1676"/>
                <a:ext cx="158" cy="16"/>
              </a:xfrm>
              <a:prstGeom prst="line">
                <a:avLst/>
              </a:prstGeom>
              <a:noFill/>
              <a:ln w="9525">
                <a:solidFill>
                  <a:srgbClr val="000099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1" name="Line 67"/>
              <p:cNvSpPr>
                <a:spLocks noChangeShapeType="1"/>
              </p:cNvSpPr>
              <p:nvPr/>
            </p:nvSpPr>
            <p:spPr bwMode="auto">
              <a:xfrm flipH="1" flipV="1">
                <a:off x="4114" y="1580"/>
                <a:ext cx="140" cy="41"/>
              </a:xfrm>
              <a:prstGeom prst="line">
                <a:avLst/>
              </a:prstGeom>
              <a:noFill/>
              <a:ln w="9525">
                <a:solidFill>
                  <a:srgbClr val="000099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2" name="Line 68"/>
              <p:cNvSpPr>
                <a:spLocks noChangeShapeType="1"/>
              </p:cNvSpPr>
              <p:nvPr/>
            </p:nvSpPr>
            <p:spPr bwMode="auto">
              <a:xfrm flipH="1" flipV="1">
                <a:off x="4254" y="1527"/>
                <a:ext cx="52" cy="60"/>
              </a:xfrm>
              <a:prstGeom prst="line">
                <a:avLst/>
              </a:prstGeom>
              <a:noFill/>
              <a:ln w="9525">
                <a:solidFill>
                  <a:srgbClr val="000099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3" name="Line 69"/>
              <p:cNvSpPr>
                <a:spLocks noChangeShapeType="1"/>
              </p:cNvSpPr>
              <p:nvPr/>
            </p:nvSpPr>
            <p:spPr bwMode="auto">
              <a:xfrm flipV="1">
                <a:off x="4429" y="1574"/>
                <a:ext cx="96" cy="34"/>
              </a:xfrm>
              <a:prstGeom prst="line">
                <a:avLst/>
              </a:prstGeom>
              <a:noFill/>
              <a:ln w="9525">
                <a:solidFill>
                  <a:srgbClr val="000099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4" name="Line 70"/>
              <p:cNvSpPr>
                <a:spLocks noChangeShapeType="1"/>
              </p:cNvSpPr>
              <p:nvPr/>
            </p:nvSpPr>
            <p:spPr bwMode="auto">
              <a:xfrm flipV="1">
                <a:off x="4421" y="1655"/>
                <a:ext cx="158" cy="10"/>
              </a:xfrm>
              <a:prstGeom prst="line">
                <a:avLst/>
              </a:prstGeom>
              <a:noFill/>
              <a:ln w="9525">
                <a:solidFill>
                  <a:srgbClr val="000099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5" name="Line 71"/>
              <p:cNvSpPr>
                <a:spLocks noChangeShapeType="1"/>
              </p:cNvSpPr>
              <p:nvPr/>
            </p:nvSpPr>
            <p:spPr bwMode="auto">
              <a:xfrm flipH="1" flipV="1">
                <a:off x="4229" y="1638"/>
                <a:ext cx="88" cy="27"/>
              </a:xfrm>
              <a:prstGeom prst="line">
                <a:avLst/>
              </a:prstGeom>
              <a:noFill/>
              <a:ln w="9525">
                <a:solidFill>
                  <a:srgbClr val="000099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66" name="Group 72"/>
            <p:cNvGrpSpPr>
              <a:grpSpLocks/>
            </p:cNvGrpSpPr>
            <p:nvPr/>
          </p:nvGrpSpPr>
          <p:grpSpPr bwMode="auto">
            <a:xfrm>
              <a:off x="898" y="1918"/>
              <a:ext cx="797" cy="242"/>
              <a:chOff x="3909" y="1793"/>
              <a:chExt cx="860" cy="261"/>
            </a:xfrm>
          </p:grpSpPr>
          <p:sp>
            <p:nvSpPr>
              <p:cNvPr id="70" name="Line 73"/>
              <p:cNvSpPr>
                <a:spLocks noChangeShapeType="1"/>
              </p:cNvSpPr>
              <p:nvPr/>
            </p:nvSpPr>
            <p:spPr bwMode="auto">
              <a:xfrm rot="10800000" flipV="1">
                <a:off x="4227" y="1896"/>
                <a:ext cx="58" cy="103"/>
              </a:xfrm>
              <a:prstGeom prst="line">
                <a:avLst/>
              </a:prstGeom>
              <a:noFill/>
              <a:ln w="9525">
                <a:solidFill>
                  <a:srgbClr val="99CCFF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1" name="Line 74"/>
              <p:cNvSpPr>
                <a:spLocks noChangeShapeType="1"/>
              </p:cNvSpPr>
              <p:nvPr/>
            </p:nvSpPr>
            <p:spPr bwMode="auto">
              <a:xfrm rot="10800000" flipV="1">
                <a:off x="4050" y="1935"/>
                <a:ext cx="140" cy="119"/>
              </a:xfrm>
              <a:prstGeom prst="line">
                <a:avLst/>
              </a:prstGeom>
              <a:noFill/>
              <a:ln w="9525">
                <a:solidFill>
                  <a:srgbClr val="99CCFF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2" name="Line 75"/>
              <p:cNvSpPr>
                <a:spLocks noChangeShapeType="1"/>
              </p:cNvSpPr>
              <p:nvPr/>
            </p:nvSpPr>
            <p:spPr bwMode="auto">
              <a:xfrm rot="10800000" flipV="1">
                <a:off x="3909" y="1868"/>
                <a:ext cx="219" cy="58"/>
              </a:xfrm>
              <a:prstGeom prst="line">
                <a:avLst/>
              </a:prstGeom>
              <a:noFill/>
              <a:ln w="9525">
                <a:solidFill>
                  <a:srgbClr val="99CCFF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3" name="Line 76"/>
              <p:cNvSpPr>
                <a:spLocks noChangeShapeType="1"/>
              </p:cNvSpPr>
              <p:nvPr/>
            </p:nvSpPr>
            <p:spPr bwMode="auto">
              <a:xfrm rot="10800000" flipV="1">
                <a:off x="3962" y="1817"/>
                <a:ext cx="167" cy="12"/>
              </a:xfrm>
              <a:prstGeom prst="line">
                <a:avLst/>
              </a:prstGeom>
              <a:noFill/>
              <a:ln w="9525">
                <a:solidFill>
                  <a:srgbClr val="99CCFF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4" name="Line 77"/>
              <p:cNvSpPr>
                <a:spLocks noChangeShapeType="1"/>
              </p:cNvSpPr>
              <p:nvPr/>
            </p:nvSpPr>
            <p:spPr bwMode="auto">
              <a:xfrm rot="10800000" flipH="1" flipV="1">
                <a:off x="4454" y="1939"/>
                <a:ext cx="228" cy="95"/>
              </a:xfrm>
              <a:prstGeom prst="line">
                <a:avLst/>
              </a:prstGeom>
              <a:noFill/>
              <a:ln w="9525">
                <a:solidFill>
                  <a:srgbClr val="99CCFF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5" name="Line 78"/>
              <p:cNvSpPr>
                <a:spLocks noChangeShapeType="1"/>
              </p:cNvSpPr>
              <p:nvPr/>
            </p:nvSpPr>
            <p:spPr bwMode="auto">
              <a:xfrm rot="10800000" flipH="1" flipV="1">
                <a:off x="4505" y="1858"/>
                <a:ext cx="247" cy="58"/>
              </a:xfrm>
              <a:prstGeom prst="line">
                <a:avLst/>
              </a:prstGeom>
              <a:noFill/>
              <a:ln w="9525">
                <a:solidFill>
                  <a:srgbClr val="99CCFF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6" name="Line 79"/>
              <p:cNvSpPr>
                <a:spLocks noChangeShapeType="1"/>
              </p:cNvSpPr>
              <p:nvPr/>
            </p:nvSpPr>
            <p:spPr bwMode="auto">
              <a:xfrm rot="10800000" flipH="1" flipV="1">
                <a:off x="4550" y="1793"/>
                <a:ext cx="219" cy="4"/>
              </a:xfrm>
              <a:prstGeom prst="line">
                <a:avLst/>
              </a:prstGeom>
              <a:noFill/>
              <a:ln w="9525">
                <a:solidFill>
                  <a:srgbClr val="99CCFF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7" name="Line 80"/>
              <p:cNvSpPr>
                <a:spLocks noChangeShapeType="1"/>
              </p:cNvSpPr>
              <p:nvPr/>
            </p:nvSpPr>
            <p:spPr bwMode="auto">
              <a:xfrm rot="10800000" flipH="1" flipV="1">
                <a:off x="4410" y="1821"/>
                <a:ext cx="158" cy="16"/>
              </a:xfrm>
              <a:prstGeom prst="line">
                <a:avLst/>
              </a:prstGeom>
              <a:noFill/>
              <a:ln w="9525">
                <a:solidFill>
                  <a:srgbClr val="99CCFF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8" name="Line 81"/>
              <p:cNvSpPr>
                <a:spLocks noChangeShapeType="1"/>
              </p:cNvSpPr>
              <p:nvPr/>
            </p:nvSpPr>
            <p:spPr bwMode="auto">
              <a:xfrm rot="10800000" flipH="1" flipV="1">
                <a:off x="4410" y="1892"/>
                <a:ext cx="140" cy="41"/>
              </a:xfrm>
              <a:prstGeom prst="line">
                <a:avLst/>
              </a:prstGeom>
              <a:noFill/>
              <a:ln w="9525">
                <a:solidFill>
                  <a:srgbClr val="99CCFF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9" name="Line 82"/>
              <p:cNvSpPr>
                <a:spLocks noChangeShapeType="1"/>
              </p:cNvSpPr>
              <p:nvPr/>
            </p:nvSpPr>
            <p:spPr bwMode="auto">
              <a:xfrm rot="10800000" flipH="1" flipV="1">
                <a:off x="4358" y="1925"/>
                <a:ext cx="52" cy="61"/>
              </a:xfrm>
              <a:prstGeom prst="line">
                <a:avLst/>
              </a:prstGeom>
              <a:noFill/>
              <a:ln w="9525">
                <a:solidFill>
                  <a:srgbClr val="99CCFF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0" name="Line 83"/>
              <p:cNvSpPr>
                <a:spLocks noChangeShapeType="1"/>
              </p:cNvSpPr>
              <p:nvPr/>
            </p:nvSpPr>
            <p:spPr bwMode="auto">
              <a:xfrm rot="10800000" flipV="1">
                <a:off x="4138" y="1906"/>
                <a:ext cx="96" cy="33"/>
              </a:xfrm>
              <a:prstGeom prst="line">
                <a:avLst/>
              </a:prstGeom>
              <a:noFill/>
              <a:ln w="9525">
                <a:solidFill>
                  <a:srgbClr val="99CCFF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1" name="Line 84"/>
              <p:cNvSpPr>
                <a:spLocks noChangeShapeType="1"/>
              </p:cNvSpPr>
              <p:nvPr/>
            </p:nvSpPr>
            <p:spPr bwMode="auto">
              <a:xfrm rot="10800000" flipV="1">
                <a:off x="4086" y="1847"/>
                <a:ext cx="157" cy="10"/>
              </a:xfrm>
              <a:prstGeom prst="line">
                <a:avLst/>
              </a:prstGeom>
              <a:noFill/>
              <a:ln w="9525">
                <a:solidFill>
                  <a:srgbClr val="99CCFF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2" name="Line 85"/>
              <p:cNvSpPr>
                <a:spLocks noChangeShapeType="1"/>
              </p:cNvSpPr>
              <p:nvPr/>
            </p:nvSpPr>
            <p:spPr bwMode="auto">
              <a:xfrm rot="10800000" flipH="1" flipV="1">
                <a:off x="4346" y="1847"/>
                <a:ext cx="88" cy="27"/>
              </a:xfrm>
              <a:prstGeom prst="line">
                <a:avLst/>
              </a:prstGeom>
              <a:noFill/>
              <a:ln w="9525">
                <a:solidFill>
                  <a:srgbClr val="99CCFF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67" name="Line 86"/>
            <p:cNvSpPr>
              <a:spLocks noChangeShapeType="1"/>
            </p:cNvSpPr>
            <p:nvPr/>
          </p:nvSpPr>
          <p:spPr bwMode="auto">
            <a:xfrm>
              <a:off x="301" y="2299"/>
              <a:ext cx="234" cy="0"/>
            </a:xfrm>
            <a:prstGeom prst="line">
              <a:avLst/>
            </a:pr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8" name="Line 87"/>
            <p:cNvSpPr>
              <a:spLocks noChangeShapeType="1"/>
            </p:cNvSpPr>
            <p:nvPr/>
          </p:nvSpPr>
          <p:spPr bwMode="auto">
            <a:xfrm>
              <a:off x="2111" y="1482"/>
              <a:ext cx="176" cy="0"/>
            </a:xfrm>
            <a:prstGeom prst="line">
              <a:avLst/>
            </a:pr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9" name="Line 88"/>
            <p:cNvSpPr>
              <a:spLocks noChangeShapeType="1"/>
            </p:cNvSpPr>
            <p:nvPr/>
          </p:nvSpPr>
          <p:spPr bwMode="auto">
            <a:xfrm flipH="1">
              <a:off x="2186" y="1207"/>
              <a:ext cx="72" cy="109"/>
            </a:xfrm>
            <a:prstGeom prst="line">
              <a:avLst/>
            </a:pr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021618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Charged hadron </a:t>
            </a:r>
            <a:r>
              <a:rPr kumimoji="1" lang="en-US" altLang="ja-JP" dirty="0" err="1" smtClean="0"/>
              <a:t>v</a:t>
            </a:r>
            <a:r>
              <a:rPr kumimoji="1" lang="en-US" altLang="ja-JP" baseline="-25000" dirty="0" err="1" smtClean="0"/>
              <a:t>n</a:t>
            </a:r>
            <a:r>
              <a:rPr kumimoji="1" lang="en-US" altLang="ja-JP" dirty="0" smtClean="0"/>
              <a:t> at PHENIX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952500" y="5314798"/>
            <a:ext cx="7648575" cy="1411121"/>
          </a:xfrm>
        </p:spPr>
        <p:txBody>
          <a:bodyPr/>
          <a:lstStyle/>
          <a:p>
            <a:r>
              <a:rPr kumimoji="1" lang="en-US" altLang="ja-JP" dirty="0" smtClean="0"/>
              <a:t>v</a:t>
            </a:r>
            <a:r>
              <a:rPr kumimoji="1" lang="en-US" altLang="ja-JP" baseline="-25000" dirty="0" smtClean="0"/>
              <a:t>2</a:t>
            </a:r>
            <a:r>
              <a:rPr kumimoji="1" lang="en-US" altLang="ja-JP" dirty="0" smtClean="0"/>
              <a:t> increases with increasing centrality, but v3 doesn’t</a:t>
            </a:r>
          </a:p>
          <a:p>
            <a:r>
              <a:rPr lang="en-US" altLang="ja-JP" dirty="0" smtClean="0"/>
              <a:t>v</a:t>
            </a:r>
            <a:r>
              <a:rPr lang="en-US" altLang="ja-JP" baseline="-25000" dirty="0" smtClean="0"/>
              <a:t>3</a:t>
            </a:r>
            <a:r>
              <a:rPr lang="en-US" altLang="ja-JP" dirty="0" smtClean="0"/>
              <a:t> is comparable to v</a:t>
            </a:r>
            <a:r>
              <a:rPr lang="en-US" altLang="ja-JP" baseline="-25000" dirty="0" smtClean="0"/>
              <a:t>2</a:t>
            </a:r>
            <a:r>
              <a:rPr lang="en-US" altLang="ja-JP" dirty="0" smtClean="0"/>
              <a:t> in 0-10%</a:t>
            </a:r>
          </a:p>
          <a:p>
            <a:r>
              <a:rPr kumimoji="1" lang="en-US" altLang="ja-JP" dirty="0" smtClean="0"/>
              <a:t>v</a:t>
            </a:r>
            <a:r>
              <a:rPr kumimoji="1" lang="en-US" altLang="ja-JP" baseline="-25000" dirty="0" smtClean="0"/>
              <a:t>4</a:t>
            </a:r>
            <a:r>
              <a:rPr kumimoji="1" lang="en-US" altLang="ja-JP" dirty="0" smtClean="0"/>
              <a:t> has similar dependence to v</a:t>
            </a:r>
            <a:r>
              <a:rPr kumimoji="1" lang="en-US" altLang="ja-JP" baseline="-25000" dirty="0" smtClean="0"/>
              <a:t>2</a:t>
            </a:r>
            <a:endParaRPr kumimoji="1" lang="ja-JP" altLang="en-US" baseline="-250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34447-3E0A-6F45-B926-AEFBAF426B6D}" type="slidenum">
              <a:rPr kumimoji="1" lang="ja-JP" altLang="en-US" smtClean="0"/>
              <a:t>24</a:t>
            </a:fld>
            <a:endParaRPr kumimoji="1" lang="ja-JP" altLang="en-US"/>
          </a:p>
        </p:txBody>
      </p:sp>
      <p:pic>
        <p:nvPicPr>
          <p:cNvPr id="5" name="Picture 2" descr="new_vncom_plot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0" y="1231908"/>
            <a:ext cx="7648575" cy="397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6822398" y="903629"/>
            <a:ext cx="1778677" cy="369332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altLang="ja-JP" sz="1800" b="1" i="1" dirty="0"/>
              <a:t>PRL.</a:t>
            </a:r>
            <a:r>
              <a:rPr lang="en-US" altLang="ja-JP" sz="1800" b="1" i="1" dirty="0" smtClean="0"/>
              <a:t>107.252301</a:t>
            </a:r>
            <a:endParaRPr lang="ja-JP" altLang="en-US" sz="1800" b="1" i="1" dirty="0"/>
          </a:p>
        </p:txBody>
      </p:sp>
    </p:spTree>
    <p:extLst>
      <p:ext uri="{BB962C8B-B14F-4D97-AF65-F5344CB8AC3E}">
        <p14:creationId xmlns:p14="http://schemas.microsoft.com/office/powerpoint/2010/main" val="15793329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v</a:t>
            </a:r>
            <a:r>
              <a:rPr kumimoji="1" lang="en-US" altLang="ja-JP" baseline="-25000" dirty="0" smtClean="0"/>
              <a:t>3</a:t>
            </a:r>
            <a:r>
              <a:rPr kumimoji="1" lang="en-US" altLang="ja-JP" dirty="0" smtClean="0"/>
              <a:t> breaks degeneracy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903112" y="5178040"/>
            <a:ext cx="7799564" cy="1581181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v</a:t>
            </a:r>
            <a:r>
              <a:rPr kumimoji="1" lang="en-US" altLang="ja-JP" baseline="-25000" dirty="0" smtClean="0"/>
              <a:t>3</a:t>
            </a:r>
            <a:r>
              <a:rPr kumimoji="1" lang="en-US" altLang="ja-JP" dirty="0" smtClean="0"/>
              <a:t> provides new constraint on hydro-model parameters</a:t>
            </a:r>
          </a:p>
          <a:p>
            <a:pPr lvl="1"/>
            <a:r>
              <a:rPr lang="en-US" altLang="ja-JP" dirty="0" smtClean="0"/>
              <a:t> </a:t>
            </a:r>
            <a:r>
              <a:rPr lang="en-US" altLang="ja-JP" dirty="0" err="1" smtClean="0"/>
              <a:t>Glauber</a:t>
            </a:r>
            <a:r>
              <a:rPr lang="en-US" altLang="ja-JP" dirty="0" smtClean="0"/>
              <a:t> &amp; 4π</a:t>
            </a:r>
            <a:r>
              <a:rPr lang="en-US" altLang="ja-JP" dirty="0" err="1" smtClean="0"/>
              <a:t>η</a:t>
            </a:r>
            <a:r>
              <a:rPr lang="en-US" altLang="ja-JP" dirty="0"/>
              <a:t>/s</a:t>
            </a:r>
            <a:r>
              <a:rPr lang="en-US" altLang="ja-JP" dirty="0" smtClean="0"/>
              <a:t>=1  : works better </a:t>
            </a:r>
          </a:p>
          <a:p>
            <a:pPr lvl="1"/>
            <a:r>
              <a:rPr lang="en-US" altLang="ja-JP" dirty="0" smtClean="0"/>
              <a:t> KLN &amp; 4π</a:t>
            </a:r>
            <a:r>
              <a:rPr lang="en-US" altLang="ja-JP" dirty="0" err="1" smtClean="0"/>
              <a:t>η</a:t>
            </a:r>
            <a:r>
              <a:rPr lang="en-US" altLang="ja-JP" dirty="0" smtClean="0"/>
              <a:t>/s=2        : fails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34447-3E0A-6F45-B926-AEFBAF426B6D}" type="slidenum">
              <a:rPr kumimoji="1" lang="ja-JP" altLang="en-US" smtClean="0"/>
              <a:t>25</a:t>
            </a:fld>
            <a:endParaRPr kumimoji="1" lang="ja-JP" altLang="en-US"/>
          </a:p>
        </p:txBody>
      </p:sp>
      <p:grpSp>
        <p:nvGrpSpPr>
          <p:cNvPr id="5" name="図形グループ 11"/>
          <p:cNvGrpSpPr>
            <a:grpSpLocks noChangeAspect="1"/>
          </p:cNvGrpSpPr>
          <p:nvPr/>
        </p:nvGrpSpPr>
        <p:grpSpPr bwMode="auto">
          <a:xfrm>
            <a:off x="1359608" y="1056921"/>
            <a:ext cx="6175527" cy="4149342"/>
            <a:chOff x="1230356" y="790521"/>
            <a:chExt cx="5763176" cy="3872489"/>
          </a:xfrm>
        </p:grpSpPr>
        <p:pic>
          <p:nvPicPr>
            <p:cNvPr id="6" name="図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30356" y="790521"/>
              <a:ext cx="5763176" cy="38724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テキスト ボックス 8"/>
            <p:cNvSpPr txBox="1">
              <a:spLocks noChangeArrowheads="1"/>
            </p:cNvSpPr>
            <p:nvPr/>
          </p:nvSpPr>
          <p:spPr bwMode="auto">
            <a:xfrm>
              <a:off x="4035778" y="1544856"/>
              <a:ext cx="522111" cy="369332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algn="ctr"/>
              <a:r>
                <a:rPr lang="en-US" altLang="ja-JP" sz="1800" b="1"/>
                <a:t>V</a:t>
              </a:r>
              <a:r>
                <a:rPr lang="en-US" altLang="ja-JP" sz="1800" b="1" baseline="-25000"/>
                <a:t>2</a:t>
              </a:r>
              <a:endParaRPr lang="ja-JP" altLang="en-US" sz="1800" b="1"/>
            </a:p>
          </p:txBody>
        </p:sp>
        <p:sp>
          <p:nvSpPr>
            <p:cNvPr id="8" name="テキスト ボックス 9"/>
            <p:cNvSpPr txBox="1">
              <a:spLocks noChangeArrowheads="1"/>
            </p:cNvSpPr>
            <p:nvPr/>
          </p:nvSpPr>
          <p:spPr bwMode="auto">
            <a:xfrm>
              <a:off x="4035778" y="3080145"/>
              <a:ext cx="522111" cy="369332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algn="ctr"/>
              <a:r>
                <a:rPr lang="en-US" altLang="ja-JP" sz="1800" b="1"/>
                <a:t>V</a:t>
              </a:r>
              <a:r>
                <a:rPr lang="en-US" altLang="ja-JP" sz="1800" b="1" baseline="-25000"/>
                <a:t>3</a:t>
              </a:r>
              <a:endParaRPr lang="ja-JP" altLang="en-US" sz="1800" b="1"/>
            </a:p>
          </p:txBody>
        </p:sp>
      </p:grp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5792293" y="902406"/>
            <a:ext cx="1778677" cy="369332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altLang="ja-JP" sz="1800" b="1" i="1" dirty="0"/>
              <a:t>PRL.</a:t>
            </a:r>
            <a:r>
              <a:rPr lang="en-US" altLang="ja-JP" sz="1800" b="1" i="1" dirty="0" smtClean="0"/>
              <a:t>107.252301</a:t>
            </a:r>
            <a:endParaRPr lang="ja-JP" altLang="en-US" sz="1800" b="1" i="1" dirty="0"/>
          </a:p>
        </p:txBody>
      </p:sp>
    </p:spTree>
    <p:extLst>
      <p:ext uri="{BB962C8B-B14F-4D97-AF65-F5344CB8AC3E}">
        <p14:creationId xmlns:p14="http://schemas.microsoft.com/office/powerpoint/2010/main" val="11151138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198" y="152718"/>
            <a:ext cx="7620001" cy="1371600"/>
          </a:xfrm>
        </p:spPr>
        <p:txBody>
          <a:bodyPr/>
          <a:lstStyle/>
          <a:p>
            <a:r>
              <a:rPr kumimoji="1" lang="en-US" altLang="ja-JP" cap="none" dirty="0" smtClean="0"/>
              <a:t>Azimuthal HBT radii for </a:t>
            </a:r>
            <a:r>
              <a:rPr kumimoji="1" lang="en-US" altLang="ja-JP" cap="none" dirty="0" err="1" smtClean="0"/>
              <a:t>kaons</a:t>
            </a:r>
            <a:r>
              <a:rPr kumimoji="1" lang="en-US" altLang="ja-JP" cap="none" dirty="0" smtClean="0"/>
              <a:t/>
            </a:r>
            <a:br>
              <a:rPr kumimoji="1" lang="en-US" altLang="ja-JP" cap="none" dirty="0" smtClean="0"/>
            </a:br>
            <a:endParaRPr kumimoji="1" lang="ja-JP" altLang="en-US" cap="none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202266"/>
            <a:ext cx="8207022" cy="4373563"/>
          </a:xfrm>
        </p:spPr>
        <p:txBody>
          <a:bodyPr/>
          <a:lstStyle/>
          <a:p>
            <a:r>
              <a:rPr kumimoji="1" lang="en-US" altLang="ja-JP" dirty="0" smtClean="0"/>
              <a:t>Observed oscillation for </a:t>
            </a:r>
            <a:r>
              <a:rPr kumimoji="1" lang="en-US" altLang="ja-JP" dirty="0" err="1" smtClean="0"/>
              <a:t>R</a:t>
            </a:r>
            <a:r>
              <a:rPr kumimoji="1" lang="en-US" altLang="ja-JP" baseline="-25000" dirty="0" err="1" smtClean="0"/>
              <a:t>side</a:t>
            </a:r>
            <a:r>
              <a:rPr kumimoji="1" lang="en-US" altLang="ja-JP" dirty="0" smtClean="0"/>
              <a:t>, R</a:t>
            </a:r>
            <a:r>
              <a:rPr kumimoji="1" lang="en-US" altLang="ja-JP" baseline="-25000" dirty="0" smtClean="0"/>
              <a:t>out</a:t>
            </a:r>
            <a:r>
              <a:rPr kumimoji="1" lang="en-US" altLang="ja-JP" dirty="0" smtClean="0"/>
              <a:t>, </a:t>
            </a:r>
            <a:r>
              <a:rPr kumimoji="1" lang="en-US" altLang="ja-JP" dirty="0" err="1" smtClean="0"/>
              <a:t>R</a:t>
            </a:r>
            <a:r>
              <a:rPr kumimoji="1" lang="en-US" altLang="ja-JP" baseline="-25000" dirty="0" err="1" smtClean="0"/>
              <a:t>os</a:t>
            </a:r>
            <a:r>
              <a:rPr kumimoji="1" lang="en-US" altLang="ja-JP" baseline="-25000" dirty="0" smtClean="0"/>
              <a:t> </a:t>
            </a:r>
            <a:endParaRPr kumimoji="1" lang="en-US" altLang="ja-JP" dirty="0" smtClean="0"/>
          </a:p>
          <a:p>
            <a:r>
              <a:rPr lang="en-US" altLang="ja-JP" dirty="0"/>
              <a:t>F</a:t>
            </a:r>
            <a:r>
              <a:rPr lang="en-US" altLang="ja-JP" dirty="0" smtClean="0"/>
              <a:t>inal eccentricity is defined as </a:t>
            </a:r>
            <a:r>
              <a:rPr lang="en-US" altLang="ja-JP" dirty="0" err="1" smtClean="0"/>
              <a:t>ε</a:t>
            </a:r>
            <a:r>
              <a:rPr lang="en-US" altLang="ja-JP" baseline="-25000" dirty="0" err="1" smtClean="0"/>
              <a:t>final</a:t>
            </a:r>
            <a:r>
              <a:rPr lang="en-US" altLang="ja-JP" baseline="-25000" dirty="0" smtClean="0"/>
              <a:t> </a:t>
            </a:r>
            <a:r>
              <a:rPr lang="en-US" altLang="ja-JP" dirty="0" smtClean="0"/>
              <a:t>= 2R</a:t>
            </a:r>
            <a:r>
              <a:rPr lang="en-US" altLang="ja-JP" baseline="-25000" dirty="0" smtClean="0"/>
              <a:t>s,2 </a:t>
            </a:r>
            <a:r>
              <a:rPr lang="en-US" altLang="ja-JP" dirty="0" smtClean="0"/>
              <a:t>/ R</a:t>
            </a:r>
            <a:r>
              <a:rPr lang="en-US" altLang="ja-JP" baseline="-25000" dirty="0" smtClean="0"/>
              <a:t>s,0 </a:t>
            </a:r>
            <a:endParaRPr lang="en-US" altLang="ja-JP" baseline="-25000" dirty="0"/>
          </a:p>
          <a:p>
            <a:pPr lvl="1"/>
            <a:r>
              <a:rPr lang="en-US" altLang="ja-JP" baseline="-25000" dirty="0"/>
              <a:t> </a:t>
            </a:r>
            <a:r>
              <a:rPr lang="en-US" altLang="ja-JP" dirty="0" smtClean="0"/>
              <a:t> </a:t>
            </a:r>
          </a:p>
        </p:txBody>
      </p:sp>
      <p:pic>
        <p:nvPicPr>
          <p:cNvPr id="39" name="Picture 27" descr="Radii_K_final_prelw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" y="2850796"/>
            <a:ext cx="5845175" cy="3959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スライド番号プレースホルダー 3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34447-3E0A-6F45-B926-AEFBAF426B6D}" type="slidenum">
              <a:rPr kumimoji="1" lang="ja-JP" altLang="en-US" smtClean="0"/>
              <a:t>26</a:t>
            </a:fld>
            <a:endParaRPr kumimoji="1" lang="ja-JP" altLang="en-US"/>
          </a:p>
        </p:txBody>
      </p:sp>
      <p:grpSp>
        <p:nvGrpSpPr>
          <p:cNvPr id="41" name="Group 58"/>
          <p:cNvGrpSpPr>
            <a:grpSpLocks/>
          </p:cNvGrpSpPr>
          <p:nvPr/>
        </p:nvGrpSpPr>
        <p:grpSpPr bwMode="auto">
          <a:xfrm>
            <a:off x="6456946" y="3535252"/>
            <a:ext cx="1110757" cy="1524654"/>
            <a:chOff x="4039" y="2429"/>
            <a:chExt cx="740" cy="1063"/>
          </a:xfrm>
        </p:grpSpPr>
        <p:sp>
          <p:nvSpPr>
            <p:cNvPr id="42" name="Oval 38"/>
            <p:cNvSpPr>
              <a:spLocks noChangeAspect="1" noChangeArrowheads="1"/>
            </p:cNvSpPr>
            <p:nvPr/>
          </p:nvSpPr>
          <p:spPr bwMode="auto">
            <a:xfrm>
              <a:off x="4039" y="2429"/>
              <a:ext cx="740" cy="1063"/>
            </a:xfrm>
            <a:prstGeom prst="ellipse">
              <a:avLst/>
            </a:prstGeom>
            <a:solidFill>
              <a:srgbClr val="FFFFFF">
                <a:alpha val="89999"/>
              </a:srgbClr>
            </a:solidFill>
            <a:ln w="381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hangingPunct="1">
                <a:lnSpc>
                  <a:spcPct val="100000"/>
                </a:lnSpc>
                <a:buClrTx/>
                <a:buSzTx/>
                <a:buFontTx/>
                <a:buNone/>
              </a:pPr>
              <a:endParaRPr kumimoji="1" lang="ja-JP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43" name="Oval 45"/>
            <p:cNvSpPr>
              <a:spLocks noChangeAspect="1" noChangeArrowheads="1"/>
            </p:cNvSpPr>
            <p:nvPr/>
          </p:nvSpPr>
          <p:spPr bwMode="auto">
            <a:xfrm>
              <a:off x="4399" y="2608"/>
              <a:ext cx="380" cy="714"/>
            </a:xfrm>
            <a:prstGeom prst="ellipse">
              <a:avLst/>
            </a:prstGeom>
            <a:solidFill>
              <a:srgbClr val="66CCFF">
                <a:alpha val="50000"/>
              </a:srgbClr>
            </a:solidFill>
            <a:ln w="9525">
              <a:solidFill>
                <a:srgbClr val="3366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44" name="Oval 51"/>
            <p:cNvSpPr>
              <a:spLocks noChangeAspect="1" noChangeArrowheads="1"/>
            </p:cNvSpPr>
            <p:nvPr/>
          </p:nvSpPr>
          <p:spPr bwMode="auto">
            <a:xfrm>
              <a:off x="4200" y="2429"/>
              <a:ext cx="421" cy="556"/>
            </a:xfrm>
            <a:prstGeom prst="ellipse">
              <a:avLst/>
            </a:prstGeom>
            <a:solidFill>
              <a:srgbClr val="66CCFF">
                <a:alpha val="50000"/>
              </a:srgbClr>
            </a:solidFill>
            <a:ln w="9525">
              <a:solidFill>
                <a:srgbClr val="3366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</p:grpSp>
      <p:grpSp>
        <p:nvGrpSpPr>
          <p:cNvPr id="45" name="Group 59"/>
          <p:cNvGrpSpPr>
            <a:grpSpLocks noChangeAspect="1"/>
          </p:cNvGrpSpPr>
          <p:nvPr/>
        </p:nvGrpSpPr>
        <p:grpSpPr bwMode="auto">
          <a:xfrm rot="21120000">
            <a:off x="8194965" y="4060208"/>
            <a:ext cx="360363" cy="309563"/>
            <a:chOff x="4407" y="3264"/>
            <a:chExt cx="585" cy="503"/>
          </a:xfrm>
        </p:grpSpPr>
        <p:sp>
          <p:nvSpPr>
            <p:cNvPr id="46" name="Line 60"/>
            <p:cNvSpPr>
              <a:spLocks noChangeAspect="1" noChangeShapeType="1"/>
            </p:cNvSpPr>
            <p:nvPr/>
          </p:nvSpPr>
          <p:spPr bwMode="auto">
            <a:xfrm>
              <a:off x="4416" y="3360"/>
              <a:ext cx="576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47" name="Line 61"/>
            <p:cNvSpPr>
              <a:spLocks noChangeAspect="1" noChangeShapeType="1"/>
            </p:cNvSpPr>
            <p:nvPr/>
          </p:nvSpPr>
          <p:spPr bwMode="auto">
            <a:xfrm rot="19800000">
              <a:off x="4407" y="3527"/>
              <a:ext cx="576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48" name="Freeform 62"/>
            <p:cNvSpPr>
              <a:spLocks noChangeAspect="1"/>
            </p:cNvSpPr>
            <p:nvPr/>
          </p:nvSpPr>
          <p:spPr bwMode="auto">
            <a:xfrm>
              <a:off x="4445" y="3400"/>
              <a:ext cx="63" cy="272"/>
            </a:xfrm>
            <a:custGeom>
              <a:avLst/>
              <a:gdLst>
                <a:gd name="T0" fmla="*/ 63 w 63"/>
                <a:gd name="T1" fmla="*/ 0 h 288"/>
                <a:gd name="T2" fmla="*/ 8 w 63"/>
                <a:gd name="T3" fmla="*/ 125 h 288"/>
                <a:gd name="T4" fmla="*/ 15 w 63"/>
                <a:gd name="T5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3" h="288">
                  <a:moveTo>
                    <a:pt x="63" y="0"/>
                  </a:moveTo>
                  <a:cubicBezTo>
                    <a:pt x="54" y="21"/>
                    <a:pt x="16" y="77"/>
                    <a:pt x="8" y="125"/>
                  </a:cubicBezTo>
                  <a:cubicBezTo>
                    <a:pt x="0" y="173"/>
                    <a:pt x="14" y="254"/>
                    <a:pt x="15" y="288"/>
                  </a:cubicBez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49" name="Oval 63"/>
            <p:cNvSpPr>
              <a:spLocks noChangeAspect="1" noChangeArrowheads="1"/>
            </p:cNvSpPr>
            <p:nvPr/>
          </p:nvSpPr>
          <p:spPr bwMode="auto">
            <a:xfrm rot="360000">
              <a:off x="4456" y="3475"/>
              <a:ext cx="48" cy="144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50" name="Freeform 64"/>
            <p:cNvSpPr>
              <a:spLocks noChangeAspect="1"/>
            </p:cNvSpPr>
            <p:nvPr/>
          </p:nvSpPr>
          <p:spPr bwMode="auto">
            <a:xfrm>
              <a:off x="4504" y="3264"/>
              <a:ext cx="56" cy="144"/>
            </a:xfrm>
            <a:custGeom>
              <a:avLst/>
              <a:gdLst>
                <a:gd name="T0" fmla="*/ 8 w 56"/>
                <a:gd name="T1" fmla="*/ 144 h 144"/>
                <a:gd name="T2" fmla="*/ 8 w 56"/>
                <a:gd name="T3" fmla="*/ 48 h 144"/>
                <a:gd name="T4" fmla="*/ 56 w 56"/>
                <a:gd name="T5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6" h="144">
                  <a:moveTo>
                    <a:pt x="8" y="144"/>
                  </a:moveTo>
                  <a:cubicBezTo>
                    <a:pt x="4" y="108"/>
                    <a:pt x="0" y="72"/>
                    <a:pt x="8" y="48"/>
                  </a:cubicBezTo>
                  <a:cubicBezTo>
                    <a:pt x="16" y="24"/>
                    <a:pt x="48" y="8"/>
                    <a:pt x="56" y="0"/>
                  </a:cubicBez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51" name="Freeform 65"/>
            <p:cNvSpPr>
              <a:spLocks noChangeAspect="1"/>
            </p:cNvSpPr>
            <p:nvPr/>
          </p:nvSpPr>
          <p:spPr bwMode="auto">
            <a:xfrm>
              <a:off x="4552" y="3264"/>
              <a:ext cx="56" cy="144"/>
            </a:xfrm>
            <a:custGeom>
              <a:avLst/>
              <a:gdLst>
                <a:gd name="T0" fmla="*/ 8 w 56"/>
                <a:gd name="T1" fmla="*/ 144 h 144"/>
                <a:gd name="T2" fmla="*/ 8 w 56"/>
                <a:gd name="T3" fmla="*/ 48 h 144"/>
                <a:gd name="T4" fmla="*/ 56 w 56"/>
                <a:gd name="T5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6" h="144">
                  <a:moveTo>
                    <a:pt x="8" y="144"/>
                  </a:moveTo>
                  <a:cubicBezTo>
                    <a:pt x="4" y="108"/>
                    <a:pt x="0" y="72"/>
                    <a:pt x="8" y="48"/>
                  </a:cubicBezTo>
                  <a:cubicBezTo>
                    <a:pt x="16" y="24"/>
                    <a:pt x="48" y="8"/>
                    <a:pt x="56" y="0"/>
                  </a:cubicBez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</p:grpSp>
      <p:grpSp>
        <p:nvGrpSpPr>
          <p:cNvPr id="52" name="Group 66"/>
          <p:cNvGrpSpPr>
            <a:grpSpLocks noChangeAspect="1"/>
          </p:cNvGrpSpPr>
          <p:nvPr/>
        </p:nvGrpSpPr>
        <p:grpSpPr bwMode="auto">
          <a:xfrm rot="16200000">
            <a:off x="6808330" y="2891696"/>
            <a:ext cx="360363" cy="309563"/>
            <a:chOff x="4407" y="3264"/>
            <a:chExt cx="585" cy="503"/>
          </a:xfrm>
        </p:grpSpPr>
        <p:sp>
          <p:nvSpPr>
            <p:cNvPr id="53" name="Line 67"/>
            <p:cNvSpPr>
              <a:spLocks noChangeAspect="1" noChangeShapeType="1"/>
            </p:cNvSpPr>
            <p:nvPr/>
          </p:nvSpPr>
          <p:spPr bwMode="auto">
            <a:xfrm>
              <a:off x="4416" y="3360"/>
              <a:ext cx="576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54" name="Line 68"/>
            <p:cNvSpPr>
              <a:spLocks noChangeAspect="1" noChangeShapeType="1"/>
            </p:cNvSpPr>
            <p:nvPr/>
          </p:nvSpPr>
          <p:spPr bwMode="auto">
            <a:xfrm rot="19800000">
              <a:off x="4407" y="3527"/>
              <a:ext cx="576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55" name="Freeform 69"/>
            <p:cNvSpPr>
              <a:spLocks noChangeAspect="1"/>
            </p:cNvSpPr>
            <p:nvPr/>
          </p:nvSpPr>
          <p:spPr bwMode="auto">
            <a:xfrm>
              <a:off x="4445" y="3400"/>
              <a:ext cx="63" cy="272"/>
            </a:xfrm>
            <a:custGeom>
              <a:avLst/>
              <a:gdLst>
                <a:gd name="T0" fmla="*/ 63 w 63"/>
                <a:gd name="T1" fmla="*/ 0 h 288"/>
                <a:gd name="T2" fmla="*/ 8 w 63"/>
                <a:gd name="T3" fmla="*/ 125 h 288"/>
                <a:gd name="T4" fmla="*/ 15 w 63"/>
                <a:gd name="T5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3" h="288">
                  <a:moveTo>
                    <a:pt x="63" y="0"/>
                  </a:moveTo>
                  <a:cubicBezTo>
                    <a:pt x="54" y="21"/>
                    <a:pt x="16" y="77"/>
                    <a:pt x="8" y="125"/>
                  </a:cubicBezTo>
                  <a:cubicBezTo>
                    <a:pt x="0" y="173"/>
                    <a:pt x="14" y="254"/>
                    <a:pt x="15" y="288"/>
                  </a:cubicBez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56" name="Oval 70"/>
            <p:cNvSpPr>
              <a:spLocks noChangeAspect="1" noChangeArrowheads="1"/>
            </p:cNvSpPr>
            <p:nvPr/>
          </p:nvSpPr>
          <p:spPr bwMode="auto">
            <a:xfrm rot="360000">
              <a:off x="4456" y="3475"/>
              <a:ext cx="48" cy="144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57" name="Freeform 71"/>
            <p:cNvSpPr>
              <a:spLocks noChangeAspect="1"/>
            </p:cNvSpPr>
            <p:nvPr/>
          </p:nvSpPr>
          <p:spPr bwMode="auto">
            <a:xfrm>
              <a:off x="4504" y="3264"/>
              <a:ext cx="56" cy="144"/>
            </a:xfrm>
            <a:custGeom>
              <a:avLst/>
              <a:gdLst>
                <a:gd name="T0" fmla="*/ 8 w 56"/>
                <a:gd name="T1" fmla="*/ 144 h 144"/>
                <a:gd name="T2" fmla="*/ 8 w 56"/>
                <a:gd name="T3" fmla="*/ 48 h 144"/>
                <a:gd name="T4" fmla="*/ 56 w 56"/>
                <a:gd name="T5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6" h="144">
                  <a:moveTo>
                    <a:pt x="8" y="144"/>
                  </a:moveTo>
                  <a:cubicBezTo>
                    <a:pt x="4" y="108"/>
                    <a:pt x="0" y="72"/>
                    <a:pt x="8" y="48"/>
                  </a:cubicBezTo>
                  <a:cubicBezTo>
                    <a:pt x="16" y="24"/>
                    <a:pt x="48" y="8"/>
                    <a:pt x="56" y="0"/>
                  </a:cubicBez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58" name="Freeform 72"/>
            <p:cNvSpPr>
              <a:spLocks noChangeAspect="1"/>
            </p:cNvSpPr>
            <p:nvPr/>
          </p:nvSpPr>
          <p:spPr bwMode="auto">
            <a:xfrm>
              <a:off x="4552" y="3264"/>
              <a:ext cx="56" cy="144"/>
            </a:xfrm>
            <a:custGeom>
              <a:avLst/>
              <a:gdLst>
                <a:gd name="T0" fmla="*/ 8 w 56"/>
                <a:gd name="T1" fmla="*/ 144 h 144"/>
                <a:gd name="T2" fmla="*/ 8 w 56"/>
                <a:gd name="T3" fmla="*/ 48 h 144"/>
                <a:gd name="T4" fmla="*/ 56 w 56"/>
                <a:gd name="T5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6" h="144">
                  <a:moveTo>
                    <a:pt x="8" y="144"/>
                  </a:moveTo>
                  <a:cubicBezTo>
                    <a:pt x="4" y="108"/>
                    <a:pt x="0" y="72"/>
                    <a:pt x="8" y="48"/>
                  </a:cubicBezTo>
                  <a:cubicBezTo>
                    <a:pt x="16" y="24"/>
                    <a:pt x="48" y="8"/>
                    <a:pt x="56" y="0"/>
                  </a:cubicBez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</p:grpSp>
      <p:sp>
        <p:nvSpPr>
          <p:cNvPr id="4" name="テキスト ボックス 3"/>
          <p:cNvSpPr txBox="1"/>
          <p:nvPr/>
        </p:nvSpPr>
        <p:spPr>
          <a:xfrm>
            <a:off x="6605035" y="2433059"/>
            <a:ext cx="1069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 smtClean="0"/>
              <a:t>in-plane</a:t>
            </a:r>
            <a:endParaRPr kumimoji="1" lang="ja-JP" altLang="en-US" b="1" dirty="0"/>
          </a:p>
        </p:txBody>
      </p:sp>
      <p:sp>
        <p:nvSpPr>
          <p:cNvPr id="59" name="テキスト ボックス 58"/>
          <p:cNvSpPr txBox="1"/>
          <p:nvPr/>
        </p:nvSpPr>
        <p:spPr>
          <a:xfrm>
            <a:off x="7964240" y="4324911"/>
            <a:ext cx="9156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 smtClean="0"/>
              <a:t>out-of</a:t>
            </a:r>
            <a:r>
              <a:rPr kumimoji="1" lang="en-US" altLang="ja-JP" b="1" dirty="0" smtClean="0"/>
              <a:t>-</a:t>
            </a:r>
            <a:br>
              <a:rPr kumimoji="1" lang="en-US" altLang="ja-JP" b="1" dirty="0" smtClean="0"/>
            </a:br>
            <a:r>
              <a:rPr kumimoji="1" lang="en-US" altLang="ja-JP" b="1" dirty="0" smtClean="0"/>
              <a:t>plane</a:t>
            </a:r>
            <a:endParaRPr kumimoji="1" lang="ja-JP" altLang="en-US" b="1" dirty="0"/>
          </a:p>
        </p:txBody>
      </p:sp>
      <p:graphicFrame>
        <p:nvGraphicFramePr>
          <p:cNvPr id="26" name="オブジェクト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2063866"/>
              </p:ext>
            </p:extLst>
          </p:nvPr>
        </p:nvGraphicFramePr>
        <p:xfrm>
          <a:off x="1143000" y="2071277"/>
          <a:ext cx="2335212" cy="4506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7" name="数式" r:id="rId5" imgW="1612900" imgH="279400" progId="Equation.3">
                  <p:embed/>
                </p:oleObj>
              </mc:Choice>
              <mc:Fallback>
                <p:oleObj name="数式" r:id="rId5" imgW="1612900" imgH="2794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43000" y="2071277"/>
                        <a:ext cx="2335212" cy="450681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 w="38100" cmpd="sng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テキスト ボックス 4"/>
          <p:cNvSpPr txBox="1"/>
          <p:nvPr/>
        </p:nvSpPr>
        <p:spPr>
          <a:xfrm>
            <a:off x="3473979" y="2119637"/>
            <a:ext cx="20810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 smtClean="0"/>
              <a:t>PRC70</a:t>
            </a:r>
            <a:r>
              <a:rPr lang="en-US" altLang="ja-JP" sz="1400" dirty="0"/>
              <a:t>, 044907 (2004</a:t>
            </a:r>
            <a:r>
              <a:rPr lang="en-US" altLang="ja-JP" sz="1400" dirty="0" smtClean="0"/>
              <a:t>)</a:t>
            </a:r>
            <a:endParaRPr kumimoji="1" lang="ja-JP" altLang="en-US" sz="1400" dirty="0"/>
          </a:p>
        </p:txBody>
      </p:sp>
      <p:sp>
        <p:nvSpPr>
          <p:cNvPr id="28" name="Text Box 8"/>
          <p:cNvSpPr txBox="1">
            <a:spLocks noChangeArrowheads="1"/>
          </p:cNvSpPr>
          <p:nvPr/>
        </p:nvSpPr>
        <p:spPr bwMode="auto">
          <a:xfrm>
            <a:off x="4568227" y="6514154"/>
            <a:ext cx="1485177" cy="369332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altLang="ja-JP" sz="1800" b="1" i="1" dirty="0" smtClean="0"/>
              <a:t>@WPCF2011</a:t>
            </a:r>
            <a:endParaRPr lang="ja-JP" altLang="en-US" sz="1800" b="1" i="1" dirty="0"/>
          </a:p>
        </p:txBody>
      </p:sp>
    </p:spTree>
    <p:extLst>
      <p:ext uri="{BB962C8B-B14F-4D97-AF65-F5344CB8AC3E}">
        <p14:creationId xmlns:p14="http://schemas.microsoft.com/office/powerpoint/2010/main" val="12936510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sz="2800" dirty="0" err="1" smtClean="0"/>
              <a:t>k</a:t>
            </a:r>
            <a:r>
              <a:rPr kumimoji="1" lang="en-US" altLang="ja-JP" sz="2800" baseline="-25000" dirty="0" err="1" smtClean="0"/>
              <a:t>T</a:t>
            </a:r>
            <a:r>
              <a:rPr kumimoji="1" lang="en-US" altLang="ja-JP" sz="2800" dirty="0" smtClean="0"/>
              <a:t> dependence of azimuthal pion HBT </a:t>
            </a:r>
            <a:r>
              <a:rPr kumimoji="1" lang="en-US" altLang="ja-JP" sz="2800" dirty="0" smtClean="0"/>
              <a:t>radii </a:t>
            </a:r>
            <a:br>
              <a:rPr kumimoji="1" lang="en-US" altLang="ja-JP" sz="2800" dirty="0" smtClean="0"/>
            </a:br>
            <a:r>
              <a:rPr kumimoji="1" lang="en-US" altLang="ja-JP" sz="2800" dirty="0" smtClean="0"/>
              <a:t>in 20-60%</a:t>
            </a:r>
            <a:endParaRPr kumimoji="1" lang="ja-JP" altLang="en-US" sz="28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747889" y="5771444"/>
            <a:ext cx="7954786" cy="954475"/>
          </a:xfrm>
        </p:spPr>
        <p:txBody>
          <a:bodyPr/>
          <a:lstStyle/>
          <a:p>
            <a:r>
              <a:rPr kumimoji="1" lang="en-US" altLang="ja-JP" dirty="0" smtClean="0"/>
              <a:t>Oscillation can be seen in </a:t>
            </a:r>
            <a:r>
              <a:rPr kumimoji="1" lang="en-US" altLang="ja-JP" dirty="0" err="1" smtClean="0"/>
              <a:t>R</a:t>
            </a:r>
            <a:r>
              <a:rPr kumimoji="1" lang="en-US" altLang="ja-JP" baseline="-25000" dirty="0" err="1" smtClean="0"/>
              <a:t>s</a:t>
            </a:r>
            <a:r>
              <a:rPr kumimoji="1" lang="en-US" altLang="ja-JP" dirty="0" smtClean="0"/>
              <a:t>, R</a:t>
            </a:r>
            <a:r>
              <a:rPr kumimoji="1" lang="en-US" altLang="ja-JP" baseline="-25000" dirty="0" smtClean="0"/>
              <a:t>o</a:t>
            </a:r>
            <a:r>
              <a:rPr kumimoji="1" lang="en-US" altLang="ja-JP" dirty="0" smtClean="0"/>
              <a:t>, and </a:t>
            </a:r>
            <a:r>
              <a:rPr kumimoji="1" lang="en-US" altLang="ja-JP" dirty="0" err="1" smtClean="0"/>
              <a:t>R</a:t>
            </a:r>
            <a:r>
              <a:rPr kumimoji="1" lang="en-US" altLang="ja-JP" baseline="-25000" dirty="0" err="1" smtClean="0"/>
              <a:t>os</a:t>
            </a:r>
            <a:r>
              <a:rPr kumimoji="1" lang="en-US" altLang="ja-JP" baseline="-25000" dirty="0" smtClean="0"/>
              <a:t> </a:t>
            </a:r>
            <a:r>
              <a:rPr kumimoji="1" lang="en-US" altLang="ja-JP" dirty="0" smtClean="0"/>
              <a:t>for each </a:t>
            </a:r>
            <a:r>
              <a:rPr kumimoji="1" lang="en-US" altLang="ja-JP" dirty="0" err="1" smtClean="0"/>
              <a:t>kT</a:t>
            </a:r>
            <a:r>
              <a:rPr kumimoji="1" lang="en-US" altLang="ja-JP" dirty="0" smtClean="0"/>
              <a:t> regions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34447-3E0A-6F45-B926-AEFBAF426B6D}" type="slidenum">
              <a:rPr kumimoji="1" lang="ja-JP" altLang="en-US" smtClean="0"/>
              <a:t>27</a:t>
            </a:fld>
            <a:endParaRPr kumimoji="1" lang="ja-JP" altLang="en-US"/>
          </a:p>
        </p:txBody>
      </p:sp>
      <p:pic>
        <p:nvPicPr>
          <p:cNvPr id="5" name="図 1" descr="R_mtdep_20-60_Logo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462087" y="-103085"/>
            <a:ext cx="46450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図形グループ 5"/>
          <p:cNvGrpSpPr>
            <a:grpSpLocks noChangeAspect="1"/>
          </p:cNvGrpSpPr>
          <p:nvPr/>
        </p:nvGrpSpPr>
        <p:grpSpPr>
          <a:xfrm>
            <a:off x="7345635" y="2032492"/>
            <a:ext cx="1535808" cy="2088000"/>
            <a:chOff x="6675481" y="3229536"/>
            <a:chExt cx="1765877" cy="2400795"/>
          </a:xfrm>
        </p:grpSpPr>
        <p:grpSp>
          <p:nvGrpSpPr>
            <p:cNvPr id="7" name="Group 59"/>
            <p:cNvGrpSpPr>
              <a:grpSpLocks noChangeAspect="1"/>
            </p:cNvGrpSpPr>
            <p:nvPr/>
          </p:nvGrpSpPr>
          <p:grpSpPr bwMode="auto">
            <a:xfrm rot="21120000">
              <a:off x="8080995" y="4599261"/>
              <a:ext cx="360363" cy="309563"/>
              <a:chOff x="4407" y="3264"/>
              <a:chExt cx="585" cy="503"/>
            </a:xfrm>
          </p:grpSpPr>
          <p:sp>
            <p:nvSpPr>
              <p:cNvPr id="20" name="Line 60"/>
              <p:cNvSpPr>
                <a:spLocks noChangeAspect="1" noChangeShapeType="1"/>
              </p:cNvSpPr>
              <p:nvPr/>
            </p:nvSpPr>
            <p:spPr bwMode="auto">
              <a:xfrm>
                <a:off x="4416" y="3360"/>
                <a:ext cx="576" cy="24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21" name="Line 61"/>
              <p:cNvSpPr>
                <a:spLocks noChangeAspect="1" noChangeShapeType="1"/>
              </p:cNvSpPr>
              <p:nvPr/>
            </p:nvSpPr>
            <p:spPr bwMode="auto">
              <a:xfrm rot="19800000">
                <a:off x="4407" y="3527"/>
                <a:ext cx="576" cy="24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22" name="Freeform 62"/>
              <p:cNvSpPr>
                <a:spLocks noChangeAspect="1"/>
              </p:cNvSpPr>
              <p:nvPr/>
            </p:nvSpPr>
            <p:spPr bwMode="auto">
              <a:xfrm>
                <a:off x="4445" y="3400"/>
                <a:ext cx="63" cy="272"/>
              </a:xfrm>
              <a:custGeom>
                <a:avLst/>
                <a:gdLst>
                  <a:gd name="T0" fmla="*/ 63 w 63"/>
                  <a:gd name="T1" fmla="*/ 0 h 288"/>
                  <a:gd name="T2" fmla="*/ 8 w 63"/>
                  <a:gd name="T3" fmla="*/ 125 h 288"/>
                  <a:gd name="T4" fmla="*/ 15 w 63"/>
                  <a:gd name="T5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3" h="288">
                    <a:moveTo>
                      <a:pt x="63" y="0"/>
                    </a:moveTo>
                    <a:cubicBezTo>
                      <a:pt x="54" y="21"/>
                      <a:pt x="16" y="77"/>
                      <a:pt x="8" y="125"/>
                    </a:cubicBezTo>
                    <a:cubicBezTo>
                      <a:pt x="0" y="173"/>
                      <a:pt x="14" y="254"/>
                      <a:pt x="15" y="288"/>
                    </a:cubicBez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23" name="Oval 63"/>
              <p:cNvSpPr>
                <a:spLocks noChangeAspect="1" noChangeArrowheads="1"/>
              </p:cNvSpPr>
              <p:nvPr/>
            </p:nvSpPr>
            <p:spPr bwMode="auto">
              <a:xfrm rot="360000">
                <a:off x="4456" y="3475"/>
                <a:ext cx="48" cy="144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24" name="Freeform 64"/>
              <p:cNvSpPr>
                <a:spLocks noChangeAspect="1"/>
              </p:cNvSpPr>
              <p:nvPr/>
            </p:nvSpPr>
            <p:spPr bwMode="auto">
              <a:xfrm>
                <a:off x="4504" y="3264"/>
                <a:ext cx="56" cy="144"/>
              </a:xfrm>
              <a:custGeom>
                <a:avLst/>
                <a:gdLst>
                  <a:gd name="T0" fmla="*/ 8 w 56"/>
                  <a:gd name="T1" fmla="*/ 144 h 144"/>
                  <a:gd name="T2" fmla="*/ 8 w 56"/>
                  <a:gd name="T3" fmla="*/ 48 h 144"/>
                  <a:gd name="T4" fmla="*/ 56 w 56"/>
                  <a:gd name="T5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6" h="144">
                    <a:moveTo>
                      <a:pt x="8" y="144"/>
                    </a:moveTo>
                    <a:cubicBezTo>
                      <a:pt x="4" y="108"/>
                      <a:pt x="0" y="72"/>
                      <a:pt x="8" y="48"/>
                    </a:cubicBezTo>
                    <a:cubicBezTo>
                      <a:pt x="16" y="24"/>
                      <a:pt x="48" y="8"/>
                      <a:pt x="56" y="0"/>
                    </a:cubicBez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25" name="Freeform 65"/>
              <p:cNvSpPr>
                <a:spLocks noChangeAspect="1"/>
              </p:cNvSpPr>
              <p:nvPr/>
            </p:nvSpPr>
            <p:spPr bwMode="auto">
              <a:xfrm>
                <a:off x="4552" y="3264"/>
                <a:ext cx="56" cy="144"/>
              </a:xfrm>
              <a:custGeom>
                <a:avLst/>
                <a:gdLst>
                  <a:gd name="T0" fmla="*/ 8 w 56"/>
                  <a:gd name="T1" fmla="*/ 144 h 144"/>
                  <a:gd name="T2" fmla="*/ 8 w 56"/>
                  <a:gd name="T3" fmla="*/ 48 h 144"/>
                  <a:gd name="T4" fmla="*/ 56 w 56"/>
                  <a:gd name="T5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6" h="144">
                    <a:moveTo>
                      <a:pt x="8" y="144"/>
                    </a:moveTo>
                    <a:cubicBezTo>
                      <a:pt x="4" y="108"/>
                      <a:pt x="0" y="72"/>
                      <a:pt x="8" y="48"/>
                    </a:cubicBezTo>
                    <a:cubicBezTo>
                      <a:pt x="16" y="24"/>
                      <a:pt x="48" y="8"/>
                      <a:pt x="56" y="0"/>
                    </a:cubicBez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</p:grpSp>
        <p:grpSp>
          <p:nvGrpSpPr>
            <p:cNvPr id="8" name="Group 66"/>
            <p:cNvGrpSpPr>
              <a:grpSpLocks noChangeAspect="1"/>
            </p:cNvGrpSpPr>
            <p:nvPr/>
          </p:nvGrpSpPr>
          <p:grpSpPr bwMode="auto">
            <a:xfrm rot="16200000">
              <a:off x="7089888" y="3254936"/>
              <a:ext cx="360363" cy="309563"/>
              <a:chOff x="4407" y="3264"/>
              <a:chExt cx="585" cy="503"/>
            </a:xfrm>
          </p:grpSpPr>
          <p:sp>
            <p:nvSpPr>
              <p:cNvPr id="14" name="Line 67"/>
              <p:cNvSpPr>
                <a:spLocks noChangeAspect="1" noChangeShapeType="1"/>
              </p:cNvSpPr>
              <p:nvPr/>
            </p:nvSpPr>
            <p:spPr bwMode="auto">
              <a:xfrm>
                <a:off x="4416" y="3360"/>
                <a:ext cx="576" cy="24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15" name="Line 68"/>
              <p:cNvSpPr>
                <a:spLocks noChangeAspect="1" noChangeShapeType="1"/>
              </p:cNvSpPr>
              <p:nvPr/>
            </p:nvSpPr>
            <p:spPr bwMode="auto">
              <a:xfrm rot="19800000">
                <a:off x="4407" y="3527"/>
                <a:ext cx="576" cy="24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16" name="Freeform 69"/>
              <p:cNvSpPr>
                <a:spLocks noChangeAspect="1"/>
              </p:cNvSpPr>
              <p:nvPr/>
            </p:nvSpPr>
            <p:spPr bwMode="auto">
              <a:xfrm>
                <a:off x="4445" y="3400"/>
                <a:ext cx="63" cy="272"/>
              </a:xfrm>
              <a:custGeom>
                <a:avLst/>
                <a:gdLst>
                  <a:gd name="T0" fmla="*/ 63 w 63"/>
                  <a:gd name="T1" fmla="*/ 0 h 288"/>
                  <a:gd name="T2" fmla="*/ 8 w 63"/>
                  <a:gd name="T3" fmla="*/ 125 h 288"/>
                  <a:gd name="T4" fmla="*/ 15 w 63"/>
                  <a:gd name="T5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3" h="288">
                    <a:moveTo>
                      <a:pt x="63" y="0"/>
                    </a:moveTo>
                    <a:cubicBezTo>
                      <a:pt x="54" y="21"/>
                      <a:pt x="16" y="77"/>
                      <a:pt x="8" y="125"/>
                    </a:cubicBezTo>
                    <a:cubicBezTo>
                      <a:pt x="0" y="173"/>
                      <a:pt x="14" y="254"/>
                      <a:pt x="15" y="288"/>
                    </a:cubicBez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17" name="Oval 70"/>
              <p:cNvSpPr>
                <a:spLocks noChangeAspect="1" noChangeArrowheads="1"/>
              </p:cNvSpPr>
              <p:nvPr/>
            </p:nvSpPr>
            <p:spPr bwMode="auto">
              <a:xfrm rot="360000">
                <a:off x="4456" y="3475"/>
                <a:ext cx="48" cy="144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18" name="Freeform 71"/>
              <p:cNvSpPr>
                <a:spLocks noChangeAspect="1"/>
              </p:cNvSpPr>
              <p:nvPr/>
            </p:nvSpPr>
            <p:spPr bwMode="auto">
              <a:xfrm>
                <a:off x="4504" y="3264"/>
                <a:ext cx="56" cy="144"/>
              </a:xfrm>
              <a:custGeom>
                <a:avLst/>
                <a:gdLst>
                  <a:gd name="T0" fmla="*/ 8 w 56"/>
                  <a:gd name="T1" fmla="*/ 144 h 144"/>
                  <a:gd name="T2" fmla="*/ 8 w 56"/>
                  <a:gd name="T3" fmla="*/ 48 h 144"/>
                  <a:gd name="T4" fmla="*/ 56 w 56"/>
                  <a:gd name="T5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6" h="144">
                    <a:moveTo>
                      <a:pt x="8" y="144"/>
                    </a:moveTo>
                    <a:cubicBezTo>
                      <a:pt x="4" y="108"/>
                      <a:pt x="0" y="72"/>
                      <a:pt x="8" y="48"/>
                    </a:cubicBezTo>
                    <a:cubicBezTo>
                      <a:pt x="16" y="24"/>
                      <a:pt x="48" y="8"/>
                      <a:pt x="56" y="0"/>
                    </a:cubicBez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19" name="Freeform 72"/>
              <p:cNvSpPr>
                <a:spLocks noChangeAspect="1"/>
              </p:cNvSpPr>
              <p:nvPr/>
            </p:nvSpPr>
            <p:spPr bwMode="auto">
              <a:xfrm>
                <a:off x="4552" y="3264"/>
                <a:ext cx="56" cy="144"/>
              </a:xfrm>
              <a:custGeom>
                <a:avLst/>
                <a:gdLst>
                  <a:gd name="T0" fmla="*/ 8 w 56"/>
                  <a:gd name="T1" fmla="*/ 144 h 144"/>
                  <a:gd name="T2" fmla="*/ 8 w 56"/>
                  <a:gd name="T3" fmla="*/ 48 h 144"/>
                  <a:gd name="T4" fmla="*/ 56 w 56"/>
                  <a:gd name="T5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6" h="144">
                    <a:moveTo>
                      <a:pt x="8" y="144"/>
                    </a:moveTo>
                    <a:cubicBezTo>
                      <a:pt x="4" y="108"/>
                      <a:pt x="0" y="72"/>
                      <a:pt x="8" y="48"/>
                    </a:cubicBezTo>
                    <a:cubicBezTo>
                      <a:pt x="16" y="24"/>
                      <a:pt x="48" y="8"/>
                      <a:pt x="56" y="0"/>
                    </a:cubicBez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</p:grpSp>
        <p:sp>
          <p:nvSpPr>
            <p:cNvPr id="9" name="Oval 38"/>
            <p:cNvSpPr>
              <a:spLocks noChangeAspect="1" noChangeArrowheads="1"/>
            </p:cNvSpPr>
            <p:nvPr/>
          </p:nvSpPr>
          <p:spPr bwMode="auto">
            <a:xfrm>
              <a:off x="6675481" y="3942818"/>
              <a:ext cx="1174752" cy="1687513"/>
            </a:xfrm>
            <a:prstGeom prst="ellipse">
              <a:avLst/>
            </a:prstGeom>
            <a:solidFill>
              <a:srgbClr val="FFFFFF">
                <a:alpha val="89999"/>
              </a:srgb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hangingPunct="1">
                <a:lnSpc>
                  <a:spcPct val="100000"/>
                </a:lnSpc>
                <a:buClrTx/>
                <a:buSzTx/>
                <a:buFontTx/>
                <a:buNone/>
              </a:pPr>
              <a:endParaRPr kumimoji="1" lang="ja-JP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0" name="Oval 45"/>
            <p:cNvSpPr>
              <a:spLocks noChangeAspect="1" noChangeArrowheads="1"/>
            </p:cNvSpPr>
            <p:nvPr/>
          </p:nvSpPr>
          <p:spPr bwMode="auto">
            <a:xfrm>
              <a:off x="7138730" y="4226981"/>
              <a:ext cx="711504" cy="1133475"/>
            </a:xfrm>
            <a:prstGeom prst="ellipse">
              <a:avLst/>
            </a:prstGeom>
            <a:solidFill>
              <a:srgbClr val="66CCFF">
                <a:alpha val="50000"/>
              </a:srgbClr>
            </a:solidFill>
            <a:ln w="9525">
              <a:solidFill>
                <a:srgbClr val="0000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11" name="Oval 51"/>
            <p:cNvSpPr>
              <a:spLocks noChangeAspect="1" noChangeArrowheads="1"/>
            </p:cNvSpPr>
            <p:nvPr/>
          </p:nvSpPr>
          <p:spPr bwMode="auto">
            <a:xfrm>
              <a:off x="7392729" y="4344716"/>
              <a:ext cx="447302" cy="851212"/>
            </a:xfrm>
            <a:prstGeom prst="ellipse">
              <a:avLst/>
            </a:prstGeom>
            <a:solidFill>
              <a:srgbClr val="FF6FCF">
                <a:alpha val="50000"/>
              </a:srgbClr>
            </a:solidFill>
            <a:ln w="9525">
              <a:solidFill>
                <a:srgbClr val="FF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12" name="Oval 45"/>
            <p:cNvSpPr>
              <a:spLocks noChangeAspect="1" noChangeArrowheads="1"/>
            </p:cNvSpPr>
            <p:nvPr/>
          </p:nvSpPr>
          <p:spPr bwMode="auto">
            <a:xfrm>
              <a:off x="6857842" y="3951605"/>
              <a:ext cx="788887" cy="802438"/>
            </a:xfrm>
            <a:prstGeom prst="ellipse">
              <a:avLst/>
            </a:prstGeom>
            <a:solidFill>
              <a:srgbClr val="66CCFF">
                <a:alpha val="50000"/>
              </a:srgbClr>
            </a:solidFill>
            <a:ln w="9525">
              <a:solidFill>
                <a:srgbClr val="0000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13" name="Oval 51"/>
            <p:cNvSpPr>
              <a:spLocks noChangeAspect="1" noChangeArrowheads="1"/>
            </p:cNvSpPr>
            <p:nvPr/>
          </p:nvSpPr>
          <p:spPr bwMode="auto">
            <a:xfrm>
              <a:off x="6928889" y="3949027"/>
              <a:ext cx="650997" cy="569479"/>
            </a:xfrm>
            <a:prstGeom prst="ellipse">
              <a:avLst/>
            </a:prstGeom>
            <a:solidFill>
              <a:srgbClr val="FF6FCF">
                <a:alpha val="50000"/>
              </a:srgbClr>
            </a:solidFill>
            <a:ln w="9525">
              <a:solidFill>
                <a:srgbClr val="FF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425182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sz="2800" dirty="0" err="1" smtClean="0"/>
              <a:t>k</a:t>
            </a:r>
            <a:r>
              <a:rPr kumimoji="1" lang="en-US" altLang="ja-JP" sz="2800" baseline="-25000" dirty="0" err="1" smtClean="0"/>
              <a:t>T</a:t>
            </a:r>
            <a:r>
              <a:rPr kumimoji="1" lang="en-US" altLang="ja-JP" sz="2800" dirty="0" smtClean="0"/>
              <a:t> </a:t>
            </a:r>
            <a:r>
              <a:rPr kumimoji="1" lang="en-US" altLang="ja-JP" sz="2800" dirty="0" smtClean="0"/>
              <a:t>dependence of azimuthal pion HBT radii</a:t>
            </a:r>
            <a:br>
              <a:rPr kumimoji="1" lang="en-US" altLang="ja-JP" sz="2800" dirty="0" smtClean="0"/>
            </a:br>
            <a:r>
              <a:rPr lang="en-US" altLang="ja-JP" sz="2800" dirty="0" smtClean="0"/>
              <a:t>in 0-20%</a:t>
            </a:r>
            <a:endParaRPr kumimoji="1" lang="ja-JP" altLang="en-US" sz="28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34447-3E0A-6F45-B926-AEFBAF426B6D}" type="slidenum">
              <a:rPr kumimoji="1" lang="ja-JP" altLang="en-US" smtClean="0"/>
              <a:t>28</a:t>
            </a:fld>
            <a:endParaRPr kumimoji="1" lang="ja-JP" altLang="en-US"/>
          </a:p>
        </p:txBody>
      </p:sp>
      <p:pic>
        <p:nvPicPr>
          <p:cNvPr id="6" name="図 2" descr="R_mtdep_0-20_Logo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400300" y="835734"/>
            <a:ext cx="46450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43829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コンテンツ プレースホルダー 2"/>
          <p:cNvSpPr txBox="1">
            <a:spLocks/>
          </p:cNvSpPr>
          <p:nvPr/>
        </p:nvSpPr>
        <p:spPr>
          <a:xfrm>
            <a:off x="492612" y="1306222"/>
            <a:ext cx="8150578" cy="22510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" charset="2"/>
              <a:buChar char="n"/>
              <a:defRPr kumimoji="1"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Char char="²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Wingdings" charset="2"/>
              <a:buChar char="ü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ヒラギノ角ゴ ProN W3"/>
              <a:buChar char="-"/>
              <a:defRPr kumimoji="1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800" dirty="0" smtClean="0"/>
              <a:t>Centrality / </a:t>
            </a:r>
            <a:r>
              <a:rPr lang="en-US" altLang="ja-JP" sz="1800" dirty="0" err="1" smtClean="0"/>
              <a:t>m</a:t>
            </a:r>
            <a:r>
              <a:rPr lang="en-US" altLang="ja-JP" sz="1800" baseline="-25000" dirty="0" err="1" smtClean="0"/>
              <a:t>T</a:t>
            </a:r>
            <a:r>
              <a:rPr lang="en-US" altLang="ja-JP" sz="1800" baseline="-25000" dirty="0" smtClean="0"/>
              <a:t> </a:t>
            </a:r>
            <a:r>
              <a:rPr lang="en-US" altLang="ja-JP" sz="1800" dirty="0" smtClean="0"/>
              <a:t>dependence have been measured for </a:t>
            </a:r>
            <a:r>
              <a:rPr lang="en-US" altLang="ja-JP" sz="1800" dirty="0" err="1" smtClean="0"/>
              <a:t>pions</a:t>
            </a:r>
            <a:r>
              <a:rPr lang="en-US" altLang="ja-JP" sz="1800" dirty="0" smtClean="0"/>
              <a:t> and </a:t>
            </a:r>
            <a:r>
              <a:rPr lang="en-US" altLang="ja-JP" sz="1800" dirty="0" err="1" smtClean="0"/>
              <a:t>kaons</a:t>
            </a:r>
            <a:r>
              <a:rPr lang="en-US" altLang="ja-JP" sz="1800" dirty="0" smtClean="0"/>
              <a:t> </a:t>
            </a:r>
          </a:p>
          <a:p>
            <a:pPr lvl="1"/>
            <a:r>
              <a:rPr lang="en-US" altLang="ja-JP" sz="1800" dirty="0"/>
              <a:t> </a:t>
            </a:r>
            <a:r>
              <a:rPr lang="en-US" altLang="ja-JP" sz="1800" dirty="0" smtClean="0"/>
              <a:t>No significant difference between both species</a:t>
            </a: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34447-3E0A-6F45-B926-AEFBAF426B6D}" type="slidenum">
              <a:rPr kumimoji="1" lang="ja-JP" altLang="en-US" smtClean="0"/>
              <a:t>29</a:t>
            </a:fld>
            <a:endParaRPr kumimoji="1" lang="ja-JP" altLang="en-US"/>
          </a:p>
        </p:txBody>
      </p:sp>
      <p:pic>
        <p:nvPicPr>
          <p:cNvPr id="8" name="Picture 8" descr="phenix_3dradii_kaoncomb_mtdep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05" r="-50" b="10203"/>
          <a:stretch/>
        </p:blipFill>
        <p:spPr bwMode="auto">
          <a:xfrm>
            <a:off x="4611600" y="2979567"/>
            <a:ext cx="4274132" cy="2913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9" descr="phenix_3dradii_kaoncomb_npdep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51" t="-2" r="-802" b="10122"/>
          <a:stretch/>
        </p:blipFill>
        <p:spPr bwMode="auto">
          <a:xfrm>
            <a:off x="187200" y="2979567"/>
            <a:ext cx="4307464" cy="2913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タイトル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sz="2400" dirty="0" smtClean="0"/>
              <a:t>The past HBT </a:t>
            </a:r>
            <a:r>
              <a:rPr lang="en-US" altLang="ja-JP" sz="2400" dirty="0"/>
              <a:t>Results for charged </a:t>
            </a:r>
            <a:r>
              <a:rPr lang="en-US" altLang="ja-JP" sz="2400" dirty="0" err="1"/>
              <a:t>pions</a:t>
            </a:r>
            <a:r>
              <a:rPr lang="en-US" altLang="ja-JP" sz="2400" dirty="0"/>
              <a:t> and </a:t>
            </a:r>
            <a:r>
              <a:rPr lang="en-US" altLang="ja-JP" sz="2400" dirty="0" err="1"/>
              <a:t>kaons</a:t>
            </a:r>
            <a:r>
              <a:rPr lang="en-US" altLang="ja-JP" sz="2400" dirty="0"/>
              <a:t> </a:t>
            </a:r>
            <a:endParaRPr kumimoji="1" lang="ja-JP" altLang="en-US" sz="2400" dirty="0"/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5926666" y="2582013"/>
            <a:ext cx="18487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err="1" smtClean="0"/>
              <a:t>m</a:t>
            </a:r>
            <a:r>
              <a:rPr kumimoji="1" lang="en-US" altLang="ja-JP" baseline="-25000" dirty="0" err="1" smtClean="0"/>
              <a:t>T</a:t>
            </a:r>
            <a:r>
              <a:rPr kumimoji="1" lang="en-US" altLang="ja-JP" dirty="0" smtClean="0"/>
              <a:t> dependence</a:t>
            </a:r>
            <a:endParaRPr kumimoji="1" lang="ja-JP" altLang="en-US" dirty="0"/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1492957" y="2593304"/>
            <a:ext cx="24432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centrality dependence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6392014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val 66"/>
          <p:cNvSpPr>
            <a:spLocks noChangeAspect="1" noChangeArrowheads="1"/>
          </p:cNvSpPr>
          <p:nvPr/>
        </p:nvSpPr>
        <p:spPr bwMode="auto">
          <a:xfrm>
            <a:off x="4517898" y="4738929"/>
            <a:ext cx="1336675" cy="1439863"/>
          </a:xfrm>
          <a:prstGeom prst="ellipse">
            <a:avLst/>
          </a:prstGeom>
          <a:solidFill>
            <a:srgbClr val="FF9933">
              <a:alpha val="8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hangingPunct="1">
              <a:lnSpc>
                <a:spcPct val="100000"/>
              </a:lnSpc>
              <a:buClrTx/>
              <a:buSzTx/>
              <a:buFontTx/>
              <a:buNone/>
            </a:pPr>
            <a:endParaRPr kumimoji="1" lang="ja-JP" altLang="en-US" sz="1800">
              <a:solidFill>
                <a:schemeClr val="tx1"/>
              </a:solidFill>
            </a:endParaRPr>
          </a:p>
        </p:txBody>
      </p:sp>
      <p:sp>
        <p:nvSpPr>
          <p:cNvPr id="20" name="Oval 67"/>
          <p:cNvSpPr>
            <a:spLocks noChangeAspect="1" noChangeArrowheads="1"/>
          </p:cNvSpPr>
          <p:nvPr/>
        </p:nvSpPr>
        <p:spPr bwMode="auto">
          <a:xfrm>
            <a:off x="5232049" y="4930749"/>
            <a:ext cx="600781" cy="1071561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21" name="AutoShape 68"/>
          <p:cNvSpPr>
            <a:spLocks noChangeAspect="1" noChangeArrowheads="1"/>
          </p:cNvSpPr>
          <p:nvPr/>
        </p:nvSpPr>
        <p:spPr bwMode="auto">
          <a:xfrm>
            <a:off x="5424969" y="4930748"/>
            <a:ext cx="256570" cy="1071561"/>
          </a:xfrm>
          <a:prstGeom prst="upDownArrow">
            <a:avLst>
              <a:gd name="adj1" fmla="val 50000"/>
              <a:gd name="adj2" fmla="val 83530"/>
            </a:avLst>
          </a:prstGeom>
          <a:solidFill>
            <a:srgbClr val="0000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22" name="AutoShape 69"/>
          <p:cNvSpPr>
            <a:spLocks noChangeAspect="1" noChangeArrowheads="1"/>
          </p:cNvSpPr>
          <p:nvPr/>
        </p:nvSpPr>
        <p:spPr bwMode="auto">
          <a:xfrm rot="5400000">
            <a:off x="5425764" y="5184977"/>
            <a:ext cx="208106" cy="595536"/>
          </a:xfrm>
          <a:prstGeom prst="upDownArrow">
            <a:avLst>
              <a:gd name="adj1" fmla="val 50000"/>
              <a:gd name="adj2" fmla="val 57234"/>
            </a:avLst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cap="none" dirty="0" smtClean="0"/>
              <a:t>What is HBT ?</a:t>
            </a:r>
            <a:endParaRPr kumimoji="1" lang="ja-JP" altLang="en-US" cap="none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418400"/>
            <a:ext cx="8281282" cy="4373563"/>
          </a:xfrm>
        </p:spPr>
        <p:txBody>
          <a:bodyPr/>
          <a:lstStyle/>
          <a:p>
            <a:r>
              <a:rPr kumimoji="1" lang="en-US" altLang="ja-JP" dirty="0" smtClean="0"/>
              <a:t>Quantum interference between two identical particles</a:t>
            </a:r>
          </a:p>
          <a:p>
            <a:r>
              <a:rPr kumimoji="1" lang="en-US" altLang="ja-JP" dirty="0" smtClean="0"/>
              <a:t>Hadron HBT can measure the </a:t>
            </a:r>
            <a:r>
              <a:rPr kumimoji="1" lang="en-US" altLang="ja-JP" dirty="0" smtClean="0">
                <a:solidFill>
                  <a:srgbClr val="FF0000"/>
                </a:solidFill>
              </a:rPr>
              <a:t>source size</a:t>
            </a:r>
            <a:r>
              <a:rPr kumimoji="1" lang="en-US" altLang="ja-JP" dirty="0" smtClean="0"/>
              <a:t> at freeze-out </a:t>
            </a:r>
            <a:br>
              <a:rPr kumimoji="1" lang="en-US" altLang="ja-JP" dirty="0" smtClean="0"/>
            </a:br>
            <a:r>
              <a:rPr kumimoji="1" lang="en-US" altLang="ja-JP" sz="1800" dirty="0" smtClean="0"/>
              <a:t>(</a:t>
            </a:r>
            <a:r>
              <a:rPr lang="en-US" altLang="ja-JP" sz="1800" dirty="0">
                <a:solidFill>
                  <a:srgbClr val="000000"/>
                </a:solidFill>
              </a:rPr>
              <a:t>n</a:t>
            </a:r>
            <a:r>
              <a:rPr kumimoji="1" lang="en-US" altLang="ja-JP" sz="1800" dirty="0" smtClean="0">
                <a:solidFill>
                  <a:srgbClr val="000000"/>
                </a:solidFill>
              </a:rPr>
              <a:t>ot</a:t>
            </a:r>
            <a:r>
              <a:rPr kumimoji="1" lang="en-US" altLang="ja-JP" sz="1800" dirty="0" smtClean="0"/>
              <a:t> whole size </a:t>
            </a:r>
            <a:r>
              <a:rPr lang="en-US" altLang="ja-JP" sz="1800" dirty="0">
                <a:solidFill>
                  <a:srgbClr val="000000"/>
                </a:solidFill>
              </a:rPr>
              <a:t>b</a:t>
            </a:r>
            <a:r>
              <a:rPr kumimoji="1" lang="en-US" altLang="ja-JP" sz="1800" dirty="0" smtClean="0">
                <a:solidFill>
                  <a:srgbClr val="000000"/>
                </a:solidFill>
              </a:rPr>
              <a:t>ut</a:t>
            </a:r>
            <a:r>
              <a:rPr kumimoji="1" lang="en-US" altLang="ja-JP" sz="1800" dirty="0" smtClean="0"/>
              <a:t> </a:t>
            </a:r>
            <a:r>
              <a:rPr kumimoji="1" lang="en-US" altLang="ja-JP" sz="1800" dirty="0" smtClean="0">
                <a:solidFill>
                  <a:srgbClr val="FF0000"/>
                </a:solidFill>
              </a:rPr>
              <a:t>homogeneity region</a:t>
            </a:r>
            <a:r>
              <a:rPr kumimoji="1" lang="en-US" altLang="ja-JP" sz="1800" dirty="0" smtClean="0"/>
              <a:t> in expanding source)</a:t>
            </a:r>
            <a:endParaRPr kumimoji="1" lang="ja-JP" altLang="en-US" dirty="0"/>
          </a:p>
        </p:txBody>
      </p:sp>
      <p:graphicFrame>
        <p:nvGraphicFramePr>
          <p:cNvPr id="5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3348024"/>
              </p:ext>
            </p:extLst>
          </p:nvPr>
        </p:nvGraphicFramePr>
        <p:xfrm>
          <a:off x="7285652" y="3317849"/>
          <a:ext cx="865188" cy="268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9" name="数式" r:id="rId3" imgW="698400" imgH="215640" progId="Equation.3">
                  <p:embed/>
                </p:oleObj>
              </mc:Choice>
              <mc:Fallback>
                <p:oleObj name="数式" r:id="rId3" imgW="69840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85652" y="3317849"/>
                        <a:ext cx="865188" cy="268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44"/>
          <p:cNvSpPr>
            <a:spLocks noChangeAspect="1" noChangeArrowheads="1"/>
          </p:cNvSpPr>
          <p:nvPr/>
        </p:nvSpPr>
        <p:spPr bwMode="auto">
          <a:xfrm>
            <a:off x="8140022" y="4930749"/>
            <a:ext cx="519112" cy="369887"/>
          </a:xfrm>
          <a:prstGeom prst="rect">
            <a:avLst/>
          </a:prstGeom>
          <a:solidFill>
            <a:srgbClr val="66FF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hangingPunct="1">
              <a:lnSpc>
                <a:spcPct val="100000"/>
              </a:lnSpc>
              <a:buClrTx/>
              <a:buSzTx/>
              <a:buFontTx/>
              <a:buNone/>
            </a:pPr>
            <a:r>
              <a:rPr kumimoji="1" lang="en-US" altLang="ja-JP" sz="1000" b="1">
                <a:solidFill>
                  <a:schemeClr val="tx1"/>
                </a:solidFill>
              </a:rPr>
              <a:t>detector</a:t>
            </a:r>
          </a:p>
        </p:txBody>
      </p:sp>
      <p:sp>
        <p:nvSpPr>
          <p:cNvPr id="7" name="Rectangle 45"/>
          <p:cNvSpPr>
            <a:spLocks noChangeAspect="1" noChangeArrowheads="1"/>
          </p:cNvSpPr>
          <p:nvPr/>
        </p:nvSpPr>
        <p:spPr bwMode="auto">
          <a:xfrm>
            <a:off x="8140022" y="5632424"/>
            <a:ext cx="519112" cy="369887"/>
          </a:xfrm>
          <a:prstGeom prst="rect">
            <a:avLst/>
          </a:prstGeom>
          <a:solidFill>
            <a:srgbClr val="66FF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hangingPunct="1">
              <a:lnSpc>
                <a:spcPct val="100000"/>
              </a:lnSpc>
              <a:buClrTx/>
              <a:buSzTx/>
              <a:buFontTx/>
              <a:buNone/>
            </a:pPr>
            <a:r>
              <a:rPr kumimoji="1" lang="en-US" altLang="ja-JP" sz="1000" b="1">
                <a:solidFill>
                  <a:schemeClr val="tx1"/>
                </a:solidFill>
              </a:rPr>
              <a:t>detector</a:t>
            </a:r>
          </a:p>
        </p:txBody>
      </p:sp>
      <p:graphicFrame>
        <p:nvGraphicFramePr>
          <p:cNvPr id="8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9977959"/>
              </p:ext>
            </p:extLst>
          </p:nvPr>
        </p:nvGraphicFramePr>
        <p:xfrm>
          <a:off x="7224034" y="4673574"/>
          <a:ext cx="280988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0" name="数式" r:id="rId5" imgW="177480" imgH="215640" progId="Equation.3">
                  <p:embed/>
                </p:oleObj>
              </mc:Choice>
              <mc:Fallback>
                <p:oleObj name="数式" r:id="rId5" imgW="17748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24034" y="4673574"/>
                        <a:ext cx="280988" cy="339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1241516"/>
              </p:ext>
            </p:extLst>
          </p:nvPr>
        </p:nvGraphicFramePr>
        <p:xfrm>
          <a:off x="7204984" y="5794349"/>
          <a:ext cx="280988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1" name="数式" r:id="rId7" imgW="190440" imgH="215640" progId="Equation.3">
                  <p:embed/>
                </p:oleObj>
              </mc:Choice>
              <mc:Fallback>
                <p:oleObj name="数式" r:id="rId7" imgW="19044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04984" y="5794349"/>
                        <a:ext cx="280988" cy="320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0" name="Group 58"/>
          <p:cNvGrpSpPr>
            <a:grpSpLocks noChangeAspect="1"/>
          </p:cNvGrpSpPr>
          <p:nvPr/>
        </p:nvGrpSpPr>
        <p:grpSpPr bwMode="auto">
          <a:xfrm>
            <a:off x="5598434" y="5094261"/>
            <a:ext cx="2482850" cy="742950"/>
            <a:chOff x="1263" y="1542"/>
            <a:chExt cx="3467" cy="996"/>
          </a:xfrm>
        </p:grpSpPr>
        <p:sp>
          <p:nvSpPr>
            <p:cNvPr id="11" name="Line 59"/>
            <p:cNvSpPr>
              <a:spLocks noChangeAspect="1" noChangeShapeType="1"/>
            </p:cNvSpPr>
            <p:nvPr/>
          </p:nvSpPr>
          <p:spPr bwMode="auto">
            <a:xfrm flipV="1">
              <a:off x="1526" y="1542"/>
              <a:ext cx="3204" cy="25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12" name="Line 60"/>
            <p:cNvSpPr>
              <a:spLocks noChangeAspect="1" noChangeShapeType="1"/>
            </p:cNvSpPr>
            <p:nvPr/>
          </p:nvSpPr>
          <p:spPr bwMode="auto">
            <a:xfrm>
              <a:off x="1263" y="2231"/>
              <a:ext cx="3392" cy="30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13" name="Line 61"/>
            <p:cNvSpPr>
              <a:spLocks noChangeAspect="1" noChangeShapeType="1"/>
            </p:cNvSpPr>
            <p:nvPr/>
          </p:nvSpPr>
          <p:spPr bwMode="auto">
            <a:xfrm flipV="1">
              <a:off x="1263" y="1568"/>
              <a:ext cx="3467" cy="66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14" name="Line 62"/>
            <p:cNvSpPr>
              <a:spLocks noChangeAspect="1" noChangeShapeType="1"/>
            </p:cNvSpPr>
            <p:nvPr/>
          </p:nvSpPr>
          <p:spPr bwMode="auto">
            <a:xfrm>
              <a:off x="1526" y="1797"/>
              <a:ext cx="3129" cy="71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</p:grpSp>
      <p:graphicFrame>
        <p:nvGraphicFramePr>
          <p:cNvPr id="15" name="Object 8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2574010"/>
              </p:ext>
            </p:extLst>
          </p:nvPr>
        </p:nvGraphicFramePr>
        <p:xfrm>
          <a:off x="7269489" y="3655137"/>
          <a:ext cx="1641903" cy="815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2" name="数式" r:id="rId9" imgW="1333440" imgH="660240" progId="Equation.3">
                  <p:embed/>
                </p:oleObj>
              </mc:Choice>
              <mc:Fallback>
                <p:oleObj name="数式" r:id="rId9" imgW="1333440" imgH="6602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69489" y="3655137"/>
                        <a:ext cx="1641903" cy="8152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524292"/>
              </p:ext>
            </p:extLst>
          </p:nvPr>
        </p:nvGraphicFramePr>
        <p:xfrm>
          <a:off x="878997" y="2849804"/>
          <a:ext cx="3990975" cy="1330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3" name="数式" r:id="rId11" imgW="2133360" imgH="711000" progId="Equation.3">
                  <p:embed/>
                </p:oleObj>
              </mc:Choice>
              <mc:Fallback>
                <p:oleObj name="数式" r:id="rId11" imgW="2133360" imgH="711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alphaModFix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8997" y="2849804"/>
                        <a:ext cx="3990975" cy="1330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 Box 85"/>
          <p:cNvSpPr txBox="1">
            <a:spLocks noChangeArrowheads="1"/>
          </p:cNvSpPr>
          <p:nvPr/>
        </p:nvSpPr>
        <p:spPr bwMode="auto">
          <a:xfrm>
            <a:off x="3372331" y="3101949"/>
            <a:ext cx="4105275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ja-JP" sz="1200" dirty="0">
                <a:solidFill>
                  <a:schemeClr val="tx1"/>
                </a:solidFill>
              </a:rPr>
              <a:t>P(p</a:t>
            </a:r>
            <a:r>
              <a:rPr lang="en-US" altLang="ja-JP" sz="1200" baseline="-25000" dirty="0">
                <a:solidFill>
                  <a:schemeClr val="tx1"/>
                </a:solidFill>
              </a:rPr>
              <a:t>1</a:t>
            </a:r>
            <a:r>
              <a:rPr lang="en-US" altLang="ja-JP" sz="1200" dirty="0">
                <a:solidFill>
                  <a:schemeClr val="tx1"/>
                </a:solidFill>
              </a:rPr>
              <a:t>)     : Probability of detecting a particle</a:t>
            </a:r>
            <a:endParaRPr lang="en-US" altLang="ja-JP" sz="1200" baseline="-25000" dirty="0">
              <a:solidFill>
                <a:schemeClr val="tx1"/>
              </a:solidFill>
            </a:endParaRPr>
          </a:p>
          <a:p>
            <a:r>
              <a:rPr lang="en-US" altLang="ja-JP" sz="1200" dirty="0">
                <a:solidFill>
                  <a:schemeClr val="tx1"/>
                </a:solidFill>
              </a:rPr>
              <a:t>P(p</a:t>
            </a:r>
            <a:r>
              <a:rPr lang="en-US" altLang="ja-JP" sz="1200" baseline="-25000" dirty="0">
                <a:solidFill>
                  <a:schemeClr val="tx1"/>
                </a:solidFill>
              </a:rPr>
              <a:t>1</a:t>
            </a:r>
            <a:r>
              <a:rPr lang="en-US" altLang="ja-JP" sz="1200" dirty="0">
                <a:solidFill>
                  <a:schemeClr val="tx1"/>
                </a:solidFill>
              </a:rPr>
              <a:t>,p</a:t>
            </a:r>
            <a:r>
              <a:rPr lang="en-US" altLang="ja-JP" sz="1200" baseline="-25000" dirty="0">
                <a:solidFill>
                  <a:schemeClr val="tx1"/>
                </a:solidFill>
              </a:rPr>
              <a:t>2</a:t>
            </a:r>
            <a:r>
              <a:rPr lang="en-US" altLang="ja-JP" sz="1200" dirty="0">
                <a:solidFill>
                  <a:schemeClr val="tx1"/>
                </a:solidFill>
              </a:rPr>
              <a:t>) : Probability of detecting pair particles</a:t>
            </a:r>
          </a:p>
        </p:txBody>
      </p:sp>
      <p:sp>
        <p:nvSpPr>
          <p:cNvPr id="38" name="スライド番号プレースホルダー 3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34447-3E0A-6F45-B926-AEFBAF426B6D}" type="slidenum">
              <a:rPr kumimoji="1" lang="ja-JP" altLang="en-US" smtClean="0"/>
              <a:t>3</a:t>
            </a:fld>
            <a:endParaRPr kumimoji="1" lang="ja-JP" altLang="en-US"/>
          </a:p>
        </p:txBody>
      </p:sp>
      <p:sp>
        <p:nvSpPr>
          <p:cNvPr id="34" name="テキスト ボックス 33"/>
          <p:cNvSpPr txBox="1"/>
          <p:nvPr/>
        </p:nvSpPr>
        <p:spPr>
          <a:xfrm>
            <a:off x="1556599" y="4106420"/>
            <a:ext cx="26140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dirty="0" smtClean="0">
                <a:solidFill>
                  <a:srgbClr val="FF0000"/>
                </a:solidFill>
              </a:rPr>
              <a:t>assuming </a:t>
            </a:r>
            <a:r>
              <a:rPr lang="en-US" altLang="ja-JP" sz="1600" dirty="0" err="1" smtClean="0">
                <a:solidFill>
                  <a:srgbClr val="FF0000"/>
                </a:solidFill>
              </a:rPr>
              <a:t>g</a:t>
            </a:r>
            <a:r>
              <a:rPr kumimoji="1" lang="en-US" altLang="ja-JP" sz="1600" dirty="0" err="1" smtClean="0">
                <a:solidFill>
                  <a:srgbClr val="FF0000"/>
                </a:solidFill>
              </a:rPr>
              <a:t>aussian</a:t>
            </a:r>
            <a:r>
              <a:rPr kumimoji="1" lang="en-US" altLang="ja-JP" sz="1600" dirty="0" smtClean="0">
                <a:solidFill>
                  <a:srgbClr val="FF0000"/>
                </a:solidFill>
              </a:rPr>
              <a:t> source</a:t>
            </a:r>
            <a:endParaRPr kumimoji="1" lang="ja-JP" altLang="en-US" sz="1600" dirty="0">
              <a:solidFill>
                <a:srgbClr val="FF0000"/>
              </a:solidFill>
            </a:endParaRPr>
          </a:p>
        </p:txBody>
      </p:sp>
      <p:grpSp>
        <p:nvGrpSpPr>
          <p:cNvPr id="23" name="図形グループ 22"/>
          <p:cNvGrpSpPr/>
          <p:nvPr/>
        </p:nvGrpSpPr>
        <p:grpSpPr>
          <a:xfrm>
            <a:off x="355600" y="4376685"/>
            <a:ext cx="3575590" cy="2296794"/>
            <a:chOff x="111881" y="4368774"/>
            <a:chExt cx="3575590" cy="2296794"/>
          </a:xfrm>
        </p:grpSpPr>
        <p:pic>
          <p:nvPicPr>
            <p:cNvPr id="33" name="図 32" descr="c2.png"/>
            <p:cNvPicPr>
              <a:picLocks noChangeAspect="1"/>
            </p:cNvPicPr>
            <p:nvPr/>
          </p:nvPicPr>
          <p:blipFill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08" t="7958" r="6929" b="-36"/>
            <a:stretch/>
          </p:blipFill>
          <p:spPr>
            <a:xfrm>
              <a:off x="354216" y="4439880"/>
              <a:ext cx="3308400" cy="2088000"/>
            </a:xfrm>
            <a:prstGeom prst="rect">
              <a:avLst/>
            </a:prstGeom>
          </p:spPr>
        </p:pic>
        <p:cxnSp>
          <p:nvCxnSpPr>
            <p:cNvPr id="28" name="直線矢印コネクタ 27"/>
            <p:cNvCxnSpPr/>
            <p:nvPr/>
          </p:nvCxnSpPr>
          <p:spPr>
            <a:xfrm flipV="1">
              <a:off x="642368" y="5319438"/>
              <a:ext cx="561465" cy="6874"/>
            </a:xfrm>
            <a:prstGeom prst="straightConnector1">
              <a:avLst/>
            </a:prstGeom>
            <a:ln w="38100" cmpd="sng">
              <a:solidFill>
                <a:srgbClr val="FF0000"/>
              </a:solidFill>
              <a:headEnd type="triangle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テキスト ボックス 30"/>
            <p:cNvSpPr txBox="1"/>
            <p:nvPr/>
          </p:nvSpPr>
          <p:spPr>
            <a:xfrm>
              <a:off x="614964" y="5473517"/>
              <a:ext cx="84026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2000" b="1" dirty="0" smtClean="0">
                  <a:solidFill>
                    <a:srgbClr val="FF0000"/>
                  </a:solidFill>
                </a:rPr>
                <a:t>〜1/R</a:t>
              </a:r>
              <a:endParaRPr kumimoji="1" lang="ja-JP" altLang="en-US" sz="2000" b="1" dirty="0">
                <a:solidFill>
                  <a:srgbClr val="FF0000"/>
                </a:solidFill>
              </a:endParaRPr>
            </a:p>
          </p:txBody>
        </p:sp>
        <p:sp>
          <p:nvSpPr>
            <p:cNvPr id="16" name="テキスト ボックス 15"/>
            <p:cNvSpPr txBox="1"/>
            <p:nvPr/>
          </p:nvSpPr>
          <p:spPr>
            <a:xfrm>
              <a:off x="111881" y="4368774"/>
              <a:ext cx="464983" cy="400110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kumimoji="1" lang="en-US" altLang="ja-JP" sz="2000" b="1" dirty="0" smtClean="0"/>
                <a:t>C</a:t>
              </a:r>
              <a:r>
                <a:rPr kumimoji="1" lang="en-US" altLang="ja-JP" sz="2000" b="1" baseline="-25000" dirty="0" smtClean="0"/>
                <a:t>2</a:t>
              </a:r>
              <a:endParaRPr kumimoji="1" lang="ja-JP" altLang="en-US" sz="2000" b="1" baseline="-25000" dirty="0"/>
            </a:p>
          </p:txBody>
        </p:sp>
        <p:sp>
          <p:nvSpPr>
            <p:cNvPr id="29" name="テキスト ボックス 28"/>
            <p:cNvSpPr txBox="1"/>
            <p:nvPr/>
          </p:nvSpPr>
          <p:spPr>
            <a:xfrm>
              <a:off x="2466739" y="6265458"/>
              <a:ext cx="122073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2000" b="1" dirty="0" smtClean="0"/>
                <a:t>q </a:t>
              </a:r>
              <a:r>
                <a:rPr kumimoji="1" lang="en-US" altLang="ja-JP" b="1" dirty="0" smtClean="0"/>
                <a:t>[</a:t>
              </a:r>
              <a:r>
                <a:rPr kumimoji="1" lang="en-US" altLang="ja-JP" b="1" dirty="0" err="1" smtClean="0"/>
                <a:t>GeV</a:t>
              </a:r>
              <a:r>
                <a:rPr kumimoji="1" lang="en-US" altLang="ja-JP" b="1" dirty="0" smtClean="0"/>
                <a:t>/c]</a:t>
              </a:r>
              <a:endParaRPr kumimoji="1" lang="ja-JP" altLang="en-US" b="1" baseline="-25000" dirty="0"/>
            </a:p>
          </p:txBody>
        </p:sp>
      </p:grpSp>
    </p:spTree>
    <p:extLst>
      <p:ext uri="{BB962C8B-B14F-4D97-AF65-F5344CB8AC3E}">
        <p14:creationId xmlns:p14="http://schemas.microsoft.com/office/powerpoint/2010/main" val="29951686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888682"/>
          </a:xfrm>
        </p:spPr>
        <p:txBody>
          <a:bodyPr>
            <a:normAutofit/>
          </a:bodyPr>
          <a:lstStyle/>
          <a:p>
            <a:r>
              <a:rPr lang="en-US" altLang="ja-JP" sz="3200" cap="none" dirty="0" smtClean="0"/>
              <a:t>Analysis method for HBT</a:t>
            </a:r>
            <a:endParaRPr kumimoji="1" lang="ja-JP" altLang="en-US" sz="3200" cap="none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193800"/>
            <a:ext cx="7620000" cy="4373563"/>
          </a:xfrm>
        </p:spPr>
        <p:txBody>
          <a:bodyPr>
            <a:normAutofit lnSpcReduction="10000"/>
          </a:bodyPr>
          <a:lstStyle/>
          <a:p>
            <a:r>
              <a:rPr lang="en-US" altLang="ja-JP" dirty="0" smtClean="0"/>
              <a:t>Correlation function</a:t>
            </a:r>
          </a:p>
          <a:p>
            <a:pPr lvl="1"/>
            <a:endParaRPr lang="en-US" altLang="ja-JP" dirty="0"/>
          </a:p>
          <a:p>
            <a:pPr lvl="1"/>
            <a:endParaRPr lang="en-US" altLang="ja-JP" dirty="0" smtClean="0"/>
          </a:p>
          <a:p>
            <a:pPr lvl="2"/>
            <a:endParaRPr lang="en-US" altLang="ja-JP" dirty="0"/>
          </a:p>
          <a:p>
            <a:pPr lvl="1"/>
            <a:r>
              <a:rPr lang="en-US" altLang="ja-JP" dirty="0" smtClean="0"/>
              <a:t> Ratio of </a:t>
            </a:r>
            <a:r>
              <a:rPr lang="en-US" altLang="ja-JP" dirty="0"/>
              <a:t>r</a:t>
            </a:r>
            <a:r>
              <a:rPr lang="en-US" altLang="ja-JP" dirty="0" smtClean="0"/>
              <a:t>eal and mixed q-distribution of pairs </a:t>
            </a:r>
            <a:br>
              <a:rPr lang="en-US" altLang="ja-JP" dirty="0" smtClean="0"/>
            </a:br>
            <a:r>
              <a:rPr lang="en-US" altLang="ja-JP" dirty="0" smtClean="0"/>
              <a:t>q: relative momentum</a:t>
            </a:r>
          </a:p>
          <a:p>
            <a:pPr lvl="2"/>
            <a:endParaRPr lang="en-US" altLang="ja-JP" dirty="0" smtClean="0"/>
          </a:p>
          <a:p>
            <a:r>
              <a:rPr lang="en-US" altLang="ja-JP" dirty="0" smtClean="0"/>
              <a:t>Correction of event</a:t>
            </a:r>
            <a:r>
              <a:rPr kumimoji="1" lang="en-US" altLang="ja-JP" dirty="0" smtClean="0"/>
              <a:t> plane resolution</a:t>
            </a:r>
          </a:p>
          <a:p>
            <a:pPr lvl="1"/>
            <a:r>
              <a:rPr lang="en-US" altLang="ja-JP" dirty="0" smtClean="0"/>
              <a:t> </a:t>
            </a:r>
            <a:r>
              <a:rPr lang="de-DE" altLang="ja-JP" dirty="0" err="1"/>
              <a:t>U.Heinz</a:t>
            </a:r>
            <a:r>
              <a:rPr lang="de-DE" altLang="ja-JP" dirty="0"/>
              <a:t> et al, PRC66, 044903 (2002</a:t>
            </a:r>
            <a:r>
              <a:rPr lang="de-DE" altLang="ja-JP" dirty="0" smtClean="0"/>
              <a:t>)</a:t>
            </a:r>
          </a:p>
          <a:p>
            <a:r>
              <a:rPr kumimoji="1" lang="de-DE" altLang="ja-JP" dirty="0" smtClean="0"/>
              <a:t>Coulomb </a:t>
            </a:r>
            <a:r>
              <a:rPr kumimoji="1" lang="de-DE" altLang="ja-JP" dirty="0" err="1" smtClean="0"/>
              <a:t>correction</a:t>
            </a:r>
            <a:r>
              <a:rPr kumimoji="1" lang="de-DE" altLang="ja-JP" dirty="0" smtClean="0"/>
              <a:t> </a:t>
            </a:r>
            <a:r>
              <a:rPr kumimoji="1" lang="de-DE" altLang="ja-JP" dirty="0" err="1" smtClean="0"/>
              <a:t>and</a:t>
            </a:r>
            <a:r>
              <a:rPr kumimoji="1" lang="de-DE" altLang="ja-JP" dirty="0" smtClean="0"/>
              <a:t> Fitting</a:t>
            </a:r>
          </a:p>
          <a:p>
            <a:pPr lvl="1"/>
            <a:r>
              <a:rPr lang="de-DE" altLang="ja-JP" dirty="0" smtClean="0"/>
              <a:t> </a:t>
            </a:r>
            <a:r>
              <a:rPr lang="de-DE" altLang="ja-JP" dirty="0" err="1" smtClean="0"/>
              <a:t>B</a:t>
            </a:r>
            <a:r>
              <a:rPr kumimoji="1" lang="de-DE" altLang="ja-JP" dirty="0" err="1" smtClean="0"/>
              <a:t>y</a:t>
            </a:r>
            <a:r>
              <a:rPr kumimoji="1" lang="de-DE" altLang="ja-JP" dirty="0" smtClean="0"/>
              <a:t> </a:t>
            </a:r>
            <a:r>
              <a:rPr lang="de-DE" altLang="ja-JP" dirty="0" err="1"/>
              <a:t>S</a:t>
            </a:r>
            <a:r>
              <a:rPr kumimoji="1" lang="de-DE" altLang="ja-JP" dirty="0" err="1" smtClean="0"/>
              <a:t>inyukov‘s</a:t>
            </a:r>
            <a:r>
              <a:rPr kumimoji="1" lang="de-DE" altLang="ja-JP" dirty="0" smtClean="0"/>
              <a:t> fit </a:t>
            </a:r>
            <a:r>
              <a:rPr kumimoji="1" lang="de-DE" altLang="ja-JP" dirty="0" err="1" smtClean="0"/>
              <a:t>function</a:t>
            </a:r>
            <a:endParaRPr kumimoji="1" lang="de-DE" altLang="ja-JP" dirty="0" smtClean="0"/>
          </a:p>
          <a:p>
            <a:pPr lvl="1"/>
            <a:r>
              <a:rPr lang="de-DE" altLang="ja-JP" dirty="0" smtClean="0"/>
              <a:t> </a:t>
            </a:r>
            <a:r>
              <a:rPr lang="de-DE" altLang="ja-JP" dirty="0" err="1" smtClean="0"/>
              <a:t>Including</a:t>
            </a:r>
            <a:r>
              <a:rPr lang="de-DE" altLang="ja-JP" dirty="0" smtClean="0"/>
              <a:t> </a:t>
            </a:r>
            <a:r>
              <a:rPr lang="de-DE" altLang="ja-JP" dirty="0" err="1" smtClean="0"/>
              <a:t>the</a:t>
            </a:r>
            <a:r>
              <a:rPr lang="de-DE" altLang="ja-JP" dirty="0" smtClean="0"/>
              <a:t> </a:t>
            </a:r>
            <a:r>
              <a:rPr lang="de-DE" altLang="ja-JP" dirty="0" err="1" smtClean="0"/>
              <a:t>effect</a:t>
            </a:r>
            <a:r>
              <a:rPr lang="de-DE" altLang="ja-JP" dirty="0" smtClean="0"/>
              <a:t> </a:t>
            </a:r>
            <a:r>
              <a:rPr lang="de-DE" altLang="ja-JP" dirty="0" err="1" smtClean="0"/>
              <a:t>of</a:t>
            </a:r>
            <a:r>
              <a:rPr lang="de-DE" altLang="ja-JP" dirty="0" smtClean="0"/>
              <a:t> </a:t>
            </a:r>
            <a:r>
              <a:rPr lang="de-DE" altLang="ja-JP" dirty="0" err="1" smtClean="0"/>
              <a:t>long</a:t>
            </a:r>
            <a:r>
              <a:rPr lang="de-DE" altLang="ja-JP" dirty="0" smtClean="0"/>
              <a:t> </a:t>
            </a:r>
            <a:r>
              <a:rPr lang="de-DE" altLang="ja-JP" dirty="0" err="1" smtClean="0"/>
              <a:t>lived</a:t>
            </a:r>
            <a:r>
              <a:rPr lang="de-DE" altLang="ja-JP" dirty="0" smtClean="0"/>
              <a:t> </a:t>
            </a:r>
            <a:r>
              <a:rPr lang="de-DE" altLang="ja-JP" dirty="0" err="1" smtClean="0"/>
              <a:t>resonance</a:t>
            </a:r>
            <a:r>
              <a:rPr lang="de-DE" altLang="ja-JP" dirty="0" smtClean="0"/>
              <a:t> </a:t>
            </a:r>
            <a:r>
              <a:rPr lang="de-DE" altLang="ja-JP" dirty="0" err="1" smtClean="0"/>
              <a:t>decay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34447-3E0A-6F45-B926-AEFBAF426B6D}" type="slidenum">
              <a:rPr kumimoji="1" lang="ja-JP" altLang="en-US" smtClean="0"/>
              <a:t>30</a:t>
            </a:fld>
            <a:endParaRPr kumimoji="1" lang="ja-JP" altLang="en-US" dirty="0"/>
          </a:p>
        </p:txBody>
      </p:sp>
      <p:graphicFrame>
        <p:nvGraphicFramePr>
          <p:cNvPr id="5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530933"/>
              </p:ext>
            </p:extLst>
          </p:nvPr>
        </p:nvGraphicFramePr>
        <p:xfrm>
          <a:off x="1682750" y="5287963"/>
          <a:ext cx="5389563" cy="1336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62" name="数式" r:id="rId3" imgW="3175000" imgH="787400" progId="Equation.3">
                  <p:embed/>
                </p:oleObj>
              </mc:Choice>
              <mc:Fallback>
                <p:oleObj name="数式" r:id="rId3" imgW="3175000" imgH="787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82750" y="5287963"/>
                        <a:ext cx="5389563" cy="1336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オブジェクト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1073822"/>
              </p:ext>
            </p:extLst>
          </p:nvPr>
        </p:nvGraphicFramePr>
        <p:xfrm>
          <a:off x="1214854" y="1582157"/>
          <a:ext cx="1605881" cy="9927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63" name="数式" r:id="rId5" imgW="698500" imgH="431800" progId="Equation.3">
                  <p:embed/>
                </p:oleObj>
              </mc:Choice>
              <mc:Fallback>
                <p:oleObj name="数式" r:id="rId5" imgW="698500" imgH="4318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214854" y="1582157"/>
                        <a:ext cx="1605881" cy="9927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615009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198" y="152718"/>
            <a:ext cx="7620001" cy="1371600"/>
          </a:xfrm>
        </p:spPr>
        <p:txBody>
          <a:bodyPr/>
          <a:lstStyle/>
          <a:p>
            <a:r>
              <a:rPr kumimoji="1" lang="en-US" altLang="ja-JP" cap="none" dirty="0" smtClean="0"/>
              <a:t>Azimuthal HBT radii for </a:t>
            </a:r>
            <a:r>
              <a:rPr kumimoji="1" lang="en-US" altLang="ja-JP" cap="none" dirty="0" err="1" smtClean="0"/>
              <a:t>pions</a:t>
            </a:r>
            <a:r>
              <a:rPr kumimoji="1" lang="en-US" altLang="ja-JP" cap="none" dirty="0" smtClean="0"/>
              <a:t/>
            </a:r>
            <a:br>
              <a:rPr kumimoji="1" lang="en-US" altLang="ja-JP" cap="none" dirty="0" smtClean="0"/>
            </a:br>
            <a:endParaRPr kumimoji="1" lang="ja-JP" altLang="en-US" cap="none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202266"/>
            <a:ext cx="8207022" cy="4373563"/>
          </a:xfrm>
        </p:spPr>
        <p:txBody>
          <a:bodyPr/>
          <a:lstStyle/>
          <a:p>
            <a:r>
              <a:rPr kumimoji="1" lang="en-US" altLang="ja-JP" dirty="0" smtClean="0"/>
              <a:t>Observed oscillation for </a:t>
            </a:r>
            <a:r>
              <a:rPr kumimoji="1" lang="en-US" altLang="ja-JP" dirty="0" err="1" smtClean="0"/>
              <a:t>R</a:t>
            </a:r>
            <a:r>
              <a:rPr kumimoji="1" lang="en-US" altLang="ja-JP" baseline="-25000" dirty="0" err="1" smtClean="0"/>
              <a:t>side</a:t>
            </a:r>
            <a:r>
              <a:rPr kumimoji="1" lang="en-US" altLang="ja-JP" dirty="0" smtClean="0"/>
              <a:t>, R</a:t>
            </a:r>
            <a:r>
              <a:rPr kumimoji="1" lang="en-US" altLang="ja-JP" baseline="-25000" dirty="0" smtClean="0"/>
              <a:t>out</a:t>
            </a:r>
            <a:r>
              <a:rPr kumimoji="1" lang="en-US" altLang="ja-JP" dirty="0" smtClean="0"/>
              <a:t>, </a:t>
            </a:r>
            <a:r>
              <a:rPr kumimoji="1" lang="en-US" altLang="ja-JP" dirty="0" err="1" smtClean="0"/>
              <a:t>R</a:t>
            </a:r>
            <a:r>
              <a:rPr kumimoji="1" lang="en-US" altLang="ja-JP" baseline="-25000" dirty="0" err="1" smtClean="0"/>
              <a:t>os</a:t>
            </a:r>
            <a:endParaRPr lang="en-US" altLang="ja-JP" baseline="-25000" dirty="0"/>
          </a:p>
          <a:p>
            <a:r>
              <a:rPr lang="en-US" altLang="ja-JP" dirty="0" smtClean="0"/>
              <a:t>Rout in 0-10% has oscillation</a:t>
            </a:r>
          </a:p>
          <a:p>
            <a:pPr lvl="1"/>
            <a:r>
              <a:rPr kumimoji="1" lang="en-US" altLang="ja-JP" dirty="0"/>
              <a:t> </a:t>
            </a:r>
            <a:r>
              <a:rPr lang="en-US" altLang="ja-JP" dirty="0"/>
              <a:t>D</a:t>
            </a:r>
            <a:r>
              <a:rPr kumimoji="1" lang="en-US" altLang="ja-JP" dirty="0" smtClean="0"/>
              <a:t>ifferent emission duration between in-plane and out-of-plane?</a:t>
            </a:r>
            <a:endParaRPr kumimoji="1" lang="ja-JP" altLang="en-US" dirty="0"/>
          </a:p>
        </p:txBody>
      </p:sp>
      <p:pic>
        <p:nvPicPr>
          <p:cNvPr id="4" name="Picture 37" descr="Radii_pi_final_prelwlogo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9" y="2710745"/>
            <a:ext cx="5845175" cy="395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" name="スライド番号プレースホルダー 38"/>
          <p:cNvSpPr>
            <a:spLocks noGrp="1"/>
          </p:cNvSpPr>
          <p:nvPr>
            <p:ph type="sldNum" sz="quarter" idx="12"/>
          </p:nvPr>
        </p:nvSpPr>
        <p:spPr>
          <a:xfrm rot="16200000">
            <a:off x="8227377" y="5938969"/>
            <a:ext cx="1315721" cy="365125"/>
          </a:xfrm>
        </p:spPr>
        <p:txBody>
          <a:bodyPr/>
          <a:lstStyle/>
          <a:p>
            <a:fld id="{D3B34447-3E0A-6F45-B926-AEFBAF426B6D}" type="slidenum">
              <a:rPr kumimoji="1" lang="ja-JP" altLang="en-US" smtClean="0"/>
              <a:t>31</a:t>
            </a:fld>
            <a:endParaRPr kumimoji="1" lang="ja-JP" altLang="en-US"/>
          </a:p>
        </p:txBody>
      </p:sp>
      <p:grpSp>
        <p:nvGrpSpPr>
          <p:cNvPr id="44" name="Group 59"/>
          <p:cNvGrpSpPr>
            <a:grpSpLocks noChangeAspect="1"/>
          </p:cNvGrpSpPr>
          <p:nvPr/>
        </p:nvGrpSpPr>
        <p:grpSpPr bwMode="auto">
          <a:xfrm rot="21120000">
            <a:off x="8168229" y="4554824"/>
            <a:ext cx="360363" cy="309563"/>
            <a:chOff x="4407" y="3264"/>
            <a:chExt cx="585" cy="503"/>
          </a:xfrm>
        </p:grpSpPr>
        <p:sp>
          <p:nvSpPr>
            <p:cNvPr id="45" name="Line 60"/>
            <p:cNvSpPr>
              <a:spLocks noChangeAspect="1" noChangeShapeType="1"/>
            </p:cNvSpPr>
            <p:nvPr/>
          </p:nvSpPr>
          <p:spPr bwMode="auto">
            <a:xfrm>
              <a:off x="4416" y="3360"/>
              <a:ext cx="576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46" name="Line 61"/>
            <p:cNvSpPr>
              <a:spLocks noChangeAspect="1" noChangeShapeType="1"/>
            </p:cNvSpPr>
            <p:nvPr/>
          </p:nvSpPr>
          <p:spPr bwMode="auto">
            <a:xfrm rot="19800000">
              <a:off x="4407" y="3527"/>
              <a:ext cx="576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47" name="Freeform 62"/>
            <p:cNvSpPr>
              <a:spLocks noChangeAspect="1"/>
            </p:cNvSpPr>
            <p:nvPr/>
          </p:nvSpPr>
          <p:spPr bwMode="auto">
            <a:xfrm>
              <a:off x="4445" y="3400"/>
              <a:ext cx="63" cy="272"/>
            </a:xfrm>
            <a:custGeom>
              <a:avLst/>
              <a:gdLst>
                <a:gd name="T0" fmla="*/ 63 w 63"/>
                <a:gd name="T1" fmla="*/ 0 h 288"/>
                <a:gd name="T2" fmla="*/ 8 w 63"/>
                <a:gd name="T3" fmla="*/ 125 h 288"/>
                <a:gd name="T4" fmla="*/ 15 w 63"/>
                <a:gd name="T5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3" h="288">
                  <a:moveTo>
                    <a:pt x="63" y="0"/>
                  </a:moveTo>
                  <a:cubicBezTo>
                    <a:pt x="54" y="21"/>
                    <a:pt x="16" y="77"/>
                    <a:pt x="8" y="125"/>
                  </a:cubicBezTo>
                  <a:cubicBezTo>
                    <a:pt x="0" y="173"/>
                    <a:pt x="14" y="254"/>
                    <a:pt x="15" y="288"/>
                  </a:cubicBez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48" name="Oval 63"/>
            <p:cNvSpPr>
              <a:spLocks noChangeAspect="1" noChangeArrowheads="1"/>
            </p:cNvSpPr>
            <p:nvPr/>
          </p:nvSpPr>
          <p:spPr bwMode="auto">
            <a:xfrm rot="360000">
              <a:off x="4456" y="3475"/>
              <a:ext cx="48" cy="144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49" name="Freeform 64"/>
            <p:cNvSpPr>
              <a:spLocks noChangeAspect="1"/>
            </p:cNvSpPr>
            <p:nvPr/>
          </p:nvSpPr>
          <p:spPr bwMode="auto">
            <a:xfrm>
              <a:off x="4504" y="3264"/>
              <a:ext cx="56" cy="144"/>
            </a:xfrm>
            <a:custGeom>
              <a:avLst/>
              <a:gdLst>
                <a:gd name="T0" fmla="*/ 8 w 56"/>
                <a:gd name="T1" fmla="*/ 144 h 144"/>
                <a:gd name="T2" fmla="*/ 8 w 56"/>
                <a:gd name="T3" fmla="*/ 48 h 144"/>
                <a:gd name="T4" fmla="*/ 56 w 56"/>
                <a:gd name="T5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6" h="144">
                  <a:moveTo>
                    <a:pt x="8" y="144"/>
                  </a:moveTo>
                  <a:cubicBezTo>
                    <a:pt x="4" y="108"/>
                    <a:pt x="0" y="72"/>
                    <a:pt x="8" y="48"/>
                  </a:cubicBezTo>
                  <a:cubicBezTo>
                    <a:pt x="16" y="24"/>
                    <a:pt x="48" y="8"/>
                    <a:pt x="56" y="0"/>
                  </a:cubicBez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50" name="Freeform 65"/>
            <p:cNvSpPr>
              <a:spLocks noChangeAspect="1"/>
            </p:cNvSpPr>
            <p:nvPr/>
          </p:nvSpPr>
          <p:spPr bwMode="auto">
            <a:xfrm>
              <a:off x="4552" y="3264"/>
              <a:ext cx="56" cy="144"/>
            </a:xfrm>
            <a:custGeom>
              <a:avLst/>
              <a:gdLst>
                <a:gd name="T0" fmla="*/ 8 w 56"/>
                <a:gd name="T1" fmla="*/ 144 h 144"/>
                <a:gd name="T2" fmla="*/ 8 w 56"/>
                <a:gd name="T3" fmla="*/ 48 h 144"/>
                <a:gd name="T4" fmla="*/ 56 w 56"/>
                <a:gd name="T5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6" h="144">
                  <a:moveTo>
                    <a:pt x="8" y="144"/>
                  </a:moveTo>
                  <a:cubicBezTo>
                    <a:pt x="4" y="108"/>
                    <a:pt x="0" y="72"/>
                    <a:pt x="8" y="48"/>
                  </a:cubicBezTo>
                  <a:cubicBezTo>
                    <a:pt x="16" y="24"/>
                    <a:pt x="48" y="8"/>
                    <a:pt x="56" y="0"/>
                  </a:cubicBez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</p:grpSp>
      <p:grpSp>
        <p:nvGrpSpPr>
          <p:cNvPr id="51" name="Group 66"/>
          <p:cNvGrpSpPr>
            <a:grpSpLocks noChangeAspect="1"/>
          </p:cNvGrpSpPr>
          <p:nvPr/>
        </p:nvGrpSpPr>
        <p:grpSpPr bwMode="auto">
          <a:xfrm rot="16200000">
            <a:off x="6781594" y="3386312"/>
            <a:ext cx="360363" cy="309563"/>
            <a:chOff x="4407" y="3264"/>
            <a:chExt cx="585" cy="503"/>
          </a:xfrm>
        </p:grpSpPr>
        <p:sp>
          <p:nvSpPr>
            <p:cNvPr id="52" name="Line 67"/>
            <p:cNvSpPr>
              <a:spLocks noChangeAspect="1" noChangeShapeType="1"/>
            </p:cNvSpPr>
            <p:nvPr/>
          </p:nvSpPr>
          <p:spPr bwMode="auto">
            <a:xfrm>
              <a:off x="4416" y="3360"/>
              <a:ext cx="576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53" name="Line 68"/>
            <p:cNvSpPr>
              <a:spLocks noChangeAspect="1" noChangeShapeType="1"/>
            </p:cNvSpPr>
            <p:nvPr/>
          </p:nvSpPr>
          <p:spPr bwMode="auto">
            <a:xfrm rot="19800000">
              <a:off x="4407" y="3527"/>
              <a:ext cx="576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54" name="Freeform 69"/>
            <p:cNvSpPr>
              <a:spLocks noChangeAspect="1"/>
            </p:cNvSpPr>
            <p:nvPr/>
          </p:nvSpPr>
          <p:spPr bwMode="auto">
            <a:xfrm>
              <a:off x="4445" y="3400"/>
              <a:ext cx="63" cy="272"/>
            </a:xfrm>
            <a:custGeom>
              <a:avLst/>
              <a:gdLst>
                <a:gd name="T0" fmla="*/ 63 w 63"/>
                <a:gd name="T1" fmla="*/ 0 h 288"/>
                <a:gd name="T2" fmla="*/ 8 w 63"/>
                <a:gd name="T3" fmla="*/ 125 h 288"/>
                <a:gd name="T4" fmla="*/ 15 w 63"/>
                <a:gd name="T5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3" h="288">
                  <a:moveTo>
                    <a:pt x="63" y="0"/>
                  </a:moveTo>
                  <a:cubicBezTo>
                    <a:pt x="54" y="21"/>
                    <a:pt x="16" y="77"/>
                    <a:pt x="8" y="125"/>
                  </a:cubicBezTo>
                  <a:cubicBezTo>
                    <a:pt x="0" y="173"/>
                    <a:pt x="14" y="254"/>
                    <a:pt x="15" y="288"/>
                  </a:cubicBez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55" name="Oval 70"/>
            <p:cNvSpPr>
              <a:spLocks noChangeAspect="1" noChangeArrowheads="1"/>
            </p:cNvSpPr>
            <p:nvPr/>
          </p:nvSpPr>
          <p:spPr bwMode="auto">
            <a:xfrm rot="360000">
              <a:off x="4456" y="3475"/>
              <a:ext cx="48" cy="144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56" name="Freeform 71"/>
            <p:cNvSpPr>
              <a:spLocks noChangeAspect="1"/>
            </p:cNvSpPr>
            <p:nvPr/>
          </p:nvSpPr>
          <p:spPr bwMode="auto">
            <a:xfrm>
              <a:off x="4504" y="3264"/>
              <a:ext cx="56" cy="144"/>
            </a:xfrm>
            <a:custGeom>
              <a:avLst/>
              <a:gdLst>
                <a:gd name="T0" fmla="*/ 8 w 56"/>
                <a:gd name="T1" fmla="*/ 144 h 144"/>
                <a:gd name="T2" fmla="*/ 8 w 56"/>
                <a:gd name="T3" fmla="*/ 48 h 144"/>
                <a:gd name="T4" fmla="*/ 56 w 56"/>
                <a:gd name="T5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6" h="144">
                  <a:moveTo>
                    <a:pt x="8" y="144"/>
                  </a:moveTo>
                  <a:cubicBezTo>
                    <a:pt x="4" y="108"/>
                    <a:pt x="0" y="72"/>
                    <a:pt x="8" y="48"/>
                  </a:cubicBezTo>
                  <a:cubicBezTo>
                    <a:pt x="16" y="24"/>
                    <a:pt x="48" y="8"/>
                    <a:pt x="56" y="0"/>
                  </a:cubicBez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57" name="Freeform 72"/>
            <p:cNvSpPr>
              <a:spLocks noChangeAspect="1"/>
            </p:cNvSpPr>
            <p:nvPr/>
          </p:nvSpPr>
          <p:spPr bwMode="auto">
            <a:xfrm>
              <a:off x="4552" y="3264"/>
              <a:ext cx="56" cy="144"/>
            </a:xfrm>
            <a:custGeom>
              <a:avLst/>
              <a:gdLst>
                <a:gd name="T0" fmla="*/ 8 w 56"/>
                <a:gd name="T1" fmla="*/ 144 h 144"/>
                <a:gd name="T2" fmla="*/ 8 w 56"/>
                <a:gd name="T3" fmla="*/ 48 h 144"/>
                <a:gd name="T4" fmla="*/ 56 w 56"/>
                <a:gd name="T5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6" h="144">
                  <a:moveTo>
                    <a:pt x="8" y="144"/>
                  </a:moveTo>
                  <a:cubicBezTo>
                    <a:pt x="4" y="108"/>
                    <a:pt x="0" y="72"/>
                    <a:pt x="8" y="48"/>
                  </a:cubicBezTo>
                  <a:cubicBezTo>
                    <a:pt x="16" y="24"/>
                    <a:pt x="48" y="8"/>
                    <a:pt x="56" y="0"/>
                  </a:cubicBez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</p:grpSp>
      <p:sp>
        <p:nvSpPr>
          <p:cNvPr id="58" name="テキスト ボックス 57"/>
          <p:cNvSpPr txBox="1"/>
          <p:nvPr/>
        </p:nvSpPr>
        <p:spPr>
          <a:xfrm>
            <a:off x="6377779" y="2900939"/>
            <a:ext cx="1518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 smtClean="0"/>
              <a:t>out-of</a:t>
            </a:r>
            <a:r>
              <a:rPr kumimoji="1" lang="en-US" altLang="ja-JP" b="1" dirty="0" smtClean="0"/>
              <a:t>-plane</a:t>
            </a:r>
            <a:endParaRPr kumimoji="1" lang="ja-JP" altLang="en-US" b="1" dirty="0"/>
          </a:p>
        </p:txBody>
      </p:sp>
      <p:sp>
        <p:nvSpPr>
          <p:cNvPr id="59" name="テキスト ボックス 58"/>
          <p:cNvSpPr txBox="1"/>
          <p:nvPr/>
        </p:nvSpPr>
        <p:spPr>
          <a:xfrm>
            <a:off x="7937504" y="4819527"/>
            <a:ext cx="1069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 smtClean="0"/>
              <a:t>in</a:t>
            </a:r>
            <a:r>
              <a:rPr kumimoji="1" lang="en-US" altLang="ja-JP" b="1" dirty="0" smtClean="0"/>
              <a:t>-plane</a:t>
            </a:r>
            <a:endParaRPr kumimoji="1" lang="ja-JP" altLang="en-US" b="1" dirty="0"/>
          </a:p>
        </p:txBody>
      </p:sp>
      <p:grpSp>
        <p:nvGrpSpPr>
          <p:cNvPr id="73" name="Group 58"/>
          <p:cNvGrpSpPr>
            <a:grpSpLocks/>
          </p:cNvGrpSpPr>
          <p:nvPr/>
        </p:nvGrpSpPr>
        <p:grpSpPr bwMode="auto">
          <a:xfrm>
            <a:off x="6430210" y="4029868"/>
            <a:ext cx="1110757" cy="1524654"/>
            <a:chOff x="4039" y="2429"/>
            <a:chExt cx="740" cy="1063"/>
          </a:xfrm>
        </p:grpSpPr>
        <p:sp>
          <p:nvSpPr>
            <p:cNvPr id="74" name="Oval 38"/>
            <p:cNvSpPr>
              <a:spLocks noChangeAspect="1" noChangeArrowheads="1"/>
            </p:cNvSpPr>
            <p:nvPr/>
          </p:nvSpPr>
          <p:spPr bwMode="auto">
            <a:xfrm>
              <a:off x="4039" y="2429"/>
              <a:ext cx="740" cy="1063"/>
            </a:xfrm>
            <a:prstGeom prst="ellipse">
              <a:avLst/>
            </a:prstGeom>
            <a:solidFill>
              <a:srgbClr val="FFFFFF">
                <a:alpha val="89999"/>
              </a:srgbClr>
            </a:solidFill>
            <a:ln w="381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hangingPunct="1">
                <a:lnSpc>
                  <a:spcPct val="100000"/>
                </a:lnSpc>
                <a:buClrTx/>
                <a:buSzTx/>
                <a:buFontTx/>
                <a:buNone/>
              </a:pPr>
              <a:endParaRPr kumimoji="1" lang="ja-JP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75" name="Oval 45"/>
            <p:cNvSpPr>
              <a:spLocks noChangeAspect="1" noChangeArrowheads="1"/>
            </p:cNvSpPr>
            <p:nvPr/>
          </p:nvSpPr>
          <p:spPr bwMode="auto">
            <a:xfrm>
              <a:off x="4399" y="2608"/>
              <a:ext cx="380" cy="714"/>
            </a:xfrm>
            <a:prstGeom prst="ellipse">
              <a:avLst/>
            </a:prstGeom>
            <a:solidFill>
              <a:srgbClr val="66CCFF">
                <a:alpha val="50000"/>
              </a:srgbClr>
            </a:solidFill>
            <a:ln w="9525">
              <a:solidFill>
                <a:srgbClr val="3366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76" name="Oval 51"/>
            <p:cNvSpPr>
              <a:spLocks noChangeAspect="1" noChangeArrowheads="1"/>
            </p:cNvSpPr>
            <p:nvPr/>
          </p:nvSpPr>
          <p:spPr bwMode="auto">
            <a:xfrm>
              <a:off x="4200" y="2429"/>
              <a:ext cx="421" cy="572"/>
            </a:xfrm>
            <a:prstGeom prst="ellipse">
              <a:avLst/>
            </a:prstGeom>
            <a:solidFill>
              <a:srgbClr val="66CCFF">
                <a:alpha val="50000"/>
              </a:srgbClr>
            </a:solidFill>
            <a:ln w="9525">
              <a:solidFill>
                <a:srgbClr val="3366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4433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Model predictions</a:t>
            </a:r>
            <a:endParaRPr kumimoji="1" lang="ja-JP" altLang="en-US" dirty="0"/>
          </a:p>
        </p:txBody>
      </p:sp>
      <p:sp>
        <p:nvSpPr>
          <p:cNvPr id="33793" name="スライド番号プレースホルダ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Monotype Sorts" charset="0"/>
              <a:buChar char="l"/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Monotype Sorts" charset="0"/>
              <a:buChar char="l"/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Monotype Sorts" charset="0"/>
              <a:buChar char="l"/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Monotype Sorts" charset="0"/>
              <a:buChar char="l"/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D70DB85D-03AD-C640-9CD0-1F354D3D36D3}" type="slidenum">
              <a:rPr lang="en-US" altLang="ja-JP" sz="1400" b="0">
                <a:solidFill>
                  <a:schemeClr val="tx1"/>
                </a:solidFill>
              </a:rPr>
              <a:pPr/>
              <a:t>32</a:t>
            </a:fld>
            <a:endParaRPr lang="en-US" altLang="ja-JP" sz="1400" b="0">
              <a:solidFill>
                <a:schemeClr val="tx1"/>
              </a:solidFill>
            </a:endParaRPr>
          </a:p>
        </p:txBody>
      </p:sp>
      <p:pic>
        <p:nvPicPr>
          <p:cNvPr id="33796" name="図 6" descr="スクリーンショット 2012-02-27 15.29.18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588" y="1990725"/>
            <a:ext cx="3581400" cy="298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7" name="テキスト ボックス 7"/>
          <p:cNvSpPr txBox="1">
            <a:spLocks noChangeArrowheads="1"/>
          </p:cNvSpPr>
          <p:nvPr/>
        </p:nvSpPr>
        <p:spPr bwMode="auto">
          <a:xfrm>
            <a:off x="942975" y="4646613"/>
            <a:ext cx="3184525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Monotype Sorts" charset="0"/>
              <a:buChar char="l"/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Monotype Sorts" charset="0"/>
              <a:buChar char="l"/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Monotype Sorts" charset="0"/>
              <a:buChar char="l"/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Monotype Sorts" charset="0"/>
              <a:buChar char="l"/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>
              <a:buFont typeface="Monotype Sorts" charset="0"/>
              <a:buNone/>
            </a:pPr>
            <a:r>
              <a:rPr kumimoji="1" lang="en-US" altLang="ja-JP" sz="1600">
                <a:solidFill>
                  <a:schemeClr val="tx1"/>
                </a:solidFill>
              </a:rPr>
              <a:t>S.Voloshin at QM11</a:t>
            </a:r>
          </a:p>
          <a:p>
            <a:pPr>
              <a:buFont typeface="Monotype Sorts" charset="0"/>
              <a:buNone/>
            </a:pPr>
            <a:r>
              <a:rPr kumimoji="1" lang="en-US" altLang="ja-JP" sz="1600">
                <a:solidFill>
                  <a:schemeClr val="tx1"/>
                </a:solidFill>
              </a:rPr>
              <a:t>T=100[MeV],</a:t>
            </a:r>
            <a:r>
              <a:rPr lang="en-US" altLang="ja-JP" sz="1600">
                <a:solidFill>
                  <a:schemeClr val="tx1"/>
                </a:solidFill>
              </a:rPr>
              <a:t> ρ=r’ρ</a:t>
            </a:r>
            <a:r>
              <a:rPr lang="en-US" altLang="ja-JP" sz="1600" baseline="-25000">
                <a:solidFill>
                  <a:schemeClr val="tx1"/>
                </a:solidFill>
              </a:rPr>
              <a:t>max</a:t>
            </a:r>
            <a:r>
              <a:rPr lang="en-US" altLang="ja-JP" sz="1600">
                <a:solidFill>
                  <a:schemeClr val="tx1"/>
                </a:solidFill>
              </a:rPr>
              <a:t>(1+cos(nφ))</a:t>
            </a:r>
            <a:r>
              <a:rPr kumimoji="1" lang="en-US" altLang="ja-JP" sz="1600">
                <a:solidFill>
                  <a:schemeClr val="tx1"/>
                </a:solidFill>
              </a:rPr>
              <a:t> </a:t>
            </a:r>
            <a:endParaRPr kumimoji="1" lang="ja-JP" altLang="en-US" sz="1600">
              <a:solidFill>
                <a:schemeClr val="tx1"/>
              </a:solidFill>
            </a:endParaRPr>
          </a:p>
        </p:txBody>
      </p:sp>
      <p:sp>
        <p:nvSpPr>
          <p:cNvPr id="33798" name="テキスト ボックス 2"/>
          <p:cNvSpPr txBox="1">
            <a:spLocks noChangeArrowheads="1"/>
          </p:cNvSpPr>
          <p:nvPr/>
        </p:nvSpPr>
        <p:spPr bwMode="auto">
          <a:xfrm>
            <a:off x="1176338" y="1592263"/>
            <a:ext cx="25019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Monotype Sorts" charset="0"/>
              <a:buChar char="l"/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Monotype Sorts" charset="0"/>
              <a:buChar char="l"/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Monotype Sorts" charset="0"/>
              <a:buChar char="l"/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Monotype Sorts" charset="0"/>
              <a:buChar char="l"/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>
              <a:buFont typeface="Monotype Sorts" charset="0"/>
              <a:buNone/>
            </a:pPr>
            <a:r>
              <a:rPr kumimoji="1" lang="en-US" altLang="ja-JP" sz="2400">
                <a:solidFill>
                  <a:srgbClr val="0000FF"/>
                </a:solidFill>
              </a:rPr>
              <a:t>Blast-wave model</a:t>
            </a:r>
            <a:endParaRPr kumimoji="1" lang="ja-JP" altLang="en-US" sz="2400">
              <a:solidFill>
                <a:srgbClr val="0000FF"/>
              </a:solidFill>
            </a:endParaRPr>
          </a:p>
        </p:txBody>
      </p:sp>
      <p:pic>
        <p:nvPicPr>
          <p:cNvPr id="33799" name="図 10" descr="スクリーンショット 2012-02-27 17.46.48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r="50023"/>
          <a:stretch>
            <a:fillRect/>
          </a:stretch>
        </p:blipFill>
        <p:spPr bwMode="auto">
          <a:xfrm>
            <a:off x="4464050" y="2019300"/>
            <a:ext cx="3548063" cy="298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800" name="テキスト ボックス 11"/>
          <p:cNvSpPr txBox="1">
            <a:spLocks noChangeArrowheads="1"/>
          </p:cNvSpPr>
          <p:nvPr/>
        </p:nvSpPr>
        <p:spPr bwMode="auto">
          <a:xfrm>
            <a:off x="5994400" y="1639888"/>
            <a:ext cx="10906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Monotype Sorts" charset="0"/>
              <a:buChar char="l"/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Monotype Sorts" charset="0"/>
              <a:buChar char="l"/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Monotype Sorts" charset="0"/>
              <a:buChar char="l"/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Monotype Sorts" charset="0"/>
              <a:buChar char="l"/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>
              <a:buFont typeface="Monotype Sorts" charset="0"/>
              <a:buNone/>
            </a:pPr>
            <a:r>
              <a:rPr kumimoji="1" lang="en-US" altLang="ja-JP" sz="2400">
                <a:solidFill>
                  <a:srgbClr val="0000FF"/>
                </a:solidFill>
              </a:rPr>
              <a:t>AMPT</a:t>
            </a:r>
            <a:endParaRPr kumimoji="1" lang="ja-JP" altLang="en-US" sz="2400">
              <a:solidFill>
                <a:srgbClr val="0000FF"/>
              </a:solidFill>
            </a:endParaRPr>
          </a:p>
        </p:txBody>
      </p:sp>
      <p:sp>
        <p:nvSpPr>
          <p:cNvPr id="33801" name="テキスト ボックス 3"/>
          <p:cNvSpPr txBox="1">
            <a:spLocks noChangeArrowheads="1"/>
          </p:cNvSpPr>
          <p:nvPr/>
        </p:nvSpPr>
        <p:spPr bwMode="auto">
          <a:xfrm>
            <a:off x="7231063" y="2286000"/>
            <a:ext cx="6207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Monotype Sorts" charset="0"/>
              <a:buChar char="l"/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Monotype Sorts" charset="0"/>
              <a:buChar char="l"/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Monotype Sorts" charset="0"/>
              <a:buChar char="l"/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Monotype Sorts" charset="0"/>
              <a:buChar char="l"/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>
              <a:buFont typeface="Monotype Sorts" charset="0"/>
              <a:buNone/>
            </a:pPr>
            <a:r>
              <a:rPr kumimoji="1" lang="en-US" altLang="ja-JP" sz="2000">
                <a:solidFill>
                  <a:schemeClr val="tx1"/>
                </a:solidFill>
              </a:rPr>
              <a:t>Out</a:t>
            </a:r>
            <a:endParaRPr kumimoji="1" lang="ja-JP" altLang="en-US" sz="2000">
              <a:solidFill>
                <a:schemeClr val="tx1"/>
              </a:solidFill>
            </a:endParaRPr>
          </a:p>
        </p:txBody>
      </p:sp>
      <p:sp>
        <p:nvSpPr>
          <p:cNvPr id="33802" name="テキスト ボックス 13"/>
          <p:cNvSpPr txBox="1">
            <a:spLocks noChangeArrowheads="1"/>
          </p:cNvSpPr>
          <p:nvPr/>
        </p:nvSpPr>
        <p:spPr bwMode="auto">
          <a:xfrm>
            <a:off x="7237413" y="4062413"/>
            <a:ext cx="6604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Monotype Sorts" charset="0"/>
              <a:buChar char="l"/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Monotype Sorts" charset="0"/>
              <a:buChar char="l"/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Monotype Sorts" charset="0"/>
              <a:buChar char="l"/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Monotype Sorts" charset="0"/>
              <a:buChar char="l"/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>
              <a:buFont typeface="Monotype Sorts" charset="0"/>
              <a:buNone/>
            </a:pPr>
            <a:r>
              <a:rPr kumimoji="1" lang="en-US" altLang="ja-JP" sz="2000">
                <a:solidFill>
                  <a:srgbClr val="000000"/>
                </a:solidFill>
              </a:rPr>
              <a:t>Side</a:t>
            </a:r>
            <a:endParaRPr kumimoji="1" lang="ja-JP" altLang="en-US" sz="2000">
              <a:solidFill>
                <a:srgbClr val="000000"/>
              </a:solidFill>
            </a:endParaRPr>
          </a:p>
        </p:txBody>
      </p:sp>
      <p:sp>
        <p:nvSpPr>
          <p:cNvPr id="33803" name="テキスト ボックス 14"/>
          <p:cNvSpPr txBox="1">
            <a:spLocks noChangeArrowheads="1"/>
          </p:cNvSpPr>
          <p:nvPr/>
        </p:nvSpPr>
        <p:spPr bwMode="auto">
          <a:xfrm>
            <a:off x="4991100" y="4668838"/>
            <a:ext cx="19272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Monotype Sorts" charset="0"/>
              <a:buChar char="l"/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Monotype Sorts" charset="0"/>
              <a:buChar char="l"/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Monotype Sorts" charset="0"/>
              <a:buChar char="l"/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Monotype Sorts" charset="0"/>
              <a:buChar char="l"/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>
              <a:buFont typeface="Monotype Sorts" charset="0"/>
              <a:buNone/>
            </a:pPr>
            <a:r>
              <a:rPr kumimoji="1" lang="en-US" altLang="ja-JP" sz="1600">
                <a:solidFill>
                  <a:schemeClr val="tx1"/>
                </a:solidFill>
              </a:rPr>
              <a:t>S.Voloshin at QM11</a:t>
            </a:r>
          </a:p>
        </p:txBody>
      </p:sp>
      <p:sp>
        <p:nvSpPr>
          <p:cNvPr id="33804" name="テキスト ボックス 15"/>
          <p:cNvSpPr txBox="1">
            <a:spLocks noChangeArrowheads="1"/>
          </p:cNvSpPr>
          <p:nvPr/>
        </p:nvSpPr>
        <p:spPr bwMode="auto">
          <a:xfrm>
            <a:off x="3360738" y="3111500"/>
            <a:ext cx="6588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Monotype Sorts" charset="0"/>
              <a:buChar char="l"/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Monotype Sorts" charset="0"/>
              <a:buChar char="l"/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Monotype Sorts" charset="0"/>
              <a:buChar char="l"/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Monotype Sorts" charset="0"/>
              <a:buChar char="l"/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>
              <a:buFont typeface="Monotype Sorts" charset="0"/>
              <a:buNone/>
            </a:pPr>
            <a:r>
              <a:rPr kumimoji="1" lang="en-US" altLang="ja-JP" sz="2000">
                <a:solidFill>
                  <a:srgbClr val="000000"/>
                </a:solidFill>
              </a:rPr>
              <a:t>Side</a:t>
            </a:r>
            <a:endParaRPr kumimoji="1" lang="ja-JP" altLang="en-US" sz="2000">
              <a:solidFill>
                <a:srgbClr val="000000"/>
              </a:solidFill>
            </a:endParaRPr>
          </a:p>
        </p:txBody>
      </p:sp>
      <p:sp>
        <p:nvSpPr>
          <p:cNvPr id="33805" name="テキスト ボックス 16"/>
          <p:cNvSpPr txBox="1">
            <a:spLocks noChangeArrowheads="1"/>
          </p:cNvSpPr>
          <p:nvPr/>
        </p:nvSpPr>
        <p:spPr bwMode="auto">
          <a:xfrm>
            <a:off x="3360738" y="3605213"/>
            <a:ext cx="6207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Monotype Sorts" charset="0"/>
              <a:buChar char="l"/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Monotype Sorts" charset="0"/>
              <a:buChar char="l"/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Monotype Sorts" charset="0"/>
              <a:buChar char="l"/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Monotype Sorts" charset="0"/>
              <a:buChar char="l"/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>
              <a:buFont typeface="Monotype Sorts" charset="0"/>
              <a:buNone/>
            </a:pPr>
            <a:r>
              <a:rPr kumimoji="1" lang="en-US" altLang="ja-JP" sz="2000">
                <a:solidFill>
                  <a:srgbClr val="000000"/>
                </a:solidFill>
              </a:rPr>
              <a:t>Out</a:t>
            </a:r>
            <a:endParaRPr kumimoji="1" lang="ja-JP" altLang="en-US" sz="2000">
              <a:solidFill>
                <a:srgbClr val="000000"/>
              </a:solidFill>
            </a:endParaRPr>
          </a:p>
        </p:txBody>
      </p:sp>
      <p:sp>
        <p:nvSpPr>
          <p:cNvPr id="33806" name="テキスト ボックス 4"/>
          <p:cNvSpPr txBox="1">
            <a:spLocks noChangeArrowheads="1"/>
          </p:cNvSpPr>
          <p:nvPr/>
        </p:nvSpPr>
        <p:spPr bwMode="auto">
          <a:xfrm>
            <a:off x="652463" y="5610225"/>
            <a:ext cx="727169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Monotype Sorts" charset="0"/>
              <a:buChar char="l"/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Monotype Sorts" charset="0"/>
              <a:buChar char="l"/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Monotype Sorts" charset="0"/>
              <a:buChar char="l"/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Monotype Sorts" charset="0"/>
              <a:buChar char="l"/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>
              <a:buFont typeface="Monotype Sorts" charset="0"/>
              <a:buNone/>
            </a:pPr>
            <a:r>
              <a:rPr kumimoji="1" lang="en-US" altLang="ja-JP" sz="2000" dirty="0">
                <a:solidFill>
                  <a:srgbClr val="FF0000"/>
                </a:solidFill>
              </a:rPr>
              <a:t>Both models predict weak oscillation will be </a:t>
            </a:r>
            <a:r>
              <a:rPr kumimoji="1" lang="en-US" altLang="ja-JP" sz="2000" dirty="0" smtClean="0">
                <a:solidFill>
                  <a:srgbClr val="FF0000"/>
                </a:solidFill>
              </a:rPr>
              <a:t>seen in </a:t>
            </a:r>
            <a:r>
              <a:rPr kumimoji="1" lang="en-US" altLang="ja-JP" sz="2000" dirty="0" err="1">
                <a:solidFill>
                  <a:srgbClr val="FF0000"/>
                </a:solidFill>
              </a:rPr>
              <a:t>R</a:t>
            </a:r>
            <a:r>
              <a:rPr kumimoji="1" lang="en-US" altLang="ja-JP" sz="2000" baseline="-25000" dirty="0" err="1">
                <a:solidFill>
                  <a:srgbClr val="FF0000"/>
                </a:solidFill>
              </a:rPr>
              <a:t>side</a:t>
            </a:r>
            <a:r>
              <a:rPr kumimoji="1" lang="en-US" altLang="ja-JP" sz="2000" dirty="0">
                <a:solidFill>
                  <a:srgbClr val="FF0000"/>
                </a:solidFill>
              </a:rPr>
              <a:t> and R</a:t>
            </a:r>
            <a:r>
              <a:rPr kumimoji="1" lang="en-US" altLang="ja-JP" sz="2000" baseline="-25000" dirty="0">
                <a:solidFill>
                  <a:srgbClr val="FF0000"/>
                </a:solidFill>
              </a:rPr>
              <a:t>out</a:t>
            </a:r>
            <a:r>
              <a:rPr kumimoji="1" lang="en-US" altLang="ja-JP" sz="2000" baseline="-25000" dirty="0" smtClean="0">
                <a:solidFill>
                  <a:srgbClr val="FF0000"/>
                </a:solidFill>
              </a:rPr>
              <a:t>. </a:t>
            </a:r>
            <a:endParaRPr kumimoji="1" lang="ja-JP" altLang="en-US" sz="2000" dirty="0">
              <a:solidFill>
                <a:srgbClr val="FF0000"/>
              </a:solidFill>
            </a:endParaRPr>
          </a:p>
        </p:txBody>
      </p:sp>
      <p:sp>
        <p:nvSpPr>
          <p:cNvPr id="33807" name="テキスト ボックス 5"/>
          <p:cNvSpPr txBox="1">
            <a:spLocks noChangeArrowheads="1"/>
          </p:cNvSpPr>
          <p:nvPr/>
        </p:nvSpPr>
        <p:spPr bwMode="auto">
          <a:xfrm>
            <a:off x="7237413" y="2898775"/>
            <a:ext cx="68510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Monotype Sorts" charset="0"/>
              <a:buChar char="l"/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Monotype Sorts" charset="0"/>
              <a:buChar char="l"/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Monotype Sorts" charset="0"/>
              <a:buChar char="l"/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Monotype Sorts" charset="0"/>
              <a:buChar char="l"/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>
              <a:buFont typeface="Monotype Sorts" charset="0"/>
              <a:buNone/>
            </a:pPr>
            <a:r>
              <a:rPr kumimoji="1" lang="en-US" altLang="ja-JP" sz="2400" dirty="0">
                <a:solidFill>
                  <a:srgbClr val="FF0000"/>
                </a:solidFill>
              </a:rPr>
              <a:t>n=2</a:t>
            </a:r>
          </a:p>
          <a:p>
            <a:pPr>
              <a:buFont typeface="Monotype Sorts" charset="0"/>
              <a:buNone/>
            </a:pPr>
            <a:r>
              <a:rPr kumimoji="1" lang="en-US" altLang="ja-JP" sz="2400" dirty="0">
                <a:solidFill>
                  <a:srgbClr val="0000FF"/>
                </a:solidFill>
              </a:rPr>
              <a:t>n=3</a:t>
            </a:r>
            <a:endParaRPr kumimoji="1" lang="ja-JP" altLang="en-US" sz="2400" dirty="0">
              <a:solidFill>
                <a:srgbClr val="0000FF"/>
              </a:solidFill>
            </a:endParaRPr>
          </a:p>
        </p:txBody>
      </p:sp>
      <p:sp>
        <p:nvSpPr>
          <p:cNvPr id="33808" name="テキスト ボックス 19"/>
          <p:cNvSpPr txBox="1">
            <a:spLocks noChangeArrowheads="1"/>
          </p:cNvSpPr>
          <p:nvPr/>
        </p:nvSpPr>
        <p:spPr bwMode="auto">
          <a:xfrm>
            <a:off x="2871788" y="4065588"/>
            <a:ext cx="11715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Monotype Sorts" charset="0"/>
              <a:buChar char="l"/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Monotype Sorts" charset="0"/>
              <a:buChar char="l"/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Monotype Sorts" charset="0"/>
              <a:buChar char="l"/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Monotype Sorts" charset="0"/>
              <a:buChar char="l"/>
              <a:defRPr sz="2800" b="1">
                <a:solidFill>
                  <a:schemeClr val="hlink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>
              <a:buFont typeface="Monotype Sorts" charset="0"/>
              <a:buNone/>
            </a:pPr>
            <a:r>
              <a:rPr kumimoji="1" lang="en-US" altLang="ja-JP" sz="2000">
                <a:solidFill>
                  <a:srgbClr val="000000"/>
                </a:solidFill>
              </a:rPr>
              <a:t>Out-Side</a:t>
            </a:r>
            <a:endParaRPr kumimoji="1" lang="ja-JP" altLang="en-US" sz="20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51953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cap="none" dirty="0" smtClean="0"/>
              <a:t>3D HBT radii</a:t>
            </a:r>
            <a:endParaRPr kumimoji="1" lang="ja-JP" altLang="en-US" cap="none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177776"/>
            <a:ext cx="7620000" cy="4373563"/>
          </a:xfrm>
        </p:spPr>
        <p:txBody>
          <a:bodyPr/>
          <a:lstStyle/>
          <a:p>
            <a:r>
              <a:rPr lang="en-US" altLang="ja-JP" dirty="0" smtClean="0"/>
              <a:t>“</a:t>
            </a:r>
            <a:r>
              <a:rPr lang="en-US" altLang="ja-JP" dirty="0"/>
              <a:t>Out-Side-Long” </a:t>
            </a:r>
            <a:r>
              <a:rPr lang="en-US" altLang="ja-JP" dirty="0" smtClean="0"/>
              <a:t>system</a:t>
            </a:r>
          </a:p>
          <a:p>
            <a:pPr lvl="1"/>
            <a:r>
              <a:rPr lang="en-US" altLang="ja-JP" dirty="0"/>
              <a:t> </a:t>
            </a:r>
            <a:r>
              <a:rPr lang="en-US" altLang="ja-JP" dirty="0" err="1" smtClean="0"/>
              <a:t>Bertsch</a:t>
            </a:r>
            <a:r>
              <a:rPr lang="en-US" altLang="ja-JP" dirty="0"/>
              <a:t>-Pratt </a:t>
            </a:r>
            <a:r>
              <a:rPr lang="en-US" altLang="ja-JP" dirty="0" smtClean="0"/>
              <a:t>parameterization</a:t>
            </a:r>
          </a:p>
          <a:p>
            <a:r>
              <a:rPr lang="en-US" altLang="ja-JP" dirty="0" smtClean="0"/>
              <a:t>Core-halo model</a:t>
            </a:r>
          </a:p>
          <a:p>
            <a:pPr lvl="1"/>
            <a:r>
              <a:rPr lang="en-US" altLang="ja-JP" dirty="0"/>
              <a:t> P</a:t>
            </a:r>
            <a:r>
              <a:rPr lang="en-US" altLang="ja-JP" dirty="0" smtClean="0"/>
              <a:t>articles in core are affected by </a:t>
            </a:r>
            <a:br>
              <a:rPr lang="en-US" altLang="ja-JP" dirty="0" smtClean="0"/>
            </a:br>
            <a:r>
              <a:rPr lang="en-US" altLang="ja-JP" dirty="0" smtClean="0"/>
              <a:t> coulomb interaction</a:t>
            </a:r>
            <a:endParaRPr lang="en-US" altLang="ja-JP" dirty="0"/>
          </a:p>
          <a:p>
            <a:pPr marL="274320" lvl="1" indent="0">
              <a:buNone/>
            </a:pP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34447-3E0A-6F45-B926-AEFBAF426B6D}" type="slidenum">
              <a:rPr kumimoji="1" lang="ja-JP" altLang="en-US" smtClean="0"/>
              <a:t>4</a:t>
            </a:fld>
            <a:endParaRPr kumimoji="1" lang="ja-JP" altLang="en-US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1066156" y="5108999"/>
            <a:ext cx="4856930" cy="1323439"/>
          </a:xfrm>
          <a:prstGeom prst="rect">
            <a:avLst/>
          </a:prstGeom>
          <a:noFill/>
          <a:ln w="38100" cmpd="sng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ja-JP" sz="2000" b="1" dirty="0" err="1" smtClean="0"/>
              <a:t>R</a:t>
            </a:r>
            <a:r>
              <a:rPr lang="en-US" altLang="ja-JP" sz="2000" b="1" baseline="-25000" dirty="0" err="1" smtClean="0"/>
              <a:t>long</a:t>
            </a:r>
            <a:r>
              <a:rPr lang="en-US" altLang="ja-JP" b="1" dirty="0"/>
              <a:t>: </a:t>
            </a:r>
            <a:r>
              <a:rPr lang="en-US" altLang="ja-JP" b="1" dirty="0" err="1"/>
              <a:t>Longtudinal</a:t>
            </a:r>
            <a:r>
              <a:rPr lang="en-US" altLang="ja-JP" b="1" dirty="0"/>
              <a:t> size</a:t>
            </a:r>
          </a:p>
          <a:p>
            <a:r>
              <a:rPr lang="en-US" altLang="ja-JP" sz="2000" b="1" dirty="0" err="1">
                <a:solidFill>
                  <a:srgbClr val="FF0000"/>
                </a:solidFill>
              </a:rPr>
              <a:t>R</a:t>
            </a:r>
            <a:r>
              <a:rPr lang="en-US" altLang="ja-JP" sz="2000" b="1" baseline="-25000" dirty="0" err="1">
                <a:solidFill>
                  <a:srgbClr val="FF0000"/>
                </a:solidFill>
              </a:rPr>
              <a:t>side</a:t>
            </a:r>
            <a:r>
              <a:rPr lang="en-US" altLang="ja-JP" b="1" dirty="0"/>
              <a:t>: Transverse size</a:t>
            </a:r>
          </a:p>
          <a:p>
            <a:r>
              <a:rPr lang="en-US" altLang="ja-JP" sz="2000" b="1" dirty="0">
                <a:solidFill>
                  <a:srgbClr val="0000FF"/>
                </a:solidFill>
              </a:rPr>
              <a:t>R</a:t>
            </a:r>
            <a:r>
              <a:rPr lang="en-US" altLang="ja-JP" sz="2000" b="1" baseline="-25000" dirty="0">
                <a:solidFill>
                  <a:srgbClr val="0000FF"/>
                </a:solidFill>
              </a:rPr>
              <a:t>out</a:t>
            </a:r>
            <a:r>
              <a:rPr lang="en-US" altLang="ja-JP" b="1" dirty="0"/>
              <a:t>:  Transverse size + emission duration</a:t>
            </a:r>
            <a:endParaRPr lang="en-US" altLang="ja-JP" sz="2000" b="1" dirty="0"/>
          </a:p>
          <a:p>
            <a:r>
              <a:rPr lang="en-US" altLang="ja-JP" sz="2000" b="1" dirty="0" err="1">
                <a:solidFill>
                  <a:srgbClr val="008000"/>
                </a:solidFill>
              </a:rPr>
              <a:t>R</a:t>
            </a:r>
            <a:r>
              <a:rPr lang="en-US" altLang="ja-JP" sz="2000" b="1" baseline="-25000" dirty="0" err="1">
                <a:solidFill>
                  <a:srgbClr val="008000"/>
                </a:solidFill>
              </a:rPr>
              <a:t>os</a:t>
            </a:r>
            <a:r>
              <a:rPr lang="en-US" altLang="ja-JP" b="1" dirty="0"/>
              <a:t>:   Cross term between Out and </a:t>
            </a:r>
            <a:r>
              <a:rPr lang="en-US" altLang="ja-JP" b="1" dirty="0" smtClean="0"/>
              <a:t>Side</a:t>
            </a:r>
            <a:endParaRPr lang="en-US" altLang="ja-JP" b="1" dirty="0"/>
          </a:p>
        </p:txBody>
      </p:sp>
      <p:grpSp>
        <p:nvGrpSpPr>
          <p:cNvPr id="54" name="図形グループ 53"/>
          <p:cNvGrpSpPr/>
          <p:nvPr/>
        </p:nvGrpSpPr>
        <p:grpSpPr>
          <a:xfrm>
            <a:off x="4405572" y="490952"/>
            <a:ext cx="4409407" cy="4136679"/>
            <a:chOff x="4258524" y="1559064"/>
            <a:chExt cx="4409407" cy="4136679"/>
          </a:xfrm>
        </p:grpSpPr>
        <p:sp>
          <p:nvSpPr>
            <p:cNvPr id="8" name="Oval 43"/>
            <p:cNvSpPr>
              <a:spLocks noChangeAspect="1" noChangeArrowheads="1"/>
            </p:cNvSpPr>
            <p:nvPr/>
          </p:nvSpPr>
          <p:spPr bwMode="auto">
            <a:xfrm rot="4203715">
              <a:off x="4907759" y="1758993"/>
              <a:ext cx="1150109" cy="1816340"/>
            </a:xfrm>
            <a:prstGeom prst="ellipse">
              <a:avLst/>
            </a:prstGeom>
            <a:solidFill>
              <a:srgbClr val="FF9933">
                <a:alpha val="6499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9" name="Rectangle 44"/>
            <p:cNvSpPr>
              <a:spLocks noChangeAspect="1" noChangeArrowheads="1"/>
            </p:cNvSpPr>
            <p:nvPr/>
          </p:nvSpPr>
          <p:spPr bwMode="auto">
            <a:xfrm>
              <a:off x="8046510" y="2385021"/>
              <a:ext cx="469520" cy="334551"/>
            </a:xfrm>
            <a:prstGeom prst="rect">
              <a:avLst/>
            </a:prstGeom>
            <a:solidFill>
              <a:srgbClr val="66FF3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hangingPunct="1">
                <a:lnSpc>
                  <a:spcPct val="100000"/>
                </a:lnSpc>
                <a:buClrTx/>
                <a:buSzTx/>
                <a:buFontTx/>
                <a:buNone/>
              </a:pPr>
              <a:r>
                <a:rPr kumimoji="1" lang="en-US" altLang="ja-JP" sz="1000" b="1">
                  <a:solidFill>
                    <a:schemeClr val="tx1"/>
                  </a:solidFill>
                </a:rPr>
                <a:t>detector</a:t>
              </a:r>
            </a:p>
          </p:txBody>
        </p:sp>
        <p:sp>
          <p:nvSpPr>
            <p:cNvPr id="10" name="Rectangle 45"/>
            <p:cNvSpPr>
              <a:spLocks noChangeAspect="1" noChangeArrowheads="1"/>
            </p:cNvSpPr>
            <p:nvPr/>
          </p:nvSpPr>
          <p:spPr bwMode="auto">
            <a:xfrm>
              <a:off x="8046510" y="3019663"/>
              <a:ext cx="469520" cy="334551"/>
            </a:xfrm>
            <a:prstGeom prst="rect">
              <a:avLst/>
            </a:prstGeom>
            <a:solidFill>
              <a:srgbClr val="66FF3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hangingPunct="1">
                <a:lnSpc>
                  <a:spcPct val="100000"/>
                </a:lnSpc>
                <a:buClrTx/>
                <a:buSzTx/>
                <a:buFontTx/>
                <a:buNone/>
              </a:pPr>
              <a:r>
                <a:rPr kumimoji="1" lang="en-US" altLang="ja-JP" sz="1000" b="1">
                  <a:solidFill>
                    <a:schemeClr val="tx1"/>
                  </a:solidFill>
                </a:rPr>
                <a:t>detector</a:t>
              </a:r>
            </a:p>
          </p:txBody>
        </p:sp>
        <p:graphicFrame>
          <p:nvGraphicFramePr>
            <p:cNvPr id="11" name="Object 4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405378922"/>
                </p:ext>
              </p:extLst>
            </p:nvPr>
          </p:nvGraphicFramePr>
          <p:xfrm>
            <a:off x="7218029" y="2152414"/>
            <a:ext cx="254145" cy="30727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850" name="数式" r:id="rId3" imgW="177480" imgH="215640" progId="Equation.3">
                    <p:embed/>
                  </p:oleObj>
                </mc:Choice>
                <mc:Fallback>
                  <p:oleObj name="数式" r:id="rId3" imgW="177480" imgH="21564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218029" y="2152414"/>
                          <a:ext cx="254145" cy="30727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blurRad="63500" dist="38099" dir="2700000" algn="ctr" rotWithShape="0">
                                  <a:srgbClr val="000000">
                                    <a:alpha val="74998"/>
                                  </a:srgb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Object 4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974201298"/>
                </p:ext>
              </p:extLst>
            </p:nvPr>
          </p:nvGraphicFramePr>
          <p:xfrm>
            <a:off x="7200799" y="3166119"/>
            <a:ext cx="254145" cy="2900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851" name="数式" r:id="rId5" imgW="190440" imgH="215640" progId="Equation.3">
                    <p:embed/>
                  </p:oleObj>
                </mc:Choice>
                <mc:Fallback>
                  <p:oleObj name="数式" r:id="rId5" imgW="190440" imgH="21564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200799" y="3166119"/>
                          <a:ext cx="254145" cy="29004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blurRad="63500" dist="38099" dir="2700000" algn="ctr" rotWithShape="0">
                                  <a:srgbClr val="000000">
                                    <a:alpha val="74998"/>
                                  </a:srgb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4" name="Text Box 49"/>
            <p:cNvSpPr txBox="1">
              <a:spLocks noChangeAspect="1" noChangeArrowheads="1"/>
            </p:cNvSpPr>
            <p:nvPr/>
          </p:nvSpPr>
          <p:spPr bwMode="auto">
            <a:xfrm rot="19576030">
              <a:off x="4669249" y="1950225"/>
              <a:ext cx="839943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hangingPunct="1">
                <a:lnSpc>
                  <a:spcPct val="100000"/>
                </a:lnSpc>
                <a:buClrTx/>
                <a:buSzTx/>
                <a:buFontTx/>
                <a:buNone/>
              </a:pPr>
              <a:r>
                <a:rPr kumimoji="1" lang="en-US" altLang="ja-JP" sz="2400" b="1">
                  <a:solidFill>
                    <a:schemeClr val="tx1"/>
                  </a:solidFill>
                </a:rPr>
                <a:t>R</a:t>
              </a:r>
              <a:r>
                <a:rPr kumimoji="1" lang="en-US" altLang="ja-JP" sz="2400" b="1" baseline="-25000">
                  <a:solidFill>
                    <a:schemeClr val="tx1"/>
                  </a:solidFill>
                </a:rPr>
                <a:t>long</a:t>
              </a:r>
            </a:p>
          </p:txBody>
        </p:sp>
        <p:sp>
          <p:nvSpPr>
            <p:cNvPr id="15" name="Line 50"/>
            <p:cNvSpPr>
              <a:spLocks noChangeAspect="1" noChangeShapeType="1"/>
            </p:cNvSpPr>
            <p:nvPr/>
          </p:nvSpPr>
          <p:spPr bwMode="auto">
            <a:xfrm flipH="1" flipV="1">
              <a:off x="4861812" y="2567372"/>
              <a:ext cx="366139" cy="47239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16" name="Line 51"/>
            <p:cNvSpPr>
              <a:spLocks noChangeAspect="1" noChangeShapeType="1"/>
            </p:cNvSpPr>
            <p:nvPr/>
          </p:nvSpPr>
          <p:spPr bwMode="auto">
            <a:xfrm flipH="1" flipV="1">
              <a:off x="5648653" y="2094980"/>
              <a:ext cx="369011" cy="4723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17" name="Line 52"/>
            <p:cNvSpPr>
              <a:spLocks noChangeAspect="1" noChangeShapeType="1"/>
            </p:cNvSpPr>
            <p:nvPr/>
          </p:nvSpPr>
          <p:spPr bwMode="auto">
            <a:xfrm rot="120000" flipV="1">
              <a:off x="4966628" y="2146671"/>
              <a:ext cx="682026" cy="473828"/>
            </a:xfrm>
            <a:prstGeom prst="line">
              <a:avLst/>
            </a:prstGeom>
            <a:noFill/>
            <a:ln w="38100" cmpd="sng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grpSp>
          <p:nvGrpSpPr>
            <p:cNvPr id="21" name="Group 58"/>
            <p:cNvGrpSpPr>
              <a:grpSpLocks noChangeAspect="1"/>
            </p:cNvGrpSpPr>
            <p:nvPr/>
          </p:nvGrpSpPr>
          <p:grpSpPr bwMode="auto">
            <a:xfrm>
              <a:off x="5747726" y="2532912"/>
              <a:ext cx="2245658" cy="671974"/>
              <a:chOff x="1263" y="1542"/>
              <a:chExt cx="3467" cy="996"/>
            </a:xfrm>
          </p:grpSpPr>
          <p:sp>
            <p:nvSpPr>
              <p:cNvPr id="45" name="Line 59"/>
              <p:cNvSpPr>
                <a:spLocks noChangeAspect="1" noChangeShapeType="1"/>
              </p:cNvSpPr>
              <p:nvPr/>
            </p:nvSpPr>
            <p:spPr bwMode="auto">
              <a:xfrm flipV="1">
                <a:off x="1526" y="1542"/>
                <a:ext cx="3204" cy="25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46" name="Line 60"/>
              <p:cNvSpPr>
                <a:spLocks noChangeAspect="1" noChangeShapeType="1"/>
              </p:cNvSpPr>
              <p:nvPr/>
            </p:nvSpPr>
            <p:spPr bwMode="auto">
              <a:xfrm>
                <a:off x="1263" y="2231"/>
                <a:ext cx="3392" cy="30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47" name="Line 61"/>
              <p:cNvSpPr>
                <a:spLocks noChangeAspect="1" noChangeShapeType="1"/>
              </p:cNvSpPr>
              <p:nvPr/>
            </p:nvSpPr>
            <p:spPr bwMode="auto">
              <a:xfrm flipV="1">
                <a:off x="1263" y="1568"/>
                <a:ext cx="3467" cy="66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48" name="Line 62"/>
              <p:cNvSpPr>
                <a:spLocks noChangeAspect="1" noChangeShapeType="1"/>
              </p:cNvSpPr>
              <p:nvPr/>
            </p:nvSpPr>
            <p:spPr bwMode="auto">
              <a:xfrm>
                <a:off x="1526" y="1797"/>
                <a:ext cx="3129" cy="71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dash"/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</p:grpSp>
        <p:sp>
          <p:nvSpPr>
            <p:cNvPr id="22" name="Oval 66"/>
            <p:cNvSpPr>
              <a:spLocks noChangeAspect="1" noChangeArrowheads="1"/>
            </p:cNvSpPr>
            <p:nvPr/>
          </p:nvSpPr>
          <p:spPr bwMode="auto">
            <a:xfrm>
              <a:off x="6139711" y="3983113"/>
              <a:ext cx="1208979" cy="1302310"/>
            </a:xfrm>
            <a:prstGeom prst="ellipse">
              <a:avLst/>
            </a:prstGeom>
            <a:solidFill>
              <a:srgbClr val="FF9933">
                <a:alpha val="8999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hangingPunct="1">
                <a:lnSpc>
                  <a:spcPct val="100000"/>
                </a:lnSpc>
                <a:buClrTx/>
                <a:buSzTx/>
                <a:buFontTx/>
                <a:buNone/>
              </a:pPr>
              <a:endParaRPr kumimoji="1" lang="ja-JP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23" name="Oval 67"/>
            <p:cNvSpPr>
              <a:spLocks noChangeAspect="1" noChangeArrowheads="1"/>
            </p:cNvSpPr>
            <p:nvPr/>
          </p:nvSpPr>
          <p:spPr bwMode="auto">
            <a:xfrm>
              <a:off x="6630738" y="4137069"/>
              <a:ext cx="710774" cy="1011947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4" name="AutoShape 68"/>
            <p:cNvSpPr>
              <a:spLocks noChangeAspect="1" noChangeArrowheads="1"/>
            </p:cNvSpPr>
            <p:nvPr/>
          </p:nvSpPr>
          <p:spPr bwMode="auto">
            <a:xfrm>
              <a:off x="6870834" y="4137068"/>
              <a:ext cx="242297" cy="1011947"/>
            </a:xfrm>
            <a:prstGeom prst="upDownArrow">
              <a:avLst>
                <a:gd name="adj1" fmla="val 50000"/>
                <a:gd name="adj2" fmla="val 83530"/>
              </a:avLst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5" name="AutoShape 69"/>
            <p:cNvSpPr>
              <a:spLocks noChangeAspect="1" noChangeArrowheads="1"/>
            </p:cNvSpPr>
            <p:nvPr/>
          </p:nvSpPr>
          <p:spPr bwMode="auto">
            <a:xfrm rot="5400000">
              <a:off x="6856332" y="4322795"/>
              <a:ext cx="242353" cy="693543"/>
            </a:xfrm>
            <a:prstGeom prst="upDownArrow">
              <a:avLst>
                <a:gd name="adj1" fmla="val 50000"/>
                <a:gd name="adj2" fmla="val 57234"/>
              </a:avLst>
            </a:prstGeom>
            <a:solidFill>
              <a:srgbClr val="0000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6" name="Line 70"/>
            <p:cNvSpPr>
              <a:spLocks noChangeAspect="1" noChangeShapeType="1"/>
            </p:cNvSpPr>
            <p:nvPr/>
          </p:nvSpPr>
          <p:spPr bwMode="auto">
            <a:xfrm>
              <a:off x="7131878" y="4261666"/>
              <a:ext cx="61884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7" name="Line 71"/>
            <p:cNvSpPr>
              <a:spLocks noChangeAspect="1" noChangeShapeType="1"/>
            </p:cNvSpPr>
            <p:nvPr/>
          </p:nvSpPr>
          <p:spPr bwMode="auto">
            <a:xfrm>
              <a:off x="7131878" y="5006869"/>
              <a:ext cx="61884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8" name="Text Box 72"/>
            <p:cNvSpPr txBox="1">
              <a:spLocks noChangeAspect="1" noChangeArrowheads="1"/>
            </p:cNvSpPr>
            <p:nvPr/>
          </p:nvSpPr>
          <p:spPr bwMode="auto">
            <a:xfrm>
              <a:off x="7435925" y="4462684"/>
              <a:ext cx="817501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hangingPunct="1">
                <a:lnSpc>
                  <a:spcPct val="100000"/>
                </a:lnSpc>
                <a:buClrTx/>
                <a:buSzTx/>
                <a:buFontTx/>
                <a:buNone/>
              </a:pPr>
              <a:r>
                <a:rPr kumimoji="1" lang="en-US" altLang="ja-JP" sz="2400" b="1" dirty="0" err="1">
                  <a:solidFill>
                    <a:srgbClr val="FF0000"/>
                  </a:solidFill>
                </a:rPr>
                <a:t>R</a:t>
              </a:r>
              <a:r>
                <a:rPr kumimoji="1" lang="en-US" altLang="ja-JP" sz="2400" b="1" baseline="-25000" dirty="0" err="1">
                  <a:solidFill>
                    <a:srgbClr val="FF0000"/>
                  </a:solidFill>
                </a:rPr>
                <a:t>side</a:t>
              </a:r>
              <a:endParaRPr kumimoji="1" lang="en-US" altLang="ja-JP" sz="2400" b="1" baseline="-25000" dirty="0">
                <a:solidFill>
                  <a:srgbClr val="FF0000"/>
                </a:solidFill>
              </a:endParaRPr>
            </a:p>
          </p:txBody>
        </p:sp>
        <p:sp>
          <p:nvSpPr>
            <p:cNvPr id="29" name="Line 73"/>
            <p:cNvSpPr>
              <a:spLocks noChangeAspect="1" noChangeShapeType="1"/>
            </p:cNvSpPr>
            <p:nvPr/>
          </p:nvSpPr>
          <p:spPr bwMode="auto">
            <a:xfrm>
              <a:off x="7503762" y="4261666"/>
              <a:ext cx="0" cy="74520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30" name="Line 74"/>
            <p:cNvSpPr>
              <a:spLocks noChangeAspect="1" noChangeShapeType="1"/>
            </p:cNvSpPr>
            <p:nvPr/>
          </p:nvSpPr>
          <p:spPr bwMode="auto">
            <a:xfrm flipV="1">
              <a:off x="6620970" y="4666574"/>
              <a:ext cx="0" cy="74233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31" name="Line 75"/>
            <p:cNvSpPr>
              <a:spLocks noChangeAspect="1" noChangeShapeType="1"/>
            </p:cNvSpPr>
            <p:nvPr/>
          </p:nvSpPr>
          <p:spPr bwMode="auto">
            <a:xfrm flipV="1">
              <a:off x="7340076" y="4666574"/>
              <a:ext cx="0" cy="74233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32" name="Line 76"/>
            <p:cNvSpPr>
              <a:spLocks noChangeAspect="1" noChangeShapeType="1"/>
            </p:cNvSpPr>
            <p:nvPr/>
          </p:nvSpPr>
          <p:spPr bwMode="auto">
            <a:xfrm>
              <a:off x="6915066" y="5149017"/>
              <a:ext cx="43362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33" name="Text Box 77"/>
            <p:cNvSpPr txBox="1">
              <a:spLocks noChangeAspect="1" noChangeArrowheads="1"/>
            </p:cNvSpPr>
            <p:nvPr/>
          </p:nvSpPr>
          <p:spPr bwMode="auto">
            <a:xfrm>
              <a:off x="6657663" y="5234078"/>
              <a:ext cx="725930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hangingPunct="1">
                <a:lnSpc>
                  <a:spcPct val="100000"/>
                </a:lnSpc>
                <a:buClrTx/>
                <a:buSzTx/>
                <a:buFontTx/>
                <a:buNone/>
              </a:pPr>
              <a:r>
                <a:rPr kumimoji="1" lang="en-US" altLang="ja-JP" sz="2400" b="1" dirty="0">
                  <a:solidFill>
                    <a:srgbClr val="0000FF"/>
                  </a:solidFill>
                </a:rPr>
                <a:t>R</a:t>
              </a:r>
              <a:r>
                <a:rPr kumimoji="1" lang="en-US" altLang="ja-JP" sz="2400" b="1" baseline="-25000" dirty="0">
                  <a:solidFill>
                    <a:srgbClr val="0000FF"/>
                  </a:solidFill>
                </a:rPr>
                <a:t>out</a:t>
              </a:r>
            </a:p>
          </p:txBody>
        </p:sp>
        <p:sp>
          <p:nvSpPr>
            <p:cNvPr id="34" name="Line 79"/>
            <p:cNvSpPr>
              <a:spLocks noChangeAspect="1" noChangeShapeType="1"/>
            </p:cNvSpPr>
            <p:nvPr/>
          </p:nvSpPr>
          <p:spPr bwMode="auto">
            <a:xfrm flipH="1" flipV="1">
              <a:off x="5548782" y="3154189"/>
              <a:ext cx="590929" cy="1506641"/>
            </a:xfrm>
            <a:prstGeom prst="line">
              <a:avLst/>
            </a:prstGeom>
            <a:noFill/>
            <a:ln w="19050" cmpd="sng">
              <a:solidFill>
                <a:srgbClr val="0000FF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grpSp>
          <p:nvGrpSpPr>
            <p:cNvPr id="36" name="Group 86"/>
            <p:cNvGrpSpPr>
              <a:grpSpLocks noChangeAspect="1"/>
            </p:cNvGrpSpPr>
            <p:nvPr/>
          </p:nvGrpSpPr>
          <p:grpSpPr bwMode="auto">
            <a:xfrm rot="21120000">
              <a:off x="8240050" y="4432532"/>
              <a:ext cx="427881" cy="367576"/>
              <a:chOff x="4407" y="3264"/>
              <a:chExt cx="585" cy="503"/>
            </a:xfrm>
          </p:grpSpPr>
          <p:sp>
            <p:nvSpPr>
              <p:cNvPr id="39" name="Line 87"/>
              <p:cNvSpPr>
                <a:spLocks noChangeAspect="1" noChangeShapeType="1"/>
              </p:cNvSpPr>
              <p:nvPr/>
            </p:nvSpPr>
            <p:spPr bwMode="auto">
              <a:xfrm>
                <a:off x="4416" y="3360"/>
                <a:ext cx="576" cy="24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40" name="Line 88"/>
              <p:cNvSpPr>
                <a:spLocks noChangeAspect="1" noChangeShapeType="1"/>
              </p:cNvSpPr>
              <p:nvPr/>
            </p:nvSpPr>
            <p:spPr bwMode="auto">
              <a:xfrm rot="19800000">
                <a:off x="4407" y="3527"/>
                <a:ext cx="576" cy="24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41" name="Freeform 89"/>
              <p:cNvSpPr>
                <a:spLocks noChangeAspect="1"/>
              </p:cNvSpPr>
              <p:nvPr/>
            </p:nvSpPr>
            <p:spPr bwMode="auto">
              <a:xfrm>
                <a:off x="4445" y="3400"/>
                <a:ext cx="63" cy="272"/>
              </a:xfrm>
              <a:custGeom>
                <a:avLst/>
                <a:gdLst>
                  <a:gd name="T0" fmla="*/ 63 w 63"/>
                  <a:gd name="T1" fmla="*/ 0 h 288"/>
                  <a:gd name="T2" fmla="*/ 8 w 63"/>
                  <a:gd name="T3" fmla="*/ 125 h 288"/>
                  <a:gd name="T4" fmla="*/ 15 w 63"/>
                  <a:gd name="T5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3" h="288">
                    <a:moveTo>
                      <a:pt x="63" y="0"/>
                    </a:moveTo>
                    <a:cubicBezTo>
                      <a:pt x="54" y="21"/>
                      <a:pt x="16" y="77"/>
                      <a:pt x="8" y="125"/>
                    </a:cubicBezTo>
                    <a:cubicBezTo>
                      <a:pt x="0" y="173"/>
                      <a:pt x="14" y="254"/>
                      <a:pt x="15" y="288"/>
                    </a:cubicBez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42" name="Oval 90"/>
              <p:cNvSpPr>
                <a:spLocks noChangeAspect="1" noChangeArrowheads="1"/>
              </p:cNvSpPr>
              <p:nvPr/>
            </p:nvSpPr>
            <p:spPr bwMode="auto">
              <a:xfrm rot="360000">
                <a:off x="4456" y="3475"/>
                <a:ext cx="48" cy="144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43" name="Freeform 91"/>
              <p:cNvSpPr>
                <a:spLocks noChangeAspect="1"/>
              </p:cNvSpPr>
              <p:nvPr/>
            </p:nvSpPr>
            <p:spPr bwMode="auto">
              <a:xfrm>
                <a:off x="4504" y="3264"/>
                <a:ext cx="56" cy="144"/>
              </a:xfrm>
              <a:custGeom>
                <a:avLst/>
                <a:gdLst>
                  <a:gd name="T0" fmla="*/ 8 w 56"/>
                  <a:gd name="T1" fmla="*/ 144 h 144"/>
                  <a:gd name="T2" fmla="*/ 8 w 56"/>
                  <a:gd name="T3" fmla="*/ 48 h 144"/>
                  <a:gd name="T4" fmla="*/ 56 w 56"/>
                  <a:gd name="T5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6" h="144">
                    <a:moveTo>
                      <a:pt x="8" y="144"/>
                    </a:moveTo>
                    <a:cubicBezTo>
                      <a:pt x="4" y="108"/>
                      <a:pt x="0" y="72"/>
                      <a:pt x="8" y="48"/>
                    </a:cubicBezTo>
                    <a:cubicBezTo>
                      <a:pt x="16" y="24"/>
                      <a:pt x="48" y="8"/>
                      <a:pt x="56" y="0"/>
                    </a:cubicBez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44" name="Freeform 92"/>
              <p:cNvSpPr>
                <a:spLocks noChangeAspect="1"/>
              </p:cNvSpPr>
              <p:nvPr/>
            </p:nvSpPr>
            <p:spPr bwMode="auto">
              <a:xfrm>
                <a:off x="4552" y="3264"/>
                <a:ext cx="56" cy="144"/>
              </a:xfrm>
              <a:custGeom>
                <a:avLst/>
                <a:gdLst>
                  <a:gd name="T0" fmla="*/ 8 w 56"/>
                  <a:gd name="T1" fmla="*/ 144 h 144"/>
                  <a:gd name="T2" fmla="*/ 8 w 56"/>
                  <a:gd name="T3" fmla="*/ 48 h 144"/>
                  <a:gd name="T4" fmla="*/ 56 w 56"/>
                  <a:gd name="T5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6" h="144">
                    <a:moveTo>
                      <a:pt x="8" y="144"/>
                    </a:moveTo>
                    <a:cubicBezTo>
                      <a:pt x="4" y="108"/>
                      <a:pt x="0" y="72"/>
                      <a:pt x="8" y="48"/>
                    </a:cubicBezTo>
                    <a:cubicBezTo>
                      <a:pt x="16" y="24"/>
                      <a:pt x="48" y="8"/>
                      <a:pt x="56" y="0"/>
                    </a:cubicBez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</p:grpSp>
        <p:sp>
          <p:nvSpPr>
            <p:cNvPr id="37" name="Text Box 93"/>
            <p:cNvSpPr txBox="1">
              <a:spLocks noChangeArrowheads="1"/>
            </p:cNvSpPr>
            <p:nvPr/>
          </p:nvSpPr>
          <p:spPr bwMode="auto">
            <a:xfrm>
              <a:off x="5876952" y="3767737"/>
              <a:ext cx="1351652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B8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ja-JP" dirty="0">
                  <a:solidFill>
                    <a:srgbClr val="0000FF"/>
                  </a:solidFill>
                </a:rPr>
                <a:t>Sliced view</a:t>
              </a:r>
            </a:p>
          </p:txBody>
        </p:sp>
        <p:sp>
          <p:nvSpPr>
            <p:cNvPr id="38" name="Text Box 95"/>
            <p:cNvSpPr txBox="1">
              <a:spLocks noChangeArrowheads="1"/>
            </p:cNvSpPr>
            <p:nvPr/>
          </p:nvSpPr>
          <p:spPr bwMode="auto">
            <a:xfrm rot="19920000">
              <a:off x="5983931" y="1559064"/>
              <a:ext cx="883225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B8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ja-JP" sz="2000" b="1" dirty="0">
                  <a:solidFill>
                    <a:srgbClr val="FF0000"/>
                  </a:solidFill>
                </a:rPr>
                <a:t>Beam</a:t>
              </a:r>
            </a:p>
          </p:txBody>
        </p:sp>
        <p:sp>
          <p:nvSpPr>
            <p:cNvPr id="49" name="Line 94"/>
            <p:cNvSpPr>
              <a:spLocks noChangeAspect="1" noChangeShapeType="1"/>
            </p:cNvSpPr>
            <p:nvPr/>
          </p:nvSpPr>
          <p:spPr bwMode="auto">
            <a:xfrm rot="300000" flipV="1">
              <a:off x="4258524" y="2490078"/>
              <a:ext cx="1193205" cy="828963"/>
            </a:xfrm>
            <a:prstGeom prst="line">
              <a:avLst/>
            </a:prstGeom>
            <a:noFill/>
            <a:ln w="57150" cmpd="sng">
              <a:solidFill>
                <a:srgbClr val="008000"/>
              </a:solidFill>
              <a:round/>
              <a:headEnd/>
              <a:tailEnd type="triangle" w="med" len="med"/>
            </a:ln>
            <a:effectLst>
              <a:outerShdw blurRad="63500" dist="38099" dir="2700000" algn="ctr" rotWithShape="0">
                <a:schemeClr val="tx1">
                  <a:lumMod val="85000"/>
                  <a:lumOff val="15000"/>
                  <a:alpha val="43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7" name="Line 94"/>
            <p:cNvSpPr>
              <a:spLocks noChangeAspect="1" noChangeShapeType="1"/>
            </p:cNvSpPr>
            <p:nvPr/>
          </p:nvSpPr>
          <p:spPr bwMode="auto">
            <a:xfrm rot="11040000" flipV="1">
              <a:off x="5556226" y="1879869"/>
              <a:ext cx="974002" cy="676675"/>
            </a:xfrm>
            <a:prstGeom prst="line">
              <a:avLst/>
            </a:prstGeom>
            <a:noFill/>
            <a:ln w="57150" cmpd="sng">
              <a:solidFill>
                <a:srgbClr val="008000"/>
              </a:solidFill>
              <a:round/>
              <a:headEnd/>
              <a:tailEnd type="triangle" w="med" len="med"/>
            </a:ln>
            <a:effectLst>
              <a:outerShdw blurRad="63500" dist="38099" dir="2700000" algn="ctr" rotWithShape="0">
                <a:schemeClr val="tx1">
                  <a:lumMod val="95000"/>
                  <a:lumOff val="5000"/>
                  <a:alpha val="75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grpSp>
          <p:nvGrpSpPr>
            <p:cNvPr id="50" name="図形グループ 49"/>
            <p:cNvGrpSpPr/>
            <p:nvPr/>
          </p:nvGrpSpPr>
          <p:grpSpPr>
            <a:xfrm>
              <a:off x="5177697" y="2515682"/>
              <a:ext cx="962014" cy="638507"/>
              <a:chOff x="5177697" y="2515682"/>
              <a:chExt cx="914631" cy="577209"/>
            </a:xfrm>
          </p:grpSpPr>
          <p:sp>
            <p:nvSpPr>
              <p:cNvPr id="13" name="Oval 48"/>
              <p:cNvSpPr>
                <a:spLocks noChangeAspect="1" noChangeArrowheads="1"/>
              </p:cNvSpPr>
              <p:nvPr/>
            </p:nvSpPr>
            <p:spPr bwMode="auto">
              <a:xfrm rot="20118852">
                <a:off x="5177697" y="2522862"/>
                <a:ext cx="914631" cy="570029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18" name="Oval 53"/>
              <p:cNvSpPr>
                <a:spLocks noChangeAspect="1" noChangeArrowheads="1"/>
              </p:cNvSpPr>
              <p:nvPr/>
            </p:nvSpPr>
            <p:spPr bwMode="auto">
              <a:xfrm>
                <a:off x="5513684" y="2515682"/>
                <a:ext cx="344602" cy="577209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 dirty="0"/>
              </a:p>
            </p:txBody>
          </p:sp>
          <p:sp>
            <p:nvSpPr>
              <p:cNvPr id="19" name="Line 54"/>
              <p:cNvSpPr>
                <a:spLocks noChangeAspect="1" noChangeShapeType="1"/>
              </p:cNvSpPr>
              <p:nvPr/>
            </p:nvSpPr>
            <p:spPr bwMode="auto">
              <a:xfrm rot="300000">
                <a:off x="5680242" y="2567372"/>
                <a:ext cx="0" cy="46521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20" name="Line 55"/>
              <p:cNvSpPr>
                <a:spLocks noChangeAspect="1" noChangeShapeType="1"/>
              </p:cNvSpPr>
              <p:nvPr/>
            </p:nvSpPr>
            <p:spPr bwMode="auto">
              <a:xfrm rot="480000">
                <a:off x="5512248" y="2802850"/>
                <a:ext cx="34460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</p:grpSp>
        <p:sp>
          <p:nvSpPr>
            <p:cNvPr id="35" name="Line 80"/>
            <p:cNvSpPr>
              <a:spLocks noChangeAspect="1" noChangeShapeType="1"/>
            </p:cNvSpPr>
            <p:nvPr/>
          </p:nvSpPr>
          <p:spPr bwMode="auto">
            <a:xfrm flipH="1" flipV="1">
              <a:off x="5747725" y="2461925"/>
              <a:ext cx="1267849" cy="1572877"/>
            </a:xfrm>
            <a:prstGeom prst="line">
              <a:avLst/>
            </a:prstGeom>
            <a:noFill/>
            <a:ln w="19050" cmpd="sng">
              <a:solidFill>
                <a:srgbClr val="0000FF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</p:grpSp>
      <p:graphicFrame>
        <p:nvGraphicFramePr>
          <p:cNvPr id="52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4296730"/>
              </p:ext>
            </p:extLst>
          </p:nvPr>
        </p:nvGraphicFramePr>
        <p:xfrm>
          <a:off x="628053" y="3130880"/>
          <a:ext cx="5775325" cy="1919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52" name="数式" r:id="rId7" imgW="3403600" imgH="1130300" progId="Equation.3">
                  <p:embed/>
                </p:oleObj>
              </mc:Choice>
              <mc:Fallback>
                <p:oleObj name="数式" r:id="rId7" imgW="3403600" imgH="11303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053" y="3130880"/>
                        <a:ext cx="5775325" cy="1919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7" name="図 56" descr="スクリーンショット 2012-03-06 1.32.42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1905" y="4991795"/>
            <a:ext cx="1547494" cy="1440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802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" name="図形グループ 64"/>
          <p:cNvGrpSpPr>
            <a:grpSpLocks noChangeAspect="1"/>
          </p:cNvGrpSpPr>
          <p:nvPr/>
        </p:nvGrpSpPr>
        <p:grpSpPr>
          <a:xfrm>
            <a:off x="6110848" y="774699"/>
            <a:ext cx="2748375" cy="2811296"/>
            <a:chOff x="1661638" y="76768"/>
            <a:chExt cx="5003705" cy="5118257"/>
          </a:xfrm>
        </p:grpSpPr>
        <p:pic>
          <p:nvPicPr>
            <p:cNvPr id="62" name="Picture 2" descr="te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212"/>
            <a:stretch/>
          </p:blipFill>
          <p:spPr bwMode="auto">
            <a:xfrm>
              <a:off x="2165351" y="524363"/>
              <a:ext cx="4499992" cy="46706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3" name="Rectangle 3"/>
            <p:cNvSpPr>
              <a:spLocks noChangeArrowheads="1"/>
            </p:cNvSpPr>
            <p:nvPr/>
          </p:nvSpPr>
          <p:spPr bwMode="auto">
            <a:xfrm>
              <a:off x="4246131" y="4800599"/>
              <a:ext cx="1370014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ja-JP" sz="1600" dirty="0"/>
                <a:t>centrality (%)</a:t>
              </a:r>
            </a:p>
          </p:txBody>
        </p:sp>
        <p:sp>
          <p:nvSpPr>
            <p:cNvPr id="64" name="Text Box 19"/>
            <p:cNvSpPr txBox="1">
              <a:spLocks noChangeArrowheads="1"/>
            </p:cNvSpPr>
            <p:nvPr/>
          </p:nvSpPr>
          <p:spPr bwMode="auto">
            <a:xfrm rot="16200000">
              <a:off x="-520083" y="2258489"/>
              <a:ext cx="4938510" cy="5750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r>
                <a:rPr lang="en-US" altLang="ja-JP" sz="1400" dirty="0">
                  <a:latin typeface="Symbol" charset="0"/>
                  <a:sym typeface="Symbol" charset="0"/>
                </a:rPr>
                <a:t></a:t>
              </a:r>
              <a:r>
                <a:rPr lang="en-US" altLang="ja-JP" sz="1400" baseline="-25000" dirty="0"/>
                <a:t>n</a:t>
              </a:r>
              <a:r>
                <a:rPr lang="en-US" altLang="ja-JP" sz="1400" dirty="0"/>
                <a:t> = &lt;</a:t>
              </a:r>
              <a:r>
                <a:rPr lang="en-US" altLang="ja-JP" sz="1400" dirty="0" err="1"/>
                <a:t>cos</a:t>
              </a:r>
              <a:r>
                <a:rPr lang="en-US" altLang="ja-JP" sz="1400" baseline="-25000" dirty="0"/>
                <a:t> </a:t>
              </a:r>
              <a:r>
                <a:rPr lang="en-US" altLang="ja-JP" sz="1400" dirty="0"/>
                <a:t>n(</a:t>
              </a:r>
              <a:r>
                <a:rPr lang="en-US" altLang="ja-JP" sz="1400" dirty="0">
                  <a:latin typeface="Symbol" charset="0"/>
                  <a:sym typeface="Symbol" charset="0"/>
                </a:rPr>
                <a:t></a:t>
              </a:r>
              <a:r>
                <a:rPr lang="en-US" altLang="ja-JP" sz="1400" baseline="-25000" dirty="0"/>
                <a:t>n(meas.) </a:t>
              </a:r>
              <a:r>
                <a:rPr lang="en-US" altLang="ja-JP" sz="1400" dirty="0"/>
                <a:t>- </a:t>
              </a:r>
              <a:r>
                <a:rPr lang="en-US" altLang="ja-JP" sz="1400" dirty="0">
                  <a:latin typeface="Symbol" charset="0"/>
                  <a:sym typeface="Symbol" charset="0"/>
                </a:rPr>
                <a:t></a:t>
              </a:r>
              <a:r>
                <a:rPr lang="en-US" altLang="ja-JP" sz="1400" baseline="-25000" dirty="0"/>
                <a:t>n(true)</a:t>
              </a:r>
              <a:r>
                <a:rPr lang="en-US" altLang="ja-JP" sz="1400" dirty="0"/>
                <a:t>)&gt;</a:t>
              </a:r>
            </a:p>
          </p:txBody>
        </p:sp>
      </p:grp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2800" dirty="0" smtClean="0"/>
              <a:t>Measurement by PHENIX Detectors</a:t>
            </a:r>
            <a:endParaRPr kumimoji="1" lang="ja-JP" altLang="en-US" sz="28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34447-3E0A-6F45-B926-AEFBAF426B6D}" type="slidenum">
              <a:rPr kumimoji="1" lang="ja-JP" altLang="en-US" smtClean="0"/>
              <a:t>5</a:t>
            </a:fld>
            <a:endParaRPr kumimoji="1" lang="ja-JP" altLang="en-US"/>
          </a:p>
        </p:txBody>
      </p:sp>
      <p:pic>
        <p:nvPicPr>
          <p:cNvPr id="32" name="Picture 34" descr="IMG_043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2309" y="1407519"/>
            <a:ext cx="2502401" cy="1875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8" name="直線矢印コネクタ 47"/>
          <p:cNvCxnSpPr>
            <a:endCxn id="13" idx="1"/>
          </p:cNvCxnSpPr>
          <p:nvPr/>
        </p:nvCxnSpPr>
        <p:spPr>
          <a:xfrm flipH="1">
            <a:off x="3279817" y="3130430"/>
            <a:ext cx="619970" cy="1865878"/>
          </a:xfrm>
          <a:prstGeom prst="straightConnector1">
            <a:avLst/>
          </a:prstGeom>
          <a:ln w="28575" cmpd="sng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5" name="図形グループ 4"/>
          <p:cNvGrpSpPr>
            <a:grpSpLocks noChangeAspect="1"/>
          </p:cNvGrpSpPr>
          <p:nvPr/>
        </p:nvGrpSpPr>
        <p:grpSpPr bwMode="auto">
          <a:xfrm>
            <a:off x="348442" y="4264891"/>
            <a:ext cx="4052270" cy="2397561"/>
            <a:chOff x="1148102" y="830758"/>
            <a:chExt cx="4482784" cy="2653602"/>
          </a:xfrm>
        </p:grpSpPr>
        <p:grpSp>
          <p:nvGrpSpPr>
            <p:cNvPr id="6" name="図形グループ 123"/>
            <p:cNvGrpSpPr>
              <a:grpSpLocks/>
            </p:cNvGrpSpPr>
            <p:nvPr/>
          </p:nvGrpSpPr>
          <p:grpSpPr bwMode="auto">
            <a:xfrm>
              <a:off x="1148102" y="830758"/>
              <a:ext cx="4482784" cy="2653602"/>
              <a:chOff x="491166" y="2314500"/>
              <a:chExt cx="4482548" cy="2654174"/>
            </a:xfrm>
          </p:grpSpPr>
          <p:sp>
            <p:nvSpPr>
              <p:cNvPr id="8" name="Line 47"/>
              <p:cNvSpPr>
                <a:spLocks noChangeShapeType="1"/>
              </p:cNvSpPr>
              <p:nvPr/>
            </p:nvSpPr>
            <p:spPr bwMode="auto">
              <a:xfrm>
                <a:off x="1524000" y="4572000"/>
                <a:ext cx="33528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ja-JP" altLang="en-US" sz="1600"/>
              </a:p>
            </p:txBody>
          </p:sp>
          <p:sp>
            <p:nvSpPr>
              <p:cNvPr id="9" name="Line 49"/>
              <p:cNvSpPr>
                <a:spLocks noChangeShapeType="1"/>
              </p:cNvSpPr>
              <p:nvPr/>
            </p:nvSpPr>
            <p:spPr bwMode="auto">
              <a:xfrm flipV="1">
                <a:off x="3124200" y="2667000"/>
                <a:ext cx="0" cy="19812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ja-JP" altLang="en-US" sz="1600"/>
              </a:p>
            </p:txBody>
          </p:sp>
          <p:sp>
            <p:nvSpPr>
              <p:cNvPr id="10" name="Line 51"/>
              <p:cNvSpPr>
                <a:spLocks noChangeShapeType="1"/>
              </p:cNvSpPr>
              <p:nvPr/>
            </p:nvSpPr>
            <p:spPr bwMode="auto">
              <a:xfrm flipV="1">
                <a:off x="1828800" y="3124200"/>
                <a:ext cx="685800" cy="14478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ja-JP" altLang="en-US" sz="1600"/>
              </a:p>
            </p:txBody>
          </p:sp>
          <p:sp>
            <p:nvSpPr>
              <p:cNvPr id="11" name="Line 52"/>
              <p:cNvSpPr>
                <a:spLocks noChangeShapeType="1"/>
              </p:cNvSpPr>
              <p:nvPr/>
            </p:nvSpPr>
            <p:spPr bwMode="auto">
              <a:xfrm flipH="1" flipV="1">
                <a:off x="3733800" y="3124200"/>
                <a:ext cx="685800" cy="14478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ja-JP" altLang="en-US" sz="1600"/>
              </a:p>
            </p:txBody>
          </p:sp>
          <p:sp>
            <p:nvSpPr>
              <p:cNvPr id="12" name="Line 53"/>
              <p:cNvSpPr>
                <a:spLocks noChangeShapeType="1"/>
              </p:cNvSpPr>
              <p:nvPr/>
            </p:nvSpPr>
            <p:spPr bwMode="auto">
              <a:xfrm>
                <a:off x="2514600" y="3124200"/>
                <a:ext cx="6096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ja-JP" altLang="en-US" sz="1600"/>
              </a:p>
            </p:txBody>
          </p:sp>
          <p:sp>
            <p:nvSpPr>
              <p:cNvPr id="13" name="Line 54"/>
              <p:cNvSpPr>
                <a:spLocks noChangeShapeType="1"/>
              </p:cNvSpPr>
              <p:nvPr/>
            </p:nvSpPr>
            <p:spPr bwMode="auto">
              <a:xfrm>
                <a:off x="3124200" y="3124200"/>
                <a:ext cx="6096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ja-JP" altLang="en-US" sz="1600"/>
              </a:p>
            </p:txBody>
          </p:sp>
          <p:sp>
            <p:nvSpPr>
              <p:cNvPr id="14" name="Rectangle 55"/>
              <p:cNvSpPr>
                <a:spLocks noChangeArrowheads="1"/>
              </p:cNvSpPr>
              <p:nvPr/>
            </p:nvSpPr>
            <p:spPr bwMode="auto">
              <a:xfrm>
                <a:off x="1752600" y="4343400"/>
                <a:ext cx="152400" cy="228600"/>
              </a:xfrm>
              <a:prstGeom prst="rect">
                <a:avLst/>
              </a:prstGeom>
              <a:noFill/>
              <a:ln w="19050">
                <a:solidFill>
                  <a:srgbClr val="0000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ja-JP" altLang="en-US" sz="1600"/>
              </a:p>
            </p:txBody>
          </p:sp>
          <p:sp>
            <p:nvSpPr>
              <p:cNvPr id="15" name="Text Box 56"/>
              <p:cNvSpPr txBox="1">
                <a:spLocks noChangeArrowheads="1"/>
              </p:cNvSpPr>
              <p:nvPr/>
            </p:nvSpPr>
            <p:spPr bwMode="auto">
              <a:xfrm>
                <a:off x="2994025" y="4648200"/>
                <a:ext cx="295403" cy="3030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r>
                  <a:rPr lang="en-US" altLang="ja-JP" sz="1200">
                    <a:latin typeface="Arial" charset="0"/>
                  </a:rPr>
                  <a:t>0</a:t>
                </a:r>
              </a:p>
            </p:txBody>
          </p:sp>
          <p:sp>
            <p:nvSpPr>
              <p:cNvPr id="16" name="Text Box 57"/>
              <p:cNvSpPr txBox="1">
                <a:spLocks noChangeArrowheads="1"/>
              </p:cNvSpPr>
              <p:nvPr/>
            </p:nvSpPr>
            <p:spPr bwMode="auto">
              <a:xfrm>
                <a:off x="4289425" y="4648200"/>
                <a:ext cx="295403" cy="3030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r>
                  <a:rPr lang="en-US" altLang="ja-JP" sz="1200">
                    <a:latin typeface="Arial" charset="0"/>
                  </a:rPr>
                  <a:t>5</a:t>
                </a:r>
              </a:p>
            </p:txBody>
          </p:sp>
          <p:sp>
            <p:nvSpPr>
              <p:cNvPr id="17" name="Text Box 58"/>
              <p:cNvSpPr txBox="1">
                <a:spLocks noChangeArrowheads="1"/>
              </p:cNvSpPr>
              <p:nvPr/>
            </p:nvSpPr>
            <p:spPr bwMode="auto">
              <a:xfrm>
                <a:off x="1638301" y="4648200"/>
                <a:ext cx="351418" cy="3030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r>
                  <a:rPr lang="en-US" altLang="ja-JP" sz="1200">
                    <a:latin typeface="Arial" charset="0"/>
                  </a:rPr>
                  <a:t>-5</a:t>
                </a:r>
              </a:p>
            </p:txBody>
          </p:sp>
          <p:sp>
            <p:nvSpPr>
              <p:cNvPr id="18" name="Text Box 43"/>
              <p:cNvSpPr txBox="1">
                <a:spLocks noChangeArrowheads="1"/>
              </p:cNvSpPr>
              <p:nvPr/>
            </p:nvSpPr>
            <p:spPr bwMode="auto">
              <a:xfrm>
                <a:off x="507860" y="4068417"/>
                <a:ext cx="1002485" cy="307777"/>
              </a:xfrm>
              <a:prstGeom prst="rect">
                <a:avLst/>
              </a:prstGeom>
              <a:noFill/>
              <a:ln w="38100">
                <a:solidFill>
                  <a:srgbClr val="3366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algn="ctr"/>
                <a:r>
                  <a:rPr lang="en-US" altLang="ja-JP" sz="1200">
                    <a:latin typeface="Arial" charset="0"/>
                  </a:rPr>
                  <a:t>ZDC/SMD</a:t>
                </a:r>
              </a:p>
            </p:txBody>
          </p:sp>
          <p:sp>
            <p:nvSpPr>
              <p:cNvPr id="19" name="Rectangle 60"/>
              <p:cNvSpPr>
                <a:spLocks noChangeArrowheads="1"/>
              </p:cNvSpPr>
              <p:nvPr/>
            </p:nvSpPr>
            <p:spPr bwMode="auto">
              <a:xfrm>
                <a:off x="4343400" y="4343400"/>
                <a:ext cx="152400" cy="228600"/>
              </a:xfrm>
              <a:prstGeom prst="rect">
                <a:avLst/>
              </a:prstGeom>
              <a:noFill/>
              <a:ln w="19050">
                <a:solidFill>
                  <a:srgbClr val="0000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ja-JP" altLang="en-US" sz="1600"/>
              </a:p>
            </p:txBody>
          </p:sp>
          <p:sp>
            <p:nvSpPr>
              <p:cNvPr id="20" name="Rectangle 65"/>
              <p:cNvSpPr>
                <a:spLocks noChangeArrowheads="1"/>
              </p:cNvSpPr>
              <p:nvPr/>
            </p:nvSpPr>
            <p:spPr bwMode="auto">
              <a:xfrm>
                <a:off x="3810000" y="3505200"/>
                <a:ext cx="228600" cy="1066800"/>
              </a:xfrm>
              <a:prstGeom prst="rect">
                <a:avLst/>
              </a:prstGeom>
              <a:noFill/>
              <a:ln w="19050">
                <a:solidFill>
                  <a:srgbClr val="FF8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ja-JP" altLang="en-US" sz="1600"/>
              </a:p>
            </p:txBody>
          </p:sp>
          <p:sp>
            <p:nvSpPr>
              <p:cNvPr id="21" name="Rectangle 66"/>
              <p:cNvSpPr>
                <a:spLocks noChangeArrowheads="1"/>
              </p:cNvSpPr>
              <p:nvPr/>
            </p:nvSpPr>
            <p:spPr bwMode="auto">
              <a:xfrm>
                <a:off x="2209800" y="3505200"/>
                <a:ext cx="228600" cy="1066800"/>
              </a:xfrm>
              <a:prstGeom prst="rect">
                <a:avLst/>
              </a:prstGeom>
              <a:noFill/>
              <a:ln w="19050">
                <a:solidFill>
                  <a:srgbClr val="FF8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ja-JP" altLang="en-US" sz="1600"/>
              </a:p>
            </p:txBody>
          </p:sp>
          <p:sp>
            <p:nvSpPr>
              <p:cNvPr id="22" name="Rectangle 68"/>
              <p:cNvSpPr>
                <a:spLocks noChangeArrowheads="1"/>
              </p:cNvSpPr>
              <p:nvPr/>
            </p:nvSpPr>
            <p:spPr bwMode="auto">
              <a:xfrm>
                <a:off x="3429000" y="3124200"/>
                <a:ext cx="304800" cy="1447800"/>
              </a:xfrm>
              <a:prstGeom prst="rect">
                <a:avLst/>
              </a:prstGeom>
              <a:noFill/>
              <a:ln w="19050">
                <a:solidFill>
                  <a:srgbClr val="FF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ja-JP" altLang="en-US" sz="1600"/>
              </a:p>
            </p:txBody>
          </p:sp>
          <p:sp>
            <p:nvSpPr>
              <p:cNvPr id="23" name="Rectangle 70"/>
              <p:cNvSpPr>
                <a:spLocks noChangeArrowheads="1"/>
              </p:cNvSpPr>
              <p:nvPr/>
            </p:nvSpPr>
            <p:spPr bwMode="auto">
              <a:xfrm>
                <a:off x="2514600" y="3124200"/>
                <a:ext cx="304800" cy="1447800"/>
              </a:xfrm>
              <a:prstGeom prst="rect">
                <a:avLst/>
              </a:prstGeom>
              <a:noFill/>
              <a:ln w="19050">
                <a:solidFill>
                  <a:srgbClr val="FF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ja-JP" altLang="en-US" sz="1600"/>
              </a:p>
            </p:txBody>
          </p:sp>
          <p:sp>
            <p:nvSpPr>
              <p:cNvPr id="24" name="Rectangle 72"/>
              <p:cNvSpPr>
                <a:spLocks noChangeArrowheads="1"/>
              </p:cNvSpPr>
              <p:nvPr/>
            </p:nvSpPr>
            <p:spPr bwMode="auto">
              <a:xfrm>
                <a:off x="3048000" y="3124200"/>
                <a:ext cx="152400" cy="1447800"/>
              </a:xfrm>
              <a:prstGeom prst="rect">
                <a:avLst/>
              </a:prstGeom>
              <a:noFill/>
              <a:ln w="19050">
                <a:solidFill>
                  <a:srgbClr val="008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ja-JP" altLang="en-US" sz="1600"/>
              </a:p>
            </p:txBody>
          </p:sp>
          <p:sp>
            <p:nvSpPr>
              <p:cNvPr id="25" name="Text Box 74"/>
              <p:cNvSpPr txBox="1">
                <a:spLocks noChangeArrowheads="1"/>
              </p:cNvSpPr>
              <p:nvPr/>
            </p:nvSpPr>
            <p:spPr bwMode="auto">
              <a:xfrm>
                <a:off x="4670426" y="4665663"/>
                <a:ext cx="303288" cy="3030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r>
                  <a:rPr lang="en-US" altLang="ja-JP" sz="1200">
                    <a:latin typeface="Symbol" charset="0"/>
                    <a:sym typeface="Symbol" charset="0"/>
                  </a:rPr>
                  <a:t></a:t>
                </a:r>
                <a:endParaRPr lang="en-US" altLang="ja-JP" sz="1200">
                  <a:latin typeface="Arial" charset="0"/>
                </a:endParaRPr>
              </a:p>
            </p:txBody>
          </p:sp>
          <p:sp>
            <p:nvSpPr>
              <p:cNvPr id="26" name="Text Box 75"/>
              <p:cNvSpPr txBox="1">
                <a:spLocks noChangeArrowheads="1"/>
              </p:cNvSpPr>
              <p:nvPr/>
            </p:nvSpPr>
            <p:spPr bwMode="auto">
              <a:xfrm>
                <a:off x="3124200" y="2743200"/>
                <a:ext cx="666750" cy="304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r>
                  <a:rPr lang="en-US" altLang="ja-JP" sz="1200">
                    <a:latin typeface="Arial" charset="0"/>
                  </a:rPr>
                  <a:t>dN/d</a:t>
                </a:r>
                <a:r>
                  <a:rPr lang="en-US" altLang="ja-JP" sz="1200">
                    <a:latin typeface="Symbol" charset="0"/>
                    <a:sym typeface="Symbol" charset="0"/>
                  </a:rPr>
                  <a:t></a:t>
                </a:r>
              </a:p>
            </p:txBody>
          </p:sp>
          <p:sp>
            <p:nvSpPr>
              <p:cNvPr id="27" name="Rectangle 62"/>
              <p:cNvSpPr>
                <a:spLocks noChangeArrowheads="1"/>
              </p:cNvSpPr>
              <p:nvPr/>
            </p:nvSpPr>
            <p:spPr bwMode="auto">
              <a:xfrm>
                <a:off x="2133600" y="3657600"/>
                <a:ext cx="228600" cy="914400"/>
              </a:xfrm>
              <a:prstGeom prst="rect">
                <a:avLst/>
              </a:prstGeom>
              <a:noFill/>
              <a:ln w="19050">
                <a:solidFill>
                  <a:srgbClr val="80008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ja-JP" altLang="en-US" sz="1600"/>
              </a:p>
            </p:txBody>
          </p:sp>
          <p:sp>
            <p:nvSpPr>
              <p:cNvPr id="28" name="Rectangle 63"/>
              <p:cNvSpPr>
                <a:spLocks noChangeArrowheads="1"/>
              </p:cNvSpPr>
              <p:nvPr/>
            </p:nvSpPr>
            <p:spPr bwMode="auto">
              <a:xfrm>
                <a:off x="3886200" y="3657600"/>
                <a:ext cx="228600" cy="914400"/>
              </a:xfrm>
              <a:prstGeom prst="rect">
                <a:avLst/>
              </a:prstGeom>
              <a:noFill/>
              <a:ln w="19050">
                <a:solidFill>
                  <a:srgbClr val="80008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ja-JP" altLang="en-US" sz="1600"/>
              </a:p>
            </p:txBody>
          </p:sp>
          <p:sp>
            <p:nvSpPr>
              <p:cNvPr id="29" name="Text Box 41"/>
              <p:cNvSpPr txBox="1">
                <a:spLocks noChangeArrowheads="1"/>
              </p:cNvSpPr>
              <p:nvPr/>
            </p:nvSpPr>
            <p:spPr bwMode="auto">
              <a:xfrm>
                <a:off x="491166" y="2314500"/>
                <a:ext cx="1727983" cy="505019"/>
              </a:xfrm>
              <a:prstGeom prst="rect">
                <a:avLst/>
              </a:pr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r>
                  <a:rPr lang="en-US" altLang="ja-JP" sz="1200" dirty="0">
                    <a:latin typeface="Arial" charset="0"/>
                  </a:rPr>
                  <a:t>RXN in: 1.5&lt;|</a:t>
                </a:r>
                <a:r>
                  <a:rPr lang="en-US" altLang="ja-JP" sz="1200" dirty="0">
                    <a:latin typeface="Symbol" charset="0"/>
                    <a:cs typeface="Symbol" charset="0"/>
                  </a:rPr>
                  <a:t>h</a:t>
                </a:r>
                <a:r>
                  <a:rPr lang="en-US" altLang="ja-JP" sz="1200" dirty="0">
                    <a:latin typeface="Arial" charset="0"/>
                  </a:rPr>
                  <a:t>|&lt;2.8</a:t>
                </a:r>
              </a:p>
              <a:p>
                <a:r>
                  <a:rPr lang="en-US" altLang="ja-JP" sz="1200" dirty="0">
                    <a:latin typeface="Arial" charset="0"/>
                  </a:rPr>
                  <a:t>    &amp; out: 1.0&lt;|</a:t>
                </a:r>
                <a:r>
                  <a:rPr lang="en-US" altLang="ja-JP" sz="1200" dirty="0">
                    <a:latin typeface="Symbol" charset="0"/>
                    <a:cs typeface="Symbol" charset="0"/>
                  </a:rPr>
                  <a:t>h</a:t>
                </a:r>
                <a:r>
                  <a:rPr lang="en-US" altLang="ja-JP" sz="1200" dirty="0">
                    <a:latin typeface="Arial" charset="0"/>
                  </a:rPr>
                  <a:t>|&lt;1.5</a:t>
                </a:r>
              </a:p>
            </p:txBody>
          </p:sp>
          <p:sp>
            <p:nvSpPr>
              <p:cNvPr id="30" name="Text Box 39"/>
              <p:cNvSpPr txBox="1">
                <a:spLocks noChangeArrowheads="1"/>
              </p:cNvSpPr>
              <p:nvPr/>
            </p:nvSpPr>
            <p:spPr bwMode="auto">
              <a:xfrm>
                <a:off x="497079" y="3004648"/>
                <a:ext cx="1522074" cy="303011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rgbClr val="FF8000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r>
                  <a:rPr lang="en-US" altLang="ja-JP" sz="1200" dirty="0">
                    <a:latin typeface="Arial" charset="0"/>
                  </a:rPr>
                  <a:t>MPC: 3.1&lt;|</a:t>
                </a:r>
                <a:r>
                  <a:rPr lang="en-US" altLang="ja-JP" sz="1200" dirty="0">
                    <a:latin typeface="Symbol" charset="0"/>
                    <a:cs typeface="Symbol" charset="0"/>
                  </a:rPr>
                  <a:t>h</a:t>
                </a:r>
                <a:r>
                  <a:rPr lang="en-US" altLang="ja-JP" sz="1200" dirty="0">
                    <a:latin typeface="Arial" charset="0"/>
                  </a:rPr>
                  <a:t>|&lt;3.7</a:t>
                </a:r>
              </a:p>
            </p:txBody>
          </p:sp>
          <p:sp>
            <p:nvSpPr>
              <p:cNvPr id="31" name="Text Box 38"/>
              <p:cNvSpPr txBox="1">
                <a:spLocks noChangeArrowheads="1"/>
              </p:cNvSpPr>
              <p:nvPr/>
            </p:nvSpPr>
            <p:spPr bwMode="auto">
              <a:xfrm>
                <a:off x="501947" y="3594898"/>
                <a:ext cx="1569984" cy="307777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rgbClr val="800080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r>
                  <a:rPr lang="en-US" altLang="ja-JP" sz="1200">
                    <a:latin typeface="Arial" charset="0"/>
                  </a:rPr>
                  <a:t>BBC: 3.0&lt;|</a:t>
                </a:r>
                <a:r>
                  <a:rPr lang="en-US" altLang="ja-JP" sz="1200">
                    <a:latin typeface="Symbol" charset="0"/>
                    <a:cs typeface="Symbol" charset="0"/>
                  </a:rPr>
                  <a:t>h</a:t>
                </a:r>
                <a:r>
                  <a:rPr lang="en-US" altLang="ja-JP" sz="1200">
                    <a:latin typeface="Arial" charset="0"/>
                  </a:rPr>
                  <a:t>|&lt;3.9</a:t>
                </a:r>
              </a:p>
            </p:txBody>
          </p:sp>
        </p:grpSp>
        <p:sp>
          <p:nvSpPr>
            <p:cNvPr id="7" name="Text Box 41"/>
            <p:cNvSpPr txBox="1">
              <a:spLocks noChangeArrowheads="1"/>
            </p:cNvSpPr>
            <p:nvPr/>
          </p:nvSpPr>
          <p:spPr bwMode="auto">
            <a:xfrm>
              <a:off x="3091659" y="849907"/>
              <a:ext cx="1236888" cy="302946"/>
            </a:xfrm>
            <a:prstGeom prst="rect">
              <a:avLst/>
            </a:prstGeom>
            <a:noFill/>
            <a:ln w="25400">
              <a:solidFill>
                <a:srgbClr val="008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r>
                <a:rPr lang="en-US" altLang="ja-JP" sz="1200">
                  <a:latin typeface="Arial" charset="0"/>
                </a:rPr>
                <a:t>CNT: |</a:t>
              </a:r>
              <a:r>
                <a:rPr lang="en-US" altLang="ja-JP" sz="1200">
                  <a:latin typeface="Symbol" charset="0"/>
                  <a:cs typeface="Symbol" charset="0"/>
                </a:rPr>
                <a:t>h</a:t>
              </a:r>
              <a:r>
                <a:rPr lang="en-US" altLang="ja-JP" sz="1200">
                  <a:latin typeface="Arial" charset="0"/>
                </a:rPr>
                <a:t>|&lt;0.35</a:t>
              </a:r>
            </a:p>
          </p:txBody>
        </p:sp>
      </p:grpSp>
      <p:sp>
        <p:nvSpPr>
          <p:cNvPr id="3" name="テキスト ボックス 2"/>
          <p:cNvSpPr txBox="1"/>
          <p:nvPr/>
        </p:nvSpPr>
        <p:spPr>
          <a:xfrm>
            <a:off x="4416158" y="5024531"/>
            <a:ext cx="4378122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Clr>
                <a:srgbClr val="0000FF"/>
              </a:buClr>
              <a:buFont typeface="ヒラギノ角ゴ ProN W3"/>
              <a:buChar char="✰"/>
            </a:pPr>
            <a:r>
              <a:rPr lang="en-US" altLang="ja-JP" sz="2400" dirty="0" smtClean="0"/>
              <a:t>PID by EMC&amp;TOF</a:t>
            </a:r>
          </a:p>
          <a:p>
            <a:pPr marL="800100" lvl="1" indent="-342900">
              <a:buClr>
                <a:srgbClr val="0000FF"/>
              </a:buClr>
              <a:buFont typeface="ヒラギノ角ゴ ProN W3"/>
              <a:buChar char="➫"/>
            </a:pPr>
            <a:r>
              <a:rPr lang="en-US" altLang="ja-JP" sz="2000" dirty="0" smtClean="0"/>
              <a:t>charged π/K are selected</a:t>
            </a:r>
          </a:p>
          <a:p>
            <a:pPr marL="342900" indent="-342900">
              <a:buClr>
                <a:srgbClr val="0000FF"/>
              </a:buClr>
              <a:buFont typeface="ヒラギノ角ゴ ProN W3"/>
              <a:buChar char="✰"/>
            </a:pPr>
            <a:r>
              <a:rPr lang="en-US" altLang="ja-JP" sz="2400" dirty="0" err="1" smtClean="0"/>
              <a:t>Ψ</a:t>
            </a:r>
            <a:r>
              <a:rPr lang="en-US" altLang="ja-JP" sz="2400" baseline="-25000" dirty="0" err="1" smtClean="0"/>
              <a:t>n</a:t>
            </a:r>
            <a:r>
              <a:rPr lang="en-US" altLang="ja-JP" sz="2400" baseline="-25000" dirty="0" smtClean="0"/>
              <a:t>  </a:t>
            </a:r>
            <a:r>
              <a:rPr lang="en-US" altLang="ja-JP" sz="2400" dirty="0" smtClean="0"/>
              <a:t>by forward detector RXN</a:t>
            </a:r>
            <a:endParaRPr lang="en-US" altLang="ja-JP" sz="2400" dirty="0"/>
          </a:p>
          <a:p>
            <a:endParaRPr kumimoji="1" lang="ja-JP" altLang="en-US" sz="2400" dirty="0"/>
          </a:p>
        </p:txBody>
      </p:sp>
      <p:grpSp>
        <p:nvGrpSpPr>
          <p:cNvPr id="55" name="図形グループ 54"/>
          <p:cNvGrpSpPr>
            <a:grpSpLocks noChangeAspect="1"/>
          </p:cNvGrpSpPr>
          <p:nvPr/>
        </p:nvGrpSpPr>
        <p:grpSpPr>
          <a:xfrm>
            <a:off x="140589" y="1039393"/>
            <a:ext cx="3283887" cy="2520000"/>
            <a:chOff x="93062" y="975895"/>
            <a:chExt cx="2891439" cy="2218840"/>
          </a:xfrm>
        </p:grpSpPr>
        <p:pic>
          <p:nvPicPr>
            <p:cNvPr id="42" name="図 41" descr="スクリーンショット 2012-08-08 14.06.27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743" y="975895"/>
              <a:ext cx="2888758" cy="2218840"/>
            </a:xfrm>
            <a:prstGeom prst="rect">
              <a:avLst/>
            </a:prstGeom>
          </p:spPr>
        </p:pic>
        <p:sp>
          <p:nvSpPr>
            <p:cNvPr id="43" name="フリーフォーム 42"/>
            <p:cNvSpPr/>
            <p:nvPr/>
          </p:nvSpPr>
          <p:spPr>
            <a:xfrm>
              <a:off x="357081" y="1127811"/>
              <a:ext cx="702000" cy="1748927"/>
            </a:xfrm>
            <a:custGeom>
              <a:avLst/>
              <a:gdLst>
                <a:gd name="connsiteX0" fmla="*/ 215924 w 756026"/>
                <a:gd name="connsiteY0" fmla="*/ 1821106 h 1835788"/>
                <a:gd name="connsiteX1" fmla="*/ 25424 w 756026"/>
                <a:gd name="connsiteY1" fmla="*/ 1300406 h 1835788"/>
                <a:gd name="connsiteX2" fmla="*/ 25424 w 756026"/>
                <a:gd name="connsiteY2" fmla="*/ 805106 h 1835788"/>
                <a:gd name="connsiteX3" fmla="*/ 241324 w 756026"/>
                <a:gd name="connsiteY3" fmla="*/ 347906 h 1835788"/>
                <a:gd name="connsiteX4" fmla="*/ 609624 w 756026"/>
                <a:gd name="connsiteY4" fmla="*/ 5006 h 1835788"/>
                <a:gd name="connsiteX5" fmla="*/ 749324 w 756026"/>
                <a:gd name="connsiteY5" fmla="*/ 170106 h 1835788"/>
                <a:gd name="connsiteX6" fmla="*/ 419124 w 756026"/>
                <a:gd name="connsiteY6" fmla="*/ 525706 h 1835788"/>
                <a:gd name="connsiteX7" fmla="*/ 279424 w 756026"/>
                <a:gd name="connsiteY7" fmla="*/ 894006 h 1835788"/>
                <a:gd name="connsiteX8" fmla="*/ 266724 w 756026"/>
                <a:gd name="connsiteY8" fmla="*/ 1262306 h 1835788"/>
                <a:gd name="connsiteX9" fmla="*/ 431824 w 756026"/>
                <a:gd name="connsiteY9" fmla="*/ 1656006 h 1835788"/>
                <a:gd name="connsiteX10" fmla="*/ 215924 w 756026"/>
                <a:gd name="connsiteY10" fmla="*/ 1821106 h 1835788"/>
                <a:gd name="connsiteX0" fmla="*/ 215924 w 708889"/>
                <a:gd name="connsiteY0" fmla="*/ 1818120 h 1832802"/>
                <a:gd name="connsiteX1" fmla="*/ 25424 w 708889"/>
                <a:gd name="connsiteY1" fmla="*/ 1297420 h 1832802"/>
                <a:gd name="connsiteX2" fmla="*/ 25424 w 708889"/>
                <a:gd name="connsiteY2" fmla="*/ 802120 h 1832802"/>
                <a:gd name="connsiteX3" fmla="*/ 241324 w 708889"/>
                <a:gd name="connsiteY3" fmla="*/ 344920 h 1832802"/>
                <a:gd name="connsiteX4" fmla="*/ 609624 w 708889"/>
                <a:gd name="connsiteY4" fmla="*/ 2020 h 1832802"/>
                <a:gd name="connsiteX5" fmla="*/ 698524 w 708889"/>
                <a:gd name="connsiteY5" fmla="*/ 217920 h 1832802"/>
                <a:gd name="connsiteX6" fmla="*/ 419124 w 708889"/>
                <a:gd name="connsiteY6" fmla="*/ 522720 h 1832802"/>
                <a:gd name="connsiteX7" fmla="*/ 279424 w 708889"/>
                <a:gd name="connsiteY7" fmla="*/ 891020 h 1832802"/>
                <a:gd name="connsiteX8" fmla="*/ 266724 w 708889"/>
                <a:gd name="connsiteY8" fmla="*/ 1259320 h 1832802"/>
                <a:gd name="connsiteX9" fmla="*/ 431824 w 708889"/>
                <a:gd name="connsiteY9" fmla="*/ 1653020 h 1832802"/>
                <a:gd name="connsiteX10" fmla="*/ 215924 w 708889"/>
                <a:gd name="connsiteY10" fmla="*/ 1818120 h 1832802"/>
                <a:gd name="connsiteX0" fmla="*/ 215924 w 703506"/>
                <a:gd name="connsiteY0" fmla="*/ 1780489 h 1795171"/>
                <a:gd name="connsiteX1" fmla="*/ 25424 w 703506"/>
                <a:gd name="connsiteY1" fmla="*/ 1259789 h 1795171"/>
                <a:gd name="connsiteX2" fmla="*/ 25424 w 703506"/>
                <a:gd name="connsiteY2" fmla="*/ 764489 h 1795171"/>
                <a:gd name="connsiteX3" fmla="*/ 241324 w 703506"/>
                <a:gd name="connsiteY3" fmla="*/ 307289 h 1795171"/>
                <a:gd name="connsiteX4" fmla="*/ 571524 w 703506"/>
                <a:gd name="connsiteY4" fmla="*/ 2489 h 1795171"/>
                <a:gd name="connsiteX5" fmla="*/ 698524 w 703506"/>
                <a:gd name="connsiteY5" fmla="*/ 180289 h 1795171"/>
                <a:gd name="connsiteX6" fmla="*/ 419124 w 703506"/>
                <a:gd name="connsiteY6" fmla="*/ 485089 h 1795171"/>
                <a:gd name="connsiteX7" fmla="*/ 279424 w 703506"/>
                <a:gd name="connsiteY7" fmla="*/ 853389 h 1795171"/>
                <a:gd name="connsiteX8" fmla="*/ 266724 w 703506"/>
                <a:gd name="connsiteY8" fmla="*/ 1221689 h 1795171"/>
                <a:gd name="connsiteX9" fmla="*/ 431824 w 703506"/>
                <a:gd name="connsiteY9" fmla="*/ 1615389 h 1795171"/>
                <a:gd name="connsiteX10" fmla="*/ 215924 w 703506"/>
                <a:gd name="connsiteY10" fmla="*/ 1780489 h 1795171"/>
                <a:gd name="connsiteX0" fmla="*/ 189018 w 702000"/>
                <a:gd name="connsiteY0" fmla="*/ 1729689 h 1748927"/>
                <a:gd name="connsiteX1" fmla="*/ 23918 w 702000"/>
                <a:gd name="connsiteY1" fmla="*/ 1259789 h 1748927"/>
                <a:gd name="connsiteX2" fmla="*/ 23918 w 702000"/>
                <a:gd name="connsiteY2" fmla="*/ 764489 h 1748927"/>
                <a:gd name="connsiteX3" fmla="*/ 239818 w 702000"/>
                <a:gd name="connsiteY3" fmla="*/ 307289 h 1748927"/>
                <a:gd name="connsiteX4" fmla="*/ 570018 w 702000"/>
                <a:gd name="connsiteY4" fmla="*/ 2489 h 1748927"/>
                <a:gd name="connsiteX5" fmla="*/ 697018 w 702000"/>
                <a:gd name="connsiteY5" fmla="*/ 180289 h 1748927"/>
                <a:gd name="connsiteX6" fmla="*/ 417618 w 702000"/>
                <a:gd name="connsiteY6" fmla="*/ 485089 h 1748927"/>
                <a:gd name="connsiteX7" fmla="*/ 277918 w 702000"/>
                <a:gd name="connsiteY7" fmla="*/ 853389 h 1748927"/>
                <a:gd name="connsiteX8" fmla="*/ 265218 w 702000"/>
                <a:gd name="connsiteY8" fmla="*/ 1221689 h 1748927"/>
                <a:gd name="connsiteX9" fmla="*/ 430318 w 702000"/>
                <a:gd name="connsiteY9" fmla="*/ 1615389 h 1748927"/>
                <a:gd name="connsiteX10" fmla="*/ 189018 w 702000"/>
                <a:gd name="connsiteY10" fmla="*/ 1729689 h 1748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02000" h="1748927">
                  <a:moveTo>
                    <a:pt x="189018" y="1729689"/>
                  </a:moveTo>
                  <a:cubicBezTo>
                    <a:pt x="121285" y="1670422"/>
                    <a:pt x="51435" y="1420656"/>
                    <a:pt x="23918" y="1259789"/>
                  </a:cubicBezTo>
                  <a:cubicBezTo>
                    <a:pt x="-3599" y="1098922"/>
                    <a:pt x="-12065" y="923239"/>
                    <a:pt x="23918" y="764489"/>
                  </a:cubicBezTo>
                  <a:cubicBezTo>
                    <a:pt x="59901" y="605739"/>
                    <a:pt x="148801" y="434289"/>
                    <a:pt x="239818" y="307289"/>
                  </a:cubicBezTo>
                  <a:cubicBezTo>
                    <a:pt x="330835" y="180289"/>
                    <a:pt x="493818" y="23656"/>
                    <a:pt x="570018" y="2489"/>
                  </a:cubicBezTo>
                  <a:cubicBezTo>
                    <a:pt x="646218" y="-18678"/>
                    <a:pt x="722418" y="99856"/>
                    <a:pt x="697018" y="180289"/>
                  </a:cubicBezTo>
                  <a:cubicBezTo>
                    <a:pt x="671618" y="260722"/>
                    <a:pt x="487468" y="372906"/>
                    <a:pt x="417618" y="485089"/>
                  </a:cubicBezTo>
                  <a:cubicBezTo>
                    <a:pt x="347768" y="597272"/>
                    <a:pt x="303318" y="730622"/>
                    <a:pt x="277918" y="853389"/>
                  </a:cubicBezTo>
                  <a:cubicBezTo>
                    <a:pt x="252518" y="976156"/>
                    <a:pt x="239818" y="1094689"/>
                    <a:pt x="265218" y="1221689"/>
                  </a:cubicBezTo>
                  <a:cubicBezTo>
                    <a:pt x="290618" y="1348689"/>
                    <a:pt x="443018" y="1530722"/>
                    <a:pt x="430318" y="1615389"/>
                  </a:cubicBezTo>
                  <a:cubicBezTo>
                    <a:pt x="417618" y="1700056"/>
                    <a:pt x="256751" y="1788956"/>
                    <a:pt x="189018" y="1729689"/>
                  </a:cubicBezTo>
                  <a:close/>
                </a:path>
              </a:pathLst>
            </a:custGeom>
            <a:noFill/>
            <a:ln w="3810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4" name="角丸四角形 43"/>
            <p:cNvSpPr/>
            <p:nvPr/>
          </p:nvSpPr>
          <p:spPr>
            <a:xfrm>
              <a:off x="635000" y="2030053"/>
              <a:ext cx="127001" cy="268648"/>
            </a:xfrm>
            <a:prstGeom prst="roundRect">
              <a:avLst/>
            </a:prstGeom>
            <a:noFill/>
            <a:ln w="38100" cmpd="sng">
              <a:solidFill>
                <a:srgbClr val="0000F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9" name="角丸四角形 48"/>
            <p:cNvSpPr/>
            <p:nvPr/>
          </p:nvSpPr>
          <p:spPr>
            <a:xfrm rot="1200000">
              <a:off x="736600" y="1610953"/>
              <a:ext cx="127001" cy="268648"/>
            </a:xfrm>
            <a:prstGeom prst="roundRect">
              <a:avLst/>
            </a:prstGeom>
            <a:noFill/>
            <a:ln w="38100" cmpd="sng">
              <a:solidFill>
                <a:srgbClr val="0000F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6" name="テキスト ボックス 45"/>
            <p:cNvSpPr txBox="1"/>
            <p:nvPr/>
          </p:nvSpPr>
          <p:spPr>
            <a:xfrm>
              <a:off x="93062" y="1151309"/>
              <a:ext cx="69761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b="1" dirty="0" smtClean="0">
                  <a:solidFill>
                    <a:srgbClr val="FF0000"/>
                  </a:solidFill>
                </a:rPr>
                <a:t>EMC</a:t>
              </a:r>
              <a:endParaRPr kumimoji="1" lang="ja-JP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52" name="テキスト ボックス 51"/>
            <p:cNvSpPr txBox="1"/>
            <p:nvPr/>
          </p:nvSpPr>
          <p:spPr>
            <a:xfrm>
              <a:off x="812801" y="1434987"/>
              <a:ext cx="59122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600" b="1" dirty="0" smtClean="0">
                  <a:solidFill>
                    <a:srgbClr val="0000FF"/>
                  </a:solidFill>
                </a:rPr>
                <a:t>TOF</a:t>
              </a:r>
              <a:endParaRPr kumimoji="1" lang="ja-JP" altLang="en-US" sz="1600" b="1" dirty="0">
                <a:solidFill>
                  <a:srgbClr val="0000FF"/>
                </a:solidFill>
              </a:endParaRPr>
            </a:p>
          </p:txBody>
        </p:sp>
      </p:grpSp>
      <p:cxnSp>
        <p:nvCxnSpPr>
          <p:cNvPr id="51" name="直線矢印コネクタ 50"/>
          <p:cNvCxnSpPr>
            <a:endCxn id="13" idx="0"/>
          </p:cNvCxnSpPr>
          <p:nvPr/>
        </p:nvCxnSpPr>
        <p:spPr>
          <a:xfrm>
            <a:off x="2423608" y="3220686"/>
            <a:ext cx="305124" cy="1775621"/>
          </a:xfrm>
          <a:prstGeom prst="straightConnector1">
            <a:avLst/>
          </a:prstGeom>
          <a:ln w="28575" cmpd="sng">
            <a:solidFill>
              <a:srgbClr val="008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85" name="図形グループ 84"/>
          <p:cNvGrpSpPr>
            <a:grpSpLocks noChangeAspect="1"/>
          </p:cNvGrpSpPr>
          <p:nvPr/>
        </p:nvGrpSpPr>
        <p:grpSpPr>
          <a:xfrm>
            <a:off x="7905140" y="1218564"/>
            <a:ext cx="770709" cy="743299"/>
            <a:chOff x="5137150" y="1149883"/>
            <a:chExt cx="1081088" cy="1042633"/>
          </a:xfrm>
        </p:grpSpPr>
        <p:sp>
          <p:nvSpPr>
            <p:cNvPr id="70" name="Line 4"/>
            <p:cNvSpPr>
              <a:spLocks noChangeShapeType="1"/>
            </p:cNvSpPr>
            <p:nvPr/>
          </p:nvSpPr>
          <p:spPr bwMode="auto">
            <a:xfrm>
              <a:off x="5137150" y="1339850"/>
              <a:ext cx="381000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71" name="Oval 5"/>
            <p:cNvSpPr>
              <a:spLocks noChangeArrowheads="1"/>
            </p:cNvSpPr>
            <p:nvPr/>
          </p:nvSpPr>
          <p:spPr bwMode="auto">
            <a:xfrm>
              <a:off x="5289550" y="1295400"/>
              <a:ext cx="76200" cy="76200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72" name="Line 6"/>
            <p:cNvSpPr>
              <a:spLocks noChangeShapeType="1"/>
            </p:cNvSpPr>
            <p:nvPr/>
          </p:nvSpPr>
          <p:spPr bwMode="auto">
            <a:xfrm>
              <a:off x="5137150" y="1536700"/>
              <a:ext cx="381000" cy="0"/>
            </a:xfrm>
            <a:prstGeom prst="line">
              <a:avLst/>
            </a:prstGeom>
            <a:noFill/>
            <a:ln w="1905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73" name="AutoShape 7"/>
            <p:cNvSpPr>
              <a:spLocks noChangeArrowheads="1"/>
            </p:cNvSpPr>
            <p:nvPr/>
          </p:nvSpPr>
          <p:spPr bwMode="auto">
            <a:xfrm>
              <a:off x="5289550" y="1492250"/>
              <a:ext cx="76200" cy="76200"/>
            </a:xfrm>
            <a:prstGeom prst="triangle">
              <a:avLst>
                <a:gd name="adj" fmla="val 50000"/>
              </a:avLst>
            </a:prstGeom>
            <a:solidFill>
              <a:srgbClr val="0000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74" name="Line 8"/>
            <p:cNvSpPr>
              <a:spLocks noChangeShapeType="1"/>
            </p:cNvSpPr>
            <p:nvPr/>
          </p:nvSpPr>
          <p:spPr bwMode="auto">
            <a:xfrm>
              <a:off x="5137150" y="1765300"/>
              <a:ext cx="3810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75" name="Rectangle 9"/>
            <p:cNvSpPr>
              <a:spLocks noChangeArrowheads="1"/>
            </p:cNvSpPr>
            <p:nvPr/>
          </p:nvSpPr>
          <p:spPr bwMode="auto">
            <a:xfrm>
              <a:off x="5289550" y="1720850"/>
              <a:ext cx="76200" cy="7620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76" name="Line 10"/>
            <p:cNvSpPr>
              <a:spLocks noChangeShapeType="1"/>
            </p:cNvSpPr>
            <p:nvPr/>
          </p:nvSpPr>
          <p:spPr bwMode="auto">
            <a:xfrm>
              <a:off x="5137150" y="1949450"/>
              <a:ext cx="381000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77" name="Oval 11"/>
            <p:cNvSpPr>
              <a:spLocks noChangeArrowheads="1"/>
            </p:cNvSpPr>
            <p:nvPr/>
          </p:nvSpPr>
          <p:spPr bwMode="auto">
            <a:xfrm>
              <a:off x="5289550" y="1905000"/>
              <a:ext cx="76200" cy="7620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78" name="Line 12"/>
            <p:cNvSpPr>
              <a:spLocks noChangeShapeType="1"/>
            </p:cNvSpPr>
            <p:nvPr/>
          </p:nvSpPr>
          <p:spPr bwMode="auto">
            <a:xfrm>
              <a:off x="5137150" y="2146300"/>
              <a:ext cx="381000" cy="0"/>
            </a:xfrm>
            <a:prstGeom prst="line">
              <a:avLst/>
            </a:prstGeom>
            <a:noFill/>
            <a:ln w="19050">
              <a:solidFill>
                <a:srgbClr val="0000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79" name="AutoShape 13"/>
            <p:cNvSpPr>
              <a:spLocks noChangeArrowheads="1"/>
            </p:cNvSpPr>
            <p:nvPr/>
          </p:nvSpPr>
          <p:spPr bwMode="auto">
            <a:xfrm>
              <a:off x="5289550" y="2101850"/>
              <a:ext cx="76200" cy="76200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80" name="Text Box 14"/>
            <p:cNvSpPr txBox="1">
              <a:spLocks noChangeArrowheads="1"/>
            </p:cNvSpPr>
            <p:nvPr/>
          </p:nvSpPr>
          <p:spPr bwMode="auto">
            <a:xfrm>
              <a:off x="5500688" y="1149883"/>
              <a:ext cx="703261" cy="244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r>
                <a:rPr lang="en-US" altLang="ja-JP" sz="1000" dirty="0"/>
                <a:t>n=2 RXN</a:t>
              </a:r>
            </a:p>
          </p:txBody>
        </p:sp>
        <p:sp>
          <p:nvSpPr>
            <p:cNvPr id="81" name="Text Box 15"/>
            <p:cNvSpPr txBox="1">
              <a:spLocks noChangeArrowheads="1"/>
            </p:cNvSpPr>
            <p:nvPr/>
          </p:nvSpPr>
          <p:spPr bwMode="auto">
            <a:xfrm>
              <a:off x="5500688" y="1344793"/>
              <a:ext cx="703261" cy="2444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r>
                <a:rPr lang="en-US" altLang="ja-JP" sz="1000" dirty="0"/>
                <a:t>n=3 RXN</a:t>
              </a:r>
            </a:p>
          </p:txBody>
        </p:sp>
        <p:sp>
          <p:nvSpPr>
            <p:cNvPr id="82" name="Text Box 16"/>
            <p:cNvSpPr txBox="1">
              <a:spLocks noChangeArrowheads="1"/>
            </p:cNvSpPr>
            <p:nvPr/>
          </p:nvSpPr>
          <p:spPr bwMode="auto">
            <a:xfrm>
              <a:off x="5500688" y="1555930"/>
              <a:ext cx="703261" cy="2444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r>
                <a:rPr lang="en-US" altLang="ja-JP" sz="1000" dirty="0"/>
                <a:t>n=4 RXN</a:t>
              </a:r>
            </a:p>
          </p:txBody>
        </p:sp>
        <p:sp>
          <p:nvSpPr>
            <p:cNvPr id="83" name="Text Box 17"/>
            <p:cNvSpPr txBox="1">
              <a:spLocks noChangeArrowheads="1"/>
            </p:cNvSpPr>
            <p:nvPr/>
          </p:nvSpPr>
          <p:spPr bwMode="auto">
            <a:xfrm>
              <a:off x="5500688" y="1748018"/>
              <a:ext cx="717550" cy="2444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r>
                <a:rPr lang="en-US" altLang="ja-JP" sz="1000" dirty="0"/>
                <a:t>n=2 MPC</a:t>
              </a:r>
            </a:p>
          </p:txBody>
        </p:sp>
        <p:sp>
          <p:nvSpPr>
            <p:cNvPr id="84" name="Text Box 18"/>
            <p:cNvSpPr txBox="1">
              <a:spLocks noChangeArrowheads="1"/>
            </p:cNvSpPr>
            <p:nvPr/>
          </p:nvSpPr>
          <p:spPr bwMode="auto">
            <a:xfrm>
              <a:off x="5500688" y="1948042"/>
              <a:ext cx="717550" cy="2444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r>
                <a:rPr lang="en-US" altLang="ja-JP" sz="1000" dirty="0"/>
                <a:t>n=3 MPC</a:t>
              </a:r>
            </a:p>
          </p:txBody>
        </p:sp>
      </p:grpSp>
      <p:graphicFrame>
        <p:nvGraphicFramePr>
          <p:cNvPr id="66" name="オブジェクト 6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7975218"/>
              </p:ext>
            </p:extLst>
          </p:nvPr>
        </p:nvGraphicFramePr>
        <p:xfrm>
          <a:off x="4416158" y="3659417"/>
          <a:ext cx="1605881" cy="9927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5" name="数式" r:id="rId6" imgW="698500" imgH="431800" progId="Equation.3">
                  <p:embed/>
                </p:oleObj>
              </mc:Choice>
              <mc:Fallback>
                <p:oleObj name="数式" r:id="rId6" imgW="698500" imgH="4318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416158" y="3659417"/>
                        <a:ext cx="1605881" cy="9927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テキスト ボックス 32"/>
          <p:cNvSpPr txBox="1"/>
          <p:nvPr/>
        </p:nvSpPr>
        <p:spPr>
          <a:xfrm>
            <a:off x="6243052" y="4117843"/>
            <a:ext cx="263489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R(q),M(q): </a:t>
            </a:r>
          </a:p>
          <a:p>
            <a:r>
              <a:rPr kumimoji="1" lang="en-US" altLang="ja-JP" dirty="0" smtClean="0"/>
              <a:t>relative momentum dist.</a:t>
            </a:r>
          </a:p>
          <a:p>
            <a:r>
              <a:rPr lang="en-US" altLang="ja-JP" dirty="0" smtClean="0"/>
              <a:t>for real and mixed pairs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911633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kumimoji="1" lang="en-US" altLang="ja-JP" sz="2800" dirty="0" smtClean="0"/>
              <a:t>Azimuthal HBT </a:t>
            </a:r>
            <a:r>
              <a:rPr kumimoji="1" lang="en-US" altLang="ja-JP" sz="2800" dirty="0" err="1" smtClean="0"/>
              <a:t>w.r.t</a:t>
            </a:r>
            <a:r>
              <a:rPr kumimoji="1" lang="en-US" altLang="ja-JP" sz="2800" dirty="0" smtClean="0"/>
              <a:t> </a:t>
            </a:r>
            <a:r>
              <a:rPr lang="en-US" altLang="ja-JP" sz="2800" dirty="0" smtClean="0"/>
              <a:t>v</a:t>
            </a:r>
            <a:r>
              <a:rPr lang="en-US" altLang="ja-JP" sz="2800" baseline="-25000" dirty="0" smtClean="0"/>
              <a:t>2</a:t>
            </a:r>
            <a:r>
              <a:rPr kumimoji="1" lang="en-US" altLang="ja-JP" sz="2800" dirty="0" smtClean="0"/>
              <a:t> plane</a:t>
            </a:r>
            <a:endParaRPr kumimoji="1" lang="ja-JP" altLang="en-US" sz="2800" dirty="0"/>
          </a:p>
        </p:txBody>
      </p:sp>
      <p:sp>
        <p:nvSpPr>
          <p:cNvPr id="174" name="コンテンツ プレースホルダー 173"/>
          <p:cNvSpPr>
            <a:spLocks noGrp="1"/>
          </p:cNvSpPr>
          <p:nvPr>
            <p:ph idx="1"/>
          </p:nvPr>
        </p:nvSpPr>
        <p:spPr>
          <a:xfrm>
            <a:off x="328525" y="5080996"/>
            <a:ext cx="8551209" cy="1644923"/>
          </a:xfrm>
        </p:spPr>
        <p:txBody>
          <a:bodyPr>
            <a:normAutofit/>
          </a:bodyPr>
          <a:lstStyle/>
          <a:p>
            <a:r>
              <a:rPr lang="en-US" altLang="ja-JP" sz="2400" dirty="0"/>
              <a:t>Final eccentricity </a:t>
            </a:r>
            <a:r>
              <a:rPr lang="en-US" altLang="ja-JP" sz="2400" dirty="0" smtClean="0"/>
              <a:t>can </a:t>
            </a:r>
            <a:r>
              <a:rPr lang="en-US" altLang="ja-JP" sz="2400" dirty="0"/>
              <a:t>be </a:t>
            </a:r>
            <a:r>
              <a:rPr lang="en-US" altLang="ja-JP" sz="2400" dirty="0" smtClean="0"/>
              <a:t>measured by azimuthal HBT</a:t>
            </a:r>
            <a:endParaRPr lang="en-US" altLang="ja-JP" sz="2400" dirty="0"/>
          </a:p>
          <a:p>
            <a:pPr lvl="1"/>
            <a:r>
              <a:rPr lang="en-US" altLang="ja-JP" sz="2000" dirty="0" smtClean="0"/>
              <a:t>It depends on initial eccentricity, pressure gradient, expansion time, </a:t>
            </a:r>
            <a:r>
              <a:rPr lang="en-US" altLang="ja-JP" dirty="0" smtClean="0"/>
              <a:t>and </a:t>
            </a:r>
            <a:r>
              <a:rPr lang="en-US" altLang="ja-JP" sz="2000" dirty="0" smtClean="0"/>
              <a:t>velocity profile, etc.</a:t>
            </a:r>
          </a:p>
          <a:p>
            <a:pPr lvl="1"/>
            <a:r>
              <a:rPr lang="en-US" altLang="ja-JP" dirty="0" smtClean="0"/>
              <a:t>Good probe to investigate system evolution</a:t>
            </a:r>
            <a:endParaRPr lang="en-US" altLang="ja-JP" sz="2000" dirty="0" smtClean="0"/>
          </a:p>
          <a:p>
            <a:endParaRPr kumimoji="1" lang="ja-JP" altLang="en-US" sz="2400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B7434-30AB-B34D-8FD6-98AFC1D5DE1C}" type="slidenum">
              <a:rPr kumimoji="1" lang="ja-JP" altLang="en-US" smtClean="0"/>
              <a:t>6</a:t>
            </a:fld>
            <a:endParaRPr kumimoji="1" lang="ja-JP" altLang="en-US"/>
          </a:p>
        </p:txBody>
      </p:sp>
      <p:sp>
        <p:nvSpPr>
          <p:cNvPr id="167" name="テキスト ボックス 166"/>
          <p:cNvSpPr txBox="1"/>
          <p:nvPr/>
        </p:nvSpPr>
        <p:spPr>
          <a:xfrm>
            <a:off x="3012881" y="2080597"/>
            <a:ext cx="29378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b="1" dirty="0"/>
              <a:t>M</a:t>
            </a:r>
            <a:r>
              <a:rPr kumimoji="1" lang="en-US" altLang="ja-JP" b="1" dirty="0" smtClean="0"/>
              <a:t>omentum anisotropy</a:t>
            </a:r>
            <a:r>
              <a:rPr lang="en-US" altLang="ja-JP" b="1" dirty="0"/>
              <a:t> </a:t>
            </a:r>
            <a:r>
              <a:rPr kumimoji="1" lang="en-US" altLang="ja-JP" b="1" dirty="0" smtClean="0"/>
              <a:t>v</a:t>
            </a:r>
            <a:r>
              <a:rPr kumimoji="1" lang="en-US" altLang="ja-JP" b="1" baseline="-25000" dirty="0" smtClean="0"/>
              <a:t>2</a:t>
            </a:r>
            <a:endParaRPr kumimoji="1" lang="ja-JP" altLang="en-US" b="1" baseline="-25000" dirty="0"/>
          </a:p>
        </p:txBody>
      </p:sp>
      <p:sp>
        <p:nvSpPr>
          <p:cNvPr id="168" name="テキスト ボックス 167"/>
          <p:cNvSpPr txBox="1"/>
          <p:nvPr/>
        </p:nvSpPr>
        <p:spPr>
          <a:xfrm>
            <a:off x="518858" y="1037781"/>
            <a:ext cx="30069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b="1" dirty="0" smtClean="0"/>
              <a:t>Initial spatial </a:t>
            </a:r>
            <a:r>
              <a:rPr lang="en-US" altLang="ja-JP" b="1" dirty="0" smtClean="0"/>
              <a:t>eccentricity</a:t>
            </a:r>
            <a:endParaRPr kumimoji="1" lang="ja-JP" altLang="en-US" b="1" dirty="0"/>
          </a:p>
        </p:txBody>
      </p:sp>
      <p:grpSp>
        <p:nvGrpSpPr>
          <p:cNvPr id="4" name="Group 6"/>
          <p:cNvGrpSpPr>
            <a:grpSpLocks noChangeAspect="1"/>
          </p:cNvGrpSpPr>
          <p:nvPr/>
        </p:nvGrpSpPr>
        <p:grpSpPr bwMode="auto">
          <a:xfrm rot="120000">
            <a:off x="234243" y="1482233"/>
            <a:ext cx="2524415" cy="1725260"/>
            <a:chOff x="185" y="981"/>
            <a:chExt cx="2287" cy="1563"/>
          </a:xfrm>
        </p:grpSpPr>
        <p:sp>
          <p:nvSpPr>
            <p:cNvPr id="5" name="Freeform 7"/>
            <p:cNvSpPr>
              <a:spLocks/>
            </p:cNvSpPr>
            <p:nvPr/>
          </p:nvSpPr>
          <p:spPr bwMode="auto">
            <a:xfrm rot="10800000">
              <a:off x="1893" y="981"/>
              <a:ext cx="253" cy="219"/>
            </a:xfrm>
            <a:custGeom>
              <a:avLst/>
              <a:gdLst>
                <a:gd name="T0" fmla="*/ 430 w 720"/>
                <a:gd name="T1" fmla="*/ 0 h 622"/>
                <a:gd name="T2" fmla="*/ 177 w 720"/>
                <a:gd name="T3" fmla="*/ 379 h 622"/>
                <a:gd name="T4" fmla="*/ 0 w 720"/>
                <a:gd name="T5" fmla="*/ 379 h 622"/>
                <a:gd name="T6" fmla="*/ 168 w 720"/>
                <a:gd name="T7" fmla="*/ 622 h 622"/>
                <a:gd name="T8" fmla="*/ 631 w 720"/>
                <a:gd name="T9" fmla="*/ 379 h 622"/>
                <a:gd name="T10" fmla="*/ 465 w 720"/>
                <a:gd name="T11" fmla="*/ 382 h 622"/>
                <a:gd name="T12" fmla="*/ 720 w 720"/>
                <a:gd name="T13" fmla="*/ 0 h 622"/>
                <a:gd name="T14" fmla="*/ 430 w 720"/>
                <a:gd name="T15" fmla="*/ 0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0" h="622">
                  <a:moveTo>
                    <a:pt x="430" y="0"/>
                  </a:moveTo>
                  <a:lnTo>
                    <a:pt x="177" y="379"/>
                  </a:lnTo>
                  <a:lnTo>
                    <a:pt x="0" y="379"/>
                  </a:lnTo>
                  <a:lnTo>
                    <a:pt x="168" y="622"/>
                  </a:lnTo>
                  <a:lnTo>
                    <a:pt x="631" y="379"/>
                  </a:lnTo>
                  <a:lnTo>
                    <a:pt x="465" y="382"/>
                  </a:lnTo>
                  <a:lnTo>
                    <a:pt x="720" y="0"/>
                  </a:lnTo>
                  <a:lnTo>
                    <a:pt x="430" y="0"/>
                  </a:lnTo>
                  <a:close/>
                </a:path>
              </a:pathLst>
            </a:custGeom>
            <a:solidFill>
              <a:srgbClr val="BBE0E3"/>
            </a:solidFill>
            <a:ln w="9525" cap="flat" cmpd="sng">
              <a:prstDash val="solid"/>
              <a:round/>
              <a:headEnd/>
              <a:tailEnd/>
            </a:ln>
            <a:effectLst/>
            <a:scene3d>
              <a:camera prst="legacyPerspectiveTopRight">
                <a:rot lat="20099999" lon="21299999" rev="0"/>
              </a:camera>
              <a:lightRig rig="legacyFlat1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BBE0E3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" name="Line 8"/>
            <p:cNvSpPr>
              <a:spLocks noChangeShapeType="1"/>
            </p:cNvSpPr>
            <p:nvPr/>
          </p:nvSpPr>
          <p:spPr bwMode="auto">
            <a:xfrm flipH="1">
              <a:off x="595" y="1211"/>
              <a:ext cx="438" cy="649"/>
            </a:xfrm>
            <a:prstGeom prst="line">
              <a:avLst/>
            </a:pr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" name="Line 9"/>
            <p:cNvSpPr>
              <a:spLocks noChangeShapeType="1"/>
            </p:cNvSpPr>
            <p:nvPr/>
          </p:nvSpPr>
          <p:spPr bwMode="auto">
            <a:xfrm flipH="1">
              <a:off x="807" y="1211"/>
              <a:ext cx="429" cy="639"/>
            </a:xfrm>
            <a:prstGeom prst="line">
              <a:avLst/>
            </a:pr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Line 10"/>
            <p:cNvSpPr>
              <a:spLocks noChangeShapeType="1"/>
            </p:cNvSpPr>
            <p:nvPr/>
          </p:nvSpPr>
          <p:spPr bwMode="auto">
            <a:xfrm>
              <a:off x="942" y="1347"/>
              <a:ext cx="1440" cy="0"/>
            </a:xfrm>
            <a:prstGeom prst="line">
              <a:avLst/>
            </a:pr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" name="Line 11"/>
            <p:cNvSpPr>
              <a:spLocks noChangeShapeType="1"/>
            </p:cNvSpPr>
            <p:nvPr/>
          </p:nvSpPr>
          <p:spPr bwMode="auto">
            <a:xfrm>
              <a:off x="908" y="2027"/>
              <a:ext cx="1012" cy="0"/>
            </a:xfrm>
            <a:prstGeom prst="line">
              <a:avLst/>
            </a:pr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AutoShape 12"/>
            <p:cNvSpPr>
              <a:spLocks noChangeArrowheads="1"/>
            </p:cNvSpPr>
            <p:nvPr/>
          </p:nvSpPr>
          <p:spPr bwMode="auto">
            <a:xfrm>
              <a:off x="185" y="1208"/>
              <a:ext cx="2287" cy="1261"/>
            </a:xfrm>
            <a:prstGeom prst="parallelogram">
              <a:avLst>
                <a:gd name="adj" fmla="val 67289"/>
              </a:avLst>
            </a:prstGeom>
            <a:noFill/>
            <a:ln w="28575">
              <a:solidFill>
                <a:srgbClr val="99CC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Line 13"/>
            <p:cNvSpPr>
              <a:spLocks noChangeShapeType="1"/>
            </p:cNvSpPr>
            <p:nvPr/>
          </p:nvSpPr>
          <p:spPr bwMode="auto">
            <a:xfrm flipH="1">
              <a:off x="185" y="2197"/>
              <a:ext cx="183" cy="274"/>
            </a:xfrm>
            <a:prstGeom prst="line">
              <a:avLst/>
            </a:pr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Line 14"/>
            <p:cNvSpPr>
              <a:spLocks noChangeShapeType="1"/>
            </p:cNvSpPr>
            <p:nvPr/>
          </p:nvSpPr>
          <p:spPr bwMode="auto">
            <a:xfrm flipH="1">
              <a:off x="908" y="1211"/>
              <a:ext cx="532" cy="791"/>
            </a:xfrm>
            <a:prstGeom prst="line">
              <a:avLst/>
            </a:pr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Freeform 15"/>
            <p:cNvSpPr>
              <a:spLocks/>
            </p:cNvSpPr>
            <p:nvPr/>
          </p:nvSpPr>
          <p:spPr bwMode="auto">
            <a:xfrm rot="10800000" flipV="1">
              <a:off x="887" y="1924"/>
              <a:ext cx="178" cy="506"/>
            </a:xfrm>
            <a:custGeom>
              <a:avLst/>
              <a:gdLst>
                <a:gd name="T0" fmla="*/ 84 w 252"/>
                <a:gd name="T1" fmla="*/ 643 h 715"/>
                <a:gd name="T2" fmla="*/ 24 w 252"/>
                <a:gd name="T3" fmla="*/ 519 h 715"/>
                <a:gd name="T4" fmla="*/ 1 w 252"/>
                <a:gd name="T5" fmla="*/ 351 h 715"/>
                <a:gd name="T6" fmla="*/ 30 w 252"/>
                <a:gd name="T7" fmla="*/ 205 h 715"/>
                <a:gd name="T8" fmla="*/ 100 w 252"/>
                <a:gd name="T9" fmla="*/ 73 h 715"/>
                <a:gd name="T10" fmla="*/ 166 w 252"/>
                <a:gd name="T11" fmla="*/ 4 h 715"/>
                <a:gd name="T12" fmla="*/ 225 w 252"/>
                <a:gd name="T13" fmla="*/ 171 h 715"/>
                <a:gd name="T14" fmla="*/ 249 w 252"/>
                <a:gd name="T15" fmla="*/ 337 h 715"/>
                <a:gd name="T16" fmla="*/ 241 w 252"/>
                <a:gd name="T17" fmla="*/ 514 h 715"/>
                <a:gd name="T18" fmla="*/ 199 w 252"/>
                <a:gd name="T19" fmla="*/ 636 h 715"/>
                <a:gd name="T20" fmla="*/ 142 w 252"/>
                <a:gd name="T21" fmla="*/ 712 h 715"/>
                <a:gd name="T22" fmla="*/ 84 w 252"/>
                <a:gd name="T23" fmla="*/ 643 h 7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2" h="715">
                  <a:moveTo>
                    <a:pt x="84" y="643"/>
                  </a:moveTo>
                  <a:cubicBezTo>
                    <a:pt x="64" y="611"/>
                    <a:pt x="38" y="568"/>
                    <a:pt x="24" y="519"/>
                  </a:cubicBezTo>
                  <a:cubicBezTo>
                    <a:pt x="10" y="470"/>
                    <a:pt x="0" y="403"/>
                    <a:pt x="1" y="351"/>
                  </a:cubicBezTo>
                  <a:cubicBezTo>
                    <a:pt x="2" y="299"/>
                    <a:pt x="14" y="251"/>
                    <a:pt x="30" y="205"/>
                  </a:cubicBezTo>
                  <a:cubicBezTo>
                    <a:pt x="46" y="159"/>
                    <a:pt x="77" y="106"/>
                    <a:pt x="100" y="73"/>
                  </a:cubicBezTo>
                  <a:cubicBezTo>
                    <a:pt x="123" y="40"/>
                    <a:pt x="163" y="0"/>
                    <a:pt x="166" y="4"/>
                  </a:cubicBezTo>
                  <a:cubicBezTo>
                    <a:pt x="198" y="57"/>
                    <a:pt x="212" y="120"/>
                    <a:pt x="225" y="171"/>
                  </a:cubicBezTo>
                  <a:cubicBezTo>
                    <a:pt x="239" y="226"/>
                    <a:pt x="246" y="280"/>
                    <a:pt x="249" y="337"/>
                  </a:cubicBezTo>
                  <a:cubicBezTo>
                    <a:pt x="252" y="394"/>
                    <a:pt x="249" y="464"/>
                    <a:pt x="241" y="514"/>
                  </a:cubicBezTo>
                  <a:cubicBezTo>
                    <a:pt x="233" y="564"/>
                    <a:pt x="216" y="603"/>
                    <a:pt x="199" y="636"/>
                  </a:cubicBezTo>
                  <a:cubicBezTo>
                    <a:pt x="182" y="669"/>
                    <a:pt x="142" y="715"/>
                    <a:pt x="142" y="712"/>
                  </a:cubicBezTo>
                  <a:cubicBezTo>
                    <a:pt x="142" y="711"/>
                    <a:pt x="104" y="675"/>
                    <a:pt x="84" y="643"/>
                  </a:cubicBezTo>
                  <a:close/>
                </a:path>
              </a:pathLst>
            </a:custGeom>
            <a:solidFill>
              <a:srgbClr val="FFFFFF"/>
            </a:solidFill>
            <a:ln w="38100" cap="flat" cmpd="sng">
              <a:solidFill>
                <a:srgbClr val="FFFFFF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Line 16"/>
            <p:cNvSpPr>
              <a:spLocks noChangeShapeType="1"/>
            </p:cNvSpPr>
            <p:nvPr/>
          </p:nvSpPr>
          <p:spPr bwMode="auto">
            <a:xfrm flipH="1">
              <a:off x="792" y="1885"/>
              <a:ext cx="392" cy="581"/>
            </a:xfrm>
            <a:prstGeom prst="line">
              <a:avLst/>
            </a:pr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5" name="Group 17"/>
            <p:cNvGrpSpPr>
              <a:grpSpLocks/>
            </p:cNvGrpSpPr>
            <p:nvPr/>
          </p:nvGrpSpPr>
          <p:grpSpPr bwMode="auto">
            <a:xfrm>
              <a:off x="1493" y="1091"/>
              <a:ext cx="726" cy="707"/>
              <a:chOff x="4551" y="901"/>
              <a:chExt cx="784" cy="763"/>
            </a:xfrm>
          </p:grpSpPr>
          <p:grpSp>
            <p:nvGrpSpPr>
              <p:cNvPr id="81" name="Group 18"/>
              <p:cNvGrpSpPr>
                <a:grpSpLocks/>
              </p:cNvGrpSpPr>
              <p:nvPr/>
            </p:nvGrpSpPr>
            <p:grpSpPr bwMode="auto">
              <a:xfrm>
                <a:off x="4551" y="901"/>
                <a:ext cx="784" cy="763"/>
                <a:chOff x="4551" y="901"/>
                <a:chExt cx="784" cy="763"/>
              </a:xfrm>
            </p:grpSpPr>
            <p:sp>
              <p:nvSpPr>
                <p:cNvPr id="83" name="Oval 19"/>
                <p:cNvSpPr>
                  <a:spLocks noChangeArrowheads="1"/>
                </p:cNvSpPr>
                <p:nvPr/>
              </p:nvSpPr>
              <p:spPr bwMode="auto">
                <a:xfrm>
                  <a:off x="4569" y="902"/>
                  <a:ext cx="749" cy="749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333399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4" name="Oval 20"/>
                <p:cNvSpPr>
                  <a:spLocks noChangeArrowheads="1"/>
                </p:cNvSpPr>
                <p:nvPr/>
              </p:nvSpPr>
              <p:spPr bwMode="auto">
                <a:xfrm>
                  <a:off x="4569" y="901"/>
                  <a:ext cx="749" cy="749"/>
                </a:xfrm>
                <a:prstGeom prst="ellips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gradFill rotWithShape="0">
                        <a:gsLst>
                          <a:gs pos="0">
                            <a:schemeClr val="bg1"/>
                          </a:gs>
                          <a:gs pos="100000">
                            <a:schemeClr val="accent2"/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5" name="Freeform 21"/>
                <p:cNvSpPr>
                  <a:spLocks/>
                </p:cNvSpPr>
                <p:nvPr/>
              </p:nvSpPr>
              <p:spPr bwMode="auto">
                <a:xfrm>
                  <a:off x="4551" y="1206"/>
                  <a:ext cx="784" cy="458"/>
                </a:xfrm>
                <a:custGeom>
                  <a:avLst/>
                  <a:gdLst>
                    <a:gd name="T0" fmla="*/ 43 w 1026"/>
                    <a:gd name="T1" fmla="*/ 123 h 600"/>
                    <a:gd name="T2" fmla="*/ 120 w 1026"/>
                    <a:gd name="T3" fmla="*/ 181 h 600"/>
                    <a:gd name="T4" fmla="*/ 262 w 1026"/>
                    <a:gd name="T5" fmla="*/ 250 h 600"/>
                    <a:gd name="T6" fmla="*/ 432 w 1026"/>
                    <a:gd name="T7" fmla="*/ 280 h 600"/>
                    <a:gd name="T8" fmla="*/ 634 w 1026"/>
                    <a:gd name="T9" fmla="*/ 259 h 600"/>
                    <a:gd name="T10" fmla="*/ 799 w 1026"/>
                    <a:gd name="T11" fmla="*/ 201 h 600"/>
                    <a:gd name="T12" fmla="*/ 937 w 1026"/>
                    <a:gd name="T13" fmla="*/ 90 h 600"/>
                    <a:gd name="T14" fmla="*/ 1026 w 1026"/>
                    <a:gd name="T15" fmla="*/ 9 h 600"/>
                    <a:gd name="T16" fmla="*/ 1019 w 1026"/>
                    <a:gd name="T17" fmla="*/ 144 h 600"/>
                    <a:gd name="T18" fmla="*/ 992 w 1026"/>
                    <a:gd name="T19" fmla="*/ 267 h 600"/>
                    <a:gd name="T20" fmla="*/ 929 w 1026"/>
                    <a:gd name="T21" fmla="*/ 384 h 600"/>
                    <a:gd name="T22" fmla="*/ 857 w 1026"/>
                    <a:gd name="T23" fmla="*/ 467 h 600"/>
                    <a:gd name="T24" fmla="*/ 749 w 1026"/>
                    <a:gd name="T25" fmla="*/ 542 h 600"/>
                    <a:gd name="T26" fmla="*/ 610 w 1026"/>
                    <a:gd name="T27" fmla="*/ 588 h 600"/>
                    <a:gd name="T28" fmla="*/ 455 w 1026"/>
                    <a:gd name="T29" fmla="*/ 594 h 600"/>
                    <a:gd name="T30" fmla="*/ 310 w 1026"/>
                    <a:gd name="T31" fmla="*/ 553 h 600"/>
                    <a:gd name="T32" fmla="*/ 193 w 1026"/>
                    <a:gd name="T33" fmla="*/ 479 h 600"/>
                    <a:gd name="T34" fmla="*/ 95 w 1026"/>
                    <a:gd name="T35" fmla="*/ 368 h 600"/>
                    <a:gd name="T36" fmla="*/ 36 w 1026"/>
                    <a:gd name="T37" fmla="*/ 237 h 600"/>
                    <a:gd name="T38" fmla="*/ 1 w 1026"/>
                    <a:gd name="T39" fmla="*/ 73 h 600"/>
                    <a:gd name="T40" fmla="*/ 43 w 1026"/>
                    <a:gd name="T41" fmla="*/ 123 h 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026" h="600">
                      <a:moveTo>
                        <a:pt x="43" y="123"/>
                      </a:moveTo>
                      <a:cubicBezTo>
                        <a:pt x="61" y="136"/>
                        <a:pt x="84" y="160"/>
                        <a:pt x="120" y="181"/>
                      </a:cubicBezTo>
                      <a:cubicBezTo>
                        <a:pt x="156" y="202"/>
                        <a:pt x="210" y="233"/>
                        <a:pt x="262" y="250"/>
                      </a:cubicBezTo>
                      <a:cubicBezTo>
                        <a:pt x="314" y="267"/>
                        <a:pt x="370" y="279"/>
                        <a:pt x="432" y="280"/>
                      </a:cubicBezTo>
                      <a:cubicBezTo>
                        <a:pt x="494" y="281"/>
                        <a:pt x="573" y="272"/>
                        <a:pt x="634" y="259"/>
                      </a:cubicBezTo>
                      <a:cubicBezTo>
                        <a:pt x="695" y="246"/>
                        <a:pt x="749" y="229"/>
                        <a:pt x="799" y="201"/>
                      </a:cubicBezTo>
                      <a:cubicBezTo>
                        <a:pt x="849" y="173"/>
                        <a:pt x="899" y="122"/>
                        <a:pt x="937" y="90"/>
                      </a:cubicBezTo>
                      <a:cubicBezTo>
                        <a:pt x="975" y="58"/>
                        <a:pt x="1012" y="0"/>
                        <a:pt x="1026" y="9"/>
                      </a:cubicBezTo>
                      <a:cubicBezTo>
                        <a:pt x="1021" y="13"/>
                        <a:pt x="1025" y="101"/>
                        <a:pt x="1019" y="144"/>
                      </a:cubicBezTo>
                      <a:cubicBezTo>
                        <a:pt x="1013" y="187"/>
                        <a:pt x="1007" y="227"/>
                        <a:pt x="992" y="267"/>
                      </a:cubicBezTo>
                      <a:cubicBezTo>
                        <a:pt x="978" y="307"/>
                        <a:pt x="952" y="351"/>
                        <a:pt x="929" y="384"/>
                      </a:cubicBezTo>
                      <a:cubicBezTo>
                        <a:pt x="907" y="417"/>
                        <a:pt x="886" y="440"/>
                        <a:pt x="857" y="467"/>
                      </a:cubicBezTo>
                      <a:cubicBezTo>
                        <a:pt x="827" y="493"/>
                        <a:pt x="790" y="521"/>
                        <a:pt x="749" y="542"/>
                      </a:cubicBezTo>
                      <a:cubicBezTo>
                        <a:pt x="708" y="562"/>
                        <a:pt x="659" y="580"/>
                        <a:pt x="610" y="588"/>
                      </a:cubicBezTo>
                      <a:cubicBezTo>
                        <a:pt x="561" y="596"/>
                        <a:pt x="505" y="600"/>
                        <a:pt x="455" y="594"/>
                      </a:cubicBezTo>
                      <a:cubicBezTo>
                        <a:pt x="404" y="588"/>
                        <a:pt x="353" y="572"/>
                        <a:pt x="310" y="553"/>
                      </a:cubicBezTo>
                      <a:cubicBezTo>
                        <a:pt x="267" y="533"/>
                        <a:pt x="229" y="510"/>
                        <a:pt x="193" y="479"/>
                      </a:cubicBezTo>
                      <a:cubicBezTo>
                        <a:pt x="157" y="448"/>
                        <a:pt x="121" y="408"/>
                        <a:pt x="95" y="368"/>
                      </a:cubicBezTo>
                      <a:cubicBezTo>
                        <a:pt x="69" y="328"/>
                        <a:pt x="52" y="286"/>
                        <a:pt x="36" y="237"/>
                      </a:cubicBezTo>
                      <a:cubicBezTo>
                        <a:pt x="20" y="188"/>
                        <a:pt x="0" y="92"/>
                        <a:pt x="1" y="73"/>
                      </a:cubicBezTo>
                      <a:lnTo>
                        <a:pt x="43" y="123"/>
                      </a:ln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6" name="Freeform 22"/>
                <p:cNvSpPr>
                  <a:spLocks/>
                </p:cNvSpPr>
                <p:nvPr/>
              </p:nvSpPr>
              <p:spPr bwMode="auto">
                <a:xfrm>
                  <a:off x="4569" y="1225"/>
                  <a:ext cx="748" cy="196"/>
                </a:xfrm>
                <a:custGeom>
                  <a:avLst/>
                  <a:gdLst>
                    <a:gd name="T0" fmla="*/ 0 w 979"/>
                    <a:gd name="T1" fmla="*/ 78 h 257"/>
                    <a:gd name="T2" fmla="*/ 101 w 979"/>
                    <a:gd name="T3" fmla="*/ 160 h 257"/>
                    <a:gd name="T4" fmla="*/ 263 w 979"/>
                    <a:gd name="T5" fmla="*/ 232 h 257"/>
                    <a:gd name="T6" fmla="*/ 404 w 979"/>
                    <a:gd name="T7" fmla="*/ 256 h 257"/>
                    <a:gd name="T8" fmla="*/ 608 w 979"/>
                    <a:gd name="T9" fmla="*/ 238 h 257"/>
                    <a:gd name="T10" fmla="*/ 800 w 979"/>
                    <a:gd name="T11" fmla="*/ 160 h 257"/>
                    <a:gd name="T12" fmla="*/ 979 w 979"/>
                    <a:gd name="T13" fmla="*/ 0 h 2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79" h="257">
                      <a:moveTo>
                        <a:pt x="0" y="78"/>
                      </a:moveTo>
                      <a:cubicBezTo>
                        <a:pt x="17" y="92"/>
                        <a:pt x="57" y="134"/>
                        <a:pt x="101" y="160"/>
                      </a:cubicBezTo>
                      <a:cubicBezTo>
                        <a:pt x="145" y="186"/>
                        <a:pt x="213" y="216"/>
                        <a:pt x="263" y="232"/>
                      </a:cubicBezTo>
                      <a:cubicBezTo>
                        <a:pt x="313" y="248"/>
                        <a:pt x="347" y="255"/>
                        <a:pt x="404" y="256"/>
                      </a:cubicBezTo>
                      <a:cubicBezTo>
                        <a:pt x="461" y="257"/>
                        <a:pt x="542" y="254"/>
                        <a:pt x="608" y="238"/>
                      </a:cubicBezTo>
                      <a:cubicBezTo>
                        <a:pt x="674" y="222"/>
                        <a:pt x="738" y="200"/>
                        <a:pt x="800" y="160"/>
                      </a:cubicBezTo>
                      <a:cubicBezTo>
                        <a:pt x="862" y="120"/>
                        <a:pt x="942" y="33"/>
                        <a:pt x="979" y="0"/>
                      </a:cubicBezTo>
                    </a:path>
                  </a:pathLst>
                </a:custGeom>
                <a:noFill/>
                <a:ln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bg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82" name="Freeform 23"/>
              <p:cNvSpPr>
                <a:spLocks/>
              </p:cNvSpPr>
              <p:nvPr/>
            </p:nvSpPr>
            <p:spPr bwMode="auto">
              <a:xfrm>
                <a:off x="4565" y="1006"/>
                <a:ext cx="192" cy="546"/>
              </a:xfrm>
              <a:custGeom>
                <a:avLst/>
                <a:gdLst>
                  <a:gd name="T0" fmla="*/ 84 w 252"/>
                  <a:gd name="T1" fmla="*/ 643 h 715"/>
                  <a:gd name="T2" fmla="*/ 24 w 252"/>
                  <a:gd name="T3" fmla="*/ 519 h 715"/>
                  <a:gd name="T4" fmla="*/ 1 w 252"/>
                  <a:gd name="T5" fmla="*/ 351 h 715"/>
                  <a:gd name="T6" fmla="*/ 30 w 252"/>
                  <a:gd name="T7" fmla="*/ 205 h 715"/>
                  <a:gd name="T8" fmla="*/ 100 w 252"/>
                  <a:gd name="T9" fmla="*/ 73 h 715"/>
                  <a:gd name="T10" fmla="*/ 166 w 252"/>
                  <a:gd name="T11" fmla="*/ 4 h 715"/>
                  <a:gd name="T12" fmla="*/ 225 w 252"/>
                  <a:gd name="T13" fmla="*/ 171 h 715"/>
                  <a:gd name="T14" fmla="*/ 249 w 252"/>
                  <a:gd name="T15" fmla="*/ 337 h 715"/>
                  <a:gd name="T16" fmla="*/ 241 w 252"/>
                  <a:gd name="T17" fmla="*/ 514 h 715"/>
                  <a:gd name="T18" fmla="*/ 199 w 252"/>
                  <a:gd name="T19" fmla="*/ 636 h 715"/>
                  <a:gd name="T20" fmla="*/ 142 w 252"/>
                  <a:gd name="T21" fmla="*/ 712 h 715"/>
                  <a:gd name="T22" fmla="*/ 84 w 252"/>
                  <a:gd name="T23" fmla="*/ 643 h 7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52" h="715">
                    <a:moveTo>
                      <a:pt x="84" y="643"/>
                    </a:moveTo>
                    <a:cubicBezTo>
                      <a:pt x="64" y="611"/>
                      <a:pt x="38" y="568"/>
                      <a:pt x="24" y="519"/>
                    </a:cubicBezTo>
                    <a:cubicBezTo>
                      <a:pt x="10" y="470"/>
                      <a:pt x="0" y="403"/>
                      <a:pt x="1" y="351"/>
                    </a:cubicBezTo>
                    <a:cubicBezTo>
                      <a:pt x="2" y="299"/>
                      <a:pt x="14" y="251"/>
                      <a:pt x="30" y="205"/>
                    </a:cubicBezTo>
                    <a:cubicBezTo>
                      <a:pt x="46" y="159"/>
                      <a:pt x="77" y="106"/>
                      <a:pt x="100" y="73"/>
                    </a:cubicBezTo>
                    <a:cubicBezTo>
                      <a:pt x="123" y="40"/>
                      <a:pt x="163" y="0"/>
                      <a:pt x="166" y="4"/>
                    </a:cubicBezTo>
                    <a:cubicBezTo>
                      <a:pt x="198" y="57"/>
                      <a:pt x="212" y="120"/>
                      <a:pt x="225" y="171"/>
                    </a:cubicBezTo>
                    <a:cubicBezTo>
                      <a:pt x="239" y="226"/>
                      <a:pt x="246" y="280"/>
                      <a:pt x="249" y="337"/>
                    </a:cubicBezTo>
                    <a:cubicBezTo>
                      <a:pt x="252" y="394"/>
                      <a:pt x="249" y="464"/>
                      <a:pt x="241" y="514"/>
                    </a:cubicBezTo>
                    <a:cubicBezTo>
                      <a:pt x="233" y="564"/>
                      <a:pt x="216" y="603"/>
                      <a:pt x="199" y="636"/>
                    </a:cubicBezTo>
                    <a:cubicBezTo>
                      <a:pt x="182" y="669"/>
                      <a:pt x="142" y="715"/>
                      <a:pt x="142" y="712"/>
                    </a:cubicBezTo>
                    <a:cubicBezTo>
                      <a:pt x="142" y="711"/>
                      <a:pt x="104" y="675"/>
                      <a:pt x="84" y="643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50" cap="flat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6" name="Line 24"/>
            <p:cNvSpPr>
              <a:spLocks noChangeShapeType="1"/>
            </p:cNvSpPr>
            <p:nvPr/>
          </p:nvSpPr>
          <p:spPr bwMode="auto">
            <a:xfrm>
              <a:off x="1043" y="1208"/>
              <a:ext cx="593" cy="0"/>
            </a:xfrm>
            <a:prstGeom prst="line">
              <a:avLst/>
            </a:prstGeom>
            <a:noFill/>
            <a:ln w="2857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Line 25"/>
            <p:cNvSpPr>
              <a:spLocks noChangeShapeType="1"/>
            </p:cNvSpPr>
            <p:nvPr/>
          </p:nvSpPr>
          <p:spPr bwMode="auto">
            <a:xfrm>
              <a:off x="1259" y="1347"/>
              <a:ext cx="426" cy="0"/>
            </a:xfrm>
            <a:prstGeom prst="line">
              <a:avLst/>
            </a:pr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Line 26"/>
            <p:cNvSpPr>
              <a:spLocks noChangeShapeType="1"/>
            </p:cNvSpPr>
            <p:nvPr/>
          </p:nvSpPr>
          <p:spPr bwMode="auto">
            <a:xfrm>
              <a:off x="848" y="1482"/>
              <a:ext cx="844" cy="0"/>
            </a:xfrm>
            <a:prstGeom prst="line">
              <a:avLst/>
            </a:pr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Line 27"/>
            <p:cNvSpPr>
              <a:spLocks noChangeShapeType="1"/>
            </p:cNvSpPr>
            <p:nvPr/>
          </p:nvSpPr>
          <p:spPr bwMode="auto">
            <a:xfrm flipH="1">
              <a:off x="1461" y="1430"/>
              <a:ext cx="230" cy="342"/>
            </a:xfrm>
            <a:prstGeom prst="line">
              <a:avLst/>
            </a:pr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" name="Line 28"/>
            <p:cNvSpPr>
              <a:spLocks noChangeShapeType="1"/>
            </p:cNvSpPr>
            <p:nvPr/>
          </p:nvSpPr>
          <p:spPr bwMode="auto">
            <a:xfrm>
              <a:off x="757" y="1619"/>
              <a:ext cx="1442" cy="0"/>
            </a:xfrm>
            <a:prstGeom prst="line">
              <a:avLst/>
            </a:pr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Line 29"/>
            <p:cNvSpPr>
              <a:spLocks noChangeShapeType="1"/>
            </p:cNvSpPr>
            <p:nvPr/>
          </p:nvSpPr>
          <p:spPr bwMode="auto">
            <a:xfrm flipH="1">
              <a:off x="794" y="1208"/>
              <a:ext cx="843" cy="1256"/>
            </a:xfrm>
            <a:prstGeom prst="line">
              <a:avLst/>
            </a:pr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Line 30"/>
            <p:cNvSpPr>
              <a:spLocks noChangeShapeType="1"/>
            </p:cNvSpPr>
            <p:nvPr/>
          </p:nvSpPr>
          <p:spPr bwMode="auto">
            <a:xfrm>
              <a:off x="665" y="1755"/>
              <a:ext cx="1442" cy="0"/>
            </a:xfrm>
            <a:prstGeom prst="line">
              <a:avLst/>
            </a:pr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23" name="Group 31"/>
            <p:cNvGrpSpPr>
              <a:grpSpLocks/>
            </p:cNvGrpSpPr>
            <p:nvPr/>
          </p:nvGrpSpPr>
          <p:grpSpPr bwMode="auto">
            <a:xfrm>
              <a:off x="1118" y="1486"/>
              <a:ext cx="346" cy="698"/>
              <a:chOff x="4146" y="1327"/>
              <a:chExt cx="374" cy="753"/>
            </a:xfrm>
          </p:grpSpPr>
          <p:sp>
            <p:nvSpPr>
              <p:cNvPr id="77" name="Oval 32"/>
              <p:cNvSpPr>
                <a:spLocks noChangeArrowheads="1"/>
              </p:cNvSpPr>
              <p:nvPr/>
            </p:nvSpPr>
            <p:spPr bwMode="auto">
              <a:xfrm>
                <a:off x="4146" y="1328"/>
                <a:ext cx="373" cy="750"/>
              </a:xfrm>
              <a:prstGeom prst="ellipse">
                <a:avLst/>
              </a:prstGeom>
              <a:gradFill rotWithShape="0">
                <a:gsLst>
                  <a:gs pos="0">
                    <a:srgbClr val="FFCC00"/>
                  </a:gs>
                  <a:gs pos="100000">
                    <a:srgbClr val="FF3300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8" name="Freeform 33"/>
              <p:cNvSpPr>
                <a:spLocks/>
              </p:cNvSpPr>
              <p:nvPr/>
            </p:nvSpPr>
            <p:spPr bwMode="auto">
              <a:xfrm>
                <a:off x="4146" y="1686"/>
                <a:ext cx="374" cy="394"/>
              </a:xfrm>
              <a:custGeom>
                <a:avLst/>
                <a:gdLst>
                  <a:gd name="T0" fmla="*/ 13 w 489"/>
                  <a:gd name="T1" fmla="*/ 46 h 515"/>
                  <a:gd name="T2" fmla="*/ 65 w 489"/>
                  <a:gd name="T3" fmla="*/ 81 h 515"/>
                  <a:gd name="T4" fmla="*/ 121 w 489"/>
                  <a:gd name="T5" fmla="*/ 97 h 515"/>
                  <a:gd name="T6" fmla="*/ 176 w 489"/>
                  <a:gd name="T7" fmla="*/ 112 h 515"/>
                  <a:gd name="T8" fmla="*/ 241 w 489"/>
                  <a:gd name="T9" fmla="*/ 114 h 515"/>
                  <a:gd name="T10" fmla="*/ 313 w 489"/>
                  <a:gd name="T11" fmla="*/ 103 h 515"/>
                  <a:gd name="T12" fmla="*/ 385 w 489"/>
                  <a:gd name="T13" fmla="*/ 78 h 515"/>
                  <a:gd name="T14" fmla="*/ 452 w 489"/>
                  <a:gd name="T15" fmla="*/ 29 h 515"/>
                  <a:gd name="T16" fmla="*/ 485 w 489"/>
                  <a:gd name="T17" fmla="*/ 7 h 515"/>
                  <a:gd name="T18" fmla="*/ 487 w 489"/>
                  <a:gd name="T19" fmla="*/ 70 h 515"/>
                  <a:gd name="T20" fmla="*/ 474 w 489"/>
                  <a:gd name="T21" fmla="*/ 190 h 515"/>
                  <a:gd name="T22" fmla="*/ 444 w 489"/>
                  <a:gd name="T23" fmla="*/ 304 h 515"/>
                  <a:gd name="T24" fmla="*/ 408 w 489"/>
                  <a:gd name="T25" fmla="*/ 385 h 515"/>
                  <a:gd name="T26" fmla="*/ 356 w 489"/>
                  <a:gd name="T27" fmla="*/ 458 h 515"/>
                  <a:gd name="T28" fmla="*/ 289 w 489"/>
                  <a:gd name="T29" fmla="*/ 503 h 515"/>
                  <a:gd name="T30" fmla="*/ 214 w 489"/>
                  <a:gd name="T31" fmla="*/ 509 h 515"/>
                  <a:gd name="T32" fmla="*/ 143 w 489"/>
                  <a:gd name="T33" fmla="*/ 469 h 515"/>
                  <a:gd name="T34" fmla="*/ 87 w 489"/>
                  <a:gd name="T35" fmla="*/ 397 h 515"/>
                  <a:gd name="T36" fmla="*/ 39 w 489"/>
                  <a:gd name="T37" fmla="*/ 289 h 515"/>
                  <a:gd name="T38" fmla="*/ 10 w 489"/>
                  <a:gd name="T39" fmla="*/ 161 h 515"/>
                  <a:gd name="T40" fmla="*/ 0 w 489"/>
                  <a:gd name="T41" fmla="*/ 28 h 515"/>
                  <a:gd name="T42" fmla="*/ 13 w 489"/>
                  <a:gd name="T43" fmla="*/ 46 h 5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89" h="515">
                    <a:moveTo>
                      <a:pt x="13" y="46"/>
                    </a:moveTo>
                    <a:cubicBezTo>
                      <a:pt x="24" y="55"/>
                      <a:pt x="47" y="72"/>
                      <a:pt x="65" y="81"/>
                    </a:cubicBezTo>
                    <a:cubicBezTo>
                      <a:pt x="83" y="90"/>
                      <a:pt x="103" y="92"/>
                      <a:pt x="121" y="97"/>
                    </a:cubicBezTo>
                    <a:cubicBezTo>
                      <a:pt x="139" y="102"/>
                      <a:pt x="156" y="109"/>
                      <a:pt x="176" y="112"/>
                    </a:cubicBezTo>
                    <a:cubicBezTo>
                      <a:pt x="196" y="115"/>
                      <a:pt x="218" y="115"/>
                      <a:pt x="241" y="114"/>
                    </a:cubicBezTo>
                    <a:cubicBezTo>
                      <a:pt x="264" y="113"/>
                      <a:pt x="289" y="109"/>
                      <a:pt x="313" y="103"/>
                    </a:cubicBezTo>
                    <a:cubicBezTo>
                      <a:pt x="337" y="97"/>
                      <a:pt x="362" y="90"/>
                      <a:pt x="385" y="78"/>
                    </a:cubicBezTo>
                    <a:cubicBezTo>
                      <a:pt x="408" y="66"/>
                      <a:pt x="435" y="41"/>
                      <a:pt x="452" y="29"/>
                    </a:cubicBezTo>
                    <a:cubicBezTo>
                      <a:pt x="469" y="17"/>
                      <a:pt x="479" y="0"/>
                      <a:pt x="485" y="7"/>
                    </a:cubicBezTo>
                    <a:cubicBezTo>
                      <a:pt x="483" y="11"/>
                      <a:pt x="489" y="40"/>
                      <a:pt x="487" y="70"/>
                    </a:cubicBezTo>
                    <a:cubicBezTo>
                      <a:pt x="485" y="100"/>
                      <a:pt x="481" y="151"/>
                      <a:pt x="474" y="190"/>
                    </a:cubicBezTo>
                    <a:cubicBezTo>
                      <a:pt x="467" y="229"/>
                      <a:pt x="455" y="272"/>
                      <a:pt x="444" y="304"/>
                    </a:cubicBezTo>
                    <a:cubicBezTo>
                      <a:pt x="433" y="336"/>
                      <a:pt x="423" y="359"/>
                      <a:pt x="408" y="385"/>
                    </a:cubicBezTo>
                    <a:cubicBezTo>
                      <a:pt x="394" y="411"/>
                      <a:pt x="376" y="438"/>
                      <a:pt x="356" y="458"/>
                    </a:cubicBezTo>
                    <a:cubicBezTo>
                      <a:pt x="336" y="478"/>
                      <a:pt x="313" y="495"/>
                      <a:pt x="289" y="503"/>
                    </a:cubicBezTo>
                    <a:cubicBezTo>
                      <a:pt x="265" y="511"/>
                      <a:pt x="238" y="515"/>
                      <a:pt x="214" y="509"/>
                    </a:cubicBezTo>
                    <a:cubicBezTo>
                      <a:pt x="189" y="503"/>
                      <a:pt x="164" y="488"/>
                      <a:pt x="143" y="469"/>
                    </a:cubicBezTo>
                    <a:cubicBezTo>
                      <a:pt x="122" y="450"/>
                      <a:pt x="104" y="427"/>
                      <a:pt x="87" y="397"/>
                    </a:cubicBezTo>
                    <a:cubicBezTo>
                      <a:pt x="69" y="367"/>
                      <a:pt x="52" y="328"/>
                      <a:pt x="39" y="289"/>
                    </a:cubicBezTo>
                    <a:cubicBezTo>
                      <a:pt x="27" y="250"/>
                      <a:pt x="17" y="204"/>
                      <a:pt x="10" y="161"/>
                    </a:cubicBezTo>
                    <a:cubicBezTo>
                      <a:pt x="4" y="118"/>
                      <a:pt x="0" y="47"/>
                      <a:pt x="0" y="28"/>
                    </a:cubicBezTo>
                    <a:lnTo>
                      <a:pt x="13" y="46"/>
                    </a:ln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9" name="Freeform 34"/>
              <p:cNvSpPr>
                <a:spLocks/>
              </p:cNvSpPr>
              <p:nvPr/>
            </p:nvSpPr>
            <p:spPr bwMode="auto">
              <a:xfrm>
                <a:off x="4146" y="1688"/>
                <a:ext cx="372" cy="84"/>
              </a:xfrm>
              <a:custGeom>
                <a:avLst/>
                <a:gdLst>
                  <a:gd name="T0" fmla="*/ 0 w 979"/>
                  <a:gd name="T1" fmla="*/ 78 h 257"/>
                  <a:gd name="T2" fmla="*/ 101 w 979"/>
                  <a:gd name="T3" fmla="*/ 160 h 257"/>
                  <a:gd name="T4" fmla="*/ 263 w 979"/>
                  <a:gd name="T5" fmla="*/ 232 h 257"/>
                  <a:gd name="T6" fmla="*/ 404 w 979"/>
                  <a:gd name="T7" fmla="*/ 256 h 257"/>
                  <a:gd name="T8" fmla="*/ 608 w 979"/>
                  <a:gd name="T9" fmla="*/ 238 h 257"/>
                  <a:gd name="T10" fmla="*/ 800 w 979"/>
                  <a:gd name="T11" fmla="*/ 160 h 257"/>
                  <a:gd name="T12" fmla="*/ 979 w 979"/>
                  <a:gd name="T13" fmla="*/ 0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79" h="257">
                    <a:moveTo>
                      <a:pt x="0" y="78"/>
                    </a:moveTo>
                    <a:cubicBezTo>
                      <a:pt x="17" y="92"/>
                      <a:pt x="57" y="134"/>
                      <a:pt x="101" y="160"/>
                    </a:cubicBezTo>
                    <a:cubicBezTo>
                      <a:pt x="145" y="186"/>
                      <a:pt x="213" y="216"/>
                      <a:pt x="263" y="232"/>
                    </a:cubicBezTo>
                    <a:cubicBezTo>
                      <a:pt x="313" y="248"/>
                      <a:pt x="347" y="255"/>
                      <a:pt x="404" y="256"/>
                    </a:cubicBezTo>
                    <a:cubicBezTo>
                      <a:pt x="461" y="257"/>
                      <a:pt x="542" y="254"/>
                      <a:pt x="608" y="238"/>
                    </a:cubicBezTo>
                    <a:cubicBezTo>
                      <a:pt x="674" y="222"/>
                      <a:pt x="738" y="200"/>
                      <a:pt x="800" y="160"/>
                    </a:cubicBezTo>
                    <a:cubicBezTo>
                      <a:pt x="862" y="120"/>
                      <a:pt x="942" y="33"/>
                      <a:pt x="979" y="0"/>
                    </a:cubicBezTo>
                  </a:path>
                </a:pathLst>
              </a:custGeom>
              <a:noFill/>
              <a:ln w="9525" cap="flat" cmpd="sng">
                <a:solidFill>
                  <a:srgbClr val="000000"/>
                </a:solidFill>
                <a:prstDash val="solid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0" name="Oval 35"/>
              <p:cNvSpPr>
                <a:spLocks noChangeArrowheads="1"/>
              </p:cNvSpPr>
              <p:nvPr/>
            </p:nvSpPr>
            <p:spPr bwMode="auto">
              <a:xfrm>
                <a:off x="4146" y="1327"/>
                <a:ext cx="373" cy="750"/>
              </a:xfrm>
              <a:prstGeom prst="ellips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accent2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24" name="Line 36"/>
            <p:cNvSpPr>
              <a:spLocks noChangeShapeType="1"/>
            </p:cNvSpPr>
            <p:nvPr/>
          </p:nvSpPr>
          <p:spPr bwMode="auto">
            <a:xfrm flipH="1">
              <a:off x="1413" y="1523"/>
              <a:ext cx="633" cy="943"/>
            </a:xfrm>
            <a:prstGeom prst="line">
              <a:avLst/>
            </a:pr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" name="Line 37"/>
            <p:cNvSpPr>
              <a:spLocks noChangeShapeType="1"/>
            </p:cNvSpPr>
            <p:nvPr/>
          </p:nvSpPr>
          <p:spPr bwMode="auto">
            <a:xfrm flipH="1">
              <a:off x="1210" y="1576"/>
              <a:ext cx="597" cy="888"/>
            </a:xfrm>
            <a:prstGeom prst="line">
              <a:avLst/>
            </a:pr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" name="Line 38"/>
            <p:cNvSpPr>
              <a:spLocks noChangeShapeType="1"/>
            </p:cNvSpPr>
            <p:nvPr/>
          </p:nvSpPr>
          <p:spPr bwMode="auto">
            <a:xfrm>
              <a:off x="1351" y="1890"/>
              <a:ext cx="663" cy="0"/>
            </a:xfrm>
            <a:prstGeom prst="line">
              <a:avLst/>
            </a:pr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" name="Line 39"/>
            <p:cNvSpPr>
              <a:spLocks noChangeShapeType="1"/>
            </p:cNvSpPr>
            <p:nvPr/>
          </p:nvSpPr>
          <p:spPr bwMode="auto">
            <a:xfrm flipH="1">
              <a:off x="995" y="1873"/>
              <a:ext cx="400" cy="596"/>
            </a:xfrm>
            <a:prstGeom prst="line">
              <a:avLst/>
            </a:pr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" name="Line 40"/>
            <p:cNvSpPr>
              <a:spLocks noChangeShapeType="1"/>
            </p:cNvSpPr>
            <p:nvPr/>
          </p:nvSpPr>
          <p:spPr bwMode="auto">
            <a:xfrm flipH="1">
              <a:off x="1086" y="1884"/>
              <a:ext cx="98" cy="146"/>
            </a:xfrm>
            <a:prstGeom prst="line">
              <a:avLst/>
            </a:pr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" name="Line 41"/>
            <p:cNvSpPr>
              <a:spLocks noChangeShapeType="1"/>
            </p:cNvSpPr>
            <p:nvPr/>
          </p:nvSpPr>
          <p:spPr bwMode="auto">
            <a:xfrm>
              <a:off x="864" y="1891"/>
              <a:ext cx="337" cy="0"/>
            </a:xfrm>
            <a:prstGeom prst="line">
              <a:avLst/>
            </a:pr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30" name="Group 42"/>
            <p:cNvGrpSpPr>
              <a:grpSpLocks/>
            </p:cNvGrpSpPr>
            <p:nvPr/>
          </p:nvGrpSpPr>
          <p:grpSpPr bwMode="auto">
            <a:xfrm>
              <a:off x="361" y="1834"/>
              <a:ext cx="719" cy="708"/>
              <a:chOff x="3329" y="1703"/>
              <a:chExt cx="776" cy="764"/>
            </a:xfrm>
          </p:grpSpPr>
          <p:sp>
            <p:nvSpPr>
              <p:cNvPr id="71" name="Oval 43"/>
              <p:cNvSpPr>
                <a:spLocks noChangeArrowheads="1"/>
              </p:cNvSpPr>
              <p:nvPr/>
            </p:nvSpPr>
            <p:spPr bwMode="auto">
              <a:xfrm>
                <a:off x="3340" y="1704"/>
                <a:ext cx="749" cy="749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333399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2" name="Oval 44"/>
              <p:cNvSpPr>
                <a:spLocks noChangeArrowheads="1"/>
              </p:cNvSpPr>
              <p:nvPr/>
            </p:nvSpPr>
            <p:spPr bwMode="auto">
              <a:xfrm>
                <a:off x="3338" y="1703"/>
                <a:ext cx="749" cy="749"/>
              </a:xfrm>
              <a:prstGeom prst="ellips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accent2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3" name="Freeform 45"/>
              <p:cNvSpPr>
                <a:spLocks/>
              </p:cNvSpPr>
              <p:nvPr/>
            </p:nvSpPr>
            <p:spPr bwMode="auto">
              <a:xfrm>
                <a:off x="3329" y="2014"/>
                <a:ext cx="776" cy="453"/>
              </a:xfrm>
              <a:custGeom>
                <a:avLst/>
                <a:gdLst>
                  <a:gd name="T0" fmla="*/ 22 w 982"/>
                  <a:gd name="T1" fmla="*/ 106 h 568"/>
                  <a:gd name="T2" fmla="*/ 100 w 982"/>
                  <a:gd name="T3" fmla="*/ 166 h 568"/>
                  <a:gd name="T4" fmla="*/ 262 w 982"/>
                  <a:gd name="T5" fmla="*/ 238 h 568"/>
                  <a:gd name="T6" fmla="*/ 403 w 982"/>
                  <a:gd name="T7" fmla="*/ 262 h 568"/>
                  <a:gd name="T8" fmla="*/ 607 w 982"/>
                  <a:gd name="T9" fmla="*/ 244 h 568"/>
                  <a:gd name="T10" fmla="*/ 769 w 982"/>
                  <a:gd name="T11" fmla="*/ 183 h 568"/>
                  <a:gd name="T12" fmla="*/ 907 w 982"/>
                  <a:gd name="T13" fmla="*/ 82 h 568"/>
                  <a:gd name="T14" fmla="*/ 978 w 982"/>
                  <a:gd name="T15" fmla="*/ 7 h 568"/>
                  <a:gd name="T16" fmla="*/ 978 w 982"/>
                  <a:gd name="T17" fmla="*/ 123 h 568"/>
                  <a:gd name="T18" fmla="*/ 952 w 982"/>
                  <a:gd name="T19" fmla="*/ 243 h 568"/>
                  <a:gd name="T20" fmla="*/ 891 w 982"/>
                  <a:gd name="T21" fmla="*/ 357 h 568"/>
                  <a:gd name="T22" fmla="*/ 820 w 982"/>
                  <a:gd name="T23" fmla="*/ 438 h 568"/>
                  <a:gd name="T24" fmla="*/ 715 w 982"/>
                  <a:gd name="T25" fmla="*/ 511 h 568"/>
                  <a:gd name="T26" fmla="*/ 580 w 982"/>
                  <a:gd name="T27" fmla="*/ 556 h 568"/>
                  <a:gd name="T28" fmla="*/ 429 w 982"/>
                  <a:gd name="T29" fmla="*/ 562 h 568"/>
                  <a:gd name="T30" fmla="*/ 288 w 982"/>
                  <a:gd name="T31" fmla="*/ 522 h 568"/>
                  <a:gd name="T32" fmla="*/ 174 w 982"/>
                  <a:gd name="T33" fmla="*/ 450 h 568"/>
                  <a:gd name="T34" fmla="*/ 79 w 982"/>
                  <a:gd name="T35" fmla="*/ 342 h 568"/>
                  <a:gd name="T36" fmla="*/ 21 w 982"/>
                  <a:gd name="T37" fmla="*/ 214 h 568"/>
                  <a:gd name="T38" fmla="*/ 0 w 982"/>
                  <a:gd name="T39" fmla="*/ 81 h 568"/>
                  <a:gd name="T40" fmla="*/ 22 w 982"/>
                  <a:gd name="T41" fmla="*/ 106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82" h="568">
                    <a:moveTo>
                      <a:pt x="22" y="106"/>
                    </a:moveTo>
                    <a:cubicBezTo>
                      <a:pt x="39" y="120"/>
                      <a:pt x="60" y="144"/>
                      <a:pt x="100" y="166"/>
                    </a:cubicBezTo>
                    <a:cubicBezTo>
                      <a:pt x="140" y="188"/>
                      <a:pt x="212" y="222"/>
                      <a:pt x="262" y="238"/>
                    </a:cubicBezTo>
                    <a:cubicBezTo>
                      <a:pt x="312" y="254"/>
                      <a:pt x="346" y="261"/>
                      <a:pt x="403" y="262"/>
                    </a:cubicBezTo>
                    <a:cubicBezTo>
                      <a:pt x="460" y="263"/>
                      <a:pt x="546" y="257"/>
                      <a:pt x="607" y="244"/>
                    </a:cubicBezTo>
                    <a:cubicBezTo>
                      <a:pt x="668" y="231"/>
                      <a:pt x="719" y="210"/>
                      <a:pt x="769" y="183"/>
                    </a:cubicBezTo>
                    <a:cubicBezTo>
                      <a:pt x="819" y="156"/>
                      <a:pt x="872" y="111"/>
                      <a:pt x="907" y="82"/>
                    </a:cubicBezTo>
                    <a:cubicBezTo>
                      <a:pt x="942" y="53"/>
                      <a:pt x="966" y="0"/>
                      <a:pt x="978" y="7"/>
                    </a:cubicBezTo>
                    <a:cubicBezTo>
                      <a:pt x="973" y="11"/>
                      <a:pt x="982" y="84"/>
                      <a:pt x="978" y="123"/>
                    </a:cubicBezTo>
                    <a:cubicBezTo>
                      <a:pt x="974" y="162"/>
                      <a:pt x="966" y="204"/>
                      <a:pt x="952" y="243"/>
                    </a:cubicBezTo>
                    <a:cubicBezTo>
                      <a:pt x="938" y="282"/>
                      <a:pt x="913" y="325"/>
                      <a:pt x="891" y="357"/>
                    </a:cubicBezTo>
                    <a:cubicBezTo>
                      <a:pt x="869" y="389"/>
                      <a:pt x="849" y="412"/>
                      <a:pt x="820" y="438"/>
                    </a:cubicBezTo>
                    <a:cubicBezTo>
                      <a:pt x="791" y="464"/>
                      <a:pt x="755" y="491"/>
                      <a:pt x="715" y="511"/>
                    </a:cubicBezTo>
                    <a:cubicBezTo>
                      <a:pt x="675" y="531"/>
                      <a:pt x="628" y="548"/>
                      <a:pt x="580" y="556"/>
                    </a:cubicBezTo>
                    <a:cubicBezTo>
                      <a:pt x="532" y="564"/>
                      <a:pt x="478" y="568"/>
                      <a:pt x="429" y="562"/>
                    </a:cubicBezTo>
                    <a:cubicBezTo>
                      <a:pt x="380" y="556"/>
                      <a:pt x="330" y="541"/>
                      <a:pt x="288" y="522"/>
                    </a:cubicBezTo>
                    <a:cubicBezTo>
                      <a:pt x="246" y="503"/>
                      <a:pt x="209" y="480"/>
                      <a:pt x="174" y="450"/>
                    </a:cubicBezTo>
                    <a:cubicBezTo>
                      <a:pt x="139" y="420"/>
                      <a:pt x="104" y="381"/>
                      <a:pt x="79" y="342"/>
                    </a:cubicBezTo>
                    <a:cubicBezTo>
                      <a:pt x="54" y="303"/>
                      <a:pt x="34" y="257"/>
                      <a:pt x="21" y="214"/>
                    </a:cubicBezTo>
                    <a:cubicBezTo>
                      <a:pt x="8" y="171"/>
                      <a:pt x="0" y="99"/>
                      <a:pt x="0" y="81"/>
                    </a:cubicBezTo>
                    <a:lnTo>
                      <a:pt x="22" y="106"/>
                    </a:ln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4" name="Freeform 46"/>
              <p:cNvSpPr>
                <a:spLocks/>
              </p:cNvSpPr>
              <p:nvPr/>
            </p:nvSpPr>
            <p:spPr bwMode="auto">
              <a:xfrm rot="10800000" flipV="1">
                <a:off x="3897" y="1795"/>
                <a:ext cx="193" cy="546"/>
              </a:xfrm>
              <a:custGeom>
                <a:avLst/>
                <a:gdLst>
                  <a:gd name="T0" fmla="*/ 84 w 252"/>
                  <a:gd name="T1" fmla="*/ 643 h 715"/>
                  <a:gd name="T2" fmla="*/ 24 w 252"/>
                  <a:gd name="T3" fmla="*/ 519 h 715"/>
                  <a:gd name="T4" fmla="*/ 1 w 252"/>
                  <a:gd name="T5" fmla="*/ 351 h 715"/>
                  <a:gd name="T6" fmla="*/ 30 w 252"/>
                  <a:gd name="T7" fmla="*/ 205 h 715"/>
                  <a:gd name="T8" fmla="*/ 100 w 252"/>
                  <a:gd name="T9" fmla="*/ 73 h 715"/>
                  <a:gd name="T10" fmla="*/ 166 w 252"/>
                  <a:gd name="T11" fmla="*/ 4 h 715"/>
                  <a:gd name="T12" fmla="*/ 225 w 252"/>
                  <a:gd name="T13" fmla="*/ 171 h 715"/>
                  <a:gd name="T14" fmla="*/ 249 w 252"/>
                  <a:gd name="T15" fmla="*/ 337 h 715"/>
                  <a:gd name="T16" fmla="*/ 241 w 252"/>
                  <a:gd name="T17" fmla="*/ 514 h 715"/>
                  <a:gd name="T18" fmla="*/ 199 w 252"/>
                  <a:gd name="T19" fmla="*/ 636 h 715"/>
                  <a:gd name="T20" fmla="*/ 142 w 252"/>
                  <a:gd name="T21" fmla="*/ 712 h 715"/>
                  <a:gd name="T22" fmla="*/ 84 w 252"/>
                  <a:gd name="T23" fmla="*/ 643 h 7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52" h="715">
                    <a:moveTo>
                      <a:pt x="84" y="643"/>
                    </a:moveTo>
                    <a:cubicBezTo>
                      <a:pt x="64" y="611"/>
                      <a:pt x="38" y="568"/>
                      <a:pt x="24" y="519"/>
                    </a:cubicBezTo>
                    <a:cubicBezTo>
                      <a:pt x="10" y="470"/>
                      <a:pt x="0" y="403"/>
                      <a:pt x="1" y="351"/>
                    </a:cubicBezTo>
                    <a:cubicBezTo>
                      <a:pt x="2" y="299"/>
                      <a:pt x="14" y="251"/>
                      <a:pt x="30" y="205"/>
                    </a:cubicBezTo>
                    <a:cubicBezTo>
                      <a:pt x="46" y="159"/>
                      <a:pt x="77" y="106"/>
                      <a:pt x="100" y="73"/>
                    </a:cubicBezTo>
                    <a:cubicBezTo>
                      <a:pt x="123" y="40"/>
                      <a:pt x="163" y="0"/>
                      <a:pt x="166" y="4"/>
                    </a:cubicBezTo>
                    <a:cubicBezTo>
                      <a:pt x="198" y="57"/>
                      <a:pt x="212" y="120"/>
                      <a:pt x="225" y="171"/>
                    </a:cubicBezTo>
                    <a:cubicBezTo>
                      <a:pt x="239" y="226"/>
                      <a:pt x="246" y="280"/>
                      <a:pt x="249" y="337"/>
                    </a:cubicBezTo>
                    <a:cubicBezTo>
                      <a:pt x="252" y="394"/>
                      <a:pt x="249" y="464"/>
                      <a:pt x="241" y="514"/>
                    </a:cubicBezTo>
                    <a:cubicBezTo>
                      <a:pt x="233" y="564"/>
                      <a:pt x="216" y="603"/>
                      <a:pt x="199" y="636"/>
                    </a:cubicBezTo>
                    <a:cubicBezTo>
                      <a:pt x="182" y="669"/>
                      <a:pt x="142" y="715"/>
                      <a:pt x="142" y="712"/>
                    </a:cubicBezTo>
                    <a:cubicBezTo>
                      <a:pt x="142" y="711"/>
                      <a:pt x="104" y="675"/>
                      <a:pt x="84" y="643"/>
                    </a:cubicBezTo>
                    <a:close/>
                  </a:path>
                </a:pathLst>
              </a:custGeom>
              <a:solidFill>
                <a:srgbClr val="FFFFFF"/>
              </a:solidFill>
              <a:ln w="38100" cap="flat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5" name="Freeform 47"/>
              <p:cNvSpPr>
                <a:spLocks/>
              </p:cNvSpPr>
              <p:nvPr/>
            </p:nvSpPr>
            <p:spPr bwMode="auto">
              <a:xfrm>
                <a:off x="3879" y="1791"/>
                <a:ext cx="87" cy="556"/>
              </a:xfrm>
              <a:custGeom>
                <a:avLst/>
                <a:gdLst>
                  <a:gd name="T0" fmla="*/ 90 w 114"/>
                  <a:gd name="T1" fmla="*/ 621 h 728"/>
                  <a:gd name="T2" fmla="*/ 84 w 114"/>
                  <a:gd name="T3" fmla="*/ 540 h 728"/>
                  <a:gd name="T4" fmla="*/ 78 w 114"/>
                  <a:gd name="T5" fmla="*/ 426 h 728"/>
                  <a:gd name="T6" fmla="*/ 81 w 114"/>
                  <a:gd name="T7" fmla="*/ 291 h 728"/>
                  <a:gd name="T8" fmla="*/ 84 w 114"/>
                  <a:gd name="T9" fmla="*/ 138 h 728"/>
                  <a:gd name="T10" fmla="*/ 86 w 114"/>
                  <a:gd name="T11" fmla="*/ 6 h 728"/>
                  <a:gd name="T12" fmla="*/ 27 w 114"/>
                  <a:gd name="T13" fmla="*/ 173 h 728"/>
                  <a:gd name="T14" fmla="*/ 3 w 114"/>
                  <a:gd name="T15" fmla="*/ 339 h 728"/>
                  <a:gd name="T16" fmla="*/ 11 w 114"/>
                  <a:gd name="T17" fmla="*/ 516 h 728"/>
                  <a:gd name="T18" fmla="*/ 52 w 114"/>
                  <a:gd name="T19" fmla="*/ 643 h 728"/>
                  <a:gd name="T20" fmla="*/ 114 w 114"/>
                  <a:gd name="T21" fmla="*/ 724 h 728"/>
                  <a:gd name="T22" fmla="*/ 90 w 114"/>
                  <a:gd name="T23" fmla="*/ 621 h 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4" h="728">
                    <a:moveTo>
                      <a:pt x="90" y="621"/>
                    </a:moveTo>
                    <a:cubicBezTo>
                      <a:pt x="86" y="592"/>
                      <a:pt x="86" y="572"/>
                      <a:pt x="84" y="540"/>
                    </a:cubicBezTo>
                    <a:cubicBezTo>
                      <a:pt x="82" y="508"/>
                      <a:pt x="78" y="467"/>
                      <a:pt x="78" y="426"/>
                    </a:cubicBezTo>
                    <a:cubicBezTo>
                      <a:pt x="78" y="385"/>
                      <a:pt x="80" y="339"/>
                      <a:pt x="81" y="291"/>
                    </a:cubicBezTo>
                    <a:cubicBezTo>
                      <a:pt x="82" y="243"/>
                      <a:pt x="83" y="185"/>
                      <a:pt x="84" y="138"/>
                    </a:cubicBezTo>
                    <a:cubicBezTo>
                      <a:pt x="85" y="91"/>
                      <a:pt x="95" y="0"/>
                      <a:pt x="86" y="6"/>
                    </a:cubicBezTo>
                    <a:cubicBezTo>
                      <a:pt x="54" y="59"/>
                      <a:pt x="40" y="122"/>
                      <a:pt x="27" y="173"/>
                    </a:cubicBezTo>
                    <a:cubicBezTo>
                      <a:pt x="13" y="228"/>
                      <a:pt x="6" y="282"/>
                      <a:pt x="3" y="339"/>
                    </a:cubicBezTo>
                    <a:cubicBezTo>
                      <a:pt x="0" y="396"/>
                      <a:pt x="3" y="465"/>
                      <a:pt x="11" y="516"/>
                    </a:cubicBezTo>
                    <a:cubicBezTo>
                      <a:pt x="19" y="567"/>
                      <a:pt x="35" y="608"/>
                      <a:pt x="52" y="643"/>
                    </a:cubicBezTo>
                    <a:cubicBezTo>
                      <a:pt x="69" y="678"/>
                      <a:pt x="108" y="728"/>
                      <a:pt x="114" y="724"/>
                    </a:cubicBezTo>
                    <a:cubicBezTo>
                      <a:pt x="114" y="723"/>
                      <a:pt x="95" y="642"/>
                      <a:pt x="90" y="621"/>
                    </a:cubicBezTo>
                    <a:close/>
                  </a:path>
                </a:pathLst>
              </a:custGeom>
              <a:solidFill>
                <a:srgbClr val="00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cap="flat" cmpd="sng">
                    <a:solidFill>
                      <a:schemeClr val="bg1"/>
                    </a:solidFill>
                    <a:prstDash val="solid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6" name="Freeform 48"/>
              <p:cNvSpPr>
                <a:spLocks/>
              </p:cNvSpPr>
              <p:nvPr/>
            </p:nvSpPr>
            <p:spPr bwMode="auto">
              <a:xfrm>
                <a:off x="3340" y="2087"/>
                <a:ext cx="603" cy="136"/>
              </a:xfrm>
              <a:custGeom>
                <a:avLst/>
                <a:gdLst>
                  <a:gd name="T0" fmla="*/ 0 w 790"/>
                  <a:gd name="T1" fmla="*/ 0 h 179"/>
                  <a:gd name="T2" fmla="*/ 101 w 790"/>
                  <a:gd name="T3" fmla="*/ 82 h 179"/>
                  <a:gd name="T4" fmla="*/ 263 w 790"/>
                  <a:gd name="T5" fmla="*/ 154 h 179"/>
                  <a:gd name="T6" fmla="*/ 404 w 790"/>
                  <a:gd name="T7" fmla="*/ 178 h 179"/>
                  <a:gd name="T8" fmla="*/ 608 w 790"/>
                  <a:gd name="T9" fmla="*/ 160 h 179"/>
                  <a:gd name="T10" fmla="*/ 714 w 790"/>
                  <a:gd name="T11" fmla="*/ 123 h 179"/>
                  <a:gd name="T12" fmla="*/ 768 w 790"/>
                  <a:gd name="T13" fmla="*/ 60 h 179"/>
                  <a:gd name="T14" fmla="*/ 790 w 790"/>
                  <a:gd name="T15" fmla="*/ 42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90" h="179">
                    <a:moveTo>
                      <a:pt x="0" y="0"/>
                    </a:moveTo>
                    <a:cubicBezTo>
                      <a:pt x="17" y="14"/>
                      <a:pt x="57" y="56"/>
                      <a:pt x="101" y="82"/>
                    </a:cubicBezTo>
                    <a:cubicBezTo>
                      <a:pt x="145" y="108"/>
                      <a:pt x="213" y="138"/>
                      <a:pt x="263" y="154"/>
                    </a:cubicBezTo>
                    <a:cubicBezTo>
                      <a:pt x="313" y="170"/>
                      <a:pt x="347" y="177"/>
                      <a:pt x="404" y="178"/>
                    </a:cubicBezTo>
                    <a:cubicBezTo>
                      <a:pt x="461" y="179"/>
                      <a:pt x="556" y="169"/>
                      <a:pt x="608" y="160"/>
                    </a:cubicBezTo>
                    <a:cubicBezTo>
                      <a:pt x="660" y="151"/>
                      <a:pt x="687" y="140"/>
                      <a:pt x="714" y="123"/>
                    </a:cubicBezTo>
                    <a:cubicBezTo>
                      <a:pt x="741" y="106"/>
                      <a:pt x="755" y="73"/>
                      <a:pt x="768" y="60"/>
                    </a:cubicBezTo>
                    <a:cubicBezTo>
                      <a:pt x="781" y="47"/>
                      <a:pt x="785" y="46"/>
                      <a:pt x="790" y="42"/>
                    </a:cubicBezTo>
                  </a:path>
                </a:pathLst>
              </a:custGeom>
              <a:noFill/>
              <a:ln w="9525" cap="flat" cmpd="sng">
                <a:solidFill>
                  <a:srgbClr val="000000"/>
                </a:solidFill>
                <a:prstDash val="solid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31" name="Line 49"/>
            <p:cNvSpPr>
              <a:spLocks noChangeShapeType="1"/>
            </p:cNvSpPr>
            <p:nvPr/>
          </p:nvSpPr>
          <p:spPr bwMode="auto">
            <a:xfrm flipH="1">
              <a:off x="914" y="1757"/>
              <a:ext cx="159" cy="237"/>
            </a:xfrm>
            <a:prstGeom prst="line">
              <a:avLst/>
            </a:pr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" name="Line 50"/>
            <p:cNvSpPr>
              <a:spLocks noChangeShapeType="1"/>
            </p:cNvSpPr>
            <p:nvPr/>
          </p:nvSpPr>
          <p:spPr bwMode="auto">
            <a:xfrm>
              <a:off x="907" y="2028"/>
              <a:ext cx="893" cy="0"/>
            </a:xfrm>
            <a:prstGeom prst="line">
              <a:avLst/>
            </a:pr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" name="Freeform 51"/>
            <p:cNvSpPr>
              <a:spLocks/>
            </p:cNvSpPr>
            <p:nvPr/>
          </p:nvSpPr>
          <p:spPr bwMode="auto">
            <a:xfrm>
              <a:off x="842" y="2297"/>
              <a:ext cx="896" cy="2"/>
            </a:xfrm>
            <a:custGeom>
              <a:avLst/>
              <a:gdLst>
                <a:gd name="T0" fmla="*/ 0 w 1266"/>
                <a:gd name="T1" fmla="*/ 3 h 3"/>
                <a:gd name="T2" fmla="*/ 1266 w 1266"/>
                <a:gd name="T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66" h="3">
                  <a:moveTo>
                    <a:pt x="0" y="3"/>
                  </a:moveTo>
                  <a:lnTo>
                    <a:pt x="1266" y="0"/>
                  </a:lnTo>
                </a:path>
              </a:pathLst>
            </a:custGeom>
            <a:noFill/>
            <a:ln w="9525" cap="flat" cmpd="sng">
              <a:solidFill>
                <a:srgbClr val="99CC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" name="Line 52"/>
            <p:cNvSpPr>
              <a:spLocks noChangeShapeType="1"/>
            </p:cNvSpPr>
            <p:nvPr/>
          </p:nvSpPr>
          <p:spPr bwMode="auto">
            <a:xfrm>
              <a:off x="896" y="2163"/>
              <a:ext cx="945" cy="0"/>
            </a:xfrm>
            <a:prstGeom prst="line">
              <a:avLst/>
            </a:pr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" name="Line 53"/>
            <p:cNvSpPr>
              <a:spLocks noChangeShapeType="1"/>
            </p:cNvSpPr>
            <p:nvPr/>
          </p:nvSpPr>
          <p:spPr bwMode="auto">
            <a:xfrm flipH="1">
              <a:off x="791" y="2020"/>
              <a:ext cx="301" cy="449"/>
            </a:xfrm>
            <a:prstGeom prst="line">
              <a:avLst/>
            </a:pr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" name="Line 54"/>
            <p:cNvSpPr>
              <a:spLocks noChangeShapeType="1"/>
            </p:cNvSpPr>
            <p:nvPr/>
          </p:nvSpPr>
          <p:spPr bwMode="auto">
            <a:xfrm flipH="1">
              <a:off x="595" y="2322"/>
              <a:ext cx="99" cy="147"/>
            </a:xfrm>
            <a:prstGeom prst="line">
              <a:avLst/>
            </a:pr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" name="Line 55"/>
            <p:cNvSpPr>
              <a:spLocks noChangeShapeType="1"/>
            </p:cNvSpPr>
            <p:nvPr/>
          </p:nvSpPr>
          <p:spPr bwMode="auto">
            <a:xfrm flipH="1">
              <a:off x="394" y="2289"/>
              <a:ext cx="117" cy="177"/>
            </a:xfrm>
            <a:prstGeom prst="line">
              <a:avLst/>
            </a:pr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" name="Line 56"/>
            <p:cNvSpPr>
              <a:spLocks noChangeShapeType="1"/>
            </p:cNvSpPr>
            <p:nvPr/>
          </p:nvSpPr>
          <p:spPr bwMode="auto">
            <a:xfrm>
              <a:off x="213" y="2469"/>
              <a:ext cx="1410" cy="0"/>
            </a:xfrm>
            <a:prstGeom prst="line">
              <a:avLst/>
            </a:prstGeom>
            <a:noFill/>
            <a:ln w="2857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" name="Freeform 57"/>
            <p:cNvSpPr>
              <a:spLocks/>
            </p:cNvSpPr>
            <p:nvPr/>
          </p:nvSpPr>
          <p:spPr bwMode="auto">
            <a:xfrm>
              <a:off x="423" y="2326"/>
              <a:ext cx="253" cy="218"/>
            </a:xfrm>
            <a:custGeom>
              <a:avLst/>
              <a:gdLst>
                <a:gd name="T0" fmla="*/ 430 w 720"/>
                <a:gd name="T1" fmla="*/ 0 h 622"/>
                <a:gd name="T2" fmla="*/ 177 w 720"/>
                <a:gd name="T3" fmla="*/ 379 h 622"/>
                <a:gd name="T4" fmla="*/ 0 w 720"/>
                <a:gd name="T5" fmla="*/ 379 h 622"/>
                <a:gd name="T6" fmla="*/ 168 w 720"/>
                <a:gd name="T7" fmla="*/ 622 h 622"/>
                <a:gd name="T8" fmla="*/ 631 w 720"/>
                <a:gd name="T9" fmla="*/ 379 h 622"/>
                <a:gd name="T10" fmla="*/ 465 w 720"/>
                <a:gd name="T11" fmla="*/ 382 h 622"/>
                <a:gd name="T12" fmla="*/ 720 w 720"/>
                <a:gd name="T13" fmla="*/ 0 h 622"/>
                <a:gd name="T14" fmla="*/ 430 w 720"/>
                <a:gd name="T15" fmla="*/ 0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0" h="622">
                  <a:moveTo>
                    <a:pt x="430" y="0"/>
                  </a:moveTo>
                  <a:lnTo>
                    <a:pt x="177" y="379"/>
                  </a:lnTo>
                  <a:lnTo>
                    <a:pt x="0" y="379"/>
                  </a:lnTo>
                  <a:lnTo>
                    <a:pt x="168" y="622"/>
                  </a:lnTo>
                  <a:lnTo>
                    <a:pt x="631" y="379"/>
                  </a:lnTo>
                  <a:lnTo>
                    <a:pt x="465" y="382"/>
                  </a:lnTo>
                  <a:lnTo>
                    <a:pt x="720" y="0"/>
                  </a:lnTo>
                  <a:lnTo>
                    <a:pt x="430" y="0"/>
                  </a:lnTo>
                  <a:close/>
                </a:path>
              </a:pathLst>
            </a:custGeom>
            <a:solidFill>
              <a:srgbClr val="BBE0E3"/>
            </a:solidFill>
            <a:ln w="9525" cap="flat" cmpd="sng">
              <a:prstDash val="solid"/>
              <a:round/>
              <a:headEnd/>
              <a:tailEnd/>
            </a:ln>
            <a:effectLst/>
            <a:scene3d>
              <a:camera prst="legacyPerspectiveTopRight">
                <a:rot lat="20099999" lon="21299999" rev="0"/>
              </a:camera>
              <a:lightRig rig="legacyFlat1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BBE0E3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40" name="Group 58"/>
            <p:cNvGrpSpPr>
              <a:grpSpLocks/>
            </p:cNvGrpSpPr>
            <p:nvPr/>
          </p:nvGrpSpPr>
          <p:grpSpPr bwMode="auto">
            <a:xfrm>
              <a:off x="884" y="1608"/>
              <a:ext cx="829" cy="241"/>
              <a:chOff x="3894" y="1459"/>
              <a:chExt cx="895" cy="260"/>
            </a:xfrm>
          </p:grpSpPr>
          <p:sp>
            <p:nvSpPr>
              <p:cNvPr id="58" name="Line 59"/>
              <p:cNvSpPr>
                <a:spLocks noChangeShapeType="1"/>
              </p:cNvSpPr>
              <p:nvPr/>
            </p:nvSpPr>
            <p:spPr bwMode="auto">
              <a:xfrm flipV="1">
                <a:off x="4375" y="1509"/>
                <a:ext cx="54" cy="78"/>
              </a:xfrm>
              <a:prstGeom prst="line">
                <a:avLst/>
              </a:prstGeom>
              <a:noFill/>
              <a:ln w="9525">
                <a:solidFill>
                  <a:srgbClr val="000099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9" name="Line 60"/>
              <p:cNvSpPr>
                <a:spLocks noChangeShapeType="1"/>
              </p:cNvSpPr>
              <p:nvPr/>
            </p:nvSpPr>
            <p:spPr bwMode="auto">
              <a:xfrm flipV="1">
                <a:off x="4473" y="1459"/>
                <a:ext cx="140" cy="118"/>
              </a:xfrm>
              <a:prstGeom prst="line">
                <a:avLst/>
              </a:prstGeom>
              <a:noFill/>
              <a:ln w="9525">
                <a:solidFill>
                  <a:srgbClr val="000099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0" name="Line 61"/>
              <p:cNvSpPr>
                <a:spLocks noChangeShapeType="1"/>
              </p:cNvSpPr>
              <p:nvPr/>
            </p:nvSpPr>
            <p:spPr bwMode="auto">
              <a:xfrm flipV="1">
                <a:off x="4535" y="1587"/>
                <a:ext cx="220" cy="58"/>
              </a:xfrm>
              <a:prstGeom prst="line">
                <a:avLst/>
              </a:prstGeom>
              <a:noFill/>
              <a:ln w="9525">
                <a:solidFill>
                  <a:srgbClr val="000099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1" name="Line 62"/>
              <p:cNvSpPr>
                <a:spLocks noChangeShapeType="1"/>
              </p:cNvSpPr>
              <p:nvPr/>
            </p:nvSpPr>
            <p:spPr bwMode="auto">
              <a:xfrm flipV="1">
                <a:off x="4535" y="1679"/>
                <a:ext cx="254" cy="16"/>
              </a:xfrm>
              <a:prstGeom prst="line">
                <a:avLst/>
              </a:prstGeom>
              <a:noFill/>
              <a:ln w="9525">
                <a:solidFill>
                  <a:srgbClr val="000099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2" name="Line 63"/>
              <p:cNvSpPr>
                <a:spLocks noChangeShapeType="1"/>
              </p:cNvSpPr>
              <p:nvPr/>
            </p:nvSpPr>
            <p:spPr bwMode="auto">
              <a:xfrm flipH="1" flipV="1">
                <a:off x="3982" y="1480"/>
                <a:ext cx="228" cy="94"/>
              </a:xfrm>
              <a:prstGeom prst="line">
                <a:avLst/>
              </a:prstGeom>
              <a:noFill/>
              <a:ln w="9525">
                <a:solidFill>
                  <a:srgbClr val="000099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3" name="Line 64"/>
              <p:cNvSpPr>
                <a:spLocks noChangeShapeType="1"/>
              </p:cNvSpPr>
              <p:nvPr/>
            </p:nvSpPr>
            <p:spPr bwMode="auto">
              <a:xfrm flipH="1" flipV="1">
                <a:off x="3911" y="1597"/>
                <a:ext cx="247" cy="58"/>
              </a:xfrm>
              <a:prstGeom prst="line">
                <a:avLst/>
              </a:prstGeom>
              <a:noFill/>
              <a:ln w="9525">
                <a:solidFill>
                  <a:srgbClr val="000099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4" name="Line 65"/>
              <p:cNvSpPr>
                <a:spLocks noChangeShapeType="1"/>
              </p:cNvSpPr>
              <p:nvPr/>
            </p:nvSpPr>
            <p:spPr bwMode="auto">
              <a:xfrm flipH="1" flipV="1">
                <a:off x="3894" y="1715"/>
                <a:ext cx="220" cy="4"/>
              </a:xfrm>
              <a:prstGeom prst="line">
                <a:avLst/>
              </a:prstGeom>
              <a:noFill/>
              <a:ln w="9525">
                <a:solidFill>
                  <a:srgbClr val="000099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5" name="Line 66"/>
              <p:cNvSpPr>
                <a:spLocks noChangeShapeType="1"/>
              </p:cNvSpPr>
              <p:nvPr/>
            </p:nvSpPr>
            <p:spPr bwMode="auto">
              <a:xfrm flipH="1" flipV="1">
                <a:off x="4096" y="1676"/>
                <a:ext cx="158" cy="16"/>
              </a:xfrm>
              <a:prstGeom prst="line">
                <a:avLst/>
              </a:prstGeom>
              <a:noFill/>
              <a:ln w="9525">
                <a:solidFill>
                  <a:srgbClr val="000099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6" name="Line 67"/>
              <p:cNvSpPr>
                <a:spLocks noChangeShapeType="1"/>
              </p:cNvSpPr>
              <p:nvPr/>
            </p:nvSpPr>
            <p:spPr bwMode="auto">
              <a:xfrm flipH="1" flipV="1">
                <a:off x="4114" y="1580"/>
                <a:ext cx="140" cy="41"/>
              </a:xfrm>
              <a:prstGeom prst="line">
                <a:avLst/>
              </a:prstGeom>
              <a:noFill/>
              <a:ln w="9525">
                <a:solidFill>
                  <a:srgbClr val="000099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7" name="Line 68"/>
              <p:cNvSpPr>
                <a:spLocks noChangeShapeType="1"/>
              </p:cNvSpPr>
              <p:nvPr/>
            </p:nvSpPr>
            <p:spPr bwMode="auto">
              <a:xfrm flipH="1" flipV="1">
                <a:off x="4254" y="1527"/>
                <a:ext cx="52" cy="60"/>
              </a:xfrm>
              <a:prstGeom prst="line">
                <a:avLst/>
              </a:prstGeom>
              <a:noFill/>
              <a:ln w="9525">
                <a:solidFill>
                  <a:srgbClr val="000099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8" name="Line 69"/>
              <p:cNvSpPr>
                <a:spLocks noChangeShapeType="1"/>
              </p:cNvSpPr>
              <p:nvPr/>
            </p:nvSpPr>
            <p:spPr bwMode="auto">
              <a:xfrm flipV="1">
                <a:off x="4429" y="1574"/>
                <a:ext cx="96" cy="34"/>
              </a:xfrm>
              <a:prstGeom prst="line">
                <a:avLst/>
              </a:prstGeom>
              <a:noFill/>
              <a:ln w="9525">
                <a:solidFill>
                  <a:srgbClr val="000099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9" name="Line 70"/>
              <p:cNvSpPr>
                <a:spLocks noChangeShapeType="1"/>
              </p:cNvSpPr>
              <p:nvPr/>
            </p:nvSpPr>
            <p:spPr bwMode="auto">
              <a:xfrm flipV="1">
                <a:off x="4421" y="1655"/>
                <a:ext cx="158" cy="10"/>
              </a:xfrm>
              <a:prstGeom prst="line">
                <a:avLst/>
              </a:prstGeom>
              <a:noFill/>
              <a:ln w="9525">
                <a:solidFill>
                  <a:srgbClr val="000099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0" name="Line 71"/>
              <p:cNvSpPr>
                <a:spLocks noChangeShapeType="1"/>
              </p:cNvSpPr>
              <p:nvPr/>
            </p:nvSpPr>
            <p:spPr bwMode="auto">
              <a:xfrm flipH="1" flipV="1">
                <a:off x="4229" y="1638"/>
                <a:ext cx="88" cy="27"/>
              </a:xfrm>
              <a:prstGeom prst="line">
                <a:avLst/>
              </a:prstGeom>
              <a:noFill/>
              <a:ln w="9525">
                <a:solidFill>
                  <a:srgbClr val="000099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41" name="Group 72"/>
            <p:cNvGrpSpPr>
              <a:grpSpLocks/>
            </p:cNvGrpSpPr>
            <p:nvPr/>
          </p:nvGrpSpPr>
          <p:grpSpPr bwMode="auto">
            <a:xfrm>
              <a:off x="898" y="1918"/>
              <a:ext cx="797" cy="242"/>
              <a:chOff x="3909" y="1793"/>
              <a:chExt cx="860" cy="261"/>
            </a:xfrm>
          </p:grpSpPr>
          <p:sp>
            <p:nvSpPr>
              <p:cNvPr id="45" name="Line 73"/>
              <p:cNvSpPr>
                <a:spLocks noChangeShapeType="1"/>
              </p:cNvSpPr>
              <p:nvPr/>
            </p:nvSpPr>
            <p:spPr bwMode="auto">
              <a:xfrm rot="10800000" flipV="1">
                <a:off x="4227" y="1896"/>
                <a:ext cx="58" cy="103"/>
              </a:xfrm>
              <a:prstGeom prst="line">
                <a:avLst/>
              </a:prstGeom>
              <a:noFill/>
              <a:ln w="9525">
                <a:solidFill>
                  <a:srgbClr val="99CCFF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" name="Line 74"/>
              <p:cNvSpPr>
                <a:spLocks noChangeShapeType="1"/>
              </p:cNvSpPr>
              <p:nvPr/>
            </p:nvSpPr>
            <p:spPr bwMode="auto">
              <a:xfrm rot="10800000" flipV="1">
                <a:off x="4050" y="1935"/>
                <a:ext cx="140" cy="119"/>
              </a:xfrm>
              <a:prstGeom prst="line">
                <a:avLst/>
              </a:prstGeom>
              <a:noFill/>
              <a:ln w="9525">
                <a:solidFill>
                  <a:srgbClr val="99CCFF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" name="Line 75"/>
              <p:cNvSpPr>
                <a:spLocks noChangeShapeType="1"/>
              </p:cNvSpPr>
              <p:nvPr/>
            </p:nvSpPr>
            <p:spPr bwMode="auto">
              <a:xfrm rot="10800000" flipV="1">
                <a:off x="3909" y="1868"/>
                <a:ext cx="219" cy="58"/>
              </a:xfrm>
              <a:prstGeom prst="line">
                <a:avLst/>
              </a:prstGeom>
              <a:noFill/>
              <a:ln w="9525">
                <a:solidFill>
                  <a:srgbClr val="99CCFF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" name="Line 76"/>
              <p:cNvSpPr>
                <a:spLocks noChangeShapeType="1"/>
              </p:cNvSpPr>
              <p:nvPr/>
            </p:nvSpPr>
            <p:spPr bwMode="auto">
              <a:xfrm rot="10800000" flipV="1">
                <a:off x="3962" y="1817"/>
                <a:ext cx="167" cy="12"/>
              </a:xfrm>
              <a:prstGeom prst="line">
                <a:avLst/>
              </a:prstGeom>
              <a:noFill/>
              <a:ln w="9525">
                <a:solidFill>
                  <a:srgbClr val="99CCFF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9" name="Line 77"/>
              <p:cNvSpPr>
                <a:spLocks noChangeShapeType="1"/>
              </p:cNvSpPr>
              <p:nvPr/>
            </p:nvSpPr>
            <p:spPr bwMode="auto">
              <a:xfrm rot="10800000" flipH="1" flipV="1">
                <a:off x="4454" y="1939"/>
                <a:ext cx="228" cy="95"/>
              </a:xfrm>
              <a:prstGeom prst="line">
                <a:avLst/>
              </a:prstGeom>
              <a:noFill/>
              <a:ln w="9525">
                <a:solidFill>
                  <a:srgbClr val="99CCFF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0" name="Line 78"/>
              <p:cNvSpPr>
                <a:spLocks noChangeShapeType="1"/>
              </p:cNvSpPr>
              <p:nvPr/>
            </p:nvSpPr>
            <p:spPr bwMode="auto">
              <a:xfrm rot="10800000" flipH="1" flipV="1">
                <a:off x="4505" y="1858"/>
                <a:ext cx="247" cy="58"/>
              </a:xfrm>
              <a:prstGeom prst="line">
                <a:avLst/>
              </a:prstGeom>
              <a:noFill/>
              <a:ln w="9525">
                <a:solidFill>
                  <a:srgbClr val="99CCFF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1" name="Line 79"/>
              <p:cNvSpPr>
                <a:spLocks noChangeShapeType="1"/>
              </p:cNvSpPr>
              <p:nvPr/>
            </p:nvSpPr>
            <p:spPr bwMode="auto">
              <a:xfrm rot="10800000" flipH="1" flipV="1">
                <a:off x="4550" y="1793"/>
                <a:ext cx="219" cy="4"/>
              </a:xfrm>
              <a:prstGeom prst="line">
                <a:avLst/>
              </a:prstGeom>
              <a:noFill/>
              <a:ln w="9525">
                <a:solidFill>
                  <a:srgbClr val="99CCFF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2" name="Line 80"/>
              <p:cNvSpPr>
                <a:spLocks noChangeShapeType="1"/>
              </p:cNvSpPr>
              <p:nvPr/>
            </p:nvSpPr>
            <p:spPr bwMode="auto">
              <a:xfrm rot="10800000" flipH="1" flipV="1">
                <a:off x="4410" y="1821"/>
                <a:ext cx="158" cy="16"/>
              </a:xfrm>
              <a:prstGeom prst="line">
                <a:avLst/>
              </a:prstGeom>
              <a:noFill/>
              <a:ln w="9525">
                <a:solidFill>
                  <a:srgbClr val="99CCFF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3" name="Line 81"/>
              <p:cNvSpPr>
                <a:spLocks noChangeShapeType="1"/>
              </p:cNvSpPr>
              <p:nvPr/>
            </p:nvSpPr>
            <p:spPr bwMode="auto">
              <a:xfrm rot="10800000" flipH="1" flipV="1">
                <a:off x="4410" y="1892"/>
                <a:ext cx="140" cy="41"/>
              </a:xfrm>
              <a:prstGeom prst="line">
                <a:avLst/>
              </a:prstGeom>
              <a:noFill/>
              <a:ln w="9525">
                <a:solidFill>
                  <a:srgbClr val="99CCFF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4" name="Line 82"/>
              <p:cNvSpPr>
                <a:spLocks noChangeShapeType="1"/>
              </p:cNvSpPr>
              <p:nvPr/>
            </p:nvSpPr>
            <p:spPr bwMode="auto">
              <a:xfrm rot="10800000" flipH="1" flipV="1">
                <a:off x="4358" y="1925"/>
                <a:ext cx="52" cy="61"/>
              </a:xfrm>
              <a:prstGeom prst="line">
                <a:avLst/>
              </a:prstGeom>
              <a:noFill/>
              <a:ln w="9525">
                <a:solidFill>
                  <a:srgbClr val="99CCFF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5" name="Line 83"/>
              <p:cNvSpPr>
                <a:spLocks noChangeShapeType="1"/>
              </p:cNvSpPr>
              <p:nvPr/>
            </p:nvSpPr>
            <p:spPr bwMode="auto">
              <a:xfrm rot="10800000" flipV="1">
                <a:off x="4138" y="1906"/>
                <a:ext cx="96" cy="33"/>
              </a:xfrm>
              <a:prstGeom prst="line">
                <a:avLst/>
              </a:prstGeom>
              <a:noFill/>
              <a:ln w="9525">
                <a:solidFill>
                  <a:srgbClr val="99CCFF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6" name="Line 84"/>
              <p:cNvSpPr>
                <a:spLocks noChangeShapeType="1"/>
              </p:cNvSpPr>
              <p:nvPr/>
            </p:nvSpPr>
            <p:spPr bwMode="auto">
              <a:xfrm rot="10800000" flipV="1">
                <a:off x="4086" y="1847"/>
                <a:ext cx="157" cy="10"/>
              </a:xfrm>
              <a:prstGeom prst="line">
                <a:avLst/>
              </a:prstGeom>
              <a:noFill/>
              <a:ln w="9525">
                <a:solidFill>
                  <a:srgbClr val="99CCFF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7" name="Line 85"/>
              <p:cNvSpPr>
                <a:spLocks noChangeShapeType="1"/>
              </p:cNvSpPr>
              <p:nvPr/>
            </p:nvSpPr>
            <p:spPr bwMode="auto">
              <a:xfrm rot="10800000" flipH="1" flipV="1">
                <a:off x="4346" y="1847"/>
                <a:ext cx="88" cy="27"/>
              </a:xfrm>
              <a:prstGeom prst="line">
                <a:avLst/>
              </a:prstGeom>
              <a:noFill/>
              <a:ln w="9525">
                <a:solidFill>
                  <a:srgbClr val="99CCFF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42" name="Line 86"/>
            <p:cNvSpPr>
              <a:spLocks noChangeShapeType="1"/>
            </p:cNvSpPr>
            <p:nvPr/>
          </p:nvSpPr>
          <p:spPr bwMode="auto">
            <a:xfrm>
              <a:off x="301" y="2299"/>
              <a:ext cx="234" cy="0"/>
            </a:xfrm>
            <a:prstGeom prst="line">
              <a:avLst/>
            </a:pr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3" name="Line 87"/>
            <p:cNvSpPr>
              <a:spLocks noChangeShapeType="1"/>
            </p:cNvSpPr>
            <p:nvPr/>
          </p:nvSpPr>
          <p:spPr bwMode="auto">
            <a:xfrm>
              <a:off x="2111" y="1482"/>
              <a:ext cx="176" cy="0"/>
            </a:xfrm>
            <a:prstGeom prst="line">
              <a:avLst/>
            </a:pr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4" name="Line 88"/>
            <p:cNvSpPr>
              <a:spLocks noChangeShapeType="1"/>
            </p:cNvSpPr>
            <p:nvPr/>
          </p:nvSpPr>
          <p:spPr bwMode="auto">
            <a:xfrm flipH="1">
              <a:off x="2186" y="1207"/>
              <a:ext cx="72" cy="109"/>
            </a:xfrm>
            <a:prstGeom prst="line">
              <a:avLst/>
            </a:pr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87" name="Group 100"/>
          <p:cNvGrpSpPr>
            <a:grpSpLocks noChangeAspect="1"/>
          </p:cNvGrpSpPr>
          <p:nvPr/>
        </p:nvGrpSpPr>
        <p:grpSpPr bwMode="auto">
          <a:xfrm rot="21180000">
            <a:off x="2515835" y="2641156"/>
            <a:ext cx="2553257" cy="1511997"/>
            <a:chOff x="435" y="2308"/>
            <a:chExt cx="2354" cy="1394"/>
          </a:xfrm>
        </p:grpSpPr>
        <p:sp>
          <p:nvSpPr>
            <p:cNvPr id="88" name="Line 101"/>
            <p:cNvSpPr>
              <a:spLocks noChangeShapeType="1"/>
            </p:cNvSpPr>
            <p:nvPr/>
          </p:nvSpPr>
          <p:spPr bwMode="auto">
            <a:xfrm rot="543536">
              <a:off x="994" y="2940"/>
              <a:ext cx="1442" cy="0"/>
            </a:xfrm>
            <a:prstGeom prst="line">
              <a:avLst/>
            </a:pr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9" name="Line 102"/>
            <p:cNvSpPr>
              <a:spLocks noChangeShapeType="1"/>
            </p:cNvSpPr>
            <p:nvPr/>
          </p:nvSpPr>
          <p:spPr bwMode="auto">
            <a:xfrm rot="543536" flipH="1">
              <a:off x="1935" y="2505"/>
              <a:ext cx="633" cy="943"/>
            </a:xfrm>
            <a:prstGeom prst="line">
              <a:avLst/>
            </a:pr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0" name="Line 103"/>
            <p:cNvSpPr>
              <a:spLocks noChangeShapeType="1"/>
            </p:cNvSpPr>
            <p:nvPr/>
          </p:nvSpPr>
          <p:spPr bwMode="auto">
            <a:xfrm rot="543536" flipH="1">
              <a:off x="1757" y="2450"/>
              <a:ext cx="633" cy="943"/>
            </a:xfrm>
            <a:prstGeom prst="line">
              <a:avLst/>
            </a:pr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1" name="Line 104"/>
            <p:cNvSpPr>
              <a:spLocks noChangeShapeType="1"/>
            </p:cNvSpPr>
            <p:nvPr/>
          </p:nvSpPr>
          <p:spPr bwMode="auto">
            <a:xfrm rot="543536" flipH="1">
              <a:off x="1545" y="2417"/>
              <a:ext cx="633" cy="943"/>
            </a:xfrm>
            <a:prstGeom prst="line">
              <a:avLst/>
            </a:pr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2" name="Line 105"/>
            <p:cNvSpPr>
              <a:spLocks noChangeShapeType="1"/>
            </p:cNvSpPr>
            <p:nvPr/>
          </p:nvSpPr>
          <p:spPr bwMode="auto">
            <a:xfrm rot="543536">
              <a:off x="1803" y="2744"/>
              <a:ext cx="844" cy="0"/>
            </a:xfrm>
            <a:prstGeom prst="line">
              <a:avLst/>
            </a:pr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3" name="Line 106"/>
            <p:cNvSpPr>
              <a:spLocks noChangeShapeType="1"/>
            </p:cNvSpPr>
            <p:nvPr/>
          </p:nvSpPr>
          <p:spPr bwMode="auto">
            <a:xfrm rot="543536">
              <a:off x="772" y="3137"/>
              <a:ext cx="893" cy="0"/>
            </a:xfrm>
            <a:prstGeom prst="line">
              <a:avLst/>
            </a:pr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4" name="Line 107"/>
            <p:cNvSpPr>
              <a:spLocks noChangeShapeType="1"/>
            </p:cNvSpPr>
            <p:nvPr/>
          </p:nvSpPr>
          <p:spPr bwMode="auto">
            <a:xfrm rot="543536" flipH="1">
              <a:off x="1496" y="2777"/>
              <a:ext cx="597" cy="888"/>
            </a:xfrm>
            <a:prstGeom prst="line">
              <a:avLst/>
            </a:pr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5" name="Line 108"/>
            <p:cNvSpPr>
              <a:spLocks noChangeShapeType="1"/>
            </p:cNvSpPr>
            <p:nvPr/>
          </p:nvSpPr>
          <p:spPr bwMode="auto">
            <a:xfrm rot="543536" flipH="1">
              <a:off x="966" y="2308"/>
              <a:ext cx="438" cy="649"/>
            </a:xfrm>
            <a:prstGeom prst="line">
              <a:avLst/>
            </a:pr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6" name="Line 109"/>
            <p:cNvSpPr>
              <a:spLocks noChangeShapeType="1"/>
            </p:cNvSpPr>
            <p:nvPr/>
          </p:nvSpPr>
          <p:spPr bwMode="auto">
            <a:xfrm rot="543536" flipH="1">
              <a:off x="1176" y="2341"/>
              <a:ext cx="429" cy="639"/>
            </a:xfrm>
            <a:prstGeom prst="line">
              <a:avLst/>
            </a:pr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7" name="Line 110"/>
            <p:cNvSpPr>
              <a:spLocks noChangeShapeType="1"/>
            </p:cNvSpPr>
            <p:nvPr/>
          </p:nvSpPr>
          <p:spPr bwMode="auto">
            <a:xfrm rot="543536">
              <a:off x="1332" y="2580"/>
              <a:ext cx="1440" cy="0"/>
            </a:xfrm>
            <a:prstGeom prst="line">
              <a:avLst/>
            </a:pr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8" name="AutoShape 111"/>
            <p:cNvSpPr>
              <a:spLocks noChangeArrowheads="1"/>
            </p:cNvSpPr>
            <p:nvPr/>
          </p:nvSpPr>
          <p:spPr bwMode="auto">
            <a:xfrm rot="543536">
              <a:off x="502" y="2383"/>
              <a:ext cx="2287" cy="1261"/>
            </a:xfrm>
            <a:prstGeom prst="parallelogram">
              <a:avLst>
                <a:gd name="adj" fmla="val 67289"/>
              </a:avLst>
            </a:prstGeom>
            <a:noFill/>
            <a:ln w="28575">
              <a:solidFill>
                <a:srgbClr val="99CC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9" name="Line 112"/>
            <p:cNvSpPr>
              <a:spLocks noChangeShapeType="1"/>
            </p:cNvSpPr>
            <p:nvPr/>
          </p:nvSpPr>
          <p:spPr bwMode="auto">
            <a:xfrm rot="543536" flipH="1">
              <a:off x="437" y="3200"/>
              <a:ext cx="183" cy="274"/>
            </a:xfrm>
            <a:prstGeom prst="line">
              <a:avLst/>
            </a:pr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0" name="Line 113"/>
            <p:cNvSpPr>
              <a:spLocks noChangeShapeType="1"/>
            </p:cNvSpPr>
            <p:nvPr/>
          </p:nvSpPr>
          <p:spPr bwMode="auto">
            <a:xfrm rot="543536" flipH="1">
              <a:off x="1263" y="2364"/>
              <a:ext cx="532" cy="791"/>
            </a:xfrm>
            <a:prstGeom prst="line">
              <a:avLst/>
            </a:pr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1" name="Line 114"/>
            <p:cNvSpPr>
              <a:spLocks noChangeShapeType="1"/>
            </p:cNvSpPr>
            <p:nvPr/>
          </p:nvSpPr>
          <p:spPr bwMode="auto">
            <a:xfrm rot="543536" flipH="1">
              <a:off x="1060" y="3002"/>
              <a:ext cx="392" cy="581"/>
            </a:xfrm>
            <a:prstGeom prst="line">
              <a:avLst/>
            </a:pr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2" name="Line 115"/>
            <p:cNvSpPr>
              <a:spLocks noChangeShapeType="1"/>
            </p:cNvSpPr>
            <p:nvPr/>
          </p:nvSpPr>
          <p:spPr bwMode="auto">
            <a:xfrm rot="543536">
              <a:off x="1459" y="2392"/>
              <a:ext cx="593" cy="0"/>
            </a:xfrm>
            <a:prstGeom prst="line">
              <a:avLst/>
            </a:prstGeom>
            <a:noFill/>
            <a:ln w="2857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3" name="Line 116"/>
            <p:cNvSpPr>
              <a:spLocks noChangeShapeType="1"/>
            </p:cNvSpPr>
            <p:nvPr/>
          </p:nvSpPr>
          <p:spPr bwMode="auto">
            <a:xfrm rot="543536">
              <a:off x="1651" y="2550"/>
              <a:ext cx="426" cy="0"/>
            </a:xfrm>
            <a:prstGeom prst="line">
              <a:avLst/>
            </a:pr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4" name="Line 117"/>
            <p:cNvSpPr>
              <a:spLocks noChangeShapeType="1"/>
            </p:cNvSpPr>
            <p:nvPr/>
          </p:nvSpPr>
          <p:spPr bwMode="auto">
            <a:xfrm rot="543536">
              <a:off x="1221" y="2652"/>
              <a:ext cx="844" cy="0"/>
            </a:xfrm>
            <a:prstGeom prst="line">
              <a:avLst/>
            </a:pr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5" name="Line 118"/>
            <p:cNvSpPr>
              <a:spLocks noChangeShapeType="1"/>
            </p:cNvSpPr>
            <p:nvPr/>
          </p:nvSpPr>
          <p:spPr bwMode="auto">
            <a:xfrm rot="543536" flipH="1">
              <a:off x="1812" y="2646"/>
              <a:ext cx="230" cy="342"/>
            </a:xfrm>
            <a:prstGeom prst="line">
              <a:avLst/>
            </a:pr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6" name="Line 119"/>
            <p:cNvSpPr>
              <a:spLocks noChangeShapeType="1"/>
            </p:cNvSpPr>
            <p:nvPr/>
          </p:nvSpPr>
          <p:spPr bwMode="auto">
            <a:xfrm rot="543536">
              <a:off x="1106" y="2820"/>
              <a:ext cx="1442" cy="0"/>
            </a:xfrm>
            <a:prstGeom prst="line">
              <a:avLst/>
            </a:pr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7" name="Line 120"/>
            <p:cNvSpPr>
              <a:spLocks noChangeShapeType="1"/>
            </p:cNvSpPr>
            <p:nvPr/>
          </p:nvSpPr>
          <p:spPr bwMode="auto">
            <a:xfrm rot="543536" flipH="1">
              <a:off x="1112" y="2365"/>
              <a:ext cx="843" cy="1256"/>
            </a:xfrm>
            <a:prstGeom prst="line">
              <a:avLst/>
            </a:pr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8" name="Line 121"/>
            <p:cNvSpPr>
              <a:spLocks noChangeShapeType="1"/>
            </p:cNvSpPr>
            <p:nvPr/>
          </p:nvSpPr>
          <p:spPr bwMode="auto">
            <a:xfrm rot="543536" flipH="1">
              <a:off x="1700" y="2759"/>
              <a:ext cx="633" cy="943"/>
            </a:xfrm>
            <a:prstGeom prst="line">
              <a:avLst/>
            </a:pr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9" name="Line 122"/>
            <p:cNvSpPr>
              <a:spLocks noChangeShapeType="1"/>
            </p:cNvSpPr>
            <p:nvPr/>
          </p:nvSpPr>
          <p:spPr bwMode="auto">
            <a:xfrm rot="543536" flipH="1">
              <a:off x="1386" y="3027"/>
              <a:ext cx="98" cy="146"/>
            </a:xfrm>
            <a:prstGeom prst="line">
              <a:avLst/>
            </a:pr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0" name="Line 123"/>
            <p:cNvSpPr>
              <a:spLocks noChangeShapeType="1"/>
            </p:cNvSpPr>
            <p:nvPr/>
          </p:nvSpPr>
          <p:spPr bwMode="auto">
            <a:xfrm rot="543536">
              <a:off x="1176" y="3018"/>
              <a:ext cx="337" cy="0"/>
            </a:xfrm>
            <a:prstGeom prst="line">
              <a:avLst/>
            </a:pr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1" name="Line 124"/>
            <p:cNvSpPr>
              <a:spLocks noChangeShapeType="1"/>
            </p:cNvSpPr>
            <p:nvPr/>
          </p:nvSpPr>
          <p:spPr bwMode="auto">
            <a:xfrm rot="543536" flipH="1">
              <a:off x="1229" y="2878"/>
              <a:ext cx="159" cy="237"/>
            </a:xfrm>
            <a:prstGeom prst="line">
              <a:avLst/>
            </a:pr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2" name="Line 125"/>
            <p:cNvSpPr>
              <a:spLocks noChangeShapeType="1"/>
            </p:cNvSpPr>
            <p:nvPr/>
          </p:nvSpPr>
          <p:spPr bwMode="auto">
            <a:xfrm rot="543536">
              <a:off x="1193" y="3204"/>
              <a:ext cx="893" cy="0"/>
            </a:xfrm>
            <a:prstGeom prst="line">
              <a:avLst/>
            </a:pr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3" name="Freeform 126"/>
            <p:cNvSpPr>
              <a:spLocks/>
            </p:cNvSpPr>
            <p:nvPr/>
          </p:nvSpPr>
          <p:spPr bwMode="auto">
            <a:xfrm rot="543536">
              <a:off x="776" y="3433"/>
              <a:ext cx="1211" cy="2"/>
            </a:xfrm>
            <a:custGeom>
              <a:avLst/>
              <a:gdLst>
                <a:gd name="T0" fmla="*/ 0 w 1266"/>
                <a:gd name="T1" fmla="*/ 3 h 3"/>
                <a:gd name="T2" fmla="*/ 1266 w 1266"/>
                <a:gd name="T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66" h="3">
                  <a:moveTo>
                    <a:pt x="0" y="3"/>
                  </a:moveTo>
                  <a:lnTo>
                    <a:pt x="1266" y="0"/>
                  </a:lnTo>
                </a:path>
              </a:pathLst>
            </a:custGeom>
            <a:noFill/>
            <a:ln w="9525" cap="flat" cmpd="sng">
              <a:solidFill>
                <a:srgbClr val="99CC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4" name="Line 127"/>
            <p:cNvSpPr>
              <a:spLocks noChangeShapeType="1"/>
            </p:cNvSpPr>
            <p:nvPr/>
          </p:nvSpPr>
          <p:spPr bwMode="auto">
            <a:xfrm rot="543536">
              <a:off x="1161" y="3340"/>
              <a:ext cx="945" cy="0"/>
            </a:xfrm>
            <a:prstGeom prst="line">
              <a:avLst/>
            </a:pr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5" name="Line 128"/>
            <p:cNvSpPr>
              <a:spLocks noChangeShapeType="1"/>
            </p:cNvSpPr>
            <p:nvPr/>
          </p:nvSpPr>
          <p:spPr bwMode="auto">
            <a:xfrm rot="543536" flipH="1">
              <a:off x="832" y="3382"/>
              <a:ext cx="99" cy="147"/>
            </a:xfrm>
            <a:prstGeom prst="line">
              <a:avLst/>
            </a:pr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6" name="Line 129"/>
            <p:cNvSpPr>
              <a:spLocks noChangeShapeType="1"/>
            </p:cNvSpPr>
            <p:nvPr/>
          </p:nvSpPr>
          <p:spPr bwMode="auto">
            <a:xfrm rot="543536" flipH="1">
              <a:off x="635" y="3317"/>
              <a:ext cx="118" cy="177"/>
            </a:xfrm>
            <a:prstGeom prst="line">
              <a:avLst/>
            </a:pr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7" name="Line 130"/>
            <p:cNvSpPr>
              <a:spLocks noChangeShapeType="1"/>
            </p:cNvSpPr>
            <p:nvPr/>
          </p:nvSpPr>
          <p:spPr bwMode="auto">
            <a:xfrm rot="543536">
              <a:off x="435" y="3571"/>
              <a:ext cx="1410" cy="0"/>
            </a:xfrm>
            <a:prstGeom prst="line">
              <a:avLst/>
            </a:prstGeom>
            <a:noFill/>
            <a:ln w="2857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8" name="Line 131"/>
            <p:cNvSpPr>
              <a:spLocks noChangeShapeType="1"/>
            </p:cNvSpPr>
            <p:nvPr/>
          </p:nvSpPr>
          <p:spPr bwMode="auto">
            <a:xfrm rot="543536">
              <a:off x="556" y="3324"/>
              <a:ext cx="234" cy="0"/>
            </a:xfrm>
            <a:prstGeom prst="line">
              <a:avLst/>
            </a:pr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9" name="Line 132"/>
            <p:cNvSpPr>
              <a:spLocks noChangeShapeType="1"/>
            </p:cNvSpPr>
            <p:nvPr/>
          </p:nvSpPr>
          <p:spPr bwMode="auto">
            <a:xfrm rot="543536">
              <a:off x="2473" y="2798"/>
              <a:ext cx="176" cy="0"/>
            </a:xfrm>
            <a:prstGeom prst="line">
              <a:avLst/>
            </a:pr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0" name="Line 133"/>
            <p:cNvSpPr>
              <a:spLocks noChangeShapeType="1"/>
            </p:cNvSpPr>
            <p:nvPr/>
          </p:nvSpPr>
          <p:spPr bwMode="auto">
            <a:xfrm rot="543536" flipH="1">
              <a:off x="2582" y="2529"/>
              <a:ext cx="72" cy="109"/>
            </a:xfrm>
            <a:prstGeom prst="line">
              <a:avLst/>
            </a:pr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1" name="Oval 134"/>
            <p:cNvSpPr>
              <a:spLocks noChangeAspect="1" noChangeArrowheads="1"/>
            </p:cNvSpPr>
            <p:nvPr/>
          </p:nvSpPr>
          <p:spPr bwMode="auto">
            <a:xfrm rot="571988">
              <a:off x="1065" y="2614"/>
              <a:ext cx="1225" cy="606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FF0000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2" name="Line 135"/>
            <p:cNvSpPr>
              <a:spLocks noChangeShapeType="1"/>
            </p:cNvSpPr>
            <p:nvPr/>
          </p:nvSpPr>
          <p:spPr bwMode="auto">
            <a:xfrm rot="543536" flipH="1">
              <a:off x="1261" y="3022"/>
              <a:ext cx="400" cy="596"/>
            </a:xfrm>
            <a:prstGeom prst="line">
              <a:avLst/>
            </a:pr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3" name="Line 136"/>
            <p:cNvSpPr>
              <a:spLocks noChangeShapeType="1"/>
            </p:cNvSpPr>
            <p:nvPr/>
          </p:nvSpPr>
          <p:spPr bwMode="auto">
            <a:xfrm rot="543536">
              <a:off x="668" y="3261"/>
              <a:ext cx="945" cy="0"/>
            </a:xfrm>
            <a:prstGeom prst="line">
              <a:avLst/>
            </a:pr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4" name="Arc 137"/>
            <p:cNvSpPr>
              <a:spLocks/>
            </p:cNvSpPr>
            <p:nvPr/>
          </p:nvSpPr>
          <p:spPr bwMode="auto">
            <a:xfrm rot="11371988">
              <a:off x="1085" y="2615"/>
              <a:ext cx="1218" cy="392"/>
            </a:xfrm>
            <a:custGeom>
              <a:avLst/>
              <a:gdLst>
                <a:gd name="G0" fmla="+- 14686 0 0"/>
                <a:gd name="G1" fmla="+- 21600 0 0"/>
                <a:gd name="G2" fmla="+- 21600 0 0"/>
                <a:gd name="T0" fmla="*/ 0 w 29645"/>
                <a:gd name="T1" fmla="*/ 5761 h 21600"/>
                <a:gd name="T2" fmla="*/ 29645 w 29645"/>
                <a:gd name="T3" fmla="*/ 6018 h 21600"/>
                <a:gd name="T4" fmla="*/ 14686 w 29645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645" h="21600" fill="none" extrusionOk="0">
                  <a:moveTo>
                    <a:pt x="-1" y="5760"/>
                  </a:moveTo>
                  <a:cubicBezTo>
                    <a:pt x="3993" y="2057"/>
                    <a:pt x="9239" y="-1"/>
                    <a:pt x="14686" y="-1"/>
                  </a:cubicBezTo>
                  <a:cubicBezTo>
                    <a:pt x="20262" y="-1"/>
                    <a:pt x="25622" y="2156"/>
                    <a:pt x="29644" y="6018"/>
                  </a:cubicBezTo>
                </a:path>
                <a:path w="29645" h="21600" stroke="0" extrusionOk="0">
                  <a:moveTo>
                    <a:pt x="-1" y="5760"/>
                  </a:moveTo>
                  <a:cubicBezTo>
                    <a:pt x="3993" y="2057"/>
                    <a:pt x="9239" y="-1"/>
                    <a:pt x="14686" y="-1"/>
                  </a:cubicBezTo>
                  <a:cubicBezTo>
                    <a:pt x="20262" y="-1"/>
                    <a:pt x="25622" y="2156"/>
                    <a:pt x="29644" y="6018"/>
                  </a:cubicBezTo>
                  <a:lnTo>
                    <a:pt x="14686" y="21600"/>
                  </a:lnTo>
                  <a:close/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5" name="Freeform 138"/>
            <p:cNvSpPr>
              <a:spLocks/>
            </p:cNvSpPr>
            <p:nvPr/>
          </p:nvSpPr>
          <p:spPr bwMode="auto">
            <a:xfrm>
              <a:off x="1072" y="2795"/>
              <a:ext cx="1212" cy="438"/>
            </a:xfrm>
            <a:custGeom>
              <a:avLst/>
              <a:gdLst>
                <a:gd name="T0" fmla="*/ 58 w 1212"/>
                <a:gd name="T1" fmla="*/ 184 h 438"/>
                <a:gd name="T2" fmla="*/ 108 w 1212"/>
                <a:gd name="T3" fmla="*/ 234 h 438"/>
                <a:gd name="T4" fmla="*/ 163 w 1212"/>
                <a:gd name="T5" fmla="*/ 276 h 438"/>
                <a:gd name="T6" fmla="*/ 244 w 1212"/>
                <a:gd name="T7" fmla="*/ 322 h 438"/>
                <a:gd name="T8" fmla="*/ 334 w 1212"/>
                <a:gd name="T9" fmla="*/ 361 h 438"/>
                <a:gd name="T10" fmla="*/ 394 w 1212"/>
                <a:gd name="T11" fmla="*/ 382 h 438"/>
                <a:gd name="T12" fmla="*/ 471 w 1212"/>
                <a:gd name="T13" fmla="*/ 405 h 438"/>
                <a:gd name="T14" fmla="*/ 526 w 1212"/>
                <a:gd name="T15" fmla="*/ 414 h 438"/>
                <a:gd name="T16" fmla="*/ 579 w 1212"/>
                <a:gd name="T17" fmla="*/ 424 h 438"/>
                <a:gd name="T18" fmla="*/ 658 w 1212"/>
                <a:gd name="T19" fmla="*/ 433 h 438"/>
                <a:gd name="T20" fmla="*/ 730 w 1212"/>
                <a:gd name="T21" fmla="*/ 436 h 438"/>
                <a:gd name="T22" fmla="*/ 792 w 1212"/>
                <a:gd name="T23" fmla="*/ 436 h 438"/>
                <a:gd name="T24" fmla="*/ 871 w 1212"/>
                <a:gd name="T25" fmla="*/ 430 h 438"/>
                <a:gd name="T26" fmla="*/ 940 w 1212"/>
                <a:gd name="T27" fmla="*/ 418 h 438"/>
                <a:gd name="T28" fmla="*/ 1008 w 1212"/>
                <a:gd name="T29" fmla="*/ 400 h 438"/>
                <a:gd name="T30" fmla="*/ 1090 w 1212"/>
                <a:gd name="T31" fmla="*/ 367 h 438"/>
                <a:gd name="T32" fmla="*/ 1167 w 1212"/>
                <a:gd name="T33" fmla="*/ 312 h 438"/>
                <a:gd name="T34" fmla="*/ 1195 w 1212"/>
                <a:gd name="T35" fmla="*/ 271 h 438"/>
                <a:gd name="T36" fmla="*/ 1205 w 1212"/>
                <a:gd name="T37" fmla="*/ 251 h 438"/>
                <a:gd name="T38" fmla="*/ 1212 w 1212"/>
                <a:gd name="T39" fmla="*/ 207 h 438"/>
                <a:gd name="T40" fmla="*/ 1143 w 1212"/>
                <a:gd name="T41" fmla="*/ 219 h 438"/>
                <a:gd name="T42" fmla="*/ 1107 w 1212"/>
                <a:gd name="T43" fmla="*/ 225 h 438"/>
                <a:gd name="T44" fmla="*/ 1027 w 1212"/>
                <a:gd name="T45" fmla="*/ 232 h 438"/>
                <a:gd name="T46" fmla="*/ 940 w 1212"/>
                <a:gd name="T47" fmla="*/ 238 h 438"/>
                <a:gd name="T48" fmla="*/ 861 w 1212"/>
                <a:gd name="T49" fmla="*/ 237 h 438"/>
                <a:gd name="T50" fmla="*/ 777 w 1212"/>
                <a:gd name="T51" fmla="*/ 234 h 438"/>
                <a:gd name="T52" fmla="*/ 675 w 1212"/>
                <a:gd name="T53" fmla="*/ 222 h 438"/>
                <a:gd name="T54" fmla="*/ 615 w 1212"/>
                <a:gd name="T55" fmla="*/ 214 h 438"/>
                <a:gd name="T56" fmla="*/ 541 w 1212"/>
                <a:gd name="T57" fmla="*/ 199 h 438"/>
                <a:gd name="T58" fmla="*/ 460 w 1212"/>
                <a:gd name="T59" fmla="*/ 183 h 438"/>
                <a:gd name="T60" fmla="*/ 387 w 1212"/>
                <a:gd name="T61" fmla="*/ 165 h 438"/>
                <a:gd name="T62" fmla="*/ 316 w 1212"/>
                <a:gd name="T63" fmla="*/ 142 h 438"/>
                <a:gd name="T64" fmla="*/ 252 w 1212"/>
                <a:gd name="T65" fmla="*/ 121 h 438"/>
                <a:gd name="T66" fmla="*/ 203 w 1212"/>
                <a:gd name="T67" fmla="*/ 101 h 438"/>
                <a:gd name="T68" fmla="*/ 169 w 1212"/>
                <a:gd name="T69" fmla="*/ 87 h 438"/>
                <a:gd name="T70" fmla="*/ 123 w 1212"/>
                <a:gd name="T71" fmla="*/ 64 h 438"/>
                <a:gd name="T72" fmla="*/ 70 w 1212"/>
                <a:gd name="T73" fmla="*/ 36 h 438"/>
                <a:gd name="T74" fmla="*/ 29 w 1212"/>
                <a:gd name="T75" fmla="*/ 15 h 438"/>
                <a:gd name="T76" fmla="*/ 7 w 1212"/>
                <a:gd name="T77" fmla="*/ 1 h 438"/>
                <a:gd name="T78" fmla="*/ 0 w 1212"/>
                <a:gd name="T79" fmla="*/ 45 h 438"/>
                <a:gd name="T80" fmla="*/ 10 w 1212"/>
                <a:gd name="T81" fmla="*/ 106 h 438"/>
                <a:gd name="T82" fmla="*/ 57 w 1212"/>
                <a:gd name="T83" fmla="*/ 183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12" h="438">
                  <a:moveTo>
                    <a:pt x="58" y="184"/>
                  </a:moveTo>
                  <a:cubicBezTo>
                    <a:pt x="69" y="195"/>
                    <a:pt x="60" y="192"/>
                    <a:pt x="108" y="234"/>
                  </a:cubicBezTo>
                  <a:cubicBezTo>
                    <a:pt x="157" y="271"/>
                    <a:pt x="130" y="252"/>
                    <a:pt x="163" y="276"/>
                  </a:cubicBezTo>
                  <a:cubicBezTo>
                    <a:pt x="200" y="299"/>
                    <a:pt x="211" y="307"/>
                    <a:pt x="244" y="322"/>
                  </a:cubicBezTo>
                  <a:cubicBezTo>
                    <a:pt x="276" y="337"/>
                    <a:pt x="318" y="355"/>
                    <a:pt x="334" y="361"/>
                  </a:cubicBezTo>
                  <a:cubicBezTo>
                    <a:pt x="354" y="369"/>
                    <a:pt x="374" y="375"/>
                    <a:pt x="394" y="382"/>
                  </a:cubicBezTo>
                  <a:cubicBezTo>
                    <a:pt x="415" y="390"/>
                    <a:pt x="445" y="396"/>
                    <a:pt x="471" y="405"/>
                  </a:cubicBezTo>
                  <a:cubicBezTo>
                    <a:pt x="516" y="411"/>
                    <a:pt x="505" y="411"/>
                    <a:pt x="526" y="414"/>
                  </a:cubicBezTo>
                  <a:cubicBezTo>
                    <a:pt x="555" y="420"/>
                    <a:pt x="559" y="421"/>
                    <a:pt x="579" y="424"/>
                  </a:cubicBezTo>
                  <a:cubicBezTo>
                    <a:pt x="615" y="429"/>
                    <a:pt x="637" y="433"/>
                    <a:pt x="658" y="433"/>
                  </a:cubicBezTo>
                  <a:cubicBezTo>
                    <a:pt x="697" y="438"/>
                    <a:pt x="717" y="435"/>
                    <a:pt x="730" y="436"/>
                  </a:cubicBezTo>
                  <a:cubicBezTo>
                    <a:pt x="774" y="436"/>
                    <a:pt x="763" y="438"/>
                    <a:pt x="792" y="436"/>
                  </a:cubicBezTo>
                  <a:cubicBezTo>
                    <a:pt x="828" y="435"/>
                    <a:pt x="849" y="433"/>
                    <a:pt x="871" y="430"/>
                  </a:cubicBezTo>
                  <a:cubicBezTo>
                    <a:pt x="934" y="420"/>
                    <a:pt x="915" y="424"/>
                    <a:pt x="940" y="418"/>
                  </a:cubicBezTo>
                  <a:cubicBezTo>
                    <a:pt x="987" y="406"/>
                    <a:pt x="985" y="408"/>
                    <a:pt x="1008" y="400"/>
                  </a:cubicBezTo>
                  <a:cubicBezTo>
                    <a:pt x="1054" y="385"/>
                    <a:pt x="1068" y="381"/>
                    <a:pt x="1090" y="367"/>
                  </a:cubicBezTo>
                  <a:cubicBezTo>
                    <a:pt x="1137" y="334"/>
                    <a:pt x="1142" y="336"/>
                    <a:pt x="1167" y="312"/>
                  </a:cubicBezTo>
                  <a:cubicBezTo>
                    <a:pt x="1191" y="281"/>
                    <a:pt x="1183" y="292"/>
                    <a:pt x="1195" y="271"/>
                  </a:cubicBezTo>
                  <a:cubicBezTo>
                    <a:pt x="1210" y="237"/>
                    <a:pt x="1201" y="259"/>
                    <a:pt x="1205" y="251"/>
                  </a:cubicBezTo>
                  <a:cubicBezTo>
                    <a:pt x="1206" y="236"/>
                    <a:pt x="1209" y="237"/>
                    <a:pt x="1212" y="207"/>
                  </a:cubicBezTo>
                  <a:cubicBezTo>
                    <a:pt x="1176" y="213"/>
                    <a:pt x="1163" y="217"/>
                    <a:pt x="1143" y="219"/>
                  </a:cubicBezTo>
                  <a:cubicBezTo>
                    <a:pt x="1134" y="222"/>
                    <a:pt x="1107" y="225"/>
                    <a:pt x="1107" y="225"/>
                  </a:cubicBezTo>
                  <a:cubicBezTo>
                    <a:pt x="1068" y="232"/>
                    <a:pt x="1054" y="231"/>
                    <a:pt x="1027" y="232"/>
                  </a:cubicBezTo>
                  <a:cubicBezTo>
                    <a:pt x="994" y="235"/>
                    <a:pt x="962" y="238"/>
                    <a:pt x="940" y="238"/>
                  </a:cubicBezTo>
                  <a:cubicBezTo>
                    <a:pt x="907" y="237"/>
                    <a:pt x="891" y="235"/>
                    <a:pt x="861" y="237"/>
                  </a:cubicBezTo>
                  <a:cubicBezTo>
                    <a:pt x="818" y="236"/>
                    <a:pt x="814" y="234"/>
                    <a:pt x="777" y="234"/>
                  </a:cubicBezTo>
                  <a:cubicBezTo>
                    <a:pt x="738" y="229"/>
                    <a:pt x="723" y="230"/>
                    <a:pt x="675" y="222"/>
                  </a:cubicBezTo>
                  <a:cubicBezTo>
                    <a:pt x="654" y="219"/>
                    <a:pt x="634" y="217"/>
                    <a:pt x="615" y="214"/>
                  </a:cubicBezTo>
                  <a:cubicBezTo>
                    <a:pt x="593" y="210"/>
                    <a:pt x="567" y="204"/>
                    <a:pt x="541" y="199"/>
                  </a:cubicBezTo>
                  <a:cubicBezTo>
                    <a:pt x="511" y="194"/>
                    <a:pt x="494" y="191"/>
                    <a:pt x="460" y="183"/>
                  </a:cubicBezTo>
                  <a:cubicBezTo>
                    <a:pt x="424" y="176"/>
                    <a:pt x="424" y="172"/>
                    <a:pt x="387" y="165"/>
                  </a:cubicBezTo>
                  <a:cubicBezTo>
                    <a:pt x="358" y="157"/>
                    <a:pt x="338" y="149"/>
                    <a:pt x="316" y="142"/>
                  </a:cubicBezTo>
                  <a:cubicBezTo>
                    <a:pt x="306" y="138"/>
                    <a:pt x="262" y="122"/>
                    <a:pt x="252" y="121"/>
                  </a:cubicBezTo>
                  <a:cubicBezTo>
                    <a:pt x="233" y="114"/>
                    <a:pt x="219" y="107"/>
                    <a:pt x="203" y="101"/>
                  </a:cubicBezTo>
                  <a:cubicBezTo>
                    <a:pt x="187" y="95"/>
                    <a:pt x="185" y="92"/>
                    <a:pt x="169" y="87"/>
                  </a:cubicBezTo>
                  <a:cubicBezTo>
                    <a:pt x="154" y="81"/>
                    <a:pt x="138" y="73"/>
                    <a:pt x="123" y="64"/>
                  </a:cubicBezTo>
                  <a:cubicBezTo>
                    <a:pt x="106" y="55"/>
                    <a:pt x="86" y="46"/>
                    <a:pt x="70" y="36"/>
                  </a:cubicBezTo>
                  <a:cubicBezTo>
                    <a:pt x="59" y="29"/>
                    <a:pt x="40" y="21"/>
                    <a:pt x="29" y="15"/>
                  </a:cubicBezTo>
                  <a:cubicBezTo>
                    <a:pt x="27" y="14"/>
                    <a:pt x="6" y="0"/>
                    <a:pt x="7" y="1"/>
                  </a:cubicBezTo>
                  <a:cubicBezTo>
                    <a:pt x="5" y="12"/>
                    <a:pt x="1" y="15"/>
                    <a:pt x="0" y="45"/>
                  </a:cubicBezTo>
                  <a:cubicBezTo>
                    <a:pt x="0" y="73"/>
                    <a:pt x="1" y="77"/>
                    <a:pt x="10" y="106"/>
                  </a:cubicBezTo>
                  <a:cubicBezTo>
                    <a:pt x="27" y="139"/>
                    <a:pt x="40" y="163"/>
                    <a:pt x="57" y="183"/>
                  </a:cubicBezTo>
                </a:path>
              </a:pathLst>
            </a:custGeom>
            <a:solidFill>
              <a:srgbClr val="FFFFFF">
                <a:alpha val="50000"/>
              </a:srgbClr>
            </a:solidFill>
            <a:ln w="317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6" name="Line 139"/>
            <p:cNvSpPr>
              <a:spLocks noChangeAspect="1" noChangeShapeType="1"/>
            </p:cNvSpPr>
            <p:nvPr/>
          </p:nvSpPr>
          <p:spPr bwMode="auto">
            <a:xfrm rot="543536" flipH="1">
              <a:off x="1173" y="2954"/>
              <a:ext cx="331" cy="494"/>
            </a:xfrm>
            <a:prstGeom prst="line">
              <a:avLst/>
            </a:pr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7" name="Line 140"/>
            <p:cNvSpPr>
              <a:spLocks noChangeAspect="1" noChangeShapeType="1"/>
            </p:cNvSpPr>
            <p:nvPr/>
          </p:nvSpPr>
          <p:spPr bwMode="auto">
            <a:xfrm rot="543536" flipH="1">
              <a:off x="892" y="2895"/>
              <a:ext cx="428" cy="639"/>
            </a:xfrm>
            <a:prstGeom prst="line">
              <a:avLst/>
            </a:pr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8" name="Line 141"/>
            <p:cNvSpPr>
              <a:spLocks noChangeAspect="1" noChangeShapeType="1"/>
            </p:cNvSpPr>
            <p:nvPr/>
          </p:nvSpPr>
          <p:spPr bwMode="auto">
            <a:xfrm rot="543536" flipH="1">
              <a:off x="701" y="2823"/>
              <a:ext cx="449" cy="669"/>
            </a:xfrm>
            <a:prstGeom prst="line">
              <a:avLst/>
            </a:pr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9" name="Line 142"/>
            <p:cNvSpPr>
              <a:spLocks noChangeShapeType="1"/>
            </p:cNvSpPr>
            <p:nvPr/>
          </p:nvSpPr>
          <p:spPr bwMode="auto">
            <a:xfrm rot="543536" flipH="1">
              <a:off x="1298" y="2982"/>
              <a:ext cx="400" cy="596"/>
            </a:xfrm>
            <a:prstGeom prst="line">
              <a:avLst/>
            </a:pr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0" name="Line 143"/>
            <p:cNvSpPr>
              <a:spLocks noChangeShapeType="1"/>
            </p:cNvSpPr>
            <p:nvPr/>
          </p:nvSpPr>
          <p:spPr bwMode="auto">
            <a:xfrm rot="543536" flipH="1">
              <a:off x="1525" y="2998"/>
              <a:ext cx="400" cy="596"/>
            </a:xfrm>
            <a:prstGeom prst="line">
              <a:avLst/>
            </a:pr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1" name="Line 144"/>
            <p:cNvSpPr>
              <a:spLocks noChangeShapeType="1"/>
            </p:cNvSpPr>
            <p:nvPr/>
          </p:nvSpPr>
          <p:spPr bwMode="auto">
            <a:xfrm rot="543536">
              <a:off x="1655" y="3120"/>
              <a:ext cx="663" cy="0"/>
            </a:xfrm>
            <a:prstGeom prst="line">
              <a:avLst/>
            </a:pr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2" name="Line 145"/>
            <p:cNvSpPr>
              <a:spLocks noChangeShapeType="1"/>
            </p:cNvSpPr>
            <p:nvPr/>
          </p:nvSpPr>
          <p:spPr bwMode="auto">
            <a:xfrm rot="543536">
              <a:off x="884" y="3025"/>
              <a:ext cx="1012" cy="0"/>
            </a:xfrm>
            <a:prstGeom prst="line">
              <a:avLst/>
            </a:pr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3" name="Line 146"/>
            <p:cNvSpPr>
              <a:spLocks noChangeAspect="1" noChangeShapeType="1"/>
            </p:cNvSpPr>
            <p:nvPr/>
          </p:nvSpPr>
          <p:spPr bwMode="auto">
            <a:xfrm rot="543536">
              <a:off x="992" y="2842"/>
              <a:ext cx="204" cy="1"/>
            </a:xfrm>
            <a:prstGeom prst="line">
              <a:avLst/>
            </a:pr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4" name="Line 147"/>
            <p:cNvSpPr>
              <a:spLocks noChangeAspect="1" noChangeShapeType="1"/>
            </p:cNvSpPr>
            <p:nvPr/>
          </p:nvSpPr>
          <p:spPr bwMode="auto">
            <a:xfrm rot="543536">
              <a:off x="2205" y="3036"/>
              <a:ext cx="227" cy="1"/>
            </a:xfrm>
            <a:prstGeom prst="line">
              <a:avLst/>
            </a:pr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5" name="Line 148"/>
            <p:cNvSpPr>
              <a:spLocks noChangeAspect="1" noChangeShapeType="1"/>
            </p:cNvSpPr>
            <p:nvPr/>
          </p:nvSpPr>
          <p:spPr bwMode="auto">
            <a:xfrm rot="543536" flipH="1">
              <a:off x="1701" y="2976"/>
              <a:ext cx="462" cy="688"/>
            </a:xfrm>
            <a:prstGeom prst="line">
              <a:avLst/>
            </a:pr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6" name="Line 149"/>
            <p:cNvSpPr>
              <a:spLocks noChangeShapeType="1"/>
            </p:cNvSpPr>
            <p:nvPr/>
          </p:nvSpPr>
          <p:spPr bwMode="auto">
            <a:xfrm rot="543536">
              <a:off x="1194" y="3213"/>
              <a:ext cx="1012" cy="0"/>
            </a:xfrm>
            <a:prstGeom prst="line">
              <a:avLst/>
            </a:pr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37" name="Group 150"/>
            <p:cNvGrpSpPr>
              <a:grpSpLocks/>
            </p:cNvGrpSpPr>
            <p:nvPr/>
          </p:nvGrpSpPr>
          <p:grpSpPr bwMode="auto">
            <a:xfrm>
              <a:off x="1973" y="2659"/>
              <a:ext cx="512" cy="317"/>
              <a:chOff x="2059" y="1117"/>
              <a:chExt cx="512" cy="317"/>
            </a:xfrm>
          </p:grpSpPr>
          <p:sp>
            <p:nvSpPr>
              <p:cNvPr id="161" name="Line 151"/>
              <p:cNvSpPr>
                <a:spLocks noChangeShapeType="1"/>
              </p:cNvSpPr>
              <p:nvPr/>
            </p:nvSpPr>
            <p:spPr bwMode="auto">
              <a:xfrm rot="543536" flipV="1">
                <a:off x="2059" y="1180"/>
                <a:ext cx="50" cy="73"/>
              </a:xfrm>
              <a:prstGeom prst="line">
                <a:avLst/>
              </a:prstGeom>
              <a:noFill/>
              <a:ln w="9525">
                <a:solidFill>
                  <a:srgbClr val="000099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2" name="Line 152"/>
              <p:cNvSpPr>
                <a:spLocks noChangeShapeType="1"/>
              </p:cNvSpPr>
              <p:nvPr/>
            </p:nvSpPr>
            <p:spPr bwMode="auto">
              <a:xfrm rot="543536" flipV="1">
                <a:off x="2200" y="1117"/>
                <a:ext cx="130" cy="109"/>
              </a:xfrm>
              <a:prstGeom prst="line">
                <a:avLst/>
              </a:prstGeom>
              <a:noFill/>
              <a:ln w="9525">
                <a:solidFill>
                  <a:srgbClr val="000099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3" name="Line 153"/>
              <p:cNvSpPr>
                <a:spLocks noChangeShapeType="1"/>
              </p:cNvSpPr>
              <p:nvPr/>
            </p:nvSpPr>
            <p:spPr bwMode="auto">
              <a:xfrm rot="543536" flipV="1">
                <a:off x="2268" y="1265"/>
                <a:ext cx="204" cy="53"/>
              </a:xfrm>
              <a:prstGeom prst="line">
                <a:avLst/>
              </a:prstGeom>
              <a:noFill/>
              <a:ln w="9525">
                <a:solidFill>
                  <a:srgbClr val="000099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4" name="Line 154"/>
              <p:cNvSpPr>
                <a:spLocks noChangeShapeType="1"/>
              </p:cNvSpPr>
              <p:nvPr/>
            </p:nvSpPr>
            <p:spPr bwMode="auto">
              <a:xfrm rot="543536" flipV="1">
                <a:off x="2336" y="1419"/>
                <a:ext cx="235" cy="15"/>
              </a:xfrm>
              <a:prstGeom prst="line">
                <a:avLst/>
              </a:prstGeom>
              <a:noFill/>
              <a:ln w="9525">
                <a:solidFill>
                  <a:srgbClr val="000099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5" name="Line 155"/>
              <p:cNvSpPr>
                <a:spLocks noChangeShapeType="1"/>
              </p:cNvSpPr>
              <p:nvPr/>
            </p:nvSpPr>
            <p:spPr bwMode="auto">
              <a:xfrm rot="543536" flipV="1">
                <a:off x="2112" y="1267"/>
                <a:ext cx="88" cy="31"/>
              </a:xfrm>
              <a:prstGeom prst="line">
                <a:avLst/>
              </a:prstGeom>
              <a:noFill/>
              <a:ln w="9525">
                <a:solidFill>
                  <a:srgbClr val="000099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6" name="Line 156"/>
              <p:cNvSpPr>
                <a:spLocks noChangeShapeType="1"/>
              </p:cNvSpPr>
              <p:nvPr/>
            </p:nvSpPr>
            <p:spPr bwMode="auto">
              <a:xfrm rot="543536" flipV="1">
                <a:off x="2099" y="1380"/>
                <a:ext cx="146" cy="9"/>
              </a:xfrm>
              <a:prstGeom prst="line">
                <a:avLst/>
              </a:prstGeom>
              <a:noFill/>
              <a:ln w="9525">
                <a:solidFill>
                  <a:srgbClr val="000099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38" name="Group 157"/>
            <p:cNvGrpSpPr>
              <a:grpSpLocks/>
            </p:cNvGrpSpPr>
            <p:nvPr/>
          </p:nvGrpSpPr>
          <p:grpSpPr bwMode="auto">
            <a:xfrm>
              <a:off x="925" y="2557"/>
              <a:ext cx="594" cy="238"/>
              <a:chOff x="1020" y="1015"/>
              <a:chExt cx="594" cy="238"/>
            </a:xfrm>
          </p:grpSpPr>
          <p:sp>
            <p:nvSpPr>
              <p:cNvPr id="154" name="Line 158"/>
              <p:cNvSpPr>
                <a:spLocks noChangeShapeType="1"/>
              </p:cNvSpPr>
              <p:nvPr/>
            </p:nvSpPr>
            <p:spPr bwMode="auto">
              <a:xfrm rot="543536" flipH="1" flipV="1">
                <a:off x="1202" y="1026"/>
                <a:ext cx="211" cy="88"/>
              </a:xfrm>
              <a:prstGeom prst="line">
                <a:avLst/>
              </a:prstGeom>
              <a:noFill/>
              <a:ln w="9525">
                <a:solidFill>
                  <a:srgbClr val="000099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5" name="Line 159"/>
              <p:cNvSpPr>
                <a:spLocks noChangeShapeType="1"/>
              </p:cNvSpPr>
              <p:nvPr/>
            </p:nvSpPr>
            <p:spPr bwMode="auto">
              <a:xfrm rot="543536" flipH="1" flipV="1">
                <a:off x="1066" y="1108"/>
                <a:ext cx="229" cy="54"/>
              </a:xfrm>
              <a:prstGeom prst="line">
                <a:avLst/>
              </a:prstGeom>
              <a:noFill/>
              <a:ln w="9525">
                <a:solidFill>
                  <a:srgbClr val="000099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6" name="Line 160"/>
              <p:cNvSpPr>
                <a:spLocks noChangeShapeType="1"/>
              </p:cNvSpPr>
              <p:nvPr/>
            </p:nvSpPr>
            <p:spPr bwMode="auto">
              <a:xfrm rot="543536" flipH="1" flipV="1">
                <a:off x="1020" y="1207"/>
                <a:ext cx="204" cy="4"/>
              </a:xfrm>
              <a:prstGeom prst="line">
                <a:avLst/>
              </a:prstGeom>
              <a:noFill/>
              <a:ln w="9525">
                <a:solidFill>
                  <a:srgbClr val="000099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7" name="Line 161"/>
              <p:cNvSpPr>
                <a:spLocks noChangeShapeType="1"/>
              </p:cNvSpPr>
              <p:nvPr/>
            </p:nvSpPr>
            <p:spPr bwMode="auto">
              <a:xfrm rot="543536" flipH="1" flipV="1">
                <a:off x="1282" y="1238"/>
                <a:ext cx="146" cy="15"/>
              </a:xfrm>
              <a:prstGeom prst="line">
                <a:avLst/>
              </a:prstGeom>
              <a:noFill/>
              <a:ln w="9525">
                <a:solidFill>
                  <a:srgbClr val="000099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8" name="Line 162"/>
              <p:cNvSpPr>
                <a:spLocks noChangeShapeType="1"/>
              </p:cNvSpPr>
              <p:nvPr/>
            </p:nvSpPr>
            <p:spPr bwMode="auto">
              <a:xfrm rot="543536" flipH="1" flipV="1">
                <a:off x="1428" y="1071"/>
                <a:ext cx="129" cy="38"/>
              </a:xfrm>
              <a:prstGeom prst="line">
                <a:avLst/>
              </a:prstGeom>
              <a:noFill/>
              <a:ln w="9525">
                <a:solidFill>
                  <a:srgbClr val="000099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9" name="Line 163"/>
              <p:cNvSpPr>
                <a:spLocks noChangeShapeType="1"/>
              </p:cNvSpPr>
              <p:nvPr/>
            </p:nvSpPr>
            <p:spPr bwMode="auto">
              <a:xfrm rot="543536" flipH="1" flipV="1">
                <a:off x="1565" y="1015"/>
                <a:ext cx="49" cy="56"/>
              </a:xfrm>
              <a:prstGeom prst="line">
                <a:avLst/>
              </a:prstGeom>
              <a:noFill/>
              <a:ln w="9525">
                <a:solidFill>
                  <a:srgbClr val="000099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0" name="Line 164"/>
              <p:cNvSpPr>
                <a:spLocks noChangeShapeType="1"/>
              </p:cNvSpPr>
              <p:nvPr/>
            </p:nvSpPr>
            <p:spPr bwMode="auto">
              <a:xfrm rot="543536" flipH="1" flipV="1">
                <a:off x="1428" y="1182"/>
                <a:ext cx="82" cy="25"/>
              </a:xfrm>
              <a:prstGeom prst="line">
                <a:avLst/>
              </a:prstGeom>
              <a:noFill/>
              <a:ln w="9525">
                <a:solidFill>
                  <a:srgbClr val="000099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39" name="Group 165"/>
            <p:cNvGrpSpPr>
              <a:grpSpLocks/>
            </p:cNvGrpSpPr>
            <p:nvPr/>
          </p:nvGrpSpPr>
          <p:grpSpPr bwMode="auto">
            <a:xfrm>
              <a:off x="975" y="2882"/>
              <a:ext cx="298" cy="276"/>
              <a:chOff x="1047" y="1344"/>
              <a:chExt cx="298" cy="276"/>
            </a:xfrm>
          </p:grpSpPr>
          <p:sp>
            <p:nvSpPr>
              <p:cNvPr id="148" name="Line 166"/>
              <p:cNvSpPr>
                <a:spLocks noChangeShapeType="1"/>
              </p:cNvSpPr>
              <p:nvPr/>
            </p:nvSpPr>
            <p:spPr bwMode="auto">
              <a:xfrm rot="11343536" flipV="1">
                <a:off x="1292" y="1525"/>
                <a:ext cx="53" cy="95"/>
              </a:xfrm>
              <a:prstGeom prst="line">
                <a:avLst/>
              </a:prstGeom>
              <a:noFill/>
              <a:ln w="9525">
                <a:solidFill>
                  <a:srgbClr val="99CCFF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9" name="Line 167"/>
              <p:cNvSpPr>
                <a:spLocks noChangeShapeType="1"/>
              </p:cNvSpPr>
              <p:nvPr/>
            </p:nvSpPr>
            <p:spPr bwMode="auto">
              <a:xfrm rot="11343536" flipV="1">
                <a:off x="1163" y="1480"/>
                <a:ext cx="129" cy="110"/>
              </a:xfrm>
              <a:prstGeom prst="line">
                <a:avLst/>
              </a:prstGeom>
              <a:noFill/>
              <a:ln w="9525">
                <a:solidFill>
                  <a:srgbClr val="99CCFF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0" name="Line 168"/>
              <p:cNvSpPr>
                <a:spLocks noChangeShapeType="1"/>
              </p:cNvSpPr>
              <p:nvPr/>
            </p:nvSpPr>
            <p:spPr bwMode="auto">
              <a:xfrm rot="11343536" flipV="1">
                <a:off x="1066" y="1427"/>
                <a:ext cx="203" cy="53"/>
              </a:xfrm>
              <a:prstGeom prst="line">
                <a:avLst/>
              </a:prstGeom>
              <a:noFill/>
              <a:ln w="9525">
                <a:solidFill>
                  <a:srgbClr val="99CCFF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1" name="Line 169"/>
              <p:cNvSpPr>
                <a:spLocks noChangeShapeType="1"/>
              </p:cNvSpPr>
              <p:nvPr/>
            </p:nvSpPr>
            <p:spPr bwMode="auto">
              <a:xfrm rot="11343536" flipV="1">
                <a:off x="1047" y="1344"/>
                <a:ext cx="155" cy="11"/>
              </a:xfrm>
              <a:prstGeom prst="line">
                <a:avLst/>
              </a:prstGeom>
              <a:noFill/>
              <a:ln w="9525">
                <a:solidFill>
                  <a:srgbClr val="99CCFF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2" name="Line 170"/>
              <p:cNvSpPr>
                <a:spLocks noChangeShapeType="1"/>
              </p:cNvSpPr>
              <p:nvPr/>
            </p:nvSpPr>
            <p:spPr bwMode="auto">
              <a:xfrm rot="11343536" flipV="1">
                <a:off x="1249" y="1450"/>
                <a:ext cx="89" cy="30"/>
              </a:xfrm>
              <a:prstGeom prst="line">
                <a:avLst/>
              </a:prstGeom>
              <a:noFill/>
              <a:ln w="9525">
                <a:solidFill>
                  <a:srgbClr val="99CCFF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3" name="Line 171"/>
              <p:cNvSpPr>
                <a:spLocks noChangeShapeType="1"/>
              </p:cNvSpPr>
              <p:nvPr/>
            </p:nvSpPr>
            <p:spPr bwMode="auto">
              <a:xfrm rot="11343536" flipV="1">
                <a:off x="1156" y="1389"/>
                <a:ext cx="146" cy="9"/>
              </a:xfrm>
              <a:prstGeom prst="line">
                <a:avLst/>
              </a:prstGeom>
              <a:noFill/>
              <a:ln w="9525">
                <a:solidFill>
                  <a:srgbClr val="99CCFF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40" name="Group 172"/>
            <p:cNvGrpSpPr>
              <a:grpSpLocks/>
            </p:cNvGrpSpPr>
            <p:nvPr/>
          </p:nvGrpSpPr>
          <p:grpSpPr bwMode="auto">
            <a:xfrm>
              <a:off x="1880" y="3100"/>
              <a:ext cx="501" cy="194"/>
              <a:chOff x="2016" y="1510"/>
              <a:chExt cx="501" cy="194"/>
            </a:xfrm>
          </p:grpSpPr>
          <p:sp>
            <p:nvSpPr>
              <p:cNvPr id="141" name="Line 173"/>
              <p:cNvSpPr>
                <a:spLocks noChangeShapeType="1"/>
              </p:cNvSpPr>
              <p:nvPr/>
            </p:nvSpPr>
            <p:spPr bwMode="auto">
              <a:xfrm rot="11343536" flipH="1" flipV="1">
                <a:off x="2079" y="1616"/>
                <a:ext cx="211" cy="88"/>
              </a:xfrm>
              <a:prstGeom prst="line">
                <a:avLst/>
              </a:prstGeom>
              <a:noFill/>
              <a:ln w="9525">
                <a:solidFill>
                  <a:srgbClr val="99CCFF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2" name="Line 174"/>
              <p:cNvSpPr>
                <a:spLocks noChangeShapeType="1"/>
              </p:cNvSpPr>
              <p:nvPr/>
            </p:nvSpPr>
            <p:spPr bwMode="auto">
              <a:xfrm rot="11343536" flipH="1" flipV="1">
                <a:off x="2197" y="1570"/>
                <a:ext cx="229" cy="54"/>
              </a:xfrm>
              <a:prstGeom prst="line">
                <a:avLst/>
              </a:prstGeom>
              <a:noFill/>
              <a:ln w="9525">
                <a:solidFill>
                  <a:srgbClr val="99CCFF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3" name="Line 175"/>
              <p:cNvSpPr>
                <a:spLocks noChangeShapeType="1"/>
              </p:cNvSpPr>
              <p:nvPr/>
            </p:nvSpPr>
            <p:spPr bwMode="auto">
              <a:xfrm rot="11343536" flipH="1" flipV="1">
                <a:off x="2314" y="1525"/>
                <a:ext cx="203" cy="4"/>
              </a:xfrm>
              <a:prstGeom prst="line">
                <a:avLst/>
              </a:prstGeom>
              <a:noFill/>
              <a:ln w="9525">
                <a:solidFill>
                  <a:srgbClr val="99CCFF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4" name="Line 176"/>
              <p:cNvSpPr>
                <a:spLocks noChangeShapeType="1"/>
              </p:cNvSpPr>
              <p:nvPr/>
            </p:nvSpPr>
            <p:spPr bwMode="auto">
              <a:xfrm rot="11343536" flipH="1" flipV="1">
                <a:off x="2143" y="1510"/>
                <a:ext cx="147" cy="15"/>
              </a:xfrm>
              <a:prstGeom prst="line">
                <a:avLst/>
              </a:prstGeom>
              <a:noFill/>
              <a:ln w="9525">
                <a:solidFill>
                  <a:srgbClr val="99CCFF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5" name="Line 177"/>
              <p:cNvSpPr>
                <a:spLocks noChangeShapeType="1"/>
              </p:cNvSpPr>
              <p:nvPr/>
            </p:nvSpPr>
            <p:spPr bwMode="auto">
              <a:xfrm rot="11343536" flipH="1" flipV="1">
                <a:off x="2070" y="1570"/>
                <a:ext cx="130" cy="38"/>
              </a:xfrm>
              <a:prstGeom prst="line">
                <a:avLst/>
              </a:prstGeom>
              <a:noFill/>
              <a:ln w="9525">
                <a:solidFill>
                  <a:srgbClr val="99CCFF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6" name="Line 178"/>
              <p:cNvSpPr>
                <a:spLocks noChangeShapeType="1"/>
              </p:cNvSpPr>
              <p:nvPr/>
            </p:nvSpPr>
            <p:spPr bwMode="auto">
              <a:xfrm rot="11343536" flipH="1" flipV="1">
                <a:off x="2016" y="1616"/>
                <a:ext cx="48" cy="57"/>
              </a:xfrm>
              <a:prstGeom prst="line">
                <a:avLst/>
              </a:prstGeom>
              <a:noFill/>
              <a:ln w="9525">
                <a:solidFill>
                  <a:srgbClr val="99CCFF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7" name="Line 179"/>
              <p:cNvSpPr>
                <a:spLocks noChangeShapeType="1"/>
              </p:cNvSpPr>
              <p:nvPr/>
            </p:nvSpPr>
            <p:spPr bwMode="auto">
              <a:xfrm rot="11343536" flipH="1" flipV="1">
                <a:off x="2064" y="1525"/>
                <a:ext cx="82" cy="25"/>
              </a:xfrm>
              <a:prstGeom prst="line">
                <a:avLst/>
              </a:prstGeom>
              <a:noFill/>
              <a:ln w="9525">
                <a:solidFill>
                  <a:srgbClr val="99CCFF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170" name="右矢印 169"/>
          <p:cNvSpPr/>
          <p:nvPr/>
        </p:nvSpPr>
        <p:spPr>
          <a:xfrm rot="1200000">
            <a:off x="2337237" y="2744860"/>
            <a:ext cx="522704" cy="454306"/>
          </a:xfrm>
          <a:prstGeom prst="rightArrow">
            <a:avLst/>
          </a:prstGeom>
          <a:solidFill>
            <a:srgbClr val="0080FF"/>
          </a:solidFill>
          <a:ln w="3810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231" name="図形グループ 230"/>
          <p:cNvGrpSpPr>
            <a:grpSpLocks noChangeAspect="1"/>
          </p:cNvGrpSpPr>
          <p:nvPr/>
        </p:nvGrpSpPr>
        <p:grpSpPr>
          <a:xfrm>
            <a:off x="5881521" y="3099790"/>
            <a:ext cx="2677497" cy="1839382"/>
            <a:chOff x="6576547" y="1575512"/>
            <a:chExt cx="2554701" cy="1755022"/>
          </a:xfrm>
        </p:grpSpPr>
        <p:cxnSp>
          <p:nvCxnSpPr>
            <p:cNvPr id="207" name="直線矢印コネクタ 206"/>
            <p:cNvCxnSpPr/>
            <p:nvPr/>
          </p:nvCxnSpPr>
          <p:spPr>
            <a:xfrm>
              <a:off x="8668425" y="2290207"/>
              <a:ext cx="17687" cy="868404"/>
            </a:xfrm>
            <a:prstGeom prst="straightConnector1">
              <a:avLst/>
            </a:prstGeom>
            <a:ln w="57150" cmpd="sng">
              <a:solidFill>
                <a:srgbClr val="FF0000"/>
              </a:solidFill>
              <a:headEnd type="triangle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3" name="円/楕円 222"/>
            <p:cNvSpPr>
              <a:spLocks noChangeAspect="1"/>
            </p:cNvSpPr>
            <p:nvPr/>
          </p:nvSpPr>
          <p:spPr>
            <a:xfrm>
              <a:off x="7130244" y="2342712"/>
              <a:ext cx="449226" cy="824373"/>
            </a:xfrm>
            <a:prstGeom prst="ellipse">
              <a:avLst/>
            </a:prstGeom>
            <a:solidFill>
              <a:srgbClr val="FD8244"/>
            </a:solidFill>
            <a:ln w="19050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222" name="Group 14"/>
            <p:cNvGrpSpPr>
              <a:grpSpLocks noChangeAspect="1"/>
            </p:cNvGrpSpPr>
            <p:nvPr/>
          </p:nvGrpSpPr>
          <p:grpSpPr bwMode="auto">
            <a:xfrm>
              <a:off x="7273463" y="2661413"/>
              <a:ext cx="1115061" cy="369150"/>
              <a:chOff x="2168" y="1693"/>
              <a:chExt cx="586" cy="194"/>
            </a:xfrm>
          </p:grpSpPr>
          <p:sp>
            <p:nvSpPr>
              <p:cNvPr id="226" name="Line 20"/>
              <p:cNvSpPr>
                <a:spLocks noChangeAspect="1" noChangeShapeType="1"/>
              </p:cNvSpPr>
              <p:nvPr/>
            </p:nvSpPr>
            <p:spPr bwMode="auto">
              <a:xfrm>
                <a:off x="2208" y="1734"/>
                <a:ext cx="546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227" name="Text Box 21"/>
              <p:cNvSpPr txBox="1">
                <a:spLocks noChangeAspect="1" noChangeArrowheads="1"/>
              </p:cNvSpPr>
              <p:nvPr/>
            </p:nvSpPr>
            <p:spPr bwMode="auto">
              <a:xfrm>
                <a:off x="2168" y="1693"/>
                <a:ext cx="503" cy="19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hangingPunct="1">
                  <a:lnSpc>
                    <a:spcPct val="100000"/>
                  </a:lnSpc>
                  <a:buClrTx/>
                  <a:buSzTx/>
                  <a:buFontTx/>
                  <a:buNone/>
                </a:pPr>
                <a:r>
                  <a:rPr lang="en-US" altLang="ja-JP" b="1" dirty="0" smtClean="0"/>
                  <a:t>v</a:t>
                </a:r>
                <a:r>
                  <a:rPr lang="en-US" altLang="ja-JP" b="1" baseline="-25000" dirty="0" smtClean="0"/>
                  <a:t>2</a:t>
                </a:r>
                <a:r>
                  <a:rPr kumimoji="1" lang="en-US" altLang="ja-JP" b="1" dirty="0" smtClean="0">
                    <a:solidFill>
                      <a:schemeClr val="tx1"/>
                    </a:solidFill>
                  </a:rPr>
                  <a:t> Plane</a:t>
                </a:r>
                <a:endParaRPr kumimoji="1" lang="en-US" altLang="ja-JP" b="1" baseline="-250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04" name="Group 86"/>
            <p:cNvGrpSpPr>
              <a:grpSpLocks noChangeAspect="1"/>
            </p:cNvGrpSpPr>
            <p:nvPr/>
          </p:nvGrpSpPr>
          <p:grpSpPr bwMode="auto">
            <a:xfrm rot="21006171">
              <a:off x="8816668" y="2545196"/>
              <a:ext cx="314580" cy="270244"/>
              <a:chOff x="4407" y="3264"/>
              <a:chExt cx="585" cy="503"/>
            </a:xfrm>
          </p:grpSpPr>
          <p:sp>
            <p:nvSpPr>
              <p:cNvPr id="216" name="Line 87"/>
              <p:cNvSpPr>
                <a:spLocks noChangeAspect="1" noChangeShapeType="1"/>
              </p:cNvSpPr>
              <p:nvPr/>
            </p:nvSpPr>
            <p:spPr bwMode="auto">
              <a:xfrm>
                <a:off x="4416" y="3360"/>
                <a:ext cx="576" cy="240"/>
              </a:xfrm>
              <a:prstGeom prst="line">
                <a:avLst/>
              </a:prstGeom>
              <a:noFill/>
              <a:ln w="28575" cmpd="sng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 b="1"/>
              </a:p>
            </p:txBody>
          </p:sp>
          <p:sp>
            <p:nvSpPr>
              <p:cNvPr id="217" name="Line 88"/>
              <p:cNvSpPr>
                <a:spLocks noChangeAspect="1" noChangeShapeType="1"/>
              </p:cNvSpPr>
              <p:nvPr/>
            </p:nvSpPr>
            <p:spPr bwMode="auto">
              <a:xfrm rot="19800000">
                <a:off x="4407" y="3527"/>
                <a:ext cx="576" cy="240"/>
              </a:xfrm>
              <a:prstGeom prst="line">
                <a:avLst/>
              </a:prstGeom>
              <a:noFill/>
              <a:ln w="28575" cmpd="sng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 b="1"/>
              </a:p>
            </p:txBody>
          </p:sp>
          <p:sp>
            <p:nvSpPr>
              <p:cNvPr id="218" name="Freeform 89"/>
              <p:cNvSpPr>
                <a:spLocks noChangeAspect="1"/>
              </p:cNvSpPr>
              <p:nvPr/>
            </p:nvSpPr>
            <p:spPr bwMode="auto">
              <a:xfrm>
                <a:off x="4445" y="3400"/>
                <a:ext cx="63" cy="272"/>
              </a:xfrm>
              <a:custGeom>
                <a:avLst/>
                <a:gdLst>
                  <a:gd name="T0" fmla="*/ 63 w 63"/>
                  <a:gd name="T1" fmla="*/ 0 h 288"/>
                  <a:gd name="T2" fmla="*/ 8 w 63"/>
                  <a:gd name="T3" fmla="*/ 125 h 288"/>
                  <a:gd name="T4" fmla="*/ 15 w 63"/>
                  <a:gd name="T5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3" h="288">
                    <a:moveTo>
                      <a:pt x="63" y="0"/>
                    </a:moveTo>
                    <a:cubicBezTo>
                      <a:pt x="54" y="21"/>
                      <a:pt x="16" y="77"/>
                      <a:pt x="8" y="125"/>
                    </a:cubicBezTo>
                    <a:cubicBezTo>
                      <a:pt x="0" y="173"/>
                      <a:pt x="14" y="254"/>
                      <a:pt x="15" y="288"/>
                    </a:cubicBezTo>
                  </a:path>
                </a:pathLst>
              </a:custGeom>
              <a:noFill/>
              <a:ln w="28575" cap="flat" cmpd="sng">
                <a:solidFill>
                  <a:srgbClr val="000000"/>
                </a:solidFill>
                <a:prstDash val="solid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 b="1"/>
              </a:p>
            </p:txBody>
          </p:sp>
          <p:sp>
            <p:nvSpPr>
              <p:cNvPr id="219" name="Oval 90"/>
              <p:cNvSpPr>
                <a:spLocks noChangeAspect="1" noChangeArrowheads="1"/>
              </p:cNvSpPr>
              <p:nvPr/>
            </p:nvSpPr>
            <p:spPr bwMode="auto">
              <a:xfrm rot="360000">
                <a:off x="4456" y="3475"/>
                <a:ext cx="48" cy="144"/>
              </a:xfrm>
              <a:prstGeom prst="ellipse">
                <a:avLst/>
              </a:prstGeom>
              <a:solidFill>
                <a:schemeClr val="tx1"/>
              </a:solidFill>
              <a:ln w="28575" cmpd="sng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 b="1"/>
              </a:p>
            </p:txBody>
          </p:sp>
          <p:sp>
            <p:nvSpPr>
              <p:cNvPr id="220" name="Freeform 91"/>
              <p:cNvSpPr>
                <a:spLocks noChangeAspect="1"/>
              </p:cNvSpPr>
              <p:nvPr/>
            </p:nvSpPr>
            <p:spPr bwMode="auto">
              <a:xfrm>
                <a:off x="4504" y="3264"/>
                <a:ext cx="56" cy="144"/>
              </a:xfrm>
              <a:custGeom>
                <a:avLst/>
                <a:gdLst>
                  <a:gd name="T0" fmla="*/ 8 w 56"/>
                  <a:gd name="T1" fmla="*/ 144 h 144"/>
                  <a:gd name="T2" fmla="*/ 8 w 56"/>
                  <a:gd name="T3" fmla="*/ 48 h 144"/>
                  <a:gd name="T4" fmla="*/ 56 w 56"/>
                  <a:gd name="T5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6" h="144">
                    <a:moveTo>
                      <a:pt x="8" y="144"/>
                    </a:moveTo>
                    <a:cubicBezTo>
                      <a:pt x="4" y="108"/>
                      <a:pt x="0" y="72"/>
                      <a:pt x="8" y="48"/>
                    </a:cubicBezTo>
                    <a:cubicBezTo>
                      <a:pt x="16" y="24"/>
                      <a:pt x="48" y="8"/>
                      <a:pt x="56" y="0"/>
                    </a:cubicBezTo>
                  </a:path>
                </a:pathLst>
              </a:custGeom>
              <a:noFill/>
              <a:ln w="28575" cap="flat" cmpd="sng">
                <a:solidFill>
                  <a:srgbClr val="000000"/>
                </a:solidFill>
                <a:prstDash val="solid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 b="1"/>
              </a:p>
            </p:txBody>
          </p:sp>
          <p:sp>
            <p:nvSpPr>
              <p:cNvPr id="221" name="Freeform 92"/>
              <p:cNvSpPr>
                <a:spLocks noChangeAspect="1"/>
              </p:cNvSpPr>
              <p:nvPr/>
            </p:nvSpPr>
            <p:spPr bwMode="auto">
              <a:xfrm>
                <a:off x="4552" y="3264"/>
                <a:ext cx="56" cy="144"/>
              </a:xfrm>
              <a:custGeom>
                <a:avLst/>
                <a:gdLst>
                  <a:gd name="T0" fmla="*/ 8 w 56"/>
                  <a:gd name="T1" fmla="*/ 144 h 144"/>
                  <a:gd name="T2" fmla="*/ 8 w 56"/>
                  <a:gd name="T3" fmla="*/ 48 h 144"/>
                  <a:gd name="T4" fmla="*/ 56 w 56"/>
                  <a:gd name="T5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6" h="144">
                    <a:moveTo>
                      <a:pt x="8" y="144"/>
                    </a:moveTo>
                    <a:cubicBezTo>
                      <a:pt x="4" y="108"/>
                      <a:pt x="0" y="72"/>
                      <a:pt x="8" y="48"/>
                    </a:cubicBezTo>
                    <a:cubicBezTo>
                      <a:pt x="16" y="24"/>
                      <a:pt x="48" y="8"/>
                      <a:pt x="56" y="0"/>
                    </a:cubicBezTo>
                  </a:path>
                </a:pathLst>
              </a:custGeom>
              <a:noFill/>
              <a:ln w="28575" cap="flat" cmpd="sng">
                <a:solidFill>
                  <a:srgbClr val="000000"/>
                </a:solidFill>
                <a:prstDash val="solid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 b="1"/>
              </a:p>
            </p:txBody>
          </p:sp>
        </p:grpSp>
        <p:cxnSp>
          <p:nvCxnSpPr>
            <p:cNvPr id="205" name="直線矢印コネクタ 204"/>
            <p:cNvCxnSpPr/>
            <p:nvPr/>
          </p:nvCxnSpPr>
          <p:spPr>
            <a:xfrm flipV="1">
              <a:off x="7369291" y="2176866"/>
              <a:ext cx="760544" cy="562569"/>
            </a:xfrm>
            <a:prstGeom prst="straightConnector1">
              <a:avLst/>
            </a:prstGeom>
            <a:ln w="38100" cmpd="sng">
              <a:solidFill>
                <a:schemeClr val="tx1"/>
              </a:solidFill>
              <a:tailEnd type="triangle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6" name="テキスト ボックス 205"/>
            <p:cNvSpPr txBox="1"/>
            <p:nvPr/>
          </p:nvSpPr>
          <p:spPr>
            <a:xfrm>
              <a:off x="7999632" y="1822173"/>
              <a:ext cx="353565" cy="2730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000" b="1" dirty="0" err="1" smtClean="0"/>
                <a:t>Δφ</a:t>
              </a:r>
              <a:endParaRPr kumimoji="1" lang="ja-JP" altLang="en-US" sz="2000" b="1" dirty="0"/>
            </a:p>
          </p:txBody>
        </p:sp>
        <p:grpSp>
          <p:nvGrpSpPr>
            <p:cNvPr id="208" name="Group 86"/>
            <p:cNvGrpSpPr>
              <a:grpSpLocks noChangeAspect="1"/>
            </p:cNvGrpSpPr>
            <p:nvPr/>
          </p:nvGrpSpPr>
          <p:grpSpPr bwMode="auto">
            <a:xfrm rot="16463910">
              <a:off x="7255580" y="1597681"/>
              <a:ext cx="314581" cy="270244"/>
              <a:chOff x="4407" y="3264"/>
              <a:chExt cx="585" cy="503"/>
            </a:xfrm>
          </p:grpSpPr>
          <p:sp>
            <p:nvSpPr>
              <p:cNvPr id="210" name="Line 87"/>
              <p:cNvSpPr>
                <a:spLocks noChangeAspect="1" noChangeShapeType="1"/>
              </p:cNvSpPr>
              <p:nvPr/>
            </p:nvSpPr>
            <p:spPr bwMode="auto">
              <a:xfrm>
                <a:off x="4416" y="3360"/>
                <a:ext cx="576" cy="240"/>
              </a:xfrm>
              <a:prstGeom prst="line">
                <a:avLst/>
              </a:prstGeom>
              <a:noFill/>
              <a:ln w="28575" cmpd="sng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 b="1"/>
              </a:p>
            </p:txBody>
          </p:sp>
          <p:sp>
            <p:nvSpPr>
              <p:cNvPr id="211" name="Line 88"/>
              <p:cNvSpPr>
                <a:spLocks noChangeAspect="1" noChangeShapeType="1"/>
              </p:cNvSpPr>
              <p:nvPr/>
            </p:nvSpPr>
            <p:spPr bwMode="auto">
              <a:xfrm rot="19800000">
                <a:off x="4407" y="3527"/>
                <a:ext cx="576" cy="240"/>
              </a:xfrm>
              <a:prstGeom prst="line">
                <a:avLst/>
              </a:prstGeom>
              <a:noFill/>
              <a:ln w="28575" cmpd="sng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 b="1"/>
              </a:p>
            </p:txBody>
          </p:sp>
          <p:sp>
            <p:nvSpPr>
              <p:cNvPr id="212" name="Freeform 89"/>
              <p:cNvSpPr>
                <a:spLocks noChangeAspect="1"/>
              </p:cNvSpPr>
              <p:nvPr/>
            </p:nvSpPr>
            <p:spPr bwMode="auto">
              <a:xfrm>
                <a:off x="4445" y="3400"/>
                <a:ext cx="63" cy="272"/>
              </a:xfrm>
              <a:custGeom>
                <a:avLst/>
                <a:gdLst>
                  <a:gd name="T0" fmla="*/ 63 w 63"/>
                  <a:gd name="T1" fmla="*/ 0 h 288"/>
                  <a:gd name="T2" fmla="*/ 8 w 63"/>
                  <a:gd name="T3" fmla="*/ 125 h 288"/>
                  <a:gd name="T4" fmla="*/ 15 w 63"/>
                  <a:gd name="T5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3" h="288">
                    <a:moveTo>
                      <a:pt x="63" y="0"/>
                    </a:moveTo>
                    <a:cubicBezTo>
                      <a:pt x="54" y="21"/>
                      <a:pt x="16" y="77"/>
                      <a:pt x="8" y="125"/>
                    </a:cubicBezTo>
                    <a:cubicBezTo>
                      <a:pt x="0" y="173"/>
                      <a:pt x="14" y="254"/>
                      <a:pt x="15" y="288"/>
                    </a:cubicBezTo>
                  </a:path>
                </a:pathLst>
              </a:custGeom>
              <a:noFill/>
              <a:ln w="2857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 b="1"/>
              </a:p>
            </p:txBody>
          </p:sp>
          <p:sp>
            <p:nvSpPr>
              <p:cNvPr id="213" name="Oval 90"/>
              <p:cNvSpPr>
                <a:spLocks noChangeAspect="1" noChangeArrowheads="1"/>
              </p:cNvSpPr>
              <p:nvPr/>
            </p:nvSpPr>
            <p:spPr bwMode="auto">
              <a:xfrm rot="360000">
                <a:off x="4456" y="3475"/>
                <a:ext cx="48" cy="144"/>
              </a:xfrm>
              <a:prstGeom prst="ellipse">
                <a:avLst/>
              </a:prstGeom>
              <a:solidFill>
                <a:schemeClr val="tx1"/>
              </a:solidFill>
              <a:ln w="28575" cmpd="sng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 b="1"/>
              </a:p>
            </p:txBody>
          </p:sp>
          <p:sp>
            <p:nvSpPr>
              <p:cNvPr id="214" name="Freeform 91"/>
              <p:cNvSpPr>
                <a:spLocks noChangeAspect="1"/>
              </p:cNvSpPr>
              <p:nvPr/>
            </p:nvSpPr>
            <p:spPr bwMode="auto">
              <a:xfrm>
                <a:off x="4504" y="3264"/>
                <a:ext cx="56" cy="144"/>
              </a:xfrm>
              <a:custGeom>
                <a:avLst/>
                <a:gdLst>
                  <a:gd name="T0" fmla="*/ 8 w 56"/>
                  <a:gd name="T1" fmla="*/ 144 h 144"/>
                  <a:gd name="T2" fmla="*/ 8 w 56"/>
                  <a:gd name="T3" fmla="*/ 48 h 144"/>
                  <a:gd name="T4" fmla="*/ 56 w 56"/>
                  <a:gd name="T5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6" h="144">
                    <a:moveTo>
                      <a:pt x="8" y="144"/>
                    </a:moveTo>
                    <a:cubicBezTo>
                      <a:pt x="4" y="108"/>
                      <a:pt x="0" y="72"/>
                      <a:pt x="8" y="48"/>
                    </a:cubicBezTo>
                    <a:cubicBezTo>
                      <a:pt x="16" y="24"/>
                      <a:pt x="48" y="8"/>
                      <a:pt x="56" y="0"/>
                    </a:cubicBezTo>
                  </a:path>
                </a:pathLst>
              </a:custGeom>
              <a:noFill/>
              <a:ln w="2857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 b="1"/>
              </a:p>
            </p:txBody>
          </p:sp>
          <p:sp>
            <p:nvSpPr>
              <p:cNvPr id="215" name="Freeform 92"/>
              <p:cNvSpPr>
                <a:spLocks noChangeAspect="1"/>
              </p:cNvSpPr>
              <p:nvPr/>
            </p:nvSpPr>
            <p:spPr bwMode="auto">
              <a:xfrm>
                <a:off x="4552" y="3264"/>
                <a:ext cx="56" cy="144"/>
              </a:xfrm>
              <a:custGeom>
                <a:avLst/>
                <a:gdLst>
                  <a:gd name="T0" fmla="*/ 8 w 56"/>
                  <a:gd name="T1" fmla="*/ 144 h 144"/>
                  <a:gd name="T2" fmla="*/ 8 w 56"/>
                  <a:gd name="T3" fmla="*/ 48 h 144"/>
                  <a:gd name="T4" fmla="*/ 56 w 56"/>
                  <a:gd name="T5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6" h="144">
                    <a:moveTo>
                      <a:pt x="8" y="144"/>
                    </a:moveTo>
                    <a:cubicBezTo>
                      <a:pt x="4" y="108"/>
                      <a:pt x="0" y="72"/>
                      <a:pt x="8" y="48"/>
                    </a:cubicBezTo>
                    <a:cubicBezTo>
                      <a:pt x="16" y="24"/>
                      <a:pt x="48" y="8"/>
                      <a:pt x="56" y="0"/>
                    </a:cubicBezTo>
                  </a:path>
                </a:pathLst>
              </a:custGeom>
              <a:noFill/>
              <a:ln w="2857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 b="1"/>
              </a:p>
            </p:txBody>
          </p:sp>
        </p:grpSp>
        <p:cxnSp>
          <p:nvCxnSpPr>
            <p:cNvPr id="209" name="直線矢印コネクタ 208"/>
            <p:cNvCxnSpPr/>
            <p:nvPr/>
          </p:nvCxnSpPr>
          <p:spPr>
            <a:xfrm flipH="1">
              <a:off x="7035638" y="2058564"/>
              <a:ext cx="716764" cy="0"/>
            </a:xfrm>
            <a:prstGeom prst="straightConnector1">
              <a:avLst/>
            </a:prstGeom>
            <a:ln w="57150" cmpd="sng">
              <a:solidFill>
                <a:srgbClr val="FF1310"/>
              </a:solidFill>
              <a:headEnd type="triangle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8" name="円/楕円 227"/>
            <p:cNvSpPr>
              <a:spLocks noChangeAspect="1"/>
            </p:cNvSpPr>
            <p:nvPr/>
          </p:nvSpPr>
          <p:spPr>
            <a:xfrm>
              <a:off x="6883667" y="2189160"/>
              <a:ext cx="952862" cy="1133514"/>
            </a:xfrm>
            <a:prstGeom prst="ellipse">
              <a:avLst/>
            </a:prstGeom>
            <a:noFill/>
            <a:ln w="38100" cmpd="sng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29" name="円/楕円 228"/>
            <p:cNvSpPr>
              <a:spLocks noChangeAspect="1"/>
            </p:cNvSpPr>
            <p:nvPr/>
          </p:nvSpPr>
          <p:spPr>
            <a:xfrm>
              <a:off x="6576547" y="2162670"/>
              <a:ext cx="1570948" cy="1167864"/>
            </a:xfrm>
            <a:prstGeom prst="ellipse">
              <a:avLst/>
            </a:prstGeom>
            <a:noFill/>
            <a:ln w="38100" cmpd="sng"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32" name="テキスト ボックス 231"/>
          <p:cNvSpPr txBox="1"/>
          <p:nvPr/>
        </p:nvSpPr>
        <p:spPr>
          <a:xfrm>
            <a:off x="6243484" y="2161256"/>
            <a:ext cx="243676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000" b="1" dirty="0" smtClean="0">
                <a:solidFill>
                  <a:srgbClr val="FF0000"/>
                </a:solidFill>
              </a:rPr>
              <a:t>What</a:t>
            </a:r>
            <a:r>
              <a:rPr kumimoji="1" lang="en-US" altLang="ja-JP" sz="2000" b="1" dirty="0" smtClean="0">
                <a:solidFill>
                  <a:srgbClr val="FF0000"/>
                </a:solidFill>
              </a:rPr>
              <a:t> is the</a:t>
            </a:r>
          </a:p>
          <a:p>
            <a:pPr algn="ctr"/>
            <a:r>
              <a:rPr kumimoji="1" lang="en-US" altLang="ja-JP" sz="2000" b="1" dirty="0" smtClean="0">
                <a:solidFill>
                  <a:srgbClr val="FF0000"/>
                </a:solidFill>
              </a:rPr>
              <a:t>final eccentricity ?</a:t>
            </a:r>
            <a:endParaRPr kumimoji="1" lang="ja-JP" altLang="en-US" sz="2000" b="1" baseline="-25000" dirty="0">
              <a:solidFill>
                <a:srgbClr val="FF0000"/>
              </a:solidFill>
            </a:endParaRPr>
          </a:p>
        </p:txBody>
      </p:sp>
      <p:sp>
        <p:nvSpPr>
          <p:cNvPr id="197" name="右矢印 196"/>
          <p:cNvSpPr/>
          <p:nvPr/>
        </p:nvSpPr>
        <p:spPr>
          <a:xfrm rot="1200000">
            <a:off x="4919078" y="3525202"/>
            <a:ext cx="522704" cy="454306"/>
          </a:xfrm>
          <a:prstGeom prst="rightArrow">
            <a:avLst/>
          </a:prstGeom>
          <a:solidFill>
            <a:srgbClr val="0080FF"/>
          </a:solidFill>
          <a:ln w="3810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582495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Oval 23"/>
          <p:cNvSpPr>
            <a:spLocks noChangeArrowheads="1"/>
          </p:cNvSpPr>
          <p:nvPr/>
        </p:nvSpPr>
        <p:spPr bwMode="auto">
          <a:xfrm>
            <a:off x="1167706" y="3067865"/>
            <a:ext cx="1296477" cy="1331912"/>
          </a:xfrm>
          <a:prstGeom prst="ellipse">
            <a:avLst/>
          </a:prstGeom>
          <a:solidFill>
            <a:srgbClr val="FF9933">
              <a:alpha val="60001"/>
            </a:srgbClr>
          </a:solidFill>
          <a:ln w="38100" cmpd="sng">
            <a:solidFill>
              <a:srgbClr val="FF0000"/>
            </a:solidFill>
            <a:prstDash val="dash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cap="none" dirty="0" smtClean="0"/>
              <a:t>Eccentricity at freeze-out</a:t>
            </a:r>
            <a:endParaRPr kumimoji="1" lang="ja-JP" altLang="en-US" cap="none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199" y="4732422"/>
            <a:ext cx="8047929" cy="1951786"/>
          </a:xfrm>
        </p:spPr>
        <p:txBody>
          <a:bodyPr>
            <a:normAutofit fontScale="92500" lnSpcReduction="10000"/>
          </a:bodyPr>
          <a:lstStyle/>
          <a:p>
            <a:r>
              <a:rPr lang="en-US" altLang="ja-JP" sz="1800" dirty="0" err="1" smtClean="0"/>
              <a:t>ε</a:t>
            </a:r>
            <a:r>
              <a:rPr lang="en-US" altLang="ja-JP" sz="1800" baseline="-25000" dirty="0" err="1" smtClean="0"/>
              <a:t>final</a:t>
            </a:r>
            <a:r>
              <a:rPr lang="en-US" altLang="ja-JP" sz="1800" baseline="-25000" dirty="0" smtClean="0"/>
              <a:t> </a:t>
            </a:r>
            <a:r>
              <a:rPr lang="en-US" altLang="ja-JP" sz="1800" dirty="0"/>
              <a:t>≈ </a:t>
            </a:r>
            <a:r>
              <a:rPr lang="en-US" altLang="ja-JP" sz="1800" dirty="0" err="1" smtClean="0"/>
              <a:t>ε</a:t>
            </a:r>
            <a:r>
              <a:rPr lang="en-US" altLang="ja-JP" sz="1800" baseline="-25000" dirty="0" err="1" smtClean="0"/>
              <a:t>initial</a:t>
            </a:r>
            <a:r>
              <a:rPr lang="en-US" altLang="ja-JP" sz="1800" dirty="0" smtClean="0"/>
              <a:t>/2</a:t>
            </a:r>
            <a:r>
              <a:rPr lang="en-US" altLang="ja-JP" sz="1800" baseline="-25000" dirty="0" smtClean="0"/>
              <a:t> </a:t>
            </a:r>
            <a:r>
              <a:rPr lang="en-US" altLang="ja-JP" sz="1800" dirty="0" smtClean="0"/>
              <a:t>for pion</a:t>
            </a:r>
          </a:p>
          <a:p>
            <a:pPr lvl="1"/>
            <a:r>
              <a:rPr lang="en-US" altLang="ja-JP" sz="1800" dirty="0"/>
              <a:t> I</a:t>
            </a:r>
            <a:r>
              <a:rPr lang="en-US" altLang="ja-JP" sz="1800" dirty="0" smtClean="0"/>
              <a:t>ndicates that source expands to in-plane direction, and still </a:t>
            </a:r>
            <a:r>
              <a:rPr lang="en-US" altLang="ja-JP" sz="1800" dirty="0" smtClean="0"/>
              <a:t>elliptical</a:t>
            </a:r>
            <a:r>
              <a:rPr lang="en-US" altLang="ja-JP" sz="1800" dirty="0"/>
              <a:t> </a:t>
            </a:r>
            <a:r>
              <a:rPr lang="en-US" altLang="ja-JP" sz="1800" dirty="0" smtClean="0"/>
              <a:t>shape</a:t>
            </a:r>
            <a:endParaRPr lang="en-US" altLang="ja-JP" sz="1800" dirty="0"/>
          </a:p>
          <a:p>
            <a:pPr lvl="1"/>
            <a:r>
              <a:rPr lang="en-US" altLang="ja-JP" sz="1800" dirty="0" smtClean="0"/>
              <a:t> PHENIX and STAR results are consistent</a:t>
            </a:r>
          </a:p>
          <a:p>
            <a:r>
              <a:rPr lang="en-US" altLang="ja-JP" sz="1800" dirty="0" err="1" smtClean="0"/>
              <a:t>ε</a:t>
            </a:r>
            <a:r>
              <a:rPr lang="en-US" altLang="ja-JP" sz="1800" baseline="-25000" dirty="0" err="1" smtClean="0"/>
              <a:t>final</a:t>
            </a:r>
            <a:r>
              <a:rPr lang="en-US" altLang="ja-JP" sz="1800" baseline="-25000" dirty="0" smtClean="0"/>
              <a:t> </a:t>
            </a:r>
            <a:r>
              <a:rPr lang="en-US" altLang="ja-JP" sz="1800" dirty="0" smtClean="0"/>
              <a:t>≈ </a:t>
            </a:r>
            <a:r>
              <a:rPr lang="en-US" altLang="ja-JP" sz="1800" dirty="0" err="1" smtClean="0"/>
              <a:t>ε</a:t>
            </a:r>
            <a:r>
              <a:rPr lang="en-US" altLang="ja-JP" sz="1800" baseline="-25000" dirty="0" err="1" smtClean="0"/>
              <a:t>initial</a:t>
            </a:r>
            <a:r>
              <a:rPr lang="en-US" altLang="ja-JP" sz="1800" baseline="-25000" dirty="0" smtClean="0"/>
              <a:t> </a:t>
            </a:r>
            <a:r>
              <a:rPr lang="en-US" altLang="ja-JP" sz="1800" dirty="0" smtClean="0"/>
              <a:t>for </a:t>
            </a:r>
            <a:r>
              <a:rPr lang="en-US" altLang="ja-JP" sz="1800" dirty="0" err="1"/>
              <a:t>k</a:t>
            </a:r>
            <a:r>
              <a:rPr lang="en-US" altLang="ja-JP" sz="1800" dirty="0" err="1" smtClean="0"/>
              <a:t>aon</a:t>
            </a:r>
            <a:endParaRPr lang="en-US" altLang="ja-JP" sz="1800" dirty="0" smtClean="0"/>
          </a:p>
          <a:p>
            <a:pPr lvl="1"/>
            <a:r>
              <a:rPr kumimoji="1" lang="en-US" altLang="ja-JP" sz="1800" dirty="0"/>
              <a:t> </a:t>
            </a:r>
            <a:r>
              <a:rPr kumimoji="1" lang="en-US" altLang="ja-JP" sz="1800" dirty="0" err="1" smtClean="0"/>
              <a:t>Kaon</a:t>
            </a:r>
            <a:r>
              <a:rPr kumimoji="1" lang="en-US" altLang="ja-JP" sz="1800" dirty="0" smtClean="0"/>
              <a:t> may freeze</a:t>
            </a:r>
            <a:r>
              <a:rPr kumimoji="1" lang="en-US" altLang="ja-JP" sz="1800" dirty="0" smtClean="0"/>
              <a:t>-out </a:t>
            </a:r>
            <a:r>
              <a:rPr kumimoji="1" lang="en-US" altLang="ja-JP" sz="1800" dirty="0" smtClean="0"/>
              <a:t>sooner than pion because of less cross section</a:t>
            </a:r>
            <a:endParaRPr kumimoji="1" lang="en-US" altLang="ja-JP" sz="1800" dirty="0" smtClean="0"/>
          </a:p>
          <a:p>
            <a:pPr lvl="1"/>
            <a:r>
              <a:rPr lang="en-US" altLang="ja-JP" sz="1800" dirty="0" smtClean="0"/>
              <a:t> </a:t>
            </a:r>
            <a:r>
              <a:rPr lang="en-US" altLang="ja-JP" sz="1800" dirty="0" smtClean="0"/>
              <a:t>Need</a:t>
            </a:r>
            <a:r>
              <a:rPr lang="en-US" altLang="ja-JP" sz="1800" dirty="0" smtClean="0"/>
              <a:t> </a:t>
            </a:r>
            <a:r>
              <a:rPr lang="en-US" altLang="ja-JP" sz="1800" dirty="0" smtClean="0"/>
              <a:t>to </a:t>
            </a:r>
            <a:r>
              <a:rPr lang="en-US" altLang="ja-JP" sz="1800" dirty="0" smtClean="0"/>
              <a:t>check the difference of </a:t>
            </a:r>
            <a:r>
              <a:rPr lang="en-US" altLang="ja-JP" sz="1800" dirty="0" err="1" smtClean="0"/>
              <a:t>m</a:t>
            </a:r>
            <a:r>
              <a:rPr lang="en-US" altLang="ja-JP" sz="1800" baseline="-25000" dirty="0" err="1" smtClean="0"/>
              <a:t>T</a:t>
            </a:r>
            <a:r>
              <a:rPr lang="en-US" altLang="ja-JP" sz="1800" dirty="0" smtClean="0"/>
              <a:t> </a:t>
            </a:r>
            <a:r>
              <a:rPr lang="en-US" altLang="ja-JP" sz="1800" dirty="0" smtClean="0"/>
              <a:t>between π/K? </a:t>
            </a:r>
            <a:endParaRPr kumimoji="1" lang="ja-JP" altLang="en-US" sz="1800" dirty="0"/>
          </a:p>
        </p:txBody>
      </p:sp>
      <p:pic>
        <p:nvPicPr>
          <p:cNvPr id="4" name="Picture 32" descr="E2_piK_wSE_prelwlogo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5356" y="1007670"/>
            <a:ext cx="5578475" cy="3779838"/>
          </a:xfrm>
          <a:prstGeom prst="rect">
            <a:avLst/>
          </a:prstGeom>
          <a:solidFill>
            <a:srgbClr val="FFFFFF"/>
          </a:solidFill>
          <a:extLst/>
        </p:spPr>
      </p:pic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34447-3E0A-6F45-B926-AEFBAF426B6D}" type="slidenum">
              <a:rPr kumimoji="1" lang="ja-JP" altLang="en-US" smtClean="0"/>
              <a:t>7</a:t>
            </a:fld>
            <a:endParaRPr kumimoji="1" lang="ja-JP" altLang="en-US"/>
          </a:p>
        </p:txBody>
      </p:sp>
      <p:sp>
        <p:nvSpPr>
          <p:cNvPr id="45" name="AutoShape 24"/>
          <p:cNvSpPr>
            <a:spLocks noChangeArrowheads="1"/>
          </p:cNvSpPr>
          <p:nvPr/>
        </p:nvSpPr>
        <p:spPr bwMode="auto">
          <a:xfrm>
            <a:off x="2144019" y="3669752"/>
            <a:ext cx="325438" cy="197464"/>
          </a:xfrm>
          <a:prstGeom prst="rightArrow">
            <a:avLst>
              <a:gd name="adj1" fmla="val 50000"/>
              <a:gd name="adj2" fmla="val 35294"/>
            </a:avLst>
          </a:prstGeom>
          <a:solidFill>
            <a:srgbClr val="3366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46" name="AutoShape 25"/>
          <p:cNvSpPr>
            <a:spLocks noChangeArrowheads="1"/>
          </p:cNvSpPr>
          <p:nvPr/>
        </p:nvSpPr>
        <p:spPr bwMode="auto">
          <a:xfrm rot="20700000">
            <a:off x="2107859" y="3421955"/>
            <a:ext cx="289278" cy="197464"/>
          </a:xfrm>
          <a:prstGeom prst="rightArrow">
            <a:avLst>
              <a:gd name="adj1" fmla="val 50000"/>
              <a:gd name="adj2" fmla="val 31373"/>
            </a:avLst>
          </a:prstGeom>
          <a:solidFill>
            <a:srgbClr val="3366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47" name="AutoShape 26"/>
          <p:cNvSpPr>
            <a:spLocks noChangeArrowheads="1"/>
          </p:cNvSpPr>
          <p:nvPr/>
        </p:nvSpPr>
        <p:spPr bwMode="auto">
          <a:xfrm rot="900000">
            <a:off x="2107859" y="3886575"/>
            <a:ext cx="289278" cy="197464"/>
          </a:xfrm>
          <a:prstGeom prst="rightArrow">
            <a:avLst>
              <a:gd name="adj1" fmla="val 50000"/>
              <a:gd name="adj2" fmla="val 31373"/>
            </a:avLst>
          </a:prstGeom>
          <a:solidFill>
            <a:srgbClr val="3366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48" name="AutoShape 27"/>
          <p:cNvSpPr>
            <a:spLocks noChangeArrowheads="1"/>
          </p:cNvSpPr>
          <p:nvPr/>
        </p:nvSpPr>
        <p:spPr bwMode="auto">
          <a:xfrm rot="10800000">
            <a:off x="1167706" y="3638778"/>
            <a:ext cx="325438" cy="197464"/>
          </a:xfrm>
          <a:prstGeom prst="rightArrow">
            <a:avLst>
              <a:gd name="adj1" fmla="val 50000"/>
              <a:gd name="adj2" fmla="val 35294"/>
            </a:avLst>
          </a:prstGeom>
          <a:solidFill>
            <a:srgbClr val="3366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49" name="AutoShape 28"/>
          <p:cNvSpPr>
            <a:spLocks noChangeArrowheads="1"/>
          </p:cNvSpPr>
          <p:nvPr/>
        </p:nvSpPr>
        <p:spPr bwMode="auto">
          <a:xfrm rot="11700000">
            <a:off x="1240025" y="3421955"/>
            <a:ext cx="289278" cy="197464"/>
          </a:xfrm>
          <a:prstGeom prst="rightArrow">
            <a:avLst>
              <a:gd name="adj1" fmla="val 50000"/>
              <a:gd name="adj2" fmla="val 31373"/>
            </a:avLst>
          </a:prstGeom>
          <a:solidFill>
            <a:srgbClr val="3366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50" name="AutoShape 29"/>
          <p:cNvSpPr>
            <a:spLocks noChangeArrowheads="1"/>
          </p:cNvSpPr>
          <p:nvPr/>
        </p:nvSpPr>
        <p:spPr bwMode="auto">
          <a:xfrm rot="9900000">
            <a:off x="1240025" y="3874960"/>
            <a:ext cx="289278" cy="197464"/>
          </a:xfrm>
          <a:prstGeom prst="rightArrow">
            <a:avLst>
              <a:gd name="adj1" fmla="val 50000"/>
              <a:gd name="adj2" fmla="val 31373"/>
            </a:avLst>
          </a:prstGeom>
          <a:solidFill>
            <a:srgbClr val="3366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6" name="テキスト ボックス 5"/>
          <p:cNvSpPr txBox="1"/>
          <p:nvPr/>
        </p:nvSpPr>
        <p:spPr>
          <a:xfrm rot="19904345">
            <a:off x="5463636" y="2696047"/>
            <a:ext cx="13636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 err="1" smtClean="0">
                <a:solidFill>
                  <a:srgbClr val="FF0000"/>
                </a:solidFill>
              </a:rPr>
              <a:t>ε</a:t>
            </a:r>
            <a:r>
              <a:rPr lang="en-US" altLang="ja-JP" b="1" baseline="-25000" dirty="0" err="1" smtClean="0">
                <a:solidFill>
                  <a:srgbClr val="FF0000"/>
                </a:solidFill>
              </a:rPr>
              <a:t>final</a:t>
            </a:r>
            <a:r>
              <a:rPr lang="en-US" altLang="ja-JP" b="1" baseline="-25000" dirty="0" smtClean="0">
                <a:solidFill>
                  <a:srgbClr val="FF0000"/>
                </a:solidFill>
              </a:rPr>
              <a:t> </a:t>
            </a:r>
            <a:r>
              <a:rPr lang="en-US" altLang="ja-JP" b="1" dirty="0" smtClean="0">
                <a:solidFill>
                  <a:srgbClr val="FF0000"/>
                </a:solidFill>
              </a:rPr>
              <a:t>= </a:t>
            </a:r>
            <a:r>
              <a:rPr lang="en-US" altLang="ja-JP" b="1" dirty="0" err="1">
                <a:solidFill>
                  <a:srgbClr val="FF0000"/>
                </a:solidFill>
              </a:rPr>
              <a:t>ε</a:t>
            </a:r>
            <a:r>
              <a:rPr lang="en-US" altLang="ja-JP" b="1" baseline="-25000" dirty="0" err="1">
                <a:solidFill>
                  <a:srgbClr val="FF0000"/>
                </a:solidFill>
              </a:rPr>
              <a:t>initial</a:t>
            </a:r>
            <a:endParaRPr kumimoji="1" lang="ja-JP" altLang="en-US" b="1" dirty="0">
              <a:solidFill>
                <a:srgbClr val="FF0000"/>
              </a:solidFill>
            </a:endParaRPr>
          </a:p>
        </p:txBody>
      </p:sp>
      <p:sp>
        <p:nvSpPr>
          <p:cNvPr id="38" name="AutoShape 26"/>
          <p:cNvSpPr>
            <a:spLocks noChangeArrowheads="1"/>
          </p:cNvSpPr>
          <p:nvPr/>
        </p:nvSpPr>
        <p:spPr bwMode="auto">
          <a:xfrm rot="16200000">
            <a:off x="1674507" y="3135758"/>
            <a:ext cx="321486" cy="188835"/>
          </a:xfrm>
          <a:prstGeom prst="rightArrow">
            <a:avLst>
              <a:gd name="adj1" fmla="val 50000"/>
              <a:gd name="adj2" fmla="val 31373"/>
            </a:avLst>
          </a:prstGeom>
          <a:solidFill>
            <a:srgbClr val="3366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39" name="AutoShape 26"/>
          <p:cNvSpPr>
            <a:spLocks noChangeArrowheads="1"/>
          </p:cNvSpPr>
          <p:nvPr/>
        </p:nvSpPr>
        <p:spPr bwMode="auto">
          <a:xfrm rot="5400000">
            <a:off x="1674507" y="4143047"/>
            <a:ext cx="321486" cy="188835"/>
          </a:xfrm>
          <a:prstGeom prst="rightArrow">
            <a:avLst>
              <a:gd name="adj1" fmla="val 50000"/>
              <a:gd name="adj2" fmla="val 31373"/>
            </a:avLst>
          </a:prstGeom>
          <a:solidFill>
            <a:srgbClr val="3366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43" name="Oval 22"/>
          <p:cNvSpPr>
            <a:spLocks noChangeArrowheads="1"/>
          </p:cNvSpPr>
          <p:nvPr/>
        </p:nvSpPr>
        <p:spPr bwMode="auto">
          <a:xfrm>
            <a:off x="1416674" y="3181684"/>
            <a:ext cx="817200" cy="1109580"/>
          </a:xfrm>
          <a:prstGeom prst="ellipse">
            <a:avLst/>
          </a:prstGeom>
          <a:solidFill>
            <a:srgbClr val="FF6E08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41" name="Text Box 8"/>
          <p:cNvSpPr txBox="1">
            <a:spLocks noChangeArrowheads="1"/>
          </p:cNvSpPr>
          <p:nvPr/>
        </p:nvSpPr>
        <p:spPr bwMode="auto">
          <a:xfrm>
            <a:off x="7019952" y="1016517"/>
            <a:ext cx="1485177" cy="369332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altLang="ja-JP" sz="1800" b="1" i="1" dirty="0" smtClean="0"/>
              <a:t>@WPCF2011</a:t>
            </a:r>
            <a:endParaRPr lang="ja-JP" altLang="en-US" sz="1800" b="1" i="1" dirty="0"/>
          </a:p>
        </p:txBody>
      </p:sp>
      <p:grpSp>
        <p:nvGrpSpPr>
          <p:cNvPr id="21" name="図形グループ 20"/>
          <p:cNvGrpSpPr>
            <a:grpSpLocks noChangeAspect="1"/>
          </p:cNvGrpSpPr>
          <p:nvPr/>
        </p:nvGrpSpPr>
        <p:grpSpPr>
          <a:xfrm>
            <a:off x="489126" y="1141656"/>
            <a:ext cx="2252916" cy="1783290"/>
            <a:chOff x="87056" y="3404772"/>
            <a:chExt cx="3853777" cy="2781206"/>
          </a:xfrm>
        </p:grpSpPr>
        <p:grpSp>
          <p:nvGrpSpPr>
            <p:cNvPr id="22" name="図形グループ 21"/>
            <p:cNvGrpSpPr>
              <a:grpSpLocks noChangeAspect="1"/>
            </p:cNvGrpSpPr>
            <p:nvPr/>
          </p:nvGrpSpPr>
          <p:grpSpPr>
            <a:xfrm>
              <a:off x="752145" y="3404772"/>
              <a:ext cx="3012974" cy="2781206"/>
              <a:chOff x="792994" y="4280386"/>
              <a:chExt cx="3012974" cy="2781206"/>
            </a:xfrm>
          </p:grpSpPr>
          <p:cxnSp>
            <p:nvCxnSpPr>
              <p:cNvPr id="27" name="直線矢印コネクタ 26"/>
              <p:cNvCxnSpPr/>
              <p:nvPr/>
            </p:nvCxnSpPr>
            <p:spPr>
              <a:xfrm flipV="1">
                <a:off x="1243263" y="6202952"/>
                <a:ext cx="2513263" cy="13368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線矢印コネクタ 27"/>
              <p:cNvCxnSpPr/>
              <p:nvPr/>
            </p:nvCxnSpPr>
            <p:spPr>
              <a:xfrm flipV="1">
                <a:off x="1256400" y="4882236"/>
                <a:ext cx="0" cy="1332162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テキスト ボックス 28"/>
              <p:cNvSpPr txBox="1"/>
              <p:nvPr/>
            </p:nvSpPr>
            <p:spPr>
              <a:xfrm>
                <a:off x="792994" y="4280386"/>
                <a:ext cx="958053" cy="62400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US" altLang="ja-JP" sz="2000" b="1" dirty="0" smtClean="0">
                    <a:solidFill>
                      <a:srgbClr val="000000"/>
                    </a:solidFill>
                  </a:rPr>
                  <a:t>R</a:t>
                </a:r>
                <a:r>
                  <a:rPr lang="en-US" altLang="ja-JP" sz="2000" b="1" baseline="-25000" dirty="0" smtClean="0">
                    <a:solidFill>
                      <a:srgbClr val="000000"/>
                    </a:solidFill>
                  </a:rPr>
                  <a:t>s</a:t>
                </a:r>
                <a:r>
                  <a:rPr lang="en-US" altLang="ja-JP" sz="2000" b="1" baseline="30000" dirty="0" smtClean="0">
                    <a:solidFill>
                      <a:srgbClr val="000000"/>
                    </a:solidFill>
                  </a:rPr>
                  <a:t>2</a:t>
                </a:r>
                <a:endParaRPr kumimoji="1" lang="ja-JP" altLang="en-US" sz="2000" b="1" baseline="-250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0" name="テキスト ボックス 29"/>
              <p:cNvSpPr txBox="1"/>
              <p:nvPr/>
            </p:nvSpPr>
            <p:spPr>
              <a:xfrm>
                <a:off x="1689367" y="6437583"/>
                <a:ext cx="1951762" cy="62400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US" altLang="ja-JP" sz="2000" b="1" dirty="0" err="1" smtClean="0">
                    <a:solidFill>
                      <a:srgbClr val="000000"/>
                    </a:solidFill>
                  </a:rPr>
                  <a:t>φ</a:t>
                </a:r>
                <a:r>
                  <a:rPr lang="en-US" altLang="ja-JP" sz="2000" b="1" baseline="-25000" dirty="0" err="1" smtClean="0">
                    <a:solidFill>
                      <a:srgbClr val="000000"/>
                    </a:solidFill>
                  </a:rPr>
                  <a:t>pair</a:t>
                </a:r>
                <a:r>
                  <a:rPr lang="en-US" altLang="ja-JP" sz="2000" b="1" dirty="0" smtClean="0">
                    <a:solidFill>
                      <a:srgbClr val="000000"/>
                    </a:solidFill>
                  </a:rPr>
                  <a:t>- Ψ</a:t>
                </a:r>
                <a:r>
                  <a:rPr lang="en-US" altLang="ja-JP" sz="2000" b="1" baseline="-25000" dirty="0">
                    <a:solidFill>
                      <a:srgbClr val="000000"/>
                    </a:solidFill>
                  </a:rPr>
                  <a:t>2</a:t>
                </a:r>
                <a:endParaRPr kumimoji="1" lang="ja-JP" altLang="en-US" sz="2000" b="1" baseline="-250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1" name="フリーフォーム 30"/>
              <p:cNvSpPr/>
              <p:nvPr/>
            </p:nvSpPr>
            <p:spPr>
              <a:xfrm>
                <a:off x="1247465" y="5325042"/>
                <a:ext cx="2507911" cy="597162"/>
              </a:xfrm>
              <a:custGeom>
                <a:avLst/>
                <a:gdLst>
                  <a:gd name="connsiteX0" fmla="*/ 0 w 2713790"/>
                  <a:gd name="connsiteY0" fmla="*/ 40105 h 967557"/>
                  <a:gd name="connsiteX1" fmla="*/ 320842 w 2713790"/>
                  <a:gd name="connsiteY1" fmla="*/ 106948 h 967557"/>
                  <a:gd name="connsiteX2" fmla="*/ 588211 w 2713790"/>
                  <a:gd name="connsiteY2" fmla="*/ 347579 h 967557"/>
                  <a:gd name="connsiteX3" fmla="*/ 895684 w 2713790"/>
                  <a:gd name="connsiteY3" fmla="*/ 668421 h 967557"/>
                  <a:gd name="connsiteX4" fmla="*/ 1189790 w 2713790"/>
                  <a:gd name="connsiteY4" fmla="*/ 922421 h 967557"/>
                  <a:gd name="connsiteX5" fmla="*/ 1537369 w 2713790"/>
                  <a:gd name="connsiteY5" fmla="*/ 922421 h 967557"/>
                  <a:gd name="connsiteX6" fmla="*/ 2005263 w 2713790"/>
                  <a:gd name="connsiteY6" fmla="*/ 467895 h 967557"/>
                  <a:gd name="connsiteX7" fmla="*/ 2259263 w 2713790"/>
                  <a:gd name="connsiteY7" fmla="*/ 160421 h 967557"/>
                  <a:gd name="connsiteX8" fmla="*/ 2540000 w 2713790"/>
                  <a:gd name="connsiteY8" fmla="*/ 26737 h 967557"/>
                  <a:gd name="connsiteX9" fmla="*/ 2713790 w 2713790"/>
                  <a:gd name="connsiteY9" fmla="*/ 0 h 967557"/>
                  <a:gd name="connsiteX10" fmla="*/ 2713790 w 2713790"/>
                  <a:gd name="connsiteY10" fmla="*/ 0 h 967557"/>
                  <a:gd name="connsiteX0" fmla="*/ 0 w 2713790"/>
                  <a:gd name="connsiteY0" fmla="*/ 40105 h 962044"/>
                  <a:gd name="connsiteX1" fmla="*/ 320842 w 2713790"/>
                  <a:gd name="connsiteY1" fmla="*/ 106948 h 962044"/>
                  <a:gd name="connsiteX2" fmla="*/ 588211 w 2713790"/>
                  <a:gd name="connsiteY2" fmla="*/ 347579 h 962044"/>
                  <a:gd name="connsiteX3" fmla="*/ 895684 w 2713790"/>
                  <a:gd name="connsiteY3" fmla="*/ 668421 h 962044"/>
                  <a:gd name="connsiteX4" fmla="*/ 1189790 w 2713790"/>
                  <a:gd name="connsiteY4" fmla="*/ 922421 h 962044"/>
                  <a:gd name="connsiteX5" fmla="*/ 1537369 w 2713790"/>
                  <a:gd name="connsiteY5" fmla="*/ 922421 h 962044"/>
                  <a:gd name="connsiteX6" fmla="*/ 1938421 w 2713790"/>
                  <a:gd name="connsiteY6" fmla="*/ 548105 h 962044"/>
                  <a:gd name="connsiteX7" fmla="*/ 2259263 w 2713790"/>
                  <a:gd name="connsiteY7" fmla="*/ 160421 h 962044"/>
                  <a:gd name="connsiteX8" fmla="*/ 2540000 w 2713790"/>
                  <a:gd name="connsiteY8" fmla="*/ 26737 h 962044"/>
                  <a:gd name="connsiteX9" fmla="*/ 2713790 w 2713790"/>
                  <a:gd name="connsiteY9" fmla="*/ 0 h 962044"/>
                  <a:gd name="connsiteX10" fmla="*/ 2713790 w 2713790"/>
                  <a:gd name="connsiteY10" fmla="*/ 0 h 962044"/>
                  <a:gd name="connsiteX0" fmla="*/ 0 w 2713790"/>
                  <a:gd name="connsiteY0" fmla="*/ 44376 h 966315"/>
                  <a:gd name="connsiteX1" fmla="*/ 320842 w 2713790"/>
                  <a:gd name="connsiteY1" fmla="*/ 111219 h 966315"/>
                  <a:gd name="connsiteX2" fmla="*/ 588211 w 2713790"/>
                  <a:gd name="connsiteY2" fmla="*/ 351850 h 966315"/>
                  <a:gd name="connsiteX3" fmla="*/ 895684 w 2713790"/>
                  <a:gd name="connsiteY3" fmla="*/ 672692 h 966315"/>
                  <a:gd name="connsiteX4" fmla="*/ 1189790 w 2713790"/>
                  <a:gd name="connsiteY4" fmla="*/ 926692 h 966315"/>
                  <a:gd name="connsiteX5" fmla="*/ 1537369 w 2713790"/>
                  <a:gd name="connsiteY5" fmla="*/ 926692 h 966315"/>
                  <a:gd name="connsiteX6" fmla="*/ 1938421 w 2713790"/>
                  <a:gd name="connsiteY6" fmla="*/ 552376 h 966315"/>
                  <a:gd name="connsiteX7" fmla="*/ 2179053 w 2713790"/>
                  <a:gd name="connsiteY7" fmla="*/ 285008 h 966315"/>
                  <a:gd name="connsiteX8" fmla="*/ 2540000 w 2713790"/>
                  <a:gd name="connsiteY8" fmla="*/ 31008 h 966315"/>
                  <a:gd name="connsiteX9" fmla="*/ 2713790 w 2713790"/>
                  <a:gd name="connsiteY9" fmla="*/ 4271 h 966315"/>
                  <a:gd name="connsiteX10" fmla="*/ 2713790 w 2713790"/>
                  <a:gd name="connsiteY10" fmla="*/ 4271 h 966315"/>
                  <a:gd name="connsiteX0" fmla="*/ 0 w 2713790"/>
                  <a:gd name="connsiteY0" fmla="*/ 40105 h 962044"/>
                  <a:gd name="connsiteX1" fmla="*/ 320842 w 2713790"/>
                  <a:gd name="connsiteY1" fmla="*/ 106948 h 962044"/>
                  <a:gd name="connsiteX2" fmla="*/ 588211 w 2713790"/>
                  <a:gd name="connsiteY2" fmla="*/ 347579 h 962044"/>
                  <a:gd name="connsiteX3" fmla="*/ 895684 w 2713790"/>
                  <a:gd name="connsiteY3" fmla="*/ 668421 h 962044"/>
                  <a:gd name="connsiteX4" fmla="*/ 1189790 w 2713790"/>
                  <a:gd name="connsiteY4" fmla="*/ 922421 h 962044"/>
                  <a:gd name="connsiteX5" fmla="*/ 1537369 w 2713790"/>
                  <a:gd name="connsiteY5" fmla="*/ 922421 h 962044"/>
                  <a:gd name="connsiteX6" fmla="*/ 1938421 w 2713790"/>
                  <a:gd name="connsiteY6" fmla="*/ 548105 h 962044"/>
                  <a:gd name="connsiteX7" fmla="*/ 2179053 w 2713790"/>
                  <a:gd name="connsiteY7" fmla="*/ 280737 h 962044"/>
                  <a:gd name="connsiteX8" fmla="*/ 2446421 w 2713790"/>
                  <a:gd name="connsiteY8" fmla="*/ 93579 h 962044"/>
                  <a:gd name="connsiteX9" fmla="*/ 2713790 w 2713790"/>
                  <a:gd name="connsiteY9" fmla="*/ 0 h 962044"/>
                  <a:gd name="connsiteX10" fmla="*/ 2713790 w 2713790"/>
                  <a:gd name="connsiteY10" fmla="*/ 0 h 962044"/>
                  <a:gd name="connsiteX0" fmla="*/ 0 w 2713790"/>
                  <a:gd name="connsiteY0" fmla="*/ 40105 h 962044"/>
                  <a:gd name="connsiteX1" fmla="*/ 360948 w 2713790"/>
                  <a:gd name="connsiteY1" fmla="*/ 187158 h 962044"/>
                  <a:gd name="connsiteX2" fmla="*/ 588211 w 2713790"/>
                  <a:gd name="connsiteY2" fmla="*/ 347579 h 962044"/>
                  <a:gd name="connsiteX3" fmla="*/ 895684 w 2713790"/>
                  <a:gd name="connsiteY3" fmla="*/ 668421 h 962044"/>
                  <a:gd name="connsiteX4" fmla="*/ 1189790 w 2713790"/>
                  <a:gd name="connsiteY4" fmla="*/ 922421 h 962044"/>
                  <a:gd name="connsiteX5" fmla="*/ 1537369 w 2713790"/>
                  <a:gd name="connsiteY5" fmla="*/ 922421 h 962044"/>
                  <a:gd name="connsiteX6" fmla="*/ 1938421 w 2713790"/>
                  <a:gd name="connsiteY6" fmla="*/ 548105 h 962044"/>
                  <a:gd name="connsiteX7" fmla="*/ 2179053 w 2713790"/>
                  <a:gd name="connsiteY7" fmla="*/ 280737 h 962044"/>
                  <a:gd name="connsiteX8" fmla="*/ 2446421 w 2713790"/>
                  <a:gd name="connsiteY8" fmla="*/ 93579 h 962044"/>
                  <a:gd name="connsiteX9" fmla="*/ 2713790 w 2713790"/>
                  <a:gd name="connsiteY9" fmla="*/ 0 h 962044"/>
                  <a:gd name="connsiteX10" fmla="*/ 2713790 w 2713790"/>
                  <a:gd name="connsiteY10" fmla="*/ 0 h 962044"/>
                  <a:gd name="connsiteX0" fmla="*/ 0 w 2713790"/>
                  <a:gd name="connsiteY0" fmla="*/ 40105 h 962044"/>
                  <a:gd name="connsiteX1" fmla="*/ 360948 w 2713790"/>
                  <a:gd name="connsiteY1" fmla="*/ 187158 h 962044"/>
                  <a:gd name="connsiteX2" fmla="*/ 655053 w 2713790"/>
                  <a:gd name="connsiteY2" fmla="*/ 427789 h 962044"/>
                  <a:gd name="connsiteX3" fmla="*/ 895684 w 2713790"/>
                  <a:gd name="connsiteY3" fmla="*/ 668421 h 962044"/>
                  <a:gd name="connsiteX4" fmla="*/ 1189790 w 2713790"/>
                  <a:gd name="connsiteY4" fmla="*/ 922421 h 962044"/>
                  <a:gd name="connsiteX5" fmla="*/ 1537369 w 2713790"/>
                  <a:gd name="connsiteY5" fmla="*/ 922421 h 962044"/>
                  <a:gd name="connsiteX6" fmla="*/ 1938421 w 2713790"/>
                  <a:gd name="connsiteY6" fmla="*/ 548105 h 962044"/>
                  <a:gd name="connsiteX7" fmla="*/ 2179053 w 2713790"/>
                  <a:gd name="connsiteY7" fmla="*/ 280737 h 962044"/>
                  <a:gd name="connsiteX8" fmla="*/ 2446421 w 2713790"/>
                  <a:gd name="connsiteY8" fmla="*/ 93579 h 962044"/>
                  <a:gd name="connsiteX9" fmla="*/ 2713790 w 2713790"/>
                  <a:gd name="connsiteY9" fmla="*/ 0 h 962044"/>
                  <a:gd name="connsiteX10" fmla="*/ 2713790 w 2713790"/>
                  <a:gd name="connsiteY10" fmla="*/ 0 h 962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13790" h="962044">
                    <a:moveTo>
                      <a:pt x="0" y="40105"/>
                    </a:moveTo>
                    <a:cubicBezTo>
                      <a:pt x="111403" y="47903"/>
                      <a:pt x="251773" y="122544"/>
                      <a:pt x="360948" y="187158"/>
                    </a:cubicBezTo>
                    <a:cubicBezTo>
                      <a:pt x="470123" y="251772"/>
                      <a:pt x="565930" y="347579"/>
                      <a:pt x="655053" y="427789"/>
                    </a:cubicBezTo>
                    <a:cubicBezTo>
                      <a:pt x="744176" y="507999"/>
                      <a:pt x="806561" y="585982"/>
                      <a:pt x="895684" y="668421"/>
                    </a:cubicBezTo>
                    <a:cubicBezTo>
                      <a:pt x="984807" y="750860"/>
                      <a:pt x="1082843" y="880088"/>
                      <a:pt x="1189790" y="922421"/>
                    </a:cubicBezTo>
                    <a:cubicBezTo>
                      <a:pt x="1296737" y="964754"/>
                      <a:pt x="1412597" y="984807"/>
                      <a:pt x="1537369" y="922421"/>
                    </a:cubicBezTo>
                    <a:cubicBezTo>
                      <a:pt x="1662141" y="860035"/>
                      <a:pt x="1831474" y="655052"/>
                      <a:pt x="1938421" y="548105"/>
                    </a:cubicBezTo>
                    <a:cubicBezTo>
                      <a:pt x="2045368" y="441158"/>
                      <a:pt x="2094386" y="356491"/>
                      <a:pt x="2179053" y="280737"/>
                    </a:cubicBezTo>
                    <a:cubicBezTo>
                      <a:pt x="2263720" y="204983"/>
                      <a:pt x="2357298" y="140369"/>
                      <a:pt x="2446421" y="93579"/>
                    </a:cubicBezTo>
                    <a:cubicBezTo>
                      <a:pt x="2535544" y="46789"/>
                      <a:pt x="2669229" y="15596"/>
                      <a:pt x="2713790" y="0"/>
                    </a:cubicBezTo>
                    <a:lnTo>
                      <a:pt x="2713790" y="0"/>
                    </a:lnTo>
                  </a:path>
                </a:pathLst>
              </a:custGeom>
              <a:ln w="38100" cmpd="sng">
                <a:solidFill>
                  <a:srgbClr val="FF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2" name="テキスト ボックス 31"/>
              <p:cNvSpPr txBox="1"/>
              <p:nvPr/>
            </p:nvSpPr>
            <p:spPr>
              <a:xfrm>
                <a:off x="971220" y="6117733"/>
                <a:ext cx="559885" cy="62400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kumimoji="1" lang="en-US" altLang="ja-JP" sz="2000" dirty="0" smtClean="0">
                    <a:solidFill>
                      <a:srgbClr val="000000"/>
                    </a:solidFill>
                  </a:rPr>
                  <a:t>0</a:t>
                </a:r>
                <a:endParaRPr kumimoji="1" lang="ja-JP" altLang="en-US" sz="20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3" name="テキスト ボックス 32"/>
              <p:cNvSpPr txBox="1"/>
              <p:nvPr/>
            </p:nvSpPr>
            <p:spPr>
              <a:xfrm>
                <a:off x="2044128" y="6117733"/>
                <a:ext cx="984474" cy="62400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kumimoji="1" lang="en-US" altLang="ja-JP" sz="2000" dirty="0" smtClean="0">
                    <a:solidFill>
                      <a:srgbClr val="000000"/>
                    </a:solidFill>
                  </a:rPr>
                  <a:t>π/2</a:t>
                </a:r>
                <a:endParaRPr kumimoji="1" lang="ja-JP" altLang="en-US" sz="20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4" name="テキスト ボックス 33"/>
              <p:cNvSpPr txBox="1"/>
              <p:nvPr/>
            </p:nvSpPr>
            <p:spPr>
              <a:xfrm>
                <a:off x="3182974" y="6117733"/>
                <a:ext cx="622994" cy="62400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kumimoji="1" lang="en-US" altLang="ja-JP" sz="2000" dirty="0" smtClean="0">
                    <a:solidFill>
                      <a:srgbClr val="000000"/>
                    </a:solidFill>
                  </a:rPr>
                  <a:t>π</a:t>
                </a:r>
                <a:endParaRPr kumimoji="1" lang="ja-JP" altLang="en-US" sz="2000" dirty="0">
                  <a:solidFill>
                    <a:srgbClr val="000000"/>
                  </a:solidFill>
                </a:endParaRPr>
              </a:p>
            </p:txBody>
          </p:sp>
        </p:grpSp>
        <p:cxnSp>
          <p:nvCxnSpPr>
            <p:cNvPr id="23" name="直線矢印コネクタ 22"/>
            <p:cNvCxnSpPr/>
            <p:nvPr/>
          </p:nvCxnSpPr>
          <p:spPr>
            <a:xfrm>
              <a:off x="3044652" y="4350407"/>
              <a:ext cx="0" cy="755999"/>
            </a:xfrm>
            <a:prstGeom prst="straightConnector1">
              <a:avLst/>
            </a:prstGeom>
            <a:ln w="57150" cmpd="sng">
              <a:solidFill>
                <a:srgbClr val="0000FF"/>
              </a:solidFill>
              <a:headEnd type="triangle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テキスト ボックス 23"/>
            <p:cNvSpPr txBox="1"/>
            <p:nvPr/>
          </p:nvSpPr>
          <p:spPr>
            <a:xfrm>
              <a:off x="2738851" y="3769177"/>
              <a:ext cx="1201982" cy="6240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buNone/>
              </a:pPr>
              <a:r>
                <a:rPr kumimoji="1" lang="en-US" altLang="ja-JP" sz="2000" b="1" dirty="0" smtClean="0">
                  <a:solidFill>
                    <a:srgbClr val="0000FF"/>
                  </a:solidFill>
                </a:rPr>
                <a:t>R</a:t>
              </a:r>
              <a:r>
                <a:rPr lang="en-US" altLang="ja-JP" sz="2000" b="1" baseline="-25000" dirty="0" smtClean="0">
                  <a:solidFill>
                    <a:srgbClr val="0000FF"/>
                  </a:solidFill>
                </a:rPr>
                <a:t>s</a:t>
              </a:r>
              <a:r>
                <a:rPr kumimoji="1" lang="en-US" altLang="ja-JP" sz="2000" b="1" baseline="-25000" dirty="0" smtClean="0">
                  <a:solidFill>
                    <a:srgbClr val="0000FF"/>
                  </a:solidFill>
                </a:rPr>
                <a:t>,2</a:t>
              </a:r>
              <a:r>
                <a:rPr kumimoji="1" lang="en-US" altLang="ja-JP" sz="2000" b="1" baseline="30000" dirty="0" smtClean="0">
                  <a:solidFill>
                    <a:srgbClr val="0000FF"/>
                  </a:solidFill>
                </a:rPr>
                <a:t>2</a:t>
              </a:r>
              <a:endParaRPr kumimoji="1" lang="ja-JP" altLang="en-US" sz="2000" b="1" baseline="30000" dirty="0">
                <a:solidFill>
                  <a:srgbClr val="0000FF"/>
                </a:solidFill>
              </a:endParaRPr>
            </a:p>
          </p:txBody>
        </p:sp>
        <p:cxnSp>
          <p:nvCxnSpPr>
            <p:cNvPr id="25" name="直線矢印コネクタ 24"/>
            <p:cNvCxnSpPr/>
            <p:nvPr/>
          </p:nvCxnSpPr>
          <p:spPr>
            <a:xfrm flipV="1">
              <a:off x="1249020" y="4731130"/>
              <a:ext cx="2513263" cy="13368"/>
            </a:xfrm>
            <a:prstGeom prst="straightConnector1">
              <a:avLst/>
            </a:prstGeom>
            <a:ln>
              <a:solidFill>
                <a:schemeClr val="tx1"/>
              </a:solidFill>
              <a:prstDash val="sysDash"/>
              <a:headEnd type="none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テキスト ボックス 25"/>
            <p:cNvSpPr txBox="1"/>
            <p:nvPr/>
          </p:nvSpPr>
          <p:spPr>
            <a:xfrm>
              <a:off x="87056" y="4313014"/>
              <a:ext cx="1201982" cy="6240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buNone/>
              </a:pPr>
              <a:r>
                <a:rPr kumimoji="1" lang="en-US" altLang="ja-JP" sz="2000" b="1" dirty="0" smtClean="0">
                  <a:solidFill>
                    <a:srgbClr val="000000"/>
                  </a:solidFill>
                </a:rPr>
                <a:t>R</a:t>
              </a:r>
              <a:r>
                <a:rPr kumimoji="1" lang="en-US" altLang="ja-JP" sz="2000" b="1" baseline="-25000" dirty="0" smtClean="0">
                  <a:solidFill>
                    <a:srgbClr val="000000"/>
                  </a:solidFill>
                </a:rPr>
                <a:t>s,0</a:t>
              </a:r>
              <a:r>
                <a:rPr kumimoji="1" lang="en-US" altLang="ja-JP" sz="2000" b="1" baseline="30000" dirty="0" smtClean="0">
                  <a:solidFill>
                    <a:srgbClr val="000000"/>
                  </a:solidFill>
                </a:rPr>
                <a:t>2</a:t>
              </a:r>
              <a:endParaRPr kumimoji="1" lang="ja-JP" altLang="en-US" sz="2000" b="1" baseline="300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8" name="図形グループ 7"/>
          <p:cNvGrpSpPr/>
          <p:nvPr/>
        </p:nvGrpSpPr>
        <p:grpSpPr>
          <a:xfrm>
            <a:off x="742745" y="1193384"/>
            <a:ext cx="2653246" cy="1617196"/>
            <a:chOff x="680171" y="1301471"/>
            <a:chExt cx="2653246" cy="1617196"/>
          </a:xfrm>
          <a:solidFill>
            <a:schemeClr val="bg1"/>
          </a:solidFill>
        </p:grpSpPr>
        <p:graphicFrame>
          <p:nvGraphicFramePr>
            <p:cNvPr id="7" name="オブジェクト 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06475881"/>
                </p:ext>
              </p:extLst>
            </p:nvPr>
          </p:nvGraphicFramePr>
          <p:xfrm>
            <a:off x="680171" y="1608880"/>
            <a:ext cx="2491239" cy="13097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435" name="数式" r:id="rId4" imgW="1612900" imgH="762000" progId="Equation.3">
                    <p:embed/>
                  </p:oleObj>
                </mc:Choice>
                <mc:Fallback>
                  <p:oleObj name="数式" r:id="rId4" imgW="1612900" imgH="76200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680171" y="1608880"/>
                          <a:ext cx="2491239" cy="1309787"/>
                        </a:xfrm>
                        <a:prstGeom prst="rect">
                          <a:avLst/>
                        </a:prstGeom>
                        <a:solidFill>
                          <a:srgbClr val="FFFFFF"/>
                        </a:solidFill>
                        <a:ln w="38100" cmpd="sng">
                          <a:solidFill>
                            <a:srgbClr val="0000FF"/>
                          </a:solidFill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7" name="テキスト ボックス 16"/>
            <p:cNvSpPr txBox="1"/>
            <p:nvPr/>
          </p:nvSpPr>
          <p:spPr>
            <a:xfrm>
              <a:off x="1523306" y="1301471"/>
              <a:ext cx="1810111" cy="276999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ja-JP" sz="1200" dirty="0" smtClean="0"/>
                <a:t>PRC70</a:t>
              </a:r>
              <a:r>
                <a:rPr lang="en-US" altLang="ja-JP" sz="1200" dirty="0"/>
                <a:t>, 044907 (2004</a:t>
              </a:r>
              <a:r>
                <a:rPr lang="en-US" altLang="ja-JP" sz="1200" dirty="0" smtClean="0"/>
                <a:t>)</a:t>
              </a:r>
              <a:endParaRPr kumimoji="1" lang="ja-JP" altLang="en-US" sz="1200" dirty="0"/>
            </a:p>
          </p:txBody>
        </p:sp>
      </p:grpSp>
      <p:sp>
        <p:nvSpPr>
          <p:cNvPr id="9" name="テキスト ボックス 8"/>
          <p:cNvSpPr txBox="1"/>
          <p:nvPr/>
        </p:nvSpPr>
        <p:spPr>
          <a:xfrm>
            <a:off x="2516999" y="3450291"/>
            <a:ext cx="10059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in-plane</a:t>
            </a:r>
            <a:endParaRPr kumimoji="1" lang="ja-JP" altLang="en-US" dirty="0"/>
          </a:p>
        </p:txBody>
      </p:sp>
      <p:cxnSp>
        <p:nvCxnSpPr>
          <p:cNvPr id="36" name="直線矢印コネクタ 35"/>
          <p:cNvCxnSpPr/>
          <p:nvPr/>
        </p:nvCxnSpPr>
        <p:spPr>
          <a:xfrm>
            <a:off x="2621394" y="3829472"/>
            <a:ext cx="704848" cy="0"/>
          </a:xfrm>
          <a:prstGeom prst="straightConnector1">
            <a:avLst/>
          </a:prstGeom>
          <a:ln w="381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66356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err="1" smtClean="0"/>
              <a:t>m</a:t>
            </a:r>
            <a:r>
              <a:rPr lang="en-US" altLang="ja-JP" baseline="-25000" dirty="0" err="1" smtClean="0"/>
              <a:t>T</a:t>
            </a:r>
            <a:r>
              <a:rPr lang="en-US" altLang="ja-JP" dirty="0" smtClean="0"/>
              <a:t> dependence of </a:t>
            </a:r>
            <a:r>
              <a:rPr lang="en-US" altLang="ja-JP" dirty="0" err="1" smtClean="0"/>
              <a:t>ε</a:t>
            </a:r>
            <a:r>
              <a:rPr lang="en-US" altLang="ja-JP" baseline="-25000" dirty="0" err="1" smtClean="0"/>
              <a:t>final</a:t>
            </a:r>
            <a:endParaRPr kumimoji="1" lang="ja-JP" altLang="en-US" baseline="-250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5146842"/>
            <a:ext cx="8245475" cy="1555208"/>
          </a:xfrm>
        </p:spPr>
        <p:txBody>
          <a:bodyPr>
            <a:normAutofit lnSpcReduction="10000"/>
          </a:bodyPr>
          <a:lstStyle/>
          <a:p>
            <a:r>
              <a:rPr lang="en-US" altLang="en-US" dirty="0" err="1" smtClean="0"/>
              <a:t>ε</a:t>
            </a:r>
            <a:r>
              <a:rPr lang="en-US" altLang="en-US" baseline="-25000" dirty="0" err="1" smtClean="0"/>
              <a:t>final</a:t>
            </a:r>
            <a:r>
              <a:rPr lang="en-US" altLang="en-US" dirty="0" smtClean="0"/>
              <a:t> of </a:t>
            </a:r>
            <a:r>
              <a:rPr lang="en-US" altLang="en-US" dirty="0" err="1" smtClean="0"/>
              <a:t>pions</a:t>
            </a:r>
            <a:r>
              <a:rPr lang="en-US" altLang="en-US" dirty="0" smtClean="0"/>
              <a:t> increases with </a:t>
            </a:r>
            <a:r>
              <a:rPr lang="en-US" altLang="en-US" dirty="0" err="1" smtClean="0"/>
              <a:t>m</a:t>
            </a:r>
            <a:r>
              <a:rPr lang="en-US" altLang="en-US" baseline="-25000" dirty="0" err="1" smtClean="0"/>
              <a:t>T</a:t>
            </a:r>
            <a:r>
              <a:rPr lang="en-US" altLang="en-US" dirty="0" smtClean="0"/>
              <a:t> in most/mid-central collisions</a:t>
            </a:r>
          </a:p>
          <a:p>
            <a:r>
              <a:rPr lang="en-US" altLang="ja-JP" dirty="0" smtClean="0"/>
              <a:t>There is still difference between π/K for mid-central collisions even in same </a:t>
            </a:r>
            <a:r>
              <a:rPr lang="en-US" altLang="ja-JP" dirty="0" err="1" smtClean="0"/>
              <a:t>m</a:t>
            </a:r>
            <a:r>
              <a:rPr lang="en-US" altLang="ja-JP" baseline="-25000" dirty="0" err="1" smtClean="0"/>
              <a:t>T</a:t>
            </a:r>
            <a:endParaRPr lang="en-US" altLang="ja-JP" baseline="-25000" dirty="0" smtClean="0"/>
          </a:p>
          <a:p>
            <a:pPr lvl="1"/>
            <a:r>
              <a:rPr lang="en-US" altLang="ja-JP" dirty="0" smtClean="0"/>
              <a:t>Indicates sooner freeze-out time of K than </a:t>
            </a:r>
            <a:r>
              <a:rPr lang="en-US" altLang="ja-JP" dirty="0" smtClean="0"/>
              <a:t>π ?</a:t>
            </a:r>
            <a:endParaRPr lang="en-US" altLang="ja-JP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34447-3E0A-6F45-B926-AEFBAF426B6D}" type="slidenum">
              <a:rPr kumimoji="1" lang="ja-JP" altLang="en-US" smtClean="0"/>
              <a:t>8</a:t>
            </a:fld>
            <a:endParaRPr kumimoji="1" lang="ja-JP" altLang="en-US"/>
          </a:p>
        </p:txBody>
      </p:sp>
      <p:pic>
        <p:nvPicPr>
          <p:cNvPr id="5" name="図 6" descr="e2_mtdep_2cent_Logo_prldata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490434" y="-39638"/>
            <a:ext cx="4145166" cy="6119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オブジェクト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8321875"/>
              </p:ext>
            </p:extLst>
          </p:nvPr>
        </p:nvGraphicFramePr>
        <p:xfrm>
          <a:off x="6100474" y="927368"/>
          <a:ext cx="1463081" cy="4409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27" name="数式" r:id="rId4" imgW="927100" imgH="279400" progId="Equation.3">
                  <p:embed/>
                </p:oleObj>
              </mc:Choice>
              <mc:Fallback>
                <p:oleObj name="数式" r:id="rId4" imgW="927100" imgH="2794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100474" y="927368"/>
                        <a:ext cx="1463081" cy="44092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582695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 err="1" smtClean="0"/>
              <a:t>m</a:t>
            </a:r>
            <a:r>
              <a:rPr lang="en-US" altLang="ja-JP" baseline="-25000" dirty="0" err="1" smtClean="0"/>
              <a:t>T</a:t>
            </a:r>
            <a:r>
              <a:rPr lang="en-US" altLang="ja-JP" dirty="0" smtClean="0"/>
              <a:t> dependence of relative amplitude</a:t>
            </a:r>
            <a:endParaRPr kumimoji="1" lang="ja-JP" altLang="en-US" baseline="-250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199" y="5537543"/>
            <a:ext cx="8245475" cy="1188376"/>
          </a:xfrm>
        </p:spPr>
        <p:txBody>
          <a:bodyPr/>
          <a:lstStyle/>
          <a:p>
            <a:r>
              <a:rPr lang="en-US" altLang="ja-JP" dirty="0" smtClean="0"/>
              <a:t>Relative amplitude of R</a:t>
            </a:r>
            <a:r>
              <a:rPr lang="en-US" altLang="ja-JP" baseline="-25000" dirty="0" smtClean="0"/>
              <a:t>out</a:t>
            </a:r>
            <a:r>
              <a:rPr lang="en-US" altLang="ja-JP" dirty="0" smtClean="0"/>
              <a:t> in 0-20% doesn’t depend on </a:t>
            </a:r>
            <a:r>
              <a:rPr lang="en-US" altLang="ja-JP" dirty="0" err="1" smtClean="0"/>
              <a:t>m</a:t>
            </a:r>
            <a:r>
              <a:rPr lang="en-US" altLang="ja-JP" baseline="-25000" dirty="0" err="1" smtClean="0"/>
              <a:t>T</a:t>
            </a:r>
            <a:endParaRPr lang="en-US" altLang="ja-JP" baseline="-25000" dirty="0" smtClean="0"/>
          </a:p>
          <a:p>
            <a:pPr lvl="1"/>
            <a:r>
              <a:rPr lang="en-US" altLang="ja-JP" dirty="0" smtClean="0"/>
              <a:t>Does it indicate </a:t>
            </a:r>
            <a:r>
              <a:rPr lang="en-US" altLang="ja-JP" dirty="0" smtClean="0">
                <a:solidFill>
                  <a:srgbClr val="FF0000"/>
                </a:solidFill>
              </a:rPr>
              <a:t>emission duration</a:t>
            </a:r>
            <a:r>
              <a:rPr lang="en-US" altLang="ja-JP" dirty="0" smtClean="0"/>
              <a:t> between in-plane and out-of-plane is different at low </a:t>
            </a:r>
            <a:r>
              <a:rPr lang="en-US" altLang="ja-JP" dirty="0" err="1" smtClean="0"/>
              <a:t>m</a:t>
            </a:r>
            <a:r>
              <a:rPr lang="en-US" altLang="ja-JP" baseline="-25000" dirty="0" err="1" smtClean="0"/>
              <a:t>T</a:t>
            </a:r>
            <a:r>
              <a:rPr lang="en-US" altLang="ja-JP" dirty="0" smtClean="0"/>
              <a:t>?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34447-3E0A-6F45-B926-AEFBAF426B6D}" type="slidenum">
              <a:rPr kumimoji="1" lang="ja-JP" altLang="en-US" smtClean="0"/>
              <a:t>9</a:t>
            </a:fld>
            <a:endParaRPr kumimoji="1" lang="ja-JP" altLang="en-US"/>
          </a:p>
        </p:txBody>
      </p:sp>
      <p:pic>
        <p:nvPicPr>
          <p:cNvPr id="6" name="図 5" descr="e2all_mtdep_2cent_Logo_prldata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389183" y="86299"/>
            <a:ext cx="4522286" cy="6299994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pic>
      <p:grpSp>
        <p:nvGrpSpPr>
          <p:cNvPr id="8" name="図形グループ 7"/>
          <p:cNvGrpSpPr/>
          <p:nvPr/>
        </p:nvGrpSpPr>
        <p:grpSpPr>
          <a:xfrm>
            <a:off x="457199" y="2117711"/>
            <a:ext cx="1765877" cy="2400795"/>
            <a:chOff x="6675481" y="3229536"/>
            <a:chExt cx="1765877" cy="2400795"/>
          </a:xfrm>
        </p:grpSpPr>
        <p:grpSp>
          <p:nvGrpSpPr>
            <p:cNvPr id="9" name="Group 59"/>
            <p:cNvGrpSpPr>
              <a:grpSpLocks noChangeAspect="1"/>
            </p:cNvGrpSpPr>
            <p:nvPr/>
          </p:nvGrpSpPr>
          <p:grpSpPr bwMode="auto">
            <a:xfrm rot="21120000">
              <a:off x="8080995" y="4599261"/>
              <a:ext cx="360363" cy="309563"/>
              <a:chOff x="4407" y="3264"/>
              <a:chExt cx="585" cy="503"/>
            </a:xfrm>
          </p:grpSpPr>
          <p:sp>
            <p:nvSpPr>
              <p:cNvPr id="22" name="Line 60"/>
              <p:cNvSpPr>
                <a:spLocks noChangeAspect="1" noChangeShapeType="1"/>
              </p:cNvSpPr>
              <p:nvPr/>
            </p:nvSpPr>
            <p:spPr bwMode="auto">
              <a:xfrm>
                <a:off x="4416" y="3360"/>
                <a:ext cx="576" cy="24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23" name="Line 61"/>
              <p:cNvSpPr>
                <a:spLocks noChangeAspect="1" noChangeShapeType="1"/>
              </p:cNvSpPr>
              <p:nvPr/>
            </p:nvSpPr>
            <p:spPr bwMode="auto">
              <a:xfrm rot="19800000">
                <a:off x="4407" y="3527"/>
                <a:ext cx="576" cy="24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24" name="Freeform 62"/>
              <p:cNvSpPr>
                <a:spLocks noChangeAspect="1"/>
              </p:cNvSpPr>
              <p:nvPr/>
            </p:nvSpPr>
            <p:spPr bwMode="auto">
              <a:xfrm>
                <a:off x="4445" y="3400"/>
                <a:ext cx="63" cy="272"/>
              </a:xfrm>
              <a:custGeom>
                <a:avLst/>
                <a:gdLst>
                  <a:gd name="T0" fmla="*/ 63 w 63"/>
                  <a:gd name="T1" fmla="*/ 0 h 288"/>
                  <a:gd name="T2" fmla="*/ 8 w 63"/>
                  <a:gd name="T3" fmla="*/ 125 h 288"/>
                  <a:gd name="T4" fmla="*/ 15 w 63"/>
                  <a:gd name="T5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3" h="288">
                    <a:moveTo>
                      <a:pt x="63" y="0"/>
                    </a:moveTo>
                    <a:cubicBezTo>
                      <a:pt x="54" y="21"/>
                      <a:pt x="16" y="77"/>
                      <a:pt x="8" y="125"/>
                    </a:cubicBezTo>
                    <a:cubicBezTo>
                      <a:pt x="0" y="173"/>
                      <a:pt x="14" y="254"/>
                      <a:pt x="15" y="288"/>
                    </a:cubicBez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25" name="Oval 63"/>
              <p:cNvSpPr>
                <a:spLocks noChangeAspect="1" noChangeArrowheads="1"/>
              </p:cNvSpPr>
              <p:nvPr/>
            </p:nvSpPr>
            <p:spPr bwMode="auto">
              <a:xfrm rot="360000">
                <a:off x="4456" y="3475"/>
                <a:ext cx="48" cy="144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26" name="Freeform 64"/>
              <p:cNvSpPr>
                <a:spLocks noChangeAspect="1"/>
              </p:cNvSpPr>
              <p:nvPr/>
            </p:nvSpPr>
            <p:spPr bwMode="auto">
              <a:xfrm>
                <a:off x="4504" y="3264"/>
                <a:ext cx="56" cy="144"/>
              </a:xfrm>
              <a:custGeom>
                <a:avLst/>
                <a:gdLst>
                  <a:gd name="T0" fmla="*/ 8 w 56"/>
                  <a:gd name="T1" fmla="*/ 144 h 144"/>
                  <a:gd name="T2" fmla="*/ 8 w 56"/>
                  <a:gd name="T3" fmla="*/ 48 h 144"/>
                  <a:gd name="T4" fmla="*/ 56 w 56"/>
                  <a:gd name="T5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6" h="144">
                    <a:moveTo>
                      <a:pt x="8" y="144"/>
                    </a:moveTo>
                    <a:cubicBezTo>
                      <a:pt x="4" y="108"/>
                      <a:pt x="0" y="72"/>
                      <a:pt x="8" y="48"/>
                    </a:cubicBezTo>
                    <a:cubicBezTo>
                      <a:pt x="16" y="24"/>
                      <a:pt x="48" y="8"/>
                      <a:pt x="56" y="0"/>
                    </a:cubicBez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27" name="Freeform 65"/>
              <p:cNvSpPr>
                <a:spLocks noChangeAspect="1"/>
              </p:cNvSpPr>
              <p:nvPr/>
            </p:nvSpPr>
            <p:spPr bwMode="auto">
              <a:xfrm>
                <a:off x="4552" y="3264"/>
                <a:ext cx="56" cy="144"/>
              </a:xfrm>
              <a:custGeom>
                <a:avLst/>
                <a:gdLst>
                  <a:gd name="T0" fmla="*/ 8 w 56"/>
                  <a:gd name="T1" fmla="*/ 144 h 144"/>
                  <a:gd name="T2" fmla="*/ 8 w 56"/>
                  <a:gd name="T3" fmla="*/ 48 h 144"/>
                  <a:gd name="T4" fmla="*/ 56 w 56"/>
                  <a:gd name="T5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6" h="144">
                    <a:moveTo>
                      <a:pt x="8" y="144"/>
                    </a:moveTo>
                    <a:cubicBezTo>
                      <a:pt x="4" y="108"/>
                      <a:pt x="0" y="72"/>
                      <a:pt x="8" y="48"/>
                    </a:cubicBezTo>
                    <a:cubicBezTo>
                      <a:pt x="16" y="24"/>
                      <a:pt x="48" y="8"/>
                      <a:pt x="56" y="0"/>
                    </a:cubicBez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</p:grpSp>
        <p:grpSp>
          <p:nvGrpSpPr>
            <p:cNvPr id="10" name="Group 66"/>
            <p:cNvGrpSpPr>
              <a:grpSpLocks noChangeAspect="1"/>
            </p:cNvGrpSpPr>
            <p:nvPr/>
          </p:nvGrpSpPr>
          <p:grpSpPr bwMode="auto">
            <a:xfrm rot="16200000">
              <a:off x="7089888" y="3254936"/>
              <a:ext cx="360363" cy="309563"/>
              <a:chOff x="4407" y="3264"/>
              <a:chExt cx="585" cy="503"/>
            </a:xfrm>
          </p:grpSpPr>
          <p:sp>
            <p:nvSpPr>
              <p:cNvPr id="16" name="Line 67"/>
              <p:cNvSpPr>
                <a:spLocks noChangeAspect="1" noChangeShapeType="1"/>
              </p:cNvSpPr>
              <p:nvPr/>
            </p:nvSpPr>
            <p:spPr bwMode="auto">
              <a:xfrm>
                <a:off x="4416" y="3360"/>
                <a:ext cx="576" cy="24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17" name="Line 68"/>
              <p:cNvSpPr>
                <a:spLocks noChangeAspect="1" noChangeShapeType="1"/>
              </p:cNvSpPr>
              <p:nvPr/>
            </p:nvSpPr>
            <p:spPr bwMode="auto">
              <a:xfrm rot="19800000">
                <a:off x="4407" y="3527"/>
                <a:ext cx="576" cy="24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18" name="Freeform 69"/>
              <p:cNvSpPr>
                <a:spLocks noChangeAspect="1"/>
              </p:cNvSpPr>
              <p:nvPr/>
            </p:nvSpPr>
            <p:spPr bwMode="auto">
              <a:xfrm>
                <a:off x="4445" y="3400"/>
                <a:ext cx="63" cy="272"/>
              </a:xfrm>
              <a:custGeom>
                <a:avLst/>
                <a:gdLst>
                  <a:gd name="T0" fmla="*/ 63 w 63"/>
                  <a:gd name="T1" fmla="*/ 0 h 288"/>
                  <a:gd name="T2" fmla="*/ 8 w 63"/>
                  <a:gd name="T3" fmla="*/ 125 h 288"/>
                  <a:gd name="T4" fmla="*/ 15 w 63"/>
                  <a:gd name="T5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3" h="288">
                    <a:moveTo>
                      <a:pt x="63" y="0"/>
                    </a:moveTo>
                    <a:cubicBezTo>
                      <a:pt x="54" y="21"/>
                      <a:pt x="16" y="77"/>
                      <a:pt x="8" y="125"/>
                    </a:cubicBezTo>
                    <a:cubicBezTo>
                      <a:pt x="0" y="173"/>
                      <a:pt x="14" y="254"/>
                      <a:pt x="15" y="288"/>
                    </a:cubicBez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19" name="Oval 70"/>
              <p:cNvSpPr>
                <a:spLocks noChangeAspect="1" noChangeArrowheads="1"/>
              </p:cNvSpPr>
              <p:nvPr/>
            </p:nvSpPr>
            <p:spPr bwMode="auto">
              <a:xfrm rot="360000">
                <a:off x="4456" y="3475"/>
                <a:ext cx="48" cy="144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20" name="Freeform 71"/>
              <p:cNvSpPr>
                <a:spLocks noChangeAspect="1"/>
              </p:cNvSpPr>
              <p:nvPr/>
            </p:nvSpPr>
            <p:spPr bwMode="auto">
              <a:xfrm>
                <a:off x="4504" y="3264"/>
                <a:ext cx="56" cy="144"/>
              </a:xfrm>
              <a:custGeom>
                <a:avLst/>
                <a:gdLst>
                  <a:gd name="T0" fmla="*/ 8 w 56"/>
                  <a:gd name="T1" fmla="*/ 144 h 144"/>
                  <a:gd name="T2" fmla="*/ 8 w 56"/>
                  <a:gd name="T3" fmla="*/ 48 h 144"/>
                  <a:gd name="T4" fmla="*/ 56 w 56"/>
                  <a:gd name="T5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6" h="144">
                    <a:moveTo>
                      <a:pt x="8" y="144"/>
                    </a:moveTo>
                    <a:cubicBezTo>
                      <a:pt x="4" y="108"/>
                      <a:pt x="0" y="72"/>
                      <a:pt x="8" y="48"/>
                    </a:cubicBezTo>
                    <a:cubicBezTo>
                      <a:pt x="16" y="24"/>
                      <a:pt x="48" y="8"/>
                      <a:pt x="56" y="0"/>
                    </a:cubicBez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21" name="Freeform 72"/>
              <p:cNvSpPr>
                <a:spLocks noChangeAspect="1"/>
              </p:cNvSpPr>
              <p:nvPr/>
            </p:nvSpPr>
            <p:spPr bwMode="auto">
              <a:xfrm>
                <a:off x="4552" y="3264"/>
                <a:ext cx="56" cy="144"/>
              </a:xfrm>
              <a:custGeom>
                <a:avLst/>
                <a:gdLst>
                  <a:gd name="T0" fmla="*/ 8 w 56"/>
                  <a:gd name="T1" fmla="*/ 144 h 144"/>
                  <a:gd name="T2" fmla="*/ 8 w 56"/>
                  <a:gd name="T3" fmla="*/ 48 h 144"/>
                  <a:gd name="T4" fmla="*/ 56 w 56"/>
                  <a:gd name="T5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6" h="144">
                    <a:moveTo>
                      <a:pt x="8" y="144"/>
                    </a:moveTo>
                    <a:cubicBezTo>
                      <a:pt x="4" y="108"/>
                      <a:pt x="0" y="72"/>
                      <a:pt x="8" y="48"/>
                    </a:cubicBezTo>
                    <a:cubicBezTo>
                      <a:pt x="16" y="24"/>
                      <a:pt x="48" y="8"/>
                      <a:pt x="56" y="0"/>
                    </a:cubicBez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</p:grpSp>
        <p:sp>
          <p:nvSpPr>
            <p:cNvPr id="11" name="Oval 38"/>
            <p:cNvSpPr>
              <a:spLocks noChangeAspect="1" noChangeArrowheads="1"/>
            </p:cNvSpPr>
            <p:nvPr/>
          </p:nvSpPr>
          <p:spPr bwMode="auto">
            <a:xfrm>
              <a:off x="6675481" y="3942818"/>
              <a:ext cx="1174752" cy="1687513"/>
            </a:xfrm>
            <a:prstGeom prst="ellipse">
              <a:avLst/>
            </a:prstGeom>
            <a:solidFill>
              <a:srgbClr val="FFFFFF">
                <a:alpha val="89999"/>
              </a:srgb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hangingPunct="1">
                <a:lnSpc>
                  <a:spcPct val="100000"/>
                </a:lnSpc>
                <a:buClrTx/>
                <a:buSzTx/>
                <a:buFontTx/>
                <a:buNone/>
              </a:pPr>
              <a:endParaRPr kumimoji="1" lang="ja-JP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2" name="Oval 45"/>
            <p:cNvSpPr>
              <a:spLocks noChangeAspect="1" noChangeArrowheads="1"/>
            </p:cNvSpPr>
            <p:nvPr/>
          </p:nvSpPr>
          <p:spPr bwMode="auto">
            <a:xfrm>
              <a:off x="7367331" y="4417481"/>
              <a:ext cx="497151" cy="791999"/>
            </a:xfrm>
            <a:prstGeom prst="ellipse">
              <a:avLst/>
            </a:prstGeom>
            <a:solidFill>
              <a:srgbClr val="66CCFF">
                <a:alpha val="50000"/>
              </a:srgbClr>
            </a:solidFill>
            <a:ln w="9525">
              <a:solidFill>
                <a:srgbClr val="0000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13" name="Oval 51"/>
            <p:cNvSpPr>
              <a:spLocks noChangeAspect="1" noChangeArrowheads="1"/>
            </p:cNvSpPr>
            <p:nvPr/>
          </p:nvSpPr>
          <p:spPr bwMode="auto">
            <a:xfrm>
              <a:off x="7519731" y="4509817"/>
              <a:ext cx="321597" cy="611999"/>
            </a:xfrm>
            <a:prstGeom prst="ellipse">
              <a:avLst/>
            </a:prstGeom>
            <a:solidFill>
              <a:srgbClr val="FF6FCF">
                <a:alpha val="50000"/>
              </a:srgbClr>
            </a:solidFill>
            <a:ln w="9525">
              <a:solidFill>
                <a:srgbClr val="FF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14" name="Oval 45"/>
            <p:cNvSpPr>
              <a:spLocks noChangeAspect="1" noChangeArrowheads="1"/>
            </p:cNvSpPr>
            <p:nvPr/>
          </p:nvSpPr>
          <p:spPr bwMode="auto">
            <a:xfrm>
              <a:off x="6984842" y="3926206"/>
              <a:ext cx="566272" cy="575999"/>
            </a:xfrm>
            <a:prstGeom prst="ellipse">
              <a:avLst/>
            </a:prstGeom>
            <a:solidFill>
              <a:srgbClr val="66CCFF">
                <a:alpha val="50000"/>
              </a:srgbClr>
            </a:solidFill>
            <a:ln w="9525">
              <a:solidFill>
                <a:srgbClr val="0000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15" name="Oval 51"/>
            <p:cNvSpPr>
              <a:spLocks noChangeAspect="1" noChangeArrowheads="1"/>
            </p:cNvSpPr>
            <p:nvPr/>
          </p:nvSpPr>
          <p:spPr bwMode="auto">
            <a:xfrm>
              <a:off x="7068590" y="3949028"/>
              <a:ext cx="411530" cy="359997"/>
            </a:xfrm>
            <a:prstGeom prst="ellipse">
              <a:avLst/>
            </a:prstGeom>
            <a:solidFill>
              <a:srgbClr val="FF6FCF">
                <a:alpha val="50000"/>
              </a:srgbClr>
            </a:solidFill>
            <a:ln w="9525">
              <a:solidFill>
                <a:srgbClr val="FF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</p:grpSp>
      <p:grpSp>
        <p:nvGrpSpPr>
          <p:cNvPr id="30" name="図形グループ 29"/>
          <p:cNvGrpSpPr/>
          <p:nvPr/>
        </p:nvGrpSpPr>
        <p:grpSpPr>
          <a:xfrm>
            <a:off x="2838146" y="962453"/>
            <a:ext cx="1949753" cy="2140691"/>
            <a:chOff x="2838146" y="962453"/>
            <a:chExt cx="1949753" cy="2140691"/>
          </a:xfrm>
        </p:grpSpPr>
        <p:sp>
          <p:nvSpPr>
            <p:cNvPr id="5" name="正方形/長方形 4"/>
            <p:cNvSpPr/>
            <p:nvPr/>
          </p:nvSpPr>
          <p:spPr>
            <a:xfrm>
              <a:off x="2838146" y="962453"/>
              <a:ext cx="1949753" cy="2140691"/>
            </a:xfrm>
            <a:prstGeom prst="rect">
              <a:avLst/>
            </a:prstGeom>
            <a:noFill/>
            <a:ln w="57150" cmpd="sng">
              <a:solidFill>
                <a:srgbClr val="0000F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" name="テキスト ボックス 6"/>
            <p:cNvSpPr txBox="1"/>
            <p:nvPr/>
          </p:nvSpPr>
          <p:spPr>
            <a:xfrm>
              <a:off x="2875653" y="1486714"/>
              <a:ext cx="1877700" cy="369332"/>
            </a:xfrm>
            <a:prstGeom prst="rect">
              <a:avLst/>
            </a:prstGeom>
            <a:noFill/>
            <a:ln w="19050" cmpd="sng">
              <a:solidFill>
                <a:srgbClr val="0000FF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kumimoji="1" lang="en-US" altLang="ja-JP" b="1" dirty="0" smtClean="0">
                  <a:solidFill>
                    <a:srgbClr val="0000FF"/>
                  </a:solidFill>
                </a:rPr>
                <a:t>Geometric info.</a:t>
              </a:r>
              <a:endParaRPr kumimoji="1" lang="ja-JP" altLang="en-US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33" name="図形グループ 32"/>
          <p:cNvGrpSpPr/>
          <p:nvPr/>
        </p:nvGrpSpPr>
        <p:grpSpPr>
          <a:xfrm>
            <a:off x="4787900" y="962453"/>
            <a:ext cx="2059616" cy="2140691"/>
            <a:chOff x="4787900" y="962453"/>
            <a:chExt cx="2059616" cy="2140691"/>
          </a:xfrm>
        </p:grpSpPr>
        <p:sp>
          <p:nvSpPr>
            <p:cNvPr id="28" name="正方形/長方形 27"/>
            <p:cNvSpPr/>
            <p:nvPr/>
          </p:nvSpPr>
          <p:spPr>
            <a:xfrm>
              <a:off x="4825998" y="962453"/>
              <a:ext cx="1949753" cy="2140691"/>
            </a:xfrm>
            <a:prstGeom prst="rect">
              <a:avLst/>
            </a:prstGeom>
            <a:noFill/>
            <a:ln w="57150" cmpd="sng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1" name="テキスト ボックス 30"/>
            <p:cNvSpPr txBox="1"/>
            <p:nvPr/>
          </p:nvSpPr>
          <p:spPr>
            <a:xfrm>
              <a:off x="4787900" y="1486714"/>
              <a:ext cx="2059616" cy="369332"/>
            </a:xfrm>
            <a:prstGeom prst="rect">
              <a:avLst/>
            </a:prstGeom>
            <a:noFill/>
            <a:ln w="19050" cmpd="sng">
              <a:solidFill>
                <a:srgbClr val="FF0000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altLang="ja-JP" b="1" dirty="0" err="1" smtClean="0">
                  <a:solidFill>
                    <a:srgbClr val="FF0000"/>
                  </a:solidFill>
                </a:rPr>
                <a:t>Temporal+Geom</a:t>
              </a:r>
              <a:r>
                <a:rPr lang="en-US" altLang="ja-JP" b="1" dirty="0" smtClean="0">
                  <a:solidFill>
                    <a:srgbClr val="FF0000"/>
                  </a:solidFill>
                </a:rPr>
                <a:t>.</a:t>
              </a:r>
              <a:endParaRPr kumimoji="1" lang="ja-JP" altLang="en-US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34" name="図形グループ 33"/>
          <p:cNvGrpSpPr/>
          <p:nvPr/>
        </p:nvGrpSpPr>
        <p:grpSpPr>
          <a:xfrm>
            <a:off x="2800046" y="3140556"/>
            <a:ext cx="2059616" cy="2140691"/>
            <a:chOff x="2800046" y="3140556"/>
            <a:chExt cx="2059616" cy="2140691"/>
          </a:xfrm>
        </p:grpSpPr>
        <p:sp>
          <p:nvSpPr>
            <p:cNvPr id="29" name="正方形/長方形 28"/>
            <p:cNvSpPr/>
            <p:nvPr/>
          </p:nvSpPr>
          <p:spPr>
            <a:xfrm>
              <a:off x="2838146" y="3140556"/>
              <a:ext cx="1949753" cy="2140691"/>
            </a:xfrm>
            <a:prstGeom prst="rect">
              <a:avLst/>
            </a:prstGeom>
            <a:noFill/>
            <a:ln w="57150" cmpd="sng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2" name="テキスト ボックス 31"/>
            <p:cNvSpPr txBox="1"/>
            <p:nvPr/>
          </p:nvSpPr>
          <p:spPr>
            <a:xfrm>
              <a:off x="2800046" y="3555324"/>
              <a:ext cx="2059616" cy="369332"/>
            </a:xfrm>
            <a:prstGeom prst="rect">
              <a:avLst/>
            </a:prstGeom>
            <a:noFill/>
            <a:ln w="19050" cmpd="sng">
              <a:solidFill>
                <a:srgbClr val="FF0000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altLang="ja-JP" b="1" dirty="0" err="1" smtClean="0">
                  <a:solidFill>
                    <a:srgbClr val="FF0000"/>
                  </a:solidFill>
                </a:rPr>
                <a:t>Temporal+Geom</a:t>
              </a:r>
              <a:r>
                <a:rPr lang="en-US" altLang="ja-JP" b="1" dirty="0" smtClean="0">
                  <a:solidFill>
                    <a:srgbClr val="FF0000"/>
                  </a:solidFill>
                </a:rPr>
                <a:t>.</a:t>
              </a:r>
              <a:endParaRPr kumimoji="1" lang="ja-JP" altLang="en-US" b="1" dirty="0">
                <a:solidFill>
                  <a:srgbClr val="FF0000"/>
                </a:solidFill>
              </a:endParaRPr>
            </a:p>
          </p:txBody>
        </p:sp>
      </p:grpSp>
      <p:cxnSp>
        <p:nvCxnSpPr>
          <p:cNvPr id="36" name="直線矢印コネクタ 35"/>
          <p:cNvCxnSpPr/>
          <p:nvPr/>
        </p:nvCxnSpPr>
        <p:spPr>
          <a:xfrm>
            <a:off x="1720852" y="3924656"/>
            <a:ext cx="704848" cy="0"/>
          </a:xfrm>
          <a:prstGeom prst="straightConnector1">
            <a:avLst/>
          </a:prstGeom>
          <a:ln w="38100" cmpd="sng"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テキスト ボックス 36"/>
          <p:cNvSpPr txBox="1"/>
          <p:nvPr/>
        </p:nvSpPr>
        <p:spPr>
          <a:xfrm>
            <a:off x="1615337" y="3919003"/>
            <a:ext cx="10059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/>
              <a:t>in-plane</a:t>
            </a:r>
            <a:endParaRPr kumimoji="1" lang="ja-JP" altLang="en-US" dirty="0"/>
          </a:p>
        </p:txBody>
      </p:sp>
      <p:cxnSp>
        <p:nvCxnSpPr>
          <p:cNvPr id="39" name="直線矢印コネクタ 38"/>
          <p:cNvCxnSpPr/>
          <p:nvPr/>
        </p:nvCxnSpPr>
        <p:spPr>
          <a:xfrm flipV="1">
            <a:off x="1285380" y="1968500"/>
            <a:ext cx="0" cy="622300"/>
          </a:xfrm>
          <a:prstGeom prst="straightConnector1">
            <a:avLst/>
          </a:prstGeom>
          <a:ln w="38100" cmpd="sng">
            <a:solidFill>
              <a:srgbClr val="000000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テキスト ボックス 39"/>
          <p:cNvSpPr txBox="1"/>
          <p:nvPr/>
        </p:nvSpPr>
        <p:spPr>
          <a:xfrm>
            <a:off x="703060" y="1573768"/>
            <a:ext cx="14165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/>
              <a:t>out-of-plane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7282967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エッセンシャル">
  <a:themeElements>
    <a:clrScheme name="スカイ">
      <a:dk1>
        <a:sysClr val="windowText" lastClr="000000"/>
      </a:dk1>
      <a:lt1>
        <a:sysClr val="window" lastClr="FFFFFF"/>
      </a:lt1>
      <a:dk2>
        <a:srgbClr val="1782BF"/>
      </a:dk2>
      <a:lt2>
        <a:srgbClr val="62BCE9"/>
      </a:lt2>
      <a:accent1>
        <a:srgbClr val="073779"/>
      </a:accent1>
      <a:accent2>
        <a:srgbClr val="8FD9FB"/>
      </a:accent2>
      <a:accent3>
        <a:srgbClr val="FFCC00"/>
      </a:accent3>
      <a:accent4>
        <a:srgbClr val="EB6615"/>
      </a:accent4>
      <a:accent5>
        <a:srgbClr val="C76402"/>
      </a:accent5>
      <a:accent6>
        <a:srgbClr val="B523B4"/>
      </a:accent6>
      <a:hlink>
        <a:srgbClr val="FFDE26"/>
      </a:hlink>
      <a:folHlink>
        <a:srgbClr val="DEBE00"/>
      </a:folHlink>
    </a:clrScheme>
    <a:fontScheme name="エッセンシャル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エッセンシャル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>
    <a:spDef>
      <a:spPr>
        <a:ln>
          <a:solidFill>
            <a:schemeClr val="accent1">
              <a:shade val="95000"/>
              <a:satMod val="105000"/>
            </a:schemeClr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エッセンシャル.thmx</Template>
  <TotalTime>38767</TotalTime>
  <Words>1436</Words>
  <Application>Microsoft Macintosh PowerPoint</Application>
  <PresentationFormat>画面に合わせる (4:3)</PresentationFormat>
  <Paragraphs>326</Paragraphs>
  <Slides>32</Slides>
  <Notes>3</Notes>
  <HiddenSlides>0</HiddenSlides>
  <MMClips>0</MMClips>
  <ScaleCrop>false</ScaleCrop>
  <HeadingPairs>
    <vt:vector size="6" baseType="variant"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2</vt:i4>
      </vt:variant>
      <vt:variant>
        <vt:lpstr>スライド タイトル</vt:lpstr>
      </vt:variant>
      <vt:variant>
        <vt:i4>32</vt:i4>
      </vt:variant>
    </vt:vector>
  </HeadingPairs>
  <TitlesOfParts>
    <vt:vector size="35" baseType="lpstr">
      <vt:lpstr>エッセンシャル</vt:lpstr>
      <vt:lpstr>数式</vt:lpstr>
      <vt:lpstr>Microsoft 数式</vt:lpstr>
      <vt:lpstr>Detailed HBT measurement  with respect to Event plane and  collision energy in Au+Au collisions</vt:lpstr>
      <vt:lpstr>outline</vt:lpstr>
      <vt:lpstr>What is HBT ?</vt:lpstr>
      <vt:lpstr>3D HBT radii</vt:lpstr>
      <vt:lpstr>Measurement by PHENIX Detectors</vt:lpstr>
      <vt:lpstr>Azimuthal HBT w.r.t v2 plane</vt:lpstr>
      <vt:lpstr>Eccentricity at freeze-out</vt:lpstr>
      <vt:lpstr>mT dependence of εfinal</vt:lpstr>
      <vt:lpstr>mT dependence of relative amplitude</vt:lpstr>
      <vt:lpstr>Azimuthal HBT w.r.t v3 plane</vt:lpstr>
      <vt:lpstr>Centrality dependence of v3 and ε3</vt:lpstr>
      <vt:lpstr>Azimuthal HBT radii w.r.t Ψ3</vt:lpstr>
      <vt:lpstr>Comparison of 2nd and 3rd order component</vt:lpstr>
      <vt:lpstr>Triangularity at freeze-out</vt:lpstr>
      <vt:lpstr>Spatial anisotropy by Blast wave model</vt:lpstr>
      <vt:lpstr>Image of initial/final source shape </vt:lpstr>
      <vt:lpstr>Low energy at PHENIX</vt:lpstr>
      <vt:lpstr>Volume vs Multiplicity</vt:lpstr>
      <vt:lpstr>Summary</vt:lpstr>
      <vt:lpstr>Thank you for your attention!      </vt:lpstr>
      <vt:lpstr>Back up</vt:lpstr>
      <vt:lpstr>Relative amplitude of HBT radii</vt:lpstr>
      <vt:lpstr>Higher harmonic event plane</vt:lpstr>
      <vt:lpstr>Charged hadron vn at PHENIX</vt:lpstr>
      <vt:lpstr>v3 breaks degeneracy</vt:lpstr>
      <vt:lpstr>Azimuthal HBT radii for kaons </vt:lpstr>
      <vt:lpstr>kT dependence of azimuthal pion HBT radii  in 20-60%</vt:lpstr>
      <vt:lpstr>kT dependence of azimuthal pion HBT radii in 0-20%</vt:lpstr>
      <vt:lpstr>The past HBT Results for charged pions and kaons </vt:lpstr>
      <vt:lpstr>Analysis method for HBT</vt:lpstr>
      <vt:lpstr>Azimuthal HBT radii for pions </vt:lpstr>
      <vt:lpstr>Model predictions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Azimuthal HBT measurements  For charged pions and kaons  At PHENIX</dc:title>
  <dc:creator>niida takafumi</dc:creator>
  <cp:lastModifiedBy>niida takafumi</cp:lastModifiedBy>
  <cp:revision>378</cp:revision>
  <dcterms:created xsi:type="dcterms:W3CDTF">2012-02-25T04:59:39Z</dcterms:created>
  <dcterms:modified xsi:type="dcterms:W3CDTF">2012-08-14T14:41:29Z</dcterms:modified>
</cp:coreProperties>
</file>