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7" r:id="rId2"/>
    <p:sldId id="259" r:id="rId3"/>
    <p:sldId id="261" r:id="rId4"/>
    <p:sldId id="262" r:id="rId5"/>
    <p:sldId id="266" r:id="rId6"/>
    <p:sldId id="300" r:id="rId7"/>
    <p:sldId id="299" r:id="rId8"/>
    <p:sldId id="323" r:id="rId9"/>
    <p:sldId id="295" r:id="rId10"/>
    <p:sldId id="291" r:id="rId11"/>
    <p:sldId id="321" r:id="rId12"/>
    <p:sldId id="308" r:id="rId13"/>
    <p:sldId id="322" r:id="rId14"/>
    <p:sldId id="309" r:id="rId15"/>
    <p:sldId id="271" r:id="rId16"/>
    <p:sldId id="324" r:id="rId17"/>
    <p:sldId id="272" r:id="rId18"/>
    <p:sldId id="289" r:id="rId19"/>
    <p:sldId id="303" r:id="rId20"/>
    <p:sldId id="306" r:id="rId21"/>
    <p:sldId id="296" r:id="rId22"/>
    <p:sldId id="283" r:id="rId23"/>
    <p:sldId id="284" r:id="rId24"/>
    <p:sldId id="285" r:id="rId25"/>
    <p:sldId id="297" r:id="rId26"/>
  </p:sldIdLst>
  <p:sldSz cx="9906000" cy="6858000" type="A4"/>
  <p:notesSz cx="6858000" cy="9144000"/>
  <p:defaultTextStyle>
    <a:defPPr>
      <a:defRPr lang="ja-JP"/>
    </a:defPPr>
    <a:lvl1pPr algn="l" defTabSz="457200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umimoji="1"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umimoji="1"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umimoji="1"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umimoji="1"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44" autoAdjust="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544" y="-9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handoutMaster" Target="handoutMasters/handout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2D7197-B91D-6743-B7FC-E3EE9413B201}" type="datetimeFigureOut">
              <a:rPr kumimoji="1" lang="ja-JP" altLang="en-US" smtClean="0"/>
              <a:t>12/08/23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AE7C0E-7663-C149-A2ED-83F61CADB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919551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77739-F638-374A-9B5C-5988AE3257BA}" type="datetimeFigureOut">
              <a:rPr kumimoji="1" lang="ja-JP" altLang="en-US" smtClean="0"/>
              <a:t>12/08/23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1A6D3A-C516-FF4A-A03E-C8D83547F0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5667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1146718"/>
            <a:ext cx="8420100" cy="2215353"/>
          </a:xfrm>
          <a:ln w="12700" cmpd="sng">
            <a:solidFill>
              <a:schemeClr val="tx1"/>
            </a:solidFill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Helvetica"/>
                <a:cs typeface="Helvetica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742950" y="3512645"/>
            <a:ext cx="6934200" cy="1752600"/>
          </a:xfrm>
        </p:spPr>
        <p:txBody>
          <a:bodyPr/>
          <a:lstStyle>
            <a:lvl1pPr marL="0" indent="0" algn="l">
              <a:buNone/>
              <a:defRPr>
                <a:solidFill>
                  <a:srgbClr val="1F497D"/>
                </a:solidFill>
                <a:latin typeface="Helvetica"/>
                <a:cs typeface="Helvetic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/>
              <a:t>17 Aug 2012</a:t>
            </a:r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/>
              <a:t>Quark Matter 2012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377FF-93DA-7D48-A86A-5A8912F05327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60089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/>
              <a:t>17 Aug 2012</a:t>
            </a:r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/>
              <a:t>Quark Matter 2012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071FD-5C1F-6E4E-8E6B-04A28C95EB9E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825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/>
              <a:t>17 Aug 2012</a:t>
            </a:r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/>
              <a:t>Quark Matter 2012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6ABDA-B230-4C47-8282-60418EEBFCE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43126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elvetica"/>
                <a:cs typeface="Helvetica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Helvetica"/>
                <a:cs typeface="Helvetica"/>
              </a:defRPr>
            </a:lvl1pPr>
            <a:lvl2pPr>
              <a:defRPr>
                <a:latin typeface="Helvetica"/>
                <a:cs typeface="Helvetica"/>
              </a:defRPr>
            </a:lvl2pPr>
            <a:lvl3pPr>
              <a:defRPr>
                <a:latin typeface="Helvetica"/>
                <a:cs typeface="Helvetica"/>
              </a:defRPr>
            </a:lvl3pPr>
            <a:lvl4pPr>
              <a:defRPr>
                <a:latin typeface="Helvetica"/>
                <a:cs typeface="Helvetica"/>
              </a:defRPr>
            </a:lvl4pPr>
            <a:lvl5pPr>
              <a:defRPr>
                <a:latin typeface="Helvetica"/>
                <a:cs typeface="Helvetica"/>
              </a:defRPr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/>
              <a:t>17 Aug 2012</a:t>
            </a:r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/>
              <a:t>Quark Matter 2012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07EA8-20BD-0548-8416-DB64DBB182C6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18568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/>
              <a:t>17 Aug 2012</a:t>
            </a:r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/>
              <a:t>Quark Matter 2012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D7434-9D34-6741-ADCD-254F164E70EE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37375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/>
              <a:t>17 Aug 2012</a:t>
            </a:r>
            <a:endParaRPr lang="ja-JP" altLang="en-US" dirty="0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/>
              <a:t>Quark Matter 2012</a:t>
            </a: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A90CD-27F9-8649-91E3-AFF3170F03F0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3761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/>
              <a:t>17 Aug 2012</a:t>
            </a:r>
            <a:endParaRPr lang="ja-JP" altLang="en-US" dirty="0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/>
              <a:t>Quark Matter 2012</a:t>
            </a: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02666-E93D-4F42-BC6C-BCEB277F5038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72482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/>
              <a:t>17 Aug 2012</a:t>
            </a:r>
            <a:endParaRPr lang="ja-JP" altLang="en-US" dirty="0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/>
              <a:t>Quark Matter 2012</a:t>
            </a: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9F6B3-4513-FD40-A864-CCED1F6B12B8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1349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/>
              <a:t>17 Aug 2012</a:t>
            </a:r>
            <a:endParaRPr lang="ja-JP" altLang="en-US" dirty="0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/>
              <a:t>Quark Matter 2012</a:t>
            </a: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44CBB-0A38-7E4D-A1BA-A1D32607B2A8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83728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/>
              <a:t>17 Aug 2012</a:t>
            </a:r>
            <a:endParaRPr lang="ja-JP" altLang="en-US" dirty="0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/>
              <a:t>Quark Matter 2012</a:t>
            </a: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6DB-1B8C-EB47-9DC5-1043902EB2D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33367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 smtClean="0"/>
              <a:t>プレースホルダーまでドラッグするかアイコンをクリックして図を追加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/>
              <a:t>17 Aug 2012</a:t>
            </a:r>
            <a:endParaRPr lang="ja-JP" altLang="en-US" dirty="0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smtClean="0"/>
              <a:t>Quark Matter 2012</a:t>
            </a: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08682-D699-5D48-81B5-41107BA3CB86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54148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95300" y="274639"/>
            <a:ext cx="8915400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マスター タイトルの書式設定</a:t>
            </a:r>
          </a:p>
        </p:txBody>
      </p:sp>
      <p:sp>
        <p:nvSpPr>
          <p:cNvPr id="1028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95300" y="898525"/>
            <a:ext cx="8915400" cy="522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95301" y="6492876"/>
            <a:ext cx="128468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altLang="ja-JP" smtClean="0"/>
              <a:t>17 Aug 2012</a:t>
            </a:r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938599" y="6492876"/>
            <a:ext cx="22804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altLang="ja-JP" smtClean="0"/>
              <a:t>Quark Matter 2012</a:t>
            </a:r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956675" y="6518276"/>
            <a:ext cx="454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16266C4-4C6A-5B47-BE9C-F5EA34396B78}" type="slidenum">
              <a:rPr lang="ja-JP" altLang="en-US" smtClean="0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sz="3600" b="1" kern="1200">
          <a:solidFill>
            <a:srgbClr val="000000"/>
          </a:solidFill>
          <a:latin typeface="Helvetica"/>
          <a:ea typeface="+mj-ea"/>
          <a:cs typeface="Helvetica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000000"/>
          </a:solidFill>
          <a:latin typeface="Helvetica" charset="0"/>
          <a:ea typeface="ＭＳ Ｐゴシック" charset="0"/>
          <a:cs typeface="Helvetica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000000"/>
          </a:solidFill>
          <a:latin typeface="Helvetica" charset="0"/>
          <a:ea typeface="ＭＳ Ｐゴシック" charset="0"/>
          <a:cs typeface="Helvetica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000000"/>
          </a:solidFill>
          <a:latin typeface="Helvetica" charset="0"/>
          <a:ea typeface="ＭＳ Ｐゴシック" charset="0"/>
          <a:cs typeface="Helvetica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000000"/>
          </a:solidFill>
          <a:latin typeface="Helvetica" charset="0"/>
          <a:ea typeface="ＭＳ Ｐゴシック" charset="0"/>
          <a:cs typeface="Helvetica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kumimoji="1" sz="2200" b="1" kern="1200">
          <a:solidFill>
            <a:schemeClr val="tx1"/>
          </a:solidFill>
          <a:latin typeface="Helvetica"/>
          <a:ea typeface="+mn-ea"/>
          <a:cs typeface="Helvetica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ヒラギノ角ゴ ProN W3"/>
        <a:buChar char="≫"/>
        <a:defRPr kumimoji="1" sz="2000" kern="1200">
          <a:solidFill>
            <a:schemeClr val="tx1"/>
          </a:solidFill>
          <a:latin typeface="Helvetica"/>
          <a:ea typeface="Helvetica" charset="0"/>
          <a:cs typeface="Helvetica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SzPct val="80000"/>
        <a:buFont typeface="Wingdings" charset="2"/>
        <a:buChar char="n"/>
        <a:defRPr kumimoji="1" sz="2000" kern="1200">
          <a:solidFill>
            <a:schemeClr val="tx1"/>
          </a:solidFill>
          <a:latin typeface="Helvetica"/>
          <a:ea typeface="Helvetica" charset="0"/>
          <a:cs typeface="Helvetica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kumimoji="1" sz="2000" kern="1200">
          <a:solidFill>
            <a:schemeClr val="tx1"/>
          </a:solidFill>
          <a:latin typeface="Helvetica"/>
          <a:ea typeface="Helvetica" charset="0"/>
          <a:cs typeface="Helvetica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Helvetica"/>
          <a:ea typeface="Helvetica" charset="0"/>
          <a:cs typeface="Helvetic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4" Type="http://schemas.openxmlformats.org/officeDocument/2006/relationships/image" Target="../media/image32.emf"/><Relationship Id="rId5" Type="http://schemas.openxmlformats.org/officeDocument/2006/relationships/image" Target="../media/image33.emf"/><Relationship Id="rId6" Type="http://schemas.openxmlformats.org/officeDocument/2006/relationships/image" Target="../media/image34.emf"/><Relationship Id="rId7" Type="http://schemas.openxmlformats.org/officeDocument/2006/relationships/image" Target="../media/image35.emf"/><Relationship Id="rId8" Type="http://schemas.openxmlformats.org/officeDocument/2006/relationships/image" Target="../media/image36.emf"/><Relationship Id="rId9" Type="http://schemas.openxmlformats.org/officeDocument/2006/relationships/image" Target="../media/image3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4" Type="http://schemas.openxmlformats.org/officeDocument/2006/relationships/image" Target="../media/image3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4" Type="http://schemas.openxmlformats.org/officeDocument/2006/relationships/image" Target="../media/image30.emf"/><Relationship Id="rId5" Type="http://schemas.openxmlformats.org/officeDocument/2006/relationships/image" Target="../media/image40.emf"/><Relationship Id="rId6" Type="http://schemas.openxmlformats.org/officeDocument/2006/relationships/image" Target="../media/image3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emf"/><Relationship Id="rId3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4" Type="http://schemas.openxmlformats.org/officeDocument/2006/relationships/image" Target="../media/image22.emf"/><Relationship Id="rId5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4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4" Type="http://schemas.openxmlformats.org/officeDocument/2006/relationships/image" Target="../media/image4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4" Type="http://schemas.openxmlformats.org/officeDocument/2006/relationships/image" Target="../media/image4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4" Type="http://schemas.openxmlformats.org/officeDocument/2006/relationships/image" Target="../media/image4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4" Type="http://schemas.openxmlformats.org/officeDocument/2006/relationships/image" Target="../media/image4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4" Type="http://schemas.openxmlformats.org/officeDocument/2006/relationships/image" Target="../media/image4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4" Type="http://schemas.openxmlformats.org/officeDocument/2006/relationships/image" Target="../media/image12.emf"/><Relationship Id="rId5" Type="http://schemas.openxmlformats.org/officeDocument/2006/relationships/image" Target="../media/image13.emf"/><Relationship Id="rId6" Type="http://schemas.openxmlformats.org/officeDocument/2006/relationships/image" Target="../media/image14.emf"/><Relationship Id="rId7" Type="http://schemas.openxmlformats.org/officeDocument/2006/relationships/image" Target="../media/image15.emf"/><Relationship Id="rId8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4" Type="http://schemas.openxmlformats.org/officeDocument/2006/relationships/image" Target="../media/image14.emf"/><Relationship Id="rId5" Type="http://schemas.openxmlformats.org/officeDocument/2006/relationships/image" Target="../media/image17.emf"/><Relationship Id="rId6" Type="http://schemas.openxmlformats.org/officeDocument/2006/relationships/image" Target="../media/image18.emf"/><Relationship Id="rId7" Type="http://schemas.openxmlformats.org/officeDocument/2006/relationships/image" Target="../media/image15.emf"/><Relationship Id="rId8" Type="http://schemas.openxmlformats.org/officeDocument/2006/relationships/image" Target="../media/image19.emf"/><Relationship Id="rId9" Type="http://schemas.openxmlformats.org/officeDocument/2006/relationships/image" Target="../media/image20.emf"/><Relationship Id="rId10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4" Type="http://schemas.openxmlformats.org/officeDocument/2006/relationships/image" Target="../media/image23.emf"/><Relationship Id="rId5" Type="http://schemas.openxmlformats.org/officeDocument/2006/relationships/image" Target="../media/image24.emf"/><Relationship Id="rId6" Type="http://schemas.openxmlformats.org/officeDocument/2006/relationships/image" Target="../media/image25.emf"/><Relationship Id="rId7" Type="http://schemas.openxmlformats.org/officeDocument/2006/relationships/image" Target="../media/image2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4" Type="http://schemas.openxmlformats.org/officeDocument/2006/relationships/image" Target="../media/image13.emf"/><Relationship Id="rId5" Type="http://schemas.openxmlformats.org/officeDocument/2006/relationships/image" Target="../media/image10.emf"/><Relationship Id="rId6" Type="http://schemas.openxmlformats.org/officeDocument/2006/relationships/image" Target="../media/image14.emf"/><Relationship Id="rId7" Type="http://schemas.openxmlformats.org/officeDocument/2006/relationships/image" Target="../media/image19.emf"/><Relationship Id="rId8" Type="http://schemas.openxmlformats.org/officeDocument/2006/relationships/image" Target="../media/image20.emf"/><Relationship Id="rId9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4590" y="4703234"/>
            <a:ext cx="1297028" cy="1532996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956218"/>
            <a:ext cx="8420100" cy="2215353"/>
          </a:xfrm>
          <a:ln>
            <a:noFill/>
          </a:ln>
        </p:spPr>
        <p:txBody>
          <a:bodyPr/>
          <a:lstStyle/>
          <a:p>
            <a:pPr algn="ctr"/>
            <a:r>
              <a:rPr lang="en-US" altLang="ja-JP" sz="3400" b="1" dirty="0"/>
              <a:t>Two particle </a:t>
            </a:r>
            <a:r>
              <a:rPr lang="en-US" altLang="ja-JP" sz="3400" b="1" dirty="0" smtClean="0"/>
              <a:t>correlation measurements </a:t>
            </a:r>
            <a:r>
              <a:rPr lang="en-US" altLang="ja-JP" sz="3400" b="1" dirty="0"/>
              <a:t>with respect </a:t>
            </a:r>
            <a:r>
              <a:rPr lang="en-US" altLang="ja-JP" sz="3400" b="1" dirty="0" smtClean="0"/>
              <a:t>to </a:t>
            </a:r>
            <a:r>
              <a:rPr lang="en-US" altLang="ja-JP" sz="3400" b="1" dirty="0"/>
              <a:t>higher </a:t>
            </a:r>
            <a:r>
              <a:rPr lang="en-US" altLang="ja-JP" sz="3400" b="1" dirty="0" smtClean="0"/>
              <a:t>harmonic</a:t>
            </a:r>
            <a:r>
              <a:rPr lang="en-US" altLang="ja-JP" dirty="0"/>
              <a:t/>
            </a:r>
            <a:br>
              <a:rPr lang="en-US" altLang="ja-JP" dirty="0"/>
            </a:br>
            <a:r>
              <a:rPr lang="en-US" altLang="ja-JP" sz="3400" b="1" dirty="0" smtClean="0"/>
              <a:t>event </a:t>
            </a:r>
            <a:r>
              <a:rPr lang="en-US" altLang="ja-JP" sz="3400" b="1" dirty="0"/>
              <a:t>planes </a:t>
            </a:r>
            <a:r>
              <a:rPr lang="en-US" altLang="ja-JP" sz="3400" b="1" dirty="0" smtClean="0"/>
              <a:t>at PHENIX </a:t>
            </a:r>
            <a:r>
              <a:rPr lang="en-US" altLang="ja-JP" dirty="0" smtClean="0"/>
              <a:t>     </a:t>
            </a:r>
            <a:endParaRPr lang="en-US" altLang="ja-JP" sz="3400" b="1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742950" y="3314700"/>
            <a:ext cx="7686948" cy="1752600"/>
          </a:xfrm>
        </p:spPr>
        <p:txBody>
          <a:bodyPr>
            <a:normAutofit/>
          </a:bodyPr>
          <a:lstStyle/>
          <a:p>
            <a:pPr algn="ctr"/>
            <a:r>
              <a:rPr lang="en-US" altLang="ja-JP" b="1" dirty="0" err="1" smtClean="0">
                <a:solidFill>
                  <a:srgbClr val="292934"/>
                </a:solidFill>
              </a:rPr>
              <a:t>Takahito</a:t>
            </a:r>
            <a:r>
              <a:rPr lang="en-US" altLang="ja-JP" b="1" dirty="0" smtClean="0">
                <a:solidFill>
                  <a:srgbClr val="292934"/>
                </a:solidFill>
              </a:rPr>
              <a:t> </a:t>
            </a:r>
            <a:r>
              <a:rPr lang="en-US" altLang="ja-JP" b="1" dirty="0" err="1" smtClean="0">
                <a:solidFill>
                  <a:srgbClr val="292934"/>
                </a:solidFill>
              </a:rPr>
              <a:t>Todoroki</a:t>
            </a:r>
            <a:r>
              <a:rPr lang="en-US" altLang="ja-JP" b="1" dirty="0" smtClean="0">
                <a:solidFill>
                  <a:srgbClr val="292934"/>
                </a:solidFill>
              </a:rPr>
              <a:t> for the </a:t>
            </a:r>
            <a:r>
              <a:rPr lang="en-US" altLang="ja-JP" b="1" dirty="0" smtClean="0">
                <a:solidFill>
                  <a:srgbClr val="FF0000"/>
                </a:solidFill>
              </a:rPr>
              <a:t>PHENIX</a:t>
            </a:r>
            <a:r>
              <a:rPr lang="en-US" altLang="ja-JP" b="1" dirty="0" smtClean="0">
                <a:solidFill>
                  <a:srgbClr val="292934"/>
                </a:solidFill>
              </a:rPr>
              <a:t> Collaboration</a:t>
            </a:r>
          </a:p>
          <a:p>
            <a:pPr algn="ctr"/>
            <a:r>
              <a:rPr kumimoji="1" lang="en-US" altLang="ja-JP" b="1" dirty="0" smtClean="0">
                <a:solidFill>
                  <a:srgbClr val="292934"/>
                </a:solidFill>
              </a:rPr>
              <a:t>University of Tsukuba &amp; RIKEN </a:t>
            </a:r>
            <a:r>
              <a:rPr kumimoji="1" lang="en-US" altLang="ja-JP" b="1" dirty="0" err="1" smtClean="0">
                <a:solidFill>
                  <a:srgbClr val="292934"/>
                </a:solidFill>
              </a:rPr>
              <a:t>Nishina</a:t>
            </a:r>
            <a:r>
              <a:rPr kumimoji="1" lang="en-US" altLang="ja-JP" b="1" dirty="0" smtClean="0">
                <a:solidFill>
                  <a:srgbClr val="292934"/>
                </a:solidFill>
              </a:rPr>
              <a:t> Center</a:t>
            </a:r>
          </a:p>
          <a:p>
            <a:pPr algn="ctr"/>
            <a:r>
              <a:rPr lang="en-US" altLang="ja-JP" b="1" dirty="0" smtClean="0">
                <a:solidFill>
                  <a:srgbClr val="292934"/>
                </a:solidFill>
              </a:rPr>
              <a:t>Quark Matter</a:t>
            </a:r>
            <a:r>
              <a:rPr kumimoji="1" lang="en-US" altLang="ja-JP" b="1" dirty="0" smtClean="0">
                <a:solidFill>
                  <a:srgbClr val="292934"/>
                </a:solidFill>
              </a:rPr>
              <a:t> 2012, </a:t>
            </a:r>
            <a:r>
              <a:rPr lang="en-US" altLang="ja-JP" b="1" dirty="0" smtClean="0">
                <a:solidFill>
                  <a:srgbClr val="292934"/>
                </a:solidFill>
              </a:rPr>
              <a:t>Washington D.C.,</a:t>
            </a:r>
            <a:r>
              <a:rPr kumimoji="1" lang="en-US" altLang="ja-JP" b="1" dirty="0" smtClean="0">
                <a:solidFill>
                  <a:srgbClr val="292934"/>
                </a:solidFill>
              </a:rPr>
              <a:t> </a:t>
            </a:r>
            <a:r>
              <a:rPr lang="en-US" altLang="ja-JP" b="1" dirty="0" smtClean="0">
                <a:solidFill>
                  <a:srgbClr val="292934"/>
                </a:solidFill>
              </a:rPr>
              <a:t>U.S.A.</a:t>
            </a:r>
            <a:endParaRPr kumimoji="1" lang="ja-JP" altLang="en-US" b="1" dirty="0">
              <a:solidFill>
                <a:srgbClr val="292934"/>
              </a:solidFill>
            </a:endParaRPr>
          </a:p>
        </p:txBody>
      </p:sp>
      <p:pic>
        <p:nvPicPr>
          <p:cNvPr id="4" name="図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74" y="5186364"/>
            <a:ext cx="2117064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図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113" y="5186363"/>
            <a:ext cx="2837656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日付プレースホルダー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17 Aug 2012</a:t>
            </a:r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Quark Matter 2012</a:t>
            </a:r>
            <a:endParaRPr kumimoji="0" lang="zh-CN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1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15441080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3400" dirty="0">
                <a:ea typeface="ＭＳ Ｐゴシック" charset="0"/>
                <a:cs typeface="Helvetica" charset="0"/>
              </a:rPr>
              <a:t>Correlations relative to </a:t>
            </a:r>
            <a:r>
              <a:rPr lang="en-US" altLang="ja-JP" sz="3200" dirty="0">
                <a:latin typeface="Symbol" charset="2"/>
                <a:cs typeface="Symbol" charset="2"/>
              </a:rPr>
              <a:t>Y</a:t>
            </a:r>
            <a:r>
              <a:rPr lang="en-US" altLang="ja-JP" sz="3200" baseline="-25000" dirty="0">
                <a:latin typeface="Symbol" charset="2"/>
                <a:cs typeface="Symbol" charset="2"/>
              </a:rPr>
              <a:t>2</a:t>
            </a:r>
            <a:r>
              <a:rPr lang="en-US" altLang="ja-JP" sz="3200" dirty="0">
                <a:latin typeface="Symbol" charset="2"/>
                <a:cs typeface="Symbol" charset="2"/>
              </a:rPr>
              <a:t> &amp; </a:t>
            </a:r>
            <a:r>
              <a:rPr lang="en-US" altLang="ja-JP" sz="3200" dirty="0" smtClean="0">
                <a:latin typeface="Symbol" charset="2"/>
                <a:cs typeface="Symbol" charset="2"/>
              </a:rPr>
              <a:t>Y</a:t>
            </a:r>
            <a:r>
              <a:rPr lang="en-US" altLang="ja-JP" sz="3200" baseline="-25000" dirty="0" smtClean="0">
                <a:latin typeface="Symbol" charset="2"/>
                <a:cs typeface="Symbol" charset="2"/>
              </a:rPr>
              <a:t>3</a:t>
            </a:r>
            <a:endParaRPr kumimoji="1" lang="ja-JP" altLang="en-US" sz="34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4101353"/>
            <a:ext cx="8915400" cy="2215310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</a:pPr>
            <a:r>
              <a:rPr lang="en-US" altLang="ja-JP" sz="2400" b="1" dirty="0"/>
              <a:t>Rapidity gap between trigger and event planes</a:t>
            </a:r>
          </a:p>
          <a:p>
            <a:pPr lvl="1"/>
            <a:r>
              <a:rPr lang="en-US" altLang="ja-JP" sz="2400" dirty="0"/>
              <a:t>Reduce autocorrelations of jet itself</a:t>
            </a:r>
            <a:endParaRPr lang="ja-JP" altLang="en-US" sz="2400" dirty="0"/>
          </a:p>
          <a:p>
            <a:r>
              <a:rPr lang="en-US" altLang="ja-JP" sz="2400" dirty="0" smtClean="0"/>
              <a:t>Control </a:t>
            </a:r>
            <a:r>
              <a:rPr lang="en-US" altLang="ja-JP" sz="2400" dirty="0" err="1" smtClean="0"/>
              <a:t>parton</a:t>
            </a:r>
            <a:r>
              <a:rPr lang="en-US" altLang="ja-JP" sz="2400" dirty="0" smtClean="0"/>
              <a:t> path length (mainly </a:t>
            </a:r>
            <a:r>
              <a:rPr lang="en-US" altLang="ja-JP" sz="2400" dirty="0" smtClean="0">
                <a:latin typeface="Symbol" charset="2"/>
                <a:cs typeface="Symbol" charset="2"/>
              </a:rPr>
              <a:t>Y</a:t>
            </a:r>
            <a:r>
              <a:rPr lang="en-US" altLang="ja-JP" sz="2400" baseline="-25000" dirty="0" smtClean="0">
                <a:latin typeface="Symbol" charset="2"/>
                <a:cs typeface="Symbol" charset="2"/>
              </a:rPr>
              <a:t>2</a:t>
            </a:r>
            <a:r>
              <a:rPr lang="en-US" altLang="ja-JP" sz="2400" dirty="0" smtClean="0"/>
              <a:t>)</a:t>
            </a:r>
          </a:p>
          <a:p>
            <a:r>
              <a:rPr lang="en-US" altLang="ja-JP" sz="2400" dirty="0" smtClean="0"/>
              <a:t>Sensitivity of correlations to different harmonic event planes</a:t>
            </a:r>
          </a:p>
        </p:txBody>
      </p:sp>
      <p:grpSp>
        <p:nvGrpSpPr>
          <p:cNvPr id="33" name="図形グループ 32"/>
          <p:cNvGrpSpPr/>
          <p:nvPr/>
        </p:nvGrpSpPr>
        <p:grpSpPr>
          <a:xfrm>
            <a:off x="2492088" y="1442823"/>
            <a:ext cx="5017320" cy="2610905"/>
            <a:chOff x="2634963" y="1442823"/>
            <a:chExt cx="5017320" cy="2610905"/>
          </a:xfrm>
        </p:grpSpPr>
        <p:cxnSp>
          <p:nvCxnSpPr>
            <p:cNvPr id="6" name="直線コネクタ 5"/>
            <p:cNvCxnSpPr>
              <a:stCxn id="13" idx="4"/>
              <a:endCxn id="14" idx="4"/>
            </p:cNvCxnSpPr>
            <p:nvPr/>
          </p:nvCxnSpPr>
          <p:spPr>
            <a:xfrm>
              <a:off x="4132117" y="3457889"/>
              <a:ext cx="1797756" cy="0"/>
            </a:xfrm>
            <a:prstGeom prst="line">
              <a:avLst/>
            </a:prstGeom>
            <a:ln>
              <a:solidFill>
                <a:srgbClr val="FFC117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線コネクタ 6"/>
            <p:cNvCxnSpPr>
              <a:stCxn id="13" idx="0"/>
              <a:endCxn id="14" idx="0"/>
            </p:cNvCxnSpPr>
            <p:nvPr/>
          </p:nvCxnSpPr>
          <p:spPr>
            <a:xfrm>
              <a:off x="4132117" y="2289489"/>
              <a:ext cx="1797756" cy="0"/>
            </a:xfrm>
            <a:prstGeom prst="line">
              <a:avLst/>
            </a:prstGeom>
            <a:ln>
              <a:solidFill>
                <a:srgbClr val="FFC117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線コネクタ 7"/>
            <p:cNvCxnSpPr>
              <a:cxnSpLocks noChangeAspect="1"/>
            </p:cNvCxnSpPr>
            <p:nvPr/>
          </p:nvCxnSpPr>
          <p:spPr>
            <a:xfrm>
              <a:off x="3258681" y="2475745"/>
              <a:ext cx="1939821" cy="939072"/>
            </a:xfrm>
            <a:prstGeom prst="line">
              <a:avLst/>
            </a:prstGeom>
            <a:ln>
              <a:solidFill>
                <a:srgbClr val="000000"/>
              </a:solidFill>
              <a:headEnd type="triangle" w="lg" len="lg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線コネクタ 8"/>
            <p:cNvCxnSpPr/>
            <p:nvPr/>
          </p:nvCxnSpPr>
          <p:spPr>
            <a:xfrm>
              <a:off x="4058842" y="2645580"/>
              <a:ext cx="1293213" cy="626048"/>
            </a:xfrm>
            <a:prstGeom prst="line">
              <a:avLst/>
            </a:prstGeom>
            <a:ln>
              <a:solidFill>
                <a:srgbClr val="0000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コネクタ 9"/>
            <p:cNvCxnSpPr/>
            <p:nvPr/>
          </p:nvCxnSpPr>
          <p:spPr>
            <a:xfrm>
              <a:off x="4194358" y="2922257"/>
              <a:ext cx="1799736" cy="0"/>
            </a:xfrm>
            <a:prstGeom prst="line">
              <a:avLst/>
            </a:prstGeom>
            <a:ln>
              <a:solidFill>
                <a:srgbClr val="4C5A6A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コネクタ 10"/>
            <p:cNvCxnSpPr/>
            <p:nvPr/>
          </p:nvCxnSpPr>
          <p:spPr>
            <a:xfrm>
              <a:off x="3543185" y="2628146"/>
              <a:ext cx="1799736" cy="0"/>
            </a:xfrm>
            <a:prstGeom prst="line">
              <a:avLst/>
            </a:prstGeom>
            <a:ln>
              <a:solidFill>
                <a:srgbClr val="0000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コネクタ 11"/>
            <p:cNvCxnSpPr>
              <a:cxnSpLocks noChangeAspect="1"/>
            </p:cNvCxnSpPr>
            <p:nvPr/>
          </p:nvCxnSpPr>
          <p:spPr>
            <a:xfrm>
              <a:off x="4957695" y="2442378"/>
              <a:ext cx="1939821" cy="939072"/>
            </a:xfrm>
            <a:prstGeom prst="line">
              <a:avLst/>
            </a:prstGeom>
            <a:ln>
              <a:solidFill>
                <a:srgbClr val="000000"/>
              </a:solidFill>
              <a:headEnd type="triangle" w="lg" len="lg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円/楕円 12"/>
            <p:cNvSpPr/>
            <p:nvPr/>
          </p:nvSpPr>
          <p:spPr>
            <a:xfrm>
              <a:off x="3884467" y="2289489"/>
              <a:ext cx="495300" cy="1168400"/>
            </a:xfrm>
            <a:prstGeom prst="ellipse">
              <a:avLst/>
            </a:prstGeom>
            <a:solidFill>
              <a:srgbClr val="FFC117">
                <a:alpha val="90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円/楕円 13"/>
            <p:cNvSpPr/>
            <p:nvPr/>
          </p:nvSpPr>
          <p:spPr>
            <a:xfrm>
              <a:off x="5682223" y="2289489"/>
              <a:ext cx="495300" cy="1168400"/>
            </a:xfrm>
            <a:prstGeom prst="ellipse">
              <a:avLst/>
            </a:prstGeom>
            <a:solidFill>
              <a:srgbClr val="FFC117">
                <a:alpha val="30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円/楕円 14"/>
            <p:cNvSpPr/>
            <p:nvPr/>
          </p:nvSpPr>
          <p:spPr>
            <a:xfrm>
              <a:off x="3921208" y="2475746"/>
              <a:ext cx="165100" cy="152400"/>
            </a:xfrm>
            <a:prstGeom prst="ellipse">
              <a:avLst/>
            </a:prstGeom>
            <a:solidFill>
              <a:srgbClr val="FF0000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6" name="直線矢印コネクタ 15"/>
            <p:cNvCxnSpPr/>
            <p:nvPr/>
          </p:nvCxnSpPr>
          <p:spPr>
            <a:xfrm>
              <a:off x="4035930" y="2611708"/>
              <a:ext cx="637348" cy="1043856"/>
            </a:xfrm>
            <a:prstGeom prst="straightConnector1">
              <a:avLst/>
            </a:prstGeom>
            <a:ln>
              <a:solidFill>
                <a:srgbClr val="292934"/>
              </a:solidFill>
              <a:prstDash val="sys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矢印コネクタ 16"/>
            <p:cNvCxnSpPr>
              <a:cxnSpLocks noChangeAspect="1"/>
            </p:cNvCxnSpPr>
            <p:nvPr/>
          </p:nvCxnSpPr>
          <p:spPr>
            <a:xfrm rot="10800000">
              <a:off x="3639225" y="1970754"/>
              <a:ext cx="318673" cy="521928"/>
            </a:xfrm>
            <a:prstGeom prst="straightConnector1">
              <a:avLst/>
            </a:prstGeom>
            <a:ln>
              <a:solidFill>
                <a:srgbClr val="292934"/>
              </a:solidFill>
              <a:prstDash val="solid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テキスト ボックス 17"/>
            <p:cNvSpPr txBox="1"/>
            <p:nvPr/>
          </p:nvSpPr>
          <p:spPr>
            <a:xfrm>
              <a:off x="3300971" y="1442823"/>
              <a:ext cx="6169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400" b="1" dirty="0" err="1" smtClean="0">
                  <a:latin typeface="Symbol" charset="2"/>
                  <a:cs typeface="Symbol" charset="2"/>
                </a:rPr>
                <a:t>f</a:t>
              </a:r>
              <a:r>
                <a:rPr kumimoji="1" lang="en-US" altLang="ja-JP" sz="2400" b="1" baseline="30000" dirty="0" err="1" smtClean="0">
                  <a:cs typeface="Symbol" charset="2"/>
                </a:rPr>
                <a:t>t</a:t>
              </a:r>
              <a:endParaRPr kumimoji="1" lang="ja-JP" altLang="en-US" sz="2400" b="1" dirty="0">
                <a:latin typeface="Symbol" charset="2"/>
                <a:cs typeface="Symbol" charset="2"/>
              </a:endParaRPr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4563212" y="3592063"/>
              <a:ext cx="6169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400" b="1" dirty="0" err="1" smtClean="0">
                  <a:latin typeface="Symbol" charset="2"/>
                  <a:cs typeface="Symbol" charset="2"/>
                </a:rPr>
                <a:t>f</a:t>
              </a:r>
              <a:r>
                <a:rPr kumimoji="1" lang="en-US" altLang="ja-JP" sz="2400" b="1" baseline="30000" dirty="0" err="1" smtClean="0">
                  <a:cs typeface="Symbol" charset="2"/>
                </a:rPr>
                <a:t>a</a:t>
              </a:r>
              <a:endParaRPr kumimoji="1" lang="ja-JP" altLang="en-US" sz="2400" b="1" dirty="0">
                <a:latin typeface="Symbol" charset="2"/>
                <a:cs typeface="Symbol" charset="2"/>
              </a:endParaRPr>
            </a:p>
          </p:txBody>
        </p:sp>
        <p:sp>
          <p:nvSpPr>
            <p:cNvPr id="20" name="フリーフォーム 19"/>
            <p:cNvSpPr/>
            <p:nvPr/>
          </p:nvSpPr>
          <p:spPr>
            <a:xfrm>
              <a:off x="3902812" y="2018555"/>
              <a:ext cx="880605" cy="1439333"/>
            </a:xfrm>
            <a:custGeom>
              <a:avLst/>
              <a:gdLst>
                <a:gd name="connsiteX0" fmla="*/ 0 w 812866"/>
                <a:gd name="connsiteY0" fmla="*/ 0 h 1219200"/>
                <a:gd name="connsiteX1" fmla="*/ 355600 w 812866"/>
                <a:gd name="connsiteY1" fmla="*/ 67733 h 1219200"/>
                <a:gd name="connsiteX2" fmla="*/ 643467 w 812866"/>
                <a:gd name="connsiteY2" fmla="*/ 338667 h 1219200"/>
                <a:gd name="connsiteX3" fmla="*/ 795867 w 812866"/>
                <a:gd name="connsiteY3" fmla="*/ 694267 h 1219200"/>
                <a:gd name="connsiteX4" fmla="*/ 795867 w 812866"/>
                <a:gd name="connsiteY4" fmla="*/ 1016000 h 1219200"/>
                <a:gd name="connsiteX5" fmla="*/ 677333 w 812866"/>
                <a:gd name="connsiteY5" fmla="*/ 121920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2866" h="1219200">
                  <a:moveTo>
                    <a:pt x="0" y="0"/>
                  </a:moveTo>
                  <a:cubicBezTo>
                    <a:pt x="124178" y="5644"/>
                    <a:pt x="248356" y="11289"/>
                    <a:pt x="355600" y="67733"/>
                  </a:cubicBezTo>
                  <a:cubicBezTo>
                    <a:pt x="462844" y="124177"/>
                    <a:pt x="570089" y="234245"/>
                    <a:pt x="643467" y="338667"/>
                  </a:cubicBezTo>
                  <a:cubicBezTo>
                    <a:pt x="716845" y="443089"/>
                    <a:pt x="770467" y="581378"/>
                    <a:pt x="795867" y="694267"/>
                  </a:cubicBezTo>
                  <a:cubicBezTo>
                    <a:pt x="821267" y="807156"/>
                    <a:pt x="815623" y="928511"/>
                    <a:pt x="795867" y="1016000"/>
                  </a:cubicBezTo>
                  <a:cubicBezTo>
                    <a:pt x="776111" y="1103489"/>
                    <a:pt x="677333" y="1219200"/>
                    <a:pt x="677333" y="1219200"/>
                  </a:cubicBezTo>
                </a:path>
              </a:pathLst>
            </a:custGeom>
            <a:ln w="28575" cmpd="sng">
              <a:solidFill>
                <a:srgbClr val="0000FF"/>
              </a:solidFill>
              <a:headEnd type="none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0000FF"/>
                </a:solidFill>
              </a:endParaRPr>
            </a:p>
          </p:txBody>
        </p:sp>
        <p:sp>
          <p:nvSpPr>
            <p:cNvPr id="21" name="テキスト ボックス 20"/>
            <p:cNvSpPr txBox="1"/>
            <p:nvPr/>
          </p:nvSpPr>
          <p:spPr>
            <a:xfrm>
              <a:off x="4352320" y="1824288"/>
              <a:ext cx="10089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400" dirty="0" err="1" smtClean="0">
                  <a:solidFill>
                    <a:srgbClr val="0000FF"/>
                  </a:solidFill>
                  <a:latin typeface="Symbol" charset="2"/>
                  <a:cs typeface="Symbol" charset="2"/>
                </a:rPr>
                <a:t>Df</a:t>
              </a:r>
              <a:endParaRPr kumimoji="1" lang="ja-JP" altLang="en-US" sz="2400" dirty="0">
                <a:solidFill>
                  <a:srgbClr val="0000FF"/>
                </a:solidFill>
                <a:latin typeface="Symbol" charset="2"/>
                <a:cs typeface="Symbol" charset="2"/>
              </a:endParaRPr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6698372" y="3238902"/>
              <a:ext cx="9539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400" b="1" dirty="0" err="1" smtClean="0">
                  <a:latin typeface="Symbol" charset="2"/>
                  <a:cs typeface="Symbol" charset="2"/>
                </a:rPr>
                <a:t>Y</a:t>
              </a:r>
              <a:r>
                <a:rPr kumimoji="1" lang="en-US" altLang="ja-JP" sz="2400" b="1" baseline="-25000" dirty="0" err="1" smtClean="0">
                  <a:cs typeface="Symbol" charset="2"/>
                </a:rPr>
                <a:t>n</a:t>
              </a:r>
              <a:endParaRPr kumimoji="1" lang="ja-JP" altLang="en-US" sz="2400" b="1" dirty="0">
                <a:latin typeface="Symbol" charset="2"/>
                <a:cs typeface="Symbol" charset="2"/>
              </a:endParaRPr>
            </a:p>
          </p:txBody>
        </p:sp>
        <p:cxnSp>
          <p:nvCxnSpPr>
            <p:cNvPr id="23" name="直線コネクタ 22"/>
            <p:cNvCxnSpPr/>
            <p:nvPr/>
          </p:nvCxnSpPr>
          <p:spPr>
            <a:xfrm flipV="1">
              <a:off x="4818054" y="3252214"/>
              <a:ext cx="1818080" cy="8700"/>
            </a:xfrm>
            <a:prstGeom prst="line">
              <a:avLst/>
            </a:prstGeom>
            <a:ln>
              <a:solidFill>
                <a:srgbClr val="0000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コネクタ 23"/>
            <p:cNvCxnSpPr/>
            <p:nvPr/>
          </p:nvCxnSpPr>
          <p:spPr>
            <a:xfrm>
              <a:off x="4480753" y="2628644"/>
              <a:ext cx="1293213" cy="626048"/>
            </a:xfrm>
            <a:prstGeom prst="line">
              <a:avLst/>
            </a:prstGeom>
            <a:ln>
              <a:solidFill>
                <a:srgbClr val="0000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コネクタ 24"/>
            <p:cNvCxnSpPr/>
            <p:nvPr/>
          </p:nvCxnSpPr>
          <p:spPr>
            <a:xfrm>
              <a:off x="4907236" y="2626166"/>
              <a:ext cx="1293213" cy="626048"/>
            </a:xfrm>
            <a:prstGeom prst="line">
              <a:avLst/>
            </a:prstGeom>
            <a:ln>
              <a:solidFill>
                <a:srgbClr val="0000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フリーフォーム 25"/>
            <p:cNvSpPr/>
            <p:nvPr/>
          </p:nvSpPr>
          <p:spPr>
            <a:xfrm>
              <a:off x="3315789" y="2069356"/>
              <a:ext cx="183445" cy="321733"/>
            </a:xfrm>
            <a:custGeom>
              <a:avLst/>
              <a:gdLst>
                <a:gd name="connsiteX0" fmla="*/ 0 w 169334"/>
                <a:gd name="connsiteY0" fmla="*/ 321733 h 321733"/>
                <a:gd name="connsiteX1" fmla="*/ 67734 w 169334"/>
                <a:gd name="connsiteY1" fmla="*/ 135467 h 321733"/>
                <a:gd name="connsiteX2" fmla="*/ 169334 w 169334"/>
                <a:gd name="connsiteY2" fmla="*/ 0 h 321733"/>
                <a:gd name="connsiteX3" fmla="*/ 169334 w 169334"/>
                <a:gd name="connsiteY3" fmla="*/ 0 h 32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334" h="321733">
                  <a:moveTo>
                    <a:pt x="0" y="321733"/>
                  </a:moveTo>
                  <a:cubicBezTo>
                    <a:pt x="19756" y="255411"/>
                    <a:pt x="39512" y="189089"/>
                    <a:pt x="67734" y="135467"/>
                  </a:cubicBezTo>
                  <a:cubicBezTo>
                    <a:pt x="95956" y="81845"/>
                    <a:pt x="169334" y="0"/>
                    <a:pt x="169334" y="0"/>
                  </a:cubicBezTo>
                  <a:lnTo>
                    <a:pt x="169334" y="0"/>
                  </a:lnTo>
                </a:path>
              </a:pathLst>
            </a:custGeom>
            <a:ln>
              <a:solidFill>
                <a:srgbClr val="FF6600"/>
              </a:solidFill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テキスト ボックス 26"/>
            <p:cNvSpPr txBox="1"/>
            <p:nvPr/>
          </p:nvSpPr>
          <p:spPr>
            <a:xfrm>
              <a:off x="2634963" y="1824288"/>
              <a:ext cx="6169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400" b="1" dirty="0" err="1" smtClean="0">
                  <a:solidFill>
                    <a:srgbClr val="FF6600"/>
                  </a:solidFill>
                  <a:latin typeface="Symbol" charset="2"/>
                  <a:cs typeface="Symbol" charset="2"/>
                </a:rPr>
                <a:t>f</a:t>
              </a:r>
              <a:r>
                <a:rPr kumimoji="1" lang="en-US" altLang="ja-JP" sz="2400" b="1" baseline="-25000" dirty="0" err="1" smtClean="0">
                  <a:solidFill>
                    <a:srgbClr val="FF6600"/>
                  </a:solidFill>
                  <a:cs typeface="Symbol" charset="2"/>
                </a:rPr>
                <a:t>s</a:t>
              </a:r>
              <a:endParaRPr kumimoji="1" lang="ja-JP" altLang="en-US" sz="2400" b="1" baseline="-25000" dirty="0">
                <a:solidFill>
                  <a:srgbClr val="FF6600"/>
                </a:solidFill>
                <a:latin typeface="Symbol" charset="2"/>
                <a:cs typeface="Symbol" charset="2"/>
              </a:endParaRPr>
            </a:p>
          </p:txBody>
        </p:sp>
      </p:grpSp>
      <p:sp>
        <p:nvSpPr>
          <p:cNvPr id="28" name="テキスト ボックス 27"/>
          <p:cNvSpPr txBox="1"/>
          <p:nvPr/>
        </p:nvSpPr>
        <p:spPr>
          <a:xfrm>
            <a:off x="1152141" y="2619683"/>
            <a:ext cx="220133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600" b="1" dirty="0" smtClean="0"/>
              <a:t>Mid rapidity</a:t>
            </a:r>
            <a:endParaRPr kumimoji="1" lang="ja-JP" altLang="en-US" sz="2600" b="1" dirty="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5970411" y="2619683"/>
            <a:ext cx="284338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600" b="1" dirty="0" smtClean="0"/>
              <a:t>Forward rapidity</a:t>
            </a:r>
            <a:endParaRPr kumimoji="1" lang="ja-JP" altLang="en-US" sz="2600" b="1" dirty="0"/>
          </a:p>
        </p:txBody>
      </p:sp>
      <p:sp>
        <p:nvSpPr>
          <p:cNvPr id="34" name="日付プレースホルダー 3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17 Aug 2012</a:t>
            </a:r>
            <a:endParaRPr lang="ja-JP" altLang="en-US" dirty="0"/>
          </a:p>
        </p:txBody>
      </p:sp>
      <p:sp>
        <p:nvSpPr>
          <p:cNvPr id="35" name="フッター プレースホルダー 3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Quark Matter 2012</a:t>
            </a:r>
            <a:endParaRPr lang="ja-JP" altLang="en-US"/>
          </a:p>
        </p:txBody>
      </p:sp>
      <p:sp>
        <p:nvSpPr>
          <p:cNvPr id="37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956675" y="6518276"/>
            <a:ext cx="454025" cy="365125"/>
          </a:xfrm>
        </p:spPr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10</a:t>
            </a:fld>
            <a:endParaRPr kumimoji="0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1493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3200" dirty="0" smtClean="0"/>
              <a:t>Parton path length in </a:t>
            </a:r>
            <a:r>
              <a:rPr kumimoji="1" lang="en-US" altLang="ja-JP" sz="3200" dirty="0" smtClean="0">
                <a:solidFill>
                  <a:srgbClr val="3366FF"/>
                </a:solidFill>
              </a:rPr>
              <a:t>Left</a:t>
            </a:r>
            <a:r>
              <a:rPr kumimoji="1" lang="en-US" altLang="ja-JP" sz="3200" dirty="0" smtClean="0"/>
              <a:t>/</a:t>
            </a:r>
            <a:r>
              <a:rPr kumimoji="1" lang="en-US" altLang="ja-JP" sz="3200" dirty="0" smtClean="0">
                <a:solidFill>
                  <a:srgbClr val="FF0000"/>
                </a:solidFill>
              </a:rPr>
              <a:t>Right</a:t>
            </a:r>
            <a:r>
              <a:rPr kumimoji="1" lang="en-US" altLang="ja-JP" sz="3200" dirty="0" smtClean="0"/>
              <a:t> correlations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4889500"/>
            <a:ext cx="8915400" cy="1778000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ja-JP" sz="2400" dirty="0" smtClean="0">
                <a:solidFill>
                  <a:srgbClr val="0000FF"/>
                </a:solidFill>
              </a:rPr>
              <a:t>Left</a:t>
            </a:r>
            <a:r>
              <a:rPr lang="en-US" altLang="ja-JP" sz="2400" dirty="0" smtClean="0"/>
              <a:t>/</a:t>
            </a:r>
            <a:r>
              <a:rPr lang="en-US" altLang="ja-JP" sz="2400" dirty="0" smtClean="0">
                <a:solidFill>
                  <a:srgbClr val="FF0000"/>
                </a:solidFill>
              </a:rPr>
              <a:t>Right</a:t>
            </a:r>
            <a:r>
              <a:rPr lang="en-US" altLang="ja-JP" sz="2400" dirty="0" smtClean="0"/>
              <a:t> trigger selection relative to event plane results in</a:t>
            </a:r>
            <a:r>
              <a:rPr lang="en-US" altLang="ja-JP" sz="2400" dirty="0"/>
              <a:t> </a:t>
            </a:r>
            <a:r>
              <a:rPr lang="en-US" altLang="ja-JP" sz="2400" dirty="0" smtClean="0"/>
              <a:t>non-uniform path length at away-side</a:t>
            </a:r>
          </a:p>
          <a:p>
            <a:pPr>
              <a:buClr>
                <a:schemeClr val="tx1"/>
              </a:buClr>
            </a:pPr>
            <a:r>
              <a:rPr lang="en-US" altLang="ja-JP" sz="2400" dirty="0" smtClean="0"/>
              <a:t>Modification expected in away-side as </a:t>
            </a:r>
            <a:r>
              <a:rPr lang="en-US" altLang="ja-JP" sz="2400" dirty="0">
                <a:solidFill>
                  <a:srgbClr val="0000FF"/>
                </a:solidFill>
              </a:rPr>
              <a:t>Left</a:t>
            </a:r>
            <a:r>
              <a:rPr lang="en-US" altLang="ja-JP" sz="2400" dirty="0"/>
              <a:t>/</a:t>
            </a:r>
            <a:r>
              <a:rPr lang="en-US" altLang="ja-JP" sz="2400" dirty="0">
                <a:solidFill>
                  <a:srgbClr val="FF0000"/>
                </a:solidFill>
              </a:rPr>
              <a:t>Right</a:t>
            </a:r>
            <a:r>
              <a:rPr lang="en-US" altLang="ja-JP" sz="2400" dirty="0"/>
              <a:t> </a:t>
            </a:r>
            <a:r>
              <a:rPr lang="en-US" altLang="ja-JP" sz="2400" dirty="0" smtClean="0"/>
              <a:t>asymmetry</a:t>
            </a:r>
            <a:endParaRPr kumimoji="1" lang="ja-JP" altLang="en-US" sz="2400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17 Aug 2012</a:t>
            </a:r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Quark Matter 2012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107EA8-20BD-0548-8416-DB64DBB182C6}" type="slidenum">
              <a:rPr lang="ja-JP" altLang="en-US" smtClean="0"/>
              <a:pPr>
                <a:defRPr/>
              </a:pPr>
              <a:t>11</a:t>
            </a:fld>
            <a:endParaRPr lang="ja-JP" altLang="en-US" dirty="0"/>
          </a:p>
        </p:txBody>
      </p:sp>
      <p:grpSp>
        <p:nvGrpSpPr>
          <p:cNvPr id="18" name="図形グループ 17"/>
          <p:cNvGrpSpPr>
            <a:grpSpLocks noChangeAspect="1"/>
          </p:cNvGrpSpPr>
          <p:nvPr/>
        </p:nvGrpSpPr>
        <p:grpSpPr>
          <a:xfrm>
            <a:off x="1479433" y="1076085"/>
            <a:ext cx="3497357" cy="3156283"/>
            <a:chOff x="3368656" y="1385182"/>
            <a:chExt cx="4371696" cy="3945355"/>
          </a:xfrm>
        </p:grpSpPr>
        <p:cxnSp>
          <p:nvCxnSpPr>
            <p:cNvPr id="19" name="直線コネクタ 18"/>
            <p:cNvCxnSpPr/>
            <p:nvPr/>
          </p:nvCxnSpPr>
          <p:spPr>
            <a:xfrm>
              <a:off x="4110059" y="3548252"/>
              <a:ext cx="2982221" cy="24764"/>
            </a:xfrm>
            <a:prstGeom prst="line">
              <a:avLst/>
            </a:prstGeom>
            <a:ln w="3175" cmpd="sng">
              <a:solidFill>
                <a:srgbClr val="000000"/>
              </a:solidFill>
              <a:prstDash val="lgDash"/>
              <a:headEnd type="triangle" w="lg" len="lg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フリーフォーム 19"/>
            <p:cNvSpPr/>
            <p:nvPr/>
          </p:nvSpPr>
          <p:spPr>
            <a:xfrm>
              <a:off x="4102597" y="1928176"/>
              <a:ext cx="2728640" cy="3402361"/>
            </a:xfrm>
            <a:custGeom>
              <a:avLst/>
              <a:gdLst>
                <a:gd name="connsiteX0" fmla="*/ 1401002 w 2728640"/>
                <a:gd name="connsiteY0" fmla="*/ 65275 h 3402361"/>
                <a:gd name="connsiteX1" fmla="*/ 1665598 w 2728640"/>
                <a:gd name="connsiteY1" fmla="*/ 65275 h 3402361"/>
                <a:gd name="connsiteX2" fmla="*/ 2265349 w 2728640"/>
                <a:gd name="connsiteY2" fmla="*/ 100557 h 3402361"/>
                <a:gd name="connsiteX3" fmla="*/ 2494666 w 2728640"/>
                <a:gd name="connsiteY3" fmla="*/ 47634 h 3402361"/>
                <a:gd name="connsiteX4" fmla="*/ 2706342 w 2728640"/>
                <a:gd name="connsiteY4" fmla="*/ 65275 h 3402361"/>
                <a:gd name="connsiteX5" fmla="*/ 2723982 w 2728640"/>
                <a:gd name="connsiteY5" fmla="*/ 841486 h 3402361"/>
                <a:gd name="connsiteX6" fmla="*/ 2723982 w 2728640"/>
                <a:gd name="connsiteY6" fmla="*/ 1582414 h 3402361"/>
                <a:gd name="connsiteX7" fmla="*/ 2671063 w 2728640"/>
                <a:gd name="connsiteY7" fmla="*/ 2235137 h 3402361"/>
                <a:gd name="connsiteX8" fmla="*/ 2212430 w 2728640"/>
                <a:gd name="connsiteY8" fmla="*/ 2993707 h 3402361"/>
                <a:gd name="connsiteX9" fmla="*/ 1612679 w 2728640"/>
                <a:gd name="connsiteY9" fmla="*/ 3399454 h 3402361"/>
                <a:gd name="connsiteX10" fmla="*/ 854170 w 2728640"/>
                <a:gd name="connsiteY10" fmla="*/ 2799654 h 3402361"/>
                <a:gd name="connsiteX11" fmla="*/ 7462 w 2728640"/>
                <a:gd name="connsiteY11" fmla="*/ 2288061 h 3402361"/>
                <a:gd name="connsiteX12" fmla="*/ 448456 w 2728640"/>
                <a:gd name="connsiteY12" fmla="*/ 1353079 h 3402361"/>
                <a:gd name="connsiteX13" fmla="*/ 589574 w 2728640"/>
                <a:gd name="connsiteY13" fmla="*/ 823845 h 3402361"/>
                <a:gd name="connsiteX14" fmla="*/ 960008 w 2728640"/>
                <a:gd name="connsiteY14" fmla="*/ 276969 h 3402361"/>
                <a:gd name="connsiteX15" fmla="*/ 1559759 w 2728640"/>
                <a:gd name="connsiteY15" fmla="*/ 12351 h 3402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28640" h="3402361">
                  <a:moveTo>
                    <a:pt x="1401002" y="65275"/>
                  </a:moveTo>
                  <a:cubicBezTo>
                    <a:pt x="1461271" y="62335"/>
                    <a:pt x="1521540" y="59395"/>
                    <a:pt x="1665598" y="65275"/>
                  </a:cubicBezTo>
                  <a:cubicBezTo>
                    <a:pt x="1809656" y="71155"/>
                    <a:pt x="2127171" y="103497"/>
                    <a:pt x="2265349" y="100557"/>
                  </a:cubicBezTo>
                  <a:cubicBezTo>
                    <a:pt x="2403527" y="97617"/>
                    <a:pt x="2421167" y="53514"/>
                    <a:pt x="2494666" y="47634"/>
                  </a:cubicBezTo>
                  <a:cubicBezTo>
                    <a:pt x="2568165" y="41754"/>
                    <a:pt x="2668123" y="-67034"/>
                    <a:pt x="2706342" y="65275"/>
                  </a:cubicBezTo>
                  <a:cubicBezTo>
                    <a:pt x="2744561" y="197584"/>
                    <a:pt x="2721042" y="588630"/>
                    <a:pt x="2723982" y="841486"/>
                  </a:cubicBezTo>
                  <a:cubicBezTo>
                    <a:pt x="2726922" y="1094342"/>
                    <a:pt x="2732802" y="1350139"/>
                    <a:pt x="2723982" y="1582414"/>
                  </a:cubicBezTo>
                  <a:cubicBezTo>
                    <a:pt x="2715162" y="1814689"/>
                    <a:pt x="2756322" y="1999922"/>
                    <a:pt x="2671063" y="2235137"/>
                  </a:cubicBezTo>
                  <a:cubicBezTo>
                    <a:pt x="2585804" y="2470352"/>
                    <a:pt x="2388827" y="2799654"/>
                    <a:pt x="2212430" y="2993707"/>
                  </a:cubicBezTo>
                  <a:cubicBezTo>
                    <a:pt x="2036033" y="3187760"/>
                    <a:pt x="1839056" y="3431796"/>
                    <a:pt x="1612679" y="3399454"/>
                  </a:cubicBezTo>
                  <a:cubicBezTo>
                    <a:pt x="1386302" y="3367112"/>
                    <a:pt x="1121706" y="2984886"/>
                    <a:pt x="854170" y="2799654"/>
                  </a:cubicBezTo>
                  <a:cubicBezTo>
                    <a:pt x="586634" y="2614422"/>
                    <a:pt x="75081" y="2529157"/>
                    <a:pt x="7462" y="2288061"/>
                  </a:cubicBezTo>
                  <a:cubicBezTo>
                    <a:pt x="-60157" y="2046965"/>
                    <a:pt x="351437" y="1597115"/>
                    <a:pt x="448456" y="1353079"/>
                  </a:cubicBezTo>
                  <a:cubicBezTo>
                    <a:pt x="545475" y="1109043"/>
                    <a:pt x="504315" y="1003197"/>
                    <a:pt x="589574" y="823845"/>
                  </a:cubicBezTo>
                  <a:cubicBezTo>
                    <a:pt x="674833" y="644493"/>
                    <a:pt x="798311" y="412218"/>
                    <a:pt x="960008" y="276969"/>
                  </a:cubicBezTo>
                  <a:cubicBezTo>
                    <a:pt x="1121705" y="141720"/>
                    <a:pt x="1559759" y="12351"/>
                    <a:pt x="1559759" y="12351"/>
                  </a:cubicBezTo>
                </a:path>
              </a:pathLst>
            </a:custGeom>
            <a:ln w="28575" cmpd="sng">
              <a:solidFill>
                <a:schemeClr val="tx1"/>
              </a:solidFill>
              <a:prstDash val="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円/楕円 20"/>
            <p:cNvSpPr/>
            <p:nvPr/>
          </p:nvSpPr>
          <p:spPr>
            <a:xfrm>
              <a:off x="4572000" y="1974928"/>
              <a:ext cx="2249288" cy="3146648"/>
            </a:xfrm>
            <a:prstGeom prst="ellipse">
              <a:avLst/>
            </a:prstGeom>
            <a:noFill/>
            <a:ln w="190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7164288" y="3363586"/>
              <a:ext cx="5760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2000" b="1" dirty="0" smtClean="0"/>
                <a:t>EP</a:t>
              </a:r>
              <a:endParaRPr kumimoji="1" lang="ja-JP" altLang="en-US" sz="2000" b="1" dirty="0"/>
            </a:p>
          </p:txBody>
        </p:sp>
        <p:cxnSp>
          <p:nvCxnSpPr>
            <p:cNvPr id="23" name="直線矢印コネクタ 22"/>
            <p:cNvCxnSpPr/>
            <p:nvPr/>
          </p:nvCxnSpPr>
          <p:spPr>
            <a:xfrm flipV="1">
              <a:off x="5724128" y="1974928"/>
              <a:ext cx="1097160" cy="1573324"/>
            </a:xfrm>
            <a:prstGeom prst="straightConnector1">
              <a:avLst/>
            </a:prstGeom>
            <a:ln w="28575" cmpd="sng">
              <a:solidFill>
                <a:srgbClr val="0000FF"/>
              </a:solidFill>
              <a:tailEnd type="arrow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矢印コネクタ 23"/>
            <p:cNvCxnSpPr/>
            <p:nvPr/>
          </p:nvCxnSpPr>
          <p:spPr>
            <a:xfrm rot="10800000" flipV="1">
              <a:off x="4949681" y="3573016"/>
              <a:ext cx="767759" cy="1112508"/>
            </a:xfrm>
            <a:prstGeom prst="straightConnector1">
              <a:avLst/>
            </a:prstGeom>
            <a:ln w="28575" cmpd="sng">
              <a:solidFill>
                <a:srgbClr val="0000FF"/>
              </a:solidFill>
              <a:prstDash val="dash"/>
              <a:tailEnd type="arrow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矢印コネクタ 24"/>
            <p:cNvCxnSpPr>
              <a:endCxn id="20" idx="11"/>
            </p:cNvCxnSpPr>
            <p:nvPr/>
          </p:nvCxnSpPr>
          <p:spPr>
            <a:xfrm flipH="1">
              <a:off x="4110059" y="3573016"/>
              <a:ext cx="1607381" cy="643221"/>
            </a:xfrm>
            <a:prstGeom prst="straightConnector1">
              <a:avLst/>
            </a:prstGeom>
            <a:ln w="28575" cmpd="sng">
              <a:solidFill>
                <a:srgbClr val="FF00FF"/>
              </a:solidFill>
              <a:prstDash val="lgDashDot"/>
              <a:tailEnd type="arrow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矢印コネクタ 25"/>
            <p:cNvCxnSpPr>
              <a:endCxn id="20" idx="9"/>
            </p:cNvCxnSpPr>
            <p:nvPr/>
          </p:nvCxnSpPr>
          <p:spPr>
            <a:xfrm flipH="1">
              <a:off x="5715276" y="3573016"/>
              <a:ext cx="8852" cy="1754614"/>
            </a:xfrm>
            <a:prstGeom prst="straightConnector1">
              <a:avLst/>
            </a:prstGeom>
            <a:ln w="28575" cmpd="sng">
              <a:solidFill>
                <a:srgbClr val="FF00FF"/>
              </a:solidFill>
              <a:prstDash val="lgDashDot"/>
              <a:tailEnd type="arrow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テキスト ボックス 26"/>
            <p:cNvSpPr txBox="1"/>
            <p:nvPr/>
          </p:nvSpPr>
          <p:spPr>
            <a:xfrm>
              <a:off x="5893870" y="1385182"/>
              <a:ext cx="1809052" cy="500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2000" b="1" dirty="0">
                  <a:solidFill>
                    <a:srgbClr val="0000FF"/>
                  </a:solidFill>
                </a:rPr>
                <a:t>Near Side</a:t>
              </a:r>
              <a:endParaRPr lang="ja-JP" altLang="en-US" sz="2000" b="1" dirty="0">
                <a:solidFill>
                  <a:srgbClr val="0000FF"/>
                </a:solidFill>
              </a:endParaRPr>
            </a:p>
          </p:txBody>
        </p:sp>
        <p:sp>
          <p:nvSpPr>
            <p:cNvPr id="28" name="テキスト ボックス 27"/>
            <p:cNvSpPr txBox="1"/>
            <p:nvPr/>
          </p:nvSpPr>
          <p:spPr>
            <a:xfrm>
              <a:off x="3368656" y="4725144"/>
              <a:ext cx="18514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2000" b="1" dirty="0" smtClean="0">
                  <a:solidFill>
                    <a:srgbClr val="0000FF"/>
                  </a:solidFill>
                </a:rPr>
                <a:t>Away </a:t>
              </a:r>
              <a:r>
                <a:rPr lang="en-US" altLang="ja-JP" sz="2000" b="1" dirty="0">
                  <a:solidFill>
                    <a:srgbClr val="0000FF"/>
                  </a:solidFill>
                </a:rPr>
                <a:t>Side</a:t>
              </a:r>
              <a:endParaRPr lang="ja-JP" altLang="en-US" sz="20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30" name="図形グループ 29"/>
          <p:cNvGrpSpPr/>
          <p:nvPr/>
        </p:nvGrpSpPr>
        <p:grpSpPr>
          <a:xfrm>
            <a:off x="5266841" y="1218960"/>
            <a:ext cx="4208165" cy="3619500"/>
            <a:chOff x="4981091" y="980835"/>
            <a:chExt cx="4208165" cy="3619500"/>
          </a:xfrm>
        </p:grpSpPr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38006" y="980835"/>
              <a:ext cx="3651250" cy="3619500"/>
            </a:xfrm>
            <a:prstGeom prst="rect">
              <a:avLst/>
            </a:prstGeom>
          </p:spPr>
        </p:pic>
        <p:sp>
          <p:nvSpPr>
            <p:cNvPr id="29" name="テキスト ボックス 28"/>
            <p:cNvSpPr txBox="1"/>
            <p:nvPr/>
          </p:nvSpPr>
          <p:spPr>
            <a:xfrm rot="16200000">
              <a:off x="4243676" y="2324914"/>
              <a:ext cx="19364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400" b="1" dirty="0" smtClean="0"/>
                <a:t>C(</a:t>
              </a:r>
              <a:r>
                <a:rPr kumimoji="1" lang="en-US" altLang="ja-JP" sz="2400" b="1" dirty="0" err="1" smtClean="0">
                  <a:latin typeface="Symbol" charset="2"/>
                  <a:cs typeface="Symbol" charset="2"/>
                </a:rPr>
                <a:t>Df</a:t>
              </a:r>
              <a:r>
                <a:rPr kumimoji="1" lang="en-US" altLang="ja-JP" sz="2400" b="1" dirty="0" smtClean="0"/>
                <a:t>)</a:t>
              </a:r>
              <a:endParaRPr kumimoji="1" lang="ja-JP" altLang="en-US" sz="2400" b="1" dirty="0"/>
            </a:p>
          </p:txBody>
        </p:sp>
      </p:grpSp>
      <p:sp>
        <p:nvSpPr>
          <p:cNvPr id="31" name="テキスト ボックス 30"/>
          <p:cNvSpPr txBox="1"/>
          <p:nvPr/>
        </p:nvSpPr>
        <p:spPr>
          <a:xfrm>
            <a:off x="2341856" y="4291379"/>
            <a:ext cx="2037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b="1" dirty="0" smtClean="0">
                <a:solidFill>
                  <a:srgbClr val="FF00FF"/>
                </a:solidFill>
              </a:rPr>
              <a:t>Longer</a:t>
            </a:r>
            <a:r>
              <a:rPr kumimoji="1" lang="en-US" altLang="ja-JP" b="1" dirty="0" smtClean="0">
                <a:solidFill>
                  <a:srgbClr val="FF00FF"/>
                </a:solidFill>
              </a:rPr>
              <a:t> path length</a:t>
            </a:r>
            <a:endParaRPr kumimoji="1" lang="ja-JP" altLang="en-US" b="1" dirty="0">
              <a:solidFill>
                <a:srgbClr val="FF00FF"/>
              </a:solidFill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-139985" y="3135887"/>
            <a:ext cx="2392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b="1" dirty="0" smtClean="0">
                <a:solidFill>
                  <a:srgbClr val="FF00FF"/>
                </a:solidFill>
              </a:rPr>
              <a:t>Shorter path length</a:t>
            </a:r>
            <a:endParaRPr kumimoji="1" lang="ja-JP" altLang="en-US" b="1" dirty="0">
              <a:solidFill>
                <a:srgbClr val="FF00FF"/>
              </a:solidFill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7207250" y="980835"/>
            <a:ext cx="2146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400" b="1" dirty="0">
                <a:latin typeface="Helvetica"/>
                <a:cs typeface="Helvetica"/>
              </a:rPr>
              <a:t>arXiv:0903.3263</a:t>
            </a:r>
            <a:endParaRPr kumimoji="1" lang="ja-JP" altLang="en-US" sz="1400" b="1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347739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図形グループ 43"/>
          <p:cNvGrpSpPr/>
          <p:nvPr/>
        </p:nvGrpSpPr>
        <p:grpSpPr>
          <a:xfrm>
            <a:off x="1604375" y="531140"/>
            <a:ext cx="8111125" cy="4472208"/>
            <a:chOff x="1239250" y="540000"/>
            <a:chExt cx="8111125" cy="4472208"/>
          </a:xfrm>
        </p:grpSpPr>
        <p:grpSp>
          <p:nvGrpSpPr>
            <p:cNvPr id="43" name="図形グループ 42"/>
            <p:cNvGrpSpPr/>
            <p:nvPr/>
          </p:nvGrpSpPr>
          <p:grpSpPr>
            <a:xfrm>
              <a:off x="1239250" y="540000"/>
              <a:ext cx="7802575" cy="4472208"/>
              <a:chOff x="1239250" y="540000"/>
              <a:chExt cx="7802575" cy="4472208"/>
            </a:xfrm>
          </p:grpSpPr>
          <p:grpSp>
            <p:nvGrpSpPr>
              <p:cNvPr id="41" name="図形グループ 40"/>
              <p:cNvGrpSpPr/>
              <p:nvPr/>
            </p:nvGrpSpPr>
            <p:grpSpPr>
              <a:xfrm>
                <a:off x="1239250" y="540000"/>
                <a:ext cx="7802575" cy="4052925"/>
                <a:chOff x="2128250" y="540000"/>
                <a:chExt cx="7802575" cy="4052925"/>
              </a:xfrm>
            </p:grpSpPr>
            <p:pic>
              <p:nvPicPr>
                <p:cNvPr id="20" name="図 19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2128250" y="540000"/>
                  <a:ext cx="7802575" cy="276034"/>
                </a:xfrm>
                <a:prstGeom prst="rect">
                  <a:avLst/>
                </a:prstGeom>
              </p:spPr>
            </p:pic>
            <p:grpSp>
              <p:nvGrpSpPr>
                <p:cNvPr id="39" name="図形グループ 38"/>
                <p:cNvGrpSpPr>
                  <a:grpSpLocks/>
                </p:cNvGrpSpPr>
                <p:nvPr/>
              </p:nvGrpSpPr>
              <p:grpSpPr>
                <a:xfrm>
                  <a:off x="2998798" y="819150"/>
                  <a:ext cx="5948172" cy="3773775"/>
                  <a:chOff x="3157549" y="1145532"/>
                  <a:chExt cx="4130675" cy="3144813"/>
                </a:xfrm>
              </p:grpSpPr>
              <p:pic>
                <p:nvPicPr>
                  <p:cNvPr id="10" name="図 9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3157549" y="1145532"/>
                    <a:ext cx="1562100" cy="1574800"/>
                  </a:xfrm>
                  <a:prstGeom prst="rect">
                    <a:avLst/>
                  </a:prstGeom>
                </p:spPr>
              </p:pic>
              <p:pic>
                <p:nvPicPr>
                  <p:cNvPr id="36" name="図 35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3157549" y="2715545"/>
                    <a:ext cx="1562100" cy="1574800"/>
                  </a:xfrm>
                  <a:prstGeom prst="rect">
                    <a:avLst/>
                  </a:prstGeom>
                </p:spPr>
              </p:pic>
              <p:pic>
                <p:nvPicPr>
                  <p:cNvPr id="37" name="図 36"/>
                  <p:cNvPicPr>
                    <a:picLocks noChangeAspect="1"/>
                  </p:cNvPicPr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4735524" y="1148148"/>
                    <a:ext cx="2552700" cy="1574800"/>
                  </a:xfrm>
                  <a:prstGeom prst="rect">
                    <a:avLst/>
                  </a:prstGeom>
                </p:spPr>
              </p:pic>
              <p:pic>
                <p:nvPicPr>
                  <p:cNvPr id="38" name="図 37"/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4719649" y="2722948"/>
                    <a:ext cx="2552700" cy="1562100"/>
                  </a:xfrm>
                  <a:prstGeom prst="rect">
                    <a:avLst/>
                  </a:prstGeom>
                </p:spPr>
              </p:pic>
              <p:pic>
                <p:nvPicPr>
                  <p:cNvPr id="18" name="図 17"/>
                  <p:cNvPicPr>
                    <a:picLocks noChangeAspect="1"/>
                  </p:cNvPicPr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5259155" y="1453317"/>
                    <a:ext cx="660400" cy="27940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40" name="図 39"/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2434036" y="1540942"/>
                  <a:ext cx="495300" cy="1943100"/>
                </a:xfrm>
                <a:prstGeom prst="rect">
                  <a:avLst/>
                </a:prstGeom>
              </p:spPr>
            </p:pic>
          </p:grpSp>
          <p:pic>
            <p:nvPicPr>
              <p:cNvPr id="15" name="図 14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095950" y="4644162"/>
                <a:ext cx="2373897" cy="368046"/>
              </a:xfrm>
              <a:prstGeom prst="rect">
                <a:avLst/>
              </a:prstGeom>
            </p:spPr>
          </p:pic>
        </p:grpSp>
        <p:sp>
          <p:nvSpPr>
            <p:cNvPr id="42" name="テキスト ボックス 41"/>
            <p:cNvSpPr txBox="1"/>
            <p:nvPr/>
          </p:nvSpPr>
          <p:spPr>
            <a:xfrm>
              <a:off x="7953375" y="1523772"/>
              <a:ext cx="1397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2400" b="1" dirty="0"/>
                <a:t>0-10%</a:t>
              </a:r>
              <a:endParaRPr lang="ja-JP" altLang="en-US" sz="2400" b="1" dirty="0"/>
            </a:p>
          </p:txBody>
        </p:sp>
        <p:sp>
          <p:nvSpPr>
            <p:cNvPr id="71" name="テキスト ボックス 70"/>
            <p:cNvSpPr txBox="1"/>
            <p:nvPr/>
          </p:nvSpPr>
          <p:spPr>
            <a:xfrm>
              <a:off x="7953375" y="3484042"/>
              <a:ext cx="1397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2400" b="1" dirty="0" smtClean="0"/>
                <a:t>40-50</a:t>
              </a:r>
              <a:r>
                <a:rPr lang="en-US" altLang="ja-JP" sz="2400" b="1" dirty="0"/>
                <a:t>%</a:t>
              </a:r>
              <a:endParaRPr lang="ja-JP" altLang="en-US" sz="2400" b="1" dirty="0"/>
            </a:p>
          </p:txBody>
        </p:sp>
      </p:grp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8584" y="4804251"/>
            <a:ext cx="9616916" cy="1655291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altLang="ja-JP" sz="2400" dirty="0" smtClean="0"/>
              <a:t>Clear </a:t>
            </a:r>
            <a:r>
              <a:rPr lang="en-US" altLang="ja-JP" sz="2400" dirty="0" smtClean="0">
                <a:solidFill>
                  <a:srgbClr val="000000"/>
                </a:solidFill>
                <a:latin typeface="Symbol" charset="2"/>
                <a:cs typeface="Symbol" charset="2"/>
              </a:rPr>
              <a:t>Y</a:t>
            </a:r>
            <a:r>
              <a:rPr lang="en-US" altLang="ja-JP" sz="2400" baseline="-25000" dirty="0" smtClean="0">
                <a:solidFill>
                  <a:srgbClr val="000000"/>
                </a:solidFill>
                <a:latin typeface="Symbol" charset="2"/>
                <a:cs typeface="Symbol" charset="2"/>
              </a:rPr>
              <a:t>2</a:t>
            </a:r>
            <a:r>
              <a:rPr lang="en-US" altLang="ja-JP" sz="2400" dirty="0" smtClean="0">
                <a:solidFill>
                  <a:srgbClr val="000000"/>
                </a:solidFill>
                <a:latin typeface="Symbol" charset="2"/>
                <a:cs typeface="Symbol" charset="2"/>
              </a:rPr>
              <a:t> </a:t>
            </a:r>
            <a:r>
              <a:rPr lang="en-US" altLang="ja-JP" sz="2400" dirty="0">
                <a:solidFill>
                  <a:srgbClr val="000000"/>
                </a:solidFill>
              </a:rPr>
              <a:t>dependence of correlation shape</a:t>
            </a:r>
          </a:p>
          <a:p>
            <a:pPr>
              <a:buClr>
                <a:schemeClr val="tx1"/>
              </a:buClr>
            </a:pPr>
            <a:r>
              <a:rPr lang="en-US" altLang="ja-JP" sz="2400" dirty="0" smtClean="0">
                <a:solidFill>
                  <a:srgbClr val="3366FF"/>
                </a:solidFill>
              </a:rPr>
              <a:t>Left</a:t>
            </a:r>
            <a:r>
              <a:rPr lang="en-US" altLang="ja-JP" sz="2400" dirty="0" smtClean="0"/>
              <a:t>/</a:t>
            </a:r>
            <a:r>
              <a:rPr lang="en-US" altLang="ja-JP" sz="2400" dirty="0" smtClean="0">
                <a:solidFill>
                  <a:srgbClr val="FF0000"/>
                </a:solidFill>
              </a:rPr>
              <a:t>Right</a:t>
            </a:r>
            <a:r>
              <a:rPr lang="en-US" altLang="ja-JP" sz="2400" dirty="0" smtClean="0"/>
              <a:t> asymmetry observed</a:t>
            </a:r>
          </a:p>
          <a:p>
            <a:pPr lvl="1">
              <a:buClr>
                <a:schemeClr val="tx1"/>
              </a:buClr>
            </a:pPr>
            <a:r>
              <a:rPr lang="en-US" altLang="ja-JP" sz="2400" dirty="0" smtClean="0"/>
              <a:t>More pronounced in mid-central collisions</a:t>
            </a:r>
          </a:p>
          <a:p>
            <a:pPr>
              <a:buClr>
                <a:schemeClr val="tx1"/>
              </a:buClr>
            </a:pPr>
            <a:endParaRPr lang="en-US" altLang="ja-JP" sz="2600" dirty="0" smtClean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17 Aug 2012</a:t>
            </a:r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Quark Matter 2012</a:t>
            </a:r>
            <a:endParaRPr kumimoji="0" lang="zh-CN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12</a:t>
            </a:fld>
            <a:endParaRPr kumimoji="0" lang="zh-CN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0"/>
            <a:ext cx="8915400" cy="623887"/>
          </a:xfrm>
        </p:spPr>
        <p:txBody>
          <a:bodyPr/>
          <a:lstStyle/>
          <a:p>
            <a:r>
              <a:rPr kumimoji="1" lang="en-US" altLang="ja-JP" dirty="0" smtClean="0"/>
              <a:t>Correlations relative to </a:t>
            </a:r>
            <a:r>
              <a:rPr lang="en-US" altLang="ja-JP" dirty="0" smtClean="0">
                <a:latin typeface="Symbol" charset="2"/>
                <a:cs typeface="Symbol" charset="2"/>
              </a:rPr>
              <a:t>Y</a:t>
            </a:r>
            <a:r>
              <a:rPr lang="en-US" altLang="ja-JP" baseline="-25000" dirty="0" smtClean="0">
                <a:latin typeface="Symbol" charset="2"/>
                <a:cs typeface="Symbol" charset="2"/>
              </a:rPr>
              <a:t>2</a:t>
            </a:r>
            <a:endParaRPr kumimoji="1" lang="ja-JP" altLang="en-US" dirty="0"/>
          </a:p>
        </p:txBody>
      </p:sp>
      <p:grpSp>
        <p:nvGrpSpPr>
          <p:cNvPr id="8" name="図形グループ 7"/>
          <p:cNvGrpSpPr>
            <a:grpSpLocks noChangeAspect="1"/>
          </p:cNvGrpSpPr>
          <p:nvPr/>
        </p:nvGrpSpPr>
        <p:grpSpPr>
          <a:xfrm>
            <a:off x="45797" y="1791500"/>
            <a:ext cx="2221073" cy="1908954"/>
            <a:chOff x="500592" y="933414"/>
            <a:chExt cx="1850894" cy="1590795"/>
          </a:xfrm>
        </p:grpSpPr>
        <p:grpSp>
          <p:nvGrpSpPr>
            <p:cNvPr id="17" name="図形グループ 16"/>
            <p:cNvGrpSpPr>
              <a:grpSpLocks noChangeAspect="1"/>
            </p:cNvGrpSpPr>
            <p:nvPr/>
          </p:nvGrpSpPr>
          <p:grpSpPr>
            <a:xfrm>
              <a:off x="549848" y="1241192"/>
              <a:ext cx="1004887" cy="1283017"/>
              <a:chOff x="142654" y="3495403"/>
              <a:chExt cx="1674812" cy="2138362"/>
            </a:xfrm>
          </p:grpSpPr>
          <p:sp>
            <p:nvSpPr>
              <p:cNvPr id="19" name="二等辺三角形 18"/>
              <p:cNvSpPr>
                <a:spLocks noChangeAspect="1"/>
              </p:cNvSpPr>
              <p:nvPr/>
            </p:nvSpPr>
            <p:spPr>
              <a:xfrm rot="15600000">
                <a:off x="1116559" y="4023807"/>
                <a:ext cx="305912" cy="909057"/>
              </a:xfrm>
              <a:prstGeom prst="triangle">
                <a:avLst/>
              </a:prstGeom>
              <a:solidFill>
                <a:srgbClr val="3366FF">
                  <a:alpha val="50000"/>
                </a:srgbClr>
              </a:solidFill>
              <a:ln>
                <a:solidFill>
                  <a:srgbClr val="3366FF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二等辺三角形 20"/>
              <p:cNvSpPr>
                <a:spLocks noChangeAspect="1"/>
              </p:cNvSpPr>
              <p:nvPr/>
            </p:nvSpPr>
            <p:spPr>
              <a:xfrm rot="11400000">
                <a:off x="736377" y="3575082"/>
                <a:ext cx="305912" cy="909057"/>
              </a:xfrm>
              <a:prstGeom prst="triangle">
                <a:avLst/>
              </a:prstGeom>
              <a:solidFill>
                <a:srgbClr val="3366FF">
                  <a:alpha val="50000"/>
                </a:srgbClr>
              </a:solidFill>
              <a:ln>
                <a:solidFill>
                  <a:srgbClr val="3366FF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3" name="二等辺三角形 22"/>
              <p:cNvSpPr>
                <a:spLocks noChangeAspect="1"/>
              </p:cNvSpPr>
              <p:nvPr/>
            </p:nvSpPr>
            <p:spPr>
              <a:xfrm rot="16860000">
                <a:off x="1135308" y="4225590"/>
                <a:ext cx="305912" cy="909057"/>
              </a:xfrm>
              <a:prstGeom prst="triangle">
                <a:avLst/>
              </a:prstGeom>
              <a:solidFill>
                <a:srgbClr val="FF0000">
                  <a:alpha val="50000"/>
                </a:srgbClr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4" name="二等辺三角形 23"/>
              <p:cNvSpPr>
                <a:spLocks noChangeAspect="1"/>
              </p:cNvSpPr>
              <p:nvPr/>
            </p:nvSpPr>
            <p:spPr>
              <a:xfrm rot="21000000">
                <a:off x="737821" y="4594709"/>
                <a:ext cx="305912" cy="909057"/>
              </a:xfrm>
              <a:prstGeom prst="triangle">
                <a:avLst/>
              </a:prstGeom>
              <a:solidFill>
                <a:srgbClr val="FF0000">
                  <a:alpha val="50000"/>
                </a:srgbClr>
              </a:soli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25" name="図形グループ 63"/>
              <p:cNvGrpSpPr>
                <a:grpSpLocks/>
              </p:cNvGrpSpPr>
              <p:nvPr/>
            </p:nvGrpSpPr>
            <p:grpSpPr bwMode="auto">
              <a:xfrm>
                <a:off x="142654" y="3495403"/>
                <a:ext cx="1674812" cy="2138362"/>
                <a:chOff x="185280" y="1062038"/>
                <a:chExt cx="1675249" cy="2138362"/>
              </a:xfrm>
            </p:grpSpPr>
            <p:sp>
              <p:nvSpPr>
                <p:cNvPr id="26" name="円/楕円 25"/>
                <p:cNvSpPr/>
                <p:nvPr/>
              </p:nvSpPr>
              <p:spPr bwMode="auto">
                <a:xfrm>
                  <a:off x="404412" y="1371600"/>
                  <a:ext cx="838419" cy="1482725"/>
                </a:xfrm>
                <a:prstGeom prst="ellipse">
                  <a:avLst/>
                </a:prstGeom>
                <a:noFill/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>
                    <a:solidFill>
                      <a:srgbClr val="FFFFFF"/>
                    </a:solidFill>
                    <a:latin typeface="Calibri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cxnSp>
              <p:nvCxnSpPr>
                <p:cNvPr id="27" name="直線コネクタ 26"/>
                <p:cNvCxnSpPr/>
                <p:nvPr/>
              </p:nvCxnSpPr>
              <p:spPr bwMode="auto">
                <a:xfrm rot="5400000">
                  <a:off x="-244765" y="2130425"/>
                  <a:ext cx="2138362" cy="1587"/>
                </a:xfrm>
                <a:prstGeom prst="line">
                  <a:avLst/>
                </a:prstGeom>
                <a:ln w="6350" cmpd="sng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線コネクタ 27"/>
                <p:cNvCxnSpPr/>
                <p:nvPr/>
              </p:nvCxnSpPr>
              <p:spPr bwMode="auto">
                <a:xfrm rot="20280000">
                  <a:off x="780747" y="1963738"/>
                  <a:ext cx="932106" cy="127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線コネクタ 28"/>
                <p:cNvCxnSpPr/>
                <p:nvPr/>
              </p:nvCxnSpPr>
              <p:spPr bwMode="auto">
                <a:xfrm rot="18900000">
                  <a:off x="706116" y="1787525"/>
                  <a:ext cx="932105" cy="1270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線コネクタ 29"/>
                <p:cNvCxnSpPr/>
                <p:nvPr/>
              </p:nvCxnSpPr>
              <p:spPr bwMode="auto">
                <a:xfrm rot="17580000">
                  <a:off x="547445" y="1682750"/>
                  <a:ext cx="931863" cy="11115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線コネクタ 30"/>
                <p:cNvCxnSpPr/>
                <p:nvPr/>
              </p:nvCxnSpPr>
              <p:spPr bwMode="auto">
                <a:xfrm rot="1320000">
                  <a:off x="793451" y="2308225"/>
                  <a:ext cx="932106" cy="11113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線コネクタ 31"/>
                <p:cNvCxnSpPr/>
                <p:nvPr/>
              </p:nvCxnSpPr>
              <p:spPr bwMode="auto">
                <a:xfrm rot="2700000">
                  <a:off x="672098" y="2448717"/>
                  <a:ext cx="933450" cy="11116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線コネクタ 32"/>
                <p:cNvCxnSpPr/>
                <p:nvPr/>
              </p:nvCxnSpPr>
              <p:spPr bwMode="auto">
                <a:xfrm rot="4020000">
                  <a:off x="539506" y="2546349"/>
                  <a:ext cx="931863" cy="11116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線コネクタ 33"/>
                <p:cNvCxnSpPr>
                  <a:cxnSpLocks noChangeAspect="1"/>
                </p:cNvCxnSpPr>
                <p:nvPr/>
              </p:nvCxnSpPr>
              <p:spPr bwMode="auto">
                <a:xfrm>
                  <a:off x="185280" y="2132013"/>
                  <a:ext cx="1675249" cy="20637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  <a:headEnd type="arrow" w="lg" len="lg"/>
                  <a:tailEnd type="arrow" w="lg" len="lg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" name="テキスト ボックス 6"/>
            <p:cNvSpPr txBox="1"/>
            <p:nvPr/>
          </p:nvSpPr>
          <p:spPr>
            <a:xfrm>
              <a:off x="1208486" y="1385437"/>
              <a:ext cx="1143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400" b="1" dirty="0" smtClean="0"/>
                <a:t>In-plane</a:t>
              </a:r>
              <a:endParaRPr kumimoji="1" lang="ja-JP" altLang="en-US" sz="1400" b="1" dirty="0"/>
            </a:p>
          </p:txBody>
        </p:sp>
        <p:sp>
          <p:nvSpPr>
            <p:cNvPr id="68" name="テキスト ボックス 67"/>
            <p:cNvSpPr txBox="1"/>
            <p:nvPr/>
          </p:nvSpPr>
          <p:spPr>
            <a:xfrm>
              <a:off x="500592" y="933414"/>
              <a:ext cx="1143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400" b="1" dirty="0" smtClean="0"/>
                <a:t>Out</a:t>
              </a:r>
              <a:r>
                <a:rPr kumimoji="1" lang="en-US" altLang="ja-JP" sz="1400" b="1" dirty="0" smtClean="0"/>
                <a:t>-of-plane</a:t>
              </a:r>
              <a:endParaRPr kumimoji="1" lang="ja-JP" altLang="en-US" sz="1400" b="1" dirty="0"/>
            </a:p>
          </p:txBody>
        </p:sp>
      </p:grpSp>
      <p:sp>
        <p:nvSpPr>
          <p:cNvPr id="9" name="テキスト ボックス 8"/>
          <p:cNvSpPr txBox="1"/>
          <p:nvPr/>
        </p:nvSpPr>
        <p:spPr>
          <a:xfrm>
            <a:off x="104904" y="899234"/>
            <a:ext cx="2198038" cy="307777"/>
          </a:xfrm>
          <a:prstGeom prst="rect">
            <a:avLst/>
          </a:prstGeom>
          <a:noFill/>
          <a:ln>
            <a:solidFill>
              <a:srgbClr val="3366FF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400" b="1" dirty="0" smtClean="0"/>
              <a:t>All results in back up slides</a:t>
            </a:r>
            <a:endParaRPr kumimoji="1" lang="ja-JP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6957863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3200" dirty="0" smtClean="0"/>
              <a:t>Interpretation of </a:t>
            </a:r>
            <a:r>
              <a:rPr kumimoji="1" lang="en-US" altLang="ja-JP" sz="3200" dirty="0" smtClean="0">
                <a:solidFill>
                  <a:srgbClr val="3366FF"/>
                </a:solidFill>
              </a:rPr>
              <a:t>Left</a:t>
            </a:r>
            <a:r>
              <a:rPr kumimoji="1" lang="en-US" altLang="ja-JP" sz="3200" dirty="0" smtClean="0"/>
              <a:t>/</a:t>
            </a:r>
            <a:r>
              <a:rPr kumimoji="1" lang="en-US" altLang="ja-JP" sz="3200" dirty="0" smtClean="0">
                <a:solidFill>
                  <a:srgbClr val="FF0000"/>
                </a:solidFill>
              </a:rPr>
              <a:t>Right</a:t>
            </a:r>
            <a:r>
              <a:rPr kumimoji="1" lang="en-US" altLang="ja-JP" sz="3200" dirty="0" smtClean="0"/>
              <a:t> Asymmetry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4333875"/>
            <a:ext cx="8915400" cy="1792288"/>
          </a:xfrm>
        </p:spPr>
        <p:txBody>
          <a:bodyPr/>
          <a:lstStyle/>
          <a:p>
            <a:r>
              <a:rPr kumimoji="1" lang="en-US" altLang="ja-JP" dirty="0" smtClean="0"/>
              <a:t>What is the implication of observed </a:t>
            </a:r>
            <a:r>
              <a:rPr kumimoji="1" lang="en-US" altLang="ja-JP" dirty="0" smtClean="0">
                <a:solidFill>
                  <a:srgbClr val="0000FF"/>
                </a:solidFill>
              </a:rPr>
              <a:t>Left</a:t>
            </a:r>
            <a:r>
              <a:rPr kumimoji="1" lang="en-US" altLang="ja-JP" dirty="0" smtClean="0"/>
              <a:t>/</a:t>
            </a:r>
            <a:r>
              <a:rPr kumimoji="1" lang="en-US" altLang="ja-JP" dirty="0" smtClean="0">
                <a:solidFill>
                  <a:srgbClr val="FF0000"/>
                </a:solidFill>
              </a:rPr>
              <a:t>Right</a:t>
            </a:r>
            <a:r>
              <a:rPr kumimoji="1" lang="en-US" altLang="ja-JP" dirty="0" smtClean="0"/>
              <a:t> asymmetry?</a:t>
            </a:r>
          </a:p>
          <a:p>
            <a:r>
              <a:rPr lang="en-US" altLang="ja-JP" dirty="0" smtClean="0"/>
              <a:t>Path length dependence of jet modification?</a:t>
            </a:r>
            <a:endParaRPr kumimoji="1" lang="en-US" altLang="ja-JP" dirty="0" smtClean="0"/>
          </a:p>
          <a:p>
            <a:r>
              <a:rPr kumimoji="1" lang="en-US" altLang="ja-JP" dirty="0" smtClean="0"/>
              <a:t>Flow function has left/right asymmetry</a:t>
            </a:r>
            <a:endParaRPr lang="en-US" altLang="ja-JP" dirty="0"/>
          </a:p>
          <a:p>
            <a:pPr lvl="1"/>
            <a:r>
              <a:rPr lang="en-US" altLang="ja-JP" dirty="0"/>
              <a:t>S</a:t>
            </a:r>
            <a:r>
              <a:rPr kumimoji="1" lang="en-US" altLang="ja-JP" dirty="0" smtClean="0"/>
              <a:t>ubtracted results has ambiguity in flow subtractions?</a:t>
            </a:r>
          </a:p>
          <a:p>
            <a:pPr lvl="1"/>
            <a:r>
              <a:rPr lang="en-US" altLang="ja-JP" dirty="0" smtClean="0"/>
              <a:t>Additional jet-flow coupling?</a:t>
            </a:r>
            <a:endParaRPr kumimoji="1" lang="en-US" altLang="ja-JP" dirty="0" smtClean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17 Aug 2012</a:t>
            </a:r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Quark Matter 2012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107EA8-20BD-0548-8416-DB64DBB182C6}" type="slidenum">
              <a:rPr lang="ja-JP" altLang="en-US" smtClean="0"/>
              <a:pPr>
                <a:defRPr/>
              </a:pPr>
              <a:t>13</a:t>
            </a:fld>
            <a:endParaRPr lang="ja-JP" altLang="en-US" dirty="0"/>
          </a:p>
        </p:txBody>
      </p:sp>
      <p:grpSp>
        <p:nvGrpSpPr>
          <p:cNvPr id="20" name="図形グループ 19"/>
          <p:cNvGrpSpPr>
            <a:grpSpLocks noChangeAspect="1"/>
          </p:cNvGrpSpPr>
          <p:nvPr/>
        </p:nvGrpSpPr>
        <p:grpSpPr>
          <a:xfrm>
            <a:off x="1394666" y="1773816"/>
            <a:ext cx="8404015" cy="2185745"/>
            <a:chOff x="327967" y="1752982"/>
            <a:chExt cx="7640013" cy="1987041"/>
          </a:xfrm>
        </p:grpSpPr>
        <p:grpSp>
          <p:nvGrpSpPr>
            <p:cNvPr id="19" name="図形グループ 18"/>
            <p:cNvGrpSpPr/>
            <p:nvPr/>
          </p:nvGrpSpPr>
          <p:grpSpPr>
            <a:xfrm>
              <a:off x="327967" y="1752982"/>
              <a:ext cx="7640013" cy="1987041"/>
              <a:chOff x="327967" y="1752982"/>
              <a:chExt cx="7640013" cy="1987041"/>
            </a:xfrm>
          </p:grpSpPr>
          <p:pic>
            <p:nvPicPr>
              <p:cNvPr id="10" name="図 9"/>
              <p:cNvPicPr>
                <a:picLocks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54380" y="1778000"/>
                <a:ext cx="7213600" cy="1778000"/>
              </a:xfrm>
              <a:prstGeom prst="rect">
                <a:avLst/>
              </a:prstGeom>
            </p:spPr>
          </p:pic>
          <p:pic>
            <p:nvPicPr>
              <p:cNvPr id="12" name="図 1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11700" y="3371977"/>
                <a:ext cx="2373897" cy="368046"/>
              </a:xfrm>
              <a:prstGeom prst="rect">
                <a:avLst/>
              </a:prstGeom>
            </p:spPr>
          </p:pic>
          <p:sp>
            <p:nvSpPr>
              <p:cNvPr id="13" name="テキスト ボックス 12"/>
              <p:cNvSpPr txBox="1"/>
              <p:nvPr/>
            </p:nvSpPr>
            <p:spPr>
              <a:xfrm rot="16200000">
                <a:off x="-242760" y="2323709"/>
                <a:ext cx="16031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2400" b="1" dirty="0" smtClean="0"/>
                  <a:t>C(</a:t>
                </a:r>
                <a:r>
                  <a:rPr kumimoji="1" lang="en-US" altLang="ja-JP" sz="2400" b="1" dirty="0" err="1" smtClean="0">
                    <a:latin typeface="Symbol" charset="2"/>
                    <a:cs typeface="Symbol" charset="2"/>
                  </a:rPr>
                  <a:t>Df</a:t>
                </a:r>
                <a:r>
                  <a:rPr kumimoji="1" lang="en-US" altLang="ja-JP" sz="2400" b="1" dirty="0" smtClean="0"/>
                  <a:t>)</a:t>
                </a:r>
                <a:endParaRPr kumimoji="1" lang="ja-JP" altLang="en-US" sz="2400" b="1" dirty="0"/>
              </a:p>
            </p:txBody>
          </p:sp>
        </p:grpSp>
        <p:sp>
          <p:nvSpPr>
            <p:cNvPr id="14" name="TextBox 86"/>
            <p:cNvSpPr txBox="1">
              <a:spLocks noChangeArrowheads="1"/>
            </p:cNvSpPr>
            <p:nvPr/>
          </p:nvSpPr>
          <p:spPr bwMode="auto">
            <a:xfrm>
              <a:off x="1088232" y="1880560"/>
              <a:ext cx="691754" cy="290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 dirty="0">
                  <a:solidFill>
                    <a:srgbClr val="FF0000"/>
                  </a:solidFill>
                </a:rPr>
                <a:t>➊</a:t>
              </a:r>
              <a:r>
                <a:rPr lang="en-US" altLang="ja-JP" sz="1200" dirty="0">
                  <a:solidFill>
                    <a:srgbClr val="0000FF"/>
                  </a:solidFill>
                </a:rPr>
                <a:t>➇</a:t>
              </a:r>
              <a:endParaRPr lang="ja-JP" altLang="en-US" sz="1200" dirty="0">
                <a:solidFill>
                  <a:srgbClr val="0000FF"/>
                </a:solidFill>
              </a:endParaRPr>
            </a:p>
          </p:txBody>
        </p:sp>
        <p:sp>
          <p:nvSpPr>
            <p:cNvPr id="15" name="TextBox 87"/>
            <p:cNvSpPr txBox="1">
              <a:spLocks noChangeArrowheads="1"/>
            </p:cNvSpPr>
            <p:nvPr/>
          </p:nvSpPr>
          <p:spPr bwMode="auto">
            <a:xfrm>
              <a:off x="2765823" y="1880560"/>
              <a:ext cx="691754" cy="290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 dirty="0">
                  <a:solidFill>
                    <a:srgbClr val="FF0000"/>
                  </a:solidFill>
                </a:rPr>
                <a:t>➋</a:t>
              </a:r>
              <a:r>
                <a:rPr lang="en-US" altLang="ja-JP" sz="1200" dirty="0">
                  <a:solidFill>
                    <a:srgbClr val="0000FF"/>
                  </a:solidFill>
                </a:rPr>
                <a:t>➆</a:t>
              </a:r>
              <a:endParaRPr lang="ja-JP" altLang="en-US" sz="1200" dirty="0">
                <a:solidFill>
                  <a:srgbClr val="0000FF"/>
                </a:solidFill>
              </a:endParaRPr>
            </a:p>
          </p:txBody>
        </p:sp>
        <p:sp>
          <p:nvSpPr>
            <p:cNvPr id="16" name="TextBox 88"/>
            <p:cNvSpPr txBox="1">
              <a:spLocks noChangeArrowheads="1"/>
            </p:cNvSpPr>
            <p:nvPr/>
          </p:nvSpPr>
          <p:spPr bwMode="auto">
            <a:xfrm>
              <a:off x="4407298" y="1887761"/>
              <a:ext cx="691754" cy="290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 dirty="0">
                  <a:solidFill>
                    <a:srgbClr val="FF0000"/>
                  </a:solidFill>
                </a:rPr>
                <a:t>➌</a:t>
              </a:r>
              <a:r>
                <a:rPr lang="en-US" altLang="ja-JP" sz="1200" dirty="0">
                  <a:solidFill>
                    <a:srgbClr val="0000FF"/>
                  </a:solidFill>
                </a:rPr>
                <a:t>➅</a:t>
              </a:r>
              <a:endParaRPr lang="ja-JP" altLang="en-US" sz="1200" dirty="0">
                <a:solidFill>
                  <a:srgbClr val="0000FF"/>
                </a:solidFill>
              </a:endParaRPr>
            </a:p>
          </p:txBody>
        </p:sp>
        <p:sp>
          <p:nvSpPr>
            <p:cNvPr id="17" name="TextBox 89"/>
            <p:cNvSpPr txBox="1">
              <a:spLocks noChangeArrowheads="1"/>
            </p:cNvSpPr>
            <p:nvPr/>
          </p:nvSpPr>
          <p:spPr bwMode="auto">
            <a:xfrm>
              <a:off x="6122394" y="1909431"/>
              <a:ext cx="691754" cy="290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>
                  <a:solidFill>
                    <a:srgbClr val="FF0000"/>
                  </a:solidFill>
                </a:rPr>
                <a:t>➍</a:t>
              </a:r>
              <a:r>
                <a:rPr lang="en-US" altLang="ja-JP" sz="1200">
                  <a:solidFill>
                    <a:srgbClr val="0000FF"/>
                  </a:solidFill>
                </a:rPr>
                <a:t>➄</a:t>
              </a:r>
              <a:endParaRPr lang="ja-JP" altLang="en-US" sz="1200">
                <a:solidFill>
                  <a:srgbClr val="0000FF"/>
                </a:solidFill>
              </a:endParaRPr>
            </a:p>
          </p:txBody>
        </p:sp>
      </p:grpSp>
      <p:pic>
        <p:nvPicPr>
          <p:cNvPr id="18" name="図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5972" y="1809998"/>
            <a:ext cx="1512189" cy="1633538"/>
          </a:xfrm>
          <a:prstGeom prst="rect">
            <a:avLst/>
          </a:prstGeom>
        </p:spPr>
      </p:pic>
      <p:sp>
        <p:nvSpPr>
          <p:cNvPr id="21" name="テキスト ボックス 20"/>
          <p:cNvSpPr txBox="1"/>
          <p:nvPr/>
        </p:nvSpPr>
        <p:spPr>
          <a:xfrm>
            <a:off x="2035900" y="988006"/>
            <a:ext cx="73747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 smtClean="0"/>
              <a:t>○ : Raw data correlations</a:t>
            </a:r>
          </a:p>
          <a:p>
            <a:r>
              <a:rPr lang="en-US" altLang="ja-JP" sz="2000" b="1" dirty="0" smtClean="0"/>
              <a:t> - : </a:t>
            </a:r>
            <a:r>
              <a:rPr kumimoji="1" lang="en-US" altLang="ja-JP" sz="2000" b="1" dirty="0" smtClean="0"/>
              <a:t>Flow function by v</a:t>
            </a:r>
            <a:r>
              <a:rPr kumimoji="1" lang="en-US" altLang="ja-JP" sz="2000" b="1" baseline="-25000" dirty="0" smtClean="0"/>
              <a:t>2</a:t>
            </a:r>
            <a:r>
              <a:rPr kumimoji="1" lang="en-US" altLang="ja-JP" sz="2000" b="1" dirty="0" smtClean="0"/>
              <a:t> v</a:t>
            </a:r>
            <a:r>
              <a:rPr kumimoji="1" lang="en-US" altLang="ja-JP" sz="2000" b="1" baseline="-25000" dirty="0" smtClean="0"/>
              <a:t>3</a:t>
            </a:r>
            <a:r>
              <a:rPr kumimoji="1" lang="en-US" altLang="ja-JP" sz="2000" b="1" dirty="0" smtClean="0"/>
              <a:t> v</a:t>
            </a:r>
            <a:r>
              <a:rPr kumimoji="1" lang="en-US" altLang="ja-JP" sz="2000" b="1" baseline="-25000" dirty="0" smtClean="0"/>
              <a:t>4</a:t>
            </a:r>
            <a:r>
              <a:rPr kumimoji="1" lang="en-US" altLang="ja-JP" sz="2000" b="1" dirty="0" smtClean="0"/>
              <a:t>(</a:t>
            </a:r>
            <a:r>
              <a:rPr kumimoji="1" lang="en-US" altLang="ja-JP" sz="2000" b="1" dirty="0" smtClean="0">
                <a:latin typeface="Symbol" charset="2"/>
                <a:cs typeface="Symbol" charset="2"/>
              </a:rPr>
              <a:t>Y</a:t>
            </a:r>
            <a:r>
              <a:rPr kumimoji="1" lang="en-US" altLang="ja-JP" sz="2000" b="1" baseline="-25000" dirty="0" smtClean="0">
                <a:latin typeface="Symbol" charset="2"/>
                <a:cs typeface="Symbol" charset="2"/>
              </a:rPr>
              <a:t>4</a:t>
            </a:r>
            <a:r>
              <a:rPr kumimoji="1" lang="en-US" altLang="ja-JP" sz="2000" b="1" dirty="0" smtClean="0"/>
              <a:t>) with &lt;cos4(</a:t>
            </a:r>
            <a:r>
              <a:rPr kumimoji="1" lang="en-US" altLang="ja-JP" sz="2000" b="1" dirty="0" smtClean="0">
                <a:latin typeface="Symbol" charset="2"/>
                <a:cs typeface="Symbol" charset="2"/>
              </a:rPr>
              <a:t>Y</a:t>
            </a:r>
            <a:r>
              <a:rPr kumimoji="1" lang="en-US" altLang="ja-JP" sz="2000" b="1" baseline="-25000" dirty="0" smtClean="0">
                <a:latin typeface="Symbol" charset="2"/>
                <a:cs typeface="Symbol" charset="2"/>
              </a:rPr>
              <a:t>2</a:t>
            </a:r>
            <a:r>
              <a:rPr kumimoji="1" lang="en-US" altLang="ja-JP" sz="2000" b="1" dirty="0" smtClean="0">
                <a:latin typeface="Symbol" charset="2"/>
                <a:cs typeface="Symbol" charset="2"/>
              </a:rPr>
              <a:t>-Y</a:t>
            </a:r>
            <a:r>
              <a:rPr kumimoji="1" lang="en-US" altLang="ja-JP" sz="2000" b="1" baseline="-25000" dirty="0" smtClean="0">
                <a:latin typeface="Symbol" charset="2"/>
                <a:cs typeface="Symbol" charset="2"/>
              </a:rPr>
              <a:t>4</a:t>
            </a:r>
            <a:r>
              <a:rPr kumimoji="1" lang="en-US" altLang="ja-JP" sz="2000" b="1" dirty="0" smtClean="0"/>
              <a:t>)</a:t>
            </a:r>
            <a:r>
              <a:rPr lang="en-US" altLang="ja-JP" sz="2000" b="1" dirty="0"/>
              <a:t>&gt;=v</a:t>
            </a:r>
            <a:r>
              <a:rPr lang="en-US" altLang="ja-JP" sz="2000" b="1" baseline="-25000" dirty="0"/>
              <a:t>4</a:t>
            </a:r>
            <a:r>
              <a:rPr lang="en-US" altLang="ja-JP" sz="2000" b="1" dirty="0"/>
              <a:t>(</a:t>
            </a:r>
            <a:r>
              <a:rPr lang="en-US" altLang="ja-JP" sz="2000" b="1" dirty="0" smtClean="0">
                <a:latin typeface="Symbol" charset="2"/>
                <a:cs typeface="Symbol" charset="2"/>
              </a:rPr>
              <a:t>Y</a:t>
            </a:r>
            <a:r>
              <a:rPr lang="en-US" altLang="ja-JP" sz="2000" b="1" baseline="-25000" dirty="0" smtClean="0">
                <a:latin typeface="Symbol" charset="2"/>
                <a:cs typeface="Symbol" charset="2"/>
              </a:rPr>
              <a:t>2</a:t>
            </a:r>
            <a:r>
              <a:rPr lang="en-US" altLang="ja-JP" sz="2000" b="1" dirty="0" smtClean="0"/>
              <a:t>) /</a:t>
            </a:r>
            <a:r>
              <a:rPr lang="en-US" altLang="ja-JP" sz="2000" b="1" dirty="0"/>
              <a:t>v</a:t>
            </a:r>
            <a:r>
              <a:rPr lang="en-US" altLang="ja-JP" sz="2000" b="1" baseline="-25000" dirty="0"/>
              <a:t>4</a:t>
            </a:r>
            <a:r>
              <a:rPr lang="en-US" altLang="ja-JP" sz="2000" b="1" dirty="0"/>
              <a:t>(</a:t>
            </a:r>
            <a:r>
              <a:rPr lang="en-US" altLang="ja-JP" sz="2000" b="1" dirty="0">
                <a:latin typeface="Symbol" charset="2"/>
                <a:cs typeface="Symbol" charset="2"/>
              </a:rPr>
              <a:t>Y</a:t>
            </a:r>
            <a:r>
              <a:rPr lang="en-US" altLang="ja-JP" sz="2000" b="1" baseline="-25000" dirty="0">
                <a:latin typeface="Symbol" charset="2"/>
                <a:cs typeface="Symbol" charset="2"/>
              </a:rPr>
              <a:t>4</a:t>
            </a:r>
            <a:r>
              <a:rPr lang="en-US" altLang="ja-JP" sz="2000" b="1" dirty="0"/>
              <a:t>) </a:t>
            </a:r>
            <a:endParaRPr kumimoji="1" lang="ja-JP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3728336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7200" y="4833787"/>
            <a:ext cx="9558454" cy="2383103"/>
          </a:xfrm>
        </p:spPr>
        <p:txBody>
          <a:bodyPr/>
          <a:lstStyle/>
          <a:p>
            <a:r>
              <a:rPr lang="en-US" altLang="ja-JP" dirty="0" smtClean="0"/>
              <a:t>Same analysis method followed as in </a:t>
            </a:r>
            <a:r>
              <a:rPr lang="en-US" altLang="ja-JP" dirty="0" smtClean="0">
                <a:latin typeface="Symbol" charset="2"/>
                <a:cs typeface="Symbol" charset="2"/>
              </a:rPr>
              <a:t>Y</a:t>
            </a:r>
            <a:r>
              <a:rPr lang="en-US" altLang="ja-JP" baseline="-25000" dirty="0" smtClean="0">
                <a:latin typeface="Symbol" charset="2"/>
                <a:cs typeface="Symbol" charset="2"/>
              </a:rPr>
              <a:t>2</a:t>
            </a:r>
            <a:r>
              <a:rPr lang="en-US" altLang="ja-JP" dirty="0">
                <a:latin typeface="Symbol" charset="2"/>
                <a:cs typeface="Symbol" charset="2"/>
              </a:rPr>
              <a:t> </a:t>
            </a:r>
            <a:r>
              <a:rPr lang="en-US" altLang="ja-JP" dirty="0" smtClean="0"/>
              <a:t>dependent correlations</a:t>
            </a:r>
          </a:p>
          <a:p>
            <a:r>
              <a:rPr lang="en-US" altLang="ja-JP" dirty="0" smtClean="0">
                <a:solidFill>
                  <a:srgbClr val="000000"/>
                </a:solidFill>
                <a:latin typeface="Symbol" charset="2"/>
                <a:cs typeface="Symbol" charset="2"/>
              </a:rPr>
              <a:t>Y</a:t>
            </a:r>
            <a:r>
              <a:rPr lang="en-US" altLang="ja-JP" baseline="-25000" dirty="0" smtClean="0">
                <a:solidFill>
                  <a:srgbClr val="000000"/>
                </a:solidFill>
                <a:latin typeface="Symbol" charset="2"/>
                <a:cs typeface="Symbol" charset="2"/>
              </a:rPr>
              <a:t>3</a:t>
            </a:r>
            <a:r>
              <a:rPr lang="en-US" altLang="ja-JP" dirty="0" smtClean="0">
                <a:solidFill>
                  <a:srgbClr val="000000"/>
                </a:solidFill>
                <a:latin typeface="Symbol" charset="2"/>
                <a:cs typeface="Symbol" charset="2"/>
              </a:rPr>
              <a:t> </a:t>
            </a:r>
            <a:r>
              <a:rPr lang="en-US" altLang="ja-JP" dirty="0" smtClean="0">
                <a:solidFill>
                  <a:srgbClr val="000000"/>
                </a:solidFill>
              </a:rPr>
              <a:t>dependent </a:t>
            </a:r>
            <a:r>
              <a:rPr lang="en-US" altLang="ja-JP" sz="2000" dirty="0" smtClean="0">
                <a:solidFill>
                  <a:srgbClr val="000000"/>
                </a:solidFill>
              </a:rPr>
              <a:t>correlations are independent of trigger within systematics</a:t>
            </a:r>
            <a:endParaRPr lang="en-US" altLang="ja-JP" dirty="0" smtClean="0">
              <a:solidFill>
                <a:srgbClr val="000000"/>
              </a:solidFill>
            </a:endParaRPr>
          </a:p>
          <a:p>
            <a:pPr>
              <a:buClr>
                <a:schemeClr val="tx1"/>
              </a:buClr>
            </a:pPr>
            <a:r>
              <a:rPr lang="en-US" altLang="ja-JP" dirty="0" smtClean="0"/>
              <a:t>Discrepancy between </a:t>
            </a:r>
            <a:r>
              <a:rPr lang="en-US" altLang="ja-JP" dirty="0" smtClean="0">
                <a:solidFill>
                  <a:srgbClr val="3366FF"/>
                </a:solidFill>
              </a:rPr>
              <a:t>Left</a:t>
            </a:r>
            <a:r>
              <a:rPr lang="en-US" altLang="ja-JP" dirty="0"/>
              <a:t>/</a:t>
            </a:r>
            <a:r>
              <a:rPr lang="en-US" altLang="ja-JP" dirty="0">
                <a:solidFill>
                  <a:srgbClr val="FF0000"/>
                </a:solidFill>
              </a:rPr>
              <a:t>Right</a:t>
            </a:r>
            <a:r>
              <a:rPr lang="en-US" altLang="ja-JP" dirty="0"/>
              <a:t> </a:t>
            </a:r>
            <a:r>
              <a:rPr lang="en-US" altLang="ja-JP" dirty="0" smtClean="0"/>
              <a:t>correlations are consistent within systematics</a:t>
            </a:r>
            <a:endParaRPr lang="en-US" altLang="ja-JP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17 Aug 2012</a:t>
            </a:r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Quark Matter 2012</a:t>
            </a:r>
            <a:endParaRPr kumimoji="0" lang="zh-CN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14</a:t>
            </a:fld>
            <a:endParaRPr kumimoji="0" lang="zh-CN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32560"/>
            <a:ext cx="8915400" cy="623887"/>
          </a:xfrm>
        </p:spPr>
        <p:txBody>
          <a:bodyPr/>
          <a:lstStyle/>
          <a:p>
            <a:r>
              <a:rPr kumimoji="1" lang="en-US" altLang="ja-JP" dirty="0" smtClean="0"/>
              <a:t>Correlations relative to </a:t>
            </a:r>
            <a:r>
              <a:rPr lang="en-US" altLang="ja-JP" dirty="0" smtClean="0">
                <a:latin typeface="Symbol" charset="2"/>
                <a:cs typeface="Symbol" charset="2"/>
              </a:rPr>
              <a:t>Y</a:t>
            </a:r>
            <a:r>
              <a:rPr lang="en-US" altLang="ja-JP" baseline="-25000" dirty="0" smtClean="0">
                <a:latin typeface="Symbol" charset="2"/>
                <a:cs typeface="Symbol" charset="2"/>
              </a:rPr>
              <a:t>3</a:t>
            </a:r>
            <a:endParaRPr kumimoji="1" lang="ja-JP" altLang="en-US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175187" y="865051"/>
            <a:ext cx="2480467" cy="338554"/>
          </a:xfrm>
          <a:prstGeom prst="rect">
            <a:avLst/>
          </a:prstGeom>
          <a:noFill/>
          <a:ln>
            <a:solidFill>
              <a:srgbClr val="3366FF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/>
              <a:t>All results in back up slides</a:t>
            </a:r>
            <a:endParaRPr kumimoji="1" lang="ja-JP" altLang="en-US" sz="1600" b="1" dirty="0"/>
          </a:p>
        </p:txBody>
      </p:sp>
      <p:grpSp>
        <p:nvGrpSpPr>
          <p:cNvPr id="9" name="図形グループ 8"/>
          <p:cNvGrpSpPr>
            <a:grpSpLocks noChangeAspect="1"/>
          </p:cNvGrpSpPr>
          <p:nvPr/>
        </p:nvGrpSpPr>
        <p:grpSpPr>
          <a:xfrm>
            <a:off x="965736" y="1312710"/>
            <a:ext cx="8491423" cy="3391043"/>
            <a:chOff x="172126" y="1274317"/>
            <a:chExt cx="9408786" cy="3757388"/>
          </a:xfrm>
        </p:grpSpPr>
        <p:grpSp>
          <p:nvGrpSpPr>
            <p:cNvPr id="8" name="図形グループ 7"/>
            <p:cNvGrpSpPr>
              <a:grpSpLocks noChangeAspect="1"/>
            </p:cNvGrpSpPr>
            <p:nvPr/>
          </p:nvGrpSpPr>
          <p:grpSpPr>
            <a:xfrm>
              <a:off x="172126" y="1274317"/>
              <a:ext cx="9408786" cy="3757388"/>
              <a:chOff x="40157" y="1013836"/>
              <a:chExt cx="8553457" cy="3415807"/>
            </a:xfrm>
          </p:grpSpPr>
          <p:pic>
            <p:nvPicPr>
              <p:cNvPr id="57" name="図 5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157" y="1605455"/>
                <a:ext cx="495300" cy="1943100"/>
              </a:xfrm>
              <a:prstGeom prst="rect">
                <a:avLst/>
              </a:prstGeom>
            </p:spPr>
          </p:pic>
          <p:pic>
            <p:nvPicPr>
              <p:cNvPr id="23" name="図 2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35577" y="3945662"/>
                <a:ext cx="2293620" cy="426720"/>
              </a:xfrm>
              <a:prstGeom prst="rect">
                <a:avLst/>
              </a:prstGeom>
            </p:spPr>
          </p:pic>
          <p:pic>
            <p:nvPicPr>
              <p:cNvPr id="24" name="図 2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18195" y="1013836"/>
                <a:ext cx="7538720" cy="320040"/>
              </a:xfrm>
              <a:prstGeom prst="rect">
                <a:avLst/>
              </a:prstGeom>
            </p:spPr>
          </p:pic>
          <p:pic>
            <p:nvPicPr>
              <p:cNvPr id="7" name="図 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35464" y="1399080"/>
                <a:ext cx="8058150" cy="2514600"/>
              </a:xfrm>
              <a:prstGeom prst="rect">
                <a:avLst/>
              </a:prstGeom>
            </p:spPr>
          </p:pic>
          <p:sp>
            <p:nvSpPr>
              <p:cNvPr id="58" name="テキスト ボックス 57"/>
              <p:cNvSpPr txBox="1"/>
              <p:nvPr/>
            </p:nvSpPr>
            <p:spPr>
              <a:xfrm>
                <a:off x="7083426" y="3967978"/>
                <a:ext cx="13970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ja-JP" sz="2400" b="1" dirty="0"/>
                  <a:t>2</a:t>
                </a:r>
                <a:r>
                  <a:rPr lang="en-US" altLang="ja-JP" sz="2400" b="1" dirty="0" smtClean="0"/>
                  <a:t>0-30</a:t>
                </a:r>
                <a:r>
                  <a:rPr lang="en-US" altLang="ja-JP" sz="2400" b="1" dirty="0"/>
                  <a:t>%</a:t>
                </a:r>
                <a:endParaRPr lang="ja-JP" altLang="en-US" sz="2400" b="1" dirty="0"/>
              </a:p>
            </p:txBody>
          </p:sp>
        </p:grpSp>
        <p:pic>
          <p:nvPicPr>
            <p:cNvPr id="16" name="図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10140" y="1852232"/>
              <a:ext cx="1056640" cy="447040"/>
            </a:xfrm>
            <a:prstGeom prst="rect">
              <a:avLst/>
            </a:prstGeom>
          </p:spPr>
        </p:pic>
        <p:sp>
          <p:nvSpPr>
            <p:cNvPr id="17" name="TextBox 86"/>
            <p:cNvSpPr txBox="1">
              <a:spLocks noChangeArrowheads="1"/>
            </p:cNvSpPr>
            <p:nvPr/>
          </p:nvSpPr>
          <p:spPr bwMode="auto">
            <a:xfrm>
              <a:off x="2405461" y="1955005"/>
              <a:ext cx="691754" cy="290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 dirty="0">
                  <a:solidFill>
                    <a:srgbClr val="FF0000"/>
                  </a:solidFill>
                </a:rPr>
                <a:t>➊</a:t>
              </a:r>
              <a:r>
                <a:rPr lang="en-US" altLang="ja-JP" sz="1200" dirty="0">
                  <a:solidFill>
                    <a:srgbClr val="0000FF"/>
                  </a:solidFill>
                </a:rPr>
                <a:t>➇</a:t>
              </a:r>
              <a:endParaRPr lang="ja-JP" altLang="en-US" sz="1200" dirty="0">
                <a:solidFill>
                  <a:srgbClr val="0000FF"/>
                </a:solidFill>
              </a:endParaRPr>
            </a:p>
          </p:txBody>
        </p:sp>
        <p:sp>
          <p:nvSpPr>
            <p:cNvPr id="18" name="TextBox 87"/>
            <p:cNvSpPr txBox="1">
              <a:spLocks noChangeArrowheads="1"/>
            </p:cNvSpPr>
            <p:nvPr/>
          </p:nvSpPr>
          <p:spPr bwMode="auto">
            <a:xfrm>
              <a:off x="4570927" y="1955005"/>
              <a:ext cx="691754" cy="290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 dirty="0">
                  <a:solidFill>
                    <a:srgbClr val="FF0000"/>
                  </a:solidFill>
                </a:rPr>
                <a:t>➋</a:t>
              </a:r>
              <a:r>
                <a:rPr lang="en-US" altLang="ja-JP" sz="1200" dirty="0">
                  <a:solidFill>
                    <a:srgbClr val="0000FF"/>
                  </a:solidFill>
                </a:rPr>
                <a:t>➆</a:t>
              </a:r>
              <a:endParaRPr lang="ja-JP" altLang="en-US" sz="1200" dirty="0">
                <a:solidFill>
                  <a:srgbClr val="0000FF"/>
                </a:solidFill>
              </a:endParaRPr>
            </a:p>
          </p:txBody>
        </p:sp>
        <p:sp>
          <p:nvSpPr>
            <p:cNvPr id="19" name="TextBox 88"/>
            <p:cNvSpPr txBox="1">
              <a:spLocks noChangeArrowheads="1"/>
            </p:cNvSpPr>
            <p:nvPr/>
          </p:nvSpPr>
          <p:spPr bwMode="auto">
            <a:xfrm>
              <a:off x="6650059" y="1962206"/>
              <a:ext cx="691754" cy="290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>
                  <a:solidFill>
                    <a:srgbClr val="FF0000"/>
                  </a:solidFill>
                </a:rPr>
                <a:t>➌</a:t>
              </a:r>
              <a:r>
                <a:rPr lang="en-US" altLang="ja-JP" sz="1200">
                  <a:solidFill>
                    <a:srgbClr val="0000FF"/>
                  </a:solidFill>
                </a:rPr>
                <a:t>➅</a:t>
              </a:r>
              <a:endParaRPr lang="ja-JP" altLang="en-US" sz="1200">
                <a:solidFill>
                  <a:srgbClr val="0000FF"/>
                </a:solidFill>
              </a:endParaRPr>
            </a:p>
          </p:txBody>
        </p:sp>
        <p:sp>
          <p:nvSpPr>
            <p:cNvPr id="20" name="TextBox 89"/>
            <p:cNvSpPr txBox="1">
              <a:spLocks noChangeArrowheads="1"/>
            </p:cNvSpPr>
            <p:nvPr/>
          </p:nvSpPr>
          <p:spPr bwMode="auto">
            <a:xfrm>
              <a:off x="8610798" y="1983876"/>
              <a:ext cx="691754" cy="290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>
                  <a:solidFill>
                    <a:srgbClr val="FF0000"/>
                  </a:solidFill>
                </a:rPr>
                <a:t>➍</a:t>
              </a:r>
              <a:r>
                <a:rPr lang="en-US" altLang="ja-JP" sz="1200">
                  <a:solidFill>
                    <a:srgbClr val="0000FF"/>
                  </a:solidFill>
                </a:rPr>
                <a:t>➄</a:t>
              </a:r>
              <a:endParaRPr lang="ja-JP" altLang="en-US" sz="1200">
                <a:solidFill>
                  <a:srgbClr val="0000FF"/>
                </a:solidFill>
              </a:endParaRPr>
            </a:p>
          </p:txBody>
        </p:sp>
      </p:grpSp>
      <p:grpSp>
        <p:nvGrpSpPr>
          <p:cNvPr id="21" name="図形グループ 95"/>
          <p:cNvGrpSpPr>
            <a:grpSpLocks noChangeAspect="1"/>
          </p:cNvGrpSpPr>
          <p:nvPr/>
        </p:nvGrpSpPr>
        <p:grpSpPr bwMode="auto">
          <a:xfrm>
            <a:off x="104657" y="615330"/>
            <a:ext cx="1404279" cy="1473304"/>
            <a:chOff x="2994939" y="1126755"/>
            <a:chExt cx="1970761" cy="2066664"/>
          </a:xfrm>
        </p:grpSpPr>
        <p:sp>
          <p:nvSpPr>
            <p:cNvPr id="22" name="フリーフォーム 21"/>
            <p:cNvSpPr/>
            <p:nvPr/>
          </p:nvSpPr>
          <p:spPr bwMode="auto">
            <a:xfrm rot="1817005">
              <a:off x="2994939" y="1318818"/>
              <a:ext cx="1700794" cy="1482538"/>
            </a:xfrm>
            <a:custGeom>
              <a:avLst/>
              <a:gdLst>
                <a:gd name="connsiteX0" fmla="*/ 843981 w 1701026"/>
                <a:gd name="connsiteY0" fmla="*/ 0 h 1481752"/>
                <a:gd name="connsiteX1" fmla="*/ 122808 w 1701026"/>
                <a:gd name="connsiteY1" fmla="*/ 1270073 h 1481752"/>
                <a:gd name="connsiteX2" fmla="*/ 1580831 w 1701026"/>
                <a:gd name="connsiteY2" fmla="*/ 1270073 h 1481752"/>
                <a:gd name="connsiteX3" fmla="*/ 843981 w 1701026"/>
                <a:gd name="connsiteY3" fmla="*/ 0 h 1481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1026" h="1481752">
                  <a:moveTo>
                    <a:pt x="843981" y="0"/>
                  </a:moveTo>
                  <a:cubicBezTo>
                    <a:pt x="600977" y="0"/>
                    <a:pt x="0" y="1058394"/>
                    <a:pt x="122808" y="1270073"/>
                  </a:cubicBezTo>
                  <a:cubicBezTo>
                    <a:pt x="245616" y="1481752"/>
                    <a:pt x="1460636" y="1481752"/>
                    <a:pt x="1580831" y="1270073"/>
                  </a:cubicBezTo>
                  <a:cubicBezTo>
                    <a:pt x="1701026" y="1058394"/>
                    <a:pt x="1086985" y="0"/>
                    <a:pt x="843981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  <p:cxnSp>
          <p:nvCxnSpPr>
            <p:cNvPr id="25" name="直線コネクタ 24"/>
            <p:cNvCxnSpPr>
              <a:cxnSpLocks noChangeAspect="1"/>
            </p:cNvCxnSpPr>
            <p:nvPr/>
          </p:nvCxnSpPr>
          <p:spPr>
            <a:xfrm>
              <a:off x="3803253" y="2150563"/>
              <a:ext cx="1119569" cy="17461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コネクタ 25"/>
            <p:cNvCxnSpPr/>
            <p:nvPr/>
          </p:nvCxnSpPr>
          <p:spPr>
            <a:xfrm rot="20700000">
              <a:off x="3790549" y="2025167"/>
              <a:ext cx="932180" cy="1269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コネクタ 26"/>
            <p:cNvCxnSpPr/>
            <p:nvPr/>
          </p:nvCxnSpPr>
          <p:spPr>
            <a:xfrm rot="19800000">
              <a:off x="3738143" y="1909293"/>
              <a:ext cx="932181" cy="1111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コネクタ 28"/>
            <p:cNvCxnSpPr/>
            <p:nvPr/>
          </p:nvCxnSpPr>
          <p:spPr>
            <a:xfrm rot="18900000">
              <a:off x="3682562" y="1801357"/>
              <a:ext cx="932180" cy="1111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コネクタ 29"/>
            <p:cNvCxnSpPr>
              <a:cxnSpLocks noChangeAspect="1"/>
            </p:cNvCxnSpPr>
            <p:nvPr/>
          </p:nvCxnSpPr>
          <p:spPr>
            <a:xfrm rot="18000000">
              <a:off x="3518462" y="1678338"/>
              <a:ext cx="1119046" cy="1588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コネクタ 30"/>
            <p:cNvCxnSpPr/>
            <p:nvPr/>
          </p:nvCxnSpPr>
          <p:spPr>
            <a:xfrm rot="900000">
              <a:off x="3795312" y="2280721"/>
              <a:ext cx="932181" cy="1111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コネクタ 31"/>
            <p:cNvCxnSpPr/>
            <p:nvPr/>
          </p:nvCxnSpPr>
          <p:spPr>
            <a:xfrm rot="1800000">
              <a:off x="3738143" y="2366435"/>
              <a:ext cx="932181" cy="1111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コネクタ 32"/>
            <p:cNvCxnSpPr/>
            <p:nvPr/>
          </p:nvCxnSpPr>
          <p:spPr>
            <a:xfrm rot="2700000">
              <a:off x="3665311" y="2474369"/>
              <a:ext cx="931745" cy="11117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線コネクタ 33"/>
            <p:cNvCxnSpPr>
              <a:cxnSpLocks noChangeAspect="1"/>
            </p:cNvCxnSpPr>
            <p:nvPr/>
          </p:nvCxnSpPr>
          <p:spPr>
            <a:xfrm rot="3600000">
              <a:off x="3514491" y="2626749"/>
              <a:ext cx="1119047" cy="14292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69"/>
            <p:cNvSpPr txBox="1">
              <a:spLocks noChangeArrowheads="1"/>
            </p:cNvSpPr>
            <p:nvPr/>
          </p:nvSpPr>
          <p:spPr bwMode="auto">
            <a:xfrm>
              <a:off x="4185551" y="2816225"/>
              <a:ext cx="4248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>
                  <a:solidFill>
                    <a:srgbClr val="FF0000"/>
                  </a:solidFill>
                </a:rPr>
                <a:t>➊</a:t>
              </a:r>
              <a:endParaRPr lang="ja-JP" altLang="en-US" sz="1200">
                <a:solidFill>
                  <a:srgbClr val="FF0000"/>
                </a:solidFill>
              </a:endParaRPr>
            </a:p>
          </p:txBody>
        </p:sp>
        <p:sp>
          <p:nvSpPr>
            <p:cNvPr id="36" name="TextBox 70"/>
            <p:cNvSpPr txBox="1">
              <a:spLocks noChangeArrowheads="1"/>
            </p:cNvSpPr>
            <p:nvPr/>
          </p:nvSpPr>
          <p:spPr bwMode="auto">
            <a:xfrm>
              <a:off x="4360410" y="2599000"/>
              <a:ext cx="4248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>
                  <a:solidFill>
                    <a:srgbClr val="FF0000"/>
                  </a:solidFill>
                </a:rPr>
                <a:t>➋</a:t>
              </a:r>
              <a:endParaRPr lang="ja-JP" altLang="en-US" sz="1200">
                <a:solidFill>
                  <a:srgbClr val="FF0000"/>
                </a:solidFill>
              </a:endParaRPr>
            </a:p>
          </p:txBody>
        </p:sp>
        <p:sp>
          <p:nvSpPr>
            <p:cNvPr id="37" name="TextBox 71"/>
            <p:cNvSpPr txBox="1">
              <a:spLocks noChangeArrowheads="1"/>
            </p:cNvSpPr>
            <p:nvPr/>
          </p:nvSpPr>
          <p:spPr bwMode="auto">
            <a:xfrm>
              <a:off x="4464701" y="2374900"/>
              <a:ext cx="4248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>
                  <a:solidFill>
                    <a:srgbClr val="FF0000"/>
                  </a:solidFill>
                </a:rPr>
                <a:t>➌</a:t>
              </a:r>
              <a:endParaRPr lang="ja-JP" altLang="en-US" sz="1200">
                <a:solidFill>
                  <a:srgbClr val="FF0000"/>
                </a:solidFill>
              </a:endParaRPr>
            </a:p>
          </p:txBody>
        </p:sp>
        <p:sp>
          <p:nvSpPr>
            <p:cNvPr id="38" name="TextBox 72"/>
            <p:cNvSpPr txBox="1">
              <a:spLocks noChangeArrowheads="1"/>
            </p:cNvSpPr>
            <p:nvPr/>
          </p:nvSpPr>
          <p:spPr bwMode="auto">
            <a:xfrm>
              <a:off x="4540854" y="2142268"/>
              <a:ext cx="4248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>
                  <a:solidFill>
                    <a:srgbClr val="FF0000"/>
                  </a:solidFill>
                </a:rPr>
                <a:t>➍</a:t>
              </a:r>
              <a:endParaRPr lang="ja-JP" altLang="en-US" sz="1200">
                <a:solidFill>
                  <a:srgbClr val="FF0000"/>
                </a:solidFill>
              </a:endParaRPr>
            </a:p>
          </p:txBody>
        </p:sp>
        <p:sp>
          <p:nvSpPr>
            <p:cNvPr id="39" name="TextBox 73"/>
            <p:cNvSpPr txBox="1">
              <a:spLocks noChangeArrowheads="1"/>
            </p:cNvSpPr>
            <p:nvPr/>
          </p:nvSpPr>
          <p:spPr bwMode="auto">
            <a:xfrm>
              <a:off x="4533900" y="1906120"/>
              <a:ext cx="4248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>
                  <a:solidFill>
                    <a:srgbClr val="3366FF"/>
                  </a:solidFill>
                </a:rPr>
                <a:t>➄</a:t>
              </a:r>
              <a:endParaRPr lang="ja-JP" altLang="en-US" sz="1200">
                <a:solidFill>
                  <a:srgbClr val="3366FF"/>
                </a:solidFill>
              </a:endParaRPr>
            </a:p>
          </p:txBody>
        </p:sp>
        <p:sp>
          <p:nvSpPr>
            <p:cNvPr id="40" name="TextBox 74"/>
            <p:cNvSpPr txBox="1">
              <a:spLocks noChangeArrowheads="1"/>
            </p:cNvSpPr>
            <p:nvPr/>
          </p:nvSpPr>
          <p:spPr bwMode="auto">
            <a:xfrm>
              <a:off x="4470400" y="1641821"/>
              <a:ext cx="4248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 dirty="0">
                  <a:solidFill>
                    <a:srgbClr val="3366FF"/>
                  </a:solidFill>
                </a:rPr>
                <a:t>➅</a:t>
              </a:r>
              <a:endParaRPr lang="ja-JP" altLang="en-US" sz="1200" dirty="0">
                <a:solidFill>
                  <a:srgbClr val="3366FF"/>
                </a:solidFill>
              </a:endParaRPr>
            </a:p>
          </p:txBody>
        </p:sp>
        <p:sp>
          <p:nvSpPr>
            <p:cNvPr id="41" name="TextBox 75"/>
            <p:cNvSpPr txBox="1">
              <a:spLocks noChangeArrowheads="1"/>
            </p:cNvSpPr>
            <p:nvPr/>
          </p:nvSpPr>
          <p:spPr bwMode="auto">
            <a:xfrm>
              <a:off x="4353831" y="1437501"/>
              <a:ext cx="4248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>
                  <a:solidFill>
                    <a:srgbClr val="3366FF"/>
                  </a:solidFill>
                </a:rPr>
                <a:t>➆</a:t>
              </a:r>
              <a:endParaRPr lang="ja-JP" altLang="en-US" sz="1200">
                <a:solidFill>
                  <a:srgbClr val="3366FF"/>
                </a:solidFill>
              </a:endParaRPr>
            </a:p>
          </p:txBody>
        </p:sp>
        <p:sp>
          <p:nvSpPr>
            <p:cNvPr id="42" name="TextBox 76"/>
            <p:cNvSpPr txBox="1">
              <a:spLocks noChangeArrowheads="1"/>
            </p:cNvSpPr>
            <p:nvPr/>
          </p:nvSpPr>
          <p:spPr bwMode="auto">
            <a:xfrm>
              <a:off x="4186020" y="1250193"/>
              <a:ext cx="42437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>
                  <a:solidFill>
                    <a:srgbClr val="3366FF"/>
                  </a:solidFill>
                </a:rPr>
                <a:t>➇</a:t>
              </a:r>
              <a:endParaRPr lang="ja-JP" altLang="en-US" sz="1200">
                <a:solidFill>
                  <a:srgbClr val="3366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9970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4764"/>
            <a:ext cx="8915400" cy="623887"/>
          </a:xfrm>
        </p:spPr>
        <p:txBody>
          <a:bodyPr/>
          <a:lstStyle/>
          <a:p>
            <a:r>
              <a:rPr kumimoji="1" lang="en-US" altLang="ja-JP" dirty="0" smtClean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631579"/>
            <a:ext cx="8915400" cy="5834312"/>
          </a:xfrm>
        </p:spPr>
        <p:txBody>
          <a:bodyPr>
            <a:noAutofit/>
          </a:bodyPr>
          <a:lstStyle/>
          <a:p>
            <a:pPr>
              <a:buClr>
                <a:srgbClr val="FF0000"/>
              </a:buClr>
              <a:buFont typeface="Wingdings" charset="2"/>
              <a:buChar char=""/>
            </a:pPr>
            <a:r>
              <a:rPr lang="en-US" altLang="ja-JP" sz="2600" b="1" dirty="0" smtClean="0"/>
              <a:t>Correlations </a:t>
            </a:r>
            <a:r>
              <a:rPr lang="en-US" altLang="ja-JP" sz="2600" b="1" dirty="0"/>
              <a:t>with </a:t>
            </a:r>
            <a:r>
              <a:rPr lang="en-US" altLang="ja-JP" sz="2600" b="1" dirty="0" err="1"/>
              <a:t>v</a:t>
            </a:r>
            <a:r>
              <a:rPr lang="en-US" altLang="ja-JP" sz="2600" b="1" baseline="-25000" dirty="0" err="1"/>
              <a:t>n</a:t>
            </a:r>
            <a:r>
              <a:rPr lang="en-US" altLang="ja-JP" sz="2600" b="1" dirty="0"/>
              <a:t> background </a:t>
            </a:r>
            <a:r>
              <a:rPr lang="en-US" altLang="ja-JP" sz="2600" b="1" dirty="0" smtClean="0"/>
              <a:t>subtractions</a:t>
            </a:r>
          </a:p>
          <a:p>
            <a:r>
              <a:rPr lang="en-US" altLang="ja-JP" sz="2400" dirty="0" smtClean="0"/>
              <a:t>Treatment of v</a:t>
            </a:r>
            <a:r>
              <a:rPr lang="en-US" altLang="ja-JP" sz="2400" baseline="-25000" dirty="0" smtClean="0"/>
              <a:t>4</a:t>
            </a:r>
            <a:r>
              <a:rPr lang="en-US" altLang="ja-JP" sz="2400" dirty="0" smtClean="0"/>
              <a:t> is crucial for away-side residual shapes at intermediate </a:t>
            </a:r>
            <a:r>
              <a:rPr lang="en-US" altLang="ja-JP" sz="2400" dirty="0" err="1" smtClean="0"/>
              <a:t>p</a:t>
            </a:r>
            <a:r>
              <a:rPr lang="en-US" altLang="ja-JP" sz="2400" baseline="-25000" dirty="0" err="1" smtClean="0"/>
              <a:t>T</a:t>
            </a:r>
            <a:endParaRPr lang="en-US" altLang="ja-JP" sz="2400" dirty="0" smtClean="0"/>
          </a:p>
          <a:p>
            <a:r>
              <a:rPr lang="en-US" altLang="ja-JP" sz="2400" dirty="0">
                <a:ea typeface="ＭＳ Ｐゴシック" charset="0"/>
                <a:cs typeface="ＭＳ Ｐゴシック" charset="0"/>
              </a:rPr>
              <a:t>Effect </a:t>
            </a:r>
            <a:r>
              <a:rPr lang="en-US" altLang="ja-JP" sz="2400" dirty="0" smtClean="0">
                <a:ea typeface="ＭＳ Ｐゴシック" charset="0"/>
                <a:cs typeface="ＭＳ Ｐゴシック" charset="0"/>
              </a:rPr>
              <a:t>of </a:t>
            </a:r>
            <a:r>
              <a:rPr lang="en-US" altLang="ja-JP" sz="2400" dirty="0">
                <a:ea typeface="ＭＳ Ｐゴシック" charset="0"/>
                <a:cs typeface="ＭＳ Ｐゴシック" charset="0"/>
              </a:rPr>
              <a:t>v</a:t>
            </a:r>
            <a:r>
              <a:rPr lang="en-US" altLang="ja-JP" sz="2400" baseline="-25000" dirty="0">
                <a:ea typeface="ＭＳ Ｐゴシック" charset="0"/>
                <a:cs typeface="ＭＳ Ｐゴシック" charset="0"/>
              </a:rPr>
              <a:t>1</a:t>
            </a:r>
            <a:r>
              <a:rPr lang="en-US" altLang="ja-JP" sz="2400" dirty="0">
                <a:ea typeface="ＭＳ Ｐゴシック" charset="0"/>
                <a:cs typeface="ＭＳ Ｐゴシック" charset="0"/>
              </a:rPr>
              <a:t> is </a:t>
            </a:r>
            <a:r>
              <a:rPr lang="en-US" altLang="ja-JP" sz="2400" dirty="0" smtClean="0">
                <a:ea typeface="ＭＳ Ｐゴシック" charset="0"/>
                <a:cs typeface="ＭＳ Ｐゴシック" charset="0"/>
              </a:rPr>
              <a:t>not so significant in symmetric collision systems at mid-rapidity</a:t>
            </a:r>
          </a:p>
          <a:p>
            <a:endParaRPr lang="en-US" altLang="ja-JP" sz="1400" baseline="-25000" dirty="0">
              <a:ea typeface="ＭＳ Ｐゴシック" charset="0"/>
              <a:cs typeface="ＭＳ Ｐゴシック" charset="0"/>
            </a:endParaRPr>
          </a:p>
          <a:p>
            <a:pPr>
              <a:buClr>
                <a:srgbClr val="FF0000"/>
              </a:buClr>
              <a:buFont typeface="Wingdings" charset="2"/>
              <a:buChar char="²"/>
            </a:pPr>
            <a:r>
              <a:rPr lang="en-US" altLang="ja-JP" sz="2600" b="1" dirty="0" smtClean="0"/>
              <a:t>Correlations </a:t>
            </a:r>
            <a:r>
              <a:rPr lang="en-US" altLang="ja-JP" sz="2600" b="1" dirty="0"/>
              <a:t>relative </a:t>
            </a:r>
            <a:r>
              <a:rPr lang="en-US" altLang="ja-JP" sz="2600" b="1" dirty="0" smtClean="0"/>
              <a:t>to higher harmonic event</a:t>
            </a:r>
            <a:r>
              <a:rPr lang="en-US" altLang="ja-JP" sz="2600" b="1" dirty="0" smtClean="0">
                <a:latin typeface="Symbol" charset="2"/>
                <a:cs typeface="Symbol" charset="2"/>
              </a:rPr>
              <a:t> </a:t>
            </a:r>
            <a:r>
              <a:rPr lang="en-US" altLang="ja-JP" sz="2600" b="1" dirty="0" smtClean="0"/>
              <a:t>planes</a:t>
            </a:r>
          </a:p>
          <a:p>
            <a:r>
              <a:rPr lang="en-US" altLang="ja-JP" sz="2400" dirty="0" smtClean="0"/>
              <a:t>On correlation shapes depending on </a:t>
            </a:r>
            <a:r>
              <a:rPr lang="en-US" altLang="ja-JP" sz="2400" dirty="0" err="1" smtClean="0">
                <a:latin typeface="Symbol" charset="2"/>
                <a:cs typeface="Symbol" charset="2"/>
              </a:rPr>
              <a:t>Y</a:t>
            </a:r>
            <a:r>
              <a:rPr lang="en-US" altLang="ja-JP" sz="2400" baseline="-25000" dirty="0" err="1"/>
              <a:t>n</a:t>
            </a:r>
            <a:endParaRPr lang="en-US" altLang="ja-JP" sz="2400" dirty="0" smtClean="0"/>
          </a:p>
          <a:p>
            <a:pPr marL="352425" lvl="1"/>
            <a:r>
              <a:rPr lang="en-US" altLang="ja-JP" sz="2400" dirty="0" smtClean="0">
                <a:latin typeface="Symbol" charset="2"/>
                <a:cs typeface="Symbol" charset="2"/>
              </a:rPr>
              <a:t>Y</a:t>
            </a:r>
            <a:r>
              <a:rPr lang="en-US" altLang="ja-JP" sz="2400" baseline="-25000" dirty="0" smtClean="0">
                <a:latin typeface="Symbol" charset="2"/>
                <a:cs typeface="Symbol" charset="2"/>
              </a:rPr>
              <a:t>2</a:t>
            </a:r>
            <a:r>
              <a:rPr lang="en-US" altLang="ja-JP" sz="2400" dirty="0" smtClean="0"/>
              <a:t> dependent correlations show clear trigger dependence</a:t>
            </a:r>
          </a:p>
          <a:p>
            <a:pPr marL="350838" lvl="1">
              <a:tabLst>
                <a:tab pos="358775" algn="l"/>
              </a:tabLst>
            </a:pPr>
            <a:r>
              <a:rPr lang="en-US" altLang="ja-JP" sz="2400" dirty="0" smtClean="0">
                <a:latin typeface="Symbol" charset="2"/>
                <a:cs typeface="Symbol" charset="2"/>
              </a:rPr>
              <a:t>Y</a:t>
            </a:r>
            <a:r>
              <a:rPr lang="en-US" altLang="ja-JP" sz="2400" baseline="-25000" dirty="0" smtClean="0">
                <a:latin typeface="Symbol" charset="2"/>
                <a:cs typeface="Symbol" charset="2"/>
              </a:rPr>
              <a:t>3</a:t>
            </a:r>
            <a:r>
              <a:rPr lang="en-US" altLang="ja-JP" sz="2400" dirty="0" smtClean="0">
                <a:latin typeface="Symbol" charset="2"/>
                <a:cs typeface="Symbol" charset="2"/>
              </a:rPr>
              <a:t> </a:t>
            </a:r>
            <a:r>
              <a:rPr lang="en-US" altLang="ja-JP" sz="2400" dirty="0" smtClean="0"/>
              <a:t>dependent correlations are independent of trigger direction within systematics</a:t>
            </a:r>
          </a:p>
          <a:p>
            <a:pPr marL="350838" lvl="1">
              <a:tabLst>
                <a:tab pos="358775" algn="l"/>
              </a:tabLst>
            </a:pPr>
            <a:endParaRPr lang="en-US" altLang="ja-JP" sz="1400" baseline="-25000" dirty="0" smtClean="0"/>
          </a:p>
          <a:p>
            <a:pPr marL="361950" indent="-361950">
              <a:buClr>
                <a:srgbClr val="FF0000"/>
              </a:buClr>
              <a:buFont typeface="Wingdings" charset="2"/>
              <a:buChar char="²"/>
              <a:tabLst>
                <a:tab pos="358775" algn="l"/>
              </a:tabLst>
            </a:pPr>
            <a:r>
              <a:rPr lang="en-US" altLang="ja-JP" sz="2400" dirty="0" smtClean="0"/>
              <a:t>Further </a:t>
            </a:r>
            <a:r>
              <a:rPr lang="en-US" altLang="ja-JP" sz="2400" dirty="0"/>
              <a:t>understanding of reaction plane dependence &amp; </a:t>
            </a:r>
            <a:r>
              <a:rPr lang="en-US" altLang="ja-JP" sz="2400" dirty="0">
                <a:solidFill>
                  <a:srgbClr val="3366FF"/>
                </a:solidFill>
              </a:rPr>
              <a:t>Left</a:t>
            </a:r>
            <a:r>
              <a:rPr lang="en-US" altLang="ja-JP" sz="2400" dirty="0"/>
              <a:t>/</a:t>
            </a:r>
            <a:r>
              <a:rPr lang="en-US" altLang="ja-JP" sz="2400" dirty="0">
                <a:solidFill>
                  <a:srgbClr val="FF0000"/>
                </a:solidFill>
              </a:rPr>
              <a:t>Right </a:t>
            </a:r>
            <a:r>
              <a:rPr lang="en-US" altLang="ja-JP" sz="2400" dirty="0"/>
              <a:t>asymmetry will inform interpretation of inclusive </a:t>
            </a:r>
            <a:r>
              <a:rPr lang="en-US" altLang="ja-JP" sz="2400" dirty="0" smtClean="0"/>
              <a:t>correlations</a:t>
            </a:r>
            <a:endParaRPr lang="en-US" altLang="ja-JP" sz="2400" dirty="0"/>
          </a:p>
        </p:txBody>
      </p:sp>
      <p:sp>
        <p:nvSpPr>
          <p:cNvPr id="6" name="日付プレースホルダー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dirty="0" smtClean="0"/>
              <a:t>17 Aug 2012</a:t>
            </a:r>
            <a:endParaRPr lang="en-US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Quark Matter 2012</a:t>
            </a:r>
            <a:endParaRPr kumimoji="0" lang="zh-CN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15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309138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17 Aug 2012</a:t>
            </a:r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Quark Matter 2012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107EA8-20BD-0548-8416-DB64DBB182C6}" type="slidenum">
              <a:rPr lang="ja-JP" altLang="en-US" smtClean="0"/>
              <a:pPr>
                <a:defRPr/>
              </a:pPr>
              <a:t>16</a:t>
            </a:fld>
            <a:endParaRPr lang="ja-JP" alt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571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915045"/>
            <a:ext cx="8915400" cy="701477"/>
          </a:xfrm>
        </p:spPr>
        <p:txBody>
          <a:bodyPr>
            <a:noAutofit/>
          </a:bodyPr>
          <a:lstStyle/>
          <a:p>
            <a:pPr algn="ctr"/>
            <a:r>
              <a:rPr kumimoji="1" lang="en-US" altLang="ja-JP" sz="5000" b="1" dirty="0" smtClean="0"/>
              <a:t>Backup Slides</a:t>
            </a:r>
            <a:endParaRPr kumimoji="1" lang="ja-JP" altLang="en-US" sz="5000" b="1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17 Aug 2012</a:t>
            </a:r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Quark Matter 2012</a:t>
            </a:r>
            <a:endParaRPr kumimoji="0" lang="zh-CN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17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38786671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err="1" smtClean="0">
                <a:latin typeface="Symbol" charset="0"/>
                <a:ea typeface="ＭＳ 明朝" charset="0"/>
                <a:cs typeface="Symbol" charset="0"/>
              </a:rPr>
              <a:t>Y</a:t>
            </a:r>
            <a:r>
              <a:rPr lang="en-US" altLang="ja-JP" baseline="-25000" dirty="0" err="1" smtClean="0">
                <a:ea typeface="ＭＳ 明朝" charset="0"/>
              </a:rPr>
              <a:t>n</a:t>
            </a:r>
            <a:r>
              <a:rPr lang="en-US" altLang="ja-JP" dirty="0" smtClean="0">
                <a:ea typeface="ＭＳ 明朝" charset="0"/>
              </a:rPr>
              <a:t> resolutions &amp;</a:t>
            </a:r>
            <a:r>
              <a:rPr lang="en-US" altLang="ja-JP" dirty="0" smtClean="0">
                <a:latin typeface="Symbol" charset="0"/>
                <a:ea typeface="ＭＳ 明朝" charset="0"/>
                <a:cs typeface="Symbol" charset="0"/>
              </a:rPr>
              <a:t> </a:t>
            </a:r>
            <a:r>
              <a:rPr lang="en-US" altLang="ja-JP" dirty="0" smtClean="0">
                <a:latin typeface="Symbol" charset="0"/>
                <a:ea typeface="ＭＳ 明朝" charset="0"/>
                <a:cs typeface="Symbol" charset="0"/>
              </a:rPr>
              <a:t>Y</a:t>
            </a:r>
            <a:r>
              <a:rPr lang="en-US" altLang="ja-JP" baseline="-25000" dirty="0" smtClean="0">
                <a:latin typeface="Bookman Old Style" charset="0"/>
                <a:ea typeface="ＭＳ 明朝" charset="0"/>
                <a:cs typeface="Calibri" charset="0"/>
              </a:rPr>
              <a:t>i </a:t>
            </a:r>
            <a:r>
              <a:rPr lang="en-US" altLang="ja-JP" dirty="0">
                <a:latin typeface="Bookman Old Style" charset="0"/>
                <a:ea typeface="ＭＳ 明朝" charset="0"/>
                <a:cs typeface="Calibri" charset="0"/>
              </a:rPr>
              <a:t>- </a:t>
            </a:r>
            <a:r>
              <a:rPr lang="en-US" altLang="ja-JP" dirty="0" err="1" smtClean="0">
                <a:latin typeface="Symbol" charset="0"/>
                <a:ea typeface="ＭＳ 明朝" charset="0"/>
                <a:cs typeface="Symbol" charset="0"/>
              </a:rPr>
              <a:t>Y</a:t>
            </a:r>
            <a:r>
              <a:rPr lang="en-US" altLang="ja-JP" baseline="-25000" dirty="0" err="1" smtClean="0">
                <a:latin typeface="Bookman Old Style" charset="0"/>
                <a:ea typeface="ＭＳ 明朝" charset="0"/>
                <a:cs typeface="Calibri" charset="0"/>
              </a:rPr>
              <a:t>j</a:t>
            </a:r>
            <a:r>
              <a:rPr lang="en-US" altLang="ja-JP" dirty="0" smtClean="0">
                <a:latin typeface="Bookman Old Style" charset="0"/>
                <a:ea typeface="ＭＳ 明朝" charset="0"/>
                <a:cs typeface="Calibri" charset="0"/>
              </a:rPr>
              <a:t> </a:t>
            </a:r>
            <a:r>
              <a:rPr lang="en-US" altLang="ja-JP" dirty="0" smtClean="0">
                <a:ea typeface="ＭＳ 明朝" charset="0"/>
              </a:rPr>
              <a:t>correlations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5565126"/>
            <a:ext cx="8915400" cy="561036"/>
          </a:xfrm>
        </p:spPr>
        <p:txBody>
          <a:bodyPr/>
          <a:lstStyle/>
          <a:p>
            <a:endParaRPr kumimoji="1" lang="ja-JP" altLang="en-US"/>
          </a:p>
        </p:txBody>
      </p:sp>
      <p:grpSp>
        <p:nvGrpSpPr>
          <p:cNvPr id="4" name="図形グループ 3"/>
          <p:cNvGrpSpPr/>
          <p:nvPr/>
        </p:nvGrpSpPr>
        <p:grpSpPr>
          <a:xfrm>
            <a:off x="4360809" y="1349754"/>
            <a:ext cx="5134947" cy="4215372"/>
            <a:chOff x="298448" y="1667904"/>
            <a:chExt cx="5134947" cy="4215372"/>
          </a:xfrm>
        </p:grpSpPr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8448" y="1667904"/>
              <a:ext cx="5134947" cy="4215372"/>
            </a:xfrm>
            <a:prstGeom prst="rect">
              <a:avLst/>
            </a:prstGeom>
          </p:spPr>
        </p:pic>
        <p:sp>
          <p:nvSpPr>
            <p:cNvPr id="6" name="正方形/長方形 5"/>
            <p:cNvSpPr/>
            <p:nvPr/>
          </p:nvSpPr>
          <p:spPr>
            <a:xfrm>
              <a:off x="3130022" y="3635375"/>
              <a:ext cx="1393031" cy="317500"/>
            </a:xfrm>
            <a:prstGeom prst="rect">
              <a:avLst/>
            </a:prstGeom>
            <a:noFill/>
            <a:ln w="38100" cmpd="sng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7236961" y="910145"/>
            <a:ext cx="1778677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altLang="ja-JP" sz="1800" b="1" i="1" dirty="0"/>
              <a:t>PRL.</a:t>
            </a:r>
            <a:r>
              <a:rPr lang="en-US" altLang="ja-JP" sz="1800" b="1" i="1" dirty="0" smtClean="0"/>
              <a:t>107.252301</a:t>
            </a:r>
            <a:endParaRPr lang="ja-JP" altLang="en-US" sz="1800" b="1" i="1" dirty="0"/>
          </a:p>
        </p:txBody>
      </p:sp>
      <p:sp>
        <p:nvSpPr>
          <p:cNvPr id="29" name="日付プレースホルダー 2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17 Aug 2012</a:t>
            </a:r>
            <a:endParaRPr lang="ja-JP" altLang="en-US" dirty="0"/>
          </a:p>
        </p:txBody>
      </p:sp>
      <p:sp>
        <p:nvSpPr>
          <p:cNvPr id="30" name="フッター プレースホルダー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Quark Matter 2012</a:t>
            </a:r>
            <a:endParaRPr lang="ja-JP" altLang="en-US"/>
          </a:p>
        </p:txBody>
      </p:sp>
      <p:sp>
        <p:nvSpPr>
          <p:cNvPr id="31" name="スライド番号プレースホルダー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107EA8-20BD-0548-8416-DB64DBB182C6}" type="slidenum">
              <a:rPr lang="ja-JP" altLang="en-US" smtClean="0"/>
              <a:pPr>
                <a:defRPr/>
              </a:pPr>
              <a:t>18</a:t>
            </a:fld>
            <a:endParaRPr lang="ja-JP" altLang="en-US" dirty="0"/>
          </a:p>
        </p:txBody>
      </p:sp>
      <p:grpSp>
        <p:nvGrpSpPr>
          <p:cNvPr id="12" name="図形グループ 11"/>
          <p:cNvGrpSpPr/>
          <p:nvPr/>
        </p:nvGrpSpPr>
        <p:grpSpPr>
          <a:xfrm>
            <a:off x="552292" y="1073151"/>
            <a:ext cx="3698782" cy="3715070"/>
            <a:chOff x="5635719" y="1656336"/>
            <a:chExt cx="3698782" cy="3715070"/>
          </a:xfrm>
        </p:grpSpPr>
        <p:grpSp>
          <p:nvGrpSpPr>
            <p:cNvPr id="13" name="図形グループ 12"/>
            <p:cNvGrpSpPr/>
            <p:nvPr/>
          </p:nvGrpSpPr>
          <p:grpSpPr>
            <a:xfrm>
              <a:off x="5635719" y="1656336"/>
              <a:ext cx="3698782" cy="3715070"/>
              <a:chOff x="5635719" y="1656336"/>
              <a:chExt cx="3698782" cy="3715070"/>
            </a:xfrm>
          </p:grpSpPr>
          <p:grpSp>
            <p:nvGrpSpPr>
              <p:cNvPr id="33" name="図形グループ 32"/>
              <p:cNvGrpSpPr>
                <a:grpSpLocks noChangeAspect="1"/>
              </p:cNvGrpSpPr>
              <p:nvPr/>
            </p:nvGrpSpPr>
            <p:grpSpPr>
              <a:xfrm>
                <a:off x="5635719" y="1656336"/>
                <a:ext cx="3698782" cy="3715070"/>
                <a:chOff x="1915365" y="524363"/>
                <a:chExt cx="4650186" cy="4670662"/>
              </a:xfrm>
            </p:grpSpPr>
            <p:pic>
              <p:nvPicPr>
                <p:cNvPr id="35" name="Picture 2" descr="te"/>
                <p:cNvPicPr>
                  <a:picLocks noChangeAspect="1" noChangeArrowheads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8212"/>
                <a:stretch/>
              </p:blipFill>
              <p:spPr bwMode="auto">
                <a:xfrm>
                  <a:off x="2065559" y="524363"/>
                  <a:ext cx="4499992" cy="46706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6" name="Rectangle 3"/>
                <p:cNvSpPr>
                  <a:spLocks noChangeArrowheads="1"/>
                </p:cNvSpPr>
                <p:nvPr/>
              </p:nvSpPr>
              <p:spPr bwMode="auto">
                <a:xfrm>
                  <a:off x="4246131" y="4800599"/>
                  <a:ext cx="1370014" cy="3365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ja-JP" sz="1600" dirty="0"/>
                    <a:t>centrality (%)</a:t>
                  </a:r>
                </a:p>
              </p:txBody>
            </p:sp>
            <p:sp>
              <p:nvSpPr>
                <p:cNvPr id="37" name="Text Box 19"/>
                <p:cNvSpPr txBox="1">
                  <a:spLocks noChangeArrowheads="1"/>
                </p:cNvSpPr>
                <p:nvPr/>
              </p:nvSpPr>
              <p:spPr bwMode="auto">
                <a:xfrm rot="16200000">
                  <a:off x="122072" y="2528687"/>
                  <a:ext cx="3973527" cy="3869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  <a:cs typeface="ＭＳ Ｐゴシック" charset="0"/>
                    </a:defRPr>
                  </a:lvl1pPr>
                  <a:lvl2pPr marL="37931725" indent="-37474525"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2pPr>
                  <a:lvl3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3pPr>
                  <a:lvl4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4pPr>
                  <a:lvl5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5pPr>
                  <a:lvl6pPr marL="45720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6pPr>
                  <a:lvl7pPr marL="91440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7pPr>
                  <a:lvl8pPr marL="137160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8pPr>
                  <a:lvl9pPr marL="182880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9pPr>
                </a:lstStyle>
                <a:p>
                  <a:pPr algn="ctr"/>
                  <a:r>
                    <a:rPr lang="en-US" altLang="ja-JP" sz="1400" b="1" dirty="0">
                      <a:latin typeface="Symbol" charset="0"/>
                      <a:sym typeface="Symbol" charset="0"/>
                    </a:rPr>
                    <a:t></a:t>
                  </a:r>
                  <a:r>
                    <a:rPr lang="en-US" altLang="ja-JP" sz="1400" b="1" baseline="-25000" dirty="0"/>
                    <a:t>n</a:t>
                  </a:r>
                  <a:r>
                    <a:rPr lang="en-US" altLang="ja-JP" sz="1400" b="1" dirty="0"/>
                    <a:t> = &lt;</a:t>
                  </a:r>
                  <a:r>
                    <a:rPr lang="en-US" altLang="ja-JP" sz="1400" b="1" dirty="0" err="1"/>
                    <a:t>cos</a:t>
                  </a:r>
                  <a:r>
                    <a:rPr lang="en-US" altLang="ja-JP" sz="1400" b="1" baseline="-25000" dirty="0"/>
                    <a:t> </a:t>
                  </a:r>
                  <a:r>
                    <a:rPr lang="en-US" altLang="ja-JP" sz="1400" b="1" dirty="0"/>
                    <a:t>n(</a:t>
                  </a:r>
                  <a:r>
                    <a:rPr lang="en-US" altLang="ja-JP" sz="1400" b="1" dirty="0">
                      <a:latin typeface="Symbol" charset="0"/>
                      <a:sym typeface="Symbol" charset="0"/>
                    </a:rPr>
                    <a:t></a:t>
                  </a:r>
                  <a:r>
                    <a:rPr lang="en-US" altLang="ja-JP" sz="1400" b="1" baseline="-25000" dirty="0"/>
                    <a:t>n(meas.) </a:t>
                  </a:r>
                  <a:r>
                    <a:rPr lang="en-US" altLang="ja-JP" sz="1400" b="1" dirty="0"/>
                    <a:t>- </a:t>
                  </a:r>
                  <a:r>
                    <a:rPr lang="en-US" altLang="ja-JP" sz="1400" b="1" dirty="0">
                      <a:latin typeface="Symbol" charset="0"/>
                      <a:sym typeface="Symbol" charset="0"/>
                    </a:rPr>
                    <a:t></a:t>
                  </a:r>
                  <a:r>
                    <a:rPr lang="en-US" altLang="ja-JP" sz="1400" b="1" baseline="-25000" dirty="0"/>
                    <a:t>n(true)</a:t>
                  </a:r>
                  <a:r>
                    <a:rPr lang="en-US" altLang="ja-JP" sz="1400" b="1" dirty="0"/>
                    <a:t>)&gt;</a:t>
                  </a:r>
                </a:p>
              </p:txBody>
            </p:sp>
          </p:grpSp>
          <p:sp>
            <p:nvSpPr>
              <p:cNvPr id="34" name="テキスト ボックス 33"/>
              <p:cNvSpPr txBox="1"/>
              <p:nvPr/>
            </p:nvSpPr>
            <p:spPr>
              <a:xfrm>
                <a:off x="6238875" y="2033029"/>
                <a:ext cx="20472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b="1" i="1" dirty="0" smtClean="0">
                    <a:solidFill>
                      <a:srgbClr val="FF0000"/>
                    </a:solidFill>
                  </a:rPr>
                  <a:t>PHENIX Preliminary</a:t>
                </a:r>
                <a:endParaRPr kumimoji="1" lang="ja-JP" altLang="en-US" b="1" i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4" name="図形グループ 13"/>
            <p:cNvGrpSpPr>
              <a:grpSpLocks noChangeAspect="1"/>
            </p:cNvGrpSpPr>
            <p:nvPr/>
          </p:nvGrpSpPr>
          <p:grpSpPr>
            <a:xfrm>
              <a:off x="8286140" y="2107564"/>
              <a:ext cx="770709" cy="743299"/>
              <a:chOff x="5137150" y="1149883"/>
              <a:chExt cx="1081088" cy="1042633"/>
            </a:xfrm>
          </p:grpSpPr>
          <p:sp>
            <p:nvSpPr>
              <p:cNvPr id="15" name="Line 4"/>
              <p:cNvSpPr>
                <a:spLocks noChangeShapeType="1"/>
              </p:cNvSpPr>
              <p:nvPr/>
            </p:nvSpPr>
            <p:spPr bwMode="auto">
              <a:xfrm>
                <a:off x="5137150" y="1339850"/>
                <a:ext cx="381000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6" name="Oval 5"/>
              <p:cNvSpPr>
                <a:spLocks noChangeArrowheads="1"/>
              </p:cNvSpPr>
              <p:nvPr/>
            </p:nvSpPr>
            <p:spPr bwMode="auto">
              <a:xfrm>
                <a:off x="5289550" y="1295400"/>
                <a:ext cx="76200" cy="76200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7" name="Line 6"/>
              <p:cNvSpPr>
                <a:spLocks noChangeShapeType="1"/>
              </p:cNvSpPr>
              <p:nvPr/>
            </p:nvSpPr>
            <p:spPr bwMode="auto">
              <a:xfrm>
                <a:off x="5137150" y="1536700"/>
                <a:ext cx="381000" cy="0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8" name="AutoShape 7"/>
              <p:cNvSpPr>
                <a:spLocks noChangeArrowheads="1"/>
              </p:cNvSpPr>
              <p:nvPr/>
            </p:nvSpPr>
            <p:spPr bwMode="auto">
              <a:xfrm>
                <a:off x="5289550" y="1492250"/>
                <a:ext cx="76200" cy="76200"/>
              </a:xfrm>
              <a:prstGeom prst="triangle">
                <a:avLst>
                  <a:gd name="adj" fmla="val 50000"/>
                </a:avLst>
              </a:prstGeom>
              <a:solidFill>
                <a:srgbClr val="0000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9" name="Line 8"/>
              <p:cNvSpPr>
                <a:spLocks noChangeShapeType="1"/>
              </p:cNvSpPr>
              <p:nvPr/>
            </p:nvSpPr>
            <p:spPr bwMode="auto">
              <a:xfrm>
                <a:off x="5137150" y="1765300"/>
                <a:ext cx="38100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0" name="Rectangle 9"/>
              <p:cNvSpPr>
                <a:spLocks noChangeArrowheads="1"/>
              </p:cNvSpPr>
              <p:nvPr/>
            </p:nvSpPr>
            <p:spPr bwMode="auto">
              <a:xfrm>
                <a:off x="5289550" y="1720850"/>
                <a:ext cx="76200" cy="76200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1" name="Line 10"/>
              <p:cNvSpPr>
                <a:spLocks noChangeShapeType="1"/>
              </p:cNvSpPr>
              <p:nvPr/>
            </p:nvSpPr>
            <p:spPr bwMode="auto">
              <a:xfrm>
                <a:off x="5137150" y="1949450"/>
                <a:ext cx="381000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2" name="Oval 11"/>
              <p:cNvSpPr>
                <a:spLocks noChangeArrowheads="1"/>
              </p:cNvSpPr>
              <p:nvPr/>
            </p:nvSpPr>
            <p:spPr bwMode="auto">
              <a:xfrm>
                <a:off x="5289550" y="1905000"/>
                <a:ext cx="76200" cy="7620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3" name="Line 12"/>
              <p:cNvSpPr>
                <a:spLocks noChangeShapeType="1"/>
              </p:cNvSpPr>
              <p:nvPr/>
            </p:nvSpPr>
            <p:spPr bwMode="auto">
              <a:xfrm>
                <a:off x="5137150" y="2146300"/>
                <a:ext cx="381000" cy="0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4" name="AutoShape 13"/>
              <p:cNvSpPr>
                <a:spLocks noChangeArrowheads="1"/>
              </p:cNvSpPr>
              <p:nvPr/>
            </p:nvSpPr>
            <p:spPr bwMode="auto">
              <a:xfrm>
                <a:off x="5289550" y="2101850"/>
                <a:ext cx="76200" cy="76200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5" name="Text Box 14"/>
              <p:cNvSpPr txBox="1">
                <a:spLocks noChangeArrowheads="1"/>
              </p:cNvSpPr>
              <p:nvPr/>
            </p:nvSpPr>
            <p:spPr bwMode="auto">
              <a:xfrm>
                <a:off x="5500688" y="1149883"/>
                <a:ext cx="703261" cy="2444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r>
                  <a:rPr lang="en-US" altLang="ja-JP" sz="1000" dirty="0"/>
                  <a:t>n=2 RXN</a:t>
                </a:r>
              </a:p>
            </p:txBody>
          </p:sp>
          <p:sp>
            <p:nvSpPr>
              <p:cNvPr id="26" name="Text Box 15"/>
              <p:cNvSpPr txBox="1">
                <a:spLocks noChangeArrowheads="1"/>
              </p:cNvSpPr>
              <p:nvPr/>
            </p:nvSpPr>
            <p:spPr bwMode="auto">
              <a:xfrm>
                <a:off x="5500688" y="1344793"/>
                <a:ext cx="703261" cy="2444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r>
                  <a:rPr lang="en-US" altLang="ja-JP" sz="1000" dirty="0"/>
                  <a:t>n=3 RXN</a:t>
                </a:r>
              </a:p>
            </p:txBody>
          </p:sp>
          <p:sp>
            <p:nvSpPr>
              <p:cNvPr id="27" name="Text Box 16"/>
              <p:cNvSpPr txBox="1">
                <a:spLocks noChangeArrowheads="1"/>
              </p:cNvSpPr>
              <p:nvPr/>
            </p:nvSpPr>
            <p:spPr bwMode="auto">
              <a:xfrm>
                <a:off x="5500688" y="1555930"/>
                <a:ext cx="703261" cy="2444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r>
                  <a:rPr lang="en-US" altLang="ja-JP" sz="1000" dirty="0"/>
                  <a:t>n=4 RXN</a:t>
                </a:r>
              </a:p>
            </p:txBody>
          </p:sp>
          <p:sp>
            <p:nvSpPr>
              <p:cNvPr id="28" name="Text Box 17"/>
              <p:cNvSpPr txBox="1">
                <a:spLocks noChangeArrowheads="1"/>
              </p:cNvSpPr>
              <p:nvPr/>
            </p:nvSpPr>
            <p:spPr bwMode="auto">
              <a:xfrm>
                <a:off x="5500688" y="1748018"/>
                <a:ext cx="717550" cy="2444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r>
                  <a:rPr lang="en-US" altLang="ja-JP" sz="1000" dirty="0"/>
                  <a:t>n=2 MPC</a:t>
                </a:r>
              </a:p>
            </p:txBody>
          </p:sp>
          <p:sp>
            <p:nvSpPr>
              <p:cNvPr id="32" name="Text Box 18"/>
              <p:cNvSpPr txBox="1">
                <a:spLocks noChangeArrowheads="1"/>
              </p:cNvSpPr>
              <p:nvPr/>
            </p:nvSpPr>
            <p:spPr bwMode="auto">
              <a:xfrm>
                <a:off x="5500688" y="1948042"/>
                <a:ext cx="717550" cy="2444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r>
                  <a:rPr lang="en-US" altLang="ja-JP" sz="1000" dirty="0"/>
                  <a:t>n=3 MPC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60152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v</a:t>
            </a:r>
            <a:r>
              <a:rPr kumimoji="1" lang="en-US" altLang="ja-JP" baseline="-25000" dirty="0" smtClean="0"/>
              <a:t>1</a:t>
            </a:r>
            <a:r>
              <a:rPr kumimoji="1" lang="en-US" altLang="ja-JP" dirty="0" smtClean="0"/>
              <a:t> by </a:t>
            </a:r>
            <a:r>
              <a:rPr lang="en-US" altLang="ja-JP" dirty="0" smtClean="0"/>
              <a:t>event plane method</a:t>
            </a:r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299" y="4826000"/>
            <a:ext cx="8915401" cy="1331912"/>
          </a:xfrm>
        </p:spPr>
        <p:txBody>
          <a:bodyPr/>
          <a:lstStyle/>
          <a:p>
            <a:r>
              <a:rPr lang="en-US" altLang="ja-JP" dirty="0"/>
              <a:t>E</a:t>
            </a:r>
            <a:r>
              <a:rPr lang="en-US" altLang="ja-JP" dirty="0" smtClean="0"/>
              <a:t>vent plane method</a:t>
            </a:r>
          </a:p>
          <a:p>
            <a:pPr marL="441325" lvl="1"/>
            <a:r>
              <a:rPr lang="en-US" altLang="ja-JP" sz="2200" dirty="0" smtClean="0"/>
              <a:t>Inclusive measurements of v</a:t>
            </a:r>
            <a:r>
              <a:rPr lang="en-US" altLang="ja-JP" sz="2200" baseline="-25000" dirty="0" smtClean="0"/>
              <a:t>1</a:t>
            </a:r>
            <a:r>
              <a:rPr lang="en-US" altLang="ja-JP" sz="2200" dirty="0" smtClean="0"/>
              <a:t> over </a:t>
            </a:r>
            <a:r>
              <a:rPr lang="en-US" altLang="ja-JP" sz="2200" dirty="0" smtClean="0">
                <a:latin typeface="Symbol" charset="2"/>
                <a:cs typeface="Symbol" charset="2"/>
              </a:rPr>
              <a:t>h</a:t>
            </a:r>
            <a:r>
              <a:rPr lang="en-US" altLang="ja-JP" sz="2200" dirty="0" smtClean="0"/>
              <a:t> compensate signal due to opposite sign of v</a:t>
            </a:r>
            <a:r>
              <a:rPr lang="en-US" altLang="ja-JP" sz="2200" baseline="-25000" dirty="0" smtClean="0"/>
              <a:t>1</a:t>
            </a:r>
            <a:r>
              <a:rPr lang="en-US" altLang="ja-JP" sz="2200" dirty="0" smtClean="0"/>
              <a:t> in forward/backward rapidity</a:t>
            </a:r>
          </a:p>
          <a:p>
            <a:pPr marL="441325" lvl="1"/>
            <a:r>
              <a:rPr lang="en-US" altLang="ja-JP" sz="2200" dirty="0" smtClean="0"/>
              <a:t>Flipping of </a:t>
            </a:r>
            <a:r>
              <a:rPr lang="en-US" altLang="ja-JP" sz="2200" dirty="0" smtClean="0">
                <a:latin typeface="Symbol" charset="2"/>
                <a:cs typeface="Symbol" charset="2"/>
              </a:rPr>
              <a:t>Y</a:t>
            </a:r>
            <a:r>
              <a:rPr lang="en-US" altLang="ja-JP" sz="2200" baseline="-25000" dirty="0" smtClean="0">
                <a:latin typeface="Symbol" charset="2"/>
                <a:cs typeface="Symbol" charset="2"/>
              </a:rPr>
              <a:t>1</a:t>
            </a:r>
            <a:r>
              <a:rPr lang="en-US" altLang="ja-JP" sz="2200" dirty="0" smtClean="0"/>
              <a:t> and </a:t>
            </a:r>
            <a:r>
              <a:rPr lang="en-US" altLang="ja-JP" sz="2200" dirty="0" smtClean="0">
                <a:latin typeface="Symbol" charset="2"/>
                <a:cs typeface="Symbol" charset="2"/>
              </a:rPr>
              <a:t>f</a:t>
            </a:r>
            <a:r>
              <a:rPr lang="en-US" altLang="ja-JP" sz="2200" dirty="0" smtClean="0"/>
              <a:t> to keep v</a:t>
            </a:r>
            <a:r>
              <a:rPr lang="en-US" altLang="ja-JP" sz="2200" baseline="-25000" dirty="0" smtClean="0"/>
              <a:t>1</a:t>
            </a:r>
            <a:r>
              <a:rPr lang="en-US" altLang="ja-JP" sz="2200" dirty="0" smtClean="0"/>
              <a:t> signal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17 Aug 2012</a:t>
            </a:r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Quark Matter 2012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107EA8-20BD-0548-8416-DB64DBB182C6}" type="slidenum">
              <a:rPr lang="ja-JP" altLang="en-US" smtClean="0"/>
              <a:pPr>
                <a:defRPr/>
              </a:pPr>
              <a:t>19</a:t>
            </a:fld>
            <a:endParaRPr lang="ja-JP" alt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8" y="863599"/>
            <a:ext cx="4320540" cy="4107180"/>
          </a:xfrm>
          <a:prstGeom prst="rect">
            <a:avLst/>
          </a:prstGeom>
        </p:spPr>
      </p:pic>
      <p:grpSp>
        <p:nvGrpSpPr>
          <p:cNvPr id="10" name="図形グループ 9"/>
          <p:cNvGrpSpPr/>
          <p:nvPr/>
        </p:nvGrpSpPr>
        <p:grpSpPr>
          <a:xfrm>
            <a:off x="4314188" y="1031239"/>
            <a:ext cx="5175885" cy="3939540"/>
            <a:chOff x="4949188" y="1031239"/>
            <a:chExt cx="5175885" cy="3939540"/>
          </a:xfrm>
        </p:grpSpPr>
        <p:grpSp>
          <p:nvGrpSpPr>
            <p:cNvPr id="20" name="図形グループ 19"/>
            <p:cNvGrpSpPr>
              <a:grpSpLocks noChangeAspect="1"/>
            </p:cNvGrpSpPr>
            <p:nvPr/>
          </p:nvGrpSpPr>
          <p:grpSpPr>
            <a:xfrm>
              <a:off x="4949188" y="1031239"/>
              <a:ext cx="5175885" cy="3939540"/>
              <a:chOff x="2565400" y="1320800"/>
              <a:chExt cx="3136900" cy="2387600"/>
            </a:xfrm>
          </p:grpSpPr>
          <p:pic>
            <p:nvPicPr>
              <p:cNvPr id="8" name="図 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65400" y="1320800"/>
                <a:ext cx="1854200" cy="2197100"/>
              </a:xfrm>
              <a:prstGeom prst="rect">
                <a:avLst/>
              </a:prstGeom>
            </p:spPr>
          </p:pic>
          <p:pic>
            <p:nvPicPr>
              <p:cNvPr id="18" name="図 1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45000" y="1422304"/>
                <a:ext cx="1257300" cy="2032000"/>
              </a:xfrm>
              <a:prstGeom prst="rect">
                <a:avLst/>
              </a:prstGeom>
            </p:spPr>
          </p:pic>
          <p:pic>
            <p:nvPicPr>
              <p:cNvPr id="19" name="図 1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073525" y="3517900"/>
                <a:ext cx="698500" cy="190500"/>
              </a:xfrm>
              <a:prstGeom prst="rect">
                <a:avLst/>
              </a:prstGeom>
            </p:spPr>
          </p:pic>
        </p:grpSp>
        <p:sp>
          <p:nvSpPr>
            <p:cNvPr id="9" name="テキスト ボックス 8"/>
            <p:cNvSpPr txBox="1"/>
            <p:nvPr/>
          </p:nvSpPr>
          <p:spPr>
            <a:xfrm>
              <a:off x="8077198" y="1290082"/>
              <a:ext cx="2000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b="1" dirty="0" err="1" smtClean="0"/>
                <a:t>Au+Au</a:t>
              </a:r>
              <a:r>
                <a:rPr kumimoji="1" lang="en-US" altLang="ja-JP" b="1" dirty="0" smtClean="0"/>
                <a:t> 200GeV</a:t>
              </a:r>
              <a:endParaRPr kumimoji="1" lang="ja-JP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42419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Motivations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1109580"/>
            <a:ext cx="8915400" cy="4707666"/>
          </a:xfrm>
        </p:spPr>
        <p:txBody>
          <a:bodyPr>
            <a:noAutofit/>
          </a:bodyPr>
          <a:lstStyle/>
          <a:p>
            <a:pPr>
              <a:buClr>
                <a:srgbClr val="FF0000"/>
              </a:buClr>
              <a:buFont typeface="Wingdings" charset="2"/>
              <a:buChar char="²"/>
            </a:pPr>
            <a:r>
              <a:rPr lang="en-US" altLang="ja-JP" sz="2800" dirty="0" smtClean="0"/>
              <a:t>Dissect possible interplay between hard-scattered </a:t>
            </a:r>
            <a:r>
              <a:rPr lang="en-US" altLang="ja-JP" sz="2800" dirty="0" err="1" smtClean="0"/>
              <a:t>partons</a:t>
            </a:r>
            <a:r>
              <a:rPr lang="en-US" altLang="ja-JP" sz="2800" dirty="0" smtClean="0"/>
              <a:t> and hot dense medium</a:t>
            </a:r>
          </a:p>
          <a:p>
            <a:pPr marL="285750" lvl="1">
              <a:buFont typeface="Arial" pitchFamily="34" charset="0"/>
              <a:buChar char="•"/>
            </a:pPr>
            <a:endParaRPr lang="en-US" altLang="ja-JP" sz="2800" b="1" dirty="0" smtClean="0">
              <a:ea typeface="ＭＳ Ｐゴシック" charset="0"/>
              <a:cs typeface="ＭＳ Ｐゴシック" charset="0"/>
            </a:endParaRPr>
          </a:p>
          <a:p>
            <a:pPr marL="285750" lvl="1">
              <a:buFont typeface="Arial" pitchFamily="34" charset="0"/>
              <a:buChar char="•"/>
            </a:pPr>
            <a:r>
              <a:rPr lang="en-US" altLang="ja-JP" sz="2800" b="1" dirty="0" smtClean="0">
                <a:ea typeface="ＭＳ Ｐゴシック" charset="0"/>
                <a:cs typeface="ＭＳ Ｐゴシック" charset="0"/>
              </a:rPr>
              <a:t>Have definitive answer on </a:t>
            </a:r>
            <a:r>
              <a:rPr lang="en-US" altLang="ja-JP" sz="2800" b="1" dirty="0">
                <a:ea typeface="ＭＳ Ｐゴシック" charset="0"/>
                <a:cs typeface="ＭＳ Ｐゴシック" charset="0"/>
              </a:rPr>
              <a:t>what remains </a:t>
            </a:r>
            <a:r>
              <a:rPr lang="en-US" altLang="ja-JP" sz="2800" b="1" dirty="0" smtClean="0">
                <a:ea typeface="ＭＳ Ｐゴシック" charset="0"/>
                <a:cs typeface="ＭＳ Ｐゴシック" charset="0"/>
              </a:rPr>
              <a:t>in correlations after </a:t>
            </a:r>
            <a:r>
              <a:rPr lang="en-US" altLang="ja-JP" sz="2800" b="1" dirty="0" err="1" smtClean="0">
                <a:ea typeface="ＭＳ Ｐゴシック" charset="0"/>
                <a:cs typeface="ＭＳ Ｐゴシック" charset="0"/>
              </a:rPr>
              <a:t>v</a:t>
            </a:r>
            <a:r>
              <a:rPr lang="en-US" altLang="ja-JP" sz="2800" b="1" baseline="-25000" dirty="0" err="1" smtClean="0">
                <a:ea typeface="ＭＳ Ｐゴシック" charset="0"/>
                <a:cs typeface="ＭＳ Ｐゴシック" charset="0"/>
              </a:rPr>
              <a:t>n</a:t>
            </a:r>
            <a:r>
              <a:rPr lang="en-US" altLang="ja-JP" sz="2800" b="1" dirty="0" smtClean="0">
                <a:ea typeface="ＭＳ Ｐゴシック" charset="0"/>
                <a:cs typeface="ＭＳ Ｐゴシック" charset="0"/>
              </a:rPr>
              <a:t> background subtractions</a:t>
            </a:r>
          </a:p>
          <a:p>
            <a:pPr marL="285750" lvl="1">
              <a:buFont typeface="Arial" pitchFamily="34" charset="0"/>
              <a:buChar char="•"/>
            </a:pPr>
            <a:endParaRPr lang="en-US" altLang="ja-JP" sz="2800" b="1" dirty="0" smtClean="0">
              <a:ea typeface="ＭＳ Ｐゴシック" charset="0"/>
              <a:cs typeface="ＭＳ Ｐゴシック" charset="0"/>
            </a:endParaRPr>
          </a:p>
          <a:p>
            <a:pPr marL="285750" lvl="1">
              <a:buFont typeface="Arial" pitchFamily="34" charset="0"/>
              <a:buChar char="•"/>
            </a:pPr>
            <a:r>
              <a:rPr lang="en-US" altLang="ja-JP" sz="2800" b="1" dirty="0" smtClean="0">
                <a:ea typeface="ＭＳ Ｐゴシック" charset="0"/>
                <a:cs typeface="ＭＳ Ｐゴシック" charset="0"/>
              </a:rPr>
              <a:t>Test path length dependence of </a:t>
            </a:r>
            <a:r>
              <a:rPr lang="en-US" altLang="ja-JP" sz="2800" b="1" dirty="0" err="1" smtClean="0">
                <a:ea typeface="ＭＳ Ｐゴシック" charset="0"/>
                <a:cs typeface="ＭＳ Ｐゴシック" charset="0"/>
              </a:rPr>
              <a:t>parton</a:t>
            </a:r>
            <a:r>
              <a:rPr lang="en-US" altLang="ja-JP" sz="2800" b="1" dirty="0" smtClean="0">
                <a:ea typeface="ＭＳ Ｐゴシック" charset="0"/>
                <a:cs typeface="ＭＳ Ｐゴシック" charset="0"/>
              </a:rPr>
              <a:t> energy loss via correlations relative to higher harmonic event planes</a:t>
            </a:r>
            <a:endParaRPr lang="en-US" altLang="ja-JP" sz="2800" b="1" dirty="0"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17 Aug 2012</a:t>
            </a:r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Quark Matter 2012</a:t>
            </a:r>
            <a:endParaRPr kumimoji="0" lang="zh-CN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2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1857907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0" y="1041401"/>
            <a:ext cx="3600450" cy="3454400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v</a:t>
            </a:r>
            <a:r>
              <a:rPr lang="en-US" altLang="ja-JP" baseline="-25000" dirty="0"/>
              <a:t>1</a:t>
            </a:r>
            <a:r>
              <a:rPr lang="en-US" altLang="ja-JP" dirty="0"/>
              <a:t> by </a:t>
            </a:r>
            <a:r>
              <a:rPr lang="en-US" altLang="ja-JP" dirty="0" smtClean="0"/>
              <a:t>two particle correlation method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299" y="4857750"/>
            <a:ext cx="8915401" cy="1125537"/>
          </a:xfrm>
        </p:spPr>
        <p:txBody>
          <a:bodyPr/>
          <a:lstStyle/>
          <a:p>
            <a:r>
              <a:rPr lang="en-US" altLang="ja-JP" dirty="0" smtClean="0"/>
              <a:t>Two particle correlation method</a:t>
            </a:r>
          </a:p>
          <a:p>
            <a:pPr marL="365125" lvl="1"/>
            <a:r>
              <a:rPr kumimoji="1" lang="en-US" altLang="ja-JP" sz="2200" dirty="0" smtClean="0"/>
              <a:t>Correlations with |</a:t>
            </a:r>
            <a:r>
              <a:rPr kumimoji="1" lang="en-US" altLang="ja-JP" sz="2200" dirty="0" smtClean="0">
                <a:latin typeface="Symbol" charset="2"/>
                <a:cs typeface="Symbol" charset="2"/>
              </a:rPr>
              <a:t>Dh|&gt;0.5</a:t>
            </a:r>
          </a:p>
          <a:p>
            <a:pPr marL="365125" lvl="1"/>
            <a:r>
              <a:rPr lang="en-US" altLang="ja-JP" sz="2200" dirty="0" smtClean="0"/>
              <a:t>Decomposed by Fourier fitting &amp; extract v</a:t>
            </a:r>
            <a:r>
              <a:rPr lang="en-US" altLang="ja-JP" sz="2200" baseline="-25000" dirty="0" smtClean="0"/>
              <a:t>1</a:t>
            </a:r>
            <a:r>
              <a:rPr lang="en-US" altLang="ja-JP" sz="2200" baseline="30000" dirty="0" smtClean="0"/>
              <a:t>tr</a:t>
            </a:r>
            <a:r>
              <a:rPr lang="en-US" altLang="ja-JP" sz="2200" dirty="0" smtClean="0"/>
              <a:t>*v</a:t>
            </a:r>
            <a:r>
              <a:rPr lang="en-US" altLang="ja-JP" sz="2200" baseline="-25000" dirty="0" smtClean="0"/>
              <a:t>1</a:t>
            </a:r>
            <a:r>
              <a:rPr lang="en-US" altLang="ja-JP" sz="2200" baseline="30000" dirty="0" smtClean="0"/>
              <a:t>as</a:t>
            </a:r>
            <a:endParaRPr kumimoji="1" lang="ja-JP" altLang="en-US" sz="2200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17 Aug 2012</a:t>
            </a:r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Quark Matter 2012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107EA8-20BD-0548-8416-DB64DBB182C6}" type="slidenum">
              <a:rPr lang="ja-JP" altLang="en-US" smtClean="0"/>
              <a:pPr>
                <a:defRPr/>
              </a:pPr>
              <a:t>20</a:t>
            </a:fld>
            <a:endParaRPr lang="ja-JP" altLang="en-US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301115" y="995918"/>
            <a:ext cx="2000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b="1" dirty="0" err="1" smtClean="0"/>
              <a:t>Au+Au</a:t>
            </a:r>
            <a:r>
              <a:rPr kumimoji="1" lang="en-US" altLang="ja-JP" b="1" dirty="0" smtClean="0"/>
              <a:t> 200GeV</a:t>
            </a:r>
            <a:endParaRPr kumimoji="1" lang="ja-JP" altLang="en-US" b="1" dirty="0"/>
          </a:p>
        </p:txBody>
      </p:sp>
      <p:grpSp>
        <p:nvGrpSpPr>
          <p:cNvPr id="28" name="図形グループ 27"/>
          <p:cNvGrpSpPr/>
          <p:nvPr/>
        </p:nvGrpSpPr>
        <p:grpSpPr>
          <a:xfrm>
            <a:off x="4737714" y="951399"/>
            <a:ext cx="4878918" cy="3596290"/>
            <a:chOff x="4737714" y="951399"/>
            <a:chExt cx="4878918" cy="3596290"/>
          </a:xfrm>
        </p:grpSpPr>
        <p:grpSp>
          <p:nvGrpSpPr>
            <p:cNvPr id="29" name="図形グループ 28"/>
            <p:cNvGrpSpPr/>
            <p:nvPr/>
          </p:nvGrpSpPr>
          <p:grpSpPr>
            <a:xfrm>
              <a:off x="4737714" y="951399"/>
              <a:ext cx="4878918" cy="3596290"/>
              <a:chOff x="4737714" y="951399"/>
              <a:chExt cx="4878918" cy="3596290"/>
            </a:xfrm>
          </p:grpSpPr>
          <p:grpSp>
            <p:nvGrpSpPr>
              <p:cNvPr id="31" name="図形グループ 30"/>
              <p:cNvGrpSpPr>
                <a:grpSpLocks noChangeAspect="1"/>
              </p:cNvGrpSpPr>
              <p:nvPr/>
            </p:nvGrpSpPr>
            <p:grpSpPr>
              <a:xfrm>
                <a:off x="4737714" y="951399"/>
                <a:ext cx="4878918" cy="3596290"/>
                <a:chOff x="5894417" y="4105507"/>
                <a:chExt cx="4106833" cy="2443018"/>
              </a:xfrm>
            </p:grpSpPr>
            <p:grpSp>
              <p:nvGrpSpPr>
                <p:cNvPr id="36" name="図形グループ 35"/>
                <p:cNvGrpSpPr>
                  <a:grpSpLocks noChangeAspect="1"/>
                </p:cNvGrpSpPr>
                <p:nvPr/>
              </p:nvGrpSpPr>
              <p:grpSpPr>
                <a:xfrm>
                  <a:off x="5894417" y="4105507"/>
                  <a:ext cx="4106833" cy="2443018"/>
                  <a:chOff x="3975100" y="1450975"/>
                  <a:chExt cx="3568700" cy="2239433"/>
                </a:xfrm>
              </p:grpSpPr>
              <p:pic>
                <p:nvPicPr>
                  <p:cNvPr id="38" name="図 37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3975100" y="1450975"/>
                    <a:ext cx="1955800" cy="2197100"/>
                  </a:xfrm>
                  <a:prstGeom prst="rect">
                    <a:avLst/>
                  </a:prstGeom>
                </p:spPr>
              </p:pic>
              <p:pic>
                <p:nvPicPr>
                  <p:cNvPr id="39" name="図 38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5930900" y="1493308"/>
                    <a:ext cx="1612900" cy="2197100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37" name="正方形/長方形 36"/>
                <p:cNvSpPr>
                  <a:spLocks noChangeAspect="1"/>
                </p:cNvSpPr>
                <p:nvPr/>
              </p:nvSpPr>
              <p:spPr>
                <a:xfrm>
                  <a:off x="7625296" y="4685501"/>
                  <a:ext cx="266700" cy="276225"/>
                </a:xfrm>
                <a:prstGeom prst="rect">
                  <a:avLst/>
                </a:prstGeom>
                <a:noFill/>
                <a:ln w="38100" cmpd="sng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32" name="テキスト ボックス 31"/>
              <p:cNvSpPr txBox="1"/>
              <p:nvPr/>
            </p:nvSpPr>
            <p:spPr>
              <a:xfrm>
                <a:off x="5834626" y="2488357"/>
                <a:ext cx="1012475" cy="338554"/>
              </a:xfrm>
              <a:prstGeom prst="rect">
                <a:avLst/>
              </a:prstGeom>
              <a:noFill/>
              <a:ln>
                <a:solidFill>
                  <a:srgbClr val="0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ja-JP" sz="1600" b="1" dirty="0" smtClean="0"/>
                  <a:t>v</a:t>
                </a:r>
                <a:r>
                  <a:rPr lang="en-US" altLang="ja-JP" sz="1600" b="1" baseline="-25000" dirty="0" smtClean="0"/>
                  <a:t>1</a:t>
                </a:r>
                <a:r>
                  <a:rPr kumimoji="1" lang="en-US" altLang="ja-JP" sz="1600" b="1" dirty="0" smtClean="0"/>
                  <a:t> ~ 0.063</a:t>
                </a:r>
                <a:endParaRPr kumimoji="1" lang="ja-JP" altLang="en-US" sz="1600" b="1" dirty="0"/>
              </a:p>
            </p:txBody>
          </p:sp>
          <p:cxnSp>
            <p:nvCxnSpPr>
              <p:cNvPr id="33" name="直線矢印コネクタ 32"/>
              <p:cNvCxnSpPr>
                <a:stCxn id="32" idx="0"/>
              </p:cNvCxnSpPr>
              <p:nvPr/>
            </p:nvCxnSpPr>
            <p:spPr>
              <a:xfrm flipV="1">
                <a:off x="6340864" y="2145135"/>
                <a:ext cx="368956" cy="343222"/>
              </a:xfrm>
              <a:prstGeom prst="straightConnector1">
                <a:avLst/>
              </a:prstGeom>
              <a:ln>
                <a:solidFill>
                  <a:srgbClr val="00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テキスト ボックス 33"/>
              <p:cNvSpPr txBox="1"/>
              <p:nvPr/>
            </p:nvSpPr>
            <p:spPr>
              <a:xfrm>
                <a:off x="7561361" y="2758267"/>
                <a:ext cx="1012475" cy="338554"/>
              </a:xfrm>
              <a:prstGeom prst="rect">
                <a:avLst/>
              </a:prstGeom>
              <a:noFill/>
              <a:ln>
                <a:solidFill>
                  <a:srgbClr val="0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ja-JP" sz="1600" b="1" dirty="0" smtClean="0"/>
                  <a:t>v</a:t>
                </a:r>
                <a:r>
                  <a:rPr lang="en-US" altLang="ja-JP" sz="1600" b="1" baseline="-25000" dirty="0" smtClean="0"/>
                  <a:t>1</a:t>
                </a:r>
                <a:r>
                  <a:rPr kumimoji="1" lang="en-US" altLang="ja-JP" sz="1600" b="1" dirty="0" smtClean="0"/>
                  <a:t> ~ 0.054</a:t>
                </a:r>
                <a:endParaRPr kumimoji="1" lang="ja-JP" altLang="en-US" sz="1600" b="1" dirty="0"/>
              </a:p>
            </p:txBody>
          </p:sp>
          <p:cxnSp>
            <p:nvCxnSpPr>
              <p:cNvPr id="35" name="直線矢印コネクタ 34"/>
              <p:cNvCxnSpPr>
                <a:stCxn id="34" idx="0"/>
              </p:cNvCxnSpPr>
              <p:nvPr/>
            </p:nvCxnSpPr>
            <p:spPr>
              <a:xfrm flipV="1">
                <a:off x="8067599" y="2415045"/>
                <a:ext cx="368956" cy="343222"/>
              </a:xfrm>
              <a:prstGeom prst="straightConnector1">
                <a:avLst/>
              </a:prstGeom>
              <a:ln>
                <a:solidFill>
                  <a:srgbClr val="00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正方形/長方形 29"/>
            <p:cNvSpPr>
              <a:spLocks noChangeAspect="1"/>
            </p:cNvSpPr>
            <p:nvPr/>
          </p:nvSpPr>
          <p:spPr>
            <a:xfrm>
              <a:off x="8558304" y="2098896"/>
              <a:ext cx="316840" cy="406622"/>
            </a:xfrm>
            <a:prstGeom prst="rect">
              <a:avLst/>
            </a:prstGeom>
            <a:noFill/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69766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4606499"/>
            <a:ext cx="8915400" cy="1911777"/>
          </a:xfrm>
        </p:spPr>
        <p:txBody>
          <a:bodyPr/>
          <a:lstStyle/>
          <a:p>
            <a:endParaRPr lang="en-US" altLang="ja-JP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17 Aug 2012</a:t>
            </a:r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Quark Matter 2012</a:t>
            </a:r>
            <a:endParaRPr kumimoji="0" lang="zh-CN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21</a:t>
            </a:fld>
            <a:endParaRPr kumimoji="0" lang="zh-CN" altLang="en-US" dirty="0"/>
          </a:p>
        </p:txBody>
      </p:sp>
      <p:grpSp>
        <p:nvGrpSpPr>
          <p:cNvPr id="9" name="図形グループ 8"/>
          <p:cNvGrpSpPr>
            <a:grpSpLocks noChangeAspect="1"/>
          </p:cNvGrpSpPr>
          <p:nvPr/>
        </p:nvGrpSpPr>
        <p:grpSpPr>
          <a:xfrm>
            <a:off x="31749" y="902300"/>
            <a:ext cx="9631886" cy="4080510"/>
            <a:chOff x="31750" y="910800"/>
            <a:chExt cx="9173225" cy="3886200"/>
          </a:xfrm>
        </p:grpSpPr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4000" y="910800"/>
              <a:ext cx="7800975" cy="3886200"/>
            </a:xfrm>
            <a:prstGeom prst="rect">
              <a:avLst/>
            </a:prstGeom>
          </p:spPr>
        </p:pic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750" y="1260050"/>
              <a:ext cx="1440180" cy="1555750"/>
            </a:xfrm>
            <a:prstGeom prst="rect">
              <a:avLst/>
            </a:prstGeom>
          </p:spPr>
        </p:pic>
        <p:pic>
          <p:nvPicPr>
            <p:cNvPr id="27" name="図 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137" y="3095752"/>
              <a:ext cx="1374648" cy="1324356"/>
            </a:xfrm>
            <a:prstGeom prst="rect">
              <a:avLst/>
            </a:prstGeom>
          </p:spPr>
        </p:pic>
        <p:sp>
          <p:nvSpPr>
            <p:cNvPr id="28" name="TextBox 86"/>
            <p:cNvSpPr txBox="1">
              <a:spLocks noChangeArrowheads="1"/>
            </p:cNvSpPr>
            <p:nvPr/>
          </p:nvSpPr>
          <p:spPr bwMode="auto">
            <a:xfrm>
              <a:off x="2263775" y="1541463"/>
              <a:ext cx="65881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 dirty="0">
                  <a:solidFill>
                    <a:srgbClr val="FF0000"/>
                  </a:solidFill>
                </a:rPr>
                <a:t>➊</a:t>
              </a:r>
              <a:r>
                <a:rPr lang="en-US" altLang="ja-JP" sz="1200" dirty="0">
                  <a:solidFill>
                    <a:srgbClr val="0000FF"/>
                  </a:solidFill>
                </a:rPr>
                <a:t>➇</a:t>
              </a:r>
              <a:endParaRPr lang="ja-JP" altLang="en-US" sz="1200" dirty="0">
                <a:solidFill>
                  <a:srgbClr val="0000FF"/>
                </a:solidFill>
              </a:endParaRPr>
            </a:p>
          </p:txBody>
        </p:sp>
        <p:sp>
          <p:nvSpPr>
            <p:cNvPr id="29" name="TextBox 87"/>
            <p:cNvSpPr txBox="1">
              <a:spLocks noChangeArrowheads="1"/>
            </p:cNvSpPr>
            <p:nvPr/>
          </p:nvSpPr>
          <p:spPr bwMode="auto">
            <a:xfrm>
              <a:off x="3656806" y="1541463"/>
              <a:ext cx="65881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 dirty="0">
                  <a:solidFill>
                    <a:srgbClr val="FF0000"/>
                  </a:solidFill>
                </a:rPr>
                <a:t>➋</a:t>
              </a:r>
              <a:r>
                <a:rPr lang="en-US" altLang="ja-JP" sz="1200" dirty="0">
                  <a:solidFill>
                    <a:srgbClr val="0000FF"/>
                  </a:solidFill>
                </a:rPr>
                <a:t>➆</a:t>
              </a:r>
              <a:endParaRPr lang="ja-JP" altLang="en-US" sz="1200" dirty="0">
                <a:solidFill>
                  <a:srgbClr val="0000FF"/>
                </a:solidFill>
              </a:endParaRPr>
            </a:p>
          </p:txBody>
        </p:sp>
        <p:sp>
          <p:nvSpPr>
            <p:cNvPr id="30" name="TextBox 88"/>
            <p:cNvSpPr txBox="1">
              <a:spLocks noChangeArrowheads="1"/>
            </p:cNvSpPr>
            <p:nvPr/>
          </p:nvSpPr>
          <p:spPr bwMode="auto">
            <a:xfrm>
              <a:off x="5041900" y="1548321"/>
              <a:ext cx="65881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>
                  <a:solidFill>
                    <a:srgbClr val="FF0000"/>
                  </a:solidFill>
                </a:rPr>
                <a:t>➌</a:t>
              </a:r>
              <a:r>
                <a:rPr lang="en-US" altLang="ja-JP" sz="1200">
                  <a:solidFill>
                    <a:srgbClr val="0000FF"/>
                  </a:solidFill>
                </a:rPr>
                <a:t>➅</a:t>
              </a:r>
              <a:endParaRPr lang="ja-JP" altLang="en-US" sz="1200">
                <a:solidFill>
                  <a:srgbClr val="0000FF"/>
                </a:solidFill>
              </a:endParaRPr>
            </a:p>
          </p:txBody>
        </p:sp>
        <p:sp>
          <p:nvSpPr>
            <p:cNvPr id="31" name="TextBox 89"/>
            <p:cNvSpPr txBox="1">
              <a:spLocks noChangeArrowheads="1"/>
            </p:cNvSpPr>
            <p:nvPr/>
          </p:nvSpPr>
          <p:spPr bwMode="auto">
            <a:xfrm>
              <a:off x="6391275" y="1568959"/>
              <a:ext cx="65881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>
                  <a:solidFill>
                    <a:srgbClr val="FF0000"/>
                  </a:solidFill>
                </a:rPr>
                <a:t>➍</a:t>
              </a:r>
              <a:r>
                <a:rPr lang="en-US" altLang="ja-JP" sz="1200">
                  <a:solidFill>
                    <a:srgbClr val="0000FF"/>
                  </a:solidFill>
                </a:rPr>
                <a:t>➄</a:t>
              </a:r>
              <a:endParaRPr lang="ja-JP" altLang="en-US" sz="1200">
                <a:solidFill>
                  <a:srgbClr val="0000FF"/>
                </a:solidFill>
              </a:endParaRPr>
            </a:p>
          </p:txBody>
        </p:sp>
        <p:sp>
          <p:nvSpPr>
            <p:cNvPr id="32" name="TextBox 86"/>
            <p:cNvSpPr txBox="1">
              <a:spLocks noChangeArrowheads="1"/>
            </p:cNvSpPr>
            <p:nvPr/>
          </p:nvSpPr>
          <p:spPr bwMode="auto">
            <a:xfrm>
              <a:off x="2265374" y="3095752"/>
              <a:ext cx="65881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 dirty="0">
                  <a:solidFill>
                    <a:srgbClr val="FF0000"/>
                  </a:solidFill>
                </a:rPr>
                <a:t>➊</a:t>
              </a:r>
              <a:r>
                <a:rPr lang="en-US" altLang="ja-JP" sz="1200" dirty="0">
                  <a:solidFill>
                    <a:srgbClr val="0000FF"/>
                  </a:solidFill>
                </a:rPr>
                <a:t>➇</a:t>
              </a:r>
              <a:endParaRPr lang="ja-JP" altLang="en-US" sz="1200" dirty="0">
                <a:solidFill>
                  <a:srgbClr val="0000FF"/>
                </a:solidFill>
              </a:endParaRPr>
            </a:p>
          </p:txBody>
        </p:sp>
        <p:sp>
          <p:nvSpPr>
            <p:cNvPr id="33" name="TextBox 87"/>
            <p:cNvSpPr txBox="1">
              <a:spLocks noChangeArrowheads="1"/>
            </p:cNvSpPr>
            <p:nvPr/>
          </p:nvSpPr>
          <p:spPr bwMode="auto">
            <a:xfrm>
              <a:off x="3658405" y="3095752"/>
              <a:ext cx="65881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 dirty="0">
                  <a:solidFill>
                    <a:srgbClr val="FF0000"/>
                  </a:solidFill>
                </a:rPr>
                <a:t>➋</a:t>
              </a:r>
              <a:r>
                <a:rPr lang="en-US" altLang="ja-JP" sz="1200" dirty="0">
                  <a:solidFill>
                    <a:srgbClr val="0000FF"/>
                  </a:solidFill>
                </a:rPr>
                <a:t>➆</a:t>
              </a:r>
              <a:endParaRPr lang="ja-JP" altLang="en-US" sz="1200" dirty="0">
                <a:solidFill>
                  <a:srgbClr val="0000FF"/>
                </a:solidFill>
              </a:endParaRPr>
            </a:p>
          </p:txBody>
        </p:sp>
        <p:sp>
          <p:nvSpPr>
            <p:cNvPr id="34" name="TextBox 88"/>
            <p:cNvSpPr txBox="1">
              <a:spLocks noChangeArrowheads="1"/>
            </p:cNvSpPr>
            <p:nvPr/>
          </p:nvSpPr>
          <p:spPr bwMode="auto">
            <a:xfrm>
              <a:off x="5043499" y="3102610"/>
              <a:ext cx="65881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>
                  <a:solidFill>
                    <a:srgbClr val="FF0000"/>
                  </a:solidFill>
                </a:rPr>
                <a:t>➌</a:t>
              </a:r>
              <a:r>
                <a:rPr lang="en-US" altLang="ja-JP" sz="1200">
                  <a:solidFill>
                    <a:srgbClr val="0000FF"/>
                  </a:solidFill>
                </a:rPr>
                <a:t>➅</a:t>
              </a:r>
              <a:endParaRPr lang="ja-JP" altLang="en-US" sz="1200">
                <a:solidFill>
                  <a:srgbClr val="0000FF"/>
                </a:solidFill>
              </a:endParaRPr>
            </a:p>
          </p:txBody>
        </p:sp>
        <p:sp>
          <p:nvSpPr>
            <p:cNvPr id="35" name="TextBox 89"/>
            <p:cNvSpPr txBox="1">
              <a:spLocks noChangeArrowheads="1"/>
            </p:cNvSpPr>
            <p:nvPr/>
          </p:nvSpPr>
          <p:spPr bwMode="auto">
            <a:xfrm>
              <a:off x="6392874" y="3123248"/>
              <a:ext cx="65881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>
                  <a:solidFill>
                    <a:srgbClr val="FF0000"/>
                  </a:solidFill>
                </a:rPr>
                <a:t>➍</a:t>
              </a:r>
              <a:r>
                <a:rPr lang="en-US" altLang="ja-JP" sz="1200">
                  <a:solidFill>
                    <a:srgbClr val="0000FF"/>
                  </a:solidFill>
                </a:rPr>
                <a:t>➄</a:t>
              </a:r>
              <a:endParaRPr lang="ja-JP" altLang="en-US" sz="1200">
                <a:solidFill>
                  <a:srgbClr val="0000FF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Correlations relative to </a:t>
            </a:r>
            <a:r>
              <a:rPr lang="en-US" altLang="ja-JP" dirty="0" smtClean="0">
                <a:latin typeface="Symbol" charset="2"/>
                <a:cs typeface="Symbol" charset="2"/>
              </a:rPr>
              <a:t>Y</a:t>
            </a:r>
            <a:r>
              <a:rPr lang="en-US" altLang="ja-JP" baseline="-25000" dirty="0" smtClean="0">
                <a:latin typeface="Symbol" charset="2"/>
                <a:cs typeface="Symbol" charset="2"/>
              </a:rPr>
              <a:t>2 </a:t>
            </a:r>
            <a:r>
              <a:rPr lang="en-US" altLang="ja-JP" dirty="0" smtClean="0">
                <a:latin typeface="Symbol" charset="2"/>
                <a:cs typeface="Symbol" charset="2"/>
              </a:rPr>
              <a:t>&amp; </a:t>
            </a:r>
            <a:r>
              <a:rPr lang="en-US" altLang="ja-JP" dirty="0" smtClean="0">
                <a:latin typeface="Symbol" charset="2"/>
                <a:cs typeface="Symbol" charset="2"/>
              </a:rPr>
              <a:t>Y</a:t>
            </a:r>
            <a:r>
              <a:rPr lang="en-US" altLang="ja-JP" baseline="-25000" dirty="0" smtClean="0">
                <a:latin typeface="Symbol" charset="2"/>
                <a:cs typeface="Symbol" charset="2"/>
              </a:rPr>
              <a:t>3</a:t>
            </a:r>
            <a:r>
              <a:rPr lang="en-US" altLang="ja-JP" dirty="0" smtClean="0">
                <a:latin typeface="Symbol" charset="2"/>
                <a:cs typeface="Symbol" charset="2"/>
              </a:rPr>
              <a:t>,</a:t>
            </a:r>
            <a:r>
              <a:rPr lang="en-US" altLang="ja-JP" baseline="-25000" dirty="0" smtClean="0">
                <a:latin typeface="Symbol" charset="2"/>
                <a:cs typeface="Symbol" charset="2"/>
              </a:rPr>
              <a:t> </a:t>
            </a:r>
            <a:r>
              <a:rPr lang="en-US" altLang="ja-JP" dirty="0" smtClean="0">
                <a:cs typeface="Symbol" charset="2"/>
              </a:rPr>
              <a:t>0-10%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51039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Correlations relative to </a:t>
            </a:r>
            <a:r>
              <a:rPr lang="en-US" altLang="ja-JP" dirty="0" smtClean="0">
                <a:latin typeface="Symbol" charset="2"/>
                <a:cs typeface="Symbol" charset="2"/>
              </a:rPr>
              <a:t>Y</a:t>
            </a:r>
            <a:r>
              <a:rPr lang="en-US" altLang="ja-JP" baseline="-25000" dirty="0" smtClean="0">
                <a:latin typeface="Symbol" charset="2"/>
                <a:cs typeface="Symbol" charset="2"/>
              </a:rPr>
              <a:t>2 </a:t>
            </a:r>
            <a:r>
              <a:rPr lang="en-US" altLang="ja-JP" dirty="0" smtClean="0">
                <a:latin typeface="Symbol" charset="2"/>
                <a:cs typeface="Symbol" charset="2"/>
              </a:rPr>
              <a:t>&amp; </a:t>
            </a:r>
            <a:r>
              <a:rPr lang="en-US" altLang="ja-JP" dirty="0" smtClean="0">
                <a:latin typeface="Symbol" charset="2"/>
                <a:cs typeface="Symbol" charset="2"/>
              </a:rPr>
              <a:t>Y</a:t>
            </a:r>
            <a:r>
              <a:rPr lang="en-US" altLang="ja-JP" baseline="-25000" dirty="0" smtClean="0">
                <a:latin typeface="Symbol" charset="2"/>
                <a:cs typeface="Symbol" charset="2"/>
              </a:rPr>
              <a:t>3</a:t>
            </a:r>
            <a:r>
              <a:rPr lang="en-US" altLang="ja-JP" dirty="0" smtClean="0">
                <a:cs typeface="Symbol" charset="2"/>
              </a:rPr>
              <a:t> </a:t>
            </a:r>
            <a:r>
              <a:rPr lang="en-US" altLang="ja-JP" dirty="0" smtClean="0">
                <a:cs typeface="Symbol" charset="2"/>
              </a:rPr>
              <a:t>10-20</a:t>
            </a:r>
            <a:r>
              <a:rPr lang="en-US" altLang="ja-JP" dirty="0">
                <a:cs typeface="Symbol" charset="2"/>
              </a:rPr>
              <a:t>%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4796999"/>
            <a:ext cx="8915400" cy="1329163"/>
          </a:xfrm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17 Aug 2012</a:t>
            </a:r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Quark Matter 2012</a:t>
            </a:r>
            <a:endParaRPr kumimoji="0" lang="zh-CN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22</a:t>
            </a:fld>
            <a:endParaRPr kumimoji="0" lang="zh-CN" altLang="en-US"/>
          </a:p>
        </p:txBody>
      </p:sp>
      <p:sp>
        <p:nvSpPr>
          <p:cNvPr id="9" name="TextBox 86"/>
          <p:cNvSpPr txBox="1">
            <a:spLocks noChangeArrowheads="1"/>
          </p:cNvSpPr>
          <p:nvPr/>
        </p:nvSpPr>
        <p:spPr bwMode="auto">
          <a:xfrm>
            <a:off x="2263775" y="1541463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➊</a:t>
            </a:r>
            <a:r>
              <a:rPr lang="en-US" altLang="ja-JP" sz="1200" dirty="0">
                <a:solidFill>
                  <a:srgbClr val="0000FF"/>
                </a:solidFill>
              </a:rPr>
              <a:t>➇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10" name="TextBox 87"/>
          <p:cNvSpPr txBox="1">
            <a:spLocks noChangeArrowheads="1"/>
          </p:cNvSpPr>
          <p:nvPr/>
        </p:nvSpPr>
        <p:spPr bwMode="auto">
          <a:xfrm>
            <a:off x="3656806" y="1541463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➋</a:t>
            </a:r>
            <a:r>
              <a:rPr lang="en-US" altLang="ja-JP" sz="1200" dirty="0">
                <a:solidFill>
                  <a:srgbClr val="0000FF"/>
                </a:solidFill>
              </a:rPr>
              <a:t>➆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11" name="TextBox 88"/>
          <p:cNvSpPr txBox="1">
            <a:spLocks noChangeArrowheads="1"/>
          </p:cNvSpPr>
          <p:nvPr/>
        </p:nvSpPr>
        <p:spPr bwMode="auto">
          <a:xfrm>
            <a:off x="5041900" y="1548321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➌</a:t>
            </a:r>
            <a:r>
              <a:rPr lang="en-US" altLang="ja-JP" sz="1200">
                <a:solidFill>
                  <a:srgbClr val="0000FF"/>
                </a:solidFill>
              </a:rPr>
              <a:t>➅</a:t>
            </a:r>
            <a:endParaRPr lang="ja-JP" altLang="en-US" sz="1200">
              <a:solidFill>
                <a:srgbClr val="0000FF"/>
              </a:solidFill>
            </a:endParaRPr>
          </a:p>
        </p:txBody>
      </p:sp>
      <p:sp>
        <p:nvSpPr>
          <p:cNvPr id="12" name="TextBox 89"/>
          <p:cNvSpPr txBox="1">
            <a:spLocks noChangeArrowheads="1"/>
          </p:cNvSpPr>
          <p:nvPr/>
        </p:nvSpPr>
        <p:spPr bwMode="auto">
          <a:xfrm>
            <a:off x="6391275" y="1568959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➍</a:t>
            </a:r>
            <a:r>
              <a:rPr lang="en-US" altLang="ja-JP" sz="1200">
                <a:solidFill>
                  <a:srgbClr val="0000FF"/>
                </a:solidFill>
              </a:rPr>
              <a:t>➄</a:t>
            </a:r>
            <a:endParaRPr lang="ja-JP" altLang="en-US" sz="1200">
              <a:solidFill>
                <a:srgbClr val="0000FF"/>
              </a:solidFill>
            </a:endParaRPr>
          </a:p>
        </p:txBody>
      </p:sp>
      <p:sp>
        <p:nvSpPr>
          <p:cNvPr id="13" name="TextBox 86"/>
          <p:cNvSpPr txBox="1">
            <a:spLocks noChangeArrowheads="1"/>
          </p:cNvSpPr>
          <p:nvPr/>
        </p:nvSpPr>
        <p:spPr bwMode="auto">
          <a:xfrm>
            <a:off x="2265374" y="3095752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➊</a:t>
            </a:r>
            <a:r>
              <a:rPr lang="en-US" altLang="ja-JP" sz="1200" dirty="0">
                <a:solidFill>
                  <a:srgbClr val="0000FF"/>
                </a:solidFill>
              </a:rPr>
              <a:t>➇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14" name="TextBox 87"/>
          <p:cNvSpPr txBox="1">
            <a:spLocks noChangeArrowheads="1"/>
          </p:cNvSpPr>
          <p:nvPr/>
        </p:nvSpPr>
        <p:spPr bwMode="auto">
          <a:xfrm>
            <a:off x="3658405" y="3095752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➋</a:t>
            </a:r>
            <a:r>
              <a:rPr lang="en-US" altLang="ja-JP" sz="1200" dirty="0">
                <a:solidFill>
                  <a:srgbClr val="0000FF"/>
                </a:solidFill>
              </a:rPr>
              <a:t>➆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15" name="TextBox 88"/>
          <p:cNvSpPr txBox="1">
            <a:spLocks noChangeArrowheads="1"/>
          </p:cNvSpPr>
          <p:nvPr/>
        </p:nvSpPr>
        <p:spPr bwMode="auto">
          <a:xfrm>
            <a:off x="5043499" y="3102610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➌</a:t>
            </a:r>
            <a:r>
              <a:rPr lang="en-US" altLang="ja-JP" sz="1200">
                <a:solidFill>
                  <a:srgbClr val="0000FF"/>
                </a:solidFill>
              </a:rPr>
              <a:t>➅</a:t>
            </a:r>
            <a:endParaRPr lang="ja-JP" altLang="en-US" sz="1200">
              <a:solidFill>
                <a:srgbClr val="0000FF"/>
              </a:solidFill>
            </a:endParaRPr>
          </a:p>
        </p:txBody>
      </p:sp>
      <p:sp>
        <p:nvSpPr>
          <p:cNvPr id="16" name="TextBox 89"/>
          <p:cNvSpPr txBox="1">
            <a:spLocks noChangeArrowheads="1"/>
          </p:cNvSpPr>
          <p:nvPr/>
        </p:nvSpPr>
        <p:spPr bwMode="auto">
          <a:xfrm>
            <a:off x="6392874" y="3123248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➍</a:t>
            </a:r>
            <a:r>
              <a:rPr lang="en-US" altLang="ja-JP" sz="1200">
                <a:solidFill>
                  <a:srgbClr val="0000FF"/>
                </a:solidFill>
              </a:rPr>
              <a:t>➄</a:t>
            </a:r>
            <a:endParaRPr lang="ja-JP" altLang="en-US" sz="1200">
              <a:solidFill>
                <a:srgbClr val="0000FF"/>
              </a:solidFill>
            </a:endParaRPr>
          </a:p>
        </p:txBody>
      </p:sp>
      <p:grpSp>
        <p:nvGrpSpPr>
          <p:cNvPr id="7" name="図形グループ 6"/>
          <p:cNvGrpSpPr>
            <a:grpSpLocks noChangeAspect="1"/>
          </p:cNvGrpSpPr>
          <p:nvPr/>
        </p:nvGrpSpPr>
        <p:grpSpPr>
          <a:xfrm>
            <a:off x="31749" y="910800"/>
            <a:ext cx="9631886" cy="4080510"/>
            <a:chOff x="31750" y="910800"/>
            <a:chExt cx="9173225" cy="3886200"/>
          </a:xfrm>
        </p:grpSpPr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4000" y="910800"/>
              <a:ext cx="7800975" cy="3886200"/>
            </a:xfrm>
            <a:prstGeom prst="rect">
              <a:avLst/>
            </a:prstGeom>
          </p:spPr>
        </p:pic>
        <p:pic>
          <p:nvPicPr>
            <p:cNvPr id="17" name="図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750" y="1260050"/>
              <a:ext cx="1440180" cy="1555750"/>
            </a:xfrm>
            <a:prstGeom prst="rect">
              <a:avLst/>
            </a:prstGeom>
          </p:spPr>
        </p:pic>
        <p:pic>
          <p:nvPicPr>
            <p:cNvPr id="18" name="図 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137" y="3095752"/>
              <a:ext cx="1374648" cy="1324356"/>
            </a:xfrm>
            <a:prstGeom prst="rect">
              <a:avLst/>
            </a:prstGeom>
          </p:spPr>
        </p:pic>
      </p:grpSp>
      <p:sp>
        <p:nvSpPr>
          <p:cNvPr id="19" name="TextBox 86"/>
          <p:cNvSpPr txBox="1">
            <a:spLocks noChangeArrowheads="1"/>
          </p:cNvSpPr>
          <p:nvPr/>
        </p:nvSpPr>
        <p:spPr bwMode="auto">
          <a:xfrm>
            <a:off x="2375375" y="1564496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➊</a:t>
            </a:r>
            <a:r>
              <a:rPr lang="en-US" altLang="ja-JP" sz="1200" dirty="0">
                <a:solidFill>
                  <a:srgbClr val="0000FF"/>
                </a:solidFill>
              </a:rPr>
              <a:t>➇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20" name="TextBox 87"/>
          <p:cNvSpPr txBox="1">
            <a:spLocks noChangeArrowheads="1"/>
          </p:cNvSpPr>
          <p:nvPr/>
        </p:nvSpPr>
        <p:spPr bwMode="auto">
          <a:xfrm>
            <a:off x="3838058" y="1564496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➋</a:t>
            </a:r>
            <a:r>
              <a:rPr lang="en-US" altLang="ja-JP" sz="1200" dirty="0">
                <a:solidFill>
                  <a:srgbClr val="0000FF"/>
                </a:solidFill>
              </a:rPr>
              <a:t>➆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21" name="TextBox 88"/>
          <p:cNvSpPr txBox="1">
            <a:spLocks noChangeArrowheads="1"/>
          </p:cNvSpPr>
          <p:nvPr/>
        </p:nvSpPr>
        <p:spPr bwMode="auto">
          <a:xfrm>
            <a:off x="5292406" y="1571697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➌</a:t>
            </a:r>
            <a:r>
              <a:rPr lang="en-US" altLang="ja-JP" sz="1200">
                <a:solidFill>
                  <a:srgbClr val="0000FF"/>
                </a:solidFill>
              </a:rPr>
              <a:t>➅</a:t>
            </a:r>
            <a:endParaRPr lang="ja-JP" altLang="en-US" sz="1200">
              <a:solidFill>
                <a:srgbClr val="0000FF"/>
              </a:solidFill>
            </a:endParaRPr>
          </a:p>
        </p:txBody>
      </p:sp>
      <p:sp>
        <p:nvSpPr>
          <p:cNvPr id="22" name="TextBox 89"/>
          <p:cNvSpPr txBox="1">
            <a:spLocks noChangeArrowheads="1"/>
          </p:cNvSpPr>
          <p:nvPr/>
        </p:nvSpPr>
        <p:spPr bwMode="auto">
          <a:xfrm>
            <a:off x="6709250" y="1593367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➍</a:t>
            </a:r>
            <a:r>
              <a:rPr lang="en-US" altLang="ja-JP" sz="1200">
                <a:solidFill>
                  <a:srgbClr val="0000FF"/>
                </a:solidFill>
              </a:rPr>
              <a:t>➄</a:t>
            </a:r>
            <a:endParaRPr lang="ja-JP" altLang="en-US" sz="1200">
              <a:solidFill>
                <a:srgbClr val="0000FF"/>
              </a:solidFill>
            </a:endParaRPr>
          </a:p>
        </p:txBody>
      </p:sp>
      <p:sp>
        <p:nvSpPr>
          <p:cNvPr id="23" name="TextBox 86"/>
          <p:cNvSpPr txBox="1">
            <a:spLocks noChangeArrowheads="1"/>
          </p:cNvSpPr>
          <p:nvPr/>
        </p:nvSpPr>
        <p:spPr bwMode="auto">
          <a:xfrm>
            <a:off x="2377054" y="3196500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➊</a:t>
            </a:r>
            <a:r>
              <a:rPr lang="en-US" altLang="ja-JP" sz="1200" dirty="0">
                <a:solidFill>
                  <a:srgbClr val="0000FF"/>
                </a:solidFill>
              </a:rPr>
              <a:t>➇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24" name="TextBox 87"/>
          <p:cNvSpPr txBox="1">
            <a:spLocks noChangeArrowheads="1"/>
          </p:cNvSpPr>
          <p:nvPr/>
        </p:nvSpPr>
        <p:spPr bwMode="auto">
          <a:xfrm>
            <a:off x="3839737" y="3196500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➋</a:t>
            </a:r>
            <a:r>
              <a:rPr lang="en-US" altLang="ja-JP" sz="1200" dirty="0">
                <a:solidFill>
                  <a:srgbClr val="0000FF"/>
                </a:solidFill>
              </a:rPr>
              <a:t>➆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25" name="TextBox 88"/>
          <p:cNvSpPr txBox="1">
            <a:spLocks noChangeArrowheads="1"/>
          </p:cNvSpPr>
          <p:nvPr/>
        </p:nvSpPr>
        <p:spPr bwMode="auto">
          <a:xfrm>
            <a:off x="5294085" y="3203701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➌</a:t>
            </a:r>
            <a:r>
              <a:rPr lang="en-US" altLang="ja-JP" sz="1200">
                <a:solidFill>
                  <a:srgbClr val="0000FF"/>
                </a:solidFill>
              </a:rPr>
              <a:t>➅</a:t>
            </a:r>
            <a:endParaRPr lang="ja-JP" altLang="en-US" sz="1200">
              <a:solidFill>
                <a:srgbClr val="0000FF"/>
              </a:solidFill>
            </a:endParaRPr>
          </a:p>
        </p:txBody>
      </p:sp>
      <p:sp>
        <p:nvSpPr>
          <p:cNvPr id="26" name="TextBox 89"/>
          <p:cNvSpPr txBox="1">
            <a:spLocks noChangeArrowheads="1"/>
          </p:cNvSpPr>
          <p:nvPr/>
        </p:nvSpPr>
        <p:spPr bwMode="auto">
          <a:xfrm>
            <a:off x="6710929" y="3225370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➍</a:t>
            </a:r>
            <a:r>
              <a:rPr lang="en-US" altLang="ja-JP" sz="1200">
                <a:solidFill>
                  <a:srgbClr val="0000FF"/>
                </a:solidFill>
              </a:rPr>
              <a:t>➄</a:t>
            </a:r>
            <a:endParaRPr lang="ja-JP" altLang="en-US" sz="120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055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Correlations relative to </a:t>
            </a:r>
            <a:r>
              <a:rPr lang="en-US" altLang="ja-JP" dirty="0" smtClean="0">
                <a:latin typeface="Symbol" charset="2"/>
                <a:cs typeface="Symbol" charset="2"/>
              </a:rPr>
              <a:t>Y</a:t>
            </a:r>
            <a:r>
              <a:rPr lang="en-US" altLang="ja-JP" baseline="-25000" dirty="0" smtClean="0">
                <a:latin typeface="Symbol" charset="2"/>
                <a:cs typeface="Symbol" charset="2"/>
              </a:rPr>
              <a:t>2 </a:t>
            </a:r>
            <a:r>
              <a:rPr lang="en-US" altLang="ja-JP" dirty="0" smtClean="0">
                <a:latin typeface="Symbol" charset="2"/>
                <a:cs typeface="Symbol" charset="2"/>
              </a:rPr>
              <a:t>&amp; </a:t>
            </a:r>
            <a:r>
              <a:rPr lang="en-US" altLang="ja-JP" dirty="0" smtClean="0">
                <a:latin typeface="Symbol" charset="2"/>
                <a:cs typeface="Symbol" charset="2"/>
              </a:rPr>
              <a:t>Y</a:t>
            </a:r>
            <a:r>
              <a:rPr lang="en-US" altLang="ja-JP" baseline="-25000" dirty="0" smtClean="0">
                <a:latin typeface="Symbol" charset="2"/>
                <a:cs typeface="Symbol" charset="2"/>
              </a:rPr>
              <a:t>3</a:t>
            </a:r>
            <a:r>
              <a:rPr lang="en-US" altLang="ja-JP" dirty="0" smtClean="0">
                <a:latin typeface="Symbol" charset="2"/>
                <a:cs typeface="Symbol" charset="2"/>
              </a:rPr>
              <a:t> </a:t>
            </a:r>
            <a:r>
              <a:rPr lang="en-US" altLang="ja-JP" dirty="0" smtClean="0">
                <a:cs typeface="Symbol" charset="2"/>
              </a:rPr>
              <a:t>20-30</a:t>
            </a:r>
            <a:r>
              <a:rPr lang="en-US" altLang="ja-JP" dirty="0">
                <a:cs typeface="Symbol" charset="2"/>
              </a:rPr>
              <a:t>%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4796999"/>
            <a:ext cx="8915400" cy="1329163"/>
          </a:xfrm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17 Aug 2012</a:t>
            </a:r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Quark Matter 2012</a:t>
            </a:r>
            <a:endParaRPr kumimoji="0" lang="zh-CN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23</a:t>
            </a:fld>
            <a:endParaRPr kumimoji="0" lang="zh-CN" altLang="en-US"/>
          </a:p>
        </p:txBody>
      </p:sp>
      <p:sp>
        <p:nvSpPr>
          <p:cNvPr id="8" name="TextBox 86"/>
          <p:cNvSpPr txBox="1">
            <a:spLocks noChangeArrowheads="1"/>
          </p:cNvSpPr>
          <p:nvPr/>
        </p:nvSpPr>
        <p:spPr bwMode="auto">
          <a:xfrm>
            <a:off x="2263775" y="1541463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➊</a:t>
            </a:r>
            <a:r>
              <a:rPr lang="en-US" altLang="ja-JP" sz="1200" dirty="0">
                <a:solidFill>
                  <a:srgbClr val="0000FF"/>
                </a:solidFill>
              </a:rPr>
              <a:t>➇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9" name="TextBox 87"/>
          <p:cNvSpPr txBox="1">
            <a:spLocks noChangeArrowheads="1"/>
          </p:cNvSpPr>
          <p:nvPr/>
        </p:nvSpPr>
        <p:spPr bwMode="auto">
          <a:xfrm>
            <a:off x="3656806" y="1541463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➋</a:t>
            </a:r>
            <a:r>
              <a:rPr lang="en-US" altLang="ja-JP" sz="1200" dirty="0">
                <a:solidFill>
                  <a:srgbClr val="0000FF"/>
                </a:solidFill>
              </a:rPr>
              <a:t>➆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10" name="TextBox 88"/>
          <p:cNvSpPr txBox="1">
            <a:spLocks noChangeArrowheads="1"/>
          </p:cNvSpPr>
          <p:nvPr/>
        </p:nvSpPr>
        <p:spPr bwMode="auto">
          <a:xfrm>
            <a:off x="5041900" y="1548321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➌</a:t>
            </a:r>
            <a:r>
              <a:rPr lang="en-US" altLang="ja-JP" sz="1200">
                <a:solidFill>
                  <a:srgbClr val="0000FF"/>
                </a:solidFill>
              </a:rPr>
              <a:t>➅</a:t>
            </a:r>
            <a:endParaRPr lang="ja-JP" altLang="en-US" sz="1200">
              <a:solidFill>
                <a:srgbClr val="0000FF"/>
              </a:solidFill>
            </a:endParaRPr>
          </a:p>
        </p:txBody>
      </p:sp>
      <p:sp>
        <p:nvSpPr>
          <p:cNvPr id="11" name="TextBox 89"/>
          <p:cNvSpPr txBox="1">
            <a:spLocks noChangeArrowheads="1"/>
          </p:cNvSpPr>
          <p:nvPr/>
        </p:nvSpPr>
        <p:spPr bwMode="auto">
          <a:xfrm>
            <a:off x="6391275" y="1568959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➍</a:t>
            </a:r>
            <a:r>
              <a:rPr lang="en-US" altLang="ja-JP" sz="1200">
                <a:solidFill>
                  <a:srgbClr val="0000FF"/>
                </a:solidFill>
              </a:rPr>
              <a:t>➄</a:t>
            </a:r>
            <a:endParaRPr lang="ja-JP" altLang="en-US" sz="1200">
              <a:solidFill>
                <a:srgbClr val="0000FF"/>
              </a:solidFill>
            </a:endParaRPr>
          </a:p>
        </p:txBody>
      </p:sp>
      <p:sp>
        <p:nvSpPr>
          <p:cNvPr id="12" name="TextBox 86"/>
          <p:cNvSpPr txBox="1">
            <a:spLocks noChangeArrowheads="1"/>
          </p:cNvSpPr>
          <p:nvPr/>
        </p:nvSpPr>
        <p:spPr bwMode="auto">
          <a:xfrm>
            <a:off x="2265374" y="3095752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➊</a:t>
            </a:r>
            <a:r>
              <a:rPr lang="en-US" altLang="ja-JP" sz="1200" dirty="0">
                <a:solidFill>
                  <a:srgbClr val="0000FF"/>
                </a:solidFill>
              </a:rPr>
              <a:t>➇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13" name="TextBox 87"/>
          <p:cNvSpPr txBox="1">
            <a:spLocks noChangeArrowheads="1"/>
          </p:cNvSpPr>
          <p:nvPr/>
        </p:nvSpPr>
        <p:spPr bwMode="auto">
          <a:xfrm>
            <a:off x="3658405" y="3095752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➋</a:t>
            </a:r>
            <a:r>
              <a:rPr lang="en-US" altLang="ja-JP" sz="1200" dirty="0">
                <a:solidFill>
                  <a:srgbClr val="0000FF"/>
                </a:solidFill>
              </a:rPr>
              <a:t>➆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14" name="TextBox 88"/>
          <p:cNvSpPr txBox="1">
            <a:spLocks noChangeArrowheads="1"/>
          </p:cNvSpPr>
          <p:nvPr/>
        </p:nvSpPr>
        <p:spPr bwMode="auto">
          <a:xfrm>
            <a:off x="5043499" y="3102610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➌</a:t>
            </a:r>
            <a:r>
              <a:rPr lang="en-US" altLang="ja-JP" sz="1200">
                <a:solidFill>
                  <a:srgbClr val="0000FF"/>
                </a:solidFill>
              </a:rPr>
              <a:t>➅</a:t>
            </a:r>
            <a:endParaRPr lang="ja-JP" altLang="en-US" sz="1200">
              <a:solidFill>
                <a:srgbClr val="0000FF"/>
              </a:solidFill>
            </a:endParaRPr>
          </a:p>
        </p:txBody>
      </p:sp>
      <p:sp>
        <p:nvSpPr>
          <p:cNvPr id="15" name="TextBox 89"/>
          <p:cNvSpPr txBox="1">
            <a:spLocks noChangeArrowheads="1"/>
          </p:cNvSpPr>
          <p:nvPr/>
        </p:nvSpPr>
        <p:spPr bwMode="auto">
          <a:xfrm>
            <a:off x="6392874" y="3123248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➍</a:t>
            </a:r>
            <a:r>
              <a:rPr lang="en-US" altLang="ja-JP" sz="1200">
                <a:solidFill>
                  <a:srgbClr val="0000FF"/>
                </a:solidFill>
              </a:rPr>
              <a:t>➄</a:t>
            </a:r>
            <a:endParaRPr lang="ja-JP" altLang="en-US" sz="1200">
              <a:solidFill>
                <a:srgbClr val="0000FF"/>
              </a:solidFill>
            </a:endParaRPr>
          </a:p>
        </p:txBody>
      </p:sp>
      <p:grpSp>
        <p:nvGrpSpPr>
          <p:cNvPr id="18" name="図形グループ 17"/>
          <p:cNvGrpSpPr>
            <a:grpSpLocks noChangeAspect="1"/>
          </p:cNvGrpSpPr>
          <p:nvPr/>
        </p:nvGrpSpPr>
        <p:grpSpPr>
          <a:xfrm>
            <a:off x="31749" y="910800"/>
            <a:ext cx="9631886" cy="4080510"/>
            <a:chOff x="31750" y="910800"/>
            <a:chExt cx="9173225" cy="3886200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4000" y="910800"/>
              <a:ext cx="7800975" cy="3886200"/>
            </a:xfrm>
            <a:prstGeom prst="rect">
              <a:avLst/>
            </a:prstGeom>
          </p:spPr>
        </p:pic>
        <p:pic>
          <p:nvPicPr>
            <p:cNvPr id="16" name="図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750" y="1260050"/>
              <a:ext cx="1440180" cy="1555750"/>
            </a:xfrm>
            <a:prstGeom prst="rect">
              <a:avLst/>
            </a:prstGeom>
          </p:spPr>
        </p:pic>
        <p:pic>
          <p:nvPicPr>
            <p:cNvPr id="17" name="図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137" y="3095752"/>
              <a:ext cx="1374648" cy="1324356"/>
            </a:xfrm>
            <a:prstGeom prst="rect">
              <a:avLst/>
            </a:prstGeom>
          </p:spPr>
        </p:pic>
      </p:grpSp>
      <p:sp>
        <p:nvSpPr>
          <p:cNvPr id="19" name="TextBox 86"/>
          <p:cNvSpPr txBox="1">
            <a:spLocks noChangeArrowheads="1"/>
          </p:cNvSpPr>
          <p:nvPr/>
        </p:nvSpPr>
        <p:spPr bwMode="auto">
          <a:xfrm>
            <a:off x="2375375" y="1564496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➊</a:t>
            </a:r>
            <a:r>
              <a:rPr lang="en-US" altLang="ja-JP" sz="1200" dirty="0">
                <a:solidFill>
                  <a:srgbClr val="0000FF"/>
                </a:solidFill>
              </a:rPr>
              <a:t>➇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20" name="TextBox 87"/>
          <p:cNvSpPr txBox="1">
            <a:spLocks noChangeArrowheads="1"/>
          </p:cNvSpPr>
          <p:nvPr/>
        </p:nvSpPr>
        <p:spPr bwMode="auto">
          <a:xfrm>
            <a:off x="3838058" y="1564496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➋</a:t>
            </a:r>
            <a:r>
              <a:rPr lang="en-US" altLang="ja-JP" sz="1200" dirty="0">
                <a:solidFill>
                  <a:srgbClr val="0000FF"/>
                </a:solidFill>
              </a:rPr>
              <a:t>➆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21" name="TextBox 88"/>
          <p:cNvSpPr txBox="1">
            <a:spLocks noChangeArrowheads="1"/>
          </p:cNvSpPr>
          <p:nvPr/>
        </p:nvSpPr>
        <p:spPr bwMode="auto">
          <a:xfrm>
            <a:off x="5292406" y="1571697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➌</a:t>
            </a:r>
            <a:r>
              <a:rPr lang="en-US" altLang="ja-JP" sz="1200">
                <a:solidFill>
                  <a:srgbClr val="0000FF"/>
                </a:solidFill>
              </a:rPr>
              <a:t>➅</a:t>
            </a:r>
            <a:endParaRPr lang="ja-JP" altLang="en-US" sz="1200">
              <a:solidFill>
                <a:srgbClr val="0000FF"/>
              </a:solidFill>
            </a:endParaRPr>
          </a:p>
        </p:txBody>
      </p:sp>
      <p:sp>
        <p:nvSpPr>
          <p:cNvPr id="22" name="TextBox 89"/>
          <p:cNvSpPr txBox="1">
            <a:spLocks noChangeArrowheads="1"/>
          </p:cNvSpPr>
          <p:nvPr/>
        </p:nvSpPr>
        <p:spPr bwMode="auto">
          <a:xfrm>
            <a:off x="6709250" y="1593367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➍</a:t>
            </a:r>
            <a:r>
              <a:rPr lang="en-US" altLang="ja-JP" sz="1200">
                <a:solidFill>
                  <a:srgbClr val="0000FF"/>
                </a:solidFill>
              </a:rPr>
              <a:t>➄</a:t>
            </a:r>
            <a:endParaRPr lang="ja-JP" altLang="en-US" sz="1200">
              <a:solidFill>
                <a:srgbClr val="0000FF"/>
              </a:solidFill>
            </a:endParaRPr>
          </a:p>
        </p:txBody>
      </p:sp>
      <p:sp>
        <p:nvSpPr>
          <p:cNvPr id="23" name="TextBox 86"/>
          <p:cNvSpPr txBox="1">
            <a:spLocks noChangeArrowheads="1"/>
          </p:cNvSpPr>
          <p:nvPr/>
        </p:nvSpPr>
        <p:spPr bwMode="auto">
          <a:xfrm>
            <a:off x="2377054" y="3196500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➊</a:t>
            </a:r>
            <a:r>
              <a:rPr lang="en-US" altLang="ja-JP" sz="1200" dirty="0">
                <a:solidFill>
                  <a:srgbClr val="0000FF"/>
                </a:solidFill>
              </a:rPr>
              <a:t>➇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24" name="TextBox 87"/>
          <p:cNvSpPr txBox="1">
            <a:spLocks noChangeArrowheads="1"/>
          </p:cNvSpPr>
          <p:nvPr/>
        </p:nvSpPr>
        <p:spPr bwMode="auto">
          <a:xfrm>
            <a:off x="3839737" y="3196500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➋</a:t>
            </a:r>
            <a:r>
              <a:rPr lang="en-US" altLang="ja-JP" sz="1200" dirty="0">
                <a:solidFill>
                  <a:srgbClr val="0000FF"/>
                </a:solidFill>
              </a:rPr>
              <a:t>➆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25" name="TextBox 88"/>
          <p:cNvSpPr txBox="1">
            <a:spLocks noChangeArrowheads="1"/>
          </p:cNvSpPr>
          <p:nvPr/>
        </p:nvSpPr>
        <p:spPr bwMode="auto">
          <a:xfrm>
            <a:off x="5294085" y="3203701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➌</a:t>
            </a:r>
            <a:r>
              <a:rPr lang="en-US" altLang="ja-JP" sz="1200">
                <a:solidFill>
                  <a:srgbClr val="0000FF"/>
                </a:solidFill>
              </a:rPr>
              <a:t>➅</a:t>
            </a:r>
            <a:endParaRPr lang="ja-JP" altLang="en-US" sz="1200">
              <a:solidFill>
                <a:srgbClr val="0000FF"/>
              </a:solidFill>
            </a:endParaRPr>
          </a:p>
        </p:txBody>
      </p:sp>
      <p:sp>
        <p:nvSpPr>
          <p:cNvPr id="26" name="TextBox 89"/>
          <p:cNvSpPr txBox="1">
            <a:spLocks noChangeArrowheads="1"/>
          </p:cNvSpPr>
          <p:nvPr/>
        </p:nvSpPr>
        <p:spPr bwMode="auto">
          <a:xfrm>
            <a:off x="6710929" y="3225370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➍</a:t>
            </a:r>
            <a:r>
              <a:rPr lang="en-US" altLang="ja-JP" sz="1200">
                <a:solidFill>
                  <a:srgbClr val="0000FF"/>
                </a:solidFill>
              </a:rPr>
              <a:t>➄</a:t>
            </a:r>
            <a:endParaRPr lang="ja-JP" altLang="en-US" sz="120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50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Correlations relative to </a:t>
            </a:r>
            <a:r>
              <a:rPr lang="en-US" altLang="ja-JP" dirty="0" smtClean="0">
                <a:latin typeface="Symbol" charset="2"/>
                <a:cs typeface="Symbol" charset="2"/>
              </a:rPr>
              <a:t>Y</a:t>
            </a:r>
            <a:r>
              <a:rPr lang="en-US" altLang="ja-JP" baseline="-25000" dirty="0" smtClean="0">
                <a:latin typeface="Symbol" charset="2"/>
                <a:cs typeface="Symbol" charset="2"/>
              </a:rPr>
              <a:t>2 </a:t>
            </a:r>
            <a:r>
              <a:rPr lang="en-US" altLang="ja-JP" dirty="0" smtClean="0">
                <a:latin typeface="Symbol" charset="2"/>
                <a:cs typeface="Symbol" charset="2"/>
              </a:rPr>
              <a:t>&amp; </a:t>
            </a:r>
            <a:r>
              <a:rPr lang="en-US" altLang="ja-JP" dirty="0" smtClean="0">
                <a:latin typeface="Symbol" charset="2"/>
                <a:cs typeface="Symbol" charset="2"/>
              </a:rPr>
              <a:t>Y</a:t>
            </a:r>
            <a:r>
              <a:rPr lang="en-US" altLang="ja-JP" baseline="-25000" dirty="0" smtClean="0">
                <a:latin typeface="Symbol" charset="2"/>
                <a:cs typeface="Symbol" charset="2"/>
              </a:rPr>
              <a:t>3</a:t>
            </a:r>
            <a:r>
              <a:rPr lang="en-US" altLang="ja-JP" dirty="0" smtClean="0">
                <a:latin typeface="Symbol" charset="2"/>
                <a:cs typeface="Symbol" charset="2"/>
              </a:rPr>
              <a:t> </a:t>
            </a:r>
            <a:r>
              <a:rPr lang="en-US" altLang="ja-JP" dirty="0" smtClean="0">
                <a:cs typeface="Symbol" charset="2"/>
              </a:rPr>
              <a:t>30-40</a:t>
            </a:r>
            <a:r>
              <a:rPr lang="en-US" altLang="ja-JP" dirty="0">
                <a:cs typeface="Symbol" charset="2"/>
              </a:rPr>
              <a:t>%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4796999"/>
            <a:ext cx="8915400" cy="1329163"/>
          </a:xfrm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17 Aug 2012</a:t>
            </a:r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Quark Matter 2012</a:t>
            </a:r>
            <a:endParaRPr kumimoji="0" lang="zh-CN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24</a:t>
            </a:fld>
            <a:endParaRPr kumimoji="0" lang="zh-CN" altLang="en-US"/>
          </a:p>
        </p:txBody>
      </p:sp>
      <p:sp>
        <p:nvSpPr>
          <p:cNvPr id="8" name="TextBox 86"/>
          <p:cNvSpPr txBox="1">
            <a:spLocks noChangeArrowheads="1"/>
          </p:cNvSpPr>
          <p:nvPr/>
        </p:nvSpPr>
        <p:spPr bwMode="auto">
          <a:xfrm>
            <a:off x="2263775" y="1541463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➊</a:t>
            </a:r>
            <a:r>
              <a:rPr lang="en-US" altLang="ja-JP" sz="1200" dirty="0">
                <a:solidFill>
                  <a:srgbClr val="0000FF"/>
                </a:solidFill>
              </a:rPr>
              <a:t>➇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9" name="TextBox 87"/>
          <p:cNvSpPr txBox="1">
            <a:spLocks noChangeArrowheads="1"/>
          </p:cNvSpPr>
          <p:nvPr/>
        </p:nvSpPr>
        <p:spPr bwMode="auto">
          <a:xfrm>
            <a:off x="3656806" y="1541463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➋</a:t>
            </a:r>
            <a:r>
              <a:rPr lang="en-US" altLang="ja-JP" sz="1200" dirty="0">
                <a:solidFill>
                  <a:srgbClr val="0000FF"/>
                </a:solidFill>
              </a:rPr>
              <a:t>➆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10" name="TextBox 88"/>
          <p:cNvSpPr txBox="1">
            <a:spLocks noChangeArrowheads="1"/>
          </p:cNvSpPr>
          <p:nvPr/>
        </p:nvSpPr>
        <p:spPr bwMode="auto">
          <a:xfrm>
            <a:off x="5041900" y="1548321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➌</a:t>
            </a:r>
            <a:r>
              <a:rPr lang="en-US" altLang="ja-JP" sz="1200">
                <a:solidFill>
                  <a:srgbClr val="0000FF"/>
                </a:solidFill>
              </a:rPr>
              <a:t>➅</a:t>
            </a:r>
            <a:endParaRPr lang="ja-JP" altLang="en-US" sz="1200">
              <a:solidFill>
                <a:srgbClr val="0000FF"/>
              </a:solidFill>
            </a:endParaRPr>
          </a:p>
        </p:txBody>
      </p:sp>
      <p:sp>
        <p:nvSpPr>
          <p:cNvPr id="11" name="TextBox 89"/>
          <p:cNvSpPr txBox="1">
            <a:spLocks noChangeArrowheads="1"/>
          </p:cNvSpPr>
          <p:nvPr/>
        </p:nvSpPr>
        <p:spPr bwMode="auto">
          <a:xfrm>
            <a:off x="6391275" y="1568959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➍</a:t>
            </a:r>
            <a:r>
              <a:rPr lang="en-US" altLang="ja-JP" sz="1200">
                <a:solidFill>
                  <a:srgbClr val="0000FF"/>
                </a:solidFill>
              </a:rPr>
              <a:t>➄</a:t>
            </a:r>
            <a:endParaRPr lang="ja-JP" altLang="en-US" sz="1200">
              <a:solidFill>
                <a:srgbClr val="0000FF"/>
              </a:solidFill>
            </a:endParaRPr>
          </a:p>
        </p:txBody>
      </p:sp>
      <p:sp>
        <p:nvSpPr>
          <p:cNvPr id="12" name="TextBox 86"/>
          <p:cNvSpPr txBox="1">
            <a:spLocks noChangeArrowheads="1"/>
          </p:cNvSpPr>
          <p:nvPr/>
        </p:nvSpPr>
        <p:spPr bwMode="auto">
          <a:xfrm>
            <a:off x="2265374" y="3095752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➊</a:t>
            </a:r>
            <a:r>
              <a:rPr lang="en-US" altLang="ja-JP" sz="1200" dirty="0">
                <a:solidFill>
                  <a:srgbClr val="0000FF"/>
                </a:solidFill>
              </a:rPr>
              <a:t>➇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13" name="TextBox 87"/>
          <p:cNvSpPr txBox="1">
            <a:spLocks noChangeArrowheads="1"/>
          </p:cNvSpPr>
          <p:nvPr/>
        </p:nvSpPr>
        <p:spPr bwMode="auto">
          <a:xfrm>
            <a:off x="3658405" y="3095752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➋</a:t>
            </a:r>
            <a:r>
              <a:rPr lang="en-US" altLang="ja-JP" sz="1200" dirty="0">
                <a:solidFill>
                  <a:srgbClr val="0000FF"/>
                </a:solidFill>
              </a:rPr>
              <a:t>➆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14" name="TextBox 88"/>
          <p:cNvSpPr txBox="1">
            <a:spLocks noChangeArrowheads="1"/>
          </p:cNvSpPr>
          <p:nvPr/>
        </p:nvSpPr>
        <p:spPr bwMode="auto">
          <a:xfrm>
            <a:off x="5043499" y="3102610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➌</a:t>
            </a:r>
            <a:r>
              <a:rPr lang="en-US" altLang="ja-JP" sz="1200">
                <a:solidFill>
                  <a:srgbClr val="0000FF"/>
                </a:solidFill>
              </a:rPr>
              <a:t>➅</a:t>
            </a:r>
            <a:endParaRPr lang="ja-JP" altLang="en-US" sz="1200">
              <a:solidFill>
                <a:srgbClr val="0000FF"/>
              </a:solidFill>
            </a:endParaRPr>
          </a:p>
        </p:txBody>
      </p:sp>
      <p:sp>
        <p:nvSpPr>
          <p:cNvPr id="15" name="TextBox 89"/>
          <p:cNvSpPr txBox="1">
            <a:spLocks noChangeArrowheads="1"/>
          </p:cNvSpPr>
          <p:nvPr/>
        </p:nvSpPr>
        <p:spPr bwMode="auto">
          <a:xfrm>
            <a:off x="6392874" y="3123248"/>
            <a:ext cx="6588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➍</a:t>
            </a:r>
            <a:r>
              <a:rPr lang="en-US" altLang="ja-JP" sz="1200">
                <a:solidFill>
                  <a:srgbClr val="0000FF"/>
                </a:solidFill>
              </a:rPr>
              <a:t>➄</a:t>
            </a:r>
            <a:endParaRPr lang="ja-JP" altLang="en-US" sz="1200">
              <a:solidFill>
                <a:srgbClr val="0000FF"/>
              </a:solidFill>
            </a:endParaRPr>
          </a:p>
        </p:txBody>
      </p:sp>
      <p:grpSp>
        <p:nvGrpSpPr>
          <p:cNvPr id="18" name="図形グループ 17"/>
          <p:cNvGrpSpPr>
            <a:grpSpLocks noChangeAspect="1"/>
          </p:cNvGrpSpPr>
          <p:nvPr/>
        </p:nvGrpSpPr>
        <p:grpSpPr>
          <a:xfrm>
            <a:off x="31749" y="910800"/>
            <a:ext cx="9631886" cy="4080510"/>
            <a:chOff x="31750" y="910800"/>
            <a:chExt cx="9173225" cy="3886200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4000" y="910800"/>
              <a:ext cx="7800975" cy="3886200"/>
            </a:xfrm>
            <a:prstGeom prst="rect">
              <a:avLst/>
            </a:prstGeom>
          </p:spPr>
        </p:pic>
        <p:pic>
          <p:nvPicPr>
            <p:cNvPr id="16" name="図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750" y="1260050"/>
              <a:ext cx="1440180" cy="1555750"/>
            </a:xfrm>
            <a:prstGeom prst="rect">
              <a:avLst/>
            </a:prstGeom>
          </p:spPr>
        </p:pic>
        <p:pic>
          <p:nvPicPr>
            <p:cNvPr id="17" name="図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137" y="3095752"/>
              <a:ext cx="1374648" cy="1324356"/>
            </a:xfrm>
            <a:prstGeom prst="rect">
              <a:avLst/>
            </a:prstGeom>
          </p:spPr>
        </p:pic>
      </p:grpSp>
      <p:sp>
        <p:nvSpPr>
          <p:cNvPr id="19" name="TextBox 86"/>
          <p:cNvSpPr txBox="1">
            <a:spLocks noChangeArrowheads="1"/>
          </p:cNvSpPr>
          <p:nvPr/>
        </p:nvSpPr>
        <p:spPr bwMode="auto">
          <a:xfrm>
            <a:off x="2375375" y="1564496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➊</a:t>
            </a:r>
            <a:r>
              <a:rPr lang="en-US" altLang="ja-JP" sz="1200" dirty="0">
                <a:solidFill>
                  <a:srgbClr val="0000FF"/>
                </a:solidFill>
              </a:rPr>
              <a:t>➇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20" name="TextBox 87"/>
          <p:cNvSpPr txBox="1">
            <a:spLocks noChangeArrowheads="1"/>
          </p:cNvSpPr>
          <p:nvPr/>
        </p:nvSpPr>
        <p:spPr bwMode="auto">
          <a:xfrm>
            <a:off x="3838058" y="1564496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➋</a:t>
            </a:r>
            <a:r>
              <a:rPr lang="en-US" altLang="ja-JP" sz="1200" dirty="0">
                <a:solidFill>
                  <a:srgbClr val="0000FF"/>
                </a:solidFill>
              </a:rPr>
              <a:t>➆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21" name="TextBox 88"/>
          <p:cNvSpPr txBox="1">
            <a:spLocks noChangeArrowheads="1"/>
          </p:cNvSpPr>
          <p:nvPr/>
        </p:nvSpPr>
        <p:spPr bwMode="auto">
          <a:xfrm>
            <a:off x="5292406" y="1571697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➌</a:t>
            </a:r>
            <a:r>
              <a:rPr lang="en-US" altLang="ja-JP" sz="1200">
                <a:solidFill>
                  <a:srgbClr val="0000FF"/>
                </a:solidFill>
              </a:rPr>
              <a:t>➅</a:t>
            </a:r>
            <a:endParaRPr lang="ja-JP" altLang="en-US" sz="1200">
              <a:solidFill>
                <a:srgbClr val="0000FF"/>
              </a:solidFill>
            </a:endParaRPr>
          </a:p>
        </p:txBody>
      </p:sp>
      <p:sp>
        <p:nvSpPr>
          <p:cNvPr id="22" name="TextBox 89"/>
          <p:cNvSpPr txBox="1">
            <a:spLocks noChangeArrowheads="1"/>
          </p:cNvSpPr>
          <p:nvPr/>
        </p:nvSpPr>
        <p:spPr bwMode="auto">
          <a:xfrm>
            <a:off x="6709250" y="1593367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➍</a:t>
            </a:r>
            <a:r>
              <a:rPr lang="en-US" altLang="ja-JP" sz="1200">
                <a:solidFill>
                  <a:srgbClr val="0000FF"/>
                </a:solidFill>
              </a:rPr>
              <a:t>➄</a:t>
            </a:r>
            <a:endParaRPr lang="ja-JP" altLang="en-US" sz="1200">
              <a:solidFill>
                <a:srgbClr val="0000FF"/>
              </a:solidFill>
            </a:endParaRPr>
          </a:p>
        </p:txBody>
      </p:sp>
      <p:sp>
        <p:nvSpPr>
          <p:cNvPr id="23" name="TextBox 86"/>
          <p:cNvSpPr txBox="1">
            <a:spLocks noChangeArrowheads="1"/>
          </p:cNvSpPr>
          <p:nvPr/>
        </p:nvSpPr>
        <p:spPr bwMode="auto">
          <a:xfrm>
            <a:off x="2377054" y="3196500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➊</a:t>
            </a:r>
            <a:r>
              <a:rPr lang="en-US" altLang="ja-JP" sz="1200" dirty="0">
                <a:solidFill>
                  <a:srgbClr val="0000FF"/>
                </a:solidFill>
              </a:rPr>
              <a:t>➇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24" name="TextBox 87"/>
          <p:cNvSpPr txBox="1">
            <a:spLocks noChangeArrowheads="1"/>
          </p:cNvSpPr>
          <p:nvPr/>
        </p:nvSpPr>
        <p:spPr bwMode="auto">
          <a:xfrm>
            <a:off x="3839737" y="3196500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 dirty="0">
                <a:solidFill>
                  <a:srgbClr val="FF0000"/>
                </a:solidFill>
              </a:rPr>
              <a:t>➋</a:t>
            </a:r>
            <a:r>
              <a:rPr lang="en-US" altLang="ja-JP" sz="1200" dirty="0">
                <a:solidFill>
                  <a:srgbClr val="0000FF"/>
                </a:solidFill>
              </a:rPr>
              <a:t>➆</a:t>
            </a:r>
            <a:endParaRPr lang="ja-JP" altLang="en-US" sz="1200" dirty="0">
              <a:solidFill>
                <a:srgbClr val="0000FF"/>
              </a:solidFill>
            </a:endParaRPr>
          </a:p>
        </p:txBody>
      </p:sp>
      <p:sp>
        <p:nvSpPr>
          <p:cNvPr id="25" name="TextBox 88"/>
          <p:cNvSpPr txBox="1">
            <a:spLocks noChangeArrowheads="1"/>
          </p:cNvSpPr>
          <p:nvPr/>
        </p:nvSpPr>
        <p:spPr bwMode="auto">
          <a:xfrm>
            <a:off x="5294085" y="3203701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➌</a:t>
            </a:r>
            <a:r>
              <a:rPr lang="en-US" altLang="ja-JP" sz="1200">
                <a:solidFill>
                  <a:srgbClr val="0000FF"/>
                </a:solidFill>
              </a:rPr>
              <a:t>➅</a:t>
            </a:r>
            <a:endParaRPr lang="ja-JP" altLang="en-US" sz="1200">
              <a:solidFill>
                <a:srgbClr val="0000FF"/>
              </a:solidFill>
            </a:endParaRPr>
          </a:p>
        </p:txBody>
      </p:sp>
      <p:sp>
        <p:nvSpPr>
          <p:cNvPr id="26" name="TextBox 89"/>
          <p:cNvSpPr txBox="1">
            <a:spLocks noChangeArrowheads="1"/>
          </p:cNvSpPr>
          <p:nvPr/>
        </p:nvSpPr>
        <p:spPr bwMode="auto">
          <a:xfrm>
            <a:off x="6710929" y="3225370"/>
            <a:ext cx="691754" cy="2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200">
                <a:solidFill>
                  <a:srgbClr val="FF0000"/>
                </a:solidFill>
              </a:rPr>
              <a:t>➍</a:t>
            </a:r>
            <a:r>
              <a:rPr lang="en-US" altLang="ja-JP" sz="1200">
                <a:solidFill>
                  <a:srgbClr val="0000FF"/>
                </a:solidFill>
              </a:rPr>
              <a:t>➄</a:t>
            </a:r>
            <a:endParaRPr lang="ja-JP" altLang="en-US" sz="120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693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4608000"/>
            <a:ext cx="8915400" cy="1329162"/>
          </a:xfrm>
        </p:spPr>
        <p:txBody>
          <a:bodyPr/>
          <a:lstStyle/>
          <a:p>
            <a:endParaRPr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17 Aug 2012</a:t>
            </a:r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Quark Matter 2012</a:t>
            </a:r>
            <a:endParaRPr kumimoji="0" lang="zh-CN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25</a:t>
            </a:fld>
            <a:endParaRPr kumimoji="0" lang="zh-CN" altLang="en-US"/>
          </a:p>
        </p:txBody>
      </p:sp>
      <p:grpSp>
        <p:nvGrpSpPr>
          <p:cNvPr id="18" name="図形グループ 17"/>
          <p:cNvGrpSpPr>
            <a:grpSpLocks noChangeAspect="1"/>
          </p:cNvGrpSpPr>
          <p:nvPr/>
        </p:nvGrpSpPr>
        <p:grpSpPr>
          <a:xfrm>
            <a:off x="31749" y="902300"/>
            <a:ext cx="9631886" cy="4080510"/>
            <a:chOff x="31750" y="910800"/>
            <a:chExt cx="9173225" cy="3886200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4000" y="910800"/>
              <a:ext cx="7800975" cy="3886200"/>
            </a:xfrm>
            <a:prstGeom prst="rect">
              <a:avLst/>
            </a:prstGeom>
          </p:spPr>
        </p:pic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750" y="1260050"/>
              <a:ext cx="1440180" cy="1555750"/>
            </a:xfrm>
            <a:prstGeom prst="rect">
              <a:avLst/>
            </a:prstGeom>
          </p:spPr>
        </p:pic>
        <p:pic>
          <p:nvPicPr>
            <p:cNvPr id="9" name="図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137" y="3095752"/>
              <a:ext cx="1374648" cy="1324356"/>
            </a:xfrm>
            <a:prstGeom prst="rect">
              <a:avLst/>
            </a:prstGeom>
          </p:spPr>
        </p:pic>
        <p:sp>
          <p:nvSpPr>
            <p:cNvPr id="10" name="TextBox 86"/>
            <p:cNvSpPr txBox="1">
              <a:spLocks noChangeArrowheads="1"/>
            </p:cNvSpPr>
            <p:nvPr/>
          </p:nvSpPr>
          <p:spPr bwMode="auto">
            <a:xfrm>
              <a:off x="2263775" y="1541463"/>
              <a:ext cx="65881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 dirty="0">
                  <a:solidFill>
                    <a:srgbClr val="FF0000"/>
                  </a:solidFill>
                </a:rPr>
                <a:t>➊</a:t>
              </a:r>
              <a:r>
                <a:rPr lang="en-US" altLang="ja-JP" sz="1200" dirty="0">
                  <a:solidFill>
                    <a:srgbClr val="0000FF"/>
                  </a:solidFill>
                </a:rPr>
                <a:t>➇</a:t>
              </a:r>
              <a:endParaRPr lang="ja-JP" altLang="en-US" sz="1200" dirty="0">
                <a:solidFill>
                  <a:srgbClr val="0000FF"/>
                </a:solidFill>
              </a:endParaRPr>
            </a:p>
          </p:txBody>
        </p:sp>
        <p:sp>
          <p:nvSpPr>
            <p:cNvPr id="11" name="TextBox 87"/>
            <p:cNvSpPr txBox="1">
              <a:spLocks noChangeArrowheads="1"/>
            </p:cNvSpPr>
            <p:nvPr/>
          </p:nvSpPr>
          <p:spPr bwMode="auto">
            <a:xfrm>
              <a:off x="3656806" y="1541463"/>
              <a:ext cx="65881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 dirty="0">
                  <a:solidFill>
                    <a:srgbClr val="FF0000"/>
                  </a:solidFill>
                </a:rPr>
                <a:t>➋</a:t>
              </a:r>
              <a:r>
                <a:rPr lang="en-US" altLang="ja-JP" sz="1200" dirty="0">
                  <a:solidFill>
                    <a:srgbClr val="0000FF"/>
                  </a:solidFill>
                </a:rPr>
                <a:t>➆</a:t>
              </a:r>
              <a:endParaRPr lang="ja-JP" altLang="en-US" sz="1200" dirty="0">
                <a:solidFill>
                  <a:srgbClr val="0000FF"/>
                </a:solidFill>
              </a:endParaRPr>
            </a:p>
          </p:txBody>
        </p:sp>
        <p:sp>
          <p:nvSpPr>
            <p:cNvPr id="12" name="TextBox 88"/>
            <p:cNvSpPr txBox="1">
              <a:spLocks noChangeArrowheads="1"/>
            </p:cNvSpPr>
            <p:nvPr/>
          </p:nvSpPr>
          <p:spPr bwMode="auto">
            <a:xfrm>
              <a:off x="5041900" y="1548321"/>
              <a:ext cx="65881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>
                  <a:solidFill>
                    <a:srgbClr val="FF0000"/>
                  </a:solidFill>
                </a:rPr>
                <a:t>➌</a:t>
              </a:r>
              <a:r>
                <a:rPr lang="en-US" altLang="ja-JP" sz="1200">
                  <a:solidFill>
                    <a:srgbClr val="0000FF"/>
                  </a:solidFill>
                </a:rPr>
                <a:t>➅</a:t>
              </a:r>
              <a:endParaRPr lang="ja-JP" altLang="en-US" sz="1200">
                <a:solidFill>
                  <a:srgbClr val="0000FF"/>
                </a:solidFill>
              </a:endParaRPr>
            </a:p>
          </p:txBody>
        </p:sp>
        <p:sp>
          <p:nvSpPr>
            <p:cNvPr id="13" name="TextBox 89"/>
            <p:cNvSpPr txBox="1">
              <a:spLocks noChangeArrowheads="1"/>
            </p:cNvSpPr>
            <p:nvPr/>
          </p:nvSpPr>
          <p:spPr bwMode="auto">
            <a:xfrm>
              <a:off x="6391275" y="1568959"/>
              <a:ext cx="65881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>
                  <a:solidFill>
                    <a:srgbClr val="FF0000"/>
                  </a:solidFill>
                </a:rPr>
                <a:t>➍</a:t>
              </a:r>
              <a:r>
                <a:rPr lang="en-US" altLang="ja-JP" sz="1200">
                  <a:solidFill>
                    <a:srgbClr val="0000FF"/>
                  </a:solidFill>
                </a:rPr>
                <a:t>➄</a:t>
              </a:r>
              <a:endParaRPr lang="ja-JP" altLang="en-US" sz="1200">
                <a:solidFill>
                  <a:srgbClr val="0000FF"/>
                </a:solidFill>
              </a:endParaRPr>
            </a:p>
          </p:txBody>
        </p:sp>
        <p:sp>
          <p:nvSpPr>
            <p:cNvPr id="14" name="TextBox 86"/>
            <p:cNvSpPr txBox="1">
              <a:spLocks noChangeArrowheads="1"/>
            </p:cNvSpPr>
            <p:nvPr/>
          </p:nvSpPr>
          <p:spPr bwMode="auto">
            <a:xfrm>
              <a:off x="2265374" y="3095752"/>
              <a:ext cx="65881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 dirty="0">
                  <a:solidFill>
                    <a:srgbClr val="FF0000"/>
                  </a:solidFill>
                </a:rPr>
                <a:t>➊</a:t>
              </a:r>
              <a:r>
                <a:rPr lang="en-US" altLang="ja-JP" sz="1200" dirty="0">
                  <a:solidFill>
                    <a:srgbClr val="0000FF"/>
                  </a:solidFill>
                </a:rPr>
                <a:t>➇</a:t>
              </a:r>
              <a:endParaRPr lang="ja-JP" altLang="en-US" sz="1200" dirty="0">
                <a:solidFill>
                  <a:srgbClr val="0000FF"/>
                </a:solidFill>
              </a:endParaRPr>
            </a:p>
          </p:txBody>
        </p:sp>
        <p:sp>
          <p:nvSpPr>
            <p:cNvPr id="15" name="TextBox 87"/>
            <p:cNvSpPr txBox="1">
              <a:spLocks noChangeArrowheads="1"/>
            </p:cNvSpPr>
            <p:nvPr/>
          </p:nvSpPr>
          <p:spPr bwMode="auto">
            <a:xfrm>
              <a:off x="3658405" y="3095752"/>
              <a:ext cx="65881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 dirty="0">
                  <a:solidFill>
                    <a:srgbClr val="FF0000"/>
                  </a:solidFill>
                </a:rPr>
                <a:t>➋</a:t>
              </a:r>
              <a:r>
                <a:rPr lang="en-US" altLang="ja-JP" sz="1200" dirty="0">
                  <a:solidFill>
                    <a:srgbClr val="0000FF"/>
                  </a:solidFill>
                </a:rPr>
                <a:t>➆</a:t>
              </a:r>
              <a:endParaRPr lang="ja-JP" altLang="en-US" sz="1200" dirty="0">
                <a:solidFill>
                  <a:srgbClr val="0000FF"/>
                </a:solidFill>
              </a:endParaRPr>
            </a:p>
          </p:txBody>
        </p:sp>
        <p:sp>
          <p:nvSpPr>
            <p:cNvPr id="16" name="TextBox 88"/>
            <p:cNvSpPr txBox="1">
              <a:spLocks noChangeArrowheads="1"/>
            </p:cNvSpPr>
            <p:nvPr/>
          </p:nvSpPr>
          <p:spPr bwMode="auto">
            <a:xfrm>
              <a:off x="5043499" y="3102610"/>
              <a:ext cx="65881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>
                  <a:solidFill>
                    <a:srgbClr val="FF0000"/>
                  </a:solidFill>
                </a:rPr>
                <a:t>➌</a:t>
              </a:r>
              <a:r>
                <a:rPr lang="en-US" altLang="ja-JP" sz="1200">
                  <a:solidFill>
                    <a:srgbClr val="0000FF"/>
                  </a:solidFill>
                </a:rPr>
                <a:t>➅</a:t>
              </a:r>
              <a:endParaRPr lang="ja-JP" altLang="en-US" sz="1200">
                <a:solidFill>
                  <a:srgbClr val="0000FF"/>
                </a:solidFill>
              </a:endParaRPr>
            </a:p>
          </p:txBody>
        </p:sp>
        <p:sp>
          <p:nvSpPr>
            <p:cNvPr id="17" name="TextBox 89"/>
            <p:cNvSpPr txBox="1">
              <a:spLocks noChangeArrowheads="1"/>
            </p:cNvSpPr>
            <p:nvPr/>
          </p:nvSpPr>
          <p:spPr bwMode="auto">
            <a:xfrm>
              <a:off x="6392874" y="3123248"/>
              <a:ext cx="658813" cy="276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200">
                  <a:solidFill>
                    <a:srgbClr val="FF0000"/>
                  </a:solidFill>
                </a:rPr>
                <a:t>➍</a:t>
              </a:r>
              <a:r>
                <a:rPr lang="en-US" altLang="ja-JP" sz="1200">
                  <a:solidFill>
                    <a:srgbClr val="0000FF"/>
                  </a:solidFill>
                </a:rPr>
                <a:t>➄</a:t>
              </a:r>
              <a:endParaRPr lang="ja-JP" altLang="en-US" sz="1200">
                <a:solidFill>
                  <a:srgbClr val="0000FF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Correlations relative </a:t>
            </a:r>
            <a:r>
              <a:rPr kumimoji="1" lang="en-US" altLang="ja-JP" smtClean="0"/>
              <a:t>to </a:t>
            </a:r>
            <a:r>
              <a:rPr lang="en-US" altLang="ja-JP" smtClean="0">
                <a:latin typeface="Symbol" charset="2"/>
                <a:cs typeface="Symbol" charset="2"/>
              </a:rPr>
              <a:t>Y</a:t>
            </a:r>
            <a:r>
              <a:rPr lang="en-US" altLang="ja-JP" baseline="-25000" smtClean="0">
                <a:latin typeface="Symbol" charset="2"/>
                <a:cs typeface="Symbol" charset="2"/>
              </a:rPr>
              <a:t>2 </a:t>
            </a:r>
            <a:r>
              <a:rPr lang="en-US" altLang="ja-JP" smtClean="0">
                <a:latin typeface="Symbol" charset="2"/>
                <a:cs typeface="Symbol" charset="2"/>
              </a:rPr>
              <a:t>&amp; </a:t>
            </a:r>
            <a:r>
              <a:rPr lang="en-US" altLang="ja-JP" smtClean="0">
                <a:latin typeface="Symbol" charset="2"/>
                <a:cs typeface="Symbol" charset="2"/>
              </a:rPr>
              <a:t>Y</a:t>
            </a:r>
            <a:r>
              <a:rPr lang="en-US" altLang="ja-JP" baseline="-25000" smtClean="0">
                <a:latin typeface="Symbol" charset="2"/>
                <a:cs typeface="Symbol" charset="2"/>
              </a:rPr>
              <a:t>3</a:t>
            </a:r>
            <a:r>
              <a:rPr lang="en-US" altLang="ja-JP" dirty="0" smtClean="0">
                <a:latin typeface="Symbol" charset="2"/>
                <a:cs typeface="Symbol" charset="2"/>
              </a:rPr>
              <a:t>,</a:t>
            </a:r>
            <a:r>
              <a:rPr lang="en-US" altLang="ja-JP" baseline="-25000" dirty="0" smtClean="0">
                <a:latin typeface="Symbol" charset="2"/>
                <a:cs typeface="Symbol" charset="2"/>
              </a:rPr>
              <a:t> </a:t>
            </a:r>
            <a:r>
              <a:rPr lang="en-US" altLang="ja-JP" dirty="0" smtClean="0">
                <a:cs typeface="Symbol" charset="2"/>
              </a:rPr>
              <a:t>40-50</a:t>
            </a:r>
            <a:r>
              <a:rPr lang="en-US" altLang="ja-JP" dirty="0">
                <a:cs typeface="Symbol" charset="2"/>
              </a:rPr>
              <a:t>%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334088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3000" dirty="0"/>
              <a:t>C</a:t>
            </a:r>
            <a:r>
              <a:rPr kumimoji="1" lang="en-US" altLang="ja-JP" sz="3000" dirty="0" smtClean="0"/>
              <a:t>orrelations and flow harmonics </a:t>
            </a:r>
            <a:r>
              <a:rPr kumimoji="1" lang="en-US" altLang="ja-JP" sz="3000" dirty="0" err="1" smtClean="0"/>
              <a:t>v</a:t>
            </a:r>
            <a:r>
              <a:rPr kumimoji="1" lang="en-US" altLang="ja-JP" sz="3000" baseline="-25000" dirty="0" err="1" smtClean="0"/>
              <a:t>n</a:t>
            </a:r>
            <a:r>
              <a:rPr kumimoji="1" lang="en-US" altLang="ja-JP" sz="3000" dirty="0" smtClean="0"/>
              <a:t> at PHENIX</a:t>
            </a:r>
            <a:endParaRPr kumimoji="1" lang="ja-JP" altLang="en-US" sz="3000" dirty="0"/>
          </a:p>
        </p:txBody>
      </p:sp>
      <p:sp>
        <p:nvSpPr>
          <p:cNvPr id="6" name="日付プレースホルダー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17 Aug 2012</a:t>
            </a:r>
            <a:endParaRPr lang="en-US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Quark Matter 2012</a:t>
            </a:r>
            <a:endParaRPr kumimoji="0" lang="zh-CN" altLang="en-US"/>
          </a:p>
        </p:txBody>
      </p:sp>
      <p:sp>
        <p:nvSpPr>
          <p:cNvPr id="35" name="スライド番号プレースホルダー 3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3</a:t>
            </a:fld>
            <a:endParaRPr kumimoji="0" lang="zh-CN" altLang="en-US"/>
          </a:p>
        </p:txBody>
      </p:sp>
      <p:sp>
        <p:nvSpPr>
          <p:cNvPr id="65" name="テキスト ボックス 64"/>
          <p:cNvSpPr txBox="1"/>
          <p:nvPr/>
        </p:nvSpPr>
        <p:spPr>
          <a:xfrm>
            <a:off x="4965670" y="3510855"/>
            <a:ext cx="1606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70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964504"/>
            <a:ext cx="8915400" cy="3522269"/>
          </a:xfrm>
        </p:spPr>
        <p:txBody>
          <a:bodyPr/>
          <a:lstStyle/>
          <a:p>
            <a:r>
              <a:rPr kumimoji="1" lang="en-US" altLang="ja-JP" sz="2400" b="1" dirty="0" smtClean="0"/>
              <a:t>Two particle correlations</a:t>
            </a:r>
          </a:p>
          <a:p>
            <a:pPr marL="361950" lvl="1"/>
            <a:r>
              <a:rPr lang="en-US" altLang="ja-JP" b="1" dirty="0" smtClean="0"/>
              <a:t>Mid-rapidity hadrons, without </a:t>
            </a:r>
            <a:r>
              <a:rPr lang="en-US" altLang="ja-JP" b="1" dirty="0" smtClean="0">
                <a:latin typeface="Symbol" charset="2"/>
                <a:cs typeface="Symbol" charset="2"/>
              </a:rPr>
              <a:t>h</a:t>
            </a:r>
            <a:r>
              <a:rPr lang="en-US" altLang="ja-JP" b="1" dirty="0" smtClean="0"/>
              <a:t> gap </a:t>
            </a:r>
            <a:r>
              <a:rPr lang="en-US" altLang="ja-JP" b="1" dirty="0" smtClean="0">
                <a:solidFill>
                  <a:srgbClr val="0000FF"/>
                </a:solidFill>
              </a:rPr>
              <a:t>where jet contribution remains</a:t>
            </a:r>
          </a:p>
          <a:p>
            <a:pPr marL="361950" lvl="1"/>
            <a:endParaRPr lang="en-US" altLang="ja-JP" b="1" dirty="0"/>
          </a:p>
          <a:p>
            <a:pPr marL="361950" lvl="1"/>
            <a:endParaRPr lang="en-US" altLang="ja-JP" sz="1000" b="1" dirty="0" smtClean="0"/>
          </a:p>
          <a:p>
            <a:pPr marL="361950" lvl="1"/>
            <a:endParaRPr lang="en-US" altLang="ja-JP" b="1" dirty="0"/>
          </a:p>
          <a:p>
            <a:pPr marL="0" indent="-323850"/>
            <a:r>
              <a:rPr lang="en-US" altLang="ja-JP" b="1" dirty="0" smtClean="0"/>
              <a:t>Event plane </a:t>
            </a:r>
            <a:r>
              <a:rPr lang="en-US" altLang="ja-JP" b="1" dirty="0" err="1" smtClean="0">
                <a:latin typeface="Symbol" charset="2"/>
                <a:cs typeface="Symbol" charset="2"/>
              </a:rPr>
              <a:t>Y</a:t>
            </a:r>
            <a:r>
              <a:rPr lang="en-US" altLang="ja-JP" b="1" baseline="-25000" dirty="0" err="1" smtClean="0"/>
              <a:t>n</a:t>
            </a:r>
            <a:r>
              <a:rPr lang="en-US" altLang="ja-JP" b="1" dirty="0" smtClean="0"/>
              <a:t> : RXN at forward </a:t>
            </a:r>
            <a:r>
              <a:rPr lang="en-US" altLang="ja-JP" b="1" dirty="0" smtClean="0">
                <a:latin typeface="Symbol" charset="2"/>
                <a:cs typeface="Symbol" charset="2"/>
              </a:rPr>
              <a:t>h</a:t>
            </a:r>
            <a:r>
              <a:rPr lang="en-US" altLang="ja-JP" b="1" dirty="0" smtClean="0"/>
              <a:t>  </a:t>
            </a:r>
          </a:p>
          <a:p>
            <a:pPr marL="400050" lvl="1" indent="-323850"/>
            <a:r>
              <a:rPr kumimoji="1" lang="en-US" altLang="ja-JP" b="1" dirty="0" err="1" smtClean="0"/>
              <a:t>v</a:t>
            </a:r>
            <a:r>
              <a:rPr kumimoji="1" lang="en-US" altLang="ja-JP" b="1" baseline="-25000" dirty="0" err="1" smtClean="0"/>
              <a:t>n</a:t>
            </a:r>
            <a:r>
              <a:rPr lang="en-US" altLang="ja-JP" b="1" dirty="0" smtClean="0"/>
              <a:t> measurements</a:t>
            </a:r>
            <a:endParaRPr kumimoji="1" lang="en-US" altLang="ja-JP" b="1" dirty="0" smtClean="0"/>
          </a:p>
          <a:p>
            <a:pPr marL="400050" lvl="1" indent="-323850"/>
            <a:r>
              <a:rPr kumimoji="1" lang="en-US" altLang="ja-JP" b="1" dirty="0" smtClean="0"/>
              <a:t>Trigger direction </a:t>
            </a:r>
            <a:r>
              <a:rPr kumimoji="1" lang="en-US" altLang="ja-JP" b="1" dirty="0" err="1" smtClean="0"/>
              <a:t>w.r.t</a:t>
            </a:r>
            <a:r>
              <a:rPr kumimoji="1" lang="en-US" altLang="ja-JP" b="1" dirty="0" smtClean="0"/>
              <a:t>. EP </a:t>
            </a:r>
          </a:p>
          <a:p>
            <a:pPr marL="76200" lvl="1" indent="0">
              <a:buNone/>
            </a:pPr>
            <a:r>
              <a:rPr lang="en-US" altLang="ja-JP" b="1" dirty="0"/>
              <a:t> </a:t>
            </a:r>
            <a:r>
              <a:rPr lang="en-US" altLang="ja-JP" b="1" dirty="0" smtClean="0"/>
              <a:t>  </a:t>
            </a:r>
            <a:r>
              <a:rPr lang="en-US" altLang="ja-JP" b="1" baseline="-25000" dirty="0" smtClean="0"/>
              <a:t> </a:t>
            </a:r>
            <a:r>
              <a:rPr lang="en-US" altLang="ja-JP" b="1" dirty="0" smtClean="0"/>
              <a:t> </a:t>
            </a:r>
            <a:r>
              <a:rPr kumimoji="1" lang="en-US" altLang="ja-JP" b="1" dirty="0" smtClean="0"/>
              <a:t>in sub-divided correlations</a:t>
            </a:r>
          </a:p>
          <a:p>
            <a:pPr marL="0" indent="-323850"/>
            <a:endParaRPr lang="en-US" altLang="ja-JP" b="1" baseline="-25000" dirty="0" smtClean="0"/>
          </a:p>
          <a:p>
            <a:pPr marL="0" indent="-323850"/>
            <a:r>
              <a:rPr lang="en-US" altLang="ja-JP" dirty="0" err="1" smtClean="0"/>
              <a:t>v</a:t>
            </a:r>
            <a:r>
              <a:rPr lang="en-US" altLang="ja-JP" baseline="-25000" dirty="0" err="1" smtClean="0"/>
              <a:t>n</a:t>
            </a:r>
            <a:r>
              <a:rPr lang="en-US" altLang="ja-JP" b="1" dirty="0" smtClean="0"/>
              <a:t> via EP method</a:t>
            </a:r>
            <a:endParaRPr kumimoji="1" lang="en-US" altLang="ja-JP" b="1" dirty="0" smtClean="0"/>
          </a:p>
        </p:txBody>
      </p:sp>
      <p:pic>
        <p:nvPicPr>
          <p:cNvPr id="73" name="図 72" descr="latex-image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67" y="1889125"/>
            <a:ext cx="4427220" cy="762000"/>
          </a:xfrm>
          <a:prstGeom prst="rect">
            <a:avLst/>
          </a:prstGeom>
          <a:ln w="28575" cmpd="sng">
            <a:solidFill>
              <a:srgbClr val="008000"/>
            </a:solidFill>
          </a:ln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2749" y="3440783"/>
            <a:ext cx="5532120" cy="3200400"/>
          </a:xfrm>
          <a:prstGeom prst="rect">
            <a:avLst/>
          </a:prstGeom>
        </p:spPr>
      </p:pic>
      <p:sp>
        <p:nvSpPr>
          <p:cNvPr id="41" name="屈折矢印 40"/>
          <p:cNvSpPr/>
          <p:nvPr/>
        </p:nvSpPr>
        <p:spPr>
          <a:xfrm>
            <a:off x="5540374" y="2873375"/>
            <a:ext cx="3254375" cy="539750"/>
          </a:xfrm>
          <a:prstGeom prst="bentUpArrow">
            <a:avLst/>
          </a:prstGeom>
          <a:solidFill>
            <a:srgbClr val="FF0000">
              <a:alpha val="80000"/>
            </a:srgbClr>
          </a:solidFill>
          <a:ln>
            <a:solidFill>
              <a:srgbClr val="FF0000"/>
            </a:solidFill>
          </a:ln>
          <a:effectLst/>
          <a:scene3d>
            <a:camera prst="orthographicFront">
              <a:rot lat="10800000" lon="0" rev="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屈折矢印 38"/>
          <p:cNvSpPr/>
          <p:nvPr/>
        </p:nvSpPr>
        <p:spPr>
          <a:xfrm>
            <a:off x="5417112" y="2127250"/>
            <a:ext cx="1059888" cy="1285875"/>
          </a:xfrm>
          <a:prstGeom prst="bentUpArrow">
            <a:avLst/>
          </a:prstGeom>
          <a:solidFill>
            <a:srgbClr val="008000">
              <a:alpha val="80000"/>
            </a:srgbClr>
          </a:solidFill>
          <a:effectLst/>
          <a:scene3d>
            <a:camera prst="orthographicFront">
              <a:rot lat="10800000" lon="0" rev="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4" name="図形グループ 3"/>
          <p:cNvGrpSpPr/>
          <p:nvPr/>
        </p:nvGrpSpPr>
        <p:grpSpPr>
          <a:xfrm>
            <a:off x="799392" y="4978285"/>
            <a:ext cx="3698240" cy="533981"/>
            <a:chOff x="799392" y="4994160"/>
            <a:chExt cx="3698240" cy="533981"/>
          </a:xfrm>
        </p:grpSpPr>
        <p:sp>
          <p:nvSpPr>
            <p:cNvPr id="71" name="正方形/長方形 70"/>
            <p:cNvSpPr/>
            <p:nvPr/>
          </p:nvSpPr>
          <p:spPr>
            <a:xfrm>
              <a:off x="2768509" y="5010655"/>
              <a:ext cx="428813" cy="517486"/>
            </a:xfrm>
            <a:prstGeom prst="rect">
              <a:avLst/>
            </a:prstGeom>
            <a:noFill/>
            <a:ln w="28575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2" name="正方形/長方形 71"/>
            <p:cNvSpPr/>
            <p:nvPr/>
          </p:nvSpPr>
          <p:spPr>
            <a:xfrm>
              <a:off x="3477700" y="4994160"/>
              <a:ext cx="527770" cy="533981"/>
            </a:xfrm>
            <a:prstGeom prst="rect">
              <a:avLst/>
            </a:prstGeom>
            <a:noFill/>
            <a:ln w="28575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3" name="図 2" descr="latex-image-1.pd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9392" y="5088721"/>
              <a:ext cx="3698240" cy="3759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156562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4397375"/>
            <a:ext cx="8915400" cy="1676401"/>
          </a:xfrm>
        </p:spPr>
        <p:txBody>
          <a:bodyPr>
            <a:noAutofit/>
          </a:bodyPr>
          <a:lstStyle/>
          <a:p>
            <a:r>
              <a:rPr lang="en-US" altLang="ja-JP" sz="2400" dirty="0" smtClean="0"/>
              <a:t>Input to </a:t>
            </a:r>
            <a:r>
              <a:rPr lang="en-US" altLang="ja-JP" sz="2400" dirty="0" err="1" smtClean="0"/>
              <a:t>v</a:t>
            </a:r>
            <a:r>
              <a:rPr lang="en-US" altLang="ja-JP" sz="2400" baseline="-25000" dirty="0" err="1" smtClean="0"/>
              <a:t>n</a:t>
            </a:r>
            <a:r>
              <a:rPr lang="en-US" altLang="ja-JP" sz="2400" dirty="0" smtClean="0"/>
              <a:t> background subtractions</a:t>
            </a:r>
          </a:p>
          <a:p>
            <a:r>
              <a:rPr lang="en-US" altLang="ja-JP" sz="2400" dirty="0" smtClean="0"/>
              <a:t>Flow background shape</a:t>
            </a:r>
            <a:endParaRPr lang="en-US" altLang="ja-JP" sz="2400" dirty="0"/>
          </a:p>
        </p:txBody>
      </p:sp>
      <p:grpSp>
        <p:nvGrpSpPr>
          <p:cNvPr id="5" name="図形グループ 4"/>
          <p:cNvGrpSpPr/>
          <p:nvPr/>
        </p:nvGrpSpPr>
        <p:grpSpPr>
          <a:xfrm>
            <a:off x="1613430" y="852588"/>
            <a:ext cx="7478164" cy="3840531"/>
            <a:chOff x="1613430" y="963713"/>
            <a:chExt cx="7478164" cy="3840531"/>
          </a:xfrm>
        </p:grpSpPr>
        <p:pic>
          <p:nvPicPr>
            <p:cNvPr id="26627" name="Picture 2" descr="new_vncom_plot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3430" y="1107684"/>
              <a:ext cx="6480810" cy="3371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28" name="Rectangle 4"/>
            <p:cNvSpPr>
              <a:spLocks noChangeArrowheads="1"/>
            </p:cNvSpPr>
            <p:nvPr/>
          </p:nvSpPr>
          <p:spPr bwMode="auto">
            <a:xfrm>
              <a:off x="6076902" y="4219468"/>
              <a:ext cx="3002544" cy="584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ja-JP" sz="1600" b="1" dirty="0" smtClean="0"/>
                <a:t>Charged </a:t>
              </a:r>
              <a:r>
                <a:rPr lang="en-US" altLang="ja-JP" sz="1600" b="1" dirty="0"/>
                <a:t>particle </a:t>
              </a:r>
              <a:r>
                <a:rPr lang="en-US" altLang="ja-JP" sz="1600" b="1" dirty="0" err="1"/>
                <a:t>v</a:t>
              </a:r>
              <a:r>
                <a:rPr lang="en-US" altLang="ja-JP" sz="1600" b="1" baseline="-25000" dirty="0" err="1"/>
                <a:t>n</a:t>
              </a:r>
              <a:r>
                <a:rPr lang="en-US" altLang="ja-JP" sz="1600" b="1" dirty="0"/>
                <a:t> : |</a:t>
              </a:r>
              <a:r>
                <a:rPr lang="en-US" altLang="ja-JP" sz="1600" b="1" dirty="0">
                  <a:latin typeface="ＭＳ Ｐゴシック" charset="0"/>
                  <a:sym typeface="Symbol" charset="0"/>
                </a:rPr>
                <a:t></a:t>
              </a:r>
              <a:r>
                <a:rPr lang="en-US" altLang="ja-JP" sz="1600" b="1" dirty="0"/>
                <a:t>|&lt;0.35</a:t>
              </a:r>
            </a:p>
            <a:p>
              <a:r>
                <a:rPr lang="en-US" altLang="ja-JP" sz="1600" b="1" dirty="0" smtClean="0"/>
                <a:t>Event </a:t>
              </a:r>
              <a:r>
                <a:rPr lang="en-US" altLang="ja-JP" sz="1600" b="1" dirty="0"/>
                <a:t>plane </a:t>
              </a:r>
              <a:r>
                <a:rPr lang="en-US" altLang="ja-JP" sz="1600" b="1" dirty="0">
                  <a:latin typeface="ＭＳ Ｐゴシック" charset="0"/>
                  <a:sym typeface="Symbol" charset="0"/>
                </a:rPr>
                <a:t></a:t>
              </a:r>
              <a:r>
                <a:rPr lang="en-US" altLang="ja-JP" sz="1600" b="1" baseline="-25000" dirty="0" smtClean="0"/>
                <a:t>n           </a:t>
              </a:r>
              <a:r>
                <a:rPr lang="en-US" altLang="ja-JP" sz="1600" b="1" dirty="0" smtClean="0"/>
                <a:t> </a:t>
              </a:r>
              <a:r>
                <a:rPr lang="en-US" altLang="ja-JP" sz="1600" b="1" dirty="0"/>
                <a:t>: |</a:t>
              </a:r>
              <a:r>
                <a:rPr lang="en-US" altLang="ja-JP" sz="1600" b="1" dirty="0">
                  <a:latin typeface="ＭＳ Ｐゴシック" charset="0"/>
                  <a:sym typeface="Symbol" charset="0"/>
                </a:rPr>
                <a:t></a:t>
              </a:r>
              <a:r>
                <a:rPr lang="en-US" altLang="ja-JP" sz="1600" b="1" dirty="0"/>
                <a:t>|=1.0~2.8</a:t>
              </a:r>
            </a:p>
          </p:txBody>
        </p:sp>
        <p:sp>
          <p:nvSpPr>
            <p:cNvPr id="26629" name="Text Box 8"/>
            <p:cNvSpPr txBox="1">
              <a:spLocks noChangeArrowheads="1"/>
            </p:cNvSpPr>
            <p:nvPr/>
          </p:nvSpPr>
          <p:spPr bwMode="auto">
            <a:xfrm>
              <a:off x="7312917" y="963713"/>
              <a:ext cx="1778677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 altLang="ja-JP" sz="1800" b="1" i="1" dirty="0"/>
                <a:t>PRL.</a:t>
              </a:r>
              <a:r>
                <a:rPr lang="en-US" altLang="ja-JP" sz="1800" b="1" i="1" dirty="0" smtClean="0"/>
                <a:t>107.252301</a:t>
              </a:r>
              <a:endParaRPr lang="ja-JP" altLang="en-US" sz="1800" b="1" i="1" dirty="0"/>
            </a:p>
          </p:txBody>
        </p:sp>
      </p:grpSp>
      <p:sp>
        <p:nvSpPr>
          <p:cNvPr id="26630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2800" dirty="0" smtClean="0">
                <a:ea typeface="ＭＳ Ｐゴシック" charset="0"/>
                <a:cs typeface="Helvetica" charset="0"/>
              </a:rPr>
              <a:t>Charged Hadron </a:t>
            </a:r>
            <a:r>
              <a:rPr lang="en-US" altLang="ja-JP" sz="2800" dirty="0" err="1" smtClean="0">
                <a:ea typeface="ＭＳ Ｐゴシック" charset="0"/>
                <a:cs typeface="Helvetica" charset="0"/>
              </a:rPr>
              <a:t>v</a:t>
            </a:r>
            <a:r>
              <a:rPr lang="en-US" altLang="ja-JP" sz="2800" baseline="-25000" dirty="0" err="1" smtClean="0">
                <a:ea typeface="ＭＳ Ｐゴシック" charset="0"/>
                <a:cs typeface="Helvetica" charset="0"/>
              </a:rPr>
              <a:t>n</a:t>
            </a:r>
            <a:r>
              <a:rPr lang="en-US" altLang="ja-JP" sz="2800" dirty="0" smtClean="0">
                <a:ea typeface="ＭＳ Ｐゴシック" charset="0"/>
                <a:cs typeface="Helvetica" charset="0"/>
              </a:rPr>
              <a:t> and background shape in correlations</a:t>
            </a:r>
            <a:endParaRPr lang="ja-JP" altLang="en-US" sz="2800" dirty="0">
              <a:ea typeface="ＭＳ Ｐゴシック" charset="0"/>
              <a:cs typeface="Helvetica" charset="0"/>
            </a:endParaRPr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17 Aug 2012</a:t>
            </a:r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Quark Matter 2012</a:t>
            </a:r>
            <a:endParaRPr kumimoji="0" lang="zh-CN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4</a:t>
            </a:fld>
            <a:endParaRPr kumimoji="0" lang="zh-CN" altLang="en-US"/>
          </a:p>
        </p:txBody>
      </p:sp>
      <p:pic>
        <p:nvPicPr>
          <p:cNvPr id="6" name="図 5" descr="latex-image-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0" y="5308600"/>
            <a:ext cx="5892800" cy="110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689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コンテンツ プレースホルダー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17 Aug 2012</a:t>
            </a:r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Quark Matter 2012</a:t>
            </a:r>
            <a:endParaRPr kumimoji="0" lang="zh-CN" altLang="en-US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510" y="961059"/>
            <a:ext cx="7920990" cy="5350510"/>
          </a:xfrm>
          <a:prstGeom prst="rect">
            <a:avLst/>
          </a:prstGeo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5</a:t>
            </a:fld>
            <a:endParaRPr kumimoji="0" lang="zh-CN" altLang="en-US"/>
          </a:p>
        </p:txBody>
      </p:sp>
      <p:sp>
        <p:nvSpPr>
          <p:cNvPr id="19458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2800" dirty="0" smtClean="0">
                <a:ea typeface="ＭＳ Ｐゴシック" charset="0"/>
                <a:cs typeface="Helvetica" charset="0"/>
              </a:rPr>
              <a:t>Correlations in fine centrality steps with various</a:t>
            </a:r>
            <a:br>
              <a:rPr lang="en-US" altLang="ja-JP" sz="2800" dirty="0" smtClean="0">
                <a:ea typeface="ＭＳ Ｐゴシック" charset="0"/>
                <a:cs typeface="Helvetica" charset="0"/>
              </a:rPr>
            </a:br>
            <a:r>
              <a:rPr lang="en-US" altLang="ja-JP" sz="2800" dirty="0" err="1" smtClean="0">
                <a:ea typeface="ＭＳ Ｐゴシック" charset="0"/>
                <a:cs typeface="Helvetica" charset="0"/>
              </a:rPr>
              <a:t>v</a:t>
            </a:r>
            <a:r>
              <a:rPr lang="en-US" altLang="ja-JP" sz="2800" baseline="-25000" dirty="0" err="1" smtClean="0">
                <a:ea typeface="ＭＳ Ｐゴシック" charset="0"/>
                <a:cs typeface="Helvetica" charset="0"/>
              </a:rPr>
              <a:t>n</a:t>
            </a:r>
            <a:r>
              <a:rPr lang="en-US" altLang="ja-JP" sz="2800" dirty="0" smtClean="0">
                <a:ea typeface="ＭＳ Ｐゴシック" charset="0"/>
                <a:cs typeface="Helvetica" charset="0"/>
              </a:rPr>
              <a:t> background subtractions by ZYAM</a:t>
            </a:r>
            <a:endParaRPr lang="ja-JP" altLang="en-US" sz="2800" dirty="0">
              <a:ea typeface="ＭＳ Ｐゴシック" charset="0"/>
              <a:cs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0427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Impact of v</a:t>
            </a:r>
            <a:r>
              <a:rPr kumimoji="1" lang="en-US" altLang="ja-JP" baseline="-25000" dirty="0" smtClean="0"/>
              <a:t>3</a:t>
            </a:r>
            <a:r>
              <a:rPr kumimoji="1" lang="en-US" altLang="ja-JP" dirty="0" smtClean="0"/>
              <a:t> </a:t>
            </a:r>
            <a:r>
              <a:rPr lang="en-US" altLang="ja-JP" dirty="0" smtClean="0"/>
              <a:t>to away side residual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4844579"/>
            <a:ext cx="8915400" cy="1648297"/>
          </a:xfrm>
        </p:spPr>
        <p:txBody>
          <a:bodyPr/>
          <a:lstStyle/>
          <a:p>
            <a:r>
              <a:rPr lang="en-US" altLang="ja-JP" sz="2400" dirty="0" smtClean="0">
                <a:ea typeface="ＭＳ Ｐゴシック" charset="0"/>
                <a:cs typeface="ＭＳ Ｐゴシック" charset="0"/>
              </a:rPr>
              <a:t>v</a:t>
            </a:r>
            <a:r>
              <a:rPr lang="en-US" altLang="ja-JP" sz="2400" baseline="-25000" dirty="0" smtClean="0">
                <a:ea typeface="ＭＳ Ｐゴシック" charset="0"/>
                <a:cs typeface="ＭＳ Ｐゴシック" charset="0"/>
              </a:rPr>
              <a:t>3</a:t>
            </a:r>
            <a:r>
              <a:rPr lang="en-US" altLang="ja-JP" sz="2400" dirty="0" smtClean="0">
                <a:ea typeface="ＭＳ Ｐゴシック" charset="0"/>
                <a:cs typeface="ＭＳ Ｐゴシック" charset="0"/>
              </a:rPr>
              <a:t> </a:t>
            </a:r>
            <a:r>
              <a:rPr lang="en-US" altLang="ja-JP" sz="2400" dirty="0">
                <a:ea typeface="ＭＳ Ｐゴシック" charset="0"/>
                <a:cs typeface="ＭＳ Ｐゴシック" charset="0"/>
              </a:rPr>
              <a:t>largely reduce away-side shoulder</a:t>
            </a:r>
          </a:p>
          <a:p>
            <a:pPr lvl="1"/>
            <a:r>
              <a:rPr lang="en-US" altLang="ja-JP" sz="2400" dirty="0" smtClean="0"/>
              <a:t>Small residual at away side in most central</a:t>
            </a:r>
          </a:p>
          <a:p>
            <a:pPr lvl="1"/>
            <a:r>
              <a:rPr lang="en-US" altLang="ja-JP" sz="2400" dirty="0" smtClean="0"/>
              <a:t>Double hump almost gone in mid central</a:t>
            </a:r>
            <a:endParaRPr kumimoji="1" lang="ja-JP" altLang="en-US" sz="2400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17 Aug 2012</a:t>
            </a:r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Quark Matter 2012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107EA8-20BD-0548-8416-DB64DBB182C6}" type="slidenum">
              <a:rPr lang="ja-JP" altLang="en-US" smtClean="0"/>
              <a:pPr>
                <a:defRPr/>
              </a:pPr>
              <a:t>6</a:t>
            </a:fld>
            <a:endParaRPr lang="ja-JP" altLang="en-US" dirty="0"/>
          </a:p>
        </p:txBody>
      </p:sp>
      <p:grpSp>
        <p:nvGrpSpPr>
          <p:cNvPr id="18" name="図形グループ 17"/>
          <p:cNvGrpSpPr/>
          <p:nvPr/>
        </p:nvGrpSpPr>
        <p:grpSpPr>
          <a:xfrm>
            <a:off x="1986361" y="1088708"/>
            <a:ext cx="6344720" cy="3522027"/>
            <a:chOff x="1970486" y="1088708"/>
            <a:chExt cx="6344720" cy="3522027"/>
          </a:xfrm>
        </p:grpSpPr>
        <p:pic>
          <p:nvPicPr>
            <p:cNvPr id="16" name="図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28919" y="4233545"/>
              <a:ext cx="2297430" cy="377190"/>
            </a:xfrm>
            <a:prstGeom prst="rect">
              <a:avLst/>
            </a:prstGeom>
          </p:spPr>
        </p:pic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45901" y="1533208"/>
              <a:ext cx="2446020" cy="2354580"/>
            </a:xfrm>
            <a:prstGeom prst="rect">
              <a:avLst/>
            </a:prstGeom>
          </p:spPr>
        </p:pic>
        <p:pic>
          <p:nvPicPr>
            <p:cNvPr id="14" name="図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63346" y="1533208"/>
              <a:ext cx="3451860" cy="2354580"/>
            </a:xfrm>
            <a:prstGeom prst="rect">
              <a:avLst/>
            </a:prstGeom>
          </p:spPr>
        </p:pic>
        <p:pic>
          <p:nvPicPr>
            <p:cNvPr id="15" name="図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70486" y="1701801"/>
              <a:ext cx="445770" cy="2057400"/>
            </a:xfrm>
            <a:prstGeom prst="rect">
              <a:avLst/>
            </a:prstGeom>
          </p:spPr>
        </p:pic>
        <p:grpSp>
          <p:nvGrpSpPr>
            <p:cNvPr id="9" name="図形グループ 8"/>
            <p:cNvGrpSpPr/>
            <p:nvPr/>
          </p:nvGrpSpPr>
          <p:grpSpPr>
            <a:xfrm>
              <a:off x="2413398" y="1130300"/>
              <a:ext cx="4263030" cy="365760"/>
              <a:chOff x="2240361" y="1987549"/>
              <a:chExt cx="4736700" cy="406400"/>
            </a:xfrm>
          </p:grpSpPr>
          <p:pic>
            <p:nvPicPr>
              <p:cNvPr id="13" name="図 12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240361" y="1987549"/>
                <a:ext cx="3873500" cy="406400"/>
              </a:xfrm>
              <a:prstGeom prst="rect">
                <a:avLst/>
              </a:prstGeom>
            </p:spPr>
          </p:pic>
          <p:sp>
            <p:nvSpPr>
              <p:cNvPr id="8" name="テキスト ボックス 7"/>
              <p:cNvSpPr txBox="1"/>
              <p:nvPr/>
            </p:nvSpPr>
            <p:spPr>
              <a:xfrm>
                <a:off x="5818186" y="1991756"/>
                <a:ext cx="115887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1600" b="1" dirty="0" smtClean="0">
                    <a:latin typeface="Helvetica"/>
                    <a:cs typeface="Helvetica"/>
                  </a:rPr>
                  <a:t>, ZYAM</a:t>
                </a:r>
                <a:endParaRPr kumimoji="1" lang="ja-JP" altLang="en-US" sz="1600" b="1" dirty="0">
                  <a:latin typeface="Helvetica"/>
                  <a:cs typeface="Helvetica"/>
                </a:endParaRPr>
              </a:p>
            </p:txBody>
          </p:sp>
        </p:grpSp>
        <p:pic>
          <p:nvPicPr>
            <p:cNvPr id="17" name="図 1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68836" y="3916363"/>
              <a:ext cx="3634740" cy="274320"/>
            </a:xfrm>
            <a:prstGeom prst="rect">
              <a:avLst/>
            </a:prstGeom>
          </p:spPr>
        </p:pic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810375" y="1088708"/>
              <a:ext cx="1143000" cy="57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79114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Sensitivity of away-side residual to v</a:t>
            </a:r>
            <a:r>
              <a:rPr kumimoji="1" lang="en-US" altLang="ja-JP" baseline="-25000" dirty="0" smtClean="0"/>
              <a:t>4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4946949"/>
            <a:ext cx="8915400" cy="1545927"/>
          </a:xfrm>
        </p:spPr>
        <p:txBody>
          <a:bodyPr/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v</a:t>
            </a:r>
            <a:r>
              <a:rPr lang="en-US" altLang="ja-JP" baseline="-25000" dirty="0" smtClean="0">
                <a:solidFill>
                  <a:srgbClr val="000000"/>
                </a:solidFill>
              </a:rPr>
              <a:t>4</a:t>
            </a:r>
            <a:r>
              <a:rPr lang="en-US" altLang="ja-JP" dirty="0" smtClean="0">
                <a:solidFill>
                  <a:srgbClr val="000000"/>
                </a:solidFill>
              </a:rPr>
              <a:t>(</a:t>
            </a:r>
            <a:r>
              <a:rPr lang="en-US" altLang="ja-JP" dirty="0" smtClean="0">
                <a:solidFill>
                  <a:srgbClr val="000000"/>
                </a:solidFill>
                <a:latin typeface="Symbol" charset="2"/>
                <a:cs typeface="Symbol" charset="2"/>
              </a:rPr>
              <a:t>Y</a:t>
            </a:r>
            <a:r>
              <a:rPr lang="en-US" altLang="ja-JP" baseline="-25000" dirty="0" smtClean="0">
                <a:solidFill>
                  <a:srgbClr val="000000"/>
                </a:solidFill>
                <a:latin typeface="Symbol" charset="2"/>
                <a:cs typeface="Symbol" charset="2"/>
              </a:rPr>
              <a:t>2</a:t>
            </a:r>
            <a:r>
              <a:rPr lang="en-US" altLang="ja-JP" dirty="0" smtClean="0">
                <a:solidFill>
                  <a:srgbClr val="000000"/>
                </a:solidFill>
              </a:rPr>
              <a:t>) doesn’t change away-side trends in most &amp; mid-central</a:t>
            </a:r>
          </a:p>
          <a:p>
            <a:r>
              <a:rPr lang="en-US" altLang="ja-JP" dirty="0">
                <a:solidFill>
                  <a:srgbClr val="000000"/>
                </a:solidFill>
              </a:rPr>
              <a:t>v</a:t>
            </a:r>
            <a:r>
              <a:rPr lang="en-US" altLang="ja-JP" baseline="-25000" dirty="0">
                <a:solidFill>
                  <a:srgbClr val="000000"/>
                </a:solidFill>
              </a:rPr>
              <a:t>4</a:t>
            </a:r>
            <a:r>
              <a:rPr lang="en-US" altLang="ja-JP" dirty="0">
                <a:solidFill>
                  <a:srgbClr val="000000"/>
                </a:solidFill>
              </a:rPr>
              <a:t>(</a:t>
            </a:r>
            <a:r>
              <a:rPr lang="en-US" altLang="ja-JP" dirty="0">
                <a:solidFill>
                  <a:srgbClr val="000000"/>
                </a:solidFill>
                <a:latin typeface="Symbol" charset="2"/>
                <a:cs typeface="Symbol" charset="2"/>
              </a:rPr>
              <a:t>Y</a:t>
            </a:r>
            <a:r>
              <a:rPr lang="en-US" altLang="ja-JP" baseline="-25000" dirty="0">
                <a:solidFill>
                  <a:srgbClr val="000000"/>
                </a:solidFill>
                <a:latin typeface="Symbol" charset="2"/>
                <a:cs typeface="Symbol" charset="2"/>
              </a:rPr>
              <a:t>4</a:t>
            </a:r>
            <a:r>
              <a:rPr lang="en-US" altLang="ja-JP" dirty="0" smtClean="0">
                <a:solidFill>
                  <a:srgbClr val="000000"/>
                </a:solidFill>
              </a:rPr>
              <a:t>) removes away-side residual in mid-central but reproduce double hump in mid-central</a:t>
            </a:r>
          </a:p>
          <a:p>
            <a:pPr marL="342900" lvl="1" indent="-342900">
              <a:buClr>
                <a:srgbClr val="FF0000"/>
              </a:buClr>
              <a:buFont typeface="Wingdings" charset="2"/>
              <a:buChar char="²"/>
            </a:pPr>
            <a:r>
              <a:rPr lang="en-US" altLang="ja-JP" sz="2200" b="1" dirty="0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t>Away-side residual shape </a:t>
            </a:r>
            <a:r>
              <a:rPr lang="en-US" altLang="ja-JP" sz="2200" b="1" dirty="0">
                <a:ea typeface="ＭＳ Ｐゴシック" charset="0"/>
                <a:cs typeface="ＭＳ Ｐゴシック" charset="0"/>
              </a:rPr>
              <a:t>depends on treatment of </a:t>
            </a:r>
            <a:r>
              <a:rPr lang="en-US" altLang="ja-JP" sz="2200" b="1" dirty="0" smtClean="0">
                <a:ea typeface="ＭＳ Ｐゴシック" charset="0"/>
                <a:cs typeface="ＭＳ Ｐゴシック" charset="0"/>
              </a:rPr>
              <a:t>v</a:t>
            </a:r>
            <a:r>
              <a:rPr lang="en-US" altLang="ja-JP" sz="2200" b="1" baseline="-25000" dirty="0" smtClean="0">
                <a:ea typeface="ＭＳ Ｐゴシック" charset="0"/>
                <a:cs typeface="ＭＳ Ｐゴシック" charset="0"/>
              </a:rPr>
              <a:t>4</a:t>
            </a:r>
            <a:endParaRPr lang="en-US" altLang="ja-JP" sz="2200" b="1" baseline="-25000" dirty="0"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17 Aug 2012</a:t>
            </a:r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Quark Matter 2012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107EA8-20BD-0548-8416-DB64DBB182C6}" type="slidenum">
              <a:rPr lang="ja-JP" altLang="en-US" smtClean="0"/>
              <a:pPr>
                <a:defRPr/>
              </a:pPr>
              <a:t>7</a:t>
            </a:fld>
            <a:endParaRPr lang="ja-JP" altLang="en-US" dirty="0"/>
          </a:p>
        </p:txBody>
      </p:sp>
      <p:grpSp>
        <p:nvGrpSpPr>
          <p:cNvPr id="21" name="図形グループ 20"/>
          <p:cNvGrpSpPr>
            <a:grpSpLocks noChangeAspect="1"/>
          </p:cNvGrpSpPr>
          <p:nvPr/>
        </p:nvGrpSpPr>
        <p:grpSpPr>
          <a:xfrm>
            <a:off x="2336881" y="919361"/>
            <a:ext cx="6044581" cy="4117370"/>
            <a:chOff x="2067006" y="914401"/>
            <a:chExt cx="6716195" cy="4574856"/>
          </a:xfrm>
        </p:grpSpPr>
        <p:grpSp>
          <p:nvGrpSpPr>
            <p:cNvPr id="16" name="図形グループ 15"/>
            <p:cNvGrpSpPr>
              <a:grpSpLocks noChangeAspect="1"/>
            </p:cNvGrpSpPr>
            <p:nvPr/>
          </p:nvGrpSpPr>
          <p:grpSpPr>
            <a:xfrm>
              <a:off x="2067006" y="914401"/>
              <a:ext cx="6716195" cy="4574856"/>
              <a:chOff x="1335486" y="914400"/>
              <a:chExt cx="7462439" cy="5083172"/>
            </a:xfrm>
          </p:grpSpPr>
          <p:pic>
            <p:nvPicPr>
              <p:cNvPr id="9" name="図 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335486" y="2019299"/>
                <a:ext cx="495300" cy="2285999"/>
              </a:xfrm>
              <a:prstGeom prst="rect">
                <a:avLst/>
              </a:prstGeom>
            </p:spPr>
          </p:pic>
          <p:pic>
            <p:nvPicPr>
              <p:cNvPr id="10" name="図 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89300" y="5578472"/>
                <a:ext cx="2552700" cy="419100"/>
              </a:xfrm>
              <a:prstGeom prst="rect">
                <a:avLst/>
              </a:prstGeom>
            </p:spPr>
          </p:pic>
          <p:grpSp>
            <p:nvGrpSpPr>
              <p:cNvPr id="11" name="図形グループ 10"/>
              <p:cNvGrpSpPr/>
              <p:nvPr/>
            </p:nvGrpSpPr>
            <p:grpSpPr>
              <a:xfrm>
                <a:off x="2240360" y="914400"/>
                <a:ext cx="4736700" cy="406400"/>
                <a:chOff x="2240361" y="1987549"/>
                <a:chExt cx="4736700" cy="406400"/>
              </a:xfrm>
            </p:grpSpPr>
            <p:pic>
              <p:nvPicPr>
                <p:cNvPr id="12" name="図 11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240361" y="1987549"/>
                  <a:ext cx="3873500" cy="406400"/>
                </a:xfrm>
                <a:prstGeom prst="rect">
                  <a:avLst/>
                </a:prstGeom>
              </p:spPr>
            </p:pic>
            <p:sp>
              <p:nvSpPr>
                <p:cNvPr id="13" name="テキスト ボックス 12"/>
                <p:cNvSpPr txBox="1"/>
                <p:nvPr/>
              </p:nvSpPr>
              <p:spPr>
                <a:xfrm>
                  <a:off x="5818186" y="1991756"/>
                  <a:ext cx="11588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1600" b="1" dirty="0" smtClean="0">
                      <a:latin typeface="Helvetica"/>
                      <a:cs typeface="Helvetica"/>
                    </a:rPr>
                    <a:t>, ZYAM</a:t>
                  </a:r>
                  <a:endParaRPr kumimoji="1" lang="ja-JP" altLang="en-US" sz="1600" b="1" dirty="0">
                    <a:latin typeface="Helvetica"/>
                    <a:cs typeface="Helvetica"/>
                  </a:endParaRPr>
                </a:p>
              </p:txBody>
            </p:sp>
          </p:grpSp>
          <p:pic>
            <p:nvPicPr>
              <p:cNvPr id="15" name="図 1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779986" y="1320662"/>
                <a:ext cx="2692400" cy="3911600"/>
              </a:xfrm>
              <a:prstGeom prst="rect">
                <a:avLst/>
              </a:prstGeom>
            </p:spPr>
          </p:pic>
          <p:pic>
            <p:nvPicPr>
              <p:cNvPr id="7" name="図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479925" y="1330186"/>
                <a:ext cx="4318000" cy="3886200"/>
              </a:xfrm>
              <a:prstGeom prst="rect">
                <a:avLst/>
              </a:prstGeom>
            </p:spPr>
          </p:pic>
          <p:pic>
            <p:nvPicPr>
              <p:cNvPr id="14" name="図 13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473325" y="5257800"/>
                <a:ext cx="4038600" cy="304800"/>
              </a:xfrm>
              <a:prstGeom prst="rect">
                <a:avLst/>
              </a:prstGeom>
            </p:spPr>
          </p:pic>
        </p:grpSp>
        <p:pic>
          <p:nvPicPr>
            <p:cNvPr id="17" name="図 1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822700" y="1419225"/>
              <a:ext cx="937260" cy="320040"/>
            </a:xfrm>
            <a:prstGeom prst="rect">
              <a:avLst/>
            </a:prstGeom>
          </p:spPr>
        </p:pic>
        <p:pic>
          <p:nvPicPr>
            <p:cNvPr id="18" name="図 1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635109" y="1403350"/>
              <a:ext cx="960120" cy="342900"/>
            </a:xfrm>
            <a:prstGeom prst="rect">
              <a:avLst/>
            </a:prstGeom>
          </p:spPr>
        </p:pic>
        <p:pic>
          <p:nvPicPr>
            <p:cNvPr id="20" name="図 1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080250" y="1009333"/>
              <a:ext cx="1143000" cy="57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165432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v</a:t>
            </a:r>
            <a:r>
              <a:rPr kumimoji="1" lang="en-US" altLang="ja-JP" baseline="-25000" dirty="0" smtClean="0"/>
              <a:t>1</a:t>
            </a:r>
            <a:r>
              <a:rPr kumimoji="1" lang="en-US" altLang="ja-JP" dirty="0" smtClean="0"/>
              <a:t> estimations by two methods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4064" y="1115752"/>
            <a:ext cx="4120922" cy="1155383"/>
          </a:xfrm>
        </p:spPr>
        <p:txBody>
          <a:bodyPr/>
          <a:lstStyle/>
          <a:p>
            <a:r>
              <a:rPr lang="en-US" altLang="ja-JP" sz="2000" dirty="0"/>
              <a:t>Event plane </a:t>
            </a:r>
            <a:r>
              <a:rPr lang="en-US" altLang="ja-JP" sz="2000" dirty="0" smtClean="0"/>
              <a:t>method</a:t>
            </a:r>
          </a:p>
          <a:p>
            <a:pPr lvl="1"/>
            <a:endParaRPr lang="en-US" altLang="ja-JP" sz="1200" baseline="-25000" dirty="0" smtClean="0"/>
          </a:p>
          <a:p>
            <a:pPr lvl="1"/>
            <a:r>
              <a:rPr lang="en-US" altLang="ja-JP" sz="1800" dirty="0"/>
              <a:t> </a:t>
            </a:r>
          </a:p>
          <a:p>
            <a:endParaRPr kumimoji="1" lang="ja-JP" altLang="en-US" sz="2000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17 Aug 2012</a:t>
            </a:r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Quark Matter 2012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107EA8-20BD-0548-8416-DB64DBB182C6}" type="slidenum">
              <a:rPr lang="ja-JP" altLang="en-US" smtClean="0"/>
              <a:pPr>
                <a:defRPr/>
              </a:pPr>
              <a:t>8</a:t>
            </a:fld>
            <a:endParaRPr lang="ja-JP" altLang="en-US" dirty="0"/>
          </a:p>
        </p:txBody>
      </p:sp>
      <p:sp>
        <p:nvSpPr>
          <p:cNvPr id="7" name="コンテンツ プレースホルダー 2"/>
          <p:cNvSpPr txBox="1">
            <a:spLocks/>
          </p:cNvSpPr>
          <p:nvPr/>
        </p:nvSpPr>
        <p:spPr bwMode="auto">
          <a:xfrm>
            <a:off x="5050377" y="1115752"/>
            <a:ext cx="4566255" cy="1307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200" b="1" kern="1200">
                <a:solidFill>
                  <a:schemeClr val="tx1"/>
                </a:solidFill>
                <a:latin typeface="Helvetica"/>
                <a:ea typeface="+mn-ea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≫"/>
              <a:defRPr kumimoji="1" sz="2000" kern="1200">
                <a:solidFill>
                  <a:schemeClr val="tx1"/>
                </a:solidFill>
                <a:latin typeface="Helvetica"/>
                <a:ea typeface="Helvetica" charset="0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charset="2"/>
              <a:buChar char="n"/>
              <a:defRPr kumimoji="1" sz="2000" kern="1200">
                <a:solidFill>
                  <a:schemeClr val="tx1"/>
                </a:solidFill>
                <a:latin typeface="Helvetica"/>
                <a:ea typeface="Helvetica" charset="0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000" kern="1200">
                <a:solidFill>
                  <a:schemeClr val="tx1"/>
                </a:solidFill>
                <a:latin typeface="Helvetica"/>
                <a:ea typeface="Helvetica" charset="0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 kern="1200">
                <a:solidFill>
                  <a:schemeClr val="tx1"/>
                </a:solidFill>
                <a:latin typeface="Helvetica"/>
                <a:ea typeface="Helvetica" charset="0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/>
              <a:t>Two particle correlation </a:t>
            </a:r>
            <a:r>
              <a:rPr lang="en-US" altLang="ja-JP" sz="2000" dirty="0" smtClean="0"/>
              <a:t>method</a:t>
            </a:r>
          </a:p>
          <a:p>
            <a:pPr lvl="1"/>
            <a:r>
              <a:rPr lang="en-US" altLang="ja-JP" sz="1800" dirty="0"/>
              <a:t>Correlations with |</a:t>
            </a:r>
            <a:r>
              <a:rPr lang="en-US" altLang="ja-JP" sz="1800" dirty="0">
                <a:latin typeface="Symbol" charset="2"/>
                <a:cs typeface="Symbol" charset="2"/>
              </a:rPr>
              <a:t>Dh|&gt;0.5</a:t>
            </a:r>
          </a:p>
          <a:p>
            <a:pPr lvl="1"/>
            <a:r>
              <a:rPr lang="en-US" altLang="ja-JP" sz="1800" dirty="0" smtClean="0"/>
              <a:t>Fourier decomposition</a:t>
            </a:r>
            <a:endParaRPr lang="en-US" altLang="ja-JP" sz="1800" dirty="0"/>
          </a:p>
          <a:p>
            <a:endParaRPr lang="ja-JP" altLang="en-US" sz="2000" dirty="0"/>
          </a:p>
        </p:txBody>
      </p:sp>
      <p:grpSp>
        <p:nvGrpSpPr>
          <p:cNvPr id="41" name="図形グループ 40"/>
          <p:cNvGrpSpPr/>
          <p:nvPr/>
        </p:nvGrpSpPr>
        <p:grpSpPr>
          <a:xfrm>
            <a:off x="-5380" y="2259448"/>
            <a:ext cx="4658297" cy="3545586"/>
            <a:chOff x="-11707" y="876790"/>
            <a:chExt cx="4658297" cy="3545586"/>
          </a:xfrm>
        </p:grpSpPr>
        <p:grpSp>
          <p:nvGrpSpPr>
            <p:cNvPr id="8" name="図形グループ 7"/>
            <p:cNvGrpSpPr>
              <a:grpSpLocks noChangeAspect="1"/>
            </p:cNvGrpSpPr>
            <p:nvPr/>
          </p:nvGrpSpPr>
          <p:grpSpPr>
            <a:xfrm>
              <a:off x="-11707" y="876790"/>
              <a:ext cx="4658297" cy="3545586"/>
              <a:chOff x="4949188" y="1031239"/>
              <a:chExt cx="5175885" cy="3939540"/>
            </a:xfrm>
          </p:grpSpPr>
          <p:grpSp>
            <p:nvGrpSpPr>
              <p:cNvPr id="9" name="図形グループ 8"/>
              <p:cNvGrpSpPr>
                <a:grpSpLocks noChangeAspect="1"/>
              </p:cNvGrpSpPr>
              <p:nvPr/>
            </p:nvGrpSpPr>
            <p:grpSpPr>
              <a:xfrm>
                <a:off x="4949188" y="1031239"/>
                <a:ext cx="5175885" cy="3939540"/>
                <a:chOff x="2565400" y="1320800"/>
                <a:chExt cx="3136900" cy="2387600"/>
              </a:xfrm>
            </p:grpSpPr>
            <p:pic>
              <p:nvPicPr>
                <p:cNvPr id="11" name="図 10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2565400" y="1320800"/>
                  <a:ext cx="1854200" cy="2197100"/>
                </a:xfrm>
                <a:prstGeom prst="rect">
                  <a:avLst/>
                </a:prstGeom>
              </p:spPr>
            </p:pic>
            <p:pic>
              <p:nvPicPr>
                <p:cNvPr id="12" name="図 11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445000" y="1422304"/>
                  <a:ext cx="1257300" cy="2032000"/>
                </a:xfrm>
                <a:prstGeom prst="rect">
                  <a:avLst/>
                </a:prstGeom>
              </p:spPr>
            </p:pic>
            <p:pic>
              <p:nvPicPr>
                <p:cNvPr id="13" name="図 12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073525" y="3517900"/>
                  <a:ext cx="698500" cy="190500"/>
                </a:xfrm>
                <a:prstGeom prst="rect">
                  <a:avLst/>
                </a:prstGeom>
              </p:spPr>
            </p:pic>
          </p:grpSp>
          <p:sp>
            <p:nvSpPr>
              <p:cNvPr id="10" name="テキスト ボックス 9"/>
              <p:cNvSpPr txBox="1"/>
              <p:nvPr/>
            </p:nvSpPr>
            <p:spPr>
              <a:xfrm>
                <a:off x="8024281" y="1290082"/>
                <a:ext cx="2000250" cy="376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1600" b="1" dirty="0" err="1" smtClean="0">
                    <a:latin typeface="Helvetica"/>
                    <a:cs typeface="Helvetica"/>
                  </a:rPr>
                  <a:t>Au+Au</a:t>
                </a:r>
                <a:r>
                  <a:rPr kumimoji="1" lang="en-US" altLang="ja-JP" sz="1600" b="1" dirty="0" smtClean="0">
                    <a:latin typeface="Helvetica"/>
                    <a:cs typeface="Helvetica"/>
                  </a:rPr>
                  <a:t> 200GeV</a:t>
                </a:r>
                <a:endParaRPr kumimoji="1" lang="ja-JP" altLang="en-US" sz="1600" b="1" dirty="0">
                  <a:latin typeface="Helvetica"/>
                  <a:cs typeface="Helvetica"/>
                </a:endParaRPr>
              </a:p>
            </p:txBody>
          </p:sp>
        </p:grpSp>
        <p:sp>
          <p:nvSpPr>
            <p:cNvPr id="31" name="正方形/長方形 30"/>
            <p:cNvSpPr>
              <a:spLocks noChangeAspect="1"/>
            </p:cNvSpPr>
            <p:nvPr/>
          </p:nvSpPr>
          <p:spPr>
            <a:xfrm>
              <a:off x="1859362" y="2098896"/>
              <a:ext cx="882418" cy="476870"/>
            </a:xfrm>
            <a:prstGeom prst="rect">
              <a:avLst/>
            </a:prstGeom>
            <a:noFill/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1062270" y="2915811"/>
              <a:ext cx="1012475" cy="338554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600" b="1" dirty="0" smtClean="0"/>
                <a:t>v</a:t>
              </a:r>
              <a:r>
                <a:rPr lang="en-US" altLang="ja-JP" sz="1600" b="1" baseline="-25000" dirty="0" smtClean="0"/>
                <a:t>1</a:t>
              </a:r>
              <a:r>
                <a:rPr kumimoji="1" lang="en-US" altLang="ja-JP" sz="1600" b="1" dirty="0" smtClean="0"/>
                <a:t> ~ 0.005</a:t>
              </a:r>
              <a:endParaRPr kumimoji="1" lang="ja-JP" altLang="en-US" sz="1600" b="1" dirty="0"/>
            </a:p>
          </p:txBody>
        </p:sp>
        <p:cxnSp>
          <p:nvCxnSpPr>
            <p:cNvPr id="33" name="直線矢印コネクタ 32"/>
            <p:cNvCxnSpPr>
              <a:stCxn id="32" idx="0"/>
            </p:cNvCxnSpPr>
            <p:nvPr/>
          </p:nvCxnSpPr>
          <p:spPr>
            <a:xfrm flipV="1">
              <a:off x="1568508" y="2572589"/>
              <a:ext cx="368956" cy="343222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正方形/長方形 33"/>
            <p:cNvSpPr>
              <a:spLocks noChangeAspect="1"/>
            </p:cNvSpPr>
            <p:nvPr/>
          </p:nvSpPr>
          <p:spPr>
            <a:xfrm>
              <a:off x="3571687" y="2694457"/>
              <a:ext cx="882418" cy="476870"/>
            </a:xfrm>
            <a:prstGeom prst="rect">
              <a:avLst/>
            </a:prstGeom>
            <a:noFill/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3137385" y="1883785"/>
              <a:ext cx="1012475" cy="338554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600" b="1" dirty="0" smtClean="0"/>
                <a:t>v</a:t>
              </a:r>
              <a:r>
                <a:rPr lang="en-US" altLang="ja-JP" sz="1600" b="1" baseline="-25000" dirty="0" smtClean="0"/>
                <a:t>1</a:t>
              </a:r>
              <a:r>
                <a:rPr kumimoji="1" lang="en-US" altLang="ja-JP" sz="1600" b="1" dirty="0" smtClean="0"/>
                <a:t> ~ 0.01</a:t>
              </a:r>
              <a:endParaRPr kumimoji="1" lang="ja-JP" altLang="en-US" sz="1600" b="1" dirty="0"/>
            </a:p>
          </p:txBody>
        </p:sp>
        <p:cxnSp>
          <p:nvCxnSpPr>
            <p:cNvPr id="36" name="直線矢印コネクタ 35"/>
            <p:cNvCxnSpPr/>
            <p:nvPr/>
          </p:nvCxnSpPr>
          <p:spPr>
            <a:xfrm>
              <a:off x="3643623" y="2222339"/>
              <a:ext cx="182252" cy="472118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図形グループ 39"/>
          <p:cNvGrpSpPr/>
          <p:nvPr/>
        </p:nvGrpSpPr>
        <p:grpSpPr>
          <a:xfrm>
            <a:off x="4744041" y="2318182"/>
            <a:ext cx="4878918" cy="3596290"/>
            <a:chOff x="4737714" y="951399"/>
            <a:chExt cx="4878918" cy="3596290"/>
          </a:xfrm>
        </p:grpSpPr>
        <p:grpSp>
          <p:nvGrpSpPr>
            <p:cNvPr id="30" name="図形グループ 29"/>
            <p:cNvGrpSpPr/>
            <p:nvPr/>
          </p:nvGrpSpPr>
          <p:grpSpPr>
            <a:xfrm>
              <a:off x="4737714" y="951399"/>
              <a:ext cx="4878918" cy="3596290"/>
              <a:chOff x="4737714" y="951399"/>
              <a:chExt cx="4878918" cy="3596290"/>
            </a:xfrm>
          </p:grpSpPr>
          <p:grpSp>
            <p:nvGrpSpPr>
              <p:cNvPr id="29" name="図形グループ 28"/>
              <p:cNvGrpSpPr/>
              <p:nvPr/>
            </p:nvGrpSpPr>
            <p:grpSpPr>
              <a:xfrm>
                <a:off x="4737714" y="951399"/>
                <a:ext cx="4878918" cy="3596290"/>
                <a:chOff x="4737714" y="951399"/>
                <a:chExt cx="4878918" cy="3596290"/>
              </a:xfrm>
            </p:grpSpPr>
            <p:grpSp>
              <p:nvGrpSpPr>
                <p:cNvPr id="14" name="図形グループ 13"/>
                <p:cNvGrpSpPr>
                  <a:grpSpLocks noChangeAspect="1"/>
                </p:cNvGrpSpPr>
                <p:nvPr/>
              </p:nvGrpSpPr>
              <p:grpSpPr>
                <a:xfrm>
                  <a:off x="4737714" y="951399"/>
                  <a:ext cx="4878918" cy="3596290"/>
                  <a:chOff x="5894417" y="4105507"/>
                  <a:chExt cx="4106833" cy="2443018"/>
                </a:xfrm>
              </p:grpSpPr>
              <p:grpSp>
                <p:nvGrpSpPr>
                  <p:cNvPr id="15" name="図形グループ 14"/>
                  <p:cNvGrpSpPr>
                    <a:grpSpLocks noChangeAspect="1"/>
                  </p:cNvGrpSpPr>
                  <p:nvPr/>
                </p:nvGrpSpPr>
                <p:grpSpPr>
                  <a:xfrm>
                    <a:off x="5894417" y="4105507"/>
                    <a:ext cx="4106833" cy="2443018"/>
                    <a:chOff x="3975100" y="1450975"/>
                    <a:chExt cx="3568700" cy="2239433"/>
                  </a:xfrm>
                </p:grpSpPr>
                <p:pic>
                  <p:nvPicPr>
                    <p:cNvPr id="17" name="図 16"/>
                    <p:cNvPicPr>
                      <a:picLocks noChangeAspect="1"/>
                    </p:cNvPicPr>
                    <p:nvPr/>
                  </p:nvPicPr>
                  <p:blipFill>
                    <a:blip r:embed="rId5"/>
                    <a:stretch>
                      <a:fillRect/>
                    </a:stretch>
                  </p:blipFill>
                  <p:spPr>
                    <a:xfrm>
                      <a:off x="3975100" y="1450975"/>
                      <a:ext cx="1955800" cy="21971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8" name="図 17"/>
                    <p:cNvPicPr>
                      <a:picLocks noChangeAspect="1"/>
                    </p:cNvPicPr>
                    <p:nvPr/>
                  </p:nvPicPr>
                  <p:blipFill>
                    <a:blip r:embed="rId6"/>
                    <a:stretch>
                      <a:fillRect/>
                    </a:stretch>
                  </p:blipFill>
                  <p:spPr>
                    <a:xfrm>
                      <a:off x="5930900" y="1493308"/>
                      <a:ext cx="1612900" cy="2197100"/>
                    </a:xfrm>
                    <a:prstGeom prst="rect">
                      <a:avLst/>
                    </a:prstGeom>
                  </p:spPr>
                </p:pic>
              </p:grpSp>
              <p:sp>
                <p:nvSpPr>
                  <p:cNvPr id="16" name="正方形/長方形 15"/>
                  <p:cNvSpPr>
                    <a:spLocks noChangeAspect="1"/>
                  </p:cNvSpPr>
                  <p:nvPr/>
                </p:nvSpPr>
                <p:spPr>
                  <a:xfrm>
                    <a:off x="7625296" y="4685501"/>
                    <a:ext cx="266700" cy="276225"/>
                  </a:xfrm>
                  <a:prstGeom prst="rect">
                    <a:avLst/>
                  </a:prstGeom>
                  <a:noFill/>
                  <a:ln w="38100" cmpd="sng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sp>
              <p:nvSpPr>
                <p:cNvPr id="19" name="テキスト ボックス 18"/>
                <p:cNvSpPr txBox="1"/>
                <p:nvPr/>
              </p:nvSpPr>
              <p:spPr>
                <a:xfrm>
                  <a:off x="5834626" y="2488357"/>
                  <a:ext cx="1012475" cy="338554"/>
                </a:xfrm>
                <a:prstGeom prst="rect">
                  <a:avLst/>
                </a:prstGeom>
                <a:noFill/>
                <a:ln>
                  <a:solidFill>
                    <a:srgbClr val="000000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ja-JP" sz="1600" b="1" dirty="0" smtClean="0"/>
                    <a:t>v</a:t>
                  </a:r>
                  <a:r>
                    <a:rPr lang="en-US" altLang="ja-JP" sz="1600" b="1" baseline="-25000" dirty="0" smtClean="0"/>
                    <a:t>1</a:t>
                  </a:r>
                  <a:r>
                    <a:rPr kumimoji="1" lang="en-US" altLang="ja-JP" sz="1600" b="1" dirty="0" smtClean="0"/>
                    <a:t> ~ 0.063</a:t>
                  </a:r>
                  <a:endParaRPr kumimoji="1" lang="ja-JP" altLang="en-US" sz="1600" b="1" dirty="0"/>
                </a:p>
              </p:txBody>
            </p:sp>
            <p:cxnSp>
              <p:nvCxnSpPr>
                <p:cNvPr id="20" name="直線矢印コネクタ 19"/>
                <p:cNvCxnSpPr>
                  <a:stCxn id="19" idx="0"/>
                </p:cNvCxnSpPr>
                <p:nvPr/>
              </p:nvCxnSpPr>
              <p:spPr>
                <a:xfrm flipV="1">
                  <a:off x="6340864" y="2145135"/>
                  <a:ext cx="368956" cy="343222"/>
                </a:xfrm>
                <a:prstGeom prst="straightConnector1">
                  <a:avLst/>
                </a:prstGeom>
                <a:ln>
                  <a:solidFill>
                    <a:srgbClr val="000000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" name="テキスト ボックス 26"/>
                <p:cNvSpPr txBox="1"/>
                <p:nvPr/>
              </p:nvSpPr>
              <p:spPr>
                <a:xfrm>
                  <a:off x="7561361" y="2758267"/>
                  <a:ext cx="1012475" cy="338554"/>
                </a:xfrm>
                <a:prstGeom prst="rect">
                  <a:avLst/>
                </a:prstGeom>
                <a:noFill/>
                <a:ln>
                  <a:solidFill>
                    <a:srgbClr val="000000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ja-JP" sz="1600" b="1" dirty="0" smtClean="0"/>
                    <a:t>v</a:t>
                  </a:r>
                  <a:r>
                    <a:rPr lang="en-US" altLang="ja-JP" sz="1600" b="1" baseline="-25000" dirty="0" smtClean="0"/>
                    <a:t>1</a:t>
                  </a:r>
                  <a:r>
                    <a:rPr kumimoji="1" lang="en-US" altLang="ja-JP" sz="1600" b="1" dirty="0" smtClean="0"/>
                    <a:t> ~ 0.054</a:t>
                  </a:r>
                  <a:endParaRPr kumimoji="1" lang="ja-JP" altLang="en-US" sz="1600" b="1" dirty="0"/>
                </a:p>
              </p:txBody>
            </p:sp>
            <p:cxnSp>
              <p:nvCxnSpPr>
                <p:cNvPr id="28" name="直線矢印コネクタ 27"/>
                <p:cNvCxnSpPr>
                  <a:stCxn id="27" idx="0"/>
                </p:cNvCxnSpPr>
                <p:nvPr/>
              </p:nvCxnSpPr>
              <p:spPr>
                <a:xfrm flipV="1">
                  <a:off x="8067599" y="2415045"/>
                  <a:ext cx="368956" cy="343222"/>
                </a:xfrm>
                <a:prstGeom prst="straightConnector1">
                  <a:avLst/>
                </a:prstGeom>
                <a:ln>
                  <a:solidFill>
                    <a:srgbClr val="000000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6" name="正方形/長方形 25"/>
              <p:cNvSpPr>
                <a:spLocks noChangeAspect="1"/>
              </p:cNvSpPr>
              <p:nvPr/>
            </p:nvSpPr>
            <p:spPr>
              <a:xfrm>
                <a:off x="8558304" y="2098896"/>
                <a:ext cx="316840" cy="406622"/>
              </a:xfrm>
              <a:prstGeom prst="rect">
                <a:avLst/>
              </a:prstGeom>
              <a:noFill/>
              <a:ln w="38100" cmpd="sng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37" name="テキスト ボックス 36"/>
            <p:cNvSpPr txBox="1"/>
            <p:nvPr/>
          </p:nvSpPr>
          <p:spPr>
            <a:xfrm>
              <a:off x="7379819" y="1109749"/>
              <a:ext cx="1800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600" b="1" dirty="0" err="1" smtClean="0">
                  <a:latin typeface="Helvetica"/>
                  <a:cs typeface="Helvetica"/>
                </a:rPr>
                <a:t>Au+Au</a:t>
              </a:r>
              <a:r>
                <a:rPr kumimoji="1" lang="en-US" altLang="ja-JP" sz="1600" b="1" dirty="0" smtClean="0">
                  <a:latin typeface="Helvetica"/>
                  <a:cs typeface="Helvetica"/>
                </a:rPr>
                <a:t> 200GeV</a:t>
              </a:r>
              <a:endParaRPr kumimoji="1" lang="ja-JP" altLang="en-US" sz="1600" b="1" dirty="0">
                <a:latin typeface="Helvetica"/>
                <a:cs typeface="Helvetica"/>
              </a:endParaRPr>
            </a:p>
          </p:txBody>
        </p:sp>
      </p:grpSp>
      <p:pic>
        <p:nvPicPr>
          <p:cNvPr id="42" name="図 41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658" y="1638300"/>
            <a:ext cx="3586480" cy="375920"/>
          </a:xfrm>
          <a:prstGeom prst="rect">
            <a:avLst/>
          </a:prstGeom>
        </p:spPr>
      </p:pic>
      <p:sp>
        <p:nvSpPr>
          <p:cNvPr id="43" name="コンテンツ プレースホルダー 2"/>
          <p:cNvSpPr txBox="1">
            <a:spLocks/>
          </p:cNvSpPr>
          <p:nvPr/>
        </p:nvSpPr>
        <p:spPr bwMode="auto">
          <a:xfrm>
            <a:off x="394064" y="5914472"/>
            <a:ext cx="7511686" cy="714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200" b="1" kern="1200">
                <a:solidFill>
                  <a:schemeClr val="tx1"/>
                </a:solidFill>
                <a:latin typeface="Helvetica"/>
                <a:ea typeface="+mn-ea"/>
                <a:cs typeface="Helvetica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ヒラギノ角ゴ ProN W3"/>
              <a:buChar char="≫"/>
              <a:defRPr kumimoji="1" sz="2000" kern="1200">
                <a:solidFill>
                  <a:schemeClr val="tx1"/>
                </a:solidFill>
                <a:latin typeface="Helvetica"/>
                <a:ea typeface="Helvetica" charset="0"/>
                <a:cs typeface="Helvetica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Wingdings" charset="2"/>
              <a:buChar char="n"/>
              <a:defRPr kumimoji="1" sz="2000" kern="1200">
                <a:solidFill>
                  <a:schemeClr val="tx1"/>
                </a:solidFill>
                <a:latin typeface="Helvetica"/>
                <a:ea typeface="Helvetica" charset="0"/>
                <a:cs typeface="Helvetica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000" kern="1200">
                <a:solidFill>
                  <a:schemeClr val="tx1"/>
                </a:solidFill>
                <a:latin typeface="Helvetica"/>
                <a:ea typeface="Helvetica" charset="0"/>
                <a:cs typeface="Helvetica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 kern="1200">
                <a:solidFill>
                  <a:schemeClr val="tx1"/>
                </a:solidFill>
                <a:latin typeface="Helvetica"/>
                <a:ea typeface="Helvetica" charset="0"/>
                <a:cs typeface="Helvetic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/>
              <a:t>Two methods provide two different amplitude v</a:t>
            </a:r>
            <a:r>
              <a:rPr lang="en-US" altLang="ja-JP" baseline="-25000" dirty="0" smtClean="0"/>
              <a:t>1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7552274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err="1">
                <a:ea typeface="ＭＳ Ｐゴシック" charset="0"/>
                <a:cs typeface="Helvetica" charset="0"/>
              </a:rPr>
              <a:t>v</a:t>
            </a:r>
            <a:r>
              <a:rPr lang="en-US" altLang="ja-JP" baseline="-25000" dirty="0" err="1">
                <a:ea typeface="ＭＳ Ｐゴシック" charset="0"/>
                <a:cs typeface="Helvetica" charset="0"/>
              </a:rPr>
              <a:t>n</a:t>
            </a:r>
            <a:r>
              <a:rPr lang="en-US" altLang="ja-JP" dirty="0">
                <a:ea typeface="ＭＳ Ｐゴシック" charset="0"/>
                <a:cs typeface="Helvetica" charset="0"/>
              </a:rPr>
              <a:t> (n=1,2,3,4) subtracted </a:t>
            </a:r>
            <a:r>
              <a:rPr lang="en-US" altLang="ja-JP" dirty="0" smtClean="0">
                <a:ea typeface="ＭＳ Ｐゴシック" charset="0"/>
                <a:cs typeface="Helvetica" charset="0"/>
              </a:rPr>
              <a:t>correlations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17 Aug 2012</a:t>
            </a:r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mtClean="0"/>
              <a:t>Quark Matter 2012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107EA8-20BD-0548-8416-DB64DBB182C6}" type="slidenum">
              <a:rPr lang="ja-JP" altLang="en-US" smtClean="0"/>
              <a:pPr>
                <a:defRPr/>
              </a:pPr>
              <a:t>9</a:t>
            </a:fld>
            <a:endParaRPr lang="ja-JP" altLang="en-US" dirty="0"/>
          </a:p>
        </p:txBody>
      </p:sp>
      <p:sp>
        <p:nvSpPr>
          <p:cNvPr id="10" name="コンテンツ プレースホルダー 9"/>
          <p:cNvSpPr>
            <a:spLocks noGrp="1"/>
          </p:cNvSpPr>
          <p:nvPr>
            <p:ph idx="1"/>
          </p:nvPr>
        </p:nvSpPr>
        <p:spPr>
          <a:xfrm>
            <a:off x="190499" y="5111750"/>
            <a:ext cx="9416305" cy="1365249"/>
          </a:xfrm>
        </p:spPr>
        <p:txBody>
          <a:bodyPr/>
          <a:lstStyle/>
          <a:p>
            <a:pPr>
              <a:buClr>
                <a:srgbClr val="FF0000"/>
              </a:buClr>
              <a:buFont typeface="Wingdings" charset="2"/>
              <a:buChar char="²"/>
            </a:pPr>
            <a:r>
              <a:rPr lang="en-US" altLang="ja-JP" sz="2400" dirty="0" smtClean="0"/>
              <a:t>Inclusion of v</a:t>
            </a:r>
            <a:r>
              <a:rPr lang="en-US" altLang="ja-JP" sz="2400" baseline="-25000" dirty="0" smtClean="0"/>
              <a:t>1</a:t>
            </a:r>
            <a:r>
              <a:rPr lang="en-US" altLang="ja-JP" sz="2400" dirty="0" smtClean="0"/>
              <a:t> term to </a:t>
            </a:r>
            <a:r>
              <a:rPr lang="en-US" altLang="ja-JP" sz="2400" dirty="0" err="1" smtClean="0"/>
              <a:t>v</a:t>
            </a:r>
            <a:r>
              <a:rPr lang="en-US" altLang="ja-JP" sz="2400" baseline="-25000" dirty="0" err="1" smtClean="0"/>
              <a:t>n</a:t>
            </a:r>
            <a:r>
              <a:rPr lang="en-US" altLang="ja-JP" sz="2400" dirty="0" smtClean="0"/>
              <a:t> background subtractions doesn’t change away side residual so much</a:t>
            </a:r>
          </a:p>
          <a:p>
            <a:pPr lvl="1"/>
            <a:r>
              <a:rPr lang="en-US" altLang="ja-JP" dirty="0" smtClean="0"/>
              <a:t>Confirmed with two v</a:t>
            </a:r>
            <a:r>
              <a:rPr lang="en-US" altLang="ja-JP" baseline="-25000" dirty="0" smtClean="0"/>
              <a:t>1</a:t>
            </a:r>
            <a:r>
              <a:rPr lang="en-US" altLang="ja-JP" dirty="0" smtClean="0"/>
              <a:t> have different amplitude</a:t>
            </a:r>
            <a:endParaRPr kumimoji="1" lang="en-US" altLang="ja-JP" dirty="0" smtClean="0"/>
          </a:p>
        </p:txBody>
      </p:sp>
      <p:grpSp>
        <p:nvGrpSpPr>
          <p:cNvPr id="24" name="図形グループ 23"/>
          <p:cNvGrpSpPr>
            <a:grpSpLocks noChangeAspect="1"/>
          </p:cNvGrpSpPr>
          <p:nvPr/>
        </p:nvGrpSpPr>
        <p:grpSpPr>
          <a:xfrm>
            <a:off x="2154555" y="987424"/>
            <a:ext cx="6910505" cy="4151948"/>
            <a:chOff x="1979930" y="987424"/>
            <a:chExt cx="7678339" cy="4613275"/>
          </a:xfrm>
        </p:grpSpPr>
        <p:grpSp>
          <p:nvGrpSpPr>
            <p:cNvPr id="12" name="図形グループ 11"/>
            <p:cNvGrpSpPr/>
            <p:nvPr/>
          </p:nvGrpSpPr>
          <p:grpSpPr>
            <a:xfrm>
              <a:off x="1979930" y="987424"/>
              <a:ext cx="7678339" cy="4613275"/>
              <a:chOff x="1278336" y="987424"/>
              <a:chExt cx="7678339" cy="4613275"/>
            </a:xfrm>
          </p:grpSpPr>
          <p:pic>
            <p:nvPicPr>
              <p:cNvPr id="7" name="図 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21180" y="1377950"/>
                <a:ext cx="2446020" cy="3817620"/>
              </a:xfrm>
              <a:prstGeom prst="rect">
                <a:avLst/>
              </a:prstGeom>
            </p:spPr>
          </p:pic>
          <p:pic>
            <p:nvPicPr>
              <p:cNvPr id="9" name="図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293235" y="1377950"/>
                <a:ext cx="4663440" cy="3817620"/>
              </a:xfrm>
              <a:prstGeom prst="rect">
                <a:avLst/>
              </a:prstGeom>
            </p:spPr>
          </p:pic>
          <p:pic>
            <p:nvPicPr>
              <p:cNvPr id="16" name="図 1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78336" y="1971675"/>
                <a:ext cx="495300" cy="2286000"/>
              </a:xfrm>
              <a:prstGeom prst="rect">
                <a:avLst/>
              </a:prstGeom>
            </p:spPr>
          </p:pic>
          <p:pic>
            <p:nvPicPr>
              <p:cNvPr id="17" name="図 1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41650" y="5181599"/>
                <a:ext cx="2552700" cy="419100"/>
              </a:xfrm>
              <a:prstGeom prst="rect">
                <a:avLst/>
              </a:prstGeom>
            </p:spPr>
          </p:pic>
          <p:grpSp>
            <p:nvGrpSpPr>
              <p:cNvPr id="18" name="図形グループ 17"/>
              <p:cNvGrpSpPr/>
              <p:nvPr/>
            </p:nvGrpSpPr>
            <p:grpSpPr>
              <a:xfrm>
                <a:off x="2040336" y="987424"/>
                <a:ext cx="4736700" cy="406400"/>
                <a:chOff x="2240361" y="1987549"/>
                <a:chExt cx="4736700" cy="406400"/>
              </a:xfrm>
            </p:grpSpPr>
            <p:pic>
              <p:nvPicPr>
                <p:cNvPr id="19" name="図 18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240361" y="1987549"/>
                  <a:ext cx="3873500" cy="406400"/>
                </a:xfrm>
                <a:prstGeom prst="rect">
                  <a:avLst/>
                </a:prstGeom>
              </p:spPr>
            </p:pic>
            <p:sp>
              <p:nvSpPr>
                <p:cNvPr id="20" name="テキスト ボックス 19"/>
                <p:cNvSpPr txBox="1"/>
                <p:nvPr/>
              </p:nvSpPr>
              <p:spPr>
                <a:xfrm>
                  <a:off x="5818186" y="1991756"/>
                  <a:ext cx="11588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sz="1600" b="1" dirty="0" smtClean="0">
                      <a:latin typeface="Helvetica"/>
                      <a:cs typeface="Helvetica"/>
                    </a:rPr>
                    <a:t>, ZYAM</a:t>
                  </a:r>
                  <a:endParaRPr kumimoji="1" lang="ja-JP" altLang="en-US" sz="1600" b="1" dirty="0">
                    <a:latin typeface="Helvetica"/>
                    <a:cs typeface="Helvetica"/>
                  </a:endParaRPr>
                </a:p>
              </p:txBody>
            </p:sp>
          </p:grpSp>
          <p:pic>
            <p:nvPicPr>
              <p:cNvPr id="21" name="図 20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190531" y="1489710"/>
                <a:ext cx="937260" cy="320040"/>
              </a:xfrm>
              <a:prstGeom prst="rect">
                <a:avLst/>
              </a:prstGeom>
            </p:spPr>
          </p:pic>
          <p:pic>
            <p:nvPicPr>
              <p:cNvPr id="22" name="図 21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002940" y="1473835"/>
                <a:ext cx="960120" cy="342900"/>
              </a:xfrm>
              <a:prstGeom prst="rect">
                <a:avLst/>
              </a:prstGeom>
            </p:spPr>
          </p:pic>
        </p:grpSp>
        <p:pic>
          <p:nvPicPr>
            <p:cNvPr id="23" name="図 2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81875" y="1088708"/>
              <a:ext cx="1143000" cy="571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48300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imp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solidFill>
            <a:srgbClr val="FF0000"/>
          </a:solidFill>
        </a:ln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Simple.potx</Template>
  <TotalTime>2161</TotalTime>
  <Words>1203</Words>
  <Application>Microsoft Macintosh PowerPoint</Application>
  <PresentationFormat>A4 210x297 mm</PresentationFormat>
  <Paragraphs>297</Paragraphs>
  <Slides>25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25</vt:i4>
      </vt:variant>
    </vt:vector>
  </HeadingPairs>
  <TitlesOfParts>
    <vt:vector size="26" baseType="lpstr">
      <vt:lpstr>Simple</vt:lpstr>
      <vt:lpstr>Two particle correlation measurements with respect to higher harmonic event planes at PHENIX      </vt:lpstr>
      <vt:lpstr>Motivations</vt:lpstr>
      <vt:lpstr>Correlations and flow harmonics vn at PHENIX</vt:lpstr>
      <vt:lpstr>Charged Hadron vn and background shape in correlations</vt:lpstr>
      <vt:lpstr>Correlations in fine centrality steps with various vn background subtractions by ZYAM</vt:lpstr>
      <vt:lpstr>Impact of v3 to away side residual</vt:lpstr>
      <vt:lpstr>Sensitivity of away-side residual to v4</vt:lpstr>
      <vt:lpstr>v1 estimations by two methods</vt:lpstr>
      <vt:lpstr>vn (n=1,2,3,4) subtracted correlations</vt:lpstr>
      <vt:lpstr>Correlations relative to Y2 &amp; Y3</vt:lpstr>
      <vt:lpstr>Parton path length in Left/Right correlations</vt:lpstr>
      <vt:lpstr>Correlations relative to Y2</vt:lpstr>
      <vt:lpstr>Interpretation of Left/Right Asymmetry</vt:lpstr>
      <vt:lpstr>Correlations relative to Y3</vt:lpstr>
      <vt:lpstr>Summary</vt:lpstr>
      <vt:lpstr>PowerPoint プレゼンテーション</vt:lpstr>
      <vt:lpstr>Backup Slides</vt:lpstr>
      <vt:lpstr>Yn resolutions &amp; Yi - Yj correlations</vt:lpstr>
      <vt:lpstr>v1 by event plane method </vt:lpstr>
      <vt:lpstr>v1 by two particle correlation method</vt:lpstr>
      <vt:lpstr>Correlations relative to Y2 &amp; Y3, 0-10%</vt:lpstr>
      <vt:lpstr>Correlations relative to Y2 &amp; Y3 10-20%</vt:lpstr>
      <vt:lpstr>Correlations relative to Y2 &amp; Y3 20-30%</vt:lpstr>
      <vt:lpstr>Correlations relative to Y2 &amp; Y3 30-40%</vt:lpstr>
      <vt:lpstr>Correlations relative to Y2 &amp; Y3, 40-50%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轟木 貴人</dc:creator>
  <cp:lastModifiedBy>轟木 貴人</cp:lastModifiedBy>
  <cp:revision>656</cp:revision>
  <dcterms:created xsi:type="dcterms:W3CDTF">2011-11-07T07:04:57Z</dcterms:created>
  <dcterms:modified xsi:type="dcterms:W3CDTF">2012-08-23T13:15:54Z</dcterms:modified>
</cp:coreProperties>
</file>