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vml" ContentType="application/vnd.openxmlformats-officedocument.vmlDrawing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embeddings/oleObject1.bin" ContentType="application/vnd.openxmlformats-officedocument.oleObject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embeddings/oleObject2.bin" ContentType="application/vnd.openxmlformats-officedocument.oleObject"/>
  <Override PartName="/ppt/embeddings/oleObject3.bin" ContentType="application/vnd.openxmlformats-officedocument.oleObject"/>
  <Override PartName="/ppt/embeddings/oleObject4.bin" ContentType="application/vnd.openxmlformats-officedocument.oleObject"/>
  <Override PartName="/ppt/embeddings/oleObject5.bin" ContentType="application/vnd.openxmlformats-officedocument.oleObject"/>
  <Override PartName="/ppt/embeddings/oleObject6.bin" ContentType="application/vnd.openxmlformats-officedocument.oleObject"/>
  <Override PartName="/ppt/embeddings/oleObject7.bin" ContentType="application/vnd.openxmlformats-officedocument.oleObject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260" r:id="rId2"/>
    <p:sldId id="272" r:id="rId3"/>
    <p:sldId id="273" r:id="rId4"/>
    <p:sldId id="286" r:id="rId5"/>
    <p:sldId id="287" r:id="rId6"/>
    <p:sldId id="270" r:id="rId7"/>
    <p:sldId id="271" r:id="rId8"/>
    <p:sldId id="275" r:id="rId9"/>
    <p:sldId id="282" r:id="rId10"/>
    <p:sldId id="276" r:id="rId11"/>
    <p:sldId id="277" r:id="rId12"/>
    <p:sldId id="289" r:id="rId13"/>
    <p:sldId id="278" r:id="rId14"/>
    <p:sldId id="283" r:id="rId15"/>
    <p:sldId id="279" r:id="rId16"/>
    <p:sldId id="280" r:id="rId17"/>
    <p:sldId id="261" r:id="rId18"/>
    <p:sldId id="288" r:id="rId19"/>
    <p:sldId id="284" r:id="rId20"/>
    <p:sldId id="259" r:id="rId21"/>
    <p:sldId id="281" r:id="rId22"/>
    <p:sldId id="285" r:id="rId23"/>
  </p:sldIdLst>
  <p:sldSz cx="9144000" cy="6858000" type="screen4x3"/>
  <p:notesSz cx="6858000" cy="9144000"/>
  <p:defaultTextStyle>
    <a:defPPr>
      <a:defRPr lang="ja-JP"/>
    </a:defPPr>
    <a:lvl1pPr marL="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620"/>
    <p:restoredTop sz="99658" autoAdjust="0"/>
  </p:normalViewPr>
  <p:slideViewPr>
    <p:cSldViewPr snapToGrid="0" snapToObjects="1">
      <p:cViewPr varScale="1">
        <p:scale>
          <a:sx n="103" d="100"/>
          <a:sy n="103" d="100"/>
        </p:scale>
        <p:origin x="-696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2" d="100"/>
        <a:sy n="72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notesMaster" Target="notesMasters/notesMaster1.xml"/><Relationship Id="rId25" Type="http://schemas.openxmlformats.org/officeDocument/2006/relationships/handoutMaster" Target="handoutMasters/handoutMaster1.xml"/><Relationship Id="rId26" Type="http://schemas.openxmlformats.org/officeDocument/2006/relationships/printerSettings" Target="printerSettings/printerSettings1.bin"/><Relationship Id="rId27" Type="http://schemas.openxmlformats.org/officeDocument/2006/relationships/presProps" Target="presProps.xml"/><Relationship Id="rId28" Type="http://schemas.openxmlformats.org/officeDocument/2006/relationships/viewProps" Target="viewProps.xml"/><Relationship Id="rId29" Type="http://schemas.openxmlformats.org/officeDocument/2006/relationships/theme" Target="theme/theme1.xml"/><Relationship Id="rId3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png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4" Type="http://schemas.openxmlformats.org/officeDocument/2006/relationships/image" Target="../media/image34.emf"/><Relationship Id="rId5" Type="http://schemas.openxmlformats.org/officeDocument/2006/relationships/image" Target="../media/image35.emf"/><Relationship Id="rId6" Type="http://schemas.openxmlformats.org/officeDocument/2006/relationships/image" Target="../media/image36.emf"/><Relationship Id="rId1" Type="http://schemas.openxmlformats.org/officeDocument/2006/relationships/image" Target="../media/image31.emf"/><Relationship Id="rId2" Type="http://schemas.openxmlformats.org/officeDocument/2006/relationships/image" Target="../media/image3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84946A-ED74-BB42-A240-F8ED946F722D}" type="datetimeFigureOut">
              <a:rPr kumimoji="1" lang="ja-JP" altLang="en-US" smtClean="0"/>
              <a:t>13/11/09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B12E36-D6BB-FD48-B955-7C326216855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547467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0B9F83-7A4A-A74C-BFF6-F6B74C6682F4}" type="datetimeFigureOut">
              <a:rPr kumimoji="1" lang="ja-JP" altLang="en-US" smtClean="0"/>
              <a:t>13/11/09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AAAD6F-ACAD-3A43-A510-6BAA2ECE1A5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0955798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FE4CD9B-87F3-0348-B315-9F46E653485A}" type="slidenum">
              <a:rPr lang="en-US" altLang="ja-JP"/>
              <a:pPr/>
              <a:t>2</a:t>
            </a:fld>
            <a:endParaRPr lang="en-US" altLang="ja-JP"/>
          </a:p>
        </p:txBody>
      </p:sp>
      <p:sp>
        <p:nvSpPr>
          <p:cNvPr id="11266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ja-JP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92FE889-A883-064C-9746-B73033582140}" type="slidenum">
              <a:rPr lang="en-US" altLang="ja-JP" sz="1200"/>
              <a:pPr/>
              <a:t>12</a:t>
            </a:fld>
            <a:endParaRPr lang="en-US" altLang="ja-JP" sz="1200"/>
          </a:p>
        </p:txBody>
      </p:sp>
      <p:sp>
        <p:nvSpPr>
          <p:cNvPr id="118786" name="Rectangle 1026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32099" name="Rectangle 1027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CFA3D98-C36B-D546-8DF2-2564B239FC13}" type="slidenum">
              <a:rPr lang="en-US" altLang="ja-JP"/>
              <a:pPr/>
              <a:t>13</a:t>
            </a:fld>
            <a:endParaRPr lang="en-US" altLang="ja-JP"/>
          </a:p>
        </p:txBody>
      </p:sp>
      <p:sp>
        <p:nvSpPr>
          <p:cNvPr id="57346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ja-JP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8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A786BD37-3E8B-824B-9F57-6162F304CFC4}" type="slidenum">
              <a:rPr lang="en-US" altLang="ja-JP" sz="1200"/>
              <a:pPr/>
              <a:t>14</a:t>
            </a:fld>
            <a:endParaRPr lang="en-US" altLang="ja-JP" sz="1200"/>
          </a:p>
        </p:txBody>
      </p:sp>
      <p:sp>
        <p:nvSpPr>
          <p:cNvPr id="98306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40291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7BD56BD-6557-D442-A303-C87BE2DC066F}" type="slidenum">
              <a:rPr lang="en-US" altLang="ja-JP"/>
              <a:pPr/>
              <a:t>15</a:t>
            </a:fld>
            <a:endParaRPr lang="en-US" altLang="ja-JP"/>
          </a:p>
        </p:txBody>
      </p:sp>
      <p:sp>
        <p:nvSpPr>
          <p:cNvPr id="149506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49507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ja-JP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1EC9D8F-4C18-A940-A4A8-AC60FCB61D60}" type="slidenum">
              <a:rPr lang="en-US" altLang="ja-JP"/>
              <a:pPr/>
              <a:t>16</a:t>
            </a:fld>
            <a:endParaRPr lang="en-US" altLang="ja-JP"/>
          </a:p>
        </p:txBody>
      </p:sp>
      <p:sp>
        <p:nvSpPr>
          <p:cNvPr id="110594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ja-JP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2C11D136-2780-3140-9636-A86CB2F0D746}" type="slidenum">
              <a:rPr lang="en-US" altLang="ja-JP" sz="1200"/>
              <a:pPr/>
              <a:t>18</a:t>
            </a:fld>
            <a:endParaRPr lang="en-US" altLang="ja-JP" sz="1200"/>
          </a:p>
        </p:txBody>
      </p:sp>
      <p:sp>
        <p:nvSpPr>
          <p:cNvPr id="63490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34147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584BEF7-1D28-D740-8116-0657AD3C098B}" type="slidenum">
              <a:rPr lang="en-US" altLang="ja-JP"/>
              <a:pPr/>
              <a:t>4</a:t>
            </a:fld>
            <a:endParaRPr lang="en-US" altLang="ja-JP"/>
          </a:p>
        </p:txBody>
      </p:sp>
      <p:sp>
        <p:nvSpPr>
          <p:cNvPr id="23554" name="Rectangle 1026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23555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ja-JP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fld id="{F7323B41-F8AE-6247-9C66-0F01F225A6A5}" type="slidenum">
              <a:rPr lang="en-US" altLang="ja-JP" sz="1200"/>
              <a:pPr eaLnBrk="1" hangingPunct="1"/>
              <a:t>5</a:t>
            </a:fld>
            <a:endParaRPr lang="en-US" altLang="ja-JP" sz="1200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ja-JP" altLang="en-US">
              <a:latin typeface="Times New Roman" charset="0"/>
              <a:ea typeface="ＭＳ Ｐ明朝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F1C634E-AE2D-2548-B2F5-AFED0DE0F636}" type="slidenum">
              <a:rPr lang="en-US" altLang="ja-JP"/>
              <a:pPr/>
              <a:t>6</a:t>
            </a:fld>
            <a:endParaRPr lang="en-US" altLang="ja-JP"/>
          </a:p>
        </p:txBody>
      </p:sp>
      <p:sp>
        <p:nvSpPr>
          <p:cNvPr id="19458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ja-JP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82C441A-7DCE-0746-8A99-5F666DCC7E86}" type="slidenum">
              <a:rPr lang="en-US" altLang="ja-JP"/>
              <a:pPr/>
              <a:t>7</a:t>
            </a:fld>
            <a:endParaRPr lang="en-US" altLang="ja-JP"/>
          </a:p>
        </p:txBody>
      </p:sp>
      <p:sp>
        <p:nvSpPr>
          <p:cNvPr id="55298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/>
            <a:fld id="{7AF8A95A-7272-1B47-B32D-72F3722FB20C}" type="slidenum">
              <a:rPr lang="en-US" altLang="ja-JP" sz="1200">
                <a:latin typeface="Times New Roman" charset="0"/>
              </a:rPr>
              <a:pPr algn="r"/>
              <a:t>7</a:t>
            </a:fld>
            <a:endParaRPr lang="en-US" altLang="ja-JP" sz="1200">
              <a:latin typeface="Times New Roman" charset="0"/>
            </a:endParaRPr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ja-JP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79B9747-83DC-B346-82E6-13C28A7E9746}" type="slidenum">
              <a:rPr lang="en-US" altLang="ja-JP"/>
              <a:pPr/>
              <a:t>8</a:t>
            </a:fld>
            <a:endParaRPr lang="en-US" altLang="ja-JP"/>
          </a:p>
        </p:txBody>
      </p:sp>
      <p:sp>
        <p:nvSpPr>
          <p:cNvPr id="77826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ja-JP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79B1E3B-0681-224F-8A91-42325146F0F8}" type="slidenum">
              <a:rPr lang="en-US" altLang="ja-JP"/>
              <a:pPr/>
              <a:t>9</a:t>
            </a:fld>
            <a:endParaRPr lang="en-US" altLang="ja-JP"/>
          </a:p>
        </p:txBody>
      </p:sp>
      <p:sp>
        <p:nvSpPr>
          <p:cNvPr id="102402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0240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ja-JP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ABF16F7-2F15-9E44-BB35-2262E6433594}" type="slidenum">
              <a:rPr lang="en-US" altLang="ja-JP"/>
              <a:pPr/>
              <a:t>10</a:t>
            </a:fld>
            <a:endParaRPr lang="en-US" altLang="ja-JP"/>
          </a:p>
        </p:txBody>
      </p:sp>
      <p:sp>
        <p:nvSpPr>
          <p:cNvPr id="100354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003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ja-JP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2EB7A47-4FF3-AB48-AC35-CB82D2CCCFD7}" type="slidenum">
              <a:rPr lang="en-US" altLang="ja-JP"/>
              <a:pPr/>
              <a:t>11</a:t>
            </a:fld>
            <a:endParaRPr lang="en-US" altLang="ja-JP"/>
          </a:p>
        </p:txBody>
      </p:sp>
      <p:sp>
        <p:nvSpPr>
          <p:cNvPr id="108546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085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ja-JP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Beihang-Tsukuba Collaboration Meeting, 10-11/Nov/2013, Tsukuba</a:t>
            </a:r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ShinIchi Esumi, Univ. of Tsukuba</a:t>
            </a:r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9828C-47E0-2747-9C06-BCBA39A3F9B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52457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Beihang-Tsukuba Collaboration Meeting, 10-11/Nov/2013, Tsukuba</a:t>
            </a:r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ShinIchi Esumi, Univ. of Tsukuba</a:t>
            </a:r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9828C-47E0-2747-9C06-BCBA39A3F9B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695915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Beihang-Tsukuba Collaboration Meeting, 10-11/Nov/2013, Tsukuba</a:t>
            </a:r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ShinIchi Esumi, Univ. of Tsukuba</a:t>
            </a:r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9828C-47E0-2747-9C06-BCBA39A3F9B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350142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Beihang-Tsukuba Collaboration Meeting, 10-11/Nov/2013, Tsukuba</a:t>
            </a:r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ShinIchi Esumi, Univ. of Tsukuba</a:t>
            </a:r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9828C-47E0-2747-9C06-BCBA39A3F9B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233881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Beihang-Tsukuba Collaboration Meeting, 10-11/Nov/2013, Tsukuba</a:t>
            </a:r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ShinIchi Esumi, Univ. of Tsukuba</a:t>
            </a:r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9828C-47E0-2747-9C06-BCBA39A3F9B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721184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Beihang-Tsukuba Collaboration Meeting, 10-11/Nov/2013, Tsukuba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ShinIchi Esumi, Univ. of Tsukuba</a:t>
            </a:r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9828C-47E0-2747-9C06-BCBA39A3F9B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567019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Beihang-Tsukuba Collaboration Meeting, 10-11/Nov/2013, Tsukuba</a:t>
            </a:r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ShinIchi Esumi, Univ. of Tsukuba</a:t>
            </a:r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9828C-47E0-2747-9C06-BCBA39A3F9B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94525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Beihang-Tsukuba Collaboration Meeting, 10-11/Nov/2013, Tsukuba</a:t>
            </a:r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ShinIchi Esumi, Univ. of Tsukuba</a:t>
            </a:r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9828C-47E0-2747-9C06-BCBA39A3F9B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365442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Beihang-Tsukuba Collaboration Meeting, 10-11/Nov/2013, Tsukuba</a:t>
            </a:r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ShinIchi Esumi, Univ. of Tsukuba</a:t>
            </a:r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9828C-47E0-2747-9C06-BCBA39A3F9B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2305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Beihang-Tsukuba Collaboration Meeting, 10-11/Nov/2013, Tsukuba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ShinIchi Esumi, Univ. of Tsukuba</a:t>
            </a:r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9828C-47E0-2747-9C06-BCBA39A3F9B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226658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Beihang-Tsukuba Collaboration Meeting, 10-11/Nov/2013, Tsukuba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ShinIchi Esumi, Univ. of Tsukuba</a:t>
            </a:r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9828C-47E0-2747-9C06-BCBA39A3F9B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258289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-1" y="6571097"/>
            <a:ext cx="4579284" cy="2818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kumimoji="1" lang="en-US" altLang="ja-JP" smtClean="0"/>
              <a:t>Beihang-Tsukuba Collaboration Meeting, 10-11/Nov/2013, Tsukuba</a:t>
            </a:r>
            <a:endParaRPr kumimoji="1" lang="ja-JP" alt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6086751" y="6571097"/>
            <a:ext cx="2337731" cy="2818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kumimoji="1" lang="en-US" altLang="ja-JP" smtClean="0"/>
              <a:t>ShinIchi Esumi, Univ. of Tsukuba</a:t>
            </a:r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424482" y="6571097"/>
            <a:ext cx="719518" cy="2818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A9828C-47E0-2747-9C06-BCBA39A3F9B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82740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4" Type="http://schemas.openxmlformats.org/officeDocument/2006/relationships/image" Target="../media/image25.png"/><Relationship Id="rId5" Type="http://schemas.openxmlformats.org/officeDocument/2006/relationships/image" Target="../media/image26.png"/><Relationship Id="rId6" Type="http://schemas.openxmlformats.org/officeDocument/2006/relationships/image" Target="../media/image27.png"/><Relationship Id="rId7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4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9.xml"/></Relationships>
</file>

<file path=ppt/slides/_rels/slide12.xml.rels><?xml version="1.0" encoding="UTF-8" standalone="yes"?>
<Relationships xmlns="http://schemas.openxmlformats.org/package/2006/relationships"><Relationship Id="rId11" Type="http://schemas.openxmlformats.org/officeDocument/2006/relationships/oleObject" Target="../embeddings/oleObject5.bin"/><Relationship Id="rId12" Type="http://schemas.openxmlformats.org/officeDocument/2006/relationships/image" Target="../media/image34.emf"/><Relationship Id="rId13" Type="http://schemas.openxmlformats.org/officeDocument/2006/relationships/oleObject" Target="../embeddings/oleObject6.bin"/><Relationship Id="rId14" Type="http://schemas.openxmlformats.org/officeDocument/2006/relationships/image" Target="../media/image35.emf"/><Relationship Id="rId15" Type="http://schemas.openxmlformats.org/officeDocument/2006/relationships/oleObject" Target="../embeddings/oleObject7.bin"/><Relationship Id="rId16" Type="http://schemas.openxmlformats.org/officeDocument/2006/relationships/image" Target="../media/image36.emf"/><Relationship Id="rId17" Type="http://schemas.openxmlformats.org/officeDocument/2006/relationships/image" Target="../media/image38.png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7.xml"/><Relationship Id="rId3" Type="http://schemas.openxmlformats.org/officeDocument/2006/relationships/notesSlide" Target="../notesSlides/notesSlide10.xml"/><Relationship Id="rId4" Type="http://schemas.openxmlformats.org/officeDocument/2006/relationships/image" Target="../media/image37.png"/><Relationship Id="rId5" Type="http://schemas.openxmlformats.org/officeDocument/2006/relationships/oleObject" Target="../embeddings/oleObject2.bin"/><Relationship Id="rId6" Type="http://schemas.openxmlformats.org/officeDocument/2006/relationships/image" Target="../media/image31.emf"/><Relationship Id="rId7" Type="http://schemas.openxmlformats.org/officeDocument/2006/relationships/oleObject" Target="../embeddings/oleObject3.bin"/><Relationship Id="rId8" Type="http://schemas.openxmlformats.org/officeDocument/2006/relationships/image" Target="../media/image32.emf"/><Relationship Id="rId9" Type="http://schemas.openxmlformats.org/officeDocument/2006/relationships/oleObject" Target="../embeddings/oleObject4.bin"/><Relationship Id="rId10" Type="http://schemas.openxmlformats.org/officeDocument/2006/relationships/image" Target="../media/image33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4" Type="http://schemas.openxmlformats.org/officeDocument/2006/relationships/image" Target="../media/image40.gif"/><Relationship Id="rId5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4" Type="http://schemas.openxmlformats.org/officeDocument/2006/relationships/image" Target="../media/image43.png"/><Relationship Id="rId5" Type="http://schemas.openxmlformats.org/officeDocument/2006/relationships/image" Target="../media/image44.png"/><Relationship Id="rId6" Type="http://schemas.openxmlformats.org/officeDocument/2006/relationships/image" Target="../media/image45.png"/><Relationship Id="rId7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4" Type="http://schemas.openxmlformats.org/officeDocument/2006/relationships/image" Target="../media/image48.png"/><Relationship Id="rId5" Type="http://schemas.openxmlformats.org/officeDocument/2006/relationships/image" Target="../media/image49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4" Type="http://schemas.openxmlformats.org/officeDocument/2006/relationships/image" Target="../media/image51.gif"/><Relationship Id="rId5" Type="http://schemas.openxmlformats.org/officeDocument/2006/relationships/image" Target="../media/image52.gif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3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4" Type="http://schemas.openxmlformats.org/officeDocument/2006/relationships/image" Target="../media/image55.jpeg"/><Relationship Id="rId5" Type="http://schemas.openxmlformats.org/officeDocument/2006/relationships/image" Target="../media/image56.jpeg"/><Relationship Id="rId6" Type="http://schemas.openxmlformats.org/officeDocument/2006/relationships/image" Target="../media/image57.jpeg"/><Relationship Id="rId7" Type="http://schemas.openxmlformats.org/officeDocument/2006/relationships/image" Target="../media/image58.gif"/><Relationship Id="rId8" Type="http://schemas.openxmlformats.org/officeDocument/2006/relationships/image" Target="../media/image59.gif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gif"/><Relationship Id="rId4" Type="http://schemas.openxmlformats.org/officeDocument/2006/relationships/image" Target="../media/image62.gif"/><Relationship Id="rId5" Type="http://schemas.openxmlformats.org/officeDocument/2006/relationships/image" Target="../media/image63.gi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0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4.gi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4" Type="http://schemas.openxmlformats.org/officeDocument/2006/relationships/image" Target="../media/image9.jpeg"/><Relationship Id="rId5" Type="http://schemas.openxmlformats.org/officeDocument/2006/relationships/image" Target="../media/image10.jpg"/><Relationship Id="rId6" Type="http://schemas.openxmlformats.org/officeDocument/2006/relationships/image" Target="../media/image11.jpg"/><Relationship Id="rId7" Type="http://schemas.openxmlformats.org/officeDocument/2006/relationships/image" Target="../media/image12.png"/><Relationship Id="rId8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5" Type="http://schemas.openxmlformats.org/officeDocument/2006/relationships/image" Target="../media/image16.png"/><Relationship Id="rId6" Type="http://schemas.openxmlformats.org/officeDocument/2006/relationships/image" Target="../media/image17.png"/><Relationship Id="rId7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4" Type="http://schemas.openxmlformats.org/officeDocument/2006/relationships/oleObject" Target="../embeddings/oleObject1.bin"/><Relationship Id="rId5" Type="http://schemas.openxmlformats.org/officeDocument/2006/relationships/image" Target="../media/image19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4" Type="http://schemas.openxmlformats.org/officeDocument/2006/relationships/image" Target="../media/image21.png"/><Relationship Id="rId5" Type="http://schemas.openxmlformats.org/officeDocument/2006/relationships/image" Target="../media/image22.png"/><Relationship Id="rId6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4"/>
          <p:cNvSpPr txBox="1"/>
          <p:nvPr/>
        </p:nvSpPr>
        <p:spPr>
          <a:xfrm>
            <a:off x="2124119" y="846702"/>
            <a:ext cx="496617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400" dirty="0" smtClean="0"/>
              <a:t>Recent results </a:t>
            </a:r>
            <a:r>
              <a:rPr lang="en-US" altLang="ja-JP" sz="2400" dirty="0" smtClean="0"/>
              <a:t>on Quark Gluon Plasma</a:t>
            </a:r>
            <a:endParaRPr kumimoji="1" lang="en-US" altLang="ja-JP" sz="2400" dirty="0" smtClean="0"/>
          </a:p>
          <a:p>
            <a:pPr algn="ctr"/>
            <a:r>
              <a:rPr lang="en-US" altLang="ja-JP" sz="2400" dirty="0"/>
              <a:t>a</a:t>
            </a:r>
            <a:r>
              <a:rPr lang="en-US" altLang="ja-JP" sz="2400" dirty="0" smtClean="0"/>
              <a:t>nd </a:t>
            </a:r>
            <a:r>
              <a:rPr lang="en-US" altLang="ja-JP" sz="2400" dirty="0"/>
              <a:t>F</a:t>
            </a:r>
            <a:r>
              <a:rPr lang="en-US" altLang="ja-JP" sz="2400" dirty="0" smtClean="0"/>
              <a:t>uture </a:t>
            </a:r>
            <a:r>
              <a:rPr lang="en-US" altLang="ja-JP" sz="2400" dirty="0"/>
              <a:t>P</a:t>
            </a:r>
            <a:r>
              <a:rPr lang="en-US" altLang="ja-JP" sz="2400" dirty="0" smtClean="0"/>
              <a:t>lans</a:t>
            </a:r>
            <a:endParaRPr kumimoji="1" lang="ja-JP" altLang="en-US" sz="2400" dirty="0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1052547" y="3341040"/>
            <a:ext cx="4762842" cy="17543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		Contents</a:t>
            </a:r>
          </a:p>
          <a:p>
            <a:r>
              <a:rPr lang="en-US" altLang="ja-JP" dirty="0" smtClean="0"/>
              <a:t>QGP and heavy ion experiments</a:t>
            </a:r>
          </a:p>
          <a:p>
            <a:r>
              <a:rPr kumimoji="1" lang="en-US" altLang="ja-JP" dirty="0" smtClean="0"/>
              <a:t>Thermal and collective bulk (soft) measurements</a:t>
            </a:r>
          </a:p>
          <a:p>
            <a:r>
              <a:rPr lang="en-US" altLang="ja-JP" dirty="0" smtClean="0"/>
              <a:t>Jet and correlation (hard) measurements</a:t>
            </a:r>
          </a:p>
          <a:p>
            <a:r>
              <a:rPr lang="en-US" altLang="ja-JP" dirty="0" smtClean="0"/>
              <a:t>Interplay between hard and soft probes</a:t>
            </a:r>
          </a:p>
          <a:p>
            <a:r>
              <a:rPr kumimoji="1" lang="en-US" altLang="ja-JP" dirty="0" smtClean="0"/>
              <a:t>Future plans</a:t>
            </a: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5091123" y="2299826"/>
            <a:ext cx="32359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ShinIchi Esumi</a:t>
            </a:r>
          </a:p>
          <a:p>
            <a:r>
              <a:rPr lang="en-US" altLang="ja-JP" dirty="0" smtClean="0"/>
              <a:t>Inst. of Physics, Univ. of Tsukuba</a:t>
            </a:r>
            <a:endParaRPr kumimoji="1" lang="ja-JP" altLang="en-US" dirty="0"/>
          </a:p>
        </p:txBody>
      </p:sp>
      <p:sp>
        <p:nvSpPr>
          <p:cNvPr id="8" name="日付プレースホルダー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Beihang-Tsukuba Collaboration Meeting, 10-11/Nov/2013, Tsukuba</a:t>
            </a:r>
            <a:endParaRPr kumimoji="1" lang="ja-JP" altLang="en-US"/>
          </a:p>
        </p:txBody>
      </p:sp>
      <p:sp>
        <p:nvSpPr>
          <p:cNvPr id="9" name="フッター プレースホルダー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ShinIchi Esumi, Univ. of Tsukuba</a:t>
            </a:r>
            <a:endParaRPr kumimoji="1" lang="ja-JP" altLang="en-US"/>
          </a:p>
        </p:txBody>
      </p:sp>
      <p:sp>
        <p:nvSpPr>
          <p:cNvPr id="10" name="スライド番号プレースホルダー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9828C-47E0-2747-9C06-BCBA39A3F9B4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927098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pidvn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2486" y="3084441"/>
            <a:ext cx="6331083" cy="3053120"/>
          </a:xfrm>
          <a:prstGeom prst="rect">
            <a:avLst/>
          </a:prstGeom>
        </p:spPr>
      </p:pic>
      <p:pic>
        <p:nvPicPr>
          <p:cNvPr id="10" name="Picture 8" descr="initial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4354" y="705485"/>
            <a:ext cx="1956264" cy="1743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9330" name="Picture 17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211" y="2328809"/>
            <a:ext cx="2581275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332" name="Picture 4" descr="hbt0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9511" y="1052443"/>
            <a:ext cx="4894277" cy="2031998"/>
          </a:xfrm>
          <a:prstGeom prst="rect">
            <a:avLst/>
          </a:prstGeom>
          <a:noFill/>
          <a:ln w="76200" cmpd="sng">
            <a:noFill/>
            <a:miter lim="800000"/>
            <a:headEnd/>
            <a:tailEnd/>
          </a:ln>
          <a:extLst/>
        </p:spPr>
      </p:pic>
      <p:sp>
        <p:nvSpPr>
          <p:cNvPr id="99333" name="Text Box 5"/>
          <p:cNvSpPr txBox="1">
            <a:spLocks noChangeArrowheads="1"/>
          </p:cNvSpPr>
          <p:nvPr/>
        </p:nvSpPr>
        <p:spPr bwMode="auto">
          <a:xfrm>
            <a:off x="2379671" y="197075"/>
            <a:ext cx="6194233" cy="400110"/>
          </a:xfrm>
          <a:prstGeom prst="rect">
            <a:avLst/>
          </a:prstGeom>
          <a:noFill/>
          <a:ln w="38100" cmpd="sng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ja-JP" sz="2000" dirty="0" smtClean="0">
                <a:latin typeface="Arial"/>
                <a:cs typeface="Arial"/>
              </a:rPr>
              <a:t>Initial Fluctuation and Higher Order Collective Flow</a:t>
            </a:r>
            <a:endParaRPr lang="en-US" altLang="ja-JP" sz="2000" dirty="0">
              <a:latin typeface="Arial"/>
              <a:cs typeface="Arial"/>
            </a:endParaRPr>
          </a:p>
        </p:txBody>
      </p:sp>
      <p:sp>
        <p:nvSpPr>
          <p:cNvPr id="99335" name="Text Box 7"/>
          <p:cNvSpPr txBox="1">
            <a:spLocks noChangeArrowheads="1"/>
          </p:cNvSpPr>
          <p:nvPr/>
        </p:nvSpPr>
        <p:spPr bwMode="auto">
          <a:xfrm>
            <a:off x="3246353" y="5928234"/>
            <a:ext cx="2417762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ja-JP" sz="1400" dirty="0"/>
              <a:t> PHENIX Preliminary, QM12</a:t>
            </a:r>
          </a:p>
        </p:txBody>
      </p:sp>
      <p:pic>
        <p:nvPicPr>
          <p:cNvPr id="11" name="Picture 5" descr="wmap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211" y="164153"/>
            <a:ext cx="1636056" cy="914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171212" y="1153867"/>
            <a:ext cx="70539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altLang="ja-JP" sz="1200" dirty="0"/>
              <a:t>WMAP</a:t>
            </a: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3810703" y="4666558"/>
            <a:ext cx="8515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/>
              <a:t>2</a:t>
            </a:r>
            <a:r>
              <a:rPr kumimoji="1" lang="en-US" altLang="ja-JP" sz="1400" baseline="30000" dirty="0" smtClean="0"/>
              <a:t>nd</a:t>
            </a:r>
            <a:r>
              <a:rPr kumimoji="1" lang="en-US" altLang="ja-JP" sz="1400" dirty="0" smtClean="0"/>
              <a:t> order</a:t>
            </a:r>
          </a:p>
          <a:p>
            <a:r>
              <a:rPr kumimoji="1" lang="en-US" altLang="ja-JP" sz="1400" dirty="0" smtClean="0"/>
              <a:t>Elliptic</a:t>
            </a:r>
            <a:endParaRPr kumimoji="1" lang="ja-JP" altLang="en-US" sz="1400" dirty="0"/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5222767" y="4764119"/>
            <a:ext cx="9284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/>
              <a:t>3</a:t>
            </a:r>
            <a:r>
              <a:rPr kumimoji="1" lang="en-US" altLang="ja-JP" sz="1400" baseline="30000" dirty="0" smtClean="0"/>
              <a:t>rd</a:t>
            </a:r>
            <a:r>
              <a:rPr kumimoji="1" lang="en-US" altLang="ja-JP" sz="1400" dirty="0" smtClean="0"/>
              <a:t> order</a:t>
            </a:r>
          </a:p>
          <a:p>
            <a:r>
              <a:rPr kumimoji="1" lang="en-US" altLang="ja-JP" sz="1400" dirty="0" smtClean="0"/>
              <a:t>Triangular</a:t>
            </a:r>
            <a:endParaRPr kumimoji="1" lang="ja-JP" altLang="en-US" sz="1400" dirty="0"/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6270259" y="3623582"/>
            <a:ext cx="82586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dirty="0" smtClean="0"/>
              <a:t>4</a:t>
            </a:r>
            <a:r>
              <a:rPr lang="en-US" altLang="ja-JP" sz="1400" baseline="30000" dirty="0" smtClean="0"/>
              <a:t>th</a:t>
            </a:r>
            <a:r>
              <a:rPr lang="en-US" altLang="ja-JP" sz="1400" dirty="0" smtClean="0"/>
              <a:t> order</a:t>
            </a:r>
            <a:endParaRPr kumimoji="1" lang="ja-JP" altLang="en-US" sz="1400" dirty="0"/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7642070" y="3520753"/>
            <a:ext cx="84030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dirty="0" smtClean="0"/>
              <a:t>4</a:t>
            </a:r>
            <a:r>
              <a:rPr lang="en-US" altLang="ja-JP" sz="1400" baseline="30000" dirty="0" smtClean="0"/>
              <a:t>th</a:t>
            </a:r>
            <a:r>
              <a:rPr lang="en-US" altLang="ja-JP" sz="1400" dirty="0" smtClean="0"/>
              <a:t> order</a:t>
            </a:r>
          </a:p>
          <a:p>
            <a:r>
              <a:rPr kumimoji="1" lang="en-US" altLang="ja-JP" sz="1400" dirty="0" err="1" smtClean="0"/>
              <a:t>w.r.t</a:t>
            </a:r>
            <a:r>
              <a:rPr kumimoji="1" lang="en-US" altLang="ja-JP" sz="1400" dirty="0" smtClean="0"/>
              <a:t>. </a:t>
            </a:r>
            <a:r>
              <a:rPr kumimoji="1" lang="en-US" altLang="ja-JP" sz="1400" dirty="0" smtClean="0">
                <a:latin typeface="Symbol" charset="2"/>
                <a:cs typeface="Symbol" charset="2"/>
              </a:rPr>
              <a:t>F</a:t>
            </a:r>
            <a:r>
              <a:rPr kumimoji="1" lang="en-US" altLang="ja-JP" sz="1400" baseline="-25000" dirty="0" smtClean="0"/>
              <a:t>2</a:t>
            </a:r>
            <a:endParaRPr kumimoji="1" lang="ja-JP" altLang="en-US" sz="1400" baseline="-25000" dirty="0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Beihang-Tsukuba Collaboration Meeting, 10-11/Nov/2013, Tsukuba</a:t>
            </a:r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ShinIchi Esumi, Univ. of Tsukuba</a:t>
            </a:r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9828C-47E0-2747-9C06-BCBA39A3F9B4}" type="slidenum">
              <a:rPr kumimoji="1" lang="ja-JP" altLang="en-US" smtClean="0"/>
              <a:t>10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600445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6" name="Oval 6"/>
          <p:cNvSpPr>
            <a:spLocks noChangeArrowheads="1"/>
          </p:cNvSpPr>
          <p:nvPr/>
        </p:nvSpPr>
        <p:spPr bwMode="auto">
          <a:xfrm>
            <a:off x="5300401" y="647700"/>
            <a:ext cx="1066800" cy="1447800"/>
          </a:xfrm>
          <a:prstGeom prst="ellipse">
            <a:avLst/>
          </a:prstGeom>
          <a:gradFill rotWithShape="0">
            <a:gsLst>
              <a:gs pos="0">
                <a:srgbClr val="FF8000"/>
              </a:gs>
              <a:gs pos="100000">
                <a:srgbClr val="00FF00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pic>
        <p:nvPicPr>
          <p:cNvPr id="107522" name="Picture 2" descr="hbt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2667000"/>
            <a:ext cx="5867400" cy="3373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523" name="Text Box 3"/>
          <p:cNvSpPr txBox="1">
            <a:spLocks noChangeArrowheads="1"/>
          </p:cNvSpPr>
          <p:nvPr/>
        </p:nvSpPr>
        <p:spPr bwMode="auto">
          <a:xfrm>
            <a:off x="3439318" y="2717800"/>
            <a:ext cx="241776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ja-JP" sz="1400"/>
              <a:t> PHENIX Preliminary, QM12</a:t>
            </a:r>
          </a:p>
        </p:txBody>
      </p:sp>
      <p:pic>
        <p:nvPicPr>
          <p:cNvPr id="107524" name="Picture 4" descr="ell-tri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438" y="3463925"/>
            <a:ext cx="2417762" cy="2479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525" name="Text Box 5"/>
          <p:cNvSpPr txBox="1">
            <a:spLocks noChangeArrowheads="1"/>
          </p:cNvSpPr>
          <p:nvPr/>
        </p:nvSpPr>
        <p:spPr bwMode="auto">
          <a:xfrm>
            <a:off x="137289" y="237719"/>
            <a:ext cx="5163112" cy="1015663"/>
          </a:xfrm>
          <a:prstGeom prst="rect">
            <a:avLst/>
          </a:prstGeom>
          <a:noFill/>
          <a:ln w="38100" cmpd="sng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ja-JP" sz="2000" dirty="0" smtClean="0">
                <a:latin typeface="Arial"/>
                <a:cs typeface="Arial"/>
              </a:rPr>
              <a:t>Geometrical Size and Shape </a:t>
            </a:r>
            <a:br>
              <a:rPr lang="en-US" altLang="ja-JP" sz="2000" dirty="0" smtClean="0">
                <a:latin typeface="Arial"/>
                <a:cs typeface="Arial"/>
              </a:rPr>
            </a:br>
            <a:r>
              <a:rPr lang="en-US" altLang="ja-JP" sz="2000" dirty="0" smtClean="0">
                <a:latin typeface="Arial"/>
                <a:cs typeface="Arial"/>
              </a:rPr>
              <a:t>at Freeze-out via Quantum Interferometry </a:t>
            </a:r>
          </a:p>
          <a:p>
            <a:pPr algn="ctr"/>
            <a:r>
              <a:rPr lang="en-US" altLang="ja-JP" sz="2000" dirty="0">
                <a:latin typeface="Arial"/>
                <a:cs typeface="Arial"/>
              </a:rPr>
              <a:t>(</a:t>
            </a:r>
            <a:r>
              <a:rPr lang="en-US" altLang="ja-JP" sz="2000" dirty="0" smtClean="0">
                <a:latin typeface="Arial"/>
                <a:cs typeface="Arial"/>
              </a:rPr>
              <a:t>multi-dimensional HBT) measurement</a:t>
            </a:r>
          </a:p>
        </p:txBody>
      </p:sp>
      <p:sp>
        <p:nvSpPr>
          <p:cNvPr id="107527" name="Line 7"/>
          <p:cNvSpPr>
            <a:spLocks noChangeShapeType="1"/>
          </p:cNvSpPr>
          <p:nvPr/>
        </p:nvSpPr>
        <p:spPr bwMode="auto">
          <a:xfrm flipV="1">
            <a:off x="6163688" y="1050925"/>
            <a:ext cx="13716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107528" name="Line 8"/>
          <p:cNvSpPr>
            <a:spLocks noChangeShapeType="1"/>
          </p:cNvSpPr>
          <p:nvPr/>
        </p:nvSpPr>
        <p:spPr bwMode="auto">
          <a:xfrm>
            <a:off x="6163688" y="1355725"/>
            <a:ext cx="8382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107529" name="Line 9"/>
          <p:cNvSpPr>
            <a:spLocks noChangeShapeType="1"/>
          </p:cNvSpPr>
          <p:nvPr/>
        </p:nvSpPr>
        <p:spPr bwMode="auto">
          <a:xfrm>
            <a:off x="6163688" y="1355725"/>
            <a:ext cx="22098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107530" name="Line 10"/>
          <p:cNvSpPr>
            <a:spLocks noChangeShapeType="1"/>
          </p:cNvSpPr>
          <p:nvPr/>
        </p:nvSpPr>
        <p:spPr bwMode="auto">
          <a:xfrm flipV="1">
            <a:off x="7001888" y="1355725"/>
            <a:ext cx="1371600" cy="3048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107531" name="Line 11"/>
          <p:cNvSpPr>
            <a:spLocks noChangeShapeType="1"/>
          </p:cNvSpPr>
          <p:nvPr/>
        </p:nvSpPr>
        <p:spPr bwMode="auto">
          <a:xfrm>
            <a:off x="7535288" y="1050925"/>
            <a:ext cx="838200" cy="3048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107532" name="Line 12"/>
          <p:cNvSpPr>
            <a:spLocks noChangeShapeType="1"/>
          </p:cNvSpPr>
          <p:nvPr/>
        </p:nvSpPr>
        <p:spPr bwMode="auto">
          <a:xfrm flipH="1">
            <a:off x="7001888" y="1050925"/>
            <a:ext cx="533400" cy="6096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107533" name="Line 13"/>
          <p:cNvSpPr>
            <a:spLocks noChangeShapeType="1"/>
          </p:cNvSpPr>
          <p:nvPr/>
        </p:nvSpPr>
        <p:spPr bwMode="auto">
          <a:xfrm>
            <a:off x="7001888" y="1660525"/>
            <a:ext cx="533400" cy="0"/>
          </a:xfrm>
          <a:prstGeom prst="line">
            <a:avLst/>
          </a:prstGeom>
          <a:noFill/>
          <a:ln w="38100">
            <a:solidFill>
              <a:srgbClr val="FF8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107534" name="Line 14"/>
          <p:cNvSpPr>
            <a:spLocks noChangeShapeType="1"/>
          </p:cNvSpPr>
          <p:nvPr/>
        </p:nvSpPr>
        <p:spPr bwMode="auto">
          <a:xfrm flipV="1">
            <a:off x="7535288" y="1050925"/>
            <a:ext cx="0" cy="609600"/>
          </a:xfrm>
          <a:prstGeom prst="line">
            <a:avLst/>
          </a:prstGeom>
          <a:noFill/>
          <a:ln w="38100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107535" name="Text Box 15"/>
          <p:cNvSpPr txBox="1">
            <a:spLocks noChangeArrowheads="1"/>
          </p:cNvSpPr>
          <p:nvPr/>
        </p:nvSpPr>
        <p:spPr bwMode="auto">
          <a:xfrm>
            <a:off x="6773288" y="828675"/>
            <a:ext cx="41592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ja-JP" sz="1400"/>
              <a:t>p</a:t>
            </a:r>
            <a:r>
              <a:rPr lang="en-US" altLang="ja-JP" sz="1400" baseline="-25000"/>
              <a:t>T1</a:t>
            </a:r>
            <a:endParaRPr lang="en-US" altLang="ja-JP" sz="1400"/>
          </a:p>
        </p:txBody>
      </p:sp>
      <p:sp>
        <p:nvSpPr>
          <p:cNvPr id="107536" name="Text Box 16"/>
          <p:cNvSpPr txBox="1">
            <a:spLocks noChangeArrowheads="1"/>
          </p:cNvSpPr>
          <p:nvPr/>
        </p:nvSpPr>
        <p:spPr bwMode="auto">
          <a:xfrm>
            <a:off x="6392288" y="1438275"/>
            <a:ext cx="41592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ja-JP" sz="1400"/>
              <a:t>p</a:t>
            </a:r>
            <a:r>
              <a:rPr lang="en-US" altLang="ja-JP" sz="1400" baseline="-25000"/>
              <a:t>T2</a:t>
            </a:r>
            <a:endParaRPr lang="en-US" altLang="ja-JP" sz="1400"/>
          </a:p>
        </p:txBody>
      </p:sp>
      <p:sp>
        <p:nvSpPr>
          <p:cNvPr id="107537" name="Text Box 17"/>
          <p:cNvSpPr txBox="1">
            <a:spLocks noChangeArrowheads="1"/>
          </p:cNvSpPr>
          <p:nvPr/>
        </p:nvSpPr>
        <p:spPr bwMode="auto">
          <a:xfrm>
            <a:off x="7306688" y="457200"/>
            <a:ext cx="1412875" cy="527050"/>
          </a:xfrm>
          <a:prstGeom prst="rect">
            <a:avLst/>
          </a:prstGeom>
          <a:noFill/>
          <a:ln w="9525">
            <a:solidFill>
              <a:srgbClr val="00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>
            <a:spAutoFit/>
          </a:bodyPr>
          <a:lstStyle/>
          <a:p>
            <a:r>
              <a:rPr lang="en-US" altLang="ja-JP" sz="1400"/>
              <a:t>side view size</a:t>
            </a:r>
          </a:p>
          <a:p>
            <a:r>
              <a:rPr lang="en-US" altLang="ja-JP" sz="1400"/>
              <a:t>q</a:t>
            </a:r>
            <a:r>
              <a:rPr lang="en-US" altLang="ja-JP" sz="1400" baseline="-25000"/>
              <a:t>T-side</a:t>
            </a:r>
            <a:r>
              <a:rPr lang="en-US" altLang="ja-JP" sz="1400"/>
              <a:t> : R</a:t>
            </a:r>
            <a:r>
              <a:rPr lang="en-US" altLang="ja-JP" sz="1400" baseline="-25000"/>
              <a:t>T-side</a:t>
            </a:r>
          </a:p>
        </p:txBody>
      </p:sp>
      <p:sp>
        <p:nvSpPr>
          <p:cNvPr id="107538" name="Text Box 18"/>
          <p:cNvSpPr txBox="1">
            <a:spLocks noChangeArrowheads="1"/>
          </p:cNvSpPr>
          <p:nvPr/>
        </p:nvSpPr>
        <p:spPr bwMode="auto">
          <a:xfrm>
            <a:off x="6849488" y="1736725"/>
            <a:ext cx="1870075" cy="527050"/>
          </a:xfrm>
          <a:prstGeom prst="rect">
            <a:avLst/>
          </a:prstGeom>
          <a:noFill/>
          <a:ln w="9525">
            <a:solidFill>
              <a:srgbClr val="FF8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>
            <a:spAutoFit/>
          </a:bodyPr>
          <a:lstStyle/>
          <a:p>
            <a:r>
              <a:rPr lang="en-US" altLang="ja-JP" sz="1400"/>
              <a:t>depth + time duration</a:t>
            </a:r>
          </a:p>
          <a:p>
            <a:r>
              <a:rPr lang="en-US" altLang="ja-JP" sz="1400"/>
              <a:t>q</a:t>
            </a:r>
            <a:r>
              <a:rPr lang="en-US" altLang="ja-JP" sz="1400" baseline="-25000"/>
              <a:t>T-out</a:t>
            </a:r>
            <a:r>
              <a:rPr lang="en-US" altLang="ja-JP" sz="1400"/>
              <a:t> : R</a:t>
            </a:r>
            <a:r>
              <a:rPr lang="en-US" altLang="ja-JP" sz="1400" baseline="-25000"/>
              <a:t>T-out</a:t>
            </a:r>
          </a:p>
        </p:txBody>
      </p:sp>
      <p:grpSp>
        <p:nvGrpSpPr>
          <p:cNvPr id="107539" name="Group 19"/>
          <p:cNvGrpSpPr>
            <a:grpSpLocks/>
          </p:cNvGrpSpPr>
          <p:nvPr/>
        </p:nvGrpSpPr>
        <p:grpSpPr bwMode="auto">
          <a:xfrm>
            <a:off x="8449688" y="1143000"/>
            <a:ext cx="381000" cy="457200"/>
            <a:chOff x="5136" y="768"/>
            <a:chExt cx="240" cy="288"/>
          </a:xfrm>
        </p:grpSpPr>
        <p:sp>
          <p:nvSpPr>
            <p:cNvPr id="107540" name="Oval 20"/>
            <p:cNvSpPr>
              <a:spLocks noChangeArrowheads="1"/>
            </p:cNvSpPr>
            <p:nvPr/>
          </p:nvSpPr>
          <p:spPr bwMode="auto">
            <a:xfrm>
              <a:off x="5184" y="816"/>
              <a:ext cx="48" cy="192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107541" name="Oval 21"/>
            <p:cNvSpPr>
              <a:spLocks noChangeArrowheads="1"/>
            </p:cNvSpPr>
            <p:nvPr/>
          </p:nvSpPr>
          <p:spPr bwMode="auto">
            <a:xfrm>
              <a:off x="5184" y="864"/>
              <a:ext cx="48" cy="9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107542" name="Line 22"/>
            <p:cNvSpPr>
              <a:spLocks noChangeShapeType="1"/>
            </p:cNvSpPr>
            <p:nvPr/>
          </p:nvSpPr>
          <p:spPr bwMode="auto">
            <a:xfrm>
              <a:off x="5136" y="768"/>
              <a:ext cx="240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107543" name="Line 23"/>
            <p:cNvSpPr>
              <a:spLocks noChangeShapeType="1"/>
            </p:cNvSpPr>
            <p:nvPr/>
          </p:nvSpPr>
          <p:spPr bwMode="auto">
            <a:xfrm flipV="1">
              <a:off x="5136" y="912"/>
              <a:ext cx="240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</p:grpSp>
      <p:grpSp>
        <p:nvGrpSpPr>
          <p:cNvPr id="107544" name="Group 24"/>
          <p:cNvGrpSpPr>
            <a:grpSpLocks/>
          </p:cNvGrpSpPr>
          <p:nvPr/>
        </p:nvGrpSpPr>
        <p:grpSpPr bwMode="auto">
          <a:xfrm rot="-5387120">
            <a:off x="5633463" y="190500"/>
            <a:ext cx="381000" cy="457200"/>
            <a:chOff x="5136" y="768"/>
            <a:chExt cx="240" cy="288"/>
          </a:xfrm>
        </p:grpSpPr>
        <p:sp>
          <p:nvSpPr>
            <p:cNvPr id="107545" name="Oval 25"/>
            <p:cNvSpPr>
              <a:spLocks noChangeArrowheads="1"/>
            </p:cNvSpPr>
            <p:nvPr/>
          </p:nvSpPr>
          <p:spPr bwMode="auto">
            <a:xfrm>
              <a:off x="5184" y="816"/>
              <a:ext cx="48" cy="192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107546" name="Oval 26"/>
            <p:cNvSpPr>
              <a:spLocks noChangeArrowheads="1"/>
            </p:cNvSpPr>
            <p:nvPr/>
          </p:nvSpPr>
          <p:spPr bwMode="auto">
            <a:xfrm>
              <a:off x="5184" y="864"/>
              <a:ext cx="48" cy="9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107547" name="Line 27"/>
            <p:cNvSpPr>
              <a:spLocks noChangeShapeType="1"/>
            </p:cNvSpPr>
            <p:nvPr/>
          </p:nvSpPr>
          <p:spPr bwMode="auto">
            <a:xfrm>
              <a:off x="5136" y="768"/>
              <a:ext cx="240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107548" name="Line 28"/>
            <p:cNvSpPr>
              <a:spLocks noChangeShapeType="1"/>
            </p:cNvSpPr>
            <p:nvPr/>
          </p:nvSpPr>
          <p:spPr bwMode="auto">
            <a:xfrm flipV="1">
              <a:off x="5136" y="912"/>
              <a:ext cx="240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</p:grpSp>
      <p:grpSp>
        <p:nvGrpSpPr>
          <p:cNvPr id="107549" name="Group 29"/>
          <p:cNvGrpSpPr>
            <a:grpSpLocks/>
          </p:cNvGrpSpPr>
          <p:nvPr/>
        </p:nvGrpSpPr>
        <p:grpSpPr bwMode="auto">
          <a:xfrm rot="-1775572">
            <a:off x="6281163" y="609600"/>
            <a:ext cx="381000" cy="457200"/>
            <a:chOff x="5136" y="768"/>
            <a:chExt cx="240" cy="288"/>
          </a:xfrm>
        </p:grpSpPr>
        <p:sp>
          <p:nvSpPr>
            <p:cNvPr id="107550" name="Oval 30"/>
            <p:cNvSpPr>
              <a:spLocks noChangeArrowheads="1"/>
            </p:cNvSpPr>
            <p:nvPr/>
          </p:nvSpPr>
          <p:spPr bwMode="auto">
            <a:xfrm>
              <a:off x="5184" y="816"/>
              <a:ext cx="48" cy="192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107551" name="Oval 31"/>
            <p:cNvSpPr>
              <a:spLocks noChangeArrowheads="1"/>
            </p:cNvSpPr>
            <p:nvPr/>
          </p:nvSpPr>
          <p:spPr bwMode="auto">
            <a:xfrm>
              <a:off x="5184" y="864"/>
              <a:ext cx="48" cy="9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107552" name="Line 32"/>
            <p:cNvSpPr>
              <a:spLocks noChangeShapeType="1"/>
            </p:cNvSpPr>
            <p:nvPr/>
          </p:nvSpPr>
          <p:spPr bwMode="auto">
            <a:xfrm>
              <a:off x="5136" y="768"/>
              <a:ext cx="240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107553" name="Line 33"/>
            <p:cNvSpPr>
              <a:spLocks noChangeShapeType="1"/>
            </p:cNvSpPr>
            <p:nvPr/>
          </p:nvSpPr>
          <p:spPr bwMode="auto">
            <a:xfrm flipV="1">
              <a:off x="5136" y="912"/>
              <a:ext cx="240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</p:grpSp>
      <p:sp>
        <p:nvSpPr>
          <p:cNvPr id="107554" name="Text Box 34"/>
          <p:cNvSpPr txBox="1">
            <a:spLocks noChangeArrowheads="1"/>
          </p:cNvSpPr>
          <p:nvPr/>
        </p:nvSpPr>
        <p:spPr bwMode="auto">
          <a:xfrm>
            <a:off x="477838" y="2870200"/>
            <a:ext cx="1933575" cy="527050"/>
          </a:xfrm>
          <a:prstGeom prst="rect">
            <a:avLst/>
          </a:prstGeom>
          <a:noFill/>
          <a:ln w="9525">
            <a:solidFill>
              <a:srgbClr val="80008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r>
              <a:rPr lang="en-US" altLang="ja-JP" sz="1400"/>
              <a:t>together with v</a:t>
            </a:r>
            <a:r>
              <a:rPr lang="en-US" altLang="ja-JP" sz="1400" baseline="-25000"/>
              <a:t>n</a:t>
            </a:r>
            <a:r>
              <a:rPr lang="en-US" altLang="ja-JP" sz="1400"/>
              <a:t>(p</a:t>
            </a:r>
            <a:r>
              <a:rPr lang="en-US" altLang="ja-JP" sz="1400" baseline="-25000"/>
              <a:t>T</a:t>
            </a:r>
            <a:r>
              <a:rPr lang="en-US" altLang="ja-JP" sz="1400"/>
              <a:t>)</a:t>
            </a:r>
            <a:r>
              <a:rPr lang="en-US" altLang="ja-JP" sz="1400" baseline="30000"/>
              <a:t>PID</a:t>
            </a:r>
            <a:endParaRPr lang="en-US" altLang="ja-JP" sz="1400"/>
          </a:p>
          <a:p>
            <a:r>
              <a:rPr lang="en-US" altLang="ja-JP" sz="1400"/>
              <a:t>fitting with Blast Wave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697459" y="1645627"/>
            <a:ext cx="3881824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600" dirty="0" smtClean="0">
                <a:latin typeface="Arial"/>
                <a:cs typeface="Arial"/>
              </a:rPr>
              <a:t>R</a:t>
            </a:r>
            <a:r>
              <a:rPr lang="en-US" altLang="ja-JP" sz="1600" baseline="-25000" dirty="0" smtClean="0">
                <a:latin typeface="Arial"/>
                <a:cs typeface="Arial"/>
              </a:rPr>
              <a:t>T-side</a:t>
            </a:r>
            <a:r>
              <a:rPr lang="en-US" altLang="ja-JP" sz="1600" dirty="0" smtClean="0">
                <a:latin typeface="Arial"/>
                <a:cs typeface="Arial"/>
              </a:rPr>
              <a:t> &amp;</a:t>
            </a:r>
            <a:r>
              <a:rPr lang="en-US" altLang="ja-JP" sz="1600" baseline="-25000" dirty="0" smtClean="0">
                <a:latin typeface="Arial"/>
                <a:cs typeface="Arial"/>
              </a:rPr>
              <a:t>  </a:t>
            </a:r>
            <a:r>
              <a:rPr lang="en-US" altLang="ja-JP" sz="1600" dirty="0" smtClean="0">
                <a:latin typeface="Arial"/>
                <a:cs typeface="Arial"/>
              </a:rPr>
              <a:t>R</a:t>
            </a:r>
            <a:r>
              <a:rPr lang="en-US" altLang="ja-JP" sz="1600" baseline="-25000" dirty="0" smtClean="0">
                <a:latin typeface="Arial"/>
                <a:cs typeface="Arial"/>
              </a:rPr>
              <a:t>T-out</a:t>
            </a:r>
            <a:r>
              <a:rPr lang="en-US" altLang="ja-JP" sz="1600" dirty="0" smtClean="0">
                <a:latin typeface="Arial"/>
                <a:cs typeface="Arial"/>
              </a:rPr>
              <a:t> </a:t>
            </a:r>
            <a:r>
              <a:rPr lang="en-US" altLang="ja-JP" sz="1600" dirty="0" err="1" smtClean="0">
                <a:latin typeface="Arial"/>
                <a:cs typeface="Arial"/>
              </a:rPr>
              <a:t>vs</a:t>
            </a:r>
            <a:r>
              <a:rPr lang="en-US" altLang="ja-JP" sz="1600" dirty="0" smtClean="0">
                <a:latin typeface="Arial"/>
                <a:cs typeface="Arial"/>
              </a:rPr>
              <a:t> (</a:t>
            </a:r>
            <a:r>
              <a:rPr lang="en-US" altLang="ja-JP" sz="1600" dirty="0" smtClean="0">
                <a:latin typeface="Symbol" charset="2"/>
                <a:cs typeface="Symbol" charset="2"/>
                <a:sym typeface="Symbol" charset="0"/>
              </a:rPr>
              <a:t></a:t>
            </a:r>
            <a:r>
              <a:rPr lang="en-US" altLang="ja-JP" sz="1600" baseline="-25000" dirty="0" smtClean="0">
                <a:latin typeface="Arial"/>
                <a:cs typeface="Arial"/>
                <a:sym typeface="Symbol" charset="0"/>
              </a:rPr>
              <a:t></a:t>
            </a:r>
            <a:r>
              <a:rPr lang="en-US" altLang="ja-JP" sz="1600" dirty="0" smtClean="0">
                <a:latin typeface="Arial"/>
                <a:cs typeface="Arial"/>
              </a:rPr>
              <a:t>) and (</a:t>
            </a:r>
            <a:r>
              <a:rPr lang="en-US" altLang="ja-JP" sz="1600" dirty="0" smtClean="0">
                <a:latin typeface="Symbol" charset="2"/>
                <a:cs typeface="Symbol" charset="2"/>
                <a:sym typeface="Symbol" charset="0"/>
              </a:rPr>
              <a:t></a:t>
            </a:r>
            <a:r>
              <a:rPr lang="en-US" altLang="ja-JP" sz="1600" baseline="-25000" dirty="0" smtClean="0">
                <a:latin typeface="Arial"/>
                <a:cs typeface="Arial"/>
                <a:sym typeface="Symbol" charset="0"/>
              </a:rPr>
              <a:t></a:t>
            </a:r>
            <a:r>
              <a:rPr lang="en-US" altLang="ja-JP" sz="1600" dirty="0" smtClean="0">
                <a:latin typeface="Arial"/>
                <a:cs typeface="Arial"/>
              </a:rPr>
              <a:t>)</a:t>
            </a:r>
            <a:br>
              <a:rPr lang="en-US" altLang="ja-JP" sz="1600" dirty="0" smtClean="0">
                <a:latin typeface="Arial"/>
                <a:cs typeface="Arial"/>
              </a:rPr>
            </a:br>
            <a:r>
              <a:rPr lang="en-US" altLang="ja-JP" sz="1600" dirty="0" smtClean="0">
                <a:latin typeface="Arial"/>
                <a:cs typeface="Arial"/>
              </a:rPr>
              <a:t>R</a:t>
            </a:r>
            <a:r>
              <a:rPr lang="en-US" altLang="ja-JP" sz="1600" baseline="-25000" dirty="0" smtClean="0">
                <a:latin typeface="Arial"/>
                <a:cs typeface="Arial"/>
              </a:rPr>
              <a:t>T-</a:t>
            </a:r>
            <a:r>
              <a:rPr lang="en-US" altLang="ja-JP" sz="1600" baseline="-25000" dirty="0" err="1" smtClean="0">
                <a:latin typeface="Arial"/>
                <a:cs typeface="Arial"/>
              </a:rPr>
              <a:t>side</a:t>
            </a:r>
            <a:r>
              <a:rPr lang="en-US" altLang="ja-JP" sz="1600" baseline="30000" dirty="0" err="1" smtClean="0">
                <a:latin typeface="Arial"/>
                <a:cs typeface="Arial"/>
              </a:rPr>
              <a:t>oscill</a:t>
            </a:r>
            <a:r>
              <a:rPr lang="en-US" altLang="ja-JP" sz="1600" baseline="30000" dirty="0" smtClean="0">
                <a:latin typeface="Arial"/>
                <a:cs typeface="Arial"/>
              </a:rPr>
              <a:t>. </a:t>
            </a:r>
            <a:r>
              <a:rPr lang="en-US" altLang="ja-JP" sz="1600" dirty="0" smtClean="0">
                <a:latin typeface="Arial"/>
                <a:cs typeface="Arial"/>
              </a:rPr>
              <a:t>&lt; R</a:t>
            </a:r>
            <a:r>
              <a:rPr lang="en-US" altLang="ja-JP" sz="1600" baseline="-25000" dirty="0" smtClean="0">
                <a:latin typeface="Arial"/>
                <a:cs typeface="Arial"/>
              </a:rPr>
              <a:t>T-</a:t>
            </a:r>
            <a:r>
              <a:rPr lang="en-US" altLang="ja-JP" sz="1600" baseline="-25000" dirty="0" err="1" smtClean="0">
                <a:latin typeface="Arial"/>
                <a:cs typeface="Arial"/>
              </a:rPr>
              <a:t>out</a:t>
            </a:r>
            <a:r>
              <a:rPr lang="en-US" altLang="ja-JP" sz="1600" baseline="30000" dirty="0" err="1" smtClean="0">
                <a:latin typeface="Arial"/>
                <a:cs typeface="Arial"/>
              </a:rPr>
              <a:t>oscill</a:t>
            </a:r>
            <a:r>
              <a:rPr lang="en-US" altLang="ja-JP" sz="1600" baseline="30000" dirty="0" smtClean="0">
                <a:latin typeface="Arial"/>
                <a:cs typeface="Arial"/>
              </a:rPr>
              <a:t>.</a:t>
            </a:r>
            <a:r>
              <a:rPr lang="en-US" altLang="ja-JP" sz="1600" baseline="-25000" dirty="0" smtClean="0">
                <a:latin typeface="Arial"/>
                <a:cs typeface="Arial"/>
              </a:rPr>
              <a:t>  </a:t>
            </a:r>
            <a:r>
              <a:rPr lang="en-US" altLang="ja-JP" sz="1600" dirty="0" smtClean="0">
                <a:latin typeface="Arial"/>
                <a:cs typeface="Arial"/>
              </a:rPr>
              <a:t>for n=2,3 (central)</a:t>
            </a:r>
            <a:endParaRPr lang="en-US" altLang="ja-JP" sz="1600" dirty="0">
              <a:latin typeface="Arial"/>
              <a:cs typeface="Arial"/>
            </a:endParaRPr>
          </a:p>
        </p:txBody>
      </p:sp>
      <p:sp>
        <p:nvSpPr>
          <p:cNvPr id="6" name="日付プレースホルダー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Beihang-Tsukuba Collaboration Meeting, 10-11/Nov/2013, Tsukuba</a:t>
            </a:r>
            <a:endParaRPr kumimoji="1" lang="ja-JP" altLang="en-US"/>
          </a:p>
        </p:txBody>
      </p:sp>
      <p:sp>
        <p:nvSpPr>
          <p:cNvPr id="7" name="フッター プレースホルダー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ShinIchi Esumi, Univ. of Tsukuba</a:t>
            </a:r>
            <a:endParaRPr kumimoji="1" lang="ja-JP" altLang="en-US"/>
          </a:p>
        </p:txBody>
      </p:sp>
      <p:sp>
        <p:nvSpPr>
          <p:cNvPr id="8" name="スライド番号プレースホルダー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9828C-47E0-2747-9C06-BCBA39A3F9B4}" type="slidenum">
              <a:rPr kumimoji="1" lang="ja-JP" altLang="en-US" smtClean="0"/>
              <a:t>11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464774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076" name="Picture 1026" descr="star-chg-asy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2801" y="3322688"/>
            <a:ext cx="5564567" cy="3185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1077" name="Text Box 1027"/>
          <p:cNvSpPr txBox="1">
            <a:spLocks noChangeArrowheads="1"/>
          </p:cNvSpPr>
          <p:nvPr/>
        </p:nvSpPr>
        <p:spPr bwMode="auto">
          <a:xfrm>
            <a:off x="1748017" y="208808"/>
            <a:ext cx="5863986" cy="707886"/>
          </a:xfrm>
          <a:prstGeom prst="rect">
            <a:avLst/>
          </a:prstGeom>
          <a:solidFill>
            <a:schemeClr val="bg1"/>
          </a:solidFill>
          <a:ln w="38100" cmpd="sng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altLang="ja-JP" sz="2000" dirty="0" smtClean="0"/>
              <a:t>Strong B-field and Local Parity Violation in QGP</a:t>
            </a:r>
          </a:p>
          <a:p>
            <a:pPr algn="ctr"/>
            <a:r>
              <a:rPr lang="en-US" altLang="ja-JP" sz="2000" dirty="0" smtClean="0"/>
              <a:t>Charge Asymmetry </a:t>
            </a:r>
            <a:r>
              <a:rPr lang="en-US" altLang="ja-JP" sz="2000" dirty="0"/>
              <a:t>S</a:t>
            </a:r>
            <a:r>
              <a:rPr lang="en-US" altLang="ja-JP" sz="2000" dirty="0" smtClean="0"/>
              <a:t>ignal </a:t>
            </a:r>
            <a:endParaRPr lang="ja-JP" altLang="en-US" sz="2000" dirty="0"/>
          </a:p>
        </p:txBody>
      </p:sp>
      <p:grpSp>
        <p:nvGrpSpPr>
          <p:cNvPr id="131078" name="Group 132"/>
          <p:cNvGrpSpPr>
            <a:grpSpLocks/>
          </p:cNvGrpSpPr>
          <p:nvPr/>
        </p:nvGrpSpPr>
        <p:grpSpPr bwMode="auto">
          <a:xfrm>
            <a:off x="3750541" y="1371747"/>
            <a:ext cx="2971800" cy="1905000"/>
            <a:chOff x="1488" y="2064"/>
            <a:chExt cx="2544" cy="1576"/>
          </a:xfrm>
        </p:grpSpPr>
        <p:sp>
          <p:nvSpPr>
            <p:cNvPr id="131106" name="AutoShape 133"/>
            <p:cNvSpPr>
              <a:spLocks/>
            </p:cNvSpPr>
            <p:nvPr/>
          </p:nvSpPr>
          <p:spPr bwMode="auto">
            <a:xfrm rot="10800000">
              <a:off x="3389" y="2064"/>
              <a:ext cx="281" cy="22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600"/>
                <a:gd name="T28" fmla="*/ 0 h 21600"/>
                <a:gd name="T29" fmla="*/ 21600 w 21600"/>
                <a:gd name="T30" fmla="*/ 21600 h 2160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600" h="21600">
                  <a:moveTo>
                    <a:pt x="12900" y="0"/>
                  </a:moveTo>
                  <a:lnTo>
                    <a:pt x="5310" y="13161"/>
                  </a:lnTo>
                  <a:lnTo>
                    <a:pt x="0" y="13161"/>
                  </a:lnTo>
                  <a:lnTo>
                    <a:pt x="5040" y="21600"/>
                  </a:lnTo>
                  <a:lnTo>
                    <a:pt x="18930" y="13161"/>
                  </a:lnTo>
                  <a:lnTo>
                    <a:pt x="13950" y="13266"/>
                  </a:lnTo>
                  <a:lnTo>
                    <a:pt x="21600" y="0"/>
                  </a:lnTo>
                  <a:lnTo>
                    <a:pt x="12900" y="0"/>
                  </a:lnTo>
                  <a:close/>
                  <a:moveTo>
                    <a:pt x="12900" y="0"/>
                  </a:moveTo>
                </a:path>
              </a:pathLst>
            </a:custGeom>
            <a:solidFill>
              <a:srgbClr val="BBE0E3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lIns="0" tIns="0" rIns="0" bIns="0"/>
            <a:lstStyle/>
            <a:p>
              <a:endParaRPr lang="ja-JP" altLang="en-US"/>
            </a:p>
          </p:txBody>
        </p:sp>
        <p:sp>
          <p:nvSpPr>
            <p:cNvPr id="131107" name="Line 134"/>
            <p:cNvSpPr>
              <a:spLocks noChangeShapeType="1"/>
            </p:cNvSpPr>
            <p:nvPr/>
          </p:nvSpPr>
          <p:spPr bwMode="auto">
            <a:xfrm flipH="1">
              <a:off x="1944" y="2295"/>
              <a:ext cx="488" cy="655"/>
            </a:xfrm>
            <a:prstGeom prst="line">
              <a:avLst/>
            </a:prstGeom>
            <a:noFill/>
            <a:ln w="12700">
              <a:solidFill>
                <a:srgbClr val="99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31108" name="Line 135"/>
            <p:cNvSpPr>
              <a:spLocks noChangeShapeType="1"/>
            </p:cNvSpPr>
            <p:nvPr/>
          </p:nvSpPr>
          <p:spPr bwMode="auto">
            <a:xfrm flipH="1">
              <a:off x="2180" y="2295"/>
              <a:ext cx="478" cy="645"/>
            </a:xfrm>
            <a:prstGeom prst="line">
              <a:avLst/>
            </a:prstGeom>
            <a:noFill/>
            <a:ln w="12700">
              <a:solidFill>
                <a:srgbClr val="99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31109" name="Line 136"/>
            <p:cNvSpPr>
              <a:spLocks noChangeShapeType="1"/>
            </p:cNvSpPr>
            <p:nvPr/>
          </p:nvSpPr>
          <p:spPr bwMode="auto">
            <a:xfrm>
              <a:off x="2331" y="2432"/>
              <a:ext cx="1602" cy="2"/>
            </a:xfrm>
            <a:prstGeom prst="line">
              <a:avLst/>
            </a:prstGeom>
            <a:noFill/>
            <a:ln w="12700">
              <a:solidFill>
                <a:srgbClr val="99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31110" name="Line 137"/>
            <p:cNvSpPr>
              <a:spLocks noChangeShapeType="1"/>
            </p:cNvSpPr>
            <p:nvPr/>
          </p:nvSpPr>
          <p:spPr bwMode="auto">
            <a:xfrm>
              <a:off x="2292" y="3119"/>
              <a:ext cx="1126" cy="1"/>
            </a:xfrm>
            <a:prstGeom prst="line">
              <a:avLst/>
            </a:prstGeom>
            <a:noFill/>
            <a:ln w="12700">
              <a:solidFill>
                <a:srgbClr val="99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31111" name="AutoShape 138"/>
            <p:cNvSpPr>
              <a:spLocks/>
            </p:cNvSpPr>
            <p:nvPr/>
          </p:nvSpPr>
          <p:spPr bwMode="auto">
            <a:xfrm>
              <a:off x="1488" y="2291"/>
              <a:ext cx="2544" cy="1273"/>
            </a:xfrm>
            <a:custGeom>
              <a:avLst/>
              <a:gdLst>
                <a:gd name="T0" fmla="*/ 13 w 21600"/>
                <a:gd name="T1" fmla="*/ 0 h 21600"/>
                <a:gd name="T2" fmla="*/ 0 w 21600"/>
                <a:gd name="T3" fmla="*/ 4 h 21600"/>
                <a:gd name="T4" fmla="*/ 22 w 21600"/>
                <a:gd name="T5" fmla="*/ 4 h 21600"/>
                <a:gd name="T6" fmla="*/ 35 w 21600"/>
                <a:gd name="T7" fmla="*/ 0 h 21600"/>
                <a:gd name="T8" fmla="*/ 13 w 21600"/>
                <a:gd name="T9" fmla="*/ 0 h 21600"/>
                <a:gd name="T10" fmla="*/ 13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1600"/>
                <a:gd name="T19" fmla="*/ 0 h 21600"/>
                <a:gd name="T20" fmla="*/ 21600 w 21600"/>
                <a:gd name="T21" fmla="*/ 21600 h 216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600" h="21600">
                  <a:moveTo>
                    <a:pt x="8014" y="0"/>
                  </a:moveTo>
                  <a:lnTo>
                    <a:pt x="0" y="21600"/>
                  </a:lnTo>
                  <a:lnTo>
                    <a:pt x="13586" y="21600"/>
                  </a:lnTo>
                  <a:lnTo>
                    <a:pt x="21600" y="0"/>
                  </a:lnTo>
                  <a:lnTo>
                    <a:pt x="8014" y="0"/>
                  </a:lnTo>
                  <a:close/>
                  <a:moveTo>
                    <a:pt x="8014" y="0"/>
                  </a:moveTo>
                </a:path>
              </a:pathLst>
            </a:custGeom>
            <a:noFill/>
            <a:ln w="25400">
              <a:solidFill>
                <a:srgbClr val="99CC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ja-JP" altLang="en-US"/>
            </a:p>
          </p:txBody>
        </p:sp>
        <p:sp>
          <p:nvSpPr>
            <p:cNvPr id="131112" name="Line 139"/>
            <p:cNvSpPr>
              <a:spLocks noChangeShapeType="1"/>
            </p:cNvSpPr>
            <p:nvPr/>
          </p:nvSpPr>
          <p:spPr bwMode="auto">
            <a:xfrm flipH="1">
              <a:off x="1488" y="3290"/>
              <a:ext cx="204" cy="277"/>
            </a:xfrm>
            <a:prstGeom prst="line">
              <a:avLst/>
            </a:prstGeom>
            <a:noFill/>
            <a:ln w="12700">
              <a:solidFill>
                <a:srgbClr val="99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31113" name="Line 140"/>
            <p:cNvSpPr>
              <a:spLocks noChangeShapeType="1"/>
            </p:cNvSpPr>
            <p:nvPr/>
          </p:nvSpPr>
          <p:spPr bwMode="auto">
            <a:xfrm flipH="1">
              <a:off x="2292" y="2295"/>
              <a:ext cx="593" cy="798"/>
            </a:xfrm>
            <a:prstGeom prst="line">
              <a:avLst/>
            </a:prstGeom>
            <a:noFill/>
            <a:ln w="12700">
              <a:solidFill>
                <a:srgbClr val="99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31114" name="AutoShape 141"/>
            <p:cNvSpPr>
              <a:spLocks/>
            </p:cNvSpPr>
            <p:nvPr/>
          </p:nvSpPr>
          <p:spPr bwMode="auto">
            <a:xfrm flipH="1">
              <a:off x="2270" y="3017"/>
              <a:ext cx="196" cy="507"/>
            </a:xfrm>
            <a:custGeom>
              <a:avLst/>
              <a:gdLst>
                <a:gd name="T0" fmla="*/ 0 w 21361"/>
                <a:gd name="T1" fmla="*/ 0 h 21401"/>
                <a:gd name="T2" fmla="*/ 0 w 21361"/>
                <a:gd name="T3" fmla="*/ 0 h 21401"/>
                <a:gd name="T4" fmla="*/ 0 w 21361"/>
                <a:gd name="T5" fmla="*/ 0 h 21401"/>
                <a:gd name="T6" fmla="*/ 0 w 21361"/>
                <a:gd name="T7" fmla="*/ 0 h 21401"/>
                <a:gd name="T8" fmla="*/ 0 w 21361"/>
                <a:gd name="T9" fmla="*/ 0 h 21401"/>
                <a:gd name="T10" fmla="*/ 0 w 21361"/>
                <a:gd name="T11" fmla="*/ 0 h 21401"/>
                <a:gd name="T12" fmla="*/ 0 w 21361"/>
                <a:gd name="T13" fmla="*/ 0 h 21401"/>
                <a:gd name="T14" fmla="*/ 0 w 21361"/>
                <a:gd name="T15" fmla="*/ 0 h 21401"/>
                <a:gd name="T16" fmla="*/ 0 w 21361"/>
                <a:gd name="T17" fmla="*/ 0 h 21401"/>
                <a:gd name="T18" fmla="*/ 0 w 21361"/>
                <a:gd name="T19" fmla="*/ 0 h 21401"/>
                <a:gd name="T20" fmla="*/ 0 w 21361"/>
                <a:gd name="T21" fmla="*/ 0 h 21401"/>
                <a:gd name="T22" fmla="*/ 0 w 21361"/>
                <a:gd name="T23" fmla="*/ 0 h 21401"/>
                <a:gd name="T24" fmla="*/ 0 w 21361"/>
                <a:gd name="T25" fmla="*/ 0 h 2140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361"/>
                <a:gd name="T40" fmla="*/ 0 h 21401"/>
                <a:gd name="T41" fmla="*/ 21361 w 21361"/>
                <a:gd name="T42" fmla="*/ 21401 h 2140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361" h="21401">
                  <a:moveTo>
                    <a:pt x="7120" y="19313"/>
                  </a:moveTo>
                  <a:cubicBezTo>
                    <a:pt x="5406" y="18346"/>
                    <a:pt x="3177" y="17047"/>
                    <a:pt x="1977" y="15567"/>
                  </a:cubicBezTo>
                  <a:cubicBezTo>
                    <a:pt x="777" y="14087"/>
                    <a:pt x="-80" y="12063"/>
                    <a:pt x="6" y="10492"/>
                  </a:cubicBezTo>
                  <a:cubicBezTo>
                    <a:pt x="91" y="8921"/>
                    <a:pt x="1120" y="7471"/>
                    <a:pt x="2491" y="6081"/>
                  </a:cubicBezTo>
                  <a:cubicBezTo>
                    <a:pt x="3863" y="4691"/>
                    <a:pt x="6520" y="3090"/>
                    <a:pt x="8491" y="2093"/>
                  </a:cubicBezTo>
                  <a:cubicBezTo>
                    <a:pt x="10463" y="1096"/>
                    <a:pt x="13891" y="-112"/>
                    <a:pt x="14149" y="9"/>
                  </a:cubicBezTo>
                  <a:cubicBezTo>
                    <a:pt x="16891" y="1610"/>
                    <a:pt x="18091" y="3513"/>
                    <a:pt x="19206" y="5054"/>
                  </a:cubicBezTo>
                  <a:cubicBezTo>
                    <a:pt x="20406" y="6715"/>
                    <a:pt x="21006" y="8347"/>
                    <a:pt x="21263" y="10069"/>
                  </a:cubicBezTo>
                  <a:cubicBezTo>
                    <a:pt x="21520" y="11791"/>
                    <a:pt x="21263" y="13905"/>
                    <a:pt x="20577" y="15416"/>
                  </a:cubicBezTo>
                  <a:cubicBezTo>
                    <a:pt x="19891" y="16926"/>
                    <a:pt x="18434" y="18105"/>
                    <a:pt x="16977" y="19101"/>
                  </a:cubicBezTo>
                  <a:cubicBezTo>
                    <a:pt x="15520" y="20098"/>
                    <a:pt x="12091" y="21488"/>
                    <a:pt x="12091" y="21397"/>
                  </a:cubicBezTo>
                  <a:cubicBezTo>
                    <a:pt x="12091" y="21367"/>
                    <a:pt x="8834" y="20280"/>
                    <a:pt x="7120" y="19313"/>
                  </a:cubicBezTo>
                  <a:close/>
                  <a:moveTo>
                    <a:pt x="7120" y="19313"/>
                  </a:moveTo>
                </a:path>
              </a:pathLst>
            </a:custGeom>
            <a:solidFill>
              <a:srgbClr val="FFFFFF"/>
            </a:solidFill>
            <a:ln w="38100">
              <a:solidFill>
                <a:srgbClr val="FFFFFF"/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endParaRPr lang="ja-JP" altLang="en-US"/>
            </a:p>
          </p:txBody>
        </p:sp>
        <p:sp>
          <p:nvSpPr>
            <p:cNvPr id="131115" name="Line 142"/>
            <p:cNvSpPr>
              <a:spLocks noChangeShapeType="1"/>
            </p:cNvSpPr>
            <p:nvPr/>
          </p:nvSpPr>
          <p:spPr bwMode="auto">
            <a:xfrm flipH="1">
              <a:off x="2163" y="2975"/>
              <a:ext cx="436" cy="587"/>
            </a:xfrm>
            <a:prstGeom prst="line">
              <a:avLst/>
            </a:prstGeom>
            <a:noFill/>
            <a:ln w="12700">
              <a:solidFill>
                <a:srgbClr val="99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grpSp>
          <p:nvGrpSpPr>
            <p:cNvPr id="131116" name="Group 143"/>
            <p:cNvGrpSpPr>
              <a:grpSpLocks/>
            </p:cNvGrpSpPr>
            <p:nvPr/>
          </p:nvGrpSpPr>
          <p:grpSpPr bwMode="auto">
            <a:xfrm>
              <a:off x="2944" y="2175"/>
              <a:ext cx="807" cy="711"/>
              <a:chOff x="0" y="0"/>
              <a:chExt cx="888" cy="862"/>
            </a:xfrm>
          </p:grpSpPr>
          <p:grpSp>
            <p:nvGrpSpPr>
              <p:cNvPr id="131186" name="Group 144"/>
              <p:cNvGrpSpPr>
                <a:grpSpLocks/>
              </p:cNvGrpSpPr>
              <p:nvPr/>
            </p:nvGrpSpPr>
            <p:grpSpPr bwMode="auto">
              <a:xfrm>
                <a:off x="0" y="0"/>
                <a:ext cx="888" cy="862"/>
                <a:chOff x="0" y="0"/>
                <a:chExt cx="888" cy="862"/>
              </a:xfrm>
            </p:grpSpPr>
            <p:sp>
              <p:nvSpPr>
                <p:cNvPr id="131188" name="Oval 145"/>
                <p:cNvSpPr>
                  <a:spLocks/>
                </p:cNvSpPr>
                <p:nvPr/>
              </p:nvSpPr>
              <p:spPr bwMode="auto">
                <a:xfrm>
                  <a:off x="19" y="1"/>
                  <a:ext cx="849" cy="849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333399"/>
                    </a:gs>
                    <a:gs pos="100000">
                      <a:srgbClr val="FFFFFF"/>
                    </a:gs>
                  </a:gsLst>
                  <a:lin ang="0" scaled="1"/>
                </a:gradFill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lIns="0" tIns="0" rIns="0" bIns="0"/>
                <a:lstStyle/>
                <a:p>
                  <a:endParaRPr kumimoji="0" lang="ja-JP" altLang="en-US" sz="1400"/>
                </a:p>
              </p:txBody>
            </p:sp>
            <p:sp>
              <p:nvSpPr>
                <p:cNvPr id="131189" name="Oval 146"/>
                <p:cNvSpPr>
                  <a:spLocks/>
                </p:cNvSpPr>
                <p:nvPr/>
              </p:nvSpPr>
              <p:spPr bwMode="auto">
                <a:xfrm>
                  <a:off x="19" y="0"/>
                  <a:ext cx="849" cy="849"/>
                </a:xfrm>
                <a:prstGeom prst="ellips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kumimoji="0" lang="ja-JP" altLang="en-US" sz="1400"/>
                </a:p>
              </p:txBody>
            </p:sp>
            <p:sp>
              <p:nvSpPr>
                <p:cNvPr id="131190" name="AutoShape 147"/>
                <p:cNvSpPr>
                  <a:spLocks/>
                </p:cNvSpPr>
                <p:nvPr/>
              </p:nvSpPr>
              <p:spPr bwMode="auto">
                <a:xfrm>
                  <a:off x="0" y="352"/>
                  <a:ext cx="888" cy="510"/>
                </a:xfrm>
                <a:custGeom>
                  <a:avLst/>
                  <a:gdLst>
                    <a:gd name="T0" fmla="*/ 0 w 21580"/>
                    <a:gd name="T1" fmla="*/ 0 h 21198"/>
                    <a:gd name="T2" fmla="*/ 0 w 21580"/>
                    <a:gd name="T3" fmla="*/ 0 h 21198"/>
                    <a:gd name="T4" fmla="*/ 0 w 21580"/>
                    <a:gd name="T5" fmla="*/ 0 h 21198"/>
                    <a:gd name="T6" fmla="*/ 1 w 21580"/>
                    <a:gd name="T7" fmla="*/ 0 h 21198"/>
                    <a:gd name="T8" fmla="*/ 1 w 21580"/>
                    <a:gd name="T9" fmla="*/ 0 h 21198"/>
                    <a:gd name="T10" fmla="*/ 1 w 21580"/>
                    <a:gd name="T11" fmla="*/ 0 h 21198"/>
                    <a:gd name="T12" fmla="*/ 1 w 21580"/>
                    <a:gd name="T13" fmla="*/ 0 h 21198"/>
                    <a:gd name="T14" fmla="*/ 2 w 21580"/>
                    <a:gd name="T15" fmla="*/ 0 h 21198"/>
                    <a:gd name="T16" fmla="*/ 1 w 21580"/>
                    <a:gd name="T17" fmla="*/ 0 h 21198"/>
                    <a:gd name="T18" fmla="*/ 1 w 21580"/>
                    <a:gd name="T19" fmla="*/ 0 h 21198"/>
                    <a:gd name="T20" fmla="*/ 1 w 21580"/>
                    <a:gd name="T21" fmla="*/ 0 h 21198"/>
                    <a:gd name="T22" fmla="*/ 1 w 21580"/>
                    <a:gd name="T23" fmla="*/ 0 h 21198"/>
                    <a:gd name="T24" fmla="*/ 1 w 21580"/>
                    <a:gd name="T25" fmla="*/ 0 h 21198"/>
                    <a:gd name="T26" fmla="*/ 1 w 21580"/>
                    <a:gd name="T27" fmla="*/ 0 h 21198"/>
                    <a:gd name="T28" fmla="*/ 1 w 21580"/>
                    <a:gd name="T29" fmla="*/ 0 h 21198"/>
                    <a:gd name="T30" fmla="*/ 0 w 21580"/>
                    <a:gd name="T31" fmla="*/ 0 h 21198"/>
                    <a:gd name="T32" fmla="*/ 0 w 21580"/>
                    <a:gd name="T33" fmla="*/ 0 h 21198"/>
                    <a:gd name="T34" fmla="*/ 0 w 21580"/>
                    <a:gd name="T35" fmla="*/ 0 h 21198"/>
                    <a:gd name="T36" fmla="*/ 0 w 21580"/>
                    <a:gd name="T37" fmla="*/ 0 h 21198"/>
                    <a:gd name="T38" fmla="*/ 0 w 21580"/>
                    <a:gd name="T39" fmla="*/ 0 h 21198"/>
                    <a:gd name="T40" fmla="*/ 0 w 21580"/>
                    <a:gd name="T41" fmla="*/ 0 h 21198"/>
                    <a:gd name="T42" fmla="*/ 0 w 21580"/>
                    <a:gd name="T43" fmla="*/ 0 h 21198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w 21580"/>
                    <a:gd name="T67" fmla="*/ 0 h 21198"/>
                    <a:gd name="T68" fmla="*/ 21580 w 21580"/>
                    <a:gd name="T69" fmla="*/ 21198 h 21198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T66" t="T67" r="T68" b="T69"/>
                  <a:pathLst>
                    <a:path w="21580" h="21198">
                      <a:moveTo>
                        <a:pt x="885" y="4138"/>
                      </a:moveTo>
                      <a:cubicBezTo>
                        <a:pt x="1264" y="4606"/>
                        <a:pt x="1748" y="5470"/>
                        <a:pt x="2506" y="6226"/>
                      </a:cubicBezTo>
                      <a:cubicBezTo>
                        <a:pt x="3264" y="6982"/>
                        <a:pt x="4401" y="8098"/>
                        <a:pt x="5496" y="8710"/>
                      </a:cubicBezTo>
                      <a:cubicBezTo>
                        <a:pt x="6591" y="9322"/>
                        <a:pt x="7769" y="9754"/>
                        <a:pt x="9075" y="9790"/>
                      </a:cubicBezTo>
                      <a:cubicBezTo>
                        <a:pt x="10380" y="9826"/>
                        <a:pt x="12043" y="9502"/>
                        <a:pt x="13327" y="9034"/>
                      </a:cubicBezTo>
                      <a:cubicBezTo>
                        <a:pt x="14612" y="8566"/>
                        <a:pt x="15748" y="7954"/>
                        <a:pt x="16801" y="6946"/>
                      </a:cubicBezTo>
                      <a:cubicBezTo>
                        <a:pt x="17854" y="5938"/>
                        <a:pt x="18906" y="4102"/>
                        <a:pt x="19706" y="2950"/>
                      </a:cubicBezTo>
                      <a:cubicBezTo>
                        <a:pt x="20506" y="1798"/>
                        <a:pt x="21285" y="-290"/>
                        <a:pt x="21580" y="34"/>
                      </a:cubicBezTo>
                      <a:cubicBezTo>
                        <a:pt x="21475" y="178"/>
                        <a:pt x="21559" y="3346"/>
                        <a:pt x="21433" y="4894"/>
                      </a:cubicBezTo>
                      <a:cubicBezTo>
                        <a:pt x="21306" y="6442"/>
                        <a:pt x="21180" y="7882"/>
                        <a:pt x="20864" y="9322"/>
                      </a:cubicBezTo>
                      <a:cubicBezTo>
                        <a:pt x="20569" y="10762"/>
                        <a:pt x="20022" y="12346"/>
                        <a:pt x="19538" y="13534"/>
                      </a:cubicBezTo>
                      <a:cubicBezTo>
                        <a:pt x="19075" y="14722"/>
                        <a:pt x="18633" y="15550"/>
                        <a:pt x="18022" y="16522"/>
                      </a:cubicBezTo>
                      <a:cubicBezTo>
                        <a:pt x="17391" y="17458"/>
                        <a:pt x="16612" y="18466"/>
                        <a:pt x="15748" y="19222"/>
                      </a:cubicBezTo>
                      <a:cubicBezTo>
                        <a:pt x="14885" y="19942"/>
                        <a:pt x="13854" y="20590"/>
                        <a:pt x="12822" y="20878"/>
                      </a:cubicBezTo>
                      <a:cubicBezTo>
                        <a:pt x="11791" y="21166"/>
                        <a:pt x="10612" y="21310"/>
                        <a:pt x="9559" y="21094"/>
                      </a:cubicBezTo>
                      <a:cubicBezTo>
                        <a:pt x="8485" y="20878"/>
                        <a:pt x="7412" y="20302"/>
                        <a:pt x="6506" y="19618"/>
                      </a:cubicBezTo>
                      <a:cubicBezTo>
                        <a:pt x="5601" y="18898"/>
                        <a:pt x="4801" y="18070"/>
                        <a:pt x="4043" y="16954"/>
                      </a:cubicBezTo>
                      <a:cubicBezTo>
                        <a:pt x="3285" y="15838"/>
                        <a:pt x="2527" y="14398"/>
                        <a:pt x="1980" y="12958"/>
                      </a:cubicBezTo>
                      <a:cubicBezTo>
                        <a:pt x="1433" y="11518"/>
                        <a:pt x="1075" y="10006"/>
                        <a:pt x="738" y="8242"/>
                      </a:cubicBezTo>
                      <a:cubicBezTo>
                        <a:pt x="401" y="6478"/>
                        <a:pt x="-20" y="3022"/>
                        <a:pt x="1" y="2338"/>
                      </a:cubicBezTo>
                      <a:lnTo>
                        <a:pt x="885" y="4138"/>
                      </a:lnTo>
                      <a:close/>
                      <a:moveTo>
                        <a:pt x="885" y="4138"/>
                      </a:moveTo>
                    </a:path>
                  </a:pathLst>
                </a:custGeom>
                <a:solidFill>
                  <a:srgbClr val="FFFFFF">
                    <a:alpha val="49803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endParaRPr lang="ja-JP" altLang="en-US"/>
                </a:p>
              </p:txBody>
            </p:sp>
            <p:sp>
              <p:nvSpPr>
                <p:cNvPr id="131191" name="AutoShape 148"/>
                <p:cNvSpPr>
                  <a:spLocks/>
                </p:cNvSpPr>
                <p:nvPr/>
              </p:nvSpPr>
              <p:spPr bwMode="auto">
                <a:xfrm>
                  <a:off x="19" y="367"/>
                  <a:ext cx="848" cy="222"/>
                </a:xfrm>
                <a:custGeom>
                  <a:avLst/>
                  <a:gdLst>
                    <a:gd name="T0" fmla="*/ 0 w 21600"/>
                    <a:gd name="T1" fmla="*/ 0 h 21530"/>
                    <a:gd name="T2" fmla="*/ 0 w 21600"/>
                    <a:gd name="T3" fmla="*/ 0 h 21530"/>
                    <a:gd name="T4" fmla="*/ 0 w 21600"/>
                    <a:gd name="T5" fmla="*/ 0 h 21530"/>
                    <a:gd name="T6" fmla="*/ 1 w 21600"/>
                    <a:gd name="T7" fmla="*/ 0 h 21530"/>
                    <a:gd name="T8" fmla="*/ 1 w 21600"/>
                    <a:gd name="T9" fmla="*/ 0 h 21530"/>
                    <a:gd name="T10" fmla="*/ 1 w 21600"/>
                    <a:gd name="T11" fmla="*/ 0 h 21530"/>
                    <a:gd name="T12" fmla="*/ 1 w 21600"/>
                    <a:gd name="T13" fmla="*/ 0 h 2153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600"/>
                    <a:gd name="T22" fmla="*/ 0 h 21530"/>
                    <a:gd name="T23" fmla="*/ 21600 w 21600"/>
                    <a:gd name="T24" fmla="*/ 21530 h 2153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600" h="21530">
                      <a:moveTo>
                        <a:pt x="0" y="6556"/>
                      </a:moveTo>
                      <a:cubicBezTo>
                        <a:pt x="375" y="7732"/>
                        <a:pt x="1258" y="11262"/>
                        <a:pt x="2228" y="13447"/>
                      </a:cubicBezTo>
                      <a:cubicBezTo>
                        <a:pt x="3199" y="15633"/>
                        <a:pt x="4699" y="18154"/>
                        <a:pt x="5803" y="19499"/>
                      </a:cubicBezTo>
                      <a:cubicBezTo>
                        <a:pt x="6906" y="20844"/>
                        <a:pt x="7656" y="21432"/>
                        <a:pt x="8914" y="21516"/>
                      </a:cubicBezTo>
                      <a:cubicBezTo>
                        <a:pt x="10171" y="21600"/>
                        <a:pt x="11958" y="21348"/>
                        <a:pt x="13415" y="20003"/>
                      </a:cubicBezTo>
                      <a:cubicBezTo>
                        <a:pt x="14871" y="18658"/>
                        <a:pt x="16283" y="16809"/>
                        <a:pt x="17651" y="13447"/>
                      </a:cubicBezTo>
                      <a:cubicBezTo>
                        <a:pt x="19019" y="10086"/>
                        <a:pt x="20784" y="2774"/>
                        <a:pt x="21600" y="0"/>
                      </a:cubicBezTo>
                    </a:path>
                  </a:pathLst>
                </a:custGeom>
                <a:noFill/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ja-JP" altLang="en-US"/>
                </a:p>
              </p:txBody>
            </p:sp>
          </p:grpSp>
          <p:sp>
            <p:nvSpPr>
              <p:cNvPr id="131187" name="AutoShape 149"/>
              <p:cNvSpPr>
                <a:spLocks/>
              </p:cNvSpPr>
              <p:nvPr/>
            </p:nvSpPr>
            <p:spPr bwMode="auto">
              <a:xfrm>
                <a:off x="15" y="122"/>
                <a:ext cx="216" cy="613"/>
              </a:xfrm>
              <a:custGeom>
                <a:avLst/>
                <a:gdLst>
                  <a:gd name="T0" fmla="*/ 0 w 21361"/>
                  <a:gd name="T1" fmla="*/ 0 h 21401"/>
                  <a:gd name="T2" fmla="*/ 0 w 21361"/>
                  <a:gd name="T3" fmla="*/ 0 h 21401"/>
                  <a:gd name="T4" fmla="*/ 0 w 21361"/>
                  <a:gd name="T5" fmla="*/ 0 h 21401"/>
                  <a:gd name="T6" fmla="*/ 0 w 21361"/>
                  <a:gd name="T7" fmla="*/ 0 h 21401"/>
                  <a:gd name="T8" fmla="*/ 0 w 21361"/>
                  <a:gd name="T9" fmla="*/ 0 h 21401"/>
                  <a:gd name="T10" fmla="*/ 0 w 21361"/>
                  <a:gd name="T11" fmla="*/ 0 h 21401"/>
                  <a:gd name="T12" fmla="*/ 0 w 21361"/>
                  <a:gd name="T13" fmla="*/ 0 h 21401"/>
                  <a:gd name="T14" fmla="*/ 0 w 21361"/>
                  <a:gd name="T15" fmla="*/ 0 h 21401"/>
                  <a:gd name="T16" fmla="*/ 0 w 21361"/>
                  <a:gd name="T17" fmla="*/ 0 h 21401"/>
                  <a:gd name="T18" fmla="*/ 0 w 21361"/>
                  <a:gd name="T19" fmla="*/ 0 h 21401"/>
                  <a:gd name="T20" fmla="*/ 0 w 21361"/>
                  <a:gd name="T21" fmla="*/ 1 h 21401"/>
                  <a:gd name="T22" fmla="*/ 0 w 21361"/>
                  <a:gd name="T23" fmla="*/ 0 h 21401"/>
                  <a:gd name="T24" fmla="*/ 0 w 21361"/>
                  <a:gd name="T25" fmla="*/ 0 h 2140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1361"/>
                  <a:gd name="T40" fmla="*/ 0 h 21401"/>
                  <a:gd name="T41" fmla="*/ 21361 w 21361"/>
                  <a:gd name="T42" fmla="*/ 21401 h 21401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1361" h="21401">
                    <a:moveTo>
                      <a:pt x="7120" y="19313"/>
                    </a:moveTo>
                    <a:cubicBezTo>
                      <a:pt x="5406" y="18346"/>
                      <a:pt x="3177" y="17047"/>
                      <a:pt x="1977" y="15567"/>
                    </a:cubicBezTo>
                    <a:cubicBezTo>
                      <a:pt x="777" y="14087"/>
                      <a:pt x="-80" y="12063"/>
                      <a:pt x="6" y="10492"/>
                    </a:cubicBezTo>
                    <a:cubicBezTo>
                      <a:pt x="91" y="8921"/>
                      <a:pt x="1120" y="7471"/>
                      <a:pt x="2491" y="6081"/>
                    </a:cubicBezTo>
                    <a:cubicBezTo>
                      <a:pt x="3863" y="4691"/>
                      <a:pt x="6520" y="3090"/>
                      <a:pt x="8491" y="2093"/>
                    </a:cubicBezTo>
                    <a:cubicBezTo>
                      <a:pt x="10463" y="1096"/>
                      <a:pt x="13891" y="-112"/>
                      <a:pt x="14149" y="9"/>
                    </a:cubicBezTo>
                    <a:cubicBezTo>
                      <a:pt x="16891" y="1610"/>
                      <a:pt x="18091" y="3513"/>
                      <a:pt x="19206" y="5054"/>
                    </a:cubicBezTo>
                    <a:cubicBezTo>
                      <a:pt x="20406" y="6715"/>
                      <a:pt x="21006" y="8347"/>
                      <a:pt x="21263" y="10069"/>
                    </a:cubicBezTo>
                    <a:cubicBezTo>
                      <a:pt x="21520" y="11791"/>
                      <a:pt x="21263" y="13905"/>
                      <a:pt x="20577" y="15416"/>
                    </a:cubicBezTo>
                    <a:cubicBezTo>
                      <a:pt x="19891" y="16926"/>
                      <a:pt x="18434" y="18105"/>
                      <a:pt x="16977" y="19101"/>
                    </a:cubicBezTo>
                    <a:cubicBezTo>
                      <a:pt x="15520" y="20098"/>
                      <a:pt x="12091" y="21488"/>
                      <a:pt x="12091" y="21397"/>
                    </a:cubicBezTo>
                    <a:cubicBezTo>
                      <a:pt x="12091" y="21367"/>
                      <a:pt x="8834" y="20280"/>
                      <a:pt x="7120" y="19313"/>
                    </a:cubicBezTo>
                    <a:close/>
                    <a:moveTo>
                      <a:pt x="7120" y="19313"/>
                    </a:moveTo>
                  </a:path>
                </a:pathLst>
              </a:custGeom>
              <a:solidFill>
                <a:srgbClr val="FFFFFF"/>
              </a:solidFill>
              <a:ln w="63500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endParaRPr lang="ja-JP" altLang="en-US"/>
              </a:p>
            </p:txBody>
          </p:sp>
        </p:grpSp>
        <p:sp>
          <p:nvSpPr>
            <p:cNvPr id="131117" name="Line 150"/>
            <p:cNvSpPr>
              <a:spLocks noChangeShapeType="1"/>
            </p:cNvSpPr>
            <p:nvPr/>
          </p:nvSpPr>
          <p:spPr bwMode="auto">
            <a:xfrm>
              <a:off x="2444" y="2292"/>
              <a:ext cx="659" cy="1"/>
            </a:xfrm>
            <a:prstGeom prst="line">
              <a:avLst/>
            </a:prstGeom>
            <a:noFill/>
            <a:ln w="25400">
              <a:solidFill>
                <a:srgbClr val="99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31118" name="Line 151"/>
            <p:cNvSpPr>
              <a:spLocks noChangeShapeType="1"/>
            </p:cNvSpPr>
            <p:nvPr/>
          </p:nvSpPr>
          <p:spPr bwMode="auto">
            <a:xfrm>
              <a:off x="2684" y="2433"/>
              <a:ext cx="473" cy="1"/>
            </a:xfrm>
            <a:prstGeom prst="line">
              <a:avLst/>
            </a:prstGeom>
            <a:noFill/>
            <a:ln w="12700">
              <a:solidFill>
                <a:srgbClr val="99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31119" name="Line 152"/>
            <p:cNvSpPr>
              <a:spLocks noChangeShapeType="1"/>
            </p:cNvSpPr>
            <p:nvPr/>
          </p:nvSpPr>
          <p:spPr bwMode="auto">
            <a:xfrm>
              <a:off x="2227" y="2569"/>
              <a:ext cx="938" cy="1"/>
            </a:xfrm>
            <a:prstGeom prst="line">
              <a:avLst/>
            </a:prstGeom>
            <a:noFill/>
            <a:ln w="12700">
              <a:solidFill>
                <a:srgbClr val="99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31120" name="Line 153"/>
            <p:cNvSpPr>
              <a:spLocks noChangeShapeType="1"/>
            </p:cNvSpPr>
            <p:nvPr/>
          </p:nvSpPr>
          <p:spPr bwMode="auto">
            <a:xfrm flipH="1">
              <a:off x="2908" y="2517"/>
              <a:ext cx="256" cy="344"/>
            </a:xfrm>
            <a:prstGeom prst="line">
              <a:avLst/>
            </a:prstGeom>
            <a:noFill/>
            <a:ln w="12700">
              <a:solidFill>
                <a:srgbClr val="99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31121" name="Line 154"/>
            <p:cNvSpPr>
              <a:spLocks noChangeShapeType="1"/>
            </p:cNvSpPr>
            <p:nvPr/>
          </p:nvSpPr>
          <p:spPr bwMode="auto">
            <a:xfrm>
              <a:off x="2112" y="2736"/>
              <a:ext cx="1604" cy="3"/>
            </a:xfrm>
            <a:prstGeom prst="line">
              <a:avLst/>
            </a:prstGeom>
            <a:noFill/>
            <a:ln w="12700">
              <a:solidFill>
                <a:srgbClr val="99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31122" name="Line 155"/>
            <p:cNvSpPr>
              <a:spLocks noChangeShapeType="1"/>
            </p:cNvSpPr>
            <p:nvPr/>
          </p:nvSpPr>
          <p:spPr bwMode="auto">
            <a:xfrm flipH="1">
              <a:off x="2165" y="2292"/>
              <a:ext cx="939" cy="1268"/>
            </a:xfrm>
            <a:prstGeom prst="line">
              <a:avLst/>
            </a:prstGeom>
            <a:noFill/>
            <a:ln w="12700">
              <a:solidFill>
                <a:srgbClr val="99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31123" name="Line 156"/>
            <p:cNvSpPr>
              <a:spLocks noChangeShapeType="1"/>
            </p:cNvSpPr>
            <p:nvPr/>
          </p:nvSpPr>
          <p:spPr bwMode="auto">
            <a:xfrm>
              <a:off x="2022" y="2844"/>
              <a:ext cx="1605" cy="3"/>
            </a:xfrm>
            <a:prstGeom prst="line">
              <a:avLst/>
            </a:prstGeom>
            <a:noFill/>
            <a:ln w="12700">
              <a:solidFill>
                <a:srgbClr val="99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grpSp>
          <p:nvGrpSpPr>
            <p:cNvPr id="131124" name="Group 157"/>
            <p:cNvGrpSpPr>
              <a:grpSpLocks/>
            </p:cNvGrpSpPr>
            <p:nvPr/>
          </p:nvGrpSpPr>
          <p:grpSpPr bwMode="auto">
            <a:xfrm>
              <a:off x="2526" y="2573"/>
              <a:ext cx="384" cy="702"/>
              <a:chOff x="0" y="0"/>
              <a:chExt cx="422" cy="852"/>
            </a:xfrm>
          </p:grpSpPr>
          <p:sp>
            <p:nvSpPr>
              <p:cNvPr id="131182" name="Oval 158"/>
              <p:cNvSpPr>
                <a:spLocks/>
              </p:cNvSpPr>
              <p:nvPr/>
            </p:nvSpPr>
            <p:spPr bwMode="auto">
              <a:xfrm>
                <a:off x="0" y="1"/>
                <a:ext cx="422" cy="851"/>
              </a:xfrm>
              <a:prstGeom prst="ellipse">
                <a:avLst/>
              </a:prstGeom>
              <a:gradFill rotWithShape="0">
                <a:gsLst>
                  <a:gs pos="0">
                    <a:srgbClr val="FF3300"/>
                  </a:gs>
                  <a:gs pos="100000">
                    <a:srgbClr val="FFCC00"/>
                  </a:gs>
                </a:gsLst>
                <a:lin ang="0" scaled="1"/>
              </a:gra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/>
              <a:lstStyle/>
              <a:p>
                <a:endParaRPr kumimoji="0" lang="ja-JP" altLang="en-US" sz="1400"/>
              </a:p>
            </p:txBody>
          </p:sp>
          <p:sp>
            <p:nvSpPr>
              <p:cNvPr id="131183" name="AutoShape 159"/>
              <p:cNvSpPr>
                <a:spLocks/>
              </p:cNvSpPr>
              <p:nvPr/>
            </p:nvSpPr>
            <p:spPr bwMode="auto">
              <a:xfrm>
                <a:off x="0" y="412"/>
                <a:ext cx="422" cy="439"/>
              </a:xfrm>
              <a:custGeom>
                <a:avLst/>
                <a:gdLst>
                  <a:gd name="T0" fmla="*/ 0 w 21530"/>
                  <a:gd name="T1" fmla="*/ 0 h 21245"/>
                  <a:gd name="T2" fmla="*/ 0 w 21530"/>
                  <a:gd name="T3" fmla="*/ 0 h 21245"/>
                  <a:gd name="T4" fmla="*/ 0 w 21530"/>
                  <a:gd name="T5" fmla="*/ 0 h 21245"/>
                  <a:gd name="T6" fmla="*/ 0 w 21530"/>
                  <a:gd name="T7" fmla="*/ 0 h 21245"/>
                  <a:gd name="T8" fmla="*/ 0 w 21530"/>
                  <a:gd name="T9" fmla="*/ 0 h 21245"/>
                  <a:gd name="T10" fmla="*/ 0 w 21530"/>
                  <a:gd name="T11" fmla="*/ 0 h 21245"/>
                  <a:gd name="T12" fmla="*/ 0 w 21530"/>
                  <a:gd name="T13" fmla="*/ 0 h 21245"/>
                  <a:gd name="T14" fmla="*/ 0 w 21530"/>
                  <a:gd name="T15" fmla="*/ 0 h 21245"/>
                  <a:gd name="T16" fmla="*/ 0 w 21530"/>
                  <a:gd name="T17" fmla="*/ 0 h 21245"/>
                  <a:gd name="T18" fmla="*/ 0 w 21530"/>
                  <a:gd name="T19" fmla="*/ 0 h 21245"/>
                  <a:gd name="T20" fmla="*/ 0 w 21530"/>
                  <a:gd name="T21" fmla="*/ 0 h 21245"/>
                  <a:gd name="T22" fmla="*/ 0 w 21530"/>
                  <a:gd name="T23" fmla="*/ 0 h 21245"/>
                  <a:gd name="T24" fmla="*/ 0 w 21530"/>
                  <a:gd name="T25" fmla="*/ 0 h 21245"/>
                  <a:gd name="T26" fmla="*/ 0 w 21530"/>
                  <a:gd name="T27" fmla="*/ 0 h 21245"/>
                  <a:gd name="T28" fmla="*/ 0 w 21530"/>
                  <a:gd name="T29" fmla="*/ 0 h 21245"/>
                  <a:gd name="T30" fmla="*/ 0 w 21530"/>
                  <a:gd name="T31" fmla="*/ 0 h 21245"/>
                  <a:gd name="T32" fmla="*/ 0 w 21530"/>
                  <a:gd name="T33" fmla="*/ 0 h 21245"/>
                  <a:gd name="T34" fmla="*/ 0 w 21530"/>
                  <a:gd name="T35" fmla="*/ 0 h 21245"/>
                  <a:gd name="T36" fmla="*/ 0 w 21530"/>
                  <a:gd name="T37" fmla="*/ 0 h 21245"/>
                  <a:gd name="T38" fmla="*/ 0 w 21530"/>
                  <a:gd name="T39" fmla="*/ 0 h 21245"/>
                  <a:gd name="T40" fmla="*/ 0 w 21530"/>
                  <a:gd name="T41" fmla="*/ 0 h 21245"/>
                  <a:gd name="T42" fmla="*/ 0 w 21530"/>
                  <a:gd name="T43" fmla="*/ 0 h 21245"/>
                  <a:gd name="T44" fmla="*/ 0 w 21530"/>
                  <a:gd name="T45" fmla="*/ 0 h 21245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21530"/>
                  <a:gd name="T70" fmla="*/ 0 h 21245"/>
                  <a:gd name="T71" fmla="*/ 21530 w 21530"/>
                  <a:gd name="T72" fmla="*/ 21245 h 21245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21530" h="21245">
                    <a:moveTo>
                      <a:pt x="574" y="1704"/>
                    </a:moveTo>
                    <a:cubicBezTo>
                      <a:pt x="1060" y="2082"/>
                      <a:pt x="2076" y="2795"/>
                      <a:pt x="2871" y="3172"/>
                    </a:cubicBezTo>
                    <a:cubicBezTo>
                      <a:pt x="3666" y="3550"/>
                      <a:pt x="4550" y="3634"/>
                      <a:pt x="5345" y="3843"/>
                    </a:cubicBezTo>
                    <a:cubicBezTo>
                      <a:pt x="6140" y="4053"/>
                      <a:pt x="6891" y="4347"/>
                      <a:pt x="7774" y="4472"/>
                    </a:cubicBezTo>
                    <a:cubicBezTo>
                      <a:pt x="8658" y="4598"/>
                      <a:pt x="9629" y="4598"/>
                      <a:pt x="10645" y="4556"/>
                    </a:cubicBezTo>
                    <a:cubicBezTo>
                      <a:pt x="11661" y="4514"/>
                      <a:pt x="12766" y="4347"/>
                      <a:pt x="13826" y="4095"/>
                    </a:cubicBezTo>
                    <a:cubicBezTo>
                      <a:pt x="14886" y="3843"/>
                      <a:pt x="15990" y="3550"/>
                      <a:pt x="17006" y="3046"/>
                    </a:cubicBezTo>
                    <a:cubicBezTo>
                      <a:pt x="18022" y="2543"/>
                      <a:pt x="19215" y="1495"/>
                      <a:pt x="19966" y="991"/>
                    </a:cubicBezTo>
                    <a:cubicBezTo>
                      <a:pt x="20717" y="488"/>
                      <a:pt x="21158" y="-225"/>
                      <a:pt x="21423" y="69"/>
                    </a:cubicBezTo>
                    <a:cubicBezTo>
                      <a:pt x="21335" y="236"/>
                      <a:pt x="21600" y="1453"/>
                      <a:pt x="21512" y="2711"/>
                    </a:cubicBezTo>
                    <a:cubicBezTo>
                      <a:pt x="21423" y="3969"/>
                      <a:pt x="21247" y="6108"/>
                      <a:pt x="20937" y="7744"/>
                    </a:cubicBezTo>
                    <a:cubicBezTo>
                      <a:pt x="20628" y="9380"/>
                      <a:pt x="20098" y="11183"/>
                      <a:pt x="19612" y="12525"/>
                    </a:cubicBezTo>
                    <a:cubicBezTo>
                      <a:pt x="19126" y="13867"/>
                      <a:pt x="18685" y="14832"/>
                      <a:pt x="18022" y="15923"/>
                    </a:cubicBezTo>
                    <a:cubicBezTo>
                      <a:pt x="17404" y="17013"/>
                      <a:pt x="16609" y="18145"/>
                      <a:pt x="15725" y="18984"/>
                    </a:cubicBezTo>
                    <a:cubicBezTo>
                      <a:pt x="14842" y="19823"/>
                      <a:pt x="13826" y="20536"/>
                      <a:pt x="12766" y="20872"/>
                    </a:cubicBezTo>
                    <a:cubicBezTo>
                      <a:pt x="11706" y="21207"/>
                      <a:pt x="10513" y="21375"/>
                      <a:pt x="9453" y="21123"/>
                    </a:cubicBezTo>
                    <a:cubicBezTo>
                      <a:pt x="8348" y="20872"/>
                      <a:pt x="7244" y="20243"/>
                      <a:pt x="6317" y="19446"/>
                    </a:cubicBezTo>
                    <a:cubicBezTo>
                      <a:pt x="5389" y="18649"/>
                      <a:pt x="4594" y="17684"/>
                      <a:pt x="3843" y="16426"/>
                    </a:cubicBezTo>
                    <a:cubicBezTo>
                      <a:pt x="3048" y="15168"/>
                      <a:pt x="2297" y="13532"/>
                      <a:pt x="1723" y="11896"/>
                    </a:cubicBezTo>
                    <a:cubicBezTo>
                      <a:pt x="1193" y="10260"/>
                      <a:pt x="751" y="8331"/>
                      <a:pt x="442" y="6528"/>
                    </a:cubicBezTo>
                    <a:cubicBezTo>
                      <a:pt x="177" y="4724"/>
                      <a:pt x="0" y="1746"/>
                      <a:pt x="0" y="949"/>
                    </a:cubicBezTo>
                    <a:lnTo>
                      <a:pt x="574" y="1704"/>
                    </a:lnTo>
                    <a:close/>
                    <a:moveTo>
                      <a:pt x="574" y="1704"/>
                    </a:moveTo>
                  </a:path>
                </a:pathLst>
              </a:custGeom>
              <a:solidFill>
                <a:srgbClr val="FFFFFF">
                  <a:alpha val="49803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ja-JP" altLang="en-US"/>
              </a:p>
            </p:txBody>
          </p:sp>
          <p:sp>
            <p:nvSpPr>
              <p:cNvPr id="131184" name="AutoShape 160"/>
              <p:cNvSpPr>
                <a:spLocks/>
              </p:cNvSpPr>
              <p:nvPr/>
            </p:nvSpPr>
            <p:spPr bwMode="auto">
              <a:xfrm>
                <a:off x="0" y="409"/>
                <a:ext cx="421" cy="95"/>
              </a:xfrm>
              <a:custGeom>
                <a:avLst/>
                <a:gdLst>
                  <a:gd name="T0" fmla="*/ 0 w 21600"/>
                  <a:gd name="T1" fmla="*/ 0 h 21530"/>
                  <a:gd name="T2" fmla="*/ 0 w 21600"/>
                  <a:gd name="T3" fmla="*/ 0 h 21530"/>
                  <a:gd name="T4" fmla="*/ 0 w 21600"/>
                  <a:gd name="T5" fmla="*/ 0 h 21530"/>
                  <a:gd name="T6" fmla="*/ 0 w 21600"/>
                  <a:gd name="T7" fmla="*/ 0 h 21530"/>
                  <a:gd name="T8" fmla="*/ 0 w 21600"/>
                  <a:gd name="T9" fmla="*/ 0 h 21530"/>
                  <a:gd name="T10" fmla="*/ 0 w 21600"/>
                  <a:gd name="T11" fmla="*/ 0 h 21530"/>
                  <a:gd name="T12" fmla="*/ 0 w 21600"/>
                  <a:gd name="T13" fmla="*/ 0 h 2153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1600"/>
                  <a:gd name="T22" fmla="*/ 0 h 21530"/>
                  <a:gd name="T23" fmla="*/ 21600 w 21600"/>
                  <a:gd name="T24" fmla="*/ 21530 h 2153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1600" h="21530">
                    <a:moveTo>
                      <a:pt x="0" y="6556"/>
                    </a:moveTo>
                    <a:cubicBezTo>
                      <a:pt x="375" y="7732"/>
                      <a:pt x="1258" y="11262"/>
                      <a:pt x="2228" y="13447"/>
                    </a:cubicBezTo>
                    <a:cubicBezTo>
                      <a:pt x="3199" y="15633"/>
                      <a:pt x="4699" y="18154"/>
                      <a:pt x="5803" y="19499"/>
                    </a:cubicBezTo>
                    <a:cubicBezTo>
                      <a:pt x="6906" y="20844"/>
                      <a:pt x="7656" y="21432"/>
                      <a:pt x="8914" y="21516"/>
                    </a:cubicBezTo>
                    <a:cubicBezTo>
                      <a:pt x="10171" y="21600"/>
                      <a:pt x="11958" y="21348"/>
                      <a:pt x="13415" y="20003"/>
                    </a:cubicBezTo>
                    <a:cubicBezTo>
                      <a:pt x="14871" y="18658"/>
                      <a:pt x="16283" y="16809"/>
                      <a:pt x="17651" y="13447"/>
                    </a:cubicBezTo>
                    <a:cubicBezTo>
                      <a:pt x="19019" y="10086"/>
                      <a:pt x="20784" y="2774"/>
                      <a:pt x="21600" y="0"/>
                    </a:cubicBezTo>
                  </a:path>
                </a:pathLst>
              </a:custGeom>
              <a:noFill/>
              <a:ln w="1270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ja-JP" altLang="en-US"/>
              </a:p>
            </p:txBody>
          </p:sp>
          <p:sp>
            <p:nvSpPr>
              <p:cNvPr id="131185" name="Oval 161"/>
              <p:cNvSpPr>
                <a:spLocks/>
              </p:cNvSpPr>
              <p:nvPr/>
            </p:nvSpPr>
            <p:spPr bwMode="auto">
              <a:xfrm>
                <a:off x="0" y="0"/>
                <a:ext cx="422" cy="851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kumimoji="0" lang="ja-JP" altLang="en-US" sz="1400"/>
              </a:p>
            </p:txBody>
          </p:sp>
        </p:grpSp>
        <p:sp>
          <p:nvSpPr>
            <p:cNvPr id="131125" name="Line 162"/>
            <p:cNvSpPr>
              <a:spLocks noChangeShapeType="1"/>
            </p:cNvSpPr>
            <p:nvPr/>
          </p:nvSpPr>
          <p:spPr bwMode="auto">
            <a:xfrm flipH="1">
              <a:off x="2854" y="2611"/>
              <a:ext cx="705" cy="951"/>
            </a:xfrm>
            <a:prstGeom prst="line">
              <a:avLst/>
            </a:prstGeom>
            <a:noFill/>
            <a:ln w="12700">
              <a:solidFill>
                <a:srgbClr val="99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31126" name="Line 163"/>
            <p:cNvSpPr>
              <a:spLocks noChangeShapeType="1"/>
            </p:cNvSpPr>
            <p:nvPr/>
          </p:nvSpPr>
          <p:spPr bwMode="auto">
            <a:xfrm flipH="1">
              <a:off x="2627" y="2664"/>
              <a:ext cx="665" cy="896"/>
            </a:xfrm>
            <a:prstGeom prst="line">
              <a:avLst/>
            </a:prstGeom>
            <a:noFill/>
            <a:ln w="12700">
              <a:solidFill>
                <a:srgbClr val="99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31127" name="Line 164"/>
            <p:cNvSpPr>
              <a:spLocks noChangeShapeType="1"/>
            </p:cNvSpPr>
            <p:nvPr/>
          </p:nvSpPr>
          <p:spPr bwMode="auto">
            <a:xfrm>
              <a:off x="2785" y="2981"/>
              <a:ext cx="738" cy="2"/>
            </a:xfrm>
            <a:prstGeom prst="line">
              <a:avLst/>
            </a:prstGeom>
            <a:noFill/>
            <a:ln w="12700">
              <a:solidFill>
                <a:srgbClr val="99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31128" name="Line 165"/>
            <p:cNvSpPr>
              <a:spLocks noChangeShapeType="1"/>
            </p:cNvSpPr>
            <p:nvPr/>
          </p:nvSpPr>
          <p:spPr bwMode="auto">
            <a:xfrm flipH="1">
              <a:off x="2388" y="2964"/>
              <a:ext cx="447" cy="601"/>
            </a:xfrm>
            <a:prstGeom prst="line">
              <a:avLst/>
            </a:prstGeom>
            <a:noFill/>
            <a:ln w="12700">
              <a:solidFill>
                <a:srgbClr val="99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31129" name="Line 166"/>
            <p:cNvSpPr>
              <a:spLocks noChangeShapeType="1"/>
            </p:cNvSpPr>
            <p:nvPr/>
          </p:nvSpPr>
          <p:spPr bwMode="auto">
            <a:xfrm flipH="1">
              <a:off x="2490" y="2974"/>
              <a:ext cx="109" cy="148"/>
            </a:xfrm>
            <a:prstGeom prst="line">
              <a:avLst/>
            </a:prstGeom>
            <a:noFill/>
            <a:ln w="12700">
              <a:solidFill>
                <a:srgbClr val="99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31130" name="Line 167"/>
            <p:cNvSpPr>
              <a:spLocks noChangeShapeType="1"/>
            </p:cNvSpPr>
            <p:nvPr/>
          </p:nvSpPr>
          <p:spPr bwMode="auto">
            <a:xfrm>
              <a:off x="2244" y="2981"/>
              <a:ext cx="374" cy="2"/>
            </a:xfrm>
            <a:prstGeom prst="line">
              <a:avLst/>
            </a:prstGeom>
            <a:noFill/>
            <a:ln w="12700">
              <a:solidFill>
                <a:srgbClr val="99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grpSp>
          <p:nvGrpSpPr>
            <p:cNvPr id="131131" name="Group 168"/>
            <p:cNvGrpSpPr>
              <a:grpSpLocks/>
            </p:cNvGrpSpPr>
            <p:nvPr/>
          </p:nvGrpSpPr>
          <p:grpSpPr bwMode="auto">
            <a:xfrm>
              <a:off x="1683" y="2923"/>
              <a:ext cx="798" cy="713"/>
              <a:chOff x="0" y="0"/>
              <a:chExt cx="877" cy="863"/>
            </a:xfrm>
          </p:grpSpPr>
          <p:sp>
            <p:nvSpPr>
              <p:cNvPr id="131176" name="Oval 169"/>
              <p:cNvSpPr>
                <a:spLocks/>
              </p:cNvSpPr>
              <p:nvPr/>
            </p:nvSpPr>
            <p:spPr bwMode="auto">
              <a:xfrm>
                <a:off x="12" y="1"/>
                <a:ext cx="850" cy="849"/>
              </a:xfrm>
              <a:prstGeom prst="ellipse">
                <a:avLst/>
              </a:prstGeom>
              <a:gradFill rotWithShape="0">
                <a:gsLst>
                  <a:gs pos="0">
                    <a:srgbClr val="333399"/>
                  </a:gs>
                  <a:gs pos="100000">
                    <a:srgbClr val="FFFFFF"/>
                  </a:gs>
                </a:gsLst>
                <a:lin ang="0" scaled="1"/>
              </a:gra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/>
              <a:lstStyle/>
              <a:p>
                <a:endParaRPr kumimoji="0" lang="ja-JP" altLang="en-US" sz="1400"/>
              </a:p>
            </p:txBody>
          </p:sp>
          <p:sp>
            <p:nvSpPr>
              <p:cNvPr id="131177" name="Oval 170"/>
              <p:cNvSpPr>
                <a:spLocks/>
              </p:cNvSpPr>
              <p:nvPr/>
            </p:nvSpPr>
            <p:spPr bwMode="auto">
              <a:xfrm>
                <a:off x="10" y="0"/>
                <a:ext cx="849" cy="849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kumimoji="0" lang="ja-JP" altLang="en-US" sz="1400"/>
              </a:p>
            </p:txBody>
          </p:sp>
          <p:sp>
            <p:nvSpPr>
              <p:cNvPr id="131178" name="AutoShape 171"/>
              <p:cNvSpPr>
                <a:spLocks/>
              </p:cNvSpPr>
              <p:nvPr/>
            </p:nvSpPr>
            <p:spPr bwMode="auto">
              <a:xfrm>
                <a:off x="0" y="358"/>
                <a:ext cx="877" cy="505"/>
              </a:xfrm>
              <a:custGeom>
                <a:avLst/>
                <a:gdLst>
                  <a:gd name="T0" fmla="*/ 0 w 21535"/>
                  <a:gd name="T1" fmla="*/ 0 h 21239"/>
                  <a:gd name="T2" fmla="*/ 0 w 21535"/>
                  <a:gd name="T3" fmla="*/ 0 h 21239"/>
                  <a:gd name="T4" fmla="*/ 0 w 21535"/>
                  <a:gd name="T5" fmla="*/ 0 h 21239"/>
                  <a:gd name="T6" fmla="*/ 1 w 21535"/>
                  <a:gd name="T7" fmla="*/ 0 h 21239"/>
                  <a:gd name="T8" fmla="*/ 1 w 21535"/>
                  <a:gd name="T9" fmla="*/ 0 h 21239"/>
                  <a:gd name="T10" fmla="*/ 1 w 21535"/>
                  <a:gd name="T11" fmla="*/ 0 h 21239"/>
                  <a:gd name="T12" fmla="*/ 1 w 21535"/>
                  <a:gd name="T13" fmla="*/ 0 h 21239"/>
                  <a:gd name="T14" fmla="*/ 1 w 21535"/>
                  <a:gd name="T15" fmla="*/ 0 h 21239"/>
                  <a:gd name="T16" fmla="*/ 1 w 21535"/>
                  <a:gd name="T17" fmla="*/ 0 h 21239"/>
                  <a:gd name="T18" fmla="*/ 1 w 21535"/>
                  <a:gd name="T19" fmla="*/ 0 h 21239"/>
                  <a:gd name="T20" fmla="*/ 1 w 21535"/>
                  <a:gd name="T21" fmla="*/ 0 h 21239"/>
                  <a:gd name="T22" fmla="*/ 1 w 21535"/>
                  <a:gd name="T23" fmla="*/ 0 h 21239"/>
                  <a:gd name="T24" fmla="*/ 1 w 21535"/>
                  <a:gd name="T25" fmla="*/ 0 h 21239"/>
                  <a:gd name="T26" fmla="*/ 1 w 21535"/>
                  <a:gd name="T27" fmla="*/ 0 h 21239"/>
                  <a:gd name="T28" fmla="*/ 1 w 21535"/>
                  <a:gd name="T29" fmla="*/ 0 h 21239"/>
                  <a:gd name="T30" fmla="*/ 0 w 21535"/>
                  <a:gd name="T31" fmla="*/ 0 h 21239"/>
                  <a:gd name="T32" fmla="*/ 0 w 21535"/>
                  <a:gd name="T33" fmla="*/ 0 h 21239"/>
                  <a:gd name="T34" fmla="*/ 0 w 21535"/>
                  <a:gd name="T35" fmla="*/ 0 h 21239"/>
                  <a:gd name="T36" fmla="*/ 0 w 21535"/>
                  <a:gd name="T37" fmla="*/ 0 h 21239"/>
                  <a:gd name="T38" fmla="*/ 0 w 21535"/>
                  <a:gd name="T39" fmla="*/ 0 h 21239"/>
                  <a:gd name="T40" fmla="*/ 0 w 21535"/>
                  <a:gd name="T41" fmla="*/ 0 h 21239"/>
                  <a:gd name="T42" fmla="*/ 0 w 21535"/>
                  <a:gd name="T43" fmla="*/ 0 h 21239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21535"/>
                  <a:gd name="T67" fmla="*/ 0 h 21239"/>
                  <a:gd name="T68" fmla="*/ 21535 w 21535"/>
                  <a:gd name="T69" fmla="*/ 21239 h 21239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21535" h="21239">
                    <a:moveTo>
                      <a:pt x="484" y="3789"/>
                    </a:moveTo>
                    <a:cubicBezTo>
                      <a:pt x="858" y="4321"/>
                      <a:pt x="1320" y="5234"/>
                      <a:pt x="2200" y="6071"/>
                    </a:cubicBezTo>
                    <a:cubicBezTo>
                      <a:pt x="3079" y="6907"/>
                      <a:pt x="4663" y="8200"/>
                      <a:pt x="5763" y="8809"/>
                    </a:cubicBezTo>
                    <a:cubicBezTo>
                      <a:pt x="6863" y="9417"/>
                      <a:pt x="7611" y="9683"/>
                      <a:pt x="8864" y="9721"/>
                    </a:cubicBezTo>
                    <a:cubicBezTo>
                      <a:pt x="10118" y="9759"/>
                      <a:pt x="12010" y="9531"/>
                      <a:pt x="13352" y="9037"/>
                    </a:cubicBezTo>
                    <a:cubicBezTo>
                      <a:pt x="14693" y="8543"/>
                      <a:pt x="15815" y="7744"/>
                      <a:pt x="16915" y="6717"/>
                    </a:cubicBezTo>
                    <a:cubicBezTo>
                      <a:pt x="18015" y="5690"/>
                      <a:pt x="19180" y="3979"/>
                      <a:pt x="19950" y="2876"/>
                    </a:cubicBezTo>
                    <a:cubicBezTo>
                      <a:pt x="20720" y="1773"/>
                      <a:pt x="21248" y="-242"/>
                      <a:pt x="21512" y="24"/>
                    </a:cubicBezTo>
                    <a:cubicBezTo>
                      <a:pt x="21402" y="176"/>
                      <a:pt x="21600" y="2952"/>
                      <a:pt x="21512" y="4435"/>
                    </a:cubicBezTo>
                    <a:cubicBezTo>
                      <a:pt x="21424" y="5919"/>
                      <a:pt x="21248" y="7516"/>
                      <a:pt x="20940" y="8999"/>
                    </a:cubicBezTo>
                    <a:cubicBezTo>
                      <a:pt x="20632" y="10482"/>
                      <a:pt x="20082" y="12117"/>
                      <a:pt x="19598" y="13334"/>
                    </a:cubicBezTo>
                    <a:cubicBezTo>
                      <a:pt x="19114" y="14551"/>
                      <a:pt x="18675" y="15426"/>
                      <a:pt x="18037" y="16414"/>
                    </a:cubicBezTo>
                    <a:cubicBezTo>
                      <a:pt x="17399" y="17403"/>
                      <a:pt x="16607" y="18430"/>
                      <a:pt x="15727" y="19190"/>
                    </a:cubicBezTo>
                    <a:cubicBezTo>
                      <a:pt x="14847" y="19951"/>
                      <a:pt x="13813" y="20597"/>
                      <a:pt x="12758" y="20902"/>
                    </a:cubicBezTo>
                    <a:cubicBezTo>
                      <a:pt x="11702" y="21206"/>
                      <a:pt x="10514" y="21358"/>
                      <a:pt x="9436" y="21130"/>
                    </a:cubicBezTo>
                    <a:cubicBezTo>
                      <a:pt x="8358" y="20902"/>
                      <a:pt x="7259" y="20331"/>
                      <a:pt x="6335" y="19609"/>
                    </a:cubicBezTo>
                    <a:cubicBezTo>
                      <a:pt x="5411" y="18886"/>
                      <a:pt x="4597" y="18012"/>
                      <a:pt x="3827" y="16871"/>
                    </a:cubicBezTo>
                    <a:cubicBezTo>
                      <a:pt x="3057" y="15730"/>
                      <a:pt x="2288" y="14247"/>
                      <a:pt x="1738" y="12764"/>
                    </a:cubicBezTo>
                    <a:cubicBezTo>
                      <a:pt x="1188" y="11281"/>
                      <a:pt x="748" y="9531"/>
                      <a:pt x="462" y="7896"/>
                    </a:cubicBezTo>
                    <a:cubicBezTo>
                      <a:pt x="176" y="6261"/>
                      <a:pt x="0" y="3523"/>
                      <a:pt x="0" y="2838"/>
                    </a:cubicBezTo>
                    <a:lnTo>
                      <a:pt x="484" y="3789"/>
                    </a:lnTo>
                    <a:close/>
                    <a:moveTo>
                      <a:pt x="484" y="3789"/>
                    </a:moveTo>
                  </a:path>
                </a:pathLst>
              </a:custGeom>
              <a:solidFill>
                <a:srgbClr val="FFFFFF">
                  <a:alpha val="49803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ja-JP" altLang="en-US"/>
              </a:p>
            </p:txBody>
          </p:sp>
          <p:sp>
            <p:nvSpPr>
              <p:cNvPr id="131179" name="AutoShape 172"/>
              <p:cNvSpPr>
                <a:spLocks/>
              </p:cNvSpPr>
              <p:nvPr/>
            </p:nvSpPr>
            <p:spPr bwMode="auto">
              <a:xfrm flipH="1">
                <a:off x="646" y="108"/>
                <a:ext cx="216" cy="613"/>
              </a:xfrm>
              <a:custGeom>
                <a:avLst/>
                <a:gdLst>
                  <a:gd name="T0" fmla="*/ 0 w 21361"/>
                  <a:gd name="T1" fmla="*/ 0 h 21401"/>
                  <a:gd name="T2" fmla="*/ 0 w 21361"/>
                  <a:gd name="T3" fmla="*/ 0 h 21401"/>
                  <a:gd name="T4" fmla="*/ 0 w 21361"/>
                  <a:gd name="T5" fmla="*/ 0 h 21401"/>
                  <a:gd name="T6" fmla="*/ 0 w 21361"/>
                  <a:gd name="T7" fmla="*/ 0 h 21401"/>
                  <a:gd name="T8" fmla="*/ 0 w 21361"/>
                  <a:gd name="T9" fmla="*/ 0 h 21401"/>
                  <a:gd name="T10" fmla="*/ 0 w 21361"/>
                  <a:gd name="T11" fmla="*/ 0 h 21401"/>
                  <a:gd name="T12" fmla="*/ 0 w 21361"/>
                  <a:gd name="T13" fmla="*/ 0 h 21401"/>
                  <a:gd name="T14" fmla="*/ 0 w 21361"/>
                  <a:gd name="T15" fmla="*/ 0 h 21401"/>
                  <a:gd name="T16" fmla="*/ 0 w 21361"/>
                  <a:gd name="T17" fmla="*/ 0 h 21401"/>
                  <a:gd name="T18" fmla="*/ 0 w 21361"/>
                  <a:gd name="T19" fmla="*/ 0 h 21401"/>
                  <a:gd name="T20" fmla="*/ 0 w 21361"/>
                  <a:gd name="T21" fmla="*/ 1 h 21401"/>
                  <a:gd name="T22" fmla="*/ 0 w 21361"/>
                  <a:gd name="T23" fmla="*/ 0 h 21401"/>
                  <a:gd name="T24" fmla="*/ 0 w 21361"/>
                  <a:gd name="T25" fmla="*/ 0 h 2140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1361"/>
                  <a:gd name="T40" fmla="*/ 0 h 21401"/>
                  <a:gd name="T41" fmla="*/ 21361 w 21361"/>
                  <a:gd name="T42" fmla="*/ 21401 h 21401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1361" h="21401">
                    <a:moveTo>
                      <a:pt x="7120" y="19313"/>
                    </a:moveTo>
                    <a:cubicBezTo>
                      <a:pt x="5406" y="18346"/>
                      <a:pt x="3177" y="17047"/>
                      <a:pt x="1977" y="15567"/>
                    </a:cubicBezTo>
                    <a:cubicBezTo>
                      <a:pt x="777" y="14087"/>
                      <a:pt x="-80" y="12063"/>
                      <a:pt x="6" y="10492"/>
                    </a:cubicBezTo>
                    <a:cubicBezTo>
                      <a:pt x="91" y="8921"/>
                      <a:pt x="1120" y="7471"/>
                      <a:pt x="2491" y="6081"/>
                    </a:cubicBezTo>
                    <a:cubicBezTo>
                      <a:pt x="3863" y="4691"/>
                      <a:pt x="6520" y="3090"/>
                      <a:pt x="8491" y="2093"/>
                    </a:cubicBezTo>
                    <a:cubicBezTo>
                      <a:pt x="10463" y="1096"/>
                      <a:pt x="13891" y="-112"/>
                      <a:pt x="14149" y="9"/>
                    </a:cubicBezTo>
                    <a:cubicBezTo>
                      <a:pt x="16891" y="1610"/>
                      <a:pt x="18091" y="3513"/>
                      <a:pt x="19206" y="5054"/>
                    </a:cubicBezTo>
                    <a:cubicBezTo>
                      <a:pt x="20406" y="6715"/>
                      <a:pt x="21006" y="8347"/>
                      <a:pt x="21263" y="10069"/>
                    </a:cubicBezTo>
                    <a:cubicBezTo>
                      <a:pt x="21520" y="11791"/>
                      <a:pt x="21263" y="13905"/>
                      <a:pt x="20577" y="15416"/>
                    </a:cubicBezTo>
                    <a:cubicBezTo>
                      <a:pt x="19891" y="16926"/>
                      <a:pt x="18434" y="18105"/>
                      <a:pt x="16977" y="19101"/>
                    </a:cubicBezTo>
                    <a:cubicBezTo>
                      <a:pt x="15520" y="20098"/>
                      <a:pt x="12091" y="21488"/>
                      <a:pt x="12091" y="21397"/>
                    </a:cubicBezTo>
                    <a:cubicBezTo>
                      <a:pt x="12091" y="21367"/>
                      <a:pt x="8834" y="20280"/>
                      <a:pt x="7120" y="19313"/>
                    </a:cubicBezTo>
                    <a:close/>
                    <a:moveTo>
                      <a:pt x="7120" y="19313"/>
                    </a:moveTo>
                  </a:path>
                </a:pathLst>
              </a:custGeom>
              <a:solidFill>
                <a:srgbClr val="FFFFFF"/>
              </a:solidFill>
              <a:ln w="38100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endParaRPr lang="ja-JP" altLang="en-US"/>
              </a:p>
            </p:txBody>
          </p:sp>
          <p:sp>
            <p:nvSpPr>
              <p:cNvPr id="131180" name="AutoShape 173"/>
              <p:cNvSpPr>
                <a:spLocks/>
              </p:cNvSpPr>
              <p:nvPr/>
            </p:nvSpPr>
            <p:spPr bwMode="auto">
              <a:xfrm>
                <a:off x="625" y="105"/>
                <a:ext cx="97" cy="622"/>
              </a:xfrm>
              <a:custGeom>
                <a:avLst/>
                <a:gdLst>
                  <a:gd name="T0" fmla="*/ 0 w 21248"/>
                  <a:gd name="T1" fmla="*/ 0 h 21318"/>
                  <a:gd name="T2" fmla="*/ 0 w 21248"/>
                  <a:gd name="T3" fmla="*/ 0 h 21318"/>
                  <a:gd name="T4" fmla="*/ 0 w 21248"/>
                  <a:gd name="T5" fmla="*/ 0 h 21318"/>
                  <a:gd name="T6" fmla="*/ 0 w 21248"/>
                  <a:gd name="T7" fmla="*/ 0 h 21318"/>
                  <a:gd name="T8" fmla="*/ 0 w 21248"/>
                  <a:gd name="T9" fmla="*/ 0 h 21318"/>
                  <a:gd name="T10" fmla="*/ 0 w 21248"/>
                  <a:gd name="T11" fmla="*/ 0 h 21318"/>
                  <a:gd name="T12" fmla="*/ 0 w 21248"/>
                  <a:gd name="T13" fmla="*/ 0 h 21318"/>
                  <a:gd name="T14" fmla="*/ 0 w 21248"/>
                  <a:gd name="T15" fmla="*/ 0 h 21318"/>
                  <a:gd name="T16" fmla="*/ 0 w 21248"/>
                  <a:gd name="T17" fmla="*/ 0 h 21318"/>
                  <a:gd name="T18" fmla="*/ 0 w 21248"/>
                  <a:gd name="T19" fmla="*/ 0 h 21318"/>
                  <a:gd name="T20" fmla="*/ 0 w 21248"/>
                  <a:gd name="T21" fmla="*/ 1 h 21318"/>
                  <a:gd name="T22" fmla="*/ 0 w 21248"/>
                  <a:gd name="T23" fmla="*/ 0 h 21318"/>
                  <a:gd name="T24" fmla="*/ 0 w 21248"/>
                  <a:gd name="T25" fmla="*/ 0 h 21318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1248"/>
                  <a:gd name="T40" fmla="*/ 0 h 21318"/>
                  <a:gd name="T41" fmla="*/ 21248 w 21248"/>
                  <a:gd name="T42" fmla="*/ 21318 h 21318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1248" h="21318">
                    <a:moveTo>
                      <a:pt x="16701" y="18255"/>
                    </a:moveTo>
                    <a:cubicBezTo>
                      <a:pt x="15943" y="17395"/>
                      <a:pt x="15943" y="16801"/>
                      <a:pt x="15564" y="15852"/>
                    </a:cubicBezTo>
                    <a:cubicBezTo>
                      <a:pt x="15185" y="14903"/>
                      <a:pt x="14427" y="13686"/>
                      <a:pt x="14427" y="12470"/>
                    </a:cubicBezTo>
                    <a:cubicBezTo>
                      <a:pt x="14427" y="11253"/>
                      <a:pt x="14806" y="9888"/>
                      <a:pt x="14995" y="8464"/>
                    </a:cubicBezTo>
                    <a:cubicBezTo>
                      <a:pt x="15185" y="7040"/>
                      <a:pt x="15374" y="5319"/>
                      <a:pt x="15564" y="3925"/>
                    </a:cubicBezTo>
                    <a:cubicBezTo>
                      <a:pt x="15753" y="2530"/>
                      <a:pt x="17648" y="-170"/>
                      <a:pt x="15943" y="8"/>
                    </a:cubicBezTo>
                    <a:cubicBezTo>
                      <a:pt x="9880" y="1581"/>
                      <a:pt x="7227" y="3450"/>
                      <a:pt x="4764" y="4963"/>
                    </a:cubicBezTo>
                    <a:cubicBezTo>
                      <a:pt x="2111" y="6595"/>
                      <a:pt x="785" y="8197"/>
                      <a:pt x="216" y="9888"/>
                    </a:cubicBezTo>
                    <a:cubicBezTo>
                      <a:pt x="-352" y="11579"/>
                      <a:pt x="216" y="13627"/>
                      <a:pt x="1732" y="15140"/>
                    </a:cubicBezTo>
                    <a:cubicBezTo>
                      <a:pt x="3248" y="16653"/>
                      <a:pt x="6280" y="17870"/>
                      <a:pt x="9501" y="18908"/>
                    </a:cubicBezTo>
                    <a:cubicBezTo>
                      <a:pt x="12722" y="19946"/>
                      <a:pt x="20111" y="21430"/>
                      <a:pt x="21248" y="21311"/>
                    </a:cubicBezTo>
                    <a:cubicBezTo>
                      <a:pt x="21248" y="21282"/>
                      <a:pt x="17648" y="18878"/>
                      <a:pt x="16701" y="18255"/>
                    </a:cubicBezTo>
                    <a:close/>
                    <a:moveTo>
                      <a:pt x="16701" y="18255"/>
                    </a:moveTo>
                  </a:path>
                </a:pathLst>
              </a:custGeom>
              <a:solidFill>
                <a:srgbClr val="00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ja-JP" altLang="en-US"/>
              </a:p>
            </p:txBody>
          </p:sp>
          <p:sp>
            <p:nvSpPr>
              <p:cNvPr id="131181" name="AutoShape 174"/>
              <p:cNvSpPr>
                <a:spLocks/>
              </p:cNvSpPr>
              <p:nvPr/>
            </p:nvSpPr>
            <p:spPr bwMode="auto">
              <a:xfrm>
                <a:off x="12" y="435"/>
                <a:ext cx="684" cy="154"/>
              </a:xfrm>
              <a:custGeom>
                <a:avLst/>
                <a:gdLst>
                  <a:gd name="T0" fmla="*/ 0 w 21600"/>
                  <a:gd name="T1" fmla="*/ 0 h 21488"/>
                  <a:gd name="T2" fmla="*/ 0 w 21600"/>
                  <a:gd name="T3" fmla="*/ 0 h 21488"/>
                  <a:gd name="T4" fmla="*/ 0 w 21600"/>
                  <a:gd name="T5" fmla="*/ 0 h 21488"/>
                  <a:gd name="T6" fmla="*/ 0 w 21600"/>
                  <a:gd name="T7" fmla="*/ 0 h 21488"/>
                  <a:gd name="T8" fmla="*/ 1 w 21600"/>
                  <a:gd name="T9" fmla="*/ 0 h 21488"/>
                  <a:gd name="T10" fmla="*/ 1 w 21600"/>
                  <a:gd name="T11" fmla="*/ 0 h 21488"/>
                  <a:gd name="T12" fmla="*/ 1 w 21600"/>
                  <a:gd name="T13" fmla="*/ 0 h 21488"/>
                  <a:gd name="T14" fmla="*/ 1 w 21600"/>
                  <a:gd name="T15" fmla="*/ 0 h 2148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1600"/>
                  <a:gd name="T25" fmla="*/ 0 h 21488"/>
                  <a:gd name="T26" fmla="*/ 21600 w 21600"/>
                  <a:gd name="T27" fmla="*/ 21488 h 2148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600" h="21488">
                    <a:moveTo>
                      <a:pt x="0" y="0"/>
                    </a:moveTo>
                    <a:cubicBezTo>
                      <a:pt x="465" y="1689"/>
                      <a:pt x="1558" y="6758"/>
                      <a:pt x="2762" y="9895"/>
                    </a:cubicBezTo>
                    <a:cubicBezTo>
                      <a:pt x="3965" y="13032"/>
                      <a:pt x="5824" y="16653"/>
                      <a:pt x="7191" y="18583"/>
                    </a:cubicBezTo>
                    <a:cubicBezTo>
                      <a:pt x="8558" y="20514"/>
                      <a:pt x="9488" y="21359"/>
                      <a:pt x="11046" y="21479"/>
                    </a:cubicBezTo>
                    <a:cubicBezTo>
                      <a:pt x="12605" y="21600"/>
                      <a:pt x="15202" y="20393"/>
                      <a:pt x="16624" y="19307"/>
                    </a:cubicBezTo>
                    <a:cubicBezTo>
                      <a:pt x="18046" y="18221"/>
                      <a:pt x="18784" y="16894"/>
                      <a:pt x="19522" y="14842"/>
                    </a:cubicBezTo>
                    <a:cubicBezTo>
                      <a:pt x="20260" y="12791"/>
                      <a:pt x="20643" y="8809"/>
                      <a:pt x="20998" y="7240"/>
                    </a:cubicBezTo>
                    <a:cubicBezTo>
                      <a:pt x="21354" y="5672"/>
                      <a:pt x="21463" y="5551"/>
                      <a:pt x="21600" y="5068"/>
                    </a:cubicBezTo>
                  </a:path>
                </a:pathLst>
              </a:custGeom>
              <a:noFill/>
              <a:ln w="1270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ja-JP" altLang="en-US"/>
              </a:p>
            </p:txBody>
          </p:sp>
        </p:grpSp>
        <p:sp>
          <p:nvSpPr>
            <p:cNvPr id="131132" name="Line 175"/>
            <p:cNvSpPr>
              <a:spLocks noChangeShapeType="1"/>
            </p:cNvSpPr>
            <p:nvPr/>
          </p:nvSpPr>
          <p:spPr bwMode="auto">
            <a:xfrm flipH="1">
              <a:off x="2299" y="2846"/>
              <a:ext cx="178" cy="239"/>
            </a:xfrm>
            <a:prstGeom prst="line">
              <a:avLst/>
            </a:prstGeom>
            <a:noFill/>
            <a:ln w="12700">
              <a:solidFill>
                <a:srgbClr val="99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31133" name="Line 176"/>
            <p:cNvSpPr>
              <a:spLocks noChangeShapeType="1"/>
            </p:cNvSpPr>
            <p:nvPr/>
          </p:nvSpPr>
          <p:spPr bwMode="auto">
            <a:xfrm>
              <a:off x="2291" y="3120"/>
              <a:ext cx="993" cy="1"/>
            </a:xfrm>
            <a:prstGeom prst="line">
              <a:avLst/>
            </a:prstGeom>
            <a:noFill/>
            <a:ln w="12700">
              <a:solidFill>
                <a:srgbClr val="99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31134" name="Line 177"/>
            <p:cNvSpPr>
              <a:spLocks noChangeShapeType="1"/>
            </p:cNvSpPr>
            <p:nvPr/>
          </p:nvSpPr>
          <p:spPr bwMode="auto">
            <a:xfrm>
              <a:off x="2218" y="3391"/>
              <a:ext cx="997" cy="3"/>
            </a:xfrm>
            <a:prstGeom prst="line">
              <a:avLst/>
            </a:prstGeom>
            <a:noFill/>
            <a:ln w="12700">
              <a:solidFill>
                <a:srgbClr val="99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31135" name="Line 178"/>
            <p:cNvSpPr>
              <a:spLocks noChangeShapeType="1"/>
            </p:cNvSpPr>
            <p:nvPr/>
          </p:nvSpPr>
          <p:spPr bwMode="auto">
            <a:xfrm>
              <a:off x="2278" y="3256"/>
              <a:ext cx="1052" cy="2"/>
            </a:xfrm>
            <a:prstGeom prst="line">
              <a:avLst/>
            </a:prstGeom>
            <a:noFill/>
            <a:ln w="12700">
              <a:solidFill>
                <a:srgbClr val="99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31136" name="Line 179"/>
            <p:cNvSpPr>
              <a:spLocks noChangeShapeType="1"/>
            </p:cNvSpPr>
            <p:nvPr/>
          </p:nvSpPr>
          <p:spPr bwMode="auto">
            <a:xfrm flipH="1">
              <a:off x="2161" y="3111"/>
              <a:ext cx="336" cy="454"/>
            </a:xfrm>
            <a:prstGeom prst="line">
              <a:avLst/>
            </a:prstGeom>
            <a:noFill/>
            <a:ln w="12700">
              <a:solidFill>
                <a:srgbClr val="99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31137" name="Line 180"/>
            <p:cNvSpPr>
              <a:spLocks noChangeShapeType="1"/>
            </p:cNvSpPr>
            <p:nvPr/>
          </p:nvSpPr>
          <p:spPr bwMode="auto">
            <a:xfrm flipH="1">
              <a:off x="1943" y="3417"/>
              <a:ext cx="111" cy="148"/>
            </a:xfrm>
            <a:prstGeom prst="line">
              <a:avLst/>
            </a:prstGeom>
            <a:noFill/>
            <a:ln w="12700">
              <a:solidFill>
                <a:srgbClr val="99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31138" name="Line 181"/>
            <p:cNvSpPr>
              <a:spLocks noChangeShapeType="1"/>
            </p:cNvSpPr>
            <p:nvPr/>
          </p:nvSpPr>
          <p:spPr bwMode="auto">
            <a:xfrm flipH="1">
              <a:off x="1720" y="3383"/>
              <a:ext cx="131" cy="179"/>
            </a:xfrm>
            <a:prstGeom prst="line">
              <a:avLst/>
            </a:prstGeom>
            <a:noFill/>
            <a:ln w="12700">
              <a:solidFill>
                <a:srgbClr val="99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31139" name="Line 182"/>
            <p:cNvSpPr>
              <a:spLocks noChangeShapeType="1"/>
            </p:cNvSpPr>
            <p:nvPr/>
          </p:nvSpPr>
          <p:spPr bwMode="auto">
            <a:xfrm>
              <a:off x="1519" y="3564"/>
              <a:ext cx="1568" cy="3"/>
            </a:xfrm>
            <a:prstGeom prst="line">
              <a:avLst/>
            </a:prstGeom>
            <a:noFill/>
            <a:ln w="25400">
              <a:solidFill>
                <a:srgbClr val="99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31140" name="AutoShape 183"/>
            <p:cNvSpPr>
              <a:spLocks/>
            </p:cNvSpPr>
            <p:nvPr/>
          </p:nvSpPr>
          <p:spPr bwMode="auto">
            <a:xfrm>
              <a:off x="1752" y="3420"/>
              <a:ext cx="282" cy="22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600"/>
                <a:gd name="T28" fmla="*/ 0 h 21600"/>
                <a:gd name="T29" fmla="*/ 21600 w 21600"/>
                <a:gd name="T30" fmla="*/ 21600 h 2160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600" h="21600">
                  <a:moveTo>
                    <a:pt x="12900" y="0"/>
                  </a:moveTo>
                  <a:lnTo>
                    <a:pt x="5310" y="13161"/>
                  </a:lnTo>
                  <a:lnTo>
                    <a:pt x="0" y="13161"/>
                  </a:lnTo>
                  <a:lnTo>
                    <a:pt x="5040" y="21600"/>
                  </a:lnTo>
                  <a:lnTo>
                    <a:pt x="18930" y="13161"/>
                  </a:lnTo>
                  <a:lnTo>
                    <a:pt x="13950" y="13266"/>
                  </a:lnTo>
                  <a:lnTo>
                    <a:pt x="21600" y="0"/>
                  </a:lnTo>
                  <a:lnTo>
                    <a:pt x="12900" y="0"/>
                  </a:lnTo>
                  <a:close/>
                  <a:moveTo>
                    <a:pt x="12900" y="0"/>
                  </a:moveTo>
                </a:path>
              </a:pathLst>
            </a:custGeom>
            <a:solidFill>
              <a:srgbClr val="BBE0E3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endParaRPr lang="ja-JP" altLang="en-US"/>
            </a:p>
          </p:txBody>
        </p:sp>
        <p:grpSp>
          <p:nvGrpSpPr>
            <p:cNvPr id="131141" name="Group 184"/>
            <p:cNvGrpSpPr>
              <a:grpSpLocks/>
            </p:cNvGrpSpPr>
            <p:nvPr/>
          </p:nvGrpSpPr>
          <p:grpSpPr bwMode="auto">
            <a:xfrm>
              <a:off x="2304" y="2544"/>
              <a:ext cx="864" cy="386"/>
              <a:chOff x="0" y="0"/>
              <a:chExt cx="1014" cy="294"/>
            </a:xfrm>
          </p:grpSpPr>
          <p:sp>
            <p:nvSpPr>
              <p:cNvPr id="131163" name="Line 185"/>
              <p:cNvSpPr>
                <a:spLocks noChangeShapeType="1"/>
              </p:cNvSpPr>
              <p:nvPr/>
            </p:nvSpPr>
            <p:spPr bwMode="auto">
              <a:xfrm rot="10800000" flipH="1">
                <a:off x="545" y="56"/>
                <a:ext cx="61" cy="88"/>
              </a:xfrm>
              <a:prstGeom prst="line">
                <a:avLst/>
              </a:prstGeom>
              <a:noFill/>
              <a:ln w="12700">
                <a:solidFill>
                  <a:srgbClr val="000099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31164" name="Line 186"/>
              <p:cNvSpPr>
                <a:spLocks noChangeShapeType="1"/>
              </p:cNvSpPr>
              <p:nvPr/>
            </p:nvSpPr>
            <p:spPr bwMode="auto">
              <a:xfrm rot="10800000" flipH="1">
                <a:off x="656" y="0"/>
                <a:ext cx="159" cy="133"/>
              </a:xfrm>
              <a:prstGeom prst="line">
                <a:avLst/>
              </a:prstGeom>
              <a:noFill/>
              <a:ln w="12700">
                <a:solidFill>
                  <a:srgbClr val="000099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31165" name="Line 187"/>
              <p:cNvSpPr>
                <a:spLocks noChangeShapeType="1"/>
              </p:cNvSpPr>
              <p:nvPr/>
            </p:nvSpPr>
            <p:spPr bwMode="auto">
              <a:xfrm rot="10800000" flipH="1">
                <a:off x="726" y="145"/>
                <a:ext cx="250" cy="65"/>
              </a:xfrm>
              <a:prstGeom prst="line">
                <a:avLst/>
              </a:prstGeom>
              <a:noFill/>
              <a:ln w="12700">
                <a:solidFill>
                  <a:srgbClr val="000099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31166" name="Line 188"/>
              <p:cNvSpPr>
                <a:spLocks noChangeShapeType="1"/>
              </p:cNvSpPr>
              <p:nvPr/>
            </p:nvSpPr>
            <p:spPr bwMode="auto">
              <a:xfrm rot="10800000" flipH="1">
                <a:off x="726" y="249"/>
                <a:ext cx="288" cy="18"/>
              </a:xfrm>
              <a:prstGeom prst="line">
                <a:avLst/>
              </a:prstGeom>
              <a:noFill/>
              <a:ln w="12700">
                <a:solidFill>
                  <a:srgbClr val="000099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31167" name="Line 189"/>
              <p:cNvSpPr>
                <a:spLocks noChangeShapeType="1"/>
              </p:cNvSpPr>
              <p:nvPr/>
            </p:nvSpPr>
            <p:spPr bwMode="auto">
              <a:xfrm rot="10800000">
                <a:off x="100" y="23"/>
                <a:ext cx="258" cy="107"/>
              </a:xfrm>
              <a:prstGeom prst="line">
                <a:avLst/>
              </a:prstGeom>
              <a:noFill/>
              <a:ln w="12700">
                <a:solidFill>
                  <a:srgbClr val="000099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31168" name="Line 190"/>
              <p:cNvSpPr>
                <a:spLocks noChangeShapeType="1"/>
              </p:cNvSpPr>
              <p:nvPr/>
            </p:nvSpPr>
            <p:spPr bwMode="auto">
              <a:xfrm rot="10800000">
                <a:off x="19" y="155"/>
                <a:ext cx="280" cy="66"/>
              </a:xfrm>
              <a:prstGeom prst="line">
                <a:avLst/>
              </a:prstGeom>
              <a:noFill/>
              <a:ln w="12700">
                <a:solidFill>
                  <a:srgbClr val="000099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31169" name="Line 191"/>
              <p:cNvSpPr>
                <a:spLocks noChangeShapeType="1"/>
              </p:cNvSpPr>
              <p:nvPr/>
            </p:nvSpPr>
            <p:spPr bwMode="auto">
              <a:xfrm rot="10800000">
                <a:off x="0" y="289"/>
                <a:ext cx="249" cy="5"/>
              </a:xfrm>
              <a:prstGeom prst="line">
                <a:avLst/>
              </a:prstGeom>
              <a:noFill/>
              <a:ln w="12700">
                <a:solidFill>
                  <a:srgbClr val="000099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31170" name="Line 192"/>
              <p:cNvSpPr>
                <a:spLocks noChangeShapeType="1"/>
              </p:cNvSpPr>
              <p:nvPr/>
            </p:nvSpPr>
            <p:spPr bwMode="auto">
              <a:xfrm rot="10800000">
                <a:off x="229" y="245"/>
                <a:ext cx="179" cy="18"/>
              </a:xfrm>
              <a:prstGeom prst="line">
                <a:avLst/>
              </a:prstGeom>
              <a:noFill/>
              <a:ln w="12700">
                <a:solidFill>
                  <a:srgbClr val="000099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31171" name="Line 193"/>
              <p:cNvSpPr>
                <a:spLocks noChangeShapeType="1"/>
              </p:cNvSpPr>
              <p:nvPr/>
            </p:nvSpPr>
            <p:spPr bwMode="auto">
              <a:xfrm rot="10800000">
                <a:off x="249" y="136"/>
                <a:ext cx="159" cy="47"/>
              </a:xfrm>
              <a:prstGeom prst="line">
                <a:avLst/>
              </a:prstGeom>
              <a:noFill/>
              <a:ln w="12700">
                <a:solidFill>
                  <a:srgbClr val="000099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31172" name="Line 194"/>
              <p:cNvSpPr>
                <a:spLocks noChangeShapeType="1"/>
              </p:cNvSpPr>
              <p:nvPr/>
            </p:nvSpPr>
            <p:spPr bwMode="auto">
              <a:xfrm rot="10800000">
                <a:off x="408" y="76"/>
                <a:ext cx="59" cy="68"/>
              </a:xfrm>
              <a:prstGeom prst="line">
                <a:avLst/>
              </a:prstGeom>
              <a:noFill/>
              <a:ln w="12700">
                <a:solidFill>
                  <a:srgbClr val="000099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31173" name="Line 195"/>
              <p:cNvSpPr>
                <a:spLocks noChangeShapeType="1"/>
              </p:cNvSpPr>
              <p:nvPr/>
            </p:nvSpPr>
            <p:spPr bwMode="auto">
              <a:xfrm rot="10800000" flipH="1">
                <a:off x="606" y="130"/>
                <a:ext cx="109" cy="38"/>
              </a:xfrm>
              <a:prstGeom prst="line">
                <a:avLst/>
              </a:prstGeom>
              <a:noFill/>
              <a:ln w="12700">
                <a:solidFill>
                  <a:srgbClr val="000099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31174" name="Line 196"/>
              <p:cNvSpPr>
                <a:spLocks noChangeShapeType="1"/>
              </p:cNvSpPr>
              <p:nvPr/>
            </p:nvSpPr>
            <p:spPr bwMode="auto">
              <a:xfrm rot="10800000" flipH="1">
                <a:off x="597" y="222"/>
                <a:ext cx="179" cy="11"/>
              </a:xfrm>
              <a:prstGeom prst="line">
                <a:avLst/>
              </a:prstGeom>
              <a:noFill/>
              <a:ln w="12700">
                <a:solidFill>
                  <a:srgbClr val="000099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31175" name="Line 197"/>
              <p:cNvSpPr>
                <a:spLocks noChangeShapeType="1"/>
              </p:cNvSpPr>
              <p:nvPr/>
            </p:nvSpPr>
            <p:spPr bwMode="auto">
              <a:xfrm rot="10800000">
                <a:off x="379" y="202"/>
                <a:ext cx="100" cy="31"/>
              </a:xfrm>
              <a:prstGeom prst="line">
                <a:avLst/>
              </a:prstGeom>
              <a:noFill/>
              <a:ln w="12700">
                <a:solidFill>
                  <a:srgbClr val="000099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</p:grpSp>
        <p:grpSp>
          <p:nvGrpSpPr>
            <p:cNvPr id="131142" name="Group 198"/>
            <p:cNvGrpSpPr>
              <a:grpSpLocks/>
            </p:cNvGrpSpPr>
            <p:nvPr/>
          </p:nvGrpSpPr>
          <p:grpSpPr bwMode="auto">
            <a:xfrm>
              <a:off x="2304" y="3009"/>
              <a:ext cx="816" cy="351"/>
              <a:chOff x="0" y="0"/>
              <a:chExt cx="975" cy="295"/>
            </a:xfrm>
          </p:grpSpPr>
          <p:sp>
            <p:nvSpPr>
              <p:cNvPr id="131150" name="Line 199"/>
              <p:cNvSpPr>
                <a:spLocks noChangeShapeType="1"/>
              </p:cNvSpPr>
              <p:nvPr/>
            </p:nvSpPr>
            <p:spPr bwMode="auto">
              <a:xfrm flipH="1">
                <a:off x="360" y="116"/>
                <a:ext cx="66" cy="117"/>
              </a:xfrm>
              <a:prstGeom prst="line">
                <a:avLst/>
              </a:prstGeom>
              <a:noFill/>
              <a:ln w="12700">
                <a:solidFill>
                  <a:srgbClr val="99CCFF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31151" name="Line 200"/>
              <p:cNvSpPr>
                <a:spLocks noChangeShapeType="1"/>
              </p:cNvSpPr>
              <p:nvPr/>
            </p:nvSpPr>
            <p:spPr bwMode="auto">
              <a:xfrm flipH="1">
                <a:off x="159" y="160"/>
                <a:ext cx="159" cy="135"/>
              </a:xfrm>
              <a:prstGeom prst="line">
                <a:avLst/>
              </a:prstGeom>
              <a:noFill/>
              <a:ln w="12700">
                <a:solidFill>
                  <a:srgbClr val="99CCFF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31152" name="Line 201"/>
              <p:cNvSpPr>
                <a:spLocks noChangeShapeType="1"/>
              </p:cNvSpPr>
              <p:nvPr/>
            </p:nvSpPr>
            <p:spPr bwMode="auto">
              <a:xfrm flipH="1">
                <a:off x="0" y="84"/>
                <a:ext cx="248" cy="66"/>
              </a:xfrm>
              <a:prstGeom prst="line">
                <a:avLst/>
              </a:prstGeom>
              <a:noFill/>
              <a:ln w="12700">
                <a:solidFill>
                  <a:srgbClr val="99CCFF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31153" name="Line 202"/>
              <p:cNvSpPr>
                <a:spLocks noChangeShapeType="1"/>
              </p:cNvSpPr>
              <p:nvPr/>
            </p:nvSpPr>
            <p:spPr bwMode="auto">
              <a:xfrm flipH="1">
                <a:off x="60" y="26"/>
                <a:ext cx="189" cy="14"/>
              </a:xfrm>
              <a:prstGeom prst="line">
                <a:avLst/>
              </a:prstGeom>
              <a:noFill/>
              <a:ln w="12700">
                <a:solidFill>
                  <a:srgbClr val="99CCFF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31154" name="Line 203"/>
              <p:cNvSpPr>
                <a:spLocks noChangeShapeType="1"/>
              </p:cNvSpPr>
              <p:nvPr/>
            </p:nvSpPr>
            <p:spPr bwMode="auto">
              <a:xfrm>
                <a:off x="618" y="165"/>
                <a:ext cx="258" cy="108"/>
              </a:xfrm>
              <a:prstGeom prst="line">
                <a:avLst/>
              </a:prstGeom>
              <a:noFill/>
              <a:ln w="12700">
                <a:solidFill>
                  <a:srgbClr val="99CCFF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31155" name="Line 204"/>
              <p:cNvSpPr>
                <a:spLocks noChangeShapeType="1"/>
              </p:cNvSpPr>
              <p:nvPr/>
            </p:nvSpPr>
            <p:spPr bwMode="auto">
              <a:xfrm>
                <a:off x="676" y="73"/>
                <a:ext cx="280" cy="66"/>
              </a:xfrm>
              <a:prstGeom prst="line">
                <a:avLst/>
              </a:prstGeom>
              <a:noFill/>
              <a:ln w="12700">
                <a:solidFill>
                  <a:srgbClr val="99CCFF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31156" name="Line 205"/>
              <p:cNvSpPr>
                <a:spLocks noChangeShapeType="1"/>
              </p:cNvSpPr>
              <p:nvPr/>
            </p:nvSpPr>
            <p:spPr bwMode="auto">
              <a:xfrm>
                <a:off x="727" y="0"/>
                <a:ext cx="248" cy="4"/>
              </a:xfrm>
              <a:prstGeom prst="line">
                <a:avLst/>
              </a:prstGeom>
              <a:noFill/>
              <a:ln w="12700">
                <a:solidFill>
                  <a:srgbClr val="99CCFF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31157" name="Line 206"/>
              <p:cNvSpPr>
                <a:spLocks noChangeShapeType="1"/>
              </p:cNvSpPr>
              <p:nvPr/>
            </p:nvSpPr>
            <p:spPr bwMode="auto">
              <a:xfrm>
                <a:off x="568" y="31"/>
                <a:ext cx="179" cy="18"/>
              </a:xfrm>
              <a:prstGeom prst="line">
                <a:avLst/>
              </a:prstGeom>
              <a:noFill/>
              <a:ln w="12700">
                <a:solidFill>
                  <a:srgbClr val="99CCFF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31158" name="Line 207"/>
              <p:cNvSpPr>
                <a:spLocks noChangeShapeType="1"/>
              </p:cNvSpPr>
              <p:nvPr/>
            </p:nvSpPr>
            <p:spPr bwMode="auto">
              <a:xfrm>
                <a:off x="568" y="112"/>
                <a:ext cx="159" cy="46"/>
              </a:xfrm>
              <a:prstGeom prst="line">
                <a:avLst/>
              </a:prstGeom>
              <a:noFill/>
              <a:ln w="12700">
                <a:solidFill>
                  <a:srgbClr val="99CCFF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31159" name="Line 208"/>
              <p:cNvSpPr>
                <a:spLocks noChangeShapeType="1"/>
              </p:cNvSpPr>
              <p:nvPr/>
            </p:nvSpPr>
            <p:spPr bwMode="auto">
              <a:xfrm>
                <a:off x="509" y="149"/>
                <a:ext cx="59" cy="69"/>
              </a:xfrm>
              <a:prstGeom prst="line">
                <a:avLst/>
              </a:prstGeom>
              <a:noFill/>
              <a:ln w="12700">
                <a:solidFill>
                  <a:srgbClr val="99CCFF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31160" name="Line 209"/>
              <p:cNvSpPr>
                <a:spLocks noChangeShapeType="1"/>
              </p:cNvSpPr>
              <p:nvPr/>
            </p:nvSpPr>
            <p:spPr bwMode="auto">
              <a:xfrm flipH="1">
                <a:off x="259" y="127"/>
                <a:ext cx="109" cy="38"/>
              </a:xfrm>
              <a:prstGeom prst="line">
                <a:avLst/>
              </a:prstGeom>
              <a:noFill/>
              <a:ln w="12700">
                <a:solidFill>
                  <a:srgbClr val="99CCFF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31161" name="Line 210"/>
              <p:cNvSpPr>
                <a:spLocks noChangeShapeType="1"/>
              </p:cNvSpPr>
              <p:nvPr/>
            </p:nvSpPr>
            <p:spPr bwMode="auto">
              <a:xfrm flipH="1">
                <a:off x="200" y="60"/>
                <a:ext cx="179" cy="12"/>
              </a:xfrm>
              <a:prstGeom prst="line">
                <a:avLst/>
              </a:prstGeom>
              <a:noFill/>
              <a:ln w="12700">
                <a:solidFill>
                  <a:srgbClr val="99CCFF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31162" name="Line 211"/>
              <p:cNvSpPr>
                <a:spLocks noChangeShapeType="1"/>
              </p:cNvSpPr>
              <p:nvPr/>
            </p:nvSpPr>
            <p:spPr bwMode="auto">
              <a:xfrm>
                <a:off x="495" y="61"/>
                <a:ext cx="100" cy="30"/>
              </a:xfrm>
              <a:prstGeom prst="line">
                <a:avLst/>
              </a:prstGeom>
              <a:noFill/>
              <a:ln w="12700">
                <a:solidFill>
                  <a:srgbClr val="99CCFF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</p:grpSp>
        <p:sp>
          <p:nvSpPr>
            <p:cNvPr id="131143" name="Line 212"/>
            <p:cNvSpPr>
              <a:spLocks noChangeShapeType="1"/>
            </p:cNvSpPr>
            <p:nvPr/>
          </p:nvSpPr>
          <p:spPr bwMode="auto">
            <a:xfrm>
              <a:off x="1617" y="3393"/>
              <a:ext cx="260" cy="1"/>
            </a:xfrm>
            <a:prstGeom prst="line">
              <a:avLst/>
            </a:prstGeom>
            <a:noFill/>
            <a:ln w="12700">
              <a:solidFill>
                <a:srgbClr val="99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31144" name="Line 213"/>
            <p:cNvSpPr>
              <a:spLocks noChangeShapeType="1"/>
            </p:cNvSpPr>
            <p:nvPr/>
          </p:nvSpPr>
          <p:spPr bwMode="auto">
            <a:xfrm>
              <a:off x="3631" y="2570"/>
              <a:ext cx="196" cy="1"/>
            </a:xfrm>
            <a:prstGeom prst="line">
              <a:avLst/>
            </a:prstGeom>
            <a:noFill/>
            <a:ln w="12700">
              <a:solidFill>
                <a:srgbClr val="99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31145" name="Line 214"/>
            <p:cNvSpPr>
              <a:spLocks noChangeShapeType="1"/>
            </p:cNvSpPr>
            <p:nvPr/>
          </p:nvSpPr>
          <p:spPr bwMode="auto">
            <a:xfrm flipH="1">
              <a:off x="3715" y="2292"/>
              <a:ext cx="80" cy="110"/>
            </a:xfrm>
            <a:prstGeom prst="line">
              <a:avLst/>
            </a:prstGeom>
            <a:noFill/>
            <a:ln w="12700">
              <a:solidFill>
                <a:srgbClr val="99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31146" name="AutoShape 215"/>
            <p:cNvSpPr>
              <a:spLocks noChangeAspect="1" noChangeArrowheads="1"/>
            </p:cNvSpPr>
            <p:nvPr/>
          </p:nvSpPr>
          <p:spPr bwMode="auto">
            <a:xfrm>
              <a:off x="2640" y="2688"/>
              <a:ext cx="144" cy="144"/>
            </a:xfrm>
            <a:prstGeom prst="plus">
              <a:avLst>
                <a:gd name="adj" fmla="val 34722"/>
              </a:avLst>
            </a:prstGeom>
            <a:solidFill>
              <a:srgbClr val="FFFF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kumimoji="0" lang="ja-JP" altLang="en-US" sz="1400"/>
            </a:p>
          </p:txBody>
        </p:sp>
        <p:sp>
          <p:nvSpPr>
            <p:cNvPr id="131147" name="Rectangle 216"/>
            <p:cNvSpPr>
              <a:spLocks noChangeArrowheads="1"/>
            </p:cNvSpPr>
            <p:nvPr/>
          </p:nvSpPr>
          <p:spPr bwMode="auto">
            <a:xfrm>
              <a:off x="2640" y="3072"/>
              <a:ext cx="144" cy="48"/>
            </a:xfrm>
            <a:prstGeom prst="rect">
              <a:avLst/>
            </a:prstGeom>
            <a:solidFill>
              <a:srgbClr val="FFFF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kumimoji="0" lang="ja-JP" altLang="en-US" sz="1400"/>
            </a:p>
          </p:txBody>
        </p:sp>
        <p:sp>
          <p:nvSpPr>
            <p:cNvPr id="131148" name="AutoShape 217"/>
            <p:cNvSpPr>
              <a:spLocks noChangeArrowheads="1"/>
            </p:cNvSpPr>
            <p:nvPr/>
          </p:nvSpPr>
          <p:spPr bwMode="auto">
            <a:xfrm>
              <a:off x="2676" y="2150"/>
              <a:ext cx="96" cy="336"/>
            </a:xfrm>
            <a:prstGeom prst="upArrow">
              <a:avLst>
                <a:gd name="adj1" fmla="val 50000"/>
                <a:gd name="adj2" fmla="val 875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/>
            <a:p>
              <a:endParaRPr kumimoji="0" lang="ja-JP" altLang="en-US" sz="1400"/>
            </a:p>
          </p:txBody>
        </p:sp>
        <p:sp>
          <p:nvSpPr>
            <p:cNvPr id="131149" name="Text Box 218"/>
            <p:cNvSpPr txBox="1">
              <a:spLocks noChangeArrowheads="1"/>
            </p:cNvSpPr>
            <p:nvPr/>
          </p:nvSpPr>
          <p:spPr bwMode="auto">
            <a:xfrm>
              <a:off x="2208" y="2170"/>
              <a:ext cx="430" cy="190"/>
            </a:xfrm>
            <a:prstGeom prst="rect">
              <a:avLst/>
            </a:prstGeom>
            <a:solidFill>
              <a:srgbClr val="FFFFCC">
                <a:alpha val="3490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r>
                <a:rPr kumimoji="0" lang="en-US" altLang="ja-JP" sz="900" b="1" i="1">
                  <a:solidFill>
                    <a:srgbClr val="2A7E50"/>
                  </a:solidFill>
                </a:rPr>
                <a:t>L</a:t>
              </a:r>
              <a:r>
                <a:rPr kumimoji="0" lang="en-US" altLang="ja-JP" sz="900">
                  <a:solidFill>
                    <a:srgbClr val="2A7E50"/>
                  </a:solidFill>
                </a:rPr>
                <a:t> or </a:t>
              </a:r>
              <a:r>
                <a:rPr kumimoji="0" lang="en-US" altLang="ja-JP" sz="900" b="1" i="1">
                  <a:solidFill>
                    <a:srgbClr val="2A7E50"/>
                  </a:solidFill>
                </a:rPr>
                <a:t>B</a:t>
              </a:r>
            </a:p>
          </p:txBody>
        </p:sp>
      </p:grpSp>
      <p:grpSp>
        <p:nvGrpSpPr>
          <p:cNvPr id="131079" name="Group 1115"/>
          <p:cNvGrpSpPr>
            <a:grpSpLocks/>
          </p:cNvGrpSpPr>
          <p:nvPr/>
        </p:nvGrpSpPr>
        <p:grpSpPr bwMode="auto">
          <a:xfrm>
            <a:off x="6776589" y="1124366"/>
            <a:ext cx="2102150" cy="2025208"/>
            <a:chOff x="144" y="2352"/>
            <a:chExt cx="1440" cy="1440"/>
          </a:xfrm>
        </p:grpSpPr>
        <p:sp>
          <p:nvSpPr>
            <p:cNvPr id="131086" name="Line 6"/>
            <p:cNvSpPr>
              <a:spLocks noChangeShapeType="1"/>
            </p:cNvSpPr>
            <p:nvPr/>
          </p:nvSpPr>
          <p:spPr bwMode="auto">
            <a:xfrm>
              <a:off x="144" y="3120"/>
              <a:ext cx="1392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31087" name="Line 7"/>
            <p:cNvSpPr>
              <a:spLocks noChangeShapeType="1"/>
            </p:cNvSpPr>
            <p:nvPr/>
          </p:nvSpPr>
          <p:spPr bwMode="auto">
            <a:xfrm flipV="1">
              <a:off x="839" y="2398"/>
              <a:ext cx="0" cy="139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31088" name="Line 9"/>
            <p:cNvSpPr>
              <a:spLocks noChangeShapeType="1"/>
            </p:cNvSpPr>
            <p:nvPr/>
          </p:nvSpPr>
          <p:spPr bwMode="auto">
            <a:xfrm>
              <a:off x="839" y="3113"/>
              <a:ext cx="282" cy="536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31089" name="Line 10"/>
            <p:cNvSpPr>
              <a:spLocks noChangeShapeType="1"/>
            </p:cNvSpPr>
            <p:nvPr/>
          </p:nvSpPr>
          <p:spPr bwMode="auto">
            <a:xfrm flipH="1" flipV="1">
              <a:off x="344" y="2755"/>
              <a:ext cx="495" cy="358"/>
            </a:xfrm>
            <a:prstGeom prst="line">
              <a:avLst/>
            </a:prstGeom>
            <a:noFill/>
            <a:ln w="19050">
              <a:solidFill>
                <a:srgbClr val="CC33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31090" name="Line 11"/>
            <p:cNvSpPr>
              <a:spLocks noChangeShapeType="1"/>
            </p:cNvSpPr>
            <p:nvPr/>
          </p:nvSpPr>
          <p:spPr bwMode="auto">
            <a:xfrm>
              <a:off x="344" y="2755"/>
              <a:ext cx="0" cy="35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31091" name="Line 12"/>
            <p:cNvSpPr>
              <a:spLocks noChangeShapeType="1"/>
            </p:cNvSpPr>
            <p:nvPr/>
          </p:nvSpPr>
          <p:spPr bwMode="auto">
            <a:xfrm>
              <a:off x="1121" y="3113"/>
              <a:ext cx="0" cy="5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31092" name="Line 13"/>
            <p:cNvSpPr>
              <a:spLocks noChangeShapeType="1"/>
            </p:cNvSpPr>
            <p:nvPr/>
          </p:nvSpPr>
          <p:spPr bwMode="auto">
            <a:xfrm>
              <a:off x="344" y="2755"/>
              <a:ext cx="49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31093" name="Line 14"/>
            <p:cNvSpPr>
              <a:spLocks noChangeShapeType="1"/>
            </p:cNvSpPr>
            <p:nvPr/>
          </p:nvSpPr>
          <p:spPr bwMode="auto">
            <a:xfrm>
              <a:off x="839" y="3649"/>
              <a:ext cx="28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31094" name="Oval 15"/>
            <p:cNvSpPr>
              <a:spLocks noChangeArrowheads="1"/>
            </p:cNvSpPr>
            <p:nvPr/>
          </p:nvSpPr>
          <p:spPr bwMode="auto">
            <a:xfrm>
              <a:off x="234" y="2520"/>
              <a:ext cx="1206" cy="1200"/>
            </a:xfrm>
            <a:prstGeom prst="ellipse">
              <a:avLst/>
            </a:prstGeom>
            <a:noFill/>
            <a:ln w="9525">
              <a:solidFill>
                <a:schemeClr val="folHlink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kumimoji="0" lang="ja-JP" altLang="en-US" sz="1400"/>
            </a:p>
          </p:txBody>
        </p:sp>
        <p:graphicFrame>
          <p:nvGraphicFramePr>
            <p:cNvPr id="131095" name="Object 16"/>
            <p:cNvGraphicFramePr>
              <a:graphicFrameLocks noChangeAspect="1"/>
            </p:cNvGraphicFramePr>
            <p:nvPr/>
          </p:nvGraphicFramePr>
          <p:xfrm>
            <a:off x="885" y="2685"/>
            <a:ext cx="114" cy="18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87" name="Equation" r:id="rId5" imgW="139700" imgH="228600" progId="Equation.DSMT4">
                    <p:embed/>
                  </p:oleObj>
                </mc:Choice>
                <mc:Fallback>
                  <p:oleObj name="Equation" r:id="rId5" imgW="139700" imgH="22860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85" y="2685"/>
                          <a:ext cx="114" cy="18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blurRad="63500" dist="38099" dir="2700000" algn="ctr" rotWithShape="0">
                                  <a:srgbClr val="000000">
                                    <a:alpha val="74997"/>
                                  </a:srgbClr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31096" name="Object 17"/>
            <p:cNvGraphicFramePr>
              <a:graphicFrameLocks noChangeAspect="1"/>
            </p:cNvGraphicFramePr>
            <p:nvPr/>
          </p:nvGraphicFramePr>
          <p:xfrm>
            <a:off x="703" y="3532"/>
            <a:ext cx="118" cy="18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88" name="Equation" r:id="rId7" imgW="152400" imgH="228600" progId="Equation.DSMT4">
                    <p:embed/>
                  </p:oleObj>
                </mc:Choice>
                <mc:Fallback>
                  <p:oleObj name="Equation" r:id="rId7" imgW="152400" imgH="22860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03" y="3532"/>
                          <a:ext cx="118" cy="18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blurRad="63500" dist="38099" dir="2700000" algn="ctr" rotWithShape="0">
                                  <a:srgbClr val="000000">
                                    <a:alpha val="74997"/>
                                  </a:srgbClr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31097" name="Object 18"/>
            <p:cNvGraphicFramePr>
              <a:graphicFrameLocks noChangeAspect="1"/>
            </p:cNvGraphicFramePr>
            <p:nvPr/>
          </p:nvGraphicFramePr>
          <p:xfrm>
            <a:off x="297" y="3113"/>
            <a:ext cx="113" cy="18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89" name="Equation" r:id="rId9" imgW="139700" imgH="228600" progId="Equation.DSMT4">
                    <p:embed/>
                  </p:oleObj>
                </mc:Choice>
                <mc:Fallback>
                  <p:oleObj name="Equation" r:id="rId9" imgW="139700" imgH="22860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97" y="3113"/>
                          <a:ext cx="113" cy="18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blurRad="63500" dist="38099" dir="2700000" algn="ctr" rotWithShape="0">
                                  <a:srgbClr val="000000">
                                    <a:alpha val="74997"/>
                                  </a:srgbClr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31098" name="Object 19"/>
            <p:cNvGraphicFramePr>
              <a:graphicFrameLocks noChangeAspect="1"/>
            </p:cNvGraphicFramePr>
            <p:nvPr/>
          </p:nvGraphicFramePr>
          <p:xfrm>
            <a:off x="1086" y="2931"/>
            <a:ext cx="123" cy="18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90" name="Equation" r:id="rId11" imgW="152400" imgH="228600" progId="Equation.DSMT4">
                    <p:embed/>
                  </p:oleObj>
                </mc:Choice>
                <mc:Fallback>
                  <p:oleObj name="Equation" r:id="rId11" imgW="152400" imgH="22860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086" y="2931"/>
                          <a:ext cx="123" cy="18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blurRad="63500" dist="38099" dir="2700000" algn="ctr" rotWithShape="0">
                                  <a:srgbClr val="000000">
                                    <a:alpha val="74997"/>
                                  </a:srgbClr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31099" name="Arc 20"/>
            <p:cNvSpPr>
              <a:spLocks/>
            </p:cNvSpPr>
            <p:nvPr/>
          </p:nvSpPr>
          <p:spPr bwMode="auto">
            <a:xfrm rot="8506223" flipH="1" flipV="1">
              <a:off x="776" y="2967"/>
              <a:ext cx="138" cy="195"/>
            </a:xfrm>
            <a:custGeom>
              <a:avLst/>
              <a:gdLst>
                <a:gd name="T0" fmla="*/ 0 w 25862"/>
                <a:gd name="T1" fmla="*/ 0 h 36664"/>
                <a:gd name="T2" fmla="*/ 0 w 25862"/>
                <a:gd name="T3" fmla="*/ 0 h 36664"/>
                <a:gd name="T4" fmla="*/ 0 w 25862"/>
                <a:gd name="T5" fmla="*/ 0 h 36664"/>
                <a:gd name="T6" fmla="*/ 0 60000 65536"/>
                <a:gd name="T7" fmla="*/ 0 60000 65536"/>
                <a:gd name="T8" fmla="*/ 0 60000 65536"/>
                <a:gd name="T9" fmla="*/ 0 w 25862"/>
                <a:gd name="T10" fmla="*/ 0 h 36664"/>
                <a:gd name="T11" fmla="*/ 25862 w 25862"/>
                <a:gd name="T12" fmla="*/ 36664 h 3666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862" h="36664" fill="none" extrusionOk="0">
                  <a:moveTo>
                    <a:pt x="-1" y="424"/>
                  </a:moveTo>
                  <a:cubicBezTo>
                    <a:pt x="1403" y="142"/>
                    <a:pt x="2830" y="-1"/>
                    <a:pt x="4262" y="0"/>
                  </a:cubicBezTo>
                  <a:cubicBezTo>
                    <a:pt x="16191" y="0"/>
                    <a:pt x="25862" y="9670"/>
                    <a:pt x="25862" y="21600"/>
                  </a:cubicBezTo>
                  <a:cubicBezTo>
                    <a:pt x="25862" y="27226"/>
                    <a:pt x="23666" y="32631"/>
                    <a:pt x="19742" y="36663"/>
                  </a:cubicBezTo>
                </a:path>
                <a:path w="25862" h="36664" stroke="0" extrusionOk="0">
                  <a:moveTo>
                    <a:pt x="-1" y="424"/>
                  </a:moveTo>
                  <a:cubicBezTo>
                    <a:pt x="1403" y="142"/>
                    <a:pt x="2830" y="-1"/>
                    <a:pt x="4262" y="0"/>
                  </a:cubicBezTo>
                  <a:cubicBezTo>
                    <a:pt x="16191" y="0"/>
                    <a:pt x="25862" y="9670"/>
                    <a:pt x="25862" y="21600"/>
                  </a:cubicBezTo>
                  <a:cubicBezTo>
                    <a:pt x="25862" y="27226"/>
                    <a:pt x="23666" y="32631"/>
                    <a:pt x="19742" y="36663"/>
                  </a:cubicBezTo>
                  <a:lnTo>
                    <a:pt x="4262" y="21600"/>
                  </a:lnTo>
                  <a:lnTo>
                    <a:pt x="-1" y="424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graphicFrame>
          <p:nvGraphicFramePr>
            <p:cNvPr id="131100" name="Object 21"/>
            <p:cNvGraphicFramePr>
              <a:graphicFrameLocks noChangeAspect="1"/>
            </p:cNvGraphicFramePr>
            <p:nvPr/>
          </p:nvGraphicFramePr>
          <p:xfrm>
            <a:off x="907" y="2909"/>
            <a:ext cx="132" cy="18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91" name="Equation" r:id="rId13" imgW="165100" imgH="228600" progId="Equation.DSMT4">
                    <p:embed/>
                  </p:oleObj>
                </mc:Choice>
                <mc:Fallback>
                  <p:oleObj name="Equation" r:id="rId13" imgW="165100" imgH="22860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907" y="2909"/>
                          <a:ext cx="132" cy="18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blurRad="63500" dist="38099" dir="2700000" algn="ctr" rotWithShape="0">
                                  <a:srgbClr val="000000">
                                    <a:alpha val="74997"/>
                                  </a:srgbClr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31101" name="Arc 22"/>
            <p:cNvSpPr>
              <a:spLocks/>
            </p:cNvSpPr>
            <p:nvPr/>
          </p:nvSpPr>
          <p:spPr bwMode="auto">
            <a:xfrm rot="-5650430" flipH="1" flipV="1">
              <a:off x="872" y="3115"/>
              <a:ext cx="76" cy="71"/>
            </a:xfrm>
            <a:custGeom>
              <a:avLst/>
              <a:gdLst>
                <a:gd name="T0" fmla="*/ 0 w 25862"/>
                <a:gd name="T1" fmla="*/ 0 h 22107"/>
                <a:gd name="T2" fmla="*/ 0 w 25862"/>
                <a:gd name="T3" fmla="*/ 0 h 22107"/>
                <a:gd name="T4" fmla="*/ 0 w 25862"/>
                <a:gd name="T5" fmla="*/ 0 h 22107"/>
                <a:gd name="T6" fmla="*/ 0 60000 65536"/>
                <a:gd name="T7" fmla="*/ 0 60000 65536"/>
                <a:gd name="T8" fmla="*/ 0 60000 65536"/>
                <a:gd name="T9" fmla="*/ 0 w 25862"/>
                <a:gd name="T10" fmla="*/ 0 h 22107"/>
                <a:gd name="T11" fmla="*/ 25862 w 25862"/>
                <a:gd name="T12" fmla="*/ 22107 h 2210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862" h="22107" fill="none" extrusionOk="0">
                  <a:moveTo>
                    <a:pt x="-1" y="424"/>
                  </a:moveTo>
                  <a:cubicBezTo>
                    <a:pt x="1403" y="142"/>
                    <a:pt x="2830" y="-1"/>
                    <a:pt x="4262" y="0"/>
                  </a:cubicBezTo>
                  <a:cubicBezTo>
                    <a:pt x="16191" y="0"/>
                    <a:pt x="25862" y="9670"/>
                    <a:pt x="25862" y="21600"/>
                  </a:cubicBezTo>
                  <a:cubicBezTo>
                    <a:pt x="25862" y="21769"/>
                    <a:pt x="25860" y="21938"/>
                    <a:pt x="25856" y="22107"/>
                  </a:cubicBezTo>
                </a:path>
                <a:path w="25862" h="22107" stroke="0" extrusionOk="0">
                  <a:moveTo>
                    <a:pt x="-1" y="424"/>
                  </a:moveTo>
                  <a:cubicBezTo>
                    <a:pt x="1403" y="142"/>
                    <a:pt x="2830" y="-1"/>
                    <a:pt x="4262" y="0"/>
                  </a:cubicBezTo>
                  <a:cubicBezTo>
                    <a:pt x="16191" y="0"/>
                    <a:pt x="25862" y="9670"/>
                    <a:pt x="25862" y="21600"/>
                  </a:cubicBezTo>
                  <a:cubicBezTo>
                    <a:pt x="25862" y="21769"/>
                    <a:pt x="25860" y="21938"/>
                    <a:pt x="25856" y="22107"/>
                  </a:cubicBezTo>
                  <a:lnTo>
                    <a:pt x="4262" y="21600"/>
                  </a:lnTo>
                  <a:lnTo>
                    <a:pt x="-1" y="424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10800000" vert="eaVert" wrap="none" anchor="ctr"/>
            <a:lstStyle/>
            <a:p>
              <a:endParaRPr lang="ja-JP" altLang="en-US"/>
            </a:p>
          </p:txBody>
        </p:sp>
        <p:sp>
          <p:nvSpPr>
            <p:cNvPr id="131102" name="Arc 23"/>
            <p:cNvSpPr>
              <a:spLocks/>
            </p:cNvSpPr>
            <p:nvPr/>
          </p:nvSpPr>
          <p:spPr bwMode="auto">
            <a:xfrm rot="-5650430" flipH="1" flipV="1">
              <a:off x="880" y="3118"/>
              <a:ext cx="84" cy="86"/>
            </a:xfrm>
            <a:custGeom>
              <a:avLst/>
              <a:gdLst>
                <a:gd name="T0" fmla="*/ 0 w 25721"/>
                <a:gd name="T1" fmla="*/ 0 h 21600"/>
                <a:gd name="T2" fmla="*/ 0 w 25721"/>
                <a:gd name="T3" fmla="*/ 0 h 21600"/>
                <a:gd name="T4" fmla="*/ 0 w 25721"/>
                <a:gd name="T5" fmla="*/ 0 h 21600"/>
                <a:gd name="T6" fmla="*/ 0 60000 65536"/>
                <a:gd name="T7" fmla="*/ 0 60000 65536"/>
                <a:gd name="T8" fmla="*/ 0 60000 65536"/>
                <a:gd name="T9" fmla="*/ 0 w 25721"/>
                <a:gd name="T10" fmla="*/ 0 h 21600"/>
                <a:gd name="T11" fmla="*/ 25721 w 25721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721" h="21600" fill="none" extrusionOk="0">
                  <a:moveTo>
                    <a:pt x="-1" y="424"/>
                  </a:moveTo>
                  <a:cubicBezTo>
                    <a:pt x="1403" y="142"/>
                    <a:pt x="2830" y="-1"/>
                    <a:pt x="4262" y="0"/>
                  </a:cubicBezTo>
                  <a:cubicBezTo>
                    <a:pt x="15239" y="0"/>
                    <a:pt x="24470" y="8233"/>
                    <a:pt x="25721" y="19138"/>
                  </a:cubicBezTo>
                </a:path>
                <a:path w="25721" h="21600" stroke="0" extrusionOk="0">
                  <a:moveTo>
                    <a:pt x="-1" y="424"/>
                  </a:moveTo>
                  <a:cubicBezTo>
                    <a:pt x="1403" y="142"/>
                    <a:pt x="2830" y="-1"/>
                    <a:pt x="4262" y="0"/>
                  </a:cubicBezTo>
                  <a:cubicBezTo>
                    <a:pt x="15239" y="0"/>
                    <a:pt x="24470" y="8233"/>
                    <a:pt x="25721" y="19138"/>
                  </a:cubicBezTo>
                  <a:lnTo>
                    <a:pt x="4262" y="21600"/>
                  </a:lnTo>
                  <a:lnTo>
                    <a:pt x="-1" y="424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10800000" vert="eaVert" wrap="none" anchor="ctr"/>
            <a:lstStyle/>
            <a:p>
              <a:endParaRPr lang="ja-JP" altLang="en-US"/>
            </a:p>
          </p:txBody>
        </p:sp>
        <p:graphicFrame>
          <p:nvGraphicFramePr>
            <p:cNvPr id="131103" name="Object 24"/>
            <p:cNvGraphicFramePr>
              <a:graphicFrameLocks noChangeAspect="1"/>
            </p:cNvGraphicFramePr>
            <p:nvPr/>
          </p:nvGraphicFramePr>
          <p:xfrm>
            <a:off x="941" y="3149"/>
            <a:ext cx="147" cy="18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92" name="数式" r:id="rId15" imgW="177800" imgH="228600" progId="Equation.3">
                    <p:embed/>
                  </p:oleObj>
                </mc:Choice>
                <mc:Fallback>
                  <p:oleObj name="数式" r:id="rId15" imgW="177800" imgH="2286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941" y="3149"/>
                          <a:ext cx="147" cy="18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blurRad="63500" dist="38099" dir="2700000" algn="ctr" rotWithShape="0">
                                  <a:srgbClr val="000000">
                                    <a:alpha val="74997"/>
                                  </a:srgbClr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31104" name="Text Box 124"/>
            <p:cNvSpPr txBox="1">
              <a:spLocks noChangeArrowheads="1"/>
            </p:cNvSpPr>
            <p:nvPr/>
          </p:nvSpPr>
          <p:spPr bwMode="auto">
            <a:xfrm>
              <a:off x="1393" y="3168"/>
              <a:ext cx="191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r>
                <a:rPr kumimoji="0" lang="en-US" altLang="ja-JP" sz="1400"/>
                <a:t>X</a:t>
              </a:r>
            </a:p>
          </p:txBody>
        </p:sp>
        <p:sp>
          <p:nvSpPr>
            <p:cNvPr id="131105" name="Text Box 125"/>
            <p:cNvSpPr txBox="1">
              <a:spLocks noChangeArrowheads="1"/>
            </p:cNvSpPr>
            <p:nvPr/>
          </p:nvSpPr>
          <p:spPr bwMode="auto">
            <a:xfrm>
              <a:off x="625" y="2352"/>
              <a:ext cx="191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r>
                <a:rPr kumimoji="0" lang="en-US" altLang="ja-JP" sz="1400"/>
                <a:t>Y</a:t>
              </a:r>
            </a:p>
          </p:txBody>
        </p:sp>
      </p:grpSp>
      <p:sp>
        <p:nvSpPr>
          <p:cNvPr id="131080" name="Text Box 1136"/>
          <p:cNvSpPr txBox="1">
            <a:spLocks noChangeArrowheads="1"/>
          </p:cNvSpPr>
          <p:nvPr/>
        </p:nvSpPr>
        <p:spPr bwMode="auto">
          <a:xfrm>
            <a:off x="248269" y="4798776"/>
            <a:ext cx="3119388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altLang="ja-JP" sz="1600" dirty="0" err="1"/>
              <a:t>dN</a:t>
            </a:r>
            <a:r>
              <a:rPr lang="en-US" altLang="ja-JP" sz="1600" dirty="0"/>
              <a:t>/d</a:t>
            </a:r>
            <a:r>
              <a:rPr lang="en-US" altLang="ja-JP" sz="1600" dirty="0">
                <a:latin typeface="Symbol" charset="0"/>
                <a:sym typeface="Symbol" charset="0"/>
              </a:rPr>
              <a:t></a:t>
            </a:r>
            <a:r>
              <a:rPr lang="en-US" altLang="ja-JP" sz="1600" dirty="0"/>
              <a:t> ~ 1+ 2v</a:t>
            </a:r>
            <a:r>
              <a:rPr lang="en-US" altLang="ja-JP" sz="1600" baseline="-25000" dirty="0"/>
              <a:t>n</a:t>
            </a:r>
            <a:r>
              <a:rPr lang="en-US" altLang="ja-JP" sz="1600" dirty="0"/>
              <a:t>cos(n(</a:t>
            </a:r>
            <a:r>
              <a:rPr lang="en-US" altLang="ja-JP" sz="1600" dirty="0">
                <a:latin typeface="Symbol" charset="0"/>
                <a:sym typeface="Symbol" charset="0"/>
              </a:rPr>
              <a:t></a:t>
            </a:r>
            <a:r>
              <a:rPr lang="en-US" altLang="ja-JP" sz="1600" dirty="0"/>
              <a:t>-</a:t>
            </a:r>
            <a:r>
              <a:rPr lang="en-US" altLang="ja-JP" sz="1600" dirty="0">
                <a:latin typeface="Symbol" charset="0"/>
                <a:sym typeface="Symbol" charset="0"/>
              </a:rPr>
              <a:t></a:t>
            </a:r>
            <a:r>
              <a:rPr lang="en-US" altLang="ja-JP" sz="1600" dirty="0"/>
              <a:t>)) </a:t>
            </a:r>
            <a:endParaRPr lang="en-US" altLang="ja-JP" sz="1600" dirty="0" smtClean="0"/>
          </a:p>
          <a:p>
            <a:r>
              <a:rPr lang="en-US" altLang="ja-JP" sz="1600" dirty="0"/>
              <a:t> </a:t>
            </a:r>
            <a:r>
              <a:rPr lang="en-US" altLang="ja-JP" sz="1600" dirty="0" smtClean="0"/>
              <a:t>              + </a:t>
            </a:r>
            <a:r>
              <a:rPr lang="en-US" altLang="ja-JP" sz="1600" dirty="0"/>
              <a:t>2a</a:t>
            </a:r>
            <a:r>
              <a:rPr lang="en-US" altLang="ja-JP" sz="1600" baseline="-25000" dirty="0">
                <a:latin typeface="Symbol" charset="0"/>
                <a:sym typeface="Symbol" charset="0"/>
              </a:rPr>
              <a:t></a:t>
            </a:r>
            <a:r>
              <a:rPr lang="en-US" altLang="ja-JP" sz="1600" dirty="0"/>
              <a:t>sin(</a:t>
            </a:r>
            <a:r>
              <a:rPr lang="en-US" altLang="ja-JP" sz="1600" dirty="0">
                <a:latin typeface="Symbol" charset="0"/>
                <a:sym typeface="Symbol" charset="0"/>
              </a:rPr>
              <a:t></a:t>
            </a:r>
            <a:r>
              <a:rPr lang="en-US" altLang="ja-JP" sz="1600" dirty="0"/>
              <a:t>-</a:t>
            </a:r>
            <a:r>
              <a:rPr lang="en-US" altLang="ja-JP" sz="1600" dirty="0">
                <a:latin typeface="Symbol" charset="0"/>
                <a:sym typeface="Symbol" charset="0"/>
              </a:rPr>
              <a:t></a:t>
            </a:r>
            <a:r>
              <a:rPr lang="en-US" altLang="ja-JP" sz="1600" dirty="0"/>
              <a:t>) + </a:t>
            </a:r>
            <a:r>
              <a:rPr lang="en-US" altLang="ja-JP" sz="1600" dirty="0" smtClean="0"/>
              <a:t>…</a:t>
            </a:r>
          </a:p>
          <a:p>
            <a:endParaRPr lang="en-US" altLang="ja-JP" sz="1600" dirty="0"/>
          </a:p>
          <a:p>
            <a:r>
              <a:rPr lang="en-US" altLang="ja-JP" sz="1600" dirty="0"/>
              <a:t>&lt;</a:t>
            </a:r>
            <a:r>
              <a:rPr lang="en-US" altLang="ja-JP" sz="1600" dirty="0" err="1"/>
              <a:t>cos</a:t>
            </a:r>
            <a:r>
              <a:rPr lang="en-US" altLang="ja-JP" sz="1600" dirty="0"/>
              <a:t>(</a:t>
            </a:r>
            <a:r>
              <a:rPr lang="en-US" altLang="ja-JP" sz="1600" dirty="0">
                <a:latin typeface="Symbol" charset="0"/>
                <a:sym typeface="Symbol" charset="0"/>
              </a:rPr>
              <a:t></a:t>
            </a:r>
            <a:r>
              <a:rPr lang="en-US" altLang="ja-JP" sz="1600" baseline="-25000" dirty="0"/>
              <a:t>1</a:t>
            </a:r>
            <a:r>
              <a:rPr lang="en-US" altLang="ja-JP" sz="1600" dirty="0"/>
              <a:t>+</a:t>
            </a:r>
            <a:r>
              <a:rPr lang="en-US" altLang="ja-JP" sz="1600" dirty="0">
                <a:latin typeface="Symbol" charset="0"/>
                <a:sym typeface="Symbol" charset="0"/>
              </a:rPr>
              <a:t></a:t>
            </a:r>
            <a:r>
              <a:rPr lang="en-US" altLang="ja-JP" sz="1600" baseline="-25000" dirty="0"/>
              <a:t>2</a:t>
            </a:r>
            <a:r>
              <a:rPr lang="en-US" altLang="ja-JP" sz="1600" dirty="0"/>
              <a:t>-2</a:t>
            </a:r>
            <a:r>
              <a:rPr lang="en-US" altLang="ja-JP" sz="1600" dirty="0">
                <a:latin typeface="Symbol" charset="0"/>
                <a:sym typeface="Symbol" charset="0"/>
              </a:rPr>
              <a:t></a:t>
            </a:r>
            <a:r>
              <a:rPr lang="en-US" altLang="ja-JP" sz="1600" dirty="0"/>
              <a:t>)&gt; ~ -&lt;a</a:t>
            </a:r>
            <a:r>
              <a:rPr lang="en-US" altLang="ja-JP" sz="1600" baseline="-25000" dirty="0"/>
              <a:t>1</a:t>
            </a:r>
            <a:r>
              <a:rPr lang="en-US" altLang="ja-JP" sz="1600" dirty="0"/>
              <a:t>a</a:t>
            </a:r>
            <a:r>
              <a:rPr lang="en-US" altLang="ja-JP" sz="1600" baseline="-25000" dirty="0"/>
              <a:t>2</a:t>
            </a:r>
            <a:r>
              <a:rPr lang="en-US" altLang="ja-JP" sz="1600" dirty="0"/>
              <a:t>&gt;</a:t>
            </a:r>
          </a:p>
        </p:txBody>
      </p:sp>
      <p:sp>
        <p:nvSpPr>
          <p:cNvPr id="131081" name="Freeform 1137"/>
          <p:cNvSpPr>
            <a:spLocks/>
          </p:cNvSpPr>
          <p:nvPr/>
        </p:nvSpPr>
        <p:spPr bwMode="auto">
          <a:xfrm>
            <a:off x="4747036" y="2102805"/>
            <a:ext cx="827087" cy="460375"/>
          </a:xfrm>
          <a:custGeom>
            <a:avLst/>
            <a:gdLst>
              <a:gd name="T0" fmla="*/ 2147483647 w 521"/>
              <a:gd name="T1" fmla="*/ 0 h 290"/>
              <a:gd name="T2" fmla="*/ 2147483647 w 521"/>
              <a:gd name="T3" fmla="*/ 2147483647 h 290"/>
              <a:gd name="T4" fmla="*/ 2147483647 w 521"/>
              <a:gd name="T5" fmla="*/ 2147483647 h 290"/>
              <a:gd name="T6" fmla="*/ 2147483647 w 521"/>
              <a:gd name="T7" fmla="*/ 2147483647 h 290"/>
              <a:gd name="T8" fmla="*/ 2147483647 w 521"/>
              <a:gd name="T9" fmla="*/ 2147483647 h 290"/>
              <a:gd name="T10" fmla="*/ 2147483647 w 521"/>
              <a:gd name="T11" fmla="*/ 2147483647 h 290"/>
              <a:gd name="T12" fmla="*/ 2147483647 w 521"/>
              <a:gd name="T13" fmla="*/ 2147483647 h 290"/>
              <a:gd name="T14" fmla="*/ 2147483647 w 521"/>
              <a:gd name="T15" fmla="*/ 2147483647 h 29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521" h="290">
                <a:moveTo>
                  <a:pt x="123" y="0"/>
                </a:moveTo>
                <a:cubicBezTo>
                  <a:pt x="107" y="12"/>
                  <a:pt x="43" y="40"/>
                  <a:pt x="27" y="74"/>
                </a:cubicBezTo>
                <a:cubicBezTo>
                  <a:pt x="11" y="108"/>
                  <a:pt x="0" y="172"/>
                  <a:pt x="28" y="206"/>
                </a:cubicBezTo>
                <a:cubicBezTo>
                  <a:pt x="56" y="240"/>
                  <a:pt x="130" y="270"/>
                  <a:pt x="194" y="280"/>
                </a:cubicBezTo>
                <a:cubicBezTo>
                  <a:pt x="258" y="290"/>
                  <a:pt x="361" y="284"/>
                  <a:pt x="413" y="266"/>
                </a:cubicBezTo>
                <a:cubicBezTo>
                  <a:pt x="465" y="248"/>
                  <a:pt x="493" y="199"/>
                  <a:pt x="507" y="169"/>
                </a:cubicBezTo>
                <a:cubicBezTo>
                  <a:pt x="521" y="139"/>
                  <a:pt x="512" y="110"/>
                  <a:pt x="500" y="84"/>
                </a:cubicBezTo>
                <a:cubicBezTo>
                  <a:pt x="488" y="58"/>
                  <a:pt x="448" y="27"/>
                  <a:pt x="434" y="12"/>
                </a:cubicBezTo>
              </a:path>
            </a:pathLst>
          </a:cu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131083" name="Text Box 1139"/>
          <p:cNvSpPr txBox="1">
            <a:spLocks noChangeArrowheads="1"/>
          </p:cNvSpPr>
          <p:nvPr/>
        </p:nvSpPr>
        <p:spPr bwMode="auto">
          <a:xfrm>
            <a:off x="5647148" y="1556705"/>
            <a:ext cx="59055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ja-JP" altLang="en-US" sz="3200" b="1">
                <a:solidFill>
                  <a:srgbClr val="FF0000"/>
                </a:solidFill>
              </a:rPr>
              <a:t>＋</a:t>
            </a:r>
          </a:p>
        </p:txBody>
      </p:sp>
      <p:sp>
        <p:nvSpPr>
          <p:cNvPr id="131084" name="Text Box 1140"/>
          <p:cNvSpPr txBox="1">
            <a:spLocks noChangeArrowheads="1"/>
          </p:cNvSpPr>
          <p:nvPr/>
        </p:nvSpPr>
        <p:spPr bwMode="auto">
          <a:xfrm>
            <a:off x="4065998" y="2471105"/>
            <a:ext cx="59055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ja-JP" altLang="en-US" sz="3200" b="1">
                <a:solidFill>
                  <a:srgbClr val="FF0000"/>
                </a:solidFill>
              </a:rPr>
              <a:t>＋</a:t>
            </a:r>
          </a:p>
        </p:txBody>
      </p:sp>
      <p:sp>
        <p:nvSpPr>
          <p:cNvPr id="131085" name="Text Box 1141"/>
          <p:cNvSpPr txBox="1">
            <a:spLocks noChangeArrowheads="1"/>
          </p:cNvSpPr>
          <p:nvPr/>
        </p:nvSpPr>
        <p:spPr bwMode="auto">
          <a:xfrm>
            <a:off x="4172289" y="1095040"/>
            <a:ext cx="142779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altLang="ja-JP" sz="1600" dirty="0" smtClean="0">
                <a:solidFill>
                  <a:srgbClr val="FF0000"/>
                </a:solidFill>
              </a:rPr>
              <a:t>Strong B-field</a:t>
            </a:r>
            <a:endParaRPr lang="ja-JP" altLang="en-US" sz="1600" dirty="0">
              <a:solidFill>
                <a:srgbClr val="FF0000"/>
              </a:solidFill>
            </a:endParaRPr>
          </a:p>
        </p:txBody>
      </p:sp>
      <p:pic>
        <p:nvPicPr>
          <p:cNvPr id="121" name="Picture 5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262" y="1139744"/>
            <a:ext cx="3314219" cy="3156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Beihang-Tsukuba Collaboration Meeting, 10-11/Nov/2013, Tsukuba</a:t>
            </a:r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ShinIchi Esumi, Univ. of Tsukuba</a:t>
            </a:r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9828C-47E0-2747-9C06-BCBA39A3F9B4}" type="slidenum">
              <a:rPr kumimoji="1" lang="ja-JP" altLang="en-US" smtClean="0"/>
              <a:t>12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195945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322" name="Group 2"/>
          <p:cNvGrpSpPr>
            <a:grpSpLocks/>
          </p:cNvGrpSpPr>
          <p:nvPr/>
        </p:nvGrpSpPr>
        <p:grpSpPr bwMode="auto">
          <a:xfrm>
            <a:off x="406586" y="587585"/>
            <a:ext cx="3162300" cy="2656277"/>
            <a:chOff x="2916" y="96"/>
            <a:chExt cx="1992" cy="1632"/>
          </a:xfrm>
        </p:grpSpPr>
        <p:sp>
          <p:nvSpPr>
            <p:cNvPr id="56323" name="Rectangle 3"/>
            <p:cNvSpPr>
              <a:spLocks noChangeArrowheads="1"/>
            </p:cNvSpPr>
            <p:nvPr/>
          </p:nvSpPr>
          <p:spPr bwMode="auto">
            <a:xfrm>
              <a:off x="3060" y="816"/>
              <a:ext cx="1692" cy="903"/>
            </a:xfrm>
            <a:prstGeom prst="rect">
              <a:avLst/>
            </a:prstGeom>
            <a:gradFill rotWithShape="0">
              <a:gsLst>
                <a:gs pos="0">
                  <a:srgbClr val="FF3300"/>
                </a:gs>
                <a:gs pos="100000">
                  <a:srgbClr val="FF9933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56324" name="Oval 4"/>
            <p:cNvSpPr>
              <a:spLocks noChangeArrowheads="1"/>
            </p:cNvSpPr>
            <p:nvPr/>
          </p:nvSpPr>
          <p:spPr bwMode="auto">
            <a:xfrm>
              <a:off x="4560" y="816"/>
              <a:ext cx="348" cy="902"/>
            </a:xfrm>
            <a:prstGeom prst="ellipse">
              <a:avLst/>
            </a:prstGeom>
            <a:gradFill rotWithShape="0">
              <a:gsLst>
                <a:gs pos="0">
                  <a:srgbClr val="009900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56325" name="Oval 5"/>
            <p:cNvSpPr>
              <a:spLocks noChangeArrowheads="1"/>
            </p:cNvSpPr>
            <p:nvPr/>
          </p:nvSpPr>
          <p:spPr bwMode="auto">
            <a:xfrm>
              <a:off x="2916" y="816"/>
              <a:ext cx="349" cy="912"/>
            </a:xfrm>
            <a:prstGeom prst="ellipse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rgbClr val="009900"/>
                </a:gs>
              </a:gsLst>
              <a:lin ang="0" scaled="1"/>
            </a:gradFill>
            <a:ln w="9525">
              <a:solidFill>
                <a:srgbClr val="CCFFCC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56326" name="Text Box 6"/>
            <p:cNvSpPr txBox="1">
              <a:spLocks noChangeArrowheads="1"/>
            </p:cNvSpPr>
            <p:nvPr/>
          </p:nvSpPr>
          <p:spPr bwMode="auto">
            <a:xfrm>
              <a:off x="3795" y="405"/>
              <a:ext cx="288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ja-JP" sz="1600" b="1" dirty="0"/>
                <a:t>jet</a:t>
              </a:r>
            </a:p>
          </p:txBody>
        </p:sp>
        <p:sp>
          <p:nvSpPr>
            <p:cNvPr id="56327" name="Line 7"/>
            <p:cNvSpPr>
              <a:spLocks noChangeShapeType="1"/>
            </p:cNvSpPr>
            <p:nvPr/>
          </p:nvSpPr>
          <p:spPr bwMode="auto">
            <a:xfrm flipV="1">
              <a:off x="4128" y="336"/>
              <a:ext cx="432" cy="240"/>
            </a:xfrm>
            <a:prstGeom prst="line">
              <a:avLst/>
            </a:prstGeom>
            <a:noFill/>
            <a:ln w="76200">
              <a:solidFill>
                <a:srgbClr val="00FFFF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ja-JP" altLang="en-US"/>
            </a:p>
          </p:txBody>
        </p:sp>
        <p:sp>
          <p:nvSpPr>
            <p:cNvPr id="56328" name="Line 8"/>
            <p:cNvSpPr>
              <a:spLocks noChangeShapeType="1"/>
            </p:cNvSpPr>
            <p:nvPr/>
          </p:nvSpPr>
          <p:spPr bwMode="auto">
            <a:xfrm flipV="1">
              <a:off x="4128" y="96"/>
              <a:ext cx="384" cy="480"/>
            </a:xfrm>
            <a:prstGeom prst="line">
              <a:avLst/>
            </a:prstGeom>
            <a:noFill/>
            <a:ln w="76200">
              <a:solidFill>
                <a:srgbClr val="00FFFF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ja-JP" altLang="en-US"/>
            </a:p>
          </p:txBody>
        </p:sp>
        <p:sp>
          <p:nvSpPr>
            <p:cNvPr id="56329" name="Line 9"/>
            <p:cNvSpPr>
              <a:spLocks noChangeShapeType="1"/>
            </p:cNvSpPr>
            <p:nvPr/>
          </p:nvSpPr>
          <p:spPr bwMode="auto">
            <a:xfrm flipV="1">
              <a:off x="4128" y="96"/>
              <a:ext cx="96" cy="480"/>
            </a:xfrm>
            <a:prstGeom prst="line">
              <a:avLst/>
            </a:prstGeom>
            <a:noFill/>
            <a:ln w="76200">
              <a:solidFill>
                <a:srgbClr val="00FFFF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ja-JP" altLang="en-US"/>
            </a:p>
          </p:txBody>
        </p:sp>
        <p:sp>
          <p:nvSpPr>
            <p:cNvPr id="56330" name="Line 10"/>
            <p:cNvSpPr>
              <a:spLocks noChangeShapeType="1"/>
            </p:cNvSpPr>
            <p:nvPr/>
          </p:nvSpPr>
          <p:spPr bwMode="auto">
            <a:xfrm>
              <a:off x="3791" y="1263"/>
              <a:ext cx="49" cy="225"/>
            </a:xfrm>
            <a:prstGeom prst="line">
              <a:avLst/>
            </a:prstGeom>
            <a:noFill/>
            <a:ln w="38100">
              <a:solidFill>
                <a:srgbClr val="00FFFF"/>
              </a:solidFill>
              <a:prstDash val="sysDot"/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ja-JP" altLang="en-US"/>
            </a:p>
          </p:txBody>
        </p:sp>
        <p:sp>
          <p:nvSpPr>
            <p:cNvPr id="56331" name="Line 11"/>
            <p:cNvSpPr>
              <a:spLocks noChangeShapeType="1"/>
            </p:cNvSpPr>
            <p:nvPr/>
          </p:nvSpPr>
          <p:spPr bwMode="auto">
            <a:xfrm flipH="1">
              <a:off x="3504" y="1230"/>
              <a:ext cx="276" cy="450"/>
            </a:xfrm>
            <a:prstGeom prst="line">
              <a:avLst/>
            </a:prstGeom>
            <a:noFill/>
            <a:ln w="38100">
              <a:solidFill>
                <a:srgbClr val="00FFFF"/>
              </a:solidFill>
              <a:prstDash val="sysDot"/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ja-JP" altLang="en-US"/>
            </a:p>
          </p:txBody>
        </p:sp>
        <p:sp>
          <p:nvSpPr>
            <p:cNvPr id="56332" name="Line 12"/>
            <p:cNvSpPr>
              <a:spLocks noChangeShapeType="1"/>
            </p:cNvSpPr>
            <p:nvPr/>
          </p:nvSpPr>
          <p:spPr bwMode="auto">
            <a:xfrm flipH="1">
              <a:off x="3408" y="1230"/>
              <a:ext cx="372" cy="258"/>
            </a:xfrm>
            <a:prstGeom prst="line">
              <a:avLst/>
            </a:prstGeom>
            <a:noFill/>
            <a:ln w="38100">
              <a:solidFill>
                <a:srgbClr val="00FFFF"/>
              </a:solidFill>
              <a:prstDash val="sysDot"/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ja-JP" altLang="en-US"/>
            </a:p>
          </p:txBody>
        </p:sp>
        <p:sp>
          <p:nvSpPr>
            <p:cNvPr id="56333" name="Line 13"/>
            <p:cNvSpPr>
              <a:spLocks noChangeShapeType="1"/>
            </p:cNvSpPr>
            <p:nvPr/>
          </p:nvSpPr>
          <p:spPr bwMode="auto">
            <a:xfrm>
              <a:off x="3072" y="938"/>
              <a:ext cx="681" cy="0"/>
            </a:xfrm>
            <a:prstGeom prst="line">
              <a:avLst/>
            </a:prstGeom>
            <a:noFill/>
            <a:ln w="28575">
              <a:solidFill>
                <a:srgbClr val="00FF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ja-JP" altLang="en-US"/>
            </a:p>
          </p:txBody>
        </p:sp>
        <p:sp>
          <p:nvSpPr>
            <p:cNvPr id="56334" name="Line 14"/>
            <p:cNvSpPr>
              <a:spLocks noChangeShapeType="1"/>
            </p:cNvSpPr>
            <p:nvPr/>
          </p:nvSpPr>
          <p:spPr bwMode="auto">
            <a:xfrm flipH="1">
              <a:off x="4070" y="938"/>
              <a:ext cx="730" cy="0"/>
            </a:xfrm>
            <a:prstGeom prst="line">
              <a:avLst/>
            </a:prstGeom>
            <a:noFill/>
            <a:ln w="28575">
              <a:solidFill>
                <a:srgbClr val="00FF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ja-JP" altLang="en-US"/>
            </a:p>
          </p:txBody>
        </p:sp>
        <p:sp>
          <p:nvSpPr>
            <p:cNvPr id="56335" name="Line 15"/>
            <p:cNvSpPr>
              <a:spLocks noChangeShapeType="1"/>
            </p:cNvSpPr>
            <p:nvPr/>
          </p:nvSpPr>
          <p:spPr bwMode="auto">
            <a:xfrm flipH="1">
              <a:off x="3744" y="908"/>
              <a:ext cx="192" cy="418"/>
            </a:xfrm>
            <a:prstGeom prst="line">
              <a:avLst/>
            </a:prstGeom>
            <a:noFill/>
            <a:ln w="38100">
              <a:solidFill>
                <a:srgbClr val="3366FF"/>
              </a:solidFill>
              <a:prstDash val="sysDot"/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ja-JP" altLang="en-US"/>
            </a:p>
          </p:txBody>
        </p:sp>
        <p:sp>
          <p:nvSpPr>
            <p:cNvPr id="56336" name="Oval 16"/>
            <p:cNvSpPr>
              <a:spLocks noChangeArrowheads="1"/>
            </p:cNvSpPr>
            <p:nvPr/>
          </p:nvSpPr>
          <p:spPr bwMode="auto">
            <a:xfrm>
              <a:off x="4713" y="839"/>
              <a:ext cx="96" cy="19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56337" name="Oval 17"/>
            <p:cNvSpPr>
              <a:spLocks noChangeArrowheads="1"/>
            </p:cNvSpPr>
            <p:nvPr/>
          </p:nvSpPr>
          <p:spPr bwMode="auto">
            <a:xfrm>
              <a:off x="3051" y="851"/>
              <a:ext cx="96" cy="19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56338" name="Line 18"/>
            <p:cNvSpPr>
              <a:spLocks noChangeShapeType="1"/>
            </p:cNvSpPr>
            <p:nvPr/>
          </p:nvSpPr>
          <p:spPr bwMode="auto">
            <a:xfrm flipV="1">
              <a:off x="3888" y="480"/>
              <a:ext cx="288" cy="480"/>
            </a:xfrm>
            <a:prstGeom prst="line">
              <a:avLst/>
            </a:prstGeom>
            <a:noFill/>
            <a:ln w="76200">
              <a:solidFill>
                <a:srgbClr val="3366FF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ja-JP" altLang="en-US"/>
            </a:p>
          </p:txBody>
        </p:sp>
        <p:sp>
          <p:nvSpPr>
            <p:cNvPr id="56339" name="AutoShape 19"/>
            <p:cNvSpPr>
              <a:spLocks noChangeArrowheads="1"/>
            </p:cNvSpPr>
            <p:nvPr/>
          </p:nvSpPr>
          <p:spPr bwMode="auto">
            <a:xfrm>
              <a:off x="3744" y="746"/>
              <a:ext cx="341" cy="395"/>
            </a:xfrm>
            <a:prstGeom prst="irregularSeal1">
              <a:avLst/>
            </a:prstGeom>
            <a:solidFill>
              <a:srgbClr val="FFFF00"/>
            </a:solidFill>
            <a:ln w="9525">
              <a:solidFill>
                <a:srgbClr val="FF99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56340" name="Text Box 20"/>
            <p:cNvSpPr txBox="1">
              <a:spLocks noChangeArrowheads="1"/>
            </p:cNvSpPr>
            <p:nvPr/>
          </p:nvSpPr>
          <p:spPr bwMode="auto">
            <a:xfrm>
              <a:off x="3168" y="748"/>
              <a:ext cx="192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ja-JP" sz="1600" b="1"/>
                <a:t>p</a:t>
              </a:r>
            </a:p>
          </p:txBody>
        </p:sp>
        <p:sp>
          <p:nvSpPr>
            <p:cNvPr id="56341" name="Text Box 21"/>
            <p:cNvSpPr txBox="1">
              <a:spLocks noChangeArrowheads="1"/>
            </p:cNvSpPr>
            <p:nvPr/>
          </p:nvSpPr>
          <p:spPr bwMode="auto">
            <a:xfrm>
              <a:off x="4464" y="748"/>
              <a:ext cx="192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ja-JP" sz="1600" b="1"/>
                <a:t>p</a:t>
              </a:r>
            </a:p>
          </p:txBody>
        </p:sp>
        <p:sp>
          <p:nvSpPr>
            <p:cNvPr id="56342" name="Text Box 22"/>
            <p:cNvSpPr txBox="1">
              <a:spLocks noChangeArrowheads="1"/>
            </p:cNvSpPr>
            <p:nvPr/>
          </p:nvSpPr>
          <p:spPr bwMode="auto">
            <a:xfrm>
              <a:off x="2928" y="1200"/>
              <a:ext cx="288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ja-JP" sz="1600" b="1"/>
                <a:t>Au</a:t>
              </a:r>
            </a:p>
          </p:txBody>
        </p:sp>
        <p:sp>
          <p:nvSpPr>
            <p:cNvPr id="56343" name="Text Box 23"/>
            <p:cNvSpPr txBox="1">
              <a:spLocks noChangeArrowheads="1"/>
            </p:cNvSpPr>
            <p:nvPr/>
          </p:nvSpPr>
          <p:spPr bwMode="auto">
            <a:xfrm>
              <a:off x="4608" y="1200"/>
              <a:ext cx="288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ja-JP" sz="1600" b="1"/>
                <a:t>Au</a:t>
              </a:r>
            </a:p>
          </p:txBody>
        </p:sp>
      </p:grpSp>
      <p:sp>
        <p:nvSpPr>
          <p:cNvPr id="56345" name="Text Box 25"/>
          <p:cNvSpPr txBox="1">
            <a:spLocks noChangeArrowheads="1"/>
          </p:cNvSpPr>
          <p:nvPr/>
        </p:nvSpPr>
        <p:spPr bwMode="auto">
          <a:xfrm>
            <a:off x="1111436" y="148446"/>
            <a:ext cx="6099779" cy="400110"/>
          </a:xfrm>
          <a:prstGeom prst="rect">
            <a:avLst/>
          </a:prstGeom>
          <a:noFill/>
          <a:ln w="38100" cmpd="sng">
            <a:solidFill>
              <a:srgbClr val="FF0000"/>
            </a:solidFill>
            <a:miter lim="800000"/>
            <a:headEnd/>
            <a:tailEnd/>
          </a:ln>
          <a:extLst/>
        </p:spPr>
        <p:txBody>
          <a:bodyPr wrap="square">
            <a:spAutoFit/>
          </a:bodyPr>
          <a:lstStyle/>
          <a:p>
            <a:pPr algn="ctr"/>
            <a:r>
              <a:rPr lang="en-US" altLang="ja-JP" sz="2000" dirty="0" smtClean="0">
                <a:latin typeface="Arial"/>
                <a:cs typeface="Arial"/>
              </a:rPr>
              <a:t>Energy Loss of Parton in QGP</a:t>
            </a:r>
            <a:r>
              <a:rPr lang="ja-JP" altLang="en-US" sz="1600" dirty="0" smtClean="0">
                <a:latin typeface="Arial"/>
                <a:cs typeface="Arial"/>
              </a:rPr>
              <a:t>　　　</a:t>
            </a:r>
            <a:r>
              <a:rPr lang="en-US" altLang="ja-JP" sz="1600" dirty="0" smtClean="0">
                <a:latin typeface="Arial"/>
                <a:cs typeface="Arial"/>
              </a:rPr>
              <a:t>--- jet quenching --- </a:t>
            </a:r>
          </a:p>
        </p:txBody>
      </p:sp>
      <p:grpSp>
        <p:nvGrpSpPr>
          <p:cNvPr id="6" name="図形グループ 5"/>
          <p:cNvGrpSpPr/>
          <p:nvPr/>
        </p:nvGrpSpPr>
        <p:grpSpPr>
          <a:xfrm>
            <a:off x="4342169" y="842981"/>
            <a:ext cx="1893888" cy="4724400"/>
            <a:chOff x="7084195" y="184151"/>
            <a:chExt cx="1893888" cy="4724400"/>
          </a:xfrm>
        </p:grpSpPr>
        <p:pic>
          <p:nvPicPr>
            <p:cNvPr id="40" name="Picture 4" descr="cms-cone00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84195" y="184151"/>
              <a:ext cx="1893888" cy="4724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1" name="Oval 6"/>
            <p:cNvSpPr>
              <a:spLocks noChangeArrowheads="1"/>
            </p:cNvSpPr>
            <p:nvPr/>
          </p:nvSpPr>
          <p:spPr bwMode="auto">
            <a:xfrm>
              <a:off x="7287395" y="1250951"/>
              <a:ext cx="1447800" cy="1447800"/>
            </a:xfrm>
            <a:prstGeom prst="ellipse">
              <a:avLst/>
            </a:prstGeom>
            <a:solidFill>
              <a:srgbClr val="FF8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42" name="Line 7"/>
            <p:cNvSpPr>
              <a:spLocks noChangeShapeType="1"/>
            </p:cNvSpPr>
            <p:nvPr/>
          </p:nvSpPr>
          <p:spPr bwMode="auto">
            <a:xfrm>
              <a:off x="8011295" y="2470151"/>
              <a:ext cx="0" cy="83820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43" name="Line 8"/>
            <p:cNvSpPr>
              <a:spLocks noChangeShapeType="1"/>
            </p:cNvSpPr>
            <p:nvPr/>
          </p:nvSpPr>
          <p:spPr bwMode="auto">
            <a:xfrm flipV="1">
              <a:off x="7998595" y="1250951"/>
              <a:ext cx="0" cy="1219200"/>
            </a:xfrm>
            <a:prstGeom prst="line">
              <a:avLst/>
            </a:prstGeom>
            <a:noFill/>
            <a:ln w="38100" cap="rnd">
              <a:solidFill>
                <a:schemeClr val="tx1"/>
              </a:solidFill>
              <a:prstDash val="sysDot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44" name="AutoShape 9"/>
            <p:cNvSpPr>
              <a:spLocks noChangeArrowheads="1"/>
            </p:cNvSpPr>
            <p:nvPr/>
          </p:nvSpPr>
          <p:spPr bwMode="auto">
            <a:xfrm>
              <a:off x="7846195" y="2317751"/>
              <a:ext cx="304800" cy="304800"/>
            </a:xfrm>
            <a:prstGeom prst="star5">
              <a:avLst/>
            </a:prstGeom>
            <a:solidFill>
              <a:srgbClr val="FFFF00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45" name="Line 10"/>
            <p:cNvSpPr>
              <a:spLocks noChangeShapeType="1"/>
            </p:cNvSpPr>
            <p:nvPr/>
          </p:nvSpPr>
          <p:spPr bwMode="auto">
            <a:xfrm flipV="1">
              <a:off x="8074795" y="1403351"/>
              <a:ext cx="228600" cy="457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46" name="Line 11"/>
            <p:cNvSpPr>
              <a:spLocks noChangeShapeType="1"/>
            </p:cNvSpPr>
            <p:nvPr/>
          </p:nvSpPr>
          <p:spPr bwMode="auto">
            <a:xfrm flipV="1">
              <a:off x="8074795" y="1555751"/>
              <a:ext cx="381000" cy="457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47" name="Line 12"/>
            <p:cNvSpPr>
              <a:spLocks noChangeShapeType="1"/>
            </p:cNvSpPr>
            <p:nvPr/>
          </p:nvSpPr>
          <p:spPr bwMode="auto">
            <a:xfrm flipV="1">
              <a:off x="8074795" y="1784351"/>
              <a:ext cx="457200" cy="3810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48" name="Line 13"/>
            <p:cNvSpPr>
              <a:spLocks noChangeShapeType="1"/>
            </p:cNvSpPr>
            <p:nvPr/>
          </p:nvSpPr>
          <p:spPr bwMode="auto">
            <a:xfrm flipH="1" flipV="1">
              <a:off x="7693795" y="1403351"/>
              <a:ext cx="228600" cy="457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49" name="Line 14"/>
            <p:cNvSpPr>
              <a:spLocks noChangeShapeType="1"/>
            </p:cNvSpPr>
            <p:nvPr/>
          </p:nvSpPr>
          <p:spPr bwMode="auto">
            <a:xfrm flipH="1" flipV="1">
              <a:off x="7541395" y="1555751"/>
              <a:ext cx="381000" cy="457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50" name="Line 15"/>
            <p:cNvSpPr>
              <a:spLocks noChangeShapeType="1"/>
            </p:cNvSpPr>
            <p:nvPr/>
          </p:nvSpPr>
          <p:spPr bwMode="auto">
            <a:xfrm flipH="1" flipV="1">
              <a:off x="7465195" y="1784351"/>
              <a:ext cx="457200" cy="3810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</p:grpSp>
      <p:pic>
        <p:nvPicPr>
          <p:cNvPr id="5" name="図 4" descr="aj-atlas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6539" y="842981"/>
            <a:ext cx="2752038" cy="5436124"/>
          </a:xfrm>
          <a:prstGeom prst="rect">
            <a:avLst/>
          </a:prstGeom>
        </p:spPr>
      </p:pic>
      <p:pic>
        <p:nvPicPr>
          <p:cNvPr id="56344" name="Picture 24" descr="jet_supp_star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30" y="3458257"/>
            <a:ext cx="4724400" cy="3079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6346" name="Rectangle 26"/>
          <p:cNvSpPr>
            <a:spLocks noChangeArrowheads="1"/>
          </p:cNvSpPr>
          <p:nvPr/>
        </p:nvSpPr>
        <p:spPr bwMode="auto">
          <a:xfrm>
            <a:off x="2050682" y="3261407"/>
            <a:ext cx="251726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ja-JP" sz="1200" dirty="0">
                <a:latin typeface="Arial"/>
                <a:cs typeface="Arial"/>
              </a:rPr>
              <a:t>Phys. Rev. </a:t>
            </a:r>
            <a:r>
              <a:rPr lang="en-US" altLang="ja-JP" sz="1200" dirty="0" err="1">
                <a:latin typeface="Arial"/>
                <a:cs typeface="Arial"/>
              </a:rPr>
              <a:t>Lett</a:t>
            </a:r>
            <a:r>
              <a:rPr lang="en-US" altLang="ja-JP" sz="1200" dirty="0">
                <a:latin typeface="Arial"/>
                <a:cs typeface="Arial"/>
              </a:rPr>
              <a:t>. </a:t>
            </a:r>
            <a:r>
              <a:rPr lang="en-US" altLang="ja-JP" sz="1200" dirty="0" smtClean="0">
                <a:latin typeface="Arial"/>
                <a:cs typeface="Arial"/>
              </a:rPr>
              <a:t>91 (</a:t>
            </a:r>
            <a:r>
              <a:rPr lang="en-US" altLang="ja-JP" sz="1200" dirty="0">
                <a:latin typeface="Arial"/>
                <a:cs typeface="Arial"/>
              </a:rPr>
              <a:t>2003) 072304 </a:t>
            </a: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5369759" y="1304283"/>
            <a:ext cx="6111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CMS</a:t>
            </a:r>
            <a:endParaRPr kumimoji="1" lang="ja-JP" altLang="en-US" dirty="0"/>
          </a:p>
        </p:txBody>
      </p:sp>
      <p:sp>
        <p:nvSpPr>
          <p:cNvPr id="51" name="Rectangle 26"/>
          <p:cNvSpPr>
            <a:spLocks noChangeArrowheads="1"/>
          </p:cNvSpPr>
          <p:nvPr/>
        </p:nvSpPr>
        <p:spPr bwMode="auto">
          <a:xfrm>
            <a:off x="6307861" y="640510"/>
            <a:ext cx="260284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ja-JP" sz="1200" dirty="0">
                <a:latin typeface="Arial"/>
                <a:cs typeface="Arial"/>
              </a:rPr>
              <a:t>Phys. Rev. </a:t>
            </a:r>
            <a:r>
              <a:rPr lang="en-US" altLang="ja-JP" sz="1200" dirty="0" err="1">
                <a:latin typeface="Arial"/>
                <a:cs typeface="Arial"/>
              </a:rPr>
              <a:t>Lett</a:t>
            </a:r>
            <a:r>
              <a:rPr lang="en-US" altLang="ja-JP" sz="1200" dirty="0">
                <a:latin typeface="Arial"/>
                <a:cs typeface="Arial"/>
              </a:rPr>
              <a:t>. </a:t>
            </a:r>
            <a:r>
              <a:rPr lang="en-US" altLang="ja-JP" sz="1200" dirty="0" smtClean="0">
                <a:latin typeface="Arial"/>
                <a:cs typeface="Arial"/>
              </a:rPr>
              <a:t>105 </a:t>
            </a:r>
            <a:r>
              <a:rPr lang="en-US" altLang="ja-JP" sz="1200" dirty="0">
                <a:latin typeface="Arial"/>
                <a:cs typeface="Arial"/>
              </a:rPr>
              <a:t>(</a:t>
            </a:r>
            <a:r>
              <a:rPr lang="en-US" altLang="ja-JP" sz="1200" dirty="0" smtClean="0">
                <a:latin typeface="Arial"/>
                <a:cs typeface="Arial"/>
              </a:rPr>
              <a:t>2010</a:t>
            </a:r>
            <a:r>
              <a:rPr lang="en-US" altLang="ja-JP" sz="1200" dirty="0">
                <a:latin typeface="Arial"/>
                <a:cs typeface="Arial"/>
              </a:rPr>
              <a:t>) 252303</a:t>
            </a: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3861333" y="4481852"/>
            <a:ext cx="1060431" cy="523220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/>
              <a:t>Away-side </a:t>
            </a:r>
          </a:p>
          <a:p>
            <a:r>
              <a:rPr kumimoji="1" lang="en-US" altLang="ja-JP" sz="1400" dirty="0" smtClean="0"/>
              <a:t>suppression</a:t>
            </a:r>
            <a:endParaRPr kumimoji="1" lang="ja-JP" altLang="en-US" sz="1400" dirty="0"/>
          </a:p>
        </p:txBody>
      </p:sp>
      <p:sp>
        <p:nvSpPr>
          <p:cNvPr id="52" name="テキスト ボックス 51"/>
          <p:cNvSpPr txBox="1"/>
          <p:nvPr/>
        </p:nvSpPr>
        <p:spPr>
          <a:xfrm>
            <a:off x="6064175" y="3273557"/>
            <a:ext cx="24801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di-jet energy asymmetry</a:t>
            </a:r>
            <a:endParaRPr kumimoji="1" lang="ja-JP" altLang="en-US" dirty="0"/>
          </a:p>
        </p:txBody>
      </p:sp>
      <p:sp>
        <p:nvSpPr>
          <p:cNvPr id="53" name="テキスト ボックス 52"/>
          <p:cNvSpPr txBox="1"/>
          <p:nvPr/>
        </p:nvSpPr>
        <p:spPr>
          <a:xfrm rot="18900000">
            <a:off x="3615376" y="1380365"/>
            <a:ext cx="17876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re-distribution </a:t>
            </a:r>
            <a:r>
              <a:rPr lang="en-US" altLang="ja-JP" dirty="0"/>
              <a:t>of </a:t>
            </a:r>
            <a:endParaRPr kumimoji="1" lang="en-US" altLang="ja-JP" dirty="0" smtClean="0"/>
          </a:p>
          <a:p>
            <a:r>
              <a:rPr lang="en-US" altLang="ja-JP" dirty="0" smtClean="0"/>
              <a:t>the lost energy</a:t>
            </a:r>
            <a:endParaRPr kumimoji="1" lang="ja-JP" altLang="en-US" dirty="0"/>
          </a:p>
        </p:txBody>
      </p:sp>
      <p:sp>
        <p:nvSpPr>
          <p:cNvPr id="54" name="テキスト ボックス 53"/>
          <p:cNvSpPr txBox="1"/>
          <p:nvPr/>
        </p:nvSpPr>
        <p:spPr>
          <a:xfrm>
            <a:off x="6485814" y="6094439"/>
            <a:ext cx="1996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di-jet relative angle</a:t>
            </a:r>
            <a:endParaRPr kumimoji="1" lang="ja-JP" altLang="en-US" dirty="0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7981355" y="2231497"/>
            <a:ext cx="775472" cy="584776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none" rtlCol="0">
            <a:spAutoFit/>
          </a:bodyPr>
          <a:lstStyle/>
          <a:p>
            <a:r>
              <a:rPr kumimoji="1" lang="en-US" altLang="ja-JP" sz="1600" dirty="0" smtClean="0"/>
              <a:t>|E</a:t>
            </a:r>
            <a:r>
              <a:rPr kumimoji="1" lang="en-US" altLang="ja-JP" sz="1600" baseline="-25000" dirty="0" smtClean="0"/>
              <a:t>1</a:t>
            </a:r>
            <a:r>
              <a:rPr kumimoji="1" lang="en-US" altLang="ja-JP" sz="1600" dirty="0" smtClean="0"/>
              <a:t>-E</a:t>
            </a:r>
            <a:r>
              <a:rPr kumimoji="1" lang="en-US" altLang="ja-JP" sz="1600" baseline="-25000" dirty="0" smtClean="0"/>
              <a:t>2</a:t>
            </a:r>
            <a:r>
              <a:rPr kumimoji="1" lang="en-US" altLang="ja-JP" sz="1600" dirty="0" smtClean="0"/>
              <a:t>|</a:t>
            </a:r>
          </a:p>
          <a:p>
            <a:r>
              <a:rPr lang="en-US" altLang="ja-JP" sz="1600" dirty="0" smtClean="0"/>
              <a:t>  E</a:t>
            </a:r>
            <a:r>
              <a:rPr lang="en-US" altLang="ja-JP" sz="1600" baseline="-25000" dirty="0" smtClean="0"/>
              <a:t>1</a:t>
            </a:r>
            <a:r>
              <a:rPr lang="en-US" altLang="ja-JP" sz="1600" dirty="0" smtClean="0"/>
              <a:t>+E</a:t>
            </a:r>
            <a:r>
              <a:rPr lang="en-US" altLang="ja-JP" sz="1600" baseline="-25000" dirty="0"/>
              <a:t>2</a:t>
            </a:r>
          </a:p>
        </p:txBody>
      </p:sp>
      <p:cxnSp>
        <p:nvCxnSpPr>
          <p:cNvPr id="11" name="直線コネクタ 10"/>
          <p:cNvCxnSpPr/>
          <p:nvPr/>
        </p:nvCxnSpPr>
        <p:spPr>
          <a:xfrm flipH="1">
            <a:off x="8130767" y="2560774"/>
            <a:ext cx="475829" cy="0"/>
          </a:xfrm>
          <a:prstGeom prst="line">
            <a:avLst/>
          </a:prstGeom>
          <a:ln w="19050"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5" name="テキスト ボックス 54"/>
          <p:cNvSpPr txBox="1"/>
          <p:nvPr/>
        </p:nvSpPr>
        <p:spPr>
          <a:xfrm>
            <a:off x="7784811" y="5272786"/>
            <a:ext cx="788897" cy="338554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none" rtlCol="0">
            <a:spAutoFit/>
          </a:bodyPr>
          <a:lstStyle/>
          <a:p>
            <a:r>
              <a:rPr kumimoji="1" lang="en-US" altLang="ja-JP" sz="1600" dirty="0" smtClean="0"/>
              <a:t>|</a:t>
            </a:r>
            <a:r>
              <a:rPr kumimoji="1" lang="en-US" altLang="ja-JP" sz="1600" dirty="0" smtClean="0">
                <a:latin typeface="Symbol" charset="2"/>
                <a:cs typeface="Symbol" charset="2"/>
              </a:rPr>
              <a:t>f</a:t>
            </a:r>
            <a:r>
              <a:rPr kumimoji="1" lang="en-US" altLang="ja-JP" sz="1600" baseline="-25000" dirty="0" smtClean="0"/>
              <a:t>1</a:t>
            </a:r>
            <a:r>
              <a:rPr kumimoji="1" lang="en-US" altLang="ja-JP" sz="1600" dirty="0" smtClean="0"/>
              <a:t>-</a:t>
            </a:r>
            <a:r>
              <a:rPr lang="en-US" altLang="ja-JP" sz="1600" dirty="0">
                <a:latin typeface="Symbol" charset="2"/>
                <a:cs typeface="Symbol" charset="2"/>
              </a:rPr>
              <a:t>f</a:t>
            </a:r>
            <a:r>
              <a:rPr kumimoji="1" lang="en-US" altLang="ja-JP" sz="1600" baseline="-25000" dirty="0" smtClean="0"/>
              <a:t>2</a:t>
            </a:r>
            <a:r>
              <a:rPr kumimoji="1" lang="en-US" altLang="ja-JP" sz="1600" dirty="0" smtClean="0"/>
              <a:t>|</a:t>
            </a:r>
          </a:p>
        </p:txBody>
      </p:sp>
      <p:sp>
        <p:nvSpPr>
          <p:cNvPr id="10" name="日付プレースホルダー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Beihang-Tsukuba Collaboration Meeting, 10-11/Nov/2013, Tsukuba</a:t>
            </a:r>
            <a:endParaRPr kumimoji="1" lang="ja-JP" altLang="en-US"/>
          </a:p>
        </p:txBody>
      </p:sp>
      <p:sp>
        <p:nvSpPr>
          <p:cNvPr id="12" name="フッター プレースホルダー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ShinIchi Esumi, Univ. of Tsukuba</a:t>
            </a:r>
            <a:endParaRPr kumimoji="1" lang="ja-JP" altLang="en-US"/>
          </a:p>
        </p:txBody>
      </p:sp>
      <p:sp>
        <p:nvSpPr>
          <p:cNvPr id="13" name="スライド番号プレースホルダー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9828C-47E0-2747-9C06-BCBA39A3F9B4}" type="slidenum">
              <a:rPr kumimoji="1" lang="ja-JP" altLang="en-US" smtClean="0"/>
              <a:t>13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488288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269" name="Picture 3" descr="phx-ia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292259"/>
            <a:ext cx="5867400" cy="32672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9273" name="Text Box 7"/>
          <p:cNvSpPr txBox="1">
            <a:spLocks noChangeArrowheads="1"/>
          </p:cNvSpPr>
          <p:nvPr/>
        </p:nvSpPr>
        <p:spPr bwMode="auto">
          <a:xfrm>
            <a:off x="150239" y="1826022"/>
            <a:ext cx="2889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altLang="ja-JP" sz="2000" b="1" dirty="0">
                <a:latin typeface="Symbol" charset="0"/>
                <a:sym typeface="Symbol" charset="0"/>
              </a:rPr>
              <a:t>g</a:t>
            </a:r>
          </a:p>
        </p:txBody>
      </p:sp>
      <p:grpSp>
        <p:nvGrpSpPr>
          <p:cNvPr id="6" name="図形グループ 5"/>
          <p:cNvGrpSpPr/>
          <p:nvPr/>
        </p:nvGrpSpPr>
        <p:grpSpPr>
          <a:xfrm rot="20100000">
            <a:off x="687976" y="915212"/>
            <a:ext cx="2373313" cy="2427288"/>
            <a:chOff x="381000" y="685800"/>
            <a:chExt cx="2373313" cy="2427288"/>
          </a:xfrm>
        </p:grpSpPr>
        <p:sp>
          <p:nvSpPr>
            <p:cNvPr id="139270" name="Oval 4"/>
            <p:cNvSpPr>
              <a:spLocks noChangeArrowheads="1"/>
            </p:cNvSpPr>
            <p:nvPr/>
          </p:nvSpPr>
          <p:spPr bwMode="auto">
            <a:xfrm>
              <a:off x="609600" y="1066800"/>
              <a:ext cx="1828800" cy="1447800"/>
            </a:xfrm>
            <a:prstGeom prst="ellipse">
              <a:avLst/>
            </a:prstGeom>
            <a:gradFill rotWithShape="0">
              <a:gsLst>
                <a:gs pos="0">
                  <a:srgbClr val="FF0000"/>
                </a:gs>
                <a:gs pos="100000">
                  <a:srgbClr val="FF8000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139271" name="Freeform 5"/>
            <p:cNvSpPr>
              <a:spLocks/>
            </p:cNvSpPr>
            <p:nvPr/>
          </p:nvSpPr>
          <p:spPr bwMode="auto">
            <a:xfrm rot="-6160714">
              <a:off x="152400" y="914400"/>
              <a:ext cx="1219200" cy="762000"/>
            </a:xfrm>
            <a:custGeom>
              <a:avLst/>
              <a:gdLst>
                <a:gd name="T0" fmla="*/ 0 w 1186"/>
                <a:gd name="T1" fmla="*/ 2147483647 h 731"/>
                <a:gd name="T2" fmla="*/ 2147483647 w 1186"/>
                <a:gd name="T3" fmla="*/ 2147483647 h 731"/>
                <a:gd name="T4" fmla="*/ 2147483647 w 1186"/>
                <a:gd name="T5" fmla="*/ 2147483647 h 731"/>
                <a:gd name="T6" fmla="*/ 2147483647 w 1186"/>
                <a:gd name="T7" fmla="*/ 2147483647 h 731"/>
                <a:gd name="T8" fmla="*/ 2147483647 w 1186"/>
                <a:gd name="T9" fmla="*/ 2147483647 h 731"/>
                <a:gd name="T10" fmla="*/ 2147483647 w 1186"/>
                <a:gd name="T11" fmla="*/ 2147483647 h 731"/>
                <a:gd name="T12" fmla="*/ 2147483647 w 1186"/>
                <a:gd name="T13" fmla="*/ 2147483647 h 731"/>
                <a:gd name="T14" fmla="*/ 2147483647 w 1186"/>
                <a:gd name="T15" fmla="*/ 2147483647 h 731"/>
                <a:gd name="T16" fmla="*/ 2147483647 w 1186"/>
                <a:gd name="T17" fmla="*/ 2147483647 h 731"/>
                <a:gd name="T18" fmla="*/ 2147483647 w 1186"/>
                <a:gd name="T19" fmla="*/ 2147483647 h 731"/>
                <a:gd name="T20" fmla="*/ 2147483647 w 1186"/>
                <a:gd name="T21" fmla="*/ 2147483647 h 731"/>
                <a:gd name="T22" fmla="*/ 2147483647 w 1186"/>
                <a:gd name="T23" fmla="*/ 2147483647 h 731"/>
                <a:gd name="T24" fmla="*/ 2147483647 w 1186"/>
                <a:gd name="T25" fmla="*/ 2147483647 h 731"/>
                <a:gd name="T26" fmla="*/ 2147483647 w 1186"/>
                <a:gd name="T27" fmla="*/ 2147483647 h 731"/>
                <a:gd name="T28" fmla="*/ 2147483647 w 1186"/>
                <a:gd name="T29" fmla="*/ 0 h 731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186" h="731">
                  <a:moveTo>
                    <a:pt x="0" y="683"/>
                  </a:moveTo>
                  <a:cubicBezTo>
                    <a:pt x="53" y="707"/>
                    <a:pt x="105" y="731"/>
                    <a:pt x="132" y="715"/>
                  </a:cubicBezTo>
                  <a:cubicBezTo>
                    <a:pt x="160" y="698"/>
                    <a:pt x="137" y="600"/>
                    <a:pt x="164" y="583"/>
                  </a:cubicBezTo>
                  <a:cubicBezTo>
                    <a:pt x="192" y="566"/>
                    <a:pt x="269" y="632"/>
                    <a:pt x="296" y="615"/>
                  </a:cubicBezTo>
                  <a:cubicBezTo>
                    <a:pt x="324" y="598"/>
                    <a:pt x="301" y="500"/>
                    <a:pt x="328" y="483"/>
                  </a:cubicBezTo>
                  <a:cubicBezTo>
                    <a:pt x="356" y="467"/>
                    <a:pt x="433" y="532"/>
                    <a:pt x="460" y="515"/>
                  </a:cubicBezTo>
                  <a:cubicBezTo>
                    <a:pt x="488" y="499"/>
                    <a:pt x="465" y="400"/>
                    <a:pt x="493" y="383"/>
                  </a:cubicBezTo>
                  <a:cubicBezTo>
                    <a:pt x="520" y="367"/>
                    <a:pt x="597" y="432"/>
                    <a:pt x="624" y="416"/>
                  </a:cubicBezTo>
                  <a:cubicBezTo>
                    <a:pt x="652" y="399"/>
                    <a:pt x="629" y="300"/>
                    <a:pt x="657" y="284"/>
                  </a:cubicBezTo>
                  <a:cubicBezTo>
                    <a:pt x="684" y="267"/>
                    <a:pt x="761" y="332"/>
                    <a:pt x="789" y="316"/>
                  </a:cubicBezTo>
                  <a:cubicBezTo>
                    <a:pt x="816" y="299"/>
                    <a:pt x="793" y="201"/>
                    <a:pt x="821" y="184"/>
                  </a:cubicBezTo>
                  <a:cubicBezTo>
                    <a:pt x="848" y="167"/>
                    <a:pt x="925" y="233"/>
                    <a:pt x="953" y="216"/>
                  </a:cubicBezTo>
                  <a:cubicBezTo>
                    <a:pt x="980" y="199"/>
                    <a:pt x="964" y="109"/>
                    <a:pt x="985" y="84"/>
                  </a:cubicBezTo>
                  <a:cubicBezTo>
                    <a:pt x="1006" y="59"/>
                    <a:pt x="1048" y="82"/>
                    <a:pt x="1081" y="68"/>
                  </a:cubicBezTo>
                  <a:cubicBezTo>
                    <a:pt x="1114" y="54"/>
                    <a:pt x="1164" y="14"/>
                    <a:pt x="1186" y="0"/>
                  </a:cubicBezTo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139272" name="Line 6"/>
            <p:cNvSpPr>
              <a:spLocks noChangeShapeType="1"/>
            </p:cNvSpPr>
            <p:nvPr/>
          </p:nvSpPr>
          <p:spPr bwMode="auto">
            <a:xfrm rot="233009">
              <a:off x="1817688" y="2503488"/>
              <a:ext cx="228600" cy="60960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139274" name="Line 8"/>
            <p:cNvSpPr>
              <a:spLocks noChangeShapeType="1"/>
            </p:cNvSpPr>
            <p:nvPr/>
          </p:nvSpPr>
          <p:spPr bwMode="auto">
            <a:xfrm>
              <a:off x="1981200" y="2438400"/>
              <a:ext cx="533400" cy="53340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139275" name="Line 9"/>
            <p:cNvSpPr>
              <a:spLocks noChangeShapeType="1"/>
            </p:cNvSpPr>
            <p:nvPr/>
          </p:nvSpPr>
          <p:spPr bwMode="auto">
            <a:xfrm rot="219851">
              <a:off x="2133600" y="2362200"/>
              <a:ext cx="609600" cy="15240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139276" name="Line 10"/>
            <p:cNvSpPr>
              <a:spLocks noChangeShapeType="1"/>
            </p:cNvSpPr>
            <p:nvPr/>
          </p:nvSpPr>
          <p:spPr bwMode="auto">
            <a:xfrm>
              <a:off x="1676400" y="2514600"/>
              <a:ext cx="0" cy="45720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139277" name="Line 11"/>
            <p:cNvSpPr>
              <a:spLocks noChangeShapeType="1"/>
            </p:cNvSpPr>
            <p:nvPr/>
          </p:nvSpPr>
          <p:spPr bwMode="auto">
            <a:xfrm rot="496623" flipV="1">
              <a:off x="2297113" y="2155825"/>
              <a:ext cx="457200" cy="7620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139278" name="Line 12"/>
            <p:cNvSpPr>
              <a:spLocks noChangeShapeType="1"/>
            </p:cNvSpPr>
            <p:nvPr/>
          </p:nvSpPr>
          <p:spPr bwMode="auto">
            <a:xfrm rot="191368">
              <a:off x="1230313" y="1762125"/>
              <a:ext cx="381000" cy="30480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97293" name="AutoShape 13"/>
            <p:cNvSpPr>
              <a:spLocks noChangeArrowheads="1"/>
            </p:cNvSpPr>
            <p:nvPr/>
          </p:nvSpPr>
          <p:spPr bwMode="auto">
            <a:xfrm>
              <a:off x="1141413" y="1633538"/>
              <a:ext cx="228600" cy="228600"/>
            </a:xfrm>
            <a:prstGeom prst="star5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ja-JP" altLang="en-US"/>
            </a:p>
          </p:txBody>
        </p:sp>
        <p:sp>
          <p:nvSpPr>
            <p:cNvPr id="139280" name="Line 14"/>
            <p:cNvSpPr>
              <a:spLocks noChangeShapeType="1"/>
            </p:cNvSpPr>
            <p:nvPr/>
          </p:nvSpPr>
          <p:spPr bwMode="auto">
            <a:xfrm rot="191368">
              <a:off x="1533525" y="2036763"/>
              <a:ext cx="446088" cy="327025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</p:grpSp>
      <p:sp>
        <p:nvSpPr>
          <p:cNvPr id="139281" name="Text Box 15"/>
          <p:cNvSpPr txBox="1">
            <a:spLocks noChangeArrowheads="1"/>
          </p:cNvSpPr>
          <p:nvPr/>
        </p:nvSpPr>
        <p:spPr bwMode="auto">
          <a:xfrm>
            <a:off x="2760016" y="2664555"/>
            <a:ext cx="10096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altLang="ja-JP" sz="1800" dirty="0"/>
              <a:t>hadrons</a:t>
            </a:r>
          </a:p>
        </p:txBody>
      </p:sp>
      <p:sp>
        <p:nvSpPr>
          <p:cNvPr id="139282" name="Text Box 16"/>
          <p:cNvSpPr txBox="1">
            <a:spLocks noChangeArrowheads="1"/>
          </p:cNvSpPr>
          <p:nvPr/>
        </p:nvSpPr>
        <p:spPr bwMode="auto">
          <a:xfrm>
            <a:off x="294702" y="292260"/>
            <a:ext cx="3274990" cy="615553"/>
          </a:xfrm>
          <a:prstGeom prst="rect">
            <a:avLst/>
          </a:prstGeom>
          <a:noFill/>
          <a:ln w="38100" cmpd="sng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altLang="ja-JP" sz="2000" dirty="0" smtClean="0">
                <a:latin typeface="Symbol" charset="0"/>
                <a:sym typeface="Symbol" charset="0"/>
              </a:rPr>
              <a:t></a:t>
            </a:r>
            <a:r>
              <a:rPr lang="en-US" altLang="ja-JP" sz="2000" dirty="0" smtClean="0"/>
              <a:t>-Hadron Correlation</a:t>
            </a:r>
          </a:p>
          <a:p>
            <a:pPr algn="ctr"/>
            <a:r>
              <a:rPr lang="en-US" altLang="ja-JP" sz="1400" dirty="0" smtClean="0"/>
              <a:t>--- golden probe for jet-quenching ---</a:t>
            </a:r>
            <a:endParaRPr lang="en-US" altLang="ja-JP" sz="1400" dirty="0"/>
          </a:p>
        </p:txBody>
      </p:sp>
      <p:pic>
        <p:nvPicPr>
          <p:cNvPr id="139283" name="Picture 17" descr="gsi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3611024"/>
            <a:ext cx="3089275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9284" name="Picture 18" descr="iaa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6751" y="4030124"/>
            <a:ext cx="281940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9285" name="Picture 19" descr="ghc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5029200"/>
            <a:ext cx="3657600" cy="1168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286" name="Text Box 20"/>
          <p:cNvSpPr txBox="1">
            <a:spLocks noChangeArrowheads="1"/>
          </p:cNvSpPr>
          <p:nvPr/>
        </p:nvSpPr>
        <p:spPr bwMode="auto">
          <a:xfrm>
            <a:off x="3931964" y="82440"/>
            <a:ext cx="249441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altLang="ja-JP" sz="1200" dirty="0">
                <a:latin typeface="Arial"/>
                <a:cs typeface="Arial"/>
              </a:rPr>
              <a:t>Phys. Rev. </a:t>
            </a:r>
            <a:r>
              <a:rPr lang="en-US" altLang="ja-JP" sz="1200" dirty="0" err="1">
                <a:latin typeface="Arial"/>
                <a:cs typeface="Arial"/>
              </a:rPr>
              <a:t>Lett</a:t>
            </a:r>
            <a:r>
              <a:rPr lang="en-US" altLang="ja-JP" sz="1200" dirty="0">
                <a:latin typeface="Arial"/>
                <a:cs typeface="Arial"/>
              </a:rPr>
              <a:t>. 111 </a:t>
            </a:r>
            <a:r>
              <a:rPr lang="en-US" altLang="ja-JP" sz="1200" dirty="0" smtClean="0">
                <a:latin typeface="Arial"/>
                <a:cs typeface="Arial"/>
              </a:rPr>
              <a:t>(2013) 32301</a:t>
            </a:r>
            <a:endParaRPr lang="en-US" altLang="ja-JP" sz="1200" dirty="0">
              <a:latin typeface="Arial"/>
              <a:cs typeface="Arial"/>
            </a:endParaRPr>
          </a:p>
        </p:txBody>
      </p:sp>
      <p:pic>
        <p:nvPicPr>
          <p:cNvPr id="25" name="Picture 30" descr="raa0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368" y="3290933"/>
            <a:ext cx="4327455" cy="3259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xt Box 31"/>
          <p:cNvSpPr txBox="1">
            <a:spLocks noChangeArrowheads="1"/>
          </p:cNvSpPr>
          <p:nvPr/>
        </p:nvSpPr>
        <p:spPr bwMode="auto">
          <a:xfrm>
            <a:off x="687710" y="3152433"/>
            <a:ext cx="2687304" cy="27699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r>
              <a:rPr lang="en-US" altLang="ja-JP" sz="1200" dirty="0"/>
              <a:t>Phys. Rev. </a:t>
            </a:r>
            <a:r>
              <a:rPr lang="en-US" altLang="ja-JP" sz="1200" dirty="0" err="1"/>
              <a:t>Lett</a:t>
            </a:r>
            <a:r>
              <a:rPr lang="en-US" altLang="ja-JP" sz="1200" dirty="0"/>
              <a:t>. </a:t>
            </a:r>
            <a:r>
              <a:rPr lang="en-US" altLang="ja-JP" sz="1200" dirty="0" smtClean="0">
                <a:latin typeface="Arial" charset="0"/>
              </a:rPr>
              <a:t> 109 </a:t>
            </a:r>
            <a:r>
              <a:rPr lang="en-US" altLang="ja-JP" sz="1200" dirty="0">
                <a:latin typeface="Arial" charset="0"/>
              </a:rPr>
              <a:t>(2012</a:t>
            </a:r>
            <a:r>
              <a:rPr lang="en-US" altLang="ja-JP" sz="1200" dirty="0" smtClean="0">
                <a:latin typeface="Arial" charset="0"/>
              </a:rPr>
              <a:t>) 152302 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Beihang-Tsukuba Collaboration Meeting, 10-11/Nov/2013, Tsukuba</a:t>
            </a:r>
            <a:endParaRPr kumimoji="1" lang="ja-JP" altLang="en-US"/>
          </a:p>
        </p:txBody>
      </p:sp>
      <p:sp>
        <p:nvSpPr>
          <p:cNvPr id="7" name="フッター プレースホルダー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ShinIchi Esumi, Univ. of Tsukuba</a:t>
            </a:r>
            <a:endParaRPr kumimoji="1" lang="ja-JP" altLang="en-US"/>
          </a:p>
        </p:txBody>
      </p:sp>
      <p:sp>
        <p:nvSpPr>
          <p:cNvPr id="8" name="スライド番号プレースホルダー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9828C-47E0-2747-9C06-BCBA39A3F9B4}" type="slidenum">
              <a:rPr kumimoji="1" lang="ja-JP" altLang="en-US" smtClean="0"/>
              <a:t>14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100857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正方形/長方形 10"/>
          <p:cNvSpPr/>
          <p:nvPr/>
        </p:nvSpPr>
        <p:spPr>
          <a:xfrm>
            <a:off x="3353675" y="764398"/>
            <a:ext cx="2340513" cy="165166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2" name="Picture 3" descr="cms-pp-ev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7939" y="31121"/>
            <a:ext cx="3291564" cy="2397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22" name="Picture 1026" descr="cms-ridge00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5409" y="3427962"/>
            <a:ext cx="4448077" cy="2569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123" name="Text Box 1027"/>
          <p:cNvSpPr txBox="1">
            <a:spLocks noChangeArrowheads="1"/>
          </p:cNvSpPr>
          <p:nvPr/>
        </p:nvSpPr>
        <p:spPr bwMode="auto">
          <a:xfrm>
            <a:off x="4984165" y="2979551"/>
            <a:ext cx="1649379" cy="36933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r>
              <a:rPr lang="en-US" altLang="ja-JP" dirty="0" smtClean="0"/>
              <a:t>High </a:t>
            </a:r>
            <a:r>
              <a:rPr lang="en-US" altLang="ja-JP" dirty="0" err="1" smtClean="0"/>
              <a:t>mult</a:t>
            </a:r>
            <a:r>
              <a:rPr lang="en-US" altLang="ja-JP" dirty="0" smtClean="0"/>
              <a:t>. </a:t>
            </a:r>
            <a:r>
              <a:rPr lang="en-US" altLang="ja-JP" dirty="0" err="1" smtClean="0"/>
              <a:t>p+A</a:t>
            </a:r>
            <a:r>
              <a:rPr lang="en-US" altLang="ja-JP" dirty="0" smtClean="0"/>
              <a:t> </a:t>
            </a:r>
            <a:endParaRPr lang="ja-JP" altLang="en-US" dirty="0"/>
          </a:p>
        </p:txBody>
      </p:sp>
      <p:sp>
        <p:nvSpPr>
          <p:cNvPr id="133124" name="Text Box 1028"/>
          <p:cNvSpPr txBox="1">
            <a:spLocks noChangeArrowheads="1"/>
          </p:cNvSpPr>
          <p:nvPr/>
        </p:nvSpPr>
        <p:spPr bwMode="auto">
          <a:xfrm>
            <a:off x="7825623" y="2981678"/>
            <a:ext cx="598859" cy="36933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r>
              <a:rPr lang="en-US" altLang="ja-JP" dirty="0" smtClean="0"/>
              <a:t>A+A</a:t>
            </a:r>
            <a:endParaRPr lang="ja-JP" altLang="en-US" dirty="0"/>
          </a:p>
        </p:txBody>
      </p:sp>
      <p:pic>
        <p:nvPicPr>
          <p:cNvPr id="8" name="Picture 2" descr="cms-pt1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81" y="3427962"/>
            <a:ext cx="4657844" cy="2743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 Box 1027"/>
          <p:cNvSpPr txBox="1">
            <a:spLocks noChangeArrowheads="1"/>
          </p:cNvSpPr>
          <p:nvPr/>
        </p:nvSpPr>
        <p:spPr bwMode="auto">
          <a:xfrm>
            <a:off x="2861350" y="2979551"/>
            <a:ext cx="1590311" cy="36933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r>
              <a:rPr lang="en-US" altLang="ja-JP" dirty="0" smtClean="0"/>
              <a:t>High </a:t>
            </a:r>
            <a:r>
              <a:rPr lang="en-US" altLang="ja-JP" dirty="0" err="1" smtClean="0"/>
              <a:t>mult</a:t>
            </a:r>
            <a:r>
              <a:rPr lang="en-US" altLang="ja-JP" dirty="0" smtClean="0"/>
              <a:t>. </a:t>
            </a:r>
            <a:r>
              <a:rPr lang="en-US" altLang="ja-JP" dirty="0" err="1" smtClean="0"/>
              <a:t>p+p</a:t>
            </a:r>
            <a:endParaRPr lang="ja-JP" altLang="en-US" dirty="0"/>
          </a:p>
        </p:txBody>
      </p:sp>
      <p:sp>
        <p:nvSpPr>
          <p:cNvPr id="10" name="Text Box 1027"/>
          <p:cNvSpPr txBox="1">
            <a:spLocks noChangeArrowheads="1"/>
          </p:cNvSpPr>
          <p:nvPr/>
        </p:nvSpPr>
        <p:spPr bwMode="auto">
          <a:xfrm>
            <a:off x="665776" y="2970369"/>
            <a:ext cx="1528821" cy="36933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r>
              <a:rPr lang="en-US" altLang="ja-JP" dirty="0" smtClean="0"/>
              <a:t>Min. bias </a:t>
            </a:r>
            <a:r>
              <a:rPr lang="en-US" altLang="ja-JP" dirty="0" err="1" smtClean="0"/>
              <a:t>p+p</a:t>
            </a:r>
            <a:endParaRPr lang="ja-JP" altLang="en-US" dirty="0"/>
          </a:p>
        </p:txBody>
      </p:sp>
      <p:sp>
        <p:nvSpPr>
          <p:cNvPr id="6" name="正方形/長方形 5"/>
          <p:cNvSpPr/>
          <p:nvPr/>
        </p:nvSpPr>
        <p:spPr>
          <a:xfrm>
            <a:off x="247809" y="921224"/>
            <a:ext cx="3130524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400" dirty="0" smtClean="0"/>
              <a:t>High-temperature, High-density system </a:t>
            </a:r>
            <a:br>
              <a:rPr lang="en-US" altLang="ja-JP" sz="1400" dirty="0" smtClean="0"/>
            </a:br>
            <a:r>
              <a:rPr lang="en-US" altLang="ja-JP" sz="1400" dirty="0" smtClean="0"/>
              <a:t>might be created even in small system </a:t>
            </a:r>
            <a:br>
              <a:rPr lang="en-US" altLang="ja-JP" sz="1400" dirty="0" smtClean="0"/>
            </a:br>
            <a:r>
              <a:rPr lang="en-US" altLang="ja-JP" sz="1400" dirty="0" smtClean="0"/>
              <a:t>at high multiplicity event. </a:t>
            </a:r>
            <a:endParaRPr lang="en-US" altLang="ja-JP" sz="1400" dirty="0"/>
          </a:p>
          <a:p>
            <a:r>
              <a:rPr lang="en-US" altLang="ja-JP" sz="1400" dirty="0" smtClean="0"/>
              <a:t>--- collective expansion</a:t>
            </a:r>
          </a:p>
          <a:p>
            <a:r>
              <a:rPr lang="en-US" altLang="ja-JP" sz="1400" dirty="0" smtClean="0"/>
              <a:t>--- centrality/multiplicity dependence</a:t>
            </a:r>
            <a:endParaRPr lang="en-US" altLang="ja-JP" sz="1400" dirty="0"/>
          </a:p>
        </p:txBody>
      </p:sp>
      <p:sp>
        <p:nvSpPr>
          <p:cNvPr id="2" name="テキスト ボックス 1"/>
          <p:cNvSpPr txBox="1"/>
          <p:nvPr/>
        </p:nvSpPr>
        <p:spPr>
          <a:xfrm>
            <a:off x="554052" y="214819"/>
            <a:ext cx="4430113" cy="400110"/>
          </a:xfrm>
          <a:prstGeom prst="rect">
            <a:avLst/>
          </a:prstGeom>
          <a:noFill/>
          <a:ln w="38100" cmpd="sng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ja-JP" sz="2000" dirty="0" smtClean="0">
                <a:latin typeface="Arial"/>
                <a:cs typeface="Arial"/>
              </a:rPr>
              <a:t>Ridge Structure (</a:t>
            </a:r>
            <a:r>
              <a:rPr lang="en-US" altLang="ja-JP" sz="2000" dirty="0" err="1" smtClean="0">
                <a:latin typeface="Arial"/>
                <a:cs typeface="Arial"/>
              </a:rPr>
              <a:t>v</a:t>
            </a:r>
            <a:r>
              <a:rPr lang="en-US" altLang="ja-JP" sz="2000" baseline="-25000" dirty="0" err="1" smtClean="0">
                <a:latin typeface="Arial"/>
                <a:cs typeface="Arial"/>
              </a:rPr>
              <a:t>n</a:t>
            </a:r>
            <a:r>
              <a:rPr lang="en-US" altLang="ja-JP" sz="2000" dirty="0" smtClean="0">
                <a:latin typeface="Arial"/>
                <a:cs typeface="Arial"/>
              </a:rPr>
              <a:t>) in Small System</a:t>
            </a:r>
            <a:endParaRPr kumimoji="1" lang="ja-JP" altLang="en-US" sz="2000" baseline="-25000" dirty="0">
              <a:latin typeface="Arial"/>
              <a:cs typeface="Arial"/>
            </a:endParaRPr>
          </a:p>
        </p:txBody>
      </p:sp>
      <p:grpSp>
        <p:nvGrpSpPr>
          <p:cNvPr id="4" name="図形グループ 3"/>
          <p:cNvGrpSpPr/>
          <p:nvPr/>
        </p:nvGrpSpPr>
        <p:grpSpPr>
          <a:xfrm>
            <a:off x="3472579" y="821126"/>
            <a:ext cx="2111375" cy="1522412"/>
            <a:chOff x="6989612" y="5104240"/>
            <a:chExt cx="2111375" cy="1522412"/>
          </a:xfrm>
        </p:grpSpPr>
        <p:sp>
          <p:nvSpPr>
            <p:cNvPr id="14" name="AutoShape 5"/>
            <p:cNvSpPr>
              <a:spLocks noChangeArrowheads="1"/>
            </p:cNvSpPr>
            <p:nvPr/>
          </p:nvSpPr>
          <p:spPr bwMode="auto">
            <a:xfrm rot="13405092">
              <a:off x="7489675" y="5202665"/>
              <a:ext cx="762000" cy="1295400"/>
            </a:xfrm>
            <a:prstGeom prst="can">
              <a:avLst>
                <a:gd name="adj" fmla="val 42500"/>
              </a:avLst>
            </a:prstGeom>
            <a:gradFill rotWithShape="0">
              <a:gsLst>
                <a:gs pos="0">
                  <a:srgbClr val="0000FF"/>
                </a:gs>
                <a:gs pos="50000">
                  <a:srgbClr val="FF0000"/>
                </a:gs>
                <a:gs pos="100000">
                  <a:srgbClr val="0000FF"/>
                </a:gs>
              </a:gsLst>
              <a:lin ang="2700000" scaled="1"/>
            </a:gra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15" name="Line 6"/>
            <p:cNvSpPr>
              <a:spLocks noChangeShapeType="1"/>
            </p:cNvSpPr>
            <p:nvPr/>
          </p:nvSpPr>
          <p:spPr bwMode="auto">
            <a:xfrm>
              <a:off x="8251675" y="5888465"/>
              <a:ext cx="685800" cy="228600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16" name="Line 7"/>
            <p:cNvSpPr>
              <a:spLocks noChangeShapeType="1"/>
            </p:cNvSpPr>
            <p:nvPr/>
          </p:nvSpPr>
          <p:spPr bwMode="auto">
            <a:xfrm rot="133047" flipV="1">
              <a:off x="7870675" y="5659865"/>
              <a:ext cx="533400" cy="60960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17" name="Line 9"/>
            <p:cNvSpPr>
              <a:spLocks noChangeShapeType="1"/>
            </p:cNvSpPr>
            <p:nvPr/>
          </p:nvSpPr>
          <p:spPr bwMode="auto">
            <a:xfrm>
              <a:off x="8251675" y="5888465"/>
              <a:ext cx="304800" cy="609600"/>
            </a:xfrm>
            <a:prstGeom prst="line">
              <a:avLst/>
            </a:prstGeom>
            <a:noFill/>
            <a:ln w="38100" cmpd="sng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18" name="Oval 10"/>
            <p:cNvSpPr>
              <a:spLocks noChangeArrowheads="1"/>
            </p:cNvSpPr>
            <p:nvPr/>
          </p:nvSpPr>
          <p:spPr bwMode="auto">
            <a:xfrm rot="1713577">
              <a:off x="8696175" y="5875765"/>
              <a:ext cx="304800" cy="457200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19" name="Line 11"/>
            <p:cNvSpPr>
              <a:spLocks noChangeShapeType="1"/>
            </p:cNvSpPr>
            <p:nvPr/>
          </p:nvSpPr>
          <p:spPr bwMode="auto">
            <a:xfrm>
              <a:off x="8251675" y="5888465"/>
              <a:ext cx="685800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20" name="Line 12"/>
            <p:cNvSpPr>
              <a:spLocks noChangeShapeType="1"/>
            </p:cNvSpPr>
            <p:nvPr/>
          </p:nvSpPr>
          <p:spPr bwMode="auto">
            <a:xfrm>
              <a:off x="8251675" y="5888465"/>
              <a:ext cx="457200" cy="38100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21" name="Line 13"/>
            <p:cNvSpPr>
              <a:spLocks noChangeShapeType="1"/>
            </p:cNvSpPr>
            <p:nvPr/>
          </p:nvSpPr>
          <p:spPr bwMode="auto">
            <a:xfrm flipH="1" flipV="1">
              <a:off x="7032475" y="5291565"/>
              <a:ext cx="533400" cy="304800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22" name="Oval 14"/>
            <p:cNvSpPr>
              <a:spLocks noChangeArrowheads="1"/>
            </p:cNvSpPr>
            <p:nvPr/>
          </p:nvSpPr>
          <p:spPr bwMode="auto">
            <a:xfrm rot="1713577">
              <a:off x="6989612" y="5178852"/>
              <a:ext cx="304800" cy="419100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23" name="Line 15"/>
            <p:cNvSpPr>
              <a:spLocks noChangeShapeType="1"/>
            </p:cNvSpPr>
            <p:nvPr/>
          </p:nvSpPr>
          <p:spPr bwMode="auto">
            <a:xfrm>
              <a:off x="7261075" y="5215365"/>
              <a:ext cx="304800" cy="38100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24" name="Line 16"/>
            <p:cNvSpPr>
              <a:spLocks noChangeShapeType="1"/>
            </p:cNvSpPr>
            <p:nvPr/>
          </p:nvSpPr>
          <p:spPr bwMode="auto">
            <a:xfrm flipV="1">
              <a:off x="7108675" y="5596365"/>
              <a:ext cx="457200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25" name="Line 18"/>
            <p:cNvSpPr>
              <a:spLocks noChangeShapeType="1"/>
            </p:cNvSpPr>
            <p:nvPr/>
          </p:nvSpPr>
          <p:spPr bwMode="auto">
            <a:xfrm rot="133047" flipV="1">
              <a:off x="8567587" y="5890052"/>
              <a:ext cx="533400" cy="60960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26" name="Line 19"/>
            <p:cNvSpPr>
              <a:spLocks noChangeShapeType="1"/>
            </p:cNvSpPr>
            <p:nvPr/>
          </p:nvSpPr>
          <p:spPr bwMode="auto">
            <a:xfrm flipH="1" flipV="1">
              <a:off x="7858345" y="6269465"/>
              <a:ext cx="685800" cy="22860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27" name="Line 20"/>
            <p:cNvSpPr>
              <a:spLocks noChangeShapeType="1"/>
            </p:cNvSpPr>
            <p:nvPr/>
          </p:nvSpPr>
          <p:spPr bwMode="auto">
            <a:xfrm flipH="1" flipV="1">
              <a:off x="8404075" y="5659865"/>
              <a:ext cx="685800" cy="22860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28" name="Line 22"/>
            <p:cNvSpPr>
              <a:spLocks noChangeShapeType="1"/>
            </p:cNvSpPr>
            <p:nvPr/>
          </p:nvSpPr>
          <p:spPr bwMode="auto">
            <a:xfrm rot="133047" flipV="1">
              <a:off x="7145187" y="5104240"/>
              <a:ext cx="1373188" cy="1522412"/>
            </a:xfrm>
            <a:prstGeom prst="line">
              <a:avLst/>
            </a:prstGeom>
            <a:noFill/>
            <a:ln w="19050" cap="rnd" cmpd="sng">
              <a:solidFill>
                <a:schemeClr val="bg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</p:grpSp>
      <p:sp>
        <p:nvSpPr>
          <p:cNvPr id="32" name="テキスト ボックス 31"/>
          <p:cNvSpPr txBox="1"/>
          <p:nvPr/>
        </p:nvSpPr>
        <p:spPr>
          <a:xfrm>
            <a:off x="8466008" y="5813702"/>
            <a:ext cx="6111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CMS</a:t>
            </a:r>
            <a:endParaRPr kumimoji="1" lang="ja-JP" altLang="en-US" dirty="0"/>
          </a:p>
        </p:txBody>
      </p:sp>
      <p:sp>
        <p:nvSpPr>
          <p:cNvPr id="7" name="正方形/長方形 6"/>
          <p:cNvSpPr/>
          <p:nvPr/>
        </p:nvSpPr>
        <p:spPr>
          <a:xfrm>
            <a:off x="4797766" y="5940431"/>
            <a:ext cx="332655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200" dirty="0" smtClean="0"/>
              <a:t>JHEP 09</a:t>
            </a:r>
            <a:r>
              <a:rPr lang="en-US" altLang="ja-JP" sz="1200" dirty="0"/>
              <a:t> </a:t>
            </a:r>
            <a:r>
              <a:rPr lang="en-US" altLang="ja-JP" sz="1200" dirty="0" smtClean="0"/>
              <a:t>(</a:t>
            </a:r>
            <a:r>
              <a:rPr lang="en-US" altLang="ja-JP" sz="1200" dirty="0"/>
              <a:t>2010) </a:t>
            </a:r>
            <a:r>
              <a:rPr lang="en-US" altLang="ja-JP" sz="1200" dirty="0" smtClean="0"/>
              <a:t>091,  </a:t>
            </a:r>
            <a:r>
              <a:rPr lang="tr-TR" altLang="ja-JP" sz="1200" dirty="0" smtClean="0"/>
              <a:t> </a:t>
            </a:r>
            <a:r>
              <a:rPr lang="tr-TR" altLang="ja-JP" sz="1200" dirty="0" err="1" smtClean="0"/>
              <a:t>Eur</a:t>
            </a:r>
            <a:r>
              <a:rPr lang="tr-TR" altLang="ja-JP" sz="1200" dirty="0"/>
              <a:t>. Phys. J. C 72 (2012) 2012</a:t>
            </a:r>
            <a:r>
              <a:rPr lang="hu-HU" altLang="ja-JP" sz="1200" dirty="0" smtClean="0"/>
              <a:t> </a:t>
            </a:r>
          </a:p>
          <a:p>
            <a:r>
              <a:rPr lang="hu-HU" altLang="ja-JP" sz="1200" dirty="0" smtClean="0"/>
              <a:t>Phys</a:t>
            </a:r>
            <a:r>
              <a:rPr lang="hu-HU" altLang="ja-JP" sz="1200" dirty="0"/>
              <a:t>. Lett. B 718 (2013) 795-814</a:t>
            </a:r>
            <a:endParaRPr lang="ja-JP" altLang="en-US" sz="1200" dirty="0"/>
          </a:p>
        </p:txBody>
      </p:sp>
      <p:sp>
        <p:nvSpPr>
          <p:cNvPr id="29" name="日付プレースホルダー 2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Beihang-Tsukuba Collaboration Meeting, 10-11/Nov/2013, Tsukuba</a:t>
            </a:r>
            <a:endParaRPr kumimoji="1" lang="ja-JP" altLang="en-US"/>
          </a:p>
        </p:txBody>
      </p:sp>
      <p:sp>
        <p:nvSpPr>
          <p:cNvPr id="33" name="フッター プレースホルダー 3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ShinIchi Esumi, Univ. of Tsukuba</a:t>
            </a:r>
            <a:endParaRPr kumimoji="1" lang="ja-JP" altLang="en-US"/>
          </a:p>
        </p:txBody>
      </p:sp>
      <p:sp>
        <p:nvSpPr>
          <p:cNvPr id="34" name="スライド番号プレースホルダー 3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9828C-47E0-2747-9C06-BCBA39A3F9B4}" type="slidenum">
              <a:rPr kumimoji="1" lang="ja-JP" altLang="en-US" smtClean="0"/>
              <a:t>15</a:t>
            </a:fld>
            <a:endParaRPr kumimoji="1" lang="ja-JP" altLang="en-US"/>
          </a:p>
        </p:txBody>
      </p:sp>
      <p:sp>
        <p:nvSpPr>
          <p:cNvPr id="3" name="正方形/長方形 2"/>
          <p:cNvSpPr/>
          <p:nvPr/>
        </p:nvSpPr>
        <p:spPr>
          <a:xfrm>
            <a:off x="2502925" y="4006921"/>
            <a:ext cx="4044136" cy="27123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右矢印 4"/>
          <p:cNvSpPr/>
          <p:nvPr/>
        </p:nvSpPr>
        <p:spPr>
          <a:xfrm>
            <a:off x="752756" y="3821567"/>
            <a:ext cx="7664579" cy="621753"/>
          </a:xfrm>
          <a:prstGeom prst="rightArrow">
            <a:avLst/>
          </a:prstGeom>
          <a:noFill/>
          <a:ln w="38100" cmpd="sng">
            <a:solidFill>
              <a:srgbClr val="FF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 smtClean="0">
                <a:solidFill>
                  <a:srgbClr val="FF00FF"/>
                </a:solidFill>
              </a:rPr>
              <a:t>E</a:t>
            </a:r>
            <a:r>
              <a:rPr kumimoji="1" lang="en-US" altLang="ja-JP" dirty="0" smtClean="0">
                <a:solidFill>
                  <a:srgbClr val="FF00FF"/>
                </a:solidFill>
              </a:rPr>
              <a:t>volution of Near-Side Correlation Shape</a:t>
            </a:r>
            <a:endParaRPr kumimoji="1" lang="ja-JP" altLang="en-US" dirty="0">
              <a:solidFill>
                <a:srgbClr val="FF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71424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4" descr="psi0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720" y="1564600"/>
            <a:ext cx="1761871" cy="41084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図 8" descr="phenix_4050_out_of_plane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2272" y="1575155"/>
            <a:ext cx="3082901" cy="4471901"/>
          </a:xfrm>
          <a:prstGeom prst="rect">
            <a:avLst/>
          </a:prstGeom>
        </p:spPr>
      </p:pic>
      <p:sp>
        <p:nvSpPr>
          <p:cNvPr id="109570" name="Text Box 2"/>
          <p:cNvSpPr txBox="1">
            <a:spLocks noChangeArrowheads="1"/>
          </p:cNvSpPr>
          <p:nvPr/>
        </p:nvSpPr>
        <p:spPr bwMode="auto">
          <a:xfrm>
            <a:off x="451255" y="744158"/>
            <a:ext cx="822873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ja-JP" sz="1600" dirty="0" smtClean="0"/>
              <a:t>- strong </a:t>
            </a:r>
            <a:r>
              <a:rPr lang="en-US" altLang="ja-JP" sz="1600" dirty="0">
                <a:latin typeface="Symbol" charset="0"/>
                <a:sym typeface="Symbol" charset="0"/>
              </a:rPr>
              <a:t></a:t>
            </a:r>
            <a:r>
              <a:rPr lang="en-US" altLang="ja-JP" sz="1600" baseline="-25000" dirty="0"/>
              <a:t>2</a:t>
            </a:r>
            <a:r>
              <a:rPr lang="en-US" altLang="ja-JP" sz="1600" dirty="0"/>
              <a:t> dependence and left/right asymmetry </a:t>
            </a:r>
            <a:r>
              <a:rPr lang="en-US" altLang="ja-JP" sz="1600" dirty="0" smtClean="0"/>
              <a:t>(coupled with energy loss and collective flow)</a:t>
            </a:r>
            <a:r>
              <a:rPr lang="en-US" altLang="ja-JP" sz="1600" dirty="0"/>
              <a:t/>
            </a:r>
            <a:br>
              <a:rPr lang="en-US" altLang="ja-JP" sz="1600" dirty="0"/>
            </a:br>
            <a:r>
              <a:rPr lang="en-US" altLang="ja-JP" sz="1600" dirty="0"/>
              <a:t>- </a:t>
            </a:r>
            <a:r>
              <a:rPr lang="en-US" altLang="ja-JP" sz="1600" dirty="0" smtClean="0"/>
              <a:t>broader </a:t>
            </a:r>
            <a:r>
              <a:rPr lang="en-US" altLang="ja-JP" sz="1600" dirty="0"/>
              <a:t>out-of-plane correlation </a:t>
            </a:r>
            <a:r>
              <a:rPr lang="en-US" altLang="ja-JP" sz="1600" dirty="0" smtClean="0"/>
              <a:t>than in-plane correlation (re-distribution of lost energy)</a:t>
            </a:r>
          </a:p>
          <a:p>
            <a:r>
              <a:rPr lang="en-US" altLang="ja-JP" sz="1600" dirty="0" smtClean="0"/>
              <a:t>- some weak </a:t>
            </a:r>
            <a:r>
              <a:rPr lang="en-US" altLang="ja-JP" sz="1600" dirty="0" smtClean="0">
                <a:latin typeface="Symbol" charset="0"/>
                <a:sym typeface="Symbol" charset="0"/>
              </a:rPr>
              <a:t></a:t>
            </a:r>
            <a:r>
              <a:rPr lang="en-US" altLang="ja-JP" sz="1600" baseline="-25000" dirty="0" smtClean="0"/>
              <a:t>3</a:t>
            </a:r>
            <a:r>
              <a:rPr lang="en-US" altLang="ja-JP" sz="1600" dirty="0" smtClean="0"/>
              <a:t> dependence</a:t>
            </a:r>
            <a:endParaRPr lang="en-US" altLang="ja-JP" sz="1600" dirty="0"/>
          </a:p>
        </p:txBody>
      </p:sp>
      <p:sp>
        <p:nvSpPr>
          <p:cNvPr id="109571" name="Text Box 3"/>
          <p:cNvSpPr txBox="1">
            <a:spLocks noChangeArrowheads="1"/>
          </p:cNvSpPr>
          <p:nvPr/>
        </p:nvSpPr>
        <p:spPr bwMode="auto">
          <a:xfrm>
            <a:off x="451255" y="239622"/>
            <a:ext cx="6584791" cy="400110"/>
          </a:xfrm>
          <a:prstGeom prst="rect">
            <a:avLst/>
          </a:prstGeom>
          <a:noFill/>
          <a:ln w="38100" cmpd="sng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ja-JP" sz="2000" dirty="0" smtClean="0">
                <a:latin typeface="Arial"/>
                <a:cs typeface="Arial"/>
              </a:rPr>
              <a:t>Angular Dependence of Jet Shape    </a:t>
            </a:r>
            <a:r>
              <a:rPr lang="en-US" altLang="ja-JP" sz="1600" dirty="0" smtClean="0">
                <a:latin typeface="Arial"/>
                <a:cs typeface="Arial"/>
              </a:rPr>
              <a:t>--- hard-soft interplay ---</a:t>
            </a:r>
            <a:endParaRPr lang="ja-JP" altLang="en-US" sz="1600" dirty="0">
              <a:latin typeface="Arial"/>
              <a:cs typeface="Arial"/>
            </a:endParaRPr>
          </a:p>
        </p:txBody>
      </p:sp>
      <p:sp>
        <p:nvSpPr>
          <p:cNvPr id="109596" name="Text Box 28"/>
          <p:cNvSpPr txBox="1">
            <a:spLocks noChangeArrowheads="1"/>
          </p:cNvSpPr>
          <p:nvPr/>
        </p:nvSpPr>
        <p:spPr bwMode="auto">
          <a:xfrm>
            <a:off x="141616" y="5745386"/>
            <a:ext cx="4411254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ja-JP" sz="1400" dirty="0"/>
              <a:t>PHENIX Preliminary, </a:t>
            </a:r>
            <a:r>
              <a:rPr lang="en-US" altLang="ja-JP" sz="1400" dirty="0" smtClean="0"/>
              <a:t>QM12</a:t>
            </a:r>
          </a:p>
          <a:p>
            <a:r>
              <a:rPr lang="en-US" altLang="ja-JP" sz="1400" dirty="0" err="1" smtClean="0"/>
              <a:t>Au</a:t>
            </a:r>
            <a:r>
              <a:rPr lang="en-US" altLang="ja-JP" sz="1400" dirty="0" err="1"/>
              <a:t>+Au</a:t>
            </a:r>
            <a:r>
              <a:rPr lang="en-US" altLang="ja-JP" sz="1400" dirty="0"/>
              <a:t> 200GeV, hadron-</a:t>
            </a:r>
            <a:r>
              <a:rPr lang="en-US" altLang="ja-JP" sz="1400" dirty="0" smtClean="0"/>
              <a:t>hadron, </a:t>
            </a:r>
            <a:r>
              <a:rPr lang="en-US" altLang="ja-JP" sz="1400" dirty="0"/>
              <a:t>mid-central 40-50</a:t>
            </a:r>
            <a:r>
              <a:rPr lang="en-US" altLang="ja-JP" sz="1400" dirty="0" smtClean="0"/>
              <a:t>% </a:t>
            </a:r>
          </a:p>
          <a:p>
            <a:r>
              <a:rPr lang="en-US" altLang="ja-JP" sz="1400" dirty="0" err="1" smtClean="0"/>
              <a:t>p</a:t>
            </a:r>
            <a:r>
              <a:rPr lang="en-US" altLang="ja-JP" sz="1400" baseline="-25000" dirty="0" err="1" smtClean="0"/>
              <a:t>T</a:t>
            </a:r>
            <a:r>
              <a:rPr lang="en-US" altLang="ja-JP" sz="1400" baseline="-25000" dirty="0" smtClean="0"/>
              <a:t> </a:t>
            </a:r>
            <a:r>
              <a:rPr lang="en-US" altLang="ja-JP" sz="1400" dirty="0"/>
              <a:t>: (2~4)</a:t>
            </a:r>
            <a:r>
              <a:rPr lang="en-US" altLang="ja-JP" sz="1400" baseline="-25000" dirty="0"/>
              <a:t>Trig</a:t>
            </a:r>
            <a:r>
              <a:rPr lang="en-US" altLang="ja-JP" sz="1400" dirty="0"/>
              <a:t> x (1~2)</a:t>
            </a:r>
            <a:r>
              <a:rPr lang="en-US" altLang="ja-JP" sz="1400" baseline="-25000" dirty="0" err="1"/>
              <a:t>Asso</a:t>
            </a:r>
            <a:r>
              <a:rPr lang="en-US" altLang="ja-JP" sz="1400" dirty="0"/>
              <a:t> (</a:t>
            </a:r>
            <a:r>
              <a:rPr lang="en-US" altLang="ja-JP" sz="1400" dirty="0" err="1"/>
              <a:t>GeV</a:t>
            </a:r>
            <a:r>
              <a:rPr lang="en-US" altLang="ja-JP" sz="1400" dirty="0"/>
              <a:t>/c</a:t>
            </a:r>
            <a:r>
              <a:rPr lang="en-US" altLang="ja-JP" sz="1400" dirty="0" smtClean="0"/>
              <a:t>), </a:t>
            </a:r>
            <a:r>
              <a:rPr lang="en-US" altLang="ja-JP" sz="1400" dirty="0" err="1" smtClean="0"/>
              <a:t>vn</a:t>
            </a:r>
            <a:r>
              <a:rPr lang="en-US" altLang="ja-JP" sz="1400" dirty="0" smtClean="0"/>
              <a:t> </a:t>
            </a:r>
            <a:r>
              <a:rPr lang="en-US" altLang="ja-JP" sz="1400" dirty="0"/>
              <a:t>subtraction, no </a:t>
            </a:r>
            <a:r>
              <a:rPr lang="en-US" altLang="ja-JP" sz="1400" dirty="0">
                <a:latin typeface="Symbol" charset="2"/>
                <a:cs typeface="Symbol" charset="2"/>
              </a:rPr>
              <a:t>Dh</a:t>
            </a:r>
            <a:r>
              <a:rPr lang="en-US" altLang="ja-JP" sz="1400" dirty="0"/>
              <a:t> cut </a:t>
            </a:r>
            <a:endParaRPr lang="ja-JP" altLang="en-US" sz="1400" dirty="0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5074117" y="6047056"/>
            <a:ext cx="181538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dirty="0" err="1" smtClean="0">
                <a:latin typeface="Symbol" charset="2"/>
                <a:cs typeface="Symbol" charset="2"/>
              </a:rPr>
              <a:t>Df</a:t>
            </a:r>
            <a:r>
              <a:rPr kumimoji="1" lang="en-US" altLang="ja-JP" sz="2000" dirty="0" smtClean="0"/>
              <a:t> = </a:t>
            </a:r>
            <a:r>
              <a:rPr kumimoji="1" lang="en-US" altLang="ja-JP" sz="2000" dirty="0" err="1" smtClean="0">
                <a:latin typeface="Symbol" charset="2"/>
                <a:cs typeface="Symbol" charset="2"/>
              </a:rPr>
              <a:t>f</a:t>
            </a:r>
            <a:r>
              <a:rPr kumimoji="1" lang="en-US" altLang="ja-JP" sz="2000" baseline="-25000" dirty="0" err="1" smtClean="0"/>
              <a:t>Asso</a:t>
            </a:r>
            <a:r>
              <a:rPr kumimoji="1" lang="en-US" altLang="ja-JP" sz="2000" dirty="0" smtClean="0"/>
              <a:t> – </a:t>
            </a:r>
            <a:r>
              <a:rPr lang="en-US" altLang="ja-JP" sz="2000" dirty="0" err="1" smtClean="0">
                <a:latin typeface="Symbol" charset="2"/>
                <a:cs typeface="Symbol" charset="2"/>
              </a:rPr>
              <a:t>f</a:t>
            </a:r>
            <a:r>
              <a:rPr kumimoji="1" lang="en-US" altLang="ja-JP" sz="2000" baseline="-25000" dirty="0" err="1" smtClean="0"/>
              <a:t>Trig</a:t>
            </a:r>
            <a:endParaRPr kumimoji="1" lang="ja-JP" altLang="en-US" sz="2000" baseline="-25000" dirty="0"/>
          </a:p>
        </p:txBody>
      </p:sp>
      <p:cxnSp>
        <p:nvCxnSpPr>
          <p:cNvPr id="53" name="直線コネクタ 52"/>
          <p:cNvCxnSpPr/>
          <p:nvPr/>
        </p:nvCxnSpPr>
        <p:spPr>
          <a:xfrm flipV="1">
            <a:off x="5478202" y="1633252"/>
            <a:ext cx="0" cy="4170359"/>
          </a:xfrm>
          <a:prstGeom prst="line">
            <a:avLst/>
          </a:prstGeom>
          <a:ln w="38100" cmpd="sng">
            <a:solidFill>
              <a:srgbClr val="008000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直線矢印コネクタ 9"/>
          <p:cNvCxnSpPr/>
          <p:nvPr/>
        </p:nvCxnSpPr>
        <p:spPr>
          <a:xfrm>
            <a:off x="1228413" y="2654944"/>
            <a:ext cx="236005" cy="1155214"/>
          </a:xfrm>
          <a:prstGeom prst="straightConnector1">
            <a:avLst/>
          </a:prstGeom>
          <a:ln w="38100" cmpd="sng">
            <a:solidFill>
              <a:srgbClr val="FF0000"/>
            </a:solidFill>
            <a:prstDash val="sysDash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直線矢印コネクタ 25"/>
          <p:cNvCxnSpPr/>
          <p:nvPr/>
        </p:nvCxnSpPr>
        <p:spPr>
          <a:xfrm>
            <a:off x="1239854" y="2654944"/>
            <a:ext cx="1151263" cy="262745"/>
          </a:xfrm>
          <a:prstGeom prst="straightConnector1">
            <a:avLst/>
          </a:prstGeom>
          <a:ln w="38100" cmpd="sng">
            <a:solidFill>
              <a:srgbClr val="FF0000"/>
            </a:solidFill>
            <a:prstDash val="sysDash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直線矢印コネクタ 29"/>
          <p:cNvCxnSpPr>
            <a:endCxn id="23" idx="0"/>
          </p:cNvCxnSpPr>
          <p:nvPr/>
        </p:nvCxnSpPr>
        <p:spPr>
          <a:xfrm flipV="1">
            <a:off x="1229190" y="1564600"/>
            <a:ext cx="189466" cy="1090344"/>
          </a:xfrm>
          <a:prstGeom prst="straightConnector1">
            <a:avLst/>
          </a:prstGeom>
          <a:ln w="38100" cmpd="sng">
            <a:solidFill>
              <a:srgbClr val="000000"/>
            </a:solidFill>
            <a:prstDash val="sysDash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直線矢印コネクタ 33"/>
          <p:cNvCxnSpPr/>
          <p:nvPr/>
        </p:nvCxnSpPr>
        <p:spPr>
          <a:xfrm flipV="1">
            <a:off x="1229190" y="2402802"/>
            <a:ext cx="1161927" cy="252142"/>
          </a:xfrm>
          <a:prstGeom prst="straightConnector1">
            <a:avLst/>
          </a:prstGeom>
          <a:ln w="38100" cmpd="sng">
            <a:solidFill>
              <a:schemeClr val="tx1"/>
            </a:solidFill>
            <a:prstDash val="sysDash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2" name="図 11" descr="phenix_4050_in_plane.gi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4029" y="1586597"/>
            <a:ext cx="2231739" cy="4471901"/>
          </a:xfrm>
          <a:prstGeom prst="rect">
            <a:avLst/>
          </a:prstGeom>
        </p:spPr>
      </p:pic>
      <p:cxnSp>
        <p:nvCxnSpPr>
          <p:cNvPr id="47" name="直線コネクタ 46"/>
          <p:cNvCxnSpPr/>
          <p:nvPr/>
        </p:nvCxnSpPr>
        <p:spPr>
          <a:xfrm flipV="1">
            <a:off x="4395004" y="1633252"/>
            <a:ext cx="0" cy="4170359"/>
          </a:xfrm>
          <a:prstGeom prst="line">
            <a:avLst/>
          </a:prstGeom>
          <a:ln w="38100" cmpd="sng">
            <a:solidFill>
              <a:srgbClr val="008000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8" name="直線コネクタ 47"/>
          <p:cNvCxnSpPr/>
          <p:nvPr/>
        </p:nvCxnSpPr>
        <p:spPr>
          <a:xfrm flipV="1">
            <a:off x="6652498" y="1633252"/>
            <a:ext cx="0" cy="4170359"/>
          </a:xfrm>
          <a:prstGeom prst="line">
            <a:avLst/>
          </a:prstGeom>
          <a:ln w="38100" cmpd="sng">
            <a:solidFill>
              <a:srgbClr val="008000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9" name="直線コネクタ 48"/>
          <p:cNvCxnSpPr/>
          <p:nvPr/>
        </p:nvCxnSpPr>
        <p:spPr>
          <a:xfrm flipV="1">
            <a:off x="7731598" y="1633252"/>
            <a:ext cx="0" cy="4170359"/>
          </a:xfrm>
          <a:prstGeom prst="line">
            <a:avLst/>
          </a:prstGeom>
          <a:ln w="38100" cmpd="sng">
            <a:solidFill>
              <a:srgbClr val="008000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Line 29"/>
          <p:cNvSpPr>
            <a:spLocks noChangeShapeType="1"/>
          </p:cNvSpPr>
          <p:nvPr/>
        </p:nvSpPr>
        <p:spPr bwMode="auto">
          <a:xfrm>
            <a:off x="1322460" y="4816037"/>
            <a:ext cx="1205951" cy="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arrow" w="med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25" name="Line 30"/>
          <p:cNvSpPr>
            <a:spLocks noChangeShapeType="1"/>
          </p:cNvSpPr>
          <p:nvPr/>
        </p:nvSpPr>
        <p:spPr bwMode="auto">
          <a:xfrm rot="14746995">
            <a:off x="785176" y="4468566"/>
            <a:ext cx="7620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arrow" w="med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27" name="Line 31"/>
          <p:cNvSpPr>
            <a:spLocks noChangeShapeType="1"/>
          </p:cNvSpPr>
          <p:nvPr/>
        </p:nvSpPr>
        <p:spPr bwMode="auto">
          <a:xfrm rot="6853005" flipV="1">
            <a:off x="785177" y="5162501"/>
            <a:ext cx="7620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arrow" w="med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31" name="Rectangle 33"/>
          <p:cNvSpPr>
            <a:spLocks noChangeArrowheads="1"/>
          </p:cNvSpPr>
          <p:nvPr/>
        </p:nvSpPr>
        <p:spPr bwMode="auto">
          <a:xfrm>
            <a:off x="2191945" y="2491439"/>
            <a:ext cx="41751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ja-JP" sz="1600" dirty="0">
                <a:latin typeface="Symbol" charset="0"/>
                <a:sym typeface="Symbol" charset="0"/>
              </a:rPr>
              <a:t></a:t>
            </a:r>
            <a:r>
              <a:rPr lang="en-US" altLang="ja-JP" sz="1600" baseline="-25000" dirty="0"/>
              <a:t>2</a:t>
            </a:r>
          </a:p>
        </p:txBody>
      </p:sp>
      <p:cxnSp>
        <p:nvCxnSpPr>
          <p:cNvPr id="33" name="直線矢印コネクタ 32"/>
          <p:cNvCxnSpPr/>
          <p:nvPr/>
        </p:nvCxnSpPr>
        <p:spPr>
          <a:xfrm flipV="1">
            <a:off x="1322460" y="4647764"/>
            <a:ext cx="1394644" cy="168275"/>
          </a:xfrm>
          <a:prstGeom prst="straightConnector1">
            <a:avLst/>
          </a:prstGeom>
          <a:ln w="38100" cmpd="sng">
            <a:solidFill>
              <a:schemeClr val="tx1"/>
            </a:solidFill>
            <a:prstDash val="sysDash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直線矢印コネクタ 34"/>
          <p:cNvCxnSpPr/>
          <p:nvPr/>
        </p:nvCxnSpPr>
        <p:spPr>
          <a:xfrm>
            <a:off x="1322460" y="4815028"/>
            <a:ext cx="1394644" cy="169286"/>
          </a:xfrm>
          <a:prstGeom prst="straightConnector1">
            <a:avLst/>
          </a:prstGeom>
          <a:ln w="38100" cmpd="sng">
            <a:solidFill>
              <a:srgbClr val="FF0000"/>
            </a:solidFill>
            <a:prstDash val="sysDash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直線矢印コネクタ 35"/>
          <p:cNvCxnSpPr/>
          <p:nvPr/>
        </p:nvCxnSpPr>
        <p:spPr>
          <a:xfrm flipV="1">
            <a:off x="1311019" y="3810158"/>
            <a:ext cx="759758" cy="1005881"/>
          </a:xfrm>
          <a:prstGeom prst="straightConnector1">
            <a:avLst/>
          </a:prstGeom>
          <a:ln w="38100" cmpd="sng">
            <a:solidFill>
              <a:srgbClr val="000000"/>
            </a:solidFill>
            <a:prstDash val="sysDash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直線矢印コネクタ 36"/>
          <p:cNvCxnSpPr/>
          <p:nvPr/>
        </p:nvCxnSpPr>
        <p:spPr>
          <a:xfrm>
            <a:off x="1320089" y="4816039"/>
            <a:ext cx="750688" cy="977407"/>
          </a:xfrm>
          <a:prstGeom prst="straightConnector1">
            <a:avLst/>
          </a:prstGeom>
          <a:ln w="38100" cmpd="sng">
            <a:solidFill>
              <a:srgbClr val="FF0000"/>
            </a:solidFill>
            <a:prstDash val="sysDash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テキスト ボックス 28"/>
          <p:cNvSpPr txBox="1"/>
          <p:nvPr/>
        </p:nvSpPr>
        <p:spPr>
          <a:xfrm>
            <a:off x="7580174" y="5827772"/>
            <a:ext cx="325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dirty="0" smtClean="0">
                <a:solidFill>
                  <a:srgbClr val="008000"/>
                </a:solidFill>
                <a:latin typeface="Symbol" charset="2"/>
                <a:cs typeface="Symbol" charset="2"/>
              </a:rPr>
              <a:t>p</a:t>
            </a:r>
            <a:endParaRPr kumimoji="1" lang="ja-JP" altLang="en-US" sz="2000" dirty="0">
              <a:solidFill>
                <a:srgbClr val="008000"/>
              </a:solidFill>
              <a:latin typeface="Symbol" charset="2"/>
              <a:cs typeface="Symbol" charset="2"/>
            </a:endParaRPr>
          </a:p>
        </p:txBody>
      </p:sp>
      <p:sp>
        <p:nvSpPr>
          <p:cNvPr id="28" name="テキスト ボックス 27"/>
          <p:cNvSpPr txBox="1"/>
          <p:nvPr/>
        </p:nvSpPr>
        <p:spPr>
          <a:xfrm>
            <a:off x="5326778" y="5839214"/>
            <a:ext cx="325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dirty="0" smtClean="0">
                <a:solidFill>
                  <a:srgbClr val="008000"/>
                </a:solidFill>
                <a:latin typeface="Symbol" charset="2"/>
                <a:cs typeface="Symbol" charset="2"/>
              </a:rPr>
              <a:t>p</a:t>
            </a:r>
            <a:endParaRPr kumimoji="1" lang="ja-JP" altLang="en-US" sz="2000" dirty="0">
              <a:solidFill>
                <a:srgbClr val="008000"/>
              </a:solidFill>
              <a:latin typeface="Symbol" charset="2"/>
              <a:cs typeface="Symbol" charset="2"/>
            </a:endParaRPr>
          </a:p>
        </p:txBody>
      </p:sp>
      <p:sp>
        <p:nvSpPr>
          <p:cNvPr id="32" name="Rectangle 34"/>
          <p:cNvSpPr>
            <a:spLocks noChangeArrowheads="1"/>
          </p:cNvSpPr>
          <p:nvPr/>
        </p:nvSpPr>
        <p:spPr bwMode="auto">
          <a:xfrm>
            <a:off x="2528411" y="4647764"/>
            <a:ext cx="41751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ja-JP" sz="1600" dirty="0">
                <a:latin typeface="Symbol" charset="0"/>
                <a:sym typeface="Symbol" charset="0"/>
              </a:rPr>
              <a:t></a:t>
            </a:r>
            <a:r>
              <a:rPr lang="en-US" altLang="ja-JP" sz="1600" baseline="-25000" dirty="0"/>
              <a:t>3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Beihang-Tsukuba Collaboration Meeting, 10-11/Nov/2013, Tsukuba</a:t>
            </a:r>
            <a:endParaRPr kumimoji="1" lang="ja-JP" altLang="en-US"/>
          </a:p>
        </p:txBody>
      </p:sp>
      <p:sp>
        <p:nvSpPr>
          <p:cNvPr id="7" name="フッター プレースホルダー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ShinIchi Esumi, Univ. of Tsukuba</a:t>
            </a:r>
            <a:endParaRPr kumimoji="1" lang="ja-JP" altLang="en-US"/>
          </a:p>
        </p:txBody>
      </p:sp>
      <p:sp>
        <p:nvSpPr>
          <p:cNvPr id="8" name="スライド番号プレースホルダー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9828C-47E0-2747-9C06-BCBA39A3F9B4}" type="slidenum">
              <a:rPr kumimoji="1" lang="ja-JP" altLang="en-US" smtClean="0"/>
              <a:t>16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052286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fig06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2192425"/>
            <a:ext cx="9144000" cy="3228701"/>
          </a:xfrm>
          <a:prstGeom prst="rect">
            <a:avLst/>
          </a:prstGeom>
        </p:spPr>
      </p:pic>
      <p:sp>
        <p:nvSpPr>
          <p:cNvPr id="6" name="テキスト ボックス 5"/>
          <p:cNvSpPr txBox="1"/>
          <p:nvPr/>
        </p:nvSpPr>
        <p:spPr>
          <a:xfrm>
            <a:off x="739781" y="263172"/>
            <a:ext cx="7533435" cy="707886"/>
          </a:xfrm>
          <a:prstGeom prst="rect">
            <a:avLst/>
          </a:prstGeom>
          <a:noFill/>
          <a:ln w="38100" cmpd="sng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000" dirty="0" smtClean="0">
                <a:latin typeface="Arial"/>
                <a:cs typeface="Arial"/>
              </a:rPr>
              <a:t>Jet Fragmentation (multi-particle correlation) and Di-jet Analysis </a:t>
            </a:r>
          </a:p>
          <a:p>
            <a:pPr algn="ctr"/>
            <a:r>
              <a:rPr lang="en-US" altLang="ja-JP" sz="2000" dirty="0">
                <a:latin typeface="Arial"/>
                <a:cs typeface="Arial"/>
              </a:rPr>
              <a:t>w</a:t>
            </a:r>
            <a:r>
              <a:rPr kumimoji="1" lang="en-US" altLang="ja-JP" sz="2000" dirty="0" smtClean="0">
                <a:latin typeface="Arial"/>
                <a:cs typeface="Arial"/>
              </a:rPr>
              <a:t>ith</a:t>
            </a:r>
            <a:r>
              <a:rPr lang="en-US" altLang="ja-JP" sz="2000" dirty="0" smtClean="0">
                <a:latin typeface="Arial"/>
                <a:cs typeface="Arial"/>
              </a:rPr>
              <a:t> respect to Bulk Geometry and/or </a:t>
            </a:r>
            <a:r>
              <a:rPr lang="en-US" altLang="ja-JP" sz="2000" dirty="0">
                <a:latin typeface="Arial"/>
                <a:cs typeface="Arial"/>
              </a:rPr>
              <a:t>C</a:t>
            </a:r>
            <a:r>
              <a:rPr lang="en-US" altLang="ja-JP" sz="2000" dirty="0" smtClean="0">
                <a:latin typeface="Arial"/>
                <a:cs typeface="Arial"/>
              </a:rPr>
              <a:t>ollectivity</a:t>
            </a:r>
            <a:r>
              <a:rPr kumimoji="1" lang="en-US" altLang="ja-JP" sz="2000" dirty="0" smtClean="0">
                <a:latin typeface="Arial"/>
                <a:cs typeface="Arial"/>
              </a:rPr>
              <a:t>    </a:t>
            </a:r>
            <a:endParaRPr kumimoji="1" lang="ja-JP" altLang="en-US" sz="2000" dirty="0">
              <a:latin typeface="Arial"/>
              <a:cs typeface="Arial"/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446188" y="1526835"/>
            <a:ext cx="1819328" cy="646331"/>
          </a:xfrm>
          <a:prstGeom prst="rect">
            <a:avLst/>
          </a:prstGeom>
          <a:noFill/>
          <a:ln w="38100" cmpd="sng">
            <a:solidFill>
              <a:srgbClr val="008000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latin typeface="Arial"/>
                <a:cs typeface="Arial"/>
              </a:rPr>
              <a:t>with respect to</a:t>
            </a:r>
          </a:p>
          <a:p>
            <a:r>
              <a:rPr lang="en-US" altLang="ja-JP" dirty="0" smtClean="0">
                <a:latin typeface="Arial"/>
                <a:cs typeface="Arial"/>
              </a:rPr>
              <a:t>Elliptic plane </a:t>
            </a:r>
            <a:r>
              <a:rPr lang="en-US" altLang="ja-JP" dirty="0" smtClean="0">
                <a:latin typeface="Symbol" charset="2"/>
                <a:cs typeface="Symbol" charset="2"/>
              </a:rPr>
              <a:t>F</a:t>
            </a:r>
            <a:r>
              <a:rPr lang="en-US" altLang="ja-JP" baseline="-25000" dirty="0" smtClean="0">
                <a:latin typeface="Arial"/>
                <a:cs typeface="Arial"/>
              </a:rPr>
              <a:t>2</a:t>
            </a:r>
            <a:r>
              <a:rPr lang="en-US" altLang="ja-JP" dirty="0" smtClean="0">
                <a:latin typeface="Arial"/>
                <a:cs typeface="Arial"/>
              </a:rPr>
              <a:t> </a:t>
            </a:r>
            <a:endParaRPr kumimoji="1" lang="ja-JP" altLang="en-US" dirty="0">
              <a:latin typeface="Arial"/>
              <a:cs typeface="Arial"/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3215983" y="1526835"/>
            <a:ext cx="2182934" cy="646331"/>
          </a:xfrm>
          <a:prstGeom prst="rect">
            <a:avLst/>
          </a:prstGeom>
          <a:noFill/>
          <a:ln w="38100" cmpd="sng">
            <a:solidFill>
              <a:srgbClr val="008000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latin typeface="Arial"/>
                <a:cs typeface="Arial"/>
              </a:rPr>
              <a:t>with respect to</a:t>
            </a:r>
          </a:p>
          <a:p>
            <a:r>
              <a:rPr lang="en-US" altLang="ja-JP" dirty="0" smtClean="0">
                <a:latin typeface="Arial"/>
                <a:cs typeface="Arial"/>
              </a:rPr>
              <a:t>Triangular plane </a:t>
            </a:r>
            <a:r>
              <a:rPr lang="en-US" altLang="ja-JP" dirty="0" smtClean="0">
                <a:latin typeface="Symbol" charset="2"/>
                <a:cs typeface="Symbol" charset="2"/>
              </a:rPr>
              <a:t>F</a:t>
            </a:r>
            <a:r>
              <a:rPr lang="en-US" altLang="ja-JP" baseline="-25000" dirty="0" smtClean="0">
                <a:latin typeface="Arial"/>
                <a:cs typeface="Arial"/>
              </a:rPr>
              <a:t>3</a:t>
            </a:r>
            <a:r>
              <a:rPr lang="en-US" altLang="ja-JP" dirty="0" smtClean="0">
                <a:latin typeface="Arial"/>
                <a:cs typeface="Arial"/>
              </a:rPr>
              <a:t> </a:t>
            </a:r>
            <a:endParaRPr kumimoji="1" lang="ja-JP" altLang="en-US" dirty="0">
              <a:latin typeface="Arial"/>
              <a:cs typeface="Arial"/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6444799" y="1524108"/>
            <a:ext cx="2263936" cy="646331"/>
          </a:xfrm>
          <a:prstGeom prst="rect">
            <a:avLst/>
          </a:prstGeom>
          <a:noFill/>
          <a:ln w="38100" cmpd="sng">
            <a:solidFill>
              <a:srgbClr val="008000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latin typeface="Arial"/>
                <a:cs typeface="Arial"/>
              </a:rPr>
              <a:t>with respect to</a:t>
            </a:r>
          </a:p>
          <a:p>
            <a:r>
              <a:rPr lang="en-US" altLang="ja-JP" dirty="0" smtClean="0">
                <a:latin typeface="Arial"/>
                <a:cs typeface="Arial"/>
              </a:rPr>
              <a:t>Longitudinal angle </a:t>
            </a:r>
            <a:r>
              <a:rPr lang="en-US" altLang="ja-JP" dirty="0" smtClean="0">
                <a:latin typeface="Symbol" charset="2"/>
                <a:cs typeface="Symbol" charset="2"/>
              </a:rPr>
              <a:t>h</a:t>
            </a:r>
            <a:endParaRPr kumimoji="1" lang="ja-JP" altLang="en-US" dirty="0">
              <a:latin typeface="Symbol" charset="2"/>
              <a:cs typeface="Symbol" charset="2"/>
            </a:endParaRP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1172566" y="5440381"/>
            <a:ext cx="6813434" cy="64633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kumimoji="1" lang="en-US" altLang="ja-JP" dirty="0" smtClean="0">
                <a:solidFill>
                  <a:srgbClr val="000000"/>
                </a:solidFill>
                <a:latin typeface="Arial"/>
                <a:cs typeface="Arial"/>
              </a:rPr>
              <a:t>---  effects </a:t>
            </a:r>
            <a:r>
              <a:rPr kumimoji="1" lang="en-US" altLang="ja-JP" dirty="0" smtClean="0">
                <a:solidFill>
                  <a:srgbClr val="000000"/>
                </a:solidFill>
                <a:latin typeface="Arial"/>
                <a:cs typeface="Arial"/>
              </a:rPr>
              <a:t>on </a:t>
            </a:r>
            <a:r>
              <a:rPr kumimoji="1" lang="en-US" altLang="ja-JP" dirty="0" smtClean="0">
                <a:solidFill>
                  <a:srgbClr val="000000"/>
                </a:solidFill>
                <a:latin typeface="Arial"/>
                <a:cs typeface="Arial"/>
              </a:rPr>
              <a:t>the </a:t>
            </a:r>
            <a:r>
              <a:rPr kumimoji="1" lang="en-US" altLang="ja-JP" dirty="0" smtClean="0">
                <a:solidFill>
                  <a:srgbClr val="000000"/>
                </a:solidFill>
                <a:latin typeface="Arial"/>
                <a:cs typeface="Arial"/>
              </a:rPr>
              <a:t>jet (hard) </a:t>
            </a:r>
            <a:r>
              <a:rPr kumimoji="1" lang="en-US" altLang="ja-JP" dirty="0" smtClean="0">
                <a:solidFill>
                  <a:srgbClr val="000000"/>
                </a:solidFill>
                <a:latin typeface="Arial"/>
                <a:cs typeface="Arial"/>
              </a:rPr>
              <a:t>probes (jet suppression, modification)</a:t>
            </a:r>
          </a:p>
          <a:p>
            <a:r>
              <a:rPr lang="en-US" altLang="ja-JP" dirty="0" smtClean="0">
                <a:solidFill>
                  <a:srgbClr val="000000"/>
                </a:solidFill>
                <a:latin typeface="Arial"/>
                <a:cs typeface="Arial"/>
              </a:rPr>
              <a:t>---  </a:t>
            </a:r>
            <a:r>
              <a:rPr lang="en-US" altLang="ja-JP" dirty="0" smtClean="0">
                <a:solidFill>
                  <a:srgbClr val="000000"/>
                </a:solidFill>
                <a:latin typeface="Arial"/>
                <a:cs typeface="Arial"/>
              </a:rPr>
              <a:t>effects </a:t>
            </a:r>
            <a:r>
              <a:rPr lang="en-US" altLang="ja-JP" dirty="0" smtClean="0">
                <a:solidFill>
                  <a:srgbClr val="000000"/>
                </a:solidFill>
                <a:latin typeface="Arial"/>
                <a:cs typeface="Arial"/>
              </a:rPr>
              <a:t>on the bulk (soft) </a:t>
            </a:r>
            <a:r>
              <a:rPr lang="en-US" altLang="ja-JP" dirty="0" smtClean="0">
                <a:solidFill>
                  <a:srgbClr val="000000"/>
                </a:solidFill>
                <a:latin typeface="Arial"/>
                <a:cs typeface="Arial"/>
              </a:rPr>
              <a:t>probes (re-distribution, re-heating)</a:t>
            </a:r>
            <a:endParaRPr kumimoji="1" lang="ja-JP" altLang="en-US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11" name="日付プレースホルダー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Beihang-Tsukuba Collaboration Meeting, 10-11/Nov/2013, Tsukuba</a:t>
            </a:r>
            <a:endParaRPr kumimoji="1" lang="ja-JP" altLang="en-US"/>
          </a:p>
        </p:txBody>
      </p:sp>
      <p:sp>
        <p:nvSpPr>
          <p:cNvPr id="12" name="フッター プレースホルダー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ShinIchi Esumi, Univ. of Tsukuba</a:t>
            </a:r>
            <a:endParaRPr kumimoji="1" lang="ja-JP" altLang="en-US"/>
          </a:p>
        </p:txBody>
      </p:sp>
      <p:sp>
        <p:nvSpPr>
          <p:cNvPr id="13" name="スライド番号プレースホルダー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9828C-47E0-2747-9C06-BCBA39A3F9B4}" type="slidenum">
              <a:rPr kumimoji="1" lang="ja-JP" altLang="en-US" smtClean="0"/>
              <a:t>17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927098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24" name="Picture 2" descr="accelerator_j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296" y="3105150"/>
            <a:ext cx="4114800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25" name="Picture 3" descr="FAIR_3D_72dpi_eng_0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2651012"/>
            <a:ext cx="3505200" cy="2506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26" name="Picture 4" descr="ebf17ee5cd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5096030"/>
            <a:ext cx="2895600" cy="137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27" name="Picture 5" descr="e239fa343c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4129" y="3714750"/>
            <a:ext cx="1676400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28" name="Text Box 6"/>
          <p:cNvSpPr txBox="1">
            <a:spLocks noChangeArrowheads="1"/>
          </p:cNvSpPr>
          <p:nvPr/>
        </p:nvSpPr>
        <p:spPr bwMode="auto">
          <a:xfrm>
            <a:off x="4494129" y="2868287"/>
            <a:ext cx="2336282" cy="646331"/>
          </a:xfrm>
          <a:prstGeom prst="rect">
            <a:avLst/>
          </a:prstGeom>
          <a:solidFill>
            <a:srgbClr val="FFFFFF"/>
          </a:solidFill>
          <a:ln w="38100" cmpd="sng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ja-JP" sz="1800" dirty="0" smtClean="0">
                <a:latin typeface="ＭＳ Ｐゴシック" charset="0"/>
              </a:rPr>
              <a:t>FAIR at GSI</a:t>
            </a:r>
            <a:br>
              <a:rPr lang="en-US" altLang="ja-JP" sz="1800" dirty="0" smtClean="0">
                <a:latin typeface="ＭＳ Ｐゴシック" charset="0"/>
              </a:rPr>
            </a:br>
            <a:r>
              <a:rPr lang="en-US" altLang="ja-JP" sz="1800" dirty="0" smtClean="0">
                <a:latin typeface="ＭＳ Ｐゴシック" charset="0"/>
              </a:rPr>
              <a:t>(Darmstadt, Germany)</a:t>
            </a:r>
            <a:endParaRPr lang="ja-JP" altLang="en-US" sz="1800" dirty="0">
              <a:latin typeface="ＭＳ Ｐゴシック" charset="0"/>
            </a:endParaRPr>
          </a:p>
        </p:txBody>
      </p:sp>
      <p:sp>
        <p:nvSpPr>
          <p:cNvPr id="133129" name="Text Box 7"/>
          <p:cNvSpPr txBox="1">
            <a:spLocks noChangeArrowheads="1"/>
          </p:cNvSpPr>
          <p:nvPr/>
        </p:nvSpPr>
        <p:spPr bwMode="auto">
          <a:xfrm>
            <a:off x="1677838" y="5391150"/>
            <a:ext cx="2464935" cy="923330"/>
          </a:xfrm>
          <a:prstGeom prst="rect">
            <a:avLst/>
          </a:prstGeom>
          <a:solidFill>
            <a:schemeClr val="bg1"/>
          </a:solidFill>
          <a:ln w="38100" cmpd="sng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ja-JP" sz="1800" dirty="0" smtClean="0">
                <a:latin typeface="ＭＳ Ｐゴシック" charset="0"/>
              </a:rPr>
              <a:t>J</a:t>
            </a:r>
            <a:r>
              <a:rPr lang="en-US" altLang="ja-JP" sz="1800" dirty="0">
                <a:latin typeface="ＭＳ Ｐゴシック" charset="0"/>
              </a:rPr>
              <a:t>-</a:t>
            </a:r>
            <a:r>
              <a:rPr lang="en-US" altLang="ja-JP" sz="1800" dirty="0" smtClean="0">
                <a:latin typeface="ＭＳ Ｐゴシック" charset="0"/>
              </a:rPr>
              <a:t>PARC at JAEA/KEK </a:t>
            </a:r>
            <a:br>
              <a:rPr lang="en-US" altLang="ja-JP" sz="1800" dirty="0" smtClean="0">
                <a:latin typeface="ＭＳ Ｐゴシック" charset="0"/>
              </a:rPr>
            </a:br>
            <a:r>
              <a:rPr lang="en-US" altLang="ja-JP" sz="1800" dirty="0" smtClean="0">
                <a:latin typeface="ＭＳ Ｐゴシック" charset="0"/>
              </a:rPr>
              <a:t>for heavy-ion collisions</a:t>
            </a:r>
            <a:br>
              <a:rPr lang="en-US" altLang="ja-JP" sz="1800" dirty="0" smtClean="0">
                <a:latin typeface="ＭＳ Ｐゴシック" charset="0"/>
              </a:rPr>
            </a:br>
            <a:r>
              <a:rPr lang="en-US" altLang="ja-JP" sz="1800" dirty="0" smtClean="0">
                <a:latin typeface="ＭＳ Ｐゴシック" charset="0"/>
              </a:rPr>
              <a:t>(Tokai, Japan)</a:t>
            </a:r>
            <a:endParaRPr lang="ja-JP" altLang="en-US" sz="1800" dirty="0">
              <a:latin typeface="ＭＳ Ｐゴシック" charset="0"/>
            </a:endParaRPr>
          </a:p>
        </p:txBody>
      </p:sp>
      <p:pic>
        <p:nvPicPr>
          <p:cNvPr id="14" name="図 13" descr="sphenix-inner.gif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45" y="1006010"/>
            <a:ext cx="3648303" cy="2190330"/>
          </a:xfrm>
          <a:prstGeom prst="rect">
            <a:avLst/>
          </a:prstGeom>
        </p:spPr>
      </p:pic>
      <p:sp>
        <p:nvSpPr>
          <p:cNvPr id="133132" name="Text Box 6"/>
          <p:cNvSpPr txBox="1">
            <a:spLocks noChangeArrowheads="1"/>
          </p:cNvSpPr>
          <p:nvPr/>
        </p:nvSpPr>
        <p:spPr bwMode="auto">
          <a:xfrm>
            <a:off x="193498" y="367921"/>
            <a:ext cx="2428870" cy="646331"/>
          </a:xfrm>
          <a:prstGeom prst="rect">
            <a:avLst/>
          </a:prstGeom>
          <a:solidFill>
            <a:srgbClr val="FFFFFF"/>
          </a:solidFill>
          <a:ln w="38100" cmpd="sng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altLang="ja-JP" sz="1800" dirty="0" err="1" smtClean="0">
                <a:latin typeface="ＭＳ Ｐゴシック" charset="0"/>
              </a:rPr>
              <a:t>sPHENIX</a:t>
            </a:r>
            <a:r>
              <a:rPr lang="en-US" altLang="ja-JP" sz="1800" dirty="0" smtClean="0">
                <a:latin typeface="ＭＳ Ｐゴシック" charset="0"/>
              </a:rPr>
              <a:t> at RHIC-BNL</a:t>
            </a:r>
          </a:p>
          <a:p>
            <a:r>
              <a:rPr lang="en-US" altLang="ja-JP" sz="1800" dirty="0" smtClean="0">
                <a:latin typeface="ＭＳ Ｐゴシック" charset="0"/>
              </a:rPr>
              <a:t>(New York, USA)</a:t>
            </a:r>
            <a:endParaRPr lang="ja-JP" altLang="en-US" sz="1800" dirty="0">
              <a:latin typeface="ＭＳ Ｐゴシック" charset="0"/>
            </a:endParaRPr>
          </a:p>
        </p:txBody>
      </p:sp>
      <p:pic>
        <p:nvPicPr>
          <p:cNvPr id="17" name="図 16" descr="ALICE-SetUp-NewSimple.gif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3363" y="927641"/>
            <a:ext cx="3431748" cy="180922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3757778" y="231994"/>
            <a:ext cx="4657946" cy="646331"/>
          </a:xfrm>
          <a:prstGeom prst="rect">
            <a:avLst/>
          </a:prstGeom>
          <a:noFill/>
          <a:ln w="38100" cmpd="sng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altLang="ja-JP" sz="1800" dirty="0" smtClean="0">
                <a:latin typeface="ＭＳ Ｐゴシック" charset="0"/>
              </a:rPr>
              <a:t>ALICE at LHC-CERN for Luminosity upgrade</a:t>
            </a:r>
          </a:p>
          <a:p>
            <a:r>
              <a:rPr lang="en-US" altLang="ja-JP" sz="1800" dirty="0" smtClean="0">
                <a:latin typeface="ＭＳ Ｐゴシック" charset="0"/>
              </a:rPr>
              <a:t>(Geneva, Switzerland)</a:t>
            </a:r>
            <a:endParaRPr lang="ja-JP" altLang="en-US" sz="1800" dirty="0">
              <a:latin typeface="ＭＳ Ｐゴシック" charset="0"/>
            </a:endParaRPr>
          </a:p>
        </p:txBody>
      </p:sp>
      <p:sp>
        <p:nvSpPr>
          <p:cNvPr id="2" name="テキスト ボックス 1"/>
          <p:cNvSpPr txBox="1"/>
          <p:nvPr/>
        </p:nvSpPr>
        <p:spPr>
          <a:xfrm>
            <a:off x="4304508" y="1166579"/>
            <a:ext cx="1900480" cy="830997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1600" dirty="0" smtClean="0"/>
              <a:t>Di-jet calorimeter</a:t>
            </a:r>
          </a:p>
          <a:p>
            <a:r>
              <a:rPr lang="en-US" altLang="ja-JP" sz="1600" dirty="0" smtClean="0"/>
              <a:t>Forward calorimeter</a:t>
            </a:r>
          </a:p>
          <a:p>
            <a:r>
              <a:rPr kumimoji="1" lang="en-US" altLang="ja-JP" sz="1600" dirty="0" smtClean="0"/>
              <a:t>High-speed read-out</a:t>
            </a:r>
            <a:endParaRPr kumimoji="1" lang="ja-JP" altLang="en-US" sz="1600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Beihang-Tsukuba Collaboration Meeting, 10-11/Nov/2013, Tsukuba</a:t>
            </a:r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ShinIchi Esumi, Univ. of Tsukuba</a:t>
            </a:r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9828C-47E0-2747-9C06-BCBA39A3F9B4}" type="slidenum">
              <a:rPr kumimoji="1" lang="ja-JP" altLang="en-US" smtClean="0"/>
              <a:t>18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08359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/>
        </p:nvSpPr>
        <p:spPr>
          <a:xfrm>
            <a:off x="1304243" y="835838"/>
            <a:ext cx="6589858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800" dirty="0" smtClean="0"/>
              <a:t>		Summary</a:t>
            </a:r>
          </a:p>
          <a:p>
            <a:endParaRPr lang="en-US" altLang="ja-JP" sz="2800" dirty="0" smtClean="0"/>
          </a:p>
          <a:p>
            <a:r>
              <a:rPr lang="en-US" altLang="ja-JP" sz="2400" dirty="0" smtClean="0">
                <a:solidFill>
                  <a:srgbClr val="000090"/>
                </a:solidFill>
              </a:rPr>
              <a:t>QGP </a:t>
            </a:r>
            <a:r>
              <a:rPr lang="en-US" altLang="ja-JP" sz="2400" dirty="0">
                <a:solidFill>
                  <a:srgbClr val="000090"/>
                </a:solidFill>
              </a:rPr>
              <a:t>and heavy ion experiments</a:t>
            </a:r>
          </a:p>
          <a:p>
            <a:r>
              <a:rPr lang="en-US" altLang="ja-JP" sz="2400" dirty="0">
                <a:solidFill>
                  <a:srgbClr val="0000FF"/>
                </a:solidFill>
              </a:rPr>
              <a:t>Thermal and collective bulk (soft) measurements</a:t>
            </a:r>
          </a:p>
          <a:p>
            <a:r>
              <a:rPr lang="en-US" altLang="ja-JP" sz="2400" dirty="0">
                <a:solidFill>
                  <a:srgbClr val="FF0000"/>
                </a:solidFill>
              </a:rPr>
              <a:t>Jet and correlation (hard) measurements</a:t>
            </a:r>
          </a:p>
          <a:p>
            <a:r>
              <a:rPr lang="en-US" altLang="ja-JP" sz="2400" dirty="0">
                <a:solidFill>
                  <a:srgbClr val="008000"/>
                </a:solidFill>
              </a:rPr>
              <a:t>Interplay between hard and soft </a:t>
            </a:r>
            <a:r>
              <a:rPr lang="en-US" altLang="ja-JP" sz="2400" dirty="0" smtClean="0">
                <a:solidFill>
                  <a:srgbClr val="008000"/>
                </a:solidFill>
              </a:rPr>
              <a:t>probes</a:t>
            </a:r>
          </a:p>
          <a:p>
            <a:r>
              <a:rPr lang="en-US" altLang="ja-JP" sz="2400" dirty="0">
                <a:solidFill>
                  <a:srgbClr val="660066"/>
                </a:solidFill>
              </a:rPr>
              <a:t>Future </a:t>
            </a:r>
            <a:r>
              <a:rPr lang="en-US" altLang="ja-JP" sz="2400" dirty="0" smtClean="0">
                <a:solidFill>
                  <a:srgbClr val="660066"/>
                </a:solidFill>
              </a:rPr>
              <a:t>plans</a:t>
            </a:r>
            <a:endParaRPr lang="en-US" altLang="ja-JP" sz="2400" dirty="0">
              <a:solidFill>
                <a:srgbClr val="660066"/>
              </a:solidFill>
            </a:endParaRPr>
          </a:p>
        </p:txBody>
      </p:sp>
      <p:sp>
        <p:nvSpPr>
          <p:cNvPr id="6" name="日付プレースホルダー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Beihang-Tsukuba Collaboration Meeting, 10-11/Nov/2013, Tsukuba</a:t>
            </a:r>
            <a:endParaRPr kumimoji="1" lang="ja-JP" altLang="en-US"/>
          </a:p>
        </p:txBody>
      </p:sp>
      <p:sp>
        <p:nvSpPr>
          <p:cNvPr id="7" name="フッター プレースホルダー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ShinIchi Esumi, Univ. of Tsukuba</a:t>
            </a:r>
            <a:endParaRPr kumimoji="1" lang="ja-JP" altLang="en-US"/>
          </a:p>
        </p:txBody>
      </p:sp>
      <p:sp>
        <p:nvSpPr>
          <p:cNvPr id="8" name="スライド番号プレースホルダー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9828C-47E0-2747-9C06-BCBA39A3F9B4}" type="slidenum">
              <a:rPr kumimoji="1" lang="ja-JP" altLang="en-US" smtClean="0"/>
              <a:t>19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395771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304800" y="457200"/>
            <a:ext cx="8534400" cy="6146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842963"/>
            <a:ext cx="8185150" cy="2433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hadron-qgp-ro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63" y="3352800"/>
            <a:ext cx="8097837" cy="2744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6797894" y="6096000"/>
            <a:ext cx="960219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ja-JP" sz="1600" dirty="0" smtClean="0">
                <a:latin typeface="Arial"/>
                <a:cs typeface="Arial"/>
              </a:rPr>
              <a:t>Hadrons</a:t>
            </a:r>
            <a:endParaRPr lang="ja-JP" altLang="en-US" sz="1600" dirty="0">
              <a:latin typeface="Arial"/>
              <a:cs typeface="Arial"/>
            </a:endParaRPr>
          </a:p>
        </p:txBody>
      </p:sp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844550" y="6096000"/>
            <a:ext cx="2089134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ja-JP" sz="1600" dirty="0" smtClean="0">
                <a:latin typeface="Arial"/>
                <a:cs typeface="Arial"/>
              </a:rPr>
              <a:t>Quark Gluon Plasma</a:t>
            </a:r>
            <a:endParaRPr lang="en-US" altLang="ja-JP" sz="1600" dirty="0">
              <a:latin typeface="Arial"/>
              <a:cs typeface="Arial"/>
            </a:endParaRPr>
          </a:p>
        </p:txBody>
      </p:sp>
      <p:sp>
        <p:nvSpPr>
          <p:cNvPr id="10247" name="Text Box 7"/>
          <p:cNvSpPr txBox="1">
            <a:spLocks noChangeArrowheads="1"/>
          </p:cNvSpPr>
          <p:nvPr/>
        </p:nvSpPr>
        <p:spPr bwMode="auto">
          <a:xfrm>
            <a:off x="2718997" y="257145"/>
            <a:ext cx="3377397" cy="400110"/>
          </a:xfrm>
          <a:prstGeom prst="rect">
            <a:avLst/>
          </a:prstGeom>
          <a:solidFill>
            <a:schemeClr val="bg1"/>
          </a:solidFill>
          <a:ln w="38100" cmpd="sng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ja-JP" sz="2000" dirty="0" smtClean="0">
                <a:latin typeface="Arial"/>
                <a:cs typeface="Arial"/>
              </a:rPr>
              <a:t>Quark Gluon Plasma</a:t>
            </a:r>
            <a:r>
              <a:rPr lang="en-US" altLang="ja-JP" sz="2000" dirty="0">
                <a:latin typeface="Arial"/>
                <a:cs typeface="Arial"/>
              </a:rPr>
              <a:t> </a:t>
            </a:r>
            <a:r>
              <a:rPr lang="en-US" altLang="ja-JP" sz="2000" dirty="0" smtClean="0">
                <a:latin typeface="Arial"/>
                <a:cs typeface="Arial"/>
              </a:rPr>
              <a:t>(QGP)</a:t>
            </a:r>
            <a:endParaRPr lang="ja-JP" altLang="en-US" sz="2000" dirty="0">
              <a:latin typeface="Arial"/>
              <a:cs typeface="Arial"/>
            </a:endParaRPr>
          </a:p>
        </p:txBody>
      </p:sp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Beihang-Tsukuba Collaboration Meeting, 10-11/Nov/2013, Tsukuba</a:t>
            </a:r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ShinIchi Esumi, Univ. of Tsukuba</a:t>
            </a:r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9828C-47E0-2747-9C06-BCBA39A3F9B4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348320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dau_mpc_du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0380" y="-1152"/>
            <a:ext cx="3313620" cy="4886852"/>
          </a:xfrm>
          <a:prstGeom prst="rect">
            <a:avLst/>
          </a:prstGeom>
        </p:spPr>
      </p:pic>
      <p:pic>
        <p:nvPicPr>
          <p:cNvPr id="3" name="図 2" descr="dau_mpc_au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0513" y="-1153"/>
            <a:ext cx="3254682" cy="4886852"/>
          </a:xfrm>
          <a:prstGeom prst="rect">
            <a:avLst/>
          </a:prstGeom>
        </p:spPr>
      </p:pic>
      <p:sp>
        <p:nvSpPr>
          <p:cNvPr id="16" name="正方形/長方形 15"/>
          <p:cNvSpPr/>
          <p:nvPr/>
        </p:nvSpPr>
        <p:spPr>
          <a:xfrm>
            <a:off x="6280959" y="46775"/>
            <a:ext cx="2837302" cy="4873250"/>
          </a:xfrm>
          <a:prstGeom prst="rect">
            <a:avLst/>
          </a:prstGeom>
          <a:noFill/>
          <a:ln w="28575" cmpd="sng"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5" name="図 4" descr="dau_dndeta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155" y="1238978"/>
            <a:ext cx="2809475" cy="2999791"/>
          </a:xfrm>
          <a:prstGeom prst="rect">
            <a:avLst/>
          </a:prstGeom>
        </p:spPr>
      </p:pic>
      <p:sp>
        <p:nvSpPr>
          <p:cNvPr id="7" name="正方形/長方形 6"/>
          <p:cNvSpPr/>
          <p:nvPr/>
        </p:nvSpPr>
        <p:spPr>
          <a:xfrm>
            <a:off x="2288145" y="1485719"/>
            <a:ext cx="232481" cy="2353910"/>
          </a:xfrm>
          <a:prstGeom prst="rect">
            <a:avLst/>
          </a:prstGeom>
          <a:noFill/>
          <a:ln w="28575" cmpd="sng"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10" name="直線矢印コネクタ 9"/>
          <p:cNvCxnSpPr/>
          <p:nvPr/>
        </p:nvCxnSpPr>
        <p:spPr>
          <a:xfrm>
            <a:off x="1820904" y="1995747"/>
            <a:ext cx="467241" cy="0"/>
          </a:xfrm>
          <a:prstGeom prst="straightConnector1">
            <a:avLst/>
          </a:prstGeom>
          <a:ln>
            <a:solidFill>
              <a:srgbClr val="008000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直線矢印コネクタ 10"/>
          <p:cNvCxnSpPr/>
          <p:nvPr/>
        </p:nvCxnSpPr>
        <p:spPr>
          <a:xfrm>
            <a:off x="1130361" y="1995747"/>
            <a:ext cx="458062" cy="0"/>
          </a:xfrm>
          <a:prstGeom prst="straightConnector1">
            <a:avLst/>
          </a:prstGeom>
          <a:ln>
            <a:solidFill>
              <a:srgbClr val="FF6600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テキスト ボックス 13"/>
          <p:cNvSpPr txBox="1"/>
          <p:nvPr/>
        </p:nvSpPr>
        <p:spPr>
          <a:xfrm>
            <a:off x="323936" y="226996"/>
            <a:ext cx="2528974" cy="707886"/>
          </a:xfrm>
          <a:prstGeom prst="rect">
            <a:avLst/>
          </a:prstGeom>
          <a:noFill/>
          <a:ln w="38100" cmpd="sng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ja-JP" sz="2000" dirty="0" smtClean="0">
                <a:latin typeface="Arial"/>
                <a:cs typeface="Arial"/>
              </a:rPr>
              <a:t>Ridge Structure (</a:t>
            </a:r>
            <a:r>
              <a:rPr lang="en-US" altLang="ja-JP" sz="2000" dirty="0" err="1" smtClean="0">
                <a:latin typeface="Arial"/>
                <a:cs typeface="Arial"/>
              </a:rPr>
              <a:t>v</a:t>
            </a:r>
            <a:r>
              <a:rPr lang="en-US" altLang="ja-JP" sz="2000" baseline="-25000" dirty="0" err="1" smtClean="0">
                <a:latin typeface="Arial"/>
                <a:cs typeface="Arial"/>
              </a:rPr>
              <a:t>n</a:t>
            </a:r>
            <a:r>
              <a:rPr lang="en-US" altLang="ja-JP" sz="2000" dirty="0" smtClean="0">
                <a:latin typeface="Arial"/>
                <a:cs typeface="Arial"/>
              </a:rPr>
              <a:t>) </a:t>
            </a:r>
          </a:p>
          <a:p>
            <a:pPr algn="ctr"/>
            <a:r>
              <a:rPr lang="en-US" altLang="ja-JP" sz="2000" dirty="0" smtClean="0">
                <a:latin typeface="Arial"/>
                <a:cs typeface="Arial"/>
              </a:rPr>
              <a:t>in </a:t>
            </a:r>
            <a:r>
              <a:rPr lang="en-US" altLang="ja-JP" sz="2000" dirty="0" err="1" smtClean="0">
                <a:latin typeface="Arial"/>
                <a:cs typeface="Arial"/>
              </a:rPr>
              <a:t>d+Au</a:t>
            </a:r>
            <a:r>
              <a:rPr lang="en-US" altLang="ja-JP" sz="2000" dirty="0" smtClean="0">
                <a:latin typeface="Arial"/>
                <a:cs typeface="Arial"/>
              </a:rPr>
              <a:t> at RHIC</a:t>
            </a:r>
            <a:endParaRPr lang="en-US" altLang="ja-JP" sz="2000" dirty="0">
              <a:latin typeface="Arial"/>
              <a:cs typeface="Arial"/>
            </a:endParaRPr>
          </a:p>
        </p:txBody>
      </p:sp>
      <p:sp>
        <p:nvSpPr>
          <p:cNvPr id="17" name="正方形/長方形 16"/>
          <p:cNvSpPr/>
          <p:nvPr/>
        </p:nvSpPr>
        <p:spPr>
          <a:xfrm>
            <a:off x="897880" y="1485719"/>
            <a:ext cx="232481" cy="2353910"/>
          </a:xfrm>
          <a:prstGeom prst="rect">
            <a:avLst/>
          </a:prstGeom>
          <a:noFill/>
          <a:ln w="28575" cmpd="sng">
            <a:solidFill>
              <a:srgbClr val="FF66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正方形/長方形 17"/>
          <p:cNvSpPr/>
          <p:nvPr/>
        </p:nvSpPr>
        <p:spPr>
          <a:xfrm>
            <a:off x="1588423" y="1485719"/>
            <a:ext cx="232481" cy="2353910"/>
          </a:xfrm>
          <a:prstGeom prst="rect">
            <a:avLst/>
          </a:prstGeom>
          <a:noFill/>
          <a:ln w="28575" cmpd="sng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4253884" y="5240400"/>
            <a:ext cx="400839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dirty="0" smtClean="0"/>
              <a:t>Backward-Central    or    Forward-Central</a:t>
            </a:r>
          </a:p>
          <a:p>
            <a:pPr algn="ctr"/>
            <a:endParaRPr kumimoji="1" lang="en-US" altLang="ja-JP" dirty="0"/>
          </a:p>
          <a:p>
            <a:pPr algn="ctr"/>
            <a:r>
              <a:rPr lang="en-US" altLang="ja-JP" dirty="0" smtClean="0"/>
              <a:t>Two-particle correlations</a:t>
            </a:r>
            <a:endParaRPr lang="en-US" altLang="ja-JP" dirty="0"/>
          </a:p>
        </p:txBody>
      </p:sp>
      <p:sp>
        <p:nvSpPr>
          <p:cNvPr id="24" name="正方形/長方形 23"/>
          <p:cNvSpPr/>
          <p:nvPr/>
        </p:nvSpPr>
        <p:spPr>
          <a:xfrm>
            <a:off x="6569045" y="5148863"/>
            <a:ext cx="1658907" cy="548012"/>
          </a:xfrm>
          <a:prstGeom prst="rect">
            <a:avLst/>
          </a:prstGeom>
          <a:noFill/>
          <a:ln w="28575" cmpd="sng"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正方形/長方形 24"/>
          <p:cNvSpPr/>
          <p:nvPr/>
        </p:nvSpPr>
        <p:spPr>
          <a:xfrm>
            <a:off x="4253884" y="5148863"/>
            <a:ext cx="1821138" cy="548012"/>
          </a:xfrm>
          <a:prstGeom prst="rect">
            <a:avLst/>
          </a:prstGeom>
          <a:noFill/>
          <a:ln w="28575" cmpd="sng">
            <a:solidFill>
              <a:srgbClr val="FF66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" name="図 1" descr="phenix_atlas_v2model.gi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23" y="4277563"/>
            <a:ext cx="3535184" cy="2298208"/>
          </a:xfrm>
          <a:prstGeom prst="rect">
            <a:avLst/>
          </a:prstGeom>
        </p:spPr>
      </p:pic>
      <p:sp>
        <p:nvSpPr>
          <p:cNvPr id="6" name="正方形/長方形 5"/>
          <p:cNvSpPr/>
          <p:nvPr/>
        </p:nvSpPr>
        <p:spPr>
          <a:xfrm>
            <a:off x="3410481" y="4250211"/>
            <a:ext cx="261997" cy="1663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正方形/長方形 14"/>
          <p:cNvSpPr/>
          <p:nvPr/>
        </p:nvSpPr>
        <p:spPr>
          <a:xfrm>
            <a:off x="3386453" y="46775"/>
            <a:ext cx="2837302" cy="4873250"/>
          </a:xfrm>
          <a:prstGeom prst="rect">
            <a:avLst/>
          </a:prstGeom>
          <a:noFill/>
          <a:ln w="28575" cmpd="sng">
            <a:solidFill>
              <a:srgbClr val="FF66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2000344" y="4105256"/>
            <a:ext cx="134822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 err="1" smtClean="0">
                <a:latin typeface="Arial"/>
                <a:cs typeface="Arial"/>
              </a:rPr>
              <a:t>arXiv</a:t>
            </a:r>
            <a:r>
              <a:rPr kumimoji="1" lang="en-US" altLang="ja-JP" sz="1200" dirty="0" smtClean="0">
                <a:latin typeface="Arial"/>
                <a:cs typeface="Arial"/>
              </a:rPr>
              <a:t> :1303.1794</a:t>
            </a:r>
            <a:endParaRPr kumimoji="1" lang="ja-JP" altLang="en-US" sz="1200" dirty="0">
              <a:latin typeface="Arial"/>
              <a:cs typeface="Arial"/>
            </a:endParaRPr>
          </a:p>
        </p:txBody>
      </p:sp>
      <p:sp>
        <p:nvSpPr>
          <p:cNvPr id="19" name="日付プレースホルダー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Beihang-Tsukuba Collaboration Meeting, 10-11/Nov/2013, Tsukuba</a:t>
            </a:r>
            <a:endParaRPr kumimoji="1" lang="ja-JP" altLang="en-US"/>
          </a:p>
        </p:txBody>
      </p:sp>
      <p:sp>
        <p:nvSpPr>
          <p:cNvPr id="20" name="フッター プレースホルダー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ShinIchi Esumi, Univ. of Tsukuba</a:t>
            </a:r>
            <a:endParaRPr kumimoji="1" lang="ja-JP" altLang="en-US"/>
          </a:p>
        </p:txBody>
      </p:sp>
      <p:sp>
        <p:nvSpPr>
          <p:cNvPr id="21" name="スライド番号プレースホルダー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9828C-47E0-2747-9C06-BCBA39A3F9B4}" type="slidenum">
              <a:rPr kumimoji="1" lang="ja-JP" altLang="en-US" smtClean="0"/>
              <a:t>20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927098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ampt_eta_dep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5064" y="961121"/>
            <a:ext cx="5909538" cy="4698107"/>
          </a:xfrm>
          <a:prstGeom prst="rect">
            <a:avLst/>
          </a:prstGeom>
        </p:spPr>
      </p:pic>
      <p:cxnSp>
        <p:nvCxnSpPr>
          <p:cNvPr id="31" name="直線矢印コネクタ 30"/>
          <p:cNvCxnSpPr/>
          <p:nvPr/>
        </p:nvCxnSpPr>
        <p:spPr>
          <a:xfrm flipV="1">
            <a:off x="1343445" y="5590557"/>
            <a:ext cx="0" cy="757014"/>
          </a:xfrm>
          <a:prstGeom prst="straightConnector1">
            <a:avLst/>
          </a:prstGeom>
          <a:ln>
            <a:solidFill>
              <a:srgbClr val="000000"/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直線矢印コネクタ 14"/>
          <p:cNvCxnSpPr/>
          <p:nvPr/>
        </p:nvCxnSpPr>
        <p:spPr>
          <a:xfrm flipV="1">
            <a:off x="1343445" y="4506139"/>
            <a:ext cx="0" cy="73605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円柱 8"/>
          <p:cNvSpPr/>
          <p:nvPr/>
        </p:nvSpPr>
        <p:spPr>
          <a:xfrm rot="16200000">
            <a:off x="857201" y="4948996"/>
            <a:ext cx="868948" cy="1279964"/>
          </a:xfrm>
          <a:prstGeom prst="can">
            <a:avLst>
              <a:gd name="adj" fmla="val 32692"/>
            </a:avLst>
          </a:prstGeom>
          <a:gradFill flip="none" rotWithShape="1">
            <a:gsLst>
              <a:gs pos="0">
                <a:srgbClr val="FF0000"/>
              </a:gs>
              <a:gs pos="100000">
                <a:srgbClr val="FFFF0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10" name="直線コネクタ 9"/>
          <p:cNvCxnSpPr/>
          <p:nvPr/>
        </p:nvCxnSpPr>
        <p:spPr>
          <a:xfrm>
            <a:off x="140979" y="5575610"/>
            <a:ext cx="643179" cy="996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直線コネクタ 10"/>
          <p:cNvCxnSpPr/>
          <p:nvPr/>
        </p:nvCxnSpPr>
        <p:spPr>
          <a:xfrm>
            <a:off x="1931658" y="5580591"/>
            <a:ext cx="643179" cy="996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直線コネクタ 11"/>
          <p:cNvCxnSpPr>
            <a:endCxn id="9" idx="3"/>
          </p:cNvCxnSpPr>
          <p:nvPr/>
        </p:nvCxnSpPr>
        <p:spPr>
          <a:xfrm flipV="1">
            <a:off x="784158" y="5588978"/>
            <a:ext cx="1147499" cy="1576"/>
          </a:xfrm>
          <a:prstGeom prst="line">
            <a:avLst/>
          </a:prstGeom>
          <a:ln>
            <a:solidFill>
              <a:schemeClr val="tx1"/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左右矢印 17"/>
          <p:cNvSpPr/>
          <p:nvPr/>
        </p:nvSpPr>
        <p:spPr>
          <a:xfrm>
            <a:off x="1142920" y="5659228"/>
            <a:ext cx="508000" cy="147053"/>
          </a:xfrm>
          <a:prstGeom prst="leftRightArrow">
            <a:avLst/>
          </a:prstGeom>
          <a:solidFill>
            <a:srgbClr val="0000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正方形/長方形 19"/>
          <p:cNvSpPr/>
          <p:nvPr/>
        </p:nvSpPr>
        <p:spPr>
          <a:xfrm>
            <a:off x="2095666" y="5242189"/>
            <a:ext cx="7157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 smtClean="0"/>
              <a:t>beam</a:t>
            </a:r>
            <a:endParaRPr lang="ja-JP" altLang="en-US" dirty="0"/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5149225" y="5779170"/>
            <a:ext cx="18292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dirty="0" smtClean="0">
                <a:latin typeface="Symbol" charset="2"/>
                <a:cs typeface="Symbol" charset="2"/>
              </a:rPr>
              <a:t>Dh</a:t>
            </a:r>
            <a:r>
              <a:rPr kumimoji="1" lang="en-US" altLang="ja-JP" sz="2000" dirty="0" smtClean="0"/>
              <a:t> = </a:t>
            </a:r>
            <a:r>
              <a:rPr kumimoji="1" lang="en-US" altLang="ja-JP" sz="2000" dirty="0" err="1" smtClean="0">
                <a:latin typeface="Symbol" charset="2"/>
                <a:cs typeface="Symbol" charset="2"/>
              </a:rPr>
              <a:t>h</a:t>
            </a:r>
            <a:r>
              <a:rPr kumimoji="1" lang="en-US" altLang="ja-JP" sz="2000" baseline="30000" dirty="0" err="1" smtClean="0"/>
              <a:t>Asso</a:t>
            </a:r>
            <a:r>
              <a:rPr kumimoji="1" lang="en-US" altLang="ja-JP" sz="2000" dirty="0" smtClean="0"/>
              <a:t> - </a:t>
            </a:r>
            <a:r>
              <a:rPr kumimoji="1" lang="en-US" altLang="ja-JP" sz="2000" dirty="0" err="1" smtClean="0">
                <a:latin typeface="Symbol" charset="2"/>
                <a:cs typeface="Symbol" charset="2"/>
              </a:rPr>
              <a:t>h</a:t>
            </a:r>
            <a:r>
              <a:rPr kumimoji="1" lang="en-US" altLang="ja-JP" sz="2000" baseline="30000" dirty="0" err="1" smtClean="0"/>
              <a:t>Trig</a:t>
            </a:r>
            <a:endParaRPr kumimoji="1" lang="ja-JP" altLang="en-US" sz="2000" baseline="30000" dirty="0"/>
          </a:p>
        </p:txBody>
      </p:sp>
      <p:sp>
        <p:nvSpPr>
          <p:cNvPr id="26" name="テキスト ボックス 25"/>
          <p:cNvSpPr txBox="1"/>
          <p:nvPr/>
        </p:nvSpPr>
        <p:spPr>
          <a:xfrm>
            <a:off x="3004280" y="5579115"/>
            <a:ext cx="16337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dirty="0" smtClean="0"/>
              <a:t>-4  -2   0   2   4</a:t>
            </a:r>
            <a:endParaRPr kumimoji="1" lang="ja-JP" altLang="en-US" sz="2000" dirty="0"/>
          </a:p>
        </p:txBody>
      </p:sp>
      <p:cxnSp>
        <p:nvCxnSpPr>
          <p:cNvPr id="28" name="直線矢印コネクタ 27"/>
          <p:cNvCxnSpPr/>
          <p:nvPr/>
        </p:nvCxnSpPr>
        <p:spPr>
          <a:xfrm flipV="1">
            <a:off x="1343445" y="5063715"/>
            <a:ext cx="0" cy="959737"/>
          </a:xfrm>
          <a:prstGeom prst="straightConnector1">
            <a:avLst/>
          </a:prstGeom>
          <a:ln>
            <a:solidFill>
              <a:srgbClr val="000000"/>
            </a:solidFill>
            <a:prstDash val="dot"/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9" name="テキスト ボックス 38"/>
          <p:cNvSpPr txBox="1"/>
          <p:nvPr/>
        </p:nvSpPr>
        <p:spPr>
          <a:xfrm rot="16200000">
            <a:off x="1778868" y="3105192"/>
            <a:ext cx="216512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dirty="0" smtClean="0"/>
              <a:t>1/</a:t>
            </a:r>
            <a:r>
              <a:rPr kumimoji="1" lang="en-US" altLang="ja-JP" sz="2000" dirty="0" err="1" smtClean="0"/>
              <a:t>N</a:t>
            </a:r>
            <a:r>
              <a:rPr kumimoji="1" lang="en-US" altLang="ja-JP" sz="2000" baseline="-25000" dirty="0" err="1" smtClean="0"/>
              <a:t>Trig</a:t>
            </a:r>
            <a:r>
              <a:rPr kumimoji="1" lang="en-US" altLang="ja-JP" sz="2000" dirty="0" smtClean="0"/>
              <a:t> </a:t>
            </a:r>
            <a:r>
              <a:rPr kumimoji="1" lang="en-US" altLang="ja-JP" sz="2000" dirty="0" err="1" smtClean="0"/>
              <a:t>dN</a:t>
            </a:r>
            <a:r>
              <a:rPr kumimoji="1" lang="en-US" altLang="ja-JP" sz="2000" baseline="-25000" dirty="0" err="1" smtClean="0"/>
              <a:t>Asso</a:t>
            </a:r>
            <a:r>
              <a:rPr kumimoji="1" lang="en-US" altLang="ja-JP" sz="2000" baseline="-25000" dirty="0" smtClean="0"/>
              <a:t> </a:t>
            </a:r>
            <a:r>
              <a:rPr kumimoji="1" lang="en-US" altLang="ja-JP" sz="2000" dirty="0" smtClean="0"/>
              <a:t>/ </a:t>
            </a:r>
            <a:r>
              <a:rPr kumimoji="1" lang="en-US" altLang="ja-JP" sz="2000" dirty="0" err="1" smtClean="0"/>
              <a:t>d</a:t>
            </a:r>
            <a:r>
              <a:rPr kumimoji="1" lang="en-US" altLang="ja-JP" sz="2000" dirty="0" err="1" smtClean="0">
                <a:latin typeface="Symbol" charset="2"/>
                <a:cs typeface="Symbol" charset="2"/>
              </a:rPr>
              <a:t>Dh</a:t>
            </a:r>
            <a:endParaRPr kumimoji="1" lang="ja-JP" altLang="en-US" sz="2000" dirty="0">
              <a:latin typeface="Symbol" charset="2"/>
              <a:cs typeface="Symbol" charset="2"/>
            </a:endParaRPr>
          </a:p>
        </p:txBody>
      </p:sp>
      <p:cxnSp>
        <p:nvCxnSpPr>
          <p:cNvPr id="40" name="直線コネクタ 39"/>
          <p:cNvCxnSpPr/>
          <p:nvPr/>
        </p:nvCxnSpPr>
        <p:spPr>
          <a:xfrm flipV="1">
            <a:off x="3865877" y="1473115"/>
            <a:ext cx="0" cy="3681389"/>
          </a:xfrm>
          <a:prstGeom prst="line">
            <a:avLst/>
          </a:prstGeom>
          <a:ln w="38100" cmpd="sng">
            <a:solidFill>
              <a:srgbClr val="008000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4" name="テキスト ボックス 43"/>
          <p:cNvSpPr txBox="1"/>
          <p:nvPr/>
        </p:nvSpPr>
        <p:spPr>
          <a:xfrm>
            <a:off x="122589" y="1949956"/>
            <a:ext cx="2390373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/>
              <a:t>F</a:t>
            </a:r>
            <a:r>
              <a:rPr kumimoji="1" lang="en-US" altLang="ja-JP" dirty="0" smtClean="0"/>
              <a:t>orward-backward</a:t>
            </a:r>
          </a:p>
          <a:p>
            <a:r>
              <a:rPr lang="en-US" altLang="ja-JP" dirty="0"/>
              <a:t>a</a:t>
            </a:r>
            <a:r>
              <a:rPr lang="en-US" altLang="ja-JP" dirty="0" smtClean="0"/>
              <a:t>symmetry is visible</a:t>
            </a:r>
          </a:p>
          <a:p>
            <a:r>
              <a:rPr lang="en-US" altLang="ja-JP" dirty="0" smtClean="0"/>
              <a:t>i</a:t>
            </a:r>
            <a:r>
              <a:rPr kumimoji="1" lang="en-US" altLang="ja-JP" dirty="0" smtClean="0"/>
              <a:t>n AMPT simulation.</a:t>
            </a:r>
          </a:p>
          <a:p>
            <a:r>
              <a:rPr lang="en-US" altLang="ja-JP" dirty="0" smtClean="0"/>
              <a:t>Near side </a:t>
            </a:r>
            <a:r>
              <a:rPr lang="en-US" altLang="ja-JP" dirty="0" smtClean="0">
                <a:latin typeface="Symbol" charset="2"/>
                <a:cs typeface="Symbol" charset="2"/>
              </a:rPr>
              <a:t>Dh</a:t>
            </a:r>
            <a:r>
              <a:rPr lang="en-US" altLang="ja-JP" dirty="0" smtClean="0"/>
              <a:t> peak is backward shifted </a:t>
            </a:r>
            <a:r>
              <a:rPr lang="en-US" altLang="ja-JP" dirty="0" err="1" smtClean="0"/>
              <a:t>w.r.t</a:t>
            </a:r>
            <a:r>
              <a:rPr lang="en-US" altLang="ja-JP" dirty="0" smtClean="0"/>
              <a:t>. trigger </a:t>
            </a:r>
            <a:r>
              <a:rPr lang="en-US" altLang="ja-JP" dirty="0" smtClean="0">
                <a:latin typeface="Symbol" charset="2"/>
                <a:cs typeface="Symbol" charset="2"/>
              </a:rPr>
              <a:t>h </a:t>
            </a:r>
            <a:r>
              <a:rPr lang="en-US" altLang="ja-JP" dirty="0" smtClean="0">
                <a:cs typeface="Arial"/>
              </a:rPr>
              <a:t>direction</a:t>
            </a:r>
            <a:r>
              <a:rPr lang="en-US" altLang="ja-JP" dirty="0" smtClean="0">
                <a:cs typeface="Symbol" charset="2"/>
              </a:rPr>
              <a:t>.</a:t>
            </a:r>
            <a:endParaRPr kumimoji="1" lang="ja-JP" altLang="en-US" dirty="0">
              <a:cs typeface="Symbol" charset="2"/>
            </a:endParaRPr>
          </a:p>
        </p:txBody>
      </p:sp>
      <p:cxnSp>
        <p:nvCxnSpPr>
          <p:cNvPr id="46" name="直線コネクタ 45"/>
          <p:cNvCxnSpPr/>
          <p:nvPr/>
        </p:nvCxnSpPr>
        <p:spPr>
          <a:xfrm flipH="1" flipV="1">
            <a:off x="680498" y="4081517"/>
            <a:ext cx="345133" cy="797415"/>
          </a:xfrm>
          <a:prstGeom prst="line">
            <a:avLst/>
          </a:prstGeom>
          <a:ln>
            <a:solidFill>
              <a:srgbClr val="008000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8" name="フリーフォーム 47"/>
          <p:cNvSpPr/>
          <p:nvPr/>
        </p:nvSpPr>
        <p:spPr>
          <a:xfrm rot="12600000">
            <a:off x="432455" y="4159319"/>
            <a:ext cx="778229" cy="744578"/>
          </a:xfrm>
          <a:custGeom>
            <a:avLst/>
            <a:gdLst>
              <a:gd name="connsiteX0" fmla="*/ 0 w 359635"/>
              <a:gd name="connsiteY0" fmla="*/ 247236 h 280950"/>
              <a:gd name="connsiteX1" fmla="*/ 123624 w 359635"/>
              <a:gd name="connsiteY1" fmla="*/ 235998 h 280950"/>
              <a:gd name="connsiteX2" fmla="*/ 280965 w 359635"/>
              <a:gd name="connsiteY2" fmla="*/ 280950 h 280950"/>
              <a:gd name="connsiteX3" fmla="*/ 359635 w 359635"/>
              <a:gd name="connsiteY3" fmla="*/ 269712 h 280950"/>
              <a:gd name="connsiteX4" fmla="*/ 269726 w 359635"/>
              <a:gd name="connsiteY4" fmla="*/ 146094 h 280950"/>
              <a:gd name="connsiteX5" fmla="*/ 191056 w 359635"/>
              <a:gd name="connsiteY5" fmla="*/ 0 h 280950"/>
              <a:gd name="connsiteX0" fmla="*/ 0 w 360382"/>
              <a:gd name="connsiteY0" fmla="*/ 247236 h 284274"/>
              <a:gd name="connsiteX1" fmla="*/ 123624 w 360382"/>
              <a:gd name="connsiteY1" fmla="*/ 235998 h 284274"/>
              <a:gd name="connsiteX2" fmla="*/ 280965 w 360382"/>
              <a:gd name="connsiteY2" fmla="*/ 280950 h 284274"/>
              <a:gd name="connsiteX3" fmla="*/ 359635 w 360382"/>
              <a:gd name="connsiteY3" fmla="*/ 269712 h 284274"/>
              <a:gd name="connsiteX4" fmla="*/ 232058 w 360382"/>
              <a:gd name="connsiteY4" fmla="*/ 119187 h 284274"/>
              <a:gd name="connsiteX5" fmla="*/ 191056 w 360382"/>
              <a:gd name="connsiteY5" fmla="*/ 0 h 284274"/>
              <a:gd name="connsiteX0" fmla="*/ 0 w 360382"/>
              <a:gd name="connsiteY0" fmla="*/ 279525 h 316563"/>
              <a:gd name="connsiteX1" fmla="*/ 123624 w 360382"/>
              <a:gd name="connsiteY1" fmla="*/ 268287 h 316563"/>
              <a:gd name="connsiteX2" fmla="*/ 280965 w 360382"/>
              <a:gd name="connsiteY2" fmla="*/ 313239 h 316563"/>
              <a:gd name="connsiteX3" fmla="*/ 359635 w 360382"/>
              <a:gd name="connsiteY3" fmla="*/ 302001 h 316563"/>
              <a:gd name="connsiteX4" fmla="*/ 232058 w 360382"/>
              <a:gd name="connsiteY4" fmla="*/ 151476 h 316563"/>
              <a:gd name="connsiteX5" fmla="*/ 191056 w 360382"/>
              <a:gd name="connsiteY5" fmla="*/ 0 h 316563"/>
              <a:gd name="connsiteX0" fmla="*/ 0 w 365868"/>
              <a:gd name="connsiteY0" fmla="*/ 279525 h 319840"/>
              <a:gd name="connsiteX1" fmla="*/ 123624 w 365868"/>
              <a:gd name="connsiteY1" fmla="*/ 268287 h 319840"/>
              <a:gd name="connsiteX2" fmla="*/ 280965 w 365868"/>
              <a:gd name="connsiteY2" fmla="*/ 313239 h 319840"/>
              <a:gd name="connsiteX3" fmla="*/ 365016 w 365868"/>
              <a:gd name="connsiteY3" fmla="*/ 302001 h 319840"/>
              <a:gd name="connsiteX4" fmla="*/ 232058 w 365868"/>
              <a:gd name="connsiteY4" fmla="*/ 151476 h 319840"/>
              <a:gd name="connsiteX5" fmla="*/ 191056 w 365868"/>
              <a:gd name="connsiteY5" fmla="*/ 0 h 319840"/>
              <a:gd name="connsiteX0" fmla="*/ 0 w 365420"/>
              <a:gd name="connsiteY0" fmla="*/ 279525 h 316521"/>
              <a:gd name="connsiteX1" fmla="*/ 123624 w 365420"/>
              <a:gd name="connsiteY1" fmla="*/ 268287 h 316521"/>
              <a:gd name="connsiteX2" fmla="*/ 280965 w 365420"/>
              <a:gd name="connsiteY2" fmla="*/ 313239 h 316521"/>
              <a:gd name="connsiteX3" fmla="*/ 365016 w 365420"/>
              <a:gd name="connsiteY3" fmla="*/ 302001 h 316521"/>
              <a:gd name="connsiteX4" fmla="*/ 309449 w 365420"/>
              <a:gd name="connsiteY4" fmla="*/ 213953 h 316521"/>
              <a:gd name="connsiteX5" fmla="*/ 232058 w 365420"/>
              <a:gd name="connsiteY5" fmla="*/ 151476 h 316521"/>
              <a:gd name="connsiteX6" fmla="*/ 191056 w 365420"/>
              <a:gd name="connsiteY6" fmla="*/ 0 h 316521"/>
              <a:gd name="connsiteX0" fmla="*/ 0 w 365420"/>
              <a:gd name="connsiteY0" fmla="*/ 279525 h 316521"/>
              <a:gd name="connsiteX1" fmla="*/ 123624 w 365420"/>
              <a:gd name="connsiteY1" fmla="*/ 268287 h 316521"/>
              <a:gd name="connsiteX2" fmla="*/ 280965 w 365420"/>
              <a:gd name="connsiteY2" fmla="*/ 313239 h 316521"/>
              <a:gd name="connsiteX3" fmla="*/ 365016 w 365420"/>
              <a:gd name="connsiteY3" fmla="*/ 302001 h 316521"/>
              <a:gd name="connsiteX4" fmla="*/ 309449 w 365420"/>
              <a:gd name="connsiteY4" fmla="*/ 213953 h 316521"/>
              <a:gd name="connsiteX5" fmla="*/ 221296 w 365420"/>
              <a:gd name="connsiteY5" fmla="*/ 135331 h 316521"/>
              <a:gd name="connsiteX6" fmla="*/ 191056 w 365420"/>
              <a:gd name="connsiteY6" fmla="*/ 0 h 316521"/>
              <a:gd name="connsiteX0" fmla="*/ 0 w 366100"/>
              <a:gd name="connsiteY0" fmla="*/ 279525 h 316521"/>
              <a:gd name="connsiteX1" fmla="*/ 123624 w 366100"/>
              <a:gd name="connsiteY1" fmla="*/ 268287 h 316521"/>
              <a:gd name="connsiteX2" fmla="*/ 259441 w 366100"/>
              <a:gd name="connsiteY2" fmla="*/ 313239 h 316521"/>
              <a:gd name="connsiteX3" fmla="*/ 365016 w 366100"/>
              <a:gd name="connsiteY3" fmla="*/ 302001 h 316521"/>
              <a:gd name="connsiteX4" fmla="*/ 309449 w 366100"/>
              <a:gd name="connsiteY4" fmla="*/ 213953 h 316521"/>
              <a:gd name="connsiteX5" fmla="*/ 221296 w 366100"/>
              <a:gd name="connsiteY5" fmla="*/ 135331 h 316521"/>
              <a:gd name="connsiteX6" fmla="*/ 191056 w 366100"/>
              <a:gd name="connsiteY6" fmla="*/ 0 h 316521"/>
              <a:gd name="connsiteX0" fmla="*/ 0 w 366064"/>
              <a:gd name="connsiteY0" fmla="*/ 279525 h 316521"/>
              <a:gd name="connsiteX1" fmla="*/ 123624 w 366064"/>
              <a:gd name="connsiteY1" fmla="*/ 268287 h 316521"/>
              <a:gd name="connsiteX2" fmla="*/ 259441 w 366064"/>
              <a:gd name="connsiteY2" fmla="*/ 313239 h 316521"/>
              <a:gd name="connsiteX3" fmla="*/ 365016 w 366064"/>
              <a:gd name="connsiteY3" fmla="*/ 302001 h 316521"/>
              <a:gd name="connsiteX4" fmla="*/ 309449 w 366064"/>
              <a:gd name="connsiteY4" fmla="*/ 213953 h 316521"/>
              <a:gd name="connsiteX5" fmla="*/ 242391 w 366064"/>
              <a:gd name="connsiteY5" fmla="*/ 124450 h 316521"/>
              <a:gd name="connsiteX6" fmla="*/ 191056 w 366064"/>
              <a:gd name="connsiteY6" fmla="*/ 0 h 316521"/>
              <a:gd name="connsiteX0" fmla="*/ 0 w 366064"/>
              <a:gd name="connsiteY0" fmla="*/ 279525 h 314683"/>
              <a:gd name="connsiteX1" fmla="*/ 111663 w 366064"/>
              <a:gd name="connsiteY1" fmla="*/ 293302 h 314683"/>
              <a:gd name="connsiteX2" fmla="*/ 259441 w 366064"/>
              <a:gd name="connsiteY2" fmla="*/ 313239 h 314683"/>
              <a:gd name="connsiteX3" fmla="*/ 365016 w 366064"/>
              <a:gd name="connsiteY3" fmla="*/ 302001 h 314683"/>
              <a:gd name="connsiteX4" fmla="*/ 309449 w 366064"/>
              <a:gd name="connsiteY4" fmla="*/ 213953 h 314683"/>
              <a:gd name="connsiteX5" fmla="*/ 242391 w 366064"/>
              <a:gd name="connsiteY5" fmla="*/ 124450 h 314683"/>
              <a:gd name="connsiteX6" fmla="*/ 191056 w 366064"/>
              <a:gd name="connsiteY6" fmla="*/ 0 h 314683"/>
              <a:gd name="connsiteX0" fmla="*/ 0 w 365661"/>
              <a:gd name="connsiteY0" fmla="*/ 279525 h 332204"/>
              <a:gd name="connsiteX1" fmla="*/ 111663 w 365661"/>
              <a:gd name="connsiteY1" fmla="*/ 293302 h 332204"/>
              <a:gd name="connsiteX2" fmla="*/ 271620 w 365661"/>
              <a:gd name="connsiteY2" fmla="*/ 332085 h 332204"/>
              <a:gd name="connsiteX3" fmla="*/ 365016 w 365661"/>
              <a:gd name="connsiteY3" fmla="*/ 302001 h 332204"/>
              <a:gd name="connsiteX4" fmla="*/ 309449 w 365661"/>
              <a:gd name="connsiteY4" fmla="*/ 213953 h 332204"/>
              <a:gd name="connsiteX5" fmla="*/ 242391 w 365661"/>
              <a:gd name="connsiteY5" fmla="*/ 124450 h 332204"/>
              <a:gd name="connsiteX6" fmla="*/ 191056 w 365661"/>
              <a:gd name="connsiteY6" fmla="*/ 0 h 332204"/>
              <a:gd name="connsiteX0" fmla="*/ 0 w 367221"/>
              <a:gd name="connsiteY0" fmla="*/ 279525 h 332180"/>
              <a:gd name="connsiteX1" fmla="*/ 111663 w 367221"/>
              <a:gd name="connsiteY1" fmla="*/ 293302 h 332180"/>
              <a:gd name="connsiteX2" fmla="*/ 271620 w 367221"/>
              <a:gd name="connsiteY2" fmla="*/ 332085 h 332180"/>
              <a:gd name="connsiteX3" fmla="*/ 365016 w 367221"/>
              <a:gd name="connsiteY3" fmla="*/ 302001 h 332180"/>
              <a:gd name="connsiteX4" fmla="*/ 329946 w 367221"/>
              <a:gd name="connsiteY4" fmla="*/ 234789 h 332180"/>
              <a:gd name="connsiteX5" fmla="*/ 242391 w 367221"/>
              <a:gd name="connsiteY5" fmla="*/ 124450 h 332180"/>
              <a:gd name="connsiteX6" fmla="*/ 191056 w 367221"/>
              <a:gd name="connsiteY6" fmla="*/ 0 h 332180"/>
              <a:gd name="connsiteX0" fmla="*/ 0 w 367919"/>
              <a:gd name="connsiteY0" fmla="*/ 279525 h 313937"/>
              <a:gd name="connsiteX1" fmla="*/ 111663 w 367919"/>
              <a:gd name="connsiteY1" fmla="*/ 293302 h 313937"/>
              <a:gd name="connsiteX2" fmla="*/ 259442 w 367919"/>
              <a:gd name="connsiteY2" fmla="*/ 313240 h 313937"/>
              <a:gd name="connsiteX3" fmla="*/ 365016 w 367919"/>
              <a:gd name="connsiteY3" fmla="*/ 302001 h 313937"/>
              <a:gd name="connsiteX4" fmla="*/ 329946 w 367919"/>
              <a:gd name="connsiteY4" fmla="*/ 234789 h 313937"/>
              <a:gd name="connsiteX5" fmla="*/ 242391 w 367919"/>
              <a:gd name="connsiteY5" fmla="*/ 124450 h 313937"/>
              <a:gd name="connsiteX6" fmla="*/ 191056 w 367919"/>
              <a:gd name="connsiteY6" fmla="*/ 0 h 313937"/>
              <a:gd name="connsiteX0" fmla="*/ 0 w 367696"/>
              <a:gd name="connsiteY0" fmla="*/ 279525 h 320914"/>
              <a:gd name="connsiteX1" fmla="*/ 111663 w 367696"/>
              <a:gd name="connsiteY1" fmla="*/ 293302 h 320914"/>
              <a:gd name="connsiteX2" fmla="*/ 259442 w 367696"/>
              <a:gd name="connsiteY2" fmla="*/ 313240 h 320914"/>
              <a:gd name="connsiteX3" fmla="*/ 364777 w 367696"/>
              <a:gd name="connsiteY3" fmla="*/ 314664 h 320914"/>
              <a:gd name="connsiteX4" fmla="*/ 329946 w 367696"/>
              <a:gd name="connsiteY4" fmla="*/ 234789 h 320914"/>
              <a:gd name="connsiteX5" fmla="*/ 242391 w 367696"/>
              <a:gd name="connsiteY5" fmla="*/ 124450 h 320914"/>
              <a:gd name="connsiteX6" fmla="*/ 191056 w 367696"/>
              <a:gd name="connsiteY6" fmla="*/ 0 h 320914"/>
              <a:gd name="connsiteX0" fmla="*/ 0 w 367342"/>
              <a:gd name="connsiteY0" fmla="*/ 279525 h 322645"/>
              <a:gd name="connsiteX1" fmla="*/ 111663 w 367342"/>
              <a:gd name="connsiteY1" fmla="*/ 293302 h 322645"/>
              <a:gd name="connsiteX2" fmla="*/ 265520 w 367342"/>
              <a:gd name="connsiteY2" fmla="*/ 322645 h 322645"/>
              <a:gd name="connsiteX3" fmla="*/ 364777 w 367342"/>
              <a:gd name="connsiteY3" fmla="*/ 314664 h 322645"/>
              <a:gd name="connsiteX4" fmla="*/ 329946 w 367342"/>
              <a:gd name="connsiteY4" fmla="*/ 234789 h 322645"/>
              <a:gd name="connsiteX5" fmla="*/ 242391 w 367342"/>
              <a:gd name="connsiteY5" fmla="*/ 124450 h 322645"/>
              <a:gd name="connsiteX6" fmla="*/ 191056 w 367342"/>
              <a:gd name="connsiteY6" fmla="*/ 0 h 322645"/>
              <a:gd name="connsiteX0" fmla="*/ 0 w 367342"/>
              <a:gd name="connsiteY0" fmla="*/ 279525 h 324985"/>
              <a:gd name="connsiteX1" fmla="*/ 111663 w 367342"/>
              <a:gd name="connsiteY1" fmla="*/ 293302 h 324985"/>
              <a:gd name="connsiteX2" fmla="*/ 265520 w 367342"/>
              <a:gd name="connsiteY2" fmla="*/ 322645 h 324985"/>
              <a:gd name="connsiteX3" fmla="*/ 364777 w 367342"/>
              <a:gd name="connsiteY3" fmla="*/ 314664 h 324985"/>
              <a:gd name="connsiteX4" fmla="*/ 329946 w 367342"/>
              <a:gd name="connsiteY4" fmla="*/ 234789 h 324985"/>
              <a:gd name="connsiteX5" fmla="*/ 242391 w 367342"/>
              <a:gd name="connsiteY5" fmla="*/ 124450 h 324985"/>
              <a:gd name="connsiteX6" fmla="*/ 191056 w 367342"/>
              <a:gd name="connsiteY6" fmla="*/ 0 h 324985"/>
              <a:gd name="connsiteX0" fmla="*/ 0 w 376976"/>
              <a:gd name="connsiteY0" fmla="*/ 279525 h 336455"/>
              <a:gd name="connsiteX1" fmla="*/ 111663 w 376976"/>
              <a:gd name="connsiteY1" fmla="*/ 293302 h 336455"/>
              <a:gd name="connsiteX2" fmla="*/ 265520 w 376976"/>
              <a:gd name="connsiteY2" fmla="*/ 322645 h 336455"/>
              <a:gd name="connsiteX3" fmla="*/ 364777 w 376976"/>
              <a:gd name="connsiteY3" fmla="*/ 314664 h 336455"/>
              <a:gd name="connsiteX4" fmla="*/ 329946 w 376976"/>
              <a:gd name="connsiteY4" fmla="*/ 234789 h 336455"/>
              <a:gd name="connsiteX5" fmla="*/ 242391 w 376976"/>
              <a:gd name="connsiteY5" fmla="*/ 124450 h 336455"/>
              <a:gd name="connsiteX6" fmla="*/ 191056 w 376976"/>
              <a:gd name="connsiteY6" fmla="*/ 0 h 336455"/>
              <a:gd name="connsiteX0" fmla="*/ 0 w 372818"/>
              <a:gd name="connsiteY0" fmla="*/ 279525 h 326513"/>
              <a:gd name="connsiteX1" fmla="*/ 111663 w 372818"/>
              <a:gd name="connsiteY1" fmla="*/ 293302 h 326513"/>
              <a:gd name="connsiteX2" fmla="*/ 265520 w 372818"/>
              <a:gd name="connsiteY2" fmla="*/ 322645 h 326513"/>
              <a:gd name="connsiteX3" fmla="*/ 364777 w 372818"/>
              <a:gd name="connsiteY3" fmla="*/ 314664 h 326513"/>
              <a:gd name="connsiteX4" fmla="*/ 352955 w 372818"/>
              <a:gd name="connsiteY4" fmla="*/ 253017 h 326513"/>
              <a:gd name="connsiteX5" fmla="*/ 242391 w 372818"/>
              <a:gd name="connsiteY5" fmla="*/ 124450 h 326513"/>
              <a:gd name="connsiteX6" fmla="*/ 191056 w 372818"/>
              <a:gd name="connsiteY6" fmla="*/ 0 h 326513"/>
              <a:gd name="connsiteX0" fmla="*/ 0 w 372131"/>
              <a:gd name="connsiteY0" fmla="*/ 279525 h 335131"/>
              <a:gd name="connsiteX1" fmla="*/ 111663 w 372131"/>
              <a:gd name="connsiteY1" fmla="*/ 293302 h 335131"/>
              <a:gd name="connsiteX2" fmla="*/ 274918 w 372131"/>
              <a:gd name="connsiteY2" fmla="*/ 332845 h 335131"/>
              <a:gd name="connsiteX3" fmla="*/ 364777 w 372131"/>
              <a:gd name="connsiteY3" fmla="*/ 314664 h 335131"/>
              <a:gd name="connsiteX4" fmla="*/ 352955 w 372131"/>
              <a:gd name="connsiteY4" fmla="*/ 253017 h 335131"/>
              <a:gd name="connsiteX5" fmla="*/ 242391 w 372131"/>
              <a:gd name="connsiteY5" fmla="*/ 124450 h 335131"/>
              <a:gd name="connsiteX6" fmla="*/ 191056 w 372131"/>
              <a:gd name="connsiteY6" fmla="*/ 0 h 335131"/>
              <a:gd name="connsiteX0" fmla="*/ 0 w 389864"/>
              <a:gd name="connsiteY0" fmla="*/ 291180 h 335131"/>
              <a:gd name="connsiteX1" fmla="*/ 129396 w 389864"/>
              <a:gd name="connsiteY1" fmla="*/ 293302 h 335131"/>
              <a:gd name="connsiteX2" fmla="*/ 292651 w 389864"/>
              <a:gd name="connsiteY2" fmla="*/ 332845 h 335131"/>
              <a:gd name="connsiteX3" fmla="*/ 382510 w 389864"/>
              <a:gd name="connsiteY3" fmla="*/ 314664 h 335131"/>
              <a:gd name="connsiteX4" fmla="*/ 370688 w 389864"/>
              <a:gd name="connsiteY4" fmla="*/ 253017 h 335131"/>
              <a:gd name="connsiteX5" fmla="*/ 260124 w 389864"/>
              <a:gd name="connsiteY5" fmla="*/ 124450 h 335131"/>
              <a:gd name="connsiteX6" fmla="*/ 208789 w 389864"/>
              <a:gd name="connsiteY6" fmla="*/ 0 h 335131"/>
              <a:gd name="connsiteX0" fmla="*/ 0 w 385002"/>
              <a:gd name="connsiteY0" fmla="*/ 298704 h 335131"/>
              <a:gd name="connsiteX1" fmla="*/ 124534 w 385002"/>
              <a:gd name="connsiteY1" fmla="*/ 293302 h 335131"/>
              <a:gd name="connsiteX2" fmla="*/ 287789 w 385002"/>
              <a:gd name="connsiteY2" fmla="*/ 332845 h 335131"/>
              <a:gd name="connsiteX3" fmla="*/ 377648 w 385002"/>
              <a:gd name="connsiteY3" fmla="*/ 314664 h 335131"/>
              <a:gd name="connsiteX4" fmla="*/ 365826 w 385002"/>
              <a:gd name="connsiteY4" fmla="*/ 253017 h 335131"/>
              <a:gd name="connsiteX5" fmla="*/ 255262 w 385002"/>
              <a:gd name="connsiteY5" fmla="*/ 124450 h 335131"/>
              <a:gd name="connsiteX6" fmla="*/ 203927 w 385002"/>
              <a:gd name="connsiteY6" fmla="*/ 0 h 335131"/>
              <a:gd name="connsiteX0" fmla="*/ 0 w 385002"/>
              <a:gd name="connsiteY0" fmla="*/ 298704 h 333922"/>
              <a:gd name="connsiteX1" fmla="*/ 118781 w 385002"/>
              <a:gd name="connsiteY1" fmla="*/ 288746 h 333922"/>
              <a:gd name="connsiteX2" fmla="*/ 287789 w 385002"/>
              <a:gd name="connsiteY2" fmla="*/ 332845 h 333922"/>
              <a:gd name="connsiteX3" fmla="*/ 377648 w 385002"/>
              <a:gd name="connsiteY3" fmla="*/ 314664 h 333922"/>
              <a:gd name="connsiteX4" fmla="*/ 365826 w 385002"/>
              <a:gd name="connsiteY4" fmla="*/ 253017 h 333922"/>
              <a:gd name="connsiteX5" fmla="*/ 255262 w 385002"/>
              <a:gd name="connsiteY5" fmla="*/ 124450 h 333922"/>
              <a:gd name="connsiteX6" fmla="*/ 203927 w 385002"/>
              <a:gd name="connsiteY6" fmla="*/ 0 h 333922"/>
              <a:gd name="connsiteX0" fmla="*/ 0 w 384608"/>
              <a:gd name="connsiteY0" fmla="*/ 298704 h 333922"/>
              <a:gd name="connsiteX1" fmla="*/ 118781 w 384608"/>
              <a:gd name="connsiteY1" fmla="*/ 288746 h 333922"/>
              <a:gd name="connsiteX2" fmla="*/ 287789 w 384608"/>
              <a:gd name="connsiteY2" fmla="*/ 332845 h 333922"/>
              <a:gd name="connsiteX3" fmla="*/ 377648 w 384608"/>
              <a:gd name="connsiteY3" fmla="*/ 314664 h 333922"/>
              <a:gd name="connsiteX4" fmla="*/ 365826 w 384608"/>
              <a:gd name="connsiteY4" fmla="*/ 253017 h 333922"/>
              <a:gd name="connsiteX5" fmla="*/ 264335 w 384608"/>
              <a:gd name="connsiteY5" fmla="*/ 129801 h 333922"/>
              <a:gd name="connsiteX6" fmla="*/ 203927 w 384608"/>
              <a:gd name="connsiteY6" fmla="*/ 0 h 333922"/>
              <a:gd name="connsiteX0" fmla="*/ 0 w 384608"/>
              <a:gd name="connsiteY0" fmla="*/ 289512 h 324730"/>
              <a:gd name="connsiteX1" fmla="*/ 118781 w 384608"/>
              <a:gd name="connsiteY1" fmla="*/ 279554 h 324730"/>
              <a:gd name="connsiteX2" fmla="*/ 287789 w 384608"/>
              <a:gd name="connsiteY2" fmla="*/ 323653 h 324730"/>
              <a:gd name="connsiteX3" fmla="*/ 377648 w 384608"/>
              <a:gd name="connsiteY3" fmla="*/ 305472 h 324730"/>
              <a:gd name="connsiteX4" fmla="*/ 365826 w 384608"/>
              <a:gd name="connsiteY4" fmla="*/ 243825 h 324730"/>
              <a:gd name="connsiteX5" fmla="*/ 264335 w 384608"/>
              <a:gd name="connsiteY5" fmla="*/ 120609 h 324730"/>
              <a:gd name="connsiteX6" fmla="*/ 195831 w 384608"/>
              <a:gd name="connsiteY6" fmla="*/ 0 h 324730"/>
              <a:gd name="connsiteX0" fmla="*/ 0 w 384977"/>
              <a:gd name="connsiteY0" fmla="*/ 289512 h 324730"/>
              <a:gd name="connsiteX1" fmla="*/ 118781 w 384977"/>
              <a:gd name="connsiteY1" fmla="*/ 279554 h 324730"/>
              <a:gd name="connsiteX2" fmla="*/ 287789 w 384977"/>
              <a:gd name="connsiteY2" fmla="*/ 323653 h 324730"/>
              <a:gd name="connsiteX3" fmla="*/ 377648 w 384977"/>
              <a:gd name="connsiteY3" fmla="*/ 305472 h 324730"/>
              <a:gd name="connsiteX4" fmla="*/ 365826 w 384977"/>
              <a:gd name="connsiteY4" fmla="*/ 243825 h 324730"/>
              <a:gd name="connsiteX5" fmla="*/ 255826 w 384977"/>
              <a:gd name="connsiteY5" fmla="*/ 107443 h 324730"/>
              <a:gd name="connsiteX6" fmla="*/ 195831 w 384977"/>
              <a:gd name="connsiteY6" fmla="*/ 0 h 324730"/>
              <a:gd name="connsiteX0" fmla="*/ 0 w 384977"/>
              <a:gd name="connsiteY0" fmla="*/ 296823 h 332041"/>
              <a:gd name="connsiteX1" fmla="*/ 118781 w 384977"/>
              <a:gd name="connsiteY1" fmla="*/ 286865 h 332041"/>
              <a:gd name="connsiteX2" fmla="*/ 287789 w 384977"/>
              <a:gd name="connsiteY2" fmla="*/ 330964 h 332041"/>
              <a:gd name="connsiteX3" fmla="*/ 377648 w 384977"/>
              <a:gd name="connsiteY3" fmla="*/ 312783 h 332041"/>
              <a:gd name="connsiteX4" fmla="*/ 365826 w 384977"/>
              <a:gd name="connsiteY4" fmla="*/ 251136 h 332041"/>
              <a:gd name="connsiteX5" fmla="*/ 255826 w 384977"/>
              <a:gd name="connsiteY5" fmla="*/ 114754 h 332041"/>
              <a:gd name="connsiteX6" fmla="*/ 205142 w 384977"/>
              <a:gd name="connsiteY6" fmla="*/ 0 h 332041"/>
              <a:gd name="connsiteX0" fmla="*/ 0 w 384361"/>
              <a:gd name="connsiteY0" fmla="*/ 296823 h 328065"/>
              <a:gd name="connsiteX1" fmla="*/ 118781 w 384361"/>
              <a:gd name="connsiteY1" fmla="*/ 286865 h 328065"/>
              <a:gd name="connsiteX2" fmla="*/ 296211 w 384361"/>
              <a:gd name="connsiteY2" fmla="*/ 326620 h 328065"/>
              <a:gd name="connsiteX3" fmla="*/ 377648 w 384361"/>
              <a:gd name="connsiteY3" fmla="*/ 312783 h 328065"/>
              <a:gd name="connsiteX4" fmla="*/ 365826 w 384361"/>
              <a:gd name="connsiteY4" fmla="*/ 251136 h 328065"/>
              <a:gd name="connsiteX5" fmla="*/ 255826 w 384361"/>
              <a:gd name="connsiteY5" fmla="*/ 114754 h 328065"/>
              <a:gd name="connsiteX6" fmla="*/ 205142 w 384361"/>
              <a:gd name="connsiteY6" fmla="*/ 0 h 328065"/>
              <a:gd name="connsiteX0" fmla="*/ 0 w 384361"/>
              <a:gd name="connsiteY0" fmla="*/ 296823 h 328546"/>
              <a:gd name="connsiteX1" fmla="*/ 122666 w 384361"/>
              <a:gd name="connsiteY1" fmla="*/ 279845 h 328546"/>
              <a:gd name="connsiteX2" fmla="*/ 296211 w 384361"/>
              <a:gd name="connsiteY2" fmla="*/ 326620 h 328546"/>
              <a:gd name="connsiteX3" fmla="*/ 377648 w 384361"/>
              <a:gd name="connsiteY3" fmla="*/ 312783 h 328546"/>
              <a:gd name="connsiteX4" fmla="*/ 365826 w 384361"/>
              <a:gd name="connsiteY4" fmla="*/ 251136 h 328546"/>
              <a:gd name="connsiteX5" fmla="*/ 255826 w 384361"/>
              <a:gd name="connsiteY5" fmla="*/ 114754 h 328546"/>
              <a:gd name="connsiteX6" fmla="*/ 205142 w 384361"/>
              <a:gd name="connsiteY6" fmla="*/ 0 h 328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4361" h="328546">
                <a:moveTo>
                  <a:pt x="0" y="296823"/>
                </a:moveTo>
                <a:cubicBezTo>
                  <a:pt x="38398" y="288394"/>
                  <a:pt x="73297" y="274879"/>
                  <a:pt x="122666" y="279845"/>
                </a:cubicBezTo>
                <a:cubicBezTo>
                  <a:pt x="172035" y="284811"/>
                  <a:pt x="253714" y="321130"/>
                  <a:pt x="296211" y="326620"/>
                </a:cubicBezTo>
                <a:cubicBezTo>
                  <a:pt x="338708" y="332110"/>
                  <a:pt x="366046" y="325364"/>
                  <a:pt x="377648" y="312783"/>
                </a:cubicBezTo>
                <a:cubicBezTo>
                  <a:pt x="389250" y="300202"/>
                  <a:pt x="386130" y="284141"/>
                  <a:pt x="365826" y="251136"/>
                </a:cubicBezTo>
                <a:cubicBezTo>
                  <a:pt x="345522" y="218131"/>
                  <a:pt x="275558" y="150413"/>
                  <a:pt x="255826" y="114754"/>
                </a:cubicBezTo>
                <a:cubicBezTo>
                  <a:pt x="236094" y="79095"/>
                  <a:pt x="205142" y="0"/>
                  <a:pt x="205142" y="0"/>
                </a:cubicBezTo>
              </a:path>
            </a:pathLst>
          </a:custGeom>
          <a:ln>
            <a:solidFill>
              <a:srgbClr val="0000FF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9" name="フリーフォーム 48"/>
          <p:cNvSpPr/>
          <p:nvPr/>
        </p:nvSpPr>
        <p:spPr>
          <a:xfrm rot="12600000">
            <a:off x="584854" y="4104982"/>
            <a:ext cx="778229" cy="744578"/>
          </a:xfrm>
          <a:custGeom>
            <a:avLst/>
            <a:gdLst>
              <a:gd name="connsiteX0" fmla="*/ 0 w 359635"/>
              <a:gd name="connsiteY0" fmla="*/ 247236 h 280950"/>
              <a:gd name="connsiteX1" fmla="*/ 123624 w 359635"/>
              <a:gd name="connsiteY1" fmla="*/ 235998 h 280950"/>
              <a:gd name="connsiteX2" fmla="*/ 280965 w 359635"/>
              <a:gd name="connsiteY2" fmla="*/ 280950 h 280950"/>
              <a:gd name="connsiteX3" fmla="*/ 359635 w 359635"/>
              <a:gd name="connsiteY3" fmla="*/ 269712 h 280950"/>
              <a:gd name="connsiteX4" fmla="*/ 269726 w 359635"/>
              <a:gd name="connsiteY4" fmla="*/ 146094 h 280950"/>
              <a:gd name="connsiteX5" fmla="*/ 191056 w 359635"/>
              <a:gd name="connsiteY5" fmla="*/ 0 h 280950"/>
              <a:gd name="connsiteX0" fmla="*/ 0 w 360382"/>
              <a:gd name="connsiteY0" fmla="*/ 247236 h 284274"/>
              <a:gd name="connsiteX1" fmla="*/ 123624 w 360382"/>
              <a:gd name="connsiteY1" fmla="*/ 235998 h 284274"/>
              <a:gd name="connsiteX2" fmla="*/ 280965 w 360382"/>
              <a:gd name="connsiteY2" fmla="*/ 280950 h 284274"/>
              <a:gd name="connsiteX3" fmla="*/ 359635 w 360382"/>
              <a:gd name="connsiteY3" fmla="*/ 269712 h 284274"/>
              <a:gd name="connsiteX4" fmla="*/ 232058 w 360382"/>
              <a:gd name="connsiteY4" fmla="*/ 119187 h 284274"/>
              <a:gd name="connsiteX5" fmla="*/ 191056 w 360382"/>
              <a:gd name="connsiteY5" fmla="*/ 0 h 284274"/>
              <a:gd name="connsiteX0" fmla="*/ 0 w 360382"/>
              <a:gd name="connsiteY0" fmla="*/ 279525 h 316563"/>
              <a:gd name="connsiteX1" fmla="*/ 123624 w 360382"/>
              <a:gd name="connsiteY1" fmla="*/ 268287 h 316563"/>
              <a:gd name="connsiteX2" fmla="*/ 280965 w 360382"/>
              <a:gd name="connsiteY2" fmla="*/ 313239 h 316563"/>
              <a:gd name="connsiteX3" fmla="*/ 359635 w 360382"/>
              <a:gd name="connsiteY3" fmla="*/ 302001 h 316563"/>
              <a:gd name="connsiteX4" fmla="*/ 232058 w 360382"/>
              <a:gd name="connsiteY4" fmla="*/ 151476 h 316563"/>
              <a:gd name="connsiteX5" fmla="*/ 191056 w 360382"/>
              <a:gd name="connsiteY5" fmla="*/ 0 h 316563"/>
              <a:gd name="connsiteX0" fmla="*/ 0 w 365868"/>
              <a:gd name="connsiteY0" fmla="*/ 279525 h 319840"/>
              <a:gd name="connsiteX1" fmla="*/ 123624 w 365868"/>
              <a:gd name="connsiteY1" fmla="*/ 268287 h 319840"/>
              <a:gd name="connsiteX2" fmla="*/ 280965 w 365868"/>
              <a:gd name="connsiteY2" fmla="*/ 313239 h 319840"/>
              <a:gd name="connsiteX3" fmla="*/ 365016 w 365868"/>
              <a:gd name="connsiteY3" fmla="*/ 302001 h 319840"/>
              <a:gd name="connsiteX4" fmla="*/ 232058 w 365868"/>
              <a:gd name="connsiteY4" fmla="*/ 151476 h 319840"/>
              <a:gd name="connsiteX5" fmla="*/ 191056 w 365868"/>
              <a:gd name="connsiteY5" fmla="*/ 0 h 319840"/>
              <a:gd name="connsiteX0" fmla="*/ 0 w 365420"/>
              <a:gd name="connsiteY0" fmla="*/ 279525 h 316521"/>
              <a:gd name="connsiteX1" fmla="*/ 123624 w 365420"/>
              <a:gd name="connsiteY1" fmla="*/ 268287 h 316521"/>
              <a:gd name="connsiteX2" fmla="*/ 280965 w 365420"/>
              <a:gd name="connsiteY2" fmla="*/ 313239 h 316521"/>
              <a:gd name="connsiteX3" fmla="*/ 365016 w 365420"/>
              <a:gd name="connsiteY3" fmla="*/ 302001 h 316521"/>
              <a:gd name="connsiteX4" fmla="*/ 309449 w 365420"/>
              <a:gd name="connsiteY4" fmla="*/ 213953 h 316521"/>
              <a:gd name="connsiteX5" fmla="*/ 232058 w 365420"/>
              <a:gd name="connsiteY5" fmla="*/ 151476 h 316521"/>
              <a:gd name="connsiteX6" fmla="*/ 191056 w 365420"/>
              <a:gd name="connsiteY6" fmla="*/ 0 h 316521"/>
              <a:gd name="connsiteX0" fmla="*/ 0 w 365420"/>
              <a:gd name="connsiteY0" fmla="*/ 279525 h 316521"/>
              <a:gd name="connsiteX1" fmla="*/ 123624 w 365420"/>
              <a:gd name="connsiteY1" fmla="*/ 268287 h 316521"/>
              <a:gd name="connsiteX2" fmla="*/ 280965 w 365420"/>
              <a:gd name="connsiteY2" fmla="*/ 313239 h 316521"/>
              <a:gd name="connsiteX3" fmla="*/ 365016 w 365420"/>
              <a:gd name="connsiteY3" fmla="*/ 302001 h 316521"/>
              <a:gd name="connsiteX4" fmla="*/ 309449 w 365420"/>
              <a:gd name="connsiteY4" fmla="*/ 213953 h 316521"/>
              <a:gd name="connsiteX5" fmla="*/ 221296 w 365420"/>
              <a:gd name="connsiteY5" fmla="*/ 135331 h 316521"/>
              <a:gd name="connsiteX6" fmla="*/ 191056 w 365420"/>
              <a:gd name="connsiteY6" fmla="*/ 0 h 316521"/>
              <a:gd name="connsiteX0" fmla="*/ 0 w 366100"/>
              <a:gd name="connsiteY0" fmla="*/ 279525 h 316521"/>
              <a:gd name="connsiteX1" fmla="*/ 123624 w 366100"/>
              <a:gd name="connsiteY1" fmla="*/ 268287 h 316521"/>
              <a:gd name="connsiteX2" fmla="*/ 259441 w 366100"/>
              <a:gd name="connsiteY2" fmla="*/ 313239 h 316521"/>
              <a:gd name="connsiteX3" fmla="*/ 365016 w 366100"/>
              <a:gd name="connsiteY3" fmla="*/ 302001 h 316521"/>
              <a:gd name="connsiteX4" fmla="*/ 309449 w 366100"/>
              <a:gd name="connsiteY4" fmla="*/ 213953 h 316521"/>
              <a:gd name="connsiteX5" fmla="*/ 221296 w 366100"/>
              <a:gd name="connsiteY5" fmla="*/ 135331 h 316521"/>
              <a:gd name="connsiteX6" fmla="*/ 191056 w 366100"/>
              <a:gd name="connsiteY6" fmla="*/ 0 h 316521"/>
              <a:gd name="connsiteX0" fmla="*/ 0 w 366064"/>
              <a:gd name="connsiteY0" fmla="*/ 279525 h 316521"/>
              <a:gd name="connsiteX1" fmla="*/ 123624 w 366064"/>
              <a:gd name="connsiteY1" fmla="*/ 268287 h 316521"/>
              <a:gd name="connsiteX2" fmla="*/ 259441 w 366064"/>
              <a:gd name="connsiteY2" fmla="*/ 313239 h 316521"/>
              <a:gd name="connsiteX3" fmla="*/ 365016 w 366064"/>
              <a:gd name="connsiteY3" fmla="*/ 302001 h 316521"/>
              <a:gd name="connsiteX4" fmla="*/ 309449 w 366064"/>
              <a:gd name="connsiteY4" fmla="*/ 213953 h 316521"/>
              <a:gd name="connsiteX5" fmla="*/ 242391 w 366064"/>
              <a:gd name="connsiteY5" fmla="*/ 124450 h 316521"/>
              <a:gd name="connsiteX6" fmla="*/ 191056 w 366064"/>
              <a:gd name="connsiteY6" fmla="*/ 0 h 316521"/>
              <a:gd name="connsiteX0" fmla="*/ 0 w 366064"/>
              <a:gd name="connsiteY0" fmla="*/ 279525 h 314683"/>
              <a:gd name="connsiteX1" fmla="*/ 111663 w 366064"/>
              <a:gd name="connsiteY1" fmla="*/ 293302 h 314683"/>
              <a:gd name="connsiteX2" fmla="*/ 259441 w 366064"/>
              <a:gd name="connsiteY2" fmla="*/ 313239 h 314683"/>
              <a:gd name="connsiteX3" fmla="*/ 365016 w 366064"/>
              <a:gd name="connsiteY3" fmla="*/ 302001 h 314683"/>
              <a:gd name="connsiteX4" fmla="*/ 309449 w 366064"/>
              <a:gd name="connsiteY4" fmla="*/ 213953 h 314683"/>
              <a:gd name="connsiteX5" fmla="*/ 242391 w 366064"/>
              <a:gd name="connsiteY5" fmla="*/ 124450 h 314683"/>
              <a:gd name="connsiteX6" fmla="*/ 191056 w 366064"/>
              <a:gd name="connsiteY6" fmla="*/ 0 h 314683"/>
              <a:gd name="connsiteX0" fmla="*/ 0 w 365661"/>
              <a:gd name="connsiteY0" fmla="*/ 279525 h 332204"/>
              <a:gd name="connsiteX1" fmla="*/ 111663 w 365661"/>
              <a:gd name="connsiteY1" fmla="*/ 293302 h 332204"/>
              <a:gd name="connsiteX2" fmla="*/ 271620 w 365661"/>
              <a:gd name="connsiteY2" fmla="*/ 332085 h 332204"/>
              <a:gd name="connsiteX3" fmla="*/ 365016 w 365661"/>
              <a:gd name="connsiteY3" fmla="*/ 302001 h 332204"/>
              <a:gd name="connsiteX4" fmla="*/ 309449 w 365661"/>
              <a:gd name="connsiteY4" fmla="*/ 213953 h 332204"/>
              <a:gd name="connsiteX5" fmla="*/ 242391 w 365661"/>
              <a:gd name="connsiteY5" fmla="*/ 124450 h 332204"/>
              <a:gd name="connsiteX6" fmla="*/ 191056 w 365661"/>
              <a:gd name="connsiteY6" fmla="*/ 0 h 332204"/>
              <a:gd name="connsiteX0" fmla="*/ 0 w 367221"/>
              <a:gd name="connsiteY0" fmla="*/ 279525 h 332180"/>
              <a:gd name="connsiteX1" fmla="*/ 111663 w 367221"/>
              <a:gd name="connsiteY1" fmla="*/ 293302 h 332180"/>
              <a:gd name="connsiteX2" fmla="*/ 271620 w 367221"/>
              <a:gd name="connsiteY2" fmla="*/ 332085 h 332180"/>
              <a:gd name="connsiteX3" fmla="*/ 365016 w 367221"/>
              <a:gd name="connsiteY3" fmla="*/ 302001 h 332180"/>
              <a:gd name="connsiteX4" fmla="*/ 329946 w 367221"/>
              <a:gd name="connsiteY4" fmla="*/ 234789 h 332180"/>
              <a:gd name="connsiteX5" fmla="*/ 242391 w 367221"/>
              <a:gd name="connsiteY5" fmla="*/ 124450 h 332180"/>
              <a:gd name="connsiteX6" fmla="*/ 191056 w 367221"/>
              <a:gd name="connsiteY6" fmla="*/ 0 h 332180"/>
              <a:gd name="connsiteX0" fmla="*/ 0 w 367919"/>
              <a:gd name="connsiteY0" fmla="*/ 279525 h 313937"/>
              <a:gd name="connsiteX1" fmla="*/ 111663 w 367919"/>
              <a:gd name="connsiteY1" fmla="*/ 293302 h 313937"/>
              <a:gd name="connsiteX2" fmla="*/ 259442 w 367919"/>
              <a:gd name="connsiteY2" fmla="*/ 313240 h 313937"/>
              <a:gd name="connsiteX3" fmla="*/ 365016 w 367919"/>
              <a:gd name="connsiteY3" fmla="*/ 302001 h 313937"/>
              <a:gd name="connsiteX4" fmla="*/ 329946 w 367919"/>
              <a:gd name="connsiteY4" fmla="*/ 234789 h 313937"/>
              <a:gd name="connsiteX5" fmla="*/ 242391 w 367919"/>
              <a:gd name="connsiteY5" fmla="*/ 124450 h 313937"/>
              <a:gd name="connsiteX6" fmla="*/ 191056 w 367919"/>
              <a:gd name="connsiteY6" fmla="*/ 0 h 313937"/>
              <a:gd name="connsiteX0" fmla="*/ 0 w 367696"/>
              <a:gd name="connsiteY0" fmla="*/ 279525 h 320914"/>
              <a:gd name="connsiteX1" fmla="*/ 111663 w 367696"/>
              <a:gd name="connsiteY1" fmla="*/ 293302 h 320914"/>
              <a:gd name="connsiteX2" fmla="*/ 259442 w 367696"/>
              <a:gd name="connsiteY2" fmla="*/ 313240 h 320914"/>
              <a:gd name="connsiteX3" fmla="*/ 364777 w 367696"/>
              <a:gd name="connsiteY3" fmla="*/ 314664 h 320914"/>
              <a:gd name="connsiteX4" fmla="*/ 329946 w 367696"/>
              <a:gd name="connsiteY4" fmla="*/ 234789 h 320914"/>
              <a:gd name="connsiteX5" fmla="*/ 242391 w 367696"/>
              <a:gd name="connsiteY5" fmla="*/ 124450 h 320914"/>
              <a:gd name="connsiteX6" fmla="*/ 191056 w 367696"/>
              <a:gd name="connsiteY6" fmla="*/ 0 h 320914"/>
              <a:gd name="connsiteX0" fmla="*/ 0 w 367342"/>
              <a:gd name="connsiteY0" fmla="*/ 279525 h 322645"/>
              <a:gd name="connsiteX1" fmla="*/ 111663 w 367342"/>
              <a:gd name="connsiteY1" fmla="*/ 293302 h 322645"/>
              <a:gd name="connsiteX2" fmla="*/ 265520 w 367342"/>
              <a:gd name="connsiteY2" fmla="*/ 322645 h 322645"/>
              <a:gd name="connsiteX3" fmla="*/ 364777 w 367342"/>
              <a:gd name="connsiteY3" fmla="*/ 314664 h 322645"/>
              <a:gd name="connsiteX4" fmla="*/ 329946 w 367342"/>
              <a:gd name="connsiteY4" fmla="*/ 234789 h 322645"/>
              <a:gd name="connsiteX5" fmla="*/ 242391 w 367342"/>
              <a:gd name="connsiteY5" fmla="*/ 124450 h 322645"/>
              <a:gd name="connsiteX6" fmla="*/ 191056 w 367342"/>
              <a:gd name="connsiteY6" fmla="*/ 0 h 322645"/>
              <a:gd name="connsiteX0" fmla="*/ 0 w 367342"/>
              <a:gd name="connsiteY0" fmla="*/ 279525 h 324985"/>
              <a:gd name="connsiteX1" fmla="*/ 111663 w 367342"/>
              <a:gd name="connsiteY1" fmla="*/ 293302 h 324985"/>
              <a:gd name="connsiteX2" fmla="*/ 265520 w 367342"/>
              <a:gd name="connsiteY2" fmla="*/ 322645 h 324985"/>
              <a:gd name="connsiteX3" fmla="*/ 364777 w 367342"/>
              <a:gd name="connsiteY3" fmla="*/ 314664 h 324985"/>
              <a:gd name="connsiteX4" fmla="*/ 329946 w 367342"/>
              <a:gd name="connsiteY4" fmla="*/ 234789 h 324985"/>
              <a:gd name="connsiteX5" fmla="*/ 242391 w 367342"/>
              <a:gd name="connsiteY5" fmla="*/ 124450 h 324985"/>
              <a:gd name="connsiteX6" fmla="*/ 191056 w 367342"/>
              <a:gd name="connsiteY6" fmla="*/ 0 h 324985"/>
              <a:gd name="connsiteX0" fmla="*/ 0 w 376976"/>
              <a:gd name="connsiteY0" fmla="*/ 279525 h 336455"/>
              <a:gd name="connsiteX1" fmla="*/ 111663 w 376976"/>
              <a:gd name="connsiteY1" fmla="*/ 293302 h 336455"/>
              <a:gd name="connsiteX2" fmla="*/ 265520 w 376976"/>
              <a:gd name="connsiteY2" fmla="*/ 322645 h 336455"/>
              <a:gd name="connsiteX3" fmla="*/ 364777 w 376976"/>
              <a:gd name="connsiteY3" fmla="*/ 314664 h 336455"/>
              <a:gd name="connsiteX4" fmla="*/ 329946 w 376976"/>
              <a:gd name="connsiteY4" fmla="*/ 234789 h 336455"/>
              <a:gd name="connsiteX5" fmla="*/ 242391 w 376976"/>
              <a:gd name="connsiteY5" fmla="*/ 124450 h 336455"/>
              <a:gd name="connsiteX6" fmla="*/ 191056 w 376976"/>
              <a:gd name="connsiteY6" fmla="*/ 0 h 336455"/>
              <a:gd name="connsiteX0" fmla="*/ 0 w 372818"/>
              <a:gd name="connsiteY0" fmla="*/ 279525 h 326513"/>
              <a:gd name="connsiteX1" fmla="*/ 111663 w 372818"/>
              <a:gd name="connsiteY1" fmla="*/ 293302 h 326513"/>
              <a:gd name="connsiteX2" fmla="*/ 265520 w 372818"/>
              <a:gd name="connsiteY2" fmla="*/ 322645 h 326513"/>
              <a:gd name="connsiteX3" fmla="*/ 364777 w 372818"/>
              <a:gd name="connsiteY3" fmla="*/ 314664 h 326513"/>
              <a:gd name="connsiteX4" fmla="*/ 352955 w 372818"/>
              <a:gd name="connsiteY4" fmla="*/ 253017 h 326513"/>
              <a:gd name="connsiteX5" fmla="*/ 242391 w 372818"/>
              <a:gd name="connsiteY5" fmla="*/ 124450 h 326513"/>
              <a:gd name="connsiteX6" fmla="*/ 191056 w 372818"/>
              <a:gd name="connsiteY6" fmla="*/ 0 h 326513"/>
              <a:gd name="connsiteX0" fmla="*/ 0 w 372131"/>
              <a:gd name="connsiteY0" fmla="*/ 279525 h 335131"/>
              <a:gd name="connsiteX1" fmla="*/ 111663 w 372131"/>
              <a:gd name="connsiteY1" fmla="*/ 293302 h 335131"/>
              <a:gd name="connsiteX2" fmla="*/ 274918 w 372131"/>
              <a:gd name="connsiteY2" fmla="*/ 332845 h 335131"/>
              <a:gd name="connsiteX3" fmla="*/ 364777 w 372131"/>
              <a:gd name="connsiteY3" fmla="*/ 314664 h 335131"/>
              <a:gd name="connsiteX4" fmla="*/ 352955 w 372131"/>
              <a:gd name="connsiteY4" fmla="*/ 253017 h 335131"/>
              <a:gd name="connsiteX5" fmla="*/ 242391 w 372131"/>
              <a:gd name="connsiteY5" fmla="*/ 124450 h 335131"/>
              <a:gd name="connsiteX6" fmla="*/ 191056 w 372131"/>
              <a:gd name="connsiteY6" fmla="*/ 0 h 335131"/>
              <a:gd name="connsiteX0" fmla="*/ 0 w 389864"/>
              <a:gd name="connsiteY0" fmla="*/ 291180 h 335131"/>
              <a:gd name="connsiteX1" fmla="*/ 129396 w 389864"/>
              <a:gd name="connsiteY1" fmla="*/ 293302 h 335131"/>
              <a:gd name="connsiteX2" fmla="*/ 292651 w 389864"/>
              <a:gd name="connsiteY2" fmla="*/ 332845 h 335131"/>
              <a:gd name="connsiteX3" fmla="*/ 382510 w 389864"/>
              <a:gd name="connsiteY3" fmla="*/ 314664 h 335131"/>
              <a:gd name="connsiteX4" fmla="*/ 370688 w 389864"/>
              <a:gd name="connsiteY4" fmla="*/ 253017 h 335131"/>
              <a:gd name="connsiteX5" fmla="*/ 260124 w 389864"/>
              <a:gd name="connsiteY5" fmla="*/ 124450 h 335131"/>
              <a:gd name="connsiteX6" fmla="*/ 208789 w 389864"/>
              <a:gd name="connsiteY6" fmla="*/ 0 h 335131"/>
              <a:gd name="connsiteX0" fmla="*/ 0 w 385002"/>
              <a:gd name="connsiteY0" fmla="*/ 298704 h 335131"/>
              <a:gd name="connsiteX1" fmla="*/ 124534 w 385002"/>
              <a:gd name="connsiteY1" fmla="*/ 293302 h 335131"/>
              <a:gd name="connsiteX2" fmla="*/ 287789 w 385002"/>
              <a:gd name="connsiteY2" fmla="*/ 332845 h 335131"/>
              <a:gd name="connsiteX3" fmla="*/ 377648 w 385002"/>
              <a:gd name="connsiteY3" fmla="*/ 314664 h 335131"/>
              <a:gd name="connsiteX4" fmla="*/ 365826 w 385002"/>
              <a:gd name="connsiteY4" fmla="*/ 253017 h 335131"/>
              <a:gd name="connsiteX5" fmla="*/ 255262 w 385002"/>
              <a:gd name="connsiteY5" fmla="*/ 124450 h 335131"/>
              <a:gd name="connsiteX6" fmla="*/ 203927 w 385002"/>
              <a:gd name="connsiteY6" fmla="*/ 0 h 335131"/>
              <a:gd name="connsiteX0" fmla="*/ 0 w 385002"/>
              <a:gd name="connsiteY0" fmla="*/ 298704 h 333922"/>
              <a:gd name="connsiteX1" fmla="*/ 118781 w 385002"/>
              <a:gd name="connsiteY1" fmla="*/ 288746 h 333922"/>
              <a:gd name="connsiteX2" fmla="*/ 287789 w 385002"/>
              <a:gd name="connsiteY2" fmla="*/ 332845 h 333922"/>
              <a:gd name="connsiteX3" fmla="*/ 377648 w 385002"/>
              <a:gd name="connsiteY3" fmla="*/ 314664 h 333922"/>
              <a:gd name="connsiteX4" fmla="*/ 365826 w 385002"/>
              <a:gd name="connsiteY4" fmla="*/ 253017 h 333922"/>
              <a:gd name="connsiteX5" fmla="*/ 255262 w 385002"/>
              <a:gd name="connsiteY5" fmla="*/ 124450 h 333922"/>
              <a:gd name="connsiteX6" fmla="*/ 203927 w 385002"/>
              <a:gd name="connsiteY6" fmla="*/ 0 h 333922"/>
              <a:gd name="connsiteX0" fmla="*/ 0 w 384608"/>
              <a:gd name="connsiteY0" fmla="*/ 298704 h 333922"/>
              <a:gd name="connsiteX1" fmla="*/ 118781 w 384608"/>
              <a:gd name="connsiteY1" fmla="*/ 288746 h 333922"/>
              <a:gd name="connsiteX2" fmla="*/ 287789 w 384608"/>
              <a:gd name="connsiteY2" fmla="*/ 332845 h 333922"/>
              <a:gd name="connsiteX3" fmla="*/ 377648 w 384608"/>
              <a:gd name="connsiteY3" fmla="*/ 314664 h 333922"/>
              <a:gd name="connsiteX4" fmla="*/ 365826 w 384608"/>
              <a:gd name="connsiteY4" fmla="*/ 253017 h 333922"/>
              <a:gd name="connsiteX5" fmla="*/ 264335 w 384608"/>
              <a:gd name="connsiteY5" fmla="*/ 129801 h 333922"/>
              <a:gd name="connsiteX6" fmla="*/ 203927 w 384608"/>
              <a:gd name="connsiteY6" fmla="*/ 0 h 333922"/>
              <a:gd name="connsiteX0" fmla="*/ 0 w 384608"/>
              <a:gd name="connsiteY0" fmla="*/ 289512 h 324730"/>
              <a:gd name="connsiteX1" fmla="*/ 118781 w 384608"/>
              <a:gd name="connsiteY1" fmla="*/ 279554 h 324730"/>
              <a:gd name="connsiteX2" fmla="*/ 287789 w 384608"/>
              <a:gd name="connsiteY2" fmla="*/ 323653 h 324730"/>
              <a:gd name="connsiteX3" fmla="*/ 377648 w 384608"/>
              <a:gd name="connsiteY3" fmla="*/ 305472 h 324730"/>
              <a:gd name="connsiteX4" fmla="*/ 365826 w 384608"/>
              <a:gd name="connsiteY4" fmla="*/ 243825 h 324730"/>
              <a:gd name="connsiteX5" fmla="*/ 264335 w 384608"/>
              <a:gd name="connsiteY5" fmla="*/ 120609 h 324730"/>
              <a:gd name="connsiteX6" fmla="*/ 195831 w 384608"/>
              <a:gd name="connsiteY6" fmla="*/ 0 h 324730"/>
              <a:gd name="connsiteX0" fmla="*/ 0 w 384977"/>
              <a:gd name="connsiteY0" fmla="*/ 289512 h 324730"/>
              <a:gd name="connsiteX1" fmla="*/ 118781 w 384977"/>
              <a:gd name="connsiteY1" fmla="*/ 279554 h 324730"/>
              <a:gd name="connsiteX2" fmla="*/ 287789 w 384977"/>
              <a:gd name="connsiteY2" fmla="*/ 323653 h 324730"/>
              <a:gd name="connsiteX3" fmla="*/ 377648 w 384977"/>
              <a:gd name="connsiteY3" fmla="*/ 305472 h 324730"/>
              <a:gd name="connsiteX4" fmla="*/ 365826 w 384977"/>
              <a:gd name="connsiteY4" fmla="*/ 243825 h 324730"/>
              <a:gd name="connsiteX5" fmla="*/ 255826 w 384977"/>
              <a:gd name="connsiteY5" fmla="*/ 107443 h 324730"/>
              <a:gd name="connsiteX6" fmla="*/ 195831 w 384977"/>
              <a:gd name="connsiteY6" fmla="*/ 0 h 324730"/>
              <a:gd name="connsiteX0" fmla="*/ 0 w 384977"/>
              <a:gd name="connsiteY0" fmla="*/ 296823 h 332041"/>
              <a:gd name="connsiteX1" fmla="*/ 118781 w 384977"/>
              <a:gd name="connsiteY1" fmla="*/ 286865 h 332041"/>
              <a:gd name="connsiteX2" fmla="*/ 287789 w 384977"/>
              <a:gd name="connsiteY2" fmla="*/ 330964 h 332041"/>
              <a:gd name="connsiteX3" fmla="*/ 377648 w 384977"/>
              <a:gd name="connsiteY3" fmla="*/ 312783 h 332041"/>
              <a:gd name="connsiteX4" fmla="*/ 365826 w 384977"/>
              <a:gd name="connsiteY4" fmla="*/ 251136 h 332041"/>
              <a:gd name="connsiteX5" fmla="*/ 255826 w 384977"/>
              <a:gd name="connsiteY5" fmla="*/ 114754 h 332041"/>
              <a:gd name="connsiteX6" fmla="*/ 205142 w 384977"/>
              <a:gd name="connsiteY6" fmla="*/ 0 h 332041"/>
              <a:gd name="connsiteX0" fmla="*/ 0 w 384361"/>
              <a:gd name="connsiteY0" fmla="*/ 296823 h 328065"/>
              <a:gd name="connsiteX1" fmla="*/ 118781 w 384361"/>
              <a:gd name="connsiteY1" fmla="*/ 286865 h 328065"/>
              <a:gd name="connsiteX2" fmla="*/ 296211 w 384361"/>
              <a:gd name="connsiteY2" fmla="*/ 326620 h 328065"/>
              <a:gd name="connsiteX3" fmla="*/ 377648 w 384361"/>
              <a:gd name="connsiteY3" fmla="*/ 312783 h 328065"/>
              <a:gd name="connsiteX4" fmla="*/ 365826 w 384361"/>
              <a:gd name="connsiteY4" fmla="*/ 251136 h 328065"/>
              <a:gd name="connsiteX5" fmla="*/ 255826 w 384361"/>
              <a:gd name="connsiteY5" fmla="*/ 114754 h 328065"/>
              <a:gd name="connsiteX6" fmla="*/ 205142 w 384361"/>
              <a:gd name="connsiteY6" fmla="*/ 0 h 328065"/>
              <a:gd name="connsiteX0" fmla="*/ 0 w 384361"/>
              <a:gd name="connsiteY0" fmla="*/ 296823 h 328546"/>
              <a:gd name="connsiteX1" fmla="*/ 122666 w 384361"/>
              <a:gd name="connsiteY1" fmla="*/ 279845 h 328546"/>
              <a:gd name="connsiteX2" fmla="*/ 296211 w 384361"/>
              <a:gd name="connsiteY2" fmla="*/ 326620 h 328546"/>
              <a:gd name="connsiteX3" fmla="*/ 377648 w 384361"/>
              <a:gd name="connsiteY3" fmla="*/ 312783 h 328546"/>
              <a:gd name="connsiteX4" fmla="*/ 365826 w 384361"/>
              <a:gd name="connsiteY4" fmla="*/ 251136 h 328546"/>
              <a:gd name="connsiteX5" fmla="*/ 255826 w 384361"/>
              <a:gd name="connsiteY5" fmla="*/ 114754 h 328546"/>
              <a:gd name="connsiteX6" fmla="*/ 205142 w 384361"/>
              <a:gd name="connsiteY6" fmla="*/ 0 h 328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4361" h="328546">
                <a:moveTo>
                  <a:pt x="0" y="296823"/>
                </a:moveTo>
                <a:cubicBezTo>
                  <a:pt x="38398" y="288394"/>
                  <a:pt x="73297" y="274879"/>
                  <a:pt x="122666" y="279845"/>
                </a:cubicBezTo>
                <a:cubicBezTo>
                  <a:pt x="172035" y="284811"/>
                  <a:pt x="253714" y="321130"/>
                  <a:pt x="296211" y="326620"/>
                </a:cubicBezTo>
                <a:cubicBezTo>
                  <a:pt x="338708" y="332110"/>
                  <a:pt x="366046" y="325364"/>
                  <a:pt x="377648" y="312783"/>
                </a:cubicBezTo>
                <a:cubicBezTo>
                  <a:pt x="389250" y="300202"/>
                  <a:pt x="386130" y="284141"/>
                  <a:pt x="365826" y="251136"/>
                </a:cubicBezTo>
                <a:cubicBezTo>
                  <a:pt x="345522" y="218131"/>
                  <a:pt x="275558" y="150413"/>
                  <a:pt x="255826" y="114754"/>
                </a:cubicBezTo>
                <a:cubicBezTo>
                  <a:pt x="236094" y="79095"/>
                  <a:pt x="205142" y="0"/>
                  <a:pt x="205142" y="0"/>
                </a:cubicBezTo>
              </a:path>
            </a:pathLst>
          </a:custGeom>
          <a:ln>
            <a:solidFill>
              <a:srgbClr val="0000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50" name="直線矢印コネクタ 49"/>
          <p:cNvCxnSpPr/>
          <p:nvPr/>
        </p:nvCxnSpPr>
        <p:spPr>
          <a:xfrm flipV="1">
            <a:off x="591338" y="3853521"/>
            <a:ext cx="271253" cy="117170"/>
          </a:xfrm>
          <a:prstGeom prst="straightConnector1">
            <a:avLst/>
          </a:prstGeom>
          <a:ln w="28575" cmpd="sng"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直線矢印コネクタ 34"/>
          <p:cNvCxnSpPr/>
          <p:nvPr/>
        </p:nvCxnSpPr>
        <p:spPr>
          <a:xfrm flipV="1">
            <a:off x="1025631" y="4709674"/>
            <a:ext cx="276196" cy="103002"/>
          </a:xfrm>
          <a:prstGeom prst="straightConnector1">
            <a:avLst/>
          </a:prstGeom>
          <a:ln w="28575" cmpd="sng">
            <a:solidFill>
              <a:srgbClr val="008000"/>
            </a:solidFill>
            <a:headEnd type="arrow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直線矢印コネクタ 15"/>
          <p:cNvCxnSpPr/>
          <p:nvPr/>
        </p:nvCxnSpPr>
        <p:spPr>
          <a:xfrm flipH="1" flipV="1">
            <a:off x="862182" y="4506139"/>
            <a:ext cx="481263" cy="1084418"/>
          </a:xfrm>
          <a:prstGeom prst="straightConnector1">
            <a:avLst/>
          </a:prstGeom>
          <a:ln w="38100" cmpd="sng">
            <a:solidFill>
              <a:srgbClr val="008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テキスト ボックス 37"/>
          <p:cNvSpPr txBox="1"/>
          <p:nvPr/>
        </p:nvSpPr>
        <p:spPr>
          <a:xfrm>
            <a:off x="1624975" y="4525008"/>
            <a:ext cx="949862" cy="369332"/>
          </a:xfrm>
          <a:prstGeom prst="rect">
            <a:avLst/>
          </a:prstGeom>
          <a:noFill/>
          <a:ln>
            <a:solidFill>
              <a:srgbClr val="008000"/>
            </a:solidFill>
          </a:ln>
        </p:spPr>
        <p:txBody>
          <a:bodyPr wrap="none" rtlCol="0">
            <a:spAutoFit/>
          </a:bodyPr>
          <a:lstStyle/>
          <a:p>
            <a:r>
              <a:rPr kumimoji="1" lang="en-US" altLang="ja-JP" dirty="0" err="1" smtClean="0">
                <a:latin typeface="Symbol" charset="2"/>
                <a:cs typeface="Symbol" charset="2"/>
              </a:rPr>
              <a:t>h</a:t>
            </a:r>
            <a:r>
              <a:rPr kumimoji="1" lang="en-US" altLang="ja-JP" baseline="30000" dirty="0" err="1" smtClean="0"/>
              <a:t>Trig</a:t>
            </a:r>
            <a:r>
              <a:rPr kumimoji="1" lang="en-US" altLang="ja-JP" baseline="30000" dirty="0" smtClean="0"/>
              <a:t> </a:t>
            </a:r>
            <a:r>
              <a:rPr kumimoji="1" lang="en-US" altLang="ja-JP" dirty="0" smtClean="0"/>
              <a:t>~ -1</a:t>
            </a:r>
            <a:endParaRPr kumimoji="1" lang="ja-JP" altLang="en-US" dirty="0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122588" y="118019"/>
            <a:ext cx="2916015" cy="1754326"/>
          </a:xfrm>
          <a:prstGeom prst="rect">
            <a:avLst/>
          </a:prstGeom>
          <a:noFill/>
          <a:ln w="38100" cmpd="sng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ja-JP" sz="2000" dirty="0" smtClean="0">
                <a:latin typeface="Arial"/>
                <a:cs typeface="Arial"/>
              </a:rPr>
              <a:t>Forward-Backward Asymmetry in </a:t>
            </a:r>
            <a:r>
              <a:rPr lang="en-US" altLang="ja-JP" sz="2000" dirty="0" smtClean="0">
                <a:latin typeface="Symbol" charset="2"/>
                <a:cs typeface="Symbol" charset="2"/>
              </a:rPr>
              <a:t>Dh</a:t>
            </a:r>
            <a:r>
              <a:rPr lang="en-US" altLang="ja-JP" sz="2000" dirty="0" smtClean="0">
                <a:latin typeface="Arial"/>
                <a:cs typeface="Arial"/>
              </a:rPr>
              <a:t> Shape with respect to Trigger </a:t>
            </a:r>
            <a:r>
              <a:rPr lang="en-US" altLang="ja-JP" sz="2000" dirty="0" smtClean="0">
                <a:latin typeface="Symbol" charset="2"/>
                <a:cs typeface="Symbol" charset="2"/>
              </a:rPr>
              <a:t>h</a:t>
            </a:r>
          </a:p>
          <a:p>
            <a:pPr algn="ctr"/>
            <a:r>
              <a:rPr lang="ja-JP" altLang="ja-JP" sz="1600" dirty="0">
                <a:latin typeface="Arial"/>
                <a:cs typeface="Arial"/>
              </a:rPr>
              <a:t>　</a:t>
            </a:r>
            <a:r>
              <a:rPr lang="en-US" altLang="ja-JP" sz="1600" dirty="0" smtClean="0">
                <a:latin typeface="Arial"/>
                <a:cs typeface="Arial"/>
              </a:rPr>
              <a:t> </a:t>
            </a:r>
            <a:endParaRPr kumimoji="1" lang="en-US" altLang="ja-JP" sz="1600" dirty="0" smtClean="0">
              <a:latin typeface="Arial"/>
              <a:cs typeface="Arial"/>
            </a:endParaRPr>
          </a:p>
          <a:p>
            <a:pPr algn="ctr"/>
            <a:r>
              <a:rPr lang="en-US" altLang="ja-JP" sz="1600" dirty="0" smtClean="0">
                <a:latin typeface="Arial"/>
                <a:cs typeface="Arial"/>
              </a:rPr>
              <a:t>(</a:t>
            </a:r>
            <a:r>
              <a:rPr kumimoji="1" lang="en-US" altLang="ja-JP" sz="1600" dirty="0" smtClean="0">
                <a:latin typeface="Arial"/>
                <a:cs typeface="Arial"/>
              </a:rPr>
              <a:t>associate yield per trigger</a:t>
            </a:r>
          </a:p>
          <a:p>
            <a:pPr algn="ctr"/>
            <a:r>
              <a:rPr lang="en-US" altLang="ja-JP" sz="1600" dirty="0">
                <a:latin typeface="Arial"/>
                <a:cs typeface="Arial"/>
              </a:rPr>
              <a:t>w</a:t>
            </a:r>
            <a:r>
              <a:rPr lang="en-US" altLang="ja-JP" sz="1600" dirty="0" smtClean="0">
                <a:latin typeface="Arial"/>
                <a:cs typeface="Arial"/>
              </a:rPr>
              <a:t>ith AMPT simulation)</a:t>
            </a:r>
            <a:endParaRPr kumimoji="1" lang="ja-JP" altLang="en-US" sz="1600" dirty="0">
              <a:latin typeface="Arial"/>
              <a:cs typeface="Arial"/>
            </a:endParaRPr>
          </a:p>
        </p:txBody>
      </p:sp>
      <p:cxnSp>
        <p:nvCxnSpPr>
          <p:cNvPr id="41" name="直線コネクタ 40"/>
          <p:cNvCxnSpPr/>
          <p:nvPr/>
        </p:nvCxnSpPr>
        <p:spPr>
          <a:xfrm flipV="1">
            <a:off x="5322520" y="1473115"/>
            <a:ext cx="0" cy="3681389"/>
          </a:xfrm>
          <a:prstGeom prst="line">
            <a:avLst/>
          </a:prstGeom>
          <a:ln w="38100" cmpd="sng">
            <a:solidFill>
              <a:srgbClr val="008000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直線コネクタ 41"/>
          <p:cNvCxnSpPr/>
          <p:nvPr/>
        </p:nvCxnSpPr>
        <p:spPr>
          <a:xfrm flipV="1">
            <a:off x="6790603" y="1473115"/>
            <a:ext cx="0" cy="3681389"/>
          </a:xfrm>
          <a:prstGeom prst="line">
            <a:avLst/>
          </a:prstGeom>
          <a:ln w="38100" cmpd="sng">
            <a:solidFill>
              <a:srgbClr val="008000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直線コネクタ 44"/>
          <p:cNvCxnSpPr/>
          <p:nvPr/>
        </p:nvCxnSpPr>
        <p:spPr>
          <a:xfrm flipV="1">
            <a:off x="8247246" y="1473115"/>
            <a:ext cx="0" cy="3681389"/>
          </a:xfrm>
          <a:prstGeom prst="line">
            <a:avLst/>
          </a:prstGeom>
          <a:ln w="38100" cmpd="sng">
            <a:solidFill>
              <a:srgbClr val="008000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テキスト ボックス 32"/>
          <p:cNvSpPr txBox="1"/>
          <p:nvPr/>
        </p:nvSpPr>
        <p:spPr>
          <a:xfrm>
            <a:off x="4386236" y="1103783"/>
            <a:ext cx="3401029" cy="369332"/>
          </a:xfrm>
          <a:prstGeom prst="rect">
            <a:avLst/>
          </a:prstGeom>
          <a:solidFill>
            <a:srgbClr val="FFFFFF"/>
          </a:solidFill>
          <a:ln>
            <a:solidFill>
              <a:srgbClr val="008000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ja-JP" dirty="0" smtClean="0"/>
              <a:t>AMPT mid</a:t>
            </a:r>
            <a:r>
              <a:rPr lang="en-US" altLang="ja-JP" dirty="0"/>
              <a:t>-central </a:t>
            </a:r>
            <a:r>
              <a:rPr lang="en-US" altLang="ja-JP" dirty="0" err="1" smtClean="0"/>
              <a:t>b</a:t>
            </a:r>
            <a:r>
              <a:rPr kumimoji="1" lang="en-US" altLang="ja-JP" baseline="-25000" dirty="0" err="1" smtClean="0"/>
              <a:t>imp</a:t>
            </a:r>
            <a:r>
              <a:rPr lang="en-US" altLang="ja-JP" dirty="0" smtClean="0"/>
              <a:t> = 4 - 10 </a:t>
            </a:r>
            <a:r>
              <a:rPr lang="en-US" altLang="ja-JP" dirty="0" err="1" smtClean="0"/>
              <a:t>fm</a:t>
            </a:r>
            <a:endParaRPr kumimoji="1" lang="ja-JP" altLang="en-US" dirty="0"/>
          </a:p>
        </p:txBody>
      </p:sp>
      <p:sp>
        <p:nvSpPr>
          <p:cNvPr id="34" name="テキスト ボックス 33"/>
          <p:cNvSpPr txBox="1"/>
          <p:nvPr/>
        </p:nvSpPr>
        <p:spPr>
          <a:xfrm>
            <a:off x="4543186" y="3438421"/>
            <a:ext cx="3064248" cy="369332"/>
          </a:xfrm>
          <a:prstGeom prst="rect">
            <a:avLst/>
          </a:prstGeom>
          <a:solidFill>
            <a:srgbClr val="FFFFFF"/>
          </a:solidFill>
          <a:ln>
            <a:solidFill>
              <a:srgbClr val="008000"/>
            </a:solidFill>
          </a:ln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AMPT </a:t>
            </a:r>
            <a:r>
              <a:rPr lang="en-US" altLang="ja-JP" dirty="0" smtClean="0"/>
              <a:t>Peripheral </a:t>
            </a:r>
            <a:r>
              <a:rPr lang="en-US" altLang="ja-JP" dirty="0" err="1" smtClean="0"/>
              <a:t>b</a:t>
            </a:r>
            <a:r>
              <a:rPr kumimoji="1" lang="en-US" altLang="ja-JP" baseline="-25000" dirty="0" err="1" smtClean="0"/>
              <a:t>imp</a:t>
            </a:r>
            <a:r>
              <a:rPr lang="en-US" altLang="ja-JP" dirty="0" smtClean="0"/>
              <a:t> = 10 - </a:t>
            </a:r>
            <a:r>
              <a:rPr lang="en-US" altLang="ja-JP" dirty="0" err="1" smtClean="0"/>
              <a:t>fm</a:t>
            </a:r>
            <a:endParaRPr kumimoji="1" lang="ja-JP" altLang="en-US" dirty="0"/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6897991" y="5214307"/>
            <a:ext cx="2165564" cy="646331"/>
          </a:xfrm>
          <a:prstGeom prst="rect">
            <a:avLst/>
          </a:prstGeom>
          <a:solidFill>
            <a:srgbClr val="FFFFFF"/>
          </a:solidFill>
          <a:ln>
            <a:solidFill>
              <a:srgbClr val="008000"/>
            </a:solidFill>
          </a:ln>
        </p:spPr>
        <p:txBody>
          <a:bodyPr wrap="none" rtlCol="0">
            <a:spAutoFit/>
          </a:bodyPr>
          <a:lstStyle/>
          <a:p>
            <a:r>
              <a:rPr kumimoji="1" lang="en-US" altLang="ja-JP" dirty="0" smtClean="0">
                <a:latin typeface="Symbol" charset="2"/>
                <a:cs typeface="Symbol" charset="2"/>
              </a:rPr>
              <a:t>|</a:t>
            </a:r>
            <a:r>
              <a:rPr kumimoji="1" lang="en-US" altLang="ja-JP" dirty="0" err="1" smtClean="0">
                <a:latin typeface="Symbol" charset="2"/>
                <a:cs typeface="Symbol" charset="2"/>
              </a:rPr>
              <a:t>Df</a:t>
            </a:r>
            <a:r>
              <a:rPr kumimoji="1" lang="en-US" altLang="ja-JP" dirty="0" smtClean="0">
                <a:latin typeface="Symbol" charset="2"/>
                <a:cs typeface="Symbol" charset="2"/>
              </a:rPr>
              <a:t>| &lt;</a:t>
            </a:r>
            <a:r>
              <a:rPr kumimoji="1" lang="en-US" altLang="ja-JP" dirty="0" smtClean="0"/>
              <a:t> </a:t>
            </a:r>
            <a:r>
              <a:rPr kumimoji="1" lang="en-US" altLang="ja-JP" dirty="0" smtClean="0">
                <a:latin typeface="Symbol" charset="2"/>
                <a:cs typeface="Symbol" charset="2"/>
              </a:rPr>
              <a:t>p/4 </a:t>
            </a:r>
            <a:r>
              <a:rPr kumimoji="1" lang="en-US" altLang="ja-JP" dirty="0" smtClean="0">
                <a:latin typeface="Arial"/>
                <a:cs typeface="Arial"/>
              </a:rPr>
              <a:t>near side</a:t>
            </a:r>
          </a:p>
          <a:p>
            <a:r>
              <a:rPr lang="en-US" altLang="ja-JP" dirty="0" smtClean="0">
                <a:solidFill>
                  <a:srgbClr val="FF0000"/>
                </a:solidFill>
                <a:latin typeface="Symbol" charset="2"/>
                <a:cs typeface="Symbol" charset="2"/>
              </a:rPr>
              <a:t>|</a:t>
            </a:r>
            <a:r>
              <a:rPr lang="en-US" altLang="ja-JP" dirty="0" err="1">
                <a:solidFill>
                  <a:srgbClr val="FF0000"/>
                </a:solidFill>
                <a:latin typeface="Symbol" charset="2"/>
                <a:cs typeface="Symbol" charset="2"/>
              </a:rPr>
              <a:t>Df</a:t>
            </a:r>
            <a:r>
              <a:rPr lang="en-US" altLang="ja-JP" dirty="0">
                <a:solidFill>
                  <a:srgbClr val="FF0000"/>
                </a:solidFill>
                <a:latin typeface="Symbol" charset="2"/>
                <a:cs typeface="Symbol" charset="2"/>
              </a:rPr>
              <a:t>| </a:t>
            </a:r>
            <a:r>
              <a:rPr lang="en-US" altLang="ja-JP" dirty="0" smtClean="0">
                <a:solidFill>
                  <a:srgbClr val="FF0000"/>
                </a:solidFill>
                <a:latin typeface="Symbol" charset="2"/>
                <a:cs typeface="Symbol" charset="2"/>
              </a:rPr>
              <a:t>&gt;</a:t>
            </a:r>
            <a:r>
              <a:rPr lang="en-US" altLang="ja-JP" dirty="0" smtClean="0">
                <a:solidFill>
                  <a:srgbClr val="FF0000"/>
                </a:solidFill>
              </a:rPr>
              <a:t> </a:t>
            </a:r>
            <a:r>
              <a:rPr lang="en-US" altLang="ja-JP" dirty="0">
                <a:solidFill>
                  <a:srgbClr val="FF0000"/>
                </a:solidFill>
                <a:latin typeface="Symbol" charset="2"/>
                <a:cs typeface="Symbol" charset="2"/>
              </a:rPr>
              <a:t>p/</a:t>
            </a:r>
            <a:r>
              <a:rPr lang="en-US" altLang="ja-JP" dirty="0" smtClean="0">
                <a:solidFill>
                  <a:srgbClr val="FF0000"/>
                </a:solidFill>
                <a:latin typeface="Symbol" charset="2"/>
                <a:cs typeface="Symbol" charset="2"/>
              </a:rPr>
              <a:t>4 </a:t>
            </a:r>
            <a:r>
              <a:rPr lang="en-US" altLang="ja-JP" dirty="0" smtClean="0">
                <a:solidFill>
                  <a:srgbClr val="FF0000"/>
                </a:solidFill>
                <a:latin typeface="Arial"/>
                <a:cs typeface="Arial"/>
              </a:rPr>
              <a:t>away side</a:t>
            </a:r>
            <a:endParaRPr lang="en-US" altLang="ja-JP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47" name="テキスト ボックス 46"/>
          <p:cNvSpPr txBox="1"/>
          <p:nvPr/>
        </p:nvSpPr>
        <p:spPr>
          <a:xfrm>
            <a:off x="5673171" y="102039"/>
            <a:ext cx="8271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dirty="0" err="1" smtClean="0">
                <a:latin typeface="Symbol" charset="2"/>
                <a:cs typeface="Symbol" charset="2"/>
              </a:rPr>
              <a:t>h</a:t>
            </a:r>
            <a:r>
              <a:rPr kumimoji="1" lang="en-US" altLang="ja-JP" sz="2000" baseline="30000" dirty="0" err="1" smtClean="0"/>
              <a:t>Trigger</a:t>
            </a:r>
            <a:endParaRPr kumimoji="1" lang="ja-JP" altLang="en-US" sz="2000" baseline="30000" dirty="0"/>
          </a:p>
        </p:txBody>
      </p:sp>
      <p:cxnSp>
        <p:nvCxnSpPr>
          <p:cNvPr id="51" name="直線矢印コネクタ 50"/>
          <p:cNvCxnSpPr/>
          <p:nvPr/>
        </p:nvCxnSpPr>
        <p:spPr>
          <a:xfrm>
            <a:off x="3593540" y="820084"/>
            <a:ext cx="4986421" cy="0"/>
          </a:xfrm>
          <a:prstGeom prst="straightConnector1">
            <a:avLst/>
          </a:prstGeom>
          <a:ln w="12700" cmpd="sng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2" name="テキスト ボックス 51"/>
          <p:cNvSpPr txBox="1"/>
          <p:nvPr/>
        </p:nvSpPr>
        <p:spPr>
          <a:xfrm>
            <a:off x="3618860" y="520913"/>
            <a:ext cx="4940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>
                <a:latin typeface="Arial"/>
                <a:cs typeface="Arial"/>
              </a:rPr>
              <a:t>-1.5</a:t>
            </a:r>
            <a:endParaRPr kumimoji="1" lang="ja-JP" altLang="en-US" sz="1400" dirty="0">
              <a:latin typeface="Arial"/>
              <a:cs typeface="Arial"/>
            </a:endParaRPr>
          </a:p>
        </p:txBody>
      </p:sp>
      <p:sp>
        <p:nvSpPr>
          <p:cNvPr id="53" name="テキスト ボックス 52"/>
          <p:cNvSpPr txBox="1"/>
          <p:nvPr/>
        </p:nvSpPr>
        <p:spPr>
          <a:xfrm>
            <a:off x="8071531" y="520913"/>
            <a:ext cx="4342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>
                <a:latin typeface="Arial"/>
                <a:cs typeface="Arial"/>
              </a:rPr>
              <a:t>1.5</a:t>
            </a:r>
            <a:endParaRPr kumimoji="1" lang="ja-JP" altLang="en-US" sz="1400" dirty="0">
              <a:latin typeface="Arial"/>
              <a:cs typeface="Arial"/>
            </a:endParaRPr>
          </a:p>
        </p:txBody>
      </p:sp>
      <p:cxnSp>
        <p:nvCxnSpPr>
          <p:cNvPr id="8" name="直線矢印コネクタ 7"/>
          <p:cNvCxnSpPr/>
          <p:nvPr/>
        </p:nvCxnSpPr>
        <p:spPr>
          <a:xfrm>
            <a:off x="3865877" y="1757925"/>
            <a:ext cx="247016" cy="0"/>
          </a:xfrm>
          <a:prstGeom prst="straightConnector1">
            <a:avLst/>
          </a:prstGeom>
          <a:ln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4" name="直線矢印コネクタ 53"/>
          <p:cNvCxnSpPr/>
          <p:nvPr/>
        </p:nvCxnSpPr>
        <p:spPr>
          <a:xfrm flipH="1">
            <a:off x="6628830" y="1757925"/>
            <a:ext cx="161774" cy="4"/>
          </a:xfrm>
          <a:prstGeom prst="straightConnector1">
            <a:avLst/>
          </a:prstGeom>
          <a:ln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5" name="直線矢印コネクタ 54"/>
          <p:cNvCxnSpPr/>
          <p:nvPr/>
        </p:nvCxnSpPr>
        <p:spPr>
          <a:xfrm flipH="1">
            <a:off x="8010219" y="1757927"/>
            <a:ext cx="249832" cy="2"/>
          </a:xfrm>
          <a:prstGeom prst="straightConnector1">
            <a:avLst/>
          </a:prstGeom>
          <a:ln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直線矢印コネクタ 56"/>
          <p:cNvCxnSpPr/>
          <p:nvPr/>
        </p:nvCxnSpPr>
        <p:spPr>
          <a:xfrm flipH="1">
            <a:off x="5322520" y="1757929"/>
            <a:ext cx="161774" cy="4"/>
          </a:xfrm>
          <a:prstGeom prst="straightConnector1">
            <a:avLst/>
          </a:prstGeom>
          <a:ln>
            <a:solidFill>
              <a:srgbClr val="0000FF"/>
            </a:solidFill>
            <a:headEnd type="arrow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8" name="テキスト ボックス 57"/>
          <p:cNvSpPr txBox="1"/>
          <p:nvPr/>
        </p:nvSpPr>
        <p:spPr>
          <a:xfrm>
            <a:off x="5839734" y="520913"/>
            <a:ext cx="4342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>
                <a:latin typeface="Arial"/>
                <a:cs typeface="Arial"/>
              </a:rPr>
              <a:t>0.0</a:t>
            </a:r>
            <a:endParaRPr kumimoji="1" lang="ja-JP" altLang="en-US" sz="1400" dirty="0">
              <a:latin typeface="Arial"/>
              <a:cs typeface="Arial"/>
            </a:endParaRP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Beihang-Tsukuba Collaboration Meeting, 10-11/Nov/2013, Tsukuba</a:t>
            </a:r>
            <a:endParaRPr kumimoji="1" lang="ja-JP" altLang="en-US"/>
          </a:p>
        </p:txBody>
      </p:sp>
      <p:sp>
        <p:nvSpPr>
          <p:cNvPr id="13" name="フッター プレースホルダー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ShinIchi Esumi, Univ. of Tsukuba</a:t>
            </a:r>
            <a:endParaRPr kumimoji="1" lang="ja-JP" altLang="en-US"/>
          </a:p>
        </p:txBody>
      </p:sp>
      <p:sp>
        <p:nvSpPr>
          <p:cNvPr id="14" name="スライド番号プレースホルダー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9828C-47E0-2747-9C06-BCBA39A3F9B4}" type="slidenum">
              <a:rPr kumimoji="1" lang="ja-JP" altLang="en-US" smtClean="0"/>
              <a:t>21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271772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8" name="図形グループ 407"/>
          <p:cNvGrpSpPr/>
          <p:nvPr/>
        </p:nvGrpSpPr>
        <p:grpSpPr>
          <a:xfrm>
            <a:off x="389445" y="1302406"/>
            <a:ext cx="4857750" cy="4705350"/>
            <a:chOff x="1007607" y="1580322"/>
            <a:chExt cx="4857750" cy="4705350"/>
          </a:xfrm>
        </p:grpSpPr>
        <p:sp>
          <p:nvSpPr>
            <p:cNvPr id="5" name="Oval 3"/>
            <p:cNvSpPr>
              <a:spLocks noChangeArrowheads="1"/>
            </p:cNvSpPr>
            <p:nvPr/>
          </p:nvSpPr>
          <p:spPr bwMode="auto">
            <a:xfrm>
              <a:off x="1380670" y="2704272"/>
              <a:ext cx="1981200" cy="3200400"/>
            </a:xfrm>
            <a:prstGeom prst="ellipse">
              <a:avLst/>
            </a:prstGeom>
            <a:gradFill rotWithShape="0">
              <a:gsLst>
                <a:gs pos="0">
                  <a:srgbClr val="FF0000">
                    <a:alpha val="82001"/>
                  </a:srgbClr>
                </a:gs>
                <a:gs pos="100000">
                  <a:srgbClr val="FF8000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hangingPunct="0"/>
              <a:endParaRPr kumimoji="0" lang="ja-JP" altLang="en-US" sz="2000">
                <a:solidFill>
                  <a:schemeClr val="hlink"/>
                </a:solidFill>
              </a:endParaRPr>
            </a:p>
          </p:txBody>
        </p:sp>
        <p:grpSp>
          <p:nvGrpSpPr>
            <p:cNvPr id="6" name="Group 4"/>
            <p:cNvGrpSpPr>
              <a:grpSpLocks/>
            </p:cNvGrpSpPr>
            <p:nvPr/>
          </p:nvGrpSpPr>
          <p:grpSpPr bwMode="auto">
            <a:xfrm>
              <a:off x="1007607" y="2247072"/>
              <a:ext cx="2541588" cy="1928813"/>
              <a:chOff x="374" y="464"/>
              <a:chExt cx="1601" cy="1215"/>
            </a:xfrm>
          </p:grpSpPr>
          <p:grpSp>
            <p:nvGrpSpPr>
              <p:cNvPr id="7" name="Group 5"/>
              <p:cNvGrpSpPr>
                <a:grpSpLocks/>
              </p:cNvGrpSpPr>
              <p:nvPr/>
            </p:nvGrpSpPr>
            <p:grpSpPr bwMode="auto">
              <a:xfrm rot="-1749409">
                <a:off x="960" y="759"/>
                <a:ext cx="1015" cy="59"/>
                <a:chOff x="432" y="1266"/>
                <a:chExt cx="3312" cy="252"/>
              </a:xfrm>
            </p:grpSpPr>
            <p:grpSp>
              <p:nvGrpSpPr>
                <p:cNvPr id="75" name="Group 6"/>
                <p:cNvGrpSpPr>
                  <a:grpSpLocks/>
                </p:cNvGrpSpPr>
                <p:nvPr/>
              </p:nvGrpSpPr>
              <p:grpSpPr bwMode="auto">
                <a:xfrm>
                  <a:off x="432" y="1311"/>
                  <a:ext cx="414" cy="207"/>
                  <a:chOff x="912" y="1632"/>
                  <a:chExt cx="414" cy="207"/>
                </a:xfrm>
              </p:grpSpPr>
              <p:grpSp>
                <p:nvGrpSpPr>
                  <p:cNvPr id="125" name="Group 7"/>
                  <p:cNvGrpSpPr>
                    <a:grpSpLocks/>
                  </p:cNvGrpSpPr>
                  <p:nvPr/>
                </p:nvGrpSpPr>
                <p:grpSpPr bwMode="auto">
                  <a:xfrm>
                    <a:off x="912" y="1632"/>
                    <a:ext cx="207" cy="111"/>
                    <a:chOff x="912" y="1632"/>
                    <a:chExt cx="207" cy="111"/>
                  </a:xfrm>
                </p:grpSpPr>
                <p:sp>
                  <p:nvSpPr>
                    <p:cNvPr id="129" name="Arc 8"/>
                    <p:cNvSpPr>
                      <a:spLocks/>
                    </p:cNvSpPr>
                    <p:nvPr/>
                  </p:nvSpPr>
                  <p:spPr bwMode="auto">
                    <a:xfrm>
                      <a:off x="1008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19050">
                      <a:solidFill>
                        <a:srgbClr val="000000"/>
                      </a:solidFill>
                      <a:round/>
                      <a:headEnd/>
                      <a:tailEnd type="none" w="lg" len="lg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  <p:sp>
                  <p:nvSpPr>
                    <p:cNvPr id="130" name="Arc 9"/>
                    <p:cNvSpPr>
                      <a:spLocks/>
                    </p:cNvSpPr>
                    <p:nvPr/>
                  </p:nvSpPr>
                  <p:spPr bwMode="auto">
                    <a:xfrm flipH="1">
                      <a:off x="912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19050">
                      <a:solidFill>
                        <a:srgbClr val="000000"/>
                      </a:solidFill>
                      <a:round/>
                      <a:headEnd/>
                      <a:tailEnd type="none" w="lg" len="lg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</p:grpSp>
              <p:grpSp>
                <p:nvGrpSpPr>
                  <p:cNvPr id="126" name="Group 10"/>
                  <p:cNvGrpSpPr>
                    <a:grpSpLocks/>
                  </p:cNvGrpSpPr>
                  <p:nvPr/>
                </p:nvGrpSpPr>
                <p:grpSpPr bwMode="auto">
                  <a:xfrm flipV="1">
                    <a:off x="1119" y="1728"/>
                    <a:ext cx="207" cy="111"/>
                    <a:chOff x="912" y="1632"/>
                    <a:chExt cx="207" cy="111"/>
                  </a:xfrm>
                </p:grpSpPr>
                <p:sp>
                  <p:nvSpPr>
                    <p:cNvPr id="127" name="Arc 11"/>
                    <p:cNvSpPr>
                      <a:spLocks/>
                    </p:cNvSpPr>
                    <p:nvPr/>
                  </p:nvSpPr>
                  <p:spPr bwMode="auto">
                    <a:xfrm>
                      <a:off x="1008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19050">
                      <a:solidFill>
                        <a:srgbClr val="000000"/>
                      </a:solidFill>
                      <a:round/>
                      <a:headEnd/>
                      <a:tailEnd type="none" w="lg" len="lg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  <p:sp>
                  <p:nvSpPr>
                    <p:cNvPr id="128" name="Arc 12"/>
                    <p:cNvSpPr>
                      <a:spLocks/>
                    </p:cNvSpPr>
                    <p:nvPr/>
                  </p:nvSpPr>
                  <p:spPr bwMode="auto">
                    <a:xfrm flipH="1">
                      <a:off x="912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19050">
                      <a:solidFill>
                        <a:srgbClr val="000000"/>
                      </a:solidFill>
                      <a:round/>
                      <a:headEnd/>
                      <a:tailEnd type="none" w="lg" len="lg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</p:grpSp>
            </p:grpSp>
            <p:grpSp>
              <p:nvGrpSpPr>
                <p:cNvPr id="76" name="Group 13"/>
                <p:cNvGrpSpPr>
                  <a:grpSpLocks/>
                </p:cNvGrpSpPr>
                <p:nvPr/>
              </p:nvGrpSpPr>
              <p:grpSpPr bwMode="auto">
                <a:xfrm>
                  <a:off x="846" y="1311"/>
                  <a:ext cx="414" cy="207"/>
                  <a:chOff x="912" y="1632"/>
                  <a:chExt cx="414" cy="207"/>
                </a:xfrm>
              </p:grpSpPr>
              <p:grpSp>
                <p:nvGrpSpPr>
                  <p:cNvPr id="119" name="Group 14"/>
                  <p:cNvGrpSpPr>
                    <a:grpSpLocks/>
                  </p:cNvGrpSpPr>
                  <p:nvPr/>
                </p:nvGrpSpPr>
                <p:grpSpPr bwMode="auto">
                  <a:xfrm>
                    <a:off x="912" y="1632"/>
                    <a:ext cx="207" cy="111"/>
                    <a:chOff x="912" y="1632"/>
                    <a:chExt cx="207" cy="111"/>
                  </a:xfrm>
                </p:grpSpPr>
                <p:sp>
                  <p:nvSpPr>
                    <p:cNvPr id="123" name="Arc 15"/>
                    <p:cNvSpPr>
                      <a:spLocks/>
                    </p:cNvSpPr>
                    <p:nvPr/>
                  </p:nvSpPr>
                  <p:spPr bwMode="auto">
                    <a:xfrm>
                      <a:off x="1008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19050">
                      <a:solidFill>
                        <a:srgbClr val="000000"/>
                      </a:solidFill>
                      <a:round/>
                      <a:headEnd/>
                      <a:tailEnd type="none" w="lg" len="lg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  <p:sp>
                  <p:nvSpPr>
                    <p:cNvPr id="124" name="Arc 16"/>
                    <p:cNvSpPr>
                      <a:spLocks/>
                    </p:cNvSpPr>
                    <p:nvPr/>
                  </p:nvSpPr>
                  <p:spPr bwMode="auto">
                    <a:xfrm flipH="1">
                      <a:off x="912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19050">
                      <a:solidFill>
                        <a:srgbClr val="000000"/>
                      </a:solidFill>
                      <a:round/>
                      <a:headEnd/>
                      <a:tailEnd type="none" w="lg" len="lg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</p:grpSp>
              <p:grpSp>
                <p:nvGrpSpPr>
                  <p:cNvPr id="120" name="Group 17"/>
                  <p:cNvGrpSpPr>
                    <a:grpSpLocks/>
                  </p:cNvGrpSpPr>
                  <p:nvPr/>
                </p:nvGrpSpPr>
                <p:grpSpPr bwMode="auto">
                  <a:xfrm flipV="1">
                    <a:off x="1119" y="1728"/>
                    <a:ext cx="207" cy="111"/>
                    <a:chOff x="912" y="1632"/>
                    <a:chExt cx="207" cy="111"/>
                  </a:xfrm>
                </p:grpSpPr>
                <p:sp>
                  <p:nvSpPr>
                    <p:cNvPr id="121" name="Arc 18"/>
                    <p:cNvSpPr>
                      <a:spLocks/>
                    </p:cNvSpPr>
                    <p:nvPr/>
                  </p:nvSpPr>
                  <p:spPr bwMode="auto">
                    <a:xfrm>
                      <a:off x="1008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19050">
                      <a:solidFill>
                        <a:srgbClr val="000000"/>
                      </a:solidFill>
                      <a:round/>
                      <a:headEnd/>
                      <a:tailEnd type="none" w="lg" len="lg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  <p:sp>
                  <p:nvSpPr>
                    <p:cNvPr id="122" name="Arc 19"/>
                    <p:cNvSpPr>
                      <a:spLocks/>
                    </p:cNvSpPr>
                    <p:nvPr/>
                  </p:nvSpPr>
                  <p:spPr bwMode="auto">
                    <a:xfrm flipH="1">
                      <a:off x="912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19050">
                      <a:solidFill>
                        <a:srgbClr val="000000"/>
                      </a:solidFill>
                      <a:round/>
                      <a:headEnd/>
                      <a:tailEnd type="none" w="lg" len="lg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</p:grpSp>
            </p:grpSp>
            <p:grpSp>
              <p:nvGrpSpPr>
                <p:cNvPr id="77" name="Group 20"/>
                <p:cNvGrpSpPr>
                  <a:grpSpLocks/>
                </p:cNvGrpSpPr>
                <p:nvPr/>
              </p:nvGrpSpPr>
              <p:grpSpPr bwMode="auto">
                <a:xfrm>
                  <a:off x="1260" y="1296"/>
                  <a:ext cx="414" cy="207"/>
                  <a:chOff x="912" y="1632"/>
                  <a:chExt cx="414" cy="207"/>
                </a:xfrm>
              </p:grpSpPr>
              <p:grpSp>
                <p:nvGrpSpPr>
                  <p:cNvPr id="113" name="Group 21"/>
                  <p:cNvGrpSpPr>
                    <a:grpSpLocks/>
                  </p:cNvGrpSpPr>
                  <p:nvPr/>
                </p:nvGrpSpPr>
                <p:grpSpPr bwMode="auto">
                  <a:xfrm>
                    <a:off x="912" y="1632"/>
                    <a:ext cx="207" cy="111"/>
                    <a:chOff x="912" y="1632"/>
                    <a:chExt cx="207" cy="111"/>
                  </a:xfrm>
                </p:grpSpPr>
                <p:sp>
                  <p:nvSpPr>
                    <p:cNvPr id="117" name="Arc 22"/>
                    <p:cNvSpPr>
                      <a:spLocks/>
                    </p:cNvSpPr>
                    <p:nvPr/>
                  </p:nvSpPr>
                  <p:spPr bwMode="auto">
                    <a:xfrm>
                      <a:off x="1008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19050">
                      <a:solidFill>
                        <a:srgbClr val="000000"/>
                      </a:solidFill>
                      <a:round/>
                      <a:headEnd/>
                      <a:tailEnd type="none" w="lg" len="lg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  <p:sp>
                  <p:nvSpPr>
                    <p:cNvPr id="118" name="Arc 23"/>
                    <p:cNvSpPr>
                      <a:spLocks/>
                    </p:cNvSpPr>
                    <p:nvPr/>
                  </p:nvSpPr>
                  <p:spPr bwMode="auto">
                    <a:xfrm flipH="1">
                      <a:off x="912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19050">
                      <a:solidFill>
                        <a:srgbClr val="000000"/>
                      </a:solidFill>
                      <a:round/>
                      <a:headEnd/>
                      <a:tailEnd type="none" w="lg" len="lg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</p:grpSp>
              <p:grpSp>
                <p:nvGrpSpPr>
                  <p:cNvPr id="114" name="Group 24"/>
                  <p:cNvGrpSpPr>
                    <a:grpSpLocks/>
                  </p:cNvGrpSpPr>
                  <p:nvPr/>
                </p:nvGrpSpPr>
                <p:grpSpPr bwMode="auto">
                  <a:xfrm flipV="1">
                    <a:off x="1119" y="1728"/>
                    <a:ext cx="207" cy="111"/>
                    <a:chOff x="912" y="1632"/>
                    <a:chExt cx="207" cy="111"/>
                  </a:xfrm>
                </p:grpSpPr>
                <p:sp>
                  <p:nvSpPr>
                    <p:cNvPr id="115" name="Arc 25"/>
                    <p:cNvSpPr>
                      <a:spLocks/>
                    </p:cNvSpPr>
                    <p:nvPr/>
                  </p:nvSpPr>
                  <p:spPr bwMode="auto">
                    <a:xfrm>
                      <a:off x="1008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19050">
                      <a:solidFill>
                        <a:srgbClr val="000000"/>
                      </a:solidFill>
                      <a:round/>
                      <a:headEnd/>
                      <a:tailEnd type="none" w="lg" len="lg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  <p:sp>
                  <p:nvSpPr>
                    <p:cNvPr id="116" name="Arc 26"/>
                    <p:cNvSpPr>
                      <a:spLocks/>
                    </p:cNvSpPr>
                    <p:nvPr/>
                  </p:nvSpPr>
                  <p:spPr bwMode="auto">
                    <a:xfrm flipH="1">
                      <a:off x="912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19050">
                      <a:solidFill>
                        <a:srgbClr val="000000"/>
                      </a:solidFill>
                      <a:round/>
                      <a:headEnd/>
                      <a:tailEnd type="none" w="lg" len="lg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</p:grpSp>
            </p:grpSp>
            <p:grpSp>
              <p:nvGrpSpPr>
                <p:cNvPr id="78" name="Group 27"/>
                <p:cNvGrpSpPr>
                  <a:grpSpLocks/>
                </p:cNvGrpSpPr>
                <p:nvPr/>
              </p:nvGrpSpPr>
              <p:grpSpPr bwMode="auto">
                <a:xfrm>
                  <a:off x="1674" y="1296"/>
                  <a:ext cx="414" cy="207"/>
                  <a:chOff x="912" y="1632"/>
                  <a:chExt cx="414" cy="207"/>
                </a:xfrm>
              </p:grpSpPr>
              <p:grpSp>
                <p:nvGrpSpPr>
                  <p:cNvPr id="107" name="Group 28"/>
                  <p:cNvGrpSpPr>
                    <a:grpSpLocks/>
                  </p:cNvGrpSpPr>
                  <p:nvPr/>
                </p:nvGrpSpPr>
                <p:grpSpPr bwMode="auto">
                  <a:xfrm>
                    <a:off x="912" y="1632"/>
                    <a:ext cx="207" cy="111"/>
                    <a:chOff x="912" y="1632"/>
                    <a:chExt cx="207" cy="111"/>
                  </a:xfrm>
                </p:grpSpPr>
                <p:sp>
                  <p:nvSpPr>
                    <p:cNvPr id="111" name="Arc 29"/>
                    <p:cNvSpPr>
                      <a:spLocks/>
                    </p:cNvSpPr>
                    <p:nvPr/>
                  </p:nvSpPr>
                  <p:spPr bwMode="auto">
                    <a:xfrm>
                      <a:off x="1008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19050">
                      <a:solidFill>
                        <a:srgbClr val="000000"/>
                      </a:solidFill>
                      <a:round/>
                      <a:headEnd/>
                      <a:tailEnd type="none" w="lg" len="lg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  <p:sp>
                  <p:nvSpPr>
                    <p:cNvPr id="112" name="Arc 30"/>
                    <p:cNvSpPr>
                      <a:spLocks/>
                    </p:cNvSpPr>
                    <p:nvPr/>
                  </p:nvSpPr>
                  <p:spPr bwMode="auto">
                    <a:xfrm flipH="1">
                      <a:off x="912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19050">
                      <a:solidFill>
                        <a:srgbClr val="000000"/>
                      </a:solidFill>
                      <a:round/>
                      <a:headEnd/>
                      <a:tailEnd type="none" w="lg" len="lg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</p:grpSp>
              <p:grpSp>
                <p:nvGrpSpPr>
                  <p:cNvPr id="108" name="Group 31"/>
                  <p:cNvGrpSpPr>
                    <a:grpSpLocks/>
                  </p:cNvGrpSpPr>
                  <p:nvPr/>
                </p:nvGrpSpPr>
                <p:grpSpPr bwMode="auto">
                  <a:xfrm flipV="1">
                    <a:off x="1119" y="1728"/>
                    <a:ext cx="207" cy="111"/>
                    <a:chOff x="912" y="1632"/>
                    <a:chExt cx="207" cy="111"/>
                  </a:xfrm>
                </p:grpSpPr>
                <p:sp>
                  <p:nvSpPr>
                    <p:cNvPr id="109" name="Arc 32"/>
                    <p:cNvSpPr>
                      <a:spLocks/>
                    </p:cNvSpPr>
                    <p:nvPr/>
                  </p:nvSpPr>
                  <p:spPr bwMode="auto">
                    <a:xfrm>
                      <a:off x="1008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19050">
                      <a:solidFill>
                        <a:srgbClr val="000000"/>
                      </a:solidFill>
                      <a:round/>
                      <a:headEnd/>
                      <a:tailEnd type="none" w="lg" len="lg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  <p:sp>
                  <p:nvSpPr>
                    <p:cNvPr id="110" name="Arc 33"/>
                    <p:cNvSpPr>
                      <a:spLocks/>
                    </p:cNvSpPr>
                    <p:nvPr/>
                  </p:nvSpPr>
                  <p:spPr bwMode="auto">
                    <a:xfrm flipH="1">
                      <a:off x="912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19050">
                      <a:solidFill>
                        <a:srgbClr val="000000"/>
                      </a:solidFill>
                      <a:round/>
                      <a:headEnd/>
                      <a:tailEnd type="none" w="lg" len="lg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</p:grpSp>
            </p:grpSp>
            <p:grpSp>
              <p:nvGrpSpPr>
                <p:cNvPr id="79" name="Group 34"/>
                <p:cNvGrpSpPr>
                  <a:grpSpLocks/>
                </p:cNvGrpSpPr>
                <p:nvPr/>
              </p:nvGrpSpPr>
              <p:grpSpPr bwMode="auto">
                <a:xfrm>
                  <a:off x="2088" y="1281"/>
                  <a:ext cx="414" cy="207"/>
                  <a:chOff x="912" y="1632"/>
                  <a:chExt cx="414" cy="207"/>
                </a:xfrm>
              </p:grpSpPr>
              <p:grpSp>
                <p:nvGrpSpPr>
                  <p:cNvPr id="101" name="Group 35"/>
                  <p:cNvGrpSpPr>
                    <a:grpSpLocks/>
                  </p:cNvGrpSpPr>
                  <p:nvPr/>
                </p:nvGrpSpPr>
                <p:grpSpPr bwMode="auto">
                  <a:xfrm>
                    <a:off x="912" y="1632"/>
                    <a:ext cx="207" cy="111"/>
                    <a:chOff x="912" y="1632"/>
                    <a:chExt cx="207" cy="111"/>
                  </a:xfrm>
                </p:grpSpPr>
                <p:sp>
                  <p:nvSpPr>
                    <p:cNvPr id="105" name="Arc 36"/>
                    <p:cNvSpPr>
                      <a:spLocks/>
                    </p:cNvSpPr>
                    <p:nvPr/>
                  </p:nvSpPr>
                  <p:spPr bwMode="auto">
                    <a:xfrm>
                      <a:off x="1008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19050">
                      <a:solidFill>
                        <a:srgbClr val="000000"/>
                      </a:solidFill>
                      <a:round/>
                      <a:headEnd/>
                      <a:tailEnd type="none" w="lg" len="lg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  <p:sp>
                  <p:nvSpPr>
                    <p:cNvPr id="106" name="Arc 37"/>
                    <p:cNvSpPr>
                      <a:spLocks/>
                    </p:cNvSpPr>
                    <p:nvPr/>
                  </p:nvSpPr>
                  <p:spPr bwMode="auto">
                    <a:xfrm flipH="1">
                      <a:off x="912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19050">
                      <a:solidFill>
                        <a:srgbClr val="000000"/>
                      </a:solidFill>
                      <a:round/>
                      <a:headEnd/>
                      <a:tailEnd type="none" w="lg" len="lg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</p:grpSp>
              <p:grpSp>
                <p:nvGrpSpPr>
                  <p:cNvPr id="102" name="Group 38"/>
                  <p:cNvGrpSpPr>
                    <a:grpSpLocks/>
                  </p:cNvGrpSpPr>
                  <p:nvPr/>
                </p:nvGrpSpPr>
                <p:grpSpPr bwMode="auto">
                  <a:xfrm flipV="1">
                    <a:off x="1119" y="1728"/>
                    <a:ext cx="207" cy="111"/>
                    <a:chOff x="912" y="1632"/>
                    <a:chExt cx="207" cy="111"/>
                  </a:xfrm>
                </p:grpSpPr>
                <p:sp>
                  <p:nvSpPr>
                    <p:cNvPr id="103" name="Arc 39"/>
                    <p:cNvSpPr>
                      <a:spLocks/>
                    </p:cNvSpPr>
                    <p:nvPr/>
                  </p:nvSpPr>
                  <p:spPr bwMode="auto">
                    <a:xfrm>
                      <a:off x="1008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19050">
                      <a:solidFill>
                        <a:srgbClr val="000000"/>
                      </a:solidFill>
                      <a:round/>
                      <a:headEnd/>
                      <a:tailEnd type="none" w="lg" len="lg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  <p:sp>
                  <p:nvSpPr>
                    <p:cNvPr id="104" name="Arc 40"/>
                    <p:cNvSpPr>
                      <a:spLocks/>
                    </p:cNvSpPr>
                    <p:nvPr/>
                  </p:nvSpPr>
                  <p:spPr bwMode="auto">
                    <a:xfrm flipH="1">
                      <a:off x="912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19050">
                      <a:solidFill>
                        <a:srgbClr val="000000"/>
                      </a:solidFill>
                      <a:round/>
                      <a:headEnd/>
                      <a:tailEnd type="none" w="lg" len="lg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</p:grpSp>
            </p:grpSp>
            <p:grpSp>
              <p:nvGrpSpPr>
                <p:cNvPr id="80" name="Group 41"/>
                <p:cNvGrpSpPr>
                  <a:grpSpLocks/>
                </p:cNvGrpSpPr>
                <p:nvPr/>
              </p:nvGrpSpPr>
              <p:grpSpPr bwMode="auto">
                <a:xfrm>
                  <a:off x="2502" y="1281"/>
                  <a:ext cx="414" cy="207"/>
                  <a:chOff x="912" y="1632"/>
                  <a:chExt cx="414" cy="207"/>
                </a:xfrm>
              </p:grpSpPr>
              <p:grpSp>
                <p:nvGrpSpPr>
                  <p:cNvPr id="95" name="Group 42"/>
                  <p:cNvGrpSpPr>
                    <a:grpSpLocks/>
                  </p:cNvGrpSpPr>
                  <p:nvPr/>
                </p:nvGrpSpPr>
                <p:grpSpPr bwMode="auto">
                  <a:xfrm>
                    <a:off x="912" y="1632"/>
                    <a:ext cx="207" cy="111"/>
                    <a:chOff x="912" y="1632"/>
                    <a:chExt cx="207" cy="111"/>
                  </a:xfrm>
                </p:grpSpPr>
                <p:sp>
                  <p:nvSpPr>
                    <p:cNvPr id="99" name="Arc 43"/>
                    <p:cNvSpPr>
                      <a:spLocks/>
                    </p:cNvSpPr>
                    <p:nvPr/>
                  </p:nvSpPr>
                  <p:spPr bwMode="auto">
                    <a:xfrm>
                      <a:off x="1008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19050">
                      <a:solidFill>
                        <a:srgbClr val="000000"/>
                      </a:solidFill>
                      <a:round/>
                      <a:headEnd/>
                      <a:tailEnd type="none" w="lg" len="lg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  <p:sp>
                  <p:nvSpPr>
                    <p:cNvPr id="100" name="Arc 44"/>
                    <p:cNvSpPr>
                      <a:spLocks/>
                    </p:cNvSpPr>
                    <p:nvPr/>
                  </p:nvSpPr>
                  <p:spPr bwMode="auto">
                    <a:xfrm flipH="1">
                      <a:off x="912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19050">
                      <a:solidFill>
                        <a:srgbClr val="000000"/>
                      </a:solidFill>
                      <a:round/>
                      <a:headEnd/>
                      <a:tailEnd type="none" w="lg" len="lg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</p:grpSp>
              <p:grpSp>
                <p:nvGrpSpPr>
                  <p:cNvPr id="96" name="Group 45"/>
                  <p:cNvGrpSpPr>
                    <a:grpSpLocks/>
                  </p:cNvGrpSpPr>
                  <p:nvPr/>
                </p:nvGrpSpPr>
                <p:grpSpPr bwMode="auto">
                  <a:xfrm flipV="1">
                    <a:off x="1119" y="1728"/>
                    <a:ext cx="207" cy="111"/>
                    <a:chOff x="912" y="1632"/>
                    <a:chExt cx="207" cy="111"/>
                  </a:xfrm>
                </p:grpSpPr>
                <p:sp>
                  <p:nvSpPr>
                    <p:cNvPr id="97" name="Arc 46"/>
                    <p:cNvSpPr>
                      <a:spLocks/>
                    </p:cNvSpPr>
                    <p:nvPr/>
                  </p:nvSpPr>
                  <p:spPr bwMode="auto">
                    <a:xfrm>
                      <a:off x="1008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19050">
                      <a:solidFill>
                        <a:srgbClr val="000000"/>
                      </a:solidFill>
                      <a:round/>
                      <a:headEnd/>
                      <a:tailEnd type="none" w="lg" len="lg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  <p:sp>
                  <p:nvSpPr>
                    <p:cNvPr id="98" name="Arc 47"/>
                    <p:cNvSpPr>
                      <a:spLocks/>
                    </p:cNvSpPr>
                    <p:nvPr/>
                  </p:nvSpPr>
                  <p:spPr bwMode="auto">
                    <a:xfrm flipH="1">
                      <a:off x="912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19050">
                      <a:solidFill>
                        <a:srgbClr val="000000"/>
                      </a:solidFill>
                      <a:round/>
                      <a:headEnd/>
                      <a:tailEnd type="none" w="lg" len="lg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</p:grpSp>
            </p:grpSp>
            <p:grpSp>
              <p:nvGrpSpPr>
                <p:cNvPr id="81" name="Group 48"/>
                <p:cNvGrpSpPr>
                  <a:grpSpLocks/>
                </p:cNvGrpSpPr>
                <p:nvPr/>
              </p:nvGrpSpPr>
              <p:grpSpPr bwMode="auto">
                <a:xfrm>
                  <a:off x="2916" y="1266"/>
                  <a:ext cx="414" cy="207"/>
                  <a:chOff x="912" y="1632"/>
                  <a:chExt cx="414" cy="207"/>
                </a:xfrm>
              </p:grpSpPr>
              <p:grpSp>
                <p:nvGrpSpPr>
                  <p:cNvPr id="89" name="Group 49"/>
                  <p:cNvGrpSpPr>
                    <a:grpSpLocks/>
                  </p:cNvGrpSpPr>
                  <p:nvPr/>
                </p:nvGrpSpPr>
                <p:grpSpPr bwMode="auto">
                  <a:xfrm>
                    <a:off x="912" y="1632"/>
                    <a:ext cx="207" cy="111"/>
                    <a:chOff x="912" y="1632"/>
                    <a:chExt cx="207" cy="111"/>
                  </a:xfrm>
                </p:grpSpPr>
                <p:sp>
                  <p:nvSpPr>
                    <p:cNvPr id="93" name="Arc 50"/>
                    <p:cNvSpPr>
                      <a:spLocks/>
                    </p:cNvSpPr>
                    <p:nvPr/>
                  </p:nvSpPr>
                  <p:spPr bwMode="auto">
                    <a:xfrm>
                      <a:off x="1008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19050">
                      <a:solidFill>
                        <a:srgbClr val="000000"/>
                      </a:solidFill>
                      <a:round/>
                      <a:headEnd/>
                      <a:tailEnd type="none" w="lg" len="lg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  <p:sp>
                  <p:nvSpPr>
                    <p:cNvPr id="94" name="Arc 51"/>
                    <p:cNvSpPr>
                      <a:spLocks/>
                    </p:cNvSpPr>
                    <p:nvPr/>
                  </p:nvSpPr>
                  <p:spPr bwMode="auto">
                    <a:xfrm flipH="1">
                      <a:off x="912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19050">
                      <a:solidFill>
                        <a:srgbClr val="000000"/>
                      </a:solidFill>
                      <a:round/>
                      <a:headEnd/>
                      <a:tailEnd type="none" w="lg" len="lg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</p:grpSp>
              <p:grpSp>
                <p:nvGrpSpPr>
                  <p:cNvPr id="90" name="Group 52"/>
                  <p:cNvGrpSpPr>
                    <a:grpSpLocks/>
                  </p:cNvGrpSpPr>
                  <p:nvPr/>
                </p:nvGrpSpPr>
                <p:grpSpPr bwMode="auto">
                  <a:xfrm flipV="1">
                    <a:off x="1119" y="1728"/>
                    <a:ext cx="207" cy="111"/>
                    <a:chOff x="912" y="1632"/>
                    <a:chExt cx="207" cy="111"/>
                  </a:xfrm>
                </p:grpSpPr>
                <p:sp>
                  <p:nvSpPr>
                    <p:cNvPr id="91" name="Arc 53"/>
                    <p:cNvSpPr>
                      <a:spLocks/>
                    </p:cNvSpPr>
                    <p:nvPr/>
                  </p:nvSpPr>
                  <p:spPr bwMode="auto">
                    <a:xfrm>
                      <a:off x="1008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19050">
                      <a:solidFill>
                        <a:srgbClr val="000000"/>
                      </a:solidFill>
                      <a:round/>
                      <a:headEnd/>
                      <a:tailEnd type="none" w="lg" len="lg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  <p:sp>
                  <p:nvSpPr>
                    <p:cNvPr id="92" name="Arc 54"/>
                    <p:cNvSpPr>
                      <a:spLocks/>
                    </p:cNvSpPr>
                    <p:nvPr/>
                  </p:nvSpPr>
                  <p:spPr bwMode="auto">
                    <a:xfrm flipH="1">
                      <a:off x="912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19050">
                      <a:solidFill>
                        <a:srgbClr val="000000"/>
                      </a:solidFill>
                      <a:round/>
                      <a:headEnd/>
                      <a:tailEnd type="none" w="lg" len="lg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</p:grpSp>
            </p:grpSp>
            <p:grpSp>
              <p:nvGrpSpPr>
                <p:cNvPr id="82" name="Group 55"/>
                <p:cNvGrpSpPr>
                  <a:grpSpLocks/>
                </p:cNvGrpSpPr>
                <p:nvPr/>
              </p:nvGrpSpPr>
              <p:grpSpPr bwMode="auto">
                <a:xfrm>
                  <a:off x="3330" y="1266"/>
                  <a:ext cx="414" cy="207"/>
                  <a:chOff x="912" y="1632"/>
                  <a:chExt cx="414" cy="207"/>
                </a:xfrm>
              </p:grpSpPr>
              <p:grpSp>
                <p:nvGrpSpPr>
                  <p:cNvPr id="83" name="Group 56"/>
                  <p:cNvGrpSpPr>
                    <a:grpSpLocks/>
                  </p:cNvGrpSpPr>
                  <p:nvPr/>
                </p:nvGrpSpPr>
                <p:grpSpPr bwMode="auto">
                  <a:xfrm>
                    <a:off x="912" y="1632"/>
                    <a:ext cx="207" cy="111"/>
                    <a:chOff x="912" y="1632"/>
                    <a:chExt cx="207" cy="111"/>
                  </a:xfrm>
                </p:grpSpPr>
                <p:sp>
                  <p:nvSpPr>
                    <p:cNvPr id="87" name="Arc 57"/>
                    <p:cNvSpPr>
                      <a:spLocks/>
                    </p:cNvSpPr>
                    <p:nvPr/>
                  </p:nvSpPr>
                  <p:spPr bwMode="auto">
                    <a:xfrm>
                      <a:off x="1008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19050">
                      <a:solidFill>
                        <a:srgbClr val="000000"/>
                      </a:solidFill>
                      <a:round/>
                      <a:headEnd/>
                      <a:tailEnd type="none" w="lg" len="lg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  <p:sp>
                  <p:nvSpPr>
                    <p:cNvPr id="88" name="Arc 58"/>
                    <p:cNvSpPr>
                      <a:spLocks/>
                    </p:cNvSpPr>
                    <p:nvPr/>
                  </p:nvSpPr>
                  <p:spPr bwMode="auto">
                    <a:xfrm flipH="1">
                      <a:off x="912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19050">
                      <a:solidFill>
                        <a:srgbClr val="000000"/>
                      </a:solidFill>
                      <a:round/>
                      <a:headEnd/>
                      <a:tailEnd type="none" w="lg" len="lg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</p:grpSp>
              <p:grpSp>
                <p:nvGrpSpPr>
                  <p:cNvPr id="84" name="Group 59"/>
                  <p:cNvGrpSpPr>
                    <a:grpSpLocks/>
                  </p:cNvGrpSpPr>
                  <p:nvPr/>
                </p:nvGrpSpPr>
                <p:grpSpPr bwMode="auto">
                  <a:xfrm flipV="1">
                    <a:off x="1119" y="1728"/>
                    <a:ext cx="207" cy="111"/>
                    <a:chOff x="912" y="1632"/>
                    <a:chExt cx="207" cy="111"/>
                  </a:xfrm>
                </p:grpSpPr>
                <p:sp>
                  <p:nvSpPr>
                    <p:cNvPr id="85" name="Arc 60"/>
                    <p:cNvSpPr>
                      <a:spLocks/>
                    </p:cNvSpPr>
                    <p:nvPr/>
                  </p:nvSpPr>
                  <p:spPr bwMode="auto">
                    <a:xfrm>
                      <a:off x="1008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19050">
                      <a:solidFill>
                        <a:srgbClr val="000000"/>
                      </a:solidFill>
                      <a:round/>
                      <a:headEnd/>
                      <a:tailEnd type="none" w="lg" len="lg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  <p:sp>
                  <p:nvSpPr>
                    <p:cNvPr id="86" name="Arc 61"/>
                    <p:cNvSpPr>
                      <a:spLocks/>
                    </p:cNvSpPr>
                    <p:nvPr/>
                  </p:nvSpPr>
                  <p:spPr bwMode="auto">
                    <a:xfrm flipH="1">
                      <a:off x="912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19050">
                      <a:solidFill>
                        <a:srgbClr val="000000"/>
                      </a:solidFill>
                      <a:round/>
                      <a:headEnd/>
                      <a:tailEnd type="none" w="lg" len="lg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</p:grpSp>
            </p:grpSp>
          </p:grpSp>
          <p:sp>
            <p:nvSpPr>
              <p:cNvPr id="8" name="Line 62"/>
              <p:cNvSpPr>
                <a:spLocks noChangeShapeType="1"/>
              </p:cNvSpPr>
              <p:nvPr/>
            </p:nvSpPr>
            <p:spPr bwMode="auto">
              <a:xfrm rot="1540218" flipV="1">
                <a:off x="1927" y="464"/>
                <a:ext cx="32" cy="84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 type="stealth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9" name="Line 63"/>
              <p:cNvSpPr>
                <a:spLocks noChangeShapeType="1"/>
              </p:cNvSpPr>
              <p:nvPr/>
            </p:nvSpPr>
            <p:spPr bwMode="auto">
              <a:xfrm rot="1947931" flipH="1">
                <a:off x="374" y="863"/>
                <a:ext cx="432" cy="816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0" name="Line 64"/>
              <p:cNvSpPr>
                <a:spLocks noChangeShapeType="1"/>
              </p:cNvSpPr>
              <p:nvPr/>
            </p:nvSpPr>
            <p:spPr bwMode="auto">
              <a:xfrm rot="1947931" flipH="1">
                <a:off x="606" y="975"/>
                <a:ext cx="175" cy="62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1" name="Line 65"/>
              <p:cNvSpPr>
                <a:spLocks noChangeShapeType="1"/>
              </p:cNvSpPr>
              <p:nvPr/>
            </p:nvSpPr>
            <p:spPr bwMode="auto">
              <a:xfrm rot="1947931" flipH="1">
                <a:off x="430" y="926"/>
                <a:ext cx="393" cy="52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2" name="Line 66"/>
              <p:cNvSpPr>
                <a:spLocks noChangeShapeType="1"/>
              </p:cNvSpPr>
              <p:nvPr/>
            </p:nvSpPr>
            <p:spPr bwMode="auto">
              <a:xfrm rot="1947931" flipH="1">
                <a:off x="383" y="911"/>
                <a:ext cx="416" cy="62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grpSp>
            <p:nvGrpSpPr>
              <p:cNvPr id="13" name="Group 67"/>
              <p:cNvGrpSpPr>
                <a:grpSpLocks/>
              </p:cNvGrpSpPr>
              <p:nvPr/>
            </p:nvGrpSpPr>
            <p:grpSpPr bwMode="auto">
              <a:xfrm rot="10813471" flipH="1">
                <a:off x="552" y="1024"/>
                <a:ext cx="381" cy="47"/>
                <a:chOff x="1608" y="2049"/>
                <a:chExt cx="2934" cy="429"/>
              </a:xfrm>
            </p:grpSpPr>
            <p:grpSp>
              <p:nvGrpSpPr>
                <p:cNvPr id="16" name="Group 68"/>
                <p:cNvGrpSpPr>
                  <a:grpSpLocks/>
                </p:cNvGrpSpPr>
                <p:nvPr/>
              </p:nvGrpSpPr>
              <p:grpSpPr bwMode="auto">
                <a:xfrm>
                  <a:off x="2820" y="2064"/>
                  <a:ext cx="510" cy="384"/>
                  <a:chOff x="2820" y="2064"/>
                  <a:chExt cx="510" cy="384"/>
                </a:xfrm>
              </p:grpSpPr>
              <p:grpSp>
                <p:nvGrpSpPr>
                  <p:cNvPr id="69" name="Group 69"/>
                  <p:cNvGrpSpPr>
                    <a:grpSpLocks/>
                  </p:cNvGrpSpPr>
                  <p:nvPr/>
                </p:nvGrpSpPr>
                <p:grpSpPr bwMode="auto">
                  <a:xfrm>
                    <a:off x="2820" y="2064"/>
                    <a:ext cx="207" cy="111"/>
                    <a:chOff x="912" y="1632"/>
                    <a:chExt cx="207" cy="111"/>
                  </a:xfrm>
                </p:grpSpPr>
                <p:sp>
                  <p:nvSpPr>
                    <p:cNvPr id="73" name="Arc 70"/>
                    <p:cNvSpPr>
                      <a:spLocks/>
                    </p:cNvSpPr>
                    <p:nvPr/>
                  </p:nvSpPr>
                  <p:spPr bwMode="auto">
                    <a:xfrm>
                      <a:off x="1008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66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  <p:sp>
                  <p:nvSpPr>
                    <p:cNvPr id="74" name="Arc 71"/>
                    <p:cNvSpPr>
                      <a:spLocks/>
                    </p:cNvSpPr>
                    <p:nvPr/>
                  </p:nvSpPr>
                  <p:spPr bwMode="auto">
                    <a:xfrm flipH="1">
                      <a:off x="912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66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</p:grpSp>
              <p:grpSp>
                <p:nvGrpSpPr>
                  <p:cNvPr id="70" name="Group 72"/>
                  <p:cNvGrpSpPr>
                    <a:grpSpLocks/>
                  </p:cNvGrpSpPr>
                  <p:nvPr/>
                </p:nvGrpSpPr>
                <p:grpSpPr bwMode="auto">
                  <a:xfrm flipV="1">
                    <a:off x="2820" y="2175"/>
                    <a:ext cx="510" cy="273"/>
                    <a:chOff x="912" y="1632"/>
                    <a:chExt cx="207" cy="111"/>
                  </a:xfrm>
                </p:grpSpPr>
                <p:sp>
                  <p:nvSpPr>
                    <p:cNvPr id="71" name="Arc 73"/>
                    <p:cNvSpPr>
                      <a:spLocks/>
                    </p:cNvSpPr>
                    <p:nvPr/>
                  </p:nvSpPr>
                  <p:spPr bwMode="auto">
                    <a:xfrm>
                      <a:off x="1008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66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  <p:sp>
                  <p:nvSpPr>
                    <p:cNvPr id="72" name="Arc 74"/>
                    <p:cNvSpPr>
                      <a:spLocks/>
                    </p:cNvSpPr>
                    <p:nvPr/>
                  </p:nvSpPr>
                  <p:spPr bwMode="auto">
                    <a:xfrm flipH="1">
                      <a:off x="912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66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</p:grpSp>
            </p:grpSp>
            <p:grpSp>
              <p:nvGrpSpPr>
                <p:cNvPr id="17" name="Group 75"/>
                <p:cNvGrpSpPr>
                  <a:grpSpLocks/>
                </p:cNvGrpSpPr>
                <p:nvPr/>
              </p:nvGrpSpPr>
              <p:grpSpPr bwMode="auto">
                <a:xfrm>
                  <a:off x="2517" y="2079"/>
                  <a:ext cx="510" cy="384"/>
                  <a:chOff x="2820" y="2064"/>
                  <a:chExt cx="510" cy="384"/>
                </a:xfrm>
              </p:grpSpPr>
              <p:grpSp>
                <p:nvGrpSpPr>
                  <p:cNvPr id="63" name="Group 76"/>
                  <p:cNvGrpSpPr>
                    <a:grpSpLocks/>
                  </p:cNvGrpSpPr>
                  <p:nvPr/>
                </p:nvGrpSpPr>
                <p:grpSpPr bwMode="auto">
                  <a:xfrm>
                    <a:off x="2820" y="2064"/>
                    <a:ext cx="207" cy="111"/>
                    <a:chOff x="912" y="1632"/>
                    <a:chExt cx="207" cy="111"/>
                  </a:xfrm>
                </p:grpSpPr>
                <p:sp>
                  <p:nvSpPr>
                    <p:cNvPr id="67" name="Arc 77"/>
                    <p:cNvSpPr>
                      <a:spLocks/>
                    </p:cNvSpPr>
                    <p:nvPr/>
                  </p:nvSpPr>
                  <p:spPr bwMode="auto">
                    <a:xfrm>
                      <a:off x="1008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66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  <p:sp>
                  <p:nvSpPr>
                    <p:cNvPr id="68" name="Arc 78"/>
                    <p:cNvSpPr>
                      <a:spLocks/>
                    </p:cNvSpPr>
                    <p:nvPr/>
                  </p:nvSpPr>
                  <p:spPr bwMode="auto">
                    <a:xfrm flipH="1">
                      <a:off x="912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66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</p:grpSp>
              <p:grpSp>
                <p:nvGrpSpPr>
                  <p:cNvPr id="64" name="Group 79"/>
                  <p:cNvGrpSpPr>
                    <a:grpSpLocks/>
                  </p:cNvGrpSpPr>
                  <p:nvPr/>
                </p:nvGrpSpPr>
                <p:grpSpPr bwMode="auto">
                  <a:xfrm flipV="1">
                    <a:off x="2820" y="2175"/>
                    <a:ext cx="510" cy="273"/>
                    <a:chOff x="912" y="1632"/>
                    <a:chExt cx="207" cy="111"/>
                  </a:xfrm>
                </p:grpSpPr>
                <p:sp>
                  <p:nvSpPr>
                    <p:cNvPr id="65" name="Arc 80"/>
                    <p:cNvSpPr>
                      <a:spLocks/>
                    </p:cNvSpPr>
                    <p:nvPr/>
                  </p:nvSpPr>
                  <p:spPr bwMode="auto">
                    <a:xfrm>
                      <a:off x="1008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66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  <p:sp>
                  <p:nvSpPr>
                    <p:cNvPr id="66" name="Arc 81"/>
                    <p:cNvSpPr>
                      <a:spLocks/>
                    </p:cNvSpPr>
                    <p:nvPr/>
                  </p:nvSpPr>
                  <p:spPr bwMode="auto">
                    <a:xfrm flipH="1">
                      <a:off x="912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66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</p:grpSp>
            </p:grpSp>
            <p:grpSp>
              <p:nvGrpSpPr>
                <p:cNvPr id="18" name="Group 82"/>
                <p:cNvGrpSpPr>
                  <a:grpSpLocks/>
                </p:cNvGrpSpPr>
                <p:nvPr/>
              </p:nvGrpSpPr>
              <p:grpSpPr bwMode="auto">
                <a:xfrm>
                  <a:off x="2214" y="2079"/>
                  <a:ext cx="510" cy="384"/>
                  <a:chOff x="2820" y="2064"/>
                  <a:chExt cx="510" cy="384"/>
                </a:xfrm>
              </p:grpSpPr>
              <p:grpSp>
                <p:nvGrpSpPr>
                  <p:cNvPr id="57" name="Group 83"/>
                  <p:cNvGrpSpPr>
                    <a:grpSpLocks/>
                  </p:cNvGrpSpPr>
                  <p:nvPr/>
                </p:nvGrpSpPr>
                <p:grpSpPr bwMode="auto">
                  <a:xfrm>
                    <a:off x="2820" y="2064"/>
                    <a:ext cx="207" cy="111"/>
                    <a:chOff x="912" y="1632"/>
                    <a:chExt cx="207" cy="111"/>
                  </a:xfrm>
                </p:grpSpPr>
                <p:sp>
                  <p:nvSpPr>
                    <p:cNvPr id="61" name="Arc 84"/>
                    <p:cNvSpPr>
                      <a:spLocks/>
                    </p:cNvSpPr>
                    <p:nvPr/>
                  </p:nvSpPr>
                  <p:spPr bwMode="auto">
                    <a:xfrm>
                      <a:off x="1008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66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  <p:sp>
                  <p:nvSpPr>
                    <p:cNvPr id="62" name="Arc 85"/>
                    <p:cNvSpPr>
                      <a:spLocks/>
                    </p:cNvSpPr>
                    <p:nvPr/>
                  </p:nvSpPr>
                  <p:spPr bwMode="auto">
                    <a:xfrm flipH="1">
                      <a:off x="912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66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</p:grpSp>
              <p:grpSp>
                <p:nvGrpSpPr>
                  <p:cNvPr id="58" name="Group 86"/>
                  <p:cNvGrpSpPr>
                    <a:grpSpLocks/>
                  </p:cNvGrpSpPr>
                  <p:nvPr/>
                </p:nvGrpSpPr>
                <p:grpSpPr bwMode="auto">
                  <a:xfrm flipV="1">
                    <a:off x="2820" y="2175"/>
                    <a:ext cx="510" cy="273"/>
                    <a:chOff x="912" y="1632"/>
                    <a:chExt cx="207" cy="111"/>
                  </a:xfrm>
                </p:grpSpPr>
                <p:sp>
                  <p:nvSpPr>
                    <p:cNvPr id="59" name="Arc 87"/>
                    <p:cNvSpPr>
                      <a:spLocks/>
                    </p:cNvSpPr>
                    <p:nvPr/>
                  </p:nvSpPr>
                  <p:spPr bwMode="auto">
                    <a:xfrm>
                      <a:off x="1008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66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  <p:sp>
                  <p:nvSpPr>
                    <p:cNvPr id="60" name="Arc 88"/>
                    <p:cNvSpPr>
                      <a:spLocks/>
                    </p:cNvSpPr>
                    <p:nvPr/>
                  </p:nvSpPr>
                  <p:spPr bwMode="auto">
                    <a:xfrm flipH="1">
                      <a:off x="912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66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</p:grpSp>
            </p:grpSp>
            <p:grpSp>
              <p:nvGrpSpPr>
                <p:cNvPr id="19" name="Group 89"/>
                <p:cNvGrpSpPr>
                  <a:grpSpLocks/>
                </p:cNvGrpSpPr>
                <p:nvPr/>
              </p:nvGrpSpPr>
              <p:grpSpPr bwMode="auto">
                <a:xfrm>
                  <a:off x="1911" y="2094"/>
                  <a:ext cx="510" cy="384"/>
                  <a:chOff x="2820" y="2064"/>
                  <a:chExt cx="510" cy="384"/>
                </a:xfrm>
              </p:grpSpPr>
              <p:grpSp>
                <p:nvGrpSpPr>
                  <p:cNvPr id="51" name="Group 90"/>
                  <p:cNvGrpSpPr>
                    <a:grpSpLocks/>
                  </p:cNvGrpSpPr>
                  <p:nvPr/>
                </p:nvGrpSpPr>
                <p:grpSpPr bwMode="auto">
                  <a:xfrm>
                    <a:off x="2820" y="2064"/>
                    <a:ext cx="207" cy="111"/>
                    <a:chOff x="912" y="1632"/>
                    <a:chExt cx="207" cy="111"/>
                  </a:xfrm>
                </p:grpSpPr>
                <p:sp>
                  <p:nvSpPr>
                    <p:cNvPr id="55" name="Arc 91"/>
                    <p:cNvSpPr>
                      <a:spLocks/>
                    </p:cNvSpPr>
                    <p:nvPr/>
                  </p:nvSpPr>
                  <p:spPr bwMode="auto">
                    <a:xfrm>
                      <a:off x="1008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66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  <p:sp>
                  <p:nvSpPr>
                    <p:cNvPr id="56" name="Arc 92"/>
                    <p:cNvSpPr>
                      <a:spLocks/>
                    </p:cNvSpPr>
                    <p:nvPr/>
                  </p:nvSpPr>
                  <p:spPr bwMode="auto">
                    <a:xfrm flipH="1">
                      <a:off x="912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66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</p:grpSp>
              <p:grpSp>
                <p:nvGrpSpPr>
                  <p:cNvPr id="52" name="Group 93"/>
                  <p:cNvGrpSpPr>
                    <a:grpSpLocks/>
                  </p:cNvGrpSpPr>
                  <p:nvPr/>
                </p:nvGrpSpPr>
                <p:grpSpPr bwMode="auto">
                  <a:xfrm flipV="1">
                    <a:off x="2820" y="2175"/>
                    <a:ext cx="510" cy="273"/>
                    <a:chOff x="912" y="1632"/>
                    <a:chExt cx="207" cy="111"/>
                  </a:xfrm>
                </p:grpSpPr>
                <p:sp>
                  <p:nvSpPr>
                    <p:cNvPr id="53" name="Arc 94"/>
                    <p:cNvSpPr>
                      <a:spLocks/>
                    </p:cNvSpPr>
                    <p:nvPr/>
                  </p:nvSpPr>
                  <p:spPr bwMode="auto">
                    <a:xfrm>
                      <a:off x="1008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66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  <p:sp>
                  <p:nvSpPr>
                    <p:cNvPr id="54" name="Arc 95"/>
                    <p:cNvSpPr>
                      <a:spLocks/>
                    </p:cNvSpPr>
                    <p:nvPr/>
                  </p:nvSpPr>
                  <p:spPr bwMode="auto">
                    <a:xfrm flipH="1">
                      <a:off x="912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66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</p:grpSp>
            </p:grpSp>
            <p:grpSp>
              <p:nvGrpSpPr>
                <p:cNvPr id="20" name="Group 96"/>
                <p:cNvGrpSpPr>
                  <a:grpSpLocks/>
                </p:cNvGrpSpPr>
                <p:nvPr/>
              </p:nvGrpSpPr>
              <p:grpSpPr bwMode="auto">
                <a:xfrm>
                  <a:off x="4032" y="2049"/>
                  <a:ext cx="510" cy="384"/>
                  <a:chOff x="2820" y="2064"/>
                  <a:chExt cx="510" cy="384"/>
                </a:xfrm>
              </p:grpSpPr>
              <p:grpSp>
                <p:nvGrpSpPr>
                  <p:cNvPr id="45" name="Group 97"/>
                  <p:cNvGrpSpPr>
                    <a:grpSpLocks/>
                  </p:cNvGrpSpPr>
                  <p:nvPr/>
                </p:nvGrpSpPr>
                <p:grpSpPr bwMode="auto">
                  <a:xfrm>
                    <a:off x="2820" y="2064"/>
                    <a:ext cx="207" cy="111"/>
                    <a:chOff x="912" y="1632"/>
                    <a:chExt cx="207" cy="111"/>
                  </a:xfrm>
                </p:grpSpPr>
                <p:sp>
                  <p:nvSpPr>
                    <p:cNvPr id="49" name="Arc 98"/>
                    <p:cNvSpPr>
                      <a:spLocks/>
                    </p:cNvSpPr>
                    <p:nvPr/>
                  </p:nvSpPr>
                  <p:spPr bwMode="auto">
                    <a:xfrm>
                      <a:off x="1008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66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  <p:sp>
                  <p:nvSpPr>
                    <p:cNvPr id="50" name="Arc 99"/>
                    <p:cNvSpPr>
                      <a:spLocks/>
                    </p:cNvSpPr>
                    <p:nvPr/>
                  </p:nvSpPr>
                  <p:spPr bwMode="auto">
                    <a:xfrm flipH="1">
                      <a:off x="912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66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</p:grpSp>
              <p:grpSp>
                <p:nvGrpSpPr>
                  <p:cNvPr id="46" name="Group 100"/>
                  <p:cNvGrpSpPr>
                    <a:grpSpLocks/>
                  </p:cNvGrpSpPr>
                  <p:nvPr/>
                </p:nvGrpSpPr>
                <p:grpSpPr bwMode="auto">
                  <a:xfrm flipV="1">
                    <a:off x="2820" y="2175"/>
                    <a:ext cx="510" cy="273"/>
                    <a:chOff x="912" y="1632"/>
                    <a:chExt cx="207" cy="111"/>
                  </a:xfrm>
                </p:grpSpPr>
                <p:sp>
                  <p:nvSpPr>
                    <p:cNvPr id="47" name="Arc 101"/>
                    <p:cNvSpPr>
                      <a:spLocks/>
                    </p:cNvSpPr>
                    <p:nvPr/>
                  </p:nvSpPr>
                  <p:spPr bwMode="auto">
                    <a:xfrm>
                      <a:off x="1008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66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  <p:sp>
                  <p:nvSpPr>
                    <p:cNvPr id="48" name="Arc 102"/>
                    <p:cNvSpPr>
                      <a:spLocks/>
                    </p:cNvSpPr>
                    <p:nvPr/>
                  </p:nvSpPr>
                  <p:spPr bwMode="auto">
                    <a:xfrm flipH="1">
                      <a:off x="912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66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</p:grpSp>
            </p:grpSp>
            <p:grpSp>
              <p:nvGrpSpPr>
                <p:cNvPr id="21" name="Group 103"/>
                <p:cNvGrpSpPr>
                  <a:grpSpLocks/>
                </p:cNvGrpSpPr>
                <p:nvPr/>
              </p:nvGrpSpPr>
              <p:grpSpPr bwMode="auto">
                <a:xfrm>
                  <a:off x="3729" y="2064"/>
                  <a:ext cx="510" cy="384"/>
                  <a:chOff x="2820" y="2064"/>
                  <a:chExt cx="510" cy="384"/>
                </a:xfrm>
              </p:grpSpPr>
              <p:grpSp>
                <p:nvGrpSpPr>
                  <p:cNvPr id="39" name="Group 104"/>
                  <p:cNvGrpSpPr>
                    <a:grpSpLocks/>
                  </p:cNvGrpSpPr>
                  <p:nvPr/>
                </p:nvGrpSpPr>
                <p:grpSpPr bwMode="auto">
                  <a:xfrm>
                    <a:off x="2820" y="2064"/>
                    <a:ext cx="207" cy="111"/>
                    <a:chOff x="912" y="1632"/>
                    <a:chExt cx="207" cy="111"/>
                  </a:xfrm>
                </p:grpSpPr>
                <p:sp>
                  <p:nvSpPr>
                    <p:cNvPr id="43" name="Arc 105"/>
                    <p:cNvSpPr>
                      <a:spLocks/>
                    </p:cNvSpPr>
                    <p:nvPr/>
                  </p:nvSpPr>
                  <p:spPr bwMode="auto">
                    <a:xfrm>
                      <a:off x="1008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66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  <p:sp>
                  <p:nvSpPr>
                    <p:cNvPr id="44" name="Arc 106"/>
                    <p:cNvSpPr>
                      <a:spLocks/>
                    </p:cNvSpPr>
                    <p:nvPr/>
                  </p:nvSpPr>
                  <p:spPr bwMode="auto">
                    <a:xfrm flipH="1">
                      <a:off x="912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66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</p:grpSp>
              <p:grpSp>
                <p:nvGrpSpPr>
                  <p:cNvPr id="40" name="Group 107"/>
                  <p:cNvGrpSpPr>
                    <a:grpSpLocks/>
                  </p:cNvGrpSpPr>
                  <p:nvPr/>
                </p:nvGrpSpPr>
                <p:grpSpPr bwMode="auto">
                  <a:xfrm flipV="1">
                    <a:off x="2820" y="2175"/>
                    <a:ext cx="510" cy="273"/>
                    <a:chOff x="912" y="1632"/>
                    <a:chExt cx="207" cy="111"/>
                  </a:xfrm>
                </p:grpSpPr>
                <p:sp>
                  <p:nvSpPr>
                    <p:cNvPr id="41" name="Arc 108"/>
                    <p:cNvSpPr>
                      <a:spLocks/>
                    </p:cNvSpPr>
                    <p:nvPr/>
                  </p:nvSpPr>
                  <p:spPr bwMode="auto">
                    <a:xfrm>
                      <a:off x="1008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66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  <p:sp>
                  <p:nvSpPr>
                    <p:cNvPr id="42" name="Arc 109"/>
                    <p:cNvSpPr>
                      <a:spLocks/>
                    </p:cNvSpPr>
                    <p:nvPr/>
                  </p:nvSpPr>
                  <p:spPr bwMode="auto">
                    <a:xfrm flipH="1">
                      <a:off x="912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66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</p:grpSp>
            </p:grpSp>
            <p:grpSp>
              <p:nvGrpSpPr>
                <p:cNvPr id="22" name="Group 110"/>
                <p:cNvGrpSpPr>
                  <a:grpSpLocks/>
                </p:cNvGrpSpPr>
                <p:nvPr/>
              </p:nvGrpSpPr>
              <p:grpSpPr bwMode="auto">
                <a:xfrm>
                  <a:off x="3426" y="2064"/>
                  <a:ext cx="510" cy="384"/>
                  <a:chOff x="2820" y="2064"/>
                  <a:chExt cx="510" cy="384"/>
                </a:xfrm>
              </p:grpSpPr>
              <p:grpSp>
                <p:nvGrpSpPr>
                  <p:cNvPr id="33" name="Group 111"/>
                  <p:cNvGrpSpPr>
                    <a:grpSpLocks/>
                  </p:cNvGrpSpPr>
                  <p:nvPr/>
                </p:nvGrpSpPr>
                <p:grpSpPr bwMode="auto">
                  <a:xfrm>
                    <a:off x="2820" y="2064"/>
                    <a:ext cx="207" cy="111"/>
                    <a:chOff x="912" y="1632"/>
                    <a:chExt cx="207" cy="111"/>
                  </a:xfrm>
                </p:grpSpPr>
                <p:sp>
                  <p:nvSpPr>
                    <p:cNvPr id="37" name="Arc 112"/>
                    <p:cNvSpPr>
                      <a:spLocks/>
                    </p:cNvSpPr>
                    <p:nvPr/>
                  </p:nvSpPr>
                  <p:spPr bwMode="auto">
                    <a:xfrm>
                      <a:off x="1008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66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  <p:sp>
                  <p:nvSpPr>
                    <p:cNvPr id="38" name="Arc 113"/>
                    <p:cNvSpPr>
                      <a:spLocks/>
                    </p:cNvSpPr>
                    <p:nvPr/>
                  </p:nvSpPr>
                  <p:spPr bwMode="auto">
                    <a:xfrm flipH="1">
                      <a:off x="912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66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</p:grpSp>
              <p:grpSp>
                <p:nvGrpSpPr>
                  <p:cNvPr id="34" name="Group 114"/>
                  <p:cNvGrpSpPr>
                    <a:grpSpLocks/>
                  </p:cNvGrpSpPr>
                  <p:nvPr/>
                </p:nvGrpSpPr>
                <p:grpSpPr bwMode="auto">
                  <a:xfrm flipV="1">
                    <a:off x="2820" y="2175"/>
                    <a:ext cx="510" cy="273"/>
                    <a:chOff x="912" y="1632"/>
                    <a:chExt cx="207" cy="111"/>
                  </a:xfrm>
                </p:grpSpPr>
                <p:sp>
                  <p:nvSpPr>
                    <p:cNvPr id="35" name="Arc 115"/>
                    <p:cNvSpPr>
                      <a:spLocks/>
                    </p:cNvSpPr>
                    <p:nvPr/>
                  </p:nvSpPr>
                  <p:spPr bwMode="auto">
                    <a:xfrm>
                      <a:off x="1008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66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  <p:sp>
                  <p:nvSpPr>
                    <p:cNvPr id="36" name="Arc 116"/>
                    <p:cNvSpPr>
                      <a:spLocks/>
                    </p:cNvSpPr>
                    <p:nvPr/>
                  </p:nvSpPr>
                  <p:spPr bwMode="auto">
                    <a:xfrm flipH="1">
                      <a:off x="912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66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</p:grpSp>
            </p:grpSp>
            <p:grpSp>
              <p:nvGrpSpPr>
                <p:cNvPr id="23" name="Group 117"/>
                <p:cNvGrpSpPr>
                  <a:grpSpLocks/>
                </p:cNvGrpSpPr>
                <p:nvPr/>
              </p:nvGrpSpPr>
              <p:grpSpPr bwMode="auto">
                <a:xfrm>
                  <a:off x="3123" y="2079"/>
                  <a:ext cx="510" cy="384"/>
                  <a:chOff x="2820" y="2064"/>
                  <a:chExt cx="510" cy="384"/>
                </a:xfrm>
              </p:grpSpPr>
              <p:grpSp>
                <p:nvGrpSpPr>
                  <p:cNvPr id="27" name="Group 118"/>
                  <p:cNvGrpSpPr>
                    <a:grpSpLocks/>
                  </p:cNvGrpSpPr>
                  <p:nvPr/>
                </p:nvGrpSpPr>
                <p:grpSpPr bwMode="auto">
                  <a:xfrm>
                    <a:off x="2820" y="2064"/>
                    <a:ext cx="207" cy="111"/>
                    <a:chOff x="912" y="1632"/>
                    <a:chExt cx="207" cy="111"/>
                  </a:xfrm>
                </p:grpSpPr>
                <p:sp>
                  <p:nvSpPr>
                    <p:cNvPr id="31" name="Arc 119"/>
                    <p:cNvSpPr>
                      <a:spLocks/>
                    </p:cNvSpPr>
                    <p:nvPr/>
                  </p:nvSpPr>
                  <p:spPr bwMode="auto">
                    <a:xfrm>
                      <a:off x="1008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66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  <p:sp>
                  <p:nvSpPr>
                    <p:cNvPr id="32" name="Arc 120"/>
                    <p:cNvSpPr>
                      <a:spLocks/>
                    </p:cNvSpPr>
                    <p:nvPr/>
                  </p:nvSpPr>
                  <p:spPr bwMode="auto">
                    <a:xfrm flipH="1">
                      <a:off x="912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66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</p:grpSp>
              <p:grpSp>
                <p:nvGrpSpPr>
                  <p:cNvPr id="28" name="Group 121"/>
                  <p:cNvGrpSpPr>
                    <a:grpSpLocks/>
                  </p:cNvGrpSpPr>
                  <p:nvPr/>
                </p:nvGrpSpPr>
                <p:grpSpPr bwMode="auto">
                  <a:xfrm flipV="1">
                    <a:off x="2820" y="2175"/>
                    <a:ext cx="510" cy="273"/>
                    <a:chOff x="912" y="1632"/>
                    <a:chExt cx="207" cy="111"/>
                  </a:xfrm>
                </p:grpSpPr>
                <p:sp>
                  <p:nvSpPr>
                    <p:cNvPr id="29" name="Arc 122"/>
                    <p:cNvSpPr>
                      <a:spLocks/>
                    </p:cNvSpPr>
                    <p:nvPr/>
                  </p:nvSpPr>
                  <p:spPr bwMode="auto">
                    <a:xfrm>
                      <a:off x="1008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66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  <p:sp>
                  <p:nvSpPr>
                    <p:cNvPr id="30" name="Arc 123"/>
                    <p:cNvSpPr>
                      <a:spLocks/>
                    </p:cNvSpPr>
                    <p:nvPr/>
                  </p:nvSpPr>
                  <p:spPr bwMode="auto">
                    <a:xfrm flipH="1">
                      <a:off x="912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66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</p:grpSp>
            </p:grpSp>
            <p:grpSp>
              <p:nvGrpSpPr>
                <p:cNvPr id="24" name="Group 124"/>
                <p:cNvGrpSpPr>
                  <a:grpSpLocks/>
                </p:cNvGrpSpPr>
                <p:nvPr/>
              </p:nvGrpSpPr>
              <p:grpSpPr bwMode="auto">
                <a:xfrm flipV="1">
                  <a:off x="1608" y="2205"/>
                  <a:ext cx="510" cy="273"/>
                  <a:chOff x="912" y="1632"/>
                  <a:chExt cx="207" cy="111"/>
                </a:xfrm>
              </p:grpSpPr>
              <p:sp>
                <p:nvSpPr>
                  <p:cNvPr id="25" name="Arc 125"/>
                  <p:cNvSpPr>
                    <a:spLocks/>
                  </p:cNvSpPr>
                  <p:nvPr/>
                </p:nvSpPr>
                <p:spPr bwMode="auto">
                  <a:xfrm>
                    <a:off x="1008" y="1632"/>
                    <a:ext cx="111" cy="111"/>
                  </a:xfrm>
                  <a:custGeom>
                    <a:avLst/>
                    <a:gdLst>
                      <a:gd name="G0" fmla="+- 0 0 0"/>
                      <a:gd name="G1" fmla="+- 21600 0 0"/>
                      <a:gd name="G2" fmla="+- 21600 0 0"/>
                      <a:gd name="T0" fmla="*/ 0 w 21600"/>
                      <a:gd name="T1" fmla="*/ 0 h 21600"/>
                      <a:gd name="T2" fmla="*/ 21600 w 21600"/>
                      <a:gd name="T3" fmla="*/ 21600 h 21600"/>
                      <a:gd name="T4" fmla="*/ 0 w 21600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1600" h="21600" fill="none" extrusionOk="0">
                        <a:moveTo>
                          <a:pt x="0" y="-1"/>
                        </a:moveTo>
                        <a:cubicBezTo>
                          <a:pt x="11929" y="-1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0" y="-1"/>
                        </a:moveTo>
                        <a:cubicBezTo>
                          <a:pt x="11929" y="-1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rgbClr val="0066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ja-JP" altLang="en-US"/>
                  </a:p>
                </p:txBody>
              </p:sp>
              <p:sp>
                <p:nvSpPr>
                  <p:cNvPr id="26" name="Arc 126"/>
                  <p:cNvSpPr>
                    <a:spLocks/>
                  </p:cNvSpPr>
                  <p:nvPr/>
                </p:nvSpPr>
                <p:spPr bwMode="auto">
                  <a:xfrm flipH="1">
                    <a:off x="912" y="1632"/>
                    <a:ext cx="111" cy="111"/>
                  </a:xfrm>
                  <a:custGeom>
                    <a:avLst/>
                    <a:gdLst>
                      <a:gd name="G0" fmla="+- 0 0 0"/>
                      <a:gd name="G1" fmla="+- 21600 0 0"/>
                      <a:gd name="G2" fmla="+- 21600 0 0"/>
                      <a:gd name="T0" fmla="*/ 0 w 21600"/>
                      <a:gd name="T1" fmla="*/ 0 h 21600"/>
                      <a:gd name="T2" fmla="*/ 21600 w 21600"/>
                      <a:gd name="T3" fmla="*/ 21600 h 21600"/>
                      <a:gd name="T4" fmla="*/ 0 w 21600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1600" h="21600" fill="none" extrusionOk="0">
                        <a:moveTo>
                          <a:pt x="0" y="-1"/>
                        </a:moveTo>
                        <a:cubicBezTo>
                          <a:pt x="11929" y="-1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0" y="-1"/>
                        </a:moveTo>
                        <a:cubicBezTo>
                          <a:pt x="11929" y="-1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rgbClr val="0066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ja-JP" altLang="en-US"/>
                  </a:p>
                </p:txBody>
              </p:sp>
            </p:grpSp>
          </p:grpSp>
          <p:sp>
            <p:nvSpPr>
              <p:cNvPr id="14" name="Line 127"/>
              <p:cNvSpPr>
                <a:spLocks noChangeShapeType="1"/>
              </p:cNvSpPr>
              <p:nvPr/>
            </p:nvSpPr>
            <p:spPr bwMode="auto">
              <a:xfrm rot="1947931" flipV="1">
                <a:off x="956" y="996"/>
                <a:ext cx="48" cy="9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5" name="AutoShape 128"/>
              <p:cNvSpPr>
                <a:spLocks noChangeArrowheads="1"/>
              </p:cNvSpPr>
              <p:nvPr/>
            </p:nvSpPr>
            <p:spPr bwMode="auto">
              <a:xfrm>
                <a:off x="912" y="960"/>
                <a:ext cx="144" cy="144"/>
              </a:xfrm>
              <a:prstGeom prst="star5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ja-JP" altLang="en-US"/>
              </a:p>
            </p:txBody>
          </p:sp>
        </p:grpSp>
        <p:grpSp>
          <p:nvGrpSpPr>
            <p:cNvPr id="131" name="Group 129"/>
            <p:cNvGrpSpPr>
              <a:grpSpLocks/>
            </p:cNvGrpSpPr>
            <p:nvPr/>
          </p:nvGrpSpPr>
          <p:grpSpPr bwMode="auto">
            <a:xfrm>
              <a:off x="1922007" y="4391785"/>
              <a:ext cx="2560638" cy="1893887"/>
              <a:chOff x="1050" y="1735"/>
              <a:chExt cx="1613" cy="1193"/>
            </a:xfrm>
          </p:grpSpPr>
          <p:sp>
            <p:nvSpPr>
              <p:cNvPr id="132" name="Line 130"/>
              <p:cNvSpPr>
                <a:spLocks noChangeShapeType="1"/>
              </p:cNvSpPr>
              <p:nvPr/>
            </p:nvSpPr>
            <p:spPr bwMode="auto">
              <a:xfrm rot="1540218" flipV="1">
                <a:off x="2585" y="1735"/>
                <a:ext cx="78" cy="9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 type="stealth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33" name="Line 131"/>
              <p:cNvSpPr>
                <a:spLocks noChangeShapeType="1"/>
              </p:cNvSpPr>
              <p:nvPr/>
            </p:nvSpPr>
            <p:spPr bwMode="auto">
              <a:xfrm rot="1947931" flipH="1">
                <a:off x="1050" y="2112"/>
                <a:ext cx="432" cy="816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34" name="Line 132"/>
              <p:cNvSpPr>
                <a:spLocks noChangeShapeType="1"/>
              </p:cNvSpPr>
              <p:nvPr/>
            </p:nvSpPr>
            <p:spPr bwMode="auto">
              <a:xfrm rot="1947931" flipH="1">
                <a:off x="1282" y="2224"/>
                <a:ext cx="175" cy="62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35" name="Line 133"/>
              <p:cNvSpPr>
                <a:spLocks noChangeShapeType="1"/>
              </p:cNvSpPr>
              <p:nvPr/>
            </p:nvSpPr>
            <p:spPr bwMode="auto">
              <a:xfrm rot="1947931" flipH="1">
                <a:off x="1106" y="2175"/>
                <a:ext cx="393" cy="52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36" name="Line 134"/>
              <p:cNvSpPr>
                <a:spLocks noChangeShapeType="1"/>
              </p:cNvSpPr>
              <p:nvPr/>
            </p:nvSpPr>
            <p:spPr bwMode="auto">
              <a:xfrm rot="1947931" flipH="1">
                <a:off x="1059" y="2160"/>
                <a:ext cx="416" cy="62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grpSp>
            <p:nvGrpSpPr>
              <p:cNvPr id="137" name="Group 135"/>
              <p:cNvGrpSpPr>
                <a:grpSpLocks/>
              </p:cNvGrpSpPr>
              <p:nvPr/>
            </p:nvGrpSpPr>
            <p:grpSpPr bwMode="auto">
              <a:xfrm rot="10813471" flipH="1">
                <a:off x="1228" y="2273"/>
                <a:ext cx="381" cy="47"/>
                <a:chOff x="1608" y="2049"/>
                <a:chExt cx="2934" cy="429"/>
              </a:xfrm>
            </p:grpSpPr>
            <p:grpSp>
              <p:nvGrpSpPr>
                <p:cNvPr id="141" name="Group 136"/>
                <p:cNvGrpSpPr>
                  <a:grpSpLocks/>
                </p:cNvGrpSpPr>
                <p:nvPr/>
              </p:nvGrpSpPr>
              <p:grpSpPr bwMode="auto">
                <a:xfrm>
                  <a:off x="2820" y="2064"/>
                  <a:ext cx="510" cy="384"/>
                  <a:chOff x="2820" y="2064"/>
                  <a:chExt cx="510" cy="384"/>
                </a:xfrm>
              </p:grpSpPr>
              <p:grpSp>
                <p:nvGrpSpPr>
                  <p:cNvPr id="194" name="Group 137"/>
                  <p:cNvGrpSpPr>
                    <a:grpSpLocks/>
                  </p:cNvGrpSpPr>
                  <p:nvPr/>
                </p:nvGrpSpPr>
                <p:grpSpPr bwMode="auto">
                  <a:xfrm>
                    <a:off x="2820" y="2064"/>
                    <a:ext cx="207" cy="111"/>
                    <a:chOff x="912" y="1632"/>
                    <a:chExt cx="207" cy="111"/>
                  </a:xfrm>
                </p:grpSpPr>
                <p:sp>
                  <p:nvSpPr>
                    <p:cNvPr id="198" name="Arc 138"/>
                    <p:cNvSpPr>
                      <a:spLocks/>
                    </p:cNvSpPr>
                    <p:nvPr/>
                  </p:nvSpPr>
                  <p:spPr bwMode="auto">
                    <a:xfrm>
                      <a:off x="1008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66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  <p:sp>
                  <p:nvSpPr>
                    <p:cNvPr id="199" name="Arc 139"/>
                    <p:cNvSpPr>
                      <a:spLocks/>
                    </p:cNvSpPr>
                    <p:nvPr/>
                  </p:nvSpPr>
                  <p:spPr bwMode="auto">
                    <a:xfrm flipH="1">
                      <a:off x="912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66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</p:grpSp>
              <p:grpSp>
                <p:nvGrpSpPr>
                  <p:cNvPr id="195" name="Group 140"/>
                  <p:cNvGrpSpPr>
                    <a:grpSpLocks/>
                  </p:cNvGrpSpPr>
                  <p:nvPr/>
                </p:nvGrpSpPr>
                <p:grpSpPr bwMode="auto">
                  <a:xfrm flipV="1">
                    <a:off x="2820" y="2175"/>
                    <a:ext cx="510" cy="273"/>
                    <a:chOff x="912" y="1632"/>
                    <a:chExt cx="207" cy="111"/>
                  </a:xfrm>
                </p:grpSpPr>
                <p:sp>
                  <p:nvSpPr>
                    <p:cNvPr id="196" name="Arc 141"/>
                    <p:cNvSpPr>
                      <a:spLocks/>
                    </p:cNvSpPr>
                    <p:nvPr/>
                  </p:nvSpPr>
                  <p:spPr bwMode="auto">
                    <a:xfrm>
                      <a:off x="1008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66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  <p:sp>
                  <p:nvSpPr>
                    <p:cNvPr id="197" name="Arc 142"/>
                    <p:cNvSpPr>
                      <a:spLocks/>
                    </p:cNvSpPr>
                    <p:nvPr/>
                  </p:nvSpPr>
                  <p:spPr bwMode="auto">
                    <a:xfrm flipH="1">
                      <a:off x="912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66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</p:grpSp>
            </p:grpSp>
            <p:grpSp>
              <p:nvGrpSpPr>
                <p:cNvPr id="142" name="Group 143"/>
                <p:cNvGrpSpPr>
                  <a:grpSpLocks/>
                </p:cNvGrpSpPr>
                <p:nvPr/>
              </p:nvGrpSpPr>
              <p:grpSpPr bwMode="auto">
                <a:xfrm>
                  <a:off x="2517" y="2079"/>
                  <a:ext cx="510" cy="384"/>
                  <a:chOff x="2820" y="2064"/>
                  <a:chExt cx="510" cy="384"/>
                </a:xfrm>
              </p:grpSpPr>
              <p:grpSp>
                <p:nvGrpSpPr>
                  <p:cNvPr id="188" name="Group 144"/>
                  <p:cNvGrpSpPr>
                    <a:grpSpLocks/>
                  </p:cNvGrpSpPr>
                  <p:nvPr/>
                </p:nvGrpSpPr>
                <p:grpSpPr bwMode="auto">
                  <a:xfrm>
                    <a:off x="2820" y="2064"/>
                    <a:ext cx="207" cy="111"/>
                    <a:chOff x="912" y="1632"/>
                    <a:chExt cx="207" cy="111"/>
                  </a:xfrm>
                </p:grpSpPr>
                <p:sp>
                  <p:nvSpPr>
                    <p:cNvPr id="192" name="Arc 145"/>
                    <p:cNvSpPr>
                      <a:spLocks/>
                    </p:cNvSpPr>
                    <p:nvPr/>
                  </p:nvSpPr>
                  <p:spPr bwMode="auto">
                    <a:xfrm>
                      <a:off x="1008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66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  <p:sp>
                  <p:nvSpPr>
                    <p:cNvPr id="193" name="Arc 146"/>
                    <p:cNvSpPr>
                      <a:spLocks/>
                    </p:cNvSpPr>
                    <p:nvPr/>
                  </p:nvSpPr>
                  <p:spPr bwMode="auto">
                    <a:xfrm flipH="1">
                      <a:off x="912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66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</p:grpSp>
              <p:grpSp>
                <p:nvGrpSpPr>
                  <p:cNvPr id="189" name="Group 147"/>
                  <p:cNvGrpSpPr>
                    <a:grpSpLocks/>
                  </p:cNvGrpSpPr>
                  <p:nvPr/>
                </p:nvGrpSpPr>
                <p:grpSpPr bwMode="auto">
                  <a:xfrm flipV="1">
                    <a:off x="2820" y="2175"/>
                    <a:ext cx="510" cy="273"/>
                    <a:chOff x="912" y="1632"/>
                    <a:chExt cx="207" cy="111"/>
                  </a:xfrm>
                </p:grpSpPr>
                <p:sp>
                  <p:nvSpPr>
                    <p:cNvPr id="190" name="Arc 148"/>
                    <p:cNvSpPr>
                      <a:spLocks/>
                    </p:cNvSpPr>
                    <p:nvPr/>
                  </p:nvSpPr>
                  <p:spPr bwMode="auto">
                    <a:xfrm>
                      <a:off x="1008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66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  <p:sp>
                  <p:nvSpPr>
                    <p:cNvPr id="191" name="Arc 149"/>
                    <p:cNvSpPr>
                      <a:spLocks/>
                    </p:cNvSpPr>
                    <p:nvPr/>
                  </p:nvSpPr>
                  <p:spPr bwMode="auto">
                    <a:xfrm flipH="1">
                      <a:off x="912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66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</p:grpSp>
            </p:grpSp>
            <p:grpSp>
              <p:nvGrpSpPr>
                <p:cNvPr id="143" name="Group 150"/>
                <p:cNvGrpSpPr>
                  <a:grpSpLocks/>
                </p:cNvGrpSpPr>
                <p:nvPr/>
              </p:nvGrpSpPr>
              <p:grpSpPr bwMode="auto">
                <a:xfrm>
                  <a:off x="2214" y="2079"/>
                  <a:ext cx="510" cy="384"/>
                  <a:chOff x="2820" y="2064"/>
                  <a:chExt cx="510" cy="384"/>
                </a:xfrm>
              </p:grpSpPr>
              <p:grpSp>
                <p:nvGrpSpPr>
                  <p:cNvPr id="182" name="Group 151"/>
                  <p:cNvGrpSpPr>
                    <a:grpSpLocks/>
                  </p:cNvGrpSpPr>
                  <p:nvPr/>
                </p:nvGrpSpPr>
                <p:grpSpPr bwMode="auto">
                  <a:xfrm>
                    <a:off x="2820" y="2064"/>
                    <a:ext cx="207" cy="111"/>
                    <a:chOff x="912" y="1632"/>
                    <a:chExt cx="207" cy="111"/>
                  </a:xfrm>
                </p:grpSpPr>
                <p:sp>
                  <p:nvSpPr>
                    <p:cNvPr id="186" name="Arc 152"/>
                    <p:cNvSpPr>
                      <a:spLocks/>
                    </p:cNvSpPr>
                    <p:nvPr/>
                  </p:nvSpPr>
                  <p:spPr bwMode="auto">
                    <a:xfrm>
                      <a:off x="1008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66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  <p:sp>
                  <p:nvSpPr>
                    <p:cNvPr id="187" name="Arc 153"/>
                    <p:cNvSpPr>
                      <a:spLocks/>
                    </p:cNvSpPr>
                    <p:nvPr/>
                  </p:nvSpPr>
                  <p:spPr bwMode="auto">
                    <a:xfrm flipH="1">
                      <a:off x="912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66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</p:grpSp>
              <p:grpSp>
                <p:nvGrpSpPr>
                  <p:cNvPr id="183" name="Group 154"/>
                  <p:cNvGrpSpPr>
                    <a:grpSpLocks/>
                  </p:cNvGrpSpPr>
                  <p:nvPr/>
                </p:nvGrpSpPr>
                <p:grpSpPr bwMode="auto">
                  <a:xfrm flipV="1">
                    <a:off x="2820" y="2175"/>
                    <a:ext cx="510" cy="273"/>
                    <a:chOff x="912" y="1632"/>
                    <a:chExt cx="207" cy="111"/>
                  </a:xfrm>
                </p:grpSpPr>
                <p:sp>
                  <p:nvSpPr>
                    <p:cNvPr id="184" name="Arc 155"/>
                    <p:cNvSpPr>
                      <a:spLocks/>
                    </p:cNvSpPr>
                    <p:nvPr/>
                  </p:nvSpPr>
                  <p:spPr bwMode="auto">
                    <a:xfrm>
                      <a:off x="1008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66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  <p:sp>
                  <p:nvSpPr>
                    <p:cNvPr id="185" name="Arc 156"/>
                    <p:cNvSpPr>
                      <a:spLocks/>
                    </p:cNvSpPr>
                    <p:nvPr/>
                  </p:nvSpPr>
                  <p:spPr bwMode="auto">
                    <a:xfrm flipH="1">
                      <a:off x="912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66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</p:grpSp>
            </p:grpSp>
            <p:grpSp>
              <p:nvGrpSpPr>
                <p:cNvPr id="144" name="Group 157"/>
                <p:cNvGrpSpPr>
                  <a:grpSpLocks/>
                </p:cNvGrpSpPr>
                <p:nvPr/>
              </p:nvGrpSpPr>
              <p:grpSpPr bwMode="auto">
                <a:xfrm>
                  <a:off x="1911" y="2094"/>
                  <a:ext cx="510" cy="384"/>
                  <a:chOff x="2820" y="2064"/>
                  <a:chExt cx="510" cy="384"/>
                </a:xfrm>
              </p:grpSpPr>
              <p:grpSp>
                <p:nvGrpSpPr>
                  <p:cNvPr id="176" name="Group 158"/>
                  <p:cNvGrpSpPr>
                    <a:grpSpLocks/>
                  </p:cNvGrpSpPr>
                  <p:nvPr/>
                </p:nvGrpSpPr>
                <p:grpSpPr bwMode="auto">
                  <a:xfrm>
                    <a:off x="2820" y="2064"/>
                    <a:ext cx="207" cy="111"/>
                    <a:chOff x="912" y="1632"/>
                    <a:chExt cx="207" cy="111"/>
                  </a:xfrm>
                </p:grpSpPr>
                <p:sp>
                  <p:nvSpPr>
                    <p:cNvPr id="180" name="Arc 159"/>
                    <p:cNvSpPr>
                      <a:spLocks/>
                    </p:cNvSpPr>
                    <p:nvPr/>
                  </p:nvSpPr>
                  <p:spPr bwMode="auto">
                    <a:xfrm>
                      <a:off x="1008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66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  <p:sp>
                  <p:nvSpPr>
                    <p:cNvPr id="181" name="Arc 160"/>
                    <p:cNvSpPr>
                      <a:spLocks/>
                    </p:cNvSpPr>
                    <p:nvPr/>
                  </p:nvSpPr>
                  <p:spPr bwMode="auto">
                    <a:xfrm flipH="1">
                      <a:off x="912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66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</p:grpSp>
              <p:grpSp>
                <p:nvGrpSpPr>
                  <p:cNvPr id="177" name="Group 161"/>
                  <p:cNvGrpSpPr>
                    <a:grpSpLocks/>
                  </p:cNvGrpSpPr>
                  <p:nvPr/>
                </p:nvGrpSpPr>
                <p:grpSpPr bwMode="auto">
                  <a:xfrm flipV="1">
                    <a:off x="2820" y="2175"/>
                    <a:ext cx="510" cy="273"/>
                    <a:chOff x="912" y="1632"/>
                    <a:chExt cx="207" cy="111"/>
                  </a:xfrm>
                </p:grpSpPr>
                <p:sp>
                  <p:nvSpPr>
                    <p:cNvPr id="178" name="Arc 162"/>
                    <p:cNvSpPr>
                      <a:spLocks/>
                    </p:cNvSpPr>
                    <p:nvPr/>
                  </p:nvSpPr>
                  <p:spPr bwMode="auto">
                    <a:xfrm>
                      <a:off x="1008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66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  <p:sp>
                  <p:nvSpPr>
                    <p:cNvPr id="179" name="Arc 163"/>
                    <p:cNvSpPr>
                      <a:spLocks/>
                    </p:cNvSpPr>
                    <p:nvPr/>
                  </p:nvSpPr>
                  <p:spPr bwMode="auto">
                    <a:xfrm flipH="1">
                      <a:off x="912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66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</p:grpSp>
            </p:grpSp>
            <p:grpSp>
              <p:nvGrpSpPr>
                <p:cNvPr id="145" name="Group 164"/>
                <p:cNvGrpSpPr>
                  <a:grpSpLocks/>
                </p:cNvGrpSpPr>
                <p:nvPr/>
              </p:nvGrpSpPr>
              <p:grpSpPr bwMode="auto">
                <a:xfrm>
                  <a:off x="4032" y="2049"/>
                  <a:ext cx="510" cy="384"/>
                  <a:chOff x="2820" y="2064"/>
                  <a:chExt cx="510" cy="384"/>
                </a:xfrm>
              </p:grpSpPr>
              <p:grpSp>
                <p:nvGrpSpPr>
                  <p:cNvPr id="170" name="Group 165"/>
                  <p:cNvGrpSpPr>
                    <a:grpSpLocks/>
                  </p:cNvGrpSpPr>
                  <p:nvPr/>
                </p:nvGrpSpPr>
                <p:grpSpPr bwMode="auto">
                  <a:xfrm>
                    <a:off x="2820" y="2064"/>
                    <a:ext cx="207" cy="111"/>
                    <a:chOff x="912" y="1632"/>
                    <a:chExt cx="207" cy="111"/>
                  </a:xfrm>
                </p:grpSpPr>
                <p:sp>
                  <p:nvSpPr>
                    <p:cNvPr id="174" name="Arc 166"/>
                    <p:cNvSpPr>
                      <a:spLocks/>
                    </p:cNvSpPr>
                    <p:nvPr/>
                  </p:nvSpPr>
                  <p:spPr bwMode="auto">
                    <a:xfrm>
                      <a:off x="1008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66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  <p:sp>
                  <p:nvSpPr>
                    <p:cNvPr id="175" name="Arc 167"/>
                    <p:cNvSpPr>
                      <a:spLocks/>
                    </p:cNvSpPr>
                    <p:nvPr/>
                  </p:nvSpPr>
                  <p:spPr bwMode="auto">
                    <a:xfrm flipH="1">
                      <a:off x="912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66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</p:grpSp>
              <p:grpSp>
                <p:nvGrpSpPr>
                  <p:cNvPr id="171" name="Group 168"/>
                  <p:cNvGrpSpPr>
                    <a:grpSpLocks/>
                  </p:cNvGrpSpPr>
                  <p:nvPr/>
                </p:nvGrpSpPr>
                <p:grpSpPr bwMode="auto">
                  <a:xfrm flipV="1">
                    <a:off x="2820" y="2175"/>
                    <a:ext cx="510" cy="273"/>
                    <a:chOff x="912" y="1632"/>
                    <a:chExt cx="207" cy="111"/>
                  </a:xfrm>
                </p:grpSpPr>
                <p:sp>
                  <p:nvSpPr>
                    <p:cNvPr id="172" name="Arc 169"/>
                    <p:cNvSpPr>
                      <a:spLocks/>
                    </p:cNvSpPr>
                    <p:nvPr/>
                  </p:nvSpPr>
                  <p:spPr bwMode="auto">
                    <a:xfrm>
                      <a:off x="1008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66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  <p:sp>
                  <p:nvSpPr>
                    <p:cNvPr id="173" name="Arc 170"/>
                    <p:cNvSpPr>
                      <a:spLocks/>
                    </p:cNvSpPr>
                    <p:nvPr/>
                  </p:nvSpPr>
                  <p:spPr bwMode="auto">
                    <a:xfrm flipH="1">
                      <a:off x="912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66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</p:grpSp>
            </p:grpSp>
            <p:grpSp>
              <p:nvGrpSpPr>
                <p:cNvPr id="146" name="Group 171"/>
                <p:cNvGrpSpPr>
                  <a:grpSpLocks/>
                </p:cNvGrpSpPr>
                <p:nvPr/>
              </p:nvGrpSpPr>
              <p:grpSpPr bwMode="auto">
                <a:xfrm>
                  <a:off x="3729" y="2064"/>
                  <a:ext cx="510" cy="384"/>
                  <a:chOff x="2820" y="2064"/>
                  <a:chExt cx="510" cy="384"/>
                </a:xfrm>
              </p:grpSpPr>
              <p:grpSp>
                <p:nvGrpSpPr>
                  <p:cNvPr id="164" name="Group 172"/>
                  <p:cNvGrpSpPr>
                    <a:grpSpLocks/>
                  </p:cNvGrpSpPr>
                  <p:nvPr/>
                </p:nvGrpSpPr>
                <p:grpSpPr bwMode="auto">
                  <a:xfrm>
                    <a:off x="2820" y="2064"/>
                    <a:ext cx="207" cy="111"/>
                    <a:chOff x="912" y="1632"/>
                    <a:chExt cx="207" cy="111"/>
                  </a:xfrm>
                </p:grpSpPr>
                <p:sp>
                  <p:nvSpPr>
                    <p:cNvPr id="168" name="Arc 173"/>
                    <p:cNvSpPr>
                      <a:spLocks/>
                    </p:cNvSpPr>
                    <p:nvPr/>
                  </p:nvSpPr>
                  <p:spPr bwMode="auto">
                    <a:xfrm>
                      <a:off x="1008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66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  <p:sp>
                  <p:nvSpPr>
                    <p:cNvPr id="169" name="Arc 174"/>
                    <p:cNvSpPr>
                      <a:spLocks/>
                    </p:cNvSpPr>
                    <p:nvPr/>
                  </p:nvSpPr>
                  <p:spPr bwMode="auto">
                    <a:xfrm flipH="1">
                      <a:off x="912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66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</p:grpSp>
              <p:grpSp>
                <p:nvGrpSpPr>
                  <p:cNvPr id="165" name="Group 175"/>
                  <p:cNvGrpSpPr>
                    <a:grpSpLocks/>
                  </p:cNvGrpSpPr>
                  <p:nvPr/>
                </p:nvGrpSpPr>
                <p:grpSpPr bwMode="auto">
                  <a:xfrm flipV="1">
                    <a:off x="2820" y="2175"/>
                    <a:ext cx="510" cy="273"/>
                    <a:chOff x="912" y="1632"/>
                    <a:chExt cx="207" cy="111"/>
                  </a:xfrm>
                </p:grpSpPr>
                <p:sp>
                  <p:nvSpPr>
                    <p:cNvPr id="166" name="Arc 176"/>
                    <p:cNvSpPr>
                      <a:spLocks/>
                    </p:cNvSpPr>
                    <p:nvPr/>
                  </p:nvSpPr>
                  <p:spPr bwMode="auto">
                    <a:xfrm>
                      <a:off x="1008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66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  <p:sp>
                  <p:nvSpPr>
                    <p:cNvPr id="167" name="Arc 177"/>
                    <p:cNvSpPr>
                      <a:spLocks/>
                    </p:cNvSpPr>
                    <p:nvPr/>
                  </p:nvSpPr>
                  <p:spPr bwMode="auto">
                    <a:xfrm flipH="1">
                      <a:off x="912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66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</p:grpSp>
            </p:grpSp>
            <p:grpSp>
              <p:nvGrpSpPr>
                <p:cNvPr id="147" name="Group 178"/>
                <p:cNvGrpSpPr>
                  <a:grpSpLocks/>
                </p:cNvGrpSpPr>
                <p:nvPr/>
              </p:nvGrpSpPr>
              <p:grpSpPr bwMode="auto">
                <a:xfrm>
                  <a:off x="3426" y="2064"/>
                  <a:ext cx="510" cy="384"/>
                  <a:chOff x="2820" y="2064"/>
                  <a:chExt cx="510" cy="384"/>
                </a:xfrm>
              </p:grpSpPr>
              <p:grpSp>
                <p:nvGrpSpPr>
                  <p:cNvPr id="158" name="Group 179"/>
                  <p:cNvGrpSpPr>
                    <a:grpSpLocks/>
                  </p:cNvGrpSpPr>
                  <p:nvPr/>
                </p:nvGrpSpPr>
                <p:grpSpPr bwMode="auto">
                  <a:xfrm>
                    <a:off x="2820" y="2064"/>
                    <a:ext cx="207" cy="111"/>
                    <a:chOff x="912" y="1632"/>
                    <a:chExt cx="207" cy="111"/>
                  </a:xfrm>
                </p:grpSpPr>
                <p:sp>
                  <p:nvSpPr>
                    <p:cNvPr id="162" name="Arc 180"/>
                    <p:cNvSpPr>
                      <a:spLocks/>
                    </p:cNvSpPr>
                    <p:nvPr/>
                  </p:nvSpPr>
                  <p:spPr bwMode="auto">
                    <a:xfrm>
                      <a:off x="1008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66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  <p:sp>
                  <p:nvSpPr>
                    <p:cNvPr id="163" name="Arc 181"/>
                    <p:cNvSpPr>
                      <a:spLocks/>
                    </p:cNvSpPr>
                    <p:nvPr/>
                  </p:nvSpPr>
                  <p:spPr bwMode="auto">
                    <a:xfrm flipH="1">
                      <a:off x="912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66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</p:grpSp>
              <p:grpSp>
                <p:nvGrpSpPr>
                  <p:cNvPr id="159" name="Group 182"/>
                  <p:cNvGrpSpPr>
                    <a:grpSpLocks/>
                  </p:cNvGrpSpPr>
                  <p:nvPr/>
                </p:nvGrpSpPr>
                <p:grpSpPr bwMode="auto">
                  <a:xfrm flipV="1">
                    <a:off x="2820" y="2175"/>
                    <a:ext cx="510" cy="273"/>
                    <a:chOff x="912" y="1632"/>
                    <a:chExt cx="207" cy="111"/>
                  </a:xfrm>
                </p:grpSpPr>
                <p:sp>
                  <p:nvSpPr>
                    <p:cNvPr id="160" name="Arc 183"/>
                    <p:cNvSpPr>
                      <a:spLocks/>
                    </p:cNvSpPr>
                    <p:nvPr/>
                  </p:nvSpPr>
                  <p:spPr bwMode="auto">
                    <a:xfrm>
                      <a:off x="1008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66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  <p:sp>
                  <p:nvSpPr>
                    <p:cNvPr id="161" name="Arc 184"/>
                    <p:cNvSpPr>
                      <a:spLocks/>
                    </p:cNvSpPr>
                    <p:nvPr/>
                  </p:nvSpPr>
                  <p:spPr bwMode="auto">
                    <a:xfrm flipH="1">
                      <a:off x="912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66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</p:grpSp>
            </p:grpSp>
            <p:grpSp>
              <p:nvGrpSpPr>
                <p:cNvPr id="148" name="Group 185"/>
                <p:cNvGrpSpPr>
                  <a:grpSpLocks/>
                </p:cNvGrpSpPr>
                <p:nvPr/>
              </p:nvGrpSpPr>
              <p:grpSpPr bwMode="auto">
                <a:xfrm>
                  <a:off x="3123" y="2079"/>
                  <a:ext cx="510" cy="384"/>
                  <a:chOff x="2820" y="2064"/>
                  <a:chExt cx="510" cy="384"/>
                </a:xfrm>
              </p:grpSpPr>
              <p:grpSp>
                <p:nvGrpSpPr>
                  <p:cNvPr id="152" name="Group 186"/>
                  <p:cNvGrpSpPr>
                    <a:grpSpLocks/>
                  </p:cNvGrpSpPr>
                  <p:nvPr/>
                </p:nvGrpSpPr>
                <p:grpSpPr bwMode="auto">
                  <a:xfrm>
                    <a:off x="2820" y="2064"/>
                    <a:ext cx="207" cy="111"/>
                    <a:chOff x="912" y="1632"/>
                    <a:chExt cx="207" cy="111"/>
                  </a:xfrm>
                </p:grpSpPr>
                <p:sp>
                  <p:nvSpPr>
                    <p:cNvPr id="156" name="Arc 187"/>
                    <p:cNvSpPr>
                      <a:spLocks/>
                    </p:cNvSpPr>
                    <p:nvPr/>
                  </p:nvSpPr>
                  <p:spPr bwMode="auto">
                    <a:xfrm>
                      <a:off x="1008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66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  <p:sp>
                  <p:nvSpPr>
                    <p:cNvPr id="157" name="Arc 188"/>
                    <p:cNvSpPr>
                      <a:spLocks/>
                    </p:cNvSpPr>
                    <p:nvPr/>
                  </p:nvSpPr>
                  <p:spPr bwMode="auto">
                    <a:xfrm flipH="1">
                      <a:off x="912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66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</p:grpSp>
              <p:grpSp>
                <p:nvGrpSpPr>
                  <p:cNvPr id="153" name="Group 189"/>
                  <p:cNvGrpSpPr>
                    <a:grpSpLocks/>
                  </p:cNvGrpSpPr>
                  <p:nvPr/>
                </p:nvGrpSpPr>
                <p:grpSpPr bwMode="auto">
                  <a:xfrm flipV="1">
                    <a:off x="2820" y="2175"/>
                    <a:ext cx="510" cy="273"/>
                    <a:chOff x="912" y="1632"/>
                    <a:chExt cx="207" cy="111"/>
                  </a:xfrm>
                </p:grpSpPr>
                <p:sp>
                  <p:nvSpPr>
                    <p:cNvPr id="154" name="Arc 190"/>
                    <p:cNvSpPr>
                      <a:spLocks/>
                    </p:cNvSpPr>
                    <p:nvPr/>
                  </p:nvSpPr>
                  <p:spPr bwMode="auto">
                    <a:xfrm>
                      <a:off x="1008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66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  <p:sp>
                  <p:nvSpPr>
                    <p:cNvPr id="155" name="Arc 191"/>
                    <p:cNvSpPr>
                      <a:spLocks/>
                    </p:cNvSpPr>
                    <p:nvPr/>
                  </p:nvSpPr>
                  <p:spPr bwMode="auto">
                    <a:xfrm flipH="1">
                      <a:off x="912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66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</p:grpSp>
            </p:grpSp>
            <p:grpSp>
              <p:nvGrpSpPr>
                <p:cNvPr id="149" name="Group 192"/>
                <p:cNvGrpSpPr>
                  <a:grpSpLocks/>
                </p:cNvGrpSpPr>
                <p:nvPr/>
              </p:nvGrpSpPr>
              <p:grpSpPr bwMode="auto">
                <a:xfrm flipV="1">
                  <a:off x="1608" y="2205"/>
                  <a:ext cx="510" cy="273"/>
                  <a:chOff x="912" y="1632"/>
                  <a:chExt cx="207" cy="111"/>
                </a:xfrm>
              </p:grpSpPr>
              <p:sp>
                <p:nvSpPr>
                  <p:cNvPr id="150" name="Arc 193"/>
                  <p:cNvSpPr>
                    <a:spLocks/>
                  </p:cNvSpPr>
                  <p:nvPr/>
                </p:nvSpPr>
                <p:spPr bwMode="auto">
                  <a:xfrm>
                    <a:off x="1008" y="1632"/>
                    <a:ext cx="111" cy="111"/>
                  </a:xfrm>
                  <a:custGeom>
                    <a:avLst/>
                    <a:gdLst>
                      <a:gd name="G0" fmla="+- 0 0 0"/>
                      <a:gd name="G1" fmla="+- 21600 0 0"/>
                      <a:gd name="G2" fmla="+- 21600 0 0"/>
                      <a:gd name="T0" fmla="*/ 0 w 21600"/>
                      <a:gd name="T1" fmla="*/ 0 h 21600"/>
                      <a:gd name="T2" fmla="*/ 21600 w 21600"/>
                      <a:gd name="T3" fmla="*/ 21600 h 21600"/>
                      <a:gd name="T4" fmla="*/ 0 w 21600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1600" h="21600" fill="none" extrusionOk="0">
                        <a:moveTo>
                          <a:pt x="0" y="-1"/>
                        </a:moveTo>
                        <a:cubicBezTo>
                          <a:pt x="11929" y="-1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0" y="-1"/>
                        </a:moveTo>
                        <a:cubicBezTo>
                          <a:pt x="11929" y="-1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rgbClr val="0066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ja-JP" altLang="en-US"/>
                  </a:p>
                </p:txBody>
              </p:sp>
              <p:sp>
                <p:nvSpPr>
                  <p:cNvPr id="151" name="Arc 194"/>
                  <p:cNvSpPr>
                    <a:spLocks/>
                  </p:cNvSpPr>
                  <p:nvPr/>
                </p:nvSpPr>
                <p:spPr bwMode="auto">
                  <a:xfrm flipH="1">
                    <a:off x="912" y="1632"/>
                    <a:ext cx="111" cy="111"/>
                  </a:xfrm>
                  <a:custGeom>
                    <a:avLst/>
                    <a:gdLst>
                      <a:gd name="G0" fmla="+- 0 0 0"/>
                      <a:gd name="G1" fmla="+- 21600 0 0"/>
                      <a:gd name="G2" fmla="+- 21600 0 0"/>
                      <a:gd name="T0" fmla="*/ 0 w 21600"/>
                      <a:gd name="T1" fmla="*/ 0 h 21600"/>
                      <a:gd name="T2" fmla="*/ 21600 w 21600"/>
                      <a:gd name="T3" fmla="*/ 21600 h 21600"/>
                      <a:gd name="T4" fmla="*/ 0 w 21600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1600" h="21600" fill="none" extrusionOk="0">
                        <a:moveTo>
                          <a:pt x="0" y="-1"/>
                        </a:moveTo>
                        <a:cubicBezTo>
                          <a:pt x="11929" y="-1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0" y="-1"/>
                        </a:moveTo>
                        <a:cubicBezTo>
                          <a:pt x="11929" y="-1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rgbClr val="0066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ja-JP" altLang="en-US"/>
                  </a:p>
                </p:txBody>
              </p:sp>
            </p:grpSp>
          </p:grpSp>
          <p:sp>
            <p:nvSpPr>
              <p:cNvPr id="138" name="Line 195"/>
              <p:cNvSpPr>
                <a:spLocks noChangeShapeType="1"/>
              </p:cNvSpPr>
              <p:nvPr/>
            </p:nvSpPr>
            <p:spPr bwMode="auto">
              <a:xfrm rot="1947931" flipV="1">
                <a:off x="1632" y="2245"/>
                <a:ext cx="48" cy="9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39" name="Line 196"/>
              <p:cNvSpPr>
                <a:spLocks noChangeShapeType="1"/>
              </p:cNvSpPr>
              <p:nvPr/>
            </p:nvSpPr>
            <p:spPr bwMode="auto">
              <a:xfrm flipV="1">
                <a:off x="1679" y="1801"/>
                <a:ext cx="912" cy="48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140" name="AutoShape 197"/>
              <p:cNvSpPr>
                <a:spLocks noChangeArrowheads="1"/>
              </p:cNvSpPr>
              <p:nvPr/>
            </p:nvSpPr>
            <p:spPr bwMode="auto">
              <a:xfrm>
                <a:off x="1583" y="2213"/>
                <a:ext cx="144" cy="144"/>
              </a:xfrm>
              <a:prstGeom prst="star5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ja-JP" altLang="en-US"/>
              </a:p>
            </p:txBody>
          </p:sp>
        </p:grpSp>
        <p:grpSp>
          <p:nvGrpSpPr>
            <p:cNvPr id="200" name="Group 198"/>
            <p:cNvGrpSpPr>
              <a:grpSpLocks/>
            </p:cNvGrpSpPr>
            <p:nvPr/>
          </p:nvGrpSpPr>
          <p:grpSpPr bwMode="auto">
            <a:xfrm>
              <a:off x="1312407" y="2890010"/>
              <a:ext cx="2560638" cy="1947862"/>
              <a:chOff x="624" y="926"/>
              <a:chExt cx="1613" cy="1227"/>
            </a:xfrm>
          </p:grpSpPr>
          <p:sp>
            <p:nvSpPr>
              <p:cNvPr id="201" name="Line 199"/>
              <p:cNvSpPr>
                <a:spLocks noChangeShapeType="1"/>
              </p:cNvSpPr>
              <p:nvPr/>
            </p:nvSpPr>
            <p:spPr bwMode="auto">
              <a:xfrm rot="1540218" flipV="1">
                <a:off x="2159" y="960"/>
                <a:ext cx="78" cy="9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 type="stealth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202" name="Line 200"/>
              <p:cNvSpPr>
                <a:spLocks noChangeShapeType="1"/>
              </p:cNvSpPr>
              <p:nvPr/>
            </p:nvSpPr>
            <p:spPr bwMode="auto">
              <a:xfrm rot="1947931" flipH="1">
                <a:off x="624" y="1337"/>
                <a:ext cx="432" cy="816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203" name="Line 201"/>
              <p:cNvSpPr>
                <a:spLocks noChangeShapeType="1"/>
              </p:cNvSpPr>
              <p:nvPr/>
            </p:nvSpPr>
            <p:spPr bwMode="auto">
              <a:xfrm rot="1947931" flipH="1">
                <a:off x="856" y="1449"/>
                <a:ext cx="175" cy="62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204" name="Line 202"/>
              <p:cNvSpPr>
                <a:spLocks noChangeShapeType="1"/>
              </p:cNvSpPr>
              <p:nvPr/>
            </p:nvSpPr>
            <p:spPr bwMode="auto">
              <a:xfrm rot="1947931" flipH="1">
                <a:off x="680" y="1400"/>
                <a:ext cx="393" cy="52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205" name="Line 203"/>
              <p:cNvSpPr>
                <a:spLocks noChangeShapeType="1"/>
              </p:cNvSpPr>
              <p:nvPr/>
            </p:nvSpPr>
            <p:spPr bwMode="auto">
              <a:xfrm rot="1947931" flipH="1">
                <a:off x="633" y="1385"/>
                <a:ext cx="416" cy="62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grpSp>
            <p:nvGrpSpPr>
              <p:cNvPr id="206" name="Group 204"/>
              <p:cNvGrpSpPr>
                <a:grpSpLocks/>
              </p:cNvGrpSpPr>
              <p:nvPr/>
            </p:nvGrpSpPr>
            <p:grpSpPr bwMode="auto">
              <a:xfrm rot="10813471" flipH="1">
                <a:off x="802" y="1498"/>
                <a:ext cx="381" cy="47"/>
                <a:chOff x="1608" y="2049"/>
                <a:chExt cx="2934" cy="429"/>
              </a:xfrm>
            </p:grpSpPr>
            <p:grpSp>
              <p:nvGrpSpPr>
                <p:cNvPr id="213" name="Group 205"/>
                <p:cNvGrpSpPr>
                  <a:grpSpLocks/>
                </p:cNvGrpSpPr>
                <p:nvPr/>
              </p:nvGrpSpPr>
              <p:grpSpPr bwMode="auto">
                <a:xfrm>
                  <a:off x="2820" y="2064"/>
                  <a:ext cx="510" cy="384"/>
                  <a:chOff x="2820" y="2064"/>
                  <a:chExt cx="510" cy="384"/>
                </a:xfrm>
              </p:grpSpPr>
              <p:grpSp>
                <p:nvGrpSpPr>
                  <p:cNvPr id="266" name="Group 206"/>
                  <p:cNvGrpSpPr>
                    <a:grpSpLocks/>
                  </p:cNvGrpSpPr>
                  <p:nvPr/>
                </p:nvGrpSpPr>
                <p:grpSpPr bwMode="auto">
                  <a:xfrm>
                    <a:off x="2820" y="2064"/>
                    <a:ext cx="207" cy="111"/>
                    <a:chOff x="912" y="1632"/>
                    <a:chExt cx="207" cy="111"/>
                  </a:xfrm>
                </p:grpSpPr>
                <p:sp>
                  <p:nvSpPr>
                    <p:cNvPr id="270" name="Arc 207"/>
                    <p:cNvSpPr>
                      <a:spLocks/>
                    </p:cNvSpPr>
                    <p:nvPr/>
                  </p:nvSpPr>
                  <p:spPr bwMode="auto">
                    <a:xfrm>
                      <a:off x="1008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66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  <p:sp>
                  <p:nvSpPr>
                    <p:cNvPr id="271" name="Arc 208"/>
                    <p:cNvSpPr>
                      <a:spLocks/>
                    </p:cNvSpPr>
                    <p:nvPr/>
                  </p:nvSpPr>
                  <p:spPr bwMode="auto">
                    <a:xfrm flipH="1">
                      <a:off x="912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66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</p:grpSp>
              <p:grpSp>
                <p:nvGrpSpPr>
                  <p:cNvPr id="267" name="Group 209"/>
                  <p:cNvGrpSpPr>
                    <a:grpSpLocks/>
                  </p:cNvGrpSpPr>
                  <p:nvPr/>
                </p:nvGrpSpPr>
                <p:grpSpPr bwMode="auto">
                  <a:xfrm flipV="1">
                    <a:off x="2820" y="2175"/>
                    <a:ext cx="510" cy="273"/>
                    <a:chOff x="912" y="1632"/>
                    <a:chExt cx="207" cy="111"/>
                  </a:xfrm>
                </p:grpSpPr>
                <p:sp>
                  <p:nvSpPr>
                    <p:cNvPr id="268" name="Arc 210"/>
                    <p:cNvSpPr>
                      <a:spLocks/>
                    </p:cNvSpPr>
                    <p:nvPr/>
                  </p:nvSpPr>
                  <p:spPr bwMode="auto">
                    <a:xfrm>
                      <a:off x="1008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66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  <p:sp>
                  <p:nvSpPr>
                    <p:cNvPr id="269" name="Arc 211"/>
                    <p:cNvSpPr>
                      <a:spLocks/>
                    </p:cNvSpPr>
                    <p:nvPr/>
                  </p:nvSpPr>
                  <p:spPr bwMode="auto">
                    <a:xfrm flipH="1">
                      <a:off x="912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66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</p:grpSp>
            </p:grpSp>
            <p:grpSp>
              <p:nvGrpSpPr>
                <p:cNvPr id="214" name="Group 212"/>
                <p:cNvGrpSpPr>
                  <a:grpSpLocks/>
                </p:cNvGrpSpPr>
                <p:nvPr/>
              </p:nvGrpSpPr>
              <p:grpSpPr bwMode="auto">
                <a:xfrm>
                  <a:off x="2517" y="2079"/>
                  <a:ext cx="510" cy="384"/>
                  <a:chOff x="2820" y="2064"/>
                  <a:chExt cx="510" cy="384"/>
                </a:xfrm>
              </p:grpSpPr>
              <p:grpSp>
                <p:nvGrpSpPr>
                  <p:cNvPr id="260" name="Group 213"/>
                  <p:cNvGrpSpPr>
                    <a:grpSpLocks/>
                  </p:cNvGrpSpPr>
                  <p:nvPr/>
                </p:nvGrpSpPr>
                <p:grpSpPr bwMode="auto">
                  <a:xfrm>
                    <a:off x="2820" y="2064"/>
                    <a:ext cx="207" cy="111"/>
                    <a:chOff x="912" y="1632"/>
                    <a:chExt cx="207" cy="111"/>
                  </a:xfrm>
                </p:grpSpPr>
                <p:sp>
                  <p:nvSpPr>
                    <p:cNvPr id="264" name="Arc 214"/>
                    <p:cNvSpPr>
                      <a:spLocks/>
                    </p:cNvSpPr>
                    <p:nvPr/>
                  </p:nvSpPr>
                  <p:spPr bwMode="auto">
                    <a:xfrm>
                      <a:off x="1008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66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  <p:sp>
                  <p:nvSpPr>
                    <p:cNvPr id="265" name="Arc 215"/>
                    <p:cNvSpPr>
                      <a:spLocks/>
                    </p:cNvSpPr>
                    <p:nvPr/>
                  </p:nvSpPr>
                  <p:spPr bwMode="auto">
                    <a:xfrm flipH="1">
                      <a:off x="912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66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</p:grpSp>
              <p:grpSp>
                <p:nvGrpSpPr>
                  <p:cNvPr id="261" name="Group 216"/>
                  <p:cNvGrpSpPr>
                    <a:grpSpLocks/>
                  </p:cNvGrpSpPr>
                  <p:nvPr/>
                </p:nvGrpSpPr>
                <p:grpSpPr bwMode="auto">
                  <a:xfrm flipV="1">
                    <a:off x="2820" y="2175"/>
                    <a:ext cx="510" cy="273"/>
                    <a:chOff x="912" y="1632"/>
                    <a:chExt cx="207" cy="111"/>
                  </a:xfrm>
                </p:grpSpPr>
                <p:sp>
                  <p:nvSpPr>
                    <p:cNvPr id="262" name="Arc 217"/>
                    <p:cNvSpPr>
                      <a:spLocks/>
                    </p:cNvSpPr>
                    <p:nvPr/>
                  </p:nvSpPr>
                  <p:spPr bwMode="auto">
                    <a:xfrm>
                      <a:off x="1008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66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  <p:sp>
                  <p:nvSpPr>
                    <p:cNvPr id="263" name="Arc 218"/>
                    <p:cNvSpPr>
                      <a:spLocks/>
                    </p:cNvSpPr>
                    <p:nvPr/>
                  </p:nvSpPr>
                  <p:spPr bwMode="auto">
                    <a:xfrm flipH="1">
                      <a:off x="912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66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</p:grpSp>
            </p:grpSp>
            <p:grpSp>
              <p:nvGrpSpPr>
                <p:cNvPr id="215" name="Group 219"/>
                <p:cNvGrpSpPr>
                  <a:grpSpLocks/>
                </p:cNvGrpSpPr>
                <p:nvPr/>
              </p:nvGrpSpPr>
              <p:grpSpPr bwMode="auto">
                <a:xfrm>
                  <a:off x="2214" y="2079"/>
                  <a:ext cx="510" cy="384"/>
                  <a:chOff x="2820" y="2064"/>
                  <a:chExt cx="510" cy="384"/>
                </a:xfrm>
              </p:grpSpPr>
              <p:grpSp>
                <p:nvGrpSpPr>
                  <p:cNvPr id="254" name="Group 220"/>
                  <p:cNvGrpSpPr>
                    <a:grpSpLocks/>
                  </p:cNvGrpSpPr>
                  <p:nvPr/>
                </p:nvGrpSpPr>
                <p:grpSpPr bwMode="auto">
                  <a:xfrm>
                    <a:off x="2820" y="2064"/>
                    <a:ext cx="207" cy="111"/>
                    <a:chOff x="912" y="1632"/>
                    <a:chExt cx="207" cy="111"/>
                  </a:xfrm>
                </p:grpSpPr>
                <p:sp>
                  <p:nvSpPr>
                    <p:cNvPr id="258" name="Arc 221"/>
                    <p:cNvSpPr>
                      <a:spLocks/>
                    </p:cNvSpPr>
                    <p:nvPr/>
                  </p:nvSpPr>
                  <p:spPr bwMode="auto">
                    <a:xfrm>
                      <a:off x="1008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66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  <p:sp>
                  <p:nvSpPr>
                    <p:cNvPr id="259" name="Arc 222"/>
                    <p:cNvSpPr>
                      <a:spLocks/>
                    </p:cNvSpPr>
                    <p:nvPr/>
                  </p:nvSpPr>
                  <p:spPr bwMode="auto">
                    <a:xfrm flipH="1">
                      <a:off x="912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66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</p:grpSp>
              <p:grpSp>
                <p:nvGrpSpPr>
                  <p:cNvPr id="255" name="Group 223"/>
                  <p:cNvGrpSpPr>
                    <a:grpSpLocks/>
                  </p:cNvGrpSpPr>
                  <p:nvPr/>
                </p:nvGrpSpPr>
                <p:grpSpPr bwMode="auto">
                  <a:xfrm flipV="1">
                    <a:off x="2820" y="2175"/>
                    <a:ext cx="510" cy="273"/>
                    <a:chOff x="912" y="1632"/>
                    <a:chExt cx="207" cy="111"/>
                  </a:xfrm>
                </p:grpSpPr>
                <p:sp>
                  <p:nvSpPr>
                    <p:cNvPr id="256" name="Arc 224"/>
                    <p:cNvSpPr>
                      <a:spLocks/>
                    </p:cNvSpPr>
                    <p:nvPr/>
                  </p:nvSpPr>
                  <p:spPr bwMode="auto">
                    <a:xfrm>
                      <a:off x="1008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66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  <p:sp>
                  <p:nvSpPr>
                    <p:cNvPr id="257" name="Arc 225"/>
                    <p:cNvSpPr>
                      <a:spLocks/>
                    </p:cNvSpPr>
                    <p:nvPr/>
                  </p:nvSpPr>
                  <p:spPr bwMode="auto">
                    <a:xfrm flipH="1">
                      <a:off x="912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66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</p:grpSp>
            </p:grpSp>
            <p:grpSp>
              <p:nvGrpSpPr>
                <p:cNvPr id="216" name="Group 226"/>
                <p:cNvGrpSpPr>
                  <a:grpSpLocks/>
                </p:cNvGrpSpPr>
                <p:nvPr/>
              </p:nvGrpSpPr>
              <p:grpSpPr bwMode="auto">
                <a:xfrm>
                  <a:off x="1911" y="2094"/>
                  <a:ext cx="510" cy="384"/>
                  <a:chOff x="2820" y="2064"/>
                  <a:chExt cx="510" cy="384"/>
                </a:xfrm>
              </p:grpSpPr>
              <p:grpSp>
                <p:nvGrpSpPr>
                  <p:cNvPr id="248" name="Group 227"/>
                  <p:cNvGrpSpPr>
                    <a:grpSpLocks/>
                  </p:cNvGrpSpPr>
                  <p:nvPr/>
                </p:nvGrpSpPr>
                <p:grpSpPr bwMode="auto">
                  <a:xfrm>
                    <a:off x="2820" y="2064"/>
                    <a:ext cx="207" cy="111"/>
                    <a:chOff x="912" y="1632"/>
                    <a:chExt cx="207" cy="111"/>
                  </a:xfrm>
                </p:grpSpPr>
                <p:sp>
                  <p:nvSpPr>
                    <p:cNvPr id="252" name="Arc 228"/>
                    <p:cNvSpPr>
                      <a:spLocks/>
                    </p:cNvSpPr>
                    <p:nvPr/>
                  </p:nvSpPr>
                  <p:spPr bwMode="auto">
                    <a:xfrm>
                      <a:off x="1008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66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  <p:sp>
                  <p:nvSpPr>
                    <p:cNvPr id="253" name="Arc 229"/>
                    <p:cNvSpPr>
                      <a:spLocks/>
                    </p:cNvSpPr>
                    <p:nvPr/>
                  </p:nvSpPr>
                  <p:spPr bwMode="auto">
                    <a:xfrm flipH="1">
                      <a:off x="912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66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</p:grpSp>
              <p:grpSp>
                <p:nvGrpSpPr>
                  <p:cNvPr id="249" name="Group 230"/>
                  <p:cNvGrpSpPr>
                    <a:grpSpLocks/>
                  </p:cNvGrpSpPr>
                  <p:nvPr/>
                </p:nvGrpSpPr>
                <p:grpSpPr bwMode="auto">
                  <a:xfrm flipV="1">
                    <a:off x="2820" y="2175"/>
                    <a:ext cx="510" cy="273"/>
                    <a:chOff x="912" y="1632"/>
                    <a:chExt cx="207" cy="111"/>
                  </a:xfrm>
                </p:grpSpPr>
                <p:sp>
                  <p:nvSpPr>
                    <p:cNvPr id="250" name="Arc 231"/>
                    <p:cNvSpPr>
                      <a:spLocks/>
                    </p:cNvSpPr>
                    <p:nvPr/>
                  </p:nvSpPr>
                  <p:spPr bwMode="auto">
                    <a:xfrm>
                      <a:off x="1008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66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  <p:sp>
                  <p:nvSpPr>
                    <p:cNvPr id="251" name="Arc 232"/>
                    <p:cNvSpPr>
                      <a:spLocks/>
                    </p:cNvSpPr>
                    <p:nvPr/>
                  </p:nvSpPr>
                  <p:spPr bwMode="auto">
                    <a:xfrm flipH="1">
                      <a:off x="912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66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</p:grpSp>
            </p:grpSp>
            <p:grpSp>
              <p:nvGrpSpPr>
                <p:cNvPr id="217" name="Group 233"/>
                <p:cNvGrpSpPr>
                  <a:grpSpLocks/>
                </p:cNvGrpSpPr>
                <p:nvPr/>
              </p:nvGrpSpPr>
              <p:grpSpPr bwMode="auto">
                <a:xfrm>
                  <a:off x="4032" y="2049"/>
                  <a:ext cx="510" cy="384"/>
                  <a:chOff x="2820" y="2064"/>
                  <a:chExt cx="510" cy="384"/>
                </a:xfrm>
              </p:grpSpPr>
              <p:grpSp>
                <p:nvGrpSpPr>
                  <p:cNvPr id="242" name="Group 234"/>
                  <p:cNvGrpSpPr>
                    <a:grpSpLocks/>
                  </p:cNvGrpSpPr>
                  <p:nvPr/>
                </p:nvGrpSpPr>
                <p:grpSpPr bwMode="auto">
                  <a:xfrm>
                    <a:off x="2820" y="2064"/>
                    <a:ext cx="207" cy="111"/>
                    <a:chOff x="912" y="1632"/>
                    <a:chExt cx="207" cy="111"/>
                  </a:xfrm>
                </p:grpSpPr>
                <p:sp>
                  <p:nvSpPr>
                    <p:cNvPr id="246" name="Arc 235"/>
                    <p:cNvSpPr>
                      <a:spLocks/>
                    </p:cNvSpPr>
                    <p:nvPr/>
                  </p:nvSpPr>
                  <p:spPr bwMode="auto">
                    <a:xfrm>
                      <a:off x="1008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66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  <p:sp>
                  <p:nvSpPr>
                    <p:cNvPr id="247" name="Arc 236"/>
                    <p:cNvSpPr>
                      <a:spLocks/>
                    </p:cNvSpPr>
                    <p:nvPr/>
                  </p:nvSpPr>
                  <p:spPr bwMode="auto">
                    <a:xfrm flipH="1">
                      <a:off x="912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66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</p:grpSp>
              <p:grpSp>
                <p:nvGrpSpPr>
                  <p:cNvPr id="243" name="Group 237"/>
                  <p:cNvGrpSpPr>
                    <a:grpSpLocks/>
                  </p:cNvGrpSpPr>
                  <p:nvPr/>
                </p:nvGrpSpPr>
                <p:grpSpPr bwMode="auto">
                  <a:xfrm flipV="1">
                    <a:off x="2820" y="2175"/>
                    <a:ext cx="510" cy="273"/>
                    <a:chOff x="912" y="1632"/>
                    <a:chExt cx="207" cy="111"/>
                  </a:xfrm>
                </p:grpSpPr>
                <p:sp>
                  <p:nvSpPr>
                    <p:cNvPr id="244" name="Arc 238"/>
                    <p:cNvSpPr>
                      <a:spLocks/>
                    </p:cNvSpPr>
                    <p:nvPr/>
                  </p:nvSpPr>
                  <p:spPr bwMode="auto">
                    <a:xfrm>
                      <a:off x="1008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66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  <p:sp>
                  <p:nvSpPr>
                    <p:cNvPr id="245" name="Arc 239"/>
                    <p:cNvSpPr>
                      <a:spLocks/>
                    </p:cNvSpPr>
                    <p:nvPr/>
                  </p:nvSpPr>
                  <p:spPr bwMode="auto">
                    <a:xfrm flipH="1">
                      <a:off x="912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66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</p:grpSp>
            </p:grpSp>
            <p:grpSp>
              <p:nvGrpSpPr>
                <p:cNvPr id="218" name="Group 240"/>
                <p:cNvGrpSpPr>
                  <a:grpSpLocks/>
                </p:cNvGrpSpPr>
                <p:nvPr/>
              </p:nvGrpSpPr>
              <p:grpSpPr bwMode="auto">
                <a:xfrm>
                  <a:off x="3729" y="2064"/>
                  <a:ext cx="510" cy="384"/>
                  <a:chOff x="2820" y="2064"/>
                  <a:chExt cx="510" cy="384"/>
                </a:xfrm>
              </p:grpSpPr>
              <p:grpSp>
                <p:nvGrpSpPr>
                  <p:cNvPr id="236" name="Group 241"/>
                  <p:cNvGrpSpPr>
                    <a:grpSpLocks/>
                  </p:cNvGrpSpPr>
                  <p:nvPr/>
                </p:nvGrpSpPr>
                <p:grpSpPr bwMode="auto">
                  <a:xfrm>
                    <a:off x="2820" y="2064"/>
                    <a:ext cx="207" cy="111"/>
                    <a:chOff x="912" y="1632"/>
                    <a:chExt cx="207" cy="111"/>
                  </a:xfrm>
                </p:grpSpPr>
                <p:sp>
                  <p:nvSpPr>
                    <p:cNvPr id="240" name="Arc 242"/>
                    <p:cNvSpPr>
                      <a:spLocks/>
                    </p:cNvSpPr>
                    <p:nvPr/>
                  </p:nvSpPr>
                  <p:spPr bwMode="auto">
                    <a:xfrm>
                      <a:off x="1008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66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  <p:sp>
                  <p:nvSpPr>
                    <p:cNvPr id="241" name="Arc 243"/>
                    <p:cNvSpPr>
                      <a:spLocks/>
                    </p:cNvSpPr>
                    <p:nvPr/>
                  </p:nvSpPr>
                  <p:spPr bwMode="auto">
                    <a:xfrm flipH="1">
                      <a:off x="912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66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</p:grpSp>
              <p:grpSp>
                <p:nvGrpSpPr>
                  <p:cNvPr id="237" name="Group 244"/>
                  <p:cNvGrpSpPr>
                    <a:grpSpLocks/>
                  </p:cNvGrpSpPr>
                  <p:nvPr/>
                </p:nvGrpSpPr>
                <p:grpSpPr bwMode="auto">
                  <a:xfrm flipV="1">
                    <a:off x="2820" y="2175"/>
                    <a:ext cx="510" cy="273"/>
                    <a:chOff x="912" y="1632"/>
                    <a:chExt cx="207" cy="111"/>
                  </a:xfrm>
                </p:grpSpPr>
                <p:sp>
                  <p:nvSpPr>
                    <p:cNvPr id="238" name="Arc 245"/>
                    <p:cNvSpPr>
                      <a:spLocks/>
                    </p:cNvSpPr>
                    <p:nvPr/>
                  </p:nvSpPr>
                  <p:spPr bwMode="auto">
                    <a:xfrm>
                      <a:off x="1008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66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  <p:sp>
                  <p:nvSpPr>
                    <p:cNvPr id="239" name="Arc 246"/>
                    <p:cNvSpPr>
                      <a:spLocks/>
                    </p:cNvSpPr>
                    <p:nvPr/>
                  </p:nvSpPr>
                  <p:spPr bwMode="auto">
                    <a:xfrm flipH="1">
                      <a:off x="912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66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</p:grpSp>
            </p:grpSp>
            <p:grpSp>
              <p:nvGrpSpPr>
                <p:cNvPr id="219" name="Group 247"/>
                <p:cNvGrpSpPr>
                  <a:grpSpLocks/>
                </p:cNvGrpSpPr>
                <p:nvPr/>
              </p:nvGrpSpPr>
              <p:grpSpPr bwMode="auto">
                <a:xfrm>
                  <a:off x="3426" y="2064"/>
                  <a:ext cx="510" cy="384"/>
                  <a:chOff x="2820" y="2064"/>
                  <a:chExt cx="510" cy="384"/>
                </a:xfrm>
              </p:grpSpPr>
              <p:grpSp>
                <p:nvGrpSpPr>
                  <p:cNvPr id="230" name="Group 248"/>
                  <p:cNvGrpSpPr>
                    <a:grpSpLocks/>
                  </p:cNvGrpSpPr>
                  <p:nvPr/>
                </p:nvGrpSpPr>
                <p:grpSpPr bwMode="auto">
                  <a:xfrm>
                    <a:off x="2820" y="2064"/>
                    <a:ext cx="207" cy="111"/>
                    <a:chOff x="912" y="1632"/>
                    <a:chExt cx="207" cy="111"/>
                  </a:xfrm>
                </p:grpSpPr>
                <p:sp>
                  <p:nvSpPr>
                    <p:cNvPr id="234" name="Arc 249"/>
                    <p:cNvSpPr>
                      <a:spLocks/>
                    </p:cNvSpPr>
                    <p:nvPr/>
                  </p:nvSpPr>
                  <p:spPr bwMode="auto">
                    <a:xfrm>
                      <a:off x="1008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66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  <p:sp>
                  <p:nvSpPr>
                    <p:cNvPr id="235" name="Arc 250"/>
                    <p:cNvSpPr>
                      <a:spLocks/>
                    </p:cNvSpPr>
                    <p:nvPr/>
                  </p:nvSpPr>
                  <p:spPr bwMode="auto">
                    <a:xfrm flipH="1">
                      <a:off x="912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66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</p:grpSp>
              <p:grpSp>
                <p:nvGrpSpPr>
                  <p:cNvPr id="231" name="Group 251"/>
                  <p:cNvGrpSpPr>
                    <a:grpSpLocks/>
                  </p:cNvGrpSpPr>
                  <p:nvPr/>
                </p:nvGrpSpPr>
                <p:grpSpPr bwMode="auto">
                  <a:xfrm flipV="1">
                    <a:off x="2820" y="2175"/>
                    <a:ext cx="510" cy="273"/>
                    <a:chOff x="912" y="1632"/>
                    <a:chExt cx="207" cy="111"/>
                  </a:xfrm>
                </p:grpSpPr>
                <p:sp>
                  <p:nvSpPr>
                    <p:cNvPr id="232" name="Arc 252"/>
                    <p:cNvSpPr>
                      <a:spLocks/>
                    </p:cNvSpPr>
                    <p:nvPr/>
                  </p:nvSpPr>
                  <p:spPr bwMode="auto">
                    <a:xfrm>
                      <a:off x="1008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66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  <p:sp>
                  <p:nvSpPr>
                    <p:cNvPr id="233" name="Arc 253"/>
                    <p:cNvSpPr>
                      <a:spLocks/>
                    </p:cNvSpPr>
                    <p:nvPr/>
                  </p:nvSpPr>
                  <p:spPr bwMode="auto">
                    <a:xfrm flipH="1">
                      <a:off x="912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66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</p:grpSp>
            </p:grpSp>
            <p:grpSp>
              <p:nvGrpSpPr>
                <p:cNvPr id="220" name="Group 254"/>
                <p:cNvGrpSpPr>
                  <a:grpSpLocks/>
                </p:cNvGrpSpPr>
                <p:nvPr/>
              </p:nvGrpSpPr>
              <p:grpSpPr bwMode="auto">
                <a:xfrm>
                  <a:off x="3123" y="2079"/>
                  <a:ext cx="510" cy="384"/>
                  <a:chOff x="2820" y="2064"/>
                  <a:chExt cx="510" cy="384"/>
                </a:xfrm>
              </p:grpSpPr>
              <p:grpSp>
                <p:nvGrpSpPr>
                  <p:cNvPr id="224" name="Group 255"/>
                  <p:cNvGrpSpPr>
                    <a:grpSpLocks/>
                  </p:cNvGrpSpPr>
                  <p:nvPr/>
                </p:nvGrpSpPr>
                <p:grpSpPr bwMode="auto">
                  <a:xfrm>
                    <a:off x="2820" y="2064"/>
                    <a:ext cx="207" cy="111"/>
                    <a:chOff x="912" y="1632"/>
                    <a:chExt cx="207" cy="111"/>
                  </a:xfrm>
                </p:grpSpPr>
                <p:sp>
                  <p:nvSpPr>
                    <p:cNvPr id="228" name="Arc 256"/>
                    <p:cNvSpPr>
                      <a:spLocks/>
                    </p:cNvSpPr>
                    <p:nvPr/>
                  </p:nvSpPr>
                  <p:spPr bwMode="auto">
                    <a:xfrm>
                      <a:off x="1008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66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  <p:sp>
                  <p:nvSpPr>
                    <p:cNvPr id="229" name="Arc 257"/>
                    <p:cNvSpPr>
                      <a:spLocks/>
                    </p:cNvSpPr>
                    <p:nvPr/>
                  </p:nvSpPr>
                  <p:spPr bwMode="auto">
                    <a:xfrm flipH="1">
                      <a:off x="912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66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</p:grpSp>
              <p:grpSp>
                <p:nvGrpSpPr>
                  <p:cNvPr id="225" name="Group 258"/>
                  <p:cNvGrpSpPr>
                    <a:grpSpLocks/>
                  </p:cNvGrpSpPr>
                  <p:nvPr/>
                </p:nvGrpSpPr>
                <p:grpSpPr bwMode="auto">
                  <a:xfrm flipV="1">
                    <a:off x="2820" y="2175"/>
                    <a:ext cx="510" cy="273"/>
                    <a:chOff x="912" y="1632"/>
                    <a:chExt cx="207" cy="111"/>
                  </a:xfrm>
                </p:grpSpPr>
                <p:sp>
                  <p:nvSpPr>
                    <p:cNvPr id="226" name="Arc 259"/>
                    <p:cNvSpPr>
                      <a:spLocks/>
                    </p:cNvSpPr>
                    <p:nvPr/>
                  </p:nvSpPr>
                  <p:spPr bwMode="auto">
                    <a:xfrm>
                      <a:off x="1008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66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  <p:sp>
                  <p:nvSpPr>
                    <p:cNvPr id="227" name="Arc 260"/>
                    <p:cNvSpPr>
                      <a:spLocks/>
                    </p:cNvSpPr>
                    <p:nvPr/>
                  </p:nvSpPr>
                  <p:spPr bwMode="auto">
                    <a:xfrm flipH="1">
                      <a:off x="912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66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</p:grpSp>
            </p:grpSp>
            <p:grpSp>
              <p:nvGrpSpPr>
                <p:cNvPr id="221" name="Group 261"/>
                <p:cNvGrpSpPr>
                  <a:grpSpLocks/>
                </p:cNvGrpSpPr>
                <p:nvPr/>
              </p:nvGrpSpPr>
              <p:grpSpPr bwMode="auto">
                <a:xfrm flipV="1">
                  <a:off x="1608" y="2205"/>
                  <a:ext cx="510" cy="273"/>
                  <a:chOff x="912" y="1632"/>
                  <a:chExt cx="207" cy="111"/>
                </a:xfrm>
              </p:grpSpPr>
              <p:sp>
                <p:nvSpPr>
                  <p:cNvPr id="222" name="Arc 262"/>
                  <p:cNvSpPr>
                    <a:spLocks/>
                  </p:cNvSpPr>
                  <p:nvPr/>
                </p:nvSpPr>
                <p:spPr bwMode="auto">
                  <a:xfrm>
                    <a:off x="1008" y="1632"/>
                    <a:ext cx="111" cy="111"/>
                  </a:xfrm>
                  <a:custGeom>
                    <a:avLst/>
                    <a:gdLst>
                      <a:gd name="G0" fmla="+- 0 0 0"/>
                      <a:gd name="G1" fmla="+- 21600 0 0"/>
                      <a:gd name="G2" fmla="+- 21600 0 0"/>
                      <a:gd name="T0" fmla="*/ 0 w 21600"/>
                      <a:gd name="T1" fmla="*/ 0 h 21600"/>
                      <a:gd name="T2" fmla="*/ 21600 w 21600"/>
                      <a:gd name="T3" fmla="*/ 21600 h 21600"/>
                      <a:gd name="T4" fmla="*/ 0 w 21600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1600" h="21600" fill="none" extrusionOk="0">
                        <a:moveTo>
                          <a:pt x="0" y="-1"/>
                        </a:moveTo>
                        <a:cubicBezTo>
                          <a:pt x="11929" y="-1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0" y="-1"/>
                        </a:moveTo>
                        <a:cubicBezTo>
                          <a:pt x="11929" y="-1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rgbClr val="0066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ja-JP" altLang="en-US"/>
                  </a:p>
                </p:txBody>
              </p:sp>
              <p:sp>
                <p:nvSpPr>
                  <p:cNvPr id="223" name="Arc 263"/>
                  <p:cNvSpPr>
                    <a:spLocks/>
                  </p:cNvSpPr>
                  <p:nvPr/>
                </p:nvSpPr>
                <p:spPr bwMode="auto">
                  <a:xfrm flipH="1">
                    <a:off x="912" y="1632"/>
                    <a:ext cx="111" cy="111"/>
                  </a:xfrm>
                  <a:custGeom>
                    <a:avLst/>
                    <a:gdLst>
                      <a:gd name="G0" fmla="+- 0 0 0"/>
                      <a:gd name="G1" fmla="+- 21600 0 0"/>
                      <a:gd name="G2" fmla="+- 21600 0 0"/>
                      <a:gd name="T0" fmla="*/ 0 w 21600"/>
                      <a:gd name="T1" fmla="*/ 0 h 21600"/>
                      <a:gd name="T2" fmla="*/ 21600 w 21600"/>
                      <a:gd name="T3" fmla="*/ 21600 h 21600"/>
                      <a:gd name="T4" fmla="*/ 0 w 21600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1600" h="21600" fill="none" extrusionOk="0">
                        <a:moveTo>
                          <a:pt x="0" y="-1"/>
                        </a:moveTo>
                        <a:cubicBezTo>
                          <a:pt x="11929" y="-1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0" y="-1"/>
                        </a:moveTo>
                        <a:cubicBezTo>
                          <a:pt x="11929" y="-1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rgbClr val="0066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ja-JP" altLang="en-US"/>
                  </a:p>
                </p:txBody>
              </p:sp>
            </p:grpSp>
          </p:grpSp>
          <p:sp>
            <p:nvSpPr>
              <p:cNvPr id="207" name="Line 264"/>
              <p:cNvSpPr>
                <a:spLocks noChangeShapeType="1"/>
              </p:cNvSpPr>
              <p:nvPr/>
            </p:nvSpPr>
            <p:spPr bwMode="auto">
              <a:xfrm rot="1947931" flipV="1">
                <a:off x="1206" y="1470"/>
                <a:ext cx="48" cy="9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208" name="Line 265"/>
              <p:cNvSpPr>
                <a:spLocks noChangeShapeType="1"/>
              </p:cNvSpPr>
              <p:nvPr/>
            </p:nvSpPr>
            <p:spPr bwMode="auto">
              <a:xfrm flipV="1">
                <a:off x="1253" y="1026"/>
                <a:ext cx="912" cy="48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209" name="AutoShape 266"/>
              <p:cNvSpPr>
                <a:spLocks noChangeArrowheads="1"/>
              </p:cNvSpPr>
              <p:nvPr/>
            </p:nvSpPr>
            <p:spPr bwMode="auto">
              <a:xfrm>
                <a:off x="1157" y="1438"/>
                <a:ext cx="144" cy="144"/>
              </a:xfrm>
              <a:prstGeom prst="star5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210" name="Line 267"/>
              <p:cNvSpPr>
                <a:spLocks noChangeShapeType="1"/>
              </p:cNvSpPr>
              <p:nvPr/>
            </p:nvSpPr>
            <p:spPr bwMode="auto">
              <a:xfrm flipV="1">
                <a:off x="1248" y="960"/>
                <a:ext cx="384" cy="52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211" name="Line 268"/>
              <p:cNvSpPr>
                <a:spLocks noChangeShapeType="1"/>
              </p:cNvSpPr>
              <p:nvPr/>
            </p:nvSpPr>
            <p:spPr bwMode="auto">
              <a:xfrm>
                <a:off x="1248" y="1536"/>
                <a:ext cx="62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212" name="Oval 269"/>
              <p:cNvSpPr>
                <a:spLocks noChangeArrowheads="1"/>
              </p:cNvSpPr>
              <p:nvPr/>
            </p:nvSpPr>
            <p:spPr bwMode="auto">
              <a:xfrm rot="-1419784">
                <a:off x="1653" y="926"/>
                <a:ext cx="240" cy="624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</p:grpSp>
        <p:grpSp>
          <p:nvGrpSpPr>
            <p:cNvPr id="272" name="Group 270"/>
            <p:cNvGrpSpPr>
              <a:grpSpLocks/>
            </p:cNvGrpSpPr>
            <p:nvPr/>
          </p:nvGrpSpPr>
          <p:grpSpPr bwMode="auto">
            <a:xfrm>
              <a:off x="1617207" y="3694872"/>
              <a:ext cx="2590800" cy="1905000"/>
              <a:chOff x="768" y="1584"/>
              <a:chExt cx="1632" cy="1200"/>
            </a:xfrm>
          </p:grpSpPr>
          <p:sp>
            <p:nvSpPr>
              <p:cNvPr id="273" name="Line 271"/>
              <p:cNvSpPr>
                <a:spLocks noChangeShapeType="1"/>
              </p:cNvSpPr>
              <p:nvPr/>
            </p:nvSpPr>
            <p:spPr bwMode="auto">
              <a:xfrm rot="1540218" flipV="1">
                <a:off x="2322" y="1584"/>
                <a:ext cx="78" cy="9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 type="stealth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274" name="Line 272"/>
              <p:cNvSpPr>
                <a:spLocks noChangeShapeType="1"/>
              </p:cNvSpPr>
              <p:nvPr/>
            </p:nvSpPr>
            <p:spPr bwMode="auto">
              <a:xfrm rot="1947931" flipH="1">
                <a:off x="768" y="1968"/>
                <a:ext cx="432" cy="816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275" name="Line 273"/>
              <p:cNvSpPr>
                <a:spLocks noChangeShapeType="1"/>
              </p:cNvSpPr>
              <p:nvPr/>
            </p:nvSpPr>
            <p:spPr bwMode="auto">
              <a:xfrm rot="1947931" flipH="1">
                <a:off x="1000" y="2080"/>
                <a:ext cx="175" cy="62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276" name="Line 274"/>
              <p:cNvSpPr>
                <a:spLocks noChangeShapeType="1"/>
              </p:cNvSpPr>
              <p:nvPr/>
            </p:nvSpPr>
            <p:spPr bwMode="auto">
              <a:xfrm rot="1947931" flipH="1">
                <a:off x="824" y="2031"/>
                <a:ext cx="393" cy="52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277" name="Line 275"/>
              <p:cNvSpPr>
                <a:spLocks noChangeShapeType="1"/>
              </p:cNvSpPr>
              <p:nvPr/>
            </p:nvSpPr>
            <p:spPr bwMode="auto">
              <a:xfrm rot="1947931" flipH="1">
                <a:off x="777" y="2016"/>
                <a:ext cx="416" cy="62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grpSp>
            <p:nvGrpSpPr>
              <p:cNvPr id="278" name="Group 276"/>
              <p:cNvGrpSpPr>
                <a:grpSpLocks/>
              </p:cNvGrpSpPr>
              <p:nvPr/>
            </p:nvGrpSpPr>
            <p:grpSpPr bwMode="auto">
              <a:xfrm rot="10813471" flipH="1">
                <a:off x="946" y="2129"/>
                <a:ext cx="381" cy="47"/>
                <a:chOff x="1608" y="2049"/>
                <a:chExt cx="2934" cy="429"/>
              </a:xfrm>
            </p:grpSpPr>
            <p:grpSp>
              <p:nvGrpSpPr>
                <p:cNvPr id="285" name="Group 277"/>
                <p:cNvGrpSpPr>
                  <a:grpSpLocks/>
                </p:cNvGrpSpPr>
                <p:nvPr/>
              </p:nvGrpSpPr>
              <p:grpSpPr bwMode="auto">
                <a:xfrm>
                  <a:off x="2820" y="2064"/>
                  <a:ext cx="510" cy="384"/>
                  <a:chOff x="2820" y="2064"/>
                  <a:chExt cx="510" cy="384"/>
                </a:xfrm>
              </p:grpSpPr>
              <p:grpSp>
                <p:nvGrpSpPr>
                  <p:cNvPr id="338" name="Group 278"/>
                  <p:cNvGrpSpPr>
                    <a:grpSpLocks/>
                  </p:cNvGrpSpPr>
                  <p:nvPr/>
                </p:nvGrpSpPr>
                <p:grpSpPr bwMode="auto">
                  <a:xfrm>
                    <a:off x="2820" y="2064"/>
                    <a:ext cx="207" cy="111"/>
                    <a:chOff x="912" y="1632"/>
                    <a:chExt cx="207" cy="111"/>
                  </a:xfrm>
                </p:grpSpPr>
                <p:sp>
                  <p:nvSpPr>
                    <p:cNvPr id="342" name="Arc 279"/>
                    <p:cNvSpPr>
                      <a:spLocks/>
                    </p:cNvSpPr>
                    <p:nvPr/>
                  </p:nvSpPr>
                  <p:spPr bwMode="auto">
                    <a:xfrm>
                      <a:off x="1008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66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  <p:sp>
                  <p:nvSpPr>
                    <p:cNvPr id="343" name="Arc 280"/>
                    <p:cNvSpPr>
                      <a:spLocks/>
                    </p:cNvSpPr>
                    <p:nvPr/>
                  </p:nvSpPr>
                  <p:spPr bwMode="auto">
                    <a:xfrm flipH="1">
                      <a:off x="912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66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</p:grpSp>
              <p:grpSp>
                <p:nvGrpSpPr>
                  <p:cNvPr id="339" name="Group 281"/>
                  <p:cNvGrpSpPr>
                    <a:grpSpLocks/>
                  </p:cNvGrpSpPr>
                  <p:nvPr/>
                </p:nvGrpSpPr>
                <p:grpSpPr bwMode="auto">
                  <a:xfrm flipV="1">
                    <a:off x="2820" y="2175"/>
                    <a:ext cx="510" cy="273"/>
                    <a:chOff x="912" y="1632"/>
                    <a:chExt cx="207" cy="111"/>
                  </a:xfrm>
                </p:grpSpPr>
                <p:sp>
                  <p:nvSpPr>
                    <p:cNvPr id="340" name="Arc 282"/>
                    <p:cNvSpPr>
                      <a:spLocks/>
                    </p:cNvSpPr>
                    <p:nvPr/>
                  </p:nvSpPr>
                  <p:spPr bwMode="auto">
                    <a:xfrm>
                      <a:off x="1008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66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  <p:sp>
                  <p:nvSpPr>
                    <p:cNvPr id="341" name="Arc 283"/>
                    <p:cNvSpPr>
                      <a:spLocks/>
                    </p:cNvSpPr>
                    <p:nvPr/>
                  </p:nvSpPr>
                  <p:spPr bwMode="auto">
                    <a:xfrm flipH="1">
                      <a:off x="912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66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</p:grpSp>
            </p:grpSp>
            <p:grpSp>
              <p:nvGrpSpPr>
                <p:cNvPr id="286" name="Group 284"/>
                <p:cNvGrpSpPr>
                  <a:grpSpLocks/>
                </p:cNvGrpSpPr>
                <p:nvPr/>
              </p:nvGrpSpPr>
              <p:grpSpPr bwMode="auto">
                <a:xfrm>
                  <a:off x="2517" y="2079"/>
                  <a:ext cx="510" cy="384"/>
                  <a:chOff x="2820" y="2064"/>
                  <a:chExt cx="510" cy="384"/>
                </a:xfrm>
              </p:grpSpPr>
              <p:grpSp>
                <p:nvGrpSpPr>
                  <p:cNvPr id="332" name="Group 285"/>
                  <p:cNvGrpSpPr>
                    <a:grpSpLocks/>
                  </p:cNvGrpSpPr>
                  <p:nvPr/>
                </p:nvGrpSpPr>
                <p:grpSpPr bwMode="auto">
                  <a:xfrm>
                    <a:off x="2820" y="2064"/>
                    <a:ext cx="207" cy="111"/>
                    <a:chOff x="912" y="1632"/>
                    <a:chExt cx="207" cy="111"/>
                  </a:xfrm>
                </p:grpSpPr>
                <p:sp>
                  <p:nvSpPr>
                    <p:cNvPr id="336" name="Arc 286"/>
                    <p:cNvSpPr>
                      <a:spLocks/>
                    </p:cNvSpPr>
                    <p:nvPr/>
                  </p:nvSpPr>
                  <p:spPr bwMode="auto">
                    <a:xfrm>
                      <a:off x="1008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66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  <p:sp>
                  <p:nvSpPr>
                    <p:cNvPr id="337" name="Arc 287"/>
                    <p:cNvSpPr>
                      <a:spLocks/>
                    </p:cNvSpPr>
                    <p:nvPr/>
                  </p:nvSpPr>
                  <p:spPr bwMode="auto">
                    <a:xfrm flipH="1">
                      <a:off x="912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66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</p:grpSp>
              <p:grpSp>
                <p:nvGrpSpPr>
                  <p:cNvPr id="333" name="Group 288"/>
                  <p:cNvGrpSpPr>
                    <a:grpSpLocks/>
                  </p:cNvGrpSpPr>
                  <p:nvPr/>
                </p:nvGrpSpPr>
                <p:grpSpPr bwMode="auto">
                  <a:xfrm flipV="1">
                    <a:off x="2820" y="2175"/>
                    <a:ext cx="510" cy="273"/>
                    <a:chOff x="912" y="1632"/>
                    <a:chExt cx="207" cy="111"/>
                  </a:xfrm>
                </p:grpSpPr>
                <p:sp>
                  <p:nvSpPr>
                    <p:cNvPr id="334" name="Arc 289"/>
                    <p:cNvSpPr>
                      <a:spLocks/>
                    </p:cNvSpPr>
                    <p:nvPr/>
                  </p:nvSpPr>
                  <p:spPr bwMode="auto">
                    <a:xfrm>
                      <a:off x="1008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66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  <p:sp>
                  <p:nvSpPr>
                    <p:cNvPr id="335" name="Arc 290"/>
                    <p:cNvSpPr>
                      <a:spLocks/>
                    </p:cNvSpPr>
                    <p:nvPr/>
                  </p:nvSpPr>
                  <p:spPr bwMode="auto">
                    <a:xfrm flipH="1">
                      <a:off x="912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66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</p:grpSp>
            </p:grpSp>
            <p:grpSp>
              <p:nvGrpSpPr>
                <p:cNvPr id="287" name="Group 291"/>
                <p:cNvGrpSpPr>
                  <a:grpSpLocks/>
                </p:cNvGrpSpPr>
                <p:nvPr/>
              </p:nvGrpSpPr>
              <p:grpSpPr bwMode="auto">
                <a:xfrm>
                  <a:off x="2214" y="2079"/>
                  <a:ext cx="510" cy="384"/>
                  <a:chOff x="2820" y="2064"/>
                  <a:chExt cx="510" cy="384"/>
                </a:xfrm>
              </p:grpSpPr>
              <p:grpSp>
                <p:nvGrpSpPr>
                  <p:cNvPr id="326" name="Group 292"/>
                  <p:cNvGrpSpPr>
                    <a:grpSpLocks/>
                  </p:cNvGrpSpPr>
                  <p:nvPr/>
                </p:nvGrpSpPr>
                <p:grpSpPr bwMode="auto">
                  <a:xfrm>
                    <a:off x="2820" y="2064"/>
                    <a:ext cx="207" cy="111"/>
                    <a:chOff x="912" y="1632"/>
                    <a:chExt cx="207" cy="111"/>
                  </a:xfrm>
                </p:grpSpPr>
                <p:sp>
                  <p:nvSpPr>
                    <p:cNvPr id="330" name="Arc 293"/>
                    <p:cNvSpPr>
                      <a:spLocks/>
                    </p:cNvSpPr>
                    <p:nvPr/>
                  </p:nvSpPr>
                  <p:spPr bwMode="auto">
                    <a:xfrm>
                      <a:off x="1008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66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  <p:sp>
                  <p:nvSpPr>
                    <p:cNvPr id="331" name="Arc 294"/>
                    <p:cNvSpPr>
                      <a:spLocks/>
                    </p:cNvSpPr>
                    <p:nvPr/>
                  </p:nvSpPr>
                  <p:spPr bwMode="auto">
                    <a:xfrm flipH="1">
                      <a:off x="912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66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</p:grpSp>
              <p:grpSp>
                <p:nvGrpSpPr>
                  <p:cNvPr id="327" name="Group 295"/>
                  <p:cNvGrpSpPr>
                    <a:grpSpLocks/>
                  </p:cNvGrpSpPr>
                  <p:nvPr/>
                </p:nvGrpSpPr>
                <p:grpSpPr bwMode="auto">
                  <a:xfrm flipV="1">
                    <a:off x="2820" y="2175"/>
                    <a:ext cx="510" cy="273"/>
                    <a:chOff x="912" y="1632"/>
                    <a:chExt cx="207" cy="111"/>
                  </a:xfrm>
                </p:grpSpPr>
                <p:sp>
                  <p:nvSpPr>
                    <p:cNvPr id="328" name="Arc 296"/>
                    <p:cNvSpPr>
                      <a:spLocks/>
                    </p:cNvSpPr>
                    <p:nvPr/>
                  </p:nvSpPr>
                  <p:spPr bwMode="auto">
                    <a:xfrm>
                      <a:off x="1008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66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  <p:sp>
                  <p:nvSpPr>
                    <p:cNvPr id="329" name="Arc 297"/>
                    <p:cNvSpPr>
                      <a:spLocks/>
                    </p:cNvSpPr>
                    <p:nvPr/>
                  </p:nvSpPr>
                  <p:spPr bwMode="auto">
                    <a:xfrm flipH="1">
                      <a:off x="912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66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</p:grpSp>
            </p:grpSp>
            <p:grpSp>
              <p:nvGrpSpPr>
                <p:cNvPr id="288" name="Group 298"/>
                <p:cNvGrpSpPr>
                  <a:grpSpLocks/>
                </p:cNvGrpSpPr>
                <p:nvPr/>
              </p:nvGrpSpPr>
              <p:grpSpPr bwMode="auto">
                <a:xfrm>
                  <a:off x="1911" y="2094"/>
                  <a:ext cx="510" cy="384"/>
                  <a:chOff x="2820" y="2064"/>
                  <a:chExt cx="510" cy="384"/>
                </a:xfrm>
              </p:grpSpPr>
              <p:grpSp>
                <p:nvGrpSpPr>
                  <p:cNvPr id="320" name="Group 299"/>
                  <p:cNvGrpSpPr>
                    <a:grpSpLocks/>
                  </p:cNvGrpSpPr>
                  <p:nvPr/>
                </p:nvGrpSpPr>
                <p:grpSpPr bwMode="auto">
                  <a:xfrm>
                    <a:off x="2820" y="2064"/>
                    <a:ext cx="207" cy="111"/>
                    <a:chOff x="912" y="1632"/>
                    <a:chExt cx="207" cy="111"/>
                  </a:xfrm>
                </p:grpSpPr>
                <p:sp>
                  <p:nvSpPr>
                    <p:cNvPr id="324" name="Arc 300"/>
                    <p:cNvSpPr>
                      <a:spLocks/>
                    </p:cNvSpPr>
                    <p:nvPr/>
                  </p:nvSpPr>
                  <p:spPr bwMode="auto">
                    <a:xfrm>
                      <a:off x="1008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66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  <p:sp>
                  <p:nvSpPr>
                    <p:cNvPr id="325" name="Arc 301"/>
                    <p:cNvSpPr>
                      <a:spLocks/>
                    </p:cNvSpPr>
                    <p:nvPr/>
                  </p:nvSpPr>
                  <p:spPr bwMode="auto">
                    <a:xfrm flipH="1">
                      <a:off x="912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66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</p:grpSp>
              <p:grpSp>
                <p:nvGrpSpPr>
                  <p:cNvPr id="321" name="Group 302"/>
                  <p:cNvGrpSpPr>
                    <a:grpSpLocks/>
                  </p:cNvGrpSpPr>
                  <p:nvPr/>
                </p:nvGrpSpPr>
                <p:grpSpPr bwMode="auto">
                  <a:xfrm flipV="1">
                    <a:off x="2820" y="2175"/>
                    <a:ext cx="510" cy="273"/>
                    <a:chOff x="912" y="1632"/>
                    <a:chExt cx="207" cy="111"/>
                  </a:xfrm>
                </p:grpSpPr>
                <p:sp>
                  <p:nvSpPr>
                    <p:cNvPr id="322" name="Arc 303"/>
                    <p:cNvSpPr>
                      <a:spLocks/>
                    </p:cNvSpPr>
                    <p:nvPr/>
                  </p:nvSpPr>
                  <p:spPr bwMode="auto">
                    <a:xfrm>
                      <a:off x="1008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66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  <p:sp>
                  <p:nvSpPr>
                    <p:cNvPr id="323" name="Arc 304"/>
                    <p:cNvSpPr>
                      <a:spLocks/>
                    </p:cNvSpPr>
                    <p:nvPr/>
                  </p:nvSpPr>
                  <p:spPr bwMode="auto">
                    <a:xfrm flipH="1">
                      <a:off x="912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66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</p:grpSp>
            </p:grpSp>
            <p:grpSp>
              <p:nvGrpSpPr>
                <p:cNvPr id="289" name="Group 305"/>
                <p:cNvGrpSpPr>
                  <a:grpSpLocks/>
                </p:cNvGrpSpPr>
                <p:nvPr/>
              </p:nvGrpSpPr>
              <p:grpSpPr bwMode="auto">
                <a:xfrm>
                  <a:off x="4032" y="2049"/>
                  <a:ext cx="510" cy="384"/>
                  <a:chOff x="2820" y="2064"/>
                  <a:chExt cx="510" cy="384"/>
                </a:xfrm>
              </p:grpSpPr>
              <p:grpSp>
                <p:nvGrpSpPr>
                  <p:cNvPr id="314" name="Group 306"/>
                  <p:cNvGrpSpPr>
                    <a:grpSpLocks/>
                  </p:cNvGrpSpPr>
                  <p:nvPr/>
                </p:nvGrpSpPr>
                <p:grpSpPr bwMode="auto">
                  <a:xfrm>
                    <a:off x="2820" y="2064"/>
                    <a:ext cx="207" cy="111"/>
                    <a:chOff x="912" y="1632"/>
                    <a:chExt cx="207" cy="111"/>
                  </a:xfrm>
                </p:grpSpPr>
                <p:sp>
                  <p:nvSpPr>
                    <p:cNvPr id="318" name="Arc 307"/>
                    <p:cNvSpPr>
                      <a:spLocks/>
                    </p:cNvSpPr>
                    <p:nvPr/>
                  </p:nvSpPr>
                  <p:spPr bwMode="auto">
                    <a:xfrm>
                      <a:off x="1008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66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  <p:sp>
                  <p:nvSpPr>
                    <p:cNvPr id="319" name="Arc 308"/>
                    <p:cNvSpPr>
                      <a:spLocks/>
                    </p:cNvSpPr>
                    <p:nvPr/>
                  </p:nvSpPr>
                  <p:spPr bwMode="auto">
                    <a:xfrm flipH="1">
                      <a:off x="912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66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</p:grpSp>
              <p:grpSp>
                <p:nvGrpSpPr>
                  <p:cNvPr id="315" name="Group 309"/>
                  <p:cNvGrpSpPr>
                    <a:grpSpLocks/>
                  </p:cNvGrpSpPr>
                  <p:nvPr/>
                </p:nvGrpSpPr>
                <p:grpSpPr bwMode="auto">
                  <a:xfrm flipV="1">
                    <a:off x="2820" y="2175"/>
                    <a:ext cx="510" cy="273"/>
                    <a:chOff x="912" y="1632"/>
                    <a:chExt cx="207" cy="111"/>
                  </a:xfrm>
                </p:grpSpPr>
                <p:sp>
                  <p:nvSpPr>
                    <p:cNvPr id="316" name="Arc 310"/>
                    <p:cNvSpPr>
                      <a:spLocks/>
                    </p:cNvSpPr>
                    <p:nvPr/>
                  </p:nvSpPr>
                  <p:spPr bwMode="auto">
                    <a:xfrm>
                      <a:off x="1008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66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  <p:sp>
                  <p:nvSpPr>
                    <p:cNvPr id="317" name="Arc 311"/>
                    <p:cNvSpPr>
                      <a:spLocks/>
                    </p:cNvSpPr>
                    <p:nvPr/>
                  </p:nvSpPr>
                  <p:spPr bwMode="auto">
                    <a:xfrm flipH="1">
                      <a:off x="912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66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</p:grpSp>
            </p:grpSp>
            <p:grpSp>
              <p:nvGrpSpPr>
                <p:cNvPr id="290" name="Group 312"/>
                <p:cNvGrpSpPr>
                  <a:grpSpLocks/>
                </p:cNvGrpSpPr>
                <p:nvPr/>
              </p:nvGrpSpPr>
              <p:grpSpPr bwMode="auto">
                <a:xfrm>
                  <a:off x="3729" y="2064"/>
                  <a:ext cx="510" cy="384"/>
                  <a:chOff x="2820" y="2064"/>
                  <a:chExt cx="510" cy="384"/>
                </a:xfrm>
              </p:grpSpPr>
              <p:grpSp>
                <p:nvGrpSpPr>
                  <p:cNvPr id="308" name="Group 313"/>
                  <p:cNvGrpSpPr>
                    <a:grpSpLocks/>
                  </p:cNvGrpSpPr>
                  <p:nvPr/>
                </p:nvGrpSpPr>
                <p:grpSpPr bwMode="auto">
                  <a:xfrm>
                    <a:off x="2820" y="2064"/>
                    <a:ext cx="207" cy="111"/>
                    <a:chOff x="912" y="1632"/>
                    <a:chExt cx="207" cy="111"/>
                  </a:xfrm>
                </p:grpSpPr>
                <p:sp>
                  <p:nvSpPr>
                    <p:cNvPr id="312" name="Arc 314"/>
                    <p:cNvSpPr>
                      <a:spLocks/>
                    </p:cNvSpPr>
                    <p:nvPr/>
                  </p:nvSpPr>
                  <p:spPr bwMode="auto">
                    <a:xfrm>
                      <a:off x="1008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66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  <p:sp>
                  <p:nvSpPr>
                    <p:cNvPr id="313" name="Arc 315"/>
                    <p:cNvSpPr>
                      <a:spLocks/>
                    </p:cNvSpPr>
                    <p:nvPr/>
                  </p:nvSpPr>
                  <p:spPr bwMode="auto">
                    <a:xfrm flipH="1">
                      <a:off x="912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66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</p:grpSp>
              <p:grpSp>
                <p:nvGrpSpPr>
                  <p:cNvPr id="309" name="Group 316"/>
                  <p:cNvGrpSpPr>
                    <a:grpSpLocks/>
                  </p:cNvGrpSpPr>
                  <p:nvPr/>
                </p:nvGrpSpPr>
                <p:grpSpPr bwMode="auto">
                  <a:xfrm flipV="1">
                    <a:off x="2820" y="2175"/>
                    <a:ext cx="510" cy="273"/>
                    <a:chOff x="912" y="1632"/>
                    <a:chExt cx="207" cy="111"/>
                  </a:xfrm>
                </p:grpSpPr>
                <p:sp>
                  <p:nvSpPr>
                    <p:cNvPr id="310" name="Arc 317"/>
                    <p:cNvSpPr>
                      <a:spLocks/>
                    </p:cNvSpPr>
                    <p:nvPr/>
                  </p:nvSpPr>
                  <p:spPr bwMode="auto">
                    <a:xfrm>
                      <a:off x="1008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66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  <p:sp>
                  <p:nvSpPr>
                    <p:cNvPr id="311" name="Arc 318"/>
                    <p:cNvSpPr>
                      <a:spLocks/>
                    </p:cNvSpPr>
                    <p:nvPr/>
                  </p:nvSpPr>
                  <p:spPr bwMode="auto">
                    <a:xfrm flipH="1">
                      <a:off x="912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66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</p:grpSp>
            </p:grpSp>
            <p:grpSp>
              <p:nvGrpSpPr>
                <p:cNvPr id="291" name="Group 319"/>
                <p:cNvGrpSpPr>
                  <a:grpSpLocks/>
                </p:cNvGrpSpPr>
                <p:nvPr/>
              </p:nvGrpSpPr>
              <p:grpSpPr bwMode="auto">
                <a:xfrm>
                  <a:off x="3426" y="2064"/>
                  <a:ext cx="510" cy="384"/>
                  <a:chOff x="2820" y="2064"/>
                  <a:chExt cx="510" cy="384"/>
                </a:xfrm>
              </p:grpSpPr>
              <p:grpSp>
                <p:nvGrpSpPr>
                  <p:cNvPr id="302" name="Group 320"/>
                  <p:cNvGrpSpPr>
                    <a:grpSpLocks/>
                  </p:cNvGrpSpPr>
                  <p:nvPr/>
                </p:nvGrpSpPr>
                <p:grpSpPr bwMode="auto">
                  <a:xfrm>
                    <a:off x="2820" y="2064"/>
                    <a:ext cx="207" cy="111"/>
                    <a:chOff x="912" y="1632"/>
                    <a:chExt cx="207" cy="111"/>
                  </a:xfrm>
                </p:grpSpPr>
                <p:sp>
                  <p:nvSpPr>
                    <p:cNvPr id="306" name="Arc 321"/>
                    <p:cNvSpPr>
                      <a:spLocks/>
                    </p:cNvSpPr>
                    <p:nvPr/>
                  </p:nvSpPr>
                  <p:spPr bwMode="auto">
                    <a:xfrm>
                      <a:off x="1008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66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  <p:sp>
                  <p:nvSpPr>
                    <p:cNvPr id="307" name="Arc 322"/>
                    <p:cNvSpPr>
                      <a:spLocks/>
                    </p:cNvSpPr>
                    <p:nvPr/>
                  </p:nvSpPr>
                  <p:spPr bwMode="auto">
                    <a:xfrm flipH="1">
                      <a:off x="912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66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</p:grpSp>
              <p:grpSp>
                <p:nvGrpSpPr>
                  <p:cNvPr id="303" name="Group 323"/>
                  <p:cNvGrpSpPr>
                    <a:grpSpLocks/>
                  </p:cNvGrpSpPr>
                  <p:nvPr/>
                </p:nvGrpSpPr>
                <p:grpSpPr bwMode="auto">
                  <a:xfrm flipV="1">
                    <a:off x="2820" y="2175"/>
                    <a:ext cx="510" cy="273"/>
                    <a:chOff x="912" y="1632"/>
                    <a:chExt cx="207" cy="111"/>
                  </a:xfrm>
                </p:grpSpPr>
                <p:sp>
                  <p:nvSpPr>
                    <p:cNvPr id="304" name="Arc 324"/>
                    <p:cNvSpPr>
                      <a:spLocks/>
                    </p:cNvSpPr>
                    <p:nvPr/>
                  </p:nvSpPr>
                  <p:spPr bwMode="auto">
                    <a:xfrm>
                      <a:off x="1008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66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  <p:sp>
                  <p:nvSpPr>
                    <p:cNvPr id="305" name="Arc 325"/>
                    <p:cNvSpPr>
                      <a:spLocks/>
                    </p:cNvSpPr>
                    <p:nvPr/>
                  </p:nvSpPr>
                  <p:spPr bwMode="auto">
                    <a:xfrm flipH="1">
                      <a:off x="912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66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</p:grpSp>
            </p:grpSp>
            <p:grpSp>
              <p:nvGrpSpPr>
                <p:cNvPr id="292" name="Group 326"/>
                <p:cNvGrpSpPr>
                  <a:grpSpLocks/>
                </p:cNvGrpSpPr>
                <p:nvPr/>
              </p:nvGrpSpPr>
              <p:grpSpPr bwMode="auto">
                <a:xfrm>
                  <a:off x="3123" y="2079"/>
                  <a:ext cx="510" cy="384"/>
                  <a:chOff x="2820" y="2064"/>
                  <a:chExt cx="510" cy="384"/>
                </a:xfrm>
              </p:grpSpPr>
              <p:grpSp>
                <p:nvGrpSpPr>
                  <p:cNvPr id="296" name="Group 327"/>
                  <p:cNvGrpSpPr>
                    <a:grpSpLocks/>
                  </p:cNvGrpSpPr>
                  <p:nvPr/>
                </p:nvGrpSpPr>
                <p:grpSpPr bwMode="auto">
                  <a:xfrm>
                    <a:off x="2820" y="2064"/>
                    <a:ext cx="207" cy="111"/>
                    <a:chOff x="912" y="1632"/>
                    <a:chExt cx="207" cy="111"/>
                  </a:xfrm>
                </p:grpSpPr>
                <p:sp>
                  <p:nvSpPr>
                    <p:cNvPr id="300" name="Arc 328"/>
                    <p:cNvSpPr>
                      <a:spLocks/>
                    </p:cNvSpPr>
                    <p:nvPr/>
                  </p:nvSpPr>
                  <p:spPr bwMode="auto">
                    <a:xfrm>
                      <a:off x="1008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66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  <p:sp>
                  <p:nvSpPr>
                    <p:cNvPr id="301" name="Arc 329"/>
                    <p:cNvSpPr>
                      <a:spLocks/>
                    </p:cNvSpPr>
                    <p:nvPr/>
                  </p:nvSpPr>
                  <p:spPr bwMode="auto">
                    <a:xfrm flipH="1">
                      <a:off x="912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66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</p:grpSp>
              <p:grpSp>
                <p:nvGrpSpPr>
                  <p:cNvPr id="297" name="Group 330"/>
                  <p:cNvGrpSpPr>
                    <a:grpSpLocks/>
                  </p:cNvGrpSpPr>
                  <p:nvPr/>
                </p:nvGrpSpPr>
                <p:grpSpPr bwMode="auto">
                  <a:xfrm flipV="1">
                    <a:off x="2820" y="2175"/>
                    <a:ext cx="510" cy="273"/>
                    <a:chOff x="912" y="1632"/>
                    <a:chExt cx="207" cy="111"/>
                  </a:xfrm>
                </p:grpSpPr>
                <p:sp>
                  <p:nvSpPr>
                    <p:cNvPr id="298" name="Arc 331"/>
                    <p:cNvSpPr>
                      <a:spLocks/>
                    </p:cNvSpPr>
                    <p:nvPr/>
                  </p:nvSpPr>
                  <p:spPr bwMode="auto">
                    <a:xfrm>
                      <a:off x="1008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66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  <p:sp>
                  <p:nvSpPr>
                    <p:cNvPr id="299" name="Arc 332"/>
                    <p:cNvSpPr>
                      <a:spLocks/>
                    </p:cNvSpPr>
                    <p:nvPr/>
                  </p:nvSpPr>
                  <p:spPr bwMode="auto">
                    <a:xfrm flipH="1">
                      <a:off x="912" y="1632"/>
                      <a:ext cx="111" cy="111"/>
                    </a:xfrm>
                    <a:custGeom>
                      <a:avLst/>
                      <a:gdLst>
                        <a:gd name="G0" fmla="+- 0 0 0"/>
                        <a:gd name="G1" fmla="+- 21600 0 0"/>
                        <a:gd name="G2" fmla="+- 21600 0 0"/>
                        <a:gd name="T0" fmla="*/ 0 w 21600"/>
                        <a:gd name="T1" fmla="*/ 0 h 21600"/>
                        <a:gd name="T2" fmla="*/ 21600 w 21600"/>
                        <a:gd name="T3" fmla="*/ 21600 h 21600"/>
                        <a:gd name="T4" fmla="*/ 0 w 21600"/>
                        <a:gd name="T5" fmla="*/ 21600 h 216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1600" h="21600" fill="none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0" y="-1"/>
                          </a:moveTo>
                          <a:cubicBezTo>
                            <a:pt x="11929" y="-1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6600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ja-JP" altLang="en-US"/>
                    </a:p>
                  </p:txBody>
                </p:sp>
              </p:grpSp>
            </p:grpSp>
            <p:grpSp>
              <p:nvGrpSpPr>
                <p:cNvPr id="293" name="Group 333"/>
                <p:cNvGrpSpPr>
                  <a:grpSpLocks/>
                </p:cNvGrpSpPr>
                <p:nvPr/>
              </p:nvGrpSpPr>
              <p:grpSpPr bwMode="auto">
                <a:xfrm flipV="1">
                  <a:off x="1608" y="2205"/>
                  <a:ext cx="510" cy="273"/>
                  <a:chOff x="912" y="1632"/>
                  <a:chExt cx="207" cy="111"/>
                </a:xfrm>
              </p:grpSpPr>
              <p:sp>
                <p:nvSpPr>
                  <p:cNvPr id="294" name="Arc 334"/>
                  <p:cNvSpPr>
                    <a:spLocks/>
                  </p:cNvSpPr>
                  <p:nvPr/>
                </p:nvSpPr>
                <p:spPr bwMode="auto">
                  <a:xfrm>
                    <a:off x="1008" y="1632"/>
                    <a:ext cx="111" cy="111"/>
                  </a:xfrm>
                  <a:custGeom>
                    <a:avLst/>
                    <a:gdLst>
                      <a:gd name="G0" fmla="+- 0 0 0"/>
                      <a:gd name="G1" fmla="+- 21600 0 0"/>
                      <a:gd name="G2" fmla="+- 21600 0 0"/>
                      <a:gd name="T0" fmla="*/ 0 w 21600"/>
                      <a:gd name="T1" fmla="*/ 0 h 21600"/>
                      <a:gd name="T2" fmla="*/ 21600 w 21600"/>
                      <a:gd name="T3" fmla="*/ 21600 h 21600"/>
                      <a:gd name="T4" fmla="*/ 0 w 21600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1600" h="21600" fill="none" extrusionOk="0">
                        <a:moveTo>
                          <a:pt x="0" y="-1"/>
                        </a:moveTo>
                        <a:cubicBezTo>
                          <a:pt x="11929" y="-1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0" y="-1"/>
                        </a:moveTo>
                        <a:cubicBezTo>
                          <a:pt x="11929" y="-1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rgbClr val="0066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ja-JP" altLang="en-US"/>
                  </a:p>
                </p:txBody>
              </p:sp>
              <p:sp>
                <p:nvSpPr>
                  <p:cNvPr id="295" name="Arc 335"/>
                  <p:cNvSpPr>
                    <a:spLocks/>
                  </p:cNvSpPr>
                  <p:nvPr/>
                </p:nvSpPr>
                <p:spPr bwMode="auto">
                  <a:xfrm flipH="1">
                    <a:off x="912" y="1632"/>
                    <a:ext cx="111" cy="111"/>
                  </a:xfrm>
                  <a:custGeom>
                    <a:avLst/>
                    <a:gdLst>
                      <a:gd name="G0" fmla="+- 0 0 0"/>
                      <a:gd name="G1" fmla="+- 21600 0 0"/>
                      <a:gd name="G2" fmla="+- 21600 0 0"/>
                      <a:gd name="T0" fmla="*/ 0 w 21600"/>
                      <a:gd name="T1" fmla="*/ 0 h 21600"/>
                      <a:gd name="T2" fmla="*/ 21600 w 21600"/>
                      <a:gd name="T3" fmla="*/ 21600 h 21600"/>
                      <a:gd name="T4" fmla="*/ 0 w 21600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1600" h="21600" fill="none" extrusionOk="0">
                        <a:moveTo>
                          <a:pt x="0" y="-1"/>
                        </a:moveTo>
                        <a:cubicBezTo>
                          <a:pt x="11929" y="-1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0" y="-1"/>
                        </a:moveTo>
                        <a:cubicBezTo>
                          <a:pt x="11929" y="-1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rgbClr val="0066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ja-JP" altLang="en-US"/>
                  </a:p>
                </p:txBody>
              </p:sp>
            </p:grpSp>
          </p:grpSp>
          <p:sp>
            <p:nvSpPr>
              <p:cNvPr id="279" name="Line 336"/>
              <p:cNvSpPr>
                <a:spLocks noChangeShapeType="1"/>
              </p:cNvSpPr>
              <p:nvPr/>
            </p:nvSpPr>
            <p:spPr bwMode="auto">
              <a:xfrm rot="1947931" flipV="1">
                <a:off x="1350" y="2101"/>
                <a:ext cx="48" cy="9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280" name="Line 337"/>
              <p:cNvSpPr>
                <a:spLocks noChangeShapeType="1"/>
              </p:cNvSpPr>
              <p:nvPr/>
            </p:nvSpPr>
            <p:spPr bwMode="auto">
              <a:xfrm flipV="1">
                <a:off x="1416" y="1650"/>
                <a:ext cx="912" cy="48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281" name="AutoShape 338"/>
              <p:cNvSpPr>
                <a:spLocks noChangeArrowheads="1"/>
              </p:cNvSpPr>
              <p:nvPr/>
            </p:nvSpPr>
            <p:spPr bwMode="auto">
              <a:xfrm>
                <a:off x="1301" y="2069"/>
                <a:ext cx="144" cy="144"/>
              </a:xfrm>
              <a:prstGeom prst="star5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282" name="Line 339"/>
              <p:cNvSpPr>
                <a:spLocks noChangeShapeType="1"/>
              </p:cNvSpPr>
              <p:nvPr/>
            </p:nvSpPr>
            <p:spPr bwMode="auto">
              <a:xfrm flipV="1">
                <a:off x="1392" y="1968"/>
                <a:ext cx="576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283" name="Line 340"/>
              <p:cNvSpPr>
                <a:spLocks noChangeShapeType="1"/>
              </p:cNvSpPr>
              <p:nvPr/>
            </p:nvSpPr>
            <p:spPr bwMode="auto">
              <a:xfrm flipV="1">
                <a:off x="1392" y="1776"/>
                <a:ext cx="480" cy="34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284" name="Oval 341"/>
              <p:cNvSpPr>
                <a:spLocks noChangeArrowheads="1"/>
              </p:cNvSpPr>
              <p:nvPr/>
            </p:nvSpPr>
            <p:spPr bwMode="auto">
              <a:xfrm rot="-1401334">
                <a:off x="1872" y="1776"/>
                <a:ext cx="96" cy="192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</p:grpSp>
        <p:sp>
          <p:nvSpPr>
            <p:cNvPr id="344" name="Text Box 342"/>
            <p:cNvSpPr txBox="1">
              <a:spLocks noChangeArrowheads="1"/>
            </p:cNvSpPr>
            <p:nvPr/>
          </p:nvSpPr>
          <p:spPr bwMode="auto">
            <a:xfrm rot="19919492">
              <a:off x="3868282" y="4429885"/>
              <a:ext cx="1773238" cy="336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ja-JP" sz="1600">
                  <a:latin typeface="Symbol" charset="0"/>
                  <a:sym typeface="Symbol" charset="0"/>
                </a:rPr>
                <a:t></a:t>
              </a:r>
              <a:r>
                <a:rPr lang="en-US" altLang="ja-JP" sz="1600" baseline="30000"/>
                <a:t>0</a:t>
              </a:r>
              <a:r>
                <a:rPr lang="en-US" altLang="ja-JP" sz="1600"/>
                <a:t>(hadron) trigger</a:t>
              </a:r>
            </a:p>
          </p:txBody>
        </p:sp>
        <p:sp>
          <p:nvSpPr>
            <p:cNvPr id="345" name="Text Box 343"/>
            <p:cNvSpPr txBox="1">
              <a:spLocks noChangeArrowheads="1"/>
            </p:cNvSpPr>
            <p:nvPr/>
          </p:nvSpPr>
          <p:spPr bwMode="auto">
            <a:xfrm rot="19919492">
              <a:off x="3446007" y="3694872"/>
              <a:ext cx="1957388" cy="336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ja-JP" sz="1600"/>
                <a:t>Jet (small R) trigger</a:t>
              </a:r>
            </a:p>
          </p:txBody>
        </p:sp>
        <p:sp>
          <p:nvSpPr>
            <p:cNvPr id="346" name="Text Box 344"/>
            <p:cNvSpPr txBox="1">
              <a:spLocks noChangeArrowheads="1"/>
            </p:cNvSpPr>
            <p:nvPr/>
          </p:nvSpPr>
          <p:spPr bwMode="auto">
            <a:xfrm rot="19919492">
              <a:off x="3234870" y="2861435"/>
              <a:ext cx="1935162" cy="336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ja-JP" sz="1600"/>
                <a:t>Jet (large R) trigger</a:t>
              </a:r>
            </a:p>
          </p:txBody>
        </p:sp>
        <p:sp>
          <p:nvSpPr>
            <p:cNvPr id="347" name="Text Box 345"/>
            <p:cNvSpPr txBox="1">
              <a:spLocks noChangeArrowheads="1"/>
            </p:cNvSpPr>
            <p:nvPr/>
          </p:nvSpPr>
          <p:spPr bwMode="auto">
            <a:xfrm rot="19919492">
              <a:off x="3028495" y="2245485"/>
              <a:ext cx="1539875" cy="336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ja-JP" sz="1600"/>
                <a:t>Gamma trigger</a:t>
              </a:r>
            </a:p>
          </p:txBody>
        </p:sp>
        <p:sp>
          <p:nvSpPr>
            <p:cNvPr id="348" name="Line 346"/>
            <p:cNvSpPr>
              <a:spLocks noChangeShapeType="1"/>
            </p:cNvSpPr>
            <p:nvPr/>
          </p:nvSpPr>
          <p:spPr bwMode="auto">
            <a:xfrm flipH="1" flipV="1">
              <a:off x="3827007" y="1789872"/>
              <a:ext cx="1447800" cy="274320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349" name="Text Box 347"/>
            <p:cNvSpPr txBox="1">
              <a:spLocks noChangeArrowheads="1"/>
            </p:cNvSpPr>
            <p:nvPr/>
          </p:nvSpPr>
          <p:spPr bwMode="auto">
            <a:xfrm rot="19980138">
              <a:off x="1617207" y="1580322"/>
              <a:ext cx="2417763" cy="590550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altLang="ja-JP" sz="1600" dirty="0"/>
                <a:t>Closer and closer to </a:t>
              </a:r>
            </a:p>
            <a:p>
              <a:r>
                <a:rPr lang="en-US" altLang="ja-JP" sz="1600" dirty="0"/>
                <a:t>the initial </a:t>
              </a:r>
              <a:r>
                <a:rPr lang="en-US" altLang="ja-JP" sz="1600" dirty="0" err="1"/>
                <a:t>parton</a:t>
              </a:r>
              <a:r>
                <a:rPr lang="en-US" altLang="ja-JP" sz="1600" dirty="0"/>
                <a:t> energy</a:t>
              </a:r>
            </a:p>
          </p:txBody>
        </p:sp>
        <p:sp>
          <p:nvSpPr>
            <p:cNvPr id="350" name="Text Box 348"/>
            <p:cNvSpPr txBox="1">
              <a:spLocks noChangeArrowheads="1"/>
            </p:cNvSpPr>
            <p:nvPr/>
          </p:nvSpPr>
          <p:spPr bwMode="auto">
            <a:xfrm rot="19969634">
              <a:off x="3141207" y="5066472"/>
              <a:ext cx="2724150" cy="590550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ja-JP" sz="1600"/>
                <a:t>more and more surface bias</a:t>
              </a:r>
            </a:p>
            <a:p>
              <a:r>
                <a:rPr lang="en-US" altLang="ja-JP" sz="1600"/>
                <a:t>given by energy loss</a:t>
              </a:r>
            </a:p>
          </p:txBody>
        </p:sp>
      </p:grpSp>
      <p:sp>
        <p:nvSpPr>
          <p:cNvPr id="351" name="テキスト ボックス 350"/>
          <p:cNvSpPr txBox="1"/>
          <p:nvPr/>
        </p:nvSpPr>
        <p:spPr>
          <a:xfrm>
            <a:off x="4408548" y="224939"/>
            <a:ext cx="446126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Multi-particle correlation like 2+1 particle </a:t>
            </a:r>
          </a:p>
          <a:p>
            <a:r>
              <a:rPr kumimoji="1" lang="en-US" altLang="ja-JP" dirty="0" smtClean="0"/>
              <a:t>correlation analysis (Trig1, Trig2, </a:t>
            </a:r>
            <a:r>
              <a:rPr kumimoji="1" lang="en-US" altLang="ja-JP" dirty="0" err="1" smtClean="0"/>
              <a:t>Asso</a:t>
            </a:r>
            <a:r>
              <a:rPr kumimoji="1" lang="en-US" altLang="ja-JP" dirty="0" smtClean="0"/>
              <a:t>) </a:t>
            </a:r>
            <a:r>
              <a:rPr lang="en-US" altLang="ja-JP" dirty="0" smtClean="0"/>
              <a:t>can be </a:t>
            </a:r>
          </a:p>
          <a:p>
            <a:r>
              <a:rPr lang="en-US" altLang="ja-JP" dirty="0" smtClean="0"/>
              <a:t>used as largely modified jet and di-jet s</a:t>
            </a:r>
            <a:r>
              <a:rPr kumimoji="1" lang="en-US" altLang="ja-JP" dirty="0" smtClean="0"/>
              <a:t>ignal. </a:t>
            </a:r>
          </a:p>
        </p:txBody>
      </p:sp>
      <p:sp>
        <p:nvSpPr>
          <p:cNvPr id="352" name="テキスト ボックス 351"/>
          <p:cNvSpPr txBox="1"/>
          <p:nvPr/>
        </p:nvSpPr>
        <p:spPr>
          <a:xfrm>
            <a:off x="133165" y="224939"/>
            <a:ext cx="330090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Use photons, Jets, single hadrons </a:t>
            </a:r>
          </a:p>
          <a:p>
            <a:r>
              <a:rPr lang="en-US" altLang="ja-JP" dirty="0"/>
              <a:t>a</a:t>
            </a:r>
            <a:r>
              <a:rPr lang="en-US" altLang="ja-JP" dirty="0" smtClean="0"/>
              <a:t>s trigger in order to look at  </a:t>
            </a:r>
          </a:p>
          <a:p>
            <a:r>
              <a:rPr kumimoji="1" lang="en-US" altLang="ja-JP" dirty="0" smtClean="0"/>
              <a:t>correlated association </a:t>
            </a:r>
            <a:br>
              <a:rPr kumimoji="1" lang="en-US" altLang="ja-JP" dirty="0" smtClean="0"/>
            </a:br>
            <a:r>
              <a:rPr kumimoji="1" lang="en-US" altLang="ja-JP" dirty="0" smtClean="0"/>
              <a:t>emission</a:t>
            </a:r>
            <a:endParaRPr kumimoji="1" lang="ja-JP" altLang="en-US" dirty="0"/>
          </a:p>
        </p:txBody>
      </p:sp>
      <p:cxnSp>
        <p:nvCxnSpPr>
          <p:cNvPr id="354" name="直線矢印コネクタ 353"/>
          <p:cNvCxnSpPr/>
          <p:nvPr/>
        </p:nvCxnSpPr>
        <p:spPr>
          <a:xfrm flipH="1" flipV="1">
            <a:off x="5210330" y="1434405"/>
            <a:ext cx="366888" cy="975175"/>
          </a:xfrm>
          <a:prstGeom prst="straightConnector1">
            <a:avLst/>
          </a:prstGeom>
          <a:ln w="38100" cmpd="sng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1" name="正方形/長方形 360"/>
          <p:cNvSpPr/>
          <p:nvPr/>
        </p:nvSpPr>
        <p:spPr>
          <a:xfrm>
            <a:off x="5286950" y="1248315"/>
            <a:ext cx="6562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Trig1</a:t>
            </a:r>
            <a:endParaRPr lang="ja-JP" altLang="en-US" dirty="0">
              <a:solidFill>
                <a:srgbClr val="FF0000"/>
              </a:solidFill>
            </a:endParaRPr>
          </a:p>
        </p:txBody>
      </p:sp>
      <p:cxnSp>
        <p:nvCxnSpPr>
          <p:cNvPr id="362" name="直線矢印コネクタ 361"/>
          <p:cNvCxnSpPr/>
          <p:nvPr/>
        </p:nvCxnSpPr>
        <p:spPr>
          <a:xfrm>
            <a:off x="5577218" y="2409580"/>
            <a:ext cx="365981" cy="862452"/>
          </a:xfrm>
          <a:prstGeom prst="straightConnector1">
            <a:avLst/>
          </a:prstGeom>
          <a:ln w="38100" cmpd="sng">
            <a:solidFill>
              <a:srgbClr val="3366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5" name="正方形/長方形 364"/>
          <p:cNvSpPr/>
          <p:nvPr/>
        </p:nvSpPr>
        <p:spPr>
          <a:xfrm>
            <a:off x="5426417" y="3369223"/>
            <a:ext cx="6562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 smtClean="0">
                <a:solidFill>
                  <a:srgbClr val="0000FF"/>
                </a:solidFill>
              </a:rPr>
              <a:t>Trig2</a:t>
            </a:r>
            <a:endParaRPr lang="ja-JP" altLang="en-US" dirty="0">
              <a:solidFill>
                <a:srgbClr val="0000FF"/>
              </a:solidFill>
            </a:endParaRPr>
          </a:p>
        </p:txBody>
      </p:sp>
      <p:cxnSp>
        <p:nvCxnSpPr>
          <p:cNvPr id="366" name="直線矢印コネクタ 365"/>
          <p:cNvCxnSpPr/>
          <p:nvPr/>
        </p:nvCxnSpPr>
        <p:spPr>
          <a:xfrm>
            <a:off x="5543492" y="2379231"/>
            <a:ext cx="878378" cy="168064"/>
          </a:xfrm>
          <a:prstGeom prst="straightConnector1">
            <a:avLst/>
          </a:prstGeom>
          <a:ln w="38100" cmpd="sng">
            <a:solidFill>
              <a:srgbClr val="008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9" name="正方形/長方形 368"/>
          <p:cNvSpPr/>
          <p:nvPr/>
        </p:nvSpPr>
        <p:spPr>
          <a:xfrm>
            <a:off x="6111610" y="2077571"/>
            <a:ext cx="6205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 err="1" smtClean="0">
                <a:solidFill>
                  <a:srgbClr val="008000"/>
                </a:solidFill>
              </a:rPr>
              <a:t>Asso</a:t>
            </a:r>
            <a:endParaRPr lang="ja-JP" altLang="en-US" dirty="0">
              <a:solidFill>
                <a:srgbClr val="008000"/>
              </a:solidFill>
            </a:endParaRPr>
          </a:p>
        </p:txBody>
      </p:sp>
      <p:sp>
        <p:nvSpPr>
          <p:cNvPr id="370" name="下カーブ矢印 369"/>
          <p:cNvSpPr/>
          <p:nvPr/>
        </p:nvSpPr>
        <p:spPr>
          <a:xfrm rot="2400000">
            <a:off x="5506663" y="2064037"/>
            <a:ext cx="491874" cy="258127"/>
          </a:xfrm>
          <a:prstGeom prst="curvedDownArrow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cxnSp>
        <p:nvCxnSpPr>
          <p:cNvPr id="371" name="直線矢印コネクタ 370"/>
          <p:cNvCxnSpPr/>
          <p:nvPr/>
        </p:nvCxnSpPr>
        <p:spPr>
          <a:xfrm flipH="1" flipV="1">
            <a:off x="7105504" y="1393805"/>
            <a:ext cx="366888" cy="975175"/>
          </a:xfrm>
          <a:prstGeom prst="straightConnector1">
            <a:avLst/>
          </a:prstGeom>
          <a:ln w="38100" cmpd="sng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2" name="正方形/長方形 371"/>
          <p:cNvSpPr/>
          <p:nvPr/>
        </p:nvSpPr>
        <p:spPr>
          <a:xfrm>
            <a:off x="7182124" y="1207715"/>
            <a:ext cx="6562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Trig1</a:t>
            </a:r>
            <a:endParaRPr lang="ja-JP" altLang="en-US" dirty="0">
              <a:solidFill>
                <a:srgbClr val="FF0000"/>
              </a:solidFill>
            </a:endParaRPr>
          </a:p>
        </p:txBody>
      </p:sp>
      <p:cxnSp>
        <p:nvCxnSpPr>
          <p:cNvPr id="373" name="直線矢印コネクタ 372"/>
          <p:cNvCxnSpPr/>
          <p:nvPr/>
        </p:nvCxnSpPr>
        <p:spPr>
          <a:xfrm flipH="1">
            <a:off x="7376414" y="2338631"/>
            <a:ext cx="95948" cy="709806"/>
          </a:xfrm>
          <a:prstGeom prst="straightConnector1">
            <a:avLst/>
          </a:prstGeom>
          <a:ln w="38100" cmpd="sng">
            <a:solidFill>
              <a:srgbClr val="3366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4" name="正方形/長方形 373"/>
          <p:cNvSpPr/>
          <p:nvPr/>
        </p:nvSpPr>
        <p:spPr>
          <a:xfrm>
            <a:off x="6720165" y="2779132"/>
            <a:ext cx="6562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 smtClean="0">
                <a:solidFill>
                  <a:srgbClr val="0000FF"/>
                </a:solidFill>
              </a:rPr>
              <a:t>Trig2</a:t>
            </a:r>
            <a:endParaRPr lang="ja-JP" altLang="en-US" dirty="0">
              <a:solidFill>
                <a:srgbClr val="0000FF"/>
              </a:solidFill>
            </a:endParaRPr>
          </a:p>
        </p:txBody>
      </p:sp>
      <p:cxnSp>
        <p:nvCxnSpPr>
          <p:cNvPr id="375" name="直線矢印コネクタ 374"/>
          <p:cNvCxnSpPr/>
          <p:nvPr/>
        </p:nvCxnSpPr>
        <p:spPr>
          <a:xfrm>
            <a:off x="7438666" y="2338631"/>
            <a:ext cx="878378" cy="168064"/>
          </a:xfrm>
          <a:prstGeom prst="straightConnector1">
            <a:avLst/>
          </a:prstGeom>
          <a:ln w="38100" cmpd="sng">
            <a:solidFill>
              <a:srgbClr val="008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6" name="正方形/長方形 375"/>
          <p:cNvSpPr/>
          <p:nvPr/>
        </p:nvSpPr>
        <p:spPr>
          <a:xfrm>
            <a:off x="8006784" y="2036971"/>
            <a:ext cx="6205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 err="1" smtClean="0">
                <a:solidFill>
                  <a:srgbClr val="008000"/>
                </a:solidFill>
              </a:rPr>
              <a:t>Asso</a:t>
            </a:r>
            <a:endParaRPr lang="ja-JP" altLang="en-US" dirty="0">
              <a:solidFill>
                <a:srgbClr val="008000"/>
              </a:solidFill>
            </a:endParaRPr>
          </a:p>
        </p:txBody>
      </p:sp>
      <p:sp>
        <p:nvSpPr>
          <p:cNvPr id="377" name="下カーブ矢印 376"/>
          <p:cNvSpPr/>
          <p:nvPr/>
        </p:nvSpPr>
        <p:spPr>
          <a:xfrm rot="2400000">
            <a:off x="7401837" y="2023437"/>
            <a:ext cx="491874" cy="258127"/>
          </a:xfrm>
          <a:prstGeom prst="curvedDownArrow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grpSp>
        <p:nvGrpSpPr>
          <p:cNvPr id="406" name="図形グループ 405"/>
          <p:cNvGrpSpPr/>
          <p:nvPr/>
        </p:nvGrpSpPr>
        <p:grpSpPr>
          <a:xfrm>
            <a:off x="5910839" y="3153972"/>
            <a:ext cx="2121202" cy="1298980"/>
            <a:chOff x="6506101" y="3240172"/>
            <a:chExt cx="2121202" cy="1298980"/>
          </a:xfrm>
        </p:grpSpPr>
        <p:cxnSp>
          <p:nvCxnSpPr>
            <p:cNvPr id="379" name="直線矢印コネクタ 378"/>
            <p:cNvCxnSpPr/>
            <p:nvPr/>
          </p:nvCxnSpPr>
          <p:spPr>
            <a:xfrm flipH="1" flipV="1">
              <a:off x="7105503" y="3426262"/>
              <a:ext cx="366888" cy="975175"/>
            </a:xfrm>
            <a:prstGeom prst="straightConnector1">
              <a:avLst/>
            </a:prstGeom>
            <a:ln w="38100" cmpd="sng"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80" name="正方形/長方形 379"/>
            <p:cNvSpPr/>
            <p:nvPr/>
          </p:nvSpPr>
          <p:spPr>
            <a:xfrm>
              <a:off x="7182123" y="3240172"/>
              <a:ext cx="65624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ja-JP" dirty="0">
                  <a:solidFill>
                    <a:srgbClr val="FF0000"/>
                  </a:solidFill>
                </a:rPr>
                <a:t>Trig1</a:t>
              </a:r>
              <a:endParaRPr lang="ja-JP" altLang="en-US" dirty="0">
                <a:solidFill>
                  <a:srgbClr val="FF0000"/>
                </a:solidFill>
              </a:endParaRPr>
            </a:p>
          </p:txBody>
        </p:sp>
        <p:cxnSp>
          <p:nvCxnSpPr>
            <p:cNvPr id="381" name="直線矢印コネクタ 380"/>
            <p:cNvCxnSpPr/>
            <p:nvPr/>
          </p:nvCxnSpPr>
          <p:spPr>
            <a:xfrm flipH="1" flipV="1">
              <a:off x="6929672" y="3772262"/>
              <a:ext cx="542720" cy="629176"/>
            </a:xfrm>
            <a:prstGeom prst="straightConnector1">
              <a:avLst/>
            </a:prstGeom>
            <a:ln w="38100" cmpd="sng">
              <a:solidFill>
                <a:srgbClr val="3366FF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82" name="正方形/長方形 381"/>
            <p:cNvSpPr/>
            <p:nvPr/>
          </p:nvSpPr>
          <p:spPr>
            <a:xfrm>
              <a:off x="6506101" y="3981950"/>
              <a:ext cx="65624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ja-JP" dirty="0" smtClean="0">
                  <a:solidFill>
                    <a:srgbClr val="0000FF"/>
                  </a:solidFill>
                </a:rPr>
                <a:t>Trig2</a:t>
              </a:r>
              <a:endParaRPr lang="ja-JP" altLang="en-US" dirty="0">
                <a:solidFill>
                  <a:srgbClr val="0000FF"/>
                </a:solidFill>
              </a:endParaRPr>
            </a:p>
          </p:txBody>
        </p:sp>
        <p:cxnSp>
          <p:nvCxnSpPr>
            <p:cNvPr id="383" name="直線矢印コネクタ 382"/>
            <p:cNvCxnSpPr/>
            <p:nvPr/>
          </p:nvCxnSpPr>
          <p:spPr>
            <a:xfrm>
              <a:off x="7438665" y="4371088"/>
              <a:ext cx="878378" cy="168064"/>
            </a:xfrm>
            <a:prstGeom prst="straightConnector1">
              <a:avLst/>
            </a:prstGeom>
            <a:ln w="38100" cmpd="sng">
              <a:solidFill>
                <a:srgbClr val="008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84" name="正方形/長方形 383"/>
            <p:cNvSpPr/>
            <p:nvPr/>
          </p:nvSpPr>
          <p:spPr>
            <a:xfrm>
              <a:off x="8006783" y="4069428"/>
              <a:ext cx="62052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ja-JP" dirty="0" err="1" smtClean="0">
                  <a:solidFill>
                    <a:srgbClr val="008000"/>
                  </a:solidFill>
                </a:rPr>
                <a:t>Asso</a:t>
              </a:r>
              <a:endParaRPr lang="ja-JP" altLang="en-US" dirty="0">
                <a:solidFill>
                  <a:srgbClr val="008000"/>
                </a:solidFill>
              </a:endParaRPr>
            </a:p>
          </p:txBody>
        </p:sp>
        <p:sp>
          <p:nvSpPr>
            <p:cNvPr id="385" name="下カーブ矢印 384"/>
            <p:cNvSpPr/>
            <p:nvPr/>
          </p:nvSpPr>
          <p:spPr>
            <a:xfrm rot="2400000">
              <a:off x="7401836" y="4055894"/>
              <a:ext cx="491874" cy="258127"/>
            </a:xfrm>
            <a:prstGeom prst="curvedDownArrow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04" name="正方形/長方形 403"/>
          <p:cNvSpPr/>
          <p:nvPr/>
        </p:nvSpPr>
        <p:spPr>
          <a:xfrm>
            <a:off x="5796919" y="4649593"/>
            <a:ext cx="2770410" cy="1323439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r>
              <a:rPr lang="en-US" altLang="ja-JP" sz="1600" dirty="0" smtClean="0"/>
              <a:t>Use “Trig2 relative to Trig1”</a:t>
            </a:r>
          </a:p>
          <a:p>
            <a:r>
              <a:rPr lang="en-US" altLang="ja-JP" sz="1600" dirty="0" smtClean="0"/>
              <a:t>as jet trigger condition, </a:t>
            </a:r>
          </a:p>
          <a:p>
            <a:r>
              <a:rPr lang="en-US" altLang="ja-JP" sz="1600" dirty="0" smtClean="0"/>
              <a:t>and look at distribution : </a:t>
            </a:r>
            <a:br>
              <a:rPr lang="en-US" altLang="ja-JP" sz="1600" dirty="0" smtClean="0"/>
            </a:br>
            <a:r>
              <a:rPr lang="en-US" altLang="ja-JP" sz="1600" dirty="0" smtClean="0"/>
              <a:t>“Associate </a:t>
            </a:r>
            <a:r>
              <a:rPr lang="en-US" altLang="ja-JP" sz="1600" dirty="0"/>
              <a:t>relative to Trig1</a:t>
            </a:r>
            <a:r>
              <a:rPr lang="en-US" altLang="ja-JP" sz="1600" dirty="0" smtClean="0"/>
              <a:t>”</a:t>
            </a:r>
          </a:p>
          <a:p>
            <a:r>
              <a:rPr lang="en-US" altLang="ja-JP" sz="1600" dirty="0" smtClean="0">
                <a:solidFill>
                  <a:srgbClr val="FF0000"/>
                </a:solidFill>
              </a:rPr>
              <a:t>without jet-reconstruction bias</a:t>
            </a:r>
            <a:endParaRPr lang="en-US" altLang="ja-JP" sz="1600" dirty="0">
              <a:solidFill>
                <a:srgbClr val="FF0000"/>
              </a:solidFill>
            </a:endParaRPr>
          </a:p>
        </p:txBody>
      </p:sp>
      <p:sp>
        <p:nvSpPr>
          <p:cNvPr id="353" name="円/楕円 352"/>
          <p:cNvSpPr/>
          <p:nvPr/>
        </p:nvSpPr>
        <p:spPr>
          <a:xfrm rot="20100000">
            <a:off x="5712848" y="3157015"/>
            <a:ext cx="446742" cy="183731"/>
          </a:xfrm>
          <a:prstGeom prst="ellipse">
            <a:avLst/>
          </a:prstGeom>
          <a:noFill/>
          <a:ln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356" name="直線コネクタ 355"/>
          <p:cNvCxnSpPr>
            <a:endCxn id="353" idx="2"/>
          </p:cNvCxnSpPr>
          <p:nvPr/>
        </p:nvCxnSpPr>
        <p:spPr>
          <a:xfrm>
            <a:off x="5543492" y="2400655"/>
            <a:ext cx="190284" cy="942627"/>
          </a:xfrm>
          <a:prstGeom prst="line">
            <a:avLst/>
          </a:prstGeom>
          <a:ln w="12700" cmpd="sng">
            <a:solidFill>
              <a:srgbClr val="0000FF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6" name="直線コネクタ 385"/>
          <p:cNvCxnSpPr>
            <a:endCxn id="353" idx="6"/>
          </p:cNvCxnSpPr>
          <p:nvPr/>
        </p:nvCxnSpPr>
        <p:spPr>
          <a:xfrm>
            <a:off x="5577218" y="2395786"/>
            <a:ext cx="561444" cy="758694"/>
          </a:xfrm>
          <a:prstGeom prst="line">
            <a:avLst/>
          </a:prstGeom>
          <a:ln w="12700" cmpd="sng">
            <a:solidFill>
              <a:srgbClr val="0000FF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7" name="円/楕円 386"/>
          <p:cNvSpPr/>
          <p:nvPr/>
        </p:nvSpPr>
        <p:spPr>
          <a:xfrm rot="20100000">
            <a:off x="7266588" y="2711095"/>
            <a:ext cx="916514" cy="337900"/>
          </a:xfrm>
          <a:prstGeom prst="ellipse">
            <a:avLst/>
          </a:prstGeom>
          <a:noFill/>
          <a:ln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388" name="直線コネクタ 387"/>
          <p:cNvCxnSpPr>
            <a:endCxn id="387" idx="2"/>
          </p:cNvCxnSpPr>
          <p:nvPr/>
        </p:nvCxnSpPr>
        <p:spPr>
          <a:xfrm flipH="1">
            <a:off x="7309523" y="2329405"/>
            <a:ext cx="155630" cy="744308"/>
          </a:xfrm>
          <a:prstGeom prst="line">
            <a:avLst/>
          </a:prstGeom>
          <a:ln w="12700" cmpd="sng">
            <a:solidFill>
              <a:srgbClr val="0000FF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9" name="直線コネクタ 388"/>
          <p:cNvCxnSpPr>
            <a:endCxn id="387" idx="6"/>
          </p:cNvCxnSpPr>
          <p:nvPr/>
        </p:nvCxnSpPr>
        <p:spPr>
          <a:xfrm>
            <a:off x="7472392" y="2334286"/>
            <a:ext cx="667775" cy="352091"/>
          </a:xfrm>
          <a:prstGeom prst="line">
            <a:avLst/>
          </a:prstGeom>
          <a:ln w="12700" cmpd="sng">
            <a:solidFill>
              <a:srgbClr val="0000FF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90" name="円/楕円 389"/>
          <p:cNvSpPr/>
          <p:nvPr/>
        </p:nvSpPr>
        <p:spPr>
          <a:xfrm rot="20520000">
            <a:off x="6242091" y="3518393"/>
            <a:ext cx="759525" cy="237797"/>
          </a:xfrm>
          <a:prstGeom prst="ellipse">
            <a:avLst/>
          </a:prstGeom>
          <a:noFill/>
          <a:ln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391" name="直線コネクタ 390"/>
          <p:cNvCxnSpPr>
            <a:stCxn id="390" idx="6"/>
          </p:cNvCxnSpPr>
          <p:nvPr/>
        </p:nvCxnSpPr>
        <p:spPr>
          <a:xfrm flipH="1">
            <a:off x="6869891" y="3519939"/>
            <a:ext cx="113138" cy="747746"/>
          </a:xfrm>
          <a:prstGeom prst="line">
            <a:avLst/>
          </a:prstGeom>
          <a:ln w="12700" cmpd="sng">
            <a:solidFill>
              <a:srgbClr val="0000FF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3" name="直線コネクタ 392"/>
          <p:cNvCxnSpPr/>
          <p:nvPr/>
        </p:nvCxnSpPr>
        <p:spPr>
          <a:xfrm>
            <a:off x="6273235" y="3746341"/>
            <a:ext cx="596656" cy="549061"/>
          </a:xfrm>
          <a:prstGeom prst="line">
            <a:avLst/>
          </a:prstGeom>
          <a:ln w="12700" cmpd="sng">
            <a:solidFill>
              <a:srgbClr val="0000FF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5" name="テキスト ボックス 354"/>
          <p:cNvSpPr txBox="1"/>
          <p:nvPr/>
        </p:nvSpPr>
        <p:spPr>
          <a:xfrm>
            <a:off x="2251394" y="6090596"/>
            <a:ext cx="4685898" cy="369332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To be used for </a:t>
            </a:r>
            <a:r>
              <a:rPr kumimoji="1" lang="en-US" altLang="ja-JP" dirty="0" err="1" smtClean="0">
                <a:latin typeface="Symbol" charset="2"/>
                <a:cs typeface="Symbol" charset="2"/>
              </a:rPr>
              <a:t>F</a:t>
            </a:r>
            <a:r>
              <a:rPr kumimoji="1" lang="en-US" altLang="ja-JP" baseline="-25000" dirty="0" err="1" smtClean="0"/>
              <a:t>n</a:t>
            </a:r>
            <a:r>
              <a:rPr kumimoji="1" lang="en-US" altLang="ja-JP" dirty="0" smtClean="0"/>
              <a:t> and </a:t>
            </a:r>
            <a:r>
              <a:rPr kumimoji="1" lang="en-US" altLang="ja-JP" dirty="0" err="1" smtClean="0">
                <a:latin typeface="Symbol" charset="2"/>
                <a:cs typeface="Symbol" charset="2"/>
              </a:rPr>
              <a:t>h</a:t>
            </a:r>
            <a:r>
              <a:rPr kumimoji="1" lang="en-US" altLang="ja-JP" baseline="-25000" dirty="0" err="1" smtClean="0"/>
              <a:t>Trig</a:t>
            </a:r>
            <a:r>
              <a:rPr kumimoji="1" lang="en-US" altLang="ja-JP" dirty="0" smtClean="0"/>
              <a:t> dependent analysis  </a:t>
            </a:r>
            <a:endParaRPr kumimoji="1" lang="ja-JP" altLang="en-US" dirty="0"/>
          </a:p>
        </p:txBody>
      </p:sp>
      <p:sp>
        <p:nvSpPr>
          <p:cNvPr id="357" name="日付プレースホルダー 35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Beihang-Tsukuba Collaboration Meeting, 10-11/Nov/2013, Tsukuba</a:t>
            </a:r>
            <a:endParaRPr kumimoji="1" lang="ja-JP" altLang="en-US"/>
          </a:p>
        </p:txBody>
      </p:sp>
      <p:sp>
        <p:nvSpPr>
          <p:cNvPr id="358" name="フッター プレースホルダー 35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ShinIchi Esumi, Univ. of Tsukuba</a:t>
            </a:r>
            <a:endParaRPr kumimoji="1" lang="ja-JP" altLang="en-US"/>
          </a:p>
        </p:txBody>
      </p:sp>
      <p:sp>
        <p:nvSpPr>
          <p:cNvPr id="359" name="スライド番号プレースホルダー 35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9828C-47E0-2747-9C06-BCBA39A3F9B4}" type="slidenum">
              <a:rPr kumimoji="1" lang="ja-JP" altLang="en-US" smtClean="0"/>
              <a:t>22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381483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正方形/長方形 8"/>
          <p:cNvSpPr/>
          <p:nvPr/>
        </p:nvSpPr>
        <p:spPr>
          <a:xfrm>
            <a:off x="3020352" y="507482"/>
            <a:ext cx="3068384" cy="400110"/>
          </a:xfrm>
          <a:prstGeom prst="rect">
            <a:avLst/>
          </a:prstGeom>
          <a:ln w="38100" cmpd="sng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altLang="ja-JP" sz="2000" dirty="0" smtClean="0">
                <a:latin typeface="Arial"/>
                <a:cs typeface="Arial"/>
              </a:rPr>
              <a:t>Phase-Diagram of QGP</a:t>
            </a:r>
            <a:endParaRPr lang="ja-JP" altLang="en-US" sz="1600" dirty="0">
              <a:latin typeface="Arial"/>
              <a:cs typeface="Arial"/>
            </a:endParaRPr>
          </a:p>
        </p:txBody>
      </p:sp>
      <p:grpSp>
        <p:nvGrpSpPr>
          <p:cNvPr id="18" name="図形グループ 17"/>
          <p:cNvGrpSpPr/>
          <p:nvPr/>
        </p:nvGrpSpPr>
        <p:grpSpPr>
          <a:xfrm>
            <a:off x="490149" y="1191183"/>
            <a:ext cx="8017987" cy="5177085"/>
            <a:chOff x="490149" y="1191183"/>
            <a:chExt cx="8017987" cy="5177085"/>
          </a:xfrm>
        </p:grpSpPr>
        <p:pic>
          <p:nvPicPr>
            <p:cNvPr id="4" name="図 3" descr="plan02.gif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0149" y="1191183"/>
              <a:ext cx="8017987" cy="5177085"/>
            </a:xfrm>
            <a:prstGeom prst="rect">
              <a:avLst/>
            </a:prstGeom>
          </p:spPr>
        </p:pic>
        <p:cxnSp>
          <p:nvCxnSpPr>
            <p:cNvPr id="6" name="直線コネクタ 5"/>
            <p:cNvCxnSpPr/>
            <p:nvPr/>
          </p:nvCxnSpPr>
          <p:spPr>
            <a:xfrm flipV="1">
              <a:off x="4964266" y="3794072"/>
              <a:ext cx="1368542" cy="17427"/>
            </a:xfrm>
            <a:prstGeom prst="line">
              <a:avLst/>
            </a:prstGeom>
            <a:ln w="57150" cmpd="sng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フリーフォーム 9"/>
            <p:cNvSpPr/>
            <p:nvPr/>
          </p:nvSpPr>
          <p:spPr>
            <a:xfrm>
              <a:off x="4826000" y="3811170"/>
              <a:ext cx="635000" cy="710236"/>
            </a:xfrm>
            <a:custGeom>
              <a:avLst/>
              <a:gdLst>
                <a:gd name="connsiteX0" fmla="*/ 0 w 691445"/>
                <a:gd name="connsiteY0" fmla="*/ 0 h 931333"/>
                <a:gd name="connsiteX1" fmla="*/ 211667 w 691445"/>
                <a:gd name="connsiteY1" fmla="*/ 211666 h 931333"/>
                <a:gd name="connsiteX2" fmla="*/ 409222 w 691445"/>
                <a:gd name="connsiteY2" fmla="*/ 451555 h 931333"/>
                <a:gd name="connsiteX3" fmla="*/ 564445 w 691445"/>
                <a:gd name="connsiteY3" fmla="*/ 691444 h 931333"/>
                <a:gd name="connsiteX4" fmla="*/ 691445 w 691445"/>
                <a:gd name="connsiteY4" fmla="*/ 931333 h 931333"/>
                <a:gd name="connsiteX0" fmla="*/ 0 w 564445"/>
                <a:gd name="connsiteY0" fmla="*/ 0 h 691444"/>
                <a:gd name="connsiteX1" fmla="*/ 211667 w 564445"/>
                <a:gd name="connsiteY1" fmla="*/ 211666 h 691444"/>
                <a:gd name="connsiteX2" fmla="*/ 409222 w 564445"/>
                <a:gd name="connsiteY2" fmla="*/ 451555 h 691444"/>
                <a:gd name="connsiteX3" fmla="*/ 564445 w 564445"/>
                <a:gd name="connsiteY3" fmla="*/ 691444 h 691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4445" h="691444">
                  <a:moveTo>
                    <a:pt x="0" y="0"/>
                  </a:moveTo>
                  <a:cubicBezTo>
                    <a:pt x="71731" y="68203"/>
                    <a:pt x="143463" y="136407"/>
                    <a:pt x="211667" y="211666"/>
                  </a:cubicBezTo>
                  <a:cubicBezTo>
                    <a:pt x="279871" y="286925"/>
                    <a:pt x="350426" y="371592"/>
                    <a:pt x="409222" y="451555"/>
                  </a:cubicBezTo>
                  <a:cubicBezTo>
                    <a:pt x="468018" y="531518"/>
                    <a:pt x="517408" y="611481"/>
                    <a:pt x="564445" y="691444"/>
                  </a:cubicBezTo>
                </a:path>
              </a:pathLst>
            </a:custGeom>
            <a:ln w="57150" cmpd="sng">
              <a:solidFill>
                <a:srgbClr val="FFFF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1" name="フリーフォーム 10"/>
            <p:cNvSpPr/>
            <p:nvPr/>
          </p:nvSpPr>
          <p:spPr>
            <a:xfrm>
              <a:off x="5461000" y="4521406"/>
              <a:ext cx="338667" cy="1058333"/>
            </a:xfrm>
            <a:custGeom>
              <a:avLst/>
              <a:gdLst>
                <a:gd name="connsiteX0" fmla="*/ 0 w 199646"/>
                <a:gd name="connsiteY0" fmla="*/ 0 h 804333"/>
                <a:gd name="connsiteX1" fmla="*/ 98778 w 199646"/>
                <a:gd name="connsiteY1" fmla="*/ 268111 h 804333"/>
                <a:gd name="connsiteX2" fmla="*/ 169334 w 199646"/>
                <a:gd name="connsiteY2" fmla="*/ 465667 h 804333"/>
                <a:gd name="connsiteX3" fmla="*/ 197556 w 199646"/>
                <a:gd name="connsiteY3" fmla="*/ 705556 h 804333"/>
                <a:gd name="connsiteX4" fmla="*/ 197556 w 199646"/>
                <a:gd name="connsiteY4" fmla="*/ 804333 h 804333"/>
                <a:gd name="connsiteX0" fmla="*/ 0 w 197556"/>
                <a:gd name="connsiteY0" fmla="*/ 0 h 804333"/>
                <a:gd name="connsiteX1" fmla="*/ 98778 w 197556"/>
                <a:gd name="connsiteY1" fmla="*/ 268111 h 804333"/>
                <a:gd name="connsiteX2" fmla="*/ 169334 w 197556"/>
                <a:gd name="connsiteY2" fmla="*/ 465667 h 804333"/>
                <a:gd name="connsiteX3" fmla="*/ 197556 w 197556"/>
                <a:gd name="connsiteY3" fmla="*/ 804333 h 804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7556" h="804333">
                  <a:moveTo>
                    <a:pt x="0" y="0"/>
                  </a:moveTo>
                  <a:cubicBezTo>
                    <a:pt x="35278" y="95250"/>
                    <a:pt x="70556" y="190500"/>
                    <a:pt x="98778" y="268111"/>
                  </a:cubicBezTo>
                  <a:cubicBezTo>
                    <a:pt x="127000" y="345722"/>
                    <a:pt x="152871" y="376297"/>
                    <a:pt x="169334" y="465667"/>
                  </a:cubicBezTo>
                  <a:cubicBezTo>
                    <a:pt x="185797" y="555037"/>
                    <a:pt x="191676" y="733778"/>
                    <a:pt x="197556" y="804333"/>
                  </a:cubicBezTo>
                </a:path>
              </a:pathLst>
            </a:custGeom>
            <a:ln w="57150" cmpd="sng">
              <a:solidFill>
                <a:srgbClr val="FFFF00"/>
              </a:solidFill>
              <a:prstDash val="sys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13" name="直線コネクタ 12"/>
            <p:cNvCxnSpPr/>
            <p:nvPr/>
          </p:nvCxnSpPr>
          <p:spPr>
            <a:xfrm flipV="1">
              <a:off x="6546420" y="3425646"/>
              <a:ext cx="1510443" cy="1"/>
            </a:xfrm>
            <a:prstGeom prst="line">
              <a:avLst/>
            </a:prstGeom>
            <a:ln w="57150" cmpd="sng">
              <a:solidFill>
                <a:srgbClr val="FFFF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テキスト ボックス 13"/>
            <p:cNvSpPr txBox="1"/>
            <p:nvPr/>
          </p:nvSpPr>
          <p:spPr>
            <a:xfrm>
              <a:off x="6512288" y="3098648"/>
              <a:ext cx="159483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dirty="0" smtClean="0"/>
                <a:t>1</a:t>
              </a:r>
              <a:r>
                <a:rPr kumimoji="1" lang="en-US" altLang="ja-JP" baseline="30000" dirty="0" smtClean="0"/>
                <a:t>st</a:t>
              </a:r>
              <a:r>
                <a:rPr kumimoji="1" lang="en-US" altLang="ja-JP" dirty="0" smtClean="0"/>
                <a:t> order phase </a:t>
              </a:r>
            </a:p>
            <a:p>
              <a:r>
                <a:rPr kumimoji="1" lang="en-US" altLang="ja-JP" dirty="0" smtClean="0"/>
                <a:t>  transition ?</a:t>
              </a:r>
              <a:endParaRPr kumimoji="1" lang="ja-JP" altLang="en-US" dirty="0"/>
            </a:p>
          </p:txBody>
        </p:sp>
        <p:cxnSp>
          <p:nvCxnSpPr>
            <p:cNvPr id="16" name="直線コネクタ 15"/>
            <p:cNvCxnSpPr/>
            <p:nvPr/>
          </p:nvCxnSpPr>
          <p:spPr>
            <a:xfrm flipV="1">
              <a:off x="6712931" y="3705045"/>
              <a:ext cx="850042" cy="2"/>
            </a:xfrm>
            <a:prstGeom prst="line">
              <a:avLst/>
            </a:prstGeom>
            <a:ln w="57150" cmpd="sng">
              <a:solidFill>
                <a:srgbClr val="FFFF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円/楕円 1"/>
          <p:cNvSpPr/>
          <p:nvPr/>
        </p:nvSpPr>
        <p:spPr>
          <a:xfrm>
            <a:off x="1531517" y="1705938"/>
            <a:ext cx="572765" cy="1719708"/>
          </a:xfrm>
          <a:prstGeom prst="ellipse">
            <a:avLst/>
          </a:prstGeom>
          <a:noFill/>
          <a:ln w="38100" cmpd="sng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円/楕円 14"/>
          <p:cNvSpPr/>
          <p:nvPr/>
        </p:nvSpPr>
        <p:spPr>
          <a:xfrm>
            <a:off x="4399550" y="5204983"/>
            <a:ext cx="1689186" cy="527277"/>
          </a:xfrm>
          <a:prstGeom prst="ellipse">
            <a:avLst/>
          </a:prstGeom>
          <a:noFill/>
          <a:ln w="38100" cmpd="sng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Beihang-Tsukuba Collaboration Meeting, 10-11/Nov/2013, Tsukuba</a:t>
            </a:r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ShinIchi Esumi, Univ. of Tsukuba</a:t>
            </a:r>
            <a:endParaRPr kumimoji="1" lang="ja-JP" altLang="en-US"/>
          </a:p>
        </p:txBody>
      </p:sp>
      <p:sp>
        <p:nvSpPr>
          <p:cNvPr id="17" name="スライド番号プレースホルダー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9828C-47E0-2747-9C06-BCBA39A3F9B4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110100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ol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6113" y="848936"/>
            <a:ext cx="4061491" cy="5704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1" name="Picture 3" descr="summ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124325" cy="655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4671493" y="80571"/>
            <a:ext cx="3453767" cy="707886"/>
          </a:xfrm>
          <a:prstGeom prst="rect">
            <a:avLst/>
          </a:prstGeom>
          <a:solidFill>
            <a:schemeClr val="bg1"/>
          </a:solidFill>
          <a:ln w="38100" cmpd="sng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ja-JP" sz="2000" dirty="0" smtClean="0">
                <a:latin typeface="Arial"/>
                <a:cs typeface="Arial"/>
              </a:rPr>
              <a:t>Heavy Ion collisions </a:t>
            </a:r>
          </a:p>
          <a:p>
            <a:pPr algn="ctr"/>
            <a:r>
              <a:rPr lang="en-US" altLang="ja-JP" sz="2000" dirty="0" smtClean="0">
                <a:latin typeface="Arial"/>
                <a:cs typeface="Arial"/>
              </a:rPr>
              <a:t>at Ultra-relativistic energy</a:t>
            </a:r>
            <a:endParaRPr lang="ja-JP" altLang="en-US" sz="2000" dirty="0">
              <a:latin typeface="Arial"/>
              <a:cs typeface="Arial"/>
            </a:endParaRP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Beihang-Tsukuba Collaboration Meeting, 10-11/Nov/2013, Tsukuba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ShinIchi Esumi, Univ. of Tsukuba</a:t>
            </a:r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9828C-47E0-2747-9C06-BCBA39A3F9B4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693457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0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147320"/>
            <a:ext cx="4343400" cy="521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0">
                <a:solidFill>
                  <a:srgbClr val="FFFF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12" name="Picture 5" descr="0107014_0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2683" y="1058256"/>
            <a:ext cx="3852862" cy="541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0">
                <a:solidFill>
                  <a:srgbClr val="FFFF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986375" y="166728"/>
            <a:ext cx="7225193" cy="707886"/>
          </a:xfrm>
          <a:prstGeom prst="rect">
            <a:avLst/>
          </a:prstGeom>
          <a:noFill/>
          <a:ln w="38100" cmpd="sng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ja-JP" sz="2000" dirty="0" smtClean="0">
                <a:latin typeface="Arial"/>
                <a:cs typeface="Arial"/>
              </a:rPr>
              <a:t>Relativistic Heavy-Ion Collider (RHIC) at BNL in New York</a:t>
            </a:r>
          </a:p>
          <a:p>
            <a:pPr algn="ctr"/>
            <a:r>
              <a:rPr lang="en-US" altLang="ja-JP" sz="2000" dirty="0" smtClean="0">
                <a:latin typeface="Arial"/>
                <a:cs typeface="Arial"/>
              </a:rPr>
              <a:t>Large Hadron Collider </a:t>
            </a:r>
            <a:r>
              <a:rPr lang="en-US" altLang="ja-JP" sz="2000" dirty="0">
                <a:latin typeface="Arial"/>
                <a:cs typeface="Arial"/>
              </a:rPr>
              <a:t>(LHC) </a:t>
            </a:r>
            <a:r>
              <a:rPr lang="en-US" altLang="ja-JP" sz="2000" dirty="0" smtClean="0">
                <a:latin typeface="Arial"/>
                <a:cs typeface="Arial"/>
              </a:rPr>
              <a:t>at CERN in Geneva</a:t>
            </a:r>
          </a:p>
        </p:txBody>
      </p:sp>
      <p:sp>
        <p:nvSpPr>
          <p:cNvPr id="2" name="正方形/長方形 1"/>
          <p:cNvSpPr/>
          <p:nvPr/>
        </p:nvSpPr>
        <p:spPr>
          <a:xfrm>
            <a:off x="297246" y="1178517"/>
            <a:ext cx="4233282" cy="5098884"/>
          </a:xfrm>
          <a:prstGeom prst="rect">
            <a:avLst/>
          </a:prstGeom>
          <a:noFill/>
          <a:ln w="76200" cmpd="sng">
            <a:solidFill>
              <a:srgbClr val="FFFF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正方形/長方形 9"/>
          <p:cNvSpPr/>
          <p:nvPr/>
        </p:nvSpPr>
        <p:spPr>
          <a:xfrm>
            <a:off x="4942683" y="1050468"/>
            <a:ext cx="3852862" cy="5417987"/>
          </a:xfrm>
          <a:prstGeom prst="rect">
            <a:avLst/>
          </a:prstGeom>
          <a:noFill/>
          <a:ln w="76200" cmpd="sng">
            <a:solidFill>
              <a:srgbClr val="FF66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正方形/長方形 2"/>
          <p:cNvSpPr/>
          <p:nvPr/>
        </p:nvSpPr>
        <p:spPr>
          <a:xfrm>
            <a:off x="6613223" y="4511332"/>
            <a:ext cx="646443" cy="369332"/>
          </a:xfrm>
          <a:prstGeom prst="rect">
            <a:avLst/>
          </a:prstGeom>
          <a:solidFill>
            <a:srgbClr val="FFFFFF"/>
          </a:solidFill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"/>
                <a:cs typeface="Arial"/>
              </a:rPr>
              <a:t>LHC</a:t>
            </a:r>
            <a:endParaRPr lang="ja-JP" altLang="en-US" dirty="0"/>
          </a:p>
        </p:txBody>
      </p:sp>
      <p:sp>
        <p:nvSpPr>
          <p:cNvPr id="12" name="正方形/長方形 11"/>
          <p:cNvSpPr/>
          <p:nvPr/>
        </p:nvSpPr>
        <p:spPr>
          <a:xfrm>
            <a:off x="1970066" y="1796461"/>
            <a:ext cx="748898" cy="369332"/>
          </a:xfrm>
          <a:prstGeom prst="rect">
            <a:avLst/>
          </a:prstGeom>
          <a:solidFill>
            <a:srgbClr val="FFFFFF"/>
          </a:solidFill>
        </p:spPr>
        <p:txBody>
          <a:bodyPr wrap="none">
            <a:spAutoFit/>
          </a:bodyPr>
          <a:lstStyle/>
          <a:p>
            <a:r>
              <a:rPr lang="en-US" altLang="ja-JP" dirty="0" smtClean="0">
                <a:latin typeface="Arial"/>
                <a:cs typeface="Arial"/>
              </a:rPr>
              <a:t>RHIC</a:t>
            </a:r>
            <a:endParaRPr lang="ja-JP" altLang="en-US" dirty="0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Beihang-Tsukuba Collaboration Meeting, 10-11/Nov/2013, Tsukuba</a:t>
            </a:r>
            <a:endParaRPr kumimoji="1" lang="ja-JP" altLang="en-US"/>
          </a:p>
        </p:txBody>
      </p:sp>
      <p:sp>
        <p:nvSpPr>
          <p:cNvPr id="9" name="フッター プレースホルダー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ShinIchi Esumi, Univ. of Tsukuba</a:t>
            </a:r>
            <a:endParaRPr kumimoji="1" lang="ja-JP" altLang="en-US"/>
          </a:p>
        </p:txBody>
      </p:sp>
      <p:sp>
        <p:nvSpPr>
          <p:cNvPr id="11" name="スライド番号プレースホルダー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9828C-47E0-2747-9C06-BCBA39A3F9B4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512141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8" descr="star-det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71" y="3737322"/>
            <a:ext cx="3114436" cy="2231550"/>
          </a:xfrm>
          <a:prstGeom prst="rect">
            <a:avLst/>
          </a:prstGeom>
          <a:noFill/>
          <a:ln w="76200" cmpd="sng"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578" y="1062383"/>
            <a:ext cx="3074005" cy="2443833"/>
          </a:xfrm>
          <a:prstGeom prst="rect">
            <a:avLst/>
          </a:prstGeom>
          <a:noFill/>
          <a:ln w="76200" cmpd="sng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テキスト ボックス 1"/>
          <p:cNvSpPr txBox="1"/>
          <p:nvPr/>
        </p:nvSpPr>
        <p:spPr>
          <a:xfrm>
            <a:off x="291043" y="5518232"/>
            <a:ext cx="662110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STAR</a:t>
            </a:r>
            <a:endParaRPr kumimoji="1" lang="ja-JP" altLang="en-US" dirty="0"/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679026" y="3066011"/>
            <a:ext cx="887420" cy="369332"/>
          </a:xfrm>
          <a:prstGeom prst="rect">
            <a:avLst/>
          </a:prstGeom>
          <a:solidFill>
            <a:srgbClr val="FFFFFF"/>
          </a:solidFill>
          <a:ln w="38100" cmpd="sng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PHENIX</a:t>
            </a:r>
            <a:endParaRPr kumimoji="1" lang="ja-JP" altLang="en-US" dirty="0"/>
          </a:p>
        </p:txBody>
      </p:sp>
      <p:pic>
        <p:nvPicPr>
          <p:cNvPr id="33" name="図 32" descr="detector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835" y="2702174"/>
            <a:ext cx="3205656" cy="2133442"/>
          </a:xfrm>
          <a:prstGeom prst="rect">
            <a:avLst/>
          </a:prstGeom>
          <a:ln w="76200" cmpd="sng">
            <a:solidFill>
              <a:srgbClr val="FF6600"/>
            </a:solidFill>
          </a:ln>
        </p:spPr>
      </p:pic>
      <p:sp>
        <p:nvSpPr>
          <p:cNvPr id="35" name="テキスト ボックス 34"/>
          <p:cNvSpPr txBox="1"/>
          <p:nvPr/>
        </p:nvSpPr>
        <p:spPr>
          <a:xfrm>
            <a:off x="8221467" y="2789151"/>
            <a:ext cx="611165" cy="369332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CMS</a:t>
            </a:r>
            <a:endParaRPr kumimoji="1" lang="ja-JP" altLang="en-US" dirty="0"/>
          </a:p>
        </p:txBody>
      </p:sp>
      <p:pic>
        <p:nvPicPr>
          <p:cNvPr id="28" name="図 27" descr="0803012_01-A4-at-144-dpi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2590" y="4362950"/>
            <a:ext cx="3243852" cy="2084902"/>
          </a:xfrm>
          <a:prstGeom prst="rect">
            <a:avLst/>
          </a:prstGeom>
          <a:ln w="76200" cmpd="sng">
            <a:solidFill>
              <a:srgbClr val="FF6600"/>
            </a:solidFill>
          </a:ln>
        </p:spPr>
      </p:pic>
      <p:sp>
        <p:nvSpPr>
          <p:cNvPr id="32" name="テキスト ボックス 31"/>
          <p:cNvSpPr txBox="1"/>
          <p:nvPr/>
        </p:nvSpPr>
        <p:spPr>
          <a:xfrm>
            <a:off x="3659689" y="6028934"/>
            <a:ext cx="767383" cy="369332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ATLAS</a:t>
            </a:r>
            <a:endParaRPr kumimoji="1" lang="ja-JP" altLang="en-US" dirty="0"/>
          </a:p>
        </p:txBody>
      </p:sp>
      <p:pic>
        <p:nvPicPr>
          <p:cNvPr id="27" name="Picture 3" descr="alice_setup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72" y="449292"/>
            <a:ext cx="3286996" cy="2010794"/>
          </a:xfrm>
          <a:prstGeom prst="rect">
            <a:avLst/>
          </a:prstGeom>
          <a:noFill/>
          <a:ln w="76200" cmpd="sng">
            <a:solidFill>
              <a:srgbClr val="FF66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テキスト ボックス 30"/>
          <p:cNvSpPr txBox="1"/>
          <p:nvPr/>
        </p:nvSpPr>
        <p:spPr>
          <a:xfrm>
            <a:off x="3992296" y="2027400"/>
            <a:ext cx="709224" cy="369332"/>
          </a:xfrm>
          <a:prstGeom prst="rect">
            <a:avLst/>
          </a:prstGeom>
          <a:solidFill>
            <a:srgbClr val="FFFFFF"/>
          </a:solidFill>
          <a:ln w="38100" cmpd="sng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ALICE</a:t>
            </a:r>
            <a:endParaRPr kumimoji="1" lang="ja-JP" altLang="en-US" dirty="0"/>
          </a:p>
        </p:txBody>
      </p:sp>
      <p:pic>
        <p:nvPicPr>
          <p:cNvPr id="21" name="Picture 1029" descr="QGM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290587" y="2652357"/>
            <a:ext cx="2506248" cy="1509153"/>
          </a:xfrm>
          <a:prstGeom prst="rect">
            <a:avLst/>
          </a:prstGeom>
          <a:noFill/>
          <a:ln w="63500" cmpd="sng">
            <a:solidFill>
              <a:srgbClr val="008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日付プレースホルダー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Beihang-Tsukuba Collaboration Meeting, 10-11/Nov/2013, Tsukuba</a:t>
            </a:r>
            <a:endParaRPr kumimoji="1" lang="ja-JP" altLang="en-US"/>
          </a:p>
        </p:txBody>
      </p:sp>
      <p:sp>
        <p:nvSpPr>
          <p:cNvPr id="7" name="フッター プレースホルダー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ShinIchi Esumi, Univ. of Tsukuba</a:t>
            </a:r>
            <a:endParaRPr kumimoji="1" lang="ja-JP" altLang="en-US"/>
          </a:p>
        </p:txBody>
      </p:sp>
      <p:sp>
        <p:nvSpPr>
          <p:cNvPr id="8" name="スライド番号プレースホルダー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9828C-47E0-2747-9C06-BCBA39A3F9B4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424993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図 6" descr="ALICE_EVEN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30188"/>
            <a:ext cx="8382000" cy="6170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275" name="Picture 2" descr="cms00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6292" y="141288"/>
            <a:ext cx="3829983" cy="2801562"/>
          </a:xfrm>
          <a:prstGeom prst="rect">
            <a:avLst/>
          </a:prstGeom>
          <a:noFill/>
          <a:ln w="635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276" name="Picture 1028" descr="atlas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9540" y="3692914"/>
            <a:ext cx="4226735" cy="2806816"/>
          </a:xfrm>
          <a:prstGeom prst="rect">
            <a:avLst/>
          </a:prstGeom>
          <a:noFill/>
          <a:ln w="635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4277" name="Text Box 1029"/>
          <p:cNvSpPr txBox="1">
            <a:spLocks noChangeArrowheads="1"/>
          </p:cNvSpPr>
          <p:nvPr/>
        </p:nvSpPr>
        <p:spPr bwMode="auto">
          <a:xfrm>
            <a:off x="8227910" y="154656"/>
            <a:ext cx="73194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ja-JP" sz="1800" dirty="0"/>
              <a:t>CMS</a:t>
            </a:r>
          </a:p>
        </p:txBody>
      </p:sp>
      <p:pic>
        <p:nvPicPr>
          <p:cNvPr id="54278" name="Picture 1030" descr="ev32-end-full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52"/>
          <a:stretch>
            <a:fillRect/>
          </a:stretch>
        </p:blipFill>
        <p:spPr bwMode="auto">
          <a:xfrm>
            <a:off x="260347" y="3687746"/>
            <a:ext cx="2804953" cy="2811984"/>
          </a:xfrm>
          <a:prstGeom prst="rect">
            <a:avLst/>
          </a:prstGeom>
          <a:noFill/>
          <a:ln w="635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279" name="Picture 1031" descr="phenixED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348" y="152400"/>
            <a:ext cx="3191388" cy="2790450"/>
          </a:xfrm>
          <a:prstGeom prst="rect">
            <a:avLst/>
          </a:prstGeom>
          <a:noFill/>
          <a:ln w="635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4280" name="Text Box 1032"/>
          <p:cNvSpPr txBox="1">
            <a:spLocks noChangeArrowheads="1"/>
          </p:cNvSpPr>
          <p:nvPr/>
        </p:nvSpPr>
        <p:spPr bwMode="auto">
          <a:xfrm>
            <a:off x="2256386" y="3723816"/>
            <a:ext cx="7937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ja-JP" sz="1800" dirty="0">
                <a:solidFill>
                  <a:schemeClr val="bg1"/>
                </a:solidFill>
              </a:rPr>
              <a:t>STAR</a:t>
            </a:r>
          </a:p>
        </p:txBody>
      </p:sp>
      <p:sp>
        <p:nvSpPr>
          <p:cNvPr id="54281" name="Text Box 1033"/>
          <p:cNvSpPr txBox="1">
            <a:spLocks noChangeArrowheads="1"/>
          </p:cNvSpPr>
          <p:nvPr/>
        </p:nvSpPr>
        <p:spPr bwMode="auto">
          <a:xfrm>
            <a:off x="2416686" y="141288"/>
            <a:ext cx="10350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ja-JP" sz="1800" dirty="0">
                <a:solidFill>
                  <a:schemeClr val="bg1"/>
                </a:solidFill>
              </a:rPr>
              <a:t>PHENIX</a:t>
            </a:r>
          </a:p>
        </p:txBody>
      </p:sp>
      <p:sp>
        <p:nvSpPr>
          <p:cNvPr id="2" name="テキスト ボックス 1"/>
          <p:cNvSpPr txBox="1"/>
          <p:nvPr/>
        </p:nvSpPr>
        <p:spPr>
          <a:xfrm>
            <a:off x="3930316" y="2109719"/>
            <a:ext cx="709224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ALICE</a:t>
            </a:r>
            <a:endParaRPr kumimoji="1" lang="ja-JP" altLang="en-US" dirty="0"/>
          </a:p>
        </p:txBody>
      </p:sp>
      <p:sp>
        <p:nvSpPr>
          <p:cNvPr id="6" name="日付プレースホルダー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Beihang-Tsukuba Collaboration Meeting, 10-11/Nov/2013, Tsukuba</a:t>
            </a:r>
            <a:endParaRPr kumimoji="1" lang="ja-JP" altLang="en-US"/>
          </a:p>
        </p:txBody>
      </p:sp>
      <p:sp>
        <p:nvSpPr>
          <p:cNvPr id="7" name="フッター プレースホルダー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ShinIchi Esumi, Univ. of Tsukuba</a:t>
            </a:r>
            <a:endParaRPr kumimoji="1" lang="ja-JP" altLang="en-US"/>
          </a:p>
        </p:txBody>
      </p:sp>
      <p:sp>
        <p:nvSpPr>
          <p:cNvPr id="8" name="スライド番号プレースホルダー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9828C-47E0-2747-9C06-BCBA39A3F9B4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159859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6804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0806068"/>
              </p:ext>
            </p:extLst>
          </p:nvPr>
        </p:nvGraphicFramePr>
        <p:xfrm>
          <a:off x="459734" y="504639"/>
          <a:ext cx="5715000" cy="59525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8" name="Photo Editor Photo" r:id="rId4" imgW="6523810" imgH="6866667" progId="MSPhotoEd.3">
                  <p:embed/>
                </p:oleObj>
              </mc:Choice>
              <mc:Fallback>
                <p:oleObj name="Photo Editor Photo" r:id="rId4" imgW="6523810" imgH="6866667" progId="MSPhotoEd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9734" y="504639"/>
                        <a:ext cx="5715000" cy="595256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6814" name="Freeform 14"/>
          <p:cNvSpPr>
            <a:spLocks/>
          </p:cNvSpPr>
          <p:nvPr/>
        </p:nvSpPr>
        <p:spPr bwMode="auto">
          <a:xfrm>
            <a:off x="2311317" y="3294480"/>
            <a:ext cx="231775" cy="1038225"/>
          </a:xfrm>
          <a:custGeom>
            <a:avLst/>
            <a:gdLst>
              <a:gd name="T0" fmla="*/ 112 w 146"/>
              <a:gd name="T1" fmla="*/ 0 h 654"/>
              <a:gd name="T2" fmla="*/ 13 w 146"/>
              <a:gd name="T3" fmla="*/ 167 h 654"/>
              <a:gd name="T4" fmla="*/ 35 w 146"/>
              <a:gd name="T5" fmla="*/ 376 h 654"/>
              <a:gd name="T6" fmla="*/ 146 w 146"/>
              <a:gd name="T7" fmla="*/ 654 h 6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6" h="654">
                <a:moveTo>
                  <a:pt x="112" y="0"/>
                </a:moveTo>
                <a:cubicBezTo>
                  <a:pt x="97" y="28"/>
                  <a:pt x="26" y="104"/>
                  <a:pt x="13" y="167"/>
                </a:cubicBezTo>
                <a:cubicBezTo>
                  <a:pt x="0" y="230"/>
                  <a:pt x="13" y="295"/>
                  <a:pt x="35" y="376"/>
                </a:cubicBezTo>
                <a:cubicBezTo>
                  <a:pt x="57" y="457"/>
                  <a:pt x="123" y="596"/>
                  <a:pt x="146" y="654"/>
                </a:cubicBezTo>
              </a:path>
            </a:pathLst>
          </a:custGeom>
          <a:noFill/>
          <a:ln w="635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76815" name="Freeform 15"/>
          <p:cNvSpPr>
            <a:spLocks/>
          </p:cNvSpPr>
          <p:nvPr/>
        </p:nvSpPr>
        <p:spPr bwMode="auto">
          <a:xfrm>
            <a:off x="1558842" y="2894430"/>
            <a:ext cx="277812" cy="1438275"/>
          </a:xfrm>
          <a:custGeom>
            <a:avLst/>
            <a:gdLst>
              <a:gd name="T0" fmla="*/ 174 w 175"/>
              <a:gd name="T1" fmla="*/ 0 h 906"/>
              <a:gd name="T2" fmla="*/ 23 w 175"/>
              <a:gd name="T3" fmla="*/ 232 h 906"/>
              <a:gd name="T4" fmla="*/ 37 w 175"/>
              <a:gd name="T5" fmla="*/ 546 h 906"/>
              <a:gd name="T6" fmla="*/ 175 w 175"/>
              <a:gd name="T7" fmla="*/ 906 h 9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5" h="906">
                <a:moveTo>
                  <a:pt x="174" y="0"/>
                </a:moveTo>
                <a:cubicBezTo>
                  <a:pt x="149" y="37"/>
                  <a:pt x="46" y="141"/>
                  <a:pt x="23" y="232"/>
                </a:cubicBezTo>
                <a:cubicBezTo>
                  <a:pt x="0" y="323"/>
                  <a:pt x="12" y="434"/>
                  <a:pt x="37" y="546"/>
                </a:cubicBezTo>
                <a:cubicBezTo>
                  <a:pt x="62" y="659"/>
                  <a:pt x="147" y="831"/>
                  <a:pt x="175" y="906"/>
                </a:cubicBezTo>
              </a:path>
            </a:pathLst>
          </a:custGeom>
          <a:noFill/>
          <a:ln w="635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76816" name="Freeform 16"/>
          <p:cNvSpPr>
            <a:spLocks/>
          </p:cNvSpPr>
          <p:nvPr/>
        </p:nvSpPr>
        <p:spPr bwMode="auto">
          <a:xfrm>
            <a:off x="2960604" y="3923130"/>
            <a:ext cx="188913" cy="561975"/>
          </a:xfrm>
          <a:custGeom>
            <a:avLst/>
            <a:gdLst>
              <a:gd name="T0" fmla="*/ 76 w 119"/>
              <a:gd name="T1" fmla="*/ 0 h 354"/>
              <a:gd name="T2" fmla="*/ 7 w 119"/>
              <a:gd name="T3" fmla="*/ 160 h 354"/>
              <a:gd name="T4" fmla="*/ 119 w 119"/>
              <a:gd name="T5" fmla="*/ 354 h 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19" h="354">
                <a:moveTo>
                  <a:pt x="76" y="0"/>
                </a:moveTo>
                <a:cubicBezTo>
                  <a:pt x="65" y="25"/>
                  <a:pt x="0" y="101"/>
                  <a:pt x="7" y="160"/>
                </a:cubicBezTo>
                <a:cubicBezTo>
                  <a:pt x="14" y="219"/>
                  <a:pt x="96" y="314"/>
                  <a:pt x="119" y="354"/>
                </a:cubicBezTo>
              </a:path>
            </a:pathLst>
          </a:custGeom>
          <a:noFill/>
          <a:ln w="635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2" name="テキスト ボックス 1"/>
          <p:cNvSpPr txBox="1"/>
          <p:nvPr/>
        </p:nvSpPr>
        <p:spPr>
          <a:xfrm>
            <a:off x="6027686" y="755323"/>
            <a:ext cx="3032538" cy="50783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 dirty="0" smtClean="0">
                <a:latin typeface="Arial"/>
                <a:cs typeface="Arial"/>
              </a:rPr>
              <a:t>single </a:t>
            </a:r>
            <a:r>
              <a:rPr lang="en-US" altLang="ja-JP" b="1" dirty="0">
                <a:latin typeface="Arial"/>
                <a:cs typeface="Arial"/>
              </a:rPr>
              <a:t>particle </a:t>
            </a:r>
            <a:r>
              <a:rPr lang="en-US" altLang="ja-JP" b="1" dirty="0" err="1">
                <a:latin typeface="Arial"/>
                <a:cs typeface="Arial"/>
              </a:rPr>
              <a:t>p</a:t>
            </a:r>
            <a:r>
              <a:rPr lang="en-US" altLang="ja-JP" b="1" baseline="-25000" dirty="0" err="1">
                <a:latin typeface="Arial"/>
                <a:cs typeface="Arial"/>
              </a:rPr>
              <a:t>T</a:t>
            </a:r>
            <a:r>
              <a:rPr lang="en-US" altLang="ja-JP" b="1" dirty="0">
                <a:latin typeface="Arial"/>
                <a:cs typeface="Arial"/>
              </a:rPr>
              <a:t> </a:t>
            </a:r>
            <a:r>
              <a:rPr lang="en-US" altLang="ja-JP" b="1" dirty="0" smtClean="0">
                <a:latin typeface="Arial"/>
                <a:cs typeface="Arial"/>
              </a:rPr>
              <a:t>spectra,</a:t>
            </a:r>
          </a:p>
          <a:p>
            <a:r>
              <a:rPr lang="en-US" altLang="ja-JP" b="1" dirty="0" smtClean="0">
                <a:latin typeface="Arial"/>
                <a:cs typeface="Arial"/>
              </a:rPr>
              <a:t>HBT measurements</a:t>
            </a:r>
          </a:p>
          <a:p>
            <a:endParaRPr lang="en-US" altLang="ja-JP" dirty="0">
              <a:latin typeface="Arial"/>
              <a:cs typeface="Arial"/>
            </a:endParaRPr>
          </a:p>
          <a:p>
            <a:r>
              <a:rPr kumimoji="1" lang="en-US" altLang="ja-JP" dirty="0" smtClean="0">
                <a:latin typeface="Arial"/>
                <a:cs typeface="Arial"/>
              </a:rPr>
              <a:t>- Thermal freeze-out</a:t>
            </a:r>
          </a:p>
          <a:p>
            <a:r>
              <a:rPr lang="en-US" altLang="ja-JP" dirty="0" smtClean="0">
                <a:latin typeface="Arial"/>
                <a:cs typeface="Arial"/>
              </a:rPr>
              <a:t>- </a:t>
            </a:r>
            <a:r>
              <a:rPr lang="en-US" altLang="ja-JP" dirty="0" err="1" smtClean="0">
                <a:latin typeface="Arial"/>
                <a:cs typeface="Arial"/>
              </a:rPr>
              <a:t>T</a:t>
            </a:r>
            <a:r>
              <a:rPr lang="en-US" altLang="ja-JP" baseline="-25000" dirty="0" err="1" smtClean="0">
                <a:latin typeface="Arial"/>
                <a:cs typeface="Arial"/>
              </a:rPr>
              <a:t>f</a:t>
            </a:r>
            <a:r>
              <a:rPr lang="en-US" altLang="ja-JP" baseline="-25000" dirty="0" err="1">
                <a:latin typeface="Arial"/>
                <a:cs typeface="Arial"/>
              </a:rPr>
              <a:t>o</a:t>
            </a:r>
            <a:r>
              <a:rPr lang="en-US" altLang="ja-JP" baseline="30000" dirty="0" smtClean="0">
                <a:latin typeface="Arial"/>
                <a:cs typeface="Arial"/>
              </a:rPr>
              <a:t>(</a:t>
            </a:r>
            <a:r>
              <a:rPr lang="en-US" altLang="ja-JP" baseline="30000" dirty="0" err="1" smtClean="0">
                <a:latin typeface="Arial"/>
                <a:cs typeface="Arial"/>
              </a:rPr>
              <a:t>Th</a:t>
            </a:r>
            <a:r>
              <a:rPr lang="en-US" altLang="ja-JP" baseline="30000" dirty="0" smtClean="0">
                <a:latin typeface="Arial"/>
                <a:cs typeface="Arial"/>
              </a:rPr>
              <a:t>) </a:t>
            </a:r>
            <a:r>
              <a:rPr lang="en-US" altLang="ja-JP" dirty="0" smtClean="0">
                <a:latin typeface="Arial"/>
                <a:cs typeface="Arial"/>
              </a:rPr>
              <a:t>~ 100MeV</a:t>
            </a:r>
            <a:endParaRPr kumimoji="1" lang="en-US" altLang="ja-JP" dirty="0" smtClean="0">
              <a:latin typeface="Arial"/>
              <a:cs typeface="Arial"/>
            </a:endParaRPr>
          </a:p>
          <a:p>
            <a:r>
              <a:rPr lang="en-US" altLang="ja-JP" dirty="0" smtClean="0">
                <a:latin typeface="Arial"/>
                <a:cs typeface="Arial"/>
              </a:rPr>
              <a:t>- end of elastic interaction </a:t>
            </a:r>
          </a:p>
          <a:p>
            <a:r>
              <a:rPr lang="en-US" altLang="ja-JP" dirty="0" smtClean="0">
                <a:latin typeface="Arial"/>
                <a:cs typeface="Arial"/>
              </a:rPr>
              <a:t>  among hadrons</a:t>
            </a:r>
            <a:endParaRPr lang="en-US" altLang="ja-JP" dirty="0">
              <a:latin typeface="Arial"/>
              <a:cs typeface="Arial"/>
            </a:endParaRPr>
          </a:p>
          <a:p>
            <a:r>
              <a:rPr lang="en-US" altLang="ja-JP" dirty="0">
                <a:latin typeface="Arial"/>
                <a:cs typeface="Arial"/>
              </a:rPr>
              <a:t>- local </a:t>
            </a:r>
            <a:r>
              <a:rPr lang="en-US" altLang="ja-JP" dirty="0" err="1" smtClean="0">
                <a:latin typeface="Arial"/>
                <a:cs typeface="Arial"/>
              </a:rPr>
              <a:t>thermalization</a:t>
            </a:r>
            <a:endParaRPr lang="en-US" altLang="ja-JP" dirty="0" smtClean="0">
              <a:latin typeface="Arial"/>
              <a:cs typeface="Arial"/>
            </a:endParaRPr>
          </a:p>
          <a:p>
            <a:r>
              <a:rPr lang="en-US" altLang="ja-JP" dirty="0" smtClean="0">
                <a:latin typeface="Arial"/>
                <a:cs typeface="Arial"/>
              </a:rPr>
              <a:t>- Radial expansion, flow </a:t>
            </a:r>
            <a:endParaRPr lang="en-US" altLang="ja-JP" dirty="0">
              <a:latin typeface="Arial"/>
              <a:cs typeface="Arial"/>
            </a:endParaRPr>
          </a:p>
          <a:p>
            <a:endParaRPr kumimoji="1" lang="en-US" altLang="ja-JP" b="1" dirty="0" smtClean="0">
              <a:latin typeface="Arial"/>
              <a:cs typeface="Arial"/>
            </a:endParaRPr>
          </a:p>
          <a:p>
            <a:r>
              <a:rPr lang="en-US" altLang="ja-JP" b="1" dirty="0">
                <a:latin typeface="Arial"/>
                <a:cs typeface="Arial"/>
              </a:rPr>
              <a:t>particle yield </a:t>
            </a:r>
            <a:r>
              <a:rPr lang="en-US" altLang="ja-JP" b="1" dirty="0" smtClean="0">
                <a:latin typeface="Arial"/>
                <a:cs typeface="Arial"/>
              </a:rPr>
              <a:t>and ratio</a:t>
            </a:r>
            <a:endParaRPr lang="ja-JP" altLang="en-US" b="1" dirty="0">
              <a:latin typeface="Arial"/>
              <a:cs typeface="Arial"/>
            </a:endParaRPr>
          </a:p>
          <a:p>
            <a:endParaRPr kumimoji="1" lang="en-US" altLang="ja-JP" dirty="0" smtClean="0">
              <a:latin typeface="Arial"/>
              <a:cs typeface="Arial"/>
            </a:endParaRPr>
          </a:p>
          <a:p>
            <a:r>
              <a:rPr lang="en-US" altLang="ja-JP" dirty="0" smtClean="0">
                <a:latin typeface="Arial"/>
                <a:cs typeface="Arial"/>
              </a:rPr>
              <a:t>- Chemical freeze-out</a:t>
            </a:r>
          </a:p>
          <a:p>
            <a:r>
              <a:rPr kumimoji="1" lang="en-US" altLang="ja-JP" dirty="0" smtClean="0">
                <a:latin typeface="Arial"/>
                <a:cs typeface="Arial"/>
              </a:rPr>
              <a:t>- </a:t>
            </a:r>
            <a:r>
              <a:rPr lang="en-US" altLang="ja-JP" dirty="0" err="1" smtClean="0">
                <a:latin typeface="Arial"/>
                <a:cs typeface="Arial"/>
              </a:rPr>
              <a:t>T</a:t>
            </a:r>
            <a:r>
              <a:rPr lang="en-US" altLang="ja-JP" baseline="-25000" dirty="0" err="1" smtClean="0">
                <a:latin typeface="Arial"/>
                <a:cs typeface="Arial"/>
              </a:rPr>
              <a:t>fo</a:t>
            </a:r>
            <a:r>
              <a:rPr lang="en-US" altLang="ja-JP" baseline="30000" dirty="0" smtClean="0">
                <a:latin typeface="Arial"/>
                <a:cs typeface="Arial"/>
              </a:rPr>
              <a:t>(</a:t>
            </a:r>
            <a:r>
              <a:rPr lang="en-US" altLang="ja-JP" baseline="30000" dirty="0" err="1" smtClean="0">
                <a:latin typeface="Arial"/>
                <a:cs typeface="Arial"/>
              </a:rPr>
              <a:t>Ch</a:t>
            </a:r>
            <a:r>
              <a:rPr lang="en-US" altLang="ja-JP" baseline="30000" dirty="0" smtClean="0">
                <a:latin typeface="Arial"/>
                <a:cs typeface="Arial"/>
              </a:rPr>
              <a:t>) </a:t>
            </a:r>
            <a:r>
              <a:rPr lang="en-US" altLang="ja-JP" dirty="0">
                <a:latin typeface="Arial"/>
                <a:cs typeface="Arial"/>
              </a:rPr>
              <a:t>~ </a:t>
            </a:r>
            <a:r>
              <a:rPr lang="en-US" altLang="ja-JP" dirty="0" smtClean="0">
                <a:latin typeface="Arial"/>
                <a:cs typeface="Arial"/>
              </a:rPr>
              <a:t>170MeV</a:t>
            </a:r>
            <a:endParaRPr lang="en-US" altLang="ja-JP" dirty="0">
              <a:latin typeface="Arial"/>
              <a:cs typeface="Arial"/>
            </a:endParaRPr>
          </a:p>
          <a:p>
            <a:r>
              <a:rPr kumimoji="1" lang="en-US" altLang="ja-JP" dirty="0" smtClean="0">
                <a:latin typeface="Arial"/>
                <a:cs typeface="Arial"/>
              </a:rPr>
              <a:t>- end of inelastic interaction </a:t>
            </a:r>
          </a:p>
          <a:p>
            <a:r>
              <a:rPr kumimoji="1" lang="en-US" altLang="ja-JP" dirty="0" smtClean="0">
                <a:latin typeface="Arial"/>
                <a:cs typeface="Arial"/>
              </a:rPr>
              <a:t>  among hadrons</a:t>
            </a:r>
          </a:p>
          <a:p>
            <a:r>
              <a:rPr kumimoji="1" lang="en-US" altLang="ja-JP" dirty="0" smtClean="0">
                <a:latin typeface="Arial"/>
                <a:cs typeface="Arial"/>
              </a:rPr>
              <a:t>- close to the expected </a:t>
            </a:r>
          </a:p>
          <a:p>
            <a:r>
              <a:rPr kumimoji="1" lang="en-US" altLang="ja-JP" dirty="0" smtClean="0">
                <a:latin typeface="Arial"/>
                <a:cs typeface="Arial"/>
              </a:rPr>
              <a:t>  phase boundary</a:t>
            </a:r>
          </a:p>
        </p:txBody>
      </p:sp>
      <p:sp>
        <p:nvSpPr>
          <p:cNvPr id="3" name="テキスト ボックス 2"/>
          <p:cNvSpPr txBox="1"/>
          <p:nvPr/>
        </p:nvSpPr>
        <p:spPr>
          <a:xfrm>
            <a:off x="1388281" y="304584"/>
            <a:ext cx="4071572" cy="400110"/>
          </a:xfrm>
          <a:prstGeom prst="rect">
            <a:avLst/>
          </a:prstGeom>
          <a:noFill/>
          <a:ln w="38100" cmpd="sng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kumimoji="1" lang="en-US" altLang="ja-JP" sz="2000" dirty="0" smtClean="0">
                <a:latin typeface="Arial"/>
                <a:cs typeface="Arial"/>
              </a:rPr>
              <a:t>Chemical and Thermal Freeze-out</a:t>
            </a:r>
            <a:endParaRPr kumimoji="1" lang="ja-JP" altLang="en-US" sz="2000" dirty="0">
              <a:latin typeface="Arial"/>
              <a:cs typeface="Arial"/>
            </a:endParaRPr>
          </a:p>
        </p:txBody>
      </p:sp>
      <p:sp>
        <p:nvSpPr>
          <p:cNvPr id="7" name="フリーフォーム 6"/>
          <p:cNvSpPr/>
          <p:nvPr/>
        </p:nvSpPr>
        <p:spPr>
          <a:xfrm>
            <a:off x="1303677" y="3180359"/>
            <a:ext cx="4439244" cy="2539792"/>
          </a:xfrm>
          <a:custGeom>
            <a:avLst/>
            <a:gdLst>
              <a:gd name="connsiteX0" fmla="*/ 0 w 4439244"/>
              <a:gd name="connsiteY0" fmla="*/ 0 h 2539792"/>
              <a:gd name="connsiteX1" fmla="*/ 775463 w 4439244"/>
              <a:gd name="connsiteY1" fmla="*/ 56190 h 2539792"/>
              <a:gd name="connsiteX2" fmla="*/ 1854368 w 4439244"/>
              <a:gd name="connsiteY2" fmla="*/ 269712 h 2539792"/>
              <a:gd name="connsiteX3" fmla="*/ 2730978 w 4439244"/>
              <a:gd name="connsiteY3" fmla="*/ 595615 h 2539792"/>
              <a:gd name="connsiteX4" fmla="*/ 3461486 w 4439244"/>
              <a:gd name="connsiteY4" fmla="*/ 1033897 h 2539792"/>
              <a:gd name="connsiteX5" fmla="*/ 3944746 w 4439244"/>
              <a:gd name="connsiteY5" fmla="*/ 1640750 h 2539792"/>
              <a:gd name="connsiteX6" fmla="*/ 4439244 w 4439244"/>
              <a:gd name="connsiteY6" fmla="*/ 2539792 h 2539792"/>
              <a:gd name="connsiteX0" fmla="*/ 0 w 4439244"/>
              <a:gd name="connsiteY0" fmla="*/ 0 h 2539792"/>
              <a:gd name="connsiteX1" fmla="*/ 775463 w 4439244"/>
              <a:gd name="connsiteY1" fmla="*/ 56190 h 2539792"/>
              <a:gd name="connsiteX2" fmla="*/ 1854368 w 4439244"/>
              <a:gd name="connsiteY2" fmla="*/ 269712 h 2539792"/>
              <a:gd name="connsiteX3" fmla="*/ 2730978 w 4439244"/>
              <a:gd name="connsiteY3" fmla="*/ 595615 h 2539792"/>
              <a:gd name="connsiteX4" fmla="*/ 3394054 w 4439244"/>
              <a:gd name="connsiteY4" fmla="*/ 1000183 h 2539792"/>
              <a:gd name="connsiteX5" fmla="*/ 3944746 w 4439244"/>
              <a:gd name="connsiteY5" fmla="*/ 1640750 h 2539792"/>
              <a:gd name="connsiteX6" fmla="*/ 4439244 w 4439244"/>
              <a:gd name="connsiteY6" fmla="*/ 2539792 h 2539792"/>
              <a:gd name="connsiteX0" fmla="*/ 0 w 4439244"/>
              <a:gd name="connsiteY0" fmla="*/ 0 h 2539792"/>
              <a:gd name="connsiteX1" fmla="*/ 775463 w 4439244"/>
              <a:gd name="connsiteY1" fmla="*/ 56190 h 2539792"/>
              <a:gd name="connsiteX2" fmla="*/ 1854368 w 4439244"/>
              <a:gd name="connsiteY2" fmla="*/ 269712 h 2539792"/>
              <a:gd name="connsiteX3" fmla="*/ 2730978 w 4439244"/>
              <a:gd name="connsiteY3" fmla="*/ 595615 h 2539792"/>
              <a:gd name="connsiteX4" fmla="*/ 3394054 w 4439244"/>
              <a:gd name="connsiteY4" fmla="*/ 1000183 h 2539792"/>
              <a:gd name="connsiteX5" fmla="*/ 3978462 w 4439244"/>
              <a:gd name="connsiteY5" fmla="*/ 1618274 h 2539792"/>
              <a:gd name="connsiteX6" fmla="*/ 4439244 w 4439244"/>
              <a:gd name="connsiteY6" fmla="*/ 2539792 h 2539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39244" h="2539792">
                <a:moveTo>
                  <a:pt x="0" y="0"/>
                </a:moveTo>
                <a:cubicBezTo>
                  <a:pt x="233201" y="5619"/>
                  <a:pt x="466402" y="11238"/>
                  <a:pt x="775463" y="56190"/>
                </a:cubicBezTo>
                <a:cubicBezTo>
                  <a:pt x="1084524" y="101142"/>
                  <a:pt x="1528449" y="179808"/>
                  <a:pt x="1854368" y="269712"/>
                </a:cubicBezTo>
                <a:cubicBezTo>
                  <a:pt x="2180287" y="359616"/>
                  <a:pt x="2474364" y="473870"/>
                  <a:pt x="2730978" y="595615"/>
                </a:cubicBezTo>
                <a:cubicBezTo>
                  <a:pt x="2987592" y="717360"/>
                  <a:pt x="3186140" y="829740"/>
                  <a:pt x="3394054" y="1000183"/>
                </a:cubicBezTo>
                <a:cubicBezTo>
                  <a:pt x="3601968" y="1170626"/>
                  <a:pt x="3804264" y="1361673"/>
                  <a:pt x="3978462" y="1618274"/>
                </a:cubicBezTo>
                <a:cubicBezTo>
                  <a:pt x="4152660" y="1874876"/>
                  <a:pt x="4439244" y="2539792"/>
                  <a:pt x="4439244" y="2539792"/>
                </a:cubicBezTo>
              </a:path>
            </a:pathLst>
          </a:custGeom>
          <a:ln w="6350" cmpd="sng">
            <a:solidFill>
              <a:schemeClr val="accent3">
                <a:lumMod val="75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フリーフォーム 11"/>
          <p:cNvSpPr/>
          <p:nvPr/>
        </p:nvSpPr>
        <p:spPr>
          <a:xfrm>
            <a:off x="1289413" y="3894936"/>
            <a:ext cx="3363364" cy="1938701"/>
          </a:xfrm>
          <a:custGeom>
            <a:avLst/>
            <a:gdLst>
              <a:gd name="connsiteX0" fmla="*/ 0 w 4439244"/>
              <a:gd name="connsiteY0" fmla="*/ 0 h 2539792"/>
              <a:gd name="connsiteX1" fmla="*/ 775463 w 4439244"/>
              <a:gd name="connsiteY1" fmla="*/ 56190 h 2539792"/>
              <a:gd name="connsiteX2" fmla="*/ 1854368 w 4439244"/>
              <a:gd name="connsiteY2" fmla="*/ 269712 h 2539792"/>
              <a:gd name="connsiteX3" fmla="*/ 2730978 w 4439244"/>
              <a:gd name="connsiteY3" fmla="*/ 595615 h 2539792"/>
              <a:gd name="connsiteX4" fmla="*/ 3461486 w 4439244"/>
              <a:gd name="connsiteY4" fmla="*/ 1033897 h 2539792"/>
              <a:gd name="connsiteX5" fmla="*/ 3944746 w 4439244"/>
              <a:gd name="connsiteY5" fmla="*/ 1640750 h 2539792"/>
              <a:gd name="connsiteX6" fmla="*/ 4439244 w 4439244"/>
              <a:gd name="connsiteY6" fmla="*/ 2539792 h 2539792"/>
              <a:gd name="connsiteX0" fmla="*/ 0 w 4439244"/>
              <a:gd name="connsiteY0" fmla="*/ 0 h 2539792"/>
              <a:gd name="connsiteX1" fmla="*/ 775463 w 4439244"/>
              <a:gd name="connsiteY1" fmla="*/ 56190 h 2539792"/>
              <a:gd name="connsiteX2" fmla="*/ 1854368 w 4439244"/>
              <a:gd name="connsiteY2" fmla="*/ 269712 h 2539792"/>
              <a:gd name="connsiteX3" fmla="*/ 2730978 w 4439244"/>
              <a:gd name="connsiteY3" fmla="*/ 595615 h 2539792"/>
              <a:gd name="connsiteX4" fmla="*/ 3394054 w 4439244"/>
              <a:gd name="connsiteY4" fmla="*/ 1000183 h 2539792"/>
              <a:gd name="connsiteX5" fmla="*/ 3944746 w 4439244"/>
              <a:gd name="connsiteY5" fmla="*/ 1640750 h 2539792"/>
              <a:gd name="connsiteX6" fmla="*/ 4439244 w 4439244"/>
              <a:gd name="connsiteY6" fmla="*/ 2539792 h 2539792"/>
              <a:gd name="connsiteX0" fmla="*/ 0 w 4439244"/>
              <a:gd name="connsiteY0" fmla="*/ 0 h 2539792"/>
              <a:gd name="connsiteX1" fmla="*/ 775463 w 4439244"/>
              <a:gd name="connsiteY1" fmla="*/ 56190 h 2539792"/>
              <a:gd name="connsiteX2" fmla="*/ 1854368 w 4439244"/>
              <a:gd name="connsiteY2" fmla="*/ 269712 h 2539792"/>
              <a:gd name="connsiteX3" fmla="*/ 2760646 w 4439244"/>
              <a:gd name="connsiteY3" fmla="*/ 533064 h 2539792"/>
              <a:gd name="connsiteX4" fmla="*/ 3394054 w 4439244"/>
              <a:gd name="connsiteY4" fmla="*/ 1000183 h 2539792"/>
              <a:gd name="connsiteX5" fmla="*/ 3944746 w 4439244"/>
              <a:gd name="connsiteY5" fmla="*/ 1640750 h 2539792"/>
              <a:gd name="connsiteX6" fmla="*/ 4439244 w 4439244"/>
              <a:gd name="connsiteY6" fmla="*/ 2539792 h 2539792"/>
              <a:gd name="connsiteX0" fmla="*/ 0 w 4439244"/>
              <a:gd name="connsiteY0" fmla="*/ 0 h 2539792"/>
              <a:gd name="connsiteX1" fmla="*/ 775463 w 4439244"/>
              <a:gd name="connsiteY1" fmla="*/ 56190 h 2539792"/>
              <a:gd name="connsiteX2" fmla="*/ 1854368 w 4439244"/>
              <a:gd name="connsiteY2" fmla="*/ 269712 h 2539792"/>
              <a:gd name="connsiteX3" fmla="*/ 2760646 w 4439244"/>
              <a:gd name="connsiteY3" fmla="*/ 533064 h 2539792"/>
              <a:gd name="connsiteX4" fmla="*/ 3438556 w 4439244"/>
              <a:gd name="connsiteY4" fmla="*/ 921995 h 2539792"/>
              <a:gd name="connsiteX5" fmla="*/ 3944746 w 4439244"/>
              <a:gd name="connsiteY5" fmla="*/ 1640750 h 2539792"/>
              <a:gd name="connsiteX6" fmla="*/ 4439244 w 4439244"/>
              <a:gd name="connsiteY6" fmla="*/ 2539792 h 2539792"/>
              <a:gd name="connsiteX0" fmla="*/ 0 w 4439244"/>
              <a:gd name="connsiteY0" fmla="*/ 0 h 2539792"/>
              <a:gd name="connsiteX1" fmla="*/ 775463 w 4439244"/>
              <a:gd name="connsiteY1" fmla="*/ 56190 h 2539792"/>
              <a:gd name="connsiteX2" fmla="*/ 1854368 w 4439244"/>
              <a:gd name="connsiteY2" fmla="*/ 269712 h 2539792"/>
              <a:gd name="connsiteX3" fmla="*/ 2760646 w 4439244"/>
              <a:gd name="connsiteY3" fmla="*/ 533064 h 2539792"/>
              <a:gd name="connsiteX4" fmla="*/ 3438556 w 4439244"/>
              <a:gd name="connsiteY4" fmla="*/ 921995 h 2539792"/>
              <a:gd name="connsiteX5" fmla="*/ 4004082 w 4439244"/>
              <a:gd name="connsiteY5" fmla="*/ 1593837 h 2539792"/>
              <a:gd name="connsiteX6" fmla="*/ 4439244 w 4439244"/>
              <a:gd name="connsiteY6" fmla="*/ 2539792 h 2539792"/>
              <a:gd name="connsiteX0" fmla="*/ 0 w 4439244"/>
              <a:gd name="connsiteY0" fmla="*/ 0 h 2539792"/>
              <a:gd name="connsiteX1" fmla="*/ 775463 w 4439244"/>
              <a:gd name="connsiteY1" fmla="*/ 56190 h 2539792"/>
              <a:gd name="connsiteX2" fmla="*/ 1720865 w 4439244"/>
              <a:gd name="connsiteY2" fmla="*/ 222799 h 2539792"/>
              <a:gd name="connsiteX3" fmla="*/ 2760646 w 4439244"/>
              <a:gd name="connsiteY3" fmla="*/ 533064 h 2539792"/>
              <a:gd name="connsiteX4" fmla="*/ 3438556 w 4439244"/>
              <a:gd name="connsiteY4" fmla="*/ 921995 h 2539792"/>
              <a:gd name="connsiteX5" fmla="*/ 4004082 w 4439244"/>
              <a:gd name="connsiteY5" fmla="*/ 1593837 h 2539792"/>
              <a:gd name="connsiteX6" fmla="*/ 4439244 w 4439244"/>
              <a:gd name="connsiteY6" fmla="*/ 2539792 h 2539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39244" h="2539792">
                <a:moveTo>
                  <a:pt x="0" y="0"/>
                </a:moveTo>
                <a:cubicBezTo>
                  <a:pt x="233201" y="5619"/>
                  <a:pt x="488652" y="19057"/>
                  <a:pt x="775463" y="56190"/>
                </a:cubicBezTo>
                <a:cubicBezTo>
                  <a:pt x="1062274" y="93323"/>
                  <a:pt x="1390001" y="143320"/>
                  <a:pt x="1720865" y="222799"/>
                </a:cubicBezTo>
                <a:cubicBezTo>
                  <a:pt x="2051729" y="302278"/>
                  <a:pt x="2474364" y="416531"/>
                  <a:pt x="2760646" y="533064"/>
                </a:cubicBezTo>
                <a:cubicBezTo>
                  <a:pt x="3046928" y="649597"/>
                  <a:pt x="3231317" y="745200"/>
                  <a:pt x="3438556" y="921995"/>
                </a:cubicBezTo>
                <a:cubicBezTo>
                  <a:pt x="3645795" y="1098790"/>
                  <a:pt x="3837301" y="1324204"/>
                  <a:pt x="4004082" y="1593837"/>
                </a:cubicBezTo>
                <a:cubicBezTo>
                  <a:pt x="4170863" y="1863470"/>
                  <a:pt x="4439244" y="2539792"/>
                  <a:pt x="4439244" y="2539792"/>
                </a:cubicBezTo>
              </a:path>
            </a:pathLst>
          </a:custGeom>
          <a:ln w="6350" cmpd="sng">
            <a:solidFill>
              <a:schemeClr val="accent3">
                <a:lumMod val="75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日付プレースホルダー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Beihang-Tsukuba Collaboration Meeting, 10-11/Nov/2013, Tsukuba</a:t>
            </a:r>
            <a:endParaRPr kumimoji="1" lang="ja-JP" altLang="en-US"/>
          </a:p>
        </p:txBody>
      </p:sp>
      <p:sp>
        <p:nvSpPr>
          <p:cNvPr id="9" name="フッター プレースホルダー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ShinIchi Esumi, Univ. of Tsukuba</a:t>
            </a:r>
            <a:endParaRPr kumimoji="1" lang="ja-JP" altLang="en-US"/>
          </a:p>
        </p:txBody>
      </p:sp>
      <p:sp>
        <p:nvSpPr>
          <p:cNvPr id="10" name="スライド番号プレースホルダー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9828C-47E0-2747-9C06-BCBA39A3F9B4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401642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Oval 2"/>
          <p:cNvSpPr>
            <a:spLocks noChangeArrowheads="1"/>
          </p:cNvSpPr>
          <p:nvPr/>
        </p:nvSpPr>
        <p:spPr bwMode="auto">
          <a:xfrm>
            <a:off x="4724400" y="1219200"/>
            <a:ext cx="457200" cy="838200"/>
          </a:xfrm>
          <a:prstGeom prst="ellipse">
            <a:avLst/>
          </a:prstGeom>
          <a:gradFill rotWithShape="0">
            <a:gsLst>
              <a:gs pos="0">
                <a:srgbClr val="FF0000"/>
              </a:gs>
              <a:gs pos="100000">
                <a:srgbClr val="FF8000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pic>
        <p:nvPicPr>
          <p:cNvPr id="101379" name="Picture 3" descr="phx-photon-v2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099969" y="1443831"/>
            <a:ext cx="552450" cy="2084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380" name="Text Box 4"/>
          <p:cNvSpPr txBox="1">
            <a:spLocks noChangeArrowheads="1"/>
          </p:cNvSpPr>
          <p:nvPr/>
        </p:nvSpPr>
        <p:spPr bwMode="auto">
          <a:xfrm>
            <a:off x="1258480" y="228600"/>
            <a:ext cx="5659845" cy="400110"/>
          </a:xfrm>
          <a:prstGeom prst="rect">
            <a:avLst/>
          </a:prstGeom>
          <a:noFill/>
          <a:ln w="38100" cmpd="sng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ja-JP" sz="2000" dirty="0">
                <a:latin typeface="Arial"/>
                <a:cs typeface="Arial"/>
              </a:rPr>
              <a:t>Thermal </a:t>
            </a:r>
            <a:r>
              <a:rPr lang="en-US" altLang="ja-JP" sz="2000" dirty="0" smtClean="0">
                <a:latin typeface="Arial"/>
                <a:cs typeface="Arial"/>
              </a:rPr>
              <a:t>Photon Radiation </a:t>
            </a:r>
            <a:r>
              <a:rPr lang="en-US" altLang="ja-JP" sz="2000" dirty="0">
                <a:latin typeface="Arial"/>
                <a:cs typeface="Arial"/>
              </a:rPr>
              <a:t>and </a:t>
            </a:r>
            <a:r>
              <a:rPr lang="en-US" altLang="ja-JP" sz="2000" dirty="0" smtClean="0">
                <a:latin typeface="Arial"/>
                <a:cs typeface="Arial"/>
              </a:rPr>
              <a:t>Collective Flow</a:t>
            </a:r>
            <a:endParaRPr lang="en-US" altLang="ja-JP" sz="2000" dirty="0">
              <a:latin typeface="Arial"/>
              <a:cs typeface="Arial"/>
            </a:endParaRPr>
          </a:p>
        </p:txBody>
      </p:sp>
      <p:pic>
        <p:nvPicPr>
          <p:cNvPr id="101382" name="Picture 6" descr="phx-photo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28800"/>
            <a:ext cx="3671888" cy="411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383" name="Picture 7" descr="phx-photon-v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3073400"/>
            <a:ext cx="5791200" cy="2487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384" name="Picture 8" descr="phx-photon-v2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6138" y="5487988"/>
            <a:ext cx="5757862" cy="684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385" name="Rectangle 9"/>
          <p:cNvSpPr>
            <a:spLocks noChangeArrowheads="1"/>
          </p:cNvSpPr>
          <p:nvPr/>
        </p:nvSpPr>
        <p:spPr bwMode="auto">
          <a:xfrm>
            <a:off x="583431" y="1905000"/>
            <a:ext cx="268861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ja-JP" sz="1200" dirty="0">
                <a:latin typeface="Arial"/>
                <a:cs typeface="Arial"/>
              </a:rPr>
              <a:t>Phys. Rev. </a:t>
            </a:r>
            <a:r>
              <a:rPr lang="en-US" altLang="ja-JP" sz="1200" dirty="0" err="1">
                <a:latin typeface="Arial"/>
                <a:cs typeface="Arial"/>
              </a:rPr>
              <a:t>Lett</a:t>
            </a:r>
            <a:r>
              <a:rPr lang="en-US" altLang="ja-JP" sz="1200" dirty="0">
                <a:latin typeface="Arial"/>
                <a:cs typeface="Arial"/>
              </a:rPr>
              <a:t>. </a:t>
            </a:r>
            <a:r>
              <a:rPr lang="en-US" altLang="ja-JP" sz="1200" dirty="0" smtClean="0">
                <a:latin typeface="Arial"/>
                <a:cs typeface="Arial"/>
              </a:rPr>
              <a:t>104</a:t>
            </a:r>
            <a:r>
              <a:rPr lang="en-US" altLang="ja-JP" sz="1200" dirty="0">
                <a:latin typeface="Arial"/>
                <a:cs typeface="Arial"/>
              </a:rPr>
              <a:t> (2010</a:t>
            </a:r>
            <a:r>
              <a:rPr lang="en-US" altLang="ja-JP" sz="1200" dirty="0" smtClean="0">
                <a:latin typeface="Arial"/>
                <a:cs typeface="Arial"/>
              </a:rPr>
              <a:t>) 132301</a:t>
            </a:r>
            <a:endParaRPr lang="en-US" altLang="ja-JP" sz="1200" dirty="0">
              <a:latin typeface="Arial"/>
              <a:cs typeface="Arial"/>
            </a:endParaRPr>
          </a:p>
        </p:txBody>
      </p:sp>
      <p:sp>
        <p:nvSpPr>
          <p:cNvPr id="101386" name="Rectangle 10"/>
          <p:cNvSpPr>
            <a:spLocks noChangeArrowheads="1"/>
          </p:cNvSpPr>
          <p:nvPr/>
        </p:nvSpPr>
        <p:spPr bwMode="auto">
          <a:xfrm>
            <a:off x="216352" y="875852"/>
            <a:ext cx="369844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ja-JP" sz="1600" dirty="0" smtClean="0">
                <a:latin typeface="Arial"/>
                <a:cs typeface="Arial"/>
              </a:rPr>
              <a:t>- significant </a:t>
            </a:r>
            <a:r>
              <a:rPr lang="en-US" altLang="ja-JP" sz="1600" dirty="0">
                <a:latin typeface="Arial"/>
                <a:cs typeface="Arial"/>
              </a:rPr>
              <a:t>low </a:t>
            </a:r>
            <a:r>
              <a:rPr lang="en-US" altLang="ja-JP" sz="1600" dirty="0" err="1">
                <a:latin typeface="Arial"/>
                <a:cs typeface="Arial"/>
              </a:rPr>
              <a:t>p</a:t>
            </a:r>
            <a:r>
              <a:rPr lang="en-US" altLang="ja-JP" sz="1600" baseline="-25000" dirty="0" err="1">
                <a:latin typeface="Arial"/>
                <a:cs typeface="Arial"/>
              </a:rPr>
              <a:t>T</a:t>
            </a:r>
            <a:r>
              <a:rPr lang="en-US" altLang="ja-JP" sz="1600" dirty="0">
                <a:latin typeface="Arial"/>
                <a:cs typeface="Arial"/>
              </a:rPr>
              <a:t> photon </a:t>
            </a:r>
            <a:r>
              <a:rPr lang="en-US" altLang="ja-JP" sz="1600" dirty="0" smtClean="0">
                <a:latin typeface="Arial"/>
                <a:cs typeface="Arial"/>
              </a:rPr>
              <a:t>excess</a:t>
            </a:r>
          </a:p>
          <a:p>
            <a:r>
              <a:rPr lang="en-US" altLang="ja-JP" sz="1600" dirty="0" smtClean="0">
                <a:latin typeface="Arial"/>
                <a:cs typeface="Arial"/>
              </a:rPr>
              <a:t>  with much higher temperature than </a:t>
            </a:r>
            <a:r>
              <a:rPr lang="en-US" altLang="ja-JP" sz="1600" dirty="0" err="1" smtClean="0">
                <a:latin typeface="Arial"/>
                <a:cs typeface="Arial"/>
              </a:rPr>
              <a:t>T</a:t>
            </a:r>
            <a:r>
              <a:rPr lang="en-US" altLang="ja-JP" sz="1600" baseline="-25000" dirty="0" err="1" smtClean="0">
                <a:latin typeface="Arial"/>
                <a:cs typeface="Arial"/>
              </a:rPr>
              <a:t>f</a:t>
            </a:r>
            <a:endParaRPr lang="en-US" altLang="ja-JP" sz="1600" baseline="-25000" dirty="0">
              <a:latin typeface="Arial"/>
              <a:cs typeface="Arial"/>
            </a:endParaRPr>
          </a:p>
          <a:p>
            <a:r>
              <a:rPr lang="en-US" altLang="ja-JP" sz="1600" dirty="0">
                <a:latin typeface="Arial"/>
                <a:cs typeface="Arial"/>
              </a:rPr>
              <a:t>- comparable v</a:t>
            </a:r>
            <a:r>
              <a:rPr lang="en-US" altLang="ja-JP" sz="1600" baseline="-25000" dirty="0">
                <a:latin typeface="Arial"/>
                <a:cs typeface="Arial"/>
              </a:rPr>
              <a:t>2</a:t>
            </a:r>
            <a:r>
              <a:rPr lang="en-US" altLang="ja-JP" sz="1600" dirty="0">
                <a:latin typeface="Arial"/>
                <a:cs typeface="Arial"/>
              </a:rPr>
              <a:t> with hadrons</a:t>
            </a:r>
          </a:p>
        </p:txBody>
      </p:sp>
      <p:sp>
        <p:nvSpPr>
          <p:cNvPr id="101387" name="Oval 11"/>
          <p:cNvSpPr>
            <a:spLocks noChangeArrowheads="1"/>
          </p:cNvSpPr>
          <p:nvPr/>
        </p:nvSpPr>
        <p:spPr bwMode="auto">
          <a:xfrm>
            <a:off x="4191000" y="1143000"/>
            <a:ext cx="990600" cy="9906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101388" name="Oval 12"/>
          <p:cNvSpPr>
            <a:spLocks noChangeArrowheads="1"/>
          </p:cNvSpPr>
          <p:nvPr/>
        </p:nvSpPr>
        <p:spPr bwMode="auto">
          <a:xfrm>
            <a:off x="4724400" y="1143000"/>
            <a:ext cx="990600" cy="9906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101389" name="Oval 13"/>
          <p:cNvSpPr>
            <a:spLocks noChangeArrowheads="1"/>
          </p:cNvSpPr>
          <p:nvPr/>
        </p:nvSpPr>
        <p:spPr bwMode="auto">
          <a:xfrm>
            <a:off x="7315200" y="1295400"/>
            <a:ext cx="1143000" cy="838200"/>
          </a:xfrm>
          <a:prstGeom prst="ellipse">
            <a:avLst/>
          </a:prstGeom>
          <a:gradFill rotWithShape="0">
            <a:gsLst>
              <a:gs pos="0">
                <a:srgbClr val="FF0000"/>
              </a:gs>
              <a:gs pos="100000">
                <a:srgbClr val="FF8000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101390" name="Text Box 14"/>
          <p:cNvSpPr txBox="1">
            <a:spLocks noChangeArrowheads="1"/>
          </p:cNvSpPr>
          <p:nvPr/>
        </p:nvSpPr>
        <p:spPr bwMode="auto">
          <a:xfrm>
            <a:off x="5851525" y="1235075"/>
            <a:ext cx="1082675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ja-JP" sz="1400"/>
              <a:t>elliptic expansion</a:t>
            </a:r>
          </a:p>
        </p:txBody>
      </p:sp>
      <p:sp>
        <p:nvSpPr>
          <p:cNvPr id="101391" name="Line 15"/>
          <p:cNvSpPr>
            <a:spLocks noChangeShapeType="1"/>
          </p:cNvSpPr>
          <p:nvPr/>
        </p:nvSpPr>
        <p:spPr bwMode="auto">
          <a:xfrm>
            <a:off x="5927725" y="1828800"/>
            <a:ext cx="990600" cy="0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101392" name="Line 16"/>
          <p:cNvSpPr>
            <a:spLocks noChangeShapeType="1"/>
          </p:cNvSpPr>
          <p:nvPr/>
        </p:nvSpPr>
        <p:spPr bwMode="auto">
          <a:xfrm>
            <a:off x="8077200" y="1720850"/>
            <a:ext cx="304800" cy="0"/>
          </a:xfrm>
          <a:prstGeom prst="line">
            <a:avLst/>
          </a:prstGeom>
          <a:noFill/>
          <a:ln w="41275">
            <a:solidFill>
              <a:schemeClr val="bg1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101393" name="Line 17"/>
          <p:cNvSpPr>
            <a:spLocks noChangeShapeType="1"/>
          </p:cNvSpPr>
          <p:nvPr/>
        </p:nvSpPr>
        <p:spPr bwMode="auto">
          <a:xfrm>
            <a:off x="7391400" y="1720850"/>
            <a:ext cx="304800" cy="0"/>
          </a:xfrm>
          <a:prstGeom prst="line">
            <a:avLst/>
          </a:prstGeom>
          <a:noFill/>
          <a:ln w="41275">
            <a:solidFill>
              <a:schemeClr val="bg1"/>
            </a:solidFill>
            <a:round/>
            <a:headEnd type="stealth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101394" name="Freeform 18"/>
          <p:cNvSpPr>
            <a:spLocks/>
          </p:cNvSpPr>
          <p:nvPr/>
        </p:nvSpPr>
        <p:spPr bwMode="auto">
          <a:xfrm rot="-6224221">
            <a:off x="4381500" y="1028700"/>
            <a:ext cx="762000" cy="381000"/>
          </a:xfrm>
          <a:custGeom>
            <a:avLst/>
            <a:gdLst>
              <a:gd name="T0" fmla="*/ 0 w 1186"/>
              <a:gd name="T1" fmla="*/ 683 h 731"/>
              <a:gd name="T2" fmla="*/ 132 w 1186"/>
              <a:gd name="T3" fmla="*/ 715 h 731"/>
              <a:gd name="T4" fmla="*/ 164 w 1186"/>
              <a:gd name="T5" fmla="*/ 583 h 731"/>
              <a:gd name="T6" fmla="*/ 296 w 1186"/>
              <a:gd name="T7" fmla="*/ 615 h 731"/>
              <a:gd name="T8" fmla="*/ 328 w 1186"/>
              <a:gd name="T9" fmla="*/ 483 h 731"/>
              <a:gd name="T10" fmla="*/ 460 w 1186"/>
              <a:gd name="T11" fmla="*/ 515 h 731"/>
              <a:gd name="T12" fmla="*/ 493 w 1186"/>
              <a:gd name="T13" fmla="*/ 383 h 731"/>
              <a:gd name="T14" fmla="*/ 624 w 1186"/>
              <a:gd name="T15" fmla="*/ 416 h 731"/>
              <a:gd name="T16" fmla="*/ 657 w 1186"/>
              <a:gd name="T17" fmla="*/ 284 h 731"/>
              <a:gd name="T18" fmla="*/ 789 w 1186"/>
              <a:gd name="T19" fmla="*/ 316 h 731"/>
              <a:gd name="T20" fmla="*/ 821 w 1186"/>
              <a:gd name="T21" fmla="*/ 184 h 731"/>
              <a:gd name="T22" fmla="*/ 953 w 1186"/>
              <a:gd name="T23" fmla="*/ 216 h 731"/>
              <a:gd name="T24" fmla="*/ 985 w 1186"/>
              <a:gd name="T25" fmla="*/ 84 h 731"/>
              <a:gd name="T26" fmla="*/ 1081 w 1186"/>
              <a:gd name="T27" fmla="*/ 68 h 731"/>
              <a:gd name="T28" fmla="*/ 1186 w 1186"/>
              <a:gd name="T29" fmla="*/ 0 h 7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186" h="731">
                <a:moveTo>
                  <a:pt x="0" y="683"/>
                </a:moveTo>
                <a:cubicBezTo>
                  <a:pt x="53" y="707"/>
                  <a:pt x="105" y="731"/>
                  <a:pt x="132" y="715"/>
                </a:cubicBezTo>
                <a:cubicBezTo>
                  <a:pt x="160" y="698"/>
                  <a:pt x="137" y="600"/>
                  <a:pt x="164" y="583"/>
                </a:cubicBezTo>
                <a:cubicBezTo>
                  <a:pt x="192" y="566"/>
                  <a:pt x="269" y="632"/>
                  <a:pt x="296" y="615"/>
                </a:cubicBezTo>
                <a:cubicBezTo>
                  <a:pt x="324" y="598"/>
                  <a:pt x="301" y="500"/>
                  <a:pt x="328" y="483"/>
                </a:cubicBezTo>
                <a:cubicBezTo>
                  <a:pt x="356" y="467"/>
                  <a:pt x="433" y="532"/>
                  <a:pt x="460" y="515"/>
                </a:cubicBezTo>
                <a:cubicBezTo>
                  <a:pt x="488" y="499"/>
                  <a:pt x="465" y="400"/>
                  <a:pt x="493" y="383"/>
                </a:cubicBezTo>
                <a:cubicBezTo>
                  <a:pt x="520" y="367"/>
                  <a:pt x="597" y="432"/>
                  <a:pt x="624" y="416"/>
                </a:cubicBezTo>
                <a:cubicBezTo>
                  <a:pt x="652" y="399"/>
                  <a:pt x="629" y="300"/>
                  <a:pt x="657" y="284"/>
                </a:cubicBezTo>
                <a:cubicBezTo>
                  <a:pt x="684" y="267"/>
                  <a:pt x="761" y="332"/>
                  <a:pt x="789" y="316"/>
                </a:cubicBezTo>
                <a:cubicBezTo>
                  <a:pt x="816" y="299"/>
                  <a:pt x="793" y="201"/>
                  <a:pt x="821" y="184"/>
                </a:cubicBezTo>
                <a:cubicBezTo>
                  <a:pt x="848" y="167"/>
                  <a:pt x="925" y="233"/>
                  <a:pt x="953" y="216"/>
                </a:cubicBezTo>
                <a:cubicBezTo>
                  <a:pt x="980" y="199"/>
                  <a:pt x="964" y="109"/>
                  <a:pt x="985" y="84"/>
                </a:cubicBezTo>
                <a:cubicBezTo>
                  <a:pt x="1006" y="59"/>
                  <a:pt x="1048" y="82"/>
                  <a:pt x="1081" y="68"/>
                </a:cubicBezTo>
                <a:cubicBezTo>
                  <a:pt x="1114" y="54"/>
                  <a:pt x="1164" y="14"/>
                  <a:pt x="1186" y="0"/>
                </a:cubicBezTo>
              </a:path>
            </a:pathLst>
          </a:cu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101395" name="Freeform 19"/>
          <p:cNvSpPr>
            <a:spLocks/>
          </p:cNvSpPr>
          <p:nvPr/>
        </p:nvSpPr>
        <p:spPr bwMode="auto">
          <a:xfrm rot="8172594">
            <a:off x="4419600" y="1981200"/>
            <a:ext cx="762000" cy="381000"/>
          </a:xfrm>
          <a:custGeom>
            <a:avLst/>
            <a:gdLst>
              <a:gd name="T0" fmla="*/ 0 w 1186"/>
              <a:gd name="T1" fmla="*/ 683 h 731"/>
              <a:gd name="T2" fmla="*/ 132 w 1186"/>
              <a:gd name="T3" fmla="*/ 715 h 731"/>
              <a:gd name="T4" fmla="*/ 164 w 1186"/>
              <a:gd name="T5" fmla="*/ 583 h 731"/>
              <a:gd name="T6" fmla="*/ 296 w 1186"/>
              <a:gd name="T7" fmla="*/ 615 h 731"/>
              <a:gd name="T8" fmla="*/ 328 w 1186"/>
              <a:gd name="T9" fmla="*/ 483 h 731"/>
              <a:gd name="T10" fmla="*/ 460 w 1186"/>
              <a:gd name="T11" fmla="*/ 515 h 731"/>
              <a:gd name="T12" fmla="*/ 493 w 1186"/>
              <a:gd name="T13" fmla="*/ 383 h 731"/>
              <a:gd name="T14" fmla="*/ 624 w 1186"/>
              <a:gd name="T15" fmla="*/ 416 h 731"/>
              <a:gd name="T16" fmla="*/ 657 w 1186"/>
              <a:gd name="T17" fmla="*/ 284 h 731"/>
              <a:gd name="T18" fmla="*/ 789 w 1186"/>
              <a:gd name="T19" fmla="*/ 316 h 731"/>
              <a:gd name="T20" fmla="*/ 821 w 1186"/>
              <a:gd name="T21" fmla="*/ 184 h 731"/>
              <a:gd name="T22" fmla="*/ 953 w 1186"/>
              <a:gd name="T23" fmla="*/ 216 h 731"/>
              <a:gd name="T24" fmla="*/ 985 w 1186"/>
              <a:gd name="T25" fmla="*/ 84 h 731"/>
              <a:gd name="T26" fmla="*/ 1081 w 1186"/>
              <a:gd name="T27" fmla="*/ 68 h 731"/>
              <a:gd name="T28" fmla="*/ 1186 w 1186"/>
              <a:gd name="T29" fmla="*/ 0 h 7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186" h="731">
                <a:moveTo>
                  <a:pt x="0" y="683"/>
                </a:moveTo>
                <a:cubicBezTo>
                  <a:pt x="53" y="707"/>
                  <a:pt x="105" y="731"/>
                  <a:pt x="132" y="715"/>
                </a:cubicBezTo>
                <a:cubicBezTo>
                  <a:pt x="160" y="698"/>
                  <a:pt x="137" y="600"/>
                  <a:pt x="164" y="583"/>
                </a:cubicBezTo>
                <a:cubicBezTo>
                  <a:pt x="192" y="566"/>
                  <a:pt x="269" y="632"/>
                  <a:pt x="296" y="615"/>
                </a:cubicBezTo>
                <a:cubicBezTo>
                  <a:pt x="324" y="598"/>
                  <a:pt x="301" y="500"/>
                  <a:pt x="328" y="483"/>
                </a:cubicBezTo>
                <a:cubicBezTo>
                  <a:pt x="356" y="467"/>
                  <a:pt x="433" y="532"/>
                  <a:pt x="460" y="515"/>
                </a:cubicBezTo>
                <a:cubicBezTo>
                  <a:pt x="488" y="499"/>
                  <a:pt x="465" y="400"/>
                  <a:pt x="493" y="383"/>
                </a:cubicBezTo>
                <a:cubicBezTo>
                  <a:pt x="520" y="367"/>
                  <a:pt x="597" y="432"/>
                  <a:pt x="624" y="416"/>
                </a:cubicBezTo>
                <a:cubicBezTo>
                  <a:pt x="652" y="399"/>
                  <a:pt x="629" y="300"/>
                  <a:pt x="657" y="284"/>
                </a:cubicBezTo>
                <a:cubicBezTo>
                  <a:pt x="684" y="267"/>
                  <a:pt x="761" y="332"/>
                  <a:pt x="789" y="316"/>
                </a:cubicBezTo>
                <a:cubicBezTo>
                  <a:pt x="816" y="299"/>
                  <a:pt x="793" y="201"/>
                  <a:pt x="821" y="184"/>
                </a:cubicBezTo>
                <a:cubicBezTo>
                  <a:pt x="848" y="167"/>
                  <a:pt x="925" y="233"/>
                  <a:pt x="953" y="216"/>
                </a:cubicBezTo>
                <a:cubicBezTo>
                  <a:pt x="980" y="199"/>
                  <a:pt x="964" y="109"/>
                  <a:pt x="985" y="84"/>
                </a:cubicBezTo>
                <a:cubicBezTo>
                  <a:pt x="1006" y="59"/>
                  <a:pt x="1048" y="82"/>
                  <a:pt x="1081" y="68"/>
                </a:cubicBezTo>
                <a:cubicBezTo>
                  <a:pt x="1114" y="54"/>
                  <a:pt x="1164" y="14"/>
                  <a:pt x="1186" y="0"/>
                </a:cubicBezTo>
              </a:path>
            </a:pathLst>
          </a:cu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101396" name="Freeform 20"/>
          <p:cNvSpPr>
            <a:spLocks/>
          </p:cNvSpPr>
          <p:nvPr/>
        </p:nvSpPr>
        <p:spPr bwMode="auto">
          <a:xfrm rot="3027126">
            <a:off x="4838700" y="1562100"/>
            <a:ext cx="762000" cy="381000"/>
          </a:xfrm>
          <a:custGeom>
            <a:avLst/>
            <a:gdLst>
              <a:gd name="T0" fmla="*/ 0 w 1186"/>
              <a:gd name="T1" fmla="*/ 683 h 731"/>
              <a:gd name="T2" fmla="*/ 132 w 1186"/>
              <a:gd name="T3" fmla="*/ 715 h 731"/>
              <a:gd name="T4" fmla="*/ 164 w 1186"/>
              <a:gd name="T5" fmla="*/ 583 h 731"/>
              <a:gd name="T6" fmla="*/ 296 w 1186"/>
              <a:gd name="T7" fmla="*/ 615 h 731"/>
              <a:gd name="T8" fmla="*/ 328 w 1186"/>
              <a:gd name="T9" fmla="*/ 483 h 731"/>
              <a:gd name="T10" fmla="*/ 460 w 1186"/>
              <a:gd name="T11" fmla="*/ 515 h 731"/>
              <a:gd name="T12" fmla="*/ 493 w 1186"/>
              <a:gd name="T13" fmla="*/ 383 h 731"/>
              <a:gd name="T14" fmla="*/ 624 w 1186"/>
              <a:gd name="T15" fmla="*/ 416 h 731"/>
              <a:gd name="T16" fmla="*/ 657 w 1186"/>
              <a:gd name="T17" fmla="*/ 284 h 731"/>
              <a:gd name="T18" fmla="*/ 789 w 1186"/>
              <a:gd name="T19" fmla="*/ 316 h 731"/>
              <a:gd name="T20" fmla="*/ 821 w 1186"/>
              <a:gd name="T21" fmla="*/ 184 h 731"/>
              <a:gd name="T22" fmla="*/ 953 w 1186"/>
              <a:gd name="T23" fmla="*/ 216 h 731"/>
              <a:gd name="T24" fmla="*/ 985 w 1186"/>
              <a:gd name="T25" fmla="*/ 84 h 731"/>
              <a:gd name="T26" fmla="*/ 1081 w 1186"/>
              <a:gd name="T27" fmla="*/ 68 h 731"/>
              <a:gd name="T28" fmla="*/ 1186 w 1186"/>
              <a:gd name="T29" fmla="*/ 0 h 7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186" h="731">
                <a:moveTo>
                  <a:pt x="0" y="683"/>
                </a:moveTo>
                <a:cubicBezTo>
                  <a:pt x="53" y="707"/>
                  <a:pt x="105" y="731"/>
                  <a:pt x="132" y="715"/>
                </a:cubicBezTo>
                <a:cubicBezTo>
                  <a:pt x="160" y="698"/>
                  <a:pt x="137" y="600"/>
                  <a:pt x="164" y="583"/>
                </a:cubicBezTo>
                <a:cubicBezTo>
                  <a:pt x="192" y="566"/>
                  <a:pt x="269" y="632"/>
                  <a:pt x="296" y="615"/>
                </a:cubicBezTo>
                <a:cubicBezTo>
                  <a:pt x="324" y="598"/>
                  <a:pt x="301" y="500"/>
                  <a:pt x="328" y="483"/>
                </a:cubicBezTo>
                <a:cubicBezTo>
                  <a:pt x="356" y="467"/>
                  <a:pt x="433" y="532"/>
                  <a:pt x="460" y="515"/>
                </a:cubicBezTo>
                <a:cubicBezTo>
                  <a:pt x="488" y="499"/>
                  <a:pt x="465" y="400"/>
                  <a:pt x="493" y="383"/>
                </a:cubicBezTo>
                <a:cubicBezTo>
                  <a:pt x="520" y="367"/>
                  <a:pt x="597" y="432"/>
                  <a:pt x="624" y="416"/>
                </a:cubicBezTo>
                <a:cubicBezTo>
                  <a:pt x="652" y="399"/>
                  <a:pt x="629" y="300"/>
                  <a:pt x="657" y="284"/>
                </a:cubicBezTo>
                <a:cubicBezTo>
                  <a:pt x="684" y="267"/>
                  <a:pt x="761" y="332"/>
                  <a:pt x="789" y="316"/>
                </a:cubicBezTo>
                <a:cubicBezTo>
                  <a:pt x="816" y="299"/>
                  <a:pt x="793" y="201"/>
                  <a:pt x="821" y="184"/>
                </a:cubicBezTo>
                <a:cubicBezTo>
                  <a:pt x="848" y="167"/>
                  <a:pt x="925" y="233"/>
                  <a:pt x="953" y="216"/>
                </a:cubicBezTo>
                <a:cubicBezTo>
                  <a:pt x="980" y="199"/>
                  <a:pt x="964" y="109"/>
                  <a:pt x="985" y="84"/>
                </a:cubicBezTo>
                <a:cubicBezTo>
                  <a:pt x="1006" y="59"/>
                  <a:pt x="1048" y="82"/>
                  <a:pt x="1081" y="68"/>
                </a:cubicBezTo>
                <a:cubicBezTo>
                  <a:pt x="1114" y="54"/>
                  <a:pt x="1164" y="14"/>
                  <a:pt x="1186" y="0"/>
                </a:cubicBezTo>
              </a:path>
            </a:pathLst>
          </a:cu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101397" name="Freeform 21"/>
          <p:cNvSpPr>
            <a:spLocks/>
          </p:cNvSpPr>
          <p:nvPr/>
        </p:nvSpPr>
        <p:spPr bwMode="auto">
          <a:xfrm rot="2030128">
            <a:off x="8153400" y="1676400"/>
            <a:ext cx="762000" cy="381000"/>
          </a:xfrm>
          <a:custGeom>
            <a:avLst/>
            <a:gdLst>
              <a:gd name="T0" fmla="*/ 0 w 1186"/>
              <a:gd name="T1" fmla="*/ 683 h 731"/>
              <a:gd name="T2" fmla="*/ 132 w 1186"/>
              <a:gd name="T3" fmla="*/ 715 h 731"/>
              <a:gd name="T4" fmla="*/ 164 w 1186"/>
              <a:gd name="T5" fmla="*/ 583 h 731"/>
              <a:gd name="T6" fmla="*/ 296 w 1186"/>
              <a:gd name="T7" fmla="*/ 615 h 731"/>
              <a:gd name="T8" fmla="*/ 328 w 1186"/>
              <a:gd name="T9" fmla="*/ 483 h 731"/>
              <a:gd name="T10" fmla="*/ 460 w 1186"/>
              <a:gd name="T11" fmla="*/ 515 h 731"/>
              <a:gd name="T12" fmla="*/ 493 w 1186"/>
              <a:gd name="T13" fmla="*/ 383 h 731"/>
              <a:gd name="T14" fmla="*/ 624 w 1186"/>
              <a:gd name="T15" fmla="*/ 416 h 731"/>
              <a:gd name="T16" fmla="*/ 657 w 1186"/>
              <a:gd name="T17" fmla="*/ 284 h 731"/>
              <a:gd name="T18" fmla="*/ 789 w 1186"/>
              <a:gd name="T19" fmla="*/ 316 h 731"/>
              <a:gd name="T20" fmla="*/ 821 w 1186"/>
              <a:gd name="T21" fmla="*/ 184 h 731"/>
              <a:gd name="T22" fmla="*/ 953 w 1186"/>
              <a:gd name="T23" fmla="*/ 216 h 731"/>
              <a:gd name="T24" fmla="*/ 985 w 1186"/>
              <a:gd name="T25" fmla="*/ 84 h 731"/>
              <a:gd name="T26" fmla="*/ 1081 w 1186"/>
              <a:gd name="T27" fmla="*/ 68 h 731"/>
              <a:gd name="T28" fmla="*/ 1186 w 1186"/>
              <a:gd name="T29" fmla="*/ 0 h 7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186" h="731">
                <a:moveTo>
                  <a:pt x="0" y="683"/>
                </a:moveTo>
                <a:cubicBezTo>
                  <a:pt x="53" y="707"/>
                  <a:pt x="105" y="731"/>
                  <a:pt x="132" y="715"/>
                </a:cubicBezTo>
                <a:cubicBezTo>
                  <a:pt x="160" y="698"/>
                  <a:pt x="137" y="600"/>
                  <a:pt x="164" y="583"/>
                </a:cubicBezTo>
                <a:cubicBezTo>
                  <a:pt x="192" y="566"/>
                  <a:pt x="269" y="632"/>
                  <a:pt x="296" y="615"/>
                </a:cubicBezTo>
                <a:cubicBezTo>
                  <a:pt x="324" y="598"/>
                  <a:pt x="301" y="500"/>
                  <a:pt x="328" y="483"/>
                </a:cubicBezTo>
                <a:cubicBezTo>
                  <a:pt x="356" y="467"/>
                  <a:pt x="433" y="532"/>
                  <a:pt x="460" y="515"/>
                </a:cubicBezTo>
                <a:cubicBezTo>
                  <a:pt x="488" y="499"/>
                  <a:pt x="465" y="400"/>
                  <a:pt x="493" y="383"/>
                </a:cubicBezTo>
                <a:cubicBezTo>
                  <a:pt x="520" y="367"/>
                  <a:pt x="597" y="432"/>
                  <a:pt x="624" y="416"/>
                </a:cubicBezTo>
                <a:cubicBezTo>
                  <a:pt x="652" y="399"/>
                  <a:pt x="629" y="300"/>
                  <a:pt x="657" y="284"/>
                </a:cubicBezTo>
                <a:cubicBezTo>
                  <a:pt x="684" y="267"/>
                  <a:pt x="761" y="332"/>
                  <a:pt x="789" y="316"/>
                </a:cubicBezTo>
                <a:cubicBezTo>
                  <a:pt x="816" y="299"/>
                  <a:pt x="793" y="201"/>
                  <a:pt x="821" y="184"/>
                </a:cubicBezTo>
                <a:cubicBezTo>
                  <a:pt x="848" y="167"/>
                  <a:pt x="925" y="233"/>
                  <a:pt x="953" y="216"/>
                </a:cubicBezTo>
                <a:cubicBezTo>
                  <a:pt x="980" y="199"/>
                  <a:pt x="964" y="109"/>
                  <a:pt x="985" y="84"/>
                </a:cubicBezTo>
                <a:cubicBezTo>
                  <a:pt x="1006" y="59"/>
                  <a:pt x="1048" y="82"/>
                  <a:pt x="1081" y="68"/>
                </a:cubicBezTo>
                <a:cubicBezTo>
                  <a:pt x="1114" y="54"/>
                  <a:pt x="1164" y="14"/>
                  <a:pt x="1186" y="0"/>
                </a:cubicBezTo>
              </a:path>
            </a:pathLst>
          </a:cu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101398" name="Freeform 22"/>
          <p:cNvSpPr>
            <a:spLocks/>
          </p:cNvSpPr>
          <p:nvPr/>
        </p:nvSpPr>
        <p:spPr bwMode="auto">
          <a:xfrm rot="13217572">
            <a:off x="6858000" y="1295400"/>
            <a:ext cx="762000" cy="381000"/>
          </a:xfrm>
          <a:custGeom>
            <a:avLst/>
            <a:gdLst>
              <a:gd name="T0" fmla="*/ 0 w 1186"/>
              <a:gd name="T1" fmla="*/ 683 h 731"/>
              <a:gd name="T2" fmla="*/ 132 w 1186"/>
              <a:gd name="T3" fmla="*/ 715 h 731"/>
              <a:gd name="T4" fmla="*/ 164 w 1186"/>
              <a:gd name="T5" fmla="*/ 583 h 731"/>
              <a:gd name="T6" fmla="*/ 296 w 1186"/>
              <a:gd name="T7" fmla="*/ 615 h 731"/>
              <a:gd name="T8" fmla="*/ 328 w 1186"/>
              <a:gd name="T9" fmla="*/ 483 h 731"/>
              <a:gd name="T10" fmla="*/ 460 w 1186"/>
              <a:gd name="T11" fmla="*/ 515 h 731"/>
              <a:gd name="T12" fmla="*/ 493 w 1186"/>
              <a:gd name="T13" fmla="*/ 383 h 731"/>
              <a:gd name="T14" fmla="*/ 624 w 1186"/>
              <a:gd name="T15" fmla="*/ 416 h 731"/>
              <a:gd name="T16" fmla="*/ 657 w 1186"/>
              <a:gd name="T17" fmla="*/ 284 h 731"/>
              <a:gd name="T18" fmla="*/ 789 w 1186"/>
              <a:gd name="T19" fmla="*/ 316 h 731"/>
              <a:gd name="T20" fmla="*/ 821 w 1186"/>
              <a:gd name="T21" fmla="*/ 184 h 731"/>
              <a:gd name="T22" fmla="*/ 953 w 1186"/>
              <a:gd name="T23" fmla="*/ 216 h 731"/>
              <a:gd name="T24" fmla="*/ 985 w 1186"/>
              <a:gd name="T25" fmla="*/ 84 h 731"/>
              <a:gd name="T26" fmla="*/ 1081 w 1186"/>
              <a:gd name="T27" fmla="*/ 68 h 731"/>
              <a:gd name="T28" fmla="*/ 1186 w 1186"/>
              <a:gd name="T29" fmla="*/ 0 h 7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186" h="731">
                <a:moveTo>
                  <a:pt x="0" y="683"/>
                </a:moveTo>
                <a:cubicBezTo>
                  <a:pt x="53" y="707"/>
                  <a:pt x="105" y="731"/>
                  <a:pt x="132" y="715"/>
                </a:cubicBezTo>
                <a:cubicBezTo>
                  <a:pt x="160" y="698"/>
                  <a:pt x="137" y="600"/>
                  <a:pt x="164" y="583"/>
                </a:cubicBezTo>
                <a:cubicBezTo>
                  <a:pt x="192" y="566"/>
                  <a:pt x="269" y="632"/>
                  <a:pt x="296" y="615"/>
                </a:cubicBezTo>
                <a:cubicBezTo>
                  <a:pt x="324" y="598"/>
                  <a:pt x="301" y="500"/>
                  <a:pt x="328" y="483"/>
                </a:cubicBezTo>
                <a:cubicBezTo>
                  <a:pt x="356" y="467"/>
                  <a:pt x="433" y="532"/>
                  <a:pt x="460" y="515"/>
                </a:cubicBezTo>
                <a:cubicBezTo>
                  <a:pt x="488" y="499"/>
                  <a:pt x="465" y="400"/>
                  <a:pt x="493" y="383"/>
                </a:cubicBezTo>
                <a:cubicBezTo>
                  <a:pt x="520" y="367"/>
                  <a:pt x="597" y="432"/>
                  <a:pt x="624" y="416"/>
                </a:cubicBezTo>
                <a:cubicBezTo>
                  <a:pt x="652" y="399"/>
                  <a:pt x="629" y="300"/>
                  <a:pt x="657" y="284"/>
                </a:cubicBezTo>
                <a:cubicBezTo>
                  <a:pt x="684" y="267"/>
                  <a:pt x="761" y="332"/>
                  <a:pt x="789" y="316"/>
                </a:cubicBezTo>
                <a:cubicBezTo>
                  <a:pt x="816" y="299"/>
                  <a:pt x="793" y="201"/>
                  <a:pt x="821" y="184"/>
                </a:cubicBezTo>
                <a:cubicBezTo>
                  <a:pt x="848" y="167"/>
                  <a:pt x="925" y="233"/>
                  <a:pt x="953" y="216"/>
                </a:cubicBezTo>
                <a:cubicBezTo>
                  <a:pt x="980" y="199"/>
                  <a:pt x="964" y="109"/>
                  <a:pt x="985" y="84"/>
                </a:cubicBezTo>
                <a:cubicBezTo>
                  <a:pt x="1006" y="59"/>
                  <a:pt x="1048" y="82"/>
                  <a:pt x="1081" y="68"/>
                </a:cubicBezTo>
                <a:cubicBezTo>
                  <a:pt x="1114" y="54"/>
                  <a:pt x="1164" y="14"/>
                  <a:pt x="1186" y="0"/>
                </a:cubicBezTo>
              </a:path>
            </a:pathLst>
          </a:cu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101399" name="Freeform 23"/>
          <p:cNvSpPr>
            <a:spLocks/>
          </p:cNvSpPr>
          <p:nvPr/>
        </p:nvSpPr>
        <p:spPr bwMode="auto">
          <a:xfrm rot="939762">
            <a:off x="8001000" y="1371600"/>
            <a:ext cx="762000" cy="381000"/>
          </a:xfrm>
          <a:custGeom>
            <a:avLst/>
            <a:gdLst>
              <a:gd name="T0" fmla="*/ 0 w 1186"/>
              <a:gd name="T1" fmla="*/ 683 h 731"/>
              <a:gd name="T2" fmla="*/ 132 w 1186"/>
              <a:gd name="T3" fmla="*/ 715 h 731"/>
              <a:gd name="T4" fmla="*/ 164 w 1186"/>
              <a:gd name="T5" fmla="*/ 583 h 731"/>
              <a:gd name="T6" fmla="*/ 296 w 1186"/>
              <a:gd name="T7" fmla="*/ 615 h 731"/>
              <a:gd name="T8" fmla="*/ 328 w 1186"/>
              <a:gd name="T9" fmla="*/ 483 h 731"/>
              <a:gd name="T10" fmla="*/ 460 w 1186"/>
              <a:gd name="T11" fmla="*/ 515 h 731"/>
              <a:gd name="T12" fmla="*/ 493 w 1186"/>
              <a:gd name="T13" fmla="*/ 383 h 731"/>
              <a:gd name="T14" fmla="*/ 624 w 1186"/>
              <a:gd name="T15" fmla="*/ 416 h 731"/>
              <a:gd name="T16" fmla="*/ 657 w 1186"/>
              <a:gd name="T17" fmla="*/ 284 h 731"/>
              <a:gd name="T18" fmla="*/ 789 w 1186"/>
              <a:gd name="T19" fmla="*/ 316 h 731"/>
              <a:gd name="T20" fmla="*/ 821 w 1186"/>
              <a:gd name="T21" fmla="*/ 184 h 731"/>
              <a:gd name="T22" fmla="*/ 953 w 1186"/>
              <a:gd name="T23" fmla="*/ 216 h 731"/>
              <a:gd name="T24" fmla="*/ 985 w 1186"/>
              <a:gd name="T25" fmla="*/ 84 h 731"/>
              <a:gd name="T26" fmla="*/ 1081 w 1186"/>
              <a:gd name="T27" fmla="*/ 68 h 731"/>
              <a:gd name="T28" fmla="*/ 1186 w 1186"/>
              <a:gd name="T29" fmla="*/ 0 h 7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186" h="731">
                <a:moveTo>
                  <a:pt x="0" y="683"/>
                </a:moveTo>
                <a:cubicBezTo>
                  <a:pt x="53" y="707"/>
                  <a:pt x="105" y="731"/>
                  <a:pt x="132" y="715"/>
                </a:cubicBezTo>
                <a:cubicBezTo>
                  <a:pt x="160" y="698"/>
                  <a:pt x="137" y="600"/>
                  <a:pt x="164" y="583"/>
                </a:cubicBezTo>
                <a:cubicBezTo>
                  <a:pt x="192" y="566"/>
                  <a:pt x="269" y="632"/>
                  <a:pt x="296" y="615"/>
                </a:cubicBezTo>
                <a:cubicBezTo>
                  <a:pt x="324" y="598"/>
                  <a:pt x="301" y="500"/>
                  <a:pt x="328" y="483"/>
                </a:cubicBezTo>
                <a:cubicBezTo>
                  <a:pt x="356" y="467"/>
                  <a:pt x="433" y="532"/>
                  <a:pt x="460" y="515"/>
                </a:cubicBezTo>
                <a:cubicBezTo>
                  <a:pt x="488" y="499"/>
                  <a:pt x="465" y="400"/>
                  <a:pt x="493" y="383"/>
                </a:cubicBezTo>
                <a:cubicBezTo>
                  <a:pt x="520" y="367"/>
                  <a:pt x="597" y="432"/>
                  <a:pt x="624" y="416"/>
                </a:cubicBezTo>
                <a:cubicBezTo>
                  <a:pt x="652" y="399"/>
                  <a:pt x="629" y="300"/>
                  <a:pt x="657" y="284"/>
                </a:cubicBezTo>
                <a:cubicBezTo>
                  <a:pt x="684" y="267"/>
                  <a:pt x="761" y="332"/>
                  <a:pt x="789" y="316"/>
                </a:cubicBezTo>
                <a:cubicBezTo>
                  <a:pt x="816" y="299"/>
                  <a:pt x="793" y="201"/>
                  <a:pt x="821" y="184"/>
                </a:cubicBezTo>
                <a:cubicBezTo>
                  <a:pt x="848" y="167"/>
                  <a:pt x="925" y="233"/>
                  <a:pt x="953" y="216"/>
                </a:cubicBezTo>
                <a:cubicBezTo>
                  <a:pt x="980" y="199"/>
                  <a:pt x="964" y="109"/>
                  <a:pt x="985" y="84"/>
                </a:cubicBezTo>
                <a:cubicBezTo>
                  <a:pt x="1006" y="59"/>
                  <a:pt x="1048" y="82"/>
                  <a:pt x="1081" y="68"/>
                </a:cubicBezTo>
                <a:cubicBezTo>
                  <a:pt x="1114" y="54"/>
                  <a:pt x="1164" y="14"/>
                  <a:pt x="1186" y="0"/>
                </a:cubicBezTo>
              </a:path>
            </a:pathLst>
          </a:cu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101381" name="Text Box 5"/>
          <p:cNvSpPr txBox="1">
            <a:spLocks noChangeArrowheads="1"/>
          </p:cNvSpPr>
          <p:nvPr/>
        </p:nvSpPr>
        <p:spPr bwMode="auto">
          <a:xfrm>
            <a:off x="6346017" y="2798395"/>
            <a:ext cx="265669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ja-JP" sz="1200" dirty="0" smtClean="0">
                <a:latin typeface="Arial"/>
                <a:cs typeface="Arial"/>
              </a:rPr>
              <a:t>Phys</a:t>
            </a:r>
            <a:r>
              <a:rPr lang="en-US" altLang="ja-JP" sz="1200" dirty="0">
                <a:latin typeface="Arial"/>
                <a:cs typeface="Arial"/>
              </a:rPr>
              <a:t>. Rev. </a:t>
            </a:r>
            <a:r>
              <a:rPr lang="en-US" altLang="ja-JP" sz="1200" dirty="0" err="1">
                <a:latin typeface="Arial"/>
                <a:cs typeface="Arial"/>
              </a:rPr>
              <a:t>Lett</a:t>
            </a:r>
            <a:r>
              <a:rPr lang="en-US" altLang="ja-JP" sz="1200" dirty="0">
                <a:latin typeface="Arial"/>
                <a:cs typeface="Arial"/>
              </a:rPr>
              <a:t>. </a:t>
            </a:r>
            <a:r>
              <a:rPr lang="en-US" altLang="ja-JP" sz="1200" dirty="0" smtClean="0">
                <a:latin typeface="Arial"/>
                <a:cs typeface="Arial"/>
              </a:rPr>
              <a:t>109</a:t>
            </a:r>
            <a:r>
              <a:rPr lang="en-US" altLang="ja-JP" sz="1200" dirty="0">
                <a:latin typeface="Arial"/>
                <a:cs typeface="Arial"/>
              </a:rPr>
              <a:t> (2012</a:t>
            </a:r>
            <a:r>
              <a:rPr lang="en-US" altLang="ja-JP" sz="1200" dirty="0" smtClean="0">
                <a:latin typeface="Arial"/>
                <a:cs typeface="Arial"/>
              </a:rPr>
              <a:t>) 122302</a:t>
            </a:r>
            <a:endParaRPr lang="en-US" altLang="ja-JP" sz="1200" dirty="0">
              <a:latin typeface="Arial"/>
              <a:cs typeface="Arial"/>
            </a:endParaRP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 smtClean="0"/>
              <a:t>Beihang-Tsukuba Collaboration Meeting, 10-11/Nov/2013, Tsukuba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ShinIchi Esumi, Univ. of Tsukuba</a:t>
            </a:r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9828C-47E0-2747-9C06-BCBA39A3F9B4}" type="slidenum">
              <a:rPr kumimoji="1" lang="ja-JP" altLang="en-US" smtClean="0"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915289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548</TotalTime>
  <Words>1530</Words>
  <Application>Microsoft Macintosh PowerPoint</Application>
  <PresentationFormat>画面に合わせる (4:3)</PresentationFormat>
  <Paragraphs>301</Paragraphs>
  <Slides>22</Slides>
  <Notes>15</Notes>
  <HiddenSlides>0</HiddenSlides>
  <MMClips>0</MMClips>
  <ScaleCrop>false</ScaleCrop>
  <HeadingPairs>
    <vt:vector size="6" baseType="variant">
      <vt:variant>
        <vt:lpstr>テーマ</vt:lpstr>
      </vt:variant>
      <vt:variant>
        <vt:i4>1</vt:i4>
      </vt:variant>
      <vt:variant>
        <vt:lpstr>埋め込まれた OLE サーバー</vt:lpstr>
      </vt:variant>
      <vt:variant>
        <vt:i4>3</vt:i4>
      </vt:variant>
      <vt:variant>
        <vt:lpstr>スライド タイトル</vt:lpstr>
      </vt:variant>
      <vt:variant>
        <vt:i4>22</vt:i4>
      </vt:variant>
    </vt:vector>
  </HeadingPairs>
  <TitlesOfParts>
    <vt:vector size="26" baseType="lpstr">
      <vt:lpstr>ホワイト</vt:lpstr>
      <vt:lpstr>Photo Editor Photo</vt:lpstr>
      <vt:lpstr>Equation</vt:lpstr>
      <vt:lpstr>数式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>Univ. of Tsukuba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Esumi ShinIchi</dc:creator>
  <cp:lastModifiedBy>Esumi ShinIchi</cp:lastModifiedBy>
  <cp:revision>65</cp:revision>
  <cp:lastPrinted>2013-11-03T14:41:32Z</cp:lastPrinted>
  <dcterms:created xsi:type="dcterms:W3CDTF">2013-11-02T01:25:50Z</dcterms:created>
  <dcterms:modified xsi:type="dcterms:W3CDTF">2013-11-09T00:26:00Z</dcterms:modified>
</cp:coreProperties>
</file>