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embeddings/oleObject1.bin" ContentType="application/vnd.openxmlformats-officedocument.oleObjec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2" r:id="rId3"/>
    <p:sldId id="257" r:id="rId4"/>
    <p:sldId id="258" r:id="rId5"/>
    <p:sldId id="259" r:id="rId6"/>
    <p:sldId id="263" r:id="rId7"/>
    <p:sldId id="260" r:id="rId8"/>
    <p:sldId id="264" r:id="rId9"/>
    <p:sldId id="265" r:id="rId10"/>
    <p:sldId id="266" r:id="rId11"/>
    <p:sldId id="267" r:id="rId12"/>
    <p:sldId id="271" r:id="rId13"/>
    <p:sldId id="274" r:id="rId14"/>
    <p:sldId id="276" r:id="rId15"/>
    <p:sldId id="277" r:id="rId16"/>
    <p:sldId id="278" r:id="rId17"/>
    <p:sldId id="279" r:id="rId18"/>
    <p:sldId id="280" r:id="rId19"/>
    <p:sldId id="281" r:id="rId20"/>
    <p:sldId id="268" r:id="rId21"/>
    <p:sldId id="269" r:id="rId22"/>
    <p:sldId id="270" r:id="rId23"/>
    <p:sldId id="272" r:id="rId24"/>
    <p:sldId id="273" r:id="rId25"/>
    <p:sldId id="275" r:id="rId26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-2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B5BC8-B701-5E45-9DAD-B77173CE7BA8}" type="datetimeFigureOut">
              <a:rPr kumimoji="1" lang="ja-JP" altLang="en-US" smtClean="0"/>
              <a:t>13/09/13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75A61-44F8-4046-A4E6-0889562FCA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4654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1E002-3B68-6740-AF60-B55E88D8CACE}" type="datetimeFigureOut">
              <a:rPr kumimoji="1" lang="ja-JP" altLang="en-US" smtClean="0"/>
              <a:t>13/09/13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8FDE99-298E-4740-ACCF-86928A9B6EF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25685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E4CD9B-87F3-0348-B315-9F46E653485A}" type="slidenum">
              <a:rPr lang="en-US" altLang="ja-JP"/>
              <a:pPr/>
              <a:t>2</a:t>
            </a:fld>
            <a:endParaRPr lang="en-US" altLang="ja-JP"/>
          </a:p>
        </p:txBody>
      </p:sp>
      <p:sp>
        <p:nvSpPr>
          <p:cNvPr id="112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EC9D8F-4C18-A940-A4A8-AC60FCB61D60}" type="slidenum">
              <a:rPr lang="en-US" altLang="ja-JP"/>
              <a:pPr/>
              <a:t>12</a:t>
            </a:fld>
            <a:endParaRPr lang="en-US" altLang="ja-JP"/>
          </a:p>
        </p:txBody>
      </p:sp>
      <p:sp>
        <p:nvSpPr>
          <p:cNvPr id="1105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9B1E3B-0681-224F-8A91-42325146F0F8}" type="slidenum">
              <a:rPr lang="en-US" altLang="ja-JP"/>
              <a:pPr/>
              <a:t>17</a:t>
            </a:fld>
            <a:endParaRPr lang="en-US" altLang="ja-JP"/>
          </a:p>
        </p:txBody>
      </p:sp>
      <p:sp>
        <p:nvSpPr>
          <p:cNvPr id="1024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73B678-A4D4-3D48-B647-F79F50DCE246}" type="slidenum">
              <a:rPr lang="en-US" altLang="ja-JP"/>
              <a:pPr/>
              <a:t>18</a:t>
            </a:fld>
            <a:endParaRPr lang="en-US" altLang="ja-JP"/>
          </a:p>
        </p:txBody>
      </p:sp>
      <p:sp>
        <p:nvSpPr>
          <p:cNvPr id="614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FF0CD2-ACF7-DD4A-88DA-ABEDD2690B21}" type="slidenum">
              <a:rPr lang="en-US" altLang="ja-JP"/>
              <a:pPr/>
              <a:t>21</a:t>
            </a:fld>
            <a:endParaRPr lang="en-US" altLang="ja-JP"/>
          </a:p>
        </p:txBody>
      </p:sp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FF0CD2-ACF7-DD4A-88DA-ABEDD2690B21}" type="slidenum">
              <a:rPr lang="en-US" altLang="ja-JP"/>
              <a:pPr/>
              <a:t>22</a:t>
            </a:fld>
            <a:endParaRPr lang="en-US" altLang="ja-JP"/>
          </a:p>
        </p:txBody>
      </p:sp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4C1D44-7F27-A048-8699-F2FE3810B9F6}" type="slidenum">
              <a:rPr lang="en-US" altLang="ja-JP"/>
              <a:pPr/>
              <a:t>23</a:t>
            </a:fld>
            <a:endParaRPr lang="en-US" altLang="ja-JP"/>
          </a:p>
        </p:txBody>
      </p:sp>
      <p:sp>
        <p:nvSpPr>
          <p:cNvPr id="5017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4DBC28-D0BB-A74D-BB4D-314554FC05D1}" type="slidenum">
              <a:rPr lang="en-US" altLang="ja-JP"/>
              <a:pPr/>
              <a:t>24</a:t>
            </a:fld>
            <a:endParaRPr lang="en-US" altLang="ja-JP"/>
          </a:p>
        </p:txBody>
      </p:sp>
      <p:sp>
        <p:nvSpPr>
          <p:cNvPr id="6758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1C634E-AE2D-2548-B2F5-AFED0DE0F636}" type="slidenum">
              <a:rPr lang="en-US" altLang="ja-JP"/>
              <a:pPr/>
              <a:t>4</a:t>
            </a:fld>
            <a:endParaRPr lang="en-US" altLang="ja-JP"/>
          </a:p>
        </p:txBody>
      </p:sp>
      <p:sp>
        <p:nvSpPr>
          <p:cNvPr id="194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2C441A-7DCE-0746-8A99-5F666DCC7E86}" type="slidenum">
              <a:rPr lang="en-US" altLang="ja-JP"/>
              <a:pPr/>
              <a:t>5</a:t>
            </a:fld>
            <a:endParaRPr lang="en-US" altLang="ja-JP"/>
          </a:p>
        </p:txBody>
      </p:sp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7AF8A95A-7272-1B47-B32D-72F3722FB20C}" type="slidenum">
              <a:rPr lang="en-US" altLang="ja-JP" sz="1200">
                <a:latin typeface="Times New Roman" charset="0"/>
              </a:rPr>
              <a:pPr algn="r"/>
              <a:t>5</a:t>
            </a:fld>
            <a:endParaRPr lang="en-US" altLang="ja-JP" sz="1200">
              <a:latin typeface="Times New Roman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9C40B8-0309-A44A-99D6-03CDD516DB1E}" type="slidenum">
              <a:rPr lang="en-US" altLang="ja-JP"/>
              <a:pPr/>
              <a:t>6</a:t>
            </a:fld>
            <a:endParaRPr lang="en-US" altLang="ja-JP"/>
          </a:p>
        </p:txBody>
      </p:sp>
      <p:sp>
        <p:nvSpPr>
          <p:cNvPr id="6349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9B9747-83DC-B346-82E6-13C28A7E9746}" type="slidenum">
              <a:rPr lang="en-US" altLang="ja-JP"/>
              <a:pPr/>
              <a:t>7</a:t>
            </a:fld>
            <a:endParaRPr lang="en-US" altLang="ja-JP"/>
          </a:p>
        </p:txBody>
      </p:sp>
      <p:sp>
        <p:nvSpPr>
          <p:cNvPr id="778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BF16F7-2F15-9E44-BB35-2262E6433594}" type="slidenum">
              <a:rPr lang="en-US" altLang="ja-JP"/>
              <a:pPr/>
              <a:t>8</a:t>
            </a:fld>
            <a:endParaRPr lang="en-US" altLang="ja-JP"/>
          </a:p>
        </p:txBody>
      </p:sp>
      <p:sp>
        <p:nvSpPr>
          <p:cNvPr id="1003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EB7A47-4FF3-AB48-AC35-CB82D2CCCFD7}" type="slidenum">
              <a:rPr lang="en-US" altLang="ja-JP"/>
              <a:pPr/>
              <a:t>9</a:t>
            </a:fld>
            <a:endParaRPr lang="en-US" altLang="ja-JP"/>
          </a:p>
        </p:txBody>
      </p:sp>
      <p:sp>
        <p:nvSpPr>
          <p:cNvPr id="1085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FA3D98-C36B-D546-8DF2-2564B239FC13}" type="slidenum">
              <a:rPr lang="en-US" altLang="ja-JP"/>
              <a:pPr/>
              <a:t>10</a:t>
            </a:fld>
            <a:endParaRPr lang="en-US" altLang="ja-JP"/>
          </a:p>
        </p:txBody>
      </p:sp>
      <p:sp>
        <p:nvSpPr>
          <p:cNvPr id="573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BD56BD-6557-D442-A303-C87BE2DC066F}" type="slidenum">
              <a:rPr lang="en-US" altLang="ja-JP"/>
              <a:pPr/>
              <a:t>11</a:t>
            </a:fld>
            <a:endParaRPr lang="en-US" altLang="ja-JP"/>
          </a:p>
        </p:txBody>
      </p:sp>
      <p:sp>
        <p:nvSpPr>
          <p:cNvPr id="149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95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5464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3984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3632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2317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4582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4656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6486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5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9071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706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043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7204" y="6579102"/>
            <a:ext cx="4902660" cy="2445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6349584" y="6579103"/>
            <a:ext cx="2043951" cy="2445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482086" y="6579103"/>
            <a:ext cx="624305" cy="2445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92732E-E6FA-A64D-88BA-3629FEF9B6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1755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gif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gif"/><Relationship Id="rId3" Type="http://schemas.openxmlformats.org/officeDocument/2006/relationships/image" Target="../media/image41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2.gif"/><Relationship Id="rId3" Type="http://schemas.openxmlformats.org/officeDocument/2006/relationships/image" Target="../media/image43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4" Type="http://schemas.openxmlformats.org/officeDocument/2006/relationships/image" Target="../media/image46.gif"/><Relationship Id="rId5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4" Type="http://schemas.openxmlformats.org/officeDocument/2006/relationships/image" Target="../media/image62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g"/><Relationship Id="rId6" Type="http://schemas.openxmlformats.org/officeDocument/2006/relationships/image" Target="../media/image8.jpg"/><Relationship Id="rId7" Type="http://schemas.openxmlformats.org/officeDocument/2006/relationships/image" Target="../media/image9.png"/><Relationship Id="rId8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74320" y="351123"/>
            <a:ext cx="88155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 smtClean="0"/>
              <a:t>新学術領域「実験と観測で解き明かす中性子星の核物質」研究会</a:t>
            </a:r>
            <a:endParaRPr kumimoji="1"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r>
              <a:rPr kumimoji="1" lang="en-US" altLang="ja-JP" sz="2400" dirty="0" smtClean="0">
                <a:solidFill>
                  <a:srgbClr val="FF0000"/>
                </a:solidFill>
              </a:rPr>
              <a:t>A02:</a:t>
            </a:r>
            <a:r>
              <a:rPr lang="ja-JP" altLang="en-US" sz="2400" dirty="0" smtClean="0">
                <a:solidFill>
                  <a:srgbClr val="FF0000"/>
                </a:solidFill>
              </a:rPr>
              <a:t>公募研究「</a:t>
            </a:r>
            <a:r>
              <a:rPr lang="ja-JP" altLang="en-US" sz="2400" dirty="0">
                <a:solidFill>
                  <a:srgbClr val="FF0000"/>
                </a:solidFill>
              </a:rPr>
              <a:t>高温高密度クォーク物質のＱＣＤ臨界点探索</a:t>
            </a:r>
            <a:r>
              <a:rPr lang="ja-JP" altLang="en-US" sz="2400" dirty="0" smtClean="0">
                <a:solidFill>
                  <a:srgbClr val="FF0000"/>
                </a:solidFill>
              </a:rPr>
              <a:t>」</a:t>
            </a:r>
            <a:endParaRPr lang="en-US" altLang="ja-JP" sz="2400" dirty="0" smtClean="0">
              <a:solidFill>
                <a:srgbClr val="FF0000"/>
              </a:solidFill>
            </a:endParaRPr>
          </a:p>
          <a:p>
            <a:pPr algn="ctr"/>
            <a:endParaRPr kumimoji="1" lang="en-US" altLang="ja-JP" dirty="0"/>
          </a:p>
          <a:p>
            <a:pPr algn="ctr"/>
            <a:r>
              <a:rPr lang="en-US" altLang="ja-JP" dirty="0" smtClean="0">
                <a:solidFill>
                  <a:srgbClr val="0000FF"/>
                </a:solidFill>
              </a:rPr>
              <a:t>----- </a:t>
            </a:r>
            <a:r>
              <a:rPr lang="ja-JP" altLang="en-US" dirty="0" smtClean="0">
                <a:solidFill>
                  <a:srgbClr val="0000FF"/>
                </a:solidFill>
              </a:rPr>
              <a:t>多粒子</a:t>
            </a:r>
            <a:r>
              <a:rPr lang="ja-JP" altLang="en-US" dirty="0">
                <a:solidFill>
                  <a:srgbClr val="0000FF"/>
                </a:solidFill>
              </a:rPr>
              <a:t>相関法</a:t>
            </a:r>
            <a:r>
              <a:rPr lang="ja-JP" altLang="en-US" dirty="0" smtClean="0">
                <a:solidFill>
                  <a:srgbClr val="0000FF"/>
                </a:solidFill>
              </a:rPr>
              <a:t>（ハード</a:t>
            </a:r>
            <a:r>
              <a:rPr lang="ja-JP" altLang="en-US" dirty="0">
                <a:solidFill>
                  <a:srgbClr val="0000FF"/>
                </a:solidFill>
              </a:rPr>
              <a:t>領域のジェットとソフト領域の流体間の相関測定</a:t>
            </a:r>
            <a:r>
              <a:rPr lang="ja-JP" altLang="en-US" dirty="0" smtClean="0">
                <a:solidFill>
                  <a:srgbClr val="0000FF"/>
                </a:solidFill>
              </a:rPr>
              <a:t>）</a:t>
            </a:r>
            <a:r>
              <a:rPr lang="en-US" altLang="ja-JP" dirty="0" smtClean="0">
                <a:solidFill>
                  <a:srgbClr val="0000FF"/>
                </a:solidFill>
              </a:rPr>
              <a:t> -----</a:t>
            </a:r>
          </a:p>
          <a:p>
            <a:pPr algn="ctr"/>
            <a:endParaRPr kumimoji="1" lang="en-US" altLang="ja-JP" dirty="0"/>
          </a:p>
          <a:p>
            <a:pPr algn="ctr"/>
            <a:endParaRPr lang="en-US" altLang="ja-JP" dirty="0" smtClean="0"/>
          </a:p>
          <a:p>
            <a:pPr algn="ctr"/>
            <a:r>
              <a:rPr kumimoji="1" lang="ja-JP" altLang="en-US" dirty="0" smtClean="0"/>
              <a:t>筑波大学、物理、江角晋一</a:t>
            </a:r>
            <a:endParaRPr kumimoji="1"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854087" y="5994724"/>
            <a:ext cx="33046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 smtClean="0"/>
              <a:t>田村さん、大阪</a:t>
            </a:r>
            <a:r>
              <a:rPr lang="ja-JP" altLang="en-US" sz="1200" dirty="0"/>
              <a:t>市立科学館発行 月刊「うちゅう」　</a:t>
            </a:r>
            <a:endParaRPr lang="en-US" altLang="ja-JP" sz="1200" dirty="0" smtClean="0"/>
          </a:p>
          <a:p>
            <a:r>
              <a:rPr lang="en-US" altLang="ja-JP" sz="1200" dirty="0" smtClean="0"/>
              <a:t>2013</a:t>
            </a:r>
            <a:r>
              <a:rPr lang="ja-JP" altLang="en-US" sz="1200" dirty="0"/>
              <a:t>年</a:t>
            </a:r>
            <a:r>
              <a:rPr lang="en-US" altLang="ja-JP" sz="1200" dirty="0"/>
              <a:t>7</a:t>
            </a:r>
            <a:r>
              <a:rPr lang="ja-JP" altLang="en-US" sz="1200" dirty="0" smtClean="0"/>
              <a:t>月号より（画像の一部は</a:t>
            </a:r>
            <a:r>
              <a:rPr lang="en-US" altLang="ja-JP" sz="1200" dirty="0" smtClean="0"/>
              <a:t>NASA</a:t>
            </a:r>
            <a:r>
              <a:rPr lang="ja-JP" altLang="en-US" sz="1200" dirty="0" smtClean="0"/>
              <a:t>より。）</a:t>
            </a:r>
            <a:endParaRPr lang="ja-JP" altLang="en-US" sz="1200" dirty="0"/>
          </a:p>
        </p:txBody>
      </p:sp>
      <p:pic>
        <p:nvPicPr>
          <p:cNvPr id="7" name="図 6" descr="neutron-star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78" y="3100574"/>
            <a:ext cx="4197272" cy="2707368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5015687" y="3222619"/>
            <a:ext cx="3752650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 smtClean="0">
                <a:solidFill>
                  <a:srgbClr val="FF0000"/>
                </a:solidFill>
              </a:rPr>
              <a:t>高温・高密度</a:t>
            </a:r>
            <a:r>
              <a:rPr lang="ja-JP" altLang="en-US" dirty="0">
                <a:solidFill>
                  <a:srgbClr val="FF0000"/>
                </a:solidFill>
              </a:rPr>
              <a:t>クォーク</a:t>
            </a:r>
            <a:r>
              <a:rPr lang="ja-JP" altLang="en-US" dirty="0" smtClean="0">
                <a:solidFill>
                  <a:srgbClr val="FF0000"/>
                </a:solidFill>
              </a:rPr>
              <a:t>物質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r>
              <a:rPr lang="ja-JP" altLang="en-US" dirty="0" smtClean="0">
                <a:solidFill>
                  <a:srgbClr val="FF0000"/>
                </a:solidFill>
              </a:rPr>
              <a:t>クォーク・グルーオン・プラズマ（</a:t>
            </a:r>
            <a:r>
              <a:rPr lang="en-US" altLang="ja-JP" dirty="0" smtClean="0">
                <a:solidFill>
                  <a:srgbClr val="FF0000"/>
                </a:solidFill>
              </a:rPr>
              <a:t>QGP</a:t>
            </a:r>
            <a:r>
              <a:rPr lang="ja-JP" altLang="en-US" dirty="0" smtClean="0">
                <a:solidFill>
                  <a:srgbClr val="FF0000"/>
                </a:solidFill>
              </a:rPr>
              <a:t>）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r>
              <a:rPr lang="ja-JP" altLang="en-US" dirty="0" smtClean="0">
                <a:solidFill>
                  <a:srgbClr val="FF0000"/>
                </a:solidFill>
              </a:rPr>
              <a:t>ハドロン・</a:t>
            </a:r>
            <a:r>
              <a:rPr lang="en-US" altLang="ja-JP" dirty="0" smtClean="0">
                <a:solidFill>
                  <a:srgbClr val="FF0000"/>
                </a:solidFill>
              </a:rPr>
              <a:t>QGP</a:t>
            </a:r>
            <a:r>
              <a:rPr lang="ja-JP" altLang="en-US" dirty="0" smtClean="0">
                <a:solidFill>
                  <a:srgbClr val="FF0000"/>
                </a:solidFill>
              </a:rPr>
              <a:t>相転移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r>
              <a:rPr lang="en-US" altLang="ja-JP" dirty="0" smtClean="0">
                <a:solidFill>
                  <a:srgbClr val="FF0000"/>
                </a:solidFill>
              </a:rPr>
              <a:t>QCD</a:t>
            </a:r>
            <a:r>
              <a:rPr lang="ja-JP" altLang="en-US" dirty="0" smtClean="0">
                <a:solidFill>
                  <a:srgbClr val="FF0000"/>
                </a:solidFill>
              </a:rPr>
              <a:t>臨界点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endParaRPr lang="en-US" altLang="ja-JP" dirty="0"/>
          </a:p>
          <a:p>
            <a:r>
              <a:rPr lang="ja-JP" altLang="en-US" dirty="0" smtClean="0">
                <a:solidFill>
                  <a:srgbClr val="0000FF"/>
                </a:solidFill>
              </a:rPr>
              <a:t>ジェットや光子等のハード物理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r>
              <a:rPr lang="ja-JP" altLang="en-US" dirty="0" smtClean="0">
                <a:solidFill>
                  <a:srgbClr val="0000FF"/>
                </a:solidFill>
              </a:rPr>
              <a:t>流体的、集団運動的なソフト物理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r>
              <a:rPr lang="ja-JP" altLang="en-US" dirty="0">
                <a:solidFill>
                  <a:srgbClr val="0000FF"/>
                </a:solidFill>
              </a:rPr>
              <a:t>多粒子</a:t>
            </a:r>
            <a:r>
              <a:rPr lang="ja-JP" altLang="en-US" dirty="0" smtClean="0">
                <a:solidFill>
                  <a:srgbClr val="0000FF"/>
                </a:solidFill>
              </a:rPr>
              <a:t>相関的手法を使い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r>
              <a:rPr lang="ja-JP" altLang="en-US" dirty="0" smtClean="0">
                <a:solidFill>
                  <a:srgbClr val="0000FF"/>
                </a:solidFill>
              </a:rPr>
              <a:t>これらの間の相互作用を研究</a:t>
            </a:r>
            <a:endParaRPr lang="en-US" altLang="ja-JP" dirty="0">
              <a:solidFill>
                <a:srgbClr val="0000FF"/>
              </a:solidFill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641600" y="4889500"/>
            <a:ext cx="2292864" cy="1092524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389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Group 2"/>
          <p:cNvGrpSpPr>
            <a:grpSpLocks/>
          </p:cNvGrpSpPr>
          <p:nvPr/>
        </p:nvGrpSpPr>
        <p:grpSpPr bwMode="auto">
          <a:xfrm>
            <a:off x="406586" y="390321"/>
            <a:ext cx="3162300" cy="2656277"/>
            <a:chOff x="2916" y="96"/>
            <a:chExt cx="1992" cy="1632"/>
          </a:xfrm>
        </p:grpSpPr>
        <p:sp>
          <p:nvSpPr>
            <p:cNvPr id="56323" name="Rectangle 3"/>
            <p:cNvSpPr>
              <a:spLocks noChangeArrowheads="1"/>
            </p:cNvSpPr>
            <p:nvPr/>
          </p:nvSpPr>
          <p:spPr bwMode="auto">
            <a:xfrm>
              <a:off x="3060" y="816"/>
              <a:ext cx="1692" cy="903"/>
            </a:xfrm>
            <a:prstGeom prst="rect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99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24" name="Oval 4"/>
            <p:cNvSpPr>
              <a:spLocks noChangeArrowheads="1"/>
            </p:cNvSpPr>
            <p:nvPr/>
          </p:nvSpPr>
          <p:spPr bwMode="auto">
            <a:xfrm>
              <a:off x="4560" y="816"/>
              <a:ext cx="348" cy="902"/>
            </a:xfrm>
            <a:prstGeom prst="ellipse">
              <a:avLst/>
            </a:prstGeom>
            <a:gradFill rotWithShape="0">
              <a:gsLst>
                <a:gs pos="0">
                  <a:srgbClr val="009900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25" name="Oval 5"/>
            <p:cNvSpPr>
              <a:spLocks noChangeArrowheads="1"/>
            </p:cNvSpPr>
            <p:nvPr/>
          </p:nvSpPr>
          <p:spPr bwMode="auto">
            <a:xfrm>
              <a:off x="2916" y="816"/>
              <a:ext cx="349" cy="912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009900"/>
                </a:gs>
              </a:gsLst>
              <a:lin ang="0" scaled="1"/>
            </a:gradFill>
            <a:ln w="9525">
              <a:solidFill>
                <a:srgbClr val="CCFFC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26" name="Text Box 6"/>
            <p:cNvSpPr txBox="1">
              <a:spLocks noChangeArrowheads="1"/>
            </p:cNvSpPr>
            <p:nvPr/>
          </p:nvSpPr>
          <p:spPr bwMode="auto">
            <a:xfrm>
              <a:off x="3795" y="405"/>
              <a:ext cx="28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ja-JP" sz="1600" b="1" dirty="0"/>
                <a:t>jet</a:t>
              </a:r>
            </a:p>
          </p:txBody>
        </p:sp>
        <p:sp>
          <p:nvSpPr>
            <p:cNvPr id="56327" name="Line 7"/>
            <p:cNvSpPr>
              <a:spLocks noChangeShapeType="1"/>
            </p:cNvSpPr>
            <p:nvPr/>
          </p:nvSpPr>
          <p:spPr bwMode="auto">
            <a:xfrm flipV="1">
              <a:off x="4128" y="336"/>
              <a:ext cx="432" cy="240"/>
            </a:xfrm>
            <a:prstGeom prst="line">
              <a:avLst/>
            </a:prstGeom>
            <a:noFill/>
            <a:ln w="76200">
              <a:solidFill>
                <a:srgbClr val="00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28" name="Line 8"/>
            <p:cNvSpPr>
              <a:spLocks noChangeShapeType="1"/>
            </p:cNvSpPr>
            <p:nvPr/>
          </p:nvSpPr>
          <p:spPr bwMode="auto">
            <a:xfrm flipV="1">
              <a:off x="4128" y="96"/>
              <a:ext cx="384" cy="480"/>
            </a:xfrm>
            <a:prstGeom prst="line">
              <a:avLst/>
            </a:prstGeom>
            <a:noFill/>
            <a:ln w="76200">
              <a:solidFill>
                <a:srgbClr val="00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29" name="Line 9"/>
            <p:cNvSpPr>
              <a:spLocks noChangeShapeType="1"/>
            </p:cNvSpPr>
            <p:nvPr/>
          </p:nvSpPr>
          <p:spPr bwMode="auto">
            <a:xfrm flipV="1">
              <a:off x="4128" y="96"/>
              <a:ext cx="96" cy="480"/>
            </a:xfrm>
            <a:prstGeom prst="line">
              <a:avLst/>
            </a:prstGeom>
            <a:noFill/>
            <a:ln w="76200">
              <a:solidFill>
                <a:srgbClr val="00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0" name="Line 10"/>
            <p:cNvSpPr>
              <a:spLocks noChangeShapeType="1"/>
            </p:cNvSpPr>
            <p:nvPr/>
          </p:nvSpPr>
          <p:spPr bwMode="auto">
            <a:xfrm>
              <a:off x="3791" y="1263"/>
              <a:ext cx="49" cy="225"/>
            </a:xfrm>
            <a:prstGeom prst="line">
              <a:avLst/>
            </a:prstGeom>
            <a:noFill/>
            <a:ln w="38100">
              <a:solidFill>
                <a:srgbClr val="00FF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1" name="Line 11"/>
            <p:cNvSpPr>
              <a:spLocks noChangeShapeType="1"/>
            </p:cNvSpPr>
            <p:nvPr/>
          </p:nvSpPr>
          <p:spPr bwMode="auto">
            <a:xfrm flipH="1">
              <a:off x="3504" y="1230"/>
              <a:ext cx="276" cy="450"/>
            </a:xfrm>
            <a:prstGeom prst="line">
              <a:avLst/>
            </a:prstGeom>
            <a:noFill/>
            <a:ln w="38100">
              <a:solidFill>
                <a:srgbClr val="00FF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2" name="Line 12"/>
            <p:cNvSpPr>
              <a:spLocks noChangeShapeType="1"/>
            </p:cNvSpPr>
            <p:nvPr/>
          </p:nvSpPr>
          <p:spPr bwMode="auto">
            <a:xfrm flipH="1">
              <a:off x="3408" y="1230"/>
              <a:ext cx="372" cy="258"/>
            </a:xfrm>
            <a:prstGeom prst="line">
              <a:avLst/>
            </a:prstGeom>
            <a:noFill/>
            <a:ln w="38100">
              <a:solidFill>
                <a:srgbClr val="00FF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3" name="Line 13"/>
            <p:cNvSpPr>
              <a:spLocks noChangeShapeType="1"/>
            </p:cNvSpPr>
            <p:nvPr/>
          </p:nvSpPr>
          <p:spPr bwMode="auto">
            <a:xfrm>
              <a:off x="3072" y="938"/>
              <a:ext cx="681" cy="0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4" name="Line 14"/>
            <p:cNvSpPr>
              <a:spLocks noChangeShapeType="1"/>
            </p:cNvSpPr>
            <p:nvPr/>
          </p:nvSpPr>
          <p:spPr bwMode="auto">
            <a:xfrm flipH="1">
              <a:off x="4070" y="938"/>
              <a:ext cx="730" cy="0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5" name="Line 15"/>
            <p:cNvSpPr>
              <a:spLocks noChangeShapeType="1"/>
            </p:cNvSpPr>
            <p:nvPr/>
          </p:nvSpPr>
          <p:spPr bwMode="auto">
            <a:xfrm flipH="1">
              <a:off x="3744" y="908"/>
              <a:ext cx="192" cy="418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6" name="Oval 16"/>
            <p:cNvSpPr>
              <a:spLocks noChangeArrowheads="1"/>
            </p:cNvSpPr>
            <p:nvPr/>
          </p:nvSpPr>
          <p:spPr bwMode="auto">
            <a:xfrm>
              <a:off x="4713" y="839"/>
              <a:ext cx="96" cy="1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37" name="Oval 17"/>
            <p:cNvSpPr>
              <a:spLocks noChangeArrowheads="1"/>
            </p:cNvSpPr>
            <p:nvPr/>
          </p:nvSpPr>
          <p:spPr bwMode="auto">
            <a:xfrm>
              <a:off x="3051" y="851"/>
              <a:ext cx="96" cy="1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38" name="Line 18"/>
            <p:cNvSpPr>
              <a:spLocks noChangeShapeType="1"/>
            </p:cNvSpPr>
            <p:nvPr/>
          </p:nvSpPr>
          <p:spPr bwMode="auto">
            <a:xfrm flipV="1">
              <a:off x="3888" y="480"/>
              <a:ext cx="288" cy="480"/>
            </a:xfrm>
            <a:prstGeom prst="line">
              <a:avLst/>
            </a:prstGeom>
            <a:noFill/>
            <a:ln w="76200">
              <a:solidFill>
                <a:srgbClr val="33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9" name="AutoShape 19"/>
            <p:cNvSpPr>
              <a:spLocks noChangeArrowheads="1"/>
            </p:cNvSpPr>
            <p:nvPr/>
          </p:nvSpPr>
          <p:spPr bwMode="auto">
            <a:xfrm>
              <a:off x="3744" y="746"/>
              <a:ext cx="341" cy="395"/>
            </a:xfrm>
            <a:prstGeom prst="irregularSeal1">
              <a:avLst/>
            </a:prstGeom>
            <a:solidFill>
              <a:srgbClr val="FFFF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40" name="Text Box 20"/>
            <p:cNvSpPr txBox="1">
              <a:spLocks noChangeArrowheads="1"/>
            </p:cNvSpPr>
            <p:nvPr/>
          </p:nvSpPr>
          <p:spPr bwMode="auto">
            <a:xfrm>
              <a:off x="3168" y="748"/>
              <a:ext cx="1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ja-JP" sz="1600" b="1"/>
                <a:t>p</a:t>
              </a:r>
            </a:p>
          </p:txBody>
        </p:sp>
        <p:sp>
          <p:nvSpPr>
            <p:cNvPr id="56341" name="Text Box 21"/>
            <p:cNvSpPr txBox="1">
              <a:spLocks noChangeArrowheads="1"/>
            </p:cNvSpPr>
            <p:nvPr/>
          </p:nvSpPr>
          <p:spPr bwMode="auto">
            <a:xfrm>
              <a:off x="4464" y="748"/>
              <a:ext cx="1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ja-JP" sz="1600" b="1"/>
                <a:t>p</a:t>
              </a:r>
            </a:p>
          </p:txBody>
        </p:sp>
        <p:sp>
          <p:nvSpPr>
            <p:cNvPr id="56342" name="Text Box 22"/>
            <p:cNvSpPr txBox="1">
              <a:spLocks noChangeArrowheads="1"/>
            </p:cNvSpPr>
            <p:nvPr/>
          </p:nvSpPr>
          <p:spPr bwMode="auto">
            <a:xfrm>
              <a:off x="2928" y="1200"/>
              <a:ext cx="28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ja-JP" sz="1600" b="1"/>
                <a:t>Au</a:t>
              </a:r>
            </a:p>
          </p:txBody>
        </p:sp>
        <p:sp>
          <p:nvSpPr>
            <p:cNvPr id="56343" name="Text Box 23"/>
            <p:cNvSpPr txBox="1">
              <a:spLocks noChangeArrowheads="1"/>
            </p:cNvSpPr>
            <p:nvPr/>
          </p:nvSpPr>
          <p:spPr bwMode="auto">
            <a:xfrm>
              <a:off x="4608" y="1200"/>
              <a:ext cx="28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ja-JP" sz="1600" b="1"/>
                <a:t>Au</a:t>
              </a:r>
            </a:p>
          </p:txBody>
        </p:sp>
      </p:grpSp>
      <p:sp>
        <p:nvSpPr>
          <p:cNvPr id="56345" name="Text Box 25"/>
          <p:cNvSpPr txBox="1">
            <a:spLocks noChangeArrowheads="1"/>
          </p:cNvSpPr>
          <p:nvPr/>
        </p:nvSpPr>
        <p:spPr bwMode="auto">
          <a:xfrm>
            <a:off x="778746" y="148446"/>
            <a:ext cx="7476531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QGP</a:t>
            </a:r>
            <a:r>
              <a:rPr lang="ja-JP" altLang="en-US" sz="2000" dirty="0" smtClean="0">
                <a:latin typeface="Arial"/>
                <a:cs typeface="Arial"/>
              </a:rPr>
              <a:t>中でのパートンのエネルギー損失　　　</a:t>
            </a:r>
            <a:r>
              <a:rPr lang="en-US" altLang="ja-JP" sz="2000" dirty="0" smtClean="0">
                <a:latin typeface="Arial"/>
                <a:cs typeface="Arial"/>
              </a:rPr>
              <a:t>---jet quenching--- </a:t>
            </a:r>
          </a:p>
        </p:txBody>
      </p:sp>
      <p:grpSp>
        <p:nvGrpSpPr>
          <p:cNvPr id="6" name="図形グループ 5"/>
          <p:cNvGrpSpPr/>
          <p:nvPr/>
        </p:nvGrpSpPr>
        <p:grpSpPr>
          <a:xfrm>
            <a:off x="4342169" y="842981"/>
            <a:ext cx="1893888" cy="4724400"/>
            <a:chOff x="7084195" y="184151"/>
            <a:chExt cx="1893888" cy="4724400"/>
          </a:xfrm>
        </p:grpSpPr>
        <p:pic>
          <p:nvPicPr>
            <p:cNvPr id="40" name="Picture 4" descr="cms-cone0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4195" y="184151"/>
              <a:ext cx="1893888" cy="472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Oval 6"/>
            <p:cNvSpPr>
              <a:spLocks noChangeArrowheads="1"/>
            </p:cNvSpPr>
            <p:nvPr/>
          </p:nvSpPr>
          <p:spPr bwMode="auto">
            <a:xfrm>
              <a:off x="7287395" y="1250951"/>
              <a:ext cx="1447800" cy="1447800"/>
            </a:xfrm>
            <a:prstGeom prst="ellipse">
              <a:avLst/>
            </a:prstGeom>
            <a:solidFill>
              <a:srgbClr val="FF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8011295" y="2470151"/>
              <a:ext cx="0" cy="8382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3" name="Line 8"/>
            <p:cNvSpPr>
              <a:spLocks noChangeShapeType="1"/>
            </p:cNvSpPr>
            <p:nvPr/>
          </p:nvSpPr>
          <p:spPr bwMode="auto">
            <a:xfrm flipV="1">
              <a:off x="7998595" y="1250951"/>
              <a:ext cx="0" cy="12192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4" name="AutoShape 9"/>
            <p:cNvSpPr>
              <a:spLocks noChangeArrowheads="1"/>
            </p:cNvSpPr>
            <p:nvPr/>
          </p:nvSpPr>
          <p:spPr bwMode="auto">
            <a:xfrm>
              <a:off x="7846195" y="2317751"/>
              <a:ext cx="304800" cy="304800"/>
            </a:xfrm>
            <a:prstGeom prst="star5">
              <a:avLst/>
            </a:prstGeom>
            <a:solidFill>
              <a:srgbClr val="FFFF00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" name="Line 10"/>
            <p:cNvSpPr>
              <a:spLocks noChangeShapeType="1"/>
            </p:cNvSpPr>
            <p:nvPr/>
          </p:nvSpPr>
          <p:spPr bwMode="auto">
            <a:xfrm flipV="1">
              <a:off x="8074795" y="1403351"/>
              <a:ext cx="2286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6" name="Line 11"/>
            <p:cNvSpPr>
              <a:spLocks noChangeShapeType="1"/>
            </p:cNvSpPr>
            <p:nvPr/>
          </p:nvSpPr>
          <p:spPr bwMode="auto">
            <a:xfrm flipV="1">
              <a:off x="8074795" y="1555751"/>
              <a:ext cx="3810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7" name="Line 12"/>
            <p:cNvSpPr>
              <a:spLocks noChangeShapeType="1"/>
            </p:cNvSpPr>
            <p:nvPr/>
          </p:nvSpPr>
          <p:spPr bwMode="auto">
            <a:xfrm flipV="1">
              <a:off x="8074795" y="1784351"/>
              <a:ext cx="4572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8" name="Line 13"/>
            <p:cNvSpPr>
              <a:spLocks noChangeShapeType="1"/>
            </p:cNvSpPr>
            <p:nvPr/>
          </p:nvSpPr>
          <p:spPr bwMode="auto">
            <a:xfrm flipH="1" flipV="1">
              <a:off x="7693795" y="1403351"/>
              <a:ext cx="2286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9" name="Line 14"/>
            <p:cNvSpPr>
              <a:spLocks noChangeShapeType="1"/>
            </p:cNvSpPr>
            <p:nvPr/>
          </p:nvSpPr>
          <p:spPr bwMode="auto">
            <a:xfrm flipH="1" flipV="1">
              <a:off x="7541395" y="1555751"/>
              <a:ext cx="3810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0" name="Line 15"/>
            <p:cNvSpPr>
              <a:spLocks noChangeShapeType="1"/>
            </p:cNvSpPr>
            <p:nvPr/>
          </p:nvSpPr>
          <p:spPr bwMode="auto">
            <a:xfrm flipH="1" flipV="1">
              <a:off x="7465195" y="1784351"/>
              <a:ext cx="4572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pic>
        <p:nvPicPr>
          <p:cNvPr id="5" name="図 4" descr="aj-atlas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539" y="842981"/>
            <a:ext cx="2752038" cy="5436124"/>
          </a:xfrm>
          <a:prstGeom prst="rect">
            <a:avLst/>
          </a:prstGeom>
        </p:spPr>
      </p:pic>
      <p:pic>
        <p:nvPicPr>
          <p:cNvPr id="56344" name="Picture 24" descr="jet_supp_sta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" y="3347296"/>
            <a:ext cx="4724400" cy="30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46" name="Rectangle 26"/>
          <p:cNvSpPr>
            <a:spLocks noChangeArrowheads="1"/>
          </p:cNvSpPr>
          <p:nvPr/>
        </p:nvSpPr>
        <p:spPr bwMode="auto">
          <a:xfrm>
            <a:off x="1718893" y="3150446"/>
            <a:ext cx="26543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dirty="0"/>
              <a:t>Phys. Rev. </a:t>
            </a:r>
            <a:r>
              <a:rPr lang="en-US" altLang="ja-JP" sz="1400" dirty="0" err="1"/>
              <a:t>Lett</a:t>
            </a:r>
            <a:r>
              <a:rPr lang="en-US" altLang="ja-JP" sz="1400" dirty="0"/>
              <a:t>. </a:t>
            </a:r>
            <a:r>
              <a:rPr lang="en-US" altLang="ja-JP" sz="1400" dirty="0" smtClean="0"/>
              <a:t>91 (</a:t>
            </a:r>
            <a:r>
              <a:rPr lang="en-US" altLang="ja-JP" sz="1400" dirty="0"/>
              <a:t>2003) 072304 </a:t>
            </a: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369759" y="1304283"/>
            <a:ext cx="611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CMS</a:t>
            </a:r>
            <a:endParaRPr kumimoji="1" lang="ja-JP" altLang="en-US" dirty="0"/>
          </a:p>
        </p:txBody>
      </p:sp>
      <p:sp>
        <p:nvSpPr>
          <p:cNvPr id="51" name="Rectangle 26"/>
          <p:cNvSpPr>
            <a:spLocks noChangeArrowheads="1"/>
          </p:cNvSpPr>
          <p:nvPr/>
        </p:nvSpPr>
        <p:spPr bwMode="auto">
          <a:xfrm>
            <a:off x="6307861" y="640510"/>
            <a:ext cx="27494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dirty="0"/>
              <a:t>Phys. Rev. </a:t>
            </a:r>
            <a:r>
              <a:rPr lang="en-US" altLang="ja-JP" sz="1400" dirty="0" err="1"/>
              <a:t>Lett</a:t>
            </a:r>
            <a:r>
              <a:rPr lang="en-US" altLang="ja-JP" sz="1400" dirty="0"/>
              <a:t>. </a:t>
            </a:r>
            <a:r>
              <a:rPr lang="en-US" altLang="ja-JP" sz="1400" dirty="0" smtClean="0"/>
              <a:t>105 </a:t>
            </a:r>
            <a:r>
              <a:rPr lang="en-US" altLang="ja-JP" sz="1400" dirty="0"/>
              <a:t>(</a:t>
            </a:r>
            <a:r>
              <a:rPr lang="en-US" altLang="ja-JP" sz="1400" dirty="0" smtClean="0"/>
              <a:t>2010</a:t>
            </a:r>
            <a:r>
              <a:rPr lang="en-US" altLang="ja-JP" sz="1400" dirty="0"/>
              <a:t>) 252303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861333" y="4481852"/>
            <a:ext cx="1060431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Away-side </a:t>
            </a:r>
          </a:p>
          <a:p>
            <a:r>
              <a:rPr kumimoji="1" lang="en-US" altLang="ja-JP" sz="1400" dirty="0" smtClean="0"/>
              <a:t>suppression</a:t>
            </a:r>
            <a:endParaRPr kumimoji="1" lang="ja-JP" altLang="en-US" sz="1400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6064175" y="3273557"/>
            <a:ext cx="2480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di-jet energy asymmetry</a:t>
            </a:r>
            <a:endParaRPr kumimoji="1" lang="ja-JP" altLang="en-US" dirty="0"/>
          </a:p>
        </p:txBody>
      </p:sp>
      <p:sp>
        <p:nvSpPr>
          <p:cNvPr id="53" name="テキスト ボックス 52"/>
          <p:cNvSpPr txBox="1"/>
          <p:nvPr/>
        </p:nvSpPr>
        <p:spPr>
          <a:xfrm rot="18900000">
            <a:off x="3615376" y="1380365"/>
            <a:ext cx="1787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re-distribution </a:t>
            </a:r>
            <a:r>
              <a:rPr lang="en-US" altLang="ja-JP" dirty="0"/>
              <a:t>of </a:t>
            </a:r>
            <a:endParaRPr kumimoji="1" lang="en-US" altLang="ja-JP" dirty="0" smtClean="0"/>
          </a:p>
          <a:p>
            <a:r>
              <a:rPr lang="en-US" altLang="ja-JP" dirty="0" smtClean="0"/>
              <a:t>the lost energy</a:t>
            </a:r>
            <a:endParaRPr kumimoji="1" lang="ja-JP" altLang="en-US" dirty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6485814" y="6094439"/>
            <a:ext cx="1996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di-jet relative angle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981355" y="2231497"/>
            <a:ext cx="775472" cy="58477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|E</a:t>
            </a:r>
            <a:r>
              <a:rPr kumimoji="1" lang="en-US" altLang="ja-JP" sz="1600" baseline="-25000" dirty="0" smtClean="0"/>
              <a:t>1</a:t>
            </a:r>
            <a:r>
              <a:rPr kumimoji="1" lang="en-US" altLang="ja-JP" sz="1600" dirty="0" smtClean="0"/>
              <a:t>-E</a:t>
            </a:r>
            <a:r>
              <a:rPr kumimoji="1" lang="en-US" altLang="ja-JP" sz="1600" baseline="-25000" dirty="0" smtClean="0"/>
              <a:t>2</a:t>
            </a:r>
            <a:r>
              <a:rPr kumimoji="1" lang="en-US" altLang="ja-JP" sz="1600" dirty="0" smtClean="0"/>
              <a:t>|</a:t>
            </a:r>
          </a:p>
          <a:p>
            <a:r>
              <a:rPr lang="en-US" altLang="ja-JP" sz="1600" dirty="0" smtClean="0"/>
              <a:t>  E</a:t>
            </a:r>
            <a:r>
              <a:rPr lang="en-US" altLang="ja-JP" sz="1600" baseline="-25000" dirty="0" smtClean="0"/>
              <a:t>1</a:t>
            </a:r>
            <a:r>
              <a:rPr lang="en-US" altLang="ja-JP" sz="1600" dirty="0" smtClean="0"/>
              <a:t>+E</a:t>
            </a:r>
            <a:r>
              <a:rPr lang="en-US" altLang="ja-JP" sz="1600" baseline="-25000" dirty="0"/>
              <a:t>2</a:t>
            </a:r>
          </a:p>
        </p:txBody>
      </p:sp>
      <p:cxnSp>
        <p:nvCxnSpPr>
          <p:cNvPr id="11" name="直線コネクタ 10"/>
          <p:cNvCxnSpPr/>
          <p:nvPr/>
        </p:nvCxnSpPr>
        <p:spPr>
          <a:xfrm flipH="1">
            <a:off x="8130767" y="2560774"/>
            <a:ext cx="475829" cy="0"/>
          </a:xfrm>
          <a:prstGeom prst="line">
            <a:avLst/>
          </a:prstGeom>
          <a:ln w="1905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54"/>
          <p:cNvSpPr txBox="1"/>
          <p:nvPr/>
        </p:nvSpPr>
        <p:spPr>
          <a:xfrm>
            <a:off x="7784811" y="5272786"/>
            <a:ext cx="788897" cy="33855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|</a:t>
            </a:r>
            <a:r>
              <a:rPr kumimoji="1" lang="en-US" altLang="ja-JP" sz="1600" dirty="0" smtClean="0">
                <a:latin typeface="Symbol" charset="2"/>
                <a:cs typeface="Symbol" charset="2"/>
              </a:rPr>
              <a:t>f</a:t>
            </a:r>
            <a:r>
              <a:rPr kumimoji="1" lang="en-US" altLang="ja-JP" sz="1600" baseline="-25000" dirty="0" smtClean="0"/>
              <a:t>1</a:t>
            </a:r>
            <a:r>
              <a:rPr kumimoji="1" lang="en-US" altLang="ja-JP" sz="1600" dirty="0" smtClean="0"/>
              <a:t>-</a:t>
            </a:r>
            <a:r>
              <a:rPr lang="en-US" altLang="ja-JP" sz="1600" dirty="0">
                <a:latin typeface="Symbol" charset="2"/>
                <a:cs typeface="Symbol" charset="2"/>
              </a:rPr>
              <a:t>f</a:t>
            </a:r>
            <a:r>
              <a:rPr kumimoji="1" lang="en-US" altLang="ja-JP" sz="1600" baseline="-25000" dirty="0" smtClean="0"/>
              <a:t>2</a:t>
            </a:r>
            <a:r>
              <a:rPr kumimoji="1" lang="en-US" altLang="ja-JP" sz="1600" dirty="0" smtClean="0"/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3184221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ms-pp-e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422" y="3319395"/>
            <a:ext cx="3291564" cy="239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22" name="Picture 1026" descr="cms-rid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661" y="750332"/>
            <a:ext cx="4448077" cy="256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23" name="Text Box 1027"/>
          <p:cNvSpPr txBox="1">
            <a:spLocks noChangeArrowheads="1"/>
          </p:cNvSpPr>
          <p:nvPr/>
        </p:nvSpPr>
        <p:spPr bwMode="auto">
          <a:xfrm>
            <a:off x="4559510" y="216932"/>
            <a:ext cx="1649379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ja-JP" dirty="0" smtClean="0"/>
              <a:t>High </a:t>
            </a:r>
            <a:r>
              <a:rPr lang="en-US" altLang="ja-JP" dirty="0" err="1" smtClean="0"/>
              <a:t>mult</a:t>
            </a:r>
            <a:r>
              <a:rPr lang="en-US" altLang="ja-JP" dirty="0" smtClean="0"/>
              <a:t>. </a:t>
            </a:r>
            <a:r>
              <a:rPr lang="en-US" altLang="ja-JP" dirty="0" err="1" smtClean="0"/>
              <a:t>p+A</a:t>
            </a:r>
            <a:r>
              <a:rPr lang="en-US" altLang="ja-JP" dirty="0" smtClean="0"/>
              <a:t> </a:t>
            </a:r>
            <a:endParaRPr lang="ja-JP" altLang="en-US" dirty="0"/>
          </a:p>
        </p:txBody>
      </p:sp>
      <p:sp>
        <p:nvSpPr>
          <p:cNvPr id="133124" name="Text Box 1028"/>
          <p:cNvSpPr txBox="1">
            <a:spLocks noChangeArrowheads="1"/>
          </p:cNvSpPr>
          <p:nvPr/>
        </p:nvSpPr>
        <p:spPr bwMode="auto">
          <a:xfrm>
            <a:off x="7416252" y="216932"/>
            <a:ext cx="598859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ja-JP" dirty="0" smtClean="0"/>
              <a:t>A+A</a:t>
            </a:r>
            <a:endParaRPr lang="ja-JP" altLang="en-US" dirty="0"/>
          </a:p>
        </p:txBody>
      </p:sp>
      <p:pic>
        <p:nvPicPr>
          <p:cNvPr id="8" name="Picture 2" descr="cms-pt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92" y="3275562"/>
            <a:ext cx="4657844" cy="274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1027"/>
          <p:cNvSpPr txBox="1">
            <a:spLocks noChangeArrowheads="1"/>
          </p:cNvSpPr>
          <p:nvPr/>
        </p:nvSpPr>
        <p:spPr bwMode="auto">
          <a:xfrm>
            <a:off x="2861350" y="2827151"/>
            <a:ext cx="1590311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ja-JP" dirty="0" smtClean="0"/>
              <a:t>High </a:t>
            </a:r>
            <a:r>
              <a:rPr lang="en-US" altLang="ja-JP" dirty="0" err="1" smtClean="0"/>
              <a:t>mult</a:t>
            </a:r>
            <a:r>
              <a:rPr lang="en-US" altLang="ja-JP" dirty="0" smtClean="0"/>
              <a:t>. </a:t>
            </a:r>
            <a:r>
              <a:rPr lang="en-US" altLang="ja-JP" dirty="0" err="1" smtClean="0"/>
              <a:t>p+p</a:t>
            </a:r>
            <a:endParaRPr lang="ja-JP" altLang="en-US" dirty="0"/>
          </a:p>
        </p:txBody>
      </p:sp>
      <p:sp>
        <p:nvSpPr>
          <p:cNvPr id="10" name="Text Box 1027"/>
          <p:cNvSpPr txBox="1">
            <a:spLocks noChangeArrowheads="1"/>
          </p:cNvSpPr>
          <p:nvPr/>
        </p:nvSpPr>
        <p:spPr bwMode="auto">
          <a:xfrm>
            <a:off x="665776" y="2817969"/>
            <a:ext cx="1528821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ja-JP" dirty="0" smtClean="0"/>
              <a:t>Min. bias </a:t>
            </a:r>
            <a:r>
              <a:rPr lang="en-US" altLang="ja-JP" dirty="0" err="1" smtClean="0"/>
              <a:t>p+p</a:t>
            </a:r>
            <a:endParaRPr lang="ja-JP" altLang="en-US" dirty="0"/>
          </a:p>
        </p:txBody>
      </p:sp>
      <p:sp>
        <p:nvSpPr>
          <p:cNvPr id="5" name="右矢印 4"/>
          <p:cNvSpPr/>
          <p:nvPr/>
        </p:nvSpPr>
        <p:spPr>
          <a:xfrm rot="19800000">
            <a:off x="1288326" y="3124497"/>
            <a:ext cx="7539633" cy="621753"/>
          </a:xfrm>
          <a:prstGeom prst="rightArrow">
            <a:avLst/>
          </a:prstGeom>
          <a:noFill/>
          <a:ln w="38100" cmpd="sng">
            <a:solidFill>
              <a:srgbClr val="FF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rgbClr val="FF00FF"/>
                </a:solidFill>
              </a:rPr>
              <a:t>s</a:t>
            </a:r>
            <a:r>
              <a:rPr kumimoji="1" lang="en-US" altLang="ja-JP" dirty="0" smtClean="0">
                <a:solidFill>
                  <a:srgbClr val="FF00FF"/>
                </a:solidFill>
              </a:rPr>
              <a:t>hape evolution</a:t>
            </a:r>
            <a:endParaRPr kumimoji="1" lang="ja-JP" altLang="en-US" dirty="0">
              <a:solidFill>
                <a:srgbClr val="FF00FF"/>
              </a:solidFill>
            </a:endParaRPr>
          </a:p>
        </p:txBody>
      </p:sp>
      <p:pic>
        <p:nvPicPr>
          <p:cNvPr id="13" name="Picture 2" descr="cms-mul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636" y="4953805"/>
            <a:ext cx="1892070" cy="181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420297" y="1069867"/>
            <a:ext cx="354859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 err="1" smtClean="0"/>
              <a:t>pp</a:t>
            </a:r>
            <a:r>
              <a:rPr lang="ja-JP" altLang="en-US" sz="1400" dirty="0" smtClean="0"/>
              <a:t>や</a:t>
            </a:r>
            <a:r>
              <a:rPr lang="en-US" altLang="ja-JP" sz="1400" dirty="0" err="1" smtClean="0"/>
              <a:t>pA</a:t>
            </a:r>
            <a:r>
              <a:rPr lang="ja-JP" altLang="en-US" sz="1400" dirty="0" smtClean="0"/>
              <a:t>衝突のような小さい衝突系でも、</a:t>
            </a:r>
            <a:r>
              <a:rPr lang="en-US" altLang="ja-JP" sz="1400" dirty="0" smtClean="0"/>
              <a:t/>
            </a:r>
            <a:br>
              <a:rPr lang="en-US" altLang="ja-JP" sz="1400" dirty="0" smtClean="0"/>
            </a:br>
            <a:r>
              <a:rPr lang="ja-JP" altLang="en-US" sz="1400" dirty="0" smtClean="0"/>
              <a:t>特に、高多重度衝突事象においては、</a:t>
            </a:r>
            <a:endParaRPr lang="en-US" altLang="ja-JP" sz="1400" dirty="0" smtClean="0"/>
          </a:p>
          <a:p>
            <a:r>
              <a:rPr lang="ja-JP" altLang="en-US" sz="1400" dirty="0" smtClean="0"/>
              <a:t>高温・高密度状態の生成の可能性がある。</a:t>
            </a:r>
            <a:endParaRPr lang="en-US" altLang="ja-JP" sz="1400" dirty="0"/>
          </a:p>
          <a:p>
            <a:r>
              <a:rPr lang="en-US" altLang="ja-JP" sz="1400" dirty="0" smtClean="0"/>
              <a:t>--- </a:t>
            </a:r>
            <a:r>
              <a:rPr lang="ja-JP" altLang="en-US" sz="1400" dirty="0" smtClean="0"/>
              <a:t>集団運動的な膨張があるのか？</a:t>
            </a:r>
            <a:r>
              <a:rPr lang="en-US" altLang="ja-JP" sz="1400" dirty="0" smtClean="0"/>
              <a:t> ---</a:t>
            </a:r>
          </a:p>
          <a:p>
            <a:r>
              <a:rPr lang="en-US" altLang="ja-JP" sz="1400" dirty="0" smtClean="0"/>
              <a:t>--- </a:t>
            </a:r>
            <a:r>
              <a:rPr lang="ja-JP" altLang="en-US" sz="1400" dirty="0" smtClean="0"/>
              <a:t>中心衝突度依存性、多重度依存性</a:t>
            </a:r>
            <a:r>
              <a:rPr lang="en-US" altLang="ja-JP" sz="1400" dirty="0" smtClean="0"/>
              <a:t> ---</a:t>
            </a:r>
            <a:endParaRPr lang="en-US" altLang="ja-JP" sz="14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27073" y="318532"/>
            <a:ext cx="4017847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2000" dirty="0" smtClean="0">
                <a:latin typeface="Arial"/>
                <a:cs typeface="Arial"/>
              </a:rPr>
              <a:t>リッジ構造か、高次異方的な流体か</a:t>
            </a:r>
            <a:endParaRPr kumimoji="1" lang="ja-JP" altLang="en-US" sz="2000" baseline="-25000" dirty="0">
              <a:latin typeface="Arial"/>
              <a:cs typeface="Arial"/>
            </a:endParaRPr>
          </a:p>
        </p:txBody>
      </p:sp>
      <p:grpSp>
        <p:nvGrpSpPr>
          <p:cNvPr id="4" name="図形グループ 3"/>
          <p:cNvGrpSpPr/>
          <p:nvPr/>
        </p:nvGrpSpPr>
        <p:grpSpPr>
          <a:xfrm>
            <a:off x="6908457" y="5007786"/>
            <a:ext cx="2111375" cy="1522412"/>
            <a:chOff x="6989612" y="5104240"/>
            <a:chExt cx="2111375" cy="1522412"/>
          </a:xfrm>
        </p:grpSpPr>
        <p:sp>
          <p:nvSpPr>
            <p:cNvPr id="14" name="AutoShape 5"/>
            <p:cNvSpPr>
              <a:spLocks noChangeArrowheads="1"/>
            </p:cNvSpPr>
            <p:nvPr/>
          </p:nvSpPr>
          <p:spPr bwMode="auto">
            <a:xfrm rot="13405092">
              <a:off x="7489675" y="5202665"/>
              <a:ext cx="762000" cy="1295400"/>
            </a:xfrm>
            <a:prstGeom prst="can">
              <a:avLst>
                <a:gd name="adj" fmla="val 42500"/>
              </a:avLst>
            </a:prstGeom>
            <a:gradFill rotWithShape="0">
              <a:gsLst>
                <a:gs pos="0">
                  <a:srgbClr val="0000FF"/>
                </a:gs>
                <a:gs pos="50000">
                  <a:srgbClr val="FF0000"/>
                </a:gs>
                <a:gs pos="100000">
                  <a:srgbClr val="0000FF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8251675" y="5888465"/>
              <a:ext cx="685800" cy="2286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rot="133047" flipV="1">
              <a:off x="7870675" y="5659865"/>
              <a:ext cx="5334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7" name="Line 9"/>
            <p:cNvSpPr>
              <a:spLocks noChangeShapeType="1"/>
            </p:cNvSpPr>
            <p:nvPr/>
          </p:nvSpPr>
          <p:spPr bwMode="auto">
            <a:xfrm>
              <a:off x="8251675" y="5888465"/>
              <a:ext cx="304800" cy="6096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8" name="Oval 10"/>
            <p:cNvSpPr>
              <a:spLocks noChangeArrowheads="1"/>
            </p:cNvSpPr>
            <p:nvPr/>
          </p:nvSpPr>
          <p:spPr bwMode="auto">
            <a:xfrm rot="1713577">
              <a:off x="8696175" y="5875765"/>
              <a:ext cx="304800" cy="457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>
              <a:off x="8251675" y="5888465"/>
              <a:ext cx="685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>
              <a:off x="8251675" y="5888465"/>
              <a:ext cx="4572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" name="Line 13"/>
            <p:cNvSpPr>
              <a:spLocks noChangeShapeType="1"/>
            </p:cNvSpPr>
            <p:nvPr/>
          </p:nvSpPr>
          <p:spPr bwMode="auto">
            <a:xfrm flipH="1" flipV="1">
              <a:off x="7032475" y="5291565"/>
              <a:ext cx="533400" cy="30480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" name="Oval 14"/>
            <p:cNvSpPr>
              <a:spLocks noChangeArrowheads="1"/>
            </p:cNvSpPr>
            <p:nvPr/>
          </p:nvSpPr>
          <p:spPr bwMode="auto">
            <a:xfrm rot="1713577">
              <a:off x="6989612" y="5178852"/>
              <a:ext cx="304800" cy="4191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" name="Line 15"/>
            <p:cNvSpPr>
              <a:spLocks noChangeShapeType="1"/>
            </p:cNvSpPr>
            <p:nvPr/>
          </p:nvSpPr>
          <p:spPr bwMode="auto">
            <a:xfrm>
              <a:off x="7261075" y="5215365"/>
              <a:ext cx="304800" cy="3810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4" name="Line 16"/>
            <p:cNvSpPr>
              <a:spLocks noChangeShapeType="1"/>
            </p:cNvSpPr>
            <p:nvPr/>
          </p:nvSpPr>
          <p:spPr bwMode="auto">
            <a:xfrm flipV="1">
              <a:off x="7108675" y="5596365"/>
              <a:ext cx="4572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rot="133047" flipV="1">
              <a:off x="8567587" y="5890052"/>
              <a:ext cx="533400" cy="609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 flipH="1" flipV="1">
              <a:off x="7870675" y="626946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7" name="Line 20"/>
            <p:cNvSpPr>
              <a:spLocks noChangeShapeType="1"/>
            </p:cNvSpPr>
            <p:nvPr/>
          </p:nvSpPr>
          <p:spPr bwMode="auto">
            <a:xfrm flipH="1" flipV="1">
              <a:off x="8404075" y="5659865"/>
              <a:ext cx="685800" cy="228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8" name="Line 22"/>
            <p:cNvSpPr>
              <a:spLocks noChangeShapeType="1"/>
            </p:cNvSpPr>
            <p:nvPr/>
          </p:nvSpPr>
          <p:spPr bwMode="auto">
            <a:xfrm rot="133047" flipV="1">
              <a:off x="7145187" y="5104240"/>
              <a:ext cx="1373188" cy="1522412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0" name="フッター プレースホルダー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31" name="スライド番号プレースホルダー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146078" y="6116909"/>
            <a:ext cx="611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CMS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797048" y="6050721"/>
            <a:ext cx="3326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smtClean="0"/>
              <a:t>JHEP 09</a:t>
            </a:r>
            <a:r>
              <a:rPr lang="en-US" altLang="ja-JP" sz="1200" dirty="0"/>
              <a:t> </a:t>
            </a:r>
            <a:r>
              <a:rPr lang="en-US" altLang="ja-JP" sz="1200" dirty="0" smtClean="0"/>
              <a:t>(</a:t>
            </a:r>
            <a:r>
              <a:rPr lang="en-US" altLang="ja-JP" sz="1200" dirty="0"/>
              <a:t>2010) </a:t>
            </a:r>
            <a:r>
              <a:rPr lang="en-US" altLang="ja-JP" sz="1200" dirty="0" smtClean="0"/>
              <a:t>091,  </a:t>
            </a:r>
            <a:r>
              <a:rPr lang="tr-TR" altLang="ja-JP" sz="1200" dirty="0" smtClean="0"/>
              <a:t> </a:t>
            </a:r>
            <a:r>
              <a:rPr lang="tr-TR" altLang="ja-JP" sz="1200" dirty="0" err="1" smtClean="0"/>
              <a:t>Eur</a:t>
            </a:r>
            <a:r>
              <a:rPr lang="tr-TR" altLang="ja-JP" sz="1200" dirty="0"/>
              <a:t>. Phys. J. C 72 (2012) 2012</a:t>
            </a:r>
            <a:r>
              <a:rPr lang="hu-HU" altLang="ja-JP" sz="1200" dirty="0" smtClean="0"/>
              <a:t> </a:t>
            </a:r>
          </a:p>
          <a:p>
            <a:r>
              <a:rPr lang="hu-HU" altLang="ja-JP" sz="1200" dirty="0" smtClean="0"/>
              <a:t>Phys</a:t>
            </a:r>
            <a:r>
              <a:rPr lang="hu-HU" altLang="ja-JP" sz="1200" dirty="0"/>
              <a:t>. Lett. B 718 (2013) 795-814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825041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psi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5" y="1771122"/>
            <a:ext cx="1864510" cy="2405820"/>
          </a:xfrm>
          <a:prstGeom prst="rect">
            <a:avLst/>
          </a:prstGeom>
        </p:spPr>
      </p:pic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451255" y="744158"/>
            <a:ext cx="82287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1600" dirty="0" smtClean="0"/>
              <a:t>- strong </a:t>
            </a:r>
            <a:r>
              <a:rPr lang="en-US" altLang="ja-JP" sz="1600" dirty="0">
                <a:latin typeface="Symbol" charset="0"/>
                <a:sym typeface="Symbol" charset="0"/>
              </a:rPr>
              <a:t></a:t>
            </a:r>
            <a:r>
              <a:rPr lang="en-US" altLang="ja-JP" sz="1600" baseline="-25000" dirty="0"/>
              <a:t>2</a:t>
            </a:r>
            <a:r>
              <a:rPr lang="en-US" altLang="ja-JP" sz="1600" dirty="0"/>
              <a:t> dependence and left/right asymmetry </a:t>
            </a:r>
            <a:r>
              <a:rPr lang="en-US" altLang="ja-JP" sz="1600" dirty="0" smtClean="0"/>
              <a:t>(coupled with energy loss and collective flow)</a:t>
            </a:r>
            <a:r>
              <a:rPr lang="en-US" altLang="ja-JP" sz="1600" dirty="0"/>
              <a:t/>
            </a:r>
            <a:br>
              <a:rPr lang="en-US" altLang="ja-JP" sz="1600" dirty="0"/>
            </a:br>
            <a:r>
              <a:rPr lang="en-US" altLang="ja-JP" sz="1600" dirty="0"/>
              <a:t>- </a:t>
            </a:r>
            <a:r>
              <a:rPr lang="en-US" altLang="ja-JP" sz="1600" dirty="0" smtClean="0"/>
              <a:t>broader </a:t>
            </a:r>
            <a:r>
              <a:rPr lang="en-US" altLang="ja-JP" sz="1600" dirty="0"/>
              <a:t>out-of-plane correlation </a:t>
            </a:r>
            <a:r>
              <a:rPr lang="en-US" altLang="ja-JP" sz="1600" dirty="0" smtClean="0"/>
              <a:t>than in-plane correlation (re-distribution of lost energy)</a:t>
            </a:r>
          </a:p>
          <a:p>
            <a:r>
              <a:rPr lang="en-US" altLang="ja-JP" sz="1600" dirty="0" smtClean="0"/>
              <a:t>- some weak </a:t>
            </a:r>
            <a:r>
              <a:rPr lang="en-US" altLang="ja-JP" sz="1600" dirty="0" smtClean="0">
                <a:latin typeface="Symbol" charset="0"/>
                <a:sym typeface="Symbol" charset="0"/>
              </a:rPr>
              <a:t></a:t>
            </a:r>
            <a:r>
              <a:rPr lang="en-US" altLang="ja-JP" sz="1600" baseline="-25000" dirty="0" smtClean="0"/>
              <a:t>3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dependence </a:t>
            </a:r>
            <a:r>
              <a:rPr lang="en-US" altLang="ja-JP" sz="1600" dirty="0" smtClean="0"/>
              <a:t>(in back-up slides)</a:t>
            </a:r>
            <a:endParaRPr lang="en-US" altLang="ja-JP" sz="1600" dirty="0"/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130175" y="239622"/>
            <a:ext cx="7200342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ja-JP" altLang="en-US" sz="2000" dirty="0" smtClean="0">
                <a:latin typeface="Arial"/>
                <a:cs typeface="Arial"/>
              </a:rPr>
              <a:t>ジェット相関の角度・左右非対称性</a:t>
            </a:r>
            <a:r>
              <a:rPr lang="en-US" altLang="ja-JP" sz="2000" dirty="0">
                <a:latin typeface="Arial"/>
                <a:cs typeface="Arial"/>
              </a:rPr>
              <a:t> </a:t>
            </a:r>
            <a:r>
              <a:rPr lang="en-US" altLang="ja-JP" sz="2000" dirty="0" smtClean="0">
                <a:latin typeface="Arial"/>
                <a:cs typeface="Arial"/>
              </a:rPr>
              <a:t>  </a:t>
            </a:r>
            <a:r>
              <a:rPr lang="en-US" altLang="ja-JP" sz="1600" dirty="0" smtClean="0">
                <a:latin typeface="Arial"/>
                <a:cs typeface="Arial"/>
              </a:rPr>
              <a:t>--- </a:t>
            </a:r>
            <a:r>
              <a:rPr lang="ja-JP" altLang="en-US" sz="1600" dirty="0" smtClean="0">
                <a:latin typeface="Arial"/>
                <a:cs typeface="Arial"/>
              </a:rPr>
              <a:t>ハード・ソフト間の相互作用</a:t>
            </a:r>
            <a:r>
              <a:rPr lang="en-US" altLang="ja-JP" sz="1600" dirty="0" smtClean="0">
                <a:latin typeface="Arial"/>
                <a:cs typeface="Arial"/>
              </a:rPr>
              <a:t> ---</a:t>
            </a:r>
            <a:endParaRPr lang="ja-JP" altLang="en-US" sz="1600" dirty="0">
              <a:latin typeface="Arial"/>
              <a:cs typeface="Arial"/>
            </a:endParaRPr>
          </a:p>
        </p:txBody>
      </p:sp>
      <p:pic>
        <p:nvPicPr>
          <p:cNvPr id="109574" name="Picture 6" descr="psi2dep4050-ou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970" y="1633410"/>
            <a:ext cx="3540840" cy="412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5" name="Picture 7" descr="psi2dep4050-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810" y="1633410"/>
            <a:ext cx="2849863" cy="412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96" name="Text Box 28"/>
          <p:cNvSpPr txBox="1">
            <a:spLocks noChangeArrowheads="1"/>
          </p:cNvSpPr>
          <p:nvPr/>
        </p:nvSpPr>
        <p:spPr bwMode="auto">
          <a:xfrm>
            <a:off x="130175" y="5063693"/>
            <a:ext cx="27432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1400" dirty="0"/>
              <a:t>PHENIX Preliminary, </a:t>
            </a:r>
            <a:r>
              <a:rPr lang="en-US" altLang="ja-JP" sz="1400" dirty="0" smtClean="0"/>
              <a:t>QM12</a:t>
            </a:r>
          </a:p>
          <a:p>
            <a:r>
              <a:rPr lang="en-US" altLang="ja-JP" sz="1400" dirty="0"/>
              <a:t>mid-central 40-50</a:t>
            </a:r>
            <a:r>
              <a:rPr lang="en-US" altLang="ja-JP" sz="1400" dirty="0" smtClean="0"/>
              <a:t>%</a:t>
            </a:r>
            <a:r>
              <a:rPr lang="en-US" altLang="ja-JP" sz="1400" dirty="0"/>
              <a:t/>
            </a:r>
            <a:br>
              <a:rPr lang="en-US" altLang="ja-JP" sz="1400" dirty="0"/>
            </a:br>
            <a:r>
              <a:rPr lang="en-US" altLang="ja-JP" sz="1400" dirty="0" err="1"/>
              <a:t>Au+Au</a:t>
            </a:r>
            <a:r>
              <a:rPr lang="en-US" altLang="ja-JP" sz="1400" dirty="0"/>
              <a:t> 200GeV, hadron-hadron</a:t>
            </a:r>
            <a:br>
              <a:rPr lang="en-US" altLang="ja-JP" sz="1400" dirty="0"/>
            </a:br>
            <a:r>
              <a:rPr lang="en-US" altLang="ja-JP" sz="1400" dirty="0" err="1"/>
              <a:t>p</a:t>
            </a:r>
            <a:r>
              <a:rPr lang="en-US" altLang="ja-JP" sz="1400" baseline="-25000" dirty="0" err="1"/>
              <a:t>T</a:t>
            </a:r>
            <a:r>
              <a:rPr lang="en-US" altLang="ja-JP" sz="1400" baseline="-25000" dirty="0"/>
              <a:t> </a:t>
            </a:r>
            <a:r>
              <a:rPr lang="en-US" altLang="ja-JP" sz="1400" dirty="0"/>
              <a:t>: (2~4)</a:t>
            </a:r>
            <a:r>
              <a:rPr lang="en-US" altLang="ja-JP" sz="1400" baseline="-25000" dirty="0"/>
              <a:t>Trig</a:t>
            </a:r>
            <a:r>
              <a:rPr lang="en-US" altLang="ja-JP" sz="1400" dirty="0"/>
              <a:t> x (1~2)</a:t>
            </a:r>
            <a:r>
              <a:rPr lang="en-US" altLang="ja-JP" sz="1400" baseline="-25000" dirty="0" err="1"/>
              <a:t>Asso</a:t>
            </a:r>
            <a:r>
              <a:rPr lang="en-US" altLang="ja-JP" sz="1400" dirty="0"/>
              <a:t> (</a:t>
            </a:r>
            <a:r>
              <a:rPr lang="en-US" altLang="ja-JP" sz="1400" dirty="0" err="1"/>
              <a:t>GeV</a:t>
            </a:r>
            <a:r>
              <a:rPr lang="en-US" altLang="ja-JP" sz="1400" dirty="0"/>
              <a:t>/c)</a:t>
            </a:r>
            <a:br>
              <a:rPr lang="en-US" altLang="ja-JP" sz="1400" dirty="0"/>
            </a:br>
            <a:r>
              <a:rPr lang="en-US" altLang="ja-JP" sz="1400" dirty="0" err="1"/>
              <a:t>vn</a:t>
            </a:r>
            <a:r>
              <a:rPr lang="en-US" altLang="ja-JP" sz="1400" dirty="0"/>
              <a:t> subtraction, no </a:t>
            </a:r>
            <a:r>
              <a:rPr lang="en-US" altLang="ja-JP" sz="1400" dirty="0">
                <a:latin typeface="Symbol" charset="2"/>
                <a:cs typeface="Symbol" charset="2"/>
              </a:rPr>
              <a:t>Dh</a:t>
            </a:r>
            <a:r>
              <a:rPr lang="en-US" altLang="ja-JP" sz="1400" dirty="0"/>
              <a:t> cut </a:t>
            </a:r>
            <a:endParaRPr lang="ja-JP" altLang="en-US" sz="1400" dirty="0"/>
          </a:p>
        </p:txBody>
      </p:sp>
      <p:sp>
        <p:nvSpPr>
          <p:cNvPr id="109601" name="Rectangle 33"/>
          <p:cNvSpPr>
            <a:spLocks noChangeArrowheads="1"/>
          </p:cNvSpPr>
          <p:nvPr/>
        </p:nvSpPr>
        <p:spPr bwMode="auto">
          <a:xfrm>
            <a:off x="57047" y="2504672"/>
            <a:ext cx="4175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Symbol" charset="0"/>
                <a:sym typeface="Symbol" charset="0"/>
              </a:rPr>
              <a:t></a:t>
            </a:r>
            <a:r>
              <a:rPr lang="en-US" altLang="ja-JP" sz="1600" baseline="-25000" dirty="0"/>
              <a:t>2</a:t>
            </a: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708601" y="5646946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0</a:t>
            </a:r>
            <a:endParaRPr kumimoji="1" lang="ja-JP" altLang="en-US" sz="2000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588452" y="5648469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2</a:t>
            </a:r>
            <a:endParaRPr kumimoji="1" lang="ja-JP" altLang="en-US" sz="2000" dirty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468304" y="5648469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4</a:t>
            </a:r>
            <a:endParaRPr kumimoji="1" lang="ja-JP" altLang="en-US" sz="20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074117" y="6047056"/>
            <a:ext cx="18153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err="1" smtClean="0">
                <a:latin typeface="Symbol" charset="2"/>
                <a:cs typeface="Symbol" charset="2"/>
              </a:rPr>
              <a:t>Df</a:t>
            </a:r>
            <a:r>
              <a:rPr kumimoji="1" lang="en-US" altLang="ja-JP" sz="2000" dirty="0" smtClean="0"/>
              <a:t> = </a:t>
            </a:r>
            <a:r>
              <a:rPr kumimoji="1" lang="en-US" altLang="ja-JP" sz="2000" dirty="0" err="1" smtClean="0">
                <a:latin typeface="Symbol" charset="2"/>
                <a:cs typeface="Symbol" charset="2"/>
              </a:rPr>
              <a:t>f</a:t>
            </a:r>
            <a:r>
              <a:rPr kumimoji="1" lang="en-US" altLang="ja-JP" sz="2000" baseline="-25000" dirty="0" err="1" smtClean="0"/>
              <a:t>Asso</a:t>
            </a:r>
            <a:r>
              <a:rPr kumimoji="1" lang="en-US" altLang="ja-JP" sz="2000" dirty="0" smtClean="0"/>
              <a:t> – </a:t>
            </a:r>
            <a:r>
              <a:rPr lang="en-US" altLang="ja-JP" sz="2000" dirty="0" err="1" smtClean="0">
                <a:latin typeface="Symbol" charset="2"/>
                <a:cs typeface="Symbol" charset="2"/>
              </a:rPr>
              <a:t>f</a:t>
            </a:r>
            <a:r>
              <a:rPr kumimoji="1" lang="en-US" altLang="ja-JP" sz="2000" baseline="-25000" dirty="0" err="1" smtClean="0"/>
              <a:t>Trig</a:t>
            </a:r>
            <a:endParaRPr kumimoji="1" lang="ja-JP" altLang="en-US" sz="2000" baseline="-25000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6560705" y="5646946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0</a:t>
            </a:r>
            <a:endParaRPr kumimoji="1" lang="ja-JP" altLang="en-US" sz="2000" dirty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7440556" y="5648469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2</a:t>
            </a:r>
            <a:endParaRPr kumimoji="1" lang="ja-JP" altLang="en-US" sz="2000" dirty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8320408" y="5648469"/>
            <a:ext cx="31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4</a:t>
            </a:r>
            <a:endParaRPr kumimoji="1" lang="ja-JP" altLang="en-US" sz="2000" dirty="0"/>
          </a:p>
        </p:txBody>
      </p:sp>
      <p:sp>
        <p:nvSpPr>
          <p:cNvPr id="7" name="テキスト ボックス 6"/>
          <p:cNvSpPr txBox="1"/>
          <p:nvPr/>
        </p:nvSpPr>
        <p:spPr>
          <a:xfrm rot="16200000">
            <a:off x="1122698" y="3487621"/>
            <a:ext cx="21440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1/</a:t>
            </a:r>
            <a:r>
              <a:rPr kumimoji="1" lang="en-US" altLang="ja-JP" sz="2000" dirty="0" err="1" smtClean="0"/>
              <a:t>N</a:t>
            </a:r>
            <a:r>
              <a:rPr kumimoji="1" lang="en-US" altLang="ja-JP" sz="2000" baseline="-25000" dirty="0" err="1" smtClean="0"/>
              <a:t>Trig</a:t>
            </a:r>
            <a:r>
              <a:rPr kumimoji="1" lang="en-US" altLang="ja-JP" sz="2000" dirty="0" smtClean="0"/>
              <a:t> </a:t>
            </a:r>
            <a:r>
              <a:rPr kumimoji="1" lang="en-US" altLang="ja-JP" sz="2000" dirty="0" err="1" smtClean="0"/>
              <a:t>dN</a:t>
            </a:r>
            <a:r>
              <a:rPr kumimoji="1" lang="en-US" altLang="ja-JP" sz="2000" baseline="-25000" dirty="0" err="1" smtClean="0"/>
              <a:t>Asso</a:t>
            </a:r>
            <a:r>
              <a:rPr kumimoji="1" lang="en-US" altLang="ja-JP" sz="2000" baseline="-25000" dirty="0" smtClean="0"/>
              <a:t> </a:t>
            </a:r>
            <a:r>
              <a:rPr kumimoji="1" lang="en-US" altLang="ja-JP" sz="2000" dirty="0" smtClean="0"/>
              <a:t>/ </a:t>
            </a:r>
            <a:r>
              <a:rPr kumimoji="1" lang="en-US" altLang="ja-JP" sz="2000" dirty="0" err="1" smtClean="0"/>
              <a:t>d</a:t>
            </a:r>
            <a:r>
              <a:rPr kumimoji="1" lang="en-US" altLang="ja-JP" sz="2000" dirty="0" err="1" smtClean="0">
                <a:latin typeface="Symbol" charset="2"/>
                <a:cs typeface="Symbol" charset="2"/>
              </a:rPr>
              <a:t>Df</a:t>
            </a:r>
            <a:endParaRPr kumimoji="1" lang="ja-JP" altLang="en-US" sz="2000" dirty="0">
              <a:latin typeface="Symbol" charset="2"/>
              <a:cs typeface="Symbol" charset="2"/>
            </a:endParaRPr>
          </a:p>
        </p:txBody>
      </p:sp>
      <p:cxnSp>
        <p:nvCxnSpPr>
          <p:cNvPr id="46" name="直線コネクタ 45"/>
          <p:cNvCxnSpPr/>
          <p:nvPr/>
        </p:nvCxnSpPr>
        <p:spPr>
          <a:xfrm flipV="1">
            <a:off x="3871521" y="1670398"/>
            <a:ext cx="0" cy="4013535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/>
          <p:cNvCxnSpPr/>
          <p:nvPr/>
        </p:nvCxnSpPr>
        <p:spPr>
          <a:xfrm flipV="1">
            <a:off x="5244560" y="1658069"/>
            <a:ext cx="0" cy="4013535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コネクタ 51"/>
          <p:cNvCxnSpPr/>
          <p:nvPr/>
        </p:nvCxnSpPr>
        <p:spPr>
          <a:xfrm flipV="1">
            <a:off x="6728565" y="1670397"/>
            <a:ext cx="0" cy="4013535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直線コネクタ 52"/>
          <p:cNvCxnSpPr/>
          <p:nvPr/>
        </p:nvCxnSpPr>
        <p:spPr>
          <a:xfrm flipV="1">
            <a:off x="8101603" y="1658069"/>
            <a:ext cx="0" cy="4013535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/>
          <p:nvPr/>
        </p:nvCxnSpPr>
        <p:spPr>
          <a:xfrm>
            <a:off x="863078" y="2958957"/>
            <a:ext cx="147956" cy="776727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>
            <a:off x="863078" y="2958957"/>
            <a:ext cx="739781" cy="135619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V="1">
            <a:off x="1849452" y="2737040"/>
            <a:ext cx="4598971" cy="456168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flipV="1">
            <a:off x="2703291" y="2737040"/>
            <a:ext cx="857355" cy="1317467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5084851" y="5634617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p</a:t>
            </a:r>
            <a:endParaRPr kumimoji="1" lang="ja-JP" altLang="en-US" sz="2000" dirty="0">
              <a:solidFill>
                <a:srgbClr val="008000"/>
              </a:solidFill>
              <a:latin typeface="Symbol" charset="2"/>
              <a:cs typeface="Symbol" charset="2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7938738" y="5634617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p</a:t>
            </a:r>
            <a:endParaRPr kumimoji="1" lang="ja-JP" altLang="en-US" sz="2000" dirty="0">
              <a:solidFill>
                <a:srgbClr val="008000"/>
              </a:solidFill>
              <a:latin typeface="Symbol" charset="2"/>
              <a:cs typeface="Symbol" charset="2"/>
            </a:endParaRPr>
          </a:p>
        </p:txBody>
      </p:sp>
      <p:cxnSp>
        <p:nvCxnSpPr>
          <p:cNvPr id="30" name="直線矢印コネクタ 29"/>
          <p:cNvCxnSpPr/>
          <p:nvPr/>
        </p:nvCxnSpPr>
        <p:spPr>
          <a:xfrm flipV="1">
            <a:off x="863078" y="2108257"/>
            <a:ext cx="147956" cy="850700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1109671" y="1957046"/>
            <a:ext cx="2761850" cy="447107"/>
          </a:xfrm>
          <a:prstGeom prst="straightConnector1">
            <a:avLst/>
          </a:prstGeom>
          <a:ln>
            <a:solidFill>
              <a:srgbClr val="0000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 Box 25"/>
          <p:cNvSpPr txBox="1">
            <a:spLocks noChangeArrowheads="1"/>
          </p:cNvSpPr>
          <p:nvPr/>
        </p:nvSpPr>
        <p:spPr bwMode="auto">
          <a:xfrm>
            <a:off x="7330517" y="110123"/>
            <a:ext cx="174989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QM12: T. </a:t>
            </a:r>
            <a:r>
              <a:rPr lang="en-US" altLang="ja-JP" sz="1600" dirty="0" err="1" smtClean="0"/>
              <a:t>Todoroki</a:t>
            </a:r>
            <a:endParaRPr lang="en-US" altLang="ja-JP" sz="1600" dirty="0"/>
          </a:p>
        </p:txBody>
      </p:sp>
      <p:cxnSp>
        <p:nvCxnSpPr>
          <p:cNvPr id="34" name="直線矢印コネクタ 33"/>
          <p:cNvCxnSpPr/>
          <p:nvPr/>
        </p:nvCxnSpPr>
        <p:spPr>
          <a:xfrm flipV="1">
            <a:off x="863078" y="2817920"/>
            <a:ext cx="739781" cy="134516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V="1">
            <a:off x="1849452" y="1771122"/>
            <a:ext cx="352798" cy="965918"/>
          </a:xfrm>
          <a:prstGeom prst="straightConnector1">
            <a:avLst/>
          </a:prstGeom>
          <a:ln>
            <a:solidFill>
              <a:srgbClr val="0000FF"/>
            </a:solidFill>
            <a:prstDash val="sys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2202250" y="1771122"/>
            <a:ext cx="4526315" cy="733550"/>
          </a:xfrm>
          <a:prstGeom prst="straightConnector1">
            <a:avLst/>
          </a:prstGeom>
          <a:ln>
            <a:solidFill>
              <a:srgbClr val="0000FF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/>
          <p:nvPr/>
        </p:nvCxnSpPr>
        <p:spPr>
          <a:xfrm>
            <a:off x="1109671" y="3926347"/>
            <a:ext cx="1593620" cy="12816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699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線矢印コネクタ 30"/>
          <p:cNvCxnSpPr/>
          <p:nvPr/>
        </p:nvCxnSpPr>
        <p:spPr>
          <a:xfrm flipV="1">
            <a:off x="1343445" y="5590557"/>
            <a:ext cx="0" cy="757014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1343445" y="4506139"/>
            <a:ext cx="0" cy="73605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9212-8B4C-024B-98F3-2DD7CFEC7AE2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9" name="円柱 8"/>
          <p:cNvSpPr/>
          <p:nvPr/>
        </p:nvSpPr>
        <p:spPr>
          <a:xfrm rot="16200000">
            <a:off x="857201" y="4948996"/>
            <a:ext cx="868948" cy="1279964"/>
          </a:xfrm>
          <a:prstGeom prst="can">
            <a:avLst>
              <a:gd name="adj" fmla="val 32692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/>
          <p:cNvCxnSpPr/>
          <p:nvPr/>
        </p:nvCxnSpPr>
        <p:spPr>
          <a:xfrm>
            <a:off x="140979" y="5575610"/>
            <a:ext cx="643179" cy="99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1931658" y="5580591"/>
            <a:ext cx="643179" cy="99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>
            <a:endCxn id="9" idx="3"/>
          </p:cNvCxnSpPr>
          <p:nvPr/>
        </p:nvCxnSpPr>
        <p:spPr>
          <a:xfrm flipV="1">
            <a:off x="784158" y="5588978"/>
            <a:ext cx="1147499" cy="1576"/>
          </a:xfrm>
          <a:prstGeom prst="line">
            <a:avLst/>
          </a:prstGeom>
          <a:ln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左右矢印 17"/>
          <p:cNvSpPr/>
          <p:nvPr/>
        </p:nvSpPr>
        <p:spPr>
          <a:xfrm>
            <a:off x="1142920" y="5659228"/>
            <a:ext cx="508000" cy="147053"/>
          </a:xfrm>
          <a:prstGeom prst="leftRightArrow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2095666" y="5242189"/>
            <a:ext cx="71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beam</a:t>
            </a:r>
            <a:endParaRPr lang="ja-JP" altLang="en-US" dirty="0"/>
          </a:p>
        </p:txBody>
      </p:sp>
      <p:pic>
        <p:nvPicPr>
          <p:cNvPr id="21" name="図 20" descr="deta_ampt_peri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600" y="539162"/>
            <a:ext cx="2888485" cy="5148300"/>
          </a:xfrm>
          <a:prstGeom prst="rect">
            <a:avLst/>
          </a:prstGeom>
        </p:spPr>
      </p:pic>
      <p:pic>
        <p:nvPicPr>
          <p:cNvPr id="22" name="図 21" descr="deta_ampt_mid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085" y="526833"/>
            <a:ext cx="2869544" cy="5148300"/>
          </a:xfrm>
          <a:prstGeom prst="rect">
            <a:avLst/>
          </a:prstGeom>
        </p:spPr>
      </p:pic>
      <p:sp>
        <p:nvSpPr>
          <p:cNvPr id="23" name="テキスト ボックス 22"/>
          <p:cNvSpPr txBox="1"/>
          <p:nvPr/>
        </p:nvSpPr>
        <p:spPr>
          <a:xfrm>
            <a:off x="4937303" y="4508173"/>
            <a:ext cx="2165564" cy="646331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Symbol" charset="2"/>
                <a:cs typeface="Symbol" charset="2"/>
              </a:rPr>
              <a:t>|</a:t>
            </a:r>
            <a:r>
              <a:rPr kumimoji="1" lang="en-US" altLang="ja-JP" dirty="0" err="1" smtClean="0">
                <a:latin typeface="Symbol" charset="2"/>
                <a:cs typeface="Symbol" charset="2"/>
              </a:rPr>
              <a:t>Df</a:t>
            </a:r>
            <a:r>
              <a:rPr kumimoji="1" lang="en-US" altLang="ja-JP" dirty="0" smtClean="0">
                <a:latin typeface="Symbol" charset="2"/>
                <a:cs typeface="Symbol" charset="2"/>
              </a:rPr>
              <a:t>| &lt;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>
                <a:latin typeface="Symbol" charset="2"/>
                <a:cs typeface="Symbol" charset="2"/>
              </a:rPr>
              <a:t>p/4 </a:t>
            </a:r>
            <a:r>
              <a:rPr kumimoji="1" lang="en-US" altLang="ja-JP" dirty="0" smtClean="0">
                <a:latin typeface="Arial"/>
                <a:cs typeface="Arial"/>
              </a:rPr>
              <a:t>near side</a:t>
            </a:r>
          </a:p>
          <a:p>
            <a:r>
              <a:rPr lang="en-US" altLang="ja-JP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|</a:t>
            </a:r>
            <a:r>
              <a:rPr lang="en-US" altLang="ja-JP" dirty="0" err="1">
                <a:solidFill>
                  <a:srgbClr val="FF0000"/>
                </a:solidFill>
                <a:latin typeface="Symbol" charset="2"/>
                <a:cs typeface="Symbol" charset="2"/>
              </a:rPr>
              <a:t>Df</a:t>
            </a:r>
            <a:r>
              <a:rPr lang="en-US" altLang="ja-JP" dirty="0">
                <a:solidFill>
                  <a:srgbClr val="FF0000"/>
                </a:solidFill>
                <a:latin typeface="Symbol" charset="2"/>
                <a:cs typeface="Symbol" charset="2"/>
              </a:rPr>
              <a:t>| </a:t>
            </a:r>
            <a:r>
              <a:rPr lang="en-US" altLang="ja-JP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&gt;</a:t>
            </a:r>
            <a:r>
              <a:rPr lang="en-US" altLang="ja-JP" dirty="0" smtClean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  <a:latin typeface="Symbol" charset="2"/>
                <a:cs typeface="Symbol" charset="2"/>
              </a:rPr>
              <a:t>p/</a:t>
            </a:r>
            <a:r>
              <a:rPr lang="en-US" altLang="ja-JP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4 </a:t>
            </a:r>
            <a:r>
              <a:rPr lang="en-US" altLang="ja-JP" dirty="0" smtClean="0">
                <a:solidFill>
                  <a:srgbClr val="FF0000"/>
                </a:solidFill>
                <a:latin typeface="Arial"/>
                <a:cs typeface="Arial"/>
              </a:rPr>
              <a:t>away side</a:t>
            </a:r>
            <a:endParaRPr lang="en-US" altLang="ja-JP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183111" y="5982358"/>
            <a:ext cx="1829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latin typeface="Symbol" charset="2"/>
                <a:cs typeface="Symbol" charset="2"/>
              </a:rPr>
              <a:t>Dh</a:t>
            </a:r>
            <a:r>
              <a:rPr kumimoji="1" lang="en-US" altLang="ja-JP" sz="2000" dirty="0" smtClean="0"/>
              <a:t> = </a:t>
            </a:r>
            <a:r>
              <a:rPr kumimoji="1" lang="en-US" altLang="ja-JP" sz="2000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sz="2000" baseline="30000" dirty="0" err="1" smtClean="0"/>
              <a:t>Asso</a:t>
            </a:r>
            <a:r>
              <a:rPr kumimoji="1" lang="en-US" altLang="ja-JP" sz="2000" dirty="0" smtClean="0"/>
              <a:t> - </a:t>
            </a:r>
            <a:r>
              <a:rPr kumimoji="1" lang="en-US" altLang="ja-JP" sz="2000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sz="2000" baseline="30000" dirty="0" err="1" smtClean="0"/>
              <a:t>Trig</a:t>
            </a:r>
            <a:endParaRPr kumimoji="1" lang="ja-JP" altLang="en-US" sz="2000" baseline="300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097755" y="5582248"/>
            <a:ext cx="27311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-4      -2        0        2        4</a:t>
            </a:r>
            <a:endParaRPr kumimoji="1" lang="ja-JP" altLang="en-US" sz="20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227249" y="5582248"/>
            <a:ext cx="27311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-4      -2        0        2        4</a:t>
            </a:r>
            <a:endParaRPr kumimoji="1" lang="ja-JP" altLang="en-US" sz="2000" dirty="0"/>
          </a:p>
        </p:txBody>
      </p:sp>
      <p:cxnSp>
        <p:nvCxnSpPr>
          <p:cNvPr id="28" name="直線矢印コネクタ 27"/>
          <p:cNvCxnSpPr/>
          <p:nvPr/>
        </p:nvCxnSpPr>
        <p:spPr>
          <a:xfrm flipV="1">
            <a:off x="1343445" y="5063715"/>
            <a:ext cx="0" cy="959737"/>
          </a:xfrm>
          <a:prstGeom prst="straightConnector1">
            <a:avLst/>
          </a:prstGeom>
          <a:ln>
            <a:solidFill>
              <a:srgbClr val="000000"/>
            </a:solidFill>
            <a:prstDash val="dot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/>
          <p:cNvSpPr txBox="1"/>
          <p:nvPr/>
        </p:nvSpPr>
        <p:spPr>
          <a:xfrm>
            <a:off x="6521952" y="634635"/>
            <a:ext cx="1883899" cy="646331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AMPT mid</a:t>
            </a:r>
            <a:r>
              <a:rPr lang="en-US" altLang="ja-JP" dirty="0"/>
              <a:t>-central </a:t>
            </a:r>
            <a:endParaRPr lang="en-US" altLang="ja-JP" dirty="0" smtClean="0"/>
          </a:p>
          <a:p>
            <a:r>
              <a:rPr lang="en-US" altLang="ja-JP" dirty="0" err="1" smtClean="0"/>
              <a:t>b</a:t>
            </a:r>
            <a:r>
              <a:rPr kumimoji="1" lang="en-US" altLang="ja-JP" baseline="-25000" dirty="0" err="1" smtClean="0"/>
              <a:t>imp</a:t>
            </a:r>
            <a:r>
              <a:rPr lang="en-US" altLang="ja-JP" dirty="0" smtClean="0"/>
              <a:t> = 4 - 10 </a:t>
            </a:r>
            <a:r>
              <a:rPr lang="en-US" altLang="ja-JP" dirty="0" err="1" smtClean="0"/>
              <a:t>fm</a:t>
            </a:r>
            <a:endParaRPr kumimoji="1" lang="ja-JP" altLang="en-US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702400" y="640492"/>
            <a:ext cx="1768483" cy="646331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AMPT </a:t>
            </a:r>
            <a:r>
              <a:rPr lang="en-US" altLang="ja-JP" dirty="0" smtClean="0"/>
              <a:t>Peripheral</a:t>
            </a:r>
          </a:p>
          <a:p>
            <a:r>
              <a:rPr lang="en-US" altLang="ja-JP" dirty="0" err="1" smtClean="0"/>
              <a:t>b</a:t>
            </a:r>
            <a:r>
              <a:rPr kumimoji="1" lang="en-US" altLang="ja-JP" baseline="-25000" dirty="0" err="1" smtClean="0"/>
              <a:t>imp</a:t>
            </a:r>
            <a:r>
              <a:rPr lang="en-US" altLang="ja-JP" dirty="0" smtClean="0"/>
              <a:t> = 10 - </a:t>
            </a:r>
            <a:r>
              <a:rPr lang="en-US" altLang="ja-JP" dirty="0" err="1" smtClean="0"/>
              <a:t>fm</a:t>
            </a:r>
            <a:endParaRPr kumimoji="1" lang="ja-JP" altLang="en-US" dirty="0"/>
          </a:p>
        </p:txBody>
      </p:sp>
      <p:cxnSp>
        <p:nvCxnSpPr>
          <p:cNvPr id="36" name="直線矢印コネクタ 35"/>
          <p:cNvCxnSpPr/>
          <p:nvPr/>
        </p:nvCxnSpPr>
        <p:spPr>
          <a:xfrm>
            <a:off x="7471787" y="2416482"/>
            <a:ext cx="271253" cy="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>
            <a:off x="7471787" y="3213711"/>
            <a:ext cx="271253" cy="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/>
          <p:cNvSpPr txBox="1"/>
          <p:nvPr/>
        </p:nvSpPr>
        <p:spPr>
          <a:xfrm rot="16200000">
            <a:off x="1630455" y="2920488"/>
            <a:ext cx="21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1/</a:t>
            </a:r>
            <a:r>
              <a:rPr kumimoji="1" lang="en-US" altLang="ja-JP" sz="2000" dirty="0" err="1" smtClean="0"/>
              <a:t>N</a:t>
            </a:r>
            <a:r>
              <a:rPr kumimoji="1" lang="en-US" altLang="ja-JP" sz="2000" baseline="-25000" dirty="0" err="1" smtClean="0"/>
              <a:t>Trig</a:t>
            </a:r>
            <a:r>
              <a:rPr kumimoji="1" lang="en-US" altLang="ja-JP" sz="2000" dirty="0" smtClean="0"/>
              <a:t> </a:t>
            </a:r>
            <a:r>
              <a:rPr kumimoji="1" lang="en-US" altLang="ja-JP" sz="2000" dirty="0" err="1" smtClean="0"/>
              <a:t>dN</a:t>
            </a:r>
            <a:r>
              <a:rPr kumimoji="1" lang="en-US" altLang="ja-JP" sz="2000" baseline="-25000" dirty="0" err="1" smtClean="0"/>
              <a:t>Asso</a:t>
            </a:r>
            <a:r>
              <a:rPr kumimoji="1" lang="en-US" altLang="ja-JP" sz="2000" baseline="-25000" dirty="0" smtClean="0"/>
              <a:t> </a:t>
            </a:r>
            <a:r>
              <a:rPr kumimoji="1" lang="en-US" altLang="ja-JP" sz="2000" dirty="0" smtClean="0"/>
              <a:t>/ </a:t>
            </a:r>
            <a:r>
              <a:rPr kumimoji="1" lang="en-US" altLang="ja-JP" sz="2000" dirty="0" err="1" smtClean="0"/>
              <a:t>d</a:t>
            </a:r>
            <a:r>
              <a:rPr kumimoji="1" lang="en-US" altLang="ja-JP" sz="2000" dirty="0" err="1" smtClean="0">
                <a:latin typeface="Symbol" charset="2"/>
                <a:cs typeface="Symbol" charset="2"/>
              </a:rPr>
              <a:t>Dh</a:t>
            </a:r>
            <a:endParaRPr kumimoji="1" lang="ja-JP" altLang="en-US" sz="2000" dirty="0">
              <a:latin typeface="Symbol" charset="2"/>
              <a:cs typeface="Symbol" charset="2"/>
            </a:endParaRPr>
          </a:p>
        </p:txBody>
      </p:sp>
      <p:cxnSp>
        <p:nvCxnSpPr>
          <p:cNvPr id="40" name="直線コネクタ 39"/>
          <p:cNvCxnSpPr/>
          <p:nvPr/>
        </p:nvCxnSpPr>
        <p:spPr>
          <a:xfrm flipV="1">
            <a:off x="4586642" y="1564569"/>
            <a:ext cx="0" cy="2943604"/>
          </a:xfrm>
          <a:prstGeom prst="line">
            <a:avLst/>
          </a:prstGeom>
          <a:ln w="76200" cmpd="sng">
            <a:solidFill>
              <a:srgbClr val="008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/>
          <p:cNvCxnSpPr/>
          <p:nvPr/>
        </p:nvCxnSpPr>
        <p:spPr>
          <a:xfrm flipV="1">
            <a:off x="7463902" y="1540208"/>
            <a:ext cx="0" cy="2943604"/>
          </a:xfrm>
          <a:prstGeom prst="line">
            <a:avLst/>
          </a:prstGeom>
          <a:ln w="76200" cmpd="sng">
            <a:solidFill>
              <a:srgbClr val="008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/>
          <p:cNvSpPr txBox="1"/>
          <p:nvPr/>
        </p:nvSpPr>
        <p:spPr>
          <a:xfrm>
            <a:off x="122589" y="1949956"/>
            <a:ext cx="2390373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F</a:t>
            </a:r>
            <a:r>
              <a:rPr kumimoji="1" lang="en-US" altLang="ja-JP" dirty="0" smtClean="0"/>
              <a:t>orward-backward</a:t>
            </a:r>
          </a:p>
          <a:p>
            <a:r>
              <a:rPr lang="en-US" altLang="ja-JP" dirty="0"/>
              <a:t>a</a:t>
            </a:r>
            <a:r>
              <a:rPr lang="en-US" altLang="ja-JP" dirty="0" smtClean="0"/>
              <a:t>symmetry is visible</a:t>
            </a:r>
          </a:p>
          <a:p>
            <a:r>
              <a:rPr lang="en-US" altLang="ja-JP" dirty="0"/>
              <a:t>a</a:t>
            </a:r>
            <a:r>
              <a:rPr lang="en-US" altLang="ja-JP" dirty="0" smtClean="0"/>
              <a:t>t least i</a:t>
            </a:r>
            <a:r>
              <a:rPr kumimoji="1" lang="en-US" altLang="ja-JP" dirty="0" smtClean="0"/>
              <a:t>n AMPT.</a:t>
            </a:r>
          </a:p>
          <a:p>
            <a:r>
              <a:rPr lang="en-US" altLang="ja-JP" dirty="0" smtClean="0"/>
              <a:t>Near side </a:t>
            </a:r>
            <a:r>
              <a:rPr lang="en-US" altLang="ja-JP" dirty="0" smtClean="0">
                <a:latin typeface="Symbol" charset="2"/>
                <a:cs typeface="Symbol" charset="2"/>
              </a:rPr>
              <a:t>Dh</a:t>
            </a:r>
            <a:r>
              <a:rPr lang="en-US" altLang="ja-JP" dirty="0" smtClean="0"/>
              <a:t> peak is backward shifted </a:t>
            </a:r>
            <a:r>
              <a:rPr lang="en-US" altLang="ja-JP" dirty="0" err="1" smtClean="0"/>
              <a:t>w.r.t</a:t>
            </a:r>
            <a:r>
              <a:rPr lang="en-US" altLang="ja-JP" dirty="0" smtClean="0"/>
              <a:t>. trigger </a:t>
            </a:r>
            <a:r>
              <a:rPr lang="en-US" altLang="ja-JP" dirty="0" smtClean="0">
                <a:latin typeface="Symbol" charset="2"/>
                <a:cs typeface="Symbol" charset="2"/>
              </a:rPr>
              <a:t>h </a:t>
            </a:r>
            <a:r>
              <a:rPr lang="en-US" altLang="ja-JP" dirty="0" smtClean="0">
                <a:cs typeface="Arial"/>
              </a:rPr>
              <a:t>direction</a:t>
            </a:r>
            <a:r>
              <a:rPr lang="en-US" altLang="ja-JP" dirty="0" smtClean="0">
                <a:cs typeface="Symbol" charset="2"/>
              </a:rPr>
              <a:t>.</a:t>
            </a:r>
            <a:endParaRPr kumimoji="1" lang="ja-JP" altLang="en-US" dirty="0">
              <a:cs typeface="Symbol" charset="2"/>
            </a:endParaRPr>
          </a:p>
        </p:txBody>
      </p:sp>
      <p:cxnSp>
        <p:nvCxnSpPr>
          <p:cNvPr id="46" name="直線コネクタ 45"/>
          <p:cNvCxnSpPr/>
          <p:nvPr/>
        </p:nvCxnSpPr>
        <p:spPr>
          <a:xfrm flipH="1" flipV="1">
            <a:off x="680498" y="4081517"/>
            <a:ext cx="345133" cy="797415"/>
          </a:xfrm>
          <a:prstGeom prst="line">
            <a:avLst/>
          </a:prstGeom>
          <a:ln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フリーフォーム 47"/>
          <p:cNvSpPr/>
          <p:nvPr/>
        </p:nvSpPr>
        <p:spPr>
          <a:xfrm rot="12600000">
            <a:off x="432455" y="4159319"/>
            <a:ext cx="778229" cy="744578"/>
          </a:xfrm>
          <a:custGeom>
            <a:avLst/>
            <a:gdLst>
              <a:gd name="connsiteX0" fmla="*/ 0 w 359635"/>
              <a:gd name="connsiteY0" fmla="*/ 247236 h 280950"/>
              <a:gd name="connsiteX1" fmla="*/ 123624 w 359635"/>
              <a:gd name="connsiteY1" fmla="*/ 235998 h 280950"/>
              <a:gd name="connsiteX2" fmla="*/ 280965 w 359635"/>
              <a:gd name="connsiteY2" fmla="*/ 280950 h 280950"/>
              <a:gd name="connsiteX3" fmla="*/ 359635 w 359635"/>
              <a:gd name="connsiteY3" fmla="*/ 269712 h 280950"/>
              <a:gd name="connsiteX4" fmla="*/ 269726 w 359635"/>
              <a:gd name="connsiteY4" fmla="*/ 146094 h 280950"/>
              <a:gd name="connsiteX5" fmla="*/ 191056 w 359635"/>
              <a:gd name="connsiteY5" fmla="*/ 0 h 280950"/>
              <a:gd name="connsiteX0" fmla="*/ 0 w 360382"/>
              <a:gd name="connsiteY0" fmla="*/ 247236 h 284274"/>
              <a:gd name="connsiteX1" fmla="*/ 123624 w 360382"/>
              <a:gd name="connsiteY1" fmla="*/ 235998 h 284274"/>
              <a:gd name="connsiteX2" fmla="*/ 280965 w 360382"/>
              <a:gd name="connsiteY2" fmla="*/ 280950 h 284274"/>
              <a:gd name="connsiteX3" fmla="*/ 359635 w 360382"/>
              <a:gd name="connsiteY3" fmla="*/ 269712 h 284274"/>
              <a:gd name="connsiteX4" fmla="*/ 232058 w 360382"/>
              <a:gd name="connsiteY4" fmla="*/ 119187 h 284274"/>
              <a:gd name="connsiteX5" fmla="*/ 191056 w 360382"/>
              <a:gd name="connsiteY5" fmla="*/ 0 h 284274"/>
              <a:gd name="connsiteX0" fmla="*/ 0 w 360382"/>
              <a:gd name="connsiteY0" fmla="*/ 279525 h 316563"/>
              <a:gd name="connsiteX1" fmla="*/ 123624 w 360382"/>
              <a:gd name="connsiteY1" fmla="*/ 268287 h 316563"/>
              <a:gd name="connsiteX2" fmla="*/ 280965 w 360382"/>
              <a:gd name="connsiteY2" fmla="*/ 313239 h 316563"/>
              <a:gd name="connsiteX3" fmla="*/ 359635 w 360382"/>
              <a:gd name="connsiteY3" fmla="*/ 302001 h 316563"/>
              <a:gd name="connsiteX4" fmla="*/ 232058 w 360382"/>
              <a:gd name="connsiteY4" fmla="*/ 151476 h 316563"/>
              <a:gd name="connsiteX5" fmla="*/ 191056 w 360382"/>
              <a:gd name="connsiteY5" fmla="*/ 0 h 316563"/>
              <a:gd name="connsiteX0" fmla="*/ 0 w 365868"/>
              <a:gd name="connsiteY0" fmla="*/ 279525 h 319840"/>
              <a:gd name="connsiteX1" fmla="*/ 123624 w 365868"/>
              <a:gd name="connsiteY1" fmla="*/ 268287 h 319840"/>
              <a:gd name="connsiteX2" fmla="*/ 280965 w 365868"/>
              <a:gd name="connsiteY2" fmla="*/ 313239 h 319840"/>
              <a:gd name="connsiteX3" fmla="*/ 365016 w 365868"/>
              <a:gd name="connsiteY3" fmla="*/ 302001 h 319840"/>
              <a:gd name="connsiteX4" fmla="*/ 232058 w 365868"/>
              <a:gd name="connsiteY4" fmla="*/ 151476 h 319840"/>
              <a:gd name="connsiteX5" fmla="*/ 191056 w 365868"/>
              <a:gd name="connsiteY5" fmla="*/ 0 h 319840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32058 w 365420"/>
              <a:gd name="connsiteY5" fmla="*/ 151476 h 316521"/>
              <a:gd name="connsiteX6" fmla="*/ 191056 w 365420"/>
              <a:gd name="connsiteY6" fmla="*/ 0 h 316521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21296 w 365420"/>
              <a:gd name="connsiteY5" fmla="*/ 135331 h 316521"/>
              <a:gd name="connsiteX6" fmla="*/ 191056 w 365420"/>
              <a:gd name="connsiteY6" fmla="*/ 0 h 316521"/>
              <a:gd name="connsiteX0" fmla="*/ 0 w 366100"/>
              <a:gd name="connsiteY0" fmla="*/ 279525 h 316521"/>
              <a:gd name="connsiteX1" fmla="*/ 123624 w 366100"/>
              <a:gd name="connsiteY1" fmla="*/ 268287 h 316521"/>
              <a:gd name="connsiteX2" fmla="*/ 259441 w 366100"/>
              <a:gd name="connsiteY2" fmla="*/ 313239 h 316521"/>
              <a:gd name="connsiteX3" fmla="*/ 365016 w 366100"/>
              <a:gd name="connsiteY3" fmla="*/ 302001 h 316521"/>
              <a:gd name="connsiteX4" fmla="*/ 309449 w 366100"/>
              <a:gd name="connsiteY4" fmla="*/ 213953 h 316521"/>
              <a:gd name="connsiteX5" fmla="*/ 221296 w 366100"/>
              <a:gd name="connsiteY5" fmla="*/ 135331 h 316521"/>
              <a:gd name="connsiteX6" fmla="*/ 191056 w 366100"/>
              <a:gd name="connsiteY6" fmla="*/ 0 h 316521"/>
              <a:gd name="connsiteX0" fmla="*/ 0 w 366064"/>
              <a:gd name="connsiteY0" fmla="*/ 279525 h 316521"/>
              <a:gd name="connsiteX1" fmla="*/ 123624 w 366064"/>
              <a:gd name="connsiteY1" fmla="*/ 268287 h 316521"/>
              <a:gd name="connsiteX2" fmla="*/ 259441 w 366064"/>
              <a:gd name="connsiteY2" fmla="*/ 313239 h 316521"/>
              <a:gd name="connsiteX3" fmla="*/ 365016 w 366064"/>
              <a:gd name="connsiteY3" fmla="*/ 302001 h 316521"/>
              <a:gd name="connsiteX4" fmla="*/ 309449 w 366064"/>
              <a:gd name="connsiteY4" fmla="*/ 213953 h 316521"/>
              <a:gd name="connsiteX5" fmla="*/ 242391 w 366064"/>
              <a:gd name="connsiteY5" fmla="*/ 124450 h 316521"/>
              <a:gd name="connsiteX6" fmla="*/ 191056 w 366064"/>
              <a:gd name="connsiteY6" fmla="*/ 0 h 316521"/>
              <a:gd name="connsiteX0" fmla="*/ 0 w 366064"/>
              <a:gd name="connsiteY0" fmla="*/ 279525 h 314683"/>
              <a:gd name="connsiteX1" fmla="*/ 111663 w 366064"/>
              <a:gd name="connsiteY1" fmla="*/ 293302 h 314683"/>
              <a:gd name="connsiteX2" fmla="*/ 259441 w 366064"/>
              <a:gd name="connsiteY2" fmla="*/ 313239 h 314683"/>
              <a:gd name="connsiteX3" fmla="*/ 365016 w 366064"/>
              <a:gd name="connsiteY3" fmla="*/ 302001 h 314683"/>
              <a:gd name="connsiteX4" fmla="*/ 309449 w 366064"/>
              <a:gd name="connsiteY4" fmla="*/ 213953 h 314683"/>
              <a:gd name="connsiteX5" fmla="*/ 242391 w 366064"/>
              <a:gd name="connsiteY5" fmla="*/ 124450 h 314683"/>
              <a:gd name="connsiteX6" fmla="*/ 191056 w 366064"/>
              <a:gd name="connsiteY6" fmla="*/ 0 h 314683"/>
              <a:gd name="connsiteX0" fmla="*/ 0 w 365661"/>
              <a:gd name="connsiteY0" fmla="*/ 279525 h 332204"/>
              <a:gd name="connsiteX1" fmla="*/ 111663 w 365661"/>
              <a:gd name="connsiteY1" fmla="*/ 293302 h 332204"/>
              <a:gd name="connsiteX2" fmla="*/ 271620 w 365661"/>
              <a:gd name="connsiteY2" fmla="*/ 332085 h 332204"/>
              <a:gd name="connsiteX3" fmla="*/ 365016 w 365661"/>
              <a:gd name="connsiteY3" fmla="*/ 302001 h 332204"/>
              <a:gd name="connsiteX4" fmla="*/ 309449 w 365661"/>
              <a:gd name="connsiteY4" fmla="*/ 213953 h 332204"/>
              <a:gd name="connsiteX5" fmla="*/ 242391 w 365661"/>
              <a:gd name="connsiteY5" fmla="*/ 124450 h 332204"/>
              <a:gd name="connsiteX6" fmla="*/ 191056 w 365661"/>
              <a:gd name="connsiteY6" fmla="*/ 0 h 332204"/>
              <a:gd name="connsiteX0" fmla="*/ 0 w 367221"/>
              <a:gd name="connsiteY0" fmla="*/ 279525 h 332180"/>
              <a:gd name="connsiteX1" fmla="*/ 111663 w 367221"/>
              <a:gd name="connsiteY1" fmla="*/ 293302 h 332180"/>
              <a:gd name="connsiteX2" fmla="*/ 271620 w 367221"/>
              <a:gd name="connsiteY2" fmla="*/ 332085 h 332180"/>
              <a:gd name="connsiteX3" fmla="*/ 365016 w 367221"/>
              <a:gd name="connsiteY3" fmla="*/ 302001 h 332180"/>
              <a:gd name="connsiteX4" fmla="*/ 329946 w 367221"/>
              <a:gd name="connsiteY4" fmla="*/ 234789 h 332180"/>
              <a:gd name="connsiteX5" fmla="*/ 242391 w 367221"/>
              <a:gd name="connsiteY5" fmla="*/ 124450 h 332180"/>
              <a:gd name="connsiteX6" fmla="*/ 191056 w 367221"/>
              <a:gd name="connsiteY6" fmla="*/ 0 h 332180"/>
              <a:gd name="connsiteX0" fmla="*/ 0 w 367919"/>
              <a:gd name="connsiteY0" fmla="*/ 279525 h 313937"/>
              <a:gd name="connsiteX1" fmla="*/ 111663 w 367919"/>
              <a:gd name="connsiteY1" fmla="*/ 293302 h 313937"/>
              <a:gd name="connsiteX2" fmla="*/ 259442 w 367919"/>
              <a:gd name="connsiteY2" fmla="*/ 313240 h 313937"/>
              <a:gd name="connsiteX3" fmla="*/ 365016 w 367919"/>
              <a:gd name="connsiteY3" fmla="*/ 302001 h 313937"/>
              <a:gd name="connsiteX4" fmla="*/ 329946 w 367919"/>
              <a:gd name="connsiteY4" fmla="*/ 234789 h 313937"/>
              <a:gd name="connsiteX5" fmla="*/ 242391 w 367919"/>
              <a:gd name="connsiteY5" fmla="*/ 124450 h 313937"/>
              <a:gd name="connsiteX6" fmla="*/ 191056 w 367919"/>
              <a:gd name="connsiteY6" fmla="*/ 0 h 313937"/>
              <a:gd name="connsiteX0" fmla="*/ 0 w 367696"/>
              <a:gd name="connsiteY0" fmla="*/ 279525 h 320914"/>
              <a:gd name="connsiteX1" fmla="*/ 111663 w 367696"/>
              <a:gd name="connsiteY1" fmla="*/ 293302 h 320914"/>
              <a:gd name="connsiteX2" fmla="*/ 259442 w 367696"/>
              <a:gd name="connsiteY2" fmla="*/ 313240 h 320914"/>
              <a:gd name="connsiteX3" fmla="*/ 364777 w 367696"/>
              <a:gd name="connsiteY3" fmla="*/ 314664 h 320914"/>
              <a:gd name="connsiteX4" fmla="*/ 329946 w 367696"/>
              <a:gd name="connsiteY4" fmla="*/ 234789 h 320914"/>
              <a:gd name="connsiteX5" fmla="*/ 242391 w 367696"/>
              <a:gd name="connsiteY5" fmla="*/ 124450 h 320914"/>
              <a:gd name="connsiteX6" fmla="*/ 191056 w 367696"/>
              <a:gd name="connsiteY6" fmla="*/ 0 h 320914"/>
              <a:gd name="connsiteX0" fmla="*/ 0 w 367342"/>
              <a:gd name="connsiteY0" fmla="*/ 279525 h 322645"/>
              <a:gd name="connsiteX1" fmla="*/ 111663 w 367342"/>
              <a:gd name="connsiteY1" fmla="*/ 293302 h 322645"/>
              <a:gd name="connsiteX2" fmla="*/ 265520 w 367342"/>
              <a:gd name="connsiteY2" fmla="*/ 322645 h 322645"/>
              <a:gd name="connsiteX3" fmla="*/ 364777 w 367342"/>
              <a:gd name="connsiteY3" fmla="*/ 314664 h 322645"/>
              <a:gd name="connsiteX4" fmla="*/ 329946 w 367342"/>
              <a:gd name="connsiteY4" fmla="*/ 234789 h 322645"/>
              <a:gd name="connsiteX5" fmla="*/ 242391 w 367342"/>
              <a:gd name="connsiteY5" fmla="*/ 124450 h 322645"/>
              <a:gd name="connsiteX6" fmla="*/ 191056 w 367342"/>
              <a:gd name="connsiteY6" fmla="*/ 0 h 322645"/>
              <a:gd name="connsiteX0" fmla="*/ 0 w 367342"/>
              <a:gd name="connsiteY0" fmla="*/ 279525 h 324985"/>
              <a:gd name="connsiteX1" fmla="*/ 111663 w 367342"/>
              <a:gd name="connsiteY1" fmla="*/ 293302 h 324985"/>
              <a:gd name="connsiteX2" fmla="*/ 265520 w 367342"/>
              <a:gd name="connsiteY2" fmla="*/ 322645 h 324985"/>
              <a:gd name="connsiteX3" fmla="*/ 364777 w 367342"/>
              <a:gd name="connsiteY3" fmla="*/ 314664 h 324985"/>
              <a:gd name="connsiteX4" fmla="*/ 329946 w 367342"/>
              <a:gd name="connsiteY4" fmla="*/ 234789 h 324985"/>
              <a:gd name="connsiteX5" fmla="*/ 242391 w 367342"/>
              <a:gd name="connsiteY5" fmla="*/ 124450 h 324985"/>
              <a:gd name="connsiteX6" fmla="*/ 191056 w 367342"/>
              <a:gd name="connsiteY6" fmla="*/ 0 h 324985"/>
              <a:gd name="connsiteX0" fmla="*/ 0 w 376976"/>
              <a:gd name="connsiteY0" fmla="*/ 279525 h 336455"/>
              <a:gd name="connsiteX1" fmla="*/ 111663 w 376976"/>
              <a:gd name="connsiteY1" fmla="*/ 293302 h 336455"/>
              <a:gd name="connsiteX2" fmla="*/ 265520 w 376976"/>
              <a:gd name="connsiteY2" fmla="*/ 322645 h 336455"/>
              <a:gd name="connsiteX3" fmla="*/ 364777 w 376976"/>
              <a:gd name="connsiteY3" fmla="*/ 314664 h 336455"/>
              <a:gd name="connsiteX4" fmla="*/ 329946 w 376976"/>
              <a:gd name="connsiteY4" fmla="*/ 234789 h 336455"/>
              <a:gd name="connsiteX5" fmla="*/ 242391 w 376976"/>
              <a:gd name="connsiteY5" fmla="*/ 124450 h 336455"/>
              <a:gd name="connsiteX6" fmla="*/ 191056 w 376976"/>
              <a:gd name="connsiteY6" fmla="*/ 0 h 336455"/>
              <a:gd name="connsiteX0" fmla="*/ 0 w 372818"/>
              <a:gd name="connsiteY0" fmla="*/ 279525 h 326513"/>
              <a:gd name="connsiteX1" fmla="*/ 111663 w 372818"/>
              <a:gd name="connsiteY1" fmla="*/ 293302 h 326513"/>
              <a:gd name="connsiteX2" fmla="*/ 265520 w 372818"/>
              <a:gd name="connsiteY2" fmla="*/ 322645 h 326513"/>
              <a:gd name="connsiteX3" fmla="*/ 364777 w 372818"/>
              <a:gd name="connsiteY3" fmla="*/ 314664 h 326513"/>
              <a:gd name="connsiteX4" fmla="*/ 352955 w 372818"/>
              <a:gd name="connsiteY4" fmla="*/ 253017 h 326513"/>
              <a:gd name="connsiteX5" fmla="*/ 242391 w 372818"/>
              <a:gd name="connsiteY5" fmla="*/ 124450 h 326513"/>
              <a:gd name="connsiteX6" fmla="*/ 191056 w 372818"/>
              <a:gd name="connsiteY6" fmla="*/ 0 h 326513"/>
              <a:gd name="connsiteX0" fmla="*/ 0 w 372131"/>
              <a:gd name="connsiteY0" fmla="*/ 279525 h 335131"/>
              <a:gd name="connsiteX1" fmla="*/ 111663 w 372131"/>
              <a:gd name="connsiteY1" fmla="*/ 293302 h 335131"/>
              <a:gd name="connsiteX2" fmla="*/ 274918 w 372131"/>
              <a:gd name="connsiteY2" fmla="*/ 332845 h 335131"/>
              <a:gd name="connsiteX3" fmla="*/ 364777 w 372131"/>
              <a:gd name="connsiteY3" fmla="*/ 314664 h 335131"/>
              <a:gd name="connsiteX4" fmla="*/ 352955 w 372131"/>
              <a:gd name="connsiteY4" fmla="*/ 253017 h 335131"/>
              <a:gd name="connsiteX5" fmla="*/ 242391 w 372131"/>
              <a:gd name="connsiteY5" fmla="*/ 124450 h 335131"/>
              <a:gd name="connsiteX6" fmla="*/ 191056 w 372131"/>
              <a:gd name="connsiteY6" fmla="*/ 0 h 335131"/>
              <a:gd name="connsiteX0" fmla="*/ 0 w 389864"/>
              <a:gd name="connsiteY0" fmla="*/ 291180 h 335131"/>
              <a:gd name="connsiteX1" fmla="*/ 129396 w 389864"/>
              <a:gd name="connsiteY1" fmla="*/ 293302 h 335131"/>
              <a:gd name="connsiteX2" fmla="*/ 292651 w 389864"/>
              <a:gd name="connsiteY2" fmla="*/ 332845 h 335131"/>
              <a:gd name="connsiteX3" fmla="*/ 382510 w 389864"/>
              <a:gd name="connsiteY3" fmla="*/ 314664 h 335131"/>
              <a:gd name="connsiteX4" fmla="*/ 370688 w 389864"/>
              <a:gd name="connsiteY4" fmla="*/ 253017 h 335131"/>
              <a:gd name="connsiteX5" fmla="*/ 260124 w 389864"/>
              <a:gd name="connsiteY5" fmla="*/ 124450 h 335131"/>
              <a:gd name="connsiteX6" fmla="*/ 208789 w 389864"/>
              <a:gd name="connsiteY6" fmla="*/ 0 h 335131"/>
              <a:gd name="connsiteX0" fmla="*/ 0 w 385002"/>
              <a:gd name="connsiteY0" fmla="*/ 298704 h 335131"/>
              <a:gd name="connsiteX1" fmla="*/ 124534 w 385002"/>
              <a:gd name="connsiteY1" fmla="*/ 293302 h 335131"/>
              <a:gd name="connsiteX2" fmla="*/ 287789 w 385002"/>
              <a:gd name="connsiteY2" fmla="*/ 332845 h 335131"/>
              <a:gd name="connsiteX3" fmla="*/ 377648 w 385002"/>
              <a:gd name="connsiteY3" fmla="*/ 314664 h 335131"/>
              <a:gd name="connsiteX4" fmla="*/ 365826 w 385002"/>
              <a:gd name="connsiteY4" fmla="*/ 253017 h 335131"/>
              <a:gd name="connsiteX5" fmla="*/ 255262 w 385002"/>
              <a:gd name="connsiteY5" fmla="*/ 124450 h 335131"/>
              <a:gd name="connsiteX6" fmla="*/ 203927 w 385002"/>
              <a:gd name="connsiteY6" fmla="*/ 0 h 335131"/>
              <a:gd name="connsiteX0" fmla="*/ 0 w 385002"/>
              <a:gd name="connsiteY0" fmla="*/ 298704 h 333922"/>
              <a:gd name="connsiteX1" fmla="*/ 118781 w 385002"/>
              <a:gd name="connsiteY1" fmla="*/ 288746 h 333922"/>
              <a:gd name="connsiteX2" fmla="*/ 287789 w 385002"/>
              <a:gd name="connsiteY2" fmla="*/ 332845 h 333922"/>
              <a:gd name="connsiteX3" fmla="*/ 377648 w 385002"/>
              <a:gd name="connsiteY3" fmla="*/ 314664 h 333922"/>
              <a:gd name="connsiteX4" fmla="*/ 365826 w 385002"/>
              <a:gd name="connsiteY4" fmla="*/ 253017 h 333922"/>
              <a:gd name="connsiteX5" fmla="*/ 255262 w 385002"/>
              <a:gd name="connsiteY5" fmla="*/ 124450 h 333922"/>
              <a:gd name="connsiteX6" fmla="*/ 203927 w 385002"/>
              <a:gd name="connsiteY6" fmla="*/ 0 h 333922"/>
              <a:gd name="connsiteX0" fmla="*/ 0 w 384608"/>
              <a:gd name="connsiteY0" fmla="*/ 298704 h 333922"/>
              <a:gd name="connsiteX1" fmla="*/ 118781 w 384608"/>
              <a:gd name="connsiteY1" fmla="*/ 288746 h 333922"/>
              <a:gd name="connsiteX2" fmla="*/ 287789 w 384608"/>
              <a:gd name="connsiteY2" fmla="*/ 332845 h 333922"/>
              <a:gd name="connsiteX3" fmla="*/ 377648 w 384608"/>
              <a:gd name="connsiteY3" fmla="*/ 314664 h 333922"/>
              <a:gd name="connsiteX4" fmla="*/ 365826 w 384608"/>
              <a:gd name="connsiteY4" fmla="*/ 253017 h 333922"/>
              <a:gd name="connsiteX5" fmla="*/ 264335 w 384608"/>
              <a:gd name="connsiteY5" fmla="*/ 129801 h 333922"/>
              <a:gd name="connsiteX6" fmla="*/ 203927 w 384608"/>
              <a:gd name="connsiteY6" fmla="*/ 0 h 333922"/>
              <a:gd name="connsiteX0" fmla="*/ 0 w 384608"/>
              <a:gd name="connsiteY0" fmla="*/ 289512 h 324730"/>
              <a:gd name="connsiteX1" fmla="*/ 118781 w 384608"/>
              <a:gd name="connsiteY1" fmla="*/ 279554 h 324730"/>
              <a:gd name="connsiteX2" fmla="*/ 287789 w 384608"/>
              <a:gd name="connsiteY2" fmla="*/ 323653 h 324730"/>
              <a:gd name="connsiteX3" fmla="*/ 377648 w 384608"/>
              <a:gd name="connsiteY3" fmla="*/ 305472 h 324730"/>
              <a:gd name="connsiteX4" fmla="*/ 365826 w 384608"/>
              <a:gd name="connsiteY4" fmla="*/ 243825 h 324730"/>
              <a:gd name="connsiteX5" fmla="*/ 264335 w 384608"/>
              <a:gd name="connsiteY5" fmla="*/ 120609 h 324730"/>
              <a:gd name="connsiteX6" fmla="*/ 195831 w 384608"/>
              <a:gd name="connsiteY6" fmla="*/ 0 h 324730"/>
              <a:gd name="connsiteX0" fmla="*/ 0 w 384977"/>
              <a:gd name="connsiteY0" fmla="*/ 289512 h 324730"/>
              <a:gd name="connsiteX1" fmla="*/ 118781 w 384977"/>
              <a:gd name="connsiteY1" fmla="*/ 279554 h 324730"/>
              <a:gd name="connsiteX2" fmla="*/ 287789 w 384977"/>
              <a:gd name="connsiteY2" fmla="*/ 323653 h 324730"/>
              <a:gd name="connsiteX3" fmla="*/ 377648 w 384977"/>
              <a:gd name="connsiteY3" fmla="*/ 305472 h 324730"/>
              <a:gd name="connsiteX4" fmla="*/ 365826 w 384977"/>
              <a:gd name="connsiteY4" fmla="*/ 243825 h 324730"/>
              <a:gd name="connsiteX5" fmla="*/ 255826 w 384977"/>
              <a:gd name="connsiteY5" fmla="*/ 107443 h 324730"/>
              <a:gd name="connsiteX6" fmla="*/ 195831 w 384977"/>
              <a:gd name="connsiteY6" fmla="*/ 0 h 324730"/>
              <a:gd name="connsiteX0" fmla="*/ 0 w 384977"/>
              <a:gd name="connsiteY0" fmla="*/ 296823 h 332041"/>
              <a:gd name="connsiteX1" fmla="*/ 118781 w 384977"/>
              <a:gd name="connsiteY1" fmla="*/ 286865 h 332041"/>
              <a:gd name="connsiteX2" fmla="*/ 287789 w 384977"/>
              <a:gd name="connsiteY2" fmla="*/ 330964 h 332041"/>
              <a:gd name="connsiteX3" fmla="*/ 377648 w 384977"/>
              <a:gd name="connsiteY3" fmla="*/ 312783 h 332041"/>
              <a:gd name="connsiteX4" fmla="*/ 365826 w 384977"/>
              <a:gd name="connsiteY4" fmla="*/ 251136 h 332041"/>
              <a:gd name="connsiteX5" fmla="*/ 255826 w 384977"/>
              <a:gd name="connsiteY5" fmla="*/ 114754 h 332041"/>
              <a:gd name="connsiteX6" fmla="*/ 205142 w 384977"/>
              <a:gd name="connsiteY6" fmla="*/ 0 h 332041"/>
              <a:gd name="connsiteX0" fmla="*/ 0 w 384361"/>
              <a:gd name="connsiteY0" fmla="*/ 296823 h 328065"/>
              <a:gd name="connsiteX1" fmla="*/ 118781 w 384361"/>
              <a:gd name="connsiteY1" fmla="*/ 286865 h 328065"/>
              <a:gd name="connsiteX2" fmla="*/ 296211 w 384361"/>
              <a:gd name="connsiteY2" fmla="*/ 326620 h 328065"/>
              <a:gd name="connsiteX3" fmla="*/ 377648 w 384361"/>
              <a:gd name="connsiteY3" fmla="*/ 312783 h 328065"/>
              <a:gd name="connsiteX4" fmla="*/ 365826 w 384361"/>
              <a:gd name="connsiteY4" fmla="*/ 251136 h 328065"/>
              <a:gd name="connsiteX5" fmla="*/ 255826 w 384361"/>
              <a:gd name="connsiteY5" fmla="*/ 114754 h 328065"/>
              <a:gd name="connsiteX6" fmla="*/ 205142 w 384361"/>
              <a:gd name="connsiteY6" fmla="*/ 0 h 328065"/>
              <a:gd name="connsiteX0" fmla="*/ 0 w 384361"/>
              <a:gd name="connsiteY0" fmla="*/ 296823 h 328546"/>
              <a:gd name="connsiteX1" fmla="*/ 122666 w 384361"/>
              <a:gd name="connsiteY1" fmla="*/ 279845 h 328546"/>
              <a:gd name="connsiteX2" fmla="*/ 296211 w 384361"/>
              <a:gd name="connsiteY2" fmla="*/ 326620 h 328546"/>
              <a:gd name="connsiteX3" fmla="*/ 377648 w 384361"/>
              <a:gd name="connsiteY3" fmla="*/ 312783 h 328546"/>
              <a:gd name="connsiteX4" fmla="*/ 365826 w 384361"/>
              <a:gd name="connsiteY4" fmla="*/ 251136 h 328546"/>
              <a:gd name="connsiteX5" fmla="*/ 255826 w 384361"/>
              <a:gd name="connsiteY5" fmla="*/ 114754 h 328546"/>
              <a:gd name="connsiteX6" fmla="*/ 205142 w 384361"/>
              <a:gd name="connsiteY6" fmla="*/ 0 h 32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4361" h="328546">
                <a:moveTo>
                  <a:pt x="0" y="296823"/>
                </a:moveTo>
                <a:cubicBezTo>
                  <a:pt x="38398" y="288394"/>
                  <a:pt x="73297" y="274879"/>
                  <a:pt x="122666" y="279845"/>
                </a:cubicBezTo>
                <a:cubicBezTo>
                  <a:pt x="172035" y="284811"/>
                  <a:pt x="253714" y="321130"/>
                  <a:pt x="296211" y="326620"/>
                </a:cubicBezTo>
                <a:cubicBezTo>
                  <a:pt x="338708" y="332110"/>
                  <a:pt x="366046" y="325364"/>
                  <a:pt x="377648" y="312783"/>
                </a:cubicBezTo>
                <a:cubicBezTo>
                  <a:pt x="389250" y="300202"/>
                  <a:pt x="386130" y="284141"/>
                  <a:pt x="365826" y="251136"/>
                </a:cubicBezTo>
                <a:cubicBezTo>
                  <a:pt x="345522" y="218131"/>
                  <a:pt x="275558" y="150413"/>
                  <a:pt x="255826" y="114754"/>
                </a:cubicBezTo>
                <a:cubicBezTo>
                  <a:pt x="236094" y="79095"/>
                  <a:pt x="205142" y="0"/>
                  <a:pt x="205142" y="0"/>
                </a:cubicBezTo>
              </a:path>
            </a:pathLst>
          </a:custGeom>
          <a:ln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フリーフォーム 48"/>
          <p:cNvSpPr/>
          <p:nvPr/>
        </p:nvSpPr>
        <p:spPr>
          <a:xfrm rot="12600000">
            <a:off x="584854" y="4104982"/>
            <a:ext cx="778229" cy="744578"/>
          </a:xfrm>
          <a:custGeom>
            <a:avLst/>
            <a:gdLst>
              <a:gd name="connsiteX0" fmla="*/ 0 w 359635"/>
              <a:gd name="connsiteY0" fmla="*/ 247236 h 280950"/>
              <a:gd name="connsiteX1" fmla="*/ 123624 w 359635"/>
              <a:gd name="connsiteY1" fmla="*/ 235998 h 280950"/>
              <a:gd name="connsiteX2" fmla="*/ 280965 w 359635"/>
              <a:gd name="connsiteY2" fmla="*/ 280950 h 280950"/>
              <a:gd name="connsiteX3" fmla="*/ 359635 w 359635"/>
              <a:gd name="connsiteY3" fmla="*/ 269712 h 280950"/>
              <a:gd name="connsiteX4" fmla="*/ 269726 w 359635"/>
              <a:gd name="connsiteY4" fmla="*/ 146094 h 280950"/>
              <a:gd name="connsiteX5" fmla="*/ 191056 w 359635"/>
              <a:gd name="connsiteY5" fmla="*/ 0 h 280950"/>
              <a:gd name="connsiteX0" fmla="*/ 0 w 360382"/>
              <a:gd name="connsiteY0" fmla="*/ 247236 h 284274"/>
              <a:gd name="connsiteX1" fmla="*/ 123624 w 360382"/>
              <a:gd name="connsiteY1" fmla="*/ 235998 h 284274"/>
              <a:gd name="connsiteX2" fmla="*/ 280965 w 360382"/>
              <a:gd name="connsiteY2" fmla="*/ 280950 h 284274"/>
              <a:gd name="connsiteX3" fmla="*/ 359635 w 360382"/>
              <a:gd name="connsiteY3" fmla="*/ 269712 h 284274"/>
              <a:gd name="connsiteX4" fmla="*/ 232058 w 360382"/>
              <a:gd name="connsiteY4" fmla="*/ 119187 h 284274"/>
              <a:gd name="connsiteX5" fmla="*/ 191056 w 360382"/>
              <a:gd name="connsiteY5" fmla="*/ 0 h 284274"/>
              <a:gd name="connsiteX0" fmla="*/ 0 w 360382"/>
              <a:gd name="connsiteY0" fmla="*/ 279525 h 316563"/>
              <a:gd name="connsiteX1" fmla="*/ 123624 w 360382"/>
              <a:gd name="connsiteY1" fmla="*/ 268287 h 316563"/>
              <a:gd name="connsiteX2" fmla="*/ 280965 w 360382"/>
              <a:gd name="connsiteY2" fmla="*/ 313239 h 316563"/>
              <a:gd name="connsiteX3" fmla="*/ 359635 w 360382"/>
              <a:gd name="connsiteY3" fmla="*/ 302001 h 316563"/>
              <a:gd name="connsiteX4" fmla="*/ 232058 w 360382"/>
              <a:gd name="connsiteY4" fmla="*/ 151476 h 316563"/>
              <a:gd name="connsiteX5" fmla="*/ 191056 w 360382"/>
              <a:gd name="connsiteY5" fmla="*/ 0 h 316563"/>
              <a:gd name="connsiteX0" fmla="*/ 0 w 365868"/>
              <a:gd name="connsiteY0" fmla="*/ 279525 h 319840"/>
              <a:gd name="connsiteX1" fmla="*/ 123624 w 365868"/>
              <a:gd name="connsiteY1" fmla="*/ 268287 h 319840"/>
              <a:gd name="connsiteX2" fmla="*/ 280965 w 365868"/>
              <a:gd name="connsiteY2" fmla="*/ 313239 h 319840"/>
              <a:gd name="connsiteX3" fmla="*/ 365016 w 365868"/>
              <a:gd name="connsiteY3" fmla="*/ 302001 h 319840"/>
              <a:gd name="connsiteX4" fmla="*/ 232058 w 365868"/>
              <a:gd name="connsiteY4" fmla="*/ 151476 h 319840"/>
              <a:gd name="connsiteX5" fmla="*/ 191056 w 365868"/>
              <a:gd name="connsiteY5" fmla="*/ 0 h 319840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32058 w 365420"/>
              <a:gd name="connsiteY5" fmla="*/ 151476 h 316521"/>
              <a:gd name="connsiteX6" fmla="*/ 191056 w 365420"/>
              <a:gd name="connsiteY6" fmla="*/ 0 h 316521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21296 w 365420"/>
              <a:gd name="connsiteY5" fmla="*/ 135331 h 316521"/>
              <a:gd name="connsiteX6" fmla="*/ 191056 w 365420"/>
              <a:gd name="connsiteY6" fmla="*/ 0 h 316521"/>
              <a:gd name="connsiteX0" fmla="*/ 0 w 366100"/>
              <a:gd name="connsiteY0" fmla="*/ 279525 h 316521"/>
              <a:gd name="connsiteX1" fmla="*/ 123624 w 366100"/>
              <a:gd name="connsiteY1" fmla="*/ 268287 h 316521"/>
              <a:gd name="connsiteX2" fmla="*/ 259441 w 366100"/>
              <a:gd name="connsiteY2" fmla="*/ 313239 h 316521"/>
              <a:gd name="connsiteX3" fmla="*/ 365016 w 366100"/>
              <a:gd name="connsiteY3" fmla="*/ 302001 h 316521"/>
              <a:gd name="connsiteX4" fmla="*/ 309449 w 366100"/>
              <a:gd name="connsiteY4" fmla="*/ 213953 h 316521"/>
              <a:gd name="connsiteX5" fmla="*/ 221296 w 366100"/>
              <a:gd name="connsiteY5" fmla="*/ 135331 h 316521"/>
              <a:gd name="connsiteX6" fmla="*/ 191056 w 366100"/>
              <a:gd name="connsiteY6" fmla="*/ 0 h 316521"/>
              <a:gd name="connsiteX0" fmla="*/ 0 w 366064"/>
              <a:gd name="connsiteY0" fmla="*/ 279525 h 316521"/>
              <a:gd name="connsiteX1" fmla="*/ 123624 w 366064"/>
              <a:gd name="connsiteY1" fmla="*/ 268287 h 316521"/>
              <a:gd name="connsiteX2" fmla="*/ 259441 w 366064"/>
              <a:gd name="connsiteY2" fmla="*/ 313239 h 316521"/>
              <a:gd name="connsiteX3" fmla="*/ 365016 w 366064"/>
              <a:gd name="connsiteY3" fmla="*/ 302001 h 316521"/>
              <a:gd name="connsiteX4" fmla="*/ 309449 w 366064"/>
              <a:gd name="connsiteY4" fmla="*/ 213953 h 316521"/>
              <a:gd name="connsiteX5" fmla="*/ 242391 w 366064"/>
              <a:gd name="connsiteY5" fmla="*/ 124450 h 316521"/>
              <a:gd name="connsiteX6" fmla="*/ 191056 w 366064"/>
              <a:gd name="connsiteY6" fmla="*/ 0 h 316521"/>
              <a:gd name="connsiteX0" fmla="*/ 0 w 366064"/>
              <a:gd name="connsiteY0" fmla="*/ 279525 h 314683"/>
              <a:gd name="connsiteX1" fmla="*/ 111663 w 366064"/>
              <a:gd name="connsiteY1" fmla="*/ 293302 h 314683"/>
              <a:gd name="connsiteX2" fmla="*/ 259441 w 366064"/>
              <a:gd name="connsiteY2" fmla="*/ 313239 h 314683"/>
              <a:gd name="connsiteX3" fmla="*/ 365016 w 366064"/>
              <a:gd name="connsiteY3" fmla="*/ 302001 h 314683"/>
              <a:gd name="connsiteX4" fmla="*/ 309449 w 366064"/>
              <a:gd name="connsiteY4" fmla="*/ 213953 h 314683"/>
              <a:gd name="connsiteX5" fmla="*/ 242391 w 366064"/>
              <a:gd name="connsiteY5" fmla="*/ 124450 h 314683"/>
              <a:gd name="connsiteX6" fmla="*/ 191056 w 366064"/>
              <a:gd name="connsiteY6" fmla="*/ 0 h 314683"/>
              <a:gd name="connsiteX0" fmla="*/ 0 w 365661"/>
              <a:gd name="connsiteY0" fmla="*/ 279525 h 332204"/>
              <a:gd name="connsiteX1" fmla="*/ 111663 w 365661"/>
              <a:gd name="connsiteY1" fmla="*/ 293302 h 332204"/>
              <a:gd name="connsiteX2" fmla="*/ 271620 w 365661"/>
              <a:gd name="connsiteY2" fmla="*/ 332085 h 332204"/>
              <a:gd name="connsiteX3" fmla="*/ 365016 w 365661"/>
              <a:gd name="connsiteY3" fmla="*/ 302001 h 332204"/>
              <a:gd name="connsiteX4" fmla="*/ 309449 w 365661"/>
              <a:gd name="connsiteY4" fmla="*/ 213953 h 332204"/>
              <a:gd name="connsiteX5" fmla="*/ 242391 w 365661"/>
              <a:gd name="connsiteY5" fmla="*/ 124450 h 332204"/>
              <a:gd name="connsiteX6" fmla="*/ 191056 w 365661"/>
              <a:gd name="connsiteY6" fmla="*/ 0 h 332204"/>
              <a:gd name="connsiteX0" fmla="*/ 0 w 367221"/>
              <a:gd name="connsiteY0" fmla="*/ 279525 h 332180"/>
              <a:gd name="connsiteX1" fmla="*/ 111663 w 367221"/>
              <a:gd name="connsiteY1" fmla="*/ 293302 h 332180"/>
              <a:gd name="connsiteX2" fmla="*/ 271620 w 367221"/>
              <a:gd name="connsiteY2" fmla="*/ 332085 h 332180"/>
              <a:gd name="connsiteX3" fmla="*/ 365016 w 367221"/>
              <a:gd name="connsiteY3" fmla="*/ 302001 h 332180"/>
              <a:gd name="connsiteX4" fmla="*/ 329946 w 367221"/>
              <a:gd name="connsiteY4" fmla="*/ 234789 h 332180"/>
              <a:gd name="connsiteX5" fmla="*/ 242391 w 367221"/>
              <a:gd name="connsiteY5" fmla="*/ 124450 h 332180"/>
              <a:gd name="connsiteX6" fmla="*/ 191056 w 367221"/>
              <a:gd name="connsiteY6" fmla="*/ 0 h 332180"/>
              <a:gd name="connsiteX0" fmla="*/ 0 w 367919"/>
              <a:gd name="connsiteY0" fmla="*/ 279525 h 313937"/>
              <a:gd name="connsiteX1" fmla="*/ 111663 w 367919"/>
              <a:gd name="connsiteY1" fmla="*/ 293302 h 313937"/>
              <a:gd name="connsiteX2" fmla="*/ 259442 w 367919"/>
              <a:gd name="connsiteY2" fmla="*/ 313240 h 313937"/>
              <a:gd name="connsiteX3" fmla="*/ 365016 w 367919"/>
              <a:gd name="connsiteY3" fmla="*/ 302001 h 313937"/>
              <a:gd name="connsiteX4" fmla="*/ 329946 w 367919"/>
              <a:gd name="connsiteY4" fmla="*/ 234789 h 313937"/>
              <a:gd name="connsiteX5" fmla="*/ 242391 w 367919"/>
              <a:gd name="connsiteY5" fmla="*/ 124450 h 313937"/>
              <a:gd name="connsiteX6" fmla="*/ 191056 w 367919"/>
              <a:gd name="connsiteY6" fmla="*/ 0 h 313937"/>
              <a:gd name="connsiteX0" fmla="*/ 0 w 367696"/>
              <a:gd name="connsiteY0" fmla="*/ 279525 h 320914"/>
              <a:gd name="connsiteX1" fmla="*/ 111663 w 367696"/>
              <a:gd name="connsiteY1" fmla="*/ 293302 h 320914"/>
              <a:gd name="connsiteX2" fmla="*/ 259442 w 367696"/>
              <a:gd name="connsiteY2" fmla="*/ 313240 h 320914"/>
              <a:gd name="connsiteX3" fmla="*/ 364777 w 367696"/>
              <a:gd name="connsiteY3" fmla="*/ 314664 h 320914"/>
              <a:gd name="connsiteX4" fmla="*/ 329946 w 367696"/>
              <a:gd name="connsiteY4" fmla="*/ 234789 h 320914"/>
              <a:gd name="connsiteX5" fmla="*/ 242391 w 367696"/>
              <a:gd name="connsiteY5" fmla="*/ 124450 h 320914"/>
              <a:gd name="connsiteX6" fmla="*/ 191056 w 367696"/>
              <a:gd name="connsiteY6" fmla="*/ 0 h 320914"/>
              <a:gd name="connsiteX0" fmla="*/ 0 w 367342"/>
              <a:gd name="connsiteY0" fmla="*/ 279525 h 322645"/>
              <a:gd name="connsiteX1" fmla="*/ 111663 w 367342"/>
              <a:gd name="connsiteY1" fmla="*/ 293302 h 322645"/>
              <a:gd name="connsiteX2" fmla="*/ 265520 w 367342"/>
              <a:gd name="connsiteY2" fmla="*/ 322645 h 322645"/>
              <a:gd name="connsiteX3" fmla="*/ 364777 w 367342"/>
              <a:gd name="connsiteY3" fmla="*/ 314664 h 322645"/>
              <a:gd name="connsiteX4" fmla="*/ 329946 w 367342"/>
              <a:gd name="connsiteY4" fmla="*/ 234789 h 322645"/>
              <a:gd name="connsiteX5" fmla="*/ 242391 w 367342"/>
              <a:gd name="connsiteY5" fmla="*/ 124450 h 322645"/>
              <a:gd name="connsiteX6" fmla="*/ 191056 w 367342"/>
              <a:gd name="connsiteY6" fmla="*/ 0 h 322645"/>
              <a:gd name="connsiteX0" fmla="*/ 0 w 367342"/>
              <a:gd name="connsiteY0" fmla="*/ 279525 h 324985"/>
              <a:gd name="connsiteX1" fmla="*/ 111663 w 367342"/>
              <a:gd name="connsiteY1" fmla="*/ 293302 h 324985"/>
              <a:gd name="connsiteX2" fmla="*/ 265520 w 367342"/>
              <a:gd name="connsiteY2" fmla="*/ 322645 h 324985"/>
              <a:gd name="connsiteX3" fmla="*/ 364777 w 367342"/>
              <a:gd name="connsiteY3" fmla="*/ 314664 h 324985"/>
              <a:gd name="connsiteX4" fmla="*/ 329946 w 367342"/>
              <a:gd name="connsiteY4" fmla="*/ 234789 h 324985"/>
              <a:gd name="connsiteX5" fmla="*/ 242391 w 367342"/>
              <a:gd name="connsiteY5" fmla="*/ 124450 h 324985"/>
              <a:gd name="connsiteX6" fmla="*/ 191056 w 367342"/>
              <a:gd name="connsiteY6" fmla="*/ 0 h 324985"/>
              <a:gd name="connsiteX0" fmla="*/ 0 w 376976"/>
              <a:gd name="connsiteY0" fmla="*/ 279525 h 336455"/>
              <a:gd name="connsiteX1" fmla="*/ 111663 w 376976"/>
              <a:gd name="connsiteY1" fmla="*/ 293302 h 336455"/>
              <a:gd name="connsiteX2" fmla="*/ 265520 w 376976"/>
              <a:gd name="connsiteY2" fmla="*/ 322645 h 336455"/>
              <a:gd name="connsiteX3" fmla="*/ 364777 w 376976"/>
              <a:gd name="connsiteY3" fmla="*/ 314664 h 336455"/>
              <a:gd name="connsiteX4" fmla="*/ 329946 w 376976"/>
              <a:gd name="connsiteY4" fmla="*/ 234789 h 336455"/>
              <a:gd name="connsiteX5" fmla="*/ 242391 w 376976"/>
              <a:gd name="connsiteY5" fmla="*/ 124450 h 336455"/>
              <a:gd name="connsiteX6" fmla="*/ 191056 w 376976"/>
              <a:gd name="connsiteY6" fmla="*/ 0 h 336455"/>
              <a:gd name="connsiteX0" fmla="*/ 0 w 372818"/>
              <a:gd name="connsiteY0" fmla="*/ 279525 h 326513"/>
              <a:gd name="connsiteX1" fmla="*/ 111663 w 372818"/>
              <a:gd name="connsiteY1" fmla="*/ 293302 h 326513"/>
              <a:gd name="connsiteX2" fmla="*/ 265520 w 372818"/>
              <a:gd name="connsiteY2" fmla="*/ 322645 h 326513"/>
              <a:gd name="connsiteX3" fmla="*/ 364777 w 372818"/>
              <a:gd name="connsiteY3" fmla="*/ 314664 h 326513"/>
              <a:gd name="connsiteX4" fmla="*/ 352955 w 372818"/>
              <a:gd name="connsiteY4" fmla="*/ 253017 h 326513"/>
              <a:gd name="connsiteX5" fmla="*/ 242391 w 372818"/>
              <a:gd name="connsiteY5" fmla="*/ 124450 h 326513"/>
              <a:gd name="connsiteX6" fmla="*/ 191056 w 372818"/>
              <a:gd name="connsiteY6" fmla="*/ 0 h 326513"/>
              <a:gd name="connsiteX0" fmla="*/ 0 w 372131"/>
              <a:gd name="connsiteY0" fmla="*/ 279525 h 335131"/>
              <a:gd name="connsiteX1" fmla="*/ 111663 w 372131"/>
              <a:gd name="connsiteY1" fmla="*/ 293302 h 335131"/>
              <a:gd name="connsiteX2" fmla="*/ 274918 w 372131"/>
              <a:gd name="connsiteY2" fmla="*/ 332845 h 335131"/>
              <a:gd name="connsiteX3" fmla="*/ 364777 w 372131"/>
              <a:gd name="connsiteY3" fmla="*/ 314664 h 335131"/>
              <a:gd name="connsiteX4" fmla="*/ 352955 w 372131"/>
              <a:gd name="connsiteY4" fmla="*/ 253017 h 335131"/>
              <a:gd name="connsiteX5" fmla="*/ 242391 w 372131"/>
              <a:gd name="connsiteY5" fmla="*/ 124450 h 335131"/>
              <a:gd name="connsiteX6" fmla="*/ 191056 w 372131"/>
              <a:gd name="connsiteY6" fmla="*/ 0 h 335131"/>
              <a:gd name="connsiteX0" fmla="*/ 0 w 389864"/>
              <a:gd name="connsiteY0" fmla="*/ 291180 h 335131"/>
              <a:gd name="connsiteX1" fmla="*/ 129396 w 389864"/>
              <a:gd name="connsiteY1" fmla="*/ 293302 h 335131"/>
              <a:gd name="connsiteX2" fmla="*/ 292651 w 389864"/>
              <a:gd name="connsiteY2" fmla="*/ 332845 h 335131"/>
              <a:gd name="connsiteX3" fmla="*/ 382510 w 389864"/>
              <a:gd name="connsiteY3" fmla="*/ 314664 h 335131"/>
              <a:gd name="connsiteX4" fmla="*/ 370688 w 389864"/>
              <a:gd name="connsiteY4" fmla="*/ 253017 h 335131"/>
              <a:gd name="connsiteX5" fmla="*/ 260124 w 389864"/>
              <a:gd name="connsiteY5" fmla="*/ 124450 h 335131"/>
              <a:gd name="connsiteX6" fmla="*/ 208789 w 389864"/>
              <a:gd name="connsiteY6" fmla="*/ 0 h 335131"/>
              <a:gd name="connsiteX0" fmla="*/ 0 w 385002"/>
              <a:gd name="connsiteY0" fmla="*/ 298704 h 335131"/>
              <a:gd name="connsiteX1" fmla="*/ 124534 w 385002"/>
              <a:gd name="connsiteY1" fmla="*/ 293302 h 335131"/>
              <a:gd name="connsiteX2" fmla="*/ 287789 w 385002"/>
              <a:gd name="connsiteY2" fmla="*/ 332845 h 335131"/>
              <a:gd name="connsiteX3" fmla="*/ 377648 w 385002"/>
              <a:gd name="connsiteY3" fmla="*/ 314664 h 335131"/>
              <a:gd name="connsiteX4" fmla="*/ 365826 w 385002"/>
              <a:gd name="connsiteY4" fmla="*/ 253017 h 335131"/>
              <a:gd name="connsiteX5" fmla="*/ 255262 w 385002"/>
              <a:gd name="connsiteY5" fmla="*/ 124450 h 335131"/>
              <a:gd name="connsiteX6" fmla="*/ 203927 w 385002"/>
              <a:gd name="connsiteY6" fmla="*/ 0 h 335131"/>
              <a:gd name="connsiteX0" fmla="*/ 0 w 385002"/>
              <a:gd name="connsiteY0" fmla="*/ 298704 h 333922"/>
              <a:gd name="connsiteX1" fmla="*/ 118781 w 385002"/>
              <a:gd name="connsiteY1" fmla="*/ 288746 h 333922"/>
              <a:gd name="connsiteX2" fmla="*/ 287789 w 385002"/>
              <a:gd name="connsiteY2" fmla="*/ 332845 h 333922"/>
              <a:gd name="connsiteX3" fmla="*/ 377648 w 385002"/>
              <a:gd name="connsiteY3" fmla="*/ 314664 h 333922"/>
              <a:gd name="connsiteX4" fmla="*/ 365826 w 385002"/>
              <a:gd name="connsiteY4" fmla="*/ 253017 h 333922"/>
              <a:gd name="connsiteX5" fmla="*/ 255262 w 385002"/>
              <a:gd name="connsiteY5" fmla="*/ 124450 h 333922"/>
              <a:gd name="connsiteX6" fmla="*/ 203927 w 385002"/>
              <a:gd name="connsiteY6" fmla="*/ 0 h 333922"/>
              <a:gd name="connsiteX0" fmla="*/ 0 w 384608"/>
              <a:gd name="connsiteY0" fmla="*/ 298704 h 333922"/>
              <a:gd name="connsiteX1" fmla="*/ 118781 w 384608"/>
              <a:gd name="connsiteY1" fmla="*/ 288746 h 333922"/>
              <a:gd name="connsiteX2" fmla="*/ 287789 w 384608"/>
              <a:gd name="connsiteY2" fmla="*/ 332845 h 333922"/>
              <a:gd name="connsiteX3" fmla="*/ 377648 w 384608"/>
              <a:gd name="connsiteY3" fmla="*/ 314664 h 333922"/>
              <a:gd name="connsiteX4" fmla="*/ 365826 w 384608"/>
              <a:gd name="connsiteY4" fmla="*/ 253017 h 333922"/>
              <a:gd name="connsiteX5" fmla="*/ 264335 w 384608"/>
              <a:gd name="connsiteY5" fmla="*/ 129801 h 333922"/>
              <a:gd name="connsiteX6" fmla="*/ 203927 w 384608"/>
              <a:gd name="connsiteY6" fmla="*/ 0 h 333922"/>
              <a:gd name="connsiteX0" fmla="*/ 0 w 384608"/>
              <a:gd name="connsiteY0" fmla="*/ 289512 h 324730"/>
              <a:gd name="connsiteX1" fmla="*/ 118781 w 384608"/>
              <a:gd name="connsiteY1" fmla="*/ 279554 h 324730"/>
              <a:gd name="connsiteX2" fmla="*/ 287789 w 384608"/>
              <a:gd name="connsiteY2" fmla="*/ 323653 h 324730"/>
              <a:gd name="connsiteX3" fmla="*/ 377648 w 384608"/>
              <a:gd name="connsiteY3" fmla="*/ 305472 h 324730"/>
              <a:gd name="connsiteX4" fmla="*/ 365826 w 384608"/>
              <a:gd name="connsiteY4" fmla="*/ 243825 h 324730"/>
              <a:gd name="connsiteX5" fmla="*/ 264335 w 384608"/>
              <a:gd name="connsiteY5" fmla="*/ 120609 h 324730"/>
              <a:gd name="connsiteX6" fmla="*/ 195831 w 384608"/>
              <a:gd name="connsiteY6" fmla="*/ 0 h 324730"/>
              <a:gd name="connsiteX0" fmla="*/ 0 w 384977"/>
              <a:gd name="connsiteY0" fmla="*/ 289512 h 324730"/>
              <a:gd name="connsiteX1" fmla="*/ 118781 w 384977"/>
              <a:gd name="connsiteY1" fmla="*/ 279554 h 324730"/>
              <a:gd name="connsiteX2" fmla="*/ 287789 w 384977"/>
              <a:gd name="connsiteY2" fmla="*/ 323653 h 324730"/>
              <a:gd name="connsiteX3" fmla="*/ 377648 w 384977"/>
              <a:gd name="connsiteY3" fmla="*/ 305472 h 324730"/>
              <a:gd name="connsiteX4" fmla="*/ 365826 w 384977"/>
              <a:gd name="connsiteY4" fmla="*/ 243825 h 324730"/>
              <a:gd name="connsiteX5" fmla="*/ 255826 w 384977"/>
              <a:gd name="connsiteY5" fmla="*/ 107443 h 324730"/>
              <a:gd name="connsiteX6" fmla="*/ 195831 w 384977"/>
              <a:gd name="connsiteY6" fmla="*/ 0 h 324730"/>
              <a:gd name="connsiteX0" fmla="*/ 0 w 384977"/>
              <a:gd name="connsiteY0" fmla="*/ 296823 h 332041"/>
              <a:gd name="connsiteX1" fmla="*/ 118781 w 384977"/>
              <a:gd name="connsiteY1" fmla="*/ 286865 h 332041"/>
              <a:gd name="connsiteX2" fmla="*/ 287789 w 384977"/>
              <a:gd name="connsiteY2" fmla="*/ 330964 h 332041"/>
              <a:gd name="connsiteX3" fmla="*/ 377648 w 384977"/>
              <a:gd name="connsiteY3" fmla="*/ 312783 h 332041"/>
              <a:gd name="connsiteX4" fmla="*/ 365826 w 384977"/>
              <a:gd name="connsiteY4" fmla="*/ 251136 h 332041"/>
              <a:gd name="connsiteX5" fmla="*/ 255826 w 384977"/>
              <a:gd name="connsiteY5" fmla="*/ 114754 h 332041"/>
              <a:gd name="connsiteX6" fmla="*/ 205142 w 384977"/>
              <a:gd name="connsiteY6" fmla="*/ 0 h 332041"/>
              <a:gd name="connsiteX0" fmla="*/ 0 w 384361"/>
              <a:gd name="connsiteY0" fmla="*/ 296823 h 328065"/>
              <a:gd name="connsiteX1" fmla="*/ 118781 w 384361"/>
              <a:gd name="connsiteY1" fmla="*/ 286865 h 328065"/>
              <a:gd name="connsiteX2" fmla="*/ 296211 w 384361"/>
              <a:gd name="connsiteY2" fmla="*/ 326620 h 328065"/>
              <a:gd name="connsiteX3" fmla="*/ 377648 w 384361"/>
              <a:gd name="connsiteY3" fmla="*/ 312783 h 328065"/>
              <a:gd name="connsiteX4" fmla="*/ 365826 w 384361"/>
              <a:gd name="connsiteY4" fmla="*/ 251136 h 328065"/>
              <a:gd name="connsiteX5" fmla="*/ 255826 w 384361"/>
              <a:gd name="connsiteY5" fmla="*/ 114754 h 328065"/>
              <a:gd name="connsiteX6" fmla="*/ 205142 w 384361"/>
              <a:gd name="connsiteY6" fmla="*/ 0 h 328065"/>
              <a:gd name="connsiteX0" fmla="*/ 0 w 384361"/>
              <a:gd name="connsiteY0" fmla="*/ 296823 h 328546"/>
              <a:gd name="connsiteX1" fmla="*/ 122666 w 384361"/>
              <a:gd name="connsiteY1" fmla="*/ 279845 h 328546"/>
              <a:gd name="connsiteX2" fmla="*/ 296211 w 384361"/>
              <a:gd name="connsiteY2" fmla="*/ 326620 h 328546"/>
              <a:gd name="connsiteX3" fmla="*/ 377648 w 384361"/>
              <a:gd name="connsiteY3" fmla="*/ 312783 h 328546"/>
              <a:gd name="connsiteX4" fmla="*/ 365826 w 384361"/>
              <a:gd name="connsiteY4" fmla="*/ 251136 h 328546"/>
              <a:gd name="connsiteX5" fmla="*/ 255826 w 384361"/>
              <a:gd name="connsiteY5" fmla="*/ 114754 h 328546"/>
              <a:gd name="connsiteX6" fmla="*/ 205142 w 384361"/>
              <a:gd name="connsiteY6" fmla="*/ 0 h 32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4361" h="328546">
                <a:moveTo>
                  <a:pt x="0" y="296823"/>
                </a:moveTo>
                <a:cubicBezTo>
                  <a:pt x="38398" y="288394"/>
                  <a:pt x="73297" y="274879"/>
                  <a:pt x="122666" y="279845"/>
                </a:cubicBezTo>
                <a:cubicBezTo>
                  <a:pt x="172035" y="284811"/>
                  <a:pt x="253714" y="321130"/>
                  <a:pt x="296211" y="326620"/>
                </a:cubicBezTo>
                <a:cubicBezTo>
                  <a:pt x="338708" y="332110"/>
                  <a:pt x="366046" y="325364"/>
                  <a:pt x="377648" y="312783"/>
                </a:cubicBezTo>
                <a:cubicBezTo>
                  <a:pt x="389250" y="300202"/>
                  <a:pt x="386130" y="284141"/>
                  <a:pt x="365826" y="251136"/>
                </a:cubicBezTo>
                <a:cubicBezTo>
                  <a:pt x="345522" y="218131"/>
                  <a:pt x="275558" y="150413"/>
                  <a:pt x="255826" y="114754"/>
                </a:cubicBezTo>
                <a:cubicBezTo>
                  <a:pt x="236094" y="79095"/>
                  <a:pt x="205142" y="0"/>
                  <a:pt x="205142" y="0"/>
                </a:cubicBezTo>
              </a:path>
            </a:pathLst>
          </a:cu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0" name="直線矢印コネクタ 49"/>
          <p:cNvCxnSpPr/>
          <p:nvPr/>
        </p:nvCxnSpPr>
        <p:spPr>
          <a:xfrm flipV="1">
            <a:off x="591338" y="3853521"/>
            <a:ext cx="271253" cy="117170"/>
          </a:xfrm>
          <a:prstGeom prst="straightConnector1">
            <a:avLst/>
          </a:prstGeom>
          <a:ln w="28575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V="1">
            <a:off x="1025631" y="4709674"/>
            <a:ext cx="276196" cy="103002"/>
          </a:xfrm>
          <a:prstGeom prst="straightConnector1">
            <a:avLst/>
          </a:prstGeom>
          <a:ln w="28575" cmpd="sng">
            <a:solidFill>
              <a:srgbClr val="008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H="1" flipV="1">
            <a:off x="862182" y="4506139"/>
            <a:ext cx="481263" cy="1084418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1624975" y="4525008"/>
            <a:ext cx="949862" cy="3693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baseline="30000" dirty="0" err="1" smtClean="0"/>
              <a:t>Trig</a:t>
            </a:r>
            <a:r>
              <a:rPr kumimoji="1" lang="en-US" altLang="ja-JP" baseline="30000" dirty="0" smtClean="0"/>
              <a:t> </a:t>
            </a:r>
            <a:r>
              <a:rPr kumimoji="1" lang="en-US" altLang="ja-JP" dirty="0" smtClean="0"/>
              <a:t>~ -1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22588" y="118019"/>
            <a:ext cx="2916015" cy="144655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 smtClean="0">
                <a:latin typeface="Arial"/>
                <a:cs typeface="Arial"/>
              </a:rPr>
              <a:t>ジェット軸に対する</a:t>
            </a:r>
            <a:r>
              <a:rPr lang="en-US" altLang="ja-JP" sz="2000" dirty="0" err="1" smtClean="0">
                <a:latin typeface="Arial"/>
                <a:cs typeface="Arial"/>
              </a:rPr>
              <a:t>η</a:t>
            </a:r>
            <a:r>
              <a:rPr lang="ja-JP" altLang="en-US" sz="2000" dirty="0" smtClean="0">
                <a:latin typeface="Arial"/>
                <a:cs typeface="Arial"/>
              </a:rPr>
              <a:t>分布</a:t>
            </a:r>
            <a:endParaRPr lang="en-US" altLang="ja-JP" sz="2000" dirty="0" smtClean="0">
              <a:latin typeface="Arial"/>
              <a:cs typeface="Arial"/>
            </a:endParaRPr>
          </a:p>
          <a:p>
            <a:pPr algn="ctr"/>
            <a:r>
              <a:rPr lang="ja-JP" altLang="en-US" sz="2000" dirty="0" smtClean="0">
                <a:latin typeface="Arial"/>
                <a:cs typeface="Arial"/>
              </a:rPr>
              <a:t>の前方・後方</a:t>
            </a:r>
            <a:r>
              <a:rPr lang="en-US" altLang="ja-JP" sz="2000" dirty="0" smtClean="0">
                <a:latin typeface="Arial"/>
                <a:cs typeface="Arial"/>
              </a:rPr>
              <a:t>−</a:t>
            </a:r>
            <a:r>
              <a:rPr lang="ja-JP" altLang="en-US" sz="2000" dirty="0" smtClean="0">
                <a:latin typeface="Arial"/>
                <a:cs typeface="Arial"/>
              </a:rPr>
              <a:t>非対称性</a:t>
            </a:r>
            <a:endParaRPr lang="en-US" altLang="ja-JP" sz="2000" dirty="0" smtClean="0">
              <a:latin typeface="Arial"/>
              <a:cs typeface="Arial"/>
            </a:endParaRPr>
          </a:p>
          <a:p>
            <a:pPr algn="ctr"/>
            <a:r>
              <a:rPr lang="ja-JP" altLang="ja-JP" sz="1600" dirty="0">
                <a:latin typeface="Arial"/>
                <a:cs typeface="Arial"/>
              </a:rPr>
              <a:t>　</a:t>
            </a:r>
            <a:r>
              <a:rPr lang="en-US" altLang="ja-JP" sz="1600" dirty="0" smtClean="0">
                <a:latin typeface="Arial"/>
                <a:cs typeface="Arial"/>
              </a:rPr>
              <a:t> </a:t>
            </a:r>
            <a:endParaRPr kumimoji="1" lang="en-US" altLang="ja-JP" sz="1600" dirty="0" smtClean="0">
              <a:latin typeface="Arial"/>
              <a:cs typeface="Arial"/>
            </a:endParaRPr>
          </a:p>
          <a:p>
            <a:pPr algn="ctr"/>
            <a:r>
              <a:rPr lang="en-US" altLang="ja-JP" sz="1600" dirty="0" smtClean="0">
                <a:latin typeface="Arial"/>
                <a:cs typeface="Arial"/>
              </a:rPr>
              <a:t>(</a:t>
            </a:r>
            <a:r>
              <a:rPr kumimoji="1" lang="en-US" altLang="ja-JP" sz="1600" dirty="0" smtClean="0">
                <a:latin typeface="Arial"/>
                <a:cs typeface="Arial"/>
              </a:rPr>
              <a:t>associate yield per trigger</a:t>
            </a:r>
          </a:p>
          <a:p>
            <a:pPr algn="ctr"/>
            <a:r>
              <a:rPr lang="en-US" altLang="ja-JP" sz="1600" dirty="0">
                <a:latin typeface="Arial"/>
                <a:cs typeface="Arial"/>
              </a:rPr>
              <a:t>w</a:t>
            </a:r>
            <a:r>
              <a:rPr lang="en-US" altLang="ja-JP" sz="1600" dirty="0" smtClean="0">
                <a:latin typeface="Arial"/>
                <a:cs typeface="Arial"/>
              </a:rPr>
              <a:t>ith AMPT simulation)</a:t>
            </a:r>
            <a:endParaRPr kumimoji="1" lang="ja-JP" altLang="en-US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4260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14</a:t>
            </a:fld>
            <a:endParaRPr kumimoji="1" lang="ja-JP" altLang="en-US"/>
          </a:p>
        </p:txBody>
      </p:sp>
      <p:pic>
        <p:nvPicPr>
          <p:cNvPr id="5" name="図 4" descr="koubo-plan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97" y="11870"/>
            <a:ext cx="8361280" cy="3275552"/>
          </a:xfrm>
          <a:prstGeom prst="rect">
            <a:avLst/>
          </a:prstGeom>
        </p:spPr>
      </p:pic>
      <p:pic>
        <p:nvPicPr>
          <p:cNvPr id="6" name="図 5" descr="analysis-pla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97" y="3182271"/>
            <a:ext cx="8361280" cy="3351422"/>
          </a:xfrm>
          <a:prstGeom prst="rect">
            <a:avLst/>
          </a:prstGeom>
          <a:ln w="38100" cmpd="sng">
            <a:solidFill>
              <a:srgbClr val="008000"/>
            </a:solidFill>
          </a:ln>
        </p:spPr>
      </p:pic>
    </p:spTree>
    <p:extLst>
      <p:ext uri="{BB962C8B-B14F-4D97-AF65-F5344CB8AC3E}">
        <p14:creationId xmlns:p14="http://schemas.microsoft.com/office/powerpoint/2010/main" val="3583318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2732E-E6FA-A64D-88BA-3629FEF9B68D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1343143" y="958813"/>
            <a:ext cx="66437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まとめと今後の展望</a:t>
            </a:r>
            <a:endParaRPr kumimoji="1" lang="en-US" altLang="ja-JP" sz="2400" dirty="0" smtClean="0"/>
          </a:p>
          <a:p>
            <a:endParaRPr lang="en-US" altLang="ja-JP" dirty="0"/>
          </a:p>
          <a:p>
            <a:pPr marL="285750" indent="-285750">
              <a:buFontTx/>
              <a:buChar char="•"/>
            </a:pPr>
            <a:r>
              <a:rPr kumimoji="1" lang="en-US" altLang="ja-JP" dirty="0" smtClean="0"/>
              <a:t>RHIC</a:t>
            </a:r>
            <a:r>
              <a:rPr lang="en-US" altLang="ja-JP" dirty="0"/>
              <a:t>,</a:t>
            </a:r>
            <a:r>
              <a:rPr kumimoji="1" lang="en-US" altLang="ja-JP" dirty="0" smtClean="0"/>
              <a:t>LHC</a:t>
            </a:r>
            <a:r>
              <a:rPr kumimoji="1" lang="ja-JP" altLang="en-US" dirty="0" smtClean="0"/>
              <a:t>加速器、</a:t>
            </a:r>
            <a:r>
              <a:rPr kumimoji="1" lang="en-US" altLang="ja-JP" dirty="0" smtClean="0"/>
              <a:t>PHENIX,ALICE</a:t>
            </a:r>
            <a:r>
              <a:rPr kumimoji="1" lang="ja-JP" altLang="en-US" dirty="0" smtClean="0"/>
              <a:t>実験での</a:t>
            </a:r>
            <a:r>
              <a:rPr lang="ja-JP" altLang="en-US" dirty="0" smtClean="0"/>
              <a:t>衝突</a:t>
            </a:r>
            <a:r>
              <a:rPr kumimoji="1" lang="ja-JP" altLang="en-US" dirty="0" smtClean="0"/>
              <a:t>実験、解析</a:t>
            </a:r>
            <a:endParaRPr kumimoji="1" lang="en-US" altLang="ja-JP" dirty="0" smtClean="0"/>
          </a:p>
          <a:p>
            <a:r>
              <a:rPr lang="en-US" altLang="ja-JP" dirty="0" smtClean="0"/>
              <a:t>     </a:t>
            </a:r>
            <a:r>
              <a:rPr lang="en-US" altLang="ja-JP" dirty="0" err="1"/>
              <a:t>sqrt</a:t>
            </a:r>
            <a:r>
              <a:rPr lang="en-US" altLang="ja-JP" dirty="0"/>
              <a:t>(</a:t>
            </a:r>
            <a:r>
              <a:rPr lang="en-US" altLang="ja-JP" dirty="0" err="1"/>
              <a:t>s</a:t>
            </a:r>
            <a:r>
              <a:rPr lang="en-US" altLang="ja-JP" baseline="-25000" dirty="0" err="1"/>
              <a:t>NN</a:t>
            </a:r>
            <a:r>
              <a:rPr lang="en-US" altLang="ja-JP" dirty="0"/>
              <a:t>) </a:t>
            </a:r>
            <a:r>
              <a:rPr lang="en-US" altLang="ja-JP" dirty="0" smtClean="0"/>
              <a:t>= 200 </a:t>
            </a:r>
            <a:r>
              <a:rPr lang="en-US" altLang="ja-JP" dirty="0" err="1" smtClean="0"/>
              <a:t>GeV</a:t>
            </a:r>
            <a:r>
              <a:rPr lang="en-US" altLang="ja-JP" dirty="0" smtClean="0"/>
              <a:t> at RHIC, </a:t>
            </a:r>
            <a:r>
              <a:rPr lang="en-US" altLang="ja-JP" dirty="0" err="1"/>
              <a:t>sqrt</a:t>
            </a:r>
            <a:r>
              <a:rPr lang="en-US" altLang="ja-JP" dirty="0"/>
              <a:t>(</a:t>
            </a:r>
            <a:r>
              <a:rPr lang="en-US" altLang="ja-JP" dirty="0" err="1"/>
              <a:t>s</a:t>
            </a:r>
            <a:r>
              <a:rPr lang="en-US" altLang="ja-JP" baseline="-25000" dirty="0" err="1"/>
              <a:t>NN</a:t>
            </a:r>
            <a:r>
              <a:rPr lang="en-US" altLang="ja-JP" dirty="0"/>
              <a:t>) = </a:t>
            </a:r>
            <a:r>
              <a:rPr lang="en-US" altLang="ja-JP" dirty="0" smtClean="0"/>
              <a:t>2.76 </a:t>
            </a:r>
            <a:r>
              <a:rPr lang="en-US" altLang="ja-JP" dirty="0" err="1" smtClean="0"/>
              <a:t>TeV</a:t>
            </a:r>
            <a:r>
              <a:rPr lang="en-US" altLang="ja-JP" dirty="0" smtClean="0"/>
              <a:t> </a:t>
            </a:r>
            <a:r>
              <a:rPr lang="en-US" altLang="ja-JP" dirty="0"/>
              <a:t>at </a:t>
            </a:r>
            <a:r>
              <a:rPr lang="en-US" altLang="ja-JP" dirty="0" smtClean="0"/>
              <a:t>LHC</a:t>
            </a:r>
            <a:endParaRPr kumimoji="1" lang="en-US" altLang="ja-JP" dirty="0" smtClean="0"/>
          </a:p>
          <a:p>
            <a:pPr marL="285750" indent="-285750">
              <a:buFontTx/>
              <a:buChar char="•"/>
            </a:pPr>
            <a:r>
              <a:rPr lang="en-US" altLang="ja-JP" dirty="0" smtClean="0">
                <a:solidFill>
                  <a:srgbClr val="FF0000"/>
                </a:solidFill>
              </a:rPr>
              <a:t>PHENIX-STAR</a:t>
            </a:r>
            <a:r>
              <a:rPr lang="ja-JP" altLang="en-US" dirty="0" smtClean="0">
                <a:solidFill>
                  <a:srgbClr val="FF0000"/>
                </a:solidFill>
              </a:rPr>
              <a:t>実験データの共同解析、多粒子相関解析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endParaRPr lang="en-US" altLang="ja-JP" dirty="0"/>
          </a:p>
          <a:p>
            <a:pPr marL="285750" indent="-285750">
              <a:buFontTx/>
              <a:buChar char="•"/>
            </a:pPr>
            <a:r>
              <a:rPr lang="en-US" altLang="ja-JP" dirty="0" smtClean="0"/>
              <a:t>LHC</a:t>
            </a:r>
            <a:r>
              <a:rPr lang="ja-JP" altLang="en-US" dirty="0"/>
              <a:t>加速器での</a:t>
            </a:r>
            <a:r>
              <a:rPr lang="en-US" altLang="ja-JP" dirty="0" err="1"/>
              <a:t>sqrt</a:t>
            </a:r>
            <a:r>
              <a:rPr lang="en-US" altLang="ja-JP" dirty="0"/>
              <a:t>(</a:t>
            </a:r>
            <a:r>
              <a:rPr lang="en-US" altLang="ja-JP" dirty="0" err="1"/>
              <a:t>s</a:t>
            </a:r>
            <a:r>
              <a:rPr lang="en-US" altLang="ja-JP" baseline="-25000" dirty="0" err="1"/>
              <a:t>NN</a:t>
            </a:r>
            <a:r>
              <a:rPr lang="en-US" altLang="ja-JP" dirty="0" smtClean="0"/>
              <a:t>) = 5.5TeV</a:t>
            </a:r>
            <a:r>
              <a:rPr lang="ja-JP" altLang="en-US" dirty="0"/>
              <a:t>鉛・鉛衝突</a:t>
            </a:r>
            <a:r>
              <a:rPr lang="ja-JP" altLang="en-US" dirty="0" smtClean="0"/>
              <a:t>実験</a:t>
            </a:r>
            <a:endParaRPr lang="en-US" altLang="ja-JP" dirty="0" smtClean="0"/>
          </a:p>
          <a:p>
            <a:pPr marL="285750" indent="-285750">
              <a:buFontTx/>
              <a:buChar char="•"/>
            </a:pPr>
            <a:r>
              <a:rPr lang="en-US" altLang="ja-JP" dirty="0" smtClean="0"/>
              <a:t>RHIC</a:t>
            </a:r>
            <a:r>
              <a:rPr lang="ja-JP" altLang="en-US" dirty="0" smtClean="0"/>
              <a:t>加速器でのビーム・エネルギー走査実験</a:t>
            </a:r>
            <a:endParaRPr lang="en-US" altLang="ja-JP" dirty="0" smtClean="0"/>
          </a:p>
          <a:p>
            <a:r>
              <a:rPr lang="en-US" altLang="ja-JP" dirty="0"/>
              <a:t> </a:t>
            </a:r>
            <a:r>
              <a:rPr lang="en-US" altLang="ja-JP" dirty="0" smtClean="0"/>
              <a:t>    RHIC Beam Energy Scan (BES) program </a:t>
            </a:r>
            <a:r>
              <a:rPr lang="en-US" altLang="ja-JP" dirty="0" err="1" smtClean="0"/>
              <a:t>sqrt</a:t>
            </a:r>
            <a:r>
              <a:rPr lang="en-US" altLang="ja-JP" dirty="0" smtClean="0"/>
              <a:t>(</a:t>
            </a:r>
            <a:r>
              <a:rPr lang="en-US" altLang="ja-JP" dirty="0" err="1" smtClean="0"/>
              <a:t>s</a:t>
            </a:r>
            <a:r>
              <a:rPr lang="en-US" altLang="ja-JP" baseline="-25000" dirty="0" err="1" smtClean="0"/>
              <a:t>NN</a:t>
            </a:r>
            <a:r>
              <a:rPr lang="en-US" altLang="ja-JP" dirty="0" smtClean="0"/>
              <a:t>) = 5</a:t>
            </a:r>
            <a:r>
              <a:rPr lang="en-US" altLang="ja-JP" dirty="0"/>
              <a:t> </a:t>
            </a:r>
            <a:r>
              <a:rPr lang="en-US" altLang="ja-JP" dirty="0" smtClean="0"/>
              <a:t>- 20GeV </a:t>
            </a:r>
          </a:p>
          <a:p>
            <a:pPr marL="285750" indent="-285750">
              <a:buFontTx/>
              <a:buChar char="•"/>
            </a:pPr>
            <a:r>
              <a:rPr kumimoji="1" lang="en-US" altLang="ja-JP" dirty="0" smtClean="0"/>
              <a:t>RHIC,LHC</a:t>
            </a:r>
            <a:r>
              <a:rPr kumimoji="1" lang="ja-JP" altLang="en-US" dirty="0" smtClean="0"/>
              <a:t>加速器での</a:t>
            </a:r>
            <a:r>
              <a:rPr kumimoji="1" lang="en-US" altLang="ja-JP" dirty="0" err="1" smtClean="0"/>
              <a:t>pp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pA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dA</a:t>
            </a:r>
            <a:r>
              <a:rPr kumimoji="1" lang="en-US" altLang="ja-JP" dirty="0" smtClean="0"/>
              <a:t>, </a:t>
            </a:r>
            <a:r>
              <a:rPr lang="en-US" altLang="ja-JP" dirty="0" err="1" smtClean="0"/>
              <a:t>HeAu</a:t>
            </a:r>
            <a:r>
              <a:rPr lang="en-US" altLang="ja-JP" dirty="0" smtClean="0"/>
              <a:t>, </a:t>
            </a:r>
            <a:r>
              <a:rPr kumimoji="1" lang="en-US" altLang="ja-JP" dirty="0" err="1" smtClean="0"/>
              <a:t>CuAu</a:t>
            </a:r>
            <a:r>
              <a:rPr kumimoji="1" lang="en-US" altLang="ja-JP" dirty="0" smtClean="0"/>
              <a:t>, UU</a:t>
            </a:r>
          </a:p>
          <a:p>
            <a:endParaRPr lang="en-US" altLang="ja-JP" dirty="0"/>
          </a:p>
          <a:p>
            <a:pPr marL="285750" indent="-285750">
              <a:buFontTx/>
              <a:buChar char="•"/>
            </a:pPr>
            <a:r>
              <a:rPr kumimoji="1" lang="en-US" altLang="ja-JP" dirty="0" err="1" smtClean="0"/>
              <a:t>sPHENIX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ePHENIX</a:t>
            </a:r>
            <a:r>
              <a:rPr lang="en-US" altLang="ja-JP" dirty="0" smtClean="0"/>
              <a:t>(for </a:t>
            </a:r>
            <a:r>
              <a:rPr lang="en-US" altLang="ja-JP" dirty="0" err="1" smtClean="0"/>
              <a:t>eIC</a:t>
            </a:r>
            <a:r>
              <a:rPr lang="en-US" altLang="ja-JP" dirty="0" smtClean="0"/>
              <a:t>), ALICE </a:t>
            </a:r>
            <a:r>
              <a:rPr lang="ja-JP" altLang="en-US" dirty="0" smtClean="0"/>
              <a:t>アップグレード</a:t>
            </a:r>
            <a:endParaRPr lang="en-US" altLang="ja-JP" dirty="0" smtClean="0"/>
          </a:p>
          <a:p>
            <a:pPr marL="285750" indent="-285750">
              <a:buFontTx/>
              <a:buChar char="•"/>
            </a:pPr>
            <a:r>
              <a:rPr lang="en-US" altLang="ja-JP" dirty="0" smtClean="0"/>
              <a:t>FAIR, J-</a:t>
            </a:r>
            <a:r>
              <a:rPr lang="en-US" altLang="ja-JP" dirty="0" err="1" smtClean="0"/>
              <a:t>parc</a:t>
            </a:r>
            <a:r>
              <a:rPr lang="en-US" altLang="ja-JP" dirty="0" smtClean="0"/>
              <a:t> </a:t>
            </a:r>
            <a:r>
              <a:rPr lang="ja-JP" altLang="en-US" dirty="0" smtClean="0"/>
              <a:t>重イオン衝突アップグレード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362153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phde0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9" y="2800615"/>
            <a:ext cx="4682651" cy="3595183"/>
          </a:xfrm>
          <a:prstGeom prst="rect">
            <a:avLst/>
          </a:prstGeom>
        </p:spPr>
      </p:pic>
      <p:pic>
        <p:nvPicPr>
          <p:cNvPr id="6" name="図 5" descr="phde0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81" y="2847777"/>
            <a:ext cx="4374752" cy="3491577"/>
          </a:xfrm>
          <a:prstGeom prst="rect">
            <a:avLst/>
          </a:prstGeom>
        </p:spPr>
      </p:pic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5356005" y="2657343"/>
            <a:ext cx="33269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dirty="0" smtClean="0"/>
              <a:t> Phys. Rev. </a:t>
            </a:r>
            <a:r>
              <a:rPr lang="en-US" altLang="ja-JP" sz="1400" dirty="0" err="1" smtClean="0"/>
              <a:t>Lett</a:t>
            </a:r>
            <a:r>
              <a:rPr lang="en-US" altLang="ja-JP" sz="1400" dirty="0" smtClean="0"/>
              <a:t>. 99, 052301 (2007), PHENIX</a:t>
            </a:r>
            <a:endParaRPr lang="en-US" altLang="ja-JP" sz="1400" dirty="0"/>
          </a:p>
        </p:txBody>
      </p:sp>
      <p:grpSp>
        <p:nvGrpSpPr>
          <p:cNvPr id="8" name="図形グループ 7"/>
          <p:cNvGrpSpPr/>
          <p:nvPr/>
        </p:nvGrpSpPr>
        <p:grpSpPr>
          <a:xfrm>
            <a:off x="1321522" y="702581"/>
            <a:ext cx="2409296" cy="2145196"/>
            <a:chOff x="928157" y="702581"/>
            <a:chExt cx="2409296" cy="2145196"/>
          </a:xfrm>
        </p:grpSpPr>
        <p:pic>
          <p:nvPicPr>
            <p:cNvPr id="10" name="図 9" descr="rpv2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34" y="759025"/>
              <a:ext cx="2310519" cy="1999257"/>
            </a:xfrm>
            <a:prstGeom prst="rect">
              <a:avLst/>
            </a:prstGeom>
          </p:spPr>
        </p:pic>
        <p:sp>
          <p:nvSpPr>
            <p:cNvPr id="11" name="正方形/長方形 10"/>
            <p:cNvSpPr/>
            <p:nvPr/>
          </p:nvSpPr>
          <p:spPr>
            <a:xfrm>
              <a:off x="928157" y="716692"/>
              <a:ext cx="262974" cy="21310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/>
            <p:cNvSpPr/>
            <p:nvPr/>
          </p:nvSpPr>
          <p:spPr>
            <a:xfrm>
              <a:off x="1097204" y="702581"/>
              <a:ext cx="1451129" cy="2552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1578394" y="2588949"/>
              <a:ext cx="262974" cy="23639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14" name="図 13" descr="nqv2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323" y="957849"/>
            <a:ext cx="3887599" cy="1611422"/>
          </a:xfrm>
          <a:prstGeom prst="rect">
            <a:avLst/>
          </a:prstGeom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242014" y="197212"/>
            <a:ext cx="4718534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latin typeface="Arial"/>
                <a:cs typeface="Arial"/>
              </a:rPr>
              <a:t>Elliptic expansion in pre-</a:t>
            </a:r>
            <a:r>
              <a:rPr lang="en-US" altLang="ja-JP" sz="2000" dirty="0" err="1" smtClean="0">
                <a:latin typeface="Arial"/>
                <a:cs typeface="Arial"/>
              </a:rPr>
              <a:t>hadronic</a:t>
            </a:r>
            <a:r>
              <a:rPr lang="en-US" altLang="ja-JP" sz="2000" dirty="0" smtClean="0">
                <a:latin typeface="Arial"/>
                <a:cs typeface="Arial"/>
              </a:rPr>
              <a:t> phase</a:t>
            </a:r>
            <a:endParaRPr lang="en-US" altLang="ja-JP" sz="2000" dirty="0">
              <a:latin typeface="Arial"/>
              <a:cs typeface="Arial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822570" y="2657133"/>
            <a:ext cx="33741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dirty="0" smtClean="0"/>
              <a:t> Phys. Rev. </a:t>
            </a:r>
            <a:r>
              <a:rPr lang="en-US" altLang="ja-JP" sz="1400" dirty="0" err="1" smtClean="0"/>
              <a:t>Lett</a:t>
            </a:r>
            <a:r>
              <a:rPr lang="en-US" altLang="ja-JP" sz="1400" dirty="0" smtClean="0"/>
              <a:t>. 99, 052301 (2007), PHENIX</a:t>
            </a:r>
            <a:endParaRPr lang="en-US" altLang="ja-JP" sz="1400" dirty="0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6542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Oval 2"/>
          <p:cNvSpPr>
            <a:spLocks noChangeArrowheads="1"/>
          </p:cNvSpPr>
          <p:nvPr/>
        </p:nvSpPr>
        <p:spPr bwMode="auto">
          <a:xfrm>
            <a:off x="4724400" y="1219200"/>
            <a:ext cx="457200" cy="838200"/>
          </a:xfrm>
          <a:prstGeom prst="ellipse">
            <a:avLst/>
          </a:prstGeom>
          <a:gradFill rotWithShape="0">
            <a:gsLst>
              <a:gs pos="0">
                <a:srgbClr val="FF0000"/>
              </a:gs>
              <a:gs pos="100000">
                <a:srgbClr val="FF80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101379" name="Picture 3" descr="phx-photon-v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99969" y="1443831"/>
            <a:ext cx="552450" cy="208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1524000" y="228600"/>
            <a:ext cx="5211683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"/>
                <a:cs typeface="Arial"/>
              </a:rPr>
              <a:t>Thermal photon radiation and collective flow</a:t>
            </a: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5867400" y="2606675"/>
            <a:ext cx="3124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1400"/>
              <a:t>	            arXiv: 1105.4126</a:t>
            </a:r>
          </a:p>
          <a:p>
            <a:r>
              <a:rPr lang="en-US" altLang="ja-JP" sz="1400"/>
              <a:t>Phys. Rev. Lett. 109, 122302 (2012)</a:t>
            </a:r>
          </a:p>
        </p:txBody>
      </p:sp>
      <p:pic>
        <p:nvPicPr>
          <p:cNvPr id="101382" name="Picture 6" descr="phx-phot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3671888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3" name="Picture 7" descr="phx-photon-v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073400"/>
            <a:ext cx="5791200" cy="248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4" name="Picture 8" descr="phx-photon-v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138" y="5487988"/>
            <a:ext cx="5757862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388938" y="1905000"/>
            <a:ext cx="3040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Phys. Rev. Lett. 104, 132301 (2010)</a:t>
            </a:r>
          </a:p>
        </p:txBody>
      </p:sp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216352" y="875852"/>
            <a:ext cx="36984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latin typeface="Arial"/>
                <a:cs typeface="Arial"/>
              </a:rPr>
              <a:t>- significant </a:t>
            </a:r>
            <a:r>
              <a:rPr lang="en-US" altLang="ja-JP" sz="1600" dirty="0">
                <a:latin typeface="Arial"/>
                <a:cs typeface="Arial"/>
              </a:rPr>
              <a:t>low </a:t>
            </a:r>
            <a:r>
              <a:rPr lang="en-US" altLang="ja-JP" sz="1600" dirty="0" err="1">
                <a:latin typeface="Arial"/>
                <a:cs typeface="Arial"/>
              </a:rPr>
              <a:t>p</a:t>
            </a:r>
            <a:r>
              <a:rPr lang="en-US" altLang="ja-JP" sz="1600" baseline="-25000" dirty="0" err="1">
                <a:latin typeface="Arial"/>
                <a:cs typeface="Arial"/>
              </a:rPr>
              <a:t>T</a:t>
            </a:r>
            <a:r>
              <a:rPr lang="en-US" altLang="ja-JP" sz="1600" dirty="0">
                <a:latin typeface="Arial"/>
                <a:cs typeface="Arial"/>
              </a:rPr>
              <a:t> photon </a:t>
            </a:r>
            <a:r>
              <a:rPr lang="en-US" altLang="ja-JP" sz="1600" dirty="0" smtClean="0">
                <a:latin typeface="Arial"/>
                <a:cs typeface="Arial"/>
              </a:rPr>
              <a:t>excess</a:t>
            </a:r>
          </a:p>
          <a:p>
            <a:r>
              <a:rPr lang="en-US" altLang="ja-JP" sz="1600" dirty="0" smtClean="0">
                <a:latin typeface="Arial"/>
                <a:cs typeface="Arial"/>
              </a:rPr>
              <a:t>  with much higher temperature than </a:t>
            </a:r>
            <a:r>
              <a:rPr lang="en-US" altLang="ja-JP" sz="1600" dirty="0" err="1" smtClean="0">
                <a:latin typeface="Arial"/>
                <a:cs typeface="Arial"/>
              </a:rPr>
              <a:t>T</a:t>
            </a:r>
            <a:r>
              <a:rPr lang="en-US" altLang="ja-JP" sz="1600" baseline="-25000" dirty="0" err="1" smtClean="0">
                <a:latin typeface="Arial"/>
                <a:cs typeface="Arial"/>
              </a:rPr>
              <a:t>f</a:t>
            </a:r>
            <a:endParaRPr lang="en-US" altLang="ja-JP" sz="1600" baseline="-25000" dirty="0">
              <a:latin typeface="Arial"/>
              <a:cs typeface="Arial"/>
            </a:endParaRPr>
          </a:p>
          <a:p>
            <a:r>
              <a:rPr lang="en-US" altLang="ja-JP" sz="1600" dirty="0">
                <a:latin typeface="Arial"/>
                <a:cs typeface="Arial"/>
              </a:rPr>
              <a:t>- comparable v</a:t>
            </a:r>
            <a:r>
              <a:rPr lang="en-US" altLang="ja-JP" sz="1600" baseline="-25000" dirty="0">
                <a:latin typeface="Arial"/>
                <a:cs typeface="Arial"/>
              </a:rPr>
              <a:t>2</a:t>
            </a:r>
            <a:r>
              <a:rPr lang="en-US" altLang="ja-JP" sz="1600" dirty="0">
                <a:latin typeface="Arial"/>
                <a:cs typeface="Arial"/>
              </a:rPr>
              <a:t> with hadrons</a:t>
            </a:r>
          </a:p>
        </p:txBody>
      </p:sp>
      <p:sp>
        <p:nvSpPr>
          <p:cNvPr id="101387" name="Oval 11"/>
          <p:cNvSpPr>
            <a:spLocks noChangeArrowheads="1"/>
          </p:cNvSpPr>
          <p:nvPr/>
        </p:nvSpPr>
        <p:spPr bwMode="auto">
          <a:xfrm>
            <a:off x="4191000" y="1143000"/>
            <a:ext cx="9906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88" name="Oval 12"/>
          <p:cNvSpPr>
            <a:spLocks noChangeArrowheads="1"/>
          </p:cNvSpPr>
          <p:nvPr/>
        </p:nvSpPr>
        <p:spPr bwMode="auto">
          <a:xfrm>
            <a:off x="4724400" y="1143000"/>
            <a:ext cx="9906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89" name="Oval 13"/>
          <p:cNvSpPr>
            <a:spLocks noChangeArrowheads="1"/>
          </p:cNvSpPr>
          <p:nvPr/>
        </p:nvSpPr>
        <p:spPr bwMode="auto">
          <a:xfrm>
            <a:off x="7315200" y="1295400"/>
            <a:ext cx="1143000" cy="838200"/>
          </a:xfrm>
          <a:prstGeom prst="ellipse">
            <a:avLst/>
          </a:prstGeom>
          <a:gradFill rotWithShape="0">
            <a:gsLst>
              <a:gs pos="0">
                <a:srgbClr val="FF0000"/>
              </a:gs>
              <a:gs pos="100000">
                <a:srgbClr val="FF80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5851525" y="1235075"/>
            <a:ext cx="10826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1400"/>
              <a:t>elliptic expansion</a:t>
            </a:r>
          </a:p>
        </p:txBody>
      </p:sp>
      <p:sp>
        <p:nvSpPr>
          <p:cNvPr id="101391" name="Line 15"/>
          <p:cNvSpPr>
            <a:spLocks noChangeShapeType="1"/>
          </p:cNvSpPr>
          <p:nvPr/>
        </p:nvSpPr>
        <p:spPr bwMode="auto">
          <a:xfrm>
            <a:off x="5927725" y="1828800"/>
            <a:ext cx="990600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2" name="Line 16"/>
          <p:cNvSpPr>
            <a:spLocks noChangeShapeType="1"/>
          </p:cNvSpPr>
          <p:nvPr/>
        </p:nvSpPr>
        <p:spPr bwMode="auto">
          <a:xfrm>
            <a:off x="8077200" y="1720850"/>
            <a:ext cx="304800" cy="0"/>
          </a:xfrm>
          <a:prstGeom prst="line">
            <a:avLst/>
          </a:prstGeom>
          <a:noFill/>
          <a:ln w="41275">
            <a:solidFill>
              <a:schemeClr val="bg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3" name="Line 17"/>
          <p:cNvSpPr>
            <a:spLocks noChangeShapeType="1"/>
          </p:cNvSpPr>
          <p:nvPr/>
        </p:nvSpPr>
        <p:spPr bwMode="auto">
          <a:xfrm>
            <a:off x="7391400" y="1720850"/>
            <a:ext cx="304800" cy="0"/>
          </a:xfrm>
          <a:prstGeom prst="line">
            <a:avLst/>
          </a:prstGeom>
          <a:noFill/>
          <a:ln w="41275">
            <a:solidFill>
              <a:schemeClr val="bg1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4" name="Freeform 18"/>
          <p:cNvSpPr>
            <a:spLocks/>
          </p:cNvSpPr>
          <p:nvPr/>
        </p:nvSpPr>
        <p:spPr bwMode="auto">
          <a:xfrm rot="-6224221">
            <a:off x="4381500" y="10287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5" name="Freeform 19"/>
          <p:cNvSpPr>
            <a:spLocks/>
          </p:cNvSpPr>
          <p:nvPr/>
        </p:nvSpPr>
        <p:spPr bwMode="auto">
          <a:xfrm rot="8172594">
            <a:off x="4419600" y="19812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6" name="Freeform 20"/>
          <p:cNvSpPr>
            <a:spLocks/>
          </p:cNvSpPr>
          <p:nvPr/>
        </p:nvSpPr>
        <p:spPr bwMode="auto">
          <a:xfrm rot="3027126">
            <a:off x="4838700" y="15621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7" name="Freeform 21"/>
          <p:cNvSpPr>
            <a:spLocks/>
          </p:cNvSpPr>
          <p:nvPr/>
        </p:nvSpPr>
        <p:spPr bwMode="auto">
          <a:xfrm rot="2030128">
            <a:off x="8153400" y="16764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8" name="Freeform 22"/>
          <p:cNvSpPr>
            <a:spLocks/>
          </p:cNvSpPr>
          <p:nvPr/>
        </p:nvSpPr>
        <p:spPr bwMode="auto">
          <a:xfrm rot="13217572">
            <a:off x="6858000" y="12954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9" name="Freeform 23"/>
          <p:cNvSpPr>
            <a:spLocks/>
          </p:cNvSpPr>
          <p:nvPr/>
        </p:nvSpPr>
        <p:spPr bwMode="auto">
          <a:xfrm rot="939762">
            <a:off x="8001000" y="13716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4796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3" descr="sum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81" y="0"/>
            <a:ext cx="4140875" cy="657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star-flu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556" y="1115410"/>
            <a:ext cx="4459288" cy="502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314156" y="286735"/>
            <a:ext cx="33528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1600"/>
              <a:t>net-Baryon number fluctuation is expected to reflect the critical point as a non-monotonic behavior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546733" y="5783844"/>
            <a:ext cx="14730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dirty="0" smtClean="0"/>
              <a:t>STAR Preliminary</a:t>
            </a:r>
            <a:endParaRPr lang="en-US" altLang="ja-JP" sz="1400" dirty="0"/>
          </a:p>
          <a:p>
            <a:r>
              <a:rPr lang="en-US" altLang="ja-JP" sz="1400" dirty="0" smtClean="0"/>
              <a:t>QM12</a:t>
            </a:r>
            <a:endParaRPr lang="en-US" altLang="ja-JP" sz="1400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18</a:t>
            </a:fld>
            <a:endParaRPr kumimoji="1" lang="ja-JP" altLang="en-US"/>
          </a:p>
        </p:txBody>
      </p:sp>
      <p:pic>
        <p:nvPicPr>
          <p:cNvPr id="2" name="図 1" descr="netProtonStar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36" y="2022097"/>
            <a:ext cx="3126489" cy="254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1758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38" y="135050"/>
            <a:ext cx="2576313" cy="223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107" name="図形グループ 106"/>
          <p:cNvGrpSpPr/>
          <p:nvPr/>
        </p:nvGrpSpPr>
        <p:grpSpPr>
          <a:xfrm>
            <a:off x="2898549" y="115282"/>
            <a:ext cx="3273369" cy="2253093"/>
            <a:chOff x="191654" y="180475"/>
            <a:chExt cx="3273369" cy="2253093"/>
          </a:xfrm>
        </p:grpSpPr>
        <p:sp>
          <p:nvSpPr>
            <p:cNvPr id="7" name="正方形/長方形 6"/>
            <p:cNvSpPr/>
            <p:nvPr/>
          </p:nvSpPr>
          <p:spPr>
            <a:xfrm>
              <a:off x="193269" y="199242"/>
              <a:ext cx="3271754" cy="223432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grpSp>
          <p:nvGrpSpPr>
            <p:cNvPr id="8" name="Group 132"/>
            <p:cNvGrpSpPr>
              <a:grpSpLocks/>
            </p:cNvGrpSpPr>
            <p:nvPr/>
          </p:nvGrpSpPr>
          <p:grpSpPr bwMode="auto">
            <a:xfrm>
              <a:off x="369051" y="427842"/>
              <a:ext cx="2971800" cy="1905000"/>
              <a:chOff x="1488" y="2064"/>
              <a:chExt cx="2544" cy="1576"/>
            </a:xfrm>
          </p:grpSpPr>
          <p:sp>
            <p:nvSpPr>
              <p:cNvPr id="13" name="AutoShape 133"/>
              <p:cNvSpPr>
                <a:spLocks/>
              </p:cNvSpPr>
              <p:nvPr/>
            </p:nvSpPr>
            <p:spPr bwMode="auto">
              <a:xfrm rot="10800000">
                <a:off x="3389" y="2064"/>
                <a:ext cx="281" cy="221"/>
              </a:xfrm>
              <a:custGeom>
                <a:avLst/>
                <a:gdLst>
                  <a:gd name="T0" fmla="*/ 0 w 21600"/>
                  <a:gd name="T1" fmla="*/ 0 h 21600"/>
                  <a:gd name="T2" fmla="*/ 21600 w 21600"/>
                  <a:gd name="T3" fmla="*/ 21600 h 21600"/>
                </a:gdLst>
                <a:ahLst/>
                <a:cxnLst/>
                <a:rect l="T0" t="T1" r="T2" b="T3"/>
                <a:pathLst>
                  <a:path w="21600" h="21600">
                    <a:moveTo>
                      <a:pt x="12900" y="0"/>
                    </a:moveTo>
                    <a:lnTo>
                      <a:pt x="5310" y="13161"/>
                    </a:lnTo>
                    <a:lnTo>
                      <a:pt x="0" y="13161"/>
                    </a:lnTo>
                    <a:lnTo>
                      <a:pt x="5040" y="21600"/>
                    </a:lnTo>
                    <a:lnTo>
                      <a:pt x="18930" y="13161"/>
                    </a:lnTo>
                    <a:lnTo>
                      <a:pt x="13950" y="13266"/>
                    </a:lnTo>
                    <a:lnTo>
                      <a:pt x="21600" y="0"/>
                    </a:lnTo>
                    <a:lnTo>
                      <a:pt x="12900" y="0"/>
                    </a:lnTo>
                    <a:close/>
                    <a:moveTo>
                      <a:pt x="12900" y="0"/>
                    </a:moveTo>
                  </a:path>
                </a:pathLst>
              </a:custGeom>
              <a:solidFill>
                <a:srgbClr val="BBE0E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lIns="0" tIns="0" rIns="0" bIns="0"/>
              <a:lstStyle/>
              <a:p>
                <a:endParaRPr kumimoji="0" lang="ja-JP" altLang="en-US" sz="1400"/>
              </a:p>
            </p:txBody>
          </p:sp>
          <p:sp>
            <p:nvSpPr>
              <p:cNvPr id="14" name="Line 134"/>
              <p:cNvSpPr>
                <a:spLocks noChangeShapeType="1"/>
              </p:cNvSpPr>
              <p:nvPr/>
            </p:nvSpPr>
            <p:spPr bwMode="auto">
              <a:xfrm flipH="1">
                <a:off x="1944" y="2295"/>
                <a:ext cx="488" cy="655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" name="Line 135"/>
              <p:cNvSpPr>
                <a:spLocks noChangeShapeType="1"/>
              </p:cNvSpPr>
              <p:nvPr/>
            </p:nvSpPr>
            <p:spPr bwMode="auto">
              <a:xfrm flipH="1">
                <a:off x="2180" y="2295"/>
                <a:ext cx="478" cy="645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" name="Line 136"/>
              <p:cNvSpPr>
                <a:spLocks noChangeShapeType="1"/>
              </p:cNvSpPr>
              <p:nvPr/>
            </p:nvSpPr>
            <p:spPr bwMode="auto">
              <a:xfrm>
                <a:off x="2331" y="2432"/>
                <a:ext cx="1602" cy="2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" name="Line 137"/>
              <p:cNvSpPr>
                <a:spLocks noChangeShapeType="1"/>
              </p:cNvSpPr>
              <p:nvPr/>
            </p:nvSpPr>
            <p:spPr bwMode="auto">
              <a:xfrm>
                <a:off x="2292" y="3119"/>
                <a:ext cx="1126" cy="1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" name="AutoShape 138"/>
              <p:cNvSpPr>
                <a:spLocks/>
              </p:cNvSpPr>
              <p:nvPr/>
            </p:nvSpPr>
            <p:spPr bwMode="auto">
              <a:xfrm>
                <a:off x="1488" y="2291"/>
                <a:ext cx="2544" cy="1273"/>
              </a:xfrm>
              <a:custGeom>
                <a:avLst/>
                <a:gdLst>
                  <a:gd name="T0" fmla="*/ 0 w 21600"/>
                  <a:gd name="T1" fmla="*/ 0 h 21600"/>
                  <a:gd name="T2" fmla="*/ 21600 w 21600"/>
                  <a:gd name="T3" fmla="*/ 21600 h 21600"/>
                </a:gdLst>
                <a:ahLst/>
                <a:cxnLst/>
                <a:rect l="T0" t="T1" r="T2" b="T3"/>
                <a:pathLst>
                  <a:path w="21600" h="21600">
                    <a:moveTo>
                      <a:pt x="8014" y="0"/>
                    </a:moveTo>
                    <a:lnTo>
                      <a:pt x="0" y="21600"/>
                    </a:lnTo>
                    <a:lnTo>
                      <a:pt x="13586" y="21600"/>
                    </a:lnTo>
                    <a:lnTo>
                      <a:pt x="21600" y="0"/>
                    </a:lnTo>
                    <a:close/>
                    <a:moveTo>
                      <a:pt x="8014" y="0"/>
                    </a:moveTo>
                  </a:path>
                </a:pathLst>
              </a:custGeom>
              <a:noFill/>
              <a:ln w="25400">
                <a:solidFill>
                  <a:srgbClr val="99CC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kumimoji="0" lang="ja-JP" altLang="en-US" sz="1400"/>
              </a:p>
            </p:txBody>
          </p:sp>
          <p:sp>
            <p:nvSpPr>
              <p:cNvPr id="19" name="Line 139"/>
              <p:cNvSpPr>
                <a:spLocks noChangeShapeType="1"/>
              </p:cNvSpPr>
              <p:nvPr/>
            </p:nvSpPr>
            <p:spPr bwMode="auto">
              <a:xfrm flipH="1">
                <a:off x="1488" y="3290"/>
                <a:ext cx="204" cy="277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" name="Line 140"/>
              <p:cNvSpPr>
                <a:spLocks noChangeShapeType="1"/>
              </p:cNvSpPr>
              <p:nvPr/>
            </p:nvSpPr>
            <p:spPr bwMode="auto">
              <a:xfrm flipH="1">
                <a:off x="2292" y="2295"/>
                <a:ext cx="593" cy="798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" name="AutoShape 141"/>
              <p:cNvSpPr>
                <a:spLocks/>
              </p:cNvSpPr>
              <p:nvPr/>
            </p:nvSpPr>
            <p:spPr bwMode="auto">
              <a:xfrm flipH="1">
                <a:off x="2270" y="3017"/>
                <a:ext cx="196" cy="507"/>
              </a:xfrm>
              <a:custGeom>
                <a:avLst/>
                <a:gdLst>
                  <a:gd name="T0" fmla="*/ 0 w 21361"/>
                  <a:gd name="T1" fmla="*/ 0 h 21401"/>
                  <a:gd name="T2" fmla="*/ 21361 w 21361"/>
                  <a:gd name="T3" fmla="*/ 21401 h 21401"/>
                </a:gdLst>
                <a:ahLst/>
                <a:cxnLst/>
                <a:rect l="T0" t="T1" r="T2" b="T3"/>
                <a:pathLst>
                  <a:path w="21361" h="21401">
                    <a:moveTo>
                      <a:pt x="7120" y="19313"/>
                    </a:moveTo>
                    <a:cubicBezTo>
                      <a:pt x="5406" y="18346"/>
                      <a:pt x="3177" y="17047"/>
                      <a:pt x="1977" y="15567"/>
                    </a:cubicBezTo>
                    <a:cubicBezTo>
                      <a:pt x="777" y="14087"/>
                      <a:pt x="-80" y="12063"/>
                      <a:pt x="6" y="10492"/>
                    </a:cubicBezTo>
                    <a:cubicBezTo>
                      <a:pt x="91" y="8921"/>
                      <a:pt x="1120" y="7471"/>
                      <a:pt x="2491" y="6081"/>
                    </a:cubicBezTo>
                    <a:cubicBezTo>
                      <a:pt x="3863" y="4691"/>
                      <a:pt x="6520" y="3090"/>
                      <a:pt x="8491" y="2093"/>
                    </a:cubicBezTo>
                    <a:cubicBezTo>
                      <a:pt x="10463" y="1096"/>
                      <a:pt x="13891" y="-112"/>
                      <a:pt x="14149" y="9"/>
                    </a:cubicBezTo>
                    <a:cubicBezTo>
                      <a:pt x="16891" y="1610"/>
                      <a:pt x="18091" y="3513"/>
                      <a:pt x="19206" y="5054"/>
                    </a:cubicBezTo>
                    <a:cubicBezTo>
                      <a:pt x="20406" y="6715"/>
                      <a:pt x="21006" y="8347"/>
                      <a:pt x="21263" y="10069"/>
                    </a:cubicBezTo>
                    <a:cubicBezTo>
                      <a:pt x="21520" y="11791"/>
                      <a:pt x="21263" y="13905"/>
                      <a:pt x="20577" y="15416"/>
                    </a:cubicBezTo>
                    <a:cubicBezTo>
                      <a:pt x="19891" y="16926"/>
                      <a:pt x="18434" y="18105"/>
                      <a:pt x="16977" y="19101"/>
                    </a:cubicBezTo>
                    <a:cubicBezTo>
                      <a:pt x="15520" y="20098"/>
                      <a:pt x="12091" y="21488"/>
                      <a:pt x="12091" y="21397"/>
                    </a:cubicBezTo>
                    <a:cubicBezTo>
                      <a:pt x="12091" y="21367"/>
                      <a:pt x="8834" y="20280"/>
                      <a:pt x="7120" y="19313"/>
                    </a:cubicBezTo>
                    <a:close/>
                    <a:moveTo>
                      <a:pt x="7120" y="19313"/>
                    </a:moveTo>
                  </a:path>
                </a:pathLst>
              </a:custGeom>
              <a:solidFill>
                <a:srgbClr val="FFFFFF"/>
              </a:solidFill>
              <a:ln w="381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kumimoji="0" lang="ja-JP" altLang="en-US" sz="1400"/>
              </a:p>
            </p:txBody>
          </p:sp>
          <p:sp>
            <p:nvSpPr>
              <p:cNvPr id="22" name="Line 142"/>
              <p:cNvSpPr>
                <a:spLocks noChangeShapeType="1"/>
              </p:cNvSpPr>
              <p:nvPr/>
            </p:nvSpPr>
            <p:spPr bwMode="auto">
              <a:xfrm flipH="1">
                <a:off x="2163" y="2975"/>
                <a:ext cx="436" cy="587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grpSp>
            <p:nvGrpSpPr>
              <p:cNvPr id="23" name="Group 143"/>
              <p:cNvGrpSpPr>
                <a:grpSpLocks/>
              </p:cNvGrpSpPr>
              <p:nvPr/>
            </p:nvGrpSpPr>
            <p:grpSpPr bwMode="auto">
              <a:xfrm>
                <a:off x="2944" y="2175"/>
                <a:ext cx="807" cy="711"/>
                <a:chOff x="0" y="0"/>
                <a:chExt cx="888" cy="862"/>
              </a:xfrm>
            </p:grpSpPr>
            <p:grpSp>
              <p:nvGrpSpPr>
                <p:cNvPr id="93" name="Group 144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888" cy="862"/>
                  <a:chOff x="0" y="0"/>
                  <a:chExt cx="888" cy="862"/>
                </a:xfrm>
              </p:grpSpPr>
              <p:sp>
                <p:nvSpPr>
                  <p:cNvPr id="95" name="Oval 145"/>
                  <p:cNvSpPr>
                    <a:spLocks/>
                  </p:cNvSpPr>
                  <p:nvPr/>
                </p:nvSpPr>
                <p:spPr bwMode="auto">
                  <a:xfrm>
                    <a:off x="19" y="1"/>
                    <a:ext cx="849" cy="84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333399"/>
                      </a:gs>
                      <a:gs pos="100000">
                        <a:srgbClr val="FFFFFF"/>
                      </a:gs>
                    </a:gsLst>
                    <a:lin ang="0" scaled="1"/>
                  </a:gradFill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endParaRPr kumimoji="0" lang="ja-JP" altLang="en-US" sz="1400"/>
                  </a:p>
                </p:txBody>
              </p:sp>
              <p:sp>
                <p:nvSpPr>
                  <p:cNvPr id="96" name="Oval 146"/>
                  <p:cNvSpPr>
                    <a:spLocks/>
                  </p:cNvSpPr>
                  <p:nvPr/>
                </p:nvSpPr>
                <p:spPr bwMode="auto">
                  <a:xfrm>
                    <a:off x="19" y="0"/>
                    <a:ext cx="849" cy="849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kumimoji="0" lang="ja-JP" altLang="en-US" sz="1400"/>
                  </a:p>
                </p:txBody>
              </p:sp>
              <p:sp>
                <p:nvSpPr>
                  <p:cNvPr id="97" name="AutoShape 147"/>
                  <p:cNvSpPr>
                    <a:spLocks/>
                  </p:cNvSpPr>
                  <p:nvPr/>
                </p:nvSpPr>
                <p:spPr bwMode="auto">
                  <a:xfrm>
                    <a:off x="0" y="352"/>
                    <a:ext cx="888" cy="510"/>
                  </a:xfrm>
                  <a:custGeom>
                    <a:avLst/>
                    <a:gdLst>
                      <a:gd name="T0" fmla="*/ 0 w 21580"/>
                      <a:gd name="T1" fmla="*/ 0 h 21198"/>
                      <a:gd name="T2" fmla="*/ 21580 w 21580"/>
                      <a:gd name="T3" fmla="*/ 21198 h 21198"/>
                    </a:gdLst>
                    <a:ahLst/>
                    <a:cxnLst/>
                    <a:rect l="T0" t="T1" r="T2" b="T3"/>
                    <a:pathLst>
                      <a:path w="21580" h="21198">
                        <a:moveTo>
                          <a:pt x="885" y="4138"/>
                        </a:moveTo>
                        <a:cubicBezTo>
                          <a:pt x="1264" y="4606"/>
                          <a:pt x="1748" y="5470"/>
                          <a:pt x="2506" y="6226"/>
                        </a:cubicBezTo>
                        <a:cubicBezTo>
                          <a:pt x="3264" y="6982"/>
                          <a:pt x="4401" y="8098"/>
                          <a:pt x="5496" y="8710"/>
                        </a:cubicBezTo>
                        <a:cubicBezTo>
                          <a:pt x="6591" y="9322"/>
                          <a:pt x="7769" y="9754"/>
                          <a:pt x="9075" y="9790"/>
                        </a:cubicBezTo>
                        <a:cubicBezTo>
                          <a:pt x="10380" y="9826"/>
                          <a:pt x="12043" y="9502"/>
                          <a:pt x="13327" y="9034"/>
                        </a:cubicBezTo>
                        <a:cubicBezTo>
                          <a:pt x="14612" y="8566"/>
                          <a:pt x="15748" y="7954"/>
                          <a:pt x="16801" y="6946"/>
                        </a:cubicBezTo>
                        <a:cubicBezTo>
                          <a:pt x="17854" y="5938"/>
                          <a:pt x="18906" y="4102"/>
                          <a:pt x="19706" y="2950"/>
                        </a:cubicBezTo>
                        <a:cubicBezTo>
                          <a:pt x="20506" y="1798"/>
                          <a:pt x="21285" y="-290"/>
                          <a:pt x="21580" y="34"/>
                        </a:cubicBezTo>
                        <a:cubicBezTo>
                          <a:pt x="21475" y="178"/>
                          <a:pt x="21559" y="3346"/>
                          <a:pt x="21433" y="4894"/>
                        </a:cubicBezTo>
                        <a:cubicBezTo>
                          <a:pt x="21306" y="6442"/>
                          <a:pt x="21180" y="7882"/>
                          <a:pt x="20864" y="9322"/>
                        </a:cubicBezTo>
                        <a:cubicBezTo>
                          <a:pt x="20569" y="10762"/>
                          <a:pt x="20022" y="12346"/>
                          <a:pt x="19538" y="13534"/>
                        </a:cubicBezTo>
                        <a:cubicBezTo>
                          <a:pt x="19075" y="14722"/>
                          <a:pt x="18633" y="15550"/>
                          <a:pt x="18022" y="16522"/>
                        </a:cubicBezTo>
                        <a:cubicBezTo>
                          <a:pt x="17391" y="17458"/>
                          <a:pt x="16612" y="18466"/>
                          <a:pt x="15748" y="19222"/>
                        </a:cubicBezTo>
                        <a:cubicBezTo>
                          <a:pt x="14885" y="19942"/>
                          <a:pt x="13854" y="20590"/>
                          <a:pt x="12822" y="20878"/>
                        </a:cubicBezTo>
                        <a:cubicBezTo>
                          <a:pt x="11791" y="21166"/>
                          <a:pt x="10612" y="21310"/>
                          <a:pt x="9559" y="21094"/>
                        </a:cubicBezTo>
                        <a:cubicBezTo>
                          <a:pt x="8485" y="20878"/>
                          <a:pt x="7412" y="20302"/>
                          <a:pt x="6506" y="19618"/>
                        </a:cubicBezTo>
                        <a:cubicBezTo>
                          <a:pt x="5601" y="18898"/>
                          <a:pt x="4801" y="18070"/>
                          <a:pt x="4043" y="16954"/>
                        </a:cubicBezTo>
                        <a:cubicBezTo>
                          <a:pt x="3285" y="15838"/>
                          <a:pt x="2527" y="14398"/>
                          <a:pt x="1980" y="12958"/>
                        </a:cubicBezTo>
                        <a:cubicBezTo>
                          <a:pt x="1433" y="11518"/>
                          <a:pt x="1075" y="10006"/>
                          <a:pt x="738" y="8242"/>
                        </a:cubicBezTo>
                        <a:cubicBezTo>
                          <a:pt x="401" y="6478"/>
                          <a:pt x="-20" y="3022"/>
                          <a:pt x="1" y="2338"/>
                        </a:cubicBezTo>
                        <a:lnTo>
                          <a:pt x="885" y="4138"/>
                        </a:lnTo>
                        <a:close/>
                        <a:moveTo>
                          <a:pt x="885" y="4138"/>
                        </a:moveTo>
                      </a:path>
                    </a:pathLst>
                  </a:custGeom>
                  <a:solidFill>
                    <a:srgbClr val="FFFFFF">
                      <a:alpha val="49803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0" tIns="0" rIns="0" bIns="0"/>
                  <a:lstStyle/>
                  <a:p>
                    <a:endParaRPr kumimoji="0" lang="ja-JP" altLang="en-US" sz="1400"/>
                  </a:p>
                </p:txBody>
              </p:sp>
              <p:sp>
                <p:nvSpPr>
                  <p:cNvPr id="98" name="AutoShape 148"/>
                  <p:cNvSpPr>
                    <a:spLocks/>
                  </p:cNvSpPr>
                  <p:nvPr/>
                </p:nvSpPr>
                <p:spPr bwMode="auto">
                  <a:xfrm>
                    <a:off x="19" y="367"/>
                    <a:ext cx="848" cy="222"/>
                  </a:xfrm>
                  <a:custGeom>
                    <a:avLst/>
                    <a:gdLst>
                      <a:gd name="T0" fmla="*/ 0 w 21600"/>
                      <a:gd name="T1" fmla="*/ 0 h 21530"/>
                      <a:gd name="T2" fmla="*/ 21600 w 21600"/>
                      <a:gd name="T3" fmla="*/ 21530 h 21530"/>
                    </a:gdLst>
                    <a:ahLst/>
                    <a:cxnLst/>
                    <a:rect l="T0" t="T1" r="T2" b="T3"/>
                    <a:pathLst>
                      <a:path w="21600" h="21530">
                        <a:moveTo>
                          <a:pt x="0" y="6556"/>
                        </a:moveTo>
                        <a:cubicBezTo>
                          <a:pt x="375" y="7732"/>
                          <a:pt x="1258" y="11262"/>
                          <a:pt x="2228" y="13447"/>
                        </a:cubicBezTo>
                        <a:cubicBezTo>
                          <a:pt x="3199" y="15633"/>
                          <a:pt x="4699" y="18154"/>
                          <a:pt x="5803" y="19499"/>
                        </a:cubicBezTo>
                        <a:cubicBezTo>
                          <a:pt x="6906" y="20844"/>
                          <a:pt x="7656" y="21432"/>
                          <a:pt x="8914" y="21516"/>
                        </a:cubicBezTo>
                        <a:cubicBezTo>
                          <a:pt x="10171" y="21600"/>
                          <a:pt x="11958" y="21348"/>
                          <a:pt x="13415" y="20003"/>
                        </a:cubicBezTo>
                        <a:cubicBezTo>
                          <a:pt x="14871" y="18658"/>
                          <a:pt x="16283" y="16809"/>
                          <a:pt x="17651" y="13447"/>
                        </a:cubicBezTo>
                        <a:cubicBezTo>
                          <a:pt x="19019" y="10086"/>
                          <a:pt x="20784" y="2774"/>
                          <a:pt x="21600" y="0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0" tIns="0" rIns="0" bIns="0"/>
                  <a:lstStyle/>
                  <a:p>
                    <a:endParaRPr kumimoji="0" lang="ja-JP" altLang="en-US" sz="1400"/>
                  </a:p>
                </p:txBody>
              </p:sp>
            </p:grpSp>
            <p:sp>
              <p:nvSpPr>
                <p:cNvPr id="94" name="AutoShape 149"/>
                <p:cNvSpPr>
                  <a:spLocks/>
                </p:cNvSpPr>
                <p:nvPr/>
              </p:nvSpPr>
              <p:spPr bwMode="auto">
                <a:xfrm>
                  <a:off x="15" y="122"/>
                  <a:ext cx="216" cy="613"/>
                </a:xfrm>
                <a:custGeom>
                  <a:avLst/>
                  <a:gdLst>
                    <a:gd name="T0" fmla="*/ 0 w 21361"/>
                    <a:gd name="T1" fmla="*/ 0 h 21401"/>
                    <a:gd name="T2" fmla="*/ 21361 w 21361"/>
                    <a:gd name="T3" fmla="*/ 21401 h 21401"/>
                  </a:gdLst>
                  <a:ahLst/>
                  <a:cxnLst/>
                  <a:rect l="T0" t="T1" r="T2" b="T3"/>
                  <a:pathLst>
                    <a:path w="21361" h="21401">
                      <a:moveTo>
                        <a:pt x="7120" y="19313"/>
                      </a:moveTo>
                      <a:cubicBezTo>
                        <a:pt x="5406" y="18346"/>
                        <a:pt x="3177" y="17047"/>
                        <a:pt x="1977" y="15567"/>
                      </a:cubicBezTo>
                      <a:cubicBezTo>
                        <a:pt x="777" y="14087"/>
                        <a:pt x="-80" y="12063"/>
                        <a:pt x="6" y="10492"/>
                      </a:cubicBezTo>
                      <a:cubicBezTo>
                        <a:pt x="91" y="8921"/>
                        <a:pt x="1120" y="7471"/>
                        <a:pt x="2491" y="6081"/>
                      </a:cubicBezTo>
                      <a:cubicBezTo>
                        <a:pt x="3863" y="4691"/>
                        <a:pt x="6520" y="3090"/>
                        <a:pt x="8491" y="2093"/>
                      </a:cubicBezTo>
                      <a:cubicBezTo>
                        <a:pt x="10463" y="1096"/>
                        <a:pt x="13891" y="-112"/>
                        <a:pt x="14149" y="9"/>
                      </a:cubicBezTo>
                      <a:cubicBezTo>
                        <a:pt x="16891" y="1610"/>
                        <a:pt x="18091" y="3513"/>
                        <a:pt x="19206" y="5054"/>
                      </a:cubicBezTo>
                      <a:cubicBezTo>
                        <a:pt x="20406" y="6715"/>
                        <a:pt x="21006" y="8347"/>
                        <a:pt x="21263" y="10069"/>
                      </a:cubicBezTo>
                      <a:cubicBezTo>
                        <a:pt x="21520" y="11791"/>
                        <a:pt x="21263" y="13905"/>
                        <a:pt x="20577" y="15416"/>
                      </a:cubicBezTo>
                      <a:cubicBezTo>
                        <a:pt x="19891" y="16926"/>
                        <a:pt x="18434" y="18105"/>
                        <a:pt x="16977" y="19101"/>
                      </a:cubicBezTo>
                      <a:cubicBezTo>
                        <a:pt x="15520" y="20098"/>
                        <a:pt x="12091" y="21488"/>
                        <a:pt x="12091" y="21397"/>
                      </a:cubicBezTo>
                      <a:cubicBezTo>
                        <a:pt x="12091" y="21367"/>
                        <a:pt x="8834" y="20280"/>
                        <a:pt x="7120" y="19313"/>
                      </a:cubicBezTo>
                      <a:close/>
                      <a:moveTo>
                        <a:pt x="7120" y="19313"/>
                      </a:moveTo>
                    </a:path>
                  </a:pathLst>
                </a:custGeom>
                <a:solidFill>
                  <a:srgbClr val="FFFFFF"/>
                </a:solidFill>
                <a:ln w="6350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</p:grpSp>
          <p:sp>
            <p:nvSpPr>
              <p:cNvPr id="24" name="Line 150"/>
              <p:cNvSpPr>
                <a:spLocks noChangeShapeType="1"/>
              </p:cNvSpPr>
              <p:nvPr/>
            </p:nvSpPr>
            <p:spPr bwMode="auto">
              <a:xfrm>
                <a:off x="2444" y="2292"/>
                <a:ext cx="659" cy="1"/>
              </a:xfrm>
              <a:prstGeom prst="line">
                <a:avLst/>
              </a:prstGeom>
              <a:noFill/>
              <a:ln w="254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" name="Line 151"/>
              <p:cNvSpPr>
                <a:spLocks noChangeShapeType="1"/>
              </p:cNvSpPr>
              <p:nvPr/>
            </p:nvSpPr>
            <p:spPr bwMode="auto">
              <a:xfrm>
                <a:off x="2684" y="2433"/>
                <a:ext cx="473" cy="1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6" name="Line 152"/>
              <p:cNvSpPr>
                <a:spLocks noChangeShapeType="1"/>
              </p:cNvSpPr>
              <p:nvPr/>
            </p:nvSpPr>
            <p:spPr bwMode="auto">
              <a:xfrm>
                <a:off x="2227" y="2569"/>
                <a:ext cx="938" cy="1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7" name="Line 153"/>
              <p:cNvSpPr>
                <a:spLocks noChangeShapeType="1"/>
              </p:cNvSpPr>
              <p:nvPr/>
            </p:nvSpPr>
            <p:spPr bwMode="auto">
              <a:xfrm flipH="1">
                <a:off x="2908" y="2517"/>
                <a:ext cx="256" cy="344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8" name="Line 154"/>
              <p:cNvSpPr>
                <a:spLocks noChangeShapeType="1"/>
              </p:cNvSpPr>
              <p:nvPr/>
            </p:nvSpPr>
            <p:spPr bwMode="auto">
              <a:xfrm>
                <a:off x="2112" y="2736"/>
                <a:ext cx="1604" cy="3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9" name="Line 155"/>
              <p:cNvSpPr>
                <a:spLocks noChangeShapeType="1"/>
              </p:cNvSpPr>
              <p:nvPr/>
            </p:nvSpPr>
            <p:spPr bwMode="auto">
              <a:xfrm flipH="1">
                <a:off x="2165" y="2292"/>
                <a:ext cx="939" cy="1268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0" name="Line 156"/>
              <p:cNvSpPr>
                <a:spLocks noChangeShapeType="1"/>
              </p:cNvSpPr>
              <p:nvPr/>
            </p:nvSpPr>
            <p:spPr bwMode="auto">
              <a:xfrm>
                <a:off x="2022" y="2844"/>
                <a:ext cx="1605" cy="3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grpSp>
            <p:nvGrpSpPr>
              <p:cNvPr id="31" name="Group 157"/>
              <p:cNvGrpSpPr>
                <a:grpSpLocks/>
              </p:cNvGrpSpPr>
              <p:nvPr/>
            </p:nvGrpSpPr>
            <p:grpSpPr bwMode="auto">
              <a:xfrm>
                <a:off x="2526" y="2573"/>
                <a:ext cx="384" cy="702"/>
                <a:chOff x="0" y="0"/>
                <a:chExt cx="422" cy="852"/>
              </a:xfrm>
            </p:grpSpPr>
            <p:sp>
              <p:nvSpPr>
                <p:cNvPr id="89" name="Oval 158"/>
                <p:cNvSpPr>
                  <a:spLocks/>
                </p:cNvSpPr>
                <p:nvPr/>
              </p:nvSpPr>
              <p:spPr bwMode="auto">
                <a:xfrm>
                  <a:off x="0" y="1"/>
                  <a:ext cx="422" cy="851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3300"/>
                    </a:gs>
                    <a:gs pos="100000">
                      <a:srgbClr val="FFCC00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  <p:sp>
              <p:nvSpPr>
                <p:cNvPr id="90" name="AutoShape 159"/>
                <p:cNvSpPr>
                  <a:spLocks/>
                </p:cNvSpPr>
                <p:nvPr/>
              </p:nvSpPr>
              <p:spPr bwMode="auto">
                <a:xfrm>
                  <a:off x="0" y="412"/>
                  <a:ext cx="422" cy="439"/>
                </a:xfrm>
                <a:custGeom>
                  <a:avLst/>
                  <a:gdLst>
                    <a:gd name="T0" fmla="*/ 0 w 21530"/>
                    <a:gd name="T1" fmla="*/ 0 h 21245"/>
                    <a:gd name="T2" fmla="*/ 21530 w 21530"/>
                    <a:gd name="T3" fmla="*/ 21245 h 21245"/>
                  </a:gdLst>
                  <a:ahLst/>
                  <a:cxnLst/>
                  <a:rect l="T0" t="T1" r="T2" b="T3"/>
                  <a:pathLst>
                    <a:path w="21530" h="21245">
                      <a:moveTo>
                        <a:pt x="574" y="1704"/>
                      </a:moveTo>
                      <a:cubicBezTo>
                        <a:pt x="1060" y="2082"/>
                        <a:pt x="2076" y="2795"/>
                        <a:pt x="2871" y="3172"/>
                      </a:cubicBezTo>
                      <a:cubicBezTo>
                        <a:pt x="3666" y="3550"/>
                        <a:pt x="4550" y="3634"/>
                        <a:pt x="5345" y="3843"/>
                      </a:cubicBezTo>
                      <a:cubicBezTo>
                        <a:pt x="6140" y="4053"/>
                        <a:pt x="6891" y="4347"/>
                        <a:pt x="7774" y="4472"/>
                      </a:cubicBezTo>
                      <a:cubicBezTo>
                        <a:pt x="8658" y="4598"/>
                        <a:pt x="9629" y="4598"/>
                        <a:pt x="10645" y="4556"/>
                      </a:cubicBezTo>
                      <a:cubicBezTo>
                        <a:pt x="11661" y="4514"/>
                        <a:pt x="12766" y="4347"/>
                        <a:pt x="13826" y="4095"/>
                      </a:cubicBezTo>
                      <a:cubicBezTo>
                        <a:pt x="14886" y="3843"/>
                        <a:pt x="15990" y="3550"/>
                        <a:pt x="17006" y="3046"/>
                      </a:cubicBezTo>
                      <a:cubicBezTo>
                        <a:pt x="18022" y="2543"/>
                        <a:pt x="19215" y="1495"/>
                        <a:pt x="19966" y="991"/>
                      </a:cubicBezTo>
                      <a:cubicBezTo>
                        <a:pt x="20717" y="488"/>
                        <a:pt x="21158" y="-225"/>
                        <a:pt x="21423" y="69"/>
                      </a:cubicBezTo>
                      <a:cubicBezTo>
                        <a:pt x="21335" y="236"/>
                        <a:pt x="21600" y="1453"/>
                        <a:pt x="21512" y="2711"/>
                      </a:cubicBezTo>
                      <a:cubicBezTo>
                        <a:pt x="21423" y="3969"/>
                        <a:pt x="21247" y="6108"/>
                        <a:pt x="20937" y="7744"/>
                      </a:cubicBezTo>
                      <a:cubicBezTo>
                        <a:pt x="20628" y="9380"/>
                        <a:pt x="20098" y="11183"/>
                        <a:pt x="19612" y="12525"/>
                      </a:cubicBezTo>
                      <a:cubicBezTo>
                        <a:pt x="19126" y="13867"/>
                        <a:pt x="18685" y="14832"/>
                        <a:pt x="18022" y="15923"/>
                      </a:cubicBezTo>
                      <a:cubicBezTo>
                        <a:pt x="17404" y="17013"/>
                        <a:pt x="16609" y="18145"/>
                        <a:pt x="15725" y="18984"/>
                      </a:cubicBezTo>
                      <a:cubicBezTo>
                        <a:pt x="14842" y="19823"/>
                        <a:pt x="13826" y="20536"/>
                        <a:pt x="12766" y="20872"/>
                      </a:cubicBezTo>
                      <a:cubicBezTo>
                        <a:pt x="11706" y="21207"/>
                        <a:pt x="10513" y="21375"/>
                        <a:pt x="9453" y="21123"/>
                      </a:cubicBezTo>
                      <a:cubicBezTo>
                        <a:pt x="8348" y="20872"/>
                        <a:pt x="7244" y="20243"/>
                        <a:pt x="6317" y="19446"/>
                      </a:cubicBezTo>
                      <a:cubicBezTo>
                        <a:pt x="5389" y="18649"/>
                        <a:pt x="4594" y="17684"/>
                        <a:pt x="3843" y="16426"/>
                      </a:cubicBezTo>
                      <a:cubicBezTo>
                        <a:pt x="3048" y="15168"/>
                        <a:pt x="2297" y="13532"/>
                        <a:pt x="1723" y="11896"/>
                      </a:cubicBezTo>
                      <a:cubicBezTo>
                        <a:pt x="1193" y="10260"/>
                        <a:pt x="751" y="8331"/>
                        <a:pt x="442" y="6528"/>
                      </a:cubicBezTo>
                      <a:cubicBezTo>
                        <a:pt x="177" y="4724"/>
                        <a:pt x="0" y="1746"/>
                        <a:pt x="0" y="949"/>
                      </a:cubicBezTo>
                      <a:lnTo>
                        <a:pt x="574" y="1704"/>
                      </a:lnTo>
                      <a:close/>
                      <a:moveTo>
                        <a:pt x="574" y="1704"/>
                      </a:moveTo>
                    </a:path>
                  </a:pathLst>
                </a:custGeom>
                <a:solidFill>
                  <a:srgbClr val="FFFFFF">
                    <a:alpha val="49803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  <p:sp>
              <p:nvSpPr>
                <p:cNvPr id="91" name="AutoShape 160"/>
                <p:cNvSpPr>
                  <a:spLocks/>
                </p:cNvSpPr>
                <p:nvPr/>
              </p:nvSpPr>
              <p:spPr bwMode="auto">
                <a:xfrm>
                  <a:off x="0" y="409"/>
                  <a:ext cx="421" cy="95"/>
                </a:xfrm>
                <a:custGeom>
                  <a:avLst/>
                  <a:gdLst>
                    <a:gd name="T0" fmla="*/ 0 w 21600"/>
                    <a:gd name="T1" fmla="*/ 0 h 21530"/>
                    <a:gd name="T2" fmla="*/ 21600 w 21600"/>
                    <a:gd name="T3" fmla="*/ 21530 h 21530"/>
                  </a:gdLst>
                  <a:ahLst/>
                  <a:cxnLst/>
                  <a:rect l="T0" t="T1" r="T2" b="T3"/>
                  <a:pathLst>
                    <a:path w="21600" h="21530">
                      <a:moveTo>
                        <a:pt x="0" y="6556"/>
                      </a:moveTo>
                      <a:cubicBezTo>
                        <a:pt x="375" y="7732"/>
                        <a:pt x="1258" y="11262"/>
                        <a:pt x="2228" y="13447"/>
                      </a:cubicBezTo>
                      <a:cubicBezTo>
                        <a:pt x="3199" y="15633"/>
                        <a:pt x="4699" y="18154"/>
                        <a:pt x="5803" y="19499"/>
                      </a:cubicBezTo>
                      <a:cubicBezTo>
                        <a:pt x="6906" y="20844"/>
                        <a:pt x="7656" y="21432"/>
                        <a:pt x="8914" y="21516"/>
                      </a:cubicBezTo>
                      <a:cubicBezTo>
                        <a:pt x="10171" y="21600"/>
                        <a:pt x="11958" y="21348"/>
                        <a:pt x="13415" y="20003"/>
                      </a:cubicBezTo>
                      <a:cubicBezTo>
                        <a:pt x="14871" y="18658"/>
                        <a:pt x="16283" y="16809"/>
                        <a:pt x="17651" y="13447"/>
                      </a:cubicBezTo>
                      <a:cubicBezTo>
                        <a:pt x="19019" y="10086"/>
                        <a:pt x="20784" y="2774"/>
                        <a:pt x="21600" y="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  <p:sp>
              <p:nvSpPr>
                <p:cNvPr id="92" name="Oval 161"/>
                <p:cNvSpPr>
                  <a:spLocks/>
                </p:cNvSpPr>
                <p:nvPr/>
              </p:nvSpPr>
              <p:spPr bwMode="auto">
                <a:xfrm>
                  <a:off x="0" y="0"/>
                  <a:ext cx="422" cy="851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</p:grpSp>
          <p:sp>
            <p:nvSpPr>
              <p:cNvPr id="32" name="Line 162"/>
              <p:cNvSpPr>
                <a:spLocks noChangeShapeType="1"/>
              </p:cNvSpPr>
              <p:nvPr/>
            </p:nvSpPr>
            <p:spPr bwMode="auto">
              <a:xfrm flipH="1">
                <a:off x="2854" y="2611"/>
                <a:ext cx="705" cy="951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3" name="Line 163"/>
              <p:cNvSpPr>
                <a:spLocks noChangeShapeType="1"/>
              </p:cNvSpPr>
              <p:nvPr/>
            </p:nvSpPr>
            <p:spPr bwMode="auto">
              <a:xfrm flipH="1">
                <a:off x="2627" y="2664"/>
                <a:ext cx="665" cy="896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" name="Line 164"/>
              <p:cNvSpPr>
                <a:spLocks noChangeShapeType="1"/>
              </p:cNvSpPr>
              <p:nvPr/>
            </p:nvSpPr>
            <p:spPr bwMode="auto">
              <a:xfrm>
                <a:off x="2785" y="2981"/>
                <a:ext cx="738" cy="2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" name="Line 165"/>
              <p:cNvSpPr>
                <a:spLocks noChangeShapeType="1"/>
              </p:cNvSpPr>
              <p:nvPr/>
            </p:nvSpPr>
            <p:spPr bwMode="auto">
              <a:xfrm flipH="1">
                <a:off x="2388" y="2964"/>
                <a:ext cx="447" cy="601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" name="Line 166"/>
              <p:cNvSpPr>
                <a:spLocks noChangeShapeType="1"/>
              </p:cNvSpPr>
              <p:nvPr/>
            </p:nvSpPr>
            <p:spPr bwMode="auto">
              <a:xfrm flipH="1">
                <a:off x="2490" y="2974"/>
                <a:ext cx="109" cy="148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7" name="Line 167"/>
              <p:cNvSpPr>
                <a:spLocks noChangeShapeType="1"/>
              </p:cNvSpPr>
              <p:nvPr/>
            </p:nvSpPr>
            <p:spPr bwMode="auto">
              <a:xfrm>
                <a:off x="2244" y="2981"/>
                <a:ext cx="374" cy="2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grpSp>
            <p:nvGrpSpPr>
              <p:cNvPr id="38" name="Group 168"/>
              <p:cNvGrpSpPr>
                <a:grpSpLocks/>
              </p:cNvGrpSpPr>
              <p:nvPr/>
            </p:nvGrpSpPr>
            <p:grpSpPr bwMode="auto">
              <a:xfrm>
                <a:off x="1683" y="2923"/>
                <a:ext cx="798" cy="713"/>
                <a:chOff x="0" y="0"/>
                <a:chExt cx="877" cy="863"/>
              </a:xfrm>
            </p:grpSpPr>
            <p:sp>
              <p:nvSpPr>
                <p:cNvPr id="83" name="Oval 169"/>
                <p:cNvSpPr>
                  <a:spLocks/>
                </p:cNvSpPr>
                <p:nvPr/>
              </p:nvSpPr>
              <p:spPr bwMode="auto">
                <a:xfrm>
                  <a:off x="12" y="1"/>
                  <a:ext cx="850" cy="84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333399"/>
                    </a:gs>
                    <a:gs pos="100000">
                      <a:srgbClr val="FFFFFF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  <p:sp>
              <p:nvSpPr>
                <p:cNvPr id="84" name="Oval 170"/>
                <p:cNvSpPr>
                  <a:spLocks/>
                </p:cNvSpPr>
                <p:nvPr/>
              </p:nvSpPr>
              <p:spPr bwMode="auto">
                <a:xfrm>
                  <a:off x="10" y="0"/>
                  <a:ext cx="849" cy="849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  <p:sp>
              <p:nvSpPr>
                <p:cNvPr id="85" name="AutoShape 171"/>
                <p:cNvSpPr>
                  <a:spLocks/>
                </p:cNvSpPr>
                <p:nvPr/>
              </p:nvSpPr>
              <p:spPr bwMode="auto">
                <a:xfrm>
                  <a:off x="0" y="358"/>
                  <a:ext cx="877" cy="505"/>
                </a:xfrm>
                <a:custGeom>
                  <a:avLst/>
                  <a:gdLst>
                    <a:gd name="T0" fmla="*/ 0 w 21535"/>
                    <a:gd name="T1" fmla="*/ 0 h 21239"/>
                    <a:gd name="T2" fmla="*/ 21535 w 21535"/>
                    <a:gd name="T3" fmla="*/ 21239 h 21239"/>
                  </a:gdLst>
                  <a:ahLst/>
                  <a:cxnLst/>
                  <a:rect l="T0" t="T1" r="T2" b="T3"/>
                  <a:pathLst>
                    <a:path w="21535" h="21239">
                      <a:moveTo>
                        <a:pt x="484" y="3789"/>
                      </a:moveTo>
                      <a:cubicBezTo>
                        <a:pt x="858" y="4321"/>
                        <a:pt x="1320" y="5234"/>
                        <a:pt x="2200" y="6071"/>
                      </a:cubicBezTo>
                      <a:cubicBezTo>
                        <a:pt x="3079" y="6907"/>
                        <a:pt x="4663" y="8200"/>
                        <a:pt x="5763" y="8809"/>
                      </a:cubicBezTo>
                      <a:cubicBezTo>
                        <a:pt x="6863" y="9417"/>
                        <a:pt x="7611" y="9683"/>
                        <a:pt x="8864" y="9721"/>
                      </a:cubicBezTo>
                      <a:cubicBezTo>
                        <a:pt x="10118" y="9759"/>
                        <a:pt x="12010" y="9531"/>
                        <a:pt x="13352" y="9037"/>
                      </a:cubicBezTo>
                      <a:cubicBezTo>
                        <a:pt x="14693" y="8543"/>
                        <a:pt x="15815" y="7744"/>
                        <a:pt x="16915" y="6717"/>
                      </a:cubicBezTo>
                      <a:cubicBezTo>
                        <a:pt x="18015" y="5690"/>
                        <a:pt x="19180" y="3979"/>
                        <a:pt x="19950" y="2876"/>
                      </a:cubicBezTo>
                      <a:cubicBezTo>
                        <a:pt x="20720" y="1773"/>
                        <a:pt x="21248" y="-242"/>
                        <a:pt x="21512" y="24"/>
                      </a:cubicBezTo>
                      <a:cubicBezTo>
                        <a:pt x="21402" y="176"/>
                        <a:pt x="21600" y="2952"/>
                        <a:pt x="21512" y="4435"/>
                      </a:cubicBezTo>
                      <a:cubicBezTo>
                        <a:pt x="21424" y="5919"/>
                        <a:pt x="21248" y="7516"/>
                        <a:pt x="20940" y="8999"/>
                      </a:cubicBezTo>
                      <a:cubicBezTo>
                        <a:pt x="20632" y="10482"/>
                        <a:pt x="20082" y="12117"/>
                        <a:pt x="19598" y="13334"/>
                      </a:cubicBezTo>
                      <a:cubicBezTo>
                        <a:pt x="19114" y="14551"/>
                        <a:pt x="18675" y="15426"/>
                        <a:pt x="18037" y="16414"/>
                      </a:cubicBezTo>
                      <a:cubicBezTo>
                        <a:pt x="17399" y="17403"/>
                        <a:pt x="16607" y="18430"/>
                        <a:pt x="15727" y="19190"/>
                      </a:cubicBezTo>
                      <a:cubicBezTo>
                        <a:pt x="14847" y="19951"/>
                        <a:pt x="13813" y="20597"/>
                        <a:pt x="12758" y="20902"/>
                      </a:cubicBezTo>
                      <a:cubicBezTo>
                        <a:pt x="11702" y="21206"/>
                        <a:pt x="10514" y="21358"/>
                        <a:pt x="9436" y="21130"/>
                      </a:cubicBezTo>
                      <a:cubicBezTo>
                        <a:pt x="8358" y="20902"/>
                        <a:pt x="7259" y="20331"/>
                        <a:pt x="6335" y="19609"/>
                      </a:cubicBezTo>
                      <a:cubicBezTo>
                        <a:pt x="5411" y="18886"/>
                        <a:pt x="4597" y="18012"/>
                        <a:pt x="3827" y="16871"/>
                      </a:cubicBezTo>
                      <a:cubicBezTo>
                        <a:pt x="3057" y="15730"/>
                        <a:pt x="2288" y="14247"/>
                        <a:pt x="1738" y="12764"/>
                      </a:cubicBezTo>
                      <a:cubicBezTo>
                        <a:pt x="1188" y="11281"/>
                        <a:pt x="748" y="9531"/>
                        <a:pt x="462" y="7896"/>
                      </a:cubicBezTo>
                      <a:cubicBezTo>
                        <a:pt x="176" y="6261"/>
                        <a:pt x="0" y="3523"/>
                        <a:pt x="0" y="2838"/>
                      </a:cubicBezTo>
                      <a:lnTo>
                        <a:pt x="484" y="3789"/>
                      </a:lnTo>
                      <a:close/>
                      <a:moveTo>
                        <a:pt x="484" y="3789"/>
                      </a:moveTo>
                    </a:path>
                  </a:pathLst>
                </a:custGeom>
                <a:solidFill>
                  <a:srgbClr val="FFFFFF">
                    <a:alpha val="49803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  <p:sp>
              <p:nvSpPr>
                <p:cNvPr id="86" name="AutoShape 172"/>
                <p:cNvSpPr>
                  <a:spLocks/>
                </p:cNvSpPr>
                <p:nvPr/>
              </p:nvSpPr>
              <p:spPr bwMode="auto">
                <a:xfrm flipH="1">
                  <a:off x="646" y="108"/>
                  <a:ext cx="216" cy="613"/>
                </a:xfrm>
                <a:custGeom>
                  <a:avLst/>
                  <a:gdLst>
                    <a:gd name="T0" fmla="*/ 0 w 21361"/>
                    <a:gd name="T1" fmla="*/ 0 h 21401"/>
                    <a:gd name="T2" fmla="*/ 21361 w 21361"/>
                    <a:gd name="T3" fmla="*/ 21401 h 21401"/>
                  </a:gdLst>
                  <a:ahLst/>
                  <a:cxnLst/>
                  <a:rect l="T0" t="T1" r="T2" b="T3"/>
                  <a:pathLst>
                    <a:path w="21361" h="21401">
                      <a:moveTo>
                        <a:pt x="7120" y="19313"/>
                      </a:moveTo>
                      <a:cubicBezTo>
                        <a:pt x="5406" y="18346"/>
                        <a:pt x="3177" y="17047"/>
                        <a:pt x="1977" y="15567"/>
                      </a:cubicBezTo>
                      <a:cubicBezTo>
                        <a:pt x="777" y="14087"/>
                        <a:pt x="-80" y="12063"/>
                        <a:pt x="6" y="10492"/>
                      </a:cubicBezTo>
                      <a:cubicBezTo>
                        <a:pt x="91" y="8921"/>
                        <a:pt x="1120" y="7471"/>
                        <a:pt x="2491" y="6081"/>
                      </a:cubicBezTo>
                      <a:cubicBezTo>
                        <a:pt x="3863" y="4691"/>
                        <a:pt x="6520" y="3090"/>
                        <a:pt x="8491" y="2093"/>
                      </a:cubicBezTo>
                      <a:cubicBezTo>
                        <a:pt x="10463" y="1096"/>
                        <a:pt x="13891" y="-112"/>
                        <a:pt x="14149" y="9"/>
                      </a:cubicBezTo>
                      <a:cubicBezTo>
                        <a:pt x="16891" y="1610"/>
                        <a:pt x="18091" y="3513"/>
                        <a:pt x="19206" y="5054"/>
                      </a:cubicBezTo>
                      <a:cubicBezTo>
                        <a:pt x="20406" y="6715"/>
                        <a:pt x="21006" y="8347"/>
                        <a:pt x="21263" y="10069"/>
                      </a:cubicBezTo>
                      <a:cubicBezTo>
                        <a:pt x="21520" y="11791"/>
                        <a:pt x="21263" y="13905"/>
                        <a:pt x="20577" y="15416"/>
                      </a:cubicBezTo>
                      <a:cubicBezTo>
                        <a:pt x="19891" y="16926"/>
                        <a:pt x="18434" y="18105"/>
                        <a:pt x="16977" y="19101"/>
                      </a:cubicBezTo>
                      <a:cubicBezTo>
                        <a:pt x="15520" y="20098"/>
                        <a:pt x="12091" y="21488"/>
                        <a:pt x="12091" y="21397"/>
                      </a:cubicBezTo>
                      <a:cubicBezTo>
                        <a:pt x="12091" y="21367"/>
                        <a:pt x="8834" y="20280"/>
                        <a:pt x="7120" y="19313"/>
                      </a:cubicBezTo>
                      <a:close/>
                      <a:moveTo>
                        <a:pt x="7120" y="19313"/>
                      </a:moveTo>
                    </a:path>
                  </a:pathLst>
                </a:custGeom>
                <a:solidFill>
                  <a:srgbClr val="FFFFFF"/>
                </a:solidFill>
                <a:ln w="38100">
                  <a:solidFill>
                    <a:srgbClr val="FFFFFF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  <p:sp>
              <p:nvSpPr>
                <p:cNvPr id="87" name="AutoShape 173"/>
                <p:cNvSpPr>
                  <a:spLocks/>
                </p:cNvSpPr>
                <p:nvPr/>
              </p:nvSpPr>
              <p:spPr bwMode="auto">
                <a:xfrm>
                  <a:off x="625" y="105"/>
                  <a:ext cx="97" cy="622"/>
                </a:xfrm>
                <a:custGeom>
                  <a:avLst/>
                  <a:gdLst>
                    <a:gd name="T0" fmla="*/ 0 w 21248"/>
                    <a:gd name="T1" fmla="*/ 0 h 21318"/>
                    <a:gd name="T2" fmla="*/ 21248 w 21248"/>
                    <a:gd name="T3" fmla="*/ 21318 h 21318"/>
                  </a:gdLst>
                  <a:ahLst/>
                  <a:cxnLst/>
                  <a:rect l="T0" t="T1" r="T2" b="T3"/>
                  <a:pathLst>
                    <a:path w="21248" h="21318">
                      <a:moveTo>
                        <a:pt x="16701" y="18255"/>
                      </a:moveTo>
                      <a:cubicBezTo>
                        <a:pt x="15943" y="17395"/>
                        <a:pt x="15943" y="16801"/>
                        <a:pt x="15564" y="15852"/>
                      </a:cubicBezTo>
                      <a:cubicBezTo>
                        <a:pt x="15185" y="14903"/>
                        <a:pt x="14427" y="13686"/>
                        <a:pt x="14427" y="12470"/>
                      </a:cubicBezTo>
                      <a:cubicBezTo>
                        <a:pt x="14427" y="11253"/>
                        <a:pt x="14806" y="9888"/>
                        <a:pt x="14995" y="8464"/>
                      </a:cubicBezTo>
                      <a:cubicBezTo>
                        <a:pt x="15185" y="7040"/>
                        <a:pt x="15374" y="5319"/>
                        <a:pt x="15564" y="3925"/>
                      </a:cubicBezTo>
                      <a:cubicBezTo>
                        <a:pt x="15753" y="2530"/>
                        <a:pt x="17648" y="-170"/>
                        <a:pt x="15943" y="8"/>
                      </a:cubicBezTo>
                      <a:cubicBezTo>
                        <a:pt x="9880" y="1581"/>
                        <a:pt x="7227" y="3450"/>
                        <a:pt x="4764" y="4963"/>
                      </a:cubicBezTo>
                      <a:cubicBezTo>
                        <a:pt x="2111" y="6595"/>
                        <a:pt x="785" y="8197"/>
                        <a:pt x="216" y="9888"/>
                      </a:cubicBezTo>
                      <a:cubicBezTo>
                        <a:pt x="-352" y="11579"/>
                        <a:pt x="216" y="13627"/>
                        <a:pt x="1732" y="15140"/>
                      </a:cubicBezTo>
                      <a:cubicBezTo>
                        <a:pt x="3248" y="16653"/>
                        <a:pt x="6280" y="17870"/>
                        <a:pt x="9501" y="18908"/>
                      </a:cubicBezTo>
                      <a:cubicBezTo>
                        <a:pt x="12722" y="19946"/>
                        <a:pt x="20111" y="21430"/>
                        <a:pt x="21248" y="21311"/>
                      </a:cubicBezTo>
                      <a:cubicBezTo>
                        <a:pt x="21248" y="21282"/>
                        <a:pt x="17648" y="18878"/>
                        <a:pt x="16701" y="18255"/>
                      </a:cubicBezTo>
                      <a:close/>
                      <a:moveTo>
                        <a:pt x="16701" y="18255"/>
                      </a:moveTo>
                    </a:path>
                  </a:pathLst>
                </a:custGeom>
                <a:solidFill>
                  <a:srgbClr val="0099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  <p:sp>
              <p:nvSpPr>
                <p:cNvPr id="88" name="AutoShape 174"/>
                <p:cNvSpPr>
                  <a:spLocks/>
                </p:cNvSpPr>
                <p:nvPr/>
              </p:nvSpPr>
              <p:spPr bwMode="auto">
                <a:xfrm>
                  <a:off x="12" y="435"/>
                  <a:ext cx="684" cy="154"/>
                </a:xfrm>
                <a:custGeom>
                  <a:avLst/>
                  <a:gdLst>
                    <a:gd name="T0" fmla="*/ 0 w 21600"/>
                    <a:gd name="T1" fmla="*/ 0 h 21488"/>
                    <a:gd name="T2" fmla="*/ 21600 w 21600"/>
                    <a:gd name="T3" fmla="*/ 21488 h 21488"/>
                  </a:gdLst>
                  <a:ahLst/>
                  <a:cxnLst/>
                  <a:rect l="T0" t="T1" r="T2" b="T3"/>
                  <a:pathLst>
                    <a:path w="21600" h="21488">
                      <a:moveTo>
                        <a:pt x="0" y="0"/>
                      </a:moveTo>
                      <a:cubicBezTo>
                        <a:pt x="465" y="1689"/>
                        <a:pt x="1558" y="6758"/>
                        <a:pt x="2762" y="9895"/>
                      </a:cubicBezTo>
                      <a:cubicBezTo>
                        <a:pt x="3965" y="13032"/>
                        <a:pt x="5824" y="16653"/>
                        <a:pt x="7191" y="18583"/>
                      </a:cubicBezTo>
                      <a:cubicBezTo>
                        <a:pt x="8558" y="20514"/>
                        <a:pt x="9488" y="21359"/>
                        <a:pt x="11046" y="21479"/>
                      </a:cubicBezTo>
                      <a:cubicBezTo>
                        <a:pt x="12605" y="21600"/>
                        <a:pt x="15202" y="20393"/>
                        <a:pt x="16624" y="19307"/>
                      </a:cubicBezTo>
                      <a:cubicBezTo>
                        <a:pt x="18046" y="18221"/>
                        <a:pt x="18784" y="16894"/>
                        <a:pt x="19522" y="14842"/>
                      </a:cubicBezTo>
                      <a:cubicBezTo>
                        <a:pt x="20260" y="12791"/>
                        <a:pt x="20643" y="8809"/>
                        <a:pt x="20998" y="7240"/>
                      </a:cubicBezTo>
                      <a:cubicBezTo>
                        <a:pt x="21354" y="5672"/>
                        <a:pt x="21463" y="5551"/>
                        <a:pt x="21600" y="5068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</p:grpSp>
          <p:sp>
            <p:nvSpPr>
              <p:cNvPr id="39" name="Line 175"/>
              <p:cNvSpPr>
                <a:spLocks noChangeShapeType="1"/>
              </p:cNvSpPr>
              <p:nvPr/>
            </p:nvSpPr>
            <p:spPr bwMode="auto">
              <a:xfrm flipH="1">
                <a:off x="2299" y="2846"/>
                <a:ext cx="178" cy="239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0" name="Line 176"/>
              <p:cNvSpPr>
                <a:spLocks noChangeShapeType="1"/>
              </p:cNvSpPr>
              <p:nvPr/>
            </p:nvSpPr>
            <p:spPr bwMode="auto">
              <a:xfrm>
                <a:off x="2291" y="3120"/>
                <a:ext cx="993" cy="1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1" name="Line 177"/>
              <p:cNvSpPr>
                <a:spLocks noChangeShapeType="1"/>
              </p:cNvSpPr>
              <p:nvPr/>
            </p:nvSpPr>
            <p:spPr bwMode="auto">
              <a:xfrm>
                <a:off x="2218" y="3391"/>
                <a:ext cx="997" cy="3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" name="Line 178"/>
              <p:cNvSpPr>
                <a:spLocks noChangeShapeType="1"/>
              </p:cNvSpPr>
              <p:nvPr/>
            </p:nvSpPr>
            <p:spPr bwMode="auto">
              <a:xfrm>
                <a:off x="2278" y="3256"/>
                <a:ext cx="1052" cy="2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" name="Line 179"/>
              <p:cNvSpPr>
                <a:spLocks noChangeShapeType="1"/>
              </p:cNvSpPr>
              <p:nvPr/>
            </p:nvSpPr>
            <p:spPr bwMode="auto">
              <a:xfrm flipH="1">
                <a:off x="2161" y="3111"/>
                <a:ext cx="336" cy="454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4" name="Line 180"/>
              <p:cNvSpPr>
                <a:spLocks noChangeShapeType="1"/>
              </p:cNvSpPr>
              <p:nvPr/>
            </p:nvSpPr>
            <p:spPr bwMode="auto">
              <a:xfrm flipH="1">
                <a:off x="1943" y="3417"/>
                <a:ext cx="111" cy="148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5" name="Line 181"/>
              <p:cNvSpPr>
                <a:spLocks noChangeShapeType="1"/>
              </p:cNvSpPr>
              <p:nvPr/>
            </p:nvSpPr>
            <p:spPr bwMode="auto">
              <a:xfrm flipH="1">
                <a:off x="1720" y="3383"/>
                <a:ext cx="131" cy="179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6" name="Line 182"/>
              <p:cNvSpPr>
                <a:spLocks noChangeShapeType="1"/>
              </p:cNvSpPr>
              <p:nvPr/>
            </p:nvSpPr>
            <p:spPr bwMode="auto">
              <a:xfrm>
                <a:off x="1519" y="3564"/>
                <a:ext cx="1568" cy="3"/>
              </a:xfrm>
              <a:prstGeom prst="line">
                <a:avLst/>
              </a:prstGeom>
              <a:noFill/>
              <a:ln w="254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7" name="AutoShape 183"/>
              <p:cNvSpPr>
                <a:spLocks/>
              </p:cNvSpPr>
              <p:nvPr/>
            </p:nvSpPr>
            <p:spPr bwMode="auto">
              <a:xfrm>
                <a:off x="1752" y="3420"/>
                <a:ext cx="282" cy="220"/>
              </a:xfrm>
              <a:custGeom>
                <a:avLst/>
                <a:gdLst>
                  <a:gd name="T0" fmla="*/ 0 w 21600"/>
                  <a:gd name="T1" fmla="*/ 0 h 21600"/>
                  <a:gd name="T2" fmla="*/ 21600 w 21600"/>
                  <a:gd name="T3" fmla="*/ 21600 h 21600"/>
                </a:gdLst>
                <a:ahLst/>
                <a:cxnLst/>
                <a:rect l="T0" t="T1" r="T2" b="T3"/>
                <a:pathLst>
                  <a:path w="21600" h="21600">
                    <a:moveTo>
                      <a:pt x="12900" y="0"/>
                    </a:moveTo>
                    <a:lnTo>
                      <a:pt x="5310" y="13161"/>
                    </a:lnTo>
                    <a:lnTo>
                      <a:pt x="0" y="13161"/>
                    </a:lnTo>
                    <a:lnTo>
                      <a:pt x="5040" y="21600"/>
                    </a:lnTo>
                    <a:lnTo>
                      <a:pt x="18930" y="13161"/>
                    </a:lnTo>
                    <a:lnTo>
                      <a:pt x="13950" y="13266"/>
                    </a:lnTo>
                    <a:lnTo>
                      <a:pt x="21600" y="0"/>
                    </a:lnTo>
                    <a:lnTo>
                      <a:pt x="12900" y="0"/>
                    </a:lnTo>
                    <a:close/>
                    <a:moveTo>
                      <a:pt x="12900" y="0"/>
                    </a:moveTo>
                  </a:path>
                </a:pathLst>
              </a:custGeom>
              <a:solidFill>
                <a:srgbClr val="BBE0E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kumimoji="0" lang="ja-JP" altLang="en-US" sz="1400"/>
              </a:p>
            </p:txBody>
          </p:sp>
          <p:grpSp>
            <p:nvGrpSpPr>
              <p:cNvPr id="48" name="Group 184"/>
              <p:cNvGrpSpPr>
                <a:grpSpLocks/>
              </p:cNvGrpSpPr>
              <p:nvPr/>
            </p:nvGrpSpPr>
            <p:grpSpPr bwMode="auto">
              <a:xfrm>
                <a:off x="2304" y="2544"/>
                <a:ext cx="864" cy="386"/>
                <a:chOff x="0" y="0"/>
                <a:chExt cx="1014" cy="294"/>
              </a:xfrm>
            </p:grpSpPr>
            <p:sp>
              <p:nvSpPr>
                <p:cNvPr id="70" name="Line 18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545" y="56"/>
                  <a:ext cx="61" cy="88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1" name="Line 18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656" y="0"/>
                  <a:ext cx="159" cy="133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2" name="Line 187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726" y="145"/>
                  <a:ext cx="250" cy="65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3" name="Line 188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726" y="249"/>
                  <a:ext cx="288" cy="18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4" name="Line 189"/>
                <p:cNvSpPr>
                  <a:spLocks noChangeShapeType="1"/>
                </p:cNvSpPr>
                <p:nvPr/>
              </p:nvSpPr>
              <p:spPr bwMode="auto">
                <a:xfrm rot="10800000">
                  <a:off x="100" y="23"/>
                  <a:ext cx="258" cy="107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5" name="Line 190"/>
                <p:cNvSpPr>
                  <a:spLocks noChangeShapeType="1"/>
                </p:cNvSpPr>
                <p:nvPr/>
              </p:nvSpPr>
              <p:spPr bwMode="auto">
                <a:xfrm rot="10800000">
                  <a:off x="19" y="155"/>
                  <a:ext cx="280" cy="66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6" name="Line 191"/>
                <p:cNvSpPr>
                  <a:spLocks noChangeShapeType="1"/>
                </p:cNvSpPr>
                <p:nvPr/>
              </p:nvSpPr>
              <p:spPr bwMode="auto">
                <a:xfrm rot="10800000">
                  <a:off x="0" y="289"/>
                  <a:ext cx="249" cy="5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7" name="Line 192"/>
                <p:cNvSpPr>
                  <a:spLocks noChangeShapeType="1"/>
                </p:cNvSpPr>
                <p:nvPr/>
              </p:nvSpPr>
              <p:spPr bwMode="auto">
                <a:xfrm rot="10800000">
                  <a:off x="229" y="245"/>
                  <a:ext cx="179" cy="18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8" name="Line 193"/>
                <p:cNvSpPr>
                  <a:spLocks noChangeShapeType="1"/>
                </p:cNvSpPr>
                <p:nvPr/>
              </p:nvSpPr>
              <p:spPr bwMode="auto">
                <a:xfrm rot="10800000">
                  <a:off x="249" y="136"/>
                  <a:ext cx="159" cy="47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9" name="Line 194"/>
                <p:cNvSpPr>
                  <a:spLocks noChangeShapeType="1"/>
                </p:cNvSpPr>
                <p:nvPr/>
              </p:nvSpPr>
              <p:spPr bwMode="auto">
                <a:xfrm rot="10800000">
                  <a:off x="408" y="76"/>
                  <a:ext cx="59" cy="68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0" name="Line 195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606" y="130"/>
                  <a:ext cx="109" cy="38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1" name="Line 196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597" y="222"/>
                  <a:ext cx="179" cy="11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2" name="Line 197"/>
                <p:cNvSpPr>
                  <a:spLocks noChangeShapeType="1"/>
                </p:cNvSpPr>
                <p:nvPr/>
              </p:nvSpPr>
              <p:spPr bwMode="auto">
                <a:xfrm rot="10800000">
                  <a:off x="379" y="202"/>
                  <a:ext cx="100" cy="31"/>
                </a:xfrm>
                <a:prstGeom prst="line">
                  <a:avLst/>
                </a:prstGeom>
                <a:noFill/>
                <a:ln w="12700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grpSp>
            <p:nvGrpSpPr>
              <p:cNvPr id="49" name="Group 198"/>
              <p:cNvGrpSpPr>
                <a:grpSpLocks/>
              </p:cNvGrpSpPr>
              <p:nvPr/>
            </p:nvGrpSpPr>
            <p:grpSpPr bwMode="auto">
              <a:xfrm>
                <a:off x="2304" y="3009"/>
                <a:ext cx="816" cy="351"/>
                <a:chOff x="0" y="0"/>
                <a:chExt cx="975" cy="295"/>
              </a:xfrm>
            </p:grpSpPr>
            <p:sp>
              <p:nvSpPr>
                <p:cNvPr id="57" name="Line 199"/>
                <p:cNvSpPr>
                  <a:spLocks noChangeShapeType="1"/>
                </p:cNvSpPr>
                <p:nvPr/>
              </p:nvSpPr>
              <p:spPr bwMode="auto">
                <a:xfrm flipH="1">
                  <a:off x="360" y="116"/>
                  <a:ext cx="66" cy="117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8" name="Line 200"/>
                <p:cNvSpPr>
                  <a:spLocks noChangeShapeType="1"/>
                </p:cNvSpPr>
                <p:nvPr/>
              </p:nvSpPr>
              <p:spPr bwMode="auto">
                <a:xfrm flipH="1">
                  <a:off x="159" y="160"/>
                  <a:ext cx="159" cy="135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9" name="Line 201"/>
                <p:cNvSpPr>
                  <a:spLocks noChangeShapeType="1"/>
                </p:cNvSpPr>
                <p:nvPr/>
              </p:nvSpPr>
              <p:spPr bwMode="auto">
                <a:xfrm flipH="1">
                  <a:off x="0" y="84"/>
                  <a:ext cx="248" cy="66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0" name="Line 202"/>
                <p:cNvSpPr>
                  <a:spLocks noChangeShapeType="1"/>
                </p:cNvSpPr>
                <p:nvPr/>
              </p:nvSpPr>
              <p:spPr bwMode="auto">
                <a:xfrm flipH="1">
                  <a:off x="60" y="26"/>
                  <a:ext cx="189" cy="14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1" name="Line 203"/>
                <p:cNvSpPr>
                  <a:spLocks noChangeShapeType="1"/>
                </p:cNvSpPr>
                <p:nvPr/>
              </p:nvSpPr>
              <p:spPr bwMode="auto">
                <a:xfrm>
                  <a:off x="618" y="165"/>
                  <a:ext cx="258" cy="108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2" name="Line 204"/>
                <p:cNvSpPr>
                  <a:spLocks noChangeShapeType="1"/>
                </p:cNvSpPr>
                <p:nvPr/>
              </p:nvSpPr>
              <p:spPr bwMode="auto">
                <a:xfrm>
                  <a:off x="676" y="73"/>
                  <a:ext cx="280" cy="66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3" name="Line 205"/>
                <p:cNvSpPr>
                  <a:spLocks noChangeShapeType="1"/>
                </p:cNvSpPr>
                <p:nvPr/>
              </p:nvSpPr>
              <p:spPr bwMode="auto">
                <a:xfrm>
                  <a:off x="727" y="0"/>
                  <a:ext cx="248" cy="4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4" name="Line 206"/>
                <p:cNvSpPr>
                  <a:spLocks noChangeShapeType="1"/>
                </p:cNvSpPr>
                <p:nvPr/>
              </p:nvSpPr>
              <p:spPr bwMode="auto">
                <a:xfrm>
                  <a:off x="568" y="31"/>
                  <a:ext cx="179" cy="18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5" name="Line 207"/>
                <p:cNvSpPr>
                  <a:spLocks noChangeShapeType="1"/>
                </p:cNvSpPr>
                <p:nvPr/>
              </p:nvSpPr>
              <p:spPr bwMode="auto">
                <a:xfrm>
                  <a:off x="568" y="112"/>
                  <a:ext cx="159" cy="46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6" name="Line 208"/>
                <p:cNvSpPr>
                  <a:spLocks noChangeShapeType="1"/>
                </p:cNvSpPr>
                <p:nvPr/>
              </p:nvSpPr>
              <p:spPr bwMode="auto">
                <a:xfrm>
                  <a:off x="509" y="149"/>
                  <a:ext cx="59" cy="69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7" name="Line 209"/>
                <p:cNvSpPr>
                  <a:spLocks noChangeShapeType="1"/>
                </p:cNvSpPr>
                <p:nvPr/>
              </p:nvSpPr>
              <p:spPr bwMode="auto">
                <a:xfrm flipH="1">
                  <a:off x="259" y="127"/>
                  <a:ext cx="109" cy="38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8" name="Line 210"/>
                <p:cNvSpPr>
                  <a:spLocks noChangeShapeType="1"/>
                </p:cNvSpPr>
                <p:nvPr/>
              </p:nvSpPr>
              <p:spPr bwMode="auto">
                <a:xfrm flipH="1">
                  <a:off x="200" y="60"/>
                  <a:ext cx="179" cy="12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9" name="Line 211"/>
                <p:cNvSpPr>
                  <a:spLocks noChangeShapeType="1"/>
                </p:cNvSpPr>
                <p:nvPr/>
              </p:nvSpPr>
              <p:spPr bwMode="auto">
                <a:xfrm>
                  <a:off x="495" y="61"/>
                  <a:ext cx="100" cy="30"/>
                </a:xfrm>
                <a:prstGeom prst="line">
                  <a:avLst/>
                </a:prstGeom>
                <a:noFill/>
                <a:ln w="12700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sp>
            <p:nvSpPr>
              <p:cNvPr id="50" name="Line 212"/>
              <p:cNvSpPr>
                <a:spLocks noChangeShapeType="1"/>
              </p:cNvSpPr>
              <p:nvPr/>
            </p:nvSpPr>
            <p:spPr bwMode="auto">
              <a:xfrm>
                <a:off x="1617" y="3393"/>
                <a:ext cx="260" cy="1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1" name="Line 213"/>
              <p:cNvSpPr>
                <a:spLocks noChangeShapeType="1"/>
              </p:cNvSpPr>
              <p:nvPr/>
            </p:nvSpPr>
            <p:spPr bwMode="auto">
              <a:xfrm>
                <a:off x="3631" y="2570"/>
                <a:ext cx="196" cy="1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2" name="Line 214"/>
              <p:cNvSpPr>
                <a:spLocks noChangeShapeType="1"/>
              </p:cNvSpPr>
              <p:nvPr/>
            </p:nvSpPr>
            <p:spPr bwMode="auto">
              <a:xfrm flipH="1">
                <a:off x="3715" y="2292"/>
                <a:ext cx="80" cy="110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3" name="AutoShape 215"/>
              <p:cNvSpPr>
                <a:spLocks noChangeAspect="1" noChangeArrowheads="1"/>
              </p:cNvSpPr>
              <p:nvPr/>
            </p:nvSpPr>
            <p:spPr bwMode="auto">
              <a:xfrm>
                <a:off x="2640" y="2688"/>
                <a:ext cx="144" cy="144"/>
              </a:xfrm>
              <a:prstGeom prst="plus">
                <a:avLst>
                  <a:gd name="adj" fmla="val 34722"/>
                </a:avLst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ja-JP" altLang="en-US" sz="1400"/>
              </a:p>
            </p:txBody>
          </p:sp>
          <p:sp>
            <p:nvSpPr>
              <p:cNvPr id="54" name="Rectangle 216"/>
              <p:cNvSpPr>
                <a:spLocks noChangeArrowheads="1"/>
              </p:cNvSpPr>
              <p:nvPr/>
            </p:nvSpPr>
            <p:spPr bwMode="auto">
              <a:xfrm>
                <a:off x="2640" y="3072"/>
                <a:ext cx="144" cy="48"/>
              </a:xfrm>
              <a:prstGeom prst="rect">
                <a:avLst/>
              </a:prstGeom>
              <a:solidFill>
                <a:srgbClr val="FFFF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kumimoji="0" lang="ja-JP" altLang="en-US" sz="1400"/>
              </a:p>
            </p:txBody>
          </p:sp>
          <p:sp>
            <p:nvSpPr>
              <p:cNvPr id="55" name="AutoShape 217"/>
              <p:cNvSpPr>
                <a:spLocks noChangeArrowheads="1"/>
              </p:cNvSpPr>
              <p:nvPr/>
            </p:nvSpPr>
            <p:spPr bwMode="auto">
              <a:xfrm>
                <a:off x="2676" y="2150"/>
                <a:ext cx="96" cy="336"/>
              </a:xfrm>
              <a:prstGeom prst="upArrow">
                <a:avLst>
                  <a:gd name="adj1" fmla="val 50000"/>
                  <a:gd name="adj2" fmla="val 875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kumimoji="0" lang="ja-JP" altLang="en-US" sz="1400"/>
              </a:p>
            </p:txBody>
          </p:sp>
          <p:sp>
            <p:nvSpPr>
              <p:cNvPr id="56" name="Text Box 218"/>
              <p:cNvSpPr txBox="1">
                <a:spLocks noChangeArrowheads="1"/>
              </p:cNvSpPr>
              <p:nvPr/>
            </p:nvSpPr>
            <p:spPr bwMode="auto">
              <a:xfrm>
                <a:off x="2208" y="2170"/>
                <a:ext cx="430" cy="190"/>
              </a:xfrm>
              <a:prstGeom prst="rect">
                <a:avLst/>
              </a:prstGeom>
              <a:solidFill>
                <a:srgbClr val="FFFFCC">
                  <a:alpha val="349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r>
                  <a:rPr kumimoji="0" lang="en-US" altLang="ja-JP" sz="900" b="1" i="1">
                    <a:solidFill>
                      <a:srgbClr val="2A7E50"/>
                    </a:solidFill>
                  </a:rPr>
                  <a:t>L</a:t>
                </a:r>
                <a:r>
                  <a:rPr kumimoji="0" lang="en-US" altLang="ja-JP" sz="900">
                    <a:solidFill>
                      <a:srgbClr val="2A7E50"/>
                    </a:solidFill>
                  </a:rPr>
                  <a:t> or </a:t>
                </a:r>
                <a:r>
                  <a:rPr kumimoji="0" lang="en-US" altLang="ja-JP" sz="900" b="1" i="1">
                    <a:solidFill>
                      <a:srgbClr val="2A7E50"/>
                    </a:solidFill>
                  </a:rPr>
                  <a:t>B</a:t>
                </a:r>
              </a:p>
            </p:txBody>
          </p:sp>
        </p:grpSp>
        <p:sp>
          <p:nvSpPr>
            <p:cNvPr id="9" name="Freeform 1137"/>
            <p:cNvSpPr>
              <a:spLocks/>
            </p:cNvSpPr>
            <p:nvPr/>
          </p:nvSpPr>
          <p:spPr bwMode="auto">
            <a:xfrm>
              <a:off x="1373939" y="1156505"/>
              <a:ext cx="827087" cy="460375"/>
            </a:xfrm>
            <a:custGeom>
              <a:avLst/>
              <a:gdLst>
                <a:gd name="T0" fmla="*/ 123 w 521"/>
                <a:gd name="T1" fmla="*/ 0 h 290"/>
                <a:gd name="T2" fmla="*/ 27 w 521"/>
                <a:gd name="T3" fmla="*/ 74 h 290"/>
                <a:gd name="T4" fmla="*/ 28 w 521"/>
                <a:gd name="T5" fmla="*/ 206 h 290"/>
                <a:gd name="T6" fmla="*/ 194 w 521"/>
                <a:gd name="T7" fmla="*/ 280 h 290"/>
                <a:gd name="T8" fmla="*/ 413 w 521"/>
                <a:gd name="T9" fmla="*/ 266 h 290"/>
                <a:gd name="T10" fmla="*/ 507 w 521"/>
                <a:gd name="T11" fmla="*/ 169 h 290"/>
                <a:gd name="T12" fmla="*/ 500 w 521"/>
                <a:gd name="T13" fmla="*/ 84 h 290"/>
                <a:gd name="T14" fmla="*/ 434 w 521"/>
                <a:gd name="T15" fmla="*/ 1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1" h="290">
                  <a:moveTo>
                    <a:pt x="123" y="0"/>
                  </a:moveTo>
                  <a:cubicBezTo>
                    <a:pt x="107" y="12"/>
                    <a:pt x="43" y="40"/>
                    <a:pt x="27" y="74"/>
                  </a:cubicBezTo>
                  <a:cubicBezTo>
                    <a:pt x="11" y="108"/>
                    <a:pt x="0" y="172"/>
                    <a:pt x="28" y="206"/>
                  </a:cubicBezTo>
                  <a:cubicBezTo>
                    <a:pt x="56" y="240"/>
                    <a:pt x="130" y="270"/>
                    <a:pt x="194" y="280"/>
                  </a:cubicBezTo>
                  <a:cubicBezTo>
                    <a:pt x="258" y="290"/>
                    <a:pt x="361" y="284"/>
                    <a:pt x="413" y="266"/>
                  </a:cubicBezTo>
                  <a:cubicBezTo>
                    <a:pt x="465" y="248"/>
                    <a:pt x="493" y="199"/>
                    <a:pt x="507" y="169"/>
                  </a:cubicBezTo>
                  <a:cubicBezTo>
                    <a:pt x="521" y="139"/>
                    <a:pt x="512" y="110"/>
                    <a:pt x="500" y="84"/>
                  </a:cubicBezTo>
                  <a:cubicBezTo>
                    <a:pt x="488" y="58"/>
                    <a:pt x="448" y="27"/>
                    <a:pt x="434" y="12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" name="Text Box 1139"/>
            <p:cNvSpPr txBox="1">
              <a:spLocks noChangeArrowheads="1"/>
            </p:cNvSpPr>
            <p:nvPr/>
          </p:nvSpPr>
          <p:spPr bwMode="auto">
            <a:xfrm>
              <a:off x="2274051" y="610405"/>
              <a:ext cx="590550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US" sz="3200" b="1">
                  <a:solidFill>
                    <a:srgbClr val="FF0000"/>
                  </a:solidFill>
                </a:rPr>
                <a:t>＋</a:t>
              </a:r>
            </a:p>
          </p:txBody>
        </p:sp>
        <p:sp>
          <p:nvSpPr>
            <p:cNvPr id="11" name="Text Box 1140"/>
            <p:cNvSpPr txBox="1">
              <a:spLocks noChangeArrowheads="1"/>
            </p:cNvSpPr>
            <p:nvPr/>
          </p:nvSpPr>
          <p:spPr bwMode="auto">
            <a:xfrm>
              <a:off x="692901" y="1524805"/>
              <a:ext cx="590550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ja-JP" altLang="en-US" sz="3200" b="1">
                  <a:solidFill>
                    <a:srgbClr val="FF0000"/>
                  </a:solidFill>
                </a:rPr>
                <a:t>＋</a:t>
              </a:r>
            </a:p>
          </p:txBody>
        </p:sp>
        <p:sp>
          <p:nvSpPr>
            <p:cNvPr id="100" name="テキスト ボックス 99"/>
            <p:cNvSpPr txBox="1"/>
            <p:nvPr/>
          </p:nvSpPr>
          <p:spPr>
            <a:xfrm>
              <a:off x="191654" y="180475"/>
              <a:ext cx="2181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Strong magnetic field</a:t>
              </a:r>
              <a:endParaRPr kumimoji="1" lang="ja-JP" altLang="en-US" dirty="0"/>
            </a:p>
          </p:txBody>
        </p:sp>
      </p:grpSp>
      <p:pic>
        <p:nvPicPr>
          <p:cNvPr id="101" name="Picture 2" descr="star_v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069" y="3537145"/>
            <a:ext cx="2940726" cy="2850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star_v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153" y="2704144"/>
            <a:ext cx="2810952" cy="379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3" descr="v1-ex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675" y="101576"/>
            <a:ext cx="2745131" cy="261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1026" descr="star-chg-as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05" y="2760334"/>
            <a:ext cx="3540710" cy="202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テキスト ボックス 107"/>
          <p:cNvSpPr txBox="1"/>
          <p:nvPr/>
        </p:nvSpPr>
        <p:spPr>
          <a:xfrm>
            <a:off x="196027" y="5006070"/>
            <a:ext cx="3118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Beam e</a:t>
            </a:r>
            <a:r>
              <a:rPr kumimoji="1" lang="en-US" altLang="ja-JP" sz="1400" dirty="0" smtClean="0"/>
              <a:t>nergy dependence of </a:t>
            </a:r>
            <a:r>
              <a:rPr lang="en-US" altLang="ja-JP" sz="1400" dirty="0"/>
              <a:t>c</a:t>
            </a:r>
            <a:r>
              <a:rPr lang="en-US" altLang="ja-JP" sz="1400" dirty="0" smtClean="0"/>
              <a:t>harge asymmetry</a:t>
            </a:r>
            <a:r>
              <a:rPr kumimoji="1" lang="en-US" altLang="ja-JP" sz="1400" dirty="0" smtClean="0"/>
              <a:t> and flow (v</a:t>
            </a:r>
            <a:r>
              <a:rPr kumimoji="1" lang="en-US" altLang="ja-JP" sz="1400" baseline="-25000" dirty="0" smtClean="0"/>
              <a:t>1</a:t>
            </a:r>
            <a:r>
              <a:rPr kumimoji="1" lang="en-US" altLang="ja-JP" sz="1400" dirty="0" smtClean="0"/>
              <a:t>, v</a:t>
            </a:r>
            <a:r>
              <a:rPr kumimoji="1" lang="en-US" altLang="ja-JP" sz="1400" baseline="-25000" dirty="0" smtClean="0"/>
              <a:t>2</a:t>
            </a:r>
            <a:r>
              <a:rPr kumimoji="1" lang="en-US" altLang="ja-JP" sz="1400" dirty="0" smtClean="0"/>
              <a:t>, </a:t>
            </a:r>
            <a:r>
              <a:rPr kumimoji="1" lang="en-US" altLang="ja-JP" sz="1400" dirty="0" err="1" smtClean="0"/>
              <a:t>v</a:t>
            </a:r>
            <a:r>
              <a:rPr kumimoji="1" lang="en-US" altLang="ja-JP" sz="1400" baseline="-25000" dirty="0" err="1" smtClean="0"/>
              <a:t>n</a:t>
            </a:r>
            <a:r>
              <a:rPr kumimoji="1" lang="en-US" altLang="ja-JP" sz="1400" dirty="0" smtClean="0"/>
              <a:t>…) signals in order to look for any non-monotonic behavior </a:t>
            </a:r>
            <a:endParaRPr kumimoji="1" lang="ja-JP" altLang="en-US" sz="1400" dirty="0"/>
          </a:p>
        </p:txBody>
      </p:sp>
      <p:sp>
        <p:nvSpPr>
          <p:cNvPr id="109" name="日付プレースホルダー 10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110" name="フッター プレースホルダー 10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111" name="スライド番号プレースホルダー 1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106" name="Text Box 9"/>
          <p:cNvSpPr txBox="1">
            <a:spLocks noChangeArrowheads="1"/>
          </p:cNvSpPr>
          <p:nvPr/>
        </p:nvSpPr>
        <p:spPr bwMode="auto">
          <a:xfrm>
            <a:off x="4087825" y="2860036"/>
            <a:ext cx="19741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dirty="0" smtClean="0"/>
              <a:t>STAR Preliminary, QM12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192773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04800" y="457200"/>
            <a:ext cx="8534400" cy="6146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42963"/>
            <a:ext cx="8185150" cy="243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adron-qgp-ro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3352800"/>
            <a:ext cx="8097837" cy="274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797894" y="6096000"/>
            <a:ext cx="9602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latin typeface="Arial"/>
                <a:cs typeface="Arial"/>
              </a:rPr>
              <a:t>Hadrons</a:t>
            </a:r>
            <a:endParaRPr lang="ja-JP" altLang="en-US" sz="1600" dirty="0">
              <a:latin typeface="Arial"/>
              <a:cs typeface="Arial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844550" y="6096000"/>
            <a:ext cx="20891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latin typeface="Arial"/>
                <a:cs typeface="Arial"/>
              </a:rPr>
              <a:t>Quark Gluon Plasma</a:t>
            </a:r>
            <a:endParaRPr lang="en-US" altLang="ja-JP" sz="1600" dirty="0">
              <a:latin typeface="Arial"/>
              <a:cs typeface="Arial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718997" y="257145"/>
            <a:ext cx="3377397" cy="40011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Quark Gluon Plasma</a:t>
            </a:r>
            <a:r>
              <a:rPr lang="en-US" altLang="ja-JP" sz="2000" dirty="0">
                <a:latin typeface="Arial"/>
                <a:cs typeface="Arial"/>
              </a:rPr>
              <a:t> </a:t>
            </a:r>
            <a:r>
              <a:rPr lang="en-US" altLang="ja-JP" sz="2000" dirty="0" smtClean="0">
                <a:latin typeface="Arial"/>
                <a:cs typeface="Arial"/>
              </a:rPr>
              <a:t>(QGP)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6308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99212-8B4C-024B-98F3-2DD7CFEC7AE2}" type="slidenum">
              <a:rPr kumimoji="1" lang="ja-JP" altLang="en-US" smtClean="0"/>
              <a:t>20</a:t>
            </a:fld>
            <a:endParaRPr kumimoji="1" lang="ja-JP" altLang="en-US"/>
          </a:p>
        </p:txBody>
      </p:sp>
      <p:pic>
        <p:nvPicPr>
          <p:cNvPr id="6" name="図 5" descr="phiS_20-60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376" y="0"/>
            <a:ext cx="3487896" cy="6460390"/>
          </a:xfrm>
          <a:prstGeom prst="rect">
            <a:avLst/>
          </a:prstGeom>
        </p:spPr>
      </p:pic>
      <p:pic>
        <p:nvPicPr>
          <p:cNvPr id="7" name="図 6" descr="star-kirill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02" y="2156835"/>
            <a:ext cx="4978474" cy="4465856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564574" y="2018335"/>
            <a:ext cx="25600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altLang="ja-JP" sz="1200" dirty="0">
                <a:latin typeface="Arial"/>
                <a:cs typeface="Arial"/>
              </a:rPr>
              <a:t>Phys. Rev. Lett. </a:t>
            </a:r>
            <a:r>
              <a:rPr lang="hu-HU" altLang="ja-JP" sz="1200" dirty="0" smtClean="0">
                <a:latin typeface="Arial"/>
                <a:cs typeface="Arial"/>
              </a:rPr>
              <a:t>93 </a:t>
            </a:r>
            <a:r>
              <a:rPr lang="hu-HU" altLang="ja-JP" sz="1200" dirty="0">
                <a:latin typeface="Arial"/>
                <a:cs typeface="Arial"/>
              </a:rPr>
              <a:t>(2004) 252301</a:t>
            </a:r>
            <a:endParaRPr kumimoji="1" lang="ja-JP" altLang="en-US" sz="1200" dirty="0">
              <a:latin typeface="Arial"/>
              <a:cs typeface="Arial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 rot="5400000">
            <a:off x="7756998" y="2909641"/>
            <a:ext cx="2360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rgbClr val="000000"/>
                </a:solidFill>
                <a:latin typeface="Arial"/>
                <a:cs typeface="Arial"/>
              </a:rPr>
              <a:t>Phys. Rev. C 84 (2011) </a:t>
            </a:r>
            <a:r>
              <a:rPr lang="en-US" altLang="ja-JP" sz="1200" dirty="0">
                <a:solidFill>
                  <a:srgbClr val="000000"/>
                </a:solidFill>
                <a:latin typeface="Arial"/>
                <a:cs typeface="Arial"/>
              </a:rPr>
              <a:t>024904</a:t>
            </a:r>
            <a:endParaRPr kumimoji="1" lang="ja-JP" altLang="en-US" sz="12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11" name="図 10" descr="phiSdef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179" y="638977"/>
            <a:ext cx="1624804" cy="1379357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209608" y="1233505"/>
            <a:ext cx="3797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- high </a:t>
            </a:r>
            <a:r>
              <a:rPr lang="en-US" altLang="ja-JP" dirty="0" err="1" smtClean="0"/>
              <a:t>p</a:t>
            </a:r>
            <a:r>
              <a:rPr lang="en-US" altLang="ja-JP" baseline="-25000" dirty="0" err="1" smtClean="0"/>
              <a:t>T</a:t>
            </a:r>
            <a:r>
              <a:rPr lang="en-US" altLang="ja-JP" dirty="0" smtClean="0"/>
              <a:t> single/jet suppression </a:t>
            </a:r>
          </a:p>
          <a:p>
            <a:r>
              <a:rPr lang="en-US" altLang="ja-JP" dirty="0" smtClean="0"/>
              <a:t>- high </a:t>
            </a:r>
            <a:r>
              <a:rPr lang="en-US" altLang="ja-JP" dirty="0" err="1" smtClean="0"/>
              <a:t>p</a:t>
            </a:r>
            <a:r>
              <a:rPr lang="en-US" altLang="ja-JP" baseline="-25000" dirty="0" err="1" smtClean="0"/>
              <a:t>T</a:t>
            </a:r>
            <a:r>
              <a:rPr lang="en-US" altLang="ja-JP" dirty="0" smtClean="0"/>
              <a:t> di-hadron/di-jet suppression</a:t>
            </a:r>
            <a:br>
              <a:rPr lang="en-US" altLang="ja-JP" dirty="0" smtClean="0"/>
            </a:br>
            <a:r>
              <a:rPr lang="en-US" altLang="ja-JP" dirty="0" smtClean="0"/>
              <a:t>- High </a:t>
            </a:r>
            <a:r>
              <a:rPr lang="en-US" altLang="ja-JP" dirty="0" err="1" smtClean="0"/>
              <a:t>p</a:t>
            </a:r>
            <a:r>
              <a:rPr lang="en-US" altLang="ja-JP" baseline="-25000" dirty="0" err="1" smtClean="0"/>
              <a:t>T</a:t>
            </a:r>
            <a:r>
              <a:rPr lang="en-US" altLang="ja-JP" dirty="0" smtClean="0"/>
              <a:t> v</a:t>
            </a:r>
            <a:r>
              <a:rPr lang="en-US" altLang="ja-JP" baseline="-25000" dirty="0" smtClean="0"/>
              <a:t>2</a:t>
            </a:r>
            <a:endParaRPr lang="en-US" altLang="ja-JP" baseline="-25000" dirty="0"/>
          </a:p>
        </p:txBody>
      </p:sp>
      <p:sp>
        <p:nvSpPr>
          <p:cNvPr id="13" name="正方形/長方形 12"/>
          <p:cNvSpPr/>
          <p:nvPr/>
        </p:nvSpPr>
        <p:spPr>
          <a:xfrm>
            <a:off x="332902" y="238285"/>
            <a:ext cx="3448593" cy="801384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2000" dirty="0">
                <a:solidFill>
                  <a:srgbClr val="000000"/>
                </a:solidFill>
                <a:latin typeface="Arial"/>
                <a:cs typeface="Arial"/>
              </a:rPr>
              <a:t>Angle (</a:t>
            </a:r>
            <a:r>
              <a:rPr lang="en-US" altLang="ja-JP" sz="2000" dirty="0" smtClean="0">
                <a:solidFill>
                  <a:srgbClr val="000000"/>
                </a:solidFill>
                <a:latin typeface="Arial"/>
                <a:cs typeface="Arial"/>
              </a:rPr>
              <a:t>Length) </a:t>
            </a:r>
            <a:r>
              <a:rPr lang="en-US" altLang="ja-JP" sz="2000" dirty="0">
                <a:solidFill>
                  <a:srgbClr val="000000"/>
                </a:solidFill>
                <a:latin typeface="Arial"/>
                <a:cs typeface="Arial"/>
              </a:rPr>
              <a:t>dependence</a:t>
            </a:r>
          </a:p>
          <a:p>
            <a:r>
              <a:rPr lang="en-US" altLang="ja-JP" sz="2000" dirty="0" smtClean="0">
                <a:solidFill>
                  <a:srgbClr val="000000"/>
                </a:solidFill>
                <a:latin typeface="Arial"/>
                <a:cs typeface="Arial"/>
              </a:rPr>
              <a:t>of di-hadron correlation </a:t>
            </a:r>
          </a:p>
        </p:txBody>
      </p:sp>
    </p:spTree>
    <p:extLst>
      <p:ext uri="{BB962C8B-B14F-4D97-AF65-F5344CB8AC3E}">
        <p14:creationId xmlns:p14="http://schemas.microsoft.com/office/powerpoint/2010/main" val="2955999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537" name="Picture 17" descr="PawanTal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4" r="2031"/>
          <a:stretch>
            <a:fillRect/>
          </a:stretch>
        </p:blipFill>
        <p:spPr bwMode="auto">
          <a:xfrm>
            <a:off x="0" y="4303713"/>
            <a:ext cx="9144000" cy="155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3523" name="TextBox 143"/>
          <p:cNvSpPr txBox="1">
            <a:spLocks noChangeArrowheads="1"/>
          </p:cNvSpPr>
          <p:nvPr/>
        </p:nvSpPr>
        <p:spPr bwMode="auto">
          <a:xfrm>
            <a:off x="647700" y="833569"/>
            <a:ext cx="58583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/>
            <a:r>
              <a:rPr lang="en-US" altLang="ja-JP" sz="1600" dirty="0" smtClean="0">
                <a:latin typeface="Arial"/>
                <a:cs typeface="Arial"/>
              </a:rPr>
              <a:t>Y</a:t>
            </a:r>
            <a:r>
              <a:rPr lang="en-US" altLang="ja-JP" sz="1600" dirty="0">
                <a:latin typeface="Arial"/>
                <a:cs typeface="Arial"/>
              </a:rPr>
              <a:t>(|∆</a:t>
            </a:r>
            <a:r>
              <a:rPr lang="el-GR" sz="1600" dirty="0">
                <a:latin typeface="Arial"/>
                <a:cs typeface="Arial"/>
              </a:rPr>
              <a:t>η</a:t>
            </a:r>
            <a:r>
              <a:rPr lang="en-US" altLang="ja-JP" sz="1600" dirty="0">
                <a:latin typeface="Arial"/>
                <a:cs typeface="Arial"/>
              </a:rPr>
              <a:t>|&gt;</a:t>
            </a:r>
            <a:r>
              <a:rPr lang="en-US" altLang="ja-JP" sz="1600" dirty="0" smtClean="0">
                <a:latin typeface="Arial"/>
                <a:cs typeface="Arial"/>
              </a:rPr>
              <a:t>0.7) </a:t>
            </a:r>
            <a:r>
              <a:rPr lang="en-US" altLang="ja-JP" sz="1600" dirty="0">
                <a:latin typeface="Arial"/>
                <a:cs typeface="Arial"/>
              </a:rPr>
              <a:t>= </a:t>
            </a:r>
            <a:r>
              <a:rPr lang="en-US" altLang="ja-JP" sz="1600" b="1" dirty="0" smtClean="0">
                <a:solidFill>
                  <a:srgbClr val="FF0000"/>
                </a:solidFill>
                <a:latin typeface="Arial"/>
                <a:cs typeface="Arial"/>
              </a:rPr>
              <a:t>Ridge</a:t>
            </a:r>
            <a:r>
              <a:rPr lang="en-US" altLang="ja-JP" sz="1600" dirty="0" smtClean="0">
                <a:latin typeface="Arial"/>
                <a:cs typeface="Arial"/>
              </a:rPr>
              <a:t> </a:t>
            </a:r>
            <a:r>
              <a:rPr lang="en-US" altLang="ja-JP" sz="1600" dirty="0">
                <a:latin typeface="Arial"/>
                <a:cs typeface="Arial"/>
              </a:rPr>
              <a:t>+ away-</a:t>
            </a:r>
            <a:r>
              <a:rPr lang="en-US" altLang="ja-JP" sz="1600" dirty="0" smtClean="0">
                <a:latin typeface="Arial"/>
                <a:cs typeface="Arial"/>
              </a:rPr>
              <a:t>side </a:t>
            </a:r>
            <a:r>
              <a:rPr lang="en-US" altLang="ja-JP" sz="1600" dirty="0">
                <a:latin typeface="Arial"/>
                <a:cs typeface="Arial"/>
              </a:rPr>
              <a:t>t</a:t>
            </a:r>
            <a:r>
              <a:rPr lang="en-US" altLang="ja-JP" sz="1600" dirty="0" smtClean="0">
                <a:latin typeface="Arial"/>
                <a:cs typeface="Arial"/>
              </a:rPr>
              <a:t>wo</a:t>
            </a:r>
            <a:r>
              <a:rPr lang="en-US" altLang="ja-JP" sz="1600" dirty="0">
                <a:latin typeface="Arial"/>
                <a:cs typeface="Arial"/>
              </a:rPr>
              <a:t>-</a:t>
            </a:r>
            <a:r>
              <a:rPr lang="en-US" altLang="ja-JP" sz="1600" dirty="0" smtClean="0">
                <a:latin typeface="Arial"/>
                <a:cs typeface="Arial"/>
              </a:rPr>
              <a:t>Gaussian</a:t>
            </a:r>
            <a:endParaRPr lang="en-US" altLang="ja-JP" sz="1600" b="1" dirty="0">
              <a:solidFill>
                <a:srgbClr val="FF0000"/>
              </a:solidFill>
              <a:latin typeface="Arial"/>
              <a:cs typeface="Arial"/>
              <a:sym typeface="Wingdings" charset="0"/>
            </a:endParaRPr>
          </a:p>
        </p:txBody>
      </p:sp>
      <p:sp>
        <p:nvSpPr>
          <p:cNvPr id="363526" name="TextBox 130"/>
          <p:cNvSpPr txBox="1">
            <a:spLocks noChangeArrowheads="1"/>
          </p:cNvSpPr>
          <p:nvPr/>
        </p:nvSpPr>
        <p:spPr bwMode="auto">
          <a:xfrm>
            <a:off x="635000" y="4402138"/>
            <a:ext cx="7127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ja-JP" b="1">
                <a:solidFill>
                  <a:srgbClr val="FF0000"/>
                </a:solidFill>
                <a:latin typeface="Calibri" charset="0"/>
                <a:cs typeface="Arial" charset="0"/>
              </a:rPr>
              <a:t>Ridge</a:t>
            </a:r>
          </a:p>
        </p:txBody>
      </p:sp>
      <p:sp>
        <p:nvSpPr>
          <p:cNvPr id="363527" name="TextBox 130"/>
          <p:cNvSpPr txBox="1">
            <a:spLocks noChangeArrowheads="1"/>
          </p:cNvSpPr>
          <p:nvPr/>
        </p:nvSpPr>
        <p:spPr bwMode="auto">
          <a:xfrm>
            <a:off x="647700" y="4603750"/>
            <a:ext cx="4841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ja-JP" sz="2000" b="1">
                <a:latin typeface="Calibri" charset="0"/>
                <a:cs typeface="Arial" charset="0"/>
              </a:rPr>
              <a:t>Jet</a:t>
            </a:r>
          </a:p>
        </p:txBody>
      </p:sp>
      <p:sp>
        <p:nvSpPr>
          <p:cNvPr id="363529" name="Rectangle 9"/>
          <p:cNvSpPr>
            <a:spLocks noChangeArrowheads="1"/>
          </p:cNvSpPr>
          <p:nvPr/>
        </p:nvSpPr>
        <p:spPr bwMode="auto">
          <a:xfrm>
            <a:off x="1219200" y="1701311"/>
            <a:ext cx="96162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1600" dirty="0">
                <a:cs typeface="Arial" charset="0"/>
              </a:rPr>
              <a:t>|∆</a:t>
            </a:r>
            <a:r>
              <a:rPr lang="el-GR" sz="1600" dirty="0">
                <a:cs typeface="Arial" charset="0"/>
              </a:rPr>
              <a:t>η</a:t>
            </a:r>
            <a:r>
              <a:rPr lang="en-US" altLang="ja-JP" sz="1600" dirty="0">
                <a:cs typeface="Arial" charset="0"/>
              </a:rPr>
              <a:t>|&gt;0.7</a:t>
            </a:r>
          </a:p>
        </p:txBody>
      </p:sp>
      <p:sp>
        <p:nvSpPr>
          <p:cNvPr id="363530" name="Rectangle 10"/>
          <p:cNvSpPr>
            <a:spLocks noChangeArrowheads="1"/>
          </p:cNvSpPr>
          <p:nvPr/>
        </p:nvSpPr>
        <p:spPr bwMode="auto">
          <a:xfrm>
            <a:off x="3498850" y="5707063"/>
            <a:ext cx="21882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2400" dirty="0">
                <a:cs typeface="Arial" charset="0"/>
              </a:rPr>
              <a:t>∆</a:t>
            </a:r>
            <a:r>
              <a:rPr lang="en-US" altLang="ja-JP" sz="2400" dirty="0">
                <a:latin typeface="Symbol" charset="0"/>
                <a:cs typeface="Arial" charset="0"/>
              </a:rPr>
              <a:t>f = </a:t>
            </a:r>
            <a:r>
              <a:rPr lang="en-US" altLang="ja-JP" sz="2400" dirty="0" err="1" smtClean="0">
                <a:latin typeface="Symbol" charset="0"/>
                <a:cs typeface="Arial" charset="0"/>
              </a:rPr>
              <a:t>f</a:t>
            </a:r>
            <a:r>
              <a:rPr lang="en-US" altLang="ja-JP" sz="2400" baseline="-25000" dirty="0" err="1" smtClean="0">
                <a:latin typeface="Arial Unicode MS" charset="0"/>
                <a:cs typeface="Arial" charset="0"/>
              </a:rPr>
              <a:t>Asso</a:t>
            </a:r>
            <a:r>
              <a:rPr lang="en-US" altLang="ja-JP" sz="2400" baseline="-25000" dirty="0" smtClean="0">
                <a:latin typeface="Arial Unicode MS" charset="0"/>
                <a:cs typeface="Arial" charset="0"/>
              </a:rPr>
              <a:t> </a:t>
            </a:r>
            <a:r>
              <a:rPr lang="en-US" altLang="ja-JP" sz="2400" dirty="0" smtClean="0">
                <a:latin typeface="Arial Unicode MS" charset="0"/>
                <a:cs typeface="Arial" charset="0"/>
              </a:rPr>
              <a:t>-</a:t>
            </a:r>
            <a:r>
              <a:rPr lang="en-US" altLang="ja-JP" sz="2400" baseline="-25000" dirty="0" smtClean="0">
                <a:latin typeface="Arial Unicode MS" charset="0"/>
                <a:cs typeface="Arial" charset="0"/>
              </a:rPr>
              <a:t> </a:t>
            </a:r>
            <a:r>
              <a:rPr lang="en-US" altLang="ja-JP" sz="2400" dirty="0" err="1" smtClean="0">
                <a:latin typeface="Symbol" charset="0"/>
                <a:cs typeface="Arial" charset="0"/>
              </a:rPr>
              <a:t>f</a:t>
            </a:r>
            <a:r>
              <a:rPr lang="en-US" altLang="ja-JP" sz="2400" baseline="-25000" dirty="0" err="1" smtClean="0">
                <a:latin typeface="Arial Unicode MS" charset="0"/>
                <a:cs typeface="Arial" charset="0"/>
              </a:rPr>
              <a:t>Trig</a:t>
            </a:r>
            <a:endParaRPr lang="en-US" altLang="ja-JP" sz="2400" baseline="-25000" dirty="0">
              <a:latin typeface="Arial Unicode MS" charset="0"/>
              <a:cs typeface="Arial" charset="0"/>
            </a:endParaRPr>
          </a:p>
        </p:txBody>
      </p:sp>
      <p:sp>
        <p:nvSpPr>
          <p:cNvPr id="363533" name="Text Box 13"/>
          <p:cNvSpPr txBox="1">
            <a:spLocks noChangeArrowheads="1"/>
          </p:cNvSpPr>
          <p:nvPr/>
        </p:nvSpPr>
        <p:spPr bwMode="auto">
          <a:xfrm>
            <a:off x="226027" y="1861808"/>
            <a:ext cx="80807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  <a:sym typeface="Symbol" charset="0"/>
              </a:rPr>
              <a:t></a:t>
            </a:r>
            <a:r>
              <a:rPr lang="en-US" altLang="ja-JP" baseline="-25000" dirty="0" smtClean="0">
                <a:solidFill>
                  <a:srgbClr val="FF0000"/>
                </a:solidFill>
              </a:rPr>
              <a:t>Trig</a:t>
            </a:r>
            <a:r>
              <a:rPr lang="en-US" altLang="ja-JP" dirty="0" smtClean="0">
                <a:solidFill>
                  <a:srgbClr val="FF0000"/>
                </a:solidFill>
              </a:rPr>
              <a:t>~</a:t>
            </a:r>
            <a:r>
              <a:rPr lang="en-US" altLang="ja-JP" baseline="-25000" dirty="0">
                <a:solidFill>
                  <a:srgbClr val="FF0000"/>
                </a:solidFill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</a:rPr>
              <a:t>0</a:t>
            </a:r>
            <a:endParaRPr lang="en-US" altLang="ja-JP" dirty="0">
              <a:solidFill>
                <a:srgbClr val="FF0000"/>
              </a:solidFill>
            </a:endParaRPr>
          </a:p>
        </p:txBody>
      </p:sp>
      <p:pic>
        <p:nvPicPr>
          <p:cNvPr id="363536" name="Picture 16" descr="PawanTalk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1"/>
          <a:stretch>
            <a:fillRect/>
          </a:stretch>
        </p:blipFill>
        <p:spPr bwMode="auto">
          <a:xfrm>
            <a:off x="0" y="2217738"/>
            <a:ext cx="91440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3542" name="Rectangle 22"/>
          <p:cNvSpPr>
            <a:spLocks noChangeArrowheads="1"/>
          </p:cNvSpPr>
          <p:nvPr/>
        </p:nvSpPr>
        <p:spPr bwMode="auto">
          <a:xfrm>
            <a:off x="2412159" y="3999662"/>
            <a:ext cx="44001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Ridge </a:t>
            </a:r>
            <a:r>
              <a:rPr lang="en-US" altLang="ja-JP" dirty="0" smtClean="0">
                <a:solidFill>
                  <a:srgbClr val="FF0000"/>
                </a:solidFill>
              </a:rPr>
              <a:t>contributes v2 and is </a:t>
            </a:r>
            <a:r>
              <a:rPr lang="en-US" altLang="ja-JP" dirty="0">
                <a:solidFill>
                  <a:srgbClr val="FF0000"/>
                </a:solidFill>
              </a:rPr>
              <a:t>asymmetric in </a:t>
            </a:r>
            <a:r>
              <a:rPr lang="en-US" altLang="ja-JP" dirty="0">
                <a:solidFill>
                  <a:srgbClr val="FF0000"/>
                </a:solidFill>
                <a:sym typeface="Symbol" charset="0"/>
              </a:rPr>
              <a:t></a:t>
            </a:r>
            <a:endParaRPr lang="en-US" altLang="ja-JP" dirty="0">
              <a:sym typeface="Symbol" charset="0"/>
            </a:endParaRPr>
          </a:p>
        </p:txBody>
      </p:sp>
      <p:sp>
        <p:nvSpPr>
          <p:cNvPr id="363545" name="Text Box 25"/>
          <p:cNvSpPr txBox="1">
            <a:spLocks noChangeArrowheads="1"/>
          </p:cNvSpPr>
          <p:nvPr/>
        </p:nvSpPr>
        <p:spPr bwMode="auto">
          <a:xfrm>
            <a:off x="7478477" y="110123"/>
            <a:ext cx="157527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QM09: J</a:t>
            </a:r>
            <a:r>
              <a:rPr lang="en-US" altLang="ja-JP" sz="1600" dirty="0"/>
              <a:t>. </a:t>
            </a:r>
            <a:r>
              <a:rPr lang="en-US" altLang="ja-JP" sz="1600" dirty="0" err="1"/>
              <a:t>Konzer</a:t>
            </a:r>
            <a:endParaRPr lang="en-US" altLang="ja-JP" sz="1600" dirty="0"/>
          </a:p>
        </p:txBody>
      </p:sp>
      <p:sp>
        <p:nvSpPr>
          <p:cNvPr id="363548" name="Text Box 28"/>
          <p:cNvSpPr txBox="1">
            <a:spLocks noChangeArrowheads="1"/>
          </p:cNvSpPr>
          <p:nvPr/>
        </p:nvSpPr>
        <p:spPr bwMode="auto">
          <a:xfrm>
            <a:off x="8231790" y="1861479"/>
            <a:ext cx="966787" cy="379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  <a:sym typeface="Symbol" charset="0"/>
              </a:rPr>
              <a:t></a:t>
            </a:r>
            <a:r>
              <a:rPr lang="en-US" altLang="ja-JP" baseline="-25000" dirty="0" smtClean="0">
                <a:solidFill>
                  <a:srgbClr val="FF0000"/>
                </a:solidFill>
              </a:rPr>
              <a:t>Trig</a:t>
            </a:r>
            <a:r>
              <a:rPr lang="en-US" altLang="ja-JP" dirty="0" smtClean="0">
                <a:solidFill>
                  <a:srgbClr val="FF0000"/>
                </a:solidFill>
              </a:rPr>
              <a:t>~</a:t>
            </a:r>
            <a:r>
              <a:rPr lang="en-US" altLang="ja-JP" baseline="-25000" dirty="0" smtClean="0">
                <a:solidFill>
                  <a:srgbClr val="FF0000"/>
                </a:solidFill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</a:rPr>
              <a:t>90</a:t>
            </a:r>
            <a:endParaRPr lang="en-US" altLang="ja-JP" dirty="0">
              <a:solidFill>
                <a:srgbClr val="FF0000"/>
              </a:solidFill>
            </a:endParaRPr>
          </a:p>
        </p:txBody>
      </p:sp>
      <p:sp>
        <p:nvSpPr>
          <p:cNvPr id="363549" name="Line 29"/>
          <p:cNvSpPr>
            <a:spLocks noChangeShapeType="1"/>
          </p:cNvSpPr>
          <p:nvPr/>
        </p:nvSpPr>
        <p:spPr bwMode="auto">
          <a:xfrm>
            <a:off x="993775" y="2147888"/>
            <a:ext cx="72088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63528" name="Text Box 9"/>
          <p:cNvSpPr txBox="1">
            <a:spLocks noChangeArrowheads="1"/>
          </p:cNvSpPr>
          <p:nvPr/>
        </p:nvSpPr>
        <p:spPr bwMode="auto">
          <a:xfrm>
            <a:off x="7303924" y="685621"/>
            <a:ext cx="181147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000000"/>
                </a:solidFill>
                <a:ea typeface="SimSun" charset="0"/>
                <a:cs typeface="Arial" charset="0"/>
              </a:rPr>
              <a:t>STAR </a:t>
            </a:r>
            <a:r>
              <a:rPr lang="en-US" altLang="zh-CN" sz="1400" dirty="0" smtClean="0">
                <a:solidFill>
                  <a:srgbClr val="000000"/>
                </a:solidFill>
                <a:ea typeface="SimSun" charset="0"/>
                <a:cs typeface="Arial" charset="0"/>
              </a:rPr>
              <a:t>Preliminary</a:t>
            </a:r>
            <a:br>
              <a:rPr lang="en-US" altLang="zh-CN" sz="1400" dirty="0" smtClean="0">
                <a:solidFill>
                  <a:srgbClr val="000000"/>
                </a:solidFill>
                <a:ea typeface="SimSun" charset="0"/>
                <a:cs typeface="Arial" charset="0"/>
              </a:rPr>
            </a:br>
            <a:r>
              <a:rPr lang="en-US" altLang="ja-JP" sz="1400" dirty="0" err="1">
                <a:solidFill>
                  <a:srgbClr val="000000"/>
                </a:solidFill>
              </a:rPr>
              <a:t>Au+Au</a:t>
            </a:r>
            <a:r>
              <a:rPr lang="en-US" altLang="ja-JP" sz="1400" dirty="0">
                <a:solidFill>
                  <a:srgbClr val="000000"/>
                </a:solidFill>
              </a:rPr>
              <a:t> 20-60</a:t>
            </a:r>
            <a:r>
              <a:rPr lang="en-US" altLang="ja-JP" sz="1400" dirty="0" smtClean="0">
                <a:solidFill>
                  <a:srgbClr val="000000"/>
                </a:solidFill>
              </a:rPr>
              <a:t>%</a:t>
            </a:r>
            <a:br>
              <a:rPr lang="en-US" altLang="ja-JP" sz="1400" dirty="0" smtClean="0">
                <a:solidFill>
                  <a:srgbClr val="000000"/>
                </a:solidFill>
              </a:rPr>
            </a:br>
            <a:r>
              <a:rPr lang="en-US" altLang="ja-JP" sz="1400" dirty="0" smtClean="0">
                <a:solidFill>
                  <a:srgbClr val="000000"/>
                </a:solidFill>
                <a:cs typeface="Arial" charset="0"/>
              </a:rPr>
              <a:t>3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&lt;</a:t>
            </a:r>
            <a:r>
              <a:rPr lang="en-US" altLang="ja-JP" sz="1400" dirty="0" err="1">
                <a:solidFill>
                  <a:srgbClr val="000000"/>
                </a:solidFill>
                <a:cs typeface="Arial" charset="0"/>
              </a:rPr>
              <a:t>p</a:t>
            </a:r>
            <a:r>
              <a:rPr lang="en-US" altLang="ja-JP" sz="1400" baseline="-25000" dirty="0" err="1">
                <a:solidFill>
                  <a:srgbClr val="000000"/>
                </a:solidFill>
                <a:cs typeface="Arial" charset="0"/>
              </a:rPr>
              <a:t>T</a:t>
            </a:r>
            <a:r>
              <a:rPr lang="en-US" altLang="ja-JP" sz="1400" baseline="30000" dirty="0" err="1">
                <a:solidFill>
                  <a:srgbClr val="000000"/>
                </a:solidFill>
                <a:cs typeface="Arial" charset="0"/>
              </a:rPr>
              <a:t>Trig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&lt;4 </a:t>
            </a:r>
            <a:r>
              <a:rPr lang="en-US" altLang="ja-JP" sz="1400" dirty="0" err="1">
                <a:solidFill>
                  <a:srgbClr val="000000"/>
                </a:solidFill>
                <a:cs typeface="Arial" charset="0"/>
              </a:rPr>
              <a:t>GeV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/</a:t>
            </a:r>
            <a:r>
              <a:rPr lang="en-US" altLang="ja-JP" sz="1400" dirty="0" smtClean="0">
                <a:solidFill>
                  <a:srgbClr val="000000"/>
                </a:solidFill>
                <a:cs typeface="Arial" charset="0"/>
              </a:rPr>
              <a:t>c</a:t>
            </a:r>
            <a:r>
              <a:rPr lang="en-US" altLang="ja-JP" sz="1400" dirty="0">
                <a:solidFill>
                  <a:srgbClr val="000000"/>
                </a:solidFill>
                <a:ea typeface="SimSun" charset="0"/>
                <a:cs typeface="Arial" charset="0"/>
              </a:rPr>
              <a:t/>
            </a:r>
            <a:br>
              <a:rPr lang="en-US" altLang="ja-JP" sz="1400" dirty="0">
                <a:solidFill>
                  <a:srgbClr val="000000"/>
                </a:solidFill>
                <a:ea typeface="SimSun" charset="0"/>
                <a:cs typeface="Arial" charset="0"/>
              </a:rPr>
            </a:br>
            <a:r>
              <a:rPr lang="en-US" altLang="ja-JP" sz="1400" dirty="0" smtClean="0">
                <a:solidFill>
                  <a:srgbClr val="000000"/>
                </a:solidFill>
                <a:cs typeface="Arial" charset="0"/>
              </a:rPr>
              <a:t>1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&lt;</a:t>
            </a:r>
            <a:r>
              <a:rPr lang="en-US" altLang="ja-JP" sz="1400" dirty="0" err="1">
                <a:solidFill>
                  <a:srgbClr val="000000"/>
                </a:solidFill>
                <a:cs typeface="Arial" charset="0"/>
              </a:rPr>
              <a:t>p</a:t>
            </a:r>
            <a:r>
              <a:rPr lang="en-US" altLang="ja-JP" sz="1400" baseline="-25000" dirty="0" err="1">
                <a:solidFill>
                  <a:srgbClr val="000000"/>
                </a:solidFill>
                <a:cs typeface="Arial" charset="0"/>
              </a:rPr>
              <a:t>T</a:t>
            </a:r>
            <a:r>
              <a:rPr lang="en-US" altLang="ja-JP" sz="1400" baseline="30000" dirty="0" err="1">
                <a:solidFill>
                  <a:srgbClr val="000000"/>
                </a:solidFill>
                <a:cs typeface="Arial" charset="0"/>
              </a:rPr>
              <a:t>Assoc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&lt;1.5 </a:t>
            </a:r>
            <a:r>
              <a:rPr lang="en-US" altLang="ja-JP" sz="1400" dirty="0" err="1">
                <a:solidFill>
                  <a:srgbClr val="000000"/>
                </a:solidFill>
                <a:cs typeface="Arial" charset="0"/>
              </a:rPr>
              <a:t>GeV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/</a:t>
            </a:r>
            <a:r>
              <a:rPr lang="en-US" altLang="ja-JP" sz="1400" dirty="0" smtClean="0">
                <a:solidFill>
                  <a:srgbClr val="000000"/>
                </a:solidFill>
                <a:cs typeface="Arial" charset="0"/>
              </a:rPr>
              <a:t>c</a:t>
            </a:r>
            <a:endParaRPr lang="en-US" altLang="ja-JP" sz="14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47700" y="1172123"/>
            <a:ext cx="4129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latin typeface="Arial"/>
                <a:cs typeface="Arial"/>
              </a:rPr>
              <a:t>Jet</a:t>
            </a:r>
            <a:r>
              <a:rPr lang="en-US" altLang="ja-JP" sz="1600" dirty="0">
                <a:latin typeface="Arial"/>
                <a:cs typeface="Arial"/>
              </a:rPr>
              <a:t> = Y(|∆</a:t>
            </a:r>
            <a:r>
              <a:rPr lang="el-GR" altLang="ja-JP" sz="1600" dirty="0">
                <a:latin typeface="Arial"/>
                <a:cs typeface="Arial"/>
              </a:rPr>
              <a:t>η</a:t>
            </a:r>
            <a:r>
              <a:rPr lang="en-US" altLang="ja-JP" sz="1600" dirty="0">
                <a:latin typeface="Arial"/>
                <a:cs typeface="Arial"/>
              </a:rPr>
              <a:t>|&lt;0.7) – Acceptance*Y(|∆</a:t>
            </a:r>
            <a:r>
              <a:rPr lang="el-GR" altLang="ja-JP" sz="1600" dirty="0">
                <a:latin typeface="Arial"/>
                <a:cs typeface="Arial"/>
              </a:rPr>
              <a:t>η</a:t>
            </a:r>
            <a:r>
              <a:rPr lang="en-US" altLang="ja-JP" sz="1600" dirty="0">
                <a:latin typeface="Arial"/>
                <a:cs typeface="Arial"/>
              </a:rPr>
              <a:t>|&gt;0.7) </a:t>
            </a: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21</a:t>
            </a:fld>
            <a:endParaRPr kumimoji="1" lang="ja-JP" altLang="en-US"/>
          </a:p>
        </p:txBody>
      </p:sp>
      <p:cxnSp>
        <p:nvCxnSpPr>
          <p:cNvPr id="7" name="直線コネクタ 6"/>
          <p:cNvCxnSpPr/>
          <p:nvPr/>
        </p:nvCxnSpPr>
        <p:spPr>
          <a:xfrm flipV="1">
            <a:off x="3555045" y="4346518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 flipV="1">
            <a:off x="5123508" y="4303713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 flipV="1">
            <a:off x="6658255" y="4348665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flipV="1">
            <a:off x="8236397" y="4346518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/>
        </p:nvCxnSpPr>
        <p:spPr>
          <a:xfrm flipV="1">
            <a:off x="2005276" y="4331590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 flipV="1">
            <a:off x="438170" y="4326189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図形グループ 8"/>
          <p:cNvGrpSpPr/>
          <p:nvPr/>
        </p:nvGrpSpPr>
        <p:grpSpPr>
          <a:xfrm>
            <a:off x="5634986" y="614821"/>
            <a:ext cx="1618081" cy="1160464"/>
            <a:chOff x="5263221" y="701015"/>
            <a:chExt cx="1618081" cy="1160464"/>
          </a:xfrm>
        </p:grpSpPr>
        <p:sp>
          <p:nvSpPr>
            <p:cNvPr id="363539" name="正方形/長方形 363538"/>
            <p:cNvSpPr/>
            <p:nvPr/>
          </p:nvSpPr>
          <p:spPr>
            <a:xfrm>
              <a:off x="6339980" y="1263113"/>
              <a:ext cx="5413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dirty="0" smtClean="0">
                  <a:solidFill>
                    <a:srgbClr val="FF0000"/>
                  </a:solidFill>
                  <a:sym typeface="Symbol" charset="0"/>
                </a:rPr>
                <a:t></a:t>
              </a:r>
              <a:r>
                <a:rPr lang="en-US" altLang="ja-JP" baseline="-25000" dirty="0" smtClean="0">
                  <a:solidFill>
                    <a:srgbClr val="FF0000"/>
                  </a:solidFill>
                </a:rPr>
                <a:t>Trig</a:t>
              </a:r>
              <a:endParaRPr lang="ja-JP" altLang="en-US" dirty="0"/>
            </a:p>
          </p:txBody>
        </p:sp>
        <p:sp>
          <p:nvSpPr>
            <p:cNvPr id="6" name="円/楕円 5"/>
            <p:cNvSpPr/>
            <p:nvPr/>
          </p:nvSpPr>
          <p:spPr>
            <a:xfrm flipV="1">
              <a:off x="5433557" y="701015"/>
              <a:ext cx="727132" cy="1036637"/>
            </a:xfrm>
            <a:prstGeom prst="ellipse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0" name="直線コネクタ 9"/>
            <p:cNvCxnSpPr/>
            <p:nvPr/>
          </p:nvCxnSpPr>
          <p:spPr>
            <a:xfrm flipV="1">
              <a:off x="5263221" y="1220851"/>
              <a:ext cx="1040831" cy="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/>
            <p:nvPr/>
          </p:nvCxnSpPr>
          <p:spPr>
            <a:xfrm flipV="1">
              <a:off x="5796986" y="701015"/>
              <a:ext cx="0" cy="110820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9"/>
            <p:cNvCxnSpPr/>
            <p:nvPr/>
          </p:nvCxnSpPr>
          <p:spPr>
            <a:xfrm>
              <a:off x="5796987" y="1220852"/>
              <a:ext cx="360724" cy="3792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/>
            <p:cNvCxnSpPr/>
            <p:nvPr/>
          </p:nvCxnSpPr>
          <p:spPr>
            <a:xfrm>
              <a:off x="5796986" y="1220854"/>
              <a:ext cx="133895" cy="5322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コネクタ 51"/>
            <p:cNvCxnSpPr/>
            <p:nvPr/>
          </p:nvCxnSpPr>
          <p:spPr>
            <a:xfrm>
              <a:off x="5797123" y="1220851"/>
              <a:ext cx="243275" cy="4557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コネクタ 54"/>
            <p:cNvCxnSpPr/>
            <p:nvPr/>
          </p:nvCxnSpPr>
          <p:spPr>
            <a:xfrm>
              <a:off x="5797123" y="1220851"/>
              <a:ext cx="442197" cy="1329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コネクタ 58"/>
            <p:cNvCxnSpPr/>
            <p:nvPr/>
          </p:nvCxnSpPr>
          <p:spPr>
            <a:xfrm>
              <a:off x="5797123" y="1220851"/>
              <a:ext cx="406493" cy="2568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3540" name="フリーフォーム 363539"/>
            <p:cNvSpPr/>
            <p:nvPr/>
          </p:nvSpPr>
          <p:spPr>
            <a:xfrm flipV="1">
              <a:off x="5831221" y="1269071"/>
              <a:ext cx="472831" cy="592408"/>
            </a:xfrm>
            <a:custGeom>
              <a:avLst/>
              <a:gdLst>
                <a:gd name="connsiteX0" fmla="*/ 491952 w 496054"/>
                <a:gd name="connsiteY0" fmla="*/ 675920 h 675920"/>
                <a:gd name="connsiteX1" fmla="*/ 480511 w 496054"/>
                <a:gd name="connsiteY1" fmla="*/ 401314 h 675920"/>
                <a:gd name="connsiteX2" fmla="*/ 366104 w 496054"/>
                <a:gd name="connsiteY2" fmla="*/ 183917 h 675920"/>
                <a:gd name="connsiteX3" fmla="*/ 148730 w 496054"/>
                <a:gd name="connsiteY3" fmla="*/ 23731 h 675920"/>
                <a:gd name="connsiteX4" fmla="*/ 0 w 496054"/>
                <a:gd name="connsiteY4" fmla="*/ 847 h 675920"/>
                <a:gd name="connsiteX0" fmla="*/ 491952 w 496054"/>
                <a:gd name="connsiteY0" fmla="*/ 675073 h 675073"/>
                <a:gd name="connsiteX1" fmla="*/ 480511 w 496054"/>
                <a:gd name="connsiteY1" fmla="*/ 400467 h 675073"/>
                <a:gd name="connsiteX2" fmla="*/ 366104 w 496054"/>
                <a:gd name="connsiteY2" fmla="*/ 183070 h 675073"/>
                <a:gd name="connsiteX3" fmla="*/ 217374 w 496054"/>
                <a:gd name="connsiteY3" fmla="*/ 45767 h 675073"/>
                <a:gd name="connsiteX4" fmla="*/ 0 w 496054"/>
                <a:gd name="connsiteY4" fmla="*/ 0 h 67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054" h="675073">
                  <a:moveTo>
                    <a:pt x="491952" y="675073"/>
                  </a:moveTo>
                  <a:cubicBezTo>
                    <a:pt x="496719" y="578770"/>
                    <a:pt x="501486" y="482467"/>
                    <a:pt x="480511" y="400467"/>
                  </a:cubicBezTo>
                  <a:cubicBezTo>
                    <a:pt x="459536" y="318467"/>
                    <a:pt x="409960" y="242187"/>
                    <a:pt x="366104" y="183070"/>
                  </a:cubicBezTo>
                  <a:cubicBezTo>
                    <a:pt x="322248" y="123953"/>
                    <a:pt x="278391" y="76279"/>
                    <a:pt x="217374" y="45767"/>
                  </a:cubicBezTo>
                  <a:cubicBezTo>
                    <a:pt x="156357" y="15255"/>
                    <a:pt x="0" y="0"/>
                    <a:pt x="0" y="0"/>
                  </a:cubicBezTo>
                </a:path>
              </a:pathLst>
            </a:custGeom>
            <a:ln>
              <a:solidFill>
                <a:srgbClr val="FF0000"/>
              </a:solidFill>
              <a:headEnd type="none"/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8" name="フリーフォーム 7"/>
          <p:cNvSpPr/>
          <p:nvPr/>
        </p:nvSpPr>
        <p:spPr>
          <a:xfrm>
            <a:off x="6492767" y="1415320"/>
            <a:ext cx="366100" cy="316521"/>
          </a:xfrm>
          <a:custGeom>
            <a:avLst/>
            <a:gdLst>
              <a:gd name="connsiteX0" fmla="*/ 0 w 359635"/>
              <a:gd name="connsiteY0" fmla="*/ 247236 h 280950"/>
              <a:gd name="connsiteX1" fmla="*/ 123624 w 359635"/>
              <a:gd name="connsiteY1" fmla="*/ 235998 h 280950"/>
              <a:gd name="connsiteX2" fmla="*/ 280965 w 359635"/>
              <a:gd name="connsiteY2" fmla="*/ 280950 h 280950"/>
              <a:gd name="connsiteX3" fmla="*/ 359635 w 359635"/>
              <a:gd name="connsiteY3" fmla="*/ 269712 h 280950"/>
              <a:gd name="connsiteX4" fmla="*/ 269726 w 359635"/>
              <a:gd name="connsiteY4" fmla="*/ 146094 h 280950"/>
              <a:gd name="connsiteX5" fmla="*/ 191056 w 359635"/>
              <a:gd name="connsiteY5" fmla="*/ 0 h 280950"/>
              <a:gd name="connsiteX0" fmla="*/ 0 w 360382"/>
              <a:gd name="connsiteY0" fmla="*/ 247236 h 284274"/>
              <a:gd name="connsiteX1" fmla="*/ 123624 w 360382"/>
              <a:gd name="connsiteY1" fmla="*/ 235998 h 284274"/>
              <a:gd name="connsiteX2" fmla="*/ 280965 w 360382"/>
              <a:gd name="connsiteY2" fmla="*/ 280950 h 284274"/>
              <a:gd name="connsiteX3" fmla="*/ 359635 w 360382"/>
              <a:gd name="connsiteY3" fmla="*/ 269712 h 284274"/>
              <a:gd name="connsiteX4" fmla="*/ 232058 w 360382"/>
              <a:gd name="connsiteY4" fmla="*/ 119187 h 284274"/>
              <a:gd name="connsiteX5" fmla="*/ 191056 w 360382"/>
              <a:gd name="connsiteY5" fmla="*/ 0 h 284274"/>
              <a:gd name="connsiteX0" fmla="*/ 0 w 360382"/>
              <a:gd name="connsiteY0" fmla="*/ 279525 h 316563"/>
              <a:gd name="connsiteX1" fmla="*/ 123624 w 360382"/>
              <a:gd name="connsiteY1" fmla="*/ 268287 h 316563"/>
              <a:gd name="connsiteX2" fmla="*/ 280965 w 360382"/>
              <a:gd name="connsiteY2" fmla="*/ 313239 h 316563"/>
              <a:gd name="connsiteX3" fmla="*/ 359635 w 360382"/>
              <a:gd name="connsiteY3" fmla="*/ 302001 h 316563"/>
              <a:gd name="connsiteX4" fmla="*/ 232058 w 360382"/>
              <a:gd name="connsiteY4" fmla="*/ 151476 h 316563"/>
              <a:gd name="connsiteX5" fmla="*/ 191056 w 360382"/>
              <a:gd name="connsiteY5" fmla="*/ 0 h 316563"/>
              <a:gd name="connsiteX0" fmla="*/ 0 w 365868"/>
              <a:gd name="connsiteY0" fmla="*/ 279525 h 319840"/>
              <a:gd name="connsiteX1" fmla="*/ 123624 w 365868"/>
              <a:gd name="connsiteY1" fmla="*/ 268287 h 319840"/>
              <a:gd name="connsiteX2" fmla="*/ 280965 w 365868"/>
              <a:gd name="connsiteY2" fmla="*/ 313239 h 319840"/>
              <a:gd name="connsiteX3" fmla="*/ 365016 w 365868"/>
              <a:gd name="connsiteY3" fmla="*/ 302001 h 319840"/>
              <a:gd name="connsiteX4" fmla="*/ 232058 w 365868"/>
              <a:gd name="connsiteY4" fmla="*/ 151476 h 319840"/>
              <a:gd name="connsiteX5" fmla="*/ 191056 w 365868"/>
              <a:gd name="connsiteY5" fmla="*/ 0 h 319840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32058 w 365420"/>
              <a:gd name="connsiteY5" fmla="*/ 151476 h 316521"/>
              <a:gd name="connsiteX6" fmla="*/ 191056 w 365420"/>
              <a:gd name="connsiteY6" fmla="*/ 0 h 316521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21296 w 365420"/>
              <a:gd name="connsiteY5" fmla="*/ 135331 h 316521"/>
              <a:gd name="connsiteX6" fmla="*/ 191056 w 365420"/>
              <a:gd name="connsiteY6" fmla="*/ 0 h 316521"/>
              <a:gd name="connsiteX0" fmla="*/ 0 w 366100"/>
              <a:gd name="connsiteY0" fmla="*/ 279525 h 316521"/>
              <a:gd name="connsiteX1" fmla="*/ 123624 w 366100"/>
              <a:gd name="connsiteY1" fmla="*/ 268287 h 316521"/>
              <a:gd name="connsiteX2" fmla="*/ 259441 w 366100"/>
              <a:gd name="connsiteY2" fmla="*/ 313239 h 316521"/>
              <a:gd name="connsiteX3" fmla="*/ 365016 w 366100"/>
              <a:gd name="connsiteY3" fmla="*/ 302001 h 316521"/>
              <a:gd name="connsiteX4" fmla="*/ 309449 w 366100"/>
              <a:gd name="connsiteY4" fmla="*/ 213953 h 316521"/>
              <a:gd name="connsiteX5" fmla="*/ 221296 w 366100"/>
              <a:gd name="connsiteY5" fmla="*/ 135331 h 316521"/>
              <a:gd name="connsiteX6" fmla="*/ 191056 w 366100"/>
              <a:gd name="connsiteY6" fmla="*/ 0 h 316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100" h="316521">
                <a:moveTo>
                  <a:pt x="0" y="279525"/>
                </a:moveTo>
                <a:cubicBezTo>
                  <a:pt x="38398" y="271096"/>
                  <a:pt x="80384" y="262668"/>
                  <a:pt x="123624" y="268287"/>
                </a:cubicBezTo>
                <a:cubicBezTo>
                  <a:pt x="166864" y="273906"/>
                  <a:pt x="219209" y="307620"/>
                  <a:pt x="259441" y="313239"/>
                </a:cubicBezTo>
                <a:cubicBezTo>
                  <a:pt x="299673" y="318858"/>
                  <a:pt x="356681" y="318549"/>
                  <a:pt x="365016" y="302001"/>
                </a:cubicBezTo>
                <a:cubicBezTo>
                  <a:pt x="373351" y="285453"/>
                  <a:pt x="331609" y="239041"/>
                  <a:pt x="309449" y="213953"/>
                </a:cubicBezTo>
                <a:cubicBezTo>
                  <a:pt x="287289" y="188865"/>
                  <a:pt x="241028" y="170990"/>
                  <a:pt x="221296" y="135331"/>
                </a:cubicBezTo>
                <a:cubicBezTo>
                  <a:pt x="201564" y="99672"/>
                  <a:pt x="191056" y="0"/>
                  <a:pt x="191056" y="0"/>
                </a:cubicBezTo>
              </a:path>
            </a:pathLst>
          </a:cu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右矢印 10"/>
          <p:cNvSpPr/>
          <p:nvPr/>
        </p:nvSpPr>
        <p:spPr>
          <a:xfrm>
            <a:off x="6765547" y="1038750"/>
            <a:ext cx="279822" cy="184138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矢印コネクタ 13"/>
          <p:cNvCxnSpPr/>
          <p:nvPr/>
        </p:nvCxnSpPr>
        <p:spPr>
          <a:xfrm flipV="1">
            <a:off x="6812472" y="1603335"/>
            <a:ext cx="172198" cy="26777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6657966" y="741310"/>
            <a:ext cx="505667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chemeClr val="accent3">
                    <a:lumMod val="50000"/>
                  </a:schemeClr>
                </a:solidFill>
              </a:rPr>
              <a:t>R.P.</a:t>
            </a:r>
            <a:endParaRPr kumimoji="1" lang="ja-JP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10905" y="6025763"/>
            <a:ext cx="12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v2 subtraction</a:t>
            </a:r>
            <a:endParaRPr kumimoji="1" lang="ja-JP" altLang="en-US" sz="1400" dirty="0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438170" y="4402138"/>
            <a:ext cx="7793620" cy="776037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 Box 3"/>
          <p:cNvSpPr txBox="1">
            <a:spLocks noChangeArrowheads="1"/>
          </p:cNvSpPr>
          <p:nvPr/>
        </p:nvSpPr>
        <p:spPr bwMode="auto">
          <a:xfrm>
            <a:off x="382475" y="248622"/>
            <a:ext cx="5129325" cy="40011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Left/right asymmetry in ridge/</a:t>
            </a:r>
            <a:r>
              <a:rPr lang="en-US" altLang="ja-JP" sz="2000" dirty="0" err="1" smtClean="0">
                <a:latin typeface="Arial"/>
                <a:cs typeface="Arial"/>
              </a:rPr>
              <a:t>mach</a:t>
            </a:r>
            <a:r>
              <a:rPr lang="en-US" altLang="ja-JP" sz="2000" dirty="0" smtClean="0">
                <a:latin typeface="Arial"/>
                <a:cs typeface="Arial"/>
              </a:rPr>
              <a:t>-cone</a:t>
            </a:r>
            <a:endParaRPr lang="ja-JP" altLang="en-US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8909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537" name="Picture 17" descr="PawanTal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4" r="2031"/>
          <a:stretch>
            <a:fillRect/>
          </a:stretch>
        </p:blipFill>
        <p:spPr bwMode="auto">
          <a:xfrm>
            <a:off x="0" y="4303713"/>
            <a:ext cx="9144000" cy="155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3523" name="TextBox 143"/>
          <p:cNvSpPr txBox="1">
            <a:spLocks noChangeArrowheads="1"/>
          </p:cNvSpPr>
          <p:nvPr/>
        </p:nvSpPr>
        <p:spPr bwMode="auto">
          <a:xfrm>
            <a:off x="647700" y="833569"/>
            <a:ext cx="58583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/>
            <a:r>
              <a:rPr lang="en-US" altLang="ja-JP" sz="1600" dirty="0" smtClean="0">
                <a:latin typeface="Arial"/>
                <a:cs typeface="Arial"/>
              </a:rPr>
              <a:t>Y</a:t>
            </a:r>
            <a:r>
              <a:rPr lang="en-US" altLang="ja-JP" sz="1600" dirty="0">
                <a:latin typeface="Arial"/>
                <a:cs typeface="Arial"/>
              </a:rPr>
              <a:t>(|∆</a:t>
            </a:r>
            <a:r>
              <a:rPr lang="el-GR" sz="1600" dirty="0">
                <a:latin typeface="Arial"/>
                <a:cs typeface="Arial"/>
              </a:rPr>
              <a:t>η</a:t>
            </a:r>
            <a:r>
              <a:rPr lang="en-US" altLang="ja-JP" sz="1600" dirty="0">
                <a:latin typeface="Arial"/>
                <a:cs typeface="Arial"/>
              </a:rPr>
              <a:t>|&gt;</a:t>
            </a:r>
            <a:r>
              <a:rPr lang="en-US" altLang="ja-JP" sz="1600" dirty="0" smtClean="0">
                <a:latin typeface="Arial"/>
                <a:cs typeface="Arial"/>
              </a:rPr>
              <a:t>0.7) </a:t>
            </a:r>
            <a:r>
              <a:rPr lang="en-US" altLang="ja-JP" sz="1600" dirty="0">
                <a:latin typeface="Arial"/>
                <a:cs typeface="Arial"/>
              </a:rPr>
              <a:t>= </a:t>
            </a:r>
            <a:r>
              <a:rPr lang="en-US" altLang="ja-JP" sz="1600" b="1" dirty="0" smtClean="0">
                <a:solidFill>
                  <a:srgbClr val="FF0000"/>
                </a:solidFill>
                <a:latin typeface="Arial"/>
                <a:cs typeface="Arial"/>
              </a:rPr>
              <a:t>Ridge</a:t>
            </a:r>
            <a:r>
              <a:rPr lang="en-US" altLang="ja-JP" sz="1600" dirty="0" smtClean="0">
                <a:latin typeface="Arial"/>
                <a:cs typeface="Arial"/>
              </a:rPr>
              <a:t> </a:t>
            </a:r>
            <a:r>
              <a:rPr lang="en-US" altLang="ja-JP" sz="1600" dirty="0">
                <a:latin typeface="Arial"/>
                <a:cs typeface="Arial"/>
              </a:rPr>
              <a:t>+ away-</a:t>
            </a:r>
            <a:r>
              <a:rPr lang="en-US" altLang="ja-JP" sz="1600" dirty="0" smtClean="0">
                <a:latin typeface="Arial"/>
                <a:cs typeface="Arial"/>
              </a:rPr>
              <a:t>side </a:t>
            </a:r>
            <a:r>
              <a:rPr lang="en-US" altLang="ja-JP" sz="1600" dirty="0">
                <a:latin typeface="Arial"/>
                <a:cs typeface="Arial"/>
              </a:rPr>
              <a:t>t</a:t>
            </a:r>
            <a:r>
              <a:rPr lang="en-US" altLang="ja-JP" sz="1600" dirty="0" smtClean="0">
                <a:latin typeface="Arial"/>
                <a:cs typeface="Arial"/>
              </a:rPr>
              <a:t>wo</a:t>
            </a:r>
            <a:r>
              <a:rPr lang="en-US" altLang="ja-JP" sz="1600" dirty="0">
                <a:latin typeface="Arial"/>
                <a:cs typeface="Arial"/>
              </a:rPr>
              <a:t>-</a:t>
            </a:r>
            <a:r>
              <a:rPr lang="en-US" altLang="ja-JP" sz="1600" dirty="0" smtClean="0">
                <a:latin typeface="Arial"/>
                <a:cs typeface="Arial"/>
              </a:rPr>
              <a:t>Gaussian</a:t>
            </a:r>
            <a:endParaRPr lang="en-US" altLang="ja-JP" sz="1600" b="1" dirty="0">
              <a:solidFill>
                <a:srgbClr val="FF0000"/>
              </a:solidFill>
              <a:latin typeface="Arial"/>
              <a:cs typeface="Arial"/>
              <a:sym typeface="Wingdings" charset="0"/>
            </a:endParaRPr>
          </a:p>
        </p:txBody>
      </p:sp>
      <p:sp>
        <p:nvSpPr>
          <p:cNvPr id="363526" name="TextBox 130"/>
          <p:cNvSpPr txBox="1">
            <a:spLocks noChangeArrowheads="1"/>
          </p:cNvSpPr>
          <p:nvPr/>
        </p:nvSpPr>
        <p:spPr bwMode="auto">
          <a:xfrm>
            <a:off x="635000" y="4402138"/>
            <a:ext cx="7127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ja-JP" b="1">
                <a:solidFill>
                  <a:srgbClr val="FF0000"/>
                </a:solidFill>
                <a:latin typeface="Calibri" charset="0"/>
                <a:cs typeface="Arial" charset="0"/>
              </a:rPr>
              <a:t>Ridge</a:t>
            </a:r>
          </a:p>
        </p:txBody>
      </p:sp>
      <p:sp>
        <p:nvSpPr>
          <p:cNvPr id="363527" name="TextBox 130"/>
          <p:cNvSpPr txBox="1">
            <a:spLocks noChangeArrowheads="1"/>
          </p:cNvSpPr>
          <p:nvPr/>
        </p:nvSpPr>
        <p:spPr bwMode="auto">
          <a:xfrm>
            <a:off x="647700" y="4603750"/>
            <a:ext cx="4841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ja-JP" sz="2000" b="1">
                <a:latin typeface="Calibri" charset="0"/>
                <a:cs typeface="Arial" charset="0"/>
              </a:rPr>
              <a:t>Jet</a:t>
            </a:r>
          </a:p>
        </p:txBody>
      </p:sp>
      <p:sp>
        <p:nvSpPr>
          <p:cNvPr id="363529" name="Rectangle 9"/>
          <p:cNvSpPr>
            <a:spLocks noChangeArrowheads="1"/>
          </p:cNvSpPr>
          <p:nvPr/>
        </p:nvSpPr>
        <p:spPr bwMode="auto">
          <a:xfrm>
            <a:off x="1219200" y="1701311"/>
            <a:ext cx="96162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1600" dirty="0">
                <a:cs typeface="Arial" charset="0"/>
              </a:rPr>
              <a:t>|∆</a:t>
            </a:r>
            <a:r>
              <a:rPr lang="el-GR" sz="1600" dirty="0">
                <a:cs typeface="Arial" charset="0"/>
              </a:rPr>
              <a:t>η</a:t>
            </a:r>
            <a:r>
              <a:rPr lang="en-US" altLang="ja-JP" sz="1600" dirty="0">
                <a:cs typeface="Arial" charset="0"/>
              </a:rPr>
              <a:t>|&gt;0.7</a:t>
            </a:r>
          </a:p>
        </p:txBody>
      </p:sp>
      <p:sp>
        <p:nvSpPr>
          <p:cNvPr id="363530" name="Rectangle 10"/>
          <p:cNvSpPr>
            <a:spLocks noChangeArrowheads="1"/>
          </p:cNvSpPr>
          <p:nvPr/>
        </p:nvSpPr>
        <p:spPr bwMode="auto">
          <a:xfrm>
            <a:off x="3498850" y="5707063"/>
            <a:ext cx="21882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2400" dirty="0">
                <a:cs typeface="Arial" charset="0"/>
              </a:rPr>
              <a:t>∆</a:t>
            </a:r>
            <a:r>
              <a:rPr lang="en-US" altLang="ja-JP" sz="2400" dirty="0">
                <a:latin typeface="Symbol" charset="0"/>
                <a:cs typeface="Arial" charset="0"/>
              </a:rPr>
              <a:t>f = </a:t>
            </a:r>
            <a:r>
              <a:rPr lang="en-US" altLang="ja-JP" sz="2400" dirty="0" err="1" smtClean="0">
                <a:latin typeface="Symbol" charset="0"/>
                <a:cs typeface="Arial" charset="0"/>
              </a:rPr>
              <a:t>f</a:t>
            </a:r>
            <a:r>
              <a:rPr lang="en-US" altLang="ja-JP" sz="2400" baseline="-25000" dirty="0" err="1" smtClean="0">
                <a:latin typeface="Arial Unicode MS" charset="0"/>
                <a:cs typeface="Arial" charset="0"/>
              </a:rPr>
              <a:t>Asso</a:t>
            </a:r>
            <a:r>
              <a:rPr lang="en-US" altLang="ja-JP" sz="2400" baseline="-25000" dirty="0" smtClean="0">
                <a:latin typeface="Arial Unicode MS" charset="0"/>
                <a:cs typeface="Arial" charset="0"/>
              </a:rPr>
              <a:t> </a:t>
            </a:r>
            <a:r>
              <a:rPr lang="en-US" altLang="ja-JP" sz="2400" dirty="0" smtClean="0">
                <a:latin typeface="Arial Unicode MS" charset="0"/>
                <a:cs typeface="Arial" charset="0"/>
              </a:rPr>
              <a:t>-</a:t>
            </a:r>
            <a:r>
              <a:rPr lang="en-US" altLang="ja-JP" sz="2400" baseline="-25000" dirty="0" smtClean="0">
                <a:latin typeface="Arial Unicode MS" charset="0"/>
                <a:cs typeface="Arial" charset="0"/>
              </a:rPr>
              <a:t> </a:t>
            </a:r>
            <a:r>
              <a:rPr lang="en-US" altLang="ja-JP" sz="2400" dirty="0" err="1" smtClean="0">
                <a:latin typeface="Symbol" charset="0"/>
                <a:cs typeface="Arial" charset="0"/>
              </a:rPr>
              <a:t>f</a:t>
            </a:r>
            <a:r>
              <a:rPr lang="en-US" altLang="ja-JP" sz="2400" baseline="-25000" dirty="0" err="1" smtClean="0">
                <a:latin typeface="Arial Unicode MS" charset="0"/>
                <a:cs typeface="Arial" charset="0"/>
              </a:rPr>
              <a:t>Trig</a:t>
            </a:r>
            <a:endParaRPr lang="en-US" altLang="ja-JP" sz="2400" baseline="-25000" dirty="0">
              <a:latin typeface="Arial Unicode MS" charset="0"/>
              <a:cs typeface="Arial" charset="0"/>
            </a:endParaRPr>
          </a:p>
        </p:txBody>
      </p:sp>
      <p:sp>
        <p:nvSpPr>
          <p:cNvPr id="363533" name="Text Box 13"/>
          <p:cNvSpPr txBox="1">
            <a:spLocks noChangeArrowheads="1"/>
          </p:cNvSpPr>
          <p:nvPr/>
        </p:nvSpPr>
        <p:spPr bwMode="auto">
          <a:xfrm>
            <a:off x="226027" y="1861808"/>
            <a:ext cx="80807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  <a:sym typeface="Symbol" charset="0"/>
              </a:rPr>
              <a:t></a:t>
            </a:r>
            <a:r>
              <a:rPr lang="en-US" altLang="ja-JP" baseline="-25000" dirty="0" smtClean="0">
                <a:solidFill>
                  <a:srgbClr val="FF0000"/>
                </a:solidFill>
              </a:rPr>
              <a:t>Trig</a:t>
            </a:r>
            <a:r>
              <a:rPr lang="en-US" altLang="ja-JP" dirty="0" smtClean="0">
                <a:solidFill>
                  <a:srgbClr val="FF0000"/>
                </a:solidFill>
              </a:rPr>
              <a:t>~</a:t>
            </a:r>
            <a:r>
              <a:rPr lang="en-US" altLang="ja-JP" baseline="-25000" dirty="0">
                <a:solidFill>
                  <a:srgbClr val="FF0000"/>
                </a:solidFill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</a:rPr>
              <a:t>0</a:t>
            </a:r>
            <a:endParaRPr lang="en-US" altLang="ja-JP" dirty="0">
              <a:solidFill>
                <a:srgbClr val="FF0000"/>
              </a:solidFill>
            </a:endParaRPr>
          </a:p>
        </p:txBody>
      </p:sp>
      <p:pic>
        <p:nvPicPr>
          <p:cNvPr id="363536" name="Picture 16" descr="PawanTalk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1"/>
          <a:stretch>
            <a:fillRect/>
          </a:stretch>
        </p:blipFill>
        <p:spPr bwMode="auto">
          <a:xfrm>
            <a:off x="0" y="2217738"/>
            <a:ext cx="9144000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3542" name="Rectangle 22"/>
          <p:cNvSpPr>
            <a:spLocks noChangeArrowheads="1"/>
          </p:cNvSpPr>
          <p:nvPr/>
        </p:nvSpPr>
        <p:spPr bwMode="auto">
          <a:xfrm>
            <a:off x="2412159" y="3999662"/>
            <a:ext cx="4400175" cy="369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Ridge </a:t>
            </a:r>
            <a:r>
              <a:rPr lang="en-US" altLang="ja-JP" dirty="0" smtClean="0">
                <a:solidFill>
                  <a:srgbClr val="FF0000"/>
                </a:solidFill>
              </a:rPr>
              <a:t>contributes v2 and is </a:t>
            </a:r>
            <a:r>
              <a:rPr lang="en-US" altLang="ja-JP" dirty="0">
                <a:solidFill>
                  <a:srgbClr val="FF0000"/>
                </a:solidFill>
              </a:rPr>
              <a:t>asymmetric in </a:t>
            </a:r>
            <a:r>
              <a:rPr lang="en-US" altLang="ja-JP" dirty="0">
                <a:solidFill>
                  <a:srgbClr val="FF0000"/>
                </a:solidFill>
                <a:sym typeface="Symbol" charset="0"/>
              </a:rPr>
              <a:t></a:t>
            </a:r>
            <a:endParaRPr lang="en-US" altLang="ja-JP" dirty="0">
              <a:sym typeface="Symbol" charset="0"/>
            </a:endParaRPr>
          </a:p>
        </p:txBody>
      </p:sp>
      <p:sp>
        <p:nvSpPr>
          <p:cNvPr id="363545" name="Text Box 25"/>
          <p:cNvSpPr txBox="1">
            <a:spLocks noChangeArrowheads="1"/>
          </p:cNvSpPr>
          <p:nvPr/>
        </p:nvSpPr>
        <p:spPr bwMode="auto">
          <a:xfrm>
            <a:off x="7478477" y="110123"/>
            <a:ext cx="157527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QM09: J</a:t>
            </a:r>
            <a:r>
              <a:rPr lang="en-US" altLang="ja-JP" sz="1600" dirty="0"/>
              <a:t>. </a:t>
            </a:r>
            <a:r>
              <a:rPr lang="en-US" altLang="ja-JP" sz="1600" dirty="0" err="1"/>
              <a:t>Konzer</a:t>
            </a:r>
            <a:endParaRPr lang="en-US" altLang="ja-JP" sz="1600" dirty="0"/>
          </a:p>
        </p:txBody>
      </p:sp>
      <p:sp>
        <p:nvSpPr>
          <p:cNvPr id="363548" name="Text Box 28"/>
          <p:cNvSpPr txBox="1">
            <a:spLocks noChangeArrowheads="1"/>
          </p:cNvSpPr>
          <p:nvPr/>
        </p:nvSpPr>
        <p:spPr bwMode="auto">
          <a:xfrm>
            <a:off x="8231790" y="1861479"/>
            <a:ext cx="966787" cy="3794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  <a:sym typeface="Symbol" charset="0"/>
              </a:rPr>
              <a:t></a:t>
            </a:r>
            <a:r>
              <a:rPr lang="en-US" altLang="ja-JP" baseline="-25000" dirty="0" smtClean="0">
                <a:solidFill>
                  <a:srgbClr val="FF0000"/>
                </a:solidFill>
              </a:rPr>
              <a:t>Trig</a:t>
            </a:r>
            <a:r>
              <a:rPr lang="en-US" altLang="ja-JP" dirty="0" smtClean="0">
                <a:solidFill>
                  <a:srgbClr val="FF0000"/>
                </a:solidFill>
              </a:rPr>
              <a:t>~</a:t>
            </a:r>
            <a:r>
              <a:rPr lang="en-US" altLang="ja-JP" baseline="-25000" dirty="0" smtClean="0">
                <a:solidFill>
                  <a:srgbClr val="FF0000"/>
                </a:solidFill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</a:rPr>
              <a:t>90</a:t>
            </a:r>
            <a:endParaRPr lang="en-US" altLang="ja-JP" dirty="0">
              <a:solidFill>
                <a:srgbClr val="FF0000"/>
              </a:solidFill>
            </a:endParaRPr>
          </a:p>
        </p:txBody>
      </p:sp>
      <p:sp>
        <p:nvSpPr>
          <p:cNvPr id="363549" name="Line 29"/>
          <p:cNvSpPr>
            <a:spLocks noChangeShapeType="1"/>
          </p:cNvSpPr>
          <p:nvPr/>
        </p:nvSpPr>
        <p:spPr bwMode="auto">
          <a:xfrm>
            <a:off x="993775" y="2147888"/>
            <a:ext cx="72088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363528" name="Text Box 9"/>
          <p:cNvSpPr txBox="1">
            <a:spLocks noChangeArrowheads="1"/>
          </p:cNvSpPr>
          <p:nvPr/>
        </p:nvSpPr>
        <p:spPr bwMode="auto">
          <a:xfrm>
            <a:off x="7303924" y="685621"/>
            <a:ext cx="181147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1400" dirty="0">
                <a:solidFill>
                  <a:srgbClr val="000000"/>
                </a:solidFill>
                <a:ea typeface="SimSun" charset="0"/>
                <a:cs typeface="Arial" charset="0"/>
              </a:rPr>
              <a:t>STAR </a:t>
            </a:r>
            <a:r>
              <a:rPr lang="en-US" altLang="zh-CN" sz="1400" dirty="0" smtClean="0">
                <a:solidFill>
                  <a:srgbClr val="000000"/>
                </a:solidFill>
                <a:ea typeface="SimSun" charset="0"/>
                <a:cs typeface="Arial" charset="0"/>
              </a:rPr>
              <a:t>Preliminary</a:t>
            </a:r>
            <a:br>
              <a:rPr lang="en-US" altLang="zh-CN" sz="1400" dirty="0" smtClean="0">
                <a:solidFill>
                  <a:srgbClr val="000000"/>
                </a:solidFill>
                <a:ea typeface="SimSun" charset="0"/>
                <a:cs typeface="Arial" charset="0"/>
              </a:rPr>
            </a:br>
            <a:r>
              <a:rPr lang="en-US" altLang="ja-JP" sz="1400" dirty="0" err="1">
                <a:solidFill>
                  <a:srgbClr val="000000"/>
                </a:solidFill>
              </a:rPr>
              <a:t>Au+Au</a:t>
            </a:r>
            <a:r>
              <a:rPr lang="en-US" altLang="ja-JP" sz="1400" dirty="0">
                <a:solidFill>
                  <a:srgbClr val="000000"/>
                </a:solidFill>
              </a:rPr>
              <a:t> 20-60</a:t>
            </a:r>
            <a:r>
              <a:rPr lang="en-US" altLang="ja-JP" sz="1400" dirty="0" smtClean="0">
                <a:solidFill>
                  <a:srgbClr val="000000"/>
                </a:solidFill>
              </a:rPr>
              <a:t>%</a:t>
            </a:r>
            <a:br>
              <a:rPr lang="en-US" altLang="ja-JP" sz="1400" dirty="0" smtClean="0">
                <a:solidFill>
                  <a:srgbClr val="000000"/>
                </a:solidFill>
              </a:rPr>
            </a:br>
            <a:r>
              <a:rPr lang="en-US" altLang="ja-JP" sz="1400" dirty="0" smtClean="0">
                <a:solidFill>
                  <a:srgbClr val="000000"/>
                </a:solidFill>
                <a:cs typeface="Arial" charset="0"/>
              </a:rPr>
              <a:t>3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&lt;</a:t>
            </a:r>
            <a:r>
              <a:rPr lang="en-US" altLang="ja-JP" sz="1400" dirty="0" err="1">
                <a:solidFill>
                  <a:srgbClr val="000000"/>
                </a:solidFill>
                <a:cs typeface="Arial" charset="0"/>
              </a:rPr>
              <a:t>p</a:t>
            </a:r>
            <a:r>
              <a:rPr lang="en-US" altLang="ja-JP" sz="1400" baseline="-25000" dirty="0" err="1">
                <a:solidFill>
                  <a:srgbClr val="000000"/>
                </a:solidFill>
                <a:cs typeface="Arial" charset="0"/>
              </a:rPr>
              <a:t>T</a:t>
            </a:r>
            <a:r>
              <a:rPr lang="en-US" altLang="ja-JP" sz="1400" baseline="30000" dirty="0" err="1">
                <a:solidFill>
                  <a:srgbClr val="000000"/>
                </a:solidFill>
                <a:cs typeface="Arial" charset="0"/>
              </a:rPr>
              <a:t>Trig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&lt;4 </a:t>
            </a:r>
            <a:r>
              <a:rPr lang="en-US" altLang="ja-JP" sz="1400" dirty="0" err="1">
                <a:solidFill>
                  <a:srgbClr val="000000"/>
                </a:solidFill>
                <a:cs typeface="Arial" charset="0"/>
              </a:rPr>
              <a:t>GeV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/</a:t>
            </a:r>
            <a:r>
              <a:rPr lang="en-US" altLang="ja-JP" sz="1400" dirty="0" smtClean="0">
                <a:solidFill>
                  <a:srgbClr val="000000"/>
                </a:solidFill>
                <a:cs typeface="Arial" charset="0"/>
              </a:rPr>
              <a:t>c</a:t>
            </a:r>
            <a:r>
              <a:rPr lang="en-US" altLang="ja-JP" sz="1400" dirty="0">
                <a:solidFill>
                  <a:srgbClr val="000000"/>
                </a:solidFill>
                <a:ea typeface="SimSun" charset="0"/>
                <a:cs typeface="Arial" charset="0"/>
              </a:rPr>
              <a:t/>
            </a:r>
            <a:br>
              <a:rPr lang="en-US" altLang="ja-JP" sz="1400" dirty="0">
                <a:solidFill>
                  <a:srgbClr val="000000"/>
                </a:solidFill>
                <a:ea typeface="SimSun" charset="0"/>
                <a:cs typeface="Arial" charset="0"/>
              </a:rPr>
            </a:br>
            <a:r>
              <a:rPr lang="en-US" altLang="ja-JP" sz="1400" dirty="0" smtClean="0">
                <a:solidFill>
                  <a:srgbClr val="000000"/>
                </a:solidFill>
                <a:cs typeface="Arial" charset="0"/>
              </a:rPr>
              <a:t>1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&lt;</a:t>
            </a:r>
            <a:r>
              <a:rPr lang="en-US" altLang="ja-JP" sz="1400" dirty="0" err="1">
                <a:solidFill>
                  <a:srgbClr val="000000"/>
                </a:solidFill>
                <a:cs typeface="Arial" charset="0"/>
              </a:rPr>
              <a:t>p</a:t>
            </a:r>
            <a:r>
              <a:rPr lang="en-US" altLang="ja-JP" sz="1400" baseline="-25000" dirty="0" err="1">
                <a:solidFill>
                  <a:srgbClr val="000000"/>
                </a:solidFill>
                <a:cs typeface="Arial" charset="0"/>
              </a:rPr>
              <a:t>T</a:t>
            </a:r>
            <a:r>
              <a:rPr lang="en-US" altLang="ja-JP" sz="1400" baseline="30000" dirty="0" err="1">
                <a:solidFill>
                  <a:srgbClr val="000000"/>
                </a:solidFill>
                <a:cs typeface="Arial" charset="0"/>
              </a:rPr>
              <a:t>Assoc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&lt;1.5 </a:t>
            </a:r>
            <a:r>
              <a:rPr lang="en-US" altLang="ja-JP" sz="1400" dirty="0" err="1">
                <a:solidFill>
                  <a:srgbClr val="000000"/>
                </a:solidFill>
                <a:cs typeface="Arial" charset="0"/>
              </a:rPr>
              <a:t>GeV</a:t>
            </a:r>
            <a:r>
              <a:rPr lang="en-US" altLang="ja-JP" sz="1400" dirty="0">
                <a:solidFill>
                  <a:srgbClr val="000000"/>
                </a:solidFill>
                <a:cs typeface="Arial" charset="0"/>
              </a:rPr>
              <a:t>/</a:t>
            </a:r>
            <a:r>
              <a:rPr lang="en-US" altLang="ja-JP" sz="1400" dirty="0" smtClean="0">
                <a:solidFill>
                  <a:srgbClr val="000000"/>
                </a:solidFill>
                <a:cs typeface="Arial" charset="0"/>
              </a:rPr>
              <a:t>c</a:t>
            </a:r>
            <a:endParaRPr lang="en-US" altLang="ja-JP" sz="14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647700" y="1172123"/>
            <a:ext cx="4129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latin typeface="Arial"/>
                <a:cs typeface="Arial"/>
              </a:rPr>
              <a:t>Jet</a:t>
            </a:r>
            <a:r>
              <a:rPr lang="en-US" altLang="ja-JP" sz="1600" dirty="0">
                <a:latin typeface="Arial"/>
                <a:cs typeface="Arial"/>
              </a:rPr>
              <a:t> = Y(|∆</a:t>
            </a:r>
            <a:r>
              <a:rPr lang="el-GR" altLang="ja-JP" sz="1600" dirty="0">
                <a:latin typeface="Arial"/>
                <a:cs typeface="Arial"/>
              </a:rPr>
              <a:t>η</a:t>
            </a:r>
            <a:r>
              <a:rPr lang="en-US" altLang="ja-JP" sz="1600" dirty="0">
                <a:latin typeface="Arial"/>
                <a:cs typeface="Arial"/>
              </a:rPr>
              <a:t>|&lt;0.7) – Acceptance*Y(|∆</a:t>
            </a:r>
            <a:r>
              <a:rPr lang="el-GR" altLang="ja-JP" sz="1600" dirty="0">
                <a:latin typeface="Arial"/>
                <a:cs typeface="Arial"/>
              </a:rPr>
              <a:t>η</a:t>
            </a:r>
            <a:r>
              <a:rPr lang="en-US" altLang="ja-JP" sz="1600" dirty="0">
                <a:latin typeface="Arial"/>
                <a:cs typeface="Arial"/>
              </a:rPr>
              <a:t>|&gt;0.7) </a:t>
            </a: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22</a:t>
            </a:fld>
            <a:endParaRPr kumimoji="1" lang="ja-JP" altLang="en-US"/>
          </a:p>
        </p:txBody>
      </p:sp>
      <p:cxnSp>
        <p:nvCxnSpPr>
          <p:cNvPr id="7" name="直線コネクタ 6"/>
          <p:cNvCxnSpPr/>
          <p:nvPr/>
        </p:nvCxnSpPr>
        <p:spPr>
          <a:xfrm flipV="1">
            <a:off x="3555045" y="4346518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 flipV="1">
            <a:off x="5123508" y="4303713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 flipV="1">
            <a:off x="6658255" y="4348665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flipV="1">
            <a:off x="8236397" y="4346518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/>
        </p:nvCxnSpPr>
        <p:spPr>
          <a:xfrm flipV="1">
            <a:off x="2005276" y="4331590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 flipV="1">
            <a:off x="438170" y="4326189"/>
            <a:ext cx="0" cy="133806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図形グループ 8"/>
          <p:cNvGrpSpPr/>
          <p:nvPr/>
        </p:nvGrpSpPr>
        <p:grpSpPr>
          <a:xfrm>
            <a:off x="5634986" y="614821"/>
            <a:ext cx="1618081" cy="1160464"/>
            <a:chOff x="5263221" y="701015"/>
            <a:chExt cx="1618081" cy="1160464"/>
          </a:xfrm>
        </p:grpSpPr>
        <p:sp>
          <p:nvSpPr>
            <p:cNvPr id="363539" name="正方形/長方形 363538"/>
            <p:cNvSpPr/>
            <p:nvPr/>
          </p:nvSpPr>
          <p:spPr>
            <a:xfrm>
              <a:off x="6339980" y="1263113"/>
              <a:ext cx="5413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dirty="0" smtClean="0">
                  <a:solidFill>
                    <a:srgbClr val="FF0000"/>
                  </a:solidFill>
                  <a:sym typeface="Symbol" charset="0"/>
                </a:rPr>
                <a:t></a:t>
              </a:r>
              <a:r>
                <a:rPr lang="en-US" altLang="ja-JP" baseline="-25000" dirty="0" smtClean="0">
                  <a:solidFill>
                    <a:srgbClr val="FF0000"/>
                  </a:solidFill>
                </a:rPr>
                <a:t>Trig</a:t>
              </a:r>
              <a:endParaRPr lang="ja-JP" altLang="en-US" dirty="0"/>
            </a:p>
          </p:txBody>
        </p:sp>
        <p:sp>
          <p:nvSpPr>
            <p:cNvPr id="6" name="円/楕円 5"/>
            <p:cNvSpPr/>
            <p:nvPr/>
          </p:nvSpPr>
          <p:spPr>
            <a:xfrm flipV="1">
              <a:off x="5433557" y="701015"/>
              <a:ext cx="727132" cy="1036637"/>
            </a:xfrm>
            <a:prstGeom prst="ellipse">
              <a:avLst/>
            </a:prstGeom>
            <a:noFill/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0" name="直線コネクタ 9"/>
            <p:cNvCxnSpPr/>
            <p:nvPr/>
          </p:nvCxnSpPr>
          <p:spPr>
            <a:xfrm flipV="1">
              <a:off x="5263221" y="1220851"/>
              <a:ext cx="1040831" cy="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/>
            <p:nvPr/>
          </p:nvCxnSpPr>
          <p:spPr>
            <a:xfrm flipV="1">
              <a:off x="5796986" y="701015"/>
              <a:ext cx="0" cy="110820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9"/>
            <p:cNvCxnSpPr/>
            <p:nvPr/>
          </p:nvCxnSpPr>
          <p:spPr>
            <a:xfrm>
              <a:off x="5796987" y="1220852"/>
              <a:ext cx="360724" cy="37925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/>
            <p:cNvCxnSpPr/>
            <p:nvPr/>
          </p:nvCxnSpPr>
          <p:spPr>
            <a:xfrm>
              <a:off x="5796986" y="1220854"/>
              <a:ext cx="133895" cy="5322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コネクタ 51"/>
            <p:cNvCxnSpPr/>
            <p:nvPr/>
          </p:nvCxnSpPr>
          <p:spPr>
            <a:xfrm>
              <a:off x="5797123" y="1220851"/>
              <a:ext cx="243275" cy="4557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コネクタ 54"/>
            <p:cNvCxnSpPr/>
            <p:nvPr/>
          </p:nvCxnSpPr>
          <p:spPr>
            <a:xfrm>
              <a:off x="5797123" y="1220851"/>
              <a:ext cx="442197" cy="1329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コネクタ 58"/>
            <p:cNvCxnSpPr/>
            <p:nvPr/>
          </p:nvCxnSpPr>
          <p:spPr>
            <a:xfrm>
              <a:off x="5797123" y="1220851"/>
              <a:ext cx="406493" cy="2568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3540" name="フリーフォーム 363539"/>
            <p:cNvSpPr/>
            <p:nvPr/>
          </p:nvSpPr>
          <p:spPr>
            <a:xfrm flipV="1">
              <a:off x="5831221" y="1269071"/>
              <a:ext cx="472831" cy="592408"/>
            </a:xfrm>
            <a:custGeom>
              <a:avLst/>
              <a:gdLst>
                <a:gd name="connsiteX0" fmla="*/ 491952 w 496054"/>
                <a:gd name="connsiteY0" fmla="*/ 675920 h 675920"/>
                <a:gd name="connsiteX1" fmla="*/ 480511 w 496054"/>
                <a:gd name="connsiteY1" fmla="*/ 401314 h 675920"/>
                <a:gd name="connsiteX2" fmla="*/ 366104 w 496054"/>
                <a:gd name="connsiteY2" fmla="*/ 183917 h 675920"/>
                <a:gd name="connsiteX3" fmla="*/ 148730 w 496054"/>
                <a:gd name="connsiteY3" fmla="*/ 23731 h 675920"/>
                <a:gd name="connsiteX4" fmla="*/ 0 w 496054"/>
                <a:gd name="connsiteY4" fmla="*/ 847 h 675920"/>
                <a:gd name="connsiteX0" fmla="*/ 491952 w 496054"/>
                <a:gd name="connsiteY0" fmla="*/ 675073 h 675073"/>
                <a:gd name="connsiteX1" fmla="*/ 480511 w 496054"/>
                <a:gd name="connsiteY1" fmla="*/ 400467 h 675073"/>
                <a:gd name="connsiteX2" fmla="*/ 366104 w 496054"/>
                <a:gd name="connsiteY2" fmla="*/ 183070 h 675073"/>
                <a:gd name="connsiteX3" fmla="*/ 217374 w 496054"/>
                <a:gd name="connsiteY3" fmla="*/ 45767 h 675073"/>
                <a:gd name="connsiteX4" fmla="*/ 0 w 496054"/>
                <a:gd name="connsiteY4" fmla="*/ 0 h 67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054" h="675073">
                  <a:moveTo>
                    <a:pt x="491952" y="675073"/>
                  </a:moveTo>
                  <a:cubicBezTo>
                    <a:pt x="496719" y="578770"/>
                    <a:pt x="501486" y="482467"/>
                    <a:pt x="480511" y="400467"/>
                  </a:cubicBezTo>
                  <a:cubicBezTo>
                    <a:pt x="459536" y="318467"/>
                    <a:pt x="409960" y="242187"/>
                    <a:pt x="366104" y="183070"/>
                  </a:cubicBezTo>
                  <a:cubicBezTo>
                    <a:pt x="322248" y="123953"/>
                    <a:pt x="278391" y="76279"/>
                    <a:pt x="217374" y="45767"/>
                  </a:cubicBezTo>
                  <a:cubicBezTo>
                    <a:pt x="156357" y="15255"/>
                    <a:pt x="0" y="0"/>
                    <a:pt x="0" y="0"/>
                  </a:cubicBezTo>
                </a:path>
              </a:pathLst>
            </a:custGeom>
            <a:ln>
              <a:solidFill>
                <a:srgbClr val="FF0000"/>
              </a:solidFill>
              <a:headEnd type="none"/>
              <a:tailEnd type="triangle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8" name="フリーフォーム 7"/>
          <p:cNvSpPr/>
          <p:nvPr/>
        </p:nvSpPr>
        <p:spPr>
          <a:xfrm>
            <a:off x="6492767" y="1415320"/>
            <a:ext cx="366100" cy="316521"/>
          </a:xfrm>
          <a:custGeom>
            <a:avLst/>
            <a:gdLst>
              <a:gd name="connsiteX0" fmla="*/ 0 w 359635"/>
              <a:gd name="connsiteY0" fmla="*/ 247236 h 280950"/>
              <a:gd name="connsiteX1" fmla="*/ 123624 w 359635"/>
              <a:gd name="connsiteY1" fmla="*/ 235998 h 280950"/>
              <a:gd name="connsiteX2" fmla="*/ 280965 w 359635"/>
              <a:gd name="connsiteY2" fmla="*/ 280950 h 280950"/>
              <a:gd name="connsiteX3" fmla="*/ 359635 w 359635"/>
              <a:gd name="connsiteY3" fmla="*/ 269712 h 280950"/>
              <a:gd name="connsiteX4" fmla="*/ 269726 w 359635"/>
              <a:gd name="connsiteY4" fmla="*/ 146094 h 280950"/>
              <a:gd name="connsiteX5" fmla="*/ 191056 w 359635"/>
              <a:gd name="connsiteY5" fmla="*/ 0 h 280950"/>
              <a:gd name="connsiteX0" fmla="*/ 0 w 360382"/>
              <a:gd name="connsiteY0" fmla="*/ 247236 h 284274"/>
              <a:gd name="connsiteX1" fmla="*/ 123624 w 360382"/>
              <a:gd name="connsiteY1" fmla="*/ 235998 h 284274"/>
              <a:gd name="connsiteX2" fmla="*/ 280965 w 360382"/>
              <a:gd name="connsiteY2" fmla="*/ 280950 h 284274"/>
              <a:gd name="connsiteX3" fmla="*/ 359635 w 360382"/>
              <a:gd name="connsiteY3" fmla="*/ 269712 h 284274"/>
              <a:gd name="connsiteX4" fmla="*/ 232058 w 360382"/>
              <a:gd name="connsiteY4" fmla="*/ 119187 h 284274"/>
              <a:gd name="connsiteX5" fmla="*/ 191056 w 360382"/>
              <a:gd name="connsiteY5" fmla="*/ 0 h 284274"/>
              <a:gd name="connsiteX0" fmla="*/ 0 w 360382"/>
              <a:gd name="connsiteY0" fmla="*/ 279525 h 316563"/>
              <a:gd name="connsiteX1" fmla="*/ 123624 w 360382"/>
              <a:gd name="connsiteY1" fmla="*/ 268287 h 316563"/>
              <a:gd name="connsiteX2" fmla="*/ 280965 w 360382"/>
              <a:gd name="connsiteY2" fmla="*/ 313239 h 316563"/>
              <a:gd name="connsiteX3" fmla="*/ 359635 w 360382"/>
              <a:gd name="connsiteY3" fmla="*/ 302001 h 316563"/>
              <a:gd name="connsiteX4" fmla="*/ 232058 w 360382"/>
              <a:gd name="connsiteY4" fmla="*/ 151476 h 316563"/>
              <a:gd name="connsiteX5" fmla="*/ 191056 w 360382"/>
              <a:gd name="connsiteY5" fmla="*/ 0 h 316563"/>
              <a:gd name="connsiteX0" fmla="*/ 0 w 365868"/>
              <a:gd name="connsiteY0" fmla="*/ 279525 h 319840"/>
              <a:gd name="connsiteX1" fmla="*/ 123624 w 365868"/>
              <a:gd name="connsiteY1" fmla="*/ 268287 h 319840"/>
              <a:gd name="connsiteX2" fmla="*/ 280965 w 365868"/>
              <a:gd name="connsiteY2" fmla="*/ 313239 h 319840"/>
              <a:gd name="connsiteX3" fmla="*/ 365016 w 365868"/>
              <a:gd name="connsiteY3" fmla="*/ 302001 h 319840"/>
              <a:gd name="connsiteX4" fmla="*/ 232058 w 365868"/>
              <a:gd name="connsiteY4" fmla="*/ 151476 h 319840"/>
              <a:gd name="connsiteX5" fmla="*/ 191056 w 365868"/>
              <a:gd name="connsiteY5" fmla="*/ 0 h 319840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32058 w 365420"/>
              <a:gd name="connsiteY5" fmla="*/ 151476 h 316521"/>
              <a:gd name="connsiteX6" fmla="*/ 191056 w 365420"/>
              <a:gd name="connsiteY6" fmla="*/ 0 h 316521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21296 w 365420"/>
              <a:gd name="connsiteY5" fmla="*/ 135331 h 316521"/>
              <a:gd name="connsiteX6" fmla="*/ 191056 w 365420"/>
              <a:gd name="connsiteY6" fmla="*/ 0 h 316521"/>
              <a:gd name="connsiteX0" fmla="*/ 0 w 366100"/>
              <a:gd name="connsiteY0" fmla="*/ 279525 h 316521"/>
              <a:gd name="connsiteX1" fmla="*/ 123624 w 366100"/>
              <a:gd name="connsiteY1" fmla="*/ 268287 h 316521"/>
              <a:gd name="connsiteX2" fmla="*/ 259441 w 366100"/>
              <a:gd name="connsiteY2" fmla="*/ 313239 h 316521"/>
              <a:gd name="connsiteX3" fmla="*/ 365016 w 366100"/>
              <a:gd name="connsiteY3" fmla="*/ 302001 h 316521"/>
              <a:gd name="connsiteX4" fmla="*/ 309449 w 366100"/>
              <a:gd name="connsiteY4" fmla="*/ 213953 h 316521"/>
              <a:gd name="connsiteX5" fmla="*/ 221296 w 366100"/>
              <a:gd name="connsiteY5" fmla="*/ 135331 h 316521"/>
              <a:gd name="connsiteX6" fmla="*/ 191056 w 366100"/>
              <a:gd name="connsiteY6" fmla="*/ 0 h 316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100" h="316521">
                <a:moveTo>
                  <a:pt x="0" y="279525"/>
                </a:moveTo>
                <a:cubicBezTo>
                  <a:pt x="38398" y="271096"/>
                  <a:pt x="80384" y="262668"/>
                  <a:pt x="123624" y="268287"/>
                </a:cubicBezTo>
                <a:cubicBezTo>
                  <a:pt x="166864" y="273906"/>
                  <a:pt x="219209" y="307620"/>
                  <a:pt x="259441" y="313239"/>
                </a:cubicBezTo>
                <a:cubicBezTo>
                  <a:pt x="299673" y="318858"/>
                  <a:pt x="356681" y="318549"/>
                  <a:pt x="365016" y="302001"/>
                </a:cubicBezTo>
                <a:cubicBezTo>
                  <a:pt x="373351" y="285453"/>
                  <a:pt x="331609" y="239041"/>
                  <a:pt x="309449" y="213953"/>
                </a:cubicBezTo>
                <a:cubicBezTo>
                  <a:pt x="287289" y="188865"/>
                  <a:pt x="241028" y="170990"/>
                  <a:pt x="221296" y="135331"/>
                </a:cubicBezTo>
                <a:cubicBezTo>
                  <a:pt x="201564" y="99672"/>
                  <a:pt x="191056" y="0"/>
                  <a:pt x="191056" y="0"/>
                </a:cubicBezTo>
              </a:path>
            </a:pathLst>
          </a:cu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右矢印 10"/>
          <p:cNvSpPr/>
          <p:nvPr/>
        </p:nvSpPr>
        <p:spPr>
          <a:xfrm>
            <a:off x="6765547" y="1038750"/>
            <a:ext cx="279822" cy="184138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4" name="直線矢印コネクタ 13"/>
          <p:cNvCxnSpPr/>
          <p:nvPr/>
        </p:nvCxnSpPr>
        <p:spPr>
          <a:xfrm flipV="1">
            <a:off x="6812472" y="1603335"/>
            <a:ext cx="172198" cy="26777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6657966" y="741310"/>
            <a:ext cx="505667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>
                <a:solidFill>
                  <a:schemeClr val="accent3">
                    <a:lumMod val="50000"/>
                  </a:schemeClr>
                </a:solidFill>
              </a:rPr>
              <a:t>R.P.</a:t>
            </a:r>
            <a:endParaRPr kumimoji="1" lang="ja-JP" altLang="en-US" sz="1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10905" y="6025763"/>
            <a:ext cx="12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v2 subtraction</a:t>
            </a:r>
            <a:endParaRPr kumimoji="1" lang="ja-JP" altLang="en-US" sz="1400" dirty="0"/>
          </a:p>
        </p:txBody>
      </p:sp>
      <p:cxnSp>
        <p:nvCxnSpPr>
          <p:cNvPr id="16" name="直線矢印コネクタ 15"/>
          <p:cNvCxnSpPr/>
          <p:nvPr/>
        </p:nvCxnSpPr>
        <p:spPr>
          <a:xfrm>
            <a:off x="438170" y="4402138"/>
            <a:ext cx="7793620" cy="776037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図 14" descr="ridge-asym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" y="741310"/>
            <a:ext cx="4401142" cy="5121328"/>
          </a:xfrm>
          <a:prstGeom prst="rect">
            <a:avLst/>
          </a:prstGeom>
        </p:spPr>
      </p:pic>
      <p:cxnSp>
        <p:nvCxnSpPr>
          <p:cNvPr id="44" name="直線コネクタ 43"/>
          <p:cNvCxnSpPr/>
          <p:nvPr/>
        </p:nvCxnSpPr>
        <p:spPr>
          <a:xfrm flipV="1">
            <a:off x="1384778" y="970694"/>
            <a:ext cx="0" cy="4293784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/>
          <p:cNvCxnSpPr/>
          <p:nvPr/>
        </p:nvCxnSpPr>
        <p:spPr>
          <a:xfrm flipV="1">
            <a:off x="1384778" y="4781179"/>
            <a:ext cx="279729" cy="12329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 flipH="1" flipV="1">
            <a:off x="4241410" y="970694"/>
            <a:ext cx="1726156" cy="3375824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/>
          <p:cNvCxnSpPr/>
          <p:nvPr/>
        </p:nvCxnSpPr>
        <p:spPr>
          <a:xfrm flipH="1" flipV="1">
            <a:off x="850748" y="5264478"/>
            <a:ext cx="4110228" cy="39978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 Box 3"/>
          <p:cNvSpPr txBox="1">
            <a:spLocks noChangeArrowheads="1"/>
          </p:cNvSpPr>
          <p:nvPr/>
        </p:nvSpPr>
        <p:spPr bwMode="auto">
          <a:xfrm>
            <a:off x="382475" y="248622"/>
            <a:ext cx="5129325" cy="40011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Left/right asymmetry in ridge/</a:t>
            </a:r>
            <a:r>
              <a:rPr lang="en-US" altLang="ja-JP" sz="2000" dirty="0" err="1" smtClean="0">
                <a:latin typeface="Arial"/>
                <a:cs typeface="Arial"/>
              </a:rPr>
              <a:t>mach</a:t>
            </a:r>
            <a:r>
              <a:rPr lang="en-US" altLang="ja-JP" sz="2000" dirty="0" smtClean="0">
                <a:latin typeface="Arial"/>
                <a:cs typeface="Arial"/>
              </a:rPr>
              <a:t>-cone</a:t>
            </a:r>
            <a:endParaRPr lang="ja-JP" altLang="en-US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6947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orr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52400" y="5334000"/>
            <a:ext cx="14779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 PHENIX, QM12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505200" y="5718175"/>
            <a:ext cx="4385796" cy="584776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ja-JP" sz="1600" dirty="0"/>
              <a:t>- </a:t>
            </a:r>
            <a:r>
              <a:rPr lang="en-US" altLang="ja-JP" sz="1600" dirty="0">
                <a:solidFill>
                  <a:srgbClr val="FF0000"/>
                </a:solidFill>
              </a:rPr>
              <a:t>d</a:t>
            </a:r>
            <a:r>
              <a:rPr lang="en-US" altLang="ja-JP" sz="1600" dirty="0" smtClean="0">
                <a:solidFill>
                  <a:srgbClr val="FF0000"/>
                </a:solidFill>
              </a:rPr>
              <a:t>riving force of v</a:t>
            </a:r>
            <a:r>
              <a:rPr lang="en-US" altLang="ja-JP" sz="1600" baseline="-25000" dirty="0" smtClean="0">
                <a:solidFill>
                  <a:srgbClr val="FF0000"/>
                </a:solidFill>
              </a:rPr>
              <a:t>2</a:t>
            </a:r>
            <a:r>
              <a:rPr lang="en-US" altLang="ja-JP" sz="1600" dirty="0" smtClean="0">
                <a:solidFill>
                  <a:srgbClr val="FF0000"/>
                </a:solidFill>
              </a:rPr>
              <a:t> (enhances v</a:t>
            </a:r>
            <a:r>
              <a:rPr lang="en-US" altLang="ja-JP" sz="1600" baseline="-25000" dirty="0" smtClean="0">
                <a:solidFill>
                  <a:srgbClr val="FF0000"/>
                </a:solidFill>
              </a:rPr>
              <a:t>2</a:t>
            </a:r>
            <a:r>
              <a:rPr lang="en-US" altLang="ja-JP" sz="16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altLang="ja-JP" sz="1600" dirty="0" smtClean="0"/>
              <a:t>- </a:t>
            </a:r>
            <a:r>
              <a:rPr lang="en-US" altLang="ja-JP" sz="1600" dirty="0"/>
              <a:t>almost no </a:t>
            </a:r>
            <a:r>
              <a:rPr lang="en-US" altLang="ja-JP" sz="1600" dirty="0">
                <a:latin typeface="Symbol" charset="0"/>
                <a:sym typeface="Symbol" charset="0"/>
              </a:rPr>
              <a:t></a:t>
            </a:r>
            <a:r>
              <a:rPr lang="en-US" altLang="ja-JP" sz="1600" baseline="-25000" dirty="0"/>
              <a:t>3</a:t>
            </a:r>
            <a:r>
              <a:rPr lang="en-US" altLang="ja-JP" sz="1600" dirty="0"/>
              <a:t> </a:t>
            </a:r>
            <a:r>
              <a:rPr lang="en-US" altLang="ja-JP" sz="1600" dirty="0" smtClean="0"/>
              <a:t>dependence (poor </a:t>
            </a:r>
            <a:r>
              <a:rPr lang="en-US" altLang="ja-JP" sz="1600" dirty="0" smtClean="0">
                <a:latin typeface="Symbol" charset="0"/>
                <a:sym typeface="Symbol" charset="0"/>
              </a:rPr>
              <a:t></a:t>
            </a:r>
            <a:r>
              <a:rPr lang="en-US" altLang="ja-JP" sz="1600" baseline="-25000" dirty="0" smtClean="0"/>
              <a:t>3</a:t>
            </a:r>
            <a:r>
              <a:rPr lang="en-US" altLang="ja-JP" sz="1600" dirty="0" smtClean="0"/>
              <a:t> resolution)</a:t>
            </a:r>
            <a:endParaRPr lang="en-US" altLang="ja-JP" sz="1600" dirty="0"/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1371600" y="5715000"/>
            <a:ext cx="2133600" cy="346075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ja-JP" sz="1600"/>
              <a:t>mid-central collisions</a:t>
            </a: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2413B-C5D5-5540-805E-B9CED4B41AF7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365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orr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505199" y="5718175"/>
            <a:ext cx="4348808" cy="584776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ja-JP" sz="1600" dirty="0" smtClean="0"/>
              <a:t>- </a:t>
            </a:r>
            <a:r>
              <a:rPr lang="en-US" altLang="ja-JP" sz="1600" dirty="0" smtClean="0">
                <a:solidFill>
                  <a:srgbClr val="FF0000"/>
                </a:solidFill>
              </a:rPr>
              <a:t>stopping </a:t>
            </a:r>
            <a:r>
              <a:rPr lang="en-US" altLang="ja-JP" sz="1600" dirty="0">
                <a:solidFill>
                  <a:srgbClr val="FF0000"/>
                </a:solidFill>
              </a:rPr>
              <a:t>force of v</a:t>
            </a:r>
            <a:r>
              <a:rPr lang="en-US" altLang="ja-JP" sz="1600" baseline="-25000" dirty="0">
                <a:solidFill>
                  <a:srgbClr val="FF0000"/>
                </a:solidFill>
              </a:rPr>
              <a:t>2</a:t>
            </a:r>
            <a:r>
              <a:rPr lang="en-US" altLang="ja-JP" sz="1600" dirty="0">
                <a:solidFill>
                  <a:srgbClr val="FF0000"/>
                </a:solidFill>
              </a:rPr>
              <a:t> </a:t>
            </a:r>
            <a:r>
              <a:rPr lang="en-US" altLang="ja-JP" sz="1600" dirty="0" smtClean="0">
                <a:solidFill>
                  <a:srgbClr val="FF0000"/>
                </a:solidFill>
              </a:rPr>
              <a:t>(suppresses v</a:t>
            </a:r>
            <a:r>
              <a:rPr lang="en-US" altLang="ja-JP" sz="1600" baseline="-25000" dirty="0" smtClean="0">
                <a:solidFill>
                  <a:srgbClr val="FF0000"/>
                </a:solidFill>
              </a:rPr>
              <a:t>2</a:t>
            </a:r>
            <a:r>
              <a:rPr lang="en-US" altLang="ja-JP" sz="1600" dirty="0" smtClean="0">
                <a:solidFill>
                  <a:srgbClr val="FF0000"/>
                </a:solidFill>
              </a:rPr>
              <a:t>)</a:t>
            </a:r>
            <a:r>
              <a:rPr lang="en-US" altLang="ja-JP" sz="1600" dirty="0"/>
              <a:t/>
            </a:r>
            <a:br>
              <a:rPr lang="en-US" altLang="ja-JP" sz="1600" dirty="0"/>
            </a:br>
            <a:r>
              <a:rPr lang="en-US" altLang="ja-JP" sz="1600" dirty="0"/>
              <a:t>- some weak </a:t>
            </a:r>
            <a:r>
              <a:rPr lang="en-US" altLang="ja-JP" sz="1600" dirty="0">
                <a:latin typeface="Symbol" charset="0"/>
                <a:sym typeface="Symbol" charset="0"/>
              </a:rPr>
              <a:t></a:t>
            </a:r>
            <a:r>
              <a:rPr lang="en-US" altLang="ja-JP" sz="1600" baseline="-25000" dirty="0"/>
              <a:t>3</a:t>
            </a:r>
            <a:r>
              <a:rPr lang="en-US" altLang="ja-JP" sz="1600" dirty="0"/>
              <a:t> dependence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1752600" y="5726113"/>
            <a:ext cx="1752600" cy="346075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ja-JP" sz="1600"/>
              <a:t>central collisions</a:t>
            </a: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152400" y="5334000"/>
            <a:ext cx="14779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 PHENIX, QM12</a:t>
            </a: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2413B-C5D5-5540-805E-B9CED4B41AF7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0321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dnd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874" y="574839"/>
            <a:ext cx="5994202" cy="5467684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5646442" y="46746"/>
            <a:ext cx="560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baseline="30000" dirty="0" err="1" smtClean="0"/>
              <a:t>Trig</a:t>
            </a:r>
            <a:endParaRPr kumimoji="1" lang="ja-JP" altLang="en-US" baseline="30000" dirty="0"/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3462421" y="469467"/>
            <a:ext cx="4986421" cy="0"/>
          </a:xfrm>
          <a:prstGeom prst="straightConnector1">
            <a:avLst/>
          </a:prstGeom>
          <a:ln w="127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3313780" y="100569"/>
            <a:ext cx="3443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Arial"/>
                <a:cs typeface="Arial"/>
              </a:rPr>
              <a:t>-2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273166" y="100569"/>
            <a:ext cx="2845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Arial"/>
                <a:cs typeface="Arial"/>
              </a:rPr>
              <a:t>2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22589" y="118019"/>
            <a:ext cx="2750656" cy="144655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 smtClean="0">
                <a:latin typeface="Arial"/>
                <a:cs typeface="Arial"/>
              </a:rPr>
              <a:t>Trigger </a:t>
            </a:r>
            <a:r>
              <a:rPr kumimoji="1" lang="en-US" altLang="ja-JP" sz="2000" dirty="0" smtClean="0">
                <a:latin typeface="Symbol" charset="2"/>
                <a:cs typeface="Symbol" charset="2"/>
              </a:rPr>
              <a:t>h</a:t>
            </a:r>
            <a:r>
              <a:rPr kumimoji="1" lang="en-US" altLang="ja-JP" sz="2000" dirty="0" smtClean="0">
                <a:latin typeface="Arial"/>
                <a:cs typeface="Arial"/>
              </a:rPr>
              <a:t> dependence of </a:t>
            </a:r>
            <a:r>
              <a:rPr kumimoji="1" lang="en-US" altLang="ja-JP" sz="2000" dirty="0" smtClean="0">
                <a:latin typeface="Symbol" charset="2"/>
                <a:cs typeface="Symbol" charset="2"/>
              </a:rPr>
              <a:t>Dh</a:t>
            </a:r>
            <a:r>
              <a:rPr kumimoji="1" lang="en-US" altLang="ja-JP" sz="2000" dirty="0" smtClean="0">
                <a:latin typeface="Arial"/>
                <a:cs typeface="Arial"/>
              </a:rPr>
              <a:t> distribution </a:t>
            </a:r>
          </a:p>
          <a:p>
            <a:pPr algn="ctr"/>
            <a:r>
              <a:rPr lang="en-US" altLang="ja-JP" sz="1600" dirty="0" smtClean="0">
                <a:latin typeface="Arial"/>
                <a:cs typeface="Arial"/>
              </a:rPr>
              <a:t> </a:t>
            </a:r>
            <a:endParaRPr kumimoji="1" lang="en-US" altLang="ja-JP" sz="1600" dirty="0" smtClean="0">
              <a:latin typeface="Arial"/>
              <a:cs typeface="Arial"/>
            </a:endParaRPr>
          </a:p>
          <a:p>
            <a:pPr algn="ctr"/>
            <a:r>
              <a:rPr lang="en-US" altLang="ja-JP" sz="1600" dirty="0" smtClean="0">
                <a:latin typeface="Arial"/>
                <a:cs typeface="Arial"/>
              </a:rPr>
              <a:t>(</a:t>
            </a:r>
            <a:r>
              <a:rPr kumimoji="1" lang="en-US" altLang="ja-JP" sz="1600" dirty="0" smtClean="0">
                <a:latin typeface="Arial"/>
                <a:cs typeface="Arial"/>
              </a:rPr>
              <a:t>associate yield per trigger</a:t>
            </a:r>
          </a:p>
          <a:p>
            <a:pPr algn="ctr"/>
            <a:r>
              <a:rPr lang="en-US" altLang="ja-JP" sz="1600" dirty="0">
                <a:latin typeface="Arial"/>
                <a:cs typeface="Arial"/>
              </a:rPr>
              <a:t>w</a:t>
            </a:r>
            <a:r>
              <a:rPr lang="en-US" altLang="ja-JP" sz="1600" dirty="0" smtClean="0">
                <a:latin typeface="Arial"/>
                <a:cs typeface="Arial"/>
              </a:rPr>
              <a:t>ith AMPT simulation)</a:t>
            </a:r>
            <a:endParaRPr kumimoji="1" lang="ja-JP" altLang="en-US" sz="1600" dirty="0">
              <a:latin typeface="Arial"/>
              <a:cs typeface="Arial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116034" y="6042523"/>
            <a:ext cx="1664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Symbol" charset="2"/>
                <a:cs typeface="Symbol" charset="2"/>
              </a:rPr>
              <a:t>Dh</a:t>
            </a:r>
            <a:r>
              <a:rPr kumimoji="1" lang="en-US" altLang="ja-JP" dirty="0" smtClean="0"/>
              <a:t> = </a:t>
            </a:r>
            <a:r>
              <a:rPr kumimoji="1" lang="en-US" altLang="ja-JP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baseline="30000" dirty="0" err="1" smtClean="0"/>
              <a:t>Asso</a:t>
            </a:r>
            <a:r>
              <a:rPr kumimoji="1" lang="en-US" altLang="ja-JP" dirty="0" smtClean="0"/>
              <a:t> - </a:t>
            </a:r>
            <a:r>
              <a:rPr kumimoji="1" lang="en-US" altLang="ja-JP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baseline="30000" dirty="0" err="1" smtClean="0"/>
              <a:t>Trig</a:t>
            </a:r>
            <a:endParaRPr kumimoji="1" lang="ja-JP" altLang="en-US" baseline="300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7810962" y="5940865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-4 -2  0  2  4</a:t>
            </a:r>
            <a:endParaRPr kumimoji="1" lang="ja-JP" altLang="en-US" sz="1600" dirty="0"/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2871666" y="5940865"/>
            <a:ext cx="1159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-4 -2  0  2  4</a:t>
            </a:r>
            <a:endParaRPr kumimoji="1" lang="ja-JP" altLang="en-US" sz="1600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86193" y="4005266"/>
            <a:ext cx="249746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latin typeface="Arial"/>
                <a:cs typeface="Arial"/>
              </a:rPr>
              <a:t>look at the asymmetry in </a:t>
            </a:r>
          </a:p>
          <a:p>
            <a:r>
              <a:rPr kumimoji="1" lang="en-US" altLang="ja-JP" sz="1400" dirty="0" smtClean="0">
                <a:latin typeface="Symbol" charset="2"/>
                <a:cs typeface="Symbol" charset="2"/>
              </a:rPr>
              <a:t>Dh</a:t>
            </a:r>
            <a:r>
              <a:rPr kumimoji="1" lang="en-US" altLang="ja-JP" sz="1400" dirty="0" smtClean="0"/>
              <a:t> = </a:t>
            </a:r>
            <a:r>
              <a:rPr kumimoji="1" lang="en-US" altLang="ja-JP" sz="1400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sz="1400" baseline="30000" dirty="0" err="1" smtClean="0"/>
              <a:t>Asso</a:t>
            </a:r>
            <a:r>
              <a:rPr kumimoji="1" lang="en-US" altLang="ja-JP" sz="1400" dirty="0" smtClean="0"/>
              <a:t> – </a:t>
            </a:r>
            <a:r>
              <a:rPr kumimoji="1" lang="en-US" altLang="ja-JP" sz="1400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sz="1400" baseline="30000" dirty="0" err="1" smtClean="0"/>
              <a:t>Trig</a:t>
            </a:r>
            <a:r>
              <a:rPr kumimoji="1" lang="en-US" altLang="ja-JP" sz="1400" baseline="30000" dirty="0" smtClean="0"/>
              <a:t> </a:t>
            </a:r>
            <a:r>
              <a:rPr lang="en-US" altLang="ja-JP" sz="1400" dirty="0" smtClean="0">
                <a:latin typeface="Arial"/>
                <a:cs typeface="Arial"/>
              </a:rPr>
              <a:t>(associate </a:t>
            </a:r>
            <a:r>
              <a:rPr lang="en-US" altLang="ja-JP" sz="1400" dirty="0" smtClean="0">
                <a:latin typeface="Symbol" charset="2"/>
                <a:cs typeface="Symbol" charset="2"/>
              </a:rPr>
              <a:t>h</a:t>
            </a:r>
            <a:r>
              <a:rPr lang="en-US" altLang="ja-JP" sz="1400" dirty="0" smtClean="0">
                <a:latin typeface="Arial"/>
                <a:cs typeface="Arial"/>
              </a:rPr>
              <a:t> distribution</a:t>
            </a:r>
            <a:r>
              <a:rPr lang="en-US" altLang="ja-JP" sz="1400" dirty="0">
                <a:latin typeface="Arial"/>
                <a:cs typeface="Arial"/>
              </a:rPr>
              <a:t> </a:t>
            </a:r>
            <a:r>
              <a:rPr lang="en-US" altLang="ja-JP" sz="1400" dirty="0" smtClean="0">
                <a:latin typeface="Arial"/>
                <a:cs typeface="Arial"/>
              </a:rPr>
              <a:t>with respect to trigger </a:t>
            </a:r>
            <a:r>
              <a:rPr lang="en-US" altLang="ja-JP" sz="1400" dirty="0" smtClean="0">
                <a:latin typeface="Symbol" charset="2"/>
                <a:cs typeface="Symbol" charset="2"/>
              </a:rPr>
              <a:t>h</a:t>
            </a:r>
            <a:r>
              <a:rPr lang="en-US" altLang="ja-JP" sz="1400" dirty="0" smtClean="0">
                <a:latin typeface="Arial"/>
                <a:cs typeface="Arial"/>
              </a:rPr>
              <a:t>) in order to see the hard-soft coupling with longitudinal density profile and/or expansion</a:t>
            </a:r>
            <a:endParaRPr kumimoji="1" lang="ja-JP" altLang="en-US" sz="1400" baseline="30000" dirty="0">
              <a:latin typeface="Arial"/>
              <a:cs typeface="Arial"/>
            </a:endParaRPr>
          </a:p>
        </p:txBody>
      </p:sp>
      <p:grpSp>
        <p:nvGrpSpPr>
          <p:cNvPr id="13" name="図形グループ 12"/>
          <p:cNvGrpSpPr/>
          <p:nvPr/>
        </p:nvGrpSpPr>
        <p:grpSpPr>
          <a:xfrm>
            <a:off x="186193" y="1674509"/>
            <a:ext cx="2670448" cy="1886645"/>
            <a:chOff x="201218" y="1512450"/>
            <a:chExt cx="2670448" cy="1886645"/>
          </a:xfrm>
        </p:grpSpPr>
        <p:sp>
          <p:nvSpPr>
            <p:cNvPr id="22" name="円柱 21"/>
            <p:cNvSpPr/>
            <p:nvPr/>
          </p:nvSpPr>
          <p:spPr>
            <a:xfrm rot="16200000">
              <a:off x="917440" y="2324639"/>
              <a:ext cx="868948" cy="1279964"/>
            </a:xfrm>
            <a:prstGeom prst="can">
              <a:avLst>
                <a:gd name="adj" fmla="val 32692"/>
              </a:avLst>
            </a:prstGeom>
            <a:gradFill flip="none" rotWithShape="1">
              <a:gsLst>
                <a:gs pos="0">
                  <a:srgbClr val="FF0000"/>
                </a:gs>
                <a:gs pos="100000">
                  <a:srgbClr val="FFFF00"/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4" name="直線コネクタ 23"/>
            <p:cNvCxnSpPr/>
            <p:nvPr/>
          </p:nvCxnSpPr>
          <p:spPr>
            <a:xfrm>
              <a:off x="201218" y="2951253"/>
              <a:ext cx="643179" cy="99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/>
            <p:cNvCxnSpPr/>
            <p:nvPr/>
          </p:nvCxnSpPr>
          <p:spPr>
            <a:xfrm>
              <a:off x="1991897" y="2956234"/>
              <a:ext cx="643179" cy="99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コネクタ 25"/>
            <p:cNvCxnSpPr>
              <a:endCxn id="22" idx="3"/>
            </p:cNvCxnSpPr>
            <p:nvPr/>
          </p:nvCxnSpPr>
          <p:spPr>
            <a:xfrm flipV="1">
              <a:off x="844397" y="2964621"/>
              <a:ext cx="1147499" cy="1576"/>
            </a:xfrm>
            <a:prstGeom prst="line">
              <a:avLst/>
            </a:prstGeom>
            <a:ln>
              <a:solidFill>
                <a:schemeClr val="tx1"/>
              </a:solidFill>
              <a:prstDash val="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矢印コネクタ 28"/>
            <p:cNvCxnSpPr/>
            <p:nvPr/>
          </p:nvCxnSpPr>
          <p:spPr>
            <a:xfrm flipV="1">
              <a:off x="1403684" y="1871816"/>
              <a:ext cx="0" cy="109438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矢印コネクタ 29"/>
            <p:cNvCxnSpPr/>
            <p:nvPr/>
          </p:nvCxnSpPr>
          <p:spPr>
            <a:xfrm flipV="1">
              <a:off x="1403684" y="1881782"/>
              <a:ext cx="481263" cy="1084418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矢印コネクタ 33"/>
            <p:cNvCxnSpPr/>
            <p:nvPr/>
          </p:nvCxnSpPr>
          <p:spPr>
            <a:xfrm flipV="1">
              <a:off x="1403684" y="2075858"/>
              <a:ext cx="909053" cy="908578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矢印コネクタ 40"/>
            <p:cNvCxnSpPr/>
            <p:nvPr/>
          </p:nvCxnSpPr>
          <p:spPr>
            <a:xfrm flipH="1" flipV="1">
              <a:off x="922421" y="1881782"/>
              <a:ext cx="481263" cy="1084418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矢印コネクタ 41"/>
            <p:cNvCxnSpPr/>
            <p:nvPr/>
          </p:nvCxnSpPr>
          <p:spPr>
            <a:xfrm flipH="1" flipV="1">
              <a:off x="494631" y="2075858"/>
              <a:ext cx="909053" cy="908578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左右矢印 42"/>
            <p:cNvSpPr/>
            <p:nvPr/>
          </p:nvSpPr>
          <p:spPr>
            <a:xfrm>
              <a:off x="1203159" y="3034871"/>
              <a:ext cx="508000" cy="147053"/>
            </a:xfrm>
            <a:prstGeom prst="leftRightArrow">
              <a:avLst/>
            </a:prstGeom>
            <a:solidFill>
              <a:srgbClr val="0000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テキスト ボックス 43"/>
            <p:cNvSpPr txBox="1"/>
            <p:nvPr/>
          </p:nvSpPr>
          <p:spPr>
            <a:xfrm>
              <a:off x="1791371" y="1512450"/>
              <a:ext cx="5602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 smtClean="0">
                  <a:latin typeface="Symbol" charset="2"/>
                  <a:cs typeface="Symbol" charset="2"/>
                </a:rPr>
                <a:t>h</a:t>
              </a:r>
              <a:r>
                <a:rPr kumimoji="1" lang="en-US" altLang="ja-JP" baseline="30000" dirty="0" err="1" smtClean="0"/>
                <a:t>Trig</a:t>
              </a:r>
              <a:endParaRPr kumimoji="1" lang="ja-JP" altLang="en-US" baseline="30000" dirty="0"/>
            </a:p>
          </p:txBody>
        </p:sp>
        <p:sp>
          <p:nvSpPr>
            <p:cNvPr id="46" name="正方形/長方形 45"/>
            <p:cNvSpPr/>
            <p:nvPr/>
          </p:nvSpPr>
          <p:spPr>
            <a:xfrm>
              <a:off x="2155905" y="2617832"/>
              <a:ext cx="7157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dirty="0" smtClean="0"/>
                <a:t>beam</a:t>
              </a:r>
              <a:endParaRPr lang="ja-JP" altLang="en-US" dirty="0"/>
            </a:p>
          </p:txBody>
        </p:sp>
      </p:grp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25</a:t>
            </a:fld>
            <a:endParaRPr kumimoji="1" lang="ja-JP" altLang="en-US"/>
          </a:p>
        </p:txBody>
      </p:sp>
      <p:cxnSp>
        <p:nvCxnSpPr>
          <p:cNvPr id="36" name="直線コネクタ 35"/>
          <p:cNvCxnSpPr/>
          <p:nvPr/>
        </p:nvCxnSpPr>
        <p:spPr>
          <a:xfrm flipV="1">
            <a:off x="4468969" y="608553"/>
            <a:ext cx="0" cy="5366026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/>
          <p:cNvCxnSpPr/>
          <p:nvPr/>
        </p:nvCxnSpPr>
        <p:spPr>
          <a:xfrm flipV="1">
            <a:off x="5453025" y="608553"/>
            <a:ext cx="0" cy="5366026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/>
        </p:nvCxnSpPr>
        <p:spPr>
          <a:xfrm flipV="1">
            <a:off x="6448320" y="608553"/>
            <a:ext cx="0" cy="5366026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/>
        </p:nvCxnSpPr>
        <p:spPr>
          <a:xfrm flipV="1">
            <a:off x="7443614" y="608553"/>
            <a:ext cx="0" cy="5366026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/>
          <p:cNvCxnSpPr/>
          <p:nvPr/>
        </p:nvCxnSpPr>
        <p:spPr>
          <a:xfrm flipV="1">
            <a:off x="8437603" y="608553"/>
            <a:ext cx="0" cy="5366026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>
          <a:xfrm flipV="1">
            <a:off x="3477379" y="608553"/>
            <a:ext cx="0" cy="5366026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3016343" y="692868"/>
            <a:ext cx="1192483" cy="307777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 smtClean="0"/>
              <a:t>b</a:t>
            </a:r>
            <a:r>
              <a:rPr kumimoji="1" lang="en-US" altLang="ja-JP" sz="1400" baseline="-25000" dirty="0" err="1" smtClean="0"/>
              <a:t>imp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= 0 - 4 </a:t>
            </a:r>
            <a:r>
              <a:rPr lang="en-US" altLang="ja-JP" sz="1400" dirty="0" err="1" smtClean="0"/>
              <a:t>fm</a:t>
            </a:r>
            <a:endParaRPr kumimoji="1" lang="ja-JP" altLang="en-US" sz="1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016343" y="2511911"/>
            <a:ext cx="1283478" cy="307777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 smtClean="0"/>
              <a:t>b</a:t>
            </a:r>
            <a:r>
              <a:rPr kumimoji="1" lang="en-US" altLang="ja-JP" sz="1400" baseline="-25000" dirty="0" err="1" smtClean="0"/>
              <a:t>imp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= 4 - 10 </a:t>
            </a:r>
            <a:r>
              <a:rPr lang="en-US" altLang="ja-JP" sz="1400" dirty="0" err="1" smtClean="0"/>
              <a:t>fm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016343" y="4284150"/>
            <a:ext cx="1151894" cy="307777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dirty="0" err="1" smtClean="0"/>
              <a:t>b</a:t>
            </a:r>
            <a:r>
              <a:rPr kumimoji="1" lang="en-US" altLang="ja-JP" sz="1400" baseline="-25000" dirty="0" err="1" smtClean="0"/>
              <a:t>imp</a:t>
            </a:r>
            <a:r>
              <a:rPr lang="en-US" altLang="ja-JP" sz="1400" dirty="0"/>
              <a:t> </a:t>
            </a:r>
            <a:r>
              <a:rPr lang="en-US" altLang="ja-JP" sz="1400" dirty="0" smtClean="0"/>
              <a:t>= 10 - </a:t>
            </a:r>
            <a:r>
              <a:rPr lang="en-US" altLang="ja-JP" sz="1400" dirty="0" err="1" smtClean="0"/>
              <a:t>fm</a:t>
            </a:r>
            <a:endParaRPr kumimoji="1" lang="ja-JP" altLang="en-US" sz="1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093042" y="2146213"/>
            <a:ext cx="1779629" cy="523220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Symbol" charset="2"/>
                <a:cs typeface="Symbol" charset="2"/>
              </a:rPr>
              <a:t>|</a:t>
            </a:r>
            <a:r>
              <a:rPr kumimoji="1" lang="en-US" altLang="ja-JP" sz="1400" dirty="0" err="1" smtClean="0">
                <a:latin typeface="Symbol" charset="2"/>
                <a:cs typeface="Symbol" charset="2"/>
              </a:rPr>
              <a:t>Df</a:t>
            </a:r>
            <a:r>
              <a:rPr kumimoji="1" lang="en-US" altLang="ja-JP" sz="1400" dirty="0" smtClean="0">
                <a:latin typeface="Symbol" charset="2"/>
                <a:cs typeface="Symbol" charset="2"/>
              </a:rPr>
              <a:t>| &lt;</a:t>
            </a:r>
            <a:r>
              <a:rPr kumimoji="1" lang="en-US" altLang="ja-JP" sz="1400" dirty="0" smtClean="0"/>
              <a:t> </a:t>
            </a:r>
            <a:r>
              <a:rPr kumimoji="1" lang="en-US" altLang="ja-JP" sz="1400" dirty="0" smtClean="0">
                <a:latin typeface="Symbol" charset="2"/>
                <a:cs typeface="Symbol" charset="2"/>
              </a:rPr>
              <a:t>p/4 </a:t>
            </a:r>
            <a:r>
              <a:rPr kumimoji="1" lang="en-US" altLang="ja-JP" sz="1400" dirty="0" smtClean="0">
                <a:latin typeface="Arial"/>
                <a:cs typeface="Arial"/>
              </a:rPr>
              <a:t>near side</a:t>
            </a:r>
          </a:p>
          <a:p>
            <a:r>
              <a:rPr lang="en-US" altLang="ja-JP" sz="1400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|</a:t>
            </a:r>
            <a:r>
              <a:rPr lang="en-US" altLang="ja-JP" sz="1400" dirty="0" err="1">
                <a:solidFill>
                  <a:srgbClr val="FF0000"/>
                </a:solidFill>
                <a:latin typeface="Symbol" charset="2"/>
                <a:cs typeface="Symbol" charset="2"/>
              </a:rPr>
              <a:t>Df</a:t>
            </a:r>
            <a:r>
              <a:rPr lang="en-US" altLang="ja-JP" sz="1400" dirty="0">
                <a:solidFill>
                  <a:srgbClr val="FF0000"/>
                </a:solidFill>
                <a:latin typeface="Symbol" charset="2"/>
                <a:cs typeface="Symbol" charset="2"/>
              </a:rPr>
              <a:t>| </a:t>
            </a:r>
            <a:r>
              <a:rPr lang="en-US" altLang="ja-JP" sz="1400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&gt;</a:t>
            </a:r>
            <a:r>
              <a:rPr lang="en-US" altLang="ja-JP" sz="1400" dirty="0" smtClean="0">
                <a:solidFill>
                  <a:srgbClr val="FF0000"/>
                </a:solidFill>
              </a:rPr>
              <a:t> </a:t>
            </a:r>
            <a:r>
              <a:rPr lang="en-US" altLang="ja-JP" sz="1400" dirty="0">
                <a:solidFill>
                  <a:srgbClr val="FF0000"/>
                </a:solidFill>
                <a:latin typeface="Symbol" charset="2"/>
                <a:cs typeface="Symbol" charset="2"/>
              </a:rPr>
              <a:t>p/</a:t>
            </a:r>
            <a:r>
              <a:rPr lang="en-US" altLang="ja-JP" sz="1400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4 </a:t>
            </a:r>
            <a:r>
              <a:rPr lang="en-US" altLang="ja-JP" sz="1400" dirty="0" smtClean="0">
                <a:solidFill>
                  <a:srgbClr val="FF0000"/>
                </a:solidFill>
                <a:latin typeface="Arial"/>
                <a:cs typeface="Arial"/>
              </a:rPr>
              <a:t>away side</a:t>
            </a:r>
            <a:endParaRPr lang="en-US" altLang="ja-JP" sz="14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cxnSp>
        <p:nvCxnSpPr>
          <p:cNvPr id="47" name="直線矢印コネクタ 46"/>
          <p:cNvCxnSpPr/>
          <p:nvPr/>
        </p:nvCxnSpPr>
        <p:spPr>
          <a:xfrm>
            <a:off x="4468969" y="3008273"/>
            <a:ext cx="271253" cy="0"/>
          </a:xfrm>
          <a:prstGeom prst="straightConnector1">
            <a:avLst/>
          </a:prstGeom>
          <a:ln w="38100" cmpd="sng"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/>
          <p:cNvCxnSpPr/>
          <p:nvPr/>
        </p:nvCxnSpPr>
        <p:spPr>
          <a:xfrm>
            <a:off x="7172361" y="3012725"/>
            <a:ext cx="271253" cy="0"/>
          </a:xfrm>
          <a:prstGeom prst="straightConnector1">
            <a:avLst/>
          </a:prstGeom>
          <a:ln w="38100" cmpd="sng">
            <a:solidFill>
              <a:srgbClr val="FF66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898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889749" y="307427"/>
            <a:ext cx="7377478" cy="738664"/>
          </a:xfrm>
          <a:prstGeom prst="rect">
            <a:avLst/>
          </a:prstGeom>
          <a:ln w="38100" cmpd="sng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altLang="ja-JP" sz="2400" dirty="0" smtClean="0"/>
              <a:t>RHIC Beam Energy Scan program (BES)</a:t>
            </a:r>
          </a:p>
          <a:p>
            <a:r>
              <a:rPr lang="en-US" altLang="ja-JP" dirty="0" smtClean="0"/>
              <a:t>to look for critical behaviors --- critical point and 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order phase transition ---</a:t>
            </a:r>
            <a:endParaRPr lang="ja-JP" altLang="en-US" dirty="0"/>
          </a:p>
        </p:txBody>
      </p:sp>
      <p:grpSp>
        <p:nvGrpSpPr>
          <p:cNvPr id="18" name="図形グループ 17"/>
          <p:cNvGrpSpPr/>
          <p:nvPr/>
        </p:nvGrpSpPr>
        <p:grpSpPr>
          <a:xfrm>
            <a:off x="490149" y="1191183"/>
            <a:ext cx="8017987" cy="5177085"/>
            <a:chOff x="490149" y="1191183"/>
            <a:chExt cx="8017987" cy="5177085"/>
          </a:xfrm>
        </p:grpSpPr>
        <p:pic>
          <p:nvPicPr>
            <p:cNvPr id="4" name="図 3" descr="plan02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149" y="1191183"/>
              <a:ext cx="8017987" cy="5177085"/>
            </a:xfrm>
            <a:prstGeom prst="rect">
              <a:avLst/>
            </a:prstGeom>
          </p:spPr>
        </p:pic>
        <p:cxnSp>
          <p:nvCxnSpPr>
            <p:cNvPr id="6" name="直線コネクタ 5"/>
            <p:cNvCxnSpPr/>
            <p:nvPr/>
          </p:nvCxnSpPr>
          <p:spPr>
            <a:xfrm flipV="1">
              <a:off x="4964266" y="3794072"/>
              <a:ext cx="1368542" cy="17427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フリーフォーム 9"/>
            <p:cNvSpPr/>
            <p:nvPr/>
          </p:nvSpPr>
          <p:spPr>
            <a:xfrm>
              <a:off x="4826000" y="3811170"/>
              <a:ext cx="635000" cy="710236"/>
            </a:xfrm>
            <a:custGeom>
              <a:avLst/>
              <a:gdLst>
                <a:gd name="connsiteX0" fmla="*/ 0 w 691445"/>
                <a:gd name="connsiteY0" fmla="*/ 0 h 931333"/>
                <a:gd name="connsiteX1" fmla="*/ 211667 w 691445"/>
                <a:gd name="connsiteY1" fmla="*/ 211666 h 931333"/>
                <a:gd name="connsiteX2" fmla="*/ 409222 w 691445"/>
                <a:gd name="connsiteY2" fmla="*/ 451555 h 931333"/>
                <a:gd name="connsiteX3" fmla="*/ 564445 w 691445"/>
                <a:gd name="connsiteY3" fmla="*/ 691444 h 931333"/>
                <a:gd name="connsiteX4" fmla="*/ 691445 w 691445"/>
                <a:gd name="connsiteY4" fmla="*/ 931333 h 931333"/>
                <a:gd name="connsiteX0" fmla="*/ 0 w 564445"/>
                <a:gd name="connsiteY0" fmla="*/ 0 h 691444"/>
                <a:gd name="connsiteX1" fmla="*/ 211667 w 564445"/>
                <a:gd name="connsiteY1" fmla="*/ 211666 h 691444"/>
                <a:gd name="connsiteX2" fmla="*/ 409222 w 564445"/>
                <a:gd name="connsiteY2" fmla="*/ 451555 h 691444"/>
                <a:gd name="connsiteX3" fmla="*/ 564445 w 564445"/>
                <a:gd name="connsiteY3" fmla="*/ 691444 h 6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445" h="691444">
                  <a:moveTo>
                    <a:pt x="0" y="0"/>
                  </a:moveTo>
                  <a:cubicBezTo>
                    <a:pt x="71731" y="68203"/>
                    <a:pt x="143463" y="136407"/>
                    <a:pt x="211667" y="211666"/>
                  </a:cubicBezTo>
                  <a:cubicBezTo>
                    <a:pt x="279871" y="286925"/>
                    <a:pt x="350426" y="371592"/>
                    <a:pt x="409222" y="451555"/>
                  </a:cubicBezTo>
                  <a:cubicBezTo>
                    <a:pt x="468018" y="531518"/>
                    <a:pt x="517408" y="611481"/>
                    <a:pt x="564445" y="691444"/>
                  </a:cubicBezTo>
                </a:path>
              </a:pathLst>
            </a:custGeom>
            <a:ln w="57150" cmpd="sng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フリーフォーム 10"/>
            <p:cNvSpPr/>
            <p:nvPr/>
          </p:nvSpPr>
          <p:spPr>
            <a:xfrm>
              <a:off x="5461000" y="4521406"/>
              <a:ext cx="338667" cy="1058333"/>
            </a:xfrm>
            <a:custGeom>
              <a:avLst/>
              <a:gdLst>
                <a:gd name="connsiteX0" fmla="*/ 0 w 199646"/>
                <a:gd name="connsiteY0" fmla="*/ 0 h 804333"/>
                <a:gd name="connsiteX1" fmla="*/ 98778 w 199646"/>
                <a:gd name="connsiteY1" fmla="*/ 268111 h 804333"/>
                <a:gd name="connsiteX2" fmla="*/ 169334 w 199646"/>
                <a:gd name="connsiteY2" fmla="*/ 465667 h 804333"/>
                <a:gd name="connsiteX3" fmla="*/ 197556 w 199646"/>
                <a:gd name="connsiteY3" fmla="*/ 705556 h 804333"/>
                <a:gd name="connsiteX4" fmla="*/ 197556 w 199646"/>
                <a:gd name="connsiteY4" fmla="*/ 804333 h 804333"/>
                <a:gd name="connsiteX0" fmla="*/ 0 w 197556"/>
                <a:gd name="connsiteY0" fmla="*/ 0 h 804333"/>
                <a:gd name="connsiteX1" fmla="*/ 98778 w 197556"/>
                <a:gd name="connsiteY1" fmla="*/ 268111 h 804333"/>
                <a:gd name="connsiteX2" fmla="*/ 169334 w 197556"/>
                <a:gd name="connsiteY2" fmla="*/ 465667 h 804333"/>
                <a:gd name="connsiteX3" fmla="*/ 197556 w 197556"/>
                <a:gd name="connsiteY3" fmla="*/ 804333 h 804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556" h="804333">
                  <a:moveTo>
                    <a:pt x="0" y="0"/>
                  </a:moveTo>
                  <a:cubicBezTo>
                    <a:pt x="35278" y="95250"/>
                    <a:pt x="70556" y="190500"/>
                    <a:pt x="98778" y="268111"/>
                  </a:cubicBezTo>
                  <a:cubicBezTo>
                    <a:pt x="127000" y="345722"/>
                    <a:pt x="152871" y="376297"/>
                    <a:pt x="169334" y="465667"/>
                  </a:cubicBezTo>
                  <a:cubicBezTo>
                    <a:pt x="185797" y="555037"/>
                    <a:pt x="191676" y="733778"/>
                    <a:pt x="197556" y="804333"/>
                  </a:cubicBezTo>
                </a:path>
              </a:pathLst>
            </a:custGeom>
            <a:ln w="57150" cmpd="sng">
              <a:solidFill>
                <a:srgbClr val="FFFF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3" name="直線コネクタ 12"/>
            <p:cNvCxnSpPr/>
            <p:nvPr/>
          </p:nvCxnSpPr>
          <p:spPr>
            <a:xfrm flipV="1">
              <a:off x="6546420" y="3425646"/>
              <a:ext cx="1510443" cy="1"/>
            </a:xfrm>
            <a:prstGeom prst="line">
              <a:avLst/>
            </a:prstGeom>
            <a:ln w="57150" cmpd="sng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/>
            <p:cNvSpPr txBox="1"/>
            <p:nvPr/>
          </p:nvSpPr>
          <p:spPr>
            <a:xfrm>
              <a:off x="6512288" y="3098648"/>
              <a:ext cx="15948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1</a:t>
              </a:r>
              <a:r>
                <a:rPr kumimoji="1" lang="en-US" altLang="ja-JP" baseline="30000" dirty="0" smtClean="0"/>
                <a:t>st</a:t>
              </a:r>
              <a:r>
                <a:rPr kumimoji="1" lang="en-US" altLang="ja-JP" dirty="0" smtClean="0"/>
                <a:t> order phase </a:t>
              </a:r>
            </a:p>
            <a:p>
              <a:r>
                <a:rPr kumimoji="1" lang="en-US" altLang="ja-JP" dirty="0" smtClean="0"/>
                <a:t>  transition ?</a:t>
              </a:r>
              <a:endParaRPr kumimoji="1" lang="ja-JP" altLang="en-US" dirty="0"/>
            </a:p>
          </p:txBody>
        </p:sp>
        <p:cxnSp>
          <p:nvCxnSpPr>
            <p:cNvPr id="16" name="直線コネクタ 15"/>
            <p:cNvCxnSpPr/>
            <p:nvPr/>
          </p:nvCxnSpPr>
          <p:spPr>
            <a:xfrm flipV="1">
              <a:off x="6712931" y="3705045"/>
              <a:ext cx="850042" cy="2"/>
            </a:xfrm>
            <a:prstGeom prst="line">
              <a:avLst/>
            </a:prstGeom>
            <a:ln w="57150" cmpd="sng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12" name="スライド番号プレースホルダー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2" name="円/楕円 1"/>
          <p:cNvSpPr/>
          <p:nvPr/>
        </p:nvSpPr>
        <p:spPr>
          <a:xfrm>
            <a:off x="1531517" y="1705938"/>
            <a:ext cx="572765" cy="1719708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4399550" y="5204983"/>
            <a:ext cx="1689186" cy="527277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7242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71471" y="71735"/>
            <a:ext cx="8855797" cy="646331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ja-JP" dirty="0" smtClean="0">
                <a:latin typeface="Arial"/>
                <a:cs typeface="Arial"/>
              </a:rPr>
              <a:t>Relativistic Heavy-Ion Collider (RHIC) at</a:t>
            </a:r>
            <a:r>
              <a:rPr lang="en-US" altLang="ja-JP" dirty="0">
                <a:latin typeface="Arial"/>
                <a:cs typeface="Arial"/>
              </a:rPr>
              <a:t> </a:t>
            </a:r>
            <a:r>
              <a:rPr lang="en-US" altLang="ja-JP" dirty="0" smtClean="0">
                <a:latin typeface="Arial"/>
                <a:cs typeface="Arial"/>
              </a:rPr>
              <a:t>Brookhaven National Laboratory (BNL)</a:t>
            </a:r>
          </a:p>
          <a:p>
            <a:pPr algn="ctr"/>
            <a:r>
              <a:rPr lang="en-US" altLang="ja-JP" dirty="0" smtClean="0">
                <a:latin typeface="Arial"/>
                <a:cs typeface="Arial"/>
              </a:rPr>
              <a:t>Large Hadron Collider (LHC) at European Organization for Nuclear Study (CERN)</a:t>
            </a:r>
            <a:endParaRPr lang="en-US" altLang="ja-JP" dirty="0">
              <a:latin typeface="Arial"/>
              <a:cs typeface="Arial"/>
            </a:endParaRPr>
          </a:p>
        </p:txBody>
      </p:sp>
      <p:pic>
        <p:nvPicPr>
          <p:cNvPr id="23" name="Picture 8" descr="star-det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1" y="3737322"/>
            <a:ext cx="3114436" cy="2231550"/>
          </a:xfrm>
          <a:prstGeom prst="rect">
            <a:avLst/>
          </a:prstGeom>
          <a:noFill/>
          <a:ln w="76200" cmpd="sng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78" y="1062383"/>
            <a:ext cx="3074005" cy="2443833"/>
          </a:xfrm>
          <a:prstGeom prst="rect">
            <a:avLst/>
          </a:prstGeom>
          <a:noFill/>
          <a:ln w="76200" cmpd="sng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291043" y="5518232"/>
            <a:ext cx="66211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STAR</a:t>
            </a:r>
            <a:endParaRPr kumimoji="1" lang="ja-JP" altLang="en-US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36231" y="3077453"/>
            <a:ext cx="887420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PHENIX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25" name="円/楕円 24"/>
          <p:cNvSpPr/>
          <p:nvPr/>
        </p:nvSpPr>
        <p:spPr>
          <a:xfrm>
            <a:off x="2041202" y="4679747"/>
            <a:ext cx="423307" cy="423351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/>
        </p:nvSpPr>
        <p:spPr>
          <a:xfrm>
            <a:off x="2317601" y="2786854"/>
            <a:ext cx="423307" cy="423351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3" name="図 32" descr="detecto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835" y="2862362"/>
            <a:ext cx="3205656" cy="2133442"/>
          </a:xfrm>
          <a:prstGeom prst="rect">
            <a:avLst/>
          </a:prstGeom>
          <a:ln w="76200" cmpd="sng">
            <a:solidFill>
              <a:srgbClr val="FFFF00"/>
            </a:solidFill>
          </a:ln>
        </p:spPr>
      </p:pic>
      <p:sp>
        <p:nvSpPr>
          <p:cNvPr id="34" name="円/楕円 33"/>
          <p:cNvSpPr/>
          <p:nvPr/>
        </p:nvSpPr>
        <p:spPr>
          <a:xfrm>
            <a:off x="7161659" y="4436802"/>
            <a:ext cx="423307" cy="423351"/>
          </a:xfrm>
          <a:prstGeom prst="ellipse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8049852" y="2949339"/>
            <a:ext cx="61116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CMS</a:t>
            </a:r>
            <a:endParaRPr kumimoji="1" lang="ja-JP" altLang="en-US" dirty="0"/>
          </a:p>
        </p:txBody>
      </p:sp>
      <p:pic>
        <p:nvPicPr>
          <p:cNvPr id="28" name="図 27" descr="0803012_01-A4-at-144-dpi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590" y="4362950"/>
            <a:ext cx="3243852" cy="2084902"/>
          </a:xfrm>
          <a:prstGeom prst="rect">
            <a:avLst/>
          </a:prstGeom>
          <a:ln w="76200" cmpd="sng">
            <a:solidFill>
              <a:srgbClr val="FFFF00"/>
            </a:solidFill>
          </a:ln>
        </p:spPr>
      </p:pic>
      <p:sp>
        <p:nvSpPr>
          <p:cNvPr id="32" name="テキスト ボックス 31"/>
          <p:cNvSpPr txBox="1"/>
          <p:nvPr/>
        </p:nvSpPr>
        <p:spPr>
          <a:xfrm>
            <a:off x="3659689" y="6028934"/>
            <a:ext cx="767383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ATLAS</a:t>
            </a:r>
            <a:endParaRPr kumimoji="1" lang="ja-JP" altLang="en-US" dirty="0"/>
          </a:p>
        </p:txBody>
      </p:sp>
      <p:pic>
        <p:nvPicPr>
          <p:cNvPr id="27" name="Picture 3" descr="alice_setu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72" y="838320"/>
            <a:ext cx="3286996" cy="2010794"/>
          </a:xfrm>
          <a:prstGeom prst="rect">
            <a:avLst/>
          </a:prstGeom>
          <a:noFill/>
          <a:ln w="76200" cmpd="sng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円/楕円 28"/>
          <p:cNvSpPr/>
          <p:nvPr/>
        </p:nvSpPr>
        <p:spPr>
          <a:xfrm>
            <a:off x="4693109" y="2291972"/>
            <a:ext cx="423307" cy="423351"/>
          </a:xfrm>
          <a:prstGeom prst="ellipse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946532" y="2462196"/>
            <a:ext cx="709224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ALICE</a:t>
            </a:r>
            <a:endParaRPr kumimoji="1" lang="ja-JP" altLang="en-US" dirty="0"/>
          </a:p>
        </p:txBody>
      </p:sp>
      <p:sp>
        <p:nvSpPr>
          <p:cNvPr id="36" name="円/楕円 35"/>
          <p:cNvSpPr/>
          <p:nvPr/>
        </p:nvSpPr>
        <p:spPr>
          <a:xfrm>
            <a:off x="4275190" y="5076196"/>
            <a:ext cx="423307" cy="423351"/>
          </a:xfrm>
          <a:prstGeom prst="ellipse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Picture 1029" descr="QGM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90587" y="2858313"/>
            <a:ext cx="2506248" cy="1509153"/>
          </a:xfrm>
          <a:prstGeom prst="rect">
            <a:avLst/>
          </a:prstGeom>
          <a:noFill/>
          <a:ln w="63500" cmpd="sng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097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図 6" descr="ALICE_EVEN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0188"/>
            <a:ext cx="8382000" cy="617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2" descr="cms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292" y="141288"/>
            <a:ext cx="3829983" cy="2801562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1028" descr="atla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540" y="3692914"/>
            <a:ext cx="4226735" cy="2806816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7" name="Text Box 1029"/>
          <p:cNvSpPr txBox="1">
            <a:spLocks noChangeArrowheads="1"/>
          </p:cNvSpPr>
          <p:nvPr/>
        </p:nvSpPr>
        <p:spPr bwMode="auto">
          <a:xfrm>
            <a:off x="8227910" y="154656"/>
            <a:ext cx="73194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ja-JP" sz="1800" dirty="0"/>
              <a:t>CMS</a:t>
            </a:r>
          </a:p>
        </p:txBody>
      </p:sp>
      <p:pic>
        <p:nvPicPr>
          <p:cNvPr id="54278" name="Picture 1030" descr="ev32-end-ful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2"/>
          <a:stretch>
            <a:fillRect/>
          </a:stretch>
        </p:blipFill>
        <p:spPr bwMode="auto">
          <a:xfrm>
            <a:off x="260347" y="3687746"/>
            <a:ext cx="2804953" cy="2811984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9" name="Picture 1031" descr="phenixE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48" y="152400"/>
            <a:ext cx="3191388" cy="2790450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80" name="Text Box 1032"/>
          <p:cNvSpPr txBox="1">
            <a:spLocks noChangeArrowheads="1"/>
          </p:cNvSpPr>
          <p:nvPr/>
        </p:nvSpPr>
        <p:spPr bwMode="auto">
          <a:xfrm>
            <a:off x="2256386" y="3723816"/>
            <a:ext cx="793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ja-JP" sz="1800" dirty="0">
                <a:solidFill>
                  <a:schemeClr val="bg1"/>
                </a:solidFill>
              </a:rPr>
              <a:t>STAR</a:t>
            </a:r>
          </a:p>
        </p:txBody>
      </p:sp>
      <p:sp>
        <p:nvSpPr>
          <p:cNvPr id="54281" name="Text Box 1033"/>
          <p:cNvSpPr txBox="1">
            <a:spLocks noChangeArrowheads="1"/>
          </p:cNvSpPr>
          <p:nvPr/>
        </p:nvSpPr>
        <p:spPr bwMode="auto">
          <a:xfrm>
            <a:off x="2416686" y="141288"/>
            <a:ext cx="1035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800" dirty="0">
                <a:solidFill>
                  <a:schemeClr val="bg1"/>
                </a:solidFill>
              </a:rPr>
              <a:t>PHENIX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930316" y="2109719"/>
            <a:ext cx="7092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ALICE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5251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accelerator_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2947287"/>
            <a:ext cx="4404784" cy="330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Picture 3" descr="FAIR_3D_72dpi_eng_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190" y="3259777"/>
            <a:ext cx="4182610" cy="2991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" descr="ebf17ee5c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322" y="1828800"/>
            <a:ext cx="2895600" cy="13779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9" name="Picture 5" descr="e239fa343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26" y="152400"/>
            <a:ext cx="1870096" cy="187009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  <a:extLst/>
        </p:spPr>
      </p:pic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5108290" y="3044887"/>
            <a:ext cx="3835000" cy="40011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sz="2000" dirty="0" smtClean="0">
                <a:latin typeface="ＭＳ Ｐゴシック" charset="0"/>
              </a:rPr>
              <a:t>FAIR at GSI, Darmstadt, Germany</a:t>
            </a:r>
            <a:endParaRPr lang="ja-JP" altLang="en-US" sz="2000" dirty="0">
              <a:latin typeface="ＭＳ Ｐゴシック" charset="0"/>
            </a:endParaRP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1479727" y="5626386"/>
            <a:ext cx="3467831" cy="707886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sz="2000" dirty="0" smtClean="0">
                <a:latin typeface="ＭＳ Ｐゴシック" charset="0"/>
              </a:rPr>
              <a:t>Heavy-Ion upgrade at J-</a:t>
            </a:r>
            <a:r>
              <a:rPr lang="en-US" altLang="ja-JP" sz="2000" dirty="0" err="1" smtClean="0">
                <a:latin typeface="ＭＳ Ｐゴシック" charset="0"/>
              </a:rPr>
              <a:t>parc</a:t>
            </a:r>
            <a:r>
              <a:rPr lang="en-US" altLang="ja-JP" sz="2000" dirty="0" smtClean="0">
                <a:latin typeface="ＭＳ Ｐゴシック" charset="0"/>
              </a:rPr>
              <a:t>, </a:t>
            </a:r>
            <a:r>
              <a:rPr lang="en-US" altLang="ja-JP" sz="2000" dirty="0">
                <a:latin typeface="ＭＳ Ｐゴシック" charset="0"/>
              </a:rPr>
              <a:t/>
            </a:r>
            <a:br>
              <a:rPr lang="en-US" altLang="ja-JP" sz="2000" dirty="0">
                <a:latin typeface="ＭＳ Ｐゴシック" charset="0"/>
              </a:rPr>
            </a:br>
            <a:r>
              <a:rPr lang="en-US" altLang="ja-JP" sz="2000" dirty="0" smtClean="0">
                <a:latin typeface="ＭＳ Ｐゴシック" charset="0"/>
              </a:rPr>
              <a:t>Tokai, Japan</a:t>
            </a:r>
            <a:endParaRPr lang="ja-JP" altLang="en-US" sz="2000" dirty="0">
              <a:latin typeface="ＭＳ Ｐゴシック" charset="0"/>
            </a:endParaRPr>
          </a:p>
        </p:txBody>
      </p:sp>
      <p:pic>
        <p:nvPicPr>
          <p:cNvPr id="62472" name="Picture 5" descr="phenix-upgrade-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953" y="754988"/>
            <a:ext cx="3423655" cy="2091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Picture 4" descr="phenix-upgrade-0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66561"/>
            <a:ext cx="3100437" cy="230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4" name="Text Box 6"/>
          <p:cNvSpPr txBox="1">
            <a:spLocks noChangeArrowheads="1"/>
          </p:cNvSpPr>
          <p:nvPr/>
        </p:nvSpPr>
        <p:spPr bwMode="auto">
          <a:xfrm>
            <a:off x="171892" y="152400"/>
            <a:ext cx="4775666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2000" dirty="0" err="1" smtClean="0">
                <a:latin typeface="ＭＳ Ｐゴシック" charset="0"/>
              </a:rPr>
              <a:t>sPHENIX</a:t>
            </a:r>
            <a:r>
              <a:rPr lang="en-US" altLang="ja-JP" sz="2000" dirty="0" smtClean="0">
                <a:latin typeface="ＭＳ Ｐゴシック" charset="0"/>
              </a:rPr>
              <a:t> upgrade at RHIC, New York, USA</a:t>
            </a:r>
            <a:endParaRPr lang="ja-JP" altLang="en-US" sz="2000" dirty="0">
              <a:latin typeface="ＭＳ Ｐゴシック" charset="0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4219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740204"/>
              </p:ext>
            </p:extLst>
          </p:nvPr>
        </p:nvGraphicFramePr>
        <p:xfrm>
          <a:off x="459734" y="504639"/>
          <a:ext cx="5715000" cy="5952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Photo Editor Photo" r:id="rId4" imgW="6523810" imgH="6866667" progId="MSPhotoEd.3">
                  <p:embed/>
                </p:oleObj>
              </mc:Choice>
              <mc:Fallback>
                <p:oleObj name="Photo Editor Photo" r:id="rId4" imgW="6523810" imgH="686666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734" y="504639"/>
                        <a:ext cx="5715000" cy="59525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14" name="Freeform 14"/>
          <p:cNvSpPr>
            <a:spLocks/>
          </p:cNvSpPr>
          <p:nvPr/>
        </p:nvSpPr>
        <p:spPr bwMode="auto">
          <a:xfrm>
            <a:off x="2311317" y="3294480"/>
            <a:ext cx="231775" cy="1038225"/>
          </a:xfrm>
          <a:custGeom>
            <a:avLst/>
            <a:gdLst>
              <a:gd name="T0" fmla="*/ 112 w 146"/>
              <a:gd name="T1" fmla="*/ 0 h 654"/>
              <a:gd name="T2" fmla="*/ 13 w 146"/>
              <a:gd name="T3" fmla="*/ 167 h 654"/>
              <a:gd name="T4" fmla="*/ 35 w 146"/>
              <a:gd name="T5" fmla="*/ 376 h 654"/>
              <a:gd name="T6" fmla="*/ 146 w 146"/>
              <a:gd name="T7" fmla="*/ 65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" h="654">
                <a:moveTo>
                  <a:pt x="112" y="0"/>
                </a:moveTo>
                <a:cubicBezTo>
                  <a:pt x="97" y="28"/>
                  <a:pt x="26" y="104"/>
                  <a:pt x="13" y="167"/>
                </a:cubicBezTo>
                <a:cubicBezTo>
                  <a:pt x="0" y="230"/>
                  <a:pt x="13" y="295"/>
                  <a:pt x="35" y="376"/>
                </a:cubicBezTo>
                <a:cubicBezTo>
                  <a:pt x="57" y="457"/>
                  <a:pt x="123" y="596"/>
                  <a:pt x="146" y="654"/>
                </a:cubicBezTo>
              </a:path>
            </a:pathLst>
          </a:cu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6815" name="Freeform 15"/>
          <p:cNvSpPr>
            <a:spLocks/>
          </p:cNvSpPr>
          <p:nvPr/>
        </p:nvSpPr>
        <p:spPr bwMode="auto">
          <a:xfrm>
            <a:off x="1558842" y="2894430"/>
            <a:ext cx="277812" cy="1438275"/>
          </a:xfrm>
          <a:custGeom>
            <a:avLst/>
            <a:gdLst>
              <a:gd name="T0" fmla="*/ 174 w 175"/>
              <a:gd name="T1" fmla="*/ 0 h 906"/>
              <a:gd name="T2" fmla="*/ 23 w 175"/>
              <a:gd name="T3" fmla="*/ 232 h 906"/>
              <a:gd name="T4" fmla="*/ 37 w 175"/>
              <a:gd name="T5" fmla="*/ 546 h 906"/>
              <a:gd name="T6" fmla="*/ 175 w 175"/>
              <a:gd name="T7" fmla="*/ 906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5" h="906">
                <a:moveTo>
                  <a:pt x="174" y="0"/>
                </a:moveTo>
                <a:cubicBezTo>
                  <a:pt x="149" y="37"/>
                  <a:pt x="46" y="141"/>
                  <a:pt x="23" y="232"/>
                </a:cubicBezTo>
                <a:cubicBezTo>
                  <a:pt x="0" y="323"/>
                  <a:pt x="12" y="434"/>
                  <a:pt x="37" y="546"/>
                </a:cubicBezTo>
                <a:cubicBezTo>
                  <a:pt x="62" y="659"/>
                  <a:pt x="147" y="831"/>
                  <a:pt x="175" y="906"/>
                </a:cubicBezTo>
              </a:path>
            </a:pathLst>
          </a:cu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6816" name="Freeform 16"/>
          <p:cNvSpPr>
            <a:spLocks/>
          </p:cNvSpPr>
          <p:nvPr/>
        </p:nvSpPr>
        <p:spPr bwMode="auto">
          <a:xfrm>
            <a:off x="2960604" y="3923130"/>
            <a:ext cx="188913" cy="561975"/>
          </a:xfrm>
          <a:custGeom>
            <a:avLst/>
            <a:gdLst>
              <a:gd name="T0" fmla="*/ 76 w 119"/>
              <a:gd name="T1" fmla="*/ 0 h 354"/>
              <a:gd name="T2" fmla="*/ 7 w 119"/>
              <a:gd name="T3" fmla="*/ 160 h 354"/>
              <a:gd name="T4" fmla="*/ 119 w 119"/>
              <a:gd name="T5" fmla="*/ 354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" h="354">
                <a:moveTo>
                  <a:pt x="76" y="0"/>
                </a:moveTo>
                <a:cubicBezTo>
                  <a:pt x="65" y="25"/>
                  <a:pt x="0" y="101"/>
                  <a:pt x="7" y="160"/>
                </a:cubicBezTo>
                <a:cubicBezTo>
                  <a:pt x="14" y="219"/>
                  <a:pt x="96" y="314"/>
                  <a:pt x="119" y="354"/>
                </a:cubicBezTo>
              </a:path>
            </a:pathLst>
          </a:cu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027686" y="755323"/>
            <a:ext cx="3032538" cy="5078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Arial"/>
                <a:cs typeface="Arial"/>
              </a:rPr>
              <a:t>single </a:t>
            </a:r>
            <a:r>
              <a:rPr lang="en-US" altLang="ja-JP" b="1" dirty="0">
                <a:latin typeface="Arial"/>
                <a:cs typeface="Arial"/>
              </a:rPr>
              <a:t>particle </a:t>
            </a:r>
            <a:r>
              <a:rPr lang="en-US" altLang="ja-JP" b="1" dirty="0" err="1">
                <a:latin typeface="Arial"/>
                <a:cs typeface="Arial"/>
              </a:rPr>
              <a:t>p</a:t>
            </a:r>
            <a:r>
              <a:rPr lang="en-US" altLang="ja-JP" b="1" baseline="-25000" dirty="0" err="1">
                <a:latin typeface="Arial"/>
                <a:cs typeface="Arial"/>
              </a:rPr>
              <a:t>T</a:t>
            </a:r>
            <a:r>
              <a:rPr lang="en-US" altLang="ja-JP" b="1" dirty="0">
                <a:latin typeface="Arial"/>
                <a:cs typeface="Arial"/>
              </a:rPr>
              <a:t> </a:t>
            </a:r>
            <a:r>
              <a:rPr lang="en-US" altLang="ja-JP" b="1" dirty="0" smtClean="0">
                <a:latin typeface="Arial"/>
                <a:cs typeface="Arial"/>
              </a:rPr>
              <a:t>spectra,</a:t>
            </a:r>
          </a:p>
          <a:p>
            <a:r>
              <a:rPr lang="en-US" altLang="ja-JP" b="1" dirty="0" smtClean="0">
                <a:latin typeface="Arial"/>
                <a:cs typeface="Arial"/>
              </a:rPr>
              <a:t>HBT measurements</a:t>
            </a:r>
          </a:p>
          <a:p>
            <a:endParaRPr lang="en-US" altLang="ja-JP" dirty="0">
              <a:latin typeface="Arial"/>
              <a:cs typeface="Arial"/>
            </a:endParaRPr>
          </a:p>
          <a:p>
            <a:r>
              <a:rPr kumimoji="1" lang="en-US" altLang="ja-JP" dirty="0" smtClean="0">
                <a:latin typeface="Arial"/>
                <a:cs typeface="Arial"/>
              </a:rPr>
              <a:t>- Thermal freeze-out</a:t>
            </a:r>
          </a:p>
          <a:p>
            <a:r>
              <a:rPr lang="en-US" altLang="ja-JP" dirty="0" smtClean="0">
                <a:latin typeface="Arial"/>
                <a:cs typeface="Arial"/>
              </a:rPr>
              <a:t>- </a:t>
            </a:r>
            <a:r>
              <a:rPr lang="en-US" altLang="ja-JP" dirty="0" err="1" smtClean="0">
                <a:latin typeface="Arial"/>
                <a:cs typeface="Arial"/>
              </a:rPr>
              <a:t>T</a:t>
            </a:r>
            <a:r>
              <a:rPr lang="en-US" altLang="ja-JP" baseline="-25000" dirty="0" err="1" smtClean="0">
                <a:latin typeface="Arial"/>
                <a:cs typeface="Arial"/>
              </a:rPr>
              <a:t>f</a:t>
            </a:r>
            <a:r>
              <a:rPr lang="en-US" altLang="ja-JP" baseline="-25000" dirty="0" err="1">
                <a:latin typeface="Arial"/>
                <a:cs typeface="Arial"/>
              </a:rPr>
              <a:t>o</a:t>
            </a:r>
            <a:r>
              <a:rPr lang="en-US" altLang="ja-JP" baseline="30000" dirty="0" smtClean="0">
                <a:latin typeface="Arial"/>
                <a:cs typeface="Arial"/>
              </a:rPr>
              <a:t>(</a:t>
            </a:r>
            <a:r>
              <a:rPr lang="en-US" altLang="ja-JP" baseline="30000" dirty="0" err="1" smtClean="0">
                <a:latin typeface="Arial"/>
                <a:cs typeface="Arial"/>
              </a:rPr>
              <a:t>Th</a:t>
            </a:r>
            <a:r>
              <a:rPr lang="en-US" altLang="ja-JP" baseline="30000" dirty="0" smtClean="0">
                <a:latin typeface="Arial"/>
                <a:cs typeface="Arial"/>
              </a:rPr>
              <a:t>) </a:t>
            </a:r>
            <a:r>
              <a:rPr lang="en-US" altLang="ja-JP" dirty="0" smtClean="0">
                <a:latin typeface="Arial"/>
                <a:cs typeface="Arial"/>
              </a:rPr>
              <a:t>~ 100MeV</a:t>
            </a:r>
            <a:endParaRPr kumimoji="1" lang="en-US" altLang="ja-JP" dirty="0" smtClean="0">
              <a:latin typeface="Arial"/>
              <a:cs typeface="Arial"/>
            </a:endParaRPr>
          </a:p>
          <a:p>
            <a:r>
              <a:rPr lang="en-US" altLang="ja-JP" dirty="0" smtClean="0">
                <a:latin typeface="Arial"/>
                <a:cs typeface="Arial"/>
              </a:rPr>
              <a:t>- end of elastic interaction </a:t>
            </a:r>
          </a:p>
          <a:p>
            <a:r>
              <a:rPr lang="en-US" altLang="ja-JP" dirty="0" smtClean="0">
                <a:latin typeface="Arial"/>
                <a:cs typeface="Arial"/>
              </a:rPr>
              <a:t>  among hadrons</a:t>
            </a:r>
            <a:endParaRPr lang="en-US" altLang="ja-JP" dirty="0">
              <a:latin typeface="Arial"/>
              <a:cs typeface="Arial"/>
            </a:endParaRPr>
          </a:p>
          <a:p>
            <a:r>
              <a:rPr lang="en-US" altLang="ja-JP" dirty="0">
                <a:latin typeface="Arial"/>
                <a:cs typeface="Arial"/>
              </a:rPr>
              <a:t>- local </a:t>
            </a:r>
            <a:r>
              <a:rPr lang="en-US" altLang="ja-JP" dirty="0" err="1" smtClean="0">
                <a:latin typeface="Arial"/>
                <a:cs typeface="Arial"/>
              </a:rPr>
              <a:t>thermalization</a:t>
            </a:r>
            <a:endParaRPr lang="en-US" altLang="ja-JP" dirty="0" smtClean="0">
              <a:latin typeface="Arial"/>
              <a:cs typeface="Arial"/>
            </a:endParaRPr>
          </a:p>
          <a:p>
            <a:r>
              <a:rPr lang="en-US" altLang="ja-JP" dirty="0" smtClean="0">
                <a:latin typeface="Arial"/>
                <a:cs typeface="Arial"/>
              </a:rPr>
              <a:t>- Radial expansion, flow </a:t>
            </a:r>
            <a:endParaRPr lang="en-US" altLang="ja-JP" dirty="0">
              <a:latin typeface="Arial"/>
              <a:cs typeface="Arial"/>
            </a:endParaRPr>
          </a:p>
          <a:p>
            <a:endParaRPr kumimoji="1" lang="en-US" altLang="ja-JP" b="1" dirty="0" smtClean="0">
              <a:latin typeface="Arial"/>
              <a:cs typeface="Arial"/>
            </a:endParaRPr>
          </a:p>
          <a:p>
            <a:r>
              <a:rPr lang="en-US" altLang="ja-JP" b="1" dirty="0">
                <a:latin typeface="Arial"/>
                <a:cs typeface="Arial"/>
              </a:rPr>
              <a:t>particle yield </a:t>
            </a:r>
            <a:r>
              <a:rPr lang="en-US" altLang="ja-JP" b="1" dirty="0" smtClean="0">
                <a:latin typeface="Arial"/>
                <a:cs typeface="Arial"/>
              </a:rPr>
              <a:t>and ratio</a:t>
            </a:r>
            <a:endParaRPr lang="ja-JP" altLang="en-US" b="1" dirty="0">
              <a:latin typeface="Arial"/>
              <a:cs typeface="Arial"/>
            </a:endParaRPr>
          </a:p>
          <a:p>
            <a:endParaRPr kumimoji="1" lang="en-US" altLang="ja-JP" dirty="0" smtClean="0">
              <a:latin typeface="Arial"/>
              <a:cs typeface="Arial"/>
            </a:endParaRPr>
          </a:p>
          <a:p>
            <a:r>
              <a:rPr lang="en-US" altLang="ja-JP" dirty="0" smtClean="0">
                <a:latin typeface="Arial"/>
                <a:cs typeface="Arial"/>
              </a:rPr>
              <a:t>- Chemical freeze-out</a:t>
            </a:r>
          </a:p>
          <a:p>
            <a:r>
              <a:rPr kumimoji="1" lang="en-US" altLang="ja-JP" dirty="0" smtClean="0">
                <a:latin typeface="Arial"/>
                <a:cs typeface="Arial"/>
              </a:rPr>
              <a:t>- </a:t>
            </a:r>
            <a:r>
              <a:rPr lang="en-US" altLang="ja-JP" dirty="0" err="1" smtClean="0">
                <a:latin typeface="Arial"/>
                <a:cs typeface="Arial"/>
              </a:rPr>
              <a:t>T</a:t>
            </a:r>
            <a:r>
              <a:rPr lang="en-US" altLang="ja-JP" baseline="-25000" dirty="0" err="1" smtClean="0">
                <a:latin typeface="Arial"/>
                <a:cs typeface="Arial"/>
              </a:rPr>
              <a:t>fo</a:t>
            </a:r>
            <a:r>
              <a:rPr lang="en-US" altLang="ja-JP" baseline="30000" dirty="0" smtClean="0">
                <a:latin typeface="Arial"/>
                <a:cs typeface="Arial"/>
              </a:rPr>
              <a:t>(</a:t>
            </a:r>
            <a:r>
              <a:rPr lang="en-US" altLang="ja-JP" baseline="30000" dirty="0" err="1" smtClean="0">
                <a:latin typeface="Arial"/>
                <a:cs typeface="Arial"/>
              </a:rPr>
              <a:t>Ch</a:t>
            </a:r>
            <a:r>
              <a:rPr lang="en-US" altLang="ja-JP" baseline="30000" dirty="0" smtClean="0">
                <a:latin typeface="Arial"/>
                <a:cs typeface="Arial"/>
              </a:rPr>
              <a:t>) </a:t>
            </a:r>
            <a:r>
              <a:rPr lang="en-US" altLang="ja-JP" dirty="0">
                <a:latin typeface="Arial"/>
                <a:cs typeface="Arial"/>
              </a:rPr>
              <a:t>~ </a:t>
            </a:r>
            <a:r>
              <a:rPr lang="en-US" altLang="ja-JP" dirty="0" smtClean="0">
                <a:latin typeface="Arial"/>
                <a:cs typeface="Arial"/>
              </a:rPr>
              <a:t>170MeV</a:t>
            </a:r>
            <a:endParaRPr lang="en-US" altLang="ja-JP" dirty="0">
              <a:latin typeface="Arial"/>
              <a:cs typeface="Arial"/>
            </a:endParaRPr>
          </a:p>
          <a:p>
            <a:r>
              <a:rPr kumimoji="1" lang="en-US" altLang="ja-JP" dirty="0" smtClean="0">
                <a:latin typeface="Arial"/>
                <a:cs typeface="Arial"/>
              </a:rPr>
              <a:t>- end of inelastic interaction </a:t>
            </a:r>
          </a:p>
          <a:p>
            <a:r>
              <a:rPr kumimoji="1" lang="en-US" altLang="ja-JP" dirty="0" smtClean="0">
                <a:latin typeface="Arial"/>
                <a:cs typeface="Arial"/>
              </a:rPr>
              <a:t>  among hadrons</a:t>
            </a:r>
          </a:p>
          <a:p>
            <a:r>
              <a:rPr kumimoji="1" lang="en-US" altLang="ja-JP" dirty="0" smtClean="0">
                <a:latin typeface="Arial"/>
                <a:cs typeface="Arial"/>
              </a:rPr>
              <a:t>- close to the expected </a:t>
            </a:r>
          </a:p>
          <a:p>
            <a:r>
              <a:rPr kumimoji="1" lang="en-US" altLang="ja-JP" dirty="0" smtClean="0">
                <a:latin typeface="Arial"/>
                <a:cs typeface="Arial"/>
              </a:rPr>
              <a:t>  phase boundary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708622" y="304584"/>
            <a:ext cx="3433752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2000" dirty="0" smtClean="0">
                <a:latin typeface="Arial"/>
                <a:cs typeface="Arial"/>
              </a:rPr>
              <a:t>化学的、熱的なフリーズアウト</a:t>
            </a:r>
            <a:endParaRPr kumimoji="1" lang="ja-JP" altLang="en-US" sz="2000" dirty="0">
              <a:latin typeface="Arial"/>
              <a:cs typeface="Arial"/>
            </a:endParaRP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7" name="フリーフォーム 6"/>
          <p:cNvSpPr/>
          <p:nvPr/>
        </p:nvSpPr>
        <p:spPr>
          <a:xfrm>
            <a:off x="1303677" y="3180359"/>
            <a:ext cx="4439244" cy="2539792"/>
          </a:xfrm>
          <a:custGeom>
            <a:avLst/>
            <a:gdLst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30978 w 4439244"/>
              <a:gd name="connsiteY3" fmla="*/ 595615 h 2539792"/>
              <a:gd name="connsiteX4" fmla="*/ 3461486 w 4439244"/>
              <a:gd name="connsiteY4" fmla="*/ 1033897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30978 w 4439244"/>
              <a:gd name="connsiteY3" fmla="*/ 595615 h 2539792"/>
              <a:gd name="connsiteX4" fmla="*/ 3394054 w 4439244"/>
              <a:gd name="connsiteY4" fmla="*/ 1000183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30978 w 4439244"/>
              <a:gd name="connsiteY3" fmla="*/ 595615 h 2539792"/>
              <a:gd name="connsiteX4" fmla="*/ 3394054 w 4439244"/>
              <a:gd name="connsiteY4" fmla="*/ 1000183 h 2539792"/>
              <a:gd name="connsiteX5" fmla="*/ 3978462 w 4439244"/>
              <a:gd name="connsiteY5" fmla="*/ 1618274 h 2539792"/>
              <a:gd name="connsiteX6" fmla="*/ 4439244 w 4439244"/>
              <a:gd name="connsiteY6" fmla="*/ 2539792 h 253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9244" h="2539792">
                <a:moveTo>
                  <a:pt x="0" y="0"/>
                </a:moveTo>
                <a:cubicBezTo>
                  <a:pt x="233201" y="5619"/>
                  <a:pt x="466402" y="11238"/>
                  <a:pt x="775463" y="56190"/>
                </a:cubicBezTo>
                <a:cubicBezTo>
                  <a:pt x="1084524" y="101142"/>
                  <a:pt x="1528449" y="179808"/>
                  <a:pt x="1854368" y="269712"/>
                </a:cubicBezTo>
                <a:cubicBezTo>
                  <a:pt x="2180287" y="359616"/>
                  <a:pt x="2474364" y="473870"/>
                  <a:pt x="2730978" y="595615"/>
                </a:cubicBezTo>
                <a:cubicBezTo>
                  <a:pt x="2987592" y="717360"/>
                  <a:pt x="3186140" y="829740"/>
                  <a:pt x="3394054" y="1000183"/>
                </a:cubicBezTo>
                <a:cubicBezTo>
                  <a:pt x="3601968" y="1170626"/>
                  <a:pt x="3804264" y="1361673"/>
                  <a:pt x="3978462" y="1618274"/>
                </a:cubicBezTo>
                <a:cubicBezTo>
                  <a:pt x="4152660" y="1874876"/>
                  <a:pt x="4439244" y="2539792"/>
                  <a:pt x="4439244" y="2539792"/>
                </a:cubicBezTo>
              </a:path>
            </a:pathLst>
          </a:custGeom>
          <a:ln w="6350" cmpd="sng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リーフォーム 11"/>
          <p:cNvSpPr/>
          <p:nvPr/>
        </p:nvSpPr>
        <p:spPr>
          <a:xfrm>
            <a:off x="1289413" y="3894936"/>
            <a:ext cx="3363364" cy="1938701"/>
          </a:xfrm>
          <a:custGeom>
            <a:avLst/>
            <a:gdLst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30978 w 4439244"/>
              <a:gd name="connsiteY3" fmla="*/ 595615 h 2539792"/>
              <a:gd name="connsiteX4" fmla="*/ 3461486 w 4439244"/>
              <a:gd name="connsiteY4" fmla="*/ 1033897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30978 w 4439244"/>
              <a:gd name="connsiteY3" fmla="*/ 595615 h 2539792"/>
              <a:gd name="connsiteX4" fmla="*/ 3394054 w 4439244"/>
              <a:gd name="connsiteY4" fmla="*/ 1000183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60646 w 4439244"/>
              <a:gd name="connsiteY3" fmla="*/ 533064 h 2539792"/>
              <a:gd name="connsiteX4" fmla="*/ 3394054 w 4439244"/>
              <a:gd name="connsiteY4" fmla="*/ 1000183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60646 w 4439244"/>
              <a:gd name="connsiteY3" fmla="*/ 533064 h 2539792"/>
              <a:gd name="connsiteX4" fmla="*/ 3438556 w 4439244"/>
              <a:gd name="connsiteY4" fmla="*/ 921995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60646 w 4439244"/>
              <a:gd name="connsiteY3" fmla="*/ 533064 h 2539792"/>
              <a:gd name="connsiteX4" fmla="*/ 3438556 w 4439244"/>
              <a:gd name="connsiteY4" fmla="*/ 921995 h 2539792"/>
              <a:gd name="connsiteX5" fmla="*/ 4004082 w 4439244"/>
              <a:gd name="connsiteY5" fmla="*/ 1593837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720865 w 4439244"/>
              <a:gd name="connsiteY2" fmla="*/ 222799 h 2539792"/>
              <a:gd name="connsiteX3" fmla="*/ 2760646 w 4439244"/>
              <a:gd name="connsiteY3" fmla="*/ 533064 h 2539792"/>
              <a:gd name="connsiteX4" fmla="*/ 3438556 w 4439244"/>
              <a:gd name="connsiteY4" fmla="*/ 921995 h 2539792"/>
              <a:gd name="connsiteX5" fmla="*/ 4004082 w 4439244"/>
              <a:gd name="connsiteY5" fmla="*/ 1593837 h 2539792"/>
              <a:gd name="connsiteX6" fmla="*/ 4439244 w 4439244"/>
              <a:gd name="connsiteY6" fmla="*/ 2539792 h 253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9244" h="2539792">
                <a:moveTo>
                  <a:pt x="0" y="0"/>
                </a:moveTo>
                <a:cubicBezTo>
                  <a:pt x="233201" y="5619"/>
                  <a:pt x="488652" y="19057"/>
                  <a:pt x="775463" y="56190"/>
                </a:cubicBezTo>
                <a:cubicBezTo>
                  <a:pt x="1062274" y="93323"/>
                  <a:pt x="1390001" y="143320"/>
                  <a:pt x="1720865" y="222799"/>
                </a:cubicBezTo>
                <a:cubicBezTo>
                  <a:pt x="2051729" y="302278"/>
                  <a:pt x="2474364" y="416531"/>
                  <a:pt x="2760646" y="533064"/>
                </a:cubicBezTo>
                <a:cubicBezTo>
                  <a:pt x="3046928" y="649597"/>
                  <a:pt x="3231317" y="745200"/>
                  <a:pt x="3438556" y="921995"/>
                </a:cubicBezTo>
                <a:cubicBezTo>
                  <a:pt x="3645795" y="1098790"/>
                  <a:pt x="3837301" y="1324204"/>
                  <a:pt x="4004082" y="1593837"/>
                </a:cubicBezTo>
                <a:cubicBezTo>
                  <a:pt x="4170863" y="1863470"/>
                  <a:pt x="4439244" y="2539792"/>
                  <a:pt x="4439244" y="2539792"/>
                </a:cubicBezTo>
              </a:path>
            </a:pathLst>
          </a:custGeom>
          <a:ln w="6350" cmpd="sng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3344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pidv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486" y="3084441"/>
            <a:ext cx="6331083" cy="3053120"/>
          </a:xfrm>
          <a:prstGeom prst="rect">
            <a:avLst/>
          </a:prstGeom>
        </p:spPr>
      </p:pic>
      <p:pic>
        <p:nvPicPr>
          <p:cNvPr id="10" name="Picture 8" descr="initi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354" y="705485"/>
            <a:ext cx="1956264" cy="174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0" name="Picture 1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11" y="2328809"/>
            <a:ext cx="25812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2" name="Picture 4" descr="hbt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511" y="1052443"/>
            <a:ext cx="4894277" cy="2031998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xtLst/>
        </p:spPr>
      </p:pic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559152" y="206595"/>
            <a:ext cx="5574764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ja-JP" altLang="en-US" sz="2000" dirty="0" smtClean="0">
                <a:latin typeface="Arial"/>
                <a:cs typeface="Arial"/>
              </a:rPr>
              <a:t>初期ゆらぎ、高次方位角異方性、集団運動的膨張</a:t>
            </a:r>
            <a:endParaRPr lang="en-US" altLang="ja-JP" sz="2000" dirty="0">
              <a:latin typeface="Arial"/>
              <a:cs typeface="Arial"/>
            </a:endParaRPr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3246353" y="5928234"/>
            <a:ext cx="24177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dirty="0"/>
              <a:t> PHENIX Preliminary, QM12</a:t>
            </a:r>
          </a:p>
        </p:txBody>
      </p:sp>
      <p:pic>
        <p:nvPicPr>
          <p:cNvPr id="11" name="Picture 5" descr="wma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11" y="164153"/>
            <a:ext cx="1636056" cy="91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71212" y="1153867"/>
            <a:ext cx="7053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200" dirty="0"/>
              <a:t>WMAP</a:t>
            </a: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7305861" y="5881698"/>
            <a:ext cx="162726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QM12: S. Mizuno</a:t>
            </a:r>
            <a:endParaRPr lang="en-US" altLang="ja-JP" sz="16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870318" y="4717533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楕円的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394318" y="4716044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三角的</a:t>
            </a:r>
            <a:endParaRPr kumimoji="1" lang="ja-JP" altLang="en-US" sz="1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324184" y="3722010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四角的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663566" y="3598900"/>
            <a:ext cx="9813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800" dirty="0" smtClean="0"/>
              <a:t>（楕円軸に対する）</a:t>
            </a:r>
            <a:endParaRPr lang="en-US" altLang="ja-JP" sz="800" dirty="0" smtClean="0"/>
          </a:p>
          <a:p>
            <a:r>
              <a:rPr lang="ja-JP" altLang="en-US" sz="1400" dirty="0" smtClean="0"/>
              <a:t>四角的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876127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bt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667000"/>
            <a:ext cx="5867400" cy="337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3439318" y="2717800"/>
            <a:ext cx="2417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 PHENIX Preliminary, QM12</a:t>
            </a:r>
          </a:p>
        </p:txBody>
      </p:sp>
      <p:pic>
        <p:nvPicPr>
          <p:cNvPr id="107524" name="Picture 4" descr="ell-tr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3463925"/>
            <a:ext cx="2417762" cy="247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246646" y="397715"/>
            <a:ext cx="4329534" cy="104644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ja-JP" altLang="en-US" sz="1400" dirty="0" smtClean="0"/>
              <a:t>フリーズアウト時の</a:t>
            </a:r>
            <a:endParaRPr lang="en-US" altLang="ja-JP" sz="1400" dirty="0" smtClean="0"/>
          </a:p>
          <a:p>
            <a:pPr algn="ctr"/>
            <a:r>
              <a:rPr lang="ja-JP" altLang="en-US" sz="2000" dirty="0" smtClean="0"/>
              <a:t>幾何学的形状、大きさ、時間幅</a:t>
            </a:r>
            <a:endParaRPr lang="en-US" altLang="ja-JP" sz="2000" dirty="0" smtClean="0"/>
          </a:p>
          <a:p>
            <a:pPr algn="ctr"/>
            <a:endParaRPr lang="en-US" altLang="ja-JP" sz="1400" dirty="0" smtClean="0"/>
          </a:p>
          <a:p>
            <a:pPr algn="ctr"/>
            <a:r>
              <a:rPr lang="ja-JP" altLang="en-US" sz="1400" dirty="0" smtClean="0"/>
              <a:t>量子力学的二粒子相関（</a:t>
            </a:r>
            <a:r>
              <a:rPr lang="en-US" altLang="ja-JP" sz="1400" dirty="0" smtClean="0"/>
              <a:t>HBT</a:t>
            </a:r>
            <a:r>
              <a:rPr lang="ja-JP" altLang="en-US" sz="1400" dirty="0" smtClean="0"/>
              <a:t>相関）</a:t>
            </a:r>
            <a:endParaRPr lang="en-US" altLang="ja-JP" sz="1400" dirty="0" smtClean="0"/>
          </a:p>
        </p:txBody>
      </p:sp>
      <p:sp>
        <p:nvSpPr>
          <p:cNvPr id="107526" name="Oval 6"/>
          <p:cNvSpPr>
            <a:spLocks noChangeArrowheads="1"/>
          </p:cNvSpPr>
          <p:nvPr/>
        </p:nvSpPr>
        <p:spPr bwMode="auto">
          <a:xfrm>
            <a:off x="4648200" y="685800"/>
            <a:ext cx="1066800" cy="1447800"/>
          </a:xfrm>
          <a:prstGeom prst="ellipse">
            <a:avLst/>
          </a:prstGeom>
          <a:gradFill rotWithShape="0">
            <a:gsLst>
              <a:gs pos="0">
                <a:srgbClr val="FF8000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27" name="Line 7"/>
          <p:cNvSpPr>
            <a:spLocks noChangeShapeType="1"/>
          </p:cNvSpPr>
          <p:nvPr/>
        </p:nvSpPr>
        <p:spPr bwMode="auto">
          <a:xfrm flipV="1">
            <a:off x="5521325" y="1050925"/>
            <a:ext cx="1371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28" name="Line 8"/>
          <p:cNvSpPr>
            <a:spLocks noChangeShapeType="1"/>
          </p:cNvSpPr>
          <p:nvPr/>
        </p:nvSpPr>
        <p:spPr bwMode="auto">
          <a:xfrm>
            <a:off x="5521325" y="1355725"/>
            <a:ext cx="838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29" name="Line 9"/>
          <p:cNvSpPr>
            <a:spLocks noChangeShapeType="1"/>
          </p:cNvSpPr>
          <p:nvPr/>
        </p:nvSpPr>
        <p:spPr bwMode="auto">
          <a:xfrm>
            <a:off x="5521325" y="1355725"/>
            <a:ext cx="2209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0" name="Line 10"/>
          <p:cNvSpPr>
            <a:spLocks noChangeShapeType="1"/>
          </p:cNvSpPr>
          <p:nvPr/>
        </p:nvSpPr>
        <p:spPr bwMode="auto">
          <a:xfrm flipV="1">
            <a:off x="6359525" y="1355725"/>
            <a:ext cx="137160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1" name="Line 11"/>
          <p:cNvSpPr>
            <a:spLocks noChangeShapeType="1"/>
          </p:cNvSpPr>
          <p:nvPr/>
        </p:nvSpPr>
        <p:spPr bwMode="auto">
          <a:xfrm>
            <a:off x="6892925" y="1050925"/>
            <a:ext cx="83820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2" name="Line 12"/>
          <p:cNvSpPr>
            <a:spLocks noChangeShapeType="1"/>
          </p:cNvSpPr>
          <p:nvPr/>
        </p:nvSpPr>
        <p:spPr bwMode="auto">
          <a:xfrm flipH="1">
            <a:off x="6359525" y="1050925"/>
            <a:ext cx="53340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3" name="Line 13"/>
          <p:cNvSpPr>
            <a:spLocks noChangeShapeType="1"/>
          </p:cNvSpPr>
          <p:nvPr/>
        </p:nvSpPr>
        <p:spPr bwMode="auto">
          <a:xfrm>
            <a:off x="6359525" y="1660525"/>
            <a:ext cx="533400" cy="0"/>
          </a:xfrm>
          <a:prstGeom prst="line">
            <a:avLst/>
          </a:prstGeom>
          <a:noFill/>
          <a:ln w="381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4" name="Line 14"/>
          <p:cNvSpPr>
            <a:spLocks noChangeShapeType="1"/>
          </p:cNvSpPr>
          <p:nvPr/>
        </p:nvSpPr>
        <p:spPr bwMode="auto">
          <a:xfrm flipV="1">
            <a:off x="6892925" y="1050925"/>
            <a:ext cx="0" cy="609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5" name="Text Box 15"/>
          <p:cNvSpPr txBox="1">
            <a:spLocks noChangeArrowheads="1"/>
          </p:cNvSpPr>
          <p:nvPr/>
        </p:nvSpPr>
        <p:spPr bwMode="auto">
          <a:xfrm>
            <a:off x="6130925" y="828675"/>
            <a:ext cx="4159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p</a:t>
            </a:r>
            <a:r>
              <a:rPr lang="en-US" altLang="ja-JP" sz="1400" baseline="-25000"/>
              <a:t>T1</a:t>
            </a:r>
            <a:endParaRPr lang="en-US" altLang="ja-JP" sz="1400"/>
          </a:p>
        </p:txBody>
      </p:sp>
      <p:sp>
        <p:nvSpPr>
          <p:cNvPr id="107536" name="Text Box 16"/>
          <p:cNvSpPr txBox="1">
            <a:spLocks noChangeArrowheads="1"/>
          </p:cNvSpPr>
          <p:nvPr/>
        </p:nvSpPr>
        <p:spPr bwMode="auto">
          <a:xfrm>
            <a:off x="5749925" y="1438275"/>
            <a:ext cx="4159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p</a:t>
            </a:r>
            <a:r>
              <a:rPr lang="en-US" altLang="ja-JP" sz="1400" baseline="-25000"/>
              <a:t>T2</a:t>
            </a:r>
            <a:endParaRPr lang="en-US" altLang="ja-JP" sz="1400"/>
          </a:p>
        </p:txBody>
      </p:sp>
      <p:sp>
        <p:nvSpPr>
          <p:cNvPr id="107537" name="Text Box 17"/>
          <p:cNvSpPr txBox="1">
            <a:spLocks noChangeArrowheads="1"/>
          </p:cNvSpPr>
          <p:nvPr/>
        </p:nvSpPr>
        <p:spPr bwMode="auto">
          <a:xfrm>
            <a:off x="6664325" y="457200"/>
            <a:ext cx="1412875" cy="527050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ja-JP" sz="1400"/>
              <a:t>side view size</a:t>
            </a:r>
          </a:p>
          <a:p>
            <a:r>
              <a:rPr lang="en-US" altLang="ja-JP" sz="1400"/>
              <a:t>q</a:t>
            </a:r>
            <a:r>
              <a:rPr lang="en-US" altLang="ja-JP" sz="1400" baseline="-25000"/>
              <a:t>T-side</a:t>
            </a:r>
            <a:r>
              <a:rPr lang="en-US" altLang="ja-JP" sz="1400"/>
              <a:t> : R</a:t>
            </a:r>
            <a:r>
              <a:rPr lang="en-US" altLang="ja-JP" sz="1400" baseline="-25000"/>
              <a:t>T-side</a:t>
            </a:r>
          </a:p>
        </p:txBody>
      </p:sp>
      <p:sp>
        <p:nvSpPr>
          <p:cNvPr id="107538" name="Text Box 18"/>
          <p:cNvSpPr txBox="1">
            <a:spLocks noChangeArrowheads="1"/>
          </p:cNvSpPr>
          <p:nvPr/>
        </p:nvSpPr>
        <p:spPr bwMode="auto">
          <a:xfrm>
            <a:off x="6207125" y="1736725"/>
            <a:ext cx="1870075" cy="527050"/>
          </a:xfrm>
          <a:prstGeom prst="rect">
            <a:avLst/>
          </a:prstGeom>
          <a:noFill/>
          <a:ln w="9525">
            <a:solidFill>
              <a:srgbClr val="FF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ja-JP" sz="1400"/>
              <a:t>depth + time duration</a:t>
            </a:r>
          </a:p>
          <a:p>
            <a:r>
              <a:rPr lang="en-US" altLang="ja-JP" sz="1400"/>
              <a:t>q</a:t>
            </a:r>
            <a:r>
              <a:rPr lang="en-US" altLang="ja-JP" sz="1400" baseline="-25000"/>
              <a:t>T-out</a:t>
            </a:r>
            <a:r>
              <a:rPr lang="en-US" altLang="ja-JP" sz="1400"/>
              <a:t> : R</a:t>
            </a:r>
            <a:r>
              <a:rPr lang="en-US" altLang="ja-JP" sz="1400" baseline="-25000"/>
              <a:t>T-out</a:t>
            </a:r>
          </a:p>
        </p:txBody>
      </p:sp>
      <p:grpSp>
        <p:nvGrpSpPr>
          <p:cNvPr id="107539" name="Group 19"/>
          <p:cNvGrpSpPr>
            <a:grpSpLocks/>
          </p:cNvGrpSpPr>
          <p:nvPr/>
        </p:nvGrpSpPr>
        <p:grpSpPr bwMode="auto">
          <a:xfrm>
            <a:off x="7807325" y="1143000"/>
            <a:ext cx="381000" cy="457200"/>
            <a:chOff x="5136" y="768"/>
            <a:chExt cx="240" cy="288"/>
          </a:xfrm>
        </p:grpSpPr>
        <p:sp>
          <p:nvSpPr>
            <p:cNvPr id="107540" name="Oval 20"/>
            <p:cNvSpPr>
              <a:spLocks noChangeArrowheads="1"/>
            </p:cNvSpPr>
            <p:nvPr/>
          </p:nvSpPr>
          <p:spPr bwMode="auto">
            <a:xfrm>
              <a:off x="5184" y="816"/>
              <a:ext cx="48" cy="19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1" name="Oval 21"/>
            <p:cNvSpPr>
              <a:spLocks noChangeArrowheads="1"/>
            </p:cNvSpPr>
            <p:nvPr/>
          </p:nvSpPr>
          <p:spPr bwMode="auto">
            <a:xfrm>
              <a:off x="5184" y="864"/>
              <a:ext cx="48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2" name="Line 22"/>
            <p:cNvSpPr>
              <a:spLocks noChangeShapeType="1"/>
            </p:cNvSpPr>
            <p:nvPr/>
          </p:nvSpPr>
          <p:spPr bwMode="auto">
            <a:xfrm>
              <a:off x="5136" y="768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3" name="Line 23"/>
            <p:cNvSpPr>
              <a:spLocks noChangeShapeType="1"/>
            </p:cNvSpPr>
            <p:nvPr/>
          </p:nvSpPr>
          <p:spPr bwMode="auto">
            <a:xfrm flipV="1">
              <a:off x="5136" y="912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07544" name="Group 24"/>
          <p:cNvGrpSpPr>
            <a:grpSpLocks/>
          </p:cNvGrpSpPr>
          <p:nvPr/>
        </p:nvGrpSpPr>
        <p:grpSpPr bwMode="auto">
          <a:xfrm rot="-5387120">
            <a:off x="4991100" y="190500"/>
            <a:ext cx="381000" cy="457200"/>
            <a:chOff x="5136" y="768"/>
            <a:chExt cx="240" cy="288"/>
          </a:xfrm>
        </p:grpSpPr>
        <p:sp>
          <p:nvSpPr>
            <p:cNvPr id="107545" name="Oval 25"/>
            <p:cNvSpPr>
              <a:spLocks noChangeArrowheads="1"/>
            </p:cNvSpPr>
            <p:nvPr/>
          </p:nvSpPr>
          <p:spPr bwMode="auto">
            <a:xfrm>
              <a:off x="5184" y="816"/>
              <a:ext cx="48" cy="19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6" name="Oval 26"/>
            <p:cNvSpPr>
              <a:spLocks noChangeArrowheads="1"/>
            </p:cNvSpPr>
            <p:nvPr/>
          </p:nvSpPr>
          <p:spPr bwMode="auto">
            <a:xfrm>
              <a:off x="5184" y="864"/>
              <a:ext cx="48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7" name="Line 27"/>
            <p:cNvSpPr>
              <a:spLocks noChangeShapeType="1"/>
            </p:cNvSpPr>
            <p:nvPr/>
          </p:nvSpPr>
          <p:spPr bwMode="auto">
            <a:xfrm>
              <a:off x="5136" y="768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8" name="Line 28"/>
            <p:cNvSpPr>
              <a:spLocks noChangeShapeType="1"/>
            </p:cNvSpPr>
            <p:nvPr/>
          </p:nvSpPr>
          <p:spPr bwMode="auto">
            <a:xfrm flipV="1">
              <a:off x="5136" y="912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07549" name="Group 29"/>
          <p:cNvGrpSpPr>
            <a:grpSpLocks/>
          </p:cNvGrpSpPr>
          <p:nvPr/>
        </p:nvGrpSpPr>
        <p:grpSpPr bwMode="auto">
          <a:xfrm rot="-1775572">
            <a:off x="5638800" y="609600"/>
            <a:ext cx="381000" cy="457200"/>
            <a:chOff x="5136" y="768"/>
            <a:chExt cx="240" cy="288"/>
          </a:xfrm>
        </p:grpSpPr>
        <p:sp>
          <p:nvSpPr>
            <p:cNvPr id="107550" name="Oval 30"/>
            <p:cNvSpPr>
              <a:spLocks noChangeArrowheads="1"/>
            </p:cNvSpPr>
            <p:nvPr/>
          </p:nvSpPr>
          <p:spPr bwMode="auto">
            <a:xfrm>
              <a:off x="5184" y="816"/>
              <a:ext cx="48" cy="19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51" name="Oval 31"/>
            <p:cNvSpPr>
              <a:spLocks noChangeArrowheads="1"/>
            </p:cNvSpPr>
            <p:nvPr/>
          </p:nvSpPr>
          <p:spPr bwMode="auto">
            <a:xfrm>
              <a:off x="5184" y="864"/>
              <a:ext cx="48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52" name="Line 32"/>
            <p:cNvSpPr>
              <a:spLocks noChangeShapeType="1"/>
            </p:cNvSpPr>
            <p:nvPr/>
          </p:nvSpPr>
          <p:spPr bwMode="auto">
            <a:xfrm>
              <a:off x="5136" y="768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53" name="Line 33"/>
            <p:cNvSpPr>
              <a:spLocks noChangeShapeType="1"/>
            </p:cNvSpPr>
            <p:nvPr/>
          </p:nvSpPr>
          <p:spPr bwMode="auto">
            <a:xfrm flipV="1">
              <a:off x="5136" y="912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107554" name="Text Box 34"/>
          <p:cNvSpPr txBox="1">
            <a:spLocks noChangeArrowheads="1"/>
          </p:cNvSpPr>
          <p:nvPr/>
        </p:nvSpPr>
        <p:spPr bwMode="auto">
          <a:xfrm>
            <a:off x="477838" y="2870200"/>
            <a:ext cx="1933575" cy="527050"/>
          </a:xfrm>
          <a:prstGeom prst="rect">
            <a:avLst/>
          </a:prstGeom>
          <a:noFill/>
          <a:ln w="9525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together with v</a:t>
            </a:r>
            <a:r>
              <a:rPr lang="en-US" altLang="ja-JP" sz="1400" baseline="-25000"/>
              <a:t>n</a:t>
            </a:r>
            <a:r>
              <a:rPr lang="en-US" altLang="ja-JP" sz="1400"/>
              <a:t>(p</a:t>
            </a:r>
            <a:r>
              <a:rPr lang="en-US" altLang="ja-JP" sz="1400" baseline="-25000"/>
              <a:t>T</a:t>
            </a:r>
            <a:r>
              <a:rPr lang="en-US" altLang="ja-JP" sz="1400"/>
              <a:t>)</a:t>
            </a:r>
            <a:r>
              <a:rPr lang="en-US" altLang="ja-JP" sz="1400" baseline="30000"/>
              <a:t>PID</a:t>
            </a:r>
            <a:endParaRPr lang="en-US" altLang="ja-JP" sz="1400"/>
          </a:p>
          <a:p>
            <a:r>
              <a:rPr lang="en-US" altLang="ja-JP" sz="1400"/>
              <a:t>fitting with Blast Wave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360004" y="1767497"/>
            <a:ext cx="3881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R</a:t>
            </a:r>
            <a:r>
              <a:rPr lang="en-US" altLang="ja-JP" baseline="-25000" dirty="0" smtClean="0"/>
              <a:t>T-side</a:t>
            </a:r>
            <a:r>
              <a:rPr lang="en-US" altLang="ja-JP" dirty="0" smtClean="0"/>
              <a:t>,</a:t>
            </a:r>
            <a:r>
              <a:rPr lang="en-US" altLang="ja-JP" baseline="-25000" dirty="0" smtClean="0"/>
              <a:t>  </a:t>
            </a:r>
            <a:r>
              <a:rPr lang="en-US" altLang="ja-JP" dirty="0" smtClean="0"/>
              <a:t>R</a:t>
            </a:r>
            <a:r>
              <a:rPr lang="en-US" altLang="ja-JP" baseline="-25000" dirty="0" smtClean="0"/>
              <a:t>T-out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vs</a:t>
            </a:r>
            <a:r>
              <a:rPr lang="en-US" altLang="ja-JP" dirty="0" smtClean="0"/>
              <a:t> (</a:t>
            </a:r>
            <a:r>
              <a:rPr lang="en-US" altLang="ja-JP" dirty="0" smtClean="0">
                <a:latin typeface="Symbol" charset="0"/>
                <a:sym typeface="Symbol" charset="0"/>
              </a:rPr>
              <a:t></a:t>
            </a:r>
            <a:r>
              <a:rPr lang="en-US" altLang="ja-JP" baseline="-25000" dirty="0" smtClean="0">
                <a:latin typeface="Symbol" charset="0"/>
                <a:sym typeface="Symbol" charset="0"/>
              </a:rPr>
              <a:t></a:t>
            </a:r>
            <a:r>
              <a:rPr lang="en-US" altLang="ja-JP" dirty="0" smtClean="0"/>
              <a:t>), (</a:t>
            </a:r>
            <a:r>
              <a:rPr lang="en-US" altLang="ja-JP" dirty="0" smtClean="0">
                <a:latin typeface="Symbol" charset="0"/>
                <a:sym typeface="Symbol" charset="0"/>
              </a:rPr>
              <a:t></a:t>
            </a:r>
            <a:r>
              <a:rPr lang="en-US" altLang="ja-JP" baseline="-25000" dirty="0" smtClean="0">
                <a:latin typeface="Symbol" charset="0"/>
                <a:sym typeface="Symbol" charset="0"/>
              </a:rPr>
              <a:t></a:t>
            </a:r>
            <a:r>
              <a:rPr lang="en-US" altLang="ja-JP" dirty="0" smtClean="0"/>
              <a:t>)</a:t>
            </a:r>
            <a:br>
              <a:rPr lang="en-US" altLang="ja-JP" dirty="0" smtClean="0"/>
            </a:br>
            <a:r>
              <a:rPr lang="en-US" altLang="ja-JP" dirty="0" smtClean="0"/>
              <a:t>R</a:t>
            </a:r>
            <a:r>
              <a:rPr lang="en-US" altLang="ja-JP" baseline="-25000" dirty="0" smtClean="0"/>
              <a:t>T-</a:t>
            </a:r>
            <a:r>
              <a:rPr lang="en-US" altLang="ja-JP" baseline="-25000" dirty="0" err="1" smtClean="0"/>
              <a:t>side</a:t>
            </a:r>
            <a:r>
              <a:rPr lang="en-US" altLang="ja-JP" baseline="30000" dirty="0" err="1" smtClean="0"/>
              <a:t>oscill</a:t>
            </a:r>
            <a:r>
              <a:rPr lang="en-US" altLang="ja-JP" baseline="30000" dirty="0" smtClean="0"/>
              <a:t>. </a:t>
            </a:r>
            <a:r>
              <a:rPr lang="en-US" altLang="ja-JP" dirty="0" smtClean="0"/>
              <a:t>&lt; R</a:t>
            </a:r>
            <a:r>
              <a:rPr lang="en-US" altLang="ja-JP" baseline="-25000" dirty="0" smtClean="0"/>
              <a:t>T-</a:t>
            </a:r>
            <a:r>
              <a:rPr lang="en-US" altLang="ja-JP" baseline="-25000" dirty="0" err="1" smtClean="0"/>
              <a:t>out</a:t>
            </a:r>
            <a:r>
              <a:rPr lang="en-US" altLang="ja-JP" baseline="30000" dirty="0" err="1" smtClean="0"/>
              <a:t>oscill</a:t>
            </a:r>
            <a:r>
              <a:rPr lang="en-US" altLang="ja-JP" baseline="30000" dirty="0" smtClean="0"/>
              <a:t>.</a:t>
            </a:r>
            <a:r>
              <a:rPr lang="en-US" altLang="ja-JP" baseline="-25000" dirty="0" smtClean="0"/>
              <a:t>  </a:t>
            </a:r>
            <a:r>
              <a:rPr lang="en-US" altLang="ja-JP" dirty="0" smtClean="0"/>
              <a:t>for n=2,3 (central)</a:t>
            </a:r>
            <a:endParaRPr lang="en-US" altLang="ja-JP" sz="2000" dirty="0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ja-JP" altLang="en-US" smtClean="0"/>
              <a:t>平成</a:t>
            </a:r>
            <a:r>
              <a:rPr kumimoji="1" lang="en-US" altLang="ja-JP" smtClean="0"/>
              <a:t>25</a:t>
            </a:r>
            <a:r>
              <a:rPr kumimoji="1" lang="ja-JP" altLang="en-US" smtClean="0"/>
              <a:t>年</a:t>
            </a:r>
            <a:r>
              <a:rPr kumimoji="1" lang="en-US" altLang="ja-JP" smtClean="0"/>
              <a:t>9</a:t>
            </a:r>
            <a:r>
              <a:rPr kumimoji="1" lang="ja-JP" altLang="en-US" smtClean="0"/>
              <a:t>月</a:t>
            </a:r>
            <a:r>
              <a:rPr kumimoji="1" lang="en-US" altLang="ja-JP" smtClean="0"/>
              <a:t>13</a:t>
            </a:r>
            <a:r>
              <a:rPr kumimoji="1" lang="ja-JP" altLang="en-US" smtClean="0"/>
              <a:t>日、新学術領域「中性子星の核物質」研究会、東北大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 smtClean="0"/>
              <a:t>筑波大物理、江角晋一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E98CCA-CD02-B34A-A4A6-548305B399F2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39" name="Text Box 25"/>
          <p:cNvSpPr txBox="1">
            <a:spLocks noChangeArrowheads="1"/>
          </p:cNvSpPr>
          <p:nvPr/>
        </p:nvSpPr>
        <p:spPr bwMode="auto">
          <a:xfrm>
            <a:off x="7601777" y="97794"/>
            <a:ext cx="143831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QM12: T. </a:t>
            </a:r>
            <a:r>
              <a:rPr lang="en-US" altLang="ja-JP" sz="1600" dirty="0" err="1" smtClean="0"/>
              <a:t>Niida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675861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2084</Words>
  <Application>Microsoft Macintosh PowerPoint</Application>
  <PresentationFormat>画面に合わせる (4:3)</PresentationFormat>
  <Paragraphs>339</Paragraphs>
  <Slides>25</Slides>
  <Notes>16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27" baseType="lpstr">
      <vt:lpstr>ホワイト</vt:lpstr>
      <vt:lpstr>Photo Editor Photo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Univ. of Tsukuba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Esumi ShinIchi</dc:creator>
  <cp:lastModifiedBy>Esumi ShinIchi</cp:lastModifiedBy>
  <cp:revision>36</cp:revision>
  <cp:lastPrinted>2013-09-12T14:54:36Z</cp:lastPrinted>
  <dcterms:created xsi:type="dcterms:W3CDTF">2013-09-10T23:47:14Z</dcterms:created>
  <dcterms:modified xsi:type="dcterms:W3CDTF">2013-09-12T22:09:38Z</dcterms:modified>
</cp:coreProperties>
</file>