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jpe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  <p:sldMasterId id="2147483660" r:id="rId2"/>
    <p:sldMasterId id="2147483672" r:id="rId3"/>
  </p:sldMasterIdLst>
  <p:notesMasterIdLst>
    <p:notesMasterId r:id="rId71"/>
  </p:notesMasterIdLst>
  <p:handoutMasterIdLst>
    <p:handoutMasterId r:id="rId72"/>
  </p:handoutMasterIdLst>
  <p:sldIdLst>
    <p:sldId id="256" r:id="rId4"/>
    <p:sldId id="320" r:id="rId5"/>
    <p:sldId id="323" r:id="rId6"/>
    <p:sldId id="373" r:id="rId7"/>
    <p:sldId id="322" r:id="rId8"/>
    <p:sldId id="374" r:id="rId9"/>
    <p:sldId id="324" r:id="rId10"/>
    <p:sldId id="361" r:id="rId11"/>
    <p:sldId id="362" r:id="rId12"/>
    <p:sldId id="401" r:id="rId13"/>
    <p:sldId id="327" r:id="rId14"/>
    <p:sldId id="328" r:id="rId15"/>
    <p:sldId id="331" r:id="rId16"/>
    <p:sldId id="329" r:id="rId17"/>
    <p:sldId id="330" r:id="rId18"/>
    <p:sldId id="332" r:id="rId19"/>
    <p:sldId id="333" r:id="rId20"/>
    <p:sldId id="345" r:id="rId21"/>
    <p:sldId id="346" r:id="rId22"/>
    <p:sldId id="370" r:id="rId23"/>
    <p:sldId id="326" r:id="rId24"/>
    <p:sldId id="335" r:id="rId25"/>
    <p:sldId id="336" r:id="rId26"/>
    <p:sldId id="347" r:id="rId27"/>
    <p:sldId id="363" r:id="rId28"/>
    <p:sldId id="349" r:id="rId29"/>
    <p:sldId id="364" r:id="rId30"/>
    <p:sldId id="376" r:id="rId31"/>
    <p:sldId id="360" r:id="rId32"/>
    <p:sldId id="348" r:id="rId33"/>
    <p:sldId id="372" r:id="rId34"/>
    <p:sldId id="350" r:id="rId35"/>
    <p:sldId id="365" r:id="rId36"/>
    <p:sldId id="366" r:id="rId37"/>
    <p:sldId id="367" r:id="rId38"/>
    <p:sldId id="352" r:id="rId39"/>
    <p:sldId id="368" r:id="rId40"/>
    <p:sldId id="357" r:id="rId41"/>
    <p:sldId id="353" r:id="rId42"/>
    <p:sldId id="359" r:id="rId43"/>
    <p:sldId id="377" r:id="rId44"/>
    <p:sldId id="375" r:id="rId45"/>
    <p:sldId id="355" r:id="rId46"/>
    <p:sldId id="371" r:id="rId47"/>
    <p:sldId id="351" r:id="rId48"/>
    <p:sldId id="378" r:id="rId49"/>
    <p:sldId id="379" r:id="rId50"/>
    <p:sldId id="380" r:id="rId51"/>
    <p:sldId id="381" r:id="rId52"/>
    <p:sldId id="382" r:id="rId53"/>
    <p:sldId id="383" r:id="rId54"/>
    <p:sldId id="402" r:id="rId55"/>
    <p:sldId id="384" r:id="rId56"/>
    <p:sldId id="385" r:id="rId57"/>
    <p:sldId id="386" r:id="rId58"/>
    <p:sldId id="387" r:id="rId59"/>
    <p:sldId id="388" r:id="rId60"/>
    <p:sldId id="389" r:id="rId61"/>
    <p:sldId id="390" r:id="rId62"/>
    <p:sldId id="391" r:id="rId63"/>
    <p:sldId id="392" r:id="rId64"/>
    <p:sldId id="393" r:id="rId65"/>
    <p:sldId id="394" r:id="rId66"/>
    <p:sldId id="395" r:id="rId67"/>
    <p:sldId id="397" r:id="rId68"/>
    <p:sldId id="398" r:id="rId69"/>
    <p:sldId id="399" r:id="rId70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29FF2D"/>
    <a:srgbClr val="25EDFF"/>
    <a:srgbClr val="EA241D"/>
    <a:srgbClr val="F60000"/>
    <a:srgbClr val="FF10CE"/>
    <a:srgbClr val="8A00BF"/>
    <a:srgbClr val="9000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89" autoAdjust="0"/>
    <p:restoredTop sz="94660"/>
  </p:normalViewPr>
  <p:slideViewPr>
    <p:cSldViewPr snapToGrid="0" snapToObjects="1">
      <p:cViewPr>
        <p:scale>
          <a:sx n="100" d="100"/>
          <a:sy n="100" d="100"/>
        </p:scale>
        <p:origin x="-1016" y="-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63" Type="http://schemas.openxmlformats.org/officeDocument/2006/relationships/slide" Target="slides/slide60.xml"/><Relationship Id="rId64" Type="http://schemas.openxmlformats.org/officeDocument/2006/relationships/slide" Target="slides/slide61.xml"/><Relationship Id="rId65" Type="http://schemas.openxmlformats.org/officeDocument/2006/relationships/slide" Target="slides/slide62.xml"/><Relationship Id="rId66" Type="http://schemas.openxmlformats.org/officeDocument/2006/relationships/slide" Target="slides/slide63.xml"/><Relationship Id="rId67" Type="http://schemas.openxmlformats.org/officeDocument/2006/relationships/slide" Target="slides/slide64.xml"/><Relationship Id="rId68" Type="http://schemas.openxmlformats.org/officeDocument/2006/relationships/slide" Target="slides/slide65.xml"/><Relationship Id="rId69" Type="http://schemas.openxmlformats.org/officeDocument/2006/relationships/slide" Target="slides/slide66.xml"/><Relationship Id="rId50" Type="http://schemas.openxmlformats.org/officeDocument/2006/relationships/slide" Target="slides/slide47.xml"/><Relationship Id="rId51" Type="http://schemas.openxmlformats.org/officeDocument/2006/relationships/slide" Target="slides/slide48.xml"/><Relationship Id="rId52" Type="http://schemas.openxmlformats.org/officeDocument/2006/relationships/slide" Target="slides/slide49.xml"/><Relationship Id="rId53" Type="http://schemas.openxmlformats.org/officeDocument/2006/relationships/slide" Target="slides/slide50.xml"/><Relationship Id="rId54" Type="http://schemas.openxmlformats.org/officeDocument/2006/relationships/slide" Target="slides/slide51.xml"/><Relationship Id="rId55" Type="http://schemas.openxmlformats.org/officeDocument/2006/relationships/slide" Target="slides/slide52.xml"/><Relationship Id="rId56" Type="http://schemas.openxmlformats.org/officeDocument/2006/relationships/slide" Target="slides/slide53.xml"/><Relationship Id="rId57" Type="http://schemas.openxmlformats.org/officeDocument/2006/relationships/slide" Target="slides/slide54.xml"/><Relationship Id="rId58" Type="http://schemas.openxmlformats.org/officeDocument/2006/relationships/slide" Target="slides/slide55.xml"/><Relationship Id="rId59" Type="http://schemas.openxmlformats.org/officeDocument/2006/relationships/slide" Target="slides/slide56.xml"/><Relationship Id="rId40" Type="http://schemas.openxmlformats.org/officeDocument/2006/relationships/slide" Target="slides/slide37.xml"/><Relationship Id="rId41" Type="http://schemas.openxmlformats.org/officeDocument/2006/relationships/slide" Target="slides/slide38.xml"/><Relationship Id="rId42" Type="http://schemas.openxmlformats.org/officeDocument/2006/relationships/slide" Target="slides/slide39.xml"/><Relationship Id="rId43" Type="http://schemas.openxmlformats.org/officeDocument/2006/relationships/slide" Target="slides/slide40.xml"/><Relationship Id="rId44" Type="http://schemas.openxmlformats.org/officeDocument/2006/relationships/slide" Target="slides/slide41.xml"/><Relationship Id="rId45" Type="http://schemas.openxmlformats.org/officeDocument/2006/relationships/slide" Target="slides/slide42.xml"/><Relationship Id="rId46" Type="http://schemas.openxmlformats.org/officeDocument/2006/relationships/slide" Target="slides/slide43.xml"/><Relationship Id="rId47" Type="http://schemas.openxmlformats.org/officeDocument/2006/relationships/slide" Target="slides/slide44.xml"/><Relationship Id="rId48" Type="http://schemas.openxmlformats.org/officeDocument/2006/relationships/slide" Target="slides/slide45.xml"/><Relationship Id="rId49" Type="http://schemas.openxmlformats.org/officeDocument/2006/relationships/slide" Target="slides/slide46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<Relationship Id="rId70" Type="http://schemas.openxmlformats.org/officeDocument/2006/relationships/slide" Target="slides/slide67.xml"/><Relationship Id="rId71" Type="http://schemas.openxmlformats.org/officeDocument/2006/relationships/notesMaster" Target="notesMasters/notesMaster1.xml"/><Relationship Id="rId72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73" Type="http://schemas.openxmlformats.org/officeDocument/2006/relationships/printerSettings" Target="printerSettings/printerSettings1.bin"/><Relationship Id="rId74" Type="http://schemas.openxmlformats.org/officeDocument/2006/relationships/presProps" Target="presProps.xml"/><Relationship Id="rId75" Type="http://schemas.openxmlformats.org/officeDocument/2006/relationships/viewProps" Target="viewProps.xml"/><Relationship Id="rId76" Type="http://schemas.openxmlformats.org/officeDocument/2006/relationships/theme" Target="theme/theme1.xml"/><Relationship Id="rId77" Type="http://schemas.openxmlformats.org/officeDocument/2006/relationships/tableStyles" Target="tableStyles.xml"/><Relationship Id="rId60" Type="http://schemas.openxmlformats.org/officeDocument/2006/relationships/slide" Target="slides/slide57.xml"/><Relationship Id="rId61" Type="http://schemas.openxmlformats.org/officeDocument/2006/relationships/slide" Target="slides/slide58.xml"/><Relationship Id="rId62" Type="http://schemas.openxmlformats.org/officeDocument/2006/relationships/slide" Target="slides/slide59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7DD742-311B-C345-A45D-7C2724ECA6BD}" type="datetimeFigureOut">
              <a:rPr lang="ja-JP" altLang="en-US" smtClean="0"/>
              <a:pPr/>
              <a:t>13/03/09</a:t>
            </a:fld>
            <a:endParaRPr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2FA4D9-F86F-EA4E-AAAE-1475335C7253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1555440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F16A0A-7CE2-EF45-B510-B9A3A9397187}" type="datetimeFigureOut">
              <a:rPr lang="ja-JP" altLang="en-US" smtClean="0"/>
              <a:pPr/>
              <a:t>13/03/09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1DB616-6011-874D-A2B8-F8049905F24C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5546806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スライド イメージ プレースホル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4579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ja-JP" alt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4580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4D75791-D8F2-6D46-86A8-07B91C466C18}" type="slidenum">
              <a:rPr lang="ja-JP" altLang="en-US" sz="1200">
                <a:latin typeface="Calibri" charset="0"/>
              </a:rPr>
              <a:pPr/>
              <a:t>18</a:t>
            </a:fld>
            <a:endParaRPr lang="ja-JP" alt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Relationship Id="rId3" Type="http://schemas.openxmlformats.org/officeDocument/2006/relationships/image" Target="../media/image2.emf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1598119"/>
            <a:ext cx="9144000" cy="2511330"/>
          </a:xfrm>
          <a:prstGeom prst="rect">
            <a:avLst/>
          </a:prstGeom>
          <a:gradFill flip="none" rotWithShape="1">
            <a:gsLst>
              <a:gs pos="15000">
                <a:srgbClr val="8A00BF"/>
              </a:gs>
              <a:gs pos="0">
                <a:srgbClr val="FFFFFF"/>
              </a:gs>
              <a:gs pos="100000">
                <a:schemeClr val="bg1"/>
              </a:gs>
              <a:gs pos="85000">
                <a:srgbClr val="8A00BF"/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371600" y="2130425"/>
            <a:ext cx="7772400" cy="14700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1524000" y="6356350"/>
            <a:ext cx="2133600" cy="365125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3657600" y="6356350"/>
            <a:ext cx="2895600" cy="365125"/>
          </a:xfrm>
        </p:spPr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83EFC-BDD9-6F41-B40D-6A8F338593D3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6126163"/>
            <a:ext cx="9144000" cy="135265"/>
          </a:xfrm>
          <a:prstGeom prst="rect">
            <a:avLst/>
          </a:prstGeom>
          <a:gradFill>
            <a:gsLst>
              <a:gs pos="2000">
                <a:schemeClr val="bg1"/>
              </a:gs>
              <a:gs pos="86000">
                <a:srgbClr val="8A00BF"/>
              </a:gs>
            </a:gsLst>
            <a:lin ang="342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261428"/>
            <a:ext cx="2479524" cy="537230"/>
          </a:xfrm>
          <a:prstGeom prst="rect">
            <a:avLst/>
          </a:prstGeom>
        </p:spPr>
      </p:pic>
      <p:pic>
        <p:nvPicPr>
          <p:cNvPr id="11" name="図 10" descr="2011-Nov-24-ALICE_logo_WhiteOut_Black.eps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760" y="1911046"/>
            <a:ext cx="1016000" cy="11992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83EFC-BDD9-6F41-B40D-6A8F338593D3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83EFC-BDD9-6F41-B40D-6A8F338593D3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83EFC-BDD9-6F41-B40D-6A8F338593D3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83EFC-BDD9-6F41-B40D-6A8F338593D3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83EFC-BDD9-6F41-B40D-6A8F338593D3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83EFC-BDD9-6F41-B40D-6A8F338593D3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83EFC-BDD9-6F41-B40D-6A8F338593D3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83EFC-BDD9-6F41-B40D-6A8F338593D3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83EFC-BDD9-6F41-B40D-6A8F338593D3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83EFC-BDD9-6F41-B40D-6A8F338593D3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1.png"/><Relationship Id="rId14" Type="http://schemas.openxmlformats.org/officeDocument/2006/relationships/image" Target="../media/image2.emf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348A1E-F3FB-F047-9666-59AC76CA674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正方形/長方形 10"/>
          <p:cNvSpPr/>
          <p:nvPr userDrawn="1"/>
        </p:nvSpPr>
        <p:spPr>
          <a:xfrm>
            <a:off x="0" y="6126163"/>
            <a:ext cx="9144000" cy="135265"/>
          </a:xfrm>
          <a:prstGeom prst="rect">
            <a:avLst/>
          </a:prstGeom>
          <a:gradFill>
            <a:gsLst>
              <a:gs pos="2000">
                <a:schemeClr val="bg1"/>
              </a:gs>
              <a:gs pos="86000">
                <a:srgbClr val="8A00BF"/>
              </a:gs>
            </a:gsLst>
            <a:lin ang="342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/>
          <p:cNvSpPr/>
          <p:nvPr userDrawn="1"/>
        </p:nvSpPr>
        <p:spPr>
          <a:xfrm>
            <a:off x="0" y="-102624"/>
            <a:ext cx="9144000" cy="1372562"/>
          </a:xfrm>
          <a:prstGeom prst="rect">
            <a:avLst/>
          </a:prstGeom>
          <a:gradFill flip="none" rotWithShape="1">
            <a:gsLst>
              <a:gs pos="26000">
                <a:srgbClr val="8A00BF"/>
              </a:gs>
              <a:gs pos="0">
                <a:srgbClr val="FFFFFF"/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114300" y="203293"/>
            <a:ext cx="8229600" cy="6671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375229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2479524" y="6402646"/>
            <a:ext cx="1178076" cy="2769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7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F6348A1E-F3FB-F047-9666-59AC76CA6740}" type="slidenum">
              <a:rPr lang="ja-JP" altLang="en-US" smtClean="0"/>
              <a:pPr/>
              <a:t>‹#›</a:t>
            </a:fld>
            <a:endParaRPr lang="ja-JP" altLang="en-US"/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6261428"/>
            <a:ext cx="2479524" cy="537230"/>
          </a:xfrm>
          <a:prstGeom prst="rect">
            <a:avLst/>
          </a:prstGeom>
        </p:spPr>
      </p:pic>
      <p:pic>
        <p:nvPicPr>
          <p:cNvPr id="13" name="図 12" descr="2011-Nov-24-ALICE_logo_WhiteOut_Black.eps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136890" y="-102623"/>
            <a:ext cx="1007110" cy="11887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9000C8"/>
        </a:buClr>
        <a:buFont typeface="Wingdings" charset="2"/>
        <a:buChar char="p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tx1">
            <a:lumMod val="65000"/>
            <a:lumOff val="35000"/>
          </a:schemeClr>
        </a:buClr>
        <a:buFont typeface="Wingdings" charset="2"/>
        <a:buChar char="Ø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bg2">
            <a:lumMod val="50000"/>
          </a:schemeClr>
        </a:buClr>
        <a:buFont typeface="Wingdings" charset="2"/>
        <a:buChar char="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83EFC-BDD9-6F41-B40D-6A8F338593D3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4" Type="http://schemas.openxmlformats.org/officeDocument/2006/relationships/image" Target="../media/image19.emf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7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4" Type="http://schemas.openxmlformats.org/officeDocument/2006/relationships/image" Target="../media/image17.emf"/><Relationship Id="rId5" Type="http://schemas.openxmlformats.org/officeDocument/2006/relationships/image" Target="../media/image20.emf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1.jpg"/><Relationship Id="rId3" Type="http://schemas.openxmlformats.org/officeDocument/2006/relationships/image" Target="../media/image22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image" Target="../media/image28.png"/><Relationship Id="rId5" Type="http://schemas.openxmlformats.org/officeDocument/2006/relationships/oleObject" Target="../embeddings/oleObject1.bin"/><Relationship Id="rId6" Type="http://schemas.openxmlformats.org/officeDocument/2006/relationships/image" Target="../media/image27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4" Type="http://schemas.openxmlformats.org/officeDocument/2006/relationships/image" Target="../media/image31.emf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9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2.png"/><Relationship Id="rId3" Type="http://schemas.openxmlformats.org/officeDocument/2006/relationships/image" Target="../media/image33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4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4" Type="http://schemas.openxmlformats.org/officeDocument/2006/relationships/image" Target="../media/image36.emf"/><Relationship Id="rId5" Type="http://schemas.openxmlformats.org/officeDocument/2006/relationships/image" Target="../media/image37.emf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5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8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4" Type="http://schemas.openxmlformats.org/officeDocument/2006/relationships/image" Target="../media/image41.emf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9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2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4" Type="http://schemas.openxmlformats.org/officeDocument/2006/relationships/image" Target="../media/image45.emf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3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4.emf"/><Relationship Id="rId3" Type="http://schemas.openxmlformats.org/officeDocument/2006/relationships/image" Target="../media/image43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6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7.emf"/><Relationship Id="rId3" Type="http://schemas.openxmlformats.org/officeDocument/2006/relationships/image" Target="../media/image44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8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4" Type="http://schemas.openxmlformats.org/officeDocument/2006/relationships/image" Target="../media/image51.emf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9.e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2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45.e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3.e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jpg"/><Relationship Id="rId3" Type="http://schemas.openxmlformats.org/officeDocument/2006/relationships/image" Target="../media/image4.jp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5.e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5.em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6.em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57.em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58.em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5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60.emf"/><Relationship Id="rId3" Type="http://schemas.openxmlformats.org/officeDocument/2006/relationships/image" Target="../media/image61.emf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62.emf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63.emf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64.emf"/><Relationship Id="rId3" Type="http://schemas.openxmlformats.org/officeDocument/2006/relationships/image" Target="../media/image65.emf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66.emf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67.emf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68.emf"/><Relationship Id="rId3" Type="http://schemas.openxmlformats.org/officeDocument/2006/relationships/image" Target="../media/image69.emf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70.emf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71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72.emf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73.emf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74.emf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75.emf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76.emf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77.emf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78.emf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7.emf"/><Relationship Id="rId3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4" Type="http://schemas.openxmlformats.org/officeDocument/2006/relationships/image" Target="../media/image11.emf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4" Type="http://schemas.openxmlformats.org/officeDocument/2006/relationships/image" Target="../media/image14.emf"/><Relationship Id="rId5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1103310" y="2130425"/>
            <a:ext cx="8040689" cy="1470025"/>
          </a:xfrm>
        </p:spPr>
        <p:txBody>
          <a:bodyPr>
            <a:normAutofit fontScale="90000"/>
          </a:bodyPr>
          <a:lstStyle/>
          <a:p>
            <a:r>
              <a:rPr lang="en-US" altLang="ja-JP" sz="4000" dirty="0"/>
              <a:t>Measurements of azimuthal correlation </a:t>
            </a:r>
            <a:r>
              <a:rPr lang="en-US" altLang="ja-JP" sz="4000"/>
              <a:t>between </a:t>
            </a:r>
            <a:r>
              <a:rPr lang="en-US" altLang="ja-JP" sz="4000" smtClean="0"/>
              <a:t>jets </a:t>
            </a:r>
            <a:r>
              <a:rPr lang="en-US" altLang="ja-JP" sz="4000" dirty="0"/>
              <a:t>and </a:t>
            </a:r>
            <a:r>
              <a:rPr lang="en-US" altLang="ja-JP" sz="4000"/>
              <a:t>charged </a:t>
            </a:r>
            <a:r>
              <a:rPr lang="en-US" altLang="ja-JP" sz="4000" smtClean="0"/>
              <a:t>particles </a:t>
            </a:r>
            <a:r>
              <a:rPr lang="en-US" altLang="ja-JP" sz="4000" dirty="0"/>
              <a:t>at LHC-ALICE experiment</a:t>
            </a:r>
            <a:endParaRPr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2082800" y="4072693"/>
            <a:ext cx="7061200" cy="1752600"/>
          </a:xfrm>
        </p:spPr>
        <p:txBody>
          <a:bodyPr>
            <a:normAutofit/>
          </a:bodyPr>
          <a:lstStyle/>
          <a:p>
            <a:pPr algn="l"/>
            <a:r>
              <a:rPr lang="en-US" altLang="ja-JP" dirty="0" smtClean="0"/>
              <a:t>2013/Feb/21  </a:t>
            </a:r>
            <a:r>
              <a:rPr lang="en-US" altLang="ja-JP" dirty="0" err="1" smtClean="0"/>
              <a:t>ph.D</a:t>
            </a:r>
            <a:r>
              <a:rPr lang="en-US" altLang="ja-JP" dirty="0" err="1"/>
              <a:t>-</a:t>
            </a:r>
            <a:r>
              <a:rPr lang="en-US" altLang="ja-JP" dirty="0" err="1" smtClean="0"/>
              <a:t>Defence</a:t>
            </a:r>
            <a:endParaRPr lang="en-US" altLang="ja-JP" dirty="0" smtClean="0"/>
          </a:p>
          <a:p>
            <a:pPr algn="l"/>
            <a:r>
              <a:rPr lang="en-US" altLang="ja-JP" dirty="0" smtClean="0">
                <a:solidFill>
                  <a:srgbClr val="3366FF"/>
                </a:solidFill>
              </a:rPr>
              <a:t>                         </a:t>
            </a:r>
            <a:r>
              <a:rPr lang="en-US" altLang="ja-JP" dirty="0" err="1" smtClean="0">
                <a:solidFill>
                  <a:srgbClr val="3366FF"/>
                </a:solidFill>
              </a:rPr>
              <a:t>Dousatsu</a:t>
            </a:r>
            <a:r>
              <a:rPr lang="en-US" altLang="ja-JP" dirty="0" smtClean="0">
                <a:solidFill>
                  <a:srgbClr val="3366FF"/>
                </a:solidFill>
              </a:rPr>
              <a:t> Sakata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Direct Measurement at LHC</a:t>
            </a:r>
            <a:r>
              <a:rPr lang="ja-JP" altLang="en-US" dirty="0" smtClean="0"/>
              <a:t>（１）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10</a:t>
            </a:fld>
            <a:endParaRPr lang="ja-JP" altLang="en-US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 rotWithShape="1">
          <a:blip r:embed="rId2"/>
          <a:srcRect r="75833"/>
          <a:stretch/>
        </p:blipFill>
        <p:spPr>
          <a:xfrm>
            <a:off x="53824" y="1375950"/>
            <a:ext cx="3467100" cy="3586655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 rotWithShape="1">
          <a:blip r:embed="rId2"/>
          <a:srcRect l="74788"/>
          <a:stretch/>
        </p:blipFill>
        <p:spPr>
          <a:xfrm>
            <a:off x="3343124" y="1375950"/>
            <a:ext cx="3619500" cy="3589084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40164" y="1274350"/>
            <a:ext cx="24901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altLang="ja-JP" i="1" dirty="0"/>
              <a:t>PhysRevLett.105.252303</a:t>
            </a:r>
            <a:endParaRPr kumimoji="1" lang="ja-JP" altLang="en-US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6962624" y="1879600"/>
            <a:ext cx="19415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err="1" smtClean="0"/>
              <a:t>E</a:t>
            </a:r>
            <a:r>
              <a:rPr lang="en-US" altLang="ja-JP" sz="2400" baseline="-25000" dirty="0" err="1"/>
              <a:t>T</a:t>
            </a:r>
            <a:r>
              <a:rPr kumimoji="1" lang="en-US" altLang="ja-JP" sz="2400" baseline="30000" dirty="0" err="1" smtClean="0"/>
              <a:t>lead</a:t>
            </a:r>
            <a:r>
              <a:rPr kumimoji="1" lang="en-US" altLang="ja-JP" sz="2400" dirty="0" smtClean="0"/>
              <a:t>&gt;100GeV</a:t>
            </a:r>
          </a:p>
          <a:p>
            <a:r>
              <a:rPr lang="en-US" altLang="ja-JP" sz="2400" dirty="0" err="1" smtClean="0"/>
              <a:t>E</a:t>
            </a:r>
            <a:r>
              <a:rPr lang="en-US" altLang="ja-JP" sz="2400" baseline="-25000" dirty="0" err="1" smtClean="0"/>
              <a:t>T</a:t>
            </a:r>
            <a:r>
              <a:rPr lang="en-US" altLang="ja-JP" sz="2400" baseline="30000" dirty="0" err="1" smtClean="0"/>
              <a:t>sub</a:t>
            </a:r>
            <a:r>
              <a:rPr lang="en-US" altLang="ja-JP" sz="2400" dirty="0" smtClean="0"/>
              <a:t>&gt;25GeV</a:t>
            </a:r>
            <a:endParaRPr kumimoji="1" lang="en-US" altLang="ja-JP" sz="2400" dirty="0" smtClean="0"/>
          </a:p>
        </p:txBody>
      </p:sp>
      <p:sp>
        <p:nvSpPr>
          <p:cNvPr id="12" name="円/楕円 11"/>
          <p:cNvSpPr/>
          <p:nvPr/>
        </p:nvSpPr>
        <p:spPr>
          <a:xfrm>
            <a:off x="6962624" y="3022600"/>
            <a:ext cx="238276" cy="2286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7347345" y="2933700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/>
              <a:t>Pb</a:t>
            </a:r>
            <a:r>
              <a:rPr lang="en-US" altLang="ja-JP" dirty="0" err="1" smtClean="0"/>
              <a:t>-Pb</a:t>
            </a:r>
            <a:r>
              <a:rPr lang="en-US" altLang="ja-JP" dirty="0" smtClean="0"/>
              <a:t> 2.76TeV</a:t>
            </a:r>
            <a:endParaRPr kumimoji="1" lang="ja-JP" altLang="en-US" dirty="0"/>
          </a:p>
        </p:txBody>
      </p:sp>
      <p:sp>
        <p:nvSpPr>
          <p:cNvPr id="14" name="円/楕円 13"/>
          <p:cNvSpPr/>
          <p:nvPr/>
        </p:nvSpPr>
        <p:spPr>
          <a:xfrm>
            <a:off x="6962624" y="3911600"/>
            <a:ext cx="238276" cy="228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7353300" y="3803134"/>
            <a:ext cx="95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err="1" smtClean="0"/>
              <a:t>pp</a:t>
            </a:r>
            <a:r>
              <a:rPr lang="en-US" altLang="ja-JP" dirty="0" smtClean="0"/>
              <a:t> 7TeV</a:t>
            </a:r>
            <a:endParaRPr kumimoji="1" lang="ja-JP" altLang="en-US" dirty="0"/>
          </a:p>
        </p:txBody>
      </p:sp>
      <p:sp>
        <p:nvSpPr>
          <p:cNvPr id="16" name="正方形/長方形 15"/>
          <p:cNvSpPr/>
          <p:nvPr/>
        </p:nvSpPr>
        <p:spPr>
          <a:xfrm>
            <a:off x="6962624" y="3429516"/>
            <a:ext cx="238276" cy="252968"/>
          </a:xfrm>
          <a:prstGeom prst="rect">
            <a:avLst/>
          </a:prstGeom>
          <a:solidFill>
            <a:srgbClr val="FFFF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7353300" y="3353316"/>
            <a:ext cx="16077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PYTHIA+HIJING</a:t>
            </a:r>
            <a:endParaRPr kumimoji="1" lang="ja-JP" altLang="en-US" dirty="0"/>
          </a:p>
        </p:txBody>
      </p:sp>
      <p:sp>
        <p:nvSpPr>
          <p:cNvPr id="18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2400" y="4851400"/>
            <a:ext cx="8636000" cy="1125992"/>
          </a:xfrm>
        </p:spPr>
        <p:txBody>
          <a:bodyPr>
            <a:normAutofit fontScale="92500"/>
          </a:bodyPr>
          <a:lstStyle/>
          <a:p>
            <a:r>
              <a:rPr lang="en-US" altLang="ja-JP" dirty="0" smtClean="0"/>
              <a:t>Jet modification is observed at LHC</a:t>
            </a:r>
          </a:p>
          <a:p>
            <a:r>
              <a:rPr lang="en-US" altLang="ja-JP" dirty="0" smtClean="0"/>
              <a:t>Spread angle by the modification is still unknown…</a:t>
            </a:r>
          </a:p>
        </p:txBody>
      </p:sp>
    </p:spTree>
    <p:extLst>
      <p:ext uri="{BB962C8B-B14F-4D97-AF65-F5344CB8AC3E}">
        <p14:creationId xmlns:p14="http://schemas.microsoft.com/office/powerpoint/2010/main" val="38638258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4000" dirty="0" smtClean="0"/>
              <a:t>Direct Measurement at LHC</a:t>
            </a:r>
            <a:r>
              <a:rPr lang="ja-JP" altLang="en-US" sz="4000" dirty="0" smtClean="0"/>
              <a:t>（２）</a:t>
            </a:r>
            <a:endParaRPr kumimoji="1" lang="ja-JP" altLang="en-US" sz="4000" dirty="0"/>
          </a:p>
        </p:txBody>
      </p:sp>
      <p:grpSp>
        <p:nvGrpSpPr>
          <p:cNvPr id="12" name="図形グループ 11"/>
          <p:cNvGrpSpPr/>
          <p:nvPr/>
        </p:nvGrpSpPr>
        <p:grpSpPr>
          <a:xfrm>
            <a:off x="266701" y="1371600"/>
            <a:ext cx="8216911" cy="3060700"/>
            <a:chOff x="1763916" y="2222500"/>
            <a:chExt cx="6452984" cy="2412000"/>
          </a:xfrm>
        </p:grpSpPr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71900" y="2222500"/>
              <a:ext cx="4445000" cy="2374900"/>
            </a:xfrm>
            <a:prstGeom prst="rect">
              <a:avLst/>
            </a:prstGeom>
          </p:spPr>
        </p:pic>
        <p:pic>
          <p:nvPicPr>
            <p:cNvPr id="8" name="図 7"/>
            <p:cNvPicPr>
              <a:picLocks noChangeAspect="1"/>
            </p:cNvPicPr>
            <p:nvPr/>
          </p:nvPicPr>
          <p:blipFill rotWithShape="1">
            <a:blip r:embed="rId3"/>
            <a:srcRect t="529"/>
            <a:stretch/>
          </p:blipFill>
          <p:spPr>
            <a:xfrm>
              <a:off x="2108200" y="2222500"/>
              <a:ext cx="2309362" cy="2412000"/>
            </a:xfrm>
            <a:prstGeom prst="rect">
              <a:avLst/>
            </a:prstGeom>
          </p:spPr>
        </p:pic>
        <p:pic>
          <p:nvPicPr>
            <p:cNvPr id="11" name="図 10"/>
            <p:cNvPicPr>
              <a:picLocks noChangeAspect="1"/>
            </p:cNvPicPr>
            <p:nvPr/>
          </p:nvPicPr>
          <p:blipFill rotWithShape="1">
            <a:blip r:embed="rId2"/>
            <a:srcRect r="91714"/>
            <a:stretch/>
          </p:blipFill>
          <p:spPr>
            <a:xfrm>
              <a:off x="1763916" y="2222500"/>
              <a:ext cx="368300" cy="2374900"/>
            </a:xfrm>
            <a:prstGeom prst="rect">
              <a:avLst/>
            </a:prstGeom>
          </p:spPr>
        </p:pic>
      </p:grpSp>
      <p:pic>
        <p:nvPicPr>
          <p:cNvPr id="14" name="図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3300" y="1473199"/>
            <a:ext cx="1219200" cy="870857"/>
          </a:xfrm>
          <a:prstGeom prst="rect">
            <a:avLst/>
          </a:prstGeom>
        </p:spPr>
      </p:pic>
      <p:sp>
        <p:nvSpPr>
          <p:cNvPr id="17" name="円/楕円 16"/>
          <p:cNvSpPr/>
          <p:nvPr/>
        </p:nvSpPr>
        <p:spPr>
          <a:xfrm>
            <a:off x="6134100" y="3771900"/>
            <a:ext cx="673100" cy="266700"/>
          </a:xfrm>
          <a:prstGeom prst="ellipse">
            <a:avLst/>
          </a:prstGeom>
          <a:solidFill>
            <a:srgbClr val="FFFFFF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円/楕円 14"/>
          <p:cNvSpPr/>
          <p:nvPr/>
        </p:nvSpPr>
        <p:spPr>
          <a:xfrm>
            <a:off x="5905500" y="2959100"/>
            <a:ext cx="1130300" cy="1092200"/>
          </a:xfrm>
          <a:prstGeom prst="ellipse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5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円/楕円 15"/>
          <p:cNvSpPr/>
          <p:nvPr/>
        </p:nvSpPr>
        <p:spPr>
          <a:xfrm>
            <a:off x="6134100" y="2959100"/>
            <a:ext cx="673100" cy="266700"/>
          </a:xfrm>
          <a:prstGeom prst="ellipse">
            <a:avLst/>
          </a:prstGeom>
          <a:solidFill>
            <a:srgbClr val="FFFFFF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9" name="直線コネクタ 18"/>
          <p:cNvCxnSpPr>
            <a:endCxn id="16" idx="6"/>
          </p:cNvCxnSpPr>
          <p:nvPr/>
        </p:nvCxnSpPr>
        <p:spPr>
          <a:xfrm flipV="1">
            <a:off x="6134100" y="3092450"/>
            <a:ext cx="673100" cy="83185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/>
          <p:cNvCxnSpPr>
            <a:endCxn id="16" idx="2"/>
          </p:cNvCxnSpPr>
          <p:nvPr/>
        </p:nvCxnSpPr>
        <p:spPr>
          <a:xfrm flipH="1" flipV="1">
            <a:off x="6134100" y="3092450"/>
            <a:ext cx="673100" cy="83185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円/楕円 25"/>
          <p:cNvSpPr/>
          <p:nvPr/>
        </p:nvSpPr>
        <p:spPr>
          <a:xfrm>
            <a:off x="3454400" y="3771900"/>
            <a:ext cx="673100" cy="266700"/>
          </a:xfrm>
          <a:prstGeom prst="ellipse">
            <a:avLst/>
          </a:prstGeom>
          <a:solidFill>
            <a:srgbClr val="FFFFFF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円/楕円 26"/>
          <p:cNvSpPr/>
          <p:nvPr/>
        </p:nvSpPr>
        <p:spPr>
          <a:xfrm>
            <a:off x="3454400" y="2959100"/>
            <a:ext cx="673100" cy="266700"/>
          </a:xfrm>
          <a:prstGeom prst="ellipse">
            <a:avLst/>
          </a:prstGeom>
          <a:solidFill>
            <a:srgbClr val="FFFFFF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円/楕円 29"/>
          <p:cNvSpPr/>
          <p:nvPr/>
        </p:nvSpPr>
        <p:spPr>
          <a:xfrm>
            <a:off x="3454400" y="2952750"/>
            <a:ext cx="673100" cy="2730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円/楕円 30"/>
          <p:cNvSpPr/>
          <p:nvPr/>
        </p:nvSpPr>
        <p:spPr>
          <a:xfrm>
            <a:off x="3454400" y="3765550"/>
            <a:ext cx="673100" cy="2730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8" name="直線コネクタ 27"/>
          <p:cNvCxnSpPr>
            <a:endCxn id="27" idx="6"/>
          </p:cNvCxnSpPr>
          <p:nvPr/>
        </p:nvCxnSpPr>
        <p:spPr>
          <a:xfrm flipV="1">
            <a:off x="3454400" y="3092450"/>
            <a:ext cx="673100" cy="83185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/>
          <p:cNvCxnSpPr>
            <a:endCxn id="27" idx="2"/>
          </p:cNvCxnSpPr>
          <p:nvPr/>
        </p:nvCxnSpPr>
        <p:spPr>
          <a:xfrm flipH="1" flipV="1">
            <a:off x="3454400" y="3092450"/>
            <a:ext cx="673100" cy="83185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2400" y="4356101"/>
            <a:ext cx="7340600" cy="1816099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 smtClean="0"/>
              <a:t>Particle production is modified</a:t>
            </a:r>
            <a:endParaRPr kumimoji="1" lang="en-US" altLang="ja-JP" dirty="0" smtClean="0"/>
          </a:p>
          <a:p>
            <a:pPr lvl="1"/>
            <a:r>
              <a:rPr lang="en-US" altLang="ja-JP" dirty="0" smtClean="0"/>
              <a:t>However….</a:t>
            </a:r>
          </a:p>
          <a:p>
            <a:pPr lvl="2"/>
            <a:r>
              <a:rPr lang="en-US" altLang="ja-JP" dirty="0" smtClean="0"/>
              <a:t>azimuthal information is minimized</a:t>
            </a:r>
          </a:p>
          <a:p>
            <a:pPr lvl="2"/>
            <a:r>
              <a:rPr lang="en-US" altLang="ja-JP" dirty="0" smtClean="0"/>
              <a:t>we could not see the modification in jet bases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791200" y="4385222"/>
            <a:ext cx="3186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/>
              <a:t>A</a:t>
            </a:r>
            <a:r>
              <a:rPr kumimoji="1" lang="en-US" altLang="ja-JP" baseline="-25000" dirty="0" err="1" smtClean="0"/>
              <a:t>j</a:t>
            </a:r>
            <a:r>
              <a:rPr kumimoji="1" lang="en-US" altLang="ja-JP" dirty="0" smtClean="0"/>
              <a:t> = (</a:t>
            </a:r>
            <a:r>
              <a:rPr kumimoji="1" lang="en-US" altLang="ja-JP" dirty="0" err="1" smtClean="0"/>
              <a:t>E</a:t>
            </a:r>
            <a:r>
              <a:rPr kumimoji="1" lang="en-US" altLang="ja-JP" baseline="30000" dirty="0" err="1" smtClean="0"/>
              <a:t>lead</a:t>
            </a:r>
            <a:r>
              <a:rPr kumimoji="1" lang="en-US" altLang="ja-JP" dirty="0" smtClean="0"/>
              <a:t> –</a:t>
            </a:r>
            <a:r>
              <a:rPr kumimoji="1" lang="en-US" altLang="ja-JP" dirty="0" err="1" smtClean="0"/>
              <a:t>E</a:t>
            </a:r>
            <a:r>
              <a:rPr kumimoji="1" lang="en-US" altLang="ja-JP" baseline="30000" dirty="0" err="1" smtClean="0"/>
              <a:t>sublead</a:t>
            </a:r>
            <a:r>
              <a:rPr kumimoji="1" lang="en-US" altLang="ja-JP" dirty="0" smtClean="0"/>
              <a:t>)/(</a:t>
            </a:r>
            <a:r>
              <a:rPr kumimoji="1" lang="en-US" altLang="ja-JP" dirty="0" err="1" smtClean="0"/>
              <a:t>E</a:t>
            </a:r>
            <a:r>
              <a:rPr kumimoji="1" lang="en-US" altLang="ja-JP" baseline="30000" dirty="0" err="1" smtClean="0"/>
              <a:t>lead</a:t>
            </a:r>
            <a:r>
              <a:rPr kumimoji="1" lang="en-US" altLang="ja-JP" dirty="0" err="1" smtClean="0"/>
              <a:t>+E</a:t>
            </a:r>
            <a:r>
              <a:rPr kumimoji="1" lang="en-US" altLang="ja-JP" baseline="30000" dirty="0" err="1" smtClean="0"/>
              <a:t>sublead</a:t>
            </a:r>
            <a:r>
              <a:rPr kumimoji="1" lang="en-US" altLang="ja-JP" dirty="0" smtClean="0"/>
              <a:t>)</a:t>
            </a:r>
            <a:endParaRPr kumimoji="1" lang="ja-JP" altLang="en-US" dirty="0"/>
          </a:p>
        </p:txBody>
      </p:sp>
      <p:cxnSp>
        <p:nvCxnSpPr>
          <p:cNvPr id="9" name="直線矢印コネクタ 8"/>
          <p:cNvCxnSpPr/>
          <p:nvPr/>
        </p:nvCxnSpPr>
        <p:spPr>
          <a:xfrm>
            <a:off x="787399" y="2717800"/>
            <a:ext cx="0" cy="1320800"/>
          </a:xfrm>
          <a:prstGeom prst="straightConnector1">
            <a:avLst/>
          </a:prstGeom>
          <a:ln w="57150" cmpd="sng">
            <a:solidFill>
              <a:srgbClr val="9000C8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直線矢印コネクタ 32"/>
          <p:cNvCxnSpPr/>
          <p:nvPr/>
        </p:nvCxnSpPr>
        <p:spPr>
          <a:xfrm flipV="1">
            <a:off x="787435" y="1371600"/>
            <a:ext cx="0" cy="1346200"/>
          </a:xfrm>
          <a:prstGeom prst="straightConnector1">
            <a:avLst/>
          </a:prstGeom>
          <a:ln w="57150" cmpd="sng">
            <a:solidFill>
              <a:schemeClr val="bg2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テキスト ボックス 19"/>
          <p:cNvSpPr txBox="1"/>
          <p:nvPr/>
        </p:nvSpPr>
        <p:spPr>
          <a:xfrm rot="16200000">
            <a:off x="615327" y="3230091"/>
            <a:ext cx="91131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9000C8"/>
                </a:solidFill>
              </a:rPr>
              <a:t>Leading</a:t>
            </a:r>
            <a:endParaRPr kumimoji="1" lang="ja-JP" altLang="en-US" dirty="0">
              <a:solidFill>
                <a:srgbClr val="9000C8"/>
              </a:solidFill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 rot="16200000">
            <a:off x="405687" y="1845791"/>
            <a:ext cx="133060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chemeClr val="bg2">
                    <a:lumMod val="50000"/>
                  </a:schemeClr>
                </a:solidFill>
              </a:rPr>
              <a:t>Sub-Leading</a:t>
            </a:r>
            <a:endParaRPr kumimoji="1" lang="ja-JP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13" name="フッター プレースホルダー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18" name="スライド番号プレースホルダー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11</a:t>
            </a:fld>
            <a:endParaRPr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6807200" y="4754554"/>
            <a:ext cx="2139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PhysRevC</a:t>
            </a:r>
            <a:r>
              <a:rPr lang="en-US" altLang="ja-JP" dirty="0"/>
              <a:t>.84.024906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117927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Motivation &amp; </a:t>
            </a:r>
            <a:r>
              <a:rPr lang="en-US" altLang="ja-JP" dirty="0" smtClean="0"/>
              <a:t>Cogitations</a:t>
            </a:r>
            <a:endParaRPr kumimoji="1" lang="ja-JP" altLang="en-US" dirty="0"/>
          </a:p>
        </p:txBody>
      </p:sp>
      <p:sp>
        <p:nvSpPr>
          <p:cNvPr id="1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6941" y="3750129"/>
            <a:ext cx="3525902" cy="1244600"/>
          </a:xfrm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RHIC</a:t>
            </a:r>
          </a:p>
          <a:p>
            <a:pPr lvl="1"/>
            <a:r>
              <a:rPr kumimoji="1" lang="en-US" altLang="ja-JP" sz="1800" dirty="0" smtClean="0"/>
              <a:t>difficult to reconstruct jets due to collision energy</a:t>
            </a:r>
          </a:p>
        </p:txBody>
      </p:sp>
      <p:pic>
        <p:nvPicPr>
          <p:cNvPr id="8" name="Picture 4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50" r="10182"/>
          <a:stretch>
            <a:fillRect/>
          </a:stretch>
        </p:blipFill>
        <p:spPr bwMode="auto">
          <a:xfrm>
            <a:off x="265841" y="1797050"/>
            <a:ext cx="2966893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56250" r="10182"/>
                  <a:stretch>
                    <a:fillRect/>
                  </a:stretch>
                </a:blipFill>
              </a14:hiddenFill>
            </a:ext>
          </a:extLst>
        </p:spPr>
      </p:pic>
      <p:pic>
        <p:nvPicPr>
          <p:cNvPr id="9" name="図 8"/>
          <p:cNvPicPr>
            <a:picLocks noChangeAspect="1"/>
          </p:cNvPicPr>
          <p:nvPr/>
        </p:nvPicPr>
        <p:blipFill rotWithShape="1">
          <a:blip r:embed="rId3"/>
          <a:srcRect t="529"/>
          <a:stretch/>
        </p:blipFill>
        <p:spPr>
          <a:xfrm>
            <a:off x="6330056" y="1860550"/>
            <a:ext cx="1970586" cy="2051050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 rotWithShape="1">
          <a:blip r:embed="rId4"/>
          <a:srcRect r="91714"/>
          <a:stretch/>
        </p:blipFill>
        <p:spPr>
          <a:xfrm>
            <a:off x="6027988" y="1847850"/>
            <a:ext cx="319182" cy="2051050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784378" y="1415018"/>
            <a:ext cx="2448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T</a:t>
            </a:r>
            <a:r>
              <a:rPr kumimoji="1" lang="en-US" altLang="ja-JP" dirty="0" smtClean="0"/>
              <a:t>wo </a:t>
            </a:r>
            <a:r>
              <a:rPr lang="en-US" altLang="ja-JP" dirty="0"/>
              <a:t>P</a:t>
            </a:r>
            <a:r>
              <a:rPr kumimoji="1" lang="en-US" altLang="ja-JP" dirty="0" smtClean="0"/>
              <a:t>article Correlation</a:t>
            </a:r>
            <a:endParaRPr kumimoji="1" lang="ja-JP" altLang="en-US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5592414" y="1415018"/>
            <a:ext cx="3249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Momentum Asymmetry in Di-Jet</a:t>
            </a:r>
            <a:endParaRPr kumimoji="1" lang="ja-JP" altLang="en-US" dirty="0"/>
          </a:p>
        </p:txBody>
      </p:sp>
      <p:sp>
        <p:nvSpPr>
          <p:cNvPr id="14" name="コンテンツ プレースホルダー 2"/>
          <p:cNvSpPr txBox="1">
            <a:spLocks/>
          </p:cNvSpPr>
          <p:nvPr/>
        </p:nvSpPr>
        <p:spPr>
          <a:xfrm>
            <a:off x="5121799" y="3750129"/>
            <a:ext cx="3899615" cy="11393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9000C8"/>
              </a:buClr>
              <a:buFont typeface="Wingdings" charset="2"/>
              <a:buChar char="p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charset="2"/>
              <a:buChar char="Ø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bg2">
                  <a:lumMod val="50000"/>
                </a:schemeClr>
              </a:buClr>
              <a:buFont typeface="Wingdings" charset="2"/>
              <a:buChar char="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 smtClean="0"/>
              <a:t>LHC</a:t>
            </a:r>
          </a:p>
          <a:p>
            <a:pPr lvl="1"/>
            <a:r>
              <a:rPr lang="en-US" altLang="ja-JP" sz="1800" dirty="0" smtClean="0"/>
              <a:t>minimized azimuthal information in current studies</a:t>
            </a: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928864" y="4762500"/>
            <a:ext cx="713047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800" b="1" dirty="0"/>
              <a:t>comprehensive </a:t>
            </a:r>
            <a:r>
              <a:rPr lang="en-US" altLang="ja-JP" sz="2800" b="1" dirty="0" smtClean="0"/>
              <a:t>measurements are needed!</a:t>
            </a:r>
          </a:p>
          <a:p>
            <a:pPr algn="ctr"/>
            <a:r>
              <a:rPr kumimoji="1" lang="en-US" altLang="ja-JP" sz="2800" b="1" dirty="0" smtClean="0">
                <a:solidFill>
                  <a:srgbClr val="9000C8"/>
                </a:solidFill>
              </a:rPr>
              <a:t>Jet and Charged Particle Azimuthal Correlation</a:t>
            </a:r>
          </a:p>
          <a:p>
            <a:pPr algn="ctr"/>
            <a:r>
              <a:rPr lang="en-US" altLang="ja-JP" sz="2800" b="1" dirty="0" smtClean="0">
                <a:solidFill>
                  <a:srgbClr val="9000C8"/>
                </a:solidFill>
              </a:rPr>
              <a:t>To draw out jet modification effect directly!!!</a:t>
            </a:r>
            <a:endParaRPr kumimoji="1" lang="ja-JP" altLang="en-US" sz="2800" b="1" dirty="0">
              <a:solidFill>
                <a:srgbClr val="9000C8"/>
              </a:solidFill>
            </a:endParaRPr>
          </a:p>
        </p:txBody>
      </p:sp>
      <p:sp>
        <p:nvSpPr>
          <p:cNvPr id="16" name="屈折矢印 15"/>
          <p:cNvSpPr/>
          <p:nvPr/>
        </p:nvSpPr>
        <p:spPr>
          <a:xfrm rot="5400000">
            <a:off x="331345" y="4937597"/>
            <a:ext cx="525066" cy="731520"/>
          </a:xfrm>
          <a:prstGeom prst="bentUpArrow">
            <a:avLst>
              <a:gd name="adj1" fmla="val 37094"/>
              <a:gd name="adj2" fmla="val 38303"/>
              <a:gd name="adj3" fmla="val 3709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屈折矢印 16"/>
          <p:cNvSpPr/>
          <p:nvPr/>
        </p:nvSpPr>
        <p:spPr>
          <a:xfrm rot="5400000" flipV="1">
            <a:off x="8228609" y="4954537"/>
            <a:ext cx="525066" cy="697640"/>
          </a:xfrm>
          <a:prstGeom prst="bentUpArrow">
            <a:avLst>
              <a:gd name="adj1" fmla="val 37094"/>
              <a:gd name="adj2" fmla="val 38303"/>
              <a:gd name="adj3" fmla="val 3709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18" name="スライド番号プレースホルダー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12</a:t>
            </a:fld>
            <a:endParaRPr lang="ja-JP" altLang="en-US"/>
          </a:p>
        </p:txBody>
      </p:sp>
      <p:pic>
        <p:nvPicPr>
          <p:cNvPr id="19" name="図 18"/>
          <p:cNvPicPr>
            <a:picLocks noChangeAspect="1"/>
          </p:cNvPicPr>
          <p:nvPr/>
        </p:nvPicPr>
        <p:blipFill rotWithShape="1">
          <a:blip r:embed="rId5"/>
          <a:srcRect r="70732"/>
          <a:stretch/>
        </p:blipFill>
        <p:spPr>
          <a:xfrm>
            <a:off x="3790236" y="1785458"/>
            <a:ext cx="1331563" cy="877561"/>
          </a:xfrm>
          <a:prstGeom prst="rect">
            <a:avLst/>
          </a:prstGeom>
        </p:spPr>
      </p:pic>
      <p:sp>
        <p:nvSpPr>
          <p:cNvPr id="4" name="右矢印 3"/>
          <p:cNvSpPr/>
          <p:nvPr/>
        </p:nvSpPr>
        <p:spPr>
          <a:xfrm>
            <a:off x="5194300" y="1991868"/>
            <a:ext cx="635000" cy="4846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右矢印 19"/>
          <p:cNvSpPr/>
          <p:nvPr/>
        </p:nvSpPr>
        <p:spPr>
          <a:xfrm rot="10800000">
            <a:off x="3308934" y="1991868"/>
            <a:ext cx="635000" cy="4846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790236" y="2476501"/>
            <a:ext cx="15953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 smtClean="0">
                <a:solidFill>
                  <a:srgbClr val="FF0000"/>
                </a:solidFill>
              </a:rPr>
              <a:t>Energy Loss</a:t>
            </a:r>
          </a:p>
          <a:p>
            <a:r>
              <a:rPr lang="en-US" altLang="ja-JP" sz="2000" b="1" dirty="0" smtClean="0">
                <a:solidFill>
                  <a:srgbClr val="FF0000"/>
                </a:solidFill>
              </a:rPr>
              <a:t>Spread Angle</a:t>
            </a:r>
            <a:endParaRPr kumimoji="1" lang="ja-JP" alt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3213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直線コネクタ 79"/>
          <p:cNvCxnSpPr/>
          <p:nvPr/>
        </p:nvCxnSpPr>
        <p:spPr>
          <a:xfrm>
            <a:off x="6280150" y="4457700"/>
            <a:ext cx="812800" cy="0"/>
          </a:xfrm>
          <a:prstGeom prst="line">
            <a:avLst/>
          </a:prstGeom>
          <a:ln w="76200" cmpd="sng">
            <a:solidFill>
              <a:srgbClr val="25EDFF"/>
            </a:solidFill>
            <a:prstDash val="sysDash"/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/>
          <p:cNvCxnSpPr/>
          <p:nvPr/>
        </p:nvCxnSpPr>
        <p:spPr>
          <a:xfrm>
            <a:off x="2877720" y="4457700"/>
            <a:ext cx="3307180" cy="0"/>
          </a:xfrm>
          <a:prstGeom prst="line">
            <a:avLst/>
          </a:prstGeom>
          <a:ln w="76200" cmpd="sng">
            <a:solidFill>
              <a:srgbClr val="25EDFF"/>
            </a:solidFill>
            <a:prstDash val="solid"/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/>
          <p:cNvCxnSpPr/>
          <p:nvPr/>
        </p:nvCxnSpPr>
        <p:spPr>
          <a:xfrm>
            <a:off x="7670800" y="2235200"/>
            <a:ext cx="457200" cy="0"/>
          </a:xfrm>
          <a:prstGeom prst="line">
            <a:avLst/>
          </a:prstGeom>
          <a:ln w="76200" cmpd="sng">
            <a:solidFill>
              <a:srgbClr val="25EDFF"/>
            </a:solidFill>
            <a:prstDash val="solid"/>
            <a:headEnd type="diamond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My Contribution</a:t>
            </a:r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13</a:t>
            </a:fld>
            <a:endParaRPr lang="ja-JP" altLang="en-US"/>
          </a:p>
        </p:txBody>
      </p:sp>
      <p:cxnSp>
        <p:nvCxnSpPr>
          <p:cNvPr id="5" name="直線コネクタ 4"/>
          <p:cNvCxnSpPr/>
          <p:nvPr/>
        </p:nvCxnSpPr>
        <p:spPr>
          <a:xfrm>
            <a:off x="292100" y="1778000"/>
            <a:ext cx="7835900" cy="0"/>
          </a:xfrm>
          <a:prstGeom prst="line">
            <a:avLst/>
          </a:prstGeom>
          <a:ln w="76200" cmpd="sng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/>
          <p:cNvCxnSpPr/>
          <p:nvPr/>
        </p:nvCxnSpPr>
        <p:spPr>
          <a:xfrm>
            <a:off x="508000" y="4076700"/>
            <a:ext cx="6819900" cy="0"/>
          </a:xfrm>
          <a:prstGeom prst="line">
            <a:avLst/>
          </a:prstGeom>
          <a:ln w="76200" cmpd="sng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/>
        </p:nvSpPr>
        <p:spPr>
          <a:xfrm>
            <a:off x="482600" y="1574800"/>
            <a:ext cx="431800" cy="406400"/>
          </a:xfrm>
          <a:prstGeom prst="rect">
            <a:avLst/>
          </a:prstGeom>
          <a:solidFill>
            <a:schemeClr val="bg1"/>
          </a:solidFill>
          <a:ln w="762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028700" y="1319768"/>
            <a:ext cx="1929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9000C8"/>
                </a:solidFill>
              </a:rPr>
              <a:t>M1,M2 2007-2008</a:t>
            </a:r>
            <a:endParaRPr kumimoji="1" lang="ja-JP" altLang="en-US" b="1" dirty="0">
              <a:solidFill>
                <a:srgbClr val="9000C8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2983873" y="1574800"/>
            <a:ext cx="431800" cy="406400"/>
          </a:xfrm>
          <a:prstGeom prst="rect">
            <a:avLst/>
          </a:prstGeom>
          <a:solidFill>
            <a:schemeClr val="bg1"/>
          </a:solidFill>
          <a:ln w="762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547468" y="2074228"/>
            <a:ext cx="250877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MRPC test &amp; </a:t>
            </a:r>
            <a:r>
              <a:rPr lang="en-US" altLang="ja-JP" dirty="0"/>
              <a:t>FTBL Const. </a:t>
            </a:r>
            <a:endParaRPr kumimoji="1" lang="ja-JP" altLang="en-US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15900" y="2520792"/>
            <a:ext cx="181401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TRD </a:t>
            </a:r>
            <a:r>
              <a:rPr lang="en-US" altLang="ja-JP" dirty="0"/>
              <a:t>T</a:t>
            </a:r>
            <a:r>
              <a:rPr kumimoji="1" lang="en-US" altLang="ja-JP" dirty="0" smtClean="0"/>
              <a:t>est at CERN</a:t>
            </a:r>
            <a:endParaRPr kumimoji="1" lang="ja-JP" altLang="en-US" dirty="0"/>
          </a:p>
        </p:txBody>
      </p:sp>
      <p:sp>
        <p:nvSpPr>
          <p:cNvPr id="15" name="正方形/長方形 14"/>
          <p:cNvSpPr/>
          <p:nvPr/>
        </p:nvSpPr>
        <p:spPr>
          <a:xfrm>
            <a:off x="5587373" y="1574800"/>
            <a:ext cx="431800" cy="406400"/>
          </a:xfrm>
          <a:prstGeom prst="rect">
            <a:avLst/>
          </a:prstGeom>
          <a:solidFill>
            <a:schemeClr val="bg1"/>
          </a:solidFill>
          <a:ln w="762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3835400" y="1319768"/>
            <a:ext cx="967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9000C8"/>
                </a:solidFill>
              </a:rPr>
              <a:t>D1 2009</a:t>
            </a:r>
            <a:endParaRPr kumimoji="1" lang="ja-JP" altLang="en-US" b="1" dirty="0">
              <a:solidFill>
                <a:srgbClr val="9000C8"/>
              </a:solidFill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6553200" y="1319768"/>
            <a:ext cx="967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9000C8"/>
                </a:solidFill>
              </a:rPr>
              <a:t>D2 2010</a:t>
            </a:r>
            <a:endParaRPr kumimoji="1" lang="ja-JP" altLang="en-US" b="1" dirty="0">
              <a:solidFill>
                <a:srgbClr val="9000C8"/>
              </a:solidFill>
            </a:endParaRPr>
          </a:p>
        </p:txBody>
      </p:sp>
      <p:cxnSp>
        <p:nvCxnSpPr>
          <p:cNvPr id="20" name="直線コネクタ 19"/>
          <p:cNvCxnSpPr/>
          <p:nvPr/>
        </p:nvCxnSpPr>
        <p:spPr>
          <a:xfrm>
            <a:off x="7327900" y="2235200"/>
            <a:ext cx="342900" cy="0"/>
          </a:xfrm>
          <a:prstGeom prst="line">
            <a:avLst/>
          </a:prstGeom>
          <a:ln w="76200" cmpd="sng">
            <a:solidFill>
              <a:srgbClr val="9000C8"/>
            </a:solidFill>
            <a:prstDash val="solid"/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>
            <a:off x="4927600" y="2235200"/>
            <a:ext cx="2400300" cy="0"/>
          </a:xfrm>
          <a:prstGeom prst="line">
            <a:avLst/>
          </a:prstGeom>
          <a:ln w="76200" cmpd="sng">
            <a:solidFill>
              <a:srgbClr val="25EDFF"/>
            </a:solidFill>
            <a:prstDash val="solid"/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正方形/長方形 26"/>
          <p:cNvSpPr/>
          <p:nvPr/>
        </p:nvSpPr>
        <p:spPr>
          <a:xfrm>
            <a:off x="698500" y="3873500"/>
            <a:ext cx="431800" cy="406400"/>
          </a:xfrm>
          <a:prstGeom prst="rect">
            <a:avLst/>
          </a:prstGeom>
          <a:solidFill>
            <a:schemeClr val="bg1"/>
          </a:solidFill>
          <a:ln w="762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1486792" y="3625334"/>
            <a:ext cx="967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9000C8"/>
                </a:solidFill>
              </a:rPr>
              <a:t>D3 2011</a:t>
            </a:r>
            <a:endParaRPr kumimoji="1" lang="ja-JP" altLang="en-US" b="1" dirty="0">
              <a:solidFill>
                <a:srgbClr val="9000C8"/>
              </a:solidFill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4544468" y="3625334"/>
            <a:ext cx="967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9000C8"/>
                </a:solidFill>
              </a:rPr>
              <a:t>D4 2012</a:t>
            </a:r>
            <a:endParaRPr kumimoji="1" lang="ja-JP" altLang="en-US" b="1" dirty="0">
              <a:solidFill>
                <a:srgbClr val="9000C8"/>
              </a:solidFill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3298624" y="3873500"/>
            <a:ext cx="431800" cy="406400"/>
          </a:xfrm>
          <a:prstGeom prst="rect">
            <a:avLst/>
          </a:prstGeom>
          <a:solidFill>
            <a:schemeClr val="bg1"/>
          </a:solidFill>
          <a:ln w="762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1" name="直線コネクタ 30"/>
          <p:cNvCxnSpPr/>
          <p:nvPr/>
        </p:nvCxnSpPr>
        <p:spPr>
          <a:xfrm>
            <a:off x="2516632" y="4457700"/>
            <a:ext cx="361088" cy="0"/>
          </a:xfrm>
          <a:prstGeom prst="line">
            <a:avLst/>
          </a:prstGeom>
          <a:ln w="76200" cmpd="sng">
            <a:solidFill>
              <a:srgbClr val="9000C8"/>
            </a:solidFill>
            <a:prstDash val="solid"/>
            <a:headEnd type="diamond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/>
          <p:cNvCxnSpPr/>
          <p:nvPr/>
        </p:nvCxnSpPr>
        <p:spPr>
          <a:xfrm>
            <a:off x="508000" y="4457700"/>
            <a:ext cx="2003224" cy="0"/>
          </a:xfrm>
          <a:prstGeom prst="line">
            <a:avLst/>
          </a:prstGeom>
          <a:ln w="76200" cmpd="sng">
            <a:solidFill>
              <a:srgbClr val="25EDFF"/>
            </a:solidFill>
            <a:prstDash val="solid"/>
            <a:headEnd type="none"/>
            <a:tailEnd type="diamon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テキスト ボックス 43"/>
          <p:cNvSpPr txBox="1"/>
          <p:nvPr/>
        </p:nvSpPr>
        <p:spPr>
          <a:xfrm>
            <a:off x="1243684" y="2957036"/>
            <a:ext cx="2171989" cy="369332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dirty="0"/>
              <a:t>J</a:t>
            </a:r>
            <a:r>
              <a:rPr kumimoji="1" lang="en-US" altLang="ja-JP" dirty="0" smtClean="0"/>
              <a:t>et Alg. study on </a:t>
            </a:r>
            <a:r>
              <a:rPr kumimoji="1" lang="en-US" altLang="ja-JP" dirty="0" err="1" smtClean="0"/>
              <a:t>Sim</a:t>
            </a:r>
            <a:r>
              <a:rPr kumimoji="1" lang="en-US" altLang="ja-JP" dirty="0" smtClean="0"/>
              <a:t>.</a:t>
            </a:r>
            <a:endParaRPr kumimoji="1" lang="ja-JP" altLang="en-US" dirty="0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3415384" y="2957036"/>
            <a:ext cx="2370135" cy="369332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dirty="0"/>
              <a:t>J</a:t>
            </a:r>
            <a:r>
              <a:rPr kumimoji="1" lang="en-US" altLang="ja-JP" dirty="0" smtClean="0"/>
              <a:t>et </a:t>
            </a:r>
            <a:r>
              <a:rPr kumimoji="1" lang="en-US" altLang="ja-JP" dirty="0" err="1" smtClean="0"/>
              <a:t>Modi</a:t>
            </a:r>
            <a:r>
              <a:rPr kumimoji="1" lang="en-US" altLang="ja-JP" dirty="0" smtClean="0"/>
              <a:t>. study on </a:t>
            </a:r>
            <a:r>
              <a:rPr kumimoji="1" lang="en-US" altLang="ja-JP" dirty="0" err="1" smtClean="0"/>
              <a:t>Sim</a:t>
            </a:r>
            <a:r>
              <a:rPr kumimoji="1" lang="en-US" altLang="ja-JP" dirty="0" smtClean="0"/>
              <a:t>.</a:t>
            </a:r>
            <a:endParaRPr kumimoji="1" lang="ja-JP" altLang="en-US" dirty="0"/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2511224" y="2517696"/>
            <a:ext cx="208723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TRD </a:t>
            </a:r>
            <a:r>
              <a:rPr lang="en-US" altLang="ja-JP" dirty="0" smtClean="0"/>
              <a:t>HV &amp; Data Base</a:t>
            </a:r>
            <a:endParaRPr kumimoji="1" lang="ja-JP" altLang="en-US" dirty="0"/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778677" y="4925536"/>
            <a:ext cx="1797224" cy="369332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dirty="0"/>
              <a:t>J</a:t>
            </a:r>
            <a:r>
              <a:rPr kumimoji="1" lang="en-US" altLang="ja-JP" dirty="0" smtClean="0"/>
              <a:t>et </a:t>
            </a:r>
            <a:r>
              <a:rPr lang="en-US" altLang="ja-JP" dirty="0" smtClean="0"/>
              <a:t>Yield on </a:t>
            </a:r>
            <a:r>
              <a:rPr kumimoji="1" lang="en-US" altLang="ja-JP" dirty="0" smtClean="0"/>
              <a:t>Data</a:t>
            </a:r>
            <a:endParaRPr kumimoji="1" lang="ja-JP" altLang="en-US" dirty="0"/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2575901" y="4926568"/>
            <a:ext cx="4497999" cy="369332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smtClean="0"/>
              <a:t>Jet-Particle Study </a:t>
            </a:r>
            <a:endParaRPr kumimoji="1" lang="ja-JP" altLang="en-US" dirty="0"/>
          </a:p>
        </p:txBody>
      </p:sp>
      <p:cxnSp>
        <p:nvCxnSpPr>
          <p:cNvPr id="53" name="直線コネクタ 52"/>
          <p:cNvCxnSpPr/>
          <p:nvPr/>
        </p:nvCxnSpPr>
        <p:spPr>
          <a:xfrm>
            <a:off x="203200" y="2235200"/>
            <a:ext cx="1283592" cy="0"/>
          </a:xfrm>
          <a:prstGeom prst="line">
            <a:avLst/>
          </a:prstGeom>
          <a:ln w="76200" cmpd="sng">
            <a:solidFill>
              <a:schemeClr val="tx1"/>
            </a:solidFill>
            <a:prstDash val="sysDash"/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直線コネクタ 67"/>
          <p:cNvCxnSpPr/>
          <p:nvPr/>
        </p:nvCxnSpPr>
        <p:spPr>
          <a:xfrm>
            <a:off x="4802732" y="2730500"/>
            <a:ext cx="3325268" cy="0"/>
          </a:xfrm>
          <a:prstGeom prst="line">
            <a:avLst/>
          </a:prstGeom>
          <a:ln w="76200" cmpd="sng">
            <a:solidFill>
              <a:schemeClr val="tx1"/>
            </a:solidFill>
            <a:prstDash val="sysDash"/>
            <a:headEnd type="oval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" name="円/楕円 73"/>
          <p:cNvSpPr/>
          <p:nvPr/>
        </p:nvSpPr>
        <p:spPr>
          <a:xfrm>
            <a:off x="2146350" y="2625646"/>
            <a:ext cx="203200" cy="209708"/>
          </a:xfrm>
          <a:prstGeom prst="ellips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6" name="直線コネクタ 75"/>
          <p:cNvCxnSpPr/>
          <p:nvPr/>
        </p:nvCxnSpPr>
        <p:spPr>
          <a:xfrm flipH="1">
            <a:off x="495300" y="4724400"/>
            <a:ext cx="1231900" cy="0"/>
          </a:xfrm>
          <a:prstGeom prst="line">
            <a:avLst/>
          </a:prstGeom>
          <a:ln w="76200" cmpd="sng">
            <a:solidFill>
              <a:schemeClr val="tx1"/>
            </a:solidFill>
            <a:prstDash val="sysDash"/>
            <a:headEnd type="oval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4" name="二等辺三角形 83"/>
          <p:cNvSpPr/>
          <p:nvPr/>
        </p:nvSpPr>
        <p:spPr>
          <a:xfrm>
            <a:off x="6775450" y="3388836"/>
            <a:ext cx="317500" cy="241300"/>
          </a:xfrm>
          <a:prstGeom prst="triangle">
            <a:avLst/>
          </a:prstGeom>
          <a:solidFill>
            <a:srgbClr val="000000"/>
          </a:solidFill>
          <a:ln>
            <a:solidFill>
              <a:srgbClr val="25ED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5" name="テキスト ボックス 84"/>
          <p:cNvSpPr txBox="1"/>
          <p:nvPr/>
        </p:nvSpPr>
        <p:spPr>
          <a:xfrm>
            <a:off x="7073900" y="3338036"/>
            <a:ext cx="1595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TRD work shop</a:t>
            </a:r>
            <a:endParaRPr kumimoji="1" lang="ja-JP" altLang="en-US" dirty="0"/>
          </a:p>
        </p:txBody>
      </p:sp>
      <p:sp>
        <p:nvSpPr>
          <p:cNvPr id="86" name="テキスト ボックス 85"/>
          <p:cNvSpPr txBox="1"/>
          <p:nvPr/>
        </p:nvSpPr>
        <p:spPr>
          <a:xfrm>
            <a:off x="4200610" y="533400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APW</a:t>
            </a:r>
            <a:endParaRPr kumimoji="1" lang="ja-JP" altLang="en-US" dirty="0"/>
          </a:p>
        </p:txBody>
      </p:sp>
      <p:sp>
        <p:nvSpPr>
          <p:cNvPr id="87" name="二等辺三角形 86"/>
          <p:cNvSpPr/>
          <p:nvPr/>
        </p:nvSpPr>
        <p:spPr>
          <a:xfrm>
            <a:off x="4648200" y="3413204"/>
            <a:ext cx="317500" cy="241300"/>
          </a:xfrm>
          <a:prstGeom prst="triangle">
            <a:avLst/>
          </a:prstGeom>
          <a:solidFill>
            <a:srgbClr val="008000"/>
          </a:solidFill>
          <a:ln>
            <a:solidFill>
              <a:srgbClr val="25ED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8" name="二等辺三角形 87"/>
          <p:cNvSpPr/>
          <p:nvPr/>
        </p:nvSpPr>
        <p:spPr>
          <a:xfrm>
            <a:off x="3883110" y="5395436"/>
            <a:ext cx="317500" cy="241300"/>
          </a:xfrm>
          <a:prstGeom prst="triangle">
            <a:avLst/>
          </a:prstGeom>
          <a:solidFill>
            <a:srgbClr val="FF0000"/>
          </a:solidFill>
          <a:ln>
            <a:solidFill>
              <a:srgbClr val="25ED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9" name="二等辺三角形 88"/>
          <p:cNvSpPr/>
          <p:nvPr/>
        </p:nvSpPr>
        <p:spPr>
          <a:xfrm>
            <a:off x="4846941" y="5395436"/>
            <a:ext cx="317500" cy="241300"/>
          </a:xfrm>
          <a:prstGeom prst="triangle">
            <a:avLst/>
          </a:prstGeom>
          <a:solidFill>
            <a:srgbClr val="FF0000"/>
          </a:solidFill>
          <a:ln>
            <a:solidFill>
              <a:srgbClr val="25ED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0" name="テキスト ボックス 89"/>
          <p:cNvSpPr txBox="1"/>
          <p:nvPr/>
        </p:nvSpPr>
        <p:spPr>
          <a:xfrm>
            <a:off x="5139797" y="5331936"/>
            <a:ext cx="537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QM</a:t>
            </a:r>
            <a:endParaRPr kumimoji="1" lang="ja-JP" altLang="en-US" dirty="0"/>
          </a:p>
        </p:txBody>
      </p:sp>
      <p:sp>
        <p:nvSpPr>
          <p:cNvPr id="91" name="テキスト ボックス 90"/>
          <p:cNvSpPr txBox="1"/>
          <p:nvPr/>
        </p:nvSpPr>
        <p:spPr>
          <a:xfrm>
            <a:off x="4997845" y="3338036"/>
            <a:ext cx="1518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3</a:t>
            </a:r>
            <a:r>
              <a:rPr lang="en-US" altLang="ja-JP" baseline="30000" dirty="0" smtClean="0"/>
              <a:t>rd</a:t>
            </a:r>
            <a:r>
              <a:rPr lang="en-US" altLang="ja-JP" dirty="0" smtClean="0"/>
              <a:t> NPD&amp;APW</a:t>
            </a:r>
            <a:endParaRPr kumimoji="1" lang="ja-JP" altLang="en-US" dirty="0"/>
          </a:p>
        </p:txBody>
      </p:sp>
      <p:sp>
        <p:nvSpPr>
          <p:cNvPr id="92" name="テキスト ボックス 91"/>
          <p:cNvSpPr txBox="1"/>
          <p:nvPr/>
        </p:nvSpPr>
        <p:spPr>
          <a:xfrm>
            <a:off x="4698695" y="5699204"/>
            <a:ext cx="1983536" cy="369332"/>
          </a:xfrm>
          <a:prstGeom prst="rect">
            <a:avLst/>
          </a:prstGeom>
          <a:solidFill>
            <a:srgbClr val="3366FF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chemeClr val="bg1"/>
                </a:solidFill>
              </a:rPr>
              <a:t>JHEP 03 (2012) 053 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grpSp>
        <p:nvGrpSpPr>
          <p:cNvPr id="108" name="図形グループ 107"/>
          <p:cNvGrpSpPr/>
          <p:nvPr/>
        </p:nvGrpSpPr>
        <p:grpSpPr>
          <a:xfrm>
            <a:off x="7351755" y="4242832"/>
            <a:ext cx="1689100" cy="1306036"/>
            <a:chOff x="7327900" y="4711700"/>
            <a:chExt cx="1689100" cy="1306036"/>
          </a:xfrm>
        </p:grpSpPr>
        <p:cxnSp>
          <p:nvCxnSpPr>
            <p:cNvPr id="93" name="直線コネクタ 92"/>
            <p:cNvCxnSpPr/>
            <p:nvPr/>
          </p:nvCxnSpPr>
          <p:spPr>
            <a:xfrm>
              <a:off x="7505700" y="5726668"/>
              <a:ext cx="342900" cy="0"/>
            </a:xfrm>
            <a:prstGeom prst="line">
              <a:avLst/>
            </a:prstGeom>
            <a:ln w="76200" cmpd="sng">
              <a:solidFill>
                <a:srgbClr val="9000C8"/>
              </a:solidFill>
              <a:prstDash val="solid"/>
              <a:headEnd type="diamond"/>
              <a:tailEnd type="diamon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線コネクタ 93"/>
            <p:cNvCxnSpPr/>
            <p:nvPr/>
          </p:nvCxnSpPr>
          <p:spPr>
            <a:xfrm>
              <a:off x="7520532" y="5334000"/>
              <a:ext cx="328068" cy="0"/>
            </a:xfrm>
            <a:prstGeom prst="line">
              <a:avLst/>
            </a:prstGeom>
            <a:ln w="76200" cmpd="sng">
              <a:solidFill>
                <a:srgbClr val="25EDFF"/>
              </a:solidFill>
              <a:prstDash val="solid"/>
              <a:headEnd type="diamond"/>
              <a:tailEnd type="diamon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正方形/長方形 95"/>
            <p:cNvSpPr/>
            <p:nvPr/>
          </p:nvSpPr>
          <p:spPr>
            <a:xfrm>
              <a:off x="7327900" y="4711700"/>
              <a:ext cx="1689100" cy="1306036"/>
            </a:xfrm>
            <a:prstGeom prst="rect">
              <a:avLst/>
            </a:prstGeom>
            <a:noFill/>
            <a:ln w="38100" cmpd="sng">
              <a:solidFill>
                <a:srgbClr val="9000C8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7" name="テキスト ボックス 96"/>
            <p:cNvSpPr txBox="1"/>
            <p:nvPr/>
          </p:nvSpPr>
          <p:spPr>
            <a:xfrm>
              <a:off x="7327900" y="4724400"/>
              <a:ext cx="923826" cy="369332"/>
            </a:xfrm>
            <a:prstGeom prst="rect">
              <a:avLst/>
            </a:prstGeom>
            <a:noFill/>
            <a:ln w="38100" cmpd="sng">
              <a:solidFill>
                <a:srgbClr val="9000C8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kumimoji="1" lang="en-US" altLang="ja-JP" b="1" dirty="0" smtClean="0">
                  <a:solidFill>
                    <a:srgbClr val="9000C8"/>
                  </a:solidFill>
                </a:rPr>
                <a:t>LHC run</a:t>
              </a:r>
              <a:endParaRPr kumimoji="1" lang="ja-JP" altLang="en-US" b="1" dirty="0">
                <a:solidFill>
                  <a:srgbClr val="9000C8"/>
                </a:solidFill>
              </a:endParaRPr>
            </a:p>
          </p:txBody>
        </p:sp>
        <p:sp>
          <p:nvSpPr>
            <p:cNvPr id="98" name="テキスト ボックス 97"/>
            <p:cNvSpPr txBox="1"/>
            <p:nvPr/>
          </p:nvSpPr>
          <p:spPr>
            <a:xfrm>
              <a:off x="7988406" y="5068332"/>
              <a:ext cx="968165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500" b="1" dirty="0" err="1" smtClean="0"/>
                <a:t>pp</a:t>
              </a:r>
              <a:endParaRPr kumimoji="1" lang="en-US" altLang="ja-JP" sz="2500" b="1" dirty="0" smtClean="0"/>
            </a:p>
            <a:p>
              <a:r>
                <a:rPr lang="en-US" altLang="ja-JP" sz="2500" b="1" dirty="0" err="1" smtClean="0"/>
                <a:t>Pb-Pb</a:t>
              </a:r>
              <a:endParaRPr kumimoji="1" lang="ja-JP" altLang="en-US" sz="2500" b="1" dirty="0"/>
            </a:p>
          </p:txBody>
        </p:sp>
      </p:grpSp>
      <p:sp>
        <p:nvSpPr>
          <p:cNvPr id="99" name="二等辺三角形 98"/>
          <p:cNvSpPr/>
          <p:nvPr/>
        </p:nvSpPr>
        <p:spPr>
          <a:xfrm>
            <a:off x="5690463" y="5395436"/>
            <a:ext cx="317500" cy="241300"/>
          </a:xfrm>
          <a:prstGeom prst="triangle">
            <a:avLst/>
          </a:prstGeom>
          <a:solidFill>
            <a:srgbClr val="FF0000"/>
          </a:solidFill>
          <a:ln>
            <a:solidFill>
              <a:srgbClr val="25ED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0" name="テキスト ボックス 99"/>
          <p:cNvSpPr txBox="1"/>
          <p:nvPr/>
        </p:nvSpPr>
        <p:spPr>
          <a:xfrm>
            <a:off x="6007963" y="5331936"/>
            <a:ext cx="889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Nagoya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83823" y="5698172"/>
            <a:ext cx="4378122" cy="369332"/>
          </a:xfrm>
          <a:prstGeom prst="rect">
            <a:avLst/>
          </a:prstGeom>
          <a:noFill/>
          <a:ln>
            <a:solidFill>
              <a:srgbClr val="9000C8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dirty="0"/>
              <a:t>international </a:t>
            </a:r>
            <a:r>
              <a:rPr lang="en-US" altLang="ja-JP" dirty="0" smtClean="0"/>
              <a:t>conference/work shop : 5times</a:t>
            </a:r>
            <a:r>
              <a:rPr kumimoji="1" lang="en-US" altLang="ja-JP" dirty="0" smtClean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524339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1103310" y="2130425"/>
            <a:ext cx="8040689" cy="1470025"/>
          </a:xfrm>
        </p:spPr>
        <p:txBody>
          <a:bodyPr>
            <a:normAutofit/>
          </a:bodyPr>
          <a:lstStyle/>
          <a:p>
            <a:r>
              <a:rPr lang="en-US" altLang="ja-JP" sz="4000" dirty="0" smtClean="0">
                <a:solidFill>
                  <a:schemeClr val="bg1"/>
                </a:solidFill>
              </a:rPr>
              <a:t>Analysis</a:t>
            </a:r>
            <a:endParaRPr lang="ja-JP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2170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Large Hadron Collider (LHC)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779167" y="3670300"/>
            <a:ext cx="4241800" cy="2374221"/>
          </a:xfrm>
        </p:spPr>
        <p:txBody>
          <a:bodyPr>
            <a:normAutofit fontScale="92500" lnSpcReduction="20000"/>
          </a:bodyPr>
          <a:lstStyle/>
          <a:p>
            <a:r>
              <a:rPr kumimoji="1" lang="en-US" altLang="ja-JP" dirty="0" smtClean="0"/>
              <a:t>Properties</a:t>
            </a:r>
          </a:p>
          <a:p>
            <a:pPr lvl="1"/>
            <a:r>
              <a:rPr lang="en-US" altLang="ja-JP" dirty="0" smtClean="0"/>
              <a:t>Ring Property</a:t>
            </a:r>
          </a:p>
          <a:p>
            <a:pPr lvl="2"/>
            <a:r>
              <a:rPr lang="en-US" altLang="ja-JP" dirty="0" smtClean="0"/>
              <a:t>R=</a:t>
            </a:r>
            <a:r>
              <a:rPr lang="en-US" altLang="ja-JP" smtClean="0"/>
              <a:t>9km, L</a:t>
            </a:r>
            <a:r>
              <a:rPr lang="en-US" altLang="ja-JP" dirty="0" smtClean="0"/>
              <a:t>=27km</a:t>
            </a:r>
          </a:p>
          <a:p>
            <a:pPr lvl="1"/>
            <a:r>
              <a:rPr kumimoji="1" lang="en-US" altLang="ja-JP" dirty="0" smtClean="0"/>
              <a:t>Top Energy</a:t>
            </a:r>
          </a:p>
          <a:p>
            <a:pPr lvl="2"/>
            <a:r>
              <a:rPr lang="en-US" altLang="ja-JP" dirty="0" err="1" smtClean="0"/>
              <a:t>pp</a:t>
            </a:r>
            <a:r>
              <a:rPr lang="en-US" altLang="ja-JP" dirty="0" smtClean="0"/>
              <a:t>       : 14TeV</a:t>
            </a:r>
          </a:p>
          <a:p>
            <a:pPr lvl="2"/>
            <a:r>
              <a:rPr kumimoji="1" lang="en-US" altLang="ja-JP" dirty="0" err="1" smtClean="0"/>
              <a:t>Pb-Pb</a:t>
            </a:r>
            <a:r>
              <a:rPr kumimoji="1" lang="en-US" altLang="ja-JP" dirty="0" smtClean="0"/>
              <a:t> : 5.5TeV/nucleon</a:t>
            </a:r>
            <a:endParaRPr kumimoji="1" lang="ja-JP" altLang="en-US" dirty="0"/>
          </a:p>
        </p:txBody>
      </p:sp>
      <p:pic>
        <p:nvPicPr>
          <p:cNvPr id="8" name="図 7" descr="LHC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88" r="8834" b="20408"/>
          <a:stretch/>
        </p:blipFill>
        <p:spPr>
          <a:xfrm>
            <a:off x="76199" y="1270000"/>
            <a:ext cx="4639467" cy="3454400"/>
          </a:xfrm>
          <a:prstGeom prst="rect">
            <a:avLst/>
          </a:prstGeom>
        </p:spPr>
      </p:pic>
      <p:pic>
        <p:nvPicPr>
          <p:cNvPr id="9" name="図 8" descr="cern_aerial_view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10"/>
          <a:stretch/>
        </p:blipFill>
        <p:spPr>
          <a:xfrm>
            <a:off x="4756150" y="1384299"/>
            <a:ext cx="4178300" cy="2171701"/>
          </a:xfrm>
          <a:prstGeom prst="rect">
            <a:avLst/>
          </a:prstGeom>
        </p:spPr>
      </p:pic>
      <p:cxnSp>
        <p:nvCxnSpPr>
          <p:cNvPr id="11" name="直線矢印コネクタ 10"/>
          <p:cNvCxnSpPr/>
          <p:nvPr/>
        </p:nvCxnSpPr>
        <p:spPr>
          <a:xfrm flipV="1">
            <a:off x="5359400" y="2032000"/>
            <a:ext cx="2692400" cy="1003300"/>
          </a:xfrm>
          <a:prstGeom prst="straightConnector1">
            <a:avLst/>
          </a:prstGeom>
          <a:ln w="38100" cmpd="sng">
            <a:solidFill>
              <a:srgbClr val="FF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1"/>
          <p:cNvSpPr txBox="1"/>
          <p:nvPr/>
        </p:nvSpPr>
        <p:spPr>
          <a:xfrm>
            <a:off x="7086600" y="2425700"/>
            <a:ext cx="600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60000"/>
                </a:solidFill>
              </a:rPr>
              <a:t>9km</a:t>
            </a:r>
            <a:endParaRPr kumimoji="1" lang="ja-JP" altLang="en-US" b="1" dirty="0">
              <a:solidFill>
                <a:srgbClr val="F6000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00459" y="4755292"/>
            <a:ext cx="39549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2009 : </a:t>
            </a:r>
            <a:r>
              <a:rPr kumimoji="1" lang="en-US" altLang="ja-JP" dirty="0" err="1" smtClean="0"/>
              <a:t>pp</a:t>
            </a:r>
            <a:r>
              <a:rPr kumimoji="1" lang="en-US" altLang="ja-JP" dirty="0" smtClean="0"/>
              <a:t> 900GeV</a:t>
            </a:r>
          </a:p>
          <a:p>
            <a:r>
              <a:rPr lang="en-US" altLang="ja-JP" dirty="0" smtClean="0"/>
              <a:t>2010 : </a:t>
            </a:r>
            <a:r>
              <a:rPr lang="en-US" altLang="ja-JP" b="1" dirty="0" err="1" smtClean="0">
                <a:solidFill>
                  <a:srgbClr val="9000C8"/>
                </a:solidFill>
              </a:rPr>
              <a:t>pp</a:t>
            </a:r>
            <a:r>
              <a:rPr lang="en-US" altLang="ja-JP" b="1" dirty="0" smtClean="0">
                <a:solidFill>
                  <a:srgbClr val="9000C8"/>
                </a:solidFill>
              </a:rPr>
              <a:t> 7TeV                  </a:t>
            </a:r>
            <a:r>
              <a:rPr lang="en-US" altLang="ja-JP" b="1" dirty="0" err="1" smtClean="0">
                <a:solidFill>
                  <a:srgbClr val="9000C8"/>
                </a:solidFill>
              </a:rPr>
              <a:t>Pb-Pb</a:t>
            </a:r>
            <a:r>
              <a:rPr lang="en-US" altLang="ja-JP" b="1" dirty="0" smtClean="0">
                <a:solidFill>
                  <a:srgbClr val="9000C8"/>
                </a:solidFill>
              </a:rPr>
              <a:t>  2.76TeV</a:t>
            </a:r>
          </a:p>
          <a:p>
            <a:r>
              <a:rPr kumimoji="1" lang="en-US" altLang="ja-JP" dirty="0" smtClean="0"/>
              <a:t>2011 : </a:t>
            </a:r>
            <a:r>
              <a:rPr kumimoji="1" lang="en-US" altLang="ja-JP" b="1" dirty="0" err="1" smtClean="0">
                <a:solidFill>
                  <a:srgbClr val="9000C8"/>
                </a:solidFill>
              </a:rPr>
              <a:t>pp</a:t>
            </a:r>
            <a:r>
              <a:rPr kumimoji="1" lang="en-US" altLang="ja-JP" b="1" dirty="0" smtClean="0">
                <a:solidFill>
                  <a:srgbClr val="9000C8"/>
                </a:solidFill>
              </a:rPr>
              <a:t> 2.76TeV</a:t>
            </a:r>
            <a:r>
              <a:rPr kumimoji="1" lang="en-US" altLang="ja-JP" dirty="0" smtClean="0"/>
              <a:t>,7TeV  </a:t>
            </a:r>
            <a:r>
              <a:rPr lang="en-US" altLang="ja-JP" dirty="0" err="1" smtClean="0"/>
              <a:t>Pb-Pb</a:t>
            </a:r>
            <a:r>
              <a:rPr lang="en-US" altLang="ja-JP" dirty="0" smtClean="0"/>
              <a:t>  2.76TeV</a:t>
            </a:r>
            <a:endParaRPr kumimoji="1" lang="en-US" altLang="ja-JP" dirty="0" smtClean="0"/>
          </a:p>
          <a:p>
            <a:r>
              <a:rPr lang="en-US" altLang="ja-JP" dirty="0" smtClean="0"/>
              <a:t>2012 : </a:t>
            </a:r>
            <a:r>
              <a:rPr lang="en-US" altLang="ja-JP" dirty="0" err="1" smtClean="0"/>
              <a:t>pp</a:t>
            </a:r>
            <a:r>
              <a:rPr lang="en-US" altLang="ja-JP" dirty="0" smtClean="0"/>
              <a:t> 7TeV,8TeV        </a:t>
            </a:r>
            <a:r>
              <a:rPr kumimoji="1" lang="en-US" altLang="ja-JP" dirty="0" smtClean="0"/>
              <a:t>p-</a:t>
            </a:r>
            <a:r>
              <a:rPr kumimoji="1" lang="en-US" altLang="ja-JP" dirty="0" err="1" smtClean="0"/>
              <a:t>Pb</a:t>
            </a:r>
            <a:r>
              <a:rPr kumimoji="1" lang="en-US" altLang="ja-JP" dirty="0" smtClean="0"/>
              <a:t>    2.76TeV</a:t>
            </a:r>
            <a:endParaRPr kumimoji="1" lang="ja-JP" altLang="en-US" dirty="0"/>
          </a:p>
        </p:txBody>
      </p:sp>
      <p:sp>
        <p:nvSpPr>
          <p:cNvPr id="10" name="日付プレースホルダー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13" name="フッター プレースホルダー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15</a:t>
            </a:fld>
            <a:endParaRPr lang="ja-JP" altLang="en-US"/>
          </a:p>
        </p:txBody>
      </p:sp>
      <p:sp>
        <p:nvSpPr>
          <p:cNvPr id="4" name="正方形/長方形 3"/>
          <p:cNvSpPr/>
          <p:nvPr/>
        </p:nvSpPr>
        <p:spPr>
          <a:xfrm>
            <a:off x="101599" y="2235200"/>
            <a:ext cx="622301" cy="482600"/>
          </a:xfrm>
          <a:prstGeom prst="rect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56179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41300" y="203293"/>
            <a:ext cx="8229600" cy="667111"/>
          </a:xfrm>
        </p:spPr>
        <p:txBody>
          <a:bodyPr>
            <a:normAutofit/>
          </a:bodyPr>
          <a:lstStyle/>
          <a:p>
            <a:r>
              <a:rPr kumimoji="1" lang="en-US" altLang="ja-JP" sz="3600" dirty="0" smtClean="0"/>
              <a:t>A Large Ion Collider Experiment (ALICE)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524500" y="1378118"/>
            <a:ext cx="3416300" cy="3397082"/>
          </a:xfrm>
        </p:spPr>
        <p:txBody>
          <a:bodyPr>
            <a:normAutofit/>
          </a:bodyPr>
          <a:lstStyle/>
          <a:p>
            <a:r>
              <a:rPr kumimoji="1" lang="en-US" altLang="ja-JP" sz="2400" dirty="0" smtClean="0">
                <a:solidFill>
                  <a:srgbClr val="0000FF"/>
                </a:solidFill>
              </a:rPr>
              <a:t>ZDC</a:t>
            </a:r>
            <a:r>
              <a:rPr kumimoji="1" lang="en-US" altLang="ja-JP" sz="2800" dirty="0" smtClean="0">
                <a:solidFill>
                  <a:srgbClr val="0000FF"/>
                </a:solidFill>
              </a:rPr>
              <a:t> </a:t>
            </a:r>
            <a:r>
              <a:rPr kumimoji="1" lang="en-US" altLang="ja-JP" sz="2800" dirty="0" smtClean="0"/>
              <a:t> </a:t>
            </a:r>
            <a:r>
              <a:rPr kumimoji="1" lang="en-US" altLang="ja-JP" sz="2000" dirty="0" smtClean="0"/>
              <a:t>(</a:t>
            </a:r>
            <a:r>
              <a:rPr lang="en-US" altLang="ja-JP" sz="2000" dirty="0" err="1" smtClean="0"/>
              <a:t>η</a:t>
            </a:r>
            <a:r>
              <a:rPr lang="en-US" altLang="ja-JP" sz="2000" dirty="0" smtClean="0"/>
              <a:t>=±8</a:t>
            </a:r>
            <a:r>
              <a:rPr kumimoji="1" lang="en-US" altLang="ja-JP" sz="2000" dirty="0" smtClean="0"/>
              <a:t>)</a:t>
            </a:r>
          </a:p>
          <a:p>
            <a:pPr lvl="1"/>
            <a:r>
              <a:rPr lang="en-US" altLang="ja-JP" sz="1800" dirty="0" smtClean="0"/>
              <a:t>Trigger(offline)</a:t>
            </a:r>
            <a:endParaRPr kumimoji="1" lang="en-US" altLang="ja-JP" sz="1800" dirty="0" smtClean="0"/>
          </a:p>
          <a:p>
            <a:r>
              <a:rPr lang="en-US" altLang="ja-JP" sz="2400" dirty="0" smtClean="0">
                <a:solidFill>
                  <a:srgbClr val="FF0000"/>
                </a:solidFill>
              </a:rPr>
              <a:t>VZERO</a:t>
            </a:r>
          </a:p>
          <a:p>
            <a:pPr lvl="1"/>
            <a:r>
              <a:rPr lang="en-US" altLang="ja-JP" sz="1800" dirty="0" smtClean="0"/>
              <a:t>Trigger</a:t>
            </a:r>
          </a:p>
          <a:p>
            <a:pPr lvl="1"/>
            <a:r>
              <a:rPr lang="en-US" altLang="ja-JP" sz="1800" dirty="0" smtClean="0"/>
              <a:t>Centrality</a:t>
            </a:r>
          </a:p>
          <a:p>
            <a:pPr lvl="1"/>
            <a:r>
              <a:rPr lang="en-US" altLang="ja-JP" sz="1800" dirty="0" smtClean="0"/>
              <a:t>Event Plane</a:t>
            </a:r>
          </a:p>
          <a:p>
            <a:r>
              <a:rPr lang="en-US" altLang="ja-JP" sz="2400" dirty="0" smtClean="0"/>
              <a:t>ITS+TPC </a:t>
            </a:r>
            <a:r>
              <a:rPr lang="en-US" altLang="ja-JP" sz="2000" dirty="0" smtClean="0"/>
              <a:t>(-0.9&lt;</a:t>
            </a:r>
            <a:r>
              <a:rPr lang="en-US" altLang="ja-JP" sz="2000" dirty="0" err="1" smtClean="0"/>
              <a:t>η</a:t>
            </a:r>
            <a:r>
              <a:rPr lang="en-US" altLang="ja-JP" sz="2000" dirty="0" smtClean="0"/>
              <a:t>&lt;0.9)</a:t>
            </a:r>
          </a:p>
          <a:p>
            <a:pPr lvl="1"/>
            <a:r>
              <a:rPr kumimoji="1" lang="en-US" altLang="ja-JP" sz="1800" dirty="0" smtClean="0"/>
              <a:t>Trigger (ITS inner only)</a:t>
            </a:r>
          </a:p>
          <a:p>
            <a:pPr lvl="1"/>
            <a:r>
              <a:rPr lang="en-US" altLang="ja-JP" sz="1800" dirty="0" smtClean="0"/>
              <a:t>Global Tracking</a:t>
            </a:r>
            <a:endParaRPr kumimoji="1" lang="ja-JP" altLang="en-US" sz="1800" dirty="0"/>
          </a:p>
        </p:txBody>
      </p:sp>
      <p:pic>
        <p:nvPicPr>
          <p:cNvPr id="7" name="図 6" descr="ALICE-SetUp-2008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" y="1413329"/>
            <a:ext cx="5270501" cy="3866736"/>
          </a:xfrm>
          <a:prstGeom prst="rect">
            <a:avLst/>
          </a:prstGeom>
        </p:spPr>
      </p:pic>
      <p:cxnSp>
        <p:nvCxnSpPr>
          <p:cNvPr id="9" name="直線矢印コネクタ 8"/>
          <p:cNvCxnSpPr/>
          <p:nvPr/>
        </p:nvCxnSpPr>
        <p:spPr>
          <a:xfrm flipV="1">
            <a:off x="444500" y="3124201"/>
            <a:ext cx="0" cy="2273299"/>
          </a:xfrm>
          <a:prstGeom prst="straightConnector1">
            <a:avLst/>
          </a:prstGeom>
          <a:ln w="3810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/>
          <p:cNvCxnSpPr/>
          <p:nvPr/>
        </p:nvCxnSpPr>
        <p:spPr>
          <a:xfrm flipV="1">
            <a:off x="4889500" y="3987801"/>
            <a:ext cx="0" cy="1409699"/>
          </a:xfrm>
          <a:prstGeom prst="straightConnector1">
            <a:avLst/>
          </a:prstGeom>
          <a:ln w="3810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/>
          <p:cNvCxnSpPr/>
          <p:nvPr/>
        </p:nvCxnSpPr>
        <p:spPr>
          <a:xfrm flipV="1">
            <a:off x="1308100" y="3305136"/>
            <a:ext cx="0" cy="2092364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正方形/長方形 19"/>
          <p:cNvSpPr/>
          <p:nvPr/>
        </p:nvSpPr>
        <p:spPr>
          <a:xfrm>
            <a:off x="1574800" y="3149601"/>
            <a:ext cx="355600" cy="368299"/>
          </a:xfrm>
          <a:prstGeom prst="rect">
            <a:avLst/>
          </a:prstGeom>
          <a:noFill/>
          <a:ln w="38100" cmpd="sng">
            <a:solidFill>
              <a:srgbClr val="9000C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/>
          <p:cNvSpPr/>
          <p:nvPr/>
        </p:nvSpPr>
        <p:spPr>
          <a:xfrm>
            <a:off x="3759200" y="1527629"/>
            <a:ext cx="1473200" cy="1126671"/>
          </a:xfrm>
          <a:prstGeom prst="rect">
            <a:avLst/>
          </a:prstGeom>
          <a:noFill/>
          <a:ln w="38100" cmpd="sng">
            <a:solidFill>
              <a:srgbClr val="9000C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4" name="直線矢印コネクタ 23"/>
          <p:cNvCxnSpPr/>
          <p:nvPr/>
        </p:nvCxnSpPr>
        <p:spPr>
          <a:xfrm flipH="1" flipV="1">
            <a:off x="2082800" y="3698837"/>
            <a:ext cx="590550" cy="1698663"/>
          </a:xfrm>
          <a:prstGeom prst="straightConnector1">
            <a:avLst/>
          </a:prstGeom>
          <a:ln w="3810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テキスト ボックス 27"/>
          <p:cNvSpPr txBox="1"/>
          <p:nvPr/>
        </p:nvSpPr>
        <p:spPr>
          <a:xfrm>
            <a:off x="63457" y="5492234"/>
            <a:ext cx="762085" cy="36933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ZDC-A</a:t>
            </a:r>
            <a:endParaRPr kumimoji="1" lang="ja-JP" altLang="en-US" dirty="0"/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4508457" y="5492234"/>
            <a:ext cx="761747" cy="36933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ZDC-C</a:t>
            </a:r>
            <a:endParaRPr kumimoji="1" lang="ja-JP" altLang="en-US" dirty="0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989668" y="5492234"/>
            <a:ext cx="636863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V0</a:t>
            </a:r>
            <a:r>
              <a:rPr kumimoji="1" lang="en-US" altLang="ja-JP" dirty="0" smtClean="0"/>
              <a:t>-A</a:t>
            </a:r>
            <a:endParaRPr kumimoji="1" lang="ja-JP" altLang="en-US" dirty="0"/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4684437" y="3305136"/>
            <a:ext cx="633507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V0</a:t>
            </a:r>
            <a:r>
              <a:rPr kumimoji="1" lang="en-US" altLang="ja-JP" dirty="0" smtClean="0"/>
              <a:t>-C</a:t>
            </a:r>
            <a:endParaRPr kumimoji="1" lang="ja-JP" altLang="en-US" dirty="0"/>
          </a:p>
        </p:txBody>
      </p:sp>
      <p:cxnSp>
        <p:nvCxnSpPr>
          <p:cNvPr id="33" name="直線コネクタ 32"/>
          <p:cNvCxnSpPr/>
          <p:nvPr/>
        </p:nvCxnSpPr>
        <p:spPr>
          <a:xfrm flipV="1">
            <a:off x="1574800" y="1527629"/>
            <a:ext cx="2184400" cy="1621972"/>
          </a:xfrm>
          <a:prstGeom prst="line">
            <a:avLst/>
          </a:prstGeom>
          <a:ln w="28575" cmpd="sng">
            <a:solidFill>
              <a:srgbClr val="9000C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/>
          <p:cNvCxnSpPr/>
          <p:nvPr/>
        </p:nvCxnSpPr>
        <p:spPr>
          <a:xfrm flipV="1">
            <a:off x="1898650" y="2654300"/>
            <a:ext cx="3333750" cy="863600"/>
          </a:xfrm>
          <a:prstGeom prst="line">
            <a:avLst/>
          </a:prstGeom>
          <a:ln w="28575" cmpd="sng">
            <a:solidFill>
              <a:srgbClr val="9000C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/>
          <p:cNvCxnSpPr/>
          <p:nvPr/>
        </p:nvCxnSpPr>
        <p:spPr>
          <a:xfrm>
            <a:off x="3378200" y="1676400"/>
            <a:ext cx="977900" cy="292100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/>
          <p:nvPr/>
        </p:nvCxnSpPr>
        <p:spPr>
          <a:xfrm flipH="1" flipV="1">
            <a:off x="4851400" y="2258954"/>
            <a:ext cx="165100" cy="1046182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テキスト ボックス 37"/>
          <p:cNvSpPr txBox="1"/>
          <p:nvPr/>
        </p:nvSpPr>
        <p:spPr>
          <a:xfrm>
            <a:off x="2401480" y="5492234"/>
            <a:ext cx="543739" cy="36933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TPC</a:t>
            </a:r>
            <a:endParaRPr kumimoji="1" lang="ja-JP" altLang="en-US" dirty="0"/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2807880" y="1432895"/>
            <a:ext cx="461372" cy="36933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ITS</a:t>
            </a:r>
            <a:endParaRPr kumimoji="1" lang="ja-JP" altLang="en-US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356045" y="4938236"/>
            <a:ext cx="3724456" cy="92333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MB: SPD||(V0A||V0C)~93% efficiency</a:t>
            </a:r>
          </a:p>
          <a:p>
            <a:r>
              <a:rPr lang="en-US" altLang="ja-JP" dirty="0" smtClean="0"/>
              <a:t>　</a:t>
            </a:r>
            <a:r>
              <a:rPr lang="ja-JP" altLang="en-US" dirty="0" smtClean="0"/>
              <a:t>　　</a:t>
            </a:r>
            <a:r>
              <a:rPr lang="en-US" altLang="ja-JP" dirty="0" smtClean="0"/>
              <a:t>|V</a:t>
            </a:r>
            <a:r>
              <a:rPr lang="en-US" altLang="ja-JP" baseline="-25000" dirty="0" smtClean="0"/>
              <a:t>Z</a:t>
            </a:r>
            <a:r>
              <a:rPr lang="en-US" altLang="ja-JP" dirty="0" smtClean="0"/>
              <a:t>|&lt;10cm (offline)</a:t>
            </a:r>
          </a:p>
          <a:p>
            <a:r>
              <a:rPr kumimoji="1" lang="en-US" altLang="ja-JP" dirty="0"/>
              <a:t>	</a:t>
            </a:r>
            <a:r>
              <a:rPr lang="en-US" altLang="ja-JP" dirty="0" smtClean="0"/>
              <a:t>ZDC timing  (offline for </a:t>
            </a:r>
            <a:r>
              <a:rPr lang="en-US" altLang="ja-JP" dirty="0" err="1" smtClean="0"/>
              <a:t>Pb</a:t>
            </a:r>
            <a:r>
              <a:rPr lang="en-US" altLang="ja-JP" dirty="0" err="1"/>
              <a:t>-</a:t>
            </a:r>
            <a:r>
              <a:rPr lang="en-US" altLang="ja-JP" dirty="0" err="1" smtClean="0"/>
              <a:t>Pb</a:t>
            </a:r>
            <a:r>
              <a:rPr lang="en-US" altLang="ja-JP" dirty="0" smtClean="0"/>
              <a:t>)</a:t>
            </a:r>
            <a:endParaRPr kumimoji="1" lang="ja-JP" altLang="en-US" dirty="0"/>
          </a:p>
        </p:txBody>
      </p:sp>
      <p:sp>
        <p:nvSpPr>
          <p:cNvPr id="10" name="日付プレースホルダー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11" name="フッター プレースホルダー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16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6138665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Charged Track Reconstruction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911350" y="1362529"/>
            <a:ext cx="4991100" cy="1914071"/>
          </a:xfrm>
        </p:spPr>
        <p:txBody>
          <a:bodyPr>
            <a:normAutofit fontScale="77500" lnSpcReduction="20000"/>
          </a:bodyPr>
          <a:lstStyle/>
          <a:p>
            <a:r>
              <a:rPr kumimoji="1" lang="en-US" altLang="ja-JP" dirty="0" smtClean="0"/>
              <a:t>Global Tracking (ITS+TPC)</a:t>
            </a:r>
          </a:p>
          <a:p>
            <a:pPr lvl="1"/>
            <a:r>
              <a:rPr lang="en-US" altLang="ja-JP" dirty="0" smtClean="0"/>
              <a:t>with SPD       &amp; ITS refit</a:t>
            </a:r>
          </a:p>
          <a:p>
            <a:pPr lvl="1"/>
            <a:r>
              <a:rPr kumimoji="1" lang="en-US" altLang="ja-JP" dirty="0" smtClean="0"/>
              <a:t>without SPD &amp; ITS </a:t>
            </a:r>
            <a:r>
              <a:rPr kumimoji="1" lang="en-US" altLang="ja-JP" dirty="0" smtClean="0"/>
              <a:t>refit</a:t>
            </a:r>
          </a:p>
          <a:p>
            <a:pPr lvl="1"/>
            <a:r>
              <a:rPr lang="en-US" altLang="ja-JP" smtClean="0"/>
              <a:t>without SPD</a:t>
            </a:r>
            <a:endParaRPr lang="en-US" altLang="ja-JP" dirty="0"/>
          </a:p>
          <a:p>
            <a:pPr marL="0" indent="0">
              <a:buNone/>
            </a:pPr>
            <a:r>
              <a:rPr kumimoji="1" lang="en-US" altLang="ja-JP" dirty="0" smtClean="0"/>
              <a:t>	(due to SPD problem)</a:t>
            </a:r>
          </a:p>
        </p:txBody>
      </p:sp>
      <p:pic>
        <p:nvPicPr>
          <p:cNvPr id="7" name="図 6" descr="trackresolutionPbPb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24" y="3417971"/>
            <a:ext cx="3866076" cy="2551693"/>
          </a:xfrm>
          <a:prstGeom prst="rect">
            <a:avLst/>
          </a:prstGeom>
        </p:spPr>
      </p:pic>
      <p:pic>
        <p:nvPicPr>
          <p:cNvPr id="8" name="図 7" descr="hlt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95"/>
          <a:stretch/>
        </p:blipFill>
        <p:spPr>
          <a:xfrm>
            <a:off x="248724" y="1371600"/>
            <a:ext cx="1594354" cy="1816100"/>
          </a:xfrm>
          <a:prstGeom prst="rect">
            <a:avLst/>
          </a:prstGeom>
        </p:spPr>
      </p:pic>
      <p:pic>
        <p:nvPicPr>
          <p:cNvPr id="9" name="図 8" descr="TrackEfficiency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72"/>
          <a:stretch/>
        </p:blipFill>
        <p:spPr>
          <a:xfrm>
            <a:off x="4417115" y="3417971"/>
            <a:ext cx="4082101" cy="2690729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6125690" y="1778000"/>
            <a:ext cx="290401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>
                <a:solidFill>
                  <a:srgbClr val="9000C8"/>
                </a:solidFill>
              </a:rPr>
              <a:t>@ </a:t>
            </a:r>
            <a:r>
              <a:rPr kumimoji="1" lang="en-US" altLang="ja-JP" sz="2400" dirty="0" err="1" smtClean="0">
                <a:solidFill>
                  <a:srgbClr val="9000C8"/>
                </a:solidFill>
              </a:rPr>
              <a:t>p</a:t>
            </a:r>
            <a:r>
              <a:rPr kumimoji="1" lang="en-US" altLang="ja-JP" sz="2400" baseline="-25000" dirty="0" err="1" smtClean="0">
                <a:solidFill>
                  <a:srgbClr val="9000C8"/>
                </a:solidFill>
              </a:rPr>
              <a:t>T</a:t>
            </a:r>
            <a:r>
              <a:rPr kumimoji="1" lang="en-US" altLang="ja-JP" sz="2400" dirty="0" smtClean="0">
                <a:solidFill>
                  <a:srgbClr val="9000C8"/>
                </a:solidFill>
              </a:rPr>
              <a:t> ~ 40GeV/c</a:t>
            </a:r>
          </a:p>
          <a:p>
            <a:r>
              <a:rPr kumimoji="1" lang="en-US" altLang="ja-JP" sz="2400" dirty="0" err="1" smtClean="0">
                <a:solidFill>
                  <a:srgbClr val="9000C8"/>
                </a:solidFill>
              </a:rPr>
              <a:t>σp</a:t>
            </a:r>
            <a:r>
              <a:rPr kumimoji="1" lang="en-US" altLang="ja-JP" sz="2400" baseline="-25000" dirty="0" err="1" smtClean="0">
                <a:solidFill>
                  <a:srgbClr val="9000C8"/>
                </a:solidFill>
              </a:rPr>
              <a:t>T</a:t>
            </a:r>
            <a:r>
              <a:rPr kumimoji="1" lang="en-US" altLang="ja-JP" sz="2400" dirty="0" smtClean="0">
                <a:solidFill>
                  <a:srgbClr val="9000C8"/>
                </a:solidFill>
              </a:rPr>
              <a:t>/</a:t>
            </a:r>
            <a:r>
              <a:rPr kumimoji="1" lang="en-US" altLang="ja-JP" sz="2400" dirty="0" err="1" smtClean="0">
                <a:solidFill>
                  <a:srgbClr val="9000C8"/>
                </a:solidFill>
              </a:rPr>
              <a:t>p</a:t>
            </a:r>
            <a:r>
              <a:rPr kumimoji="1" lang="en-US" altLang="ja-JP" sz="2400" baseline="-25000" dirty="0" err="1" smtClean="0">
                <a:solidFill>
                  <a:srgbClr val="9000C8"/>
                </a:solidFill>
              </a:rPr>
              <a:t>T</a:t>
            </a:r>
            <a:r>
              <a:rPr kumimoji="1" lang="en-US" altLang="ja-JP" sz="2400" dirty="0" smtClean="0">
                <a:solidFill>
                  <a:srgbClr val="9000C8"/>
                </a:solidFill>
              </a:rPr>
              <a:t>      &lt; 10%</a:t>
            </a:r>
          </a:p>
          <a:p>
            <a:r>
              <a:rPr lang="en-US" altLang="ja-JP" sz="2400" dirty="0" smtClean="0">
                <a:solidFill>
                  <a:srgbClr val="9000C8"/>
                </a:solidFill>
              </a:rPr>
              <a:t>Efficiency ~ 80% </a:t>
            </a:r>
            <a:r>
              <a:rPr lang="en-US" altLang="ja-JP" sz="2400" dirty="0" err="1" smtClean="0">
                <a:solidFill>
                  <a:srgbClr val="9000C8"/>
                </a:solidFill>
              </a:rPr>
              <a:t>PbPb</a:t>
            </a:r>
            <a:endParaRPr lang="en-US" altLang="ja-JP" sz="2400" dirty="0" smtClean="0">
              <a:solidFill>
                <a:srgbClr val="9000C8"/>
              </a:solidFill>
            </a:endParaRPr>
          </a:p>
          <a:p>
            <a:r>
              <a:rPr lang="en-US" altLang="ja-JP" sz="2400" dirty="0">
                <a:solidFill>
                  <a:srgbClr val="9000C8"/>
                </a:solidFill>
              </a:rPr>
              <a:t> </a:t>
            </a:r>
            <a:r>
              <a:rPr lang="en-US" altLang="ja-JP" sz="2400" dirty="0" smtClean="0">
                <a:solidFill>
                  <a:srgbClr val="9000C8"/>
                </a:solidFill>
              </a:rPr>
              <a:t>                 ~ 85% </a:t>
            </a:r>
            <a:r>
              <a:rPr lang="en-US" altLang="ja-JP" sz="2400" dirty="0" err="1" smtClean="0">
                <a:solidFill>
                  <a:srgbClr val="9000C8"/>
                </a:solidFill>
              </a:rPr>
              <a:t>pp</a:t>
            </a:r>
            <a:endParaRPr kumimoji="1" lang="ja-JP" altLang="en-US" sz="2400" dirty="0">
              <a:solidFill>
                <a:srgbClr val="9000C8"/>
              </a:solidFill>
            </a:endParaRPr>
          </a:p>
        </p:txBody>
      </p:sp>
      <p:sp>
        <p:nvSpPr>
          <p:cNvPr id="10" name="日付プレースホルダー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12" name="フッター プレースホルダー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17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917561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TextBox 5"/>
          <p:cNvSpPr txBox="1">
            <a:spLocks noChangeArrowheads="1"/>
          </p:cNvSpPr>
          <p:nvPr/>
        </p:nvSpPr>
        <p:spPr bwMode="auto">
          <a:xfrm flipH="1">
            <a:off x="488950" y="1323777"/>
            <a:ext cx="785495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ja-JP" sz="1400" b="1" dirty="0" err="1">
                <a:solidFill>
                  <a:srgbClr val="68462E"/>
                </a:solidFill>
                <a:latin typeface="Georgia" charset="0"/>
                <a:ea typeface="ＭＳ 明朝" charset="0"/>
                <a:cs typeface="ＭＳ 明朝" charset="0"/>
              </a:rPr>
              <a:t>FastJet</a:t>
            </a:r>
            <a:r>
              <a:rPr lang="en-US" altLang="ja-JP" sz="1400" b="1" dirty="0">
                <a:solidFill>
                  <a:srgbClr val="68462E"/>
                </a:solidFill>
                <a:latin typeface="Georgia" charset="0"/>
                <a:ea typeface="ＭＳ 明朝" charset="0"/>
                <a:cs typeface="ＭＳ 明朝" charset="0"/>
              </a:rPr>
              <a:t>:</a:t>
            </a:r>
            <a:r>
              <a:rPr lang="ja-JP" altLang="en-US" sz="1400" dirty="0">
                <a:solidFill>
                  <a:srgbClr val="68462E"/>
                </a:solidFill>
                <a:latin typeface="Georgia" charset="0"/>
                <a:ea typeface="ＭＳ 明朝" charset="0"/>
                <a:cs typeface="ＭＳ 明朝" charset="0"/>
              </a:rPr>
              <a:t> </a:t>
            </a:r>
            <a:r>
              <a:rPr lang="en-US" altLang="ja-JP" sz="1400" b="1" dirty="0">
                <a:solidFill>
                  <a:srgbClr val="68462E"/>
                </a:solidFill>
                <a:latin typeface="Georgia" charset="0"/>
                <a:ea typeface="ＭＳ 明朝" charset="0"/>
                <a:cs typeface="ＭＳ 明朝" charset="0"/>
              </a:rPr>
              <a:t>sequential clustering </a:t>
            </a:r>
            <a:r>
              <a:rPr lang="en-US" altLang="ja-JP" sz="1400" b="1" dirty="0" smtClean="0">
                <a:solidFill>
                  <a:srgbClr val="68462E"/>
                </a:solidFill>
                <a:latin typeface="Georgia" charset="0"/>
                <a:ea typeface="ＭＳ 明朝" charset="0"/>
                <a:cs typeface="ＭＳ 明朝" charset="0"/>
              </a:rPr>
              <a:t>algorithms </a:t>
            </a:r>
            <a:r>
              <a:rPr lang="ja-JP" altLang="en-US" sz="1400" b="1" dirty="0" smtClean="0">
                <a:solidFill>
                  <a:srgbClr val="68462E"/>
                </a:solidFill>
                <a:latin typeface="Georgia" charset="0"/>
                <a:ea typeface="ＭＳ 明朝" charset="0"/>
                <a:cs typeface="ＭＳ 明朝" charset="0"/>
              </a:rPr>
              <a:t>http</a:t>
            </a:r>
            <a:r>
              <a:rPr lang="ja-JP" altLang="en-US" sz="1400" b="1" dirty="0">
                <a:solidFill>
                  <a:srgbClr val="68462E"/>
                </a:solidFill>
                <a:latin typeface="Georgia" charset="0"/>
                <a:ea typeface="ＭＳ 明朝" charset="0"/>
                <a:cs typeface="ＭＳ 明朝" charset="0"/>
              </a:rPr>
              <a:t>://www.lpthe.jussieu.fr/~salam/fastjet/</a:t>
            </a:r>
          </a:p>
        </p:txBody>
      </p:sp>
      <p:sp>
        <p:nvSpPr>
          <p:cNvPr id="2" name="テキスト ボックス 29"/>
          <p:cNvSpPr txBox="1">
            <a:spLocks noChangeArrowheads="1"/>
          </p:cNvSpPr>
          <p:nvPr/>
        </p:nvSpPr>
        <p:spPr bwMode="auto">
          <a:xfrm>
            <a:off x="131763" y="4852193"/>
            <a:ext cx="4583112" cy="1230313"/>
          </a:xfrm>
          <a:prstGeom prst="rect">
            <a:avLst/>
          </a:prstGeom>
          <a:noFill/>
          <a:ln w="34925">
            <a:solidFill>
              <a:srgbClr val="3366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ja-JP" sz="2000" b="1" dirty="0">
                <a:solidFill>
                  <a:srgbClr val="8B5D3D"/>
                </a:solidFill>
                <a:latin typeface="Georgia" charset="0"/>
                <a:ea typeface="ＭＳ 明朝" charset="0"/>
                <a:cs typeface="ＭＳ 明朝" charset="0"/>
              </a:rPr>
              <a:t> Parameters</a:t>
            </a:r>
          </a:p>
          <a:p>
            <a:r>
              <a:rPr lang="en-US" altLang="ja-JP" sz="1800" dirty="0">
                <a:latin typeface="Georgia" charset="0"/>
                <a:ea typeface="ＭＳ 明朝" charset="0"/>
                <a:cs typeface="ＭＳ 明朝" charset="0"/>
              </a:rPr>
              <a:t>    - R size  (= √d</a:t>
            </a:r>
            <a:r>
              <a:rPr lang="en-US" altLang="ja-JP" sz="1800" dirty="0">
                <a:latin typeface="Lucida Grande" charset="0"/>
                <a:cs typeface="Lucida Grande" charset="0"/>
              </a:rPr>
              <a:t>ϕ</a:t>
            </a:r>
            <a:r>
              <a:rPr lang="en-US" altLang="ja-JP" sz="1800" baseline="30000" dirty="0">
                <a:latin typeface="Lucida Grande" charset="0"/>
                <a:cs typeface="Lucida Grande" charset="0"/>
              </a:rPr>
              <a:t>2</a:t>
            </a:r>
            <a:r>
              <a:rPr lang="en-US" altLang="ja-JP" sz="1800" dirty="0">
                <a:latin typeface="Georgia" charset="0"/>
                <a:ea typeface="ＭＳ 明朝" charset="0"/>
                <a:cs typeface="ＭＳ 明朝" charset="0"/>
              </a:rPr>
              <a:t> +d</a:t>
            </a:r>
            <a:r>
              <a:rPr lang="en-US" altLang="ja-JP" sz="1800" dirty="0">
                <a:latin typeface="Lucida Grande" charset="0"/>
                <a:cs typeface="Lucida Grande" charset="0"/>
              </a:rPr>
              <a:t>η</a:t>
            </a:r>
            <a:r>
              <a:rPr lang="en-US" altLang="ja-JP" sz="1800" baseline="30000" dirty="0">
                <a:latin typeface="Lucida Grande" charset="0"/>
                <a:cs typeface="Lucida Grande" charset="0"/>
              </a:rPr>
              <a:t>2</a:t>
            </a:r>
            <a:r>
              <a:rPr lang="en-US" altLang="ja-JP" sz="1800" dirty="0" smtClean="0">
                <a:latin typeface="Lucida Grande" charset="0"/>
                <a:cs typeface="Lucida Grande" charset="0"/>
              </a:rPr>
              <a:t>)</a:t>
            </a:r>
            <a:endParaRPr lang="en-US" altLang="ja-JP" sz="1800" dirty="0">
              <a:latin typeface="Georgia" charset="0"/>
              <a:ea typeface="ＭＳ 明朝" charset="0"/>
              <a:cs typeface="ＭＳ 明朝" charset="0"/>
            </a:endParaRPr>
          </a:p>
          <a:p>
            <a:r>
              <a:rPr lang="en-US" altLang="ja-JP" sz="1800" dirty="0">
                <a:latin typeface="Georgia" charset="0"/>
                <a:ea typeface="ＭＳ 明朝" charset="0"/>
                <a:cs typeface="ＭＳ 明朝" charset="0"/>
              </a:rPr>
              <a:t>    - </a:t>
            </a:r>
            <a:r>
              <a:rPr lang="en-US" altLang="ja-JP" sz="1800" dirty="0" err="1">
                <a:latin typeface="Georgia" charset="0"/>
                <a:ea typeface="ＭＳ 明朝" charset="0"/>
                <a:cs typeface="ＭＳ 明朝" charset="0"/>
              </a:rPr>
              <a:t>p</a:t>
            </a:r>
            <a:r>
              <a:rPr lang="en-US" altLang="ja-JP" sz="1800" baseline="-25000" dirty="0" err="1">
                <a:latin typeface="Georgia" charset="0"/>
                <a:ea typeface="ＭＳ 明朝" charset="0"/>
                <a:cs typeface="ＭＳ 明朝" charset="0"/>
              </a:rPr>
              <a:t>T</a:t>
            </a:r>
            <a:r>
              <a:rPr lang="en-US" altLang="ja-JP" sz="1800" dirty="0">
                <a:latin typeface="Georgia" charset="0"/>
                <a:ea typeface="ＭＳ 明朝" charset="0"/>
                <a:cs typeface="ＭＳ 明朝" charset="0"/>
              </a:rPr>
              <a:t> cut of single </a:t>
            </a:r>
            <a:r>
              <a:rPr lang="en-US" altLang="ja-JP" sz="1800" dirty="0" smtClean="0">
                <a:latin typeface="Georgia" charset="0"/>
                <a:ea typeface="ＭＳ 明朝" charset="0"/>
                <a:cs typeface="ＭＳ 明朝" charset="0"/>
              </a:rPr>
              <a:t>particle</a:t>
            </a:r>
            <a:endParaRPr lang="en-US" altLang="ja-JP" sz="1800" dirty="0">
              <a:latin typeface="Georgia" charset="0"/>
              <a:ea typeface="ＭＳ 明朝" charset="0"/>
              <a:cs typeface="ＭＳ 明朝" charset="0"/>
            </a:endParaRPr>
          </a:p>
          <a:p>
            <a:r>
              <a:rPr lang="en-US" altLang="ja-JP" sz="1800" dirty="0">
                <a:latin typeface="Georgia" charset="0"/>
                <a:ea typeface="ＭＳ 明朝" charset="0"/>
                <a:cs typeface="ＭＳ 明朝" charset="0"/>
              </a:rPr>
              <a:t>    - Jet </a:t>
            </a:r>
            <a:r>
              <a:rPr lang="en-US" altLang="ja-JP" sz="1800" dirty="0" err="1" smtClean="0">
                <a:latin typeface="Georgia" charset="0"/>
                <a:ea typeface="ＭＳ 明朝" charset="0"/>
                <a:cs typeface="ＭＳ 明朝" charset="0"/>
              </a:rPr>
              <a:t>enregy</a:t>
            </a:r>
            <a:r>
              <a:rPr lang="en-US" altLang="ja-JP" sz="1800" dirty="0" smtClean="0">
                <a:latin typeface="Georgia" charset="0"/>
                <a:ea typeface="ＭＳ 明朝" charset="0"/>
                <a:cs typeface="ＭＳ 明朝" charset="0"/>
              </a:rPr>
              <a:t> threshold</a:t>
            </a:r>
            <a:endParaRPr lang="en-US" altLang="ja-JP" sz="1800" dirty="0">
              <a:latin typeface="Georgia" charset="0"/>
              <a:ea typeface="ＭＳ 明朝" charset="0"/>
              <a:cs typeface="ＭＳ 明朝" charset="0"/>
            </a:endParaRPr>
          </a:p>
        </p:txBody>
      </p:sp>
      <p:sp>
        <p:nvSpPr>
          <p:cNvPr id="23561" name="TextBox 34"/>
          <p:cNvSpPr txBox="1">
            <a:spLocks noChangeArrowheads="1"/>
          </p:cNvSpPr>
          <p:nvPr/>
        </p:nvSpPr>
        <p:spPr bwMode="auto">
          <a:xfrm>
            <a:off x="131763" y="2787650"/>
            <a:ext cx="4583112" cy="2031325"/>
          </a:xfrm>
          <a:prstGeom prst="rect">
            <a:avLst/>
          </a:prstGeom>
          <a:noFill/>
          <a:ln w="31750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ja-JP" sz="1400" b="1">
                <a:latin typeface="Georgia" charset="0"/>
                <a:ea typeface="ＭＳ 明朝" charset="0"/>
                <a:cs typeface="ＭＳ 明朝" charset="0"/>
              </a:rPr>
              <a:t>Procedure of Jet Finding</a:t>
            </a:r>
          </a:p>
          <a:p>
            <a:r>
              <a:rPr lang="en-US" altLang="ja-JP" sz="1400">
                <a:latin typeface="Georgia" charset="0"/>
                <a:ea typeface="ＭＳ 明朝" charset="0"/>
                <a:cs typeface="ＭＳ 明朝" charset="0"/>
              </a:rPr>
              <a:t>Calculate particle distance  : d</a:t>
            </a:r>
            <a:r>
              <a:rPr lang="en-US" altLang="ja-JP" sz="1400" baseline="-25000">
                <a:latin typeface="Georgia" charset="0"/>
                <a:ea typeface="ＭＳ 明朝" charset="0"/>
                <a:cs typeface="ＭＳ 明朝" charset="0"/>
              </a:rPr>
              <a:t>ij</a:t>
            </a:r>
            <a:endParaRPr lang="en-US" altLang="ja-JP" sz="1400">
              <a:latin typeface="Georgia" charset="0"/>
              <a:ea typeface="ＭＳ 明朝" charset="0"/>
              <a:cs typeface="ＭＳ 明朝" charset="0"/>
            </a:endParaRPr>
          </a:p>
          <a:p>
            <a:r>
              <a:rPr lang="en-US" altLang="ja-JP" sz="1400">
                <a:latin typeface="Georgia" charset="0"/>
                <a:ea typeface="ＭＳ 明朝" charset="0"/>
                <a:cs typeface="ＭＳ 明朝" charset="0"/>
              </a:rPr>
              <a:t>Calculate Beam distance      : d</a:t>
            </a:r>
            <a:r>
              <a:rPr lang="en-US" altLang="ja-JP" sz="1400" baseline="-25000">
                <a:latin typeface="Georgia" charset="0"/>
                <a:ea typeface="ＭＳ 明朝" charset="0"/>
                <a:cs typeface="ＭＳ 明朝" charset="0"/>
              </a:rPr>
              <a:t>iB</a:t>
            </a:r>
            <a:r>
              <a:rPr lang="en-US" altLang="ja-JP" sz="1400">
                <a:latin typeface="Georgia" charset="0"/>
                <a:ea typeface="ＭＳ 明朝" charset="0"/>
                <a:cs typeface="ＭＳ 明朝" charset="0"/>
              </a:rPr>
              <a:t>=k</a:t>
            </a:r>
            <a:r>
              <a:rPr lang="en-US" altLang="ja-JP" sz="1400" baseline="-25000">
                <a:latin typeface="Georgia" charset="0"/>
                <a:ea typeface="ＭＳ 明朝" charset="0"/>
                <a:cs typeface="ＭＳ 明朝" charset="0"/>
              </a:rPr>
              <a:t>ti</a:t>
            </a:r>
            <a:r>
              <a:rPr lang="en-US" altLang="ja-JP" sz="1400" baseline="30000">
                <a:latin typeface="Georgia" charset="0"/>
                <a:ea typeface="ＭＳ 明朝" charset="0"/>
                <a:cs typeface="ＭＳ 明朝" charset="0"/>
              </a:rPr>
              <a:t>2p</a:t>
            </a:r>
          </a:p>
          <a:p>
            <a:r>
              <a:rPr lang="en-US" altLang="ja-JP" sz="1400">
                <a:latin typeface="Georgia" charset="0"/>
                <a:ea typeface="ＭＳ 明朝" charset="0"/>
                <a:cs typeface="ＭＳ 明朝" charset="0"/>
              </a:rPr>
              <a:t>Find smallest distance (d</a:t>
            </a:r>
            <a:r>
              <a:rPr lang="en-US" altLang="ja-JP" sz="1400" baseline="-25000">
                <a:latin typeface="Georgia" charset="0"/>
                <a:ea typeface="ＭＳ 明朝" charset="0"/>
                <a:cs typeface="ＭＳ 明朝" charset="0"/>
              </a:rPr>
              <a:t>ij</a:t>
            </a:r>
            <a:r>
              <a:rPr lang="en-US" altLang="ja-JP" sz="1400">
                <a:latin typeface="Georgia" charset="0"/>
                <a:ea typeface="ＭＳ 明朝" charset="0"/>
                <a:cs typeface="ＭＳ 明朝" charset="0"/>
              </a:rPr>
              <a:t> or d</a:t>
            </a:r>
            <a:r>
              <a:rPr lang="en-US" altLang="ja-JP" sz="1400" baseline="-25000">
                <a:latin typeface="Georgia" charset="0"/>
                <a:ea typeface="ＭＳ 明朝" charset="0"/>
                <a:cs typeface="ＭＳ 明朝" charset="0"/>
              </a:rPr>
              <a:t>iB</a:t>
            </a:r>
            <a:r>
              <a:rPr lang="en-US" altLang="ja-JP" sz="1400">
                <a:latin typeface="Georgia" charset="0"/>
                <a:ea typeface="ＭＳ 明朝" charset="0"/>
                <a:cs typeface="ＭＳ 明朝" charset="0"/>
              </a:rPr>
              <a:t>)</a:t>
            </a:r>
          </a:p>
          <a:p>
            <a:r>
              <a:rPr lang="en-US" altLang="ja-JP" sz="1400">
                <a:latin typeface="Georgia" charset="0"/>
                <a:ea typeface="ＭＳ 明朝" charset="0"/>
                <a:cs typeface="ＭＳ 明朝" charset="0"/>
              </a:rPr>
              <a:t>If  d</a:t>
            </a:r>
            <a:r>
              <a:rPr lang="en-US" altLang="ja-JP" sz="1400" baseline="-25000">
                <a:latin typeface="Georgia" charset="0"/>
                <a:ea typeface="ＭＳ 明朝" charset="0"/>
                <a:cs typeface="ＭＳ 明朝" charset="0"/>
              </a:rPr>
              <a:t>ij</a:t>
            </a:r>
            <a:r>
              <a:rPr lang="en-US" altLang="ja-JP" sz="1400">
                <a:latin typeface="Georgia" charset="0"/>
                <a:ea typeface="ＭＳ 明朝" charset="0"/>
                <a:cs typeface="ＭＳ 明朝" charset="0"/>
              </a:rPr>
              <a:t> is smallest combine particles</a:t>
            </a:r>
          </a:p>
          <a:p>
            <a:r>
              <a:rPr lang="en-US" altLang="ja-JP" sz="1400">
                <a:latin typeface="Georgia" charset="0"/>
                <a:ea typeface="ＭＳ 明朝" charset="0"/>
                <a:cs typeface="ＭＳ 明朝" charset="0"/>
              </a:rPr>
              <a:t>If d</a:t>
            </a:r>
            <a:r>
              <a:rPr lang="en-US" altLang="ja-JP" sz="1400" baseline="-25000">
                <a:latin typeface="Georgia" charset="0"/>
                <a:ea typeface="ＭＳ 明朝" charset="0"/>
                <a:cs typeface="ＭＳ 明朝" charset="0"/>
              </a:rPr>
              <a:t>iB</a:t>
            </a:r>
            <a:r>
              <a:rPr lang="en-US" altLang="ja-JP" sz="1400">
                <a:latin typeface="Georgia" charset="0"/>
                <a:ea typeface="ＭＳ 明朝" charset="0"/>
                <a:cs typeface="ＭＳ 明朝" charset="0"/>
              </a:rPr>
              <a:t> is smallest </a:t>
            </a:r>
          </a:p>
          <a:p>
            <a:r>
              <a:rPr lang="en-US" altLang="ja-JP" sz="1400">
                <a:latin typeface="Georgia" charset="0"/>
                <a:ea typeface="ＭＳ 明朝" charset="0"/>
                <a:cs typeface="ＭＳ 明朝" charset="0"/>
              </a:rPr>
              <a:t>   and the cluster momentum</a:t>
            </a:r>
          </a:p>
          <a:p>
            <a:r>
              <a:rPr lang="en-US" altLang="ja-JP" sz="1400">
                <a:latin typeface="Georgia" charset="0"/>
                <a:ea typeface="ＭＳ 明朝" charset="0"/>
                <a:cs typeface="ＭＳ 明朝" charset="0"/>
              </a:rPr>
              <a:t>                           larger than threshold</a:t>
            </a:r>
          </a:p>
          <a:p>
            <a:r>
              <a:rPr lang="en-US" altLang="ja-JP" sz="1400">
                <a:latin typeface="Georgia" charset="0"/>
                <a:ea typeface="ＭＳ 明朝" charset="0"/>
                <a:cs typeface="ＭＳ 明朝" charset="0"/>
              </a:rPr>
              <a:t>                                     call the cluster a Jet.</a:t>
            </a:r>
          </a:p>
        </p:txBody>
      </p:sp>
      <p:pic>
        <p:nvPicPr>
          <p:cNvPr id="23560" name="図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68" t="51237"/>
          <a:stretch/>
        </p:blipFill>
        <p:spPr bwMode="auto">
          <a:xfrm>
            <a:off x="4744750" y="3504406"/>
            <a:ext cx="4145250" cy="2573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2" name="TextBox 7"/>
          <p:cNvSpPr txBox="1">
            <a:spLocks noChangeArrowheads="1"/>
          </p:cNvSpPr>
          <p:nvPr/>
        </p:nvSpPr>
        <p:spPr bwMode="auto">
          <a:xfrm>
            <a:off x="4790949" y="2887052"/>
            <a:ext cx="24336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ja-JP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charset="0"/>
                <a:ea typeface="ＭＳ 明朝" charset="0"/>
                <a:cs typeface="ＭＳ 明朝" charset="0"/>
              </a:rPr>
              <a:t>arXiv:0802.1189v2</a:t>
            </a:r>
          </a:p>
          <a:p>
            <a:r>
              <a:rPr lang="en-US" altLang="ja-JP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charset="0"/>
                <a:ea typeface="ＭＳ 明朝" charset="0"/>
                <a:cs typeface="ＭＳ 明朝" charset="0"/>
              </a:rPr>
              <a:t> [</a:t>
            </a:r>
            <a:r>
              <a:rPr lang="en-US" altLang="ja-JP" sz="18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Georgia" charset="0"/>
                <a:ea typeface="ＭＳ 明朝" charset="0"/>
                <a:cs typeface="ＭＳ 明朝" charset="0"/>
              </a:rPr>
              <a:t>hep-pn</a:t>
            </a:r>
            <a:r>
              <a:rPr lang="en-US" altLang="ja-JP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Georgia" charset="0"/>
                <a:ea typeface="ＭＳ 明朝" charset="0"/>
                <a:cs typeface="ＭＳ 明朝" charset="0"/>
              </a:rPr>
              <a:t>] (2008)</a:t>
            </a:r>
            <a:endParaRPr lang="ja-JP" altLang="en-US" sz="1800" dirty="0">
              <a:solidFill>
                <a:schemeClr val="tx1">
                  <a:lumMod val="50000"/>
                  <a:lumOff val="50000"/>
                </a:schemeClr>
              </a:solidFill>
              <a:latin typeface="Georgia" charset="0"/>
              <a:ea typeface="ＭＳ 明朝" charset="0"/>
              <a:cs typeface="ＭＳ 明朝" charset="0"/>
            </a:endParaRPr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4711399"/>
              </p:ext>
            </p:extLst>
          </p:nvPr>
        </p:nvGraphicFramePr>
        <p:xfrm>
          <a:off x="627063" y="1700213"/>
          <a:ext cx="2728912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79" name="数式" r:id="rId5" imgW="1892300" imgH="660400" progId="Equation.3">
                  <p:embed/>
                </p:oleObj>
              </mc:Choice>
              <mc:Fallback>
                <p:oleObj name="数式" r:id="rId5" imgW="1892300" imgH="660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063" y="1700213"/>
                        <a:ext cx="2728912" cy="952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65" name="TextBox 6"/>
          <p:cNvSpPr txBox="1">
            <a:spLocks noChangeArrowheads="1"/>
          </p:cNvSpPr>
          <p:nvPr/>
        </p:nvSpPr>
        <p:spPr bwMode="auto">
          <a:xfrm>
            <a:off x="3441700" y="1700213"/>
            <a:ext cx="4191000" cy="96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buClr>
                <a:srgbClr val="783A7A"/>
              </a:buClr>
            </a:pPr>
            <a:r>
              <a:rPr lang="en-US" altLang="ja-JP" sz="1900" dirty="0" err="1">
                <a:latin typeface="Georgia" charset="0"/>
                <a:ea typeface="ＭＳ 明朝" charset="0"/>
                <a:cs typeface="ＭＳ 明朝" charset="0"/>
              </a:rPr>
              <a:t>k</a:t>
            </a:r>
            <a:r>
              <a:rPr lang="en-US" altLang="ja-JP" sz="1900" baseline="-25000" dirty="0" err="1">
                <a:latin typeface="Georgia" charset="0"/>
                <a:ea typeface="ＭＳ 明朝" charset="0"/>
                <a:cs typeface="ＭＳ 明朝" charset="0"/>
              </a:rPr>
              <a:t>T</a:t>
            </a:r>
            <a:r>
              <a:rPr lang="en-US" altLang="ja-JP" sz="1900" dirty="0">
                <a:latin typeface="Georgia" charset="0"/>
                <a:ea typeface="ＭＳ 明朝" charset="0"/>
                <a:cs typeface="ＭＳ 明朝" charset="0"/>
              </a:rPr>
              <a:t> algorithm</a:t>
            </a:r>
          </a:p>
          <a:p>
            <a:pPr>
              <a:buClr>
                <a:srgbClr val="783A7A"/>
              </a:buClr>
            </a:pPr>
            <a:r>
              <a:rPr lang="en-US" altLang="ja-JP" sz="1900" dirty="0">
                <a:latin typeface="Georgia" charset="0"/>
                <a:ea typeface="ＭＳ 明朝" charset="0"/>
                <a:cs typeface="ＭＳ 明朝" charset="0"/>
              </a:rPr>
              <a:t>Cambridge/Aachen algorithm</a:t>
            </a:r>
          </a:p>
          <a:p>
            <a:pPr>
              <a:buClr>
                <a:srgbClr val="783A7A"/>
              </a:buClr>
            </a:pPr>
            <a:r>
              <a:rPr lang="en-US" altLang="ja-JP" sz="1900" dirty="0">
                <a:solidFill>
                  <a:srgbClr val="9000C8"/>
                </a:solidFill>
                <a:latin typeface="Georgia" charset="0"/>
                <a:ea typeface="ＭＳ 明朝" charset="0"/>
                <a:cs typeface="ＭＳ 明朝" charset="0"/>
              </a:rPr>
              <a:t>anti-</a:t>
            </a:r>
            <a:r>
              <a:rPr lang="en-US" altLang="ja-JP" sz="1900" dirty="0" err="1">
                <a:solidFill>
                  <a:srgbClr val="9000C8"/>
                </a:solidFill>
                <a:latin typeface="Georgia" charset="0"/>
                <a:ea typeface="ＭＳ 明朝" charset="0"/>
                <a:cs typeface="ＭＳ 明朝" charset="0"/>
              </a:rPr>
              <a:t>k</a:t>
            </a:r>
            <a:r>
              <a:rPr lang="en-US" altLang="ja-JP" sz="1900" baseline="-25000" dirty="0" err="1">
                <a:solidFill>
                  <a:srgbClr val="9000C8"/>
                </a:solidFill>
                <a:latin typeface="Georgia" charset="0"/>
                <a:ea typeface="ＭＳ 明朝" charset="0"/>
                <a:cs typeface="ＭＳ 明朝" charset="0"/>
              </a:rPr>
              <a:t>T</a:t>
            </a:r>
            <a:r>
              <a:rPr lang="en-US" altLang="ja-JP" sz="1900" baseline="-25000" dirty="0">
                <a:solidFill>
                  <a:srgbClr val="9000C8"/>
                </a:solidFill>
                <a:latin typeface="Georgia" charset="0"/>
                <a:ea typeface="ＭＳ 明朝" charset="0"/>
                <a:cs typeface="ＭＳ 明朝" charset="0"/>
              </a:rPr>
              <a:t> </a:t>
            </a:r>
            <a:r>
              <a:rPr lang="en-US" altLang="ja-JP" sz="1900" dirty="0">
                <a:solidFill>
                  <a:srgbClr val="9000C8"/>
                </a:solidFill>
                <a:latin typeface="Georgia" charset="0"/>
                <a:ea typeface="ＭＳ 明朝" charset="0"/>
                <a:cs typeface="ＭＳ 明朝" charset="0"/>
              </a:rPr>
              <a:t>algorithm</a:t>
            </a: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7203049" y="1731671"/>
            <a:ext cx="1555750" cy="1490663"/>
            <a:chOff x="4032" y="720"/>
            <a:chExt cx="1613" cy="1546"/>
          </a:xfrm>
        </p:grpSpPr>
        <p:grpSp>
          <p:nvGrpSpPr>
            <p:cNvPr id="23568" name="Group 4"/>
            <p:cNvGrpSpPr>
              <a:grpSpLocks/>
            </p:cNvGrpSpPr>
            <p:nvPr/>
          </p:nvGrpSpPr>
          <p:grpSpPr bwMode="auto">
            <a:xfrm>
              <a:off x="4032" y="720"/>
              <a:ext cx="1365" cy="1259"/>
              <a:chOff x="130" y="2586"/>
              <a:chExt cx="1365" cy="1259"/>
            </a:xfrm>
          </p:grpSpPr>
          <p:sp>
            <p:nvSpPr>
              <p:cNvPr id="23573" name="Oval 5"/>
              <p:cNvSpPr>
                <a:spLocks noChangeArrowheads="1"/>
              </p:cNvSpPr>
              <p:nvPr/>
            </p:nvSpPr>
            <p:spPr bwMode="auto">
              <a:xfrm>
                <a:off x="205" y="3185"/>
                <a:ext cx="180" cy="240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ja-JP" altLang="en-US" sz="1800">
                  <a:latin typeface="Calibri" charset="0"/>
                  <a:ea typeface="ＭＳ 明朝" charset="0"/>
                  <a:cs typeface="ＭＳ 明朝" charset="0"/>
                </a:endParaRPr>
              </a:p>
            </p:txBody>
          </p:sp>
          <p:sp>
            <p:nvSpPr>
              <p:cNvPr id="23574" name="Oval 6"/>
              <p:cNvSpPr>
                <a:spLocks noChangeArrowheads="1"/>
              </p:cNvSpPr>
              <p:nvPr/>
            </p:nvSpPr>
            <p:spPr bwMode="auto">
              <a:xfrm>
                <a:off x="481" y="2726"/>
                <a:ext cx="135" cy="135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ja-JP" altLang="en-US" sz="1800">
                  <a:latin typeface="Calibri" charset="0"/>
                  <a:ea typeface="ＭＳ 明朝" charset="0"/>
                  <a:cs typeface="ＭＳ 明朝" charset="0"/>
                </a:endParaRPr>
              </a:p>
            </p:txBody>
          </p:sp>
          <p:sp>
            <p:nvSpPr>
              <p:cNvPr id="23575" name="Oval 7"/>
              <p:cNvSpPr>
                <a:spLocks noChangeArrowheads="1"/>
              </p:cNvSpPr>
              <p:nvPr/>
            </p:nvSpPr>
            <p:spPr bwMode="auto">
              <a:xfrm>
                <a:off x="547" y="3107"/>
                <a:ext cx="150" cy="225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ja-JP" altLang="en-US" sz="1800">
                  <a:latin typeface="Calibri" charset="0"/>
                  <a:ea typeface="ＭＳ 明朝" charset="0"/>
                  <a:cs typeface="ＭＳ 明朝" charset="0"/>
                </a:endParaRPr>
              </a:p>
            </p:txBody>
          </p:sp>
          <p:sp>
            <p:nvSpPr>
              <p:cNvPr id="23576" name="Oval 8"/>
              <p:cNvSpPr>
                <a:spLocks noChangeArrowheads="1"/>
              </p:cNvSpPr>
              <p:nvPr/>
            </p:nvSpPr>
            <p:spPr bwMode="auto">
              <a:xfrm>
                <a:off x="943" y="2663"/>
                <a:ext cx="60" cy="165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ja-JP" altLang="en-US" sz="1800">
                  <a:latin typeface="Calibri" charset="0"/>
                  <a:ea typeface="ＭＳ 明朝" charset="0"/>
                  <a:cs typeface="ＭＳ 明朝" charset="0"/>
                </a:endParaRPr>
              </a:p>
            </p:txBody>
          </p:sp>
          <p:sp>
            <p:nvSpPr>
              <p:cNvPr id="23577" name="Oval 9"/>
              <p:cNvSpPr>
                <a:spLocks noChangeArrowheads="1"/>
              </p:cNvSpPr>
              <p:nvPr/>
            </p:nvSpPr>
            <p:spPr bwMode="auto">
              <a:xfrm>
                <a:off x="859" y="3089"/>
                <a:ext cx="210" cy="165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ja-JP" altLang="en-US" sz="1800">
                  <a:latin typeface="Calibri" charset="0"/>
                  <a:ea typeface="ＭＳ 明朝" charset="0"/>
                  <a:cs typeface="ＭＳ 明朝" charset="0"/>
                </a:endParaRPr>
              </a:p>
            </p:txBody>
          </p:sp>
          <p:sp>
            <p:nvSpPr>
              <p:cNvPr id="23578" name="Oval 10"/>
              <p:cNvSpPr>
                <a:spLocks noChangeArrowheads="1"/>
              </p:cNvSpPr>
              <p:nvPr/>
            </p:nvSpPr>
            <p:spPr bwMode="auto">
              <a:xfrm>
                <a:off x="1165" y="3410"/>
                <a:ext cx="135" cy="135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ja-JP" altLang="en-US" sz="1800">
                  <a:latin typeface="Calibri" charset="0"/>
                  <a:ea typeface="ＭＳ 明朝" charset="0"/>
                  <a:cs typeface="ＭＳ 明朝" charset="0"/>
                </a:endParaRPr>
              </a:p>
            </p:txBody>
          </p:sp>
          <p:sp>
            <p:nvSpPr>
              <p:cNvPr id="23579" name="Oval 11"/>
              <p:cNvSpPr>
                <a:spLocks noChangeArrowheads="1"/>
              </p:cNvSpPr>
              <p:nvPr/>
            </p:nvSpPr>
            <p:spPr bwMode="auto">
              <a:xfrm>
                <a:off x="706" y="3536"/>
                <a:ext cx="210" cy="195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ja-JP" altLang="en-US" sz="1800">
                  <a:latin typeface="Calibri" charset="0"/>
                  <a:ea typeface="ＭＳ 明朝" charset="0"/>
                  <a:cs typeface="ＭＳ 明朝" charset="0"/>
                </a:endParaRPr>
              </a:p>
            </p:txBody>
          </p:sp>
          <p:sp>
            <p:nvSpPr>
              <p:cNvPr id="23580" name="Oval 12"/>
              <p:cNvSpPr>
                <a:spLocks noChangeArrowheads="1"/>
              </p:cNvSpPr>
              <p:nvPr/>
            </p:nvSpPr>
            <p:spPr bwMode="auto">
              <a:xfrm>
                <a:off x="310" y="2675"/>
                <a:ext cx="1005" cy="1050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 sz="1800">
                  <a:latin typeface="Calibri" charset="0"/>
                  <a:ea typeface="ＭＳ 明朝" charset="0"/>
                  <a:cs typeface="ＭＳ 明朝" charset="0"/>
                </a:endParaRPr>
              </a:p>
            </p:txBody>
          </p:sp>
          <p:sp>
            <p:nvSpPr>
              <p:cNvPr id="23581" name="Oval 13"/>
              <p:cNvSpPr>
                <a:spLocks noChangeArrowheads="1"/>
              </p:cNvSpPr>
              <p:nvPr/>
            </p:nvSpPr>
            <p:spPr bwMode="auto">
              <a:xfrm>
                <a:off x="715" y="2900"/>
                <a:ext cx="60" cy="47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ja-JP" altLang="en-US" sz="1800">
                  <a:latin typeface="Calibri" charset="0"/>
                  <a:ea typeface="ＭＳ 明朝" charset="0"/>
                  <a:cs typeface="ＭＳ 明朝" charset="0"/>
                </a:endParaRPr>
              </a:p>
            </p:txBody>
          </p:sp>
          <p:sp>
            <p:nvSpPr>
              <p:cNvPr id="23582" name="Oval 14"/>
              <p:cNvSpPr>
                <a:spLocks noChangeArrowheads="1"/>
              </p:cNvSpPr>
              <p:nvPr/>
            </p:nvSpPr>
            <p:spPr bwMode="auto">
              <a:xfrm>
                <a:off x="1366" y="3236"/>
                <a:ext cx="60" cy="47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ja-JP" altLang="en-US" sz="1800">
                  <a:latin typeface="Calibri" charset="0"/>
                  <a:ea typeface="ＭＳ 明朝" charset="0"/>
                  <a:cs typeface="ＭＳ 明朝" charset="0"/>
                </a:endParaRPr>
              </a:p>
            </p:txBody>
          </p:sp>
          <p:sp>
            <p:nvSpPr>
              <p:cNvPr id="23583" name="Oval 15"/>
              <p:cNvSpPr>
                <a:spLocks noChangeArrowheads="1"/>
              </p:cNvSpPr>
              <p:nvPr/>
            </p:nvSpPr>
            <p:spPr bwMode="auto">
              <a:xfrm>
                <a:off x="1132" y="3062"/>
                <a:ext cx="60" cy="47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ja-JP" altLang="en-US" sz="1800">
                  <a:latin typeface="Calibri" charset="0"/>
                  <a:ea typeface="ＭＳ 明朝" charset="0"/>
                  <a:cs typeface="ＭＳ 明朝" charset="0"/>
                </a:endParaRPr>
              </a:p>
            </p:txBody>
          </p:sp>
          <p:sp>
            <p:nvSpPr>
              <p:cNvPr id="23584" name="Freeform 16"/>
              <p:cNvSpPr>
                <a:spLocks/>
              </p:cNvSpPr>
              <p:nvPr/>
            </p:nvSpPr>
            <p:spPr bwMode="auto">
              <a:xfrm>
                <a:off x="130" y="2586"/>
                <a:ext cx="1365" cy="1259"/>
              </a:xfrm>
              <a:custGeom>
                <a:avLst/>
                <a:gdLst>
                  <a:gd name="T0" fmla="*/ 494 w 1365"/>
                  <a:gd name="T1" fmla="*/ 934 h 1259"/>
                  <a:gd name="T2" fmla="*/ 344 w 1365"/>
                  <a:gd name="T3" fmla="*/ 886 h 1259"/>
                  <a:gd name="T4" fmla="*/ 91 w 1365"/>
                  <a:gd name="T5" fmla="*/ 905 h 1259"/>
                  <a:gd name="T6" fmla="*/ 0 w 1365"/>
                  <a:gd name="T7" fmla="*/ 749 h 1259"/>
                  <a:gd name="T8" fmla="*/ 75 w 1365"/>
                  <a:gd name="T9" fmla="*/ 569 h 1259"/>
                  <a:gd name="T10" fmla="*/ 210 w 1365"/>
                  <a:gd name="T11" fmla="*/ 269 h 1259"/>
                  <a:gd name="T12" fmla="*/ 366 w 1365"/>
                  <a:gd name="T13" fmla="*/ 105 h 1259"/>
                  <a:gd name="T14" fmla="*/ 536 w 1365"/>
                  <a:gd name="T15" fmla="*/ 22 h 1259"/>
                  <a:gd name="T16" fmla="*/ 894 w 1365"/>
                  <a:gd name="T17" fmla="*/ 48 h 1259"/>
                  <a:gd name="T18" fmla="*/ 1019 w 1365"/>
                  <a:gd name="T19" fmla="*/ 313 h 1259"/>
                  <a:gd name="T20" fmla="*/ 1128 w 1365"/>
                  <a:gd name="T21" fmla="*/ 460 h 1259"/>
                  <a:gd name="T22" fmla="*/ 1304 w 1365"/>
                  <a:gd name="T23" fmla="*/ 572 h 1259"/>
                  <a:gd name="T24" fmla="*/ 1342 w 1365"/>
                  <a:gd name="T25" fmla="*/ 646 h 1259"/>
                  <a:gd name="T26" fmla="*/ 1339 w 1365"/>
                  <a:gd name="T27" fmla="*/ 761 h 1259"/>
                  <a:gd name="T28" fmla="*/ 1230 w 1365"/>
                  <a:gd name="T29" fmla="*/ 974 h 1259"/>
                  <a:gd name="T30" fmla="*/ 1110 w 1365"/>
                  <a:gd name="T31" fmla="*/ 1049 h 1259"/>
                  <a:gd name="T32" fmla="*/ 1005 w 1365"/>
                  <a:gd name="T33" fmla="*/ 989 h 1259"/>
                  <a:gd name="T34" fmla="*/ 920 w 1365"/>
                  <a:gd name="T35" fmla="*/ 892 h 1259"/>
                  <a:gd name="T36" fmla="*/ 825 w 1365"/>
                  <a:gd name="T37" fmla="*/ 959 h 1259"/>
                  <a:gd name="T38" fmla="*/ 795 w 1365"/>
                  <a:gd name="T39" fmla="*/ 1244 h 1259"/>
                  <a:gd name="T40" fmla="*/ 690 w 1365"/>
                  <a:gd name="T41" fmla="*/ 1259 h 1259"/>
                  <a:gd name="T42" fmla="*/ 555 w 1365"/>
                  <a:gd name="T43" fmla="*/ 1109 h 1259"/>
                  <a:gd name="T44" fmla="*/ 494 w 1365"/>
                  <a:gd name="T45" fmla="*/ 934 h 125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365"/>
                  <a:gd name="T70" fmla="*/ 0 h 1259"/>
                  <a:gd name="T71" fmla="*/ 1365 w 1365"/>
                  <a:gd name="T72" fmla="*/ 1259 h 125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365" h="1259">
                    <a:moveTo>
                      <a:pt x="494" y="934"/>
                    </a:moveTo>
                    <a:cubicBezTo>
                      <a:pt x="375" y="894"/>
                      <a:pt x="465" y="906"/>
                      <a:pt x="344" y="886"/>
                    </a:cubicBezTo>
                    <a:cubicBezTo>
                      <a:pt x="277" y="881"/>
                      <a:pt x="148" y="928"/>
                      <a:pt x="91" y="905"/>
                    </a:cubicBezTo>
                    <a:cubicBezTo>
                      <a:pt x="34" y="882"/>
                      <a:pt x="3" y="805"/>
                      <a:pt x="0" y="749"/>
                    </a:cubicBezTo>
                    <a:cubicBezTo>
                      <a:pt x="14" y="673"/>
                      <a:pt x="44" y="632"/>
                      <a:pt x="75" y="569"/>
                    </a:cubicBezTo>
                    <a:cubicBezTo>
                      <a:pt x="110" y="489"/>
                      <a:pt x="173" y="349"/>
                      <a:pt x="210" y="269"/>
                    </a:cubicBezTo>
                    <a:cubicBezTo>
                      <a:pt x="255" y="184"/>
                      <a:pt x="256" y="144"/>
                      <a:pt x="366" y="105"/>
                    </a:cubicBezTo>
                    <a:cubicBezTo>
                      <a:pt x="419" y="60"/>
                      <a:pt x="452" y="34"/>
                      <a:pt x="536" y="22"/>
                    </a:cubicBezTo>
                    <a:cubicBezTo>
                      <a:pt x="624" y="13"/>
                      <a:pt x="814" y="0"/>
                      <a:pt x="894" y="48"/>
                    </a:cubicBezTo>
                    <a:cubicBezTo>
                      <a:pt x="966" y="156"/>
                      <a:pt x="949" y="243"/>
                      <a:pt x="1019" y="313"/>
                    </a:cubicBezTo>
                    <a:cubicBezTo>
                      <a:pt x="1046" y="394"/>
                      <a:pt x="1101" y="378"/>
                      <a:pt x="1128" y="460"/>
                    </a:cubicBezTo>
                    <a:cubicBezTo>
                      <a:pt x="1175" y="503"/>
                      <a:pt x="1268" y="541"/>
                      <a:pt x="1304" y="572"/>
                    </a:cubicBezTo>
                    <a:cubicBezTo>
                      <a:pt x="1324" y="587"/>
                      <a:pt x="1337" y="610"/>
                      <a:pt x="1342" y="646"/>
                    </a:cubicBezTo>
                    <a:cubicBezTo>
                      <a:pt x="1365" y="663"/>
                      <a:pt x="1358" y="706"/>
                      <a:pt x="1339" y="761"/>
                    </a:cubicBezTo>
                    <a:cubicBezTo>
                      <a:pt x="1320" y="816"/>
                      <a:pt x="1253" y="931"/>
                      <a:pt x="1230" y="974"/>
                    </a:cubicBezTo>
                    <a:cubicBezTo>
                      <a:pt x="1192" y="1022"/>
                      <a:pt x="1145" y="1039"/>
                      <a:pt x="1110" y="1049"/>
                    </a:cubicBezTo>
                    <a:cubicBezTo>
                      <a:pt x="1073" y="1051"/>
                      <a:pt x="1035" y="1021"/>
                      <a:pt x="1005" y="989"/>
                    </a:cubicBezTo>
                    <a:cubicBezTo>
                      <a:pt x="982" y="944"/>
                      <a:pt x="948" y="934"/>
                      <a:pt x="920" y="892"/>
                    </a:cubicBezTo>
                    <a:cubicBezTo>
                      <a:pt x="890" y="887"/>
                      <a:pt x="847" y="894"/>
                      <a:pt x="825" y="959"/>
                    </a:cubicBezTo>
                    <a:cubicBezTo>
                      <a:pt x="838" y="1036"/>
                      <a:pt x="908" y="1210"/>
                      <a:pt x="795" y="1244"/>
                    </a:cubicBezTo>
                    <a:cubicBezTo>
                      <a:pt x="761" y="1254"/>
                      <a:pt x="725" y="1254"/>
                      <a:pt x="690" y="1259"/>
                    </a:cubicBezTo>
                    <a:cubicBezTo>
                      <a:pt x="650" y="1236"/>
                      <a:pt x="588" y="1163"/>
                      <a:pt x="555" y="1109"/>
                    </a:cubicBezTo>
                    <a:cubicBezTo>
                      <a:pt x="537" y="1065"/>
                      <a:pt x="529" y="971"/>
                      <a:pt x="494" y="9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 sz="1800">
                  <a:latin typeface="Calibri" charset="0"/>
                  <a:ea typeface="ＭＳ 明朝" charset="0"/>
                  <a:cs typeface="ＭＳ 明朝" charset="0"/>
                </a:endParaRPr>
              </a:p>
            </p:txBody>
          </p:sp>
        </p:grpSp>
        <p:sp>
          <p:nvSpPr>
            <p:cNvPr id="23569" name="Line 17"/>
            <p:cNvSpPr>
              <a:spLocks noChangeShapeType="1"/>
            </p:cNvSpPr>
            <p:nvPr/>
          </p:nvSpPr>
          <p:spPr bwMode="auto">
            <a:xfrm>
              <a:off x="4944" y="1776"/>
              <a:ext cx="96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3570" name="Text Box 18"/>
            <p:cNvSpPr txBox="1">
              <a:spLocks noChangeArrowheads="1"/>
            </p:cNvSpPr>
            <p:nvPr/>
          </p:nvSpPr>
          <p:spPr bwMode="auto">
            <a:xfrm>
              <a:off x="4992" y="2016"/>
              <a:ext cx="65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0" hangingPunct="0"/>
              <a:r>
                <a:rPr kumimoji="0" lang="en-US" altLang="ja-JP" sz="2000">
                  <a:latin typeface="Times New Roman" charset="0"/>
                  <a:ea typeface="ＭＳ 明朝" charset="0"/>
                  <a:cs typeface="ＭＳ 明朝" charset="0"/>
                </a:rPr>
                <a:t>Cone jet</a:t>
              </a:r>
            </a:p>
          </p:txBody>
        </p:sp>
        <p:sp>
          <p:nvSpPr>
            <p:cNvPr id="23571" name="Text Box 19"/>
            <p:cNvSpPr txBox="1">
              <a:spLocks noChangeArrowheads="1"/>
            </p:cNvSpPr>
            <p:nvPr/>
          </p:nvSpPr>
          <p:spPr bwMode="auto">
            <a:xfrm>
              <a:off x="4128" y="2016"/>
              <a:ext cx="49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0" hangingPunct="0"/>
              <a:r>
                <a:rPr kumimoji="0" lang="en-US" altLang="ja-JP" sz="2000">
                  <a:latin typeface="Times New Roman" charset="0"/>
                  <a:ea typeface="ＭＳ 明朝" charset="0"/>
                  <a:cs typeface="ＭＳ 明朝" charset="0"/>
                </a:rPr>
                <a:t>K</a:t>
              </a:r>
              <a:r>
                <a:rPr kumimoji="0" lang="en-US" altLang="ja-JP" sz="2000" baseline="-25000">
                  <a:latin typeface="Times New Roman" charset="0"/>
                  <a:ea typeface="ＭＳ 明朝" charset="0"/>
                  <a:cs typeface="ＭＳ 明朝" charset="0"/>
                </a:rPr>
                <a:t>T</a:t>
              </a:r>
              <a:r>
                <a:rPr kumimoji="0" lang="en-US" altLang="ja-JP" sz="2000">
                  <a:latin typeface="Times New Roman" charset="0"/>
                  <a:ea typeface="ＭＳ 明朝" charset="0"/>
                  <a:cs typeface="ＭＳ 明朝" charset="0"/>
                </a:rPr>
                <a:t> jet</a:t>
              </a:r>
            </a:p>
          </p:txBody>
        </p:sp>
        <p:sp>
          <p:nvSpPr>
            <p:cNvPr id="23572" name="Line 20"/>
            <p:cNvSpPr>
              <a:spLocks noChangeShapeType="1"/>
            </p:cNvSpPr>
            <p:nvPr/>
          </p:nvSpPr>
          <p:spPr bwMode="auto">
            <a:xfrm flipH="1">
              <a:off x="4299" y="1632"/>
              <a:ext cx="165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 type="triangle" w="med" len="med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cxnSp>
        <p:nvCxnSpPr>
          <p:cNvPr id="34" name="直線コネクタ 33"/>
          <p:cNvCxnSpPr/>
          <p:nvPr/>
        </p:nvCxnSpPr>
        <p:spPr>
          <a:xfrm>
            <a:off x="1735138" y="5237163"/>
            <a:ext cx="947737" cy="1587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4000" dirty="0" smtClean="0"/>
              <a:t>Jet Reconstruction (FASTJET)</a:t>
            </a:r>
            <a:endParaRPr kumimoji="1" lang="ja-JP" altLang="en-US" sz="40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116166" y="5155684"/>
            <a:ext cx="13904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:  0.4</a:t>
            </a:r>
          </a:p>
          <a:p>
            <a:r>
              <a:rPr lang="en-US" altLang="ja-JP" dirty="0" smtClean="0"/>
              <a:t>:  0.15 </a:t>
            </a:r>
            <a:r>
              <a:rPr lang="en-US" altLang="ja-JP" dirty="0" err="1" smtClean="0"/>
              <a:t>GeV</a:t>
            </a:r>
            <a:r>
              <a:rPr lang="en-US" altLang="ja-JP" dirty="0" smtClean="0"/>
              <a:t>/c</a:t>
            </a:r>
          </a:p>
          <a:p>
            <a:r>
              <a:rPr kumimoji="1" lang="en-US" altLang="ja-JP" dirty="0" smtClean="0"/>
              <a:t>:  10    </a:t>
            </a:r>
            <a:r>
              <a:rPr kumimoji="1" lang="en-US" altLang="ja-JP" dirty="0" err="1" smtClean="0"/>
              <a:t>GeV</a:t>
            </a:r>
            <a:r>
              <a:rPr kumimoji="1" lang="en-US" altLang="ja-JP" dirty="0" smtClean="0"/>
              <a:t>/c</a:t>
            </a:r>
            <a:endParaRPr kumimoji="1" lang="ja-JP" altLang="en-US" dirty="0"/>
          </a:p>
        </p:txBody>
      </p:sp>
      <p:sp>
        <p:nvSpPr>
          <p:cNvPr id="6" name="日付プレースホルダー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18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59633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Di-Jet Event Selection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0817" y="4992850"/>
            <a:ext cx="8822233" cy="1091575"/>
          </a:xfrm>
        </p:spPr>
        <p:txBody>
          <a:bodyPr>
            <a:normAutofit/>
          </a:bodyPr>
          <a:lstStyle/>
          <a:p>
            <a:r>
              <a:rPr lang="en-US" altLang="ja-JP" sz="2800" dirty="0" smtClean="0"/>
              <a:t>Within the acceptance, </a:t>
            </a:r>
          </a:p>
          <a:p>
            <a:pPr marL="0" indent="0">
              <a:buNone/>
            </a:pPr>
            <a:r>
              <a:rPr lang="en-US" altLang="ja-JP" sz="2800" dirty="0"/>
              <a:t> </a:t>
            </a:r>
            <a:r>
              <a:rPr lang="en-US" altLang="ja-JP" sz="2800" dirty="0" smtClean="0"/>
              <a:t>       almost l</a:t>
            </a:r>
            <a:r>
              <a:rPr kumimoji="1" lang="en-US" altLang="ja-JP" sz="2800" dirty="0" smtClean="0"/>
              <a:t>eading jets are reconstructed as leading jets.</a:t>
            </a:r>
            <a:endParaRPr kumimoji="1" lang="ja-JP" altLang="en-US" sz="2800" dirty="0"/>
          </a:p>
        </p:txBody>
      </p:sp>
      <p:sp>
        <p:nvSpPr>
          <p:cNvPr id="10" name="正方形/長方形 9"/>
          <p:cNvSpPr/>
          <p:nvPr/>
        </p:nvSpPr>
        <p:spPr>
          <a:xfrm>
            <a:off x="5489851" y="2487451"/>
            <a:ext cx="1054586" cy="262162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図 6" descr="c_JetQA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8"/>
          <a:stretch/>
        </p:blipFill>
        <p:spPr>
          <a:xfrm rot="5400000">
            <a:off x="324632" y="1074254"/>
            <a:ext cx="3806857" cy="4252922"/>
          </a:xfrm>
          <a:prstGeom prst="rect">
            <a:avLst/>
          </a:prstGeom>
        </p:spPr>
      </p:pic>
      <p:sp>
        <p:nvSpPr>
          <p:cNvPr id="14" name="コンテンツ プレースホルダー 2"/>
          <p:cNvSpPr txBox="1">
            <a:spLocks/>
          </p:cNvSpPr>
          <p:nvPr/>
        </p:nvSpPr>
        <p:spPr>
          <a:xfrm>
            <a:off x="4367222" y="1360786"/>
            <a:ext cx="4357678" cy="20247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9000C8"/>
              </a:buClr>
              <a:buFont typeface="Wingdings" charset="2"/>
              <a:buChar char="p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charset="2"/>
              <a:buChar char="Ø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bg2">
                  <a:lumMod val="50000"/>
                </a:schemeClr>
              </a:buClr>
              <a:buFont typeface="Wingdings" charset="2"/>
              <a:buChar char="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800" dirty="0" smtClean="0"/>
              <a:t>Di-Jet Event Selection</a:t>
            </a:r>
          </a:p>
          <a:p>
            <a:pPr lvl="1"/>
            <a:r>
              <a:rPr lang="en-US" altLang="ja-JP" sz="2400" dirty="0" err="1" smtClean="0"/>
              <a:t>p</a:t>
            </a:r>
            <a:r>
              <a:rPr lang="en-US" altLang="ja-JP" sz="2400" baseline="-25000" dirty="0" err="1" smtClean="0"/>
              <a:t>T</a:t>
            </a:r>
            <a:r>
              <a:rPr lang="en-US" altLang="ja-JP" sz="2400" baseline="30000" dirty="0" err="1" smtClean="0"/>
              <a:t>lead</a:t>
            </a:r>
            <a:r>
              <a:rPr lang="en-US" altLang="ja-JP" sz="2400" baseline="30000" dirty="0" smtClean="0"/>
              <a:t>                                 </a:t>
            </a:r>
            <a:r>
              <a:rPr lang="en-US" altLang="ja-JP" sz="2400" dirty="0" smtClean="0"/>
              <a:t>&gt;10GeV/c</a:t>
            </a:r>
          </a:p>
          <a:p>
            <a:pPr lvl="1"/>
            <a:r>
              <a:rPr lang="en-US" altLang="ja-JP" sz="2400" dirty="0" err="1" smtClean="0"/>
              <a:t>p</a:t>
            </a:r>
            <a:r>
              <a:rPr lang="en-US" altLang="ja-JP" sz="2400" baseline="-25000" dirty="0" err="1" smtClean="0"/>
              <a:t>T</a:t>
            </a:r>
            <a:r>
              <a:rPr lang="en-US" altLang="ja-JP" sz="2400" baseline="30000" dirty="0" err="1" smtClean="0"/>
              <a:t>lead</a:t>
            </a:r>
            <a:r>
              <a:rPr lang="en-US" altLang="ja-JP" sz="2400" dirty="0" smtClean="0"/>
              <a:t> &gt; </a:t>
            </a:r>
            <a:r>
              <a:rPr lang="en-US" altLang="ja-JP" sz="2400" dirty="0" err="1" smtClean="0"/>
              <a:t>p</a:t>
            </a:r>
            <a:r>
              <a:rPr lang="en-US" altLang="ja-JP" sz="2400" baseline="-25000" dirty="0" err="1" smtClean="0"/>
              <a:t>T</a:t>
            </a:r>
            <a:r>
              <a:rPr lang="en-US" altLang="ja-JP" sz="2400" baseline="30000" dirty="0" err="1" smtClean="0"/>
              <a:t>sub</a:t>
            </a:r>
            <a:r>
              <a:rPr lang="en-US" altLang="ja-JP" sz="2400" baseline="30000" dirty="0" smtClean="0"/>
              <a:t>-lead      </a:t>
            </a:r>
            <a:r>
              <a:rPr lang="en-US" altLang="ja-JP" sz="2400" dirty="0" smtClean="0"/>
              <a:t>&gt;</a:t>
            </a:r>
            <a:r>
              <a:rPr lang="en-US" altLang="ja-JP" sz="2400" dirty="0"/>
              <a:t>10GeV/c</a:t>
            </a:r>
          </a:p>
          <a:p>
            <a:pPr lvl="1"/>
            <a:r>
              <a:rPr lang="en-US" altLang="ja-JP" sz="2400" dirty="0" err="1" smtClean="0"/>
              <a:t>cos</a:t>
            </a:r>
            <a:r>
              <a:rPr lang="en-US" altLang="ja-JP" sz="2400" dirty="0" smtClean="0"/>
              <a:t>(</a:t>
            </a:r>
            <a:r>
              <a:rPr lang="en-US" altLang="ja-JP" sz="2400" dirty="0" err="1" smtClean="0"/>
              <a:t>φ</a:t>
            </a:r>
            <a:r>
              <a:rPr lang="en-US" altLang="ja-JP" sz="2400" baseline="30000" dirty="0" err="1" smtClean="0"/>
              <a:t>lead</a:t>
            </a:r>
            <a:r>
              <a:rPr lang="en-US" altLang="ja-JP" sz="2400" dirty="0" smtClean="0"/>
              <a:t>-</a:t>
            </a:r>
            <a:r>
              <a:rPr lang="en-US" altLang="ja-JP" sz="2400" dirty="0" err="1" smtClean="0"/>
              <a:t>φ</a:t>
            </a:r>
            <a:r>
              <a:rPr lang="en-US" altLang="ja-JP" sz="2400" baseline="30000" dirty="0" err="1" smtClean="0"/>
              <a:t>sub</a:t>
            </a:r>
            <a:r>
              <a:rPr lang="en-US" altLang="ja-JP" sz="2400" baseline="30000" dirty="0" smtClean="0"/>
              <a:t>-lead</a:t>
            </a:r>
            <a:r>
              <a:rPr lang="en-US" altLang="ja-JP" sz="2400" dirty="0" smtClean="0"/>
              <a:t>)&lt;-0.5</a:t>
            </a:r>
            <a:endParaRPr lang="ja-JP" altLang="en-US" sz="2400" dirty="0"/>
          </a:p>
        </p:txBody>
      </p:sp>
      <p:pic>
        <p:nvPicPr>
          <p:cNvPr id="9" name="図 8" descr="events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556"/>
          <a:stretch/>
        </p:blipFill>
        <p:spPr>
          <a:xfrm rot="5400000">
            <a:off x="4664106" y="3203049"/>
            <a:ext cx="1902248" cy="2380783"/>
          </a:xfrm>
          <a:prstGeom prst="rect">
            <a:avLst/>
          </a:prstGeom>
        </p:spPr>
      </p:pic>
      <p:sp>
        <p:nvSpPr>
          <p:cNvPr id="15" name="テキスト ボックス 14"/>
          <p:cNvSpPr txBox="1"/>
          <p:nvPr/>
        </p:nvSpPr>
        <p:spPr>
          <a:xfrm rot="16200000">
            <a:off x="6117397" y="4117356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# of events</a:t>
            </a:r>
            <a:endParaRPr kumimoji="1" lang="ja-JP" altLang="en-US" dirty="0"/>
          </a:p>
        </p:txBody>
      </p:sp>
      <p:sp>
        <p:nvSpPr>
          <p:cNvPr id="8" name="日付プレースホルダー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13" name="フッター プレースホルダー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17" name="スライド番号プレースホルダー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19</a:t>
            </a:fld>
            <a:endParaRPr lang="ja-JP" altLang="en-US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4889500" y="3690315"/>
            <a:ext cx="95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/>
              <a:t>pp</a:t>
            </a:r>
            <a:r>
              <a:rPr kumimoji="1" lang="en-US" altLang="ja-JP" dirty="0" smtClean="0"/>
              <a:t> 7TeV</a:t>
            </a:r>
            <a:endParaRPr kumimoji="1" lang="ja-JP" altLang="en-US" dirty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2882900" y="2499529"/>
            <a:ext cx="95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/>
              <a:t>pp</a:t>
            </a:r>
            <a:r>
              <a:rPr kumimoji="1" lang="en-US" altLang="ja-JP" dirty="0" smtClean="0"/>
              <a:t> 7TeV</a:t>
            </a:r>
            <a:endParaRPr kumimoji="1" lang="ja-JP" altLang="en-US" dirty="0"/>
          </a:p>
        </p:txBody>
      </p:sp>
      <p:pic>
        <p:nvPicPr>
          <p:cNvPr id="27" name="図 26" descr="c_Ntrigcent.pdf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4" t="77331" r="78491" b="3460"/>
          <a:stretch/>
        </p:blipFill>
        <p:spPr>
          <a:xfrm rot="5400000">
            <a:off x="7168191" y="3295651"/>
            <a:ext cx="1497359" cy="2197102"/>
          </a:xfrm>
          <a:prstGeom prst="rect">
            <a:avLst/>
          </a:prstGeom>
        </p:spPr>
      </p:pic>
      <p:sp>
        <p:nvSpPr>
          <p:cNvPr id="28" name="テキスト ボックス 27"/>
          <p:cNvSpPr txBox="1"/>
          <p:nvPr/>
        </p:nvSpPr>
        <p:spPr>
          <a:xfrm>
            <a:off x="7965749" y="5053984"/>
            <a:ext cx="10745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centrality</a:t>
            </a:r>
            <a:endParaRPr kumimoji="1" lang="ja-JP" altLang="en-US" dirty="0"/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7389822" y="4190378"/>
            <a:ext cx="7160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MB</a:t>
            </a:r>
          </a:p>
          <a:p>
            <a:r>
              <a:rPr lang="en-US" altLang="ja-JP" dirty="0" smtClean="0"/>
              <a:t>Di-Jet</a:t>
            </a:r>
            <a:endParaRPr kumimoji="1" lang="ja-JP" altLang="en-US" dirty="0"/>
          </a:p>
        </p:txBody>
      </p:sp>
      <p:cxnSp>
        <p:nvCxnSpPr>
          <p:cNvPr id="30" name="直線コネクタ 29"/>
          <p:cNvCxnSpPr/>
          <p:nvPr/>
        </p:nvCxnSpPr>
        <p:spPr>
          <a:xfrm>
            <a:off x="7097722" y="4380878"/>
            <a:ext cx="292100" cy="0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/>
          <p:cNvCxnSpPr/>
          <p:nvPr/>
        </p:nvCxnSpPr>
        <p:spPr>
          <a:xfrm>
            <a:off x="7097722" y="4672978"/>
            <a:ext cx="292100" cy="0"/>
          </a:xfrm>
          <a:prstGeom prst="line">
            <a:avLst/>
          </a:prstGeom>
          <a:ln w="38100" cmpd="sng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円/楕円 31"/>
          <p:cNvSpPr/>
          <p:nvPr/>
        </p:nvSpPr>
        <p:spPr>
          <a:xfrm>
            <a:off x="6986809" y="3327500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円/楕円 32"/>
          <p:cNvSpPr/>
          <p:nvPr/>
        </p:nvSpPr>
        <p:spPr>
          <a:xfrm>
            <a:off x="7050309" y="3327500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円/楕円 33"/>
          <p:cNvSpPr/>
          <p:nvPr/>
        </p:nvSpPr>
        <p:spPr>
          <a:xfrm>
            <a:off x="8361243" y="3327500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円/楕円 34"/>
          <p:cNvSpPr/>
          <p:nvPr/>
        </p:nvSpPr>
        <p:spPr>
          <a:xfrm>
            <a:off x="8627943" y="3327500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2007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Outline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75229"/>
            <a:ext cx="8686800" cy="4525963"/>
          </a:xfrm>
        </p:spPr>
        <p:txBody>
          <a:bodyPr/>
          <a:lstStyle/>
          <a:p>
            <a:r>
              <a:rPr lang="en-US" altLang="ja-JP" dirty="0" smtClean="0"/>
              <a:t>Introduction</a:t>
            </a:r>
            <a:endParaRPr kumimoji="1" lang="en-US" altLang="ja-JP" dirty="0" smtClean="0"/>
          </a:p>
          <a:p>
            <a:r>
              <a:rPr lang="en-US" altLang="ja-JP" dirty="0" smtClean="0"/>
              <a:t>Analysis Approach</a:t>
            </a:r>
          </a:p>
          <a:p>
            <a:r>
              <a:rPr lang="en-US" altLang="ja-JP" dirty="0" smtClean="0"/>
              <a:t>Jet Particle Correlation in </a:t>
            </a:r>
            <a:r>
              <a:rPr lang="en-US" altLang="ja-JP" dirty="0" err="1" smtClean="0"/>
              <a:t>pp</a:t>
            </a:r>
            <a:endParaRPr kumimoji="1" lang="en-US" altLang="ja-JP" dirty="0" smtClean="0"/>
          </a:p>
          <a:p>
            <a:r>
              <a:rPr lang="en-US" altLang="ja-JP" dirty="0" smtClean="0"/>
              <a:t>Jet Particle Correlation in </a:t>
            </a:r>
            <a:r>
              <a:rPr lang="en-US" altLang="ja-JP" dirty="0" err="1" smtClean="0"/>
              <a:t>Pb-Pb</a:t>
            </a:r>
            <a:endParaRPr lang="en-US" altLang="ja-JP" dirty="0" smtClean="0"/>
          </a:p>
          <a:p>
            <a:r>
              <a:rPr lang="en-US" altLang="ja-JP" dirty="0" smtClean="0"/>
              <a:t>Jet Particle Correlation in between </a:t>
            </a:r>
            <a:r>
              <a:rPr lang="en-US" altLang="ja-JP" dirty="0" err="1" smtClean="0"/>
              <a:t>pp</a:t>
            </a:r>
            <a:r>
              <a:rPr lang="en-US" altLang="ja-JP" dirty="0"/>
              <a:t> </a:t>
            </a:r>
            <a:r>
              <a:rPr lang="en-US" altLang="ja-JP" dirty="0" smtClean="0"/>
              <a:t>and </a:t>
            </a:r>
            <a:r>
              <a:rPr lang="en-US" altLang="ja-JP" dirty="0" err="1" smtClean="0"/>
              <a:t>Pb-Pb</a:t>
            </a:r>
            <a:endParaRPr lang="en-US" altLang="ja-JP" dirty="0" smtClean="0"/>
          </a:p>
          <a:p>
            <a:r>
              <a:rPr lang="en-US" altLang="ja-JP" dirty="0" smtClean="0"/>
              <a:t>summary &amp; outlook</a:t>
            </a:r>
          </a:p>
          <a:p>
            <a:endParaRPr lang="en-US" altLang="ja-JP" dirty="0" smtClean="0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350922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762500" y="1630649"/>
            <a:ext cx="4330700" cy="4427992"/>
          </a:xfrm>
          <a:noFill/>
        </p:spPr>
        <p:txBody>
          <a:bodyPr/>
          <a:lstStyle/>
          <a:p>
            <a:r>
              <a:rPr kumimoji="1" lang="en-US" altLang="ja-JP" dirty="0" smtClean="0"/>
              <a:t>Contaminations</a:t>
            </a:r>
          </a:p>
          <a:p>
            <a:pPr lvl="1"/>
            <a:r>
              <a:rPr lang="en-US" altLang="en-US" dirty="0" err="1" smtClean="0"/>
              <a:t>γ</a:t>
            </a:r>
            <a:r>
              <a:rPr lang="en-US" altLang="en-US" dirty="0" smtClean="0"/>
              <a:t> conversion</a:t>
            </a:r>
          </a:p>
          <a:p>
            <a:pPr lvl="1"/>
            <a:r>
              <a:rPr kumimoji="1" lang="en-US" altLang="ja-JP" dirty="0" err="1" smtClean="0"/>
              <a:t>Dalitz</a:t>
            </a:r>
            <a:r>
              <a:rPr kumimoji="1" lang="en-US" altLang="ja-JP" dirty="0" smtClean="0"/>
              <a:t> decay</a:t>
            </a:r>
          </a:p>
          <a:p>
            <a:r>
              <a:rPr lang="en-US" altLang="ja-JP" dirty="0" smtClean="0"/>
              <a:t>Soft particles</a:t>
            </a:r>
          </a:p>
          <a:p>
            <a:pPr lvl="1"/>
            <a:r>
              <a:rPr lang="en-US" altLang="ja-JP" dirty="0" smtClean="0"/>
              <a:t>huge Num. of particles</a:t>
            </a:r>
          </a:p>
          <a:p>
            <a:pPr lvl="1"/>
            <a:r>
              <a:rPr lang="en-US" altLang="ja-JP" dirty="0" smtClean="0"/>
              <a:t>anisotropic flow</a:t>
            </a:r>
          </a:p>
          <a:p>
            <a:r>
              <a:rPr lang="en-US" altLang="ja-JP" dirty="0"/>
              <a:t>H</a:t>
            </a:r>
            <a:r>
              <a:rPr kumimoji="1" lang="en-US" altLang="ja-JP" dirty="0" smtClean="0"/>
              <a:t>ard particles</a:t>
            </a:r>
          </a:p>
          <a:p>
            <a:pPr lvl="1"/>
            <a:r>
              <a:rPr lang="en-US" altLang="ja-JP" dirty="0" smtClean="0"/>
              <a:t>fake/combinatorial jet</a:t>
            </a:r>
            <a:endParaRPr kumimoji="1" lang="ja-JP" altLang="en-US" dirty="0"/>
          </a:p>
        </p:txBody>
      </p:sp>
      <p:sp>
        <p:nvSpPr>
          <p:cNvPr id="137" name="正方形/長方形 136"/>
          <p:cNvSpPr/>
          <p:nvPr/>
        </p:nvSpPr>
        <p:spPr>
          <a:xfrm>
            <a:off x="4838700" y="1687132"/>
            <a:ext cx="4165600" cy="1518705"/>
          </a:xfrm>
          <a:prstGeom prst="rect">
            <a:avLst/>
          </a:prstGeom>
          <a:noFill/>
          <a:ln w="57150" cmpd="sng">
            <a:solidFill>
              <a:srgbClr val="3366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6" name="正方形/長方形 135"/>
          <p:cNvSpPr/>
          <p:nvPr/>
        </p:nvSpPr>
        <p:spPr>
          <a:xfrm>
            <a:off x="4762500" y="1625801"/>
            <a:ext cx="4318000" cy="4418802"/>
          </a:xfrm>
          <a:prstGeom prst="rect">
            <a:avLst/>
          </a:prstGeom>
          <a:noFill/>
          <a:ln w="57150" cmpd="sng">
            <a:solidFill>
              <a:srgbClr val="25ED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Backgrounds in Charged Jet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20</a:t>
            </a:fld>
            <a:endParaRPr lang="ja-JP" altLang="en-US"/>
          </a:p>
        </p:txBody>
      </p:sp>
      <p:grpSp>
        <p:nvGrpSpPr>
          <p:cNvPr id="24" name="図形グループ 23"/>
          <p:cNvGrpSpPr/>
          <p:nvPr/>
        </p:nvGrpSpPr>
        <p:grpSpPr>
          <a:xfrm rot="617073">
            <a:off x="272692" y="2198219"/>
            <a:ext cx="1171638" cy="1049517"/>
            <a:chOff x="806196" y="2188680"/>
            <a:chExt cx="1171638" cy="1049517"/>
          </a:xfrm>
        </p:grpSpPr>
        <p:grpSp>
          <p:nvGrpSpPr>
            <p:cNvPr id="17" name="図形グループ 16"/>
            <p:cNvGrpSpPr/>
            <p:nvPr/>
          </p:nvGrpSpPr>
          <p:grpSpPr>
            <a:xfrm rot="19210352">
              <a:off x="806196" y="2530311"/>
              <a:ext cx="939800" cy="707886"/>
              <a:chOff x="1447800" y="2933700"/>
              <a:chExt cx="939800" cy="707886"/>
            </a:xfrm>
          </p:grpSpPr>
          <p:sp>
            <p:nvSpPr>
              <p:cNvPr id="9" name="テキスト ボックス 8"/>
              <p:cNvSpPr txBox="1"/>
              <p:nvPr/>
            </p:nvSpPr>
            <p:spPr>
              <a:xfrm>
                <a:off x="1803400" y="2933700"/>
                <a:ext cx="4064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4000" dirty="0" smtClean="0"/>
                  <a:t>~</a:t>
                </a:r>
                <a:endParaRPr kumimoji="1" lang="ja-JP" altLang="en-US" sz="4000" dirty="0"/>
              </a:p>
            </p:txBody>
          </p:sp>
          <p:sp>
            <p:nvSpPr>
              <p:cNvPr id="10" name="テキスト ボックス 9"/>
              <p:cNvSpPr txBox="1"/>
              <p:nvPr/>
            </p:nvSpPr>
            <p:spPr>
              <a:xfrm>
                <a:off x="1625600" y="2933700"/>
                <a:ext cx="4064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4000" dirty="0" smtClean="0"/>
                  <a:t>~</a:t>
                </a:r>
                <a:endParaRPr kumimoji="1" lang="ja-JP" altLang="en-US" sz="4000" dirty="0"/>
              </a:p>
            </p:txBody>
          </p:sp>
          <p:sp>
            <p:nvSpPr>
              <p:cNvPr id="11" name="テキスト ボックス 10"/>
              <p:cNvSpPr txBox="1"/>
              <p:nvPr/>
            </p:nvSpPr>
            <p:spPr>
              <a:xfrm>
                <a:off x="1981200" y="2933700"/>
                <a:ext cx="4064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4000" dirty="0" smtClean="0"/>
                  <a:t>~</a:t>
                </a:r>
                <a:endParaRPr kumimoji="1" lang="ja-JP" altLang="en-US" sz="4000" dirty="0"/>
              </a:p>
            </p:txBody>
          </p:sp>
          <p:sp>
            <p:nvSpPr>
              <p:cNvPr id="12" name="テキスト ボックス 11"/>
              <p:cNvSpPr txBox="1"/>
              <p:nvPr/>
            </p:nvSpPr>
            <p:spPr>
              <a:xfrm>
                <a:off x="1447800" y="2933700"/>
                <a:ext cx="4064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4000" dirty="0" smtClean="0"/>
                  <a:t>~</a:t>
                </a:r>
                <a:endParaRPr kumimoji="1" lang="ja-JP" altLang="en-US" sz="4000" dirty="0"/>
              </a:p>
            </p:txBody>
          </p:sp>
        </p:grpSp>
        <p:grpSp>
          <p:nvGrpSpPr>
            <p:cNvPr id="18" name="図形グループ 17"/>
            <p:cNvGrpSpPr/>
            <p:nvPr/>
          </p:nvGrpSpPr>
          <p:grpSpPr>
            <a:xfrm rot="19210352">
              <a:off x="1393634" y="2188680"/>
              <a:ext cx="584200" cy="707886"/>
              <a:chOff x="1447800" y="2933700"/>
              <a:chExt cx="584200" cy="707886"/>
            </a:xfrm>
          </p:grpSpPr>
          <p:sp>
            <p:nvSpPr>
              <p:cNvPr id="20" name="テキスト ボックス 19"/>
              <p:cNvSpPr txBox="1"/>
              <p:nvPr/>
            </p:nvSpPr>
            <p:spPr>
              <a:xfrm>
                <a:off x="1625600" y="2933700"/>
                <a:ext cx="4064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4000" dirty="0" smtClean="0"/>
                  <a:t>~</a:t>
                </a:r>
                <a:endParaRPr kumimoji="1" lang="ja-JP" altLang="en-US" sz="4000" dirty="0"/>
              </a:p>
            </p:txBody>
          </p:sp>
          <p:sp>
            <p:nvSpPr>
              <p:cNvPr id="22" name="テキスト ボックス 21"/>
              <p:cNvSpPr txBox="1"/>
              <p:nvPr/>
            </p:nvSpPr>
            <p:spPr>
              <a:xfrm>
                <a:off x="1447800" y="2933700"/>
                <a:ext cx="4064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4000" dirty="0" smtClean="0"/>
                  <a:t>~</a:t>
                </a:r>
                <a:endParaRPr kumimoji="1" lang="ja-JP" altLang="en-US" sz="4000" dirty="0"/>
              </a:p>
            </p:txBody>
          </p:sp>
        </p:grpSp>
      </p:grpSp>
      <p:cxnSp>
        <p:nvCxnSpPr>
          <p:cNvPr id="26" name="直線矢印コネクタ 25"/>
          <p:cNvCxnSpPr/>
          <p:nvPr/>
        </p:nvCxnSpPr>
        <p:spPr>
          <a:xfrm flipV="1">
            <a:off x="1317831" y="1651201"/>
            <a:ext cx="676069" cy="812118"/>
          </a:xfrm>
          <a:prstGeom prst="straightConnector1">
            <a:avLst/>
          </a:prstGeom>
          <a:ln w="3810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矢印コネクタ 28"/>
          <p:cNvCxnSpPr/>
          <p:nvPr/>
        </p:nvCxnSpPr>
        <p:spPr>
          <a:xfrm flipV="1">
            <a:off x="1297285" y="2155393"/>
            <a:ext cx="976015" cy="350676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線矢印コネクタ 31"/>
          <p:cNvCxnSpPr/>
          <p:nvPr/>
        </p:nvCxnSpPr>
        <p:spPr>
          <a:xfrm flipV="1">
            <a:off x="3190138" y="1651201"/>
            <a:ext cx="676069" cy="812118"/>
          </a:xfrm>
          <a:prstGeom prst="straightConnector1">
            <a:avLst/>
          </a:prstGeom>
          <a:ln w="3810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直線矢印コネクタ 32"/>
          <p:cNvCxnSpPr/>
          <p:nvPr/>
        </p:nvCxnSpPr>
        <p:spPr>
          <a:xfrm flipV="1">
            <a:off x="3169592" y="2155393"/>
            <a:ext cx="976015" cy="350676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 flipV="1">
            <a:off x="2281332" y="2463319"/>
            <a:ext cx="908806" cy="553230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テキスト ボックス 41"/>
          <p:cNvSpPr txBox="1"/>
          <p:nvPr/>
        </p:nvSpPr>
        <p:spPr>
          <a:xfrm>
            <a:off x="439998" y="2310731"/>
            <a:ext cx="287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err="1" smtClean="0"/>
              <a:t>γ</a:t>
            </a:r>
            <a:endParaRPr kumimoji="1" lang="ja-JP" altLang="en-US" dirty="0"/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2335682" y="2409071"/>
            <a:ext cx="3902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π</a:t>
            </a:r>
            <a:r>
              <a:rPr lang="en-US" altLang="ja-JP" baseline="30000" dirty="0" smtClean="0"/>
              <a:t>0</a:t>
            </a:r>
            <a:endParaRPr kumimoji="1" lang="ja-JP" altLang="en-US" dirty="0"/>
          </a:p>
        </p:txBody>
      </p:sp>
      <p:pic>
        <p:nvPicPr>
          <p:cNvPr id="44" name="図 43" descr="ALICE_EVEN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60" y="3231036"/>
            <a:ext cx="2140922" cy="1576190"/>
          </a:xfrm>
          <a:prstGeom prst="rect">
            <a:avLst/>
          </a:prstGeom>
        </p:spPr>
      </p:pic>
      <p:grpSp>
        <p:nvGrpSpPr>
          <p:cNvPr id="47" name="図形グループ 46"/>
          <p:cNvGrpSpPr/>
          <p:nvPr/>
        </p:nvGrpSpPr>
        <p:grpSpPr>
          <a:xfrm>
            <a:off x="2292832" y="3281836"/>
            <a:ext cx="2444268" cy="1576190"/>
            <a:chOff x="4165600" y="3787416"/>
            <a:chExt cx="3382060" cy="2283184"/>
          </a:xfrm>
        </p:grpSpPr>
        <p:pic>
          <p:nvPicPr>
            <p:cNvPr id="45" name="図 44" descr="reactionplane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727" r="1"/>
            <a:stretch/>
          </p:blipFill>
          <p:spPr>
            <a:xfrm>
              <a:off x="4330700" y="3787416"/>
              <a:ext cx="3216960" cy="2283184"/>
            </a:xfrm>
            <a:prstGeom prst="rect">
              <a:avLst/>
            </a:prstGeom>
          </p:spPr>
        </p:pic>
        <p:sp>
          <p:nvSpPr>
            <p:cNvPr id="46" name="正方形/長方形 45"/>
            <p:cNvSpPr/>
            <p:nvPr/>
          </p:nvSpPr>
          <p:spPr>
            <a:xfrm>
              <a:off x="4165600" y="4813300"/>
              <a:ext cx="482600" cy="520700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2" name="図形グループ 51"/>
          <p:cNvGrpSpPr/>
          <p:nvPr/>
        </p:nvGrpSpPr>
        <p:grpSpPr>
          <a:xfrm rot="2604816">
            <a:off x="2309039" y="4979469"/>
            <a:ext cx="623706" cy="1293329"/>
            <a:chOff x="5028324" y="1356905"/>
            <a:chExt cx="1095432" cy="2782954"/>
          </a:xfrm>
        </p:grpSpPr>
        <p:grpSp>
          <p:nvGrpSpPr>
            <p:cNvPr id="74" name="図形グループ 73"/>
            <p:cNvGrpSpPr/>
            <p:nvPr/>
          </p:nvGrpSpPr>
          <p:grpSpPr>
            <a:xfrm rot="18612115">
              <a:off x="4952798" y="3296996"/>
              <a:ext cx="799568" cy="187810"/>
              <a:chOff x="3362600" y="3298532"/>
              <a:chExt cx="2447977" cy="536575"/>
            </a:xfrm>
          </p:grpSpPr>
          <p:sp>
            <p:nvSpPr>
              <p:cNvPr id="83" name="Oval 7"/>
              <p:cNvSpPr>
                <a:spLocks noChangeArrowheads="1"/>
              </p:cNvSpPr>
              <p:nvPr/>
            </p:nvSpPr>
            <p:spPr bwMode="auto">
              <a:xfrm>
                <a:off x="3381323" y="331758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84" name="Oval 9"/>
              <p:cNvSpPr>
                <a:spLocks noChangeArrowheads="1"/>
              </p:cNvSpPr>
              <p:nvPr/>
            </p:nvSpPr>
            <p:spPr bwMode="auto">
              <a:xfrm>
                <a:off x="3866261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85" name="Oval 10"/>
              <p:cNvSpPr>
                <a:spLocks noChangeArrowheads="1"/>
              </p:cNvSpPr>
              <p:nvPr/>
            </p:nvSpPr>
            <p:spPr bwMode="auto">
              <a:xfrm>
                <a:off x="4077104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86" name="Oval 11"/>
              <p:cNvSpPr>
                <a:spLocks noChangeArrowheads="1"/>
              </p:cNvSpPr>
              <p:nvPr/>
            </p:nvSpPr>
            <p:spPr bwMode="auto">
              <a:xfrm>
                <a:off x="4309031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87" name="Oval 12"/>
              <p:cNvSpPr>
                <a:spLocks noChangeArrowheads="1"/>
              </p:cNvSpPr>
              <p:nvPr/>
            </p:nvSpPr>
            <p:spPr bwMode="auto">
              <a:xfrm>
                <a:off x="4519874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88" name="Oval 13"/>
              <p:cNvSpPr>
                <a:spLocks noChangeArrowheads="1"/>
              </p:cNvSpPr>
              <p:nvPr/>
            </p:nvSpPr>
            <p:spPr bwMode="auto">
              <a:xfrm>
                <a:off x="4730716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89" name="Oval 15"/>
              <p:cNvSpPr>
                <a:spLocks noChangeArrowheads="1"/>
              </p:cNvSpPr>
              <p:nvPr/>
            </p:nvSpPr>
            <p:spPr bwMode="auto">
              <a:xfrm>
                <a:off x="5173486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90" name="正方形/長方形 89"/>
              <p:cNvSpPr/>
              <p:nvPr/>
            </p:nvSpPr>
            <p:spPr>
              <a:xfrm>
                <a:off x="5353377" y="3530600"/>
                <a:ext cx="457200" cy="2727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1" name="Oval 14"/>
              <p:cNvSpPr>
                <a:spLocks noChangeArrowheads="1"/>
              </p:cNvSpPr>
              <p:nvPr/>
            </p:nvSpPr>
            <p:spPr bwMode="auto">
              <a:xfrm>
                <a:off x="4962643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92" name="正方形/長方形 91"/>
              <p:cNvSpPr/>
              <p:nvPr/>
            </p:nvSpPr>
            <p:spPr>
              <a:xfrm>
                <a:off x="3362600" y="3562350"/>
                <a:ext cx="457200" cy="2727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3" name="Oval 8"/>
              <p:cNvSpPr>
                <a:spLocks noChangeArrowheads="1"/>
              </p:cNvSpPr>
              <p:nvPr/>
            </p:nvSpPr>
            <p:spPr bwMode="auto">
              <a:xfrm>
                <a:off x="3613250" y="3308057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cxnSp>
          <p:nvCxnSpPr>
            <p:cNvPr id="75" name="直線矢印コネクタ 74"/>
            <p:cNvCxnSpPr/>
            <p:nvPr/>
          </p:nvCxnSpPr>
          <p:spPr>
            <a:xfrm flipV="1">
              <a:off x="5039798" y="2857158"/>
              <a:ext cx="178389" cy="1282701"/>
            </a:xfrm>
            <a:prstGeom prst="straightConnector1">
              <a:avLst/>
            </a:prstGeom>
            <a:ln>
              <a:solidFill>
                <a:srgbClr val="9000C8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線矢印コネクタ 75"/>
            <p:cNvCxnSpPr/>
            <p:nvPr/>
          </p:nvCxnSpPr>
          <p:spPr>
            <a:xfrm flipV="1">
              <a:off x="5233587" y="1749769"/>
              <a:ext cx="125036" cy="1079500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線矢印コネクタ 76"/>
            <p:cNvCxnSpPr/>
            <p:nvPr/>
          </p:nvCxnSpPr>
          <p:spPr>
            <a:xfrm flipH="1" flipV="1">
              <a:off x="5028324" y="2168869"/>
              <a:ext cx="92532" cy="660400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線矢印コネクタ 77"/>
            <p:cNvCxnSpPr/>
            <p:nvPr/>
          </p:nvCxnSpPr>
          <p:spPr>
            <a:xfrm flipV="1">
              <a:off x="5298320" y="1610069"/>
              <a:ext cx="384038" cy="1092200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線矢印コネクタ 78"/>
            <p:cNvCxnSpPr/>
            <p:nvPr/>
          </p:nvCxnSpPr>
          <p:spPr>
            <a:xfrm flipV="1">
              <a:off x="5298320" y="2168869"/>
              <a:ext cx="459225" cy="533400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円/楕円 79"/>
            <p:cNvSpPr/>
            <p:nvPr/>
          </p:nvSpPr>
          <p:spPr>
            <a:xfrm rot="876989">
              <a:off x="5099004" y="1413916"/>
              <a:ext cx="986298" cy="237348"/>
            </a:xfrm>
            <a:prstGeom prst="ellipse">
              <a:avLst/>
            </a:prstGeom>
            <a:noFill/>
            <a:ln w="38100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81" name="直線コネクタ 80"/>
            <p:cNvCxnSpPr>
              <a:stCxn id="80" idx="2"/>
            </p:cNvCxnSpPr>
            <p:nvPr/>
          </p:nvCxnSpPr>
          <p:spPr>
            <a:xfrm rot="21117833">
              <a:off x="5191460" y="1356905"/>
              <a:ext cx="1768" cy="1479797"/>
            </a:xfrm>
            <a:prstGeom prst="line">
              <a:avLst/>
            </a:prstGeom>
            <a:ln w="38100" cmpd="sng">
              <a:solidFill>
                <a:srgbClr val="008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線コネクタ 81"/>
            <p:cNvCxnSpPr>
              <a:stCxn id="80" idx="6"/>
            </p:cNvCxnSpPr>
            <p:nvPr/>
          </p:nvCxnSpPr>
          <p:spPr>
            <a:xfrm rot="21117833" flipH="1">
              <a:off x="5215312" y="1781948"/>
              <a:ext cx="908444" cy="966213"/>
            </a:xfrm>
            <a:prstGeom prst="line">
              <a:avLst/>
            </a:prstGeom>
            <a:ln w="38100" cmpd="sng">
              <a:solidFill>
                <a:srgbClr val="008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図形グループ 93"/>
          <p:cNvGrpSpPr/>
          <p:nvPr/>
        </p:nvGrpSpPr>
        <p:grpSpPr>
          <a:xfrm rot="3256389">
            <a:off x="2348263" y="5313354"/>
            <a:ext cx="415196" cy="1175675"/>
            <a:chOff x="5028324" y="1610069"/>
            <a:chExt cx="729221" cy="2529790"/>
          </a:xfrm>
        </p:grpSpPr>
        <p:grpSp>
          <p:nvGrpSpPr>
            <p:cNvPr id="95" name="図形グループ 94"/>
            <p:cNvGrpSpPr/>
            <p:nvPr/>
          </p:nvGrpSpPr>
          <p:grpSpPr>
            <a:xfrm rot="18612115">
              <a:off x="4952798" y="3296996"/>
              <a:ext cx="799568" cy="187810"/>
              <a:chOff x="3362600" y="3298532"/>
              <a:chExt cx="2447977" cy="536575"/>
            </a:xfrm>
          </p:grpSpPr>
          <p:sp>
            <p:nvSpPr>
              <p:cNvPr id="104" name="Oval 7"/>
              <p:cNvSpPr>
                <a:spLocks noChangeArrowheads="1"/>
              </p:cNvSpPr>
              <p:nvPr/>
            </p:nvSpPr>
            <p:spPr bwMode="auto">
              <a:xfrm>
                <a:off x="3381323" y="331758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05" name="Oval 9"/>
              <p:cNvSpPr>
                <a:spLocks noChangeArrowheads="1"/>
              </p:cNvSpPr>
              <p:nvPr/>
            </p:nvSpPr>
            <p:spPr bwMode="auto">
              <a:xfrm>
                <a:off x="3866261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06" name="Oval 10"/>
              <p:cNvSpPr>
                <a:spLocks noChangeArrowheads="1"/>
              </p:cNvSpPr>
              <p:nvPr/>
            </p:nvSpPr>
            <p:spPr bwMode="auto">
              <a:xfrm>
                <a:off x="4077104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07" name="Oval 11"/>
              <p:cNvSpPr>
                <a:spLocks noChangeArrowheads="1"/>
              </p:cNvSpPr>
              <p:nvPr/>
            </p:nvSpPr>
            <p:spPr bwMode="auto">
              <a:xfrm>
                <a:off x="4309031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08" name="Oval 12"/>
              <p:cNvSpPr>
                <a:spLocks noChangeArrowheads="1"/>
              </p:cNvSpPr>
              <p:nvPr/>
            </p:nvSpPr>
            <p:spPr bwMode="auto">
              <a:xfrm>
                <a:off x="4519874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09" name="Oval 13"/>
              <p:cNvSpPr>
                <a:spLocks noChangeArrowheads="1"/>
              </p:cNvSpPr>
              <p:nvPr/>
            </p:nvSpPr>
            <p:spPr bwMode="auto">
              <a:xfrm>
                <a:off x="4730716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10" name="Oval 15"/>
              <p:cNvSpPr>
                <a:spLocks noChangeArrowheads="1"/>
              </p:cNvSpPr>
              <p:nvPr/>
            </p:nvSpPr>
            <p:spPr bwMode="auto">
              <a:xfrm>
                <a:off x="5173486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11" name="正方形/長方形 110"/>
              <p:cNvSpPr/>
              <p:nvPr/>
            </p:nvSpPr>
            <p:spPr>
              <a:xfrm>
                <a:off x="5353377" y="3530600"/>
                <a:ext cx="457200" cy="2727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2" name="Oval 14"/>
              <p:cNvSpPr>
                <a:spLocks noChangeArrowheads="1"/>
              </p:cNvSpPr>
              <p:nvPr/>
            </p:nvSpPr>
            <p:spPr bwMode="auto">
              <a:xfrm>
                <a:off x="4962643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13" name="正方形/長方形 112"/>
              <p:cNvSpPr/>
              <p:nvPr/>
            </p:nvSpPr>
            <p:spPr>
              <a:xfrm>
                <a:off x="3362600" y="3562350"/>
                <a:ext cx="457200" cy="2727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4" name="Oval 8"/>
              <p:cNvSpPr>
                <a:spLocks noChangeArrowheads="1"/>
              </p:cNvSpPr>
              <p:nvPr/>
            </p:nvSpPr>
            <p:spPr bwMode="auto">
              <a:xfrm>
                <a:off x="3613250" y="3308057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cxnSp>
          <p:nvCxnSpPr>
            <p:cNvPr id="96" name="直線矢印コネクタ 95"/>
            <p:cNvCxnSpPr/>
            <p:nvPr/>
          </p:nvCxnSpPr>
          <p:spPr>
            <a:xfrm flipV="1">
              <a:off x="5039798" y="2857158"/>
              <a:ext cx="178389" cy="1282701"/>
            </a:xfrm>
            <a:prstGeom prst="straightConnector1">
              <a:avLst/>
            </a:prstGeom>
            <a:ln>
              <a:solidFill>
                <a:srgbClr val="9000C8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線矢印コネクタ 96"/>
            <p:cNvCxnSpPr/>
            <p:nvPr/>
          </p:nvCxnSpPr>
          <p:spPr>
            <a:xfrm flipV="1">
              <a:off x="5233587" y="1749769"/>
              <a:ext cx="125036" cy="1079500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線矢印コネクタ 97"/>
            <p:cNvCxnSpPr/>
            <p:nvPr/>
          </p:nvCxnSpPr>
          <p:spPr>
            <a:xfrm flipH="1" flipV="1">
              <a:off x="5028324" y="2168869"/>
              <a:ext cx="92532" cy="660400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線矢印コネクタ 98"/>
            <p:cNvCxnSpPr/>
            <p:nvPr/>
          </p:nvCxnSpPr>
          <p:spPr>
            <a:xfrm flipV="1">
              <a:off x="5298320" y="1610069"/>
              <a:ext cx="384038" cy="1092200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線矢印コネクタ 99"/>
            <p:cNvCxnSpPr/>
            <p:nvPr/>
          </p:nvCxnSpPr>
          <p:spPr>
            <a:xfrm flipV="1">
              <a:off x="5298320" y="2168869"/>
              <a:ext cx="459225" cy="533400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5" name="図形グループ 114"/>
          <p:cNvGrpSpPr/>
          <p:nvPr/>
        </p:nvGrpSpPr>
        <p:grpSpPr>
          <a:xfrm rot="1551567">
            <a:off x="1908978" y="4959006"/>
            <a:ext cx="415196" cy="1175675"/>
            <a:chOff x="5028324" y="1610069"/>
            <a:chExt cx="729221" cy="2529790"/>
          </a:xfrm>
        </p:grpSpPr>
        <p:grpSp>
          <p:nvGrpSpPr>
            <p:cNvPr id="116" name="図形グループ 115"/>
            <p:cNvGrpSpPr/>
            <p:nvPr/>
          </p:nvGrpSpPr>
          <p:grpSpPr>
            <a:xfrm rot="18612115">
              <a:off x="4952798" y="3296996"/>
              <a:ext cx="799568" cy="187810"/>
              <a:chOff x="3362600" y="3298532"/>
              <a:chExt cx="2447977" cy="536575"/>
            </a:xfrm>
          </p:grpSpPr>
          <p:sp>
            <p:nvSpPr>
              <p:cNvPr id="125" name="Oval 7"/>
              <p:cNvSpPr>
                <a:spLocks noChangeArrowheads="1"/>
              </p:cNvSpPr>
              <p:nvPr/>
            </p:nvSpPr>
            <p:spPr bwMode="auto">
              <a:xfrm>
                <a:off x="3381323" y="331758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26" name="Oval 9"/>
              <p:cNvSpPr>
                <a:spLocks noChangeArrowheads="1"/>
              </p:cNvSpPr>
              <p:nvPr/>
            </p:nvSpPr>
            <p:spPr bwMode="auto">
              <a:xfrm>
                <a:off x="3866261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27" name="Oval 10"/>
              <p:cNvSpPr>
                <a:spLocks noChangeArrowheads="1"/>
              </p:cNvSpPr>
              <p:nvPr/>
            </p:nvSpPr>
            <p:spPr bwMode="auto">
              <a:xfrm>
                <a:off x="4077104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28" name="Oval 11"/>
              <p:cNvSpPr>
                <a:spLocks noChangeArrowheads="1"/>
              </p:cNvSpPr>
              <p:nvPr/>
            </p:nvSpPr>
            <p:spPr bwMode="auto">
              <a:xfrm>
                <a:off x="4309031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29" name="Oval 12"/>
              <p:cNvSpPr>
                <a:spLocks noChangeArrowheads="1"/>
              </p:cNvSpPr>
              <p:nvPr/>
            </p:nvSpPr>
            <p:spPr bwMode="auto">
              <a:xfrm>
                <a:off x="4519874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0" name="Oval 13"/>
              <p:cNvSpPr>
                <a:spLocks noChangeArrowheads="1"/>
              </p:cNvSpPr>
              <p:nvPr/>
            </p:nvSpPr>
            <p:spPr bwMode="auto">
              <a:xfrm>
                <a:off x="4730716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1" name="Oval 15"/>
              <p:cNvSpPr>
                <a:spLocks noChangeArrowheads="1"/>
              </p:cNvSpPr>
              <p:nvPr/>
            </p:nvSpPr>
            <p:spPr bwMode="auto">
              <a:xfrm>
                <a:off x="5173486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2" name="正方形/長方形 131"/>
              <p:cNvSpPr/>
              <p:nvPr/>
            </p:nvSpPr>
            <p:spPr>
              <a:xfrm>
                <a:off x="5353377" y="3530600"/>
                <a:ext cx="457200" cy="2727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3" name="Oval 14"/>
              <p:cNvSpPr>
                <a:spLocks noChangeArrowheads="1"/>
              </p:cNvSpPr>
              <p:nvPr/>
            </p:nvSpPr>
            <p:spPr bwMode="auto">
              <a:xfrm>
                <a:off x="4962643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4" name="正方形/長方形 133"/>
              <p:cNvSpPr/>
              <p:nvPr/>
            </p:nvSpPr>
            <p:spPr>
              <a:xfrm>
                <a:off x="3362600" y="3562350"/>
                <a:ext cx="457200" cy="2727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5" name="Oval 8"/>
              <p:cNvSpPr>
                <a:spLocks noChangeArrowheads="1"/>
              </p:cNvSpPr>
              <p:nvPr/>
            </p:nvSpPr>
            <p:spPr bwMode="auto">
              <a:xfrm>
                <a:off x="3613250" y="3308057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cxnSp>
          <p:nvCxnSpPr>
            <p:cNvPr id="117" name="直線矢印コネクタ 116"/>
            <p:cNvCxnSpPr/>
            <p:nvPr/>
          </p:nvCxnSpPr>
          <p:spPr>
            <a:xfrm flipV="1">
              <a:off x="5039798" y="2857158"/>
              <a:ext cx="178389" cy="1282701"/>
            </a:xfrm>
            <a:prstGeom prst="straightConnector1">
              <a:avLst/>
            </a:prstGeom>
            <a:ln>
              <a:solidFill>
                <a:srgbClr val="9000C8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線矢印コネクタ 117"/>
            <p:cNvCxnSpPr/>
            <p:nvPr/>
          </p:nvCxnSpPr>
          <p:spPr>
            <a:xfrm flipV="1">
              <a:off x="5233587" y="1749769"/>
              <a:ext cx="125036" cy="1079500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線矢印コネクタ 118"/>
            <p:cNvCxnSpPr/>
            <p:nvPr/>
          </p:nvCxnSpPr>
          <p:spPr>
            <a:xfrm flipH="1" flipV="1">
              <a:off x="5028324" y="2168869"/>
              <a:ext cx="92532" cy="660400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線矢印コネクタ 119"/>
            <p:cNvCxnSpPr/>
            <p:nvPr/>
          </p:nvCxnSpPr>
          <p:spPr>
            <a:xfrm flipV="1">
              <a:off x="5298320" y="1610069"/>
              <a:ext cx="384038" cy="1092200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線矢印コネクタ 120"/>
            <p:cNvCxnSpPr/>
            <p:nvPr/>
          </p:nvCxnSpPr>
          <p:spPr>
            <a:xfrm flipV="1">
              <a:off x="5298320" y="2168869"/>
              <a:ext cx="459225" cy="533400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8" name="テキスト ボックス 137"/>
          <p:cNvSpPr txBox="1"/>
          <p:nvPr/>
        </p:nvSpPr>
        <p:spPr>
          <a:xfrm>
            <a:off x="4838700" y="1256469"/>
            <a:ext cx="1272103" cy="369332"/>
          </a:xfrm>
          <a:prstGeom prst="rect">
            <a:avLst/>
          </a:prstGeom>
          <a:noFill/>
          <a:ln w="28575" cmpd="sng">
            <a:solidFill>
              <a:srgbClr val="3366FF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b="1" dirty="0" err="1" smtClean="0">
                <a:solidFill>
                  <a:srgbClr val="3366FF"/>
                </a:solidFill>
              </a:rPr>
              <a:t>pp</a:t>
            </a:r>
            <a:r>
              <a:rPr kumimoji="1" lang="en-US" altLang="ja-JP" b="1" dirty="0" smtClean="0">
                <a:solidFill>
                  <a:srgbClr val="3366FF"/>
                </a:solidFill>
              </a:rPr>
              <a:t> collision</a:t>
            </a:r>
            <a:endParaRPr kumimoji="1" lang="ja-JP" altLang="en-US" b="1" dirty="0">
              <a:solidFill>
                <a:srgbClr val="3366FF"/>
              </a:solidFill>
            </a:endParaRPr>
          </a:p>
        </p:txBody>
      </p:sp>
      <p:sp>
        <p:nvSpPr>
          <p:cNvPr id="140" name="テキスト ボックス 139"/>
          <p:cNvSpPr txBox="1"/>
          <p:nvPr/>
        </p:nvSpPr>
        <p:spPr>
          <a:xfrm>
            <a:off x="7415817" y="1256469"/>
            <a:ext cx="1588483" cy="369332"/>
          </a:xfrm>
          <a:prstGeom prst="rect">
            <a:avLst/>
          </a:prstGeom>
          <a:noFill/>
          <a:ln w="28575" cmpd="sng">
            <a:solidFill>
              <a:srgbClr val="25EDFF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b="1" dirty="0" err="1" smtClean="0">
                <a:solidFill>
                  <a:srgbClr val="25EDFF"/>
                </a:solidFill>
              </a:rPr>
              <a:t>Pb-Pb</a:t>
            </a:r>
            <a:r>
              <a:rPr kumimoji="1" lang="en-US" altLang="ja-JP" b="1" dirty="0" smtClean="0">
                <a:solidFill>
                  <a:srgbClr val="25EDFF"/>
                </a:solidFill>
              </a:rPr>
              <a:t> collision</a:t>
            </a:r>
            <a:endParaRPr kumimoji="1" lang="ja-JP" altLang="en-US" b="1" dirty="0">
              <a:solidFill>
                <a:srgbClr val="25ED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4907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Backgrounds in </a:t>
            </a:r>
            <a:r>
              <a:rPr kumimoji="1" lang="en-US" altLang="ja-JP" dirty="0" err="1" smtClean="0"/>
              <a:t>Pb-Pb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0" y="1514928"/>
            <a:ext cx="7594600" cy="4593771"/>
          </a:xfrm>
        </p:spPr>
        <p:txBody>
          <a:bodyPr>
            <a:normAutofit fontScale="92500" lnSpcReduction="20000"/>
          </a:bodyPr>
          <a:lstStyle/>
          <a:p>
            <a:r>
              <a:rPr lang="en-US" altLang="ja-JP" dirty="0" smtClean="0"/>
              <a:t>Soft Particle </a:t>
            </a:r>
            <a:r>
              <a:rPr kumimoji="1" lang="en-US" altLang="ja-JP" dirty="0" smtClean="0"/>
              <a:t>quark, gluon pair production in color field</a:t>
            </a:r>
          </a:p>
          <a:p>
            <a:pPr lvl="1"/>
            <a:r>
              <a:rPr lang="en-US" altLang="ja-JP" dirty="0" smtClean="0"/>
              <a:t>quark recombination</a:t>
            </a:r>
          </a:p>
          <a:p>
            <a:pPr lvl="1"/>
            <a:r>
              <a:rPr kumimoji="1" lang="en-US" altLang="ja-JP" dirty="0" smtClean="0"/>
              <a:t>Expansion</a:t>
            </a:r>
            <a:r>
              <a:rPr lang="en-US" altLang="ja-JP" dirty="0" smtClean="0"/>
              <a:t>(radial, elliptic..)</a:t>
            </a:r>
          </a:p>
          <a:p>
            <a:r>
              <a:rPr kumimoji="1" lang="en-US" altLang="ja-JP" dirty="0" smtClean="0"/>
              <a:t>Hard Particle</a:t>
            </a:r>
          </a:p>
          <a:p>
            <a:pPr lvl="1"/>
            <a:r>
              <a:rPr lang="en-US" altLang="ja-JP" dirty="0" smtClean="0"/>
              <a:t>fake jet</a:t>
            </a:r>
          </a:p>
          <a:p>
            <a:pPr lvl="1"/>
            <a:r>
              <a:rPr kumimoji="1" lang="en-US" altLang="ja-JP" dirty="0" smtClean="0"/>
              <a:t>combinatorial jet</a:t>
            </a:r>
          </a:p>
          <a:p>
            <a:r>
              <a:rPr kumimoji="1" lang="en-US" altLang="ja-JP" dirty="0" smtClean="0"/>
              <a:t>Event Characterization</a:t>
            </a:r>
          </a:p>
          <a:p>
            <a:pPr lvl="1"/>
            <a:r>
              <a:rPr lang="en-US" altLang="ja-JP" sz="3200" b="1" dirty="0">
                <a:solidFill>
                  <a:srgbClr val="9000C8"/>
                </a:solidFill>
              </a:rPr>
              <a:t>C</a:t>
            </a:r>
            <a:r>
              <a:rPr kumimoji="1" lang="en-US" altLang="ja-JP" sz="3200" b="1" dirty="0" smtClean="0">
                <a:solidFill>
                  <a:srgbClr val="9000C8"/>
                </a:solidFill>
              </a:rPr>
              <a:t>entrality</a:t>
            </a:r>
          </a:p>
          <a:p>
            <a:pPr lvl="1"/>
            <a:r>
              <a:rPr lang="en-US" altLang="ja-JP" sz="3200" b="1" dirty="0">
                <a:solidFill>
                  <a:srgbClr val="9000C8"/>
                </a:solidFill>
              </a:rPr>
              <a:t>E</a:t>
            </a:r>
            <a:r>
              <a:rPr lang="en-US" altLang="ja-JP" sz="3200" b="1" dirty="0" smtClean="0">
                <a:solidFill>
                  <a:srgbClr val="9000C8"/>
                </a:solidFill>
              </a:rPr>
              <a:t>vent </a:t>
            </a:r>
            <a:r>
              <a:rPr lang="en-US" altLang="ja-JP" sz="3200" b="1" dirty="0">
                <a:solidFill>
                  <a:srgbClr val="9000C8"/>
                </a:solidFill>
              </a:rPr>
              <a:t>P</a:t>
            </a:r>
            <a:r>
              <a:rPr lang="en-US" altLang="ja-JP" sz="3200" b="1" dirty="0" smtClean="0">
                <a:solidFill>
                  <a:srgbClr val="9000C8"/>
                </a:solidFill>
              </a:rPr>
              <a:t>lane</a:t>
            </a:r>
            <a:endParaRPr kumimoji="1" lang="en-US" altLang="ja-JP" sz="3200" b="1" dirty="0" smtClean="0">
              <a:solidFill>
                <a:srgbClr val="9000C8"/>
              </a:solidFill>
            </a:endParaRPr>
          </a:p>
        </p:txBody>
      </p:sp>
      <p:pic>
        <p:nvPicPr>
          <p:cNvPr id="7" name="図 6" descr="ALICE_EVEN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295" y="2514600"/>
            <a:ext cx="4726573" cy="3479799"/>
          </a:xfrm>
          <a:prstGeom prst="rect">
            <a:avLst/>
          </a:prstGeom>
        </p:spPr>
      </p:pic>
      <p:sp>
        <p:nvSpPr>
          <p:cNvPr id="8" name="日付プレースホルダー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9" name="フッター プレースホルダー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10" name="スライド番号プレースホルダー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21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321980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Centrality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43500" y="1390650"/>
            <a:ext cx="3886200" cy="4567692"/>
          </a:xfrm>
        </p:spPr>
        <p:txBody>
          <a:bodyPr>
            <a:normAutofit/>
          </a:bodyPr>
          <a:lstStyle/>
          <a:p>
            <a:r>
              <a:rPr kumimoji="1" lang="en-US" altLang="ja-JP" sz="2800" dirty="0" err="1" smtClean="0"/>
              <a:t>Glauber</a:t>
            </a:r>
            <a:r>
              <a:rPr kumimoji="1" lang="en-US" altLang="ja-JP" sz="2800" dirty="0" smtClean="0"/>
              <a:t> Model</a:t>
            </a:r>
          </a:p>
          <a:p>
            <a:pPr lvl="1"/>
            <a:r>
              <a:rPr lang="en-US" altLang="ja-JP" sz="2400" dirty="0" smtClean="0"/>
              <a:t>Thickness function</a:t>
            </a:r>
          </a:p>
          <a:p>
            <a:pPr lvl="1"/>
            <a:r>
              <a:rPr kumimoji="1" lang="en-US" altLang="ja-JP" sz="2400" dirty="0" smtClean="0"/>
              <a:t>Wood-</a:t>
            </a:r>
            <a:r>
              <a:rPr kumimoji="1" lang="en-US" altLang="ja-JP" sz="2400" dirty="0" err="1" smtClean="0"/>
              <a:t>saxon</a:t>
            </a:r>
            <a:r>
              <a:rPr kumimoji="1" lang="en-US" altLang="ja-JP" sz="2400" dirty="0" smtClean="0"/>
              <a:t> distribution</a:t>
            </a:r>
          </a:p>
          <a:p>
            <a:r>
              <a:rPr lang="en-US" altLang="ja-JP" sz="2800" dirty="0" smtClean="0"/>
              <a:t>proportionality</a:t>
            </a:r>
            <a:r>
              <a:rPr lang="en-US" altLang="ja-JP" sz="2800" dirty="0"/>
              <a:t> </a:t>
            </a:r>
            <a:r>
              <a:rPr lang="en-US" altLang="ja-JP" sz="2800" dirty="0" smtClean="0"/>
              <a:t>of particle production</a:t>
            </a:r>
          </a:p>
          <a:p>
            <a:pPr lvl="1"/>
            <a:r>
              <a:rPr lang="en-US" altLang="ja-JP" sz="2400" dirty="0" smtClean="0"/>
              <a:t>number of collisions</a:t>
            </a:r>
          </a:p>
          <a:p>
            <a:r>
              <a:rPr kumimoji="1" lang="en-US" altLang="ja-JP" sz="2800" dirty="0" smtClean="0"/>
              <a:t>V0 amplitude</a:t>
            </a:r>
            <a:endParaRPr kumimoji="1" lang="ja-JP" altLang="en-US" sz="2800" dirty="0"/>
          </a:p>
        </p:txBody>
      </p:sp>
      <p:pic>
        <p:nvPicPr>
          <p:cNvPr id="7" name="図 6" descr="centrality のコピー 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" y="1390650"/>
            <a:ext cx="4907756" cy="2908300"/>
          </a:xfrm>
          <a:prstGeom prst="rect">
            <a:avLst/>
          </a:prstGeom>
        </p:spPr>
      </p:pic>
      <p:sp>
        <p:nvSpPr>
          <p:cNvPr id="8" name="円/楕円 7"/>
          <p:cNvSpPr/>
          <p:nvPr/>
        </p:nvSpPr>
        <p:spPr>
          <a:xfrm>
            <a:off x="3866909" y="2922030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円/楕円 8"/>
          <p:cNvSpPr/>
          <p:nvPr/>
        </p:nvSpPr>
        <p:spPr>
          <a:xfrm>
            <a:off x="3930409" y="2922030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9"/>
          <p:cNvSpPr/>
          <p:nvPr/>
        </p:nvSpPr>
        <p:spPr>
          <a:xfrm>
            <a:off x="753943" y="2922030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/>
        </p:nvSpPr>
        <p:spPr>
          <a:xfrm>
            <a:off x="1020643" y="2922030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38870" y="4501634"/>
            <a:ext cx="1970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C</a:t>
            </a:r>
            <a:r>
              <a:rPr kumimoji="1" lang="en-US" altLang="ja-JP" dirty="0" smtClean="0"/>
              <a:t>ollision </a:t>
            </a:r>
            <a:r>
              <a:rPr lang="en-US" altLang="ja-JP" dirty="0"/>
              <a:t>G</a:t>
            </a:r>
            <a:r>
              <a:rPr kumimoji="1" lang="en-US" altLang="ja-JP" dirty="0" smtClean="0"/>
              <a:t>eometry</a:t>
            </a:r>
            <a:endParaRPr kumimoji="1" lang="ja-JP" altLang="en-US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0" y="5658722"/>
            <a:ext cx="2364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Number of Participants</a:t>
            </a:r>
            <a:endParaRPr kumimoji="1" lang="ja-JP" altLang="en-US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947267" y="4501634"/>
            <a:ext cx="20491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Number of particles</a:t>
            </a:r>
            <a:endParaRPr kumimoji="1" lang="ja-JP" altLang="en-US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3335168" y="5651500"/>
            <a:ext cx="10999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Centrality</a:t>
            </a:r>
            <a:endParaRPr kumimoji="1" lang="ja-JP" altLang="en-US" dirty="0"/>
          </a:p>
        </p:txBody>
      </p:sp>
      <p:sp>
        <p:nvSpPr>
          <p:cNvPr id="16" name="上下矢印 15"/>
          <p:cNvSpPr/>
          <p:nvPr/>
        </p:nvSpPr>
        <p:spPr>
          <a:xfrm>
            <a:off x="980825" y="4870966"/>
            <a:ext cx="484632" cy="780534"/>
          </a:xfrm>
          <a:prstGeom prst="upDownArrow">
            <a:avLst/>
          </a:prstGeom>
          <a:solidFill>
            <a:srgbClr val="3366FF"/>
          </a:solidFill>
          <a:ln>
            <a:solidFill>
              <a:srgbClr val="9000C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上下矢印 16"/>
          <p:cNvSpPr/>
          <p:nvPr/>
        </p:nvSpPr>
        <p:spPr>
          <a:xfrm rot="3082597">
            <a:off x="2369128" y="4770554"/>
            <a:ext cx="484632" cy="1087946"/>
          </a:xfrm>
          <a:prstGeom prst="upDownArrow">
            <a:avLst/>
          </a:prstGeom>
          <a:solidFill>
            <a:srgbClr val="3366FF"/>
          </a:solidFill>
          <a:ln>
            <a:solidFill>
              <a:srgbClr val="9000C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上下矢印 17"/>
          <p:cNvSpPr/>
          <p:nvPr/>
        </p:nvSpPr>
        <p:spPr>
          <a:xfrm>
            <a:off x="3657600" y="4870966"/>
            <a:ext cx="484632" cy="780534"/>
          </a:xfrm>
          <a:prstGeom prst="upDownArrow">
            <a:avLst/>
          </a:prstGeom>
          <a:solidFill>
            <a:srgbClr val="3366FF"/>
          </a:solidFill>
          <a:ln>
            <a:solidFill>
              <a:srgbClr val="9000C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日付プレースホルダー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20" name="フッター プレースホルダー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21" name="スライド番号プレースホルダー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22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632679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名称未設定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176" y="1262380"/>
            <a:ext cx="2590800" cy="2331720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Event Plane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68300" y="5732008"/>
            <a:ext cx="3263900" cy="5544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l-GR" altLang="ja-JP" sz="2000" dirty="0"/>
              <a:t>−3.7 &lt; η &lt; −1.7 </a:t>
            </a:r>
            <a:r>
              <a:rPr lang="en-US" altLang="ja-JP" sz="2000" dirty="0" smtClean="0"/>
              <a:t>,</a:t>
            </a:r>
            <a:r>
              <a:rPr lang="el-GR" altLang="ja-JP" sz="2000" dirty="0"/>
              <a:t> 2.8 &lt; η &lt; 5.1 </a:t>
            </a:r>
            <a:endParaRPr kumimoji="1" lang="ja-JP" altLang="en-US" sz="2000" dirty="0"/>
          </a:p>
        </p:txBody>
      </p:sp>
      <p:pic>
        <p:nvPicPr>
          <p:cNvPr id="7" name="図 6" descr="reactionplane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/>
          <a:stretch/>
        </p:blipFill>
        <p:spPr>
          <a:xfrm>
            <a:off x="2479524" y="1310916"/>
            <a:ext cx="6528935" cy="2283184"/>
          </a:xfrm>
          <a:prstGeom prst="rect">
            <a:avLst/>
          </a:prstGeom>
        </p:spPr>
      </p:pic>
      <p:sp>
        <p:nvSpPr>
          <p:cNvPr id="9" name="円/楕円 8"/>
          <p:cNvSpPr/>
          <p:nvPr/>
        </p:nvSpPr>
        <p:spPr>
          <a:xfrm>
            <a:off x="977900" y="1727200"/>
            <a:ext cx="723900" cy="1435100"/>
          </a:xfrm>
          <a:prstGeom prst="ellipse">
            <a:avLst/>
          </a:prstGeom>
          <a:noFill/>
          <a:ln w="5715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二等辺三角形 9"/>
          <p:cNvSpPr/>
          <p:nvPr/>
        </p:nvSpPr>
        <p:spPr>
          <a:xfrm rot="1564436">
            <a:off x="800100" y="1612900"/>
            <a:ext cx="1292376" cy="1320800"/>
          </a:xfrm>
          <a:prstGeom prst="triangle">
            <a:avLst/>
          </a:prstGeom>
          <a:noFill/>
          <a:ln w="5715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図 10" descr="func.pdf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55" r="17913"/>
          <a:stretch/>
        </p:blipFill>
        <p:spPr>
          <a:xfrm>
            <a:off x="3987799" y="3662882"/>
            <a:ext cx="4953001" cy="1125018"/>
          </a:xfrm>
          <a:prstGeom prst="rect">
            <a:avLst/>
          </a:prstGeom>
        </p:spPr>
      </p:pic>
      <p:pic>
        <p:nvPicPr>
          <p:cNvPr id="12" name="図 11" descr="rapidity.pdf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8598" y="3556000"/>
            <a:ext cx="2916902" cy="2246181"/>
          </a:xfrm>
          <a:prstGeom prst="rect">
            <a:avLst/>
          </a:prstGeom>
        </p:spPr>
      </p:pic>
      <p:sp>
        <p:nvSpPr>
          <p:cNvPr id="13" name="正方形/長方形 12"/>
          <p:cNvSpPr/>
          <p:nvPr/>
        </p:nvSpPr>
        <p:spPr>
          <a:xfrm>
            <a:off x="2184400" y="4267200"/>
            <a:ext cx="876300" cy="228600"/>
          </a:xfrm>
          <a:prstGeom prst="rect">
            <a:avLst/>
          </a:prstGeom>
          <a:noFill/>
          <a:ln w="57150" cmpd="sng">
            <a:solidFill>
              <a:srgbClr val="9000C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/>
        </p:nvSpPr>
        <p:spPr>
          <a:xfrm>
            <a:off x="812800" y="4356100"/>
            <a:ext cx="876300" cy="228600"/>
          </a:xfrm>
          <a:prstGeom prst="rect">
            <a:avLst/>
          </a:prstGeom>
          <a:noFill/>
          <a:ln w="57150" cmpd="sng">
            <a:solidFill>
              <a:srgbClr val="9000C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356100" y="3834824"/>
            <a:ext cx="79961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 smtClean="0"/>
              <a:t>EP : </a:t>
            </a:r>
            <a:endParaRPr kumimoji="1" lang="ja-JP" altLang="en-US" sz="3200" dirty="0"/>
          </a:p>
        </p:txBody>
      </p:sp>
      <p:sp>
        <p:nvSpPr>
          <p:cNvPr id="16" name="コンテンツ プレースホルダー 2"/>
          <p:cNvSpPr txBox="1">
            <a:spLocks/>
          </p:cNvSpPr>
          <p:nvPr/>
        </p:nvSpPr>
        <p:spPr>
          <a:xfrm>
            <a:off x="3683000" y="4419640"/>
            <a:ext cx="5325460" cy="16382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9000C8"/>
              </a:buClr>
              <a:buFont typeface="Wingdings" charset="2"/>
              <a:buChar char="p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charset="2"/>
              <a:buChar char="Ø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bg2">
                  <a:lumMod val="50000"/>
                </a:schemeClr>
              </a:buClr>
              <a:buFont typeface="Wingdings" charset="2"/>
              <a:buChar char="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 smtClean="0"/>
              <a:t>Points!!</a:t>
            </a:r>
          </a:p>
          <a:p>
            <a:pPr lvl="1"/>
            <a:r>
              <a:rPr lang="en-US" altLang="ja-JP" sz="2000" dirty="0" smtClean="0"/>
              <a:t>Large </a:t>
            </a:r>
            <a:r>
              <a:rPr lang="en-US" altLang="ja-JP" sz="2000" dirty="0" err="1" smtClean="0"/>
              <a:t>η</a:t>
            </a:r>
            <a:r>
              <a:rPr lang="en-US" altLang="ja-JP" sz="2000" dirty="0" smtClean="0"/>
              <a:t> gaps to reduce non-flow effects</a:t>
            </a:r>
          </a:p>
          <a:p>
            <a:pPr lvl="1"/>
            <a:r>
              <a:rPr lang="en-US" altLang="ja-JP" sz="2000" dirty="0"/>
              <a:t>Re-centering calibration was </a:t>
            </a:r>
            <a:r>
              <a:rPr lang="en-US" altLang="ja-JP" sz="2000" dirty="0" smtClean="0"/>
              <a:t>applied</a:t>
            </a:r>
          </a:p>
          <a:p>
            <a:pPr lvl="1"/>
            <a:r>
              <a:rPr lang="en-US" altLang="ja-JP" sz="2000" dirty="0" smtClean="0"/>
              <a:t>ψ</a:t>
            </a:r>
            <a:r>
              <a:rPr lang="en-US" altLang="ja-JP" sz="2000" baseline="-25000" dirty="0" smtClean="0"/>
              <a:t>2</a:t>
            </a:r>
            <a:r>
              <a:rPr lang="en-US" altLang="ja-JP" sz="2000" dirty="0" smtClean="0"/>
              <a:t>,ψ</a:t>
            </a:r>
            <a:r>
              <a:rPr lang="en-US" altLang="ja-JP" sz="2000" baseline="-25000" dirty="0" smtClean="0"/>
              <a:t>3</a:t>
            </a:r>
            <a:r>
              <a:rPr lang="en-US" altLang="ja-JP" sz="2000" dirty="0" smtClean="0"/>
              <a:t> is reconstructed for the analysis</a:t>
            </a:r>
          </a:p>
        </p:txBody>
      </p:sp>
      <p:cxnSp>
        <p:nvCxnSpPr>
          <p:cNvPr id="18" name="直線矢印コネクタ 17"/>
          <p:cNvCxnSpPr/>
          <p:nvPr/>
        </p:nvCxnSpPr>
        <p:spPr>
          <a:xfrm>
            <a:off x="7251700" y="2946400"/>
            <a:ext cx="0" cy="716482"/>
          </a:xfrm>
          <a:prstGeom prst="straightConnector1">
            <a:avLst/>
          </a:prstGeom>
          <a:ln w="5715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/>
          <p:cNvCxnSpPr/>
          <p:nvPr/>
        </p:nvCxnSpPr>
        <p:spPr>
          <a:xfrm>
            <a:off x="4724400" y="2819400"/>
            <a:ext cx="546100" cy="1168400"/>
          </a:xfrm>
          <a:prstGeom prst="straightConnector1">
            <a:avLst/>
          </a:prstGeom>
          <a:ln w="5715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日付プレースホルダー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19" name="フッター プレースホルダー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20" name="スライド番号プレースホルダー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23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698707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Jet Momentum </a:t>
            </a:r>
            <a:r>
              <a:rPr kumimoji="1" lang="en-US" altLang="ja-JP" dirty="0" err="1" smtClean="0"/>
              <a:t>w.r.t</a:t>
            </a:r>
            <a:r>
              <a:rPr kumimoji="1" lang="en-US" altLang="ja-JP" dirty="0" smtClean="0"/>
              <a:t> EP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3911600"/>
            <a:ext cx="8229600" cy="1155700"/>
          </a:xfrm>
        </p:spPr>
        <p:txBody>
          <a:bodyPr/>
          <a:lstStyle/>
          <a:p>
            <a:r>
              <a:rPr kumimoji="1" lang="en-US" altLang="ja-JP" dirty="0" smtClean="0"/>
              <a:t>Reconstructed jet’s momentum is strongly biased on centrality and event plane.</a:t>
            </a:r>
            <a:endParaRPr kumimoji="1" lang="ja-JP" altLang="en-US" dirty="0"/>
          </a:p>
        </p:txBody>
      </p:sp>
      <p:sp>
        <p:nvSpPr>
          <p:cNvPr id="11" name="右矢印 10"/>
          <p:cNvSpPr/>
          <p:nvPr/>
        </p:nvSpPr>
        <p:spPr>
          <a:xfrm>
            <a:off x="1371600" y="5320284"/>
            <a:ext cx="698500" cy="484632"/>
          </a:xfrm>
          <a:prstGeom prst="rightArrow">
            <a:avLst/>
          </a:prstGeom>
          <a:solidFill>
            <a:srgbClr val="9000C8"/>
          </a:soli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324100" y="5281696"/>
            <a:ext cx="5345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b="1" dirty="0" smtClean="0">
                <a:solidFill>
                  <a:srgbClr val="9000C8"/>
                </a:solidFill>
              </a:rPr>
              <a:t>We have to correct jet momentum </a:t>
            </a:r>
            <a:endParaRPr kumimoji="1" lang="ja-JP" altLang="en-US" sz="2800" b="1" dirty="0">
              <a:solidFill>
                <a:srgbClr val="9000C8"/>
              </a:solidFill>
            </a:endParaRPr>
          </a:p>
        </p:txBody>
      </p:sp>
      <p:sp>
        <p:nvSpPr>
          <p:cNvPr id="13" name="日付プレースホルダー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14" name="フッター プレースホルダー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15" name="スライド番号プレースホルダー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24</a:t>
            </a:fld>
            <a:endParaRPr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20799"/>
            <a:ext cx="9144000" cy="2653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6386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Back Ground Subtraction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25</a:t>
            </a:fld>
            <a:endParaRPr lang="ja-JP" altLang="en-US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 rotWithShape="1">
          <a:blip r:embed="rId2"/>
          <a:srcRect r="33333"/>
          <a:stretch/>
        </p:blipFill>
        <p:spPr>
          <a:xfrm>
            <a:off x="215900" y="3163331"/>
            <a:ext cx="3530600" cy="2628901"/>
          </a:xfrm>
          <a:prstGeom prst="rect">
            <a:avLst/>
          </a:prstGeom>
        </p:spPr>
      </p:pic>
      <p:grpSp>
        <p:nvGrpSpPr>
          <p:cNvPr id="9" name="図形グループ 8"/>
          <p:cNvGrpSpPr/>
          <p:nvPr/>
        </p:nvGrpSpPr>
        <p:grpSpPr>
          <a:xfrm>
            <a:off x="342900" y="1344507"/>
            <a:ext cx="7823200" cy="664393"/>
            <a:chOff x="342900" y="1242907"/>
            <a:chExt cx="8560292" cy="727893"/>
          </a:xfrm>
        </p:grpSpPr>
        <p:pic>
          <p:nvPicPr>
            <p:cNvPr id="10" name="図 9" descr="func2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8" t="10908" r="1"/>
            <a:stretch/>
          </p:blipFill>
          <p:spPr>
            <a:xfrm>
              <a:off x="2510766" y="1422668"/>
              <a:ext cx="6392426" cy="404197"/>
            </a:xfrm>
            <a:prstGeom prst="rect">
              <a:avLst/>
            </a:prstGeom>
          </p:spPr>
        </p:pic>
        <p:pic>
          <p:nvPicPr>
            <p:cNvPr id="11" name="図 10" descr="bkg.pdf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713"/>
            <a:stretch/>
          </p:blipFill>
          <p:spPr>
            <a:xfrm>
              <a:off x="342900" y="1242907"/>
              <a:ext cx="878395" cy="727893"/>
            </a:xfrm>
            <a:prstGeom prst="rect">
              <a:avLst/>
            </a:prstGeom>
          </p:spPr>
        </p:pic>
        <p:sp>
          <p:nvSpPr>
            <p:cNvPr id="12" name="左右矢印 11"/>
            <p:cNvSpPr/>
            <p:nvPr/>
          </p:nvSpPr>
          <p:spPr>
            <a:xfrm>
              <a:off x="1305449" y="1422668"/>
              <a:ext cx="896925" cy="484632"/>
            </a:xfrm>
            <a:prstGeom prst="leftRightArrow">
              <a:avLst/>
            </a:prstGeom>
            <a:solidFill>
              <a:srgbClr val="9000C8"/>
            </a:solidFill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13" name="図 12" descr="bkg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0" y="2161300"/>
            <a:ext cx="3143096" cy="814877"/>
          </a:xfrm>
          <a:prstGeom prst="rect">
            <a:avLst/>
          </a:prstGeom>
          <a:ln>
            <a:solidFill>
              <a:srgbClr val="0000FF"/>
            </a:solidFill>
          </a:ln>
        </p:spPr>
      </p:pic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657600" y="2250200"/>
            <a:ext cx="5340504" cy="3575628"/>
          </a:xfrm>
        </p:spPr>
        <p:txBody>
          <a:bodyPr>
            <a:noAutofit/>
          </a:bodyPr>
          <a:lstStyle/>
          <a:p>
            <a:r>
              <a:rPr kumimoji="1" lang="en-US" altLang="ja-JP" sz="2600" dirty="0" smtClean="0"/>
              <a:t>Fill particle with their </a:t>
            </a:r>
            <a:r>
              <a:rPr kumimoji="1" lang="en-US" altLang="ja-JP" sz="2600" dirty="0" err="1" smtClean="0"/>
              <a:t>p</a:t>
            </a:r>
            <a:r>
              <a:rPr kumimoji="1" lang="en-US" altLang="ja-JP" sz="2600" baseline="-25000" dirty="0" err="1" smtClean="0"/>
              <a:t>T</a:t>
            </a:r>
            <a:r>
              <a:rPr kumimoji="1" lang="en-US" altLang="ja-JP" sz="2600" baseline="-25000" dirty="0" smtClean="0"/>
              <a:t> </a:t>
            </a:r>
            <a:r>
              <a:rPr kumimoji="1" lang="en-US" altLang="ja-JP" sz="2600" dirty="0" smtClean="0"/>
              <a:t>into hist.</a:t>
            </a:r>
            <a:endParaRPr kumimoji="1" lang="en-US" altLang="ja-JP" sz="2600" baseline="-25000" dirty="0" smtClean="0"/>
          </a:p>
          <a:p>
            <a:r>
              <a:rPr lang="en-US" altLang="ja-JP" sz="2600" dirty="0" smtClean="0"/>
              <a:t>Fit function to 2D histogram</a:t>
            </a:r>
          </a:p>
          <a:p>
            <a:r>
              <a:rPr kumimoji="1" lang="en-US" altLang="ja-JP" sz="2600" dirty="0" smtClean="0"/>
              <a:t>Subtract BKG from Jet </a:t>
            </a:r>
            <a:r>
              <a:rPr kumimoji="1" lang="en-US" altLang="ja-JP" sz="2600" dirty="0" err="1" smtClean="0"/>
              <a:t>p</a:t>
            </a:r>
            <a:r>
              <a:rPr kumimoji="1" lang="en-US" altLang="ja-JP" sz="2600" baseline="-25000" dirty="0" err="1" smtClean="0"/>
              <a:t>T</a:t>
            </a:r>
            <a:endParaRPr kumimoji="1" lang="en-US" altLang="ja-JP" sz="2600" baseline="-25000" dirty="0" smtClean="0"/>
          </a:p>
          <a:p>
            <a:r>
              <a:rPr lang="en-US" altLang="ja-JP" sz="2600" dirty="0" smtClean="0"/>
              <a:t>Calc. &lt;</a:t>
            </a:r>
            <a:r>
              <a:rPr lang="en-US" altLang="ja-JP" sz="2600" dirty="0" err="1" smtClean="0"/>
              <a:t>p</a:t>
            </a:r>
            <a:r>
              <a:rPr lang="en-US" altLang="ja-JP" sz="2600" baseline="-25000" dirty="0" err="1" smtClean="0"/>
              <a:t>T</a:t>
            </a:r>
            <a:r>
              <a:rPr lang="en-US" altLang="ja-JP" sz="2600" baseline="30000" dirty="0" err="1" smtClean="0"/>
              <a:t>BKG</a:t>
            </a:r>
            <a:r>
              <a:rPr lang="en-US" altLang="ja-JP" sz="2600" dirty="0" smtClean="0"/>
              <a:t>&gt; at </a:t>
            </a:r>
            <a:r>
              <a:rPr lang="en-US" altLang="ja-JP" sz="2600" dirty="0" err="1" smtClean="0"/>
              <a:t>φ</a:t>
            </a:r>
            <a:r>
              <a:rPr lang="en-US" altLang="ja-JP" sz="2600" dirty="0" smtClean="0"/>
              <a:t> (</a:t>
            </a:r>
            <a:r>
              <a:rPr lang="en-US" altLang="ja-JP" sz="2600" dirty="0" err="1" smtClean="0"/>
              <a:t>dR</a:t>
            </a:r>
            <a:r>
              <a:rPr lang="en-US" altLang="ja-JP" sz="2600" dirty="0" smtClean="0"/>
              <a:t>(jet-bin)&gt;0.5)</a:t>
            </a:r>
          </a:p>
          <a:p>
            <a:r>
              <a:rPr kumimoji="1" lang="en-US" altLang="ja-JP" sz="2600" dirty="0" smtClean="0"/>
              <a:t>Correct bin value </a:t>
            </a:r>
            <a:r>
              <a:rPr kumimoji="1" lang="en-US" altLang="ja-JP" sz="2600" dirty="0" err="1" smtClean="0"/>
              <a:t>p</a:t>
            </a:r>
            <a:r>
              <a:rPr kumimoji="1" lang="en-US" altLang="ja-JP" sz="2600" baseline="-25000" dirty="0" err="1" smtClean="0"/>
              <a:t>T</a:t>
            </a:r>
            <a:r>
              <a:rPr kumimoji="1" lang="en-US" altLang="ja-JP" sz="2600" baseline="30000" dirty="0" err="1" smtClean="0"/>
              <a:t>bin</a:t>
            </a:r>
            <a:r>
              <a:rPr kumimoji="1" lang="en-US" altLang="ja-JP" sz="2600" dirty="0" smtClean="0"/>
              <a:t> - &lt;</a:t>
            </a:r>
            <a:r>
              <a:rPr kumimoji="1" lang="en-US" altLang="ja-JP" sz="2600" dirty="0" err="1" smtClean="0"/>
              <a:t>p</a:t>
            </a:r>
            <a:r>
              <a:rPr kumimoji="1" lang="en-US" altLang="ja-JP" sz="2600" baseline="-25000" dirty="0" err="1" smtClean="0"/>
              <a:t>T</a:t>
            </a:r>
            <a:r>
              <a:rPr kumimoji="1" lang="en-US" altLang="ja-JP" sz="2600" baseline="30000" dirty="0" err="1" smtClean="0"/>
              <a:t>BKG</a:t>
            </a:r>
            <a:r>
              <a:rPr kumimoji="1" lang="en-US" altLang="ja-JP" sz="2600" dirty="0" smtClean="0"/>
              <a:t>&gt;</a:t>
            </a:r>
          </a:p>
          <a:p>
            <a:r>
              <a:rPr lang="en-US" altLang="ja-JP" sz="2600" dirty="0" smtClean="0"/>
              <a:t>Fit function again</a:t>
            </a:r>
          </a:p>
          <a:p>
            <a:r>
              <a:rPr kumimoji="1" lang="en-US" altLang="ja-JP" sz="2600" dirty="0" smtClean="0"/>
              <a:t>Subtract BKG from jet again</a:t>
            </a:r>
            <a:endParaRPr kumimoji="1" lang="ja-JP" altLang="en-US" sz="2600" dirty="0"/>
          </a:p>
        </p:txBody>
      </p:sp>
    </p:spTree>
    <p:extLst>
      <p:ext uri="{BB962C8B-B14F-4D97-AF65-F5344CB8AC3E}">
        <p14:creationId xmlns:p14="http://schemas.microsoft.com/office/powerpoint/2010/main" val="38819376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S</a:t>
            </a:r>
            <a:r>
              <a:rPr kumimoji="1" lang="en-US" altLang="ja-JP" dirty="0" smtClean="0"/>
              <a:t>ubtracted Jet Momentum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0" y="4070866"/>
            <a:ext cx="9144002" cy="2101334"/>
          </a:xfrm>
        </p:spPr>
        <p:txBody>
          <a:bodyPr>
            <a:normAutofit fontScale="85000" lnSpcReduction="20000"/>
          </a:bodyPr>
          <a:lstStyle/>
          <a:p>
            <a:r>
              <a:rPr kumimoji="1" lang="en-US" altLang="ja-JP" dirty="0" smtClean="0"/>
              <a:t>We got uniform momentum distribution</a:t>
            </a:r>
          </a:p>
          <a:p>
            <a:pPr marL="0" indent="0">
              <a:buNone/>
            </a:pPr>
            <a:r>
              <a:rPr lang="en-US" altLang="ja-JP" dirty="0"/>
              <a:t> </a:t>
            </a:r>
            <a:r>
              <a:rPr lang="en-US" altLang="ja-JP" dirty="0" smtClean="0"/>
              <a:t>                                         </a:t>
            </a:r>
            <a:r>
              <a:rPr kumimoji="1" lang="en-US" altLang="ja-JP" dirty="0" smtClean="0"/>
              <a:t> </a:t>
            </a:r>
            <a:r>
              <a:rPr kumimoji="1" lang="en-US" altLang="ja-JP" dirty="0" err="1" smtClean="0"/>
              <a:t>w.r.t</a:t>
            </a:r>
            <a:r>
              <a:rPr kumimoji="1" lang="en-US" altLang="ja-JP" dirty="0" smtClean="0"/>
              <a:t> EP after BKG subtraction.</a:t>
            </a:r>
          </a:p>
          <a:p>
            <a:r>
              <a:rPr lang="en-US" altLang="ja-JP" dirty="0" smtClean="0"/>
              <a:t>Still have slightly EP dependence in</a:t>
            </a:r>
          </a:p>
          <a:p>
            <a:pPr marL="0" indent="0">
              <a:buNone/>
            </a:pPr>
            <a:r>
              <a:rPr lang="en-US" altLang="ja-JP" dirty="0"/>
              <a:t> </a:t>
            </a:r>
            <a:r>
              <a:rPr lang="en-US" altLang="ja-JP" dirty="0" smtClean="0"/>
              <a:t>       mid-central, peripheral due to pass length dependence </a:t>
            </a:r>
          </a:p>
          <a:p>
            <a:pPr marL="0" indent="0">
              <a:buNone/>
            </a:pPr>
            <a:r>
              <a:rPr lang="en-US" altLang="ja-JP" dirty="0"/>
              <a:t> </a:t>
            </a:r>
            <a:r>
              <a:rPr lang="en-US" altLang="ja-JP" dirty="0" smtClean="0"/>
              <a:t>                                                                               of Jet modification.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12" name="フッター プレースホルダー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26</a:t>
            </a:fld>
            <a:endParaRPr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1600"/>
            <a:ext cx="9144000" cy="2699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3156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Jet Particle Azimuthal Correlation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11600" y="1400629"/>
            <a:ext cx="5181600" cy="2434771"/>
          </a:xfrm>
        </p:spPr>
        <p:txBody>
          <a:bodyPr>
            <a:normAutofit/>
          </a:bodyPr>
          <a:lstStyle/>
          <a:p>
            <a:r>
              <a:rPr lang="en-US" altLang="ja-JP" sz="2400" dirty="0" smtClean="0"/>
              <a:t>Momentum distribution of associate particles </a:t>
            </a:r>
            <a:r>
              <a:rPr lang="en-US" altLang="ja-JP" sz="2400" dirty="0" err="1" smtClean="0"/>
              <a:t>w.r.t</a:t>
            </a:r>
            <a:r>
              <a:rPr lang="en-US" altLang="ja-JP" sz="2400" dirty="0" smtClean="0"/>
              <a:t> Jet axis.</a:t>
            </a:r>
          </a:p>
          <a:p>
            <a:pPr lvl="1"/>
            <a:r>
              <a:rPr lang="en-US" altLang="ja-JP" sz="2000" dirty="0" smtClean="0"/>
              <a:t>Leading jet properties (</a:t>
            </a:r>
            <a:r>
              <a:rPr lang="en-US" altLang="ja-JP" sz="2000" dirty="0" err="1" smtClean="0"/>
              <a:t>p</a:t>
            </a:r>
            <a:r>
              <a:rPr lang="en-US" altLang="ja-JP" sz="2000" baseline="-25000" dirty="0" err="1" smtClean="0"/>
              <a:t>T</a:t>
            </a:r>
            <a:r>
              <a:rPr lang="en-US" altLang="ja-JP" sz="2000" dirty="0" smtClean="0"/>
              <a:t> and </a:t>
            </a:r>
            <a:r>
              <a:rPr lang="en-US" altLang="ja-JP" sz="2000" dirty="0" err="1" smtClean="0"/>
              <a:t>σp</a:t>
            </a:r>
            <a:r>
              <a:rPr lang="en-US" altLang="ja-JP" sz="2000" baseline="-25000" dirty="0" err="1" smtClean="0"/>
              <a:t>T</a:t>
            </a:r>
            <a:r>
              <a:rPr lang="en-US" altLang="ja-JP" sz="2000" dirty="0" smtClean="0"/>
              <a:t>/</a:t>
            </a:r>
            <a:r>
              <a:rPr lang="en-US" altLang="ja-JP" sz="2000" dirty="0" err="1" smtClean="0"/>
              <a:t>dφ</a:t>
            </a:r>
            <a:r>
              <a:rPr lang="en-US" altLang="ja-JP" sz="2000" dirty="0" smtClean="0"/>
              <a:t>)</a:t>
            </a:r>
          </a:p>
          <a:p>
            <a:pPr lvl="1"/>
            <a:r>
              <a:rPr lang="en-US" altLang="ja-JP" sz="2000" dirty="0"/>
              <a:t>S</a:t>
            </a:r>
            <a:r>
              <a:rPr kumimoji="1" lang="en-US" altLang="ja-JP" sz="2000" dirty="0" smtClean="0"/>
              <a:t>ub-leading jet properties</a:t>
            </a:r>
          </a:p>
          <a:p>
            <a:pPr lvl="1"/>
            <a:r>
              <a:rPr lang="en-US" altLang="ja-JP" sz="2000" dirty="0"/>
              <a:t>U</a:t>
            </a:r>
            <a:r>
              <a:rPr lang="en-US" altLang="ja-JP" sz="2000" dirty="0" smtClean="0"/>
              <a:t>nderlying momentum</a:t>
            </a:r>
          </a:p>
          <a:p>
            <a:pPr lvl="1"/>
            <a:r>
              <a:rPr kumimoji="1" lang="en-US" altLang="ja-JP" sz="2000" dirty="0" smtClean="0"/>
              <a:t>fragmentation function</a:t>
            </a:r>
            <a:endParaRPr kumimoji="1" lang="ja-JP" altLang="en-US" sz="2000" dirty="0"/>
          </a:p>
        </p:txBody>
      </p:sp>
      <p:grpSp>
        <p:nvGrpSpPr>
          <p:cNvPr id="8" name="図形グループ 7"/>
          <p:cNvGrpSpPr/>
          <p:nvPr/>
        </p:nvGrpSpPr>
        <p:grpSpPr>
          <a:xfrm>
            <a:off x="114300" y="1704356"/>
            <a:ext cx="3797300" cy="3261344"/>
            <a:chOff x="6630201" y="1299755"/>
            <a:chExt cx="3776544" cy="3259014"/>
          </a:xfrm>
        </p:grpSpPr>
        <p:pic>
          <p:nvPicPr>
            <p:cNvPr id="9" name="図 8" descr="2012-Aug-31-JHC_2.76TeV.pdf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402" t="11233" r="2756" b="3514"/>
            <a:stretch/>
          </p:blipFill>
          <p:spPr>
            <a:xfrm>
              <a:off x="7177707" y="1299755"/>
              <a:ext cx="3229038" cy="3259013"/>
            </a:xfrm>
            <a:prstGeom prst="rect">
              <a:avLst/>
            </a:prstGeom>
          </p:spPr>
        </p:pic>
        <p:pic>
          <p:nvPicPr>
            <p:cNvPr id="10" name="図 9" descr="2012-Aug-31-JHC_2.76TeV.pdf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05" t="11233" r="89967" b="3514"/>
            <a:stretch/>
          </p:blipFill>
          <p:spPr>
            <a:xfrm>
              <a:off x="6630201" y="1299755"/>
              <a:ext cx="570804" cy="3259014"/>
            </a:xfrm>
            <a:prstGeom prst="rect">
              <a:avLst/>
            </a:prstGeom>
          </p:spPr>
        </p:pic>
      </p:grpSp>
      <p:pic>
        <p:nvPicPr>
          <p:cNvPr id="11" name="図 10" descr="2012-Aug-31-JHC_7TeV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52" t="19650" r="47545" b="56544"/>
          <a:stretch/>
        </p:blipFill>
        <p:spPr>
          <a:xfrm>
            <a:off x="114301" y="4816518"/>
            <a:ext cx="2870200" cy="1201045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1003300" y="2501900"/>
            <a:ext cx="952500" cy="1955800"/>
          </a:xfrm>
          <a:prstGeom prst="rect">
            <a:avLst/>
          </a:prstGeom>
          <a:noFill/>
          <a:ln w="38100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/>
          <p:cNvSpPr/>
          <p:nvPr/>
        </p:nvSpPr>
        <p:spPr>
          <a:xfrm>
            <a:off x="2324100" y="2501900"/>
            <a:ext cx="1333500" cy="1955800"/>
          </a:xfrm>
          <a:prstGeom prst="rect">
            <a:avLst/>
          </a:prstGeom>
          <a:noFill/>
          <a:ln w="38100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4" name="直線コネクタ 13"/>
          <p:cNvCxnSpPr/>
          <p:nvPr/>
        </p:nvCxnSpPr>
        <p:spPr>
          <a:xfrm flipV="1">
            <a:off x="637441" y="3975100"/>
            <a:ext cx="3223359" cy="12700"/>
          </a:xfrm>
          <a:prstGeom prst="line">
            <a:avLst/>
          </a:prstGeom>
          <a:ln w="38100" cmpd="sng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右大かっこ 14"/>
          <p:cNvSpPr/>
          <p:nvPr/>
        </p:nvSpPr>
        <p:spPr>
          <a:xfrm>
            <a:off x="2882900" y="4816517"/>
            <a:ext cx="228599" cy="1201045"/>
          </a:xfrm>
          <a:prstGeom prst="rightBracket">
            <a:avLst/>
          </a:prstGeom>
          <a:ln w="38100" cmpd="sng">
            <a:solidFill>
              <a:srgbClr val="9000C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7" name="直線矢印コネクタ 16"/>
          <p:cNvCxnSpPr/>
          <p:nvPr/>
        </p:nvCxnSpPr>
        <p:spPr>
          <a:xfrm flipH="1">
            <a:off x="1955800" y="2413000"/>
            <a:ext cx="2451100" cy="431800"/>
          </a:xfrm>
          <a:prstGeom prst="straightConnector1">
            <a:avLst/>
          </a:prstGeom>
          <a:ln w="38100" cmpd="sng"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線矢印コネクタ 17"/>
          <p:cNvCxnSpPr/>
          <p:nvPr/>
        </p:nvCxnSpPr>
        <p:spPr>
          <a:xfrm flipH="1">
            <a:off x="3657600" y="2755900"/>
            <a:ext cx="749300" cy="368300"/>
          </a:xfrm>
          <a:prstGeom prst="straightConnector1">
            <a:avLst/>
          </a:prstGeom>
          <a:ln w="38100" cmpd="sng">
            <a:solidFill>
              <a:srgbClr val="FF66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/>
          <p:cNvCxnSpPr/>
          <p:nvPr/>
        </p:nvCxnSpPr>
        <p:spPr>
          <a:xfrm flipH="1">
            <a:off x="3835400" y="3124200"/>
            <a:ext cx="571500" cy="850900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矢印コネクタ 23"/>
          <p:cNvCxnSpPr/>
          <p:nvPr/>
        </p:nvCxnSpPr>
        <p:spPr>
          <a:xfrm flipH="1">
            <a:off x="3162300" y="3479800"/>
            <a:ext cx="1244600" cy="1879600"/>
          </a:xfrm>
          <a:prstGeom prst="straightConnector1">
            <a:avLst/>
          </a:prstGeom>
          <a:ln w="38100" cmpd="sng">
            <a:solidFill>
              <a:srgbClr val="9000C8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テキスト ボックス 31"/>
          <p:cNvSpPr txBox="1"/>
          <p:nvPr/>
        </p:nvSpPr>
        <p:spPr>
          <a:xfrm>
            <a:off x="639415" y="1296924"/>
            <a:ext cx="2417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|</a:t>
            </a:r>
            <a:r>
              <a:rPr kumimoji="1" lang="en-US" altLang="ja-JP" dirty="0" err="1" smtClean="0"/>
              <a:t>η</a:t>
            </a:r>
            <a:r>
              <a:rPr kumimoji="1" lang="en-US" altLang="ja-JP" baseline="30000" dirty="0" err="1" smtClean="0"/>
              <a:t>jet</a:t>
            </a:r>
            <a:r>
              <a:rPr kumimoji="1" lang="en-US" altLang="ja-JP" dirty="0" smtClean="0"/>
              <a:t>|&lt;0.5, |</a:t>
            </a:r>
            <a:r>
              <a:rPr kumimoji="1" lang="en-US" altLang="ja-JP" dirty="0" err="1" smtClean="0"/>
              <a:t>η</a:t>
            </a:r>
            <a:r>
              <a:rPr kumimoji="1" lang="en-US" altLang="ja-JP" baseline="30000" dirty="0" err="1" smtClean="0"/>
              <a:t>particle</a:t>
            </a:r>
            <a:r>
              <a:rPr kumimoji="1" lang="en-US" altLang="ja-JP" dirty="0" smtClean="0"/>
              <a:t>|&lt;0.9</a:t>
            </a:r>
            <a:endParaRPr kumimoji="1" lang="ja-JP" altLang="en-US" dirty="0"/>
          </a:p>
        </p:txBody>
      </p:sp>
      <p:sp>
        <p:nvSpPr>
          <p:cNvPr id="13" name="日付プレースホルダー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16" name="フッター プレースホルダー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19" name="スライド番号プレースホルダー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27</a:t>
            </a:fld>
            <a:endParaRPr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8300" y="3911600"/>
            <a:ext cx="4718504" cy="1282700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4419600" y="5143500"/>
            <a:ext cx="43153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err="1" smtClean="0"/>
              <a:t>Eff</a:t>
            </a:r>
            <a:r>
              <a:rPr kumimoji="1" lang="en-US" altLang="ja-JP" sz="2400" dirty="0" smtClean="0"/>
              <a:t> : detector </a:t>
            </a:r>
            <a:r>
              <a:rPr lang="en-US" altLang="ja-JP" sz="2400" dirty="0"/>
              <a:t>s</a:t>
            </a:r>
            <a:r>
              <a:rPr kumimoji="1" lang="en-US" altLang="ja-JP" sz="2400" dirty="0" smtClean="0"/>
              <a:t>mearing effects</a:t>
            </a:r>
          </a:p>
          <a:p>
            <a:r>
              <a:rPr lang="en-US" altLang="ja-JP" sz="2400" i="1" dirty="0" err="1" smtClean="0"/>
              <a:t>p</a:t>
            </a:r>
            <a:r>
              <a:rPr lang="en-US" altLang="ja-JP" sz="2400" baseline="-25000" dirty="0" err="1" smtClean="0"/>
              <a:t>T</a:t>
            </a:r>
            <a:r>
              <a:rPr lang="en-US" altLang="ja-JP" sz="2400" baseline="30000" dirty="0" err="1" smtClean="0"/>
              <a:t>BKG</a:t>
            </a:r>
            <a:r>
              <a:rPr lang="en-US" altLang="ja-JP" sz="2400" dirty="0" smtClean="0"/>
              <a:t> = </a:t>
            </a:r>
            <a:r>
              <a:rPr lang="en-US" altLang="ja-JP" sz="2400" i="1" dirty="0" err="1" smtClean="0"/>
              <a:t>p</a:t>
            </a:r>
            <a:r>
              <a:rPr lang="en-US" altLang="ja-JP" sz="2400" baseline="-25000" dirty="0" err="1" smtClean="0"/>
              <a:t>T</a:t>
            </a:r>
            <a:r>
              <a:rPr lang="en-US" altLang="ja-JP" sz="2400" baseline="30000" dirty="0" err="1" smtClean="0"/>
              <a:t>contami</a:t>
            </a:r>
            <a:r>
              <a:rPr lang="en-US" altLang="ja-JP" sz="2400" dirty="0" err="1" smtClean="0"/>
              <a:t>+</a:t>
            </a:r>
            <a:r>
              <a:rPr lang="en-US" altLang="ja-JP" sz="2400" i="1" dirty="0" err="1" smtClean="0"/>
              <a:t>p</a:t>
            </a:r>
            <a:r>
              <a:rPr lang="en-US" altLang="ja-JP" sz="2400" baseline="-25000" dirty="0" err="1" smtClean="0"/>
              <a:t>T</a:t>
            </a:r>
            <a:r>
              <a:rPr lang="en-US" altLang="ja-JP" sz="2400" baseline="30000" dirty="0" err="1" smtClean="0"/>
              <a:t>hardBKG</a:t>
            </a:r>
            <a:r>
              <a:rPr lang="en-US" altLang="ja-JP" sz="2400" dirty="0" err="1"/>
              <a:t>+</a:t>
            </a:r>
            <a:r>
              <a:rPr lang="en-US" altLang="ja-JP" sz="2400" i="1" dirty="0" err="1"/>
              <a:t>p</a:t>
            </a:r>
            <a:r>
              <a:rPr lang="en-US" altLang="ja-JP" sz="2400" baseline="-25000" dirty="0" err="1"/>
              <a:t>T</a:t>
            </a:r>
            <a:r>
              <a:rPr lang="en-US" altLang="ja-JP" sz="2400" baseline="30000" dirty="0" err="1"/>
              <a:t>softBKG</a:t>
            </a:r>
            <a:endParaRPr kumimoji="1" lang="ja-JP" alt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41352633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Systematic Uncertainties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28</a:t>
            </a:fld>
            <a:endParaRPr lang="ja-JP" altLang="en-US"/>
          </a:p>
        </p:txBody>
      </p:sp>
      <p:sp>
        <p:nvSpPr>
          <p:cNvPr id="7" name="コンテンツ プレースホルダー 2"/>
          <p:cNvSpPr txBox="1">
            <a:spLocks/>
          </p:cNvSpPr>
          <p:nvPr/>
        </p:nvSpPr>
        <p:spPr>
          <a:xfrm>
            <a:off x="711200" y="1337129"/>
            <a:ext cx="8229600" cy="46953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9000C8"/>
              </a:buClr>
              <a:buFont typeface="Wingdings" charset="2"/>
              <a:buChar char="p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charset="2"/>
              <a:buChar char="Ø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bg2">
                  <a:lumMod val="50000"/>
                </a:schemeClr>
              </a:buClr>
              <a:buFont typeface="Wingdings" charset="2"/>
              <a:buChar char="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mtClean="0"/>
              <a:t>Systematic uncertainties</a:t>
            </a:r>
          </a:p>
          <a:p>
            <a:pPr lvl="1"/>
            <a:r>
              <a:rPr lang="en-US" altLang="ja-JP" smtClean="0"/>
              <a:t>Jet Energy Scale ±10%                       </a:t>
            </a:r>
            <a:endParaRPr lang="en-US" altLang="ja-JP" smtClean="0">
              <a:solidFill>
                <a:srgbClr val="FF0000"/>
              </a:solidFill>
            </a:endParaRPr>
          </a:p>
          <a:p>
            <a:pPr lvl="1"/>
            <a:r>
              <a:rPr lang="en-US" altLang="ja-JP" smtClean="0"/>
              <a:t>Track Momentum Scale ±5%          </a:t>
            </a:r>
            <a:r>
              <a:rPr lang="en-US" altLang="ja-JP" smtClean="0">
                <a:solidFill>
                  <a:srgbClr val="FF0000"/>
                </a:solidFill>
              </a:rPr>
              <a:t>        </a:t>
            </a:r>
            <a:endParaRPr lang="en-US" altLang="ja-JP" smtClean="0">
              <a:solidFill>
                <a:srgbClr val="0000FF"/>
              </a:solidFill>
            </a:endParaRPr>
          </a:p>
          <a:p>
            <a:pPr lvl="1"/>
            <a:r>
              <a:rPr lang="en-US" altLang="ja-JP" smtClean="0"/>
              <a:t>Track Efficiency ±5%                                 </a:t>
            </a:r>
            <a:endParaRPr lang="en-US" altLang="ja-JP" smtClean="0">
              <a:solidFill>
                <a:srgbClr val="0000FF"/>
              </a:solidFill>
            </a:endParaRPr>
          </a:p>
          <a:p>
            <a:pPr lvl="1"/>
            <a:r>
              <a:rPr lang="en-US" altLang="ja-JP" smtClean="0"/>
              <a:t>Contaminations ±1% (w.r.t JPC yield)   </a:t>
            </a:r>
            <a:endParaRPr lang="en-US" altLang="ja-JP" smtClean="0">
              <a:solidFill>
                <a:srgbClr val="0000FF"/>
              </a:solidFill>
            </a:endParaRPr>
          </a:p>
          <a:p>
            <a:pPr lvl="1"/>
            <a:r>
              <a:rPr lang="en-US" altLang="ja-JP" smtClean="0"/>
              <a:t>v2 BKG density ±5%                           </a:t>
            </a:r>
            <a:endParaRPr lang="en-US" altLang="ja-JP" smtClean="0">
              <a:solidFill>
                <a:srgbClr val="0000FF"/>
              </a:solidFill>
            </a:endParaRPr>
          </a:p>
          <a:p>
            <a:pPr lvl="1"/>
            <a:r>
              <a:rPr lang="en-US" altLang="ja-JP" smtClean="0"/>
              <a:t>v3 BKG density ±5%                           </a:t>
            </a:r>
            <a:endParaRPr lang="en-US" altLang="ja-JP" smtClean="0">
              <a:solidFill>
                <a:srgbClr val="0000FF"/>
              </a:solidFill>
            </a:endParaRPr>
          </a:p>
          <a:p>
            <a:pPr lvl="1"/>
            <a:r>
              <a:rPr lang="en-US" altLang="ja-JP" smtClean="0"/>
              <a:t>Flat BKG density ±1GeV/c                       </a:t>
            </a:r>
            <a:endParaRPr lang="en-US" altLang="ja-JP" smtClean="0">
              <a:solidFill>
                <a:srgbClr val="0000FF"/>
              </a:solidFill>
            </a:endParaRPr>
          </a:p>
          <a:p>
            <a:pPr marL="457200" lvl="1" indent="0">
              <a:buFont typeface="Wingdings" charset="2"/>
              <a:buNone/>
            </a:pPr>
            <a:r>
              <a:rPr lang="en-US" altLang="ja-JP" smtClean="0"/>
              <a:t>	(+1,-2GeV/c @peripheral for 20~40GeV/c)</a:t>
            </a:r>
          </a:p>
          <a:p>
            <a:pPr marL="457200" lvl="1" indent="0">
              <a:buFont typeface="Wingdings" charset="2"/>
              <a:buNone/>
            </a:pPr>
            <a:endParaRPr lang="en-US" altLang="ja-JP" dirty="0" smtClean="0"/>
          </a:p>
        </p:txBody>
      </p:sp>
      <p:sp>
        <p:nvSpPr>
          <p:cNvPr id="8" name="左中かっこ 7"/>
          <p:cNvSpPr/>
          <p:nvPr/>
        </p:nvSpPr>
        <p:spPr>
          <a:xfrm>
            <a:off x="711200" y="2006600"/>
            <a:ext cx="248919" cy="1930400"/>
          </a:xfrm>
          <a:prstGeom prst="leftBrace">
            <a:avLst/>
          </a:prstGeom>
          <a:ln w="38100" cmpd="sng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00910" y="2771336"/>
            <a:ext cx="427220" cy="36933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/>
              <a:t>pp</a:t>
            </a:r>
            <a:r>
              <a:rPr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左中かっこ 9"/>
          <p:cNvSpPr/>
          <p:nvPr/>
        </p:nvSpPr>
        <p:spPr>
          <a:xfrm>
            <a:off x="960119" y="2006600"/>
            <a:ext cx="276860" cy="3403600"/>
          </a:xfrm>
          <a:prstGeom prst="leftBrace">
            <a:avLst>
              <a:gd name="adj1" fmla="val 8333"/>
              <a:gd name="adj2" fmla="val 74254"/>
            </a:avLst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62809" y="4346136"/>
            <a:ext cx="721109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dirty="0" err="1" smtClean="0"/>
              <a:t>PbPb</a:t>
            </a:r>
            <a:r>
              <a:rPr lang="en-US" altLang="ja-JP" dirty="0" smtClean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497447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1103310" y="2130425"/>
            <a:ext cx="8040689" cy="1470025"/>
          </a:xfrm>
        </p:spPr>
        <p:txBody>
          <a:bodyPr>
            <a:normAutofit/>
          </a:bodyPr>
          <a:lstStyle/>
          <a:p>
            <a:r>
              <a:rPr lang="en-US" altLang="ja-JP" sz="4000" dirty="0" smtClean="0">
                <a:solidFill>
                  <a:schemeClr val="bg1"/>
                </a:solidFill>
              </a:rPr>
              <a:t>Results &amp; Discussion</a:t>
            </a:r>
            <a:endParaRPr lang="ja-JP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9034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1103310" y="2130425"/>
            <a:ext cx="8040689" cy="1470025"/>
          </a:xfrm>
        </p:spPr>
        <p:txBody>
          <a:bodyPr>
            <a:normAutofit/>
          </a:bodyPr>
          <a:lstStyle/>
          <a:p>
            <a:r>
              <a:rPr lang="en-US" altLang="ja-JP" sz="4000" dirty="0" smtClean="0">
                <a:solidFill>
                  <a:schemeClr val="bg1"/>
                </a:solidFill>
              </a:rPr>
              <a:t>Introduction</a:t>
            </a:r>
            <a:endParaRPr lang="ja-JP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4125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27093"/>
            <a:ext cx="8229600" cy="667111"/>
          </a:xfrm>
        </p:spPr>
        <p:txBody>
          <a:bodyPr>
            <a:noAutofit/>
          </a:bodyPr>
          <a:lstStyle/>
          <a:p>
            <a:r>
              <a:rPr kumimoji="1" lang="en-US" altLang="ja-JP" sz="3300" dirty="0" smtClean="0"/>
              <a:t>Momentum weighted Azimuthal Distribution </a:t>
            </a:r>
            <a:r>
              <a:rPr kumimoji="1" lang="en-US" altLang="ja-JP" sz="3300" dirty="0" err="1" smtClean="0"/>
              <a:t>w.r.t</a:t>
            </a:r>
            <a:r>
              <a:rPr kumimoji="1" lang="en-US" altLang="ja-JP" sz="3300" dirty="0" smtClean="0"/>
              <a:t> Jet Axis</a:t>
            </a:r>
            <a:endParaRPr kumimoji="1" lang="ja-JP" altLang="en-US" sz="33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5250" y="4681726"/>
            <a:ext cx="8808532" cy="1108234"/>
          </a:xfrm>
        </p:spPr>
        <p:txBody>
          <a:bodyPr>
            <a:normAutofit/>
          </a:bodyPr>
          <a:lstStyle/>
          <a:p>
            <a:r>
              <a:rPr lang="en-US" altLang="ja-JP" sz="2800" dirty="0" smtClean="0"/>
              <a:t>Peak width and height depend on trigger jet momentum.</a:t>
            </a:r>
          </a:p>
          <a:p>
            <a:r>
              <a:rPr lang="en-US" altLang="ja-JP" sz="2800" dirty="0" smtClean="0"/>
              <a:t>Underlying momentum depend on center mass energy. </a:t>
            </a:r>
            <a:endParaRPr kumimoji="1" lang="ja-JP" altLang="en-US" sz="2800" dirty="0"/>
          </a:p>
        </p:txBody>
      </p:sp>
      <p:pic>
        <p:nvPicPr>
          <p:cNvPr id="8" name="図 7" descr="2012-Aug-31-JHC_7TeV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" t="11233" r="2646" b="3514"/>
          <a:stretch/>
        </p:blipFill>
        <p:spPr>
          <a:xfrm>
            <a:off x="175250" y="1717060"/>
            <a:ext cx="5397269" cy="2546865"/>
          </a:xfrm>
          <a:prstGeom prst="rect">
            <a:avLst/>
          </a:prstGeom>
        </p:spPr>
      </p:pic>
      <p:grpSp>
        <p:nvGrpSpPr>
          <p:cNvPr id="10" name="図形グループ 9"/>
          <p:cNvGrpSpPr/>
          <p:nvPr/>
        </p:nvGrpSpPr>
        <p:grpSpPr>
          <a:xfrm>
            <a:off x="5664799" y="1717059"/>
            <a:ext cx="3227695" cy="2546866"/>
            <a:chOff x="6553199" y="1299755"/>
            <a:chExt cx="3853546" cy="3259014"/>
          </a:xfrm>
        </p:grpSpPr>
        <p:pic>
          <p:nvPicPr>
            <p:cNvPr id="7" name="図 6" descr="2012-Aug-31-JHC_2.76TeV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402" t="11233" r="2756" b="3514"/>
            <a:stretch/>
          </p:blipFill>
          <p:spPr>
            <a:xfrm>
              <a:off x="7177707" y="1299755"/>
              <a:ext cx="3229038" cy="3259013"/>
            </a:xfrm>
            <a:prstGeom prst="rect">
              <a:avLst/>
            </a:prstGeom>
          </p:spPr>
        </p:pic>
        <p:pic>
          <p:nvPicPr>
            <p:cNvPr id="9" name="図 8" descr="2012-Aug-31-JHC_2.76TeV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6" t="11233" r="89967" b="3514"/>
            <a:stretch/>
          </p:blipFill>
          <p:spPr>
            <a:xfrm>
              <a:off x="6553199" y="1299755"/>
              <a:ext cx="647806" cy="3259014"/>
            </a:xfrm>
            <a:prstGeom prst="rect">
              <a:avLst/>
            </a:prstGeom>
          </p:spPr>
        </p:pic>
      </p:grpSp>
      <p:sp>
        <p:nvSpPr>
          <p:cNvPr id="14" name="正方形/長方形 13"/>
          <p:cNvSpPr/>
          <p:nvPr/>
        </p:nvSpPr>
        <p:spPr>
          <a:xfrm>
            <a:off x="175250" y="1580831"/>
            <a:ext cx="5397269" cy="2801036"/>
          </a:xfrm>
          <a:prstGeom prst="rect">
            <a:avLst/>
          </a:prstGeom>
          <a:noFill/>
          <a:ln w="38100" cmpd="sng">
            <a:solidFill>
              <a:srgbClr val="9000C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75250" y="4012535"/>
            <a:ext cx="671979" cy="369332"/>
          </a:xfrm>
          <a:prstGeom prst="rect">
            <a:avLst/>
          </a:prstGeom>
          <a:noFill/>
          <a:ln w="38100" cmpd="sng">
            <a:solidFill>
              <a:srgbClr val="9000C8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9000C8"/>
                </a:solidFill>
              </a:rPr>
              <a:t>7TeV</a:t>
            </a:r>
            <a:endParaRPr kumimoji="1" lang="ja-JP" altLang="en-US" b="1" dirty="0">
              <a:solidFill>
                <a:srgbClr val="9000C8"/>
              </a:solidFill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5689027" y="1580831"/>
            <a:ext cx="3294755" cy="2801036"/>
          </a:xfrm>
          <a:prstGeom prst="rect">
            <a:avLst/>
          </a:prstGeom>
          <a:noFill/>
          <a:ln w="38100" cmpd="sng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5689027" y="4012535"/>
            <a:ext cx="966931" cy="369332"/>
          </a:xfrm>
          <a:prstGeom prst="rect">
            <a:avLst/>
          </a:prstGeom>
          <a:noFill/>
          <a:ln w="38100" cmpd="sng">
            <a:solidFill>
              <a:srgbClr val="948A54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solidFill>
                  <a:schemeClr val="bg2">
                    <a:lumMod val="50000"/>
                  </a:schemeClr>
                </a:solidFill>
              </a:rPr>
              <a:t>2.76</a:t>
            </a:r>
            <a:r>
              <a:rPr kumimoji="1" lang="en-US" altLang="ja-JP" b="1" dirty="0" smtClean="0">
                <a:solidFill>
                  <a:schemeClr val="bg2">
                    <a:lumMod val="50000"/>
                  </a:schemeClr>
                </a:solidFill>
              </a:rPr>
              <a:t>TeV</a:t>
            </a:r>
            <a:endParaRPr kumimoji="1" lang="ja-JP" alt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9650031" y="433196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12" name="フッター プレースホルダー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30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215221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コンテンツ プレースホルダー 6"/>
          <p:cNvPicPr>
            <a:picLocks noGrp="1" noChangeAspect="1"/>
          </p:cNvPicPr>
          <p:nvPr>
            <p:ph idx="1"/>
          </p:nvPr>
        </p:nvPicPr>
        <p:blipFill>
          <a:blip r:embed="rId2"/>
          <a:srcRect l="176" r="176"/>
          <a:stretch>
            <a:fillRect/>
          </a:stretch>
        </p:blipFill>
        <p:spPr>
          <a:xfrm>
            <a:off x="0" y="1485899"/>
            <a:ext cx="9144000" cy="2181931"/>
          </a:xfrm>
        </p:spPr>
      </p:pic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31</a:t>
            </a:fld>
            <a:endParaRPr lang="ja-JP" altLang="en-US"/>
          </a:p>
        </p:txBody>
      </p:sp>
      <p:sp>
        <p:nvSpPr>
          <p:cNvPr id="8" name="円/楕円 7"/>
          <p:cNvSpPr/>
          <p:nvPr/>
        </p:nvSpPr>
        <p:spPr>
          <a:xfrm>
            <a:off x="818909" y="2464835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円/楕円 8"/>
          <p:cNvSpPr/>
          <p:nvPr/>
        </p:nvSpPr>
        <p:spPr>
          <a:xfrm>
            <a:off x="882409" y="2464835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9"/>
          <p:cNvSpPr/>
          <p:nvPr/>
        </p:nvSpPr>
        <p:spPr>
          <a:xfrm>
            <a:off x="7065290" y="2464835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/>
        </p:nvSpPr>
        <p:spPr>
          <a:xfrm>
            <a:off x="7331990" y="2464835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タイトル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Jet Particle Correlation in </a:t>
            </a:r>
            <a:r>
              <a:rPr lang="en-US" altLang="ja-JP" dirty="0" err="1"/>
              <a:t>Pb-Pb</a:t>
            </a:r>
            <a:endParaRPr lang="ja-JP" altLang="en-US" dirty="0"/>
          </a:p>
        </p:txBody>
      </p:sp>
      <p:sp>
        <p:nvSpPr>
          <p:cNvPr id="13" name="コンテンツ プレースホルダー 2"/>
          <p:cNvSpPr txBox="1">
            <a:spLocks/>
          </p:cNvSpPr>
          <p:nvPr/>
        </p:nvSpPr>
        <p:spPr>
          <a:xfrm>
            <a:off x="457200" y="3937005"/>
            <a:ext cx="8576037" cy="1676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9000C8"/>
              </a:buClr>
              <a:buFont typeface="Wingdings" charset="2"/>
              <a:buChar char="p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charset="2"/>
              <a:buChar char="Ø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bg2">
                  <a:lumMod val="50000"/>
                </a:schemeClr>
              </a:buClr>
              <a:buFont typeface="Wingdings" charset="2"/>
              <a:buChar char="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/>
              <a:t>Huge BKG contribution in associate distribution correlated to centrality.</a:t>
            </a:r>
          </a:p>
          <a:p>
            <a:r>
              <a:rPr lang="en-US" altLang="ja-JP" dirty="0" smtClean="0"/>
              <a:t>We can see di-jet signal with BKG.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317364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879600"/>
            <a:ext cx="9154583" cy="2197100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Jet Particle Correlation in </a:t>
            </a:r>
            <a:r>
              <a:rPr lang="en-US" altLang="ja-JP" dirty="0" err="1" smtClean="0"/>
              <a:t>Pb-Pb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067537" y="3937005"/>
            <a:ext cx="4965700" cy="2133598"/>
          </a:xfrm>
        </p:spPr>
        <p:txBody>
          <a:bodyPr>
            <a:normAutofit fontScale="77500" lnSpcReduction="20000"/>
          </a:bodyPr>
          <a:lstStyle/>
          <a:p>
            <a:r>
              <a:rPr kumimoji="1" lang="en-US" altLang="ja-JP" dirty="0" smtClean="0"/>
              <a:t>Jet modification effects</a:t>
            </a:r>
          </a:p>
          <a:p>
            <a:pPr lvl="1"/>
            <a:r>
              <a:rPr lang="en-US" altLang="ja-JP" dirty="0" smtClean="0"/>
              <a:t>jet momentum scale</a:t>
            </a:r>
          </a:p>
          <a:p>
            <a:pPr lvl="1"/>
            <a:r>
              <a:rPr kumimoji="1" lang="en-US" altLang="ja-JP" dirty="0" smtClean="0"/>
              <a:t>associate distribution modification</a:t>
            </a:r>
          </a:p>
          <a:p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BKG flow effects</a:t>
            </a:r>
          </a:p>
          <a:p>
            <a:pPr lvl="1"/>
            <a:r>
              <a:rPr lang="en-US" altLang="ja-JP" dirty="0">
                <a:solidFill>
                  <a:schemeClr val="bg1">
                    <a:lumMod val="50000"/>
                  </a:schemeClr>
                </a:solidFill>
              </a:rPr>
              <a:t>jet momentum scale</a:t>
            </a:r>
          </a:p>
          <a:p>
            <a:pPr lvl="1"/>
            <a:r>
              <a:rPr lang="en-US" altLang="ja-JP" dirty="0">
                <a:solidFill>
                  <a:schemeClr val="bg1">
                    <a:lumMod val="50000"/>
                  </a:schemeClr>
                </a:solidFill>
              </a:rPr>
              <a:t>associate distribution </a:t>
            </a:r>
            <a:r>
              <a:rPr lang="en-US" altLang="ja-JP" dirty="0" smtClean="0">
                <a:solidFill>
                  <a:schemeClr val="bg1">
                    <a:lumMod val="50000"/>
                  </a:schemeClr>
                </a:solidFill>
              </a:rPr>
              <a:t>modification</a:t>
            </a:r>
            <a:endParaRPr lang="en-US" altLang="ja-JP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30524" y="1225026"/>
            <a:ext cx="1736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 err="1" smtClean="0">
                <a:solidFill>
                  <a:srgbClr val="9000C8"/>
                </a:solidFill>
              </a:rPr>
              <a:t>Pb-Pb</a:t>
            </a:r>
            <a:r>
              <a:rPr kumimoji="1" lang="en-US" altLang="ja-JP" sz="2000" b="1" dirty="0" smtClean="0">
                <a:solidFill>
                  <a:srgbClr val="9000C8"/>
                </a:solidFill>
              </a:rPr>
              <a:t> 2.76TeV</a:t>
            </a:r>
            <a:endParaRPr kumimoji="1" lang="ja-JP" altLang="en-US" sz="2000" b="1" dirty="0">
              <a:solidFill>
                <a:srgbClr val="9000C8"/>
              </a:solidFill>
            </a:endParaRPr>
          </a:p>
        </p:txBody>
      </p:sp>
      <p:sp>
        <p:nvSpPr>
          <p:cNvPr id="10" name="コンテンツ プレースホルダー 2"/>
          <p:cNvSpPr txBox="1">
            <a:spLocks/>
          </p:cNvSpPr>
          <p:nvPr/>
        </p:nvSpPr>
        <p:spPr>
          <a:xfrm>
            <a:off x="2082797" y="1186930"/>
            <a:ext cx="6705603" cy="483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9000C8"/>
              </a:buClr>
              <a:buFont typeface="Wingdings" charset="2"/>
              <a:buChar char="p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charset="2"/>
              <a:buChar char="Ø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bg2">
                  <a:lumMod val="50000"/>
                </a:schemeClr>
              </a:buClr>
              <a:buFont typeface="Wingdings" charset="2"/>
              <a:buChar char="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sz="2400" dirty="0" smtClean="0">
                <a:solidFill>
                  <a:schemeClr val="bg2">
                    <a:lumMod val="50000"/>
                  </a:schemeClr>
                </a:solidFill>
              </a:rPr>
              <a:t>BKG is subtracted for Jet and associate distribution.</a:t>
            </a:r>
            <a:endParaRPr lang="ja-JP" altLang="en-US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1" name="図 10" descr="2012-Aug-31-JHC_7TeV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52" t="19650" r="47545" b="56544"/>
          <a:stretch/>
        </p:blipFill>
        <p:spPr>
          <a:xfrm>
            <a:off x="676124" y="3987802"/>
            <a:ext cx="2870200" cy="1201045"/>
          </a:xfrm>
          <a:prstGeom prst="rect">
            <a:avLst/>
          </a:prstGeom>
        </p:spPr>
      </p:pic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13" name="フッター プレースホルダー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 dirty="0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32</a:t>
            </a:fld>
            <a:endParaRPr lang="ja-JP" altLang="en-US"/>
          </a:p>
        </p:txBody>
      </p:sp>
      <p:sp>
        <p:nvSpPr>
          <p:cNvPr id="15" name="円/楕円 14"/>
          <p:cNvSpPr/>
          <p:nvPr/>
        </p:nvSpPr>
        <p:spPr>
          <a:xfrm>
            <a:off x="1453909" y="1588535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円/楕円 15"/>
          <p:cNvSpPr/>
          <p:nvPr/>
        </p:nvSpPr>
        <p:spPr>
          <a:xfrm>
            <a:off x="1517409" y="1588535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円/楕円 16"/>
          <p:cNvSpPr/>
          <p:nvPr/>
        </p:nvSpPr>
        <p:spPr>
          <a:xfrm>
            <a:off x="6519190" y="1588535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円/楕円 17"/>
          <p:cNvSpPr/>
          <p:nvPr/>
        </p:nvSpPr>
        <p:spPr>
          <a:xfrm>
            <a:off x="6785890" y="1588535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676124" y="5257800"/>
            <a:ext cx="30253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 smtClean="0">
                <a:solidFill>
                  <a:srgbClr val="9000C8"/>
                </a:solidFill>
              </a:rPr>
              <a:t>We would like to minimize </a:t>
            </a:r>
          </a:p>
          <a:p>
            <a:r>
              <a:rPr lang="en-US" altLang="ja-JP" sz="2000" b="1" dirty="0" smtClean="0">
                <a:solidFill>
                  <a:srgbClr val="9000C8"/>
                </a:solidFill>
              </a:rPr>
              <a:t>BKG flow effects!!!</a:t>
            </a:r>
            <a:endParaRPr kumimoji="1" lang="ja-JP" altLang="en-US" sz="2000" b="1" dirty="0">
              <a:solidFill>
                <a:srgbClr val="9000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1210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PYTHIA di-jet embedded Events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280504" y="4635500"/>
            <a:ext cx="6436240" cy="1295400"/>
          </a:xfrm>
        </p:spPr>
        <p:txBody>
          <a:bodyPr/>
          <a:lstStyle/>
          <a:p>
            <a:r>
              <a:rPr kumimoji="1" lang="en-US" altLang="ja-JP" dirty="0" smtClean="0"/>
              <a:t>DATA    : MB event     @ 2.76 </a:t>
            </a:r>
            <a:r>
              <a:rPr kumimoji="1" lang="en-US" altLang="ja-JP" dirty="0" err="1" smtClean="0"/>
              <a:t>TeV</a:t>
            </a:r>
            <a:endParaRPr kumimoji="1" lang="en-US" altLang="ja-JP" dirty="0" smtClean="0"/>
          </a:p>
          <a:p>
            <a:r>
              <a:rPr lang="en-US" altLang="ja-JP" dirty="0" smtClean="0"/>
              <a:t>PYTHIA : </a:t>
            </a:r>
            <a:r>
              <a:rPr lang="en-US" altLang="ja-JP" b="1" dirty="0" smtClean="0">
                <a:solidFill>
                  <a:srgbClr val="0000FF"/>
                </a:solidFill>
              </a:rPr>
              <a:t>Di-Jet event </a:t>
            </a:r>
            <a:r>
              <a:rPr lang="en-US" altLang="ja-JP" dirty="0" smtClean="0"/>
              <a:t>@ 2.76 </a:t>
            </a:r>
            <a:r>
              <a:rPr lang="en-US" altLang="ja-JP" dirty="0" err="1" smtClean="0"/>
              <a:t>TeV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33</a:t>
            </a:fld>
            <a:endParaRPr lang="ja-JP" altLang="en-US"/>
          </a:p>
        </p:txBody>
      </p:sp>
      <p:grpSp>
        <p:nvGrpSpPr>
          <p:cNvPr id="87" name="図形グループ 86"/>
          <p:cNvGrpSpPr/>
          <p:nvPr/>
        </p:nvGrpSpPr>
        <p:grpSpPr>
          <a:xfrm>
            <a:off x="307824" y="1562379"/>
            <a:ext cx="2641600" cy="1917700"/>
            <a:chOff x="599924" y="1911350"/>
            <a:chExt cx="2641600" cy="1917700"/>
          </a:xfrm>
        </p:grpSpPr>
        <p:sp>
          <p:nvSpPr>
            <p:cNvPr id="7" name="角丸四角形 6"/>
            <p:cNvSpPr/>
            <p:nvPr/>
          </p:nvSpPr>
          <p:spPr>
            <a:xfrm>
              <a:off x="955524" y="2114550"/>
              <a:ext cx="1879600" cy="1562100"/>
            </a:xfrm>
            <a:prstGeom prst="roundRect">
              <a:avLst/>
            </a:prstGeom>
            <a:gradFill flip="none" rotWithShape="1">
              <a:gsLst>
                <a:gs pos="0">
                  <a:srgbClr val="FF6600">
                    <a:alpha val="40000"/>
                  </a:srgbClr>
                </a:gs>
                <a:gs pos="100000">
                  <a:srgbClr val="FF6600">
                    <a:alpha val="40000"/>
                  </a:srgbClr>
                </a:gs>
                <a:gs pos="50000">
                  <a:srgbClr val="FF0000">
                    <a:alpha val="59000"/>
                  </a:srgbClr>
                </a:gs>
              </a:gsLst>
              <a:lin ang="16200000" scaled="0"/>
              <a:tileRect/>
            </a:gra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57" name="図形グループ 56"/>
            <p:cNvGrpSpPr/>
            <p:nvPr/>
          </p:nvGrpSpPr>
          <p:grpSpPr>
            <a:xfrm>
              <a:off x="599924" y="1911350"/>
              <a:ext cx="647700" cy="1917700"/>
              <a:chOff x="1016000" y="1816100"/>
              <a:chExt cx="647700" cy="1917700"/>
            </a:xfrm>
          </p:grpSpPr>
          <p:sp>
            <p:nvSpPr>
              <p:cNvPr id="8" name="円/楕円 7"/>
              <p:cNvSpPr/>
              <p:nvPr/>
            </p:nvSpPr>
            <p:spPr>
              <a:xfrm>
                <a:off x="1155700" y="33909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" name="円/楕円 10"/>
              <p:cNvSpPr/>
              <p:nvPr/>
            </p:nvSpPr>
            <p:spPr>
              <a:xfrm>
                <a:off x="1016000" y="22225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9" name="円/楕円 28"/>
              <p:cNvSpPr/>
              <p:nvPr/>
            </p:nvSpPr>
            <p:spPr>
              <a:xfrm>
                <a:off x="1282700" y="35052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0" name="円/楕円 29"/>
              <p:cNvSpPr/>
              <p:nvPr/>
            </p:nvSpPr>
            <p:spPr>
              <a:xfrm>
                <a:off x="1168400" y="20193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1" name="円/楕円 30"/>
              <p:cNvSpPr/>
              <p:nvPr/>
            </p:nvSpPr>
            <p:spPr>
              <a:xfrm>
                <a:off x="1244600" y="32766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2" name="円/楕円 31"/>
              <p:cNvSpPr/>
              <p:nvPr/>
            </p:nvSpPr>
            <p:spPr>
              <a:xfrm>
                <a:off x="1282700" y="23876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3" name="円/楕円 32"/>
              <p:cNvSpPr/>
              <p:nvPr/>
            </p:nvSpPr>
            <p:spPr>
              <a:xfrm>
                <a:off x="1358900" y="20193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4" name="円/楕円 33"/>
              <p:cNvSpPr/>
              <p:nvPr/>
            </p:nvSpPr>
            <p:spPr>
              <a:xfrm>
                <a:off x="1358900" y="30861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5" name="円/楕円 34"/>
              <p:cNvSpPr/>
              <p:nvPr/>
            </p:nvSpPr>
            <p:spPr>
              <a:xfrm>
                <a:off x="1371600" y="21590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6" name="円/楕円 35"/>
              <p:cNvSpPr/>
              <p:nvPr/>
            </p:nvSpPr>
            <p:spPr>
              <a:xfrm>
                <a:off x="1397000" y="25273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7" name="円/楕円 36"/>
              <p:cNvSpPr/>
              <p:nvPr/>
            </p:nvSpPr>
            <p:spPr>
              <a:xfrm>
                <a:off x="1028700" y="28956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8" name="円/楕円 37"/>
              <p:cNvSpPr/>
              <p:nvPr/>
            </p:nvSpPr>
            <p:spPr>
              <a:xfrm>
                <a:off x="1092200" y="19304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1" name="円/楕円 40"/>
              <p:cNvSpPr/>
              <p:nvPr/>
            </p:nvSpPr>
            <p:spPr>
              <a:xfrm>
                <a:off x="1409700" y="26670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2" name="円/楕円 41"/>
              <p:cNvSpPr/>
              <p:nvPr/>
            </p:nvSpPr>
            <p:spPr>
              <a:xfrm>
                <a:off x="1092200" y="32385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3" name="円/楕円 42"/>
              <p:cNvSpPr/>
              <p:nvPr/>
            </p:nvSpPr>
            <p:spPr>
              <a:xfrm>
                <a:off x="1320800" y="28956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4" name="円/楕円 43"/>
              <p:cNvSpPr/>
              <p:nvPr/>
            </p:nvSpPr>
            <p:spPr>
              <a:xfrm>
                <a:off x="1092200" y="25527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5" name="円/楕円 44"/>
              <p:cNvSpPr/>
              <p:nvPr/>
            </p:nvSpPr>
            <p:spPr>
              <a:xfrm>
                <a:off x="1435100" y="23241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6" name="円/楕円 45"/>
              <p:cNvSpPr/>
              <p:nvPr/>
            </p:nvSpPr>
            <p:spPr>
              <a:xfrm>
                <a:off x="1206500" y="18161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7" name="円/楕円 46"/>
              <p:cNvSpPr/>
              <p:nvPr/>
            </p:nvSpPr>
            <p:spPr>
              <a:xfrm>
                <a:off x="1143000" y="22606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8" name="円/楕円 47"/>
              <p:cNvSpPr/>
              <p:nvPr/>
            </p:nvSpPr>
            <p:spPr>
              <a:xfrm>
                <a:off x="1206500" y="28702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9" name="円/楕円 48"/>
              <p:cNvSpPr/>
              <p:nvPr/>
            </p:nvSpPr>
            <p:spPr>
              <a:xfrm>
                <a:off x="1206500" y="26162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0" name="円/楕円 49"/>
              <p:cNvSpPr/>
              <p:nvPr/>
            </p:nvSpPr>
            <p:spPr>
              <a:xfrm>
                <a:off x="1206500" y="30861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1" name="円/楕円 50"/>
              <p:cNvSpPr/>
              <p:nvPr/>
            </p:nvSpPr>
            <p:spPr>
              <a:xfrm>
                <a:off x="1028700" y="26670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2" name="円/楕円 51"/>
              <p:cNvSpPr/>
              <p:nvPr/>
            </p:nvSpPr>
            <p:spPr>
              <a:xfrm>
                <a:off x="1028700" y="30861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3" name="円/楕円 52"/>
              <p:cNvSpPr/>
              <p:nvPr/>
            </p:nvSpPr>
            <p:spPr>
              <a:xfrm>
                <a:off x="1104900" y="27813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4" name="円/楕円 53"/>
              <p:cNvSpPr/>
              <p:nvPr/>
            </p:nvSpPr>
            <p:spPr>
              <a:xfrm>
                <a:off x="1435100" y="28575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5" name="円/楕円 54"/>
              <p:cNvSpPr/>
              <p:nvPr/>
            </p:nvSpPr>
            <p:spPr>
              <a:xfrm>
                <a:off x="1016000" y="24638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6" name="円/楕円 55"/>
              <p:cNvSpPr/>
              <p:nvPr/>
            </p:nvSpPr>
            <p:spPr>
              <a:xfrm>
                <a:off x="1371600" y="31242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58" name="図形グループ 57"/>
            <p:cNvGrpSpPr/>
            <p:nvPr/>
          </p:nvGrpSpPr>
          <p:grpSpPr>
            <a:xfrm>
              <a:off x="2593824" y="1911350"/>
              <a:ext cx="647700" cy="1917700"/>
              <a:chOff x="1016000" y="1816100"/>
              <a:chExt cx="647700" cy="1917700"/>
            </a:xfrm>
          </p:grpSpPr>
          <p:sp>
            <p:nvSpPr>
              <p:cNvPr id="59" name="円/楕円 58"/>
              <p:cNvSpPr/>
              <p:nvPr/>
            </p:nvSpPr>
            <p:spPr>
              <a:xfrm>
                <a:off x="1155700" y="33909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0" name="円/楕円 59"/>
              <p:cNvSpPr/>
              <p:nvPr/>
            </p:nvSpPr>
            <p:spPr>
              <a:xfrm>
                <a:off x="1016000" y="22225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1" name="円/楕円 60"/>
              <p:cNvSpPr/>
              <p:nvPr/>
            </p:nvSpPr>
            <p:spPr>
              <a:xfrm>
                <a:off x="1282700" y="35052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2" name="円/楕円 61"/>
              <p:cNvSpPr/>
              <p:nvPr/>
            </p:nvSpPr>
            <p:spPr>
              <a:xfrm>
                <a:off x="1168400" y="20193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3" name="円/楕円 62"/>
              <p:cNvSpPr/>
              <p:nvPr/>
            </p:nvSpPr>
            <p:spPr>
              <a:xfrm>
                <a:off x="1244600" y="32766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4" name="円/楕円 63"/>
              <p:cNvSpPr/>
              <p:nvPr/>
            </p:nvSpPr>
            <p:spPr>
              <a:xfrm>
                <a:off x="1282700" y="23876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5" name="円/楕円 64"/>
              <p:cNvSpPr/>
              <p:nvPr/>
            </p:nvSpPr>
            <p:spPr>
              <a:xfrm>
                <a:off x="1358900" y="20193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6" name="円/楕円 65"/>
              <p:cNvSpPr/>
              <p:nvPr/>
            </p:nvSpPr>
            <p:spPr>
              <a:xfrm>
                <a:off x="1358900" y="30861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7" name="円/楕円 66"/>
              <p:cNvSpPr/>
              <p:nvPr/>
            </p:nvSpPr>
            <p:spPr>
              <a:xfrm>
                <a:off x="1371600" y="21590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8" name="円/楕円 67"/>
              <p:cNvSpPr/>
              <p:nvPr/>
            </p:nvSpPr>
            <p:spPr>
              <a:xfrm>
                <a:off x="1397000" y="25273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9" name="円/楕円 68"/>
              <p:cNvSpPr/>
              <p:nvPr/>
            </p:nvSpPr>
            <p:spPr>
              <a:xfrm>
                <a:off x="1028700" y="28956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0" name="円/楕円 69"/>
              <p:cNvSpPr/>
              <p:nvPr/>
            </p:nvSpPr>
            <p:spPr>
              <a:xfrm>
                <a:off x="1092200" y="19304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1" name="円/楕円 70"/>
              <p:cNvSpPr/>
              <p:nvPr/>
            </p:nvSpPr>
            <p:spPr>
              <a:xfrm>
                <a:off x="1409700" y="26670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2" name="円/楕円 71"/>
              <p:cNvSpPr/>
              <p:nvPr/>
            </p:nvSpPr>
            <p:spPr>
              <a:xfrm>
                <a:off x="1092200" y="32385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3" name="円/楕円 72"/>
              <p:cNvSpPr/>
              <p:nvPr/>
            </p:nvSpPr>
            <p:spPr>
              <a:xfrm>
                <a:off x="1320800" y="28956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4" name="円/楕円 73"/>
              <p:cNvSpPr/>
              <p:nvPr/>
            </p:nvSpPr>
            <p:spPr>
              <a:xfrm>
                <a:off x="1092200" y="25527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5" name="円/楕円 74"/>
              <p:cNvSpPr/>
              <p:nvPr/>
            </p:nvSpPr>
            <p:spPr>
              <a:xfrm>
                <a:off x="1435100" y="23241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6" name="円/楕円 75"/>
              <p:cNvSpPr/>
              <p:nvPr/>
            </p:nvSpPr>
            <p:spPr>
              <a:xfrm>
                <a:off x="1206500" y="18161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7" name="円/楕円 76"/>
              <p:cNvSpPr/>
              <p:nvPr/>
            </p:nvSpPr>
            <p:spPr>
              <a:xfrm>
                <a:off x="1143000" y="22606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8" name="円/楕円 77"/>
              <p:cNvSpPr/>
              <p:nvPr/>
            </p:nvSpPr>
            <p:spPr>
              <a:xfrm>
                <a:off x="1206500" y="28702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9" name="円/楕円 78"/>
              <p:cNvSpPr/>
              <p:nvPr/>
            </p:nvSpPr>
            <p:spPr>
              <a:xfrm>
                <a:off x="1206500" y="26162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0" name="円/楕円 79"/>
              <p:cNvSpPr/>
              <p:nvPr/>
            </p:nvSpPr>
            <p:spPr>
              <a:xfrm>
                <a:off x="1206500" y="30861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1" name="円/楕円 80"/>
              <p:cNvSpPr/>
              <p:nvPr/>
            </p:nvSpPr>
            <p:spPr>
              <a:xfrm>
                <a:off x="1028700" y="26670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2" name="円/楕円 81"/>
              <p:cNvSpPr/>
              <p:nvPr/>
            </p:nvSpPr>
            <p:spPr>
              <a:xfrm>
                <a:off x="1028700" y="30861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3" name="円/楕円 82"/>
              <p:cNvSpPr/>
              <p:nvPr/>
            </p:nvSpPr>
            <p:spPr>
              <a:xfrm>
                <a:off x="1104900" y="27813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4" name="円/楕円 83"/>
              <p:cNvSpPr/>
              <p:nvPr/>
            </p:nvSpPr>
            <p:spPr>
              <a:xfrm>
                <a:off x="1435100" y="28575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5" name="円/楕円 84"/>
              <p:cNvSpPr/>
              <p:nvPr/>
            </p:nvSpPr>
            <p:spPr>
              <a:xfrm>
                <a:off x="1016000" y="24638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6" name="円/楕円 85"/>
              <p:cNvSpPr/>
              <p:nvPr/>
            </p:nvSpPr>
            <p:spPr>
              <a:xfrm>
                <a:off x="1371600" y="31242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grpSp>
        <p:nvGrpSpPr>
          <p:cNvPr id="225" name="図形グループ 224"/>
          <p:cNvGrpSpPr/>
          <p:nvPr/>
        </p:nvGrpSpPr>
        <p:grpSpPr>
          <a:xfrm>
            <a:off x="3665348" y="1294451"/>
            <a:ext cx="1606837" cy="2340447"/>
            <a:chOff x="3449324" y="1804532"/>
            <a:chExt cx="1606837" cy="2340447"/>
          </a:xfrm>
        </p:grpSpPr>
        <p:sp>
          <p:nvSpPr>
            <p:cNvPr id="149" name="円/楕円 148"/>
            <p:cNvSpPr/>
            <p:nvPr/>
          </p:nvSpPr>
          <p:spPr>
            <a:xfrm>
              <a:off x="3771900" y="297180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0" name="円/楕円 149"/>
            <p:cNvSpPr/>
            <p:nvPr/>
          </p:nvSpPr>
          <p:spPr>
            <a:xfrm>
              <a:off x="4651224" y="296545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52" name="直線コネクタ 151"/>
            <p:cNvCxnSpPr>
              <a:stCxn id="150" idx="2"/>
              <a:endCxn id="149" idx="6"/>
            </p:cNvCxnSpPr>
            <p:nvPr/>
          </p:nvCxnSpPr>
          <p:spPr>
            <a:xfrm flipH="1">
              <a:off x="4000500" y="3079750"/>
              <a:ext cx="650724" cy="6350"/>
            </a:xfrm>
            <a:prstGeom prst="line">
              <a:avLst/>
            </a:prstGeom>
            <a:ln w="381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8" name="図形グループ 177"/>
            <p:cNvGrpSpPr/>
            <p:nvPr/>
          </p:nvGrpSpPr>
          <p:grpSpPr>
            <a:xfrm rot="482167">
              <a:off x="4432455" y="1804532"/>
              <a:ext cx="623706" cy="1293329"/>
              <a:chOff x="5028324" y="1356905"/>
              <a:chExt cx="1095432" cy="2782954"/>
            </a:xfrm>
          </p:grpSpPr>
          <p:grpSp>
            <p:nvGrpSpPr>
              <p:cNvPr id="157" name="図形グループ 156"/>
              <p:cNvGrpSpPr/>
              <p:nvPr/>
            </p:nvGrpSpPr>
            <p:grpSpPr>
              <a:xfrm rot="18612115">
                <a:off x="4952798" y="3296996"/>
                <a:ext cx="799568" cy="187810"/>
                <a:chOff x="3362600" y="3298532"/>
                <a:chExt cx="2447977" cy="536575"/>
              </a:xfrm>
            </p:grpSpPr>
            <p:sp>
              <p:nvSpPr>
                <p:cNvPr id="158" name="Oval 7"/>
                <p:cNvSpPr>
                  <a:spLocks noChangeArrowheads="1"/>
                </p:cNvSpPr>
                <p:nvPr/>
              </p:nvSpPr>
              <p:spPr bwMode="auto">
                <a:xfrm>
                  <a:off x="3381323" y="331758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59" name="Oval 9"/>
                <p:cNvSpPr>
                  <a:spLocks noChangeArrowheads="1"/>
                </p:cNvSpPr>
                <p:nvPr/>
              </p:nvSpPr>
              <p:spPr bwMode="auto">
                <a:xfrm>
                  <a:off x="3866261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60" name="Oval 10"/>
                <p:cNvSpPr>
                  <a:spLocks noChangeArrowheads="1"/>
                </p:cNvSpPr>
                <p:nvPr/>
              </p:nvSpPr>
              <p:spPr bwMode="auto">
                <a:xfrm>
                  <a:off x="4077104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61" name="Oval 11"/>
                <p:cNvSpPr>
                  <a:spLocks noChangeArrowheads="1"/>
                </p:cNvSpPr>
                <p:nvPr/>
              </p:nvSpPr>
              <p:spPr bwMode="auto">
                <a:xfrm>
                  <a:off x="4309031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62" name="Oval 12"/>
                <p:cNvSpPr>
                  <a:spLocks noChangeArrowheads="1"/>
                </p:cNvSpPr>
                <p:nvPr/>
              </p:nvSpPr>
              <p:spPr bwMode="auto">
                <a:xfrm>
                  <a:off x="4519874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63" name="Oval 13"/>
                <p:cNvSpPr>
                  <a:spLocks noChangeArrowheads="1"/>
                </p:cNvSpPr>
                <p:nvPr/>
              </p:nvSpPr>
              <p:spPr bwMode="auto">
                <a:xfrm>
                  <a:off x="4730716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64" name="Oval 15"/>
                <p:cNvSpPr>
                  <a:spLocks noChangeArrowheads="1"/>
                </p:cNvSpPr>
                <p:nvPr/>
              </p:nvSpPr>
              <p:spPr bwMode="auto">
                <a:xfrm>
                  <a:off x="5173486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65" name="正方形/長方形 164"/>
                <p:cNvSpPr/>
                <p:nvPr/>
              </p:nvSpPr>
              <p:spPr>
                <a:xfrm>
                  <a:off x="5353377" y="3530600"/>
                  <a:ext cx="457200" cy="27275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FFFFFF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66" name="Oval 14"/>
                <p:cNvSpPr>
                  <a:spLocks noChangeArrowheads="1"/>
                </p:cNvSpPr>
                <p:nvPr/>
              </p:nvSpPr>
              <p:spPr bwMode="auto">
                <a:xfrm>
                  <a:off x="4962643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67" name="正方形/長方形 166"/>
                <p:cNvSpPr/>
                <p:nvPr/>
              </p:nvSpPr>
              <p:spPr>
                <a:xfrm>
                  <a:off x="3362600" y="3562350"/>
                  <a:ext cx="457200" cy="27275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FFFFFF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68" name="Oval 8"/>
                <p:cNvSpPr>
                  <a:spLocks noChangeArrowheads="1"/>
                </p:cNvSpPr>
                <p:nvPr/>
              </p:nvSpPr>
              <p:spPr bwMode="auto">
                <a:xfrm>
                  <a:off x="3613250" y="3308057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</p:grpSp>
          <p:cxnSp>
            <p:nvCxnSpPr>
              <p:cNvPr id="169" name="直線矢印コネクタ 168"/>
              <p:cNvCxnSpPr/>
              <p:nvPr/>
            </p:nvCxnSpPr>
            <p:spPr>
              <a:xfrm flipV="1">
                <a:off x="5039798" y="2857158"/>
                <a:ext cx="178389" cy="1282701"/>
              </a:xfrm>
              <a:prstGeom prst="straightConnector1">
                <a:avLst/>
              </a:prstGeom>
              <a:ln>
                <a:solidFill>
                  <a:srgbClr val="9000C8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直線矢印コネクタ 169"/>
              <p:cNvCxnSpPr/>
              <p:nvPr/>
            </p:nvCxnSpPr>
            <p:spPr>
              <a:xfrm flipV="1">
                <a:off x="5233587" y="1749769"/>
                <a:ext cx="125036" cy="1079500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直線矢印コネクタ 170"/>
              <p:cNvCxnSpPr/>
              <p:nvPr/>
            </p:nvCxnSpPr>
            <p:spPr>
              <a:xfrm flipH="1" flipV="1">
                <a:off x="5028324" y="2168869"/>
                <a:ext cx="92532" cy="660400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直線矢印コネクタ 171"/>
              <p:cNvCxnSpPr/>
              <p:nvPr/>
            </p:nvCxnSpPr>
            <p:spPr>
              <a:xfrm flipV="1">
                <a:off x="5298320" y="1610069"/>
                <a:ext cx="384038" cy="1092200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線矢印コネクタ 172"/>
              <p:cNvCxnSpPr/>
              <p:nvPr/>
            </p:nvCxnSpPr>
            <p:spPr>
              <a:xfrm flipV="1">
                <a:off x="5298320" y="2168869"/>
                <a:ext cx="459225" cy="533400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4" name="円/楕円 173"/>
              <p:cNvSpPr/>
              <p:nvPr/>
            </p:nvSpPr>
            <p:spPr>
              <a:xfrm rot="876989">
                <a:off x="5099004" y="1413916"/>
                <a:ext cx="986298" cy="237348"/>
              </a:xfrm>
              <a:prstGeom prst="ellipse">
                <a:avLst/>
              </a:prstGeom>
              <a:noFill/>
              <a:ln w="38100" cmpd="sng"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175" name="直線コネクタ 174"/>
              <p:cNvCxnSpPr>
                <a:stCxn id="174" idx="2"/>
              </p:cNvCxnSpPr>
              <p:nvPr/>
            </p:nvCxnSpPr>
            <p:spPr>
              <a:xfrm rot="21117833">
                <a:off x="5191460" y="1356905"/>
                <a:ext cx="1768" cy="1479797"/>
              </a:xfrm>
              <a:prstGeom prst="line">
                <a:avLst/>
              </a:prstGeom>
              <a:ln w="38100" cmpd="sng">
                <a:solidFill>
                  <a:srgbClr val="008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直線コネクタ 175"/>
              <p:cNvCxnSpPr>
                <a:stCxn id="174" idx="6"/>
              </p:cNvCxnSpPr>
              <p:nvPr/>
            </p:nvCxnSpPr>
            <p:spPr>
              <a:xfrm rot="21117833" flipH="1">
                <a:off x="5215312" y="1781948"/>
                <a:ext cx="908444" cy="966213"/>
              </a:xfrm>
              <a:prstGeom prst="line">
                <a:avLst/>
              </a:prstGeom>
              <a:ln w="38100" cmpd="sng">
                <a:solidFill>
                  <a:srgbClr val="008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4" name="図形グループ 203"/>
            <p:cNvGrpSpPr/>
            <p:nvPr/>
          </p:nvGrpSpPr>
          <p:grpSpPr>
            <a:xfrm rot="12457012">
              <a:off x="3449324" y="2851650"/>
              <a:ext cx="623706" cy="1293329"/>
              <a:chOff x="5028324" y="1356905"/>
              <a:chExt cx="1095432" cy="2782954"/>
            </a:xfrm>
          </p:grpSpPr>
          <p:grpSp>
            <p:nvGrpSpPr>
              <p:cNvPr id="205" name="図形グループ 204"/>
              <p:cNvGrpSpPr/>
              <p:nvPr/>
            </p:nvGrpSpPr>
            <p:grpSpPr>
              <a:xfrm rot="18612115">
                <a:off x="4952798" y="3296996"/>
                <a:ext cx="799568" cy="187810"/>
                <a:chOff x="3362600" y="3298532"/>
                <a:chExt cx="2447977" cy="536575"/>
              </a:xfrm>
            </p:grpSpPr>
            <p:sp>
              <p:nvSpPr>
                <p:cNvPr id="214" name="Oval 7"/>
                <p:cNvSpPr>
                  <a:spLocks noChangeArrowheads="1"/>
                </p:cNvSpPr>
                <p:nvPr/>
              </p:nvSpPr>
              <p:spPr bwMode="auto">
                <a:xfrm>
                  <a:off x="3381323" y="331758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15" name="Oval 9"/>
                <p:cNvSpPr>
                  <a:spLocks noChangeArrowheads="1"/>
                </p:cNvSpPr>
                <p:nvPr/>
              </p:nvSpPr>
              <p:spPr bwMode="auto">
                <a:xfrm>
                  <a:off x="3866261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16" name="Oval 10"/>
                <p:cNvSpPr>
                  <a:spLocks noChangeArrowheads="1"/>
                </p:cNvSpPr>
                <p:nvPr/>
              </p:nvSpPr>
              <p:spPr bwMode="auto">
                <a:xfrm>
                  <a:off x="4077104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17" name="Oval 11"/>
                <p:cNvSpPr>
                  <a:spLocks noChangeArrowheads="1"/>
                </p:cNvSpPr>
                <p:nvPr/>
              </p:nvSpPr>
              <p:spPr bwMode="auto">
                <a:xfrm>
                  <a:off x="4309031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18" name="Oval 12"/>
                <p:cNvSpPr>
                  <a:spLocks noChangeArrowheads="1"/>
                </p:cNvSpPr>
                <p:nvPr/>
              </p:nvSpPr>
              <p:spPr bwMode="auto">
                <a:xfrm>
                  <a:off x="4519874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19" name="Oval 13"/>
                <p:cNvSpPr>
                  <a:spLocks noChangeArrowheads="1"/>
                </p:cNvSpPr>
                <p:nvPr/>
              </p:nvSpPr>
              <p:spPr bwMode="auto">
                <a:xfrm>
                  <a:off x="4730716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20" name="Oval 15"/>
                <p:cNvSpPr>
                  <a:spLocks noChangeArrowheads="1"/>
                </p:cNvSpPr>
                <p:nvPr/>
              </p:nvSpPr>
              <p:spPr bwMode="auto">
                <a:xfrm>
                  <a:off x="5173486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21" name="正方形/長方形 220"/>
                <p:cNvSpPr/>
                <p:nvPr/>
              </p:nvSpPr>
              <p:spPr>
                <a:xfrm>
                  <a:off x="5353377" y="3530600"/>
                  <a:ext cx="457200" cy="27275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FFFFFF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22" name="Oval 14"/>
                <p:cNvSpPr>
                  <a:spLocks noChangeArrowheads="1"/>
                </p:cNvSpPr>
                <p:nvPr/>
              </p:nvSpPr>
              <p:spPr bwMode="auto">
                <a:xfrm>
                  <a:off x="4962643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23" name="正方形/長方形 222"/>
                <p:cNvSpPr/>
                <p:nvPr/>
              </p:nvSpPr>
              <p:spPr>
                <a:xfrm>
                  <a:off x="3362600" y="3562350"/>
                  <a:ext cx="457200" cy="27275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FFFFFF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24" name="Oval 8"/>
                <p:cNvSpPr>
                  <a:spLocks noChangeArrowheads="1"/>
                </p:cNvSpPr>
                <p:nvPr/>
              </p:nvSpPr>
              <p:spPr bwMode="auto">
                <a:xfrm>
                  <a:off x="3613250" y="3308057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</p:grpSp>
          <p:cxnSp>
            <p:nvCxnSpPr>
              <p:cNvPr id="206" name="直線矢印コネクタ 205"/>
              <p:cNvCxnSpPr/>
              <p:nvPr/>
            </p:nvCxnSpPr>
            <p:spPr>
              <a:xfrm flipV="1">
                <a:off x="5039798" y="2857158"/>
                <a:ext cx="178389" cy="1282701"/>
              </a:xfrm>
              <a:prstGeom prst="straightConnector1">
                <a:avLst/>
              </a:prstGeom>
              <a:ln>
                <a:solidFill>
                  <a:srgbClr val="9000C8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直線矢印コネクタ 206"/>
              <p:cNvCxnSpPr/>
              <p:nvPr/>
            </p:nvCxnSpPr>
            <p:spPr>
              <a:xfrm flipV="1">
                <a:off x="5233587" y="1749769"/>
                <a:ext cx="125036" cy="1079500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直線矢印コネクタ 207"/>
              <p:cNvCxnSpPr/>
              <p:nvPr/>
            </p:nvCxnSpPr>
            <p:spPr>
              <a:xfrm flipH="1" flipV="1">
                <a:off x="5028324" y="2168869"/>
                <a:ext cx="92532" cy="660400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直線矢印コネクタ 208"/>
              <p:cNvCxnSpPr/>
              <p:nvPr/>
            </p:nvCxnSpPr>
            <p:spPr>
              <a:xfrm flipV="1">
                <a:off x="5298320" y="1610069"/>
                <a:ext cx="384038" cy="1092200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直線矢印コネクタ 209"/>
              <p:cNvCxnSpPr/>
              <p:nvPr/>
            </p:nvCxnSpPr>
            <p:spPr>
              <a:xfrm flipV="1">
                <a:off x="5298320" y="2168869"/>
                <a:ext cx="459225" cy="533400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1" name="円/楕円 210"/>
              <p:cNvSpPr/>
              <p:nvPr/>
            </p:nvSpPr>
            <p:spPr>
              <a:xfrm rot="876989">
                <a:off x="5099004" y="1413916"/>
                <a:ext cx="986298" cy="237348"/>
              </a:xfrm>
              <a:prstGeom prst="ellipse">
                <a:avLst/>
              </a:prstGeom>
              <a:noFill/>
              <a:ln w="38100" cmpd="sng"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212" name="直線コネクタ 211"/>
              <p:cNvCxnSpPr>
                <a:stCxn id="211" idx="2"/>
              </p:cNvCxnSpPr>
              <p:nvPr/>
            </p:nvCxnSpPr>
            <p:spPr>
              <a:xfrm rot="21117833">
                <a:off x="5191460" y="1356905"/>
                <a:ext cx="1768" cy="1479797"/>
              </a:xfrm>
              <a:prstGeom prst="line">
                <a:avLst/>
              </a:prstGeom>
              <a:ln w="38100" cmpd="sng">
                <a:solidFill>
                  <a:srgbClr val="008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直線コネクタ 212"/>
              <p:cNvCxnSpPr>
                <a:stCxn id="211" idx="6"/>
              </p:cNvCxnSpPr>
              <p:nvPr/>
            </p:nvCxnSpPr>
            <p:spPr>
              <a:xfrm rot="21117833" flipH="1">
                <a:off x="5215312" y="1781948"/>
                <a:ext cx="908444" cy="966213"/>
              </a:xfrm>
              <a:prstGeom prst="line">
                <a:avLst/>
              </a:prstGeom>
              <a:ln w="38100" cmpd="sng">
                <a:solidFill>
                  <a:srgbClr val="008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6" name="図形グループ 225"/>
          <p:cNvGrpSpPr/>
          <p:nvPr/>
        </p:nvGrpSpPr>
        <p:grpSpPr>
          <a:xfrm>
            <a:off x="6698591" y="1320898"/>
            <a:ext cx="1606837" cy="2340447"/>
            <a:chOff x="3449324" y="1804532"/>
            <a:chExt cx="1606837" cy="2340447"/>
          </a:xfrm>
        </p:grpSpPr>
        <p:sp>
          <p:nvSpPr>
            <p:cNvPr id="227" name="円/楕円 226"/>
            <p:cNvSpPr/>
            <p:nvPr/>
          </p:nvSpPr>
          <p:spPr>
            <a:xfrm>
              <a:off x="3771900" y="297180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8" name="円/楕円 227"/>
            <p:cNvSpPr/>
            <p:nvPr/>
          </p:nvSpPr>
          <p:spPr>
            <a:xfrm>
              <a:off x="4651224" y="296545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29" name="直線コネクタ 228"/>
            <p:cNvCxnSpPr>
              <a:stCxn id="228" idx="2"/>
              <a:endCxn id="227" idx="6"/>
            </p:cNvCxnSpPr>
            <p:nvPr/>
          </p:nvCxnSpPr>
          <p:spPr>
            <a:xfrm flipH="1">
              <a:off x="4000500" y="3079750"/>
              <a:ext cx="650724" cy="6350"/>
            </a:xfrm>
            <a:prstGeom prst="line">
              <a:avLst/>
            </a:prstGeom>
            <a:ln w="381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0" name="図形グループ 229"/>
            <p:cNvGrpSpPr/>
            <p:nvPr/>
          </p:nvGrpSpPr>
          <p:grpSpPr>
            <a:xfrm rot="482167">
              <a:off x="4432455" y="1804532"/>
              <a:ext cx="623706" cy="1293329"/>
              <a:chOff x="5028324" y="1356905"/>
              <a:chExt cx="1095432" cy="2782954"/>
            </a:xfrm>
          </p:grpSpPr>
          <p:grpSp>
            <p:nvGrpSpPr>
              <p:cNvPr id="252" name="図形グループ 251"/>
              <p:cNvGrpSpPr/>
              <p:nvPr/>
            </p:nvGrpSpPr>
            <p:grpSpPr>
              <a:xfrm rot="18612115">
                <a:off x="4952798" y="3296996"/>
                <a:ext cx="799568" cy="187810"/>
                <a:chOff x="3362600" y="3298532"/>
                <a:chExt cx="2447977" cy="536575"/>
              </a:xfrm>
            </p:grpSpPr>
            <p:sp>
              <p:nvSpPr>
                <p:cNvPr id="261" name="Oval 7"/>
                <p:cNvSpPr>
                  <a:spLocks noChangeArrowheads="1"/>
                </p:cNvSpPr>
                <p:nvPr/>
              </p:nvSpPr>
              <p:spPr bwMode="auto">
                <a:xfrm>
                  <a:off x="3381323" y="331758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62" name="Oval 9"/>
                <p:cNvSpPr>
                  <a:spLocks noChangeArrowheads="1"/>
                </p:cNvSpPr>
                <p:nvPr/>
              </p:nvSpPr>
              <p:spPr bwMode="auto">
                <a:xfrm>
                  <a:off x="3866261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63" name="Oval 10"/>
                <p:cNvSpPr>
                  <a:spLocks noChangeArrowheads="1"/>
                </p:cNvSpPr>
                <p:nvPr/>
              </p:nvSpPr>
              <p:spPr bwMode="auto">
                <a:xfrm>
                  <a:off x="4077104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64" name="Oval 11"/>
                <p:cNvSpPr>
                  <a:spLocks noChangeArrowheads="1"/>
                </p:cNvSpPr>
                <p:nvPr/>
              </p:nvSpPr>
              <p:spPr bwMode="auto">
                <a:xfrm>
                  <a:off x="4309031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65" name="Oval 12"/>
                <p:cNvSpPr>
                  <a:spLocks noChangeArrowheads="1"/>
                </p:cNvSpPr>
                <p:nvPr/>
              </p:nvSpPr>
              <p:spPr bwMode="auto">
                <a:xfrm>
                  <a:off x="4519874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66" name="Oval 13"/>
                <p:cNvSpPr>
                  <a:spLocks noChangeArrowheads="1"/>
                </p:cNvSpPr>
                <p:nvPr/>
              </p:nvSpPr>
              <p:spPr bwMode="auto">
                <a:xfrm>
                  <a:off x="4730716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67" name="Oval 15"/>
                <p:cNvSpPr>
                  <a:spLocks noChangeArrowheads="1"/>
                </p:cNvSpPr>
                <p:nvPr/>
              </p:nvSpPr>
              <p:spPr bwMode="auto">
                <a:xfrm>
                  <a:off x="5173486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68" name="正方形/長方形 267"/>
                <p:cNvSpPr/>
                <p:nvPr/>
              </p:nvSpPr>
              <p:spPr>
                <a:xfrm>
                  <a:off x="5353377" y="3530600"/>
                  <a:ext cx="457200" cy="27275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FFFFFF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69" name="Oval 14"/>
                <p:cNvSpPr>
                  <a:spLocks noChangeArrowheads="1"/>
                </p:cNvSpPr>
                <p:nvPr/>
              </p:nvSpPr>
              <p:spPr bwMode="auto">
                <a:xfrm>
                  <a:off x="4962643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70" name="正方形/長方形 269"/>
                <p:cNvSpPr/>
                <p:nvPr/>
              </p:nvSpPr>
              <p:spPr>
                <a:xfrm>
                  <a:off x="3362600" y="3562350"/>
                  <a:ext cx="457200" cy="27275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FFFFFF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71" name="Oval 8"/>
                <p:cNvSpPr>
                  <a:spLocks noChangeArrowheads="1"/>
                </p:cNvSpPr>
                <p:nvPr/>
              </p:nvSpPr>
              <p:spPr bwMode="auto">
                <a:xfrm>
                  <a:off x="3613250" y="3308057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</p:grpSp>
          <p:cxnSp>
            <p:nvCxnSpPr>
              <p:cNvPr id="253" name="直線矢印コネクタ 252"/>
              <p:cNvCxnSpPr/>
              <p:nvPr/>
            </p:nvCxnSpPr>
            <p:spPr>
              <a:xfrm flipV="1">
                <a:off x="5039798" y="2857158"/>
                <a:ext cx="178389" cy="1282701"/>
              </a:xfrm>
              <a:prstGeom prst="straightConnector1">
                <a:avLst/>
              </a:prstGeom>
              <a:ln>
                <a:solidFill>
                  <a:srgbClr val="9000C8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" name="直線矢印コネクタ 253"/>
              <p:cNvCxnSpPr/>
              <p:nvPr/>
            </p:nvCxnSpPr>
            <p:spPr>
              <a:xfrm flipV="1">
                <a:off x="5233587" y="1749769"/>
                <a:ext cx="125036" cy="1079500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直線矢印コネクタ 254"/>
              <p:cNvCxnSpPr/>
              <p:nvPr/>
            </p:nvCxnSpPr>
            <p:spPr>
              <a:xfrm flipH="1" flipV="1">
                <a:off x="5028324" y="2168869"/>
                <a:ext cx="92532" cy="660400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" name="直線矢印コネクタ 255"/>
              <p:cNvCxnSpPr/>
              <p:nvPr/>
            </p:nvCxnSpPr>
            <p:spPr>
              <a:xfrm flipV="1">
                <a:off x="5298320" y="1610069"/>
                <a:ext cx="384038" cy="1092200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" name="直線矢印コネクタ 256"/>
              <p:cNvCxnSpPr/>
              <p:nvPr/>
            </p:nvCxnSpPr>
            <p:spPr>
              <a:xfrm flipV="1">
                <a:off x="5298320" y="2168869"/>
                <a:ext cx="459225" cy="533400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8" name="円/楕円 257"/>
              <p:cNvSpPr/>
              <p:nvPr/>
            </p:nvSpPr>
            <p:spPr>
              <a:xfrm rot="876989">
                <a:off x="5099004" y="1413916"/>
                <a:ext cx="986298" cy="237348"/>
              </a:xfrm>
              <a:prstGeom prst="ellipse">
                <a:avLst/>
              </a:prstGeom>
              <a:noFill/>
              <a:ln w="38100" cmpd="sng"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259" name="直線コネクタ 258"/>
              <p:cNvCxnSpPr>
                <a:stCxn id="258" idx="2"/>
              </p:cNvCxnSpPr>
              <p:nvPr/>
            </p:nvCxnSpPr>
            <p:spPr>
              <a:xfrm rot="21117833">
                <a:off x="5191460" y="1356905"/>
                <a:ext cx="1768" cy="1479797"/>
              </a:xfrm>
              <a:prstGeom prst="line">
                <a:avLst/>
              </a:prstGeom>
              <a:ln w="38100" cmpd="sng">
                <a:solidFill>
                  <a:srgbClr val="008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" name="直線コネクタ 259"/>
              <p:cNvCxnSpPr>
                <a:stCxn id="258" idx="6"/>
              </p:cNvCxnSpPr>
              <p:nvPr/>
            </p:nvCxnSpPr>
            <p:spPr>
              <a:xfrm rot="21117833" flipH="1">
                <a:off x="5215312" y="1781948"/>
                <a:ext cx="908444" cy="966213"/>
              </a:xfrm>
              <a:prstGeom prst="line">
                <a:avLst/>
              </a:prstGeom>
              <a:ln w="38100" cmpd="sng">
                <a:solidFill>
                  <a:srgbClr val="008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1" name="図形グループ 230"/>
            <p:cNvGrpSpPr/>
            <p:nvPr/>
          </p:nvGrpSpPr>
          <p:grpSpPr>
            <a:xfrm rot="12457012">
              <a:off x="3449324" y="2851650"/>
              <a:ext cx="623706" cy="1293329"/>
              <a:chOff x="5028324" y="1356905"/>
              <a:chExt cx="1095432" cy="2782954"/>
            </a:xfrm>
          </p:grpSpPr>
          <p:grpSp>
            <p:nvGrpSpPr>
              <p:cNvPr id="232" name="図形グループ 231"/>
              <p:cNvGrpSpPr/>
              <p:nvPr/>
            </p:nvGrpSpPr>
            <p:grpSpPr>
              <a:xfrm rot="18612115">
                <a:off x="4952798" y="3296996"/>
                <a:ext cx="799568" cy="187810"/>
                <a:chOff x="3362600" y="3298532"/>
                <a:chExt cx="2447977" cy="536575"/>
              </a:xfrm>
            </p:grpSpPr>
            <p:sp>
              <p:nvSpPr>
                <p:cNvPr id="241" name="Oval 7"/>
                <p:cNvSpPr>
                  <a:spLocks noChangeArrowheads="1"/>
                </p:cNvSpPr>
                <p:nvPr/>
              </p:nvSpPr>
              <p:spPr bwMode="auto">
                <a:xfrm>
                  <a:off x="3381323" y="331758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42" name="Oval 9"/>
                <p:cNvSpPr>
                  <a:spLocks noChangeArrowheads="1"/>
                </p:cNvSpPr>
                <p:nvPr/>
              </p:nvSpPr>
              <p:spPr bwMode="auto">
                <a:xfrm>
                  <a:off x="3866261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43" name="Oval 10"/>
                <p:cNvSpPr>
                  <a:spLocks noChangeArrowheads="1"/>
                </p:cNvSpPr>
                <p:nvPr/>
              </p:nvSpPr>
              <p:spPr bwMode="auto">
                <a:xfrm>
                  <a:off x="4077104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44" name="Oval 11"/>
                <p:cNvSpPr>
                  <a:spLocks noChangeArrowheads="1"/>
                </p:cNvSpPr>
                <p:nvPr/>
              </p:nvSpPr>
              <p:spPr bwMode="auto">
                <a:xfrm>
                  <a:off x="4309031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45" name="Oval 12"/>
                <p:cNvSpPr>
                  <a:spLocks noChangeArrowheads="1"/>
                </p:cNvSpPr>
                <p:nvPr/>
              </p:nvSpPr>
              <p:spPr bwMode="auto">
                <a:xfrm>
                  <a:off x="4519874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46" name="Oval 13"/>
                <p:cNvSpPr>
                  <a:spLocks noChangeArrowheads="1"/>
                </p:cNvSpPr>
                <p:nvPr/>
              </p:nvSpPr>
              <p:spPr bwMode="auto">
                <a:xfrm>
                  <a:off x="4730716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47" name="Oval 15"/>
                <p:cNvSpPr>
                  <a:spLocks noChangeArrowheads="1"/>
                </p:cNvSpPr>
                <p:nvPr/>
              </p:nvSpPr>
              <p:spPr bwMode="auto">
                <a:xfrm>
                  <a:off x="5173486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48" name="正方形/長方形 247"/>
                <p:cNvSpPr/>
                <p:nvPr/>
              </p:nvSpPr>
              <p:spPr>
                <a:xfrm>
                  <a:off x="5353377" y="3530600"/>
                  <a:ext cx="457200" cy="27275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FFFFFF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49" name="Oval 14"/>
                <p:cNvSpPr>
                  <a:spLocks noChangeArrowheads="1"/>
                </p:cNvSpPr>
                <p:nvPr/>
              </p:nvSpPr>
              <p:spPr bwMode="auto">
                <a:xfrm>
                  <a:off x="4962643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50" name="正方形/長方形 249"/>
                <p:cNvSpPr/>
                <p:nvPr/>
              </p:nvSpPr>
              <p:spPr>
                <a:xfrm>
                  <a:off x="3362600" y="3562350"/>
                  <a:ext cx="457200" cy="27275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FFFFFF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51" name="Oval 8"/>
                <p:cNvSpPr>
                  <a:spLocks noChangeArrowheads="1"/>
                </p:cNvSpPr>
                <p:nvPr/>
              </p:nvSpPr>
              <p:spPr bwMode="auto">
                <a:xfrm>
                  <a:off x="3613250" y="3308057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</p:grpSp>
          <p:cxnSp>
            <p:nvCxnSpPr>
              <p:cNvPr id="233" name="直線矢印コネクタ 232"/>
              <p:cNvCxnSpPr/>
              <p:nvPr/>
            </p:nvCxnSpPr>
            <p:spPr>
              <a:xfrm flipV="1">
                <a:off x="5039798" y="2857158"/>
                <a:ext cx="178389" cy="1282701"/>
              </a:xfrm>
              <a:prstGeom prst="straightConnector1">
                <a:avLst/>
              </a:prstGeom>
              <a:ln>
                <a:solidFill>
                  <a:srgbClr val="9000C8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直線矢印コネクタ 233"/>
              <p:cNvCxnSpPr/>
              <p:nvPr/>
            </p:nvCxnSpPr>
            <p:spPr>
              <a:xfrm flipV="1">
                <a:off x="5233587" y="1749769"/>
                <a:ext cx="125036" cy="1079500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直線矢印コネクタ 234"/>
              <p:cNvCxnSpPr/>
              <p:nvPr/>
            </p:nvCxnSpPr>
            <p:spPr>
              <a:xfrm flipH="1" flipV="1">
                <a:off x="5028324" y="2168869"/>
                <a:ext cx="92532" cy="660400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直線矢印コネクタ 235"/>
              <p:cNvCxnSpPr/>
              <p:nvPr/>
            </p:nvCxnSpPr>
            <p:spPr>
              <a:xfrm flipV="1">
                <a:off x="5298320" y="1610069"/>
                <a:ext cx="384038" cy="1092200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直線矢印コネクタ 236"/>
              <p:cNvCxnSpPr/>
              <p:nvPr/>
            </p:nvCxnSpPr>
            <p:spPr>
              <a:xfrm flipV="1">
                <a:off x="5298320" y="2168869"/>
                <a:ext cx="459225" cy="533400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8" name="円/楕円 237"/>
              <p:cNvSpPr/>
              <p:nvPr/>
            </p:nvSpPr>
            <p:spPr>
              <a:xfrm rot="876989">
                <a:off x="5099004" y="1413916"/>
                <a:ext cx="986298" cy="237348"/>
              </a:xfrm>
              <a:prstGeom prst="ellipse">
                <a:avLst/>
              </a:prstGeom>
              <a:noFill/>
              <a:ln w="38100" cmpd="sng"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239" name="直線コネクタ 238"/>
              <p:cNvCxnSpPr>
                <a:stCxn id="238" idx="2"/>
              </p:cNvCxnSpPr>
              <p:nvPr/>
            </p:nvCxnSpPr>
            <p:spPr>
              <a:xfrm rot="21117833">
                <a:off x="5191460" y="1356905"/>
                <a:ext cx="1768" cy="1479797"/>
              </a:xfrm>
              <a:prstGeom prst="line">
                <a:avLst/>
              </a:prstGeom>
              <a:ln w="38100" cmpd="sng">
                <a:solidFill>
                  <a:srgbClr val="008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直線コネクタ 239"/>
              <p:cNvCxnSpPr>
                <a:stCxn id="238" idx="6"/>
              </p:cNvCxnSpPr>
              <p:nvPr/>
            </p:nvCxnSpPr>
            <p:spPr>
              <a:xfrm rot="21117833" flipH="1">
                <a:off x="5215312" y="1781948"/>
                <a:ext cx="908444" cy="966213"/>
              </a:xfrm>
              <a:prstGeom prst="line">
                <a:avLst/>
              </a:prstGeom>
              <a:ln w="38100" cmpd="sng">
                <a:solidFill>
                  <a:srgbClr val="008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9" name="図形グループ 88"/>
          <p:cNvGrpSpPr/>
          <p:nvPr/>
        </p:nvGrpSpPr>
        <p:grpSpPr>
          <a:xfrm>
            <a:off x="6108328" y="1556827"/>
            <a:ext cx="2641600" cy="1917700"/>
            <a:chOff x="599924" y="1911350"/>
            <a:chExt cx="2641600" cy="1917700"/>
          </a:xfrm>
        </p:grpSpPr>
        <p:sp>
          <p:nvSpPr>
            <p:cNvPr id="90" name="角丸四角形 89"/>
            <p:cNvSpPr/>
            <p:nvPr/>
          </p:nvSpPr>
          <p:spPr>
            <a:xfrm>
              <a:off x="955524" y="2114550"/>
              <a:ext cx="1879600" cy="1562100"/>
            </a:xfrm>
            <a:prstGeom prst="roundRect">
              <a:avLst/>
            </a:prstGeom>
            <a:gradFill flip="none" rotWithShape="1">
              <a:gsLst>
                <a:gs pos="0">
                  <a:srgbClr val="FF6600">
                    <a:alpha val="40000"/>
                  </a:srgbClr>
                </a:gs>
                <a:gs pos="100000">
                  <a:srgbClr val="FF6600">
                    <a:alpha val="40000"/>
                  </a:srgbClr>
                </a:gs>
                <a:gs pos="50000">
                  <a:srgbClr val="FF0000">
                    <a:alpha val="59000"/>
                  </a:srgbClr>
                </a:gs>
              </a:gsLst>
              <a:lin ang="16200000" scaled="0"/>
              <a:tileRect/>
            </a:gra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91" name="図形グループ 90"/>
            <p:cNvGrpSpPr/>
            <p:nvPr/>
          </p:nvGrpSpPr>
          <p:grpSpPr>
            <a:xfrm>
              <a:off x="599924" y="1911350"/>
              <a:ext cx="647700" cy="1917700"/>
              <a:chOff x="1016000" y="1816100"/>
              <a:chExt cx="647700" cy="1917700"/>
            </a:xfrm>
          </p:grpSpPr>
          <p:sp>
            <p:nvSpPr>
              <p:cNvPr id="121" name="円/楕円 120"/>
              <p:cNvSpPr/>
              <p:nvPr/>
            </p:nvSpPr>
            <p:spPr>
              <a:xfrm>
                <a:off x="1155700" y="33909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2" name="円/楕円 121"/>
              <p:cNvSpPr/>
              <p:nvPr/>
            </p:nvSpPr>
            <p:spPr>
              <a:xfrm>
                <a:off x="1016000" y="22225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3" name="円/楕円 122"/>
              <p:cNvSpPr/>
              <p:nvPr/>
            </p:nvSpPr>
            <p:spPr>
              <a:xfrm>
                <a:off x="1282700" y="35052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4" name="円/楕円 123"/>
              <p:cNvSpPr/>
              <p:nvPr/>
            </p:nvSpPr>
            <p:spPr>
              <a:xfrm>
                <a:off x="1168400" y="20193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5" name="円/楕円 124"/>
              <p:cNvSpPr/>
              <p:nvPr/>
            </p:nvSpPr>
            <p:spPr>
              <a:xfrm>
                <a:off x="1244600" y="32766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6" name="円/楕円 125"/>
              <p:cNvSpPr/>
              <p:nvPr/>
            </p:nvSpPr>
            <p:spPr>
              <a:xfrm>
                <a:off x="1282700" y="23876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7" name="円/楕円 126"/>
              <p:cNvSpPr/>
              <p:nvPr/>
            </p:nvSpPr>
            <p:spPr>
              <a:xfrm>
                <a:off x="1358900" y="20193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8" name="円/楕円 127"/>
              <p:cNvSpPr/>
              <p:nvPr/>
            </p:nvSpPr>
            <p:spPr>
              <a:xfrm>
                <a:off x="1358900" y="30861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9" name="円/楕円 128"/>
              <p:cNvSpPr/>
              <p:nvPr/>
            </p:nvSpPr>
            <p:spPr>
              <a:xfrm>
                <a:off x="1371600" y="21590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0" name="円/楕円 129"/>
              <p:cNvSpPr/>
              <p:nvPr/>
            </p:nvSpPr>
            <p:spPr>
              <a:xfrm>
                <a:off x="1397000" y="25273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1" name="円/楕円 130"/>
              <p:cNvSpPr/>
              <p:nvPr/>
            </p:nvSpPr>
            <p:spPr>
              <a:xfrm>
                <a:off x="1028700" y="28956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2" name="円/楕円 131"/>
              <p:cNvSpPr/>
              <p:nvPr/>
            </p:nvSpPr>
            <p:spPr>
              <a:xfrm>
                <a:off x="1092200" y="19304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3" name="円/楕円 132"/>
              <p:cNvSpPr/>
              <p:nvPr/>
            </p:nvSpPr>
            <p:spPr>
              <a:xfrm>
                <a:off x="1409700" y="26670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4" name="円/楕円 133"/>
              <p:cNvSpPr/>
              <p:nvPr/>
            </p:nvSpPr>
            <p:spPr>
              <a:xfrm>
                <a:off x="1092200" y="32385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5" name="円/楕円 134"/>
              <p:cNvSpPr/>
              <p:nvPr/>
            </p:nvSpPr>
            <p:spPr>
              <a:xfrm>
                <a:off x="1320800" y="28956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6" name="円/楕円 135"/>
              <p:cNvSpPr/>
              <p:nvPr/>
            </p:nvSpPr>
            <p:spPr>
              <a:xfrm>
                <a:off x="1092200" y="25527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7" name="円/楕円 136"/>
              <p:cNvSpPr/>
              <p:nvPr/>
            </p:nvSpPr>
            <p:spPr>
              <a:xfrm>
                <a:off x="1435100" y="23241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8" name="円/楕円 137"/>
              <p:cNvSpPr/>
              <p:nvPr/>
            </p:nvSpPr>
            <p:spPr>
              <a:xfrm>
                <a:off x="1206500" y="18161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9" name="円/楕円 138"/>
              <p:cNvSpPr/>
              <p:nvPr/>
            </p:nvSpPr>
            <p:spPr>
              <a:xfrm>
                <a:off x="1143000" y="22606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40" name="円/楕円 139"/>
              <p:cNvSpPr/>
              <p:nvPr/>
            </p:nvSpPr>
            <p:spPr>
              <a:xfrm>
                <a:off x="1206500" y="28702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41" name="円/楕円 140"/>
              <p:cNvSpPr/>
              <p:nvPr/>
            </p:nvSpPr>
            <p:spPr>
              <a:xfrm>
                <a:off x="1206500" y="26162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42" name="円/楕円 141"/>
              <p:cNvSpPr/>
              <p:nvPr/>
            </p:nvSpPr>
            <p:spPr>
              <a:xfrm>
                <a:off x="1206500" y="30861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43" name="円/楕円 142"/>
              <p:cNvSpPr/>
              <p:nvPr/>
            </p:nvSpPr>
            <p:spPr>
              <a:xfrm>
                <a:off x="1028700" y="26670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44" name="円/楕円 143"/>
              <p:cNvSpPr/>
              <p:nvPr/>
            </p:nvSpPr>
            <p:spPr>
              <a:xfrm>
                <a:off x="1028700" y="30861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45" name="円/楕円 144"/>
              <p:cNvSpPr/>
              <p:nvPr/>
            </p:nvSpPr>
            <p:spPr>
              <a:xfrm>
                <a:off x="1104900" y="27813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46" name="円/楕円 145"/>
              <p:cNvSpPr/>
              <p:nvPr/>
            </p:nvSpPr>
            <p:spPr>
              <a:xfrm>
                <a:off x="1435100" y="28575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47" name="円/楕円 146"/>
              <p:cNvSpPr/>
              <p:nvPr/>
            </p:nvSpPr>
            <p:spPr>
              <a:xfrm>
                <a:off x="1016000" y="24638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48" name="円/楕円 147"/>
              <p:cNvSpPr/>
              <p:nvPr/>
            </p:nvSpPr>
            <p:spPr>
              <a:xfrm>
                <a:off x="1371600" y="31242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92" name="図形グループ 91"/>
            <p:cNvGrpSpPr/>
            <p:nvPr/>
          </p:nvGrpSpPr>
          <p:grpSpPr>
            <a:xfrm>
              <a:off x="2593824" y="1911350"/>
              <a:ext cx="647700" cy="1917700"/>
              <a:chOff x="1016000" y="1816100"/>
              <a:chExt cx="647700" cy="1917700"/>
            </a:xfrm>
          </p:grpSpPr>
          <p:sp>
            <p:nvSpPr>
              <p:cNvPr id="93" name="円/楕円 92"/>
              <p:cNvSpPr/>
              <p:nvPr/>
            </p:nvSpPr>
            <p:spPr>
              <a:xfrm>
                <a:off x="1155700" y="33909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4" name="円/楕円 93"/>
              <p:cNvSpPr/>
              <p:nvPr/>
            </p:nvSpPr>
            <p:spPr>
              <a:xfrm>
                <a:off x="1016000" y="22225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5" name="円/楕円 94"/>
              <p:cNvSpPr/>
              <p:nvPr/>
            </p:nvSpPr>
            <p:spPr>
              <a:xfrm>
                <a:off x="1282700" y="35052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6" name="円/楕円 95"/>
              <p:cNvSpPr/>
              <p:nvPr/>
            </p:nvSpPr>
            <p:spPr>
              <a:xfrm>
                <a:off x="1168400" y="20193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7" name="円/楕円 96"/>
              <p:cNvSpPr/>
              <p:nvPr/>
            </p:nvSpPr>
            <p:spPr>
              <a:xfrm>
                <a:off x="1244600" y="32766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8" name="円/楕円 97"/>
              <p:cNvSpPr/>
              <p:nvPr/>
            </p:nvSpPr>
            <p:spPr>
              <a:xfrm>
                <a:off x="1282700" y="23876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9" name="円/楕円 98"/>
              <p:cNvSpPr/>
              <p:nvPr/>
            </p:nvSpPr>
            <p:spPr>
              <a:xfrm>
                <a:off x="1358900" y="20193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0" name="円/楕円 99"/>
              <p:cNvSpPr/>
              <p:nvPr/>
            </p:nvSpPr>
            <p:spPr>
              <a:xfrm>
                <a:off x="1358900" y="30861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1" name="円/楕円 100"/>
              <p:cNvSpPr/>
              <p:nvPr/>
            </p:nvSpPr>
            <p:spPr>
              <a:xfrm>
                <a:off x="1371600" y="21590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2" name="円/楕円 101"/>
              <p:cNvSpPr/>
              <p:nvPr/>
            </p:nvSpPr>
            <p:spPr>
              <a:xfrm>
                <a:off x="1397000" y="25273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3" name="円/楕円 102"/>
              <p:cNvSpPr/>
              <p:nvPr/>
            </p:nvSpPr>
            <p:spPr>
              <a:xfrm>
                <a:off x="1028700" y="28956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4" name="円/楕円 103"/>
              <p:cNvSpPr/>
              <p:nvPr/>
            </p:nvSpPr>
            <p:spPr>
              <a:xfrm>
                <a:off x="1092200" y="19304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5" name="円/楕円 104"/>
              <p:cNvSpPr/>
              <p:nvPr/>
            </p:nvSpPr>
            <p:spPr>
              <a:xfrm>
                <a:off x="1409700" y="26670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6" name="円/楕円 105"/>
              <p:cNvSpPr/>
              <p:nvPr/>
            </p:nvSpPr>
            <p:spPr>
              <a:xfrm>
                <a:off x="1092200" y="32385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7" name="円/楕円 106"/>
              <p:cNvSpPr/>
              <p:nvPr/>
            </p:nvSpPr>
            <p:spPr>
              <a:xfrm>
                <a:off x="1320800" y="28956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8" name="円/楕円 107"/>
              <p:cNvSpPr/>
              <p:nvPr/>
            </p:nvSpPr>
            <p:spPr>
              <a:xfrm>
                <a:off x="1092200" y="25527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9" name="円/楕円 108"/>
              <p:cNvSpPr/>
              <p:nvPr/>
            </p:nvSpPr>
            <p:spPr>
              <a:xfrm>
                <a:off x="1435100" y="23241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0" name="円/楕円 109"/>
              <p:cNvSpPr/>
              <p:nvPr/>
            </p:nvSpPr>
            <p:spPr>
              <a:xfrm>
                <a:off x="1206500" y="18161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1" name="円/楕円 110"/>
              <p:cNvSpPr/>
              <p:nvPr/>
            </p:nvSpPr>
            <p:spPr>
              <a:xfrm>
                <a:off x="1143000" y="22606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2" name="円/楕円 111"/>
              <p:cNvSpPr/>
              <p:nvPr/>
            </p:nvSpPr>
            <p:spPr>
              <a:xfrm>
                <a:off x="1206500" y="28702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3" name="円/楕円 112"/>
              <p:cNvSpPr/>
              <p:nvPr/>
            </p:nvSpPr>
            <p:spPr>
              <a:xfrm>
                <a:off x="1206500" y="26162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4" name="円/楕円 113"/>
              <p:cNvSpPr/>
              <p:nvPr/>
            </p:nvSpPr>
            <p:spPr>
              <a:xfrm>
                <a:off x="1206500" y="30861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5" name="円/楕円 114"/>
              <p:cNvSpPr/>
              <p:nvPr/>
            </p:nvSpPr>
            <p:spPr>
              <a:xfrm>
                <a:off x="1028700" y="26670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6" name="円/楕円 115"/>
              <p:cNvSpPr/>
              <p:nvPr/>
            </p:nvSpPr>
            <p:spPr>
              <a:xfrm>
                <a:off x="1028700" y="30861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7" name="円/楕円 116"/>
              <p:cNvSpPr/>
              <p:nvPr/>
            </p:nvSpPr>
            <p:spPr>
              <a:xfrm>
                <a:off x="1104900" y="27813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8" name="円/楕円 117"/>
              <p:cNvSpPr/>
              <p:nvPr/>
            </p:nvSpPr>
            <p:spPr>
              <a:xfrm>
                <a:off x="1435100" y="28575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9" name="円/楕円 118"/>
              <p:cNvSpPr/>
              <p:nvPr/>
            </p:nvSpPr>
            <p:spPr>
              <a:xfrm>
                <a:off x="1016000" y="24638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0" name="円/楕円 119"/>
              <p:cNvSpPr/>
              <p:nvPr/>
            </p:nvSpPr>
            <p:spPr>
              <a:xfrm>
                <a:off x="1371600" y="31242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272" name="加算記号 271"/>
          <p:cNvSpPr/>
          <p:nvPr/>
        </p:nvSpPr>
        <p:spPr>
          <a:xfrm>
            <a:off x="3167543" y="2248179"/>
            <a:ext cx="589288" cy="584200"/>
          </a:xfrm>
          <a:prstGeom prst="mathPlus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3" name="等号 272"/>
          <p:cNvSpPr/>
          <p:nvPr/>
        </p:nvSpPr>
        <p:spPr>
          <a:xfrm>
            <a:off x="5328769" y="2235479"/>
            <a:ext cx="589736" cy="609600"/>
          </a:xfrm>
          <a:prstGeom prst="mathEqual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74" name="テキスト ボックス 273"/>
          <p:cNvSpPr txBox="1"/>
          <p:nvPr/>
        </p:nvSpPr>
        <p:spPr>
          <a:xfrm>
            <a:off x="1044424" y="3746500"/>
            <a:ext cx="10239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b="1" dirty="0" smtClean="0"/>
              <a:t>DATA</a:t>
            </a:r>
            <a:endParaRPr kumimoji="1" lang="ja-JP" altLang="en-US" sz="2800" b="1" dirty="0"/>
          </a:p>
        </p:txBody>
      </p:sp>
      <p:sp>
        <p:nvSpPr>
          <p:cNvPr id="275" name="テキスト ボックス 274"/>
          <p:cNvSpPr txBox="1"/>
          <p:nvPr/>
        </p:nvSpPr>
        <p:spPr>
          <a:xfrm>
            <a:off x="3402712" y="3740636"/>
            <a:ext cx="12799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b="1" dirty="0" smtClean="0"/>
              <a:t>PYTHIA</a:t>
            </a:r>
            <a:endParaRPr kumimoji="1" lang="ja-JP" altLang="en-US" sz="2800" b="1" dirty="0"/>
          </a:p>
        </p:txBody>
      </p:sp>
      <p:sp>
        <p:nvSpPr>
          <p:cNvPr id="276" name="テキスト ボックス 275"/>
          <p:cNvSpPr txBox="1"/>
          <p:nvPr/>
        </p:nvSpPr>
        <p:spPr>
          <a:xfrm>
            <a:off x="6349628" y="3740636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b="1" dirty="0" smtClean="0"/>
              <a:t>DATA+PYTHIA</a:t>
            </a:r>
            <a:endParaRPr kumimoji="1" lang="ja-JP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8929227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Comparing DATA with </a:t>
            </a:r>
            <a:r>
              <a:rPr lang="en-US" altLang="ja-JP" dirty="0" smtClean="0"/>
              <a:t>PYTHIA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03200" y="4457700"/>
            <a:ext cx="8610600" cy="1443492"/>
          </a:xfrm>
        </p:spPr>
        <p:txBody>
          <a:bodyPr/>
          <a:lstStyle/>
          <a:p>
            <a:r>
              <a:rPr lang="en-US" altLang="ja-JP" b="1" dirty="0">
                <a:solidFill>
                  <a:srgbClr val="000000"/>
                </a:solidFill>
              </a:rPr>
              <a:t>PYTIA Jet has good agreement with Jet on Data</a:t>
            </a:r>
            <a:endParaRPr lang="ja-JP" altLang="en-US" b="1" dirty="0">
              <a:solidFill>
                <a:srgbClr val="000000"/>
              </a:solidFill>
            </a:endParaRPr>
          </a:p>
          <a:p>
            <a:r>
              <a:rPr kumimoji="1" lang="en-US" altLang="ja-JP" dirty="0" smtClean="0"/>
              <a:t>Y</a:t>
            </a:r>
            <a:r>
              <a:rPr kumimoji="1" lang="en-US" altLang="ja-JP" baseline="30000" dirty="0" smtClean="0"/>
              <a:t>DATA</a:t>
            </a:r>
            <a:r>
              <a:rPr kumimoji="1" lang="en-US" altLang="ja-JP" dirty="0" smtClean="0"/>
              <a:t>/Y</a:t>
            </a:r>
            <a:r>
              <a:rPr kumimoji="1" lang="en-US" altLang="ja-JP" baseline="30000" dirty="0" smtClean="0"/>
              <a:t>MC</a:t>
            </a:r>
            <a:r>
              <a:rPr kumimoji="1" lang="en-US" altLang="ja-JP" dirty="0" smtClean="0"/>
              <a:t> ~ 1.1 in near/away side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34</a:t>
            </a:fld>
            <a:endParaRPr lang="ja-JP" altLang="en-US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2550"/>
            <a:ext cx="9144000" cy="3061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3322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Di-jet Event Matching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14299" y="1253843"/>
            <a:ext cx="5816601" cy="1494292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 smtClean="0"/>
              <a:t>Event Matching</a:t>
            </a:r>
            <a:endParaRPr kumimoji="1" lang="en-US" altLang="ja-JP" dirty="0" smtClean="0"/>
          </a:p>
          <a:p>
            <a:pPr lvl="1"/>
            <a:r>
              <a:rPr kumimoji="1" lang="en-US" altLang="ja-JP" dirty="0" smtClean="0"/>
              <a:t>Di-Jet event after rec.</a:t>
            </a:r>
          </a:p>
          <a:p>
            <a:pPr lvl="1"/>
            <a:r>
              <a:rPr lang="en-US" altLang="ja-JP" dirty="0" err="1" smtClean="0"/>
              <a:t>Δφ</a:t>
            </a:r>
            <a:r>
              <a:rPr lang="en-US" altLang="ja-JP" baseline="30000" dirty="0" err="1" smtClean="0"/>
              <a:t>leading</a:t>
            </a:r>
            <a:r>
              <a:rPr lang="en-US" altLang="ja-JP" dirty="0" smtClean="0"/>
              <a:t>(Rec.-</a:t>
            </a:r>
            <a:r>
              <a:rPr lang="en-US" altLang="ja-JP" dirty="0" err="1" smtClean="0"/>
              <a:t>Emb</a:t>
            </a:r>
            <a:r>
              <a:rPr lang="en-US" altLang="ja-JP" dirty="0" smtClean="0"/>
              <a:t>.)&lt;0.3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35</a:t>
            </a:fld>
            <a:endParaRPr lang="ja-JP" altLang="en-US"/>
          </a:p>
        </p:txBody>
      </p:sp>
      <p:grpSp>
        <p:nvGrpSpPr>
          <p:cNvPr id="10" name="図形グループ 9"/>
          <p:cNvGrpSpPr/>
          <p:nvPr/>
        </p:nvGrpSpPr>
        <p:grpSpPr>
          <a:xfrm>
            <a:off x="5576968" y="1596744"/>
            <a:ext cx="3351132" cy="4499256"/>
            <a:chOff x="5092700" y="1066196"/>
            <a:chExt cx="1993296" cy="3277810"/>
          </a:xfrm>
        </p:grpSpPr>
        <p:pic>
          <p:nvPicPr>
            <p:cNvPr id="9" name="図 8" descr="LJetcorr1.pdf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861" b="1"/>
            <a:stretch/>
          </p:blipFill>
          <p:spPr>
            <a:xfrm rot="5400000">
              <a:off x="4418693" y="1740203"/>
              <a:ext cx="3277810" cy="1929795"/>
            </a:xfrm>
            <a:prstGeom prst="rect">
              <a:avLst/>
            </a:prstGeom>
          </p:spPr>
        </p:pic>
        <p:pic>
          <p:nvPicPr>
            <p:cNvPr id="8" name="図 7" descr="LJetcorr1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3007" b="85511"/>
            <a:stretch/>
          </p:blipFill>
          <p:spPr>
            <a:xfrm rot="5400000">
              <a:off x="6474582" y="3728540"/>
              <a:ext cx="229204" cy="993624"/>
            </a:xfrm>
            <a:prstGeom prst="rect">
              <a:avLst/>
            </a:prstGeom>
          </p:spPr>
        </p:pic>
      </p:grpSp>
      <p:grpSp>
        <p:nvGrpSpPr>
          <p:cNvPr id="12" name="図形グループ 11"/>
          <p:cNvGrpSpPr/>
          <p:nvPr/>
        </p:nvGrpSpPr>
        <p:grpSpPr>
          <a:xfrm>
            <a:off x="268301" y="2670400"/>
            <a:ext cx="5283268" cy="3374800"/>
            <a:chOff x="546100" y="1460501"/>
            <a:chExt cx="2927602" cy="2780394"/>
          </a:xfrm>
        </p:grpSpPr>
        <p:pic>
          <p:nvPicPr>
            <p:cNvPr id="7" name="図 6" descr="dphiLJet.pdf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50" t="75615" r="55424" b="2808"/>
            <a:stretch/>
          </p:blipFill>
          <p:spPr>
            <a:xfrm rot="5400000">
              <a:off x="689402" y="1317199"/>
              <a:ext cx="2640998" cy="2927602"/>
            </a:xfrm>
            <a:prstGeom prst="rect">
              <a:avLst/>
            </a:prstGeom>
          </p:spPr>
        </p:pic>
        <p:pic>
          <p:nvPicPr>
            <p:cNvPr id="11" name="図 10" descr="LJetcorr1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3007" b="85511"/>
            <a:stretch/>
          </p:blipFill>
          <p:spPr>
            <a:xfrm rot="5400000">
              <a:off x="2582176" y="3497197"/>
              <a:ext cx="278794" cy="1208602"/>
            </a:xfrm>
            <a:prstGeom prst="rect">
              <a:avLst/>
            </a:prstGeom>
          </p:spPr>
        </p:pic>
      </p:grpSp>
      <p:sp>
        <p:nvSpPr>
          <p:cNvPr id="13" name="テキスト ボックス 12"/>
          <p:cNvSpPr txBox="1"/>
          <p:nvPr/>
        </p:nvSpPr>
        <p:spPr>
          <a:xfrm rot="16200000">
            <a:off x="-587007" y="3730443"/>
            <a:ext cx="2003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err="1"/>
              <a:t>Δφ</a:t>
            </a:r>
            <a:r>
              <a:rPr lang="en-US" altLang="ja-JP" baseline="30000" dirty="0" err="1"/>
              <a:t>leading</a:t>
            </a:r>
            <a:r>
              <a:rPr lang="en-US" altLang="ja-JP" dirty="0"/>
              <a:t>(Rec.-</a:t>
            </a:r>
            <a:r>
              <a:rPr lang="en-US" altLang="ja-JP" dirty="0" err="1"/>
              <a:t>Emb</a:t>
            </a:r>
            <a:r>
              <a:rPr lang="en-US" altLang="ja-JP" dirty="0"/>
              <a:t>.</a:t>
            </a:r>
            <a:r>
              <a:rPr lang="en-US" altLang="ja-JP" dirty="0" smtClean="0"/>
              <a:t>)</a:t>
            </a:r>
            <a:endParaRPr lang="ja-JP" altLang="en-US" dirty="0"/>
          </a:p>
        </p:txBody>
      </p:sp>
      <p:cxnSp>
        <p:nvCxnSpPr>
          <p:cNvPr id="15" name="直線コネクタ 14"/>
          <p:cNvCxnSpPr/>
          <p:nvPr/>
        </p:nvCxnSpPr>
        <p:spPr>
          <a:xfrm flipH="1">
            <a:off x="736601" y="4730403"/>
            <a:ext cx="4038599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直線コネクタ 18"/>
          <p:cNvCxnSpPr/>
          <p:nvPr/>
        </p:nvCxnSpPr>
        <p:spPr>
          <a:xfrm flipH="1">
            <a:off x="736601" y="4990406"/>
            <a:ext cx="4038599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テキスト ボックス 19"/>
          <p:cNvSpPr txBox="1"/>
          <p:nvPr/>
        </p:nvSpPr>
        <p:spPr>
          <a:xfrm>
            <a:off x="6271580" y="1412077"/>
            <a:ext cx="24152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Momentum Correlation</a:t>
            </a:r>
            <a:endParaRPr kumimoji="1" lang="ja-JP" altLang="en-US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7090427" y="3933543"/>
            <a:ext cx="159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centrality 0-5%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9734304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90" y="1279531"/>
            <a:ext cx="9038310" cy="4618696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900" dirty="0" smtClean="0"/>
              <a:t>Soft/Hard BKG Effects in J-P Correlation</a:t>
            </a:r>
            <a:endParaRPr kumimoji="1" lang="ja-JP" altLang="en-US" sz="3900" dirty="0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10" name="フッター プレースホルダー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36</a:t>
            </a:fld>
            <a:endParaRPr lang="ja-JP" altLang="en-US"/>
          </a:p>
        </p:txBody>
      </p:sp>
      <p:sp>
        <p:nvSpPr>
          <p:cNvPr id="14" name="円/楕円 13"/>
          <p:cNvSpPr/>
          <p:nvPr/>
        </p:nvSpPr>
        <p:spPr>
          <a:xfrm>
            <a:off x="1225585" y="2233840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円/楕円 14"/>
          <p:cNvSpPr/>
          <p:nvPr/>
        </p:nvSpPr>
        <p:spPr>
          <a:xfrm>
            <a:off x="1289085" y="2233840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円/楕円 15"/>
          <p:cNvSpPr/>
          <p:nvPr/>
        </p:nvSpPr>
        <p:spPr>
          <a:xfrm>
            <a:off x="6379490" y="2233840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円/楕円 16"/>
          <p:cNvSpPr/>
          <p:nvPr/>
        </p:nvSpPr>
        <p:spPr>
          <a:xfrm>
            <a:off x="6646190" y="2233840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41643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Extract Info. of Jet Modification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37</a:t>
            </a:fld>
            <a:endParaRPr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23928" y="4247236"/>
            <a:ext cx="4605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/>
              <a:t>p</a:t>
            </a:r>
            <a:r>
              <a:rPr kumimoji="1" lang="en-US" altLang="ja-JP" baseline="-25000" dirty="0" err="1" smtClean="0"/>
              <a:t>T</a:t>
            </a:r>
            <a:r>
              <a:rPr kumimoji="1" lang="en-US" altLang="ja-JP" baseline="30000" dirty="0" err="1" smtClean="0"/>
              <a:t>lead-pp</a:t>
            </a:r>
            <a:r>
              <a:rPr kumimoji="1" lang="ja-JP" altLang="en-US" dirty="0" smtClean="0"/>
              <a:t>　</a:t>
            </a:r>
            <a:r>
              <a:rPr kumimoji="1" lang="en-US" altLang="ja-JP" dirty="0" smtClean="0"/>
              <a:t>=</a:t>
            </a:r>
            <a:r>
              <a:rPr kumimoji="1" lang="en-US" altLang="ja-JP" baseline="30000" dirty="0" smtClean="0"/>
              <a:t> </a:t>
            </a:r>
            <a:r>
              <a:rPr kumimoji="1" lang="en-US" altLang="ja-JP" dirty="0" err="1" smtClean="0"/>
              <a:t>p</a:t>
            </a:r>
            <a:r>
              <a:rPr kumimoji="1" lang="en-US" altLang="ja-JP" baseline="-25000" dirty="0" err="1" smtClean="0"/>
              <a:t>T</a:t>
            </a:r>
            <a:r>
              <a:rPr kumimoji="1" lang="en-US" altLang="ja-JP" baseline="30000" dirty="0" err="1" smtClean="0"/>
              <a:t>hard-pp</a:t>
            </a:r>
            <a:r>
              <a:rPr kumimoji="1" lang="en-US" altLang="ja-JP" dirty="0" smtClean="0"/>
              <a:t>+ </a:t>
            </a:r>
            <a:r>
              <a:rPr kumimoji="1" lang="en-US" altLang="ja-JP" dirty="0" err="1" smtClean="0"/>
              <a:t>p</a:t>
            </a:r>
            <a:r>
              <a:rPr kumimoji="1" lang="en-US" altLang="ja-JP" baseline="-25000" dirty="0" err="1" smtClean="0"/>
              <a:t>T</a:t>
            </a:r>
            <a:r>
              <a:rPr kumimoji="1" lang="en-US" altLang="ja-JP" baseline="30000" dirty="0" err="1" smtClean="0"/>
              <a:t>contami-pp</a:t>
            </a:r>
            <a:r>
              <a:rPr lang="en-US" altLang="ja-JP" dirty="0" err="1">
                <a:solidFill>
                  <a:srgbClr val="FF0000"/>
                </a:solidFill>
              </a:rPr>
              <a:t>+p</a:t>
            </a:r>
            <a:r>
              <a:rPr lang="en-US" altLang="ja-JP" baseline="-25000" dirty="0" err="1">
                <a:solidFill>
                  <a:srgbClr val="FF0000"/>
                </a:solidFill>
              </a:rPr>
              <a:t>T</a:t>
            </a:r>
            <a:r>
              <a:rPr lang="en-US" altLang="ja-JP" baseline="30000" dirty="0" err="1">
                <a:solidFill>
                  <a:srgbClr val="FF0000"/>
                </a:solidFill>
              </a:rPr>
              <a:t>BKGsoft</a:t>
            </a:r>
            <a:r>
              <a:rPr lang="en-US" altLang="ja-JP" dirty="0" err="1">
                <a:solidFill>
                  <a:srgbClr val="FF0000"/>
                </a:solidFill>
              </a:rPr>
              <a:t>+p</a:t>
            </a:r>
            <a:r>
              <a:rPr lang="en-US" altLang="ja-JP" baseline="-25000" dirty="0" err="1">
                <a:solidFill>
                  <a:srgbClr val="FF0000"/>
                </a:solidFill>
              </a:rPr>
              <a:t>T</a:t>
            </a:r>
            <a:r>
              <a:rPr lang="en-US" altLang="ja-JP" baseline="30000" dirty="0" err="1">
                <a:solidFill>
                  <a:srgbClr val="FF0000"/>
                </a:solidFill>
              </a:rPr>
              <a:t>BKGhard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86686" y="2798030"/>
            <a:ext cx="6426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/>
              <a:t>Σp</a:t>
            </a:r>
            <a:r>
              <a:rPr kumimoji="1" lang="en-US" altLang="ja-JP" baseline="-25000" dirty="0" err="1" smtClean="0"/>
              <a:t>T</a:t>
            </a:r>
            <a:r>
              <a:rPr lang="en-US" altLang="ja-JP" baseline="30000" dirty="0" err="1" smtClean="0"/>
              <a:t>PbPb</a:t>
            </a:r>
            <a:r>
              <a:rPr lang="en-US" altLang="ja-JP" dirty="0" smtClean="0"/>
              <a:t>(</a:t>
            </a:r>
            <a:r>
              <a:rPr lang="en-US" altLang="ja-JP" dirty="0" err="1" smtClean="0"/>
              <a:t>Δφ</a:t>
            </a:r>
            <a:r>
              <a:rPr kumimoji="1" lang="en-US" altLang="ja-JP" dirty="0" smtClean="0"/>
              <a:t>)</a:t>
            </a:r>
            <a:r>
              <a:rPr kumimoji="1" lang="ja-JP" altLang="en-US" dirty="0" smtClean="0"/>
              <a:t>　</a:t>
            </a:r>
            <a:r>
              <a:rPr kumimoji="1" lang="en-US" altLang="ja-JP" dirty="0" smtClean="0"/>
              <a:t>=</a:t>
            </a:r>
            <a:r>
              <a:rPr kumimoji="1" lang="en-US" altLang="ja-JP" baseline="30000" dirty="0" smtClean="0"/>
              <a:t> </a:t>
            </a:r>
            <a:r>
              <a:rPr lang="en-US" altLang="ja-JP" dirty="0" err="1" smtClean="0"/>
              <a:t>Eff</a:t>
            </a:r>
            <a:r>
              <a:rPr lang="en-US" altLang="ja-JP" baseline="30000" dirty="0" err="1" smtClean="0"/>
              <a:t>PbPb</a:t>
            </a:r>
            <a:r>
              <a:rPr lang="en-US" altLang="ja-JP" dirty="0" smtClean="0"/>
              <a:t>(</a:t>
            </a:r>
            <a:r>
              <a:rPr kumimoji="1" lang="en-US" altLang="ja-JP" dirty="0" err="1" smtClean="0"/>
              <a:t>Σp</a:t>
            </a:r>
            <a:r>
              <a:rPr kumimoji="1" lang="en-US" altLang="ja-JP" baseline="-25000" dirty="0" err="1" smtClean="0"/>
              <a:t>T</a:t>
            </a:r>
            <a:r>
              <a:rPr kumimoji="1" lang="en-US" altLang="ja-JP" baseline="30000" dirty="0" err="1" smtClean="0"/>
              <a:t>hard-</a:t>
            </a:r>
            <a:r>
              <a:rPr lang="en-US" altLang="ja-JP" baseline="30000" dirty="0" err="1" smtClean="0"/>
              <a:t>PbPb</a:t>
            </a:r>
            <a:r>
              <a:rPr kumimoji="1" lang="en-US" altLang="ja-JP" dirty="0" smtClean="0"/>
              <a:t>+ </a:t>
            </a:r>
            <a:r>
              <a:rPr kumimoji="1" lang="en-US" altLang="ja-JP" dirty="0" err="1" smtClean="0"/>
              <a:t>Σp</a:t>
            </a:r>
            <a:r>
              <a:rPr kumimoji="1" lang="en-US" altLang="ja-JP" baseline="-25000" dirty="0" err="1" smtClean="0"/>
              <a:t>T</a:t>
            </a:r>
            <a:r>
              <a:rPr kumimoji="1" lang="en-US" altLang="ja-JP" baseline="30000" dirty="0" err="1" smtClean="0"/>
              <a:t>contami-</a:t>
            </a:r>
            <a:r>
              <a:rPr lang="en-US" altLang="ja-JP" baseline="30000" dirty="0" err="1" smtClean="0"/>
              <a:t>PbPb</a:t>
            </a:r>
            <a:r>
              <a:rPr lang="en-US" altLang="ja-JP" dirty="0" err="1" smtClean="0"/>
              <a:t>+Σp</a:t>
            </a:r>
            <a:r>
              <a:rPr lang="en-US" altLang="ja-JP" baseline="-25000" dirty="0" err="1" smtClean="0"/>
              <a:t>T</a:t>
            </a:r>
            <a:r>
              <a:rPr lang="en-US" altLang="ja-JP" baseline="30000" dirty="0" err="1" smtClean="0"/>
              <a:t>BKGsoft</a:t>
            </a:r>
            <a:r>
              <a:rPr lang="en-US" altLang="ja-JP" dirty="0" err="1" smtClean="0"/>
              <a:t>+Σp</a:t>
            </a:r>
            <a:r>
              <a:rPr lang="en-US" altLang="ja-JP" baseline="-25000" dirty="0" err="1" smtClean="0"/>
              <a:t>T</a:t>
            </a:r>
            <a:r>
              <a:rPr lang="en-US" altLang="ja-JP" baseline="30000" dirty="0" err="1" smtClean="0"/>
              <a:t>BKGhard</a:t>
            </a:r>
            <a:r>
              <a:rPr kumimoji="1" lang="en-US" altLang="ja-JP" dirty="0" smtClean="0"/>
              <a:t>)</a:t>
            </a:r>
            <a:endParaRPr kumimoji="1" lang="ja-JP" altLang="en-US" dirty="0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27" y="1296432"/>
            <a:ext cx="5829300" cy="1584664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286686" y="3262096"/>
            <a:ext cx="6533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/>
              <a:t>Σp</a:t>
            </a:r>
            <a:r>
              <a:rPr kumimoji="1" lang="en-US" altLang="ja-JP" baseline="-25000" dirty="0" err="1" smtClean="0"/>
              <a:t>T</a:t>
            </a:r>
            <a:r>
              <a:rPr kumimoji="1" lang="en-US" altLang="ja-JP" baseline="30000" dirty="0" err="1" smtClean="0"/>
              <a:t>pp</a:t>
            </a:r>
            <a:r>
              <a:rPr lang="en-US" altLang="ja-JP" dirty="0" smtClean="0"/>
              <a:t>(</a:t>
            </a:r>
            <a:r>
              <a:rPr lang="en-US" altLang="ja-JP" dirty="0" err="1" smtClean="0"/>
              <a:t>Δφ</a:t>
            </a:r>
            <a:r>
              <a:rPr kumimoji="1" lang="en-US" altLang="ja-JP" dirty="0" smtClean="0"/>
              <a:t>)</a:t>
            </a:r>
            <a:r>
              <a:rPr kumimoji="1" lang="ja-JP" altLang="en-US" dirty="0" smtClean="0"/>
              <a:t>　</a:t>
            </a:r>
            <a:r>
              <a:rPr kumimoji="1" lang="en-US" altLang="ja-JP" dirty="0" smtClean="0"/>
              <a:t>=</a:t>
            </a:r>
            <a:r>
              <a:rPr kumimoji="1" lang="en-US" altLang="ja-JP" baseline="30000" dirty="0" smtClean="0"/>
              <a:t> </a:t>
            </a:r>
            <a:r>
              <a:rPr lang="en-US" altLang="ja-JP" dirty="0" err="1" smtClean="0"/>
              <a:t>Eff</a:t>
            </a:r>
            <a:r>
              <a:rPr lang="en-US" altLang="ja-JP" baseline="30000" dirty="0" err="1" smtClean="0"/>
              <a:t>pp</a:t>
            </a:r>
            <a:r>
              <a:rPr lang="en-US" altLang="ja-JP" dirty="0" smtClean="0"/>
              <a:t>(</a:t>
            </a:r>
            <a:r>
              <a:rPr kumimoji="1" lang="en-US" altLang="ja-JP" dirty="0" err="1" smtClean="0"/>
              <a:t>Σp</a:t>
            </a:r>
            <a:r>
              <a:rPr kumimoji="1" lang="en-US" altLang="ja-JP" baseline="-25000" dirty="0" err="1" smtClean="0"/>
              <a:t>T</a:t>
            </a:r>
            <a:r>
              <a:rPr kumimoji="1" lang="en-US" altLang="ja-JP" baseline="30000" dirty="0" err="1" smtClean="0"/>
              <a:t>hard-pp</a:t>
            </a:r>
            <a:r>
              <a:rPr kumimoji="1" lang="en-US" altLang="ja-JP" dirty="0" smtClean="0"/>
              <a:t>+ </a:t>
            </a:r>
            <a:r>
              <a:rPr kumimoji="1" lang="en-US" altLang="ja-JP" dirty="0" err="1" smtClean="0"/>
              <a:t>Σp</a:t>
            </a:r>
            <a:r>
              <a:rPr kumimoji="1" lang="en-US" altLang="ja-JP" baseline="-25000" dirty="0" err="1" smtClean="0"/>
              <a:t>T</a:t>
            </a:r>
            <a:r>
              <a:rPr kumimoji="1" lang="en-US" altLang="ja-JP" baseline="30000" dirty="0" err="1" smtClean="0"/>
              <a:t>contami-pp</a:t>
            </a:r>
            <a:r>
              <a:rPr lang="en-US" altLang="ja-JP" dirty="0"/>
              <a:t>)</a:t>
            </a:r>
            <a:r>
              <a:rPr lang="en-US" altLang="ja-JP" dirty="0" smtClean="0">
                <a:solidFill>
                  <a:srgbClr val="FF0000"/>
                </a:solidFill>
              </a:rPr>
              <a:t>+</a:t>
            </a:r>
            <a:r>
              <a:rPr lang="en-US" altLang="ja-JP" dirty="0" err="1">
                <a:solidFill>
                  <a:srgbClr val="FF0000"/>
                </a:solidFill>
              </a:rPr>
              <a:t>Eff</a:t>
            </a:r>
            <a:r>
              <a:rPr lang="en-US" altLang="ja-JP" baseline="30000" dirty="0" err="1">
                <a:solidFill>
                  <a:srgbClr val="FF0000"/>
                </a:solidFill>
              </a:rPr>
              <a:t>PbPb</a:t>
            </a:r>
            <a:r>
              <a:rPr lang="en-US" altLang="ja-JP" baseline="30000" dirty="0">
                <a:solidFill>
                  <a:srgbClr val="FF0000"/>
                </a:solidFill>
              </a:rPr>
              <a:t> </a:t>
            </a:r>
            <a:r>
              <a:rPr lang="en-US" altLang="ja-JP" dirty="0" smtClean="0">
                <a:solidFill>
                  <a:srgbClr val="FF0000"/>
                </a:solidFill>
              </a:rPr>
              <a:t>(</a:t>
            </a:r>
            <a:r>
              <a:rPr lang="en-US" altLang="ja-JP" dirty="0" err="1" smtClean="0">
                <a:solidFill>
                  <a:srgbClr val="FF0000"/>
                </a:solidFill>
              </a:rPr>
              <a:t>Σp</a:t>
            </a:r>
            <a:r>
              <a:rPr lang="en-US" altLang="ja-JP" baseline="-25000" dirty="0" err="1" smtClean="0">
                <a:solidFill>
                  <a:srgbClr val="FF0000"/>
                </a:solidFill>
              </a:rPr>
              <a:t>T</a:t>
            </a:r>
            <a:r>
              <a:rPr lang="en-US" altLang="ja-JP" baseline="30000" dirty="0" err="1" smtClean="0">
                <a:solidFill>
                  <a:srgbClr val="FF0000"/>
                </a:solidFill>
              </a:rPr>
              <a:t>BKGsoft</a:t>
            </a:r>
            <a:r>
              <a:rPr lang="en-US" altLang="ja-JP" dirty="0" err="1">
                <a:solidFill>
                  <a:srgbClr val="FF0000"/>
                </a:solidFill>
              </a:rPr>
              <a:t>+Σp</a:t>
            </a:r>
            <a:r>
              <a:rPr lang="en-US" altLang="ja-JP" baseline="-25000" dirty="0" err="1">
                <a:solidFill>
                  <a:srgbClr val="FF0000"/>
                </a:solidFill>
              </a:rPr>
              <a:t>T</a:t>
            </a:r>
            <a:r>
              <a:rPr lang="en-US" altLang="ja-JP" baseline="30000" dirty="0" err="1">
                <a:solidFill>
                  <a:srgbClr val="FF0000"/>
                </a:solidFill>
              </a:rPr>
              <a:t>BKGhard</a:t>
            </a:r>
            <a:r>
              <a:rPr kumimoji="1" lang="en-US" altLang="ja-JP" dirty="0" smtClean="0">
                <a:solidFill>
                  <a:srgbClr val="FF0000"/>
                </a:solidFill>
              </a:rPr>
              <a:t>)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23928" y="3846410"/>
            <a:ext cx="5083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/>
              <a:t>p</a:t>
            </a:r>
            <a:r>
              <a:rPr kumimoji="1" lang="en-US" altLang="ja-JP" baseline="-25000" dirty="0" err="1" smtClean="0"/>
              <a:t>T</a:t>
            </a:r>
            <a:r>
              <a:rPr kumimoji="1" lang="en-US" altLang="ja-JP" baseline="30000" dirty="0" err="1" smtClean="0"/>
              <a:t>lead-</a:t>
            </a:r>
            <a:r>
              <a:rPr lang="en-US" altLang="ja-JP" baseline="30000" dirty="0" err="1" smtClean="0"/>
              <a:t>PbPb</a:t>
            </a:r>
            <a:r>
              <a:rPr kumimoji="1" lang="ja-JP" altLang="en-US" dirty="0" smtClean="0"/>
              <a:t>　</a:t>
            </a:r>
            <a:r>
              <a:rPr kumimoji="1" lang="en-US" altLang="ja-JP" dirty="0" smtClean="0"/>
              <a:t>=</a:t>
            </a:r>
            <a:r>
              <a:rPr kumimoji="1" lang="en-US" altLang="ja-JP" baseline="30000" dirty="0" smtClean="0"/>
              <a:t> </a:t>
            </a:r>
            <a:r>
              <a:rPr kumimoji="1" lang="en-US" altLang="ja-JP" dirty="0" err="1" smtClean="0"/>
              <a:t>p</a:t>
            </a:r>
            <a:r>
              <a:rPr kumimoji="1" lang="en-US" altLang="ja-JP" baseline="-25000" dirty="0" err="1" smtClean="0"/>
              <a:t>T</a:t>
            </a:r>
            <a:r>
              <a:rPr kumimoji="1" lang="en-US" altLang="ja-JP" baseline="30000" dirty="0" err="1" smtClean="0"/>
              <a:t>hard-</a:t>
            </a:r>
            <a:r>
              <a:rPr lang="en-US" altLang="ja-JP" baseline="30000" dirty="0" err="1" smtClean="0"/>
              <a:t>PbPb</a:t>
            </a:r>
            <a:r>
              <a:rPr kumimoji="1" lang="en-US" altLang="ja-JP" dirty="0" smtClean="0"/>
              <a:t>+ </a:t>
            </a:r>
            <a:r>
              <a:rPr kumimoji="1" lang="en-US" altLang="ja-JP" dirty="0" err="1" smtClean="0"/>
              <a:t>p</a:t>
            </a:r>
            <a:r>
              <a:rPr kumimoji="1" lang="en-US" altLang="ja-JP" baseline="-25000" dirty="0" err="1" smtClean="0"/>
              <a:t>T</a:t>
            </a:r>
            <a:r>
              <a:rPr kumimoji="1" lang="en-US" altLang="ja-JP" baseline="30000" dirty="0" err="1" smtClean="0"/>
              <a:t>contami-</a:t>
            </a:r>
            <a:r>
              <a:rPr lang="en-US" altLang="ja-JP" baseline="30000" dirty="0" err="1" smtClean="0"/>
              <a:t>PbPb</a:t>
            </a:r>
            <a:r>
              <a:rPr lang="en-US" altLang="ja-JP" dirty="0" err="1" smtClean="0"/>
              <a:t>+p</a:t>
            </a:r>
            <a:r>
              <a:rPr lang="en-US" altLang="ja-JP" baseline="-25000" dirty="0" err="1" smtClean="0"/>
              <a:t>T</a:t>
            </a:r>
            <a:r>
              <a:rPr lang="en-US" altLang="ja-JP" baseline="30000" dirty="0" err="1" smtClean="0"/>
              <a:t>BKGsoft</a:t>
            </a:r>
            <a:r>
              <a:rPr lang="en-US" altLang="ja-JP" dirty="0" err="1" smtClean="0"/>
              <a:t>+p</a:t>
            </a:r>
            <a:r>
              <a:rPr lang="en-US" altLang="ja-JP" baseline="-25000" dirty="0" err="1" smtClean="0"/>
              <a:t>T</a:t>
            </a:r>
            <a:r>
              <a:rPr lang="en-US" altLang="ja-JP" baseline="30000" dirty="0" err="1" smtClean="0"/>
              <a:t>BKGhard</a:t>
            </a:r>
            <a:endParaRPr kumimoji="1" lang="ja-JP" altLang="en-US" dirty="0"/>
          </a:p>
        </p:txBody>
      </p:sp>
      <p:sp>
        <p:nvSpPr>
          <p:cNvPr id="12" name="正方形/長方形 11"/>
          <p:cNvSpPr/>
          <p:nvPr/>
        </p:nvSpPr>
        <p:spPr>
          <a:xfrm>
            <a:off x="171527" y="1321832"/>
            <a:ext cx="1473200" cy="710168"/>
          </a:xfrm>
          <a:prstGeom prst="rect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/>
          <p:cNvSpPr/>
          <p:nvPr/>
        </p:nvSpPr>
        <p:spPr>
          <a:xfrm>
            <a:off x="1720927" y="1765300"/>
            <a:ext cx="1384300" cy="266700"/>
          </a:xfrm>
          <a:prstGeom prst="rect">
            <a:avLst/>
          </a:prstGeom>
          <a:noFill/>
          <a:ln w="38100" cmpd="sng">
            <a:solidFill>
              <a:srgbClr val="9000C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/>
        </p:nvSpPr>
        <p:spPr>
          <a:xfrm>
            <a:off x="323927" y="2812278"/>
            <a:ext cx="6389406" cy="877076"/>
          </a:xfrm>
          <a:prstGeom prst="rect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正方形/長方形 14"/>
          <p:cNvSpPr/>
          <p:nvPr/>
        </p:nvSpPr>
        <p:spPr>
          <a:xfrm>
            <a:off x="323927" y="3899022"/>
            <a:ext cx="5292017" cy="717546"/>
          </a:xfrm>
          <a:prstGeom prst="rect">
            <a:avLst/>
          </a:prstGeom>
          <a:noFill/>
          <a:ln w="38100" cmpd="sng">
            <a:solidFill>
              <a:srgbClr val="9000C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127000" y="4737100"/>
            <a:ext cx="88960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 err="1" smtClean="0"/>
              <a:t>Σp</a:t>
            </a:r>
            <a:r>
              <a:rPr lang="en-US" altLang="ja-JP" sz="2000" baseline="-25000" dirty="0" err="1" smtClean="0"/>
              <a:t>T</a:t>
            </a:r>
            <a:r>
              <a:rPr lang="en-US" altLang="ja-JP" sz="2000" baseline="30000" dirty="0" err="1" smtClean="0"/>
              <a:t>asso-PbPb</a:t>
            </a:r>
            <a:r>
              <a:rPr lang="en-US" altLang="ja-JP" sz="2000" dirty="0" smtClean="0"/>
              <a:t> - </a:t>
            </a:r>
            <a:r>
              <a:rPr lang="en-US" altLang="ja-JP" sz="2000" dirty="0" err="1"/>
              <a:t>Σp</a:t>
            </a:r>
            <a:r>
              <a:rPr lang="en-US" altLang="ja-JP" sz="2000" baseline="-25000" dirty="0" err="1"/>
              <a:t>T</a:t>
            </a:r>
            <a:r>
              <a:rPr lang="en-US" altLang="ja-JP" sz="2000" baseline="30000" dirty="0" err="1"/>
              <a:t>asso-pp</a:t>
            </a:r>
            <a:r>
              <a:rPr lang="en-US" altLang="ja-JP" sz="2000" dirty="0"/>
              <a:t> </a:t>
            </a:r>
            <a:r>
              <a:rPr lang="en-US" altLang="ja-JP" sz="2000" dirty="0" smtClean="0"/>
              <a:t> = </a:t>
            </a:r>
            <a:r>
              <a:rPr lang="en-US" altLang="ja-JP" sz="2000" dirty="0" err="1" smtClean="0"/>
              <a:t>Eff</a:t>
            </a:r>
            <a:r>
              <a:rPr lang="en-US" altLang="ja-JP" sz="2000" baseline="30000" dirty="0" err="1" smtClean="0"/>
              <a:t>PbPb</a:t>
            </a:r>
            <a:r>
              <a:rPr lang="en-US" altLang="ja-JP" sz="2000" dirty="0" smtClean="0"/>
              <a:t>(</a:t>
            </a:r>
            <a:r>
              <a:rPr lang="en-US" altLang="ja-JP" sz="2000" dirty="0" err="1"/>
              <a:t>Σp</a:t>
            </a:r>
            <a:r>
              <a:rPr lang="en-US" altLang="ja-JP" sz="2000" baseline="-25000" dirty="0" err="1"/>
              <a:t>T</a:t>
            </a:r>
            <a:r>
              <a:rPr lang="en-US" altLang="ja-JP" sz="2000" baseline="30000" dirty="0" err="1"/>
              <a:t>hard-</a:t>
            </a:r>
            <a:r>
              <a:rPr lang="en-US" altLang="ja-JP" sz="2000" baseline="30000" dirty="0" err="1" smtClean="0"/>
              <a:t>PbPb</a:t>
            </a:r>
            <a:r>
              <a:rPr lang="en-US" altLang="ja-JP" sz="2000" dirty="0" smtClean="0"/>
              <a:t> –</a:t>
            </a:r>
            <a:r>
              <a:rPr lang="en-US" altLang="ja-JP" sz="2000" dirty="0" err="1" smtClean="0"/>
              <a:t>Eff</a:t>
            </a:r>
            <a:r>
              <a:rPr lang="en-US" altLang="ja-JP" sz="2000" baseline="30000" dirty="0" err="1" smtClean="0"/>
              <a:t>pp</a:t>
            </a:r>
            <a:r>
              <a:rPr lang="en-US" altLang="ja-JP" sz="2000" dirty="0" smtClean="0"/>
              <a:t>/</a:t>
            </a:r>
            <a:r>
              <a:rPr lang="en-US" altLang="ja-JP" sz="2000" dirty="0" err="1" smtClean="0"/>
              <a:t>Eff</a:t>
            </a:r>
            <a:r>
              <a:rPr lang="en-US" altLang="ja-JP" sz="2000" baseline="30000" dirty="0" err="1" smtClean="0"/>
              <a:t>PbPb</a:t>
            </a:r>
            <a:r>
              <a:rPr lang="en-US" altLang="ja-JP" sz="2000" dirty="0" err="1" smtClean="0"/>
              <a:t>×</a:t>
            </a:r>
            <a:r>
              <a:rPr lang="en-US" altLang="ja-JP" sz="2000" dirty="0" err="1"/>
              <a:t>Σp</a:t>
            </a:r>
            <a:r>
              <a:rPr lang="en-US" altLang="ja-JP" sz="2000" baseline="-25000" dirty="0" err="1"/>
              <a:t>T</a:t>
            </a:r>
            <a:r>
              <a:rPr lang="en-US" altLang="ja-JP" sz="2000" baseline="30000" dirty="0" err="1"/>
              <a:t>hard-</a:t>
            </a:r>
            <a:r>
              <a:rPr lang="en-US" altLang="ja-JP" sz="2000" baseline="30000" dirty="0" err="1" smtClean="0"/>
              <a:t>pp</a:t>
            </a:r>
            <a:r>
              <a:rPr lang="en-US" altLang="ja-JP" sz="2000" dirty="0" smtClean="0"/>
              <a:t>) </a:t>
            </a:r>
            <a:r>
              <a:rPr lang="en-US" altLang="ja-JP" sz="2000" dirty="0" smtClean="0">
                <a:solidFill>
                  <a:schemeClr val="bg1">
                    <a:lumMod val="50000"/>
                  </a:schemeClr>
                </a:solidFill>
              </a:rPr>
              <a:t>+</a:t>
            </a:r>
            <a:r>
              <a:rPr lang="en-US" altLang="ja-JP" sz="2000" dirty="0" err="1" smtClean="0">
                <a:solidFill>
                  <a:schemeClr val="bg1">
                    <a:lumMod val="50000"/>
                  </a:schemeClr>
                </a:solidFill>
              </a:rPr>
              <a:t>Eff</a:t>
            </a:r>
            <a:r>
              <a:rPr lang="en-US" altLang="ja-JP" sz="2000" baseline="30000" dirty="0" err="1" smtClean="0">
                <a:solidFill>
                  <a:schemeClr val="bg1">
                    <a:lumMod val="50000"/>
                  </a:schemeClr>
                </a:solidFill>
              </a:rPr>
              <a:t>PbPb</a:t>
            </a:r>
            <a:r>
              <a:rPr lang="en-US" altLang="ja-JP" sz="2000" dirty="0" err="1">
                <a:solidFill>
                  <a:schemeClr val="bg1">
                    <a:lumMod val="50000"/>
                  </a:schemeClr>
                </a:solidFill>
              </a:rPr>
              <a:t>Σp</a:t>
            </a:r>
            <a:r>
              <a:rPr lang="en-US" altLang="ja-JP" sz="2000" baseline="-25000" dirty="0" err="1">
                <a:solidFill>
                  <a:schemeClr val="bg1">
                    <a:lumMod val="50000"/>
                  </a:schemeClr>
                </a:solidFill>
              </a:rPr>
              <a:t>T</a:t>
            </a:r>
            <a:r>
              <a:rPr lang="en-US" altLang="ja-JP" sz="2000" baseline="30000" dirty="0" err="1">
                <a:solidFill>
                  <a:schemeClr val="bg1">
                    <a:lumMod val="50000"/>
                  </a:schemeClr>
                </a:solidFill>
              </a:rPr>
              <a:t>contami-</a:t>
            </a:r>
            <a:r>
              <a:rPr lang="en-US" altLang="ja-JP" sz="2000" baseline="30000" dirty="0" err="1" smtClean="0">
                <a:solidFill>
                  <a:schemeClr val="bg1">
                    <a:lumMod val="50000"/>
                  </a:schemeClr>
                </a:solidFill>
              </a:rPr>
              <a:t>PbPb</a:t>
            </a:r>
            <a:endParaRPr lang="en-US" altLang="ja-JP" sz="2000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kumimoji="1" lang="en-US" altLang="ja-JP" sz="2000" dirty="0" smtClean="0">
                <a:solidFill>
                  <a:schemeClr val="bg1">
                    <a:lumMod val="50000"/>
                  </a:schemeClr>
                </a:solidFill>
              </a:rPr>
              <a:t>                                                                                                                </a:t>
            </a:r>
            <a:r>
              <a:rPr lang="en-US" altLang="ja-JP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kumimoji="1" lang="en-US" altLang="ja-JP" sz="2000" dirty="0" smtClean="0">
                <a:solidFill>
                  <a:schemeClr val="bg1">
                    <a:lumMod val="50000"/>
                  </a:schemeClr>
                </a:solidFill>
              </a:rPr>
              <a:t>    - </a:t>
            </a:r>
            <a:r>
              <a:rPr lang="en-US" altLang="ja-JP" sz="2000" dirty="0" err="1" smtClean="0">
                <a:solidFill>
                  <a:schemeClr val="bg1">
                    <a:lumMod val="50000"/>
                  </a:schemeClr>
                </a:solidFill>
              </a:rPr>
              <a:t>Eff</a:t>
            </a:r>
            <a:r>
              <a:rPr lang="en-US" altLang="ja-JP" sz="2000" baseline="30000" dirty="0" err="1" smtClean="0">
                <a:solidFill>
                  <a:schemeClr val="bg1">
                    <a:lumMod val="50000"/>
                  </a:schemeClr>
                </a:solidFill>
              </a:rPr>
              <a:t>pp</a:t>
            </a:r>
            <a:r>
              <a:rPr lang="en-US" altLang="ja-JP" sz="2000" baseline="30000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en-US" altLang="ja-JP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ja-JP" sz="2000" dirty="0" err="1" smtClean="0">
                <a:solidFill>
                  <a:schemeClr val="bg1">
                    <a:lumMod val="50000"/>
                  </a:schemeClr>
                </a:solidFill>
              </a:rPr>
              <a:t>Σp</a:t>
            </a:r>
            <a:r>
              <a:rPr lang="en-US" altLang="ja-JP" sz="2000" baseline="-25000" dirty="0" err="1" smtClean="0">
                <a:solidFill>
                  <a:schemeClr val="bg1">
                    <a:lumMod val="50000"/>
                  </a:schemeClr>
                </a:solidFill>
              </a:rPr>
              <a:t>T</a:t>
            </a:r>
            <a:r>
              <a:rPr lang="en-US" altLang="ja-JP" sz="2000" baseline="30000" dirty="0" err="1" smtClean="0">
                <a:solidFill>
                  <a:schemeClr val="bg1">
                    <a:lumMod val="50000"/>
                  </a:schemeClr>
                </a:solidFill>
              </a:rPr>
              <a:t>contami-</a:t>
            </a:r>
            <a:r>
              <a:rPr lang="en-US" altLang="ja-JP" sz="2000" baseline="30000" dirty="0" err="1">
                <a:solidFill>
                  <a:schemeClr val="bg1">
                    <a:lumMod val="50000"/>
                  </a:schemeClr>
                </a:solidFill>
              </a:rPr>
              <a:t>pp</a:t>
            </a:r>
            <a:endParaRPr kumimoji="1" lang="en-US" altLang="ja-JP" sz="2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704016" y="5444986"/>
            <a:ext cx="6319047" cy="584776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contamination                    : 6% @ 0.3 </a:t>
            </a:r>
            <a:r>
              <a:rPr kumimoji="1" lang="en-US" altLang="ja-JP" sz="1600" dirty="0" err="1" smtClean="0"/>
              <a:t>GeV</a:t>
            </a:r>
            <a:r>
              <a:rPr kumimoji="1" lang="en-US" altLang="ja-JP" sz="1600" dirty="0" smtClean="0"/>
              <a:t>/c , &lt;2 % @ 1GeV/c  (for </a:t>
            </a:r>
            <a:r>
              <a:rPr kumimoji="1" lang="en-US" altLang="ja-JP" sz="1600" dirty="0" err="1" smtClean="0"/>
              <a:t>Pb-Pb</a:t>
            </a:r>
            <a:r>
              <a:rPr kumimoji="1" lang="en-US" altLang="ja-JP" sz="1600" dirty="0" smtClean="0"/>
              <a:t>)</a:t>
            </a:r>
          </a:p>
          <a:p>
            <a:r>
              <a:rPr lang="en-US" altLang="ja-JP" sz="1600" dirty="0"/>
              <a:t> </a:t>
            </a:r>
            <a:r>
              <a:rPr lang="en-US" altLang="ja-JP" sz="1600" dirty="0" smtClean="0"/>
              <a:t>(in reconstructed track)     6% @ 0.2 </a:t>
            </a:r>
            <a:r>
              <a:rPr lang="en-US" altLang="ja-JP" sz="1600" dirty="0" err="1" smtClean="0"/>
              <a:t>GeV</a:t>
            </a:r>
            <a:r>
              <a:rPr lang="en-US" altLang="ja-JP" sz="1600" dirty="0" smtClean="0"/>
              <a:t>/c , &lt;2 % @ 1GeV/c  (for </a:t>
            </a:r>
            <a:r>
              <a:rPr lang="en-US" altLang="ja-JP" sz="1600" dirty="0" err="1" smtClean="0"/>
              <a:t>pp</a:t>
            </a:r>
            <a:r>
              <a:rPr lang="en-US" altLang="ja-JP" sz="1600" dirty="0" smtClean="0"/>
              <a:t>)</a:t>
            </a:r>
            <a:endParaRPr kumimoji="1" lang="ja-JP" altLang="en-US" sz="1600" dirty="0"/>
          </a:p>
        </p:txBody>
      </p:sp>
      <p:grpSp>
        <p:nvGrpSpPr>
          <p:cNvPr id="17" name="図形グループ 16"/>
          <p:cNvGrpSpPr/>
          <p:nvPr/>
        </p:nvGrpSpPr>
        <p:grpSpPr>
          <a:xfrm>
            <a:off x="7466721" y="1358233"/>
            <a:ext cx="1119385" cy="1561633"/>
            <a:chOff x="3449324" y="1804532"/>
            <a:chExt cx="1606837" cy="2340447"/>
          </a:xfrm>
        </p:grpSpPr>
        <p:sp>
          <p:nvSpPr>
            <p:cNvPr id="18" name="円/楕円 17"/>
            <p:cNvSpPr/>
            <p:nvPr/>
          </p:nvSpPr>
          <p:spPr>
            <a:xfrm>
              <a:off x="3771900" y="297180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円/楕円 18"/>
            <p:cNvSpPr/>
            <p:nvPr/>
          </p:nvSpPr>
          <p:spPr>
            <a:xfrm>
              <a:off x="4651224" y="296545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0" name="直線コネクタ 19"/>
            <p:cNvCxnSpPr>
              <a:stCxn id="19" idx="2"/>
              <a:endCxn id="18" idx="6"/>
            </p:cNvCxnSpPr>
            <p:nvPr/>
          </p:nvCxnSpPr>
          <p:spPr>
            <a:xfrm flipH="1">
              <a:off x="4000500" y="3079750"/>
              <a:ext cx="650724" cy="6350"/>
            </a:xfrm>
            <a:prstGeom prst="line">
              <a:avLst/>
            </a:prstGeom>
            <a:ln w="381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図形グループ 20"/>
            <p:cNvGrpSpPr/>
            <p:nvPr/>
          </p:nvGrpSpPr>
          <p:grpSpPr>
            <a:xfrm rot="482167">
              <a:off x="4432455" y="1804532"/>
              <a:ext cx="623706" cy="1293329"/>
              <a:chOff x="5028324" y="1356905"/>
              <a:chExt cx="1095432" cy="2782954"/>
            </a:xfrm>
          </p:grpSpPr>
          <p:grpSp>
            <p:nvGrpSpPr>
              <p:cNvPr id="43" name="図形グループ 42"/>
              <p:cNvGrpSpPr/>
              <p:nvPr/>
            </p:nvGrpSpPr>
            <p:grpSpPr>
              <a:xfrm rot="18612115">
                <a:off x="4952798" y="3296996"/>
                <a:ext cx="799568" cy="187810"/>
                <a:chOff x="3362600" y="3298532"/>
                <a:chExt cx="2447977" cy="536575"/>
              </a:xfrm>
            </p:grpSpPr>
            <p:sp>
              <p:nvSpPr>
                <p:cNvPr id="52" name="Oval 7"/>
                <p:cNvSpPr>
                  <a:spLocks noChangeArrowheads="1"/>
                </p:cNvSpPr>
                <p:nvPr/>
              </p:nvSpPr>
              <p:spPr bwMode="auto">
                <a:xfrm>
                  <a:off x="3381323" y="331758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3" name="Oval 9"/>
                <p:cNvSpPr>
                  <a:spLocks noChangeArrowheads="1"/>
                </p:cNvSpPr>
                <p:nvPr/>
              </p:nvSpPr>
              <p:spPr bwMode="auto">
                <a:xfrm>
                  <a:off x="3866261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4" name="Oval 10"/>
                <p:cNvSpPr>
                  <a:spLocks noChangeArrowheads="1"/>
                </p:cNvSpPr>
                <p:nvPr/>
              </p:nvSpPr>
              <p:spPr bwMode="auto">
                <a:xfrm>
                  <a:off x="4077104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5" name="Oval 11"/>
                <p:cNvSpPr>
                  <a:spLocks noChangeArrowheads="1"/>
                </p:cNvSpPr>
                <p:nvPr/>
              </p:nvSpPr>
              <p:spPr bwMode="auto">
                <a:xfrm>
                  <a:off x="4309031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6" name="Oval 12"/>
                <p:cNvSpPr>
                  <a:spLocks noChangeArrowheads="1"/>
                </p:cNvSpPr>
                <p:nvPr/>
              </p:nvSpPr>
              <p:spPr bwMode="auto">
                <a:xfrm>
                  <a:off x="4519874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7" name="Oval 13"/>
                <p:cNvSpPr>
                  <a:spLocks noChangeArrowheads="1"/>
                </p:cNvSpPr>
                <p:nvPr/>
              </p:nvSpPr>
              <p:spPr bwMode="auto">
                <a:xfrm>
                  <a:off x="4730716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8" name="Oval 15"/>
                <p:cNvSpPr>
                  <a:spLocks noChangeArrowheads="1"/>
                </p:cNvSpPr>
                <p:nvPr/>
              </p:nvSpPr>
              <p:spPr bwMode="auto">
                <a:xfrm>
                  <a:off x="5173486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9" name="正方形/長方形 58"/>
                <p:cNvSpPr/>
                <p:nvPr/>
              </p:nvSpPr>
              <p:spPr>
                <a:xfrm>
                  <a:off x="5353377" y="3530600"/>
                  <a:ext cx="457200" cy="27275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FFFFFF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0" name="Oval 14"/>
                <p:cNvSpPr>
                  <a:spLocks noChangeArrowheads="1"/>
                </p:cNvSpPr>
                <p:nvPr/>
              </p:nvSpPr>
              <p:spPr bwMode="auto">
                <a:xfrm>
                  <a:off x="4962643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61" name="正方形/長方形 60"/>
                <p:cNvSpPr/>
                <p:nvPr/>
              </p:nvSpPr>
              <p:spPr>
                <a:xfrm>
                  <a:off x="3362600" y="3562350"/>
                  <a:ext cx="457200" cy="27275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FFFFFF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2" name="Oval 8"/>
                <p:cNvSpPr>
                  <a:spLocks noChangeArrowheads="1"/>
                </p:cNvSpPr>
                <p:nvPr/>
              </p:nvSpPr>
              <p:spPr bwMode="auto">
                <a:xfrm>
                  <a:off x="3613250" y="3308057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</p:grpSp>
          <p:cxnSp>
            <p:nvCxnSpPr>
              <p:cNvPr id="44" name="直線矢印コネクタ 43"/>
              <p:cNvCxnSpPr/>
              <p:nvPr/>
            </p:nvCxnSpPr>
            <p:spPr>
              <a:xfrm flipV="1">
                <a:off x="5039798" y="2857158"/>
                <a:ext cx="178389" cy="1282701"/>
              </a:xfrm>
              <a:prstGeom prst="straightConnector1">
                <a:avLst/>
              </a:prstGeom>
              <a:ln>
                <a:solidFill>
                  <a:srgbClr val="9000C8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線矢印コネクタ 44"/>
              <p:cNvCxnSpPr/>
              <p:nvPr/>
            </p:nvCxnSpPr>
            <p:spPr>
              <a:xfrm flipV="1">
                <a:off x="5233587" y="1749769"/>
                <a:ext cx="125036" cy="1079500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線矢印コネクタ 45"/>
              <p:cNvCxnSpPr/>
              <p:nvPr/>
            </p:nvCxnSpPr>
            <p:spPr>
              <a:xfrm flipH="1" flipV="1">
                <a:off x="5028324" y="2168869"/>
                <a:ext cx="92532" cy="660400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線矢印コネクタ 46"/>
              <p:cNvCxnSpPr/>
              <p:nvPr/>
            </p:nvCxnSpPr>
            <p:spPr>
              <a:xfrm flipV="1">
                <a:off x="5298320" y="1610069"/>
                <a:ext cx="384038" cy="1092200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線矢印コネクタ 47"/>
              <p:cNvCxnSpPr/>
              <p:nvPr/>
            </p:nvCxnSpPr>
            <p:spPr>
              <a:xfrm flipV="1">
                <a:off x="5298320" y="2168869"/>
                <a:ext cx="459225" cy="533400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円/楕円 48"/>
              <p:cNvSpPr/>
              <p:nvPr/>
            </p:nvSpPr>
            <p:spPr>
              <a:xfrm rot="876989">
                <a:off x="5099004" y="1413916"/>
                <a:ext cx="986298" cy="237348"/>
              </a:xfrm>
              <a:prstGeom prst="ellipse">
                <a:avLst/>
              </a:prstGeom>
              <a:noFill/>
              <a:ln w="38100" cmpd="sng"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50" name="直線コネクタ 49"/>
              <p:cNvCxnSpPr>
                <a:stCxn id="49" idx="2"/>
              </p:cNvCxnSpPr>
              <p:nvPr/>
            </p:nvCxnSpPr>
            <p:spPr>
              <a:xfrm rot="21117833">
                <a:off x="5191460" y="1356905"/>
                <a:ext cx="1768" cy="1479797"/>
              </a:xfrm>
              <a:prstGeom prst="line">
                <a:avLst/>
              </a:prstGeom>
              <a:ln w="38100" cmpd="sng">
                <a:solidFill>
                  <a:srgbClr val="008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線コネクタ 50"/>
              <p:cNvCxnSpPr>
                <a:stCxn id="49" idx="6"/>
              </p:cNvCxnSpPr>
              <p:nvPr/>
            </p:nvCxnSpPr>
            <p:spPr>
              <a:xfrm rot="21117833" flipH="1">
                <a:off x="5215312" y="1781948"/>
                <a:ext cx="908444" cy="966213"/>
              </a:xfrm>
              <a:prstGeom prst="line">
                <a:avLst/>
              </a:prstGeom>
              <a:ln w="38100" cmpd="sng">
                <a:solidFill>
                  <a:srgbClr val="008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図形グループ 21"/>
            <p:cNvGrpSpPr/>
            <p:nvPr/>
          </p:nvGrpSpPr>
          <p:grpSpPr>
            <a:xfrm rot="12457012">
              <a:off x="3449324" y="2851650"/>
              <a:ext cx="623706" cy="1293329"/>
              <a:chOff x="5028324" y="1356905"/>
              <a:chExt cx="1095432" cy="2782954"/>
            </a:xfrm>
          </p:grpSpPr>
          <p:grpSp>
            <p:nvGrpSpPr>
              <p:cNvPr id="23" name="図形グループ 22"/>
              <p:cNvGrpSpPr/>
              <p:nvPr/>
            </p:nvGrpSpPr>
            <p:grpSpPr>
              <a:xfrm rot="18612115">
                <a:off x="4952798" y="3296996"/>
                <a:ext cx="799568" cy="187810"/>
                <a:chOff x="3362600" y="3298532"/>
                <a:chExt cx="2447977" cy="536575"/>
              </a:xfrm>
            </p:grpSpPr>
            <p:sp>
              <p:nvSpPr>
                <p:cNvPr id="32" name="Oval 7"/>
                <p:cNvSpPr>
                  <a:spLocks noChangeArrowheads="1"/>
                </p:cNvSpPr>
                <p:nvPr/>
              </p:nvSpPr>
              <p:spPr bwMode="auto">
                <a:xfrm>
                  <a:off x="3381323" y="331758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33" name="Oval 9"/>
                <p:cNvSpPr>
                  <a:spLocks noChangeArrowheads="1"/>
                </p:cNvSpPr>
                <p:nvPr/>
              </p:nvSpPr>
              <p:spPr bwMode="auto">
                <a:xfrm>
                  <a:off x="3866261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34" name="Oval 10"/>
                <p:cNvSpPr>
                  <a:spLocks noChangeArrowheads="1"/>
                </p:cNvSpPr>
                <p:nvPr/>
              </p:nvSpPr>
              <p:spPr bwMode="auto">
                <a:xfrm>
                  <a:off x="4077104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35" name="Oval 11"/>
                <p:cNvSpPr>
                  <a:spLocks noChangeArrowheads="1"/>
                </p:cNvSpPr>
                <p:nvPr/>
              </p:nvSpPr>
              <p:spPr bwMode="auto">
                <a:xfrm>
                  <a:off x="4309031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36" name="Oval 12"/>
                <p:cNvSpPr>
                  <a:spLocks noChangeArrowheads="1"/>
                </p:cNvSpPr>
                <p:nvPr/>
              </p:nvSpPr>
              <p:spPr bwMode="auto">
                <a:xfrm>
                  <a:off x="4519874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37" name="Oval 13"/>
                <p:cNvSpPr>
                  <a:spLocks noChangeArrowheads="1"/>
                </p:cNvSpPr>
                <p:nvPr/>
              </p:nvSpPr>
              <p:spPr bwMode="auto">
                <a:xfrm>
                  <a:off x="4730716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38" name="Oval 15"/>
                <p:cNvSpPr>
                  <a:spLocks noChangeArrowheads="1"/>
                </p:cNvSpPr>
                <p:nvPr/>
              </p:nvSpPr>
              <p:spPr bwMode="auto">
                <a:xfrm>
                  <a:off x="5173486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39" name="正方形/長方形 38"/>
                <p:cNvSpPr/>
                <p:nvPr/>
              </p:nvSpPr>
              <p:spPr>
                <a:xfrm>
                  <a:off x="5353377" y="3530600"/>
                  <a:ext cx="457200" cy="27275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FFFFFF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0" name="Oval 14"/>
                <p:cNvSpPr>
                  <a:spLocks noChangeArrowheads="1"/>
                </p:cNvSpPr>
                <p:nvPr/>
              </p:nvSpPr>
              <p:spPr bwMode="auto">
                <a:xfrm>
                  <a:off x="4962643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41" name="正方形/長方形 40"/>
                <p:cNvSpPr/>
                <p:nvPr/>
              </p:nvSpPr>
              <p:spPr>
                <a:xfrm>
                  <a:off x="3362600" y="3562350"/>
                  <a:ext cx="457200" cy="27275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FFFFFF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2" name="Oval 8"/>
                <p:cNvSpPr>
                  <a:spLocks noChangeArrowheads="1"/>
                </p:cNvSpPr>
                <p:nvPr/>
              </p:nvSpPr>
              <p:spPr bwMode="auto">
                <a:xfrm>
                  <a:off x="3613250" y="3308057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</p:grpSp>
          <p:cxnSp>
            <p:nvCxnSpPr>
              <p:cNvPr id="24" name="直線矢印コネクタ 23"/>
              <p:cNvCxnSpPr/>
              <p:nvPr/>
            </p:nvCxnSpPr>
            <p:spPr>
              <a:xfrm flipV="1">
                <a:off x="5039798" y="2857158"/>
                <a:ext cx="178389" cy="1282701"/>
              </a:xfrm>
              <a:prstGeom prst="straightConnector1">
                <a:avLst/>
              </a:prstGeom>
              <a:ln>
                <a:solidFill>
                  <a:srgbClr val="9000C8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線矢印コネクタ 24"/>
              <p:cNvCxnSpPr/>
              <p:nvPr/>
            </p:nvCxnSpPr>
            <p:spPr>
              <a:xfrm flipV="1">
                <a:off x="5233587" y="1749769"/>
                <a:ext cx="125036" cy="1079500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線矢印コネクタ 25"/>
              <p:cNvCxnSpPr/>
              <p:nvPr/>
            </p:nvCxnSpPr>
            <p:spPr>
              <a:xfrm flipH="1" flipV="1">
                <a:off x="5028324" y="2168869"/>
                <a:ext cx="92532" cy="660400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線矢印コネクタ 26"/>
              <p:cNvCxnSpPr/>
              <p:nvPr/>
            </p:nvCxnSpPr>
            <p:spPr>
              <a:xfrm flipV="1">
                <a:off x="5298320" y="1610069"/>
                <a:ext cx="384038" cy="1092200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線矢印コネクタ 27"/>
              <p:cNvCxnSpPr/>
              <p:nvPr/>
            </p:nvCxnSpPr>
            <p:spPr>
              <a:xfrm flipV="1">
                <a:off x="5298320" y="2168869"/>
                <a:ext cx="459225" cy="533400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円/楕円 28"/>
              <p:cNvSpPr/>
              <p:nvPr/>
            </p:nvSpPr>
            <p:spPr>
              <a:xfrm rot="876989">
                <a:off x="5099004" y="1413916"/>
                <a:ext cx="986298" cy="237348"/>
              </a:xfrm>
              <a:prstGeom prst="ellipse">
                <a:avLst/>
              </a:prstGeom>
              <a:noFill/>
              <a:ln w="38100" cmpd="sng"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30" name="直線コネクタ 29"/>
              <p:cNvCxnSpPr>
                <a:stCxn id="29" idx="2"/>
              </p:cNvCxnSpPr>
              <p:nvPr/>
            </p:nvCxnSpPr>
            <p:spPr>
              <a:xfrm rot="21117833">
                <a:off x="5191460" y="1356905"/>
                <a:ext cx="1768" cy="1479797"/>
              </a:xfrm>
              <a:prstGeom prst="line">
                <a:avLst/>
              </a:prstGeom>
              <a:ln w="38100" cmpd="sng">
                <a:solidFill>
                  <a:srgbClr val="008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線コネクタ 30"/>
              <p:cNvCxnSpPr>
                <a:stCxn id="29" idx="6"/>
              </p:cNvCxnSpPr>
              <p:nvPr/>
            </p:nvCxnSpPr>
            <p:spPr>
              <a:xfrm rot="21117833" flipH="1">
                <a:off x="5215312" y="1781948"/>
                <a:ext cx="908444" cy="966213"/>
              </a:xfrm>
              <a:prstGeom prst="line">
                <a:avLst/>
              </a:prstGeom>
              <a:ln w="38100" cmpd="sng">
                <a:solidFill>
                  <a:srgbClr val="008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3" name="図形グループ 62"/>
          <p:cNvGrpSpPr/>
          <p:nvPr/>
        </p:nvGrpSpPr>
        <p:grpSpPr>
          <a:xfrm>
            <a:off x="7186194" y="1656870"/>
            <a:ext cx="1703727" cy="1055205"/>
            <a:chOff x="599924" y="1911350"/>
            <a:chExt cx="2641600" cy="1917700"/>
          </a:xfrm>
        </p:grpSpPr>
        <p:sp>
          <p:nvSpPr>
            <p:cNvPr id="64" name="角丸四角形 63"/>
            <p:cNvSpPr/>
            <p:nvPr/>
          </p:nvSpPr>
          <p:spPr>
            <a:xfrm>
              <a:off x="955524" y="2114550"/>
              <a:ext cx="1879600" cy="1562100"/>
            </a:xfrm>
            <a:prstGeom prst="roundRect">
              <a:avLst/>
            </a:prstGeom>
            <a:gradFill flip="none" rotWithShape="1">
              <a:gsLst>
                <a:gs pos="0">
                  <a:srgbClr val="FF6600">
                    <a:alpha val="40000"/>
                  </a:srgbClr>
                </a:gs>
                <a:gs pos="100000">
                  <a:srgbClr val="FF6600">
                    <a:alpha val="40000"/>
                  </a:srgbClr>
                </a:gs>
                <a:gs pos="50000">
                  <a:srgbClr val="FF0000">
                    <a:alpha val="59000"/>
                  </a:srgbClr>
                </a:gs>
              </a:gsLst>
              <a:lin ang="16200000" scaled="0"/>
              <a:tileRect/>
            </a:gra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65" name="図形グループ 64"/>
            <p:cNvGrpSpPr/>
            <p:nvPr/>
          </p:nvGrpSpPr>
          <p:grpSpPr>
            <a:xfrm>
              <a:off x="599924" y="1911350"/>
              <a:ext cx="647700" cy="1917700"/>
              <a:chOff x="1016000" y="1816100"/>
              <a:chExt cx="647700" cy="1917700"/>
            </a:xfrm>
          </p:grpSpPr>
          <p:sp>
            <p:nvSpPr>
              <p:cNvPr id="95" name="円/楕円 94"/>
              <p:cNvSpPr/>
              <p:nvPr/>
            </p:nvSpPr>
            <p:spPr>
              <a:xfrm>
                <a:off x="1155700" y="33909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6" name="円/楕円 95"/>
              <p:cNvSpPr/>
              <p:nvPr/>
            </p:nvSpPr>
            <p:spPr>
              <a:xfrm>
                <a:off x="1016000" y="22225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7" name="円/楕円 96"/>
              <p:cNvSpPr/>
              <p:nvPr/>
            </p:nvSpPr>
            <p:spPr>
              <a:xfrm>
                <a:off x="1282700" y="35052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8" name="円/楕円 97"/>
              <p:cNvSpPr/>
              <p:nvPr/>
            </p:nvSpPr>
            <p:spPr>
              <a:xfrm>
                <a:off x="1168400" y="20193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9" name="円/楕円 98"/>
              <p:cNvSpPr/>
              <p:nvPr/>
            </p:nvSpPr>
            <p:spPr>
              <a:xfrm>
                <a:off x="1244600" y="32766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0" name="円/楕円 99"/>
              <p:cNvSpPr/>
              <p:nvPr/>
            </p:nvSpPr>
            <p:spPr>
              <a:xfrm>
                <a:off x="1282700" y="23876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1" name="円/楕円 100"/>
              <p:cNvSpPr/>
              <p:nvPr/>
            </p:nvSpPr>
            <p:spPr>
              <a:xfrm>
                <a:off x="1358900" y="20193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2" name="円/楕円 101"/>
              <p:cNvSpPr/>
              <p:nvPr/>
            </p:nvSpPr>
            <p:spPr>
              <a:xfrm>
                <a:off x="1358900" y="30861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3" name="円/楕円 102"/>
              <p:cNvSpPr/>
              <p:nvPr/>
            </p:nvSpPr>
            <p:spPr>
              <a:xfrm>
                <a:off x="1371600" y="21590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4" name="円/楕円 103"/>
              <p:cNvSpPr/>
              <p:nvPr/>
            </p:nvSpPr>
            <p:spPr>
              <a:xfrm>
                <a:off x="1397000" y="25273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5" name="円/楕円 104"/>
              <p:cNvSpPr/>
              <p:nvPr/>
            </p:nvSpPr>
            <p:spPr>
              <a:xfrm>
                <a:off x="1028700" y="28956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6" name="円/楕円 105"/>
              <p:cNvSpPr/>
              <p:nvPr/>
            </p:nvSpPr>
            <p:spPr>
              <a:xfrm>
                <a:off x="1092200" y="19304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7" name="円/楕円 106"/>
              <p:cNvSpPr/>
              <p:nvPr/>
            </p:nvSpPr>
            <p:spPr>
              <a:xfrm>
                <a:off x="1409700" y="26670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8" name="円/楕円 107"/>
              <p:cNvSpPr/>
              <p:nvPr/>
            </p:nvSpPr>
            <p:spPr>
              <a:xfrm>
                <a:off x="1092200" y="32385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9" name="円/楕円 108"/>
              <p:cNvSpPr/>
              <p:nvPr/>
            </p:nvSpPr>
            <p:spPr>
              <a:xfrm>
                <a:off x="1320800" y="28956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0" name="円/楕円 109"/>
              <p:cNvSpPr/>
              <p:nvPr/>
            </p:nvSpPr>
            <p:spPr>
              <a:xfrm>
                <a:off x="1092200" y="25527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1" name="円/楕円 110"/>
              <p:cNvSpPr/>
              <p:nvPr/>
            </p:nvSpPr>
            <p:spPr>
              <a:xfrm>
                <a:off x="1435100" y="23241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2" name="円/楕円 111"/>
              <p:cNvSpPr/>
              <p:nvPr/>
            </p:nvSpPr>
            <p:spPr>
              <a:xfrm>
                <a:off x="1206500" y="18161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3" name="円/楕円 112"/>
              <p:cNvSpPr/>
              <p:nvPr/>
            </p:nvSpPr>
            <p:spPr>
              <a:xfrm>
                <a:off x="1143000" y="22606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4" name="円/楕円 113"/>
              <p:cNvSpPr/>
              <p:nvPr/>
            </p:nvSpPr>
            <p:spPr>
              <a:xfrm>
                <a:off x="1206500" y="28702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5" name="円/楕円 114"/>
              <p:cNvSpPr/>
              <p:nvPr/>
            </p:nvSpPr>
            <p:spPr>
              <a:xfrm>
                <a:off x="1206500" y="26162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6" name="円/楕円 115"/>
              <p:cNvSpPr/>
              <p:nvPr/>
            </p:nvSpPr>
            <p:spPr>
              <a:xfrm>
                <a:off x="1206500" y="30861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7" name="円/楕円 116"/>
              <p:cNvSpPr/>
              <p:nvPr/>
            </p:nvSpPr>
            <p:spPr>
              <a:xfrm>
                <a:off x="1028700" y="26670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8" name="円/楕円 117"/>
              <p:cNvSpPr/>
              <p:nvPr/>
            </p:nvSpPr>
            <p:spPr>
              <a:xfrm>
                <a:off x="1028700" y="30861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9" name="円/楕円 118"/>
              <p:cNvSpPr/>
              <p:nvPr/>
            </p:nvSpPr>
            <p:spPr>
              <a:xfrm>
                <a:off x="1104900" y="27813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0" name="円/楕円 119"/>
              <p:cNvSpPr/>
              <p:nvPr/>
            </p:nvSpPr>
            <p:spPr>
              <a:xfrm>
                <a:off x="1435100" y="28575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1" name="円/楕円 120"/>
              <p:cNvSpPr/>
              <p:nvPr/>
            </p:nvSpPr>
            <p:spPr>
              <a:xfrm>
                <a:off x="1016000" y="24638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2" name="円/楕円 121"/>
              <p:cNvSpPr/>
              <p:nvPr/>
            </p:nvSpPr>
            <p:spPr>
              <a:xfrm>
                <a:off x="1371600" y="31242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66" name="図形グループ 65"/>
            <p:cNvGrpSpPr/>
            <p:nvPr/>
          </p:nvGrpSpPr>
          <p:grpSpPr>
            <a:xfrm>
              <a:off x="2593824" y="1911350"/>
              <a:ext cx="647700" cy="1917700"/>
              <a:chOff x="1016000" y="1816100"/>
              <a:chExt cx="647700" cy="1917700"/>
            </a:xfrm>
          </p:grpSpPr>
          <p:sp>
            <p:nvSpPr>
              <p:cNvPr id="67" name="円/楕円 66"/>
              <p:cNvSpPr/>
              <p:nvPr/>
            </p:nvSpPr>
            <p:spPr>
              <a:xfrm>
                <a:off x="1155700" y="33909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8" name="円/楕円 67"/>
              <p:cNvSpPr/>
              <p:nvPr/>
            </p:nvSpPr>
            <p:spPr>
              <a:xfrm>
                <a:off x="1016000" y="22225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9" name="円/楕円 68"/>
              <p:cNvSpPr/>
              <p:nvPr/>
            </p:nvSpPr>
            <p:spPr>
              <a:xfrm>
                <a:off x="1282700" y="35052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0" name="円/楕円 69"/>
              <p:cNvSpPr/>
              <p:nvPr/>
            </p:nvSpPr>
            <p:spPr>
              <a:xfrm>
                <a:off x="1168400" y="20193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1" name="円/楕円 70"/>
              <p:cNvSpPr/>
              <p:nvPr/>
            </p:nvSpPr>
            <p:spPr>
              <a:xfrm>
                <a:off x="1244600" y="32766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2" name="円/楕円 71"/>
              <p:cNvSpPr/>
              <p:nvPr/>
            </p:nvSpPr>
            <p:spPr>
              <a:xfrm>
                <a:off x="1282700" y="23876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3" name="円/楕円 72"/>
              <p:cNvSpPr/>
              <p:nvPr/>
            </p:nvSpPr>
            <p:spPr>
              <a:xfrm>
                <a:off x="1358900" y="20193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4" name="円/楕円 73"/>
              <p:cNvSpPr/>
              <p:nvPr/>
            </p:nvSpPr>
            <p:spPr>
              <a:xfrm>
                <a:off x="1358900" y="30861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5" name="円/楕円 74"/>
              <p:cNvSpPr/>
              <p:nvPr/>
            </p:nvSpPr>
            <p:spPr>
              <a:xfrm>
                <a:off x="1371600" y="21590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6" name="円/楕円 75"/>
              <p:cNvSpPr/>
              <p:nvPr/>
            </p:nvSpPr>
            <p:spPr>
              <a:xfrm>
                <a:off x="1397000" y="25273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7" name="円/楕円 76"/>
              <p:cNvSpPr/>
              <p:nvPr/>
            </p:nvSpPr>
            <p:spPr>
              <a:xfrm>
                <a:off x="1028700" y="28956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8" name="円/楕円 77"/>
              <p:cNvSpPr/>
              <p:nvPr/>
            </p:nvSpPr>
            <p:spPr>
              <a:xfrm>
                <a:off x="1092200" y="19304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9" name="円/楕円 78"/>
              <p:cNvSpPr/>
              <p:nvPr/>
            </p:nvSpPr>
            <p:spPr>
              <a:xfrm>
                <a:off x="1409700" y="26670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0" name="円/楕円 79"/>
              <p:cNvSpPr/>
              <p:nvPr/>
            </p:nvSpPr>
            <p:spPr>
              <a:xfrm>
                <a:off x="1092200" y="32385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1" name="円/楕円 80"/>
              <p:cNvSpPr/>
              <p:nvPr/>
            </p:nvSpPr>
            <p:spPr>
              <a:xfrm>
                <a:off x="1320800" y="28956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2" name="円/楕円 81"/>
              <p:cNvSpPr/>
              <p:nvPr/>
            </p:nvSpPr>
            <p:spPr>
              <a:xfrm>
                <a:off x="1092200" y="25527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3" name="円/楕円 82"/>
              <p:cNvSpPr/>
              <p:nvPr/>
            </p:nvSpPr>
            <p:spPr>
              <a:xfrm>
                <a:off x="1435100" y="23241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4" name="円/楕円 83"/>
              <p:cNvSpPr/>
              <p:nvPr/>
            </p:nvSpPr>
            <p:spPr>
              <a:xfrm>
                <a:off x="1206500" y="18161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5" name="円/楕円 84"/>
              <p:cNvSpPr/>
              <p:nvPr/>
            </p:nvSpPr>
            <p:spPr>
              <a:xfrm>
                <a:off x="1143000" y="22606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6" name="円/楕円 85"/>
              <p:cNvSpPr/>
              <p:nvPr/>
            </p:nvSpPr>
            <p:spPr>
              <a:xfrm>
                <a:off x="1206500" y="28702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7" name="円/楕円 86"/>
              <p:cNvSpPr/>
              <p:nvPr/>
            </p:nvSpPr>
            <p:spPr>
              <a:xfrm>
                <a:off x="1206500" y="26162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8" name="円/楕円 87"/>
              <p:cNvSpPr/>
              <p:nvPr/>
            </p:nvSpPr>
            <p:spPr>
              <a:xfrm>
                <a:off x="1206500" y="30861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9" name="円/楕円 88"/>
              <p:cNvSpPr/>
              <p:nvPr/>
            </p:nvSpPr>
            <p:spPr>
              <a:xfrm>
                <a:off x="1028700" y="26670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0" name="円/楕円 89"/>
              <p:cNvSpPr/>
              <p:nvPr/>
            </p:nvSpPr>
            <p:spPr>
              <a:xfrm>
                <a:off x="1028700" y="30861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1" name="円/楕円 90"/>
              <p:cNvSpPr/>
              <p:nvPr/>
            </p:nvSpPr>
            <p:spPr>
              <a:xfrm>
                <a:off x="1104900" y="27813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2" name="円/楕円 91"/>
              <p:cNvSpPr/>
              <p:nvPr/>
            </p:nvSpPr>
            <p:spPr>
              <a:xfrm>
                <a:off x="1435100" y="28575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3" name="円/楕円 92"/>
              <p:cNvSpPr/>
              <p:nvPr/>
            </p:nvSpPr>
            <p:spPr>
              <a:xfrm>
                <a:off x="1016000" y="24638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4" name="円/楕円 93"/>
              <p:cNvSpPr/>
              <p:nvPr/>
            </p:nvSpPr>
            <p:spPr>
              <a:xfrm>
                <a:off x="1371600" y="31242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grpSp>
        <p:nvGrpSpPr>
          <p:cNvPr id="375" name="図形グループ 374"/>
          <p:cNvGrpSpPr/>
          <p:nvPr/>
        </p:nvGrpSpPr>
        <p:grpSpPr>
          <a:xfrm>
            <a:off x="7194385" y="2960408"/>
            <a:ext cx="1703727" cy="1838629"/>
            <a:chOff x="7194385" y="3011208"/>
            <a:chExt cx="1703727" cy="1838629"/>
          </a:xfrm>
        </p:grpSpPr>
        <p:sp>
          <p:nvSpPr>
            <p:cNvPr id="231" name="円/楕円 230"/>
            <p:cNvSpPr/>
            <p:nvPr/>
          </p:nvSpPr>
          <p:spPr>
            <a:xfrm>
              <a:off x="7688180" y="3790052"/>
              <a:ext cx="159252" cy="15253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2" name="円/楕円 231"/>
            <p:cNvSpPr/>
            <p:nvPr/>
          </p:nvSpPr>
          <p:spPr>
            <a:xfrm>
              <a:off x="8300751" y="3785816"/>
              <a:ext cx="159252" cy="15253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33" name="直線コネクタ 232"/>
            <p:cNvCxnSpPr>
              <a:stCxn id="232" idx="2"/>
              <a:endCxn id="231" idx="6"/>
            </p:cNvCxnSpPr>
            <p:nvPr/>
          </p:nvCxnSpPr>
          <p:spPr>
            <a:xfrm flipH="1">
              <a:off x="7847432" y="3862081"/>
              <a:ext cx="453320" cy="4237"/>
            </a:xfrm>
            <a:prstGeom prst="line">
              <a:avLst/>
            </a:prstGeom>
            <a:ln w="381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4" name="図形グループ 233"/>
            <p:cNvGrpSpPr/>
            <p:nvPr/>
          </p:nvGrpSpPr>
          <p:grpSpPr>
            <a:xfrm rot="482167">
              <a:off x="8148348" y="3011208"/>
              <a:ext cx="434498" cy="862957"/>
              <a:chOff x="5028324" y="1356905"/>
              <a:chExt cx="1095432" cy="2782954"/>
            </a:xfrm>
          </p:grpSpPr>
          <p:grpSp>
            <p:nvGrpSpPr>
              <p:cNvPr id="256" name="図形グループ 255"/>
              <p:cNvGrpSpPr/>
              <p:nvPr/>
            </p:nvGrpSpPr>
            <p:grpSpPr>
              <a:xfrm rot="18612115">
                <a:off x="4952798" y="3296996"/>
                <a:ext cx="799568" cy="187810"/>
                <a:chOff x="3362600" y="3298532"/>
                <a:chExt cx="2447977" cy="536575"/>
              </a:xfrm>
            </p:grpSpPr>
            <p:sp>
              <p:nvSpPr>
                <p:cNvPr id="265" name="Oval 7"/>
                <p:cNvSpPr>
                  <a:spLocks noChangeArrowheads="1"/>
                </p:cNvSpPr>
                <p:nvPr/>
              </p:nvSpPr>
              <p:spPr bwMode="auto">
                <a:xfrm>
                  <a:off x="3381323" y="331758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66" name="Oval 9"/>
                <p:cNvSpPr>
                  <a:spLocks noChangeArrowheads="1"/>
                </p:cNvSpPr>
                <p:nvPr/>
              </p:nvSpPr>
              <p:spPr bwMode="auto">
                <a:xfrm>
                  <a:off x="3866261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67" name="Oval 10"/>
                <p:cNvSpPr>
                  <a:spLocks noChangeArrowheads="1"/>
                </p:cNvSpPr>
                <p:nvPr/>
              </p:nvSpPr>
              <p:spPr bwMode="auto">
                <a:xfrm>
                  <a:off x="4077104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68" name="Oval 11"/>
                <p:cNvSpPr>
                  <a:spLocks noChangeArrowheads="1"/>
                </p:cNvSpPr>
                <p:nvPr/>
              </p:nvSpPr>
              <p:spPr bwMode="auto">
                <a:xfrm>
                  <a:off x="4309031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69" name="Oval 12"/>
                <p:cNvSpPr>
                  <a:spLocks noChangeArrowheads="1"/>
                </p:cNvSpPr>
                <p:nvPr/>
              </p:nvSpPr>
              <p:spPr bwMode="auto">
                <a:xfrm>
                  <a:off x="4519874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70" name="Oval 13"/>
                <p:cNvSpPr>
                  <a:spLocks noChangeArrowheads="1"/>
                </p:cNvSpPr>
                <p:nvPr/>
              </p:nvSpPr>
              <p:spPr bwMode="auto">
                <a:xfrm>
                  <a:off x="4730716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71" name="Oval 15"/>
                <p:cNvSpPr>
                  <a:spLocks noChangeArrowheads="1"/>
                </p:cNvSpPr>
                <p:nvPr/>
              </p:nvSpPr>
              <p:spPr bwMode="auto">
                <a:xfrm>
                  <a:off x="5173486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72" name="正方形/長方形 271"/>
                <p:cNvSpPr/>
                <p:nvPr/>
              </p:nvSpPr>
              <p:spPr>
                <a:xfrm>
                  <a:off x="5353377" y="3530600"/>
                  <a:ext cx="457200" cy="27275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FFFFFF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73" name="Oval 14"/>
                <p:cNvSpPr>
                  <a:spLocks noChangeArrowheads="1"/>
                </p:cNvSpPr>
                <p:nvPr/>
              </p:nvSpPr>
              <p:spPr bwMode="auto">
                <a:xfrm>
                  <a:off x="4962643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74" name="正方形/長方形 273"/>
                <p:cNvSpPr/>
                <p:nvPr/>
              </p:nvSpPr>
              <p:spPr>
                <a:xfrm>
                  <a:off x="3362600" y="3562350"/>
                  <a:ext cx="457200" cy="27275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FFFFFF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75" name="Oval 8"/>
                <p:cNvSpPr>
                  <a:spLocks noChangeArrowheads="1"/>
                </p:cNvSpPr>
                <p:nvPr/>
              </p:nvSpPr>
              <p:spPr bwMode="auto">
                <a:xfrm>
                  <a:off x="3613250" y="3308057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</p:grpSp>
          <p:cxnSp>
            <p:nvCxnSpPr>
              <p:cNvPr id="257" name="直線矢印コネクタ 256"/>
              <p:cNvCxnSpPr/>
              <p:nvPr/>
            </p:nvCxnSpPr>
            <p:spPr>
              <a:xfrm flipV="1">
                <a:off x="5039798" y="2857158"/>
                <a:ext cx="178389" cy="1282701"/>
              </a:xfrm>
              <a:prstGeom prst="straightConnector1">
                <a:avLst/>
              </a:prstGeom>
              <a:ln>
                <a:solidFill>
                  <a:srgbClr val="9000C8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" name="直線矢印コネクタ 257"/>
              <p:cNvCxnSpPr/>
              <p:nvPr/>
            </p:nvCxnSpPr>
            <p:spPr>
              <a:xfrm flipV="1">
                <a:off x="5233587" y="1749769"/>
                <a:ext cx="125036" cy="1079500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" name="直線矢印コネクタ 258"/>
              <p:cNvCxnSpPr/>
              <p:nvPr/>
            </p:nvCxnSpPr>
            <p:spPr>
              <a:xfrm flipH="1" flipV="1">
                <a:off x="5028324" y="2168869"/>
                <a:ext cx="92532" cy="660400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" name="直線矢印コネクタ 259"/>
              <p:cNvCxnSpPr/>
              <p:nvPr/>
            </p:nvCxnSpPr>
            <p:spPr>
              <a:xfrm flipV="1">
                <a:off x="5298320" y="1610069"/>
                <a:ext cx="384038" cy="1092200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" name="直線矢印コネクタ 260"/>
              <p:cNvCxnSpPr/>
              <p:nvPr/>
            </p:nvCxnSpPr>
            <p:spPr>
              <a:xfrm flipV="1">
                <a:off x="5298320" y="2168869"/>
                <a:ext cx="459225" cy="533400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2" name="円/楕円 261"/>
              <p:cNvSpPr/>
              <p:nvPr/>
            </p:nvSpPr>
            <p:spPr>
              <a:xfrm rot="876989">
                <a:off x="5099004" y="1413916"/>
                <a:ext cx="986298" cy="237348"/>
              </a:xfrm>
              <a:prstGeom prst="ellipse">
                <a:avLst/>
              </a:prstGeom>
              <a:noFill/>
              <a:ln w="38100" cmpd="sng"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263" name="直線コネクタ 262"/>
              <p:cNvCxnSpPr>
                <a:stCxn id="262" idx="2"/>
              </p:cNvCxnSpPr>
              <p:nvPr/>
            </p:nvCxnSpPr>
            <p:spPr>
              <a:xfrm rot="21117833">
                <a:off x="5191460" y="1356905"/>
                <a:ext cx="1768" cy="1479797"/>
              </a:xfrm>
              <a:prstGeom prst="line">
                <a:avLst/>
              </a:prstGeom>
              <a:ln w="38100" cmpd="sng">
                <a:solidFill>
                  <a:srgbClr val="008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4" name="直線コネクタ 263"/>
              <p:cNvCxnSpPr>
                <a:stCxn id="262" idx="6"/>
              </p:cNvCxnSpPr>
              <p:nvPr/>
            </p:nvCxnSpPr>
            <p:spPr>
              <a:xfrm rot="21117833" flipH="1">
                <a:off x="5215312" y="1781948"/>
                <a:ext cx="908444" cy="966213"/>
              </a:xfrm>
              <a:prstGeom prst="line">
                <a:avLst/>
              </a:prstGeom>
              <a:ln w="38100" cmpd="sng">
                <a:solidFill>
                  <a:srgbClr val="008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6" name="図形グループ 235"/>
            <p:cNvGrpSpPr/>
            <p:nvPr/>
          </p:nvGrpSpPr>
          <p:grpSpPr>
            <a:xfrm rot="9469127">
              <a:off x="7727635" y="3968665"/>
              <a:ext cx="247935" cy="74494"/>
              <a:chOff x="3362600" y="3298532"/>
              <a:chExt cx="2447977" cy="536575"/>
            </a:xfrm>
          </p:grpSpPr>
          <p:sp>
            <p:nvSpPr>
              <p:cNvPr id="245" name="Oval 7"/>
              <p:cNvSpPr>
                <a:spLocks noChangeArrowheads="1"/>
              </p:cNvSpPr>
              <p:nvPr/>
            </p:nvSpPr>
            <p:spPr bwMode="auto">
              <a:xfrm>
                <a:off x="3381323" y="331758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46" name="Oval 9"/>
              <p:cNvSpPr>
                <a:spLocks noChangeArrowheads="1"/>
              </p:cNvSpPr>
              <p:nvPr/>
            </p:nvSpPr>
            <p:spPr bwMode="auto">
              <a:xfrm>
                <a:off x="3866261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47" name="Oval 10"/>
              <p:cNvSpPr>
                <a:spLocks noChangeArrowheads="1"/>
              </p:cNvSpPr>
              <p:nvPr/>
            </p:nvSpPr>
            <p:spPr bwMode="auto">
              <a:xfrm>
                <a:off x="4077104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48" name="Oval 11"/>
              <p:cNvSpPr>
                <a:spLocks noChangeArrowheads="1"/>
              </p:cNvSpPr>
              <p:nvPr/>
            </p:nvSpPr>
            <p:spPr bwMode="auto">
              <a:xfrm>
                <a:off x="4309031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49" name="Oval 12"/>
              <p:cNvSpPr>
                <a:spLocks noChangeArrowheads="1"/>
              </p:cNvSpPr>
              <p:nvPr/>
            </p:nvSpPr>
            <p:spPr bwMode="auto">
              <a:xfrm>
                <a:off x="4519874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50" name="Oval 13"/>
              <p:cNvSpPr>
                <a:spLocks noChangeArrowheads="1"/>
              </p:cNvSpPr>
              <p:nvPr/>
            </p:nvSpPr>
            <p:spPr bwMode="auto">
              <a:xfrm>
                <a:off x="4730716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51" name="Oval 15"/>
              <p:cNvSpPr>
                <a:spLocks noChangeArrowheads="1"/>
              </p:cNvSpPr>
              <p:nvPr/>
            </p:nvSpPr>
            <p:spPr bwMode="auto">
              <a:xfrm>
                <a:off x="5173486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52" name="正方形/長方形 251"/>
              <p:cNvSpPr/>
              <p:nvPr/>
            </p:nvSpPr>
            <p:spPr>
              <a:xfrm>
                <a:off x="5353377" y="3530600"/>
                <a:ext cx="457200" cy="2727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53" name="Oval 14"/>
              <p:cNvSpPr>
                <a:spLocks noChangeArrowheads="1"/>
              </p:cNvSpPr>
              <p:nvPr/>
            </p:nvSpPr>
            <p:spPr bwMode="auto">
              <a:xfrm>
                <a:off x="4962643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54" name="正方形/長方形 253"/>
              <p:cNvSpPr/>
              <p:nvPr/>
            </p:nvSpPr>
            <p:spPr>
              <a:xfrm>
                <a:off x="3362600" y="3562350"/>
                <a:ext cx="457200" cy="2727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55" name="Oval 8"/>
              <p:cNvSpPr>
                <a:spLocks noChangeArrowheads="1"/>
              </p:cNvSpPr>
              <p:nvPr/>
            </p:nvSpPr>
            <p:spPr bwMode="auto">
              <a:xfrm>
                <a:off x="3613250" y="3308057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cxnSp>
          <p:nvCxnSpPr>
            <p:cNvPr id="237" name="直線矢印コネクタ 236"/>
            <p:cNvCxnSpPr/>
            <p:nvPr/>
          </p:nvCxnSpPr>
          <p:spPr>
            <a:xfrm rot="12457012" flipV="1">
              <a:off x="7910274" y="3818583"/>
              <a:ext cx="70757" cy="397749"/>
            </a:xfrm>
            <a:prstGeom prst="straightConnector1">
              <a:avLst/>
            </a:prstGeom>
            <a:ln>
              <a:solidFill>
                <a:srgbClr val="9000C8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7" name="図形グループ 336"/>
            <p:cNvGrpSpPr/>
            <p:nvPr/>
          </p:nvGrpSpPr>
          <p:grpSpPr>
            <a:xfrm rot="8031565">
              <a:off x="7833375" y="4220147"/>
              <a:ext cx="288605" cy="87395"/>
              <a:chOff x="3362600" y="3298532"/>
              <a:chExt cx="2447977" cy="536575"/>
            </a:xfrm>
          </p:grpSpPr>
          <p:sp>
            <p:nvSpPr>
              <p:cNvPr id="338" name="Oval 7"/>
              <p:cNvSpPr>
                <a:spLocks noChangeArrowheads="1"/>
              </p:cNvSpPr>
              <p:nvPr/>
            </p:nvSpPr>
            <p:spPr bwMode="auto">
              <a:xfrm>
                <a:off x="3381323" y="331758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39" name="Oval 9"/>
              <p:cNvSpPr>
                <a:spLocks noChangeArrowheads="1"/>
              </p:cNvSpPr>
              <p:nvPr/>
            </p:nvSpPr>
            <p:spPr bwMode="auto">
              <a:xfrm>
                <a:off x="3866261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40" name="Oval 10"/>
              <p:cNvSpPr>
                <a:spLocks noChangeArrowheads="1"/>
              </p:cNvSpPr>
              <p:nvPr/>
            </p:nvSpPr>
            <p:spPr bwMode="auto">
              <a:xfrm>
                <a:off x="4077104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41" name="Oval 11"/>
              <p:cNvSpPr>
                <a:spLocks noChangeArrowheads="1"/>
              </p:cNvSpPr>
              <p:nvPr/>
            </p:nvSpPr>
            <p:spPr bwMode="auto">
              <a:xfrm>
                <a:off x="4309031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42" name="Oval 12"/>
              <p:cNvSpPr>
                <a:spLocks noChangeArrowheads="1"/>
              </p:cNvSpPr>
              <p:nvPr/>
            </p:nvSpPr>
            <p:spPr bwMode="auto">
              <a:xfrm>
                <a:off x="4519874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43" name="Oval 13"/>
              <p:cNvSpPr>
                <a:spLocks noChangeArrowheads="1"/>
              </p:cNvSpPr>
              <p:nvPr/>
            </p:nvSpPr>
            <p:spPr bwMode="auto">
              <a:xfrm>
                <a:off x="4730716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44" name="Oval 15"/>
              <p:cNvSpPr>
                <a:spLocks noChangeArrowheads="1"/>
              </p:cNvSpPr>
              <p:nvPr/>
            </p:nvSpPr>
            <p:spPr bwMode="auto">
              <a:xfrm>
                <a:off x="5173486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45" name="正方形/長方形 344"/>
              <p:cNvSpPr/>
              <p:nvPr/>
            </p:nvSpPr>
            <p:spPr>
              <a:xfrm>
                <a:off x="5353377" y="3530600"/>
                <a:ext cx="457200" cy="2727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46" name="Oval 14"/>
              <p:cNvSpPr>
                <a:spLocks noChangeArrowheads="1"/>
              </p:cNvSpPr>
              <p:nvPr/>
            </p:nvSpPr>
            <p:spPr bwMode="auto">
              <a:xfrm>
                <a:off x="4962643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47" name="正方形/長方形 346"/>
              <p:cNvSpPr/>
              <p:nvPr/>
            </p:nvSpPr>
            <p:spPr>
              <a:xfrm>
                <a:off x="3362600" y="3562350"/>
                <a:ext cx="457200" cy="2727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48" name="Oval 8"/>
              <p:cNvSpPr>
                <a:spLocks noChangeArrowheads="1"/>
              </p:cNvSpPr>
              <p:nvPr/>
            </p:nvSpPr>
            <p:spPr bwMode="auto">
              <a:xfrm>
                <a:off x="3613250" y="3308057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grpSp>
          <p:nvGrpSpPr>
            <p:cNvPr id="349" name="図形グループ 348"/>
            <p:cNvGrpSpPr/>
            <p:nvPr/>
          </p:nvGrpSpPr>
          <p:grpSpPr>
            <a:xfrm rot="4808770">
              <a:off x="7880094" y="4039264"/>
              <a:ext cx="350894" cy="74389"/>
              <a:chOff x="3362600" y="3298532"/>
              <a:chExt cx="2447977" cy="536575"/>
            </a:xfrm>
          </p:grpSpPr>
          <p:sp>
            <p:nvSpPr>
              <p:cNvPr id="350" name="Oval 7"/>
              <p:cNvSpPr>
                <a:spLocks noChangeArrowheads="1"/>
              </p:cNvSpPr>
              <p:nvPr/>
            </p:nvSpPr>
            <p:spPr bwMode="auto">
              <a:xfrm>
                <a:off x="3381323" y="331758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51" name="Oval 9"/>
              <p:cNvSpPr>
                <a:spLocks noChangeArrowheads="1"/>
              </p:cNvSpPr>
              <p:nvPr/>
            </p:nvSpPr>
            <p:spPr bwMode="auto">
              <a:xfrm>
                <a:off x="3866261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52" name="Oval 10"/>
              <p:cNvSpPr>
                <a:spLocks noChangeArrowheads="1"/>
              </p:cNvSpPr>
              <p:nvPr/>
            </p:nvSpPr>
            <p:spPr bwMode="auto">
              <a:xfrm>
                <a:off x="4077104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53" name="Oval 11"/>
              <p:cNvSpPr>
                <a:spLocks noChangeArrowheads="1"/>
              </p:cNvSpPr>
              <p:nvPr/>
            </p:nvSpPr>
            <p:spPr bwMode="auto">
              <a:xfrm>
                <a:off x="4309031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54" name="Oval 12"/>
              <p:cNvSpPr>
                <a:spLocks noChangeArrowheads="1"/>
              </p:cNvSpPr>
              <p:nvPr/>
            </p:nvSpPr>
            <p:spPr bwMode="auto">
              <a:xfrm>
                <a:off x="4519874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55" name="Oval 13"/>
              <p:cNvSpPr>
                <a:spLocks noChangeArrowheads="1"/>
              </p:cNvSpPr>
              <p:nvPr/>
            </p:nvSpPr>
            <p:spPr bwMode="auto">
              <a:xfrm>
                <a:off x="4730716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56" name="Oval 15"/>
              <p:cNvSpPr>
                <a:spLocks noChangeArrowheads="1"/>
              </p:cNvSpPr>
              <p:nvPr/>
            </p:nvSpPr>
            <p:spPr bwMode="auto">
              <a:xfrm>
                <a:off x="5173486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57" name="正方形/長方形 356"/>
              <p:cNvSpPr/>
              <p:nvPr/>
            </p:nvSpPr>
            <p:spPr>
              <a:xfrm>
                <a:off x="5353377" y="3530600"/>
                <a:ext cx="457200" cy="2727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58" name="Oval 14"/>
              <p:cNvSpPr>
                <a:spLocks noChangeArrowheads="1"/>
              </p:cNvSpPr>
              <p:nvPr/>
            </p:nvSpPr>
            <p:spPr bwMode="auto">
              <a:xfrm>
                <a:off x="4962643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59" name="正方形/長方形 358"/>
              <p:cNvSpPr/>
              <p:nvPr/>
            </p:nvSpPr>
            <p:spPr>
              <a:xfrm>
                <a:off x="3362600" y="3562350"/>
                <a:ext cx="457200" cy="2727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60" name="Oval 8"/>
              <p:cNvSpPr>
                <a:spLocks noChangeArrowheads="1"/>
              </p:cNvSpPr>
              <p:nvPr/>
            </p:nvSpPr>
            <p:spPr bwMode="auto">
              <a:xfrm>
                <a:off x="3613250" y="3308057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grpSp>
          <p:nvGrpSpPr>
            <p:cNvPr id="361" name="図形グループ 360"/>
            <p:cNvGrpSpPr/>
            <p:nvPr/>
          </p:nvGrpSpPr>
          <p:grpSpPr>
            <a:xfrm rot="6612249">
              <a:off x="7599806" y="4232606"/>
              <a:ext cx="365261" cy="77417"/>
              <a:chOff x="3362600" y="3298532"/>
              <a:chExt cx="2447977" cy="536575"/>
            </a:xfrm>
          </p:grpSpPr>
          <p:sp>
            <p:nvSpPr>
              <p:cNvPr id="362" name="Oval 7"/>
              <p:cNvSpPr>
                <a:spLocks noChangeArrowheads="1"/>
              </p:cNvSpPr>
              <p:nvPr/>
            </p:nvSpPr>
            <p:spPr bwMode="auto">
              <a:xfrm>
                <a:off x="3381323" y="331758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63" name="Oval 9"/>
              <p:cNvSpPr>
                <a:spLocks noChangeArrowheads="1"/>
              </p:cNvSpPr>
              <p:nvPr/>
            </p:nvSpPr>
            <p:spPr bwMode="auto">
              <a:xfrm>
                <a:off x="3866261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64" name="Oval 10"/>
              <p:cNvSpPr>
                <a:spLocks noChangeArrowheads="1"/>
              </p:cNvSpPr>
              <p:nvPr/>
            </p:nvSpPr>
            <p:spPr bwMode="auto">
              <a:xfrm>
                <a:off x="4077104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65" name="Oval 11"/>
              <p:cNvSpPr>
                <a:spLocks noChangeArrowheads="1"/>
              </p:cNvSpPr>
              <p:nvPr/>
            </p:nvSpPr>
            <p:spPr bwMode="auto">
              <a:xfrm>
                <a:off x="4309031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66" name="Oval 12"/>
              <p:cNvSpPr>
                <a:spLocks noChangeArrowheads="1"/>
              </p:cNvSpPr>
              <p:nvPr/>
            </p:nvSpPr>
            <p:spPr bwMode="auto">
              <a:xfrm>
                <a:off x="4519874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67" name="Oval 13"/>
              <p:cNvSpPr>
                <a:spLocks noChangeArrowheads="1"/>
              </p:cNvSpPr>
              <p:nvPr/>
            </p:nvSpPr>
            <p:spPr bwMode="auto">
              <a:xfrm>
                <a:off x="4730716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68" name="Oval 15"/>
              <p:cNvSpPr>
                <a:spLocks noChangeArrowheads="1"/>
              </p:cNvSpPr>
              <p:nvPr/>
            </p:nvSpPr>
            <p:spPr bwMode="auto">
              <a:xfrm>
                <a:off x="5173486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69" name="正方形/長方形 368"/>
              <p:cNvSpPr/>
              <p:nvPr/>
            </p:nvSpPr>
            <p:spPr>
              <a:xfrm>
                <a:off x="5353377" y="3530600"/>
                <a:ext cx="457200" cy="2727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70" name="Oval 14"/>
              <p:cNvSpPr>
                <a:spLocks noChangeArrowheads="1"/>
              </p:cNvSpPr>
              <p:nvPr/>
            </p:nvSpPr>
            <p:spPr bwMode="auto">
              <a:xfrm>
                <a:off x="4962643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71" name="正方形/長方形 370"/>
              <p:cNvSpPr/>
              <p:nvPr/>
            </p:nvSpPr>
            <p:spPr>
              <a:xfrm>
                <a:off x="3362600" y="3562350"/>
                <a:ext cx="457200" cy="2727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72" name="Oval 8"/>
              <p:cNvSpPr>
                <a:spLocks noChangeArrowheads="1"/>
              </p:cNvSpPr>
              <p:nvPr/>
            </p:nvSpPr>
            <p:spPr bwMode="auto">
              <a:xfrm>
                <a:off x="3613250" y="3308057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grpSp>
          <p:nvGrpSpPr>
            <p:cNvPr id="373" name="図形グループ 372"/>
            <p:cNvGrpSpPr/>
            <p:nvPr/>
          </p:nvGrpSpPr>
          <p:grpSpPr>
            <a:xfrm>
              <a:off x="7625692" y="4356557"/>
              <a:ext cx="151122" cy="334739"/>
              <a:chOff x="7358372" y="4342582"/>
              <a:chExt cx="151122" cy="334739"/>
            </a:xfrm>
          </p:grpSpPr>
          <p:cxnSp>
            <p:nvCxnSpPr>
              <p:cNvPr id="238" name="直線矢印コネクタ 237"/>
              <p:cNvCxnSpPr/>
              <p:nvPr/>
            </p:nvCxnSpPr>
            <p:spPr>
              <a:xfrm rot="12457012" flipV="1">
                <a:off x="7358372" y="4342582"/>
                <a:ext cx="49595" cy="334739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直線矢印コネクタ 238"/>
              <p:cNvCxnSpPr/>
              <p:nvPr/>
            </p:nvCxnSpPr>
            <p:spPr>
              <a:xfrm rot="12457012" flipH="1" flipV="1">
                <a:off x="7472792" y="4390715"/>
                <a:ext cx="36702" cy="204781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6" name="図形グループ 335"/>
            <p:cNvGrpSpPr/>
            <p:nvPr/>
          </p:nvGrpSpPr>
          <p:grpSpPr>
            <a:xfrm rot="20243685">
              <a:off x="7379611" y="4336632"/>
              <a:ext cx="453861" cy="513205"/>
              <a:chOff x="7304680" y="4107165"/>
              <a:chExt cx="453861" cy="513205"/>
            </a:xfrm>
          </p:grpSpPr>
          <p:sp>
            <p:nvSpPr>
              <p:cNvPr id="242" name="円/楕円 241"/>
              <p:cNvSpPr/>
              <p:nvPr/>
            </p:nvSpPr>
            <p:spPr>
              <a:xfrm rot="13334001">
                <a:off x="7304680" y="4435649"/>
                <a:ext cx="391211" cy="73598"/>
              </a:xfrm>
              <a:prstGeom prst="ellipse">
                <a:avLst/>
              </a:prstGeom>
              <a:noFill/>
              <a:ln w="38100" cmpd="sng"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243" name="直線コネクタ 242"/>
              <p:cNvCxnSpPr>
                <a:stCxn id="242" idx="2"/>
              </p:cNvCxnSpPr>
              <p:nvPr/>
            </p:nvCxnSpPr>
            <p:spPr>
              <a:xfrm rot="11974845">
                <a:off x="7721551" y="4161505"/>
                <a:ext cx="701" cy="458865"/>
              </a:xfrm>
              <a:prstGeom prst="line">
                <a:avLst/>
              </a:prstGeom>
              <a:ln w="38100" cmpd="sng">
                <a:solidFill>
                  <a:srgbClr val="008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" name="直線コネクタ 243"/>
              <p:cNvCxnSpPr>
                <a:stCxn id="242" idx="6"/>
              </p:cNvCxnSpPr>
              <p:nvPr/>
            </p:nvCxnSpPr>
            <p:spPr>
              <a:xfrm rot="11974845" flipH="1">
                <a:off x="7398211" y="4107165"/>
                <a:ext cx="360330" cy="299610"/>
              </a:xfrm>
              <a:prstGeom prst="line">
                <a:avLst/>
              </a:prstGeom>
              <a:ln w="38100" cmpd="sng">
                <a:solidFill>
                  <a:srgbClr val="008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6" name="図形グループ 275"/>
            <p:cNvGrpSpPr/>
            <p:nvPr/>
          </p:nvGrpSpPr>
          <p:grpSpPr>
            <a:xfrm>
              <a:off x="7194385" y="3385484"/>
              <a:ext cx="1703727" cy="1055205"/>
              <a:chOff x="599924" y="1911350"/>
              <a:chExt cx="2641600" cy="1917700"/>
            </a:xfrm>
          </p:grpSpPr>
          <p:sp>
            <p:nvSpPr>
              <p:cNvPr id="277" name="角丸四角形 276"/>
              <p:cNvSpPr/>
              <p:nvPr/>
            </p:nvSpPr>
            <p:spPr>
              <a:xfrm>
                <a:off x="955524" y="2114550"/>
                <a:ext cx="1879600" cy="1562100"/>
              </a:xfrm>
              <a:prstGeom prst="roundRect">
                <a:avLst/>
              </a:prstGeom>
              <a:gradFill flip="none" rotWithShape="1">
                <a:gsLst>
                  <a:gs pos="0">
                    <a:srgbClr val="FF6600">
                      <a:alpha val="40000"/>
                    </a:srgbClr>
                  </a:gs>
                  <a:gs pos="100000">
                    <a:srgbClr val="FF6600">
                      <a:alpha val="40000"/>
                    </a:srgbClr>
                  </a:gs>
                  <a:gs pos="50000">
                    <a:srgbClr val="FF0000">
                      <a:alpha val="59000"/>
                    </a:srgbClr>
                  </a:gs>
                </a:gsLst>
                <a:lin ang="16200000" scaled="0"/>
                <a:tileRect/>
              </a:gradFill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278" name="図形グループ 277"/>
              <p:cNvGrpSpPr/>
              <p:nvPr/>
            </p:nvGrpSpPr>
            <p:grpSpPr>
              <a:xfrm>
                <a:off x="599924" y="1911350"/>
                <a:ext cx="647700" cy="1917700"/>
                <a:chOff x="1016000" y="1816100"/>
                <a:chExt cx="647700" cy="1917700"/>
              </a:xfrm>
            </p:grpSpPr>
            <p:sp>
              <p:nvSpPr>
                <p:cNvPr id="308" name="円/楕円 307"/>
                <p:cNvSpPr/>
                <p:nvPr/>
              </p:nvSpPr>
              <p:spPr>
                <a:xfrm>
                  <a:off x="1155700" y="3390900"/>
                  <a:ext cx="228600" cy="22860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09" name="円/楕円 308"/>
                <p:cNvSpPr/>
                <p:nvPr/>
              </p:nvSpPr>
              <p:spPr>
                <a:xfrm>
                  <a:off x="1016000" y="2222500"/>
                  <a:ext cx="228600" cy="228600"/>
                </a:xfrm>
                <a:prstGeom prst="ellipse">
                  <a:avLst/>
                </a:prstGeom>
                <a:solidFill>
                  <a:srgbClr val="3366FF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10" name="円/楕円 309"/>
                <p:cNvSpPr/>
                <p:nvPr/>
              </p:nvSpPr>
              <p:spPr>
                <a:xfrm>
                  <a:off x="1282700" y="3505200"/>
                  <a:ext cx="228600" cy="228600"/>
                </a:xfrm>
                <a:prstGeom prst="ellipse">
                  <a:avLst/>
                </a:prstGeom>
                <a:solidFill>
                  <a:srgbClr val="3366FF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11" name="円/楕円 310"/>
                <p:cNvSpPr/>
                <p:nvPr/>
              </p:nvSpPr>
              <p:spPr>
                <a:xfrm>
                  <a:off x="1168400" y="2019300"/>
                  <a:ext cx="228600" cy="228600"/>
                </a:xfrm>
                <a:prstGeom prst="ellipse">
                  <a:avLst/>
                </a:prstGeom>
                <a:solidFill>
                  <a:srgbClr val="3366FF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12" name="円/楕円 311"/>
                <p:cNvSpPr/>
                <p:nvPr/>
              </p:nvSpPr>
              <p:spPr>
                <a:xfrm>
                  <a:off x="1244600" y="3276600"/>
                  <a:ext cx="228600" cy="228600"/>
                </a:xfrm>
                <a:prstGeom prst="ellipse">
                  <a:avLst/>
                </a:prstGeom>
                <a:solidFill>
                  <a:srgbClr val="3366FF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13" name="円/楕円 312"/>
                <p:cNvSpPr/>
                <p:nvPr/>
              </p:nvSpPr>
              <p:spPr>
                <a:xfrm>
                  <a:off x="1282700" y="2387600"/>
                  <a:ext cx="228600" cy="228600"/>
                </a:xfrm>
                <a:prstGeom prst="ellipse">
                  <a:avLst/>
                </a:prstGeom>
                <a:solidFill>
                  <a:srgbClr val="3366FF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14" name="円/楕円 313"/>
                <p:cNvSpPr/>
                <p:nvPr/>
              </p:nvSpPr>
              <p:spPr>
                <a:xfrm>
                  <a:off x="1358900" y="2019300"/>
                  <a:ext cx="228600" cy="228600"/>
                </a:xfrm>
                <a:prstGeom prst="ellipse">
                  <a:avLst/>
                </a:prstGeom>
                <a:solidFill>
                  <a:srgbClr val="3366FF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15" name="円/楕円 314"/>
                <p:cNvSpPr/>
                <p:nvPr/>
              </p:nvSpPr>
              <p:spPr>
                <a:xfrm>
                  <a:off x="1358900" y="3086100"/>
                  <a:ext cx="228600" cy="22860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16" name="円/楕円 315"/>
                <p:cNvSpPr/>
                <p:nvPr/>
              </p:nvSpPr>
              <p:spPr>
                <a:xfrm>
                  <a:off x="1371600" y="2159000"/>
                  <a:ext cx="228600" cy="22860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17" name="円/楕円 316"/>
                <p:cNvSpPr/>
                <p:nvPr/>
              </p:nvSpPr>
              <p:spPr>
                <a:xfrm>
                  <a:off x="1397000" y="2527300"/>
                  <a:ext cx="228600" cy="22860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18" name="円/楕円 317"/>
                <p:cNvSpPr/>
                <p:nvPr/>
              </p:nvSpPr>
              <p:spPr>
                <a:xfrm>
                  <a:off x="1028700" y="2895600"/>
                  <a:ext cx="228600" cy="22860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19" name="円/楕円 318"/>
                <p:cNvSpPr/>
                <p:nvPr/>
              </p:nvSpPr>
              <p:spPr>
                <a:xfrm>
                  <a:off x="1092200" y="1930400"/>
                  <a:ext cx="228600" cy="22860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20" name="円/楕円 319"/>
                <p:cNvSpPr/>
                <p:nvPr/>
              </p:nvSpPr>
              <p:spPr>
                <a:xfrm>
                  <a:off x="1409700" y="2667000"/>
                  <a:ext cx="228600" cy="228600"/>
                </a:xfrm>
                <a:prstGeom prst="ellipse">
                  <a:avLst/>
                </a:prstGeom>
                <a:solidFill>
                  <a:srgbClr val="3366FF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21" name="円/楕円 320"/>
                <p:cNvSpPr/>
                <p:nvPr/>
              </p:nvSpPr>
              <p:spPr>
                <a:xfrm>
                  <a:off x="1092200" y="3238500"/>
                  <a:ext cx="228600" cy="228600"/>
                </a:xfrm>
                <a:prstGeom prst="ellipse">
                  <a:avLst/>
                </a:prstGeom>
                <a:solidFill>
                  <a:srgbClr val="3366FF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22" name="円/楕円 321"/>
                <p:cNvSpPr/>
                <p:nvPr/>
              </p:nvSpPr>
              <p:spPr>
                <a:xfrm>
                  <a:off x="1320800" y="2895600"/>
                  <a:ext cx="228600" cy="228600"/>
                </a:xfrm>
                <a:prstGeom prst="ellipse">
                  <a:avLst/>
                </a:prstGeom>
                <a:solidFill>
                  <a:srgbClr val="3366FF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23" name="円/楕円 322"/>
                <p:cNvSpPr/>
                <p:nvPr/>
              </p:nvSpPr>
              <p:spPr>
                <a:xfrm>
                  <a:off x="1092200" y="2552700"/>
                  <a:ext cx="228600" cy="228600"/>
                </a:xfrm>
                <a:prstGeom prst="ellipse">
                  <a:avLst/>
                </a:prstGeom>
                <a:solidFill>
                  <a:srgbClr val="3366FF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24" name="円/楕円 323"/>
                <p:cNvSpPr/>
                <p:nvPr/>
              </p:nvSpPr>
              <p:spPr>
                <a:xfrm>
                  <a:off x="1435100" y="2324100"/>
                  <a:ext cx="228600" cy="228600"/>
                </a:xfrm>
                <a:prstGeom prst="ellipse">
                  <a:avLst/>
                </a:prstGeom>
                <a:solidFill>
                  <a:srgbClr val="3366FF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25" name="円/楕円 324"/>
                <p:cNvSpPr/>
                <p:nvPr/>
              </p:nvSpPr>
              <p:spPr>
                <a:xfrm>
                  <a:off x="1206500" y="1816100"/>
                  <a:ext cx="228600" cy="22860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26" name="円/楕円 325"/>
                <p:cNvSpPr/>
                <p:nvPr/>
              </p:nvSpPr>
              <p:spPr>
                <a:xfrm>
                  <a:off x="1143000" y="2260600"/>
                  <a:ext cx="228600" cy="22860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27" name="円/楕円 326"/>
                <p:cNvSpPr/>
                <p:nvPr/>
              </p:nvSpPr>
              <p:spPr>
                <a:xfrm>
                  <a:off x="1206500" y="2870200"/>
                  <a:ext cx="228600" cy="22860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28" name="円/楕円 327"/>
                <p:cNvSpPr/>
                <p:nvPr/>
              </p:nvSpPr>
              <p:spPr>
                <a:xfrm>
                  <a:off x="1206500" y="2616200"/>
                  <a:ext cx="228600" cy="22860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29" name="円/楕円 328"/>
                <p:cNvSpPr/>
                <p:nvPr/>
              </p:nvSpPr>
              <p:spPr>
                <a:xfrm>
                  <a:off x="1206500" y="3086100"/>
                  <a:ext cx="228600" cy="22860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30" name="円/楕円 329"/>
                <p:cNvSpPr/>
                <p:nvPr/>
              </p:nvSpPr>
              <p:spPr>
                <a:xfrm>
                  <a:off x="1028700" y="2667000"/>
                  <a:ext cx="228600" cy="228600"/>
                </a:xfrm>
                <a:prstGeom prst="ellipse">
                  <a:avLst/>
                </a:prstGeom>
                <a:solidFill>
                  <a:srgbClr val="3366FF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31" name="円/楕円 330"/>
                <p:cNvSpPr/>
                <p:nvPr/>
              </p:nvSpPr>
              <p:spPr>
                <a:xfrm>
                  <a:off x="1028700" y="3086100"/>
                  <a:ext cx="228600" cy="228600"/>
                </a:xfrm>
                <a:prstGeom prst="ellipse">
                  <a:avLst/>
                </a:prstGeom>
                <a:solidFill>
                  <a:srgbClr val="3366FF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32" name="円/楕円 331"/>
                <p:cNvSpPr/>
                <p:nvPr/>
              </p:nvSpPr>
              <p:spPr>
                <a:xfrm>
                  <a:off x="1104900" y="2781300"/>
                  <a:ext cx="228600" cy="228600"/>
                </a:xfrm>
                <a:prstGeom prst="ellipse">
                  <a:avLst/>
                </a:prstGeom>
                <a:solidFill>
                  <a:srgbClr val="3366FF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33" name="円/楕円 332"/>
                <p:cNvSpPr/>
                <p:nvPr/>
              </p:nvSpPr>
              <p:spPr>
                <a:xfrm>
                  <a:off x="1435100" y="2857500"/>
                  <a:ext cx="228600" cy="22860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34" name="円/楕円 333"/>
                <p:cNvSpPr/>
                <p:nvPr/>
              </p:nvSpPr>
              <p:spPr>
                <a:xfrm>
                  <a:off x="1016000" y="2463800"/>
                  <a:ext cx="228600" cy="22860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35" name="円/楕円 334"/>
                <p:cNvSpPr/>
                <p:nvPr/>
              </p:nvSpPr>
              <p:spPr>
                <a:xfrm>
                  <a:off x="1371600" y="3124200"/>
                  <a:ext cx="228600" cy="22860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79" name="図形グループ 278"/>
              <p:cNvGrpSpPr/>
              <p:nvPr/>
            </p:nvGrpSpPr>
            <p:grpSpPr>
              <a:xfrm>
                <a:off x="2593824" y="1911350"/>
                <a:ext cx="647700" cy="1917700"/>
                <a:chOff x="1016000" y="1816100"/>
                <a:chExt cx="647700" cy="1917700"/>
              </a:xfrm>
            </p:grpSpPr>
            <p:sp>
              <p:nvSpPr>
                <p:cNvPr id="280" name="円/楕円 279"/>
                <p:cNvSpPr/>
                <p:nvPr/>
              </p:nvSpPr>
              <p:spPr>
                <a:xfrm>
                  <a:off x="1155700" y="3390900"/>
                  <a:ext cx="228600" cy="22860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81" name="円/楕円 280"/>
                <p:cNvSpPr/>
                <p:nvPr/>
              </p:nvSpPr>
              <p:spPr>
                <a:xfrm>
                  <a:off x="1016000" y="2222500"/>
                  <a:ext cx="228600" cy="228600"/>
                </a:xfrm>
                <a:prstGeom prst="ellipse">
                  <a:avLst/>
                </a:prstGeom>
                <a:solidFill>
                  <a:srgbClr val="3366FF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82" name="円/楕円 281"/>
                <p:cNvSpPr/>
                <p:nvPr/>
              </p:nvSpPr>
              <p:spPr>
                <a:xfrm>
                  <a:off x="1282700" y="3505200"/>
                  <a:ext cx="228600" cy="228600"/>
                </a:xfrm>
                <a:prstGeom prst="ellipse">
                  <a:avLst/>
                </a:prstGeom>
                <a:solidFill>
                  <a:srgbClr val="3366FF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83" name="円/楕円 282"/>
                <p:cNvSpPr/>
                <p:nvPr/>
              </p:nvSpPr>
              <p:spPr>
                <a:xfrm>
                  <a:off x="1168400" y="2019300"/>
                  <a:ext cx="228600" cy="228600"/>
                </a:xfrm>
                <a:prstGeom prst="ellipse">
                  <a:avLst/>
                </a:prstGeom>
                <a:solidFill>
                  <a:srgbClr val="3366FF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84" name="円/楕円 283"/>
                <p:cNvSpPr/>
                <p:nvPr/>
              </p:nvSpPr>
              <p:spPr>
                <a:xfrm>
                  <a:off x="1244600" y="3276600"/>
                  <a:ext cx="228600" cy="228600"/>
                </a:xfrm>
                <a:prstGeom prst="ellipse">
                  <a:avLst/>
                </a:prstGeom>
                <a:solidFill>
                  <a:srgbClr val="3366FF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85" name="円/楕円 284"/>
                <p:cNvSpPr/>
                <p:nvPr/>
              </p:nvSpPr>
              <p:spPr>
                <a:xfrm>
                  <a:off x="1282700" y="2387600"/>
                  <a:ext cx="228600" cy="228600"/>
                </a:xfrm>
                <a:prstGeom prst="ellipse">
                  <a:avLst/>
                </a:prstGeom>
                <a:solidFill>
                  <a:srgbClr val="3366FF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86" name="円/楕円 285"/>
                <p:cNvSpPr/>
                <p:nvPr/>
              </p:nvSpPr>
              <p:spPr>
                <a:xfrm>
                  <a:off x="1358900" y="2019300"/>
                  <a:ext cx="228600" cy="228600"/>
                </a:xfrm>
                <a:prstGeom prst="ellipse">
                  <a:avLst/>
                </a:prstGeom>
                <a:solidFill>
                  <a:srgbClr val="3366FF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87" name="円/楕円 286"/>
                <p:cNvSpPr/>
                <p:nvPr/>
              </p:nvSpPr>
              <p:spPr>
                <a:xfrm>
                  <a:off x="1358900" y="3086100"/>
                  <a:ext cx="228600" cy="22860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88" name="円/楕円 287"/>
                <p:cNvSpPr/>
                <p:nvPr/>
              </p:nvSpPr>
              <p:spPr>
                <a:xfrm>
                  <a:off x="1371600" y="2159000"/>
                  <a:ext cx="228600" cy="22860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89" name="円/楕円 288"/>
                <p:cNvSpPr/>
                <p:nvPr/>
              </p:nvSpPr>
              <p:spPr>
                <a:xfrm>
                  <a:off x="1397000" y="2527300"/>
                  <a:ext cx="228600" cy="22860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0" name="円/楕円 289"/>
                <p:cNvSpPr/>
                <p:nvPr/>
              </p:nvSpPr>
              <p:spPr>
                <a:xfrm>
                  <a:off x="1028700" y="2895600"/>
                  <a:ext cx="228600" cy="22860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1" name="円/楕円 290"/>
                <p:cNvSpPr/>
                <p:nvPr/>
              </p:nvSpPr>
              <p:spPr>
                <a:xfrm>
                  <a:off x="1092200" y="1930400"/>
                  <a:ext cx="228600" cy="22860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2" name="円/楕円 291"/>
                <p:cNvSpPr/>
                <p:nvPr/>
              </p:nvSpPr>
              <p:spPr>
                <a:xfrm>
                  <a:off x="1409700" y="2667000"/>
                  <a:ext cx="228600" cy="228600"/>
                </a:xfrm>
                <a:prstGeom prst="ellipse">
                  <a:avLst/>
                </a:prstGeom>
                <a:solidFill>
                  <a:srgbClr val="3366FF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3" name="円/楕円 292"/>
                <p:cNvSpPr/>
                <p:nvPr/>
              </p:nvSpPr>
              <p:spPr>
                <a:xfrm>
                  <a:off x="1092200" y="3238500"/>
                  <a:ext cx="228600" cy="228600"/>
                </a:xfrm>
                <a:prstGeom prst="ellipse">
                  <a:avLst/>
                </a:prstGeom>
                <a:solidFill>
                  <a:srgbClr val="3366FF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4" name="円/楕円 293"/>
                <p:cNvSpPr/>
                <p:nvPr/>
              </p:nvSpPr>
              <p:spPr>
                <a:xfrm>
                  <a:off x="1320800" y="2895600"/>
                  <a:ext cx="228600" cy="228600"/>
                </a:xfrm>
                <a:prstGeom prst="ellipse">
                  <a:avLst/>
                </a:prstGeom>
                <a:solidFill>
                  <a:srgbClr val="3366FF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5" name="円/楕円 294"/>
                <p:cNvSpPr/>
                <p:nvPr/>
              </p:nvSpPr>
              <p:spPr>
                <a:xfrm>
                  <a:off x="1092200" y="2552700"/>
                  <a:ext cx="228600" cy="228600"/>
                </a:xfrm>
                <a:prstGeom prst="ellipse">
                  <a:avLst/>
                </a:prstGeom>
                <a:solidFill>
                  <a:srgbClr val="3366FF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6" name="円/楕円 295"/>
                <p:cNvSpPr/>
                <p:nvPr/>
              </p:nvSpPr>
              <p:spPr>
                <a:xfrm>
                  <a:off x="1435100" y="2324100"/>
                  <a:ext cx="228600" cy="228600"/>
                </a:xfrm>
                <a:prstGeom prst="ellipse">
                  <a:avLst/>
                </a:prstGeom>
                <a:solidFill>
                  <a:srgbClr val="3366FF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7" name="円/楕円 296"/>
                <p:cNvSpPr/>
                <p:nvPr/>
              </p:nvSpPr>
              <p:spPr>
                <a:xfrm>
                  <a:off x="1206500" y="1816100"/>
                  <a:ext cx="228600" cy="22860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8" name="円/楕円 297"/>
                <p:cNvSpPr/>
                <p:nvPr/>
              </p:nvSpPr>
              <p:spPr>
                <a:xfrm>
                  <a:off x="1143000" y="2260600"/>
                  <a:ext cx="228600" cy="22860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9" name="円/楕円 298"/>
                <p:cNvSpPr/>
                <p:nvPr/>
              </p:nvSpPr>
              <p:spPr>
                <a:xfrm>
                  <a:off x="1206500" y="2870200"/>
                  <a:ext cx="228600" cy="22860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00" name="円/楕円 299"/>
                <p:cNvSpPr/>
                <p:nvPr/>
              </p:nvSpPr>
              <p:spPr>
                <a:xfrm>
                  <a:off x="1206500" y="2616200"/>
                  <a:ext cx="228600" cy="22860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01" name="円/楕円 300"/>
                <p:cNvSpPr/>
                <p:nvPr/>
              </p:nvSpPr>
              <p:spPr>
                <a:xfrm>
                  <a:off x="1206500" y="3086100"/>
                  <a:ext cx="228600" cy="22860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02" name="円/楕円 301"/>
                <p:cNvSpPr/>
                <p:nvPr/>
              </p:nvSpPr>
              <p:spPr>
                <a:xfrm>
                  <a:off x="1028700" y="2667000"/>
                  <a:ext cx="228600" cy="228600"/>
                </a:xfrm>
                <a:prstGeom prst="ellipse">
                  <a:avLst/>
                </a:prstGeom>
                <a:solidFill>
                  <a:srgbClr val="3366FF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03" name="円/楕円 302"/>
                <p:cNvSpPr/>
                <p:nvPr/>
              </p:nvSpPr>
              <p:spPr>
                <a:xfrm>
                  <a:off x="1028700" y="3086100"/>
                  <a:ext cx="228600" cy="228600"/>
                </a:xfrm>
                <a:prstGeom prst="ellipse">
                  <a:avLst/>
                </a:prstGeom>
                <a:solidFill>
                  <a:srgbClr val="3366FF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04" name="円/楕円 303"/>
                <p:cNvSpPr/>
                <p:nvPr/>
              </p:nvSpPr>
              <p:spPr>
                <a:xfrm>
                  <a:off x="1104900" y="2781300"/>
                  <a:ext cx="228600" cy="228600"/>
                </a:xfrm>
                <a:prstGeom prst="ellipse">
                  <a:avLst/>
                </a:prstGeom>
                <a:solidFill>
                  <a:srgbClr val="3366FF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05" name="円/楕円 304"/>
                <p:cNvSpPr/>
                <p:nvPr/>
              </p:nvSpPr>
              <p:spPr>
                <a:xfrm>
                  <a:off x="1435100" y="2857500"/>
                  <a:ext cx="228600" cy="22860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06" name="円/楕円 305"/>
                <p:cNvSpPr/>
                <p:nvPr/>
              </p:nvSpPr>
              <p:spPr>
                <a:xfrm>
                  <a:off x="1016000" y="2463800"/>
                  <a:ext cx="228600" cy="22860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07" name="円/楕円 306"/>
                <p:cNvSpPr/>
                <p:nvPr/>
              </p:nvSpPr>
              <p:spPr>
                <a:xfrm>
                  <a:off x="1371600" y="3124200"/>
                  <a:ext cx="228600" cy="22860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0788809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" y="1257299"/>
            <a:ext cx="8801100" cy="4835511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Momentum Modification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38</a:t>
            </a:fld>
            <a:endParaRPr lang="ja-JP" altLang="en-US"/>
          </a:p>
        </p:txBody>
      </p:sp>
      <p:sp>
        <p:nvSpPr>
          <p:cNvPr id="8" name="円/楕円 7"/>
          <p:cNvSpPr/>
          <p:nvPr/>
        </p:nvSpPr>
        <p:spPr>
          <a:xfrm>
            <a:off x="6121676" y="1816622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円/楕円 8"/>
          <p:cNvSpPr/>
          <p:nvPr/>
        </p:nvSpPr>
        <p:spPr>
          <a:xfrm>
            <a:off x="6388376" y="1816622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9"/>
          <p:cNvSpPr/>
          <p:nvPr/>
        </p:nvSpPr>
        <p:spPr>
          <a:xfrm>
            <a:off x="1378262" y="1816622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/>
        </p:nvSpPr>
        <p:spPr>
          <a:xfrm>
            <a:off x="1441762" y="1816622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50330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333500"/>
            <a:ext cx="9000919" cy="2781300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Momentum</a:t>
            </a:r>
            <a:r>
              <a:rPr kumimoji="1" lang="en-US" altLang="ja-JP" dirty="0" smtClean="0"/>
              <a:t> Modification</a:t>
            </a:r>
            <a:endParaRPr kumimoji="1" lang="ja-JP" altLang="en-US" dirty="0"/>
          </a:p>
        </p:txBody>
      </p:sp>
      <p:sp>
        <p:nvSpPr>
          <p:cNvPr id="8" name="日付プレースホルダー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9" name="フッター プレースホルダー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10" name="スライド番号プレースホルダー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39</a:t>
            </a:fld>
            <a:endParaRPr lang="ja-JP" altLang="en-US" dirty="0"/>
          </a:p>
        </p:txBody>
      </p:sp>
      <p:sp>
        <p:nvSpPr>
          <p:cNvPr id="16" name="円/楕円 15"/>
          <p:cNvSpPr/>
          <p:nvPr/>
        </p:nvSpPr>
        <p:spPr>
          <a:xfrm>
            <a:off x="6401076" y="2655338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円/楕円 16"/>
          <p:cNvSpPr/>
          <p:nvPr/>
        </p:nvSpPr>
        <p:spPr>
          <a:xfrm>
            <a:off x="6667776" y="2655338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円/楕円 17"/>
          <p:cNvSpPr/>
          <p:nvPr/>
        </p:nvSpPr>
        <p:spPr>
          <a:xfrm>
            <a:off x="1225309" y="2655338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円/楕円 18"/>
          <p:cNvSpPr/>
          <p:nvPr/>
        </p:nvSpPr>
        <p:spPr>
          <a:xfrm>
            <a:off x="1288809" y="2655338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コンテンツ プレースホルダー 2"/>
          <p:cNvSpPr txBox="1">
            <a:spLocks/>
          </p:cNvSpPr>
          <p:nvPr/>
        </p:nvSpPr>
        <p:spPr>
          <a:xfrm>
            <a:off x="292100" y="3879850"/>
            <a:ext cx="8708818" cy="2190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9000C8"/>
              </a:buClr>
              <a:buFont typeface="Wingdings" charset="2"/>
              <a:buChar char="p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charset="2"/>
              <a:buChar char="Ø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bg2">
                  <a:lumMod val="50000"/>
                </a:schemeClr>
              </a:buClr>
              <a:buFont typeface="Wingdings" charset="2"/>
              <a:buChar char="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800" dirty="0" smtClean="0"/>
              <a:t>Near Side</a:t>
            </a:r>
          </a:p>
          <a:p>
            <a:pPr lvl="1"/>
            <a:r>
              <a:rPr lang="en-US" altLang="ja-JP" sz="2400" dirty="0" smtClean="0"/>
              <a:t>high </a:t>
            </a:r>
            <a:r>
              <a:rPr lang="en-US" altLang="ja-JP" sz="2400" dirty="0" err="1" smtClean="0"/>
              <a:t>p</a:t>
            </a:r>
            <a:r>
              <a:rPr lang="en-US" altLang="ja-JP" sz="2400" baseline="-25000" dirty="0" err="1" smtClean="0"/>
              <a:t>T</a:t>
            </a:r>
            <a:r>
              <a:rPr lang="en-US" altLang="ja-JP" sz="2400" dirty="0" smtClean="0"/>
              <a:t> particle is suppressed, low </a:t>
            </a:r>
            <a:r>
              <a:rPr lang="en-US" altLang="ja-JP" sz="2400" dirty="0" err="1" smtClean="0"/>
              <a:t>p</a:t>
            </a:r>
            <a:r>
              <a:rPr lang="en-US" altLang="ja-JP" sz="2400" baseline="-25000" dirty="0" err="1" smtClean="0"/>
              <a:t>T</a:t>
            </a:r>
            <a:r>
              <a:rPr lang="en-US" altLang="ja-JP" sz="2400" dirty="0" smtClean="0"/>
              <a:t> particles enhanced </a:t>
            </a:r>
          </a:p>
          <a:p>
            <a:pPr lvl="1"/>
            <a:r>
              <a:rPr lang="en-US" altLang="ja-JP" sz="2400" dirty="0" smtClean="0"/>
              <a:t>modification is saturated? -&gt; jet E scale effects due to jet modification? 	</a:t>
            </a:r>
          </a:p>
          <a:p>
            <a:r>
              <a:rPr lang="en-US" altLang="ja-JP" sz="2800" dirty="0" smtClean="0"/>
              <a:t>Away Side</a:t>
            </a:r>
          </a:p>
          <a:p>
            <a:pPr lvl="1"/>
            <a:r>
              <a:rPr lang="en-US" altLang="ja-JP" sz="2400" dirty="0"/>
              <a:t>high </a:t>
            </a:r>
            <a:r>
              <a:rPr lang="en-US" altLang="ja-JP" sz="2400" dirty="0" err="1"/>
              <a:t>p</a:t>
            </a:r>
            <a:r>
              <a:rPr lang="en-US" altLang="ja-JP" sz="2400" baseline="-25000" dirty="0" err="1"/>
              <a:t>T</a:t>
            </a:r>
            <a:r>
              <a:rPr lang="en-US" altLang="ja-JP" sz="2400" dirty="0"/>
              <a:t> particle is suppressed, low </a:t>
            </a:r>
            <a:r>
              <a:rPr lang="en-US" altLang="ja-JP" sz="2400" dirty="0" err="1"/>
              <a:t>p</a:t>
            </a:r>
            <a:r>
              <a:rPr lang="en-US" altLang="ja-JP" sz="2400" baseline="-25000" dirty="0" err="1"/>
              <a:t>T</a:t>
            </a:r>
            <a:r>
              <a:rPr lang="en-US" altLang="ja-JP" sz="2400" dirty="0"/>
              <a:t> particles </a:t>
            </a:r>
            <a:r>
              <a:rPr lang="en-US" altLang="ja-JP" sz="2400" dirty="0" smtClean="0"/>
              <a:t>enhanced (</a:t>
            </a:r>
            <a:r>
              <a:rPr lang="en-US" altLang="ja-JP" sz="2400" dirty="0" err="1" smtClean="0"/>
              <a:t>cf</a:t>
            </a:r>
            <a:r>
              <a:rPr lang="en-US" altLang="ja-JP" sz="2400" dirty="0" smtClean="0"/>
              <a:t> STAR) </a:t>
            </a:r>
          </a:p>
          <a:p>
            <a:pPr lvl="1"/>
            <a:r>
              <a:rPr lang="en-US" altLang="ja-JP" sz="2400" dirty="0" smtClean="0"/>
              <a:t>low </a:t>
            </a:r>
            <a:r>
              <a:rPr lang="en-US" altLang="ja-JP" sz="2400" dirty="0" err="1" smtClean="0"/>
              <a:t>p</a:t>
            </a:r>
            <a:r>
              <a:rPr lang="en-US" altLang="ja-JP" sz="2400" baseline="-25000" dirty="0" err="1" smtClean="0"/>
              <a:t>T</a:t>
            </a:r>
            <a:r>
              <a:rPr lang="en-US" altLang="ja-JP" sz="2400" dirty="0" smtClean="0"/>
              <a:t> particle distribute to wide open angle (</a:t>
            </a:r>
            <a:r>
              <a:rPr lang="en-US" altLang="ja-JP" sz="2400" dirty="0" err="1" smtClean="0"/>
              <a:t>cf</a:t>
            </a:r>
            <a:r>
              <a:rPr lang="en-US" altLang="ja-JP" sz="2400" dirty="0" smtClean="0"/>
              <a:t> CMS) </a:t>
            </a:r>
            <a:endParaRPr lang="en-US" altLang="ja-JP" sz="2400" dirty="0"/>
          </a:p>
        </p:txBody>
      </p:sp>
      <p:sp>
        <p:nvSpPr>
          <p:cNvPr id="4" name="正方形/長方形 3"/>
          <p:cNvSpPr/>
          <p:nvPr/>
        </p:nvSpPr>
        <p:spPr>
          <a:xfrm>
            <a:off x="7213600" y="1320800"/>
            <a:ext cx="1774618" cy="165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2484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Quark &amp; Gluon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4</a:t>
            </a:fld>
            <a:endParaRPr lang="ja-JP" altLang="en-US"/>
          </a:p>
        </p:txBody>
      </p:sp>
      <p:pic>
        <p:nvPicPr>
          <p:cNvPr id="7" name="図 6" descr="heart2quark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16" y="1614570"/>
            <a:ext cx="4689084" cy="4055752"/>
          </a:xfrm>
          <a:prstGeom prst="rect">
            <a:avLst/>
          </a:prstGeom>
        </p:spPr>
      </p:pic>
      <p:grpSp>
        <p:nvGrpSpPr>
          <p:cNvPr id="75" name="図形グループ 74"/>
          <p:cNvGrpSpPr/>
          <p:nvPr/>
        </p:nvGrpSpPr>
        <p:grpSpPr>
          <a:xfrm>
            <a:off x="5378914" y="2467310"/>
            <a:ext cx="3409486" cy="1672890"/>
            <a:chOff x="3135118" y="4691041"/>
            <a:chExt cx="2833882" cy="1341241"/>
          </a:xfrm>
        </p:grpSpPr>
        <p:sp>
          <p:nvSpPr>
            <p:cNvPr id="58" name="正方形/長方形 57"/>
            <p:cNvSpPr/>
            <p:nvPr/>
          </p:nvSpPr>
          <p:spPr>
            <a:xfrm>
              <a:off x="3135118" y="4703739"/>
              <a:ext cx="2833882" cy="1328543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39" name="図形グループ 38"/>
            <p:cNvGrpSpPr/>
            <p:nvPr/>
          </p:nvGrpSpPr>
          <p:grpSpPr>
            <a:xfrm>
              <a:off x="5036787" y="5673727"/>
              <a:ext cx="634157" cy="159293"/>
              <a:chOff x="3362600" y="3298532"/>
              <a:chExt cx="2447977" cy="536575"/>
            </a:xfrm>
          </p:grpSpPr>
          <p:sp>
            <p:nvSpPr>
              <p:cNvPr id="40" name="Oval 7"/>
              <p:cNvSpPr>
                <a:spLocks noChangeArrowheads="1"/>
              </p:cNvSpPr>
              <p:nvPr/>
            </p:nvSpPr>
            <p:spPr bwMode="auto">
              <a:xfrm>
                <a:off x="3381323" y="331758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1" name="Oval 9"/>
              <p:cNvSpPr>
                <a:spLocks noChangeArrowheads="1"/>
              </p:cNvSpPr>
              <p:nvPr/>
            </p:nvSpPr>
            <p:spPr bwMode="auto">
              <a:xfrm>
                <a:off x="3866261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" name="Oval 10"/>
              <p:cNvSpPr>
                <a:spLocks noChangeArrowheads="1"/>
              </p:cNvSpPr>
              <p:nvPr/>
            </p:nvSpPr>
            <p:spPr bwMode="auto">
              <a:xfrm>
                <a:off x="4077104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3" name="Oval 11"/>
              <p:cNvSpPr>
                <a:spLocks noChangeArrowheads="1"/>
              </p:cNvSpPr>
              <p:nvPr/>
            </p:nvSpPr>
            <p:spPr bwMode="auto">
              <a:xfrm>
                <a:off x="4309031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4" name="Oval 12"/>
              <p:cNvSpPr>
                <a:spLocks noChangeArrowheads="1"/>
              </p:cNvSpPr>
              <p:nvPr/>
            </p:nvSpPr>
            <p:spPr bwMode="auto">
              <a:xfrm>
                <a:off x="4519874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5" name="Oval 13"/>
              <p:cNvSpPr>
                <a:spLocks noChangeArrowheads="1"/>
              </p:cNvSpPr>
              <p:nvPr/>
            </p:nvSpPr>
            <p:spPr bwMode="auto">
              <a:xfrm>
                <a:off x="4730716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6" name="Oval 15"/>
              <p:cNvSpPr>
                <a:spLocks noChangeArrowheads="1"/>
              </p:cNvSpPr>
              <p:nvPr/>
            </p:nvSpPr>
            <p:spPr bwMode="auto">
              <a:xfrm>
                <a:off x="5173486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7" name="正方形/長方形 46"/>
              <p:cNvSpPr/>
              <p:nvPr/>
            </p:nvSpPr>
            <p:spPr>
              <a:xfrm>
                <a:off x="5353377" y="3530600"/>
                <a:ext cx="457200" cy="2727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8" name="Oval 14"/>
              <p:cNvSpPr>
                <a:spLocks noChangeArrowheads="1"/>
              </p:cNvSpPr>
              <p:nvPr/>
            </p:nvSpPr>
            <p:spPr bwMode="auto">
              <a:xfrm>
                <a:off x="4962643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9" name="正方形/長方形 48"/>
              <p:cNvSpPr/>
              <p:nvPr/>
            </p:nvSpPr>
            <p:spPr>
              <a:xfrm>
                <a:off x="3362600" y="3562350"/>
                <a:ext cx="457200" cy="27275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0" name="Oval 8"/>
              <p:cNvSpPr>
                <a:spLocks noChangeArrowheads="1"/>
              </p:cNvSpPr>
              <p:nvPr/>
            </p:nvSpPr>
            <p:spPr bwMode="auto">
              <a:xfrm>
                <a:off x="3613250" y="3308057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grpSp>
          <p:nvGrpSpPr>
            <p:cNvPr id="9" name="図形グループ 8"/>
            <p:cNvGrpSpPr/>
            <p:nvPr/>
          </p:nvGrpSpPr>
          <p:grpSpPr>
            <a:xfrm>
              <a:off x="3857786" y="5284768"/>
              <a:ext cx="1551193" cy="159293"/>
              <a:chOff x="3362600" y="3298532"/>
              <a:chExt cx="2447977" cy="536575"/>
            </a:xfrm>
          </p:grpSpPr>
          <p:sp>
            <p:nvSpPr>
              <p:cNvPr id="10" name="Oval 7"/>
              <p:cNvSpPr>
                <a:spLocks noChangeArrowheads="1"/>
              </p:cNvSpPr>
              <p:nvPr/>
            </p:nvSpPr>
            <p:spPr bwMode="auto">
              <a:xfrm>
                <a:off x="3381323" y="331758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1" name="Oval 9"/>
              <p:cNvSpPr>
                <a:spLocks noChangeArrowheads="1"/>
              </p:cNvSpPr>
              <p:nvPr/>
            </p:nvSpPr>
            <p:spPr bwMode="auto">
              <a:xfrm>
                <a:off x="3866261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2" name="Oval 10"/>
              <p:cNvSpPr>
                <a:spLocks noChangeArrowheads="1"/>
              </p:cNvSpPr>
              <p:nvPr/>
            </p:nvSpPr>
            <p:spPr bwMode="auto">
              <a:xfrm>
                <a:off x="4077104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" name="Oval 11"/>
              <p:cNvSpPr>
                <a:spLocks noChangeArrowheads="1"/>
              </p:cNvSpPr>
              <p:nvPr/>
            </p:nvSpPr>
            <p:spPr bwMode="auto">
              <a:xfrm>
                <a:off x="4309031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4" name="Oval 12"/>
              <p:cNvSpPr>
                <a:spLocks noChangeArrowheads="1"/>
              </p:cNvSpPr>
              <p:nvPr/>
            </p:nvSpPr>
            <p:spPr bwMode="auto">
              <a:xfrm>
                <a:off x="4519874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5" name="Oval 13"/>
              <p:cNvSpPr>
                <a:spLocks noChangeArrowheads="1"/>
              </p:cNvSpPr>
              <p:nvPr/>
            </p:nvSpPr>
            <p:spPr bwMode="auto">
              <a:xfrm>
                <a:off x="4730716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6" name="Oval 15"/>
              <p:cNvSpPr>
                <a:spLocks noChangeArrowheads="1"/>
              </p:cNvSpPr>
              <p:nvPr/>
            </p:nvSpPr>
            <p:spPr bwMode="auto">
              <a:xfrm>
                <a:off x="5173486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7" name="正方形/長方形 16"/>
              <p:cNvSpPr/>
              <p:nvPr/>
            </p:nvSpPr>
            <p:spPr>
              <a:xfrm>
                <a:off x="5353377" y="3530600"/>
                <a:ext cx="457200" cy="2727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" name="Oval 14"/>
              <p:cNvSpPr>
                <a:spLocks noChangeArrowheads="1"/>
              </p:cNvSpPr>
              <p:nvPr/>
            </p:nvSpPr>
            <p:spPr bwMode="auto">
              <a:xfrm>
                <a:off x="4962643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9" name="正方形/長方形 18"/>
              <p:cNvSpPr/>
              <p:nvPr/>
            </p:nvSpPr>
            <p:spPr>
              <a:xfrm>
                <a:off x="3362600" y="3562350"/>
                <a:ext cx="457200" cy="27275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" name="Oval 8"/>
              <p:cNvSpPr>
                <a:spLocks noChangeArrowheads="1"/>
              </p:cNvSpPr>
              <p:nvPr/>
            </p:nvSpPr>
            <p:spPr bwMode="auto">
              <a:xfrm>
                <a:off x="3613250" y="3308057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grpSp>
          <p:nvGrpSpPr>
            <p:cNvPr id="21" name="図形グループ 20"/>
            <p:cNvGrpSpPr/>
            <p:nvPr/>
          </p:nvGrpSpPr>
          <p:grpSpPr>
            <a:xfrm>
              <a:off x="3666405" y="5698104"/>
              <a:ext cx="634157" cy="159293"/>
              <a:chOff x="3362600" y="3298532"/>
              <a:chExt cx="2447977" cy="536575"/>
            </a:xfrm>
          </p:grpSpPr>
          <p:sp>
            <p:nvSpPr>
              <p:cNvPr id="22" name="Oval 7"/>
              <p:cNvSpPr>
                <a:spLocks noChangeArrowheads="1"/>
              </p:cNvSpPr>
              <p:nvPr/>
            </p:nvSpPr>
            <p:spPr bwMode="auto">
              <a:xfrm>
                <a:off x="3381323" y="331758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3" name="Oval 9"/>
              <p:cNvSpPr>
                <a:spLocks noChangeArrowheads="1"/>
              </p:cNvSpPr>
              <p:nvPr/>
            </p:nvSpPr>
            <p:spPr bwMode="auto">
              <a:xfrm>
                <a:off x="3866261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4" name="Oval 10"/>
              <p:cNvSpPr>
                <a:spLocks noChangeArrowheads="1"/>
              </p:cNvSpPr>
              <p:nvPr/>
            </p:nvSpPr>
            <p:spPr bwMode="auto">
              <a:xfrm>
                <a:off x="4077104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5" name="Oval 11"/>
              <p:cNvSpPr>
                <a:spLocks noChangeArrowheads="1"/>
              </p:cNvSpPr>
              <p:nvPr/>
            </p:nvSpPr>
            <p:spPr bwMode="auto">
              <a:xfrm>
                <a:off x="4309031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6" name="Oval 12"/>
              <p:cNvSpPr>
                <a:spLocks noChangeArrowheads="1"/>
              </p:cNvSpPr>
              <p:nvPr/>
            </p:nvSpPr>
            <p:spPr bwMode="auto">
              <a:xfrm>
                <a:off x="4519874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7" name="Oval 13"/>
              <p:cNvSpPr>
                <a:spLocks noChangeArrowheads="1"/>
              </p:cNvSpPr>
              <p:nvPr/>
            </p:nvSpPr>
            <p:spPr bwMode="auto">
              <a:xfrm>
                <a:off x="4730716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8" name="Oval 15"/>
              <p:cNvSpPr>
                <a:spLocks noChangeArrowheads="1"/>
              </p:cNvSpPr>
              <p:nvPr/>
            </p:nvSpPr>
            <p:spPr bwMode="auto">
              <a:xfrm>
                <a:off x="5173486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9" name="正方形/長方形 28"/>
              <p:cNvSpPr/>
              <p:nvPr/>
            </p:nvSpPr>
            <p:spPr>
              <a:xfrm>
                <a:off x="5353377" y="3530600"/>
                <a:ext cx="457200" cy="2727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0" name="Oval 14"/>
              <p:cNvSpPr>
                <a:spLocks noChangeArrowheads="1"/>
              </p:cNvSpPr>
              <p:nvPr/>
            </p:nvSpPr>
            <p:spPr bwMode="auto">
              <a:xfrm>
                <a:off x="4962643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1" name="正方形/長方形 30"/>
              <p:cNvSpPr/>
              <p:nvPr/>
            </p:nvSpPr>
            <p:spPr>
              <a:xfrm>
                <a:off x="3362600" y="3562350"/>
                <a:ext cx="457200" cy="27275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2" name="Oval 8"/>
              <p:cNvSpPr>
                <a:spLocks noChangeArrowheads="1"/>
              </p:cNvSpPr>
              <p:nvPr/>
            </p:nvSpPr>
            <p:spPr bwMode="auto">
              <a:xfrm>
                <a:off x="3613250" y="3308057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sp>
          <p:nvSpPr>
            <p:cNvPr id="33" name="円/楕円 32"/>
            <p:cNvSpPr/>
            <p:nvPr/>
          </p:nvSpPr>
          <p:spPr>
            <a:xfrm>
              <a:off x="3616042" y="5234575"/>
              <a:ext cx="241744" cy="272656"/>
            </a:xfrm>
            <a:prstGeom prst="ellipse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円/楕円 33"/>
            <p:cNvSpPr/>
            <p:nvPr/>
          </p:nvSpPr>
          <p:spPr>
            <a:xfrm>
              <a:off x="5352647" y="5217333"/>
              <a:ext cx="241744" cy="27265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円/楕円 34"/>
            <p:cNvSpPr/>
            <p:nvPr/>
          </p:nvSpPr>
          <p:spPr>
            <a:xfrm>
              <a:off x="4813897" y="5652211"/>
              <a:ext cx="241744" cy="272656"/>
            </a:xfrm>
            <a:prstGeom prst="ellipse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" name="円/楕円 35"/>
            <p:cNvSpPr/>
            <p:nvPr/>
          </p:nvSpPr>
          <p:spPr>
            <a:xfrm>
              <a:off x="3424661" y="5652211"/>
              <a:ext cx="241744" cy="272656"/>
            </a:xfrm>
            <a:prstGeom prst="ellipse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円/楕円 36"/>
            <p:cNvSpPr/>
            <p:nvPr/>
          </p:nvSpPr>
          <p:spPr>
            <a:xfrm>
              <a:off x="5630654" y="5652211"/>
              <a:ext cx="241744" cy="27265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円/楕円 37"/>
            <p:cNvSpPr/>
            <p:nvPr/>
          </p:nvSpPr>
          <p:spPr>
            <a:xfrm>
              <a:off x="4277532" y="5652211"/>
              <a:ext cx="241744" cy="27265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" name="テキスト ボックス 50"/>
            <p:cNvSpPr txBox="1"/>
            <p:nvPr/>
          </p:nvSpPr>
          <p:spPr>
            <a:xfrm>
              <a:off x="3135118" y="4691041"/>
              <a:ext cx="2833882" cy="369332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 smtClean="0"/>
                <a:t>Confinement of Quark</a:t>
              </a:r>
              <a:endParaRPr kumimoji="1" lang="ja-JP" altLang="en-US" dirty="0"/>
            </a:p>
          </p:txBody>
        </p:sp>
        <p:sp>
          <p:nvSpPr>
            <p:cNvPr id="52" name="爆発 2 51"/>
            <p:cNvSpPr/>
            <p:nvPr/>
          </p:nvSpPr>
          <p:spPr>
            <a:xfrm>
              <a:off x="4524307" y="5609464"/>
              <a:ext cx="296845" cy="333920"/>
            </a:xfrm>
            <a:prstGeom prst="irregularSeal2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6" name="図形グループ 55"/>
          <p:cNvGrpSpPr/>
          <p:nvPr/>
        </p:nvGrpSpPr>
        <p:grpSpPr>
          <a:xfrm>
            <a:off x="5381648" y="4350867"/>
            <a:ext cx="3406752" cy="1668933"/>
            <a:chOff x="6256372" y="4703739"/>
            <a:chExt cx="2862228" cy="1328543"/>
          </a:xfrm>
        </p:grpSpPr>
        <p:pic>
          <p:nvPicPr>
            <p:cNvPr id="8" name="図 7" descr="QGPdiagram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56372" y="4826431"/>
              <a:ext cx="2854578" cy="1205851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</p:pic>
        <p:sp>
          <p:nvSpPr>
            <p:cNvPr id="55" name="テキスト ボックス 54"/>
            <p:cNvSpPr txBox="1"/>
            <p:nvPr/>
          </p:nvSpPr>
          <p:spPr>
            <a:xfrm>
              <a:off x="6256372" y="4703739"/>
              <a:ext cx="2862228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 smtClean="0"/>
                <a:t>Asymptotic freedom</a:t>
              </a:r>
              <a:endParaRPr lang="en-US" altLang="ja-JP" sz="1200" dirty="0" smtClean="0"/>
            </a:p>
          </p:txBody>
        </p:sp>
      </p:grpSp>
      <p:sp>
        <p:nvSpPr>
          <p:cNvPr id="62" name="円/楕円 61"/>
          <p:cNvSpPr/>
          <p:nvPr/>
        </p:nvSpPr>
        <p:spPr>
          <a:xfrm>
            <a:off x="6180644" y="1598839"/>
            <a:ext cx="241744" cy="272656"/>
          </a:xfrm>
          <a:prstGeom prst="ellipse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63" name="図形グループ 62"/>
          <p:cNvGrpSpPr/>
          <p:nvPr/>
        </p:nvGrpSpPr>
        <p:grpSpPr>
          <a:xfrm>
            <a:off x="6001720" y="2038080"/>
            <a:ext cx="634157" cy="159293"/>
            <a:chOff x="3362600" y="3298532"/>
            <a:chExt cx="2447977" cy="536575"/>
          </a:xfrm>
        </p:grpSpPr>
        <p:sp>
          <p:nvSpPr>
            <p:cNvPr id="64" name="Oval 7"/>
            <p:cNvSpPr>
              <a:spLocks noChangeArrowheads="1"/>
            </p:cNvSpPr>
            <p:nvPr/>
          </p:nvSpPr>
          <p:spPr bwMode="auto">
            <a:xfrm>
              <a:off x="3381323" y="3317582"/>
              <a:ext cx="548191" cy="50482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5" name="Oval 9"/>
            <p:cNvSpPr>
              <a:spLocks noChangeArrowheads="1"/>
            </p:cNvSpPr>
            <p:nvPr/>
          </p:nvSpPr>
          <p:spPr bwMode="auto">
            <a:xfrm>
              <a:off x="3866261" y="3298532"/>
              <a:ext cx="548191" cy="50482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6" name="Oval 10"/>
            <p:cNvSpPr>
              <a:spLocks noChangeArrowheads="1"/>
            </p:cNvSpPr>
            <p:nvPr/>
          </p:nvSpPr>
          <p:spPr bwMode="auto">
            <a:xfrm>
              <a:off x="4077104" y="3298532"/>
              <a:ext cx="548191" cy="50482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7" name="Oval 11"/>
            <p:cNvSpPr>
              <a:spLocks noChangeArrowheads="1"/>
            </p:cNvSpPr>
            <p:nvPr/>
          </p:nvSpPr>
          <p:spPr bwMode="auto">
            <a:xfrm>
              <a:off x="4309031" y="3298532"/>
              <a:ext cx="548191" cy="50482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8" name="Oval 12"/>
            <p:cNvSpPr>
              <a:spLocks noChangeArrowheads="1"/>
            </p:cNvSpPr>
            <p:nvPr/>
          </p:nvSpPr>
          <p:spPr bwMode="auto">
            <a:xfrm>
              <a:off x="4519874" y="3298532"/>
              <a:ext cx="548191" cy="50482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69" name="Oval 13"/>
            <p:cNvSpPr>
              <a:spLocks noChangeArrowheads="1"/>
            </p:cNvSpPr>
            <p:nvPr/>
          </p:nvSpPr>
          <p:spPr bwMode="auto">
            <a:xfrm>
              <a:off x="4730716" y="3298532"/>
              <a:ext cx="548191" cy="50482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70" name="Oval 15"/>
            <p:cNvSpPr>
              <a:spLocks noChangeArrowheads="1"/>
            </p:cNvSpPr>
            <p:nvPr/>
          </p:nvSpPr>
          <p:spPr bwMode="auto">
            <a:xfrm>
              <a:off x="5173486" y="3298532"/>
              <a:ext cx="548191" cy="50482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71" name="正方形/長方形 70"/>
            <p:cNvSpPr/>
            <p:nvPr/>
          </p:nvSpPr>
          <p:spPr>
            <a:xfrm>
              <a:off x="5353377" y="3530600"/>
              <a:ext cx="457200" cy="27275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2" name="Oval 14"/>
            <p:cNvSpPr>
              <a:spLocks noChangeArrowheads="1"/>
            </p:cNvSpPr>
            <p:nvPr/>
          </p:nvSpPr>
          <p:spPr bwMode="auto">
            <a:xfrm>
              <a:off x="4962643" y="3298532"/>
              <a:ext cx="548191" cy="50482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73" name="正方形/長方形 72"/>
            <p:cNvSpPr/>
            <p:nvPr/>
          </p:nvSpPr>
          <p:spPr>
            <a:xfrm>
              <a:off x="3362600" y="3562350"/>
              <a:ext cx="457200" cy="2727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4" name="Oval 8"/>
            <p:cNvSpPr>
              <a:spLocks noChangeArrowheads="1"/>
            </p:cNvSpPr>
            <p:nvPr/>
          </p:nvSpPr>
          <p:spPr bwMode="auto">
            <a:xfrm>
              <a:off x="3613250" y="3308057"/>
              <a:ext cx="548191" cy="50482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76" name="テキスト ボックス 75"/>
          <p:cNvSpPr txBox="1"/>
          <p:nvPr/>
        </p:nvSpPr>
        <p:spPr>
          <a:xfrm>
            <a:off x="6806743" y="1369233"/>
            <a:ext cx="125259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: Quark</a:t>
            </a:r>
          </a:p>
          <a:p>
            <a:r>
              <a:rPr lang="en-US" altLang="ja-JP" sz="2800" dirty="0" smtClean="0"/>
              <a:t>: Gluon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451219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図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026" y="1257306"/>
            <a:ext cx="9071126" cy="3962393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Trigger Momentum Dependence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5016500"/>
            <a:ext cx="8229600" cy="1079499"/>
          </a:xfrm>
        </p:spPr>
        <p:txBody>
          <a:bodyPr/>
          <a:lstStyle/>
          <a:p>
            <a:r>
              <a:rPr kumimoji="1" lang="en-US" altLang="ja-JP" dirty="0" smtClean="0"/>
              <a:t>Suppression &amp; enhancement stronger with trigger jet momentum.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40</a:t>
            </a:fld>
            <a:endParaRPr lang="ja-JP" altLang="en-US"/>
          </a:p>
        </p:txBody>
      </p:sp>
      <p:sp>
        <p:nvSpPr>
          <p:cNvPr id="8" name="円/楕円 7"/>
          <p:cNvSpPr/>
          <p:nvPr/>
        </p:nvSpPr>
        <p:spPr>
          <a:xfrm>
            <a:off x="8090453" y="2679707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円/楕円 8"/>
          <p:cNvSpPr/>
          <p:nvPr/>
        </p:nvSpPr>
        <p:spPr>
          <a:xfrm>
            <a:off x="8357153" y="2679707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9"/>
          <p:cNvSpPr/>
          <p:nvPr/>
        </p:nvSpPr>
        <p:spPr>
          <a:xfrm>
            <a:off x="1911109" y="2679707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/>
        </p:nvSpPr>
        <p:spPr>
          <a:xfrm>
            <a:off x="1974609" y="2679707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20741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図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026" y="1257306"/>
            <a:ext cx="9071126" cy="3962393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Trigger Momentum Dependence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5016500"/>
            <a:ext cx="8229600" cy="1079499"/>
          </a:xfrm>
        </p:spPr>
        <p:txBody>
          <a:bodyPr/>
          <a:lstStyle/>
          <a:p>
            <a:r>
              <a:rPr kumimoji="1" lang="en-US" altLang="ja-JP" dirty="0" smtClean="0"/>
              <a:t>Suppression &amp; enhancement stronger with trigger jet momentum.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41</a:t>
            </a:fld>
            <a:endParaRPr lang="ja-JP" altLang="en-US"/>
          </a:p>
        </p:txBody>
      </p:sp>
      <p:sp>
        <p:nvSpPr>
          <p:cNvPr id="8" name="円/楕円 7"/>
          <p:cNvSpPr/>
          <p:nvPr/>
        </p:nvSpPr>
        <p:spPr>
          <a:xfrm>
            <a:off x="8090453" y="2679707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円/楕円 8"/>
          <p:cNvSpPr/>
          <p:nvPr/>
        </p:nvSpPr>
        <p:spPr>
          <a:xfrm>
            <a:off x="8357153" y="2679707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9"/>
          <p:cNvSpPr/>
          <p:nvPr/>
        </p:nvSpPr>
        <p:spPr>
          <a:xfrm>
            <a:off x="1911109" y="2679707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/>
        </p:nvSpPr>
        <p:spPr>
          <a:xfrm>
            <a:off x="1974609" y="2679707"/>
            <a:ext cx="329647" cy="33123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3" name="図形グループ 12"/>
          <p:cNvGrpSpPr/>
          <p:nvPr/>
        </p:nvGrpSpPr>
        <p:grpSpPr>
          <a:xfrm>
            <a:off x="812800" y="1295400"/>
            <a:ext cx="1612900" cy="3517900"/>
            <a:chOff x="812800" y="1498600"/>
            <a:chExt cx="1612900" cy="4102100"/>
          </a:xfrm>
        </p:grpSpPr>
        <p:cxnSp>
          <p:nvCxnSpPr>
            <p:cNvPr id="14" name="直線コネクタ 13"/>
            <p:cNvCxnSpPr/>
            <p:nvPr/>
          </p:nvCxnSpPr>
          <p:spPr>
            <a:xfrm flipH="1" flipV="1">
              <a:off x="812800" y="1498600"/>
              <a:ext cx="25400" cy="4102100"/>
            </a:xfrm>
            <a:prstGeom prst="line">
              <a:avLst/>
            </a:prstGeom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線コネクタ 14"/>
            <p:cNvCxnSpPr/>
            <p:nvPr/>
          </p:nvCxnSpPr>
          <p:spPr>
            <a:xfrm flipH="1" flipV="1">
              <a:off x="1143000" y="1498600"/>
              <a:ext cx="25400" cy="4102100"/>
            </a:xfrm>
            <a:prstGeom prst="line">
              <a:avLst/>
            </a:prstGeom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線コネクタ 15"/>
            <p:cNvCxnSpPr/>
            <p:nvPr/>
          </p:nvCxnSpPr>
          <p:spPr>
            <a:xfrm flipH="1" flipV="1">
              <a:off x="1663700" y="1498600"/>
              <a:ext cx="25400" cy="4102100"/>
            </a:xfrm>
            <a:prstGeom prst="line">
              <a:avLst/>
            </a:prstGeom>
            <a:ln>
              <a:solidFill>
                <a:srgbClr val="0000FF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コネクタ 16"/>
            <p:cNvCxnSpPr/>
            <p:nvPr/>
          </p:nvCxnSpPr>
          <p:spPr>
            <a:xfrm flipH="1" flipV="1">
              <a:off x="2400300" y="1498600"/>
              <a:ext cx="25400" cy="4102100"/>
            </a:xfrm>
            <a:prstGeom prst="line">
              <a:avLst/>
            </a:prstGeom>
            <a:ln>
              <a:solidFill>
                <a:srgbClr val="0000FF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図形グループ 17"/>
          <p:cNvGrpSpPr/>
          <p:nvPr/>
        </p:nvGrpSpPr>
        <p:grpSpPr>
          <a:xfrm>
            <a:off x="2908300" y="1295400"/>
            <a:ext cx="1612900" cy="3517900"/>
            <a:chOff x="812800" y="1498600"/>
            <a:chExt cx="1612900" cy="4102100"/>
          </a:xfrm>
        </p:grpSpPr>
        <p:cxnSp>
          <p:nvCxnSpPr>
            <p:cNvPr id="19" name="直線コネクタ 18"/>
            <p:cNvCxnSpPr/>
            <p:nvPr/>
          </p:nvCxnSpPr>
          <p:spPr>
            <a:xfrm flipH="1" flipV="1">
              <a:off x="812800" y="1498600"/>
              <a:ext cx="25400" cy="4102100"/>
            </a:xfrm>
            <a:prstGeom prst="line">
              <a:avLst/>
            </a:prstGeom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コネクタ 20"/>
            <p:cNvCxnSpPr/>
            <p:nvPr/>
          </p:nvCxnSpPr>
          <p:spPr>
            <a:xfrm flipH="1" flipV="1">
              <a:off x="1143000" y="1498600"/>
              <a:ext cx="25400" cy="4102100"/>
            </a:xfrm>
            <a:prstGeom prst="line">
              <a:avLst/>
            </a:prstGeom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コネクタ 21"/>
            <p:cNvCxnSpPr/>
            <p:nvPr/>
          </p:nvCxnSpPr>
          <p:spPr>
            <a:xfrm flipH="1" flipV="1">
              <a:off x="1663700" y="1498600"/>
              <a:ext cx="25400" cy="4102100"/>
            </a:xfrm>
            <a:prstGeom prst="line">
              <a:avLst/>
            </a:prstGeom>
            <a:ln>
              <a:solidFill>
                <a:srgbClr val="0000FF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コネクタ 22"/>
            <p:cNvCxnSpPr/>
            <p:nvPr/>
          </p:nvCxnSpPr>
          <p:spPr>
            <a:xfrm flipH="1" flipV="1">
              <a:off x="2400300" y="1498600"/>
              <a:ext cx="25400" cy="4102100"/>
            </a:xfrm>
            <a:prstGeom prst="line">
              <a:avLst/>
            </a:prstGeom>
            <a:ln>
              <a:solidFill>
                <a:srgbClr val="0000FF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図形グループ 23"/>
          <p:cNvGrpSpPr/>
          <p:nvPr/>
        </p:nvGrpSpPr>
        <p:grpSpPr>
          <a:xfrm>
            <a:off x="5054600" y="1295400"/>
            <a:ext cx="1612900" cy="3517900"/>
            <a:chOff x="812800" y="1498600"/>
            <a:chExt cx="1612900" cy="4102100"/>
          </a:xfrm>
        </p:grpSpPr>
        <p:cxnSp>
          <p:nvCxnSpPr>
            <p:cNvPr id="25" name="直線コネクタ 24"/>
            <p:cNvCxnSpPr/>
            <p:nvPr/>
          </p:nvCxnSpPr>
          <p:spPr>
            <a:xfrm flipH="1" flipV="1">
              <a:off x="812800" y="1498600"/>
              <a:ext cx="25400" cy="4102100"/>
            </a:xfrm>
            <a:prstGeom prst="line">
              <a:avLst/>
            </a:prstGeom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線コネクタ 25"/>
            <p:cNvCxnSpPr/>
            <p:nvPr/>
          </p:nvCxnSpPr>
          <p:spPr>
            <a:xfrm flipH="1" flipV="1">
              <a:off x="1143000" y="1498600"/>
              <a:ext cx="25400" cy="4102100"/>
            </a:xfrm>
            <a:prstGeom prst="line">
              <a:avLst/>
            </a:prstGeom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線コネクタ 26"/>
            <p:cNvCxnSpPr/>
            <p:nvPr/>
          </p:nvCxnSpPr>
          <p:spPr>
            <a:xfrm flipH="1" flipV="1">
              <a:off x="1663700" y="1498600"/>
              <a:ext cx="25400" cy="4102100"/>
            </a:xfrm>
            <a:prstGeom prst="line">
              <a:avLst/>
            </a:prstGeom>
            <a:ln>
              <a:solidFill>
                <a:srgbClr val="0000FF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線コネクタ 27"/>
            <p:cNvCxnSpPr/>
            <p:nvPr/>
          </p:nvCxnSpPr>
          <p:spPr>
            <a:xfrm flipH="1" flipV="1">
              <a:off x="2400300" y="1498600"/>
              <a:ext cx="25400" cy="4102100"/>
            </a:xfrm>
            <a:prstGeom prst="line">
              <a:avLst/>
            </a:prstGeom>
            <a:ln>
              <a:solidFill>
                <a:srgbClr val="0000FF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図形グループ 28"/>
          <p:cNvGrpSpPr/>
          <p:nvPr/>
        </p:nvGrpSpPr>
        <p:grpSpPr>
          <a:xfrm>
            <a:off x="7188200" y="1295400"/>
            <a:ext cx="1612900" cy="3517900"/>
            <a:chOff x="812800" y="1498600"/>
            <a:chExt cx="1612900" cy="4102100"/>
          </a:xfrm>
        </p:grpSpPr>
        <p:cxnSp>
          <p:nvCxnSpPr>
            <p:cNvPr id="30" name="直線コネクタ 29"/>
            <p:cNvCxnSpPr/>
            <p:nvPr/>
          </p:nvCxnSpPr>
          <p:spPr>
            <a:xfrm flipH="1" flipV="1">
              <a:off x="812800" y="1498600"/>
              <a:ext cx="25400" cy="4102100"/>
            </a:xfrm>
            <a:prstGeom prst="line">
              <a:avLst/>
            </a:prstGeom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線コネクタ 30"/>
            <p:cNvCxnSpPr/>
            <p:nvPr/>
          </p:nvCxnSpPr>
          <p:spPr>
            <a:xfrm flipH="1" flipV="1">
              <a:off x="1143000" y="1498600"/>
              <a:ext cx="25400" cy="4102100"/>
            </a:xfrm>
            <a:prstGeom prst="line">
              <a:avLst/>
            </a:prstGeom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線コネクタ 31"/>
            <p:cNvCxnSpPr/>
            <p:nvPr/>
          </p:nvCxnSpPr>
          <p:spPr>
            <a:xfrm flipH="1" flipV="1">
              <a:off x="1663700" y="1498600"/>
              <a:ext cx="25400" cy="4102100"/>
            </a:xfrm>
            <a:prstGeom prst="line">
              <a:avLst/>
            </a:prstGeom>
            <a:ln>
              <a:solidFill>
                <a:srgbClr val="0000FF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コネクタ 32"/>
            <p:cNvCxnSpPr/>
            <p:nvPr/>
          </p:nvCxnSpPr>
          <p:spPr>
            <a:xfrm flipH="1" flipV="1">
              <a:off x="2400300" y="1498600"/>
              <a:ext cx="25400" cy="4102100"/>
            </a:xfrm>
            <a:prstGeom prst="line">
              <a:avLst/>
            </a:prstGeom>
            <a:ln>
              <a:solidFill>
                <a:srgbClr val="0000FF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851753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Momentum Balance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42</a:t>
            </a:fld>
            <a:endParaRPr lang="ja-JP" alt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" y="1269999"/>
            <a:ext cx="5798891" cy="3860801"/>
          </a:xfrm>
          <a:prstGeom prst="rect">
            <a:avLst/>
          </a:prstGeom>
        </p:spPr>
      </p:pic>
      <p:sp>
        <p:nvSpPr>
          <p:cNvPr id="8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824291" y="1435100"/>
            <a:ext cx="3294309" cy="3365500"/>
          </a:xfrm>
        </p:spPr>
        <p:txBody>
          <a:bodyPr>
            <a:normAutofit/>
          </a:bodyPr>
          <a:lstStyle/>
          <a:p>
            <a:r>
              <a:rPr kumimoji="1" lang="en-US" altLang="ja-JP" sz="2600" dirty="0" smtClean="0"/>
              <a:t>Modification effects</a:t>
            </a:r>
          </a:p>
          <a:p>
            <a:pPr lvl="1"/>
            <a:r>
              <a:rPr lang="en-US" altLang="ja-JP" sz="2200" dirty="0" smtClean="0"/>
              <a:t>balance high/low</a:t>
            </a:r>
            <a:endParaRPr kumimoji="1" lang="en-US" altLang="ja-JP" sz="2200" dirty="0" smtClean="0"/>
          </a:p>
          <a:p>
            <a:pPr lvl="1"/>
            <a:r>
              <a:rPr lang="en-US" altLang="ja-JP" sz="2200" dirty="0" smtClean="0"/>
              <a:t>central  &gt; peripheral</a:t>
            </a:r>
          </a:p>
          <a:p>
            <a:pPr lvl="1"/>
            <a:r>
              <a:rPr kumimoji="1" lang="en-US" altLang="ja-JP" sz="2200" dirty="0" smtClean="0"/>
              <a:t>high </a:t>
            </a:r>
            <a:r>
              <a:rPr kumimoji="1" lang="en-US" altLang="ja-JP" sz="2200" dirty="0" err="1" smtClean="0"/>
              <a:t>p</a:t>
            </a:r>
            <a:r>
              <a:rPr kumimoji="1" lang="en-US" altLang="ja-JP" sz="2200" baseline="-25000" dirty="0" err="1" smtClean="0"/>
              <a:t>T</a:t>
            </a:r>
            <a:r>
              <a:rPr kumimoji="1" lang="en-US" altLang="ja-JP" sz="2200" baseline="-25000" dirty="0" smtClean="0"/>
              <a:t> </a:t>
            </a:r>
            <a:r>
              <a:rPr lang="en-US" altLang="ja-JP" sz="2200" dirty="0" smtClean="0"/>
              <a:t>&gt; low </a:t>
            </a:r>
            <a:r>
              <a:rPr lang="en-US" altLang="ja-JP" sz="2200" dirty="0" err="1" smtClean="0"/>
              <a:t>p</a:t>
            </a:r>
            <a:r>
              <a:rPr lang="en-US" altLang="ja-JP" sz="2200" baseline="-25000" dirty="0" err="1" smtClean="0"/>
              <a:t>T</a:t>
            </a:r>
            <a:endParaRPr lang="en-US" altLang="ja-JP" sz="2200" dirty="0" smtClean="0"/>
          </a:p>
          <a:p>
            <a:pPr lvl="1"/>
            <a:r>
              <a:rPr kumimoji="1" lang="en-US" altLang="ja-JP" sz="2200" dirty="0" smtClean="0"/>
              <a:t>saturate?</a:t>
            </a:r>
          </a:p>
          <a:p>
            <a:r>
              <a:rPr lang="en-US" altLang="ja-JP" sz="2600" dirty="0" smtClean="0"/>
              <a:t>similar tendency </a:t>
            </a:r>
          </a:p>
          <a:p>
            <a:pPr marL="0" indent="0">
              <a:buNone/>
            </a:pPr>
            <a:r>
              <a:rPr lang="en-US" altLang="ja-JP" sz="2600" dirty="0" smtClean="0"/>
              <a:t>	        in near/away</a:t>
            </a:r>
            <a:endParaRPr lang="en-US" altLang="ja-JP" sz="2600" dirty="0"/>
          </a:p>
        </p:txBody>
      </p:sp>
      <p:sp>
        <p:nvSpPr>
          <p:cNvPr id="9" name="コンテンツ プレースホルダー 2"/>
          <p:cNvSpPr txBox="1">
            <a:spLocks/>
          </p:cNvSpPr>
          <p:nvPr/>
        </p:nvSpPr>
        <p:spPr>
          <a:xfrm>
            <a:off x="457200" y="5016500"/>
            <a:ext cx="8229600" cy="107949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9000C8"/>
              </a:buClr>
              <a:buFont typeface="Wingdings" charset="2"/>
              <a:buChar char="p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Wingdings" charset="2"/>
              <a:buChar char="Ø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bg2">
                  <a:lumMod val="50000"/>
                </a:schemeClr>
              </a:buClr>
              <a:buFont typeface="Wingdings" charset="2"/>
              <a:buChar char="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/>
              <a:t>high </a:t>
            </a:r>
            <a:r>
              <a:rPr lang="en-US" altLang="ja-JP" dirty="0" err="1" smtClean="0"/>
              <a:t>p</a:t>
            </a:r>
            <a:r>
              <a:rPr lang="en-US" altLang="ja-JP" baseline="-25000" dirty="0" err="1" smtClean="0"/>
              <a:t>T</a:t>
            </a:r>
            <a:r>
              <a:rPr lang="en-US" altLang="ja-JP" baseline="30000" dirty="0" err="1" smtClean="0"/>
              <a:t>asso</a:t>
            </a:r>
            <a:r>
              <a:rPr lang="en-US" altLang="ja-JP" dirty="0" smtClean="0"/>
              <a:t> -&gt; decrease , low </a:t>
            </a:r>
            <a:r>
              <a:rPr lang="en-US" altLang="ja-JP" dirty="0" err="1" smtClean="0"/>
              <a:t>p</a:t>
            </a:r>
            <a:r>
              <a:rPr lang="en-US" altLang="ja-JP" baseline="-25000" dirty="0" err="1" smtClean="0"/>
              <a:t>T</a:t>
            </a:r>
            <a:r>
              <a:rPr lang="en-US" altLang="ja-JP" baseline="30000" dirty="0" err="1" smtClean="0"/>
              <a:t>asso</a:t>
            </a:r>
            <a:r>
              <a:rPr lang="en-US" altLang="ja-JP" baseline="30000" dirty="0" smtClean="0"/>
              <a:t> </a:t>
            </a:r>
            <a:r>
              <a:rPr lang="en-US" altLang="ja-JP" dirty="0" smtClean="0"/>
              <a:t>-&gt; increase</a:t>
            </a:r>
          </a:p>
          <a:p>
            <a:r>
              <a:rPr lang="en-US" altLang="ja-JP" dirty="0" smtClean="0"/>
              <a:t>modified momentum looks balanced 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20881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Summary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14300" y="1299029"/>
            <a:ext cx="9029700" cy="4796971"/>
          </a:xfrm>
        </p:spPr>
        <p:txBody>
          <a:bodyPr>
            <a:normAutofit fontScale="92500" lnSpcReduction="10000"/>
          </a:bodyPr>
          <a:lstStyle/>
          <a:p>
            <a:r>
              <a:rPr kumimoji="1" lang="en-US" altLang="ja-JP" dirty="0" smtClean="0"/>
              <a:t>First </a:t>
            </a:r>
            <a:r>
              <a:rPr kumimoji="1" lang="en-US" altLang="ja-JP" dirty="0" err="1" smtClean="0"/>
              <a:t>Pb-Pb</a:t>
            </a:r>
            <a:r>
              <a:rPr kumimoji="1" lang="en-US" altLang="ja-JP" dirty="0" smtClean="0"/>
              <a:t> runs are analyzed for jet measurement.</a:t>
            </a:r>
          </a:p>
          <a:p>
            <a:r>
              <a:rPr lang="en-US" altLang="ja-JP" dirty="0" smtClean="0"/>
              <a:t>BKG subtraction technics are established.</a:t>
            </a:r>
          </a:p>
          <a:p>
            <a:r>
              <a:rPr kumimoji="1" lang="en-US" altLang="ja-JP" dirty="0" smtClean="0"/>
              <a:t>Jet Particle Correlation is also established.</a:t>
            </a:r>
          </a:p>
          <a:p>
            <a:r>
              <a:rPr lang="en-US" altLang="ja-JP" dirty="0" smtClean="0"/>
              <a:t>We see BKG effects in jet modification.</a:t>
            </a:r>
            <a:endParaRPr kumimoji="1" lang="en-US" altLang="ja-JP" dirty="0" smtClean="0"/>
          </a:p>
          <a:p>
            <a:r>
              <a:rPr kumimoji="1" lang="en-US" altLang="ja-JP" dirty="0" smtClean="0"/>
              <a:t>We </a:t>
            </a:r>
            <a:r>
              <a:rPr lang="en-US" altLang="ja-JP" dirty="0" smtClean="0"/>
              <a:t>could draw out jet modification effects in JPC</a:t>
            </a:r>
          </a:p>
          <a:p>
            <a:pPr lvl="1"/>
            <a:r>
              <a:rPr kumimoji="1" lang="en-US" altLang="ja-JP" dirty="0" smtClean="0"/>
              <a:t>high </a:t>
            </a:r>
            <a:r>
              <a:rPr kumimoji="1" lang="en-US" altLang="ja-JP" dirty="0" err="1" smtClean="0"/>
              <a:t>p</a:t>
            </a:r>
            <a:r>
              <a:rPr kumimoji="1" lang="en-US" altLang="ja-JP" baseline="-25000" dirty="0" err="1" smtClean="0"/>
              <a:t>T</a:t>
            </a:r>
            <a:r>
              <a:rPr kumimoji="1" lang="en-US" altLang="ja-JP" dirty="0" smtClean="0"/>
              <a:t> particles suppression with azimuthal info.(</a:t>
            </a:r>
            <a:r>
              <a:rPr kumimoji="1" lang="en-US" altLang="ja-JP" dirty="0" err="1" smtClean="0"/>
              <a:t>cf</a:t>
            </a:r>
            <a:r>
              <a:rPr kumimoji="1" lang="en-US" altLang="ja-JP" dirty="0" smtClean="0"/>
              <a:t> STAR)</a:t>
            </a:r>
          </a:p>
          <a:p>
            <a:pPr lvl="1"/>
            <a:r>
              <a:rPr lang="en-US" altLang="ja-JP" dirty="0" smtClean="0"/>
              <a:t>re-distribute to low </a:t>
            </a:r>
            <a:r>
              <a:rPr lang="en-US" altLang="ja-JP" dirty="0" err="1" smtClean="0"/>
              <a:t>p</a:t>
            </a:r>
            <a:r>
              <a:rPr lang="en-US" altLang="ja-JP" baseline="-25000" dirty="0" err="1" smtClean="0"/>
              <a:t>T</a:t>
            </a:r>
            <a:r>
              <a:rPr lang="en-US" altLang="ja-JP" dirty="0" smtClean="0"/>
              <a:t> with  large angel (</a:t>
            </a:r>
            <a:r>
              <a:rPr lang="en-US" altLang="ja-JP" dirty="0" err="1" smtClean="0"/>
              <a:t>cf</a:t>
            </a:r>
            <a:r>
              <a:rPr lang="en-US" altLang="ja-JP" dirty="0" smtClean="0"/>
              <a:t> CMS)</a:t>
            </a:r>
          </a:p>
          <a:p>
            <a:pPr lvl="1"/>
            <a:r>
              <a:rPr kumimoji="1" lang="en-US" altLang="ja-JP" dirty="0" smtClean="0"/>
              <a:t>jet modification looks balanced </a:t>
            </a:r>
          </a:p>
          <a:p>
            <a:pPr lvl="1"/>
            <a:r>
              <a:rPr lang="en-US" altLang="ja-JP" dirty="0" smtClean="0"/>
              <a:t>jet modification quantity larger with jet momentum</a:t>
            </a:r>
          </a:p>
          <a:p>
            <a:pPr lvl="1"/>
            <a:r>
              <a:rPr kumimoji="1" lang="en-US" altLang="ja-JP" dirty="0" smtClean="0"/>
              <a:t>jet modification quantity larger in central</a:t>
            </a:r>
            <a:endParaRPr kumimoji="1" lang="en-US" altLang="ja-JP" dirty="0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43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809877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What’s new?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03200" y="1375229"/>
            <a:ext cx="89408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 smtClean="0"/>
              <a:t>We measure momentum range in RHIC&lt;-&gt;CMS</a:t>
            </a:r>
            <a:endParaRPr kumimoji="1" lang="en-US" altLang="ja-JP" dirty="0" smtClean="0"/>
          </a:p>
          <a:p>
            <a:r>
              <a:rPr lang="en-US" altLang="ja-JP" dirty="0" smtClean="0"/>
              <a:t>We measure detail of jet modification in leading jets and sub-leading </a:t>
            </a:r>
            <a:r>
              <a:rPr lang="en-US" altLang="ja-JP" dirty="0"/>
              <a:t>jets </a:t>
            </a:r>
            <a:r>
              <a:rPr lang="en-US" altLang="ja-JP" dirty="0" smtClean="0"/>
              <a:t>individually.</a:t>
            </a:r>
          </a:p>
          <a:p>
            <a:r>
              <a:rPr lang="en-US" altLang="ja-JP" dirty="0" smtClean="0"/>
              <a:t>We measure spread angle directly.</a:t>
            </a:r>
          </a:p>
          <a:p>
            <a:r>
              <a:rPr kumimoji="1" lang="en-US" altLang="ja-JP" dirty="0" smtClean="0"/>
              <a:t>The measurement is a mile-stone of jet measurements of ALICE.</a:t>
            </a:r>
          </a:p>
          <a:p>
            <a:pPr lvl="1"/>
            <a:r>
              <a:rPr lang="en-US" altLang="ja-JP" dirty="0" smtClean="0"/>
              <a:t>We can extract QGP parameters using quenched model</a:t>
            </a:r>
            <a:endParaRPr kumimoji="1" lang="en-US" altLang="ja-JP" dirty="0" smtClean="0"/>
          </a:p>
          <a:p>
            <a:pPr lvl="1"/>
            <a:r>
              <a:rPr lang="en-US" altLang="ja-JP" dirty="0" smtClean="0"/>
              <a:t>We can draw out more detail of modification with PID</a:t>
            </a:r>
            <a:endParaRPr kumimoji="1" lang="en-US" altLang="ja-JP" dirty="0" smtClean="0"/>
          </a:p>
          <a:p>
            <a:pPr lvl="2"/>
            <a:r>
              <a:rPr lang="en-US" altLang="ja-JP" dirty="0" smtClean="0"/>
              <a:t> proton ID  </a:t>
            </a:r>
            <a:r>
              <a:rPr lang="en-US" altLang="ja-JP" dirty="0"/>
              <a:t>~</a:t>
            </a:r>
            <a:r>
              <a:rPr lang="en-US" altLang="ja-JP" dirty="0" smtClean="0"/>
              <a:t> 5GeV/c with 3σ </a:t>
            </a:r>
          </a:p>
          <a:p>
            <a:pPr lvl="2"/>
            <a:r>
              <a:rPr kumimoji="1" lang="en-US" altLang="ja-JP" dirty="0"/>
              <a:t> </a:t>
            </a:r>
            <a:r>
              <a:rPr lang="en-US" altLang="ja-JP" dirty="0" smtClean="0"/>
              <a:t>proton/pion production ratio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44</a:t>
            </a:fld>
            <a:endParaRPr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6553200" y="5254861"/>
            <a:ext cx="23275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600" b="1" dirty="0" smtClean="0">
                <a:solidFill>
                  <a:srgbClr val="9000C8"/>
                </a:solidFill>
              </a:rPr>
              <a:t>Thank you!</a:t>
            </a:r>
            <a:endParaRPr kumimoji="1" lang="ja-JP" altLang="en-US" sz="3600" b="1" dirty="0">
              <a:solidFill>
                <a:srgbClr val="9000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9791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1103310" y="2130425"/>
            <a:ext cx="8040689" cy="1470025"/>
          </a:xfrm>
        </p:spPr>
        <p:txBody>
          <a:bodyPr>
            <a:normAutofit/>
          </a:bodyPr>
          <a:lstStyle/>
          <a:p>
            <a:r>
              <a:rPr lang="en-US" altLang="ja-JP" sz="4000" dirty="0" smtClean="0">
                <a:solidFill>
                  <a:schemeClr val="bg1"/>
                </a:solidFill>
              </a:rPr>
              <a:t>Backup</a:t>
            </a:r>
            <a:endParaRPr lang="ja-JP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8527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Homework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9100" y="1375229"/>
            <a:ext cx="8229600" cy="4619171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Homework @ pre-defense</a:t>
            </a:r>
          </a:p>
          <a:p>
            <a:pPr lvl="1"/>
            <a:r>
              <a:rPr lang="en-US" altLang="ja-JP" dirty="0" err="1" smtClean="0"/>
              <a:t>pt</a:t>
            </a:r>
            <a:r>
              <a:rPr lang="en-US" altLang="ja-JP" dirty="0" smtClean="0"/>
              <a:t> dis. </a:t>
            </a:r>
            <a:r>
              <a:rPr lang="en-US" altLang="ja-JP" dirty="0" err="1" smtClean="0"/>
              <a:t>w.r.t</a:t>
            </a:r>
            <a:r>
              <a:rPr lang="en-US" altLang="ja-JP" dirty="0" smtClean="0"/>
              <a:t> EP</a:t>
            </a:r>
          </a:p>
          <a:p>
            <a:pPr lvl="1"/>
            <a:r>
              <a:rPr lang="en-US" altLang="ja-JP" dirty="0"/>
              <a:t>C</a:t>
            </a:r>
            <a:r>
              <a:rPr lang="en-US" altLang="ja-JP" dirty="0" smtClean="0"/>
              <a:t>heck </a:t>
            </a:r>
            <a:r>
              <a:rPr lang="en-US" altLang="ja-JP" dirty="0" err="1" smtClean="0"/>
              <a:t>N</a:t>
            </a:r>
            <a:r>
              <a:rPr lang="en-US" altLang="ja-JP" baseline="-25000" dirty="0" err="1" smtClean="0"/>
              <a:t>jet</a:t>
            </a:r>
            <a:r>
              <a:rPr lang="en-US" altLang="ja-JP" dirty="0" smtClean="0"/>
              <a:t> </a:t>
            </a:r>
            <a:r>
              <a:rPr lang="en-US" altLang="ja-JP" dirty="0" err="1"/>
              <a:t>vs</a:t>
            </a:r>
            <a:r>
              <a:rPr lang="en-US" altLang="ja-JP" dirty="0"/>
              <a:t> </a:t>
            </a:r>
            <a:r>
              <a:rPr lang="en-US" altLang="ja-JP" dirty="0" err="1" smtClean="0"/>
              <a:t>N</a:t>
            </a:r>
            <a:r>
              <a:rPr lang="en-US" altLang="ja-JP" baseline="-25000" dirty="0" err="1" smtClean="0"/>
              <a:t>col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jet energy dependence of BKG</a:t>
            </a:r>
          </a:p>
          <a:p>
            <a:pPr lvl="1"/>
            <a:r>
              <a:rPr lang="en-US" altLang="ja-JP" dirty="0"/>
              <a:t>Systematic Uncertainty</a:t>
            </a:r>
          </a:p>
          <a:p>
            <a:pPr lvl="1"/>
            <a:endParaRPr lang="en-US" altLang="ja-JP" dirty="0" smtClean="0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2012/Feb/18</a:t>
            </a:r>
            <a:endParaRPr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46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77740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2012/Feb/18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47</a:t>
            </a:fld>
            <a:endParaRPr lang="ja-JP" altLang="en-US"/>
          </a:p>
        </p:txBody>
      </p:sp>
      <p:pic>
        <p:nvPicPr>
          <p:cNvPr id="6" name="図 5" descr="c_Jetv2v3subpt_plane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51148" y="-1200148"/>
            <a:ext cx="3441703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7749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err="1" smtClean="0"/>
              <a:t>Pt</a:t>
            </a:r>
            <a:r>
              <a:rPr lang="en-US" altLang="ja-JP" dirty="0" smtClean="0"/>
              <a:t> dis.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2012/Feb/18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48</a:t>
            </a:fld>
            <a:endParaRPr lang="ja-JP" altLang="en-US"/>
          </a:p>
        </p:txBody>
      </p:sp>
      <p:pic>
        <p:nvPicPr>
          <p:cNvPr id="7" name="図 6" descr="c_ptinout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03147" y="-908353"/>
            <a:ext cx="4788505" cy="909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5306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2012/Feb/18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49</a:t>
            </a:fld>
            <a:endParaRPr lang="ja-JP" altLang="en-US"/>
          </a:p>
        </p:txBody>
      </p:sp>
      <p:pic>
        <p:nvPicPr>
          <p:cNvPr id="6" name="図 5" descr="c_ptinout_BKGthreshcheck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41325" y="-913051"/>
            <a:ext cx="4861347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9615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Quark Gluon Plasma (QGP)</a:t>
            </a:r>
            <a:endParaRPr kumimoji="1" lang="ja-JP" altLang="en-US" dirty="0"/>
          </a:p>
        </p:txBody>
      </p:sp>
      <p:pic>
        <p:nvPicPr>
          <p:cNvPr id="7" name="図 6" descr="phas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" y="1934030"/>
            <a:ext cx="5091708" cy="3438070"/>
          </a:xfrm>
          <a:prstGeom prst="rect">
            <a:avLst/>
          </a:prstGeom>
        </p:spPr>
      </p:pic>
      <p:sp>
        <p:nvSpPr>
          <p:cNvPr id="8" name="日付プレースホルダー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9" name="フッター プレースホルダー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11" name="スライド番号プレースホルダー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5</a:t>
            </a:fld>
            <a:endParaRPr lang="ja-JP" altLang="en-US"/>
          </a:p>
        </p:txBody>
      </p:sp>
      <p:pic>
        <p:nvPicPr>
          <p:cNvPr id="12" name="図 11" descr="QGPdiagram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03" t="27348" r="41997"/>
          <a:stretch/>
        </p:blipFill>
        <p:spPr>
          <a:xfrm>
            <a:off x="76200" y="1546789"/>
            <a:ext cx="889000" cy="1251546"/>
          </a:xfrm>
          <a:prstGeom prst="rect">
            <a:avLst/>
          </a:prstGeom>
          <a:ln>
            <a:noFill/>
          </a:ln>
        </p:spPr>
      </p:pic>
      <p:pic>
        <p:nvPicPr>
          <p:cNvPr id="13" name="図 12" descr="QGPdiagram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51" r="70910" b="7872"/>
          <a:stretch/>
        </p:blipFill>
        <p:spPr>
          <a:xfrm>
            <a:off x="5752108" y="5080000"/>
            <a:ext cx="928092" cy="1007793"/>
          </a:xfrm>
          <a:prstGeom prst="rect">
            <a:avLst/>
          </a:prstGeom>
          <a:ln>
            <a:noFill/>
          </a:ln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948812" y="4523015"/>
            <a:ext cx="3086100" cy="1166585"/>
          </a:xfrm>
        </p:spPr>
        <p:txBody>
          <a:bodyPr>
            <a:normAutofit fontScale="77500" lnSpcReduction="20000"/>
          </a:bodyPr>
          <a:lstStyle/>
          <a:p>
            <a:r>
              <a:rPr kumimoji="1" lang="en-US" altLang="ja-JP" sz="2300" dirty="0" smtClean="0"/>
              <a:t>Quark Gluon Plasma (QGP)</a:t>
            </a:r>
          </a:p>
          <a:p>
            <a:pPr lvl="1"/>
            <a:r>
              <a:rPr kumimoji="1" lang="en-US" altLang="ja-JP" dirty="0" smtClean="0"/>
              <a:t>T</a:t>
            </a:r>
            <a:r>
              <a:rPr kumimoji="1" lang="en-US" altLang="ja-JP" baseline="-25000" dirty="0" smtClean="0"/>
              <a:t>C </a:t>
            </a:r>
            <a:r>
              <a:rPr kumimoji="1" lang="en-US" altLang="ja-JP" dirty="0" smtClean="0"/>
              <a:t>~175MeV</a:t>
            </a:r>
          </a:p>
          <a:p>
            <a:pPr lvl="1"/>
            <a:r>
              <a:rPr lang="en-US" altLang="ja-JP" dirty="0" err="1" smtClean="0"/>
              <a:t>ε</a:t>
            </a:r>
            <a:r>
              <a:rPr lang="en-US" altLang="ja-JP" baseline="-25000" dirty="0" err="1" smtClean="0"/>
              <a:t>C</a:t>
            </a:r>
            <a:r>
              <a:rPr lang="en-US" altLang="ja-JP" dirty="0" smtClean="0"/>
              <a:t> ~1GeV/fm</a:t>
            </a:r>
            <a:r>
              <a:rPr lang="en-US" altLang="ja-JP" baseline="30000" dirty="0" smtClean="0"/>
              <a:t>3</a:t>
            </a:r>
            <a:endParaRPr kumimoji="1" lang="en-US" altLang="ja-JP" dirty="0" smtClean="0"/>
          </a:p>
        </p:txBody>
      </p:sp>
      <p:pic>
        <p:nvPicPr>
          <p:cNvPr id="10" name="Picture 10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2" t="2211" r="4411" b="2718"/>
          <a:stretch>
            <a:fillRect/>
          </a:stretch>
        </p:blipFill>
        <p:spPr bwMode="auto">
          <a:xfrm>
            <a:off x="5948812" y="2159000"/>
            <a:ext cx="3153103" cy="222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4" name="テキスト ボックス 3"/>
          <p:cNvSpPr txBox="1"/>
          <p:nvPr/>
        </p:nvSpPr>
        <p:spPr>
          <a:xfrm>
            <a:off x="5948812" y="1775389"/>
            <a:ext cx="3170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Calculated in Lattice QCD (</a:t>
            </a:r>
            <a:r>
              <a:rPr kumimoji="1" lang="en-US" altLang="ja-JP" dirty="0" err="1" smtClean="0"/>
              <a:t>μ</a:t>
            </a:r>
            <a:r>
              <a:rPr kumimoji="1" lang="en-US" altLang="ja-JP" baseline="-25000" dirty="0" err="1" smtClean="0"/>
              <a:t>B</a:t>
            </a:r>
            <a:r>
              <a:rPr kumimoji="1" lang="en-US" altLang="ja-JP" dirty="0" smtClean="0"/>
              <a:t>=0)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008268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err="1" smtClean="0"/>
              <a:t>N</a:t>
            </a:r>
            <a:r>
              <a:rPr kumimoji="1" lang="en-US" altLang="ja-JP" baseline="-25000" dirty="0" err="1" smtClean="0"/>
              <a:t>jet</a:t>
            </a:r>
            <a:r>
              <a:rPr kumimoji="1" lang="en-US" altLang="ja-JP" dirty="0" smtClean="0"/>
              <a:t> </a:t>
            </a:r>
            <a:r>
              <a:rPr kumimoji="1" lang="en-US" altLang="ja-JP" dirty="0" err="1" smtClean="0"/>
              <a:t>vs</a:t>
            </a:r>
            <a:r>
              <a:rPr kumimoji="1" lang="en-US" altLang="ja-JP" dirty="0" smtClean="0"/>
              <a:t> </a:t>
            </a:r>
            <a:r>
              <a:rPr kumimoji="1" lang="en-US" altLang="ja-JP" dirty="0" err="1" smtClean="0"/>
              <a:t>N</a:t>
            </a:r>
            <a:r>
              <a:rPr kumimoji="1" lang="en-US" altLang="ja-JP" baseline="-25000" dirty="0" err="1" smtClean="0"/>
              <a:t>col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2012/Feb/18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50</a:t>
            </a:fld>
            <a:endParaRPr lang="ja-JP" altLang="en-US"/>
          </a:p>
        </p:txBody>
      </p:sp>
      <p:pic>
        <p:nvPicPr>
          <p:cNvPr id="7" name="図 6" descr="cNjet_cent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86664" y="364066"/>
            <a:ext cx="2370667" cy="9144002"/>
          </a:xfrm>
          <a:prstGeom prst="rect">
            <a:avLst/>
          </a:prstGeom>
        </p:spPr>
      </p:pic>
      <p:pic>
        <p:nvPicPr>
          <p:cNvPr id="5" name="図 4" descr="cNjet_cent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86671" y="-2112429"/>
            <a:ext cx="2370666" cy="914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0873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2012/Feb/18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51</a:t>
            </a:fld>
            <a:endParaRPr lang="ja-JP" altLang="en-US"/>
          </a:p>
        </p:txBody>
      </p:sp>
      <p:pic>
        <p:nvPicPr>
          <p:cNvPr id="6" name="図 5" descr="c_pt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82316" y="-890544"/>
            <a:ext cx="4779368" cy="9144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65712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83EFC-BDD9-6F41-B40D-6A8F338593D3}" type="slidenum">
              <a:rPr lang="ja-JP" altLang="en-US" smtClean="0"/>
              <a:pPr/>
              <a:t>52</a:t>
            </a:fld>
            <a:endParaRPr lang="ja-JP" altLang="en-US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779054"/>
            <a:ext cx="9116219" cy="3821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49813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T</a:t>
            </a:r>
            <a:r>
              <a:rPr lang="en-US" altLang="ja-JP" dirty="0" smtClean="0"/>
              <a:t>rigger jet energy dependence of </a:t>
            </a:r>
            <a:r>
              <a:rPr kumimoji="1" lang="en-US" altLang="ja-JP" dirty="0" smtClean="0"/>
              <a:t>BKG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628874" y="4080700"/>
            <a:ext cx="5473700" cy="1928246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 smtClean="0"/>
              <a:t>DONE!!!</a:t>
            </a:r>
          </a:p>
          <a:p>
            <a:r>
              <a:rPr lang="en-US" altLang="ja-JP" dirty="0" smtClean="0"/>
              <a:t>Flat BKG density is higher with trigger jet momentum</a:t>
            </a:r>
          </a:p>
          <a:p>
            <a:pPr lvl="1"/>
            <a:r>
              <a:rPr kumimoji="1" lang="en-US" altLang="ja-JP" dirty="0" smtClean="0"/>
              <a:t>underlying?/cold nuclear effect?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2012/Feb/18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53</a:t>
            </a:fld>
            <a:endParaRPr lang="ja-JP" altLang="en-US"/>
          </a:p>
        </p:txBody>
      </p:sp>
      <p:pic>
        <p:nvPicPr>
          <p:cNvPr id="6" name="図 5" descr="cBKGstrength_jet2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52825" y="-1877988"/>
            <a:ext cx="2838350" cy="9144002"/>
          </a:xfrm>
          <a:prstGeom prst="rect">
            <a:avLst/>
          </a:prstGeom>
        </p:spPr>
      </p:pic>
      <p:grpSp>
        <p:nvGrpSpPr>
          <p:cNvPr id="23" name="図形グループ 22"/>
          <p:cNvGrpSpPr/>
          <p:nvPr/>
        </p:nvGrpSpPr>
        <p:grpSpPr>
          <a:xfrm>
            <a:off x="2357691" y="4054992"/>
            <a:ext cx="1149350" cy="1498600"/>
            <a:chOff x="6807200" y="4470400"/>
            <a:chExt cx="1149350" cy="1498600"/>
          </a:xfrm>
        </p:grpSpPr>
        <p:grpSp>
          <p:nvGrpSpPr>
            <p:cNvPr id="19" name="図形グループ 18"/>
            <p:cNvGrpSpPr/>
            <p:nvPr/>
          </p:nvGrpSpPr>
          <p:grpSpPr>
            <a:xfrm>
              <a:off x="6908800" y="4826000"/>
              <a:ext cx="825500" cy="685800"/>
              <a:chOff x="7213600" y="4495800"/>
              <a:chExt cx="825500" cy="685800"/>
            </a:xfrm>
          </p:grpSpPr>
          <p:sp>
            <p:nvSpPr>
              <p:cNvPr id="7" name="円/楕円 6"/>
              <p:cNvSpPr/>
              <p:nvPr/>
            </p:nvSpPr>
            <p:spPr>
              <a:xfrm>
                <a:off x="7416800" y="4495800"/>
                <a:ext cx="203200" cy="203200"/>
              </a:xfrm>
              <a:prstGeom prst="ellipse">
                <a:avLst/>
              </a:prstGeom>
              <a:solidFill>
                <a:srgbClr val="0000FF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" name="円/楕円 7"/>
              <p:cNvSpPr/>
              <p:nvPr/>
            </p:nvSpPr>
            <p:spPr>
              <a:xfrm>
                <a:off x="7569200" y="4597400"/>
                <a:ext cx="203200" cy="20320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" name="円/楕円 8"/>
              <p:cNvSpPr/>
              <p:nvPr/>
            </p:nvSpPr>
            <p:spPr>
              <a:xfrm>
                <a:off x="7213600" y="4495800"/>
                <a:ext cx="203200" cy="20320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" name="円/楕円 9"/>
              <p:cNvSpPr/>
              <p:nvPr/>
            </p:nvSpPr>
            <p:spPr>
              <a:xfrm>
                <a:off x="7315200" y="4673600"/>
                <a:ext cx="203200" cy="20320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" name="円/楕円 10"/>
              <p:cNvSpPr/>
              <p:nvPr/>
            </p:nvSpPr>
            <p:spPr>
              <a:xfrm>
                <a:off x="7835900" y="4876800"/>
                <a:ext cx="203200" cy="20320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" name="円/楕円 11"/>
              <p:cNvSpPr/>
              <p:nvPr/>
            </p:nvSpPr>
            <p:spPr>
              <a:xfrm>
                <a:off x="7594600" y="4902200"/>
                <a:ext cx="203200" cy="20320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" name="円/楕円 12"/>
              <p:cNvSpPr/>
              <p:nvPr/>
            </p:nvSpPr>
            <p:spPr>
              <a:xfrm>
                <a:off x="7632700" y="4495800"/>
                <a:ext cx="203200" cy="20320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4" name="円/楕円 13"/>
              <p:cNvSpPr/>
              <p:nvPr/>
            </p:nvSpPr>
            <p:spPr>
              <a:xfrm>
                <a:off x="7467600" y="4699000"/>
                <a:ext cx="203200" cy="203200"/>
              </a:xfrm>
              <a:prstGeom prst="ellipse">
                <a:avLst/>
              </a:prstGeom>
              <a:solidFill>
                <a:srgbClr val="0000FF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" name="円/楕円 14"/>
              <p:cNvSpPr/>
              <p:nvPr/>
            </p:nvSpPr>
            <p:spPr>
              <a:xfrm>
                <a:off x="7670800" y="4775200"/>
                <a:ext cx="203200" cy="203200"/>
              </a:xfrm>
              <a:prstGeom prst="ellipse">
                <a:avLst/>
              </a:prstGeom>
              <a:solidFill>
                <a:srgbClr val="0000FF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6" name="円/楕円 15"/>
              <p:cNvSpPr/>
              <p:nvPr/>
            </p:nvSpPr>
            <p:spPr>
              <a:xfrm>
                <a:off x="7734300" y="4673600"/>
                <a:ext cx="203200" cy="203200"/>
              </a:xfrm>
              <a:prstGeom prst="ellipse">
                <a:avLst/>
              </a:prstGeom>
              <a:solidFill>
                <a:srgbClr val="0000FF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" name="円/楕円 16"/>
              <p:cNvSpPr/>
              <p:nvPr/>
            </p:nvSpPr>
            <p:spPr>
              <a:xfrm>
                <a:off x="7772400" y="4978400"/>
                <a:ext cx="203200" cy="203200"/>
              </a:xfrm>
              <a:prstGeom prst="ellipse">
                <a:avLst/>
              </a:prstGeom>
              <a:solidFill>
                <a:srgbClr val="0000FF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" name="円/楕円 17"/>
              <p:cNvSpPr/>
              <p:nvPr/>
            </p:nvSpPr>
            <p:spPr>
              <a:xfrm>
                <a:off x="7467600" y="4883150"/>
                <a:ext cx="203200" cy="203200"/>
              </a:xfrm>
              <a:prstGeom prst="ellipse">
                <a:avLst/>
              </a:prstGeom>
              <a:solidFill>
                <a:srgbClr val="0000FF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cxnSp>
          <p:nvCxnSpPr>
            <p:cNvPr id="21" name="直線矢印コネクタ 20"/>
            <p:cNvCxnSpPr/>
            <p:nvPr/>
          </p:nvCxnSpPr>
          <p:spPr>
            <a:xfrm flipV="1">
              <a:off x="6807200" y="4470400"/>
              <a:ext cx="622300" cy="1498600"/>
            </a:xfrm>
            <a:prstGeom prst="straightConnector1">
              <a:avLst/>
            </a:prstGeom>
            <a:ln w="38100" cmpd="sng">
              <a:solidFill>
                <a:srgbClr val="9000C8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矢印コネクタ 21"/>
            <p:cNvCxnSpPr/>
            <p:nvPr/>
          </p:nvCxnSpPr>
          <p:spPr>
            <a:xfrm flipV="1">
              <a:off x="7010400" y="4699000"/>
              <a:ext cx="723900" cy="1003300"/>
            </a:xfrm>
            <a:prstGeom prst="straightConnector1">
              <a:avLst/>
            </a:prstGeom>
            <a:ln w="38100" cmpd="sng">
              <a:solidFill>
                <a:srgbClr val="9000C8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線矢印コネクタ 27"/>
            <p:cNvCxnSpPr/>
            <p:nvPr/>
          </p:nvCxnSpPr>
          <p:spPr>
            <a:xfrm flipH="1" flipV="1">
              <a:off x="7112000" y="4495800"/>
              <a:ext cx="50800" cy="522854"/>
            </a:xfrm>
            <a:prstGeom prst="straightConnector1">
              <a:avLst/>
            </a:prstGeom>
            <a:ln w="38100" cmpd="sng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線矢印コネクタ 30"/>
            <p:cNvCxnSpPr/>
            <p:nvPr/>
          </p:nvCxnSpPr>
          <p:spPr>
            <a:xfrm flipH="1" flipV="1">
              <a:off x="6883400" y="4495800"/>
              <a:ext cx="173442" cy="563158"/>
            </a:xfrm>
            <a:prstGeom prst="straightConnector1">
              <a:avLst/>
            </a:prstGeom>
            <a:ln w="38100" cmpd="sng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線矢印コネクタ 36"/>
            <p:cNvCxnSpPr/>
            <p:nvPr/>
          </p:nvCxnSpPr>
          <p:spPr>
            <a:xfrm flipV="1">
              <a:off x="7493000" y="4826000"/>
              <a:ext cx="376642" cy="281554"/>
            </a:xfrm>
            <a:prstGeom prst="straightConnector1">
              <a:avLst/>
            </a:prstGeom>
            <a:ln w="38100" cmpd="sng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線矢印コネクタ 39"/>
            <p:cNvCxnSpPr/>
            <p:nvPr/>
          </p:nvCxnSpPr>
          <p:spPr>
            <a:xfrm flipV="1">
              <a:off x="7385050" y="5058958"/>
              <a:ext cx="571500" cy="211542"/>
            </a:xfrm>
            <a:prstGeom prst="straightConnector1">
              <a:avLst/>
            </a:prstGeom>
            <a:ln w="38100" cmpd="sng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図 19" descr="cBKGstrength_jet2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41"/>
          <a:stretch/>
        </p:blipFill>
        <p:spPr>
          <a:xfrm rot="5400000">
            <a:off x="24713" y="3927403"/>
            <a:ext cx="2134970" cy="2184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9579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S</a:t>
            </a:r>
            <a:r>
              <a:rPr kumimoji="1" lang="en-US" altLang="ja-JP" dirty="0" smtClean="0"/>
              <a:t>ystematic </a:t>
            </a:r>
            <a:r>
              <a:rPr lang="en-US" altLang="ja-JP" dirty="0"/>
              <a:t>E</a:t>
            </a:r>
            <a:r>
              <a:rPr kumimoji="1" lang="en-US" altLang="ja-JP" dirty="0" smtClean="0"/>
              <a:t>rror 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711200" y="1337129"/>
            <a:ext cx="8229600" cy="4695371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Systematic uncertainties</a:t>
            </a:r>
            <a:endParaRPr kumimoji="1" lang="en-US" altLang="ja-JP" dirty="0" smtClean="0"/>
          </a:p>
          <a:p>
            <a:pPr lvl="1"/>
            <a:r>
              <a:rPr lang="en-US" altLang="ja-JP" dirty="0" smtClean="0"/>
              <a:t>Jet Energy Scale ±10%                       </a:t>
            </a:r>
            <a:endParaRPr lang="en-US" altLang="ja-JP" dirty="0" smtClean="0">
              <a:solidFill>
                <a:srgbClr val="FF0000"/>
              </a:solidFill>
            </a:endParaRPr>
          </a:p>
          <a:p>
            <a:pPr lvl="1"/>
            <a:r>
              <a:rPr kumimoji="1" lang="en-US" altLang="ja-JP" dirty="0" smtClean="0"/>
              <a:t>Track Momentum Scale ±5%          </a:t>
            </a:r>
            <a:r>
              <a:rPr kumimoji="1" lang="en-US" altLang="ja-JP" dirty="0" smtClean="0">
                <a:solidFill>
                  <a:srgbClr val="FF0000"/>
                </a:solidFill>
              </a:rPr>
              <a:t> </a:t>
            </a:r>
            <a:r>
              <a:rPr lang="en-US" altLang="ja-JP" dirty="0">
                <a:solidFill>
                  <a:srgbClr val="FF0000"/>
                </a:solidFill>
              </a:rPr>
              <a:t> </a:t>
            </a:r>
            <a:r>
              <a:rPr lang="en-US" altLang="ja-JP" dirty="0" smtClean="0">
                <a:solidFill>
                  <a:srgbClr val="FF0000"/>
                </a:solidFill>
              </a:rPr>
              <a:t>      </a:t>
            </a:r>
            <a:endParaRPr kumimoji="1" lang="en-US" altLang="ja-JP" dirty="0" smtClean="0">
              <a:solidFill>
                <a:srgbClr val="0000FF"/>
              </a:solidFill>
            </a:endParaRPr>
          </a:p>
          <a:p>
            <a:pPr lvl="1"/>
            <a:r>
              <a:rPr lang="en-US" altLang="ja-JP" dirty="0" smtClean="0"/>
              <a:t>Track Efficiency ±5%                                 </a:t>
            </a:r>
            <a:endParaRPr lang="en-US" altLang="ja-JP" dirty="0" smtClean="0">
              <a:solidFill>
                <a:srgbClr val="0000FF"/>
              </a:solidFill>
            </a:endParaRPr>
          </a:p>
          <a:p>
            <a:pPr lvl="1"/>
            <a:r>
              <a:rPr lang="en-US" altLang="ja-JP" dirty="0" smtClean="0"/>
              <a:t>Contaminations ±1% (</a:t>
            </a:r>
            <a:r>
              <a:rPr lang="en-US" altLang="ja-JP" dirty="0" err="1" smtClean="0"/>
              <a:t>w.r.t</a:t>
            </a:r>
            <a:r>
              <a:rPr lang="en-US" altLang="ja-JP" smtClean="0"/>
              <a:t> JPC </a:t>
            </a:r>
            <a:r>
              <a:rPr lang="en-US" altLang="ja-JP" dirty="0" smtClean="0"/>
              <a:t>yield)   </a:t>
            </a:r>
            <a:endParaRPr lang="en-US" altLang="ja-JP" dirty="0" smtClean="0">
              <a:solidFill>
                <a:srgbClr val="0000FF"/>
              </a:solidFill>
            </a:endParaRPr>
          </a:p>
          <a:p>
            <a:pPr lvl="1"/>
            <a:r>
              <a:rPr lang="en-US" altLang="ja-JP" dirty="0" smtClean="0"/>
              <a:t>v2 BKG density ±5%                           </a:t>
            </a:r>
            <a:endParaRPr lang="en-US" altLang="ja-JP" dirty="0" smtClean="0">
              <a:solidFill>
                <a:srgbClr val="0000FF"/>
              </a:solidFill>
            </a:endParaRPr>
          </a:p>
          <a:p>
            <a:pPr lvl="1"/>
            <a:r>
              <a:rPr lang="en-US" altLang="ja-JP" dirty="0" smtClean="0"/>
              <a:t>v3 BKG density ±5%                           </a:t>
            </a:r>
            <a:endParaRPr lang="en-US" altLang="ja-JP" dirty="0" smtClean="0">
              <a:solidFill>
                <a:srgbClr val="0000FF"/>
              </a:solidFill>
            </a:endParaRPr>
          </a:p>
          <a:p>
            <a:pPr lvl="1"/>
            <a:r>
              <a:rPr lang="en-US" altLang="ja-JP" dirty="0"/>
              <a:t>Flat BKG density ±1GeV/</a:t>
            </a:r>
            <a:r>
              <a:rPr lang="en-US" altLang="ja-JP" dirty="0" smtClean="0"/>
              <a:t>c                       </a:t>
            </a:r>
            <a:endParaRPr lang="en-US" altLang="ja-JP" dirty="0" smtClean="0">
              <a:solidFill>
                <a:srgbClr val="0000FF"/>
              </a:solidFill>
            </a:endParaRPr>
          </a:p>
          <a:p>
            <a:pPr marL="457200" lvl="1" indent="0">
              <a:buNone/>
            </a:pPr>
            <a:r>
              <a:rPr lang="en-US" altLang="ja-JP" dirty="0"/>
              <a:t>	</a:t>
            </a:r>
            <a:r>
              <a:rPr lang="en-US" altLang="ja-JP" dirty="0" smtClean="0"/>
              <a:t>(+1,-</a:t>
            </a:r>
            <a:r>
              <a:rPr lang="en-US" altLang="ja-JP" dirty="0"/>
              <a:t>2GeV/c @</a:t>
            </a:r>
            <a:r>
              <a:rPr lang="en-US" altLang="ja-JP" dirty="0" smtClean="0"/>
              <a:t>peripheral for 20~40GeV/c)</a:t>
            </a:r>
            <a:endParaRPr lang="en-US" altLang="ja-JP" dirty="0"/>
          </a:p>
          <a:p>
            <a:pPr marL="457200" lvl="1" indent="0">
              <a:buNone/>
            </a:pPr>
            <a:endParaRPr lang="en-US" altLang="ja-JP" dirty="0" smtClean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2012/Feb/18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54</a:t>
            </a:fld>
            <a:endParaRPr lang="ja-JP" altLang="en-US"/>
          </a:p>
        </p:txBody>
      </p:sp>
      <p:sp>
        <p:nvSpPr>
          <p:cNvPr id="6" name="左中かっこ 5"/>
          <p:cNvSpPr/>
          <p:nvPr/>
        </p:nvSpPr>
        <p:spPr>
          <a:xfrm>
            <a:off x="711200" y="2006600"/>
            <a:ext cx="248919" cy="1930400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39010" y="2771336"/>
            <a:ext cx="4272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/>
              <a:t>pp</a:t>
            </a:r>
            <a:r>
              <a:rPr lang="en-US" altLang="ja-JP" dirty="0"/>
              <a:t> </a:t>
            </a:r>
            <a:endParaRPr kumimoji="1" lang="ja-JP" altLang="en-US" dirty="0"/>
          </a:p>
        </p:txBody>
      </p:sp>
      <p:sp>
        <p:nvSpPr>
          <p:cNvPr id="8" name="左中かっこ 7"/>
          <p:cNvSpPr/>
          <p:nvPr/>
        </p:nvSpPr>
        <p:spPr>
          <a:xfrm>
            <a:off x="960119" y="2006600"/>
            <a:ext cx="276860" cy="3403600"/>
          </a:xfrm>
          <a:prstGeom prst="leftBrace">
            <a:avLst>
              <a:gd name="adj1" fmla="val 8333"/>
              <a:gd name="adj2" fmla="val 74254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39009" y="4320736"/>
            <a:ext cx="721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err="1" smtClean="0"/>
              <a:t>PbPb</a:t>
            </a:r>
            <a:r>
              <a:rPr lang="en-US" altLang="ja-JP" dirty="0" smtClean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939904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Jet energy scale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2012/Feb/18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55</a:t>
            </a:fld>
            <a:endParaRPr lang="ja-JP" altLang="en-US"/>
          </a:p>
        </p:txBody>
      </p:sp>
      <p:pic>
        <p:nvPicPr>
          <p:cNvPr id="3" name="図 2" descr="cLJet_JEScal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2031" y="854885"/>
            <a:ext cx="4481284" cy="5416746"/>
          </a:xfrm>
          <a:prstGeom prst="rect">
            <a:avLst/>
          </a:prstGeom>
        </p:spPr>
      </p:pic>
      <p:grpSp>
        <p:nvGrpSpPr>
          <p:cNvPr id="13" name="図形グループ 12"/>
          <p:cNvGrpSpPr/>
          <p:nvPr/>
        </p:nvGrpSpPr>
        <p:grpSpPr>
          <a:xfrm>
            <a:off x="5956300" y="3200400"/>
            <a:ext cx="2413026" cy="1569660"/>
            <a:chOff x="6096000" y="1752600"/>
            <a:chExt cx="2413026" cy="1569660"/>
          </a:xfrm>
        </p:grpSpPr>
        <p:sp>
          <p:nvSpPr>
            <p:cNvPr id="7" name="テキスト ボックス 6"/>
            <p:cNvSpPr txBox="1"/>
            <p:nvPr/>
          </p:nvSpPr>
          <p:spPr>
            <a:xfrm>
              <a:off x="7208670" y="1752600"/>
              <a:ext cx="1300356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 smtClean="0"/>
                <a:t>Data</a:t>
              </a:r>
            </a:p>
            <a:p>
              <a:r>
                <a:rPr lang="en-US" altLang="ja-JP" sz="2400" dirty="0" smtClean="0"/>
                <a:t>MC</a:t>
              </a:r>
            </a:p>
            <a:p>
              <a:r>
                <a:rPr kumimoji="1" lang="en-US" altLang="ja-JP" sz="2400" dirty="0" smtClean="0"/>
                <a:t>MC+10%</a:t>
              </a:r>
            </a:p>
            <a:p>
              <a:r>
                <a:rPr lang="en-US" altLang="ja-JP" sz="2400" dirty="0" smtClean="0"/>
                <a:t>MC-10%</a:t>
              </a:r>
              <a:endParaRPr kumimoji="1" lang="ja-JP" altLang="en-US" sz="2400" dirty="0"/>
            </a:p>
          </p:txBody>
        </p:sp>
        <p:cxnSp>
          <p:nvCxnSpPr>
            <p:cNvPr id="12" name="直線コネクタ 11"/>
            <p:cNvCxnSpPr/>
            <p:nvPr/>
          </p:nvCxnSpPr>
          <p:spPr>
            <a:xfrm>
              <a:off x="6096000" y="1981200"/>
              <a:ext cx="774700" cy="0"/>
            </a:xfrm>
            <a:prstGeom prst="line">
              <a:avLst/>
            </a:prstGeom>
            <a:ln w="38100" cmpd="sng">
              <a:solidFill>
                <a:srgbClr val="9000C8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コネクタ 18"/>
            <p:cNvCxnSpPr/>
            <p:nvPr/>
          </p:nvCxnSpPr>
          <p:spPr>
            <a:xfrm>
              <a:off x="6096000" y="2349500"/>
              <a:ext cx="774700" cy="0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コネクタ 19"/>
            <p:cNvCxnSpPr/>
            <p:nvPr/>
          </p:nvCxnSpPr>
          <p:spPr>
            <a:xfrm>
              <a:off x="6096000" y="2755900"/>
              <a:ext cx="774700" cy="0"/>
            </a:xfrm>
            <a:prstGeom prst="line">
              <a:avLst/>
            </a:prstGeom>
            <a:ln w="3810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コネクタ 20"/>
            <p:cNvCxnSpPr/>
            <p:nvPr/>
          </p:nvCxnSpPr>
          <p:spPr>
            <a:xfrm>
              <a:off x="6096000" y="3111500"/>
              <a:ext cx="774700" cy="0"/>
            </a:xfrm>
            <a:prstGeom prst="line">
              <a:avLst/>
            </a:prstGeom>
            <a:ln w="38100" cmpd="sng"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テキスト ボックス 21"/>
          <p:cNvSpPr txBox="1"/>
          <p:nvPr/>
        </p:nvSpPr>
        <p:spPr>
          <a:xfrm>
            <a:off x="5956300" y="2273300"/>
            <a:ext cx="19582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/>
              <a:t>pp</a:t>
            </a:r>
            <a:r>
              <a:rPr kumimoji="1" lang="en-US" altLang="ja-JP" dirty="0" smtClean="0"/>
              <a:t> @ 2.76 </a:t>
            </a:r>
            <a:r>
              <a:rPr kumimoji="1" lang="en-US" altLang="ja-JP" dirty="0" err="1" smtClean="0"/>
              <a:t>TeV</a:t>
            </a:r>
            <a:endParaRPr kumimoji="1" lang="en-US" altLang="ja-JP" dirty="0" smtClean="0"/>
          </a:p>
          <a:p>
            <a:r>
              <a:rPr lang="en-US" altLang="ja-JP" dirty="0" smtClean="0"/>
              <a:t>10&lt;</a:t>
            </a:r>
            <a:r>
              <a:rPr lang="en-US" altLang="ja-JP" dirty="0" err="1" smtClean="0"/>
              <a:t>p</a:t>
            </a:r>
            <a:r>
              <a:rPr lang="en-US" altLang="ja-JP" baseline="-25000" dirty="0" err="1" smtClean="0"/>
              <a:t>T</a:t>
            </a:r>
            <a:r>
              <a:rPr lang="en-US" altLang="ja-JP" dirty="0" smtClean="0"/>
              <a:t>&lt;40 analyzed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366962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Track Efficiency &amp; Resolution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2012/Feb/18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56</a:t>
            </a:fld>
            <a:endParaRPr lang="ja-JP" altLang="en-US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89100"/>
            <a:ext cx="8356600" cy="3350342"/>
          </a:xfrm>
          <a:prstGeom prst="rect">
            <a:avLst/>
          </a:prstGeom>
        </p:spPr>
      </p:pic>
      <p:cxnSp>
        <p:nvCxnSpPr>
          <p:cNvPr id="8" name="直線矢印コネクタ 7"/>
          <p:cNvCxnSpPr/>
          <p:nvPr/>
        </p:nvCxnSpPr>
        <p:spPr>
          <a:xfrm>
            <a:off x="7734300" y="3683000"/>
            <a:ext cx="12700" cy="800100"/>
          </a:xfrm>
          <a:prstGeom prst="straightConnector1">
            <a:avLst/>
          </a:prstGeom>
          <a:ln w="38100" cmpd="sng">
            <a:solidFill>
              <a:srgbClr val="9000C8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6" name="図形グループ 15"/>
          <p:cNvGrpSpPr/>
          <p:nvPr/>
        </p:nvGrpSpPr>
        <p:grpSpPr>
          <a:xfrm>
            <a:off x="4483100" y="2997200"/>
            <a:ext cx="0" cy="774700"/>
            <a:chOff x="787400" y="2489200"/>
            <a:chExt cx="0" cy="774700"/>
          </a:xfrm>
        </p:grpSpPr>
        <p:cxnSp>
          <p:nvCxnSpPr>
            <p:cNvPr id="12" name="直線矢印コネクタ 11"/>
            <p:cNvCxnSpPr/>
            <p:nvPr/>
          </p:nvCxnSpPr>
          <p:spPr>
            <a:xfrm>
              <a:off x="787400" y="2489200"/>
              <a:ext cx="0" cy="279400"/>
            </a:xfrm>
            <a:prstGeom prst="straightConnector1">
              <a:avLst/>
            </a:prstGeom>
            <a:ln w="38100" cmpd="sng">
              <a:solidFill>
                <a:srgbClr val="9000C8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線矢印コネクタ 14"/>
            <p:cNvCxnSpPr/>
            <p:nvPr/>
          </p:nvCxnSpPr>
          <p:spPr>
            <a:xfrm flipV="1">
              <a:off x="787400" y="2984500"/>
              <a:ext cx="0" cy="279400"/>
            </a:xfrm>
            <a:prstGeom prst="straightConnector1">
              <a:avLst/>
            </a:prstGeom>
            <a:ln w="38100" cmpd="sng">
              <a:solidFill>
                <a:srgbClr val="9000C8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テキスト ボックス 16"/>
          <p:cNvSpPr txBox="1"/>
          <p:nvPr/>
        </p:nvSpPr>
        <p:spPr>
          <a:xfrm>
            <a:off x="4630703" y="3173968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9000C8"/>
                </a:solidFill>
              </a:rPr>
              <a:t>5%</a:t>
            </a:r>
            <a:endParaRPr kumimoji="1" lang="ja-JP" altLang="en-US" dirty="0">
              <a:solidFill>
                <a:srgbClr val="9000C8"/>
              </a:solidFill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7747000" y="3300968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9000C8"/>
                </a:solidFill>
              </a:rPr>
              <a:t>5%</a:t>
            </a:r>
            <a:endParaRPr kumimoji="1" lang="ja-JP" altLang="en-US" dirty="0">
              <a:solidFill>
                <a:srgbClr val="9000C8"/>
              </a:solidFill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622300" y="5232400"/>
            <a:ext cx="73573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Contamination</a:t>
            </a:r>
          </a:p>
          <a:p>
            <a:r>
              <a:rPr lang="en-US" altLang="ja-JP" dirty="0" smtClean="0"/>
              <a:t>6% @ 0.3GeV/c, &lt;2% @ 1GeV/c  </a:t>
            </a:r>
            <a:r>
              <a:rPr lang="en-US" altLang="ja-JP" dirty="0" err="1" smtClean="0"/>
              <a:t>w.r.t</a:t>
            </a:r>
            <a:r>
              <a:rPr lang="en-US" altLang="ja-JP" dirty="0" smtClean="0"/>
              <a:t> reconstructed tracks.   from </a:t>
            </a:r>
            <a:r>
              <a:rPr lang="en-US" altLang="ja-JP" dirty="0" err="1" smtClean="0"/>
              <a:t>Raa</a:t>
            </a:r>
            <a:r>
              <a:rPr lang="en-US" altLang="ja-JP" dirty="0" smtClean="0"/>
              <a:t> paper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376433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BKG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2012/Feb/18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57</a:t>
            </a:fld>
            <a:endParaRPr lang="ja-JP" altLang="en-US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" y="3658632"/>
            <a:ext cx="9029700" cy="2005260"/>
          </a:xfrm>
          <a:prstGeom prst="rect">
            <a:avLst/>
          </a:prstGeom>
        </p:spPr>
      </p:pic>
      <p:cxnSp>
        <p:nvCxnSpPr>
          <p:cNvPr id="8" name="直線矢印コネクタ 7"/>
          <p:cNvCxnSpPr/>
          <p:nvPr/>
        </p:nvCxnSpPr>
        <p:spPr>
          <a:xfrm flipV="1">
            <a:off x="1016000" y="4635500"/>
            <a:ext cx="0" cy="102839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/>
          <p:cNvSpPr txBox="1"/>
          <p:nvPr/>
        </p:nvSpPr>
        <p:spPr>
          <a:xfrm>
            <a:off x="584200" y="5721866"/>
            <a:ext cx="994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±1GeV/c</a:t>
            </a:r>
            <a:endParaRPr kumimoji="1" lang="ja-JP" altLang="en-US" dirty="0"/>
          </a:p>
        </p:txBody>
      </p:sp>
      <p:cxnSp>
        <p:nvCxnSpPr>
          <p:cNvPr id="11" name="直線矢印コネクタ 10"/>
          <p:cNvCxnSpPr/>
          <p:nvPr/>
        </p:nvCxnSpPr>
        <p:spPr>
          <a:xfrm flipV="1">
            <a:off x="2403324" y="5175766"/>
            <a:ext cx="0" cy="48812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1790700" y="5721866"/>
            <a:ext cx="4154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+1GeV/c,-2</a:t>
            </a:r>
            <a:r>
              <a:rPr kumimoji="1" lang="en-US" altLang="ja-JP" dirty="0" smtClean="0"/>
              <a:t>GeV/c in peripheral </a:t>
            </a:r>
            <a:r>
              <a:rPr lang="en-US" altLang="ja-JP" dirty="0" smtClean="0"/>
              <a:t>(20&lt;</a:t>
            </a:r>
            <a:r>
              <a:rPr lang="en-US" altLang="ja-JP" dirty="0" err="1" smtClean="0"/>
              <a:t>p</a:t>
            </a:r>
            <a:r>
              <a:rPr lang="en-US" altLang="ja-JP" baseline="-25000" dirty="0" err="1" smtClean="0"/>
              <a:t>T</a:t>
            </a:r>
            <a:r>
              <a:rPr lang="en-US" altLang="ja-JP" dirty="0" smtClean="0"/>
              <a:t>&lt;40)</a:t>
            </a:r>
            <a:endParaRPr kumimoji="1" lang="ja-JP" altLang="en-US" dirty="0"/>
          </a:p>
        </p:txBody>
      </p:sp>
      <p:cxnSp>
        <p:nvCxnSpPr>
          <p:cNvPr id="15" name="直線矢印コネクタ 14"/>
          <p:cNvCxnSpPr/>
          <p:nvPr/>
        </p:nvCxnSpPr>
        <p:spPr>
          <a:xfrm flipH="1">
            <a:off x="4241800" y="4204732"/>
            <a:ext cx="596901" cy="17196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/>
          <p:cNvSpPr txBox="1"/>
          <p:nvPr/>
        </p:nvSpPr>
        <p:spPr>
          <a:xfrm>
            <a:off x="4851400" y="4007366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±5%</a:t>
            </a:r>
            <a:endParaRPr kumimoji="1" lang="ja-JP" altLang="en-US" dirty="0"/>
          </a:p>
        </p:txBody>
      </p:sp>
      <p:cxnSp>
        <p:nvCxnSpPr>
          <p:cNvPr id="19" name="直線矢印コネクタ 18"/>
          <p:cNvCxnSpPr/>
          <p:nvPr/>
        </p:nvCxnSpPr>
        <p:spPr>
          <a:xfrm flipH="1">
            <a:off x="7099300" y="4204732"/>
            <a:ext cx="609601" cy="17196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テキスト ボックス 19"/>
          <p:cNvSpPr txBox="1"/>
          <p:nvPr/>
        </p:nvSpPr>
        <p:spPr>
          <a:xfrm>
            <a:off x="7721600" y="4007366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±5%</a:t>
            </a:r>
            <a:endParaRPr kumimoji="1" lang="ja-JP" altLang="en-US" dirty="0"/>
          </a:p>
        </p:txBody>
      </p:sp>
      <p:pic>
        <p:nvPicPr>
          <p:cNvPr id="21" name="図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" y="1473200"/>
            <a:ext cx="9029700" cy="189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2966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JHC </a:t>
            </a:r>
            <a:r>
              <a:rPr kumimoji="1" lang="en-US" altLang="ja-JP" dirty="0" err="1" smtClean="0"/>
              <a:t>pp</a:t>
            </a:r>
            <a:r>
              <a:rPr kumimoji="1" lang="en-US" altLang="ja-JP" dirty="0" smtClean="0"/>
              <a:t> 2.76TeV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2012/Feb/18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58</a:t>
            </a:fld>
            <a:endParaRPr lang="ja-JP" altLang="en-US"/>
          </a:p>
        </p:txBody>
      </p:sp>
      <p:pic>
        <p:nvPicPr>
          <p:cNvPr id="7" name="図 6" descr="c_JHC_scaled2.76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80317" y="-1229280"/>
            <a:ext cx="3983365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58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JHC </a:t>
            </a:r>
            <a:r>
              <a:rPr lang="en-US" altLang="ja-JP" dirty="0" err="1"/>
              <a:t>pp</a:t>
            </a:r>
            <a:r>
              <a:rPr lang="en-US" altLang="ja-JP" dirty="0"/>
              <a:t> </a:t>
            </a:r>
            <a:r>
              <a:rPr lang="en-US" altLang="ja-JP" dirty="0" smtClean="0"/>
              <a:t>7TeV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2012/Feb/18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59</a:t>
            </a:fld>
            <a:endParaRPr lang="ja-JP" altLang="en-US"/>
          </a:p>
        </p:txBody>
      </p:sp>
      <p:pic>
        <p:nvPicPr>
          <p:cNvPr id="8" name="図 7" descr="c_JHC_scaled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80317" y="-1280080"/>
            <a:ext cx="3983365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0095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High Energy Nuclear Collision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6</a:t>
            </a:fld>
            <a:endParaRPr lang="ja-JP" altLang="en-US"/>
          </a:p>
        </p:txBody>
      </p:sp>
      <p:sp>
        <p:nvSpPr>
          <p:cNvPr id="7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024388" y="1371600"/>
            <a:ext cx="5119612" cy="4711699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 smtClean="0"/>
              <a:t>Energy density</a:t>
            </a:r>
          </a:p>
          <a:p>
            <a:pPr lvl="1"/>
            <a:r>
              <a:rPr lang="en-US" altLang="ja-JP" dirty="0" smtClean="0"/>
              <a:t>SPS     : 3GeV/fm</a:t>
            </a:r>
            <a:r>
              <a:rPr lang="en-US" altLang="ja-JP" baseline="30000" dirty="0" smtClean="0"/>
              <a:t>3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RHIC   : 5GeV</a:t>
            </a:r>
            <a:r>
              <a:rPr lang="en-US" altLang="ja-JP" dirty="0"/>
              <a:t>/</a:t>
            </a:r>
            <a:r>
              <a:rPr lang="en-US" altLang="ja-JP" dirty="0" smtClean="0"/>
              <a:t>fm</a:t>
            </a:r>
            <a:r>
              <a:rPr lang="en-US" altLang="ja-JP" baseline="30000" dirty="0" smtClean="0"/>
              <a:t>3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LHC     : 15-60GeV</a:t>
            </a:r>
            <a:r>
              <a:rPr lang="en-US" altLang="ja-JP" dirty="0"/>
              <a:t>/</a:t>
            </a:r>
            <a:r>
              <a:rPr lang="en-US" altLang="ja-JP" dirty="0" smtClean="0"/>
              <a:t>fm</a:t>
            </a:r>
            <a:r>
              <a:rPr lang="en-US" altLang="ja-JP" baseline="30000" dirty="0" smtClean="0"/>
              <a:t>3</a:t>
            </a:r>
            <a:endParaRPr lang="en-US" altLang="ja-JP" dirty="0" smtClean="0"/>
          </a:p>
          <a:p>
            <a:r>
              <a:rPr lang="en-US" altLang="ja-JP" dirty="0" smtClean="0"/>
              <a:t>Signatures of QGP at RHIC</a:t>
            </a:r>
          </a:p>
          <a:p>
            <a:pPr lvl="1"/>
            <a:r>
              <a:rPr lang="en-US" altLang="ja-JP" dirty="0">
                <a:solidFill>
                  <a:srgbClr val="9000C8"/>
                </a:solidFill>
              </a:rPr>
              <a:t>S</a:t>
            </a:r>
            <a:r>
              <a:rPr kumimoji="1" lang="en-US" altLang="ja-JP" dirty="0" smtClean="0">
                <a:solidFill>
                  <a:srgbClr val="9000C8"/>
                </a:solidFill>
              </a:rPr>
              <a:t>uppres</a:t>
            </a:r>
            <a:r>
              <a:rPr lang="en-US" altLang="ja-JP" dirty="0" smtClean="0">
                <a:solidFill>
                  <a:srgbClr val="9000C8"/>
                </a:solidFill>
              </a:rPr>
              <a:t>sion of </a:t>
            </a:r>
            <a:r>
              <a:rPr kumimoji="1" lang="en-US" altLang="ja-JP" dirty="0" smtClean="0">
                <a:solidFill>
                  <a:srgbClr val="9000C8"/>
                </a:solidFill>
              </a:rPr>
              <a:t>high </a:t>
            </a:r>
            <a:r>
              <a:rPr kumimoji="1" lang="en-US" altLang="ja-JP" dirty="0" err="1" smtClean="0">
                <a:solidFill>
                  <a:srgbClr val="9000C8"/>
                </a:solidFill>
              </a:rPr>
              <a:t>p</a:t>
            </a:r>
            <a:r>
              <a:rPr kumimoji="1" lang="en-US" altLang="ja-JP" baseline="-25000" dirty="0" err="1" smtClean="0">
                <a:solidFill>
                  <a:srgbClr val="9000C8"/>
                </a:solidFill>
              </a:rPr>
              <a:t>T</a:t>
            </a:r>
            <a:r>
              <a:rPr kumimoji="1" lang="en-US" altLang="ja-JP" dirty="0" smtClean="0">
                <a:solidFill>
                  <a:srgbClr val="9000C8"/>
                </a:solidFill>
              </a:rPr>
              <a:t> particle production</a:t>
            </a:r>
          </a:p>
          <a:p>
            <a:pPr lvl="1"/>
            <a:r>
              <a:rPr lang="en-US" altLang="ja-JP" dirty="0"/>
              <a:t>L</a:t>
            </a:r>
            <a:r>
              <a:rPr lang="en-US" altLang="ja-JP" dirty="0" smtClean="0"/>
              <a:t>arge anisotropic expansion</a:t>
            </a:r>
          </a:p>
          <a:p>
            <a:pPr lvl="1"/>
            <a:r>
              <a:rPr lang="en-US" altLang="ja-JP" dirty="0"/>
              <a:t>M</a:t>
            </a:r>
            <a:r>
              <a:rPr lang="en-US" altLang="ja-JP" dirty="0" smtClean="0"/>
              <a:t>odification heavy meson properties  </a:t>
            </a:r>
            <a:endParaRPr kumimoji="1" lang="ja-JP" altLang="en-US" dirty="0"/>
          </a:p>
        </p:txBody>
      </p:sp>
      <p:grpSp>
        <p:nvGrpSpPr>
          <p:cNvPr id="8" name="図形グループ 7"/>
          <p:cNvGrpSpPr/>
          <p:nvPr/>
        </p:nvGrpSpPr>
        <p:grpSpPr>
          <a:xfrm>
            <a:off x="701524" y="3829329"/>
            <a:ext cx="2641600" cy="1917700"/>
            <a:chOff x="599924" y="1911350"/>
            <a:chExt cx="2641600" cy="1917700"/>
          </a:xfrm>
        </p:grpSpPr>
        <p:sp>
          <p:nvSpPr>
            <p:cNvPr id="9" name="角丸四角形 8"/>
            <p:cNvSpPr/>
            <p:nvPr/>
          </p:nvSpPr>
          <p:spPr>
            <a:xfrm>
              <a:off x="955524" y="2114550"/>
              <a:ext cx="1879600" cy="1562100"/>
            </a:xfrm>
            <a:prstGeom prst="roundRect">
              <a:avLst/>
            </a:prstGeom>
            <a:gradFill flip="none" rotWithShape="1">
              <a:gsLst>
                <a:gs pos="0">
                  <a:srgbClr val="FF6600">
                    <a:alpha val="40000"/>
                  </a:srgbClr>
                </a:gs>
                <a:gs pos="100000">
                  <a:srgbClr val="FF6600">
                    <a:alpha val="40000"/>
                  </a:srgbClr>
                </a:gs>
                <a:gs pos="50000">
                  <a:srgbClr val="FF0000">
                    <a:alpha val="59000"/>
                  </a:srgbClr>
                </a:gs>
              </a:gsLst>
              <a:lin ang="16200000" scaled="0"/>
              <a:tileRect/>
            </a:gra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0" name="図形グループ 9"/>
            <p:cNvGrpSpPr/>
            <p:nvPr/>
          </p:nvGrpSpPr>
          <p:grpSpPr>
            <a:xfrm>
              <a:off x="599924" y="1911350"/>
              <a:ext cx="647700" cy="1917700"/>
              <a:chOff x="1016000" y="1816100"/>
              <a:chExt cx="647700" cy="1917700"/>
            </a:xfrm>
          </p:grpSpPr>
          <p:sp>
            <p:nvSpPr>
              <p:cNvPr id="40" name="円/楕円 39"/>
              <p:cNvSpPr/>
              <p:nvPr/>
            </p:nvSpPr>
            <p:spPr>
              <a:xfrm>
                <a:off x="1155700" y="33909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1" name="円/楕円 40"/>
              <p:cNvSpPr/>
              <p:nvPr/>
            </p:nvSpPr>
            <p:spPr>
              <a:xfrm>
                <a:off x="1016000" y="22225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2" name="円/楕円 41"/>
              <p:cNvSpPr/>
              <p:nvPr/>
            </p:nvSpPr>
            <p:spPr>
              <a:xfrm>
                <a:off x="1282700" y="35052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3" name="円/楕円 42"/>
              <p:cNvSpPr/>
              <p:nvPr/>
            </p:nvSpPr>
            <p:spPr>
              <a:xfrm>
                <a:off x="1168400" y="20193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4" name="円/楕円 43"/>
              <p:cNvSpPr/>
              <p:nvPr/>
            </p:nvSpPr>
            <p:spPr>
              <a:xfrm>
                <a:off x="1244600" y="32766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5" name="円/楕円 44"/>
              <p:cNvSpPr/>
              <p:nvPr/>
            </p:nvSpPr>
            <p:spPr>
              <a:xfrm>
                <a:off x="1282700" y="23876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6" name="円/楕円 45"/>
              <p:cNvSpPr/>
              <p:nvPr/>
            </p:nvSpPr>
            <p:spPr>
              <a:xfrm>
                <a:off x="1358900" y="20193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7" name="円/楕円 46"/>
              <p:cNvSpPr/>
              <p:nvPr/>
            </p:nvSpPr>
            <p:spPr>
              <a:xfrm>
                <a:off x="1358900" y="30861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8" name="円/楕円 47"/>
              <p:cNvSpPr/>
              <p:nvPr/>
            </p:nvSpPr>
            <p:spPr>
              <a:xfrm>
                <a:off x="1371600" y="21590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9" name="円/楕円 48"/>
              <p:cNvSpPr/>
              <p:nvPr/>
            </p:nvSpPr>
            <p:spPr>
              <a:xfrm>
                <a:off x="1397000" y="25273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0" name="円/楕円 49"/>
              <p:cNvSpPr/>
              <p:nvPr/>
            </p:nvSpPr>
            <p:spPr>
              <a:xfrm>
                <a:off x="1028700" y="28956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1" name="円/楕円 50"/>
              <p:cNvSpPr/>
              <p:nvPr/>
            </p:nvSpPr>
            <p:spPr>
              <a:xfrm>
                <a:off x="1092200" y="19304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2" name="円/楕円 51"/>
              <p:cNvSpPr/>
              <p:nvPr/>
            </p:nvSpPr>
            <p:spPr>
              <a:xfrm>
                <a:off x="1409700" y="26670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3" name="円/楕円 52"/>
              <p:cNvSpPr/>
              <p:nvPr/>
            </p:nvSpPr>
            <p:spPr>
              <a:xfrm>
                <a:off x="1092200" y="32385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4" name="円/楕円 53"/>
              <p:cNvSpPr/>
              <p:nvPr/>
            </p:nvSpPr>
            <p:spPr>
              <a:xfrm>
                <a:off x="1320800" y="28956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5" name="円/楕円 54"/>
              <p:cNvSpPr/>
              <p:nvPr/>
            </p:nvSpPr>
            <p:spPr>
              <a:xfrm>
                <a:off x="1092200" y="25527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6" name="円/楕円 55"/>
              <p:cNvSpPr/>
              <p:nvPr/>
            </p:nvSpPr>
            <p:spPr>
              <a:xfrm>
                <a:off x="1435100" y="23241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7" name="円/楕円 56"/>
              <p:cNvSpPr/>
              <p:nvPr/>
            </p:nvSpPr>
            <p:spPr>
              <a:xfrm>
                <a:off x="1206500" y="18161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8" name="円/楕円 57"/>
              <p:cNvSpPr/>
              <p:nvPr/>
            </p:nvSpPr>
            <p:spPr>
              <a:xfrm>
                <a:off x="1143000" y="22606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9" name="円/楕円 58"/>
              <p:cNvSpPr/>
              <p:nvPr/>
            </p:nvSpPr>
            <p:spPr>
              <a:xfrm>
                <a:off x="1206500" y="28702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0" name="円/楕円 59"/>
              <p:cNvSpPr/>
              <p:nvPr/>
            </p:nvSpPr>
            <p:spPr>
              <a:xfrm>
                <a:off x="1206500" y="26162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1" name="円/楕円 60"/>
              <p:cNvSpPr/>
              <p:nvPr/>
            </p:nvSpPr>
            <p:spPr>
              <a:xfrm>
                <a:off x="1206500" y="30861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2" name="円/楕円 61"/>
              <p:cNvSpPr/>
              <p:nvPr/>
            </p:nvSpPr>
            <p:spPr>
              <a:xfrm>
                <a:off x="1028700" y="26670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3" name="円/楕円 62"/>
              <p:cNvSpPr/>
              <p:nvPr/>
            </p:nvSpPr>
            <p:spPr>
              <a:xfrm>
                <a:off x="1028700" y="30861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4" name="円/楕円 63"/>
              <p:cNvSpPr/>
              <p:nvPr/>
            </p:nvSpPr>
            <p:spPr>
              <a:xfrm>
                <a:off x="1104900" y="27813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5" name="円/楕円 64"/>
              <p:cNvSpPr/>
              <p:nvPr/>
            </p:nvSpPr>
            <p:spPr>
              <a:xfrm>
                <a:off x="1435100" y="28575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6" name="円/楕円 65"/>
              <p:cNvSpPr/>
              <p:nvPr/>
            </p:nvSpPr>
            <p:spPr>
              <a:xfrm>
                <a:off x="1016000" y="24638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7" name="円/楕円 66"/>
              <p:cNvSpPr/>
              <p:nvPr/>
            </p:nvSpPr>
            <p:spPr>
              <a:xfrm>
                <a:off x="1371600" y="31242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1" name="図形グループ 10"/>
            <p:cNvGrpSpPr/>
            <p:nvPr/>
          </p:nvGrpSpPr>
          <p:grpSpPr>
            <a:xfrm>
              <a:off x="2593824" y="1911350"/>
              <a:ext cx="647700" cy="1917700"/>
              <a:chOff x="1016000" y="1816100"/>
              <a:chExt cx="647700" cy="1917700"/>
            </a:xfrm>
          </p:grpSpPr>
          <p:sp>
            <p:nvSpPr>
              <p:cNvPr id="12" name="円/楕円 11"/>
              <p:cNvSpPr/>
              <p:nvPr/>
            </p:nvSpPr>
            <p:spPr>
              <a:xfrm>
                <a:off x="1155700" y="33909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" name="円/楕円 12"/>
              <p:cNvSpPr/>
              <p:nvPr/>
            </p:nvSpPr>
            <p:spPr>
              <a:xfrm>
                <a:off x="1016000" y="22225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4" name="円/楕円 13"/>
              <p:cNvSpPr/>
              <p:nvPr/>
            </p:nvSpPr>
            <p:spPr>
              <a:xfrm>
                <a:off x="1282700" y="35052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" name="円/楕円 14"/>
              <p:cNvSpPr/>
              <p:nvPr/>
            </p:nvSpPr>
            <p:spPr>
              <a:xfrm>
                <a:off x="1168400" y="20193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6" name="円/楕円 15"/>
              <p:cNvSpPr/>
              <p:nvPr/>
            </p:nvSpPr>
            <p:spPr>
              <a:xfrm>
                <a:off x="1244600" y="32766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" name="円/楕円 16"/>
              <p:cNvSpPr/>
              <p:nvPr/>
            </p:nvSpPr>
            <p:spPr>
              <a:xfrm>
                <a:off x="1282700" y="23876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" name="円/楕円 17"/>
              <p:cNvSpPr/>
              <p:nvPr/>
            </p:nvSpPr>
            <p:spPr>
              <a:xfrm>
                <a:off x="1358900" y="20193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" name="円/楕円 18"/>
              <p:cNvSpPr/>
              <p:nvPr/>
            </p:nvSpPr>
            <p:spPr>
              <a:xfrm>
                <a:off x="1358900" y="30861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" name="円/楕円 19"/>
              <p:cNvSpPr/>
              <p:nvPr/>
            </p:nvSpPr>
            <p:spPr>
              <a:xfrm>
                <a:off x="1371600" y="21590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円/楕円 20"/>
              <p:cNvSpPr/>
              <p:nvPr/>
            </p:nvSpPr>
            <p:spPr>
              <a:xfrm>
                <a:off x="1397000" y="25273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2" name="円/楕円 21"/>
              <p:cNvSpPr/>
              <p:nvPr/>
            </p:nvSpPr>
            <p:spPr>
              <a:xfrm>
                <a:off x="1028700" y="28956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3" name="円/楕円 22"/>
              <p:cNvSpPr/>
              <p:nvPr/>
            </p:nvSpPr>
            <p:spPr>
              <a:xfrm>
                <a:off x="1092200" y="19304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4" name="円/楕円 23"/>
              <p:cNvSpPr/>
              <p:nvPr/>
            </p:nvSpPr>
            <p:spPr>
              <a:xfrm>
                <a:off x="1409700" y="26670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5" name="円/楕円 24"/>
              <p:cNvSpPr/>
              <p:nvPr/>
            </p:nvSpPr>
            <p:spPr>
              <a:xfrm>
                <a:off x="1092200" y="32385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6" name="円/楕円 25"/>
              <p:cNvSpPr/>
              <p:nvPr/>
            </p:nvSpPr>
            <p:spPr>
              <a:xfrm>
                <a:off x="1320800" y="28956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7" name="円/楕円 26"/>
              <p:cNvSpPr/>
              <p:nvPr/>
            </p:nvSpPr>
            <p:spPr>
              <a:xfrm>
                <a:off x="1092200" y="25527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8" name="円/楕円 27"/>
              <p:cNvSpPr/>
              <p:nvPr/>
            </p:nvSpPr>
            <p:spPr>
              <a:xfrm>
                <a:off x="1435100" y="23241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9" name="円/楕円 28"/>
              <p:cNvSpPr/>
              <p:nvPr/>
            </p:nvSpPr>
            <p:spPr>
              <a:xfrm>
                <a:off x="1206500" y="18161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0" name="円/楕円 29"/>
              <p:cNvSpPr/>
              <p:nvPr/>
            </p:nvSpPr>
            <p:spPr>
              <a:xfrm>
                <a:off x="1143000" y="22606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1" name="円/楕円 30"/>
              <p:cNvSpPr/>
              <p:nvPr/>
            </p:nvSpPr>
            <p:spPr>
              <a:xfrm>
                <a:off x="1206500" y="28702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2" name="円/楕円 31"/>
              <p:cNvSpPr/>
              <p:nvPr/>
            </p:nvSpPr>
            <p:spPr>
              <a:xfrm>
                <a:off x="1206500" y="26162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3" name="円/楕円 32"/>
              <p:cNvSpPr/>
              <p:nvPr/>
            </p:nvSpPr>
            <p:spPr>
              <a:xfrm>
                <a:off x="1206500" y="30861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4" name="円/楕円 33"/>
              <p:cNvSpPr/>
              <p:nvPr/>
            </p:nvSpPr>
            <p:spPr>
              <a:xfrm>
                <a:off x="1028700" y="26670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5" name="円/楕円 34"/>
              <p:cNvSpPr/>
              <p:nvPr/>
            </p:nvSpPr>
            <p:spPr>
              <a:xfrm>
                <a:off x="1028700" y="30861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6" name="円/楕円 35"/>
              <p:cNvSpPr/>
              <p:nvPr/>
            </p:nvSpPr>
            <p:spPr>
              <a:xfrm>
                <a:off x="1104900" y="2781300"/>
                <a:ext cx="228600" cy="228600"/>
              </a:xfrm>
              <a:prstGeom prst="ellipse">
                <a:avLst/>
              </a:prstGeom>
              <a:solidFill>
                <a:srgbClr val="3366FF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7" name="円/楕円 36"/>
              <p:cNvSpPr/>
              <p:nvPr/>
            </p:nvSpPr>
            <p:spPr>
              <a:xfrm>
                <a:off x="1435100" y="28575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8" name="円/楕円 37"/>
              <p:cNvSpPr/>
              <p:nvPr/>
            </p:nvSpPr>
            <p:spPr>
              <a:xfrm>
                <a:off x="1016000" y="24638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9" name="円/楕円 38"/>
              <p:cNvSpPr/>
              <p:nvPr/>
            </p:nvSpPr>
            <p:spPr>
              <a:xfrm>
                <a:off x="1371600" y="3124200"/>
                <a:ext cx="228600" cy="2286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grpSp>
        <p:nvGrpSpPr>
          <p:cNvPr id="71" name="図形グループ 70"/>
          <p:cNvGrpSpPr/>
          <p:nvPr/>
        </p:nvGrpSpPr>
        <p:grpSpPr>
          <a:xfrm>
            <a:off x="1171424" y="1587779"/>
            <a:ext cx="647700" cy="1917700"/>
            <a:chOff x="1016000" y="1816100"/>
            <a:chExt cx="647700" cy="1917700"/>
          </a:xfrm>
        </p:grpSpPr>
        <p:sp>
          <p:nvSpPr>
            <p:cNvPr id="101" name="円/楕円 100"/>
            <p:cNvSpPr/>
            <p:nvPr/>
          </p:nvSpPr>
          <p:spPr>
            <a:xfrm>
              <a:off x="1155700" y="3390900"/>
              <a:ext cx="228600" cy="2286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2" name="円/楕円 101"/>
            <p:cNvSpPr/>
            <p:nvPr/>
          </p:nvSpPr>
          <p:spPr>
            <a:xfrm>
              <a:off x="1016000" y="222250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3" name="円/楕円 102"/>
            <p:cNvSpPr/>
            <p:nvPr/>
          </p:nvSpPr>
          <p:spPr>
            <a:xfrm>
              <a:off x="1282700" y="350520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4" name="円/楕円 103"/>
            <p:cNvSpPr/>
            <p:nvPr/>
          </p:nvSpPr>
          <p:spPr>
            <a:xfrm>
              <a:off x="1168400" y="201930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5" name="円/楕円 104"/>
            <p:cNvSpPr/>
            <p:nvPr/>
          </p:nvSpPr>
          <p:spPr>
            <a:xfrm>
              <a:off x="1244600" y="327660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6" name="円/楕円 105"/>
            <p:cNvSpPr/>
            <p:nvPr/>
          </p:nvSpPr>
          <p:spPr>
            <a:xfrm>
              <a:off x="1282700" y="238760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7" name="円/楕円 106"/>
            <p:cNvSpPr/>
            <p:nvPr/>
          </p:nvSpPr>
          <p:spPr>
            <a:xfrm>
              <a:off x="1358900" y="201930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8" name="円/楕円 107"/>
            <p:cNvSpPr/>
            <p:nvPr/>
          </p:nvSpPr>
          <p:spPr>
            <a:xfrm>
              <a:off x="1358900" y="3086100"/>
              <a:ext cx="228600" cy="2286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9" name="円/楕円 108"/>
            <p:cNvSpPr/>
            <p:nvPr/>
          </p:nvSpPr>
          <p:spPr>
            <a:xfrm>
              <a:off x="1371600" y="2159000"/>
              <a:ext cx="228600" cy="2286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0" name="円/楕円 109"/>
            <p:cNvSpPr/>
            <p:nvPr/>
          </p:nvSpPr>
          <p:spPr>
            <a:xfrm>
              <a:off x="1397000" y="2527300"/>
              <a:ext cx="228600" cy="2286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1" name="円/楕円 110"/>
            <p:cNvSpPr/>
            <p:nvPr/>
          </p:nvSpPr>
          <p:spPr>
            <a:xfrm>
              <a:off x="1028700" y="2895600"/>
              <a:ext cx="228600" cy="2286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2" name="円/楕円 111"/>
            <p:cNvSpPr/>
            <p:nvPr/>
          </p:nvSpPr>
          <p:spPr>
            <a:xfrm>
              <a:off x="1092200" y="1930400"/>
              <a:ext cx="228600" cy="2286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3" name="円/楕円 112"/>
            <p:cNvSpPr/>
            <p:nvPr/>
          </p:nvSpPr>
          <p:spPr>
            <a:xfrm>
              <a:off x="1409700" y="266700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4" name="円/楕円 113"/>
            <p:cNvSpPr/>
            <p:nvPr/>
          </p:nvSpPr>
          <p:spPr>
            <a:xfrm>
              <a:off x="1092200" y="323850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5" name="円/楕円 114"/>
            <p:cNvSpPr/>
            <p:nvPr/>
          </p:nvSpPr>
          <p:spPr>
            <a:xfrm>
              <a:off x="1320800" y="289560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6" name="円/楕円 115"/>
            <p:cNvSpPr/>
            <p:nvPr/>
          </p:nvSpPr>
          <p:spPr>
            <a:xfrm>
              <a:off x="1092200" y="255270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7" name="円/楕円 116"/>
            <p:cNvSpPr/>
            <p:nvPr/>
          </p:nvSpPr>
          <p:spPr>
            <a:xfrm>
              <a:off x="1435100" y="232410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8" name="円/楕円 117"/>
            <p:cNvSpPr/>
            <p:nvPr/>
          </p:nvSpPr>
          <p:spPr>
            <a:xfrm>
              <a:off x="1206500" y="1816100"/>
              <a:ext cx="228600" cy="2286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9" name="円/楕円 118"/>
            <p:cNvSpPr/>
            <p:nvPr/>
          </p:nvSpPr>
          <p:spPr>
            <a:xfrm>
              <a:off x="1143000" y="2260600"/>
              <a:ext cx="228600" cy="2286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0" name="円/楕円 119"/>
            <p:cNvSpPr/>
            <p:nvPr/>
          </p:nvSpPr>
          <p:spPr>
            <a:xfrm>
              <a:off x="1206500" y="2870200"/>
              <a:ext cx="228600" cy="2286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1" name="円/楕円 120"/>
            <p:cNvSpPr/>
            <p:nvPr/>
          </p:nvSpPr>
          <p:spPr>
            <a:xfrm>
              <a:off x="1206500" y="2616200"/>
              <a:ext cx="228600" cy="2286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2" name="円/楕円 121"/>
            <p:cNvSpPr/>
            <p:nvPr/>
          </p:nvSpPr>
          <p:spPr>
            <a:xfrm>
              <a:off x="1206500" y="3086100"/>
              <a:ext cx="228600" cy="2286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3" name="円/楕円 122"/>
            <p:cNvSpPr/>
            <p:nvPr/>
          </p:nvSpPr>
          <p:spPr>
            <a:xfrm>
              <a:off x="1028700" y="266700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4" name="円/楕円 123"/>
            <p:cNvSpPr/>
            <p:nvPr/>
          </p:nvSpPr>
          <p:spPr>
            <a:xfrm>
              <a:off x="1028700" y="308610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5" name="円/楕円 124"/>
            <p:cNvSpPr/>
            <p:nvPr/>
          </p:nvSpPr>
          <p:spPr>
            <a:xfrm>
              <a:off x="1104900" y="278130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6" name="円/楕円 125"/>
            <p:cNvSpPr/>
            <p:nvPr/>
          </p:nvSpPr>
          <p:spPr>
            <a:xfrm>
              <a:off x="1435100" y="2857500"/>
              <a:ext cx="228600" cy="2286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7" name="円/楕円 126"/>
            <p:cNvSpPr/>
            <p:nvPr/>
          </p:nvSpPr>
          <p:spPr>
            <a:xfrm>
              <a:off x="1016000" y="2463800"/>
              <a:ext cx="228600" cy="2286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8" name="円/楕円 127"/>
            <p:cNvSpPr/>
            <p:nvPr/>
          </p:nvSpPr>
          <p:spPr>
            <a:xfrm>
              <a:off x="1371600" y="3124200"/>
              <a:ext cx="228600" cy="2286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72" name="図形グループ 71"/>
          <p:cNvGrpSpPr/>
          <p:nvPr/>
        </p:nvGrpSpPr>
        <p:grpSpPr>
          <a:xfrm>
            <a:off x="2225524" y="1581429"/>
            <a:ext cx="647700" cy="1917700"/>
            <a:chOff x="1016000" y="1816100"/>
            <a:chExt cx="647700" cy="1917700"/>
          </a:xfrm>
        </p:grpSpPr>
        <p:sp>
          <p:nvSpPr>
            <p:cNvPr id="73" name="円/楕円 72"/>
            <p:cNvSpPr/>
            <p:nvPr/>
          </p:nvSpPr>
          <p:spPr>
            <a:xfrm>
              <a:off x="1155700" y="3390900"/>
              <a:ext cx="228600" cy="2286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4" name="円/楕円 73"/>
            <p:cNvSpPr/>
            <p:nvPr/>
          </p:nvSpPr>
          <p:spPr>
            <a:xfrm>
              <a:off x="1016000" y="222250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5" name="円/楕円 74"/>
            <p:cNvSpPr/>
            <p:nvPr/>
          </p:nvSpPr>
          <p:spPr>
            <a:xfrm>
              <a:off x="1282700" y="350520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6" name="円/楕円 75"/>
            <p:cNvSpPr/>
            <p:nvPr/>
          </p:nvSpPr>
          <p:spPr>
            <a:xfrm>
              <a:off x="1168400" y="201930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7" name="円/楕円 76"/>
            <p:cNvSpPr/>
            <p:nvPr/>
          </p:nvSpPr>
          <p:spPr>
            <a:xfrm>
              <a:off x="1244600" y="327660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8" name="円/楕円 77"/>
            <p:cNvSpPr/>
            <p:nvPr/>
          </p:nvSpPr>
          <p:spPr>
            <a:xfrm>
              <a:off x="1282700" y="238760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9" name="円/楕円 78"/>
            <p:cNvSpPr/>
            <p:nvPr/>
          </p:nvSpPr>
          <p:spPr>
            <a:xfrm>
              <a:off x="1358900" y="201930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0" name="円/楕円 79"/>
            <p:cNvSpPr/>
            <p:nvPr/>
          </p:nvSpPr>
          <p:spPr>
            <a:xfrm>
              <a:off x="1358900" y="3086100"/>
              <a:ext cx="228600" cy="2286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1" name="円/楕円 80"/>
            <p:cNvSpPr/>
            <p:nvPr/>
          </p:nvSpPr>
          <p:spPr>
            <a:xfrm>
              <a:off x="1371600" y="2159000"/>
              <a:ext cx="228600" cy="2286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2" name="円/楕円 81"/>
            <p:cNvSpPr/>
            <p:nvPr/>
          </p:nvSpPr>
          <p:spPr>
            <a:xfrm>
              <a:off x="1397000" y="2527300"/>
              <a:ext cx="228600" cy="2286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3" name="円/楕円 82"/>
            <p:cNvSpPr/>
            <p:nvPr/>
          </p:nvSpPr>
          <p:spPr>
            <a:xfrm>
              <a:off x="1028700" y="2895600"/>
              <a:ext cx="228600" cy="2286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4" name="円/楕円 83"/>
            <p:cNvSpPr/>
            <p:nvPr/>
          </p:nvSpPr>
          <p:spPr>
            <a:xfrm>
              <a:off x="1092200" y="1930400"/>
              <a:ext cx="228600" cy="2286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5" name="円/楕円 84"/>
            <p:cNvSpPr/>
            <p:nvPr/>
          </p:nvSpPr>
          <p:spPr>
            <a:xfrm>
              <a:off x="1409700" y="266700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6" name="円/楕円 85"/>
            <p:cNvSpPr/>
            <p:nvPr/>
          </p:nvSpPr>
          <p:spPr>
            <a:xfrm>
              <a:off x="1092200" y="323850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7" name="円/楕円 86"/>
            <p:cNvSpPr/>
            <p:nvPr/>
          </p:nvSpPr>
          <p:spPr>
            <a:xfrm>
              <a:off x="1320800" y="289560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8" name="円/楕円 87"/>
            <p:cNvSpPr/>
            <p:nvPr/>
          </p:nvSpPr>
          <p:spPr>
            <a:xfrm>
              <a:off x="1092200" y="255270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9" name="円/楕円 88"/>
            <p:cNvSpPr/>
            <p:nvPr/>
          </p:nvSpPr>
          <p:spPr>
            <a:xfrm>
              <a:off x="1435100" y="232410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0" name="円/楕円 89"/>
            <p:cNvSpPr/>
            <p:nvPr/>
          </p:nvSpPr>
          <p:spPr>
            <a:xfrm>
              <a:off x="1206500" y="1816100"/>
              <a:ext cx="228600" cy="2286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1" name="円/楕円 90"/>
            <p:cNvSpPr/>
            <p:nvPr/>
          </p:nvSpPr>
          <p:spPr>
            <a:xfrm>
              <a:off x="1143000" y="2260600"/>
              <a:ext cx="228600" cy="2286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2" name="円/楕円 91"/>
            <p:cNvSpPr/>
            <p:nvPr/>
          </p:nvSpPr>
          <p:spPr>
            <a:xfrm>
              <a:off x="1206500" y="2870200"/>
              <a:ext cx="228600" cy="2286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3" name="円/楕円 92"/>
            <p:cNvSpPr/>
            <p:nvPr/>
          </p:nvSpPr>
          <p:spPr>
            <a:xfrm>
              <a:off x="1206500" y="2616200"/>
              <a:ext cx="228600" cy="2286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4" name="円/楕円 93"/>
            <p:cNvSpPr/>
            <p:nvPr/>
          </p:nvSpPr>
          <p:spPr>
            <a:xfrm>
              <a:off x="1206500" y="3086100"/>
              <a:ext cx="228600" cy="2286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5" name="円/楕円 94"/>
            <p:cNvSpPr/>
            <p:nvPr/>
          </p:nvSpPr>
          <p:spPr>
            <a:xfrm>
              <a:off x="1028700" y="266700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6" name="円/楕円 95"/>
            <p:cNvSpPr/>
            <p:nvPr/>
          </p:nvSpPr>
          <p:spPr>
            <a:xfrm>
              <a:off x="1028700" y="308610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7" name="円/楕円 96"/>
            <p:cNvSpPr/>
            <p:nvPr/>
          </p:nvSpPr>
          <p:spPr>
            <a:xfrm>
              <a:off x="1104900" y="2781300"/>
              <a:ext cx="228600" cy="228600"/>
            </a:xfrm>
            <a:prstGeom prst="ellipse">
              <a:avLst/>
            </a:prstGeom>
            <a:solidFill>
              <a:srgbClr val="3366FF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8" name="円/楕円 97"/>
            <p:cNvSpPr/>
            <p:nvPr/>
          </p:nvSpPr>
          <p:spPr>
            <a:xfrm>
              <a:off x="1435100" y="2857500"/>
              <a:ext cx="228600" cy="2286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9" name="円/楕円 98"/>
            <p:cNvSpPr/>
            <p:nvPr/>
          </p:nvSpPr>
          <p:spPr>
            <a:xfrm>
              <a:off x="1016000" y="2463800"/>
              <a:ext cx="228600" cy="2286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0" name="円/楕円 99"/>
            <p:cNvSpPr/>
            <p:nvPr/>
          </p:nvSpPr>
          <p:spPr>
            <a:xfrm>
              <a:off x="1371600" y="3124200"/>
              <a:ext cx="228600" cy="2286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29" name="左矢印 128"/>
          <p:cNvSpPr/>
          <p:nvPr/>
        </p:nvSpPr>
        <p:spPr>
          <a:xfrm>
            <a:off x="3051024" y="2260879"/>
            <a:ext cx="606576" cy="484632"/>
          </a:xfrm>
          <a:prstGeom prst="leftArrow">
            <a:avLst/>
          </a:prstGeom>
          <a:solidFill>
            <a:schemeClr val="tx1"/>
          </a:soli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0" name="左矢印 129"/>
          <p:cNvSpPr/>
          <p:nvPr/>
        </p:nvSpPr>
        <p:spPr>
          <a:xfrm>
            <a:off x="38100" y="4565929"/>
            <a:ext cx="606576" cy="484632"/>
          </a:xfrm>
          <a:prstGeom prst="leftArrow">
            <a:avLst/>
          </a:prstGeom>
          <a:solidFill>
            <a:schemeClr val="tx1"/>
          </a:soli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1" name="右矢印 130"/>
          <p:cNvSpPr/>
          <p:nvPr/>
        </p:nvSpPr>
        <p:spPr>
          <a:xfrm>
            <a:off x="310848" y="2254529"/>
            <a:ext cx="606576" cy="484632"/>
          </a:xfrm>
          <a:prstGeom prst="rightArrow">
            <a:avLst/>
          </a:prstGeom>
          <a:solidFill>
            <a:srgbClr val="000000"/>
          </a:soli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2" name="右矢印 131"/>
          <p:cNvSpPr/>
          <p:nvPr/>
        </p:nvSpPr>
        <p:spPr>
          <a:xfrm>
            <a:off x="3417812" y="4566208"/>
            <a:ext cx="606576" cy="484632"/>
          </a:xfrm>
          <a:prstGeom prst="rightArrow">
            <a:avLst/>
          </a:prstGeom>
          <a:solidFill>
            <a:srgbClr val="000000"/>
          </a:soli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56234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err="1" smtClean="0"/>
              <a:t>p</a:t>
            </a:r>
            <a:r>
              <a:rPr kumimoji="1" lang="en-US" altLang="ja-JP" baseline="-25000" dirty="0" err="1" smtClean="0"/>
              <a:t>T</a:t>
            </a:r>
            <a:r>
              <a:rPr kumimoji="1" lang="en-US" altLang="ja-JP" dirty="0" smtClean="0"/>
              <a:t> </a:t>
            </a:r>
            <a:r>
              <a:rPr kumimoji="1" lang="en-US" altLang="ja-JP" dirty="0" err="1" smtClean="0"/>
              <a:t>dependense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2012/Feb/18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60</a:t>
            </a:fld>
            <a:endParaRPr lang="ja-JP" altLang="en-US"/>
          </a:p>
        </p:txBody>
      </p:sp>
      <p:pic>
        <p:nvPicPr>
          <p:cNvPr id="3" name="図 2" descr="c_JHCptdep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07865" y="34709"/>
            <a:ext cx="4762972" cy="7378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5965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centrality dependence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2012/Feb/18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61</a:t>
            </a:fld>
            <a:endParaRPr lang="ja-JP" altLang="en-US"/>
          </a:p>
        </p:txBody>
      </p:sp>
      <p:pic>
        <p:nvPicPr>
          <p:cNvPr id="3" name="図 2" descr="c_JHCJv3Tv32040_2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86666" y="-1900768"/>
            <a:ext cx="2370667" cy="9144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2524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err="1" smtClean="0"/>
              <a:t>pp×SF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2012/Feb/18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62</a:t>
            </a:fld>
            <a:endParaRPr lang="ja-JP" altLang="en-US"/>
          </a:p>
        </p:txBody>
      </p:sp>
      <p:pic>
        <p:nvPicPr>
          <p:cNvPr id="3" name="図 2" descr="c_ModifiedPP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86667" y="-1913467"/>
            <a:ext cx="2370667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5322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Energy Flow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2012/Feb/18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63</a:t>
            </a:fld>
            <a:endParaRPr lang="ja-JP" altLang="en-US"/>
          </a:p>
        </p:txBody>
      </p:sp>
      <p:pic>
        <p:nvPicPr>
          <p:cNvPr id="7" name="図 6" descr="c_JHC2040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98640" y="-480259"/>
            <a:ext cx="4797420" cy="829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0559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Energy Flow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2012/Feb/18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64</a:t>
            </a:fld>
            <a:endParaRPr lang="ja-JP" altLang="en-US"/>
          </a:p>
        </p:txBody>
      </p:sp>
      <p:pic>
        <p:nvPicPr>
          <p:cNvPr id="3" name="図 2" descr="c_JHCratio_ptdep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48415" y="-874181"/>
            <a:ext cx="4847167" cy="914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577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Energy Flow Balance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2012/Feb/18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65</a:t>
            </a:fld>
            <a:endParaRPr lang="ja-JP" altLang="en-US"/>
          </a:p>
        </p:txBody>
      </p:sp>
      <p:pic>
        <p:nvPicPr>
          <p:cNvPr id="7" name="図 6" descr="c_sumenergy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36628" y="-70256"/>
            <a:ext cx="4867726" cy="7540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8999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err="1" smtClean="0"/>
              <a:t>Iaa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2012/Feb/18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66</a:t>
            </a:fld>
            <a:endParaRPr lang="ja-JP" altLang="en-US"/>
          </a:p>
        </p:txBody>
      </p:sp>
      <p:pic>
        <p:nvPicPr>
          <p:cNvPr id="6" name="図 5" descr="JHCratio2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71"/>
          <a:stretch/>
        </p:blipFill>
        <p:spPr>
          <a:xfrm rot="5400000">
            <a:off x="2040464" y="-753531"/>
            <a:ext cx="4897967" cy="8750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514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summary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Analysis is almost finished</a:t>
            </a:r>
          </a:p>
          <a:p>
            <a:r>
              <a:rPr lang="en-US" altLang="ja-JP" dirty="0" err="1" smtClean="0"/>
              <a:t>Ph.D.Defense</a:t>
            </a:r>
            <a:r>
              <a:rPr lang="en-US" altLang="ja-JP" dirty="0" smtClean="0"/>
              <a:t> is scheduled  at 21</a:t>
            </a:r>
            <a:r>
              <a:rPr lang="en-US" altLang="ja-JP" baseline="30000" dirty="0" smtClean="0"/>
              <a:t>st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FeB</a:t>
            </a:r>
            <a:r>
              <a:rPr lang="en-US" altLang="ja-JP" dirty="0" err="1"/>
              <a:t>.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2012/Feb/18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67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055517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Jet &amp; High momentum Particles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14300" y="4885192"/>
            <a:ext cx="4918226" cy="1007608"/>
          </a:xfrm>
        </p:spPr>
        <p:txBody>
          <a:bodyPr>
            <a:noAutofit/>
          </a:bodyPr>
          <a:lstStyle/>
          <a:p>
            <a:r>
              <a:rPr kumimoji="1" lang="en-US" altLang="ja-JP" sz="2700" dirty="0" smtClean="0"/>
              <a:t>Experiments at LHC are suitable for Jet measurements.</a:t>
            </a:r>
            <a:endParaRPr kumimoji="1" lang="ja-JP" altLang="en-US" sz="2700" dirty="0"/>
          </a:p>
        </p:txBody>
      </p:sp>
      <p:pic>
        <p:nvPicPr>
          <p:cNvPr id="20" name="図 19" descr="Jetyield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50" y="1177287"/>
            <a:ext cx="4861076" cy="3585213"/>
          </a:xfrm>
          <a:prstGeom prst="rect">
            <a:avLst/>
          </a:prstGeom>
        </p:spPr>
      </p:pic>
      <p:sp>
        <p:nvSpPr>
          <p:cNvPr id="21" name="正方形/長方形 20"/>
          <p:cNvSpPr/>
          <p:nvPr/>
        </p:nvSpPr>
        <p:spPr>
          <a:xfrm>
            <a:off x="4918226" y="2349500"/>
            <a:ext cx="453874" cy="1306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日付プレースホルダー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24" name="フッター プレースホルダー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25" name="スライド番号プレースホルダー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7</a:t>
            </a:fld>
            <a:endParaRPr lang="ja-JP" altLang="en-US"/>
          </a:p>
        </p:txBody>
      </p:sp>
      <p:sp>
        <p:nvSpPr>
          <p:cNvPr id="4" name="正方形/長方形 3"/>
          <p:cNvSpPr/>
          <p:nvPr/>
        </p:nvSpPr>
        <p:spPr>
          <a:xfrm>
            <a:off x="7994766" y="4938183"/>
            <a:ext cx="247535" cy="127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0" name="図形グループ 29"/>
          <p:cNvGrpSpPr/>
          <p:nvPr/>
        </p:nvGrpSpPr>
        <p:grpSpPr>
          <a:xfrm>
            <a:off x="5207000" y="1574800"/>
            <a:ext cx="3759200" cy="4440692"/>
            <a:chOff x="5207000" y="1574800"/>
            <a:chExt cx="3759200" cy="4440692"/>
          </a:xfrm>
        </p:grpSpPr>
        <p:sp>
          <p:nvSpPr>
            <p:cNvPr id="26" name="雲 25"/>
            <p:cNvSpPr/>
            <p:nvPr/>
          </p:nvSpPr>
          <p:spPr>
            <a:xfrm>
              <a:off x="7442849" y="2908300"/>
              <a:ext cx="1142351" cy="411190"/>
            </a:xfrm>
            <a:prstGeom prst="cloud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6" name="図形グループ 5"/>
            <p:cNvGrpSpPr/>
            <p:nvPr/>
          </p:nvGrpSpPr>
          <p:grpSpPr>
            <a:xfrm>
              <a:off x="5207000" y="1574800"/>
              <a:ext cx="3759200" cy="4440692"/>
              <a:chOff x="5207000" y="1574800"/>
              <a:chExt cx="3759200" cy="4440692"/>
            </a:xfrm>
          </p:grpSpPr>
          <p:pic>
            <p:nvPicPr>
              <p:cNvPr id="7" name="図 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207000" y="4262039"/>
                <a:ext cx="3530600" cy="1753453"/>
              </a:xfrm>
              <a:prstGeom prst="rect">
                <a:avLst/>
              </a:prstGeom>
            </p:spPr>
          </p:pic>
          <p:grpSp>
            <p:nvGrpSpPr>
              <p:cNvPr id="19" name="図形グループ 18"/>
              <p:cNvGrpSpPr/>
              <p:nvPr/>
            </p:nvGrpSpPr>
            <p:grpSpPr>
              <a:xfrm rot="18612115">
                <a:off x="7455702" y="3742531"/>
                <a:ext cx="799568" cy="187810"/>
                <a:chOff x="3362600" y="3298532"/>
                <a:chExt cx="2447977" cy="536575"/>
              </a:xfrm>
            </p:grpSpPr>
            <p:sp>
              <p:nvSpPr>
                <p:cNvPr id="8" name="Oval 7"/>
                <p:cNvSpPr>
                  <a:spLocks noChangeArrowheads="1"/>
                </p:cNvSpPr>
                <p:nvPr/>
              </p:nvSpPr>
              <p:spPr bwMode="auto">
                <a:xfrm>
                  <a:off x="3381323" y="331758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0" name="Oval 9"/>
                <p:cNvSpPr>
                  <a:spLocks noChangeArrowheads="1"/>
                </p:cNvSpPr>
                <p:nvPr/>
              </p:nvSpPr>
              <p:spPr bwMode="auto">
                <a:xfrm>
                  <a:off x="3866261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1" name="Oval 10"/>
                <p:cNvSpPr>
                  <a:spLocks noChangeArrowheads="1"/>
                </p:cNvSpPr>
                <p:nvPr/>
              </p:nvSpPr>
              <p:spPr bwMode="auto">
                <a:xfrm>
                  <a:off x="4077104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2" name="Oval 11"/>
                <p:cNvSpPr>
                  <a:spLocks noChangeArrowheads="1"/>
                </p:cNvSpPr>
                <p:nvPr/>
              </p:nvSpPr>
              <p:spPr bwMode="auto">
                <a:xfrm>
                  <a:off x="4309031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3" name="Oval 12"/>
                <p:cNvSpPr>
                  <a:spLocks noChangeArrowheads="1"/>
                </p:cNvSpPr>
                <p:nvPr/>
              </p:nvSpPr>
              <p:spPr bwMode="auto">
                <a:xfrm>
                  <a:off x="4519874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4" name="Oval 13"/>
                <p:cNvSpPr>
                  <a:spLocks noChangeArrowheads="1"/>
                </p:cNvSpPr>
                <p:nvPr/>
              </p:nvSpPr>
              <p:spPr bwMode="auto">
                <a:xfrm>
                  <a:off x="4730716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6" name="Oval 15"/>
                <p:cNvSpPr>
                  <a:spLocks noChangeArrowheads="1"/>
                </p:cNvSpPr>
                <p:nvPr/>
              </p:nvSpPr>
              <p:spPr bwMode="auto">
                <a:xfrm>
                  <a:off x="5173486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7" name="正方形/長方形 16"/>
                <p:cNvSpPr/>
                <p:nvPr/>
              </p:nvSpPr>
              <p:spPr>
                <a:xfrm>
                  <a:off x="5353377" y="3530600"/>
                  <a:ext cx="457200" cy="27275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FFFFFF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5" name="Oval 14"/>
                <p:cNvSpPr>
                  <a:spLocks noChangeArrowheads="1"/>
                </p:cNvSpPr>
                <p:nvPr/>
              </p:nvSpPr>
              <p:spPr bwMode="auto">
                <a:xfrm>
                  <a:off x="4962643" y="3298532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8" name="正方形/長方形 17"/>
                <p:cNvSpPr/>
                <p:nvPr/>
              </p:nvSpPr>
              <p:spPr>
                <a:xfrm>
                  <a:off x="3362600" y="3562350"/>
                  <a:ext cx="457200" cy="272757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FFFFFF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9" name="Oval 8"/>
                <p:cNvSpPr>
                  <a:spLocks noChangeArrowheads="1"/>
                </p:cNvSpPr>
                <p:nvPr/>
              </p:nvSpPr>
              <p:spPr bwMode="auto">
                <a:xfrm>
                  <a:off x="3613250" y="3308057"/>
                  <a:ext cx="548191" cy="504825"/>
                </a:xfrm>
                <a:prstGeom prst="ellipse">
                  <a:avLst/>
                </a:prstGeom>
                <a:noFill/>
                <a:ln w="9525">
                  <a:solidFill>
                    <a:srgbClr val="9000C8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</p:grpSp>
          <p:cxnSp>
            <p:nvCxnSpPr>
              <p:cNvPr id="22" name="直線矢印コネクタ 21"/>
              <p:cNvCxnSpPr/>
              <p:nvPr/>
            </p:nvCxnSpPr>
            <p:spPr>
              <a:xfrm flipV="1">
                <a:off x="7548760" y="3073400"/>
                <a:ext cx="178389" cy="1282701"/>
              </a:xfrm>
              <a:prstGeom prst="straightConnector1">
                <a:avLst/>
              </a:prstGeom>
              <a:ln>
                <a:solidFill>
                  <a:srgbClr val="9000C8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線矢印コネクタ 26"/>
              <p:cNvCxnSpPr/>
              <p:nvPr/>
            </p:nvCxnSpPr>
            <p:spPr>
              <a:xfrm flipV="1">
                <a:off x="7971329" y="1930400"/>
                <a:ext cx="125036" cy="1079500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線矢印コネクタ 28"/>
              <p:cNvCxnSpPr/>
              <p:nvPr/>
            </p:nvCxnSpPr>
            <p:spPr>
              <a:xfrm flipH="1" flipV="1">
                <a:off x="7766066" y="2349500"/>
                <a:ext cx="92532" cy="660400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線矢印コネクタ 33"/>
              <p:cNvCxnSpPr/>
              <p:nvPr/>
            </p:nvCxnSpPr>
            <p:spPr>
              <a:xfrm flipV="1">
                <a:off x="8036062" y="1790700"/>
                <a:ext cx="384038" cy="1092200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線矢印コネクタ 37"/>
              <p:cNvCxnSpPr/>
              <p:nvPr/>
            </p:nvCxnSpPr>
            <p:spPr>
              <a:xfrm flipV="1">
                <a:off x="8036062" y="2349500"/>
                <a:ext cx="459225" cy="533400"/>
              </a:xfrm>
              <a:prstGeom prst="straightConnector1">
                <a:avLst/>
              </a:prstGeom>
              <a:ln>
                <a:solidFill>
                  <a:srgbClr val="0000FF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円/楕円 43"/>
              <p:cNvSpPr/>
              <p:nvPr/>
            </p:nvSpPr>
            <p:spPr>
              <a:xfrm rot="876989">
                <a:off x="7831633" y="1574800"/>
                <a:ext cx="1134567" cy="355600"/>
              </a:xfrm>
              <a:prstGeom prst="ellipse">
                <a:avLst/>
              </a:prstGeom>
              <a:noFill/>
              <a:ln w="38100" cmpd="sng">
                <a:solidFill>
                  <a:srgbClr val="008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46" name="直線コネクタ 45"/>
              <p:cNvCxnSpPr>
                <a:stCxn id="44" idx="2"/>
              </p:cNvCxnSpPr>
              <p:nvPr/>
            </p:nvCxnSpPr>
            <p:spPr>
              <a:xfrm>
                <a:off x="7849992" y="1609447"/>
                <a:ext cx="157473" cy="1400453"/>
              </a:xfrm>
              <a:prstGeom prst="line">
                <a:avLst/>
              </a:prstGeom>
              <a:ln w="38100" cmpd="sng">
                <a:solidFill>
                  <a:srgbClr val="008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線コネクタ 46"/>
              <p:cNvCxnSpPr>
                <a:stCxn id="44" idx="6"/>
              </p:cNvCxnSpPr>
              <p:nvPr/>
            </p:nvCxnSpPr>
            <p:spPr>
              <a:xfrm flipH="1">
                <a:off x="8007465" y="1895753"/>
                <a:ext cx="940376" cy="1114147"/>
              </a:xfrm>
              <a:prstGeom prst="line">
                <a:avLst/>
              </a:prstGeom>
              <a:ln w="38100" cmpd="sng">
                <a:solidFill>
                  <a:srgbClr val="008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テキスト ボックス 50"/>
              <p:cNvSpPr txBox="1"/>
              <p:nvPr/>
            </p:nvSpPr>
            <p:spPr>
              <a:xfrm>
                <a:off x="6134100" y="3484590"/>
                <a:ext cx="1156349" cy="369332"/>
              </a:xfrm>
              <a:prstGeom prst="rect">
                <a:avLst/>
              </a:prstGeom>
              <a:noFill/>
              <a:ln>
                <a:solidFill>
                  <a:srgbClr val="9000C8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ja-JP" b="1" dirty="0">
                    <a:solidFill>
                      <a:srgbClr val="9000C8"/>
                    </a:solidFill>
                  </a:rPr>
                  <a:t>P</a:t>
                </a:r>
                <a:r>
                  <a:rPr kumimoji="1" lang="en-US" altLang="ja-JP" b="1" dirty="0" smtClean="0">
                    <a:solidFill>
                      <a:srgbClr val="9000C8"/>
                    </a:solidFill>
                  </a:rPr>
                  <a:t>arton Jet</a:t>
                </a:r>
                <a:endParaRPr kumimoji="1" lang="ja-JP" altLang="en-US" b="1" dirty="0">
                  <a:solidFill>
                    <a:srgbClr val="9000C8"/>
                  </a:solidFill>
                </a:endParaRPr>
              </a:p>
            </p:txBody>
          </p:sp>
          <p:sp>
            <p:nvSpPr>
              <p:cNvPr id="52" name="テキスト ボックス 51"/>
              <p:cNvSpPr txBox="1"/>
              <p:nvPr/>
            </p:nvSpPr>
            <p:spPr>
              <a:xfrm>
                <a:off x="6057457" y="2292966"/>
                <a:ext cx="1232992" cy="369332"/>
              </a:xfrm>
              <a:prstGeom prst="rect">
                <a:avLst/>
              </a:prstGeom>
              <a:noFill/>
              <a:ln>
                <a:solidFill>
                  <a:srgbClr val="0000FF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ja-JP" b="1" dirty="0">
                    <a:solidFill>
                      <a:srgbClr val="0000FF"/>
                    </a:solidFill>
                  </a:rPr>
                  <a:t>P</a:t>
                </a:r>
                <a:r>
                  <a:rPr lang="en-US" altLang="ja-JP" b="1" dirty="0" smtClean="0">
                    <a:solidFill>
                      <a:srgbClr val="0000FF"/>
                    </a:solidFill>
                  </a:rPr>
                  <a:t>article</a:t>
                </a:r>
                <a:r>
                  <a:rPr kumimoji="1" lang="en-US" altLang="ja-JP" b="1" dirty="0" smtClean="0">
                    <a:solidFill>
                      <a:srgbClr val="0000FF"/>
                    </a:solidFill>
                  </a:rPr>
                  <a:t> Jet</a:t>
                </a:r>
                <a:endParaRPr kumimoji="1" lang="ja-JP" altLang="en-US" b="1" dirty="0">
                  <a:solidFill>
                    <a:srgbClr val="0000FF"/>
                  </a:solidFill>
                </a:endParaRPr>
              </a:p>
            </p:txBody>
          </p:sp>
          <p:sp>
            <p:nvSpPr>
              <p:cNvPr id="53" name="テキスト ボックス 52"/>
              <p:cNvSpPr txBox="1"/>
              <p:nvPr/>
            </p:nvSpPr>
            <p:spPr>
              <a:xfrm>
                <a:off x="5684767" y="1692733"/>
                <a:ext cx="1947130" cy="369332"/>
              </a:xfrm>
              <a:prstGeom prst="rect">
                <a:avLst/>
              </a:prstGeom>
              <a:noFill/>
              <a:ln>
                <a:solidFill>
                  <a:srgbClr val="008000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ja-JP" b="1" dirty="0" smtClean="0">
                    <a:solidFill>
                      <a:srgbClr val="008000"/>
                    </a:solidFill>
                  </a:rPr>
                  <a:t>Reconstructed </a:t>
                </a:r>
                <a:r>
                  <a:rPr kumimoji="1" lang="en-US" altLang="ja-JP" b="1" dirty="0" smtClean="0">
                    <a:solidFill>
                      <a:srgbClr val="008000"/>
                    </a:solidFill>
                  </a:rPr>
                  <a:t> Jet</a:t>
                </a:r>
                <a:endParaRPr kumimoji="1" lang="ja-JP" altLang="en-US" b="1" dirty="0">
                  <a:solidFill>
                    <a:srgbClr val="008000"/>
                  </a:solidFill>
                </a:endParaRPr>
              </a:p>
            </p:txBody>
          </p:sp>
        </p:grpSp>
        <p:sp>
          <p:nvSpPr>
            <p:cNvPr id="28" name="テキスト ボックス 27"/>
            <p:cNvSpPr txBox="1"/>
            <p:nvPr/>
          </p:nvSpPr>
          <p:spPr>
            <a:xfrm>
              <a:off x="5767975" y="2921000"/>
              <a:ext cx="1570449" cy="369332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Fragmentation</a:t>
              </a:r>
              <a:endParaRPr kumimoji="1" lang="ja-JP" altLang="en-US" dirty="0"/>
            </a:p>
          </p:txBody>
        </p:sp>
      </p:grpSp>
      <p:sp>
        <p:nvSpPr>
          <p:cNvPr id="41" name="正方形/長方形 40"/>
          <p:cNvSpPr/>
          <p:nvPr/>
        </p:nvSpPr>
        <p:spPr>
          <a:xfrm>
            <a:off x="7996163" y="4933875"/>
            <a:ext cx="247535" cy="127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円/楕円 41"/>
          <p:cNvSpPr/>
          <p:nvPr/>
        </p:nvSpPr>
        <p:spPr>
          <a:xfrm>
            <a:off x="5111750" y="4972329"/>
            <a:ext cx="228600" cy="228600"/>
          </a:xfrm>
          <a:prstGeom prst="ellipse">
            <a:avLst/>
          </a:prstGeom>
          <a:solidFill>
            <a:srgbClr val="3366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円/楕円 42"/>
          <p:cNvSpPr/>
          <p:nvPr/>
        </p:nvSpPr>
        <p:spPr>
          <a:xfrm>
            <a:off x="8686800" y="4972329"/>
            <a:ext cx="228600" cy="2286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1707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Jet Modification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2400" y="1192140"/>
            <a:ext cx="4724400" cy="1523999"/>
          </a:xfrm>
        </p:spPr>
        <p:txBody>
          <a:bodyPr>
            <a:normAutofit fontScale="92500"/>
          </a:bodyPr>
          <a:lstStyle/>
          <a:p>
            <a:r>
              <a:rPr lang="en-US" altLang="ja-JP" dirty="0" smtClean="0"/>
              <a:t>Parton </a:t>
            </a:r>
            <a:r>
              <a:rPr lang="en-US" altLang="ja-JP" dirty="0"/>
              <a:t>j</a:t>
            </a:r>
            <a:r>
              <a:rPr lang="en-US" altLang="ja-JP" dirty="0" smtClean="0"/>
              <a:t>et</a:t>
            </a:r>
            <a:r>
              <a:rPr kumimoji="1" lang="en-US" altLang="ja-JP" dirty="0" smtClean="0"/>
              <a:t> modification</a:t>
            </a:r>
          </a:p>
          <a:p>
            <a:pPr lvl="1"/>
            <a:r>
              <a:rPr lang="en-US" altLang="ja-JP" dirty="0" smtClean="0"/>
              <a:t>Collision with quarks in QGP</a:t>
            </a:r>
          </a:p>
          <a:p>
            <a:pPr lvl="1"/>
            <a:r>
              <a:rPr lang="en-US" altLang="ja-JP" dirty="0" smtClean="0"/>
              <a:t>Gluon Radiation</a:t>
            </a:r>
            <a:endParaRPr kumimoji="1" lang="ja-JP" altLang="en-US" dirty="0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45" name="フッター プレースホルダー 4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47" name="スライド番号プレースホルダー 4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8</a:t>
            </a:fld>
            <a:endParaRPr lang="ja-JP" altLang="en-US"/>
          </a:p>
        </p:txBody>
      </p:sp>
      <p:grpSp>
        <p:nvGrpSpPr>
          <p:cNvPr id="80" name="図形グループ 79"/>
          <p:cNvGrpSpPr/>
          <p:nvPr/>
        </p:nvGrpSpPr>
        <p:grpSpPr>
          <a:xfrm>
            <a:off x="177800" y="2725797"/>
            <a:ext cx="4699000" cy="3252339"/>
            <a:chOff x="177800" y="2801997"/>
            <a:chExt cx="4699000" cy="3252339"/>
          </a:xfrm>
        </p:grpSpPr>
        <p:sp>
          <p:nvSpPr>
            <p:cNvPr id="50" name="テキスト ボックス 49"/>
            <p:cNvSpPr txBox="1"/>
            <p:nvPr/>
          </p:nvSpPr>
          <p:spPr>
            <a:xfrm>
              <a:off x="454663" y="4340818"/>
              <a:ext cx="41729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 err="1" smtClean="0"/>
                <a:t>λ</a:t>
              </a:r>
              <a:r>
                <a:rPr kumimoji="1" lang="en-US" altLang="ja-JP" sz="2400" baseline="-25000" dirty="0" err="1" smtClean="0"/>
                <a:t>g</a:t>
              </a:r>
              <a:r>
                <a:rPr kumimoji="1" lang="en-US" altLang="ja-JP" sz="2400" dirty="0" smtClean="0"/>
                <a:t> = 1/</a:t>
              </a:r>
              <a:r>
                <a:rPr kumimoji="1" lang="en-US" altLang="ja-JP" sz="2400" dirty="0" err="1" smtClean="0"/>
                <a:t>σρ</a:t>
              </a:r>
              <a:r>
                <a:rPr kumimoji="1" lang="en-US" altLang="ja-JP" sz="2400" dirty="0" smtClean="0"/>
                <a:t>,   </a:t>
              </a:r>
              <a:r>
                <a:rPr kumimoji="1" lang="en-US" altLang="ja-JP" sz="2400" dirty="0" err="1" smtClean="0"/>
                <a:t>ρ</a:t>
              </a:r>
              <a:r>
                <a:rPr kumimoji="1" lang="en-US" altLang="ja-JP" sz="2400" dirty="0" smtClean="0"/>
                <a:t> </a:t>
              </a:r>
              <a:r>
                <a:rPr lang="en-US" altLang="ja-JP" sz="2400" dirty="0" smtClean="0"/>
                <a:t>~ </a:t>
              </a:r>
              <a:r>
                <a:rPr lang="en-US" altLang="ja-JP" sz="2400" dirty="0" err="1" smtClean="0"/>
                <a:t>dN</a:t>
              </a:r>
              <a:r>
                <a:rPr lang="en-US" altLang="ja-JP" sz="2400" baseline="-25000" dirty="0" err="1" smtClean="0"/>
                <a:t>g</a:t>
              </a:r>
              <a:r>
                <a:rPr lang="en-US" altLang="ja-JP" sz="2400" dirty="0" smtClean="0"/>
                <a:t>/</a:t>
              </a:r>
              <a:r>
                <a:rPr lang="en-US" altLang="ja-JP" sz="2400" dirty="0" err="1" smtClean="0"/>
                <a:t>dy</a:t>
              </a:r>
              <a:r>
                <a:rPr lang="en-US" altLang="ja-JP" sz="2400" dirty="0" smtClean="0"/>
                <a:t>      at GLV</a:t>
              </a:r>
              <a:endParaRPr kumimoji="1" lang="ja-JP" altLang="en-US" sz="2400" dirty="0"/>
            </a:p>
          </p:txBody>
        </p:sp>
        <p:sp>
          <p:nvSpPr>
            <p:cNvPr id="51" name="正方形/長方形 50"/>
            <p:cNvSpPr/>
            <p:nvPr/>
          </p:nvSpPr>
          <p:spPr>
            <a:xfrm>
              <a:off x="177800" y="2801997"/>
              <a:ext cx="4699000" cy="3252339"/>
            </a:xfrm>
            <a:prstGeom prst="rect">
              <a:avLst/>
            </a:prstGeom>
            <a:noFill/>
            <a:ln w="38100" cmpd="sng">
              <a:solidFill>
                <a:srgbClr val="9000C8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4" name="円/楕円 63"/>
            <p:cNvSpPr/>
            <p:nvPr/>
          </p:nvSpPr>
          <p:spPr>
            <a:xfrm>
              <a:off x="2265313" y="4367698"/>
              <a:ext cx="1109130" cy="512476"/>
            </a:xfrm>
            <a:prstGeom prst="ellipse">
              <a:avLst/>
            </a:prstGeom>
            <a:noFill/>
            <a:ln w="38100" cmpd="sng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9" name="テキスト ボックス 68"/>
            <p:cNvSpPr txBox="1"/>
            <p:nvPr/>
          </p:nvSpPr>
          <p:spPr>
            <a:xfrm>
              <a:off x="2126908" y="4860139"/>
              <a:ext cx="14798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b="1" dirty="0" smtClean="0">
                  <a:solidFill>
                    <a:srgbClr val="0000FF"/>
                  </a:solidFill>
                </a:rPr>
                <a:t>gluon density</a:t>
              </a:r>
              <a:endParaRPr kumimoji="1" lang="ja-JP" altLang="en-US" b="1" dirty="0">
                <a:solidFill>
                  <a:srgbClr val="0000FF"/>
                </a:solidFill>
              </a:endParaRPr>
            </a:p>
          </p:txBody>
        </p:sp>
        <p:sp>
          <p:nvSpPr>
            <p:cNvPr id="75" name="テキスト ボックス 74"/>
            <p:cNvSpPr txBox="1"/>
            <p:nvPr/>
          </p:nvSpPr>
          <p:spPr>
            <a:xfrm>
              <a:off x="1856079" y="5187021"/>
              <a:ext cx="30037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2400" dirty="0" err="1" smtClean="0"/>
                <a:t>ρ</a:t>
              </a:r>
              <a:r>
                <a:rPr kumimoji="1" lang="en-US" altLang="ja-JP" sz="2400" dirty="0" smtClean="0"/>
                <a:t> </a:t>
              </a:r>
              <a:r>
                <a:rPr lang="en-US" altLang="ja-JP" sz="2400" dirty="0" smtClean="0"/>
                <a:t>~ ρ</a:t>
              </a:r>
              <a:r>
                <a:rPr lang="en-US" altLang="ja-JP" sz="2400" baseline="-25000" dirty="0" smtClean="0"/>
                <a:t>0</a:t>
              </a:r>
              <a:r>
                <a:rPr lang="en-US" altLang="ja-JP" sz="2400" dirty="0" smtClean="0"/>
                <a:t>τ</a:t>
              </a:r>
              <a:r>
                <a:rPr lang="en-US" altLang="ja-JP" sz="2400" baseline="-25000" dirty="0" smtClean="0"/>
                <a:t>0</a:t>
              </a:r>
              <a:r>
                <a:rPr lang="en-US" altLang="ja-JP" sz="2400" dirty="0" smtClean="0"/>
                <a:t>∝ T</a:t>
              </a:r>
              <a:r>
                <a:rPr lang="en-US" altLang="ja-JP" sz="2400" baseline="-25000" dirty="0" smtClean="0"/>
                <a:t>0</a:t>
              </a:r>
              <a:r>
                <a:rPr lang="en-US" altLang="ja-JP" sz="2400" baseline="30000" dirty="0" smtClean="0"/>
                <a:t>3</a:t>
              </a:r>
              <a:r>
                <a:rPr lang="en-US" altLang="ja-JP" sz="2400" dirty="0" smtClean="0"/>
                <a:t> at BDMS</a:t>
              </a:r>
              <a:endParaRPr kumimoji="1" lang="ja-JP" altLang="en-US" sz="2400" dirty="0"/>
            </a:p>
          </p:txBody>
        </p:sp>
        <p:sp>
          <p:nvSpPr>
            <p:cNvPr id="77" name="円/楕円 76"/>
            <p:cNvSpPr/>
            <p:nvPr/>
          </p:nvSpPr>
          <p:spPr>
            <a:xfrm>
              <a:off x="3111500" y="5187010"/>
              <a:ext cx="533400" cy="512476"/>
            </a:xfrm>
            <a:prstGeom prst="ellipse">
              <a:avLst/>
            </a:prstGeom>
            <a:noFill/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FF0000"/>
                </a:solidFill>
              </a:endParaRPr>
            </a:p>
          </p:txBody>
        </p:sp>
        <p:sp>
          <p:nvSpPr>
            <p:cNvPr id="78" name="テキスト ボックス 77"/>
            <p:cNvSpPr txBox="1"/>
            <p:nvPr/>
          </p:nvSpPr>
          <p:spPr>
            <a:xfrm>
              <a:off x="2126908" y="5685004"/>
              <a:ext cx="20841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b="1" dirty="0" smtClean="0">
                  <a:solidFill>
                    <a:srgbClr val="FF0000"/>
                  </a:solidFill>
                </a:rPr>
                <a:t>initial temperature</a:t>
              </a:r>
              <a:endParaRPr kumimoji="1" lang="ja-JP" altLang="en-US" b="1" dirty="0">
                <a:solidFill>
                  <a:srgbClr val="FF0000"/>
                </a:solidFill>
              </a:endParaRPr>
            </a:p>
          </p:txBody>
        </p:sp>
        <p:pic>
          <p:nvPicPr>
            <p:cNvPr id="73" name="図 7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5937" y="2855510"/>
              <a:ext cx="4549463" cy="877561"/>
            </a:xfrm>
            <a:prstGeom prst="rect">
              <a:avLst/>
            </a:prstGeom>
          </p:spPr>
        </p:pic>
        <p:pic>
          <p:nvPicPr>
            <p:cNvPr id="74" name="図 7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67257" y="3584460"/>
              <a:ext cx="1756943" cy="819907"/>
            </a:xfrm>
            <a:prstGeom prst="rect">
              <a:avLst/>
            </a:prstGeom>
          </p:spPr>
        </p:pic>
        <p:sp>
          <p:nvSpPr>
            <p:cNvPr id="76" name="テキスト ボックス 75"/>
            <p:cNvSpPr txBox="1"/>
            <p:nvPr/>
          </p:nvSpPr>
          <p:spPr>
            <a:xfrm>
              <a:off x="353063" y="3798435"/>
              <a:ext cx="305461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smtClean="0"/>
                <a:t>at </a:t>
              </a:r>
              <a:r>
                <a:rPr kumimoji="1" lang="en-US" altLang="ja-JP" i="1" dirty="0" err="1" smtClean="0"/>
                <a:t>θ</a:t>
              </a:r>
              <a:r>
                <a:rPr kumimoji="1" lang="en-US" altLang="ja-JP" i="1" baseline="-25000" dirty="0" err="1" smtClean="0"/>
                <a:t>cone</a:t>
              </a:r>
              <a:r>
                <a:rPr kumimoji="1" lang="en-US" altLang="ja-JP" i="1" baseline="-25000" dirty="0" smtClean="0"/>
                <a:t> </a:t>
              </a:r>
              <a:r>
                <a:rPr kumimoji="1" lang="en-US" altLang="ja-JP" dirty="0" smtClean="0"/>
                <a:t>=0                                  ,</a:t>
              </a:r>
              <a:endParaRPr kumimoji="1" lang="ja-JP" altLang="en-US" i="1" dirty="0"/>
            </a:p>
          </p:txBody>
        </p:sp>
        <p:pic>
          <p:nvPicPr>
            <p:cNvPr id="79" name="図 7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38072" y="3642317"/>
              <a:ext cx="1548202" cy="608222"/>
            </a:xfrm>
            <a:prstGeom prst="rect">
              <a:avLst/>
            </a:prstGeom>
          </p:spPr>
        </p:pic>
      </p:grpSp>
      <p:grpSp>
        <p:nvGrpSpPr>
          <p:cNvPr id="4" name="図形グループ 3"/>
          <p:cNvGrpSpPr/>
          <p:nvPr/>
        </p:nvGrpSpPr>
        <p:grpSpPr>
          <a:xfrm>
            <a:off x="5079351" y="1574800"/>
            <a:ext cx="3886849" cy="4440692"/>
            <a:chOff x="5079351" y="1574800"/>
            <a:chExt cx="3886849" cy="4440692"/>
          </a:xfrm>
        </p:grpSpPr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07000" y="4262039"/>
              <a:ext cx="3530600" cy="1753453"/>
            </a:xfrm>
            <a:prstGeom prst="rect">
              <a:avLst/>
            </a:prstGeom>
          </p:spPr>
        </p:pic>
        <p:cxnSp>
          <p:nvCxnSpPr>
            <p:cNvPr id="10" name="直線矢印コネクタ 9"/>
            <p:cNvCxnSpPr/>
            <p:nvPr/>
          </p:nvCxnSpPr>
          <p:spPr>
            <a:xfrm flipV="1">
              <a:off x="7548760" y="3073400"/>
              <a:ext cx="178389" cy="1282701"/>
            </a:xfrm>
            <a:prstGeom prst="straightConnector1">
              <a:avLst/>
            </a:prstGeom>
            <a:ln>
              <a:solidFill>
                <a:srgbClr val="9000C8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矢印コネクタ 10"/>
            <p:cNvCxnSpPr/>
            <p:nvPr/>
          </p:nvCxnSpPr>
          <p:spPr>
            <a:xfrm flipV="1">
              <a:off x="8058614" y="2222500"/>
              <a:ext cx="0" cy="757298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矢印コネクタ 11"/>
            <p:cNvCxnSpPr/>
            <p:nvPr/>
          </p:nvCxnSpPr>
          <p:spPr>
            <a:xfrm flipH="1" flipV="1">
              <a:off x="7547818" y="2806700"/>
              <a:ext cx="93511" cy="173098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矢印コネクタ 12"/>
            <p:cNvCxnSpPr/>
            <p:nvPr/>
          </p:nvCxnSpPr>
          <p:spPr>
            <a:xfrm flipV="1">
              <a:off x="8096365" y="2067799"/>
              <a:ext cx="374107" cy="942101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矢印コネクタ 13"/>
            <p:cNvCxnSpPr/>
            <p:nvPr/>
          </p:nvCxnSpPr>
          <p:spPr>
            <a:xfrm flipV="1">
              <a:off x="8162065" y="2610466"/>
              <a:ext cx="299342" cy="399434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円/楕円 14"/>
            <p:cNvSpPr/>
            <p:nvPr/>
          </p:nvSpPr>
          <p:spPr>
            <a:xfrm rot="876989">
              <a:off x="7831633" y="1574800"/>
              <a:ext cx="1134567" cy="355600"/>
            </a:xfrm>
            <a:prstGeom prst="ellipse">
              <a:avLst/>
            </a:prstGeom>
            <a:noFill/>
            <a:ln w="38100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6" name="直線コネクタ 15"/>
            <p:cNvCxnSpPr>
              <a:stCxn id="15" idx="2"/>
            </p:cNvCxnSpPr>
            <p:nvPr/>
          </p:nvCxnSpPr>
          <p:spPr>
            <a:xfrm>
              <a:off x="7849992" y="1609447"/>
              <a:ext cx="157473" cy="1400453"/>
            </a:xfrm>
            <a:prstGeom prst="line">
              <a:avLst/>
            </a:prstGeom>
            <a:ln w="38100" cmpd="sng">
              <a:solidFill>
                <a:srgbClr val="008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コネクタ 16"/>
            <p:cNvCxnSpPr>
              <a:stCxn id="15" idx="6"/>
            </p:cNvCxnSpPr>
            <p:nvPr/>
          </p:nvCxnSpPr>
          <p:spPr>
            <a:xfrm flipH="1">
              <a:off x="8007465" y="1895753"/>
              <a:ext cx="940376" cy="1114147"/>
            </a:xfrm>
            <a:prstGeom prst="line">
              <a:avLst/>
            </a:prstGeom>
            <a:ln w="38100" cmpd="sng">
              <a:solidFill>
                <a:srgbClr val="008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テキスト ボックス 17"/>
            <p:cNvSpPr txBox="1"/>
            <p:nvPr/>
          </p:nvSpPr>
          <p:spPr>
            <a:xfrm>
              <a:off x="5079351" y="3498158"/>
              <a:ext cx="1156349" cy="369332"/>
            </a:xfrm>
            <a:prstGeom prst="rect">
              <a:avLst/>
            </a:prstGeom>
            <a:noFill/>
            <a:ln>
              <a:solidFill>
                <a:srgbClr val="9000C8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ja-JP" b="1" dirty="0">
                  <a:solidFill>
                    <a:srgbClr val="9000C8"/>
                  </a:solidFill>
                </a:rPr>
                <a:t>P</a:t>
              </a:r>
              <a:r>
                <a:rPr kumimoji="1" lang="en-US" altLang="ja-JP" b="1" dirty="0" smtClean="0">
                  <a:solidFill>
                    <a:srgbClr val="9000C8"/>
                  </a:solidFill>
                </a:rPr>
                <a:t>arton Jet</a:t>
              </a:r>
              <a:endParaRPr kumimoji="1" lang="ja-JP" altLang="en-US" b="1" dirty="0">
                <a:solidFill>
                  <a:srgbClr val="9000C8"/>
                </a:solidFill>
              </a:endParaRPr>
            </a:p>
          </p:txBody>
        </p:sp>
        <p:sp>
          <p:nvSpPr>
            <p:cNvPr id="19" name="テキスト ボックス 18"/>
            <p:cNvSpPr txBox="1"/>
            <p:nvPr/>
          </p:nvSpPr>
          <p:spPr>
            <a:xfrm>
              <a:off x="6057457" y="2292966"/>
              <a:ext cx="1232992" cy="369332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ja-JP" b="1" dirty="0">
                  <a:solidFill>
                    <a:srgbClr val="0000FF"/>
                  </a:solidFill>
                </a:rPr>
                <a:t>P</a:t>
              </a:r>
              <a:r>
                <a:rPr lang="en-US" altLang="ja-JP" b="1" dirty="0" smtClean="0">
                  <a:solidFill>
                    <a:srgbClr val="0000FF"/>
                  </a:solidFill>
                </a:rPr>
                <a:t>article</a:t>
              </a:r>
              <a:r>
                <a:rPr kumimoji="1" lang="en-US" altLang="ja-JP" b="1" dirty="0" smtClean="0">
                  <a:solidFill>
                    <a:srgbClr val="0000FF"/>
                  </a:solidFill>
                </a:rPr>
                <a:t> Jet</a:t>
              </a:r>
              <a:endParaRPr kumimoji="1" lang="ja-JP" altLang="en-US" b="1" dirty="0">
                <a:solidFill>
                  <a:srgbClr val="0000FF"/>
                </a:solidFill>
              </a:endParaRPr>
            </a:p>
          </p:txBody>
        </p:sp>
        <p:sp>
          <p:nvSpPr>
            <p:cNvPr id="20" name="テキスト ボックス 19"/>
            <p:cNvSpPr txBox="1"/>
            <p:nvPr/>
          </p:nvSpPr>
          <p:spPr>
            <a:xfrm>
              <a:off x="5684767" y="1692733"/>
              <a:ext cx="1947130" cy="369332"/>
            </a:xfrm>
            <a:prstGeom prst="rect">
              <a:avLst/>
            </a:prstGeom>
            <a:noFill/>
            <a:ln>
              <a:solidFill>
                <a:srgbClr val="008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ja-JP" b="1" dirty="0" smtClean="0">
                  <a:solidFill>
                    <a:srgbClr val="008000"/>
                  </a:solidFill>
                </a:rPr>
                <a:t>Reconstructed </a:t>
              </a:r>
              <a:r>
                <a:rPr kumimoji="1" lang="en-US" altLang="ja-JP" b="1" dirty="0" smtClean="0">
                  <a:solidFill>
                    <a:srgbClr val="008000"/>
                  </a:solidFill>
                </a:rPr>
                <a:t> Jet</a:t>
              </a:r>
              <a:endParaRPr kumimoji="1" lang="ja-JP" altLang="en-US" b="1" dirty="0">
                <a:solidFill>
                  <a:srgbClr val="008000"/>
                </a:solidFill>
              </a:endParaRPr>
            </a:p>
          </p:txBody>
        </p:sp>
        <p:grpSp>
          <p:nvGrpSpPr>
            <p:cNvPr id="32" name="図形グループ 31"/>
            <p:cNvGrpSpPr/>
            <p:nvPr/>
          </p:nvGrpSpPr>
          <p:grpSpPr>
            <a:xfrm rot="16437949">
              <a:off x="7537501" y="3648517"/>
              <a:ext cx="799568" cy="187810"/>
              <a:chOff x="3362600" y="3298532"/>
              <a:chExt cx="2447977" cy="536575"/>
            </a:xfrm>
          </p:grpSpPr>
          <p:sp>
            <p:nvSpPr>
              <p:cNvPr id="33" name="Oval 7"/>
              <p:cNvSpPr>
                <a:spLocks noChangeArrowheads="1"/>
              </p:cNvSpPr>
              <p:nvPr/>
            </p:nvSpPr>
            <p:spPr bwMode="auto">
              <a:xfrm>
                <a:off x="3381323" y="331758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4" name="Oval 9"/>
              <p:cNvSpPr>
                <a:spLocks noChangeArrowheads="1"/>
              </p:cNvSpPr>
              <p:nvPr/>
            </p:nvSpPr>
            <p:spPr bwMode="auto">
              <a:xfrm>
                <a:off x="3866261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5" name="Oval 10"/>
              <p:cNvSpPr>
                <a:spLocks noChangeArrowheads="1"/>
              </p:cNvSpPr>
              <p:nvPr/>
            </p:nvSpPr>
            <p:spPr bwMode="auto">
              <a:xfrm>
                <a:off x="4077104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6" name="Oval 11"/>
              <p:cNvSpPr>
                <a:spLocks noChangeArrowheads="1"/>
              </p:cNvSpPr>
              <p:nvPr/>
            </p:nvSpPr>
            <p:spPr bwMode="auto">
              <a:xfrm>
                <a:off x="4309031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7" name="Oval 12"/>
              <p:cNvSpPr>
                <a:spLocks noChangeArrowheads="1"/>
              </p:cNvSpPr>
              <p:nvPr/>
            </p:nvSpPr>
            <p:spPr bwMode="auto">
              <a:xfrm>
                <a:off x="4519874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8" name="Oval 13"/>
              <p:cNvSpPr>
                <a:spLocks noChangeArrowheads="1"/>
              </p:cNvSpPr>
              <p:nvPr/>
            </p:nvSpPr>
            <p:spPr bwMode="auto">
              <a:xfrm>
                <a:off x="4730716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9" name="Oval 15"/>
              <p:cNvSpPr>
                <a:spLocks noChangeArrowheads="1"/>
              </p:cNvSpPr>
              <p:nvPr/>
            </p:nvSpPr>
            <p:spPr bwMode="auto">
              <a:xfrm>
                <a:off x="5173486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0" name="正方形/長方形 39"/>
              <p:cNvSpPr/>
              <p:nvPr/>
            </p:nvSpPr>
            <p:spPr>
              <a:xfrm>
                <a:off x="5353377" y="3530600"/>
                <a:ext cx="457200" cy="2727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1" name="Oval 14"/>
              <p:cNvSpPr>
                <a:spLocks noChangeArrowheads="1"/>
              </p:cNvSpPr>
              <p:nvPr/>
            </p:nvSpPr>
            <p:spPr bwMode="auto">
              <a:xfrm>
                <a:off x="4962643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" name="正方形/長方形 41"/>
              <p:cNvSpPr/>
              <p:nvPr/>
            </p:nvSpPr>
            <p:spPr>
              <a:xfrm>
                <a:off x="3362600" y="3562350"/>
                <a:ext cx="457200" cy="2727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3" name="Oval 8"/>
              <p:cNvSpPr>
                <a:spLocks noChangeArrowheads="1"/>
              </p:cNvSpPr>
              <p:nvPr/>
            </p:nvSpPr>
            <p:spPr bwMode="auto">
              <a:xfrm>
                <a:off x="3613250" y="3308057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cxnSp>
          <p:nvCxnSpPr>
            <p:cNvPr id="44" name="直線矢印コネクタ 43"/>
            <p:cNvCxnSpPr/>
            <p:nvPr/>
          </p:nvCxnSpPr>
          <p:spPr>
            <a:xfrm flipH="1" flipV="1">
              <a:off x="8122633" y="3556913"/>
              <a:ext cx="143042" cy="402905"/>
            </a:xfrm>
            <a:prstGeom prst="straightConnector1">
              <a:avLst/>
            </a:prstGeom>
            <a:ln>
              <a:solidFill>
                <a:srgbClr val="9000C8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" name="図形グループ 51"/>
            <p:cNvGrpSpPr/>
            <p:nvPr/>
          </p:nvGrpSpPr>
          <p:grpSpPr>
            <a:xfrm rot="16437949">
              <a:off x="7987220" y="3390161"/>
              <a:ext cx="799568" cy="187810"/>
              <a:chOff x="3362600" y="3298532"/>
              <a:chExt cx="2447977" cy="536575"/>
            </a:xfrm>
          </p:grpSpPr>
          <p:sp>
            <p:nvSpPr>
              <p:cNvPr id="53" name="Oval 7"/>
              <p:cNvSpPr>
                <a:spLocks noChangeArrowheads="1"/>
              </p:cNvSpPr>
              <p:nvPr/>
            </p:nvSpPr>
            <p:spPr bwMode="auto">
              <a:xfrm>
                <a:off x="3381323" y="331758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4" name="Oval 9"/>
              <p:cNvSpPr>
                <a:spLocks noChangeArrowheads="1"/>
              </p:cNvSpPr>
              <p:nvPr/>
            </p:nvSpPr>
            <p:spPr bwMode="auto">
              <a:xfrm>
                <a:off x="3866261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" name="Oval 10"/>
              <p:cNvSpPr>
                <a:spLocks noChangeArrowheads="1"/>
              </p:cNvSpPr>
              <p:nvPr/>
            </p:nvSpPr>
            <p:spPr bwMode="auto">
              <a:xfrm>
                <a:off x="4077104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6" name="Oval 11"/>
              <p:cNvSpPr>
                <a:spLocks noChangeArrowheads="1"/>
              </p:cNvSpPr>
              <p:nvPr/>
            </p:nvSpPr>
            <p:spPr bwMode="auto">
              <a:xfrm>
                <a:off x="4309031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7" name="Oval 12"/>
              <p:cNvSpPr>
                <a:spLocks noChangeArrowheads="1"/>
              </p:cNvSpPr>
              <p:nvPr/>
            </p:nvSpPr>
            <p:spPr bwMode="auto">
              <a:xfrm>
                <a:off x="4519874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8" name="Oval 13"/>
              <p:cNvSpPr>
                <a:spLocks noChangeArrowheads="1"/>
              </p:cNvSpPr>
              <p:nvPr/>
            </p:nvSpPr>
            <p:spPr bwMode="auto">
              <a:xfrm>
                <a:off x="4730716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9" name="Oval 15"/>
              <p:cNvSpPr>
                <a:spLocks noChangeArrowheads="1"/>
              </p:cNvSpPr>
              <p:nvPr/>
            </p:nvSpPr>
            <p:spPr bwMode="auto">
              <a:xfrm>
                <a:off x="5173486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0" name="正方形/長方形 59"/>
              <p:cNvSpPr/>
              <p:nvPr/>
            </p:nvSpPr>
            <p:spPr>
              <a:xfrm>
                <a:off x="5353377" y="3530600"/>
                <a:ext cx="457200" cy="2727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1" name="Oval 14"/>
              <p:cNvSpPr>
                <a:spLocks noChangeArrowheads="1"/>
              </p:cNvSpPr>
              <p:nvPr/>
            </p:nvSpPr>
            <p:spPr bwMode="auto">
              <a:xfrm>
                <a:off x="4962643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2" name="正方形/長方形 61"/>
              <p:cNvSpPr/>
              <p:nvPr/>
            </p:nvSpPr>
            <p:spPr>
              <a:xfrm>
                <a:off x="3362600" y="3562350"/>
                <a:ext cx="457200" cy="2727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3" name="Oval 8"/>
              <p:cNvSpPr>
                <a:spLocks noChangeArrowheads="1"/>
              </p:cNvSpPr>
              <p:nvPr/>
            </p:nvSpPr>
            <p:spPr bwMode="auto">
              <a:xfrm>
                <a:off x="3613250" y="3308057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grpSp>
          <p:nvGrpSpPr>
            <p:cNvPr id="9" name="図形グループ 8"/>
            <p:cNvGrpSpPr/>
            <p:nvPr/>
          </p:nvGrpSpPr>
          <p:grpSpPr>
            <a:xfrm rot="20302535">
              <a:off x="7546145" y="3997510"/>
              <a:ext cx="799568" cy="187810"/>
              <a:chOff x="3362600" y="3298532"/>
              <a:chExt cx="2447977" cy="536575"/>
            </a:xfrm>
          </p:grpSpPr>
          <p:sp>
            <p:nvSpPr>
              <p:cNvPr id="21" name="Oval 7"/>
              <p:cNvSpPr>
                <a:spLocks noChangeArrowheads="1"/>
              </p:cNvSpPr>
              <p:nvPr/>
            </p:nvSpPr>
            <p:spPr bwMode="auto">
              <a:xfrm>
                <a:off x="3381323" y="331758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2" name="Oval 9"/>
              <p:cNvSpPr>
                <a:spLocks noChangeArrowheads="1"/>
              </p:cNvSpPr>
              <p:nvPr/>
            </p:nvSpPr>
            <p:spPr bwMode="auto">
              <a:xfrm>
                <a:off x="3866261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3" name="Oval 10"/>
              <p:cNvSpPr>
                <a:spLocks noChangeArrowheads="1"/>
              </p:cNvSpPr>
              <p:nvPr/>
            </p:nvSpPr>
            <p:spPr bwMode="auto">
              <a:xfrm>
                <a:off x="4077104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4" name="Oval 11"/>
              <p:cNvSpPr>
                <a:spLocks noChangeArrowheads="1"/>
              </p:cNvSpPr>
              <p:nvPr/>
            </p:nvSpPr>
            <p:spPr bwMode="auto">
              <a:xfrm>
                <a:off x="4309031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5" name="Oval 12"/>
              <p:cNvSpPr>
                <a:spLocks noChangeArrowheads="1"/>
              </p:cNvSpPr>
              <p:nvPr/>
            </p:nvSpPr>
            <p:spPr bwMode="auto">
              <a:xfrm>
                <a:off x="4519874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6" name="Oval 13"/>
              <p:cNvSpPr>
                <a:spLocks noChangeArrowheads="1"/>
              </p:cNvSpPr>
              <p:nvPr/>
            </p:nvSpPr>
            <p:spPr bwMode="auto">
              <a:xfrm>
                <a:off x="4730716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7" name="Oval 15"/>
              <p:cNvSpPr>
                <a:spLocks noChangeArrowheads="1"/>
              </p:cNvSpPr>
              <p:nvPr/>
            </p:nvSpPr>
            <p:spPr bwMode="auto">
              <a:xfrm>
                <a:off x="5173486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8" name="正方形/長方形 27"/>
              <p:cNvSpPr/>
              <p:nvPr/>
            </p:nvSpPr>
            <p:spPr>
              <a:xfrm>
                <a:off x="5353377" y="3530600"/>
                <a:ext cx="457200" cy="2727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9" name="Oval 14"/>
              <p:cNvSpPr>
                <a:spLocks noChangeArrowheads="1"/>
              </p:cNvSpPr>
              <p:nvPr/>
            </p:nvSpPr>
            <p:spPr bwMode="auto">
              <a:xfrm>
                <a:off x="4962643" y="3298532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0" name="正方形/長方形 29"/>
              <p:cNvSpPr/>
              <p:nvPr/>
            </p:nvSpPr>
            <p:spPr>
              <a:xfrm>
                <a:off x="3362600" y="3562350"/>
                <a:ext cx="457200" cy="2727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1" name="Oval 8"/>
              <p:cNvSpPr>
                <a:spLocks noChangeArrowheads="1"/>
              </p:cNvSpPr>
              <p:nvPr/>
            </p:nvSpPr>
            <p:spPr bwMode="auto">
              <a:xfrm>
                <a:off x="3613250" y="3308057"/>
                <a:ext cx="548191" cy="504825"/>
              </a:xfrm>
              <a:prstGeom prst="ellipse">
                <a:avLst/>
              </a:prstGeom>
              <a:noFill/>
              <a:ln w="9525">
                <a:solidFill>
                  <a:srgbClr val="9000C8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cxnSp>
          <p:nvCxnSpPr>
            <p:cNvPr id="46" name="直線矢印コネクタ 45"/>
            <p:cNvCxnSpPr>
              <a:stCxn id="28" idx="0"/>
            </p:cNvCxnSpPr>
            <p:nvPr/>
          </p:nvCxnSpPr>
          <p:spPr>
            <a:xfrm flipV="1">
              <a:off x="8243493" y="3701186"/>
              <a:ext cx="290902" cy="258632"/>
            </a:xfrm>
            <a:prstGeom prst="straightConnector1">
              <a:avLst/>
            </a:prstGeom>
            <a:ln>
              <a:solidFill>
                <a:srgbClr val="9000C8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角丸四角形 65"/>
            <p:cNvSpPr/>
            <p:nvPr/>
          </p:nvSpPr>
          <p:spPr>
            <a:xfrm>
              <a:off x="7137400" y="3074812"/>
              <a:ext cx="1810441" cy="1244841"/>
            </a:xfrm>
            <a:prstGeom prst="roundRect">
              <a:avLst/>
            </a:prstGeom>
            <a:gradFill>
              <a:gsLst>
                <a:gs pos="0">
                  <a:srgbClr val="FF6600">
                    <a:alpha val="20000"/>
                  </a:srgbClr>
                </a:gs>
                <a:gs pos="97000">
                  <a:srgbClr val="FF6600">
                    <a:alpha val="20000"/>
                  </a:srgbClr>
                </a:gs>
                <a:gs pos="52000">
                  <a:srgbClr val="FF0000">
                    <a:alpha val="38000"/>
                  </a:srgbClr>
                </a:gs>
              </a:gsLst>
            </a:gra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7" name="テキスト ボックス 66"/>
            <p:cNvSpPr txBox="1"/>
            <p:nvPr/>
          </p:nvSpPr>
          <p:spPr>
            <a:xfrm>
              <a:off x="6248400" y="3503927"/>
              <a:ext cx="845717" cy="36933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ja-JP" b="1" dirty="0" smtClean="0">
                  <a:solidFill>
                    <a:srgbClr val="FF0000"/>
                  </a:solidFill>
                </a:rPr>
                <a:t>in QGP</a:t>
              </a:r>
              <a:endParaRPr kumimoji="1" lang="ja-JP" altLang="en-US" b="1" dirty="0">
                <a:solidFill>
                  <a:srgbClr val="FF0000"/>
                </a:solidFill>
              </a:endParaRPr>
            </a:p>
          </p:txBody>
        </p:sp>
        <p:cxnSp>
          <p:nvCxnSpPr>
            <p:cNvPr id="68" name="直線矢印コネクタ 67"/>
            <p:cNvCxnSpPr/>
            <p:nvPr/>
          </p:nvCxnSpPr>
          <p:spPr>
            <a:xfrm flipH="1" flipV="1">
              <a:off x="7779386" y="2501900"/>
              <a:ext cx="128688" cy="508000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線矢印コネクタ 69"/>
            <p:cNvCxnSpPr/>
            <p:nvPr/>
          </p:nvCxnSpPr>
          <p:spPr>
            <a:xfrm flipV="1">
              <a:off x="8265675" y="2806700"/>
              <a:ext cx="268720" cy="266700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線矢印コネクタ 70"/>
            <p:cNvCxnSpPr/>
            <p:nvPr/>
          </p:nvCxnSpPr>
          <p:spPr>
            <a:xfrm flipH="1" flipV="1">
              <a:off x="7692605" y="2654300"/>
              <a:ext cx="112519" cy="355600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正方形/長方形 64"/>
            <p:cNvSpPr/>
            <p:nvPr/>
          </p:nvSpPr>
          <p:spPr>
            <a:xfrm>
              <a:off x="7994766" y="4938183"/>
              <a:ext cx="247535" cy="127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1" name="雲 80"/>
            <p:cNvSpPr/>
            <p:nvPr/>
          </p:nvSpPr>
          <p:spPr>
            <a:xfrm>
              <a:off x="7442849" y="2908300"/>
              <a:ext cx="1142351" cy="411190"/>
            </a:xfrm>
            <a:prstGeom prst="cloud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2" name="テキスト ボックス 81"/>
            <p:cNvSpPr txBox="1"/>
            <p:nvPr/>
          </p:nvSpPr>
          <p:spPr>
            <a:xfrm>
              <a:off x="5767975" y="2921000"/>
              <a:ext cx="1570449" cy="369332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Fragmentation</a:t>
              </a:r>
              <a:endParaRPr kumimoji="1" lang="ja-JP" altLang="en-US" dirty="0"/>
            </a:p>
          </p:txBody>
        </p:sp>
      </p:grpSp>
      <p:sp>
        <p:nvSpPr>
          <p:cNvPr id="83" name="正方形/長方形 82"/>
          <p:cNvSpPr/>
          <p:nvPr/>
        </p:nvSpPr>
        <p:spPr>
          <a:xfrm>
            <a:off x="7994766" y="4938183"/>
            <a:ext cx="247535" cy="127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4" name="正方形/長方形 83"/>
          <p:cNvSpPr/>
          <p:nvPr/>
        </p:nvSpPr>
        <p:spPr>
          <a:xfrm>
            <a:off x="7996163" y="4933875"/>
            <a:ext cx="247535" cy="127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5" name="円/楕円 84"/>
          <p:cNvSpPr/>
          <p:nvPr/>
        </p:nvSpPr>
        <p:spPr>
          <a:xfrm>
            <a:off x="5111750" y="4972329"/>
            <a:ext cx="228600" cy="228600"/>
          </a:xfrm>
          <a:prstGeom prst="ellipse">
            <a:avLst/>
          </a:prstGeom>
          <a:solidFill>
            <a:srgbClr val="3366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6" name="円/楕円 85"/>
          <p:cNvSpPr/>
          <p:nvPr/>
        </p:nvSpPr>
        <p:spPr>
          <a:xfrm>
            <a:off x="8686800" y="4972329"/>
            <a:ext cx="228600" cy="2286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14835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Indirect Measurements at RHIC</a:t>
            </a:r>
            <a:endParaRPr kumimoji="1" lang="ja-JP" altLang="en-US" dirty="0"/>
          </a:p>
        </p:txBody>
      </p:sp>
      <p:grpSp>
        <p:nvGrpSpPr>
          <p:cNvPr id="4" name="図形グループ 3"/>
          <p:cNvGrpSpPr/>
          <p:nvPr/>
        </p:nvGrpSpPr>
        <p:grpSpPr>
          <a:xfrm>
            <a:off x="209935" y="3434831"/>
            <a:ext cx="4222365" cy="2479061"/>
            <a:chOff x="59728" y="1084655"/>
            <a:chExt cx="4828582" cy="3120528"/>
          </a:xfrm>
        </p:grpSpPr>
        <p:pic>
          <p:nvPicPr>
            <p:cNvPr id="103" name="Picture 4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250" r="10182"/>
            <a:stretch>
              <a:fillRect/>
            </a:stretch>
          </p:blipFill>
          <p:spPr bwMode="auto">
            <a:xfrm>
              <a:off x="152400" y="1365250"/>
              <a:ext cx="4735910" cy="27357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 t="56250" r="10182"/>
                    <a:stretch>
                      <a:fillRect/>
                    </a:stretch>
                  </a:blipFill>
                </a14:hiddenFill>
              </a:ext>
            </a:extLst>
          </p:spPr>
        </p:pic>
        <p:sp>
          <p:nvSpPr>
            <p:cNvPr id="106" name="テキスト ボックス 105"/>
            <p:cNvSpPr txBox="1"/>
            <p:nvPr/>
          </p:nvSpPr>
          <p:spPr>
            <a:xfrm>
              <a:off x="2660429" y="1084655"/>
              <a:ext cx="214674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400" dirty="0" smtClean="0"/>
                <a:t>STAR PRL 91(2003) 072304</a:t>
              </a:r>
              <a:endParaRPr kumimoji="1" lang="ja-JP" altLang="en-US" sz="1400" dirty="0"/>
            </a:p>
          </p:txBody>
        </p:sp>
        <p:sp>
          <p:nvSpPr>
            <p:cNvPr id="107" name="テキスト ボックス 106"/>
            <p:cNvSpPr txBox="1"/>
            <p:nvPr/>
          </p:nvSpPr>
          <p:spPr>
            <a:xfrm>
              <a:off x="59728" y="3835851"/>
              <a:ext cx="29212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4&lt;</a:t>
              </a:r>
              <a:r>
                <a:rPr kumimoji="1" lang="en-US" altLang="ja-JP" dirty="0" err="1" smtClean="0"/>
                <a:t>p</a:t>
              </a:r>
              <a:r>
                <a:rPr kumimoji="1" lang="en-US" altLang="ja-JP" baseline="-25000" dirty="0" err="1" smtClean="0"/>
                <a:t>T</a:t>
              </a:r>
              <a:r>
                <a:rPr kumimoji="1" lang="en-US" altLang="ja-JP" baseline="30000" dirty="0" err="1" smtClean="0"/>
                <a:t>trig</a:t>
              </a:r>
              <a:r>
                <a:rPr kumimoji="1" lang="en-US" altLang="ja-JP" dirty="0" smtClean="0"/>
                <a:t>&lt;6GeV/c,2&lt;</a:t>
              </a:r>
              <a:r>
                <a:rPr kumimoji="1" lang="en-US" altLang="ja-JP" dirty="0" err="1" smtClean="0"/>
                <a:t>p</a:t>
              </a:r>
              <a:r>
                <a:rPr kumimoji="1" lang="en-US" altLang="ja-JP" baseline="-25000" dirty="0" err="1" smtClean="0"/>
                <a:t>T</a:t>
              </a:r>
              <a:r>
                <a:rPr kumimoji="1" lang="en-US" altLang="ja-JP" baseline="30000" dirty="0" err="1" smtClean="0"/>
                <a:t>asso</a:t>
              </a:r>
              <a:r>
                <a:rPr kumimoji="1" lang="en-US" altLang="ja-JP" dirty="0" smtClean="0"/>
                <a:t>&lt;</a:t>
              </a:r>
              <a:r>
                <a:rPr kumimoji="1" lang="en-US" altLang="ja-JP" dirty="0" err="1" smtClean="0"/>
                <a:t>p</a:t>
              </a:r>
              <a:r>
                <a:rPr kumimoji="1" lang="en-US" altLang="ja-JP" baseline="-25000" dirty="0" err="1" smtClean="0"/>
                <a:t>T</a:t>
              </a:r>
              <a:r>
                <a:rPr kumimoji="1" lang="en-US" altLang="ja-JP" baseline="30000" dirty="0" err="1" smtClean="0"/>
                <a:t>trig</a:t>
              </a:r>
              <a:endParaRPr kumimoji="1" lang="ja-JP" altLang="en-US" dirty="0"/>
            </a:p>
          </p:txBody>
        </p:sp>
      </p:grp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2013/Feb./21</a:t>
            </a:r>
            <a:endParaRPr lang="ja-JP" altLang="en-US"/>
          </a:p>
        </p:txBody>
      </p:sp>
      <p:sp>
        <p:nvSpPr>
          <p:cNvPr id="45" name="フッター プレースホルダー 4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phD.Defence</a:t>
            </a:r>
            <a:endParaRPr lang="ja-JP" altLang="en-US"/>
          </a:p>
        </p:txBody>
      </p:sp>
      <p:sp>
        <p:nvSpPr>
          <p:cNvPr id="47" name="スライド番号プレースホルダー 4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348A1E-F3FB-F047-9666-59AC76CA6740}" type="slidenum">
              <a:rPr lang="ja-JP" altLang="en-US" smtClean="0"/>
              <a:pPr/>
              <a:t>9</a:t>
            </a:fld>
            <a:endParaRPr lang="ja-JP" altLang="en-US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800" y="1533534"/>
            <a:ext cx="3886200" cy="2025597"/>
          </a:xfrm>
          <a:prstGeom prst="rect">
            <a:avLst/>
          </a:prstGeom>
        </p:spPr>
      </p:pic>
      <p:sp>
        <p:nvSpPr>
          <p:cNvPr id="48" name="テキスト ボックス 47"/>
          <p:cNvSpPr txBox="1"/>
          <p:nvPr/>
        </p:nvSpPr>
        <p:spPr>
          <a:xfrm>
            <a:off x="1923810" y="1310768"/>
            <a:ext cx="26543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altLang="ja-JP" sz="1400" dirty="0"/>
              <a:t>Phys. Rev. Lett. 96, 202301 (2006</a:t>
            </a:r>
            <a:r>
              <a:rPr lang="hu-HU" altLang="ja-JP" sz="1400" dirty="0" smtClean="0"/>
              <a:t>)</a:t>
            </a:r>
            <a:endParaRPr lang="hu-HU" altLang="ja-JP" sz="1400" dirty="0"/>
          </a:p>
        </p:txBody>
      </p:sp>
      <p:pic>
        <p:nvPicPr>
          <p:cNvPr id="49" name="図 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5699" y="2377564"/>
            <a:ext cx="3837710" cy="1254636"/>
          </a:xfrm>
          <a:prstGeom prst="rect">
            <a:avLst/>
          </a:prstGeom>
        </p:spPr>
      </p:pic>
      <p:sp>
        <p:nvSpPr>
          <p:cNvPr id="50" name="テキスト ボックス 49"/>
          <p:cNvSpPr txBox="1"/>
          <p:nvPr/>
        </p:nvSpPr>
        <p:spPr>
          <a:xfrm>
            <a:off x="4965699" y="1945768"/>
            <a:ext cx="27562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Nuclear modification factor</a:t>
            </a:r>
            <a:endParaRPr kumimoji="1" lang="ja-JP" altLang="en-US" dirty="0"/>
          </a:p>
        </p:txBody>
      </p:sp>
      <p:pic>
        <p:nvPicPr>
          <p:cNvPr id="51" name="図 50" descr="atlas-jetquenching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73" t="4169"/>
          <a:stretch/>
        </p:blipFill>
        <p:spPr>
          <a:xfrm>
            <a:off x="4965699" y="3559131"/>
            <a:ext cx="3837710" cy="2572481"/>
          </a:xfrm>
          <a:prstGeom prst="rect">
            <a:avLst/>
          </a:prstGeom>
        </p:spPr>
      </p:pic>
      <p:sp>
        <p:nvSpPr>
          <p:cNvPr id="64" name="テキスト ボックス 63"/>
          <p:cNvSpPr txBox="1"/>
          <p:nvPr/>
        </p:nvSpPr>
        <p:spPr>
          <a:xfrm>
            <a:off x="4965699" y="1387712"/>
            <a:ext cx="34816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 smtClean="0">
                <a:solidFill>
                  <a:srgbClr val="0000FF"/>
                </a:solidFill>
              </a:rPr>
              <a:t>Jet </a:t>
            </a:r>
            <a:r>
              <a:rPr lang="en-US" altLang="ja-JP" sz="2400" b="1" dirty="0" smtClean="0">
                <a:solidFill>
                  <a:srgbClr val="0000FF"/>
                </a:solidFill>
              </a:rPr>
              <a:t>was not reconstructed</a:t>
            </a:r>
            <a:endParaRPr kumimoji="1" lang="ja-JP" altLang="en-US" sz="24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0768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sukub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13410</TotalTime>
  <Words>2446</Words>
  <Application>Microsoft Macintosh PowerPoint</Application>
  <PresentationFormat>画面に合わせる (4:3)</PresentationFormat>
  <Paragraphs>583</Paragraphs>
  <Slides>67</Slides>
  <Notes>1</Notes>
  <HiddenSlides>0</HiddenSlides>
  <MMClips>0</MMClips>
  <ScaleCrop>false</ScaleCrop>
  <HeadingPairs>
    <vt:vector size="6" baseType="variant">
      <vt:variant>
        <vt:lpstr>テーマ</vt:lpstr>
      </vt:variant>
      <vt:variant>
        <vt:i4>3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67</vt:i4>
      </vt:variant>
    </vt:vector>
  </HeadingPairs>
  <TitlesOfParts>
    <vt:vector size="71" baseType="lpstr">
      <vt:lpstr>Office テーマ</vt:lpstr>
      <vt:lpstr>Tsukuba</vt:lpstr>
      <vt:lpstr>Office テーマ</vt:lpstr>
      <vt:lpstr>数式</vt:lpstr>
      <vt:lpstr>Measurements of azimuthal correlation between jets and charged particles at LHC-ALICE experiment</vt:lpstr>
      <vt:lpstr>Outline</vt:lpstr>
      <vt:lpstr>Introduction</vt:lpstr>
      <vt:lpstr>Quark &amp; Gluon</vt:lpstr>
      <vt:lpstr>Quark Gluon Plasma (QGP)</vt:lpstr>
      <vt:lpstr>High Energy Nuclear Collision</vt:lpstr>
      <vt:lpstr>Jet &amp; High momentum Particles</vt:lpstr>
      <vt:lpstr>Jet Modification</vt:lpstr>
      <vt:lpstr>Indirect Measurements at RHIC</vt:lpstr>
      <vt:lpstr>Direct Measurement at LHC（１）</vt:lpstr>
      <vt:lpstr>Direct Measurement at LHC（２）</vt:lpstr>
      <vt:lpstr>Motivation &amp; Cogitations</vt:lpstr>
      <vt:lpstr>My Contribution</vt:lpstr>
      <vt:lpstr>Analysis</vt:lpstr>
      <vt:lpstr>Large Hadron Collider (LHC)</vt:lpstr>
      <vt:lpstr>A Large Ion Collider Experiment (ALICE)</vt:lpstr>
      <vt:lpstr>Charged Track Reconstruction</vt:lpstr>
      <vt:lpstr>Jet Reconstruction (FASTJET)</vt:lpstr>
      <vt:lpstr>Di-Jet Event Selection</vt:lpstr>
      <vt:lpstr>Backgrounds in Charged Jet</vt:lpstr>
      <vt:lpstr>Backgrounds in Pb-Pb</vt:lpstr>
      <vt:lpstr>Centrality</vt:lpstr>
      <vt:lpstr>Event Plane</vt:lpstr>
      <vt:lpstr>Jet Momentum w.r.t EP</vt:lpstr>
      <vt:lpstr>Back Ground Subtraction</vt:lpstr>
      <vt:lpstr>Subtracted Jet Momentum</vt:lpstr>
      <vt:lpstr>Jet Particle Azimuthal Correlation</vt:lpstr>
      <vt:lpstr>Systematic Uncertainties</vt:lpstr>
      <vt:lpstr>Results &amp; Discussion</vt:lpstr>
      <vt:lpstr>Momentum weighted Azimuthal Distribution w.r.t Jet Axis</vt:lpstr>
      <vt:lpstr>Jet Particle Correlation in Pb-Pb</vt:lpstr>
      <vt:lpstr>Jet Particle Correlation in Pb-Pb</vt:lpstr>
      <vt:lpstr>PYTHIA di-jet embedded Events</vt:lpstr>
      <vt:lpstr>Comparing DATA with PYTHIA</vt:lpstr>
      <vt:lpstr>Di-jet Event Matching</vt:lpstr>
      <vt:lpstr>Soft/Hard BKG Effects in J-P Correlation</vt:lpstr>
      <vt:lpstr>Extract Info. of Jet Modification</vt:lpstr>
      <vt:lpstr>Momentum Modification</vt:lpstr>
      <vt:lpstr>Momentum Modification</vt:lpstr>
      <vt:lpstr>Trigger Momentum Dependence</vt:lpstr>
      <vt:lpstr>Trigger Momentum Dependence</vt:lpstr>
      <vt:lpstr>Momentum Balance</vt:lpstr>
      <vt:lpstr>Summary</vt:lpstr>
      <vt:lpstr>What’s new?</vt:lpstr>
      <vt:lpstr>Backup</vt:lpstr>
      <vt:lpstr>Homework</vt:lpstr>
      <vt:lpstr>PowerPoint プレゼンテーション</vt:lpstr>
      <vt:lpstr>Pt dis.</vt:lpstr>
      <vt:lpstr>PowerPoint プレゼンテーション</vt:lpstr>
      <vt:lpstr>Njet vs Ncol</vt:lpstr>
      <vt:lpstr>PowerPoint プレゼンテーション</vt:lpstr>
      <vt:lpstr>PowerPoint プレゼンテーション</vt:lpstr>
      <vt:lpstr>Trigger jet energy dependence of BKG</vt:lpstr>
      <vt:lpstr>Systematic Error </vt:lpstr>
      <vt:lpstr>Jet energy scale</vt:lpstr>
      <vt:lpstr>Track Efficiency &amp; Resolution</vt:lpstr>
      <vt:lpstr>BKG</vt:lpstr>
      <vt:lpstr>JHC pp 2.76TeV</vt:lpstr>
      <vt:lpstr>JHC pp 7TeV</vt:lpstr>
      <vt:lpstr>pT dependense</vt:lpstr>
      <vt:lpstr>centrality dependence</vt:lpstr>
      <vt:lpstr>pp×SF</vt:lpstr>
      <vt:lpstr>Energy Flow</vt:lpstr>
      <vt:lpstr>Energy Flow</vt:lpstr>
      <vt:lpstr>Energy Flow Balance</vt:lpstr>
      <vt:lpstr>Iaa</vt:lpstr>
      <vt:lpstr>summary</vt:lpstr>
    </vt:vector>
  </TitlesOfParts>
  <Company>筑波大学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坂田 洞察</dc:creator>
  <cp:lastModifiedBy>坂田 洞察</cp:lastModifiedBy>
  <cp:revision>533</cp:revision>
  <cp:lastPrinted>2013-01-06T11:24:58Z</cp:lastPrinted>
  <dcterms:created xsi:type="dcterms:W3CDTF">2012-06-05T11:39:50Z</dcterms:created>
  <dcterms:modified xsi:type="dcterms:W3CDTF">2013-03-09T10:30:08Z</dcterms:modified>
</cp:coreProperties>
</file>