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6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12.bin" ContentType="application/vnd.openxmlformats-officedocument.oleObject"/>
  <Override PartName="/ppt/notesSlides/notesSlide9.xml" ContentType="application/vnd.openxmlformats-officedocument.presentationml.notesSlide+xml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notesSlides/notesSlide10.xml" ContentType="application/vnd.openxmlformats-officedocument.presentationml.notesSlide+xml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notesSlides/notesSlide11.xml" ContentType="application/vnd.openxmlformats-officedocument.presentationml.notesSlide+xml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notesSlides/notesSlide12.xml" ContentType="application/vnd.openxmlformats-officedocument.presentationml.notesSlide+xml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notesSlides/notesSlide13.xml" ContentType="application/vnd.openxmlformats-officedocument.presentationml.notesSlide+xml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14" r:id="rId2"/>
    <p:sldId id="316" r:id="rId3"/>
    <p:sldId id="347" r:id="rId4"/>
    <p:sldId id="317" r:id="rId5"/>
    <p:sldId id="346" r:id="rId6"/>
    <p:sldId id="318" r:id="rId7"/>
    <p:sldId id="319" r:id="rId8"/>
    <p:sldId id="320" r:id="rId9"/>
    <p:sldId id="321" r:id="rId10"/>
    <p:sldId id="322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45.emf"/><Relationship Id="rId1" Type="http://schemas.openxmlformats.org/officeDocument/2006/relationships/image" Target="../media/image43.emf"/><Relationship Id="rId2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45.emf"/><Relationship Id="rId1" Type="http://schemas.openxmlformats.org/officeDocument/2006/relationships/image" Target="../media/image43.emf"/><Relationship Id="rId2" Type="http://schemas.openxmlformats.org/officeDocument/2006/relationships/image" Target="../media/image10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45.emf"/><Relationship Id="rId5" Type="http://schemas.openxmlformats.org/officeDocument/2006/relationships/image" Target="../media/image47.emf"/><Relationship Id="rId1" Type="http://schemas.openxmlformats.org/officeDocument/2006/relationships/image" Target="../media/image43.emf"/><Relationship Id="rId2" Type="http://schemas.openxmlformats.org/officeDocument/2006/relationships/image" Target="../media/image10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Relationship Id="rId2" Type="http://schemas.openxmlformats.org/officeDocument/2006/relationships/image" Target="../media/image5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Relationship Id="rId2" Type="http://schemas.openxmlformats.org/officeDocument/2006/relationships/image" Target="../media/image5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1.emf"/><Relationship Id="rId5" Type="http://schemas.openxmlformats.org/officeDocument/2006/relationships/image" Target="../media/image17.emf"/><Relationship Id="rId1" Type="http://schemas.openxmlformats.org/officeDocument/2006/relationships/image" Target="../media/image15.emf"/><Relationship Id="rId2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44.emf"/><Relationship Id="rId5" Type="http://schemas.openxmlformats.org/officeDocument/2006/relationships/image" Target="../media/image45.emf"/><Relationship Id="rId1" Type="http://schemas.openxmlformats.org/officeDocument/2006/relationships/image" Target="../media/image43.emf"/><Relationship Id="rId2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5A5D3-C0F6-5F4C-B51F-3F7373DDF695}" type="datetimeFigureOut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932B9-177E-B849-B652-A6BFF7FC6B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7855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775C5-AA3E-924A-9E46-EC0F757304F5}" type="datetimeFigureOut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CDACD-AA37-174B-8B34-5B98FD5F0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0668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VTX</a:t>
            </a:r>
            <a:r>
              <a:rPr kumimoji="1" lang="en-US" altLang="ja-JP" baseline="0" dirty="0" smtClean="0"/>
              <a:t> was installed from run 2011.</a:t>
            </a:r>
          </a:p>
          <a:p>
            <a:r>
              <a:rPr kumimoji="1" lang="en-US" altLang="ja-JP" baseline="0" dirty="0" smtClean="0"/>
              <a:t>-Physics Motivation is Measurement of heavy flavor. </a:t>
            </a:r>
          </a:p>
          <a:p>
            <a:r>
              <a:rPr kumimoji="1" lang="en-US" altLang="ja-JP" baseline="0" dirty="0" smtClean="0"/>
              <a:t>-Detector Design </a:t>
            </a:r>
          </a:p>
          <a:p>
            <a:r>
              <a:rPr kumimoji="1" lang="en-US" altLang="ja-JP" baseline="0" dirty="0" smtClean="0"/>
              <a:t>VTX is Barrel Type Detector and 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VTX is composed of four layers.</a:t>
            </a: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Inner 2 layer is ….. Outer 2 layers …..</a:t>
            </a: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Acceptance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almost 2pi and  eta acceptance is +-1.2. VTX is the widest detector in PHENIX;</a:t>
            </a:r>
            <a:endParaRPr kumimoji="1" lang="en-US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26D4-2947-EA44-AF19-9C143A16112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426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From this slide ,</a:t>
            </a:r>
            <a:r>
              <a:rPr kumimoji="1" lang="en-US" altLang="ja-JP" baseline="0" dirty="0" smtClean="0"/>
              <a:t> I would like to talk about v2 measurement using cluster and VTX EP.</a:t>
            </a:r>
          </a:p>
          <a:p>
            <a:r>
              <a:rPr kumimoji="1" lang="en-US" altLang="ja-JP" baseline="0" dirty="0" smtClean="0"/>
              <a:t>Cluster means charged particle hit information, so there is background and we couldn’t select </a:t>
            </a:r>
            <a:r>
              <a:rPr kumimoji="1" lang="en-US" altLang="ja-JP" baseline="0" dirty="0" err="1" smtClean="0"/>
              <a:t>pt</a:t>
            </a:r>
            <a:r>
              <a:rPr kumimoji="1" lang="en-US" altLang="ja-JP" baseline="0" dirty="0" smtClean="0"/>
              <a:t> region.//</a:t>
            </a:r>
            <a:r>
              <a:rPr kumimoji="1" lang="ja-JP" altLang="en-US" baseline="0" dirty="0" smtClean="0"/>
              <a:t>トラッキングしていないから</a:t>
            </a:r>
            <a:r>
              <a:rPr kumimoji="1" lang="en-US" altLang="ja-JP" baseline="0" dirty="0" smtClean="0"/>
              <a:t>BG</a:t>
            </a:r>
            <a:r>
              <a:rPr kumimoji="1" lang="ja-JP" altLang="en-US" baseline="0" dirty="0" smtClean="0"/>
              <a:t>や</a:t>
            </a:r>
            <a:r>
              <a:rPr kumimoji="1" lang="en-US" altLang="ja-JP" baseline="0" dirty="0" err="1" smtClean="0"/>
              <a:t>pt</a:t>
            </a:r>
            <a:r>
              <a:rPr kumimoji="1" lang="ja-JP" altLang="en-US" baseline="0" dirty="0" smtClean="0"/>
              <a:t>を選べないと言った方がいい。</a:t>
            </a:r>
            <a:endParaRPr kumimoji="1" lang="en-US" altLang="ja-JP" baseline="0" dirty="0" smtClean="0"/>
          </a:p>
          <a:p>
            <a:r>
              <a:rPr kumimoji="1" lang="en-US" altLang="ja-JP" baseline="0" dirty="0" smtClean="0"/>
              <a:t>This analysis used only VTX / VTX clusters and VTX EP.</a:t>
            </a:r>
          </a:p>
          <a:p>
            <a:r>
              <a:rPr kumimoji="1" lang="en-US" altLang="ja-JP" baseline="0" dirty="0" smtClean="0"/>
              <a:t>First we measured Psi2 in delta eta 0.5 and then we measured v2 using cluster in the other region.</a:t>
            </a:r>
          </a:p>
          <a:p>
            <a:r>
              <a:rPr kumimoji="1" lang="en-US" altLang="ja-JP" baseline="0" dirty="0" smtClean="0"/>
              <a:t>This plot is Psi2 correlation between BBCNS and VTX 0.5 eta slice 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A6DBD-ACEB-E647-A5DF-6878F7FA6420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8097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A6DBD-ACEB-E647-A5DF-6878F7FA6420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809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A6DBD-ACEB-E647-A5DF-6878F7FA6420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8097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A6DBD-ACEB-E647-A5DF-6878F7FA6420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8097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This is eta dependence of v2 using cluster for 20-40 % centrality bin.  No BG subtraction</a:t>
            </a:r>
            <a:r>
              <a:rPr kumimoji="1" lang="en-US" altLang="ja-JP" baseline="0" dirty="0" smtClean="0"/>
              <a:t> and no </a:t>
            </a:r>
            <a:r>
              <a:rPr kumimoji="1" lang="en-US" altLang="ja-JP" baseline="0" dirty="0" err="1" smtClean="0"/>
              <a:t>pt</a:t>
            </a:r>
            <a:r>
              <a:rPr kumimoji="1" lang="en-US" altLang="ja-JP" baseline="0" dirty="0" smtClean="0"/>
              <a:t> selection</a:t>
            </a:r>
          </a:p>
          <a:p>
            <a:r>
              <a:rPr kumimoji="1" lang="en-US" altLang="ja-JP" dirty="0" smtClean="0"/>
              <a:t>I used</a:t>
            </a:r>
            <a:r>
              <a:rPr kumimoji="1" lang="en-US" altLang="ja-JP" baseline="0" dirty="0" smtClean="0"/>
              <a:t> EP measured in this region.</a:t>
            </a:r>
          </a:p>
          <a:p>
            <a:r>
              <a:rPr kumimoji="1" lang="en-US" altLang="ja-JP" baseline="0" dirty="0" smtClean="0"/>
              <a:t>Around this region, 5 data point is effected by non flow  </a:t>
            </a:r>
          </a:p>
          <a:p>
            <a:r>
              <a:rPr kumimoji="1" lang="en-US" altLang="ja-JP" baseline="0" dirty="0" smtClean="0"/>
              <a:t>Non flow effect seems to be asymmetry so we should separate delta eta=1.5 at </a:t>
            </a:r>
            <a:r>
              <a:rPr kumimoji="1" lang="en-US" altLang="ja-JP" baseline="0" dirty="0" err="1" smtClean="0"/>
              <a:t>midrapidity</a:t>
            </a:r>
            <a:r>
              <a:rPr kumimoji="1" lang="en-US" altLang="ja-JP" baseline="0" dirty="0" smtClean="0"/>
              <a:t> and ,,,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A6DBD-ACEB-E647-A5DF-6878F7FA6420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4635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26D4-2947-EA44-AF19-9C143A161120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459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aseline="0" dirty="0" smtClean="0"/>
              <a:t>This is VTX track reconstruction.</a:t>
            </a:r>
          </a:p>
          <a:p>
            <a:r>
              <a:rPr kumimoji="1" lang="en-US" altLang="ja-JP" baseline="0" dirty="0" smtClean="0"/>
              <a:t>There are two types of tracking..</a:t>
            </a:r>
          </a:p>
          <a:p>
            <a:r>
              <a:rPr kumimoji="1" lang="en-US" altLang="ja-JP" baseline="0" dirty="0" smtClean="0"/>
              <a:t>One is VTX standalone tracking the other is central arms + VTX tracking.</a:t>
            </a:r>
          </a:p>
          <a:p>
            <a:r>
              <a:rPr kumimoji="1" lang="en-US" altLang="ja-JP" baseline="0" dirty="0" smtClean="0"/>
              <a:t>VTX can reconstruct charged particle tracks . tracking algorithm require more than 3 hits on VTX</a:t>
            </a:r>
          </a:p>
          <a:p>
            <a:endParaRPr kumimoji="1" lang="en-US" altLang="ja-JP" baseline="0" dirty="0" smtClean="0"/>
          </a:p>
          <a:p>
            <a:r>
              <a:rPr kumimoji="1" lang="en-US" altLang="ja-JP" baseline="0" dirty="0" smtClean="0"/>
              <a:t>Main purpose of this track is measurement Primary vertex.</a:t>
            </a:r>
          </a:p>
          <a:p>
            <a:r>
              <a:rPr kumimoji="1" lang="en-US" altLang="ja-JP" baseline="0" dirty="0" smtClean="0"/>
              <a:t> </a:t>
            </a:r>
          </a:p>
          <a:p>
            <a:endParaRPr kumimoji="1" lang="en-US" altLang="ja-JP" baseline="0" dirty="0" smtClean="0"/>
          </a:p>
          <a:p>
            <a:r>
              <a:rPr kumimoji="1" lang="en-US" altLang="ja-JP" baseline="0" dirty="0" smtClean="0"/>
              <a:t> </a:t>
            </a:r>
          </a:p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70CE4-FB2E-4B08-8135-6F34663B5AE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39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26D4-2947-EA44-AF19-9C143A16112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160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From</a:t>
            </a:r>
            <a:r>
              <a:rPr kumimoji="1" lang="en-US" altLang="ja-JP" baseline="0" dirty="0" smtClean="0"/>
              <a:t> this slide , I would like talk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26D4-2947-EA44-AF19-9C143A16112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336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In</a:t>
            </a:r>
            <a:r>
              <a:rPr kumimoji="1" lang="en-US" altLang="ja-JP" baseline="0" dirty="0" smtClean="0"/>
              <a:t> this analysis , we used Event Plane Method.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26D4-2947-EA44-AF19-9C143A16112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25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We measured Event</a:t>
            </a:r>
            <a:r>
              <a:rPr kumimoji="1" lang="en-US" altLang="ja-JP" baseline="0" dirty="0" smtClean="0"/>
              <a:t> Plane using BBC South/North/South + North</a:t>
            </a:r>
          </a:p>
          <a:p>
            <a:r>
              <a:rPr kumimoji="1" lang="en-US" altLang="ja-JP" dirty="0" smtClean="0"/>
              <a:t>We plotted centrality dependence of Event</a:t>
            </a:r>
            <a:r>
              <a:rPr kumimoji="1" lang="en-US" altLang="ja-JP" baseline="0" dirty="0" smtClean="0"/>
              <a:t> Plane correlation between BBC South and North.</a:t>
            </a:r>
          </a:p>
          <a:p>
            <a:r>
              <a:rPr kumimoji="1" lang="en-US" altLang="ja-JP" baseline="0" dirty="0" smtClean="0"/>
              <a:t>Left side figure shows Psi2 correlation and Right side figure shows Psi3 correlation.</a:t>
            </a:r>
          </a:p>
          <a:p>
            <a:r>
              <a:rPr kumimoji="1" lang="en-US" altLang="ja-JP" baseline="0" dirty="0" smtClean="0"/>
              <a:t>From these figures, we calculate Event Plane resolution.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26D4-2947-EA44-AF19-9C143A16112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445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This slide is about </a:t>
            </a:r>
            <a:r>
              <a:rPr kumimoji="1" lang="en-US" altLang="ja-JP" dirty="0" err="1" smtClean="0"/>
              <a:t>pt</a:t>
            </a:r>
            <a:r>
              <a:rPr kumimoji="1" lang="en-US" altLang="ja-JP" dirty="0" smtClean="0"/>
              <a:t> dependence of v2 , v3.</a:t>
            </a:r>
          </a:p>
          <a:p>
            <a:r>
              <a:rPr kumimoji="1" lang="en-US" altLang="ja-JP" dirty="0" smtClean="0"/>
              <a:t> Top side</a:t>
            </a:r>
            <a:r>
              <a:rPr kumimoji="1" lang="en-US" altLang="ja-JP" baseline="0" dirty="0" smtClean="0"/>
              <a:t> figure shows v2 for 20-30% centrality bin.</a:t>
            </a:r>
          </a:p>
          <a:p>
            <a:r>
              <a:rPr kumimoji="1" lang="en-US" altLang="ja-JP" baseline="0" dirty="0" smtClean="0"/>
              <a:t> Bottom side figure shows v3 for 10-20% centrality bin. </a:t>
            </a:r>
          </a:p>
          <a:p>
            <a:r>
              <a:rPr kumimoji="1" lang="en-US" altLang="ja-JP" baseline="0" dirty="0" smtClean="0"/>
              <a:t> 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26D4-2947-EA44-AF19-9C143A16112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168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26D4-2947-EA44-AF19-9C143A161120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179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CDACD-AA37-174B-8B34-5B98FD5F061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089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4F1BD-4DFE-9E48-B2E1-BEBB63CD3ED4}" type="datetime1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675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73638-5AC1-D842-B857-CDC7D17B4828}" type="datetime1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592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6B9C-AAE5-0540-B568-28C65DB431E8}" type="datetime1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763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4799-B0B5-AC48-98DD-2FE50D98AAC8}" type="datetime1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103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B711D-D365-CA40-92B9-2B34345F76F1}" type="datetime1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65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87A8-5A8D-2B42-8831-A7945F83F6F6}" type="datetime1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35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BE56-5869-834B-8582-12EB4EC48786}" type="datetime1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5433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472C-111C-3A44-90EE-05AE5F9E7CB4}" type="datetime1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131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7D75-3E0C-4B4E-A97C-F43E0868E204}" type="datetime1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781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822C-99E0-BE4A-9745-F86B74CE1CB0}" type="datetime1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98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9EE8-1AEF-F84B-B8FA-93E6D543F959}" type="datetime1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855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8048E-4E6A-8246-BA9F-ED530138A907}" type="datetime1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4C6E8-3A56-1840-801B-40560B48AD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570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0.bin"/><Relationship Id="rId12" Type="http://schemas.openxmlformats.org/officeDocument/2006/relationships/image" Target="../media/image11.emf"/><Relationship Id="rId13" Type="http://schemas.openxmlformats.org/officeDocument/2006/relationships/oleObject" Target="../embeddings/oleObject11.bin"/><Relationship Id="rId14" Type="http://schemas.openxmlformats.org/officeDocument/2006/relationships/image" Target="../media/image1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7.bin"/><Relationship Id="rId5" Type="http://schemas.openxmlformats.org/officeDocument/2006/relationships/image" Target="../media/image15.emf"/><Relationship Id="rId6" Type="http://schemas.openxmlformats.org/officeDocument/2006/relationships/oleObject" Target="../embeddings/oleObject8.bin"/><Relationship Id="rId7" Type="http://schemas.openxmlformats.org/officeDocument/2006/relationships/image" Target="../media/image10.emf"/><Relationship Id="rId8" Type="http://schemas.openxmlformats.org/officeDocument/2006/relationships/oleObject" Target="../embeddings/oleObject9.bin"/><Relationship Id="rId9" Type="http://schemas.openxmlformats.org/officeDocument/2006/relationships/image" Target="../media/image16.emf"/><Relationship Id="rId10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2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13.bin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5" Type="http://schemas.openxmlformats.org/officeDocument/2006/relationships/image" Target="../media/image32.emf"/><Relationship Id="rId6" Type="http://schemas.openxmlformats.org/officeDocument/2006/relationships/oleObject" Target="../embeddings/oleObject14.bin"/><Relationship Id="rId7" Type="http://schemas.openxmlformats.org/officeDocument/2006/relationships/image" Target="../media/image29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oleObject" Target="../embeddings/oleObject15.bin"/><Relationship Id="rId7" Type="http://schemas.openxmlformats.org/officeDocument/2006/relationships/image" Target="../media/image33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5" Type="http://schemas.openxmlformats.org/officeDocument/2006/relationships/image" Target="../media/image39.emf"/><Relationship Id="rId6" Type="http://schemas.openxmlformats.org/officeDocument/2006/relationships/oleObject" Target="../embeddings/oleObject16.bin"/><Relationship Id="rId7" Type="http://schemas.openxmlformats.org/officeDocument/2006/relationships/image" Target="../media/image29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5" Type="http://schemas.openxmlformats.org/officeDocument/2006/relationships/image" Target="../media/image42.emf"/><Relationship Id="rId6" Type="http://schemas.openxmlformats.org/officeDocument/2006/relationships/oleObject" Target="../embeddings/oleObject17.bin"/><Relationship Id="rId7" Type="http://schemas.openxmlformats.org/officeDocument/2006/relationships/image" Target="../media/image29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4.emf"/><Relationship Id="rId12" Type="http://schemas.openxmlformats.org/officeDocument/2006/relationships/oleObject" Target="../embeddings/oleObject22.bin"/><Relationship Id="rId13" Type="http://schemas.openxmlformats.org/officeDocument/2006/relationships/image" Target="../media/image45.emf"/><Relationship Id="rId14" Type="http://schemas.openxmlformats.org/officeDocument/2006/relationships/image" Target="../media/image46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18.bin"/><Relationship Id="rId5" Type="http://schemas.openxmlformats.org/officeDocument/2006/relationships/image" Target="../media/image43.emf"/><Relationship Id="rId6" Type="http://schemas.openxmlformats.org/officeDocument/2006/relationships/oleObject" Target="../embeddings/oleObject19.bin"/><Relationship Id="rId7" Type="http://schemas.openxmlformats.org/officeDocument/2006/relationships/image" Target="../media/image10.emf"/><Relationship Id="rId8" Type="http://schemas.openxmlformats.org/officeDocument/2006/relationships/oleObject" Target="../embeddings/oleObject20.bin"/><Relationship Id="rId9" Type="http://schemas.openxmlformats.org/officeDocument/2006/relationships/image" Target="../media/image11.emf"/><Relationship Id="rId10" Type="http://schemas.openxmlformats.org/officeDocument/2006/relationships/oleObject" Target="../embeddings/oleObject21.bin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emf"/><Relationship Id="rId12" Type="http://schemas.openxmlformats.org/officeDocument/2006/relationships/image" Target="../media/image46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23.bin"/><Relationship Id="rId5" Type="http://schemas.openxmlformats.org/officeDocument/2006/relationships/image" Target="../media/image43.emf"/><Relationship Id="rId6" Type="http://schemas.openxmlformats.org/officeDocument/2006/relationships/oleObject" Target="../embeddings/oleObject24.bin"/><Relationship Id="rId7" Type="http://schemas.openxmlformats.org/officeDocument/2006/relationships/image" Target="../media/image10.emf"/><Relationship Id="rId8" Type="http://schemas.openxmlformats.org/officeDocument/2006/relationships/oleObject" Target="../embeddings/oleObject25.bin"/><Relationship Id="rId9" Type="http://schemas.openxmlformats.org/officeDocument/2006/relationships/image" Target="../media/image11.emf"/><Relationship Id="rId10" Type="http://schemas.openxmlformats.org/officeDocument/2006/relationships/oleObject" Target="../embeddings/oleObject26.bin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emf"/><Relationship Id="rId12" Type="http://schemas.openxmlformats.org/officeDocument/2006/relationships/image" Target="../media/image46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oleObject27.bin"/><Relationship Id="rId5" Type="http://schemas.openxmlformats.org/officeDocument/2006/relationships/image" Target="../media/image43.emf"/><Relationship Id="rId6" Type="http://schemas.openxmlformats.org/officeDocument/2006/relationships/oleObject" Target="../embeddings/oleObject28.bin"/><Relationship Id="rId7" Type="http://schemas.openxmlformats.org/officeDocument/2006/relationships/image" Target="../media/image10.emf"/><Relationship Id="rId8" Type="http://schemas.openxmlformats.org/officeDocument/2006/relationships/oleObject" Target="../embeddings/oleObject29.bin"/><Relationship Id="rId9" Type="http://schemas.openxmlformats.org/officeDocument/2006/relationships/image" Target="../media/image11.emf"/><Relationship Id="rId10" Type="http://schemas.openxmlformats.org/officeDocument/2006/relationships/oleObject" Target="../embeddings/oleObject30.bin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emf"/><Relationship Id="rId12" Type="http://schemas.openxmlformats.org/officeDocument/2006/relationships/image" Target="../media/image46.emf"/><Relationship Id="rId13" Type="http://schemas.openxmlformats.org/officeDocument/2006/relationships/image" Target="../media/image48.emf"/><Relationship Id="rId14" Type="http://schemas.openxmlformats.org/officeDocument/2006/relationships/oleObject" Target="../embeddings/oleObject35.bin"/><Relationship Id="rId15" Type="http://schemas.openxmlformats.org/officeDocument/2006/relationships/image" Target="../media/image47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3.xml"/><Relationship Id="rId4" Type="http://schemas.openxmlformats.org/officeDocument/2006/relationships/oleObject" Target="../embeddings/oleObject31.bin"/><Relationship Id="rId5" Type="http://schemas.openxmlformats.org/officeDocument/2006/relationships/image" Target="../media/image43.emf"/><Relationship Id="rId6" Type="http://schemas.openxmlformats.org/officeDocument/2006/relationships/oleObject" Target="../embeddings/oleObject32.bin"/><Relationship Id="rId7" Type="http://schemas.openxmlformats.org/officeDocument/2006/relationships/image" Target="../media/image10.emf"/><Relationship Id="rId8" Type="http://schemas.openxmlformats.org/officeDocument/2006/relationships/oleObject" Target="../embeddings/oleObject33.bin"/><Relationship Id="rId9" Type="http://schemas.openxmlformats.org/officeDocument/2006/relationships/image" Target="../media/image11.emf"/><Relationship Id="rId10" Type="http://schemas.openxmlformats.org/officeDocument/2006/relationships/oleObject" Target="../embeddings/oleObject34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9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4" Type="http://schemas.openxmlformats.org/officeDocument/2006/relationships/image" Target="../media/image54.emf"/><Relationship Id="rId5" Type="http://schemas.openxmlformats.org/officeDocument/2006/relationships/oleObject" Target="../embeddings/oleObject36.bin"/><Relationship Id="rId6" Type="http://schemas.openxmlformats.org/officeDocument/2006/relationships/image" Target="../media/image51.emf"/><Relationship Id="rId7" Type="http://schemas.openxmlformats.org/officeDocument/2006/relationships/oleObject" Target="../embeddings/oleObject37.bin"/><Relationship Id="rId8" Type="http://schemas.openxmlformats.org/officeDocument/2006/relationships/image" Target="../media/image52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58.emf"/><Relationship Id="rId5" Type="http://schemas.openxmlformats.org/officeDocument/2006/relationships/oleObject" Target="../embeddings/oleObject38.bin"/><Relationship Id="rId6" Type="http://schemas.openxmlformats.org/officeDocument/2006/relationships/image" Target="../media/image55.emf"/><Relationship Id="rId7" Type="http://schemas.openxmlformats.org/officeDocument/2006/relationships/oleObject" Target="../embeddings/oleObject39.bin"/><Relationship Id="rId8" Type="http://schemas.openxmlformats.org/officeDocument/2006/relationships/image" Target="../media/image56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e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13.emf"/><Relationship Id="rId14" Type="http://schemas.openxmlformats.org/officeDocument/2006/relationships/oleObject" Target="../embeddings/oleObject6.bin"/><Relationship Id="rId15" Type="http://schemas.openxmlformats.org/officeDocument/2006/relationships/image" Target="../media/image1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9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10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11.emf"/><Relationship Id="rId10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1015"/>
            <a:ext cx="7772400" cy="14700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Heavy Flavor and </a:t>
            </a:r>
            <a:br>
              <a:rPr kumimoji="1" lang="en-US" altLang="ja-JP" dirty="0" smtClean="0"/>
            </a:br>
            <a:r>
              <a:rPr kumimoji="1" lang="en-US" altLang="ja-JP" dirty="0" smtClean="0"/>
              <a:t>Charged Hadron </a:t>
            </a:r>
            <a:r>
              <a:rPr lang="en-US" altLang="ja-JP" dirty="0" smtClean="0"/>
              <a:t>Flow </a:t>
            </a:r>
            <a:br>
              <a:rPr lang="en-US" altLang="ja-JP" dirty="0" smtClean="0"/>
            </a:br>
            <a:r>
              <a:rPr lang="en-US" altLang="ja-JP" dirty="0" smtClean="0"/>
              <a:t>measurement using </a:t>
            </a:r>
            <a:br>
              <a:rPr lang="en-US" altLang="ja-JP" dirty="0" smtClean="0"/>
            </a:br>
            <a:r>
              <a:rPr kumimoji="1" lang="en-US" altLang="ja-JP" dirty="0" smtClean="0"/>
              <a:t>Silicon Vertex Detector </a:t>
            </a:r>
            <a:br>
              <a:rPr kumimoji="1" lang="en-US" altLang="ja-JP" dirty="0" smtClean="0"/>
            </a:br>
            <a:r>
              <a:rPr kumimoji="1" lang="en-US" altLang="ja-JP" dirty="0" smtClean="0"/>
              <a:t>at PHENIX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33443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Hiroshi </a:t>
            </a:r>
            <a:r>
              <a:rPr kumimoji="1" lang="en-US" altLang="ja-JP" dirty="0" err="1" smtClean="0"/>
              <a:t>Nakagomi</a:t>
            </a:r>
            <a:r>
              <a:rPr kumimoji="1" lang="en-US" altLang="ja-JP" dirty="0" smtClean="0"/>
              <a:t> for the  SVX Group</a:t>
            </a:r>
          </a:p>
          <a:p>
            <a:r>
              <a:rPr lang="en-US" altLang="ja-JP" dirty="0" smtClean="0"/>
              <a:t>and the PHENIX Collaboration </a:t>
            </a:r>
            <a:endParaRPr lang="en-US" altLang="ja-JP" dirty="0"/>
          </a:p>
          <a:p>
            <a:r>
              <a:rPr kumimoji="1" lang="en-US" altLang="ja-JP" dirty="0" smtClean="0"/>
              <a:t>Univ. of Tsukuba/RIKEN</a:t>
            </a:r>
          </a:p>
          <a:p>
            <a:r>
              <a:rPr lang="en-US" altLang="ja-JP" dirty="0" smtClean="0"/>
              <a:t>2013/06/23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70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DE042-1FCC-5148-A75C-3325F6E8ED2B}" type="slidenum">
              <a:rPr kumimoji="1" lang="ja-JP" altLang="en-US" smtClean="0"/>
              <a:t>10</a:t>
            </a:fld>
            <a:endParaRPr kumimoji="1" lang="ja-JP" altLang="en-US"/>
          </a:p>
        </p:txBody>
      </p:sp>
      <p:grpSp>
        <p:nvGrpSpPr>
          <p:cNvPr id="33" name="図形グループ 32"/>
          <p:cNvGrpSpPr/>
          <p:nvPr/>
        </p:nvGrpSpPr>
        <p:grpSpPr>
          <a:xfrm>
            <a:off x="444985" y="1791410"/>
            <a:ext cx="3806251" cy="1622643"/>
            <a:chOff x="342799" y="1142003"/>
            <a:chExt cx="3806251" cy="1622643"/>
          </a:xfrm>
        </p:grpSpPr>
        <p:graphicFrame>
          <p:nvGraphicFramePr>
            <p:cNvPr id="34" name="オブジェクト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8893493"/>
                </p:ext>
              </p:extLst>
            </p:nvPr>
          </p:nvGraphicFramePr>
          <p:xfrm>
            <a:off x="342799" y="1142003"/>
            <a:ext cx="3806251" cy="16226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77" name="数式" r:id="rId4" imgW="1473200" imgH="660400" progId="Equation.3">
                    <p:embed/>
                  </p:oleObj>
                </mc:Choice>
                <mc:Fallback>
                  <p:oleObj name="数式" r:id="rId4" imgW="1473200" imgH="660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42799" y="1142003"/>
                          <a:ext cx="3806251" cy="162264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角丸四角形 35"/>
            <p:cNvSpPr/>
            <p:nvPr/>
          </p:nvSpPr>
          <p:spPr>
            <a:xfrm>
              <a:off x="2868411" y="1225116"/>
              <a:ext cx="599553" cy="460220"/>
            </a:xfrm>
            <a:prstGeom prst="roundRect">
              <a:avLst/>
            </a:prstGeom>
            <a:noFill/>
            <a:ln w="3810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角丸四角形 36"/>
            <p:cNvSpPr/>
            <p:nvPr/>
          </p:nvSpPr>
          <p:spPr>
            <a:xfrm>
              <a:off x="2134289" y="2217968"/>
              <a:ext cx="599553" cy="511882"/>
            </a:xfrm>
            <a:prstGeom prst="roundRect">
              <a:avLst/>
            </a:prstGeom>
            <a:noFill/>
            <a:ln w="3810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図形グループ 7"/>
          <p:cNvGrpSpPr/>
          <p:nvPr/>
        </p:nvGrpSpPr>
        <p:grpSpPr>
          <a:xfrm>
            <a:off x="394758" y="6163593"/>
            <a:ext cx="4098395" cy="436485"/>
            <a:chOff x="254042" y="6305880"/>
            <a:chExt cx="4098395" cy="436485"/>
          </a:xfrm>
        </p:grpSpPr>
        <p:graphicFrame>
          <p:nvGraphicFramePr>
            <p:cNvPr id="38" name="オブジェクト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0571484"/>
                </p:ext>
              </p:extLst>
            </p:nvPr>
          </p:nvGraphicFramePr>
          <p:xfrm>
            <a:off x="283721" y="6353051"/>
            <a:ext cx="640099" cy="3893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78" name="数式" r:id="rId6" imgW="342900" imgH="228600" progId="Equation.3">
                    <p:embed/>
                  </p:oleObj>
                </mc:Choice>
                <mc:Fallback>
                  <p:oleObj name="数式" r:id="rId6" imgW="3429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83721" y="6353051"/>
                          <a:ext cx="640099" cy="38931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テキスト ボックス 39"/>
            <p:cNvSpPr txBox="1"/>
            <p:nvPr/>
          </p:nvSpPr>
          <p:spPr>
            <a:xfrm>
              <a:off x="787145" y="6368635"/>
              <a:ext cx="3433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BBC South/</a:t>
              </a:r>
              <a:r>
                <a:rPr lang="en-US" altLang="ja-JP" dirty="0" smtClean="0"/>
                <a:t>North</a:t>
              </a:r>
              <a:r>
                <a:rPr lang="en-US" altLang="ja-JP" dirty="0"/>
                <a:t>/</a:t>
              </a:r>
              <a:r>
                <a:rPr kumimoji="1" lang="en-US" altLang="ja-JP" dirty="0" smtClean="0"/>
                <a:t>South + North</a:t>
              </a:r>
              <a:endParaRPr kumimoji="1" lang="ja-JP" altLang="en-US" dirty="0"/>
            </a:p>
          </p:txBody>
        </p:sp>
        <p:sp>
          <p:nvSpPr>
            <p:cNvPr id="77" name="角丸四角形 76"/>
            <p:cNvSpPr/>
            <p:nvPr/>
          </p:nvSpPr>
          <p:spPr>
            <a:xfrm>
              <a:off x="254042" y="6305880"/>
              <a:ext cx="4098395" cy="436485"/>
            </a:xfrm>
            <a:prstGeom prst="roundRect">
              <a:avLst/>
            </a:prstGeom>
            <a:noFill/>
            <a:ln w="3810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1589958"/>
              </p:ext>
            </p:extLst>
          </p:nvPr>
        </p:nvGraphicFramePr>
        <p:xfrm>
          <a:off x="4558428" y="1232272"/>
          <a:ext cx="2021469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9" name="数式" r:id="rId8" imgW="1549400" imgH="228600" progId="Equation.3">
                  <p:embed/>
                </p:oleObj>
              </mc:Choice>
              <mc:Fallback>
                <p:oleObj name="数式" r:id="rId8" imgW="1549400" imgH="228600" progId="Equation.3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58428" y="1232272"/>
                        <a:ext cx="2021469" cy="401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" name="Picture 5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84"/>
          <a:stretch/>
        </p:blipFill>
        <p:spPr bwMode="auto">
          <a:xfrm>
            <a:off x="4157851" y="1607728"/>
            <a:ext cx="2522350" cy="2334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" name="テキスト ボックス 75"/>
          <p:cNvSpPr txBox="1"/>
          <p:nvPr/>
        </p:nvSpPr>
        <p:spPr>
          <a:xfrm>
            <a:off x="7380334" y="3906780"/>
            <a:ext cx="1882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</a:t>
            </a:r>
            <a:r>
              <a:rPr kumimoji="1" lang="en-US" altLang="ja-JP" dirty="0" smtClean="0"/>
              <a:t>entrality[%]/10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4157850" y="1607728"/>
            <a:ext cx="273699" cy="21992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127832" y="3213100"/>
            <a:ext cx="265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038092" y="1432753"/>
            <a:ext cx="52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0.1</a:t>
            </a:r>
            <a:endParaRPr kumimoji="1" lang="ja-JP" altLang="en-US" dirty="0"/>
          </a:p>
        </p:txBody>
      </p:sp>
      <p:grpSp>
        <p:nvGrpSpPr>
          <p:cNvPr id="56" name="図形グループ 55"/>
          <p:cNvGrpSpPr/>
          <p:nvPr/>
        </p:nvGrpSpPr>
        <p:grpSpPr>
          <a:xfrm>
            <a:off x="450285" y="4111012"/>
            <a:ext cx="4019365" cy="1509955"/>
            <a:chOff x="2462664" y="3148037"/>
            <a:chExt cx="2114279" cy="1153568"/>
          </a:xfrm>
        </p:grpSpPr>
        <p:sp>
          <p:nvSpPr>
            <p:cNvPr id="57" name="テキスト ボックス 56"/>
            <p:cNvSpPr txBox="1"/>
            <p:nvPr/>
          </p:nvSpPr>
          <p:spPr>
            <a:xfrm>
              <a:off x="2721939" y="3172962"/>
              <a:ext cx="1855004" cy="1128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solidFill>
                    <a:srgbClr val="008000"/>
                  </a:solidFill>
                </a:rPr>
                <a:t>CNT</a:t>
              </a:r>
              <a:r>
                <a:rPr lang="en-US" altLang="ja-JP" dirty="0" smtClean="0"/>
                <a:t>+</a:t>
              </a:r>
              <a:r>
                <a:rPr lang="en-US" altLang="ja-JP" dirty="0" smtClean="0">
                  <a:solidFill>
                    <a:srgbClr val="FF0000"/>
                  </a:solidFill>
                </a:rPr>
                <a:t>VTX</a:t>
              </a:r>
              <a:r>
                <a:rPr lang="en-US" altLang="ja-JP" dirty="0" smtClean="0"/>
                <a:t> tracks</a:t>
              </a:r>
            </a:p>
            <a:p>
              <a:r>
                <a:rPr lang="en-US" altLang="ja-JP" dirty="0" smtClean="0"/>
                <a:t>(CNT tracks was </a:t>
              </a:r>
              <a:r>
                <a:rPr lang="en-US" altLang="ja-JP" dirty="0"/>
                <a:t>associated with stand-alone track of </a:t>
              </a:r>
              <a:r>
                <a:rPr lang="en-US" altLang="ja-JP" dirty="0" smtClean="0"/>
                <a:t>VTX)  </a:t>
              </a:r>
            </a:p>
            <a:p>
              <a:r>
                <a:rPr kumimoji="1" lang="en-US" altLang="ja-JP" dirty="0"/>
                <a:t> </a:t>
              </a:r>
              <a:r>
                <a:rPr kumimoji="1" lang="en-US" altLang="ja-JP" dirty="0" smtClean="0"/>
                <a:t>                   or</a:t>
              </a:r>
            </a:p>
            <a:p>
              <a:r>
                <a:rPr lang="en-US" altLang="ja-JP" dirty="0">
                  <a:solidFill>
                    <a:srgbClr val="FF0000"/>
                  </a:solidFill>
                </a:rPr>
                <a:t>VTX standalone </a:t>
              </a:r>
              <a:r>
                <a:rPr lang="en-US" altLang="ja-JP" dirty="0" smtClean="0">
                  <a:solidFill>
                    <a:srgbClr val="FF0000"/>
                  </a:solidFill>
                </a:rPr>
                <a:t>tracks</a:t>
              </a:r>
            </a:p>
          </p:txBody>
        </p:sp>
        <p:graphicFrame>
          <p:nvGraphicFramePr>
            <p:cNvPr id="58" name="オブジェクト 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26223431"/>
                </p:ext>
              </p:extLst>
            </p:nvPr>
          </p:nvGraphicFramePr>
          <p:xfrm>
            <a:off x="2462664" y="3148037"/>
            <a:ext cx="305349" cy="3984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80" name="数式" r:id="rId11" imgW="190500" imgH="190500" progId="Equation.3">
                    <p:embed/>
                  </p:oleObj>
                </mc:Choice>
                <mc:Fallback>
                  <p:oleObj name="数式" r:id="rId11" imgW="190500" imgH="1905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462664" y="3148037"/>
                          <a:ext cx="305349" cy="39846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9" name="テキスト ボックス 58"/>
          <p:cNvSpPr txBox="1"/>
          <p:nvPr/>
        </p:nvSpPr>
        <p:spPr>
          <a:xfrm>
            <a:off x="505514" y="3777289"/>
            <a:ext cx="2275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 smtClean="0"/>
              <a:t>Track reconstruction</a:t>
            </a:r>
            <a:endParaRPr kumimoji="1" lang="ja-JP" altLang="en-US" u="sng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05514" y="5791200"/>
            <a:ext cx="303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 smtClean="0">
                <a:solidFill>
                  <a:srgbClr val="0000FF"/>
                </a:solidFill>
              </a:rPr>
              <a:t>Event Plane </a:t>
            </a:r>
            <a:r>
              <a:rPr lang="en-US" altLang="ja-JP" u="sng" dirty="0" smtClean="0">
                <a:solidFill>
                  <a:srgbClr val="0000FF"/>
                </a:solidFill>
              </a:rPr>
              <a:t>measurement</a:t>
            </a:r>
            <a:endParaRPr kumimoji="1" lang="ja-JP" altLang="en-US" u="sng" dirty="0">
              <a:solidFill>
                <a:srgbClr val="0000FF"/>
              </a:solidFill>
            </a:endParaRPr>
          </a:p>
        </p:txBody>
      </p:sp>
      <p:grpSp>
        <p:nvGrpSpPr>
          <p:cNvPr id="11" name="図形グループ 10"/>
          <p:cNvGrpSpPr/>
          <p:nvPr/>
        </p:nvGrpSpPr>
        <p:grpSpPr>
          <a:xfrm>
            <a:off x="4658337" y="4005351"/>
            <a:ext cx="4629908" cy="2865346"/>
            <a:chOff x="4658337" y="4005351"/>
            <a:chExt cx="4629908" cy="2865346"/>
          </a:xfrm>
        </p:grpSpPr>
        <p:sp>
          <p:nvSpPr>
            <p:cNvPr id="66" name="正方形/長方形 65"/>
            <p:cNvSpPr/>
            <p:nvPr/>
          </p:nvSpPr>
          <p:spPr>
            <a:xfrm>
              <a:off x="6172803" y="5604536"/>
              <a:ext cx="1377987" cy="645834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292934"/>
                </a:solidFill>
              </a:endParaRPr>
            </a:p>
          </p:txBody>
        </p:sp>
        <p:grpSp>
          <p:nvGrpSpPr>
            <p:cNvPr id="7" name="図形グループ 6"/>
            <p:cNvGrpSpPr/>
            <p:nvPr/>
          </p:nvGrpSpPr>
          <p:grpSpPr>
            <a:xfrm>
              <a:off x="4658337" y="4005351"/>
              <a:ext cx="4629908" cy="2865346"/>
              <a:chOff x="4490554" y="887262"/>
              <a:chExt cx="3848007" cy="2694842"/>
            </a:xfrm>
          </p:grpSpPr>
          <p:grpSp>
            <p:nvGrpSpPr>
              <p:cNvPr id="47" name="図形グループ 46"/>
              <p:cNvGrpSpPr/>
              <p:nvPr/>
            </p:nvGrpSpPr>
            <p:grpSpPr>
              <a:xfrm>
                <a:off x="4491985" y="887262"/>
                <a:ext cx="3846576" cy="2694842"/>
                <a:chOff x="4471432" y="676877"/>
                <a:chExt cx="4134677" cy="2694842"/>
              </a:xfrm>
            </p:grpSpPr>
            <p:sp>
              <p:nvSpPr>
                <p:cNvPr id="15" name="テキスト ボックス 14"/>
                <p:cNvSpPr txBox="1"/>
                <p:nvPr/>
              </p:nvSpPr>
              <p:spPr>
                <a:xfrm>
                  <a:off x="8159476" y="2893743"/>
                  <a:ext cx="446633" cy="477976"/>
                </a:xfrm>
                <a:prstGeom prst="rect">
                  <a:avLst/>
                </a:prstGeom>
                <a:noFill/>
                <a:ln w="12700" cmpd="sng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2800" dirty="0" err="1" smtClean="0"/>
                    <a:t>η</a:t>
                  </a:r>
                  <a:endParaRPr kumimoji="1" lang="ja-JP" altLang="en-US" sz="2800" dirty="0"/>
                </a:p>
              </p:txBody>
            </p:sp>
            <p:grpSp>
              <p:nvGrpSpPr>
                <p:cNvPr id="19" name="図形グループ 18"/>
                <p:cNvGrpSpPr/>
                <p:nvPr/>
              </p:nvGrpSpPr>
              <p:grpSpPr>
                <a:xfrm>
                  <a:off x="7443738" y="1140714"/>
                  <a:ext cx="525249" cy="1809405"/>
                  <a:chOff x="7937485" y="4076940"/>
                  <a:chExt cx="541868" cy="1980679"/>
                </a:xfrm>
              </p:grpSpPr>
              <p:sp>
                <p:nvSpPr>
                  <p:cNvPr id="31" name="正方形/長方形 30"/>
                  <p:cNvSpPr/>
                  <p:nvPr/>
                </p:nvSpPr>
                <p:spPr>
                  <a:xfrm>
                    <a:off x="7937485" y="4258597"/>
                    <a:ext cx="541868" cy="1799022"/>
                  </a:xfrm>
                  <a:prstGeom prst="rect">
                    <a:avLst/>
                  </a:prstGeom>
                  <a:solidFill>
                    <a:srgbClr val="FFFFFF"/>
                  </a:solidFill>
                  <a:ln w="28575" cmpd="sng">
                    <a:solidFill>
                      <a:srgbClr val="0000FF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2" name="テキスト ボックス 31"/>
                  <p:cNvSpPr txBox="1"/>
                  <p:nvPr/>
                </p:nvSpPr>
                <p:spPr>
                  <a:xfrm rot="16200000">
                    <a:off x="7319025" y="4797743"/>
                    <a:ext cx="1781995" cy="34038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>
                        <a:solidFill>
                          <a:srgbClr val="0000FF"/>
                        </a:solidFill>
                      </a:rPr>
                      <a:t>BBC North</a:t>
                    </a:r>
                    <a:endParaRPr kumimoji="1" lang="ja-JP" altLang="en-US" dirty="0">
                      <a:solidFill>
                        <a:srgbClr val="0000FF"/>
                      </a:solidFill>
                    </a:endParaRPr>
                  </a:p>
                </p:txBody>
              </p:sp>
            </p:grpSp>
            <p:grpSp>
              <p:nvGrpSpPr>
                <p:cNvPr id="20" name="図形グループ 19"/>
                <p:cNvGrpSpPr/>
                <p:nvPr/>
              </p:nvGrpSpPr>
              <p:grpSpPr>
                <a:xfrm>
                  <a:off x="4887270" y="1306663"/>
                  <a:ext cx="525249" cy="1633872"/>
                  <a:chOff x="5283199" y="4224727"/>
                  <a:chExt cx="541868" cy="1788529"/>
                </a:xfrm>
              </p:grpSpPr>
              <p:sp>
                <p:nvSpPr>
                  <p:cNvPr id="29" name="正方形/長方形 28"/>
                  <p:cNvSpPr/>
                  <p:nvPr/>
                </p:nvSpPr>
                <p:spPr>
                  <a:xfrm>
                    <a:off x="5283199" y="4224727"/>
                    <a:ext cx="541868" cy="1788529"/>
                  </a:xfrm>
                  <a:prstGeom prst="rect">
                    <a:avLst/>
                  </a:prstGeom>
                  <a:solidFill>
                    <a:srgbClr val="FFFFFF"/>
                  </a:solidFill>
                  <a:ln w="28575" cmpd="sng">
                    <a:solidFill>
                      <a:srgbClr val="0000FF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0" name="テキスト ボックス 29"/>
                  <p:cNvSpPr txBox="1"/>
                  <p:nvPr/>
                </p:nvSpPr>
                <p:spPr>
                  <a:xfrm rot="16200000">
                    <a:off x="4748830" y="4936065"/>
                    <a:ext cx="1546082" cy="34038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>
                        <a:solidFill>
                          <a:srgbClr val="0000FF"/>
                        </a:solidFill>
                      </a:rPr>
                      <a:t>BBC  South</a:t>
                    </a:r>
                    <a:endParaRPr kumimoji="1" lang="ja-JP" altLang="en-US" dirty="0">
                      <a:solidFill>
                        <a:srgbClr val="0000FF"/>
                      </a:solidFill>
                    </a:endParaRPr>
                  </a:p>
                </p:txBody>
              </p:sp>
            </p:grpSp>
            <p:grpSp>
              <p:nvGrpSpPr>
                <p:cNvPr id="46" name="図形グループ 45"/>
                <p:cNvGrpSpPr/>
                <p:nvPr/>
              </p:nvGrpSpPr>
              <p:grpSpPr>
                <a:xfrm>
                  <a:off x="4558992" y="2899411"/>
                  <a:ext cx="3823801" cy="348739"/>
                  <a:chOff x="4558992" y="2899411"/>
                  <a:chExt cx="3823801" cy="348739"/>
                </a:xfrm>
              </p:grpSpPr>
              <p:cxnSp>
                <p:nvCxnSpPr>
                  <p:cNvPr id="14" name="直線矢印コネクタ 13"/>
                  <p:cNvCxnSpPr/>
                  <p:nvPr/>
                </p:nvCxnSpPr>
                <p:spPr>
                  <a:xfrm>
                    <a:off x="4558992" y="2956002"/>
                    <a:ext cx="3823801" cy="0"/>
                  </a:xfrm>
                  <a:prstGeom prst="straightConnector1">
                    <a:avLst/>
                  </a:prstGeom>
                  <a:ln w="38100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" name="テキスト ボックス 20"/>
                  <p:cNvSpPr txBox="1"/>
                  <p:nvPr/>
                </p:nvSpPr>
                <p:spPr>
                  <a:xfrm>
                    <a:off x="5593074" y="2909596"/>
                    <a:ext cx="615051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1600" dirty="0" smtClean="0"/>
                      <a:t>-1.2</a:t>
                    </a:r>
                    <a:endParaRPr kumimoji="1" lang="ja-JP" altLang="en-US" sz="1600" dirty="0"/>
                  </a:p>
                </p:txBody>
              </p:sp>
              <p:sp>
                <p:nvSpPr>
                  <p:cNvPr id="22" name="テキスト ボックス 21"/>
                  <p:cNvSpPr txBox="1"/>
                  <p:nvPr/>
                </p:nvSpPr>
                <p:spPr>
                  <a:xfrm>
                    <a:off x="6853252" y="2899411"/>
                    <a:ext cx="574366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1600" dirty="0" smtClean="0"/>
                      <a:t>1.2</a:t>
                    </a:r>
                    <a:endParaRPr kumimoji="1" lang="ja-JP" altLang="en-US" sz="1600" dirty="0"/>
                  </a:p>
                </p:txBody>
              </p:sp>
              <p:sp>
                <p:nvSpPr>
                  <p:cNvPr id="25" name="テキスト ボックス 24"/>
                  <p:cNvSpPr txBox="1"/>
                  <p:nvPr/>
                </p:nvSpPr>
                <p:spPr>
                  <a:xfrm>
                    <a:off x="4629746" y="2912706"/>
                    <a:ext cx="511670" cy="3184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1600" dirty="0" smtClean="0"/>
                      <a:t>-3.9</a:t>
                    </a:r>
                    <a:endParaRPr kumimoji="1" lang="ja-JP" altLang="en-US" sz="1600" dirty="0"/>
                  </a:p>
                </p:txBody>
              </p:sp>
              <p:sp>
                <p:nvSpPr>
                  <p:cNvPr id="26" name="テキスト ボックス 25"/>
                  <p:cNvSpPr txBox="1"/>
                  <p:nvPr/>
                </p:nvSpPr>
                <p:spPr>
                  <a:xfrm>
                    <a:off x="5141416" y="2909934"/>
                    <a:ext cx="610826" cy="3184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1600" dirty="0" smtClean="0"/>
                      <a:t>-3.0</a:t>
                    </a:r>
                    <a:endParaRPr kumimoji="1" lang="ja-JP" altLang="en-US" sz="1600" dirty="0"/>
                  </a:p>
                </p:txBody>
              </p:sp>
              <p:sp>
                <p:nvSpPr>
                  <p:cNvPr id="27" name="テキスト ボックス 26"/>
                  <p:cNvSpPr txBox="1"/>
                  <p:nvPr/>
                </p:nvSpPr>
                <p:spPr>
                  <a:xfrm>
                    <a:off x="7259161" y="2907164"/>
                    <a:ext cx="443536" cy="31840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1600" dirty="0" smtClean="0"/>
                      <a:t>3.0</a:t>
                    </a:r>
                    <a:endParaRPr kumimoji="1" lang="ja-JP" altLang="en-US" sz="1600" dirty="0"/>
                  </a:p>
                </p:txBody>
              </p:sp>
              <p:sp>
                <p:nvSpPr>
                  <p:cNvPr id="28" name="テキスト ボックス 27"/>
                  <p:cNvSpPr txBox="1"/>
                  <p:nvPr/>
                </p:nvSpPr>
                <p:spPr>
                  <a:xfrm>
                    <a:off x="7781055" y="2907164"/>
                    <a:ext cx="508716" cy="3184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1600" dirty="0" smtClean="0"/>
                      <a:t>3.9</a:t>
                    </a:r>
                    <a:endParaRPr kumimoji="1" lang="ja-JP" altLang="en-US" sz="1600" dirty="0"/>
                  </a:p>
                </p:txBody>
              </p:sp>
            </p:grpSp>
            <p:cxnSp>
              <p:nvCxnSpPr>
                <p:cNvPr id="43" name="直線矢印コネクタ 42"/>
                <p:cNvCxnSpPr/>
                <p:nvPr/>
              </p:nvCxnSpPr>
              <p:spPr>
                <a:xfrm flipV="1">
                  <a:off x="4887270" y="869462"/>
                  <a:ext cx="0" cy="2086540"/>
                </a:xfrm>
                <a:prstGeom prst="straightConnector1">
                  <a:avLst/>
                </a:prstGeom>
                <a:ln w="38100" cmpd="sng"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テキスト ボックス 43"/>
                <p:cNvSpPr txBox="1"/>
                <p:nvPr/>
              </p:nvSpPr>
              <p:spPr>
                <a:xfrm>
                  <a:off x="4471432" y="676877"/>
                  <a:ext cx="424207" cy="492085"/>
                </a:xfrm>
                <a:prstGeom prst="rect">
                  <a:avLst/>
                </a:prstGeom>
                <a:noFill/>
                <a:ln w="12700" cmpd="sng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2800" dirty="0" err="1" smtClean="0"/>
                    <a:t>φ</a:t>
                  </a:r>
                  <a:endParaRPr kumimoji="1" lang="ja-JP" altLang="en-US" sz="2800" dirty="0"/>
                </a:p>
              </p:txBody>
            </p:sp>
          </p:grpSp>
          <p:sp>
            <p:nvSpPr>
              <p:cNvPr id="45" name="テキスト ボックス 44"/>
              <p:cNvSpPr txBox="1"/>
              <p:nvPr/>
            </p:nvSpPr>
            <p:spPr>
              <a:xfrm>
                <a:off x="4490554" y="1347288"/>
                <a:ext cx="525502" cy="347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 smtClean="0"/>
                  <a:t>2π</a:t>
                </a:r>
                <a:endParaRPr kumimoji="1" lang="ja-JP" altLang="en-US" dirty="0"/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4622880" y="2813004"/>
                <a:ext cx="343890" cy="347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/>
                  <a:t>0</a:t>
                </a:r>
                <a:endParaRPr kumimoji="1" lang="ja-JP" altLang="en-US" dirty="0"/>
              </a:p>
            </p:txBody>
          </p:sp>
        </p:grpSp>
        <p:sp>
          <p:nvSpPr>
            <p:cNvPr id="61" name="正方形/長方形 60"/>
            <p:cNvSpPr/>
            <p:nvPr/>
          </p:nvSpPr>
          <p:spPr>
            <a:xfrm>
              <a:off x="6172804" y="4803348"/>
              <a:ext cx="1377987" cy="645834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 rot="16200000">
              <a:off x="5766464" y="4966394"/>
              <a:ext cx="12047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rgbClr val="FF0000"/>
                  </a:solidFill>
                </a:rPr>
                <a:t>VTX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6553241" y="4886574"/>
              <a:ext cx="602352" cy="472826"/>
            </a:xfrm>
            <a:prstGeom prst="rect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6565941" y="5686674"/>
              <a:ext cx="602352" cy="472826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6261164" y="5734670"/>
              <a:ext cx="12047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rgbClr val="008000"/>
                  </a:solidFill>
                </a:rPr>
                <a:t>CNT</a:t>
              </a:r>
              <a:endParaRPr kumimoji="1" lang="ja-JP" altLang="en-US" dirty="0">
                <a:solidFill>
                  <a:srgbClr val="008000"/>
                </a:solidFill>
              </a:endParaRPr>
            </a:p>
          </p:txBody>
        </p:sp>
      </p:grpSp>
      <p:pic>
        <p:nvPicPr>
          <p:cNvPr id="68" name="Picture 6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75"/>
          <a:stretch/>
        </p:blipFill>
        <p:spPr bwMode="auto">
          <a:xfrm>
            <a:off x="6921500" y="1610806"/>
            <a:ext cx="2248651" cy="231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9" name="オブジェクト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5831680"/>
              </p:ext>
            </p:extLst>
          </p:nvPr>
        </p:nvGraphicFramePr>
        <p:xfrm>
          <a:off x="7069625" y="1210046"/>
          <a:ext cx="2057109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81" name="数式" r:id="rId13" imgW="1536700" imgH="241300" progId="Equation.3">
                  <p:embed/>
                </p:oleObj>
              </mc:Choice>
              <mc:Fallback>
                <p:oleObj name="数式" r:id="rId13" imgW="1536700" imgH="241300" progId="Equation.3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069625" y="1210046"/>
                        <a:ext cx="2057109" cy="423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テキスト ボックス 69"/>
          <p:cNvSpPr txBox="1"/>
          <p:nvPr/>
        </p:nvSpPr>
        <p:spPr>
          <a:xfrm>
            <a:off x="6654800" y="3060700"/>
            <a:ext cx="265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6527800" y="2213577"/>
            <a:ext cx="657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0.1</a:t>
            </a:r>
            <a:endParaRPr kumimoji="1" lang="ja-JP" altLang="en-US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6517629" y="1405309"/>
            <a:ext cx="657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0.2</a:t>
            </a:r>
            <a:endParaRPr kumimoji="1" lang="ja-JP" altLang="en-US" dirty="0"/>
          </a:p>
        </p:txBody>
      </p:sp>
      <p:sp>
        <p:nvSpPr>
          <p:cNvPr id="60" name="タイトル 1"/>
          <p:cNvSpPr>
            <a:spLocks noGrp="1"/>
          </p:cNvSpPr>
          <p:nvPr>
            <p:ph type="title"/>
          </p:nvPr>
        </p:nvSpPr>
        <p:spPr>
          <a:xfrm>
            <a:off x="403914" y="533400"/>
            <a:ext cx="8229600" cy="9906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Analysis Method : Event Plane</a:t>
            </a:r>
            <a:r>
              <a:rPr lang="en-US" altLang="ja-JP" dirty="0"/>
              <a:t> </a:t>
            </a:r>
            <a:r>
              <a:rPr lang="en-US" altLang="ja-JP" dirty="0" smtClean="0"/>
              <a:t>Method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0231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57932" y="1674514"/>
            <a:ext cx="51268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v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and v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of charged hadron </a:t>
            </a:r>
            <a:r>
              <a:rPr lang="en-US" sz="2000" dirty="0"/>
              <a:t>has </a:t>
            </a:r>
            <a:r>
              <a:rPr lang="en-US" sz="2000" dirty="0" smtClean="0"/>
              <a:t>reduced background </a:t>
            </a:r>
            <a:r>
              <a:rPr lang="en-US" sz="2000" dirty="0"/>
              <a:t>by application </a:t>
            </a:r>
            <a:r>
              <a:rPr lang="en-US" sz="2000" dirty="0" smtClean="0"/>
              <a:t>of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</a:t>
            </a:r>
            <a:r>
              <a:rPr lang="en-US" sz="2000" dirty="0">
                <a:solidFill>
                  <a:srgbClr val="FF0000"/>
                </a:solidFill>
              </a:rPr>
              <a:t>DCA cut &lt; 200um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v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/>
              <a:t>are consistent with previous measurements of </a:t>
            </a:r>
            <a:r>
              <a:rPr lang="en-US" sz="2000" dirty="0">
                <a:latin typeface="Symbol" pitchFamily="18" charset="2"/>
              </a:rPr>
              <a:t>p</a:t>
            </a:r>
            <a:r>
              <a:rPr lang="en-US" sz="2000" baseline="30000" dirty="0"/>
              <a:t>0</a:t>
            </a:r>
            <a:r>
              <a:rPr lang="en-US" sz="2000" dirty="0"/>
              <a:t> v</a:t>
            </a:r>
            <a:r>
              <a:rPr lang="en-US" sz="2000" baseline="-25000" dirty="0"/>
              <a:t>2</a:t>
            </a:r>
            <a:r>
              <a:rPr lang="en-US" sz="2000" dirty="0"/>
              <a:t> in high p</a:t>
            </a:r>
            <a:r>
              <a:rPr lang="en-US" sz="2000" baseline="-25000" dirty="0"/>
              <a:t>T</a:t>
            </a:r>
            <a:r>
              <a:rPr lang="en-US" sz="2000" dirty="0"/>
              <a:t> region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384801" y="1376052"/>
            <a:ext cx="3537333" cy="2618340"/>
            <a:chOff x="4677820" y="123703"/>
            <a:chExt cx="4352925" cy="32766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7820" y="123703"/>
              <a:ext cx="4352925" cy="3276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5894" y="1916051"/>
              <a:ext cx="1201367" cy="590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6515477" y="1441001"/>
            <a:ext cx="761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PHENIX</a:t>
            </a:r>
            <a:endParaRPr lang="en-US" sz="1200" b="1" dirty="0"/>
          </a:p>
        </p:txBody>
      </p:sp>
      <p:sp>
        <p:nvSpPr>
          <p:cNvPr id="15" name="タイトル 1"/>
          <p:cNvSpPr>
            <a:spLocks noGrp="1"/>
          </p:cNvSpPr>
          <p:nvPr>
            <p:ph type="title"/>
          </p:nvPr>
        </p:nvSpPr>
        <p:spPr>
          <a:xfrm>
            <a:off x="257930" y="436887"/>
            <a:ext cx="8886069" cy="9906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v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,v</a:t>
            </a:r>
            <a:r>
              <a:rPr kumimoji="1" lang="en-US" altLang="ja-JP" baseline="-25000" dirty="0" smtClean="0"/>
              <a:t>3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p</a:t>
            </a:r>
            <a:r>
              <a:rPr kumimoji="1" lang="en-US" altLang="ja-JP" baseline="-25000" dirty="0" err="1" smtClean="0"/>
              <a:t>T</a:t>
            </a:r>
            <a:r>
              <a:rPr kumimoji="1" lang="en-US" altLang="ja-JP" dirty="0" smtClean="0"/>
              <a:t> dependence (CNT+VTX  tracks) </a:t>
            </a:r>
            <a:endParaRPr kumimoji="1" lang="ja-JP" altLang="en-US" dirty="0"/>
          </a:p>
        </p:txBody>
      </p:sp>
      <p:grpSp>
        <p:nvGrpSpPr>
          <p:cNvPr id="10" name="Group 4"/>
          <p:cNvGrpSpPr/>
          <p:nvPr/>
        </p:nvGrpSpPr>
        <p:grpSpPr>
          <a:xfrm>
            <a:off x="5384801" y="4138059"/>
            <a:ext cx="3537334" cy="2618341"/>
            <a:chOff x="4616483" y="3274271"/>
            <a:chExt cx="4352925" cy="3248025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483" y="3274271"/>
              <a:ext cx="4352925" cy="3248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6652" y="4354871"/>
              <a:ext cx="1201367" cy="590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" name="TextBox 5"/>
          <p:cNvSpPr txBox="1"/>
          <p:nvPr/>
        </p:nvSpPr>
        <p:spPr>
          <a:xfrm>
            <a:off x="6515477" y="4188859"/>
            <a:ext cx="761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PHENIX</a:t>
            </a:r>
            <a:endParaRPr lang="en-US" sz="1200" b="1" dirty="0"/>
          </a:p>
        </p:txBody>
      </p:sp>
      <p:sp>
        <p:nvSpPr>
          <p:cNvPr id="14" name="TextBox 15"/>
          <p:cNvSpPr txBox="1"/>
          <p:nvPr/>
        </p:nvSpPr>
        <p:spPr>
          <a:xfrm>
            <a:off x="444501" y="3847090"/>
            <a:ext cx="49403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2000" dirty="0"/>
              <a:t>Extend to high p</a:t>
            </a:r>
            <a:r>
              <a:rPr lang="en-US" altLang="ja-JP" sz="2000" baseline="-25000" dirty="0"/>
              <a:t>T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region for v</a:t>
            </a:r>
            <a:r>
              <a:rPr lang="en-US" altLang="ja-JP" sz="2000" baseline="-25000" dirty="0" smtClean="0"/>
              <a:t>3</a:t>
            </a:r>
            <a:r>
              <a:rPr lang="en-US" altLang="ja-JP" sz="20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Good agreement with previous data in low p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region.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A non-zero v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is still observed in high p</a:t>
            </a:r>
            <a:r>
              <a:rPr lang="en-US" sz="2000" baseline="-25000" dirty="0" smtClean="0"/>
              <a:t>T </a:t>
            </a:r>
            <a:r>
              <a:rPr lang="en-US" sz="2000" dirty="0" smtClean="0"/>
              <a:t>region.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1980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02009"/>
            <a:ext cx="8798112" cy="99060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v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:p</a:t>
            </a:r>
            <a:r>
              <a:rPr lang="en-US" altLang="ja-JP" baseline="-25000" dirty="0" smtClean="0"/>
              <a:t>T</a:t>
            </a:r>
            <a:r>
              <a:rPr lang="en-US" altLang="ja-JP" dirty="0" smtClean="0"/>
              <a:t> dependence(VTX standalone tracks)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DE042-1FCC-5148-A75C-3325F6E8ED2B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609600" y="4271661"/>
            <a:ext cx="8534400" cy="14074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Font typeface="Wingdings" charset="2"/>
              <a:buChar char="p"/>
            </a:pPr>
            <a:r>
              <a:rPr lang="en-US" altLang="ja-JP" sz="2800" dirty="0" smtClean="0"/>
              <a:t>Comparison with previous PHENIX result (PRL107.252301) v</a:t>
            </a:r>
            <a:r>
              <a:rPr lang="en-US" altLang="ja-JP" sz="2800" baseline="-25000" dirty="0" smtClean="0"/>
              <a:t>2 </a:t>
            </a:r>
            <a:r>
              <a:rPr lang="en-US" altLang="ja-JP" sz="2800" dirty="0" smtClean="0"/>
              <a:t>using CNT tracks and v</a:t>
            </a:r>
            <a:r>
              <a:rPr lang="en-US" altLang="ja-JP" sz="2800" baseline="-25000" dirty="0" smtClean="0"/>
              <a:t>2</a:t>
            </a:r>
            <a:r>
              <a:rPr lang="en-US" altLang="ja-JP" sz="2800" dirty="0" smtClean="0"/>
              <a:t> using VTX standalone track</a:t>
            </a:r>
            <a:r>
              <a:rPr lang="en-US" altLang="ja-JP" sz="2800" dirty="0"/>
              <a:t>s</a:t>
            </a:r>
          </a:p>
          <a:p>
            <a:pPr marL="114300" indent="0">
              <a:buNone/>
            </a:pPr>
            <a:r>
              <a:rPr lang="en-US" altLang="ja-JP" sz="2800" dirty="0" smtClean="0"/>
              <a:t>   - Standalone tracks </a:t>
            </a:r>
            <a:r>
              <a:rPr lang="en-US" altLang="ja-JP" sz="2800" dirty="0" err="1" smtClean="0"/>
              <a:t>p</a:t>
            </a:r>
            <a:r>
              <a:rPr lang="en-US" altLang="ja-JP" sz="2800" baseline="-25000" dirty="0" err="1" smtClean="0"/>
              <a:t>T</a:t>
            </a:r>
            <a:r>
              <a:rPr lang="en-US" altLang="ja-JP" sz="2800" dirty="0" smtClean="0"/>
              <a:t> region is 0.25</a:t>
            </a:r>
            <a:r>
              <a:rPr lang="en-US" altLang="ja-JP" sz="2800" dirty="0"/>
              <a:t>&lt;</a:t>
            </a:r>
            <a:r>
              <a:rPr lang="en-US" altLang="ja-JP" sz="2800" dirty="0" err="1"/>
              <a:t>pt</a:t>
            </a:r>
            <a:r>
              <a:rPr lang="en-US" altLang="ja-JP" sz="2800" dirty="0"/>
              <a:t>&lt;1[</a:t>
            </a:r>
            <a:r>
              <a:rPr lang="en-US" altLang="ja-JP" sz="2800" dirty="0" err="1"/>
              <a:t>GeV</a:t>
            </a:r>
            <a:r>
              <a:rPr lang="en-US" altLang="ja-JP" sz="2800" dirty="0"/>
              <a:t>/</a:t>
            </a:r>
            <a:r>
              <a:rPr lang="en-US" altLang="ja-JP" sz="2800" dirty="0" smtClean="0"/>
              <a:t>c]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398" y="1300846"/>
            <a:ext cx="7073900" cy="299133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946400" y="1405309"/>
            <a:ext cx="2247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 smtClean="0"/>
              <a:t>Au+Au</a:t>
            </a:r>
            <a:r>
              <a:rPr kumimoji="1" lang="en-US" altLang="ja-JP" sz="1200" b="1" dirty="0" smtClean="0"/>
              <a:t> √S</a:t>
            </a:r>
            <a:r>
              <a:rPr kumimoji="1" lang="en-US" altLang="ja-JP" sz="1200" b="1" baseline="-25000" dirty="0" smtClean="0"/>
              <a:t>NN</a:t>
            </a:r>
            <a:r>
              <a:rPr kumimoji="1" lang="en-US" altLang="ja-JP" sz="1200" b="1" dirty="0" smtClean="0"/>
              <a:t>= 200GeV</a:t>
            </a:r>
            <a:endParaRPr kumimoji="1" lang="ja-JP" altLang="en-US" sz="12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50900" y="5679111"/>
            <a:ext cx="713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u="sng" dirty="0" smtClean="0"/>
              <a:t>Consistent with previous PHENIX previous result </a:t>
            </a:r>
            <a:r>
              <a:rPr kumimoji="1" lang="en-US" altLang="ja-JP" sz="2800" u="sng" dirty="0" err="1" smtClean="0"/>
              <a:t>p</a:t>
            </a:r>
            <a:r>
              <a:rPr kumimoji="1" lang="en-US" altLang="ja-JP" sz="2800" u="sng" baseline="-25000" dirty="0" err="1" smtClean="0"/>
              <a:t>T</a:t>
            </a:r>
            <a:r>
              <a:rPr kumimoji="1" lang="en-US" altLang="ja-JP" sz="2800" u="sng" dirty="0" smtClean="0"/>
              <a:t>&lt;1[</a:t>
            </a:r>
            <a:r>
              <a:rPr kumimoji="1" lang="en-US" altLang="ja-JP" sz="2800" u="sng" dirty="0" err="1" smtClean="0"/>
              <a:t>GeV</a:t>
            </a:r>
            <a:r>
              <a:rPr lang="en-US" altLang="ja-JP" sz="2800" u="sng" dirty="0" smtClean="0"/>
              <a:t>/c]</a:t>
            </a:r>
            <a:r>
              <a:rPr kumimoji="1" lang="en-US" altLang="ja-JP" sz="2800" u="sng" dirty="0" smtClean="0"/>
              <a:t> </a:t>
            </a:r>
            <a:endParaRPr kumimoji="1" lang="ja-JP" alt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2644728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v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: </a:t>
            </a:r>
            <a:r>
              <a:rPr lang="en-US" altLang="ja-JP" dirty="0" err="1" smtClean="0"/>
              <a:t>η</a:t>
            </a:r>
            <a:r>
              <a:rPr lang="en-US" altLang="ja-JP" dirty="0" smtClean="0"/>
              <a:t> dependence(standalone tracks)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535396"/>
            <a:ext cx="8549941" cy="123131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p"/>
            </a:pPr>
            <a:r>
              <a:rPr lang="en-US" altLang="ja-JP" sz="2800" dirty="0" smtClean="0"/>
              <a:t>Comparison to PHOBOS v</a:t>
            </a:r>
            <a:r>
              <a:rPr lang="en-US" altLang="ja-JP" sz="2800" baseline="-25000" dirty="0" smtClean="0"/>
              <a:t>2</a:t>
            </a:r>
          </a:p>
          <a:p>
            <a:pPr marL="0" indent="0">
              <a:buNone/>
            </a:pPr>
            <a:r>
              <a:rPr lang="en-US" altLang="ja-JP" sz="2800" baseline="-25000" dirty="0" smtClean="0"/>
              <a:t> </a:t>
            </a:r>
            <a:r>
              <a:rPr lang="en-US" altLang="ja-JP" sz="2800" dirty="0" smtClean="0"/>
              <a:t>  - PHOBOS : centrality 25-60%, </a:t>
            </a:r>
            <a:r>
              <a:rPr lang="en-US" altLang="ja-JP" sz="2800" dirty="0" err="1" smtClean="0"/>
              <a:t>p</a:t>
            </a:r>
            <a:r>
              <a:rPr lang="en-US" altLang="ja-JP" sz="2800" baseline="-25000" dirty="0" err="1" smtClean="0"/>
              <a:t>t</a:t>
            </a:r>
            <a:r>
              <a:rPr lang="en-US" altLang="ja-JP" sz="2800" dirty="0" smtClean="0"/>
              <a:t>&gt; 0[</a:t>
            </a:r>
            <a:r>
              <a:rPr lang="en-US" altLang="ja-JP" sz="2800" dirty="0" err="1" smtClean="0"/>
              <a:t>GeV</a:t>
            </a:r>
            <a:r>
              <a:rPr lang="en-US" altLang="ja-JP" sz="2800" dirty="0" smtClean="0"/>
              <a:t>/c]</a:t>
            </a:r>
          </a:p>
          <a:p>
            <a:pPr marL="114300" indent="0">
              <a:buNone/>
            </a:pPr>
            <a:r>
              <a:rPr lang="en-US" altLang="ja-JP" sz="2800" dirty="0" smtClean="0"/>
              <a:t> - PHENIX   : centrality 20-60%, 0.25&lt;</a:t>
            </a:r>
            <a:r>
              <a:rPr lang="en-US" altLang="ja-JP" sz="2800" dirty="0" err="1" smtClean="0"/>
              <a:t>p</a:t>
            </a:r>
            <a:r>
              <a:rPr lang="en-US" altLang="ja-JP" sz="2800" baseline="-25000" dirty="0" err="1" smtClean="0"/>
              <a:t>t</a:t>
            </a:r>
            <a:r>
              <a:rPr lang="en-US" altLang="ja-JP" sz="2800" dirty="0" smtClean="0"/>
              <a:t>&lt; 1[</a:t>
            </a:r>
            <a:r>
              <a:rPr lang="en-US" altLang="ja-JP" sz="2800" dirty="0" err="1" smtClean="0"/>
              <a:t>GeV</a:t>
            </a:r>
            <a:r>
              <a:rPr lang="en-US" altLang="ja-JP" sz="2800" dirty="0" smtClean="0"/>
              <a:t>/c]</a:t>
            </a:r>
          </a:p>
          <a:p>
            <a:pPr marL="114300" indent="0">
              <a:buNone/>
            </a:pPr>
            <a:endParaRPr lang="en-US" altLang="ja-JP" sz="2800" dirty="0" smtClean="0"/>
          </a:p>
          <a:p>
            <a:pPr marL="114300" indent="0">
              <a:buNone/>
            </a:pPr>
            <a:endParaRPr lang="en-US" altLang="ja-JP" sz="2800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DE042-1FCC-5148-A75C-3325F6E8ED2B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1665374"/>
            <a:ext cx="5067300" cy="2864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374900" y="1742523"/>
            <a:ext cx="2247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 smtClean="0"/>
              <a:t>Au+Au</a:t>
            </a:r>
            <a:r>
              <a:rPr kumimoji="1" lang="en-US" altLang="ja-JP" sz="1200" b="1" dirty="0" smtClean="0"/>
              <a:t> √S</a:t>
            </a:r>
            <a:r>
              <a:rPr kumimoji="1" lang="en-US" altLang="ja-JP" sz="1200" b="1" baseline="-25000" dirty="0" smtClean="0"/>
              <a:t>NN</a:t>
            </a:r>
            <a:r>
              <a:rPr kumimoji="1" lang="en-US" altLang="ja-JP" sz="1200" b="1" dirty="0" smtClean="0"/>
              <a:t>= 200GeV</a:t>
            </a:r>
            <a:endParaRPr kumimoji="1" lang="ja-JP" altLang="en-US" sz="12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4929" y="5993536"/>
            <a:ext cx="8794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u="sng" dirty="0" smtClean="0"/>
              <a:t>Consistent with PHOBOS result within systematic </a:t>
            </a:r>
            <a:r>
              <a:rPr kumimoji="1" lang="en-US" altLang="ja-JP" sz="2800" u="sng" dirty="0" err="1" smtClean="0"/>
              <a:t>errorbar</a:t>
            </a:r>
            <a:endParaRPr kumimoji="1" lang="ja-JP" alt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3797284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2225" y="4530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dirty="0" smtClean="0"/>
              <a:t>Event Plane Resolution: </a:t>
            </a:r>
            <a:r>
              <a:rPr kumimoji="1" lang="en-US" altLang="ja-JP" dirty="0" err="1" smtClean="0"/>
              <a:t>η</a:t>
            </a:r>
            <a:r>
              <a:rPr kumimoji="1" lang="en-US" altLang="ja-JP" dirty="0" smtClean="0"/>
              <a:t> dependence</a:t>
            </a:r>
            <a:endParaRPr kumimoji="1" lang="ja-JP" altLang="en-US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800812" y="1025268"/>
            <a:ext cx="7553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altLang="ja-JP" sz="2800" dirty="0" smtClean="0"/>
              <a:t>SVX</a:t>
            </a:r>
            <a:r>
              <a:rPr kumimoji="1" lang="en-US" altLang="ja-JP" sz="2800" dirty="0" smtClean="0"/>
              <a:t> 0.5η slice </a:t>
            </a:r>
            <a:r>
              <a:rPr lang="en-US" altLang="ja-JP" sz="2800" dirty="0" smtClean="0"/>
              <a:t>EP resolution : 12 EP |</a:t>
            </a:r>
            <a:r>
              <a:rPr lang="en-US" altLang="ja-JP" sz="2800" dirty="0" err="1" smtClean="0"/>
              <a:t>η</a:t>
            </a:r>
            <a:r>
              <a:rPr lang="en-US" altLang="ja-JP" sz="2800" dirty="0" smtClean="0"/>
              <a:t>|&lt;3</a:t>
            </a:r>
            <a:endParaRPr kumimoji="1" lang="en-US" altLang="ja-JP" sz="2800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00812" y="5670783"/>
            <a:ext cx="75203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p"/>
            </a:pPr>
            <a:r>
              <a:rPr lang="en-US" altLang="ja-JP" sz="3200" dirty="0"/>
              <a:t>EP resolution reflects amplitudes of </a:t>
            </a:r>
            <a:r>
              <a:rPr lang="en-US" altLang="ja-JP" sz="3200" dirty="0" err="1" smtClean="0">
                <a:solidFill>
                  <a:srgbClr val="FF0000"/>
                </a:solidFill>
              </a:rPr>
              <a:t>v</a:t>
            </a:r>
            <a:r>
              <a:rPr lang="en-US" altLang="ja-JP" sz="3200" baseline="-25000" dirty="0" err="1" smtClean="0">
                <a:solidFill>
                  <a:srgbClr val="FF0000"/>
                </a:solidFill>
              </a:rPr>
              <a:t>n</a:t>
            </a:r>
            <a:r>
              <a:rPr lang="en-US" altLang="ja-JP" sz="3200" dirty="0" smtClean="0"/>
              <a:t> </a:t>
            </a:r>
            <a:r>
              <a:rPr lang="en-US" altLang="ja-JP" sz="3200" dirty="0"/>
              <a:t>in sub-events and their </a:t>
            </a:r>
            <a:r>
              <a:rPr lang="en-US" altLang="ja-JP" sz="3200" dirty="0">
                <a:solidFill>
                  <a:srgbClr val="FF0000"/>
                </a:solidFill>
              </a:rPr>
              <a:t>M</a:t>
            </a:r>
            <a:r>
              <a:rPr lang="en-US" altLang="ja-JP" sz="3200" dirty="0" smtClean="0">
                <a:solidFill>
                  <a:srgbClr val="FF0000"/>
                </a:solidFill>
              </a:rPr>
              <a:t>ultiplicity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grpSp>
        <p:nvGrpSpPr>
          <p:cNvPr id="50" name="図形グループ 49"/>
          <p:cNvGrpSpPr/>
          <p:nvPr/>
        </p:nvGrpSpPr>
        <p:grpSpPr>
          <a:xfrm>
            <a:off x="989702" y="1616908"/>
            <a:ext cx="7655579" cy="1842393"/>
            <a:chOff x="633106" y="4468334"/>
            <a:chExt cx="8549836" cy="2117948"/>
          </a:xfrm>
        </p:grpSpPr>
        <p:grpSp>
          <p:nvGrpSpPr>
            <p:cNvPr id="51" name="図形グループ 50"/>
            <p:cNvGrpSpPr/>
            <p:nvPr/>
          </p:nvGrpSpPr>
          <p:grpSpPr>
            <a:xfrm>
              <a:off x="882634" y="4900177"/>
              <a:ext cx="7298894" cy="1213102"/>
              <a:chOff x="1224296" y="5381134"/>
              <a:chExt cx="6877960" cy="1068144"/>
            </a:xfrm>
          </p:grpSpPr>
          <p:sp>
            <p:nvSpPr>
              <p:cNvPr id="87" name="正方形/長方形 86"/>
              <p:cNvSpPr/>
              <p:nvPr/>
            </p:nvSpPr>
            <p:spPr>
              <a:xfrm>
                <a:off x="1224296" y="6256921"/>
                <a:ext cx="6877960" cy="192357"/>
              </a:xfrm>
              <a:prstGeom prst="rect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en-US" altLang="ja-JP" dirty="0" smtClean="0"/>
                  <a:t>layer0</a:t>
                </a:r>
                <a:endParaRPr kumimoji="1" lang="ja-JP" altLang="en-US" dirty="0"/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1780349" y="5948468"/>
                <a:ext cx="5750598" cy="205271"/>
              </a:xfrm>
              <a:prstGeom prst="rect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en-US" altLang="ja-JP" dirty="0" smtClean="0"/>
                  <a:t>layer1</a:t>
                </a:r>
                <a:endParaRPr kumimoji="1" lang="ja-JP" altLang="en-US" dirty="0"/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2371999" y="5676937"/>
                <a:ext cx="4585936" cy="17024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en-US" altLang="ja-JP" dirty="0" smtClean="0"/>
                  <a:t>layer2</a:t>
                </a:r>
                <a:endParaRPr kumimoji="1" lang="ja-JP" altLang="en-US" dirty="0"/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2942550" y="5381134"/>
                <a:ext cx="3450417" cy="19664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en-US" altLang="ja-JP" dirty="0" smtClean="0"/>
                  <a:t>layer3</a:t>
                </a:r>
                <a:endParaRPr kumimoji="1" lang="ja-JP" altLang="en-US" dirty="0"/>
              </a:p>
            </p:txBody>
          </p:sp>
        </p:grpSp>
        <p:sp>
          <p:nvSpPr>
            <p:cNvPr id="52" name="テキスト ボックス 51"/>
            <p:cNvSpPr txBox="1"/>
            <p:nvPr/>
          </p:nvSpPr>
          <p:spPr>
            <a:xfrm>
              <a:off x="5276382" y="4468334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/>
                <a:t>8</a:t>
              </a:r>
              <a:endParaRPr kumimoji="1" lang="ja-JP" altLang="en-US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5938523" y="4476762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/>
                <a:t>9</a:t>
              </a:r>
              <a:endParaRPr kumimoji="1" lang="ja-JP" altLang="en-US" dirty="0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6451677" y="4476860"/>
              <a:ext cx="461625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10</a:t>
              </a:r>
              <a:endParaRPr kumimoji="1" lang="ja-JP" altLang="en-US" dirty="0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7064117" y="4476860"/>
              <a:ext cx="479683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11</a:t>
              </a:r>
              <a:endParaRPr kumimoji="1" lang="ja-JP" altLang="en-US" dirty="0"/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7663640" y="4468334"/>
              <a:ext cx="48214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12</a:t>
              </a:r>
              <a:endParaRPr kumimoji="1" lang="ja-JP" altLang="en-US" dirty="0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4693800" y="4468334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/>
                <a:t>7</a:t>
              </a:r>
              <a:endParaRPr kumimoji="1" lang="ja-JP" altLang="en-US" dirty="0"/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4071320" y="4475295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6</a:t>
              </a:r>
              <a:endParaRPr kumimoji="1" lang="ja-JP" altLang="en-US" dirty="0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3485887" y="4475295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5</a:t>
              </a:r>
              <a:endParaRPr kumimoji="1" lang="ja-JP" altLang="en-US" dirty="0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2860036" y="4475295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4</a:t>
              </a:r>
              <a:endParaRPr kumimoji="1" lang="ja-JP" altLang="en-US" dirty="0"/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2273943" y="4468334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/>
                <a:t>3</a:t>
              </a:r>
              <a:endParaRPr kumimoji="1" lang="ja-JP" altLang="en-US" dirty="0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1627126" y="4468334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/>
                <a:t>2</a:t>
              </a:r>
              <a:endParaRPr kumimoji="1" lang="ja-JP" altLang="en-US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1000864" y="4475295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/>
                <a:t>1</a:t>
              </a:r>
              <a:endParaRPr kumimoji="1" lang="ja-JP" altLang="en-US" dirty="0"/>
            </a:p>
          </p:txBody>
        </p:sp>
        <p:cxnSp>
          <p:nvCxnSpPr>
            <p:cNvPr id="64" name="直線矢印コネクタ 63"/>
            <p:cNvCxnSpPr/>
            <p:nvPr/>
          </p:nvCxnSpPr>
          <p:spPr>
            <a:xfrm>
              <a:off x="854070" y="6150232"/>
              <a:ext cx="7718392" cy="11043"/>
            </a:xfrm>
            <a:prstGeom prst="straightConnector1">
              <a:avLst/>
            </a:prstGeom>
            <a:ln w="28575" cmpd="sng">
              <a:solidFill>
                <a:srgbClr val="0000FF"/>
              </a:solidFill>
              <a:prstDash val="soli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図形グループ 64"/>
            <p:cNvGrpSpPr/>
            <p:nvPr/>
          </p:nvGrpSpPr>
          <p:grpSpPr>
            <a:xfrm>
              <a:off x="633106" y="4762499"/>
              <a:ext cx="7852168" cy="1823783"/>
              <a:chOff x="633106" y="4759315"/>
              <a:chExt cx="7852168" cy="1986085"/>
            </a:xfrm>
          </p:grpSpPr>
          <p:sp>
            <p:nvSpPr>
              <p:cNvPr id="67" name="テキスト ボックス 66"/>
              <p:cNvSpPr txBox="1"/>
              <p:nvPr/>
            </p:nvSpPr>
            <p:spPr>
              <a:xfrm>
                <a:off x="4403807" y="6244516"/>
                <a:ext cx="322317" cy="500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 smtClean="0"/>
                  <a:t>0</a:t>
                </a:r>
                <a:endParaRPr kumimoji="1" lang="ja-JP" altLang="en-US" sz="2000" dirty="0"/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>
                <a:off x="633106" y="6193505"/>
                <a:ext cx="628528" cy="500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 smtClean="0"/>
                  <a:t>-3</a:t>
                </a:r>
                <a:endParaRPr kumimoji="1" lang="ja-JP" altLang="en-US" sz="2000" dirty="0"/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>
                <a:off x="1849510" y="6210353"/>
                <a:ext cx="637588" cy="500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 smtClean="0"/>
                  <a:t>-2</a:t>
                </a:r>
                <a:endParaRPr kumimoji="1" lang="ja-JP" altLang="en-US" sz="2000" dirty="0"/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3048415" y="6218512"/>
                <a:ext cx="684779" cy="500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 smtClean="0"/>
                  <a:t>-1</a:t>
                </a:r>
                <a:endParaRPr kumimoji="1" lang="ja-JP" altLang="en-US" sz="2000" dirty="0"/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5623397" y="6219104"/>
                <a:ext cx="511641" cy="500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smtClean="0"/>
                  <a:t>1</a:t>
                </a:r>
                <a:endParaRPr kumimoji="1" lang="ja-JP" altLang="en-US" sz="2000" dirty="0"/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>
                <a:off x="6838815" y="6233046"/>
                <a:ext cx="526026" cy="500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smtClean="0"/>
                  <a:t>2</a:t>
                </a:r>
                <a:endParaRPr kumimoji="1" lang="ja-JP" altLang="en-US" sz="2000" dirty="0"/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8020501" y="6228629"/>
                <a:ext cx="464773" cy="500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smtClean="0"/>
                  <a:t>3</a:t>
                </a:r>
                <a:endParaRPr kumimoji="1" lang="ja-JP" altLang="en-US" sz="2000" dirty="0"/>
              </a:p>
            </p:txBody>
          </p:sp>
          <p:cxnSp>
            <p:nvCxnSpPr>
              <p:cNvPr id="74" name="直線コネクタ 73"/>
              <p:cNvCxnSpPr/>
              <p:nvPr/>
            </p:nvCxnSpPr>
            <p:spPr>
              <a:xfrm>
                <a:off x="2088112" y="4770358"/>
                <a:ext cx="0" cy="1517630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74"/>
              <p:cNvCxnSpPr/>
              <p:nvPr/>
            </p:nvCxnSpPr>
            <p:spPr>
              <a:xfrm>
                <a:off x="8181528" y="4759315"/>
                <a:ext cx="0" cy="1543317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2706046" y="4770358"/>
                <a:ext cx="0" cy="1517630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3320059" y="4770358"/>
                <a:ext cx="0" cy="1517630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3928109" y="4770358"/>
                <a:ext cx="0" cy="1532274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624526" y="4770358"/>
                <a:ext cx="0" cy="1532274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5161256" y="4770358"/>
                <a:ext cx="0" cy="1517630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5787827" y="4759315"/>
                <a:ext cx="0" cy="1528673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1468328" y="4759315"/>
                <a:ext cx="0" cy="1554359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>
                <a:off x="886423" y="4770358"/>
                <a:ext cx="0" cy="1532274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6399669" y="4759315"/>
                <a:ext cx="0" cy="1554359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6997503" y="4770358"/>
                <a:ext cx="0" cy="1543317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4535354" y="4759315"/>
                <a:ext cx="4488" cy="1528673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テキスト ボックス 65"/>
            <p:cNvSpPr txBox="1"/>
            <p:nvPr/>
          </p:nvSpPr>
          <p:spPr>
            <a:xfrm>
              <a:off x="8490947" y="5527689"/>
              <a:ext cx="691995" cy="672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200" dirty="0" err="1" smtClean="0"/>
                <a:t>η</a:t>
              </a:r>
              <a:endParaRPr kumimoji="1" lang="ja-JP" altLang="en-US" sz="3200" dirty="0"/>
            </a:p>
          </p:txBody>
        </p:sp>
      </p:grpSp>
      <p:sp>
        <p:nvSpPr>
          <p:cNvPr id="91" name="正方形/長方形 90"/>
          <p:cNvSpPr/>
          <p:nvPr/>
        </p:nvSpPr>
        <p:spPr>
          <a:xfrm>
            <a:off x="7996468" y="3195472"/>
            <a:ext cx="648813" cy="303987"/>
          </a:xfrm>
          <a:prstGeom prst="rect">
            <a:avLst/>
          </a:prstGeom>
          <a:solidFill>
            <a:srgbClr val="000090"/>
          </a:solidFill>
          <a:ln w="28575" cmpd="sng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BBC</a:t>
            </a:r>
            <a:endParaRPr kumimoji="1" lang="ja-JP" altLang="en-US" dirty="0"/>
          </a:p>
        </p:txBody>
      </p:sp>
      <p:sp>
        <p:nvSpPr>
          <p:cNvPr id="92" name="正方形/長方形 91"/>
          <p:cNvSpPr/>
          <p:nvPr/>
        </p:nvSpPr>
        <p:spPr>
          <a:xfrm>
            <a:off x="8354237" y="3505869"/>
            <a:ext cx="632282" cy="303987"/>
          </a:xfrm>
          <a:prstGeom prst="rect">
            <a:avLst/>
          </a:prstGeom>
          <a:solidFill>
            <a:srgbClr val="008000"/>
          </a:solidFill>
          <a:ln w="28575" cmpd="sng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SMD</a:t>
            </a:r>
            <a:endParaRPr kumimoji="1" lang="ja-JP" altLang="en-US" dirty="0"/>
          </a:p>
        </p:txBody>
      </p:sp>
      <p:sp>
        <p:nvSpPr>
          <p:cNvPr id="93" name="正方形/長方形 92"/>
          <p:cNvSpPr/>
          <p:nvPr/>
        </p:nvSpPr>
        <p:spPr>
          <a:xfrm>
            <a:off x="1926" y="3507813"/>
            <a:ext cx="632282" cy="303987"/>
          </a:xfrm>
          <a:prstGeom prst="rect">
            <a:avLst/>
          </a:prstGeom>
          <a:solidFill>
            <a:srgbClr val="008000"/>
          </a:solidFill>
          <a:ln w="28575" cmpd="sng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SMD</a:t>
            </a:r>
            <a:endParaRPr kumimoji="1" lang="ja-JP" altLang="en-US" dirty="0"/>
          </a:p>
        </p:txBody>
      </p:sp>
      <p:sp>
        <p:nvSpPr>
          <p:cNvPr id="94" name="正方形/長方形 93"/>
          <p:cNvSpPr/>
          <p:nvPr/>
        </p:nvSpPr>
        <p:spPr>
          <a:xfrm>
            <a:off x="334554" y="3177824"/>
            <a:ext cx="648813" cy="303987"/>
          </a:xfrm>
          <a:prstGeom prst="rect">
            <a:avLst/>
          </a:prstGeom>
          <a:solidFill>
            <a:srgbClr val="000090"/>
          </a:solidFill>
          <a:ln w="28575" cmpd="sng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BBC</a:t>
            </a:r>
            <a:endParaRPr kumimoji="1" lang="ja-JP" altLang="en-US" dirty="0"/>
          </a:p>
        </p:txBody>
      </p:sp>
      <p:graphicFrame>
        <p:nvGraphicFramePr>
          <p:cNvPr id="97" name="オブジェクト 9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9632638"/>
              </p:ext>
            </p:extLst>
          </p:nvPr>
        </p:nvGraphicFramePr>
        <p:xfrm>
          <a:off x="1245296" y="3686071"/>
          <a:ext cx="6391982" cy="1700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4" name="数式" r:id="rId3" imgW="3530600" imgH="444500" progId="Equation.3">
                  <p:embed/>
                </p:oleObj>
              </mc:Choice>
              <mc:Fallback>
                <p:oleObj name="数式" r:id="rId3" imgW="35306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45296" y="3686071"/>
                        <a:ext cx="6391982" cy="1700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角丸四角形 46"/>
          <p:cNvSpPr/>
          <p:nvPr/>
        </p:nvSpPr>
        <p:spPr>
          <a:xfrm>
            <a:off x="1119447" y="4038570"/>
            <a:ext cx="2956702" cy="936825"/>
          </a:xfrm>
          <a:prstGeom prst="roundRect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1639883" y="3708581"/>
            <a:ext cx="211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SVX EP Resolution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02" name="角丸四角形 101"/>
          <p:cNvSpPr/>
          <p:nvPr/>
        </p:nvSpPr>
        <p:spPr>
          <a:xfrm>
            <a:off x="4242018" y="3726229"/>
            <a:ext cx="3498485" cy="778809"/>
          </a:xfrm>
          <a:prstGeom prst="roundRect">
            <a:avLst/>
          </a:prstGeom>
          <a:noFill/>
          <a:ln w="1905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078219" y="3417369"/>
            <a:ext cx="2251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00FF"/>
                </a:solidFill>
              </a:rPr>
              <a:t>Raw EP Correlation 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105" name="角丸四角形 104"/>
          <p:cNvSpPr/>
          <p:nvPr/>
        </p:nvSpPr>
        <p:spPr>
          <a:xfrm>
            <a:off x="4372903" y="4614029"/>
            <a:ext cx="3096523" cy="726766"/>
          </a:xfrm>
          <a:prstGeom prst="roundRect">
            <a:avLst/>
          </a:prstGeom>
          <a:noFill/>
          <a:ln w="19050" cmpd="sng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4695954" y="5301451"/>
            <a:ext cx="254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8000"/>
                </a:solidFill>
              </a:rPr>
              <a:t>SMD/BBC </a:t>
            </a:r>
            <a:r>
              <a:rPr kumimoji="1" lang="en-US" altLang="ja-JP" b="1" dirty="0" smtClean="0">
                <a:solidFill>
                  <a:srgbClr val="008000"/>
                </a:solidFill>
              </a:rPr>
              <a:t> EP Resolution</a:t>
            </a:r>
            <a:endParaRPr kumimoji="1" lang="ja-JP" altLang="en-US" b="1" dirty="0">
              <a:solidFill>
                <a:srgbClr val="008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929668" y="6411816"/>
            <a:ext cx="2133600" cy="365125"/>
          </a:xfrm>
        </p:spPr>
        <p:txBody>
          <a:bodyPr/>
          <a:lstStyle/>
          <a:p>
            <a:fld id="{6A54C6E8-3A56-1840-801B-40560B48AD3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694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8783" y="47081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ja-JP" sz="4000" dirty="0" smtClean="0"/>
              <a:t>EP Resolution </a:t>
            </a:r>
            <a:r>
              <a:rPr kumimoji="1" lang="en-US" altLang="ja-JP" sz="4000" dirty="0" smtClean="0"/>
              <a:t>:</a:t>
            </a:r>
            <a:endParaRPr kumimoji="1" lang="ja-JP" altLang="en-US" sz="4000" dirty="0"/>
          </a:p>
        </p:txBody>
      </p:sp>
      <p:graphicFrame>
        <p:nvGraphicFramePr>
          <p:cNvPr id="50" name="オブジェクト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349443"/>
              </p:ext>
            </p:extLst>
          </p:nvPr>
        </p:nvGraphicFramePr>
        <p:xfrm>
          <a:off x="3616325" y="696913"/>
          <a:ext cx="5473700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6" name="数式" r:id="rId4" imgW="3149600" imgH="228600" progId="Equation.3">
                  <p:embed/>
                </p:oleObj>
              </mc:Choice>
              <mc:Fallback>
                <p:oleObj name="数式" r:id="rId4" imgW="3149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6325" y="696913"/>
                        <a:ext cx="5473700" cy="693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" name="図 5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1824907"/>
            <a:ext cx="3187834" cy="3489221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1053" y="1839506"/>
            <a:ext cx="3082181" cy="3489221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1820" y="1810308"/>
            <a:ext cx="3082180" cy="348922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780991" y="5503921"/>
            <a:ext cx="6967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altLang="ja-JP" sz="2400" dirty="0" smtClean="0"/>
              <a:t>Similar to v</a:t>
            </a:r>
            <a:r>
              <a:rPr lang="en-US" altLang="ja-JP" sz="2400" baseline="-25000" dirty="0" smtClean="0"/>
              <a:t>1 </a:t>
            </a:r>
            <a:r>
              <a:rPr lang="en-US" altLang="ja-JP" sz="2400" dirty="0" smtClean="0"/>
              <a:t>distribution</a:t>
            </a:r>
          </a:p>
          <a:p>
            <a:pPr marL="285750" indent="-285750">
              <a:buFont typeface="Wingdings" charset="2"/>
              <a:buChar char="ü"/>
            </a:pPr>
            <a:r>
              <a:rPr kumimoji="1" lang="en-US" altLang="ja-JP" sz="2400" dirty="0" smtClean="0"/>
              <a:t>Depend on SMD Plane: SMD S&gt; SMD SN &gt; SMD N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169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3632" y="1902624"/>
            <a:ext cx="3008757" cy="349910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6183" y="1800425"/>
            <a:ext cx="3008757" cy="344542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829626"/>
            <a:ext cx="3071052" cy="3518419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780991" y="5051352"/>
            <a:ext cx="72339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 </a:t>
            </a:r>
          </a:p>
          <a:p>
            <a:pPr marL="285750" indent="-285750">
              <a:buFont typeface="Wingdings" charset="2"/>
              <a:buChar char="ü"/>
            </a:pPr>
            <a:r>
              <a:rPr lang="en-US" altLang="ja-JP" sz="2400" dirty="0" smtClean="0"/>
              <a:t>Strong centrality dependence</a:t>
            </a:r>
          </a:p>
          <a:p>
            <a:pPr marL="285750" indent="-285750">
              <a:buFont typeface="Wingdings" charset="2"/>
              <a:buChar char="ü"/>
            </a:pPr>
            <a:r>
              <a:rPr lang="en-US" altLang="ja-JP" sz="2400" dirty="0" smtClean="0"/>
              <a:t>At </a:t>
            </a:r>
            <a:r>
              <a:rPr lang="en-US" altLang="ja-JP" sz="2400" dirty="0" err="1" smtClean="0"/>
              <a:t>η</a:t>
            </a:r>
            <a:r>
              <a:rPr lang="en-US" altLang="ja-JP" sz="2400" dirty="0" smtClean="0"/>
              <a:t>=0, Multiplicity is high. Triangular shape</a:t>
            </a:r>
          </a:p>
          <a:p>
            <a:pPr marL="285750" indent="-285750">
              <a:buFont typeface="Wingdings" charset="2"/>
              <a:buChar char="ü"/>
            </a:pPr>
            <a:r>
              <a:rPr lang="en-US" altLang="ja-JP" sz="2400" dirty="0" smtClean="0"/>
              <a:t>No EP selection dependence  </a:t>
            </a:r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518783" y="47081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ja-JP" sz="4000" dirty="0" smtClean="0"/>
              <a:t>EP Resolution </a:t>
            </a:r>
            <a:r>
              <a:rPr kumimoji="1" lang="en-US" altLang="ja-JP" sz="4000" dirty="0" smtClean="0"/>
              <a:t>:</a:t>
            </a:r>
            <a:endParaRPr kumimoji="1" lang="ja-JP" altLang="en-US" sz="4000" dirty="0"/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5178264"/>
              </p:ext>
            </p:extLst>
          </p:nvPr>
        </p:nvGraphicFramePr>
        <p:xfrm>
          <a:off x="3693366" y="696913"/>
          <a:ext cx="5452222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9" name="数式" r:id="rId6" imgW="3213100" imgH="228600" progId="Equation.3">
                  <p:embed/>
                </p:oleObj>
              </mc:Choice>
              <mc:Fallback>
                <p:oleObj name="数式" r:id="rId6" imgW="32131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93366" y="696913"/>
                        <a:ext cx="5452222" cy="693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612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5650" y="1888024"/>
            <a:ext cx="2968864" cy="332391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9112" y="1961019"/>
            <a:ext cx="2968864" cy="326551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902623"/>
            <a:ext cx="3071052" cy="344542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372238" y="5343332"/>
            <a:ext cx="77082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altLang="ja-JP" sz="2400" dirty="0" smtClean="0"/>
              <a:t>At Mid-rapidity , data points are minus value ,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- Momentum Conservation</a:t>
            </a:r>
          </a:p>
          <a:p>
            <a:pPr marL="285750" indent="-285750">
              <a:buFont typeface="Wingdings" charset="2"/>
              <a:buChar char="ü"/>
            </a:pPr>
            <a:r>
              <a:rPr lang="en-US" altLang="ja-JP" sz="2400" dirty="0" smtClean="0"/>
              <a:t>The data points become plus value at the rapidity EP is measured , - </a:t>
            </a:r>
            <a:r>
              <a:rPr lang="en-US" altLang="ja-JP" sz="2400" dirty="0"/>
              <a:t>N</a:t>
            </a:r>
            <a:r>
              <a:rPr lang="en-US" altLang="ja-JP" sz="2400" dirty="0" smtClean="0"/>
              <a:t>on flow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effect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518783" y="47081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ja-JP" sz="4000" dirty="0" smtClean="0"/>
              <a:t>EP Resolution </a:t>
            </a:r>
            <a:r>
              <a:rPr kumimoji="1" lang="en-US" altLang="ja-JP" sz="4000" dirty="0" smtClean="0"/>
              <a:t>:</a:t>
            </a:r>
            <a:endParaRPr kumimoji="1" lang="ja-JP" altLang="en-US" sz="4000" dirty="0"/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377596"/>
              </p:ext>
            </p:extLst>
          </p:nvPr>
        </p:nvGraphicFramePr>
        <p:xfrm>
          <a:off x="3759200" y="696913"/>
          <a:ext cx="5321300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3" name="数式" r:id="rId6" imgW="3136900" imgH="228600" progId="Equation.3">
                  <p:embed/>
                </p:oleObj>
              </mc:Choice>
              <mc:Fallback>
                <p:oleObj name="数式" r:id="rId6" imgW="3136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59200" y="696913"/>
                        <a:ext cx="5321300" cy="693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780062" y="2448343"/>
            <a:ext cx="61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err="1" smtClean="0"/>
              <a:t>η</a:t>
            </a:r>
            <a:r>
              <a:rPr kumimoji="1" lang="en-US" altLang="ja-JP" sz="2000" b="1" dirty="0" smtClean="0"/>
              <a:t>&gt;0</a:t>
            </a:r>
            <a:endParaRPr kumimoji="1" lang="ja-JP" altLang="en-US" sz="20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09238" y="2973722"/>
            <a:ext cx="74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err="1" smtClean="0"/>
              <a:t>η</a:t>
            </a:r>
            <a:r>
              <a:rPr lang="en-US" altLang="ja-JP" sz="2000" b="1" dirty="0" smtClean="0"/>
              <a:t>&lt;</a:t>
            </a:r>
            <a:r>
              <a:rPr kumimoji="1" lang="en-US" altLang="ja-JP" sz="2000" b="1" dirty="0" smtClean="0"/>
              <a:t>0</a:t>
            </a:r>
            <a:endParaRPr kumimoji="1" lang="ja-JP" altLang="en-US" sz="2000" b="1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0230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052" y="1961018"/>
            <a:ext cx="3003284" cy="338702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4336" y="1961017"/>
            <a:ext cx="3003284" cy="338702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961018"/>
            <a:ext cx="3071052" cy="338702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780991" y="5387129"/>
            <a:ext cx="630573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altLang="ja-JP" sz="2400" dirty="0" smtClean="0"/>
              <a:t>Similar to Psi2 Correlation using SMD</a:t>
            </a:r>
          </a:p>
          <a:p>
            <a:pPr marL="285750" indent="-285750">
              <a:buFont typeface="Wingdings" charset="2"/>
              <a:buChar char="ü"/>
            </a:pPr>
            <a:r>
              <a:rPr lang="en-US" altLang="ja-JP" sz="2400" dirty="0" smtClean="0"/>
              <a:t>The data points become lager at the rapidity EP is measured  - Non flow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Effect</a:t>
            </a: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518783" y="47081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4000" smtClean="0"/>
              <a:t>EP Resolution :</a:t>
            </a:r>
            <a:endParaRPr lang="ja-JP" altLang="en-US" sz="4000" dirty="0"/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4255701"/>
              </p:ext>
            </p:extLst>
          </p:nvPr>
        </p:nvGraphicFramePr>
        <p:xfrm>
          <a:off x="3693366" y="696913"/>
          <a:ext cx="5452222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7" name="数式" r:id="rId6" imgW="3213100" imgH="228600" progId="Equation.3">
                  <p:embed/>
                </p:oleObj>
              </mc:Choice>
              <mc:Fallback>
                <p:oleObj name="数式" r:id="rId6" imgW="32131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93366" y="696913"/>
                        <a:ext cx="5452222" cy="693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841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643" y="2077812"/>
            <a:ext cx="3071052" cy="327023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8035" y="1975616"/>
            <a:ext cx="3071052" cy="323631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0610" y="2300944"/>
            <a:ext cx="838200" cy="52070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780991" y="5387129"/>
            <a:ext cx="6967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altLang="ja-JP" sz="2400" dirty="0" smtClean="0"/>
              <a:t>Similar to Psi2 Correlation – Symmetry distribution </a:t>
            </a:r>
          </a:p>
          <a:p>
            <a:pPr marL="285750" indent="-285750">
              <a:buFont typeface="Wingdings" charset="2"/>
              <a:buChar char="ü"/>
            </a:pPr>
            <a:r>
              <a:rPr lang="en-US" altLang="ja-JP" sz="2400" dirty="0" smtClean="0"/>
              <a:t>Weak Centrality dependence like v3</a:t>
            </a:r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518783" y="47081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4000" smtClean="0"/>
              <a:t>EP Resolution :</a:t>
            </a:r>
            <a:endParaRPr lang="ja-JP" altLang="en-US" sz="4000" dirty="0"/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5529480"/>
              </p:ext>
            </p:extLst>
          </p:nvPr>
        </p:nvGraphicFramePr>
        <p:xfrm>
          <a:off x="3714499" y="770583"/>
          <a:ext cx="5452222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2" name="数式" r:id="rId6" imgW="3213100" imgH="228600" progId="Equation.3">
                  <p:embed/>
                </p:oleObj>
              </mc:Choice>
              <mc:Fallback>
                <p:oleObj name="数式" r:id="rId6" imgW="32131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14499" y="770583"/>
                        <a:ext cx="5452222" cy="693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452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94" y="274638"/>
            <a:ext cx="850750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dirty="0" smtClean="0"/>
              <a:t>Heavy Flavor(</a:t>
            </a:r>
            <a:r>
              <a:rPr lang="en-US" altLang="ja-JP" dirty="0" err="1" smtClean="0"/>
              <a:t>c,b</a:t>
            </a:r>
            <a:r>
              <a:rPr lang="en-US" altLang="ja-JP" dirty="0" smtClean="0"/>
              <a:t>) in Heavy Ion Collisions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99605"/>
            <a:ext cx="8229600" cy="1509338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p"/>
            </a:pPr>
            <a:r>
              <a:rPr kumimoji="1" lang="en-US" altLang="ja-JP" dirty="0" smtClean="0"/>
              <a:t>Mainly created at initial hard scattering</a:t>
            </a:r>
          </a:p>
          <a:p>
            <a:pPr>
              <a:buFont typeface="Wingdings" charset="2"/>
              <a:buChar char="p"/>
            </a:pPr>
            <a:r>
              <a:rPr kumimoji="1" lang="en-US" altLang="ja-JP" dirty="0" smtClean="0"/>
              <a:t>Traverse and interact with the hot and dense medium.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7413" y="2616015"/>
            <a:ext cx="785009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altLang="ja-JP" sz="3200" dirty="0" smtClean="0">
                <a:solidFill>
                  <a:srgbClr val="FF0000"/>
                </a:solidFill>
              </a:rPr>
              <a:t>Good probe to study hot and dense medium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91352" y="3333892"/>
            <a:ext cx="490390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p"/>
            </a:pPr>
            <a:r>
              <a:rPr lang="en-US" altLang="ja-JP" sz="3200" dirty="0" smtClean="0"/>
              <a:t>Previous PHENIX HF result</a:t>
            </a:r>
            <a:endParaRPr kumimoji="1" lang="ja-JP" altLang="en-US" sz="32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4588" y="3105430"/>
            <a:ext cx="3959412" cy="382773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135528" y="4580878"/>
            <a:ext cx="4049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 - R</a:t>
            </a:r>
            <a:r>
              <a:rPr lang="en-US" altLang="ja-JP" sz="2400" baseline="-25000" dirty="0" smtClean="0"/>
              <a:t>AA</a:t>
            </a:r>
            <a:r>
              <a:rPr lang="en-US" altLang="ja-JP" sz="2400" dirty="0" smtClean="0"/>
              <a:t> is suppressed ( </a:t>
            </a:r>
            <a:r>
              <a:rPr lang="en-US" altLang="ja-JP" sz="2400" dirty="0" err="1"/>
              <a:t>c</a:t>
            </a:r>
            <a:r>
              <a:rPr lang="en-US" altLang="ja-JP" sz="2400" dirty="0" err="1" smtClean="0"/>
              <a:t>,</a:t>
            </a:r>
            <a:r>
              <a:rPr lang="en-US" altLang="ja-JP" sz="2400" dirty="0" err="1"/>
              <a:t>b</a:t>
            </a:r>
            <a:r>
              <a:rPr lang="en-US" altLang="ja-JP" sz="2400" dirty="0" smtClean="0"/>
              <a:t> -&gt; e) </a:t>
            </a:r>
          </a:p>
          <a:p>
            <a:r>
              <a:rPr lang="en-US" altLang="ja-JP" sz="2400" dirty="0" smtClean="0"/>
              <a:t> - Non zero v</a:t>
            </a:r>
            <a:r>
              <a:rPr kumimoji="1" lang="en-US" altLang="ja-JP" sz="2400" baseline="-25000" dirty="0" smtClean="0"/>
              <a:t>2 </a:t>
            </a:r>
            <a:r>
              <a:rPr kumimoji="1" lang="en-US" altLang="ja-JP" sz="2400" dirty="0" smtClean="0"/>
              <a:t>   ( </a:t>
            </a:r>
            <a:r>
              <a:rPr kumimoji="1" lang="en-US" altLang="ja-JP" sz="2400" dirty="0" err="1" smtClean="0"/>
              <a:t>c,b</a:t>
            </a:r>
            <a:r>
              <a:rPr kumimoji="1" lang="en-US" altLang="ja-JP" sz="2400" dirty="0" smtClean="0"/>
              <a:t> -&gt; e )  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36706" y="3991663"/>
            <a:ext cx="33916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altLang="ja-JP" sz="3200" dirty="0" smtClean="0">
                <a:solidFill>
                  <a:srgbClr val="FF0000"/>
                </a:solidFill>
              </a:rPr>
              <a:t>Surprising result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21765" y="5327588"/>
            <a:ext cx="37054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altLang="ja-JP" sz="3200" dirty="0" smtClean="0">
                <a:solidFill>
                  <a:srgbClr val="FF0000"/>
                </a:solidFill>
              </a:rPr>
              <a:t>But the result is mixture of c and b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40118" y="6287160"/>
            <a:ext cx="3944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 -Separating c and b is needed 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336119" y="2988637"/>
            <a:ext cx="159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PRL 98 </a:t>
            </a:r>
            <a:r>
              <a:rPr lang="en-US" altLang="ja-JP" b="1" dirty="0" smtClean="0"/>
              <a:t>172301</a:t>
            </a:r>
            <a:endParaRPr lang="ja-JP" altLang="en-US" b="1" dirty="0" smtClean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693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92682" y="1134869"/>
            <a:ext cx="63210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p"/>
            </a:pPr>
            <a:r>
              <a:rPr kumimoji="1" lang="en-US" altLang="ja-JP" sz="2000" dirty="0" smtClean="0"/>
              <a:t> Heavy Flavor</a:t>
            </a:r>
          </a:p>
          <a:p>
            <a:pPr marL="285750" indent="-285750">
              <a:buFont typeface="Wingdings" charset="2"/>
              <a:buChar char="ü"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Separate c and b in </a:t>
            </a:r>
            <a:r>
              <a:rPr lang="en-US" altLang="ja-JP" sz="2000" dirty="0" err="1" smtClean="0"/>
              <a:t>pp</a:t>
            </a:r>
            <a:r>
              <a:rPr lang="en-US" altLang="ja-JP" sz="2000" dirty="0" smtClean="0"/>
              <a:t> collision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48888" y="3146041"/>
            <a:ext cx="725534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p"/>
            </a:pPr>
            <a:r>
              <a:rPr kumimoji="1" lang="en-US" altLang="ja-JP" sz="2000" dirty="0" smtClean="0"/>
              <a:t>Event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Plane resolution (SVX 0.5 slice)</a:t>
            </a:r>
            <a:endParaRPr kumimoji="1" lang="en-US" altLang="ja-JP" sz="2000" dirty="0" smtClean="0"/>
          </a:p>
          <a:p>
            <a:pPr marL="285750" indent="-285750">
              <a:buFont typeface="Wingdings" charset="2"/>
              <a:buChar char="ü"/>
            </a:pPr>
            <a:r>
              <a:rPr lang="en-US" altLang="ja-JP" sz="2000" dirty="0" smtClean="0"/>
              <a:t>Psi1 </a:t>
            </a:r>
            <a:r>
              <a:rPr lang="en-US" altLang="ja-JP" sz="2000" dirty="0" err="1" smtClean="0"/>
              <a:t>vs</a:t>
            </a:r>
            <a:r>
              <a:rPr lang="en-US" altLang="ja-JP" sz="2000" dirty="0" smtClean="0"/>
              <a:t> Psi1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- Spectator </a:t>
            </a:r>
            <a:r>
              <a:rPr lang="en-US" altLang="ja-JP" sz="2000" dirty="0" err="1" smtClean="0"/>
              <a:t>vs</a:t>
            </a:r>
            <a:r>
              <a:rPr lang="en-US" altLang="ja-JP" sz="2000" dirty="0" smtClean="0"/>
              <a:t> Participant : similar to v1 </a:t>
            </a:r>
            <a:r>
              <a:rPr lang="ja-JP" altLang="en-US" sz="2000" dirty="0" smtClean="0"/>
              <a:t>、</a:t>
            </a:r>
            <a:r>
              <a:rPr lang="en-US" altLang="ja-JP" sz="2000" dirty="0" smtClean="0"/>
              <a:t> Depend on SMD( SMD S &gt; SMD SN &gt; SMD N)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- Participant </a:t>
            </a:r>
            <a:r>
              <a:rPr lang="en-US" altLang="ja-JP" sz="2000" dirty="0" err="1" smtClean="0"/>
              <a:t>vs</a:t>
            </a:r>
            <a:r>
              <a:rPr lang="en-US" altLang="ja-JP" sz="2000" dirty="0" smtClean="0"/>
              <a:t> Participant :  </a:t>
            </a:r>
            <a:r>
              <a:rPr lang="en-US" altLang="ja-JP" sz="2000" dirty="0"/>
              <a:t>momentum conservation , non </a:t>
            </a:r>
            <a:r>
              <a:rPr lang="en-US" altLang="ja-JP" sz="2000" dirty="0" smtClean="0"/>
              <a:t>flow</a:t>
            </a:r>
          </a:p>
          <a:p>
            <a:pPr marL="285750" indent="-285750">
              <a:buFont typeface="Wingdings" charset="2"/>
              <a:buChar char="ü"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Psi1 </a:t>
            </a:r>
            <a:r>
              <a:rPr lang="en-US" altLang="ja-JP" sz="2000" dirty="0" err="1" smtClean="0"/>
              <a:t>vs</a:t>
            </a:r>
            <a:r>
              <a:rPr lang="en-US" altLang="ja-JP" sz="2000" dirty="0" smtClean="0"/>
              <a:t> Psi2 </a:t>
            </a:r>
          </a:p>
          <a:p>
            <a:r>
              <a:rPr lang="en-US" altLang="ja-JP" sz="2000" dirty="0" smtClean="0"/>
              <a:t>     - Spectator </a:t>
            </a:r>
            <a:r>
              <a:rPr lang="en-US" altLang="ja-JP" sz="2000" dirty="0" err="1" smtClean="0"/>
              <a:t>vs</a:t>
            </a:r>
            <a:r>
              <a:rPr lang="en-US" altLang="ja-JP" sz="2000" dirty="0" smtClean="0"/>
              <a:t> Participant : similar to v2</a:t>
            </a:r>
            <a:endParaRPr lang="en-US" altLang="ja-JP" sz="2000" dirty="0"/>
          </a:p>
          <a:p>
            <a:pPr marL="285750" indent="-285750">
              <a:buFont typeface="Wingdings" charset="2"/>
              <a:buChar char="ü"/>
            </a:pPr>
            <a:r>
              <a:rPr lang="en-US" altLang="ja-JP" sz="2000" dirty="0" smtClean="0"/>
              <a:t>Psi2 </a:t>
            </a:r>
            <a:r>
              <a:rPr lang="en-US" altLang="ja-JP" sz="2000" dirty="0" err="1" smtClean="0"/>
              <a:t>vs</a:t>
            </a:r>
            <a:r>
              <a:rPr lang="en-US" altLang="ja-JP" sz="2000" dirty="0" smtClean="0"/>
              <a:t> Psi2 </a:t>
            </a:r>
            <a:endParaRPr lang="en-US" altLang="ja-JP" sz="2000" dirty="0"/>
          </a:p>
          <a:p>
            <a:r>
              <a:rPr lang="en-US" altLang="ja-JP" sz="2000" dirty="0"/>
              <a:t>     - S</a:t>
            </a:r>
            <a:r>
              <a:rPr lang="en-US" altLang="ja-JP" sz="2000" dirty="0" smtClean="0"/>
              <a:t>imilar </a:t>
            </a:r>
            <a:r>
              <a:rPr lang="en-US" altLang="ja-JP" sz="2000" dirty="0"/>
              <a:t>to Psi2 resolution using </a:t>
            </a:r>
            <a:r>
              <a:rPr lang="en-US" altLang="ja-JP" sz="2000" dirty="0" smtClean="0"/>
              <a:t>SMD, non </a:t>
            </a:r>
            <a:r>
              <a:rPr lang="en-US" altLang="ja-JP" sz="2000" dirty="0"/>
              <a:t>flow</a:t>
            </a:r>
          </a:p>
          <a:p>
            <a:pPr marL="342900" indent="-342900">
              <a:buFont typeface="Wingdings" charset="2"/>
              <a:buChar char="ü"/>
            </a:pPr>
            <a:r>
              <a:rPr lang="en-US" altLang="ja-JP" sz="2000" dirty="0"/>
              <a:t>Psi3 </a:t>
            </a:r>
            <a:r>
              <a:rPr lang="en-US" altLang="ja-JP" sz="2000" dirty="0" err="1" smtClean="0"/>
              <a:t>vs</a:t>
            </a:r>
            <a:r>
              <a:rPr lang="en-US" altLang="ja-JP" sz="2000" dirty="0" smtClean="0"/>
              <a:t> Psi3</a:t>
            </a:r>
            <a:endParaRPr lang="en-US" altLang="ja-JP" sz="2000" dirty="0"/>
          </a:p>
          <a:p>
            <a:r>
              <a:rPr lang="en-US" altLang="ja-JP" sz="2000" dirty="0"/>
              <a:t>     - Similar to Psi2 resolution </a:t>
            </a:r>
            <a:r>
              <a:rPr lang="en-US" altLang="ja-JP" sz="2000" dirty="0" smtClean="0"/>
              <a:t>distribution</a:t>
            </a:r>
            <a:endParaRPr lang="en-US" altLang="ja-JP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69906" y="1707482"/>
            <a:ext cx="81740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p"/>
            </a:pPr>
            <a:r>
              <a:rPr kumimoji="1" lang="en-US" altLang="ja-JP" sz="2000" dirty="0" smtClean="0"/>
              <a:t> Charged Hadron v</a:t>
            </a:r>
            <a:r>
              <a:rPr lang="en-US" altLang="ja-JP" sz="2000" baseline="-25000" dirty="0" smtClean="0"/>
              <a:t>2 ,</a:t>
            </a:r>
            <a:r>
              <a:rPr lang="en-US" altLang="ja-JP" sz="2000" dirty="0" smtClean="0"/>
              <a:t>v</a:t>
            </a:r>
            <a:r>
              <a:rPr lang="en-US" altLang="ja-JP" sz="2000" baseline="-25000" dirty="0" smtClean="0"/>
              <a:t>3</a:t>
            </a:r>
            <a:endParaRPr kumimoji="1" lang="en-US" altLang="ja-JP" sz="2000" dirty="0" smtClean="0"/>
          </a:p>
          <a:p>
            <a:pPr marL="285750" indent="-285750">
              <a:buFont typeface="Wingdings" charset="2"/>
              <a:buChar char="ü"/>
            </a:pPr>
            <a:r>
              <a:rPr lang="en-US" altLang="ja-JP" sz="2000" dirty="0" err="1" smtClean="0"/>
              <a:t>p</a:t>
            </a:r>
            <a:r>
              <a:rPr lang="en-US" altLang="ja-JP" sz="2000" baseline="-25000" dirty="0" err="1" smtClean="0"/>
              <a:t>T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dependence|η</a:t>
            </a:r>
            <a:r>
              <a:rPr lang="en-US" altLang="ja-JP" sz="2000" dirty="0" smtClean="0"/>
              <a:t>|&lt;0.35 : Consistent with previous result</a:t>
            </a:r>
          </a:p>
          <a:p>
            <a:pPr marL="285750" indent="-285750">
              <a:buFont typeface="Wingdings" charset="2"/>
              <a:buChar char="ü"/>
            </a:pPr>
            <a:r>
              <a:rPr lang="en-US" altLang="ja-JP" sz="2000" dirty="0" err="1" smtClean="0"/>
              <a:t>p</a:t>
            </a:r>
            <a:r>
              <a:rPr lang="en-US" altLang="ja-JP" sz="2000" baseline="-25000" dirty="0" err="1" smtClean="0"/>
              <a:t>T</a:t>
            </a:r>
            <a:r>
              <a:rPr lang="en-US" altLang="ja-JP" sz="2000" baseline="-25000" dirty="0" smtClean="0"/>
              <a:t> </a:t>
            </a:r>
            <a:r>
              <a:rPr lang="en-US" altLang="ja-JP" sz="2000" dirty="0" smtClean="0"/>
              <a:t>dependence |</a:t>
            </a:r>
            <a:r>
              <a:rPr lang="en-US" altLang="ja-JP" sz="2000" dirty="0" err="1" smtClean="0"/>
              <a:t>η</a:t>
            </a:r>
            <a:r>
              <a:rPr lang="en-US" altLang="ja-JP" sz="2000" dirty="0" smtClean="0"/>
              <a:t>|&lt;1.5 : Consistent with previous result below 1 [</a:t>
            </a:r>
            <a:r>
              <a:rPr lang="en-US" altLang="ja-JP" sz="2000" dirty="0" err="1" smtClean="0"/>
              <a:t>GeV</a:t>
            </a:r>
            <a:r>
              <a:rPr lang="en-US" altLang="ja-JP" sz="2000" dirty="0" smtClean="0"/>
              <a:t>/c]</a:t>
            </a:r>
          </a:p>
          <a:p>
            <a:pPr marL="285750" indent="-285750">
              <a:buFont typeface="Wingdings" charset="2"/>
              <a:buChar char="ü"/>
            </a:pPr>
            <a:r>
              <a:rPr lang="en-US" altLang="ja-JP" sz="2000" dirty="0" err="1" smtClean="0"/>
              <a:t>η</a:t>
            </a:r>
            <a:r>
              <a:rPr lang="en-US" altLang="ja-JP" sz="2000" dirty="0" smtClean="0"/>
              <a:t> dependence : Consistent with PHOBOS result </a:t>
            </a:r>
          </a:p>
        </p:txBody>
      </p:sp>
    </p:spTree>
    <p:extLst>
      <p:ext uri="{BB962C8B-B14F-4D97-AF65-F5344CB8AC3E}">
        <p14:creationId xmlns:p14="http://schemas.microsoft.com/office/powerpoint/2010/main" val="3153325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71233"/>
            <a:ext cx="8229600" cy="990600"/>
          </a:xfrm>
        </p:spPr>
        <p:txBody>
          <a:bodyPr/>
          <a:lstStyle/>
          <a:p>
            <a:r>
              <a:rPr lang="en-US" altLang="ja-JP" dirty="0" smtClean="0"/>
              <a:t>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: 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DE042-1FCC-5148-A75C-3325F6E8ED2B}" type="slidenum">
              <a:rPr kumimoji="1" lang="ja-JP" altLang="en-US" smtClean="0"/>
              <a:t>21</a:t>
            </a:fld>
            <a:endParaRPr kumimoji="1" lang="ja-JP" altLang="en-US"/>
          </a:p>
        </p:txBody>
      </p:sp>
      <p:grpSp>
        <p:nvGrpSpPr>
          <p:cNvPr id="33" name="図形グループ 32"/>
          <p:cNvGrpSpPr/>
          <p:nvPr/>
        </p:nvGrpSpPr>
        <p:grpSpPr>
          <a:xfrm>
            <a:off x="444985" y="1305995"/>
            <a:ext cx="3806251" cy="1622643"/>
            <a:chOff x="342799" y="1142003"/>
            <a:chExt cx="3806251" cy="1622643"/>
          </a:xfrm>
        </p:grpSpPr>
        <p:graphicFrame>
          <p:nvGraphicFramePr>
            <p:cNvPr id="34" name="オブジェクト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70153454"/>
                </p:ext>
              </p:extLst>
            </p:nvPr>
          </p:nvGraphicFramePr>
          <p:xfrm>
            <a:off x="342799" y="1142003"/>
            <a:ext cx="3806251" cy="16226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45" name="数式" r:id="rId4" imgW="1473200" imgH="660400" progId="Equation.3">
                    <p:embed/>
                  </p:oleObj>
                </mc:Choice>
                <mc:Fallback>
                  <p:oleObj name="数式" r:id="rId4" imgW="1473200" imgH="660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42799" y="1142003"/>
                          <a:ext cx="3806251" cy="162264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角丸四角形 34"/>
            <p:cNvSpPr/>
            <p:nvPr/>
          </p:nvSpPr>
          <p:spPr>
            <a:xfrm>
              <a:off x="2262931" y="1274092"/>
              <a:ext cx="311742" cy="389845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2843011" y="1212416"/>
              <a:ext cx="599553" cy="460220"/>
            </a:xfrm>
            <a:prstGeom prst="roundRect">
              <a:avLst/>
            </a:prstGeom>
            <a:noFill/>
            <a:ln w="3810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角丸四角形 36"/>
            <p:cNvSpPr/>
            <p:nvPr/>
          </p:nvSpPr>
          <p:spPr>
            <a:xfrm>
              <a:off x="2134289" y="2217968"/>
              <a:ext cx="599553" cy="511882"/>
            </a:xfrm>
            <a:prstGeom prst="roundRect">
              <a:avLst/>
            </a:prstGeom>
            <a:noFill/>
            <a:ln w="3810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38" name="オブジェクト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0239489"/>
              </p:ext>
            </p:extLst>
          </p:nvPr>
        </p:nvGraphicFramePr>
        <p:xfrm>
          <a:off x="584197" y="3625169"/>
          <a:ext cx="640099" cy="389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6" name="数式" r:id="rId6" imgW="342900" imgH="228600" progId="Equation.3">
                  <p:embed/>
                </p:oleObj>
              </mc:Choice>
              <mc:Fallback>
                <p:oleObj name="数式" r:id="rId6" imgW="342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4197" y="3625169"/>
                        <a:ext cx="640099" cy="389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テキスト ボックス 39"/>
          <p:cNvSpPr txBox="1"/>
          <p:nvPr/>
        </p:nvSpPr>
        <p:spPr>
          <a:xfrm>
            <a:off x="1131416" y="3640753"/>
            <a:ext cx="199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VTX 0.5-η </a:t>
            </a:r>
            <a:r>
              <a:rPr lang="en-US" altLang="ja-JP" dirty="0" smtClean="0"/>
              <a:t>slice</a:t>
            </a:r>
            <a:endParaRPr kumimoji="1" lang="ja-JP" altLang="en-US" dirty="0"/>
          </a:p>
        </p:txBody>
      </p:sp>
      <p:sp>
        <p:nvSpPr>
          <p:cNvPr id="77" name="角丸四角形 76"/>
          <p:cNvSpPr/>
          <p:nvPr/>
        </p:nvSpPr>
        <p:spPr>
          <a:xfrm>
            <a:off x="539922" y="3577998"/>
            <a:ext cx="2405276" cy="436485"/>
          </a:xfrm>
          <a:prstGeom prst="roundRect">
            <a:avLst/>
          </a:prstGeom>
          <a:noFill/>
          <a:ln w="3810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図形グループ 15"/>
          <p:cNvGrpSpPr/>
          <p:nvPr/>
        </p:nvGrpSpPr>
        <p:grpSpPr>
          <a:xfrm>
            <a:off x="548088" y="3065096"/>
            <a:ext cx="4211512" cy="402646"/>
            <a:chOff x="2397726" y="3099967"/>
            <a:chExt cx="2310269" cy="402646"/>
          </a:xfrm>
        </p:grpSpPr>
        <p:sp>
          <p:nvSpPr>
            <p:cNvPr id="42" name="テキスト ボックス 41"/>
            <p:cNvSpPr txBox="1"/>
            <p:nvPr/>
          </p:nvSpPr>
          <p:spPr>
            <a:xfrm>
              <a:off x="2714260" y="3099967"/>
              <a:ext cx="19937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VTX</a:t>
              </a:r>
              <a:r>
                <a:rPr lang="en-US" altLang="ja-JP" dirty="0"/>
                <a:t> </a:t>
              </a:r>
              <a:r>
                <a:rPr lang="en-US" altLang="ja-JP" dirty="0" smtClean="0"/>
                <a:t>cluster(charged particle hit)</a:t>
              </a:r>
              <a:endParaRPr kumimoji="1" lang="ja-JP" altLang="en-US" dirty="0"/>
            </a:p>
          </p:txBody>
        </p:sp>
        <p:grpSp>
          <p:nvGrpSpPr>
            <p:cNvPr id="12" name="図形グループ 11"/>
            <p:cNvGrpSpPr/>
            <p:nvPr/>
          </p:nvGrpSpPr>
          <p:grpSpPr>
            <a:xfrm>
              <a:off x="2397726" y="3104148"/>
              <a:ext cx="2310269" cy="398465"/>
              <a:chOff x="2397726" y="3104148"/>
              <a:chExt cx="2310269" cy="398465"/>
            </a:xfrm>
          </p:grpSpPr>
          <p:graphicFrame>
            <p:nvGraphicFramePr>
              <p:cNvPr id="41" name="オブジェクト 4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62738408"/>
                  </p:ext>
                </p:extLst>
              </p:nvPr>
            </p:nvGraphicFramePr>
            <p:xfrm>
              <a:off x="2408911" y="3104148"/>
              <a:ext cx="359756" cy="398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947" name="数式" r:id="rId8" imgW="190500" imgH="190500" progId="Equation.3">
                      <p:embed/>
                    </p:oleObj>
                  </mc:Choice>
                  <mc:Fallback>
                    <p:oleObj name="数式" r:id="rId8" imgW="190500" imgH="190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2408911" y="3104148"/>
                            <a:ext cx="359756" cy="39846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8" name="角丸四角形 77"/>
              <p:cNvSpPr/>
              <p:nvPr/>
            </p:nvSpPr>
            <p:spPr>
              <a:xfrm>
                <a:off x="2397726" y="3106114"/>
                <a:ext cx="2310269" cy="396499"/>
              </a:xfrm>
              <a:prstGeom prst="roundRect">
                <a:avLst/>
              </a:prstGeom>
              <a:noFill/>
              <a:ln w="381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" name="図形グループ 71"/>
          <p:cNvGrpSpPr/>
          <p:nvPr/>
        </p:nvGrpSpPr>
        <p:grpSpPr>
          <a:xfrm>
            <a:off x="1765300" y="4500722"/>
            <a:ext cx="6352058" cy="2091309"/>
            <a:chOff x="787411" y="2002894"/>
            <a:chExt cx="5727650" cy="1993163"/>
          </a:xfrm>
          <a:effectLst/>
        </p:grpSpPr>
        <p:grpSp>
          <p:nvGrpSpPr>
            <p:cNvPr id="73" name="図形グループ 72"/>
            <p:cNvGrpSpPr/>
            <p:nvPr/>
          </p:nvGrpSpPr>
          <p:grpSpPr>
            <a:xfrm>
              <a:off x="787411" y="3435683"/>
              <a:ext cx="5727650" cy="560374"/>
              <a:chOff x="349127" y="4262598"/>
              <a:chExt cx="8145146" cy="980146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49127" y="4845160"/>
                <a:ext cx="8145146" cy="28251"/>
              </a:xfrm>
              <a:prstGeom prst="line">
                <a:avLst/>
              </a:prstGeom>
              <a:ln w="28575" cmpd="sng">
                <a:solidFill>
                  <a:srgbClr val="292934"/>
                </a:solidFill>
                <a:prstDash val="solid"/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テキスト ボックス 83"/>
              <p:cNvSpPr txBox="1"/>
              <p:nvPr/>
            </p:nvSpPr>
            <p:spPr>
              <a:xfrm>
                <a:off x="7844728" y="4262598"/>
                <a:ext cx="554736" cy="369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/>
                  <a:t>Z</a:t>
                </a:r>
                <a:endParaRPr kumimoji="1" lang="ja-JP" altLang="en-US" dirty="0"/>
              </a:p>
            </p:txBody>
          </p:sp>
          <p:cxnSp>
            <p:nvCxnSpPr>
              <p:cNvPr id="85" name="直線コネクタ 84"/>
              <p:cNvCxnSpPr/>
              <p:nvPr/>
            </p:nvCxnSpPr>
            <p:spPr>
              <a:xfrm>
                <a:off x="4314517" y="4714112"/>
                <a:ext cx="0" cy="200000"/>
              </a:xfrm>
              <a:prstGeom prst="line">
                <a:avLst/>
              </a:prstGeom>
              <a:ln>
                <a:solidFill>
                  <a:srgbClr val="292934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テキスト ボックス 85"/>
              <p:cNvSpPr txBox="1"/>
              <p:nvPr/>
            </p:nvSpPr>
            <p:spPr>
              <a:xfrm>
                <a:off x="4001249" y="4873411"/>
                <a:ext cx="324557" cy="369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/>
                  <a:t>0</a:t>
                </a:r>
                <a:endParaRPr kumimoji="1" lang="ja-JP" altLang="en-US" dirty="0"/>
              </a:p>
            </p:txBody>
          </p:sp>
        </p:grpSp>
        <p:sp>
          <p:nvSpPr>
            <p:cNvPr id="74" name="正方形/長方形 73"/>
            <p:cNvSpPr/>
            <p:nvPr/>
          </p:nvSpPr>
          <p:spPr>
            <a:xfrm>
              <a:off x="1968616" y="3262031"/>
              <a:ext cx="3276761" cy="183330"/>
            </a:xfrm>
            <a:prstGeom prst="rect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 smtClean="0"/>
                <a:t>layer0</a:t>
              </a:r>
              <a:endParaRPr kumimoji="1" lang="ja-JP" altLang="en-US" dirty="0"/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1968614" y="2883326"/>
              <a:ext cx="3276761" cy="195638"/>
            </a:xfrm>
            <a:prstGeom prst="rect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 smtClean="0"/>
                <a:t>layer1</a:t>
              </a:r>
              <a:endParaRPr kumimoji="1" lang="ja-JP" altLang="en-US" dirty="0"/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1382038" y="2551914"/>
              <a:ext cx="4459957" cy="1622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 smtClean="0"/>
                <a:t>layer2</a:t>
              </a:r>
              <a:endParaRPr kumimoji="1" lang="ja-JP" altLang="en-US" dirty="0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948261" y="2185265"/>
              <a:ext cx="5323564" cy="1874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 smtClean="0"/>
                <a:t>layer3</a:t>
              </a:r>
              <a:endParaRPr kumimoji="1" lang="ja-JP" altLang="en-US" dirty="0"/>
            </a:p>
          </p:txBody>
        </p:sp>
        <p:sp>
          <p:nvSpPr>
            <p:cNvPr id="80" name="乗算記号 79"/>
            <p:cNvSpPr/>
            <p:nvPr/>
          </p:nvSpPr>
          <p:spPr>
            <a:xfrm>
              <a:off x="3605784" y="3549849"/>
              <a:ext cx="484235" cy="437809"/>
            </a:xfrm>
            <a:prstGeom prst="mathMultiply">
              <a:avLst/>
            </a:prstGeom>
            <a:solidFill>
              <a:srgbClr val="FF6600"/>
            </a:solidFill>
            <a:ln>
              <a:solidFill>
                <a:srgbClr val="FF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1" name="直線コネクタ 80"/>
            <p:cNvCxnSpPr/>
            <p:nvPr/>
          </p:nvCxnSpPr>
          <p:spPr>
            <a:xfrm flipH="1" flipV="1">
              <a:off x="2288303" y="2002894"/>
              <a:ext cx="1565715" cy="1672189"/>
            </a:xfrm>
            <a:prstGeom prst="line">
              <a:avLst/>
            </a:prstGeom>
            <a:ln w="38100" cmpd="sng">
              <a:solidFill>
                <a:srgbClr val="0000F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>
            <a:xfrm flipH="1" flipV="1">
              <a:off x="3204431" y="2002894"/>
              <a:ext cx="649586" cy="1715062"/>
            </a:xfrm>
            <a:prstGeom prst="line">
              <a:avLst/>
            </a:prstGeom>
            <a:ln w="38100" cmpd="sng">
              <a:solidFill>
                <a:srgbClr val="0000F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左矢印 87"/>
          <p:cNvSpPr/>
          <p:nvPr/>
        </p:nvSpPr>
        <p:spPr>
          <a:xfrm rot="10168395">
            <a:off x="2383589" y="5291475"/>
            <a:ext cx="1425606" cy="33355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左矢印 88"/>
          <p:cNvSpPr/>
          <p:nvPr/>
        </p:nvSpPr>
        <p:spPr>
          <a:xfrm rot="10613714">
            <a:off x="2416006" y="5691535"/>
            <a:ext cx="3231690" cy="23533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163782" y="4962843"/>
            <a:ext cx="2261917" cy="64633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Used clusters were in these region </a:t>
            </a:r>
            <a:endParaRPr kumimoji="1" lang="en-US" altLang="ja-JP" dirty="0" smtClean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5472657" y="4414042"/>
            <a:ext cx="2526358" cy="646331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       was measured in this region(</a:t>
            </a:r>
            <a:r>
              <a:rPr lang="en-US" altLang="ja-JP" dirty="0" err="1" smtClean="0"/>
              <a:t>Δη</a:t>
            </a:r>
            <a:r>
              <a:rPr lang="en-US" altLang="ja-JP" dirty="0" smtClean="0"/>
              <a:t>=0.5)</a:t>
            </a:r>
            <a:endParaRPr kumimoji="1" lang="ja-JP" altLang="en-US" dirty="0"/>
          </a:p>
        </p:txBody>
      </p:sp>
      <p:graphicFrame>
        <p:nvGraphicFramePr>
          <p:cNvPr id="91" name="オブジェクト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767524"/>
              </p:ext>
            </p:extLst>
          </p:nvPr>
        </p:nvGraphicFramePr>
        <p:xfrm>
          <a:off x="5570538" y="4422775"/>
          <a:ext cx="468312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8" name="数式" r:id="rId10" imgW="279400" imgH="228600" progId="Equation.3">
                  <p:embed/>
                </p:oleObj>
              </mc:Choice>
              <mc:Fallback>
                <p:oleObj name="数式" r:id="rId10" imgW="279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70538" y="4422775"/>
                        <a:ext cx="468312" cy="388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正方形/長方形 70"/>
          <p:cNvSpPr/>
          <p:nvPr/>
        </p:nvSpPr>
        <p:spPr>
          <a:xfrm>
            <a:off x="8190335" y="6040954"/>
            <a:ext cx="587942" cy="548949"/>
          </a:xfrm>
          <a:prstGeom prst="rect">
            <a:avLst/>
          </a:prstGeom>
          <a:solidFill>
            <a:srgbClr val="000090"/>
          </a:solidFill>
          <a:ln w="28575" cmpd="sng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3" name="正方形/長方形 92"/>
          <p:cNvSpPr/>
          <p:nvPr/>
        </p:nvSpPr>
        <p:spPr>
          <a:xfrm>
            <a:off x="1027535" y="6015554"/>
            <a:ext cx="587942" cy="548949"/>
          </a:xfrm>
          <a:prstGeom prst="rect">
            <a:avLst/>
          </a:prstGeom>
          <a:solidFill>
            <a:srgbClr val="000090"/>
          </a:solidFill>
          <a:ln w="28575" cmpd="sng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3092" y="6505986"/>
            <a:ext cx="158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0090"/>
                </a:solidFill>
              </a:rPr>
              <a:t>BBC </a:t>
            </a:r>
            <a:r>
              <a:rPr lang="en-US" altLang="ja-JP" dirty="0" smtClean="0">
                <a:solidFill>
                  <a:srgbClr val="000090"/>
                </a:solidFill>
              </a:rPr>
              <a:t>Sou</a:t>
            </a:r>
            <a:r>
              <a:rPr kumimoji="1" lang="en-US" altLang="ja-JP" dirty="0" smtClean="0">
                <a:solidFill>
                  <a:srgbClr val="000090"/>
                </a:solidFill>
              </a:rPr>
              <a:t>th</a:t>
            </a:r>
            <a:endParaRPr kumimoji="1" lang="ja-JP" altLang="en-US" dirty="0">
              <a:solidFill>
                <a:srgbClr val="000090"/>
              </a:solidFill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644406" y="6555389"/>
            <a:ext cx="132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0090"/>
                </a:solidFill>
              </a:rPr>
              <a:t>BBC </a:t>
            </a:r>
            <a:r>
              <a:rPr lang="en-US" altLang="ja-JP" dirty="0" smtClean="0">
                <a:solidFill>
                  <a:srgbClr val="000090"/>
                </a:solidFill>
              </a:rPr>
              <a:t>Nor</a:t>
            </a:r>
            <a:r>
              <a:rPr kumimoji="1" lang="en-US" altLang="ja-JP" dirty="0" smtClean="0">
                <a:solidFill>
                  <a:srgbClr val="000090"/>
                </a:solidFill>
              </a:rPr>
              <a:t>th</a:t>
            </a:r>
            <a:endParaRPr kumimoji="1" lang="ja-JP" altLang="en-US" dirty="0">
              <a:solidFill>
                <a:srgbClr val="000090"/>
              </a:solidFill>
            </a:endParaRPr>
          </a:p>
        </p:txBody>
      </p:sp>
      <p:graphicFrame>
        <p:nvGraphicFramePr>
          <p:cNvPr id="95" name="オブジェクト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155543"/>
              </p:ext>
            </p:extLst>
          </p:nvPr>
        </p:nvGraphicFramePr>
        <p:xfrm>
          <a:off x="5251450" y="1063625"/>
          <a:ext cx="3763963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9" name="数式" r:id="rId12" imgW="2590800" imgH="228600" progId="Equation.3">
                  <p:embed/>
                </p:oleObj>
              </mc:Choice>
              <mc:Fallback>
                <p:oleObj name="数式" r:id="rId12" imgW="2590800" imgH="228600" progId="Equation.3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251450" y="1063625"/>
                        <a:ext cx="3763963" cy="401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" name="左矢印 86"/>
          <p:cNvSpPr/>
          <p:nvPr/>
        </p:nvSpPr>
        <p:spPr>
          <a:xfrm rot="20014488">
            <a:off x="4501414" y="4857763"/>
            <a:ext cx="1084264" cy="173540"/>
          </a:xfrm>
          <a:prstGeom prst="leftArrow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3544750" y="4602322"/>
            <a:ext cx="901066" cy="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506649" y="4255783"/>
            <a:ext cx="1068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Δη</a:t>
            </a:r>
            <a:r>
              <a:rPr kumimoji="1" lang="en-US" altLang="ja-JP" dirty="0" smtClean="0"/>
              <a:t>=0.5</a:t>
            </a:r>
            <a:endParaRPr kumimoji="1" lang="ja-JP" altLang="en-US" dirty="0"/>
          </a:p>
        </p:txBody>
      </p:sp>
      <p:grpSp>
        <p:nvGrpSpPr>
          <p:cNvPr id="14" name="図形グループ 13"/>
          <p:cNvGrpSpPr/>
          <p:nvPr/>
        </p:nvGrpSpPr>
        <p:grpSpPr>
          <a:xfrm>
            <a:off x="4832340" y="1389108"/>
            <a:ext cx="4286259" cy="2471565"/>
            <a:chOff x="4832340" y="1376408"/>
            <a:chExt cx="4286259" cy="2682034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832340" y="1376408"/>
              <a:ext cx="4286259" cy="2656634"/>
            </a:xfrm>
            <a:prstGeom prst="rect">
              <a:avLst/>
            </a:prstGeom>
          </p:spPr>
        </p:pic>
        <p:sp>
          <p:nvSpPr>
            <p:cNvPr id="50" name="正方形/長方形 49"/>
            <p:cNvSpPr/>
            <p:nvPr/>
          </p:nvSpPr>
          <p:spPr>
            <a:xfrm>
              <a:off x="5166218" y="3889157"/>
              <a:ext cx="3686766" cy="1692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テキスト ボックス 51"/>
          <p:cNvSpPr txBox="1"/>
          <p:nvPr/>
        </p:nvSpPr>
        <p:spPr>
          <a:xfrm>
            <a:off x="7745732" y="3739633"/>
            <a:ext cx="1525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</a:t>
            </a:r>
            <a:r>
              <a:rPr kumimoji="1" lang="en-US" altLang="ja-JP" dirty="0" smtClean="0"/>
              <a:t>entrality[%]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90017" y="3615772"/>
            <a:ext cx="167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0</a:t>
            </a:r>
            <a:endParaRPr kumimoji="1" lang="ja-JP" altLang="en-US" sz="11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801100" y="3608828"/>
            <a:ext cx="4317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100</a:t>
            </a:r>
            <a:endParaRPr kumimoji="1" lang="ja-JP" altLang="en-US" sz="11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033116" y="3621528"/>
            <a:ext cx="459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50</a:t>
            </a:r>
            <a:endParaRPr kumimoji="1" lang="ja-JP" altLang="en-US" sz="11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870699" y="1493141"/>
            <a:ext cx="2247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 smtClean="0"/>
              <a:t>Au+Au</a:t>
            </a:r>
            <a:r>
              <a:rPr kumimoji="1" lang="en-US" altLang="ja-JP" sz="1200" b="1" dirty="0" smtClean="0"/>
              <a:t> √S</a:t>
            </a:r>
            <a:r>
              <a:rPr kumimoji="1" lang="en-US" altLang="ja-JP" sz="1200" b="1" baseline="-25000" dirty="0" smtClean="0"/>
              <a:t>NN</a:t>
            </a:r>
            <a:r>
              <a:rPr kumimoji="1" lang="en-US" altLang="ja-JP" sz="1200" b="1" dirty="0" smtClean="0"/>
              <a:t>= 200GeV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41552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DE042-1FCC-5148-A75C-3325F6E8ED2B}" type="slidenum">
              <a:rPr kumimoji="1" lang="ja-JP" altLang="en-US" smtClean="0"/>
              <a:t>22</a:t>
            </a:fld>
            <a:endParaRPr kumimoji="1" lang="ja-JP" altLang="en-US"/>
          </a:p>
        </p:txBody>
      </p:sp>
      <p:grpSp>
        <p:nvGrpSpPr>
          <p:cNvPr id="33" name="図形グループ 32"/>
          <p:cNvGrpSpPr/>
          <p:nvPr/>
        </p:nvGrpSpPr>
        <p:grpSpPr>
          <a:xfrm>
            <a:off x="444985" y="1305995"/>
            <a:ext cx="3806251" cy="1622643"/>
            <a:chOff x="342799" y="1142003"/>
            <a:chExt cx="3806251" cy="1622643"/>
          </a:xfrm>
        </p:grpSpPr>
        <p:graphicFrame>
          <p:nvGraphicFramePr>
            <p:cNvPr id="34" name="オブジェクト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5524730"/>
                </p:ext>
              </p:extLst>
            </p:nvPr>
          </p:nvGraphicFramePr>
          <p:xfrm>
            <a:off x="342799" y="1142003"/>
            <a:ext cx="3806251" cy="16226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944" name="数式" r:id="rId4" imgW="1473200" imgH="660400" progId="Equation.3">
                    <p:embed/>
                  </p:oleObj>
                </mc:Choice>
                <mc:Fallback>
                  <p:oleObj name="数式" r:id="rId4" imgW="1473200" imgH="660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42799" y="1142003"/>
                          <a:ext cx="3806251" cy="162264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角丸四角形 34"/>
            <p:cNvSpPr/>
            <p:nvPr/>
          </p:nvSpPr>
          <p:spPr>
            <a:xfrm>
              <a:off x="2262931" y="1274092"/>
              <a:ext cx="311742" cy="389845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2843011" y="1212416"/>
              <a:ext cx="599553" cy="460220"/>
            </a:xfrm>
            <a:prstGeom prst="roundRect">
              <a:avLst/>
            </a:prstGeom>
            <a:noFill/>
            <a:ln w="3810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角丸四角形 36"/>
            <p:cNvSpPr/>
            <p:nvPr/>
          </p:nvSpPr>
          <p:spPr>
            <a:xfrm>
              <a:off x="2134289" y="2217968"/>
              <a:ext cx="599553" cy="511882"/>
            </a:xfrm>
            <a:prstGeom prst="roundRect">
              <a:avLst/>
            </a:prstGeom>
            <a:noFill/>
            <a:ln w="3810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38" name="オブジェクト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1893023"/>
              </p:ext>
            </p:extLst>
          </p:nvPr>
        </p:nvGraphicFramePr>
        <p:xfrm>
          <a:off x="584197" y="3625169"/>
          <a:ext cx="640099" cy="389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5" name="数式" r:id="rId6" imgW="342900" imgH="228600" progId="Equation.3">
                  <p:embed/>
                </p:oleObj>
              </mc:Choice>
              <mc:Fallback>
                <p:oleObj name="数式" r:id="rId6" imgW="342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4197" y="3625169"/>
                        <a:ext cx="640099" cy="389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テキスト ボックス 39"/>
          <p:cNvSpPr txBox="1"/>
          <p:nvPr/>
        </p:nvSpPr>
        <p:spPr>
          <a:xfrm>
            <a:off x="1131416" y="3640753"/>
            <a:ext cx="199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VTX 0.5-η </a:t>
            </a:r>
            <a:r>
              <a:rPr lang="en-US" altLang="ja-JP" dirty="0" smtClean="0"/>
              <a:t>slice</a:t>
            </a:r>
            <a:endParaRPr kumimoji="1" lang="ja-JP" altLang="en-US" dirty="0"/>
          </a:p>
        </p:txBody>
      </p:sp>
      <p:sp>
        <p:nvSpPr>
          <p:cNvPr id="77" name="角丸四角形 76"/>
          <p:cNvSpPr/>
          <p:nvPr/>
        </p:nvSpPr>
        <p:spPr>
          <a:xfrm>
            <a:off x="539922" y="3577998"/>
            <a:ext cx="2405276" cy="436485"/>
          </a:xfrm>
          <a:prstGeom prst="roundRect">
            <a:avLst/>
          </a:prstGeom>
          <a:noFill/>
          <a:ln w="3810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図形グループ 15"/>
          <p:cNvGrpSpPr/>
          <p:nvPr/>
        </p:nvGrpSpPr>
        <p:grpSpPr>
          <a:xfrm>
            <a:off x="548088" y="3065096"/>
            <a:ext cx="4211512" cy="402646"/>
            <a:chOff x="2397726" y="3099967"/>
            <a:chExt cx="2310269" cy="402646"/>
          </a:xfrm>
        </p:grpSpPr>
        <p:sp>
          <p:nvSpPr>
            <p:cNvPr id="42" name="テキスト ボックス 41"/>
            <p:cNvSpPr txBox="1"/>
            <p:nvPr/>
          </p:nvSpPr>
          <p:spPr>
            <a:xfrm>
              <a:off x="2714260" y="3099967"/>
              <a:ext cx="19937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VTX</a:t>
              </a:r>
              <a:r>
                <a:rPr lang="en-US" altLang="ja-JP" dirty="0"/>
                <a:t> </a:t>
              </a:r>
              <a:r>
                <a:rPr lang="en-US" altLang="ja-JP" dirty="0" smtClean="0"/>
                <a:t>cluster(charged particle hit)</a:t>
              </a:r>
              <a:endParaRPr kumimoji="1" lang="ja-JP" altLang="en-US" dirty="0"/>
            </a:p>
          </p:txBody>
        </p:sp>
        <p:grpSp>
          <p:nvGrpSpPr>
            <p:cNvPr id="12" name="図形グループ 11"/>
            <p:cNvGrpSpPr/>
            <p:nvPr/>
          </p:nvGrpSpPr>
          <p:grpSpPr>
            <a:xfrm>
              <a:off x="2397726" y="3104148"/>
              <a:ext cx="2310269" cy="398465"/>
              <a:chOff x="2397726" y="3104148"/>
              <a:chExt cx="2310269" cy="398465"/>
            </a:xfrm>
          </p:grpSpPr>
          <p:graphicFrame>
            <p:nvGraphicFramePr>
              <p:cNvPr id="41" name="オブジェクト 4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76054670"/>
                  </p:ext>
                </p:extLst>
              </p:nvPr>
            </p:nvGraphicFramePr>
            <p:xfrm>
              <a:off x="2408911" y="3104148"/>
              <a:ext cx="359756" cy="398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5946" name="数式" r:id="rId8" imgW="190500" imgH="190500" progId="Equation.3">
                      <p:embed/>
                    </p:oleObj>
                  </mc:Choice>
                  <mc:Fallback>
                    <p:oleObj name="数式" r:id="rId8" imgW="190500" imgH="190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2408911" y="3104148"/>
                            <a:ext cx="359756" cy="39846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8" name="角丸四角形 77"/>
              <p:cNvSpPr/>
              <p:nvPr/>
            </p:nvSpPr>
            <p:spPr>
              <a:xfrm>
                <a:off x="2397726" y="3106114"/>
                <a:ext cx="2310269" cy="396499"/>
              </a:xfrm>
              <a:prstGeom prst="roundRect">
                <a:avLst/>
              </a:prstGeom>
              <a:noFill/>
              <a:ln w="381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aphicFrame>
        <p:nvGraphicFramePr>
          <p:cNvPr id="95" name="オブジェクト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108680"/>
              </p:ext>
            </p:extLst>
          </p:nvPr>
        </p:nvGraphicFramePr>
        <p:xfrm>
          <a:off x="5060950" y="1025525"/>
          <a:ext cx="3763963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7" name="数式" r:id="rId10" imgW="2590800" imgH="228600" progId="Equation.3">
                  <p:embed/>
                </p:oleObj>
              </mc:Choice>
              <mc:Fallback>
                <p:oleObj name="数式" r:id="rId10" imgW="2590800" imgH="228600" progId="Equation.3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060950" y="1025525"/>
                        <a:ext cx="3763963" cy="401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図形グループ 13"/>
          <p:cNvGrpSpPr/>
          <p:nvPr/>
        </p:nvGrpSpPr>
        <p:grpSpPr>
          <a:xfrm>
            <a:off x="4832340" y="1376408"/>
            <a:ext cx="4286259" cy="2471565"/>
            <a:chOff x="4832340" y="1376408"/>
            <a:chExt cx="4286259" cy="2682034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832340" y="1376408"/>
              <a:ext cx="4286259" cy="2656634"/>
            </a:xfrm>
            <a:prstGeom prst="rect">
              <a:avLst/>
            </a:prstGeom>
          </p:spPr>
        </p:pic>
        <p:sp>
          <p:nvSpPr>
            <p:cNvPr id="50" name="正方形/長方形 49"/>
            <p:cNvSpPr/>
            <p:nvPr/>
          </p:nvSpPr>
          <p:spPr>
            <a:xfrm>
              <a:off x="5166218" y="3889157"/>
              <a:ext cx="3686766" cy="1692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テキスト ボックス 51"/>
          <p:cNvSpPr txBox="1"/>
          <p:nvPr/>
        </p:nvSpPr>
        <p:spPr>
          <a:xfrm>
            <a:off x="7745732" y="3739633"/>
            <a:ext cx="1525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</a:t>
            </a:r>
            <a:r>
              <a:rPr kumimoji="1" lang="en-US" altLang="ja-JP" dirty="0" smtClean="0"/>
              <a:t>entrality[%]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90017" y="3615772"/>
            <a:ext cx="167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0</a:t>
            </a:r>
            <a:endParaRPr kumimoji="1" lang="ja-JP" altLang="en-US" sz="11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801100" y="3608828"/>
            <a:ext cx="4317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100</a:t>
            </a:r>
            <a:endParaRPr kumimoji="1" lang="ja-JP" altLang="en-US" sz="11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033116" y="3621528"/>
            <a:ext cx="459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50</a:t>
            </a:r>
            <a:endParaRPr kumimoji="1" lang="ja-JP" altLang="en-US" sz="11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259714" y="4048330"/>
            <a:ext cx="5903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I </a:t>
            </a:r>
            <a:r>
              <a:rPr lang="en-US" altLang="ja-JP" sz="2400" dirty="0" smtClean="0"/>
              <a:t>divided</a:t>
            </a:r>
            <a:r>
              <a:rPr kumimoji="1" lang="en-US" altLang="ja-JP" sz="2400" dirty="0" smtClean="0"/>
              <a:t> VTX into 12 parts </a:t>
            </a:r>
            <a:r>
              <a:rPr lang="en-US" altLang="ja-JP" sz="2400" dirty="0" smtClean="0"/>
              <a:t>by</a:t>
            </a:r>
            <a:r>
              <a:rPr kumimoji="1" lang="en-US" altLang="ja-JP" sz="2400" dirty="0" smtClean="0"/>
              <a:t> 0.5η slice.</a:t>
            </a:r>
            <a:endParaRPr kumimoji="1" lang="ja-JP" altLang="en-US" sz="240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403807" y="5930628"/>
            <a:ext cx="322317" cy="35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0</a:t>
            </a:r>
            <a:endParaRPr kumimoji="1" lang="ja-JP" altLang="en-US" sz="14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84197" y="5911612"/>
            <a:ext cx="628528" cy="35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-3.0</a:t>
            </a:r>
            <a:endParaRPr kumimoji="1" lang="ja-JP" altLang="en-US" sz="14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838700" y="5900738"/>
            <a:ext cx="637587" cy="35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-2.0</a:t>
            </a:r>
            <a:endParaRPr kumimoji="1" lang="ja-JP" altLang="en-US" sz="1400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23015" y="5890561"/>
            <a:ext cx="684779" cy="35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-1.0</a:t>
            </a:r>
            <a:endParaRPr kumimoji="1" lang="ja-JP" altLang="en-US" sz="14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545484" y="5905069"/>
            <a:ext cx="511641" cy="35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1</a:t>
            </a:r>
            <a:r>
              <a:rPr kumimoji="1" lang="en-US" altLang="ja-JP" sz="1400" dirty="0" smtClean="0"/>
              <a:t>.0</a:t>
            </a:r>
            <a:endParaRPr kumimoji="1" lang="ja-JP" altLang="en-US" sz="1400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6735502" y="5919091"/>
            <a:ext cx="526026" cy="35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2.0</a:t>
            </a:r>
            <a:endParaRPr kumimoji="1" lang="ja-JP" altLang="en-US" sz="14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955289" y="5900738"/>
            <a:ext cx="464773" cy="35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3</a:t>
            </a:r>
            <a:r>
              <a:rPr kumimoji="1" lang="en-US" altLang="ja-JP" sz="1400" dirty="0" smtClean="0"/>
              <a:t>.0</a:t>
            </a:r>
            <a:endParaRPr kumimoji="1" lang="ja-JP" altLang="en-US" sz="1400" dirty="0"/>
          </a:p>
        </p:txBody>
      </p:sp>
      <p:cxnSp>
        <p:nvCxnSpPr>
          <p:cNvPr id="62" name="直線矢印コネクタ 61"/>
          <p:cNvCxnSpPr/>
          <p:nvPr/>
        </p:nvCxnSpPr>
        <p:spPr>
          <a:xfrm>
            <a:off x="854070" y="5944928"/>
            <a:ext cx="7718392" cy="11107"/>
          </a:xfrm>
          <a:prstGeom prst="straightConnector1">
            <a:avLst/>
          </a:prstGeom>
          <a:ln w="28575" cmpd="sng"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3" name="図形グループ 62"/>
          <p:cNvGrpSpPr/>
          <p:nvPr/>
        </p:nvGrpSpPr>
        <p:grpSpPr>
          <a:xfrm>
            <a:off x="882634" y="4687581"/>
            <a:ext cx="7298894" cy="1220179"/>
            <a:chOff x="1224296" y="5381134"/>
            <a:chExt cx="6877960" cy="1068144"/>
          </a:xfrm>
        </p:grpSpPr>
        <p:sp>
          <p:nvSpPr>
            <p:cNvPr id="64" name="正方形/長方形 63"/>
            <p:cNvSpPr/>
            <p:nvPr/>
          </p:nvSpPr>
          <p:spPr>
            <a:xfrm>
              <a:off x="1224296" y="6256921"/>
              <a:ext cx="6877960" cy="192357"/>
            </a:xfrm>
            <a:prstGeom prst="rect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 smtClean="0"/>
                <a:t>layer0</a:t>
              </a:r>
              <a:endParaRPr kumimoji="1" lang="ja-JP" altLang="en-US" dirty="0"/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1780349" y="5948468"/>
              <a:ext cx="5750598" cy="205271"/>
            </a:xfrm>
            <a:prstGeom prst="rect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 smtClean="0"/>
                <a:t>layer1</a:t>
              </a:r>
              <a:endParaRPr kumimoji="1" lang="ja-JP" altLang="en-US" dirty="0"/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2371999" y="5676937"/>
              <a:ext cx="4585936" cy="17024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 smtClean="0"/>
                <a:t>layer2</a:t>
              </a:r>
              <a:endParaRPr kumimoji="1" lang="ja-JP" altLang="en-US" dirty="0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2942550" y="5381134"/>
              <a:ext cx="3450417" cy="19664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 smtClean="0"/>
                <a:t>layer3</a:t>
              </a:r>
              <a:endParaRPr kumimoji="1" lang="ja-JP" altLang="en-US" dirty="0"/>
            </a:p>
          </p:txBody>
        </p:sp>
      </p:grpSp>
      <p:sp>
        <p:nvSpPr>
          <p:cNvPr id="68" name="テキスト ボックス 67"/>
          <p:cNvSpPr txBox="1"/>
          <p:nvPr/>
        </p:nvSpPr>
        <p:spPr>
          <a:xfrm>
            <a:off x="8572462" y="5909151"/>
            <a:ext cx="464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/>
              <a:t>η</a:t>
            </a:r>
            <a:endParaRPr kumimoji="1" lang="ja-JP" altLang="en-US" sz="240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9709" y="4539454"/>
            <a:ext cx="201330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/>
              <a:t>η</a:t>
            </a:r>
            <a:r>
              <a:rPr lang="en-US" altLang="ja-JP" sz="2400" dirty="0" smtClean="0"/>
              <a:t> coordinate</a:t>
            </a:r>
            <a:r>
              <a:rPr lang="ja-JP" altLang="en-US" sz="2400" dirty="0" smtClean="0"/>
              <a:t>　</a:t>
            </a:r>
            <a:endParaRPr kumimoji="1" lang="ja-JP" altLang="en-US" sz="24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870699" y="1493141"/>
            <a:ext cx="2247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 smtClean="0"/>
              <a:t>Au+Au</a:t>
            </a:r>
            <a:r>
              <a:rPr kumimoji="1" lang="en-US" altLang="ja-JP" sz="1200" b="1" dirty="0" smtClean="0"/>
              <a:t> √S</a:t>
            </a:r>
            <a:r>
              <a:rPr kumimoji="1" lang="en-US" altLang="ja-JP" sz="1200" b="1" baseline="-25000" dirty="0" smtClean="0"/>
              <a:t>NN</a:t>
            </a:r>
            <a:r>
              <a:rPr kumimoji="1" lang="en-US" altLang="ja-JP" sz="1200" b="1" dirty="0" smtClean="0"/>
              <a:t>= 200GeV</a:t>
            </a:r>
            <a:endParaRPr kumimoji="1" lang="ja-JP" altLang="en-US" sz="1200" b="1" dirty="0"/>
          </a:p>
        </p:txBody>
      </p:sp>
      <p:sp>
        <p:nvSpPr>
          <p:cNvPr id="44" name="タイトル 1"/>
          <p:cNvSpPr>
            <a:spLocks noGrp="1"/>
          </p:cNvSpPr>
          <p:nvPr>
            <p:ph type="title"/>
          </p:nvPr>
        </p:nvSpPr>
        <p:spPr>
          <a:xfrm>
            <a:off x="457200" y="471233"/>
            <a:ext cx="8229600" cy="990600"/>
          </a:xfrm>
        </p:spPr>
        <p:txBody>
          <a:bodyPr/>
          <a:lstStyle/>
          <a:p>
            <a:r>
              <a:rPr lang="en-US" altLang="ja-JP" dirty="0" smtClean="0"/>
              <a:t>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: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760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図形グループ 107"/>
          <p:cNvGrpSpPr/>
          <p:nvPr/>
        </p:nvGrpSpPr>
        <p:grpSpPr>
          <a:xfrm>
            <a:off x="584197" y="4265134"/>
            <a:ext cx="8453038" cy="2389666"/>
            <a:chOff x="584197" y="4468334"/>
            <a:chExt cx="8453038" cy="2389666"/>
          </a:xfrm>
        </p:grpSpPr>
        <p:grpSp>
          <p:nvGrpSpPr>
            <p:cNvPr id="109" name="図形グループ 108"/>
            <p:cNvGrpSpPr/>
            <p:nvPr/>
          </p:nvGrpSpPr>
          <p:grpSpPr>
            <a:xfrm>
              <a:off x="882634" y="4900177"/>
              <a:ext cx="7298894" cy="1213102"/>
              <a:chOff x="1224296" y="5381134"/>
              <a:chExt cx="6877960" cy="1068144"/>
            </a:xfrm>
          </p:grpSpPr>
          <p:sp>
            <p:nvSpPr>
              <p:cNvPr id="146" name="正方形/長方形 145"/>
              <p:cNvSpPr/>
              <p:nvPr/>
            </p:nvSpPr>
            <p:spPr>
              <a:xfrm>
                <a:off x="1224296" y="6256921"/>
                <a:ext cx="6877960" cy="192357"/>
              </a:xfrm>
              <a:prstGeom prst="rect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en-US" altLang="ja-JP" dirty="0" smtClean="0"/>
                  <a:t>layer0</a:t>
                </a:r>
                <a:endParaRPr kumimoji="1" lang="ja-JP" altLang="en-US" dirty="0"/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1780349" y="5948468"/>
                <a:ext cx="5750598" cy="205271"/>
              </a:xfrm>
              <a:prstGeom prst="rect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en-US" altLang="ja-JP" dirty="0" smtClean="0"/>
                  <a:t>layer1</a:t>
                </a:r>
                <a:endParaRPr kumimoji="1" lang="ja-JP" altLang="en-US" dirty="0"/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2371999" y="5676937"/>
                <a:ext cx="4585936" cy="17024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en-US" altLang="ja-JP" dirty="0" smtClean="0"/>
                  <a:t>layer2</a:t>
                </a:r>
                <a:endParaRPr kumimoji="1" lang="ja-JP" altLang="en-US" dirty="0"/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2942550" y="5381134"/>
                <a:ext cx="3450417" cy="19664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en-US" altLang="ja-JP" dirty="0" smtClean="0"/>
                  <a:t>layer3</a:t>
                </a:r>
                <a:endParaRPr kumimoji="1" lang="ja-JP" altLang="en-US" dirty="0"/>
              </a:p>
            </p:txBody>
          </p:sp>
        </p:grpSp>
        <p:sp>
          <p:nvSpPr>
            <p:cNvPr id="110" name="テキスト ボックス 109"/>
            <p:cNvSpPr txBox="1"/>
            <p:nvPr/>
          </p:nvSpPr>
          <p:spPr>
            <a:xfrm>
              <a:off x="5276382" y="4468334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/>
                <a:t>8</a:t>
              </a:r>
              <a:endParaRPr kumimoji="1" lang="ja-JP" altLang="en-US" dirty="0"/>
            </a:p>
          </p:txBody>
        </p:sp>
        <p:sp>
          <p:nvSpPr>
            <p:cNvPr id="111" name="テキスト ボックス 110"/>
            <p:cNvSpPr txBox="1"/>
            <p:nvPr/>
          </p:nvSpPr>
          <p:spPr>
            <a:xfrm>
              <a:off x="5938523" y="4476762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/>
                <a:t>9</a:t>
              </a:r>
              <a:endParaRPr kumimoji="1" lang="ja-JP" altLang="en-US" dirty="0"/>
            </a:p>
          </p:txBody>
        </p:sp>
        <p:sp>
          <p:nvSpPr>
            <p:cNvPr id="112" name="テキスト ボックス 111"/>
            <p:cNvSpPr txBox="1"/>
            <p:nvPr/>
          </p:nvSpPr>
          <p:spPr>
            <a:xfrm>
              <a:off x="6451677" y="4476860"/>
              <a:ext cx="461625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10</a:t>
              </a:r>
              <a:endParaRPr kumimoji="1" lang="ja-JP" altLang="en-US" dirty="0"/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7064117" y="4476860"/>
              <a:ext cx="479683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11</a:t>
              </a:r>
              <a:endParaRPr kumimoji="1" lang="ja-JP" altLang="en-US" dirty="0"/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7663640" y="4468334"/>
              <a:ext cx="48214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12</a:t>
              </a:r>
              <a:endParaRPr kumimoji="1" lang="ja-JP" altLang="en-US" dirty="0"/>
            </a:p>
          </p:txBody>
        </p:sp>
        <p:sp>
          <p:nvSpPr>
            <p:cNvPr id="115" name="テキスト ボックス 114"/>
            <p:cNvSpPr txBox="1"/>
            <p:nvPr/>
          </p:nvSpPr>
          <p:spPr>
            <a:xfrm>
              <a:off x="4693800" y="4468334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/>
                <a:t>7</a:t>
              </a:r>
              <a:endParaRPr kumimoji="1" lang="ja-JP" altLang="en-US" dirty="0"/>
            </a:p>
          </p:txBody>
        </p:sp>
        <p:sp>
          <p:nvSpPr>
            <p:cNvPr id="116" name="テキスト ボックス 115"/>
            <p:cNvSpPr txBox="1"/>
            <p:nvPr/>
          </p:nvSpPr>
          <p:spPr>
            <a:xfrm>
              <a:off x="4071320" y="4475295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6</a:t>
              </a:r>
              <a:endParaRPr kumimoji="1" lang="ja-JP" altLang="en-US" dirty="0"/>
            </a:p>
          </p:txBody>
        </p:sp>
        <p:sp>
          <p:nvSpPr>
            <p:cNvPr id="117" name="テキスト ボックス 116"/>
            <p:cNvSpPr txBox="1"/>
            <p:nvPr/>
          </p:nvSpPr>
          <p:spPr>
            <a:xfrm>
              <a:off x="3485887" y="4475295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5</a:t>
              </a:r>
              <a:endParaRPr kumimoji="1" lang="ja-JP" altLang="en-US" dirty="0"/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>
              <a:off x="2860036" y="4475295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4</a:t>
              </a:r>
              <a:endParaRPr kumimoji="1" lang="ja-JP" altLang="en-US" dirty="0"/>
            </a:p>
          </p:txBody>
        </p:sp>
        <p:sp>
          <p:nvSpPr>
            <p:cNvPr id="119" name="テキスト ボックス 118"/>
            <p:cNvSpPr txBox="1"/>
            <p:nvPr/>
          </p:nvSpPr>
          <p:spPr>
            <a:xfrm>
              <a:off x="2273943" y="4468334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/>
                <a:t>3</a:t>
              </a:r>
              <a:endParaRPr kumimoji="1" lang="ja-JP" altLang="en-US" dirty="0"/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1627126" y="4468334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/>
                <a:t>2</a:t>
              </a:r>
              <a:endParaRPr kumimoji="1" lang="ja-JP" altLang="en-US" dirty="0"/>
            </a:p>
          </p:txBody>
        </p:sp>
        <p:sp>
          <p:nvSpPr>
            <p:cNvPr id="121" name="テキスト ボックス 120"/>
            <p:cNvSpPr txBox="1"/>
            <p:nvPr/>
          </p:nvSpPr>
          <p:spPr>
            <a:xfrm>
              <a:off x="1000864" y="4475295"/>
              <a:ext cx="264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/>
                <a:t>1</a:t>
              </a:r>
              <a:endParaRPr kumimoji="1" lang="ja-JP" altLang="en-US" dirty="0"/>
            </a:p>
          </p:txBody>
        </p:sp>
        <p:cxnSp>
          <p:nvCxnSpPr>
            <p:cNvPr id="122" name="直線矢印コネクタ 121"/>
            <p:cNvCxnSpPr/>
            <p:nvPr/>
          </p:nvCxnSpPr>
          <p:spPr>
            <a:xfrm>
              <a:off x="854070" y="6150232"/>
              <a:ext cx="7718392" cy="11043"/>
            </a:xfrm>
            <a:prstGeom prst="straightConnector1">
              <a:avLst/>
            </a:prstGeom>
            <a:ln w="28575" cmpd="sng">
              <a:solidFill>
                <a:srgbClr val="0000FF"/>
              </a:solidFill>
              <a:prstDash val="soli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3" name="図形グループ 122"/>
            <p:cNvGrpSpPr/>
            <p:nvPr/>
          </p:nvGrpSpPr>
          <p:grpSpPr>
            <a:xfrm>
              <a:off x="584197" y="4762498"/>
              <a:ext cx="7835865" cy="1684812"/>
              <a:chOff x="584197" y="4759315"/>
              <a:chExt cx="7835865" cy="1834747"/>
            </a:xfrm>
          </p:grpSpPr>
          <p:sp>
            <p:nvSpPr>
              <p:cNvPr id="126" name="テキスト ボックス 125"/>
              <p:cNvSpPr txBox="1"/>
              <p:nvPr/>
            </p:nvSpPr>
            <p:spPr>
              <a:xfrm>
                <a:off x="4403807" y="6244516"/>
                <a:ext cx="322317" cy="349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0</a:t>
                </a:r>
                <a:endParaRPr kumimoji="1" lang="ja-JP" altLang="en-US" sz="1400" dirty="0"/>
              </a:p>
            </p:txBody>
          </p:sp>
          <p:sp>
            <p:nvSpPr>
              <p:cNvPr id="127" name="テキスト ボックス 126"/>
              <p:cNvSpPr txBox="1"/>
              <p:nvPr/>
            </p:nvSpPr>
            <p:spPr>
              <a:xfrm>
                <a:off x="584197" y="6211781"/>
                <a:ext cx="628528" cy="349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-3.0</a:t>
                </a:r>
                <a:endParaRPr kumimoji="1" lang="ja-JP" altLang="en-US" sz="1400" dirty="0"/>
              </a:p>
            </p:txBody>
          </p:sp>
          <p:sp>
            <p:nvSpPr>
              <p:cNvPr id="128" name="テキスト ボックス 127"/>
              <p:cNvSpPr txBox="1"/>
              <p:nvPr/>
            </p:nvSpPr>
            <p:spPr>
              <a:xfrm>
                <a:off x="1800600" y="6228629"/>
                <a:ext cx="637587" cy="349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-2.0</a:t>
                </a:r>
                <a:endParaRPr kumimoji="1" lang="ja-JP" altLang="en-US" sz="1400" dirty="0"/>
              </a:p>
            </p:txBody>
          </p:sp>
          <p:sp>
            <p:nvSpPr>
              <p:cNvPr id="129" name="テキスト ボックス 128"/>
              <p:cNvSpPr txBox="1"/>
              <p:nvPr/>
            </p:nvSpPr>
            <p:spPr>
              <a:xfrm>
                <a:off x="3048415" y="6218511"/>
                <a:ext cx="684779" cy="349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-1.0</a:t>
                </a:r>
                <a:endParaRPr kumimoji="1" lang="ja-JP" altLang="en-US" sz="1400" dirty="0"/>
              </a:p>
            </p:txBody>
          </p:sp>
          <p:sp>
            <p:nvSpPr>
              <p:cNvPr id="130" name="テキスト ボックス 129"/>
              <p:cNvSpPr txBox="1"/>
              <p:nvPr/>
            </p:nvSpPr>
            <p:spPr>
              <a:xfrm>
                <a:off x="5558184" y="6219105"/>
                <a:ext cx="511641" cy="349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dirty="0"/>
                  <a:t>1</a:t>
                </a:r>
                <a:r>
                  <a:rPr kumimoji="1" lang="en-US" altLang="ja-JP" sz="1400" dirty="0" smtClean="0"/>
                  <a:t>.0</a:t>
                </a:r>
                <a:endParaRPr kumimoji="1" lang="ja-JP" altLang="en-US" sz="1400" dirty="0"/>
              </a:p>
            </p:txBody>
          </p:sp>
          <p:sp>
            <p:nvSpPr>
              <p:cNvPr id="131" name="テキスト ボックス 130"/>
              <p:cNvSpPr txBox="1"/>
              <p:nvPr/>
            </p:nvSpPr>
            <p:spPr>
              <a:xfrm>
                <a:off x="6773602" y="6233046"/>
                <a:ext cx="526026" cy="349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dirty="0" smtClean="0"/>
                  <a:t>2.0</a:t>
                </a:r>
                <a:endParaRPr kumimoji="1" lang="ja-JP" altLang="en-US" sz="1400" dirty="0"/>
              </a:p>
            </p:txBody>
          </p:sp>
          <p:sp>
            <p:nvSpPr>
              <p:cNvPr id="132" name="テキスト ボックス 131"/>
              <p:cNvSpPr txBox="1"/>
              <p:nvPr/>
            </p:nvSpPr>
            <p:spPr>
              <a:xfrm>
                <a:off x="7955289" y="6228629"/>
                <a:ext cx="464773" cy="349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dirty="0" smtClean="0"/>
                  <a:t>3</a:t>
                </a:r>
                <a:r>
                  <a:rPr kumimoji="1" lang="en-US" altLang="ja-JP" sz="1400" dirty="0" smtClean="0"/>
                  <a:t>.0</a:t>
                </a:r>
                <a:endParaRPr kumimoji="1" lang="ja-JP" altLang="en-US" sz="1400" dirty="0"/>
              </a:p>
            </p:txBody>
          </p:sp>
          <p:cxnSp>
            <p:nvCxnSpPr>
              <p:cNvPr id="133" name="直線コネクタ 132"/>
              <p:cNvCxnSpPr/>
              <p:nvPr/>
            </p:nvCxnSpPr>
            <p:spPr>
              <a:xfrm>
                <a:off x="2088112" y="4770358"/>
                <a:ext cx="0" cy="1517630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/>
              <p:cNvCxnSpPr/>
              <p:nvPr/>
            </p:nvCxnSpPr>
            <p:spPr>
              <a:xfrm>
                <a:off x="8181528" y="4759315"/>
                <a:ext cx="0" cy="1543317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線コネクタ 134"/>
              <p:cNvCxnSpPr/>
              <p:nvPr/>
            </p:nvCxnSpPr>
            <p:spPr>
              <a:xfrm>
                <a:off x="2706046" y="4770358"/>
                <a:ext cx="0" cy="1517630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線コネクタ 135"/>
              <p:cNvCxnSpPr/>
              <p:nvPr/>
            </p:nvCxnSpPr>
            <p:spPr>
              <a:xfrm>
                <a:off x="3320059" y="4770358"/>
                <a:ext cx="0" cy="1517630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線コネクタ 136"/>
              <p:cNvCxnSpPr/>
              <p:nvPr/>
            </p:nvCxnSpPr>
            <p:spPr>
              <a:xfrm>
                <a:off x="3928109" y="4770358"/>
                <a:ext cx="0" cy="1532274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線コネクタ 137"/>
              <p:cNvCxnSpPr/>
              <p:nvPr/>
            </p:nvCxnSpPr>
            <p:spPr>
              <a:xfrm>
                <a:off x="7624526" y="4770358"/>
                <a:ext cx="0" cy="1532274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線コネクタ 138"/>
              <p:cNvCxnSpPr/>
              <p:nvPr/>
            </p:nvCxnSpPr>
            <p:spPr>
              <a:xfrm>
                <a:off x="5161256" y="4770358"/>
                <a:ext cx="0" cy="1517630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線コネクタ 139"/>
              <p:cNvCxnSpPr/>
              <p:nvPr/>
            </p:nvCxnSpPr>
            <p:spPr>
              <a:xfrm>
                <a:off x="5787827" y="4759315"/>
                <a:ext cx="0" cy="1528673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コネクタ 140"/>
              <p:cNvCxnSpPr/>
              <p:nvPr/>
            </p:nvCxnSpPr>
            <p:spPr>
              <a:xfrm>
                <a:off x="1468328" y="4759315"/>
                <a:ext cx="0" cy="1554359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/>
              <p:cNvCxnSpPr/>
              <p:nvPr/>
            </p:nvCxnSpPr>
            <p:spPr>
              <a:xfrm>
                <a:off x="886423" y="4770358"/>
                <a:ext cx="0" cy="1532274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線コネクタ 142"/>
              <p:cNvCxnSpPr/>
              <p:nvPr/>
            </p:nvCxnSpPr>
            <p:spPr>
              <a:xfrm>
                <a:off x="6399669" y="4759315"/>
                <a:ext cx="0" cy="1554359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線コネクタ 143"/>
              <p:cNvCxnSpPr/>
              <p:nvPr/>
            </p:nvCxnSpPr>
            <p:spPr>
              <a:xfrm>
                <a:off x="6997503" y="4770358"/>
                <a:ext cx="0" cy="1543317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線コネクタ 144"/>
              <p:cNvCxnSpPr/>
              <p:nvPr/>
            </p:nvCxnSpPr>
            <p:spPr>
              <a:xfrm>
                <a:off x="4535354" y="4759315"/>
                <a:ext cx="4488" cy="1528673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" name="テキスト ボックス 123"/>
            <p:cNvSpPr txBox="1"/>
            <p:nvPr/>
          </p:nvSpPr>
          <p:spPr>
            <a:xfrm>
              <a:off x="8572462" y="5947251"/>
              <a:ext cx="4647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err="1" smtClean="0"/>
                <a:t>η</a:t>
              </a:r>
              <a:endParaRPr kumimoji="1" lang="ja-JP" altLang="en-US" sz="2400" dirty="0"/>
            </a:p>
          </p:txBody>
        </p:sp>
        <p:sp>
          <p:nvSpPr>
            <p:cNvPr id="125" name="テキスト ボックス 124"/>
            <p:cNvSpPr txBox="1"/>
            <p:nvPr/>
          </p:nvSpPr>
          <p:spPr>
            <a:xfrm>
              <a:off x="614635" y="6396335"/>
              <a:ext cx="82899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/>
                <a:t>I calculated correlation between BBC NS and these region.</a:t>
              </a:r>
              <a:endParaRPr kumimoji="1" lang="ja-JP" altLang="en-US" sz="2400" dirty="0"/>
            </a:p>
          </p:txBody>
        </p:sp>
      </p:grp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DE042-1FCC-5148-A75C-3325F6E8ED2B}" type="slidenum">
              <a:rPr kumimoji="1" lang="ja-JP" altLang="en-US" smtClean="0"/>
              <a:t>23</a:t>
            </a:fld>
            <a:endParaRPr kumimoji="1" lang="ja-JP" altLang="en-US"/>
          </a:p>
        </p:txBody>
      </p:sp>
      <p:grpSp>
        <p:nvGrpSpPr>
          <p:cNvPr id="33" name="図形グループ 32"/>
          <p:cNvGrpSpPr/>
          <p:nvPr/>
        </p:nvGrpSpPr>
        <p:grpSpPr>
          <a:xfrm>
            <a:off x="444985" y="1305995"/>
            <a:ext cx="3806251" cy="1622643"/>
            <a:chOff x="342799" y="1142003"/>
            <a:chExt cx="3806251" cy="1622643"/>
          </a:xfrm>
        </p:grpSpPr>
        <p:graphicFrame>
          <p:nvGraphicFramePr>
            <p:cNvPr id="34" name="オブジェクト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57487263"/>
                </p:ext>
              </p:extLst>
            </p:nvPr>
          </p:nvGraphicFramePr>
          <p:xfrm>
            <a:off x="342799" y="1142003"/>
            <a:ext cx="3806251" cy="16226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968" name="数式" r:id="rId4" imgW="1473200" imgH="660400" progId="Equation.3">
                    <p:embed/>
                  </p:oleObj>
                </mc:Choice>
                <mc:Fallback>
                  <p:oleObj name="数式" r:id="rId4" imgW="1473200" imgH="660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42799" y="1142003"/>
                          <a:ext cx="3806251" cy="162264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角丸四角形 34"/>
            <p:cNvSpPr/>
            <p:nvPr/>
          </p:nvSpPr>
          <p:spPr>
            <a:xfrm>
              <a:off x="2262931" y="1274092"/>
              <a:ext cx="311742" cy="389845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2843011" y="1212416"/>
              <a:ext cx="599553" cy="460220"/>
            </a:xfrm>
            <a:prstGeom prst="roundRect">
              <a:avLst/>
            </a:prstGeom>
            <a:noFill/>
            <a:ln w="3810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角丸四角形 36"/>
            <p:cNvSpPr/>
            <p:nvPr/>
          </p:nvSpPr>
          <p:spPr>
            <a:xfrm>
              <a:off x="2134289" y="2217968"/>
              <a:ext cx="599553" cy="511882"/>
            </a:xfrm>
            <a:prstGeom prst="roundRect">
              <a:avLst/>
            </a:prstGeom>
            <a:noFill/>
            <a:ln w="3810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38" name="オブジェクト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278167"/>
              </p:ext>
            </p:extLst>
          </p:nvPr>
        </p:nvGraphicFramePr>
        <p:xfrm>
          <a:off x="584197" y="3625169"/>
          <a:ext cx="640099" cy="389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9" name="数式" r:id="rId6" imgW="342900" imgH="228600" progId="Equation.3">
                  <p:embed/>
                </p:oleObj>
              </mc:Choice>
              <mc:Fallback>
                <p:oleObj name="数式" r:id="rId6" imgW="342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4197" y="3625169"/>
                        <a:ext cx="640099" cy="389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テキスト ボックス 39"/>
          <p:cNvSpPr txBox="1"/>
          <p:nvPr/>
        </p:nvSpPr>
        <p:spPr>
          <a:xfrm>
            <a:off x="1131416" y="3640753"/>
            <a:ext cx="199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VTX 0.5-η </a:t>
            </a:r>
            <a:r>
              <a:rPr lang="en-US" altLang="ja-JP" dirty="0" smtClean="0"/>
              <a:t>slice</a:t>
            </a:r>
            <a:endParaRPr kumimoji="1" lang="ja-JP" altLang="en-US" dirty="0"/>
          </a:p>
        </p:txBody>
      </p:sp>
      <p:sp>
        <p:nvSpPr>
          <p:cNvPr id="77" name="角丸四角形 76"/>
          <p:cNvSpPr/>
          <p:nvPr/>
        </p:nvSpPr>
        <p:spPr>
          <a:xfrm>
            <a:off x="539922" y="3577998"/>
            <a:ext cx="2405276" cy="436485"/>
          </a:xfrm>
          <a:prstGeom prst="roundRect">
            <a:avLst/>
          </a:prstGeom>
          <a:noFill/>
          <a:ln w="3810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図形グループ 15"/>
          <p:cNvGrpSpPr/>
          <p:nvPr/>
        </p:nvGrpSpPr>
        <p:grpSpPr>
          <a:xfrm>
            <a:off x="548088" y="3065096"/>
            <a:ext cx="4211512" cy="402646"/>
            <a:chOff x="2397726" y="3099967"/>
            <a:chExt cx="2310269" cy="402646"/>
          </a:xfrm>
        </p:grpSpPr>
        <p:sp>
          <p:nvSpPr>
            <p:cNvPr id="42" name="テキスト ボックス 41"/>
            <p:cNvSpPr txBox="1"/>
            <p:nvPr/>
          </p:nvSpPr>
          <p:spPr>
            <a:xfrm>
              <a:off x="2714260" y="3099967"/>
              <a:ext cx="19937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VTX</a:t>
              </a:r>
              <a:r>
                <a:rPr lang="en-US" altLang="ja-JP" dirty="0"/>
                <a:t> </a:t>
              </a:r>
              <a:r>
                <a:rPr lang="en-US" altLang="ja-JP" dirty="0" smtClean="0"/>
                <a:t>cluster(charged particle hit)</a:t>
              </a:r>
              <a:endParaRPr kumimoji="1" lang="ja-JP" altLang="en-US" dirty="0"/>
            </a:p>
          </p:txBody>
        </p:sp>
        <p:grpSp>
          <p:nvGrpSpPr>
            <p:cNvPr id="12" name="図形グループ 11"/>
            <p:cNvGrpSpPr/>
            <p:nvPr/>
          </p:nvGrpSpPr>
          <p:grpSpPr>
            <a:xfrm>
              <a:off x="2397726" y="3104148"/>
              <a:ext cx="2310269" cy="398465"/>
              <a:chOff x="2397726" y="3104148"/>
              <a:chExt cx="2310269" cy="398465"/>
            </a:xfrm>
          </p:grpSpPr>
          <p:graphicFrame>
            <p:nvGraphicFramePr>
              <p:cNvPr id="41" name="オブジェクト 4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52283206"/>
                  </p:ext>
                </p:extLst>
              </p:nvPr>
            </p:nvGraphicFramePr>
            <p:xfrm>
              <a:off x="2408911" y="3104148"/>
              <a:ext cx="359756" cy="398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6970" name="数式" r:id="rId8" imgW="190500" imgH="190500" progId="Equation.3">
                      <p:embed/>
                    </p:oleObj>
                  </mc:Choice>
                  <mc:Fallback>
                    <p:oleObj name="数式" r:id="rId8" imgW="190500" imgH="190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2408911" y="3104148"/>
                            <a:ext cx="359756" cy="39846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8" name="角丸四角形 77"/>
              <p:cNvSpPr/>
              <p:nvPr/>
            </p:nvSpPr>
            <p:spPr>
              <a:xfrm>
                <a:off x="2397726" y="3106114"/>
                <a:ext cx="2310269" cy="396499"/>
              </a:xfrm>
              <a:prstGeom prst="roundRect">
                <a:avLst/>
              </a:prstGeom>
              <a:noFill/>
              <a:ln w="381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aphicFrame>
        <p:nvGraphicFramePr>
          <p:cNvPr id="95" name="オブジェクト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1006536"/>
              </p:ext>
            </p:extLst>
          </p:nvPr>
        </p:nvGraphicFramePr>
        <p:xfrm>
          <a:off x="5060950" y="974725"/>
          <a:ext cx="3763963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1" name="数式" r:id="rId10" imgW="2590800" imgH="228600" progId="Equation.3">
                  <p:embed/>
                </p:oleObj>
              </mc:Choice>
              <mc:Fallback>
                <p:oleObj name="数式" r:id="rId10" imgW="2590800" imgH="228600" progId="Equation.3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060950" y="974725"/>
                        <a:ext cx="3763963" cy="401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図形グループ 13"/>
          <p:cNvGrpSpPr/>
          <p:nvPr/>
        </p:nvGrpSpPr>
        <p:grpSpPr>
          <a:xfrm>
            <a:off x="4832340" y="1376408"/>
            <a:ext cx="4286259" cy="2471565"/>
            <a:chOff x="4832340" y="1376408"/>
            <a:chExt cx="4286259" cy="2682034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832340" y="1376408"/>
              <a:ext cx="4286259" cy="2656634"/>
            </a:xfrm>
            <a:prstGeom prst="rect">
              <a:avLst/>
            </a:prstGeom>
          </p:spPr>
        </p:pic>
        <p:sp>
          <p:nvSpPr>
            <p:cNvPr id="50" name="正方形/長方形 49"/>
            <p:cNvSpPr/>
            <p:nvPr/>
          </p:nvSpPr>
          <p:spPr>
            <a:xfrm>
              <a:off x="5166218" y="3889157"/>
              <a:ext cx="3686766" cy="1692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テキスト ボックス 51"/>
          <p:cNvSpPr txBox="1"/>
          <p:nvPr/>
        </p:nvSpPr>
        <p:spPr>
          <a:xfrm>
            <a:off x="7745732" y="3739633"/>
            <a:ext cx="1525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</a:t>
            </a:r>
            <a:r>
              <a:rPr kumimoji="1" lang="en-US" altLang="ja-JP" dirty="0" smtClean="0"/>
              <a:t>entrality[%]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90017" y="3615772"/>
            <a:ext cx="167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0</a:t>
            </a:r>
            <a:endParaRPr kumimoji="1" lang="ja-JP" altLang="en-US" sz="11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801100" y="3608828"/>
            <a:ext cx="4317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100</a:t>
            </a:r>
            <a:endParaRPr kumimoji="1" lang="ja-JP" altLang="en-US" sz="11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033116" y="3621528"/>
            <a:ext cx="459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50</a:t>
            </a:r>
            <a:endParaRPr kumimoji="1" lang="ja-JP" altLang="en-US" sz="1100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870699" y="1493141"/>
            <a:ext cx="2247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 smtClean="0"/>
              <a:t>Au+Au</a:t>
            </a:r>
            <a:r>
              <a:rPr kumimoji="1" lang="en-US" altLang="ja-JP" sz="1200" b="1" dirty="0" smtClean="0"/>
              <a:t> √S</a:t>
            </a:r>
            <a:r>
              <a:rPr kumimoji="1" lang="en-US" altLang="ja-JP" sz="1200" b="1" baseline="-25000" dirty="0" smtClean="0"/>
              <a:t>NN</a:t>
            </a:r>
            <a:r>
              <a:rPr kumimoji="1" lang="en-US" altLang="ja-JP" sz="1200" b="1" dirty="0" smtClean="0"/>
              <a:t>= 200GeV</a:t>
            </a:r>
            <a:endParaRPr kumimoji="1" lang="ja-JP" altLang="en-US" sz="1200" b="1" dirty="0"/>
          </a:p>
        </p:txBody>
      </p:sp>
      <p:sp>
        <p:nvSpPr>
          <p:cNvPr id="71" name="タイトル 1"/>
          <p:cNvSpPr>
            <a:spLocks noGrp="1"/>
          </p:cNvSpPr>
          <p:nvPr>
            <p:ph type="title"/>
          </p:nvPr>
        </p:nvSpPr>
        <p:spPr>
          <a:xfrm>
            <a:off x="457200" y="471233"/>
            <a:ext cx="8229600" cy="990600"/>
          </a:xfrm>
        </p:spPr>
        <p:txBody>
          <a:bodyPr/>
          <a:lstStyle/>
          <a:p>
            <a:r>
              <a:rPr lang="en-US" altLang="ja-JP" dirty="0" smtClean="0"/>
              <a:t>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: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2717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DE042-1FCC-5148-A75C-3325F6E8ED2B}" type="slidenum">
              <a:rPr kumimoji="1" lang="ja-JP" altLang="en-US" smtClean="0"/>
              <a:t>24</a:t>
            </a:fld>
            <a:endParaRPr kumimoji="1" lang="ja-JP" altLang="en-US"/>
          </a:p>
        </p:txBody>
      </p:sp>
      <p:grpSp>
        <p:nvGrpSpPr>
          <p:cNvPr id="33" name="図形グループ 32"/>
          <p:cNvGrpSpPr/>
          <p:nvPr/>
        </p:nvGrpSpPr>
        <p:grpSpPr>
          <a:xfrm>
            <a:off x="444985" y="1305995"/>
            <a:ext cx="3806251" cy="1622643"/>
            <a:chOff x="342799" y="1142003"/>
            <a:chExt cx="3806251" cy="1622643"/>
          </a:xfrm>
        </p:grpSpPr>
        <p:graphicFrame>
          <p:nvGraphicFramePr>
            <p:cNvPr id="34" name="オブジェクト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27097769"/>
                </p:ext>
              </p:extLst>
            </p:nvPr>
          </p:nvGraphicFramePr>
          <p:xfrm>
            <a:off x="342799" y="1142003"/>
            <a:ext cx="3806251" cy="16226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17" name="数式" r:id="rId4" imgW="1473200" imgH="660400" progId="Equation.3">
                    <p:embed/>
                  </p:oleObj>
                </mc:Choice>
                <mc:Fallback>
                  <p:oleObj name="数式" r:id="rId4" imgW="1473200" imgH="660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42799" y="1142003"/>
                          <a:ext cx="3806251" cy="162264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角丸四角形 34"/>
            <p:cNvSpPr/>
            <p:nvPr/>
          </p:nvSpPr>
          <p:spPr>
            <a:xfrm>
              <a:off x="2262931" y="1274092"/>
              <a:ext cx="311742" cy="389845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2843011" y="1212416"/>
              <a:ext cx="599553" cy="460220"/>
            </a:xfrm>
            <a:prstGeom prst="roundRect">
              <a:avLst/>
            </a:prstGeom>
            <a:noFill/>
            <a:ln w="3810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角丸四角形 36"/>
            <p:cNvSpPr/>
            <p:nvPr/>
          </p:nvSpPr>
          <p:spPr>
            <a:xfrm>
              <a:off x="2134289" y="2217968"/>
              <a:ext cx="599553" cy="511882"/>
            </a:xfrm>
            <a:prstGeom prst="roundRect">
              <a:avLst/>
            </a:prstGeom>
            <a:noFill/>
            <a:ln w="3810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38" name="オブジェクト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7477747"/>
              </p:ext>
            </p:extLst>
          </p:nvPr>
        </p:nvGraphicFramePr>
        <p:xfrm>
          <a:off x="584197" y="3625169"/>
          <a:ext cx="640099" cy="389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18" name="数式" r:id="rId6" imgW="342900" imgH="228600" progId="Equation.3">
                  <p:embed/>
                </p:oleObj>
              </mc:Choice>
              <mc:Fallback>
                <p:oleObj name="数式" r:id="rId6" imgW="342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4197" y="3625169"/>
                        <a:ext cx="640099" cy="389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テキスト ボックス 39"/>
          <p:cNvSpPr txBox="1"/>
          <p:nvPr/>
        </p:nvSpPr>
        <p:spPr>
          <a:xfrm>
            <a:off x="1131416" y="3640753"/>
            <a:ext cx="199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VTX 0.5-η </a:t>
            </a:r>
            <a:r>
              <a:rPr lang="en-US" altLang="ja-JP" dirty="0" smtClean="0"/>
              <a:t>slice</a:t>
            </a:r>
            <a:endParaRPr kumimoji="1" lang="ja-JP" altLang="en-US" dirty="0"/>
          </a:p>
        </p:txBody>
      </p:sp>
      <p:sp>
        <p:nvSpPr>
          <p:cNvPr id="77" name="角丸四角形 76"/>
          <p:cNvSpPr/>
          <p:nvPr/>
        </p:nvSpPr>
        <p:spPr>
          <a:xfrm>
            <a:off x="539922" y="3577998"/>
            <a:ext cx="2405276" cy="436485"/>
          </a:xfrm>
          <a:prstGeom prst="roundRect">
            <a:avLst/>
          </a:prstGeom>
          <a:noFill/>
          <a:ln w="3810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図形グループ 15"/>
          <p:cNvGrpSpPr/>
          <p:nvPr/>
        </p:nvGrpSpPr>
        <p:grpSpPr>
          <a:xfrm>
            <a:off x="548088" y="3065096"/>
            <a:ext cx="4211512" cy="402646"/>
            <a:chOff x="2397726" y="3099967"/>
            <a:chExt cx="2310269" cy="402646"/>
          </a:xfrm>
        </p:grpSpPr>
        <p:sp>
          <p:nvSpPr>
            <p:cNvPr id="42" name="テキスト ボックス 41"/>
            <p:cNvSpPr txBox="1"/>
            <p:nvPr/>
          </p:nvSpPr>
          <p:spPr>
            <a:xfrm>
              <a:off x="2714260" y="3099967"/>
              <a:ext cx="19937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VTX</a:t>
              </a:r>
              <a:r>
                <a:rPr lang="en-US" altLang="ja-JP" dirty="0"/>
                <a:t> </a:t>
              </a:r>
              <a:r>
                <a:rPr lang="en-US" altLang="ja-JP" dirty="0" smtClean="0"/>
                <a:t>cluster(charged particle hit)</a:t>
              </a:r>
              <a:endParaRPr kumimoji="1" lang="ja-JP" altLang="en-US" dirty="0"/>
            </a:p>
          </p:txBody>
        </p:sp>
        <p:grpSp>
          <p:nvGrpSpPr>
            <p:cNvPr id="12" name="図形グループ 11"/>
            <p:cNvGrpSpPr/>
            <p:nvPr/>
          </p:nvGrpSpPr>
          <p:grpSpPr>
            <a:xfrm>
              <a:off x="2397726" y="3104148"/>
              <a:ext cx="2310269" cy="398465"/>
              <a:chOff x="2397726" y="3104148"/>
              <a:chExt cx="2310269" cy="398465"/>
            </a:xfrm>
          </p:grpSpPr>
          <p:graphicFrame>
            <p:nvGraphicFramePr>
              <p:cNvPr id="41" name="オブジェクト 4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7091710"/>
                  </p:ext>
                </p:extLst>
              </p:nvPr>
            </p:nvGraphicFramePr>
            <p:xfrm>
              <a:off x="2408911" y="3104148"/>
              <a:ext cx="359756" cy="398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019" name="数式" r:id="rId8" imgW="190500" imgH="190500" progId="Equation.3">
                      <p:embed/>
                    </p:oleObj>
                  </mc:Choice>
                  <mc:Fallback>
                    <p:oleObj name="数式" r:id="rId8" imgW="190500" imgH="190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2408911" y="3104148"/>
                            <a:ext cx="359756" cy="39846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8" name="角丸四角形 77"/>
              <p:cNvSpPr/>
              <p:nvPr/>
            </p:nvSpPr>
            <p:spPr>
              <a:xfrm>
                <a:off x="2397726" y="3106114"/>
                <a:ext cx="2310269" cy="396499"/>
              </a:xfrm>
              <a:prstGeom prst="roundRect">
                <a:avLst/>
              </a:prstGeom>
              <a:noFill/>
              <a:ln w="381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aphicFrame>
        <p:nvGraphicFramePr>
          <p:cNvPr id="95" name="オブジェクト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133840"/>
              </p:ext>
            </p:extLst>
          </p:nvPr>
        </p:nvGraphicFramePr>
        <p:xfrm>
          <a:off x="5327650" y="1050925"/>
          <a:ext cx="3763963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0" name="数式" r:id="rId10" imgW="2590800" imgH="228600" progId="Equation.3">
                  <p:embed/>
                </p:oleObj>
              </mc:Choice>
              <mc:Fallback>
                <p:oleObj name="数式" r:id="rId10" imgW="2590800" imgH="228600" progId="Equation.3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327650" y="1050925"/>
                        <a:ext cx="3763963" cy="401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図形グループ 13"/>
          <p:cNvGrpSpPr/>
          <p:nvPr/>
        </p:nvGrpSpPr>
        <p:grpSpPr>
          <a:xfrm>
            <a:off x="4832340" y="1376408"/>
            <a:ext cx="4286259" cy="2471565"/>
            <a:chOff x="4832340" y="1376408"/>
            <a:chExt cx="4286259" cy="2682034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832340" y="1376408"/>
              <a:ext cx="4286259" cy="2656634"/>
            </a:xfrm>
            <a:prstGeom prst="rect">
              <a:avLst/>
            </a:prstGeom>
          </p:spPr>
        </p:pic>
        <p:sp>
          <p:nvSpPr>
            <p:cNvPr id="50" name="正方形/長方形 49"/>
            <p:cNvSpPr/>
            <p:nvPr/>
          </p:nvSpPr>
          <p:spPr>
            <a:xfrm>
              <a:off x="5166218" y="3889157"/>
              <a:ext cx="3686766" cy="1692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テキスト ボックス 51"/>
          <p:cNvSpPr txBox="1"/>
          <p:nvPr/>
        </p:nvSpPr>
        <p:spPr>
          <a:xfrm>
            <a:off x="7745732" y="3739633"/>
            <a:ext cx="1525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</a:t>
            </a:r>
            <a:r>
              <a:rPr kumimoji="1" lang="en-US" altLang="ja-JP" dirty="0" smtClean="0"/>
              <a:t>entrality[%]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90017" y="3615772"/>
            <a:ext cx="167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0</a:t>
            </a:r>
            <a:endParaRPr kumimoji="1" lang="ja-JP" altLang="en-US" sz="11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801100" y="3608828"/>
            <a:ext cx="4317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100</a:t>
            </a:r>
            <a:endParaRPr kumimoji="1" lang="ja-JP" altLang="en-US" sz="11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033116" y="3621528"/>
            <a:ext cx="459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50</a:t>
            </a:r>
            <a:endParaRPr kumimoji="1" lang="ja-JP" altLang="en-US" sz="1100" dirty="0"/>
          </a:p>
        </p:txBody>
      </p:sp>
      <p:grpSp>
        <p:nvGrpSpPr>
          <p:cNvPr id="68" name="図形グループ 67"/>
          <p:cNvGrpSpPr/>
          <p:nvPr/>
        </p:nvGrpSpPr>
        <p:grpSpPr>
          <a:xfrm>
            <a:off x="-38103" y="3925890"/>
            <a:ext cx="9320715" cy="2627312"/>
            <a:chOff x="-38103" y="4065588"/>
            <a:chExt cx="9320715" cy="2779274"/>
          </a:xfrm>
        </p:grpSpPr>
        <p:pic>
          <p:nvPicPr>
            <p:cNvPr id="69" name="図 68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44985" y="4660900"/>
              <a:ext cx="8622813" cy="1930400"/>
            </a:xfrm>
            <a:prstGeom prst="rect">
              <a:avLst/>
            </a:prstGeom>
          </p:spPr>
        </p:pic>
        <p:cxnSp>
          <p:nvCxnSpPr>
            <p:cNvPr id="70" name="直線矢印コネクタ 69"/>
            <p:cNvCxnSpPr/>
            <p:nvPr/>
          </p:nvCxnSpPr>
          <p:spPr>
            <a:xfrm>
              <a:off x="357771" y="4663877"/>
              <a:ext cx="8798929" cy="9723"/>
            </a:xfrm>
            <a:prstGeom prst="straightConnector1">
              <a:avLst/>
            </a:prstGeom>
            <a:ln w="28575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>
              <a:stCxn id="69" idx="0"/>
              <a:endCxn id="69" idx="2"/>
            </p:cNvCxnSpPr>
            <p:nvPr/>
          </p:nvCxnSpPr>
          <p:spPr>
            <a:xfrm>
              <a:off x="4756392" y="4660900"/>
              <a:ext cx="0" cy="193040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テキスト ボックス 71"/>
            <p:cNvSpPr txBox="1"/>
            <p:nvPr/>
          </p:nvSpPr>
          <p:spPr>
            <a:xfrm>
              <a:off x="4632562" y="4382988"/>
              <a:ext cx="3746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0</a:t>
              </a:r>
              <a:endParaRPr kumimoji="1" lang="ja-JP" altLang="en-US" sz="1400" dirty="0"/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4121336" y="6475530"/>
              <a:ext cx="1517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c</a:t>
              </a:r>
              <a:r>
                <a:rPr kumimoji="1" lang="en-US" altLang="ja-JP" dirty="0" smtClean="0"/>
                <a:t>entrality[%] </a:t>
              </a:r>
              <a:endParaRPr kumimoji="1" lang="ja-JP" altLang="en-US" dirty="0"/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155570" y="6210300"/>
              <a:ext cx="3746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0</a:t>
              </a:r>
              <a:endParaRPr kumimoji="1" lang="ja-JP" altLang="en-US" sz="1400" dirty="0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-23229" y="5664200"/>
              <a:ext cx="5397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0.05</a:t>
              </a:r>
              <a:endParaRPr kumimoji="1" lang="ja-JP" altLang="en-US" sz="1400" dirty="0"/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79854" y="5092700"/>
              <a:ext cx="5551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0.1</a:t>
              </a:r>
              <a:endParaRPr kumimoji="1" lang="ja-JP" altLang="en-US" sz="1400" dirty="0"/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-38103" y="4607123"/>
              <a:ext cx="635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0.15</a:t>
              </a:r>
              <a:endParaRPr kumimoji="1" lang="ja-JP" altLang="en-US" sz="1400" dirty="0"/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332371" y="4327724"/>
              <a:ext cx="5947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-3.0</a:t>
              </a:r>
              <a:endParaRPr kumimoji="1" lang="ja-JP" altLang="en-US" sz="1400" dirty="0"/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1641746" y="4365823"/>
              <a:ext cx="5947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-2.0</a:t>
              </a:r>
              <a:endParaRPr kumimoji="1" lang="ja-JP" altLang="en-US" sz="1400" dirty="0"/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3051651" y="4378524"/>
              <a:ext cx="5947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-1.0</a:t>
              </a:r>
              <a:endParaRPr kumimoji="1" lang="ja-JP" altLang="en-US" sz="1400" dirty="0"/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6009271" y="4382988"/>
              <a:ext cx="5947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1</a:t>
              </a:r>
              <a:r>
                <a:rPr kumimoji="1" lang="en-US" altLang="ja-JP" sz="1400" dirty="0" smtClean="0"/>
                <a:t>.0</a:t>
              </a:r>
              <a:endParaRPr kumimoji="1" lang="ja-JP" altLang="en-US" sz="1400" dirty="0"/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7424235" y="4374753"/>
              <a:ext cx="4878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/>
                <a:t>2.0</a:t>
              </a:r>
              <a:endParaRPr kumimoji="1" lang="ja-JP" altLang="en-US" sz="1400" dirty="0"/>
            </a:p>
          </p:txBody>
        </p:sp>
        <p:sp>
          <p:nvSpPr>
            <p:cNvPr id="85" name="テキスト ボックス 84"/>
            <p:cNvSpPr txBox="1"/>
            <p:nvPr/>
          </p:nvSpPr>
          <p:spPr>
            <a:xfrm>
              <a:off x="8540248" y="4395688"/>
              <a:ext cx="5402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/>
                <a:t>3</a:t>
              </a:r>
              <a:r>
                <a:rPr kumimoji="1" lang="en-US" altLang="ja-JP" sz="1400" dirty="0" smtClean="0"/>
                <a:t>.0</a:t>
              </a:r>
              <a:endParaRPr kumimoji="1" lang="ja-JP" altLang="en-US" sz="1400" dirty="0"/>
            </a:p>
          </p:txBody>
        </p:sp>
        <p:sp>
          <p:nvSpPr>
            <p:cNvPr id="86" name="テキスト ボックス 85"/>
            <p:cNvSpPr txBox="1"/>
            <p:nvPr/>
          </p:nvSpPr>
          <p:spPr>
            <a:xfrm>
              <a:off x="8852983" y="4127499"/>
              <a:ext cx="4296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err="1" smtClean="0"/>
                <a:t>η</a:t>
              </a:r>
              <a:endParaRPr kumimoji="1" lang="ja-JP" altLang="en-US" sz="2400" dirty="0"/>
            </a:p>
          </p:txBody>
        </p:sp>
        <p:graphicFrame>
          <p:nvGraphicFramePr>
            <p:cNvPr id="87" name="オブジェクト 8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0864328"/>
                </p:ext>
              </p:extLst>
            </p:nvPr>
          </p:nvGraphicFramePr>
          <p:xfrm>
            <a:off x="2774950" y="4065588"/>
            <a:ext cx="3911600" cy="4016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21" name="数式" r:id="rId14" imgW="2692400" imgH="228600" progId="Equation.3">
                    <p:embed/>
                  </p:oleObj>
                </mc:Choice>
                <mc:Fallback>
                  <p:oleObj name="数式" r:id="rId14" imgW="2692400" imgH="228600" progId="Equation.3">
                    <p:embed/>
                    <p:pic>
                      <p:nvPicPr>
                        <p:cNvPr id="0" name=""/>
                        <p:cNvPicPr preferRelativeResize="0"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2774950" y="4065588"/>
                          <a:ext cx="3911600" cy="4016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" name="テキスト ボックス 43"/>
          <p:cNvSpPr txBox="1"/>
          <p:nvPr/>
        </p:nvSpPr>
        <p:spPr>
          <a:xfrm>
            <a:off x="6870699" y="1493141"/>
            <a:ext cx="2247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 smtClean="0"/>
              <a:t>Au+Au</a:t>
            </a:r>
            <a:r>
              <a:rPr kumimoji="1" lang="en-US" altLang="ja-JP" sz="1200" b="1" dirty="0" smtClean="0"/>
              <a:t> √S</a:t>
            </a:r>
            <a:r>
              <a:rPr kumimoji="1" lang="en-US" altLang="ja-JP" sz="1200" b="1" baseline="-25000" dirty="0" smtClean="0"/>
              <a:t>NN</a:t>
            </a:r>
            <a:r>
              <a:rPr kumimoji="1" lang="en-US" altLang="ja-JP" sz="1200" b="1" dirty="0" smtClean="0"/>
              <a:t>= 200GeV</a:t>
            </a:r>
            <a:endParaRPr kumimoji="1" lang="ja-JP" altLang="en-US" sz="1200" b="1" dirty="0"/>
          </a:p>
        </p:txBody>
      </p:sp>
      <p:sp>
        <p:nvSpPr>
          <p:cNvPr id="47" name="タイトル 1"/>
          <p:cNvSpPr>
            <a:spLocks noGrp="1"/>
          </p:cNvSpPr>
          <p:nvPr>
            <p:ph type="title"/>
          </p:nvPr>
        </p:nvSpPr>
        <p:spPr>
          <a:xfrm>
            <a:off x="457200" y="471233"/>
            <a:ext cx="8229600" cy="990600"/>
          </a:xfrm>
        </p:spPr>
        <p:txBody>
          <a:bodyPr/>
          <a:lstStyle/>
          <a:p>
            <a:r>
              <a:rPr lang="en-US" altLang="ja-JP" dirty="0" smtClean="0"/>
              <a:t>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: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6269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058" y="1458224"/>
            <a:ext cx="6261100" cy="299356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v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: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DE042-1FCC-5148-A75C-3325F6E8ED2B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2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5898" y="4587249"/>
            <a:ext cx="8215002" cy="805133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p"/>
            </a:pP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η</a:t>
            </a:r>
            <a:r>
              <a:rPr lang="en-US" altLang="ja-JP" sz="2000" dirty="0" smtClean="0"/>
              <a:t> dependence of v</a:t>
            </a:r>
            <a:r>
              <a:rPr lang="en-US" altLang="ja-JP" sz="2000" baseline="-25000" dirty="0" smtClean="0"/>
              <a:t>2 </a:t>
            </a:r>
            <a:r>
              <a:rPr lang="en-US" altLang="ja-JP" sz="2000" dirty="0" smtClean="0"/>
              <a:t>using</a:t>
            </a:r>
            <a:r>
              <a:rPr lang="en-US" altLang="ja-JP" sz="2000" baseline="-25000" dirty="0" smtClean="0"/>
              <a:t> </a:t>
            </a:r>
            <a:r>
              <a:rPr lang="en-US" altLang="ja-JP" sz="2000" dirty="0" smtClean="0"/>
              <a:t>cluster(charged particle hit) </a:t>
            </a:r>
          </a:p>
          <a:p>
            <a:pPr marL="0" indent="0"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- no BG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subtraction and no </a:t>
            </a:r>
            <a:r>
              <a:rPr lang="en-US" altLang="ja-JP" sz="2000" dirty="0" err="1" smtClean="0"/>
              <a:t>p</a:t>
            </a:r>
            <a:r>
              <a:rPr lang="en-US" altLang="ja-JP" sz="2000" baseline="-25000" dirty="0" err="1" smtClean="0"/>
              <a:t>t</a:t>
            </a:r>
            <a:r>
              <a:rPr lang="en-US" altLang="ja-JP" sz="2000" baseline="-25000" dirty="0" smtClean="0"/>
              <a:t> </a:t>
            </a:r>
            <a:r>
              <a:rPr lang="en-US" altLang="ja-JP" sz="2000" dirty="0" smtClean="0"/>
              <a:t> selection </a:t>
            </a:r>
          </a:p>
        </p:txBody>
      </p:sp>
      <p:sp>
        <p:nvSpPr>
          <p:cNvPr id="21" name="コンテンツ プレースホルダー 2"/>
          <p:cNvSpPr txBox="1">
            <a:spLocks/>
          </p:cNvSpPr>
          <p:nvPr/>
        </p:nvSpPr>
        <p:spPr>
          <a:xfrm>
            <a:off x="116218" y="5330533"/>
            <a:ext cx="9167482" cy="15020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p"/>
            </a:pPr>
            <a:r>
              <a:rPr lang="en-US" altLang="ja-JP" sz="2000" dirty="0" smtClean="0"/>
              <a:t> v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 around EP measurement region is higher than v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 in other region</a:t>
            </a:r>
          </a:p>
          <a:p>
            <a:pPr marL="114300" indent="0">
              <a:buFont typeface="Arial" pitchFamily="34" charset="0"/>
              <a:buNone/>
            </a:pPr>
            <a:r>
              <a:rPr lang="en-US" altLang="ja-JP" sz="2000" dirty="0" smtClean="0"/>
              <a:t>    - Non flow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effect is seen</a:t>
            </a:r>
          </a:p>
          <a:p>
            <a:pPr marL="114300" indent="0">
              <a:buFont typeface="Arial" pitchFamily="34" charset="0"/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- Non flow effect seems to be asymmetry.</a:t>
            </a:r>
          </a:p>
          <a:p>
            <a:pPr marL="114300" indent="0">
              <a:buFont typeface="Arial" pitchFamily="34" charset="0"/>
              <a:buNone/>
            </a:pPr>
            <a:r>
              <a:rPr lang="en-US" altLang="ja-JP" sz="2000" dirty="0" smtClean="0"/>
              <a:t>  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We should separate </a:t>
            </a:r>
            <a:r>
              <a:rPr lang="en-US" altLang="ja-JP" sz="2000" dirty="0" smtClean="0">
                <a:solidFill>
                  <a:srgbClr val="FF0000"/>
                </a:solidFill>
              </a:rPr>
              <a:t>Mid-rapidity</a:t>
            </a:r>
            <a:r>
              <a:rPr lang="en-US" altLang="ja-JP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side :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Δη</a:t>
            </a:r>
            <a:r>
              <a:rPr lang="en-US" altLang="ja-JP" sz="2000" dirty="0" smtClean="0">
                <a:solidFill>
                  <a:srgbClr val="FF0000"/>
                </a:solidFill>
              </a:rPr>
              <a:t>=1.5 , Forward rapidity</a:t>
            </a:r>
            <a:r>
              <a:rPr lang="en-US" altLang="ja-JP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side :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Δη</a:t>
            </a:r>
            <a:r>
              <a:rPr lang="en-US" altLang="ja-JP" sz="2000" dirty="0" smtClean="0">
                <a:solidFill>
                  <a:srgbClr val="FF0000"/>
                </a:solidFill>
              </a:rPr>
              <a:t>=1</a:t>
            </a:r>
            <a:r>
              <a:rPr lang="ja-JP" altLang="en-US" sz="2000" dirty="0" smtClean="0">
                <a:solidFill>
                  <a:srgbClr val="FF0000"/>
                </a:solidFill>
              </a:rPr>
              <a:t>　</a:t>
            </a:r>
            <a:endParaRPr lang="en-US" altLang="ja-JP" sz="2000" dirty="0" smtClean="0">
              <a:solidFill>
                <a:srgbClr val="FF0000"/>
              </a:solidFill>
            </a:endParaRPr>
          </a:p>
        </p:txBody>
      </p:sp>
      <p:grpSp>
        <p:nvGrpSpPr>
          <p:cNvPr id="18" name="図形グループ 17"/>
          <p:cNvGrpSpPr/>
          <p:nvPr/>
        </p:nvGrpSpPr>
        <p:grpSpPr>
          <a:xfrm>
            <a:off x="3921528" y="2163234"/>
            <a:ext cx="4032643" cy="2250451"/>
            <a:chOff x="2111120" y="2421336"/>
            <a:chExt cx="3417464" cy="2597565"/>
          </a:xfrm>
        </p:grpSpPr>
        <p:grpSp>
          <p:nvGrpSpPr>
            <p:cNvPr id="15" name="図形グループ 14"/>
            <p:cNvGrpSpPr/>
            <p:nvPr/>
          </p:nvGrpSpPr>
          <p:grpSpPr>
            <a:xfrm>
              <a:off x="2111120" y="2421336"/>
              <a:ext cx="1611863" cy="2387328"/>
              <a:chOff x="3989663" y="2716848"/>
              <a:chExt cx="2230791" cy="3056073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5151463" y="2716848"/>
                <a:ext cx="337289" cy="3056073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円/楕円 9"/>
              <p:cNvSpPr/>
              <p:nvPr/>
            </p:nvSpPr>
            <p:spPr>
              <a:xfrm>
                <a:off x="5870096" y="3796000"/>
                <a:ext cx="350358" cy="291984"/>
              </a:xfrm>
              <a:prstGeom prst="ellipse">
                <a:avLst/>
              </a:prstGeom>
              <a:noFill/>
              <a:ln w="38100" cmpd="sng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5498173" y="3290255"/>
                <a:ext cx="350358" cy="291984"/>
              </a:xfrm>
              <a:prstGeom prst="ellipse">
                <a:avLst/>
              </a:prstGeom>
              <a:noFill/>
              <a:ln w="38100" cmpd="sng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円/楕円 11"/>
              <p:cNvSpPr/>
              <p:nvPr/>
            </p:nvSpPr>
            <p:spPr>
              <a:xfrm>
                <a:off x="4737075" y="3426104"/>
                <a:ext cx="350358" cy="291984"/>
              </a:xfrm>
              <a:prstGeom prst="ellipse">
                <a:avLst/>
              </a:prstGeom>
              <a:noFill/>
              <a:ln w="38100" cmpd="sng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4359666" y="3727172"/>
                <a:ext cx="350358" cy="291984"/>
              </a:xfrm>
              <a:prstGeom prst="ellipse">
                <a:avLst/>
              </a:prstGeom>
              <a:noFill/>
              <a:ln w="38100" cmpd="sng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13"/>
              <p:cNvSpPr/>
              <p:nvPr/>
            </p:nvSpPr>
            <p:spPr>
              <a:xfrm>
                <a:off x="3989663" y="3931561"/>
                <a:ext cx="350358" cy="291984"/>
              </a:xfrm>
              <a:prstGeom prst="ellipse">
                <a:avLst/>
              </a:prstGeom>
              <a:noFill/>
              <a:ln w="38100" cmpd="sng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テキスト ボックス 15"/>
            <p:cNvSpPr txBox="1"/>
            <p:nvPr/>
          </p:nvSpPr>
          <p:spPr>
            <a:xfrm>
              <a:off x="5144680" y="4557236"/>
              <a:ext cx="3839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err="1" smtClean="0"/>
                <a:t>η</a:t>
              </a:r>
              <a:endParaRPr kumimoji="1" lang="ja-JP" altLang="en-US" sz="2400" dirty="0"/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5435707" y="1610624"/>
            <a:ext cx="1972629" cy="646332"/>
          </a:xfrm>
          <a:prstGeom prst="rect">
            <a:avLst/>
          </a:prstGeom>
          <a:noFill/>
          <a:ln w="38100" cmpd="sng">
            <a:solidFill>
              <a:srgbClr val="A9A57C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EP measurement region(0.5&lt;</a:t>
            </a:r>
            <a:r>
              <a:rPr kumimoji="1" lang="en-US" altLang="ja-JP" dirty="0" err="1" smtClean="0"/>
              <a:t>η</a:t>
            </a:r>
            <a:r>
              <a:rPr kumimoji="1" lang="en-US" altLang="ja-JP" dirty="0" smtClean="0"/>
              <a:t>&lt;1)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879599" y="2434590"/>
            <a:ext cx="2247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 smtClean="0"/>
              <a:t>Au+Au</a:t>
            </a:r>
            <a:r>
              <a:rPr kumimoji="1" lang="en-US" altLang="ja-JP" sz="1200" b="1" dirty="0" smtClean="0"/>
              <a:t> √S</a:t>
            </a:r>
            <a:r>
              <a:rPr kumimoji="1" lang="en-US" altLang="ja-JP" sz="1200" b="1" baseline="-25000" dirty="0" smtClean="0"/>
              <a:t>NN</a:t>
            </a:r>
            <a:r>
              <a:rPr kumimoji="1" lang="en-US" altLang="ja-JP" sz="1200" b="1" dirty="0" smtClean="0"/>
              <a:t>= 200GeV</a:t>
            </a:r>
            <a:endParaRPr kumimoji="1" lang="ja-JP" altLang="en-US" sz="1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410465" y="2231556"/>
            <a:ext cx="2120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performance plot</a:t>
            </a:r>
            <a:endParaRPr lang="en-US" altLang="ja-JP" b="1" dirty="0"/>
          </a:p>
        </p:txBody>
      </p:sp>
    </p:spTree>
    <p:extLst>
      <p:ext uri="{BB962C8B-B14F-4D97-AF65-F5344CB8AC3E}">
        <p14:creationId xmlns:p14="http://schemas.microsoft.com/office/powerpoint/2010/main" val="798117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683" y="2012201"/>
            <a:ext cx="8458172" cy="3517379"/>
          </a:xfrm>
          <a:prstGeom prst="rect">
            <a:avLst/>
          </a:prstGeom>
        </p:spPr>
      </p:pic>
      <p:grpSp>
        <p:nvGrpSpPr>
          <p:cNvPr id="41" name="図形グループ 40"/>
          <p:cNvGrpSpPr/>
          <p:nvPr/>
        </p:nvGrpSpPr>
        <p:grpSpPr>
          <a:xfrm>
            <a:off x="1324215" y="2062006"/>
            <a:ext cx="7201281" cy="2911978"/>
            <a:chOff x="905115" y="1113476"/>
            <a:chExt cx="7201281" cy="3566884"/>
          </a:xfrm>
        </p:grpSpPr>
        <p:grpSp>
          <p:nvGrpSpPr>
            <p:cNvPr id="13" name="図形グループ 12"/>
            <p:cNvGrpSpPr/>
            <p:nvPr/>
          </p:nvGrpSpPr>
          <p:grpSpPr>
            <a:xfrm>
              <a:off x="1226265" y="1113476"/>
              <a:ext cx="6649355" cy="3566884"/>
              <a:chOff x="1722597" y="213018"/>
              <a:chExt cx="6649355" cy="4275612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1722597" y="1976958"/>
                <a:ext cx="131384" cy="2500361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3900352" y="251469"/>
                <a:ext cx="131384" cy="423120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6058997" y="213018"/>
                <a:ext cx="131384" cy="4254110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8240568" y="213018"/>
                <a:ext cx="131384" cy="427561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7" name="直線コネクタ 6"/>
            <p:cNvCxnSpPr/>
            <p:nvPr/>
          </p:nvCxnSpPr>
          <p:spPr>
            <a:xfrm flipV="1">
              <a:off x="1587425" y="2569469"/>
              <a:ext cx="0" cy="209498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V="1">
              <a:off x="905115" y="2569469"/>
              <a:ext cx="0" cy="21095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 flipV="1">
              <a:off x="3735260" y="1839507"/>
              <a:ext cx="0" cy="283846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flipV="1">
              <a:off x="3036423" y="1839506"/>
              <a:ext cx="0" cy="283954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flipV="1">
              <a:off x="5921204" y="1737311"/>
              <a:ext cx="0" cy="29323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 flipV="1">
              <a:off x="5222387" y="1737311"/>
              <a:ext cx="0" cy="29344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flipV="1">
              <a:off x="8106396" y="1737311"/>
              <a:ext cx="0" cy="29031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 flipV="1">
              <a:off x="7395635" y="1737311"/>
              <a:ext cx="0" cy="292714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テキスト ボックス 49"/>
          <p:cNvSpPr txBox="1"/>
          <p:nvPr/>
        </p:nvSpPr>
        <p:spPr>
          <a:xfrm>
            <a:off x="8690962" y="5269291"/>
            <a:ext cx="453011" cy="44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/>
              <a:t>η</a:t>
            </a:r>
            <a:endParaRPr kumimoji="1" lang="ja-JP" altLang="en-US" sz="24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v</a:t>
            </a:r>
            <a:r>
              <a:rPr kumimoji="1" lang="en-US" altLang="ja-JP" baseline="-25000" dirty="0" smtClean="0"/>
              <a:t>2</a:t>
            </a:r>
            <a:r>
              <a:rPr lang="en-US" altLang="ja-JP" dirty="0" smtClean="0"/>
              <a:t>: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DE042-1FCC-5148-A75C-3325F6E8ED2B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57598" y="1579333"/>
            <a:ext cx="1317375" cy="369332"/>
          </a:xfrm>
          <a:prstGeom prst="rect">
            <a:avLst/>
          </a:prstGeom>
          <a:noFill/>
          <a:ln>
            <a:solidFill>
              <a:srgbClr val="A9A57C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0&lt;|</a:t>
            </a:r>
            <a:r>
              <a:rPr lang="en-US" altLang="ja-JP" dirty="0" err="1" smtClean="0"/>
              <a:t>η</a:t>
            </a:r>
            <a:r>
              <a:rPr lang="en-US" altLang="ja-JP" dirty="0" smtClean="0"/>
              <a:t>|</a:t>
            </a:r>
            <a:r>
              <a:rPr kumimoji="1" lang="en-US" altLang="ja-JP" dirty="0" smtClean="0"/>
              <a:t>&lt;0.5</a:t>
            </a:r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190288" y="1579333"/>
            <a:ext cx="1255452" cy="369332"/>
          </a:xfrm>
          <a:prstGeom prst="rect">
            <a:avLst/>
          </a:prstGeom>
          <a:noFill/>
          <a:ln>
            <a:solidFill>
              <a:srgbClr val="A9A57C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0.5&lt;|</a:t>
            </a:r>
            <a:r>
              <a:rPr lang="en-US" altLang="ja-JP" dirty="0" err="1" smtClean="0"/>
              <a:t>η</a:t>
            </a:r>
            <a:r>
              <a:rPr lang="en-US" altLang="ja-JP" dirty="0" smtClean="0"/>
              <a:t>|</a:t>
            </a:r>
            <a:r>
              <a:rPr kumimoji="1" lang="en-US" altLang="ja-JP" dirty="0" smtClean="0"/>
              <a:t>&lt;1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234047" y="1583168"/>
            <a:ext cx="1182457" cy="369332"/>
          </a:xfrm>
          <a:prstGeom prst="rect">
            <a:avLst/>
          </a:prstGeom>
          <a:noFill/>
          <a:ln>
            <a:solidFill>
              <a:srgbClr val="A9A57C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1&lt;|</a:t>
            </a:r>
            <a:r>
              <a:rPr lang="en-US" altLang="ja-JP" dirty="0" err="1" smtClean="0"/>
              <a:t>η</a:t>
            </a:r>
            <a:r>
              <a:rPr lang="en-US" altLang="ja-JP" dirty="0" smtClean="0"/>
              <a:t>|</a:t>
            </a:r>
            <a:r>
              <a:rPr kumimoji="1" lang="en-US" altLang="ja-JP" dirty="0" smtClean="0"/>
              <a:t>&lt;1.5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219415" y="1585225"/>
            <a:ext cx="1216004" cy="369332"/>
          </a:xfrm>
          <a:prstGeom prst="rect">
            <a:avLst/>
          </a:prstGeom>
          <a:noFill/>
          <a:ln>
            <a:solidFill>
              <a:srgbClr val="A9A57C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1.5&lt;|</a:t>
            </a:r>
            <a:r>
              <a:rPr lang="en-US" altLang="ja-JP" dirty="0" err="1" smtClean="0"/>
              <a:t>η</a:t>
            </a:r>
            <a:r>
              <a:rPr lang="en-US" altLang="ja-JP" dirty="0" smtClean="0"/>
              <a:t>|</a:t>
            </a:r>
            <a:r>
              <a:rPr kumimoji="1" lang="en-US" altLang="ja-JP" dirty="0" smtClean="0"/>
              <a:t>&lt;2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11199" y="2674241"/>
            <a:ext cx="2247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 smtClean="0"/>
              <a:t>Au+Au</a:t>
            </a:r>
            <a:r>
              <a:rPr kumimoji="1" lang="en-US" altLang="ja-JP" sz="1200" b="1" dirty="0" smtClean="0"/>
              <a:t> √S</a:t>
            </a:r>
            <a:r>
              <a:rPr kumimoji="1" lang="en-US" altLang="ja-JP" sz="1200" b="1" baseline="-25000" dirty="0" smtClean="0"/>
              <a:t>NN</a:t>
            </a:r>
            <a:r>
              <a:rPr kumimoji="1" lang="en-US" altLang="ja-JP" sz="1200" b="1" dirty="0" smtClean="0"/>
              <a:t>= 200GeV</a:t>
            </a:r>
            <a:endParaRPr kumimoji="1" lang="ja-JP" altLang="en-US" sz="1200" b="1" dirty="0"/>
          </a:p>
        </p:txBody>
      </p:sp>
      <p:sp>
        <p:nvSpPr>
          <p:cNvPr id="28" name="コンテンツ プレースホルダー 2"/>
          <p:cNvSpPr txBox="1">
            <a:spLocks/>
          </p:cNvSpPr>
          <p:nvPr/>
        </p:nvSpPr>
        <p:spPr>
          <a:xfrm>
            <a:off x="470034" y="5620271"/>
            <a:ext cx="8673966" cy="1059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p"/>
            </a:pPr>
            <a:r>
              <a:rPr lang="en-US" altLang="ja-JP" dirty="0"/>
              <a:t>v</a:t>
            </a:r>
            <a:r>
              <a:rPr lang="ja-JP" altLang="en-US" baseline="-25000" dirty="0" smtClean="0"/>
              <a:t>２</a:t>
            </a:r>
            <a:r>
              <a:rPr lang="en-US" altLang="ja-JP" baseline="-25000" dirty="0" smtClean="0"/>
              <a:t> </a:t>
            </a:r>
            <a:r>
              <a:rPr lang="en-US" altLang="ja-JP" dirty="0" smtClean="0"/>
              <a:t>using EP measured in other rapidity region( </a:t>
            </a:r>
            <a:r>
              <a:rPr lang="en-US" altLang="ja-JP" dirty="0" err="1" smtClean="0"/>
              <a:t>Black:η</a:t>
            </a:r>
            <a:r>
              <a:rPr lang="en-US" altLang="ja-JP" dirty="0"/>
              <a:t>&lt;</a:t>
            </a:r>
            <a:r>
              <a:rPr lang="en-US" altLang="ja-JP" dirty="0" smtClean="0"/>
              <a:t>0, </a:t>
            </a:r>
            <a:r>
              <a:rPr lang="en-US" altLang="ja-JP" dirty="0" err="1" smtClean="0"/>
              <a:t>Red:η</a:t>
            </a:r>
            <a:r>
              <a:rPr lang="en-US" altLang="ja-JP" dirty="0" smtClean="0"/>
              <a:t>&gt;0)</a:t>
            </a:r>
          </a:p>
          <a:p>
            <a:pPr marL="114300" indent="0">
              <a:buNone/>
            </a:pPr>
            <a:r>
              <a:rPr lang="en-US" altLang="ja-JP" dirty="0" smtClean="0"/>
              <a:t>   In other EP measurement regions, 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distributions also look  </a:t>
            </a:r>
            <a:r>
              <a:rPr lang="en-US" altLang="ja-JP" dirty="0"/>
              <a:t>asymmetry.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03731" y="2887235"/>
            <a:ext cx="21206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performance plot</a:t>
            </a:r>
            <a:endParaRPr lang="en-US" altLang="ja-JP" sz="1200" b="1" dirty="0"/>
          </a:p>
        </p:txBody>
      </p:sp>
    </p:spTree>
    <p:extLst>
      <p:ext uri="{BB962C8B-B14F-4D97-AF65-F5344CB8AC3E}">
        <p14:creationId xmlns:p14="http://schemas.microsoft.com/office/powerpoint/2010/main" val="225226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 smtClean="0"/>
              <a:t>EP Resolution : BBC Psi2, Psi3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80" y="2137179"/>
            <a:ext cx="4141259" cy="37973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9371" y="2175279"/>
            <a:ext cx="4379536" cy="3759200"/>
          </a:xfrm>
          <a:prstGeom prst="rect">
            <a:avLst/>
          </a:prstGeom>
        </p:spPr>
      </p:pic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1432139"/>
              </p:ext>
            </p:extLst>
          </p:nvPr>
        </p:nvGraphicFramePr>
        <p:xfrm>
          <a:off x="1190130" y="1417638"/>
          <a:ext cx="26162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6" name="数式" r:id="rId5" imgW="1536700" imgH="279400" progId="Equation.3">
                  <p:embed/>
                </p:oleObj>
              </mc:Choice>
              <mc:Fallback>
                <p:oleObj name="数式" r:id="rId5" imgW="15367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0130" y="1417638"/>
                        <a:ext cx="2616200" cy="849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778418"/>
              </p:ext>
            </p:extLst>
          </p:nvPr>
        </p:nvGraphicFramePr>
        <p:xfrm>
          <a:off x="5251450" y="1417638"/>
          <a:ext cx="2593975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7" name="数式" r:id="rId7" imgW="1524000" imgH="279400" progId="Equation.3">
                  <p:embed/>
                </p:oleObj>
              </mc:Choice>
              <mc:Fallback>
                <p:oleObj name="数式" r:id="rId7" imgW="15240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51450" y="1417638"/>
                        <a:ext cx="2593975" cy="849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5485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 smtClean="0"/>
              <a:t>EP Resolution : SMD Psi1, Psi2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271" y="2523755"/>
            <a:ext cx="4277298" cy="3810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744" y="2523755"/>
            <a:ext cx="4337639" cy="3759200"/>
          </a:xfrm>
          <a:prstGeom prst="rect">
            <a:avLst/>
          </a:prstGeom>
        </p:spPr>
      </p:pic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3090893"/>
              </p:ext>
            </p:extLst>
          </p:nvPr>
        </p:nvGraphicFramePr>
        <p:xfrm>
          <a:off x="1008063" y="1674813"/>
          <a:ext cx="2571750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0" name="数式" r:id="rId5" imgW="1511300" imgH="279400" progId="Equation.3">
                  <p:embed/>
                </p:oleObj>
              </mc:Choice>
              <mc:Fallback>
                <p:oleObj name="数式" r:id="rId5" imgW="15113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8063" y="1674813"/>
                        <a:ext cx="2571750" cy="849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608132"/>
              </p:ext>
            </p:extLst>
          </p:nvPr>
        </p:nvGraphicFramePr>
        <p:xfrm>
          <a:off x="5394435" y="1674442"/>
          <a:ext cx="26162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1" name="数式" r:id="rId7" imgW="1536700" imgH="279400" progId="Equation.3">
                  <p:embed/>
                </p:oleObj>
              </mc:Choice>
              <mc:Fallback>
                <p:oleObj name="数式" r:id="rId7" imgW="15367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94435" y="1674442"/>
                        <a:ext cx="2616200" cy="849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7536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718" y="1372331"/>
            <a:ext cx="7737090" cy="4598764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29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78086" y="540172"/>
            <a:ext cx="1459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err="1" smtClean="0"/>
              <a:t>dN</a:t>
            </a:r>
            <a:r>
              <a:rPr kumimoji="1" lang="en-US" altLang="ja-JP" sz="2800" b="1" dirty="0" smtClean="0"/>
              <a:t>/</a:t>
            </a:r>
            <a:r>
              <a:rPr kumimoji="1" lang="en-US" altLang="ja-JP" sz="2800" b="1" dirty="0" err="1" smtClean="0"/>
              <a:t>dη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8870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329" y="1044380"/>
            <a:ext cx="4378232" cy="2700834"/>
          </a:xfrm>
          <a:prstGeom prst="rect">
            <a:avLst/>
          </a:prstGeom>
        </p:spPr>
      </p:pic>
      <p:sp>
        <p:nvSpPr>
          <p:cNvPr id="14" name="タイトル 1"/>
          <p:cNvSpPr>
            <a:spLocks noGrp="1"/>
          </p:cNvSpPr>
          <p:nvPr>
            <p:ph type="title"/>
          </p:nvPr>
        </p:nvSpPr>
        <p:spPr>
          <a:xfrm>
            <a:off x="419099" y="197901"/>
            <a:ext cx="6529684" cy="1143000"/>
          </a:xfrm>
        </p:spPr>
        <p:txBody>
          <a:bodyPr>
            <a:normAutofit/>
          </a:bodyPr>
          <a:lstStyle/>
          <a:p>
            <a:pPr algn="l"/>
            <a:r>
              <a:rPr lang="en-US" altLang="ja-JP" dirty="0" err="1" smtClean="0"/>
              <a:t>η</a:t>
            </a:r>
            <a:r>
              <a:rPr lang="en-US" altLang="ja-JP" dirty="0" smtClean="0"/>
              <a:t> dependence of v</a:t>
            </a:r>
            <a:r>
              <a:rPr lang="en-US" altLang="ja-JP" baseline="-25000" dirty="0" smtClean="0"/>
              <a:t>1,</a:t>
            </a:r>
            <a:r>
              <a:rPr lang="en-US" altLang="ja-JP" dirty="0"/>
              <a:t>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,v</a:t>
            </a:r>
            <a:r>
              <a:rPr lang="en-US" altLang="ja-JP" baseline="-25000" dirty="0" smtClean="0"/>
              <a:t>3 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5421" y="1260441"/>
            <a:ext cx="4221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p"/>
            </a:pPr>
            <a:r>
              <a:rPr lang="en-US" altLang="ja-JP" sz="2800" dirty="0" smtClean="0"/>
              <a:t>v</a:t>
            </a:r>
            <a:r>
              <a:rPr lang="en-US" altLang="ja-JP" sz="2800" baseline="-25000" dirty="0" smtClean="0"/>
              <a:t>1 </a:t>
            </a:r>
            <a:r>
              <a:rPr lang="en-US" altLang="ja-JP" sz="2800" dirty="0" smtClean="0"/>
              <a:t>as function of </a:t>
            </a:r>
            <a:r>
              <a:rPr lang="en-US" altLang="ja-JP" sz="2800" dirty="0" err="1" smtClean="0"/>
              <a:t>η:STAR</a:t>
            </a:r>
            <a:endParaRPr lang="en-US" altLang="ja-JP" sz="2800" dirty="0" smtClean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211259" y="1869802"/>
            <a:ext cx="106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0-40%</a:t>
            </a:r>
            <a:endParaRPr kumimoji="1" lang="ja-JP" altLang="en-US" sz="2400" b="1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433274" y="1611253"/>
            <a:ext cx="2253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err="1" smtClean="0"/>
              <a:t>AuAu</a:t>
            </a:r>
            <a:r>
              <a:rPr kumimoji="1" lang="en-US" altLang="ja-JP" sz="2400" b="1" dirty="0" smtClean="0"/>
              <a:t> 200GeV</a:t>
            </a:r>
            <a:endParaRPr kumimoji="1" lang="ja-JP" altLang="en-US" sz="2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593901" y="1152719"/>
            <a:ext cx="2698755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hu-HU" altLang="ja-JP" b="1" dirty="0"/>
              <a:t>Phys.Rev.Lett. 101 </a:t>
            </a:r>
            <a:r>
              <a:rPr lang="hu-HU" altLang="ja-JP" b="1" dirty="0" smtClean="0"/>
              <a:t>252301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8749831" y="3593396"/>
            <a:ext cx="439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err="1" smtClean="0"/>
              <a:t>η</a:t>
            </a:r>
            <a:endParaRPr kumimoji="1" lang="ja-JP" altLang="en-US" sz="2400" b="1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3600302"/>
            <a:ext cx="2133600" cy="365125"/>
          </a:xfrm>
        </p:spPr>
        <p:txBody>
          <a:bodyPr/>
          <a:lstStyle/>
          <a:p>
            <a:fld id="{4996A1FB-1635-9142-A4D2-48171774F4BF}" type="slidenum">
              <a:rPr kumimoji="1" lang="ja-JP" altLang="en-US" smtClean="0"/>
              <a:t>3</a:t>
            </a:fld>
            <a:endParaRPr kumimoji="1" lang="ja-JP" altLang="en-US"/>
          </a:p>
        </p:txBody>
      </p:sp>
      <p:grpSp>
        <p:nvGrpSpPr>
          <p:cNvPr id="52" name="図形グループ 51"/>
          <p:cNvGrpSpPr/>
          <p:nvPr/>
        </p:nvGrpSpPr>
        <p:grpSpPr>
          <a:xfrm>
            <a:off x="246426" y="3715391"/>
            <a:ext cx="4227587" cy="2982744"/>
            <a:chOff x="5060127" y="530885"/>
            <a:chExt cx="4227587" cy="2982744"/>
          </a:xfrm>
        </p:grpSpPr>
        <p:pic>
          <p:nvPicPr>
            <p:cNvPr id="54" name="図 5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0127" y="809607"/>
              <a:ext cx="4083874" cy="2578100"/>
            </a:xfrm>
            <a:prstGeom prst="rect">
              <a:avLst/>
            </a:prstGeom>
          </p:spPr>
        </p:pic>
        <p:sp>
          <p:nvSpPr>
            <p:cNvPr id="59" name="テキスト ボックス 58"/>
            <p:cNvSpPr txBox="1"/>
            <p:nvPr/>
          </p:nvSpPr>
          <p:spPr>
            <a:xfrm>
              <a:off x="8848270" y="3051964"/>
              <a:ext cx="4394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 err="1" smtClean="0"/>
                <a:t>η</a:t>
              </a:r>
              <a:endParaRPr kumimoji="1" lang="ja-JP" altLang="en-US" sz="2400" b="1" dirty="0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5549093" y="530885"/>
              <a:ext cx="2260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u="sng" dirty="0" err="1"/>
                <a:t>Phys.Rev</a:t>
              </a:r>
              <a:r>
                <a:rPr lang="en-US" altLang="ja-JP" b="1" u="sng" dirty="0"/>
                <a:t>. C77 </a:t>
              </a:r>
              <a:r>
                <a:rPr lang="en-US" altLang="ja-JP" b="1" u="sng" dirty="0" smtClean="0"/>
                <a:t>054901</a:t>
              </a:r>
              <a:endParaRPr kumimoji="1" lang="ja-JP" altLang="en-US" u="sng" dirty="0"/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5580825" y="1021429"/>
              <a:ext cx="14859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/>
                <a:t>AuAu200GeV</a:t>
              </a:r>
              <a:endParaRPr kumimoji="1" lang="ja-JP" altLang="en-US" b="1" dirty="0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5771325" y="1340993"/>
              <a:ext cx="889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/>
                <a:t>10</a:t>
              </a:r>
              <a:r>
                <a:rPr lang="en-US" altLang="ja-JP" b="1" dirty="0"/>
                <a:t>-40</a:t>
              </a:r>
              <a:r>
                <a:rPr lang="en-US" altLang="ja-JP" b="1" dirty="0" smtClean="0"/>
                <a:t>%</a:t>
              </a:r>
              <a:endParaRPr lang="en-US" altLang="ja-JP" b="1" dirty="0"/>
            </a:p>
          </p:txBody>
        </p:sp>
      </p:grpSp>
      <p:sp>
        <p:nvSpPr>
          <p:cNvPr id="63" name="テキスト ボックス 62"/>
          <p:cNvSpPr txBox="1"/>
          <p:nvPr/>
        </p:nvSpPr>
        <p:spPr>
          <a:xfrm>
            <a:off x="5495800" y="3630101"/>
            <a:ext cx="226821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u="sng" dirty="0" smtClean="0"/>
              <a:t>NN2012:STAR</a:t>
            </a:r>
            <a:endParaRPr kumimoji="1" lang="ja-JP" altLang="en-US" b="1" u="sng" dirty="0"/>
          </a:p>
        </p:txBody>
      </p:sp>
      <p:pic>
        <p:nvPicPr>
          <p:cNvPr id="64" name="図 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6858" y="4011728"/>
            <a:ext cx="3885074" cy="2872221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7102692" y="4050678"/>
            <a:ext cx="1485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AuAu200GeV</a:t>
            </a:r>
            <a:endParaRPr kumimoji="1" lang="ja-JP" altLang="en-US" b="1" dirty="0"/>
          </a:p>
        </p:txBody>
      </p:sp>
      <p:sp>
        <p:nvSpPr>
          <p:cNvPr id="66" name="スライド番号プレースホルダー 3"/>
          <p:cNvSpPr txBox="1">
            <a:spLocks/>
          </p:cNvSpPr>
          <p:nvPr/>
        </p:nvSpPr>
        <p:spPr>
          <a:xfrm>
            <a:off x="6524004" y="642934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4572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96A1FB-1635-9142-A4D2-48171774F4BF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7456" y="1767609"/>
            <a:ext cx="45856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p"/>
            </a:pPr>
            <a:r>
              <a:rPr lang="en-US" altLang="ja-JP" sz="2800" dirty="0"/>
              <a:t>v</a:t>
            </a:r>
            <a:r>
              <a:rPr lang="en-US" altLang="ja-JP" sz="2800" baseline="-25000" dirty="0" smtClean="0"/>
              <a:t>2</a:t>
            </a:r>
            <a:r>
              <a:rPr lang="en-US" altLang="ja-JP" sz="2800" dirty="0" smtClean="0"/>
              <a:t>,v</a:t>
            </a:r>
            <a:r>
              <a:rPr lang="en-US" altLang="ja-JP" sz="2800" baseline="-25000" dirty="0" smtClean="0"/>
              <a:t>3</a:t>
            </a:r>
            <a:r>
              <a:rPr lang="en-US" altLang="ja-JP" sz="2800" dirty="0" smtClean="0"/>
              <a:t> as function of </a:t>
            </a:r>
            <a:r>
              <a:rPr lang="en-US" altLang="ja-JP" sz="2800" dirty="0" err="1" smtClean="0"/>
              <a:t>η:STAR</a:t>
            </a:r>
            <a:endParaRPr lang="en-US" altLang="ja-JP" sz="2800" dirty="0" smtClean="0"/>
          </a:p>
          <a:p>
            <a:r>
              <a:rPr kumimoji="1" lang="en-US" altLang="ja-JP" sz="2800" dirty="0" smtClean="0"/>
              <a:t>    - v</a:t>
            </a:r>
            <a:r>
              <a:rPr kumimoji="1" lang="en-US" altLang="ja-JP" sz="2800" baseline="-25000" dirty="0" smtClean="0"/>
              <a:t>2</a:t>
            </a:r>
            <a:r>
              <a:rPr kumimoji="1" lang="en-US" altLang="ja-JP" sz="2800" dirty="0" smtClean="0"/>
              <a:t>:</a:t>
            </a:r>
            <a:r>
              <a:rPr lang="en-US" altLang="ja-JP" sz="2800" dirty="0" smtClean="0"/>
              <a:t>Blue data point</a:t>
            </a:r>
            <a:endParaRPr kumimoji="1" lang="en-US" altLang="ja-JP" sz="2800" dirty="0" smtClean="0"/>
          </a:p>
          <a:p>
            <a:r>
              <a:rPr lang="ja-JP" altLang="ja-JP" sz="2800" dirty="0" smtClean="0"/>
              <a:t>　</a:t>
            </a:r>
            <a:r>
              <a:rPr lang="en-US" altLang="ja-JP" sz="2800" dirty="0" smtClean="0"/>
              <a:t> - v</a:t>
            </a:r>
            <a:r>
              <a:rPr lang="en-US" altLang="ja-JP" sz="2800" baseline="-25000" dirty="0" smtClean="0"/>
              <a:t>3</a:t>
            </a:r>
            <a:r>
              <a:rPr lang="en-US" altLang="ja-JP" sz="2800" dirty="0" smtClean="0"/>
              <a:t>:Red data point</a:t>
            </a:r>
            <a:endParaRPr lang="en-US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smtClean="0"/>
              <a:t>   - |</a:t>
            </a:r>
            <a:r>
              <a:rPr lang="en-US" altLang="ja-JP" sz="2800" dirty="0" err="1" smtClean="0"/>
              <a:t>η</a:t>
            </a:r>
            <a:r>
              <a:rPr lang="en-US" altLang="ja-JP" sz="2800" dirty="0" smtClean="0"/>
              <a:t>|&lt;1v</a:t>
            </a:r>
            <a:r>
              <a:rPr lang="en-US" altLang="ja-JP" sz="2800" baseline="-25000" dirty="0" smtClean="0"/>
              <a:t>2,</a:t>
            </a:r>
            <a:r>
              <a:rPr lang="en-US" altLang="ja-JP" sz="2800" dirty="0" smtClean="0"/>
              <a:t>v</a:t>
            </a:r>
            <a:r>
              <a:rPr lang="en-US" altLang="ja-JP" sz="2800" baseline="-25000" dirty="0" smtClean="0"/>
              <a:t>3</a:t>
            </a:r>
            <a:r>
              <a:rPr lang="en-US" altLang="ja-JP" sz="2800" dirty="0" smtClean="0"/>
              <a:t> Flat distribution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401560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"/>
            <a:ext cx="9144000" cy="682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053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0"/>
            <a:ext cx="91011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9115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0"/>
            <a:ext cx="91171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64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969"/>
          <a:stretch/>
        </p:blipFill>
        <p:spPr bwMode="auto">
          <a:xfrm>
            <a:off x="4589090" y="1710309"/>
            <a:ext cx="4554910" cy="3020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Silicon Vertex </a:t>
            </a:r>
            <a:r>
              <a:rPr lang="en-US" altLang="ja-JP" dirty="0" smtClean="0"/>
              <a:t>Detector</a:t>
            </a:r>
            <a:r>
              <a:rPr kumimoji="1" lang="en-US" altLang="ja-JP" dirty="0" smtClean="0"/>
              <a:t> (VTX)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DE042-1FCC-5148-A75C-3325F6E8ED2B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78" name="図 7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4001" y="4808161"/>
            <a:ext cx="2483941" cy="2013160"/>
          </a:xfrm>
          <a:prstGeom prst="rect">
            <a:avLst/>
          </a:prstGeom>
        </p:spPr>
      </p:pic>
      <p:sp>
        <p:nvSpPr>
          <p:cNvPr id="80" name="角丸四角形 79"/>
          <p:cNvSpPr/>
          <p:nvPr/>
        </p:nvSpPr>
        <p:spPr>
          <a:xfrm>
            <a:off x="6591301" y="3167549"/>
            <a:ext cx="355600" cy="312251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コンテンツ プレースホルダー 2"/>
          <p:cNvSpPr txBox="1">
            <a:spLocks/>
          </p:cNvSpPr>
          <p:nvPr/>
        </p:nvSpPr>
        <p:spPr>
          <a:xfrm>
            <a:off x="177800" y="1316306"/>
            <a:ext cx="7606660" cy="33113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Font typeface="Wingdings" charset="2"/>
              <a:buChar char="p"/>
            </a:pPr>
            <a:r>
              <a:rPr lang="en-US" altLang="ja-JP" sz="2000" dirty="0" smtClean="0"/>
              <a:t>Silicon Vertex detector was installed from run 2011</a:t>
            </a:r>
          </a:p>
          <a:p>
            <a:pPr marL="0" indent="0">
              <a:buNone/>
            </a:pPr>
            <a:r>
              <a:rPr lang="en-US" altLang="ja-JP" sz="2000" dirty="0" smtClean="0"/>
              <a:t>     -Physics Motivation</a:t>
            </a:r>
          </a:p>
          <a:p>
            <a:pPr marL="0" indent="0"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</a:t>
            </a:r>
            <a:r>
              <a:rPr lang="ja-JP" altLang="en-US" sz="2000" dirty="0" smtClean="0"/>
              <a:t>・</a:t>
            </a:r>
            <a:r>
              <a:rPr lang="en-US" altLang="ja-JP" sz="2000" dirty="0" smtClean="0"/>
              <a:t>Measurement of heavy flavor</a:t>
            </a:r>
          </a:p>
          <a:p>
            <a:pPr marL="0" indent="0">
              <a:buNone/>
            </a:pPr>
            <a:r>
              <a:rPr lang="en-US" altLang="ja-JP" sz="2000" dirty="0" smtClean="0"/>
              <a:t>     -Detector design</a:t>
            </a:r>
          </a:p>
          <a:p>
            <a:pPr marL="0" indent="0"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</a:t>
            </a:r>
            <a:r>
              <a:rPr lang="ja-JP" altLang="en-US" sz="2000" dirty="0" smtClean="0"/>
              <a:t>・</a:t>
            </a:r>
            <a:r>
              <a:rPr lang="en-US" altLang="ja-JP" sz="2000" dirty="0" smtClean="0"/>
              <a:t>Barrel Type &amp; 4 layers</a:t>
            </a:r>
            <a:endParaRPr lang="en-US" altLang="ja-JP" sz="2000" dirty="0"/>
          </a:p>
          <a:p>
            <a:pPr marL="0" indent="0">
              <a:buNone/>
            </a:pPr>
            <a:r>
              <a:rPr lang="en-US" altLang="ja-JP" sz="2000" dirty="0"/>
              <a:t>      </a:t>
            </a:r>
            <a:r>
              <a:rPr lang="en-US" altLang="ja-JP" sz="2000" dirty="0" smtClean="0"/>
              <a:t>  Inner </a:t>
            </a:r>
            <a:r>
              <a:rPr lang="en-US" altLang="ja-JP" sz="2000" dirty="0"/>
              <a:t>2 layers : pixel detector</a:t>
            </a:r>
          </a:p>
          <a:p>
            <a:pPr marL="0" indent="0">
              <a:buNone/>
            </a:pPr>
            <a:r>
              <a:rPr lang="en-US" altLang="ja-JP" sz="2000" dirty="0"/>
              <a:t>     </a:t>
            </a:r>
            <a:r>
              <a:rPr lang="en-US" altLang="ja-JP" sz="2000" dirty="0" smtClean="0"/>
              <a:t>   </a:t>
            </a:r>
            <a:r>
              <a:rPr lang="en-US" altLang="ja-JP" sz="2000" dirty="0"/>
              <a:t>Outer 2 layers : strip </a:t>
            </a:r>
            <a:r>
              <a:rPr lang="en-US" altLang="ja-JP" sz="2000" dirty="0" smtClean="0"/>
              <a:t>detector</a:t>
            </a:r>
          </a:p>
          <a:p>
            <a:pPr marL="0" indent="0"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</a:t>
            </a:r>
            <a:r>
              <a:rPr lang="ja-JP" altLang="en-US" sz="2000" dirty="0" smtClean="0"/>
              <a:t>・</a:t>
            </a:r>
            <a:r>
              <a:rPr lang="en-US" altLang="ja-JP" sz="2000" dirty="0" smtClean="0"/>
              <a:t>Δφ</a:t>
            </a:r>
            <a:r>
              <a:rPr lang="en-US" altLang="ja-JP" sz="2000" dirty="0"/>
              <a:t>~2π</a:t>
            </a:r>
          </a:p>
          <a:p>
            <a:pPr marL="0" indent="0">
              <a:buNone/>
            </a:pPr>
            <a:r>
              <a:rPr lang="en-US" altLang="ja-JP" sz="2000" dirty="0">
                <a:solidFill>
                  <a:srgbClr val="FF0000"/>
                </a:solidFill>
              </a:rPr>
              <a:t>     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ja-JP" altLang="en-US" sz="2000" dirty="0" smtClean="0"/>
              <a:t>・</a:t>
            </a:r>
            <a:r>
              <a:rPr lang="en-US" altLang="ja-JP" sz="2000" dirty="0" smtClean="0"/>
              <a:t>|</a:t>
            </a:r>
            <a:r>
              <a:rPr lang="en-US" altLang="ja-JP" sz="2000" dirty="0" err="1" smtClean="0"/>
              <a:t>η</a:t>
            </a:r>
            <a:r>
              <a:rPr lang="en-US" altLang="ja-JP" sz="2000" dirty="0" smtClean="0"/>
              <a:t>|&lt;1.2</a:t>
            </a:r>
            <a:endParaRPr lang="en-US" altLang="ja-JP" sz="2000" dirty="0">
              <a:solidFill>
                <a:srgbClr val="FF0000"/>
              </a:solidFill>
            </a:endParaRPr>
          </a:p>
        </p:txBody>
      </p:sp>
      <p:grpSp>
        <p:nvGrpSpPr>
          <p:cNvPr id="3" name="図形グループ 2"/>
          <p:cNvGrpSpPr/>
          <p:nvPr/>
        </p:nvGrpSpPr>
        <p:grpSpPr>
          <a:xfrm>
            <a:off x="181358" y="4438829"/>
            <a:ext cx="1925150" cy="2312565"/>
            <a:chOff x="181358" y="4438829"/>
            <a:chExt cx="1925150" cy="2312565"/>
          </a:xfrm>
        </p:grpSpPr>
        <p:sp>
          <p:nvSpPr>
            <p:cNvPr id="35" name="テキスト ボックス 34"/>
            <p:cNvSpPr txBox="1"/>
            <p:nvPr/>
          </p:nvSpPr>
          <p:spPr>
            <a:xfrm>
              <a:off x="199125" y="4905629"/>
              <a:ext cx="1536701" cy="369332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VTX:|</a:t>
              </a:r>
              <a:r>
                <a:rPr kumimoji="1" lang="en-US" altLang="ja-JP" dirty="0" err="1" smtClean="0"/>
                <a:t>η</a:t>
              </a:r>
              <a:r>
                <a:rPr kumimoji="1" lang="en-US" altLang="ja-JP" dirty="0" smtClean="0"/>
                <a:t>|&lt;1.2</a:t>
              </a:r>
              <a:endParaRPr kumimoji="1" lang="ja-JP" altLang="en-US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181358" y="5382852"/>
              <a:ext cx="1925150" cy="369332"/>
            </a:xfrm>
            <a:prstGeom prst="rect">
              <a:avLst/>
            </a:prstGeom>
            <a:noFill/>
            <a:ln w="28575" cmpd="sng">
              <a:solidFill>
                <a:srgbClr val="FF66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MPC</a:t>
              </a:r>
              <a:r>
                <a:rPr kumimoji="1" lang="en-US" altLang="ja-JP" dirty="0" smtClean="0"/>
                <a:t>:3.1&lt;|</a:t>
              </a:r>
              <a:r>
                <a:rPr kumimoji="1" lang="en-US" altLang="ja-JP" dirty="0" err="1" smtClean="0"/>
                <a:t>η</a:t>
              </a:r>
              <a:r>
                <a:rPr kumimoji="1" lang="en-US" altLang="ja-JP" dirty="0" smtClean="0"/>
                <a:t>|&lt;3.7</a:t>
              </a:r>
              <a:endParaRPr kumimoji="1" lang="ja-JP" altLang="en-US" dirty="0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181358" y="5860330"/>
              <a:ext cx="1925150" cy="369332"/>
            </a:xfrm>
            <a:prstGeom prst="rect">
              <a:avLst/>
            </a:prstGeom>
            <a:noFill/>
            <a:ln w="28575" cmpd="sng">
              <a:solidFill>
                <a:srgbClr val="00009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BBC</a:t>
              </a:r>
              <a:r>
                <a:rPr kumimoji="1" lang="en-US" altLang="ja-JP" dirty="0" smtClean="0"/>
                <a:t>:3.0&lt;|</a:t>
              </a:r>
              <a:r>
                <a:rPr kumimoji="1" lang="en-US" altLang="ja-JP" dirty="0" err="1" smtClean="0"/>
                <a:t>η</a:t>
              </a:r>
              <a:r>
                <a:rPr kumimoji="1" lang="en-US" altLang="ja-JP" dirty="0" smtClean="0"/>
                <a:t>|&lt;3.9</a:t>
              </a:r>
              <a:endParaRPr kumimoji="1" lang="ja-JP" altLang="en-US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08267" y="4438829"/>
              <a:ext cx="1536701" cy="369332"/>
            </a:xfrm>
            <a:prstGeom prst="rect">
              <a:avLst/>
            </a:prstGeom>
            <a:noFill/>
            <a:ln w="28575" cmpd="sng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CNT</a:t>
              </a:r>
              <a:r>
                <a:rPr kumimoji="1" lang="en-US" altLang="ja-JP" dirty="0" smtClean="0"/>
                <a:t>:|</a:t>
              </a:r>
              <a:r>
                <a:rPr kumimoji="1" lang="en-US" altLang="ja-JP" dirty="0" err="1" smtClean="0"/>
                <a:t>η</a:t>
              </a:r>
              <a:r>
                <a:rPr kumimoji="1" lang="en-US" altLang="ja-JP" dirty="0" smtClean="0"/>
                <a:t>|&lt;0.35</a:t>
              </a:r>
              <a:endParaRPr kumimoji="1" lang="ja-JP" altLang="en-US" dirty="0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199125" y="6382062"/>
              <a:ext cx="1269552" cy="369332"/>
            </a:xfrm>
            <a:prstGeom prst="rect">
              <a:avLst/>
            </a:prstGeom>
            <a:noFill/>
            <a:ln w="28575" cmpd="sng">
              <a:solidFill>
                <a:srgbClr val="3366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SMD/ZDC </a:t>
              </a:r>
              <a:endParaRPr kumimoji="1" lang="ja-JP" altLang="en-US" dirty="0"/>
            </a:p>
          </p:txBody>
        </p:sp>
      </p:grpSp>
      <p:cxnSp>
        <p:nvCxnSpPr>
          <p:cNvPr id="9" name="直線矢印コネクタ 8"/>
          <p:cNvCxnSpPr/>
          <p:nvPr/>
        </p:nvCxnSpPr>
        <p:spPr>
          <a:xfrm flipH="1">
            <a:off x="4203700" y="3479800"/>
            <a:ext cx="2400301" cy="1896966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6546850" y="3479800"/>
            <a:ext cx="114302" cy="1795161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>
            <a:stCxn id="80" idx="3"/>
          </p:cNvCxnSpPr>
          <p:nvPr/>
        </p:nvCxnSpPr>
        <p:spPr>
          <a:xfrm>
            <a:off x="6946901" y="3323675"/>
            <a:ext cx="2044699" cy="1484486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図形グループ 5"/>
          <p:cNvGrpSpPr/>
          <p:nvPr/>
        </p:nvGrpSpPr>
        <p:grpSpPr>
          <a:xfrm>
            <a:off x="1744968" y="4374379"/>
            <a:ext cx="4408217" cy="2557002"/>
            <a:chOff x="1744968" y="4374379"/>
            <a:chExt cx="4408217" cy="2557002"/>
          </a:xfrm>
        </p:grpSpPr>
        <p:grpSp>
          <p:nvGrpSpPr>
            <p:cNvPr id="19" name="図形グループ 18"/>
            <p:cNvGrpSpPr/>
            <p:nvPr/>
          </p:nvGrpSpPr>
          <p:grpSpPr>
            <a:xfrm>
              <a:off x="1744968" y="4374379"/>
              <a:ext cx="4120739" cy="2269836"/>
              <a:chOff x="0" y="4520197"/>
              <a:chExt cx="4120739" cy="2010934"/>
            </a:xfrm>
          </p:grpSpPr>
          <p:cxnSp>
            <p:nvCxnSpPr>
              <p:cNvPr id="20" name="直線矢印コネクタ 19"/>
              <p:cNvCxnSpPr/>
              <p:nvPr/>
            </p:nvCxnSpPr>
            <p:spPr>
              <a:xfrm flipV="1">
                <a:off x="0" y="6500558"/>
                <a:ext cx="4120739" cy="8880"/>
              </a:xfrm>
              <a:prstGeom prst="straightConnector1">
                <a:avLst/>
              </a:prstGeom>
              <a:ln w="28575" cmpd="sng">
                <a:solidFill>
                  <a:srgbClr val="292934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矢印コネクタ 20"/>
              <p:cNvCxnSpPr/>
              <p:nvPr/>
            </p:nvCxnSpPr>
            <p:spPr>
              <a:xfrm flipV="1">
                <a:off x="1961733" y="4520197"/>
                <a:ext cx="0" cy="1989243"/>
              </a:xfrm>
              <a:prstGeom prst="straightConnector1">
                <a:avLst/>
              </a:prstGeom>
              <a:ln w="28575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正方形/長方形 21"/>
              <p:cNvSpPr/>
              <p:nvPr/>
            </p:nvSpPr>
            <p:spPr>
              <a:xfrm>
                <a:off x="1759843" y="4955343"/>
                <a:ext cx="399640" cy="1545215"/>
              </a:xfrm>
              <a:prstGeom prst="rect">
                <a:avLst/>
              </a:prstGeom>
              <a:noFill/>
              <a:ln w="28575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/>
              <p:cNvSpPr/>
              <p:nvPr/>
            </p:nvSpPr>
            <p:spPr>
              <a:xfrm>
                <a:off x="2953885" y="5585863"/>
                <a:ext cx="399640" cy="914695"/>
              </a:xfrm>
              <a:prstGeom prst="rect">
                <a:avLst/>
              </a:prstGeom>
              <a:noFill/>
              <a:ln w="28575" cmpd="sng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" name="直線コネクタ 23"/>
              <p:cNvCxnSpPr/>
              <p:nvPr/>
            </p:nvCxnSpPr>
            <p:spPr>
              <a:xfrm>
                <a:off x="2610985" y="4946461"/>
                <a:ext cx="1182450" cy="1584670"/>
              </a:xfrm>
              <a:prstGeom prst="line">
                <a:avLst/>
              </a:prstGeom>
              <a:ln w="28575" cmpd="sng">
                <a:solidFill>
                  <a:srgbClr val="292934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>
                <a:endCxn id="30" idx="2"/>
              </p:cNvCxnSpPr>
              <p:nvPr/>
            </p:nvCxnSpPr>
            <p:spPr>
              <a:xfrm flipH="1">
                <a:off x="261818" y="4955343"/>
                <a:ext cx="1056487" cy="1528882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正方形/長方形 25"/>
              <p:cNvSpPr/>
              <p:nvPr/>
            </p:nvSpPr>
            <p:spPr>
              <a:xfrm>
                <a:off x="602837" y="5585863"/>
                <a:ext cx="399640" cy="914696"/>
              </a:xfrm>
              <a:prstGeom prst="rect">
                <a:avLst/>
              </a:prstGeom>
              <a:noFill/>
              <a:ln w="28575" cmpd="sng"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2801758" y="5408251"/>
                <a:ext cx="399640" cy="1092307"/>
              </a:xfrm>
              <a:prstGeom prst="rect">
                <a:avLst/>
              </a:prstGeom>
              <a:noFill/>
              <a:ln w="28575" cmpd="sng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761452" y="5408252"/>
                <a:ext cx="399640" cy="1092307"/>
              </a:xfrm>
              <a:prstGeom prst="rect">
                <a:avLst/>
              </a:prstGeom>
              <a:noFill/>
              <a:ln w="28575" cmpd="sng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3575643" y="6287424"/>
                <a:ext cx="308672" cy="213134"/>
              </a:xfrm>
              <a:prstGeom prst="rect">
                <a:avLst/>
              </a:prstGeom>
              <a:noFill/>
              <a:ln w="28575" cmpd="sng"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107482" y="6271091"/>
                <a:ext cx="308672" cy="213134"/>
              </a:xfrm>
              <a:prstGeom prst="rect">
                <a:avLst/>
              </a:prstGeom>
              <a:noFill/>
              <a:ln w="28575" cmpd="sng"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1318305" y="4955343"/>
                <a:ext cx="1292680" cy="1554096"/>
              </a:xfrm>
              <a:prstGeom prst="rect">
                <a:avLst/>
              </a:prstGeom>
              <a:noFill/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テキスト ボックス 31"/>
            <p:cNvSpPr txBox="1"/>
            <p:nvPr/>
          </p:nvSpPr>
          <p:spPr>
            <a:xfrm>
              <a:off x="5806829" y="6399496"/>
              <a:ext cx="346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err="1" smtClean="0"/>
                <a:t>η</a:t>
              </a:r>
              <a:endParaRPr kumimoji="1" lang="ja-JP" altLang="en-US" sz="2400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3676226" y="4402622"/>
              <a:ext cx="80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/>
                <a:t>dN</a:t>
              </a:r>
              <a:r>
                <a:rPr kumimoji="1" lang="en-US" altLang="ja-JP" dirty="0" smtClean="0"/>
                <a:t>/</a:t>
              </a:r>
              <a:r>
                <a:rPr kumimoji="1" lang="en-US" altLang="ja-JP" dirty="0" err="1" smtClean="0"/>
                <a:t>dη</a:t>
              </a:r>
              <a:endParaRPr kumimoji="1" lang="ja-JP" altLang="en-US" dirty="0"/>
            </a:p>
          </p:txBody>
        </p:sp>
        <p:cxnSp>
          <p:nvCxnSpPr>
            <p:cNvPr id="34" name="直線コネクタ 33"/>
            <p:cNvCxnSpPr/>
            <p:nvPr/>
          </p:nvCxnSpPr>
          <p:spPr>
            <a:xfrm flipV="1">
              <a:off x="3037873" y="4855522"/>
              <a:ext cx="1292680" cy="1002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 flipH="1">
              <a:off x="3063273" y="4865548"/>
              <a:ext cx="365727" cy="517304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 flipH="1">
              <a:off x="3037873" y="4865548"/>
              <a:ext cx="832666" cy="1116152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 flipH="1">
              <a:off x="3063273" y="4865548"/>
              <a:ext cx="1292680" cy="1725720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 flipH="1">
              <a:off x="3492306" y="5528062"/>
              <a:ext cx="832666" cy="1116152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 flipH="1">
              <a:off x="3955251" y="6073964"/>
              <a:ext cx="365727" cy="517304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テキスト ボックス 56"/>
            <p:cNvSpPr txBox="1"/>
            <p:nvPr/>
          </p:nvSpPr>
          <p:spPr>
            <a:xfrm>
              <a:off x="4132132" y="6571407"/>
              <a:ext cx="642921" cy="359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/>
                <a:t>1.2</a:t>
              </a:r>
              <a:endParaRPr kumimoji="1" lang="ja-JP" altLang="en-US" sz="1600" dirty="0"/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2798779" y="6565868"/>
              <a:ext cx="6429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/>
                <a:t>-1.2</a:t>
              </a:r>
              <a:endParaRPr kumimoji="1" lang="ja-JP" altLang="en-US" sz="1600" dirty="0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5396722" y="6558904"/>
              <a:ext cx="2833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/>
                <a:t>5</a:t>
              </a:r>
              <a:endParaRPr kumimoji="1" lang="ja-JP" altLang="en-US" sz="1600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1877761" y="6580127"/>
              <a:ext cx="4700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 smtClean="0"/>
                <a:t>-5</a:t>
              </a:r>
              <a:endParaRPr kumimoji="1" lang="ja-JP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89245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9896" y="728403"/>
            <a:ext cx="8229600" cy="490066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dirty="0" smtClean="0"/>
              <a:t>VTX Track Reconstruction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3368-B6C8-4AC2-8712-319F8A3A887D}" type="slidenum">
              <a:rPr kumimoji="1" lang="ja-JP" altLang="en-US" smtClean="0"/>
              <a:t>5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3973336" y="3631742"/>
            <a:ext cx="4583808" cy="3600400"/>
            <a:chOff x="4524696" y="2780928"/>
            <a:chExt cx="4583808" cy="4392488"/>
          </a:xfrm>
        </p:grpSpPr>
        <p:grpSp>
          <p:nvGrpSpPr>
            <p:cNvPr id="86" name="グループ化 85"/>
            <p:cNvGrpSpPr/>
            <p:nvPr/>
          </p:nvGrpSpPr>
          <p:grpSpPr>
            <a:xfrm>
              <a:off x="4524696" y="2780928"/>
              <a:ext cx="4583808" cy="4392488"/>
              <a:chOff x="1043608" y="1412776"/>
              <a:chExt cx="4583808" cy="4392488"/>
            </a:xfrm>
          </p:grpSpPr>
          <p:sp>
            <p:nvSpPr>
              <p:cNvPr id="87" name="円弧 86"/>
              <p:cNvSpPr/>
              <p:nvPr/>
            </p:nvSpPr>
            <p:spPr>
              <a:xfrm>
                <a:off x="1043608" y="1412776"/>
                <a:ext cx="4248472" cy="4392488"/>
              </a:xfrm>
              <a:prstGeom prst="arc">
                <a:avLst>
                  <a:gd name="adj1" fmla="val 18024500"/>
                  <a:gd name="adj2" fmla="val 216469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弧 87"/>
              <p:cNvSpPr/>
              <p:nvPr/>
            </p:nvSpPr>
            <p:spPr>
              <a:xfrm>
                <a:off x="1907704" y="2348880"/>
                <a:ext cx="2520280" cy="2520280"/>
              </a:xfrm>
              <a:prstGeom prst="arc">
                <a:avLst>
                  <a:gd name="adj1" fmla="val 17865187"/>
                  <a:gd name="adj2" fmla="val 2229534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弧 88"/>
              <p:cNvSpPr/>
              <p:nvPr/>
            </p:nvSpPr>
            <p:spPr>
              <a:xfrm>
                <a:off x="1907704" y="2348880"/>
                <a:ext cx="2520280" cy="2520280"/>
              </a:xfrm>
              <a:prstGeom prst="arc">
                <a:avLst>
                  <a:gd name="adj1" fmla="val 17865187"/>
                  <a:gd name="adj2" fmla="val 2229534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円弧 89"/>
              <p:cNvSpPr/>
              <p:nvPr/>
            </p:nvSpPr>
            <p:spPr>
              <a:xfrm>
                <a:off x="1907704" y="2348880"/>
                <a:ext cx="2520280" cy="2520280"/>
              </a:xfrm>
              <a:prstGeom prst="arc">
                <a:avLst>
                  <a:gd name="adj1" fmla="val 17865187"/>
                  <a:gd name="adj2" fmla="val 231695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円弧 90"/>
              <p:cNvSpPr/>
              <p:nvPr/>
            </p:nvSpPr>
            <p:spPr>
              <a:xfrm>
                <a:off x="1763688" y="2204864"/>
                <a:ext cx="2808312" cy="2808312"/>
              </a:xfrm>
              <a:prstGeom prst="arc">
                <a:avLst>
                  <a:gd name="adj1" fmla="val 17865187"/>
                  <a:gd name="adj2" fmla="val 230083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円弧 91"/>
              <p:cNvSpPr/>
              <p:nvPr/>
            </p:nvSpPr>
            <p:spPr>
              <a:xfrm>
                <a:off x="1547664" y="1988840"/>
                <a:ext cx="3240360" cy="3240360"/>
              </a:xfrm>
              <a:prstGeom prst="arc">
                <a:avLst>
                  <a:gd name="adj1" fmla="val 17975423"/>
                  <a:gd name="adj2" fmla="val 219400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円弧 92"/>
              <p:cNvSpPr/>
              <p:nvPr/>
            </p:nvSpPr>
            <p:spPr>
              <a:xfrm>
                <a:off x="1259632" y="1772816"/>
                <a:ext cx="3816424" cy="3672408"/>
              </a:xfrm>
              <a:prstGeom prst="arc">
                <a:avLst>
                  <a:gd name="adj1" fmla="val 17966968"/>
                  <a:gd name="adj2" fmla="val 2222747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4" name="直線コネクタ 93"/>
              <p:cNvCxnSpPr>
                <a:stCxn id="90" idx="0"/>
                <a:endCxn id="87" idx="0"/>
              </p:cNvCxnSpPr>
              <p:nvPr/>
            </p:nvCxnSpPr>
            <p:spPr>
              <a:xfrm flipV="1">
                <a:off x="3754644" y="1731401"/>
                <a:ext cx="515159" cy="76244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コネクタ 94"/>
              <p:cNvCxnSpPr>
                <a:stCxn id="90" idx="2"/>
                <a:endCxn id="87" idx="2"/>
              </p:cNvCxnSpPr>
              <p:nvPr/>
            </p:nvCxnSpPr>
            <p:spPr>
              <a:xfrm>
                <a:off x="4152450" y="4395470"/>
                <a:ext cx="751760" cy="47871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6" name="グループ化 95"/>
              <p:cNvGrpSpPr/>
              <p:nvPr/>
            </p:nvGrpSpPr>
            <p:grpSpPr>
              <a:xfrm>
                <a:off x="2843712" y="3212880"/>
                <a:ext cx="720176" cy="720176"/>
                <a:chOff x="2843712" y="3212880"/>
                <a:chExt cx="720176" cy="720176"/>
              </a:xfrm>
            </p:grpSpPr>
            <p:sp>
              <p:nvSpPr>
                <p:cNvPr id="113" name="円弧 112"/>
                <p:cNvSpPr/>
                <p:nvPr/>
              </p:nvSpPr>
              <p:spPr>
                <a:xfrm>
                  <a:off x="2915912" y="3284984"/>
                  <a:ext cx="575968" cy="575968"/>
                </a:xfrm>
                <a:prstGeom prst="arc">
                  <a:avLst>
                    <a:gd name="adj1" fmla="val 16634495"/>
                    <a:gd name="adj2" fmla="val 4649978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円弧 113"/>
                <p:cNvSpPr/>
                <p:nvPr/>
              </p:nvSpPr>
              <p:spPr>
                <a:xfrm>
                  <a:off x="2843712" y="3212880"/>
                  <a:ext cx="720176" cy="720176"/>
                </a:xfrm>
                <a:prstGeom prst="arc">
                  <a:avLst>
                    <a:gd name="adj1" fmla="val 16636495"/>
                    <a:gd name="adj2" fmla="val 4574903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円弧 114"/>
                <p:cNvSpPr/>
                <p:nvPr/>
              </p:nvSpPr>
              <p:spPr>
                <a:xfrm>
                  <a:off x="2987824" y="3356992"/>
                  <a:ext cx="432144" cy="432144"/>
                </a:xfrm>
                <a:prstGeom prst="arc">
                  <a:avLst>
                    <a:gd name="adj1" fmla="val 16688350"/>
                    <a:gd name="adj2" fmla="val 4555028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弧 115"/>
                <p:cNvSpPr/>
                <p:nvPr/>
              </p:nvSpPr>
              <p:spPr>
                <a:xfrm>
                  <a:off x="3059832" y="3429000"/>
                  <a:ext cx="287936" cy="287936"/>
                </a:xfrm>
                <a:prstGeom prst="arc">
                  <a:avLst>
                    <a:gd name="adj1" fmla="val 16775197"/>
                    <a:gd name="adj2" fmla="val 4427022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" name="グループ化 96"/>
              <p:cNvGrpSpPr/>
              <p:nvPr/>
            </p:nvGrpSpPr>
            <p:grpSpPr>
              <a:xfrm flipH="1">
                <a:off x="2843712" y="3212976"/>
                <a:ext cx="720176" cy="720176"/>
                <a:chOff x="2843712" y="3212880"/>
                <a:chExt cx="720176" cy="720176"/>
              </a:xfrm>
            </p:grpSpPr>
            <p:sp>
              <p:nvSpPr>
                <p:cNvPr id="109" name="円弧 108"/>
                <p:cNvSpPr/>
                <p:nvPr/>
              </p:nvSpPr>
              <p:spPr>
                <a:xfrm>
                  <a:off x="2915912" y="3284984"/>
                  <a:ext cx="575968" cy="575968"/>
                </a:xfrm>
                <a:prstGeom prst="arc">
                  <a:avLst>
                    <a:gd name="adj1" fmla="val 16634495"/>
                    <a:gd name="adj2" fmla="val 4649978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円弧 109"/>
                <p:cNvSpPr/>
                <p:nvPr/>
              </p:nvSpPr>
              <p:spPr>
                <a:xfrm>
                  <a:off x="2843712" y="3212880"/>
                  <a:ext cx="720176" cy="720176"/>
                </a:xfrm>
                <a:prstGeom prst="arc">
                  <a:avLst>
                    <a:gd name="adj1" fmla="val 16636495"/>
                    <a:gd name="adj2" fmla="val 4574903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円弧 110"/>
                <p:cNvSpPr/>
                <p:nvPr/>
              </p:nvSpPr>
              <p:spPr>
                <a:xfrm>
                  <a:off x="2987824" y="3356992"/>
                  <a:ext cx="432144" cy="432144"/>
                </a:xfrm>
                <a:prstGeom prst="arc">
                  <a:avLst>
                    <a:gd name="adj1" fmla="val 16688350"/>
                    <a:gd name="adj2" fmla="val 4555028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円弧 111"/>
                <p:cNvSpPr/>
                <p:nvPr/>
              </p:nvSpPr>
              <p:spPr>
                <a:xfrm>
                  <a:off x="3059832" y="3429000"/>
                  <a:ext cx="287936" cy="287936"/>
                </a:xfrm>
                <a:prstGeom prst="arc">
                  <a:avLst>
                    <a:gd name="adj1" fmla="val 16775197"/>
                    <a:gd name="adj2" fmla="val 4427022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98" name="直線矢印コネクタ 97"/>
              <p:cNvCxnSpPr/>
              <p:nvPr/>
            </p:nvCxnSpPr>
            <p:spPr>
              <a:xfrm flipV="1">
                <a:off x="4389115" y="2747020"/>
                <a:ext cx="1238301" cy="64112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円弧 98"/>
              <p:cNvSpPr/>
              <p:nvPr/>
            </p:nvSpPr>
            <p:spPr>
              <a:xfrm rot="9149922">
                <a:off x="2695620" y="1868251"/>
                <a:ext cx="2326473" cy="1695422"/>
              </a:xfrm>
              <a:prstGeom prst="arc">
                <a:avLst>
                  <a:gd name="adj1" fmla="val 15354114"/>
                  <a:gd name="adj2" fmla="val 20003985"/>
                </a:avLst>
              </a:prstGeom>
              <a:ln w="1905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円/楕円 99"/>
              <p:cNvSpPr/>
              <p:nvPr/>
            </p:nvSpPr>
            <p:spPr>
              <a:xfrm>
                <a:off x="3536180" y="3592067"/>
                <a:ext cx="69872" cy="69872"/>
              </a:xfrm>
              <a:prstGeom prst="ellipse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円/楕円 100"/>
              <p:cNvSpPr/>
              <p:nvPr/>
            </p:nvSpPr>
            <p:spPr>
              <a:xfrm>
                <a:off x="3317003" y="3573338"/>
                <a:ext cx="64447" cy="64447"/>
              </a:xfrm>
              <a:prstGeom prst="ellipse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円/楕円 101"/>
              <p:cNvSpPr/>
              <p:nvPr/>
            </p:nvSpPr>
            <p:spPr>
              <a:xfrm>
                <a:off x="3395586" y="3590101"/>
                <a:ext cx="64447" cy="64447"/>
              </a:xfrm>
              <a:prstGeom prst="ellipse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102"/>
              <p:cNvSpPr/>
              <p:nvPr/>
            </p:nvSpPr>
            <p:spPr>
              <a:xfrm>
                <a:off x="3465213" y="3592066"/>
                <a:ext cx="62482" cy="62482"/>
              </a:xfrm>
              <a:prstGeom prst="ellipse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2867514" y="2765577"/>
                <a:ext cx="5485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/>
                  <a:t>VTX</a:t>
                </a:r>
                <a:endParaRPr lang="ja-JP" altLang="en-US" dirty="0"/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3475733" y="4216367"/>
                <a:ext cx="8082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 smtClean="0"/>
                  <a:t>DC+PC</a:t>
                </a:r>
                <a:endParaRPr lang="ja-JP" altLang="en-US" dirty="0"/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3619749" y="4525353"/>
                <a:ext cx="6351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/>
                  <a:t>RICH</a:t>
                </a:r>
                <a:endParaRPr lang="ja-JP" altLang="en-US" dirty="0"/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4055382" y="4724235"/>
                <a:ext cx="5484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/>
                  <a:t>TOF</a:t>
                </a:r>
                <a:endParaRPr lang="ja-JP" altLang="en-US" dirty="0"/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4711254" y="4860531"/>
                <a:ext cx="84830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/>
                  <a:t>EMCAL</a:t>
                </a:r>
                <a:endParaRPr lang="ja-JP" altLang="en-US" dirty="0"/>
              </a:p>
            </p:txBody>
          </p:sp>
        </p:grpSp>
        <p:sp>
          <p:nvSpPr>
            <p:cNvPr id="118" name="正方形/長方形 117"/>
            <p:cNvSpPr/>
            <p:nvPr/>
          </p:nvSpPr>
          <p:spPr>
            <a:xfrm>
              <a:off x="6827619" y="3203684"/>
              <a:ext cx="130952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ja-JP" dirty="0" smtClean="0"/>
                <a:t>Central Arm</a:t>
              </a:r>
              <a:endParaRPr lang="ja-JP" altLang="en-US" dirty="0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7427585" y="4077072"/>
              <a:ext cx="91101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ja-JP" dirty="0" err="1" smtClean="0"/>
                <a:t>DcTrack</a:t>
              </a:r>
              <a:endParaRPr lang="ja-JP" altLang="en-US" dirty="0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5804768" y="766927"/>
            <a:ext cx="3326502" cy="5794830"/>
            <a:chOff x="3059832" y="1090554"/>
            <a:chExt cx="3326502" cy="5766553"/>
          </a:xfrm>
        </p:grpSpPr>
        <p:sp>
          <p:nvSpPr>
            <p:cNvPr id="123" name="円弧 122"/>
            <p:cNvSpPr/>
            <p:nvPr/>
          </p:nvSpPr>
          <p:spPr>
            <a:xfrm rot="779578">
              <a:off x="4558606" y="1822505"/>
              <a:ext cx="1827728" cy="4123852"/>
            </a:xfrm>
            <a:prstGeom prst="arc">
              <a:avLst>
                <a:gd name="adj1" fmla="val 10656164"/>
                <a:gd name="adj2" fmla="val 15965250"/>
              </a:avLst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弧 123"/>
            <p:cNvSpPr/>
            <p:nvPr/>
          </p:nvSpPr>
          <p:spPr>
            <a:xfrm>
              <a:off x="4499992" y="1412776"/>
              <a:ext cx="1827728" cy="4483892"/>
            </a:xfrm>
            <a:prstGeom prst="arc">
              <a:avLst>
                <a:gd name="adj1" fmla="val 10656164"/>
                <a:gd name="adj2" fmla="val 15370304"/>
              </a:avLst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弧 124"/>
            <p:cNvSpPr/>
            <p:nvPr/>
          </p:nvSpPr>
          <p:spPr>
            <a:xfrm rot="21409774" flipH="1">
              <a:off x="3315224" y="1305972"/>
              <a:ext cx="1176177" cy="5551135"/>
            </a:xfrm>
            <a:prstGeom prst="arc">
              <a:avLst>
                <a:gd name="adj1" fmla="val 12604490"/>
                <a:gd name="adj2" fmla="val 15718113"/>
              </a:avLst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弧 125"/>
            <p:cNvSpPr/>
            <p:nvPr/>
          </p:nvSpPr>
          <p:spPr>
            <a:xfrm rot="20296909" flipH="1">
              <a:off x="3475801" y="1090554"/>
              <a:ext cx="1035639" cy="5585431"/>
            </a:xfrm>
            <a:prstGeom prst="arc">
              <a:avLst>
                <a:gd name="adj1" fmla="val 10656164"/>
                <a:gd name="adj2" fmla="val 15649830"/>
              </a:avLst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/>
            <p:cNvGrpSpPr/>
            <p:nvPr/>
          </p:nvGrpSpPr>
          <p:grpSpPr>
            <a:xfrm>
              <a:off x="3059832" y="1700808"/>
              <a:ext cx="2952328" cy="2109476"/>
              <a:chOff x="3059832" y="1700808"/>
              <a:chExt cx="2952328" cy="2109476"/>
            </a:xfrm>
          </p:grpSpPr>
          <p:sp>
            <p:nvSpPr>
              <p:cNvPr id="128" name="正方形/長方形 127"/>
              <p:cNvSpPr/>
              <p:nvPr/>
            </p:nvSpPr>
            <p:spPr>
              <a:xfrm>
                <a:off x="3203848" y="2093307"/>
                <a:ext cx="2376264" cy="137333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3203848" y="2453347"/>
                <a:ext cx="2376264" cy="137333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3203848" y="2813387"/>
                <a:ext cx="2376264" cy="137333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3203848" y="3173427"/>
                <a:ext cx="2376264" cy="137333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円/楕円 131"/>
              <p:cNvSpPr/>
              <p:nvPr/>
            </p:nvSpPr>
            <p:spPr>
              <a:xfrm>
                <a:off x="5243815" y="2094027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円/楕円 132"/>
              <p:cNvSpPr/>
              <p:nvPr/>
            </p:nvSpPr>
            <p:spPr>
              <a:xfrm>
                <a:off x="4955783" y="2446665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円/楕円 133"/>
              <p:cNvSpPr/>
              <p:nvPr/>
            </p:nvSpPr>
            <p:spPr>
              <a:xfrm>
                <a:off x="4788024" y="2806705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円/楕円 134"/>
              <p:cNvSpPr/>
              <p:nvPr/>
            </p:nvSpPr>
            <p:spPr>
              <a:xfrm>
                <a:off x="4644008" y="3199924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5585440" y="1942609"/>
                <a:ext cx="4267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 smtClean="0"/>
                  <a:t>B3</a:t>
                </a:r>
                <a:endParaRPr lang="ja-JP" altLang="en-US" dirty="0"/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5580112" y="2293357"/>
                <a:ext cx="4267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 smtClean="0"/>
                  <a:t>B2</a:t>
                </a:r>
                <a:endParaRPr lang="ja-JP" altLang="en-US" dirty="0"/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5580112" y="2653397"/>
                <a:ext cx="4267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 smtClean="0"/>
                  <a:t>B1</a:t>
                </a:r>
                <a:endParaRPr lang="ja-JP" altLang="en-US" dirty="0"/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5580112" y="3013437"/>
                <a:ext cx="4267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 smtClean="0"/>
                  <a:t>B0</a:t>
                </a:r>
                <a:endParaRPr lang="ja-JP" altLang="en-US" dirty="0"/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3059832" y="1700808"/>
                <a:ext cx="5485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/>
                  <a:t>VTX</a:t>
                </a:r>
                <a:endParaRPr lang="ja-JP" altLang="en-US" dirty="0"/>
              </a:p>
            </p:txBody>
          </p:sp>
          <p:sp>
            <p:nvSpPr>
              <p:cNvPr id="142" name="円/楕円 141"/>
              <p:cNvSpPr/>
              <p:nvPr/>
            </p:nvSpPr>
            <p:spPr>
              <a:xfrm>
                <a:off x="4644008" y="2125006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円/楕円 142"/>
              <p:cNvSpPr/>
              <p:nvPr/>
            </p:nvSpPr>
            <p:spPr>
              <a:xfrm>
                <a:off x="4573468" y="2477644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円/楕円 143"/>
              <p:cNvSpPr/>
              <p:nvPr/>
            </p:nvSpPr>
            <p:spPr>
              <a:xfrm>
                <a:off x="4499992" y="2837684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円/楕円 144"/>
              <p:cNvSpPr/>
              <p:nvPr/>
            </p:nvSpPr>
            <p:spPr>
              <a:xfrm>
                <a:off x="4451727" y="3230903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円/楕円 145"/>
              <p:cNvSpPr/>
              <p:nvPr/>
            </p:nvSpPr>
            <p:spPr>
              <a:xfrm flipH="1">
                <a:off x="4163695" y="2105610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円/楕円 146"/>
              <p:cNvSpPr/>
              <p:nvPr/>
            </p:nvSpPr>
            <p:spPr>
              <a:xfrm flipH="1">
                <a:off x="4235703" y="2458248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円/楕円 147"/>
              <p:cNvSpPr/>
              <p:nvPr/>
            </p:nvSpPr>
            <p:spPr>
              <a:xfrm flipH="1">
                <a:off x="4307711" y="2818288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円/楕円 148"/>
              <p:cNvSpPr/>
              <p:nvPr/>
            </p:nvSpPr>
            <p:spPr>
              <a:xfrm flipH="1">
                <a:off x="4307711" y="3211507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円/楕円 149"/>
              <p:cNvSpPr/>
              <p:nvPr/>
            </p:nvSpPr>
            <p:spPr>
              <a:xfrm>
                <a:off x="3684161" y="2094027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円/楕円 150"/>
              <p:cNvSpPr/>
              <p:nvPr/>
            </p:nvSpPr>
            <p:spPr>
              <a:xfrm>
                <a:off x="3875663" y="2454067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円/楕円 151"/>
              <p:cNvSpPr/>
              <p:nvPr/>
            </p:nvSpPr>
            <p:spPr>
              <a:xfrm>
                <a:off x="4067944" y="2814107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円/楕円 152"/>
              <p:cNvSpPr/>
              <p:nvPr/>
            </p:nvSpPr>
            <p:spPr>
              <a:xfrm>
                <a:off x="4211960" y="3158895"/>
                <a:ext cx="120273" cy="11083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星 4 153"/>
              <p:cNvSpPr>
                <a:spLocks noChangeAspect="1"/>
              </p:cNvSpPr>
              <p:nvPr/>
            </p:nvSpPr>
            <p:spPr>
              <a:xfrm rot="18801510">
                <a:off x="4393099" y="3629950"/>
                <a:ext cx="180669" cy="180000"/>
              </a:xfrm>
              <a:prstGeom prst="star4">
                <a:avLst>
                  <a:gd name="adj" fmla="val 18774"/>
                </a:avLst>
              </a:prstGeom>
              <a:solidFill>
                <a:srgbClr val="FF6699"/>
              </a:solidFill>
              <a:ln>
                <a:solidFill>
                  <a:srgbClr val="FF66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4" name="コンテンツ プレースホルダー 2"/>
          <p:cNvSpPr txBox="1">
            <a:spLocks/>
          </p:cNvSpPr>
          <p:nvPr/>
        </p:nvSpPr>
        <p:spPr>
          <a:xfrm>
            <a:off x="190176" y="1819864"/>
            <a:ext cx="5546328" cy="23138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Font typeface="Wingdings" charset="2"/>
              <a:buChar char="p"/>
            </a:pPr>
            <a:r>
              <a:rPr lang="en-US" altLang="ja-JP" sz="2000" dirty="0" smtClean="0"/>
              <a:t>VTX Standalone Tracking</a:t>
            </a:r>
            <a:endParaRPr lang="en-US" altLang="ja-JP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292934"/>
                </a:solidFill>
              </a:rPr>
              <a:t> - VTX can reconstruct charged particle tracks</a:t>
            </a:r>
          </a:p>
          <a:p>
            <a:pPr marL="0" indent="0">
              <a:buNone/>
            </a:pPr>
            <a:r>
              <a:rPr lang="en-US" altLang="ja-JP" sz="2000" dirty="0" smtClean="0"/>
              <a:t>      (require more than 3 hits on VTX)</a:t>
            </a:r>
          </a:p>
          <a:p>
            <a:pPr marL="0" indent="0">
              <a:buNone/>
            </a:pPr>
            <a:r>
              <a:rPr lang="en-US" altLang="ja-JP" sz="2000" dirty="0" smtClean="0">
                <a:solidFill>
                  <a:srgbClr val="292934"/>
                </a:solidFill>
              </a:rPr>
              <a:t>   - Low </a:t>
            </a:r>
            <a:r>
              <a:rPr lang="en-US" altLang="ja-JP" sz="2000" dirty="0">
                <a:solidFill>
                  <a:srgbClr val="292934"/>
                </a:solidFill>
              </a:rPr>
              <a:t>momentum </a:t>
            </a:r>
            <a:r>
              <a:rPr lang="en-US" altLang="ja-JP" sz="2000" dirty="0" smtClean="0">
                <a:solidFill>
                  <a:srgbClr val="292934"/>
                </a:solidFill>
              </a:rPr>
              <a:t>resolution</a:t>
            </a:r>
          </a:p>
          <a:p>
            <a:pPr marL="0" indent="0">
              <a:buNone/>
            </a:pPr>
            <a:r>
              <a:rPr lang="en-US" altLang="ja-JP" sz="2000" dirty="0" smtClean="0">
                <a:solidFill>
                  <a:srgbClr val="292934"/>
                </a:solidFill>
              </a:rPr>
              <a:t>   - |</a:t>
            </a:r>
            <a:r>
              <a:rPr lang="en-US" altLang="ja-JP" sz="2000" dirty="0" err="1" smtClean="0">
                <a:solidFill>
                  <a:srgbClr val="292934"/>
                </a:solidFill>
              </a:rPr>
              <a:t>η</a:t>
            </a:r>
            <a:r>
              <a:rPr lang="en-US" altLang="ja-JP" sz="2000" dirty="0" smtClean="0">
                <a:solidFill>
                  <a:srgbClr val="292934"/>
                </a:solidFill>
              </a:rPr>
              <a:t>|&lt;2.0</a:t>
            </a:r>
          </a:p>
          <a:p>
            <a:pPr marL="0" indent="0">
              <a:buNone/>
            </a:pPr>
            <a:r>
              <a:rPr lang="en-US" altLang="ja-JP" sz="2000" dirty="0">
                <a:solidFill>
                  <a:srgbClr val="292934"/>
                </a:solidFill>
              </a:rPr>
              <a:t> </a:t>
            </a:r>
            <a:r>
              <a:rPr lang="en-US" altLang="ja-JP" sz="2000" dirty="0" smtClean="0">
                <a:solidFill>
                  <a:srgbClr val="292934"/>
                </a:solidFill>
              </a:rPr>
              <a:t>  - </a:t>
            </a:r>
            <a:r>
              <a:rPr lang="en-US" altLang="ja-JP" sz="2000" dirty="0">
                <a:solidFill>
                  <a:srgbClr val="292934"/>
                </a:solidFill>
              </a:rPr>
              <a:t>Measurement Primary Vertex</a:t>
            </a:r>
            <a:endParaRPr lang="en-US" altLang="ja-JP" sz="2000" dirty="0" smtClean="0">
              <a:solidFill>
                <a:srgbClr val="292934"/>
              </a:solidFill>
            </a:endParaRPr>
          </a:p>
        </p:txBody>
      </p:sp>
      <p:sp>
        <p:nvSpPr>
          <p:cNvPr id="77" name="コンテンツ プレースホルダー 2"/>
          <p:cNvSpPr txBox="1">
            <a:spLocks/>
          </p:cNvSpPr>
          <p:nvPr/>
        </p:nvSpPr>
        <p:spPr>
          <a:xfrm>
            <a:off x="165100" y="4218863"/>
            <a:ext cx="5906368" cy="2227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Font typeface="Wingdings" charset="2"/>
              <a:buChar char="p"/>
            </a:pPr>
            <a:r>
              <a:rPr lang="en-US" altLang="ja-JP" sz="2000" dirty="0" smtClean="0"/>
              <a:t>Central Arms + VTX tracking</a:t>
            </a:r>
          </a:p>
          <a:p>
            <a:pPr marL="0" indent="0"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- Central Arms track is associated with the </a:t>
            </a:r>
          </a:p>
          <a:p>
            <a:pPr marL="0" indent="0"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VTX clusters(charged particle hits)</a:t>
            </a:r>
          </a:p>
          <a:p>
            <a:pPr marL="0" indent="0">
              <a:buNone/>
            </a:pPr>
            <a:r>
              <a:rPr lang="en-US" altLang="ja-JP" sz="2000" dirty="0" smtClean="0"/>
              <a:t>   - High </a:t>
            </a:r>
            <a:r>
              <a:rPr lang="en-US" altLang="ja-JP" sz="2000" dirty="0"/>
              <a:t>m</a:t>
            </a:r>
            <a:r>
              <a:rPr lang="en-US" altLang="ja-JP" sz="2000" dirty="0" smtClean="0"/>
              <a:t>omentum resolution</a:t>
            </a:r>
          </a:p>
          <a:p>
            <a:pPr marL="0" indent="0"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- |</a:t>
            </a:r>
            <a:r>
              <a:rPr lang="en-US" altLang="ja-JP" sz="2000" dirty="0" err="1" smtClean="0"/>
              <a:t>η</a:t>
            </a:r>
            <a:r>
              <a:rPr lang="en-US" altLang="ja-JP" sz="2000" dirty="0" smtClean="0"/>
              <a:t>|&lt;0.35</a:t>
            </a:r>
          </a:p>
          <a:p>
            <a:pPr marL="0" indent="0">
              <a:buNone/>
            </a:pPr>
            <a:r>
              <a:rPr lang="en-US" altLang="ja-JP" sz="2000" dirty="0" smtClean="0"/>
              <a:t>   - </a:t>
            </a:r>
            <a:r>
              <a:rPr lang="en-US" altLang="ja-JP" sz="2000" dirty="0"/>
              <a:t>Measurement DCA</a:t>
            </a:r>
          </a:p>
          <a:p>
            <a:pPr marL="0" indent="0">
              <a:buNone/>
            </a:pPr>
            <a:endParaRPr lang="en-US" altLang="ja-JP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2100" y="1385530"/>
            <a:ext cx="4736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There </a:t>
            </a:r>
            <a:r>
              <a:rPr lang="en-US" altLang="ja-JP" sz="2000" dirty="0" smtClean="0"/>
              <a:t>are two types of tracking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0629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ja-JP" dirty="0"/>
              <a:t>Separating </a:t>
            </a:r>
            <a:r>
              <a:rPr lang="en-US" altLang="ja-JP" dirty="0" smtClean="0"/>
              <a:t>c and b using DCA</a:t>
            </a:r>
            <a:endParaRPr kumimoji="1" lang="ja-JP" altLang="en-US" dirty="0"/>
          </a:p>
        </p:txBody>
      </p:sp>
      <p:grpSp>
        <p:nvGrpSpPr>
          <p:cNvPr id="53" name="図形グループ 52"/>
          <p:cNvGrpSpPr/>
          <p:nvPr/>
        </p:nvGrpSpPr>
        <p:grpSpPr>
          <a:xfrm>
            <a:off x="347565" y="2451174"/>
            <a:ext cx="3764835" cy="3116778"/>
            <a:chOff x="347565" y="2451174"/>
            <a:chExt cx="3764835" cy="3434278"/>
          </a:xfrm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810583" y="4297952"/>
              <a:ext cx="147638" cy="1476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 flipV="1">
              <a:off x="1713746" y="4194764"/>
              <a:ext cx="173037" cy="18415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 flipV="1">
              <a:off x="1274008" y="2731089"/>
              <a:ext cx="438150" cy="14732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 flipV="1">
              <a:off x="1880433" y="4369389"/>
              <a:ext cx="887413" cy="303213"/>
            </a:xfrm>
            <a:prstGeom prst="line">
              <a:avLst/>
            </a:prstGeom>
            <a:noFill/>
            <a:ln w="1905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H="1" flipV="1">
              <a:off x="2758321" y="4647202"/>
              <a:ext cx="549275" cy="12223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 flipV="1">
              <a:off x="2512258" y="4045539"/>
              <a:ext cx="247650" cy="5953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 flipV="1">
              <a:off x="1889958" y="4048714"/>
              <a:ext cx="636588" cy="314325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" name="Group 2"/>
            <p:cNvGrpSpPr/>
            <p:nvPr/>
          </p:nvGrpSpPr>
          <p:grpSpPr>
            <a:xfrm>
              <a:off x="347565" y="2827927"/>
              <a:ext cx="3764834" cy="3005137"/>
              <a:chOff x="1153956" y="1940719"/>
              <a:chExt cx="3764834" cy="3005137"/>
            </a:xfrm>
          </p:grpSpPr>
          <p:grpSp>
            <p:nvGrpSpPr>
              <p:cNvPr id="15" name="Group 15"/>
              <p:cNvGrpSpPr>
                <a:grpSpLocks/>
              </p:cNvGrpSpPr>
              <p:nvPr/>
            </p:nvGrpSpPr>
            <p:grpSpPr bwMode="auto">
              <a:xfrm>
                <a:off x="1153956" y="1969294"/>
                <a:ext cx="3764834" cy="2947987"/>
                <a:chOff x="243" y="856"/>
                <a:chExt cx="2745" cy="1857"/>
              </a:xfrm>
            </p:grpSpPr>
            <p:sp>
              <p:nvSpPr>
                <p:cNvPr id="24" name="Line 16"/>
                <p:cNvSpPr>
                  <a:spLocks noChangeShapeType="1"/>
                </p:cNvSpPr>
                <p:nvPr/>
              </p:nvSpPr>
              <p:spPr bwMode="auto">
                <a:xfrm>
                  <a:off x="243" y="856"/>
                  <a:ext cx="2736" cy="0"/>
                </a:xfrm>
                <a:prstGeom prst="line">
                  <a:avLst/>
                </a:prstGeom>
                <a:noFill/>
                <a:ln w="19050">
                  <a:solidFill>
                    <a:srgbClr val="33CC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" name="Line 17"/>
                <p:cNvSpPr>
                  <a:spLocks noChangeShapeType="1"/>
                </p:cNvSpPr>
                <p:nvPr/>
              </p:nvSpPr>
              <p:spPr bwMode="auto">
                <a:xfrm>
                  <a:off x="247" y="1033"/>
                  <a:ext cx="2736" cy="0"/>
                </a:xfrm>
                <a:prstGeom prst="line">
                  <a:avLst/>
                </a:prstGeom>
                <a:noFill/>
                <a:ln w="19050">
                  <a:solidFill>
                    <a:srgbClr val="33CC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18"/>
                <p:cNvSpPr>
                  <a:spLocks noChangeShapeType="1"/>
                </p:cNvSpPr>
                <p:nvPr/>
              </p:nvSpPr>
              <p:spPr bwMode="auto">
                <a:xfrm>
                  <a:off x="243" y="1180"/>
                  <a:ext cx="2736" cy="0"/>
                </a:xfrm>
                <a:prstGeom prst="line">
                  <a:avLst/>
                </a:prstGeom>
                <a:noFill/>
                <a:ln w="19050">
                  <a:solidFill>
                    <a:srgbClr val="33CC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Line 19"/>
                <p:cNvSpPr>
                  <a:spLocks noChangeShapeType="1"/>
                </p:cNvSpPr>
                <p:nvPr/>
              </p:nvSpPr>
              <p:spPr bwMode="auto">
                <a:xfrm>
                  <a:off x="247" y="1357"/>
                  <a:ext cx="2736" cy="0"/>
                </a:xfrm>
                <a:prstGeom prst="line">
                  <a:avLst/>
                </a:prstGeom>
                <a:noFill/>
                <a:ln w="19050">
                  <a:solidFill>
                    <a:srgbClr val="33CC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" name="Line 20"/>
                <p:cNvSpPr>
                  <a:spLocks noChangeShapeType="1"/>
                </p:cNvSpPr>
                <p:nvPr/>
              </p:nvSpPr>
              <p:spPr bwMode="auto">
                <a:xfrm>
                  <a:off x="243" y="2207"/>
                  <a:ext cx="2736" cy="0"/>
                </a:xfrm>
                <a:prstGeom prst="line">
                  <a:avLst/>
                </a:prstGeom>
                <a:noFill/>
                <a:ln w="19050">
                  <a:solidFill>
                    <a:srgbClr val="33CC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" name="Line 21"/>
                <p:cNvSpPr>
                  <a:spLocks noChangeShapeType="1"/>
                </p:cNvSpPr>
                <p:nvPr/>
              </p:nvSpPr>
              <p:spPr bwMode="auto">
                <a:xfrm>
                  <a:off x="247" y="2384"/>
                  <a:ext cx="2736" cy="0"/>
                </a:xfrm>
                <a:prstGeom prst="line">
                  <a:avLst/>
                </a:prstGeom>
                <a:noFill/>
                <a:ln w="19050">
                  <a:solidFill>
                    <a:srgbClr val="33CC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Line 22"/>
                <p:cNvSpPr>
                  <a:spLocks noChangeShapeType="1"/>
                </p:cNvSpPr>
                <p:nvPr/>
              </p:nvSpPr>
              <p:spPr bwMode="auto">
                <a:xfrm>
                  <a:off x="248" y="2541"/>
                  <a:ext cx="2736" cy="0"/>
                </a:xfrm>
                <a:prstGeom prst="line">
                  <a:avLst/>
                </a:prstGeom>
                <a:noFill/>
                <a:ln w="19050">
                  <a:solidFill>
                    <a:srgbClr val="33CC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Line 23"/>
                <p:cNvSpPr>
                  <a:spLocks noChangeShapeType="1"/>
                </p:cNvSpPr>
                <p:nvPr/>
              </p:nvSpPr>
              <p:spPr bwMode="auto">
                <a:xfrm>
                  <a:off x="252" y="2713"/>
                  <a:ext cx="2736" cy="0"/>
                </a:xfrm>
                <a:prstGeom prst="line">
                  <a:avLst/>
                </a:prstGeom>
                <a:noFill/>
                <a:ln w="19050">
                  <a:solidFill>
                    <a:srgbClr val="33CC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" name="Oval 24"/>
              <p:cNvSpPr>
                <a:spLocks noChangeArrowheads="1"/>
              </p:cNvSpPr>
              <p:nvPr/>
            </p:nvSpPr>
            <p:spPr bwMode="auto">
              <a:xfrm>
                <a:off x="2328049" y="2745581"/>
                <a:ext cx="69850" cy="6985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Oval 25"/>
              <p:cNvSpPr>
                <a:spLocks noChangeArrowheads="1"/>
              </p:cNvSpPr>
              <p:nvPr/>
            </p:nvSpPr>
            <p:spPr bwMode="auto">
              <a:xfrm>
                <a:off x="2235974" y="2453481"/>
                <a:ext cx="69850" cy="6985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Oval 26"/>
              <p:cNvSpPr>
                <a:spLocks noChangeArrowheads="1"/>
              </p:cNvSpPr>
              <p:nvPr/>
            </p:nvSpPr>
            <p:spPr bwMode="auto">
              <a:xfrm>
                <a:off x="2170887" y="2216944"/>
                <a:ext cx="69850" cy="6985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27"/>
              <p:cNvSpPr>
                <a:spLocks noChangeArrowheads="1"/>
              </p:cNvSpPr>
              <p:nvPr/>
            </p:nvSpPr>
            <p:spPr bwMode="auto">
              <a:xfrm>
                <a:off x="2078812" y="1940719"/>
                <a:ext cx="69850" cy="6985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Oval 28"/>
              <p:cNvSpPr>
                <a:spLocks noChangeArrowheads="1"/>
              </p:cNvSpPr>
              <p:nvPr/>
            </p:nvSpPr>
            <p:spPr bwMode="auto">
              <a:xfrm>
                <a:off x="4042549" y="4876006"/>
                <a:ext cx="69850" cy="6985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29"/>
              <p:cNvSpPr>
                <a:spLocks noChangeArrowheads="1"/>
              </p:cNvSpPr>
              <p:nvPr/>
            </p:nvSpPr>
            <p:spPr bwMode="auto">
              <a:xfrm>
                <a:off x="3921899" y="4610894"/>
                <a:ext cx="69850" cy="6985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30"/>
              <p:cNvSpPr>
                <a:spLocks noChangeArrowheads="1"/>
              </p:cNvSpPr>
              <p:nvPr/>
            </p:nvSpPr>
            <p:spPr bwMode="auto">
              <a:xfrm>
                <a:off x="3807599" y="4353719"/>
                <a:ext cx="69850" cy="6985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31"/>
              <p:cNvSpPr>
                <a:spLocks noChangeArrowheads="1"/>
              </p:cNvSpPr>
              <p:nvPr/>
            </p:nvSpPr>
            <p:spPr bwMode="auto">
              <a:xfrm>
                <a:off x="3679012" y="4077494"/>
                <a:ext cx="69850" cy="6985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" name="Text Box 32"/>
            <p:cNvSpPr txBox="1">
              <a:spLocks noChangeArrowheads="1"/>
            </p:cNvSpPr>
            <p:nvPr/>
          </p:nvSpPr>
          <p:spPr bwMode="auto">
            <a:xfrm>
              <a:off x="2657940" y="3323227"/>
              <a:ext cx="1356462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b="1" dirty="0" smtClean="0"/>
                <a:t>Lifetime </a:t>
              </a:r>
              <a:r>
                <a:rPr lang="en-US" altLang="ja-JP" b="1" dirty="0"/>
                <a:t>(</a:t>
              </a:r>
              <a:r>
                <a:rPr lang="en-US" altLang="ja-JP" b="1" dirty="0" err="1"/>
                <a:t>c</a:t>
              </a:r>
              <a:r>
                <a:rPr lang="en-US" altLang="ja-JP" b="1" dirty="0" err="1">
                  <a:latin typeface="Symbol" pitchFamily="16" charset="2"/>
                </a:rPr>
                <a:t>t</a:t>
              </a:r>
              <a:r>
                <a:rPr lang="en-US" altLang="ja-JP" b="1" dirty="0"/>
                <a:t>)</a:t>
              </a:r>
            </a:p>
            <a:p>
              <a:r>
                <a:rPr lang="en-US" altLang="ja-JP" b="1" dirty="0">
                  <a:solidFill>
                    <a:srgbClr val="008000"/>
                  </a:solidFill>
                </a:rPr>
                <a:t> D</a:t>
              </a:r>
              <a:r>
                <a:rPr lang="en-US" altLang="ja-JP" b="1" baseline="30000" dirty="0">
                  <a:solidFill>
                    <a:srgbClr val="008000"/>
                  </a:solidFill>
                </a:rPr>
                <a:t>0</a:t>
              </a:r>
              <a:r>
                <a:rPr lang="en-US" altLang="ja-JP" b="1" dirty="0">
                  <a:solidFill>
                    <a:srgbClr val="008000"/>
                  </a:solidFill>
                </a:rPr>
                <a:t> : 125 </a:t>
              </a:r>
              <a:r>
                <a:rPr lang="en-US" altLang="ja-JP" b="1" dirty="0">
                  <a:solidFill>
                    <a:srgbClr val="008000"/>
                  </a:solidFill>
                  <a:latin typeface="Symbol" pitchFamily="16" charset="2"/>
                </a:rPr>
                <a:t>m</a:t>
              </a:r>
              <a:r>
                <a:rPr lang="en-US" altLang="ja-JP" b="1" dirty="0">
                  <a:solidFill>
                    <a:srgbClr val="008000"/>
                  </a:solidFill>
                </a:rPr>
                <a:t>m</a:t>
              </a:r>
              <a:endParaRPr lang="en-US" altLang="ja-JP" b="1" dirty="0"/>
            </a:p>
            <a:p>
              <a:r>
                <a:rPr lang="en-US" altLang="ja-JP" b="1" dirty="0">
                  <a:solidFill>
                    <a:srgbClr val="0000FF"/>
                  </a:solidFill>
                </a:rPr>
                <a:t> B</a:t>
              </a:r>
              <a:r>
                <a:rPr lang="en-US" altLang="ja-JP" b="1" baseline="30000" dirty="0">
                  <a:solidFill>
                    <a:srgbClr val="0000FF"/>
                  </a:solidFill>
                </a:rPr>
                <a:t>0</a:t>
              </a:r>
              <a:r>
                <a:rPr lang="en-US" altLang="ja-JP" b="1" dirty="0">
                  <a:solidFill>
                    <a:srgbClr val="0000FF"/>
                  </a:solidFill>
                </a:rPr>
                <a:t> : 464 </a:t>
              </a:r>
              <a:r>
                <a:rPr lang="en-US" altLang="ja-JP" b="1" dirty="0">
                  <a:solidFill>
                    <a:srgbClr val="0000FF"/>
                  </a:solidFill>
                  <a:latin typeface="Symbol" pitchFamily="16" charset="2"/>
                </a:rPr>
                <a:t>m</a:t>
              </a:r>
              <a:r>
                <a:rPr lang="en-US" altLang="ja-JP" b="1" dirty="0">
                  <a:solidFill>
                    <a:srgbClr val="0000FF"/>
                  </a:solidFill>
                </a:rPr>
                <a:t>m</a:t>
              </a:r>
            </a:p>
          </p:txBody>
        </p:sp>
        <p:sp>
          <p:nvSpPr>
            <p:cNvPr id="33" name="Text Box 33"/>
            <p:cNvSpPr txBox="1">
              <a:spLocks noChangeArrowheads="1"/>
            </p:cNvSpPr>
            <p:nvPr/>
          </p:nvSpPr>
          <p:spPr bwMode="auto">
            <a:xfrm>
              <a:off x="1829633" y="3748677"/>
              <a:ext cx="6794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b="1"/>
                <a:t>DCA</a:t>
              </a:r>
            </a:p>
          </p:txBody>
        </p:sp>
        <p:sp>
          <p:nvSpPr>
            <p:cNvPr id="34" name="Line 35"/>
            <p:cNvSpPr>
              <a:spLocks noChangeShapeType="1"/>
            </p:cNvSpPr>
            <p:nvPr/>
          </p:nvSpPr>
          <p:spPr bwMode="auto">
            <a:xfrm>
              <a:off x="347565" y="4366214"/>
              <a:ext cx="1482068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6"/>
            <p:cNvSpPr>
              <a:spLocks noChangeShapeType="1"/>
            </p:cNvSpPr>
            <p:nvPr/>
          </p:nvSpPr>
          <p:spPr bwMode="auto">
            <a:xfrm flipH="1">
              <a:off x="1970920" y="4369389"/>
              <a:ext cx="2141479" cy="4763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 Box 37"/>
            <p:cNvSpPr txBox="1">
              <a:spLocks noChangeArrowheads="1"/>
            </p:cNvSpPr>
            <p:nvPr/>
          </p:nvSpPr>
          <p:spPr bwMode="auto">
            <a:xfrm>
              <a:off x="3664842" y="4371770"/>
              <a:ext cx="44755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b="1" dirty="0" smtClean="0"/>
                <a:t>Au</a:t>
              </a:r>
              <a:endParaRPr lang="en-US" altLang="ja-JP" b="1" dirty="0"/>
            </a:p>
          </p:txBody>
        </p:sp>
        <p:sp>
          <p:nvSpPr>
            <p:cNvPr id="37" name="Text Box 38"/>
            <p:cNvSpPr txBox="1">
              <a:spLocks noChangeArrowheads="1"/>
            </p:cNvSpPr>
            <p:nvPr/>
          </p:nvSpPr>
          <p:spPr bwMode="auto">
            <a:xfrm>
              <a:off x="347565" y="4366214"/>
              <a:ext cx="44755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b="1" dirty="0" smtClean="0"/>
                <a:t>Au</a:t>
              </a:r>
              <a:endParaRPr lang="en-US" altLang="ja-JP" b="1" dirty="0"/>
            </a:p>
          </p:txBody>
        </p:sp>
        <p:sp>
          <p:nvSpPr>
            <p:cNvPr id="38" name="Text Box 39"/>
            <p:cNvSpPr txBox="1">
              <a:spLocks noChangeArrowheads="1"/>
            </p:cNvSpPr>
            <p:nvPr/>
          </p:nvSpPr>
          <p:spPr bwMode="auto">
            <a:xfrm>
              <a:off x="1356558" y="4024902"/>
              <a:ext cx="3492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rgbClr val="008000"/>
                  </a:solidFill>
                </a:rPr>
                <a:t>D</a:t>
              </a:r>
            </a:p>
          </p:txBody>
        </p:sp>
        <p:sp>
          <p:nvSpPr>
            <p:cNvPr id="39" name="Text Box 40"/>
            <p:cNvSpPr txBox="1">
              <a:spLocks noChangeArrowheads="1"/>
            </p:cNvSpPr>
            <p:nvPr/>
          </p:nvSpPr>
          <p:spPr bwMode="auto">
            <a:xfrm>
              <a:off x="1913771" y="4513852"/>
              <a:ext cx="3492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rgbClr val="0066FF"/>
                  </a:solidFill>
                </a:rPr>
                <a:t>B</a:t>
              </a:r>
            </a:p>
          </p:txBody>
        </p:sp>
        <p:sp>
          <p:nvSpPr>
            <p:cNvPr id="40" name="Line 41"/>
            <p:cNvSpPr>
              <a:spLocks noChangeShapeType="1"/>
            </p:cNvSpPr>
            <p:nvPr/>
          </p:nvSpPr>
          <p:spPr bwMode="auto">
            <a:xfrm>
              <a:off x="2413833" y="4097927"/>
              <a:ext cx="42863" cy="107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42"/>
            <p:cNvSpPr>
              <a:spLocks noChangeShapeType="1"/>
            </p:cNvSpPr>
            <p:nvPr/>
          </p:nvSpPr>
          <p:spPr bwMode="auto">
            <a:xfrm flipV="1">
              <a:off x="2456696" y="4147139"/>
              <a:ext cx="107950" cy="587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 Box 43"/>
            <p:cNvSpPr txBox="1">
              <a:spLocks noChangeArrowheads="1"/>
            </p:cNvSpPr>
            <p:nvPr/>
          </p:nvSpPr>
          <p:spPr bwMode="auto">
            <a:xfrm>
              <a:off x="934283" y="2451174"/>
              <a:ext cx="3111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rgbClr val="0000FF"/>
                  </a:solidFill>
                </a:rPr>
                <a:t>e</a:t>
              </a:r>
            </a:p>
          </p:txBody>
        </p:sp>
        <p:sp>
          <p:nvSpPr>
            <p:cNvPr id="43" name="Text Box 44"/>
            <p:cNvSpPr txBox="1">
              <a:spLocks noChangeArrowheads="1"/>
            </p:cNvSpPr>
            <p:nvPr/>
          </p:nvSpPr>
          <p:spPr bwMode="auto">
            <a:xfrm>
              <a:off x="3336171" y="5518739"/>
              <a:ext cx="311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rgbClr val="0000FF"/>
                  </a:solidFill>
                </a:rPr>
                <a:t>e</a:t>
              </a:r>
            </a:p>
          </p:txBody>
        </p:sp>
        <p:sp>
          <p:nvSpPr>
            <p:cNvPr id="44" name="TextBox 41"/>
            <p:cNvSpPr txBox="1"/>
            <p:nvPr/>
          </p:nvSpPr>
          <p:spPr>
            <a:xfrm>
              <a:off x="1476894" y="2487170"/>
              <a:ext cx="17592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Side View of VTX</a:t>
              </a:r>
              <a:endParaRPr lang="en-US" dirty="0"/>
            </a:p>
          </p:txBody>
        </p:sp>
      </p:grpSp>
      <p:sp>
        <p:nvSpPr>
          <p:cNvPr id="45" name="TextBox 42"/>
          <p:cNvSpPr txBox="1"/>
          <p:nvPr/>
        </p:nvSpPr>
        <p:spPr>
          <a:xfrm>
            <a:off x="308869" y="5654801"/>
            <a:ext cx="84881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US" sz="2000" dirty="0" smtClean="0"/>
              <a:t>We know the shape of each component from PYHIA simulation.</a:t>
            </a:r>
          </a:p>
          <a:p>
            <a:pPr marL="342900" indent="-342900">
              <a:buFont typeface="Wingdings" charset="2"/>
              <a:buChar char="ü"/>
            </a:pPr>
            <a:r>
              <a:rPr lang="en-US" sz="2000" dirty="0" smtClean="0"/>
              <a:t>By simultaneous fitting of DCA distribution, each component can be separated statistically.</a:t>
            </a:r>
            <a:endParaRPr lang="en-US" sz="20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03162" y="2095101"/>
            <a:ext cx="859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kumimoji="1" lang="en-US" altLang="ja-JP" sz="2400" dirty="0" smtClean="0"/>
              <a:t>D and B mesons travel before semi-</a:t>
            </a:r>
            <a:r>
              <a:rPr kumimoji="1" lang="en-US" altLang="ja-JP" sz="2400" dirty="0" err="1" smtClean="0"/>
              <a:t>leptonic</a:t>
            </a:r>
            <a:r>
              <a:rPr kumimoji="1" lang="en-US" altLang="ja-JP" sz="2400" dirty="0" smtClean="0"/>
              <a:t> decay to electron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7294" y="1342933"/>
            <a:ext cx="7312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p"/>
            </a:pPr>
            <a:r>
              <a:rPr kumimoji="1" lang="en-US" altLang="ja-JP" sz="2400" dirty="0" smtClean="0"/>
              <a:t>Measure DCA to separate c and b components of heavy flavor spectra. DCA corresponds to the life time.</a:t>
            </a:r>
            <a:endParaRPr kumimoji="1" lang="ja-JP" altLang="en-US" sz="2400" dirty="0"/>
          </a:p>
        </p:txBody>
      </p:sp>
      <p:grpSp>
        <p:nvGrpSpPr>
          <p:cNvPr id="56" name="グループ化 6"/>
          <p:cNvGrpSpPr>
            <a:grpSpLocks/>
          </p:cNvGrpSpPr>
          <p:nvPr/>
        </p:nvGrpSpPr>
        <p:grpSpPr bwMode="auto">
          <a:xfrm>
            <a:off x="4112400" y="2509297"/>
            <a:ext cx="5031600" cy="3235840"/>
            <a:chOff x="338765" y="984963"/>
            <a:chExt cx="5724640" cy="4248472"/>
          </a:xfrm>
        </p:grpSpPr>
        <p:pic>
          <p:nvPicPr>
            <p:cNvPr id="57" name="Picture 6" descr="DCA_pp_8_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6" t="2487" r="8829" b="1244"/>
            <a:stretch>
              <a:fillRect/>
            </a:stretch>
          </p:blipFill>
          <p:spPr bwMode="auto">
            <a:xfrm>
              <a:off x="338765" y="984963"/>
              <a:ext cx="5724640" cy="424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正方形/長方形 57"/>
            <p:cNvSpPr/>
            <p:nvPr/>
          </p:nvSpPr>
          <p:spPr>
            <a:xfrm>
              <a:off x="2086239" y="994311"/>
              <a:ext cx="3168430" cy="2866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3988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ja-JP" dirty="0"/>
              <a:t>b</a:t>
            </a:r>
            <a:r>
              <a:rPr lang="en-US" altLang="ja-JP" dirty="0" smtClean="0"/>
              <a:t>-&gt;e/(c-&gt;</a:t>
            </a:r>
            <a:r>
              <a:rPr lang="en-US" altLang="ja-JP" dirty="0" err="1" smtClean="0"/>
              <a:t>e+b</a:t>
            </a:r>
            <a:r>
              <a:rPr lang="en-US" altLang="ja-JP" dirty="0" smtClean="0"/>
              <a:t>-&gt;e) in </a:t>
            </a:r>
            <a:r>
              <a:rPr lang="en-US" altLang="ja-JP" dirty="0" err="1" smtClean="0"/>
              <a:t>pp</a:t>
            </a:r>
            <a:r>
              <a:rPr lang="en-US" altLang="ja-JP" dirty="0" smtClean="0"/>
              <a:t> collision</a:t>
            </a:r>
            <a:endParaRPr kumimoji="1" lang="ja-JP" altLang="en-US" dirty="0"/>
          </a:p>
        </p:txBody>
      </p:sp>
      <p:pic>
        <p:nvPicPr>
          <p:cNvPr id="4" name="Picture 9" descr="bcratioPPG094_VTX_pp_R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541" y="1331758"/>
            <a:ext cx="6428860" cy="422701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299880" y="5449125"/>
            <a:ext cx="773645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p"/>
            </a:pPr>
            <a:r>
              <a:rPr kumimoji="1" lang="en-US" altLang="ja-JP" sz="2400" dirty="0" smtClean="0"/>
              <a:t>Separate b-&gt;e , c-&gt;e</a:t>
            </a:r>
          </a:p>
          <a:p>
            <a:pPr marL="285750" indent="-285750">
              <a:buFont typeface="Wingdings" charset="2"/>
              <a:buChar char="p"/>
            </a:pPr>
            <a:r>
              <a:rPr lang="en-US" altLang="ja-JP" sz="2400" dirty="0" smtClean="0"/>
              <a:t>Consistent with previous PHENIX result and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FONLL calculation</a:t>
            </a:r>
            <a:endParaRPr kumimoji="1" lang="ja-JP" altLang="en-US" sz="2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C6E8-3A56-1840-801B-40560B48AD3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25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5966" y="1602219"/>
            <a:ext cx="8166100" cy="9906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v</a:t>
            </a:r>
            <a:r>
              <a:rPr lang="en-US" altLang="ja-JP" baseline="-25000" dirty="0" smtClean="0"/>
              <a:t>2</a:t>
            </a:r>
            <a:r>
              <a:rPr lang="ja-JP" altLang="en-US" baseline="-25000" dirty="0" smtClean="0"/>
              <a:t>、</a:t>
            </a:r>
            <a:r>
              <a:rPr lang="en-US" altLang="ja-JP" dirty="0" smtClean="0"/>
              <a:t>v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 and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         </a:t>
            </a:r>
            <a:r>
              <a:rPr lang="en-US" altLang="ja-JP" dirty="0"/>
              <a:t>E</a:t>
            </a:r>
            <a:r>
              <a:rPr lang="en-US" altLang="ja-JP" dirty="0" smtClean="0"/>
              <a:t>vent </a:t>
            </a:r>
            <a:r>
              <a:rPr lang="en-US" altLang="ja-JP" dirty="0"/>
              <a:t>P</a:t>
            </a:r>
            <a:r>
              <a:rPr lang="en-US" altLang="ja-JP" dirty="0" smtClean="0"/>
              <a:t>lane resolution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DE042-1FCC-5148-A75C-3325F6E8ED2B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9091" y="2973756"/>
            <a:ext cx="8326679" cy="3464551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p"/>
            </a:pPr>
            <a:r>
              <a:rPr lang="en-US" altLang="ja-JP" dirty="0" err="1"/>
              <a:t>p</a:t>
            </a:r>
            <a:r>
              <a:rPr lang="en-US" altLang="ja-JP" baseline="-25000" dirty="0" err="1"/>
              <a:t>T</a:t>
            </a:r>
            <a:r>
              <a:rPr lang="en-US" altLang="ja-JP" dirty="0"/>
              <a:t>/</a:t>
            </a:r>
            <a:r>
              <a:rPr lang="en-US" altLang="ja-JP" dirty="0" err="1"/>
              <a:t>η</a:t>
            </a:r>
            <a:r>
              <a:rPr lang="en-US" altLang="ja-JP" dirty="0"/>
              <a:t> dependence of  </a:t>
            </a:r>
            <a:r>
              <a:rPr lang="en-US" altLang="ja-JP" dirty="0" smtClean="0"/>
              <a:t>v</a:t>
            </a:r>
            <a:r>
              <a:rPr lang="en-US" altLang="ja-JP" baseline="-25000" dirty="0" smtClean="0"/>
              <a:t>2,</a:t>
            </a:r>
            <a:r>
              <a:rPr lang="en-US" altLang="ja-JP" dirty="0" smtClean="0"/>
              <a:t> v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- CNT- SVX track |</a:t>
            </a:r>
            <a:r>
              <a:rPr lang="en-US" altLang="ja-JP" dirty="0" err="1" smtClean="0"/>
              <a:t>η</a:t>
            </a:r>
            <a:r>
              <a:rPr lang="en-US" altLang="ja-JP" dirty="0" smtClean="0"/>
              <a:t>|&lt;0.35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- standalone track |</a:t>
            </a:r>
            <a:r>
              <a:rPr lang="en-US" altLang="ja-JP" dirty="0" err="1"/>
              <a:t>η</a:t>
            </a:r>
            <a:r>
              <a:rPr lang="en-US" altLang="ja-JP" dirty="0"/>
              <a:t>|&lt;</a:t>
            </a:r>
            <a:r>
              <a:rPr lang="en-US" altLang="ja-JP" dirty="0" smtClean="0"/>
              <a:t>1.5 </a:t>
            </a:r>
          </a:p>
          <a:p>
            <a:pPr>
              <a:buFont typeface="Wingdings" charset="2"/>
              <a:buChar char="p"/>
            </a:pPr>
            <a:r>
              <a:rPr lang="en-US" altLang="ja-JP" dirty="0" err="1" smtClean="0"/>
              <a:t>η</a:t>
            </a:r>
            <a:r>
              <a:rPr lang="en-US" altLang="ja-JP" dirty="0" smtClean="0"/>
              <a:t> dependence of event plane resolution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Spectator  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Participant EP correlation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Participant </a:t>
            </a:r>
            <a:r>
              <a:rPr lang="en-US" altLang="ja-JP" dirty="0" err="1"/>
              <a:t>vs</a:t>
            </a:r>
            <a:r>
              <a:rPr lang="en-US" altLang="ja-JP" dirty="0"/>
              <a:t> Participant </a:t>
            </a:r>
            <a:r>
              <a:rPr lang="en-US" altLang="ja-JP" dirty="0" smtClean="0"/>
              <a:t>EP </a:t>
            </a:r>
            <a:r>
              <a:rPr lang="en-US" altLang="ja-JP" dirty="0"/>
              <a:t>correlation </a:t>
            </a:r>
            <a:r>
              <a:rPr lang="en-US" altLang="ja-JP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6890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3914" y="533400"/>
            <a:ext cx="8229600" cy="9906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Analysis Method : Event Plane</a:t>
            </a:r>
            <a:r>
              <a:rPr lang="en-US" altLang="ja-JP" dirty="0"/>
              <a:t> </a:t>
            </a:r>
            <a:r>
              <a:rPr lang="en-US" altLang="ja-JP" dirty="0" smtClean="0"/>
              <a:t>Method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DE042-1FCC-5148-A75C-3325F6E8ED2B}" type="slidenum">
              <a:rPr kumimoji="1" lang="ja-JP" altLang="en-US" smtClean="0"/>
              <a:t>9</a:t>
            </a:fld>
            <a:endParaRPr kumimoji="1" lang="ja-JP" altLang="en-US"/>
          </a:p>
        </p:txBody>
      </p:sp>
      <p:graphicFrame>
        <p:nvGraphicFramePr>
          <p:cNvPr id="34" name="オブジェクト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1674345"/>
              </p:ext>
            </p:extLst>
          </p:nvPr>
        </p:nvGraphicFramePr>
        <p:xfrm>
          <a:off x="457200" y="1318431"/>
          <a:ext cx="3806251" cy="1622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" name="数式" r:id="rId4" imgW="1473200" imgH="660400" progId="Equation.3">
                  <p:embed/>
                </p:oleObj>
              </mc:Choice>
              <mc:Fallback>
                <p:oleObj name="数式" r:id="rId4" imgW="1473200" imgH="660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" y="1318431"/>
                        <a:ext cx="3806251" cy="16226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オブジェクト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601834"/>
              </p:ext>
            </p:extLst>
          </p:nvPr>
        </p:nvGraphicFramePr>
        <p:xfrm>
          <a:off x="354454" y="3062023"/>
          <a:ext cx="640099" cy="389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" name="数式" r:id="rId6" imgW="342900" imgH="228600" progId="Equation.3">
                  <p:embed/>
                </p:oleObj>
              </mc:Choice>
              <mc:Fallback>
                <p:oleObj name="数式" r:id="rId6" imgW="342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4454" y="3062023"/>
                        <a:ext cx="640099" cy="389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テキスト ボックス 39"/>
          <p:cNvSpPr txBox="1"/>
          <p:nvPr/>
        </p:nvSpPr>
        <p:spPr>
          <a:xfrm>
            <a:off x="886964" y="3087376"/>
            <a:ext cx="473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Event Plane(The angle a lot of the </a:t>
            </a:r>
          </a:p>
          <a:p>
            <a:r>
              <a:rPr kumimoji="1" lang="en-US" altLang="ja-JP" dirty="0" smtClean="0"/>
              <a:t>particles are emitted in)</a:t>
            </a:r>
            <a:endParaRPr kumimoji="1" lang="ja-JP" altLang="en-US" dirty="0"/>
          </a:p>
        </p:txBody>
      </p:sp>
      <p:graphicFrame>
        <p:nvGraphicFramePr>
          <p:cNvPr id="41" name="オブジェクト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117621"/>
              </p:ext>
            </p:extLst>
          </p:nvPr>
        </p:nvGraphicFramePr>
        <p:xfrm>
          <a:off x="575827" y="3579648"/>
          <a:ext cx="418726" cy="398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" name="数式" r:id="rId8" imgW="190500" imgH="190500" progId="Equation.3">
                  <p:embed/>
                </p:oleObj>
              </mc:Choice>
              <mc:Fallback>
                <p:oleObj name="数式" r:id="rId8" imgW="1905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5827" y="3579648"/>
                        <a:ext cx="418726" cy="3984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テキスト ボックス 41"/>
          <p:cNvSpPr txBox="1"/>
          <p:nvPr/>
        </p:nvSpPr>
        <p:spPr>
          <a:xfrm>
            <a:off x="880255" y="3577664"/>
            <a:ext cx="4067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The angle the particles are emitted in </a:t>
            </a:r>
            <a:endParaRPr kumimoji="1" lang="ja-JP" altLang="en-US" dirty="0"/>
          </a:p>
        </p:txBody>
      </p:sp>
      <p:grpSp>
        <p:nvGrpSpPr>
          <p:cNvPr id="125" name="図形グループ 124"/>
          <p:cNvGrpSpPr/>
          <p:nvPr/>
        </p:nvGrpSpPr>
        <p:grpSpPr>
          <a:xfrm>
            <a:off x="5555092" y="1179946"/>
            <a:ext cx="2533069" cy="2834111"/>
            <a:chOff x="4844414" y="1943046"/>
            <a:chExt cx="2533069" cy="2834111"/>
          </a:xfrm>
        </p:grpSpPr>
        <p:grpSp>
          <p:nvGrpSpPr>
            <p:cNvPr id="110" name="図形グループ 109"/>
            <p:cNvGrpSpPr/>
            <p:nvPr/>
          </p:nvGrpSpPr>
          <p:grpSpPr>
            <a:xfrm>
              <a:off x="4910817" y="1943046"/>
              <a:ext cx="2466666" cy="2834111"/>
              <a:chOff x="5553124" y="2089581"/>
              <a:chExt cx="1856421" cy="2433573"/>
            </a:xfrm>
          </p:grpSpPr>
          <p:cxnSp>
            <p:nvCxnSpPr>
              <p:cNvPr id="78" name="直線矢印コネクタ 77"/>
              <p:cNvCxnSpPr/>
              <p:nvPr/>
            </p:nvCxnSpPr>
            <p:spPr>
              <a:xfrm>
                <a:off x="5553124" y="3407499"/>
                <a:ext cx="1776308" cy="3556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矢印コネクタ 78"/>
              <p:cNvCxnSpPr/>
              <p:nvPr/>
            </p:nvCxnSpPr>
            <p:spPr>
              <a:xfrm flipH="1" flipV="1">
                <a:off x="6291717" y="2284665"/>
                <a:ext cx="1" cy="199638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テキスト ボックス 82"/>
              <p:cNvSpPr txBox="1"/>
              <p:nvPr/>
            </p:nvSpPr>
            <p:spPr>
              <a:xfrm>
                <a:off x="7170243" y="3363604"/>
                <a:ext cx="239302" cy="3964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x</a:t>
                </a:r>
                <a:endParaRPr kumimoji="1" lang="ja-JP" altLang="en-US" sz="2400" dirty="0"/>
              </a:p>
            </p:txBody>
          </p:sp>
          <p:sp>
            <p:nvSpPr>
              <p:cNvPr id="84" name="テキスト ボックス 83"/>
              <p:cNvSpPr txBox="1"/>
              <p:nvPr/>
            </p:nvSpPr>
            <p:spPr>
              <a:xfrm>
                <a:off x="6298463" y="2089581"/>
                <a:ext cx="196497" cy="396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dirty="0"/>
                  <a:t>y</a:t>
                </a:r>
                <a:endParaRPr kumimoji="1" lang="ja-JP" altLang="en-US" sz="2400" dirty="0"/>
              </a:p>
            </p:txBody>
          </p:sp>
          <p:sp>
            <p:nvSpPr>
              <p:cNvPr id="87" name="円弧 86"/>
              <p:cNvSpPr/>
              <p:nvPr/>
            </p:nvSpPr>
            <p:spPr>
              <a:xfrm>
                <a:off x="6493430" y="3055744"/>
                <a:ext cx="330521" cy="620162"/>
              </a:xfrm>
              <a:prstGeom prst="arc">
                <a:avLst>
                  <a:gd name="adj1" fmla="val 16200000"/>
                  <a:gd name="adj2" fmla="val 868218"/>
                </a:avLst>
              </a:prstGeom>
              <a:ln>
                <a:solidFill>
                  <a:srgbClr val="7A7425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aphicFrame>
            <p:nvGraphicFramePr>
              <p:cNvPr id="88" name="オブジェクト 8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9771143"/>
                  </p:ext>
                </p:extLst>
              </p:nvPr>
            </p:nvGraphicFramePr>
            <p:xfrm>
              <a:off x="7180263" y="2798763"/>
              <a:ext cx="209550" cy="3143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81" name="数式" r:id="rId10" imgW="127000" imgH="190500" progId="Equation.3">
                      <p:embed/>
                    </p:oleObj>
                  </mc:Choice>
                  <mc:Fallback>
                    <p:oleObj name="数式" r:id="rId10" imgW="127000" imgH="190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7180263" y="2798763"/>
                            <a:ext cx="209550" cy="3143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2" name="オブジェクト 7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08587388"/>
                  </p:ext>
                </p:extLst>
              </p:nvPr>
            </p:nvGraphicFramePr>
            <p:xfrm>
              <a:off x="6721355" y="2142881"/>
              <a:ext cx="495300" cy="360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82" name="数式" r:id="rId12" imgW="355600" imgH="203200" progId="Equation.3">
                      <p:embed/>
                    </p:oleObj>
                  </mc:Choice>
                  <mc:Fallback>
                    <p:oleObj name="数式" r:id="rId12" imgW="355600" imgH="2032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6721355" y="2142881"/>
                            <a:ext cx="495300" cy="36036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6" name="円弧 75"/>
              <p:cNvSpPr/>
              <p:nvPr/>
            </p:nvSpPr>
            <p:spPr>
              <a:xfrm>
                <a:off x="6202103" y="2664136"/>
                <a:ext cx="988809" cy="1859018"/>
              </a:xfrm>
              <a:prstGeom prst="arc">
                <a:avLst>
                  <a:gd name="adj1" fmla="val 16200000"/>
                  <a:gd name="adj2" fmla="val 20579958"/>
                </a:avLst>
              </a:prstGeom>
              <a:ln w="12700" cmpd="sng"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aphicFrame>
            <p:nvGraphicFramePr>
              <p:cNvPr id="77" name="オブジェクト 7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78057026"/>
                  </p:ext>
                </p:extLst>
              </p:nvPr>
            </p:nvGraphicFramePr>
            <p:xfrm>
              <a:off x="6798030" y="3022114"/>
              <a:ext cx="285641" cy="3341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83" name="数式" r:id="rId14" imgW="228600" imgH="203200" progId="Equation.3">
                      <p:embed/>
                    </p:oleObj>
                  </mc:Choice>
                  <mc:Fallback>
                    <p:oleObj name="数式" r:id="rId14" imgW="228600" imgH="2032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6798030" y="3022114"/>
                            <a:ext cx="285641" cy="334169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91" name="直線矢印コネクタ 90"/>
              <p:cNvCxnSpPr/>
              <p:nvPr/>
            </p:nvCxnSpPr>
            <p:spPr>
              <a:xfrm flipV="1">
                <a:off x="6286621" y="2498752"/>
                <a:ext cx="511409" cy="925603"/>
              </a:xfrm>
              <a:prstGeom prst="straightConnector1">
                <a:avLst/>
              </a:prstGeom>
              <a:ln w="12700" cmpd="sng">
                <a:solidFill>
                  <a:srgbClr val="8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矢印コネクタ 97"/>
              <p:cNvCxnSpPr/>
              <p:nvPr/>
            </p:nvCxnSpPr>
            <p:spPr>
              <a:xfrm flipV="1">
                <a:off x="6286621" y="2664136"/>
                <a:ext cx="206809" cy="762541"/>
              </a:xfrm>
              <a:prstGeom prst="straightConnector1">
                <a:avLst/>
              </a:prstGeom>
              <a:ln w="12700" cmpd="sng">
                <a:solidFill>
                  <a:srgbClr val="8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矢印コネクタ 99"/>
              <p:cNvCxnSpPr/>
              <p:nvPr/>
            </p:nvCxnSpPr>
            <p:spPr>
              <a:xfrm flipV="1">
                <a:off x="6275014" y="3356283"/>
                <a:ext cx="548937" cy="61984"/>
              </a:xfrm>
              <a:prstGeom prst="straightConnector1">
                <a:avLst/>
              </a:prstGeom>
              <a:ln w="12700" cmpd="sng">
                <a:solidFill>
                  <a:srgbClr val="8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線矢印コネクタ 103"/>
              <p:cNvCxnSpPr/>
              <p:nvPr/>
            </p:nvCxnSpPr>
            <p:spPr>
              <a:xfrm flipV="1">
                <a:off x="6301452" y="2921000"/>
                <a:ext cx="615163" cy="494054"/>
              </a:xfrm>
              <a:prstGeom prst="straightConnector1">
                <a:avLst/>
              </a:prstGeom>
              <a:ln w="12700" cmpd="sng">
                <a:solidFill>
                  <a:srgbClr val="8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左右矢印 88"/>
              <p:cNvSpPr/>
              <p:nvPr/>
            </p:nvSpPr>
            <p:spPr>
              <a:xfrm rot="18735748">
                <a:off x="5208740" y="3258775"/>
                <a:ext cx="2203490" cy="232085"/>
              </a:xfrm>
              <a:prstGeom prst="leftRightArrow">
                <a:avLst/>
              </a:prstGeom>
              <a:noFill/>
              <a:ln w="28575" cmpd="sng">
                <a:solidFill>
                  <a:srgbClr val="7A742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13" name="直線矢印コネクタ 112"/>
            <p:cNvCxnSpPr/>
            <p:nvPr/>
          </p:nvCxnSpPr>
          <p:spPr>
            <a:xfrm flipH="1">
              <a:off x="5773133" y="3512251"/>
              <a:ext cx="96880" cy="698287"/>
            </a:xfrm>
            <a:prstGeom prst="straightConnector1">
              <a:avLst/>
            </a:prstGeom>
            <a:ln w="127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矢印コネクタ 114"/>
            <p:cNvCxnSpPr/>
            <p:nvPr/>
          </p:nvCxnSpPr>
          <p:spPr>
            <a:xfrm flipH="1">
              <a:off x="5451231" y="3502742"/>
              <a:ext cx="418782" cy="785950"/>
            </a:xfrm>
            <a:prstGeom prst="straightConnector1">
              <a:avLst/>
            </a:prstGeom>
            <a:ln w="127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矢印コネクタ 118"/>
            <p:cNvCxnSpPr/>
            <p:nvPr/>
          </p:nvCxnSpPr>
          <p:spPr>
            <a:xfrm flipH="1">
              <a:off x="5099538" y="3483249"/>
              <a:ext cx="801631" cy="141136"/>
            </a:xfrm>
            <a:prstGeom prst="straightConnector1">
              <a:avLst/>
            </a:prstGeom>
            <a:ln w="127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矢印コネクタ 120"/>
            <p:cNvCxnSpPr/>
            <p:nvPr/>
          </p:nvCxnSpPr>
          <p:spPr>
            <a:xfrm flipH="1">
              <a:off x="4844414" y="3477878"/>
              <a:ext cx="1034072" cy="470900"/>
            </a:xfrm>
            <a:prstGeom prst="straightConnector1">
              <a:avLst/>
            </a:prstGeom>
            <a:ln w="127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テキスト ボックス 126"/>
          <p:cNvSpPr txBox="1"/>
          <p:nvPr/>
        </p:nvSpPr>
        <p:spPr>
          <a:xfrm>
            <a:off x="5039906" y="3763072"/>
            <a:ext cx="3771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Event Plane </a:t>
            </a:r>
            <a:r>
              <a:rPr lang="en-US" altLang="ja-JP" dirty="0" smtClean="0"/>
              <a:t>with elliptic moment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983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7371</TotalTime>
  <Words>2035</Words>
  <Application>Microsoft Macintosh PowerPoint</Application>
  <PresentationFormat>画面に合わせる (4:3)</PresentationFormat>
  <Paragraphs>434</Paragraphs>
  <Slides>32</Slides>
  <Notes>15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4" baseType="lpstr">
      <vt:lpstr>ホワイト</vt:lpstr>
      <vt:lpstr>数式</vt:lpstr>
      <vt:lpstr>Heavy Flavor and  Charged Hadron Flow  measurement using  Silicon Vertex Detector  at PHENIX</vt:lpstr>
      <vt:lpstr>Heavy Flavor(c,b) in Heavy Ion Collisions</vt:lpstr>
      <vt:lpstr>η dependence of v1,v2,v3 </vt:lpstr>
      <vt:lpstr>Silicon Vertex Detector (VTX)</vt:lpstr>
      <vt:lpstr>VTX Track Reconstruction</vt:lpstr>
      <vt:lpstr>Separating c and b using DCA</vt:lpstr>
      <vt:lpstr>b-&gt;e/(c-&gt;e+b-&gt;e) in pp collision</vt:lpstr>
      <vt:lpstr>v2、v3 and          Event Plane resolution</vt:lpstr>
      <vt:lpstr>Analysis Method : Event Plane Method</vt:lpstr>
      <vt:lpstr>Analysis Method : Event Plane Method</vt:lpstr>
      <vt:lpstr>v2,v3: pT dependence (CNT+VTX  tracks) </vt:lpstr>
      <vt:lpstr>v2:pT dependence(VTX standalone tracks)</vt:lpstr>
      <vt:lpstr>v2: η dependence(standalone tracks)</vt:lpstr>
      <vt:lpstr>Event Plane Resolution: η dependence</vt:lpstr>
      <vt:lpstr>EP Resolution :</vt:lpstr>
      <vt:lpstr>EP Resolution :</vt:lpstr>
      <vt:lpstr>EP Resolution :</vt:lpstr>
      <vt:lpstr>PowerPoint プレゼンテーション</vt:lpstr>
      <vt:lpstr>PowerPoint プレゼンテーション</vt:lpstr>
      <vt:lpstr>Summary</vt:lpstr>
      <vt:lpstr>v2 : </vt:lpstr>
      <vt:lpstr>v2 : </vt:lpstr>
      <vt:lpstr>v2 : </vt:lpstr>
      <vt:lpstr>v2 : </vt:lpstr>
      <vt:lpstr>v2:</vt:lpstr>
      <vt:lpstr>v2:</vt:lpstr>
      <vt:lpstr>EP Resolution : BBC Psi2, Psi3</vt:lpstr>
      <vt:lpstr>EP Resolution : SMD Psi1, Psi2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tsukuba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Silicon Vertex Detector at PHENIX</dc:title>
  <dc:creator>中込 宇宙</dc:creator>
  <cp:lastModifiedBy>中込 宇宙</cp:lastModifiedBy>
  <cp:revision>59</cp:revision>
  <dcterms:created xsi:type="dcterms:W3CDTF">2013-06-17T14:56:56Z</dcterms:created>
  <dcterms:modified xsi:type="dcterms:W3CDTF">2013-06-23T01:21:15Z</dcterms:modified>
</cp:coreProperties>
</file>