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0" r:id="rId3"/>
    <p:sldId id="284" r:id="rId4"/>
    <p:sldId id="272" r:id="rId5"/>
    <p:sldId id="273" r:id="rId6"/>
    <p:sldId id="300" r:id="rId7"/>
    <p:sldId id="290" r:id="rId8"/>
    <p:sldId id="302" r:id="rId9"/>
    <p:sldId id="303" r:id="rId10"/>
    <p:sldId id="291" r:id="rId11"/>
    <p:sldId id="292" r:id="rId12"/>
    <p:sldId id="297" r:id="rId13"/>
    <p:sldId id="301" r:id="rId14"/>
    <p:sldId id="281" r:id="rId15"/>
    <p:sldId id="282" r:id="rId16"/>
    <p:sldId id="289" r:id="rId17"/>
    <p:sldId id="288" r:id="rId18"/>
    <p:sldId id="285" r:id="rId19"/>
    <p:sldId id="286" r:id="rId20"/>
    <p:sldId id="287" r:id="rId21"/>
    <p:sldId id="283" r:id="rId22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8000"/>
    <a:srgbClr val="FFF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80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B648E-1C03-F244-8133-E74730D5E9BB}" type="datetimeFigureOut">
              <a:rPr kumimoji="1" lang="ja-JP" altLang="en-US" smtClean="0"/>
              <a:t>13/06/23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4B3E2-53F8-1B44-A7D9-37AA6BC2F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88795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6FC12-98C8-AD43-8D37-BA96C97C44E4}" type="datetimeFigureOut">
              <a:rPr kumimoji="1" lang="ja-JP" altLang="en-US" smtClean="0"/>
              <a:t>13/06/23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3FA0A-C130-0743-BEAC-34D08306FC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32179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EB7A47-4FF3-AB48-AC35-CB82D2CCCFD7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1085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4C1D44-7F27-A048-8699-F2FE3810B9F6}" type="slidenum">
              <a:rPr lang="en-US" altLang="ja-JP"/>
              <a:pPr/>
              <a:t>19</a:t>
            </a:fld>
            <a:endParaRPr lang="en-US" altLang="ja-JP"/>
          </a:p>
        </p:txBody>
      </p:sp>
      <p:sp>
        <p:nvSpPr>
          <p:cNvPr id="501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4DBC28-D0BB-A74D-BB4D-314554FC05D1}" type="slidenum">
              <a:rPr lang="en-US" altLang="ja-JP"/>
              <a:pPr/>
              <a:t>20</a:t>
            </a:fld>
            <a:endParaRPr lang="en-US" altLang="ja-JP"/>
          </a:p>
        </p:txBody>
      </p:sp>
      <p:sp>
        <p:nvSpPr>
          <p:cNvPr id="675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182F7B-A907-3D44-99E4-F26CE55C17E4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768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FA3D98-C36B-D546-8DF2-2564B239FC13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573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3A7AA-548B-5D45-A757-F88C8FBA4910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C98D2F-D513-0644-947B-33D5D73C9521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1474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745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BD56BD-6557-D442-A303-C87BE2DC066F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1495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95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EC9D8F-4C18-A940-A4A8-AC60FCB61D60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1105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FF0CD2-ACF7-DD4A-88DA-ABEDD2690B21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8A671B-2C45-224A-86E8-84D5DD25CE1A}" type="slidenum">
              <a:rPr lang="en-US" altLang="ja-JP"/>
              <a:pPr/>
              <a:t>18</a:t>
            </a:fld>
            <a:endParaRPr lang="en-US" altLang="ja-JP"/>
          </a:p>
        </p:txBody>
      </p:sp>
      <p:sp>
        <p:nvSpPr>
          <p:cNvPr id="788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23/Jun/2013, Matsumoto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413B-C5D5-5540-805E-B9CED4B41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105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23/Jun/2013, Matsumoto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413B-C5D5-5540-805E-B9CED4B41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7500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23/Jun/2013, Matsumoto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413B-C5D5-5540-805E-B9CED4B41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1961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23/Jun/2013, Matsumoto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413B-C5D5-5540-805E-B9CED4B41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2930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23/Jun/2013, Matsumoto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413B-C5D5-5540-805E-B9CED4B41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1188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23/Jun/2013, Matsumoto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413B-C5D5-5540-805E-B9CED4B41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2754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23/Jun/2013, Matsumoto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413B-C5D5-5540-805E-B9CED4B41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773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23/Jun/2013, Matsumoto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413B-C5D5-5540-805E-B9CED4B41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6430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23/Jun/2013, Matsumoto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413B-C5D5-5540-805E-B9CED4B41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090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23/Jun/2013, Matsumoto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413B-C5D5-5540-805E-B9CED4B41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9341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23/Jun/2013, Matsumoto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413B-C5D5-5540-805E-B9CED4B41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726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108857" y="6543523"/>
            <a:ext cx="2709333" cy="2384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23/Jun/2013, Matsumoto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5406571" y="6543523"/>
            <a:ext cx="2354943" cy="2384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982857" y="6543523"/>
            <a:ext cx="1066800" cy="238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2413B-C5D5-5540-805E-B9CED4B41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6330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gif"/><Relationship Id="rId3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4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gif"/><Relationship Id="rId3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gif"/><Relationship Id="rId3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019659" y="3198988"/>
            <a:ext cx="546816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Source </a:t>
            </a:r>
            <a:r>
              <a:rPr lang="en-US" altLang="ja-JP" sz="2400" dirty="0" smtClean="0"/>
              <a:t>size/shape </a:t>
            </a:r>
            <a:r>
              <a:rPr lang="en-US" altLang="ja-JP" sz="2400" dirty="0" smtClean="0"/>
              <a:t>measurement with HBT</a:t>
            </a:r>
            <a:endParaRPr kumimoji="1" lang="en-US" altLang="ja-JP" sz="2400" dirty="0" smtClean="0"/>
          </a:p>
          <a:p>
            <a:r>
              <a:rPr kumimoji="1" lang="en-US" altLang="ja-JP" sz="2400" dirty="0" smtClean="0"/>
              <a:t>Energy loss and jet quenching</a:t>
            </a:r>
          </a:p>
          <a:p>
            <a:r>
              <a:rPr lang="en-US" altLang="ja-JP" sz="2400" dirty="0" smtClean="0"/>
              <a:t>Small but high multiplicity system</a:t>
            </a:r>
          </a:p>
          <a:p>
            <a:r>
              <a:rPr kumimoji="1" lang="en-US" altLang="ja-JP" sz="2400" dirty="0" smtClean="0"/>
              <a:t>Interplay between soft and hard</a:t>
            </a:r>
          </a:p>
          <a:p>
            <a:r>
              <a:rPr lang="en-US" altLang="ja-JP" sz="2400" dirty="0" smtClean="0"/>
              <a:t>relation to collective event anisotropy</a:t>
            </a:r>
            <a:endParaRPr lang="en-US" altLang="ja-JP" sz="24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350210" y="794701"/>
            <a:ext cx="698054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Arial"/>
                <a:cs typeface="Arial"/>
              </a:rPr>
              <a:t>Jet and Flow analysis at RHIC and LHC</a:t>
            </a:r>
            <a:endParaRPr lang="en-US" altLang="ja-JP" sz="2800" dirty="0" smtClean="0">
              <a:latin typeface="Arial"/>
              <a:cs typeface="Arial"/>
            </a:endParaRPr>
          </a:p>
          <a:p>
            <a:endParaRPr kumimoji="1" lang="en-US" altLang="ja-JP" sz="2400" dirty="0">
              <a:latin typeface="Arial"/>
              <a:cs typeface="Arial"/>
            </a:endParaRPr>
          </a:p>
          <a:p>
            <a:r>
              <a:rPr lang="en-US" altLang="ja-JP" sz="2400" dirty="0" smtClean="0">
                <a:latin typeface="Arial"/>
                <a:cs typeface="Arial"/>
              </a:rPr>
              <a:t>					ShinIchi Esumi</a:t>
            </a:r>
          </a:p>
          <a:p>
            <a:r>
              <a:rPr kumimoji="1" lang="en-US" altLang="ja-JP" sz="2400" dirty="0">
                <a:latin typeface="Arial"/>
                <a:cs typeface="Arial"/>
              </a:rPr>
              <a:t>	</a:t>
            </a:r>
            <a:r>
              <a:rPr kumimoji="1" lang="en-US" altLang="ja-JP" sz="2400" dirty="0" smtClean="0">
                <a:latin typeface="Arial"/>
                <a:cs typeface="Arial"/>
              </a:rPr>
              <a:t>				Inst. of Physics, Univ. of Tsukuba</a:t>
            </a:r>
            <a:endParaRPr kumimoji="1" lang="ja-JP" altLang="en-US" sz="2400" dirty="0">
              <a:latin typeface="Arial"/>
              <a:cs typeface="Arial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23/Jun/2013, Matsumoto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413B-C5D5-5540-805E-B9CED4B41AF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0596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23/Jun/2013, Matsumoto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413B-C5D5-5540-805E-B9CED4B41AF7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5" name="図 4" descr="altas-0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000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627449" y="202168"/>
            <a:ext cx="3161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LHC-ATLAS, </a:t>
            </a:r>
            <a:r>
              <a:rPr kumimoji="1" lang="en-US" altLang="ja-JP" dirty="0" err="1" smtClean="0"/>
              <a:t>arXiv</a:t>
            </a:r>
            <a:r>
              <a:rPr kumimoji="1" lang="en-US" altLang="ja-JP" dirty="0" smtClean="0"/>
              <a:t> : 1208.1967v2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2732" y="202168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Energy resolution of Jet energy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8638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23/Jun/2013, Matsumoto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413B-C5D5-5540-805E-B9CED4B41AF7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5" name="図 4" descr="altas-00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00"/>
            <a:ext cx="9144000" cy="581160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627449" y="202168"/>
            <a:ext cx="3161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LHC-ATLAS, </a:t>
            </a:r>
            <a:r>
              <a:rPr kumimoji="1" lang="en-US" altLang="ja-JP" dirty="0" err="1" smtClean="0"/>
              <a:t>arXiv</a:t>
            </a:r>
            <a:r>
              <a:rPr kumimoji="1" lang="en-US" altLang="ja-JP" dirty="0" smtClean="0"/>
              <a:t> : 1208.1967v2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2732" y="202168"/>
            <a:ext cx="4121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Jet cone radius dependence of fluctuation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13064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23/Jun/2013, Matsumoto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413B-C5D5-5540-805E-B9CED4B41AF7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5" name="図 4" descr="altas-00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32487" cy="6543523"/>
          </a:xfrm>
          <a:prstGeom prst="rect">
            <a:avLst/>
          </a:prstGeom>
        </p:spPr>
      </p:pic>
      <p:pic>
        <p:nvPicPr>
          <p:cNvPr id="6" name="図 5" descr="altas-00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779" y="207086"/>
            <a:ext cx="4982221" cy="524618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627449" y="91450"/>
            <a:ext cx="3161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LHC-ATLAS, </a:t>
            </a:r>
            <a:r>
              <a:rPr kumimoji="1" lang="en-US" altLang="ja-JP" dirty="0" err="1" smtClean="0"/>
              <a:t>arXiv</a:t>
            </a:r>
            <a:r>
              <a:rPr kumimoji="1" lang="en-US" altLang="ja-JP" dirty="0" smtClean="0"/>
              <a:t> : 1208.1967v2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47607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ms-pp-e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01" y="3466732"/>
            <a:ext cx="3291564" cy="239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22" name="Picture 1026" descr="cms-ridge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661" y="750332"/>
            <a:ext cx="4448077" cy="256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3" name="Text Box 1027"/>
          <p:cNvSpPr txBox="1">
            <a:spLocks noChangeArrowheads="1"/>
          </p:cNvSpPr>
          <p:nvPr/>
        </p:nvSpPr>
        <p:spPr bwMode="auto">
          <a:xfrm>
            <a:off x="4559510" y="216932"/>
            <a:ext cx="1649379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altLang="ja-JP" dirty="0" smtClean="0"/>
              <a:t>High </a:t>
            </a:r>
            <a:r>
              <a:rPr lang="en-US" altLang="ja-JP" dirty="0" err="1" smtClean="0"/>
              <a:t>mult</a:t>
            </a:r>
            <a:r>
              <a:rPr lang="en-US" altLang="ja-JP" dirty="0" smtClean="0"/>
              <a:t>. </a:t>
            </a:r>
            <a:r>
              <a:rPr lang="en-US" altLang="ja-JP" dirty="0" err="1" smtClean="0"/>
              <a:t>p+A</a:t>
            </a:r>
            <a:r>
              <a:rPr lang="en-US" altLang="ja-JP" dirty="0" smtClean="0"/>
              <a:t> </a:t>
            </a:r>
            <a:endParaRPr lang="ja-JP" altLang="en-US" dirty="0"/>
          </a:p>
        </p:txBody>
      </p:sp>
      <p:sp>
        <p:nvSpPr>
          <p:cNvPr id="133124" name="Text Box 1028"/>
          <p:cNvSpPr txBox="1">
            <a:spLocks noChangeArrowheads="1"/>
          </p:cNvSpPr>
          <p:nvPr/>
        </p:nvSpPr>
        <p:spPr bwMode="auto">
          <a:xfrm>
            <a:off x="7416252" y="216932"/>
            <a:ext cx="598859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altLang="ja-JP" dirty="0" smtClean="0"/>
              <a:t>A+A</a:t>
            </a:r>
            <a:endParaRPr lang="ja-JP" altLang="en-US" dirty="0"/>
          </a:p>
        </p:txBody>
      </p:sp>
      <p:pic>
        <p:nvPicPr>
          <p:cNvPr id="8" name="Picture 2" descr="cms-pt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92" y="3275562"/>
            <a:ext cx="4657844" cy="274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027"/>
          <p:cNvSpPr txBox="1">
            <a:spLocks noChangeArrowheads="1"/>
          </p:cNvSpPr>
          <p:nvPr/>
        </p:nvSpPr>
        <p:spPr bwMode="auto">
          <a:xfrm>
            <a:off x="2861350" y="2827151"/>
            <a:ext cx="1590311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altLang="ja-JP" dirty="0" smtClean="0"/>
              <a:t>High </a:t>
            </a:r>
            <a:r>
              <a:rPr lang="en-US" altLang="ja-JP" dirty="0" err="1" smtClean="0"/>
              <a:t>mult</a:t>
            </a:r>
            <a:r>
              <a:rPr lang="en-US" altLang="ja-JP" dirty="0" smtClean="0"/>
              <a:t>. </a:t>
            </a:r>
            <a:r>
              <a:rPr lang="en-US" altLang="ja-JP" dirty="0" err="1" smtClean="0"/>
              <a:t>p+p</a:t>
            </a:r>
            <a:endParaRPr lang="ja-JP" altLang="en-US" dirty="0"/>
          </a:p>
        </p:txBody>
      </p:sp>
      <p:sp>
        <p:nvSpPr>
          <p:cNvPr id="10" name="Text Box 1027"/>
          <p:cNvSpPr txBox="1">
            <a:spLocks noChangeArrowheads="1"/>
          </p:cNvSpPr>
          <p:nvPr/>
        </p:nvSpPr>
        <p:spPr bwMode="auto">
          <a:xfrm>
            <a:off x="665776" y="2817969"/>
            <a:ext cx="1528821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altLang="ja-JP" dirty="0" smtClean="0"/>
              <a:t>Min. bias </a:t>
            </a:r>
            <a:r>
              <a:rPr lang="en-US" altLang="ja-JP" dirty="0" err="1" smtClean="0"/>
              <a:t>p+p</a:t>
            </a:r>
            <a:endParaRPr lang="ja-JP" altLang="en-US" dirty="0"/>
          </a:p>
        </p:txBody>
      </p:sp>
      <p:sp>
        <p:nvSpPr>
          <p:cNvPr id="5" name="右矢印 4"/>
          <p:cNvSpPr/>
          <p:nvPr/>
        </p:nvSpPr>
        <p:spPr>
          <a:xfrm rot="19800000">
            <a:off x="1277087" y="3113259"/>
            <a:ext cx="7539633" cy="621753"/>
          </a:xfrm>
          <a:prstGeom prst="rightArrow">
            <a:avLst/>
          </a:prstGeom>
          <a:noFill/>
          <a:ln w="38100" cmpd="sng"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Picture 2" descr="cms-mul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986" y="5131043"/>
            <a:ext cx="1404750" cy="134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343209" y="586264"/>
            <a:ext cx="38763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A small but high-temperature/density</a:t>
            </a:r>
          </a:p>
          <a:p>
            <a:r>
              <a:rPr lang="en-US" altLang="ja-JP" dirty="0" smtClean="0"/>
              <a:t>system might be created in high multiplicity </a:t>
            </a:r>
            <a:r>
              <a:rPr lang="en-US" altLang="ja-JP" dirty="0" err="1" smtClean="0"/>
              <a:t>pp</a:t>
            </a:r>
            <a:r>
              <a:rPr lang="en-US" altLang="ja-JP" dirty="0" smtClean="0"/>
              <a:t> and </a:t>
            </a:r>
            <a:r>
              <a:rPr lang="en-US" altLang="ja-JP" dirty="0" err="1" smtClean="0"/>
              <a:t>pA</a:t>
            </a:r>
            <a:r>
              <a:rPr lang="en-US" altLang="ja-JP" dirty="0" smtClean="0"/>
              <a:t> collisions…</a:t>
            </a:r>
          </a:p>
          <a:p>
            <a:r>
              <a:rPr lang="en-US" altLang="ja-JP" dirty="0" smtClean="0"/>
              <a:t>Are they collective/expanding?</a:t>
            </a:r>
          </a:p>
        </p:txBody>
      </p:sp>
    </p:spTree>
    <p:extLst>
      <p:ext uri="{BB962C8B-B14F-4D97-AF65-F5344CB8AC3E}">
        <p14:creationId xmlns:p14="http://schemas.microsoft.com/office/powerpoint/2010/main" val="2781491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381000" y="685800"/>
            <a:ext cx="8229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1600"/>
              <a:t>- strong </a:t>
            </a:r>
            <a:r>
              <a:rPr lang="en-US" altLang="ja-JP" sz="1600">
                <a:latin typeface="Symbol" charset="0"/>
                <a:sym typeface="Symbol" charset="0"/>
              </a:rPr>
              <a:t></a:t>
            </a:r>
            <a:r>
              <a:rPr lang="en-US" altLang="ja-JP" sz="1600" baseline="-25000"/>
              <a:t>2</a:t>
            </a:r>
            <a:r>
              <a:rPr lang="en-US" altLang="ja-JP" sz="1600"/>
              <a:t> dependence and left/right asymmetry (coupled with energy loss and flow)</a:t>
            </a:r>
            <a:br>
              <a:rPr lang="en-US" altLang="ja-JP" sz="1600"/>
            </a:br>
            <a:r>
              <a:rPr lang="en-US" altLang="ja-JP" sz="1600"/>
              <a:t>- broad out-of-plane correlation enhanced more in central (redistribution and expansion)</a:t>
            </a:r>
            <a:br>
              <a:rPr lang="en-US" altLang="ja-JP" sz="1600"/>
            </a:br>
            <a:r>
              <a:rPr lang="en-US" altLang="ja-JP" sz="1600"/>
              <a:t>- weak </a:t>
            </a:r>
            <a:r>
              <a:rPr lang="en-US" altLang="ja-JP" sz="1600">
                <a:latin typeface="Symbol" charset="0"/>
                <a:sym typeface="Symbol" charset="0"/>
              </a:rPr>
              <a:t></a:t>
            </a:r>
            <a:r>
              <a:rPr lang="en-US" altLang="ja-JP" sz="1600" baseline="-25000"/>
              <a:t>3</a:t>
            </a:r>
            <a:r>
              <a:rPr lang="en-US" altLang="ja-JP" sz="1600"/>
              <a:t> dependence</a:t>
            </a: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384819" y="76200"/>
            <a:ext cx="83493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 smtClean="0">
                <a:latin typeface="Arial"/>
                <a:cs typeface="Arial"/>
              </a:rPr>
              <a:t>2 particle correlation </a:t>
            </a:r>
            <a:r>
              <a:rPr lang="en-US" altLang="ja-JP" sz="2400" dirty="0" err="1" smtClean="0">
                <a:latin typeface="Arial"/>
                <a:cs typeface="Arial"/>
              </a:rPr>
              <a:t>w.r.t</a:t>
            </a:r>
            <a:r>
              <a:rPr lang="en-US" altLang="ja-JP" sz="2400" dirty="0" smtClean="0">
                <a:latin typeface="Arial"/>
                <a:cs typeface="Arial"/>
              </a:rPr>
              <a:t>. collision geometry and expansion </a:t>
            </a:r>
            <a:endParaRPr lang="ja-JP" altLang="en-US" sz="2400" dirty="0">
              <a:latin typeface="Arial"/>
              <a:cs typeface="Arial"/>
            </a:endParaRPr>
          </a:p>
        </p:txBody>
      </p:sp>
      <p:pic>
        <p:nvPicPr>
          <p:cNvPr id="109572" name="Picture 4" descr="psi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12350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3" name="Picture 5" descr="psi3dep00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4038600"/>
            <a:ext cx="5737225" cy="247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4" name="Picture 6" descr="psi2dep4050-ou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5" y="1752600"/>
            <a:ext cx="170021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5" name="Picture 7" descr="psi2dep4050-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5" y="1752600"/>
            <a:ext cx="136842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6" name="Picture 8" descr="psi2dep0010-ou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52600"/>
            <a:ext cx="1371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7" name="Picture 9" descr="psi2dep0010-i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752600"/>
            <a:ext cx="1371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8" name="Picture 10" descr="psi23ti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46313"/>
            <a:ext cx="52863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9579" name="Group 11"/>
          <p:cNvGrpSpPr>
            <a:grpSpLocks/>
          </p:cNvGrpSpPr>
          <p:nvPr/>
        </p:nvGrpSpPr>
        <p:grpSpPr bwMode="auto">
          <a:xfrm>
            <a:off x="2819400" y="1371600"/>
            <a:ext cx="5867400" cy="4800600"/>
            <a:chOff x="1776" y="864"/>
            <a:chExt cx="3696" cy="3024"/>
          </a:xfrm>
        </p:grpSpPr>
        <p:sp>
          <p:nvSpPr>
            <p:cNvPr id="109580" name="Text Box 12"/>
            <p:cNvSpPr txBox="1">
              <a:spLocks noChangeArrowheads="1"/>
            </p:cNvSpPr>
            <p:nvPr/>
          </p:nvSpPr>
          <p:spPr bwMode="auto">
            <a:xfrm>
              <a:off x="4128" y="864"/>
              <a:ext cx="864" cy="208"/>
            </a:xfrm>
            <a:prstGeom prst="rect">
              <a:avLst/>
            </a:prstGeom>
            <a:noFill/>
            <a:ln w="25400">
              <a:solidFill>
                <a:srgbClr val="FF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r>
                <a:rPr lang="en-US" altLang="ja-JP" sz="1400"/>
                <a:t>central 0-10%</a:t>
              </a:r>
            </a:p>
          </p:txBody>
        </p:sp>
        <p:sp>
          <p:nvSpPr>
            <p:cNvPr id="109581" name="Line 13"/>
            <p:cNvSpPr>
              <a:spLocks noChangeShapeType="1"/>
            </p:cNvSpPr>
            <p:nvPr/>
          </p:nvSpPr>
          <p:spPr bwMode="auto">
            <a:xfrm>
              <a:off x="4992" y="1008"/>
              <a:ext cx="480" cy="0"/>
            </a:xfrm>
            <a:prstGeom prst="line">
              <a:avLst/>
            </a:prstGeom>
            <a:noFill/>
            <a:ln w="25400">
              <a:solidFill>
                <a:srgbClr val="FF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9582" name="Line 14"/>
            <p:cNvSpPr>
              <a:spLocks noChangeShapeType="1"/>
            </p:cNvSpPr>
            <p:nvPr/>
          </p:nvSpPr>
          <p:spPr bwMode="auto">
            <a:xfrm flipV="1">
              <a:off x="5472" y="1008"/>
              <a:ext cx="0" cy="2880"/>
            </a:xfrm>
            <a:prstGeom prst="line">
              <a:avLst/>
            </a:prstGeom>
            <a:noFill/>
            <a:ln w="25400">
              <a:solidFill>
                <a:srgbClr val="FF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9583" name="Line 15"/>
            <p:cNvSpPr>
              <a:spLocks noChangeShapeType="1"/>
            </p:cNvSpPr>
            <p:nvPr/>
          </p:nvSpPr>
          <p:spPr bwMode="auto">
            <a:xfrm flipH="1">
              <a:off x="1776" y="3888"/>
              <a:ext cx="3696" cy="0"/>
            </a:xfrm>
            <a:prstGeom prst="line">
              <a:avLst/>
            </a:prstGeom>
            <a:noFill/>
            <a:ln w="25400">
              <a:solidFill>
                <a:srgbClr val="FF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9584" name="Line 16"/>
            <p:cNvSpPr>
              <a:spLocks noChangeShapeType="1"/>
            </p:cNvSpPr>
            <p:nvPr/>
          </p:nvSpPr>
          <p:spPr bwMode="auto">
            <a:xfrm flipV="1">
              <a:off x="1776" y="2496"/>
              <a:ext cx="0" cy="1392"/>
            </a:xfrm>
            <a:prstGeom prst="line">
              <a:avLst/>
            </a:prstGeom>
            <a:noFill/>
            <a:ln w="25400">
              <a:solidFill>
                <a:srgbClr val="FF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9585" name="Line 17"/>
            <p:cNvSpPr>
              <a:spLocks noChangeShapeType="1"/>
            </p:cNvSpPr>
            <p:nvPr/>
          </p:nvSpPr>
          <p:spPr bwMode="auto">
            <a:xfrm flipH="1">
              <a:off x="1776" y="2496"/>
              <a:ext cx="1872" cy="0"/>
            </a:xfrm>
            <a:prstGeom prst="line">
              <a:avLst/>
            </a:prstGeom>
            <a:noFill/>
            <a:ln w="25400">
              <a:solidFill>
                <a:srgbClr val="FF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9586" name="Line 18"/>
            <p:cNvSpPr>
              <a:spLocks noChangeShapeType="1"/>
            </p:cNvSpPr>
            <p:nvPr/>
          </p:nvSpPr>
          <p:spPr bwMode="auto">
            <a:xfrm flipV="1">
              <a:off x="3648" y="1008"/>
              <a:ext cx="0" cy="1488"/>
            </a:xfrm>
            <a:prstGeom prst="line">
              <a:avLst/>
            </a:prstGeom>
            <a:noFill/>
            <a:ln w="25400">
              <a:solidFill>
                <a:srgbClr val="FF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9587" name="Line 19"/>
            <p:cNvSpPr>
              <a:spLocks noChangeShapeType="1"/>
            </p:cNvSpPr>
            <p:nvPr/>
          </p:nvSpPr>
          <p:spPr bwMode="auto">
            <a:xfrm>
              <a:off x="3648" y="1008"/>
              <a:ext cx="480" cy="0"/>
            </a:xfrm>
            <a:prstGeom prst="line">
              <a:avLst/>
            </a:prstGeom>
            <a:noFill/>
            <a:ln w="25400">
              <a:solidFill>
                <a:srgbClr val="FF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109588" name="Group 20"/>
          <p:cNvGrpSpPr>
            <a:grpSpLocks/>
          </p:cNvGrpSpPr>
          <p:nvPr/>
        </p:nvGrpSpPr>
        <p:grpSpPr bwMode="auto">
          <a:xfrm>
            <a:off x="2514600" y="1371600"/>
            <a:ext cx="3124200" cy="2438400"/>
            <a:chOff x="1632" y="864"/>
            <a:chExt cx="1968" cy="1536"/>
          </a:xfrm>
        </p:grpSpPr>
        <p:sp>
          <p:nvSpPr>
            <p:cNvPr id="109589" name="Text Box 21"/>
            <p:cNvSpPr txBox="1">
              <a:spLocks noChangeArrowheads="1"/>
            </p:cNvSpPr>
            <p:nvPr/>
          </p:nvSpPr>
          <p:spPr bwMode="auto">
            <a:xfrm>
              <a:off x="2112" y="864"/>
              <a:ext cx="1103" cy="208"/>
            </a:xfrm>
            <a:prstGeom prst="rect">
              <a:avLst/>
            </a:prstGeom>
            <a:noFill/>
            <a:ln w="25400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400"/>
                <a:t>mid-central 40-50%</a:t>
              </a:r>
            </a:p>
          </p:txBody>
        </p:sp>
        <p:sp>
          <p:nvSpPr>
            <p:cNvPr id="109590" name="Line 22"/>
            <p:cNvSpPr>
              <a:spLocks noChangeShapeType="1"/>
            </p:cNvSpPr>
            <p:nvPr/>
          </p:nvSpPr>
          <p:spPr bwMode="auto">
            <a:xfrm flipH="1">
              <a:off x="1632" y="2400"/>
              <a:ext cx="1968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9591" name="Line 23"/>
            <p:cNvSpPr>
              <a:spLocks noChangeShapeType="1"/>
            </p:cNvSpPr>
            <p:nvPr/>
          </p:nvSpPr>
          <p:spPr bwMode="auto">
            <a:xfrm flipV="1">
              <a:off x="3600" y="1008"/>
              <a:ext cx="0" cy="1392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9592" name="Line 24"/>
            <p:cNvSpPr>
              <a:spLocks noChangeShapeType="1"/>
            </p:cNvSpPr>
            <p:nvPr/>
          </p:nvSpPr>
          <p:spPr bwMode="auto">
            <a:xfrm>
              <a:off x="3216" y="1008"/>
              <a:ext cx="384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9593" name="Line 25"/>
            <p:cNvSpPr>
              <a:spLocks noChangeShapeType="1"/>
            </p:cNvSpPr>
            <p:nvPr/>
          </p:nvSpPr>
          <p:spPr bwMode="auto">
            <a:xfrm flipV="1">
              <a:off x="1632" y="1008"/>
              <a:ext cx="480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9594" name="Line 26"/>
            <p:cNvSpPr>
              <a:spLocks noChangeShapeType="1"/>
            </p:cNvSpPr>
            <p:nvPr/>
          </p:nvSpPr>
          <p:spPr bwMode="auto">
            <a:xfrm flipV="1">
              <a:off x="1632" y="1008"/>
              <a:ext cx="0" cy="1392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9595" name="Rectangle 27"/>
          <p:cNvSpPr>
            <a:spLocks noChangeArrowheads="1"/>
          </p:cNvSpPr>
          <p:nvPr/>
        </p:nvSpPr>
        <p:spPr bwMode="auto">
          <a:xfrm>
            <a:off x="5272088" y="4114800"/>
            <a:ext cx="1281112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1400"/>
              <a:t>central 0-10%</a:t>
            </a:r>
          </a:p>
        </p:txBody>
      </p:sp>
      <p:sp>
        <p:nvSpPr>
          <p:cNvPr id="109596" name="Text Box 28"/>
          <p:cNvSpPr txBox="1">
            <a:spLocks noChangeArrowheads="1"/>
          </p:cNvSpPr>
          <p:nvPr/>
        </p:nvSpPr>
        <p:spPr bwMode="auto">
          <a:xfrm>
            <a:off x="152400" y="5670550"/>
            <a:ext cx="27432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1400"/>
              <a:t>PHENIX Preliminary, QM12</a:t>
            </a:r>
            <a:br>
              <a:rPr lang="en-US" altLang="ja-JP" sz="1400"/>
            </a:br>
            <a:r>
              <a:rPr lang="en-US" altLang="ja-JP" sz="1400"/>
              <a:t>Au+Au 200GeV, hadron-hadron</a:t>
            </a:r>
            <a:br>
              <a:rPr lang="en-US" altLang="ja-JP" sz="1400"/>
            </a:br>
            <a:r>
              <a:rPr lang="en-US" altLang="ja-JP" sz="1400"/>
              <a:t>p</a:t>
            </a:r>
            <a:r>
              <a:rPr lang="en-US" altLang="ja-JP" sz="1400" baseline="-25000"/>
              <a:t>T </a:t>
            </a:r>
            <a:r>
              <a:rPr lang="en-US" altLang="ja-JP" sz="1400"/>
              <a:t>: (2~4)</a:t>
            </a:r>
            <a:r>
              <a:rPr lang="en-US" altLang="ja-JP" sz="1400" baseline="-25000"/>
              <a:t>Trig</a:t>
            </a:r>
            <a:r>
              <a:rPr lang="en-US" altLang="ja-JP" sz="1400"/>
              <a:t> x (1~2)</a:t>
            </a:r>
            <a:r>
              <a:rPr lang="en-US" altLang="ja-JP" sz="1400" baseline="-25000"/>
              <a:t>Asso</a:t>
            </a:r>
            <a:r>
              <a:rPr lang="en-US" altLang="ja-JP" sz="1400"/>
              <a:t> (GeV/c)</a:t>
            </a:r>
          </a:p>
        </p:txBody>
      </p:sp>
      <p:sp>
        <p:nvSpPr>
          <p:cNvPr id="109597" name="Line 29"/>
          <p:cNvSpPr>
            <a:spLocks noChangeShapeType="1"/>
          </p:cNvSpPr>
          <p:nvPr/>
        </p:nvSpPr>
        <p:spPr bwMode="auto">
          <a:xfrm>
            <a:off x="838200" y="46990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9598" name="Line 30"/>
          <p:cNvSpPr>
            <a:spLocks noChangeShapeType="1"/>
          </p:cNvSpPr>
          <p:nvPr/>
        </p:nvSpPr>
        <p:spPr bwMode="auto">
          <a:xfrm rot="-6853005">
            <a:off x="317500" y="43434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9599" name="Line 31"/>
          <p:cNvSpPr>
            <a:spLocks noChangeShapeType="1"/>
          </p:cNvSpPr>
          <p:nvPr/>
        </p:nvSpPr>
        <p:spPr bwMode="auto">
          <a:xfrm rot="6853005" flipV="1">
            <a:off x="317500" y="50292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9601" name="Rectangle 33"/>
          <p:cNvSpPr>
            <a:spLocks noChangeArrowheads="1"/>
          </p:cNvSpPr>
          <p:nvPr/>
        </p:nvSpPr>
        <p:spPr bwMode="auto">
          <a:xfrm>
            <a:off x="39688" y="2362200"/>
            <a:ext cx="4175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>
                <a:latin typeface="Symbol" charset="0"/>
                <a:sym typeface="Symbol" charset="0"/>
              </a:rPr>
              <a:t></a:t>
            </a:r>
            <a:r>
              <a:rPr lang="en-US" altLang="ja-JP" sz="1600" baseline="-25000"/>
              <a:t>2</a:t>
            </a:r>
          </a:p>
        </p:txBody>
      </p:sp>
      <p:sp>
        <p:nvSpPr>
          <p:cNvPr id="109602" name="Rectangle 34"/>
          <p:cNvSpPr>
            <a:spLocks noChangeArrowheads="1"/>
          </p:cNvSpPr>
          <p:nvPr/>
        </p:nvSpPr>
        <p:spPr bwMode="auto">
          <a:xfrm>
            <a:off x="152400" y="3778250"/>
            <a:ext cx="4175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>
                <a:latin typeface="Symbol" charset="0"/>
                <a:sym typeface="Symbol" charset="0"/>
              </a:rPr>
              <a:t></a:t>
            </a:r>
            <a:r>
              <a:rPr lang="en-US" altLang="ja-JP" sz="1600" baseline="-25000"/>
              <a:t>3</a:t>
            </a: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23/Jun/2013, Matsumoto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413B-C5D5-5540-805E-B9CED4B41AF7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982857" y="53786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筑波大、</a:t>
            </a:r>
            <a:endParaRPr lang="en-US" altLang="ja-JP" dirty="0" smtClean="0"/>
          </a:p>
          <a:p>
            <a:r>
              <a:rPr lang="ja-JP" altLang="en-US" dirty="0" smtClean="0"/>
              <a:t>轟木貴人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4601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537" name="Picture 17" descr="PawanTalk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4" r="2031"/>
          <a:stretch>
            <a:fillRect/>
          </a:stretch>
        </p:blipFill>
        <p:spPr bwMode="auto">
          <a:xfrm>
            <a:off x="0" y="4303713"/>
            <a:ext cx="9144000" cy="15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3523" name="TextBox 143"/>
          <p:cNvSpPr txBox="1">
            <a:spLocks noChangeArrowheads="1"/>
          </p:cNvSpPr>
          <p:nvPr/>
        </p:nvSpPr>
        <p:spPr bwMode="auto">
          <a:xfrm>
            <a:off x="598566" y="475661"/>
            <a:ext cx="58583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/>
            <a:r>
              <a:rPr lang="en-US" altLang="ja-JP" sz="2000" dirty="0" smtClean="0">
                <a:latin typeface="Arial"/>
                <a:cs typeface="Arial"/>
              </a:rPr>
              <a:t>Y</a:t>
            </a:r>
            <a:r>
              <a:rPr lang="en-US" altLang="ja-JP" sz="2000" dirty="0">
                <a:latin typeface="Arial"/>
                <a:cs typeface="Arial"/>
              </a:rPr>
              <a:t>(|∆</a:t>
            </a:r>
            <a:r>
              <a:rPr lang="el-GR" sz="2000" dirty="0">
                <a:latin typeface="Arial"/>
                <a:cs typeface="Arial"/>
              </a:rPr>
              <a:t>η</a:t>
            </a:r>
            <a:r>
              <a:rPr lang="en-US" altLang="ja-JP" sz="2000" dirty="0">
                <a:latin typeface="Arial"/>
                <a:cs typeface="Arial"/>
              </a:rPr>
              <a:t>|&gt;</a:t>
            </a:r>
            <a:r>
              <a:rPr lang="en-US" altLang="ja-JP" sz="2000" dirty="0" smtClean="0">
                <a:latin typeface="Arial"/>
                <a:cs typeface="Arial"/>
              </a:rPr>
              <a:t>0.7) </a:t>
            </a:r>
            <a:r>
              <a:rPr lang="en-US" altLang="ja-JP" sz="2000" dirty="0">
                <a:latin typeface="Arial"/>
                <a:cs typeface="Arial"/>
              </a:rPr>
              <a:t>= </a:t>
            </a:r>
            <a:r>
              <a:rPr lang="en-US" altLang="ja-JP" sz="2000" b="1" dirty="0" smtClean="0">
                <a:solidFill>
                  <a:srgbClr val="FF0000"/>
                </a:solidFill>
                <a:latin typeface="Arial"/>
                <a:cs typeface="Arial"/>
              </a:rPr>
              <a:t>Ridge</a:t>
            </a:r>
            <a:r>
              <a:rPr lang="en-US" altLang="ja-JP" sz="2000" dirty="0" smtClean="0">
                <a:latin typeface="Arial"/>
                <a:cs typeface="Arial"/>
              </a:rPr>
              <a:t> </a:t>
            </a:r>
            <a:r>
              <a:rPr lang="en-US" altLang="ja-JP" sz="2000" dirty="0">
                <a:latin typeface="Arial"/>
                <a:cs typeface="Arial"/>
              </a:rPr>
              <a:t>+ away-</a:t>
            </a:r>
            <a:r>
              <a:rPr lang="en-US" altLang="ja-JP" sz="2000" dirty="0" smtClean="0">
                <a:latin typeface="Arial"/>
                <a:cs typeface="Arial"/>
              </a:rPr>
              <a:t>side </a:t>
            </a:r>
            <a:r>
              <a:rPr lang="en-US" altLang="ja-JP" sz="2000" dirty="0">
                <a:latin typeface="Arial"/>
                <a:cs typeface="Arial"/>
              </a:rPr>
              <a:t>t</a:t>
            </a:r>
            <a:r>
              <a:rPr lang="en-US" altLang="ja-JP" sz="2000" dirty="0" smtClean="0">
                <a:latin typeface="Arial"/>
                <a:cs typeface="Arial"/>
              </a:rPr>
              <a:t>wo</a:t>
            </a:r>
            <a:r>
              <a:rPr lang="en-US" altLang="ja-JP" sz="2000" dirty="0">
                <a:latin typeface="Arial"/>
                <a:cs typeface="Arial"/>
              </a:rPr>
              <a:t>-</a:t>
            </a:r>
            <a:r>
              <a:rPr lang="en-US" altLang="ja-JP" sz="2000" dirty="0" smtClean="0">
                <a:latin typeface="Arial"/>
                <a:cs typeface="Arial"/>
              </a:rPr>
              <a:t>Gaussian</a:t>
            </a:r>
            <a:endParaRPr lang="en-US" altLang="ja-JP" sz="2000" b="1" dirty="0">
              <a:solidFill>
                <a:srgbClr val="FF0000"/>
              </a:solidFill>
              <a:latin typeface="Arial"/>
              <a:cs typeface="Arial"/>
              <a:sym typeface="Wingdings" charset="0"/>
            </a:endParaRPr>
          </a:p>
        </p:txBody>
      </p:sp>
      <p:sp>
        <p:nvSpPr>
          <p:cNvPr id="363526" name="TextBox 130"/>
          <p:cNvSpPr txBox="1">
            <a:spLocks noChangeArrowheads="1"/>
          </p:cNvSpPr>
          <p:nvPr/>
        </p:nvSpPr>
        <p:spPr bwMode="auto">
          <a:xfrm>
            <a:off x="635000" y="4402138"/>
            <a:ext cx="7127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b="1">
                <a:solidFill>
                  <a:srgbClr val="FF0000"/>
                </a:solidFill>
                <a:latin typeface="Calibri" charset="0"/>
                <a:cs typeface="Arial" charset="0"/>
              </a:rPr>
              <a:t>Ridge</a:t>
            </a:r>
          </a:p>
        </p:txBody>
      </p:sp>
      <p:sp>
        <p:nvSpPr>
          <p:cNvPr id="363527" name="TextBox 130"/>
          <p:cNvSpPr txBox="1">
            <a:spLocks noChangeArrowheads="1"/>
          </p:cNvSpPr>
          <p:nvPr/>
        </p:nvSpPr>
        <p:spPr bwMode="auto">
          <a:xfrm>
            <a:off x="647700" y="4603750"/>
            <a:ext cx="4841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2000" b="1">
                <a:latin typeface="Calibri" charset="0"/>
                <a:cs typeface="Arial" charset="0"/>
              </a:rPr>
              <a:t>Jet</a:t>
            </a:r>
          </a:p>
        </p:txBody>
      </p:sp>
      <p:sp>
        <p:nvSpPr>
          <p:cNvPr id="363529" name="Rectangle 9"/>
          <p:cNvSpPr>
            <a:spLocks noChangeArrowheads="1"/>
          </p:cNvSpPr>
          <p:nvPr/>
        </p:nvSpPr>
        <p:spPr bwMode="auto">
          <a:xfrm>
            <a:off x="1219200" y="1689100"/>
            <a:ext cx="1019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ja-JP">
                <a:cs typeface="Arial" charset="0"/>
              </a:rPr>
              <a:t>|∆</a:t>
            </a:r>
            <a:r>
              <a:rPr lang="el-GR">
                <a:cs typeface="Arial" charset="0"/>
              </a:rPr>
              <a:t>η</a:t>
            </a:r>
            <a:r>
              <a:rPr lang="en-US" altLang="ja-JP">
                <a:cs typeface="Arial" charset="0"/>
              </a:rPr>
              <a:t>|&gt;0.7</a:t>
            </a:r>
          </a:p>
        </p:txBody>
      </p:sp>
      <p:sp>
        <p:nvSpPr>
          <p:cNvPr id="363530" name="Rectangle 10"/>
          <p:cNvSpPr>
            <a:spLocks noChangeArrowheads="1"/>
          </p:cNvSpPr>
          <p:nvPr/>
        </p:nvSpPr>
        <p:spPr bwMode="auto">
          <a:xfrm>
            <a:off x="3498850" y="5707063"/>
            <a:ext cx="2146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ja-JP" sz="2400">
                <a:cs typeface="Arial" charset="0"/>
              </a:rPr>
              <a:t>∆</a:t>
            </a:r>
            <a:r>
              <a:rPr lang="en-US" altLang="ja-JP" sz="2400">
                <a:latin typeface="Symbol" charset="0"/>
                <a:cs typeface="Arial" charset="0"/>
              </a:rPr>
              <a:t>f = f</a:t>
            </a:r>
            <a:r>
              <a:rPr lang="en-US" altLang="ja-JP" sz="2400" baseline="-25000">
                <a:latin typeface="Arial Unicode MS" charset="0"/>
                <a:cs typeface="Arial" charset="0"/>
              </a:rPr>
              <a:t>assoc</a:t>
            </a:r>
            <a:r>
              <a:rPr lang="en-US" altLang="ja-JP" sz="2400">
                <a:latin typeface="Arial Unicode MS" charset="0"/>
                <a:cs typeface="Arial" charset="0"/>
              </a:rPr>
              <a:t>-</a:t>
            </a:r>
            <a:r>
              <a:rPr lang="en-US" altLang="ja-JP" sz="2400">
                <a:latin typeface="Symbol" charset="0"/>
                <a:cs typeface="Arial" charset="0"/>
              </a:rPr>
              <a:t>f</a:t>
            </a:r>
            <a:r>
              <a:rPr lang="en-US" altLang="ja-JP" sz="2400" baseline="-25000">
                <a:latin typeface="Arial Unicode MS" charset="0"/>
                <a:cs typeface="Arial" charset="0"/>
              </a:rPr>
              <a:t>Trig</a:t>
            </a:r>
          </a:p>
        </p:txBody>
      </p:sp>
      <p:sp>
        <p:nvSpPr>
          <p:cNvPr id="363531" name="Text Box 11"/>
          <p:cNvSpPr txBox="1">
            <a:spLocks noChangeArrowheads="1"/>
          </p:cNvSpPr>
          <p:nvPr/>
        </p:nvSpPr>
        <p:spPr bwMode="auto">
          <a:xfrm>
            <a:off x="7200231" y="1220423"/>
            <a:ext cx="1754188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ja-JP" sz="1600" b="1" dirty="0">
                <a:cs typeface="Arial" charset="0"/>
              </a:rPr>
              <a:t>3&lt;</a:t>
            </a:r>
            <a:r>
              <a:rPr lang="en-US" altLang="ja-JP" sz="1600" b="1" dirty="0" err="1">
                <a:cs typeface="Arial" charset="0"/>
              </a:rPr>
              <a:t>p</a:t>
            </a:r>
            <a:r>
              <a:rPr lang="en-US" altLang="ja-JP" sz="1600" b="1" baseline="-25000" dirty="0" err="1">
                <a:cs typeface="Arial" charset="0"/>
              </a:rPr>
              <a:t>T</a:t>
            </a:r>
            <a:r>
              <a:rPr lang="en-US" altLang="ja-JP" sz="1600" b="1" baseline="30000" dirty="0" err="1">
                <a:cs typeface="Arial" charset="0"/>
              </a:rPr>
              <a:t>Trig</a:t>
            </a:r>
            <a:r>
              <a:rPr lang="en-US" altLang="ja-JP" sz="1600" b="1" dirty="0">
                <a:cs typeface="Arial" charset="0"/>
              </a:rPr>
              <a:t>&lt;4 </a:t>
            </a:r>
            <a:r>
              <a:rPr lang="en-US" altLang="ja-JP" sz="1600" b="1" dirty="0" err="1">
                <a:cs typeface="Arial" charset="0"/>
              </a:rPr>
              <a:t>GeV</a:t>
            </a:r>
            <a:r>
              <a:rPr lang="en-US" altLang="ja-JP" sz="1600" b="1" dirty="0">
                <a:cs typeface="Arial" charset="0"/>
              </a:rPr>
              <a:t>/c</a:t>
            </a:r>
          </a:p>
        </p:txBody>
      </p:sp>
      <p:sp>
        <p:nvSpPr>
          <p:cNvPr id="363532" name="Text Box 12"/>
          <p:cNvSpPr txBox="1">
            <a:spLocks noChangeArrowheads="1"/>
          </p:cNvSpPr>
          <p:nvPr/>
        </p:nvSpPr>
        <p:spPr bwMode="auto">
          <a:xfrm>
            <a:off x="6975600" y="1547813"/>
            <a:ext cx="2081212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ja-JP" sz="1600" b="1" dirty="0">
                <a:cs typeface="Arial" charset="0"/>
              </a:rPr>
              <a:t>1&lt;</a:t>
            </a:r>
            <a:r>
              <a:rPr lang="en-US" altLang="ja-JP" sz="1600" b="1" dirty="0" err="1">
                <a:cs typeface="Arial" charset="0"/>
              </a:rPr>
              <a:t>p</a:t>
            </a:r>
            <a:r>
              <a:rPr lang="en-US" altLang="ja-JP" sz="1600" b="1" baseline="-25000" dirty="0" err="1">
                <a:cs typeface="Arial" charset="0"/>
              </a:rPr>
              <a:t>T</a:t>
            </a:r>
            <a:r>
              <a:rPr lang="en-US" altLang="ja-JP" sz="1600" b="1" baseline="30000" dirty="0" err="1">
                <a:cs typeface="Arial" charset="0"/>
              </a:rPr>
              <a:t>Assoc</a:t>
            </a:r>
            <a:r>
              <a:rPr lang="en-US" altLang="ja-JP" sz="1600" b="1" dirty="0">
                <a:cs typeface="Arial" charset="0"/>
              </a:rPr>
              <a:t>&lt;1.5 </a:t>
            </a:r>
            <a:r>
              <a:rPr lang="en-US" altLang="ja-JP" sz="1600" b="1" dirty="0" err="1">
                <a:cs typeface="Arial" charset="0"/>
              </a:rPr>
              <a:t>GeV</a:t>
            </a:r>
            <a:r>
              <a:rPr lang="en-US" altLang="ja-JP" sz="1600" b="1" dirty="0">
                <a:cs typeface="Arial" charset="0"/>
              </a:rPr>
              <a:t>/c</a:t>
            </a:r>
          </a:p>
        </p:txBody>
      </p:sp>
      <p:sp>
        <p:nvSpPr>
          <p:cNvPr id="363533" name="Text Box 13"/>
          <p:cNvSpPr txBox="1">
            <a:spLocks noChangeArrowheads="1"/>
          </p:cNvSpPr>
          <p:nvPr/>
        </p:nvSpPr>
        <p:spPr bwMode="auto">
          <a:xfrm>
            <a:off x="260350" y="1873250"/>
            <a:ext cx="677863" cy="379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FF0000"/>
                </a:solidFill>
                <a:sym typeface="Symbol" charset="0"/>
              </a:rPr>
              <a:t></a:t>
            </a:r>
            <a:r>
              <a:rPr lang="en-US" altLang="ja-JP" baseline="-25000">
                <a:solidFill>
                  <a:srgbClr val="FF0000"/>
                </a:solidFill>
              </a:rPr>
              <a:t>S</a:t>
            </a:r>
            <a:r>
              <a:rPr lang="en-US" altLang="ja-JP">
                <a:solidFill>
                  <a:srgbClr val="FF0000"/>
                </a:solidFill>
              </a:rPr>
              <a:t>~0</a:t>
            </a:r>
          </a:p>
        </p:txBody>
      </p:sp>
      <p:sp>
        <p:nvSpPr>
          <p:cNvPr id="363535" name="Text Box 15"/>
          <p:cNvSpPr txBox="1">
            <a:spLocks noChangeArrowheads="1"/>
          </p:cNvSpPr>
          <p:nvPr/>
        </p:nvSpPr>
        <p:spPr bwMode="auto">
          <a:xfrm>
            <a:off x="7227219" y="853710"/>
            <a:ext cx="172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dirty="0" err="1"/>
              <a:t>Au+Au</a:t>
            </a:r>
            <a:r>
              <a:rPr lang="en-US" altLang="ja-JP" dirty="0"/>
              <a:t> 20-60%</a:t>
            </a:r>
          </a:p>
        </p:txBody>
      </p:sp>
      <p:pic>
        <p:nvPicPr>
          <p:cNvPr id="363536" name="Picture 16" descr="PawanTalk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1"/>
          <a:stretch>
            <a:fillRect/>
          </a:stretch>
        </p:blipFill>
        <p:spPr bwMode="auto">
          <a:xfrm>
            <a:off x="0" y="2217738"/>
            <a:ext cx="91440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3542" name="Rectangle 22"/>
          <p:cNvSpPr>
            <a:spLocks noChangeArrowheads="1"/>
          </p:cNvSpPr>
          <p:nvPr/>
        </p:nvSpPr>
        <p:spPr bwMode="auto">
          <a:xfrm>
            <a:off x="2412159" y="3999662"/>
            <a:ext cx="4400175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Ridge </a:t>
            </a:r>
            <a:r>
              <a:rPr lang="en-US" altLang="ja-JP" dirty="0" smtClean="0">
                <a:solidFill>
                  <a:srgbClr val="FF0000"/>
                </a:solidFill>
              </a:rPr>
              <a:t>contributes v2 and is </a:t>
            </a:r>
            <a:r>
              <a:rPr lang="en-US" altLang="ja-JP" dirty="0">
                <a:solidFill>
                  <a:srgbClr val="FF0000"/>
                </a:solidFill>
              </a:rPr>
              <a:t>asymmetric in </a:t>
            </a:r>
            <a:r>
              <a:rPr lang="en-US" altLang="ja-JP" dirty="0">
                <a:solidFill>
                  <a:srgbClr val="FF0000"/>
                </a:solidFill>
                <a:sym typeface="Symbol" charset="0"/>
              </a:rPr>
              <a:t></a:t>
            </a:r>
            <a:endParaRPr lang="en-US" altLang="ja-JP" dirty="0">
              <a:sym typeface="Symbol" charset="0"/>
            </a:endParaRPr>
          </a:p>
        </p:txBody>
      </p:sp>
      <p:sp>
        <p:nvSpPr>
          <p:cNvPr id="363545" name="Text Box 25"/>
          <p:cNvSpPr txBox="1">
            <a:spLocks noChangeArrowheads="1"/>
          </p:cNvSpPr>
          <p:nvPr/>
        </p:nvSpPr>
        <p:spPr bwMode="auto">
          <a:xfrm>
            <a:off x="7478477" y="110123"/>
            <a:ext cx="15752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b="1" dirty="0" smtClean="0">
                <a:solidFill>
                  <a:srgbClr val="0000CC"/>
                </a:solidFill>
              </a:rPr>
              <a:t>QM09: J</a:t>
            </a:r>
            <a:r>
              <a:rPr lang="en-US" altLang="ja-JP" sz="1600" b="1" dirty="0">
                <a:solidFill>
                  <a:srgbClr val="0000CC"/>
                </a:solidFill>
              </a:rPr>
              <a:t>. </a:t>
            </a:r>
            <a:r>
              <a:rPr lang="en-US" altLang="ja-JP" sz="1600" b="1" dirty="0" err="1">
                <a:solidFill>
                  <a:srgbClr val="0000CC"/>
                </a:solidFill>
              </a:rPr>
              <a:t>Konzer</a:t>
            </a:r>
            <a:endParaRPr lang="en-US" altLang="ja-JP" sz="1600" b="1" dirty="0">
              <a:solidFill>
                <a:srgbClr val="0000CC"/>
              </a:solidFill>
            </a:endParaRPr>
          </a:p>
        </p:txBody>
      </p:sp>
      <p:sp>
        <p:nvSpPr>
          <p:cNvPr id="363548" name="Text Box 28"/>
          <p:cNvSpPr txBox="1">
            <a:spLocks noChangeArrowheads="1"/>
          </p:cNvSpPr>
          <p:nvPr/>
        </p:nvSpPr>
        <p:spPr bwMode="auto">
          <a:xfrm>
            <a:off x="8266113" y="1884363"/>
            <a:ext cx="966787" cy="379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>
                <a:solidFill>
                  <a:srgbClr val="FF0000"/>
                </a:solidFill>
                <a:sym typeface="Symbol" charset="0"/>
              </a:rPr>
              <a:t></a:t>
            </a:r>
            <a:r>
              <a:rPr lang="en-US" altLang="ja-JP" baseline="-25000">
                <a:solidFill>
                  <a:srgbClr val="FF0000"/>
                </a:solidFill>
              </a:rPr>
              <a:t>S</a:t>
            </a:r>
            <a:r>
              <a:rPr lang="en-US" altLang="ja-JP">
                <a:solidFill>
                  <a:srgbClr val="FF0000"/>
                </a:solidFill>
              </a:rPr>
              <a:t>~90</a:t>
            </a:r>
          </a:p>
        </p:txBody>
      </p:sp>
      <p:sp>
        <p:nvSpPr>
          <p:cNvPr id="363549" name="Line 29"/>
          <p:cNvSpPr>
            <a:spLocks noChangeShapeType="1"/>
          </p:cNvSpPr>
          <p:nvPr/>
        </p:nvSpPr>
        <p:spPr bwMode="auto">
          <a:xfrm>
            <a:off x="993775" y="2147888"/>
            <a:ext cx="72088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63528" name="Text Box 9"/>
          <p:cNvSpPr txBox="1">
            <a:spLocks noChangeArrowheads="1"/>
          </p:cNvSpPr>
          <p:nvPr/>
        </p:nvSpPr>
        <p:spPr bwMode="auto">
          <a:xfrm>
            <a:off x="6932487" y="469901"/>
            <a:ext cx="2124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 dirty="0">
                <a:solidFill>
                  <a:srgbClr val="CC0000"/>
                </a:solidFill>
                <a:ea typeface="SimSun" charset="0"/>
                <a:cs typeface="Arial" charset="0"/>
              </a:rPr>
              <a:t>STAR Preliminary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598566" y="1000758"/>
            <a:ext cx="51161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>
                <a:latin typeface="Arial"/>
                <a:cs typeface="Arial"/>
              </a:rPr>
              <a:t>Jet</a:t>
            </a:r>
            <a:r>
              <a:rPr lang="en-US" altLang="ja-JP" sz="2000" dirty="0">
                <a:latin typeface="Arial"/>
                <a:cs typeface="Arial"/>
              </a:rPr>
              <a:t> = Y(|∆</a:t>
            </a:r>
            <a:r>
              <a:rPr lang="el-GR" altLang="ja-JP" sz="2000" dirty="0">
                <a:latin typeface="Arial"/>
                <a:cs typeface="Arial"/>
              </a:rPr>
              <a:t>η</a:t>
            </a:r>
            <a:r>
              <a:rPr lang="en-US" altLang="ja-JP" sz="2000" dirty="0">
                <a:latin typeface="Arial"/>
                <a:cs typeface="Arial"/>
              </a:rPr>
              <a:t>|&lt;0.7) – Acceptance*Y(|∆</a:t>
            </a:r>
            <a:r>
              <a:rPr lang="el-GR" altLang="ja-JP" sz="2000" dirty="0">
                <a:latin typeface="Arial"/>
                <a:cs typeface="Arial"/>
              </a:rPr>
              <a:t>η</a:t>
            </a:r>
            <a:r>
              <a:rPr lang="en-US" altLang="ja-JP" sz="2000" dirty="0">
                <a:latin typeface="Arial"/>
                <a:cs typeface="Arial"/>
              </a:rPr>
              <a:t>|&gt;0.7) </a:t>
            </a: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23/Jun/2013, Matsumoto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413B-C5D5-5540-805E-B9CED4B41AF7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1467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23/Jun/2013, Matsumoto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413B-C5D5-5540-805E-B9CED4B41AF7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7" name="図 6" descr="dnd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74" y="574839"/>
            <a:ext cx="5994202" cy="5467684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646442" y="46746"/>
            <a:ext cx="560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Symbol" charset="2"/>
                <a:cs typeface="Symbol" charset="2"/>
              </a:rPr>
              <a:t>h</a:t>
            </a:r>
            <a:r>
              <a:rPr kumimoji="1" lang="en-US" altLang="ja-JP" baseline="30000" dirty="0" err="1" smtClean="0"/>
              <a:t>Trig</a:t>
            </a:r>
            <a:endParaRPr kumimoji="1" lang="ja-JP" altLang="en-US" baseline="30000" dirty="0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3462421" y="469467"/>
            <a:ext cx="4986421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3313780" y="100569"/>
            <a:ext cx="344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Arial"/>
                <a:cs typeface="Arial"/>
              </a:rPr>
              <a:t>-2</a:t>
            </a:r>
            <a:endParaRPr kumimoji="1" lang="ja-JP" altLang="en-US" sz="1400" dirty="0">
              <a:latin typeface="Arial"/>
              <a:cs typeface="Arial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273166" y="100569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Arial"/>
                <a:cs typeface="Arial"/>
              </a:rPr>
              <a:t>2</a:t>
            </a:r>
            <a:endParaRPr kumimoji="1" lang="ja-JP" altLang="en-US" sz="1400" dirty="0">
              <a:latin typeface="Arial"/>
              <a:cs typeface="Arial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093042" y="2146213"/>
            <a:ext cx="1779629" cy="523220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Symbol" charset="2"/>
                <a:cs typeface="Symbol" charset="2"/>
              </a:rPr>
              <a:t>|</a:t>
            </a:r>
            <a:r>
              <a:rPr kumimoji="1" lang="en-US" altLang="ja-JP" sz="1400" dirty="0" err="1" smtClean="0">
                <a:latin typeface="Symbol" charset="2"/>
                <a:cs typeface="Symbol" charset="2"/>
              </a:rPr>
              <a:t>Df</a:t>
            </a:r>
            <a:r>
              <a:rPr kumimoji="1" lang="en-US" altLang="ja-JP" sz="1400" dirty="0" smtClean="0">
                <a:latin typeface="Symbol" charset="2"/>
                <a:cs typeface="Symbol" charset="2"/>
              </a:rPr>
              <a:t>| &lt;</a:t>
            </a:r>
            <a:r>
              <a:rPr kumimoji="1" lang="en-US" altLang="ja-JP" sz="1400" dirty="0" smtClean="0"/>
              <a:t> </a:t>
            </a:r>
            <a:r>
              <a:rPr kumimoji="1" lang="en-US" altLang="ja-JP" sz="1400" dirty="0" smtClean="0">
                <a:latin typeface="Symbol" charset="2"/>
                <a:cs typeface="Symbol" charset="2"/>
              </a:rPr>
              <a:t>p/4 </a:t>
            </a:r>
            <a:r>
              <a:rPr kumimoji="1" lang="en-US" altLang="ja-JP" sz="1400" dirty="0" smtClean="0">
                <a:latin typeface="Arial"/>
                <a:cs typeface="Arial"/>
              </a:rPr>
              <a:t>near side</a:t>
            </a:r>
          </a:p>
          <a:p>
            <a:r>
              <a:rPr lang="en-US" altLang="ja-JP" sz="14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|</a:t>
            </a:r>
            <a:r>
              <a:rPr lang="en-US" altLang="ja-JP" sz="1400" dirty="0" err="1">
                <a:solidFill>
                  <a:srgbClr val="FF0000"/>
                </a:solidFill>
                <a:latin typeface="Symbol" charset="2"/>
                <a:cs typeface="Symbol" charset="2"/>
              </a:rPr>
              <a:t>Df</a:t>
            </a:r>
            <a:r>
              <a:rPr lang="en-US" altLang="ja-JP" sz="1400" dirty="0">
                <a:solidFill>
                  <a:srgbClr val="FF0000"/>
                </a:solidFill>
                <a:latin typeface="Symbol" charset="2"/>
                <a:cs typeface="Symbol" charset="2"/>
              </a:rPr>
              <a:t>| </a:t>
            </a:r>
            <a:r>
              <a:rPr lang="en-US" altLang="ja-JP" sz="14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&gt;</a:t>
            </a:r>
            <a:r>
              <a:rPr lang="en-US" altLang="ja-JP" sz="1400" dirty="0" smtClean="0">
                <a:solidFill>
                  <a:srgbClr val="FF0000"/>
                </a:solidFill>
              </a:rPr>
              <a:t> </a:t>
            </a:r>
            <a:r>
              <a:rPr lang="en-US" altLang="ja-JP" sz="1400" dirty="0">
                <a:solidFill>
                  <a:srgbClr val="FF0000"/>
                </a:solidFill>
                <a:latin typeface="Symbol" charset="2"/>
                <a:cs typeface="Symbol" charset="2"/>
              </a:rPr>
              <a:t>p/</a:t>
            </a:r>
            <a:r>
              <a:rPr lang="en-US" altLang="ja-JP" sz="14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4 </a:t>
            </a:r>
            <a:r>
              <a:rPr lang="en-US" altLang="ja-JP" sz="1400" dirty="0" smtClean="0">
                <a:solidFill>
                  <a:srgbClr val="FF0000"/>
                </a:solidFill>
                <a:latin typeface="Arial"/>
                <a:cs typeface="Arial"/>
              </a:rPr>
              <a:t>away side</a:t>
            </a:r>
            <a:endParaRPr lang="en-US" altLang="ja-JP" sz="1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016343" y="692868"/>
            <a:ext cx="1192483" cy="307777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/>
              <a:t>b</a:t>
            </a:r>
            <a:r>
              <a:rPr kumimoji="1" lang="en-US" altLang="ja-JP" sz="1400" baseline="-25000" dirty="0" err="1" smtClean="0"/>
              <a:t>imp</a:t>
            </a:r>
            <a:r>
              <a:rPr lang="en-US" altLang="ja-JP" sz="1400" dirty="0"/>
              <a:t> </a:t>
            </a:r>
            <a:r>
              <a:rPr lang="en-US" altLang="ja-JP" sz="1400" dirty="0" smtClean="0"/>
              <a:t>= 0 - 4 </a:t>
            </a:r>
            <a:r>
              <a:rPr lang="en-US" altLang="ja-JP" sz="1400" dirty="0" err="1" smtClean="0"/>
              <a:t>fm</a:t>
            </a:r>
            <a:endParaRPr kumimoji="1" lang="ja-JP" altLang="en-US" sz="1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016343" y="2511911"/>
            <a:ext cx="1283478" cy="307777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/>
              <a:t>b</a:t>
            </a:r>
            <a:r>
              <a:rPr kumimoji="1" lang="en-US" altLang="ja-JP" sz="1400" baseline="-25000" dirty="0" err="1" smtClean="0"/>
              <a:t>imp</a:t>
            </a:r>
            <a:r>
              <a:rPr lang="en-US" altLang="ja-JP" sz="1400" dirty="0"/>
              <a:t> </a:t>
            </a:r>
            <a:r>
              <a:rPr lang="en-US" altLang="ja-JP" sz="1400" dirty="0" smtClean="0"/>
              <a:t>= 4 - 10 </a:t>
            </a:r>
            <a:r>
              <a:rPr lang="en-US" altLang="ja-JP" sz="1400" dirty="0" err="1" smtClean="0"/>
              <a:t>fm</a:t>
            </a:r>
            <a:endParaRPr kumimoji="1" lang="ja-JP" altLang="en-US" sz="1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016343" y="4284150"/>
            <a:ext cx="1151894" cy="307777"/>
          </a:xfrm>
          <a:prstGeom prst="rect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/>
              <a:t>b</a:t>
            </a:r>
            <a:r>
              <a:rPr kumimoji="1" lang="en-US" altLang="ja-JP" sz="1400" baseline="-25000" dirty="0" err="1" smtClean="0"/>
              <a:t>imp</a:t>
            </a:r>
            <a:r>
              <a:rPr lang="en-US" altLang="ja-JP" sz="1400" dirty="0"/>
              <a:t> </a:t>
            </a:r>
            <a:r>
              <a:rPr lang="en-US" altLang="ja-JP" sz="1400" dirty="0" smtClean="0"/>
              <a:t>= 10 - </a:t>
            </a:r>
            <a:r>
              <a:rPr lang="en-US" altLang="ja-JP" sz="1400" dirty="0" err="1" smtClean="0"/>
              <a:t>fm</a:t>
            </a:r>
            <a:endParaRPr kumimoji="1" lang="ja-JP" altLang="en-US" sz="1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01218" y="118019"/>
            <a:ext cx="2616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Associate yield per trigger</a:t>
            </a:r>
          </a:p>
          <a:p>
            <a:r>
              <a:rPr lang="en-US" altLang="ja-JP" dirty="0"/>
              <a:t>w</a:t>
            </a:r>
            <a:r>
              <a:rPr lang="en-US" altLang="ja-JP" dirty="0" smtClean="0"/>
              <a:t>ith AMPT simulation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116034" y="6042523"/>
            <a:ext cx="166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Symbol" charset="2"/>
                <a:cs typeface="Symbol" charset="2"/>
              </a:rPr>
              <a:t>Dh</a:t>
            </a:r>
            <a:r>
              <a:rPr kumimoji="1" lang="en-US" altLang="ja-JP" dirty="0" smtClean="0"/>
              <a:t> = </a:t>
            </a:r>
            <a:r>
              <a:rPr kumimoji="1" lang="en-US" altLang="ja-JP" dirty="0" err="1" smtClean="0">
                <a:latin typeface="Symbol" charset="2"/>
                <a:cs typeface="Symbol" charset="2"/>
              </a:rPr>
              <a:t>h</a:t>
            </a:r>
            <a:r>
              <a:rPr kumimoji="1" lang="en-US" altLang="ja-JP" baseline="30000" dirty="0" err="1" smtClean="0"/>
              <a:t>Asso</a:t>
            </a:r>
            <a:r>
              <a:rPr kumimoji="1" lang="en-US" altLang="ja-JP" dirty="0" smtClean="0"/>
              <a:t> - </a:t>
            </a:r>
            <a:r>
              <a:rPr kumimoji="1" lang="en-US" altLang="ja-JP" dirty="0" err="1" smtClean="0">
                <a:latin typeface="Symbol" charset="2"/>
                <a:cs typeface="Symbol" charset="2"/>
              </a:rPr>
              <a:t>h</a:t>
            </a:r>
            <a:r>
              <a:rPr kumimoji="1" lang="en-US" altLang="ja-JP" baseline="30000" dirty="0" err="1" smtClean="0"/>
              <a:t>Trig</a:t>
            </a:r>
            <a:endParaRPr kumimoji="1" lang="ja-JP" altLang="en-US" baseline="300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810962" y="5940865"/>
            <a:ext cx="1159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-4 -2  0  2  4</a:t>
            </a:r>
            <a:endParaRPr kumimoji="1" lang="ja-JP" altLang="en-US" sz="16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871666" y="5940865"/>
            <a:ext cx="1159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-4 -2  0  2  4</a:t>
            </a:r>
            <a:endParaRPr kumimoji="1" lang="ja-JP" altLang="en-US" sz="1600" dirty="0"/>
          </a:p>
        </p:txBody>
      </p:sp>
      <p:sp>
        <p:nvSpPr>
          <p:cNvPr id="22" name="円柱 21"/>
          <p:cNvSpPr/>
          <p:nvPr/>
        </p:nvSpPr>
        <p:spPr>
          <a:xfrm rot="16200000">
            <a:off x="917440" y="2324639"/>
            <a:ext cx="868948" cy="1279964"/>
          </a:xfrm>
          <a:prstGeom prst="can">
            <a:avLst>
              <a:gd name="adj" fmla="val 32692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コネクタ 23"/>
          <p:cNvCxnSpPr/>
          <p:nvPr/>
        </p:nvCxnSpPr>
        <p:spPr>
          <a:xfrm>
            <a:off x="201218" y="2951253"/>
            <a:ext cx="643179" cy="9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1991897" y="2956234"/>
            <a:ext cx="643179" cy="9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>
            <a:endCxn id="22" idx="3"/>
          </p:cNvCxnSpPr>
          <p:nvPr/>
        </p:nvCxnSpPr>
        <p:spPr>
          <a:xfrm flipV="1">
            <a:off x="844397" y="2964621"/>
            <a:ext cx="1147499" cy="1576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 flipV="1">
            <a:off x="1403684" y="1871816"/>
            <a:ext cx="0" cy="109438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 flipV="1">
            <a:off x="1403684" y="1881782"/>
            <a:ext cx="481263" cy="108441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V="1">
            <a:off x="1403684" y="2075858"/>
            <a:ext cx="909053" cy="90857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 flipH="1" flipV="1">
            <a:off x="922421" y="1881782"/>
            <a:ext cx="481263" cy="108441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 flipH="1" flipV="1">
            <a:off x="494631" y="2075858"/>
            <a:ext cx="909053" cy="90857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左右矢印 42"/>
          <p:cNvSpPr/>
          <p:nvPr/>
        </p:nvSpPr>
        <p:spPr>
          <a:xfrm>
            <a:off x="1203159" y="3034871"/>
            <a:ext cx="508000" cy="147053"/>
          </a:xfrm>
          <a:prstGeom prst="left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791371" y="1512450"/>
            <a:ext cx="560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Symbol" charset="2"/>
                <a:cs typeface="Symbol" charset="2"/>
              </a:rPr>
              <a:t>h</a:t>
            </a:r>
            <a:r>
              <a:rPr kumimoji="1" lang="en-US" altLang="ja-JP" baseline="30000" dirty="0" err="1" smtClean="0"/>
              <a:t>Trig</a:t>
            </a:r>
            <a:endParaRPr kumimoji="1" lang="ja-JP" altLang="en-US" baseline="300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201218" y="3991762"/>
            <a:ext cx="26074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Look at asymmetry</a:t>
            </a:r>
          </a:p>
          <a:p>
            <a:r>
              <a:rPr lang="en-US" altLang="ja-JP" dirty="0">
                <a:latin typeface="Arial"/>
                <a:cs typeface="Arial"/>
              </a:rPr>
              <a:t>i</a:t>
            </a:r>
            <a:r>
              <a:rPr lang="en-US" altLang="ja-JP" dirty="0" smtClean="0">
                <a:latin typeface="Arial"/>
                <a:cs typeface="Arial"/>
              </a:rPr>
              <a:t>n </a:t>
            </a:r>
            <a:r>
              <a:rPr kumimoji="1" lang="en-US" altLang="ja-JP" dirty="0" smtClean="0">
                <a:latin typeface="Symbol" charset="2"/>
                <a:cs typeface="Symbol" charset="2"/>
              </a:rPr>
              <a:t>Dh</a:t>
            </a:r>
            <a:r>
              <a:rPr kumimoji="1" lang="en-US" altLang="ja-JP" dirty="0" smtClean="0"/>
              <a:t> = </a:t>
            </a:r>
            <a:r>
              <a:rPr kumimoji="1" lang="en-US" altLang="ja-JP" dirty="0" err="1" smtClean="0">
                <a:latin typeface="Symbol" charset="2"/>
                <a:cs typeface="Symbol" charset="2"/>
              </a:rPr>
              <a:t>h</a:t>
            </a:r>
            <a:r>
              <a:rPr kumimoji="1" lang="en-US" altLang="ja-JP" baseline="30000" dirty="0" err="1" smtClean="0"/>
              <a:t>Asso</a:t>
            </a:r>
            <a:r>
              <a:rPr kumimoji="1" lang="en-US" altLang="ja-JP" dirty="0" smtClean="0"/>
              <a:t> – </a:t>
            </a:r>
            <a:r>
              <a:rPr kumimoji="1" lang="en-US" altLang="ja-JP" dirty="0" err="1" smtClean="0">
                <a:latin typeface="Symbol" charset="2"/>
                <a:cs typeface="Symbol" charset="2"/>
              </a:rPr>
              <a:t>h</a:t>
            </a:r>
            <a:r>
              <a:rPr kumimoji="1" lang="en-US" altLang="ja-JP" baseline="30000" dirty="0" err="1" smtClean="0"/>
              <a:t>Trig</a:t>
            </a:r>
            <a:endParaRPr kumimoji="1" lang="en-US" altLang="ja-JP" baseline="30000" dirty="0" smtClean="0"/>
          </a:p>
          <a:p>
            <a:r>
              <a:rPr lang="en-US" altLang="ja-JP" dirty="0" smtClean="0">
                <a:latin typeface="Arial"/>
                <a:cs typeface="Arial"/>
              </a:rPr>
              <a:t>associate </a:t>
            </a:r>
            <a:r>
              <a:rPr lang="en-US" altLang="ja-JP" dirty="0" smtClean="0">
                <a:latin typeface="Symbol" charset="2"/>
                <a:cs typeface="Symbol" charset="2"/>
              </a:rPr>
              <a:t>h</a:t>
            </a:r>
            <a:r>
              <a:rPr lang="en-US" altLang="ja-JP" dirty="0" smtClean="0">
                <a:latin typeface="Arial"/>
                <a:cs typeface="Arial"/>
              </a:rPr>
              <a:t> distribution</a:t>
            </a:r>
          </a:p>
          <a:p>
            <a:r>
              <a:rPr lang="en-US" altLang="ja-JP" dirty="0">
                <a:latin typeface="Arial"/>
                <a:cs typeface="Arial"/>
              </a:rPr>
              <a:t>w</a:t>
            </a:r>
            <a:r>
              <a:rPr lang="en-US" altLang="ja-JP" dirty="0" smtClean="0">
                <a:latin typeface="Arial"/>
                <a:cs typeface="Arial"/>
              </a:rPr>
              <a:t>ith respect to trigger </a:t>
            </a:r>
            <a:r>
              <a:rPr lang="en-US" altLang="ja-JP" dirty="0">
                <a:latin typeface="Symbol" charset="2"/>
                <a:cs typeface="Symbol" charset="2"/>
              </a:rPr>
              <a:t>h</a:t>
            </a:r>
            <a:r>
              <a:rPr lang="en-US" altLang="ja-JP" dirty="0" smtClean="0">
                <a:latin typeface="Arial"/>
                <a:cs typeface="Arial"/>
              </a:rPr>
              <a:t> </a:t>
            </a:r>
            <a:endParaRPr kumimoji="1" lang="ja-JP" altLang="en-US" baseline="30000" dirty="0"/>
          </a:p>
        </p:txBody>
      </p:sp>
      <p:sp>
        <p:nvSpPr>
          <p:cNvPr id="46" name="正方形/長方形 45"/>
          <p:cNvSpPr/>
          <p:nvPr/>
        </p:nvSpPr>
        <p:spPr>
          <a:xfrm>
            <a:off x="2155905" y="2617832"/>
            <a:ext cx="715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beam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65616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024734" y="1376072"/>
            <a:ext cx="546816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Summary</a:t>
            </a:r>
          </a:p>
          <a:p>
            <a:endParaRPr kumimoji="1" lang="en-US" altLang="ja-JP" sz="2400" dirty="0" smtClean="0"/>
          </a:p>
          <a:p>
            <a:r>
              <a:rPr lang="en-US" altLang="ja-JP" sz="2400" dirty="0"/>
              <a:t>Source size/shape measurement with HBT</a:t>
            </a:r>
          </a:p>
          <a:p>
            <a:r>
              <a:rPr lang="en-US" altLang="ja-JP" sz="2400" dirty="0"/>
              <a:t>Energy loss and jet quenching</a:t>
            </a:r>
          </a:p>
          <a:p>
            <a:r>
              <a:rPr lang="en-US" altLang="ja-JP" sz="2400" dirty="0"/>
              <a:t>Small but high multiplicity system</a:t>
            </a:r>
          </a:p>
          <a:p>
            <a:r>
              <a:rPr lang="en-US" altLang="ja-JP" sz="2400" dirty="0"/>
              <a:t>Interplay between soft and hard</a:t>
            </a:r>
          </a:p>
          <a:p>
            <a:r>
              <a:rPr lang="en-US" altLang="ja-JP" sz="2400" dirty="0"/>
              <a:t>relation to collective event anisotropy</a:t>
            </a:r>
            <a:endParaRPr lang="en-US" altLang="ja-JP" sz="2400" dirty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23/Jun/2013, Matsumoto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413B-C5D5-5540-805E-B9CED4B41AF7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394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corr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"/>
            <a:ext cx="9144000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23/Jun/2013, Matsumoto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413B-C5D5-5540-805E-B9CED4B41AF7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4479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orr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52400" y="5334000"/>
            <a:ext cx="1477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/>
              <a:t> PHENIX, QM12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505200" y="5718175"/>
            <a:ext cx="4953000" cy="83502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altLang="ja-JP" sz="1600"/>
              <a:t>- strong </a:t>
            </a:r>
            <a:r>
              <a:rPr lang="en-US" altLang="ja-JP" sz="1600">
                <a:latin typeface="Symbol" charset="0"/>
                <a:sym typeface="Symbol" charset="0"/>
              </a:rPr>
              <a:t></a:t>
            </a:r>
            <a:r>
              <a:rPr lang="en-US" altLang="ja-JP" sz="1600" baseline="-25000"/>
              <a:t>2</a:t>
            </a:r>
            <a:r>
              <a:rPr lang="en-US" altLang="ja-JP" sz="1600"/>
              <a:t> dependence and left/right asymmetry </a:t>
            </a:r>
            <a:br>
              <a:rPr lang="en-US" altLang="ja-JP" sz="1600"/>
            </a:br>
            <a:r>
              <a:rPr lang="en-US" altLang="ja-JP" sz="1600"/>
              <a:t>  coupling with geometry and/or expansion</a:t>
            </a:r>
            <a:br>
              <a:rPr lang="en-US" altLang="ja-JP" sz="1600"/>
            </a:br>
            <a:r>
              <a:rPr lang="en-US" altLang="ja-JP" sz="1600"/>
              <a:t>- almost no </a:t>
            </a:r>
            <a:r>
              <a:rPr lang="en-US" altLang="ja-JP" sz="1600">
                <a:latin typeface="Symbol" charset="0"/>
                <a:sym typeface="Symbol" charset="0"/>
              </a:rPr>
              <a:t></a:t>
            </a:r>
            <a:r>
              <a:rPr lang="en-US" altLang="ja-JP" sz="1600" baseline="-25000"/>
              <a:t>3</a:t>
            </a:r>
            <a:r>
              <a:rPr lang="en-US" altLang="ja-JP" sz="1600"/>
              <a:t> dependence (poor </a:t>
            </a:r>
            <a:r>
              <a:rPr lang="en-US" altLang="ja-JP" sz="1600">
                <a:latin typeface="Symbol" charset="0"/>
                <a:sym typeface="Symbol" charset="0"/>
              </a:rPr>
              <a:t></a:t>
            </a:r>
            <a:r>
              <a:rPr lang="en-US" altLang="ja-JP" sz="1600" baseline="-25000"/>
              <a:t>3</a:t>
            </a:r>
            <a:r>
              <a:rPr lang="en-US" altLang="ja-JP" sz="1600"/>
              <a:t> resolution)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1371600" y="5715000"/>
            <a:ext cx="2133600" cy="34607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altLang="ja-JP" sz="1600"/>
              <a:t>mid-central collisions</a:t>
            </a: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23/Jun/2013, Matsumoto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413B-C5D5-5540-805E-B9CED4B41AF7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0356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hbt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667000"/>
            <a:ext cx="5867400" cy="337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3439318" y="2717800"/>
            <a:ext cx="2417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/>
              <a:t> PHENIX Preliminary, QM12</a:t>
            </a:r>
          </a:p>
        </p:txBody>
      </p:sp>
      <p:pic>
        <p:nvPicPr>
          <p:cNvPr id="107524" name="Picture 4" descr="ell-tr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3463925"/>
            <a:ext cx="2417762" cy="247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152400" y="155575"/>
            <a:ext cx="4038600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dirty="0" smtClean="0"/>
              <a:t>Source geometry (size, shape and time duration) at the end of freeze-out via two particle </a:t>
            </a:r>
            <a:r>
              <a:rPr lang="en-US" altLang="ja-JP" dirty="0"/>
              <a:t>q</a:t>
            </a:r>
            <a:r>
              <a:rPr lang="en-US" altLang="ja-JP" dirty="0" smtClean="0"/>
              <a:t>uantum interferometry (HBT measurement)</a:t>
            </a:r>
          </a:p>
          <a:p>
            <a:r>
              <a:rPr lang="en-US" altLang="ja-JP" sz="1800" dirty="0"/>
              <a:t/>
            </a:r>
            <a:br>
              <a:rPr lang="en-US" altLang="ja-JP" sz="1800" dirty="0"/>
            </a:br>
            <a:r>
              <a:rPr lang="en-US" altLang="ja-JP" sz="1600" dirty="0"/>
              <a:t>R</a:t>
            </a:r>
            <a:r>
              <a:rPr lang="en-US" altLang="ja-JP" sz="1600" baseline="-25000" dirty="0"/>
              <a:t>T-side</a:t>
            </a:r>
            <a:r>
              <a:rPr lang="en-US" altLang="ja-JP" sz="1600" dirty="0"/>
              <a:t>,</a:t>
            </a:r>
            <a:r>
              <a:rPr lang="en-US" altLang="ja-JP" sz="1600" baseline="-25000" dirty="0"/>
              <a:t>  </a:t>
            </a:r>
            <a:r>
              <a:rPr lang="en-US" altLang="ja-JP" sz="1600" dirty="0"/>
              <a:t>R</a:t>
            </a:r>
            <a:r>
              <a:rPr lang="en-US" altLang="ja-JP" sz="1600" baseline="-25000" dirty="0"/>
              <a:t>T-out</a:t>
            </a:r>
            <a:r>
              <a:rPr lang="en-US" altLang="ja-JP" sz="1600" dirty="0"/>
              <a:t> </a:t>
            </a:r>
            <a:r>
              <a:rPr lang="en-US" altLang="ja-JP" sz="1600" dirty="0" err="1"/>
              <a:t>vs</a:t>
            </a:r>
            <a:r>
              <a:rPr lang="en-US" altLang="ja-JP" sz="1600" dirty="0"/>
              <a:t> (</a:t>
            </a:r>
            <a:r>
              <a:rPr lang="en-US" altLang="ja-JP" sz="1600" dirty="0">
                <a:latin typeface="Symbol" charset="0"/>
                <a:sym typeface="Symbol" charset="0"/>
              </a:rPr>
              <a:t></a:t>
            </a:r>
            <a:r>
              <a:rPr lang="en-US" altLang="ja-JP" sz="1600" baseline="-25000" dirty="0">
                <a:latin typeface="Symbol" charset="0"/>
                <a:sym typeface="Symbol" charset="0"/>
              </a:rPr>
              <a:t></a:t>
            </a:r>
            <a:r>
              <a:rPr lang="en-US" altLang="ja-JP" sz="1600" dirty="0"/>
              <a:t>), (</a:t>
            </a:r>
            <a:r>
              <a:rPr lang="en-US" altLang="ja-JP" sz="1600" dirty="0">
                <a:latin typeface="Symbol" charset="0"/>
                <a:sym typeface="Symbol" charset="0"/>
              </a:rPr>
              <a:t></a:t>
            </a:r>
            <a:r>
              <a:rPr lang="en-US" altLang="ja-JP" sz="1600" baseline="-25000" dirty="0">
                <a:latin typeface="Symbol" charset="0"/>
                <a:sym typeface="Symbol" charset="0"/>
              </a:rPr>
              <a:t></a:t>
            </a:r>
            <a:r>
              <a:rPr lang="en-US" altLang="ja-JP" sz="1600" dirty="0"/>
              <a:t>)</a:t>
            </a:r>
            <a:br>
              <a:rPr lang="en-US" altLang="ja-JP" sz="1600" dirty="0"/>
            </a:br>
            <a:r>
              <a:rPr lang="en-US" altLang="ja-JP" sz="1600" dirty="0"/>
              <a:t>R</a:t>
            </a:r>
            <a:r>
              <a:rPr lang="en-US" altLang="ja-JP" sz="1600" baseline="-25000" dirty="0"/>
              <a:t>T-</a:t>
            </a:r>
            <a:r>
              <a:rPr lang="en-US" altLang="ja-JP" sz="1600" baseline="-25000" dirty="0" err="1"/>
              <a:t>side</a:t>
            </a:r>
            <a:r>
              <a:rPr lang="en-US" altLang="ja-JP" sz="1600" baseline="30000" dirty="0" err="1"/>
              <a:t>oscill</a:t>
            </a:r>
            <a:r>
              <a:rPr lang="en-US" altLang="ja-JP" sz="1600" baseline="30000" dirty="0"/>
              <a:t>. </a:t>
            </a:r>
            <a:r>
              <a:rPr lang="en-US" altLang="ja-JP" sz="1600" dirty="0"/>
              <a:t>&lt; R</a:t>
            </a:r>
            <a:r>
              <a:rPr lang="en-US" altLang="ja-JP" sz="1600" baseline="-25000" dirty="0"/>
              <a:t>T-</a:t>
            </a:r>
            <a:r>
              <a:rPr lang="en-US" altLang="ja-JP" sz="1600" baseline="-25000" dirty="0" err="1"/>
              <a:t>out</a:t>
            </a:r>
            <a:r>
              <a:rPr lang="en-US" altLang="ja-JP" sz="1600" baseline="30000" dirty="0" err="1"/>
              <a:t>oscill</a:t>
            </a:r>
            <a:r>
              <a:rPr lang="en-US" altLang="ja-JP" sz="1600" baseline="30000" dirty="0"/>
              <a:t>.</a:t>
            </a:r>
            <a:r>
              <a:rPr lang="en-US" altLang="ja-JP" sz="1600" baseline="-25000" dirty="0"/>
              <a:t>  </a:t>
            </a:r>
            <a:r>
              <a:rPr lang="en-US" altLang="ja-JP" sz="1600" dirty="0"/>
              <a:t>for n=2,3 (central)</a:t>
            </a:r>
            <a:endParaRPr lang="en-US" altLang="ja-JP" sz="1800" dirty="0"/>
          </a:p>
        </p:txBody>
      </p:sp>
      <p:sp>
        <p:nvSpPr>
          <p:cNvPr id="107526" name="Oval 6"/>
          <p:cNvSpPr>
            <a:spLocks noChangeArrowheads="1"/>
          </p:cNvSpPr>
          <p:nvPr/>
        </p:nvSpPr>
        <p:spPr bwMode="auto">
          <a:xfrm>
            <a:off x="4648200" y="685800"/>
            <a:ext cx="1066800" cy="1447800"/>
          </a:xfrm>
          <a:prstGeom prst="ellipse">
            <a:avLst/>
          </a:prstGeom>
          <a:gradFill rotWithShape="0">
            <a:gsLst>
              <a:gs pos="0">
                <a:srgbClr val="FF8000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7527" name="Line 7"/>
          <p:cNvSpPr>
            <a:spLocks noChangeShapeType="1"/>
          </p:cNvSpPr>
          <p:nvPr/>
        </p:nvSpPr>
        <p:spPr bwMode="auto">
          <a:xfrm flipV="1">
            <a:off x="5521325" y="1050925"/>
            <a:ext cx="1371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7528" name="Line 8"/>
          <p:cNvSpPr>
            <a:spLocks noChangeShapeType="1"/>
          </p:cNvSpPr>
          <p:nvPr/>
        </p:nvSpPr>
        <p:spPr bwMode="auto">
          <a:xfrm>
            <a:off x="5521325" y="1355725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7529" name="Line 9"/>
          <p:cNvSpPr>
            <a:spLocks noChangeShapeType="1"/>
          </p:cNvSpPr>
          <p:nvPr/>
        </p:nvSpPr>
        <p:spPr bwMode="auto">
          <a:xfrm>
            <a:off x="5521325" y="1355725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7530" name="Line 10"/>
          <p:cNvSpPr>
            <a:spLocks noChangeShapeType="1"/>
          </p:cNvSpPr>
          <p:nvPr/>
        </p:nvSpPr>
        <p:spPr bwMode="auto">
          <a:xfrm flipV="1">
            <a:off x="6359525" y="1355725"/>
            <a:ext cx="137160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7531" name="Line 11"/>
          <p:cNvSpPr>
            <a:spLocks noChangeShapeType="1"/>
          </p:cNvSpPr>
          <p:nvPr/>
        </p:nvSpPr>
        <p:spPr bwMode="auto">
          <a:xfrm>
            <a:off x="6892925" y="1050925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7532" name="Line 12"/>
          <p:cNvSpPr>
            <a:spLocks noChangeShapeType="1"/>
          </p:cNvSpPr>
          <p:nvPr/>
        </p:nvSpPr>
        <p:spPr bwMode="auto">
          <a:xfrm flipH="1">
            <a:off x="6359525" y="1050925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7533" name="Line 13"/>
          <p:cNvSpPr>
            <a:spLocks noChangeShapeType="1"/>
          </p:cNvSpPr>
          <p:nvPr/>
        </p:nvSpPr>
        <p:spPr bwMode="auto">
          <a:xfrm>
            <a:off x="6359525" y="1660525"/>
            <a:ext cx="533400" cy="0"/>
          </a:xfrm>
          <a:prstGeom prst="line">
            <a:avLst/>
          </a:prstGeom>
          <a:noFill/>
          <a:ln w="38100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7534" name="Line 14"/>
          <p:cNvSpPr>
            <a:spLocks noChangeShapeType="1"/>
          </p:cNvSpPr>
          <p:nvPr/>
        </p:nvSpPr>
        <p:spPr bwMode="auto">
          <a:xfrm flipV="1">
            <a:off x="6892925" y="1050925"/>
            <a:ext cx="0" cy="6096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7535" name="Text Box 15"/>
          <p:cNvSpPr txBox="1">
            <a:spLocks noChangeArrowheads="1"/>
          </p:cNvSpPr>
          <p:nvPr/>
        </p:nvSpPr>
        <p:spPr bwMode="auto">
          <a:xfrm>
            <a:off x="6130925" y="828675"/>
            <a:ext cx="415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/>
              <a:t>p</a:t>
            </a:r>
            <a:r>
              <a:rPr lang="en-US" altLang="ja-JP" sz="1400" baseline="-25000"/>
              <a:t>T1</a:t>
            </a:r>
            <a:endParaRPr lang="en-US" altLang="ja-JP" sz="1400"/>
          </a:p>
        </p:txBody>
      </p:sp>
      <p:sp>
        <p:nvSpPr>
          <p:cNvPr id="107536" name="Text Box 16"/>
          <p:cNvSpPr txBox="1">
            <a:spLocks noChangeArrowheads="1"/>
          </p:cNvSpPr>
          <p:nvPr/>
        </p:nvSpPr>
        <p:spPr bwMode="auto">
          <a:xfrm>
            <a:off x="5749925" y="1438275"/>
            <a:ext cx="415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/>
              <a:t>p</a:t>
            </a:r>
            <a:r>
              <a:rPr lang="en-US" altLang="ja-JP" sz="1400" baseline="-25000"/>
              <a:t>T2</a:t>
            </a:r>
            <a:endParaRPr lang="en-US" altLang="ja-JP" sz="1400"/>
          </a:p>
        </p:txBody>
      </p:sp>
      <p:sp>
        <p:nvSpPr>
          <p:cNvPr id="107537" name="Text Box 17"/>
          <p:cNvSpPr txBox="1">
            <a:spLocks noChangeArrowheads="1"/>
          </p:cNvSpPr>
          <p:nvPr/>
        </p:nvSpPr>
        <p:spPr bwMode="auto">
          <a:xfrm>
            <a:off x="6664325" y="457200"/>
            <a:ext cx="1412875" cy="52705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altLang="ja-JP" sz="1400"/>
              <a:t>side view size</a:t>
            </a:r>
          </a:p>
          <a:p>
            <a:r>
              <a:rPr lang="en-US" altLang="ja-JP" sz="1400"/>
              <a:t>q</a:t>
            </a:r>
            <a:r>
              <a:rPr lang="en-US" altLang="ja-JP" sz="1400" baseline="-25000"/>
              <a:t>T-side</a:t>
            </a:r>
            <a:r>
              <a:rPr lang="en-US" altLang="ja-JP" sz="1400"/>
              <a:t> : R</a:t>
            </a:r>
            <a:r>
              <a:rPr lang="en-US" altLang="ja-JP" sz="1400" baseline="-25000"/>
              <a:t>T-side</a:t>
            </a:r>
          </a:p>
        </p:txBody>
      </p:sp>
      <p:sp>
        <p:nvSpPr>
          <p:cNvPr id="107538" name="Text Box 18"/>
          <p:cNvSpPr txBox="1">
            <a:spLocks noChangeArrowheads="1"/>
          </p:cNvSpPr>
          <p:nvPr/>
        </p:nvSpPr>
        <p:spPr bwMode="auto">
          <a:xfrm>
            <a:off x="6207125" y="1736725"/>
            <a:ext cx="1870075" cy="527050"/>
          </a:xfrm>
          <a:prstGeom prst="rect">
            <a:avLst/>
          </a:prstGeom>
          <a:noFill/>
          <a:ln w="9525">
            <a:solidFill>
              <a:srgbClr val="FF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altLang="ja-JP" sz="1400"/>
              <a:t>depth + time duration</a:t>
            </a:r>
          </a:p>
          <a:p>
            <a:r>
              <a:rPr lang="en-US" altLang="ja-JP" sz="1400"/>
              <a:t>q</a:t>
            </a:r>
            <a:r>
              <a:rPr lang="en-US" altLang="ja-JP" sz="1400" baseline="-25000"/>
              <a:t>T-out</a:t>
            </a:r>
            <a:r>
              <a:rPr lang="en-US" altLang="ja-JP" sz="1400"/>
              <a:t> : R</a:t>
            </a:r>
            <a:r>
              <a:rPr lang="en-US" altLang="ja-JP" sz="1400" baseline="-25000"/>
              <a:t>T-out</a:t>
            </a:r>
          </a:p>
        </p:txBody>
      </p:sp>
      <p:grpSp>
        <p:nvGrpSpPr>
          <p:cNvPr id="107539" name="Group 19"/>
          <p:cNvGrpSpPr>
            <a:grpSpLocks/>
          </p:cNvGrpSpPr>
          <p:nvPr/>
        </p:nvGrpSpPr>
        <p:grpSpPr bwMode="auto">
          <a:xfrm>
            <a:off x="7807325" y="1143000"/>
            <a:ext cx="381000" cy="457200"/>
            <a:chOff x="5136" y="768"/>
            <a:chExt cx="240" cy="288"/>
          </a:xfrm>
        </p:grpSpPr>
        <p:sp>
          <p:nvSpPr>
            <p:cNvPr id="107540" name="Oval 20"/>
            <p:cNvSpPr>
              <a:spLocks noChangeArrowheads="1"/>
            </p:cNvSpPr>
            <p:nvPr/>
          </p:nvSpPr>
          <p:spPr bwMode="auto">
            <a:xfrm>
              <a:off x="5184" y="816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7541" name="Oval 21"/>
            <p:cNvSpPr>
              <a:spLocks noChangeArrowheads="1"/>
            </p:cNvSpPr>
            <p:nvPr/>
          </p:nvSpPr>
          <p:spPr bwMode="auto">
            <a:xfrm>
              <a:off x="5184" y="864"/>
              <a:ext cx="48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7542" name="Line 22"/>
            <p:cNvSpPr>
              <a:spLocks noChangeShapeType="1"/>
            </p:cNvSpPr>
            <p:nvPr/>
          </p:nvSpPr>
          <p:spPr bwMode="auto">
            <a:xfrm>
              <a:off x="5136" y="768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7543" name="Line 23"/>
            <p:cNvSpPr>
              <a:spLocks noChangeShapeType="1"/>
            </p:cNvSpPr>
            <p:nvPr/>
          </p:nvSpPr>
          <p:spPr bwMode="auto">
            <a:xfrm flipV="1">
              <a:off x="5136" y="912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107544" name="Group 24"/>
          <p:cNvGrpSpPr>
            <a:grpSpLocks/>
          </p:cNvGrpSpPr>
          <p:nvPr/>
        </p:nvGrpSpPr>
        <p:grpSpPr bwMode="auto">
          <a:xfrm rot="-5387120">
            <a:off x="4991100" y="190500"/>
            <a:ext cx="381000" cy="457200"/>
            <a:chOff x="5136" y="768"/>
            <a:chExt cx="240" cy="288"/>
          </a:xfrm>
        </p:grpSpPr>
        <p:sp>
          <p:nvSpPr>
            <p:cNvPr id="107545" name="Oval 25"/>
            <p:cNvSpPr>
              <a:spLocks noChangeArrowheads="1"/>
            </p:cNvSpPr>
            <p:nvPr/>
          </p:nvSpPr>
          <p:spPr bwMode="auto">
            <a:xfrm>
              <a:off x="5184" y="816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7546" name="Oval 26"/>
            <p:cNvSpPr>
              <a:spLocks noChangeArrowheads="1"/>
            </p:cNvSpPr>
            <p:nvPr/>
          </p:nvSpPr>
          <p:spPr bwMode="auto">
            <a:xfrm>
              <a:off x="5184" y="864"/>
              <a:ext cx="48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7547" name="Line 27"/>
            <p:cNvSpPr>
              <a:spLocks noChangeShapeType="1"/>
            </p:cNvSpPr>
            <p:nvPr/>
          </p:nvSpPr>
          <p:spPr bwMode="auto">
            <a:xfrm>
              <a:off x="5136" y="768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7548" name="Line 28"/>
            <p:cNvSpPr>
              <a:spLocks noChangeShapeType="1"/>
            </p:cNvSpPr>
            <p:nvPr/>
          </p:nvSpPr>
          <p:spPr bwMode="auto">
            <a:xfrm flipV="1">
              <a:off x="5136" y="912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107549" name="Group 29"/>
          <p:cNvGrpSpPr>
            <a:grpSpLocks/>
          </p:cNvGrpSpPr>
          <p:nvPr/>
        </p:nvGrpSpPr>
        <p:grpSpPr bwMode="auto">
          <a:xfrm rot="-1775572">
            <a:off x="5638800" y="609600"/>
            <a:ext cx="381000" cy="457200"/>
            <a:chOff x="5136" y="768"/>
            <a:chExt cx="240" cy="288"/>
          </a:xfrm>
        </p:grpSpPr>
        <p:sp>
          <p:nvSpPr>
            <p:cNvPr id="107550" name="Oval 30"/>
            <p:cNvSpPr>
              <a:spLocks noChangeArrowheads="1"/>
            </p:cNvSpPr>
            <p:nvPr/>
          </p:nvSpPr>
          <p:spPr bwMode="auto">
            <a:xfrm>
              <a:off x="5184" y="816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7551" name="Oval 31"/>
            <p:cNvSpPr>
              <a:spLocks noChangeArrowheads="1"/>
            </p:cNvSpPr>
            <p:nvPr/>
          </p:nvSpPr>
          <p:spPr bwMode="auto">
            <a:xfrm>
              <a:off x="5184" y="864"/>
              <a:ext cx="48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7552" name="Line 32"/>
            <p:cNvSpPr>
              <a:spLocks noChangeShapeType="1"/>
            </p:cNvSpPr>
            <p:nvPr/>
          </p:nvSpPr>
          <p:spPr bwMode="auto">
            <a:xfrm>
              <a:off x="5136" y="768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7553" name="Line 33"/>
            <p:cNvSpPr>
              <a:spLocks noChangeShapeType="1"/>
            </p:cNvSpPr>
            <p:nvPr/>
          </p:nvSpPr>
          <p:spPr bwMode="auto">
            <a:xfrm flipV="1">
              <a:off x="5136" y="912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7554" name="Text Box 34"/>
          <p:cNvSpPr txBox="1">
            <a:spLocks noChangeArrowheads="1"/>
          </p:cNvSpPr>
          <p:nvPr/>
        </p:nvSpPr>
        <p:spPr bwMode="auto">
          <a:xfrm>
            <a:off x="477838" y="2870200"/>
            <a:ext cx="1933575" cy="527050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/>
              <a:t>together with v</a:t>
            </a:r>
            <a:r>
              <a:rPr lang="en-US" altLang="ja-JP" sz="1400" baseline="-25000"/>
              <a:t>n</a:t>
            </a:r>
            <a:r>
              <a:rPr lang="en-US" altLang="ja-JP" sz="1400"/>
              <a:t>(p</a:t>
            </a:r>
            <a:r>
              <a:rPr lang="en-US" altLang="ja-JP" sz="1400" baseline="-25000"/>
              <a:t>T</a:t>
            </a:r>
            <a:r>
              <a:rPr lang="en-US" altLang="ja-JP" sz="1400"/>
              <a:t>)</a:t>
            </a:r>
            <a:r>
              <a:rPr lang="en-US" altLang="ja-JP" sz="1400" baseline="30000"/>
              <a:t>PID</a:t>
            </a:r>
            <a:endParaRPr lang="en-US" altLang="ja-JP" sz="1400"/>
          </a:p>
          <a:p>
            <a:r>
              <a:rPr lang="en-US" altLang="ja-JP" sz="1400"/>
              <a:t>fitting with Blast Wave</a:t>
            </a: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23/Jun/2013, Matsumoto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413B-C5D5-5540-805E-B9CED4B41AF7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959387" y="6854"/>
            <a:ext cx="218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筑波大、新井田貴文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396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orr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3505200" y="5718175"/>
            <a:ext cx="4953000" cy="83502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altLang="ja-JP" sz="1600"/>
              <a:t>- out-of-plane correlation enhanced </a:t>
            </a:r>
          </a:p>
          <a:p>
            <a:r>
              <a:rPr lang="en-US" altLang="ja-JP" sz="1600"/>
              <a:t>  (strong jet quenching and collective expansion)</a:t>
            </a:r>
            <a:br>
              <a:rPr lang="en-US" altLang="ja-JP" sz="1600"/>
            </a:br>
            <a:r>
              <a:rPr lang="en-US" altLang="ja-JP" sz="1600"/>
              <a:t>- some weak </a:t>
            </a:r>
            <a:r>
              <a:rPr lang="en-US" altLang="ja-JP" sz="1600">
                <a:latin typeface="Symbol" charset="0"/>
                <a:sym typeface="Symbol" charset="0"/>
              </a:rPr>
              <a:t></a:t>
            </a:r>
            <a:r>
              <a:rPr lang="en-US" altLang="ja-JP" sz="1600" baseline="-25000"/>
              <a:t>3</a:t>
            </a:r>
            <a:r>
              <a:rPr lang="en-US" altLang="ja-JP" sz="1600"/>
              <a:t> dependence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1752600" y="5726113"/>
            <a:ext cx="1752600" cy="34607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altLang="ja-JP" sz="1600"/>
              <a:t>central collisions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152400" y="5334000"/>
            <a:ext cx="1477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/>
              <a:t> PHENIX, QM12</a:t>
            </a: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23/Jun/2013, Matsumoto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413B-C5D5-5540-805E-B9CED4B41AF7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7838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fuqiang-fi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2605"/>
            <a:ext cx="9144000" cy="2404899"/>
          </a:xfrm>
          <a:prstGeom prst="rect">
            <a:avLst/>
          </a:prstGeom>
        </p:spPr>
      </p:pic>
      <p:sp>
        <p:nvSpPr>
          <p:cNvPr id="6" name="TextBox 143"/>
          <p:cNvSpPr txBox="1">
            <a:spLocks noChangeArrowheads="1"/>
          </p:cNvSpPr>
          <p:nvPr/>
        </p:nvSpPr>
        <p:spPr bwMode="auto">
          <a:xfrm>
            <a:off x="374317" y="475661"/>
            <a:ext cx="85825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/>
            <a:r>
              <a:rPr lang="en-US" altLang="ja-JP" sz="2000" dirty="0" smtClean="0">
                <a:latin typeface="Arial"/>
                <a:cs typeface="Arial"/>
              </a:rPr>
              <a:t>Y</a:t>
            </a:r>
            <a:r>
              <a:rPr lang="en-US" altLang="ja-JP" sz="2000" dirty="0">
                <a:latin typeface="Arial"/>
                <a:cs typeface="Arial"/>
              </a:rPr>
              <a:t>(|∆</a:t>
            </a:r>
            <a:r>
              <a:rPr lang="el-GR" sz="2000" dirty="0">
                <a:latin typeface="Arial"/>
                <a:cs typeface="Arial"/>
              </a:rPr>
              <a:t>η</a:t>
            </a:r>
            <a:r>
              <a:rPr lang="en-US" altLang="ja-JP" sz="2000" dirty="0">
                <a:latin typeface="Arial"/>
                <a:cs typeface="Arial"/>
              </a:rPr>
              <a:t>|&gt;</a:t>
            </a:r>
            <a:r>
              <a:rPr lang="en-US" altLang="ja-JP" sz="2000" dirty="0" smtClean="0">
                <a:latin typeface="Arial"/>
                <a:cs typeface="Arial"/>
              </a:rPr>
              <a:t>0.7) </a:t>
            </a:r>
            <a:r>
              <a:rPr lang="en-US" altLang="ja-JP" sz="2000" dirty="0">
                <a:latin typeface="Arial"/>
                <a:cs typeface="Arial"/>
              </a:rPr>
              <a:t>= </a:t>
            </a:r>
            <a:r>
              <a:rPr lang="en-US" altLang="ja-JP" sz="2000" b="1" dirty="0" smtClean="0">
                <a:latin typeface="Arial"/>
                <a:cs typeface="Arial"/>
              </a:rPr>
              <a:t>back-to-back 2 ridges </a:t>
            </a:r>
            <a:r>
              <a:rPr lang="en-US" altLang="ja-JP" sz="2000" dirty="0">
                <a:latin typeface="Arial"/>
                <a:cs typeface="Arial"/>
              </a:rPr>
              <a:t>+ away-</a:t>
            </a:r>
            <a:r>
              <a:rPr lang="en-US" altLang="ja-JP" sz="2000" dirty="0" smtClean="0">
                <a:latin typeface="Arial"/>
                <a:cs typeface="Arial"/>
              </a:rPr>
              <a:t>side </a:t>
            </a:r>
            <a:r>
              <a:rPr lang="en-US" altLang="ja-JP" sz="2000" dirty="0">
                <a:latin typeface="Arial"/>
                <a:cs typeface="Arial"/>
              </a:rPr>
              <a:t>t</a:t>
            </a:r>
            <a:r>
              <a:rPr lang="en-US" altLang="ja-JP" sz="2000" dirty="0" smtClean="0">
                <a:latin typeface="Arial"/>
                <a:cs typeface="Arial"/>
              </a:rPr>
              <a:t>wo-(</a:t>
            </a:r>
            <a:r>
              <a:rPr lang="en-US" altLang="ja-JP" sz="2000" dirty="0" smtClean="0">
                <a:solidFill>
                  <a:srgbClr val="FF0000"/>
                </a:solidFill>
                <a:latin typeface="Arial"/>
                <a:cs typeface="Arial"/>
              </a:rPr>
              <a:t>left</a:t>
            </a:r>
            <a:r>
              <a:rPr lang="en-US" altLang="ja-JP" sz="2000" dirty="0" smtClean="0">
                <a:latin typeface="Arial"/>
                <a:cs typeface="Arial"/>
              </a:rPr>
              <a:t>/</a:t>
            </a:r>
            <a:r>
              <a:rPr lang="en-US" altLang="ja-JP" sz="2000" dirty="0" smtClean="0">
                <a:solidFill>
                  <a:srgbClr val="0000FF"/>
                </a:solidFill>
                <a:latin typeface="Arial"/>
                <a:cs typeface="Arial"/>
              </a:rPr>
              <a:t>right</a:t>
            </a:r>
            <a:r>
              <a:rPr lang="en-US" altLang="ja-JP" sz="2000" dirty="0" smtClean="0">
                <a:latin typeface="Arial"/>
                <a:cs typeface="Arial"/>
              </a:rPr>
              <a:t>) Gaussian</a:t>
            </a:r>
            <a:endParaRPr lang="en-US" altLang="ja-JP" sz="2000" b="1" dirty="0">
              <a:solidFill>
                <a:srgbClr val="FF0000"/>
              </a:solidFill>
              <a:latin typeface="Arial"/>
              <a:cs typeface="Arial"/>
              <a:sym typeface="Wingdings" charset="0"/>
            </a:endParaRPr>
          </a:p>
        </p:txBody>
      </p:sp>
      <p:pic>
        <p:nvPicPr>
          <p:cNvPr id="8" name="図 7" descr="todoroki-re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81" y="3703046"/>
            <a:ext cx="8529053" cy="2060577"/>
          </a:xfrm>
          <a:prstGeom prst="rect">
            <a:avLst/>
          </a:prstGeom>
        </p:spPr>
      </p:pic>
      <p:pic>
        <p:nvPicPr>
          <p:cNvPr id="9" name="図 8" descr="todoroki-resx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81" y="5775157"/>
            <a:ext cx="8529052" cy="506155"/>
          </a:xfrm>
          <a:prstGeom prst="rect">
            <a:avLst/>
          </a:prstGeom>
        </p:spPr>
      </p:pic>
      <p:cxnSp>
        <p:nvCxnSpPr>
          <p:cNvPr id="11" name="直線矢印コネクタ 10"/>
          <p:cNvCxnSpPr/>
          <p:nvPr/>
        </p:nvCxnSpPr>
        <p:spPr>
          <a:xfrm flipH="1">
            <a:off x="1229896" y="1443789"/>
            <a:ext cx="7138736" cy="2646948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>
            <a:off x="1382296" y="1443789"/>
            <a:ext cx="4727072" cy="2646948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23/Jun/2013, Matsumoto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413B-C5D5-5540-805E-B9CED4B41AF7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0797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bwf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4475"/>
            <a:ext cx="8153400" cy="318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79" name="Picture 3" descr="hbt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4232275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0" name="Picture 4" descr="bwf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5400"/>
            <a:ext cx="2057400" cy="773113"/>
          </a:xfrm>
          <a:prstGeom prst="rect">
            <a:avLst/>
          </a:prstGeom>
          <a:noFill/>
          <a:ln w="25400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1" name="Picture 5" descr="hbt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81400"/>
            <a:ext cx="3962400" cy="253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7437438" y="152400"/>
            <a:ext cx="14779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/>
              <a:t> PHENIX, QM12</a:t>
            </a: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1905000" y="1295400"/>
            <a:ext cx="2590800" cy="542925"/>
          </a:xfrm>
          <a:prstGeom prst="rect">
            <a:avLst/>
          </a:prstGeom>
          <a:solidFill>
            <a:schemeClr val="bg1"/>
          </a:solidFill>
          <a:ln w="25400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/>
              <a:t>extracted by BW fitting </a:t>
            </a:r>
            <a:br>
              <a:rPr lang="en-US" altLang="ja-JP" sz="1400"/>
            </a:br>
            <a:r>
              <a:rPr lang="en-US" altLang="ja-JP" sz="1400"/>
              <a:t>with spectra + v</a:t>
            </a:r>
            <a:r>
              <a:rPr lang="en-US" altLang="ja-JP" sz="1400" baseline="-25000"/>
              <a:t>2,3,4</a:t>
            </a:r>
            <a:r>
              <a:rPr lang="en-US" altLang="ja-JP" sz="1400"/>
              <a:t> of </a:t>
            </a:r>
            <a:r>
              <a:rPr lang="en-US" altLang="ja-JP" sz="1400">
                <a:latin typeface="Symbol" charset="0"/>
                <a:sym typeface="Symbol" charset="0"/>
              </a:rPr>
              <a:t></a:t>
            </a:r>
            <a:r>
              <a:rPr lang="en-US" altLang="ja-JP" sz="1400"/>
              <a:t>,K,p</a:t>
            </a: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2743200" y="3511550"/>
            <a:ext cx="1828800" cy="542925"/>
          </a:xfrm>
          <a:prstGeom prst="rect">
            <a:avLst/>
          </a:prstGeom>
          <a:solidFill>
            <a:schemeClr val="bg1"/>
          </a:solidFill>
          <a:ln w="25400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400"/>
              <a:t>extracted from R</a:t>
            </a:r>
            <a:r>
              <a:rPr lang="en-US" altLang="ja-JP" sz="1400" baseline="-25000"/>
              <a:t>Tside</a:t>
            </a:r>
            <a:r>
              <a:rPr lang="en-US" altLang="ja-JP" sz="1400"/>
              <a:t> by </a:t>
            </a:r>
            <a:r>
              <a:rPr lang="en-US" altLang="ja-JP" sz="1400">
                <a:latin typeface="Symbol" charset="0"/>
                <a:sym typeface="Symbol" charset="0"/>
              </a:rPr>
              <a:t></a:t>
            </a:r>
            <a:r>
              <a:rPr lang="en-US" altLang="ja-JP" sz="1400"/>
              <a:t> HBT</a:t>
            </a: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23/Jun/2013, Matsumoto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413B-C5D5-5540-805E-B9CED4B41AF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708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2"/>
          <p:cNvGrpSpPr>
            <a:grpSpLocks/>
          </p:cNvGrpSpPr>
          <p:nvPr/>
        </p:nvGrpSpPr>
        <p:grpSpPr bwMode="auto">
          <a:xfrm>
            <a:off x="385763" y="272408"/>
            <a:ext cx="3162300" cy="2590800"/>
            <a:chOff x="2916" y="96"/>
            <a:chExt cx="1992" cy="1632"/>
          </a:xfrm>
        </p:grpSpPr>
        <p:sp>
          <p:nvSpPr>
            <p:cNvPr id="56323" name="Rectangle 3"/>
            <p:cNvSpPr>
              <a:spLocks noChangeArrowheads="1"/>
            </p:cNvSpPr>
            <p:nvPr/>
          </p:nvSpPr>
          <p:spPr bwMode="auto">
            <a:xfrm>
              <a:off x="3060" y="816"/>
              <a:ext cx="1692" cy="903"/>
            </a:xfrm>
            <a:prstGeom prst="rect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6324" name="Oval 4"/>
            <p:cNvSpPr>
              <a:spLocks noChangeArrowheads="1"/>
            </p:cNvSpPr>
            <p:nvPr/>
          </p:nvSpPr>
          <p:spPr bwMode="auto">
            <a:xfrm>
              <a:off x="4560" y="816"/>
              <a:ext cx="348" cy="902"/>
            </a:xfrm>
            <a:prstGeom prst="ellipse">
              <a:avLst/>
            </a:prstGeom>
            <a:gradFill rotWithShape="0">
              <a:gsLst>
                <a:gs pos="0">
                  <a:srgbClr val="009900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6325" name="Oval 5"/>
            <p:cNvSpPr>
              <a:spLocks noChangeArrowheads="1"/>
            </p:cNvSpPr>
            <p:nvPr/>
          </p:nvSpPr>
          <p:spPr bwMode="auto">
            <a:xfrm>
              <a:off x="2916" y="816"/>
              <a:ext cx="349" cy="912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009900"/>
                </a:gs>
              </a:gsLst>
              <a:lin ang="0" scaled="1"/>
            </a:gradFill>
            <a:ln w="9525">
              <a:solidFill>
                <a:srgbClr val="CCFF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6326" name="Text Box 6"/>
            <p:cNvSpPr txBox="1">
              <a:spLocks noChangeArrowheads="1"/>
            </p:cNvSpPr>
            <p:nvPr/>
          </p:nvSpPr>
          <p:spPr bwMode="auto">
            <a:xfrm>
              <a:off x="3795" y="405"/>
              <a:ext cx="28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ja-JP" sz="1600" b="1" dirty="0"/>
                <a:t>jet</a:t>
              </a:r>
            </a:p>
          </p:txBody>
        </p:sp>
        <p:sp>
          <p:nvSpPr>
            <p:cNvPr id="56327" name="Line 7"/>
            <p:cNvSpPr>
              <a:spLocks noChangeShapeType="1"/>
            </p:cNvSpPr>
            <p:nvPr/>
          </p:nvSpPr>
          <p:spPr bwMode="auto">
            <a:xfrm flipV="1">
              <a:off x="4128" y="336"/>
              <a:ext cx="432" cy="24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56328" name="Line 8"/>
            <p:cNvSpPr>
              <a:spLocks noChangeShapeType="1"/>
            </p:cNvSpPr>
            <p:nvPr/>
          </p:nvSpPr>
          <p:spPr bwMode="auto">
            <a:xfrm flipV="1">
              <a:off x="4128" y="96"/>
              <a:ext cx="384" cy="48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56329" name="Line 9"/>
            <p:cNvSpPr>
              <a:spLocks noChangeShapeType="1"/>
            </p:cNvSpPr>
            <p:nvPr/>
          </p:nvSpPr>
          <p:spPr bwMode="auto">
            <a:xfrm flipV="1">
              <a:off x="4128" y="96"/>
              <a:ext cx="96" cy="48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56330" name="Line 10"/>
            <p:cNvSpPr>
              <a:spLocks noChangeShapeType="1"/>
            </p:cNvSpPr>
            <p:nvPr/>
          </p:nvSpPr>
          <p:spPr bwMode="auto">
            <a:xfrm>
              <a:off x="3791" y="1263"/>
              <a:ext cx="49" cy="225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56331" name="Line 11"/>
            <p:cNvSpPr>
              <a:spLocks noChangeShapeType="1"/>
            </p:cNvSpPr>
            <p:nvPr/>
          </p:nvSpPr>
          <p:spPr bwMode="auto">
            <a:xfrm flipH="1">
              <a:off x="3504" y="1230"/>
              <a:ext cx="276" cy="450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56332" name="Line 12"/>
            <p:cNvSpPr>
              <a:spLocks noChangeShapeType="1"/>
            </p:cNvSpPr>
            <p:nvPr/>
          </p:nvSpPr>
          <p:spPr bwMode="auto">
            <a:xfrm flipH="1">
              <a:off x="3408" y="1230"/>
              <a:ext cx="372" cy="258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56333" name="Line 13"/>
            <p:cNvSpPr>
              <a:spLocks noChangeShapeType="1"/>
            </p:cNvSpPr>
            <p:nvPr/>
          </p:nvSpPr>
          <p:spPr bwMode="auto">
            <a:xfrm>
              <a:off x="3072" y="938"/>
              <a:ext cx="681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56334" name="Line 14"/>
            <p:cNvSpPr>
              <a:spLocks noChangeShapeType="1"/>
            </p:cNvSpPr>
            <p:nvPr/>
          </p:nvSpPr>
          <p:spPr bwMode="auto">
            <a:xfrm flipH="1">
              <a:off x="4070" y="938"/>
              <a:ext cx="73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56335" name="Line 15"/>
            <p:cNvSpPr>
              <a:spLocks noChangeShapeType="1"/>
            </p:cNvSpPr>
            <p:nvPr/>
          </p:nvSpPr>
          <p:spPr bwMode="auto">
            <a:xfrm flipH="1">
              <a:off x="3744" y="908"/>
              <a:ext cx="192" cy="418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56336" name="Oval 16"/>
            <p:cNvSpPr>
              <a:spLocks noChangeArrowheads="1"/>
            </p:cNvSpPr>
            <p:nvPr/>
          </p:nvSpPr>
          <p:spPr bwMode="auto">
            <a:xfrm>
              <a:off x="4713" y="839"/>
              <a:ext cx="96" cy="1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6337" name="Oval 17"/>
            <p:cNvSpPr>
              <a:spLocks noChangeArrowheads="1"/>
            </p:cNvSpPr>
            <p:nvPr/>
          </p:nvSpPr>
          <p:spPr bwMode="auto">
            <a:xfrm>
              <a:off x="3051" y="851"/>
              <a:ext cx="96" cy="1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6338" name="Line 18"/>
            <p:cNvSpPr>
              <a:spLocks noChangeShapeType="1"/>
            </p:cNvSpPr>
            <p:nvPr/>
          </p:nvSpPr>
          <p:spPr bwMode="auto">
            <a:xfrm flipV="1">
              <a:off x="3888" y="480"/>
              <a:ext cx="288" cy="480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56339" name="AutoShape 19"/>
            <p:cNvSpPr>
              <a:spLocks noChangeArrowheads="1"/>
            </p:cNvSpPr>
            <p:nvPr/>
          </p:nvSpPr>
          <p:spPr bwMode="auto">
            <a:xfrm>
              <a:off x="3744" y="746"/>
              <a:ext cx="341" cy="395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6340" name="Text Box 20"/>
            <p:cNvSpPr txBox="1">
              <a:spLocks noChangeArrowheads="1"/>
            </p:cNvSpPr>
            <p:nvPr/>
          </p:nvSpPr>
          <p:spPr bwMode="auto">
            <a:xfrm>
              <a:off x="3168" y="748"/>
              <a:ext cx="1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ja-JP" sz="1600" b="1"/>
                <a:t>p</a:t>
              </a:r>
            </a:p>
          </p:txBody>
        </p:sp>
        <p:sp>
          <p:nvSpPr>
            <p:cNvPr id="56341" name="Text Box 21"/>
            <p:cNvSpPr txBox="1">
              <a:spLocks noChangeArrowheads="1"/>
            </p:cNvSpPr>
            <p:nvPr/>
          </p:nvSpPr>
          <p:spPr bwMode="auto">
            <a:xfrm>
              <a:off x="4464" y="748"/>
              <a:ext cx="1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ja-JP" sz="1600" b="1"/>
                <a:t>p</a:t>
              </a:r>
            </a:p>
          </p:txBody>
        </p:sp>
        <p:sp>
          <p:nvSpPr>
            <p:cNvPr id="56342" name="Text Box 22"/>
            <p:cNvSpPr txBox="1">
              <a:spLocks noChangeArrowheads="1"/>
            </p:cNvSpPr>
            <p:nvPr/>
          </p:nvSpPr>
          <p:spPr bwMode="auto">
            <a:xfrm>
              <a:off x="2928" y="1200"/>
              <a:ext cx="28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ja-JP" sz="1600" b="1"/>
                <a:t>Au</a:t>
              </a:r>
            </a:p>
          </p:txBody>
        </p:sp>
        <p:sp>
          <p:nvSpPr>
            <p:cNvPr id="56343" name="Text Box 23"/>
            <p:cNvSpPr txBox="1">
              <a:spLocks noChangeArrowheads="1"/>
            </p:cNvSpPr>
            <p:nvPr/>
          </p:nvSpPr>
          <p:spPr bwMode="auto">
            <a:xfrm>
              <a:off x="4608" y="1200"/>
              <a:ext cx="28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ja-JP" sz="1600" b="1"/>
                <a:t>Au</a:t>
              </a:r>
            </a:p>
          </p:txBody>
        </p:sp>
      </p:grpSp>
      <p:pic>
        <p:nvPicPr>
          <p:cNvPr id="56344" name="Picture 24" descr="jet_supp_st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2638"/>
            <a:ext cx="4724400" cy="307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45" name="Text Box 25"/>
          <p:cNvSpPr txBox="1">
            <a:spLocks noChangeArrowheads="1"/>
          </p:cNvSpPr>
          <p:nvPr/>
        </p:nvSpPr>
        <p:spPr bwMode="auto">
          <a:xfrm>
            <a:off x="3449470" y="347447"/>
            <a:ext cx="39142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latin typeface="Arial"/>
                <a:cs typeface="Arial"/>
              </a:rPr>
              <a:t>Energy loss (jet quenching) </a:t>
            </a:r>
          </a:p>
          <a:p>
            <a:r>
              <a:rPr lang="en-US" altLang="ja-JP" sz="2400" dirty="0" smtClean="0">
                <a:latin typeface="Arial"/>
                <a:cs typeface="Arial"/>
              </a:rPr>
              <a:t>in QGP</a:t>
            </a:r>
            <a:endParaRPr lang="ja-JP" altLang="en-US" sz="2400" dirty="0">
              <a:latin typeface="Arial"/>
              <a:cs typeface="Arial"/>
            </a:endParaRP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1706563" y="3125788"/>
            <a:ext cx="29416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/>
              <a:t>Phys. Rev. Lett. 91, 072304 (2003)</a:t>
            </a:r>
          </a:p>
        </p:txBody>
      </p:sp>
      <p:pic>
        <p:nvPicPr>
          <p:cNvPr id="56347" name="Picture 27" descr="raa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43263"/>
            <a:ext cx="4495800" cy="338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48" name="Text Box 28"/>
          <p:cNvSpPr txBox="1">
            <a:spLocks noChangeArrowheads="1"/>
          </p:cNvSpPr>
          <p:nvPr/>
        </p:nvSpPr>
        <p:spPr bwMode="auto">
          <a:xfrm>
            <a:off x="7010400" y="3090863"/>
            <a:ext cx="2082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/>
              <a:t>PRL109, 152302 (2012)</a:t>
            </a:r>
          </a:p>
        </p:txBody>
      </p:sp>
      <p:sp>
        <p:nvSpPr>
          <p:cNvPr id="56349" name="Text Box 29"/>
          <p:cNvSpPr txBox="1">
            <a:spLocks noChangeArrowheads="1"/>
          </p:cNvSpPr>
          <p:nvPr/>
        </p:nvSpPr>
        <p:spPr bwMode="auto">
          <a:xfrm>
            <a:off x="7539038" y="2862263"/>
            <a:ext cx="152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/>
              <a:t>arXiv: 1208.2254</a:t>
            </a:r>
          </a:p>
        </p:txBody>
      </p:sp>
      <p:sp>
        <p:nvSpPr>
          <p:cNvPr id="56350" name="Text Box 30"/>
          <p:cNvSpPr txBox="1">
            <a:spLocks noChangeArrowheads="1"/>
          </p:cNvSpPr>
          <p:nvPr/>
        </p:nvSpPr>
        <p:spPr bwMode="auto">
          <a:xfrm>
            <a:off x="5486400" y="3014663"/>
            <a:ext cx="1466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/>
              <a:t>central Au+Au</a:t>
            </a:r>
          </a:p>
        </p:txBody>
      </p:sp>
      <p:sp>
        <p:nvSpPr>
          <p:cNvPr id="56351" name="Oval 31"/>
          <p:cNvSpPr>
            <a:spLocks noChangeArrowheads="1"/>
          </p:cNvSpPr>
          <p:nvPr/>
        </p:nvSpPr>
        <p:spPr bwMode="auto">
          <a:xfrm>
            <a:off x="6346120" y="1284415"/>
            <a:ext cx="1828800" cy="14478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8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6352" name="Freeform 32"/>
          <p:cNvSpPr>
            <a:spLocks/>
          </p:cNvSpPr>
          <p:nvPr/>
        </p:nvSpPr>
        <p:spPr bwMode="auto">
          <a:xfrm>
            <a:off x="6727120" y="1284415"/>
            <a:ext cx="1882775" cy="1160463"/>
          </a:xfrm>
          <a:custGeom>
            <a:avLst/>
            <a:gdLst>
              <a:gd name="T0" fmla="*/ 0 w 1186"/>
              <a:gd name="T1" fmla="*/ 683 h 731"/>
              <a:gd name="T2" fmla="*/ 132 w 1186"/>
              <a:gd name="T3" fmla="*/ 715 h 731"/>
              <a:gd name="T4" fmla="*/ 164 w 1186"/>
              <a:gd name="T5" fmla="*/ 583 h 731"/>
              <a:gd name="T6" fmla="*/ 296 w 1186"/>
              <a:gd name="T7" fmla="*/ 615 h 731"/>
              <a:gd name="T8" fmla="*/ 328 w 1186"/>
              <a:gd name="T9" fmla="*/ 483 h 731"/>
              <a:gd name="T10" fmla="*/ 460 w 1186"/>
              <a:gd name="T11" fmla="*/ 515 h 731"/>
              <a:gd name="T12" fmla="*/ 493 w 1186"/>
              <a:gd name="T13" fmla="*/ 383 h 731"/>
              <a:gd name="T14" fmla="*/ 624 w 1186"/>
              <a:gd name="T15" fmla="*/ 416 h 731"/>
              <a:gd name="T16" fmla="*/ 657 w 1186"/>
              <a:gd name="T17" fmla="*/ 284 h 731"/>
              <a:gd name="T18" fmla="*/ 789 w 1186"/>
              <a:gd name="T19" fmla="*/ 316 h 731"/>
              <a:gd name="T20" fmla="*/ 821 w 1186"/>
              <a:gd name="T21" fmla="*/ 184 h 731"/>
              <a:gd name="T22" fmla="*/ 953 w 1186"/>
              <a:gd name="T23" fmla="*/ 216 h 731"/>
              <a:gd name="T24" fmla="*/ 985 w 1186"/>
              <a:gd name="T25" fmla="*/ 84 h 731"/>
              <a:gd name="T26" fmla="*/ 1081 w 1186"/>
              <a:gd name="T27" fmla="*/ 68 h 731"/>
              <a:gd name="T28" fmla="*/ 1186 w 1186"/>
              <a:gd name="T29" fmla="*/ 0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86" h="731">
                <a:moveTo>
                  <a:pt x="0" y="683"/>
                </a:moveTo>
                <a:cubicBezTo>
                  <a:pt x="53" y="707"/>
                  <a:pt x="105" y="731"/>
                  <a:pt x="132" y="715"/>
                </a:cubicBezTo>
                <a:cubicBezTo>
                  <a:pt x="160" y="698"/>
                  <a:pt x="137" y="600"/>
                  <a:pt x="164" y="583"/>
                </a:cubicBezTo>
                <a:cubicBezTo>
                  <a:pt x="192" y="566"/>
                  <a:pt x="269" y="632"/>
                  <a:pt x="296" y="615"/>
                </a:cubicBezTo>
                <a:cubicBezTo>
                  <a:pt x="324" y="598"/>
                  <a:pt x="301" y="500"/>
                  <a:pt x="328" y="483"/>
                </a:cubicBezTo>
                <a:cubicBezTo>
                  <a:pt x="356" y="467"/>
                  <a:pt x="433" y="532"/>
                  <a:pt x="460" y="515"/>
                </a:cubicBezTo>
                <a:cubicBezTo>
                  <a:pt x="488" y="499"/>
                  <a:pt x="465" y="400"/>
                  <a:pt x="493" y="383"/>
                </a:cubicBezTo>
                <a:cubicBezTo>
                  <a:pt x="520" y="367"/>
                  <a:pt x="597" y="432"/>
                  <a:pt x="624" y="416"/>
                </a:cubicBezTo>
                <a:cubicBezTo>
                  <a:pt x="652" y="399"/>
                  <a:pt x="629" y="300"/>
                  <a:pt x="657" y="284"/>
                </a:cubicBezTo>
                <a:cubicBezTo>
                  <a:pt x="684" y="267"/>
                  <a:pt x="761" y="332"/>
                  <a:pt x="789" y="316"/>
                </a:cubicBezTo>
                <a:cubicBezTo>
                  <a:pt x="816" y="299"/>
                  <a:pt x="793" y="201"/>
                  <a:pt x="821" y="184"/>
                </a:cubicBezTo>
                <a:cubicBezTo>
                  <a:pt x="848" y="167"/>
                  <a:pt x="925" y="233"/>
                  <a:pt x="953" y="216"/>
                </a:cubicBezTo>
                <a:cubicBezTo>
                  <a:pt x="980" y="199"/>
                  <a:pt x="964" y="109"/>
                  <a:pt x="985" y="84"/>
                </a:cubicBezTo>
                <a:cubicBezTo>
                  <a:pt x="1006" y="59"/>
                  <a:pt x="1048" y="82"/>
                  <a:pt x="1081" y="68"/>
                </a:cubicBezTo>
                <a:cubicBezTo>
                  <a:pt x="1114" y="54"/>
                  <a:pt x="1164" y="14"/>
                  <a:pt x="1186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6353" name="Line 33"/>
          <p:cNvSpPr>
            <a:spLocks noChangeShapeType="1"/>
          </p:cNvSpPr>
          <p:nvPr/>
        </p:nvSpPr>
        <p:spPr bwMode="auto">
          <a:xfrm flipV="1">
            <a:off x="6574720" y="1741615"/>
            <a:ext cx="7620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6354" name="Line 34"/>
          <p:cNvSpPr>
            <a:spLocks noChangeShapeType="1"/>
          </p:cNvSpPr>
          <p:nvPr/>
        </p:nvSpPr>
        <p:spPr bwMode="auto">
          <a:xfrm flipV="1">
            <a:off x="7336720" y="1284415"/>
            <a:ext cx="762000" cy="457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6355" name="Text Box 35"/>
          <p:cNvSpPr txBox="1">
            <a:spLocks noChangeArrowheads="1"/>
          </p:cNvSpPr>
          <p:nvPr/>
        </p:nvSpPr>
        <p:spPr bwMode="auto">
          <a:xfrm>
            <a:off x="8403520" y="1363790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b="1">
                <a:latin typeface="Symbol" charset="0"/>
                <a:sym typeface="Symbol" charset="0"/>
              </a:rPr>
              <a:t>g</a:t>
            </a:r>
          </a:p>
        </p:txBody>
      </p:sp>
      <p:sp>
        <p:nvSpPr>
          <p:cNvPr id="56356" name="Text Box 36"/>
          <p:cNvSpPr txBox="1">
            <a:spLocks noChangeArrowheads="1"/>
          </p:cNvSpPr>
          <p:nvPr/>
        </p:nvSpPr>
        <p:spPr bwMode="auto">
          <a:xfrm>
            <a:off x="6873170" y="145110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/>
              <a:t>q</a:t>
            </a: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23/Jun/2013, Matsumoto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413B-C5D5-5540-805E-B9CED4B41AF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8331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atlas001dij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5019080" y="4649788"/>
            <a:ext cx="8397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 dirty="0" smtClean="0">
                <a:solidFill>
                  <a:srgbClr val="FF0000"/>
                </a:solidFill>
              </a:rPr>
              <a:t>central</a:t>
            </a:r>
            <a:endParaRPr lang="ja-JP" altLang="en-US" sz="1800" dirty="0">
              <a:solidFill>
                <a:srgbClr val="FF0000"/>
              </a:solidFill>
            </a:endParaRP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228600" y="4648200"/>
            <a:ext cx="11556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1800" dirty="0" smtClean="0">
                <a:solidFill>
                  <a:srgbClr val="FF0000"/>
                </a:solidFill>
              </a:rPr>
              <a:t>peripher</a:t>
            </a:r>
            <a:r>
              <a:rPr lang="en-US" altLang="ja-JP" dirty="0" smtClean="0">
                <a:solidFill>
                  <a:srgbClr val="FF0000"/>
                </a:solidFill>
              </a:rPr>
              <a:t>al</a:t>
            </a:r>
            <a:endParaRPr lang="ja-JP" altLang="en-US" sz="1800" dirty="0">
              <a:solidFill>
                <a:srgbClr val="FF0000"/>
              </a:solidFill>
            </a:endParaRPr>
          </a:p>
        </p:txBody>
      </p:sp>
      <p:sp>
        <p:nvSpPr>
          <p:cNvPr id="128005" name="Line 5"/>
          <p:cNvSpPr>
            <a:spLocks noChangeShapeType="1"/>
          </p:cNvSpPr>
          <p:nvPr/>
        </p:nvSpPr>
        <p:spPr bwMode="auto">
          <a:xfrm>
            <a:off x="1521805" y="4876800"/>
            <a:ext cx="3429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8006" name="Rectangle 6"/>
          <p:cNvSpPr>
            <a:spLocks noChangeArrowheads="1"/>
          </p:cNvSpPr>
          <p:nvPr/>
        </p:nvSpPr>
        <p:spPr bwMode="auto">
          <a:xfrm>
            <a:off x="6565944" y="5486400"/>
            <a:ext cx="21499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Di-jet asymmetry : A</a:t>
            </a:r>
            <a:r>
              <a:rPr lang="en-US" altLang="ja-JP" baseline="-25000" dirty="0" smtClean="0">
                <a:solidFill>
                  <a:schemeClr val="bg1"/>
                </a:solidFill>
              </a:rPr>
              <a:t>J</a:t>
            </a:r>
            <a:endParaRPr lang="en-US" altLang="ja-JP" dirty="0">
              <a:solidFill>
                <a:schemeClr val="bg1"/>
              </a:solidFill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23/Jun/2013, Matsumoto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413B-C5D5-5540-805E-B9CED4B41AF7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511531" y="5978224"/>
            <a:ext cx="2499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/>
                </a:solidFill>
              </a:rPr>
              <a:t>LHC-ATLAS, </a:t>
            </a:r>
            <a:r>
              <a:rPr kumimoji="1" lang="en-US" altLang="ja-JP" sz="1400" dirty="0" err="1" smtClean="0">
                <a:solidFill>
                  <a:schemeClr val="bg1"/>
                </a:solidFill>
              </a:rPr>
              <a:t>arXiv</a:t>
            </a:r>
            <a:r>
              <a:rPr kumimoji="1" lang="en-US" altLang="ja-JP" sz="1400" dirty="0" smtClean="0">
                <a:solidFill>
                  <a:schemeClr val="bg1"/>
                </a:solidFill>
              </a:rPr>
              <a:t> : 1208.1967v2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247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89" name="図形グループ 131088"/>
          <p:cNvGrpSpPr/>
          <p:nvPr/>
        </p:nvGrpSpPr>
        <p:grpSpPr>
          <a:xfrm>
            <a:off x="182176" y="498728"/>
            <a:ext cx="1893888" cy="4724400"/>
            <a:chOff x="323056" y="975429"/>
            <a:chExt cx="1893888" cy="4724400"/>
          </a:xfrm>
        </p:grpSpPr>
        <p:pic>
          <p:nvPicPr>
            <p:cNvPr id="131076" name="Picture 4" descr="cms-cone0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056" y="975429"/>
              <a:ext cx="1893888" cy="472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1078" name="Oval 6"/>
            <p:cNvSpPr>
              <a:spLocks noChangeArrowheads="1"/>
            </p:cNvSpPr>
            <p:nvPr/>
          </p:nvSpPr>
          <p:spPr bwMode="auto">
            <a:xfrm>
              <a:off x="538468" y="2042229"/>
              <a:ext cx="1447800" cy="1447800"/>
            </a:xfrm>
            <a:prstGeom prst="ellipse">
              <a:avLst/>
            </a:prstGeom>
            <a:solidFill>
              <a:srgbClr val="FF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1080" name="Line 8"/>
            <p:cNvSpPr>
              <a:spLocks noChangeShapeType="1"/>
            </p:cNvSpPr>
            <p:nvPr/>
          </p:nvSpPr>
          <p:spPr bwMode="auto">
            <a:xfrm flipV="1">
              <a:off x="1237456" y="2042229"/>
              <a:ext cx="0" cy="121920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1081" name="AutoShape 9"/>
            <p:cNvSpPr>
              <a:spLocks noChangeArrowheads="1"/>
            </p:cNvSpPr>
            <p:nvPr/>
          </p:nvSpPr>
          <p:spPr bwMode="auto">
            <a:xfrm>
              <a:off x="1085056" y="3109029"/>
              <a:ext cx="304800" cy="304800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1082" name="Line 10"/>
            <p:cNvSpPr>
              <a:spLocks noChangeShapeType="1"/>
            </p:cNvSpPr>
            <p:nvPr/>
          </p:nvSpPr>
          <p:spPr bwMode="auto">
            <a:xfrm flipV="1">
              <a:off x="1313656" y="2194629"/>
              <a:ext cx="2286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1083" name="Line 11"/>
            <p:cNvSpPr>
              <a:spLocks noChangeShapeType="1"/>
            </p:cNvSpPr>
            <p:nvPr/>
          </p:nvSpPr>
          <p:spPr bwMode="auto">
            <a:xfrm flipV="1">
              <a:off x="1313656" y="2347029"/>
              <a:ext cx="3810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1084" name="Line 12"/>
            <p:cNvSpPr>
              <a:spLocks noChangeShapeType="1"/>
            </p:cNvSpPr>
            <p:nvPr/>
          </p:nvSpPr>
          <p:spPr bwMode="auto">
            <a:xfrm flipV="1">
              <a:off x="1313656" y="2575629"/>
              <a:ext cx="4572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1085" name="Line 13"/>
            <p:cNvSpPr>
              <a:spLocks noChangeShapeType="1"/>
            </p:cNvSpPr>
            <p:nvPr/>
          </p:nvSpPr>
          <p:spPr bwMode="auto">
            <a:xfrm flipH="1" flipV="1">
              <a:off x="932656" y="2194629"/>
              <a:ext cx="2286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1086" name="Line 14"/>
            <p:cNvSpPr>
              <a:spLocks noChangeShapeType="1"/>
            </p:cNvSpPr>
            <p:nvPr/>
          </p:nvSpPr>
          <p:spPr bwMode="auto">
            <a:xfrm flipH="1" flipV="1">
              <a:off x="780256" y="2347029"/>
              <a:ext cx="3810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1087" name="Line 15"/>
            <p:cNvSpPr>
              <a:spLocks noChangeShapeType="1"/>
            </p:cNvSpPr>
            <p:nvPr/>
          </p:nvSpPr>
          <p:spPr bwMode="auto">
            <a:xfrm flipH="1" flipV="1">
              <a:off x="704056" y="2575629"/>
              <a:ext cx="4572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20" name="図形グループ 19"/>
            <p:cNvGrpSpPr/>
            <p:nvPr/>
          </p:nvGrpSpPr>
          <p:grpSpPr>
            <a:xfrm>
              <a:off x="917351" y="3538873"/>
              <a:ext cx="637118" cy="1907605"/>
              <a:chOff x="457200" y="3505200"/>
              <a:chExt cx="914400" cy="1907605"/>
            </a:xfrm>
          </p:grpSpPr>
          <p:cxnSp>
            <p:nvCxnSpPr>
              <p:cNvPr id="3" name="直線矢印コネクタ 2"/>
              <p:cNvCxnSpPr/>
              <p:nvPr/>
            </p:nvCxnSpPr>
            <p:spPr>
              <a:xfrm>
                <a:off x="927100" y="3505200"/>
                <a:ext cx="215900" cy="1816100"/>
              </a:xfrm>
              <a:prstGeom prst="straightConnector1">
                <a:avLst/>
              </a:prstGeom>
              <a:ln>
                <a:solidFill>
                  <a:srgbClr val="FF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矢印コネクタ 20"/>
              <p:cNvCxnSpPr/>
              <p:nvPr/>
            </p:nvCxnSpPr>
            <p:spPr>
              <a:xfrm flipH="1">
                <a:off x="732367" y="3505200"/>
                <a:ext cx="182034" cy="1566333"/>
              </a:xfrm>
              <a:prstGeom prst="straightConnector1">
                <a:avLst/>
              </a:prstGeom>
              <a:ln>
                <a:solidFill>
                  <a:srgbClr val="FF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円/楕円 9"/>
              <p:cNvSpPr/>
              <p:nvPr/>
            </p:nvSpPr>
            <p:spPr>
              <a:xfrm>
                <a:off x="457200" y="5139791"/>
                <a:ext cx="914400" cy="273014"/>
              </a:xfrm>
              <a:prstGeom prst="ellipse">
                <a:avLst/>
              </a:prstGeom>
              <a:noFill/>
              <a:ln w="28575" cmpd="sng">
                <a:solidFill>
                  <a:srgbClr val="FF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2" name="直線コネクタ 11"/>
              <p:cNvCxnSpPr>
                <a:endCxn id="10" idx="2"/>
              </p:cNvCxnSpPr>
              <p:nvPr/>
            </p:nvCxnSpPr>
            <p:spPr>
              <a:xfrm flipH="1">
                <a:off x="457200" y="3505200"/>
                <a:ext cx="457200" cy="1771098"/>
              </a:xfrm>
              <a:prstGeom prst="line">
                <a:avLst/>
              </a:prstGeom>
              <a:ln w="28575" cmpd="sng">
                <a:solidFill>
                  <a:srgbClr val="FF00FF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/>
              <p:cNvCxnSpPr>
                <a:endCxn id="10" idx="6"/>
              </p:cNvCxnSpPr>
              <p:nvPr/>
            </p:nvCxnSpPr>
            <p:spPr>
              <a:xfrm>
                <a:off x="927101" y="3505200"/>
                <a:ext cx="444499" cy="1771098"/>
              </a:xfrm>
              <a:prstGeom prst="line">
                <a:avLst/>
              </a:prstGeom>
              <a:ln w="28575" cmpd="sng">
                <a:solidFill>
                  <a:srgbClr val="FF00FF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図形グループ 30"/>
            <p:cNvGrpSpPr/>
            <p:nvPr/>
          </p:nvGrpSpPr>
          <p:grpSpPr>
            <a:xfrm>
              <a:off x="501832" y="1650814"/>
              <a:ext cx="1460500" cy="772779"/>
              <a:chOff x="184150" y="1284622"/>
              <a:chExt cx="1460500" cy="772779"/>
            </a:xfrm>
          </p:grpSpPr>
          <p:cxnSp>
            <p:nvCxnSpPr>
              <p:cNvPr id="37" name="直線矢印コネクタ 36"/>
              <p:cNvCxnSpPr>
                <a:stCxn id="131080" idx="1"/>
              </p:cNvCxnSpPr>
              <p:nvPr/>
            </p:nvCxnSpPr>
            <p:spPr>
              <a:xfrm flipV="1">
                <a:off x="914401" y="1339923"/>
                <a:ext cx="228599" cy="717477"/>
              </a:xfrm>
              <a:prstGeom prst="straightConnector1">
                <a:avLst/>
              </a:prstGeom>
              <a:ln>
                <a:solidFill>
                  <a:srgbClr val="00FF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矢印コネクタ 37"/>
              <p:cNvCxnSpPr/>
              <p:nvPr/>
            </p:nvCxnSpPr>
            <p:spPr>
              <a:xfrm flipH="1" flipV="1">
                <a:off x="563033" y="1460500"/>
                <a:ext cx="351370" cy="596901"/>
              </a:xfrm>
              <a:prstGeom prst="straightConnector1">
                <a:avLst/>
              </a:prstGeom>
              <a:ln>
                <a:solidFill>
                  <a:srgbClr val="00FF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円/楕円 38"/>
              <p:cNvSpPr/>
              <p:nvPr/>
            </p:nvSpPr>
            <p:spPr>
              <a:xfrm flipV="1">
                <a:off x="184150" y="1284622"/>
                <a:ext cx="1460500" cy="110599"/>
              </a:xfrm>
              <a:prstGeom prst="ellipse">
                <a:avLst/>
              </a:prstGeom>
              <a:noFill/>
              <a:ln w="28575" cmpd="sng">
                <a:solidFill>
                  <a:srgbClr val="00FFFF"/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0" name="直線コネクタ 39"/>
              <p:cNvCxnSpPr>
                <a:endCxn id="39" idx="2"/>
              </p:cNvCxnSpPr>
              <p:nvPr/>
            </p:nvCxnSpPr>
            <p:spPr>
              <a:xfrm flipH="1" flipV="1">
                <a:off x="184150" y="1339922"/>
                <a:ext cx="730250" cy="717478"/>
              </a:xfrm>
              <a:prstGeom prst="line">
                <a:avLst/>
              </a:prstGeom>
              <a:ln w="28575" cmpd="sng">
                <a:solidFill>
                  <a:srgbClr val="00FFFF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コネクタ 40"/>
              <p:cNvCxnSpPr>
                <a:stCxn id="131080" idx="1"/>
                <a:endCxn id="39" idx="6"/>
              </p:cNvCxnSpPr>
              <p:nvPr/>
            </p:nvCxnSpPr>
            <p:spPr>
              <a:xfrm flipV="1">
                <a:off x="914401" y="1339921"/>
                <a:ext cx="730249" cy="717479"/>
              </a:xfrm>
              <a:prstGeom prst="line">
                <a:avLst/>
              </a:prstGeom>
              <a:ln w="28575" cmpd="sng">
                <a:solidFill>
                  <a:srgbClr val="00FFFF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矢印コネクタ 41"/>
              <p:cNvCxnSpPr>
                <a:stCxn id="131080" idx="1"/>
              </p:cNvCxnSpPr>
              <p:nvPr/>
            </p:nvCxnSpPr>
            <p:spPr>
              <a:xfrm flipV="1">
                <a:off x="914401" y="1422873"/>
                <a:ext cx="457199" cy="634527"/>
              </a:xfrm>
              <a:prstGeom prst="straightConnector1">
                <a:avLst/>
              </a:prstGeom>
              <a:ln>
                <a:solidFill>
                  <a:srgbClr val="00FF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矢印コネクタ 44"/>
              <p:cNvCxnSpPr>
                <a:stCxn id="131080" idx="1"/>
              </p:cNvCxnSpPr>
              <p:nvPr/>
            </p:nvCxnSpPr>
            <p:spPr>
              <a:xfrm flipH="1" flipV="1">
                <a:off x="852252" y="1541408"/>
                <a:ext cx="62149" cy="515992"/>
              </a:xfrm>
              <a:prstGeom prst="straightConnector1">
                <a:avLst/>
              </a:prstGeom>
              <a:ln>
                <a:solidFill>
                  <a:srgbClr val="00FF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1079" name="Line 7"/>
            <p:cNvSpPr>
              <a:spLocks noChangeShapeType="1"/>
            </p:cNvSpPr>
            <p:nvPr/>
          </p:nvSpPr>
          <p:spPr bwMode="auto">
            <a:xfrm>
              <a:off x="1250156" y="3261429"/>
              <a:ext cx="0" cy="8382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pic>
        <p:nvPicPr>
          <p:cNvPr id="131074" name="Picture 2" descr="cms-con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312" y="1138090"/>
            <a:ext cx="7041253" cy="437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203200" y="144432"/>
            <a:ext cx="58560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Arial"/>
                <a:cs typeface="Arial"/>
              </a:rPr>
              <a:t>Re-distribution of the lost energy from the jet quenching</a:t>
            </a:r>
            <a:endParaRPr lang="ja-JP" altLang="en-US" dirty="0">
              <a:latin typeface="Arial"/>
              <a:cs typeface="Arial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518065" y="144432"/>
            <a:ext cx="25077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LHC-CMS, PRC84 (2011) 024906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814276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23/Jun/2013, Matsumoto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413B-C5D5-5540-805E-B9CED4B41AF7}" type="slidenum">
              <a:rPr kumimoji="1" lang="ja-JP" altLang="en-US" smtClean="0"/>
              <a:t>7</a:t>
            </a:fld>
            <a:endParaRPr kumimoji="1" lang="ja-JP" altLang="en-US"/>
          </a:p>
        </p:txBody>
      </p:sp>
      <p:grpSp>
        <p:nvGrpSpPr>
          <p:cNvPr id="408" name="図形グループ 407"/>
          <p:cNvGrpSpPr/>
          <p:nvPr/>
        </p:nvGrpSpPr>
        <p:grpSpPr>
          <a:xfrm>
            <a:off x="623631" y="1589282"/>
            <a:ext cx="4857750" cy="4705350"/>
            <a:chOff x="1007607" y="1580322"/>
            <a:chExt cx="4857750" cy="4705350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1380670" y="2704272"/>
              <a:ext cx="1981200" cy="3200400"/>
            </a:xfrm>
            <a:prstGeom prst="ellipse">
              <a:avLst/>
            </a:prstGeom>
            <a:gradFill rotWithShape="0">
              <a:gsLst>
                <a:gs pos="0">
                  <a:srgbClr val="FF0000">
                    <a:alpha val="82001"/>
                  </a:srgbClr>
                </a:gs>
                <a:gs pos="100000">
                  <a:srgbClr val="FF8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kumimoji="0" lang="ja-JP" altLang="en-US" sz="2000">
                <a:solidFill>
                  <a:schemeClr val="hlink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1007607" y="2247072"/>
              <a:ext cx="2541588" cy="1928813"/>
              <a:chOff x="374" y="464"/>
              <a:chExt cx="1601" cy="1215"/>
            </a:xfrm>
          </p:grpSpPr>
          <p:grpSp>
            <p:nvGrpSpPr>
              <p:cNvPr id="7" name="Group 5"/>
              <p:cNvGrpSpPr>
                <a:grpSpLocks/>
              </p:cNvGrpSpPr>
              <p:nvPr/>
            </p:nvGrpSpPr>
            <p:grpSpPr bwMode="auto">
              <a:xfrm rot="-1749409">
                <a:off x="960" y="759"/>
                <a:ext cx="1015" cy="59"/>
                <a:chOff x="432" y="1266"/>
                <a:chExt cx="3312" cy="252"/>
              </a:xfrm>
            </p:grpSpPr>
            <p:grpSp>
              <p:nvGrpSpPr>
                <p:cNvPr id="75" name="Group 6"/>
                <p:cNvGrpSpPr>
                  <a:grpSpLocks/>
                </p:cNvGrpSpPr>
                <p:nvPr/>
              </p:nvGrpSpPr>
              <p:grpSpPr bwMode="auto">
                <a:xfrm>
                  <a:off x="432" y="1311"/>
                  <a:ext cx="414" cy="207"/>
                  <a:chOff x="912" y="1632"/>
                  <a:chExt cx="414" cy="207"/>
                </a:xfrm>
              </p:grpSpPr>
              <p:grpSp>
                <p:nvGrpSpPr>
                  <p:cNvPr id="125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912" y="1632"/>
                    <a:ext cx="207" cy="111"/>
                    <a:chOff x="912" y="1632"/>
                    <a:chExt cx="207" cy="111"/>
                  </a:xfrm>
                </p:grpSpPr>
                <p:sp>
                  <p:nvSpPr>
                    <p:cNvPr id="129" name="Arc 8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30" name="Arc 9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126" name="Group 10"/>
                  <p:cNvGrpSpPr>
                    <a:grpSpLocks/>
                  </p:cNvGrpSpPr>
                  <p:nvPr/>
                </p:nvGrpSpPr>
                <p:grpSpPr bwMode="auto">
                  <a:xfrm flipV="1">
                    <a:off x="1119" y="1728"/>
                    <a:ext cx="207" cy="111"/>
                    <a:chOff x="912" y="1632"/>
                    <a:chExt cx="207" cy="111"/>
                  </a:xfrm>
                </p:grpSpPr>
                <p:sp>
                  <p:nvSpPr>
                    <p:cNvPr id="127" name="Arc 11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28" name="Arc 12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</p:grpSp>
            <p:grpSp>
              <p:nvGrpSpPr>
                <p:cNvPr id="76" name="Group 13"/>
                <p:cNvGrpSpPr>
                  <a:grpSpLocks/>
                </p:cNvGrpSpPr>
                <p:nvPr/>
              </p:nvGrpSpPr>
              <p:grpSpPr bwMode="auto">
                <a:xfrm>
                  <a:off x="846" y="1311"/>
                  <a:ext cx="414" cy="207"/>
                  <a:chOff x="912" y="1632"/>
                  <a:chExt cx="414" cy="207"/>
                </a:xfrm>
              </p:grpSpPr>
              <p:grpSp>
                <p:nvGrpSpPr>
                  <p:cNvPr id="119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912" y="1632"/>
                    <a:ext cx="207" cy="111"/>
                    <a:chOff x="912" y="1632"/>
                    <a:chExt cx="207" cy="111"/>
                  </a:xfrm>
                </p:grpSpPr>
                <p:sp>
                  <p:nvSpPr>
                    <p:cNvPr id="123" name="Arc 15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24" name="Arc 16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120" name="Group 17"/>
                  <p:cNvGrpSpPr>
                    <a:grpSpLocks/>
                  </p:cNvGrpSpPr>
                  <p:nvPr/>
                </p:nvGrpSpPr>
                <p:grpSpPr bwMode="auto">
                  <a:xfrm flipV="1">
                    <a:off x="1119" y="1728"/>
                    <a:ext cx="207" cy="111"/>
                    <a:chOff x="912" y="1632"/>
                    <a:chExt cx="207" cy="111"/>
                  </a:xfrm>
                </p:grpSpPr>
                <p:sp>
                  <p:nvSpPr>
                    <p:cNvPr id="121" name="Arc 18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22" name="Arc 19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</p:grpSp>
            <p:grpSp>
              <p:nvGrpSpPr>
                <p:cNvPr id="77" name="Group 20"/>
                <p:cNvGrpSpPr>
                  <a:grpSpLocks/>
                </p:cNvGrpSpPr>
                <p:nvPr/>
              </p:nvGrpSpPr>
              <p:grpSpPr bwMode="auto">
                <a:xfrm>
                  <a:off x="1260" y="1296"/>
                  <a:ext cx="414" cy="207"/>
                  <a:chOff x="912" y="1632"/>
                  <a:chExt cx="414" cy="207"/>
                </a:xfrm>
              </p:grpSpPr>
              <p:grpSp>
                <p:nvGrpSpPr>
                  <p:cNvPr id="113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912" y="1632"/>
                    <a:ext cx="207" cy="111"/>
                    <a:chOff x="912" y="1632"/>
                    <a:chExt cx="207" cy="111"/>
                  </a:xfrm>
                </p:grpSpPr>
                <p:sp>
                  <p:nvSpPr>
                    <p:cNvPr id="117" name="Arc 22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18" name="Arc 23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114" name="Group 24"/>
                  <p:cNvGrpSpPr>
                    <a:grpSpLocks/>
                  </p:cNvGrpSpPr>
                  <p:nvPr/>
                </p:nvGrpSpPr>
                <p:grpSpPr bwMode="auto">
                  <a:xfrm flipV="1">
                    <a:off x="1119" y="1728"/>
                    <a:ext cx="207" cy="111"/>
                    <a:chOff x="912" y="1632"/>
                    <a:chExt cx="207" cy="111"/>
                  </a:xfrm>
                </p:grpSpPr>
                <p:sp>
                  <p:nvSpPr>
                    <p:cNvPr id="115" name="Arc 25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16" name="Arc 26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</p:grpSp>
            <p:grpSp>
              <p:nvGrpSpPr>
                <p:cNvPr id="78" name="Group 27"/>
                <p:cNvGrpSpPr>
                  <a:grpSpLocks/>
                </p:cNvGrpSpPr>
                <p:nvPr/>
              </p:nvGrpSpPr>
              <p:grpSpPr bwMode="auto">
                <a:xfrm>
                  <a:off x="1674" y="1296"/>
                  <a:ext cx="414" cy="207"/>
                  <a:chOff x="912" y="1632"/>
                  <a:chExt cx="414" cy="207"/>
                </a:xfrm>
              </p:grpSpPr>
              <p:grpSp>
                <p:nvGrpSpPr>
                  <p:cNvPr id="107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912" y="1632"/>
                    <a:ext cx="207" cy="111"/>
                    <a:chOff x="912" y="1632"/>
                    <a:chExt cx="207" cy="111"/>
                  </a:xfrm>
                </p:grpSpPr>
                <p:sp>
                  <p:nvSpPr>
                    <p:cNvPr id="111" name="Arc 29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12" name="Arc 30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108" name="Group 31"/>
                  <p:cNvGrpSpPr>
                    <a:grpSpLocks/>
                  </p:cNvGrpSpPr>
                  <p:nvPr/>
                </p:nvGrpSpPr>
                <p:grpSpPr bwMode="auto">
                  <a:xfrm flipV="1">
                    <a:off x="1119" y="1728"/>
                    <a:ext cx="207" cy="111"/>
                    <a:chOff x="912" y="1632"/>
                    <a:chExt cx="207" cy="111"/>
                  </a:xfrm>
                </p:grpSpPr>
                <p:sp>
                  <p:nvSpPr>
                    <p:cNvPr id="109" name="Arc 32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10" name="Arc 33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</p:grpSp>
            <p:grpSp>
              <p:nvGrpSpPr>
                <p:cNvPr id="79" name="Group 34"/>
                <p:cNvGrpSpPr>
                  <a:grpSpLocks/>
                </p:cNvGrpSpPr>
                <p:nvPr/>
              </p:nvGrpSpPr>
              <p:grpSpPr bwMode="auto">
                <a:xfrm>
                  <a:off x="2088" y="1281"/>
                  <a:ext cx="414" cy="207"/>
                  <a:chOff x="912" y="1632"/>
                  <a:chExt cx="414" cy="207"/>
                </a:xfrm>
              </p:grpSpPr>
              <p:grpSp>
                <p:nvGrpSpPr>
                  <p:cNvPr id="101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912" y="1632"/>
                    <a:ext cx="207" cy="111"/>
                    <a:chOff x="912" y="1632"/>
                    <a:chExt cx="207" cy="111"/>
                  </a:xfrm>
                </p:grpSpPr>
                <p:sp>
                  <p:nvSpPr>
                    <p:cNvPr id="105" name="Arc 36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06" name="Arc 37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102" name="Group 38"/>
                  <p:cNvGrpSpPr>
                    <a:grpSpLocks/>
                  </p:cNvGrpSpPr>
                  <p:nvPr/>
                </p:nvGrpSpPr>
                <p:grpSpPr bwMode="auto">
                  <a:xfrm flipV="1">
                    <a:off x="1119" y="1728"/>
                    <a:ext cx="207" cy="111"/>
                    <a:chOff x="912" y="1632"/>
                    <a:chExt cx="207" cy="111"/>
                  </a:xfrm>
                </p:grpSpPr>
                <p:sp>
                  <p:nvSpPr>
                    <p:cNvPr id="103" name="Arc 39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04" name="Arc 40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</p:grpSp>
            <p:grpSp>
              <p:nvGrpSpPr>
                <p:cNvPr id="80" name="Group 41"/>
                <p:cNvGrpSpPr>
                  <a:grpSpLocks/>
                </p:cNvGrpSpPr>
                <p:nvPr/>
              </p:nvGrpSpPr>
              <p:grpSpPr bwMode="auto">
                <a:xfrm>
                  <a:off x="2502" y="1281"/>
                  <a:ext cx="414" cy="207"/>
                  <a:chOff x="912" y="1632"/>
                  <a:chExt cx="414" cy="207"/>
                </a:xfrm>
              </p:grpSpPr>
              <p:grpSp>
                <p:nvGrpSpPr>
                  <p:cNvPr id="9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912" y="1632"/>
                    <a:ext cx="207" cy="111"/>
                    <a:chOff x="912" y="1632"/>
                    <a:chExt cx="207" cy="111"/>
                  </a:xfrm>
                </p:grpSpPr>
                <p:sp>
                  <p:nvSpPr>
                    <p:cNvPr id="99" name="Arc 43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00" name="Arc 44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96" name="Group 45"/>
                  <p:cNvGrpSpPr>
                    <a:grpSpLocks/>
                  </p:cNvGrpSpPr>
                  <p:nvPr/>
                </p:nvGrpSpPr>
                <p:grpSpPr bwMode="auto">
                  <a:xfrm flipV="1">
                    <a:off x="1119" y="1728"/>
                    <a:ext cx="207" cy="111"/>
                    <a:chOff x="912" y="1632"/>
                    <a:chExt cx="207" cy="111"/>
                  </a:xfrm>
                </p:grpSpPr>
                <p:sp>
                  <p:nvSpPr>
                    <p:cNvPr id="97" name="Arc 46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98" name="Arc 47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</p:grpSp>
            <p:grpSp>
              <p:nvGrpSpPr>
                <p:cNvPr id="81" name="Group 48"/>
                <p:cNvGrpSpPr>
                  <a:grpSpLocks/>
                </p:cNvGrpSpPr>
                <p:nvPr/>
              </p:nvGrpSpPr>
              <p:grpSpPr bwMode="auto">
                <a:xfrm>
                  <a:off x="2916" y="1266"/>
                  <a:ext cx="414" cy="207"/>
                  <a:chOff x="912" y="1632"/>
                  <a:chExt cx="414" cy="207"/>
                </a:xfrm>
              </p:grpSpPr>
              <p:grpSp>
                <p:nvGrpSpPr>
                  <p:cNvPr id="89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912" y="1632"/>
                    <a:ext cx="207" cy="111"/>
                    <a:chOff x="912" y="1632"/>
                    <a:chExt cx="207" cy="111"/>
                  </a:xfrm>
                </p:grpSpPr>
                <p:sp>
                  <p:nvSpPr>
                    <p:cNvPr id="93" name="Arc 50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94" name="Arc 51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90" name="Group 52"/>
                  <p:cNvGrpSpPr>
                    <a:grpSpLocks/>
                  </p:cNvGrpSpPr>
                  <p:nvPr/>
                </p:nvGrpSpPr>
                <p:grpSpPr bwMode="auto">
                  <a:xfrm flipV="1">
                    <a:off x="1119" y="1728"/>
                    <a:ext cx="207" cy="111"/>
                    <a:chOff x="912" y="1632"/>
                    <a:chExt cx="207" cy="111"/>
                  </a:xfrm>
                </p:grpSpPr>
                <p:sp>
                  <p:nvSpPr>
                    <p:cNvPr id="91" name="Arc 53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92" name="Arc 54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</p:grpSp>
            <p:grpSp>
              <p:nvGrpSpPr>
                <p:cNvPr id="82" name="Group 55"/>
                <p:cNvGrpSpPr>
                  <a:grpSpLocks/>
                </p:cNvGrpSpPr>
                <p:nvPr/>
              </p:nvGrpSpPr>
              <p:grpSpPr bwMode="auto">
                <a:xfrm>
                  <a:off x="3330" y="1266"/>
                  <a:ext cx="414" cy="207"/>
                  <a:chOff x="912" y="1632"/>
                  <a:chExt cx="414" cy="207"/>
                </a:xfrm>
              </p:grpSpPr>
              <p:grpSp>
                <p:nvGrpSpPr>
                  <p:cNvPr id="83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912" y="1632"/>
                    <a:ext cx="207" cy="111"/>
                    <a:chOff x="912" y="1632"/>
                    <a:chExt cx="207" cy="111"/>
                  </a:xfrm>
                </p:grpSpPr>
                <p:sp>
                  <p:nvSpPr>
                    <p:cNvPr id="87" name="Arc 57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88" name="Arc 58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84" name="Group 59"/>
                  <p:cNvGrpSpPr>
                    <a:grpSpLocks/>
                  </p:cNvGrpSpPr>
                  <p:nvPr/>
                </p:nvGrpSpPr>
                <p:grpSpPr bwMode="auto">
                  <a:xfrm flipV="1">
                    <a:off x="1119" y="1728"/>
                    <a:ext cx="207" cy="111"/>
                    <a:chOff x="912" y="1632"/>
                    <a:chExt cx="207" cy="111"/>
                  </a:xfrm>
                </p:grpSpPr>
                <p:sp>
                  <p:nvSpPr>
                    <p:cNvPr id="85" name="Arc 60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86" name="Arc 61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 type="none" w="lg" len="lg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</p:grpSp>
          </p:grpSp>
          <p:sp>
            <p:nvSpPr>
              <p:cNvPr id="8" name="Line 62"/>
              <p:cNvSpPr>
                <a:spLocks noChangeShapeType="1"/>
              </p:cNvSpPr>
              <p:nvPr/>
            </p:nvSpPr>
            <p:spPr bwMode="auto">
              <a:xfrm rot="1540218" flipV="1">
                <a:off x="1927" y="464"/>
                <a:ext cx="32" cy="8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" name="Line 63"/>
              <p:cNvSpPr>
                <a:spLocks noChangeShapeType="1"/>
              </p:cNvSpPr>
              <p:nvPr/>
            </p:nvSpPr>
            <p:spPr bwMode="auto">
              <a:xfrm rot="1947931" flipH="1">
                <a:off x="374" y="863"/>
                <a:ext cx="432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" name="Line 64"/>
              <p:cNvSpPr>
                <a:spLocks noChangeShapeType="1"/>
              </p:cNvSpPr>
              <p:nvPr/>
            </p:nvSpPr>
            <p:spPr bwMode="auto">
              <a:xfrm rot="1947931" flipH="1">
                <a:off x="606" y="975"/>
                <a:ext cx="175" cy="6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" name="Line 65"/>
              <p:cNvSpPr>
                <a:spLocks noChangeShapeType="1"/>
              </p:cNvSpPr>
              <p:nvPr/>
            </p:nvSpPr>
            <p:spPr bwMode="auto">
              <a:xfrm rot="1947931" flipH="1">
                <a:off x="430" y="926"/>
                <a:ext cx="393" cy="5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" name="Line 66"/>
              <p:cNvSpPr>
                <a:spLocks noChangeShapeType="1"/>
              </p:cNvSpPr>
              <p:nvPr/>
            </p:nvSpPr>
            <p:spPr bwMode="auto">
              <a:xfrm rot="1947931" flipH="1">
                <a:off x="383" y="911"/>
                <a:ext cx="416" cy="6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13" name="Group 67"/>
              <p:cNvGrpSpPr>
                <a:grpSpLocks/>
              </p:cNvGrpSpPr>
              <p:nvPr/>
            </p:nvGrpSpPr>
            <p:grpSpPr bwMode="auto">
              <a:xfrm rot="10813471" flipH="1">
                <a:off x="552" y="1024"/>
                <a:ext cx="381" cy="47"/>
                <a:chOff x="1608" y="2049"/>
                <a:chExt cx="2934" cy="429"/>
              </a:xfrm>
            </p:grpSpPr>
            <p:grpSp>
              <p:nvGrpSpPr>
                <p:cNvPr id="16" name="Group 68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510" cy="384"/>
                  <a:chOff x="2820" y="2064"/>
                  <a:chExt cx="510" cy="384"/>
                </a:xfrm>
              </p:grpSpPr>
              <p:grpSp>
                <p:nvGrpSpPr>
                  <p:cNvPr id="69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20" y="2064"/>
                    <a:ext cx="207" cy="111"/>
                    <a:chOff x="912" y="1632"/>
                    <a:chExt cx="207" cy="111"/>
                  </a:xfrm>
                </p:grpSpPr>
                <p:sp>
                  <p:nvSpPr>
                    <p:cNvPr id="73" name="Arc 70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74" name="Arc 71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70" name="Group 72"/>
                  <p:cNvGrpSpPr>
                    <a:grpSpLocks/>
                  </p:cNvGrpSpPr>
                  <p:nvPr/>
                </p:nvGrpSpPr>
                <p:grpSpPr bwMode="auto">
                  <a:xfrm flipV="1">
                    <a:off x="2820" y="2175"/>
                    <a:ext cx="510" cy="273"/>
                    <a:chOff x="912" y="1632"/>
                    <a:chExt cx="207" cy="111"/>
                  </a:xfrm>
                </p:grpSpPr>
                <p:sp>
                  <p:nvSpPr>
                    <p:cNvPr id="71" name="Arc 73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72" name="Arc 74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</p:grpSp>
            <p:grpSp>
              <p:nvGrpSpPr>
                <p:cNvPr id="17" name="Group 75"/>
                <p:cNvGrpSpPr>
                  <a:grpSpLocks/>
                </p:cNvGrpSpPr>
                <p:nvPr/>
              </p:nvGrpSpPr>
              <p:grpSpPr bwMode="auto">
                <a:xfrm>
                  <a:off x="2517" y="2079"/>
                  <a:ext cx="510" cy="384"/>
                  <a:chOff x="2820" y="2064"/>
                  <a:chExt cx="510" cy="384"/>
                </a:xfrm>
              </p:grpSpPr>
              <p:grpSp>
                <p:nvGrpSpPr>
                  <p:cNvPr id="63" name="Group 76"/>
                  <p:cNvGrpSpPr>
                    <a:grpSpLocks/>
                  </p:cNvGrpSpPr>
                  <p:nvPr/>
                </p:nvGrpSpPr>
                <p:grpSpPr bwMode="auto">
                  <a:xfrm>
                    <a:off x="2820" y="2064"/>
                    <a:ext cx="207" cy="111"/>
                    <a:chOff x="912" y="1632"/>
                    <a:chExt cx="207" cy="111"/>
                  </a:xfrm>
                </p:grpSpPr>
                <p:sp>
                  <p:nvSpPr>
                    <p:cNvPr id="67" name="Arc 77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68" name="Arc 78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64" name="Group 79"/>
                  <p:cNvGrpSpPr>
                    <a:grpSpLocks/>
                  </p:cNvGrpSpPr>
                  <p:nvPr/>
                </p:nvGrpSpPr>
                <p:grpSpPr bwMode="auto">
                  <a:xfrm flipV="1">
                    <a:off x="2820" y="2175"/>
                    <a:ext cx="510" cy="273"/>
                    <a:chOff x="912" y="1632"/>
                    <a:chExt cx="207" cy="111"/>
                  </a:xfrm>
                </p:grpSpPr>
                <p:sp>
                  <p:nvSpPr>
                    <p:cNvPr id="65" name="Arc 80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66" name="Arc 81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</p:grpSp>
            <p:grpSp>
              <p:nvGrpSpPr>
                <p:cNvPr id="18" name="Group 82"/>
                <p:cNvGrpSpPr>
                  <a:grpSpLocks/>
                </p:cNvGrpSpPr>
                <p:nvPr/>
              </p:nvGrpSpPr>
              <p:grpSpPr bwMode="auto">
                <a:xfrm>
                  <a:off x="2214" y="2079"/>
                  <a:ext cx="510" cy="384"/>
                  <a:chOff x="2820" y="2064"/>
                  <a:chExt cx="510" cy="384"/>
                </a:xfrm>
              </p:grpSpPr>
              <p:grpSp>
                <p:nvGrpSpPr>
                  <p:cNvPr id="57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20" y="2064"/>
                    <a:ext cx="207" cy="111"/>
                    <a:chOff x="912" y="1632"/>
                    <a:chExt cx="207" cy="111"/>
                  </a:xfrm>
                </p:grpSpPr>
                <p:sp>
                  <p:nvSpPr>
                    <p:cNvPr id="61" name="Arc 84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62" name="Arc 85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58" name="Group 86"/>
                  <p:cNvGrpSpPr>
                    <a:grpSpLocks/>
                  </p:cNvGrpSpPr>
                  <p:nvPr/>
                </p:nvGrpSpPr>
                <p:grpSpPr bwMode="auto">
                  <a:xfrm flipV="1">
                    <a:off x="2820" y="2175"/>
                    <a:ext cx="510" cy="273"/>
                    <a:chOff x="912" y="1632"/>
                    <a:chExt cx="207" cy="111"/>
                  </a:xfrm>
                </p:grpSpPr>
                <p:sp>
                  <p:nvSpPr>
                    <p:cNvPr id="59" name="Arc 87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60" name="Arc 88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</p:grpSp>
            <p:grpSp>
              <p:nvGrpSpPr>
                <p:cNvPr id="19" name="Group 89"/>
                <p:cNvGrpSpPr>
                  <a:grpSpLocks/>
                </p:cNvGrpSpPr>
                <p:nvPr/>
              </p:nvGrpSpPr>
              <p:grpSpPr bwMode="auto">
                <a:xfrm>
                  <a:off x="1911" y="2094"/>
                  <a:ext cx="510" cy="384"/>
                  <a:chOff x="2820" y="2064"/>
                  <a:chExt cx="510" cy="384"/>
                </a:xfrm>
              </p:grpSpPr>
              <p:grpSp>
                <p:nvGrpSpPr>
                  <p:cNvPr id="51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2820" y="2064"/>
                    <a:ext cx="207" cy="111"/>
                    <a:chOff x="912" y="1632"/>
                    <a:chExt cx="207" cy="111"/>
                  </a:xfrm>
                </p:grpSpPr>
                <p:sp>
                  <p:nvSpPr>
                    <p:cNvPr id="55" name="Arc 91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56" name="Arc 92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52" name="Group 93"/>
                  <p:cNvGrpSpPr>
                    <a:grpSpLocks/>
                  </p:cNvGrpSpPr>
                  <p:nvPr/>
                </p:nvGrpSpPr>
                <p:grpSpPr bwMode="auto">
                  <a:xfrm flipV="1">
                    <a:off x="2820" y="2175"/>
                    <a:ext cx="510" cy="273"/>
                    <a:chOff x="912" y="1632"/>
                    <a:chExt cx="207" cy="111"/>
                  </a:xfrm>
                </p:grpSpPr>
                <p:sp>
                  <p:nvSpPr>
                    <p:cNvPr id="53" name="Arc 94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54" name="Arc 95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</p:grpSp>
            <p:grpSp>
              <p:nvGrpSpPr>
                <p:cNvPr id="20" name="Group 96"/>
                <p:cNvGrpSpPr>
                  <a:grpSpLocks/>
                </p:cNvGrpSpPr>
                <p:nvPr/>
              </p:nvGrpSpPr>
              <p:grpSpPr bwMode="auto">
                <a:xfrm>
                  <a:off x="4032" y="2049"/>
                  <a:ext cx="510" cy="384"/>
                  <a:chOff x="2820" y="2064"/>
                  <a:chExt cx="510" cy="384"/>
                </a:xfrm>
              </p:grpSpPr>
              <p:grpSp>
                <p:nvGrpSpPr>
                  <p:cNvPr id="45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2820" y="2064"/>
                    <a:ext cx="207" cy="111"/>
                    <a:chOff x="912" y="1632"/>
                    <a:chExt cx="207" cy="111"/>
                  </a:xfrm>
                </p:grpSpPr>
                <p:sp>
                  <p:nvSpPr>
                    <p:cNvPr id="49" name="Arc 98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50" name="Arc 99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46" name="Group 100"/>
                  <p:cNvGrpSpPr>
                    <a:grpSpLocks/>
                  </p:cNvGrpSpPr>
                  <p:nvPr/>
                </p:nvGrpSpPr>
                <p:grpSpPr bwMode="auto">
                  <a:xfrm flipV="1">
                    <a:off x="2820" y="2175"/>
                    <a:ext cx="510" cy="273"/>
                    <a:chOff x="912" y="1632"/>
                    <a:chExt cx="207" cy="111"/>
                  </a:xfrm>
                </p:grpSpPr>
                <p:sp>
                  <p:nvSpPr>
                    <p:cNvPr id="47" name="Arc 101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48" name="Arc 102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</p:grpSp>
            <p:grpSp>
              <p:nvGrpSpPr>
                <p:cNvPr id="21" name="Group 103"/>
                <p:cNvGrpSpPr>
                  <a:grpSpLocks/>
                </p:cNvGrpSpPr>
                <p:nvPr/>
              </p:nvGrpSpPr>
              <p:grpSpPr bwMode="auto">
                <a:xfrm>
                  <a:off x="3729" y="2064"/>
                  <a:ext cx="510" cy="384"/>
                  <a:chOff x="2820" y="2064"/>
                  <a:chExt cx="510" cy="384"/>
                </a:xfrm>
              </p:grpSpPr>
              <p:grpSp>
                <p:nvGrpSpPr>
                  <p:cNvPr id="39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20" y="2064"/>
                    <a:ext cx="207" cy="111"/>
                    <a:chOff x="912" y="1632"/>
                    <a:chExt cx="207" cy="111"/>
                  </a:xfrm>
                </p:grpSpPr>
                <p:sp>
                  <p:nvSpPr>
                    <p:cNvPr id="43" name="Arc 105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44" name="Arc 106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40" name="Group 107"/>
                  <p:cNvGrpSpPr>
                    <a:grpSpLocks/>
                  </p:cNvGrpSpPr>
                  <p:nvPr/>
                </p:nvGrpSpPr>
                <p:grpSpPr bwMode="auto">
                  <a:xfrm flipV="1">
                    <a:off x="2820" y="2175"/>
                    <a:ext cx="510" cy="273"/>
                    <a:chOff x="912" y="1632"/>
                    <a:chExt cx="207" cy="111"/>
                  </a:xfrm>
                </p:grpSpPr>
                <p:sp>
                  <p:nvSpPr>
                    <p:cNvPr id="41" name="Arc 108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42" name="Arc 109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</p:grpSp>
            <p:grpSp>
              <p:nvGrpSpPr>
                <p:cNvPr id="22" name="Group 110"/>
                <p:cNvGrpSpPr>
                  <a:grpSpLocks/>
                </p:cNvGrpSpPr>
                <p:nvPr/>
              </p:nvGrpSpPr>
              <p:grpSpPr bwMode="auto">
                <a:xfrm>
                  <a:off x="3426" y="2064"/>
                  <a:ext cx="510" cy="384"/>
                  <a:chOff x="2820" y="2064"/>
                  <a:chExt cx="510" cy="384"/>
                </a:xfrm>
              </p:grpSpPr>
              <p:grpSp>
                <p:nvGrpSpPr>
                  <p:cNvPr id="33" name="Group 111"/>
                  <p:cNvGrpSpPr>
                    <a:grpSpLocks/>
                  </p:cNvGrpSpPr>
                  <p:nvPr/>
                </p:nvGrpSpPr>
                <p:grpSpPr bwMode="auto">
                  <a:xfrm>
                    <a:off x="2820" y="2064"/>
                    <a:ext cx="207" cy="111"/>
                    <a:chOff x="912" y="1632"/>
                    <a:chExt cx="207" cy="111"/>
                  </a:xfrm>
                </p:grpSpPr>
                <p:sp>
                  <p:nvSpPr>
                    <p:cNvPr id="37" name="Arc 112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38" name="Arc 113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34" name="Group 114"/>
                  <p:cNvGrpSpPr>
                    <a:grpSpLocks/>
                  </p:cNvGrpSpPr>
                  <p:nvPr/>
                </p:nvGrpSpPr>
                <p:grpSpPr bwMode="auto">
                  <a:xfrm flipV="1">
                    <a:off x="2820" y="2175"/>
                    <a:ext cx="510" cy="273"/>
                    <a:chOff x="912" y="1632"/>
                    <a:chExt cx="207" cy="111"/>
                  </a:xfrm>
                </p:grpSpPr>
                <p:sp>
                  <p:nvSpPr>
                    <p:cNvPr id="35" name="Arc 115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36" name="Arc 116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</p:grpSp>
            <p:grpSp>
              <p:nvGrpSpPr>
                <p:cNvPr id="23" name="Group 117"/>
                <p:cNvGrpSpPr>
                  <a:grpSpLocks/>
                </p:cNvGrpSpPr>
                <p:nvPr/>
              </p:nvGrpSpPr>
              <p:grpSpPr bwMode="auto">
                <a:xfrm>
                  <a:off x="3123" y="2079"/>
                  <a:ext cx="510" cy="384"/>
                  <a:chOff x="2820" y="2064"/>
                  <a:chExt cx="510" cy="384"/>
                </a:xfrm>
              </p:grpSpPr>
              <p:grpSp>
                <p:nvGrpSpPr>
                  <p:cNvPr id="27" name="Group 118"/>
                  <p:cNvGrpSpPr>
                    <a:grpSpLocks/>
                  </p:cNvGrpSpPr>
                  <p:nvPr/>
                </p:nvGrpSpPr>
                <p:grpSpPr bwMode="auto">
                  <a:xfrm>
                    <a:off x="2820" y="2064"/>
                    <a:ext cx="207" cy="111"/>
                    <a:chOff x="912" y="1632"/>
                    <a:chExt cx="207" cy="111"/>
                  </a:xfrm>
                </p:grpSpPr>
                <p:sp>
                  <p:nvSpPr>
                    <p:cNvPr id="31" name="Arc 119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32" name="Arc 120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28" name="Group 121"/>
                  <p:cNvGrpSpPr>
                    <a:grpSpLocks/>
                  </p:cNvGrpSpPr>
                  <p:nvPr/>
                </p:nvGrpSpPr>
                <p:grpSpPr bwMode="auto">
                  <a:xfrm flipV="1">
                    <a:off x="2820" y="2175"/>
                    <a:ext cx="510" cy="273"/>
                    <a:chOff x="912" y="1632"/>
                    <a:chExt cx="207" cy="111"/>
                  </a:xfrm>
                </p:grpSpPr>
                <p:sp>
                  <p:nvSpPr>
                    <p:cNvPr id="29" name="Arc 122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30" name="Arc 123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</p:grpSp>
            <p:grpSp>
              <p:nvGrpSpPr>
                <p:cNvPr id="24" name="Group 124"/>
                <p:cNvGrpSpPr>
                  <a:grpSpLocks/>
                </p:cNvGrpSpPr>
                <p:nvPr/>
              </p:nvGrpSpPr>
              <p:grpSpPr bwMode="auto">
                <a:xfrm flipV="1">
                  <a:off x="1608" y="2205"/>
                  <a:ext cx="510" cy="273"/>
                  <a:chOff x="912" y="1632"/>
                  <a:chExt cx="207" cy="111"/>
                </a:xfrm>
              </p:grpSpPr>
              <p:sp>
                <p:nvSpPr>
                  <p:cNvPr id="25" name="Arc 12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6" name="Arc 12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sp>
            <p:nvSpPr>
              <p:cNvPr id="14" name="Line 127"/>
              <p:cNvSpPr>
                <a:spLocks noChangeShapeType="1"/>
              </p:cNvSpPr>
              <p:nvPr/>
            </p:nvSpPr>
            <p:spPr bwMode="auto">
              <a:xfrm rot="1947931" flipV="1">
                <a:off x="956" y="996"/>
                <a:ext cx="48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" name="AutoShape 128"/>
              <p:cNvSpPr>
                <a:spLocks noChangeArrowheads="1"/>
              </p:cNvSpPr>
              <p:nvPr/>
            </p:nvSpPr>
            <p:spPr bwMode="auto">
              <a:xfrm>
                <a:off x="912" y="960"/>
                <a:ext cx="144" cy="144"/>
              </a:xfrm>
              <a:prstGeom prst="star5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131" name="Group 129"/>
            <p:cNvGrpSpPr>
              <a:grpSpLocks/>
            </p:cNvGrpSpPr>
            <p:nvPr/>
          </p:nvGrpSpPr>
          <p:grpSpPr bwMode="auto">
            <a:xfrm>
              <a:off x="1922007" y="4391785"/>
              <a:ext cx="2560638" cy="1893887"/>
              <a:chOff x="1050" y="1735"/>
              <a:chExt cx="1613" cy="1193"/>
            </a:xfrm>
          </p:grpSpPr>
          <p:sp>
            <p:nvSpPr>
              <p:cNvPr id="132" name="Line 130"/>
              <p:cNvSpPr>
                <a:spLocks noChangeShapeType="1"/>
              </p:cNvSpPr>
              <p:nvPr/>
            </p:nvSpPr>
            <p:spPr bwMode="auto">
              <a:xfrm rot="1540218" flipV="1">
                <a:off x="2585" y="1735"/>
                <a:ext cx="78" cy="9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3" name="Line 131"/>
              <p:cNvSpPr>
                <a:spLocks noChangeShapeType="1"/>
              </p:cNvSpPr>
              <p:nvPr/>
            </p:nvSpPr>
            <p:spPr bwMode="auto">
              <a:xfrm rot="1947931" flipH="1">
                <a:off x="1050" y="2112"/>
                <a:ext cx="432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4" name="Line 132"/>
              <p:cNvSpPr>
                <a:spLocks noChangeShapeType="1"/>
              </p:cNvSpPr>
              <p:nvPr/>
            </p:nvSpPr>
            <p:spPr bwMode="auto">
              <a:xfrm rot="1947931" flipH="1">
                <a:off x="1282" y="2224"/>
                <a:ext cx="175" cy="6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5" name="Line 133"/>
              <p:cNvSpPr>
                <a:spLocks noChangeShapeType="1"/>
              </p:cNvSpPr>
              <p:nvPr/>
            </p:nvSpPr>
            <p:spPr bwMode="auto">
              <a:xfrm rot="1947931" flipH="1">
                <a:off x="1106" y="2175"/>
                <a:ext cx="393" cy="5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6" name="Line 134"/>
              <p:cNvSpPr>
                <a:spLocks noChangeShapeType="1"/>
              </p:cNvSpPr>
              <p:nvPr/>
            </p:nvSpPr>
            <p:spPr bwMode="auto">
              <a:xfrm rot="1947931" flipH="1">
                <a:off x="1059" y="2160"/>
                <a:ext cx="416" cy="6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137" name="Group 135"/>
              <p:cNvGrpSpPr>
                <a:grpSpLocks/>
              </p:cNvGrpSpPr>
              <p:nvPr/>
            </p:nvGrpSpPr>
            <p:grpSpPr bwMode="auto">
              <a:xfrm rot="10813471" flipH="1">
                <a:off x="1228" y="2273"/>
                <a:ext cx="381" cy="47"/>
                <a:chOff x="1608" y="2049"/>
                <a:chExt cx="2934" cy="429"/>
              </a:xfrm>
            </p:grpSpPr>
            <p:grpSp>
              <p:nvGrpSpPr>
                <p:cNvPr id="141" name="Group 136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510" cy="384"/>
                  <a:chOff x="2820" y="2064"/>
                  <a:chExt cx="510" cy="384"/>
                </a:xfrm>
              </p:grpSpPr>
              <p:grpSp>
                <p:nvGrpSpPr>
                  <p:cNvPr id="194" name="Group 137"/>
                  <p:cNvGrpSpPr>
                    <a:grpSpLocks/>
                  </p:cNvGrpSpPr>
                  <p:nvPr/>
                </p:nvGrpSpPr>
                <p:grpSpPr bwMode="auto">
                  <a:xfrm>
                    <a:off x="2820" y="2064"/>
                    <a:ext cx="207" cy="111"/>
                    <a:chOff x="912" y="1632"/>
                    <a:chExt cx="207" cy="111"/>
                  </a:xfrm>
                </p:grpSpPr>
                <p:sp>
                  <p:nvSpPr>
                    <p:cNvPr id="198" name="Arc 138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99" name="Arc 139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195" name="Group 140"/>
                  <p:cNvGrpSpPr>
                    <a:grpSpLocks/>
                  </p:cNvGrpSpPr>
                  <p:nvPr/>
                </p:nvGrpSpPr>
                <p:grpSpPr bwMode="auto">
                  <a:xfrm flipV="1">
                    <a:off x="2820" y="2175"/>
                    <a:ext cx="510" cy="273"/>
                    <a:chOff x="912" y="1632"/>
                    <a:chExt cx="207" cy="111"/>
                  </a:xfrm>
                </p:grpSpPr>
                <p:sp>
                  <p:nvSpPr>
                    <p:cNvPr id="196" name="Arc 141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97" name="Arc 142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</p:grpSp>
            <p:grpSp>
              <p:nvGrpSpPr>
                <p:cNvPr id="142" name="Group 143"/>
                <p:cNvGrpSpPr>
                  <a:grpSpLocks/>
                </p:cNvGrpSpPr>
                <p:nvPr/>
              </p:nvGrpSpPr>
              <p:grpSpPr bwMode="auto">
                <a:xfrm>
                  <a:off x="2517" y="2079"/>
                  <a:ext cx="510" cy="384"/>
                  <a:chOff x="2820" y="2064"/>
                  <a:chExt cx="510" cy="384"/>
                </a:xfrm>
              </p:grpSpPr>
              <p:grpSp>
                <p:nvGrpSpPr>
                  <p:cNvPr id="188" name="Group 144"/>
                  <p:cNvGrpSpPr>
                    <a:grpSpLocks/>
                  </p:cNvGrpSpPr>
                  <p:nvPr/>
                </p:nvGrpSpPr>
                <p:grpSpPr bwMode="auto">
                  <a:xfrm>
                    <a:off x="2820" y="2064"/>
                    <a:ext cx="207" cy="111"/>
                    <a:chOff x="912" y="1632"/>
                    <a:chExt cx="207" cy="111"/>
                  </a:xfrm>
                </p:grpSpPr>
                <p:sp>
                  <p:nvSpPr>
                    <p:cNvPr id="192" name="Arc 145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93" name="Arc 146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189" name="Group 147"/>
                  <p:cNvGrpSpPr>
                    <a:grpSpLocks/>
                  </p:cNvGrpSpPr>
                  <p:nvPr/>
                </p:nvGrpSpPr>
                <p:grpSpPr bwMode="auto">
                  <a:xfrm flipV="1">
                    <a:off x="2820" y="2175"/>
                    <a:ext cx="510" cy="273"/>
                    <a:chOff x="912" y="1632"/>
                    <a:chExt cx="207" cy="111"/>
                  </a:xfrm>
                </p:grpSpPr>
                <p:sp>
                  <p:nvSpPr>
                    <p:cNvPr id="190" name="Arc 148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91" name="Arc 149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</p:grpSp>
            <p:grpSp>
              <p:nvGrpSpPr>
                <p:cNvPr id="143" name="Group 150"/>
                <p:cNvGrpSpPr>
                  <a:grpSpLocks/>
                </p:cNvGrpSpPr>
                <p:nvPr/>
              </p:nvGrpSpPr>
              <p:grpSpPr bwMode="auto">
                <a:xfrm>
                  <a:off x="2214" y="2079"/>
                  <a:ext cx="510" cy="384"/>
                  <a:chOff x="2820" y="2064"/>
                  <a:chExt cx="510" cy="384"/>
                </a:xfrm>
              </p:grpSpPr>
              <p:grpSp>
                <p:nvGrpSpPr>
                  <p:cNvPr id="182" name="Group 151"/>
                  <p:cNvGrpSpPr>
                    <a:grpSpLocks/>
                  </p:cNvGrpSpPr>
                  <p:nvPr/>
                </p:nvGrpSpPr>
                <p:grpSpPr bwMode="auto">
                  <a:xfrm>
                    <a:off x="2820" y="2064"/>
                    <a:ext cx="207" cy="111"/>
                    <a:chOff x="912" y="1632"/>
                    <a:chExt cx="207" cy="111"/>
                  </a:xfrm>
                </p:grpSpPr>
                <p:sp>
                  <p:nvSpPr>
                    <p:cNvPr id="186" name="Arc 152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87" name="Arc 153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183" name="Group 154"/>
                  <p:cNvGrpSpPr>
                    <a:grpSpLocks/>
                  </p:cNvGrpSpPr>
                  <p:nvPr/>
                </p:nvGrpSpPr>
                <p:grpSpPr bwMode="auto">
                  <a:xfrm flipV="1">
                    <a:off x="2820" y="2175"/>
                    <a:ext cx="510" cy="273"/>
                    <a:chOff x="912" y="1632"/>
                    <a:chExt cx="207" cy="111"/>
                  </a:xfrm>
                </p:grpSpPr>
                <p:sp>
                  <p:nvSpPr>
                    <p:cNvPr id="184" name="Arc 155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85" name="Arc 156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</p:grpSp>
            <p:grpSp>
              <p:nvGrpSpPr>
                <p:cNvPr id="144" name="Group 157"/>
                <p:cNvGrpSpPr>
                  <a:grpSpLocks/>
                </p:cNvGrpSpPr>
                <p:nvPr/>
              </p:nvGrpSpPr>
              <p:grpSpPr bwMode="auto">
                <a:xfrm>
                  <a:off x="1911" y="2094"/>
                  <a:ext cx="510" cy="384"/>
                  <a:chOff x="2820" y="2064"/>
                  <a:chExt cx="510" cy="384"/>
                </a:xfrm>
              </p:grpSpPr>
              <p:grpSp>
                <p:nvGrpSpPr>
                  <p:cNvPr id="176" name="Group 158"/>
                  <p:cNvGrpSpPr>
                    <a:grpSpLocks/>
                  </p:cNvGrpSpPr>
                  <p:nvPr/>
                </p:nvGrpSpPr>
                <p:grpSpPr bwMode="auto">
                  <a:xfrm>
                    <a:off x="2820" y="2064"/>
                    <a:ext cx="207" cy="111"/>
                    <a:chOff x="912" y="1632"/>
                    <a:chExt cx="207" cy="111"/>
                  </a:xfrm>
                </p:grpSpPr>
                <p:sp>
                  <p:nvSpPr>
                    <p:cNvPr id="180" name="Arc 159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81" name="Arc 160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177" name="Group 161"/>
                  <p:cNvGrpSpPr>
                    <a:grpSpLocks/>
                  </p:cNvGrpSpPr>
                  <p:nvPr/>
                </p:nvGrpSpPr>
                <p:grpSpPr bwMode="auto">
                  <a:xfrm flipV="1">
                    <a:off x="2820" y="2175"/>
                    <a:ext cx="510" cy="273"/>
                    <a:chOff x="912" y="1632"/>
                    <a:chExt cx="207" cy="111"/>
                  </a:xfrm>
                </p:grpSpPr>
                <p:sp>
                  <p:nvSpPr>
                    <p:cNvPr id="178" name="Arc 162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79" name="Arc 163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</p:grpSp>
            <p:grpSp>
              <p:nvGrpSpPr>
                <p:cNvPr id="145" name="Group 164"/>
                <p:cNvGrpSpPr>
                  <a:grpSpLocks/>
                </p:cNvGrpSpPr>
                <p:nvPr/>
              </p:nvGrpSpPr>
              <p:grpSpPr bwMode="auto">
                <a:xfrm>
                  <a:off x="4032" y="2049"/>
                  <a:ext cx="510" cy="384"/>
                  <a:chOff x="2820" y="2064"/>
                  <a:chExt cx="510" cy="384"/>
                </a:xfrm>
              </p:grpSpPr>
              <p:grpSp>
                <p:nvGrpSpPr>
                  <p:cNvPr id="170" name="Group 165"/>
                  <p:cNvGrpSpPr>
                    <a:grpSpLocks/>
                  </p:cNvGrpSpPr>
                  <p:nvPr/>
                </p:nvGrpSpPr>
                <p:grpSpPr bwMode="auto">
                  <a:xfrm>
                    <a:off x="2820" y="2064"/>
                    <a:ext cx="207" cy="111"/>
                    <a:chOff x="912" y="1632"/>
                    <a:chExt cx="207" cy="111"/>
                  </a:xfrm>
                </p:grpSpPr>
                <p:sp>
                  <p:nvSpPr>
                    <p:cNvPr id="174" name="Arc 166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75" name="Arc 167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171" name="Group 168"/>
                  <p:cNvGrpSpPr>
                    <a:grpSpLocks/>
                  </p:cNvGrpSpPr>
                  <p:nvPr/>
                </p:nvGrpSpPr>
                <p:grpSpPr bwMode="auto">
                  <a:xfrm flipV="1">
                    <a:off x="2820" y="2175"/>
                    <a:ext cx="510" cy="273"/>
                    <a:chOff x="912" y="1632"/>
                    <a:chExt cx="207" cy="111"/>
                  </a:xfrm>
                </p:grpSpPr>
                <p:sp>
                  <p:nvSpPr>
                    <p:cNvPr id="172" name="Arc 169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73" name="Arc 170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</p:grpSp>
            <p:grpSp>
              <p:nvGrpSpPr>
                <p:cNvPr id="146" name="Group 171"/>
                <p:cNvGrpSpPr>
                  <a:grpSpLocks/>
                </p:cNvGrpSpPr>
                <p:nvPr/>
              </p:nvGrpSpPr>
              <p:grpSpPr bwMode="auto">
                <a:xfrm>
                  <a:off x="3729" y="2064"/>
                  <a:ext cx="510" cy="384"/>
                  <a:chOff x="2820" y="2064"/>
                  <a:chExt cx="510" cy="384"/>
                </a:xfrm>
              </p:grpSpPr>
              <p:grpSp>
                <p:nvGrpSpPr>
                  <p:cNvPr id="164" name="Group 172"/>
                  <p:cNvGrpSpPr>
                    <a:grpSpLocks/>
                  </p:cNvGrpSpPr>
                  <p:nvPr/>
                </p:nvGrpSpPr>
                <p:grpSpPr bwMode="auto">
                  <a:xfrm>
                    <a:off x="2820" y="2064"/>
                    <a:ext cx="207" cy="111"/>
                    <a:chOff x="912" y="1632"/>
                    <a:chExt cx="207" cy="111"/>
                  </a:xfrm>
                </p:grpSpPr>
                <p:sp>
                  <p:nvSpPr>
                    <p:cNvPr id="168" name="Arc 173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69" name="Arc 174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165" name="Group 175"/>
                  <p:cNvGrpSpPr>
                    <a:grpSpLocks/>
                  </p:cNvGrpSpPr>
                  <p:nvPr/>
                </p:nvGrpSpPr>
                <p:grpSpPr bwMode="auto">
                  <a:xfrm flipV="1">
                    <a:off x="2820" y="2175"/>
                    <a:ext cx="510" cy="273"/>
                    <a:chOff x="912" y="1632"/>
                    <a:chExt cx="207" cy="111"/>
                  </a:xfrm>
                </p:grpSpPr>
                <p:sp>
                  <p:nvSpPr>
                    <p:cNvPr id="166" name="Arc 176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67" name="Arc 177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</p:grpSp>
            <p:grpSp>
              <p:nvGrpSpPr>
                <p:cNvPr id="147" name="Group 178"/>
                <p:cNvGrpSpPr>
                  <a:grpSpLocks/>
                </p:cNvGrpSpPr>
                <p:nvPr/>
              </p:nvGrpSpPr>
              <p:grpSpPr bwMode="auto">
                <a:xfrm>
                  <a:off x="3426" y="2064"/>
                  <a:ext cx="510" cy="384"/>
                  <a:chOff x="2820" y="2064"/>
                  <a:chExt cx="510" cy="384"/>
                </a:xfrm>
              </p:grpSpPr>
              <p:grpSp>
                <p:nvGrpSpPr>
                  <p:cNvPr id="158" name="Group 179"/>
                  <p:cNvGrpSpPr>
                    <a:grpSpLocks/>
                  </p:cNvGrpSpPr>
                  <p:nvPr/>
                </p:nvGrpSpPr>
                <p:grpSpPr bwMode="auto">
                  <a:xfrm>
                    <a:off x="2820" y="2064"/>
                    <a:ext cx="207" cy="111"/>
                    <a:chOff x="912" y="1632"/>
                    <a:chExt cx="207" cy="111"/>
                  </a:xfrm>
                </p:grpSpPr>
                <p:sp>
                  <p:nvSpPr>
                    <p:cNvPr id="162" name="Arc 180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63" name="Arc 181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159" name="Group 182"/>
                  <p:cNvGrpSpPr>
                    <a:grpSpLocks/>
                  </p:cNvGrpSpPr>
                  <p:nvPr/>
                </p:nvGrpSpPr>
                <p:grpSpPr bwMode="auto">
                  <a:xfrm flipV="1">
                    <a:off x="2820" y="2175"/>
                    <a:ext cx="510" cy="273"/>
                    <a:chOff x="912" y="1632"/>
                    <a:chExt cx="207" cy="111"/>
                  </a:xfrm>
                </p:grpSpPr>
                <p:sp>
                  <p:nvSpPr>
                    <p:cNvPr id="160" name="Arc 183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61" name="Arc 184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</p:grpSp>
            <p:grpSp>
              <p:nvGrpSpPr>
                <p:cNvPr id="148" name="Group 185"/>
                <p:cNvGrpSpPr>
                  <a:grpSpLocks/>
                </p:cNvGrpSpPr>
                <p:nvPr/>
              </p:nvGrpSpPr>
              <p:grpSpPr bwMode="auto">
                <a:xfrm>
                  <a:off x="3123" y="2079"/>
                  <a:ext cx="510" cy="384"/>
                  <a:chOff x="2820" y="2064"/>
                  <a:chExt cx="510" cy="384"/>
                </a:xfrm>
              </p:grpSpPr>
              <p:grpSp>
                <p:nvGrpSpPr>
                  <p:cNvPr id="152" name="Group 186"/>
                  <p:cNvGrpSpPr>
                    <a:grpSpLocks/>
                  </p:cNvGrpSpPr>
                  <p:nvPr/>
                </p:nvGrpSpPr>
                <p:grpSpPr bwMode="auto">
                  <a:xfrm>
                    <a:off x="2820" y="2064"/>
                    <a:ext cx="207" cy="111"/>
                    <a:chOff x="912" y="1632"/>
                    <a:chExt cx="207" cy="111"/>
                  </a:xfrm>
                </p:grpSpPr>
                <p:sp>
                  <p:nvSpPr>
                    <p:cNvPr id="156" name="Arc 187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57" name="Arc 188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153" name="Group 189"/>
                  <p:cNvGrpSpPr>
                    <a:grpSpLocks/>
                  </p:cNvGrpSpPr>
                  <p:nvPr/>
                </p:nvGrpSpPr>
                <p:grpSpPr bwMode="auto">
                  <a:xfrm flipV="1">
                    <a:off x="2820" y="2175"/>
                    <a:ext cx="510" cy="273"/>
                    <a:chOff x="912" y="1632"/>
                    <a:chExt cx="207" cy="111"/>
                  </a:xfrm>
                </p:grpSpPr>
                <p:sp>
                  <p:nvSpPr>
                    <p:cNvPr id="154" name="Arc 190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155" name="Arc 191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</p:grpSp>
            <p:grpSp>
              <p:nvGrpSpPr>
                <p:cNvPr id="149" name="Group 192"/>
                <p:cNvGrpSpPr>
                  <a:grpSpLocks/>
                </p:cNvGrpSpPr>
                <p:nvPr/>
              </p:nvGrpSpPr>
              <p:grpSpPr bwMode="auto">
                <a:xfrm flipV="1">
                  <a:off x="1608" y="2205"/>
                  <a:ext cx="510" cy="273"/>
                  <a:chOff x="912" y="1632"/>
                  <a:chExt cx="207" cy="111"/>
                </a:xfrm>
              </p:grpSpPr>
              <p:sp>
                <p:nvSpPr>
                  <p:cNvPr id="150" name="Arc 193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151" name="Arc 194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sp>
            <p:nvSpPr>
              <p:cNvPr id="138" name="Line 195"/>
              <p:cNvSpPr>
                <a:spLocks noChangeShapeType="1"/>
              </p:cNvSpPr>
              <p:nvPr/>
            </p:nvSpPr>
            <p:spPr bwMode="auto">
              <a:xfrm rot="1947931" flipV="1">
                <a:off x="1632" y="2245"/>
                <a:ext cx="48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9" name="Line 196"/>
              <p:cNvSpPr>
                <a:spLocks noChangeShapeType="1"/>
              </p:cNvSpPr>
              <p:nvPr/>
            </p:nvSpPr>
            <p:spPr bwMode="auto">
              <a:xfrm flipV="1">
                <a:off x="1679" y="1801"/>
                <a:ext cx="91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0" name="AutoShape 197"/>
              <p:cNvSpPr>
                <a:spLocks noChangeArrowheads="1"/>
              </p:cNvSpPr>
              <p:nvPr/>
            </p:nvSpPr>
            <p:spPr bwMode="auto">
              <a:xfrm>
                <a:off x="1583" y="2213"/>
                <a:ext cx="144" cy="144"/>
              </a:xfrm>
              <a:prstGeom prst="star5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200" name="Group 198"/>
            <p:cNvGrpSpPr>
              <a:grpSpLocks/>
            </p:cNvGrpSpPr>
            <p:nvPr/>
          </p:nvGrpSpPr>
          <p:grpSpPr bwMode="auto">
            <a:xfrm>
              <a:off x="1312407" y="2890010"/>
              <a:ext cx="2560638" cy="1947862"/>
              <a:chOff x="624" y="926"/>
              <a:chExt cx="1613" cy="1227"/>
            </a:xfrm>
          </p:grpSpPr>
          <p:sp>
            <p:nvSpPr>
              <p:cNvPr id="201" name="Line 199"/>
              <p:cNvSpPr>
                <a:spLocks noChangeShapeType="1"/>
              </p:cNvSpPr>
              <p:nvPr/>
            </p:nvSpPr>
            <p:spPr bwMode="auto">
              <a:xfrm rot="1540218" flipV="1">
                <a:off x="2159" y="960"/>
                <a:ext cx="78" cy="9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2" name="Line 200"/>
              <p:cNvSpPr>
                <a:spLocks noChangeShapeType="1"/>
              </p:cNvSpPr>
              <p:nvPr/>
            </p:nvSpPr>
            <p:spPr bwMode="auto">
              <a:xfrm rot="1947931" flipH="1">
                <a:off x="624" y="1337"/>
                <a:ext cx="432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3" name="Line 201"/>
              <p:cNvSpPr>
                <a:spLocks noChangeShapeType="1"/>
              </p:cNvSpPr>
              <p:nvPr/>
            </p:nvSpPr>
            <p:spPr bwMode="auto">
              <a:xfrm rot="1947931" flipH="1">
                <a:off x="856" y="1449"/>
                <a:ext cx="175" cy="6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4" name="Line 202"/>
              <p:cNvSpPr>
                <a:spLocks noChangeShapeType="1"/>
              </p:cNvSpPr>
              <p:nvPr/>
            </p:nvSpPr>
            <p:spPr bwMode="auto">
              <a:xfrm rot="1947931" flipH="1">
                <a:off x="680" y="1400"/>
                <a:ext cx="393" cy="5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5" name="Line 203"/>
              <p:cNvSpPr>
                <a:spLocks noChangeShapeType="1"/>
              </p:cNvSpPr>
              <p:nvPr/>
            </p:nvSpPr>
            <p:spPr bwMode="auto">
              <a:xfrm rot="1947931" flipH="1">
                <a:off x="633" y="1385"/>
                <a:ext cx="416" cy="6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206" name="Group 204"/>
              <p:cNvGrpSpPr>
                <a:grpSpLocks/>
              </p:cNvGrpSpPr>
              <p:nvPr/>
            </p:nvGrpSpPr>
            <p:grpSpPr bwMode="auto">
              <a:xfrm rot="10813471" flipH="1">
                <a:off x="802" y="1498"/>
                <a:ext cx="381" cy="47"/>
                <a:chOff x="1608" y="2049"/>
                <a:chExt cx="2934" cy="429"/>
              </a:xfrm>
            </p:grpSpPr>
            <p:grpSp>
              <p:nvGrpSpPr>
                <p:cNvPr id="213" name="Group 205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510" cy="384"/>
                  <a:chOff x="2820" y="2064"/>
                  <a:chExt cx="510" cy="384"/>
                </a:xfrm>
              </p:grpSpPr>
              <p:grpSp>
                <p:nvGrpSpPr>
                  <p:cNvPr id="266" name="Group 206"/>
                  <p:cNvGrpSpPr>
                    <a:grpSpLocks/>
                  </p:cNvGrpSpPr>
                  <p:nvPr/>
                </p:nvGrpSpPr>
                <p:grpSpPr bwMode="auto">
                  <a:xfrm>
                    <a:off x="2820" y="2064"/>
                    <a:ext cx="207" cy="111"/>
                    <a:chOff x="912" y="1632"/>
                    <a:chExt cx="207" cy="111"/>
                  </a:xfrm>
                </p:grpSpPr>
                <p:sp>
                  <p:nvSpPr>
                    <p:cNvPr id="270" name="Arc 207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71" name="Arc 208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267" name="Group 209"/>
                  <p:cNvGrpSpPr>
                    <a:grpSpLocks/>
                  </p:cNvGrpSpPr>
                  <p:nvPr/>
                </p:nvGrpSpPr>
                <p:grpSpPr bwMode="auto">
                  <a:xfrm flipV="1">
                    <a:off x="2820" y="2175"/>
                    <a:ext cx="510" cy="273"/>
                    <a:chOff x="912" y="1632"/>
                    <a:chExt cx="207" cy="111"/>
                  </a:xfrm>
                </p:grpSpPr>
                <p:sp>
                  <p:nvSpPr>
                    <p:cNvPr id="268" name="Arc 210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69" name="Arc 211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</p:grpSp>
            <p:grpSp>
              <p:nvGrpSpPr>
                <p:cNvPr id="214" name="Group 212"/>
                <p:cNvGrpSpPr>
                  <a:grpSpLocks/>
                </p:cNvGrpSpPr>
                <p:nvPr/>
              </p:nvGrpSpPr>
              <p:grpSpPr bwMode="auto">
                <a:xfrm>
                  <a:off x="2517" y="2079"/>
                  <a:ext cx="510" cy="384"/>
                  <a:chOff x="2820" y="2064"/>
                  <a:chExt cx="510" cy="384"/>
                </a:xfrm>
              </p:grpSpPr>
              <p:grpSp>
                <p:nvGrpSpPr>
                  <p:cNvPr id="260" name="Group 213"/>
                  <p:cNvGrpSpPr>
                    <a:grpSpLocks/>
                  </p:cNvGrpSpPr>
                  <p:nvPr/>
                </p:nvGrpSpPr>
                <p:grpSpPr bwMode="auto">
                  <a:xfrm>
                    <a:off x="2820" y="2064"/>
                    <a:ext cx="207" cy="111"/>
                    <a:chOff x="912" y="1632"/>
                    <a:chExt cx="207" cy="111"/>
                  </a:xfrm>
                </p:grpSpPr>
                <p:sp>
                  <p:nvSpPr>
                    <p:cNvPr id="264" name="Arc 214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65" name="Arc 215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261" name="Group 216"/>
                  <p:cNvGrpSpPr>
                    <a:grpSpLocks/>
                  </p:cNvGrpSpPr>
                  <p:nvPr/>
                </p:nvGrpSpPr>
                <p:grpSpPr bwMode="auto">
                  <a:xfrm flipV="1">
                    <a:off x="2820" y="2175"/>
                    <a:ext cx="510" cy="273"/>
                    <a:chOff x="912" y="1632"/>
                    <a:chExt cx="207" cy="111"/>
                  </a:xfrm>
                </p:grpSpPr>
                <p:sp>
                  <p:nvSpPr>
                    <p:cNvPr id="262" name="Arc 217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63" name="Arc 218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</p:grpSp>
            <p:grpSp>
              <p:nvGrpSpPr>
                <p:cNvPr id="215" name="Group 219"/>
                <p:cNvGrpSpPr>
                  <a:grpSpLocks/>
                </p:cNvGrpSpPr>
                <p:nvPr/>
              </p:nvGrpSpPr>
              <p:grpSpPr bwMode="auto">
                <a:xfrm>
                  <a:off x="2214" y="2079"/>
                  <a:ext cx="510" cy="384"/>
                  <a:chOff x="2820" y="2064"/>
                  <a:chExt cx="510" cy="384"/>
                </a:xfrm>
              </p:grpSpPr>
              <p:grpSp>
                <p:nvGrpSpPr>
                  <p:cNvPr id="254" name="Group 220"/>
                  <p:cNvGrpSpPr>
                    <a:grpSpLocks/>
                  </p:cNvGrpSpPr>
                  <p:nvPr/>
                </p:nvGrpSpPr>
                <p:grpSpPr bwMode="auto">
                  <a:xfrm>
                    <a:off x="2820" y="2064"/>
                    <a:ext cx="207" cy="111"/>
                    <a:chOff x="912" y="1632"/>
                    <a:chExt cx="207" cy="111"/>
                  </a:xfrm>
                </p:grpSpPr>
                <p:sp>
                  <p:nvSpPr>
                    <p:cNvPr id="258" name="Arc 221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59" name="Arc 222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255" name="Group 223"/>
                  <p:cNvGrpSpPr>
                    <a:grpSpLocks/>
                  </p:cNvGrpSpPr>
                  <p:nvPr/>
                </p:nvGrpSpPr>
                <p:grpSpPr bwMode="auto">
                  <a:xfrm flipV="1">
                    <a:off x="2820" y="2175"/>
                    <a:ext cx="510" cy="273"/>
                    <a:chOff x="912" y="1632"/>
                    <a:chExt cx="207" cy="111"/>
                  </a:xfrm>
                </p:grpSpPr>
                <p:sp>
                  <p:nvSpPr>
                    <p:cNvPr id="256" name="Arc 224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57" name="Arc 225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</p:grpSp>
            <p:grpSp>
              <p:nvGrpSpPr>
                <p:cNvPr id="216" name="Group 226"/>
                <p:cNvGrpSpPr>
                  <a:grpSpLocks/>
                </p:cNvGrpSpPr>
                <p:nvPr/>
              </p:nvGrpSpPr>
              <p:grpSpPr bwMode="auto">
                <a:xfrm>
                  <a:off x="1911" y="2094"/>
                  <a:ext cx="510" cy="384"/>
                  <a:chOff x="2820" y="2064"/>
                  <a:chExt cx="510" cy="384"/>
                </a:xfrm>
              </p:grpSpPr>
              <p:grpSp>
                <p:nvGrpSpPr>
                  <p:cNvPr id="248" name="Group 227"/>
                  <p:cNvGrpSpPr>
                    <a:grpSpLocks/>
                  </p:cNvGrpSpPr>
                  <p:nvPr/>
                </p:nvGrpSpPr>
                <p:grpSpPr bwMode="auto">
                  <a:xfrm>
                    <a:off x="2820" y="2064"/>
                    <a:ext cx="207" cy="111"/>
                    <a:chOff x="912" y="1632"/>
                    <a:chExt cx="207" cy="111"/>
                  </a:xfrm>
                </p:grpSpPr>
                <p:sp>
                  <p:nvSpPr>
                    <p:cNvPr id="252" name="Arc 228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53" name="Arc 229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249" name="Group 230"/>
                  <p:cNvGrpSpPr>
                    <a:grpSpLocks/>
                  </p:cNvGrpSpPr>
                  <p:nvPr/>
                </p:nvGrpSpPr>
                <p:grpSpPr bwMode="auto">
                  <a:xfrm flipV="1">
                    <a:off x="2820" y="2175"/>
                    <a:ext cx="510" cy="273"/>
                    <a:chOff x="912" y="1632"/>
                    <a:chExt cx="207" cy="111"/>
                  </a:xfrm>
                </p:grpSpPr>
                <p:sp>
                  <p:nvSpPr>
                    <p:cNvPr id="250" name="Arc 231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51" name="Arc 232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</p:grpSp>
            <p:grpSp>
              <p:nvGrpSpPr>
                <p:cNvPr id="217" name="Group 233"/>
                <p:cNvGrpSpPr>
                  <a:grpSpLocks/>
                </p:cNvGrpSpPr>
                <p:nvPr/>
              </p:nvGrpSpPr>
              <p:grpSpPr bwMode="auto">
                <a:xfrm>
                  <a:off x="4032" y="2049"/>
                  <a:ext cx="510" cy="384"/>
                  <a:chOff x="2820" y="2064"/>
                  <a:chExt cx="510" cy="384"/>
                </a:xfrm>
              </p:grpSpPr>
              <p:grpSp>
                <p:nvGrpSpPr>
                  <p:cNvPr id="242" name="Group 234"/>
                  <p:cNvGrpSpPr>
                    <a:grpSpLocks/>
                  </p:cNvGrpSpPr>
                  <p:nvPr/>
                </p:nvGrpSpPr>
                <p:grpSpPr bwMode="auto">
                  <a:xfrm>
                    <a:off x="2820" y="2064"/>
                    <a:ext cx="207" cy="111"/>
                    <a:chOff x="912" y="1632"/>
                    <a:chExt cx="207" cy="111"/>
                  </a:xfrm>
                </p:grpSpPr>
                <p:sp>
                  <p:nvSpPr>
                    <p:cNvPr id="246" name="Arc 235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47" name="Arc 236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243" name="Group 237"/>
                  <p:cNvGrpSpPr>
                    <a:grpSpLocks/>
                  </p:cNvGrpSpPr>
                  <p:nvPr/>
                </p:nvGrpSpPr>
                <p:grpSpPr bwMode="auto">
                  <a:xfrm flipV="1">
                    <a:off x="2820" y="2175"/>
                    <a:ext cx="510" cy="273"/>
                    <a:chOff x="912" y="1632"/>
                    <a:chExt cx="207" cy="111"/>
                  </a:xfrm>
                </p:grpSpPr>
                <p:sp>
                  <p:nvSpPr>
                    <p:cNvPr id="244" name="Arc 238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45" name="Arc 239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</p:grpSp>
            <p:grpSp>
              <p:nvGrpSpPr>
                <p:cNvPr id="218" name="Group 240"/>
                <p:cNvGrpSpPr>
                  <a:grpSpLocks/>
                </p:cNvGrpSpPr>
                <p:nvPr/>
              </p:nvGrpSpPr>
              <p:grpSpPr bwMode="auto">
                <a:xfrm>
                  <a:off x="3729" y="2064"/>
                  <a:ext cx="510" cy="384"/>
                  <a:chOff x="2820" y="2064"/>
                  <a:chExt cx="510" cy="384"/>
                </a:xfrm>
              </p:grpSpPr>
              <p:grpSp>
                <p:nvGrpSpPr>
                  <p:cNvPr id="236" name="Group 241"/>
                  <p:cNvGrpSpPr>
                    <a:grpSpLocks/>
                  </p:cNvGrpSpPr>
                  <p:nvPr/>
                </p:nvGrpSpPr>
                <p:grpSpPr bwMode="auto">
                  <a:xfrm>
                    <a:off x="2820" y="2064"/>
                    <a:ext cx="207" cy="111"/>
                    <a:chOff x="912" y="1632"/>
                    <a:chExt cx="207" cy="111"/>
                  </a:xfrm>
                </p:grpSpPr>
                <p:sp>
                  <p:nvSpPr>
                    <p:cNvPr id="240" name="Arc 242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41" name="Arc 243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237" name="Group 244"/>
                  <p:cNvGrpSpPr>
                    <a:grpSpLocks/>
                  </p:cNvGrpSpPr>
                  <p:nvPr/>
                </p:nvGrpSpPr>
                <p:grpSpPr bwMode="auto">
                  <a:xfrm flipV="1">
                    <a:off x="2820" y="2175"/>
                    <a:ext cx="510" cy="273"/>
                    <a:chOff x="912" y="1632"/>
                    <a:chExt cx="207" cy="111"/>
                  </a:xfrm>
                </p:grpSpPr>
                <p:sp>
                  <p:nvSpPr>
                    <p:cNvPr id="238" name="Arc 245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39" name="Arc 246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</p:grpSp>
            <p:grpSp>
              <p:nvGrpSpPr>
                <p:cNvPr id="219" name="Group 247"/>
                <p:cNvGrpSpPr>
                  <a:grpSpLocks/>
                </p:cNvGrpSpPr>
                <p:nvPr/>
              </p:nvGrpSpPr>
              <p:grpSpPr bwMode="auto">
                <a:xfrm>
                  <a:off x="3426" y="2064"/>
                  <a:ext cx="510" cy="384"/>
                  <a:chOff x="2820" y="2064"/>
                  <a:chExt cx="510" cy="384"/>
                </a:xfrm>
              </p:grpSpPr>
              <p:grpSp>
                <p:nvGrpSpPr>
                  <p:cNvPr id="230" name="Group 248"/>
                  <p:cNvGrpSpPr>
                    <a:grpSpLocks/>
                  </p:cNvGrpSpPr>
                  <p:nvPr/>
                </p:nvGrpSpPr>
                <p:grpSpPr bwMode="auto">
                  <a:xfrm>
                    <a:off x="2820" y="2064"/>
                    <a:ext cx="207" cy="111"/>
                    <a:chOff x="912" y="1632"/>
                    <a:chExt cx="207" cy="111"/>
                  </a:xfrm>
                </p:grpSpPr>
                <p:sp>
                  <p:nvSpPr>
                    <p:cNvPr id="234" name="Arc 249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35" name="Arc 250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231" name="Group 251"/>
                  <p:cNvGrpSpPr>
                    <a:grpSpLocks/>
                  </p:cNvGrpSpPr>
                  <p:nvPr/>
                </p:nvGrpSpPr>
                <p:grpSpPr bwMode="auto">
                  <a:xfrm flipV="1">
                    <a:off x="2820" y="2175"/>
                    <a:ext cx="510" cy="273"/>
                    <a:chOff x="912" y="1632"/>
                    <a:chExt cx="207" cy="111"/>
                  </a:xfrm>
                </p:grpSpPr>
                <p:sp>
                  <p:nvSpPr>
                    <p:cNvPr id="232" name="Arc 252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33" name="Arc 253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</p:grpSp>
            <p:grpSp>
              <p:nvGrpSpPr>
                <p:cNvPr id="220" name="Group 254"/>
                <p:cNvGrpSpPr>
                  <a:grpSpLocks/>
                </p:cNvGrpSpPr>
                <p:nvPr/>
              </p:nvGrpSpPr>
              <p:grpSpPr bwMode="auto">
                <a:xfrm>
                  <a:off x="3123" y="2079"/>
                  <a:ext cx="510" cy="384"/>
                  <a:chOff x="2820" y="2064"/>
                  <a:chExt cx="510" cy="384"/>
                </a:xfrm>
              </p:grpSpPr>
              <p:grpSp>
                <p:nvGrpSpPr>
                  <p:cNvPr id="224" name="Group 255"/>
                  <p:cNvGrpSpPr>
                    <a:grpSpLocks/>
                  </p:cNvGrpSpPr>
                  <p:nvPr/>
                </p:nvGrpSpPr>
                <p:grpSpPr bwMode="auto">
                  <a:xfrm>
                    <a:off x="2820" y="2064"/>
                    <a:ext cx="207" cy="111"/>
                    <a:chOff x="912" y="1632"/>
                    <a:chExt cx="207" cy="111"/>
                  </a:xfrm>
                </p:grpSpPr>
                <p:sp>
                  <p:nvSpPr>
                    <p:cNvPr id="228" name="Arc 256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29" name="Arc 257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225" name="Group 258"/>
                  <p:cNvGrpSpPr>
                    <a:grpSpLocks/>
                  </p:cNvGrpSpPr>
                  <p:nvPr/>
                </p:nvGrpSpPr>
                <p:grpSpPr bwMode="auto">
                  <a:xfrm flipV="1">
                    <a:off x="2820" y="2175"/>
                    <a:ext cx="510" cy="273"/>
                    <a:chOff x="912" y="1632"/>
                    <a:chExt cx="207" cy="111"/>
                  </a:xfrm>
                </p:grpSpPr>
                <p:sp>
                  <p:nvSpPr>
                    <p:cNvPr id="226" name="Arc 259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27" name="Arc 260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</p:grpSp>
            <p:grpSp>
              <p:nvGrpSpPr>
                <p:cNvPr id="221" name="Group 261"/>
                <p:cNvGrpSpPr>
                  <a:grpSpLocks/>
                </p:cNvGrpSpPr>
                <p:nvPr/>
              </p:nvGrpSpPr>
              <p:grpSpPr bwMode="auto">
                <a:xfrm flipV="1">
                  <a:off x="1608" y="2205"/>
                  <a:ext cx="510" cy="273"/>
                  <a:chOff x="912" y="1632"/>
                  <a:chExt cx="207" cy="111"/>
                </a:xfrm>
              </p:grpSpPr>
              <p:sp>
                <p:nvSpPr>
                  <p:cNvPr id="222" name="Arc 26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23" name="Arc 26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sp>
            <p:nvSpPr>
              <p:cNvPr id="207" name="Line 264"/>
              <p:cNvSpPr>
                <a:spLocks noChangeShapeType="1"/>
              </p:cNvSpPr>
              <p:nvPr/>
            </p:nvSpPr>
            <p:spPr bwMode="auto">
              <a:xfrm rot="1947931" flipV="1">
                <a:off x="1206" y="1470"/>
                <a:ext cx="48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8" name="Line 265"/>
              <p:cNvSpPr>
                <a:spLocks noChangeShapeType="1"/>
              </p:cNvSpPr>
              <p:nvPr/>
            </p:nvSpPr>
            <p:spPr bwMode="auto">
              <a:xfrm flipV="1">
                <a:off x="1253" y="1026"/>
                <a:ext cx="91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9" name="AutoShape 266"/>
              <p:cNvSpPr>
                <a:spLocks noChangeArrowheads="1"/>
              </p:cNvSpPr>
              <p:nvPr/>
            </p:nvSpPr>
            <p:spPr bwMode="auto">
              <a:xfrm>
                <a:off x="1157" y="1438"/>
                <a:ext cx="144" cy="144"/>
              </a:xfrm>
              <a:prstGeom prst="star5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0" name="Line 267"/>
              <p:cNvSpPr>
                <a:spLocks noChangeShapeType="1"/>
              </p:cNvSpPr>
              <p:nvPr/>
            </p:nvSpPr>
            <p:spPr bwMode="auto">
              <a:xfrm flipV="1">
                <a:off x="1248" y="960"/>
                <a:ext cx="384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1" name="Line 268"/>
              <p:cNvSpPr>
                <a:spLocks noChangeShapeType="1"/>
              </p:cNvSpPr>
              <p:nvPr/>
            </p:nvSpPr>
            <p:spPr bwMode="auto">
              <a:xfrm>
                <a:off x="1248" y="153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2" name="Oval 269"/>
              <p:cNvSpPr>
                <a:spLocks noChangeArrowheads="1"/>
              </p:cNvSpPr>
              <p:nvPr/>
            </p:nvSpPr>
            <p:spPr bwMode="auto">
              <a:xfrm rot="-1419784">
                <a:off x="1653" y="926"/>
                <a:ext cx="240" cy="62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272" name="Group 270"/>
            <p:cNvGrpSpPr>
              <a:grpSpLocks/>
            </p:cNvGrpSpPr>
            <p:nvPr/>
          </p:nvGrpSpPr>
          <p:grpSpPr bwMode="auto">
            <a:xfrm>
              <a:off x="1617207" y="3694872"/>
              <a:ext cx="2590800" cy="1905000"/>
              <a:chOff x="768" y="1584"/>
              <a:chExt cx="1632" cy="1200"/>
            </a:xfrm>
          </p:grpSpPr>
          <p:sp>
            <p:nvSpPr>
              <p:cNvPr id="273" name="Line 271"/>
              <p:cNvSpPr>
                <a:spLocks noChangeShapeType="1"/>
              </p:cNvSpPr>
              <p:nvPr/>
            </p:nvSpPr>
            <p:spPr bwMode="auto">
              <a:xfrm rot="1540218" flipV="1">
                <a:off x="2322" y="1584"/>
                <a:ext cx="78" cy="9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4" name="Line 272"/>
              <p:cNvSpPr>
                <a:spLocks noChangeShapeType="1"/>
              </p:cNvSpPr>
              <p:nvPr/>
            </p:nvSpPr>
            <p:spPr bwMode="auto">
              <a:xfrm rot="1947931" flipH="1">
                <a:off x="768" y="1968"/>
                <a:ext cx="432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5" name="Line 273"/>
              <p:cNvSpPr>
                <a:spLocks noChangeShapeType="1"/>
              </p:cNvSpPr>
              <p:nvPr/>
            </p:nvSpPr>
            <p:spPr bwMode="auto">
              <a:xfrm rot="1947931" flipH="1">
                <a:off x="1000" y="2080"/>
                <a:ext cx="175" cy="6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6" name="Line 274"/>
              <p:cNvSpPr>
                <a:spLocks noChangeShapeType="1"/>
              </p:cNvSpPr>
              <p:nvPr/>
            </p:nvSpPr>
            <p:spPr bwMode="auto">
              <a:xfrm rot="1947931" flipH="1">
                <a:off x="824" y="2031"/>
                <a:ext cx="393" cy="5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7" name="Line 275"/>
              <p:cNvSpPr>
                <a:spLocks noChangeShapeType="1"/>
              </p:cNvSpPr>
              <p:nvPr/>
            </p:nvSpPr>
            <p:spPr bwMode="auto">
              <a:xfrm rot="1947931" flipH="1">
                <a:off x="777" y="2016"/>
                <a:ext cx="416" cy="6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278" name="Group 276"/>
              <p:cNvGrpSpPr>
                <a:grpSpLocks/>
              </p:cNvGrpSpPr>
              <p:nvPr/>
            </p:nvGrpSpPr>
            <p:grpSpPr bwMode="auto">
              <a:xfrm rot="10813471" flipH="1">
                <a:off x="946" y="2129"/>
                <a:ext cx="381" cy="47"/>
                <a:chOff x="1608" y="2049"/>
                <a:chExt cx="2934" cy="429"/>
              </a:xfrm>
            </p:grpSpPr>
            <p:grpSp>
              <p:nvGrpSpPr>
                <p:cNvPr id="285" name="Group 277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510" cy="384"/>
                  <a:chOff x="2820" y="2064"/>
                  <a:chExt cx="510" cy="384"/>
                </a:xfrm>
              </p:grpSpPr>
              <p:grpSp>
                <p:nvGrpSpPr>
                  <p:cNvPr id="338" name="Group 278"/>
                  <p:cNvGrpSpPr>
                    <a:grpSpLocks/>
                  </p:cNvGrpSpPr>
                  <p:nvPr/>
                </p:nvGrpSpPr>
                <p:grpSpPr bwMode="auto">
                  <a:xfrm>
                    <a:off x="2820" y="2064"/>
                    <a:ext cx="207" cy="111"/>
                    <a:chOff x="912" y="1632"/>
                    <a:chExt cx="207" cy="111"/>
                  </a:xfrm>
                </p:grpSpPr>
                <p:sp>
                  <p:nvSpPr>
                    <p:cNvPr id="342" name="Arc 279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343" name="Arc 280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339" name="Group 281"/>
                  <p:cNvGrpSpPr>
                    <a:grpSpLocks/>
                  </p:cNvGrpSpPr>
                  <p:nvPr/>
                </p:nvGrpSpPr>
                <p:grpSpPr bwMode="auto">
                  <a:xfrm flipV="1">
                    <a:off x="2820" y="2175"/>
                    <a:ext cx="510" cy="273"/>
                    <a:chOff x="912" y="1632"/>
                    <a:chExt cx="207" cy="111"/>
                  </a:xfrm>
                </p:grpSpPr>
                <p:sp>
                  <p:nvSpPr>
                    <p:cNvPr id="340" name="Arc 282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341" name="Arc 283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</p:grpSp>
            <p:grpSp>
              <p:nvGrpSpPr>
                <p:cNvPr id="286" name="Group 284"/>
                <p:cNvGrpSpPr>
                  <a:grpSpLocks/>
                </p:cNvGrpSpPr>
                <p:nvPr/>
              </p:nvGrpSpPr>
              <p:grpSpPr bwMode="auto">
                <a:xfrm>
                  <a:off x="2517" y="2079"/>
                  <a:ext cx="510" cy="384"/>
                  <a:chOff x="2820" y="2064"/>
                  <a:chExt cx="510" cy="384"/>
                </a:xfrm>
              </p:grpSpPr>
              <p:grpSp>
                <p:nvGrpSpPr>
                  <p:cNvPr id="332" name="Group 285"/>
                  <p:cNvGrpSpPr>
                    <a:grpSpLocks/>
                  </p:cNvGrpSpPr>
                  <p:nvPr/>
                </p:nvGrpSpPr>
                <p:grpSpPr bwMode="auto">
                  <a:xfrm>
                    <a:off x="2820" y="2064"/>
                    <a:ext cx="207" cy="111"/>
                    <a:chOff x="912" y="1632"/>
                    <a:chExt cx="207" cy="111"/>
                  </a:xfrm>
                </p:grpSpPr>
                <p:sp>
                  <p:nvSpPr>
                    <p:cNvPr id="336" name="Arc 286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337" name="Arc 287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333" name="Group 288"/>
                  <p:cNvGrpSpPr>
                    <a:grpSpLocks/>
                  </p:cNvGrpSpPr>
                  <p:nvPr/>
                </p:nvGrpSpPr>
                <p:grpSpPr bwMode="auto">
                  <a:xfrm flipV="1">
                    <a:off x="2820" y="2175"/>
                    <a:ext cx="510" cy="273"/>
                    <a:chOff x="912" y="1632"/>
                    <a:chExt cx="207" cy="111"/>
                  </a:xfrm>
                </p:grpSpPr>
                <p:sp>
                  <p:nvSpPr>
                    <p:cNvPr id="334" name="Arc 289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335" name="Arc 290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</p:grpSp>
            <p:grpSp>
              <p:nvGrpSpPr>
                <p:cNvPr id="287" name="Group 291"/>
                <p:cNvGrpSpPr>
                  <a:grpSpLocks/>
                </p:cNvGrpSpPr>
                <p:nvPr/>
              </p:nvGrpSpPr>
              <p:grpSpPr bwMode="auto">
                <a:xfrm>
                  <a:off x="2214" y="2079"/>
                  <a:ext cx="510" cy="384"/>
                  <a:chOff x="2820" y="2064"/>
                  <a:chExt cx="510" cy="384"/>
                </a:xfrm>
              </p:grpSpPr>
              <p:grpSp>
                <p:nvGrpSpPr>
                  <p:cNvPr id="326" name="Group 292"/>
                  <p:cNvGrpSpPr>
                    <a:grpSpLocks/>
                  </p:cNvGrpSpPr>
                  <p:nvPr/>
                </p:nvGrpSpPr>
                <p:grpSpPr bwMode="auto">
                  <a:xfrm>
                    <a:off x="2820" y="2064"/>
                    <a:ext cx="207" cy="111"/>
                    <a:chOff x="912" y="1632"/>
                    <a:chExt cx="207" cy="111"/>
                  </a:xfrm>
                </p:grpSpPr>
                <p:sp>
                  <p:nvSpPr>
                    <p:cNvPr id="330" name="Arc 293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331" name="Arc 294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327" name="Group 295"/>
                  <p:cNvGrpSpPr>
                    <a:grpSpLocks/>
                  </p:cNvGrpSpPr>
                  <p:nvPr/>
                </p:nvGrpSpPr>
                <p:grpSpPr bwMode="auto">
                  <a:xfrm flipV="1">
                    <a:off x="2820" y="2175"/>
                    <a:ext cx="510" cy="273"/>
                    <a:chOff x="912" y="1632"/>
                    <a:chExt cx="207" cy="111"/>
                  </a:xfrm>
                </p:grpSpPr>
                <p:sp>
                  <p:nvSpPr>
                    <p:cNvPr id="328" name="Arc 296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329" name="Arc 297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</p:grpSp>
            <p:grpSp>
              <p:nvGrpSpPr>
                <p:cNvPr id="288" name="Group 298"/>
                <p:cNvGrpSpPr>
                  <a:grpSpLocks/>
                </p:cNvGrpSpPr>
                <p:nvPr/>
              </p:nvGrpSpPr>
              <p:grpSpPr bwMode="auto">
                <a:xfrm>
                  <a:off x="1911" y="2094"/>
                  <a:ext cx="510" cy="384"/>
                  <a:chOff x="2820" y="2064"/>
                  <a:chExt cx="510" cy="384"/>
                </a:xfrm>
              </p:grpSpPr>
              <p:grpSp>
                <p:nvGrpSpPr>
                  <p:cNvPr id="320" name="Group 299"/>
                  <p:cNvGrpSpPr>
                    <a:grpSpLocks/>
                  </p:cNvGrpSpPr>
                  <p:nvPr/>
                </p:nvGrpSpPr>
                <p:grpSpPr bwMode="auto">
                  <a:xfrm>
                    <a:off x="2820" y="2064"/>
                    <a:ext cx="207" cy="111"/>
                    <a:chOff x="912" y="1632"/>
                    <a:chExt cx="207" cy="111"/>
                  </a:xfrm>
                </p:grpSpPr>
                <p:sp>
                  <p:nvSpPr>
                    <p:cNvPr id="324" name="Arc 300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325" name="Arc 301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321" name="Group 302"/>
                  <p:cNvGrpSpPr>
                    <a:grpSpLocks/>
                  </p:cNvGrpSpPr>
                  <p:nvPr/>
                </p:nvGrpSpPr>
                <p:grpSpPr bwMode="auto">
                  <a:xfrm flipV="1">
                    <a:off x="2820" y="2175"/>
                    <a:ext cx="510" cy="273"/>
                    <a:chOff x="912" y="1632"/>
                    <a:chExt cx="207" cy="111"/>
                  </a:xfrm>
                </p:grpSpPr>
                <p:sp>
                  <p:nvSpPr>
                    <p:cNvPr id="322" name="Arc 303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323" name="Arc 304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</p:grpSp>
            <p:grpSp>
              <p:nvGrpSpPr>
                <p:cNvPr id="289" name="Group 305"/>
                <p:cNvGrpSpPr>
                  <a:grpSpLocks/>
                </p:cNvGrpSpPr>
                <p:nvPr/>
              </p:nvGrpSpPr>
              <p:grpSpPr bwMode="auto">
                <a:xfrm>
                  <a:off x="4032" y="2049"/>
                  <a:ext cx="510" cy="384"/>
                  <a:chOff x="2820" y="2064"/>
                  <a:chExt cx="510" cy="384"/>
                </a:xfrm>
              </p:grpSpPr>
              <p:grpSp>
                <p:nvGrpSpPr>
                  <p:cNvPr id="314" name="Group 306"/>
                  <p:cNvGrpSpPr>
                    <a:grpSpLocks/>
                  </p:cNvGrpSpPr>
                  <p:nvPr/>
                </p:nvGrpSpPr>
                <p:grpSpPr bwMode="auto">
                  <a:xfrm>
                    <a:off x="2820" y="2064"/>
                    <a:ext cx="207" cy="111"/>
                    <a:chOff x="912" y="1632"/>
                    <a:chExt cx="207" cy="111"/>
                  </a:xfrm>
                </p:grpSpPr>
                <p:sp>
                  <p:nvSpPr>
                    <p:cNvPr id="318" name="Arc 307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319" name="Arc 308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315" name="Group 309"/>
                  <p:cNvGrpSpPr>
                    <a:grpSpLocks/>
                  </p:cNvGrpSpPr>
                  <p:nvPr/>
                </p:nvGrpSpPr>
                <p:grpSpPr bwMode="auto">
                  <a:xfrm flipV="1">
                    <a:off x="2820" y="2175"/>
                    <a:ext cx="510" cy="273"/>
                    <a:chOff x="912" y="1632"/>
                    <a:chExt cx="207" cy="111"/>
                  </a:xfrm>
                </p:grpSpPr>
                <p:sp>
                  <p:nvSpPr>
                    <p:cNvPr id="316" name="Arc 310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317" name="Arc 311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</p:grpSp>
            <p:grpSp>
              <p:nvGrpSpPr>
                <p:cNvPr id="290" name="Group 312"/>
                <p:cNvGrpSpPr>
                  <a:grpSpLocks/>
                </p:cNvGrpSpPr>
                <p:nvPr/>
              </p:nvGrpSpPr>
              <p:grpSpPr bwMode="auto">
                <a:xfrm>
                  <a:off x="3729" y="2064"/>
                  <a:ext cx="510" cy="384"/>
                  <a:chOff x="2820" y="2064"/>
                  <a:chExt cx="510" cy="384"/>
                </a:xfrm>
              </p:grpSpPr>
              <p:grpSp>
                <p:nvGrpSpPr>
                  <p:cNvPr id="308" name="Group 313"/>
                  <p:cNvGrpSpPr>
                    <a:grpSpLocks/>
                  </p:cNvGrpSpPr>
                  <p:nvPr/>
                </p:nvGrpSpPr>
                <p:grpSpPr bwMode="auto">
                  <a:xfrm>
                    <a:off x="2820" y="2064"/>
                    <a:ext cx="207" cy="111"/>
                    <a:chOff x="912" y="1632"/>
                    <a:chExt cx="207" cy="111"/>
                  </a:xfrm>
                </p:grpSpPr>
                <p:sp>
                  <p:nvSpPr>
                    <p:cNvPr id="312" name="Arc 314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313" name="Arc 315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309" name="Group 316"/>
                  <p:cNvGrpSpPr>
                    <a:grpSpLocks/>
                  </p:cNvGrpSpPr>
                  <p:nvPr/>
                </p:nvGrpSpPr>
                <p:grpSpPr bwMode="auto">
                  <a:xfrm flipV="1">
                    <a:off x="2820" y="2175"/>
                    <a:ext cx="510" cy="273"/>
                    <a:chOff x="912" y="1632"/>
                    <a:chExt cx="207" cy="111"/>
                  </a:xfrm>
                </p:grpSpPr>
                <p:sp>
                  <p:nvSpPr>
                    <p:cNvPr id="310" name="Arc 317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311" name="Arc 318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</p:grpSp>
            <p:grpSp>
              <p:nvGrpSpPr>
                <p:cNvPr id="291" name="Group 319"/>
                <p:cNvGrpSpPr>
                  <a:grpSpLocks/>
                </p:cNvGrpSpPr>
                <p:nvPr/>
              </p:nvGrpSpPr>
              <p:grpSpPr bwMode="auto">
                <a:xfrm>
                  <a:off x="3426" y="2064"/>
                  <a:ext cx="510" cy="384"/>
                  <a:chOff x="2820" y="2064"/>
                  <a:chExt cx="510" cy="384"/>
                </a:xfrm>
              </p:grpSpPr>
              <p:grpSp>
                <p:nvGrpSpPr>
                  <p:cNvPr id="302" name="Group 320"/>
                  <p:cNvGrpSpPr>
                    <a:grpSpLocks/>
                  </p:cNvGrpSpPr>
                  <p:nvPr/>
                </p:nvGrpSpPr>
                <p:grpSpPr bwMode="auto">
                  <a:xfrm>
                    <a:off x="2820" y="2064"/>
                    <a:ext cx="207" cy="111"/>
                    <a:chOff x="912" y="1632"/>
                    <a:chExt cx="207" cy="111"/>
                  </a:xfrm>
                </p:grpSpPr>
                <p:sp>
                  <p:nvSpPr>
                    <p:cNvPr id="306" name="Arc 321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307" name="Arc 322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303" name="Group 323"/>
                  <p:cNvGrpSpPr>
                    <a:grpSpLocks/>
                  </p:cNvGrpSpPr>
                  <p:nvPr/>
                </p:nvGrpSpPr>
                <p:grpSpPr bwMode="auto">
                  <a:xfrm flipV="1">
                    <a:off x="2820" y="2175"/>
                    <a:ext cx="510" cy="273"/>
                    <a:chOff x="912" y="1632"/>
                    <a:chExt cx="207" cy="111"/>
                  </a:xfrm>
                </p:grpSpPr>
                <p:sp>
                  <p:nvSpPr>
                    <p:cNvPr id="304" name="Arc 324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305" name="Arc 325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</p:grpSp>
            <p:grpSp>
              <p:nvGrpSpPr>
                <p:cNvPr id="292" name="Group 326"/>
                <p:cNvGrpSpPr>
                  <a:grpSpLocks/>
                </p:cNvGrpSpPr>
                <p:nvPr/>
              </p:nvGrpSpPr>
              <p:grpSpPr bwMode="auto">
                <a:xfrm>
                  <a:off x="3123" y="2079"/>
                  <a:ext cx="510" cy="384"/>
                  <a:chOff x="2820" y="2064"/>
                  <a:chExt cx="510" cy="384"/>
                </a:xfrm>
              </p:grpSpPr>
              <p:grpSp>
                <p:nvGrpSpPr>
                  <p:cNvPr id="296" name="Group 327"/>
                  <p:cNvGrpSpPr>
                    <a:grpSpLocks/>
                  </p:cNvGrpSpPr>
                  <p:nvPr/>
                </p:nvGrpSpPr>
                <p:grpSpPr bwMode="auto">
                  <a:xfrm>
                    <a:off x="2820" y="2064"/>
                    <a:ext cx="207" cy="111"/>
                    <a:chOff x="912" y="1632"/>
                    <a:chExt cx="207" cy="111"/>
                  </a:xfrm>
                </p:grpSpPr>
                <p:sp>
                  <p:nvSpPr>
                    <p:cNvPr id="300" name="Arc 328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301" name="Arc 329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297" name="Group 330"/>
                  <p:cNvGrpSpPr>
                    <a:grpSpLocks/>
                  </p:cNvGrpSpPr>
                  <p:nvPr/>
                </p:nvGrpSpPr>
                <p:grpSpPr bwMode="auto">
                  <a:xfrm flipV="1">
                    <a:off x="2820" y="2175"/>
                    <a:ext cx="510" cy="273"/>
                    <a:chOff x="912" y="1632"/>
                    <a:chExt cx="207" cy="111"/>
                  </a:xfrm>
                </p:grpSpPr>
                <p:sp>
                  <p:nvSpPr>
                    <p:cNvPr id="298" name="Arc 331"/>
                    <p:cNvSpPr>
                      <a:spLocks/>
                    </p:cNvSpPr>
                    <p:nvPr/>
                  </p:nvSpPr>
                  <p:spPr bwMode="auto">
                    <a:xfrm>
                      <a:off x="1008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99" name="Arc 332"/>
                    <p:cNvSpPr>
                      <a:spLocks/>
                    </p:cNvSpPr>
                    <p:nvPr/>
                  </p:nvSpPr>
                  <p:spPr bwMode="auto">
                    <a:xfrm flipH="1">
                      <a:off x="912" y="1632"/>
                      <a:ext cx="111" cy="111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0" y="-1"/>
                          </a:moveTo>
                          <a:cubicBezTo>
                            <a:pt x="11929" y="-1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66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ja-JP" altLang="en-US"/>
                    </a:p>
                  </p:txBody>
                </p:sp>
              </p:grpSp>
            </p:grpSp>
            <p:grpSp>
              <p:nvGrpSpPr>
                <p:cNvPr id="293" name="Group 333"/>
                <p:cNvGrpSpPr>
                  <a:grpSpLocks/>
                </p:cNvGrpSpPr>
                <p:nvPr/>
              </p:nvGrpSpPr>
              <p:grpSpPr bwMode="auto">
                <a:xfrm flipV="1">
                  <a:off x="1608" y="2205"/>
                  <a:ext cx="510" cy="273"/>
                  <a:chOff x="912" y="1632"/>
                  <a:chExt cx="207" cy="111"/>
                </a:xfrm>
              </p:grpSpPr>
              <p:sp>
                <p:nvSpPr>
                  <p:cNvPr id="294" name="Arc 334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95" name="Arc 335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sp>
            <p:nvSpPr>
              <p:cNvPr id="279" name="Line 336"/>
              <p:cNvSpPr>
                <a:spLocks noChangeShapeType="1"/>
              </p:cNvSpPr>
              <p:nvPr/>
            </p:nvSpPr>
            <p:spPr bwMode="auto">
              <a:xfrm rot="1947931" flipV="1">
                <a:off x="1350" y="2101"/>
                <a:ext cx="48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0" name="Line 337"/>
              <p:cNvSpPr>
                <a:spLocks noChangeShapeType="1"/>
              </p:cNvSpPr>
              <p:nvPr/>
            </p:nvSpPr>
            <p:spPr bwMode="auto">
              <a:xfrm flipV="1">
                <a:off x="1416" y="1650"/>
                <a:ext cx="91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1" name="AutoShape 338"/>
              <p:cNvSpPr>
                <a:spLocks noChangeArrowheads="1"/>
              </p:cNvSpPr>
              <p:nvPr/>
            </p:nvSpPr>
            <p:spPr bwMode="auto">
              <a:xfrm>
                <a:off x="1301" y="2069"/>
                <a:ext cx="144" cy="144"/>
              </a:xfrm>
              <a:prstGeom prst="star5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2" name="Line 339"/>
              <p:cNvSpPr>
                <a:spLocks noChangeShapeType="1"/>
              </p:cNvSpPr>
              <p:nvPr/>
            </p:nvSpPr>
            <p:spPr bwMode="auto">
              <a:xfrm flipV="1">
                <a:off x="1392" y="1968"/>
                <a:ext cx="57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3" name="Line 340"/>
              <p:cNvSpPr>
                <a:spLocks noChangeShapeType="1"/>
              </p:cNvSpPr>
              <p:nvPr/>
            </p:nvSpPr>
            <p:spPr bwMode="auto">
              <a:xfrm flipV="1">
                <a:off x="1392" y="1776"/>
                <a:ext cx="480" cy="3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4" name="Oval 341"/>
              <p:cNvSpPr>
                <a:spLocks noChangeArrowheads="1"/>
              </p:cNvSpPr>
              <p:nvPr/>
            </p:nvSpPr>
            <p:spPr bwMode="auto">
              <a:xfrm rot="-1401334">
                <a:off x="1872" y="1776"/>
                <a:ext cx="96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344" name="Text Box 342"/>
            <p:cNvSpPr txBox="1">
              <a:spLocks noChangeArrowheads="1"/>
            </p:cNvSpPr>
            <p:nvPr/>
          </p:nvSpPr>
          <p:spPr bwMode="auto">
            <a:xfrm rot="19919492">
              <a:off x="3868282" y="4429885"/>
              <a:ext cx="177323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600">
                  <a:latin typeface="Symbol" charset="0"/>
                  <a:sym typeface="Symbol" charset="0"/>
                </a:rPr>
                <a:t></a:t>
              </a:r>
              <a:r>
                <a:rPr lang="en-US" altLang="ja-JP" sz="1600" baseline="30000"/>
                <a:t>0</a:t>
              </a:r>
              <a:r>
                <a:rPr lang="en-US" altLang="ja-JP" sz="1600"/>
                <a:t>(hadron) trigger</a:t>
              </a:r>
            </a:p>
          </p:txBody>
        </p:sp>
        <p:sp>
          <p:nvSpPr>
            <p:cNvPr id="345" name="Text Box 343"/>
            <p:cNvSpPr txBox="1">
              <a:spLocks noChangeArrowheads="1"/>
            </p:cNvSpPr>
            <p:nvPr/>
          </p:nvSpPr>
          <p:spPr bwMode="auto">
            <a:xfrm rot="19919492">
              <a:off x="3446007" y="3694872"/>
              <a:ext cx="195738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600"/>
                <a:t>Jet (small R) trigger</a:t>
              </a:r>
            </a:p>
          </p:txBody>
        </p:sp>
        <p:sp>
          <p:nvSpPr>
            <p:cNvPr id="346" name="Text Box 344"/>
            <p:cNvSpPr txBox="1">
              <a:spLocks noChangeArrowheads="1"/>
            </p:cNvSpPr>
            <p:nvPr/>
          </p:nvSpPr>
          <p:spPr bwMode="auto">
            <a:xfrm rot="19919492">
              <a:off x="3234870" y="2861435"/>
              <a:ext cx="193516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600"/>
                <a:t>Jet (large R) trigger</a:t>
              </a:r>
            </a:p>
          </p:txBody>
        </p:sp>
        <p:sp>
          <p:nvSpPr>
            <p:cNvPr id="347" name="Text Box 345"/>
            <p:cNvSpPr txBox="1">
              <a:spLocks noChangeArrowheads="1"/>
            </p:cNvSpPr>
            <p:nvPr/>
          </p:nvSpPr>
          <p:spPr bwMode="auto">
            <a:xfrm rot="19919492">
              <a:off x="3028495" y="2245485"/>
              <a:ext cx="153987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600"/>
                <a:t>Gamma trigger</a:t>
              </a:r>
            </a:p>
          </p:txBody>
        </p:sp>
        <p:sp>
          <p:nvSpPr>
            <p:cNvPr id="348" name="Line 346"/>
            <p:cNvSpPr>
              <a:spLocks noChangeShapeType="1"/>
            </p:cNvSpPr>
            <p:nvPr/>
          </p:nvSpPr>
          <p:spPr bwMode="auto">
            <a:xfrm flipH="1" flipV="1">
              <a:off x="3827007" y="1789872"/>
              <a:ext cx="1447800" cy="27432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9" name="Text Box 347"/>
            <p:cNvSpPr txBox="1">
              <a:spLocks noChangeArrowheads="1"/>
            </p:cNvSpPr>
            <p:nvPr/>
          </p:nvSpPr>
          <p:spPr bwMode="auto">
            <a:xfrm rot="19980138">
              <a:off x="1617207" y="1580322"/>
              <a:ext cx="2417763" cy="59055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ja-JP" sz="1600" dirty="0"/>
                <a:t>Closer and closer to </a:t>
              </a:r>
            </a:p>
            <a:p>
              <a:r>
                <a:rPr lang="en-US" altLang="ja-JP" sz="1600" dirty="0"/>
                <a:t>the initial </a:t>
              </a:r>
              <a:r>
                <a:rPr lang="en-US" altLang="ja-JP" sz="1600" dirty="0" err="1"/>
                <a:t>parton</a:t>
              </a:r>
              <a:r>
                <a:rPr lang="en-US" altLang="ja-JP" sz="1600" dirty="0"/>
                <a:t> energy</a:t>
              </a:r>
            </a:p>
          </p:txBody>
        </p:sp>
        <p:sp>
          <p:nvSpPr>
            <p:cNvPr id="350" name="Text Box 348"/>
            <p:cNvSpPr txBox="1">
              <a:spLocks noChangeArrowheads="1"/>
            </p:cNvSpPr>
            <p:nvPr/>
          </p:nvSpPr>
          <p:spPr bwMode="auto">
            <a:xfrm rot="19969634">
              <a:off x="3141207" y="5066472"/>
              <a:ext cx="2724150" cy="59055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600"/>
                <a:t>more and more surface bias</a:t>
              </a:r>
            </a:p>
            <a:p>
              <a:r>
                <a:rPr lang="en-US" altLang="ja-JP" sz="1600"/>
                <a:t>given by energy loss</a:t>
              </a:r>
            </a:p>
          </p:txBody>
        </p:sp>
      </p:grpSp>
      <p:sp>
        <p:nvSpPr>
          <p:cNvPr id="351" name="テキスト ボックス 350"/>
          <p:cNvSpPr txBox="1"/>
          <p:nvPr/>
        </p:nvSpPr>
        <p:spPr>
          <a:xfrm>
            <a:off x="4408548" y="224939"/>
            <a:ext cx="44612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Multi-particle correlation like 2+1 particle </a:t>
            </a:r>
          </a:p>
          <a:p>
            <a:r>
              <a:rPr kumimoji="1" lang="en-US" altLang="ja-JP" dirty="0" smtClean="0"/>
              <a:t>correlation analysis (Trig1, Trig2, </a:t>
            </a:r>
            <a:r>
              <a:rPr kumimoji="1" lang="en-US" altLang="ja-JP" dirty="0" err="1" smtClean="0"/>
              <a:t>Asso</a:t>
            </a:r>
            <a:r>
              <a:rPr kumimoji="1" lang="en-US" altLang="ja-JP" dirty="0" smtClean="0"/>
              <a:t>) </a:t>
            </a:r>
            <a:r>
              <a:rPr lang="en-US" altLang="ja-JP" dirty="0" smtClean="0"/>
              <a:t>can be </a:t>
            </a:r>
          </a:p>
          <a:p>
            <a:r>
              <a:rPr lang="en-US" altLang="ja-JP" dirty="0" smtClean="0"/>
              <a:t>used as largely modified jet and di-jet s</a:t>
            </a:r>
            <a:r>
              <a:rPr kumimoji="1" lang="en-US" altLang="ja-JP" dirty="0" smtClean="0"/>
              <a:t>ignal. </a:t>
            </a:r>
          </a:p>
        </p:txBody>
      </p:sp>
      <p:sp>
        <p:nvSpPr>
          <p:cNvPr id="352" name="テキスト ボックス 351"/>
          <p:cNvSpPr txBox="1"/>
          <p:nvPr/>
        </p:nvSpPr>
        <p:spPr>
          <a:xfrm>
            <a:off x="133165" y="224939"/>
            <a:ext cx="33009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Use photons, Jets, single hadrons </a:t>
            </a:r>
          </a:p>
          <a:p>
            <a:r>
              <a:rPr lang="en-US" altLang="ja-JP" dirty="0"/>
              <a:t>a</a:t>
            </a:r>
            <a:r>
              <a:rPr lang="en-US" altLang="ja-JP" dirty="0" smtClean="0"/>
              <a:t>s trigger in order to look at  </a:t>
            </a:r>
          </a:p>
          <a:p>
            <a:r>
              <a:rPr kumimoji="1" lang="en-US" altLang="ja-JP" dirty="0" smtClean="0"/>
              <a:t>correlated association emission</a:t>
            </a:r>
            <a:endParaRPr kumimoji="1" lang="ja-JP" altLang="en-US" dirty="0"/>
          </a:p>
        </p:txBody>
      </p:sp>
      <p:grpSp>
        <p:nvGrpSpPr>
          <p:cNvPr id="407" name="図形グループ 406"/>
          <p:cNvGrpSpPr/>
          <p:nvPr/>
        </p:nvGrpSpPr>
        <p:grpSpPr>
          <a:xfrm>
            <a:off x="5249812" y="1520707"/>
            <a:ext cx="1521800" cy="2030981"/>
            <a:chOff x="5249812" y="1520707"/>
            <a:chExt cx="1521800" cy="2030981"/>
          </a:xfrm>
        </p:grpSpPr>
        <p:cxnSp>
          <p:nvCxnSpPr>
            <p:cNvPr id="354" name="直線矢印コネクタ 353"/>
            <p:cNvCxnSpPr/>
            <p:nvPr/>
          </p:nvCxnSpPr>
          <p:spPr>
            <a:xfrm flipH="1" flipV="1">
              <a:off x="5249812" y="1706797"/>
              <a:ext cx="366888" cy="975175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1" name="正方形/長方形 360"/>
            <p:cNvSpPr/>
            <p:nvPr/>
          </p:nvSpPr>
          <p:spPr>
            <a:xfrm>
              <a:off x="5326432" y="1520707"/>
              <a:ext cx="6562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>
                  <a:solidFill>
                    <a:srgbClr val="FF0000"/>
                  </a:solidFill>
                </a:rPr>
                <a:t>Trig1</a:t>
              </a:r>
              <a:endParaRPr lang="ja-JP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62" name="直線矢印コネクタ 361"/>
            <p:cNvCxnSpPr/>
            <p:nvPr/>
          </p:nvCxnSpPr>
          <p:spPr>
            <a:xfrm>
              <a:off x="5616700" y="2681972"/>
              <a:ext cx="365981" cy="862452"/>
            </a:xfrm>
            <a:prstGeom prst="straightConnector1">
              <a:avLst/>
            </a:prstGeom>
            <a:ln w="38100" cmpd="sng">
              <a:solidFill>
                <a:srgbClr val="3366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5" name="正方形/長方形 364"/>
            <p:cNvSpPr/>
            <p:nvPr/>
          </p:nvSpPr>
          <p:spPr>
            <a:xfrm>
              <a:off x="5982681" y="3182356"/>
              <a:ext cx="6562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rgbClr val="0000FF"/>
                  </a:solidFill>
                </a:rPr>
                <a:t>Trig2</a:t>
              </a:r>
              <a:endParaRPr lang="ja-JP" alt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366" name="直線矢印コネクタ 365"/>
            <p:cNvCxnSpPr/>
            <p:nvPr/>
          </p:nvCxnSpPr>
          <p:spPr>
            <a:xfrm>
              <a:off x="5582974" y="2651623"/>
              <a:ext cx="878378" cy="168064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9" name="正方形/長方形 368"/>
            <p:cNvSpPr/>
            <p:nvPr/>
          </p:nvSpPr>
          <p:spPr>
            <a:xfrm>
              <a:off x="6151092" y="2349963"/>
              <a:ext cx="6205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err="1" smtClean="0">
                  <a:solidFill>
                    <a:srgbClr val="008000"/>
                  </a:solidFill>
                </a:rPr>
                <a:t>Asso</a:t>
              </a:r>
              <a:endParaRPr lang="ja-JP" altLang="en-US" dirty="0">
                <a:solidFill>
                  <a:srgbClr val="008000"/>
                </a:solidFill>
              </a:endParaRPr>
            </a:p>
          </p:txBody>
        </p:sp>
        <p:sp>
          <p:nvSpPr>
            <p:cNvPr id="370" name="下カーブ矢印 369"/>
            <p:cNvSpPr/>
            <p:nvPr/>
          </p:nvSpPr>
          <p:spPr>
            <a:xfrm rot="2400000">
              <a:off x="5546145" y="2336429"/>
              <a:ext cx="491874" cy="258127"/>
            </a:xfrm>
            <a:prstGeom prst="curvedDown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05" name="図形グループ 404"/>
          <p:cNvGrpSpPr/>
          <p:nvPr/>
        </p:nvGrpSpPr>
        <p:grpSpPr>
          <a:xfrm>
            <a:off x="7105504" y="1207715"/>
            <a:ext cx="1521800" cy="1916097"/>
            <a:chOff x="7105504" y="1207715"/>
            <a:chExt cx="1521800" cy="1916097"/>
          </a:xfrm>
        </p:grpSpPr>
        <p:cxnSp>
          <p:nvCxnSpPr>
            <p:cNvPr id="371" name="直線矢印コネクタ 370"/>
            <p:cNvCxnSpPr/>
            <p:nvPr/>
          </p:nvCxnSpPr>
          <p:spPr>
            <a:xfrm flipH="1" flipV="1">
              <a:off x="7105504" y="1393805"/>
              <a:ext cx="366888" cy="975175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2" name="正方形/長方形 371"/>
            <p:cNvSpPr/>
            <p:nvPr/>
          </p:nvSpPr>
          <p:spPr>
            <a:xfrm>
              <a:off x="7182124" y="1207715"/>
              <a:ext cx="6562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>
                  <a:solidFill>
                    <a:srgbClr val="FF0000"/>
                  </a:solidFill>
                </a:rPr>
                <a:t>Trig1</a:t>
              </a:r>
              <a:endParaRPr lang="ja-JP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73" name="直線矢印コネクタ 372"/>
            <p:cNvCxnSpPr/>
            <p:nvPr/>
          </p:nvCxnSpPr>
          <p:spPr>
            <a:xfrm flipH="1">
              <a:off x="7376414" y="2338631"/>
              <a:ext cx="95948" cy="709806"/>
            </a:xfrm>
            <a:prstGeom prst="straightConnector1">
              <a:avLst/>
            </a:prstGeom>
            <a:ln w="38100" cmpd="sng">
              <a:solidFill>
                <a:srgbClr val="3366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4" name="正方形/長方形 373"/>
            <p:cNvSpPr/>
            <p:nvPr/>
          </p:nvSpPr>
          <p:spPr>
            <a:xfrm>
              <a:off x="7465153" y="2754480"/>
              <a:ext cx="6562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rgbClr val="0000FF"/>
                  </a:solidFill>
                </a:rPr>
                <a:t>Trig2</a:t>
              </a:r>
              <a:endParaRPr lang="ja-JP" alt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375" name="直線矢印コネクタ 374"/>
            <p:cNvCxnSpPr/>
            <p:nvPr/>
          </p:nvCxnSpPr>
          <p:spPr>
            <a:xfrm>
              <a:off x="7438666" y="2338631"/>
              <a:ext cx="878378" cy="168064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6" name="正方形/長方形 375"/>
            <p:cNvSpPr/>
            <p:nvPr/>
          </p:nvSpPr>
          <p:spPr>
            <a:xfrm>
              <a:off x="8006784" y="2036971"/>
              <a:ext cx="6205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err="1" smtClean="0">
                  <a:solidFill>
                    <a:srgbClr val="008000"/>
                  </a:solidFill>
                </a:rPr>
                <a:t>Asso</a:t>
              </a:r>
              <a:endParaRPr lang="ja-JP" altLang="en-US" dirty="0">
                <a:solidFill>
                  <a:srgbClr val="008000"/>
                </a:solidFill>
              </a:endParaRPr>
            </a:p>
          </p:txBody>
        </p:sp>
        <p:sp>
          <p:nvSpPr>
            <p:cNvPr id="377" name="下カーブ矢印 376"/>
            <p:cNvSpPr/>
            <p:nvPr/>
          </p:nvSpPr>
          <p:spPr>
            <a:xfrm rot="2400000">
              <a:off x="7401837" y="2023437"/>
              <a:ext cx="491874" cy="258127"/>
            </a:xfrm>
            <a:prstGeom prst="curvedDown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06" name="図形グループ 405"/>
          <p:cNvGrpSpPr/>
          <p:nvPr/>
        </p:nvGrpSpPr>
        <p:grpSpPr>
          <a:xfrm>
            <a:off x="6506101" y="3240172"/>
            <a:ext cx="2121202" cy="1298980"/>
            <a:chOff x="6506101" y="3240172"/>
            <a:chExt cx="2121202" cy="1298980"/>
          </a:xfrm>
        </p:grpSpPr>
        <p:cxnSp>
          <p:nvCxnSpPr>
            <p:cNvPr id="379" name="直線矢印コネクタ 378"/>
            <p:cNvCxnSpPr/>
            <p:nvPr/>
          </p:nvCxnSpPr>
          <p:spPr>
            <a:xfrm flipH="1" flipV="1">
              <a:off x="7105503" y="3426262"/>
              <a:ext cx="366888" cy="975175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0" name="正方形/長方形 379"/>
            <p:cNvSpPr/>
            <p:nvPr/>
          </p:nvSpPr>
          <p:spPr>
            <a:xfrm>
              <a:off x="7182123" y="3240172"/>
              <a:ext cx="6562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>
                  <a:solidFill>
                    <a:srgbClr val="FF0000"/>
                  </a:solidFill>
                </a:rPr>
                <a:t>Trig1</a:t>
              </a:r>
              <a:endParaRPr lang="ja-JP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81" name="直線矢印コネクタ 380"/>
            <p:cNvCxnSpPr/>
            <p:nvPr/>
          </p:nvCxnSpPr>
          <p:spPr>
            <a:xfrm flipH="1" flipV="1">
              <a:off x="6929672" y="3772262"/>
              <a:ext cx="542720" cy="629176"/>
            </a:xfrm>
            <a:prstGeom prst="straightConnector1">
              <a:avLst/>
            </a:prstGeom>
            <a:ln w="38100" cmpd="sng">
              <a:solidFill>
                <a:srgbClr val="3366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2" name="正方形/長方形 381"/>
            <p:cNvSpPr/>
            <p:nvPr/>
          </p:nvSpPr>
          <p:spPr>
            <a:xfrm>
              <a:off x="6506101" y="3981950"/>
              <a:ext cx="6562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rgbClr val="0000FF"/>
                  </a:solidFill>
                </a:rPr>
                <a:t>Trig2</a:t>
              </a:r>
              <a:endParaRPr lang="ja-JP" alt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383" name="直線矢印コネクタ 382"/>
            <p:cNvCxnSpPr/>
            <p:nvPr/>
          </p:nvCxnSpPr>
          <p:spPr>
            <a:xfrm>
              <a:off x="7438665" y="4371088"/>
              <a:ext cx="878378" cy="168064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4" name="正方形/長方形 383"/>
            <p:cNvSpPr/>
            <p:nvPr/>
          </p:nvSpPr>
          <p:spPr>
            <a:xfrm>
              <a:off x="8006783" y="4069428"/>
              <a:ext cx="6205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err="1" smtClean="0">
                  <a:solidFill>
                    <a:srgbClr val="008000"/>
                  </a:solidFill>
                </a:rPr>
                <a:t>Asso</a:t>
              </a:r>
              <a:endParaRPr lang="ja-JP" altLang="en-US" dirty="0">
                <a:solidFill>
                  <a:srgbClr val="008000"/>
                </a:solidFill>
              </a:endParaRPr>
            </a:p>
          </p:txBody>
        </p:sp>
        <p:sp>
          <p:nvSpPr>
            <p:cNvPr id="385" name="下カーブ矢印 384"/>
            <p:cNvSpPr/>
            <p:nvPr/>
          </p:nvSpPr>
          <p:spPr>
            <a:xfrm rot="2400000">
              <a:off x="7401836" y="4055894"/>
              <a:ext cx="491874" cy="258127"/>
            </a:xfrm>
            <a:prstGeom prst="curvedDown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04" name="正方形/長方形 403"/>
          <p:cNvSpPr/>
          <p:nvPr/>
        </p:nvSpPr>
        <p:spPr>
          <a:xfrm>
            <a:off x="5856893" y="4884827"/>
            <a:ext cx="2770410" cy="132343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Use “Trig2 relative to Trig1”</a:t>
            </a:r>
          </a:p>
          <a:p>
            <a:r>
              <a:rPr lang="en-US" altLang="ja-JP" sz="1600" dirty="0" smtClean="0"/>
              <a:t>as jet trigger condition, </a:t>
            </a:r>
          </a:p>
          <a:p>
            <a:r>
              <a:rPr lang="en-US" altLang="ja-JP" sz="1600" dirty="0" smtClean="0"/>
              <a:t>and look at distribution : </a:t>
            </a:r>
            <a:br>
              <a:rPr lang="en-US" altLang="ja-JP" sz="1600" dirty="0" smtClean="0"/>
            </a:br>
            <a:r>
              <a:rPr lang="en-US" altLang="ja-JP" sz="1600" dirty="0" smtClean="0"/>
              <a:t>“Associate </a:t>
            </a:r>
            <a:r>
              <a:rPr lang="en-US" altLang="ja-JP" sz="1600" dirty="0"/>
              <a:t>relative to Trig1</a:t>
            </a:r>
            <a:r>
              <a:rPr lang="en-US" altLang="ja-JP" sz="1600" dirty="0" smtClean="0"/>
              <a:t>”</a:t>
            </a:r>
          </a:p>
          <a:p>
            <a:r>
              <a:rPr lang="en-US" altLang="ja-JP" sz="1600" dirty="0" smtClean="0">
                <a:solidFill>
                  <a:srgbClr val="FF0000"/>
                </a:solidFill>
              </a:rPr>
              <a:t>without jet-reconstruction bias</a:t>
            </a:r>
            <a:endParaRPr lang="en-US" altLang="ja-JP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478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23/Jun/2013, Matsumoto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413B-C5D5-5540-805E-B9CED4B41AF7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5" name="図 4" descr="alice-01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08513"/>
            <a:ext cx="4672544" cy="4326714"/>
          </a:xfrm>
          <a:prstGeom prst="rect">
            <a:avLst/>
          </a:prstGeom>
        </p:spPr>
      </p:pic>
      <p:pic>
        <p:nvPicPr>
          <p:cNvPr id="6" name="図 5" descr="alice-01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547" y="1007819"/>
            <a:ext cx="4556453" cy="436546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894679" y="160477"/>
            <a:ext cx="300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LHC-ALICE, JHEP03 (2012) 053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62634" y="414172"/>
            <a:ext cx="3650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Background Fluctuation in Jet energy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62634" y="5276644"/>
            <a:ext cx="3659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p</a:t>
            </a:r>
            <a:r>
              <a:rPr kumimoji="1" lang="en-US" altLang="ja-JP" sz="2400" baseline="-25000" dirty="0" err="1" smtClean="0"/>
              <a:t>T</a:t>
            </a:r>
            <a:r>
              <a:rPr kumimoji="1" lang="en-US" altLang="ja-JP" sz="2400" baseline="30000" dirty="0" err="1" smtClean="0"/>
              <a:t>Jet</a:t>
            </a:r>
            <a:r>
              <a:rPr kumimoji="1" lang="en-US" altLang="ja-JP" sz="2400" dirty="0" smtClean="0"/>
              <a:t> = </a:t>
            </a:r>
            <a:r>
              <a:rPr kumimoji="1" lang="en-US" altLang="ja-JP" sz="2400" dirty="0" err="1" smtClean="0"/>
              <a:t>p</a:t>
            </a:r>
            <a:r>
              <a:rPr kumimoji="1" lang="en-US" altLang="ja-JP" sz="2400" baseline="-25000" dirty="0" err="1" smtClean="0"/>
              <a:t>T</a:t>
            </a:r>
            <a:r>
              <a:rPr lang="en-US" altLang="ja-JP" sz="2400" baseline="30000" dirty="0" err="1"/>
              <a:t>rec</a:t>
            </a:r>
            <a:r>
              <a:rPr lang="en-US" altLang="ja-JP" sz="2400" baseline="30000" dirty="0"/>
              <a:t>. Jet </a:t>
            </a:r>
            <a:r>
              <a:rPr kumimoji="1" lang="en-US" altLang="ja-JP" sz="2400" dirty="0" smtClean="0"/>
              <a:t> – </a:t>
            </a:r>
            <a:r>
              <a:rPr kumimoji="1" lang="en-US" altLang="ja-JP" sz="2400" dirty="0" smtClean="0">
                <a:latin typeface="Symbol" charset="2"/>
                <a:cs typeface="Symbol" charset="2"/>
              </a:rPr>
              <a:t>r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err="1" smtClean="0"/>
              <a:t>Area</a:t>
            </a:r>
            <a:r>
              <a:rPr kumimoji="1" lang="en-US" altLang="ja-JP" sz="2400" baseline="30000" dirty="0" err="1" smtClean="0"/>
              <a:t>rec</a:t>
            </a:r>
            <a:r>
              <a:rPr kumimoji="1" lang="en-US" altLang="ja-JP" sz="2400" baseline="30000" dirty="0" smtClean="0"/>
              <a:t>. Jet </a:t>
            </a:r>
            <a:endParaRPr kumimoji="1" lang="ja-JP" altLang="en-US" sz="2400" baseline="30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881862" y="5371258"/>
            <a:ext cx="2443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latin typeface="Symbol" charset="2"/>
                <a:cs typeface="Symbol" charset="2"/>
              </a:rPr>
              <a:t>d</a:t>
            </a:r>
            <a:r>
              <a:rPr kumimoji="1" lang="en-US" altLang="ja-JP" sz="2400" dirty="0" err="1" smtClean="0"/>
              <a:t>p</a:t>
            </a:r>
            <a:r>
              <a:rPr kumimoji="1" lang="en-US" altLang="ja-JP" sz="2400" baseline="-25000" dirty="0" err="1" smtClean="0"/>
              <a:t>T</a:t>
            </a:r>
            <a:r>
              <a:rPr kumimoji="1" lang="en-US" altLang="ja-JP" sz="2400" dirty="0" smtClean="0"/>
              <a:t> = </a:t>
            </a:r>
            <a:r>
              <a:rPr kumimoji="1" lang="en-US" altLang="ja-JP" sz="2400" dirty="0" err="1" smtClean="0">
                <a:latin typeface="Symbol" charset="2"/>
                <a:cs typeface="Symbol" charset="2"/>
              </a:rPr>
              <a:t>S</a:t>
            </a:r>
            <a:r>
              <a:rPr kumimoji="1" lang="en-US" altLang="ja-JP" sz="2400" baseline="-25000" dirty="0" err="1" smtClean="0">
                <a:latin typeface="Arial"/>
                <a:cs typeface="Arial"/>
              </a:rPr>
              <a:t>ran</a:t>
            </a:r>
            <a:r>
              <a:rPr kumimoji="1" lang="en-US" altLang="ja-JP" sz="2400" baseline="-25000" dirty="0" smtClean="0">
                <a:latin typeface="Arial"/>
                <a:cs typeface="Arial"/>
              </a:rPr>
              <a:t>.</a:t>
            </a:r>
            <a:r>
              <a:rPr kumimoji="1" lang="en-US" altLang="ja-JP" sz="2400" baseline="-25000" dirty="0" smtClean="0"/>
              <a:t> </a:t>
            </a:r>
            <a:r>
              <a:rPr kumimoji="1" lang="en-US" altLang="ja-JP" sz="2400" dirty="0" err="1" smtClean="0"/>
              <a:t>p</a:t>
            </a:r>
            <a:r>
              <a:rPr kumimoji="1" lang="en-US" altLang="ja-JP" sz="2400" baseline="-25000" dirty="0" err="1" smtClean="0"/>
              <a:t>T</a:t>
            </a:r>
            <a:r>
              <a:rPr kumimoji="1" lang="en-US" altLang="ja-JP" sz="2400" dirty="0" smtClean="0"/>
              <a:t> – </a:t>
            </a:r>
            <a:r>
              <a:rPr kumimoji="1" lang="en-US" altLang="ja-JP" sz="2400" dirty="0" smtClean="0">
                <a:latin typeface="Symbol" charset="2"/>
                <a:cs typeface="Symbol" charset="2"/>
              </a:rPr>
              <a:t>r</a:t>
            </a:r>
            <a:r>
              <a:rPr kumimoji="1" lang="en-US" altLang="ja-JP" sz="2400" dirty="0" smtClean="0"/>
              <a:t> A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836047" y="5839825"/>
            <a:ext cx="248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Area(</a:t>
            </a:r>
            <a:r>
              <a:rPr kumimoji="1" lang="en-US" altLang="ja-JP" dirty="0" smtClean="0">
                <a:latin typeface="Symbol" charset="2"/>
                <a:cs typeface="Symbol" charset="2"/>
              </a:rPr>
              <a:t>p</a:t>
            </a:r>
            <a:r>
              <a:rPr kumimoji="1" lang="en-US" altLang="ja-JP" dirty="0" smtClean="0"/>
              <a:t>R</a:t>
            </a:r>
            <a:r>
              <a:rPr kumimoji="1" lang="en-US" altLang="ja-JP" baseline="30000" dirty="0" smtClean="0"/>
              <a:t>2</a:t>
            </a:r>
            <a:r>
              <a:rPr kumimoji="1" lang="en-US" altLang="ja-JP" dirty="0" smtClean="0"/>
              <a:t>)~0.5 for R~0.4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3334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23/Jun/2013, Matsumoto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ShinIchi Esumi, Univ. of Tsukuba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413B-C5D5-5540-805E-B9CED4B41AF7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5" name="図 4" descr="alice-01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6366"/>
            <a:ext cx="4931434" cy="4787140"/>
          </a:xfrm>
          <a:prstGeom prst="rect">
            <a:avLst/>
          </a:prstGeom>
        </p:spPr>
      </p:pic>
      <p:pic>
        <p:nvPicPr>
          <p:cNvPr id="6" name="図 5" descr="alice-01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046" y="0"/>
            <a:ext cx="4477954" cy="653006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665743" y="1171700"/>
            <a:ext cx="300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LHC-ALICE, JHEP03 (2012) 053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91899" y="289921"/>
            <a:ext cx="3910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Event plane and </a:t>
            </a:r>
            <a:r>
              <a:rPr kumimoji="1" lang="en-US" altLang="ja-JP" dirty="0" err="1" smtClean="0"/>
              <a:t>pT</a:t>
            </a:r>
            <a:r>
              <a:rPr kumimoji="1" lang="en-US" altLang="ja-JP" dirty="0" smtClean="0"/>
              <a:t> threshold effects on </a:t>
            </a:r>
          </a:p>
          <a:p>
            <a:r>
              <a:rPr lang="en-US" altLang="ja-JP" dirty="0" smtClean="0"/>
              <a:t>Jet energy determination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8742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1085</Words>
  <Application>Microsoft Macintosh PowerPoint</Application>
  <PresentationFormat>画面に合わせる (4:3)</PresentationFormat>
  <Paragraphs>216</Paragraphs>
  <Slides>21</Slides>
  <Notes>11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2" baseType="lpstr">
      <vt:lpstr>ホワイト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Univ. of Tsukuba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Esumi ShinIchi</dc:creator>
  <cp:lastModifiedBy>Esumi ShinIchi</cp:lastModifiedBy>
  <cp:revision>61</cp:revision>
  <cp:lastPrinted>2013-06-11T11:33:51Z</cp:lastPrinted>
  <dcterms:created xsi:type="dcterms:W3CDTF">2013-06-09T02:11:11Z</dcterms:created>
  <dcterms:modified xsi:type="dcterms:W3CDTF">2013-06-22T23:40:07Z</dcterms:modified>
</cp:coreProperties>
</file>