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74" r:id="rId2"/>
    <p:sldId id="256" r:id="rId3"/>
    <p:sldId id="271" r:id="rId4"/>
    <p:sldId id="266" r:id="rId5"/>
    <p:sldId id="267" r:id="rId6"/>
    <p:sldId id="272" r:id="rId7"/>
    <p:sldId id="263" r:id="rId8"/>
    <p:sldId id="264" r:id="rId9"/>
    <p:sldId id="260" r:id="rId10"/>
    <p:sldId id="261" r:id="rId11"/>
    <p:sldId id="262" r:id="rId12"/>
    <p:sldId id="259" r:id="rId13"/>
    <p:sldId id="257" r:id="rId14"/>
    <p:sldId id="258" r:id="rId15"/>
    <p:sldId id="273" r:id="rId16"/>
    <p:sldId id="265" r:id="rId17"/>
    <p:sldId id="270" r:id="rId18"/>
    <p:sldId id="268" r:id="rId19"/>
    <p:sldId id="275" r:id="rId20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FF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10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5" d="100"/>
        <a:sy n="8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D00EE7-8B59-C94F-92AD-CA826A5C7B9C}" type="datetimeFigureOut">
              <a:rPr kumimoji="1" lang="ja-JP" altLang="en-US" smtClean="0"/>
              <a:t>14/08/05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B39B09-CE03-364D-82DE-7B556180EC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71474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2E4382-62AB-7348-B18B-3C58007AE27B}" type="datetimeFigureOut">
              <a:rPr kumimoji="1" lang="ja-JP" altLang="en-US" smtClean="0"/>
              <a:t>14/08/05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BCB793-782C-A748-8998-7C21D0A4D9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79948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ATHIC2014, 5/Aug, Osaka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0488B-4350-6343-B712-D879FA102C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0019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ATHIC2014, 5/Aug, Osaka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0488B-4350-6343-B712-D879FA102C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2106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ATHIC2014, 5/Aug, Osaka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0488B-4350-6343-B712-D879FA102C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0828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ATHIC2014, 5/Aug, Osaka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0488B-4350-6343-B712-D879FA102C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020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ATHIC2014, 5/Aug, Osaka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0488B-4350-6343-B712-D879FA102C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9683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ATHIC2014, 5/Aug, Osaka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0488B-4350-6343-B712-D879FA102C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447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ATHIC2014, 5/Aug, Osaka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0488B-4350-6343-B712-D879FA102C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600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ATHIC2014, 5/Aug, Osaka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0488B-4350-6343-B712-D879FA102C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3850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ATHIC2014, 5/Aug, Osaka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0488B-4350-6343-B712-D879FA102C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1953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ATHIC2014, 5/Aug, Osaka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0488B-4350-6343-B712-D879FA102C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1959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ATHIC2014, 5/Aug, Osaka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0488B-4350-6343-B712-D879FA102C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2025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0" y="6608804"/>
            <a:ext cx="1829824" cy="2491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ATHIC2014, 5/Aug, Osaka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6172242" y="6608804"/>
            <a:ext cx="2514557" cy="2491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86800" y="6608804"/>
            <a:ext cx="457200" cy="2491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0488B-4350-6343-B712-D879FA102C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361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gif"/><Relationship Id="rId3" Type="http://schemas.openxmlformats.org/officeDocument/2006/relationships/image" Target="../media/image26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gif"/><Relationship Id="rId3" Type="http://schemas.openxmlformats.org/officeDocument/2006/relationships/image" Target="../media/image28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gif"/><Relationship Id="rId3" Type="http://schemas.openxmlformats.org/officeDocument/2006/relationships/image" Target="../media/image30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4" Type="http://schemas.openxmlformats.org/officeDocument/2006/relationships/image" Target="../media/image36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4" Type="http://schemas.openxmlformats.org/officeDocument/2006/relationships/image" Target="../media/image39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6" Type="http://schemas.openxmlformats.org/officeDocument/2006/relationships/image" Target="../media/image44.gif"/><Relationship Id="rId7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4" Type="http://schemas.openxmlformats.org/officeDocument/2006/relationships/oleObject" Target="../embeddings/oleObject1.bin"/><Relationship Id="rId5" Type="http://schemas.openxmlformats.org/officeDocument/2006/relationships/image" Target="../media/image46.emf"/><Relationship Id="rId6" Type="http://schemas.openxmlformats.org/officeDocument/2006/relationships/image" Target="../media/image48.gif"/><Relationship Id="rId7" Type="http://schemas.openxmlformats.org/officeDocument/2006/relationships/image" Target="../media/image49.gif"/><Relationship Id="rId8" Type="http://schemas.openxmlformats.org/officeDocument/2006/relationships/image" Target="../media/image50.gif"/><Relationship Id="rId9" Type="http://schemas.openxmlformats.org/officeDocument/2006/relationships/image" Target="../media/image51.gi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gif"/><Relationship Id="rId3" Type="http://schemas.openxmlformats.org/officeDocument/2006/relationships/image" Target="../media/image5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gif"/><Relationship Id="rId3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gif"/><Relationship Id="rId3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gif"/><Relationship Id="rId3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4" Type="http://schemas.openxmlformats.org/officeDocument/2006/relationships/image" Target="../media/image17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4" Type="http://schemas.openxmlformats.org/officeDocument/2006/relationships/image" Target="../media/image20.gif"/><Relationship Id="rId5" Type="http://schemas.openxmlformats.org/officeDocument/2006/relationships/image" Target="../media/image21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4" Type="http://schemas.openxmlformats.org/officeDocument/2006/relationships/image" Target="../media/image24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ATHIC2014, 5/Aug, Osaka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0488B-4350-6343-B712-D879FA102C32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892220" y="282826"/>
            <a:ext cx="50912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 smtClean="0"/>
              <a:t>Experimental Results from RHIC</a:t>
            </a:r>
            <a:endParaRPr kumimoji="1" lang="ja-JP" altLang="en-US" sz="2800" dirty="0"/>
          </a:p>
        </p:txBody>
      </p:sp>
      <p:cxnSp>
        <p:nvCxnSpPr>
          <p:cNvPr id="9" name="直線コネクタ 8"/>
          <p:cNvCxnSpPr/>
          <p:nvPr/>
        </p:nvCxnSpPr>
        <p:spPr>
          <a:xfrm>
            <a:off x="1892219" y="806046"/>
            <a:ext cx="5091260" cy="0"/>
          </a:xfrm>
          <a:prstGeom prst="line">
            <a:avLst/>
          </a:prstGeom>
          <a:ln w="381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4723900" y="1782237"/>
            <a:ext cx="35750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ShinIchi Esumi</a:t>
            </a:r>
          </a:p>
          <a:p>
            <a:r>
              <a:rPr lang="en-US" altLang="ja-JP" sz="2000" dirty="0" smtClean="0"/>
              <a:t>Inst. of Physics, Univ. of Tsukuba</a:t>
            </a:r>
            <a:endParaRPr kumimoji="1" lang="en-US" altLang="ja-JP" sz="2000" dirty="0" smtClean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784692" y="3097457"/>
            <a:ext cx="298030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	Contents</a:t>
            </a:r>
          </a:p>
          <a:p>
            <a:pPr marL="285750" indent="-285750">
              <a:buFontTx/>
              <a:buChar char="•"/>
            </a:pPr>
            <a:r>
              <a:rPr lang="en-US" altLang="ja-JP" sz="2400" dirty="0"/>
              <a:t>D</a:t>
            </a:r>
            <a:r>
              <a:rPr lang="en-US" altLang="ja-JP" sz="2400" dirty="0" smtClean="0"/>
              <a:t>irect photons</a:t>
            </a:r>
          </a:p>
          <a:p>
            <a:pPr marL="285750" indent="-285750">
              <a:buFontTx/>
              <a:buChar char="•"/>
            </a:pPr>
            <a:r>
              <a:rPr kumimoji="1" lang="en-US" altLang="ja-JP" sz="2400" dirty="0" smtClean="0"/>
              <a:t>Jet quenching</a:t>
            </a:r>
          </a:p>
          <a:p>
            <a:pPr marL="285750" indent="-285750">
              <a:buFontTx/>
              <a:buChar char="•"/>
            </a:pPr>
            <a:r>
              <a:rPr lang="en-US" altLang="ja-JP" sz="2400" dirty="0" smtClean="0"/>
              <a:t>d-</a:t>
            </a:r>
            <a:r>
              <a:rPr kumimoji="1" lang="en-US" altLang="ja-JP" sz="2400" dirty="0" smtClean="0"/>
              <a:t>Au and ridge/</a:t>
            </a:r>
            <a:r>
              <a:rPr lang="en-US" altLang="ja-JP" sz="2400" dirty="0" smtClean="0"/>
              <a:t>flow</a:t>
            </a:r>
          </a:p>
          <a:p>
            <a:pPr marL="285750" indent="-285750">
              <a:buFontTx/>
              <a:buChar char="•"/>
            </a:pPr>
            <a:r>
              <a:rPr kumimoji="1" lang="en-US" altLang="ja-JP" sz="2400" dirty="0" smtClean="0"/>
              <a:t>Beam energy scan</a:t>
            </a:r>
          </a:p>
        </p:txBody>
      </p:sp>
      <p:pic>
        <p:nvPicPr>
          <p:cNvPr id="15" name="図 1" descr="phenix_quartercut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159" y="1408877"/>
            <a:ext cx="3448628" cy="2514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テキスト ボックス 17"/>
          <p:cNvSpPr txBox="1"/>
          <p:nvPr/>
        </p:nvSpPr>
        <p:spPr>
          <a:xfrm>
            <a:off x="787349" y="1283812"/>
            <a:ext cx="2021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PHENIX experiment</a:t>
            </a:r>
            <a:endParaRPr kumimoji="1" lang="ja-JP" altLang="en-US" dirty="0"/>
          </a:p>
        </p:txBody>
      </p:sp>
      <p:cxnSp>
        <p:nvCxnSpPr>
          <p:cNvPr id="19" name="直線コネクタ 18"/>
          <p:cNvCxnSpPr/>
          <p:nvPr/>
        </p:nvCxnSpPr>
        <p:spPr>
          <a:xfrm>
            <a:off x="1892219" y="894502"/>
            <a:ext cx="5091260" cy="0"/>
          </a:xfrm>
          <a:prstGeom prst="line">
            <a:avLst/>
          </a:prstGeom>
          <a:ln w="381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87"/>
          <p:cNvPicPr>
            <a:picLocks noChangeAspect="1" noChangeArrowheads="1"/>
          </p:cNvPicPr>
          <p:nvPr/>
        </p:nvPicPr>
        <p:blipFill>
          <a:blip r:embed="rId3" cstate="print"/>
          <a:srcRect l="13113" t="7839" r="9182" b="20509"/>
          <a:stretch>
            <a:fillRect/>
          </a:stretch>
        </p:blipFill>
        <p:spPr bwMode="auto">
          <a:xfrm>
            <a:off x="2007803" y="3967337"/>
            <a:ext cx="3464150" cy="2395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テキスト ボックス 16"/>
          <p:cNvSpPr txBox="1"/>
          <p:nvPr/>
        </p:nvSpPr>
        <p:spPr>
          <a:xfrm>
            <a:off x="3681023" y="3974847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STAR experiment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297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phx-dau-hijing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675" y="1038087"/>
            <a:ext cx="4001714" cy="5350186"/>
          </a:xfrm>
          <a:prstGeom prst="rect">
            <a:avLst/>
          </a:prstGeom>
        </p:spPr>
      </p:pic>
      <p:pic>
        <p:nvPicPr>
          <p:cNvPr id="5" name="図 4" descr="phx-dau-hijing-lhc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7389" y="1038087"/>
            <a:ext cx="3973860" cy="5250230"/>
          </a:xfrm>
          <a:prstGeom prst="rect">
            <a:avLst/>
          </a:prstGeom>
        </p:spPr>
      </p:pic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ATHIC2014, 5/Aug, Osaka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4B07-A34C-C940-A390-BDF46EC70909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450304" y="267034"/>
            <a:ext cx="6481261" cy="461665"/>
          </a:xfrm>
          <a:prstGeom prst="rect">
            <a:avLst/>
          </a:prstGeom>
          <a:noFill/>
          <a:ln w="38100" cmpd="sng"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Bias test at </a:t>
            </a:r>
            <a:r>
              <a:rPr kumimoji="1" lang="en-US" altLang="ja-JP" sz="2400" dirty="0" err="1" smtClean="0"/>
              <a:t>dAu</a:t>
            </a:r>
            <a:r>
              <a:rPr kumimoji="1" lang="en-US" altLang="ja-JP" sz="2400" dirty="0" smtClean="0"/>
              <a:t> (RHIC) and at </a:t>
            </a:r>
            <a:r>
              <a:rPr kumimoji="1" lang="en-US" altLang="ja-JP" sz="2400" dirty="0" err="1" smtClean="0"/>
              <a:t>pPb</a:t>
            </a:r>
            <a:r>
              <a:rPr kumimoji="1" lang="en-US" altLang="ja-JP" sz="2400" dirty="0" smtClean="0"/>
              <a:t>(LHC) with </a:t>
            </a:r>
            <a:r>
              <a:rPr kumimoji="1" lang="en-US" altLang="ja-JP" sz="2400" dirty="0" err="1" smtClean="0"/>
              <a:t>Hijing</a:t>
            </a:r>
            <a:endParaRPr kumimoji="1" lang="ja-JP" altLang="en-US" sz="2400" dirty="0"/>
          </a:p>
        </p:txBody>
      </p:sp>
      <p:cxnSp>
        <p:nvCxnSpPr>
          <p:cNvPr id="9" name="直線矢印コネクタ 8"/>
          <p:cNvCxnSpPr/>
          <p:nvPr/>
        </p:nvCxnSpPr>
        <p:spPr>
          <a:xfrm flipH="1">
            <a:off x="2716619" y="728699"/>
            <a:ext cx="796766" cy="766944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>
            <a:off x="5804207" y="728699"/>
            <a:ext cx="795259" cy="766944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正方形/長方形 21"/>
          <p:cNvSpPr/>
          <p:nvPr/>
        </p:nvSpPr>
        <p:spPr>
          <a:xfrm>
            <a:off x="943029" y="6080357"/>
            <a:ext cx="177359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 smtClean="0"/>
              <a:t>arXiv</a:t>
            </a:r>
            <a:r>
              <a:rPr lang="en-US" altLang="ja-JP" sz="1600" dirty="0"/>
              <a:t>:1310.4793 </a:t>
            </a:r>
            <a:endParaRPr lang="ja-JP" altLang="en-US" sz="1600" dirty="0"/>
          </a:p>
        </p:txBody>
      </p:sp>
      <p:cxnSp>
        <p:nvCxnSpPr>
          <p:cNvPr id="16" name="直線コネクタ 15"/>
          <p:cNvCxnSpPr/>
          <p:nvPr/>
        </p:nvCxnSpPr>
        <p:spPr>
          <a:xfrm>
            <a:off x="4432700" y="2204025"/>
            <a:ext cx="634309" cy="124519"/>
          </a:xfrm>
          <a:prstGeom prst="line">
            <a:avLst/>
          </a:prstGeom>
          <a:ln>
            <a:solidFill>
              <a:srgbClr val="FF6600"/>
            </a:solidFill>
            <a:prstDash val="sysDash"/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 flipV="1">
            <a:off x="4432700" y="2817151"/>
            <a:ext cx="634309" cy="706800"/>
          </a:xfrm>
          <a:prstGeom prst="line">
            <a:avLst/>
          </a:prstGeom>
          <a:ln>
            <a:solidFill>
              <a:srgbClr val="FF6600"/>
            </a:solidFill>
            <a:prstDash val="sysDash"/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 flipV="1">
            <a:off x="4432700" y="4384690"/>
            <a:ext cx="634309" cy="449706"/>
          </a:xfrm>
          <a:prstGeom prst="line">
            <a:avLst/>
          </a:prstGeom>
          <a:ln>
            <a:solidFill>
              <a:srgbClr val="FF00FF"/>
            </a:solidFill>
            <a:prstDash val="sysDash"/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 flipV="1">
            <a:off x="4432700" y="4569925"/>
            <a:ext cx="634309" cy="1347806"/>
          </a:xfrm>
          <a:prstGeom prst="line">
            <a:avLst/>
          </a:prstGeom>
          <a:ln>
            <a:solidFill>
              <a:srgbClr val="FF00FF"/>
            </a:solidFill>
            <a:prstDash val="sysDash"/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>
            <a:off x="5067009" y="2328544"/>
            <a:ext cx="3411684" cy="0"/>
          </a:xfrm>
          <a:prstGeom prst="line">
            <a:avLst/>
          </a:prstGeom>
          <a:ln>
            <a:solidFill>
              <a:srgbClr val="FF66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5067009" y="2817151"/>
            <a:ext cx="3411684" cy="0"/>
          </a:xfrm>
          <a:prstGeom prst="line">
            <a:avLst/>
          </a:prstGeom>
          <a:ln>
            <a:solidFill>
              <a:srgbClr val="FF66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>
            <a:off x="5067009" y="4384690"/>
            <a:ext cx="3411684" cy="0"/>
          </a:xfrm>
          <a:prstGeom prst="line">
            <a:avLst/>
          </a:prstGeom>
          <a:ln>
            <a:solidFill>
              <a:srgbClr val="FF00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>
            <a:off x="5067009" y="4576231"/>
            <a:ext cx="3411684" cy="0"/>
          </a:xfrm>
          <a:prstGeom prst="line">
            <a:avLst/>
          </a:prstGeom>
          <a:ln>
            <a:solidFill>
              <a:srgbClr val="FF00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174318" y="4391565"/>
            <a:ext cx="3708592" cy="5232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400" b="1" dirty="0" smtClean="0"/>
              <a:t>trigger bias in the event selection as in </a:t>
            </a:r>
            <a:r>
              <a:rPr lang="en-US" altLang="ja-JP" sz="1400" b="1" dirty="0" err="1" smtClean="0"/>
              <a:t>p+p</a:t>
            </a:r>
            <a:endParaRPr kumimoji="1" lang="en-US" altLang="ja-JP" sz="1400" b="1" dirty="0" smtClean="0"/>
          </a:p>
          <a:p>
            <a:r>
              <a:rPr kumimoji="1" lang="en-US" altLang="ja-JP" sz="1400" b="1" dirty="0" smtClean="0"/>
              <a:t>multiplicity bias in the centrality determination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834126" y="6174481"/>
            <a:ext cx="3871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Q</a:t>
            </a:r>
            <a:r>
              <a:rPr kumimoji="1" lang="en-US" altLang="ja-JP" baseline="-25000" dirty="0" err="1" smtClean="0"/>
              <a:t>pA</a:t>
            </a:r>
            <a:r>
              <a:rPr kumimoji="1" lang="en-US" altLang="ja-JP" dirty="0" smtClean="0"/>
              <a:t> (ALICE), quark </a:t>
            </a:r>
            <a:r>
              <a:rPr lang="en-US" altLang="ja-JP" dirty="0" err="1" smtClean="0"/>
              <a:t>Do</a:t>
            </a:r>
            <a:r>
              <a:rPr kumimoji="1" lang="en-US" altLang="ja-JP" dirty="0" err="1" smtClean="0"/>
              <a:t>F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/>
              <a:t>in </a:t>
            </a:r>
            <a:r>
              <a:rPr kumimoji="1" lang="en-US" altLang="ja-JP" dirty="0" err="1" smtClean="0"/>
              <a:t>N</a:t>
            </a:r>
            <a:r>
              <a:rPr kumimoji="1" lang="en-US" altLang="ja-JP" baseline="-25000" dirty="0" err="1" smtClean="0"/>
              <a:t>coll</a:t>
            </a:r>
            <a:r>
              <a:rPr kumimoji="1" lang="en-US" altLang="ja-JP" baseline="-25000" dirty="0" smtClean="0"/>
              <a:t> </a:t>
            </a:r>
            <a:r>
              <a:rPr kumimoji="1" lang="en-US" altLang="ja-JP" dirty="0" smtClean="0"/>
              <a:t>(ATLAS),,,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2592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phx-dau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026"/>
            <a:ext cx="9144000" cy="4138326"/>
          </a:xfrm>
          <a:prstGeom prst="rect">
            <a:avLst/>
          </a:prstGeom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ATHIC2014, 5/Aug, Osaka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4B07-A34C-C940-A390-BDF46EC70909}" type="slidenum">
              <a:rPr kumimoji="1" lang="ja-JP" altLang="en-US" smtClean="0"/>
              <a:t>11</a:t>
            </a:fld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254707" y="5182177"/>
            <a:ext cx="309060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0000FF"/>
                </a:solidFill>
              </a:rPr>
              <a:t>away-side suppression in </a:t>
            </a:r>
            <a:r>
              <a:rPr kumimoji="1" lang="en-US" altLang="ja-JP" sz="1600" dirty="0" err="1" smtClean="0">
                <a:solidFill>
                  <a:srgbClr val="0000FF"/>
                </a:solidFill>
              </a:rPr>
              <a:t>dAu</a:t>
            </a:r>
            <a:r>
              <a:rPr kumimoji="1" lang="en-US" altLang="ja-JP" sz="1600" dirty="0" smtClean="0">
                <a:solidFill>
                  <a:srgbClr val="0000FF"/>
                </a:solidFill>
              </a:rPr>
              <a:t> for</a:t>
            </a:r>
          </a:p>
          <a:p>
            <a:r>
              <a:rPr lang="en-US" altLang="ja-JP" sz="1600" dirty="0">
                <a:solidFill>
                  <a:srgbClr val="0000FF"/>
                </a:solidFill>
              </a:rPr>
              <a:t>e</a:t>
            </a:r>
            <a:r>
              <a:rPr lang="en-US" altLang="ja-JP" sz="1600" dirty="0" smtClean="0">
                <a:solidFill>
                  <a:srgbClr val="0000FF"/>
                </a:solidFill>
              </a:rPr>
              <a:t>(central) – </a:t>
            </a:r>
            <a:r>
              <a:rPr lang="en-US" altLang="ja-JP" sz="1600" dirty="0">
                <a:solidFill>
                  <a:srgbClr val="0000FF"/>
                </a:solidFill>
                <a:latin typeface="Symbol" charset="2"/>
                <a:cs typeface="Symbol" charset="2"/>
              </a:rPr>
              <a:t>m</a:t>
            </a:r>
            <a:r>
              <a:rPr lang="en-US" altLang="ja-JP" sz="1600" dirty="0" smtClean="0">
                <a:solidFill>
                  <a:srgbClr val="0000FF"/>
                </a:solidFill>
              </a:rPr>
              <a:t>(</a:t>
            </a:r>
            <a:r>
              <a:rPr kumimoji="1" lang="en-US" altLang="ja-JP" sz="1600" dirty="0" smtClean="0">
                <a:solidFill>
                  <a:srgbClr val="0000FF"/>
                </a:solidFill>
              </a:rPr>
              <a:t>forward) correlation</a:t>
            </a:r>
            <a:endParaRPr kumimoji="1" lang="ja-JP" altLang="en-US" sz="1600" dirty="0">
              <a:solidFill>
                <a:srgbClr val="0000FF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01404" y="198871"/>
            <a:ext cx="847485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 smtClean="0"/>
              <a:t>PRL 112 (2014) 252301,          PRL 109 (2012) 242301,           PRC 87 (2013) 034904</a:t>
            </a:r>
            <a:endParaRPr kumimoji="1" lang="ja-JP" altLang="en-US" sz="1600" dirty="0"/>
          </a:p>
        </p:txBody>
      </p:sp>
      <p:sp>
        <p:nvSpPr>
          <p:cNvPr id="12" name="正方形/長方形 11"/>
          <p:cNvSpPr/>
          <p:nvPr/>
        </p:nvSpPr>
        <p:spPr>
          <a:xfrm>
            <a:off x="4159751" y="5951619"/>
            <a:ext cx="22528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PRC </a:t>
            </a:r>
            <a:r>
              <a:rPr lang="en-US" altLang="ja-JP" dirty="0" smtClean="0"/>
              <a:t>89 </a:t>
            </a:r>
            <a:r>
              <a:rPr lang="en-US" altLang="ja-JP" dirty="0"/>
              <a:t>(</a:t>
            </a:r>
            <a:r>
              <a:rPr lang="en-US" altLang="ja-JP" dirty="0" smtClean="0"/>
              <a:t>2014) 034915</a:t>
            </a:r>
            <a:endParaRPr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91847" y="534813"/>
            <a:ext cx="897113" cy="523220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B</a:t>
            </a:r>
            <a:r>
              <a:rPr kumimoji="1" lang="en-US" altLang="ja-JP" sz="1400" dirty="0" smtClean="0"/>
              <a:t>ackward</a:t>
            </a:r>
          </a:p>
          <a:p>
            <a:r>
              <a:rPr kumimoji="1" lang="en-US" altLang="ja-JP" sz="1400" dirty="0" smtClean="0"/>
              <a:t>Au-going</a:t>
            </a:r>
            <a:endParaRPr kumimoji="1" lang="ja-JP" altLang="en-US" sz="14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465581" y="534813"/>
            <a:ext cx="713983" cy="307777"/>
          </a:xfrm>
          <a:prstGeom prst="rect">
            <a:avLst/>
          </a:prstGeom>
          <a:solidFill>
            <a:srgbClr val="FFFFFF"/>
          </a:solidFill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C</a:t>
            </a:r>
            <a:r>
              <a:rPr kumimoji="1" lang="en-US" altLang="ja-JP" sz="1400" dirty="0" smtClean="0"/>
              <a:t>entral</a:t>
            </a:r>
            <a:endParaRPr kumimoji="1" lang="ja-JP" altLang="en-US" sz="14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302653" y="534733"/>
            <a:ext cx="795686" cy="523220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F</a:t>
            </a:r>
            <a:r>
              <a:rPr kumimoji="1" lang="en-US" altLang="ja-JP" sz="1400" dirty="0" smtClean="0"/>
              <a:t>orward</a:t>
            </a:r>
          </a:p>
          <a:p>
            <a:r>
              <a:rPr lang="en-US" altLang="ja-JP" sz="1400" dirty="0"/>
              <a:t>d</a:t>
            </a:r>
            <a:r>
              <a:rPr kumimoji="1" lang="en-US" altLang="ja-JP" sz="1400" dirty="0" smtClean="0"/>
              <a:t>-going</a:t>
            </a:r>
            <a:endParaRPr kumimoji="1" lang="ja-JP" altLang="en-US" sz="1400" dirty="0"/>
          </a:p>
        </p:txBody>
      </p:sp>
      <p:sp>
        <p:nvSpPr>
          <p:cNvPr id="16" name="正方形/長方形 15"/>
          <p:cNvSpPr/>
          <p:nvPr/>
        </p:nvSpPr>
        <p:spPr>
          <a:xfrm>
            <a:off x="0" y="3274738"/>
            <a:ext cx="9144000" cy="94961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solidFill>
                  <a:srgbClr val="0000FF"/>
                </a:solidFill>
              </a:rPr>
              <a:t>Higher particle density                                                                               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Lower-x gluon in Au</a:t>
            </a:r>
          </a:p>
          <a:p>
            <a:pPr algn="ctr"/>
            <a:endParaRPr lang="en-US" altLang="ja-JP" b="1" dirty="0">
              <a:solidFill>
                <a:srgbClr val="FF0000"/>
              </a:solidFill>
            </a:endParaRPr>
          </a:p>
          <a:p>
            <a:pPr algn="ctr"/>
            <a:endParaRPr kumimoji="1" lang="ja-JP" altLang="en-US" b="1" dirty="0">
              <a:solidFill>
                <a:srgbClr val="FF0000"/>
              </a:solidFill>
            </a:endParaRPr>
          </a:p>
        </p:txBody>
      </p:sp>
      <p:pic>
        <p:nvPicPr>
          <p:cNvPr id="3" name="図 2" descr="dau-emu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5" y="3846895"/>
            <a:ext cx="4094956" cy="2836487"/>
          </a:xfrm>
          <a:prstGeom prst="rect">
            <a:avLst/>
          </a:prstGeom>
        </p:spPr>
      </p:pic>
      <p:cxnSp>
        <p:nvCxnSpPr>
          <p:cNvPr id="23" name="直線矢印コネクタ 22"/>
          <p:cNvCxnSpPr/>
          <p:nvPr/>
        </p:nvCxnSpPr>
        <p:spPr>
          <a:xfrm flipH="1">
            <a:off x="2872422" y="3430484"/>
            <a:ext cx="3299820" cy="0"/>
          </a:xfrm>
          <a:prstGeom prst="straightConnector1">
            <a:avLst/>
          </a:prstGeom>
          <a:ln w="3810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 flipH="1">
            <a:off x="3204777" y="3582884"/>
            <a:ext cx="3299486" cy="0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4650702" y="4352218"/>
            <a:ext cx="3939901" cy="461665"/>
          </a:xfrm>
          <a:prstGeom prst="rect">
            <a:avLst/>
          </a:prstGeom>
          <a:noFill/>
          <a:ln w="38100" cmpd="sng"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Heavy Flavor</a:t>
            </a:r>
            <a:r>
              <a:rPr lang="en-US" altLang="ja-JP" sz="2400" dirty="0"/>
              <a:t> </a:t>
            </a:r>
            <a:r>
              <a:rPr kumimoji="1" lang="en-US" altLang="ja-JP" sz="2400" dirty="0" smtClean="0"/>
              <a:t>and J/psi </a:t>
            </a:r>
            <a:r>
              <a:rPr lang="en-US" altLang="ja-JP" sz="2400" dirty="0" smtClean="0"/>
              <a:t>in d-Au</a:t>
            </a:r>
            <a:endParaRPr kumimoji="1" lang="ja-JP" altLang="en-US" sz="2400" dirty="0"/>
          </a:p>
        </p:txBody>
      </p:sp>
      <p:cxnSp>
        <p:nvCxnSpPr>
          <p:cNvPr id="8" name="直線矢印コネクタ 7"/>
          <p:cNvCxnSpPr/>
          <p:nvPr/>
        </p:nvCxnSpPr>
        <p:spPr>
          <a:xfrm flipH="1" flipV="1">
            <a:off x="1225177" y="2002118"/>
            <a:ext cx="5677647" cy="433294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 flipH="1" flipV="1">
            <a:off x="1225176" y="1434355"/>
            <a:ext cx="5677648" cy="86658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8359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pAdA0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0625" y="0"/>
            <a:ext cx="5533375" cy="3175747"/>
          </a:xfrm>
          <a:prstGeom prst="rect">
            <a:avLst/>
          </a:prstGeom>
        </p:spPr>
      </p:pic>
      <p:pic>
        <p:nvPicPr>
          <p:cNvPr id="2" name="図 1" descr="pAdA0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16763"/>
            <a:ext cx="4899881" cy="3876613"/>
          </a:xfrm>
          <a:prstGeom prst="rect">
            <a:avLst/>
          </a:prstGeom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ATHIC2014, 5/Aug, Osaka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4B07-A34C-C940-A390-BDF46EC70909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45602" y="617782"/>
            <a:ext cx="2136522" cy="1200328"/>
          </a:xfrm>
          <a:prstGeom prst="rect">
            <a:avLst/>
          </a:prstGeom>
          <a:noFill/>
          <a:ln w="38100" cmpd="sng"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Elliptic flow in </a:t>
            </a:r>
          </a:p>
          <a:p>
            <a:r>
              <a:rPr lang="en-US" altLang="ja-JP" sz="2400" dirty="0" smtClean="0"/>
              <a:t>200GeV </a:t>
            </a:r>
            <a:r>
              <a:rPr lang="en-US" altLang="ja-JP" sz="2400" dirty="0"/>
              <a:t>d + </a:t>
            </a:r>
            <a:r>
              <a:rPr lang="en-US" altLang="ja-JP" sz="2400" dirty="0" smtClean="0"/>
              <a:t>Au</a:t>
            </a:r>
            <a:endParaRPr kumimoji="1" lang="en-US" altLang="ja-JP" sz="2400" dirty="0" smtClean="0"/>
          </a:p>
          <a:p>
            <a:r>
              <a:rPr lang="en-US" altLang="ja-JP" sz="2400" dirty="0"/>
              <a:t>a</a:t>
            </a:r>
            <a:r>
              <a:rPr lang="en-US" altLang="ja-JP" sz="2400" dirty="0" smtClean="0"/>
              <a:t>t RHIC-PHENIX</a:t>
            </a:r>
            <a:r>
              <a:rPr kumimoji="1" lang="en-US" altLang="ja-JP" sz="2400" dirty="0" smtClean="0"/>
              <a:t> </a:t>
            </a:r>
            <a:endParaRPr kumimoji="1" lang="ja-JP" altLang="en-US" sz="2400" dirty="0"/>
          </a:p>
        </p:txBody>
      </p:sp>
      <p:sp>
        <p:nvSpPr>
          <p:cNvPr id="8" name="正方形/長方形 7"/>
          <p:cNvSpPr/>
          <p:nvPr/>
        </p:nvSpPr>
        <p:spPr>
          <a:xfrm>
            <a:off x="2455663" y="2478209"/>
            <a:ext cx="15394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/>
              <a:t>arXiv:1404.7461</a:t>
            </a:r>
            <a:endParaRPr lang="ja-JP" altLang="en-US" sz="16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405727" y="2179402"/>
            <a:ext cx="1674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peripheral </a:t>
            </a:r>
            <a:r>
              <a:rPr kumimoji="1" lang="en-US" altLang="ja-JP" dirty="0" err="1" smtClean="0"/>
              <a:t>subt</a:t>
            </a:r>
            <a:r>
              <a:rPr kumimoji="1" lang="en-US" altLang="ja-JP" dirty="0" smtClean="0"/>
              <a:t>.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028137" y="3419126"/>
            <a:ext cx="3732413" cy="2472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t</a:t>
            </a:r>
            <a:r>
              <a:rPr kumimoji="1" lang="en-US" altLang="ja-JP" dirty="0" smtClean="0"/>
              <a:t>wo PHENIX results</a:t>
            </a:r>
          </a:p>
          <a:p>
            <a:endParaRPr kumimoji="1" lang="en-US" altLang="ja-JP" sz="800" baseline="-25000" dirty="0" smtClean="0"/>
          </a:p>
          <a:p>
            <a:r>
              <a:rPr kumimoji="1" lang="en-US" altLang="ja-JP" dirty="0" smtClean="0">
                <a:solidFill>
                  <a:srgbClr val="0000FF"/>
                </a:solidFill>
              </a:rPr>
              <a:t>2P</a:t>
            </a:r>
            <a:r>
              <a:rPr kumimoji="1" lang="en-US" altLang="ja-JP" dirty="0" smtClean="0"/>
              <a:t> : two particle within </a:t>
            </a:r>
            <a:r>
              <a:rPr lang="en-US" altLang="ja-JP" dirty="0"/>
              <a:t>|</a:t>
            </a:r>
            <a:r>
              <a:rPr lang="en-US" altLang="ja-JP" dirty="0">
                <a:latin typeface="Symbol" charset="2"/>
                <a:cs typeface="Symbol" charset="2"/>
              </a:rPr>
              <a:t>h</a:t>
            </a:r>
            <a:r>
              <a:rPr lang="en-US" altLang="ja-JP" dirty="0"/>
              <a:t>|&lt;</a:t>
            </a:r>
            <a:r>
              <a:rPr lang="en-US" altLang="ja-JP" dirty="0" smtClean="0"/>
              <a:t>0.35</a:t>
            </a:r>
          </a:p>
          <a:p>
            <a:r>
              <a:rPr lang="en-US" altLang="ja-JP" dirty="0" smtClean="0"/>
              <a:t>        and peripheral subtracted</a:t>
            </a:r>
          </a:p>
          <a:p>
            <a:endParaRPr lang="en-US" altLang="ja-JP" sz="800" baseline="-25000" dirty="0"/>
          </a:p>
          <a:p>
            <a:r>
              <a:rPr kumimoji="1" lang="en-US" altLang="ja-JP" dirty="0" smtClean="0">
                <a:solidFill>
                  <a:srgbClr val="FF0000"/>
                </a:solidFill>
              </a:rPr>
              <a:t>EP</a:t>
            </a:r>
            <a:r>
              <a:rPr kumimoji="1" lang="en-US" altLang="ja-JP" baseline="-25000" dirty="0" smtClean="0">
                <a:solidFill>
                  <a:srgbClr val="FF0000"/>
                </a:solidFill>
              </a:rPr>
              <a:t>MPC</a:t>
            </a:r>
            <a:r>
              <a:rPr kumimoji="1" lang="en-US" altLang="ja-JP" dirty="0" smtClean="0"/>
              <a:t> : resolution </a:t>
            </a:r>
            <a:r>
              <a:rPr lang="en-US" altLang="ja-JP" dirty="0" smtClean="0"/>
              <a:t>is determined </a:t>
            </a:r>
          </a:p>
          <a:p>
            <a:r>
              <a:rPr lang="en-US" altLang="ja-JP" dirty="0" smtClean="0"/>
              <a:t>             via 3-sub event correlations </a:t>
            </a:r>
          </a:p>
          <a:p>
            <a:pPr marL="742950" lvl="1" indent="-285750">
              <a:buFont typeface="Arial"/>
              <a:buChar char="•"/>
            </a:pPr>
            <a:r>
              <a:rPr lang="en-US" altLang="ja-JP" dirty="0" smtClean="0">
                <a:latin typeface="Symbol" charset="2"/>
                <a:cs typeface="Symbol" charset="2"/>
              </a:rPr>
              <a:t>F</a:t>
            </a:r>
            <a:r>
              <a:rPr lang="en-US" altLang="ja-JP" baseline="-25000" dirty="0" smtClean="0"/>
              <a:t>2</a:t>
            </a:r>
            <a:r>
              <a:rPr lang="en-US" altLang="ja-JP" baseline="30000" dirty="0" smtClean="0"/>
              <a:t>central arm [|</a:t>
            </a:r>
            <a:r>
              <a:rPr lang="en-US" altLang="ja-JP" baseline="30000" dirty="0" smtClean="0">
                <a:latin typeface="Symbol" charset="2"/>
                <a:cs typeface="Symbol" charset="2"/>
              </a:rPr>
              <a:t>h</a:t>
            </a:r>
            <a:r>
              <a:rPr lang="en-US" altLang="ja-JP" baseline="30000" dirty="0" smtClean="0"/>
              <a:t>|&lt;0.35]</a:t>
            </a:r>
            <a:endParaRPr lang="en-US" altLang="ja-JP" dirty="0"/>
          </a:p>
          <a:p>
            <a:pPr marL="742950" lvl="1" indent="-285750">
              <a:buFont typeface="Arial"/>
              <a:buChar char="•"/>
            </a:pPr>
            <a:r>
              <a:rPr lang="en-US" altLang="ja-JP" dirty="0" smtClean="0">
                <a:latin typeface="Symbol" charset="2"/>
                <a:cs typeface="Symbol" charset="2"/>
              </a:rPr>
              <a:t>F</a:t>
            </a:r>
            <a:r>
              <a:rPr lang="en-US" altLang="ja-JP" baseline="-25000" dirty="0" smtClean="0"/>
              <a:t>2</a:t>
            </a:r>
            <a:r>
              <a:rPr lang="en-US" altLang="ja-JP" baseline="30000" dirty="0" smtClean="0"/>
              <a:t>Au-side MPC [-4&lt;</a:t>
            </a:r>
            <a:r>
              <a:rPr lang="en-US" altLang="ja-JP" baseline="30000" dirty="0">
                <a:latin typeface="Symbol" charset="2"/>
                <a:cs typeface="Symbol" charset="2"/>
              </a:rPr>
              <a:t>h</a:t>
            </a:r>
            <a:r>
              <a:rPr lang="en-US" altLang="ja-JP" baseline="30000" dirty="0" smtClean="0"/>
              <a:t>&lt;-3]</a:t>
            </a:r>
          </a:p>
          <a:p>
            <a:pPr marL="742950" lvl="1" indent="-285750">
              <a:buFont typeface="Arial"/>
              <a:buChar char="•"/>
            </a:pPr>
            <a:r>
              <a:rPr lang="en-US" altLang="ja-JP" dirty="0" smtClean="0">
                <a:latin typeface="Symbol" charset="2"/>
                <a:cs typeface="Symbol" charset="2"/>
              </a:rPr>
              <a:t>F</a:t>
            </a:r>
            <a:r>
              <a:rPr lang="en-US" altLang="ja-JP" baseline="-25000" dirty="0" smtClean="0"/>
              <a:t>1</a:t>
            </a:r>
            <a:r>
              <a:rPr lang="en-US" altLang="ja-JP" baseline="30000" dirty="0" smtClean="0"/>
              <a:t>Au-spectator ZDC</a:t>
            </a:r>
            <a:r>
              <a:rPr lang="en-US" altLang="ja-JP" dirty="0" smtClean="0"/>
              <a:t> </a:t>
            </a:r>
            <a:r>
              <a:rPr lang="en-US" altLang="ja-JP" baseline="30000" dirty="0" smtClean="0"/>
              <a:t>[</a:t>
            </a:r>
            <a:r>
              <a:rPr lang="en-US" altLang="ja-JP" baseline="30000" dirty="0" smtClean="0">
                <a:latin typeface="Symbol" charset="2"/>
                <a:cs typeface="Symbol" charset="2"/>
              </a:rPr>
              <a:t>h</a:t>
            </a:r>
            <a:r>
              <a:rPr lang="en-US" altLang="ja-JP" baseline="30000" dirty="0" smtClean="0"/>
              <a:t>&lt;-5]  </a:t>
            </a:r>
            <a:endParaRPr kumimoji="1" lang="ja-JP" altLang="en-US" baseline="30000" dirty="0"/>
          </a:p>
        </p:txBody>
      </p:sp>
      <p:cxnSp>
        <p:nvCxnSpPr>
          <p:cNvPr id="12" name="直線矢印コネクタ 11"/>
          <p:cNvCxnSpPr/>
          <p:nvPr/>
        </p:nvCxnSpPr>
        <p:spPr>
          <a:xfrm flipH="1" flipV="1">
            <a:off x="2602343" y="3785442"/>
            <a:ext cx="2425794" cy="186781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H="1" flipV="1">
            <a:off x="4295734" y="4386118"/>
            <a:ext cx="732403" cy="18678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9341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phx-for-bck-cen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146" y="0"/>
            <a:ext cx="6596245" cy="3042817"/>
          </a:xfrm>
          <a:prstGeom prst="rect">
            <a:avLst/>
          </a:prstGeom>
        </p:spPr>
      </p:pic>
      <p:pic>
        <p:nvPicPr>
          <p:cNvPr id="4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629" y="3042816"/>
            <a:ext cx="4259415" cy="3815183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6228444" y="3315974"/>
            <a:ext cx="2816697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008000"/>
                </a:solidFill>
              </a:rPr>
              <a:t>Forward - Backward </a:t>
            </a:r>
          </a:p>
          <a:p>
            <a:r>
              <a:rPr lang="en-US" altLang="ja-JP" b="1" dirty="0" smtClean="0">
                <a:solidFill>
                  <a:srgbClr val="000000"/>
                </a:solidFill>
              </a:rPr>
              <a:t>Correlation with </a:t>
            </a:r>
            <a:r>
              <a:rPr lang="en-US" altLang="ja-JP" b="1" dirty="0">
                <a:solidFill>
                  <a:srgbClr val="000000"/>
                </a:solidFill>
              </a:rPr>
              <a:t>|</a:t>
            </a:r>
            <a:r>
              <a:rPr lang="en-US" altLang="ja-JP" b="1" dirty="0" smtClean="0">
                <a:solidFill>
                  <a:srgbClr val="000000"/>
                </a:solidFill>
                <a:latin typeface="Symbol" charset="2"/>
                <a:cs typeface="Symbol" charset="2"/>
                <a:sym typeface="Symbol"/>
              </a:rPr>
              <a:t>Dh</a:t>
            </a:r>
            <a:r>
              <a:rPr lang="en-US" altLang="ja-JP" b="1" dirty="0" smtClean="0">
                <a:solidFill>
                  <a:srgbClr val="000000"/>
                </a:solidFill>
              </a:rPr>
              <a:t>| &gt; 6.0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66258" y="80019"/>
            <a:ext cx="1997286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008000"/>
                </a:solidFill>
              </a:rPr>
              <a:t>Backward</a:t>
            </a:r>
            <a:r>
              <a:rPr lang="en-US" altLang="ja-JP" b="1" dirty="0" smtClean="0">
                <a:solidFill>
                  <a:srgbClr val="FF0000"/>
                </a:solidFill>
              </a:rPr>
              <a:t> </a:t>
            </a:r>
            <a:r>
              <a:rPr lang="en-US" altLang="ja-JP" b="1" dirty="0" smtClean="0">
                <a:solidFill>
                  <a:srgbClr val="000000"/>
                </a:solidFill>
              </a:rPr>
              <a:t>- </a:t>
            </a:r>
            <a:r>
              <a:rPr lang="en-US" altLang="ja-JP" b="1" dirty="0" smtClean="0">
                <a:solidFill>
                  <a:srgbClr val="FF6600"/>
                </a:solidFill>
              </a:rPr>
              <a:t>Central</a:t>
            </a:r>
          </a:p>
          <a:p>
            <a:r>
              <a:rPr lang="en-US" altLang="ja-JP" b="1" dirty="0" smtClean="0">
                <a:solidFill>
                  <a:srgbClr val="000000"/>
                </a:solidFill>
              </a:rPr>
              <a:t>correlation </a:t>
            </a:r>
            <a:endParaRPr lang="en-US" altLang="ja-JP" b="1" dirty="0">
              <a:solidFill>
                <a:srgbClr val="000000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7220531" y="80019"/>
            <a:ext cx="185865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008000"/>
                </a:solidFill>
              </a:rPr>
              <a:t>Forward</a:t>
            </a:r>
            <a:r>
              <a:rPr lang="en-US" altLang="ja-JP" b="1" dirty="0" smtClean="0">
                <a:solidFill>
                  <a:srgbClr val="FF0000"/>
                </a:solidFill>
              </a:rPr>
              <a:t> </a:t>
            </a:r>
            <a:r>
              <a:rPr lang="en-US" altLang="ja-JP" b="1" dirty="0" smtClean="0"/>
              <a:t>- </a:t>
            </a:r>
            <a:r>
              <a:rPr lang="en-US" altLang="ja-JP" b="1" dirty="0" smtClean="0">
                <a:solidFill>
                  <a:srgbClr val="FF6600"/>
                </a:solidFill>
              </a:rPr>
              <a:t>Central</a:t>
            </a:r>
          </a:p>
          <a:p>
            <a:r>
              <a:rPr lang="en-US" altLang="ja-JP" b="1" dirty="0" smtClean="0"/>
              <a:t>correlation </a:t>
            </a:r>
            <a:endParaRPr lang="en-US" altLang="ja-JP" b="1" dirty="0"/>
          </a:p>
        </p:txBody>
      </p:sp>
      <p:sp>
        <p:nvSpPr>
          <p:cNvPr id="9" name="正方形/長方形 8"/>
          <p:cNvSpPr/>
          <p:nvPr/>
        </p:nvSpPr>
        <p:spPr>
          <a:xfrm>
            <a:off x="7026428" y="4084424"/>
            <a:ext cx="20661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 smtClean="0">
                <a:solidFill>
                  <a:srgbClr val="FF0000"/>
                </a:solidFill>
              </a:rPr>
              <a:t>Au</a:t>
            </a:r>
            <a:r>
              <a:rPr lang="en-US" altLang="ja-JP" sz="1400" b="1" dirty="0">
                <a:solidFill>
                  <a:srgbClr val="FF0000"/>
                </a:solidFill>
              </a:rPr>
              <a:t>-going : -3.7 &lt; </a:t>
            </a:r>
            <a:r>
              <a:rPr lang="en-US" altLang="ja-JP" sz="1400" b="1" dirty="0">
                <a:solidFill>
                  <a:srgbClr val="FF0000"/>
                </a:solidFill>
                <a:latin typeface="Symbol" charset="2"/>
                <a:cs typeface="Symbol" charset="2"/>
              </a:rPr>
              <a:t>h</a:t>
            </a:r>
            <a:r>
              <a:rPr lang="en-US" altLang="ja-JP" sz="1400" b="1" dirty="0">
                <a:solidFill>
                  <a:srgbClr val="FF0000"/>
                </a:solidFill>
              </a:rPr>
              <a:t> &lt; -3.1</a:t>
            </a:r>
          </a:p>
          <a:p>
            <a:r>
              <a:rPr lang="en-US" altLang="ja-JP" sz="1400" b="1" dirty="0">
                <a:solidFill>
                  <a:srgbClr val="FF0000"/>
                </a:solidFill>
              </a:rPr>
              <a:t>d-going : 3.1 &lt; </a:t>
            </a:r>
            <a:r>
              <a:rPr lang="en-US" altLang="ja-JP" sz="1400" b="1" dirty="0">
                <a:solidFill>
                  <a:srgbClr val="FF0000"/>
                </a:solidFill>
                <a:latin typeface="Symbol" charset="2"/>
                <a:cs typeface="Symbol" charset="2"/>
              </a:rPr>
              <a:t>h</a:t>
            </a:r>
            <a:r>
              <a:rPr lang="en-US" altLang="ja-JP" sz="1400" b="1" dirty="0">
                <a:solidFill>
                  <a:srgbClr val="FF0000"/>
                </a:solidFill>
              </a:rPr>
              <a:t> &lt; 3.9</a:t>
            </a:r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ATHIC2014, 5/Aug, Osaka</a:t>
            </a:r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4B07-A34C-C940-A390-BDF46EC70909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7052287" y="5736802"/>
            <a:ext cx="19928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 err="1" smtClean="0"/>
              <a:t>Shengli</a:t>
            </a:r>
            <a:r>
              <a:rPr lang="en-US" altLang="ja-JP" sz="1600" dirty="0" smtClean="0"/>
              <a:t> Huang, QM14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70687" y="3131308"/>
            <a:ext cx="2136522" cy="830997"/>
          </a:xfrm>
          <a:prstGeom prst="rect">
            <a:avLst/>
          </a:prstGeom>
          <a:noFill/>
          <a:ln w="38100" cmpd="sng"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200GeV d + Au</a:t>
            </a:r>
          </a:p>
          <a:p>
            <a:r>
              <a:rPr lang="en-US" altLang="ja-JP" sz="2400" dirty="0"/>
              <a:t>a</a:t>
            </a:r>
            <a:r>
              <a:rPr lang="en-US" altLang="ja-JP" sz="2400" dirty="0" smtClean="0"/>
              <a:t>t RHIC-PHENIX</a:t>
            </a:r>
            <a:r>
              <a:rPr kumimoji="1" lang="en-US" altLang="ja-JP" sz="2400" dirty="0" smtClean="0"/>
              <a:t> </a:t>
            </a:r>
            <a:endParaRPr kumimoji="1" lang="ja-JP" altLang="en-US" sz="2400" dirty="0"/>
          </a:p>
        </p:txBody>
      </p:sp>
      <p:pic>
        <p:nvPicPr>
          <p:cNvPr id="13" name="図 12" descr="phobos-dau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838" y="4084425"/>
            <a:ext cx="2289371" cy="2436282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1114170" y="4660863"/>
            <a:ext cx="104816" cy="1485725"/>
          </a:xfrm>
          <a:prstGeom prst="rect">
            <a:avLst/>
          </a:prstGeom>
          <a:solidFill>
            <a:srgbClr val="008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2153116" y="5776060"/>
            <a:ext cx="104816" cy="370528"/>
          </a:xfrm>
          <a:prstGeom prst="rect">
            <a:avLst/>
          </a:prstGeom>
          <a:solidFill>
            <a:srgbClr val="008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1640839" y="4912479"/>
            <a:ext cx="101734" cy="1235424"/>
          </a:xfrm>
          <a:prstGeom prst="rect">
            <a:avLst/>
          </a:prstGeom>
          <a:solidFill>
            <a:srgbClr val="FF66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8" name="直線矢印コネクタ 17"/>
          <p:cNvCxnSpPr/>
          <p:nvPr/>
        </p:nvCxnSpPr>
        <p:spPr>
          <a:xfrm>
            <a:off x="1218986" y="5635154"/>
            <a:ext cx="421853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>
            <a:off x="1731263" y="5823630"/>
            <a:ext cx="421853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/>
          <p:nvPr/>
        </p:nvCxnSpPr>
        <p:spPr>
          <a:xfrm>
            <a:off x="1218986" y="6023217"/>
            <a:ext cx="934130" cy="0"/>
          </a:xfrm>
          <a:prstGeom prst="straightConnector1">
            <a:avLst/>
          </a:prstGeom>
          <a:ln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円/楕円 2"/>
          <p:cNvSpPr/>
          <p:nvPr/>
        </p:nvSpPr>
        <p:spPr>
          <a:xfrm>
            <a:off x="2153116" y="1221446"/>
            <a:ext cx="418349" cy="410880"/>
          </a:xfrm>
          <a:prstGeom prst="ellipse">
            <a:avLst/>
          </a:prstGeom>
          <a:solidFill>
            <a:srgbClr val="FFFFFF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solidFill>
                  <a:schemeClr val="tx1"/>
                </a:solidFill>
              </a:rPr>
              <a:t>1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23" name="円/楕円 22"/>
          <p:cNvSpPr/>
          <p:nvPr/>
        </p:nvSpPr>
        <p:spPr>
          <a:xfrm>
            <a:off x="4322575" y="4912479"/>
            <a:ext cx="418349" cy="410880"/>
          </a:xfrm>
          <a:prstGeom prst="ellipse">
            <a:avLst/>
          </a:prstGeom>
          <a:solidFill>
            <a:srgbClr val="FFFFFF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solidFill>
                  <a:schemeClr val="tx1"/>
                </a:solidFill>
              </a:rPr>
              <a:t>2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24" name="円/楕円 23"/>
          <p:cNvSpPr/>
          <p:nvPr/>
        </p:nvSpPr>
        <p:spPr>
          <a:xfrm>
            <a:off x="5281798" y="1632326"/>
            <a:ext cx="418349" cy="410880"/>
          </a:xfrm>
          <a:prstGeom prst="ellipse">
            <a:avLst/>
          </a:prstGeom>
          <a:solidFill>
            <a:srgbClr val="FFFFFF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solidFill>
                  <a:schemeClr val="tx1"/>
                </a:solidFill>
              </a:rPr>
              <a:t>3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663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star-dau0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636" y="0"/>
            <a:ext cx="4588364" cy="3459775"/>
          </a:xfrm>
          <a:prstGeom prst="rect">
            <a:avLst/>
          </a:prstGeom>
        </p:spPr>
      </p:pic>
      <p:pic>
        <p:nvPicPr>
          <p:cNvPr id="3" name="図 2" descr="star-dau02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88365" cy="3459775"/>
          </a:xfrm>
          <a:prstGeom prst="rect">
            <a:avLst/>
          </a:prstGeom>
        </p:spPr>
      </p:pic>
      <p:pic>
        <p:nvPicPr>
          <p:cNvPr id="4" name="図 3" descr="star-ridge01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4074" y="3459775"/>
            <a:ext cx="4348153" cy="3170655"/>
          </a:xfrm>
          <a:prstGeom prst="rect">
            <a:avLst/>
          </a:prstGeom>
        </p:spPr>
      </p:pic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ATHIC2014, 5/Aug, Osaka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4B07-A34C-C940-A390-BDF46EC70909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70687" y="3837671"/>
            <a:ext cx="2038088" cy="830997"/>
          </a:xfrm>
          <a:prstGeom prst="rect">
            <a:avLst/>
          </a:prstGeom>
          <a:noFill/>
          <a:ln w="38100" cmpd="sng"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200GeV d + Au</a:t>
            </a:r>
          </a:p>
          <a:p>
            <a:r>
              <a:rPr lang="en-US" altLang="ja-JP" sz="2400" dirty="0"/>
              <a:t>a</a:t>
            </a:r>
            <a:r>
              <a:rPr lang="en-US" altLang="ja-JP" sz="2400" dirty="0" smtClean="0"/>
              <a:t>t RHIC-STAR</a:t>
            </a:r>
            <a:r>
              <a:rPr kumimoji="1" lang="en-US" altLang="ja-JP" sz="2400" dirty="0" smtClean="0"/>
              <a:t> </a:t>
            </a:r>
            <a:endParaRPr kumimoji="1" lang="ja-JP" altLang="en-US" sz="2400" dirty="0"/>
          </a:p>
        </p:txBody>
      </p:sp>
      <p:sp>
        <p:nvSpPr>
          <p:cNvPr id="9" name="正方形/長方形 8"/>
          <p:cNvSpPr/>
          <p:nvPr/>
        </p:nvSpPr>
        <p:spPr>
          <a:xfrm>
            <a:off x="7392227" y="5898678"/>
            <a:ext cx="12260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>
                <a:solidFill>
                  <a:srgbClr val="000000"/>
                </a:solidFill>
              </a:rPr>
              <a:t>Yi </a:t>
            </a:r>
            <a:r>
              <a:rPr lang="en-US" altLang="ja-JP" sz="1600" dirty="0" smtClean="0">
                <a:solidFill>
                  <a:srgbClr val="000000"/>
                </a:solidFill>
              </a:rPr>
              <a:t>Li, QM14</a:t>
            </a:r>
          </a:p>
        </p:txBody>
      </p:sp>
      <p:sp>
        <p:nvSpPr>
          <p:cNvPr id="10" name="TextBox 15"/>
          <p:cNvSpPr txBox="1"/>
          <p:nvPr/>
        </p:nvSpPr>
        <p:spPr>
          <a:xfrm>
            <a:off x="2877080" y="832876"/>
            <a:ext cx="1146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40-100%</a:t>
            </a:r>
            <a:endParaRPr lang="en-US" dirty="0"/>
          </a:p>
        </p:txBody>
      </p:sp>
      <p:sp>
        <p:nvSpPr>
          <p:cNvPr id="11" name="TextBox 16"/>
          <p:cNvSpPr txBox="1"/>
          <p:nvPr/>
        </p:nvSpPr>
        <p:spPr>
          <a:xfrm>
            <a:off x="7493744" y="831624"/>
            <a:ext cx="855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0-20%</a:t>
            </a:r>
            <a:endParaRPr lang="en-US" dirty="0"/>
          </a:p>
        </p:txBody>
      </p:sp>
      <p:sp>
        <p:nvSpPr>
          <p:cNvPr id="12" name="TextBox 21"/>
          <p:cNvSpPr txBox="1"/>
          <p:nvPr/>
        </p:nvSpPr>
        <p:spPr>
          <a:xfrm>
            <a:off x="5739371" y="4074394"/>
            <a:ext cx="14707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STAR Preliminary</a:t>
            </a:r>
            <a:endParaRPr lang="en-US" sz="1400" dirty="0"/>
          </a:p>
        </p:txBody>
      </p:sp>
      <p:sp>
        <p:nvSpPr>
          <p:cNvPr id="13" name="正方形/長方形 12"/>
          <p:cNvSpPr/>
          <p:nvPr/>
        </p:nvSpPr>
        <p:spPr>
          <a:xfrm>
            <a:off x="7392227" y="3606839"/>
            <a:ext cx="1480281" cy="6463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ja-JP" dirty="0" smtClean="0"/>
              <a:t>no flow </a:t>
            </a:r>
            <a:r>
              <a:rPr lang="en-US" altLang="ja-JP" dirty="0"/>
              <a:t>effect </a:t>
            </a:r>
            <a:endParaRPr lang="en-US" altLang="ja-JP" dirty="0" smtClean="0"/>
          </a:p>
          <a:p>
            <a:r>
              <a:rPr lang="en-US" altLang="ja-JP" dirty="0" smtClean="0"/>
              <a:t>in </a:t>
            </a:r>
            <a:r>
              <a:rPr lang="en-US" altLang="ja-JP" dirty="0" err="1" smtClean="0"/>
              <a:t>dAu</a:t>
            </a:r>
            <a:r>
              <a:rPr lang="en-US" altLang="ja-JP" dirty="0"/>
              <a:t> </a:t>
            </a:r>
            <a:r>
              <a:rPr lang="en-US" altLang="ja-JP" dirty="0" smtClean="0"/>
              <a:t>?</a:t>
            </a:r>
            <a:endParaRPr lang="ja-JP" altLang="en-US" dirty="0"/>
          </a:p>
        </p:txBody>
      </p:sp>
      <p:cxnSp>
        <p:nvCxnSpPr>
          <p:cNvPr id="15" name="直線コネクタ 14"/>
          <p:cNvCxnSpPr/>
          <p:nvPr/>
        </p:nvCxnSpPr>
        <p:spPr>
          <a:xfrm>
            <a:off x="5245100" y="2616200"/>
            <a:ext cx="3716308" cy="0"/>
          </a:xfrm>
          <a:prstGeom prst="line">
            <a:avLst/>
          </a:prstGeom>
          <a:ln w="38100" cmpd="sng">
            <a:solidFill>
              <a:srgbClr val="00800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>
            <a:off x="6742671" y="2197100"/>
            <a:ext cx="0" cy="419100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/>
          <p:nvPr/>
        </p:nvCxnSpPr>
        <p:spPr>
          <a:xfrm>
            <a:off x="6742671" y="2768600"/>
            <a:ext cx="0" cy="419100"/>
          </a:xfrm>
          <a:prstGeom prst="straightConnector1">
            <a:avLst/>
          </a:prstGeom>
          <a:ln w="38100" cmpd="sng">
            <a:solidFill>
              <a:srgbClr val="008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5245100" y="2781300"/>
            <a:ext cx="3716308" cy="0"/>
          </a:xfrm>
          <a:prstGeom prst="line">
            <a:avLst/>
          </a:prstGeom>
          <a:ln w="38100" cmpd="sng">
            <a:solidFill>
              <a:srgbClr val="00800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165100" y="5136634"/>
            <a:ext cx="30235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clear ridge/v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 signal at </a:t>
            </a:r>
            <a:r>
              <a:rPr kumimoji="1" lang="en-US" altLang="ja-JP" dirty="0" smtClean="0">
                <a:latin typeface="Symbol" charset="2"/>
                <a:cs typeface="Symbol" charset="2"/>
              </a:rPr>
              <a:t>Dh~</a:t>
            </a:r>
            <a:r>
              <a:rPr kumimoji="1" lang="en-US" altLang="ja-JP" dirty="0" smtClean="0"/>
              <a:t>1.5</a:t>
            </a:r>
          </a:p>
          <a:p>
            <a:r>
              <a:rPr lang="en-US" altLang="ja-JP" dirty="0" smtClean="0"/>
              <a:t>positive/negative difference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92859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0488B-4350-6343-B712-D879FA102C32}" type="slidenum">
              <a:rPr kumimoji="1" lang="ja-JP" altLang="en-US" smtClean="0"/>
              <a:t>15</a:t>
            </a:fld>
            <a:endParaRPr kumimoji="1" lang="ja-JP" altLang="en-US"/>
          </a:p>
        </p:txBody>
      </p:sp>
      <p:pic>
        <p:nvPicPr>
          <p:cNvPr id="7" name="図 6" descr="v2-phi-omega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650" y="3551195"/>
            <a:ext cx="6188610" cy="3094305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>
            <a:off x="6891162" y="3242648"/>
            <a:ext cx="18663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 err="1"/>
              <a:t>Rihan</a:t>
            </a:r>
            <a:r>
              <a:rPr lang="en-US" altLang="ja-JP" sz="1600" dirty="0"/>
              <a:t> </a:t>
            </a:r>
            <a:r>
              <a:rPr lang="en-US" altLang="ja-JP" sz="1600" dirty="0" err="1" smtClean="0"/>
              <a:t>Haque</a:t>
            </a:r>
            <a:r>
              <a:rPr lang="en-US" altLang="ja-JP" sz="1600" dirty="0"/>
              <a:t>, QM14</a:t>
            </a:r>
            <a:endParaRPr lang="ja-JP" altLang="en-US" sz="1600" dirty="0"/>
          </a:p>
        </p:txBody>
      </p:sp>
      <p:pic>
        <p:nvPicPr>
          <p:cNvPr id="10" name="図 9" descr="He3Au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911" y="1556249"/>
            <a:ext cx="5396924" cy="1412552"/>
          </a:xfrm>
          <a:prstGeom prst="rect">
            <a:avLst/>
          </a:prstGeom>
        </p:spPr>
      </p:pic>
      <p:sp>
        <p:nvSpPr>
          <p:cNvPr id="11" name="正方形/長方形 10"/>
          <p:cNvSpPr/>
          <p:nvPr/>
        </p:nvSpPr>
        <p:spPr>
          <a:xfrm>
            <a:off x="5498179" y="826826"/>
            <a:ext cx="3159839" cy="646331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r"/>
            <a:r>
              <a:rPr lang="en-US" altLang="ja-JP" baseline="30000" dirty="0"/>
              <a:t>3</a:t>
            </a:r>
            <a:r>
              <a:rPr lang="en-US" altLang="ja-JP" dirty="0"/>
              <a:t>He+</a:t>
            </a:r>
            <a:r>
              <a:rPr lang="en-US" altLang="ja-JP" dirty="0" smtClean="0"/>
              <a:t>Au collision data</a:t>
            </a:r>
          </a:p>
          <a:p>
            <a:pPr algn="r"/>
            <a:r>
              <a:rPr lang="en-US" altLang="ja-JP" dirty="0" smtClean="0"/>
              <a:t> already on tape in RHIC-RUN14</a:t>
            </a:r>
            <a:endParaRPr lang="ja-JP" altLang="en-US" dirty="0"/>
          </a:p>
        </p:txBody>
      </p:sp>
      <p:pic>
        <p:nvPicPr>
          <p:cNvPr id="9" name="図 8" descr="v1-cuau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64911" cy="3940902"/>
          </a:xfrm>
          <a:prstGeom prst="rect">
            <a:avLst/>
          </a:prstGeom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ATHIC2014, 5/Aug, Osaka</a:t>
            </a:r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3298845" y="3669251"/>
            <a:ext cx="428330" cy="32049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902928" y="3632618"/>
            <a:ext cx="3702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Symbol" charset="2"/>
                <a:cs typeface="Symbol" charset="2"/>
              </a:rPr>
              <a:t>h</a:t>
            </a:r>
            <a:endParaRPr kumimoji="1" lang="ja-JP" altLang="en-US" sz="2400" dirty="0">
              <a:latin typeface="Symbol" charset="2"/>
              <a:cs typeface="Symbol" charset="2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3664911" y="278773"/>
            <a:ext cx="1710124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 smtClean="0"/>
              <a:t>Hiroshi </a:t>
            </a:r>
            <a:r>
              <a:rPr lang="en-US" altLang="ja-JP" sz="1600" dirty="0" err="1" smtClean="0"/>
              <a:t>Nakagomi</a:t>
            </a:r>
            <a:r>
              <a:rPr lang="en-US" altLang="ja-JP" sz="1600" dirty="0" smtClean="0"/>
              <a:t>, </a:t>
            </a:r>
          </a:p>
          <a:p>
            <a:r>
              <a:rPr lang="en-US" altLang="ja-JP" sz="1600" dirty="0" smtClean="0"/>
              <a:t>QM14</a:t>
            </a:r>
            <a:endParaRPr lang="ja-JP" altLang="en-US" sz="16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01089" y="4338447"/>
            <a:ext cx="1821833" cy="830997"/>
          </a:xfrm>
          <a:prstGeom prst="rect">
            <a:avLst/>
          </a:prstGeom>
          <a:noFill/>
          <a:ln w="38100" cmpd="sng"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dirty="0" smtClean="0"/>
              <a:t>Various flow </a:t>
            </a:r>
          </a:p>
          <a:p>
            <a:pPr algn="ctr"/>
            <a:r>
              <a:rPr lang="en-US" altLang="ja-JP" sz="2400" dirty="0" smtClean="0"/>
              <a:t>tests </a:t>
            </a:r>
            <a:r>
              <a:rPr kumimoji="1" lang="en-US" altLang="ja-JP" sz="2400" dirty="0" smtClean="0"/>
              <a:t>at </a:t>
            </a:r>
            <a:r>
              <a:rPr lang="en-US" altLang="ja-JP" sz="2400" dirty="0" smtClean="0"/>
              <a:t>RHIC</a:t>
            </a:r>
            <a:endParaRPr kumimoji="1" lang="ja-JP" altLang="en-US" sz="24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620689" y="5169444"/>
            <a:ext cx="1603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200GeV </a:t>
            </a:r>
            <a:r>
              <a:rPr kumimoji="1" lang="en-US" altLang="ja-JP" dirty="0" err="1" smtClean="0"/>
              <a:t>Au+Au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01089" y="2696793"/>
            <a:ext cx="1603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200GeV </a:t>
            </a:r>
            <a:r>
              <a:rPr kumimoji="1" lang="en-US" altLang="ja-JP" dirty="0" err="1" smtClean="0"/>
              <a:t>Cu+Au</a:t>
            </a:r>
            <a:endParaRPr kumimoji="1" lang="ja-JP" altLang="en-US" dirty="0"/>
          </a:p>
        </p:txBody>
      </p:sp>
      <p:sp>
        <p:nvSpPr>
          <p:cNvPr id="3" name="円/楕円 2"/>
          <p:cNvSpPr/>
          <p:nvPr/>
        </p:nvSpPr>
        <p:spPr>
          <a:xfrm rot="2220000">
            <a:off x="6767553" y="4654673"/>
            <a:ext cx="610187" cy="1027102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5" name="図形グループ 24"/>
          <p:cNvGrpSpPr/>
          <p:nvPr/>
        </p:nvGrpSpPr>
        <p:grpSpPr>
          <a:xfrm>
            <a:off x="100946" y="5541048"/>
            <a:ext cx="3602969" cy="923330"/>
            <a:chOff x="100946" y="5541048"/>
            <a:chExt cx="3602969" cy="923330"/>
          </a:xfrm>
        </p:grpSpPr>
        <p:sp>
          <p:nvSpPr>
            <p:cNvPr id="17" name="テキスト ボックス 16"/>
            <p:cNvSpPr txBox="1"/>
            <p:nvPr/>
          </p:nvSpPr>
          <p:spPr>
            <a:xfrm>
              <a:off x="100946" y="5541048"/>
              <a:ext cx="360296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v</a:t>
              </a:r>
              <a:r>
                <a:rPr lang="en-US" altLang="ja-JP" baseline="-25000" dirty="0" smtClean="0"/>
                <a:t>1 </a:t>
              </a:r>
              <a:r>
                <a:rPr lang="en-US" altLang="ja-JP" dirty="0" smtClean="0"/>
                <a:t>=</a:t>
              </a:r>
              <a:r>
                <a:rPr lang="en-US" altLang="ja-JP" baseline="-25000" dirty="0" smtClean="0"/>
                <a:t> </a:t>
              </a:r>
              <a:r>
                <a:rPr lang="en-US" altLang="ja-JP" dirty="0" smtClean="0"/>
                <a:t>0 at y </a:t>
              </a:r>
              <a:r>
                <a:rPr lang="en-US" altLang="ja-JP" dirty="0" smtClean="0">
                  <a:latin typeface="Symbol" charset="2"/>
                  <a:cs typeface="Symbol" charset="2"/>
                </a:rPr>
                <a:t>~ </a:t>
              </a:r>
              <a:r>
                <a:rPr lang="en-US" altLang="ja-JP" dirty="0" smtClean="0"/>
                <a:t>0 in a</a:t>
              </a:r>
              <a:r>
                <a:rPr kumimoji="1" lang="en-US" altLang="ja-JP" dirty="0" smtClean="0"/>
                <a:t>symmetric system</a:t>
              </a:r>
            </a:p>
            <a:p>
              <a:r>
                <a:rPr kumimoji="1" lang="en-US" altLang="ja-JP" dirty="0" smtClean="0"/>
                <a:t>precision comparison of proton, </a:t>
              </a:r>
              <a:r>
                <a:rPr kumimoji="1" lang="en-US" altLang="ja-JP" dirty="0" smtClean="0">
                  <a:latin typeface="Symbol" charset="2"/>
                  <a:cs typeface="Symbol" charset="2"/>
                </a:rPr>
                <a:t>f </a:t>
              </a:r>
              <a:r>
                <a:rPr lang="en-US" altLang="ja-JP" dirty="0" smtClean="0"/>
                <a:t>v</a:t>
              </a:r>
              <a:r>
                <a:rPr lang="en-US" altLang="ja-JP" baseline="-25000" dirty="0" smtClean="0"/>
                <a:t>2</a:t>
              </a:r>
              <a:endParaRPr kumimoji="1" lang="en-US" altLang="ja-JP" dirty="0" smtClean="0">
                <a:latin typeface="Symbol" charset="2"/>
                <a:cs typeface="Symbol" charset="2"/>
              </a:endParaRPr>
            </a:p>
            <a:p>
              <a:r>
                <a:rPr lang="en-US" altLang="ja-JP" baseline="30000" dirty="0" smtClean="0">
                  <a:cs typeface="Symbol" charset="2"/>
                </a:rPr>
                <a:t>3</a:t>
              </a:r>
              <a:r>
                <a:rPr lang="en-US" altLang="ja-JP" dirty="0" smtClean="0">
                  <a:cs typeface="Symbol" charset="2"/>
                </a:rPr>
                <a:t>He-Au collision data</a:t>
              </a:r>
              <a:endParaRPr kumimoji="1" lang="ja-JP" altLang="en-US" dirty="0">
                <a:cs typeface="Symbol" charset="2"/>
              </a:endParaRPr>
            </a:p>
          </p:txBody>
        </p:sp>
        <p:cxnSp>
          <p:nvCxnSpPr>
            <p:cNvPr id="19" name="直線コネクタ 18"/>
            <p:cNvCxnSpPr/>
            <p:nvPr/>
          </p:nvCxnSpPr>
          <p:spPr>
            <a:xfrm>
              <a:off x="419940" y="5675616"/>
              <a:ext cx="92680" cy="146286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10550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qsel00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806" y="336207"/>
            <a:ext cx="3912999" cy="3082405"/>
          </a:xfrm>
          <a:prstGeom prst="rect">
            <a:avLst/>
          </a:prstGeom>
        </p:spPr>
      </p:pic>
      <p:pic>
        <p:nvPicPr>
          <p:cNvPr id="5" name="図 4" descr="qsel00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8436" y="434037"/>
            <a:ext cx="2486132" cy="2742728"/>
          </a:xfrm>
          <a:prstGeom prst="rect">
            <a:avLst/>
          </a:prstGeom>
        </p:spPr>
      </p:pic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ATHIC2014, 5/Aug, Osaka</a:t>
            </a:r>
            <a:endParaRPr kumimoji="1" lang="ja-JP" altLang="en-US"/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4B07-A34C-C940-A390-BDF46EC70909}" type="slidenum">
              <a:rPr kumimoji="1" lang="ja-JP" altLang="en-US" smtClean="0"/>
              <a:t>16</a:t>
            </a:fld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203236" y="425107"/>
            <a:ext cx="2395200" cy="2677656"/>
          </a:xfrm>
          <a:prstGeom prst="rect">
            <a:avLst/>
          </a:prstGeom>
          <a:ln w="38100" cmpd="sng">
            <a:solidFill>
              <a:srgbClr val="008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2400" dirty="0" smtClean="0"/>
              <a:t>Event Shape Engineering </a:t>
            </a:r>
          </a:p>
          <a:p>
            <a:pPr algn="ctr"/>
            <a:r>
              <a:rPr lang="en-US" altLang="ja-JP" sz="2400" dirty="0" smtClean="0"/>
              <a:t>by </a:t>
            </a:r>
          </a:p>
          <a:p>
            <a:pPr algn="ctr"/>
            <a:r>
              <a:rPr lang="en-US" altLang="ja-JP" sz="2400" dirty="0" smtClean="0"/>
              <a:t>Flow-Vector </a:t>
            </a:r>
          </a:p>
          <a:p>
            <a:pPr algn="ctr"/>
            <a:r>
              <a:rPr lang="en-US" altLang="ja-JP" sz="2400" dirty="0" smtClean="0"/>
              <a:t>Q</a:t>
            </a:r>
            <a:r>
              <a:rPr lang="en-US" altLang="ja-JP" sz="2400" baseline="-25000" dirty="0" smtClean="0"/>
              <a:t>2</a:t>
            </a:r>
            <a:r>
              <a:rPr lang="en-US" altLang="ja-JP" sz="2400" dirty="0" smtClean="0"/>
              <a:t> selection</a:t>
            </a:r>
          </a:p>
          <a:p>
            <a:pPr algn="ctr"/>
            <a:endParaRPr lang="en-US" altLang="ja-JP" sz="2400" dirty="0" smtClean="0"/>
          </a:p>
          <a:p>
            <a:pPr algn="ctr"/>
            <a:r>
              <a:rPr lang="en-US" altLang="ja-JP" sz="2400" dirty="0" smtClean="0">
                <a:latin typeface="Symbol" charset="2"/>
                <a:cs typeface="Symbol" charset="2"/>
              </a:rPr>
              <a:t>e</a:t>
            </a:r>
            <a:r>
              <a:rPr lang="en-US" altLang="ja-JP" sz="2400" baseline="-25000" dirty="0" smtClean="0"/>
              <a:t>2</a:t>
            </a:r>
            <a:r>
              <a:rPr lang="en-US" altLang="ja-JP" sz="2400" baseline="30000" dirty="0" smtClean="0"/>
              <a:t>initial</a:t>
            </a:r>
            <a:r>
              <a:rPr lang="en-US" altLang="ja-JP" sz="2400" dirty="0" smtClean="0"/>
              <a:t> – v</a:t>
            </a:r>
            <a:r>
              <a:rPr lang="en-US" altLang="ja-JP" sz="2400" baseline="-25000" dirty="0" smtClean="0"/>
              <a:t>2</a:t>
            </a:r>
            <a:r>
              <a:rPr lang="en-US" altLang="ja-JP" sz="2400" dirty="0" smtClean="0"/>
              <a:t> – </a:t>
            </a:r>
            <a:r>
              <a:rPr lang="en-US" altLang="ja-JP" sz="2400" dirty="0" smtClean="0">
                <a:latin typeface="Symbol" charset="2"/>
                <a:cs typeface="Symbol" charset="2"/>
              </a:rPr>
              <a:t>e</a:t>
            </a:r>
            <a:r>
              <a:rPr lang="en-US" altLang="ja-JP" sz="2400" baseline="-25000" dirty="0" smtClean="0"/>
              <a:t>2</a:t>
            </a:r>
            <a:r>
              <a:rPr lang="en-US" altLang="ja-JP" sz="2400" baseline="30000" dirty="0" smtClean="0"/>
              <a:t>final</a:t>
            </a:r>
            <a:endParaRPr lang="ja-JP" altLang="en-US" sz="2400" baseline="30000" dirty="0"/>
          </a:p>
        </p:txBody>
      </p:sp>
      <p:pic>
        <p:nvPicPr>
          <p:cNvPr id="22" name="Picture 6" descr="psi2dep4050-ou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8618" y="3614386"/>
            <a:ext cx="2084765" cy="2332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7" descr="psi2dep4050-i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383" y="3614385"/>
            <a:ext cx="1677933" cy="2332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2316510" y="5884129"/>
            <a:ext cx="15973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-1    0    1    2    3    4</a:t>
            </a:r>
            <a:endParaRPr kumimoji="1" lang="ja-JP" altLang="en-US" sz="14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998476" y="5884129"/>
            <a:ext cx="15973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-1    0    1    2    3    4</a:t>
            </a:r>
            <a:endParaRPr kumimoji="1" lang="ja-JP" altLang="en-US" sz="14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437510" y="6116720"/>
            <a:ext cx="1712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>
                <a:latin typeface="Symbol" charset="2"/>
                <a:cs typeface="Symbol" charset="2"/>
              </a:rPr>
              <a:t>Df</a:t>
            </a:r>
            <a:r>
              <a:rPr lang="en-US" altLang="ja-JP" dirty="0" smtClean="0"/>
              <a:t> = </a:t>
            </a:r>
            <a:r>
              <a:rPr lang="en-US" altLang="ja-JP" dirty="0" err="1" smtClean="0">
                <a:latin typeface="Symbol" charset="2"/>
                <a:cs typeface="Symbol" charset="2"/>
              </a:rPr>
              <a:t>f</a:t>
            </a:r>
            <a:r>
              <a:rPr lang="en-US" altLang="ja-JP" baseline="-25000" dirty="0" err="1" smtClean="0"/>
              <a:t>Asso</a:t>
            </a:r>
            <a:r>
              <a:rPr lang="en-US" altLang="ja-JP" baseline="-25000" dirty="0" smtClean="0"/>
              <a:t>. </a:t>
            </a:r>
            <a:r>
              <a:rPr lang="en-US" altLang="ja-JP" dirty="0" smtClean="0"/>
              <a:t>– </a:t>
            </a:r>
            <a:r>
              <a:rPr lang="en-US" altLang="ja-JP" dirty="0" err="1" smtClean="0">
                <a:latin typeface="Symbol" charset="2"/>
                <a:cs typeface="Symbol" charset="2"/>
              </a:rPr>
              <a:t>f</a:t>
            </a:r>
            <a:r>
              <a:rPr lang="en-US" altLang="ja-JP" baseline="-25000" dirty="0" err="1" smtClean="0"/>
              <a:t>Trig</a:t>
            </a:r>
            <a:r>
              <a:rPr lang="en-US" altLang="ja-JP" baseline="-25000" dirty="0" smtClean="0"/>
              <a:t>.</a:t>
            </a:r>
            <a:endParaRPr kumimoji="1" lang="ja-JP" altLang="en-US" baseline="-25000" dirty="0"/>
          </a:p>
        </p:txBody>
      </p:sp>
      <p:sp>
        <p:nvSpPr>
          <p:cNvPr id="11" name="テキスト ボックス 10"/>
          <p:cNvSpPr txBox="1"/>
          <p:nvPr/>
        </p:nvSpPr>
        <p:spPr>
          <a:xfrm rot="16200000">
            <a:off x="795028" y="4561383"/>
            <a:ext cx="1893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1/</a:t>
            </a:r>
            <a:r>
              <a:rPr lang="en-US" altLang="ja-JP" dirty="0" err="1" smtClean="0"/>
              <a:t>N</a:t>
            </a:r>
            <a:r>
              <a:rPr lang="en-US" altLang="ja-JP" baseline="-25000" dirty="0" err="1" smtClean="0"/>
              <a:t>trig</a:t>
            </a:r>
            <a:r>
              <a:rPr lang="en-US" altLang="ja-JP" baseline="-25000" dirty="0" smtClean="0"/>
              <a:t>   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dN</a:t>
            </a:r>
            <a:r>
              <a:rPr lang="en-US" altLang="ja-JP" baseline="-25000" dirty="0" err="1" smtClean="0"/>
              <a:t>Pair</a:t>
            </a:r>
            <a:r>
              <a:rPr lang="en-US" altLang="ja-JP" dirty="0" smtClean="0"/>
              <a:t>/</a:t>
            </a:r>
            <a:r>
              <a:rPr lang="en-US" altLang="ja-JP" dirty="0" err="1" smtClean="0"/>
              <a:t>d</a:t>
            </a:r>
            <a:r>
              <a:rPr lang="en-US" altLang="ja-JP" dirty="0" err="1" smtClean="0">
                <a:latin typeface="Symbol" charset="2"/>
                <a:cs typeface="Symbol" charset="2"/>
              </a:rPr>
              <a:t>Df</a:t>
            </a:r>
            <a:endParaRPr kumimoji="1" lang="ja-JP" altLang="en-US" dirty="0">
              <a:latin typeface="Symbol" charset="2"/>
              <a:cs typeface="Symbol" charset="2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680216" y="3961785"/>
            <a:ext cx="9156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dirty="0" smtClean="0"/>
              <a:t>PHENIX</a:t>
            </a:r>
          </a:p>
          <a:p>
            <a:pPr algn="ctr"/>
            <a:r>
              <a:rPr lang="en-US" altLang="ja-JP" sz="1200" dirty="0" smtClean="0"/>
              <a:t>preliminary</a:t>
            </a:r>
            <a:endParaRPr kumimoji="1" lang="ja-JP" altLang="en-US" sz="1200" dirty="0"/>
          </a:p>
        </p:txBody>
      </p:sp>
      <p:pic>
        <p:nvPicPr>
          <p:cNvPr id="26" name="図 25" descr="ellips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76" y="3614385"/>
            <a:ext cx="1402638" cy="2307071"/>
          </a:xfrm>
          <a:prstGeom prst="rect">
            <a:avLst/>
          </a:prstGeom>
        </p:spPr>
      </p:pic>
      <p:sp>
        <p:nvSpPr>
          <p:cNvPr id="27" name="正方形/長方形 26"/>
          <p:cNvSpPr/>
          <p:nvPr/>
        </p:nvSpPr>
        <p:spPr>
          <a:xfrm>
            <a:off x="934643" y="6171023"/>
            <a:ext cx="23160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 err="1" smtClean="0">
                <a:solidFill>
                  <a:srgbClr val="000000"/>
                </a:solidFill>
                <a:cs typeface="Arial"/>
              </a:rPr>
              <a:t>Takahito</a:t>
            </a:r>
            <a:r>
              <a:rPr lang="en-US" altLang="ja-JP" sz="1600" dirty="0" smtClean="0">
                <a:solidFill>
                  <a:srgbClr val="000000"/>
                </a:solidFill>
                <a:cs typeface="Arial"/>
              </a:rPr>
              <a:t> </a:t>
            </a:r>
            <a:r>
              <a:rPr lang="en-US" altLang="ja-JP" sz="1600" dirty="0" err="1" smtClean="0">
                <a:solidFill>
                  <a:srgbClr val="000000"/>
                </a:solidFill>
                <a:cs typeface="Arial"/>
              </a:rPr>
              <a:t>Todoroki</a:t>
            </a:r>
            <a:r>
              <a:rPr lang="en-US" altLang="ja-JP" sz="1600" dirty="0" smtClean="0">
                <a:solidFill>
                  <a:srgbClr val="000000"/>
                </a:solidFill>
                <a:cs typeface="Arial"/>
              </a:rPr>
              <a:t>, QM12</a:t>
            </a:r>
          </a:p>
        </p:txBody>
      </p:sp>
      <p:pic>
        <p:nvPicPr>
          <p:cNvPr id="19" name="Picture 8" descr="Screen Shot 2014-05-18 at 11.39.55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7411" y="3577031"/>
            <a:ext cx="2879570" cy="2619295"/>
          </a:xfrm>
          <a:prstGeom prst="rect">
            <a:avLst/>
          </a:prstGeom>
        </p:spPr>
      </p:pic>
      <p:sp>
        <p:nvSpPr>
          <p:cNvPr id="20" name="正方形/長方形 19"/>
          <p:cNvSpPr/>
          <p:nvPr/>
        </p:nvSpPr>
        <p:spPr>
          <a:xfrm>
            <a:off x="5848164" y="6171023"/>
            <a:ext cx="266469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 err="1"/>
              <a:t>Soumya</a:t>
            </a:r>
            <a:r>
              <a:rPr lang="en-US" altLang="ja-JP" sz="1600" dirty="0"/>
              <a:t> </a:t>
            </a:r>
            <a:r>
              <a:rPr lang="en-US" altLang="ja-JP" sz="1600" dirty="0" err="1" smtClean="0"/>
              <a:t>Mohapatra</a:t>
            </a:r>
            <a:r>
              <a:rPr lang="en-US" altLang="ja-JP" sz="1600" dirty="0" smtClean="0"/>
              <a:t>,</a:t>
            </a:r>
            <a:r>
              <a:rPr lang="en-US" altLang="ja-JP" sz="1600" dirty="0"/>
              <a:t> </a:t>
            </a:r>
            <a:r>
              <a:rPr lang="en-US" altLang="ja-JP" sz="1600" dirty="0" smtClean="0"/>
              <a:t>QM14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828880" y="5758"/>
            <a:ext cx="29164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 smtClean="0">
                <a:latin typeface="Symbol" charset="2"/>
                <a:cs typeface="Symbol" charset="2"/>
              </a:rPr>
              <a:t>e</a:t>
            </a:r>
            <a:r>
              <a:rPr kumimoji="1" lang="en-US" altLang="ja-JP" sz="2400" baseline="-25000" dirty="0" err="1" smtClean="0"/>
              <a:t>final</a:t>
            </a:r>
            <a:r>
              <a:rPr kumimoji="1" lang="en-US" altLang="ja-JP" dirty="0" smtClean="0"/>
              <a:t> via HBT interferometry</a:t>
            </a:r>
            <a:endParaRPr kumimoji="1" lang="ja-JP" altLang="en-US" dirty="0"/>
          </a:p>
        </p:txBody>
      </p:sp>
      <p:cxnSp>
        <p:nvCxnSpPr>
          <p:cNvPr id="13" name="直線矢印コネクタ 12"/>
          <p:cNvCxnSpPr/>
          <p:nvPr/>
        </p:nvCxnSpPr>
        <p:spPr>
          <a:xfrm flipV="1">
            <a:off x="3725333" y="1632856"/>
            <a:ext cx="2600477" cy="374952"/>
          </a:xfrm>
          <a:prstGeom prst="straightConnector1">
            <a:avLst/>
          </a:prstGeom>
          <a:ln>
            <a:solidFill>
              <a:srgbClr val="00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/>
          <p:nvPr/>
        </p:nvCxnSpPr>
        <p:spPr>
          <a:xfrm>
            <a:off x="3725333" y="2007808"/>
            <a:ext cx="4354286" cy="2600478"/>
          </a:xfrm>
          <a:prstGeom prst="straightConnector1">
            <a:avLst/>
          </a:prstGeom>
          <a:ln>
            <a:solidFill>
              <a:srgbClr val="00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>
            <a:stCxn id="16" idx="3"/>
          </p:cNvCxnSpPr>
          <p:nvPr/>
        </p:nvCxnSpPr>
        <p:spPr>
          <a:xfrm flipV="1">
            <a:off x="5566904" y="1824958"/>
            <a:ext cx="758906" cy="367516"/>
          </a:xfrm>
          <a:prstGeom prst="straightConnector1">
            <a:avLst/>
          </a:prstGeom>
          <a:ln>
            <a:solidFill>
              <a:srgbClr val="FF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/>
          <p:cNvCxnSpPr/>
          <p:nvPr/>
        </p:nvCxnSpPr>
        <p:spPr>
          <a:xfrm>
            <a:off x="3060839" y="2479523"/>
            <a:ext cx="4583351" cy="2576287"/>
          </a:xfrm>
          <a:prstGeom prst="straightConnector1">
            <a:avLst/>
          </a:prstGeom>
          <a:ln>
            <a:solidFill>
              <a:srgbClr val="FF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正方形/長方形 11"/>
          <p:cNvSpPr/>
          <p:nvPr/>
        </p:nvSpPr>
        <p:spPr>
          <a:xfrm>
            <a:off x="5661316" y="3007488"/>
            <a:ext cx="2236510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ja-JP" sz="1600" dirty="0" err="1" smtClean="0">
                <a:solidFill>
                  <a:srgbClr val="000000"/>
                </a:solidFill>
                <a:cs typeface="Arial"/>
              </a:rPr>
              <a:t>Takafumi</a:t>
            </a:r>
            <a:r>
              <a:rPr lang="en-US" altLang="ja-JP" sz="1600" dirty="0" smtClean="0">
                <a:solidFill>
                  <a:srgbClr val="000000"/>
                </a:solidFill>
                <a:cs typeface="Arial"/>
              </a:rPr>
              <a:t> </a:t>
            </a:r>
            <a:r>
              <a:rPr lang="en-US" altLang="ja-JP" sz="1600" dirty="0" err="1" smtClean="0">
                <a:solidFill>
                  <a:srgbClr val="000000"/>
                </a:solidFill>
                <a:cs typeface="Arial"/>
              </a:rPr>
              <a:t>Niida</a:t>
            </a:r>
            <a:r>
              <a:rPr lang="en-US" altLang="ja-JP" sz="1600" dirty="0" smtClean="0">
                <a:solidFill>
                  <a:srgbClr val="000000"/>
                </a:solidFill>
                <a:cs typeface="Arial"/>
              </a:rPr>
              <a:t>, WPCF14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084568" y="2007808"/>
            <a:ext cx="482336" cy="369332"/>
          </a:xfrm>
          <a:prstGeom prst="rect">
            <a:avLst/>
          </a:prstGeom>
          <a:noFill/>
          <a:ln>
            <a:solidFill>
              <a:srgbClr val="FF00FF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full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33199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lpv0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35" y="4122312"/>
            <a:ext cx="3919473" cy="2516820"/>
          </a:xfrm>
          <a:prstGeom prst="rect">
            <a:avLst/>
          </a:prstGeom>
        </p:spPr>
      </p:pic>
      <p:graphicFrame>
        <p:nvGraphicFramePr>
          <p:cNvPr id="4" name="Objec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5542448"/>
              </p:ext>
            </p:extLst>
          </p:nvPr>
        </p:nvGraphicFramePr>
        <p:xfrm>
          <a:off x="1804722" y="2030775"/>
          <a:ext cx="19050" cy="19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3" r:id="rId4" imgW="25400" imgH="25400" progId="">
                  <p:embed/>
                </p:oleObj>
              </mc:Choice>
              <mc:Fallback>
                <p:oleObj r:id="rId4" imgW="25400" imgH="25400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4722" y="2030775"/>
                        <a:ext cx="19050" cy="190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図 4" descr="phx-hbt-ene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603" y="3750931"/>
            <a:ext cx="4530792" cy="2872635"/>
          </a:xfrm>
          <a:prstGeom prst="rect">
            <a:avLst/>
          </a:prstGeom>
        </p:spPr>
      </p:pic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ATHIC2014, 5/Aug, Osaka</a:t>
            </a:r>
            <a:endParaRPr kumimoji="1" lang="ja-JP" altLang="en-US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4B07-A34C-C940-A390-BDF46EC70909}" type="slidenum">
              <a:rPr kumimoji="1" lang="ja-JP" altLang="en-US" smtClean="0"/>
              <a:t>17</a:t>
            </a:fld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2992181" y="6300578"/>
            <a:ext cx="13046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 smtClean="0">
                <a:solidFill>
                  <a:srgbClr val="000000"/>
                </a:solidFill>
                <a:cs typeface="Arial"/>
              </a:rPr>
              <a:t>Nu </a:t>
            </a:r>
            <a:r>
              <a:rPr lang="en-US" altLang="ja-JP" sz="1600" dirty="0" err="1" smtClean="0">
                <a:solidFill>
                  <a:srgbClr val="000000"/>
                </a:solidFill>
                <a:cs typeface="Arial"/>
              </a:rPr>
              <a:t>Xu</a:t>
            </a:r>
            <a:r>
              <a:rPr lang="en-US" altLang="ja-JP" sz="1600" dirty="0" smtClean="0">
                <a:solidFill>
                  <a:srgbClr val="000000"/>
                </a:solidFill>
                <a:cs typeface="Arial"/>
              </a:rPr>
              <a:t>, QM14</a:t>
            </a:r>
            <a:endParaRPr lang="ja-JP" altLang="en-US" sz="1600" dirty="0"/>
          </a:p>
        </p:txBody>
      </p:sp>
      <p:sp>
        <p:nvSpPr>
          <p:cNvPr id="12" name="正方形/長方形 11"/>
          <p:cNvSpPr/>
          <p:nvPr/>
        </p:nvSpPr>
        <p:spPr>
          <a:xfrm>
            <a:off x="3185644" y="575298"/>
            <a:ext cx="2097280" cy="2513509"/>
          </a:xfrm>
          <a:prstGeom prst="rect">
            <a:avLst/>
          </a:prstGeom>
          <a:ln w="38100" cmpd="sng">
            <a:solidFill>
              <a:srgbClr val="008000"/>
            </a:solidFill>
          </a:ln>
        </p:spPr>
        <p:txBody>
          <a:bodyPr wrap="square">
            <a:spAutoFit/>
          </a:bodyPr>
          <a:lstStyle/>
          <a:p>
            <a:pPr algn="ctr"/>
            <a:endParaRPr lang="en-US" altLang="ja-JP" sz="800" baseline="-25000" dirty="0"/>
          </a:p>
          <a:p>
            <a:pPr algn="ctr"/>
            <a:r>
              <a:rPr lang="en-US" altLang="ja-JP" sz="2400" dirty="0" smtClean="0"/>
              <a:t>Beam energy </a:t>
            </a:r>
          </a:p>
          <a:p>
            <a:pPr algn="ctr"/>
            <a:r>
              <a:rPr lang="en-US" altLang="ja-JP" sz="2400" dirty="0" smtClean="0"/>
              <a:t>dependence </a:t>
            </a:r>
          </a:p>
          <a:p>
            <a:pPr algn="ctr"/>
            <a:r>
              <a:rPr lang="en-US" altLang="ja-JP" sz="2400" dirty="0"/>
              <a:t>o</a:t>
            </a:r>
            <a:r>
              <a:rPr lang="en-US" altLang="ja-JP" sz="2400" dirty="0" smtClean="0"/>
              <a:t>f </a:t>
            </a:r>
          </a:p>
          <a:p>
            <a:pPr algn="ctr"/>
            <a:r>
              <a:rPr lang="en-US" altLang="ja-JP" sz="2400" dirty="0" smtClean="0"/>
              <a:t>v</a:t>
            </a:r>
            <a:r>
              <a:rPr lang="en-US" altLang="ja-JP" sz="2400" baseline="-25000" dirty="0" smtClean="0"/>
              <a:t>1</a:t>
            </a:r>
            <a:r>
              <a:rPr lang="en-US" altLang="ja-JP" sz="2400" dirty="0" smtClean="0"/>
              <a:t>, v</a:t>
            </a:r>
            <a:r>
              <a:rPr lang="en-US" altLang="ja-JP" sz="2400" baseline="-25000" dirty="0" smtClean="0"/>
              <a:t>2</a:t>
            </a:r>
            <a:r>
              <a:rPr lang="en-US" altLang="ja-JP" sz="2400" dirty="0" smtClean="0"/>
              <a:t>,</a:t>
            </a:r>
            <a:r>
              <a:rPr lang="en-US" altLang="ja-JP" sz="2400" baseline="-25000" dirty="0" smtClean="0"/>
              <a:t> </a:t>
            </a:r>
            <a:r>
              <a:rPr lang="en-US" altLang="ja-JP" sz="2400" dirty="0" smtClean="0"/>
              <a:t>HBT </a:t>
            </a:r>
            <a:br>
              <a:rPr lang="en-US" altLang="ja-JP" sz="2400" dirty="0" smtClean="0"/>
            </a:br>
            <a:r>
              <a:rPr lang="en-US" altLang="ja-JP" sz="2400" dirty="0" smtClean="0"/>
              <a:t>and charge asymmetry</a:t>
            </a:r>
          </a:p>
          <a:p>
            <a:pPr algn="ctr"/>
            <a:endParaRPr lang="en-US" altLang="ja-JP" sz="800" baseline="-25000" dirty="0"/>
          </a:p>
        </p:txBody>
      </p:sp>
      <p:sp>
        <p:nvSpPr>
          <p:cNvPr id="13" name="テキスト ボックス 12"/>
          <p:cNvSpPr txBox="1"/>
          <p:nvPr/>
        </p:nvSpPr>
        <p:spPr>
          <a:xfrm rot="16200000">
            <a:off x="4427930" y="3809401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Symbol" charset="2"/>
                <a:cs typeface="Symbol" charset="2"/>
              </a:rPr>
              <a:t>~</a:t>
            </a:r>
            <a:r>
              <a:rPr kumimoji="1" lang="en-US" altLang="ja-JP" dirty="0" err="1" smtClean="0">
                <a:latin typeface="Symbol" charset="2"/>
                <a:cs typeface="Symbol" charset="2"/>
              </a:rPr>
              <a:t>Dt</a:t>
            </a:r>
            <a:endParaRPr kumimoji="1" lang="ja-JP" altLang="en-US" dirty="0">
              <a:latin typeface="Symbol" charset="2"/>
              <a:cs typeface="Symbol" charset="2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 rot="16200000">
            <a:off x="8280990" y="3446829"/>
            <a:ext cx="1051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Symbol" charset="2"/>
                <a:cs typeface="Symbol" charset="2"/>
              </a:rPr>
              <a:t>~</a:t>
            </a:r>
            <a:r>
              <a:rPr lang="en-US" altLang="ja-JP" dirty="0" err="1" smtClean="0"/>
              <a:t>v</a:t>
            </a:r>
            <a:r>
              <a:rPr lang="en-US" altLang="ja-JP" baseline="-25000" dirty="0" err="1" smtClean="0"/>
              <a:t>expansion</a:t>
            </a:r>
            <a:endParaRPr kumimoji="1" lang="ja-JP" altLang="en-US" baseline="-25000" dirty="0"/>
          </a:p>
        </p:txBody>
      </p:sp>
      <p:pic>
        <p:nvPicPr>
          <p:cNvPr id="16" name="図 15" descr="v2-roy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745" y="587143"/>
            <a:ext cx="3621788" cy="2676974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6668820" y="248589"/>
            <a:ext cx="21038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/>
              <a:t>PRL </a:t>
            </a:r>
            <a:r>
              <a:rPr lang="en-US" altLang="ja-JP" sz="1600" dirty="0" smtClean="0"/>
              <a:t>112 (2014) 082302</a:t>
            </a:r>
            <a:endParaRPr lang="ja-JP" altLang="en-US" sz="1600" dirty="0"/>
          </a:p>
        </p:txBody>
      </p:sp>
      <p:pic>
        <p:nvPicPr>
          <p:cNvPr id="18" name="図 17" descr="v2-roy01.gi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5884" y="642403"/>
            <a:ext cx="2367993" cy="492965"/>
          </a:xfrm>
          <a:prstGeom prst="rect">
            <a:avLst/>
          </a:prstGeom>
        </p:spPr>
      </p:pic>
      <p:sp>
        <p:nvSpPr>
          <p:cNvPr id="11" name="正方形/長方形 10"/>
          <p:cNvSpPr/>
          <p:nvPr/>
        </p:nvSpPr>
        <p:spPr>
          <a:xfrm>
            <a:off x="6719120" y="3509875"/>
            <a:ext cx="16337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 smtClean="0">
                <a:solidFill>
                  <a:srgbClr val="000000"/>
                </a:solidFill>
                <a:cs typeface="Arial"/>
              </a:rPr>
              <a:t>Roy Lacey, QM14</a:t>
            </a:r>
            <a:endParaRPr lang="ja-JP" altLang="en-US" sz="1600" dirty="0"/>
          </a:p>
        </p:txBody>
      </p:sp>
      <p:pic>
        <p:nvPicPr>
          <p:cNvPr id="17" name="図 16" descr="v1ene01.gi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26" y="427023"/>
            <a:ext cx="2946709" cy="3495812"/>
          </a:xfrm>
          <a:prstGeom prst="rect">
            <a:avLst/>
          </a:prstGeom>
        </p:spPr>
      </p:pic>
      <p:sp>
        <p:nvSpPr>
          <p:cNvPr id="19" name="正方形/長方形 18"/>
          <p:cNvSpPr/>
          <p:nvPr/>
        </p:nvSpPr>
        <p:spPr>
          <a:xfrm>
            <a:off x="849246" y="88469"/>
            <a:ext cx="21196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/>
            <a:r>
              <a:rPr lang="en-US" altLang="ja-JP" sz="1600" dirty="0" smtClean="0"/>
              <a:t>PRL112 (2014) 162301 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2601013" y="3783758"/>
            <a:ext cx="15857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/>
              <a:t>arXiv</a:t>
            </a:r>
            <a:r>
              <a:rPr lang="en-US" altLang="ja-JP" sz="1600" dirty="0" smtClean="0"/>
              <a:t>:1404.1433</a:t>
            </a:r>
            <a:endParaRPr lang="ja-JP" altLang="en-US" sz="1600" dirty="0"/>
          </a:p>
        </p:txBody>
      </p:sp>
      <p:cxnSp>
        <p:nvCxnSpPr>
          <p:cNvPr id="20" name="直線矢印コネクタ 19"/>
          <p:cNvCxnSpPr/>
          <p:nvPr/>
        </p:nvCxnSpPr>
        <p:spPr>
          <a:xfrm>
            <a:off x="6481284" y="2501900"/>
            <a:ext cx="783116" cy="0"/>
          </a:xfrm>
          <a:prstGeom prst="straightConnector1">
            <a:avLst/>
          </a:prstGeom>
          <a:ln w="38100" cmpd="sng">
            <a:solidFill>
              <a:srgbClr val="FF66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962924" y="5026223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solidFill>
                  <a:srgbClr val="FF6600"/>
                </a:solidFill>
                <a:latin typeface="Symbol" charset="2"/>
                <a:cs typeface="Symbol" charset="2"/>
              </a:rPr>
              <a:t>10~100 </a:t>
            </a:r>
            <a:r>
              <a:rPr kumimoji="1" lang="en-US" altLang="ja-JP" sz="1400" b="1" dirty="0" err="1" smtClean="0">
                <a:solidFill>
                  <a:srgbClr val="FF6600"/>
                </a:solidFill>
              </a:rPr>
              <a:t>GeV</a:t>
            </a:r>
            <a:endParaRPr kumimoji="1" lang="ja-JP" altLang="en-US" sz="1400" b="1" dirty="0">
              <a:solidFill>
                <a:srgbClr val="FF6600"/>
              </a:solidFill>
            </a:endParaRPr>
          </a:p>
        </p:txBody>
      </p:sp>
      <p:cxnSp>
        <p:nvCxnSpPr>
          <p:cNvPr id="24" name="直線矢印コネクタ 23"/>
          <p:cNvCxnSpPr/>
          <p:nvPr/>
        </p:nvCxnSpPr>
        <p:spPr>
          <a:xfrm>
            <a:off x="7086320" y="5753100"/>
            <a:ext cx="457480" cy="0"/>
          </a:xfrm>
          <a:prstGeom prst="straightConnector1">
            <a:avLst/>
          </a:prstGeom>
          <a:ln w="38100" cmpd="sng">
            <a:solidFill>
              <a:srgbClr val="FF66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>
            <a:off x="5470292" y="5232400"/>
            <a:ext cx="457480" cy="0"/>
          </a:xfrm>
          <a:prstGeom prst="straightConnector1">
            <a:avLst/>
          </a:prstGeom>
          <a:ln w="38100" cmpd="sng">
            <a:solidFill>
              <a:srgbClr val="FF66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>
            <a:off x="874646" y="5372100"/>
            <a:ext cx="1258954" cy="0"/>
          </a:xfrm>
          <a:prstGeom prst="straightConnector1">
            <a:avLst/>
          </a:prstGeom>
          <a:ln w="38100" cmpd="sng">
            <a:solidFill>
              <a:srgbClr val="FF66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/>
          <p:nvPr/>
        </p:nvCxnSpPr>
        <p:spPr>
          <a:xfrm>
            <a:off x="938146" y="3281275"/>
            <a:ext cx="1399976" cy="12700"/>
          </a:xfrm>
          <a:prstGeom prst="straightConnector1">
            <a:avLst/>
          </a:prstGeom>
          <a:ln w="38100" cmpd="sng">
            <a:solidFill>
              <a:srgbClr val="FF66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1296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fluc-mom0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0168" y="416023"/>
            <a:ext cx="4870242" cy="5878830"/>
          </a:xfrm>
          <a:prstGeom prst="rect">
            <a:avLst/>
          </a:prstGeom>
        </p:spPr>
      </p:pic>
      <p:pic>
        <p:nvPicPr>
          <p:cNvPr id="5" name="Picture 15" descr="net_proton"/>
          <p:cNvPicPr>
            <a:picLocks noChangeAspect="1" noChangeArrowheads="1"/>
          </p:cNvPicPr>
          <p:nvPr/>
        </p:nvPicPr>
        <p:blipFill>
          <a:blip r:embed="rId3"/>
          <a:srcRect l="1810" t="4768" r="13568" b="1192"/>
          <a:stretch>
            <a:fillRect/>
          </a:stretch>
        </p:blipFill>
        <p:spPr bwMode="auto">
          <a:xfrm>
            <a:off x="0" y="2864645"/>
            <a:ext cx="3822823" cy="322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ATHIC2014, 5/Aug, Osaka</a:t>
            </a:r>
            <a:endParaRPr kumimoji="1" lang="ja-JP" altLang="en-US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4B07-A34C-C940-A390-BDF46EC70909}" type="slidenum">
              <a:rPr kumimoji="1" lang="ja-JP" altLang="en-US" smtClean="0"/>
              <a:t>18</a:t>
            </a:fld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3417072" y="5911642"/>
            <a:ext cx="13046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 smtClean="0">
                <a:solidFill>
                  <a:srgbClr val="000000"/>
                </a:solidFill>
                <a:cs typeface="Arial"/>
              </a:rPr>
              <a:t>Nu </a:t>
            </a:r>
            <a:r>
              <a:rPr lang="en-US" altLang="ja-JP" sz="1600" dirty="0" err="1" smtClean="0">
                <a:solidFill>
                  <a:srgbClr val="000000"/>
                </a:solidFill>
                <a:cs typeface="Arial"/>
              </a:rPr>
              <a:t>Xu</a:t>
            </a:r>
            <a:r>
              <a:rPr lang="en-US" altLang="ja-JP" sz="1600" dirty="0" smtClean="0">
                <a:solidFill>
                  <a:srgbClr val="000000"/>
                </a:solidFill>
                <a:cs typeface="Arial"/>
              </a:rPr>
              <a:t>, QM14</a:t>
            </a:r>
            <a:endParaRPr lang="ja-JP" altLang="en-US" sz="1600" dirty="0"/>
          </a:p>
        </p:txBody>
      </p:sp>
      <p:sp>
        <p:nvSpPr>
          <p:cNvPr id="10" name="正方形/長方形 9"/>
          <p:cNvSpPr/>
          <p:nvPr/>
        </p:nvSpPr>
        <p:spPr>
          <a:xfrm>
            <a:off x="155683" y="571212"/>
            <a:ext cx="3417050" cy="1569660"/>
          </a:xfrm>
          <a:prstGeom prst="rect">
            <a:avLst/>
          </a:prstGeom>
          <a:ln w="38100" cmpd="sng">
            <a:solidFill>
              <a:srgbClr val="008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2400" dirty="0" smtClean="0"/>
              <a:t>Fluctuation of conserved quantities such as</a:t>
            </a:r>
          </a:p>
          <a:p>
            <a:pPr algn="ctr"/>
            <a:r>
              <a:rPr lang="en-US" altLang="ja-JP" sz="2400" dirty="0" smtClean="0"/>
              <a:t>net-baryon, net-charge distribution </a:t>
            </a:r>
            <a:endParaRPr lang="en-US" altLang="ja-JP" sz="2400" baseline="-25000" dirty="0" smtClean="0"/>
          </a:p>
        </p:txBody>
      </p:sp>
      <p:sp>
        <p:nvSpPr>
          <p:cNvPr id="3" name="正方形/長方形 2"/>
          <p:cNvSpPr/>
          <p:nvPr/>
        </p:nvSpPr>
        <p:spPr>
          <a:xfrm>
            <a:off x="6618879" y="1417877"/>
            <a:ext cx="21038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altLang="ja-JP" sz="1600" dirty="0" smtClean="0"/>
              <a:t>PRL 112 (2014) </a:t>
            </a:r>
            <a:r>
              <a:rPr lang="hu-HU" altLang="ja-JP" sz="1600" dirty="0"/>
              <a:t>032302</a:t>
            </a:r>
            <a:endParaRPr lang="ja-JP" altLang="en-US" sz="1600" dirty="0"/>
          </a:p>
        </p:txBody>
      </p:sp>
      <p:sp>
        <p:nvSpPr>
          <p:cNvPr id="4" name="正方形/長方形 3"/>
          <p:cNvSpPr/>
          <p:nvPr/>
        </p:nvSpPr>
        <p:spPr>
          <a:xfrm>
            <a:off x="7073790" y="4082352"/>
            <a:ext cx="15440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 smtClean="0"/>
              <a:t>arXiv:1402.1558</a:t>
            </a:r>
            <a:endParaRPr lang="ja-JP" altLang="en-US" sz="1600" dirty="0"/>
          </a:p>
        </p:txBody>
      </p:sp>
      <p:cxnSp>
        <p:nvCxnSpPr>
          <p:cNvPr id="11" name="直線矢印コネクタ 10"/>
          <p:cNvCxnSpPr/>
          <p:nvPr/>
        </p:nvCxnSpPr>
        <p:spPr>
          <a:xfrm>
            <a:off x="5433988" y="3073400"/>
            <a:ext cx="2147912" cy="0"/>
          </a:xfrm>
          <a:prstGeom prst="straightConnector1">
            <a:avLst/>
          </a:prstGeom>
          <a:ln w="38100" cmpd="sng">
            <a:solidFill>
              <a:srgbClr val="FF66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5776224" y="2761556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solidFill>
                  <a:srgbClr val="FF6600"/>
                </a:solidFill>
                <a:latin typeface="Symbol" charset="2"/>
                <a:cs typeface="Symbol" charset="2"/>
              </a:rPr>
              <a:t>10~100 </a:t>
            </a:r>
            <a:r>
              <a:rPr kumimoji="1" lang="en-US" altLang="ja-JP" sz="1400" b="1" dirty="0" err="1" smtClean="0">
                <a:solidFill>
                  <a:srgbClr val="FF6600"/>
                </a:solidFill>
              </a:rPr>
              <a:t>GeV</a:t>
            </a:r>
            <a:endParaRPr kumimoji="1" lang="ja-JP" altLang="en-US" sz="1400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012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ATHIC2014, 5/Aug, Osaka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0488B-4350-6343-B712-D879FA102C32}" type="slidenum">
              <a:rPr kumimoji="1" lang="ja-JP" altLang="en-US" smtClean="0"/>
              <a:t>19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987897" y="599331"/>
            <a:ext cx="4826962" cy="4862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	Summary</a:t>
            </a:r>
          </a:p>
          <a:p>
            <a:endParaRPr kumimoji="1" lang="en-US" altLang="ja-JP" sz="2400" dirty="0" smtClean="0"/>
          </a:p>
          <a:p>
            <a:pPr marL="285750" indent="-285750">
              <a:buFontTx/>
              <a:buChar char="•"/>
            </a:pPr>
            <a:r>
              <a:rPr lang="en-US" altLang="ja-JP" sz="2400" dirty="0"/>
              <a:t>D</a:t>
            </a:r>
            <a:r>
              <a:rPr lang="en-US" altLang="ja-JP" sz="2400" dirty="0" smtClean="0"/>
              <a:t>irect photons</a:t>
            </a:r>
          </a:p>
          <a:p>
            <a:pPr lvl="1"/>
            <a:r>
              <a:rPr lang="en-US" altLang="ja-JP" dirty="0" smtClean="0"/>
              <a:t>thermal photon signal</a:t>
            </a:r>
          </a:p>
          <a:p>
            <a:pPr lvl="1"/>
            <a:r>
              <a:rPr lang="en-US" altLang="ja-JP" dirty="0" smtClean="0"/>
              <a:t>large v2,v3 of thermal photon</a:t>
            </a:r>
          </a:p>
          <a:p>
            <a:pPr lvl="1"/>
            <a:r>
              <a:rPr lang="en-US" altLang="ja-JP" dirty="0" smtClean="0"/>
              <a:t>penetration of direct photon</a:t>
            </a:r>
          </a:p>
          <a:p>
            <a:pPr marL="285750" indent="-285750">
              <a:buFontTx/>
              <a:buChar char="•"/>
            </a:pPr>
            <a:r>
              <a:rPr kumimoji="1" lang="en-US" altLang="ja-JP" sz="2400" dirty="0" smtClean="0"/>
              <a:t>Jet quenching</a:t>
            </a:r>
          </a:p>
          <a:p>
            <a:pPr lvl="1"/>
            <a:r>
              <a:rPr lang="en-US" altLang="ja-JP" dirty="0" smtClean="0"/>
              <a:t>energy loss of </a:t>
            </a:r>
            <a:r>
              <a:rPr lang="en-US" altLang="ja-JP" dirty="0" err="1" smtClean="0"/>
              <a:t>parton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Re-distribution of lost-energy</a:t>
            </a:r>
          </a:p>
          <a:p>
            <a:pPr marL="285750" indent="-285750">
              <a:buFontTx/>
              <a:buChar char="•"/>
            </a:pPr>
            <a:r>
              <a:rPr lang="en-US" altLang="ja-JP" sz="2400" dirty="0" smtClean="0"/>
              <a:t>d-</a:t>
            </a:r>
            <a:r>
              <a:rPr kumimoji="1" lang="en-US" altLang="ja-JP" sz="2400" dirty="0" smtClean="0"/>
              <a:t>Au and </a:t>
            </a:r>
            <a:r>
              <a:rPr lang="en-US" altLang="ja-JP" sz="2400" dirty="0" smtClean="0"/>
              <a:t>flow</a:t>
            </a:r>
          </a:p>
          <a:p>
            <a:pPr lvl="1"/>
            <a:r>
              <a:rPr lang="en-US" altLang="ja-JP" dirty="0" smtClean="0"/>
              <a:t>suppression or enhancement</a:t>
            </a:r>
          </a:p>
          <a:p>
            <a:pPr lvl="1"/>
            <a:r>
              <a:rPr lang="en-US" altLang="ja-JP" dirty="0" smtClean="0"/>
              <a:t>Ridge-like and v2-like structure</a:t>
            </a:r>
          </a:p>
          <a:p>
            <a:pPr marL="285750" indent="-285750">
              <a:buFontTx/>
              <a:buChar char="•"/>
            </a:pPr>
            <a:r>
              <a:rPr kumimoji="1" lang="en-US" altLang="ja-JP" sz="2400" dirty="0" smtClean="0"/>
              <a:t>Beam energy scan</a:t>
            </a:r>
          </a:p>
          <a:p>
            <a:pPr lvl="1"/>
            <a:r>
              <a:rPr lang="en-US" altLang="ja-JP" dirty="0"/>
              <a:t>v</a:t>
            </a:r>
            <a:r>
              <a:rPr lang="en-US" altLang="ja-JP" dirty="0" smtClean="0"/>
              <a:t>arious indicative signals of phase transition</a:t>
            </a:r>
          </a:p>
          <a:p>
            <a:pPr lvl="1"/>
            <a:r>
              <a:rPr lang="en-US" altLang="ja-JP" dirty="0"/>
              <a:t>i</a:t>
            </a:r>
            <a:r>
              <a:rPr lang="en-US" altLang="ja-JP" dirty="0" smtClean="0"/>
              <a:t>ncluding fluctuation of conserved quantities</a:t>
            </a:r>
            <a:endParaRPr kumimoji="1" lang="en-US" altLang="ja-JP" dirty="0" smtClean="0"/>
          </a:p>
        </p:txBody>
      </p:sp>
      <p:cxnSp>
        <p:nvCxnSpPr>
          <p:cNvPr id="8" name="直線コネクタ 7"/>
          <p:cNvCxnSpPr/>
          <p:nvPr/>
        </p:nvCxnSpPr>
        <p:spPr>
          <a:xfrm>
            <a:off x="2167233" y="1134787"/>
            <a:ext cx="2154740" cy="0"/>
          </a:xfrm>
          <a:prstGeom prst="line">
            <a:avLst/>
          </a:prstGeom>
          <a:ln w="381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2167233" y="1231665"/>
            <a:ext cx="2154740" cy="0"/>
          </a:xfrm>
          <a:prstGeom prst="line">
            <a:avLst/>
          </a:prstGeom>
          <a:ln w="381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4992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photon0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8" y="1550416"/>
            <a:ext cx="4446367" cy="4533338"/>
          </a:xfrm>
          <a:prstGeom prst="rect">
            <a:avLst/>
          </a:prstGeom>
        </p:spPr>
      </p:pic>
      <p:pic>
        <p:nvPicPr>
          <p:cNvPr id="5" name="図 4" descr="photon02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460" y="2835153"/>
            <a:ext cx="4134957" cy="3036002"/>
          </a:xfrm>
          <a:prstGeom prst="rect">
            <a:avLst/>
          </a:prstGeom>
        </p:spPr>
      </p:pic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ATHIC2014, 5/Aug, Osaka</a:t>
            </a:r>
            <a:endParaRPr kumimoji="1" lang="ja-JP" altLang="en-US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0488B-4350-6343-B712-D879FA102C32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7147395" y="2496599"/>
            <a:ext cx="15394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 smtClean="0"/>
              <a:t>arXiv</a:t>
            </a:r>
            <a:r>
              <a:rPr lang="en-US" altLang="ja-JP" sz="1600" dirty="0"/>
              <a:t>:</a:t>
            </a:r>
            <a:r>
              <a:rPr lang="en-US" altLang="ja-JP" sz="1600" dirty="0" smtClean="0"/>
              <a:t>1405.3940</a:t>
            </a:r>
            <a:endParaRPr lang="ja-JP" altLang="en-US" sz="16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922867" y="523560"/>
            <a:ext cx="6077405" cy="461665"/>
          </a:xfrm>
          <a:prstGeom prst="rect">
            <a:avLst/>
          </a:prstGeom>
          <a:noFill/>
          <a:ln w="38100" cmpd="sng"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Enhanced thermal photon production at low </a:t>
            </a:r>
            <a:r>
              <a:rPr kumimoji="1" lang="en-US" altLang="ja-JP" sz="2400" dirty="0" err="1" smtClean="0"/>
              <a:t>p</a:t>
            </a:r>
            <a:r>
              <a:rPr kumimoji="1" lang="en-US" altLang="ja-JP" sz="2400" baseline="-25000" dirty="0" err="1" smtClean="0"/>
              <a:t>T</a:t>
            </a:r>
            <a:endParaRPr kumimoji="1" lang="ja-JP" altLang="en-US" sz="2400" baseline="-250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522597" y="1305588"/>
            <a:ext cx="45609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•"/>
            </a:pPr>
            <a:r>
              <a:rPr kumimoji="1" lang="en-US" altLang="ja-JP" dirty="0" smtClean="0"/>
              <a:t>Virtual and real photon measurements via i</a:t>
            </a:r>
            <a:r>
              <a:rPr lang="en-US" altLang="ja-JP" dirty="0" smtClean="0"/>
              <a:t>nternal and </a:t>
            </a:r>
            <a:r>
              <a:rPr kumimoji="1" lang="en-US" altLang="ja-JP" dirty="0" smtClean="0"/>
              <a:t>external conversion methods with electron pair measurements</a:t>
            </a:r>
          </a:p>
          <a:p>
            <a:pPr marL="285750" indent="-285750">
              <a:buFontTx/>
              <a:buChar char="•"/>
            </a:pPr>
            <a:r>
              <a:rPr lang="en-US" altLang="ja-JP" dirty="0" smtClean="0"/>
              <a:t>Real photon measurements with EM-</a:t>
            </a:r>
            <a:r>
              <a:rPr lang="en-US" altLang="ja-JP" dirty="0" err="1" smtClean="0"/>
              <a:t>cal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200317" y="2919301"/>
            <a:ext cx="236475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independent slope </a:t>
            </a:r>
            <a:r>
              <a:rPr lang="en-US" altLang="ja-JP" sz="1200" dirty="0" err="1" smtClean="0"/>
              <a:t>w.r.t</a:t>
            </a:r>
            <a:r>
              <a:rPr lang="en-US" altLang="ja-JP" sz="1200" dirty="0" smtClean="0"/>
              <a:t>. </a:t>
            </a:r>
            <a:r>
              <a:rPr lang="en-US" altLang="ja-JP" sz="1200" dirty="0"/>
              <a:t>centrality</a:t>
            </a:r>
            <a:endParaRPr lang="ja-JP" altLang="en-US" sz="1200" dirty="0"/>
          </a:p>
          <a:p>
            <a:r>
              <a:rPr lang="en-US" altLang="ja-JP" dirty="0"/>
              <a:t>y</a:t>
            </a:r>
            <a:r>
              <a:rPr kumimoji="1" lang="en-US" altLang="ja-JP" dirty="0" smtClean="0"/>
              <a:t>ield ~ N</a:t>
            </a:r>
            <a:r>
              <a:rPr kumimoji="1" lang="en-US" altLang="ja-JP" baseline="-25000" dirty="0" smtClean="0"/>
              <a:t>part</a:t>
            </a:r>
            <a:r>
              <a:rPr kumimoji="1" lang="en-US" altLang="ja-JP" baseline="30000" dirty="0" smtClean="0"/>
              <a:t>1.5</a:t>
            </a:r>
          </a:p>
          <a:p>
            <a:endParaRPr kumimoji="1" lang="ja-JP" altLang="en-US" baseline="30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306284" y="3730535"/>
            <a:ext cx="4272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FF0000"/>
                </a:solidFill>
              </a:rPr>
              <a:t>pp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341619" y="2184965"/>
            <a:ext cx="69434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0000FF"/>
                </a:solidFill>
              </a:rPr>
              <a:t>AuAu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 rot="16200000">
            <a:off x="4255858" y="3882159"/>
            <a:ext cx="902811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 err="1" smtClean="0"/>
              <a:t>dN</a:t>
            </a:r>
            <a:r>
              <a:rPr kumimoji="1" lang="en-US" altLang="ja-JP" b="1" dirty="0" smtClean="0"/>
              <a:t> / </a:t>
            </a:r>
            <a:r>
              <a:rPr kumimoji="1" lang="en-US" altLang="ja-JP" b="1" dirty="0" err="1" smtClean="0"/>
              <a:t>dy</a:t>
            </a:r>
            <a:endParaRPr kumimoji="1" lang="ja-JP" altLang="en-US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641022" y="5623012"/>
            <a:ext cx="603313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 err="1" smtClean="0"/>
              <a:t>N</a:t>
            </a:r>
            <a:r>
              <a:rPr kumimoji="1" lang="en-US" altLang="ja-JP" b="1" baseline="-25000" dirty="0" err="1" smtClean="0"/>
              <a:t>part</a:t>
            </a:r>
            <a:endParaRPr kumimoji="1" lang="ja-JP" altLang="en-US" b="1" baseline="-25000" dirty="0"/>
          </a:p>
        </p:txBody>
      </p:sp>
    </p:spTree>
    <p:extLst>
      <p:ext uri="{BB962C8B-B14F-4D97-AF65-F5344CB8AC3E}">
        <p14:creationId xmlns:p14="http://schemas.microsoft.com/office/powerpoint/2010/main" val="3432292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eemass0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60" y="372210"/>
            <a:ext cx="4674615" cy="6067192"/>
          </a:xfrm>
          <a:prstGeom prst="rect">
            <a:avLst/>
          </a:prstGeom>
        </p:spPr>
      </p:pic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ATHIC2014, 5/Aug, Osaka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4B07-A34C-C940-A390-BDF46EC70909}" type="slidenum">
              <a:rPr kumimoji="1" lang="ja-JP" altLang="en-US" smtClean="0"/>
              <a:t>3</a:t>
            </a:fld>
            <a:endParaRPr kumimoji="1" lang="ja-JP" altLang="en-US"/>
          </a:p>
        </p:txBody>
      </p:sp>
      <p:pic>
        <p:nvPicPr>
          <p:cNvPr id="6" name="図 5" descr="star_vdg0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316" y="2065345"/>
            <a:ext cx="4241967" cy="3048248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7352159" y="1842948"/>
            <a:ext cx="151836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srgbClr val="000000"/>
                </a:solidFill>
                <a:cs typeface="Arial"/>
              </a:rPr>
              <a:t>Chi </a:t>
            </a:r>
            <a:r>
              <a:rPr lang="en-US" altLang="ja-JP" sz="1600" dirty="0" smtClean="0">
                <a:solidFill>
                  <a:srgbClr val="000000"/>
                </a:solidFill>
                <a:cs typeface="Arial"/>
              </a:rPr>
              <a:t>Yang, QM14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4765316" y="700365"/>
            <a:ext cx="4292225" cy="830997"/>
          </a:xfrm>
          <a:prstGeom prst="rect">
            <a:avLst/>
          </a:prstGeom>
          <a:ln w="38100" cmpd="sng">
            <a:solidFill>
              <a:srgbClr val="008000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2400" dirty="0" err="1" smtClean="0"/>
              <a:t>M</a:t>
            </a:r>
            <a:r>
              <a:rPr lang="en-US" altLang="ja-JP" sz="2400" baseline="-25000" dirty="0" err="1" smtClean="0"/>
              <a:t>ee</a:t>
            </a:r>
            <a:r>
              <a:rPr lang="en-US" altLang="ja-JP" sz="2400" baseline="30000" dirty="0" err="1" smtClean="0"/>
              <a:t>inv</a:t>
            </a:r>
            <a:r>
              <a:rPr lang="en-US" altLang="ja-JP" sz="2400" baseline="30000" dirty="0" smtClean="0"/>
              <a:t>. </a:t>
            </a:r>
            <a:r>
              <a:rPr lang="en-US" altLang="ja-JP" sz="2400" dirty="0" smtClean="0"/>
              <a:t>spectra and </a:t>
            </a:r>
            <a:r>
              <a:rPr lang="en-US" altLang="ja-JP" sz="2400" dirty="0"/>
              <a:t>Direct </a:t>
            </a:r>
            <a:r>
              <a:rPr lang="en-US" altLang="ja-JP" sz="2400" dirty="0" err="1" smtClean="0">
                <a:latin typeface="Symbol" charset="2"/>
                <a:cs typeface="Symbol" charset="2"/>
              </a:rPr>
              <a:t>g</a:t>
            </a:r>
            <a:r>
              <a:rPr lang="en-US" altLang="ja-JP" sz="2400" baseline="30000" dirty="0" err="1" smtClean="0"/>
              <a:t>thermal</a:t>
            </a:r>
            <a:endParaRPr lang="en-US" altLang="ja-JP" sz="2400" baseline="30000" dirty="0" smtClean="0"/>
          </a:p>
          <a:p>
            <a:pPr algn="ctr"/>
            <a:r>
              <a:rPr lang="en-US" altLang="ja-JP" sz="2400" dirty="0" smtClean="0"/>
              <a:t>from STAR experiment</a:t>
            </a:r>
          </a:p>
        </p:txBody>
      </p:sp>
      <p:sp>
        <p:nvSpPr>
          <p:cNvPr id="11" name="TextBox 15"/>
          <p:cNvSpPr txBox="1"/>
          <p:nvPr/>
        </p:nvSpPr>
        <p:spPr>
          <a:xfrm>
            <a:off x="825676" y="85466"/>
            <a:ext cx="18389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rgbClr val="000000"/>
                </a:solidFill>
              </a:rPr>
              <a:t>Patrick </a:t>
            </a:r>
            <a:r>
              <a:rPr lang="en-US" altLang="ja-JP" sz="1600" dirty="0" smtClean="0">
                <a:solidFill>
                  <a:srgbClr val="000000"/>
                </a:solidFill>
              </a:rPr>
              <a:t>Huck, QM14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2870197" y="1603985"/>
            <a:ext cx="16545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baseline="0" dirty="0" smtClean="0"/>
              <a:t>STAR Preliminary</a:t>
            </a:r>
            <a:endParaRPr lang="en-US" sz="1600" b="1" baseline="0" dirty="0"/>
          </a:p>
        </p:txBody>
      </p:sp>
      <p:sp>
        <p:nvSpPr>
          <p:cNvPr id="8" name="テキスト ボックス 7"/>
          <p:cNvSpPr txBox="1"/>
          <p:nvPr/>
        </p:nvSpPr>
        <p:spPr>
          <a:xfrm rot="1140000">
            <a:off x="2444092" y="2050115"/>
            <a:ext cx="13088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solidFill>
                  <a:srgbClr val="FF6600"/>
                </a:solidFill>
              </a:rPr>
              <a:t>200GeV </a:t>
            </a:r>
            <a:r>
              <a:rPr kumimoji="1" lang="en-US" altLang="ja-JP" sz="1400" b="1" dirty="0" err="1" smtClean="0">
                <a:solidFill>
                  <a:srgbClr val="FF6600"/>
                </a:solidFill>
              </a:rPr>
              <a:t>Au+Au</a:t>
            </a:r>
            <a:endParaRPr kumimoji="1" lang="ja-JP" altLang="en-US" sz="1400" b="1" dirty="0">
              <a:solidFill>
                <a:srgbClr val="FF660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 rot="1320000">
            <a:off x="2462901" y="2674219"/>
            <a:ext cx="1356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solidFill>
                  <a:srgbClr val="660066"/>
                </a:solidFill>
              </a:rPr>
              <a:t>62.4GeV </a:t>
            </a:r>
            <a:r>
              <a:rPr kumimoji="1" lang="en-US" altLang="ja-JP" sz="1400" b="1" dirty="0" err="1" smtClean="0">
                <a:solidFill>
                  <a:srgbClr val="660066"/>
                </a:solidFill>
              </a:rPr>
              <a:t>Au+Au</a:t>
            </a:r>
            <a:endParaRPr kumimoji="1" lang="ja-JP" altLang="en-US" sz="1400" b="1" dirty="0">
              <a:solidFill>
                <a:srgbClr val="660066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 rot="1320000">
            <a:off x="2524681" y="3426385"/>
            <a:ext cx="1217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solidFill>
                  <a:srgbClr val="008000"/>
                </a:solidFill>
              </a:rPr>
              <a:t>39GeV </a:t>
            </a:r>
            <a:r>
              <a:rPr kumimoji="1" lang="en-US" altLang="ja-JP" sz="1400" b="1" dirty="0" err="1" smtClean="0">
                <a:solidFill>
                  <a:srgbClr val="008000"/>
                </a:solidFill>
              </a:rPr>
              <a:t>Au+Au</a:t>
            </a:r>
            <a:endParaRPr kumimoji="1" lang="ja-JP" altLang="en-US" sz="1400" b="1" dirty="0">
              <a:solidFill>
                <a:srgbClr val="00800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 rot="1440000">
            <a:off x="2521443" y="4263857"/>
            <a:ext cx="1217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solidFill>
                  <a:srgbClr val="0000FF"/>
                </a:solidFill>
              </a:rPr>
              <a:t>27GeV </a:t>
            </a:r>
            <a:r>
              <a:rPr kumimoji="1" lang="en-US" altLang="ja-JP" sz="1400" b="1" dirty="0" err="1" smtClean="0">
                <a:solidFill>
                  <a:srgbClr val="0000FF"/>
                </a:solidFill>
              </a:rPr>
              <a:t>Au+Au</a:t>
            </a:r>
            <a:endParaRPr kumimoji="1" lang="ja-JP" altLang="en-US" sz="1400" b="1" dirty="0">
              <a:solidFill>
                <a:srgbClr val="0000FF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 rot="1440000">
            <a:off x="2470295" y="5093593"/>
            <a:ext cx="1356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solidFill>
                  <a:srgbClr val="FF0000"/>
                </a:solidFill>
              </a:rPr>
              <a:t>19.6GeV </a:t>
            </a:r>
            <a:r>
              <a:rPr kumimoji="1" lang="en-US" altLang="ja-JP" sz="1400" b="1" dirty="0" err="1" smtClean="0">
                <a:solidFill>
                  <a:srgbClr val="FF0000"/>
                </a:solidFill>
              </a:rPr>
              <a:t>Au+Au</a:t>
            </a:r>
            <a:endParaRPr kumimoji="1" lang="ja-JP" altLang="en-US" sz="1400" b="1" dirty="0">
              <a:solidFill>
                <a:srgbClr val="FF0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053535" y="5144296"/>
            <a:ext cx="385233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/>
              <a:t>Low mass di-lepton yield : </a:t>
            </a:r>
          </a:p>
          <a:p>
            <a:r>
              <a:rPr lang="en-US" altLang="ja-JP" sz="1400" b="1" dirty="0"/>
              <a:t>	</a:t>
            </a:r>
            <a:r>
              <a:rPr lang="en-US" altLang="ja-JP" sz="1400" b="1" dirty="0" smtClean="0"/>
              <a:t>almost </a:t>
            </a:r>
            <a:r>
              <a:rPr kumimoji="1" lang="en-US" altLang="ja-JP" sz="1400" b="1" dirty="0" smtClean="0"/>
              <a:t>consistent with CERES at </a:t>
            </a:r>
            <a:r>
              <a:rPr kumimoji="1" lang="en-US" altLang="ja-JP" sz="1400" b="1" dirty="0" smtClean="0">
                <a:latin typeface="Symbol" charset="2"/>
                <a:cs typeface="Symbol" charset="2"/>
              </a:rPr>
              <a:t>~</a:t>
            </a:r>
            <a:r>
              <a:rPr kumimoji="1" lang="en-US" altLang="ja-JP" sz="1400" b="1" dirty="0" smtClean="0"/>
              <a:t>20GeV</a:t>
            </a:r>
          </a:p>
          <a:p>
            <a:r>
              <a:rPr kumimoji="1" lang="en-US" altLang="ja-JP" sz="1400" b="1" dirty="0" smtClean="0"/>
              <a:t>	somewhat lower than PHENIX at </a:t>
            </a:r>
            <a:r>
              <a:rPr lang="en-US" altLang="ja-JP" sz="1400" b="1" dirty="0">
                <a:latin typeface="Symbol" charset="2"/>
                <a:cs typeface="Symbol" charset="2"/>
              </a:rPr>
              <a:t>~</a:t>
            </a:r>
            <a:r>
              <a:rPr kumimoji="1" lang="en-US" altLang="ja-JP" sz="1400" b="1" dirty="0" smtClean="0"/>
              <a:t>200 </a:t>
            </a:r>
            <a:r>
              <a:rPr kumimoji="1" lang="en-US" altLang="ja-JP" sz="1400" b="1" dirty="0" err="1" smtClean="0"/>
              <a:t>GeV</a:t>
            </a:r>
            <a:endParaRPr kumimoji="1" lang="en-US" altLang="ja-JP" sz="1400" b="1" dirty="0" smtClean="0"/>
          </a:p>
          <a:p>
            <a:r>
              <a:rPr kumimoji="1" lang="en-US" altLang="ja-JP" sz="1400" b="1" dirty="0" smtClean="0"/>
              <a:t>thermal photon spectra : consistent with PHENIX </a:t>
            </a:r>
            <a:endParaRPr kumimoji="1" lang="ja-JP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324285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dg-v2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21703"/>
            <a:ext cx="9144000" cy="4537698"/>
          </a:xfrm>
          <a:prstGeom prst="rect">
            <a:avLst/>
          </a:prstGeom>
        </p:spPr>
      </p:pic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ATHIC2014, 5/Aug, Osaka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4B07-A34C-C940-A390-BDF46EC70909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6600876" y="5097736"/>
            <a:ext cx="23412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 err="1" smtClean="0">
                <a:solidFill>
                  <a:srgbClr val="000000"/>
                </a:solidFill>
                <a:cs typeface="Arial"/>
              </a:rPr>
              <a:t>Sanshiro</a:t>
            </a:r>
            <a:r>
              <a:rPr lang="en-US" altLang="ja-JP" sz="1600" dirty="0" smtClean="0">
                <a:solidFill>
                  <a:srgbClr val="000000"/>
                </a:solidFill>
                <a:cs typeface="Arial"/>
              </a:rPr>
              <a:t> Mizuno, QM14</a:t>
            </a:r>
            <a:endParaRPr lang="ja-JP" altLang="en-US" sz="1600" dirty="0"/>
          </a:p>
        </p:txBody>
      </p:sp>
      <p:sp>
        <p:nvSpPr>
          <p:cNvPr id="7" name="正方形/長方形 6"/>
          <p:cNvSpPr/>
          <p:nvPr/>
        </p:nvSpPr>
        <p:spPr>
          <a:xfrm>
            <a:off x="2558516" y="410111"/>
            <a:ext cx="4649034" cy="461665"/>
          </a:xfrm>
          <a:prstGeom prst="rect">
            <a:avLst/>
          </a:prstGeom>
          <a:ln w="38100" cmpd="sng">
            <a:solidFill>
              <a:srgbClr val="008000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2400" dirty="0" smtClean="0"/>
              <a:t>Direct (thermal) photon v</a:t>
            </a:r>
            <a:r>
              <a:rPr lang="en-US" altLang="ja-JP" sz="2400" baseline="-25000" dirty="0" smtClean="0"/>
              <a:t>2</a:t>
            </a:r>
            <a:r>
              <a:rPr lang="en-US" altLang="ja-JP" sz="2400" dirty="0" smtClean="0"/>
              <a:t> and v</a:t>
            </a:r>
            <a:r>
              <a:rPr lang="en-US" altLang="ja-JP" sz="2400" baseline="-25000" dirty="0" smtClean="0"/>
              <a:t>3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183804" y="5559401"/>
            <a:ext cx="562205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Tx/>
              <a:buChar char="•"/>
            </a:pPr>
            <a:r>
              <a:rPr lang="en-US" altLang="ja-JP" dirty="0" smtClean="0"/>
              <a:t>comparable to hadron for both v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 and v</a:t>
            </a:r>
            <a:r>
              <a:rPr lang="en-US" altLang="ja-JP" baseline="-25000" dirty="0" smtClean="0"/>
              <a:t>3 </a:t>
            </a:r>
            <a:r>
              <a:rPr lang="en-US" altLang="ja-JP" dirty="0" smtClean="0"/>
              <a:t>at 2</a:t>
            </a:r>
            <a:r>
              <a:rPr lang="en-US" altLang="ja-JP" dirty="0" smtClean="0">
                <a:latin typeface="Symbol" charset="2"/>
                <a:cs typeface="Symbol" charset="2"/>
              </a:rPr>
              <a:t>~</a:t>
            </a:r>
            <a:r>
              <a:rPr lang="en-US" altLang="ja-JP" dirty="0" smtClean="0"/>
              <a:t>3GeV/c</a:t>
            </a:r>
            <a:endParaRPr lang="en-US" altLang="ja-JP" dirty="0"/>
          </a:p>
          <a:p>
            <a:pPr marL="285750" indent="-285750">
              <a:buFontTx/>
              <a:buChar char="•"/>
            </a:pPr>
            <a:r>
              <a:rPr lang="en-US" altLang="ja-JP" dirty="0" smtClean="0"/>
              <a:t>flatter </a:t>
            </a:r>
            <a:r>
              <a:rPr lang="en-US" altLang="ja-JP" dirty="0" err="1" smtClean="0"/>
              <a:t>p</a:t>
            </a:r>
            <a:r>
              <a:rPr lang="en-US" altLang="ja-JP" baseline="-25000" dirty="0" err="1" smtClean="0"/>
              <a:t>T</a:t>
            </a:r>
            <a:r>
              <a:rPr lang="en-US" altLang="ja-JP" dirty="0" smtClean="0"/>
              <a:t> dependence of v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 at low </a:t>
            </a:r>
            <a:r>
              <a:rPr lang="en-US" altLang="ja-JP" dirty="0" err="1" smtClean="0"/>
              <a:t>p</a:t>
            </a:r>
            <a:r>
              <a:rPr lang="en-US" altLang="ja-JP" baseline="-25000" dirty="0" err="1" smtClean="0"/>
              <a:t>T</a:t>
            </a:r>
            <a:endParaRPr lang="en-US" altLang="ja-JP" baseline="-25000" dirty="0"/>
          </a:p>
          <a:p>
            <a:pPr marL="285750" indent="-285750">
              <a:buFontTx/>
              <a:buChar char="•"/>
            </a:pPr>
            <a:r>
              <a:rPr lang="en-US" altLang="ja-JP" dirty="0" smtClean="0"/>
              <a:t>significant contribution from photons from later stages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195074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ATHIC2014, 5/Aug, Osaka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4B07-A34C-C940-A390-BDF46EC70909}" type="slidenum">
              <a:rPr kumimoji="1" lang="ja-JP" altLang="en-US" smtClean="0"/>
              <a:t>5</a:t>
            </a:fld>
            <a:endParaRPr kumimoji="1" lang="ja-JP" altLang="en-US"/>
          </a:p>
        </p:txBody>
      </p:sp>
      <p:pic>
        <p:nvPicPr>
          <p:cNvPr id="7" name="図 6" descr="rgamma-alice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0" y="2634575"/>
            <a:ext cx="5669819" cy="3933763"/>
          </a:xfrm>
          <a:prstGeom prst="rect">
            <a:avLst/>
          </a:prstGeom>
        </p:spPr>
      </p:pic>
      <p:pic>
        <p:nvPicPr>
          <p:cNvPr id="8" name="図 7" descr="phx-rgamma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3609" y="67759"/>
            <a:ext cx="4979614" cy="3913041"/>
          </a:xfrm>
          <a:prstGeom prst="rect">
            <a:avLst/>
          </a:prstGeom>
        </p:spPr>
      </p:pic>
      <p:sp>
        <p:nvSpPr>
          <p:cNvPr id="9" name="正方形/長方形 8"/>
          <p:cNvSpPr/>
          <p:nvPr/>
        </p:nvSpPr>
        <p:spPr>
          <a:xfrm>
            <a:off x="7394837" y="180440"/>
            <a:ext cx="15394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 smtClean="0"/>
              <a:t>arXiv</a:t>
            </a:r>
            <a:r>
              <a:rPr lang="en-US" altLang="ja-JP" sz="1600" dirty="0"/>
              <a:t>:</a:t>
            </a:r>
            <a:r>
              <a:rPr lang="en-US" altLang="ja-JP" sz="1600" dirty="0" smtClean="0"/>
              <a:t>1405.3940</a:t>
            </a:r>
            <a:endParaRPr lang="ja-JP" altLang="en-US" sz="1600" dirty="0"/>
          </a:p>
        </p:txBody>
      </p:sp>
      <p:sp>
        <p:nvSpPr>
          <p:cNvPr id="10" name="正方形/長方形 9"/>
          <p:cNvSpPr/>
          <p:nvPr/>
        </p:nvSpPr>
        <p:spPr>
          <a:xfrm>
            <a:off x="6721140" y="3864877"/>
            <a:ext cx="22878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/>
              <a:t>Benjamin </a:t>
            </a:r>
            <a:r>
              <a:rPr lang="en-US" altLang="ja-JP" sz="1600" dirty="0" err="1"/>
              <a:t>Bannier</a:t>
            </a:r>
            <a:r>
              <a:rPr lang="en-US" altLang="ja-JP" sz="1600" dirty="0" smtClean="0">
                <a:solidFill>
                  <a:srgbClr val="000000"/>
                </a:solidFill>
                <a:cs typeface="Arial"/>
              </a:rPr>
              <a:t>, QM14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501731" y="2296021"/>
            <a:ext cx="208883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 err="1" smtClean="0">
                <a:solidFill>
                  <a:srgbClr val="000000"/>
                </a:solidFill>
                <a:cs typeface="Arial"/>
              </a:rPr>
              <a:t>Friederike</a:t>
            </a:r>
            <a:r>
              <a:rPr lang="en-US" altLang="ja-JP" sz="1600" dirty="0" smtClean="0">
                <a:solidFill>
                  <a:srgbClr val="000000"/>
                </a:solidFill>
                <a:cs typeface="Arial"/>
              </a:rPr>
              <a:t> Bock, QM14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90261" y="278732"/>
            <a:ext cx="3055945" cy="830997"/>
          </a:xfrm>
          <a:prstGeom prst="rect">
            <a:avLst/>
          </a:prstGeom>
          <a:noFill/>
          <a:ln w="38100" cmpd="sng"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dirty="0" err="1" smtClean="0"/>
              <a:t>R</a:t>
            </a:r>
            <a:r>
              <a:rPr kumimoji="1" lang="en-US" altLang="ja-JP" sz="2400" baseline="-25000" dirty="0" err="1" smtClean="0">
                <a:latin typeface="Symbol" charset="2"/>
                <a:cs typeface="Symbol" charset="2"/>
              </a:rPr>
              <a:t>g</a:t>
            </a:r>
            <a:r>
              <a:rPr kumimoji="1" lang="en-US" altLang="ja-JP" sz="2400" dirty="0" smtClean="0"/>
              <a:t> comparison</a:t>
            </a:r>
          </a:p>
          <a:p>
            <a:pPr algn="ctr"/>
            <a:r>
              <a:rPr lang="en-US" altLang="ja-JP" sz="2400" dirty="0"/>
              <a:t>b</a:t>
            </a:r>
            <a:r>
              <a:rPr lang="en-US" altLang="ja-JP" sz="2400" dirty="0" smtClean="0"/>
              <a:t>etween RHIC and LHC</a:t>
            </a:r>
            <a:endParaRPr kumimoji="1" lang="ja-JP" altLang="en-US" sz="24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698804" y="4333601"/>
            <a:ext cx="3392065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0000FF"/>
                </a:solidFill>
              </a:rPr>
              <a:t>       </a:t>
            </a:r>
            <a:r>
              <a:rPr kumimoji="1" lang="en-US" altLang="ja-JP" dirty="0" err="1" smtClean="0">
                <a:solidFill>
                  <a:srgbClr val="0000FF"/>
                </a:solidFill>
              </a:rPr>
              <a:t>R</a:t>
            </a:r>
            <a:r>
              <a:rPr kumimoji="1" lang="en-US" altLang="ja-JP" baseline="-25000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g</a:t>
            </a:r>
            <a:r>
              <a:rPr kumimoji="1" lang="en-US" altLang="ja-JP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 ~ </a:t>
            </a:r>
            <a:r>
              <a:rPr kumimoji="1" lang="en-US" altLang="ja-JP" dirty="0" smtClean="0">
                <a:solidFill>
                  <a:srgbClr val="0000FF"/>
                </a:solidFill>
              </a:rPr>
              <a:t>20% (+/- 5%) at RHIC</a:t>
            </a:r>
          </a:p>
          <a:p>
            <a:r>
              <a:rPr lang="en-US" altLang="ja-JP" dirty="0">
                <a:solidFill>
                  <a:srgbClr val="0000FF"/>
                </a:solidFill>
              </a:rPr>
              <a:t> </a:t>
            </a:r>
            <a:r>
              <a:rPr lang="en-US" altLang="ja-JP" dirty="0" smtClean="0">
                <a:solidFill>
                  <a:srgbClr val="0000FF"/>
                </a:solidFill>
              </a:rPr>
              <a:t>      </a:t>
            </a:r>
            <a:r>
              <a:rPr lang="en-US" altLang="ja-JP" dirty="0" err="1" smtClean="0">
                <a:solidFill>
                  <a:srgbClr val="0000FF"/>
                </a:solidFill>
              </a:rPr>
              <a:t>R</a:t>
            </a:r>
            <a:r>
              <a:rPr lang="en-US" altLang="ja-JP" baseline="-25000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g</a:t>
            </a:r>
            <a:r>
              <a:rPr lang="en-US" altLang="ja-JP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 </a:t>
            </a:r>
            <a:r>
              <a:rPr lang="en-US" altLang="ja-JP" dirty="0">
                <a:solidFill>
                  <a:srgbClr val="0000FF"/>
                </a:solidFill>
                <a:latin typeface="Symbol" charset="2"/>
                <a:cs typeface="Symbol" charset="2"/>
              </a:rPr>
              <a:t>~ </a:t>
            </a:r>
            <a:r>
              <a:rPr lang="en-US" altLang="ja-JP" dirty="0" smtClean="0">
                <a:solidFill>
                  <a:srgbClr val="0000FF"/>
                </a:solidFill>
              </a:rPr>
              <a:t>15% (+/- 10%) at LHC</a:t>
            </a:r>
          </a:p>
          <a:p>
            <a:endParaRPr kumimoji="1" lang="en-US" altLang="ja-JP" dirty="0" smtClean="0">
              <a:solidFill>
                <a:srgbClr val="0000FF"/>
              </a:solidFill>
            </a:endParaRPr>
          </a:p>
          <a:p>
            <a:pPr marL="285750" indent="-285750">
              <a:buFontTx/>
              <a:buChar char="•"/>
            </a:pPr>
            <a:r>
              <a:rPr lang="en-US" altLang="ja-JP" sz="1600" dirty="0" smtClean="0"/>
              <a:t>not </a:t>
            </a:r>
            <a:r>
              <a:rPr lang="en-US" altLang="ja-JP" sz="1600" dirty="0"/>
              <a:t>enough significance at </a:t>
            </a:r>
            <a:r>
              <a:rPr lang="en-US" altLang="ja-JP" sz="1600" dirty="0" smtClean="0"/>
              <a:t>LHC yet</a:t>
            </a:r>
          </a:p>
          <a:p>
            <a:pPr marL="285750" indent="-285750">
              <a:buFontTx/>
              <a:buChar char="•"/>
            </a:pPr>
            <a:r>
              <a:rPr lang="en-US" altLang="ja-JP" sz="1600" dirty="0" smtClean="0"/>
              <a:t>inclusive </a:t>
            </a:r>
            <a:r>
              <a:rPr lang="en-US" altLang="ja-JP" sz="1600" dirty="0" smtClean="0">
                <a:latin typeface="Symbol" charset="2"/>
                <a:cs typeface="Symbol" charset="2"/>
              </a:rPr>
              <a:t>g</a:t>
            </a:r>
            <a:r>
              <a:rPr lang="en-US" altLang="ja-JP" sz="1600" dirty="0" smtClean="0"/>
              <a:t> </a:t>
            </a:r>
            <a:r>
              <a:rPr lang="en-US" altLang="ja-JP" sz="1600" dirty="0" err="1" smtClean="0"/>
              <a:t>v</a:t>
            </a:r>
            <a:r>
              <a:rPr kumimoji="1" lang="en-US" altLang="ja-JP" sz="1600" baseline="-25000" dirty="0" err="1" smtClean="0"/>
              <a:t>n</a:t>
            </a:r>
            <a:r>
              <a:rPr kumimoji="1" lang="en-US" altLang="ja-JP" sz="1600" dirty="0" smtClean="0"/>
              <a:t> measurements </a:t>
            </a:r>
            <a:r>
              <a:rPr lang="en-US" altLang="ja-JP" sz="1600" dirty="0" smtClean="0"/>
              <a:t>are </a:t>
            </a:r>
            <a:r>
              <a:rPr kumimoji="1" lang="en-US" altLang="ja-JP" sz="1600" dirty="0" smtClean="0"/>
              <a:t> relatively good at both RHIC/LHC</a:t>
            </a:r>
          </a:p>
          <a:p>
            <a:pPr marL="285750" indent="-285750">
              <a:buFontTx/>
              <a:buChar char="•"/>
            </a:pPr>
            <a:r>
              <a:rPr lang="en-US" altLang="ja-JP" sz="1600" dirty="0"/>
              <a:t>i</a:t>
            </a:r>
            <a:r>
              <a:rPr lang="en-US" altLang="ja-JP" sz="1600" dirty="0" smtClean="0"/>
              <a:t>dentified virtual photon </a:t>
            </a:r>
            <a:r>
              <a:rPr lang="en-US" altLang="ja-JP" sz="1600" dirty="0" err="1" smtClean="0"/>
              <a:t>v</a:t>
            </a:r>
            <a:r>
              <a:rPr lang="en-US" altLang="ja-JP" sz="1600" baseline="-25000" dirty="0" err="1" smtClean="0"/>
              <a:t>n</a:t>
            </a:r>
            <a:endParaRPr kumimoji="1" lang="en-US" altLang="ja-JP" sz="1600" baseline="-25000" dirty="0"/>
          </a:p>
        </p:txBody>
      </p:sp>
      <p:sp>
        <p:nvSpPr>
          <p:cNvPr id="3" name="正方形/長方形 2"/>
          <p:cNvSpPr/>
          <p:nvPr/>
        </p:nvSpPr>
        <p:spPr>
          <a:xfrm>
            <a:off x="24190" y="2455959"/>
            <a:ext cx="399360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ja-JP" sz="2000" b="1" dirty="0" err="1"/>
              <a:t>R</a:t>
            </a:r>
            <a:r>
              <a:rPr lang="en-US" altLang="ja-JP" sz="2000" b="1" baseline="-25000" dirty="0" err="1">
                <a:latin typeface="Symbol" charset="2"/>
                <a:cs typeface="Symbol" charset="2"/>
              </a:rPr>
              <a:t>g</a:t>
            </a:r>
            <a:endParaRPr lang="ja-JP" altLang="en-US" sz="2000" b="1" dirty="0"/>
          </a:p>
        </p:txBody>
      </p:sp>
      <p:sp>
        <p:nvSpPr>
          <p:cNvPr id="13" name="正方形/長方形 12"/>
          <p:cNvSpPr/>
          <p:nvPr/>
        </p:nvSpPr>
        <p:spPr>
          <a:xfrm>
            <a:off x="4676020" y="6326091"/>
            <a:ext cx="1174721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ja-JP" b="1" dirty="0" err="1" smtClean="0"/>
              <a:t>p</a:t>
            </a:r>
            <a:r>
              <a:rPr lang="en-US" altLang="ja-JP" b="1" baseline="-25000" dirty="0" err="1" smtClean="0"/>
              <a:t>T</a:t>
            </a:r>
            <a:r>
              <a:rPr lang="en-US" altLang="ja-JP" b="1" dirty="0" smtClean="0"/>
              <a:t> (</a:t>
            </a:r>
            <a:r>
              <a:rPr lang="en-US" altLang="ja-JP" b="1" dirty="0" err="1" smtClean="0"/>
              <a:t>GeV</a:t>
            </a:r>
            <a:r>
              <a:rPr lang="en-US" altLang="ja-JP" b="1" dirty="0" smtClean="0"/>
              <a:t>/</a:t>
            </a:r>
            <a:r>
              <a:rPr lang="en-US" altLang="ja-JP" b="1" i="1" dirty="0" smtClean="0"/>
              <a:t>c</a:t>
            </a:r>
            <a:r>
              <a:rPr lang="en-US" altLang="ja-JP" b="1" dirty="0" smtClean="0"/>
              <a:t>)</a:t>
            </a:r>
            <a:endParaRPr lang="ja-JP" altLang="en-US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696776" y="5448477"/>
            <a:ext cx="1600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2.76TeV </a:t>
            </a:r>
            <a:r>
              <a:rPr kumimoji="1" lang="en-US" altLang="ja-JP" dirty="0" err="1" smtClean="0"/>
              <a:t>Pb+Pb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60050" y="1355964"/>
            <a:ext cx="35531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Two main ingredients for direct </a:t>
            </a:r>
            <a:r>
              <a:rPr kumimoji="1" lang="en-US" altLang="ja-JP" sz="1600" dirty="0" smtClean="0">
                <a:latin typeface="Symbol" charset="2"/>
                <a:cs typeface="Symbol" charset="2"/>
              </a:rPr>
              <a:t>g</a:t>
            </a:r>
            <a:r>
              <a:rPr kumimoji="1" lang="en-US" altLang="ja-JP" sz="1600" dirty="0" smtClean="0"/>
              <a:t> </a:t>
            </a:r>
            <a:r>
              <a:rPr kumimoji="1" lang="en-US" altLang="ja-JP" sz="1600" dirty="0" err="1" smtClean="0"/>
              <a:t>v</a:t>
            </a:r>
            <a:r>
              <a:rPr kumimoji="1" lang="en-US" altLang="ja-JP" sz="1600" baseline="-25000" dirty="0" err="1" smtClean="0"/>
              <a:t>n</a:t>
            </a:r>
            <a:r>
              <a:rPr kumimoji="1" lang="en-US" altLang="ja-JP" sz="1600" baseline="-25000" dirty="0" smtClean="0"/>
              <a:t> </a:t>
            </a:r>
            <a:r>
              <a:rPr kumimoji="1" lang="en-US" altLang="ja-JP" sz="1600" dirty="0" smtClean="0"/>
              <a:t>are :</a:t>
            </a:r>
          </a:p>
          <a:p>
            <a:r>
              <a:rPr kumimoji="1" lang="en-US" altLang="ja-JP" sz="1600" dirty="0" smtClean="0"/>
              <a:t>(1) </a:t>
            </a:r>
            <a:r>
              <a:rPr kumimoji="1" lang="en-US" altLang="ja-JP" sz="1600" dirty="0" err="1" smtClean="0"/>
              <a:t>v</a:t>
            </a:r>
            <a:r>
              <a:rPr kumimoji="1" lang="en-US" altLang="ja-JP" sz="1600" baseline="-25000" dirty="0" err="1" smtClean="0"/>
              <a:t>n</a:t>
            </a:r>
            <a:r>
              <a:rPr kumimoji="1" lang="en-US" altLang="ja-JP" sz="1600" dirty="0" smtClean="0"/>
              <a:t> of inclusive and decay photons</a:t>
            </a:r>
          </a:p>
          <a:p>
            <a:r>
              <a:rPr lang="en-US" altLang="ja-JP" sz="1600" dirty="0" smtClean="0"/>
              <a:t>(2) relative fraction of signal photon </a:t>
            </a:r>
            <a:r>
              <a:rPr lang="en-US" altLang="ja-JP" sz="1600" dirty="0" err="1" smtClean="0"/>
              <a:t>R</a:t>
            </a:r>
            <a:r>
              <a:rPr lang="en-US" altLang="ja-JP" sz="1600" baseline="-25000" dirty="0" err="1" smtClean="0">
                <a:latin typeface="Symbol" charset="2"/>
                <a:cs typeface="Symbol" charset="2"/>
              </a:rPr>
              <a:t>g</a:t>
            </a:r>
            <a:r>
              <a:rPr kumimoji="1" lang="en-US" altLang="ja-JP" sz="1600" dirty="0" smtClean="0"/>
              <a:t> </a:t>
            </a:r>
            <a:endParaRPr kumimoji="1" lang="ja-JP" altLang="en-US" sz="1600" dirty="0"/>
          </a:p>
        </p:txBody>
      </p:sp>
      <p:sp>
        <p:nvSpPr>
          <p:cNvPr id="16" name="円/楕円 15"/>
          <p:cNvSpPr/>
          <p:nvPr/>
        </p:nvSpPr>
        <p:spPr>
          <a:xfrm>
            <a:off x="4676020" y="695787"/>
            <a:ext cx="4258221" cy="827883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円/楕円 16"/>
          <p:cNvSpPr/>
          <p:nvPr/>
        </p:nvSpPr>
        <p:spPr>
          <a:xfrm>
            <a:off x="1287361" y="4416688"/>
            <a:ext cx="3598404" cy="827883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9515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ATHIC2014, 5/Aug, Osaka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0488B-4350-6343-B712-D879FA102C32}" type="slidenum">
              <a:rPr kumimoji="1" lang="ja-JP" altLang="en-US" smtClean="0"/>
              <a:t>6</a:t>
            </a:fld>
            <a:endParaRPr kumimoji="1" lang="ja-JP" altLang="en-US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 rotWithShape="1">
          <a:blip r:embed="rId2"/>
          <a:srcRect t="3932" r="1148"/>
          <a:stretch/>
        </p:blipFill>
        <p:spPr>
          <a:xfrm>
            <a:off x="5845541" y="3282771"/>
            <a:ext cx="3206582" cy="2662805"/>
          </a:xfrm>
          <a:prstGeom prst="rect">
            <a:avLst/>
          </a:prstGeom>
        </p:spPr>
      </p:pic>
      <p:pic>
        <p:nvPicPr>
          <p:cNvPr id="9" name="Picture 3" descr="phx-photon-v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350657" y="2134177"/>
            <a:ext cx="493425" cy="1861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3586236" y="2976696"/>
            <a:ext cx="2119189" cy="306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400" dirty="0" smtClean="0"/>
              <a:t>PRL 109</a:t>
            </a:r>
            <a:r>
              <a:rPr lang="en-US" altLang="ja-JP" sz="1400" dirty="0"/>
              <a:t> (2012</a:t>
            </a:r>
            <a:r>
              <a:rPr lang="en-US" altLang="ja-JP" sz="1400" dirty="0" smtClean="0"/>
              <a:t>) 122302</a:t>
            </a:r>
            <a:endParaRPr lang="en-US" altLang="ja-JP" sz="1400" dirty="0"/>
          </a:p>
        </p:txBody>
      </p:sp>
      <p:pic>
        <p:nvPicPr>
          <p:cNvPr id="11" name="Picture 7" descr="phx-photon-v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30" y="3282771"/>
            <a:ext cx="5669611" cy="2435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8" descr="phx-photon-v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40" y="5648372"/>
            <a:ext cx="5641701" cy="670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7" descr="raa0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226" y="409019"/>
            <a:ext cx="3190791" cy="2706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 Box 28"/>
          <p:cNvSpPr txBox="1">
            <a:spLocks noChangeArrowheads="1"/>
          </p:cNvSpPr>
          <p:nvPr/>
        </p:nvSpPr>
        <p:spPr bwMode="auto">
          <a:xfrm>
            <a:off x="6705398" y="130857"/>
            <a:ext cx="209451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400" dirty="0" smtClean="0"/>
              <a:t>PRL 109</a:t>
            </a:r>
            <a:r>
              <a:rPr lang="en-US" altLang="ja-JP" sz="1400" dirty="0"/>
              <a:t> </a:t>
            </a:r>
            <a:r>
              <a:rPr lang="en-US" altLang="ja-JP" sz="1400" dirty="0" smtClean="0"/>
              <a:t>(2012) 152302</a:t>
            </a:r>
            <a:endParaRPr lang="en-US" altLang="ja-JP" sz="140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353128" y="555790"/>
            <a:ext cx="3292703" cy="830997"/>
          </a:xfrm>
          <a:prstGeom prst="rect">
            <a:avLst/>
          </a:prstGeom>
          <a:noFill/>
          <a:ln w="38100" cmpd="sng"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/>
              <a:t>High </a:t>
            </a:r>
            <a:r>
              <a:rPr lang="en-US" altLang="ja-JP" sz="2400" dirty="0" err="1" smtClean="0"/>
              <a:t>p</a:t>
            </a:r>
            <a:r>
              <a:rPr lang="en-US" altLang="ja-JP" sz="2400" baseline="-25000" dirty="0" err="1" smtClean="0"/>
              <a:t>T</a:t>
            </a:r>
            <a:r>
              <a:rPr lang="en-US" altLang="ja-JP" sz="2400" dirty="0" smtClean="0"/>
              <a:t> direct photon </a:t>
            </a:r>
          </a:p>
          <a:p>
            <a:pPr algn="ctr"/>
            <a:r>
              <a:rPr lang="en-US" altLang="ja-JP" sz="2400" dirty="0" smtClean="0"/>
              <a:t>a</a:t>
            </a:r>
            <a:r>
              <a:rPr kumimoji="1" lang="en-US" altLang="ja-JP" sz="2400" dirty="0" smtClean="0"/>
              <a:t>s penetrating probe</a:t>
            </a:r>
            <a:endParaRPr kumimoji="1" lang="ja-JP" altLang="en-US" sz="2400" dirty="0"/>
          </a:p>
        </p:txBody>
      </p:sp>
      <p:sp>
        <p:nvSpPr>
          <p:cNvPr id="13" name="正方形/長方形 12"/>
          <p:cNvSpPr/>
          <p:nvPr/>
        </p:nvSpPr>
        <p:spPr>
          <a:xfrm>
            <a:off x="6172242" y="5732019"/>
            <a:ext cx="2855691" cy="5539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ja-JP" sz="1200" b="1" dirty="0" smtClean="0"/>
              <a:t>        10         12         14          16          18    </a:t>
            </a:r>
            <a:endParaRPr lang="en-US" altLang="ja-JP" sz="1200" b="1" dirty="0"/>
          </a:p>
          <a:p>
            <a:r>
              <a:rPr lang="en-US" altLang="ja-JP" b="1" dirty="0" smtClean="0"/>
              <a:t>                               </a:t>
            </a:r>
            <a:r>
              <a:rPr lang="en-US" altLang="ja-JP" b="1" dirty="0" err="1" smtClean="0"/>
              <a:t>p</a:t>
            </a:r>
            <a:r>
              <a:rPr lang="en-US" altLang="ja-JP" b="1" baseline="-25000" dirty="0" err="1" smtClean="0"/>
              <a:t>T</a:t>
            </a:r>
            <a:r>
              <a:rPr lang="en-US" altLang="ja-JP" b="1" dirty="0" smtClean="0"/>
              <a:t> (</a:t>
            </a:r>
            <a:r>
              <a:rPr lang="en-US" altLang="ja-JP" b="1" dirty="0" err="1" smtClean="0"/>
              <a:t>GeV</a:t>
            </a:r>
            <a:r>
              <a:rPr lang="en-US" altLang="ja-JP" b="1" dirty="0" smtClean="0"/>
              <a:t>/</a:t>
            </a:r>
            <a:r>
              <a:rPr lang="en-US" altLang="ja-JP" b="1" i="1" dirty="0" smtClean="0"/>
              <a:t>c</a:t>
            </a:r>
            <a:r>
              <a:rPr lang="en-US" altLang="ja-JP" b="1" dirty="0" smtClean="0"/>
              <a:t>)</a:t>
            </a:r>
            <a:endParaRPr lang="ja-JP" altLang="en-US" b="1" dirty="0"/>
          </a:p>
        </p:txBody>
      </p:sp>
      <p:sp>
        <p:nvSpPr>
          <p:cNvPr id="2" name="正方形/長方形 1"/>
          <p:cNvSpPr/>
          <p:nvPr/>
        </p:nvSpPr>
        <p:spPr>
          <a:xfrm>
            <a:off x="5758931" y="3154490"/>
            <a:ext cx="377026" cy="369332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altLang="ja-JP" b="1" dirty="0" smtClean="0"/>
              <a:t>v</a:t>
            </a:r>
            <a:r>
              <a:rPr lang="en-US" altLang="ja-JP" b="1" baseline="-25000" dirty="0" smtClean="0"/>
              <a:t>2</a:t>
            </a:r>
            <a:endParaRPr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5819226" y="3499632"/>
            <a:ext cx="167917" cy="47970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68620" y="3115395"/>
            <a:ext cx="377026" cy="369332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altLang="ja-JP" b="1" dirty="0" smtClean="0"/>
              <a:t>v</a:t>
            </a:r>
            <a:r>
              <a:rPr lang="en-US" altLang="ja-JP" b="1" baseline="-25000" dirty="0" smtClean="0"/>
              <a:t>2</a:t>
            </a:r>
            <a:endParaRPr lang="ja-JP" altLang="en-US" dirty="0"/>
          </a:p>
        </p:txBody>
      </p:sp>
      <p:sp>
        <p:nvSpPr>
          <p:cNvPr id="17" name="正方形/長方形 16"/>
          <p:cNvSpPr/>
          <p:nvPr/>
        </p:nvSpPr>
        <p:spPr>
          <a:xfrm>
            <a:off x="6461417" y="3830953"/>
            <a:ext cx="389850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p</a:t>
            </a:r>
            <a:r>
              <a:rPr lang="en-US" altLang="ja-JP" b="1" baseline="30000" dirty="0" smtClean="0">
                <a:solidFill>
                  <a:srgbClr val="0000FF"/>
                </a:solidFill>
              </a:rPr>
              <a:t>0</a:t>
            </a:r>
            <a:endParaRPr lang="ja-JP" altLang="en-US" baseline="30000" dirty="0">
              <a:solidFill>
                <a:srgbClr val="0000FF"/>
              </a:solidFill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6522420" y="5129641"/>
            <a:ext cx="5170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g</a:t>
            </a:r>
            <a:r>
              <a:rPr lang="en-US" altLang="ja-JP" b="1" baseline="30000" dirty="0" err="1" smtClean="0">
                <a:solidFill>
                  <a:srgbClr val="FF0000"/>
                </a:solidFill>
              </a:rPr>
              <a:t>dir</a:t>
            </a:r>
            <a:endParaRPr lang="ja-JP" altLang="en-US" baseline="30000" dirty="0">
              <a:solidFill>
                <a:srgbClr val="FF0000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1829824" y="4015619"/>
            <a:ext cx="389850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ja-JP" b="1" dirty="0" smtClean="0">
                <a:latin typeface="Symbol" charset="2"/>
                <a:cs typeface="Symbol" charset="2"/>
              </a:rPr>
              <a:t>p</a:t>
            </a:r>
            <a:r>
              <a:rPr lang="en-US" altLang="ja-JP" b="1" baseline="30000" dirty="0" smtClean="0"/>
              <a:t>0</a:t>
            </a:r>
            <a:endParaRPr lang="ja-JP" altLang="en-US" baseline="30000" dirty="0"/>
          </a:p>
        </p:txBody>
      </p:sp>
      <p:sp>
        <p:nvSpPr>
          <p:cNvPr id="20" name="正方形/長方形 19"/>
          <p:cNvSpPr/>
          <p:nvPr/>
        </p:nvSpPr>
        <p:spPr>
          <a:xfrm>
            <a:off x="4160270" y="4200285"/>
            <a:ext cx="5170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g</a:t>
            </a:r>
            <a:r>
              <a:rPr lang="en-US" altLang="ja-JP" b="1" baseline="30000" dirty="0" err="1" smtClean="0">
                <a:solidFill>
                  <a:srgbClr val="000000"/>
                </a:solidFill>
              </a:rPr>
              <a:t>dir</a:t>
            </a:r>
            <a:endParaRPr lang="ja-JP" altLang="en-US" baseline="30000" dirty="0">
              <a:solidFill>
                <a:srgbClr val="000000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1094624" y="4569617"/>
            <a:ext cx="5170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g</a:t>
            </a:r>
            <a:r>
              <a:rPr lang="en-US" altLang="ja-JP" b="1" baseline="30000" dirty="0" err="1" smtClean="0">
                <a:solidFill>
                  <a:srgbClr val="FF0000"/>
                </a:solidFill>
              </a:rPr>
              <a:t>inc</a:t>
            </a:r>
            <a:endParaRPr lang="ja-JP" altLang="en-US" baseline="30000" dirty="0">
              <a:solidFill>
                <a:srgbClr val="FF0000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5485753" y="1302122"/>
            <a:ext cx="501121" cy="646331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altLang="ja-JP" b="1" dirty="0" smtClean="0"/>
              <a:t>R</a:t>
            </a:r>
            <a:r>
              <a:rPr lang="en-US" altLang="ja-JP" b="1" baseline="-25000" dirty="0" smtClean="0"/>
              <a:t>AA</a:t>
            </a:r>
          </a:p>
          <a:p>
            <a:endParaRPr lang="ja-JP" altLang="en-US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587441" y="5173774"/>
            <a:ext cx="14431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2.76TeV </a:t>
            </a:r>
            <a:r>
              <a:rPr kumimoji="1" lang="en-US" altLang="ja-JP" sz="1600" dirty="0" err="1" smtClean="0"/>
              <a:t>Pb+Pb</a:t>
            </a:r>
            <a:endParaRPr kumimoji="1" lang="ja-JP" altLang="en-US" sz="16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19255" y="1688812"/>
            <a:ext cx="45257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•"/>
            </a:pPr>
            <a:r>
              <a:rPr kumimoji="1" lang="en-US" altLang="ja-JP" dirty="0" smtClean="0"/>
              <a:t>R</a:t>
            </a:r>
            <a:r>
              <a:rPr kumimoji="1" lang="en-US" altLang="ja-JP" baseline="-25000" dirty="0" smtClean="0"/>
              <a:t>AA </a:t>
            </a:r>
            <a:r>
              <a:rPr kumimoji="1" lang="en-US" altLang="ja-JP" dirty="0" smtClean="0"/>
              <a:t>(</a:t>
            </a:r>
            <a:r>
              <a:rPr lang="en-US" altLang="ja-JP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g</a:t>
            </a:r>
            <a:r>
              <a:rPr lang="en-US" altLang="ja-JP" baseline="30000" dirty="0" err="1" smtClean="0">
                <a:solidFill>
                  <a:srgbClr val="000000"/>
                </a:solidFill>
              </a:rPr>
              <a:t>dir</a:t>
            </a:r>
            <a:r>
              <a:rPr lang="en-US" altLang="ja-JP" baseline="30000" dirty="0" smtClean="0">
                <a:solidFill>
                  <a:srgbClr val="000000"/>
                </a:solidFill>
              </a:rPr>
              <a:t> </a:t>
            </a:r>
            <a:r>
              <a:rPr lang="en-US" altLang="ja-JP" dirty="0" smtClean="0">
                <a:solidFill>
                  <a:srgbClr val="000000"/>
                </a:solidFill>
              </a:rPr>
              <a:t>at high </a:t>
            </a:r>
            <a:r>
              <a:rPr lang="en-US" altLang="ja-JP" dirty="0" err="1" smtClean="0">
                <a:solidFill>
                  <a:srgbClr val="000000"/>
                </a:solidFill>
              </a:rPr>
              <a:t>p</a:t>
            </a:r>
            <a:r>
              <a:rPr lang="en-US" altLang="ja-JP" baseline="-25000" dirty="0" err="1" smtClean="0">
                <a:solidFill>
                  <a:srgbClr val="000000"/>
                </a:solidFill>
              </a:rPr>
              <a:t>T</a:t>
            </a:r>
            <a:r>
              <a:rPr kumimoji="1" lang="en-US" altLang="ja-JP" dirty="0" smtClean="0"/>
              <a:t>)  </a:t>
            </a:r>
            <a:r>
              <a:rPr kumimoji="1" lang="en-US" altLang="ja-JP" dirty="0" smtClean="0">
                <a:latin typeface="Symbol" charset="2"/>
                <a:cs typeface="Symbol" charset="2"/>
              </a:rPr>
              <a:t>~</a:t>
            </a:r>
            <a:r>
              <a:rPr kumimoji="1" lang="en-US" altLang="ja-JP" dirty="0" smtClean="0"/>
              <a:t>  1</a:t>
            </a:r>
          </a:p>
          <a:p>
            <a:pPr marL="285750" indent="-285750">
              <a:buFontTx/>
              <a:buChar char="•"/>
            </a:pPr>
            <a:r>
              <a:rPr lang="en-US" altLang="ja-JP" dirty="0" smtClean="0"/>
              <a:t>v</a:t>
            </a:r>
            <a:r>
              <a:rPr lang="en-US" altLang="ja-JP" baseline="-25000" dirty="0" smtClean="0"/>
              <a:t>2 </a:t>
            </a:r>
            <a:r>
              <a:rPr lang="en-US" altLang="ja-JP" dirty="0" smtClean="0"/>
              <a:t>(</a:t>
            </a:r>
            <a:r>
              <a:rPr lang="en-US" altLang="ja-JP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g</a:t>
            </a:r>
            <a:r>
              <a:rPr lang="en-US" altLang="ja-JP" baseline="30000" dirty="0" err="1" smtClean="0">
                <a:solidFill>
                  <a:srgbClr val="000000"/>
                </a:solidFill>
              </a:rPr>
              <a:t>dir</a:t>
            </a:r>
            <a:r>
              <a:rPr lang="en-US" altLang="ja-JP" dirty="0" err="1">
                <a:solidFill>
                  <a:srgbClr val="000000"/>
                </a:solidFill>
              </a:rPr>
              <a:t>at</a:t>
            </a:r>
            <a:r>
              <a:rPr lang="en-US" altLang="ja-JP" dirty="0">
                <a:solidFill>
                  <a:srgbClr val="000000"/>
                </a:solidFill>
              </a:rPr>
              <a:t> high </a:t>
            </a:r>
            <a:r>
              <a:rPr lang="en-US" altLang="ja-JP" dirty="0" err="1">
                <a:solidFill>
                  <a:srgbClr val="000000"/>
                </a:solidFill>
              </a:rPr>
              <a:t>p</a:t>
            </a:r>
            <a:r>
              <a:rPr lang="en-US" altLang="ja-JP" baseline="-25000" dirty="0" err="1">
                <a:solidFill>
                  <a:srgbClr val="000000"/>
                </a:solidFill>
              </a:rPr>
              <a:t>T</a:t>
            </a:r>
            <a:r>
              <a:rPr lang="en-US" altLang="ja-JP" dirty="0" smtClean="0"/>
              <a:t>)  </a:t>
            </a:r>
            <a:r>
              <a:rPr lang="en-US" altLang="ja-JP" dirty="0">
                <a:latin typeface="Symbol" charset="2"/>
                <a:cs typeface="Symbol" charset="2"/>
              </a:rPr>
              <a:t>~</a:t>
            </a:r>
            <a:r>
              <a:rPr lang="en-US" altLang="ja-JP" dirty="0"/>
              <a:t>  </a:t>
            </a:r>
            <a:r>
              <a:rPr lang="en-US" altLang="ja-JP" dirty="0" smtClean="0"/>
              <a:t>0</a:t>
            </a:r>
          </a:p>
          <a:p>
            <a:r>
              <a:rPr lang="en-US" altLang="ja-JP" dirty="0" smtClean="0"/>
              <a:t>     </a:t>
            </a:r>
            <a:r>
              <a:rPr lang="en-US" altLang="ja-JP" sz="1600" dirty="0" smtClean="0"/>
              <a:t>(relatively easy, since </a:t>
            </a:r>
            <a:r>
              <a:rPr lang="en-US" altLang="ja-JP" sz="1600" dirty="0" err="1" smtClean="0"/>
              <a:t>R</a:t>
            </a:r>
            <a:r>
              <a:rPr lang="en-US" altLang="ja-JP" sz="1600" baseline="-25000" dirty="0" err="1" smtClean="0">
                <a:latin typeface="Symbol" charset="2"/>
                <a:cs typeface="Symbol" charset="2"/>
              </a:rPr>
              <a:t>g</a:t>
            </a:r>
            <a:r>
              <a:rPr lang="en-US" altLang="ja-JP" sz="1600" dirty="0" smtClean="0"/>
              <a:t> is much larger than 1)</a:t>
            </a:r>
            <a:endParaRPr lang="en-US" altLang="ja-JP" sz="1600" dirty="0"/>
          </a:p>
        </p:txBody>
      </p:sp>
      <p:sp>
        <p:nvSpPr>
          <p:cNvPr id="25" name="正方形/長方形 24"/>
          <p:cNvSpPr/>
          <p:nvPr/>
        </p:nvSpPr>
        <p:spPr>
          <a:xfrm>
            <a:off x="7506557" y="5265543"/>
            <a:ext cx="1434056" cy="307777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altLang="ja-JP" sz="1400" dirty="0" smtClean="0"/>
              <a:t>STAR preliminary</a:t>
            </a:r>
            <a:endParaRPr lang="ja-JP" altLang="en-US" sz="1400" dirty="0"/>
          </a:p>
        </p:txBody>
      </p:sp>
      <p:sp>
        <p:nvSpPr>
          <p:cNvPr id="14" name="円/楕円 13"/>
          <p:cNvSpPr/>
          <p:nvPr/>
        </p:nvSpPr>
        <p:spPr>
          <a:xfrm>
            <a:off x="4160270" y="4607717"/>
            <a:ext cx="1545155" cy="827883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円/楕円 28"/>
          <p:cNvSpPr/>
          <p:nvPr/>
        </p:nvSpPr>
        <p:spPr>
          <a:xfrm>
            <a:off x="6135957" y="4529134"/>
            <a:ext cx="1545155" cy="827883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円/楕円 29"/>
          <p:cNvSpPr/>
          <p:nvPr/>
        </p:nvSpPr>
        <p:spPr>
          <a:xfrm>
            <a:off x="6522420" y="1119219"/>
            <a:ext cx="1545155" cy="827883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1944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jet-frag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1855" y="0"/>
            <a:ext cx="3286679" cy="3101593"/>
          </a:xfrm>
          <a:prstGeom prst="rect">
            <a:avLst/>
          </a:prstGeom>
        </p:spPr>
      </p:pic>
      <p:pic>
        <p:nvPicPr>
          <p:cNvPr id="4" name="図 3" descr="phx-gh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1" y="2443020"/>
            <a:ext cx="4348220" cy="4070822"/>
          </a:xfrm>
          <a:prstGeom prst="rect">
            <a:avLst/>
          </a:prstGeom>
        </p:spPr>
      </p:pic>
      <p:pic>
        <p:nvPicPr>
          <p:cNvPr id="5" name="図 4" descr="star-jet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8901" y="3442638"/>
            <a:ext cx="4579633" cy="3166166"/>
          </a:xfrm>
          <a:prstGeom prst="rect">
            <a:avLst/>
          </a:prstGeom>
        </p:spPr>
      </p:pic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ATHIC2014, 5/Aug, Osaka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4B07-A34C-C940-A390-BDF46EC70909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4814876" y="3064463"/>
            <a:ext cx="21038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/>
              <a:t>PRL </a:t>
            </a:r>
            <a:r>
              <a:rPr lang="en-US" altLang="ja-JP" sz="1600" dirty="0" smtClean="0"/>
              <a:t>112 (2014) 122301</a:t>
            </a:r>
            <a:endParaRPr lang="en-US" altLang="ja-JP" sz="1600" dirty="0" smtClean="0">
              <a:solidFill>
                <a:srgbClr val="000000"/>
              </a:solidFill>
              <a:cs typeface="Arial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303844" y="2104466"/>
            <a:ext cx="21038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altLang="ja-JP" sz="1600" dirty="0" smtClean="0"/>
              <a:t>PRL</a:t>
            </a:r>
            <a:r>
              <a:rPr lang="hu-HU" altLang="ja-JP" sz="1600" dirty="0"/>
              <a:t> </a:t>
            </a:r>
            <a:r>
              <a:rPr lang="hu-HU" altLang="ja-JP" sz="1600" dirty="0" smtClean="0"/>
              <a:t>111 (2013) 032301</a:t>
            </a:r>
            <a:endParaRPr lang="ja-JP" altLang="en-US" sz="1600" dirty="0"/>
          </a:p>
        </p:txBody>
      </p:sp>
      <p:sp>
        <p:nvSpPr>
          <p:cNvPr id="10" name="正方形/長方形 9"/>
          <p:cNvSpPr/>
          <p:nvPr/>
        </p:nvSpPr>
        <p:spPr>
          <a:xfrm>
            <a:off x="7053448" y="2209898"/>
            <a:ext cx="17278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 smtClean="0"/>
              <a:t>Yen</a:t>
            </a:r>
            <a:r>
              <a:rPr lang="en-US" altLang="ja-JP" sz="1600" dirty="0"/>
              <a:t>-</a:t>
            </a:r>
            <a:r>
              <a:rPr lang="en-US" altLang="ja-JP" sz="1600" dirty="0" err="1"/>
              <a:t>Jie</a:t>
            </a:r>
            <a:r>
              <a:rPr lang="en-US" altLang="ja-JP" sz="1600" dirty="0"/>
              <a:t> </a:t>
            </a:r>
            <a:r>
              <a:rPr lang="en-US" altLang="ja-JP" sz="1600" dirty="0" smtClean="0"/>
              <a:t>Lee, QM14</a:t>
            </a:r>
            <a:endParaRPr lang="ja-JP" altLang="en-US" sz="16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03109" y="298996"/>
            <a:ext cx="4486719" cy="1200328"/>
          </a:xfrm>
          <a:prstGeom prst="rect">
            <a:avLst/>
          </a:prstGeom>
          <a:noFill/>
          <a:ln w="38100" cmpd="sng"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/>
              <a:t>Energy loss </a:t>
            </a:r>
            <a:r>
              <a:rPr lang="en-US" altLang="ja-JP" sz="2400" dirty="0" smtClean="0">
                <a:solidFill>
                  <a:srgbClr val="FF0000"/>
                </a:solidFill>
              </a:rPr>
              <a:t>at high </a:t>
            </a:r>
            <a:r>
              <a:rPr lang="en-US" altLang="ja-JP" sz="2400" dirty="0" err="1" smtClean="0">
                <a:solidFill>
                  <a:srgbClr val="FF0000"/>
                </a:solidFill>
              </a:rPr>
              <a:t>pT</a:t>
            </a:r>
            <a:r>
              <a:rPr lang="en-US" altLang="ja-JP" sz="2400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2400" dirty="0" smtClean="0"/>
              <a:t>and </a:t>
            </a:r>
          </a:p>
          <a:p>
            <a:pPr algn="ctr"/>
            <a:r>
              <a:rPr kumimoji="1" lang="en-US" altLang="ja-JP" sz="2400" dirty="0" smtClean="0"/>
              <a:t>re-distribution of the lost-energy </a:t>
            </a:r>
            <a:br>
              <a:rPr kumimoji="1" lang="en-US" altLang="ja-JP" sz="2400" dirty="0" smtClean="0"/>
            </a:br>
            <a:r>
              <a:rPr kumimoji="1" lang="en-US" altLang="ja-JP" sz="2400" dirty="0" smtClean="0">
                <a:solidFill>
                  <a:srgbClr val="0000FF"/>
                </a:solidFill>
              </a:rPr>
              <a:t>at low </a:t>
            </a:r>
            <a:r>
              <a:rPr kumimoji="1" lang="en-US" altLang="ja-JP" sz="2400" dirty="0" err="1" smtClean="0">
                <a:solidFill>
                  <a:srgbClr val="0000FF"/>
                </a:solidFill>
              </a:rPr>
              <a:t>pT</a:t>
            </a:r>
            <a:r>
              <a:rPr lang="en-US" altLang="ja-JP" sz="2400" dirty="0">
                <a:solidFill>
                  <a:srgbClr val="0000FF"/>
                </a:solidFill>
              </a:rPr>
              <a:t> </a:t>
            </a:r>
            <a:r>
              <a:rPr lang="en-US" altLang="ja-JP" sz="2400" dirty="0" smtClean="0"/>
              <a:t>in A+A at RHIC and LHC</a:t>
            </a:r>
            <a:endParaRPr kumimoji="1" lang="ja-JP" altLang="en-US" sz="2400" dirty="0"/>
          </a:p>
        </p:txBody>
      </p:sp>
      <p:sp>
        <p:nvSpPr>
          <p:cNvPr id="12" name="テキスト ボックス 11"/>
          <p:cNvSpPr txBox="1"/>
          <p:nvPr/>
        </p:nvSpPr>
        <p:spPr>
          <a:xfrm rot="16200000">
            <a:off x="-919011" y="2229372"/>
            <a:ext cx="23056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(</a:t>
            </a:r>
            <a:r>
              <a:rPr lang="en-US" altLang="ja-JP" sz="1600" dirty="0"/>
              <a:t>P.T.Y</a:t>
            </a:r>
            <a:r>
              <a:rPr lang="en-US" altLang="ja-JP" sz="1600" dirty="0" smtClean="0"/>
              <a:t>. </a:t>
            </a:r>
            <a:r>
              <a:rPr kumimoji="1" lang="en-US" altLang="ja-JP" sz="1600" dirty="0" smtClean="0"/>
              <a:t>Ratio </a:t>
            </a:r>
            <a:r>
              <a:rPr kumimoji="1" lang="en-US" altLang="ja-JP" sz="1600" dirty="0" err="1" smtClean="0"/>
              <a:t>w.r.t</a:t>
            </a:r>
            <a:r>
              <a:rPr kumimoji="1" lang="en-US" altLang="ja-JP" sz="1600" dirty="0" smtClean="0"/>
              <a:t>. </a:t>
            </a:r>
            <a:r>
              <a:rPr lang="en-US" altLang="ja-JP" sz="1600" dirty="0" err="1" smtClean="0"/>
              <a:t>pp</a:t>
            </a:r>
            <a:r>
              <a:rPr lang="en-US" altLang="ja-JP" sz="1600" dirty="0" smtClean="0"/>
              <a:t>)</a:t>
            </a:r>
            <a:endParaRPr kumimoji="1" lang="ja-JP" altLang="en-US" sz="1600" dirty="0"/>
          </a:p>
        </p:txBody>
      </p:sp>
      <p:sp>
        <p:nvSpPr>
          <p:cNvPr id="13" name="テキスト ボックス 12"/>
          <p:cNvSpPr txBox="1"/>
          <p:nvPr/>
        </p:nvSpPr>
        <p:spPr>
          <a:xfrm rot="16200000">
            <a:off x="3482316" y="2644189"/>
            <a:ext cx="21676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(</a:t>
            </a:r>
            <a:r>
              <a:rPr lang="en-US" altLang="ja-JP" sz="1600" dirty="0" err="1"/>
              <a:t>p</a:t>
            </a:r>
            <a:r>
              <a:rPr kumimoji="1" lang="en-US" altLang="ja-JP" sz="1600" baseline="-25000" dirty="0" err="1" smtClean="0"/>
              <a:t>T</a:t>
            </a:r>
            <a:r>
              <a:rPr kumimoji="1" lang="en-US" altLang="ja-JP" sz="1600" dirty="0" smtClean="0"/>
              <a:t> difference from </a:t>
            </a:r>
            <a:r>
              <a:rPr lang="en-US" altLang="ja-JP" sz="1600" dirty="0" err="1" smtClean="0"/>
              <a:t>pp</a:t>
            </a:r>
            <a:r>
              <a:rPr lang="en-US" altLang="ja-JP" sz="1600" dirty="0" smtClean="0"/>
              <a:t>)</a:t>
            </a:r>
            <a:endParaRPr kumimoji="1" lang="ja-JP" altLang="en-US" sz="1600" dirty="0"/>
          </a:p>
        </p:txBody>
      </p:sp>
      <p:sp>
        <p:nvSpPr>
          <p:cNvPr id="14" name="テキスト ボックス 13"/>
          <p:cNvSpPr txBox="1"/>
          <p:nvPr/>
        </p:nvSpPr>
        <p:spPr>
          <a:xfrm rot="16200000">
            <a:off x="4588797" y="1227616"/>
            <a:ext cx="18745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(F.F. Ratio </a:t>
            </a:r>
            <a:r>
              <a:rPr kumimoji="1" lang="en-US" altLang="ja-JP" sz="1600" dirty="0" err="1" smtClean="0"/>
              <a:t>w.r.t</a:t>
            </a:r>
            <a:r>
              <a:rPr kumimoji="1" lang="en-US" altLang="ja-JP" sz="1600" dirty="0" smtClean="0"/>
              <a:t>. </a:t>
            </a:r>
            <a:r>
              <a:rPr lang="en-US" altLang="ja-JP" sz="1600" dirty="0" err="1" smtClean="0"/>
              <a:t>pp</a:t>
            </a:r>
            <a:r>
              <a:rPr lang="en-US" altLang="ja-JP" sz="1600" dirty="0" smtClean="0"/>
              <a:t>)</a:t>
            </a:r>
            <a:endParaRPr kumimoji="1" lang="ja-JP" altLang="en-US" sz="1600" dirty="0"/>
          </a:p>
        </p:txBody>
      </p:sp>
      <p:sp>
        <p:nvSpPr>
          <p:cNvPr id="15" name="円/楕円 14"/>
          <p:cNvSpPr/>
          <p:nvPr/>
        </p:nvSpPr>
        <p:spPr>
          <a:xfrm>
            <a:off x="1957657" y="3139694"/>
            <a:ext cx="2106343" cy="1023524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/楕円 15"/>
          <p:cNvSpPr/>
          <p:nvPr/>
        </p:nvSpPr>
        <p:spPr>
          <a:xfrm>
            <a:off x="4735440" y="3691192"/>
            <a:ext cx="851216" cy="1934908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円/楕円 16"/>
          <p:cNvSpPr/>
          <p:nvPr/>
        </p:nvSpPr>
        <p:spPr>
          <a:xfrm>
            <a:off x="8191500" y="459621"/>
            <a:ext cx="847033" cy="1394579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2291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rhic-aj0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1005" y="2521237"/>
            <a:ext cx="4589323" cy="3632333"/>
          </a:xfrm>
          <a:prstGeom prst="rect">
            <a:avLst/>
          </a:prstGeom>
        </p:spPr>
      </p:pic>
      <p:pic>
        <p:nvPicPr>
          <p:cNvPr id="3" name="図 2" descr="rhic-aj02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13" y="2483880"/>
            <a:ext cx="4589323" cy="3816887"/>
          </a:xfrm>
          <a:prstGeom prst="rect">
            <a:avLst/>
          </a:prstGeom>
        </p:spPr>
      </p:pic>
      <p:pic>
        <p:nvPicPr>
          <p:cNvPr id="4" name="図 3" descr="atlas-aj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8961" y="285075"/>
            <a:ext cx="2015410" cy="1917778"/>
          </a:xfrm>
          <a:prstGeom prst="rect">
            <a:avLst/>
          </a:prstGeom>
        </p:spPr>
      </p:pic>
      <p:pic>
        <p:nvPicPr>
          <p:cNvPr id="5" name="図 4" descr="cms-aj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042" y="306606"/>
            <a:ext cx="2065219" cy="1896247"/>
          </a:xfrm>
          <a:prstGeom prst="rect">
            <a:avLst/>
          </a:prstGeom>
        </p:spPr>
      </p:pic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ATHIC2014, 5/Aug, Osaka</a:t>
            </a:r>
            <a:endParaRPr kumimoji="1" lang="ja-JP" altLang="en-US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4B07-A34C-C940-A390-BDF46EC70909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236867" y="5984293"/>
            <a:ext cx="221200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 err="1">
                <a:solidFill>
                  <a:srgbClr val="000000"/>
                </a:solidFill>
                <a:cs typeface="Arial"/>
              </a:rPr>
              <a:t>Joern</a:t>
            </a:r>
            <a:r>
              <a:rPr lang="en-US" altLang="ja-JP" sz="1600" dirty="0">
                <a:solidFill>
                  <a:srgbClr val="000000"/>
                </a:solidFill>
                <a:cs typeface="Arial"/>
              </a:rPr>
              <a:t> </a:t>
            </a:r>
            <a:r>
              <a:rPr lang="en-US" altLang="ja-JP" sz="1600" dirty="0" err="1" smtClean="0">
                <a:solidFill>
                  <a:srgbClr val="000000"/>
                </a:solidFill>
                <a:cs typeface="Arial"/>
              </a:rPr>
              <a:t>Putschke</a:t>
            </a:r>
            <a:r>
              <a:rPr lang="en-US" altLang="ja-JP" sz="1600" dirty="0" smtClean="0">
                <a:solidFill>
                  <a:srgbClr val="000000"/>
                </a:solidFill>
                <a:cs typeface="Arial"/>
              </a:rPr>
              <a:t>, QM14</a:t>
            </a:r>
            <a:endParaRPr lang="ja-JP" altLang="en-US" sz="1600" dirty="0"/>
          </a:p>
        </p:txBody>
      </p:sp>
      <p:sp>
        <p:nvSpPr>
          <p:cNvPr id="10" name="正方形/長方形 9"/>
          <p:cNvSpPr/>
          <p:nvPr/>
        </p:nvSpPr>
        <p:spPr>
          <a:xfrm>
            <a:off x="418500" y="266162"/>
            <a:ext cx="3132682" cy="830997"/>
          </a:xfrm>
          <a:prstGeom prst="rect">
            <a:avLst/>
          </a:prstGeom>
          <a:ln w="38100" cmpd="sng">
            <a:solidFill>
              <a:srgbClr val="008000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2400" dirty="0"/>
              <a:t>Jet quenching at RHIC </a:t>
            </a:r>
            <a:endParaRPr lang="en-US" altLang="ja-JP" sz="2400" dirty="0" smtClean="0"/>
          </a:p>
          <a:p>
            <a:r>
              <a:rPr lang="en-US" altLang="ja-JP" sz="2400" dirty="0" smtClean="0"/>
              <a:t>(A</a:t>
            </a:r>
            <a:r>
              <a:rPr lang="en-US" altLang="ja-JP" sz="2400" baseline="-25000" dirty="0" smtClean="0"/>
              <a:t>J</a:t>
            </a:r>
            <a:r>
              <a:rPr lang="en-US" altLang="ja-JP" sz="2400" dirty="0" smtClean="0"/>
              <a:t> distribution) </a:t>
            </a:r>
          </a:p>
        </p:txBody>
      </p:sp>
      <p:sp>
        <p:nvSpPr>
          <p:cNvPr id="12" name="フリーフォーム 11"/>
          <p:cNvSpPr/>
          <p:nvPr/>
        </p:nvSpPr>
        <p:spPr>
          <a:xfrm>
            <a:off x="705533" y="3585608"/>
            <a:ext cx="3598218" cy="2163519"/>
          </a:xfrm>
          <a:custGeom>
            <a:avLst/>
            <a:gdLst>
              <a:gd name="connsiteX0" fmla="*/ 0 w 3598218"/>
              <a:gd name="connsiteY0" fmla="*/ 0 h 1846046"/>
              <a:gd name="connsiteX1" fmla="*/ 623221 w 3598218"/>
              <a:gd name="connsiteY1" fmla="*/ 94066 h 1846046"/>
              <a:gd name="connsiteX2" fmla="*/ 1716797 w 3598218"/>
              <a:gd name="connsiteY2" fmla="*/ 458572 h 1846046"/>
              <a:gd name="connsiteX3" fmla="*/ 2269464 w 3598218"/>
              <a:gd name="connsiteY3" fmla="*/ 1211100 h 1846046"/>
              <a:gd name="connsiteX4" fmla="*/ 3057309 w 3598218"/>
              <a:gd name="connsiteY4" fmla="*/ 1704947 h 1846046"/>
              <a:gd name="connsiteX5" fmla="*/ 3598218 w 3598218"/>
              <a:gd name="connsiteY5" fmla="*/ 1846046 h 1846046"/>
              <a:gd name="connsiteX0" fmla="*/ 0 w 3598218"/>
              <a:gd name="connsiteY0" fmla="*/ 0 h 1846046"/>
              <a:gd name="connsiteX1" fmla="*/ 623221 w 3598218"/>
              <a:gd name="connsiteY1" fmla="*/ 94066 h 1846046"/>
              <a:gd name="connsiteX2" fmla="*/ 1505137 w 3598218"/>
              <a:gd name="connsiteY2" fmla="*/ 388022 h 1846046"/>
              <a:gd name="connsiteX3" fmla="*/ 2269464 w 3598218"/>
              <a:gd name="connsiteY3" fmla="*/ 1211100 h 1846046"/>
              <a:gd name="connsiteX4" fmla="*/ 3057309 w 3598218"/>
              <a:gd name="connsiteY4" fmla="*/ 1704947 h 1846046"/>
              <a:gd name="connsiteX5" fmla="*/ 3598218 w 3598218"/>
              <a:gd name="connsiteY5" fmla="*/ 1846046 h 1846046"/>
              <a:gd name="connsiteX0" fmla="*/ 0 w 3598218"/>
              <a:gd name="connsiteY0" fmla="*/ 0 h 1846046"/>
              <a:gd name="connsiteX1" fmla="*/ 623221 w 3598218"/>
              <a:gd name="connsiteY1" fmla="*/ 58791 h 1846046"/>
              <a:gd name="connsiteX2" fmla="*/ 1505137 w 3598218"/>
              <a:gd name="connsiteY2" fmla="*/ 388022 h 1846046"/>
              <a:gd name="connsiteX3" fmla="*/ 2269464 w 3598218"/>
              <a:gd name="connsiteY3" fmla="*/ 1211100 h 1846046"/>
              <a:gd name="connsiteX4" fmla="*/ 3057309 w 3598218"/>
              <a:gd name="connsiteY4" fmla="*/ 1704947 h 1846046"/>
              <a:gd name="connsiteX5" fmla="*/ 3598218 w 3598218"/>
              <a:gd name="connsiteY5" fmla="*/ 1846046 h 1846046"/>
              <a:gd name="connsiteX0" fmla="*/ 0 w 3598218"/>
              <a:gd name="connsiteY0" fmla="*/ 9113 h 1855159"/>
              <a:gd name="connsiteX1" fmla="*/ 623221 w 3598218"/>
              <a:gd name="connsiteY1" fmla="*/ 67904 h 1855159"/>
              <a:gd name="connsiteX2" fmla="*/ 1446342 w 3598218"/>
              <a:gd name="connsiteY2" fmla="*/ 678055 h 1855159"/>
              <a:gd name="connsiteX3" fmla="*/ 2269464 w 3598218"/>
              <a:gd name="connsiteY3" fmla="*/ 1220213 h 1855159"/>
              <a:gd name="connsiteX4" fmla="*/ 3057309 w 3598218"/>
              <a:gd name="connsiteY4" fmla="*/ 1714060 h 1855159"/>
              <a:gd name="connsiteX5" fmla="*/ 3598218 w 3598218"/>
              <a:gd name="connsiteY5" fmla="*/ 1855159 h 1855159"/>
              <a:gd name="connsiteX0" fmla="*/ 0 w 3598218"/>
              <a:gd name="connsiteY0" fmla="*/ 9113 h 1855159"/>
              <a:gd name="connsiteX1" fmla="*/ 623221 w 3598218"/>
              <a:gd name="connsiteY1" fmla="*/ 67904 h 1855159"/>
              <a:gd name="connsiteX2" fmla="*/ 1446342 w 3598218"/>
              <a:gd name="connsiteY2" fmla="*/ 678055 h 1855159"/>
              <a:gd name="connsiteX3" fmla="*/ 2187152 w 3598218"/>
              <a:gd name="connsiteY3" fmla="*/ 1290443 h 1855159"/>
              <a:gd name="connsiteX4" fmla="*/ 3057309 w 3598218"/>
              <a:gd name="connsiteY4" fmla="*/ 1714060 h 1855159"/>
              <a:gd name="connsiteX5" fmla="*/ 3598218 w 3598218"/>
              <a:gd name="connsiteY5" fmla="*/ 1855159 h 1855159"/>
              <a:gd name="connsiteX0" fmla="*/ 0 w 3598218"/>
              <a:gd name="connsiteY0" fmla="*/ 9113 h 1855159"/>
              <a:gd name="connsiteX1" fmla="*/ 623221 w 3598218"/>
              <a:gd name="connsiteY1" fmla="*/ 67904 h 1855159"/>
              <a:gd name="connsiteX2" fmla="*/ 1446342 w 3598218"/>
              <a:gd name="connsiteY2" fmla="*/ 678055 h 1855159"/>
              <a:gd name="connsiteX3" fmla="*/ 2187152 w 3598218"/>
              <a:gd name="connsiteY3" fmla="*/ 1290443 h 1855159"/>
              <a:gd name="connsiteX4" fmla="*/ 3045550 w 3598218"/>
              <a:gd name="connsiteY4" fmla="*/ 1734127 h 1855159"/>
              <a:gd name="connsiteX5" fmla="*/ 3598218 w 3598218"/>
              <a:gd name="connsiteY5" fmla="*/ 1855159 h 1855159"/>
              <a:gd name="connsiteX0" fmla="*/ 0 w 3598218"/>
              <a:gd name="connsiteY0" fmla="*/ 9113 h 1855159"/>
              <a:gd name="connsiteX1" fmla="*/ 623221 w 3598218"/>
              <a:gd name="connsiteY1" fmla="*/ 67904 h 1855159"/>
              <a:gd name="connsiteX2" fmla="*/ 1446342 w 3598218"/>
              <a:gd name="connsiteY2" fmla="*/ 678055 h 1855159"/>
              <a:gd name="connsiteX3" fmla="*/ 2187152 w 3598218"/>
              <a:gd name="connsiteY3" fmla="*/ 1290443 h 1855159"/>
              <a:gd name="connsiteX4" fmla="*/ 2869167 w 3598218"/>
              <a:gd name="connsiteY4" fmla="*/ 1704029 h 1855159"/>
              <a:gd name="connsiteX5" fmla="*/ 3598218 w 3598218"/>
              <a:gd name="connsiteY5" fmla="*/ 1855159 h 1855159"/>
              <a:gd name="connsiteX0" fmla="*/ 0 w 3598218"/>
              <a:gd name="connsiteY0" fmla="*/ 0 h 1846046"/>
              <a:gd name="connsiteX1" fmla="*/ 670256 w 3598218"/>
              <a:gd name="connsiteY1" fmla="*/ 149087 h 1846046"/>
              <a:gd name="connsiteX2" fmla="*/ 1446342 w 3598218"/>
              <a:gd name="connsiteY2" fmla="*/ 668942 h 1846046"/>
              <a:gd name="connsiteX3" fmla="*/ 2187152 w 3598218"/>
              <a:gd name="connsiteY3" fmla="*/ 1281330 h 1846046"/>
              <a:gd name="connsiteX4" fmla="*/ 2869167 w 3598218"/>
              <a:gd name="connsiteY4" fmla="*/ 1694916 h 1846046"/>
              <a:gd name="connsiteX5" fmla="*/ 3598218 w 3598218"/>
              <a:gd name="connsiteY5" fmla="*/ 1846046 h 1846046"/>
              <a:gd name="connsiteX0" fmla="*/ 0 w 3598218"/>
              <a:gd name="connsiteY0" fmla="*/ 0 h 1846046"/>
              <a:gd name="connsiteX1" fmla="*/ 670256 w 3598218"/>
              <a:gd name="connsiteY1" fmla="*/ 149087 h 1846046"/>
              <a:gd name="connsiteX2" fmla="*/ 1458101 w 3598218"/>
              <a:gd name="connsiteY2" fmla="*/ 709073 h 1846046"/>
              <a:gd name="connsiteX3" fmla="*/ 2187152 w 3598218"/>
              <a:gd name="connsiteY3" fmla="*/ 1281330 h 1846046"/>
              <a:gd name="connsiteX4" fmla="*/ 2869167 w 3598218"/>
              <a:gd name="connsiteY4" fmla="*/ 1694916 h 1846046"/>
              <a:gd name="connsiteX5" fmla="*/ 3598218 w 3598218"/>
              <a:gd name="connsiteY5" fmla="*/ 1846046 h 184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98218" h="1846046">
                <a:moveTo>
                  <a:pt x="0" y="0"/>
                </a:moveTo>
                <a:cubicBezTo>
                  <a:pt x="168544" y="8818"/>
                  <a:pt x="427239" y="30908"/>
                  <a:pt x="670256" y="149087"/>
                </a:cubicBezTo>
                <a:cubicBezTo>
                  <a:pt x="913273" y="267266"/>
                  <a:pt x="1205285" y="520366"/>
                  <a:pt x="1458101" y="709073"/>
                </a:cubicBezTo>
                <a:cubicBezTo>
                  <a:pt x="1710917" y="897780"/>
                  <a:pt x="1951974" y="1117023"/>
                  <a:pt x="2187152" y="1281330"/>
                </a:cubicBezTo>
                <a:cubicBezTo>
                  <a:pt x="2422330" y="1445637"/>
                  <a:pt x="2633990" y="1600797"/>
                  <a:pt x="2869167" y="1694916"/>
                </a:cubicBezTo>
                <a:cubicBezTo>
                  <a:pt x="3104344" y="1789035"/>
                  <a:pt x="3438493" y="1828408"/>
                  <a:pt x="3598218" y="1846046"/>
                </a:cubicBezTo>
              </a:path>
            </a:pathLst>
          </a:custGeom>
          <a:ln w="76200" cmpd="sng">
            <a:solidFill>
              <a:srgbClr val="0000FF">
                <a:alpha val="3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 10"/>
          <p:cNvSpPr/>
          <p:nvPr/>
        </p:nvSpPr>
        <p:spPr>
          <a:xfrm>
            <a:off x="705533" y="3878177"/>
            <a:ext cx="3598218" cy="1846046"/>
          </a:xfrm>
          <a:custGeom>
            <a:avLst/>
            <a:gdLst>
              <a:gd name="connsiteX0" fmla="*/ 0 w 3598218"/>
              <a:gd name="connsiteY0" fmla="*/ 0 h 1846046"/>
              <a:gd name="connsiteX1" fmla="*/ 623221 w 3598218"/>
              <a:gd name="connsiteY1" fmla="*/ 94066 h 1846046"/>
              <a:gd name="connsiteX2" fmla="*/ 1716797 w 3598218"/>
              <a:gd name="connsiteY2" fmla="*/ 458572 h 1846046"/>
              <a:gd name="connsiteX3" fmla="*/ 2269464 w 3598218"/>
              <a:gd name="connsiteY3" fmla="*/ 1211100 h 1846046"/>
              <a:gd name="connsiteX4" fmla="*/ 3057309 w 3598218"/>
              <a:gd name="connsiteY4" fmla="*/ 1704947 h 1846046"/>
              <a:gd name="connsiteX5" fmla="*/ 3598218 w 3598218"/>
              <a:gd name="connsiteY5" fmla="*/ 1846046 h 1846046"/>
              <a:gd name="connsiteX0" fmla="*/ 0 w 3598218"/>
              <a:gd name="connsiteY0" fmla="*/ 0 h 1846046"/>
              <a:gd name="connsiteX1" fmla="*/ 623221 w 3598218"/>
              <a:gd name="connsiteY1" fmla="*/ 94066 h 1846046"/>
              <a:gd name="connsiteX2" fmla="*/ 1505137 w 3598218"/>
              <a:gd name="connsiteY2" fmla="*/ 388022 h 1846046"/>
              <a:gd name="connsiteX3" fmla="*/ 2269464 w 3598218"/>
              <a:gd name="connsiteY3" fmla="*/ 1211100 h 1846046"/>
              <a:gd name="connsiteX4" fmla="*/ 3057309 w 3598218"/>
              <a:gd name="connsiteY4" fmla="*/ 1704947 h 1846046"/>
              <a:gd name="connsiteX5" fmla="*/ 3598218 w 3598218"/>
              <a:gd name="connsiteY5" fmla="*/ 1846046 h 1846046"/>
              <a:gd name="connsiteX0" fmla="*/ 0 w 3598218"/>
              <a:gd name="connsiteY0" fmla="*/ 0 h 1846046"/>
              <a:gd name="connsiteX1" fmla="*/ 623221 w 3598218"/>
              <a:gd name="connsiteY1" fmla="*/ 58791 h 1846046"/>
              <a:gd name="connsiteX2" fmla="*/ 1505137 w 3598218"/>
              <a:gd name="connsiteY2" fmla="*/ 388022 h 1846046"/>
              <a:gd name="connsiteX3" fmla="*/ 2269464 w 3598218"/>
              <a:gd name="connsiteY3" fmla="*/ 1211100 h 1846046"/>
              <a:gd name="connsiteX4" fmla="*/ 3057309 w 3598218"/>
              <a:gd name="connsiteY4" fmla="*/ 1704947 h 1846046"/>
              <a:gd name="connsiteX5" fmla="*/ 3598218 w 3598218"/>
              <a:gd name="connsiteY5" fmla="*/ 1846046 h 1846046"/>
              <a:gd name="connsiteX0" fmla="*/ 0 w 3598218"/>
              <a:gd name="connsiteY0" fmla="*/ 0 h 1846046"/>
              <a:gd name="connsiteX1" fmla="*/ 717292 w 3598218"/>
              <a:gd name="connsiteY1" fmla="*/ 82308 h 1846046"/>
              <a:gd name="connsiteX2" fmla="*/ 1505137 w 3598218"/>
              <a:gd name="connsiteY2" fmla="*/ 388022 h 1846046"/>
              <a:gd name="connsiteX3" fmla="*/ 2269464 w 3598218"/>
              <a:gd name="connsiteY3" fmla="*/ 1211100 h 1846046"/>
              <a:gd name="connsiteX4" fmla="*/ 3057309 w 3598218"/>
              <a:gd name="connsiteY4" fmla="*/ 1704947 h 1846046"/>
              <a:gd name="connsiteX5" fmla="*/ 3598218 w 3598218"/>
              <a:gd name="connsiteY5" fmla="*/ 1846046 h 1846046"/>
              <a:gd name="connsiteX0" fmla="*/ 0 w 3598218"/>
              <a:gd name="connsiteY0" fmla="*/ 0 h 1846046"/>
              <a:gd name="connsiteX1" fmla="*/ 717292 w 3598218"/>
              <a:gd name="connsiteY1" fmla="*/ 82308 h 1846046"/>
              <a:gd name="connsiteX2" fmla="*/ 1505137 w 3598218"/>
              <a:gd name="connsiteY2" fmla="*/ 388022 h 1846046"/>
              <a:gd name="connsiteX3" fmla="*/ 2269464 w 3598218"/>
              <a:gd name="connsiteY3" fmla="*/ 1211100 h 1846046"/>
              <a:gd name="connsiteX4" fmla="*/ 3057309 w 3598218"/>
              <a:gd name="connsiteY4" fmla="*/ 1704947 h 1846046"/>
              <a:gd name="connsiteX5" fmla="*/ 3598218 w 3598218"/>
              <a:gd name="connsiteY5" fmla="*/ 1846046 h 1846046"/>
              <a:gd name="connsiteX0" fmla="*/ 0 w 3598218"/>
              <a:gd name="connsiteY0" fmla="*/ 0 h 1846046"/>
              <a:gd name="connsiteX1" fmla="*/ 717292 w 3598218"/>
              <a:gd name="connsiteY1" fmla="*/ 82308 h 1846046"/>
              <a:gd name="connsiteX2" fmla="*/ 1505137 w 3598218"/>
              <a:gd name="connsiteY2" fmla="*/ 388022 h 1846046"/>
              <a:gd name="connsiteX3" fmla="*/ 2269464 w 3598218"/>
              <a:gd name="connsiteY3" fmla="*/ 1211100 h 1846046"/>
              <a:gd name="connsiteX4" fmla="*/ 3057309 w 3598218"/>
              <a:gd name="connsiteY4" fmla="*/ 1704947 h 1846046"/>
              <a:gd name="connsiteX5" fmla="*/ 3598218 w 3598218"/>
              <a:gd name="connsiteY5" fmla="*/ 1846046 h 1846046"/>
              <a:gd name="connsiteX0" fmla="*/ 0 w 3598218"/>
              <a:gd name="connsiteY0" fmla="*/ 0 h 1846046"/>
              <a:gd name="connsiteX1" fmla="*/ 717292 w 3598218"/>
              <a:gd name="connsiteY1" fmla="*/ 82308 h 1846046"/>
              <a:gd name="connsiteX2" fmla="*/ 1505137 w 3598218"/>
              <a:gd name="connsiteY2" fmla="*/ 388022 h 1846046"/>
              <a:gd name="connsiteX3" fmla="*/ 2245946 w 3598218"/>
              <a:gd name="connsiteY3" fmla="*/ 1140550 h 1846046"/>
              <a:gd name="connsiteX4" fmla="*/ 3057309 w 3598218"/>
              <a:gd name="connsiteY4" fmla="*/ 1704947 h 1846046"/>
              <a:gd name="connsiteX5" fmla="*/ 3598218 w 3598218"/>
              <a:gd name="connsiteY5" fmla="*/ 1846046 h 1846046"/>
              <a:gd name="connsiteX0" fmla="*/ 0 w 3598218"/>
              <a:gd name="connsiteY0" fmla="*/ 0 h 1846046"/>
              <a:gd name="connsiteX1" fmla="*/ 717292 w 3598218"/>
              <a:gd name="connsiteY1" fmla="*/ 82308 h 1846046"/>
              <a:gd name="connsiteX2" fmla="*/ 1505137 w 3598218"/>
              <a:gd name="connsiteY2" fmla="*/ 388022 h 1846046"/>
              <a:gd name="connsiteX3" fmla="*/ 2245946 w 3598218"/>
              <a:gd name="connsiteY3" fmla="*/ 1140550 h 1846046"/>
              <a:gd name="connsiteX4" fmla="*/ 2974997 w 3598218"/>
              <a:gd name="connsiteY4" fmla="*/ 1681431 h 1846046"/>
              <a:gd name="connsiteX5" fmla="*/ 3598218 w 3598218"/>
              <a:gd name="connsiteY5" fmla="*/ 1846046 h 184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98218" h="1846046">
                <a:moveTo>
                  <a:pt x="0" y="0"/>
                </a:moveTo>
                <a:cubicBezTo>
                  <a:pt x="168544" y="8818"/>
                  <a:pt x="407641" y="5880"/>
                  <a:pt x="717292" y="82308"/>
                </a:cubicBezTo>
                <a:cubicBezTo>
                  <a:pt x="1026943" y="158736"/>
                  <a:pt x="1250361" y="211648"/>
                  <a:pt x="1505137" y="388022"/>
                </a:cubicBezTo>
                <a:cubicBezTo>
                  <a:pt x="1759913" y="564396"/>
                  <a:pt x="2000969" y="924982"/>
                  <a:pt x="2245946" y="1140550"/>
                </a:cubicBezTo>
                <a:cubicBezTo>
                  <a:pt x="2490923" y="1356118"/>
                  <a:pt x="2749618" y="1563848"/>
                  <a:pt x="2974997" y="1681431"/>
                </a:cubicBezTo>
                <a:cubicBezTo>
                  <a:pt x="3200376" y="1799014"/>
                  <a:pt x="3438493" y="1828408"/>
                  <a:pt x="3598218" y="1846046"/>
                </a:cubicBezTo>
              </a:path>
            </a:pathLst>
          </a:custGeom>
          <a:ln w="76200" cmpd="sng">
            <a:solidFill>
              <a:srgbClr val="FF0000">
                <a:alpha val="3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" name="直線コネクタ 13"/>
          <p:cNvCxnSpPr/>
          <p:nvPr/>
        </p:nvCxnSpPr>
        <p:spPr>
          <a:xfrm>
            <a:off x="2340017" y="3558622"/>
            <a:ext cx="2110988" cy="0"/>
          </a:xfrm>
          <a:prstGeom prst="line">
            <a:avLst/>
          </a:prstGeom>
          <a:ln w="76200" cmpd="sng">
            <a:solidFill>
              <a:srgbClr val="FF0000">
                <a:alpha val="3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2340017" y="3158384"/>
            <a:ext cx="2110988" cy="0"/>
          </a:xfrm>
          <a:prstGeom prst="line">
            <a:avLst/>
          </a:prstGeom>
          <a:ln w="76200" cmpd="sng">
            <a:solidFill>
              <a:srgbClr val="0000FF">
                <a:alpha val="3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90713" y="1257857"/>
            <a:ext cx="439094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kumimoji="1" lang="en-US" altLang="ja-JP" sz="1600" dirty="0" smtClean="0">
                <a:solidFill>
                  <a:srgbClr val="0000FF"/>
                </a:solidFill>
              </a:rPr>
              <a:t>lower jet energy than LHC</a:t>
            </a:r>
          </a:p>
          <a:p>
            <a:pPr marL="285750" indent="-285750">
              <a:buFont typeface="Arial"/>
              <a:buChar char="•"/>
            </a:pPr>
            <a:r>
              <a:rPr lang="en-US" altLang="ja-JP" sz="1600" dirty="0" smtClean="0">
                <a:solidFill>
                  <a:srgbClr val="0000FF"/>
                </a:solidFill>
              </a:rPr>
              <a:t>smaller effect than LHC</a:t>
            </a:r>
          </a:p>
          <a:p>
            <a:pPr marL="285750" indent="-285750">
              <a:buFont typeface="Arial"/>
              <a:buChar char="•"/>
            </a:pPr>
            <a:r>
              <a:rPr lang="en-US" altLang="ja-JP" sz="1600" dirty="0" smtClean="0">
                <a:solidFill>
                  <a:srgbClr val="FF0000"/>
                </a:solidFill>
              </a:rPr>
              <a:t>larger effect with smaller jet </a:t>
            </a:r>
            <a:r>
              <a:rPr lang="en-US" altLang="ja-JP" sz="1600" dirty="0">
                <a:solidFill>
                  <a:srgbClr val="FF0000"/>
                </a:solidFill>
              </a:rPr>
              <a:t>cone R</a:t>
            </a:r>
            <a:r>
              <a:rPr lang="en-US" altLang="ja-JP" sz="1600" dirty="0">
                <a:solidFill>
                  <a:srgbClr val="FF0000"/>
                </a:solidFill>
                <a:latin typeface="Symbol" charset="2"/>
                <a:cs typeface="Symbol" charset="2"/>
              </a:rPr>
              <a:t>~</a:t>
            </a:r>
            <a:r>
              <a:rPr lang="en-US" altLang="ja-JP" sz="1600" dirty="0" smtClean="0">
                <a:solidFill>
                  <a:srgbClr val="FF0000"/>
                </a:solidFill>
              </a:rPr>
              <a:t>0.2</a:t>
            </a:r>
          </a:p>
          <a:p>
            <a:pPr marL="285750" indent="-285750">
              <a:buFont typeface="Arial"/>
              <a:buChar char="•"/>
            </a:pPr>
            <a:r>
              <a:rPr lang="en-US" altLang="ja-JP" sz="1600" dirty="0" smtClean="0">
                <a:solidFill>
                  <a:srgbClr val="FF0000"/>
                </a:solidFill>
              </a:rPr>
              <a:t>recovered jet energy with larger jet cone R</a:t>
            </a:r>
            <a:r>
              <a:rPr lang="en-US" altLang="ja-JP" sz="16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~</a:t>
            </a:r>
            <a:r>
              <a:rPr lang="en-US" altLang="ja-JP" sz="1600" dirty="0" smtClean="0">
                <a:solidFill>
                  <a:srgbClr val="FF0000"/>
                </a:solidFill>
              </a:rPr>
              <a:t>0.4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3217333" y="3878177"/>
            <a:ext cx="1051628" cy="439823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7635171" y="3881040"/>
            <a:ext cx="1051628" cy="439823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" name="直線矢印コネクタ 15"/>
          <p:cNvCxnSpPr/>
          <p:nvPr/>
        </p:nvCxnSpPr>
        <p:spPr>
          <a:xfrm>
            <a:off x="2616200" y="4445000"/>
            <a:ext cx="3556042" cy="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5067385" y="4419600"/>
            <a:ext cx="1396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008000"/>
                </a:solidFill>
              </a:rPr>
              <a:t>Recovery of </a:t>
            </a:r>
            <a:br>
              <a:rPr kumimoji="1" lang="en-US" altLang="ja-JP" sz="1400" dirty="0" smtClean="0">
                <a:solidFill>
                  <a:srgbClr val="008000"/>
                </a:solidFill>
              </a:rPr>
            </a:br>
            <a:r>
              <a:rPr kumimoji="1" lang="en-US" altLang="ja-JP" sz="1400" dirty="0" smtClean="0">
                <a:solidFill>
                  <a:srgbClr val="008000"/>
                </a:solidFill>
              </a:rPr>
              <a:t>the lost energy</a:t>
            </a:r>
            <a:endParaRPr kumimoji="1" lang="ja-JP" altLang="en-US" sz="1400" dirty="0">
              <a:solidFill>
                <a:srgbClr val="008000"/>
              </a:solidFill>
            </a:endParaRPr>
          </a:p>
        </p:txBody>
      </p:sp>
      <p:sp>
        <p:nvSpPr>
          <p:cNvPr id="21" name="フリーフォーム 20"/>
          <p:cNvSpPr/>
          <p:nvPr/>
        </p:nvSpPr>
        <p:spPr>
          <a:xfrm>
            <a:off x="5067385" y="3458608"/>
            <a:ext cx="3598218" cy="2163519"/>
          </a:xfrm>
          <a:custGeom>
            <a:avLst/>
            <a:gdLst>
              <a:gd name="connsiteX0" fmla="*/ 0 w 3598218"/>
              <a:gd name="connsiteY0" fmla="*/ 0 h 1846046"/>
              <a:gd name="connsiteX1" fmla="*/ 623221 w 3598218"/>
              <a:gd name="connsiteY1" fmla="*/ 94066 h 1846046"/>
              <a:gd name="connsiteX2" fmla="*/ 1716797 w 3598218"/>
              <a:gd name="connsiteY2" fmla="*/ 458572 h 1846046"/>
              <a:gd name="connsiteX3" fmla="*/ 2269464 w 3598218"/>
              <a:gd name="connsiteY3" fmla="*/ 1211100 h 1846046"/>
              <a:gd name="connsiteX4" fmla="*/ 3057309 w 3598218"/>
              <a:gd name="connsiteY4" fmla="*/ 1704947 h 1846046"/>
              <a:gd name="connsiteX5" fmla="*/ 3598218 w 3598218"/>
              <a:gd name="connsiteY5" fmla="*/ 1846046 h 1846046"/>
              <a:gd name="connsiteX0" fmla="*/ 0 w 3598218"/>
              <a:gd name="connsiteY0" fmla="*/ 0 h 1846046"/>
              <a:gd name="connsiteX1" fmla="*/ 623221 w 3598218"/>
              <a:gd name="connsiteY1" fmla="*/ 94066 h 1846046"/>
              <a:gd name="connsiteX2" fmla="*/ 1505137 w 3598218"/>
              <a:gd name="connsiteY2" fmla="*/ 388022 h 1846046"/>
              <a:gd name="connsiteX3" fmla="*/ 2269464 w 3598218"/>
              <a:gd name="connsiteY3" fmla="*/ 1211100 h 1846046"/>
              <a:gd name="connsiteX4" fmla="*/ 3057309 w 3598218"/>
              <a:gd name="connsiteY4" fmla="*/ 1704947 h 1846046"/>
              <a:gd name="connsiteX5" fmla="*/ 3598218 w 3598218"/>
              <a:gd name="connsiteY5" fmla="*/ 1846046 h 1846046"/>
              <a:gd name="connsiteX0" fmla="*/ 0 w 3598218"/>
              <a:gd name="connsiteY0" fmla="*/ 0 h 1846046"/>
              <a:gd name="connsiteX1" fmla="*/ 623221 w 3598218"/>
              <a:gd name="connsiteY1" fmla="*/ 58791 h 1846046"/>
              <a:gd name="connsiteX2" fmla="*/ 1505137 w 3598218"/>
              <a:gd name="connsiteY2" fmla="*/ 388022 h 1846046"/>
              <a:gd name="connsiteX3" fmla="*/ 2269464 w 3598218"/>
              <a:gd name="connsiteY3" fmla="*/ 1211100 h 1846046"/>
              <a:gd name="connsiteX4" fmla="*/ 3057309 w 3598218"/>
              <a:gd name="connsiteY4" fmla="*/ 1704947 h 1846046"/>
              <a:gd name="connsiteX5" fmla="*/ 3598218 w 3598218"/>
              <a:gd name="connsiteY5" fmla="*/ 1846046 h 1846046"/>
              <a:gd name="connsiteX0" fmla="*/ 0 w 3598218"/>
              <a:gd name="connsiteY0" fmla="*/ 9113 h 1855159"/>
              <a:gd name="connsiteX1" fmla="*/ 623221 w 3598218"/>
              <a:gd name="connsiteY1" fmla="*/ 67904 h 1855159"/>
              <a:gd name="connsiteX2" fmla="*/ 1446342 w 3598218"/>
              <a:gd name="connsiteY2" fmla="*/ 678055 h 1855159"/>
              <a:gd name="connsiteX3" fmla="*/ 2269464 w 3598218"/>
              <a:gd name="connsiteY3" fmla="*/ 1220213 h 1855159"/>
              <a:gd name="connsiteX4" fmla="*/ 3057309 w 3598218"/>
              <a:gd name="connsiteY4" fmla="*/ 1714060 h 1855159"/>
              <a:gd name="connsiteX5" fmla="*/ 3598218 w 3598218"/>
              <a:gd name="connsiteY5" fmla="*/ 1855159 h 1855159"/>
              <a:gd name="connsiteX0" fmla="*/ 0 w 3598218"/>
              <a:gd name="connsiteY0" fmla="*/ 9113 h 1855159"/>
              <a:gd name="connsiteX1" fmla="*/ 623221 w 3598218"/>
              <a:gd name="connsiteY1" fmla="*/ 67904 h 1855159"/>
              <a:gd name="connsiteX2" fmla="*/ 1446342 w 3598218"/>
              <a:gd name="connsiteY2" fmla="*/ 678055 h 1855159"/>
              <a:gd name="connsiteX3" fmla="*/ 2187152 w 3598218"/>
              <a:gd name="connsiteY3" fmla="*/ 1290443 h 1855159"/>
              <a:gd name="connsiteX4" fmla="*/ 3057309 w 3598218"/>
              <a:gd name="connsiteY4" fmla="*/ 1714060 h 1855159"/>
              <a:gd name="connsiteX5" fmla="*/ 3598218 w 3598218"/>
              <a:gd name="connsiteY5" fmla="*/ 1855159 h 1855159"/>
              <a:gd name="connsiteX0" fmla="*/ 0 w 3598218"/>
              <a:gd name="connsiteY0" fmla="*/ 9113 h 1855159"/>
              <a:gd name="connsiteX1" fmla="*/ 623221 w 3598218"/>
              <a:gd name="connsiteY1" fmla="*/ 67904 h 1855159"/>
              <a:gd name="connsiteX2" fmla="*/ 1446342 w 3598218"/>
              <a:gd name="connsiteY2" fmla="*/ 678055 h 1855159"/>
              <a:gd name="connsiteX3" fmla="*/ 2187152 w 3598218"/>
              <a:gd name="connsiteY3" fmla="*/ 1290443 h 1855159"/>
              <a:gd name="connsiteX4" fmla="*/ 3045550 w 3598218"/>
              <a:gd name="connsiteY4" fmla="*/ 1734127 h 1855159"/>
              <a:gd name="connsiteX5" fmla="*/ 3598218 w 3598218"/>
              <a:gd name="connsiteY5" fmla="*/ 1855159 h 1855159"/>
              <a:gd name="connsiteX0" fmla="*/ 0 w 3598218"/>
              <a:gd name="connsiteY0" fmla="*/ 9113 h 1855159"/>
              <a:gd name="connsiteX1" fmla="*/ 623221 w 3598218"/>
              <a:gd name="connsiteY1" fmla="*/ 67904 h 1855159"/>
              <a:gd name="connsiteX2" fmla="*/ 1446342 w 3598218"/>
              <a:gd name="connsiteY2" fmla="*/ 678055 h 1855159"/>
              <a:gd name="connsiteX3" fmla="*/ 2187152 w 3598218"/>
              <a:gd name="connsiteY3" fmla="*/ 1290443 h 1855159"/>
              <a:gd name="connsiteX4" fmla="*/ 2869167 w 3598218"/>
              <a:gd name="connsiteY4" fmla="*/ 1704029 h 1855159"/>
              <a:gd name="connsiteX5" fmla="*/ 3598218 w 3598218"/>
              <a:gd name="connsiteY5" fmla="*/ 1855159 h 1855159"/>
              <a:gd name="connsiteX0" fmla="*/ 0 w 3598218"/>
              <a:gd name="connsiteY0" fmla="*/ 0 h 1846046"/>
              <a:gd name="connsiteX1" fmla="*/ 670256 w 3598218"/>
              <a:gd name="connsiteY1" fmla="*/ 149087 h 1846046"/>
              <a:gd name="connsiteX2" fmla="*/ 1446342 w 3598218"/>
              <a:gd name="connsiteY2" fmla="*/ 668942 h 1846046"/>
              <a:gd name="connsiteX3" fmla="*/ 2187152 w 3598218"/>
              <a:gd name="connsiteY3" fmla="*/ 1281330 h 1846046"/>
              <a:gd name="connsiteX4" fmla="*/ 2869167 w 3598218"/>
              <a:gd name="connsiteY4" fmla="*/ 1694916 h 1846046"/>
              <a:gd name="connsiteX5" fmla="*/ 3598218 w 3598218"/>
              <a:gd name="connsiteY5" fmla="*/ 1846046 h 1846046"/>
              <a:gd name="connsiteX0" fmla="*/ 0 w 3598218"/>
              <a:gd name="connsiteY0" fmla="*/ 0 h 1846046"/>
              <a:gd name="connsiteX1" fmla="*/ 670256 w 3598218"/>
              <a:gd name="connsiteY1" fmla="*/ 149087 h 1846046"/>
              <a:gd name="connsiteX2" fmla="*/ 1458101 w 3598218"/>
              <a:gd name="connsiteY2" fmla="*/ 709073 h 1846046"/>
              <a:gd name="connsiteX3" fmla="*/ 2187152 w 3598218"/>
              <a:gd name="connsiteY3" fmla="*/ 1281330 h 1846046"/>
              <a:gd name="connsiteX4" fmla="*/ 2869167 w 3598218"/>
              <a:gd name="connsiteY4" fmla="*/ 1694916 h 1846046"/>
              <a:gd name="connsiteX5" fmla="*/ 3598218 w 3598218"/>
              <a:gd name="connsiteY5" fmla="*/ 1846046 h 1846046"/>
              <a:gd name="connsiteX0" fmla="*/ 0 w 3598218"/>
              <a:gd name="connsiteY0" fmla="*/ 0 h 1846046"/>
              <a:gd name="connsiteX1" fmla="*/ 670256 w 3598218"/>
              <a:gd name="connsiteY1" fmla="*/ 149087 h 1846046"/>
              <a:gd name="connsiteX2" fmla="*/ 1343801 w 3598218"/>
              <a:gd name="connsiteY2" fmla="*/ 719910 h 1846046"/>
              <a:gd name="connsiteX3" fmla="*/ 2187152 w 3598218"/>
              <a:gd name="connsiteY3" fmla="*/ 1281330 h 1846046"/>
              <a:gd name="connsiteX4" fmla="*/ 2869167 w 3598218"/>
              <a:gd name="connsiteY4" fmla="*/ 1694916 h 1846046"/>
              <a:gd name="connsiteX5" fmla="*/ 3598218 w 3598218"/>
              <a:gd name="connsiteY5" fmla="*/ 1846046 h 1846046"/>
              <a:gd name="connsiteX0" fmla="*/ 0 w 3598218"/>
              <a:gd name="connsiteY0" fmla="*/ 0 h 1846046"/>
              <a:gd name="connsiteX1" fmla="*/ 670256 w 3598218"/>
              <a:gd name="connsiteY1" fmla="*/ 149087 h 1846046"/>
              <a:gd name="connsiteX2" fmla="*/ 1343801 w 3598218"/>
              <a:gd name="connsiteY2" fmla="*/ 719910 h 1846046"/>
              <a:gd name="connsiteX3" fmla="*/ 2047452 w 3598218"/>
              <a:gd name="connsiteY3" fmla="*/ 1281330 h 1846046"/>
              <a:gd name="connsiteX4" fmla="*/ 2869167 w 3598218"/>
              <a:gd name="connsiteY4" fmla="*/ 1694916 h 1846046"/>
              <a:gd name="connsiteX5" fmla="*/ 3598218 w 3598218"/>
              <a:gd name="connsiteY5" fmla="*/ 1846046 h 1846046"/>
              <a:gd name="connsiteX0" fmla="*/ 0 w 3598218"/>
              <a:gd name="connsiteY0" fmla="*/ 0 h 1846046"/>
              <a:gd name="connsiteX1" fmla="*/ 670256 w 3598218"/>
              <a:gd name="connsiteY1" fmla="*/ 149087 h 1846046"/>
              <a:gd name="connsiteX2" fmla="*/ 1343801 w 3598218"/>
              <a:gd name="connsiteY2" fmla="*/ 719910 h 1846046"/>
              <a:gd name="connsiteX3" fmla="*/ 2047452 w 3598218"/>
              <a:gd name="connsiteY3" fmla="*/ 1281330 h 1846046"/>
              <a:gd name="connsiteX4" fmla="*/ 2754867 w 3598218"/>
              <a:gd name="connsiteY4" fmla="*/ 1694916 h 1846046"/>
              <a:gd name="connsiteX5" fmla="*/ 3598218 w 3598218"/>
              <a:gd name="connsiteY5" fmla="*/ 1846046 h 1846046"/>
              <a:gd name="connsiteX0" fmla="*/ 0 w 3598218"/>
              <a:gd name="connsiteY0" fmla="*/ 0 h 1846046"/>
              <a:gd name="connsiteX1" fmla="*/ 670256 w 3598218"/>
              <a:gd name="connsiteY1" fmla="*/ 149087 h 1846046"/>
              <a:gd name="connsiteX2" fmla="*/ 1293001 w 3598218"/>
              <a:gd name="connsiteY2" fmla="*/ 719910 h 1846046"/>
              <a:gd name="connsiteX3" fmla="*/ 2047452 w 3598218"/>
              <a:gd name="connsiteY3" fmla="*/ 1281330 h 1846046"/>
              <a:gd name="connsiteX4" fmla="*/ 2754867 w 3598218"/>
              <a:gd name="connsiteY4" fmla="*/ 1694916 h 1846046"/>
              <a:gd name="connsiteX5" fmla="*/ 3598218 w 3598218"/>
              <a:gd name="connsiteY5" fmla="*/ 1846046 h 1846046"/>
              <a:gd name="connsiteX0" fmla="*/ 0 w 3598218"/>
              <a:gd name="connsiteY0" fmla="*/ 0 h 1846046"/>
              <a:gd name="connsiteX1" fmla="*/ 670256 w 3598218"/>
              <a:gd name="connsiteY1" fmla="*/ 149087 h 1846046"/>
              <a:gd name="connsiteX2" fmla="*/ 1293001 w 3598218"/>
              <a:gd name="connsiteY2" fmla="*/ 719910 h 1846046"/>
              <a:gd name="connsiteX3" fmla="*/ 1945852 w 3598218"/>
              <a:gd name="connsiteY3" fmla="*/ 1270493 h 1846046"/>
              <a:gd name="connsiteX4" fmla="*/ 2754867 w 3598218"/>
              <a:gd name="connsiteY4" fmla="*/ 1694916 h 1846046"/>
              <a:gd name="connsiteX5" fmla="*/ 3598218 w 3598218"/>
              <a:gd name="connsiteY5" fmla="*/ 1846046 h 184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98218" h="1846046">
                <a:moveTo>
                  <a:pt x="0" y="0"/>
                </a:moveTo>
                <a:cubicBezTo>
                  <a:pt x="168544" y="8818"/>
                  <a:pt x="454756" y="29102"/>
                  <a:pt x="670256" y="149087"/>
                </a:cubicBezTo>
                <a:cubicBezTo>
                  <a:pt x="885756" y="269072"/>
                  <a:pt x="1080402" y="533009"/>
                  <a:pt x="1293001" y="719910"/>
                </a:cubicBezTo>
                <a:cubicBezTo>
                  <a:pt x="1505600" y="906811"/>
                  <a:pt x="1702208" y="1107992"/>
                  <a:pt x="1945852" y="1270493"/>
                </a:cubicBezTo>
                <a:cubicBezTo>
                  <a:pt x="2189496" y="1432994"/>
                  <a:pt x="2519690" y="1600797"/>
                  <a:pt x="2754867" y="1694916"/>
                </a:cubicBezTo>
                <a:cubicBezTo>
                  <a:pt x="2990044" y="1789035"/>
                  <a:pt x="3438493" y="1828408"/>
                  <a:pt x="3598218" y="1846046"/>
                </a:cubicBezTo>
              </a:path>
            </a:pathLst>
          </a:custGeom>
          <a:ln w="76200" cmpd="sng">
            <a:solidFill>
              <a:srgbClr val="008000">
                <a:alpha val="3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4898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phx-dau-jet-raa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870" y="919358"/>
            <a:ext cx="5995949" cy="2392868"/>
          </a:xfrm>
          <a:prstGeom prst="rect">
            <a:avLst/>
          </a:prstGeom>
        </p:spPr>
      </p:pic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ATHIC2014, 5/Aug, Osaka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4B07-A34C-C940-A390-BDF46EC70909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14723" y="194303"/>
            <a:ext cx="7903576" cy="461665"/>
          </a:xfrm>
          <a:prstGeom prst="rect">
            <a:avLst/>
          </a:prstGeom>
          <a:noFill/>
          <a:ln w="38100" cmpd="sng"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Jet suppression in central </a:t>
            </a:r>
            <a:r>
              <a:rPr kumimoji="1" lang="en-US" altLang="ja-JP" sz="2400" dirty="0" err="1" smtClean="0"/>
              <a:t>dAu</a:t>
            </a:r>
            <a:r>
              <a:rPr kumimoji="1" lang="en-US" altLang="ja-JP" sz="2400" dirty="0" smtClean="0"/>
              <a:t>? or peripheral enhancement?</a:t>
            </a:r>
            <a:endParaRPr kumimoji="1" lang="ja-JP" altLang="en-US" sz="2400" dirty="0"/>
          </a:p>
        </p:txBody>
      </p:sp>
      <p:sp>
        <p:nvSpPr>
          <p:cNvPr id="8" name="正方形/長方形 7"/>
          <p:cNvSpPr/>
          <p:nvPr/>
        </p:nvSpPr>
        <p:spPr>
          <a:xfrm>
            <a:off x="4739964" y="689586"/>
            <a:ext cx="21082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/>
              <a:t>Sarah </a:t>
            </a:r>
            <a:r>
              <a:rPr lang="en-US" altLang="ja-JP" sz="1600" dirty="0" smtClean="0"/>
              <a:t>Campbell, QM14</a:t>
            </a:r>
          </a:p>
        </p:txBody>
      </p:sp>
      <p:pic>
        <p:nvPicPr>
          <p:cNvPr id="9" name="図 8" descr="dau-jet-raa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279" y="3581639"/>
            <a:ext cx="4145219" cy="3027165"/>
          </a:xfrm>
          <a:prstGeom prst="rect">
            <a:avLst/>
          </a:prstGeom>
        </p:spPr>
      </p:pic>
      <p:pic>
        <p:nvPicPr>
          <p:cNvPr id="10" name="図 9" descr="jda-mpc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10" y="3606800"/>
            <a:ext cx="4292202" cy="2921710"/>
          </a:xfrm>
          <a:prstGeom prst="rect">
            <a:avLst/>
          </a:prstGeom>
        </p:spPr>
      </p:pic>
      <p:sp>
        <p:nvSpPr>
          <p:cNvPr id="11" name="正方形/長方形 10"/>
          <p:cNvSpPr/>
          <p:nvPr/>
        </p:nvSpPr>
        <p:spPr>
          <a:xfrm>
            <a:off x="760497" y="3306106"/>
            <a:ext cx="21038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 smtClean="0"/>
              <a:t>PRL 107 (2011) 172301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5209585" y="3298128"/>
            <a:ext cx="222619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altLang="ja-JP" sz="1600" dirty="0" smtClean="0"/>
              <a:t>j.nuclphysa</a:t>
            </a:r>
            <a:r>
              <a:rPr lang="fi-FI" altLang="ja-JP" sz="1600" dirty="0"/>
              <a:t>.2013.02.184</a:t>
            </a:r>
            <a:endParaRPr lang="ja-JP" altLang="en-US" sz="1600" dirty="0"/>
          </a:p>
        </p:txBody>
      </p:sp>
      <p:cxnSp>
        <p:nvCxnSpPr>
          <p:cNvPr id="16" name="直線矢印コネクタ 15"/>
          <p:cNvCxnSpPr/>
          <p:nvPr/>
        </p:nvCxnSpPr>
        <p:spPr>
          <a:xfrm>
            <a:off x="4174703" y="2430046"/>
            <a:ext cx="1265886" cy="1778000"/>
          </a:xfrm>
          <a:prstGeom prst="straightConnector1">
            <a:avLst/>
          </a:prstGeom>
          <a:ln w="28575" cmpd="sng">
            <a:solidFill>
              <a:srgbClr val="008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4113939" y="2847675"/>
            <a:ext cx="1512353" cy="338554"/>
          </a:xfrm>
          <a:prstGeom prst="rect">
            <a:avLst/>
          </a:prstGeom>
          <a:solidFill>
            <a:srgbClr val="FFFF00"/>
          </a:solidFill>
          <a:ln w="28575" cmpd="sng"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/>
              <a:t>Central rapidity</a:t>
            </a:r>
            <a:endParaRPr kumimoji="1" lang="ja-JP" altLang="en-US" sz="1600" b="1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53136" y="3601963"/>
            <a:ext cx="1159292" cy="338554"/>
          </a:xfrm>
          <a:prstGeom prst="rect">
            <a:avLst/>
          </a:prstGeom>
          <a:solidFill>
            <a:srgbClr val="FFFF00"/>
          </a:solidFill>
          <a:ln w="28575" cmpd="sng"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600" b="1" dirty="0" err="1" smtClean="0"/>
              <a:t>f</a:t>
            </a:r>
            <a:r>
              <a:rPr kumimoji="1" lang="en-US" altLang="ja-JP" sz="1600" b="1" dirty="0" err="1" smtClean="0"/>
              <a:t>orw</a:t>
            </a:r>
            <a:r>
              <a:rPr kumimoji="1" lang="en-US" altLang="ja-JP" sz="1600" b="1" dirty="0" smtClean="0"/>
              <a:t>.-</a:t>
            </a:r>
            <a:r>
              <a:rPr kumimoji="1" lang="en-US" altLang="ja-JP" sz="1600" b="1" dirty="0" err="1" smtClean="0"/>
              <a:t>forw</a:t>
            </a:r>
            <a:r>
              <a:rPr kumimoji="1" lang="en-US" altLang="ja-JP" sz="1600" b="1" dirty="0" smtClean="0"/>
              <a:t>.</a:t>
            </a:r>
            <a:endParaRPr kumimoji="1" lang="ja-JP" altLang="en-US" sz="1600" b="1" dirty="0"/>
          </a:p>
        </p:txBody>
      </p:sp>
      <p:sp>
        <p:nvSpPr>
          <p:cNvPr id="17" name="正方形/長方形 16"/>
          <p:cNvSpPr/>
          <p:nvPr/>
        </p:nvSpPr>
        <p:spPr>
          <a:xfrm rot="16200000">
            <a:off x="4612164" y="4791151"/>
            <a:ext cx="492444" cy="369334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altLang="ja-JP" b="1" dirty="0" err="1" smtClean="0"/>
              <a:t>R</a:t>
            </a:r>
            <a:r>
              <a:rPr lang="en-US" altLang="ja-JP" b="1" baseline="-25000" dirty="0" err="1" smtClean="0"/>
              <a:t>dA</a:t>
            </a:r>
            <a:endParaRPr lang="ja-JP" altLang="en-US" dirty="0"/>
          </a:p>
        </p:txBody>
      </p:sp>
      <p:sp>
        <p:nvSpPr>
          <p:cNvPr id="19" name="正方形/長方形 18"/>
          <p:cNvSpPr/>
          <p:nvPr/>
        </p:nvSpPr>
        <p:spPr>
          <a:xfrm>
            <a:off x="2429095" y="6231911"/>
            <a:ext cx="723275" cy="369332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altLang="ja-JP" b="1" dirty="0" err="1" smtClean="0"/>
              <a:t>x</a:t>
            </a:r>
            <a:r>
              <a:rPr lang="en-US" altLang="ja-JP" b="1" baseline="-25000" dirty="0" err="1" smtClean="0"/>
              <a:t>Au</a:t>
            </a:r>
            <a:r>
              <a:rPr lang="en-US" altLang="ja-JP" b="1" baseline="30000" dirty="0" err="1" smtClean="0"/>
              <a:t>frag</a:t>
            </a:r>
            <a:endParaRPr lang="ja-JP" altLang="en-US" baseline="300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52936" y="5907753"/>
            <a:ext cx="1159492" cy="307777"/>
          </a:xfrm>
          <a:prstGeom prst="rect">
            <a:avLst/>
          </a:prstGeom>
          <a:solidFill>
            <a:srgbClr val="FFFFFF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srgbClr val="0000FF"/>
                </a:solidFill>
              </a:rPr>
              <a:t>s</a:t>
            </a:r>
            <a:r>
              <a:rPr kumimoji="1" lang="en-US" altLang="ja-JP" sz="1400" dirty="0" smtClean="0">
                <a:solidFill>
                  <a:srgbClr val="0000FF"/>
                </a:solidFill>
              </a:rPr>
              <a:t>mall-x effect</a:t>
            </a:r>
            <a:endParaRPr kumimoji="1" lang="ja-JP" altLang="en-US" sz="1400" dirty="0">
              <a:solidFill>
                <a:srgbClr val="0000FF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352085" y="3556000"/>
            <a:ext cx="1577563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0000FF"/>
                </a:solidFill>
              </a:rPr>
              <a:t>Similar effect seen </a:t>
            </a:r>
          </a:p>
          <a:p>
            <a:r>
              <a:rPr lang="en-US" altLang="ja-JP" sz="1400" dirty="0" smtClean="0">
                <a:solidFill>
                  <a:srgbClr val="0000FF"/>
                </a:solidFill>
              </a:rPr>
              <a:t>in </a:t>
            </a:r>
            <a:r>
              <a:rPr lang="en-US" altLang="ja-JP" sz="1400" dirty="0" err="1" smtClean="0">
                <a:solidFill>
                  <a:srgbClr val="0000FF"/>
                </a:solidFill>
              </a:rPr>
              <a:t>pA</a:t>
            </a:r>
            <a:r>
              <a:rPr lang="en-US" altLang="ja-JP" sz="1400" dirty="0" smtClean="0">
                <a:solidFill>
                  <a:srgbClr val="0000FF"/>
                </a:solidFill>
              </a:rPr>
              <a:t> at LHC-ATLAS</a:t>
            </a:r>
            <a:endParaRPr kumimoji="1" lang="ja-JP" altLang="en-US" sz="1400" dirty="0">
              <a:solidFill>
                <a:srgbClr val="0000FF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512078" y="3601963"/>
            <a:ext cx="1128534" cy="338554"/>
          </a:xfrm>
          <a:prstGeom prst="rect">
            <a:avLst/>
          </a:prstGeom>
          <a:solidFill>
            <a:srgbClr val="FFFF00"/>
          </a:solidFill>
          <a:ln w="28575" cmpd="sng"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600" b="1" dirty="0" err="1" smtClean="0"/>
              <a:t>forw</a:t>
            </a:r>
            <a:r>
              <a:rPr lang="en-US" altLang="ja-JP" sz="1600" b="1" dirty="0" smtClean="0"/>
              <a:t>.-c</a:t>
            </a:r>
            <a:r>
              <a:rPr kumimoji="1" lang="en-US" altLang="ja-JP" sz="1600" b="1" dirty="0" smtClean="0"/>
              <a:t>ent.</a:t>
            </a:r>
            <a:endParaRPr kumimoji="1" lang="ja-JP" altLang="en-US" sz="1600" b="1" dirty="0"/>
          </a:p>
        </p:txBody>
      </p:sp>
      <p:sp>
        <p:nvSpPr>
          <p:cNvPr id="22" name="正方形/長方形 21"/>
          <p:cNvSpPr/>
          <p:nvPr/>
        </p:nvSpPr>
        <p:spPr>
          <a:xfrm>
            <a:off x="4174703" y="1577552"/>
            <a:ext cx="22241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Symbol" charset="2"/>
                <a:cs typeface="Symbol" charset="2"/>
              </a:rPr>
              <a:t>p</a:t>
            </a:r>
            <a:r>
              <a:rPr lang="en-US" altLang="ja-JP" sz="1400" baseline="30000" dirty="0" smtClean="0">
                <a:latin typeface="Symbol" charset="2"/>
                <a:cs typeface="Symbol" charset="2"/>
              </a:rPr>
              <a:t>0</a:t>
            </a:r>
            <a:r>
              <a:rPr lang="hu-HU" altLang="ja-JP" sz="1400" dirty="0" smtClean="0">
                <a:latin typeface="Symbol" charset="2"/>
                <a:cs typeface="Symbol" charset="2"/>
              </a:rPr>
              <a:t>,h : </a:t>
            </a:r>
            <a:r>
              <a:rPr lang="hu-HU" altLang="ja-JP" sz="1400" dirty="0" smtClean="0"/>
              <a:t>PRL 98 (2007) 172302</a:t>
            </a:r>
            <a:endParaRPr lang="ja-JP" altLang="en-US" sz="14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062523" y="1965773"/>
            <a:ext cx="1572140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 err="1" smtClean="0"/>
              <a:t>R</a:t>
            </a:r>
            <a:r>
              <a:rPr lang="en-US" altLang="ja-JP" baseline="-25000" dirty="0" err="1" smtClean="0"/>
              <a:t>dA</a:t>
            </a:r>
            <a:r>
              <a:rPr lang="en-US" altLang="ja-JP" dirty="0" smtClean="0"/>
              <a:t> </a:t>
            </a:r>
            <a:r>
              <a:rPr lang="en-US" altLang="ja-JP" dirty="0" smtClean="0">
                <a:latin typeface="Symbol" charset="2"/>
                <a:cs typeface="Symbol" charset="2"/>
              </a:rPr>
              <a:t>~</a:t>
            </a:r>
            <a:r>
              <a:rPr lang="en-US" altLang="ja-JP" dirty="0" smtClean="0"/>
              <a:t> 1  for </a:t>
            </a:r>
          </a:p>
          <a:p>
            <a:pPr algn="ctr"/>
            <a:r>
              <a:rPr lang="en-US" altLang="ja-JP" dirty="0" smtClean="0"/>
              <a:t>min. bias </a:t>
            </a:r>
            <a:r>
              <a:rPr lang="en-US" altLang="ja-JP" dirty="0" err="1"/>
              <a:t>d+</a:t>
            </a:r>
            <a:r>
              <a:rPr lang="en-US" altLang="ja-JP" dirty="0" err="1" smtClean="0"/>
              <a:t>Au</a:t>
            </a:r>
            <a:endParaRPr kumimoji="1" lang="ja-JP" altLang="en-US" dirty="0"/>
          </a:p>
        </p:txBody>
      </p:sp>
      <p:sp>
        <p:nvSpPr>
          <p:cNvPr id="27" name="正方形/長方形 26"/>
          <p:cNvSpPr/>
          <p:nvPr/>
        </p:nvSpPr>
        <p:spPr>
          <a:xfrm rot="16200000">
            <a:off x="608415" y="1075971"/>
            <a:ext cx="583031" cy="369332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altLang="ja-JP" b="1" dirty="0" smtClean="0"/>
              <a:t>R</a:t>
            </a:r>
            <a:r>
              <a:rPr lang="en-US" altLang="ja-JP" b="1" baseline="-25000" dirty="0" smtClean="0"/>
              <a:t>CP</a:t>
            </a:r>
            <a:endParaRPr lang="ja-JP" altLang="en-US" dirty="0"/>
          </a:p>
        </p:txBody>
      </p:sp>
      <p:sp>
        <p:nvSpPr>
          <p:cNvPr id="29" name="正方形/長方形 28"/>
          <p:cNvSpPr/>
          <p:nvPr/>
        </p:nvSpPr>
        <p:spPr>
          <a:xfrm>
            <a:off x="6086683" y="3006394"/>
            <a:ext cx="1158903" cy="369332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altLang="ja-JP" b="1" dirty="0" err="1" smtClean="0"/>
              <a:t>p</a:t>
            </a:r>
            <a:r>
              <a:rPr lang="en-US" altLang="ja-JP" b="1" baseline="-25000" dirty="0" err="1" smtClean="0"/>
              <a:t>T</a:t>
            </a:r>
            <a:r>
              <a:rPr lang="en-US" altLang="ja-JP" b="1" baseline="-25000" dirty="0" smtClean="0"/>
              <a:t> </a:t>
            </a:r>
            <a:r>
              <a:rPr lang="en-US" altLang="ja-JP" b="1" dirty="0" smtClean="0"/>
              <a:t>(</a:t>
            </a:r>
            <a:r>
              <a:rPr lang="en-US" altLang="ja-JP" b="1" dirty="0" err="1" smtClean="0"/>
              <a:t>GeV</a:t>
            </a:r>
            <a:r>
              <a:rPr lang="en-US" altLang="ja-JP" b="1" dirty="0" smtClean="0"/>
              <a:t>/c)</a:t>
            </a:r>
            <a:endParaRPr lang="ja-JP" altLang="en-US" dirty="0"/>
          </a:p>
        </p:txBody>
      </p:sp>
      <p:cxnSp>
        <p:nvCxnSpPr>
          <p:cNvPr id="31" name="直線コネクタ 30"/>
          <p:cNvCxnSpPr/>
          <p:nvPr/>
        </p:nvCxnSpPr>
        <p:spPr>
          <a:xfrm>
            <a:off x="5279808" y="6164730"/>
            <a:ext cx="3574564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正方形/長方形 32"/>
          <p:cNvSpPr/>
          <p:nvPr/>
        </p:nvSpPr>
        <p:spPr>
          <a:xfrm>
            <a:off x="311213" y="4729595"/>
            <a:ext cx="329023" cy="35040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 rot="16200000">
            <a:off x="-618270" y="4157393"/>
            <a:ext cx="17682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 err="1" smtClean="0"/>
              <a:t>J</a:t>
            </a:r>
            <a:r>
              <a:rPr lang="en-US" altLang="ja-JP" b="1" baseline="-25000" dirty="0" err="1" smtClean="0"/>
              <a:t>dA</a:t>
            </a:r>
            <a:r>
              <a:rPr lang="en-US" altLang="ja-JP" b="1" dirty="0" smtClean="0"/>
              <a:t> = </a:t>
            </a:r>
            <a:r>
              <a:rPr lang="en-US" altLang="ja-JP" b="1" dirty="0" err="1" smtClean="0"/>
              <a:t>I</a:t>
            </a:r>
            <a:r>
              <a:rPr lang="en-US" altLang="ja-JP" b="1" baseline="-25000" dirty="0" err="1" smtClean="0"/>
              <a:t>dA</a:t>
            </a:r>
            <a:r>
              <a:rPr lang="en-US" altLang="ja-JP" b="1" baseline="-25000" dirty="0" smtClean="0"/>
              <a:t> * </a:t>
            </a:r>
            <a:r>
              <a:rPr lang="en-US" altLang="ja-JP" b="1" dirty="0" err="1" smtClean="0"/>
              <a:t>R</a:t>
            </a:r>
            <a:r>
              <a:rPr lang="en-US" altLang="ja-JP" b="1" baseline="-25000" dirty="0" err="1" smtClean="0"/>
              <a:t>dA</a:t>
            </a:r>
            <a:r>
              <a:rPr lang="en-US" altLang="ja-JP" b="1" baseline="30000" dirty="0" smtClean="0"/>
              <a:t>{trig}</a:t>
            </a:r>
            <a:endParaRPr lang="ja-JP" altLang="en-US" baseline="30000" dirty="0"/>
          </a:p>
        </p:txBody>
      </p:sp>
      <p:sp>
        <p:nvSpPr>
          <p:cNvPr id="24" name="曲折矢印 23"/>
          <p:cNvSpPr/>
          <p:nvPr/>
        </p:nvSpPr>
        <p:spPr>
          <a:xfrm flipH="1">
            <a:off x="6997058" y="1361606"/>
            <a:ext cx="905407" cy="484267"/>
          </a:xfrm>
          <a:prstGeom prst="bentArrow">
            <a:avLst>
              <a:gd name="adj1" fmla="val 21782"/>
              <a:gd name="adj2" fmla="val 31436"/>
              <a:gd name="adj3" fmla="val 25000"/>
              <a:gd name="adj4" fmla="val 49258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5" name="下矢印 24"/>
          <p:cNvSpPr/>
          <p:nvPr/>
        </p:nvSpPr>
        <p:spPr>
          <a:xfrm>
            <a:off x="7702062" y="2721331"/>
            <a:ext cx="289169" cy="736586"/>
          </a:xfrm>
          <a:prstGeom prst="downArrow">
            <a:avLst>
              <a:gd name="adj1" fmla="val 38848"/>
              <a:gd name="adj2" fmla="val 47213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3182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2004</TotalTime>
  <Words>1279</Words>
  <Application>Microsoft Macintosh PowerPoint</Application>
  <PresentationFormat>画面に合わせる (4:3)</PresentationFormat>
  <Paragraphs>285</Paragraphs>
  <Slides>19</Slides>
  <Notes>0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0</vt:i4>
      </vt:variant>
      <vt:variant>
        <vt:lpstr>スライド タイトル</vt:lpstr>
      </vt:variant>
      <vt:variant>
        <vt:i4>19</vt:i4>
      </vt:variant>
    </vt:vector>
  </HeadingPairs>
  <TitlesOfParts>
    <vt:vector size="20" baseType="lpstr">
      <vt:lpstr>ホワイト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Univ. of Tsukuba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Esumi ShinIchi</dc:creator>
  <cp:lastModifiedBy>Esumi ShinIchi</cp:lastModifiedBy>
  <cp:revision>94</cp:revision>
  <cp:lastPrinted>2014-08-02T00:08:24Z</cp:lastPrinted>
  <dcterms:created xsi:type="dcterms:W3CDTF">2014-07-30T12:21:21Z</dcterms:created>
  <dcterms:modified xsi:type="dcterms:W3CDTF">2014-08-05T12:42:18Z</dcterms:modified>
</cp:coreProperties>
</file>