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57" r:id="rId4"/>
    <p:sldId id="281" r:id="rId5"/>
    <p:sldId id="282" r:id="rId6"/>
    <p:sldId id="263" r:id="rId7"/>
    <p:sldId id="280" r:id="rId8"/>
    <p:sldId id="258" r:id="rId9"/>
    <p:sldId id="283" r:id="rId10"/>
    <p:sldId id="285" r:id="rId11"/>
    <p:sldId id="269" r:id="rId12"/>
    <p:sldId id="284" r:id="rId13"/>
    <p:sldId id="264" r:id="rId14"/>
    <p:sldId id="259" r:id="rId15"/>
    <p:sldId id="266" r:id="rId16"/>
    <p:sldId id="267" r:id="rId17"/>
    <p:sldId id="268" r:id="rId18"/>
    <p:sldId id="261" r:id="rId19"/>
    <p:sldId id="262" r:id="rId20"/>
    <p:sldId id="286" r:id="rId21"/>
    <p:sldId id="287" r:id="rId22"/>
    <p:sldId id="270" r:id="rId23"/>
    <p:sldId id="271" r:id="rId24"/>
    <p:sldId id="272" r:id="rId25"/>
    <p:sldId id="273" r:id="rId26"/>
    <p:sldId id="275" r:id="rId27"/>
    <p:sldId id="274" r:id="rId28"/>
    <p:sldId id="276" r:id="rId29"/>
    <p:sldId id="277" r:id="rId30"/>
    <p:sldId id="278" r:id="rId31"/>
    <p:sldId id="279" r:id="rId32"/>
    <p:sldId id="288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98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B62C-976C-1F4F-B180-53689ED22CEA}" type="datetimeFigureOut">
              <a:rPr kumimoji="1" lang="ja-JP" altLang="en-US" smtClean="0"/>
              <a:t>14/04/12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421F2-A8EE-A341-AC88-213E04E3B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3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300A-BCBA-984E-80F2-D5A64CA2EB7D}" type="datetimeFigureOut">
              <a:rPr kumimoji="1" lang="ja-JP" altLang="en-US" smtClean="0"/>
              <a:t>14/04/12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636E-96FE-3D43-A674-809B3582FA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7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3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1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14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3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33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96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11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59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89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0" y="6630570"/>
            <a:ext cx="2466895" cy="227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106177" y="6630570"/>
            <a:ext cx="2310043" cy="242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48648" y="6630570"/>
            <a:ext cx="595352" cy="227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6AFA-644E-3140-8C74-8D83A84F2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gif"/><Relationship Id="rId3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gif"/><Relationship Id="rId3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gif"/><Relationship Id="rId3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gif"/><Relationship Id="rId5" Type="http://schemas.openxmlformats.org/officeDocument/2006/relationships/image" Target="../media/image51.gif"/><Relationship Id="rId6" Type="http://schemas.openxmlformats.org/officeDocument/2006/relationships/image" Target="../media/image52.gif"/><Relationship Id="rId7" Type="http://schemas.openxmlformats.org/officeDocument/2006/relationships/image" Target="../media/image53.gif"/><Relationship Id="rId8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gif"/><Relationship Id="rId3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cms-mul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" y="3184212"/>
            <a:ext cx="3563411" cy="3281027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4158" y="485880"/>
            <a:ext cx="63088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Jet, flow and correlation in </a:t>
            </a:r>
            <a:r>
              <a:rPr kumimoji="1" lang="en-US" altLang="ja-JP" sz="2800" dirty="0" err="1" smtClean="0"/>
              <a:t>pA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dA</a:t>
            </a:r>
            <a:endParaRPr kumimoji="1" lang="en-US" altLang="ja-JP" sz="28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						ShinIchi Esumi, Univ. of Tsukuba</a:t>
            </a:r>
          </a:p>
          <a:p>
            <a:r>
              <a:rPr lang="en-US" altLang="ja-JP" sz="2000" dirty="0" smtClean="0"/>
              <a:t>contents</a:t>
            </a:r>
          </a:p>
          <a:p>
            <a:r>
              <a:rPr lang="en-US" altLang="ja-JP" sz="800" dirty="0" smtClean="0"/>
              <a:t> </a:t>
            </a:r>
            <a:endParaRPr lang="en-US" altLang="ja-JP" sz="800" dirty="0"/>
          </a:p>
          <a:p>
            <a:pPr marL="342900" indent="-342900">
              <a:buFontTx/>
              <a:buChar char="•"/>
            </a:pPr>
            <a:r>
              <a:rPr kumimoji="1" lang="en-US" altLang="ja-JP" sz="2400" dirty="0" smtClean="0"/>
              <a:t>Multiplicity, </a:t>
            </a:r>
            <a:r>
              <a:rPr kumimoji="1" lang="en-US" altLang="ja-JP" sz="2400" dirty="0" err="1" smtClean="0"/>
              <a:t>spetcra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pA</a:t>
            </a:r>
            <a:r>
              <a:rPr lang="en-US" altLang="ja-JP" sz="2400" dirty="0" smtClean="0"/>
              <a:t> and jets</a:t>
            </a:r>
          </a:p>
          <a:p>
            <a:pPr marL="342900" indent="-342900">
              <a:buFontTx/>
              <a:buChar char="•"/>
            </a:pPr>
            <a:r>
              <a:rPr kumimoji="1" lang="en-US" altLang="ja-JP" sz="2400" dirty="0" smtClean="0"/>
              <a:t>Ridge-like correlation and flow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424158" y="516183"/>
            <a:ext cx="56605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424158" y="1009100"/>
            <a:ext cx="56605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 descr="cms-ev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56" y="3280854"/>
            <a:ext cx="5430489" cy="30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 descr="phenix-pi0-jet-rd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8" y="856146"/>
            <a:ext cx="7740222" cy="56942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32000" y="149065"/>
            <a:ext cx="497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RHIC-PHENIX ---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dAu</a:t>
            </a:r>
            <a:r>
              <a:rPr lang="en-US" altLang="ja-JP" sz="2400" dirty="0" smtClean="0"/>
              <a:t> of 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and jet ---</a:t>
            </a:r>
            <a:endParaRPr kumimoji="1" lang="ja-JP" altLang="en-US" sz="2400" baseline="-25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132000" y="179368"/>
            <a:ext cx="497417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132000" y="610730"/>
            <a:ext cx="497417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924617" y="743513"/>
            <a:ext cx="5561700" cy="5721517"/>
            <a:chOff x="1363142" y="98079"/>
            <a:chExt cx="6390543" cy="6532491"/>
          </a:xfrm>
        </p:grpSpPr>
        <p:pic>
          <p:nvPicPr>
            <p:cNvPr id="2" name="図 1" descr="atlas-jet-rppb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47" y="98079"/>
              <a:ext cx="6376738" cy="6532491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1363142" y="3175321"/>
              <a:ext cx="382996" cy="77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atlas-jet-rppb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87" y="3324409"/>
              <a:ext cx="6175753" cy="2802895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1533053" y="179368"/>
            <a:ext cx="557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LHC-ATLAS ---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pPb</a:t>
            </a:r>
            <a:r>
              <a:rPr lang="en-US" altLang="ja-JP" sz="2400" dirty="0" smtClean="0"/>
              <a:t> of jet </a:t>
            </a:r>
            <a:r>
              <a:rPr lang="en-US" altLang="ja-JP" sz="2400" dirty="0" err="1" smtClean="0"/>
              <a:t>w.r.t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pythia</a:t>
            </a:r>
            <a:r>
              <a:rPr lang="en-US" altLang="ja-JP" sz="2400" dirty="0" smtClean="0"/>
              <a:t> ---</a:t>
            </a:r>
            <a:endParaRPr kumimoji="1" lang="ja-JP" altLang="en-US" sz="2400" baseline="-25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533053" y="209671"/>
            <a:ext cx="557894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533053" y="641033"/>
            <a:ext cx="557894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46421" y="6181030"/>
            <a:ext cx="227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</a:t>
            </a:r>
            <a:r>
              <a:rPr kumimoji="1" lang="en-US" altLang="ja-JP" dirty="0" err="1" smtClean="0"/>
              <a:t>D.Perepelitsa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 descr="cms-dijet-eta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5801"/>
            <a:ext cx="4390768" cy="4216368"/>
          </a:xfrm>
          <a:prstGeom prst="rect">
            <a:avLst/>
          </a:prstGeom>
        </p:spPr>
      </p:pic>
      <p:pic>
        <p:nvPicPr>
          <p:cNvPr id="6" name="図 5" descr="cms-dijet-et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7" y="2095225"/>
            <a:ext cx="4753231" cy="4196944"/>
          </a:xfrm>
          <a:prstGeom prst="rect">
            <a:avLst/>
          </a:prstGeom>
        </p:spPr>
      </p:pic>
      <p:pic>
        <p:nvPicPr>
          <p:cNvPr id="7" name="図 6" descr="cms-dijet-eta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6" y="280736"/>
            <a:ext cx="1671053" cy="1309890"/>
          </a:xfrm>
          <a:prstGeom prst="rect">
            <a:avLst/>
          </a:prstGeom>
        </p:spPr>
      </p:pic>
      <p:pic>
        <p:nvPicPr>
          <p:cNvPr id="8" name="図 7" descr="cms-dijet-eta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53472"/>
            <a:ext cx="2392007" cy="196515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V="1">
            <a:off x="7726947" y="534737"/>
            <a:ext cx="0" cy="60158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8448304" y="975895"/>
            <a:ext cx="0" cy="18448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81263" y="534737"/>
            <a:ext cx="37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Di-jet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h</a:t>
            </a:r>
            <a:r>
              <a:rPr lang="en-US" altLang="ja-JP" sz="2400" dirty="0" smtClean="0"/>
              <a:t> shift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centrality </a:t>
            </a:r>
            <a:endParaRPr kumimoji="1" lang="ja-JP" altLang="en-US" sz="2400" baseline="-250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481263" y="534737"/>
            <a:ext cx="3729790" cy="3030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81263" y="1004192"/>
            <a:ext cx="372979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767677" y="1590626"/>
            <a:ext cx="195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D. </a:t>
            </a:r>
            <a:r>
              <a:rPr lang="en-US" altLang="ja-JP" dirty="0" err="1" smtClean="0"/>
              <a:t>Gulhan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ms-ridge-pp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8"/>
            <a:ext cx="9144000" cy="4286944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68421" y="1630942"/>
            <a:ext cx="1644316" cy="321511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192295" y="1671044"/>
            <a:ext cx="1545389" cy="30814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9052" y="452974"/>
            <a:ext cx="487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ridge/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 between </a:t>
            </a:r>
            <a:r>
              <a:rPr lang="en-US" altLang="ja-JP" sz="2400" dirty="0" err="1" smtClean="0"/>
              <a:t>Pb+Pb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p+Pb</a:t>
            </a:r>
            <a:endParaRPr kumimoji="1" lang="ja-JP" altLang="en-US" sz="2400" baseline="-25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909053" y="483277"/>
            <a:ext cx="4879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909052" y="942251"/>
            <a:ext cx="487947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400282" y="5810942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more jet-like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944864" y="6040112"/>
            <a:ext cx="3285558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ms-ridge-p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" y="1953131"/>
            <a:ext cx="9144000" cy="330474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6738" y="1845515"/>
            <a:ext cx="962526" cy="42912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4563978" y="1845515"/>
            <a:ext cx="1438443" cy="420771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9052" y="533182"/>
            <a:ext cx="487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ridge/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 between </a:t>
            </a:r>
            <a:r>
              <a:rPr lang="en-US" altLang="ja-JP" sz="2400" dirty="0" err="1"/>
              <a:t>p</a:t>
            </a:r>
            <a:r>
              <a:rPr lang="en-US" altLang="ja-JP" sz="2400" dirty="0" err="1" smtClean="0"/>
              <a:t>+p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p+Pb</a:t>
            </a:r>
            <a:endParaRPr kumimoji="1" lang="ja-JP" altLang="en-US" sz="2400" baseline="-25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909053" y="563485"/>
            <a:ext cx="4879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909052" y="1022459"/>
            <a:ext cx="487947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94071" y="5521818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more jet-like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089662" y="5719954"/>
            <a:ext cx="3285558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ms-ppb-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98318"/>
            <a:ext cx="4498765" cy="3930314"/>
          </a:xfrm>
          <a:prstGeom prst="rect">
            <a:avLst/>
          </a:prstGeom>
        </p:spPr>
      </p:pic>
      <p:pic>
        <p:nvPicPr>
          <p:cNvPr id="3" name="図 2" descr="cms-ppb-v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65" y="1898318"/>
            <a:ext cx="4410649" cy="3895816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9051" y="666862"/>
            <a:ext cx="648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and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between </a:t>
            </a:r>
            <a:r>
              <a:rPr lang="en-US" altLang="ja-JP" sz="2400" dirty="0" err="1"/>
              <a:t>p</a:t>
            </a:r>
            <a:r>
              <a:rPr lang="en-US" altLang="ja-JP" sz="2400" dirty="0" err="1" smtClean="0"/>
              <a:t>+Pb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Pb+Pb</a:t>
            </a:r>
            <a:r>
              <a:rPr lang="en-US" altLang="ja-JP" sz="2400" dirty="0" smtClean="0"/>
              <a:t>   --- CMS ---</a:t>
            </a:r>
            <a:endParaRPr kumimoji="1" lang="ja-JP" altLang="en-US" sz="2400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909053" y="697165"/>
            <a:ext cx="648368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09052" y="1156139"/>
            <a:ext cx="6483685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1368" y="5809490"/>
            <a:ext cx="149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W. </a:t>
            </a:r>
            <a:r>
              <a:rPr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962526" y="2917079"/>
            <a:ext cx="3114842" cy="1721764"/>
          </a:xfrm>
          <a:custGeom>
            <a:avLst/>
            <a:gdLst>
              <a:gd name="connsiteX0" fmla="*/ 0 w 3114842"/>
              <a:gd name="connsiteY0" fmla="*/ 1539151 h 1766414"/>
              <a:gd name="connsiteX1" fmla="*/ 815474 w 3114842"/>
              <a:gd name="connsiteY1" fmla="*/ 737046 h 1766414"/>
              <a:gd name="connsiteX2" fmla="*/ 1604211 w 3114842"/>
              <a:gd name="connsiteY2" fmla="*/ 41888 h 1766414"/>
              <a:gd name="connsiteX3" fmla="*/ 2339474 w 3114842"/>
              <a:gd name="connsiteY3" fmla="*/ 175572 h 1766414"/>
              <a:gd name="connsiteX4" fmla="*/ 2860842 w 3114842"/>
              <a:gd name="connsiteY4" fmla="*/ 977677 h 1766414"/>
              <a:gd name="connsiteX5" fmla="*/ 3114842 w 3114842"/>
              <a:gd name="connsiteY5" fmla="*/ 1766414 h 1766414"/>
              <a:gd name="connsiteX0" fmla="*/ 0 w 3114842"/>
              <a:gd name="connsiteY0" fmla="*/ 1535212 h 1762475"/>
              <a:gd name="connsiteX1" fmla="*/ 815474 w 3114842"/>
              <a:gd name="connsiteY1" fmla="*/ 679633 h 1762475"/>
              <a:gd name="connsiteX2" fmla="*/ 1604211 w 3114842"/>
              <a:gd name="connsiteY2" fmla="*/ 37949 h 1762475"/>
              <a:gd name="connsiteX3" fmla="*/ 2339474 w 3114842"/>
              <a:gd name="connsiteY3" fmla="*/ 171633 h 1762475"/>
              <a:gd name="connsiteX4" fmla="*/ 2860842 w 3114842"/>
              <a:gd name="connsiteY4" fmla="*/ 973738 h 1762475"/>
              <a:gd name="connsiteX5" fmla="*/ 3114842 w 3114842"/>
              <a:gd name="connsiteY5" fmla="*/ 1762475 h 1762475"/>
              <a:gd name="connsiteX0" fmla="*/ 0 w 3114842"/>
              <a:gd name="connsiteY0" fmla="*/ 1494501 h 1721764"/>
              <a:gd name="connsiteX1" fmla="*/ 815474 w 3114842"/>
              <a:gd name="connsiteY1" fmla="*/ 638922 h 1721764"/>
              <a:gd name="connsiteX2" fmla="*/ 1604211 w 3114842"/>
              <a:gd name="connsiteY2" fmla="*/ 50711 h 1721764"/>
              <a:gd name="connsiteX3" fmla="*/ 2339474 w 3114842"/>
              <a:gd name="connsiteY3" fmla="*/ 130922 h 1721764"/>
              <a:gd name="connsiteX4" fmla="*/ 2860842 w 3114842"/>
              <a:gd name="connsiteY4" fmla="*/ 933027 h 1721764"/>
              <a:gd name="connsiteX5" fmla="*/ 3114842 w 3114842"/>
              <a:gd name="connsiteY5" fmla="*/ 1721764 h 172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842" h="1721764">
                <a:moveTo>
                  <a:pt x="0" y="1494501"/>
                </a:moveTo>
                <a:cubicBezTo>
                  <a:pt x="274053" y="1218220"/>
                  <a:pt x="548106" y="879554"/>
                  <a:pt x="815474" y="638922"/>
                </a:cubicBezTo>
                <a:cubicBezTo>
                  <a:pt x="1082843" y="398290"/>
                  <a:pt x="1350211" y="135378"/>
                  <a:pt x="1604211" y="50711"/>
                </a:cubicBezTo>
                <a:cubicBezTo>
                  <a:pt x="1858211" y="-33956"/>
                  <a:pt x="2130036" y="-16131"/>
                  <a:pt x="2339474" y="130922"/>
                </a:cubicBezTo>
                <a:cubicBezTo>
                  <a:pt x="2548912" y="277975"/>
                  <a:pt x="2731614" y="667887"/>
                  <a:pt x="2860842" y="933027"/>
                </a:cubicBezTo>
                <a:cubicBezTo>
                  <a:pt x="2990070" y="1198167"/>
                  <a:pt x="3114842" y="1721764"/>
                  <a:pt x="3114842" y="1721764"/>
                </a:cubicBezTo>
              </a:path>
            </a:pathLst>
          </a:custGeom>
          <a:noFill/>
          <a:ln w="254000" cmpd="sng">
            <a:solidFill>
              <a:srgbClr val="3366FF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5654842" y="2863310"/>
            <a:ext cx="2834105" cy="1935954"/>
          </a:xfrm>
          <a:custGeom>
            <a:avLst/>
            <a:gdLst>
              <a:gd name="connsiteX0" fmla="*/ 0 w 2834105"/>
              <a:gd name="connsiteY0" fmla="*/ 1984061 h 1984061"/>
              <a:gd name="connsiteX1" fmla="*/ 748632 w 2834105"/>
              <a:gd name="connsiteY1" fmla="*/ 941324 h 1984061"/>
              <a:gd name="connsiteX2" fmla="*/ 1443790 w 2834105"/>
              <a:gd name="connsiteY2" fmla="*/ 272903 h 1984061"/>
              <a:gd name="connsiteX3" fmla="*/ 1764632 w 2834105"/>
              <a:gd name="connsiteY3" fmla="*/ 5535 h 1984061"/>
              <a:gd name="connsiteX4" fmla="*/ 2312737 w 2834105"/>
              <a:gd name="connsiteY4" fmla="*/ 152587 h 1984061"/>
              <a:gd name="connsiteX5" fmla="*/ 2834105 w 2834105"/>
              <a:gd name="connsiteY5" fmla="*/ 821009 h 1984061"/>
              <a:gd name="connsiteX0" fmla="*/ 0 w 2834105"/>
              <a:gd name="connsiteY0" fmla="*/ 1937934 h 1937934"/>
              <a:gd name="connsiteX1" fmla="*/ 748632 w 2834105"/>
              <a:gd name="connsiteY1" fmla="*/ 895197 h 1937934"/>
              <a:gd name="connsiteX2" fmla="*/ 1443790 w 2834105"/>
              <a:gd name="connsiteY2" fmla="*/ 226776 h 1937934"/>
              <a:gd name="connsiteX3" fmla="*/ 1764632 w 2834105"/>
              <a:gd name="connsiteY3" fmla="*/ 12882 h 1937934"/>
              <a:gd name="connsiteX4" fmla="*/ 2312737 w 2834105"/>
              <a:gd name="connsiteY4" fmla="*/ 106460 h 1937934"/>
              <a:gd name="connsiteX5" fmla="*/ 2834105 w 2834105"/>
              <a:gd name="connsiteY5" fmla="*/ 774882 h 1937934"/>
              <a:gd name="connsiteX0" fmla="*/ 0 w 2834105"/>
              <a:gd name="connsiteY0" fmla="*/ 1935954 h 1935954"/>
              <a:gd name="connsiteX1" fmla="*/ 748632 w 2834105"/>
              <a:gd name="connsiteY1" fmla="*/ 893217 h 1935954"/>
              <a:gd name="connsiteX2" fmla="*/ 1403685 w 2834105"/>
              <a:gd name="connsiteY2" fmla="*/ 198059 h 1935954"/>
              <a:gd name="connsiteX3" fmla="*/ 1764632 w 2834105"/>
              <a:gd name="connsiteY3" fmla="*/ 10902 h 1935954"/>
              <a:gd name="connsiteX4" fmla="*/ 2312737 w 2834105"/>
              <a:gd name="connsiteY4" fmla="*/ 104480 h 1935954"/>
              <a:gd name="connsiteX5" fmla="*/ 2834105 w 2834105"/>
              <a:gd name="connsiteY5" fmla="*/ 772902 h 19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105" h="1935954">
                <a:moveTo>
                  <a:pt x="0" y="1935954"/>
                </a:moveTo>
                <a:cubicBezTo>
                  <a:pt x="254000" y="1557182"/>
                  <a:pt x="514685" y="1182866"/>
                  <a:pt x="748632" y="893217"/>
                </a:cubicBezTo>
                <a:cubicBezTo>
                  <a:pt x="982579" y="603568"/>
                  <a:pt x="1234352" y="345112"/>
                  <a:pt x="1403685" y="198059"/>
                </a:cubicBezTo>
                <a:cubicBezTo>
                  <a:pt x="1573018" y="51007"/>
                  <a:pt x="1613123" y="26498"/>
                  <a:pt x="1764632" y="10902"/>
                </a:cubicBezTo>
                <a:cubicBezTo>
                  <a:pt x="1916141" y="-4694"/>
                  <a:pt x="2134492" y="-22520"/>
                  <a:pt x="2312737" y="104480"/>
                </a:cubicBezTo>
                <a:cubicBezTo>
                  <a:pt x="2490982" y="231480"/>
                  <a:pt x="2834105" y="772902"/>
                  <a:pt x="2834105" y="772902"/>
                </a:cubicBezTo>
              </a:path>
            </a:pathLst>
          </a:custGeom>
          <a:noFill/>
          <a:ln w="254000" cmpd="sng">
            <a:solidFill>
              <a:srgbClr val="3366FF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tlas-2pc-cor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1" y="2056600"/>
            <a:ext cx="7333379" cy="3581794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2841" y="559915"/>
            <a:ext cx="680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ridge/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 between peripheral and central collisions</a:t>
            </a:r>
            <a:endParaRPr kumimoji="1" lang="ja-JP" altLang="en-US" sz="2400" baseline="-25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082841" y="590218"/>
            <a:ext cx="680452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082841" y="1021580"/>
            <a:ext cx="680452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4465054" y="2056600"/>
            <a:ext cx="1804736" cy="34336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0342" y="5671659"/>
            <a:ext cx="23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PRL110, 182302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tlas-cuml-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266"/>
            <a:ext cx="9144000" cy="336676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 descr="atlas-2pc-v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7" y="106944"/>
            <a:ext cx="6069263" cy="29773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0533" y="640126"/>
            <a:ext cx="266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and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in </a:t>
            </a:r>
            <a:r>
              <a:rPr lang="en-US" altLang="ja-JP" sz="2400" dirty="0" err="1"/>
              <a:t>p</a:t>
            </a:r>
            <a:r>
              <a:rPr lang="en-US" altLang="ja-JP" sz="2400" dirty="0" err="1" smtClean="0"/>
              <a:t>+Pb</a:t>
            </a:r>
            <a:r>
              <a:rPr lang="en-US" altLang="ja-JP" sz="2400" dirty="0" smtClean="0"/>
              <a:t> </a:t>
            </a:r>
          </a:p>
          <a:p>
            <a:pPr algn="ctr"/>
            <a:r>
              <a:rPr lang="en-US" altLang="ja-JP" sz="2400" dirty="0" smtClean="0"/>
              <a:t>--- ATLAS ---</a:t>
            </a:r>
            <a:endParaRPr kumimoji="1" lang="ja-JP" altLang="en-US" sz="2400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00533" y="670429"/>
            <a:ext cx="2660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00533" y="1471123"/>
            <a:ext cx="2660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5035" y="1899850"/>
            <a:ext cx="2505814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smtClean="0"/>
              <a:t> 10 % </a:t>
            </a:r>
          </a:p>
          <a:p>
            <a:r>
              <a:rPr lang="en-US" altLang="ja-JP" dirty="0" smtClean="0"/>
              <a:t>v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</a:t>
            </a:r>
            <a:r>
              <a:rPr lang="en-US" altLang="ja-JP" dirty="0">
                <a:latin typeface="Symbol" charset="2"/>
                <a:cs typeface="Symbol" charset="2"/>
              </a:rPr>
              <a:t>~</a:t>
            </a:r>
            <a:r>
              <a:rPr lang="en-US" altLang="ja-JP" dirty="0"/>
              <a:t> </a:t>
            </a:r>
            <a:r>
              <a:rPr lang="en-US" altLang="ja-JP" dirty="0" smtClean="0"/>
              <a:t>5 % </a:t>
            </a:r>
          </a:p>
          <a:p>
            <a:r>
              <a:rPr lang="en-US" altLang="ja-JP" dirty="0" smtClean="0"/>
              <a:t>at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smtClean="0"/>
              <a:t> 2GeV/c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 central </a:t>
            </a:r>
            <a:r>
              <a:rPr lang="en-US" altLang="ja-JP" dirty="0" err="1" smtClean="0"/>
              <a:t>p+Pb</a:t>
            </a:r>
            <a:r>
              <a:rPr lang="en-US" altLang="ja-JP" dirty="0" smtClean="0"/>
              <a:t> collisions</a:t>
            </a:r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0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2" y="3525112"/>
            <a:ext cx="8648876" cy="2987252"/>
          </a:xfrm>
          <a:prstGeom prst="rect">
            <a:avLst/>
          </a:prstGeom>
        </p:spPr>
      </p:pic>
      <p:pic>
        <p:nvPicPr>
          <p:cNvPr id="3" name="図 2" descr="fig0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0" y="3525112"/>
            <a:ext cx="4713399" cy="2973845"/>
          </a:xfrm>
          <a:prstGeom prst="rect">
            <a:avLst/>
          </a:prstGeom>
        </p:spPr>
      </p:pic>
      <p:pic>
        <p:nvPicPr>
          <p:cNvPr id="2" name="図 1" descr="fig0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2" y="0"/>
            <a:ext cx="3431622" cy="35386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16241" y="3169332"/>
            <a:ext cx="218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 719 (2013) 29-41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47207" y="1160387"/>
            <a:ext cx="314600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47208" y="337777"/>
            <a:ext cx="314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Double ridge in </a:t>
            </a:r>
            <a:r>
              <a:rPr lang="en-US" altLang="ja-JP" sz="2400" dirty="0" err="1" smtClean="0"/>
              <a:t>p+Pb</a:t>
            </a:r>
            <a:endParaRPr lang="en-US" altLang="ja-JP" sz="2400" dirty="0">
              <a:cs typeface="Symbol" charset="2"/>
            </a:endParaRPr>
          </a:p>
          <a:p>
            <a:pPr algn="ctr"/>
            <a:r>
              <a:rPr lang="en-US" altLang="ja-JP" sz="2400" dirty="0" smtClean="0">
                <a:cs typeface="Symbol" charset="2"/>
              </a:rPr>
              <a:t>--- ALICE ---</a:t>
            </a:r>
            <a:endParaRPr lang="en-US" altLang="ja-JP" sz="2400" dirty="0" smtClean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747207" y="337777"/>
            <a:ext cx="314600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47208" y="1628586"/>
            <a:ext cx="368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Central – Peripheral subtraction o</a:t>
            </a:r>
            <a:r>
              <a:rPr lang="en-US" altLang="ja-JP" dirty="0" smtClean="0"/>
              <a:t>f associate yield per trigger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Assumption : no change in jet shape</a:t>
            </a:r>
            <a:endParaRPr kumimoji="1" lang="ja-JP" altLang="en-US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7" y="3206143"/>
            <a:ext cx="8130910" cy="3380868"/>
          </a:xfrm>
          <a:prstGeom prst="rect">
            <a:avLst/>
          </a:prstGeom>
        </p:spPr>
      </p:pic>
      <p:pic>
        <p:nvPicPr>
          <p:cNvPr id="3" name="図 2" descr="fig01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96" y="267137"/>
            <a:ext cx="4434448" cy="30244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75625" y="48362"/>
            <a:ext cx="241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 726 (2013) 164-177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21685" y="1472438"/>
            <a:ext cx="314600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1685" y="267137"/>
            <a:ext cx="31460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Particle identified double ridge in </a:t>
            </a:r>
            <a:r>
              <a:rPr lang="en-US" altLang="ja-JP" sz="2400" dirty="0" err="1" smtClean="0">
                <a:latin typeface="+mj-lt"/>
              </a:rPr>
              <a:t>pA</a:t>
            </a:r>
            <a:endParaRPr lang="en-US" altLang="ja-JP" sz="2400" dirty="0" smtClean="0">
              <a:latin typeface="+mj-lt"/>
            </a:endParaRPr>
          </a:p>
          <a:p>
            <a:pPr algn="ctr"/>
            <a:r>
              <a:rPr lang="en-US" altLang="ja-JP" sz="2400" dirty="0" smtClean="0">
                <a:latin typeface="+mj-lt"/>
                <a:cs typeface="Symbol" charset="2"/>
              </a:rPr>
              <a:t>--- ALICE ---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521685" y="267137"/>
            <a:ext cx="314600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1686" y="1733046"/>
            <a:ext cx="369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similar to the “hydro-like” mass dependence of v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) as seen in AA collision as well as the baryon-meson difference at middle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region</a:t>
            </a:r>
            <a:endParaRPr kumimoji="1" lang="ja-JP" altLang="en-US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6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Pb-dndeta-atla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21"/>
            <a:ext cx="9144000" cy="4019778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19316" y="895684"/>
            <a:ext cx="506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Multiplicity measurements from ATLAS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119316" y="925987"/>
            <a:ext cx="506596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119316" y="1357349"/>
            <a:ext cx="506596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21368" y="580949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</a:t>
            </a:r>
            <a:r>
              <a:rPr kumimoji="1" lang="en-US" altLang="ja-JP" dirty="0" err="1" smtClean="0"/>
              <a:t>Milov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3186" y="1527646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586" y="152764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1070689" y="1764630"/>
            <a:ext cx="627103" cy="11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846083" y="1765784"/>
            <a:ext cx="627103" cy="1154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 descr="ampt-cor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8" y="2003931"/>
            <a:ext cx="8462211" cy="345639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7337" y="2780636"/>
            <a:ext cx="267368" cy="3208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7337" y="4510510"/>
            <a:ext cx="267368" cy="3208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7702" y="696425"/>
            <a:ext cx="716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AMPT simulation </a:t>
            </a:r>
            <a:r>
              <a:rPr lang="en-US" altLang="ja-JP" sz="2400" dirty="0" err="1" smtClean="0"/>
              <a:t>p+Pb</a:t>
            </a:r>
            <a:r>
              <a:rPr lang="en-US" altLang="ja-JP" sz="2400" dirty="0" smtClean="0"/>
              <a:t> 5TeV (string-melting on/off)</a:t>
            </a:r>
          </a:p>
          <a:p>
            <a:pPr algn="ctr"/>
            <a:r>
              <a:rPr lang="en-US" altLang="ja-JP" sz="2400" dirty="0" smtClean="0"/>
              <a:t>for ALICE </a:t>
            </a:r>
            <a:r>
              <a:rPr lang="en-US" altLang="ja-JP" sz="2400" dirty="0" smtClean="0"/>
              <a:t>backward</a:t>
            </a:r>
            <a:r>
              <a:rPr lang="en-US" altLang="ja-JP" sz="2400" dirty="0" smtClean="0"/>
              <a:t>-central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Df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/>
              <a:t>correlation (|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|=3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~</a:t>
            </a:r>
            <a:r>
              <a:rPr lang="en-US" altLang="ja-JP" sz="2400" dirty="0" smtClean="0"/>
              <a:t>6)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877702" y="696425"/>
            <a:ext cx="716689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877702" y="1522967"/>
            <a:ext cx="716689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29016" y="5897966"/>
            <a:ext cx="46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JPS 2014/Mar, </a:t>
            </a:r>
            <a:r>
              <a:rPr kumimoji="1" lang="en-US" altLang="ja-JP" dirty="0" err="1" smtClean="0"/>
              <a:t>Kazuki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Oshima</a:t>
            </a:r>
            <a:r>
              <a:rPr lang="en-US" altLang="ja-JP" dirty="0" smtClean="0"/>
              <a:t>, Univ. of Tsukuba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6701" y="5690118"/>
            <a:ext cx="219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A-side : 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-going side</a:t>
            </a:r>
          </a:p>
          <a:p>
            <a:r>
              <a:rPr kumimoji="1" lang="en-US" altLang="ja-JP" dirty="0" smtClean="0"/>
              <a:t>C-side : p-going side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82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 descr="phenix-atla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072"/>
            <a:ext cx="9144000" cy="454676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77702" y="696425"/>
            <a:ext cx="71668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LHC-RHIC comparison (</a:t>
            </a:r>
            <a:r>
              <a:rPr lang="en-US" altLang="ja-JP" sz="2400" dirty="0" err="1" smtClean="0"/>
              <a:t>p+Pb</a:t>
            </a:r>
            <a:r>
              <a:rPr lang="en-US" altLang="ja-JP" sz="2400" dirty="0" smtClean="0"/>
              <a:t> 5TeV) – (</a:t>
            </a:r>
            <a:r>
              <a:rPr lang="en-US" altLang="ja-JP" sz="2400" dirty="0" err="1" smtClean="0"/>
              <a:t>d+Au</a:t>
            </a:r>
            <a:r>
              <a:rPr lang="en-US" altLang="ja-JP" sz="2400" dirty="0" smtClean="0"/>
              <a:t> 200GeV)</a:t>
            </a:r>
          </a:p>
          <a:p>
            <a:pPr algn="ctr"/>
            <a:endParaRPr lang="en-US" altLang="ja-JP" sz="1000" dirty="0" smtClean="0"/>
          </a:p>
          <a:p>
            <a:pPr algn="ctr"/>
            <a:r>
              <a:rPr lang="en-US" altLang="ja-JP" sz="2400" dirty="0" smtClean="0"/>
              <a:t>---    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)     and    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/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e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dN</a:t>
            </a:r>
            <a:r>
              <a:rPr lang="en-US" altLang="ja-JP" sz="2400" baseline="-25000" dirty="0" err="1"/>
              <a:t>ch</a:t>
            </a:r>
            <a:r>
              <a:rPr lang="en-US" altLang="ja-JP" sz="2400" dirty="0"/>
              <a:t>/d</a:t>
            </a:r>
            <a:r>
              <a:rPr lang="en-US" altLang="ja-JP" sz="2400" dirty="0">
                <a:latin typeface="Symbol" charset="2"/>
                <a:cs typeface="Symbol" charset="2"/>
              </a:rPr>
              <a:t>h</a:t>
            </a:r>
            <a:r>
              <a:rPr lang="en-US" altLang="ja-JP" sz="2400" dirty="0" smtClean="0"/>
              <a:t>)     ---</a:t>
            </a:r>
            <a:endParaRPr lang="en-US" altLang="ja-JP" sz="2400" baseline="-25000" dirty="0" smtClean="0"/>
          </a:p>
        </p:txBody>
      </p:sp>
      <p:cxnSp>
        <p:nvCxnSpPr>
          <p:cNvPr id="7" name="直線コネクタ 6"/>
          <p:cNvCxnSpPr/>
          <p:nvPr/>
        </p:nvCxnSpPr>
        <p:spPr>
          <a:xfrm>
            <a:off x="877702" y="696425"/>
            <a:ext cx="716689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77702" y="1188757"/>
            <a:ext cx="7166898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596989" y="1843336"/>
            <a:ext cx="240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 111, 212301 (2013)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021263" y="2313103"/>
            <a:ext cx="909053" cy="23376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2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ar-ftp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385"/>
            <a:ext cx="9144000" cy="503261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9473" y="283229"/>
            <a:ext cx="344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RHIC-STAR acceptance 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069473" y="283229"/>
            <a:ext cx="344905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69473" y="744894"/>
            <a:ext cx="344905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ar-dau-corr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" y="-1"/>
            <a:ext cx="2930840" cy="6858000"/>
          </a:xfrm>
          <a:prstGeom prst="rect">
            <a:avLst/>
          </a:prstGeom>
        </p:spPr>
      </p:pic>
      <p:pic>
        <p:nvPicPr>
          <p:cNvPr id="3" name="図 2" descr="star-dau-corr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50" y="-1"/>
            <a:ext cx="2912985" cy="6858000"/>
          </a:xfrm>
          <a:prstGeom prst="rect">
            <a:avLst/>
          </a:prstGeom>
        </p:spPr>
      </p:pic>
      <p:pic>
        <p:nvPicPr>
          <p:cNvPr id="4" name="図 3" descr="star-dau-corr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35" y="120317"/>
            <a:ext cx="2853118" cy="67376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54610" y="508003"/>
            <a:ext cx="8696943" cy="16309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9435" y="512989"/>
            <a:ext cx="21180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TPC-centrality |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h</a:t>
            </a:r>
            <a:r>
              <a:rPr kumimoji="1" lang="en-US" altLang="ja-JP" dirty="0" smtClean="0"/>
              <a:t>|&lt;1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4610" y="2761568"/>
            <a:ext cx="8696943" cy="16309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93173" y="2758905"/>
            <a:ext cx="364714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FTPC-centrality -3.8&lt;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h</a:t>
            </a:r>
            <a:r>
              <a:rPr kumimoji="1" lang="en-US" altLang="ja-JP" dirty="0" smtClean="0"/>
              <a:t>&lt;</a:t>
            </a:r>
            <a:r>
              <a:rPr lang="en-US" altLang="ja-JP" dirty="0" smtClean="0"/>
              <a:t>-2.8 (Au-side)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54610" y="5053268"/>
            <a:ext cx="8696943" cy="16309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4291" y="5053268"/>
            <a:ext cx="246828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ZDC-centrality (Au-Side)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ar-dau-corr-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058"/>
            <a:ext cx="9144000" cy="4639183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5267" y="283229"/>
            <a:ext cx="727242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 dependence of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Df</a:t>
            </a:r>
            <a:r>
              <a:rPr lang="en-US" altLang="ja-JP" sz="2400" dirty="0" smtClean="0"/>
              <a:t> correlation (central – peripheral)</a:t>
            </a:r>
          </a:p>
          <a:p>
            <a:pPr algn="r"/>
            <a:endParaRPr lang="en-US" altLang="ja-JP" sz="800" baseline="-25000" dirty="0" smtClean="0"/>
          </a:p>
          <a:p>
            <a:pPr algn="r"/>
            <a:r>
              <a:rPr lang="en-US" altLang="ja-JP" sz="2400" dirty="0" smtClean="0"/>
              <a:t>--- RHIC-STAR ---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855579" y="283229"/>
            <a:ext cx="7272421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55579" y="744894"/>
            <a:ext cx="7272421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751264" y="1532690"/>
            <a:ext cx="610936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775348" y="1163358"/>
            <a:ext cx="1572027" cy="369332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cs typeface="Symbol" charset="2"/>
              </a:rPr>
              <a:t>|</a:t>
            </a:r>
            <a:r>
              <a:rPr lang="en-US" altLang="ja-JP" dirty="0" smtClean="0">
                <a:latin typeface="Symbol" charset="2"/>
                <a:cs typeface="Symbol" charset="2"/>
              </a:rPr>
              <a:t>Dh</a:t>
            </a:r>
            <a:r>
              <a:rPr lang="en-US" altLang="ja-JP" dirty="0" smtClean="0">
                <a:cs typeface="Symbol" charset="2"/>
              </a:rPr>
              <a:t>| selection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08316" y="2286001"/>
            <a:ext cx="115567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central</a:t>
            </a:r>
          </a:p>
          <a:p>
            <a:r>
              <a:rPr lang="en-US" altLang="ja-JP" dirty="0" smtClean="0"/>
              <a:t>peripheral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08316" y="4203397"/>
            <a:ext cx="114034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cent -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peri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1076" y="978692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F. </a:t>
            </a:r>
            <a:r>
              <a:rPr lang="en-US" altLang="ja-JP" dirty="0" smtClean="0"/>
              <a:t>Wang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ar-dau-corr-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4" y="283229"/>
            <a:ext cx="3940604" cy="6249749"/>
          </a:xfrm>
          <a:prstGeom prst="rect">
            <a:avLst/>
          </a:prstGeom>
        </p:spPr>
      </p:pic>
      <p:pic>
        <p:nvPicPr>
          <p:cNvPr id="3" name="図 2" descr="star-dau-corr-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78" y="2530876"/>
            <a:ext cx="4775606" cy="377884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0211" y="510493"/>
            <a:ext cx="3256009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 correlation </a:t>
            </a:r>
          </a:p>
          <a:p>
            <a:pPr algn="ctr"/>
            <a:r>
              <a:rPr lang="en-US" altLang="ja-JP" sz="2400" dirty="0" smtClean="0"/>
              <a:t>(central – peripheral)</a:t>
            </a:r>
          </a:p>
          <a:p>
            <a:pPr algn="ctr"/>
            <a:endParaRPr lang="en-US" altLang="ja-JP" sz="800" baseline="-25000" dirty="0" smtClean="0"/>
          </a:p>
          <a:p>
            <a:pPr algn="ctr"/>
            <a:r>
              <a:rPr lang="en-US" altLang="ja-JP" sz="2400" dirty="0" smtClean="0"/>
              <a:t> --- RHIC-STAR ---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160211" y="510493"/>
            <a:ext cx="3256009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160211" y="1346474"/>
            <a:ext cx="3256009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18308" y="2014496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F. </a:t>
            </a:r>
            <a:r>
              <a:rPr lang="en-US" altLang="ja-JP" dirty="0" smtClean="0"/>
              <a:t>Wang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56105" y="2513263"/>
            <a:ext cx="1042737" cy="5614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45873" y="2513263"/>
            <a:ext cx="1042737" cy="5614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056105" y="5547730"/>
            <a:ext cx="1042737" cy="5614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745873" y="5547730"/>
            <a:ext cx="1042737" cy="5614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enix-d-c-cor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43" y="0"/>
            <a:ext cx="5923457" cy="6724316"/>
          </a:xfrm>
          <a:prstGeom prst="rect">
            <a:avLst/>
          </a:prstGeom>
        </p:spPr>
      </p:pic>
      <p:pic>
        <p:nvPicPr>
          <p:cNvPr id="3" name="図 2" descr="phobos-da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" y="2355851"/>
            <a:ext cx="3134918" cy="333608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51263" y="3238167"/>
            <a:ext cx="147053" cy="19651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91873" y="4521537"/>
            <a:ext cx="147053" cy="6817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898316" y="4735432"/>
            <a:ext cx="56949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7157" y="649685"/>
            <a:ext cx="2914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RHIC-PHENIX</a:t>
            </a:r>
          </a:p>
          <a:p>
            <a:pPr algn="ctr"/>
            <a:r>
              <a:rPr lang="en-US" altLang="ja-JP" sz="2400" dirty="0" smtClean="0"/>
              <a:t>Large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 correlation</a:t>
            </a:r>
          </a:p>
          <a:p>
            <a:pPr algn="ctr"/>
            <a:r>
              <a:rPr lang="en-US" altLang="ja-JP" sz="800" dirty="0" smtClean="0"/>
              <a:t> </a:t>
            </a:r>
          </a:p>
          <a:p>
            <a:pPr algn="ctr"/>
            <a:r>
              <a:rPr kumimoji="1" lang="en-US" altLang="ja-JP" sz="2400" dirty="0" smtClean="0"/>
              <a:t>(1) central-forward</a:t>
            </a:r>
            <a:endParaRPr kumimoji="1" lang="en-US" altLang="ja-JP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87157" y="665546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87157" y="1480682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48413" y="5904706"/>
            <a:ext cx="184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Huang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enix-au-c-cor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86" y="0"/>
            <a:ext cx="5924414" cy="6737684"/>
          </a:xfrm>
          <a:prstGeom prst="rect">
            <a:avLst/>
          </a:prstGeom>
        </p:spPr>
      </p:pic>
      <p:pic>
        <p:nvPicPr>
          <p:cNvPr id="3" name="図 2" descr="phobos-da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" y="2352841"/>
            <a:ext cx="3134918" cy="333608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50306" y="3235157"/>
            <a:ext cx="147053" cy="19651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33759" y="2834106"/>
            <a:ext cx="147053" cy="236621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180812" y="3449052"/>
            <a:ext cx="56949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200" y="646675"/>
            <a:ext cx="2914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RHIC-PHENIX</a:t>
            </a:r>
          </a:p>
          <a:p>
            <a:pPr algn="ctr"/>
            <a:r>
              <a:rPr lang="en-US" altLang="ja-JP" sz="2400" dirty="0" smtClean="0"/>
              <a:t>Large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 correlation</a:t>
            </a:r>
          </a:p>
          <a:p>
            <a:pPr algn="ctr"/>
            <a:r>
              <a:rPr lang="en-US" altLang="ja-JP" sz="800" dirty="0" smtClean="0"/>
              <a:t> </a:t>
            </a:r>
          </a:p>
          <a:p>
            <a:pPr algn="ctr"/>
            <a:r>
              <a:rPr kumimoji="1" lang="en-US" altLang="ja-JP" sz="2400" dirty="0" smtClean="0"/>
              <a:t>(2) central-backward</a:t>
            </a:r>
            <a:endParaRPr kumimoji="1" lang="en-US" altLang="ja-JP" sz="2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86200" y="662536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86200" y="1477672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48413" y="5904706"/>
            <a:ext cx="184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Huang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phx0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08" y="2196352"/>
            <a:ext cx="2814365" cy="222623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454587" y="4255091"/>
            <a:ext cx="2629885" cy="149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phx0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84" y="4297557"/>
            <a:ext cx="2818138" cy="2205001"/>
          </a:xfrm>
          <a:prstGeom prst="rect">
            <a:avLst/>
          </a:prstGeom>
        </p:spPr>
      </p:pic>
      <p:pic>
        <p:nvPicPr>
          <p:cNvPr id="17" name="図 16" descr="phx0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84" y="74706"/>
            <a:ext cx="2797189" cy="2121645"/>
          </a:xfrm>
          <a:prstGeom prst="rect">
            <a:avLst/>
          </a:prstGeom>
        </p:spPr>
      </p:pic>
      <p:pic>
        <p:nvPicPr>
          <p:cNvPr id="23" name="図 22" descr="phx0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42" y="74705"/>
            <a:ext cx="2814365" cy="2121647"/>
          </a:xfrm>
          <a:prstGeom prst="rect">
            <a:avLst/>
          </a:prstGeom>
        </p:spPr>
      </p:pic>
      <p:pic>
        <p:nvPicPr>
          <p:cNvPr id="24" name="図 23" descr="phx00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83" y="2182984"/>
            <a:ext cx="2814365" cy="2106707"/>
          </a:xfrm>
          <a:prstGeom prst="rect">
            <a:avLst/>
          </a:prstGeom>
        </p:spPr>
      </p:pic>
      <p:pic>
        <p:nvPicPr>
          <p:cNvPr id="25" name="図 24" descr="phx00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2" y="4297557"/>
            <a:ext cx="2817470" cy="2226234"/>
          </a:xfrm>
          <a:prstGeom prst="rect">
            <a:avLst/>
          </a:prstGeom>
        </p:spPr>
      </p:pic>
      <p:pic>
        <p:nvPicPr>
          <p:cNvPr id="26" name="図 25" descr="phobos-dau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" y="2357147"/>
            <a:ext cx="3134918" cy="333608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491873" y="4522833"/>
            <a:ext cx="147053" cy="6817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181769" y="4740660"/>
            <a:ext cx="128604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1034716" y="2838412"/>
            <a:ext cx="147053" cy="236621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52735" y="6379229"/>
            <a:ext cx="4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Df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98608" y="6365861"/>
            <a:ext cx="4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Df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2964720" y="943628"/>
            <a:ext cx="76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C(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Df</a:t>
            </a:r>
            <a:r>
              <a:rPr kumimoji="1" lang="en-US" altLang="ja-JP" dirty="0" smtClean="0">
                <a:latin typeface="Arial"/>
                <a:cs typeface="Arial"/>
              </a:rPr>
              <a:t>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2964721" y="2927504"/>
            <a:ext cx="76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C(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Df</a:t>
            </a:r>
            <a:r>
              <a:rPr kumimoji="1" lang="en-US" altLang="ja-JP" dirty="0" smtClean="0">
                <a:latin typeface="Arial"/>
                <a:cs typeface="Arial"/>
              </a:rPr>
              <a:t>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2964720" y="5071801"/>
            <a:ext cx="76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C(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Df</a:t>
            </a:r>
            <a:r>
              <a:rPr kumimoji="1" lang="en-US" altLang="ja-JP" dirty="0" smtClean="0">
                <a:latin typeface="Arial"/>
                <a:cs typeface="Arial"/>
              </a:rPr>
              <a:t>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7" name="日付プレースホルダー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8" name="フッター プレースホルダー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157" y="650981"/>
            <a:ext cx="2914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RHIC-PHENIX</a:t>
            </a:r>
          </a:p>
          <a:p>
            <a:pPr algn="ctr"/>
            <a:r>
              <a:rPr lang="en-US" altLang="ja-JP" sz="2400" dirty="0" smtClean="0"/>
              <a:t>Large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 correlation</a:t>
            </a:r>
          </a:p>
          <a:p>
            <a:pPr algn="ctr"/>
            <a:r>
              <a:rPr lang="en-US" altLang="ja-JP" sz="800" dirty="0" smtClean="0"/>
              <a:t> </a:t>
            </a:r>
          </a:p>
          <a:p>
            <a:pPr algn="ctr"/>
            <a:r>
              <a:rPr kumimoji="1" lang="en-US" altLang="ja-JP" sz="2400" dirty="0" smtClean="0"/>
              <a:t>(3) forward-backward</a:t>
            </a:r>
            <a:endParaRPr kumimoji="1" lang="en-US" altLang="ja-JP" sz="24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187157" y="666842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87157" y="1481978"/>
            <a:ext cx="29143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48413" y="5904706"/>
            <a:ext cx="184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Huang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enix-dau-p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349"/>
            <a:ext cx="9144000" cy="426935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1909070"/>
            <a:ext cx="2125579" cy="227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368" y="5973069"/>
            <a:ext cx="975895" cy="4118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4073" y="3595315"/>
            <a:ext cx="1351652" cy="36933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 + Au 0–5%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02301" y="5390206"/>
            <a:ext cx="646556" cy="36933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 + p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483895" y="2042750"/>
            <a:ext cx="6577263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424947" y="1675784"/>
            <a:ext cx="72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bin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8736" y="337890"/>
            <a:ext cx="656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dependence of central-backward correlation</a:t>
            </a:r>
          </a:p>
          <a:p>
            <a:pPr algn="ctr"/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d+Au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p+p</a:t>
            </a:r>
            <a:r>
              <a:rPr lang="en-US" altLang="ja-JP" sz="2400" dirty="0" smtClean="0"/>
              <a:t> collisions at 200GeV </a:t>
            </a: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788736" y="337890"/>
            <a:ext cx="6563896" cy="1586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88736" y="1168887"/>
            <a:ext cx="656389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137355" y="1357438"/>
            <a:ext cx="184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Huang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LB727-2013-371-380-fig1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636"/>
            <a:ext cx="9144000" cy="484897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82572" y="1027304"/>
            <a:ext cx="241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 727 (2013) 371-380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0788" y="357374"/>
            <a:ext cx="370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Mean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as a function of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ch</a:t>
            </a:r>
            <a:endParaRPr kumimoji="1" lang="ja-JP" altLang="en-US" sz="2400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00580" y="387677"/>
            <a:ext cx="3844171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00580" y="819039"/>
            <a:ext cx="3844171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enix-dau-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" y="1441869"/>
            <a:ext cx="4098768" cy="5096542"/>
          </a:xfrm>
          <a:prstGeom prst="rect">
            <a:avLst/>
          </a:prstGeom>
        </p:spPr>
      </p:pic>
      <p:pic>
        <p:nvPicPr>
          <p:cNvPr id="3" name="図 2" descr="phenix-dau-v2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2" y="1441869"/>
            <a:ext cx="4177381" cy="509654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6101" y="325427"/>
            <a:ext cx="719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measured </a:t>
            </a:r>
            <a:r>
              <a:rPr lang="en-US" altLang="ja-JP" sz="2400" dirty="0" err="1" smtClean="0"/>
              <a:t>w.r.t</a:t>
            </a:r>
            <a:r>
              <a:rPr lang="en-US" altLang="ja-JP" sz="2400" dirty="0" smtClean="0"/>
              <a:t>. forward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sz="2400" baseline="-25000" dirty="0" err="1" smtClean="0"/>
              <a:t>E.P.</a:t>
            </a:r>
            <a:r>
              <a:rPr lang="en-US" altLang="ja-JP" sz="2400" dirty="0" err="1" smtClean="0"/>
              <a:t>in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d+Au</a:t>
            </a:r>
            <a:r>
              <a:rPr lang="en-US" altLang="ja-JP" sz="2400" dirty="0" smtClean="0"/>
              <a:t> 200GeV 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56101" y="325427"/>
            <a:ext cx="7192211" cy="1586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56101" y="833941"/>
            <a:ext cx="7192211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510625" y="1085905"/>
            <a:ext cx="230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comparison to 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{2PC}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325972" y="1107685"/>
            <a:ext cx="248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comparison to LHC </a:t>
            </a:r>
            <a:r>
              <a:rPr lang="en-US" altLang="ja-JP" dirty="0" err="1" smtClean="0"/>
              <a:t>p+Pb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8930" y="6207198"/>
            <a:ext cx="184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S. Huang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323473" y="2119809"/>
            <a:ext cx="2112211" cy="233765"/>
          </a:xfrm>
          <a:prstGeom prst="roundRect">
            <a:avLst/>
          </a:prstGeom>
          <a:noFill/>
          <a:ln w="28575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6858000" y="3743158"/>
            <a:ext cx="1403680" cy="935789"/>
          </a:xfrm>
          <a:prstGeom prst="roundRect">
            <a:avLst/>
          </a:prstGeom>
          <a:noFill/>
          <a:ln w="28575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75460" y="3743158"/>
            <a:ext cx="661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p+Pb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266426" y="2866190"/>
            <a:ext cx="67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d+Au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056101" y="3383880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Symbol" charset="2"/>
                <a:cs typeface="Symbol" charset="2"/>
              </a:rPr>
              <a:t>|Dh|~0.5</a:t>
            </a:r>
            <a:endParaRPr lang="ja-JP" altLang="en-US" sz="1400" b="1" dirty="0">
              <a:latin typeface="Symbol" charset="2"/>
              <a:cs typeface="Symbol" charset="2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55776" y="4047683"/>
            <a:ext cx="662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Symbol" charset="2"/>
                <a:cs typeface="Symbol" charset="2"/>
              </a:rPr>
              <a:t>|Dh|~3</a:t>
            </a:r>
            <a:endParaRPr lang="ja-JP" altLang="en-US" sz="1400" b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enix-dau-v2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52" y="3636953"/>
            <a:ext cx="3978496" cy="2713047"/>
          </a:xfrm>
          <a:prstGeom prst="rect">
            <a:avLst/>
          </a:prstGeom>
        </p:spPr>
      </p:pic>
      <p:pic>
        <p:nvPicPr>
          <p:cNvPr id="3" name="図 2" descr="alice-ppb-v2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9" y="855579"/>
            <a:ext cx="3803391" cy="5751774"/>
          </a:xfrm>
          <a:prstGeom prst="rect">
            <a:avLst/>
          </a:prstGeom>
        </p:spPr>
      </p:pic>
      <p:pic>
        <p:nvPicPr>
          <p:cNvPr id="4" name="図 3" descr="fig01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80" y="968068"/>
            <a:ext cx="3989557" cy="27210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30599" y="1150450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PLB 726 (2013) 164-177</a:t>
            </a:r>
            <a:endParaRPr kumimoji="1" lang="ja-JP" altLang="en-US" sz="12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07429" y="218479"/>
            <a:ext cx="606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of identified particles in </a:t>
            </a:r>
            <a:r>
              <a:rPr lang="en-US" altLang="ja-JP" sz="2400" dirty="0" err="1" smtClean="0"/>
              <a:t>p+Pb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d+Au</a:t>
            </a:r>
            <a:endParaRPr lang="en-US" altLang="ja-JP" sz="2400" dirty="0" smtClean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607429" y="236834"/>
            <a:ext cx="606711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07429" y="713625"/>
            <a:ext cx="6067117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122927" y="3730069"/>
            <a:ext cx="1293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HP2013, S. Huang</a:t>
            </a:r>
            <a:endParaRPr kumimoji="1" lang="ja-JP" altLang="en-US" sz="12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333211" y="5347368"/>
            <a:ext cx="3187947" cy="13368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5227053" y="1550737"/>
            <a:ext cx="1270000" cy="173789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6940" y="922421"/>
            <a:ext cx="4943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Summary</a:t>
            </a:r>
          </a:p>
          <a:p>
            <a:endParaRPr lang="en-US" altLang="ja-JP" sz="3200" dirty="0"/>
          </a:p>
          <a:p>
            <a:r>
              <a:rPr lang="en-US" altLang="ja-JP" sz="1000" dirty="0"/>
              <a:t> </a:t>
            </a:r>
          </a:p>
          <a:p>
            <a:pPr marL="342900" indent="-342900">
              <a:buFontTx/>
              <a:buChar char="•"/>
            </a:pPr>
            <a:r>
              <a:rPr lang="en-US" altLang="ja-JP" sz="2400" dirty="0"/>
              <a:t>Multiplicity, </a:t>
            </a:r>
            <a:r>
              <a:rPr lang="en-US" altLang="ja-JP" sz="2400" dirty="0" err="1"/>
              <a:t>spetcra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R</a:t>
            </a:r>
            <a:r>
              <a:rPr lang="en-US" altLang="ja-JP" sz="2400" baseline="-25000" dirty="0" err="1"/>
              <a:t>pA</a:t>
            </a:r>
            <a:r>
              <a:rPr lang="en-US" altLang="ja-JP" sz="2400" dirty="0"/>
              <a:t> and jets</a:t>
            </a:r>
          </a:p>
          <a:p>
            <a:pPr marL="342900" indent="-342900">
              <a:buFontTx/>
              <a:buChar char="•"/>
            </a:pPr>
            <a:r>
              <a:rPr lang="en-US" altLang="ja-JP" sz="2400" dirty="0" smtClean="0"/>
              <a:t>Ridge-like correlation </a:t>
            </a:r>
            <a:r>
              <a:rPr lang="en-US" altLang="ja-JP" sz="2400" dirty="0"/>
              <a:t>and flow</a:t>
            </a:r>
            <a:endParaRPr lang="ja-JP" altLang="en-US" sz="2400" dirty="0"/>
          </a:p>
          <a:p>
            <a:endParaRPr kumimoji="1" lang="ja-JP" altLang="en-US" sz="3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63052" y="922421"/>
            <a:ext cx="2219159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63052" y="1507197"/>
            <a:ext cx="2219159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lice-lambda-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" y="1296778"/>
            <a:ext cx="7352630" cy="5188698"/>
          </a:xfrm>
          <a:prstGeom prst="rect">
            <a:avLst/>
          </a:prstGeom>
        </p:spPr>
      </p:pic>
      <p:pic>
        <p:nvPicPr>
          <p:cNvPr id="3" name="図 2" descr="alice-lambda-k-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18" y="5645233"/>
            <a:ext cx="169541" cy="25834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3274" y="571269"/>
            <a:ext cx="278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Baryon/Meson ratio</a:t>
            </a:r>
            <a:endParaRPr kumimoji="1" lang="ja-JP" altLang="en-US" sz="2400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186381" y="601572"/>
            <a:ext cx="2880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186381" y="1032934"/>
            <a:ext cx="2880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29936" y="115221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 728 (2014) 25-38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0527" y="2740526"/>
            <a:ext cx="135821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low,</a:t>
            </a:r>
            <a:r>
              <a:rPr lang="en-US" altLang="ja-JP" dirty="0" smtClean="0"/>
              <a:t> q</a:t>
            </a:r>
            <a:r>
              <a:rPr kumimoji="1" lang="en-US" altLang="ja-JP" dirty="0" smtClean="0"/>
              <a:t>uark </a:t>
            </a:r>
          </a:p>
          <a:p>
            <a:r>
              <a:rPr kumimoji="1" lang="en-US" altLang="ja-JP" dirty="0" smtClean="0"/>
              <a:t>coalescence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lice-mean-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7" y="106947"/>
            <a:ext cx="4358883" cy="3122155"/>
          </a:xfrm>
          <a:prstGeom prst="rect">
            <a:avLst/>
          </a:prstGeom>
        </p:spPr>
      </p:pic>
      <p:pic>
        <p:nvPicPr>
          <p:cNvPr id="3" name="図 2" descr="alice-bwfit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79"/>
            <a:ext cx="5067762" cy="5186947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64105" y="370739"/>
            <a:ext cx="214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Hadron spectra</a:t>
            </a:r>
            <a:endParaRPr kumimoji="1" lang="ja-JP" altLang="en-US" sz="2400" baseline="-25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247960" y="401042"/>
            <a:ext cx="2880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47960" y="832404"/>
            <a:ext cx="288047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490286" y="3962292"/>
            <a:ext cx="3187516" cy="1200329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Fitting on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, K, p, </a:t>
            </a:r>
            <a:r>
              <a:rPr lang="en-US" altLang="ja-JP" dirty="0" smtClean="0">
                <a:latin typeface="Symbol" charset="2"/>
                <a:cs typeface="Symbol" charset="2"/>
              </a:rPr>
              <a:t>L</a:t>
            </a:r>
            <a:r>
              <a:rPr lang="en-US" altLang="ja-JP" dirty="0" smtClean="0"/>
              <a:t> spectra with </a:t>
            </a:r>
          </a:p>
          <a:p>
            <a:r>
              <a:rPr lang="en-US" altLang="ja-JP" dirty="0" smtClean="0"/>
              <a:t>Blast</a:t>
            </a:r>
            <a:r>
              <a:rPr lang="en-US" altLang="ja-JP" dirty="0"/>
              <a:t>-Wave (hydro inspired) </a:t>
            </a:r>
            <a:endParaRPr lang="en-US" altLang="ja-JP" dirty="0" smtClean="0"/>
          </a:p>
          <a:p>
            <a:r>
              <a:rPr lang="en-US" altLang="ja-JP" dirty="0" smtClean="0"/>
              <a:t>functional form to extract </a:t>
            </a:r>
            <a:br>
              <a:rPr lang="en-US" altLang="ja-JP" dirty="0" smtClean="0"/>
            </a:br>
            <a:r>
              <a:rPr lang="en-US" altLang="ja-JP" dirty="0" smtClean="0"/>
              <a:t>freeze-out parameters (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fo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baseline="-25000" dirty="0" err="1" smtClean="0"/>
              <a:t>T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)</a:t>
            </a:r>
            <a:endParaRPr lang="en-US" altLang="ja-JP" baseline="-25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3093" y="322910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 728 (2014) 25-38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4105" y="1858211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P+Pb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02505" y="1858211"/>
            <a:ext cx="78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Pb+Pb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0365" y="5657454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NFQCD2013, J. </a:t>
            </a:r>
            <a:r>
              <a:rPr lang="en-US" altLang="ja-JP" dirty="0" err="1" smtClean="0"/>
              <a:t>Schukraft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0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7" y="1300719"/>
            <a:ext cx="5906865" cy="4968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98358" y="924774"/>
            <a:ext cx="240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 110, 082302 (2013)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747207" y="1154723"/>
            <a:ext cx="182848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47208" y="631882"/>
            <a:ext cx="182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pA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R</a:t>
            </a:r>
            <a:r>
              <a:rPr lang="en-US" altLang="ja-JP" sz="2400" baseline="-25000" dirty="0" smtClean="0"/>
              <a:t>AA</a:t>
            </a:r>
            <a:endParaRPr lang="en-US" altLang="ja-JP" sz="2400" baseline="-25000" dirty="0" smtClean="0">
              <a:latin typeface="Symbol" charset="2"/>
              <a:cs typeface="Symbol" charset="2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747207" y="631882"/>
            <a:ext cx="182848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66141" y="1792398"/>
            <a:ext cx="2480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pA</a:t>
            </a:r>
            <a:r>
              <a:rPr lang="en-US" altLang="ja-JP" dirty="0" smtClean="0"/>
              <a:t> as a c</a:t>
            </a:r>
            <a:r>
              <a:rPr kumimoji="1" lang="en-US" altLang="ja-JP" dirty="0" smtClean="0"/>
              <a:t>ontrolled experiment for comparison to AA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This provides that the suppression in AA is n</a:t>
            </a:r>
            <a:r>
              <a:rPr kumimoji="1" lang="en-US" altLang="ja-JP" dirty="0" smtClean="0"/>
              <a:t>ot an initial </a:t>
            </a:r>
            <a:r>
              <a:rPr lang="en-US" altLang="ja-JP" dirty="0" smtClean="0"/>
              <a:t>state </a:t>
            </a:r>
            <a:r>
              <a:rPr kumimoji="1" lang="en-US" altLang="ja-JP" dirty="0" smtClean="0"/>
              <a:t>effect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9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lice-ppb-sum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" y="1371287"/>
            <a:ext cx="4985084" cy="4042923"/>
          </a:xfrm>
          <a:prstGeom prst="rect">
            <a:avLst/>
          </a:prstGeom>
        </p:spPr>
      </p:pic>
      <p:pic>
        <p:nvPicPr>
          <p:cNvPr id="10" name="図 9" descr="alice-raa-sum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30" y="1644315"/>
            <a:ext cx="4308318" cy="393256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029368" y="1125934"/>
            <a:ext cx="728579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286633" y="5734807"/>
            <a:ext cx="6474962" cy="369332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No significant suppression of Jet observed for min. bias </a:t>
            </a:r>
            <a:r>
              <a:rPr lang="en-US" altLang="ja-JP" dirty="0" err="1" smtClean="0"/>
              <a:t>pPb</a:t>
            </a:r>
            <a:r>
              <a:rPr lang="en-US" altLang="ja-JP" dirty="0" smtClean="0"/>
              <a:t> at 5TeV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9368" y="624165"/>
            <a:ext cx="728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Jet </a:t>
            </a:r>
            <a:r>
              <a:rPr kumimoji="1" lang="en-US" altLang="ja-JP" sz="2400" dirty="0" err="1" smtClean="0"/>
              <a:t>R</a:t>
            </a:r>
            <a:r>
              <a:rPr lang="en-US" altLang="ja-JP" sz="2400" baseline="-25000" dirty="0" err="1" smtClean="0"/>
              <a:t>p</a:t>
            </a:r>
            <a:r>
              <a:rPr kumimoji="1" lang="en-US" altLang="ja-JP" sz="2400" baseline="-25000" dirty="0" err="1" smtClean="0"/>
              <a:t>Pb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p+Pb</a:t>
            </a:r>
            <a:r>
              <a:rPr kumimoji="1" lang="en-US" altLang="ja-JP" sz="2400" dirty="0" smtClean="0"/>
              <a:t> 5.02TeV)   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  Jet R</a:t>
            </a:r>
            <a:r>
              <a:rPr kumimoji="1" lang="en-US" altLang="ja-JP" sz="2400" baseline="-25000" dirty="0" smtClean="0"/>
              <a:t>CP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Pb+Pb</a:t>
            </a:r>
            <a:r>
              <a:rPr kumimoji="1" lang="en-US" altLang="ja-JP" sz="2400" dirty="0" smtClean="0"/>
              <a:t> 2.76TeV)</a:t>
            </a:r>
            <a:endParaRPr kumimoji="1" lang="ja-JP" altLang="en-US" sz="2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029368" y="624165"/>
            <a:ext cx="728579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31102" y="5009757"/>
            <a:ext cx="24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WWND2014, M. </a:t>
            </a:r>
            <a:r>
              <a:rPr kumimoji="1" lang="en-US" altLang="ja-JP" dirty="0" err="1" smtClean="0"/>
              <a:t>Verweij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ppb-atla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72"/>
            <a:ext cx="9144000" cy="5979098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 descr="color-fluc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95" y="0"/>
            <a:ext cx="1056105" cy="7793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25969" y="79569"/>
            <a:ext cx="22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Glauber-Gribov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- color fluctuation (</a:t>
            </a:r>
            <a:r>
              <a:rPr lang="en-US" altLang="ja-JP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2000" y="149065"/>
            <a:ext cx="392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Centrality and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h</a:t>
            </a:r>
            <a:r>
              <a:rPr lang="en-US" altLang="ja-JP" sz="2400" dirty="0" smtClean="0"/>
              <a:t> dependences </a:t>
            </a:r>
            <a:endParaRPr kumimoji="1" lang="ja-JP" altLang="en-US" sz="2400" baseline="-25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132000" y="179368"/>
            <a:ext cx="39205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132000" y="610730"/>
            <a:ext cx="39205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435706" y="3216737"/>
            <a:ext cx="6652189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713812" y="4648476"/>
            <a:ext cx="208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M. </a:t>
            </a:r>
            <a:r>
              <a:rPr lang="en-US" altLang="ja-JP" dirty="0" err="1" smtClean="0"/>
              <a:t>Spousta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0947" y="1285862"/>
            <a:ext cx="65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err="1" smtClean="0">
                <a:solidFill>
                  <a:srgbClr val="008000"/>
                </a:solidFill>
              </a:rPr>
              <a:t>Pb</a:t>
            </a:r>
            <a:r>
              <a:rPr lang="en-US" altLang="ja-JP" sz="1200" b="1" dirty="0" smtClean="0">
                <a:solidFill>
                  <a:srgbClr val="008000"/>
                </a:solidFill>
              </a:rPr>
              <a:t>-side</a:t>
            </a:r>
            <a:endParaRPr kumimoji="1" lang="ja-JP" altLang="en-US" sz="1200" b="1" dirty="0">
              <a:solidFill>
                <a:srgbClr val="008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51155" y="86342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-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side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2013-Oct-04-fig_CL1_QpP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/>
          <a:stretch/>
        </p:blipFill>
        <p:spPr>
          <a:xfrm>
            <a:off x="3662822" y="2910306"/>
            <a:ext cx="5481178" cy="3894048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 Ion Pub, 12/Apr/2014, Tokyo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AFA-644E-3140-8C74-8D83A84F2CB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Picture 7" descr="figure_phenix_ppdaucentrality_bias_factors_LH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254"/>
            <a:ext cx="3662822" cy="49623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0842" y="379897"/>
            <a:ext cx="392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Centrality Bias Correction </a:t>
            </a:r>
          </a:p>
          <a:p>
            <a:r>
              <a:rPr lang="en-US" altLang="ja-JP" sz="2400" dirty="0" smtClean="0"/>
              <a:t>                                (∝ 1/Q </a:t>
            </a:r>
            <a:r>
              <a:rPr lang="en-US" altLang="ja-JP" sz="2400" baseline="-25000" dirty="0" err="1" smtClean="0"/>
              <a:t>pPb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690842" y="410200"/>
            <a:ext cx="39205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90842" y="1237630"/>
            <a:ext cx="39205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79150" y="1376031"/>
            <a:ext cx="288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pPb</a:t>
            </a:r>
            <a:r>
              <a:rPr kumimoji="1" lang="en-US" altLang="ja-JP" sz="1400" dirty="0" smtClean="0"/>
              <a:t> 5TeV </a:t>
            </a:r>
            <a:r>
              <a:rPr kumimoji="1" lang="en-US" altLang="ja-JP" sz="1400" dirty="0" err="1" smtClean="0"/>
              <a:t>Hijing</a:t>
            </a:r>
            <a:r>
              <a:rPr kumimoji="1" lang="en-US" altLang="ja-JP" sz="1400" dirty="0" smtClean="0"/>
              <a:t>         arXiv:1310.4793</a:t>
            </a:r>
            <a:endParaRPr kumimoji="1" lang="ja-JP" altLang="en-US" sz="1400" dirty="0"/>
          </a:p>
        </p:txBody>
      </p:sp>
      <p:pic>
        <p:nvPicPr>
          <p:cNvPr id="5" name="図 4" descr="alice-bia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8" y="93576"/>
            <a:ext cx="3939513" cy="2865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06934" y="36369"/>
            <a:ext cx="238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HP2013, C. </a:t>
            </a:r>
            <a:r>
              <a:rPr kumimoji="1" lang="en-US" altLang="ja-JP" dirty="0" err="1" smtClean="0"/>
              <a:t>Oppedisano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1428</Words>
  <Application>Microsoft Macintosh PowerPoint</Application>
  <PresentationFormat>画面に合わせる (4:3)</PresentationFormat>
  <Paragraphs>236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Univ.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Esumi ShinIchi</dc:creator>
  <cp:lastModifiedBy>Esumi ShinIchi</cp:lastModifiedBy>
  <cp:revision>66</cp:revision>
  <cp:lastPrinted>2014-04-12T04:09:28Z</cp:lastPrinted>
  <dcterms:created xsi:type="dcterms:W3CDTF">2014-04-09T03:04:06Z</dcterms:created>
  <dcterms:modified xsi:type="dcterms:W3CDTF">2014-04-12T04:11:27Z</dcterms:modified>
</cp:coreProperties>
</file>