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77"/>
  </p:notesMasterIdLst>
  <p:handoutMasterIdLst>
    <p:handoutMasterId r:id="rId78"/>
  </p:handoutMasterIdLst>
  <p:sldIdLst>
    <p:sldId id="256" r:id="rId2"/>
    <p:sldId id="321" r:id="rId3"/>
    <p:sldId id="320" r:id="rId4"/>
    <p:sldId id="322" r:id="rId5"/>
    <p:sldId id="323" r:id="rId6"/>
    <p:sldId id="324" r:id="rId7"/>
    <p:sldId id="258" r:id="rId8"/>
    <p:sldId id="288" r:id="rId9"/>
    <p:sldId id="260" r:id="rId10"/>
    <p:sldId id="298" r:id="rId11"/>
    <p:sldId id="329" r:id="rId12"/>
    <p:sldId id="328" r:id="rId13"/>
    <p:sldId id="332" r:id="rId14"/>
    <p:sldId id="336" r:id="rId15"/>
    <p:sldId id="259" r:id="rId16"/>
    <p:sldId id="384" r:id="rId17"/>
    <p:sldId id="385" r:id="rId18"/>
    <p:sldId id="377" r:id="rId19"/>
    <p:sldId id="327" r:id="rId20"/>
    <p:sldId id="310" r:id="rId21"/>
    <p:sldId id="297" r:id="rId22"/>
    <p:sldId id="306" r:id="rId23"/>
    <p:sldId id="364" r:id="rId24"/>
    <p:sldId id="325" r:id="rId25"/>
    <p:sldId id="378" r:id="rId26"/>
    <p:sldId id="341" r:id="rId27"/>
    <p:sldId id="303" r:id="rId28"/>
    <p:sldId id="340" r:id="rId29"/>
    <p:sldId id="334" r:id="rId30"/>
    <p:sldId id="333" r:id="rId31"/>
    <p:sldId id="337" r:id="rId32"/>
    <p:sldId id="338" r:id="rId33"/>
    <p:sldId id="365" r:id="rId34"/>
    <p:sldId id="355" r:id="rId35"/>
    <p:sldId id="370" r:id="rId36"/>
    <p:sldId id="326" r:id="rId37"/>
    <p:sldId id="342" r:id="rId38"/>
    <p:sldId id="354" r:id="rId39"/>
    <p:sldId id="379" r:id="rId40"/>
    <p:sldId id="381" r:id="rId41"/>
    <p:sldId id="351" r:id="rId42"/>
    <p:sldId id="352" r:id="rId43"/>
    <p:sldId id="353" r:id="rId44"/>
    <p:sldId id="356" r:id="rId45"/>
    <p:sldId id="357" r:id="rId46"/>
    <p:sldId id="380" r:id="rId47"/>
    <p:sldId id="382" r:id="rId48"/>
    <p:sldId id="383" r:id="rId49"/>
    <p:sldId id="360" r:id="rId50"/>
    <p:sldId id="366" r:id="rId51"/>
    <p:sldId id="367" r:id="rId52"/>
    <p:sldId id="369" r:id="rId53"/>
    <p:sldId id="371" r:id="rId54"/>
    <p:sldId id="358" r:id="rId55"/>
    <p:sldId id="368" r:id="rId56"/>
    <p:sldId id="387" r:id="rId57"/>
    <p:sldId id="292" r:id="rId58"/>
    <p:sldId id="289" r:id="rId59"/>
    <p:sldId id="311" r:id="rId60"/>
    <p:sldId id="335" r:id="rId61"/>
    <p:sldId id="314" r:id="rId62"/>
    <p:sldId id="313" r:id="rId63"/>
    <p:sldId id="312" r:id="rId64"/>
    <p:sldId id="316" r:id="rId65"/>
    <p:sldId id="318" r:id="rId66"/>
    <p:sldId id="317" r:id="rId67"/>
    <p:sldId id="388" r:id="rId68"/>
    <p:sldId id="339" r:id="rId69"/>
    <p:sldId id="373" r:id="rId70"/>
    <p:sldId id="372" r:id="rId71"/>
    <p:sldId id="363" r:id="rId72"/>
    <p:sldId id="374" r:id="rId73"/>
    <p:sldId id="375" r:id="rId74"/>
    <p:sldId id="376" r:id="rId75"/>
    <p:sldId id="343" r:id="rId7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16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677D4"/>
    <a:srgbClr val="FF9300"/>
    <a:srgbClr val="FFC4A3"/>
    <a:srgbClr val="009051"/>
    <a:srgbClr val="01757C"/>
    <a:srgbClr val="F49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3"/>
    <p:restoredTop sz="95442"/>
  </p:normalViewPr>
  <p:slideViewPr>
    <p:cSldViewPr snapToGrid="0" snapToObjects="1">
      <p:cViewPr varScale="1">
        <p:scale>
          <a:sx n="120" d="100"/>
          <a:sy n="120" d="100"/>
        </p:scale>
        <p:origin x="1384" y="184"/>
      </p:cViewPr>
      <p:guideLst>
        <p:guide orient="horz" pos="1116"/>
        <p:guide pos="5759"/>
      </p:guideLst>
    </p:cSldViewPr>
  </p:slideViewPr>
  <p:outlineViewPr>
    <p:cViewPr>
      <p:scale>
        <a:sx n="33" d="100"/>
        <a:sy n="33" d="100"/>
      </p:scale>
      <p:origin x="0" y="-23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0C926-B3E0-A540-93A0-16855B38A645}" type="datetimeFigureOut">
              <a:rPr lang="en-US" smtClean="0"/>
              <a:t>6/28/19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0D235C-846E-2649-B269-1B888E8A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302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3FAEA-CB94-CC42-8F85-65EC22B75B34}" type="datetimeFigureOut">
              <a:rPr lang="en-US" smtClean="0"/>
              <a:t>6/28/19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EB79D-3E4F-F144-B08C-2BB82E186F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96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6072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53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193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461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160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5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30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67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58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625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59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643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5738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9262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FEB79D-3E4F-F144-B08C-2BB82E186FE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86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181496-A9EA-AA47-B03D-21455793D8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l="-8" t="-4" r="-56747" b="-6"/>
          <a:stretch/>
        </p:blipFill>
        <p:spPr>
          <a:xfrm>
            <a:off x="4791303" y="979"/>
            <a:ext cx="6980206" cy="6585560"/>
          </a:xfrm>
          <a:prstGeom prst="chord">
            <a:avLst>
              <a:gd name="adj1" fmla="val 3301185"/>
              <a:gd name="adj2" fmla="val 3242463"/>
            </a:avLst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56A9100B-6541-8C49-9259-55C8D876E969}"/>
              </a:ext>
            </a:extLst>
          </p:cNvPr>
          <p:cNvSpPr/>
          <p:nvPr userDrawn="1"/>
        </p:nvSpPr>
        <p:spPr>
          <a:xfrm>
            <a:off x="4757435" y="0"/>
            <a:ext cx="6858000" cy="658653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0000"/>
                  <a:alpha val="31000"/>
                </a:schemeClr>
              </a:gs>
              <a:gs pos="100000">
                <a:schemeClr val="bg1">
                  <a:alpha val="0"/>
                  <a:lumMod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06CD76D-124E-CA46-95F8-2D0B81F1B499}"/>
              </a:ext>
            </a:extLst>
          </p:cNvPr>
          <p:cNvSpPr/>
          <p:nvPr userDrawn="1"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 typeface="Wingdings" charset="2"/>
              <a:buChar char="Ø"/>
              <a:defRPr/>
            </a:lvl1pPr>
            <a:lvl2pPr marL="685800" indent="-228600">
              <a:buFont typeface="Lucida Grande"/>
              <a:buChar char="-"/>
              <a:defRPr/>
            </a:lvl2pPr>
            <a:lvl3pPr marL="1143000" indent="-228600">
              <a:buFont typeface="Wingdings" charset="2"/>
              <a:buChar char="Ø"/>
              <a:defRPr/>
            </a:lvl3pPr>
            <a:lvl4pPr marL="1600200" indent="-228600">
              <a:buFont typeface="Wingdings" charset="2"/>
              <a:buChar char="Ø"/>
              <a:defRPr/>
            </a:lvl4pPr>
            <a:lvl5pPr marL="2057400" indent="-228600">
              <a:buFont typeface="Wingdings" charset="2"/>
              <a:buChar char="Ø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510085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510085"/>
            <a:ext cx="30861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510085"/>
            <a:ext cx="20574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866CA7C-3294-A74E-90D4-561814D9AF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A98643-5131-0F41-8935-A89E00D61438}"/>
              </a:ext>
            </a:extLst>
          </p:cNvPr>
          <p:cNvSpPr/>
          <p:nvPr userDrawn="1"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02" y="-379442"/>
            <a:ext cx="8803758" cy="1325563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Jan/25/2019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PhD thesis pre-defence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6CA7C-3294-A74E-90D4-561814D9A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7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gif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56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3" Type="http://schemas.openxmlformats.org/officeDocument/2006/relationships/image" Target="../media/image63.emf"/><Relationship Id="rId7" Type="http://schemas.openxmlformats.org/officeDocument/2006/relationships/image" Target="../media/image27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emf"/><Relationship Id="rId5" Type="http://schemas.openxmlformats.org/officeDocument/2006/relationships/image" Target="../media/image65.emf"/><Relationship Id="rId4" Type="http://schemas.openxmlformats.org/officeDocument/2006/relationships/image" Target="../media/image6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emf"/><Relationship Id="rId4" Type="http://schemas.openxmlformats.org/officeDocument/2006/relationships/image" Target="../media/image7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7" Type="http://schemas.openxmlformats.org/officeDocument/2006/relationships/image" Target="../media/image77.emf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75.emf"/><Relationship Id="rId4" Type="http://schemas.openxmlformats.org/officeDocument/2006/relationships/image" Target="../media/image74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emf"/><Relationship Id="rId3" Type="http://schemas.openxmlformats.org/officeDocument/2006/relationships/image" Target="../media/image78.emf"/><Relationship Id="rId7" Type="http://schemas.openxmlformats.org/officeDocument/2006/relationships/image" Target="../media/image8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emf"/><Relationship Id="rId11" Type="http://schemas.openxmlformats.org/officeDocument/2006/relationships/image" Target="../media/image84.emf"/><Relationship Id="rId5" Type="http://schemas.openxmlformats.org/officeDocument/2006/relationships/image" Target="../media/image79.emf"/><Relationship Id="rId10" Type="http://schemas.openxmlformats.org/officeDocument/2006/relationships/image" Target="../media/image28.emf"/><Relationship Id="rId4" Type="http://schemas.openxmlformats.org/officeDocument/2006/relationships/image" Target="../media/image89.png"/><Relationship Id="rId9" Type="http://schemas.openxmlformats.org/officeDocument/2006/relationships/image" Target="../media/image83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emf"/><Relationship Id="rId10" Type="http://schemas.openxmlformats.org/officeDocument/2006/relationships/image" Target="../media/image74.png"/><Relationship Id="rId4" Type="http://schemas.openxmlformats.org/officeDocument/2006/relationships/image" Target="../media/image8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tif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760.png"/><Relationship Id="rId4" Type="http://schemas.openxmlformats.org/officeDocument/2006/relationships/image" Target="../media/image96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99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100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emf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emf"/><Relationship Id="rId2" Type="http://schemas.openxmlformats.org/officeDocument/2006/relationships/image" Target="../media/image106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image" Target="../media/image1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2" Type="http://schemas.openxmlformats.org/officeDocument/2006/relationships/image" Target="../media/image113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8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emf"/><Relationship Id="rId5" Type="http://schemas.openxmlformats.org/officeDocument/2006/relationships/image" Target="../media/image116.emf"/><Relationship Id="rId4" Type="http://schemas.openxmlformats.org/officeDocument/2006/relationships/image" Target="../media/image115.emf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emf"/><Relationship Id="rId2" Type="http://schemas.openxmlformats.org/officeDocument/2006/relationships/image" Target="../media/image121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iff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42111" y="1627669"/>
            <a:ext cx="5195888" cy="23876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Measurement of jet properties in pp and </a:t>
            </a:r>
            <a:r>
              <a:rPr lang="en-US" sz="2800" dirty="0" err="1"/>
              <a:t>Pb-Pb</a:t>
            </a:r>
            <a:r>
              <a:rPr lang="en-US" sz="2800" dirty="0"/>
              <a:t> collisions at </a:t>
            </a:r>
            <a:r>
              <a:rPr lang="ja-JP" altLang="en-US" sz="2800" dirty="0"/>
              <a:t>√</a:t>
            </a:r>
            <a:r>
              <a:rPr lang="en-US" altLang="ja-JP" sz="2800" dirty="0" err="1"/>
              <a:t>s</a:t>
            </a:r>
            <a:r>
              <a:rPr lang="en-US" altLang="ja-JP" sz="2800" baseline="-25000" dirty="0" err="1"/>
              <a:t>NN</a:t>
            </a:r>
            <a:r>
              <a:rPr lang="en-US" altLang="ja-JP" sz="2800" baseline="-25000" dirty="0"/>
              <a:t> </a:t>
            </a:r>
            <a:r>
              <a:rPr lang="en-US" altLang="ja-JP" sz="2800" dirty="0"/>
              <a:t>= 5.02 </a:t>
            </a:r>
            <a:r>
              <a:rPr lang="en-US" altLang="ja-JP" sz="2800" dirty="0" err="1"/>
              <a:t>TeV</a:t>
            </a:r>
            <a:r>
              <a:rPr lang="en-US" altLang="ja-JP" sz="2800" dirty="0"/>
              <a:t> with</a:t>
            </a:r>
            <a:r>
              <a:rPr lang="en-US" sz="2800" dirty="0"/>
              <a:t> the ALICE experiment at the LHC</a:t>
            </a:r>
            <a:br>
              <a:rPr lang="en-US" sz="2800" dirty="0"/>
            </a:br>
            <a:br>
              <a:rPr lang="en-US" sz="2800" dirty="0"/>
            </a:br>
            <a:br>
              <a:rPr lang="en-US" sz="3100" dirty="0"/>
            </a:br>
            <a:br>
              <a:rPr lang="en-US" sz="2800" dirty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928360" y="3983146"/>
            <a:ext cx="6858000" cy="1655762"/>
          </a:xfrm>
        </p:spPr>
        <p:txBody>
          <a:bodyPr>
            <a:normAutofit/>
          </a:bodyPr>
          <a:lstStyle/>
          <a:p>
            <a:r>
              <a:rPr lang="en-US" sz="1800" dirty="0" err="1"/>
              <a:t>Ritsuya</a:t>
            </a:r>
            <a:r>
              <a:rPr lang="en-US" sz="1800" dirty="0"/>
              <a:t> Hosokawa</a:t>
            </a:r>
            <a:br>
              <a:rPr lang="en-US" sz="1800" dirty="0"/>
            </a:br>
            <a:r>
              <a:rPr lang="en-US" sz="1000" dirty="0"/>
              <a:t> </a:t>
            </a:r>
            <a:endParaRPr lang="en-US" sz="2000" dirty="0"/>
          </a:p>
          <a:p>
            <a:r>
              <a:rPr lang="en-US" sz="1400" dirty="0"/>
              <a:t>University of Tsukuba, Japan</a:t>
            </a:r>
          </a:p>
          <a:p>
            <a:r>
              <a:rPr lang="en-US" sz="1400" dirty="0" err="1"/>
              <a:t>Université</a:t>
            </a:r>
            <a:r>
              <a:rPr lang="en-US" sz="1400" dirty="0"/>
              <a:t> Grenoble Alpes, LPSC, France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432151" y="46257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641" y="5822050"/>
            <a:ext cx="1068674" cy="691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606" y="5891207"/>
            <a:ext cx="1092034" cy="55345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8" y="5937189"/>
            <a:ext cx="1328869" cy="6976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5F9FD2-CA40-9A4A-80E5-6C91EB2527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4525" y="6078020"/>
            <a:ext cx="2151405" cy="4159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47F4D5-8867-3643-A69D-08D48B42F3F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635"/>
          <a:stretch/>
        </p:blipFill>
        <p:spPr>
          <a:xfrm>
            <a:off x="8195034" y="5385437"/>
            <a:ext cx="770384" cy="78474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0A677B7-0A80-894D-A06A-555E79E9B20D}"/>
              </a:ext>
            </a:extLst>
          </p:cNvPr>
          <p:cNvSpPr txBox="1"/>
          <p:nvPr/>
        </p:nvSpPr>
        <p:spPr>
          <a:xfrm>
            <a:off x="-142111" y="2676732"/>
            <a:ext cx="59436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「LHC-ALICE</a:t>
            </a:r>
            <a:r>
              <a:rPr lang="ja-JP" altLang="en-US" sz="1600"/>
              <a:t>実験における重心系衝突エネルギー </a:t>
            </a:r>
            <a:endParaRPr lang="en-US" altLang="ja-JP" sz="1600" dirty="0"/>
          </a:p>
          <a:p>
            <a:r>
              <a:rPr lang="ja-JP" altLang="en-US" sz="1600"/>
              <a:t>　</a:t>
            </a:r>
            <a:r>
              <a:rPr lang="en-US" altLang="ja-JP" sz="1600" dirty="0"/>
              <a:t>5.02 </a:t>
            </a:r>
            <a:r>
              <a:rPr lang="en-US" sz="1600" dirty="0" err="1"/>
              <a:t>TeV</a:t>
            </a:r>
            <a:r>
              <a:rPr lang="en-US" sz="1600" dirty="0"/>
              <a:t> </a:t>
            </a:r>
            <a:r>
              <a:rPr lang="ja-JP" altLang="en-US" sz="1600"/>
              <a:t>陽子</a:t>
            </a:r>
            <a:r>
              <a:rPr lang="en-US" altLang="ja-JP" sz="1600" dirty="0"/>
              <a:t>-</a:t>
            </a:r>
            <a:r>
              <a:rPr lang="ja-JP" altLang="en-US" sz="1600"/>
              <a:t>陽子衝突及び鉛</a:t>
            </a:r>
            <a:r>
              <a:rPr lang="en-US" altLang="ja-JP" sz="1600" dirty="0"/>
              <a:t>-</a:t>
            </a:r>
            <a:r>
              <a:rPr lang="ja-JP" altLang="en-US" sz="1600"/>
              <a:t>鉛衝突実験データを</a:t>
            </a:r>
            <a:endParaRPr lang="en-US" altLang="ja-JP" sz="1600" dirty="0"/>
          </a:p>
          <a:p>
            <a:r>
              <a:rPr lang="ja-JP" altLang="en-US" sz="1600"/>
              <a:t>　用いたジェットの測定</a:t>
            </a:r>
            <a:r>
              <a:rPr lang="en-US" sz="1600" dirty="0"/>
              <a:t>」</a:t>
            </a:r>
          </a:p>
        </p:txBody>
      </p:sp>
    </p:spTree>
    <p:extLst>
      <p:ext uri="{BB962C8B-B14F-4D97-AF65-F5344CB8AC3E}">
        <p14:creationId xmlns:p14="http://schemas.microsoft.com/office/powerpoint/2010/main" val="1391610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Jet reconstruction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92" y="3998711"/>
            <a:ext cx="3181434" cy="23825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261" y="976087"/>
            <a:ext cx="2843757" cy="34070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985706" y="4511654"/>
            <a:ext cx="53124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b="1" dirty="0"/>
              <a:t>‘</a:t>
            </a:r>
            <a:r>
              <a:rPr lang="en-US" sz="2400" b="1" dirty="0"/>
              <a:t>Anti-</a:t>
            </a:r>
            <a:r>
              <a:rPr lang="en-US" sz="2400" b="1" i="1" dirty="0" err="1"/>
              <a:t>k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algorithm’ </a:t>
            </a:r>
            <a:r>
              <a:rPr lang="en-US" sz="2400" dirty="0"/>
              <a:t>is used for signal jets reconstruction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Clustering algorithm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Infra-red and collinear (IRC) safe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Circular cone shaped jet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Currently, one of the standard algorithms</a:t>
            </a:r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320961"/>
            <a:ext cx="6115050" cy="2331388"/>
          </a:xfrm>
        </p:spPr>
        <p:txBody>
          <a:bodyPr>
            <a:normAutofit/>
          </a:bodyPr>
          <a:lstStyle/>
          <a:p>
            <a:r>
              <a:rPr lang="en-US" sz="2400" dirty="0"/>
              <a:t>Measure of the initial </a:t>
            </a:r>
            <a:r>
              <a:rPr lang="en-US" sz="2400" dirty="0" err="1"/>
              <a:t>parton</a:t>
            </a:r>
            <a:r>
              <a:rPr lang="en-US" sz="2400" dirty="0"/>
              <a:t> energy/momentum with final state particles</a:t>
            </a:r>
          </a:p>
          <a:p>
            <a:pPr lvl="1">
              <a:buFont typeface="Wingdings" charset="2"/>
              <a:buChar char="Ø"/>
            </a:pPr>
            <a:r>
              <a:rPr lang="en-US" sz="2000" dirty="0"/>
              <a:t>Jet reconstruction algorithms</a:t>
            </a:r>
          </a:p>
          <a:p>
            <a:pPr lvl="2"/>
            <a:r>
              <a:rPr lang="en-US" dirty="0"/>
              <a:t>Allow correspondence between detector level jet measurement and theoretical calculation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8926" y="6155204"/>
            <a:ext cx="1914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dirty="0"/>
              <a:t>JHEP 0804:063,2008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3667512"/>
            <a:ext cx="4190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R</a:t>
            </a:r>
            <a:r>
              <a:rPr lang="en-US" dirty="0"/>
              <a:t>: Jet resolution parameter (cone radius)</a:t>
            </a:r>
          </a:p>
        </p:txBody>
      </p:sp>
    </p:spTree>
    <p:extLst>
      <p:ext uri="{BB962C8B-B14F-4D97-AF65-F5344CB8AC3E}">
        <p14:creationId xmlns:p14="http://schemas.microsoft.com/office/powerpoint/2010/main" val="61731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32E1EB-CD15-1B44-8CB9-BEEF27D8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018CF5-DE1E-E145-A526-2212D89AE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6AA40A-34AC-624D-B009-C9A2A5264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855EEC4-78C0-2845-8096-1DB47EF7C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Jet quenching result at the LHC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B7DB96-5CCE-2F49-A19A-6D29D8E3B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438" y="1306749"/>
            <a:ext cx="6368975" cy="47800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E4BDBD-5369-7149-A9A8-BFDADA08D128}"/>
              </a:ext>
            </a:extLst>
          </p:cNvPr>
          <p:cNvSpPr txBox="1"/>
          <p:nvPr/>
        </p:nvSpPr>
        <p:spPr>
          <a:xfrm>
            <a:off x="6115050" y="3669794"/>
            <a:ext cx="2810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Low-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tracks</a:t>
            </a:r>
            <a:r>
              <a:rPr lang="en-US" baseline="-25000" dirty="0"/>
              <a:t> </a:t>
            </a:r>
            <a:r>
              <a:rPr lang="en-US" dirty="0"/>
              <a:t> are enhanced at large </a:t>
            </a:r>
            <a:r>
              <a:rPr lang="en-US" altLang="ja-JP" dirty="0" err="1"/>
              <a:t>Δ</a:t>
            </a:r>
            <a:r>
              <a:rPr lang="en-US" altLang="ja-JP" i="1" dirty="0" err="1"/>
              <a:t>r</a:t>
            </a:r>
            <a:endParaRPr lang="en-US" altLang="ja-JP" i="1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High-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 tracks are suppressed 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B0374294-BFE7-744C-A372-7470A6EABB64}"/>
              </a:ext>
            </a:extLst>
          </p:cNvPr>
          <p:cNvSpPr/>
          <p:nvPr/>
        </p:nvSpPr>
        <p:spPr>
          <a:xfrm>
            <a:off x="6271563" y="4970271"/>
            <a:ext cx="358619" cy="1704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F23524-6AE8-6843-B67E-E01A1A321643}"/>
              </a:ext>
            </a:extLst>
          </p:cNvPr>
          <p:cNvSpPr txBox="1"/>
          <p:nvPr/>
        </p:nvSpPr>
        <p:spPr>
          <a:xfrm>
            <a:off x="6654392" y="4846817"/>
            <a:ext cx="241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These results suggest a redistribution of the quenched energy to larger </a:t>
            </a:r>
            <a:r>
              <a:rPr lang="en-US" altLang="ja-JP" dirty="0" err="1"/>
              <a:t>Δ</a:t>
            </a:r>
            <a:r>
              <a:rPr lang="en-US" altLang="ja-JP" i="1" dirty="0" err="1"/>
              <a:t>r</a:t>
            </a:r>
            <a:endParaRPr lang="en-US" i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6DDA30A-C579-8D46-9F74-AE9C83E2A6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1454" y="1442488"/>
            <a:ext cx="2057400" cy="22156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AB61849-976B-7145-A028-B6B5D362CB24}"/>
              </a:ext>
            </a:extLst>
          </p:cNvPr>
          <p:cNvSpPr txBox="1"/>
          <p:nvPr/>
        </p:nvSpPr>
        <p:spPr>
          <a:xfrm>
            <a:off x="262890" y="1099275"/>
            <a:ext cx="1718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JHEP 05 (2018) 006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2CDA8B-999B-F149-BD9B-40885BF04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6255" y="961446"/>
            <a:ext cx="3718568" cy="495809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352F4A99-7A8B-B340-A5C0-350C8CD529A6}"/>
              </a:ext>
            </a:extLst>
          </p:cNvPr>
          <p:cNvSpPr/>
          <p:nvPr/>
        </p:nvSpPr>
        <p:spPr>
          <a:xfrm>
            <a:off x="5423155" y="2904789"/>
            <a:ext cx="365410" cy="36541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276F4D3-E725-D640-BEA2-6874B7FC9CAB}"/>
              </a:ext>
            </a:extLst>
          </p:cNvPr>
          <p:cNvSpPr/>
          <p:nvPr/>
        </p:nvSpPr>
        <p:spPr>
          <a:xfrm>
            <a:off x="1053846" y="2938106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9630A9D-5B24-2D47-8939-A92A3958ED9F}"/>
              </a:ext>
            </a:extLst>
          </p:cNvPr>
          <p:cNvSpPr/>
          <p:nvPr/>
        </p:nvSpPr>
        <p:spPr>
          <a:xfrm>
            <a:off x="1319228" y="2936804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482673-DC17-A346-846C-DCF18E0935D6}"/>
              </a:ext>
            </a:extLst>
          </p:cNvPr>
          <p:cNvSpPr txBox="1"/>
          <p:nvPr/>
        </p:nvSpPr>
        <p:spPr>
          <a:xfrm>
            <a:off x="1076645" y="3331451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Peripheral 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C65E18-4FDD-F040-BAAC-5E5AE9F80C43}"/>
              </a:ext>
            </a:extLst>
          </p:cNvPr>
          <p:cNvSpPr txBox="1"/>
          <p:nvPr/>
        </p:nvSpPr>
        <p:spPr>
          <a:xfrm>
            <a:off x="5327035" y="3301022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Central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492440-7B82-144C-80AB-65DF559E80D0}"/>
              </a:ext>
            </a:extLst>
          </p:cNvPr>
          <p:cNvSpPr txBox="1"/>
          <p:nvPr/>
        </p:nvSpPr>
        <p:spPr>
          <a:xfrm>
            <a:off x="6115050" y="5929824"/>
            <a:ext cx="2810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The effect is larger in central collisions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2891ABE-4FFF-7A47-8817-0DF51EC37A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85087" b="3985"/>
          <a:stretch/>
        </p:blipFill>
        <p:spPr>
          <a:xfrm>
            <a:off x="8254325" y="1484398"/>
            <a:ext cx="454529" cy="390205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37883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118D43-8BD5-E749-A21D-B24D8309D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D6D465-D292-9540-AAE0-3798A6E2B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F5778-4EF6-DF4D-A2EA-508E6F401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D5E64E8-7FE4-7445-BD9E-6DEEE2052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Azimuthal anisotropy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E83C68-2519-7146-B08F-AFD583960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451" y="1155175"/>
            <a:ext cx="7457214" cy="2590181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BA93ACF-D436-A246-9164-68EB0D6E6EB1}"/>
              </a:ext>
            </a:extLst>
          </p:cNvPr>
          <p:cNvCxnSpPr>
            <a:cxnSpLocks/>
          </p:cNvCxnSpPr>
          <p:nvPr/>
        </p:nvCxnSpPr>
        <p:spPr>
          <a:xfrm flipH="1" flipV="1">
            <a:off x="3317760" y="3135999"/>
            <a:ext cx="324659" cy="357112"/>
          </a:xfrm>
          <a:prstGeom prst="straightConnector1">
            <a:avLst/>
          </a:prstGeom>
          <a:ln w="254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E654FB2-38ED-F146-AC64-0AB9F9D89419}"/>
              </a:ext>
            </a:extLst>
          </p:cNvPr>
          <p:cNvSpPr txBox="1"/>
          <p:nvPr/>
        </p:nvSpPr>
        <p:spPr>
          <a:xfrm>
            <a:off x="3344332" y="3471941"/>
            <a:ext cx="3486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Reaction plane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1BE3FE-A86B-964E-BDE2-DC7F81C8E8B6}"/>
              </a:ext>
            </a:extLst>
          </p:cNvPr>
          <p:cNvSpPr txBox="1"/>
          <p:nvPr/>
        </p:nvSpPr>
        <p:spPr>
          <a:xfrm>
            <a:off x="-54613" y="3802870"/>
            <a:ext cx="919861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400" dirty="0"/>
              <a:t>QGP will be formed in the almond shaped overlap zone </a:t>
            </a:r>
            <a:br>
              <a:rPr lang="en-US" sz="2400" dirty="0"/>
            </a:br>
            <a:r>
              <a:rPr lang="en-US" sz="2400" dirty="0"/>
              <a:t>in non-central heavy-ion collisions</a:t>
            </a:r>
          </a:p>
          <a:p>
            <a:endParaRPr lang="en-US" sz="900" dirty="0"/>
          </a:p>
          <a:p>
            <a:pPr marL="285750" indent="-285750">
              <a:buFont typeface="Wingdings" charset="2"/>
              <a:buChar char="Ø"/>
            </a:pPr>
            <a:r>
              <a:rPr lang="en-US" sz="2400" dirty="0"/>
              <a:t>The pressure gradients in the elliptical region cause azimuthal anisotropy of hadron production in momentum space </a:t>
            </a:r>
          </a:p>
          <a:p>
            <a:pPr marL="285750" indent="-285750">
              <a:buFont typeface="Wingdings" charset="2"/>
              <a:buChar char="Ø"/>
            </a:pPr>
            <a:endParaRPr lang="en-US" sz="900" dirty="0"/>
          </a:p>
          <a:p>
            <a:pPr marL="285750" indent="-285750">
              <a:buFont typeface="Wingdings" charset="2"/>
              <a:buChar char="Ø"/>
            </a:pPr>
            <a:r>
              <a:rPr lang="en-US" sz="2400" dirty="0"/>
              <a:t>This process is the main background source for jet measurements in heavy-ion collisions</a:t>
            </a:r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FB4460-8085-1745-B390-4DC2621BB221}"/>
              </a:ext>
            </a:extLst>
          </p:cNvPr>
          <p:cNvSpPr txBox="1"/>
          <p:nvPr/>
        </p:nvSpPr>
        <p:spPr>
          <a:xfrm>
            <a:off x="6869597" y="-1218046"/>
            <a:ext cx="24561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aseline="-25000" dirty="0"/>
              <a:t> </a:t>
            </a:r>
            <a:r>
              <a:rPr lang="en-US" altLang="ja-JP" sz="1600" dirty="0"/>
              <a:t>: Reaction plane</a:t>
            </a:r>
            <a:endParaRPr lang="en-US" sz="16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C1DC2A8-0BE0-FD48-8F9A-44CAE0071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7268" y="-1614741"/>
            <a:ext cx="2468082" cy="36198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94F30BD-5807-E348-B770-7FDF47DC7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2616" y="-1226980"/>
            <a:ext cx="453589" cy="29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57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64A8F1FF-0BCB-974D-B512-844B2D9C0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9986" y="1167445"/>
            <a:ext cx="2980517" cy="3371221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8B6AAD-5285-E940-A908-3FB910C01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B81ADC-9E94-AE43-BA63-D5E7A0ECD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93C59-1FE4-8646-B277-F20A7351E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F362D69-4D5B-3641-A541-C6BADF76D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plane (EP)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9EEE623-2124-F548-BB65-599FEB0234B6}"/>
              </a:ext>
            </a:extLst>
          </p:cNvPr>
          <p:cNvSpPr txBox="1">
            <a:spLocks/>
          </p:cNvSpPr>
          <p:nvPr/>
        </p:nvSpPr>
        <p:spPr>
          <a:xfrm>
            <a:off x="45113" y="830197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dirty="0"/>
              <a:t>Experimental access to initial collision geometry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37AB6E-2630-4541-AB71-EDEC24696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72" y="1161143"/>
            <a:ext cx="4813300" cy="386388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C889A32-B48B-364A-8C90-2DEFD40F1E47}"/>
              </a:ext>
            </a:extLst>
          </p:cNvPr>
          <p:cNvSpPr/>
          <p:nvPr/>
        </p:nvSpPr>
        <p:spPr>
          <a:xfrm rot="267499">
            <a:off x="2245874" y="1797625"/>
            <a:ext cx="1397000" cy="2306109"/>
          </a:xfrm>
          <a:prstGeom prst="ellipse">
            <a:avLst/>
          </a:prstGeom>
          <a:noFill/>
          <a:ln w="4762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701D983-93E5-9E45-B9AD-8C17C278113C}"/>
              </a:ext>
            </a:extLst>
          </p:cNvPr>
          <p:cNvCxnSpPr>
            <a:cxnSpLocks/>
          </p:cNvCxnSpPr>
          <p:nvPr/>
        </p:nvCxnSpPr>
        <p:spPr>
          <a:xfrm>
            <a:off x="1071306" y="2950962"/>
            <a:ext cx="4510638" cy="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F2EF858-27B6-1848-A7BF-4D7C52B28020}"/>
              </a:ext>
            </a:extLst>
          </p:cNvPr>
          <p:cNvSpPr txBox="1"/>
          <p:nvPr/>
        </p:nvSpPr>
        <p:spPr>
          <a:xfrm>
            <a:off x="4912918" y="2354458"/>
            <a:ext cx="147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Reaction plane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A0D953-9D91-7645-98E9-2E747969ECC9}"/>
              </a:ext>
            </a:extLst>
          </p:cNvPr>
          <p:cNvSpPr txBox="1"/>
          <p:nvPr/>
        </p:nvSpPr>
        <p:spPr>
          <a:xfrm>
            <a:off x="4507856" y="3103026"/>
            <a:ext cx="56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>
                <a:solidFill>
                  <a:srgbClr val="FF9300"/>
                </a:solidFill>
              </a:rPr>
              <a:t>Ψ</a:t>
            </a:r>
            <a:r>
              <a:rPr lang="en-US" altLang="ja-JP" i="1" baseline="-25000" dirty="0">
                <a:solidFill>
                  <a:srgbClr val="FF9300"/>
                </a:solidFill>
              </a:rPr>
              <a:t>2</a:t>
            </a:r>
            <a:endParaRPr lang="en-US" i="1" baseline="-25000" dirty="0">
              <a:solidFill>
                <a:srgbClr val="FF9300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6103A64-F86A-DF43-BE0A-F1A398C9D28C}"/>
              </a:ext>
            </a:extLst>
          </p:cNvPr>
          <p:cNvCxnSpPr>
            <a:cxnSpLocks/>
          </p:cNvCxnSpPr>
          <p:nvPr/>
        </p:nvCxnSpPr>
        <p:spPr>
          <a:xfrm rot="5400000" flipV="1">
            <a:off x="2909733" y="1172496"/>
            <a:ext cx="277832" cy="3563350"/>
          </a:xfrm>
          <a:prstGeom prst="straightConnector1">
            <a:avLst/>
          </a:prstGeom>
          <a:ln w="41275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riangle 13">
            <a:extLst>
              <a:ext uri="{FF2B5EF4-FFF2-40B4-BE49-F238E27FC236}">
                <a16:creationId xmlns:a16="http://schemas.microsoft.com/office/drawing/2014/main" id="{360F2EFD-6A10-7740-BF06-8A5E8DDC3633}"/>
              </a:ext>
            </a:extLst>
          </p:cNvPr>
          <p:cNvSpPr/>
          <p:nvPr/>
        </p:nvSpPr>
        <p:spPr>
          <a:xfrm rot="15300000">
            <a:off x="1733071" y="2110723"/>
            <a:ext cx="2120364" cy="1827899"/>
          </a:xfrm>
          <a:prstGeom prst="triangle">
            <a:avLst/>
          </a:prstGeom>
          <a:noFill/>
          <a:ln w="603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7C5F0F8-8DA3-D849-A3BA-47F2288A86E2}"/>
              </a:ext>
            </a:extLst>
          </p:cNvPr>
          <p:cNvCxnSpPr>
            <a:cxnSpLocks/>
          </p:cNvCxnSpPr>
          <p:nvPr/>
        </p:nvCxnSpPr>
        <p:spPr>
          <a:xfrm flipV="1">
            <a:off x="2944374" y="2498880"/>
            <a:ext cx="1908706" cy="469053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1BEB934-2D75-9041-83E8-BD67BA685041}"/>
              </a:ext>
            </a:extLst>
          </p:cNvPr>
          <p:cNvCxnSpPr>
            <a:cxnSpLocks/>
          </p:cNvCxnSpPr>
          <p:nvPr/>
        </p:nvCxnSpPr>
        <p:spPr>
          <a:xfrm rot="7200000" flipV="1">
            <a:off x="1766403" y="3677582"/>
            <a:ext cx="1908706" cy="469053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CA620AB-8626-614B-A9C8-540FB85F259E}"/>
              </a:ext>
            </a:extLst>
          </p:cNvPr>
          <p:cNvCxnSpPr>
            <a:cxnSpLocks/>
          </p:cNvCxnSpPr>
          <p:nvPr/>
        </p:nvCxnSpPr>
        <p:spPr>
          <a:xfrm rot="14400000" flipV="1">
            <a:off x="1344909" y="2011297"/>
            <a:ext cx="1908706" cy="469053"/>
          </a:xfrm>
          <a:prstGeom prst="straightConnector1">
            <a:avLst/>
          </a:prstGeom>
          <a:ln w="603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AF18801-ED3E-9142-A847-5953F8BE6D1C}"/>
              </a:ext>
            </a:extLst>
          </p:cNvPr>
          <p:cNvSpPr txBox="1"/>
          <p:nvPr/>
        </p:nvSpPr>
        <p:spPr>
          <a:xfrm>
            <a:off x="4548440" y="2107326"/>
            <a:ext cx="56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>
                <a:solidFill>
                  <a:srgbClr val="00B050"/>
                </a:solidFill>
              </a:rPr>
              <a:t>Ψ</a:t>
            </a:r>
            <a:r>
              <a:rPr lang="en-US" altLang="ja-JP" i="1" baseline="-25000" dirty="0">
                <a:solidFill>
                  <a:srgbClr val="00B050"/>
                </a:solidFill>
              </a:rPr>
              <a:t>3</a:t>
            </a:r>
            <a:endParaRPr lang="en-US" i="1" baseline="-25000" dirty="0">
              <a:solidFill>
                <a:srgbClr val="00B050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C525325-3726-9846-BC4F-5B84E5FBDB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793" y="4676266"/>
            <a:ext cx="1353109" cy="183381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DB239B4-D0ED-EA47-AEDE-53F94EF2F14E}"/>
              </a:ext>
            </a:extLst>
          </p:cNvPr>
          <p:cNvSpPr txBox="1"/>
          <p:nvPr/>
        </p:nvSpPr>
        <p:spPr>
          <a:xfrm>
            <a:off x="5023147" y="6237622"/>
            <a:ext cx="4420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Azimuthal angle of emitted particles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265C846-6F00-3B4E-8A2D-29B0B3756B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933" t="-10417" r="81626" b="-2"/>
          <a:stretch/>
        </p:blipFill>
        <p:spPr>
          <a:xfrm>
            <a:off x="4930553" y="6250229"/>
            <a:ext cx="138889" cy="2390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7126A1EF-7561-044D-9790-1AC4B68DC54E}"/>
              </a:ext>
            </a:extLst>
          </p:cNvPr>
          <p:cNvSpPr txBox="1"/>
          <p:nvPr/>
        </p:nvSpPr>
        <p:spPr>
          <a:xfrm>
            <a:off x="1680567" y="5100262"/>
            <a:ext cx="2326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Azimuthal distribution: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036DD61-E229-B942-9447-42A61A3FD76C}"/>
              </a:ext>
            </a:extLst>
          </p:cNvPr>
          <p:cNvSpPr txBox="1"/>
          <p:nvPr/>
        </p:nvSpPr>
        <p:spPr>
          <a:xfrm>
            <a:off x="1680567" y="5620056"/>
            <a:ext cx="3183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Event plane for n-</a:t>
            </a:r>
            <a:r>
              <a:rPr lang="en-US" dirty="0" err="1"/>
              <a:t>th</a:t>
            </a:r>
            <a:r>
              <a:rPr lang="en-US" dirty="0"/>
              <a:t> harmonics: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1CEAEB-628F-604B-ACBD-0637D7D42967}"/>
              </a:ext>
            </a:extLst>
          </p:cNvPr>
          <p:cNvSpPr txBox="1"/>
          <p:nvPr/>
        </p:nvSpPr>
        <p:spPr>
          <a:xfrm>
            <a:off x="1024855" y="4017905"/>
            <a:ext cx="2339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arXiv:0805.4411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0CEF3F-F02F-E54D-A465-7DF0C3994D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4137" y="5545705"/>
            <a:ext cx="2556611" cy="49856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BDBB379-65DC-6B48-8BC0-5687DF49B3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0990" y="6126635"/>
            <a:ext cx="172965" cy="11761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A8FF56-D1BE-A945-9FB2-1FD35E98A328}"/>
              </a:ext>
            </a:extLst>
          </p:cNvPr>
          <p:cNvSpPr txBox="1"/>
          <p:nvPr/>
        </p:nvSpPr>
        <p:spPr>
          <a:xfrm>
            <a:off x="5023147" y="5997835"/>
            <a:ext cx="44202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weight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F21816B-98A9-7B4B-9380-48B0A0C0C107}"/>
              </a:ext>
            </a:extLst>
          </p:cNvPr>
          <p:cNvSpPr/>
          <p:nvPr/>
        </p:nvSpPr>
        <p:spPr>
          <a:xfrm>
            <a:off x="6965571" y="2308820"/>
            <a:ext cx="1410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err="1">
                <a:solidFill>
                  <a:srgbClr val="000000"/>
                </a:solidFill>
                <a:latin typeface="Lucida Grande" panose="020B0600040502020204" pitchFamily="34" charset="0"/>
              </a:rPr>
              <a:t>Phys.Rev.Lett</a:t>
            </a:r>
            <a:r>
              <a:rPr lang="en-US" sz="1000" dirty="0">
                <a:solidFill>
                  <a:srgbClr val="000000"/>
                </a:solidFill>
                <a:latin typeface="Lucida Grande" panose="020B0600040502020204" pitchFamily="34" charset="0"/>
              </a:rPr>
              <a:t>. </a:t>
            </a:r>
            <a:br>
              <a:rPr lang="en-US" sz="1000" dirty="0">
                <a:solidFill>
                  <a:srgbClr val="000000"/>
                </a:solidFill>
                <a:latin typeface="Lucida Grande" panose="020B0600040502020204" pitchFamily="34" charset="0"/>
              </a:rPr>
            </a:br>
            <a:r>
              <a:rPr lang="en-US" sz="1000" dirty="0">
                <a:solidFill>
                  <a:srgbClr val="000000"/>
                </a:solidFill>
                <a:latin typeface="Lucida Grande" panose="020B0600040502020204" pitchFamily="34" charset="0"/>
              </a:rPr>
              <a:t>116 (2016) 132302</a:t>
            </a:r>
            <a:endParaRPr lang="en-US" sz="1000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18125BF3-379C-F645-9A47-C009240B1708}"/>
              </a:ext>
            </a:extLst>
          </p:cNvPr>
          <p:cNvSpPr/>
          <p:nvPr/>
        </p:nvSpPr>
        <p:spPr>
          <a:xfrm>
            <a:off x="6260175" y="4547706"/>
            <a:ext cx="365410" cy="36541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1E6522E4-DD3F-0C45-B9DE-318058529FE4}"/>
              </a:ext>
            </a:extLst>
          </p:cNvPr>
          <p:cNvSpPr/>
          <p:nvPr/>
        </p:nvSpPr>
        <p:spPr>
          <a:xfrm>
            <a:off x="8441819" y="4547194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BCCF4CB6-06AA-E34D-8AF1-2A6D0BC464D6}"/>
              </a:ext>
            </a:extLst>
          </p:cNvPr>
          <p:cNvSpPr/>
          <p:nvPr/>
        </p:nvSpPr>
        <p:spPr>
          <a:xfrm>
            <a:off x="8707201" y="4545892"/>
            <a:ext cx="387992" cy="38799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C8D096A-1F30-D14C-A276-116C3EE4167C}"/>
              </a:ext>
            </a:extLst>
          </p:cNvPr>
          <p:cNvCxnSpPr>
            <a:cxnSpLocks/>
          </p:cNvCxnSpPr>
          <p:nvPr/>
        </p:nvCxnSpPr>
        <p:spPr>
          <a:xfrm>
            <a:off x="6674422" y="4909132"/>
            <a:ext cx="1750950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65F03AB0-B532-FF44-969E-A0A684411C99}"/>
              </a:ext>
            </a:extLst>
          </p:cNvPr>
          <p:cNvSpPr txBox="1"/>
          <p:nvPr/>
        </p:nvSpPr>
        <p:spPr>
          <a:xfrm>
            <a:off x="7743683" y="4533295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Peripheral 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50F9D2E-65CE-9848-A122-BF34849DE5A9}"/>
              </a:ext>
            </a:extLst>
          </p:cNvPr>
          <p:cNvSpPr txBox="1"/>
          <p:nvPr/>
        </p:nvSpPr>
        <p:spPr>
          <a:xfrm>
            <a:off x="6660438" y="4540132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Central</a:t>
            </a:r>
            <a:br>
              <a:rPr lang="en-US" sz="1000" dirty="0"/>
            </a:br>
            <a:r>
              <a:rPr lang="en-US" sz="1000" dirty="0"/>
              <a:t>collisions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1D7526EE-EEB2-4146-B1E8-6FD7A4993C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0456" y="5044945"/>
            <a:ext cx="2613278" cy="47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30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FDF45B-CC8E-514D-8584-F41D82CA1F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026" y="5105543"/>
            <a:ext cx="7886700" cy="4351338"/>
          </a:xfrm>
        </p:spPr>
        <p:txBody>
          <a:bodyPr/>
          <a:lstStyle/>
          <a:p>
            <a:r>
              <a:rPr lang="en-US" sz="2400" dirty="0"/>
              <a:t>Initial collision geometry and in-medium </a:t>
            </a:r>
            <a:r>
              <a:rPr lang="en-US" sz="2400" dirty="0" err="1"/>
              <a:t>parton</a:t>
            </a:r>
            <a:r>
              <a:rPr lang="en-US" sz="2400" dirty="0"/>
              <a:t> path-length can be constrained by selecting jet axis </a:t>
            </a:r>
            <a:r>
              <a:rPr lang="en-US" sz="2400" dirty="0" err="1"/>
              <a:t>w.r.t</a:t>
            </a:r>
            <a:r>
              <a:rPr lang="en-US" sz="2400" dirty="0"/>
              <a:t>. event plane</a:t>
            </a:r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604EAA-6A4C-504F-B50A-E6DC4B7E0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E3EA60-F26B-2A4E-924F-36DEF1615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B147A-6771-114D-9F6E-A8AAC1931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AAF6C39-F956-2949-94BC-530FA0AC3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2" y="-379442"/>
            <a:ext cx="8803758" cy="1325563"/>
          </a:xfrm>
        </p:spPr>
        <p:txBody>
          <a:bodyPr/>
          <a:lstStyle/>
          <a:p>
            <a:r>
              <a:rPr lang="en-US" dirty="0"/>
              <a:t>Parton path-length control 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942BACB-E1B1-774A-A4C1-7B6C6F216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146387"/>
            <a:ext cx="4813300" cy="3863888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C2978117-F50C-F041-BDD6-92C41C252553}"/>
              </a:ext>
            </a:extLst>
          </p:cNvPr>
          <p:cNvSpPr/>
          <p:nvPr/>
        </p:nvSpPr>
        <p:spPr>
          <a:xfrm rot="267499">
            <a:off x="3738352" y="1782869"/>
            <a:ext cx="1397000" cy="2306109"/>
          </a:xfrm>
          <a:prstGeom prst="ellipse">
            <a:avLst/>
          </a:prstGeom>
          <a:noFill/>
          <a:ln w="47625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7EEDB59-9A00-2540-B641-A9D32DD31E2F}"/>
              </a:ext>
            </a:extLst>
          </p:cNvPr>
          <p:cNvCxnSpPr>
            <a:cxnSpLocks/>
          </p:cNvCxnSpPr>
          <p:nvPr/>
        </p:nvCxnSpPr>
        <p:spPr>
          <a:xfrm rot="5400000" flipV="1">
            <a:off x="4402211" y="1157740"/>
            <a:ext cx="277832" cy="3563350"/>
          </a:xfrm>
          <a:prstGeom prst="straightConnector1">
            <a:avLst/>
          </a:prstGeom>
          <a:ln w="41275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638D48C-AB4F-454F-B0D4-57645F4ACC03}"/>
              </a:ext>
            </a:extLst>
          </p:cNvPr>
          <p:cNvSpPr txBox="1"/>
          <p:nvPr/>
        </p:nvSpPr>
        <p:spPr>
          <a:xfrm>
            <a:off x="2517333" y="4003149"/>
            <a:ext cx="2339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arXiv:0805.4411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B6DFB6E-6626-7244-B723-2B93E0B9A429}"/>
              </a:ext>
            </a:extLst>
          </p:cNvPr>
          <p:cNvGrpSpPr/>
          <p:nvPr/>
        </p:nvGrpSpPr>
        <p:grpSpPr>
          <a:xfrm>
            <a:off x="4446844" y="505775"/>
            <a:ext cx="1370615" cy="2407659"/>
            <a:chOff x="4446844" y="505775"/>
            <a:chExt cx="1370615" cy="2407659"/>
          </a:xfrm>
        </p:grpSpPr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00C9E4A9-8A43-6348-934C-219518D36C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46844" y="505775"/>
              <a:ext cx="913351" cy="2407659"/>
            </a:xfrm>
            <a:prstGeom prst="straightConnector1">
              <a:avLst/>
            </a:prstGeom>
            <a:ln w="34925">
              <a:solidFill>
                <a:schemeClr val="tx1"/>
              </a:solidFill>
              <a:prstDash val="sysDot"/>
              <a:tailEnd type="triangle"/>
            </a:ln>
            <a:effectLst>
              <a:glow rad="63500">
                <a:schemeClr val="bg1"/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53373D7-CF39-B347-A3AE-8B0020EDD61B}"/>
                </a:ext>
              </a:extLst>
            </p:cNvPr>
            <p:cNvCxnSpPr>
              <a:cxnSpLocks/>
              <a:endCxn id="38" idx="0"/>
            </p:cNvCxnSpPr>
            <p:nvPr/>
          </p:nvCxnSpPr>
          <p:spPr>
            <a:xfrm flipH="1" flipV="1">
              <a:off x="4693942" y="713579"/>
              <a:ext cx="68869" cy="130919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51A2107-15B0-B84A-A3B4-D1E5EBF6D844}"/>
                </a:ext>
              </a:extLst>
            </p:cNvPr>
            <p:cNvCxnSpPr>
              <a:cxnSpLocks/>
              <a:endCxn id="38" idx="4"/>
            </p:cNvCxnSpPr>
            <p:nvPr/>
          </p:nvCxnSpPr>
          <p:spPr>
            <a:xfrm flipV="1">
              <a:off x="4762811" y="1089177"/>
              <a:ext cx="1023257" cy="93359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83902D3-A924-E943-AE82-47E5A0E2F82D}"/>
                </a:ext>
              </a:extLst>
            </p:cNvPr>
            <p:cNvSpPr/>
            <p:nvPr/>
          </p:nvSpPr>
          <p:spPr>
            <a:xfrm rot="17338731">
              <a:off x="5020526" y="323924"/>
              <a:ext cx="438958" cy="1154908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F9E71A3-E2B9-2544-AB76-794724628E1B}"/>
              </a:ext>
            </a:extLst>
          </p:cNvPr>
          <p:cNvGrpSpPr/>
          <p:nvPr/>
        </p:nvGrpSpPr>
        <p:grpSpPr>
          <a:xfrm>
            <a:off x="4441661" y="2944335"/>
            <a:ext cx="2341848" cy="903601"/>
            <a:chOff x="4441661" y="2944335"/>
            <a:chExt cx="2341848" cy="903601"/>
          </a:xfrm>
        </p:grpSpPr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B76819DE-7A33-D44C-AB6B-617EC2791AF3}"/>
                </a:ext>
              </a:extLst>
            </p:cNvPr>
            <p:cNvCxnSpPr>
              <a:cxnSpLocks/>
            </p:cNvCxnSpPr>
            <p:nvPr/>
          </p:nvCxnSpPr>
          <p:spPr>
            <a:xfrm>
              <a:off x="4441661" y="2944335"/>
              <a:ext cx="2341848" cy="849318"/>
            </a:xfrm>
            <a:prstGeom prst="straightConnector1">
              <a:avLst/>
            </a:prstGeom>
            <a:ln w="34925">
              <a:solidFill>
                <a:schemeClr val="tx1"/>
              </a:solidFill>
              <a:prstDash val="sysDot"/>
              <a:tailEnd type="triangle"/>
            </a:ln>
            <a:effectLst>
              <a:glow rad="127000">
                <a:schemeClr val="bg1"/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50FF5FE-2B0A-E84F-8839-764EF29BBEE1}"/>
                </a:ext>
              </a:extLst>
            </p:cNvPr>
            <p:cNvCxnSpPr>
              <a:cxnSpLocks/>
              <a:endCxn id="35" idx="4"/>
            </p:cNvCxnSpPr>
            <p:nvPr/>
          </p:nvCxnSpPr>
          <p:spPr>
            <a:xfrm>
              <a:off x="5000840" y="3132387"/>
              <a:ext cx="1163753" cy="6994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A2E3B26-3E77-0846-B861-137B0B6C8BBD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>
              <a:off x="5014466" y="3147320"/>
              <a:ext cx="1337629" cy="1544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7BDC110-52E9-594E-A11F-B398F33F0229}"/>
                </a:ext>
              </a:extLst>
            </p:cNvPr>
            <p:cNvSpPr/>
            <p:nvPr/>
          </p:nvSpPr>
          <p:spPr>
            <a:xfrm rot="1168808">
              <a:off x="6093989" y="3285675"/>
              <a:ext cx="328709" cy="562261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63FCB9B8-7172-A446-8FA9-5E070FBC1892}"/>
              </a:ext>
            </a:extLst>
          </p:cNvPr>
          <p:cNvCxnSpPr>
            <a:cxnSpLocks/>
          </p:cNvCxnSpPr>
          <p:nvPr/>
        </p:nvCxnSpPr>
        <p:spPr>
          <a:xfrm flipH="1">
            <a:off x="4319337" y="1146387"/>
            <a:ext cx="253116" cy="3523821"/>
          </a:xfrm>
          <a:prstGeom prst="straightConnector1">
            <a:avLst/>
          </a:prstGeom>
          <a:ln w="31750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16525EF-AECA-F24C-ADB0-099FB95FBB54}"/>
              </a:ext>
            </a:extLst>
          </p:cNvPr>
          <p:cNvSpPr txBox="1"/>
          <p:nvPr/>
        </p:nvSpPr>
        <p:spPr>
          <a:xfrm>
            <a:off x="5380422" y="2597275"/>
            <a:ext cx="98839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300"/>
                </a:solidFill>
              </a:rPr>
              <a:t>In-plane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3A13531-A2D3-5245-849D-DF4477FE186B}"/>
              </a:ext>
            </a:extLst>
          </p:cNvPr>
          <p:cNvSpPr txBox="1"/>
          <p:nvPr/>
        </p:nvSpPr>
        <p:spPr>
          <a:xfrm>
            <a:off x="3083653" y="1060161"/>
            <a:ext cx="136982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300"/>
                </a:solidFill>
              </a:rPr>
              <a:t>Out-of-plane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877EE43-203F-6E4D-B334-11B57A228441}"/>
              </a:ext>
            </a:extLst>
          </p:cNvPr>
          <p:cNvSpPr txBox="1"/>
          <p:nvPr/>
        </p:nvSpPr>
        <p:spPr>
          <a:xfrm>
            <a:off x="6376856" y="3776126"/>
            <a:ext cx="119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Jet axis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84BB1F18-85DD-B24E-9AF7-D34BDB38F05F}"/>
              </a:ext>
            </a:extLst>
          </p:cNvPr>
          <p:cNvSpPr txBox="1"/>
          <p:nvPr/>
        </p:nvSpPr>
        <p:spPr>
          <a:xfrm>
            <a:off x="6322745" y="3026771"/>
            <a:ext cx="56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i="1" dirty="0">
                <a:solidFill>
                  <a:srgbClr val="FF9300"/>
                </a:solidFill>
              </a:rPr>
              <a:t>Ψ</a:t>
            </a:r>
            <a:r>
              <a:rPr lang="en-US" altLang="ja-JP" i="1" baseline="-25000" dirty="0">
                <a:solidFill>
                  <a:srgbClr val="FF9300"/>
                </a:solidFill>
              </a:rPr>
              <a:t>2</a:t>
            </a:r>
            <a:endParaRPr lang="en-US" i="1" baseline="-25000" dirty="0">
              <a:solidFill>
                <a:srgbClr val="FF93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021007-9194-A54D-B0EA-B85EE6715242}"/>
              </a:ext>
            </a:extLst>
          </p:cNvPr>
          <p:cNvSpPr txBox="1"/>
          <p:nvPr/>
        </p:nvSpPr>
        <p:spPr>
          <a:xfrm>
            <a:off x="6592980" y="3348269"/>
            <a:ext cx="3115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</a:rPr>
              <a:t>In-plane: short path-length</a:t>
            </a:r>
            <a:br>
              <a:rPr lang="en-US" sz="1600" dirty="0"/>
            </a:br>
            <a:r>
              <a:rPr lang="en-US" sz="1600" dirty="0"/>
              <a:t>         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1DE7EB-0D2B-4C4D-BFBF-FBC4F747D554}"/>
              </a:ext>
            </a:extLst>
          </p:cNvPr>
          <p:cNvSpPr txBox="1"/>
          <p:nvPr/>
        </p:nvSpPr>
        <p:spPr>
          <a:xfrm>
            <a:off x="5854937" y="988443"/>
            <a:ext cx="307989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Out-of-plane: long path-length</a:t>
            </a:r>
          </a:p>
          <a:p>
            <a:endParaRPr lang="en-US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DBF1038-D181-434A-88EA-F7A783B3DF5D}"/>
              </a:ext>
            </a:extLst>
          </p:cNvPr>
          <p:cNvSpPr txBox="1"/>
          <p:nvPr/>
        </p:nvSpPr>
        <p:spPr>
          <a:xfrm>
            <a:off x="5360195" y="321109"/>
            <a:ext cx="119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Jet axis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FB29A8C-68C9-3C4E-B1BF-DB265D7C2FB6}"/>
              </a:ext>
            </a:extLst>
          </p:cNvPr>
          <p:cNvCxnSpPr>
            <a:cxnSpLocks/>
          </p:cNvCxnSpPr>
          <p:nvPr/>
        </p:nvCxnSpPr>
        <p:spPr>
          <a:xfrm flipV="1">
            <a:off x="4468707" y="1953184"/>
            <a:ext cx="335723" cy="890673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  <a:effectLst>
            <a:glow rad="1397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8CC103C-E2B2-EF49-9658-7CAE0FCDFEBF}"/>
              </a:ext>
            </a:extLst>
          </p:cNvPr>
          <p:cNvCxnSpPr>
            <a:cxnSpLocks/>
          </p:cNvCxnSpPr>
          <p:nvPr/>
        </p:nvCxnSpPr>
        <p:spPr>
          <a:xfrm>
            <a:off x="4440886" y="2944335"/>
            <a:ext cx="581401" cy="210528"/>
          </a:xfrm>
          <a:prstGeom prst="line">
            <a:avLst/>
          </a:prstGeom>
          <a:ln w="38100">
            <a:solidFill>
              <a:srgbClr val="0070C0"/>
            </a:solidFill>
            <a:prstDash val="sysDot"/>
          </a:ln>
          <a:effectLst>
            <a:glow rad="1397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Down Arrow 49">
            <a:extLst>
              <a:ext uri="{FF2B5EF4-FFF2-40B4-BE49-F238E27FC236}">
                <a16:creationId xmlns:a16="http://schemas.microsoft.com/office/drawing/2014/main" id="{93F9D417-EF89-4D4A-9823-D06719495EB1}"/>
              </a:ext>
            </a:extLst>
          </p:cNvPr>
          <p:cNvSpPr/>
          <p:nvPr/>
        </p:nvSpPr>
        <p:spPr>
          <a:xfrm rot="16200000">
            <a:off x="1063695" y="5874945"/>
            <a:ext cx="409806" cy="669938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142745E-4DC4-4C49-B802-DEEAD8E6F567}"/>
              </a:ext>
            </a:extLst>
          </p:cNvPr>
          <p:cNvSpPr txBox="1"/>
          <p:nvPr/>
        </p:nvSpPr>
        <p:spPr>
          <a:xfrm>
            <a:off x="1603567" y="5952816"/>
            <a:ext cx="7578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Initial collision geometry dependence of jet modification </a:t>
            </a:r>
          </a:p>
        </p:txBody>
      </p:sp>
    </p:spTree>
    <p:extLst>
      <p:ext uri="{BB962C8B-B14F-4D97-AF65-F5344CB8AC3E}">
        <p14:creationId xmlns:p14="http://schemas.microsoft.com/office/powerpoint/2010/main" val="52570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12" grpId="0"/>
      <p:bldP spid="16" grpId="0"/>
      <p:bldP spid="43" grpId="0"/>
      <p:bldP spid="50" grpId="0" animBg="1"/>
      <p:bldP spid="28" grpId="0"/>
      <p:bldP spid="2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4013807"/>
            <a:ext cx="3895286" cy="1595455"/>
          </a:xfrm>
        </p:spPr>
        <p:txBody>
          <a:bodyPr>
            <a:normAutofit/>
          </a:bodyPr>
          <a:lstStyle/>
          <a:p>
            <a:r>
              <a:rPr lang="en-US" sz="1800" dirty="0"/>
              <a:t>Four major experiments</a:t>
            </a:r>
          </a:p>
          <a:p>
            <a:pPr lvl="1"/>
            <a:r>
              <a:rPr lang="en-US" sz="1600" b="1" u="sng" dirty="0"/>
              <a:t>ALICE</a:t>
            </a:r>
            <a:r>
              <a:rPr lang="en-US" sz="1600" dirty="0"/>
              <a:t>, ATLAS, CMS, </a:t>
            </a:r>
            <a:r>
              <a:rPr lang="en-US" sz="1600" dirty="0" err="1"/>
              <a:t>LHCb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b="1" dirty="0"/>
              <a:t>L</a:t>
            </a:r>
            <a:r>
              <a:rPr lang="en-US" dirty="0"/>
              <a:t>arge </a:t>
            </a:r>
            <a:r>
              <a:rPr lang="en-US" b="1" dirty="0"/>
              <a:t>H</a:t>
            </a:r>
            <a:r>
              <a:rPr lang="en-US" dirty="0"/>
              <a:t>adron </a:t>
            </a:r>
            <a:r>
              <a:rPr lang="en-US" b="1" dirty="0"/>
              <a:t>C</a:t>
            </a:r>
            <a:r>
              <a:rPr lang="en-US" dirty="0"/>
              <a:t>ollider (LHC)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708" y="2533982"/>
            <a:ext cx="4935992" cy="3089931"/>
          </a:xfrm>
          <a:prstGeom prst="rect">
            <a:avLst/>
          </a:prstGeom>
        </p:spPr>
      </p:pic>
      <p:sp>
        <p:nvSpPr>
          <p:cNvPr id="55" name="Oval 54"/>
          <p:cNvSpPr/>
          <p:nvPr/>
        </p:nvSpPr>
        <p:spPr>
          <a:xfrm>
            <a:off x="6614950" y="4389843"/>
            <a:ext cx="131098" cy="149276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glow rad="101600">
              <a:schemeClr val="accent3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/>
          <p:nvPr/>
        </p:nvCxnSpPr>
        <p:spPr>
          <a:xfrm flipH="1">
            <a:off x="6790460" y="2791947"/>
            <a:ext cx="191496" cy="404742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4367705" y="2553500"/>
            <a:ext cx="4358950" cy="69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>
            <a:off x="4782690" y="2826948"/>
            <a:ext cx="475807" cy="874181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4433437" y="2820679"/>
            <a:ext cx="360828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340848" y="2561002"/>
            <a:ext cx="62781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CMS</a:t>
            </a:r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7067283" y="2596300"/>
            <a:ext cx="554981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7000220" y="2333326"/>
            <a:ext cx="74630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ATLAS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317294" y="2850698"/>
            <a:ext cx="948720" cy="601949"/>
            <a:chOff x="7115414" y="3206956"/>
            <a:chExt cx="863414" cy="601949"/>
          </a:xfrm>
          <a:effectLst>
            <a:glow rad="114300">
              <a:schemeClr val="bg1"/>
            </a:glow>
          </a:effectLst>
        </p:grpSpPr>
        <p:cxnSp>
          <p:nvCxnSpPr>
            <p:cNvPr id="64" name="Straight Connector 63"/>
            <p:cNvCxnSpPr/>
            <p:nvPr/>
          </p:nvCxnSpPr>
          <p:spPr>
            <a:xfrm flipH="1">
              <a:off x="7115414" y="3206956"/>
              <a:ext cx="284801" cy="601949"/>
            </a:xfrm>
            <a:prstGeom prst="line">
              <a:avLst/>
            </a:prstGeom>
            <a:ln w="31750">
              <a:solidFill>
                <a:srgbClr val="00B050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H="1" flipV="1">
              <a:off x="7388018" y="3214986"/>
              <a:ext cx="590810" cy="9814"/>
            </a:xfrm>
            <a:prstGeom prst="line">
              <a:avLst/>
            </a:prstGeom>
            <a:ln w="317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Box 65"/>
          <p:cNvSpPr txBox="1"/>
          <p:nvPr/>
        </p:nvSpPr>
        <p:spPr>
          <a:xfrm>
            <a:off x="7645189" y="2817076"/>
            <a:ext cx="80812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ALICE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6970368" y="2588428"/>
            <a:ext cx="108452" cy="229227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tx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/>
          <p:cNvSpPr/>
          <p:nvPr/>
        </p:nvSpPr>
        <p:spPr>
          <a:xfrm>
            <a:off x="6636666" y="4374203"/>
            <a:ext cx="131098" cy="1492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4942552" y="4760844"/>
            <a:ext cx="131098" cy="14927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5526850" y="2731566"/>
            <a:ext cx="256434" cy="541993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bg1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 flipV="1">
            <a:off x="5869773" y="2525049"/>
            <a:ext cx="469147" cy="4467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5771696" y="2528047"/>
            <a:ext cx="108452" cy="229227"/>
          </a:xfrm>
          <a:prstGeom prst="line">
            <a:avLst/>
          </a:prstGeom>
          <a:ln w="31750">
            <a:solidFill>
              <a:srgbClr val="00B050"/>
            </a:solidFill>
          </a:ln>
          <a:effectLst>
            <a:glow rad="88900">
              <a:schemeClr val="tx1">
                <a:alpha val="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793263" y="2255936"/>
            <a:ext cx="66351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LHCb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96" y="1519949"/>
            <a:ext cx="1491988" cy="992954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215" y="1344462"/>
            <a:ext cx="1567704" cy="841741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360" y="1482317"/>
            <a:ext cx="1462891" cy="913181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6532" y="3303792"/>
            <a:ext cx="1667936" cy="1018136"/>
          </a:xfrm>
          <a:prstGeom prst="rect">
            <a:avLst/>
          </a:prstGeom>
        </p:spPr>
      </p:pic>
      <p:sp>
        <p:nvSpPr>
          <p:cNvPr id="98" name="Footer Placeholder 9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972962" y="4592021"/>
            <a:ext cx="0" cy="16688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74997" y="4667269"/>
            <a:ext cx="1942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I’m participating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58113" y="1120252"/>
            <a:ext cx="3447785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Built and operated by the European Organization for Nuclear Research (CERN)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Currently, The world’s largest particle accelerator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About 27km in circumference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0" y="2831219"/>
            <a:ext cx="399284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Particle species and collision energies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pp: </a:t>
            </a:r>
            <a:r>
              <a:rPr lang="ja-JP" altLang="en-US" sz="1600" dirty="0"/>
              <a:t>√</a:t>
            </a:r>
            <a:r>
              <a:rPr lang="en-US" altLang="ja-JP" sz="1600" dirty="0"/>
              <a:t>s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= </a:t>
            </a:r>
            <a:r>
              <a:rPr lang="en-US" sz="1600" dirty="0"/>
              <a:t>0.9, 2.76, 5.02, 7, 8, 13 </a:t>
            </a:r>
            <a:r>
              <a:rPr lang="en-US" sz="1600" dirty="0" err="1"/>
              <a:t>TeV</a:t>
            </a: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 err="1"/>
              <a:t>Pb-Pb</a:t>
            </a:r>
            <a:r>
              <a:rPr lang="en-US" sz="1600" dirty="0"/>
              <a:t>: </a:t>
            </a:r>
            <a:r>
              <a:rPr lang="ja-JP" altLang="en-US" sz="1600" dirty="0"/>
              <a:t>√</a:t>
            </a:r>
            <a:r>
              <a:rPr lang="en-US" altLang="ja-JP" sz="1600" dirty="0" err="1"/>
              <a:t>s</a:t>
            </a:r>
            <a:r>
              <a:rPr lang="en-US" altLang="ja-JP" sz="1600" baseline="-25000" dirty="0" err="1"/>
              <a:t>NN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= </a:t>
            </a:r>
            <a:r>
              <a:rPr lang="en-US" sz="1600" dirty="0"/>
              <a:t>2.76, 5.02 </a:t>
            </a:r>
            <a:r>
              <a:rPr lang="en-US" sz="1600" dirty="0" err="1"/>
              <a:t>TeV</a:t>
            </a: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p-</a:t>
            </a:r>
            <a:r>
              <a:rPr lang="en-US" sz="1600" dirty="0" err="1"/>
              <a:t>Pb</a:t>
            </a:r>
            <a:r>
              <a:rPr lang="en-US" sz="1600" dirty="0"/>
              <a:t>: </a:t>
            </a:r>
            <a:r>
              <a:rPr lang="ja-JP" altLang="en-US" sz="1600" dirty="0"/>
              <a:t>√</a:t>
            </a:r>
            <a:r>
              <a:rPr lang="en-US" altLang="ja-JP" sz="1600" dirty="0" err="1"/>
              <a:t>s</a:t>
            </a:r>
            <a:r>
              <a:rPr lang="en-US" altLang="ja-JP" sz="1600" baseline="-25000" dirty="0" err="1"/>
              <a:t>NN</a:t>
            </a:r>
            <a:r>
              <a:rPr lang="en-US" altLang="ja-JP" sz="1600" baseline="-25000" dirty="0"/>
              <a:t> </a:t>
            </a:r>
            <a:r>
              <a:rPr lang="en-US" altLang="ja-JP" sz="1600" dirty="0"/>
              <a:t>= 5.02, 8.16 </a:t>
            </a:r>
            <a:r>
              <a:rPr lang="en-US" altLang="ja-JP" sz="1600" dirty="0" err="1"/>
              <a:t>TeV</a:t>
            </a:r>
            <a:endParaRPr lang="en-US" altLang="ja-JP" sz="1600" dirty="0"/>
          </a:p>
          <a:p>
            <a:pPr marL="285750" indent="-285750">
              <a:buFont typeface="Wingdings" charset="2"/>
              <a:buChar char="Ø"/>
            </a:pP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62592" y="4992045"/>
            <a:ext cx="32991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Wingdings" charset="2"/>
              <a:buChar char="Ø"/>
            </a:pPr>
            <a:r>
              <a:rPr lang="en-US" sz="1600" dirty="0"/>
              <a:t>ALICE is specialized  for heavy-ion physics aiming at revealing properties of QGP</a:t>
            </a:r>
          </a:p>
          <a:p>
            <a:pPr marL="742950" lvl="2" indent="-285750">
              <a:buFont typeface="Wingdings" charset="2"/>
              <a:buChar char="Ø"/>
            </a:pPr>
            <a:r>
              <a:rPr lang="en-US" sz="1600" dirty="0"/>
              <a:t>All four experiments have a heavy-ion program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F96B10-1A0A-AB4B-A46D-BF01A357144D}"/>
              </a:ext>
            </a:extLst>
          </p:cNvPr>
          <p:cNvSpPr txBox="1"/>
          <p:nvPr/>
        </p:nvSpPr>
        <p:spPr>
          <a:xfrm>
            <a:off x="321470" y="993224"/>
            <a:ext cx="2486085" cy="678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4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13 -0.06436 L 0.03541 -0.04699 C 0.0335 -0.04375 0.03385 -0.04792 0.03402 -0.04491 C 0.03437 -0.04237 0.03541 -0.03334 0.03663 -0.0301 C 0.03802 -0.02686 0.04079 -0.02824 0.04166 -0.02547 C 0.0427 -0.02315 0.04305 -0.0176 0.04236 -0.01482 C 0.04166 -0.01227 0.04045 -0.01227 0.03715 -0.00949 C 0.03402 -0.00718 0.0302 -0.00232 0.02326 0.00023 C 0.01666 0.00231 0.00538 0.0037 -0.0033 0.00463 C -0.01181 0.00532 -0.01962 0.00486 -0.02882 0.00463 C -0.03785 0.00416 -0.04948 0.00416 -0.05782 0.00185 C -0.06632 -0.00047 -0.07414 -0.00579 -0.07882 -0.00949 C -0.08334 -0.01343 -0.08455 -0.01667 -0.08507 -0.02014 C -0.08577 -0.02408 -0.08577 -0.02824 -0.08282 -0.03172 C -0.07952 -0.03542 -0.07396 -0.03912 -0.06684 -0.04167 C -0.05938 -0.04422 -0.04862 -0.04584 -0.03941 -0.04699 C -0.03021 -0.04792 -0.01945 -0.04815 -0.01164 -0.04769 C -0.00348 -0.04746 0.00156 -0.04653 0.00816 -0.04491 C 0.01458 -0.04375 0.02274 -0.04121 0.02795 -0.03912 C 0.03281 -0.03658 0.03611 -0.03403 0.03871 -0.03079 C 0.04097 -0.02801 0.04479 -0.02616 0.04305 -0.0213 C 0.04132 -0.01621 0.03628 -0.00602 0.02829 -0.00162 C 0.02048 0.00277 0.00572 0.00416 -0.00469 0.00555 C -0.01476 0.00648 -0.02431 0.00625 -0.03368 0.00555 C -0.04323 0.00486 -0.05243 0.00439 -0.06094 0.00092 C -0.0698 -0.00255 -0.08091 -0.01088 -0.08507 -0.01482 C -0.08924 -0.01899 -0.08664 -0.01945 -0.08577 -0.02292 C -0.0849 -0.02662 -0.08368 -0.03311 -0.07934 -0.03635 C -0.07518 -0.03959 -0.06928 -0.04074 -0.06042 -0.04237 C -0.05139 -0.04445 -0.03612 -0.04676 -0.02553 -0.04699 C -0.01476 -0.04723 -0.00678 -0.04491 0.00295 -0.04352 C 0.01267 -0.04167 0.02656 -0.03959 0.03281 -0.03704 C 0.03923 -0.03473 0.03871 -0.03172 0.04045 -0.02917 C 0.04236 -0.02662 0.04444 -0.02477 0.04375 -0.0213 C 0.04305 -0.0176 0.04027 -0.01135 0.03611 -0.00811 C 0.03177 -0.0044 0.02517 -0.00209 0.01822 0.00023 C 0.01145 0.00231 0.00451 0.00463 -0.00469 0.00555 C -0.01355 0.00625 -0.0257 0.00625 -0.03559 0.00555 C -0.04566 0.00439 -0.05695 0.00231 -0.06493 -0.0007 C -0.07275 -0.00417 -0.07934 -0.00926 -0.08334 -0.01343 C -0.08698 -0.01737 -0.08976 -0.02037 -0.08768 -0.02477 C -0.08542 -0.02917 -0.07969 -0.03565 -0.07066 -0.03912 C -0.06146 -0.04213 -0.04462 -0.04352 -0.03299 -0.04445 C -0.02153 -0.04491 -0.00938 -0.04445 -0.00122 -0.04445 C 0.00677 -0.04399 0.01163 -0.04445 0.01562 -0.04237 C 0.01979 -0.04074 0.02083 -0.03704 0.02274 -0.0338 C 0.02465 -0.03033 0.02621 -0.02547 0.02795 -0.02223 C 0.02934 -0.01875 0.03072 -0.01574 0.03211 -0.01343 C 0.03385 -0.01065 0.03715 -0.00695 0.03715 -0.00672 L 0.03715 -0.00695 " pathEditMode="relative" rAng="0" ptsTypes="AAAAAAAAAAAAAAAAAAAAAAAAAAAAAAAAAAAAAAAAAAAAAAAAAA">
                                      <p:cBhvr>
                                        <p:cTn id="15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4" y="3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 -0.06505 C 0.03854 -0.05856 0.0342 -0.05185 0.03298 -0.04653 C 0.03142 -0.04097 0.03298 -0.03634 0.03402 -0.03264 C 0.03541 -0.0287 0.03889 -0.02708 0.04027 -0.02361 C 0.04149 -0.02037 0.04288 -0.01643 0.04201 -0.01273 C 0.04114 -0.00903 0.03889 -0.00532 0.03489 -0.00185 C 0.03073 0.00162 0.02552 0.00556 0.01753 0.0081 C 0.00972 0.01065 -0.00417 0.01227 -0.01268 0.01296 C -0.02118 0.01366 -0.02657 0.01273 -0.03351 0.01204 C -0.04046 0.01134 -0.04723 0.01088 -0.05434 0.0081 C -0.06181 0.00533 -0.07223 -0.00046 -0.07709 -0.00486 C -0.08177 -0.00926 -0.08403 -0.01412 -0.08403 -0.01875 C -0.08351 -0.02315 -0.08021 -0.02847 -0.07552 -0.03264 C -0.07049 -0.03657 -0.06563 -0.04028 -0.05504 -0.04259 C -0.04462 -0.04491 -0.02535 -0.04722 -0.01198 -0.04653 C 0.00139 -0.0456 0.01684 -0.0412 0.02482 -0.03842 C 0.03281 -0.03588 0.03246 -0.03426 0.03541 -0.03055 C 0.03819 -0.02708 0.04427 -0.02292 0.0427 -0.01667 C 0.04097 -0.01065 0.03611 0.00093 0.02552 0.00625 C 0.01493 0.01134 -0.00486 0.01505 -0.02066 0.01435 C -0.03611 0.0132 -0.05764 0.00579 -0.06771 0.00116 C -0.07813 -0.00347 -0.08004 -0.0088 -0.08177 -0.01366 C -0.08403 -0.01875 -0.08299 -0.025 -0.08073 -0.02847 C -0.07865 -0.03217 -0.07813 -0.03287 -0.06927 -0.03542 C -0.06025 -0.03819 -0.04046 -0.04421 -0.02709 -0.04537 C -0.01424 -0.04653 -0.00018 -0.04491 0.00937 -0.04259 C 0.01927 -0.04028 0.02604 -0.03634 0.03159 -0.03148 C 0.03732 -0.02685 0.04323 -0.01829 0.04427 -0.01366 C 0.04444 -0.00903 0.03871 -0.00717 0.03541 -0.0037 C 0.03194 -0.00069 0.03264 0.00301 0.02413 0.00625 C 0.01614 0.00926 -0.00157 0.01366 -0.01372 0.01435 C -0.02587 0.01458 -0.03889 0.01181 -0.04861 0.00926 C -0.05868 0.00648 -0.0665 0.00162 -0.07309 -0.00185 C -0.07917 -0.00532 -0.08299 -0.00856 -0.08716 -0.01065 C -0.09098 -0.01296 -0.09636 -0.01481 -0.09636 -0.01458 L -0.09636 -0.01481 " pathEditMode="relative" rAng="0" ptsTypes="AAAAAAAAAAAAAAAAAAAAAAAAAAAAAAAAAAAA">
                                      <p:cBhvr>
                                        <p:cTn id="1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9 -0.075 L 0.05799 -0.06805 L 0.05799 -0.06782 C 0.05295 -0.06643 0.03733 -0.06412 0.02691 -0.05995 C 0.01684 -0.05532 0.0026 -0.04629 -0.00347 -0.04166 C -0.01042 -0.03703 -0.0092 -0.03611 -0.01146 -0.03217 C -0.01372 -0.02778 -0.01701 -0.02153 -0.01806 -0.01736 C -0.0191 -0.01319 -0.01997 -0.01273 -0.01806 -0.00671 C -0.01615 -0.00069 -0.01215 0.01227 -0.0066 0.01875 C -0.00069 0.025 0.01007 0.02801 0.01684 0.03148 C 0.02344 0.03496 0.02656 0.03681 0.03368 0.03912 C 0.04045 0.04097 0.05868 0.04468 0.05868 0.04491 C 0.06788 0.04676 0.075 0.05023 0.08785 0.05209 C 0.10035 0.05371 0.12187 0.05556 0.1349 0.05556 C 0.14774 0.05556 0.1526 0.0544 0.1651 0.05255 C 0.17778 0.05139 0.19705 0.05 0.21024 0.0463 C 0.22361 0.0426 0.23524 0.03681 0.24514 0.03079 C 0.25503 0.025 0.26476 0.01783 0.27014 0.01135 C 0.27569 0.00463 0.2776 -0.00139 0.2783 -0.00833 C 0.2783 -0.01528 0.27552 -0.02384 0.2717 -0.03032 C 0.26736 -0.03657 0.26007 -0.04166 0.25347 -0.04583 C 0.24705 -0.05023 0.24219 -0.05301 0.23351 -0.05648 C 0.22483 -0.05995 0.21215 -0.06504 0.20191 -0.06805 C 0.19149 -0.07083 0.18299 -0.07222 0.17205 -0.07338 C 0.16163 -0.07477 0.14757 -0.075 0.13715 -0.075 C 0.12726 -0.075 0.11163 -0.075 0.11163 -0.07477 L 0.08889 -0.075 Z " pathEditMode="relative" rAng="0" ptsTypes="AAAAAAAAAAAAAAAAAAAAAAAAAAA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6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87 -0.01065 C 0.05329 -0.00672 0.07118 0.00254 0.07847 0.00879 C 0.08593 0.01481 0.08784 0.02037 0.09097 0.02546 C 0.0934 0.03055 0.09652 0.0331 0.09479 0.04004 C 0.09392 0.04699 0.09253 0.05833 0.08368 0.06736 C 0.07465 0.07685 0.06024 0.08819 0.04236 0.09537 C 0.0243 0.10254 -0.0007 0.10902 -0.02396 0.11088 C -0.04723 0.11296 -0.07448 0.11041 -0.09636 0.1074 C -0.11789 0.10439 -0.13872 0.09838 -0.15434 0.09305 C -0.16997 0.08726 -0.18056 0.08333 -0.18907 0.07476 C -0.19671 0.06666 -0.20157 0.05393 -0.20278 0.04351 C -0.20434 0.03333 -0.20417 0.02152 -0.19653 0.01226 C -0.18941 0.00324 -0.1698 -0.00579 -0.15955 -0.01065 C -0.14983 -0.01528 -0.14792 -0.01436 -0.13681 -0.01644 C -0.12535 -0.01899 -0.1066 -0.02362 -0.09063 -0.025 C -0.07535 -0.02662 -0.04358 -0.025 -0.04358 -0.02477 C -0.0283 -0.025 -0.01476 -0.02686 -0.00087 -0.025 C 0.01284 -0.02338 0.03246 -0.01621 0.03941 -0.01436 C 0.04704 -0.01227 0.0401 -0.01459 0.04687 -0.01065 Z " pathEditMode="relative" rAng="0" ptsTypes="AAAAAAAAAAAAAAAAAAA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22" y="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1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5" grpId="0" animBg="1"/>
      <p:bldP spid="55" grpId="1" animBg="1"/>
      <p:bldP spid="55" grpId="2" animBg="1"/>
      <p:bldP spid="66" grpId="0"/>
      <p:bldP spid="68" grpId="0" animBg="1"/>
      <p:bldP spid="68" grpId="1" animBg="1"/>
      <p:bldP spid="68" grpId="2" animBg="1"/>
      <p:bldP spid="69" grpId="0" animBg="1"/>
      <p:bldP spid="69" grpId="1" animBg="1"/>
      <p:bldP spid="11" grpId="0"/>
      <p:bldP spid="6" grpId="0"/>
      <p:bldP spid="3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443B6D-E5E4-D849-9E52-177DF4DBC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8DC8B5-2F02-2D4D-A65C-191403BFB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AEDCC5-0300-8E49-BD99-61A63E034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97C2862-BC06-7C4A-BCD8-AA3218A5C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and motivation of this thesis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C3109-28DD-8C4B-B16C-D58204656A2F}"/>
              </a:ext>
            </a:extLst>
          </p:cNvPr>
          <p:cNvSpPr/>
          <p:nvPr/>
        </p:nvSpPr>
        <p:spPr>
          <a:xfrm>
            <a:off x="168811" y="1692193"/>
            <a:ext cx="8782635" cy="3950769"/>
          </a:xfrm>
          <a:prstGeom prst="rect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FE4970-02E9-8047-BCF9-93839F51A382}"/>
              </a:ext>
            </a:extLst>
          </p:cNvPr>
          <p:cNvSpPr txBox="1"/>
          <p:nvPr/>
        </p:nvSpPr>
        <p:spPr>
          <a:xfrm>
            <a:off x="473904" y="1425299"/>
            <a:ext cx="5307918" cy="461665"/>
          </a:xfrm>
          <a:prstGeom prst="rect">
            <a:avLst/>
          </a:prstGeom>
          <a:solidFill>
            <a:schemeClr val="bg1"/>
          </a:solidFill>
          <a:ln w="254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Calorimeter trigger system development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34F4A3-88A4-AF4D-85CB-6B42C285DF3A}"/>
              </a:ext>
            </a:extLst>
          </p:cNvPr>
          <p:cNvSpPr txBox="1"/>
          <p:nvPr/>
        </p:nvSpPr>
        <p:spPr>
          <a:xfrm>
            <a:off x="775438" y="1971791"/>
            <a:ext cx="856539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 err="1"/>
              <a:t>DCal</a:t>
            </a:r>
            <a:r>
              <a:rPr lang="en-US" sz="2400" dirty="0"/>
              <a:t> installation during LHC Long Shutdown 1 (LS1, 2013-2015)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2400" dirty="0"/>
              <a:t>Enhanced the acceptance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2400" dirty="0"/>
              <a:t>Improved the capability of jet measurements</a:t>
            </a:r>
            <a:br>
              <a:rPr lang="en-US" sz="2400" dirty="0"/>
            </a:br>
            <a:endParaRPr lang="en-US" sz="2000" dirty="0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66E75061-D95C-424D-9DF6-5A327A8FBC12}"/>
              </a:ext>
            </a:extLst>
          </p:cNvPr>
          <p:cNvSpPr/>
          <p:nvPr/>
        </p:nvSpPr>
        <p:spPr>
          <a:xfrm>
            <a:off x="950021" y="3105583"/>
            <a:ext cx="207348" cy="9078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598DD1-373F-BF4A-B82B-7DFF9CC8CEAB}"/>
              </a:ext>
            </a:extLst>
          </p:cNvPr>
          <p:cNvSpPr txBox="1"/>
          <p:nvPr/>
        </p:nvSpPr>
        <p:spPr>
          <a:xfrm>
            <a:off x="1357008" y="3205571"/>
            <a:ext cx="5349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/>
              <a:t>Efficient event trigger is a powerful tool for measurements with high statistical precision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EB6DA0-AC37-EE41-9C6C-1D1949734688}"/>
              </a:ext>
            </a:extLst>
          </p:cNvPr>
          <p:cNvSpPr txBox="1"/>
          <p:nvPr/>
        </p:nvSpPr>
        <p:spPr>
          <a:xfrm>
            <a:off x="628650" y="4219184"/>
            <a:ext cx="75446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u="sng" dirty="0"/>
              <a:t>Firmware upgrade and commissioning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dirty="0"/>
              <a:t>Adopted for new detector system configuration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000" dirty="0"/>
              <a:t>New trigger algorithm for high-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baseline="-25000" dirty="0"/>
              <a:t> </a:t>
            </a:r>
            <a:r>
              <a:rPr lang="en-US" sz="2000" dirty="0"/>
              <a:t>photon, electron and jet events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36207514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443B6D-E5E4-D849-9E52-177DF4DBC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8DC8B5-2F02-2D4D-A65C-191403BFB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AEDCC5-0300-8E49-BD99-61A63E034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97C2862-BC06-7C4A-BCD8-AA3218A5C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and motivation of this thesis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6429300-DAC8-2A4B-9B8F-6C983C74007B}"/>
              </a:ext>
            </a:extLst>
          </p:cNvPr>
          <p:cNvSpPr/>
          <p:nvPr/>
        </p:nvSpPr>
        <p:spPr>
          <a:xfrm>
            <a:off x="4899163" y="1684996"/>
            <a:ext cx="1783370" cy="4182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32D66A6-D2C9-904A-A735-F8C77692CF0F}"/>
              </a:ext>
            </a:extLst>
          </p:cNvPr>
          <p:cNvSpPr/>
          <p:nvPr/>
        </p:nvSpPr>
        <p:spPr>
          <a:xfrm>
            <a:off x="168480" y="1680528"/>
            <a:ext cx="1559810" cy="41824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B65153-46EE-3A48-840A-A027086ABC87}"/>
              </a:ext>
            </a:extLst>
          </p:cNvPr>
          <p:cNvSpPr/>
          <p:nvPr/>
        </p:nvSpPr>
        <p:spPr>
          <a:xfrm>
            <a:off x="37851" y="1130786"/>
            <a:ext cx="8979540" cy="5270841"/>
          </a:xfrm>
          <a:prstGeom prst="rect">
            <a:avLst/>
          </a:prstGeom>
          <a:noFill/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CA9AF9-B734-7348-A1BB-E3D67E1DB0A6}"/>
              </a:ext>
            </a:extLst>
          </p:cNvPr>
          <p:cNvSpPr txBox="1"/>
          <p:nvPr/>
        </p:nvSpPr>
        <p:spPr>
          <a:xfrm>
            <a:off x="571498" y="946121"/>
            <a:ext cx="1413906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Data analysis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4D629C-8246-0D4D-81EE-8DAA5191DD4F}"/>
              </a:ext>
            </a:extLst>
          </p:cNvPr>
          <p:cNvSpPr txBox="1"/>
          <p:nvPr/>
        </p:nvSpPr>
        <p:spPr>
          <a:xfrm>
            <a:off x="37850" y="1263134"/>
            <a:ext cx="7277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dirty="0"/>
              <a:t>Charged jet measurements in pp and </a:t>
            </a:r>
            <a:r>
              <a:rPr lang="en-US" sz="2400" b="1" dirty="0" err="1"/>
              <a:t>Pb-Pb</a:t>
            </a:r>
            <a:r>
              <a:rPr lang="en-US" sz="2400" b="1" dirty="0"/>
              <a:t> collisions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766F18-F037-7444-B5AB-9489F5A57511}"/>
              </a:ext>
            </a:extLst>
          </p:cNvPr>
          <p:cNvSpPr txBox="1"/>
          <p:nvPr/>
        </p:nvSpPr>
        <p:spPr>
          <a:xfrm>
            <a:off x="273286" y="1680014"/>
            <a:ext cx="170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pp collisions</a:t>
            </a:r>
          </a:p>
          <a:p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18BB419-3245-BE48-A664-05CAAC92649D}"/>
              </a:ext>
            </a:extLst>
          </p:cNvPr>
          <p:cNvCxnSpPr>
            <a:cxnSpLocks/>
          </p:cNvCxnSpPr>
          <p:nvPr/>
        </p:nvCxnSpPr>
        <p:spPr>
          <a:xfrm>
            <a:off x="4308152" y="1894105"/>
            <a:ext cx="0" cy="4290944"/>
          </a:xfrm>
          <a:prstGeom prst="line">
            <a:avLst/>
          </a:prstGeom>
          <a:ln w="2540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617C431-BADE-9545-896C-07A4D37FC94F}"/>
                  </a:ext>
                </a:extLst>
              </p:cNvPr>
              <p:cNvSpPr txBox="1"/>
              <p:nvPr/>
            </p:nvSpPr>
            <p:spPr>
              <a:xfrm>
                <a:off x="265963" y="2240123"/>
                <a:ext cx="4032345" cy="1356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Production cross section</a:t>
                </a:r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600" dirty="0"/>
                  <a:t>Measured for 5 &lt; </a:t>
                </a:r>
                <a:r>
                  <a:rPr lang="en-US" sz="1600" i="1" dirty="0" err="1"/>
                  <a:t>p</a:t>
                </a:r>
                <a:r>
                  <a:rPr lang="en-US" sz="1600" baseline="-25000" dirty="0" err="1"/>
                  <a:t>T,jet</a:t>
                </a:r>
                <a:r>
                  <a:rPr lang="en-US" sz="1600" baseline="-25000" dirty="0"/>
                  <a:t> </a:t>
                </a:r>
                <a:r>
                  <a:rPr lang="en-US" sz="1600" dirty="0"/>
                  <a:t>&lt; 100 GeV/</a:t>
                </a:r>
                <a:r>
                  <a:rPr lang="en-US" sz="1600" i="1" dirty="0"/>
                  <a:t>c</a:t>
                </a:r>
              </a:p>
              <a:p>
                <a:r>
                  <a:rPr lang="en-US" sz="1600" i="1" dirty="0"/>
                  <a:t>        </a:t>
                </a:r>
                <a:r>
                  <a:rPr lang="en-US" sz="1600" dirty="0"/>
                  <a:t>by ATLAS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600" b="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1600" dirty="0"/>
                  <a:t> = 7 </a:t>
                </a:r>
                <a:r>
                  <a:rPr lang="en-US" sz="1600" dirty="0" err="1"/>
                  <a:t>TeV</a:t>
                </a:r>
                <a:endParaRPr lang="en-US" sz="1600" dirty="0"/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600" dirty="0"/>
                  <a:t> Compared to LO </a:t>
                </a:r>
                <a:r>
                  <a:rPr lang="en-US" sz="1600" dirty="0" err="1"/>
                  <a:t>pQCD</a:t>
                </a:r>
                <a:r>
                  <a:rPr lang="en-US" sz="1600" dirty="0"/>
                  <a:t>-based predictions → Not well described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617C431-BADE-9545-896C-07A4D37FC9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963" y="2240123"/>
                <a:ext cx="4032345" cy="1356910"/>
              </a:xfrm>
              <a:prstGeom prst="rect">
                <a:avLst/>
              </a:prstGeom>
              <a:blipFill>
                <a:blip r:embed="rId2"/>
                <a:stretch>
                  <a:fillRect l="-1258" t="-926"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75AB610B-BE2E-4D40-9227-7B4DCD1AC88E}"/>
              </a:ext>
            </a:extLst>
          </p:cNvPr>
          <p:cNvSpPr txBox="1"/>
          <p:nvPr/>
        </p:nvSpPr>
        <p:spPr>
          <a:xfrm>
            <a:off x="5010200" y="1699980"/>
            <a:ext cx="170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Pb-Pb</a:t>
            </a:r>
            <a:r>
              <a:rPr lang="en-US" dirty="0"/>
              <a:t> collisions</a:t>
            </a:r>
          </a:p>
          <a:p>
            <a:endParaRPr lang="en-US" dirty="0"/>
          </a:p>
        </p:txBody>
      </p:sp>
      <p:sp>
        <p:nvSpPr>
          <p:cNvPr id="22" name="Down Arrow 21">
            <a:extLst>
              <a:ext uri="{FF2B5EF4-FFF2-40B4-BE49-F238E27FC236}">
                <a16:creationId xmlns:a16="http://schemas.microsoft.com/office/drawing/2014/main" id="{10AA77CA-35A7-3D44-8E18-5F07F7473AD8}"/>
              </a:ext>
            </a:extLst>
          </p:cNvPr>
          <p:cNvSpPr/>
          <p:nvPr/>
        </p:nvSpPr>
        <p:spPr>
          <a:xfrm>
            <a:off x="736923" y="3728267"/>
            <a:ext cx="285008" cy="529683"/>
          </a:xfrm>
          <a:prstGeom prst="downArrow">
            <a:avLst/>
          </a:prstGeom>
          <a:solidFill>
            <a:srgbClr val="0090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0D3771-DCE7-9F4B-8A91-6DF6BBB331D4}"/>
              </a:ext>
            </a:extLst>
          </p:cNvPr>
          <p:cNvSpPr txBox="1"/>
          <p:nvPr/>
        </p:nvSpPr>
        <p:spPr>
          <a:xfrm>
            <a:off x="1055818" y="3632594"/>
            <a:ext cx="2962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How about more higher-order calculation?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C1A1F37-40B4-8040-8741-DB8A07FE33E2}"/>
                  </a:ext>
                </a:extLst>
              </p:cNvPr>
              <p:cNvSpPr txBox="1"/>
              <p:nvPr/>
            </p:nvSpPr>
            <p:spPr>
              <a:xfrm>
                <a:off x="30233" y="4180510"/>
                <a:ext cx="4400279" cy="14533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b="1" u="sng" dirty="0"/>
                  <a:t>Measurement of production cross section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 u="sng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 u="sng" smtClean="0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</m:rad>
                  </m:oMath>
                </a14:m>
                <a:r>
                  <a:rPr lang="en-US" sz="2400" b="1" u="sng" dirty="0"/>
                  <a:t> = 5.02 </a:t>
                </a:r>
                <a:r>
                  <a:rPr lang="en-US" sz="2400" b="1" u="sng" dirty="0" err="1"/>
                  <a:t>TeV</a:t>
                </a:r>
                <a:endParaRPr lang="en-US" sz="2400" b="1" u="sng" dirty="0"/>
              </a:p>
              <a:p>
                <a:pPr marL="742950" lvl="1" indent="-285750">
                  <a:buFont typeface="Wingdings" pitchFamily="2" charset="2"/>
                  <a:buChar char="ü"/>
                </a:pPr>
                <a:r>
                  <a:rPr lang="en-US" sz="2000" dirty="0"/>
                  <a:t>Compared to some LO and a </a:t>
                </a:r>
                <a:r>
                  <a:rPr lang="en-US" sz="2000" b="1" dirty="0"/>
                  <a:t>NLO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pQCD</a:t>
                </a:r>
                <a:r>
                  <a:rPr lang="en-US" sz="2000" dirty="0"/>
                  <a:t>-based predictions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C1A1F37-40B4-8040-8741-DB8A07FE3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33" y="4180510"/>
                <a:ext cx="4400279" cy="1453347"/>
              </a:xfrm>
              <a:prstGeom prst="rect">
                <a:avLst/>
              </a:prstGeom>
              <a:blipFill>
                <a:blip r:embed="rId3"/>
                <a:stretch>
                  <a:fillRect l="-1437" t="-2586" b="-6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Oval 24">
            <a:extLst>
              <a:ext uri="{FF2B5EF4-FFF2-40B4-BE49-F238E27FC236}">
                <a16:creationId xmlns:a16="http://schemas.microsoft.com/office/drawing/2014/main" id="{2573BB3C-A44C-E843-9019-6BE39C396DB8}"/>
              </a:ext>
            </a:extLst>
          </p:cNvPr>
          <p:cNvSpPr/>
          <p:nvPr/>
        </p:nvSpPr>
        <p:spPr>
          <a:xfrm>
            <a:off x="88996" y="4257950"/>
            <a:ext cx="287313" cy="274604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2A25324-A3F5-3E4B-A058-D862C238571A}"/>
              </a:ext>
            </a:extLst>
          </p:cNvPr>
          <p:cNvCxnSpPr>
            <a:cxnSpLocks/>
          </p:cNvCxnSpPr>
          <p:nvPr/>
        </p:nvCxnSpPr>
        <p:spPr>
          <a:xfrm>
            <a:off x="232652" y="4527046"/>
            <a:ext cx="0" cy="1101303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5A62BC1-1D76-B841-8E90-B896629BE004}"/>
              </a:ext>
            </a:extLst>
          </p:cNvPr>
          <p:cNvCxnSpPr>
            <a:cxnSpLocks/>
          </p:cNvCxnSpPr>
          <p:nvPr/>
        </p:nvCxnSpPr>
        <p:spPr>
          <a:xfrm>
            <a:off x="232652" y="5615984"/>
            <a:ext cx="417491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706BFF7-3655-034A-852A-8D3CCC52EB7A}"/>
              </a:ext>
            </a:extLst>
          </p:cNvPr>
          <p:cNvCxnSpPr>
            <a:cxnSpLocks/>
          </p:cNvCxnSpPr>
          <p:nvPr/>
        </p:nvCxnSpPr>
        <p:spPr>
          <a:xfrm>
            <a:off x="4400310" y="2362985"/>
            <a:ext cx="0" cy="327087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22E4A54-2092-8A43-9998-85AA4B8D9431}"/>
              </a:ext>
            </a:extLst>
          </p:cNvPr>
          <p:cNvCxnSpPr>
            <a:cxnSpLocks/>
          </p:cNvCxnSpPr>
          <p:nvPr/>
        </p:nvCxnSpPr>
        <p:spPr>
          <a:xfrm>
            <a:off x="4389149" y="2371149"/>
            <a:ext cx="514706" cy="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274EF5F-2F63-7B42-B8DD-455403BEE703}"/>
                  </a:ext>
                </a:extLst>
              </p:cNvPr>
              <p:cNvSpPr txBox="1"/>
              <p:nvPr/>
            </p:nvSpPr>
            <p:spPr>
              <a:xfrm>
                <a:off x="4904743" y="2125520"/>
                <a:ext cx="4112648" cy="1854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Jet </a:t>
                </a:r>
                <a:r>
                  <a:rPr lang="en-US" i="1" dirty="0"/>
                  <a:t>R</a:t>
                </a:r>
                <a:r>
                  <a:rPr lang="en-US" baseline="-25000" dirty="0"/>
                  <a:t>AA</a:t>
                </a:r>
                <a:r>
                  <a:rPr lang="en-US" dirty="0"/>
                  <a:t> as a function of </a:t>
                </a:r>
                <a:br>
                  <a:rPr lang="en-US" dirty="0"/>
                </a:br>
                <a:r>
                  <a:rPr lang="en-US" dirty="0"/>
                  <a:t>centrality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dirty="0"/>
                  <a:t> = 5.02 </a:t>
                </a:r>
                <a:r>
                  <a:rPr lang="en-US" dirty="0" err="1"/>
                  <a:t>TeV</a:t>
                </a:r>
                <a:br>
                  <a:rPr lang="en-US" sz="1600" dirty="0"/>
                </a:br>
                <a:r>
                  <a:rPr lang="en-US" sz="1400" dirty="0"/>
                  <a:t>(</a:t>
                </a:r>
                <a:r>
                  <a:rPr lang="en-US" sz="1400" dirty="0" err="1"/>
                  <a:t>Ph.D</a:t>
                </a:r>
                <a:r>
                  <a:rPr lang="en-US" sz="1400" dirty="0"/>
                  <a:t> thesis, </a:t>
                </a:r>
                <a:r>
                  <a:rPr lang="en-US" sz="1400" dirty="0" err="1"/>
                  <a:t>H.Yokoyama</a:t>
                </a:r>
                <a:r>
                  <a:rPr lang="en-US" sz="1400" dirty="0"/>
                  <a:t>)</a:t>
                </a:r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600" dirty="0"/>
                  <a:t>Strength of jet suppression</a:t>
                </a:r>
                <a:br>
                  <a:rPr lang="en-US" sz="1600" dirty="0"/>
                </a:br>
                <a:r>
                  <a:rPr lang="en-US" sz="1600" dirty="0"/>
                  <a:t>was estimated as a function</a:t>
                </a:r>
                <a:br>
                  <a:rPr lang="en-US" sz="1600" dirty="0"/>
                </a:br>
                <a:r>
                  <a:rPr lang="en-US" sz="1600" dirty="0"/>
                  <a:t>of in-medium mean path-length of </a:t>
                </a:r>
                <a:r>
                  <a:rPr lang="en-US" sz="1600" dirty="0" err="1"/>
                  <a:t>partons</a:t>
                </a:r>
                <a:r>
                  <a:rPr lang="en-US" sz="1600" dirty="0"/>
                  <a:t> </a:t>
                </a:r>
                <a:br>
                  <a:rPr lang="en-US" sz="1600" dirty="0"/>
                </a:br>
                <a:endParaRPr lang="en-US" sz="16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274EF5F-2F63-7B42-B8DD-455403BEE7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743" y="2125520"/>
                <a:ext cx="4112648" cy="1854097"/>
              </a:xfrm>
              <a:prstGeom prst="rect">
                <a:avLst/>
              </a:prstGeom>
              <a:blipFill>
                <a:blip r:embed="rId4"/>
                <a:stretch>
                  <a:fillRect l="-923" t="-6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C2E1ACD3-D03F-1149-A7A0-A217D839B0AB}"/>
              </a:ext>
            </a:extLst>
          </p:cNvPr>
          <p:cNvSpPr txBox="1"/>
          <p:nvPr/>
        </p:nvSpPr>
        <p:spPr>
          <a:xfrm>
            <a:off x="168480" y="5589666"/>
            <a:ext cx="3604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Reference for </a:t>
            </a:r>
            <a:r>
              <a:rPr lang="en-US" sz="2000" b="1" dirty="0" err="1"/>
              <a:t>Pb-Pb</a:t>
            </a:r>
            <a:r>
              <a:rPr lang="en-US" sz="2000" b="1" dirty="0"/>
              <a:t> collisions </a:t>
            </a:r>
          </a:p>
        </p:txBody>
      </p:sp>
      <p:sp>
        <p:nvSpPr>
          <p:cNvPr id="32" name="Down Arrow 31">
            <a:extLst>
              <a:ext uri="{FF2B5EF4-FFF2-40B4-BE49-F238E27FC236}">
                <a16:creationId xmlns:a16="http://schemas.microsoft.com/office/drawing/2014/main" id="{C0710423-9709-284C-BF89-E394E9D1244B}"/>
              </a:ext>
            </a:extLst>
          </p:cNvPr>
          <p:cNvSpPr/>
          <p:nvPr/>
        </p:nvSpPr>
        <p:spPr>
          <a:xfrm>
            <a:off x="4995936" y="3724749"/>
            <a:ext cx="285008" cy="411919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4DE45BB-A506-3F44-90B6-BE4C0CC1E954}"/>
                  </a:ext>
                </a:extLst>
              </p:cNvPr>
              <p:cNvSpPr txBox="1"/>
              <p:nvPr/>
            </p:nvSpPr>
            <p:spPr>
              <a:xfrm>
                <a:off x="5372137" y="3650359"/>
                <a:ext cx="3312909" cy="653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i="1" dirty="0"/>
                  <a:t>Dependence of jet profiles </a:t>
                </a:r>
                <a:r>
                  <a:rPr lang="en-US" b="1" i="1" dirty="0" err="1"/>
                  <a:t>w.r.t</a:t>
                </a:r>
                <a:r>
                  <a:rPr lang="en-US" b="1" i="1" dirty="0"/>
                  <a:t> event plane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𝑵𝑵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b="1" i="1" dirty="0"/>
                  <a:t> = 5.02 </a:t>
                </a:r>
                <a:r>
                  <a:rPr lang="en-US" b="1" i="1" dirty="0" err="1"/>
                  <a:t>TeV</a:t>
                </a:r>
                <a:endParaRPr lang="en-US" b="1" i="1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4DE45BB-A506-3F44-90B6-BE4C0CC1E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37" y="3650359"/>
                <a:ext cx="3312909" cy="653769"/>
              </a:xfrm>
              <a:prstGeom prst="rect">
                <a:avLst/>
              </a:prstGeom>
              <a:blipFill>
                <a:blip r:embed="rId5"/>
                <a:stretch>
                  <a:fillRect l="-1145" t="-1887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8B16B670-5EB0-5F45-8BF4-551919AF4604}"/>
              </a:ext>
            </a:extLst>
          </p:cNvPr>
          <p:cNvSpPr txBox="1"/>
          <p:nvPr/>
        </p:nvSpPr>
        <p:spPr>
          <a:xfrm>
            <a:off x="4375112" y="4144945"/>
            <a:ext cx="48609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u="sng" dirty="0"/>
              <a:t>Measurement of jet </a:t>
            </a:r>
            <a:r>
              <a:rPr lang="en-US" sz="2400" b="1" i="1" u="sng" dirty="0"/>
              <a:t>v</a:t>
            </a:r>
            <a:r>
              <a:rPr lang="en-US" sz="2400" b="1" u="sng" baseline="-25000" dirty="0"/>
              <a:t>2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700" dirty="0"/>
              <a:t>Path-length dependence of </a:t>
            </a:r>
            <a:r>
              <a:rPr lang="en-US" sz="1700" dirty="0" err="1"/>
              <a:t>parton</a:t>
            </a:r>
            <a:r>
              <a:rPr lang="en-US" sz="1700" dirty="0"/>
              <a:t> energy suppression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3942DE-A0F1-4E43-97C5-278902799F87}"/>
              </a:ext>
            </a:extLst>
          </p:cNvPr>
          <p:cNvSpPr txBox="1"/>
          <p:nvPr/>
        </p:nvSpPr>
        <p:spPr>
          <a:xfrm>
            <a:off x="4366437" y="4977858"/>
            <a:ext cx="469215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b="1" u="sng" dirty="0"/>
              <a:t>Measurement of jet shape through jet-hadron correlation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700" dirty="0"/>
              <a:t>Initial collision geometry dependence of suppressed energy re-distribution</a:t>
            </a:r>
          </a:p>
        </p:txBody>
      </p:sp>
    </p:spTree>
    <p:extLst>
      <p:ext uri="{BB962C8B-B14F-4D97-AF65-F5344CB8AC3E}">
        <p14:creationId xmlns:p14="http://schemas.microsoft.com/office/powerpoint/2010/main" val="79948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53">
            <a:extLst>
              <a:ext uri="{FF2B5EF4-FFF2-40B4-BE49-F238E27FC236}">
                <a16:creationId xmlns:a16="http://schemas.microsoft.com/office/drawing/2014/main" id="{9E8AB578-6113-EC47-A5C8-B2F493C03611}"/>
              </a:ext>
            </a:extLst>
          </p:cNvPr>
          <p:cNvSpPr/>
          <p:nvPr/>
        </p:nvSpPr>
        <p:spPr>
          <a:xfrm>
            <a:off x="5966580" y="5244318"/>
            <a:ext cx="3108615" cy="1414207"/>
          </a:xfrm>
          <a:prstGeom prst="ellipse">
            <a:avLst/>
          </a:prstGeom>
          <a:solidFill>
            <a:srgbClr val="FFC4A3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E872F6B-A9CF-714E-A541-689E1FB3A21E}"/>
              </a:ext>
            </a:extLst>
          </p:cNvPr>
          <p:cNvSpPr/>
          <p:nvPr/>
        </p:nvSpPr>
        <p:spPr>
          <a:xfrm>
            <a:off x="3154536" y="1760454"/>
            <a:ext cx="1783370" cy="41824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C242397-EC0C-6A48-A29C-C7CE18F976D2}"/>
              </a:ext>
            </a:extLst>
          </p:cNvPr>
          <p:cNvSpPr/>
          <p:nvPr/>
        </p:nvSpPr>
        <p:spPr>
          <a:xfrm>
            <a:off x="168480" y="1755986"/>
            <a:ext cx="1559810" cy="41824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798182-7B90-354E-9D48-3F360951A126}"/>
              </a:ext>
            </a:extLst>
          </p:cNvPr>
          <p:cNvSpPr/>
          <p:nvPr/>
        </p:nvSpPr>
        <p:spPr>
          <a:xfrm>
            <a:off x="37851" y="1089222"/>
            <a:ext cx="5903522" cy="5057447"/>
          </a:xfrm>
          <a:prstGeom prst="rect">
            <a:avLst/>
          </a:prstGeom>
          <a:noFill/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A98292-662A-EC4C-AAAF-B73EF9C3C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60D25-0309-E24C-8DC0-6E4EB27AF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A5F39B-CCFF-2642-B6F5-476F63973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CD17B-5618-D342-A3E5-469F02E5F18B}"/>
              </a:ext>
            </a:extLst>
          </p:cNvPr>
          <p:cNvSpPr txBox="1"/>
          <p:nvPr/>
        </p:nvSpPr>
        <p:spPr>
          <a:xfrm>
            <a:off x="571498" y="946121"/>
            <a:ext cx="1413906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Data 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FE6B1E-5086-AE40-9CBC-3CF48593885F}"/>
              </a:ext>
            </a:extLst>
          </p:cNvPr>
          <p:cNvSpPr txBox="1"/>
          <p:nvPr/>
        </p:nvSpPr>
        <p:spPr>
          <a:xfrm>
            <a:off x="37851" y="1324110"/>
            <a:ext cx="548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b="1" dirty="0"/>
              <a:t>Charged jet measurements in pp and </a:t>
            </a:r>
            <a:r>
              <a:rPr lang="en-US" sz="1600" b="1" dirty="0" err="1"/>
              <a:t>Pb-Pb</a:t>
            </a:r>
            <a:r>
              <a:rPr lang="en-US" sz="1600" b="1" dirty="0"/>
              <a:t> collisions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200C7A-7D20-D142-9B47-04B92ADD9674}"/>
              </a:ext>
            </a:extLst>
          </p:cNvPr>
          <p:cNvSpPr txBox="1"/>
          <p:nvPr/>
        </p:nvSpPr>
        <p:spPr>
          <a:xfrm>
            <a:off x="273286" y="1770970"/>
            <a:ext cx="170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pp collisions</a:t>
            </a:r>
          </a:p>
          <a:p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F982A95-F5D0-9145-B9F7-77D34703C131}"/>
              </a:ext>
            </a:extLst>
          </p:cNvPr>
          <p:cNvCxnSpPr>
            <a:cxnSpLocks/>
          </p:cNvCxnSpPr>
          <p:nvPr/>
        </p:nvCxnSpPr>
        <p:spPr>
          <a:xfrm>
            <a:off x="2978848" y="1662664"/>
            <a:ext cx="0" cy="4290944"/>
          </a:xfrm>
          <a:prstGeom prst="line">
            <a:avLst/>
          </a:prstGeom>
          <a:ln w="2540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0EB928-9975-DE4E-B5BE-B211684D389F}"/>
                  </a:ext>
                </a:extLst>
              </p:cNvPr>
              <p:cNvSpPr txBox="1"/>
              <p:nvPr/>
            </p:nvSpPr>
            <p:spPr>
              <a:xfrm>
                <a:off x="37851" y="2222240"/>
                <a:ext cx="3051958" cy="1204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Production cross section</a:t>
                </a:r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400" dirty="0"/>
                  <a:t>Measured for 5 &lt; </a:t>
                </a:r>
                <a:r>
                  <a:rPr lang="en-US" sz="1400" i="1" dirty="0" err="1"/>
                  <a:t>p</a:t>
                </a:r>
                <a:r>
                  <a:rPr lang="en-US" sz="1400" baseline="-25000" dirty="0" err="1"/>
                  <a:t>T,jet</a:t>
                </a:r>
                <a:r>
                  <a:rPr lang="en-US" sz="1400" baseline="-25000" dirty="0"/>
                  <a:t> </a:t>
                </a:r>
                <a:r>
                  <a:rPr lang="en-US" sz="1400" dirty="0"/>
                  <a:t>&lt; 100 GeV/</a:t>
                </a:r>
                <a:r>
                  <a:rPr lang="en-US" sz="1400" i="1" dirty="0"/>
                  <a:t>c</a:t>
                </a:r>
              </a:p>
              <a:p>
                <a:r>
                  <a:rPr lang="en-US" sz="1400" i="1" dirty="0"/>
                  <a:t>        </a:t>
                </a:r>
                <a:r>
                  <a:rPr lang="en-US" sz="1400" dirty="0"/>
                  <a:t>by ATLAS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400" b="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1400" dirty="0"/>
                  <a:t> = 7 </a:t>
                </a:r>
                <a:r>
                  <a:rPr lang="en-US" sz="1400" dirty="0" err="1"/>
                  <a:t>TeV</a:t>
                </a:r>
                <a:endParaRPr lang="en-US" sz="1400" dirty="0"/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400" dirty="0"/>
                  <a:t> Compared to LO </a:t>
                </a:r>
                <a:r>
                  <a:rPr lang="en-US" sz="1400" dirty="0" err="1"/>
                  <a:t>pQCD</a:t>
                </a:r>
                <a:r>
                  <a:rPr lang="en-US" sz="1400" dirty="0"/>
                  <a:t>-based predictions → Not well described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0EB928-9975-DE4E-B5BE-B211684D38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51" y="2222240"/>
                <a:ext cx="3051958" cy="1204882"/>
              </a:xfrm>
              <a:prstGeom prst="rect">
                <a:avLst/>
              </a:prstGeom>
              <a:blipFill>
                <a:blip r:embed="rId3"/>
                <a:stretch>
                  <a:fillRect l="-415" b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770226AA-41A2-214C-81BB-1F6337ABA446}"/>
              </a:ext>
            </a:extLst>
          </p:cNvPr>
          <p:cNvSpPr txBox="1"/>
          <p:nvPr/>
        </p:nvSpPr>
        <p:spPr>
          <a:xfrm>
            <a:off x="3235592" y="1775438"/>
            <a:ext cx="170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Pb-Pb</a:t>
            </a:r>
            <a:r>
              <a:rPr lang="en-US" dirty="0"/>
              <a:t> collisions</a:t>
            </a:r>
          </a:p>
          <a:p>
            <a:endParaRPr lang="en-US" dirty="0"/>
          </a:p>
        </p:txBody>
      </p:sp>
      <p:sp>
        <p:nvSpPr>
          <p:cNvPr id="21" name="Down Arrow 20">
            <a:extLst>
              <a:ext uri="{FF2B5EF4-FFF2-40B4-BE49-F238E27FC236}">
                <a16:creationId xmlns:a16="http://schemas.microsoft.com/office/drawing/2014/main" id="{A82C3403-A3EB-AE44-ADE8-FFD3A01CF0F5}"/>
              </a:ext>
            </a:extLst>
          </p:cNvPr>
          <p:cNvSpPr/>
          <p:nvPr/>
        </p:nvSpPr>
        <p:spPr>
          <a:xfrm>
            <a:off x="655365" y="3443845"/>
            <a:ext cx="285008" cy="411919"/>
          </a:xfrm>
          <a:prstGeom prst="downArrow">
            <a:avLst/>
          </a:prstGeom>
          <a:solidFill>
            <a:srgbClr val="00905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2451ABF-AB29-2C4A-96D3-0D6DC7894365}"/>
              </a:ext>
            </a:extLst>
          </p:cNvPr>
          <p:cNvSpPr txBox="1"/>
          <p:nvPr/>
        </p:nvSpPr>
        <p:spPr>
          <a:xfrm>
            <a:off x="940373" y="3374333"/>
            <a:ext cx="2077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/>
              <a:t>How about more higher-order calculation?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464DF7A-2706-9C4A-BF86-9EB24CD128A0}"/>
                  </a:ext>
                </a:extLst>
              </p:cNvPr>
              <p:cNvSpPr txBox="1"/>
              <p:nvPr/>
            </p:nvSpPr>
            <p:spPr>
              <a:xfrm>
                <a:off x="52224" y="3905510"/>
                <a:ext cx="3049177" cy="1020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1600" b="1" u="sng" dirty="0"/>
                  <a:t>Measurement of production cross section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b="1" i="1" u="sng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600" b="1" i="1" u="sng" smtClean="0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</m:rad>
                  </m:oMath>
                </a14:m>
                <a:r>
                  <a:rPr lang="en-US" sz="1600" b="1" u="sng" dirty="0"/>
                  <a:t> = 5.02 </a:t>
                </a:r>
                <a:r>
                  <a:rPr lang="en-US" sz="1600" b="1" u="sng" dirty="0" err="1"/>
                  <a:t>TeV</a:t>
                </a:r>
                <a:endParaRPr lang="en-US" sz="1600" b="1" u="sng" dirty="0"/>
              </a:p>
              <a:p>
                <a:pPr marL="742950" lvl="1" indent="-285750">
                  <a:buFont typeface="Wingdings" pitchFamily="2" charset="2"/>
                  <a:buChar char="ü"/>
                </a:pPr>
                <a:r>
                  <a:rPr lang="en-US" sz="1400" dirty="0"/>
                  <a:t>Compared to some LO and a </a:t>
                </a:r>
                <a:r>
                  <a:rPr lang="en-US" sz="1400" b="1" dirty="0"/>
                  <a:t>NLO</a:t>
                </a:r>
                <a:r>
                  <a:rPr lang="en-US" sz="1400" dirty="0"/>
                  <a:t> </a:t>
                </a:r>
                <a:r>
                  <a:rPr lang="en-US" sz="1400" dirty="0" err="1"/>
                  <a:t>pQCD</a:t>
                </a:r>
                <a:r>
                  <a:rPr lang="en-US" sz="1400" dirty="0"/>
                  <a:t>-based prediction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464DF7A-2706-9C4A-BF86-9EB24CD12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4" y="3905510"/>
                <a:ext cx="3049177" cy="1020216"/>
              </a:xfrm>
              <a:prstGeom prst="rect">
                <a:avLst/>
              </a:prstGeom>
              <a:blipFill>
                <a:blip r:embed="rId4"/>
                <a:stretch>
                  <a:fillRect l="-830" t="-1235" b="-49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Oval 26">
            <a:extLst>
              <a:ext uri="{FF2B5EF4-FFF2-40B4-BE49-F238E27FC236}">
                <a16:creationId xmlns:a16="http://schemas.microsoft.com/office/drawing/2014/main" id="{37CCBE23-6AA8-C44A-BCC3-A56CE7213FFD}"/>
              </a:ext>
            </a:extLst>
          </p:cNvPr>
          <p:cNvSpPr/>
          <p:nvPr/>
        </p:nvSpPr>
        <p:spPr>
          <a:xfrm>
            <a:off x="83047" y="3926058"/>
            <a:ext cx="287313" cy="274604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6DFC276-6B0D-7C4C-8365-674CF36C63CE}"/>
              </a:ext>
            </a:extLst>
          </p:cNvPr>
          <p:cNvCxnSpPr>
            <a:cxnSpLocks/>
          </p:cNvCxnSpPr>
          <p:nvPr/>
        </p:nvCxnSpPr>
        <p:spPr>
          <a:xfrm>
            <a:off x="227855" y="4212539"/>
            <a:ext cx="0" cy="79564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2E6A35E-381A-5C48-AE07-A97280E1FC28}"/>
              </a:ext>
            </a:extLst>
          </p:cNvPr>
          <p:cNvCxnSpPr>
            <a:cxnSpLocks/>
          </p:cNvCxnSpPr>
          <p:nvPr/>
        </p:nvCxnSpPr>
        <p:spPr>
          <a:xfrm>
            <a:off x="215981" y="5008184"/>
            <a:ext cx="2859975" cy="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E2AB7E0-D64F-5247-9515-62F60BE4D58F}"/>
              </a:ext>
            </a:extLst>
          </p:cNvPr>
          <p:cNvCxnSpPr>
            <a:cxnSpLocks/>
          </p:cNvCxnSpPr>
          <p:nvPr/>
        </p:nvCxnSpPr>
        <p:spPr>
          <a:xfrm>
            <a:off x="3075956" y="2461188"/>
            <a:ext cx="0" cy="2538313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3B12E76-5C13-024D-9191-4373118E630B}"/>
              </a:ext>
            </a:extLst>
          </p:cNvPr>
          <p:cNvCxnSpPr/>
          <p:nvPr/>
        </p:nvCxnSpPr>
        <p:spPr>
          <a:xfrm>
            <a:off x="3071412" y="2461188"/>
            <a:ext cx="244032" cy="0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0BB4709-AA70-374F-9328-7D4030CFF52B}"/>
                  </a:ext>
                </a:extLst>
              </p:cNvPr>
              <p:cNvSpPr txBox="1"/>
              <p:nvPr/>
            </p:nvSpPr>
            <p:spPr>
              <a:xfrm>
                <a:off x="3274611" y="2140510"/>
                <a:ext cx="2678337" cy="18379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Jet </a:t>
                </a:r>
                <a:r>
                  <a:rPr lang="en-US" sz="1600" i="1" dirty="0"/>
                  <a:t>R</a:t>
                </a:r>
                <a:r>
                  <a:rPr lang="en-US" sz="1600" baseline="-25000" dirty="0"/>
                  <a:t>AA</a:t>
                </a:r>
                <a:r>
                  <a:rPr lang="en-US" sz="1600" dirty="0"/>
                  <a:t> as a function of </a:t>
                </a:r>
                <a:br>
                  <a:rPr lang="en-US" sz="1600" dirty="0"/>
                </a:br>
                <a:r>
                  <a:rPr lang="en-US" sz="1600" dirty="0"/>
                  <a:t>centrality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600" b="0" i="0" smtClean="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1600" dirty="0"/>
                  <a:t> = 5.02 </a:t>
                </a:r>
                <a:r>
                  <a:rPr lang="en-US" sz="1600" dirty="0" err="1"/>
                  <a:t>TeV</a:t>
                </a:r>
                <a:br>
                  <a:rPr lang="en-US" sz="1600" dirty="0"/>
                </a:br>
                <a:r>
                  <a:rPr lang="en-US" sz="1200" dirty="0"/>
                  <a:t>(</a:t>
                </a:r>
                <a:r>
                  <a:rPr lang="en-US" sz="1200" dirty="0" err="1"/>
                  <a:t>Ph.D</a:t>
                </a:r>
                <a:r>
                  <a:rPr lang="en-US" sz="1200" dirty="0"/>
                  <a:t> thesis, </a:t>
                </a:r>
                <a:r>
                  <a:rPr lang="en-US" sz="1200" dirty="0" err="1"/>
                  <a:t>H.Yokoyama</a:t>
                </a:r>
                <a:r>
                  <a:rPr lang="en-US" sz="1200" dirty="0"/>
                  <a:t>)</a:t>
                </a:r>
              </a:p>
              <a:p>
                <a:pPr marL="285750" indent="-285750">
                  <a:buFont typeface="Wingdings" pitchFamily="2" charset="2"/>
                  <a:buChar char="ü"/>
                </a:pPr>
                <a:r>
                  <a:rPr lang="en-US" sz="1400" dirty="0"/>
                  <a:t>Strength of jet suppression</a:t>
                </a:r>
                <a:br>
                  <a:rPr lang="en-US" sz="1400" dirty="0"/>
                </a:br>
                <a:r>
                  <a:rPr lang="en-US" sz="1400" dirty="0"/>
                  <a:t>was estimated as a function</a:t>
                </a:r>
                <a:br>
                  <a:rPr lang="en-US" sz="1400" dirty="0"/>
                </a:br>
                <a:r>
                  <a:rPr lang="en-US" sz="1400" dirty="0"/>
                  <a:t>of in-medium mean path-length of </a:t>
                </a:r>
                <a:r>
                  <a:rPr lang="en-US" sz="1400" dirty="0" err="1"/>
                  <a:t>partons</a:t>
                </a:r>
                <a:r>
                  <a:rPr lang="en-US" sz="1400" dirty="0"/>
                  <a:t> </a:t>
                </a:r>
                <a:br>
                  <a:rPr lang="en-US" sz="1400" dirty="0"/>
                </a:br>
                <a:endParaRPr lang="en-US" sz="14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0BB4709-AA70-374F-9328-7D4030CFF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611" y="2140510"/>
                <a:ext cx="2678337" cy="1837939"/>
              </a:xfrm>
              <a:prstGeom prst="rect">
                <a:avLst/>
              </a:prstGeom>
              <a:blipFill>
                <a:blip r:embed="rId5"/>
                <a:stretch>
                  <a:fillRect l="-943" t="-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88334BCE-168F-B443-92F9-DFA283132C9B}"/>
              </a:ext>
            </a:extLst>
          </p:cNvPr>
          <p:cNvSpPr txBox="1"/>
          <p:nvPr/>
        </p:nvSpPr>
        <p:spPr>
          <a:xfrm>
            <a:off x="191449" y="5029355"/>
            <a:ext cx="2698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Reference for </a:t>
            </a:r>
            <a:r>
              <a:rPr lang="en-US" sz="1400" b="1" dirty="0" err="1"/>
              <a:t>Pb-Pb</a:t>
            </a:r>
            <a:r>
              <a:rPr lang="en-US" sz="1400" b="1" dirty="0"/>
              <a:t> collisions </a:t>
            </a:r>
          </a:p>
        </p:txBody>
      </p:sp>
      <p:sp>
        <p:nvSpPr>
          <p:cNvPr id="47" name="Down Arrow 46">
            <a:extLst>
              <a:ext uri="{FF2B5EF4-FFF2-40B4-BE49-F238E27FC236}">
                <a16:creationId xmlns:a16="http://schemas.microsoft.com/office/drawing/2014/main" id="{AA3B6760-B3F4-7245-A513-6709C2CCC081}"/>
              </a:ext>
            </a:extLst>
          </p:cNvPr>
          <p:cNvSpPr/>
          <p:nvPr/>
        </p:nvSpPr>
        <p:spPr>
          <a:xfrm>
            <a:off x="3608122" y="3758899"/>
            <a:ext cx="285008" cy="411919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B025A6A-D5C1-4140-BCED-A30421A707C7}"/>
              </a:ext>
            </a:extLst>
          </p:cNvPr>
          <p:cNvSpPr txBox="1"/>
          <p:nvPr/>
        </p:nvSpPr>
        <p:spPr>
          <a:xfrm>
            <a:off x="3901313" y="3698287"/>
            <a:ext cx="200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/>
              <a:t>Dependence of jet profiles </a:t>
            </a:r>
            <a:r>
              <a:rPr lang="en-US" sz="1400" b="1" i="1" dirty="0" err="1"/>
              <a:t>w.r.t</a:t>
            </a:r>
            <a:r>
              <a:rPr lang="en-US" sz="1400" b="1" i="1" dirty="0"/>
              <a:t> event plane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A901DB3-5CBC-9643-AA99-742987EEF102}"/>
              </a:ext>
            </a:extLst>
          </p:cNvPr>
          <p:cNvSpPr txBox="1"/>
          <p:nvPr/>
        </p:nvSpPr>
        <p:spPr>
          <a:xfrm>
            <a:off x="3017733" y="4124216"/>
            <a:ext cx="296883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b="1" u="sng" dirty="0"/>
              <a:t>Measurement of jet </a:t>
            </a:r>
            <a:r>
              <a:rPr lang="en-US" sz="1600" b="1" i="1" u="sng" dirty="0"/>
              <a:t>v</a:t>
            </a:r>
            <a:r>
              <a:rPr lang="en-US" sz="1600" b="1" u="sng" baseline="-25000" dirty="0"/>
              <a:t>2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400" dirty="0"/>
              <a:t>Detailed study of path-length dependence of </a:t>
            </a:r>
            <a:r>
              <a:rPr lang="en-US" sz="1400" dirty="0" err="1"/>
              <a:t>parton</a:t>
            </a:r>
            <a:r>
              <a:rPr lang="en-US" sz="1400" dirty="0"/>
              <a:t> energy suppression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9B48F27-1BA3-8048-96AB-EF5291FCE46C}"/>
              </a:ext>
            </a:extLst>
          </p:cNvPr>
          <p:cNvSpPr txBox="1"/>
          <p:nvPr/>
        </p:nvSpPr>
        <p:spPr>
          <a:xfrm>
            <a:off x="2950460" y="4965635"/>
            <a:ext cx="312172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b="1" u="sng" dirty="0"/>
              <a:t>Measurement of jet shape through jet-hadron correlation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400" dirty="0"/>
              <a:t>Detailed study of  initial collision geometry dependence of suppressed energy re-distribution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956ACBA-A46D-F048-A43B-FD459182F4FA}"/>
              </a:ext>
            </a:extLst>
          </p:cNvPr>
          <p:cNvSpPr txBox="1"/>
          <p:nvPr/>
        </p:nvSpPr>
        <p:spPr>
          <a:xfrm>
            <a:off x="6316761" y="5345666"/>
            <a:ext cx="34626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And in future…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1600" b="1" dirty="0"/>
              <a:t>Physics study, such as Full</a:t>
            </a:r>
            <a:br>
              <a:rPr lang="en-US" sz="1600" b="1" dirty="0"/>
            </a:br>
            <a:r>
              <a:rPr lang="en-US" sz="1600" b="1" dirty="0"/>
              <a:t> jet (charged + neutral) measurements, with </a:t>
            </a:r>
            <a:br>
              <a:rPr lang="en-US" sz="1600" b="1" dirty="0"/>
            </a:br>
            <a:r>
              <a:rPr lang="en-US" sz="1600" b="1" dirty="0"/>
              <a:t>high statistics</a:t>
            </a:r>
          </a:p>
        </p:txBody>
      </p:sp>
      <p:sp>
        <p:nvSpPr>
          <p:cNvPr id="55" name="Curved Up Arrow 54">
            <a:extLst>
              <a:ext uri="{FF2B5EF4-FFF2-40B4-BE49-F238E27FC236}">
                <a16:creationId xmlns:a16="http://schemas.microsoft.com/office/drawing/2014/main" id="{8739CAF3-3586-D042-AFEC-2A28C74C2838}"/>
              </a:ext>
            </a:extLst>
          </p:cNvPr>
          <p:cNvSpPr/>
          <p:nvPr/>
        </p:nvSpPr>
        <p:spPr>
          <a:xfrm rot="160058">
            <a:off x="2675779" y="6260185"/>
            <a:ext cx="3589262" cy="357815"/>
          </a:xfrm>
          <a:prstGeom prst="curvedUpArrow">
            <a:avLst>
              <a:gd name="adj1" fmla="val 25000"/>
              <a:gd name="adj2" fmla="val 62546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A9386F0-5726-9341-892A-78E7C2E9E5BB}"/>
              </a:ext>
            </a:extLst>
          </p:cNvPr>
          <p:cNvSpPr/>
          <p:nvPr/>
        </p:nvSpPr>
        <p:spPr>
          <a:xfrm>
            <a:off x="6029434" y="1129484"/>
            <a:ext cx="3076758" cy="3950769"/>
          </a:xfrm>
          <a:prstGeom prst="rect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6D7119A-B76A-C74A-9003-2F4DEE44C066}"/>
              </a:ext>
            </a:extLst>
          </p:cNvPr>
          <p:cNvSpPr txBox="1"/>
          <p:nvPr/>
        </p:nvSpPr>
        <p:spPr>
          <a:xfrm>
            <a:off x="6176744" y="943792"/>
            <a:ext cx="2592022" cy="646331"/>
          </a:xfrm>
          <a:prstGeom prst="rect">
            <a:avLst/>
          </a:prstGeom>
          <a:solidFill>
            <a:schemeClr val="bg1"/>
          </a:solidFill>
          <a:ln w="254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Calorimeter trigger system development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8DE0E73-F3E6-954E-9873-A815F9BF8E67}"/>
              </a:ext>
            </a:extLst>
          </p:cNvPr>
          <p:cNvSpPr txBox="1"/>
          <p:nvPr/>
        </p:nvSpPr>
        <p:spPr>
          <a:xfrm>
            <a:off x="5984237" y="1635038"/>
            <a:ext cx="3209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dirty="0" err="1"/>
              <a:t>DCal</a:t>
            </a:r>
            <a:r>
              <a:rPr lang="en-US" sz="1600" dirty="0"/>
              <a:t> installation during LHC LS1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600" dirty="0"/>
              <a:t>Enhanced the acceptance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1600" dirty="0"/>
              <a:t>Improved the capability of jet measurements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59" name="Down Arrow 58">
            <a:extLst>
              <a:ext uri="{FF2B5EF4-FFF2-40B4-BE49-F238E27FC236}">
                <a16:creationId xmlns:a16="http://schemas.microsoft.com/office/drawing/2014/main" id="{ED09AC4F-4613-0A40-AD33-272C9AE82811}"/>
              </a:ext>
            </a:extLst>
          </p:cNvPr>
          <p:cNvSpPr/>
          <p:nvPr/>
        </p:nvSpPr>
        <p:spPr>
          <a:xfrm>
            <a:off x="6116521" y="2688481"/>
            <a:ext cx="207348" cy="9078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A6AFF77-1D18-D448-B98F-458863B54737}"/>
              </a:ext>
            </a:extLst>
          </p:cNvPr>
          <p:cNvSpPr txBox="1"/>
          <p:nvPr/>
        </p:nvSpPr>
        <p:spPr>
          <a:xfrm>
            <a:off x="6303476" y="2747753"/>
            <a:ext cx="28479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/>
              <a:t>Efficient event trigger is a powerful tool for measurements with high statistical precision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69FDD83-C590-EB43-920F-9DAE58C8E575}"/>
              </a:ext>
            </a:extLst>
          </p:cNvPr>
          <p:cNvSpPr txBox="1"/>
          <p:nvPr/>
        </p:nvSpPr>
        <p:spPr>
          <a:xfrm>
            <a:off x="5953425" y="3510987"/>
            <a:ext cx="33416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b="1" u="sng" dirty="0"/>
              <a:t>Firmware upgrade and commissioning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600" dirty="0"/>
              <a:t>Adopted for new detector system configuration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1600" dirty="0"/>
              <a:t>New trigger algorithm for high-</a:t>
            </a:r>
            <a:r>
              <a:rPr lang="en-US" sz="1600" i="1" dirty="0" err="1"/>
              <a:t>p</a:t>
            </a:r>
            <a:r>
              <a:rPr lang="en-US" sz="1600" baseline="-25000" dirty="0" err="1"/>
              <a:t>T</a:t>
            </a:r>
            <a:r>
              <a:rPr lang="en-US" sz="1600" baseline="-25000" dirty="0"/>
              <a:t> </a:t>
            </a:r>
            <a:r>
              <a:rPr lang="en-US" sz="1600" dirty="0"/>
              <a:t>photon, electron and jet events</a:t>
            </a:r>
            <a:endParaRPr lang="en-US" sz="1600" baseline="-25000" dirty="0"/>
          </a:p>
        </p:txBody>
      </p:sp>
      <p:sp>
        <p:nvSpPr>
          <p:cNvPr id="63" name="Down Arrow 62">
            <a:extLst>
              <a:ext uri="{FF2B5EF4-FFF2-40B4-BE49-F238E27FC236}">
                <a16:creationId xmlns:a16="http://schemas.microsoft.com/office/drawing/2014/main" id="{6723C2FA-7640-C34C-8A7F-40D64478299B}"/>
              </a:ext>
            </a:extLst>
          </p:cNvPr>
          <p:cNvSpPr/>
          <p:nvPr/>
        </p:nvSpPr>
        <p:spPr>
          <a:xfrm>
            <a:off x="7186613" y="5094328"/>
            <a:ext cx="614362" cy="13376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914241-18CF-CC43-A034-F5F2BEDF62BA}"/>
              </a:ext>
            </a:extLst>
          </p:cNvPr>
          <p:cNvSpPr txBox="1"/>
          <p:nvPr/>
        </p:nvSpPr>
        <p:spPr>
          <a:xfrm>
            <a:off x="3344077" y="6135492"/>
            <a:ext cx="2864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Analysis techniques w/ jet reconstruction have been established at the ALICE  </a:t>
            </a:r>
          </a:p>
        </p:txBody>
      </p:sp>
      <p:sp>
        <p:nvSpPr>
          <p:cNvPr id="43" name="Title 5">
            <a:extLst>
              <a:ext uri="{FF2B5EF4-FFF2-40B4-BE49-F238E27FC236}">
                <a16:creationId xmlns:a16="http://schemas.microsoft.com/office/drawing/2014/main" id="{6BBE61A8-AFF7-7A4A-B45E-38366CAC6A24}"/>
              </a:ext>
            </a:extLst>
          </p:cNvPr>
          <p:cNvSpPr txBox="1">
            <a:spLocks/>
          </p:cNvSpPr>
          <p:nvPr/>
        </p:nvSpPr>
        <p:spPr>
          <a:xfrm>
            <a:off x="172602" y="-227042"/>
            <a:ext cx="88037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The story of this thesis</a:t>
            </a:r>
          </a:p>
        </p:txBody>
      </p:sp>
    </p:spTree>
    <p:extLst>
      <p:ext uri="{BB962C8B-B14F-4D97-AF65-F5344CB8AC3E}">
        <p14:creationId xmlns:p14="http://schemas.microsoft.com/office/powerpoint/2010/main" val="35208374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C2086A-AC56-9548-AAE0-7FEE214C3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996366" cy="4351338"/>
          </a:xfrm>
        </p:spPr>
        <p:txBody>
          <a:bodyPr/>
          <a:lstStyle/>
          <a:p>
            <a:pPr marL="0" indent="0">
              <a:buNone/>
            </a:pPr>
            <a:r>
              <a:rPr lang="en-US" sz="4400" b="1" dirty="0"/>
              <a:t>PART2: Key detectors for jet</a:t>
            </a:r>
          </a:p>
          <a:p>
            <a:pPr marL="0" indent="0">
              <a:buNone/>
            </a:pPr>
            <a:r>
              <a:rPr lang="en-US" sz="4400" b="1" dirty="0"/>
              <a:t>measurements at the ALICE</a:t>
            </a:r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9190CC-63CA-A549-B721-7858FBB04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BA96E1-C68C-D84E-9C61-D18F3ADF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DA21A1-F65B-B44E-A86D-E48B2D0BA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BFE409B-F885-BF4B-BE0E-FDF1731BB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673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F52D5-4818-864A-883E-AB956FCA9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04F604-E4EA-AE4F-96BE-6E3BA3ACD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FEE679-3CAD-D345-8729-BD5FCF4E2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FF545F-7382-5A4E-A293-6C0558B51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work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923EE6A-8B3F-C24E-AC83-8CA3498BB124}"/>
              </a:ext>
            </a:extLst>
          </p:cNvPr>
          <p:cNvSpPr/>
          <p:nvPr/>
        </p:nvSpPr>
        <p:spPr>
          <a:xfrm>
            <a:off x="104889" y="1578600"/>
            <a:ext cx="5040548" cy="3336749"/>
          </a:xfrm>
          <a:prstGeom prst="roundRect">
            <a:avLst/>
          </a:prstGeom>
          <a:noFill/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9E1F57-EEE5-A149-8E7A-977E250CF7C0}"/>
              </a:ext>
            </a:extLst>
          </p:cNvPr>
          <p:cNvSpPr txBox="1"/>
          <p:nvPr/>
        </p:nvSpPr>
        <p:spPr>
          <a:xfrm>
            <a:off x="772260" y="1410268"/>
            <a:ext cx="1365458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Conferences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AFFFF4-067C-C94D-8BAD-579B518FBF72}"/>
              </a:ext>
            </a:extLst>
          </p:cNvPr>
          <p:cNvSpPr txBox="1"/>
          <p:nvPr/>
        </p:nvSpPr>
        <p:spPr>
          <a:xfrm>
            <a:off x="79489" y="1852027"/>
            <a:ext cx="508941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</a:rPr>
              <a:t>2015 Mar. : 70th Annual meeting of the JPS, Talk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2015 Oct.  : Quark Matter 2015,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</a:rPr>
              <a:t>2016 Sep.  : Autumn Meeting of JPS, Talk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2016 Sep.  : Hard Probes 2016,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2017 Feb.  : Quark Matter 2017,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2018 May. : Quark Matter 2018, Talk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/>
              <a:t>                      Proceedings have been published</a:t>
            </a:r>
            <a:br>
              <a:rPr lang="en-US" dirty="0"/>
            </a:br>
            <a:r>
              <a:rPr lang="en-US" dirty="0"/>
              <a:t>                      </a:t>
            </a:r>
            <a:r>
              <a:rPr lang="en-US" sz="1400" dirty="0"/>
              <a:t>(</a:t>
            </a:r>
            <a:r>
              <a:rPr lang="en-US" sz="1400" dirty="0" err="1"/>
              <a:t>Nucl</a:t>
            </a:r>
            <a:r>
              <a:rPr lang="en-US" sz="1400" dirty="0"/>
              <a:t>. Phys. A </a:t>
            </a:r>
            <a:r>
              <a:rPr lang="en-US" sz="1400" b="1" dirty="0"/>
              <a:t>982 </a:t>
            </a:r>
            <a:r>
              <a:rPr lang="en-US" sz="1400" dirty="0"/>
              <a:t>(2019) 639-642)</a:t>
            </a:r>
            <a:endParaRPr lang="en-US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2018 Oct. : Hard Probes 2018, Poster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>
                <a:solidFill>
                  <a:srgbClr val="FF0000"/>
                </a:solidFill>
              </a:rPr>
              <a:t>2018 Nov. : Quarks and Nuclear Physics 2018, Talk 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427021-D943-684F-877C-42D488C40598}"/>
              </a:ext>
            </a:extLst>
          </p:cNvPr>
          <p:cNvSpPr txBox="1"/>
          <p:nvPr/>
        </p:nvSpPr>
        <p:spPr>
          <a:xfrm>
            <a:off x="226242" y="838366"/>
            <a:ext cx="528761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2014 (Apr.) - 2015 (Mar.) : Master course</a:t>
            </a:r>
          </a:p>
          <a:p>
            <a:r>
              <a:rPr lang="en-US" sz="1700" dirty="0"/>
              <a:t>2015 (Apr.) - Now             : Doctoral course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EF81A96-55D5-A443-B42D-6CB8823CF086}"/>
              </a:ext>
            </a:extLst>
          </p:cNvPr>
          <p:cNvSpPr txBox="1"/>
          <p:nvPr/>
        </p:nvSpPr>
        <p:spPr>
          <a:xfrm>
            <a:off x="152100" y="4873802"/>
            <a:ext cx="5435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 talks and 4 posters </a:t>
            </a:r>
            <a:r>
              <a:rPr lang="en-US" b="1" dirty="0"/>
              <a:t>at international conferences</a:t>
            </a:r>
            <a:br>
              <a:rPr lang="en-US" b="1" dirty="0"/>
            </a:br>
            <a:r>
              <a:rPr lang="en-US" b="1" dirty="0">
                <a:solidFill>
                  <a:srgbClr val="0070C0"/>
                </a:solidFill>
              </a:rPr>
              <a:t>2 talks </a:t>
            </a:r>
            <a:r>
              <a:rPr lang="en-US" b="1" dirty="0"/>
              <a:t>at domestic conferences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706CC2-D672-E041-B146-1B60D35E3D2A}"/>
              </a:ext>
            </a:extLst>
          </p:cNvPr>
          <p:cNvSpPr/>
          <p:nvPr/>
        </p:nvSpPr>
        <p:spPr>
          <a:xfrm>
            <a:off x="5209660" y="1078598"/>
            <a:ext cx="3879047" cy="1948808"/>
          </a:xfrm>
          <a:prstGeom prst="roundRect">
            <a:avLst/>
          </a:prstGeom>
          <a:noFill/>
          <a:ln w="349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468569-3C39-DB45-A07F-B54814E07662}"/>
              </a:ext>
            </a:extLst>
          </p:cNvPr>
          <p:cNvSpPr txBox="1"/>
          <p:nvPr/>
        </p:nvSpPr>
        <p:spPr>
          <a:xfrm>
            <a:off x="5790532" y="947336"/>
            <a:ext cx="1568229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Detector 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BEE8B1-A052-794E-9C84-7891AE93F4E2}"/>
              </a:ext>
            </a:extLst>
          </p:cNvPr>
          <p:cNvSpPr txBox="1"/>
          <p:nvPr/>
        </p:nvSpPr>
        <p:spPr>
          <a:xfrm>
            <a:off x="5287288" y="1386144"/>
            <a:ext cx="36160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2014-2015 : Firmware upgrade for ALICE electromagnetic calorimeter trigger system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2015 : Commissioning tasks of the trigger system at CERN   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7FD6A86-2200-CD49-95CE-8872F1B4A59F}"/>
              </a:ext>
            </a:extLst>
          </p:cNvPr>
          <p:cNvSpPr/>
          <p:nvPr/>
        </p:nvSpPr>
        <p:spPr>
          <a:xfrm>
            <a:off x="5209660" y="3300832"/>
            <a:ext cx="3879047" cy="3110709"/>
          </a:xfrm>
          <a:prstGeom prst="roundRect">
            <a:avLst/>
          </a:prstGeom>
          <a:noFill/>
          <a:ln w="349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5A04F2-B575-CE44-BD55-D6FEE3E487B8}"/>
              </a:ext>
            </a:extLst>
          </p:cNvPr>
          <p:cNvSpPr txBox="1"/>
          <p:nvPr/>
        </p:nvSpPr>
        <p:spPr>
          <a:xfrm>
            <a:off x="5532707" y="3155849"/>
            <a:ext cx="837513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Others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3823A7-74C4-964E-AB3E-4BC7FB7B6E8A}"/>
              </a:ext>
            </a:extLst>
          </p:cNvPr>
          <p:cNvSpPr txBox="1"/>
          <p:nvPr/>
        </p:nvSpPr>
        <p:spPr>
          <a:xfrm>
            <a:off x="5274588" y="3549219"/>
            <a:ext cx="38014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Presentation at some workshops</a:t>
            </a:r>
            <a:br>
              <a:rPr lang="en-US" dirty="0"/>
            </a:br>
            <a:r>
              <a:rPr lang="en-US" dirty="0"/>
              <a:t>e.g.) </a:t>
            </a:r>
            <a:r>
              <a:rPr lang="en-US" dirty="0" err="1"/>
              <a:t>THCoU</a:t>
            </a:r>
            <a:r>
              <a:rPr lang="en-US" dirty="0"/>
              <a:t> workshop (2018),</a:t>
            </a:r>
            <a:br>
              <a:rPr lang="en-US" dirty="0"/>
            </a:br>
            <a:r>
              <a:rPr lang="en-US" dirty="0"/>
              <a:t>         ALICE Physics Week (2018)…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ALICE data taking shift </a:t>
            </a:r>
            <a:br>
              <a:rPr lang="en-US" dirty="0"/>
            </a:br>
            <a:r>
              <a:rPr lang="en-US" dirty="0"/>
              <a:t>(2015, 2016, 2017 and 2018)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Teaching Assistant (2015)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Presentation of recent progress and results of nuclear experimental physics for non-professional people at university festival (2018)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E048A330-8543-E24E-9000-9664C2C74FC2}"/>
              </a:ext>
            </a:extLst>
          </p:cNvPr>
          <p:cNvSpPr/>
          <p:nvPr/>
        </p:nvSpPr>
        <p:spPr>
          <a:xfrm>
            <a:off x="79489" y="5636199"/>
            <a:ext cx="4937642" cy="775342"/>
          </a:xfrm>
          <a:prstGeom prst="roundRect">
            <a:avLst/>
          </a:prstGeom>
          <a:noFill/>
          <a:ln w="349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BE5DEA2-362B-6740-A74E-0F4DEF8AEFC6}"/>
              </a:ext>
            </a:extLst>
          </p:cNvPr>
          <p:cNvSpPr txBox="1"/>
          <p:nvPr/>
        </p:nvSpPr>
        <p:spPr>
          <a:xfrm>
            <a:off x="646293" y="5492299"/>
            <a:ext cx="760476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Paper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8D8347-3443-984F-A6F5-BE38F4C3238A}"/>
              </a:ext>
            </a:extLst>
          </p:cNvPr>
          <p:cNvSpPr txBox="1"/>
          <p:nvPr/>
        </p:nvSpPr>
        <p:spPr>
          <a:xfrm>
            <a:off x="79489" y="5815099"/>
            <a:ext cx="5042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“Measurement of charged jet cross section in pp collisions at √</a:t>
            </a:r>
            <a:r>
              <a:rPr lang="en-US" sz="1600" i="1" dirty="0"/>
              <a:t>s </a:t>
            </a:r>
            <a:r>
              <a:rPr lang="en-US" sz="1600" dirty="0"/>
              <a:t>= 5.02 </a:t>
            </a:r>
            <a:r>
              <a:rPr lang="en-US" sz="1600" dirty="0" err="1"/>
              <a:t>TeV</a:t>
            </a:r>
            <a:r>
              <a:rPr lang="en-US" sz="1600" dirty="0"/>
              <a:t>”, Under collaboration review in ALICE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780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4266" y="4867780"/>
            <a:ext cx="40425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Consists of three silicon detectors</a:t>
            </a:r>
            <a:br>
              <a:rPr lang="en-US" sz="1400" dirty="0"/>
            </a:br>
            <a:r>
              <a:rPr lang="en-US" sz="1400" dirty="0"/>
              <a:t> (SPD,SSD,SDD)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Acceptance: 0&lt;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&lt;2 π,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|&lt;0.9</a:t>
            </a:r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3" y="1300802"/>
            <a:ext cx="5149152" cy="2974171"/>
          </a:xfrm>
          <a:prstGeom prst="rect">
            <a:avLst/>
          </a:prstGeom>
        </p:spPr>
      </p:pic>
      <p:sp>
        <p:nvSpPr>
          <p:cNvPr id="24" name="Title 1"/>
          <p:cNvSpPr txBox="1">
            <a:spLocks/>
          </p:cNvSpPr>
          <p:nvPr/>
        </p:nvSpPr>
        <p:spPr>
          <a:xfrm>
            <a:off x="683480" y="6700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   </a:t>
            </a:r>
            <a:r>
              <a:rPr lang="en-US" dirty="0" err="1"/>
              <a:t>arge</a:t>
            </a:r>
            <a:r>
              <a:rPr lang="en-US" dirty="0"/>
              <a:t>  on  </a:t>
            </a:r>
            <a:r>
              <a:rPr lang="en-US" dirty="0" err="1"/>
              <a:t>ollider</a:t>
            </a:r>
            <a:r>
              <a:rPr lang="en-US" dirty="0"/>
              <a:t>  </a:t>
            </a:r>
            <a:r>
              <a:rPr lang="en-US" dirty="0" err="1"/>
              <a:t>xperiment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61822" y="370186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A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3723" y="370186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L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63988" y="353864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86361" y="351879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568201" y="350903"/>
            <a:ext cx="457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ln>
                  <a:solidFill>
                    <a:schemeClr val="bg1"/>
                  </a:solidFill>
                </a:ln>
                <a:solidFill>
                  <a:sysClr val="windowText" lastClr="000000"/>
                </a:solidFill>
                <a:latin typeface="Andale Mono" charset="0"/>
                <a:ea typeface="Andale Mono" charset="0"/>
                <a:cs typeface="Andale Mono" charset="0"/>
              </a:rPr>
              <a:t>E</a:t>
            </a:r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>
          <a:xfrm>
            <a:off x="340242" y="-388654"/>
            <a:ext cx="8803758" cy="1325563"/>
          </a:xfrm>
        </p:spPr>
        <p:txBody>
          <a:bodyPr/>
          <a:lstStyle/>
          <a:p>
            <a:r>
              <a:rPr lang="en-US" dirty="0"/>
              <a:t>Jet measurement at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416765" y="4302307"/>
            <a:ext cx="6204031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charset="2"/>
              <a:buChar char="Ø"/>
            </a:pPr>
            <a:r>
              <a:rPr lang="en-US" dirty="0"/>
              <a:t>Charged particle tracking</a:t>
            </a:r>
          </a:p>
          <a:p>
            <a:pPr marL="1200150" lvl="2" indent="-285750">
              <a:buFont typeface="Wingdings" charset="2"/>
              <a:buChar char="Ø"/>
            </a:pPr>
            <a:r>
              <a:rPr lang="en-US" sz="1600" dirty="0"/>
              <a:t>ITS (Inner tracking system)</a:t>
            </a:r>
          </a:p>
          <a:p>
            <a:pPr marL="1200150" lvl="2" indent="-285750">
              <a:buFont typeface="Wingdings" charset="2"/>
              <a:buChar char="Ø"/>
            </a:pPr>
            <a:endParaRPr lang="en-US" sz="1600" dirty="0"/>
          </a:p>
          <a:p>
            <a:pPr marL="1200150" lvl="2" indent="-285750">
              <a:buFont typeface="Wingdings" charset="2"/>
              <a:buChar char="Ø"/>
            </a:pPr>
            <a:endParaRPr lang="en-US" sz="1600" dirty="0"/>
          </a:p>
          <a:p>
            <a:pPr marL="1200150" lvl="2" indent="-285750">
              <a:buFont typeface="Wingdings" charset="2"/>
              <a:buChar char="Ø"/>
            </a:pPr>
            <a:endParaRPr lang="en-US" sz="1600" dirty="0"/>
          </a:p>
          <a:p>
            <a:pPr marL="1200150" lvl="2" indent="-285750">
              <a:buFont typeface="Wingdings" charset="2"/>
              <a:buChar char="Ø"/>
            </a:pPr>
            <a:r>
              <a:rPr lang="en-US" sz="1600" dirty="0"/>
              <a:t>TPC (Time projection chamber)</a:t>
            </a:r>
          </a:p>
          <a:p>
            <a:pPr marL="1200150" lvl="2" indent="-285750">
              <a:buFont typeface="Wingdings" charset="2"/>
              <a:buChar char="Ø"/>
            </a:pPr>
            <a:endParaRPr lang="en-US" altLang="ja-JP" dirty="0"/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2063988" y="5181851"/>
            <a:ext cx="4447879" cy="169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sz="1800" dirty="0">
              <a:solidFill>
                <a:sysClr val="windowText" lastClr="0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61884" y="4882466"/>
            <a:ext cx="2209929" cy="0"/>
          </a:xfrm>
          <a:prstGeom prst="line">
            <a:avLst/>
          </a:prstGeom>
          <a:ln w="25400">
            <a:solidFill>
              <a:srgbClr val="0090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61885" y="5863818"/>
            <a:ext cx="252453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21390" y="5860255"/>
            <a:ext cx="484429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3D tracking (pad position, drift time)</a:t>
            </a:r>
          </a:p>
          <a:p>
            <a:pPr marL="285750" indent="-285750" algn="just">
              <a:buFont typeface="Wingdings" charset="2"/>
              <a:buChar char="Ø"/>
            </a:pPr>
            <a:r>
              <a:rPr lang="en-US" sz="1400" dirty="0"/>
              <a:t>Acceptance: 0&lt;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&lt;2 π,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|&lt;0.9</a:t>
            </a:r>
            <a:endParaRPr lang="en-US" sz="1400" dirty="0"/>
          </a:p>
          <a:p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3480" y="2751260"/>
            <a:ext cx="309283" cy="8625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3480" y="2587200"/>
            <a:ext cx="309283" cy="86251"/>
          </a:xfrm>
          <a:prstGeom prst="rect">
            <a:avLst/>
          </a:prstGeom>
          <a:noFill/>
          <a:ln w="19050">
            <a:solidFill>
              <a:srgbClr val="0090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3480" y="3077834"/>
            <a:ext cx="400346" cy="259321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4293102" y="4799540"/>
            <a:ext cx="1337423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Charged constituents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04031" y="1136105"/>
            <a:ext cx="278511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Calorimeters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 err="1"/>
              <a:t>EMCal</a:t>
            </a:r>
            <a:r>
              <a:rPr lang="en-US" sz="1600" dirty="0"/>
              <a:t>, </a:t>
            </a:r>
            <a:r>
              <a:rPr lang="en-US" sz="1600" dirty="0" err="1"/>
              <a:t>DCal</a:t>
            </a: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endParaRPr lang="en-US" sz="1600" dirty="0"/>
          </a:p>
          <a:p>
            <a:pPr marL="742950" lvl="1" indent="-285750">
              <a:buFont typeface="Wingdings" charset="2"/>
              <a:buChar char="Ø"/>
            </a:pPr>
            <a:r>
              <a:rPr lang="en-US" sz="1600" dirty="0"/>
              <a:t>PHOS</a:t>
            </a:r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5376755" y="1432882"/>
            <a:ext cx="117729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91871" y="1627141"/>
            <a:ext cx="38801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Sampling calorimeter with </a:t>
            </a:r>
            <a:r>
              <a:rPr lang="en-US" sz="1400" dirty="0" err="1"/>
              <a:t>Pb</a:t>
            </a:r>
            <a:r>
              <a:rPr lang="en-US" sz="1400" dirty="0"/>
              <a:t>-scintillator 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Acceptance(EMCAL): </a:t>
            </a:r>
            <a:br>
              <a:rPr lang="en-US" sz="1400" dirty="0"/>
            </a:br>
            <a:r>
              <a:rPr lang="en-US" sz="1400" dirty="0"/>
              <a:t>80 </a:t>
            </a:r>
            <a:r>
              <a:rPr lang="en-US" altLang="ja-JP" sz="1400" dirty="0"/>
              <a:t>°</a:t>
            </a:r>
            <a:r>
              <a:rPr lang="en-US" sz="1400" dirty="0"/>
              <a:t>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&lt;187°,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|&lt;0.7</a:t>
            </a:r>
            <a:r>
              <a:rPr lang="en-US" sz="1400" dirty="0"/>
              <a:t> 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Acceptance(DCAL)   : </a:t>
            </a:r>
            <a:br>
              <a:rPr lang="en-US" sz="1400" dirty="0"/>
            </a:br>
            <a:r>
              <a:rPr lang="en-US" sz="1400" dirty="0"/>
              <a:t>  260</a:t>
            </a:r>
            <a:r>
              <a:rPr lang="en-US" altLang="ja-JP" sz="1400" dirty="0"/>
              <a:t>°</a:t>
            </a:r>
            <a:r>
              <a:rPr lang="en-US" sz="1400" dirty="0"/>
              <a:t>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&lt;327°, 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|&lt;0.7</a:t>
            </a:r>
            <a:r>
              <a:rPr lang="en-US" sz="1400" dirty="0"/>
              <a:t> </a:t>
            </a:r>
          </a:p>
          <a:p>
            <a:pPr marL="285750" indent="-285750">
              <a:buFont typeface="Wingdings" charset="2"/>
              <a:buChar char="Ø"/>
            </a:pPr>
            <a:endParaRPr lang="en-US" sz="1400" dirty="0"/>
          </a:p>
        </p:txBody>
      </p:sp>
      <p:sp>
        <p:nvSpPr>
          <p:cNvPr id="38" name="Right Arrow 37"/>
          <p:cNvSpPr/>
          <p:nvPr/>
        </p:nvSpPr>
        <p:spPr>
          <a:xfrm rot="5400000">
            <a:off x="4729544" y="5490723"/>
            <a:ext cx="283199" cy="241561"/>
          </a:xfrm>
          <a:prstGeom prst="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4014112" y="5800411"/>
            <a:ext cx="1806030" cy="461665"/>
          </a:xfrm>
          <a:prstGeom prst="rect">
            <a:avLst/>
          </a:prstGeom>
          <a:noFill/>
          <a:ln w="25400"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/>
              <a:t>Charged Jets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791871" y="2893519"/>
            <a:ext cx="417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400" dirty="0"/>
              <a:t>Homogeneous calorimeter with PbWO4</a:t>
            </a:r>
          </a:p>
          <a:p>
            <a:pPr marL="285750" indent="-285750">
              <a:buFont typeface="Wingdings" charset="2"/>
              <a:buChar char="Ø"/>
            </a:pPr>
            <a:r>
              <a:rPr lang="en-US" sz="1400" dirty="0"/>
              <a:t>Acceptance: 250</a:t>
            </a:r>
            <a:r>
              <a:rPr lang="en-US" altLang="ja-JP" sz="1400" dirty="0"/>
              <a:t>°</a:t>
            </a:r>
            <a:r>
              <a:rPr lang="en-US" sz="1400" dirty="0"/>
              <a:t>&lt;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&lt;320°,|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|&lt;0.12</a:t>
            </a:r>
            <a:endParaRPr lang="en-US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6394531" y="3886430"/>
            <a:ext cx="1337423" cy="7109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Neutral constituents</a:t>
            </a:r>
          </a:p>
        </p:txBody>
      </p:sp>
      <p:sp>
        <p:nvSpPr>
          <p:cNvPr id="43" name="Right Arrow 42"/>
          <p:cNvSpPr/>
          <p:nvPr/>
        </p:nvSpPr>
        <p:spPr>
          <a:xfrm>
            <a:off x="3863980" y="5015220"/>
            <a:ext cx="344542" cy="241561"/>
          </a:xfrm>
          <a:prstGeom prst="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Arrow 43"/>
          <p:cNvSpPr/>
          <p:nvPr/>
        </p:nvSpPr>
        <p:spPr>
          <a:xfrm rot="5400000">
            <a:off x="6831885" y="3495489"/>
            <a:ext cx="462716" cy="241561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7136921" y="3421716"/>
            <a:ext cx="1564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Remove contributions from charged particles</a:t>
            </a:r>
          </a:p>
        </p:txBody>
      </p:sp>
      <p:sp>
        <p:nvSpPr>
          <p:cNvPr id="46" name="Right Arrow 45"/>
          <p:cNvSpPr/>
          <p:nvPr/>
        </p:nvSpPr>
        <p:spPr>
          <a:xfrm>
            <a:off x="5673547" y="5015220"/>
            <a:ext cx="344542" cy="241561"/>
          </a:xfrm>
          <a:prstGeom prst="rightArrow">
            <a:avLst/>
          </a:pr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 rot="5400000">
            <a:off x="6937620" y="4600236"/>
            <a:ext cx="251246" cy="265717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6143809" y="4867892"/>
            <a:ext cx="1264800" cy="461665"/>
          </a:xfrm>
          <a:prstGeom prst="rect">
            <a:avLst/>
          </a:prstGeom>
          <a:noFill/>
          <a:ln w="254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/>
              <a:t>Full Jets</a:t>
            </a:r>
            <a:endParaRPr lang="en-US" sz="2400" b="1" dirty="0"/>
          </a:p>
        </p:txBody>
      </p:sp>
      <p:sp>
        <p:nvSpPr>
          <p:cNvPr id="54" name="Arc 53"/>
          <p:cNvSpPr/>
          <p:nvPr/>
        </p:nvSpPr>
        <p:spPr>
          <a:xfrm rot="20107193">
            <a:off x="4923731" y="3875257"/>
            <a:ext cx="2398175" cy="1219521"/>
          </a:xfrm>
          <a:prstGeom prst="arc">
            <a:avLst>
              <a:gd name="adj1" fmla="val 11471032"/>
              <a:gd name="adj2" fmla="val 20088956"/>
            </a:avLst>
          </a:prstGeom>
          <a:ln w="25400">
            <a:solidFill>
              <a:srgbClr val="F49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4513683" y="3611061"/>
            <a:ext cx="1691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Track matching with calorimeter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09A048A-88F6-CD47-8860-FE6B599F1016}"/>
              </a:ext>
            </a:extLst>
          </p:cNvPr>
          <p:cNvSpPr/>
          <p:nvPr/>
        </p:nvSpPr>
        <p:spPr>
          <a:xfrm>
            <a:off x="5087185" y="1136105"/>
            <a:ext cx="4019746" cy="2280289"/>
          </a:xfrm>
          <a:prstGeom prst="rect">
            <a:avLst/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1C5FE7-2C93-A948-8735-299054F65FE1}"/>
              </a:ext>
            </a:extLst>
          </p:cNvPr>
          <p:cNvSpPr txBox="1"/>
          <p:nvPr/>
        </p:nvSpPr>
        <p:spPr>
          <a:xfrm>
            <a:off x="7296205" y="936925"/>
            <a:ext cx="1672347" cy="646331"/>
          </a:xfrm>
          <a:prstGeom prst="rect">
            <a:avLst/>
          </a:prstGeom>
          <a:solidFill>
            <a:schemeClr val="bg1"/>
          </a:solidFill>
          <a:ln w="2540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Trigger system development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C32753-0FDB-5D4B-A677-8853EBEE6D48}"/>
              </a:ext>
            </a:extLst>
          </p:cNvPr>
          <p:cNvSpPr/>
          <p:nvPr/>
        </p:nvSpPr>
        <p:spPr>
          <a:xfrm>
            <a:off x="52970" y="4302307"/>
            <a:ext cx="5805980" cy="2154436"/>
          </a:xfrm>
          <a:prstGeom prst="rect">
            <a:avLst/>
          </a:prstGeom>
          <a:noFill/>
          <a:ln w="25400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9F3E2FD-84FF-D248-8196-1F7AC57B1F93}"/>
              </a:ext>
            </a:extLst>
          </p:cNvPr>
          <p:cNvSpPr txBox="1"/>
          <p:nvPr/>
        </p:nvSpPr>
        <p:spPr>
          <a:xfrm>
            <a:off x="580659" y="4007625"/>
            <a:ext cx="2762901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Charged jet measurements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552426-EA2A-BE4B-8D14-6A26176FF197}"/>
              </a:ext>
            </a:extLst>
          </p:cNvPr>
          <p:cNvSpPr/>
          <p:nvPr/>
        </p:nvSpPr>
        <p:spPr>
          <a:xfrm>
            <a:off x="522780" y="2660996"/>
            <a:ext cx="164436" cy="91187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77F30F-5C2D-9848-BDD4-BDCED7BAEC34}"/>
              </a:ext>
            </a:extLst>
          </p:cNvPr>
          <p:cNvSpPr txBox="1"/>
          <p:nvPr/>
        </p:nvSpPr>
        <p:spPr>
          <a:xfrm>
            <a:off x="5828494" y="5344055"/>
            <a:ext cx="24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V0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45850B-F1B2-3844-AAB9-A1C38EF52129}"/>
              </a:ext>
            </a:extLst>
          </p:cNvPr>
          <p:cNvSpPr txBox="1"/>
          <p:nvPr/>
        </p:nvSpPr>
        <p:spPr>
          <a:xfrm>
            <a:off x="5903645" y="5577091"/>
            <a:ext cx="36391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400" dirty="0"/>
              <a:t>Multi-segmented scintillation counter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400" dirty="0"/>
              <a:t>Acceptance: 0 &lt; </a:t>
            </a:r>
            <a:r>
              <a:rPr lang="en-US" altLang="ja-JP" sz="1400" dirty="0" err="1"/>
              <a:t>φ</a:t>
            </a:r>
            <a:r>
              <a:rPr lang="en-US" altLang="ja-JP" sz="1400" dirty="0"/>
              <a:t> &lt; 2,</a:t>
            </a:r>
            <a:br>
              <a:rPr lang="en-US" altLang="ja-JP" sz="1400" dirty="0"/>
            </a:br>
            <a:r>
              <a:rPr lang="en-US" altLang="ja-JP" sz="1400" dirty="0"/>
              <a:t> 2.8</a:t>
            </a:r>
            <a:r>
              <a:rPr lang="en-US" sz="1400" dirty="0"/>
              <a:t> &lt;</a:t>
            </a:r>
            <a:r>
              <a:rPr lang="en-US" sz="1400" i="1" dirty="0"/>
              <a:t> 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 &lt; 5.1 (V0A), -</a:t>
            </a:r>
            <a:r>
              <a:rPr lang="en-US" sz="1400" dirty="0"/>
              <a:t>3.7 &lt;</a:t>
            </a:r>
            <a:r>
              <a:rPr lang="en-US" sz="1400" i="1" dirty="0"/>
              <a:t> </a:t>
            </a:r>
            <a:r>
              <a:rPr lang="en-US" altLang="ja-JP" sz="1400" dirty="0" err="1"/>
              <a:t>η</a:t>
            </a:r>
            <a:r>
              <a:rPr lang="en-US" altLang="ja-JP" sz="1400" dirty="0"/>
              <a:t> &lt; -1.7(V0C)</a:t>
            </a:r>
            <a:endParaRPr lang="en-US" sz="1400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1400" dirty="0"/>
              <a:t>Event trigger, Centrality, Event plane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F1C2E22-02C0-4F4A-B031-BE2C14EC8542}"/>
              </a:ext>
            </a:extLst>
          </p:cNvPr>
          <p:cNvCxnSpPr>
            <a:cxnSpLocks/>
          </p:cNvCxnSpPr>
          <p:nvPr/>
        </p:nvCxnSpPr>
        <p:spPr>
          <a:xfrm>
            <a:off x="6157078" y="5642079"/>
            <a:ext cx="335132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C94A5DE3-D1D3-AA44-989C-0EB6B8A83639}"/>
              </a:ext>
            </a:extLst>
          </p:cNvPr>
          <p:cNvSpPr/>
          <p:nvPr/>
        </p:nvSpPr>
        <p:spPr>
          <a:xfrm>
            <a:off x="5888147" y="5359554"/>
            <a:ext cx="3224857" cy="109719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1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300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0" presetClass="exit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2" dur="50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EE272E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3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5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7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9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2" presetID="0" presetClass="path" presetSubtype="0" accel="50000" decel="5000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7.40741E-7 L -0.02101 0.0007 " pathEditMode="relative" rAng="0" ptsTypes="AA">
                                          <p:cBhvr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0348 4.07407E-6 L -0.13437 0.00231 " pathEditMode="relative" rAng="0" ptsTypes="AA">
                                          <p:cBhvr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92" y="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4.44444E-6 L -0.20278 0.00209 " pathEditMode="relative" rAng="0" ptsTypes="AA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39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77778E-6 -0.00162 L -0.36007 0.00185 " pathEditMode="relative" rAng="0" ptsTypes="AA" p14:bounceEnd="50000">
                                          <p:cBhvr>
                                            <p:cTn id="49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8" fill="hold">
                          <p:stCondLst>
                            <p:cond delay="indefinite"/>
                          </p:stCondLst>
                          <p:childTnLst>
                            <p:par>
                              <p:cTn id="9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4" grpId="1"/>
          <p:bldP spid="25" grpId="0" build="allAtOnce"/>
          <p:bldP spid="26" grpId="0"/>
          <p:bldP spid="26" grpId="1"/>
          <p:bldP spid="26" grpId="2"/>
          <p:bldP spid="27" grpId="0"/>
          <p:bldP spid="27" grpId="1"/>
          <p:bldP spid="27" grpId="2"/>
          <p:bldP spid="28" grpId="0"/>
          <p:bldP spid="28" grpId="1"/>
          <p:bldP spid="28" grpId="2"/>
          <p:bldP spid="29" grpId="0"/>
          <p:bldP spid="29" grpId="1"/>
          <p:bldP spid="29" grpId="2"/>
          <p:bldP spid="14" grpId="0"/>
          <p:bldP spid="33" grpId="0" animBg="1"/>
          <p:bldP spid="38" grpId="0" animBg="1"/>
          <p:bldP spid="39" grpId="0" animBg="1"/>
          <p:bldP spid="42" grpId="0" animBg="1"/>
          <p:bldP spid="43" grpId="0" animBg="1"/>
          <p:bldP spid="44" grpId="0" animBg="1"/>
          <p:bldP spid="45" grpId="0"/>
          <p:bldP spid="46" grpId="0" animBg="1"/>
          <p:bldP spid="47" grpId="0" animBg="1"/>
          <p:bldP spid="48" grpId="0" animBg="1"/>
          <p:bldP spid="54" grpId="0" animBg="1"/>
          <p:bldP spid="55" grpId="0"/>
          <p:bldP spid="5" grpId="0" animBg="1"/>
          <p:bldP spid="9" grpId="0" animBg="1"/>
          <p:bldP spid="10" grpId="0" animBg="1"/>
          <p:bldP spid="49" grpId="0" animBg="1"/>
          <p:bldP spid="49" grpId="1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300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10" presetClass="exit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3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2" dur="500" fill="hold"/>
                                            <p:tgtEl>
                                              <p:spTgt spid="2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EE272E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3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5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7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  <p:par>
                                    <p:cTn id="39" presetID="3" presetClass="emph" presetSubtype="2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chemeClr val="tx1"/>
                                          </p:to>
                                        </p:animClr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2" presetID="0" presetClass="path" presetSubtype="0" accel="50000" decel="50000" fill="hold" grpId="0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2.77778E-6 -7.40741E-7 L -0.02101 0.0007 " pathEditMode="relative" rAng="0" ptsTypes="AA">
                                          <p:cBhvr>
                                            <p:cTn id="4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.00348 4.07407E-6 L -0.13437 0.00231 " pathEditMode="relative" rAng="0" ptsTypes="AA">
                                          <p:cBhvr>
                                            <p:cTn id="4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92" y="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0" presetClass="path" presetSubtype="0" accel="50000" decel="50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5E-6 -4.44444E-6 L -0.20278 0.00209 " pathEditMode="relative" rAng="0" ptsTypes="AA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139" y="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path" presetSubtype="0" ac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2.77778E-6 -0.00162 L -0.36007 0.00185 " pathEditMode="relative" rAng="0" ptsTypes="AA">
                                          <p:cBhvr>
                                            <p:cTn id="49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003" y="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8" fill="hold">
                          <p:stCondLst>
                            <p:cond delay="indefinite"/>
                          </p:stCondLst>
                          <p:childTnLst>
                            <p:par>
                              <p:cTn id="9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" presetID="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4" grpId="1"/>
          <p:bldP spid="25" grpId="0" build="allAtOnce"/>
          <p:bldP spid="26" grpId="0"/>
          <p:bldP spid="26" grpId="1"/>
          <p:bldP spid="26" grpId="2"/>
          <p:bldP spid="27" grpId="0"/>
          <p:bldP spid="27" grpId="1"/>
          <p:bldP spid="27" grpId="2"/>
          <p:bldP spid="28" grpId="0"/>
          <p:bldP spid="28" grpId="1"/>
          <p:bldP spid="28" grpId="2"/>
          <p:bldP spid="29" grpId="0"/>
          <p:bldP spid="29" grpId="1"/>
          <p:bldP spid="29" grpId="2"/>
          <p:bldP spid="14" grpId="0"/>
          <p:bldP spid="33" grpId="0" animBg="1"/>
          <p:bldP spid="38" grpId="0" animBg="1"/>
          <p:bldP spid="39" grpId="0" animBg="1"/>
          <p:bldP spid="42" grpId="0" animBg="1"/>
          <p:bldP spid="43" grpId="0" animBg="1"/>
          <p:bldP spid="44" grpId="0" animBg="1"/>
          <p:bldP spid="45" grpId="0"/>
          <p:bldP spid="46" grpId="0" animBg="1"/>
          <p:bldP spid="47" grpId="0" animBg="1"/>
          <p:bldP spid="48" grpId="0" animBg="1"/>
          <p:bldP spid="54" grpId="0" animBg="1"/>
          <p:bldP spid="55" grpId="0"/>
          <p:bldP spid="5" grpId="0" animBg="1"/>
          <p:bldP spid="9" grpId="0" animBg="1"/>
          <p:bldP spid="10" grpId="0" animBg="1"/>
          <p:bldP spid="49" grpId="0" animBg="1"/>
          <p:bldP spid="49" grpId="1" animBg="1"/>
          <p:bldP spid="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40242" y="-224460"/>
            <a:ext cx="8803758" cy="1325563"/>
          </a:xfrm>
        </p:spPr>
        <p:txBody>
          <a:bodyPr/>
          <a:lstStyle/>
          <a:p>
            <a:r>
              <a:rPr lang="en-US" dirty="0"/>
              <a:t>ALICE calorimeter upgrade during </a:t>
            </a:r>
            <a:br>
              <a:rPr lang="en-US" dirty="0"/>
            </a:br>
            <a:r>
              <a:rPr lang="en-US" dirty="0"/>
              <a:t>the LHC Long Shutdown 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0786" y="4184755"/>
            <a:ext cx="902321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dirty="0"/>
              <a:t>Di-jet Calorimeter (DCAL) installation during LS1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2000" dirty="0"/>
              <a:t>back-to-back in azimuth to the </a:t>
            </a:r>
            <a:r>
              <a:rPr lang="en-US" sz="2000" dirty="0" err="1"/>
              <a:t>ElectroMagnetic</a:t>
            </a:r>
            <a:r>
              <a:rPr lang="en-US" sz="2000" dirty="0"/>
              <a:t> Calorimeter (</a:t>
            </a:r>
            <a:r>
              <a:rPr lang="en-US" sz="2000" dirty="0" err="1"/>
              <a:t>EMCal</a:t>
            </a:r>
            <a:r>
              <a:rPr lang="en-US" sz="2000" dirty="0"/>
              <a:t>)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2000" b="1" dirty="0"/>
              <a:t>Enhanced jet measurement capability</a:t>
            </a:r>
          </a:p>
          <a:p>
            <a:pPr marL="1200150" lvl="2" indent="-285750">
              <a:buFont typeface="Wingdings" charset="2"/>
              <a:buChar char="Ø"/>
            </a:pPr>
            <a:r>
              <a:rPr lang="en-US" sz="2000" dirty="0"/>
              <a:t>Acceptance is 44% increased</a:t>
            </a:r>
          </a:p>
          <a:p>
            <a:pPr marL="1200150" lvl="2" indent="-285750">
              <a:buFont typeface="Wingdings" charset="2"/>
              <a:buChar char="Ø"/>
            </a:pPr>
            <a:r>
              <a:rPr lang="en-US" sz="2000" dirty="0"/>
              <a:t>Improvement of Di-jet energy resolution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sz="2000" b="1" dirty="0"/>
              <a:t>Efficient trigger is crucial for high momentum/energy jet </a:t>
            </a:r>
            <a:br>
              <a:rPr lang="en-US" sz="2000" b="1" dirty="0"/>
            </a:br>
            <a:r>
              <a:rPr lang="en-US" sz="2000" b="1" dirty="0"/>
              <a:t>and photon measurement with high statistics</a:t>
            </a:r>
            <a:endParaRPr lang="en-US" sz="2000" baseline="-25000" dirty="0"/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031" y="1101103"/>
            <a:ext cx="6955937" cy="30836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0242" y="1101103"/>
            <a:ext cx="4839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u="sng" dirty="0"/>
              <a:t>The ALICE detector at the LHC Run1 (2010-2013)</a:t>
            </a:r>
          </a:p>
        </p:txBody>
      </p:sp>
    </p:spTree>
    <p:extLst>
      <p:ext uri="{BB962C8B-B14F-4D97-AF65-F5344CB8AC3E}">
        <p14:creationId xmlns:p14="http://schemas.microsoft.com/office/powerpoint/2010/main" val="1521231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 system upgrade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272" y="1461197"/>
            <a:ext cx="3098800" cy="2349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141970" y="974531"/>
            <a:ext cx="610006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dirty="0"/>
              <a:t>Firmware development for Summary Trigger Unit(STU)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Jet event trigger (L1-Jet) and high energy photon trigger (L1-gamma) with patch algorithm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dirty="0"/>
              <a:t>In heavy ion collisions, </a:t>
            </a:r>
            <a:r>
              <a:rPr lang="en-US" b="1" u="sng" dirty="0"/>
              <a:t>trigger thresholds are calculated event-by-event with the background density estimated by opposite side calorimeters </a:t>
            </a:r>
            <a:r>
              <a:rPr lang="en-US" dirty="0"/>
              <a:t>(</a:t>
            </a:r>
            <a:r>
              <a:rPr lang="en-US" dirty="0" err="1"/>
              <a:t>DCal</a:t>
            </a:r>
            <a:r>
              <a:rPr lang="en-US" dirty="0"/>
              <a:t>(+PHOS) </a:t>
            </a:r>
            <a:r>
              <a:rPr lang="ja-JP" altLang="en-US" dirty="0"/>
              <a:t>⇆</a:t>
            </a:r>
            <a:r>
              <a:rPr lang="en-US" altLang="ja-JP" dirty="0"/>
              <a:t> </a:t>
            </a:r>
            <a:r>
              <a:rPr lang="en-US" altLang="ja-JP" dirty="0" err="1"/>
              <a:t>EMCal</a:t>
            </a:r>
            <a:r>
              <a:rPr lang="en-US" dirty="0"/>
              <a:t>)</a:t>
            </a:r>
          </a:p>
          <a:p>
            <a:pPr marL="742950" lvl="1" indent="-285750">
              <a:buFont typeface="Wingdings" charset="2"/>
              <a:buChar char="Ø"/>
            </a:pPr>
            <a:endParaRPr lang="en-US" sz="1050" dirty="0"/>
          </a:p>
          <a:p>
            <a:pPr marL="285750" indent="-285750">
              <a:buFont typeface="Wingdings" charset="2"/>
              <a:buChar char="Ø"/>
            </a:pPr>
            <a:r>
              <a:rPr lang="en-US" sz="2000" dirty="0"/>
              <a:t>Commissioning was done before 2015 </a:t>
            </a:r>
            <a:r>
              <a:rPr lang="en-US" sz="2000" dirty="0" err="1"/>
              <a:t>Pb-Pb</a:t>
            </a:r>
            <a:r>
              <a:rPr lang="en-US" sz="2000" dirty="0"/>
              <a:t> runs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b="1" dirty="0"/>
              <a:t>We secured stable operation</a:t>
            </a:r>
          </a:p>
          <a:p>
            <a:pPr marL="742950" lvl="1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525063" y="1551137"/>
            <a:ext cx="154398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Vertex-5 FPGA (Xilinx)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7360171" y="2212458"/>
            <a:ext cx="584616" cy="423489"/>
          </a:xfrm>
          <a:prstGeom prst="straightConnector1">
            <a:avLst/>
          </a:prstGeom>
          <a:ln w="28575">
            <a:solidFill>
              <a:srgbClr val="FF9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675" y="3796794"/>
            <a:ext cx="5246619" cy="239389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531369" y="3807249"/>
            <a:ext cx="36276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Z axis: Rejection factor in </a:t>
            </a:r>
            <a:br>
              <a:rPr lang="en-US" dirty="0"/>
            </a:br>
            <a:r>
              <a:rPr lang="en-US" dirty="0" err="1"/>
              <a:t>Pb-Pb</a:t>
            </a:r>
            <a:r>
              <a:rPr lang="en-US" dirty="0"/>
              <a:t> collisions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b="1" dirty="0"/>
              <a:t>Uniform event rejection at wide conditions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en-US" b="1" dirty="0"/>
              <a:t>~1/10 rejection with </a:t>
            </a:r>
            <a:br>
              <a:rPr lang="en-US" b="1" dirty="0"/>
            </a:br>
            <a:r>
              <a:rPr lang="en-US" b="1" dirty="0"/>
              <a:t>5-10 GeV threshold</a:t>
            </a:r>
            <a:br>
              <a:rPr lang="en-US" b="1" dirty="0"/>
            </a:br>
            <a:r>
              <a:rPr lang="en-US" b="1" dirty="0"/>
              <a:t>	</a:t>
            </a:r>
            <a:endParaRPr lang="en-US" b="1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4224228" y="3954815"/>
            <a:ext cx="1349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H.Yokoyama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54280" y="783028"/>
            <a:ext cx="3110959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Summary Trigger Unit</a:t>
            </a:r>
          </a:p>
          <a:p>
            <a:r>
              <a:rPr lang="en-US" dirty="0"/>
              <a:t>(Designed and made in LPSC!)</a:t>
            </a:r>
          </a:p>
        </p:txBody>
      </p:sp>
      <p:sp>
        <p:nvSpPr>
          <p:cNvPr id="2" name="Oval 1"/>
          <p:cNvSpPr/>
          <p:nvPr/>
        </p:nvSpPr>
        <p:spPr>
          <a:xfrm>
            <a:off x="2162725" y="6187397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191598" y="6186095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29410" y="6186095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64162" y="6184793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991891" y="6330902"/>
            <a:ext cx="97639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-19729" y="6132877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Peripheral </a:t>
            </a:r>
            <a:br>
              <a:rPr lang="en-US" sz="800" dirty="0"/>
            </a:br>
            <a:r>
              <a:rPr lang="en-US" sz="800" dirty="0"/>
              <a:t>collisions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417076" y="6132877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Central</a:t>
            </a:r>
            <a:br>
              <a:rPr lang="en-US" sz="800" dirty="0"/>
            </a:br>
            <a:r>
              <a:rPr lang="en-US" sz="800" dirty="0"/>
              <a:t>collisions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54096B-6602-FC46-90C3-FC991B17FF6F}"/>
              </a:ext>
            </a:extLst>
          </p:cNvPr>
          <p:cNvSpPr txBox="1"/>
          <p:nvPr/>
        </p:nvSpPr>
        <p:spPr>
          <a:xfrm>
            <a:off x="5392294" y="5574165"/>
            <a:ext cx="3934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b="1" dirty="0"/>
              <a:t>Stable operation and successful trigger data taking throughout LHC Run2 (2015-2018)</a:t>
            </a:r>
          </a:p>
        </p:txBody>
      </p:sp>
    </p:spTree>
    <p:extLst>
      <p:ext uri="{BB962C8B-B14F-4D97-AF65-F5344CB8AC3E}">
        <p14:creationId xmlns:p14="http://schemas.microsoft.com/office/powerpoint/2010/main" val="12025471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43C5B84-9DA4-1640-B500-557FBEE3D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84534"/>
            <a:ext cx="9229060" cy="597158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Jets are measured with central barrel charged particle tracking detectors (ITS, TPC) and electromagnetic calorimeters</a:t>
            </a:r>
            <a:br>
              <a:rPr lang="en-US" dirty="0"/>
            </a:br>
            <a:r>
              <a:rPr lang="en-US" dirty="0"/>
              <a:t>at the ALICE</a:t>
            </a:r>
          </a:p>
          <a:p>
            <a:endParaRPr lang="en-US" dirty="0"/>
          </a:p>
          <a:p>
            <a:r>
              <a:rPr lang="en-US" dirty="0"/>
              <a:t>Level-1 (L1) high-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photon (,electron) and jet trigger system with</a:t>
            </a:r>
            <a:br>
              <a:rPr lang="en-US" dirty="0"/>
            </a:br>
            <a:r>
              <a:rPr lang="en-US" dirty="0"/>
              <a:t>the ALICE calorimeters was upgraded during LS1</a:t>
            </a:r>
          </a:p>
          <a:p>
            <a:endParaRPr lang="en-US" sz="100" dirty="0"/>
          </a:p>
          <a:p>
            <a:r>
              <a:rPr lang="en-US" dirty="0"/>
              <a:t>New triggering algorithm for heavy-ion collisions is implemented</a:t>
            </a:r>
          </a:p>
          <a:p>
            <a:endParaRPr lang="en-US" sz="100" dirty="0"/>
          </a:p>
          <a:p>
            <a:r>
              <a:rPr lang="en-US" dirty="0"/>
              <a:t>Commissioning tasks were performed in 2015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The trigger system have been successfully operated and trigger data were collected throughout LHC Run2 (2015-2018)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Some physics results are coming out with the L1 trigger data</a:t>
            </a:r>
          </a:p>
          <a:p>
            <a:pPr lvl="2">
              <a:buFont typeface="Wingdings" pitchFamily="2" charset="2"/>
              <a:buChar char="Ø"/>
            </a:pPr>
            <a:r>
              <a:rPr lang="en-US" sz="2100" dirty="0"/>
              <a:t>e.g.) </a:t>
            </a:r>
            <a:br>
              <a:rPr lang="en-US" dirty="0"/>
            </a:br>
            <a:br>
              <a:rPr lang="en-US" dirty="0"/>
            </a:br>
            <a:r>
              <a:rPr lang="en-US" sz="2100" dirty="0"/>
              <a:t>- Measurement of heavy flavor electrons </a:t>
            </a:r>
            <a:br>
              <a:rPr lang="en-US" sz="2100" dirty="0"/>
            </a:br>
            <a:r>
              <a:rPr lang="en-US" sz="2100" dirty="0"/>
              <a:t>  (ALICE preliminary, </a:t>
            </a:r>
            <a:r>
              <a:rPr lang="en-US" sz="2100" dirty="0" err="1"/>
              <a:t>D.Kawana</a:t>
            </a:r>
            <a:r>
              <a:rPr lang="en-US" sz="2100" dirty="0"/>
              <a:t> (Univ. of Tsukuba) )</a:t>
            </a:r>
            <a:br>
              <a:rPr lang="en-US" sz="2100" dirty="0"/>
            </a:br>
            <a:br>
              <a:rPr lang="en-US" sz="2100" dirty="0"/>
            </a:br>
            <a:r>
              <a:rPr lang="en-US" sz="2100" dirty="0"/>
              <a:t>- Measurement of neutral mesons </a:t>
            </a:r>
            <a:br>
              <a:rPr lang="en-US" sz="2100" dirty="0"/>
            </a:br>
            <a:r>
              <a:rPr lang="en-US" sz="2100" dirty="0"/>
              <a:t>   in pp and </a:t>
            </a:r>
            <a:r>
              <a:rPr lang="en-US" sz="2100" dirty="0" err="1"/>
              <a:t>Pb-Pb</a:t>
            </a:r>
            <a:r>
              <a:rPr lang="en-US" sz="2100" dirty="0"/>
              <a:t> collisions at 5.02 </a:t>
            </a:r>
            <a:r>
              <a:rPr lang="en-US" sz="2100" dirty="0" err="1"/>
              <a:t>TeV</a:t>
            </a:r>
            <a:r>
              <a:rPr lang="en-US" sz="2100" dirty="0"/>
              <a:t> </a:t>
            </a:r>
            <a:br>
              <a:rPr lang="en-US" sz="2100" dirty="0"/>
            </a:br>
            <a:r>
              <a:rPr lang="en-US" sz="2100" dirty="0"/>
              <a:t>   (ALICE preliminary, </a:t>
            </a:r>
            <a:r>
              <a:rPr lang="en-US" sz="2100" dirty="0" err="1"/>
              <a:t>D.Sekihata</a:t>
            </a:r>
            <a:r>
              <a:rPr lang="en-US" sz="2100" dirty="0"/>
              <a:t> (Hiroshima Univ.) </a:t>
            </a:r>
            <a:r>
              <a:rPr lang="en-US" sz="2100" i="1" dirty="0"/>
              <a:t>et al.</a:t>
            </a:r>
            <a:r>
              <a:rPr lang="en-US" sz="2100" dirty="0"/>
              <a:t>)</a:t>
            </a:r>
            <a:br>
              <a:rPr lang="en-US" sz="2100" dirty="0"/>
            </a:br>
            <a:endParaRPr lang="en-US" sz="21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11E017-D185-2A46-8762-436ECCFAA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BC6B7C-F4E1-A54F-B8BE-A6AEE162C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60D033-06D7-F348-8A48-635F06327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AEA7CB7-0D3D-074A-A834-6AE4222A7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PART2</a:t>
            </a:r>
          </a:p>
        </p:txBody>
      </p:sp>
    </p:spTree>
    <p:extLst>
      <p:ext uri="{BB962C8B-B14F-4D97-AF65-F5344CB8AC3E}">
        <p14:creationId xmlns:p14="http://schemas.microsoft.com/office/powerpoint/2010/main" val="32311998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57267B-23B1-3F44-8809-F73B27CA9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b="1" dirty="0"/>
              <a:t>PART3: </a:t>
            </a:r>
            <a:r>
              <a:rPr lang="en-GB" sz="4400" b="1" dirty="0"/>
              <a:t>Data analysis</a:t>
            </a:r>
            <a:endParaRPr lang="en-US" sz="44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75DEA1-6FE4-2D4E-95CD-BFA385B8E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8D91A4-C994-0E47-B191-93AE29406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9000E1-886B-7D4E-8EB9-82EA72B38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7E1DF8D-64B5-AE46-AAD0-AA6F722A8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576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9A86C71-B310-6643-BC04-56B7058F93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885" y="3797688"/>
            <a:ext cx="2979262" cy="2848465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4E39B43-EA10-9F40-9493-3FB1AC39E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250" y="931347"/>
            <a:ext cx="8278437" cy="4716301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Minimum bias events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 Coincidence of V0A and V0C hits </a:t>
            </a:r>
            <a:r>
              <a:rPr lang="en-US" sz="2100" dirty="0"/>
              <a:t>(</a:t>
            </a:r>
            <a:r>
              <a:rPr lang="en-US" altLang="ja-JP" sz="2100" dirty="0"/>
              <a:t>2.8</a:t>
            </a:r>
            <a:r>
              <a:rPr lang="en-US" sz="2100" dirty="0"/>
              <a:t> &lt;</a:t>
            </a:r>
            <a:r>
              <a:rPr lang="en-US" sz="2100" i="1" dirty="0"/>
              <a:t> </a:t>
            </a:r>
            <a:r>
              <a:rPr lang="en-US" altLang="ja-JP" sz="2100" dirty="0" err="1"/>
              <a:t>η</a:t>
            </a:r>
            <a:r>
              <a:rPr lang="en-US" altLang="ja-JP" sz="2100" dirty="0"/>
              <a:t> &lt; 5.1 (V0A), -</a:t>
            </a:r>
            <a:r>
              <a:rPr lang="en-US" sz="2100" dirty="0"/>
              <a:t>3.7 &lt;</a:t>
            </a:r>
            <a:r>
              <a:rPr lang="en-US" sz="2100" i="1" dirty="0"/>
              <a:t> </a:t>
            </a:r>
            <a:r>
              <a:rPr lang="en-US" altLang="ja-JP" sz="2100" dirty="0" err="1"/>
              <a:t>η</a:t>
            </a:r>
            <a:r>
              <a:rPr lang="en-US" altLang="ja-JP" sz="2100" dirty="0"/>
              <a:t> &lt; -1.7(V0C)</a:t>
            </a:r>
            <a:r>
              <a:rPr lang="en-US" sz="2100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 |</a:t>
            </a:r>
            <a:r>
              <a:rPr lang="en-US" dirty="0" err="1"/>
              <a:t>z</a:t>
            </a:r>
            <a:r>
              <a:rPr lang="en-US" baseline="-25000" dirty="0" err="1"/>
              <a:t>vertex</a:t>
            </a:r>
            <a:r>
              <a:rPr lang="en-US" dirty="0"/>
              <a:t>| &lt; 10 cm (pp) or 8 cm (</a:t>
            </a:r>
            <a:r>
              <a:rPr lang="en-US" dirty="0" err="1"/>
              <a:t>Pb-Pb</a:t>
            </a:r>
            <a:r>
              <a:rPr lang="en-US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Pileup event rejection</a:t>
            </a:r>
            <a:br>
              <a:rPr lang="en-US" dirty="0"/>
            </a:br>
            <a:endParaRPr lang="en-US" dirty="0"/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Centrality determination (</a:t>
            </a:r>
            <a:r>
              <a:rPr lang="en-US" dirty="0" err="1"/>
              <a:t>Pb-Pb</a:t>
            </a:r>
            <a:r>
              <a:rPr lang="en-US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V0 multiplicity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30-50% events are analyzed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r>
              <a:rPr lang="en-US" dirty="0"/>
              <a:t>ITS+TPC tracks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|</a:t>
            </a:r>
            <a:r>
              <a:rPr lang="en-US" altLang="ja-JP" i="1" dirty="0" err="1"/>
              <a:t>η</a:t>
            </a:r>
            <a:r>
              <a:rPr lang="en-US" altLang="ja-JP" baseline="-25000" dirty="0" err="1"/>
              <a:t>track</a:t>
            </a:r>
            <a:r>
              <a:rPr lang="en-US" dirty="0"/>
              <a:t>| &lt; 0.9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err="1"/>
              <a:t>p</a:t>
            </a:r>
            <a:r>
              <a:rPr lang="en-US" baseline="-25000" dirty="0" err="1"/>
              <a:t>T,track</a:t>
            </a:r>
            <a:r>
              <a:rPr lang="en-US" dirty="0"/>
              <a:t> &gt; 0.15 GeV/</a:t>
            </a:r>
            <a:r>
              <a:rPr lang="en-US" i="1" dirty="0"/>
              <a:t>c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Allow tracks w/o SPD hits to</a:t>
            </a:r>
            <a:br>
              <a:rPr lang="en-US" dirty="0"/>
            </a:br>
            <a:r>
              <a:rPr lang="en-US" dirty="0"/>
              <a:t>improve uniformity of track acceptance</a:t>
            </a:r>
            <a:br>
              <a:rPr lang="en-US" dirty="0"/>
            </a:br>
            <a:r>
              <a:rPr lang="en-US" dirty="0"/>
              <a:t>(Hybrid tracks)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4B0973-16C8-BA46-B704-A963AC0C6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6F9006-65F7-4E4F-9B04-938084606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626C1-A22F-744E-88AA-2B391BF92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99135EC-A3B6-4F49-8B4C-003D6A988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selection &amp; track selection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5ADDF1-6B6F-DA42-A8DB-F263549DB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775" y="1467880"/>
            <a:ext cx="3403600" cy="21971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5F4F3C3-E23A-294D-A8D0-8C7DD39F41A5}"/>
              </a:ext>
            </a:extLst>
          </p:cNvPr>
          <p:cNvSpPr/>
          <p:nvPr/>
        </p:nvSpPr>
        <p:spPr>
          <a:xfrm>
            <a:off x="8233563" y="3668231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27EE541-653B-3141-9BBC-C04EDD2860B4}"/>
              </a:ext>
            </a:extLst>
          </p:cNvPr>
          <p:cNvCxnSpPr>
            <a:cxnSpLocks/>
          </p:cNvCxnSpPr>
          <p:nvPr/>
        </p:nvCxnSpPr>
        <p:spPr>
          <a:xfrm>
            <a:off x="6322521" y="3799246"/>
            <a:ext cx="1828963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24CEBC5-A117-EB4C-9A31-8A4E08295B47}"/>
              </a:ext>
            </a:extLst>
          </p:cNvPr>
          <p:cNvSpPr txBox="1"/>
          <p:nvPr/>
        </p:nvSpPr>
        <p:spPr>
          <a:xfrm>
            <a:off x="5087212" y="3495357"/>
            <a:ext cx="114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Peripheral </a:t>
            </a:r>
            <a:br>
              <a:rPr lang="en-US" sz="1200" dirty="0"/>
            </a:br>
            <a:r>
              <a:rPr lang="en-US" sz="1200" dirty="0"/>
              <a:t>collisions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EE4529-3983-8346-BCBF-29C049423CD1}"/>
              </a:ext>
            </a:extLst>
          </p:cNvPr>
          <p:cNvSpPr txBox="1"/>
          <p:nvPr/>
        </p:nvSpPr>
        <p:spPr>
          <a:xfrm>
            <a:off x="8440609" y="3554759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Central</a:t>
            </a:r>
            <a:br>
              <a:rPr lang="en-US" sz="1200" dirty="0"/>
            </a:br>
            <a:r>
              <a:rPr lang="en-US" sz="1200" dirty="0"/>
              <a:t>collisions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A7A2D45-45FA-F046-BE89-4487747EC73C}"/>
              </a:ext>
            </a:extLst>
          </p:cNvPr>
          <p:cNvSpPr/>
          <p:nvPr/>
        </p:nvSpPr>
        <p:spPr>
          <a:xfrm>
            <a:off x="5825885" y="3669533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9FC428-2976-A94D-861E-AE58505EF0F0}"/>
              </a:ext>
            </a:extLst>
          </p:cNvPr>
          <p:cNvSpPr/>
          <p:nvPr/>
        </p:nvSpPr>
        <p:spPr>
          <a:xfrm>
            <a:off x="5960637" y="3668231"/>
            <a:ext cx="234722" cy="23472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B5298B-6690-BE4A-91BB-545D0B305C70}"/>
              </a:ext>
            </a:extLst>
          </p:cNvPr>
          <p:cNvSpPr txBox="1"/>
          <p:nvPr/>
        </p:nvSpPr>
        <p:spPr>
          <a:xfrm>
            <a:off x="5590726" y="4604223"/>
            <a:ext cx="12865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This thesis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6FE13D2-F519-CD4F-B29A-6C5248280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171" y="5408284"/>
            <a:ext cx="825687" cy="43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05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69A1E7-00B5-BA48-8E80-4BCFF7697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33579A-F247-E343-A40F-C28B6715D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43B3F1-8C7D-B14A-AB78-583D6FF5B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2079C6C-0BEE-394F-B181-FAA31C4A4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1">
                <a:extLst>
                  <a:ext uri="{FF2B5EF4-FFF2-40B4-BE49-F238E27FC236}">
                    <a16:creationId xmlns:a16="http://schemas.microsoft.com/office/drawing/2014/main" id="{4636BC4F-0E91-954A-A788-5B335D22669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43513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GB" sz="3600" b="1" dirty="0"/>
                  <a:t>Charged jet production cross section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6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3600" b="1" i="1" smtClean="0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</m:rad>
                  </m:oMath>
                </a14:m>
                <a:r>
                  <a:rPr lang="en-US" sz="3600" b="1" dirty="0"/>
                  <a:t> = 5.02 </a:t>
                </a:r>
                <a:r>
                  <a:rPr lang="en-US" sz="3600" b="1" dirty="0" err="1"/>
                  <a:t>TeV</a:t>
                </a:r>
                <a:endParaRPr lang="en-US" sz="3600" b="1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Content Placeholder 1">
                <a:extLst>
                  <a:ext uri="{FF2B5EF4-FFF2-40B4-BE49-F238E27FC236}">
                    <a16:creationId xmlns:a16="http://schemas.microsoft.com/office/drawing/2014/main" id="{4636BC4F-0E91-954A-A788-5B335D2266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4351338"/>
              </a:xfrm>
              <a:blipFill>
                <a:blip r:embed="rId2"/>
                <a:stretch>
                  <a:fillRect l="-2251" t="-3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32819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40242" y="1185121"/>
            <a:ext cx="3016733" cy="526067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1606859" y="5371770"/>
            <a:ext cx="468076" cy="4100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" name="Rectangle 28"/>
          <p:cNvSpPr/>
          <p:nvPr/>
        </p:nvSpPr>
        <p:spPr>
          <a:xfrm>
            <a:off x="3320340" y="1185120"/>
            <a:ext cx="5748822" cy="526067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283025" y="3578942"/>
            <a:ext cx="9131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/>
              <a:t>Anti-</a:t>
            </a:r>
            <a:r>
              <a:rPr lang="en-US" sz="2400" dirty="0" err="1"/>
              <a:t>kt</a:t>
            </a:r>
            <a:r>
              <a:rPr lang="en-US" sz="2400" dirty="0"/>
              <a:t> clustering algorithm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831290" y="3976821"/>
            <a:ext cx="4736585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Jet cone radii </a:t>
            </a:r>
            <a:r>
              <a:rPr lang="en-US" i="1" dirty="0"/>
              <a:t>R </a:t>
            </a:r>
            <a:r>
              <a:rPr lang="en-US" dirty="0"/>
              <a:t>= 0.2, 0.3, 0.4, 0.6</a:t>
            </a:r>
          </a:p>
          <a:p>
            <a:pPr marL="342900" indent="-342900">
              <a:buFont typeface="Wingdings" charset="2"/>
              <a:buChar char="Ø"/>
            </a:pPr>
            <a:r>
              <a:rPr lang="en-US" dirty="0"/>
              <a:t>|</a:t>
            </a:r>
            <a:r>
              <a:rPr lang="en-US" altLang="ja-JP" dirty="0" err="1"/>
              <a:t>η</a:t>
            </a:r>
            <a:r>
              <a:rPr lang="en-US" altLang="ja-JP" baseline="-25000" dirty="0" err="1"/>
              <a:t>jet</a:t>
            </a:r>
            <a:r>
              <a:rPr lang="en-US" dirty="0"/>
              <a:t>| &lt; 0.9 - </a:t>
            </a:r>
            <a:r>
              <a:rPr lang="en-US" i="1" dirty="0"/>
              <a:t>R</a:t>
            </a:r>
          </a:p>
          <a:p>
            <a:pPr marL="171450" indent="-171450">
              <a:buFont typeface="Wingdings" charset="2"/>
              <a:buChar char="Ø"/>
            </a:pPr>
            <a:endParaRPr lang="en-US" sz="1100" dirty="0"/>
          </a:p>
        </p:txBody>
      </p:sp>
      <p:sp>
        <p:nvSpPr>
          <p:cNvPr id="27" name="TextBox 26"/>
          <p:cNvSpPr txBox="1"/>
          <p:nvPr/>
        </p:nvSpPr>
        <p:spPr>
          <a:xfrm>
            <a:off x="3280588" y="4693311"/>
            <a:ext cx="5922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/>
              <a:t>Corrected by an unfolding method (SVD)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954365" y="5027660"/>
            <a:ext cx="540371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Detector responses are extracted from </a:t>
            </a:r>
            <a:br>
              <a:rPr lang="en-US" dirty="0"/>
            </a:br>
            <a:r>
              <a:rPr lang="en-US" dirty="0"/>
              <a:t>full detector simulation with PYTHIA8 + GEANT3</a:t>
            </a:r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</p:txBody>
      </p:sp>
      <p:sp>
        <p:nvSpPr>
          <p:cNvPr id="9" name="Snip Diagonal Corner Rectangle 8"/>
          <p:cNvSpPr/>
          <p:nvPr/>
        </p:nvSpPr>
        <p:spPr>
          <a:xfrm>
            <a:off x="467740" y="3608361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Jet reconstruction</a:t>
            </a:r>
          </a:p>
        </p:txBody>
      </p:sp>
      <p:sp>
        <p:nvSpPr>
          <p:cNvPr id="11" name="Down Arrow 10"/>
          <p:cNvSpPr/>
          <p:nvPr/>
        </p:nvSpPr>
        <p:spPr>
          <a:xfrm>
            <a:off x="1614317" y="3032234"/>
            <a:ext cx="468076" cy="4100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" name="Snip Diagonal Corner Rectangle 11"/>
          <p:cNvSpPr/>
          <p:nvPr/>
        </p:nvSpPr>
        <p:spPr>
          <a:xfrm>
            <a:off x="486148" y="4717389"/>
            <a:ext cx="2727906" cy="647550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Correction  for detector effects</a:t>
            </a:r>
          </a:p>
        </p:txBody>
      </p:sp>
      <p:sp>
        <p:nvSpPr>
          <p:cNvPr id="16" name="Down Arrow 15"/>
          <p:cNvSpPr/>
          <p:nvPr/>
        </p:nvSpPr>
        <p:spPr>
          <a:xfrm>
            <a:off x="1617096" y="4213394"/>
            <a:ext cx="468076" cy="410016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TextBox 19"/>
          <p:cNvSpPr txBox="1"/>
          <p:nvPr/>
        </p:nvSpPr>
        <p:spPr>
          <a:xfrm>
            <a:off x="3258250" y="2434362"/>
            <a:ext cx="89929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Charged tracks reconstructed by ITS + TPC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30380" y="2948480"/>
            <a:ext cx="74790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|</a:t>
            </a:r>
            <a:r>
              <a:rPr lang="en-US" altLang="ja-JP" dirty="0" err="1"/>
              <a:t>η</a:t>
            </a:r>
            <a:r>
              <a:rPr lang="en-US" altLang="ja-JP" baseline="-25000" dirty="0" err="1"/>
              <a:t>track</a:t>
            </a:r>
            <a:r>
              <a:rPr lang="en-US" dirty="0"/>
              <a:t>| &lt; 0.9, 0.15 &lt; </a:t>
            </a:r>
            <a:r>
              <a:rPr lang="en-US" dirty="0" err="1"/>
              <a:t>p</a:t>
            </a:r>
            <a:r>
              <a:rPr lang="en-US" baseline="-25000" dirty="0" err="1"/>
              <a:t>T,track</a:t>
            </a:r>
            <a:r>
              <a:rPr lang="en-US" baseline="-25000" dirty="0"/>
              <a:t> </a:t>
            </a:r>
            <a:r>
              <a:rPr lang="en-US" dirty="0"/>
              <a:t>&lt; 100 GeV/c</a:t>
            </a:r>
            <a:endParaRPr lang="en-US" baseline="-25000" dirty="0"/>
          </a:p>
          <a:p>
            <a:pPr marL="685800" indent="-685800">
              <a:buFont typeface="Wingdings" charset="2"/>
              <a:buChar char="Ø"/>
            </a:pPr>
            <a:endParaRPr lang="en-US" sz="4800" dirty="0"/>
          </a:p>
        </p:txBody>
      </p:sp>
      <p:sp>
        <p:nvSpPr>
          <p:cNvPr id="8" name="Snip Diagonal Corner Rectangle 7"/>
          <p:cNvSpPr/>
          <p:nvPr/>
        </p:nvSpPr>
        <p:spPr>
          <a:xfrm>
            <a:off x="468667" y="2433533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Track selection</a:t>
            </a:r>
          </a:p>
        </p:txBody>
      </p:sp>
      <p:sp>
        <p:nvSpPr>
          <p:cNvPr id="10" name="Down Arrow 9"/>
          <p:cNvSpPr/>
          <p:nvPr/>
        </p:nvSpPr>
        <p:spPr>
          <a:xfrm>
            <a:off x="1614316" y="1823128"/>
            <a:ext cx="468077" cy="498867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flow</a:t>
            </a:r>
          </a:p>
        </p:txBody>
      </p:sp>
      <p:sp>
        <p:nvSpPr>
          <p:cNvPr id="7" name="Snip Diagonal Corner Rectangle 6"/>
          <p:cNvSpPr/>
          <p:nvPr/>
        </p:nvSpPr>
        <p:spPr>
          <a:xfrm>
            <a:off x="467740" y="1222853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Event selection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76144" y="1224136"/>
            <a:ext cx="5446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pp collisions at </a:t>
            </a:r>
            <a:r>
              <a:rPr lang="ja-JP" altLang="en-US" sz="2400"/>
              <a:t>√</a:t>
            </a:r>
            <a:r>
              <a:rPr lang="en-GB" altLang="ja-JP" sz="2400" i="1" dirty="0"/>
              <a:t>s</a:t>
            </a:r>
            <a:r>
              <a:rPr lang="en-GB" altLang="ja-JP" sz="2400" dirty="0"/>
              <a:t> = 5.02 </a:t>
            </a:r>
            <a:r>
              <a:rPr lang="en-GB" altLang="ja-JP" sz="2400" dirty="0" err="1"/>
              <a:t>TeV</a:t>
            </a:r>
            <a:endParaRPr lang="en-US" sz="2400" dirty="0"/>
          </a:p>
        </p:txBody>
      </p:sp>
      <p:sp>
        <p:nvSpPr>
          <p:cNvPr id="13" name="Snip Diagonal Corner Rectangle 12"/>
          <p:cNvSpPr/>
          <p:nvPr/>
        </p:nvSpPr>
        <p:spPr>
          <a:xfrm>
            <a:off x="511936" y="5823451"/>
            <a:ext cx="2746314" cy="597295"/>
          </a:xfrm>
          <a:prstGeom prst="snip2Diag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Final Jet Spectrum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283025" y="5617989"/>
            <a:ext cx="9131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dirty="0"/>
              <a:t>Cross section normalization:</a:t>
            </a:r>
          </a:p>
          <a:p>
            <a:r>
              <a:rPr lang="en-US" sz="2000" dirty="0"/>
              <a:t>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C12E202-C610-2047-BF90-F48600606E77}"/>
              </a:ext>
            </a:extLst>
          </p:cNvPr>
          <p:cNvSpPr txBox="1"/>
          <p:nvPr/>
        </p:nvSpPr>
        <p:spPr>
          <a:xfrm>
            <a:off x="3800565" y="1658263"/>
            <a:ext cx="5037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About 100 M minimum bias events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2133AF7-80EA-9247-A2C3-19CA6331F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3138" y="5975048"/>
            <a:ext cx="2233656" cy="54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944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472BAB-8147-454B-BFBB-8DA3855F0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FEA6CD-4661-BF4D-93F4-BBC452F4B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CF1861-B1C9-9D40-861A-A53EAA4AE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35EDD0C-E1E7-814C-B9E6-14A816A96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concept of Unfolding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4221D-F060-BA43-B0AF-B1DBE84F9C2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3788" y="708333"/>
            <a:ext cx="3149168" cy="30327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7866BD-6A43-DF48-A911-8BF41B0AF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9793" y="4280513"/>
            <a:ext cx="2431819" cy="24763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B1BDB2-3EEF-8840-BEB7-9DD84F82B2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85" y="699336"/>
            <a:ext cx="3005123" cy="31164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F45E50-2CD7-084A-91D3-AC09AF730987}"/>
              </a:ext>
            </a:extLst>
          </p:cNvPr>
          <p:cNvSpPr txBox="1"/>
          <p:nvPr/>
        </p:nvSpPr>
        <p:spPr>
          <a:xfrm>
            <a:off x="4327620" y="2188353"/>
            <a:ext cx="3816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2400" b="1" dirty="0"/>
              <a:t>＝</a:t>
            </a:r>
            <a:endParaRPr lang="en-US" b="1" dirty="0"/>
          </a:p>
        </p:txBody>
      </p: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307DCFD3-909A-8C40-9363-96AD4B5EF9D7}"/>
              </a:ext>
            </a:extLst>
          </p:cNvPr>
          <p:cNvCxnSpPr/>
          <p:nvPr/>
        </p:nvCxnSpPr>
        <p:spPr>
          <a:xfrm rot="10800000">
            <a:off x="4665139" y="811338"/>
            <a:ext cx="3749211" cy="3735083"/>
          </a:xfrm>
          <a:prstGeom prst="bentConnector3">
            <a:avLst>
              <a:gd name="adj1" fmla="val 410"/>
            </a:avLst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9100300-F855-7945-9473-7F00DF44B277}"/>
              </a:ext>
            </a:extLst>
          </p:cNvPr>
          <p:cNvSpPr txBox="1"/>
          <p:nvPr/>
        </p:nvSpPr>
        <p:spPr>
          <a:xfrm>
            <a:off x="6464872" y="3736411"/>
            <a:ext cx="38166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2400" b="1" dirty="0"/>
              <a:t>×</a:t>
            </a:r>
            <a:endParaRPr lang="en-US" b="1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A732F45-0B75-BC41-AB6E-ED9742070218}"/>
              </a:ext>
            </a:extLst>
          </p:cNvPr>
          <p:cNvCxnSpPr/>
          <p:nvPr/>
        </p:nvCxnSpPr>
        <p:spPr>
          <a:xfrm flipV="1">
            <a:off x="1740817" y="4939499"/>
            <a:ext cx="0" cy="445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67C3069-5423-3C4D-9B7F-68C252941D7F}"/>
              </a:ext>
            </a:extLst>
          </p:cNvPr>
          <p:cNvCxnSpPr/>
          <p:nvPr/>
        </p:nvCxnSpPr>
        <p:spPr>
          <a:xfrm flipV="1">
            <a:off x="2882568" y="4939499"/>
            <a:ext cx="0" cy="44563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4B0EEB4-CAD4-A547-87FD-946454012E68}"/>
              </a:ext>
            </a:extLst>
          </p:cNvPr>
          <p:cNvCxnSpPr/>
          <p:nvPr/>
        </p:nvCxnSpPr>
        <p:spPr>
          <a:xfrm flipV="1">
            <a:off x="3778494" y="4939499"/>
            <a:ext cx="0" cy="445639"/>
          </a:xfrm>
          <a:prstGeom prst="straightConnector1">
            <a:avLst/>
          </a:prstGeom>
          <a:ln>
            <a:solidFill>
              <a:srgbClr val="F49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14828D5-CFAE-E845-B1F1-330C0D3617A3}"/>
              </a:ext>
            </a:extLst>
          </p:cNvPr>
          <p:cNvSpPr txBox="1"/>
          <p:nvPr/>
        </p:nvSpPr>
        <p:spPr>
          <a:xfrm>
            <a:off x="1049019" y="5384678"/>
            <a:ext cx="1163188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Measured spectrum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713E73-6B73-9A46-B1AD-898D636C1931}"/>
              </a:ext>
            </a:extLst>
          </p:cNvPr>
          <p:cNvSpPr txBox="1"/>
          <p:nvPr/>
        </p:nvSpPr>
        <p:spPr>
          <a:xfrm>
            <a:off x="2386453" y="5384678"/>
            <a:ext cx="1079511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Response matrix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6F486E-3E4D-314A-8FE9-4B4E696730F9}"/>
              </a:ext>
            </a:extLst>
          </p:cNvPr>
          <p:cNvSpPr txBox="1"/>
          <p:nvPr/>
        </p:nvSpPr>
        <p:spPr>
          <a:xfrm>
            <a:off x="3538911" y="5388477"/>
            <a:ext cx="1588351" cy="646331"/>
          </a:xfrm>
          <a:prstGeom prst="rect">
            <a:avLst/>
          </a:prstGeom>
          <a:noFill/>
          <a:ln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Unknown true spectrum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173458-5A9B-D74F-876E-F37F732F00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0979" y="4214444"/>
            <a:ext cx="3014967" cy="79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6636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67AF9C-E65B-5B4E-9DA3-91485EB46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Results and discussion of</a:t>
            </a:r>
            <a:br>
              <a:rPr lang="en-US" dirty="0"/>
            </a:br>
            <a:r>
              <a:rPr lang="en-US" dirty="0"/>
              <a:t>charged jet production cross section in pp collisions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FD0DF-60C3-5142-8A94-2E9AA0FF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EE42FE-9F45-B64F-B82A-6EA9ABBBD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26CB7F-C78E-7743-93CC-4F064281A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7BCED9-08B8-A644-94CA-350DDFB0E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837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0772203F-CD95-2F44-9321-2FFF9A788A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40242" y="1825625"/>
                <a:ext cx="8431618" cy="4351338"/>
              </a:xfrm>
            </p:spPr>
            <p:txBody>
              <a:bodyPr>
                <a:normAutofit/>
              </a:bodyPr>
              <a:lstStyle/>
              <a:p>
                <a:r>
                  <a:rPr lang="en-US" sz="2400" dirty="0"/>
                  <a:t>PART1: Introduction</a:t>
                </a:r>
              </a:p>
              <a:p>
                <a:r>
                  <a:rPr lang="en-US" sz="2400" dirty="0"/>
                  <a:t>PART2: Key detectors for jet measurements at the ALICE</a:t>
                </a:r>
              </a:p>
              <a:p>
                <a:r>
                  <a:rPr lang="en-US" sz="2400" dirty="0"/>
                  <a:t>PART3: Data analysis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Charged jet production cross section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000" dirty="0"/>
                  <a:t> = 5.02 </a:t>
                </a:r>
                <a:r>
                  <a:rPr lang="en-US" sz="2000" dirty="0" err="1"/>
                  <a:t>TeV</a:t>
                </a:r>
                <a:endParaRPr lang="en-US" sz="2000" dirty="0"/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2000" dirty="0"/>
                  <a:t>Charged jets in mid-central </a:t>
                </a:r>
                <a:r>
                  <a:rPr lang="en-US" sz="2000" dirty="0" err="1"/>
                  <a:t>Pb-Pb</a:t>
                </a:r>
                <a:r>
                  <a:rPr lang="en-US" sz="2000" dirty="0"/>
                  <a:t>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0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000" b="0" i="0" smtClean="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dirty="0"/>
                  <a:t> = 5.02 </a:t>
                </a:r>
                <a:r>
                  <a:rPr lang="en-US" sz="2000" dirty="0" err="1"/>
                  <a:t>TeV</a:t>
                </a:r>
                <a:endParaRPr lang="en-US" sz="2000" dirty="0"/>
              </a:p>
              <a:p>
                <a:pPr lvl="2">
                  <a:buFont typeface="Wingdings" pitchFamily="2" charset="2"/>
                  <a:buChar char="Ø"/>
                </a:pPr>
                <a:r>
                  <a:rPr lang="en-US" sz="1800" dirty="0"/>
                  <a:t>Measurement of Jet </a:t>
                </a:r>
                <a:r>
                  <a:rPr lang="en-US" sz="1800" i="1" dirty="0"/>
                  <a:t>v</a:t>
                </a:r>
                <a:r>
                  <a:rPr lang="en-US" sz="1800" baseline="-25000" dirty="0"/>
                  <a:t>2</a:t>
                </a:r>
              </a:p>
              <a:p>
                <a:pPr lvl="2">
                  <a:buFont typeface="Wingdings" pitchFamily="2" charset="2"/>
                  <a:buChar char="Ø"/>
                </a:pPr>
                <a:r>
                  <a:rPr lang="en-US" sz="1800" dirty="0"/>
                  <a:t>Measurement of Jet-hadron correlation </a:t>
                </a:r>
                <a:endParaRPr lang="en-US" sz="1600" dirty="0"/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0772203F-CD95-2F44-9321-2FFF9A788A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40242" y="1825625"/>
                <a:ext cx="8431618" cy="4351338"/>
              </a:xfrm>
              <a:blipFill>
                <a:blip r:embed="rId2"/>
                <a:stretch>
                  <a:fillRect l="-902" t="-2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98D749-7C6E-3E48-9C2A-CCC6A494C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06A541-97B8-EE42-9309-58B9D300D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8C7115-8531-474E-AA68-8D599364B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03CBC63-8ED8-9645-ACF7-C6D094724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22225057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8C6A183-2586-7841-86C8-981DE4C5D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49" y="6018305"/>
            <a:ext cx="8637502" cy="49178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Charged jet production cross sections with </a:t>
            </a:r>
            <a:r>
              <a:rPr lang="en-US" i="1" dirty="0"/>
              <a:t>R </a:t>
            </a:r>
            <a:r>
              <a:rPr lang="en-US" dirty="0"/>
              <a:t>= 0.2, 0.3, 0.4 and 0.6 have been measured</a:t>
            </a:r>
            <a:br>
              <a:rPr lang="en-US" dirty="0"/>
            </a:br>
            <a:r>
              <a:rPr lang="en-US" dirty="0"/>
              <a:t>for 5 &lt; </a:t>
            </a:r>
            <a:r>
              <a:rPr lang="en-US" i="1" dirty="0" err="1"/>
              <a:t>p</a:t>
            </a:r>
            <a:r>
              <a:rPr lang="en-US" baseline="-25000" dirty="0" err="1"/>
              <a:t>T,jet</a:t>
            </a:r>
            <a:r>
              <a:rPr lang="en-US" baseline="-25000" dirty="0"/>
              <a:t> </a:t>
            </a:r>
            <a:r>
              <a:rPr lang="en-US" dirty="0"/>
              <a:t>&lt; 100 GeV/</a:t>
            </a:r>
            <a:r>
              <a:rPr lang="en-US" i="1" dirty="0"/>
              <a:t>c</a:t>
            </a:r>
            <a:r>
              <a:rPr lang="en-US" dirty="0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C3DDF0-8905-C341-8E46-7A113A9C6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304239-85DE-5646-B714-3EC592B5B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D96CF-AC62-5246-9F43-162B1BEAA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4FFDFC9-4300-D944-9CB0-C8784799D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142466"/>
            <a:ext cx="8803758" cy="1325563"/>
          </a:xfrm>
        </p:spPr>
        <p:txBody>
          <a:bodyPr/>
          <a:lstStyle/>
          <a:p>
            <a:r>
              <a:rPr lang="en-US" dirty="0"/>
              <a:t>Charged jet production cross section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78F988-D539-FA48-BB9B-EA81E553E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806" y="918449"/>
            <a:ext cx="5386388" cy="518283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2D09E4-2A40-EB4F-98AD-BDD7DAAD26E3}"/>
              </a:ext>
            </a:extLst>
          </p:cNvPr>
          <p:cNvSpPr txBox="1"/>
          <p:nvPr/>
        </p:nvSpPr>
        <p:spPr>
          <a:xfrm>
            <a:off x="5667154" y="1360967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36284068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F3419A-D44E-FE4D-8661-F293ECC05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4747363"/>
            <a:ext cx="7886700" cy="1429599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The results are compared to some LO </a:t>
            </a:r>
            <a:r>
              <a:rPr lang="en-US" sz="2400" dirty="0" err="1"/>
              <a:t>pQCD</a:t>
            </a:r>
            <a:r>
              <a:rPr lang="en-US" sz="2400" dirty="0"/>
              <a:t> based model predictions (Pythia8 with several tunes, Pythia6)</a:t>
            </a:r>
          </a:p>
          <a:p>
            <a:r>
              <a:rPr lang="en-US" sz="2400" dirty="0"/>
              <a:t>All predictions overestimate the charged jet production cross section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A14BC5-6C78-5042-A209-589EE2A35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8080C2-C3B9-DC4F-83D3-6260C2C62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95C188-75FD-DF48-A696-BC2B00B5D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14ADC39-3A31-8444-AD2C-3328EBE95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to Leading-Order(LO) </a:t>
            </a:r>
            <a:r>
              <a:rPr lang="en-US" dirty="0" err="1"/>
              <a:t>pQCD</a:t>
            </a:r>
            <a:r>
              <a:rPr lang="en-US" dirty="0"/>
              <a:t> predictions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28434C7-83D3-7E4A-9916-0AD1E8CF8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60" y="1239846"/>
            <a:ext cx="4317440" cy="29032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8E1C1A-E74A-8047-9C8F-1C5F6D407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239846"/>
            <a:ext cx="4317440" cy="29032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E8B429D-15DF-F644-A875-62F4B28FAC75}"/>
              </a:ext>
            </a:extLst>
          </p:cNvPr>
          <p:cNvSpPr txBox="1"/>
          <p:nvPr/>
        </p:nvSpPr>
        <p:spPr>
          <a:xfrm>
            <a:off x="628650" y="970039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29030418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9E0D8-4F40-C64A-B639-B6BE83BE2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5A4BF9-2871-6840-A787-805384271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72E321-1809-6D44-BCE6-F558837CB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C4DD828-8219-DF48-9F28-ED9E8A1F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186930"/>
            <a:ext cx="8803758" cy="1325563"/>
          </a:xfrm>
        </p:spPr>
        <p:txBody>
          <a:bodyPr/>
          <a:lstStyle/>
          <a:p>
            <a:r>
              <a:rPr lang="en-US" dirty="0"/>
              <a:t>Comparison to Next-to-Leading-Order(NLO) </a:t>
            </a:r>
            <a:r>
              <a:rPr lang="en-US" dirty="0" err="1"/>
              <a:t>pQCD</a:t>
            </a:r>
            <a:r>
              <a:rPr lang="en-US" dirty="0"/>
              <a:t> predictions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36F98A-0D39-9541-BC6B-ADFE9F4F8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97" y="1122031"/>
            <a:ext cx="4587127" cy="31438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057E1B-7C96-5942-8476-C7E2BFEDD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292" y="1122031"/>
            <a:ext cx="4565094" cy="3128759"/>
          </a:xfrm>
          <a:prstGeom prst="rect">
            <a:avLst/>
          </a:prstGeom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D549BC0-A4BF-9F42-A29B-FAA8157511C7}"/>
              </a:ext>
            </a:extLst>
          </p:cNvPr>
          <p:cNvSpPr txBox="1">
            <a:spLocks/>
          </p:cNvSpPr>
          <p:nvPr/>
        </p:nvSpPr>
        <p:spPr>
          <a:xfrm>
            <a:off x="189497" y="4176130"/>
            <a:ext cx="8954503" cy="2349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100" dirty="0"/>
              <a:t>The results are compared to a NLO </a:t>
            </a:r>
            <a:r>
              <a:rPr lang="en-US" sz="3100" dirty="0" err="1"/>
              <a:t>pQCD</a:t>
            </a:r>
            <a:r>
              <a:rPr lang="en-US" sz="3100" dirty="0"/>
              <a:t> based model prediction (POWHEG+Pythia8)</a:t>
            </a:r>
          </a:p>
          <a:p>
            <a:r>
              <a:rPr lang="en-US" sz="3100" dirty="0"/>
              <a:t>Good agreement at high-</a:t>
            </a:r>
            <a:r>
              <a:rPr lang="en-US" sz="3100" i="1" dirty="0" err="1"/>
              <a:t>p</a:t>
            </a:r>
            <a:r>
              <a:rPr lang="en-US" sz="3100" baseline="-25000" dirty="0" err="1"/>
              <a:t>T</a:t>
            </a:r>
            <a:r>
              <a:rPr lang="en-US" sz="3100" dirty="0"/>
              <a:t> range (</a:t>
            </a:r>
            <a:r>
              <a:rPr lang="en-US" sz="3100" i="1" dirty="0" err="1"/>
              <a:t>p</a:t>
            </a:r>
            <a:r>
              <a:rPr lang="en-US" sz="3100" baseline="-25000" dirty="0" err="1"/>
              <a:t>T</a:t>
            </a:r>
            <a:r>
              <a:rPr lang="en-US" sz="3100" dirty="0"/>
              <a:t> &gt; 10 GeV/</a:t>
            </a:r>
            <a:r>
              <a:rPr lang="en-US" sz="3100" i="1" dirty="0"/>
              <a:t>c</a:t>
            </a:r>
            <a:r>
              <a:rPr lang="en-US" sz="3100" dirty="0"/>
              <a:t>)</a:t>
            </a:r>
          </a:p>
          <a:p>
            <a:r>
              <a:rPr lang="en-US" sz="3100" dirty="0"/>
              <a:t>Large discrepancy between Data and MC at low-</a:t>
            </a:r>
            <a:r>
              <a:rPr lang="en-US" sz="3100" i="1" dirty="0" err="1"/>
              <a:t>p</a:t>
            </a:r>
            <a:r>
              <a:rPr lang="en-US" sz="3100" baseline="-25000" dirty="0" err="1"/>
              <a:t>T</a:t>
            </a:r>
            <a:r>
              <a:rPr lang="en-US" sz="3100" dirty="0"/>
              <a:t> range</a:t>
            </a:r>
            <a:br>
              <a:rPr lang="en-US" sz="3100" dirty="0"/>
            </a:br>
            <a:r>
              <a:rPr lang="en-US" sz="3100" dirty="0"/>
              <a:t> (</a:t>
            </a:r>
            <a:r>
              <a:rPr lang="en-US" sz="3100" i="1" dirty="0" err="1"/>
              <a:t>p</a:t>
            </a:r>
            <a:r>
              <a:rPr lang="en-US" sz="3100" baseline="-25000" dirty="0" err="1"/>
              <a:t>T</a:t>
            </a:r>
            <a:r>
              <a:rPr lang="en-US" sz="3100" dirty="0"/>
              <a:t> &lt; 10 GeV/</a:t>
            </a:r>
            <a:r>
              <a:rPr lang="en-US" sz="3100" i="1" dirty="0"/>
              <a:t>c</a:t>
            </a:r>
            <a:r>
              <a:rPr lang="en-US" sz="3100" dirty="0"/>
              <a:t>) within large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300" dirty="0"/>
              <a:t>Higher-order (NNLO, NNNLO …) calculation will improve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300" dirty="0"/>
              <a:t>Further understanding of non-perturbative effects (e.g. Underlying events) and improvement of models for non-perturbative effects will be needed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B01491-458C-9843-B345-1EA6DBF9ACFB}"/>
              </a:ext>
            </a:extLst>
          </p:cNvPr>
          <p:cNvSpPr txBox="1"/>
          <p:nvPr/>
        </p:nvSpPr>
        <p:spPr>
          <a:xfrm>
            <a:off x="628650" y="970039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465087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0EACBF-6674-3C45-88B0-10D6E8197E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F9E0D8-4F40-C64A-B639-B6BE83BE2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5A4BF9-2871-6840-A787-805384271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72E321-1809-6D44-BCE6-F558837CB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C4DD828-8219-DF48-9F28-ED9E8A1F7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186930"/>
            <a:ext cx="8803758" cy="1325563"/>
          </a:xfrm>
        </p:spPr>
        <p:txBody>
          <a:bodyPr/>
          <a:lstStyle/>
          <a:p>
            <a:r>
              <a:rPr lang="en-US" dirty="0"/>
              <a:t>Comparison to Next-to-Leading-Order(NLO) </a:t>
            </a:r>
            <a:r>
              <a:rPr lang="en-US" dirty="0" err="1"/>
              <a:t>pQCD</a:t>
            </a:r>
            <a:r>
              <a:rPr lang="en-US" dirty="0"/>
              <a:t> predictions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536F98A-0D39-9541-BC6B-ADFE9F4F8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97" y="1555975"/>
            <a:ext cx="4587127" cy="31438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057E1B-7C96-5942-8476-C7E2BFEDD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292" y="1555975"/>
            <a:ext cx="4565094" cy="3128759"/>
          </a:xfrm>
          <a:prstGeom prst="rect">
            <a:avLst/>
          </a:prstGeom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5D549BC0-A4BF-9F42-A29B-FAA8157511C7}"/>
              </a:ext>
            </a:extLst>
          </p:cNvPr>
          <p:cNvSpPr txBox="1">
            <a:spLocks/>
          </p:cNvSpPr>
          <p:nvPr/>
        </p:nvSpPr>
        <p:spPr>
          <a:xfrm>
            <a:off x="628650" y="4672932"/>
            <a:ext cx="7886700" cy="177368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results are compared to a NLO </a:t>
            </a:r>
            <a:r>
              <a:rPr lang="en-US" sz="2400" dirty="0" err="1"/>
              <a:t>pQCD</a:t>
            </a:r>
            <a:r>
              <a:rPr lang="en-US" sz="2400" dirty="0"/>
              <a:t> based model prediction (POWHEG+Pythia8)</a:t>
            </a:r>
          </a:p>
          <a:p>
            <a:r>
              <a:rPr lang="en-US" sz="2400" dirty="0"/>
              <a:t>The prediction shows good agreement in relatively high-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</a:t>
            </a:r>
            <a:r>
              <a:rPr lang="en-US" sz="2400" dirty="0" err="1"/>
              <a:t>regin</a:t>
            </a:r>
            <a:r>
              <a:rPr lang="en-US" sz="2400" dirty="0"/>
              <a:t> (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&gt; 10 GeV/</a:t>
            </a:r>
            <a:r>
              <a:rPr lang="en-US" sz="2400" i="1" dirty="0"/>
              <a:t>c</a:t>
            </a:r>
            <a:r>
              <a:rPr lang="en-US" sz="2400" dirty="0"/>
              <a:t>)</a:t>
            </a:r>
          </a:p>
          <a:p>
            <a:r>
              <a:rPr lang="en-US" sz="2400" dirty="0"/>
              <a:t>The prediction shows large discrepancy from experimental result but still consistent within large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Higher-order calculation will improve theoretical uncertainties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Better understanding of non-perturbative effects (e.g. Underlying events) and its Improvement will be needed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12A07E-B196-5645-9912-0EDCE8BB9371}"/>
              </a:ext>
            </a:extLst>
          </p:cNvPr>
          <p:cNvSpPr txBox="1"/>
          <p:nvPr/>
        </p:nvSpPr>
        <p:spPr>
          <a:xfrm>
            <a:off x="628650" y="1403983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A844A79-EEC9-1F46-9AFD-55DCF8F23FF6}"/>
              </a:ext>
            </a:extLst>
          </p:cNvPr>
          <p:cNvSpPr/>
          <p:nvPr/>
        </p:nvSpPr>
        <p:spPr>
          <a:xfrm>
            <a:off x="216066" y="499729"/>
            <a:ext cx="8844808" cy="628382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0E3FF8-9C64-0C40-AFC0-BF0BF04065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312" y="1019703"/>
            <a:ext cx="5520316" cy="420130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BA3B9EE-4C14-D94E-8BDA-153B9FA4BB69}"/>
                  </a:ext>
                </a:extLst>
              </p:cNvPr>
              <p:cNvSpPr txBox="1"/>
              <p:nvPr/>
            </p:nvSpPr>
            <p:spPr>
              <a:xfrm>
                <a:off x="545524" y="5232406"/>
                <a:ext cx="6794204" cy="15736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dirty="0"/>
                  <a:t>Underlying event in pp collisions 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</m:oMath>
                </a14:m>
                <a:r>
                  <a:rPr lang="en-US" sz="2400" dirty="0"/>
                  <a:t> = 7 </a:t>
                </a:r>
                <a:r>
                  <a:rPr lang="en-US" sz="2400" dirty="0" err="1"/>
                  <a:t>TeV</a:t>
                </a:r>
                <a:endParaRPr lang="en-US" sz="2400" dirty="0"/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dirty="0"/>
                  <a:t>All model predictions compared to data in this result have difficulties describing the data </a:t>
                </a:r>
              </a:p>
              <a:p>
                <a:r>
                  <a:rPr lang="en-US" sz="2400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BA3B9EE-4C14-D94E-8BDA-153B9FA4B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524" y="5232406"/>
                <a:ext cx="6794204" cy="1573636"/>
              </a:xfrm>
              <a:prstGeom prst="rect">
                <a:avLst/>
              </a:prstGeom>
              <a:blipFill>
                <a:blip r:embed="rId5"/>
                <a:stretch>
                  <a:fillRect l="-1119" t="-2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DF9B637A-FD4F-AF4E-8FA7-A7EC23B97186}"/>
              </a:ext>
            </a:extLst>
          </p:cNvPr>
          <p:cNvSpPr txBox="1"/>
          <p:nvPr/>
        </p:nvSpPr>
        <p:spPr>
          <a:xfrm>
            <a:off x="2743200" y="3499425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JHEP 07 (2012) 116</a:t>
            </a:r>
          </a:p>
        </p:txBody>
      </p:sp>
    </p:spTree>
    <p:extLst>
      <p:ext uri="{BB962C8B-B14F-4D97-AF65-F5344CB8AC3E}">
        <p14:creationId xmlns:p14="http://schemas.microsoft.com/office/powerpoint/2010/main" val="41760677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03F12E3-D791-AA40-A3CF-9C527F245B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965" y="4243412"/>
            <a:ext cx="4472694" cy="2203167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684356-B90C-414D-8374-1068F0E1B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508" y="4355506"/>
            <a:ext cx="4301492" cy="1702313"/>
          </a:xfrm>
        </p:spPr>
        <p:txBody>
          <a:bodyPr>
            <a:noAutofit/>
          </a:bodyPr>
          <a:lstStyle/>
          <a:p>
            <a:r>
              <a:rPr lang="en-US" sz="2000" dirty="0"/>
              <a:t>The pp results are used as a reference for heavy-ion results at the same collision energy</a:t>
            </a:r>
          </a:p>
          <a:p>
            <a:r>
              <a:rPr lang="en-US" sz="2000" dirty="0"/>
              <a:t>Jet suppression as a function</a:t>
            </a:r>
            <a:br>
              <a:rPr lang="en-US" sz="2000" dirty="0"/>
            </a:br>
            <a:r>
              <a:rPr lang="en-US" sz="2000" dirty="0"/>
              <a:t>of in-medium mean path-length of </a:t>
            </a:r>
            <a:r>
              <a:rPr lang="en-US" sz="2000" dirty="0" err="1"/>
              <a:t>partons</a:t>
            </a:r>
            <a:r>
              <a:rPr lang="en-US" sz="2000" dirty="0"/>
              <a:t> (by </a:t>
            </a:r>
            <a:r>
              <a:rPr lang="en-US" sz="2000" dirty="0" err="1"/>
              <a:t>H.Yokoyama</a:t>
            </a:r>
            <a:r>
              <a:rPr lang="en-US" sz="2000" dirty="0"/>
              <a:t>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072B96-7B33-1D49-9108-4BD3CD9CE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3849F1-D952-BE40-8A80-B4DA95F8C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FD0F77-5FFA-1F4A-88E4-D0867A9B8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E231C04-F545-FE4F-B675-B89BBA95B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nuclear modification factor (</a:t>
            </a:r>
            <a:r>
              <a:rPr lang="en-US" i="1" dirty="0"/>
              <a:t>R</a:t>
            </a:r>
            <a:r>
              <a:rPr lang="en-US" baseline="-25000" dirty="0"/>
              <a:t>AA</a:t>
            </a:r>
            <a:r>
              <a:rPr lang="en-US" dirty="0"/>
              <a:t>)</a:t>
            </a:r>
            <a:endParaRPr lang="en-US" baseline="-25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D12B72-85A6-5E47-8230-D817F979C4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933" y="1447186"/>
            <a:ext cx="6852063" cy="2908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FAFA56-84C6-8F4A-88F5-6FEBD00BE8F2}"/>
              </a:ext>
            </a:extLst>
          </p:cNvPr>
          <p:cNvSpPr txBox="1"/>
          <p:nvPr/>
        </p:nvSpPr>
        <p:spPr>
          <a:xfrm>
            <a:off x="340242" y="1134028"/>
            <a:ext cx="3454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H.Yokoyama</a:t>
            </a:r>
            <a:r>
              <a:rPr lang="en-US" sz="1200" dirty="0"/>
              <a:t>, PhD thesis,</a:t>
            </a:r>
            <a:br>
              <a:rPr lang="en-US" sz="1200" dirty="0"/>
            </a:br>
            <a:r>
              <a:rPr lang="en-US" sz="1200" dirty="0"/>
              <a:t>University of Tsukuba and </a:t>
            </a:r>
            <a:r>
              <a:rPr lang="en-US" sz="1200" dirty="0" err="1"/>
              <a:t>Université</a:t>
            </a:r>
            <a:r>
              <a:rPr lang="en-US" sz="1200" dirty="0"/>
              <a:t> Grenoble Alpes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A239312-2985-A942-85EC-A2EB5E6DBA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1367" y="876692"/>
            <a:ext cx="2349500" cy="50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71B47E-0421-604D-8F77-36F18DC1E582}"/>
              </a:ext>
            </a:extLst>
          </p:cNvPr>
          <p:cNvSpPr txBox="1"/>
          <p:nvPr/>
        </p:nvSpPr>
        <p:spPr>
          <a:xfrm>
            <a:off x="6989521" y="903196"/>
            <a:ext cx="2573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R</a:t>
            </a:r>
            <a:r>
              <a:rPr lang="en-US" sz="1200" baseline="-25000" dirty="0"/>
              <a:t>AA </a:t>
            </a:r>
            <a:r>
              <a:rPr lang="en-US" sz="1200" dirty="0"/>
              <a:t>&gt; 1: Enhancement</a:t>
            </a:r>
          </a:p>
          <a:p>
            <a:r>
              <a:rPr lang="en-US" sz="1200" i="1" dirty="0"/>
              <a:t>R</a:t>
            </a:r>
            <a:r>
              <a:rPr lang="en-US" sz="1200" baseline="-25000" dirty="0"/>
              <a:t>AA </a:t>
            </a:r>
            <a:r>
              <a:rPr lang="en-US" sz="1200" dirty="0"/>
              <a:t>&lt; 1: Suppression</a:t>
            </a:r>
          </a:p>
        </p:txBody>
      </p:sp>
    </p:spTree>
    <p:extLst>
      <p:ext uri="{BB962C8B-B14F-4D97-AF65-F5344CB8AC3E}">
        <p14:creationId xmlns:p14="http://schemas.microsoft.com/office/powerpoint/2010/main" val="27342047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78F398-BAD1-284F-B94D-2D7BB8351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289774-DF70-8242-89F6-402026E5A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501B6F-B756-384B-8D4E-55ACBEBA3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116E557-AB78-7E47-B1E5-533E0055B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Systematic uncertainties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D078C2-C6CC-3144-8523-B5EB073DB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198645"/>
            <a:ext cx="5905500" cy="3721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5647C3-27DB-A74E-BA7F-65EC8FBC29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936" t="-1" r="-1" b="-5584"/>
          <a:stretch/>
        </p:blipFill>
        <p:spPr>
          <a:xfrm>
            <a:off x="2286000" y="1498020"/>
            <a:ext cx="5200649" cy="75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490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A1003387-4762-0E4E-8D07-B06DCB5F214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sz="3600" b="1" dirty="0"/>
                  <a:t>Charged jet </a:t>
                </a:r>
                <a:r>
                  <a:rPr lang="en-US" sz="3600" b="1" i="1" dirty="0"/>
                  <a:t>v</a:t>
                </a:r>
                <a:r>
                  <a:rPr lang="en-US" sz="3600" b="1" baseline="-25000" dirty="0"/>
                  <a:t>2</a:t>
                </a:r>
                <a:r>
                  <a:rPr lang="en-US" sz="3600" b="1" dirty="0"/>
                  <a:t> and charged jet-hadron correlation in </a:t>
                </a:r>
                <a:r>
                  <a:rPr lang="en-US" sz="3600" b="1" dirty="0" err="1"/>
                  <a:t>Pb-Pb</a:t>
                </a:r>
                <a:r>
                  <a:rPr lang="en-US" sz="3600" b="1" dirty="0"/>
                  <a:t> collisions at</a:t>
                </a:r>
                <a:br>
                  <a:rPr lang="en-US" sz="3600" b="1" dirty="0"/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6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36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3600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e>
                          <m:sub>
                            <m:r>
                              <a:rPr lang="en-GB" sz="3600" b="1" i="0">
                                <a:latin typeface="Cambria Math" panose="02040503050406030204" pitchFamily="18" charset="0"/>
                              </a:rPr>
                              <m:t>𝐍𝐍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3600" b="1" dirty="0"/>
                  <a:t> = 5.02 </a:t>
                </a:r>
                <a:r>
                  <a:rPr lang="en-US" sz="3600" b="1" dirty="0" err="1"/>
                  <a:t>TeV</a:t>
                </a:r>
                <a:endParaRPr lang="en-US" sz="3600" b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A1003387-4762-0E4E-8D07-B06DCB5F214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251" t="-3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F088B3-2B9A-AC41-B5FB-1C5D98ACF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5A16FE-850F-BB4A-80C3-4195E1B8A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A17674-E0BC-454C-A388-FF74714E6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A06095E-E29B-CA40-9775-84D46709C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140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572E87-1556-6346-8393-0A3E721EA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AA8B14-4AC7-9C4A-9607-425611F1F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B4F9C6-6A4F-C642-9BB9-7D597312C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9F1CEC-1806-5A46-8EB2-AA74C8A0F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flow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E82007-8538-0540-B24E-168C424596A3}"/>
              </a:ext>
            </a:extLst>
          </p:cNvPr>
          <p:cNvSpPr/>
          <p:nvPr/>
        </p:nvSpPr>
        <p:spPr>
          <a:xfrm>
            <a:off x="49293" y="1185121"/>
            <a:ext cx="3016733" cy="526067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DCF21AA3-76CA-AA4D-871E-910EF5EE673D}"/>
              </a:ext>
            </a:extLst>
          </p:cNvPr>
          <p:cNvSpPr/>
          <p:nvPr/>
        </p:nvSpPr>
        <p:spPr>
          <a:xfrm>
            <a:off x="6857628" y="4899890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" name="Snip Diagonal Corner Rectangle 8">
            <a:extLst>
              <a:ext uri="{FF2B5EF4-FFF2-40B4-BE49-F238E27FC236}">
                <a16:creationId xmlns:a16="http://schemas.microsoft.com/office/drawing/2014/main" id="{D99D5118-D7B5-D14C-B9CA-69CCA8ECDD71}"/>
              </a:ext>
            </a:extLst>
          </p:cNvPr>
          <p:cNvSpPr/>
          <p:nvPr/>
        </p:nvSpPr>
        <p:spPr>
          <a:xfrm>
            <a:off x="3354712" y="3236458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Jet reconstruction</a:t>
            </a:r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D0385F53-FEB7-8C4E-8199-BBB27B6B4621}"/>
              </a:ext>
            </a:extLst>
          </p:cNvPr>
          <p:cNvSpPr/>
          <p:nvPr/>
        </p:nvSpPr>
        <p:spPr>
          <a:xfrm>
            <a:off x="4493831" y="2242205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" name="Snip Diagonal Corner Rectangle 10">
            <a:extLst>
              <a:ext uri="{FF2B5EF4-FFF2-40B4-BE49-F238E27FC236}">
                <a16:creationId xmlns:a16="http://schemas.microsoft.com/office/drawing/2014/main" id="{9418AE4F-2DDD-F44D-80CD-895E3BC1DF39}"/>
              </a:ext>
            </a:extLst>
          </p:cNvPr>
          <p:cNvSpPr/>
          <p:nvPr/>
        </p:nvSpPr>
        <p:spPr>
          <a:xfrm>
            <a:off x="5736917" y="4352190"/>
            <a:ext cx="2727906" cy="546964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Estimation of underlying </a:t>
            </a:r>
            <a:r>
              <a:rPr lang="en-US" i="1" dirty="0" err="1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</a:t>
            </a:r>
            <a:r>
              <a:rPr lang="en-US" baseline="-25000" dirty="0" err="1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</a:t>
            </a:r>
            <a:r>
              <a:rPr lang="en-US" baseline="-250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fluctuation</a:t>
            </a:r>
          </a:p>
        </p:txBody>
      </p:sp>
      <p:sp>
        <p:nvSpPr>
          <p:cNvPr id="12" name="Down Arrow 11">
            <a:extLst>
              <a:ext uri="{FF2B5EF4-FFF2-40B4-BE49-F238E27FC236}">
                <a16:creationId xmlns:a16="http://schemas.microsoft.com/office/drawing/2014/main" id="{6A8F31B2-4649-F940-AC6F-CE6A195C8CB7}"/>
              </a:ext>
            </a:extLst>
          </p:cNvPr>
          <p:cNvSpPr/>
          <p:nvPr/>
        </p:nvSpPr>
        <p:spPr>
          <a:xfrm rot="18900000">
            <a:off x="6029665" y="3963826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" name="Snip Diagonal Corner Rectangle 12">
            <a:extLst>
              <a:ext uri="{FF2B5EF4-FFF2-40B4-BE49-F238E27FC236}">
                <a16:creationId xmlns:a16="http://schemas.microsoft.com/office/drawing/2014/main" id="{C1DAE0F1-BB52-F849-8590-D121412460F7}"/>
              </a:ext>
            </a:extLst>
          </p:cNvPr>
          <p:cNvSpPr/>
          <p:nvPr/>
        </p:nvSpPr>
        <p:spPr>
          <a:xfrm>
            <a:off x="3340161" y="1736049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Track selection</a:t>
            </a:r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FF5DFF41-3848-8D4C-AACE-2E2F11B1826E}"/>
              </a:ext>
            </a:extLst>
          </p:cNvPr>
          <p:cNvSpPr/>
          <p:nvPr/>
        </p:nvSpPr>
        <p:spPr>
          <a:xfrm>
            <a:off x="4501288" y="1438028"/>
            <a:ext cx="468077" cy="28248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" name="Snip Diagonal Corner Rectangle 14">
            <a:extLst>
              <a:ext uri="{FF2B5EF4-FFF2-40B4-BE49-F238E27FC236}">
                <a16:creationId xmlns:a16="http://schemas.microsoft.com/office/drawing/2014/main" id="{D9DAB726-D7D6-EE4F-9543-945677B97AC7}"/>
              </a:ext>
            </a:extLst>
          </p:cNvPr>
          <p:cNvSpPr/>
          <p:nvPr/>
        </p:nvSpPr>
        <p:spPr>
          <a:xfrm>
            <a:off x="3354712" y="929192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Event selection</a:t>
            </a:r>
          </a:p>
        </p:txBody>
      </p:sp>
      <p:sp>
        <p:nvSpPr>
          <p:cNvPr id="16" name="Snip Diagonal Corner Rectangle 15">
            <a:extLst>
              <a:ext uri="{FF2B5EF4-FFF2-40B4-BE49-F238E27FC236}">
                <a16:creationId xmlns:a16="http://schemas.microsoft.com/office/drawing/2014/main" id="{E2186811-EEC3-9A45-AA0D-489C702AA2AB}"/>
              </a:ext>
            </a:extLst>
          </p:cNvPr>
          <p:cNvSpPr/>
          <p:nvPr/>
        </p:nvSpPr>
        <p:spPr>
          <a:xfrm>
            <a:off x="5762705" y="6009911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Jet </a:t>
            </a:r>
            <a:r>
              <a:rPr lang="en-US" sz="2000" i="1" dirty="0">
                <a:solidFill>
                  <a:schemeClr val="tx1"/>
                </a:solidFill>
              </a:rPr>
              <a:t>v</a:t>
            </a:r>
            <a:r>
              <a:rPr lang="en-US" sz="2000" baseline="-25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7" name="Snip Diagonal Corner Rectangle 16">
            <a:extLst>
              <a:ext uri="{FF2B5EF4-FFF2-40B4-BE49-F238E27FC236}">
                <a16:creationId xmlns:a16="http://schemas.microsoft.com/office/drawing/2014/main" id="{F796E714-10BB-9F4F-AF92-BD9E46AF8030}"/>
              </a:ext>
            </a:extLst>
          </p:cNvPr>
          <p:cNvSpPr/>
          <p:nvPr/>
        </p:nvSpPr>
        <p:spPr>
          <a:xfrm>
            <a:off x="5781113" y="5171445"/>
            <a:ext cx="2727906" cy="546964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Correction for detector and underlying event effects</a:t>
            </a:r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id="{14C0A59C-AD51-894E-8ED2-6E6F4A3A459E}"/>
              </a:ext>
            </a:extLst>
          </p:cNvPr>
          <p:cNvSpPr/>
          <p:nvPr/>
        </p:nvSpPr>
        <p:spPr>
          <a:xfrm>
            <a:off x="6857628" y="5723265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E89A4D6-158C-1C42-B7DC-EDB7762EAE2B}"/>
              </a:ext>
            </a:extLst>
          </p:cNvPr>
          <p:cNvSpPr txBox="1"/>
          <p:nvPr/>
        </p:nvSpPr>
        <p:spPr>
          <a:xfrm>
            <a:off x="9325426" y="2886733"/>
            <a:ext cx="5788597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/>
              <a:t>Jet cone radii </a:t>
            </a:r>
            <a:r>
              <a:rPr lang="en-US" i="1" dirty="0"/>
              <a:t>R </a:t>
            </a:r>
            <a:r>
              <a:rPr lang="en-US" dirty="0"/>
              <a:t>= 0.2,|</a:t>
            </a:r>
            <a:r>
              <a:rPr lang="en-US" altLang="ja-JP" dirty="0"/>
              <a:t>η</a:t>
            </a:r>
            <a:r>
              <a:rPr lang="en-US" altLang="ja-JP" baseline="-25000" dirty="0"/>
              <a:t>jet</a:t>
            </a:r>
            <a:r>
              <a:rPr lang="en-US" dirty="0"/>
              <a:t>| &lt; 0.9 - </a:t>
            </a:r>
            <a:r>
              <a:rPr lang="en-US" i="1" dirty="0"/>
              <a:t>R</a:t>
            </a:r>
          </a:p>
          <a:p>
            <a:pPr marL="800100" lvl="1" indent="-342900">
              <a:buFont typeface="Wingdings" charset="2"/>
              <a:buChar char="Ø"/>
            </a:pPr>
            <a:r>
              <a:rPr lang="en-US" dirty="0"/>
              <a:t>Signal: Anti-</a:t>
            </a:r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,</a:t>
            </a:r>
            <a:r>
              <a:rPr lang="en-US" baseline="-25000" dirty="0"/>
              <a:t> </a:t>
            </a:r>
            <a:r>
              <a:rPr lang="en-US" dirty="0"/>
              <a:t>Background: </a:t>
            </a:r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</a:p>
          <a:p>
            <a:pPr marL="171450" indent="-171450">
              <a:buFont typeface="Wingdings" charset="2"/>
              <a:buChar char="Ø"/>
            </a:pPr>
            <a:endParaRPr 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6CE6E1-F72D-BA48-A56A-377932E67EE7}"/>
              </a:ext>
            </a:extLst>
          </p:cNvPr>
          <p:cNvSpPr txBox="1"/>
          <p:nvPr/>
        </p:nvSpPr>
        <p:spPr>
          <a:xfrm>
            <a:off x="6457950" y="7195484"/>
            <a:ext cx="5256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 dirty="0"/>
              <a:t>Corrected by side-band method</a:t>
            </a:r>
            <a:endParaRPr lang="en-US" sz="1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B2D1289-969D-EA48-B585-0A06541B2A70}"/>
              </a:ext>
            </a:extLst>
          </p:cNvPr>
          <p:cNvSpPr txBox="1"/>
          <p:nvPr/>
        </p:nvSpPr>
        <p:spPr>
          <a:xfrm>
            <a:off x="6976743" y="7529833"/>
            <a:ext cx="54037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000" dirty="0"/>
              <a:t>Side-band region 1 &lt; |</a:t>
            </a:r>
            <a:r>
              <a:rPr lang="en-US" altLang="ja-JP" sz="2000" i="1" dirty="0" err="1"/>
              <a:t>η</a:t>
            </a:r>
            <a:r>
              <a:rPr lang="en-US" sz="2000" dirty="0"/>
              <a:t>| &lt; 1.5</a:t>
            </a:r>
          </a:p>
          <a:p>
            <a:pPr marL="342900" indent="-342900">
              <a:buFont typeface="Wingdings" charset="2"/>
              <a:buChar char="Ø"/>
            </a:pPr>
            <a:endParaRPr lang="en-US"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3631EDC-9057-FC48-9334-E605D4FF3FD4}"/>
              </a:ext>
            </a:extLst>
          </p:cNvPr>
          <p:cNvSpPr txBox="1"/>
          <p:nvPr/>
        </p:nvSpPr>
        <p:spPr>
          <a:xfrm>
            <a:off x="6023463" y="1488290"/>
            <a:ext cx="89929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900" dirty="0"/>
              <a:t>Charged tracks </a:t>
            </a:r>
            <a:br>
              <a:rPr lang="en-US" sz="1900" dirty="0"/>
            </a:br>
            <a:r>
              <a:rPr lang="en-US" sz="1900" dirty="0"/>
              <a:t>reconstructed by ITS + TPC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0457A3-FF74-EE43-845D-686D9F9881EE}"/>
              </a:ext>
            </a:extLst>
          </p:cNvPr>
          <p:cNvSpPr txBox="1"/>
          <p:nvPr/>
        </p:nvSpPr>
        <p:spPr>
          <a:xfrm>
            <a:off x="6148316" y="2078272"/>
            <a:ext cx="7479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600" dirty="0"/>
              <a:t>|</a:t>
            </a:r>
            <a:r>
              <a:rPr lang="en-US" altLang="ja-JP" sz="1600" dirty="0" err="1"/>
              <a:t>η</a:t>
            </a:r>
            <a:r>
              <a:rPr lang="en-US" altLang="ja-JP" sz="1600" baseline="-25000" dirty="0" err="1"/>
              <a:t>track</a:t>
            </a:r>
            <a:r>
              <a:rPr lang="en-US" sz="1600" dirty="0"/>
              <a:t>| &lt; 0.9,</a:t>
            </a:r>
            <a:br>
              <a:rPr lang="en-US" sz="1600" dirty="0"/>
            </a:br>
            <a:r>
              <a:rPr lang="en-US" sz="1600" dirty="0"/>
              <a:t>0.15 &lt; </a:t>
            </a:r>
            <a:r>
              <a:rPr lang="en-US" sz="1600" i="1" dirty="0" err="1"/>
              <a:t>p</a:t>
            </a:r>
            <a:r>
              <a:rPr lang="en-US" sz="1600" baseline="-25000" dirty="0" err="1"/>
              <a:t>T,track</a:t>
            </a:r>
            <a:r>
              <a:rPr lang="en-US" sz="1600" baseline="-25000" dirty="0"/>
              <a:t> </a:t>
            </a:r>
            <a:r>
              <a:rPr lang="en-US" sz="1600" dirty="0"/>
              <a:t>&lt; 100 GeV/c</a:t>
            </a:r>
            <a:endParaRPr lang="en-US" sz="1600" baseline="-25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27DDE8-A157-B848-A396-E6CF77960702}"/>
              </a:ext>
            </a:extLst>
          </p:cNvPr>
          <p:cNvSpPr txBox="1"/>
          <p:nvPr/>
        </p:nvSpPr>
        <p:spPr>
          <a:xfrm>
            <a:off x="18214" y="960774"/>
            <a:ext cx="31058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900" dirty="0" err="1"/>
              <a:t>Pb-Pb</a:t>
            </a:r>
            <a:r>
              <a:rPr lang="en-US" sz="1900" dirty="0"/>
              <a:t> collisions </a:t>
            </a:r>
            <a:br>
              <a:rPr lang="en-US" sz="1900" dirty="0"/>
            </a:br>
            <a:r>
              <a:rPr lang="en-US" sz="1900" dirty="0"/>
              <a:t>at </a:t>
            </a:r>
            <a:r>
              <a:rPr lang="ja-JP" altLang="en-US" sz="1900" dirty="0"/>
              <a:t>√</a:t>
            </a:r>
            <a:r>
              <a:rPr lang="en-GB" altLang="ja-JP" sz="1900" dirty="0" err="1"/>
              <a:t>s</a:t>
            </a:r>
            <a:r>
              <a:rPr lang="en-GB" altLang="ja-JP" sz="1900" baseline="-25000" dirty="0" err="1"/>
              <a:t>NN</a:t>
            </a:r>
            <a:r>
              <a:rPr lang="en-GB" altLang="ja-JP" sz="1900" dirty="0"/>
              <a:t> = 5.02 </a:t>
            </a:r>
            <a:r>
              <a:rPr lang="en-GB" altLang="ja-JP" sz="1900" dirty="0" err="1"/>
              <a:t>TeV</a:t>
            </a:r>
            <a:endParaRPr lang="en-US" sz="1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70FF861-0F51-3740-A218-0BA7F633B3F6}"/>
              </a:ext>
            </a:extLst>
          </p:cNvPr>
          <p:cNvSpPr txBox="1"/>
          <p:nvPr/>
        </p:nvSpPr>
        <p:spPr>
          <a:xfrm>
            <a:off x="6420874" y="7978542"/>
            <a:ext cx="6115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 dirty="0"/>
              <a:t>Fitting to quantify the shape of the correlation function</a:t>
            </a:r>
          </a:p>
          <a:p>
            <a:endParaRPr lang="en-US" sz="2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179374-5E3B-404F-9278-C46A050BB0D3}"/>
              </a:ext>
            </a:extLst>
          </p:cNvPr>
          <p:cNvSpPr txBox="1"/>
          <p:nvPr/>
        </p:nvSpPr>
        <p:spPr>
          <a:xfrm>
            <a:off x="167491" y="1535720"/>
            <a:ext cx="25511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1600" dirty="0"/>
              <a:t>About 14 M mid-central </a:t>
            </a:r>
            <a:br>
              <a:rPr lang="en-US" sz="1600" dirty="0"/>
            </a:br>
            <a:r>
              <a:rPr lang="en-US" sz="1600" dirty="0"/>
              <a:t>(30 - 50%) events</a:t>
            </a:r>
          </a:p>
          <a:p>
            <a:br>
              <a:rPr lang="en-US" sz="1600" dirty="0"/>
            </a:br>
            <a:endParaRPr lang="en-US" sz="1600" dirty="0"/>
          </a:p>
        </p:txBody>
      </p:sp>
      <p:sp>
        <p:nvSpPr>
          <p:cNvPr id="30" name="Snip Diagonal Corner Rectangle 29">
            <a:extLst>
              <a:ext uri="{FF2B5EF4-FFF2-40B4-BE49-F238E27FC236}">
                <a16:creationId xmlns:a16="http://schemas.microsoft.com/office/drawing/2014/main" id="{361531AC-4B48-7F47-A74D-76425CF53C61}"/>
              </a:ext>
            </a:extLst>
          </p:cNvPr>
          <p:cNvSpPr/>
          <p:nvPr/>
        </p:nvSpPr>
        <p:spPr>
          <a:xfrm>
            <a:off x="3338009" y="2479972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EP reconstruction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B0F9DD-68D1-1A4E-ACE6-6D0A4591892D}"/>
              </a:ext>
            </a:extLst>
          </p:cNvPr>
          <p:cNvSpPr txBox="1"/>
          <p:nvPr/>
        </p:nvSpPr>
        <p:spPr>
          <a:xfrm>
            <a:off x="10153394" y="6702662"/>
            <a:ext cx="2715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With V0C detector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DA0410-81D2-6E42-8856-2EC47BC6F67E}"/>
              </a:ext>
            </a:extLst>
          </p:cNvPr>
          <p:cNvSpPr txBox="1"/>
          <p:nvPr/>
        </p:nvSpPr>
        <p:spPr>
          <a:xfrm>
            <a:off x="10695703" y="6949225"/>
            <a:ext cx="2037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Acceptance:</a:t>
            </a:r>
            <a:br>
              <a:rPr lang="en-US" dirty="0"/>
            </a:br>
            <a:r>
              <a:rPr lang="en-US" dirty="0"/>
              <a:t>-3.7 &lt;</a:t>
            </a:r>
            <a:r>
              <a:rPr lang="en-US" i="1" dirty="0"/>
              <a:t> </a:t>
            </a:r>
            <a:r>
              <a:rPr lang="en-US" altLang="ja-JP" dirty="0" err="1"/>
              <a:t>η</a:t>
            </a:r>
            <a:r>
              <a:rPr lang="en-US" altLang="ja-JP" dirty="0"/>
              <a:t> &lt; -1.7</a:t>
            </a:r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A580B24-3D01-7045-AA51-6C3F6B0B554D}"/>
              </a:ext>
            </a:extLst>
          </p:cNvPr>
          <p:cNvSpPr txBox="1"/>
          <p:nvPr/>
        </p:nvSpPr>
        <p:spPr>
          <a:xfrm>
            <a:off x="10446096" y="3559289"/>
            <a:ext cx="2841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Jet event </a:t>
            </a:r>
          </a:p>
          <a:p>
            <a:r>
              <a:rPr lang="en-US" sz="1600" dirty="0"/>
              <a:t>Classification </a:t>
            </a:r>
            <a:r>
              <a:rPr lang="en-US" sz="1600" dirty="0" err="1"/>
              <a:t>w.r.t</a:t>
            </a:r>
            <a:r>
              <a:rPr lang="en-US" sz="1600" dirty="0"/>
              <a:t> EP</a:t>
            </a:r>
          </a:p>
        </p:txBody>
      </p:sp>
      <p:sp>
        <p:nvSpPr>
          <p:cNvPr id="34" name="Down Arrow 33">
            <a:extLst>
              <a:ext uri="{FF2B5EF4-FFF2-40B4-BE49-F238E27FC236}">
                <a16:creationId xmlns:a16="http://schemas.microsoft.com/office/drawing/2014/main" id="{11D3A1CF-AD3C-1042-9C59-53B9D348130E}"/>
              </a:ext>
            </a:extLst>
          </p:cNvPr>
          <p:cNvSpPr/>
          <p:nvPr/>
        </p:nvSpPr>
        <p:spPr>
          <a:xfrm>
            <a:off x="4493831" y="2988965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6" name="Down Arrow 35">
            <a:extLst>
              <a:ext uri="{FF2B5EF4-FFF2-40B4-BE49-F238E27FC236}">
                <a16:creationId xmlns:a16="http://schemas.microsoft.com/office/drawing/2014/main" id="{5069CBC0-E1E9-C748-A9B8-BFD72707AA3E}"/>
              </a:ext>
            </a:extLst>
          </p:cNvPr>
          <p:cNvSpPr/>
          <p:nvPr/>
        </p:nvSpPr>
        <p:spPr>
          <a:xfrm>
            <a:off x="2018258" y="4863384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8" name="Snip Diagonal Corner Rectangle 37">
            <a:extLst>
              <a:ext uri="{FF2B5EF4-FFF2-40B4-BE49-F238E27FC236}">
                <a16:creationId xmlns:a16="http://schemas.microsoft.com/office/drawing/2014/main" id="{B185230A-9162-CF49-B360-CACEF8735B54}"/>
              </a:ext>
            </a:extLst>
          </p:cNvPr>
          <p:cNvSpPr/>
          <p:nvPr/>
        </p:nvSpPr>
        <p:spPr>
          <a:xfrm>
            <a:off x="897547" y="4315684"/>
            <a:ext cx="2727906" cy="546964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Jet-Hadron pair yield in real and mixed event</a:t>
            </a:r>
          </a:p>
        </p:txBody>
      </p:sp>
      <p:sp>
        <p:nvSpPr>
          <p:cNvPr id="39" name="Down Arrow 38">
            <a:extLst>
              <a:ext uri="{FF2B5EF4-FFF2-40B4-BE49-F238E27FC236}">
                <a16:creationId xmlns:a16="http://schemas.microsoft.com/office/drawing/2014/main" id="{C35D7EC3-8E63-E049-8AF7-7E8EDFAB7862}"/>
              </a:ext>
            </a:extLst>
          </p:cNvPr>
          <p:cNvSpPr/>
          <p:nvPr/>
        </p:nvSpPr>
        <p:spPr>
          <a:xfrm rot="2700000">
            <a:off x="2988615" y="3927320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0" name="Snip Diagonal Corner Rectangle 39">
            <a:extLst>
              <a:ext uri="{FF2B5EF4-FFF2-40B4-BE49-F238E27FC236}">
                <a16:creationId xmlns:a16="http://schemas.microsoft.com/office/drawing/2014/main" id="{94780B1E-3654-CB4B-9AAD-6F8B385CFFB4}"/>
              </a:ext>
            </a:extLst>
          </p:cNvPr>
          <p:cNvSpPr/>
          <p:nvPr/>
        </p:nvSpPr>
        <p:spPr>
          <a:xfrm>
            <a:off x="923335" y="5973405"/>
            <a:ext cx="2746314" cy="504515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Near-side peak shape in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jet-hadron correlation</a:t>
            </a:r>
          </a:p>
        </p:txBody>
      </p:sp>
      <p:sp>
        <p:nvSpPr>
          <p:cNvPr id="41" name="Snip Diagonal Corner Rectangle 40">
            <a:extLst>
              <a:ext uri="{FF2B5EF4-FFF2-40B4-BE49-F238E27FC236}">
                <a16:creationId xmlns:a16="http://schemas.microsoft.com/office/drawing/2014/main" id="{8C33A885-59A2-334C-9994-E56F746728FC}"/>
              </a:ext>
            </a:extLst>
          </p:cNvPr>
          <p:cNvSpPr/>
          <p:nvPr/>
        </p:nvSpPr>
        <p:spPr>
          <a:xfrm>
            <a:off x="941743" y="5134939"/>
            <a:ext cx="2727906" cy="546964"/>
          </a:xfrm>
          <a:prstGeom prst="snip2Diag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Subtraction of background in correlation function</a:t>
            </a:r>
          </a:p>
        </p:txBody>
      </p:sp>
      <p:sp>
        <p:nvSpPr>
          <p:cNvPr id="42" name="Down Arrow 41">
            <a:extLst>
              <a:ext uri="{FF2B5EF4-FFF2-40B4-BE49-F238E27FC236}">
                <a16:creationId xmlns:a16="http://schemas.microsoft.com/office/drawing/2014/main" id="{9EAC4941-6C33-F64A-9AD2-8046D7FFFA59}"/>
              </a:ext>
            </a:extLst>
          </p:cNvPr>
          <p:cNvSpPr/>
          <p:nvPr/>
        </p:nvSpPr>
        <p:spPr>
          <a:xfrm>
            <a:off x="2018258" y="5673697"/>
            <a:ext cx="468076" cy="232169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47C9D0-EEC9-7343-A97E-57AFBFB41C2D}"/>
              </a:ext>
            </a:extLst>
          </p:cNvPr>
          <p:cNvSpPr txBox="1"/>
          <p:nvPr/>
        </p:nvSpPr>
        <p:spPr>
          <a:xfrm>
            <a:off x="103948" y="3832526"/>
            <a:ext cx="2859131" cy="40011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/>
              <a:t>Jet-hadron correlation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522EE1F-7B18-7447-8833-8B75AD0CD98F}"/>
              </a:ext>
            </a:extLst>
          </p:cNvPr>
          <p:cNvSpPr txBox="1"/>
          <p:nvPr/>
        </p:nvSpPr>
        <p:spPr>
          <a:xfrm>
            <a:off x="4871349" y="3829909"/>
            <a:ext cx="1082960" cy="40011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/>
              <a:t>Jet </a:t>
            </a:r>
            <a:r>
              <a:rPr lang="en-US" sz="2000" i="1" dirty="0"/>
              <a:t>v</a:t>
            </a:r>
            <a:r>
              <a:rPr lang="en-US" sz="2000" baseline="-25000" dirty="0"/>
              <a:t>2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27FF5DE-A49A-B745-A9AB-17E196D20132}"/>
              </a:ext>
            </a:extLst>
          </p:cNvPr>
          <p:cNvCxnSpPr>
            <a:cxnSpLocks/>
          </p:cNvCxnSpPr>
          <p:nvPr/>
        </p:nvCxnSpPr>
        <p:spPr>
          <a:xfrm flipH="1">
            <a:off x="5723172" y="1392984"/>
            <a:ext cx="600583" cy="327524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B988455-70D0-A347-B0E7-819619E58847}"/>
              </a:ext>
            </a:extLst>
          </p:cNvPr>
          <p:cNvCxnSpPr>
            <a:cxnSpLocks/>
          </p:cNvCxnSpPr>
          <p:nvPr/>
        </p:nvCxnSpPr>
        <p:spPr>
          <a:xfrm>
            <a:off x="6331637" y="1392984"/>
            <a:ext cx="2623177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4779DB0-1A83-604F-9233-53D26ECBB317}"/>
              </a:ext>
            </a:extLst>
          </p:cNvPr>
          <p:cNvCxnSpPr>
            <a:cxnSpLocks/>
          </p:cNvCxnSpPr>
          <p:nvPr/>
        </p:nvCxnSpPr>
        <p:spPr>
          <a:xfrm flipH="1" flipV="1">
            <a:off x="5775294" y="2270607"/>
            <a:ext cx="566915" cy="355479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39C7988-4279-3B4B-B8AC-98FB9C47181E}"/>
              </a:ext>
            </a:extLst>
          </p:cNvPr>
          <p:cNvCxnSpPr>
            <a:cxnSpLocks/>
          </p:cNvCxnSpPr>
          <p:nvPr/>
        </p:nvCxnSpPr>
        <p:spPr>
          <a:xfrm>
            <a:off x="6365858" y="2639762"/>
            <a:ext cx="2652018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C182559-CAA1-D246-935C-96F08D8B05E5}"/>
              </a:ext>
            </a:extLst>
          </p:cNvPr>
          <p:cNvCxnSpPr>
            <a:cxnSpLocks/>
            <a:stCxn id="15" idx="2"/>
          </p:cNvCxnSpPr>
          <p:nvPr/>
        </p:nvCxnSpPr>
        <p:spPr>
          <a:xfrm flipH="1">
            <a:off x="2486334" y="1181450"/>
            <a:ext cx="868378" cy="891553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9135857-196A-AA46-864E-AAC083954CC0}"/>
              </a:ext>
            </a:extLst>
          </p:cNvPr>
          <p:cNvCxnSpPr>
            <a:cxnSpLocks/>
          </p:cNvCxnSpPr>
          <p:nvPr/>
        </p:nvCxnSpPr>
        <p:spPr>
          <a:xfrm>
            <a:off x="58228" y="2094986"/>
            <a:ext cx="2431016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C4388765-5F7E-FB4C-B2E5-C0A52AB72050}"/>
              </a:ext>
            </a:extLst>
          </p:cNvPr>
          <p:cNvSpPr txBox="1"/>
          <p:nvPr/>
        </p:nvSpPr>
        <p:spPr>
          <a:xfrm>
            <a:off x="4315" y="2271097"/>
            <a:ext cx="295552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900" dirty="0"/>
              <a:t>Reconstructed with V0C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A747790-0226-E84A-84EF-58565B0A3842}"/>
              </a:ext>
            </a:extLst>
          </p:cNvPr>
          <p:cNvSpPr txBox="1"/>
          <p:nvPr/>
        </p:nvSpPr>
        <p:spPr>
          <a:xfrm>
            <a:off x="410034" y="2532538"/>
            <a:ext cx="28293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Resolution is estimated with 3-sub method</a:t>
            </a:r>
            <a:br>
              <a:rPr lang="en-US" dirty="0"/>
            </a:br>
            <a:r>
              <a:rPr lang="en-US" dirty="0"/>
              <a:t>(V0C-V0A-TPC)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F17635D-9AB3-694D-9BB6-817BAB736B14}"/>
              </a:ext>
            </a:extLst>
          </p:cNvPr>
          <p:cNvCxnSpPr>
            <a:cxnSpLocks/>
            <a:stCxn id="30" idx="2"/>
          </p:cNvCxnSpPr>
          <p:nvPr/>
        </p:nvCxnSpPr>
        <p:spPr>
          <a:xfrm flipH="1">
            <a:off x="2686050" y="2732230"/>
            <a:ext cx="651959" cy="742651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0943049-5FA9-5C4B-834B-B96C0298D195}"/>
              </a:ext>
            </a:extLst>
          </p:cNvPr>
          <p:cNvCxnSpPr>
            <a:cxnSpLocks/>
          </p:cNvCxnSpPr>
          <p:nvPr/>
        </p:nvCxnSpPr>
        <p:spPr>
          <a:xfrm>
            <a:off x="49293" y="3487383"/>
            <a:ext cx="2623177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5920987F-E87E-4245-8ABA-9DE4F019F443}"/>
              </a:ext>
            </a:extLst>
          </p:cNvPr>
          <p:cNvCxnSpPr>
            <a:cxnSpLocks/>
            <a:stCxn id="15" idx="2"/>
          </p:cNvCxnSpPr>
          <p:nvPr/>
        </p:nvCxnSpPr>
        <p:spPr>
          <a:xfrm flipH="1" flipV="1">
            <a:off x="2486334" y="945713"/>
            <a:ext cx="868378" cy="235737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F41847D-EC87-534B-9C9B-DDE64D72A015}"/>
              </a:ext>
            </a:extLst>
          </p:cNvPr>
          <p:cNvCxnSpPr>
            <a:cxnSpLocks/>
          </p:cNvCxnSpPr>
          <p:nvPr/>
        </p:nvCxnSpPr>
        <p:spPr>
          <a:xfrm>
            <a:off x="58228" y="951986"/>
            <a:ext cx="2431016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8570D07-B6E8-714A-B926-9FB23C5D55E1}"/>
              </a:ext>
            </a:extLst>
          </p:cNvPr>
          <p:cNvCxnSpPr>
            <a:cxnSpLocks/>
            <a:stCxn id="30" idx="2"/>
          </p:cNvCxnSpPr>
          <p:nvPr/>
        </p:nvCxnSpPr>
        <p:spPr>
          <a:xfrm flipH="1" flipV="1">
            <a:off x="2915032" y="2227817"/>
            <a:ext cx="422977" cy="504413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CFDD948-69CA-5844-8887-11EE1C8EF7A0}"/>
              </a:ext>
            </a:extLst>
          </p:cNvPr>
          <p:cNvCxnSpPr>
            <a:cxnSpLocks/>
          </p:cNvCxnSpPr>
          <p:nvPr/>
        </p:nvCxnSpPr>
        <p:spPr>
          <a:xfrm>
            <a:off x="30331" y="2216906"/>
            <a:ext cx="2856548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24B7ED15-EFF1-3E42-8666-545DD2B7B084}"/>
              </a:ext>
            </a:extLst>
          </p:cNvPr>
          <p:cNvCxnSpPr>
            <a:cxnSpLocks/>
          </p:cNvCxnSpPr>
          <p:nvPr/>
        </p:nvCxnSpPr>
        <p:spPr>
          <a:xfrm flipH="1">
            <a:off x="6112601" y="2897823"/>
            <a:ext cx="156676" cy="590893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D8E9FF0-5D61-C64E-8C2B-8109A2DF197F}"/>
              </a:ext>
            </a:extLst>
          </p:cNvPr>
          <p:cNvCxnSpPr>
            <a:cxnSpLocks/>
          </p:cNvCxnSpPr>
          <p:nvPr/>
        </p:nvCxnSpPr>
        <p:spPr>
          <a:xfrm>
            <a:off x="6279488" y="2871493"/>
            <a:ext cx="2623177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80DA2E15-60C0-5B4C-ABCF-F40E0BA6D05B}"/>
              </a:ext>
            </a:extLst>
          </p:cNvPr>
          <p:cNvCxnSpPr>
            <a:cxnSpLocks/>
          </p:cNvCxnSpPr>
          <p:nvPr/>
        </p:nvCxnSpPr>
        <p:spPr>
          <a:xfrm>
            <a:off x="6496037" y="3847576"/>
            <a:ext cx="2521839" cy="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7785F2B1-04A8-1B4C-B756-44DA7480D1FD}"/>
              </a:ext>
            </a:extLst>
          </p:cNvPr>
          <p:cNvSpPr txBox="1"/>
          <p:nvPr/>
        </p:nvSpPr>
        <p:spPr>
          <a:xfrm>
            <a:off x="6178992" y="2878392"/>
            <a:ext cx="91312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1900" dirty="0"/>
              <a:t>Anti-</a:t>
            </a:r>
            <a:r>
              <a:rPr lang="en-US" sz="1900" dirty="0" err="1"/>
              <a:t>kt</a:t>
            </a:r>
            <a:r>
              <a:rPr lang="en-US" sz="1900" dirty="0"/>
              <a:t> clustering </a:t>
            </a:r>
            <a:br>
              <a:rPr lang="en-US" sz="1900" dirty="0"/>
            </a:br>
            <a:r>
              <a:rPr lang="en-US" sz="1900" dirty="0"/>
              <a:t>algorithm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0699DAFA-9E99-0D42-875A-9ECA0399DE69}"/>
              </a:ext>
            </a:extLst>
          </p:cNvPr>
          <p:cNvCxnSpPr>
            <a:cxnSpLocks/>
          </p:cNvCxnSpPr>
          <p:nvPr/>
        </p:nvCxnSpPr>
        <p:spPr>
          <a:xfrm flipH="1" flipV="1">
            <a:off x="6101026" y="3511866"/>
            <a:ext cx="356924" cy="343620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C0867DA7-5D8A-6949-BA56-9C0AEA0A2503}"/>
              </a:ext>
            </a:extLst>
          </p:cNvPr>
          <p:cNvSpPr txBox="1"/>
          <p:nvPr/>
        </p:nvSpPr>
        <p:spPr>
          <a:xfrm>
            <a:off x="6401923" y="3488715"/>
            <a:ext cx="25617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600" dirty="0"/>
              <a:t>Underlying </a:t>
            </a:r>
            <a:r>
              <a:rPr lang="en-US" sz="1600" i="1" dirty="0" err="1"/>
              <a:t>p</a:t>
            </a:r>
            <a:r>
              <a:rPr lang="en-US" sz="1600" baseline="-25000" dirty="0" err="1"/>
              <a:t>T</a:t>
            </a:r>
            <a:r>
              <a:rPr lang="en-US" sz="1600" baseline="-25000" dirty="0"/>
              <a:t> </a:t>
            </a:r>
            <a:r>
              <a:rPr lang="en-US" sz="1600" dirty="0"/>
              <a:t>subtraction</a:t>
            </a:r>
            <a:endParaRPr lang="en-US" sz="1600" baseline="-25000" dirty="0"/>
          </a:p>
        </p:txBody>
      </p:sp>
    </p:spTree>
    <p:extLst>
      <p:ext uri="{BB962C8B-B14F-4D97-AF65-F5344CB8AC3E}">
        <p14:creationId xmlns:p14="http://schemas.microsoft.com/office/powerpoint/2010/main" val="7097857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787B03E-1899-5248-A0D3-85972DD62C7B}"/>
              </a:ext>
            </a:extLst>
          </p:cNvPr>
          <p:cNvSpPr txBox="1">
            <a:spLocks/>
          </p:cNvSpPr>
          <p:nvPr/>
        </p:nvSpPr>
        <p:spPr>
          <a:xfrm>
            <a:off x="93810" y="1968647"/>
            <a:ext cx="950976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200" dirty="0"/>
              <a:t>Event plane dependent local background subtraction</a:t>
            </a:r>
          </a:p>
          <a:p>
            <a:pPr lvl="1">
              <a:buFont typeface="Wingdings" pitchFamily="2" charset="2"/>
              <a:buChar char="Ø"/>
            </a:pPr>
            <a:r>
              <a:rPr lang="en-US" sz="1800" dirty="0"/>
              <a:t>Local background density </a:t>
            </a:r>
            <a:r>
              <a:rPr lang="en-US" altLang="ja-JP" sz="1800" dirty="0" err="1"/>
              <a:t>ρ</a:t>
            </a:r>
            <a:r>
              <a:rPr lang="en-US" altLang="ja-JP" sz="1800" dirty="0"/>
              <a:t>(</a:t>
            </a:r>
            <a:r>
              <a:rPr lang="en-US" altLang="ja-JP" sz="1800" i="1" dirty="0" err="1"/>
              <a:t>φ</a:t>
            </a:r>
            <a:r>
              <a:rPr lang="en-US" altLang="ja-JP" sz="1800" dirty="0"/>
              <a:t>)</a:t>
            </a:r>
            <a:r>
              <a:rPr lang="en-US" sz="1800" dirty="0"/>
              <a:t>: Event by event fits for event activities</a:t>
            </a:r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r>
              <a:rPr lang="en-US" sz="1800" dirty="0"/>
              <a:t>Jet by jet background subtraction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42F7B5-AE44-AB41-BFA2-029346252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538969-0511-6241-9EE0-64A9CDA90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62AD4-6023-9F43-9E03-B94BEA285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3F748E-9967-8644-ACAD-75E466B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Underlying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subtraction from reconstructed jets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747D721-6A5B-5C47-B1CB-0F6D74F85F60}"/>
              </a:ext>
            </a:extLst>
          </p:cNvPr>
          <p:cNvSpPr txBox="1">
            <a:spLocks/>
          </p:cNvSpPr>
          <p:nvPr/>
        </p:nvSpPr>
        <p:spPr>
          <a:xfrm>
            <a:off x="103814" y="868360"/>
            <a:ext cx="937546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dirty="0"/>
              <a:t>Average Underlying Event (UE) density: Median </a:t>
            </a:r>
            <a:r>
              <a:rPr lang="en-US" sz="2200" i="1" dirty="0" err="1"/>
              <a:t>p</a:t>
            </a:r>
            <a:r>
              <a:rPr lang="en-US" sz="2200" baseline="-25000" dirty="0" err="1"/>
              <a:t>T</a:t>
            </a:r>
            <a:r>
              <a:rPr lang="en-US" sz="2200" dirty="0"/>
              <a:t> density of </a:t>
            </a:r>
            <a:r>
              <a:rPr lang="en-US" sz="2200" dirty="0" err="1"/>
              <a:t>k</a:t>
            </a:r>
            <a:r>
              <a:rPr lang="en-US" sz="2200" baseline="-25000" dirty="0" err="1"/>
              <a:t>T</a:t>
            </a:r>
            <a:r>
              <a:rPr lang="en-US" sz="2200" baseline="-25000" dirty="0"/>
              <a:t> </a:t>
            </a:r>
            <a:r>
              <a:rPr lang="en-US" sz="2200" dirty="0"/>
              <a:t>clusters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0CC6EB-D55D-4E4C-86BA-96A86A1911B0}"/>
              </a:ext>
            </a:extLst>
          </p:cNvPr>
          <p:cNvSpPr txBox="1"/>
          <p:nvPr/>
        </p:nvSpPr>
        <p:spPr>
          <a:xfrm>
            <a:off x="1812438" y="4218386"/>
            <a:ext cx="2296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A: jet area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705CA4D-75D2-A248-BE69-3D2659355A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021" y="3686727"/>
            <a:ext cx="2636874" cy="5708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973D62-AFA5-ED4E-BE37-ED7C01A85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10" y="2684924"/>
            <a:ext cx="6583852" cy="60925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FDD4FD3-81F7-944C-A7E2-80DB6FD62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1895" y="3660503"/>
            <a:ext cx="2712942" cy="6970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2B76797-C857-954D-A7D7-6354A592B7F6}"/>
              </a:ext>
            </a:extLst>
          </p:cNvPr>
          <p:cNvSpPr txBox="1"/>
          <p:nvPr/>
        </p:nvSpPr>
        <p:spPr>
          <a:xfrm>
            <a:off x="2220631" y="3990916"/>
            <a:ext cx="8319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local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3CE9818-E9B1-0843-96C1-68FC72012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15" y="4673600"/>
            <a:ext cx="2895600" cy="21844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E3B7875-D453-814C-AF09-DB20F1ACAD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3245" y="4775200"/>
            <a:ext cx="2794000" cy="20828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F805221-7E1B-C242-9C21-23196EC0AE03}"/>
              </a:ext>
            </a:extLst>
          </p:cNvPr>
          <p:cNvSpPr txBox="1"/>
          <p:nvPr/>
        </p:nvSpPr>
        <p:spPr>
          <a:xfrm>
            <a:off x="108041" y="4528390"/>
            <a:ext cx="199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clusters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09C4C31-330A-AA4C-A897-0F9A04FCAB1B}"/>
              </a:ext>
            </a:extLst>
          </p:cNvPr>
          <p:cNvSpPr txBox="1"/>
          <p:nvPr/>
        </p:nvSpPr>
        <p:spPr>
          <a:xfrm>
            <a:off x="2683693" y="4532042"/>
            <a:ext cx="4819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/>
              <a:t>Anti-</a:t>
            </a:r>
            <a:r>
              <a:rPr lang="en-US" dirty="0" err="1"/>
              <a:t>k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clusters (default algorithm for signals)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E890E29-31FE-E346-9E87-0569C8D195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1535" y="2528624"/>
            <a:ext cx="1494914" cy="202600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EF87456-F98A-8A4D-B2BE-4A76521F3276}"/>
              </a:ext>
            </a:extLst>
          </p:cNvPr>
          <p:cNvSpPr txBox="1"/>
          <p:nvPr/>
        </p:nvSpPr>
        <p:spPr>
          <a:xfrm>
            <a:off x="91455" y="6635716"/>
            <a:ext cx="1634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JHEP 0804:063,2008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09665F-238F-3048-B193-688520DA3AE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20724" t="5377" r="17127" b="-88860"/>
          <a:stretch/>
        </p:blipFill>
        <p:spPr>
          <a:xfrm>
            <a:off x="1215884" y="1277455"/>
            <a:ext cx="3329281" cy="1093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529433EF-03ED-5848-AE88-D22B751C99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539" r="53098" b="50873"/>
          <a:stretch/>
        </p:blipFill>
        <p:spPr>
          <a:xfrm rot="5400000">
            <a:off x="5966084" y="3816293"/>
            <a:ext cx="3041130" cy="260211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2E311B-C85E-4443-8380-9771C7EC6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31406"/>
            <a:ext cx="566928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Correction for detector and UE fluctuation</a:t>
            </a:r>
            <a:br>
              <a:rPr lang="en-US" sz="2400" dirty="0"/>
            </a:br>
            <a:r>
              <a:rPr lang="en-US" sz="2400" dirty="0"/>
              <a:t>effects</a:t>
            </a:r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UE fluctuation is estimated with </a:t>
            </a:r>
            <a:br>
              <a:rPr lang="en-US" sz="2000" dirty="0"/>
            </a:br>
            <a:r>
              <a:rPr lang="en-US" sz="2000" dirty="0"/>
              <a:t>Random Cone (RC) method</a:t>
            </a:r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endParaRPr lang="en-US" sz="2000" dirty="0"/>
          </a:p>
          <a:p>
            <a:pPr lvl="1">
              <a:buFont typeface="Wingdings" pitchFamily="2" charset="2"/>
              <a:buChar char="Ø"/>
            </a:pPr>
            <a:r>
              <a:rPr lang="en-US" sz="2000" dirty="0"/>
              <a:t>Unfolding with SVD method</a:t>
            </a:r>
          </a:p>
          <a:p>
            <a:pPr lvl="2">
              <a:buFont typeface="Wingdings" pitchFamily="2" charset="2"/>
              <a:buChar char="Ø"/>
            </a:pPr>
            <a:r>
              <a:rPr lang="en-US" sz="1600" dirty="0"/>
              <a:t>The measured raw jet spectra are expressed as:</a:t>
            </a:r>
          </a:p>
          <a:p>
            <a:pPr marL="914400" lvl="2" indent="0">
              <a:buNone/>
            </a:pPr>
            <a:endParaRPr lang="en-US" sz="16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3FC26D-FE28-EC46-A2DC-86F3F338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AE861A-FB4E-5448-850B-78F6AB465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22ECF4-61D7-1244-9EA0-56963A462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CD28A7F-DAB9-6E45-8FB8-A6FBFAE25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2" y="-379442"/>
            <a:ext cx="8803758" cy="1325563"/>
          </a:xfrm>
        </p:spPr>
        <p:txBody>
          <a:bodyPr/>
          <a:lstStyle/>
          <a:p>
            <a:r>
              <a:rPr lang="en-US" baseline="-250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57323E-2EA3-C04B-83DA-6E507BC60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48" y="4005802"/>
            <a:ext cx="3907175" cy="473597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33FBC74-8EE7-B242-8DB4-877533FF60F4}"/>
              </a:ext>
            </a:extLst>
          </p:cNvPr>
          <p:cNvCxnSpPr/>
          <p:nvPr/>
        </p:nvCxnSpPr>
        <p:spPr>
          <a:xfrm flipV="1">
            <a:off x="863166" y="4499407"/>
            <a:ext cx="0" cy="445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E18304F-9B7E-BA45-8B48-790BE68410F8}"/>
              </a:ext>
            </a:extLst>
          </p:cNvPr>
          <p:cNvCxnSpPr>
            <a:cxnSpLocks/>
            <a:stCxn id="12" idx="0"/>
          </p:cNvCxnSpPr>
          <p:nvPr/>
        </p:nvCxnSpPr>
        <p:spPr>
          <a:xfrm flipV="1">
            <a:off x="1936674" y="4340505"/>
            <a:ext cx="927849" cy="600742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9618C4F-A9DA-874D-A65A-5DFA927F6ED7}"/>
              </a:ext>
            </a:extLst>
          </p:cNvPr>
          <p:cNvCxnSpPr>
            <a:cxnSpLocks/>
          </p:cNvCxnSpPr>
          <p:nvPr/>
        </p:nvCxnSpPr>
        <p:spPr>
          <a:xfrm flipH="1" flipV="1">
            <a:off x="4261192" y="4340504"/>
            <a:ext cx="741096" cy="600743"/>
          </a:xfrm>
          <a:prstGeom prst="straightConnector1">
            <a:avLst/>
          </a:prstGeom>
          <a:ln>
            <a:solidFill>
              <a:srgbClr val="F49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45BF3C3-65A3-5D4B-ADFC-7427ADC14304}"/>
              </a:ext>
            </a:extLst>
          </p:cNvPr>
          <p:cNvSpPr txBox="1"/>
          <p:nvPr/>
        </p:nvSpPr>
        <p:spPr>
          <a:xfrm>
            <a:off x="9320" y="4944586"/>
            <a:ext cx="1163188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Measured spectrum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5609C0-809C-BD4C-A694-6B8F078D3811}"/>
              </a:ext>
            </a:extLst>
          </p:cNvPr>
          <p:cNvSpPr txBox="1"/>
          <p:nvPr/>
        </p:nvSpPr>
        <p:spPr>
          <a:xfrm>
            <a:off x="1216736" y="4941247"/>
            <a:ext cx="1439875" cy="120032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Response matrix for UE fluctuation</a:t>
            </a:r>
            <a:br>
              <a:rPr lang="en-US" dirty="0"/>
            </a:br>
            <a:r>
              <a:rPr lang="en-US" dirty="0"/>
              <a:t>(RC)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4722C3-9405-E145-826E-B8BAB65F7D52}"/>
              </a:ext>
            </a:extLst>
          </p:cNvPr>
          <p:cNvSpPr txBox="1"/>
          <p:nvPr/>
        </p:nvSpPr>
        <p:spPr>
          <a:xfrm>
            <a:off x="4524000" y="4941247"/>
            <a:ext cx="1588351" cy="646331"/>
          </a:xfrm>
          <a:prstGeom prst="rect">
            <a:avLst/>
          </a:prstGeom>
          <a:noFill/>
          <a:ln>
            <a:solidFill>
              <a:srgbClr val="FF93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Unknown true spectrum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77F1151-4A67-5842-8110-7B2A7B94F264}"/>
              </a:ext>
            </a:extLst>
          </p:cNvPr>
          <p:cNvCxnSpPr>
            <a:cxnSpLocks/>
          </p:cNvCxnSpPr>
          <p:nvPr/>
        </p:nvCxnSpPr>
        <p:spPr>
          <a:xfrm flipV="1">
            <a:off x="3444792" y="4495608"/>
            <a:ext cx="168534" cy="449439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3FC787B-3BB5-6845-A040-77F8809E8EB7}"/>
              </a:ext>
            </a:extLst>
          </p:cNvPr>
          <p:cNvSpPr txBox="1"/>
          <p:nvPr/>
        </p:nvSpPr>
        <p:spPr>
          <a:xfrm>
            <a:off x="2691771" y="4941247"/>
            <a:ext cx="1778949" cy="923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Detector response matrix</a:t>
            </a:r>
          </a:p>
          <a:p>
            <a:r>
              <a:rPr lang="en-US" dirty="0"/>
              <a:t>(MC w/ GEANT3)</a:t>
            </a:r>
          </a:p>
        </p:txBody>
      </p:sp>
      <p:sp>
        <p:nvSpPr>
          <p:cNvPr id="21" name="Title 5">
            <a:extLst>
              <a:ext uri="{FF2B5EF4-FFF2-40B4-BE49-F238E27FC236}">
                <a16:creationId xmlns:a16="http://schemas.microsoft.com/office/drawing/2014/main" id="{FDC3392A-7179-BB4D-B438-36D9314E4E13}"/>
              </a:ext>
            </a:extLst>
          </p:cNvPr>
          <p:cNvSpPr txBox="1">
            <a:spLocks/>
          </p:cNvSpPr>
          <p:nvPr/>
        </p:nvSpPr>
        <p:spPr>
          <a:xfrm>
            <a:off x="172602" y="-227042"/>
            <a:ext cx="88037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Underlying </a:t>
            </a:r>
            <a:r>
              <a:rPr lang="en-US" i="1" dirty="0" err="1"/>
              <a:t>p</a:t>
            </a:r>
            <a:r>
              <a:rPr lang="en-US" baseline="-25000" dirty="0" err="1"/>
              <a:t>T</a:t>
            </a:r>
            <a:r>
              <a:rPr lang="en-US" baseline="-25000" dirty="0"/>
              <a:t> </a:t>
            </a:r>
            <a:r>
              <a:rPr lang="en-US" dirty="0"/>
              <a:t>fluctuation and unfolding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F1F8217-B4E0-484A-AFC2-F85AF90CEC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275530" y="451671"/>
            <a:ext cx="2600725" cy="360540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E2ED4B0-C2ED-664F-9B4F-7A2952E44B6C}"/>
              </a:ext>
            </a:extLst>
          </p:cNvPr>
          <p:cNvSpPr txBox="1"/>
          <p:nvPr/>
        </p:nvSpPr>
        <p:spPr>
          <a:xfrm>
            <a:off x="6184669" y="3566574"/>
            <a:ext cx="2490701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Combined response matrix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73B2F3D-2360-1249-AE95-9F7CFFF4A5F0}"/>
              </a:ext>
            </a:extLst>
          </p:cNvPr>
          <p:cNvCxnSpPr>
            <a:cxnSpLocks/>
            <a:stCxn id="27" idx="1"/>
          </p:cNvCxnSpPr>
          <p:nvPr/>
        </p:nvCxnSpPr>
        <p:spPr>
          <a:xfrm flipH="1">
            <a:off x="1936673" y="3735851"/>
            <a:ext cx="4247996" cy="2585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E5707EB-7C77-DA4C-9FE3-237EEEAD4055}"/>
              </a:ext>
            </a:extLst>
          </p:cNvPr>
          <p:cNvSpPr txBox="1"/>
          <p:nvPr/>
        </p:nvSpPr>
        <p:spPr>
          <a:xfrm>
            <a:off x="6086374" y="919570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CBDDD3B-6B44-9449-8014-D14D3AAC1252}"/>
              </a:ext>
            </a:extLst>
          </p:cNvPr>
          <p:cNvSpPr txBox="1"/>
          <p:nvPr/>
        </p:nvSpPr>
        <p:spPr>
          <a:xfrm>
            <a:off x="7486649" y="3965739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6694EB98-A06E-6A48-B895-A240A81C5A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6379" y="2376166"/>
            <a:ext cx="2928867" cy="67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43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14DE9D-FEE8-534C-B35D-253ABDC09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/>
              <a:t>PART1: Introduction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1A3570-65D5-5D45-BB80-8E79AB2B4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F33C5D-3C91-D74E-ADEC-EAC91EAD8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4242D6-E4A9-B449-B33F-91AAB0FDA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04814A5-2EE0-E547-9AF5-24FAED51A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390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6CA417-44FF-134C-86D5-CD21DF112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522BAB-FA75-094B-8146-A36E14612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A8426C-294C-4646-BC0E-B620BE4EA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80DFD26-F6C2-3441-844A-50EC705B8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Jet </a:t>
            </a:r>
            <a:r>
              <a:rPr lang="en-US" i="1" dirty="0"/>
              <a:t>v</a:t>
            </a:r>
            <a:r>
              <a:rPr lang="en-US" baseline="-25000" dirty="0"/>
              <a:t>2 </a:t>
            </a:r>
            <a:r>
              <a:rPr lang="en-US" dirty="0"/>
              <a:t>calculation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80143E-6B49-954B-9E93-556BC0FFE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189" y="946121"/>
            <a:ext cx="3994771" cy="37933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1ECD68-7437-D24B-A6C1-BC40F274710B}"/>
              </a:ext>
            </a:extLst>
          </p:cNvPr>
          <p:cNvSpPr txBox="1"/>
          <p:nvPr/>
        </p:nvSpPr>
        <p:spPr>
          <a:xfrm>
            <a:off x="16084" y="1699160"/>
            <a:ext cx="4171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800" dirty="0"/>
              <a:t>Jet </a:t>
            </a:r>
            <a:r>
              <a:rPr lang="en-US" sz="2800" i="1" dirty="0"/>
              <a:t>v</a:t>
            </a:r>
            <a:r>
              <a:rPr lang="en-US" sz="2800" baseline="-25000" dirty="0"/>
              <a:t>2 </a:t>
            </a:r>
            <a:r>
              <a:rPr lang="en-US" sz="2800" dirty="0"/>
              <a:t>is calculated as: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D72B73-5092-5548-8967-34FDC992F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803" y="2454818"/>
            <a:ext cx="3971095" cy="7759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864265-96C4-AD41-99F0-CCA85D5DC7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882" y="3258159"/>
            <a:ext cx="767081" cy="30683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3483ABA-C251-8047-BEE2-0FB304F66AE7}"/>
              </a:ext>
            </a:extLst>
          </p:cNvPr>
          <p:cNvSpPr txBox="1"/>
          <p:nvPr/>
        </p:nvSpPr>
        <p:spPr>
          <a:xfrm>
            <a:off x="1376254" y="3241023"/>
            <a:ext cx="4046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: Jet yield at in-plane and at out-of-plane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80725EC-CE11-2040-B6CD-699AE382E1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706" y="3542651"/>
            <a:ext cx="1037411" cy="2420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7F25655-E3D9-064F-B5C6-C3B4A17589F0}"/>
              </a:ext>
            </a:extLst>
          </p:cNvPr>
          <p:cNvSpPr txBox="1"/>
          <p:nvPr/>
        </p:nvSpPr>
        <p:spPr>
          <a:xfrm>
            <a:off x="1397117" y="3446160"/>
            <a:ext cx="4046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: Event plane resolution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0534EE0-400B-E94C-917B-CEB1113273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50" y="3763007"/>
            <a:ext cx="4325030" cy="27231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B76FDB2-B571-754E-ACF5-04C5492FB59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" r="24950" b="-36365"/>
          <a:stretch/>
        </p:blipFill>
        <p:spPr>
          <a:xfrm>
            <a:off x="1328036" y="5453724"/>
            <a:ext cx="2068307" cy="27709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9C77109-1352-2940-9998-6F37D3947378}"/>
              </a:ext>
            </a:extLst>
          </p:cNvPr>
          <p:cNvSpPr txBox="1"/>
          <p:nvPr/>
        </p:nvSpPr>
        <p:spPr>
          <a:xfrm>
            <a:off x="3483755" y="4073678"/>
            <a:ext cx="12109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2767988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9474D3F7-4A3C-7A40-A6AC-CDA020103A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27" t="5234" r="10421" b="5272"/>
          <a:stretch/>
        </p:blipFill>
        <p:spPr>
          <a:xfrm>
            <a:off x="5279026" y="2026960"/>
            <a:ext cx="3586869" cy="4138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8A3379-1CC3-BD4A-AFE8-68788BCE2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Setup for jet-hadron correlation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0DC87-89D6-AB40-A65E-B47669B07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A90A2-290F-C748-8210-9A27F013D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88A218-0781-8544-AD3F-F39420ED8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41</a:t>
            </a:fld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0D47E74-5514-CB47-B2FF-FD230AFE055E}"/>
              </a:ext>
            </a:extLst>
          </p:cNvPr>
          <p:cNvCxnSpPr>
            <a:cxnSpLocks/>
          </p:cNvCxnSpPr>
          <p:nvPr/>
        </p:nvCxnSpPr>
        <p:spPr>
          <a:xfrm>
            <a:off x="910006" y="2325462"/>
            <a:ext cx="3898297" cy="0"/>
          </a:xfrm>
          <a:prstGeom prst="straightConnector1">
            <a:avLst/>
          </a:prstGeom>
          <a:ln w="349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B209B2A8-D495-7C42-8E1E-1A32D59AA9B8}"/>
              </a:ext>
            </a:extLst>
          </p:cNvPr>
          <p:cNvSpPr txBox="1"/>
          <p:nvPr/>
        </p:nvSpPr>
        <p:spPr>
          <a:xfrm>
            <a:off x="4616471" y="2226881"/>
            <a:ext cx="1689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err="1"/>
              <a:t>η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801669CC-A39A-5B46-A717-C150EB8924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57614" y="3012910"/>
                <a:ext cx="5644367" cy="2242889"/>
              </a:xfrm>
            </p:spPr>
            <p:txBody>
              <a:bodyPr>
                <a:normAutofit lnSpcReduction="10000"/>
              </a:bodyPr>
              <a:lstStyle/>
              <a:p>
                <a:pPr>
                  <a:buFont typeface="Wingdings" pitchFamily="2" charset="2"/>
                  <a:buChar char="Ø"/>
                </a:pPr>
                <a:r>
                  <a:rPr lang="en-US" sz="2000" dirty="0"/>
                  <a:t>Trigger jets: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Ch</m:t>
                        </m:r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UE</m:t>
                        </m:r>
                        <m:r>
                          <a:rPr lang="en-US" sz="20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corr</m:t>
                        </m:r>
                      </m:sup>
                    </m:sSubSup>
                  </m:oMath>
                </a14:m>
                <a:r>
                  <a:rPr lang="en-US" sz="2000" dirty="0"/>
                  <a:t> &gt; 20 (GeV/</a:t>
                </a:r>
                <a:r>
                  <a:rPr lang="en-US" sz="2000" i="1" dirty="0"/>
                  <a:t>c</a:t>
                </a:r>
                <a:r>
                  <a:rPr lang="en-US" sz="2000" dirty="0"/>
                  <a:t>)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1800" dirty="0"/>
                  <a:t>Jet axes are recalculated with constituent tracks</a:t>
                </a:r>
                <a:br>
                  <a:rPr lang="en-US" sz="1800" dirty="0"/>
                </a:br>
                <a:r>
                  <a:rPr lang="en-US" sz="1800" dirty="0"/>
                  <a:t> which have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b="0" i="0" smtClean="0"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/>
                  <a:t>&gt; 4 GeV/</a:t>
                </a:r>
                <a:r>
                  <a:rPr lang="en-US" sz="1800" i="1" dirty="0"/>
                  <a:t>c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en-US" sz="2000" dirty="0"/>
                  <a:t>Associate track </a:t>
                </a:r>
                <a:r>
                  <a:rPr lang="en-US" sz="2000" i="1" dirty="0" err="1"/>
                  <a:t>p</a:t>
                </a:r>
                <a:r>
                  <a:rPr lang="en-US" sz="2000" baseline="-25000" dirty="0" err="1"/>
                  <a:t>T</a:t>
                </a:r>
                <a:r>
                  <a:rPr lang="en-US" sz="2000" dirty="0"/>
                  <a:t> range: </a:t>
                </a:r>
                <a:r>
                  <a:rPr lang="en-US" sz="2000" i="1" dirty="0" err="1"/>
                  <a:t>p</a:t>
                </a:r>
                <a:r>
                  <a:rPr lang="en-US" sz="2000" baseline="-25000" dirty="0" err="1"/>
                  <a:t>T</a:t>
                </a:r>
                <a:r>
                  <a:rPr lang="en-US" sz="2000" dirty="0"/>
                  <a:t> = 0.7-4 (GeV/</a:t>
                </a:r>
                <a:r>
                  <a:rPr lang="en-US" sz="2000" i="1" dirty="0"/>
                  <a:t>c</a:t>
                </a:r>
                <a:r>
                  <a:rPr lang="en-US" sz="2000" dirty="0"/>
                  <a:t>)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1800" dirty="0"/>
                  <a:t>Two associate </a:t>
                </a:r>
                <a:r>
                  <a:rPr lang="en-US" sz="1800" i="1" dirty="0" err="1"/>
                  <a:t>p</a:t>
                </a:r>
                <a:r>
                  <a:rPr lang="en-US" sz="1800" baseline="-25000" dirty="0" err="1"/>
                  <a:t>T</a:t>
                </a:r>
                <a:r>
                  <a:rPr lang="en-US" sz="1800" baseline="-25000" dirty="0"/>
                  <a:t>  </a:t>
                </a:r>
                <a:r>
                  <a:rPr lang="en-US" sz="1800" dirty="0"/>
                  <a:t>ranges are tested</a:t>
                </a:r>
                <a:br>
                  <a:rPr lang="en-US" sz="1800" dirty="0"/>
                </a:br>
                <a:r>
                  <a:rPr lang="en-US" sz="1600" dirty="0"/>
                  <a:t>[0.7-2 (GeV/</a:t>
                </a:r>
                <a:r>
                  <a:rPr lang="en-US" sz="1600" i="1" dirty="0"/>
                  <a:t>c</a:t>
                </a:r>
                <a:r>
                  <a:rPr lang="en-US" sz="1600" dirty="0"/>
                  <a:t>)], [2-4 (GeV/</a:t>
                </a:r>
                <a:r>
                  <a:rPr lang="en-US" sz="1600" i="1" dirty="0"/>
                  <a:t>c</a:t>
                </a:r>
                <a:r>
                  <a:rPr lang="en-US" sz="1600" dirty="0"/>
                  <a:t>)]</a:t>
                </a:r>
              </a:p>
              <a:p>
                <a:pPr>
                  <a:buFont typeface="Wingdings" pitchFamily="2" charset="2"/>
                  <a:buChar char="Ø"/>
                </a:pPr>
                <a:r>
                  <a:rPr lang="en-US" sz="2000" dirty="0"/>
                  <a:t>Correlation function</a:t>
                </a:r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801669CC-A39A-5B46-A717-C150EB8924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7614" y="3012910"/>
                <a:ext cx="5644367" cy="2242889"/>
              </a:xfrm>
              <a:blipFill>
                <a:blip r:embed="rId4"/>
                <a:stretch>
                  <a:fillRect l="-673" t="-16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4491A1AF-7CF4-A641-829F-41E3A99E7002}"/>
              </a:ext>
            </a:extLst>
          </p:cNvPr>
          <p:cNvSpPr txBox="1"/>
          <p:nvPr/>
        </p:nvSpPr>
        <p:spPr>
          <a:xfrm>
            <a:off x="175518" y="5742714"/>
            <a:ext cx="10887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         ,      : Associated track yield in real and mixed event</a:t>
            </a:r>
          </a:p>
          <a:p>
            <a:r>
              <a:rPr lang="en-US" sz="1600" dirty="0"/>
              <a:t>         ,      : Total jet-track pairs in real and mixed event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E94F4BA-3EE6-4942-B338-6271DCE79F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023" y="6076975"/>
            <a:ext cx="251430" cy="1828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C670D6-D0F5-584A-8C5C-47B72CAEF5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456" y="6076975"/>
            <a:ext cx="251430" cy="1828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036C5A4-0496-AE46-BBD1-0EBFF91D98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0456" y="5863089"/>
            <a:ext cx="251430" cy="1828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878296-2D32-FB44-94BD-18D053C4EF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9023" y="5867750"/>
            <a:ext cx="251430" cy="1828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23D44EF-328B-644B-BDF5-5280FDF8AF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86620" y="5472203"/>
            <a:ext cx="1177912" cy="1917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69B4198-8777-F54E-A4AF-A86CCA4E8C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6620" y="5189812"/>
            <a:ext cx="1177912" cy="1917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917EDFC-779A-4349-9114-A8851D0FE2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4866" y="5073393"/>
            <a:ext cx="3705779" cy="7040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347C6F7-1484-F847-8982-034891019DE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7933" t="-10417" r="81626" b="-2"/>
          <a:stretch/>
        </p:blipFill>
        <p:spPr>
          <a:xfrm>
            <a:off x="566171" y="6246417"/>
            <a:ext cx="113158" cy="1948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075DFD-8A81-3945-87DF-073E7E1055DB}"/>
              </a:ext>
            </a:extLst>
          </p:cNvPr>
          <p:cNvSpPr txBox="1"/>
          <p:nvPr/>
        </p:nvSpPr>
        <p:spPr>
          <a:xfrm>
            <a:off x="588002" y="6198256"/>
            <a:ext cx="7798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,      : Azimuthal angle and pseudo rapidity of jet and tracks</a:t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CA70FE7-EF8A-694B-A415-E1037D9BD58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671" t="5410" r="82358" b="-2"/>
          <a:stretch/>
        </p:blipFill>
        <p:spPr>
          <a:xfrm>
            <a:off x="787053" y="6266309"/>
            <a:ext cx="105674" cy="181383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DA2A03E-BE69-2943-B11F-D9543775C4E4}"/>
              </a:ext>
            </a:extLst>
          </p:cNvPr>
          <p:cNvSpPr/>
          <p:nvPr/>
        </p:nvSpPr>
        <p:spPr>
          <a:xfrm>
            <a:off x="1034183" y="1147627"/>
            <a:ext cx="1054665" cy="1135806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260524-F34A-6942-B437-1CB893CF961C}"/>
              </a:ext>
            </a:extLst>
          </p:cNvPr>
          <p:cNvSpPr txBox="1"/>
          <p:nvPr/>
        </p:nvSpPr>
        <p:spPr>
          <a:xfrm>
            <a:off x="1290300" y="855785"/>
            <a:ext cx="556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V0C</a:t>
            </a:r>
            <a:endParaRPr lang="en-US" sz="2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5A3234-FBEE-3F4C-8D98-627DB9E9D0B3}"/>
              </a:ext>
            </a:extLst>
          </p:cNvPr>
          <p:cNvSpPr txBox="1"/>
          <p:nvPr/>
        </p:nvSpPr>
        <p:spPr>
          <a:xfrm>
            <a:off x="1305675" y="1460237"/>
            <a:ext cx="511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EP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9CF947-543F-094E-8CE1-0998AFD465C9}"/>
              </a:ext>
            </a:extLst>
          </p:cNvPr>
          <p:cNvSpPr txBox="1"/>
          <p:nvPr/>
        </p:nvSpPr>
        <p:spPr>
          <a:xfrm>
            <a:off x="935859" y="2327271"/>
            <a:ext cx="1653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[-3.7 &lt;</a:t>
            </a:r>
            <a:r>
              <a:rPr lang="en-US" i="1" dirty="0"/>
              <a:t> </a:t>
            </a:r>
            <a:r>
              <a:rPr lang="en-US" altLang="ja-JP" dirty="0" err="1"/>
              <a:t>η</a:t>
            </a:r>
            <a:r>
              <a:rPr lang="en-US" altLang="ja-JP" dirty="0"/>
              <a:t> &lt; -1.7</a:t>
            </a:r>
            <a:r>
              <a:rPr lang="en-US" dirty="0"/>
              <a:t>]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82A1063-FE7F-8A47-9DAC-79504A829F11}"/>
              </a:ext>
            </a:extLst>
          </p:cNvPr>
          <p:cNvSpPr/>
          <p:nvPr/>
        </p:nvSpPr>
        <p:spPr>
          <a:xfrm>
            <a:off x="2772670" y="1165211"/>
            <a:ext cx="970845" cy="1135806"/>
          </a:xfrm>
          <a:prstGeom prst="rect">
            <a:avLst/>
          </a:prstGeom>
          <a:noFill/>
          <a:ln w="50800"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A9A955D-046C-FF47-8D16-857CB12FAD13}"/>
              </a:ext>
            </a:extLst>
          </p:cNvPr>
          <p:cNvSpPr txBox="1"/>
          <p:nvPr/>
        </p:nvSpPr>
        <p:spPr>
          <a:xfrm>
            <a:off x="2791914" y="842341"/>
            <a:ext cx="2369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TPC+ITS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8A8B45-36FE-0744-88BB-0C5D0784AB87}"/>
              </a:ext>
            </a:extLst>
          </p:cNvPr>
          <p:cNvSpPr txBox="1"/>
          <p:nvPr/>
        </p:nvSpPr>
        <p:spPr>
          <a:xfrm>
            <a:off x="2746294" y="1343936"/>
            <a:ext cx="1038233" cy="1128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err="1"/>
              <a:t>V</a:t>
            </a:r>
            <a:r>
              <a:rPr lang="en-US" sz="1400" baseline="-25000" dirty="0" err="1"/>
              <a:t>n</a:t>
            </a:r>
            <a:endParaRPr lang="en-US" sz="1400" baseline="-25000" dirty="0"/>
          </a:p>
          <a:p>
            <a:endParaRPr lang="en-US" sz="1400" baseline="-25000" dirty="0"/>
          </a:p>
          <a:p>
            <a:pPr algn="ctr"/>
            <a:r>
              <a:rPr lang="en-US" sz="1400" dirty="0"/>
              <a:t>Jet-Hadron</a:t>
            </a:r>
          </a:p>
          <a:p>
            <a:pPr algn="ctr"/>
            <a:r>
              <a:rPr lang="en-US" sz="1400" dirty="0"/>
              <a:t>Correlation</a:t>
            </a:r>
            <a:r>
              <a:rPr lang="en-US" sz="1100" dirty="0"/>
              <a:t> 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A585545-31B0-7D48-A351-C18E44CE578C}"/>
              </a:ext>
            </a:extLst>
          </p:cNvPr>
          <p:cNvSpPr txBox="1"/>
          <p:nvPr/>
        </p:nvSpPr>
        <p:spPr>
          <a:xfrm>
            <a:off x="2598919" y="2325558"/>
            <a:ext cx="1653199" cy="372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[-0.9 &lt;</a:t>
            </a:r>
            <a:r>
              <a:rPr lang="en-US" i="1" dirty="0"/>
              <a:t> </a:t>
            </a:r>
            <a:r>
              <a:rPr lang="en-US" altLang="ja-JP" dirty="0" err="1"/>
              <a:t>η</a:t>
            </a:r>
            <a:r>
              <a:rPr lang="en-US" altLang="ja-JP" dirty="0"/>
              <a:t> &lt; 0.9</a:t>
            </a:r>
            <a:r>
              <a:rPr lang="en-US" dirty="0"/>
              <a:t>]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04BB7AC-9789-7143-862F-C95D88ED34E3}"/>
              </a:ext>
            </a:extLst>
          </p:cNvPr>
          <p:cNvSpPr txBox="1"/>
          <p:nvPr/>
        </p:nvSpPr>
        <p:spPr>
          <a:xfrm>
            <a:off x="7685475" y="4025868"/>
            <a:ext cx="924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In-plane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930A8EF-D0C8-0A42-A973-4CA4B6B87078}"/>
              </a:ext>
            </a:extLst>
          </p:cNvPr>
          <p:cNvSpPr txBox="1"/>
          <p:nvPr/>
        </p:nvSpPr>
        <p:spPr>
          <a:xfrm>
            <a:off x="4909565" y="1137365"/>
            <a:ext cx="4111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dirty="0"/>
              <a:t>Jet events are classified according to the angle between the trigger jet axis and the event plane (</a:t>
            </a:r>
            <a:r>
              <a:rPr lang="en-US" altLang="ja-JP" sz="2000" i="1" dirty="0"/>
              <a:t>ψ</a:t>
            </a:r>
            <a:r>
              <a:rPr lang="en-US" altLang="ja-JP" sz="2000" baseline="-25000" dirty="0"/>
              <a:t>2</a:t>
            </a:r>
            <a:r>
              <a:rPr lang="en-US" sz="2000" dirty="0"/>
              <a:t>)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0121CD0-12F8-F34E-B347-5CE6984E367A}"/>
              </a:ext>
            </a:extLst>
          </p:cNvPr>
          <p:cNvSpPr/>
          <p:nvPr/>
        </p:nvSpPr>
        <p:spPr>
          <a:xfrm rot="1168808">
            <a:off x="8607789" y="4665153"/>
            <a:ext cx="328709" cy="562261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98422F3-CACA-614B-8A24-42BB563ADFEE}"/>
              </a:ext>
            </a:extLst>
          </p:cNvPr>
          <p:cNvCxnSpPr>
            <a:cxnSpLocks/>
            <a:endCxn id="38" idx="4"/>
          </p:cNvCxnSpPr>
          <p:nvPr/>
        </p:nvCxnSpPr>
        <p:spPr>
          <a:xfrm>
            <a:off x="7514640" y="4511865"/>
            <a:ext cx="1163753" cy="6994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AB78A21-C3E1-9F49-928C-794D7F8804A6}"/>
              </a:ext>
            </a:extLst>
          </p:cNvPr>
          <p:cNvCxnSpPr>
            <a:cxnSpLocks/>
            <a:endCxn id="38" idx="0"/>
          </p:cNvCxnSpPr>
          <p:nvPr/>
        </p:nvCxnSpPr>
        <p:spPr>
          <a:xfrm>
            <a:off x="7528266" y="4526798"/>
            <a:ext cx="1337629" cy="1544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F15BBE4-B09F-1D4D-8F26-ABF857E5823E}"/>
              </a:ext>
            </a:extLst>
          </p:cNvPr>
          <p:cNvCxnSpPr>
            <a:cxnSpLocks/>
          </p:cNvCxnSpPr>
          <p:nvPr/>
        </p:nvCxnSpPr>
        <p:spPr>
          <a:xfrm>
            <a:off x="6955461" y="4323813"/>
            <a:ext cx="2099331" cy="745430"/>
          </a:xfrm>
          <a:prstGeom prst="straightConnector1">
            <a:avLst/>
          </a:prstGeom>
          <a:ln w="1905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623A26C-605A-7A4B-962B-C68235663B27}"/>
              </a:ext>
            </a:extLst>
          </p:cNvPr>
          <p:cNvSpPr txBox="1"/>
          <p:nvPr/>
        </p:nvSpPr>
        <p:spPr>
          <a:xfrm>
            <a:off x="7727971" y="5042163"/>
            <a:ext cx="938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Trigger jet axis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A0FEA7E-2E5C-8E44-9C8F-71EB6AFEFF66}"/>
              </a:ext>
            </a:extLst>
          </p:cNvPr>
          <p:cNvSpPr/>
          <p:nvPr/>
        </p:nvSpPr>
        <p:spPr>
          <a:xfrm>
            <a:off x="7112195" y="5885108"/>
            <a:ext cx="586343" cy="28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A0D49BB-CB0D-8948-A2DA-59DDE2A1FB3B}"/>
              </a:ext>
            </a:extLst>
          </p:cNvPr>
          <p:cNvSpPr/>
          <p:nvPr/>
        </p:nvSpPr>
        <p:spPr>
          <a:xfrm>
            <a:off x="6927534" y="2730076"/>
            <a:ext cx="586343" cy="168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3082DAB-7BBA-BA4E-A494-FAF21C821E09}"/>
              </a:ext>
            </a:extLst>
          </p:cNvPr>
          <p:cNvSpPr/>
          <p:nvPr/>
        </p:nvSpPr>
        <p:spPr>
          <a:xfrm>
            <a:off x="7181688" y="2800993"/>
            <a:ext cx="163648" cy="1689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3E0833C7-D6A9-F748-B06D-4BF9E529D163}"/>
              </a:ext>
            </a:extLst>
          </p:cNvPr>
          <p:cNvCxnSpPr>
            <a:cxnSpLocks/>
          </p:cNvCxnSpPr>
          <p:nvPr/>
        </p:nvCxnSpPr>
        <p:spPr>
          <a:xfrm flipH="1" flipV="1">
            <a:off x="5901345" y="2924382"/>
            <a:ext cx="975389" cy="1364296"/>
          </a:xfrm>
          <a:prstGeom prst="straightConnector1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C29627C-40D2-CB4D-993F-2A2620460410}"/>
              </a:ext>
            </a:extLst>
          </p:cNvPr>
          <p:cNvSpPr txBox="1"/>
          <p:nvPr/>
        </p:nvSpPr>
        <p:spPr>
          <a:xfrm>
            <a:off x="5663521" y="2297908"/>
            <a:ext cx="1249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Associated track</a:t>
            </a:r>
          </a:p>
        </p:txBody>
      </p:sp>
      <p:sp>
        <p:nvSpPr>
          <p:cNvPr id="57" name="Arc 56">
            <a:extLst>
              <a:ext uri="{FF2B5EF4-FFF2-40B4-BE49-F238E27FC236}">
                <a16:creationId xmlns:a16="http://schemas.microsoft.com/office/drawing/2014/main" id="{878F8C5B-715B-474C-BD5E-C596EA1FC4EB}"/>
              </a:ext>
            </a:extLst>
          </p:cNvPr>
          <p:cNvSpPr/>
          <p:nvPr/>
        </p:nvSpPr>
        <p:spPr>
          <a:xfrm>
            <a:off x="5893190" y="3825206"/>
            <a:ext cx="1311228" cy="1311228"/>
          </a:xfrm>
          <a:prstGeom prst="arc">
            <a:avLst>
              <a:gd name="adj1" fmla="val 16200000"/>
              <a:gd name="adj2" fmla="val 21125758"/>
            </a:avLst>
          </a:prstGeom>
          <a:ln w="190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79CCF94-D36F-8446-8CD8-89D568EC9890}"/>
              </a:ext>
            </a:extLst>
          </p:cNvPr>
          <p:cNvSpPr txBox="1"/>
          <p:nvPr/>
        </p:nvSpPr>
        <p:spPr>
          <a:xfrm>
            <a:off x="6984166" y="3672228"/>
            <a:ext cx="13174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err="1">
                <a:solidFill>
                  <a:srgbClr val="FF9300"/>
                </a:solidFill>
              </a:rPr>
              <a:t>Δ</a:t>
            </a:r>
            <a:r>
              <a:rPr lang="en-US" altLang="ja-JP" sz="1600" i="1" dirty="0" err="1">
                <a:solidFill>
                  <a:srgbClr val="FF9300"/>
                </a:solidFill>
              </a:rPr>
              <a:t>φ</a:t>
            </a:r>
            <a:endParaRPr lang="en-US" dirty="0">
              <a:solidFill>
                <a:srgbClr val="FF9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8478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6AC2BB-B594-134E-BBD8-5CAE56208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5C3C39-4737-A94A-A16E-F8388A10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79C701-943B-8F4D-896F-48D37EF01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4901E5E-920F-2045-96F6-E9EC861F5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Acceptance correction with event mixing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217D49-72ED-1A4F-A924-346D14367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1358" y="3637776"/>
            <a:ext cx="3051710" cy="25242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2A6275-48F2-7540-AAEB-98C4F581C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907" y="929397"/>
            <a:ext cx="2968886" cy="28327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6B0832-24D8-6545-9D98-113E1DA4EA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888" y="929397"/>
            <a:ext cx="2968886" cy="28327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36DA11-E5EF-144E-A449-A83364C6B4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2328" y="4221545"/>
            <a:ext cx="3210229" cy="6099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9E76E69-E9AA-6B40-B1B9-FAEC95AC52DA}"/>
                  </a:ext>
                </a:extLst>
              </p:cNvPr>
              <p:cNvSpPr txBox="1"/>
              <p:nvPr/>
            </p:nvSpPr>
            <p:spPr>
              <a:xfrm>
                <a:off x="4203798" y="2180360"/>
                <a:ext cx="84210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9E76E69-E9AA-6B40-B1B9-FAEC95AC5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798" y="2180360"/>
                <a:ext cx="842109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345D689E-E94A-CC49-9278-45F0CB315A83}"/>
              </a:ext>
            </a:extLst>
          </p:cNvPr>
          <p:cNvSpPr txBox="1"/>
          <p:nvPr/>
        </p:nvSpPr>
        <p:spPr>
          <a:xfrm rot="19012901">
            <a:off x="5181524" y="3329578"/>
            <a:ext cx="842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=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2DB5C03-4B21-6B4C-ACE1-A568F26CC4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758" r="28263" b="8532"/>
          <a:stretch/>
        </p:blipFill>
        <p:spPr>
          <a:xfrm>
            <a:off x="5430761" y="4775136"/>
            <a:ext cx="705575" cy="5578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7993367-5687-B348-95FF-DD146E6CDFAD}"/>
              </a:ext>
            </a:extLst>
          </p:cNvPr>
          <p:cNvSpPr txBox="1"/>
          <p:nvPr/>
        </p:nvSpPr>
        <p:spPr>
          <a:xfrm>
            <a:off x="6143840" y="4917487"/>
            <a:ext cx="3101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Physics correlation +Acceptance effect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C33A4C8-CCCA-7249-AEB7-315A591468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825" r="5004" b="-8072"/>
          <a:stretch/>
        </p:blipFill>
        <p:spPr>
          <a:xfrm>
            <a:off x="5405377" y="5361321"/>
            <a:ext cx="679621" cy="65917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BF41926-195E-6A44-BD84-BCDF10A70174}"/>
              </a:ext>
            </a:extLst>
          </p:cNvPr>
          <p:cNvSpPr txBox="1"/>
          <p:nvPr/>
        </p:nvSpPr>
        <p:spPr>
          <a:xfrm>
            <a:off x="6166700" y="5493268"/>
            <a:ext cx="3101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: Acceptance effect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3B29A7-C294-9148-A1B4-00C28F8E7515}"/>
              </a:ext>
            </a:extLst>
          </p:cNvPr>
          <p:cNvSpPr txBox="1"/>
          <p:nvPr/>
        </p:nvSpPr>
        <p:spPr>
          <a:xfrm>
            <a:off x="3344182" y="3519221"/>
            <a:ext cx="187821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Correlation function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F41F99-1D37-D841-8507-D3711DFD3EC9}"/>
              </a:ext>
            </a:extLst>
          </p:cNvPr>
          <p:cNvSpPr txBox="1"/>
          <p:nvPr/>
        </p:nvSpPr>
        <p:spPr>
          <a:xfrm rot="16200000">
            <a:off x="4397653" y="1731530"/>
            <a:ext cx="116584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     </a:t>
            </a:r>
            <a:r>
              <a:rPr lang="en-US" sz="1600" dirty="0"/>
              <a:t> </a:t>
            </a:r>
            <a:r>
              <a:rPr lang="en-US" sz="1600" dirty="0" err="1"/>
              <a:t>a.u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193FD9-2F40-D643-ACC8-33B940BDB64A}"/>
              </a:ext>
            </a:extLst>
          </p:cNvPr>
          <p:cNvSpPr txBox="1"/>
          <p:nvPr/>
        </p:nvSpPr>
        <p:spPr>
          <a:xfrm rot="16200000">
            <a:off x="612891" y="1741376"/>
            <a:ext cx="116584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     </a:t>
            </a:r>
            <a:r>
              <a:rPr lang="en-US" sz="1600" dirty="0"/>
              <a:t> </a:t>
            </a:r>
            <a:r>
              <a:rPr lang="en-US" sz="1600" dirty="0" err="1"/>
              <a:t>a.u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B0081E-7C22-2945-8B16-8C3989C40E52}"/>
              </a:ext>
            </a:extLst>
          </p:cNvPr>
          <p:cNvSpPr txBox="1"/>
          <p:nvPr/>
        </p:nvSpPr>
        <p:spPr>
          <a:xfrm rot="16200000">
            <a:off x="1866950" y="4303393"/>
            <a:ext cx="116584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      </a:t>
            </a:r>
            <a:r>
              <a:rPr lang="en-US" sz="1600" dirty="0"/>
              <a:t> </a:t>
            </a:r>
            <a:r>
              <a:rPr lang="en-US" sz="1600" dirty="0" err="1"/>
              <a:t>a.u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4056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1FBB376-676D-3447-BCEA-766FBAAE5F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79" r="32477"/>
          <a:stretch/>
        </p:blipFill>
        <p:spPr>
          <a:xfrm>
            <a:off x="-5133" y="-253838"/>
            <a:ext cx="1408410" cy="703786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FA1C9070-F009-7E41-9E0D-544051952C3D}"/>
              </a:ext>
            </a:extLst>
          </p:cNvPr>
          <p:cNvSpPr/>
          <p:nvPr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21A2BE-C8AD-E843-B86C-EB1F565B1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534928-F672-AE42-A032-62667C8FF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6D67E2-4FCC-FE4C-8002-F249F809E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046B13-4186-834B-9926-F5470A22AC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718" y="1439789"/>
            <a:ext cx="7538855" cy="435054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12CC63F-B4C3-9D4F-8DC7-817368650D00}"/>
              </a:ext>
            </a:extLst>
          </p:cNvPr>
          <p:cNvCxnSpPr>
            <a:cxnSpLocks/>
          </p:cNvCxnSpPr>
          <p:nvPr/>
        </p:nvCxnSpPr>
        <p:spPr>
          <a:xfrm>
            <a:off x="-5123" y="3658847"/>
            <a:ext cx="1691096" cy="1761825"/>
          </a:xfrm>
          <a:prstGeom prst="straightConnector1">
            <a:avLst/>
          </a:prstGeom>
          <a:ln w="34925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A1A059C-E586-E54F-A573-C30521B83F57}"/>
              </a:ext>
            </a:extLst>
          </p:cNvPr>
          <p:cNvSpPr txBox="1"/>
          <p:nvPr/>
        </p:nvSpPr>
        <p:spPr>
          <a:xfrm>
            <a:off x="227376" y="578594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(a)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E57A5F-EFBB-1E47-8BBF-F6C5F707A4C1}"/>
              </a:ext>
            </a:extLst>
          </p:cNvPr>
          <p:cNvSpPr txBox="1"/>
          <p:nvPr/>
        </p:nvSpPr>
        <p:spPr>
          <a:xfrm>
            <a:off x="893016" y="504096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AA065D-0024-3344-B31B-A93B6E940E1B}"/>
              </a:ext>
            </a:extLst>
          </p:cNvPr>
          <p:cNvSpPr txBox="1"/>
          <p:nvPr/>
        </p:nvSpPr>
        <p:spPr>
          <a:xfrm>
            <a:off x="1180632" y="4173006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7932F1-2404-EC48-88DA-AB52DFD64144}"/>
              </a:ext>
            </a:extLst>
          </p:cNvPr>
          <p:cNvSpPr txBox="1"/>
          <p:nvPr/>
        </p:nvSpPr>
        <p:spPr>
          <a:xfrm>
            <a:off x="1254963" y="366992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BB8322-91CD-AB4F-A2A6-893B5C91F13D}"/>
              </a:ext>
            </a:extLst>
          </p:cNvPr>
          <p:cNvSpPr txBox="1"/>
          <p:nvPr/>
        </p:nvSpPr>
        <p:spPr>
          <a:xfrm>
            <a:off x="1254239" y="311741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3B36EE-8EF5-DB4E-A62F-1E15615B6BF4}"/>
              </a:ext>
            </a:extLst>
          </p:cNvPr>
          <p:cNvSpPr txBox="1"/>
          <p:nvPr/>
        </p:nvSpPr>
        <p:spPr>
          <a:xfrm>
            <a:off x="1165642" y="258012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B19AED-7BEF-A142-8B10-94249B01FEAB}"/>
              </a:ext>
            </a:extLst>
          </p:cNvPr>
          <p:cNvSpPr txBox="1"/>
          <p:nvPr/>
        </p:nvSpPr>
        <p:spPr>
          <a:xfrm>
            <a:off x="1033461" y="1926505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05C28D-3AFA-1041-91AC-60D078807716}"/>
              </a:ext>
            </a:extLst>
          </p:cNvPr>
          <p:cNvSpPr txBox="1"/>
          <p:nvPr/>
        </p:nvSpPr>
        <p:spPr>
          <a:xfrm>
            <a:off x="567902" y="1219152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(h)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0C1B899-6FC3-344B-B211-69782181782A}"/>
              </a:ext>
            </a:extLst>
          </p:cNvPr>
          <p:cNvCxnSpPr>
            <a:cxnSpLocks/>
          </p:cNvCxnSpPr>
          <p:nvPr/>
        </p:nvCxnSpPr>
        <p:spPr>
          <a:xfrm>
            <a:off x="-173666" y="3670710"/>
            <a:ext cx="2260673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F175AEC-C62A-6844-A3B3-EBAE0FB3941E}"/>
                  </a:ext>
                </a:extLst>
              </p:cNvPr>
              <p:cNvSpPr txBox="1"/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b="0" i="0" dirty="0" smtClean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F175AEC-C62A-6844-A3B3-EBAE0FB39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blipFill>
                <a:blip r:embed="rId4"/>
                <a:stretch>
                  <a:fillRect t="-3846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48CCF00-EB6D-EA49-B311-765A78F42426}"/>
                  </a:ext>
                </a:extLst>
              </p:cNvPr>
              <p:cNvSpPr txBox="1"/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dirty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-π/2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48CCF00-EB6D-EA49-B311-765A78F424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blipFill>
                <a:blip r:embed="rId5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ED15B2E7-4C48-7949-8EE8-33CA6F01A039}"/>
              </a:ext>
            </a:extLst>
          </p:cNvPr>
          <p:cNvSpPr txBox="1"/>
          <p:nvPr/>
        </p:nvSpPr>
        <p:spPr>
          <a:xfrm rot="2691618">
            <a:off x="67327" y="4841009"/>
            <a:ext cx="21866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Jet axis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8401B6-E93D-C842-A62C-41C22DE04CD5}"/>
              </a:ext>
            </a:extLst>
          </p:cNvPr>
          <p:cNvSpPr txBox="1"/>
          <p:nvPr/>
        </p:nvSpPr>
        <p:spPr>
          <a:xfrm>
            <a:off x="3319621" y="1644209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7D8E75-250D-664C-99B7-8E0FE75EC6E3}"/>
              </a:ext>
            </a:extLst>
          </p:cNvPr>
          <p:cNvSpPr txBox="1"/>
          <p:nvPr/>
        </p:nvSpPr>
        <p:spPr>
          <a:xfrm>
            <a:off x="5047674" y="1672914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3E2207-0A63-2444-8D4B-DCC5734EC4D5}"/>
              </a:ext>
            </a:extLst>
          </p:cNvPr>
          <p:cNvSpPr txBox="1"/>
          <p:nvPr/>
        </p:nvSpPr>
        <p:spPr>
          <a:xfrm>
            <a:off x="6805208" y="1672914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49E881-4363-3447-B390-622A1120B4AB}"/>
              </a:ext>
            </a:extLst>
          </p:cNvPr>
          <p:cNvSpPr txBox="1"/>
          <p:nvPr/>
        </p:nvSpPr>
        <p:spPr>
          <a:xfrm>
            <a:off x="8614672" y="1674232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(h)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8816F68-D39E-9A4D-A52F-93885151BDD6}"/>
              </a:ext>
            </a:extLst>
          </p:cNvPr>
          <p:cNvSpPr txBox="1"/>
          <p:nvPr/>
        </p:nvSpPr>
        <p:spPr>
          <a:xfrm>
            <a:off x="3319621" y="3488426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F25B2C-AA3F-E14F-8229-A300812BC1BC}"/>
              </a:ext>
            </a:extLst>
          </p:cNvPr>
          <p:cNvSpPr txBox="1"/>
          <p:nvPr/>
        </p:nvSpPr>
        <p:spPr>
          <a:xfrm>
            <a:off x="6892757" y="3485478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AB7A3CA-054E-F540-ACA5-BFDF115B1854}"/>
              </a:ext>
            </a:extLst>
          </p:cNvPr>
          <p:cNvSpPr txBox="1"/>
          <p:nvPr/>
        </p:nvSpPr>
        <p:spPr>
          <a:xfrm>
            <a:off x="5106189" y="3485478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0C735A-C6C9-944D-8210-86E0608A89CD}"/>
              </a:ext>
            </a:extLst>
          </p:cNvPr>
          <p:cNvSpPr txBox="1"/>
          <p:nvPr/>
        </p:nvSpPr>
        <p:spPr>
          <a:xfrm>
            <a:off x="8614672" y="3460708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(a)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5C3AE10-32E3-654C-BBC0-EB7FD8459A9F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E456DE1-CC1F-A34F-8DB5-FED28848B8F6}"/>
              </a:ext>
            </a:extLst>
          </p:cNvPr>
          <p:cNvSpPr txBox="1"/>
          <p:nvPr/>
        </p:nvSpPr>
        <p:spPr>
          <a:xfrm>
            <a:off x="1589650" y="3637512"/>
            <a:ext cx="1312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 </a:t>
            </a:r>
            <a:r>
              <a:rPr lang="en-US" altLang="ja-JP" sz="2000" i="1" dirty="0"/>
              <a:t>ψ</a:t>
            </a:r>
            <a:r>
              <a:rPr lang="en-US" altLang="ja-JP" sz="2000" baseline="-25000" dirty="0"/>
              <a:t>2</a:t>
            </a:r>
            <a:endParaRPr lang="en-US" sz="2000" baseline="-250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BCD68C5-DEB0-0546-ADFC-C3950EA2E7C8}"/>
              </a:ext>
            </a:extLst>
          </p:cNvPr>
          <p:cNvCxnSpPr>
            <a:cxnSpLocks/>
          </p:cNvCxnSpPr>
          <p:nvPr/>
        </p:nvCxnSpPr>
        <p:spPr>
          <a:xfrm flipV="1">
            <a:off x="30847" y="672156"/>
            <a:ext cx="0" cy="5870507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ACF010A-7E1F-C246-9FF1-947F2DF0D763}"/>
              </a:ext>
            </a:extLst>
          </p:cNvPr>
          <p:cNvSpPr txBox="1"/>
          <p:nvPr/>
        </p:nvSpPr>
        <p:spPr>
          <a:xfrm>
            <a:off x="2083362" y="5678843"/>
            <a:ext cx="1086665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en-US" sz="2600" dirty="0"/>
              <a:t>Clear jet peak on top of the flow background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en-US" sz="2600" dirty="0"/>
              <a:t>Clear EP(</a:t>
            </a:r>
            <a:r>
              <a:rPr lang="en-US" altLang="ja-JP" sz="2600" i="1" dirty="0"/>
              <a:t>Ψ</a:t>
            </a:r>
            <a:r>
              <a:rPr lang="en-US" altLang="ja-JP" sz="2600" baseline="-25000" dirty="0"/>
              <a:t>2</a:t>
            </a:r>
            <a:r>
              <a:rPr lang="en-US" sz="2600" dirty="0"/>
              <a:t>) dependence of flow background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3A716E-21CD-394F-BCF0-E1F6DFF8C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54747"/>
            <a:ext cx="8803758" cy="1325563"/>
          </a:xfrm>
        </p:spPr>
        <p:txBody>
          <a:bodyPr>
            <a:normAutofit/>
          </a:bodyPr>
          <a:lstStyle/>
          <a:p>
            <a:r>
              <a:rPr lang="en-US" dirty="0"/>
              <a:t>Correlation functions of the Near-side jet peak </a:t>
            </a:r>
            <a:r>
              <a:rPr lang="en-US" dirty="0" err="1"/>
              <a:t>w.r.t</a:t>
            </a:r>
            <a:r>
              <a:rPr lang="en-US" dirty="0"/>
              <a:t> event plane</a:t>
            </a:r>
          </a:p>
        </p:txBody>
      </p:sp>
    </p:spTree>
    <p:extLst>
      <p:ext uri="{BB962C8B-B14F-4D97-AF65-F5344CB8AC3E}">
        <p14:creationId xmlns:p14="http://schemas.microsoft.com/office/powerpoint/2010/main" val="20959098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DF5A81-A81D-FE41-B897-AE4C329D6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C8F7FC-E80C-4146-8B99-6904AE6EB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EA00C6-8F7A-6D4F-BF11-2623D7E14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52BA104-CC31-FE4B-B18E-A6614A8C2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30580"/>
            <a:ext cx="8803758" cy="1325563"/>
          </a:xfrm>
        </p:spPr>
        <p:txBody>
          <a:bodyPr/>
          <a:lstStyle/>
          <a:p>
            <a:r>
              <a:rPr lang="en-US" dirty="0"/>
              <a:t>Flow background subtraction from correlation function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CEA745-44A3-F94F-9DC8-F385D2B9F3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38" t="3994" r="3358" b="39256"/>
          <a:stretch/>
        </p:blipFill>
        <p:spPr>
          <a:xfrm>
            <a:off x="1604310" y="912816"/>
            <a:ext cx="5381206" cy="3309040"/>
          </a:xfrm>
          <a:prstGeom prst="rect">
            <a:avLst/>
          </a:prstGeom>
        </p:spPr>
      </p:pic>
      <p:sp>
        <p:nvSpPr>
          <p:cNvPr id="8" name="Parallelogram 7">
            <a:extLst>
              <a:ext uri="{FF2B5EF4-FFF2-40B4-BE49-F238E27FC236}">
                <a16:creationId xmlns:a16="http://schemas.microsoft.com/office/drawing/2014/main" id="{9FD7D040-C913-364E-8809-0EA6130334A8}"/>
              </a:ext>
            </a:extLst>
          </p:cNvPr>
          <p:cNvSpPr/>
          <p:nvPr/>
        </p:nvSpPr>
        <p:spPr>
          <a:xfrm rot="21009540" flipV="1">
            <a:off x="3263898" y="3197397"/>
            <a:ext cx="3680370" cy="338168"/>
          </a:xfrm>
          <a:prstGeom prst="parallelogram">
            <a:avLst>
              <a:gd name="adj" fmla="val 133213"/>
            </a:avLst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701FA1-B0D6-8446-913D-C64D0754C140}"/>
              </a:ext>
            </a:extLst>
          </p:cNvPr>
          <p:cNvSpPr txBox="1"/>
          <p:nvPr/>
        </p:nvSpPr>
        <p:spPr>
          <a:xfrm>
            <a:off x="6615036" y="3627155"/>
            <a:ext cx="1579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Phys. Rev. C 93, 044915 2016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7A58D1-9FC7-1C4E-94DA-1E851E778A52}"/>
              </a:ext>
            </a:extLst>
          </p:cNvPr>
          <p:cNvCxnSpPr>
            <a:cxnSpLocks/>
          </p:cNvCxnSpPr>
          <p:nvPr/>
        </p:nvCxnSpPr>
        <p:spPr>
          <a:xfrm flipV="1">
            <a:off x="2172184" y="2616984"/>
            <a:ext cx="1533279" cy="25123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4DBDBE-3EBF-014E-A222-1751D18FCED4}"/>
              </a:ext>
            </a:extLst>
          </p:cNvPr>
          <p:cNvCxnSpPr>
            <a:cxnSpLocks/>
          </p:cNvCxnSpPr>
          <p:nvPr/>
        </p:nvCxnSpPr>
        <p:spPr>
          <a:xfrm flipV="1">
            <a:off x="4116713" y="2275942"/>
            <a:ext cx="1265441" cy="222573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08D8C44-548C-1743-80AD-27C1154A5DCF}"/>
              </a:ext>
            </a:extLst>
          </p:cNvPr>
          <p:cNvCxnSpPr>
            <a:cxnSpLocks/>
          </p:cNvCxnSpPr>
          <p:nvPr/>
        </p:nvCxnSpPr>
        <p:spPr>
          <a:xfrm>
            <a:off x="2172184" y="2879118"/>
            <a:ext cx="436418" cy="21146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D83C7F8-773F-0744-9364-4FFD2DCCF930}"/>
              </a:ext>
            </a:extLst>
          </p:cNvPr>
          <p:cNvCxnSpPr>
            <a:cxnSpLocks/>
          </p:cNvCxnSpPr>
          <p:nvPr/>
        </p:nvCxnSpPr>
        <p:spPr>
          <a:xfrm flipV="1">
            <a:off x="2577572" y="2932939"/>
            <a:ext cx="905351" cy="153634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F6B21E-3E2C-5C48-8058-6B75EA70EDCA}"/>
              </a:ext>
            </a:extLst>
          </p:cNvPr>
          <p:cNvCxnSpPr>
            <a:cxnSpLocks/>
          </p:cNvCxnSpPr>
          <p:nvPr/>
        </p:nvCxnSpPr>
        <p:spPr>
          <a:xfrm rot="-60000" flipV="1">
            <a:off x="4236568" y="2498515"/>
            <a:ext cx="1562593" cy="247437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66DE66F-F755-D54C-8E2D-678E6F88C73F}"/>
              </a:ext>
            </a:extLst>
          </p:cNvPr>
          <p:cNvCxnSpPr>
            <a:cxnSpLocks/>
          </p:cNvCxnSpPr>
          <p:nvPr/>
        </p:nvCxnSpPr>
        <p:spPr>
          <a:xfrm>
            <a:off x="5370153" y="2279851"/>
            <a:ext cx="436418" cy="211469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418A783-8B8E-5E45-89EF-4782A53F5D14}"/>
              </a:ext>
            </a:extLst>
          </p:cNvPr>
          <p:cNvCxnSpPr>
            <a:cxnSpLocks/>
          </p:cNvCxnSpPr>
          <p:nvPr/>
        </p:nvCxnSpPr>
        <p:spPr>
          <a:xfrm>
            <a:off x="2951460" y="1259468"/>
            <a:ext cx="815686" cy="51349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7E019CF-10C7-6043-BC79-3FFA33D9E9E0}"/>
              </a:ext>
            </a:extLst>
          </p:cNvPr>
          <p:cNvSpPr txBox="1"/>
          <p:nvPr/>
        </p:nvSpPr>
        <p:spPr>
          <a:xfrm>
            <a:off x="1725408" y="839604"/>
            <a:ext cx="201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Near-side peak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2AE8F91-F3B4-2F45-8F2E-1F980058E956}"/>
              </a:ext>
            </a:extLst>
          </p:cNvPr>
          <p:cNvSpPr txBox="1"/>
          <p:nvPr/>
        </p:nvSpPr>
        <p:spPr>
          <a:xfrm>
            <a:off x="7109883" y="2984852"/>
            <a:ext cx="1714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Sideband regions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F582EF2-6FEB-E04D-8132-D8A8AF34EB9D}"/>
              </a:ext>
            </a:extLst>
          </p:cNvPr>
          <p:cNvSpPr txBox="1">
            <a:spLocks/>
          </p:cNvSpPr>
          <p:nvPr/>
        </p:nvSpPr>
        <p:spPr>
          <a:xfrm>
            <a:off x="0" y="4114897"/>
            <a:ext cx="9143574" cy="2219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000" dirty="0"/>
              <a:t>The flow background is estimated at the sideband regions (1&lt;|</a:t>
            </a:r>
            <a:r>
              <a:rPr lang="en-US" altLang="ja-JP" sz="2000" dirty="0" err="1"/>
              <a:t>Δ</a:t>
            </a:r>
            <a:r>
              <a:rPr lang="el-GR" sz="2000" dirty="0"/>
              <a:t>η|&lt;1.5)</a:t>
            </a:r>
            <a:r>
              <a:rPr lang="en-US" sz="2000" dirty="0"/>
              <a:t> of </a:t>
            </a:r>
            <a:br>
              <a:rPr lang="en-US" sz="2000" dirty="0"/>
            </a:br>
            <a:r>
              <a:rPr lang="en-US" sz="2000" dirty="0"/>
              <a:t>the correlation function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AFDA05-1A8A-7E4E-9A4C-D098CA28F0CC}"/>
              </a:ext>
            </a:extLst>
          </p:cNvPr>
          <p:cNvSpPr txBox="1"/>
          <p:nvPr/>
        </p:nvSpPr>
        <p:spPr>
          <a:xfrm>
            <a:off x="628650" y="4579999"/>
            <a:ext cx="90439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Based on some assumptions: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The correlation is dominated by jet and flow effects (Two component model)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Flow background will be dominant at large </a:t>
            </a:r>
            <a:r>
              <a:rPr lang="en-US" altLang="ja-JP" dirty="0" err="1"/>
              <a:t>Δ</a:t>
            </a:r>
            <a:r>
              <a:rPr lang="el-GR" dirty="0"/>
              <a:t>η</a:t>
            </a:r>
            <a:r>
              <a:rPr lang="en-US" dirty="0"/>
              <a:t> range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Weak </a:t>
            </a:r>
            <a:r>
              <a:rPr lang="en-US" altLang="ja-JP" dirty="0" err="1"/>
              <a:t>Δ</a:t>
            </a:r>
            <a:r>
              <a:rPr lang="el-GR" dirty="0"/>
              <a:t>η</a:t>
            </a:r>
            <a:r>
              <a:rPr lang="en-US" dirty="0"/>
              <a:t> dependence of the background shape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A flat background for </a:t>
            </a:r>
            <a:r>
              <a:rPr lang="el-GR" dirty="0"/>
              <a:t>Δη</a:t>
            </a:r>
            <a:r>
              <a:rPr lang="en-US" dirty="0"/>
              <a:t> distribution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Background distribution is scaled based on the ratio of integration range </a:t>
            </a:r>
            <a:br>
              <a:rPr lang="en-US" dirty="0"/>
            </a:br>
            <a:r>
              <a:rPr lang="en-US" dirty="0"/>
              <a:t>(Scale factor: (|</a:t>
            </a:r>
            <a:r>
              <a:rPr lang="en-US" altLang="ja-JP" dirty="0" err="1"/>
              <a:t>Δ</a:t>
            </a:r>
            <a:r>
              <a:rPr lang="el-GR" dirty="0"/>
              <a:t>η|&lt;</a:t>
            </a:r>
            <a:r>
              <a:rPr lang="en-GB" dirty="0"/>
              <a:t>0.8</a:t>
            </a:r>
            <a:r>
              <a:rPr lang="en-US" dirty="0"/>
              <a:t>)/(1&lt;|</a:t>
            </a:r>
            <a:r>
              <a:rPr lang="en-US" altLang="ja-JP" dirty="0" err="1"/>
              <a:t>Δ</a:t>
            </a:r>
            <a:r>
              <a:rPr lang="el-GR" dirty="0"/>
              <a:t>η|&lt;1.5</a:t>
            </a:r>
            <a:r>
              <a:rPr lang="en-US" dirty="0"/>
              <a:t>) → 1.6)</a:t>
            </a:r>
          </a:p>
          <a:p>
            <a:pPr marL="742950" lvl="1" indent="-285750"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490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C3B6A6F6-59D1-4A4A-A793-7F9184D447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79" r="32477"/>
          <a:stretch/>
        </p:blipFill>
        <p:spPr>
          <a:xfrm>
            <a:off x="-5133" y="-253838"/>
            <a:ext cx="1408410" cy="703786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A77E0DD-C88F-EE45-8563-8F9DCDF7AA02}"/>
              </a:ext>
            </a:extLst>
          </p:cNvPr>
          <p:cNvSpPr/>
          <p:nvPr/>
        </p:nvSpPr>
        <p:spPr>
          <a:xfrm>
            <a:off x="0" y="6462584"/>
            <a:ext cx="9144000" cy="395416"/>
          </a:xfrm>
          <a:prstGeom prst="rect">
            <a:avLst/>
          </a:prstGeom>
          <a:gradFill flip="none" rotWithShape="1">
            <a:gsLst>
              <a:gs pos="0">
                <a:srgbClr val="FF9300"/>
              </a:gs>
              <a:gs pos="45000">
                <a:srgbClr val="FF9300"/>
              </a:gs>
              <a:gs pos="81000">
                <a:srgbClr val="FF9300">
                  <a:alpha val="67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63D8E6F-E242-8449-9D07-136E89C4DAF7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C5E122-3340-3741-A65D-2D482ED3E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D44E51-AC7D-664F-8B27-94EDE6E45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6057DC-9464-8240-B1BD-A24D52AE2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A104F7-B255-2E49-A483-DFA086E97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2948" y="1613425"/>
            <a:ext cx="7465192" cy="43080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96CF5A2-3304-6347-8A29-AD6E35DEBD6B}"/>
              </a:ext>
            </a:extLst>
          </p:cNvPr>
          <p:cNvSpPr txBox="1"/>
          <p:nvPr/>
        </p:nvSpPr>
        <p:spPr>
          <a:xfrm>
            <a:off x="227376" y="578594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(a)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C9D231-5356-1D4A-B4D3-3ECFC158DDF5}"/>
              </a:ext>
            </a:extLst>
          </p:cNvPr>
          <p:cNvSpPr txBox="1"/>
          <p:nvPr/>
        </p:nvSpPr>
        <p:spPr>
          <a:xfrm>
            <a:off x="943287" y="4913374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102424-919D-F24D-A1E7-1F629E872DBC}"/>
              </a:ext>
            </a:extLst>
          </p:cNvPr>
          <p:cNvSpPr txBox="1"/>
          <p:nvPr/>
        </p:nvSpPr>
        <p:spPr>
          <a:xfrm>
            <a:off x="1180632" y="4173006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3F3D96-EDFF-534B-AC80-178C03D1CCE3}"/>
              </a:ext>
            </a:extLst>
          </p:cNvPr>
          <p:cNvSpPr txBox="1"/>
          <p:nvPr/>
        </p:nvSpPr>
        <p:spPr>
          <a:xfrm>
            <a:off x="1254963" y="366992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FF56ED-4A3B-0D45-9479-CFFE7183AFE9}"/>
              </a:ext>
            </a:extLst>
          </p:cNvPr>
          <p:cNvSpPr txBox="1"/>
          <p:nvPr/>
        </p:nvSpPr>
        <p:spPr>
          <a:xfrm>
            <a:off x="1254239" y="3117413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D00E71-9875-C74E-9FAB-BB910E20AB67}"/>
              </a:ext>
            </a:extLst>
          </p:cNvPr>
          <p:cNvSpPr txBox="1"/>
          <p:nvPr/>
        </p:nvSpPr>
        <p:spPr>
          <a:xfrm>
            <a:off x="1165642" y="2580129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B934D4-5058-9947-A15C-2E98F8A5C08D}"/>
              </a:ext>
            </a:extLst>
          </p:cNvPr>
          <p:cNvSpPr txBox="1"/>
          <p:nvPr/>
        </p:nvSpPr>
        <p:spPr>
          <a:xfrm>
            <a:off x="1033461" y="1926505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EBC46E-CFF3-584F-A4B6-21B9083E4E61}"/>
              </a:ext>
            </a:extLst>
          </p:cNvPr>
          <p:cNvSpPr txBox="1"/>
          <p:nvPr/>
        </p:nvSpPr>
        <p:spPr>
          <a:xfrm>
            <a:off x="567902" y="1219152"/>
            <a:ext cx="750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(h)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599ACD7-9191-3B46-812B-7F34EE1FC46B}"/>
              </a:ext>
            </a:extLst>
          </p:cNvPr>
          <p:cNvCxnSpPr>
            <a:cxnSpLocks/>
          </p:cNvCxnSpPr>
          <p:nvPr/>
        </p:nvCxnSpPr>
        <p:spPr>
          <a:xfrm>
            <a:off x="-173666" y="3670710"/>
            <a:ext cx="2260673" cy="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4707521-126A-B743-A902-9458ED2D6987}"/>
              </a:ext>
            </a:extLst>
          </p:cNvPr>
          <p:cNvSpPr txBox="1"/>
          <p:nvPr/>
        </p:nvSpPr>
        <p:spPr>
          <a:xfrm>
            <a:off x="1589650" y="3637512"/>
            <a:ext cx="1312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 </a:t>
            </a:r>
            <a:r>
              <a:rPr lang="en-US" altLang="ja-JP" sz="2000" i="1" dirty="0"/>
              <a:t>ψ</a:t>
            </a:r>
            <a:r>
              <a:rPr lang="en-US" altLang="ja-JP" sz="2000" baseline="-25000" dirty="0"/>
              <a:t>2</a:t>
            </a:r>
            <a:endParaRPr lang="en-US" sz="2000" baseline="-25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AEEEEA-60BD-3141-ABCB-BF7FBE97F474}"/>
              </a:ext>
            </a:extLst>
          </p:cNvPr>
          <p:cNvSpPr txBox="1"/>
          <p:nvPr/>
        </p:nvSpPr>
        <p:spPr>
          <a:xfrm>
            <a:off x="2962594" y="2131682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(e)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64370F-80F8-E543-B320-5EC00F3BB4B4}"/>
              </a:ext>
            </a:extLst>
          </p:cNvPr>
          <p:cNvSpPr txBox="1"/>
          <p:nvPr/>
        </p:nvSpPr>
        <p:spPr>
          <a:xfrm>
            <a:off x="4786903" y="2160387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(f)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21A54D-EE6C-9F45-85A4-C9E32A497BE5}"/>
              </a:ext>
            </a:extLst>
          </p:cNvPr>
          <p:cNvSpPr txBox="1"/>
          <p:nvPr/>
        </p:nvSpPr>
        <p:spPr>
          <a:xfrm>
            <a:off x="6544437" y="2160387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(g)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CFAD81-470E-7441-8943-ABE4F072F0E0}"/>
              </a:ext>
            </a:extLst>
          </p:cNvPr>
          <p:cNvSpPr txBox="1"/>
          <p:nvPr/>
        </p:nvSpPr>
        <p:spPr>
          <a:xfrm>
            <a:off x="8353901" y="2161705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(h)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1E39A13-7E7D-414E-AE1E-BBE0A8BC5182}"/>
              </a:ext>
            </a:extLst>
          </p:cNvPr>
          <p:cNvSpPr txBox="1"/>
          <p:nvPr/>
        </p:nvSpPr>
        <p:spPr>
          <a:xfrm>
            <a:off x="2962594" y="3975899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(d)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D935D9-A62C-6848-A474-B3C947A3BD58}"/>
              </a:ext>
            </a:extLst>
          </p:cNvPr>
          <p:cNvSpPr txBox="1"/>
          <p:nvPr/>
        </p:nvSpPr>
        <p:spPr>
          <a:xfrm>
            <a:off x="6631986" y="3972951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(b)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A7ED87-FEFA-5348-9F20-9DF8B25224C0}"/>
              </a:ext>
            </a:extLst>
          </p:cNvPr>
          <p:cNvSpPr txBox="1"/>
          <p:nvPr/>
        </p:nvSpPr>
        <p:spPr>
          <a:xfrm>
            <a:off x="4845418" y="3972951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(c)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A08C6BD-002E-0C47-A595-39B4A3377F2B}"/>
              </a:ext>
            </a:extLst>
          </p:cNvPr>
          <p:cNvSpPr txBox="1"/>
          <p:nvPr/>
        </p:nvSpPr>
        <p:spPr>
          <a:xfrm>
            <a:off x="8353901" y="3948181"/>
            <a:ext cx="750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</a:rPr>
              <a:t>(a)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F40B4D3-CBB9-FF46-BE32-04A54E75AA07}"/>
              </a:ext>
            </a:extLst>
          </p:cNvPr>
          <p:cNvCxnSpPr>
            <a:cxnSpLocks/>
          </p:cNvCxnSpPr>
          <p:nvPr/>
        </p:nvCxnSpPr>
        <p:spPr>
          <a:xfrm flipV="1">
            <a:off x="30847" y="672156"/>
            <a:ext cx="0" cy="5870507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078F76-117A-7944-B447-BA8331B23722}"/>
                  </a:ext>
                </a:extLst>
              </p:cNvPr>
              <p:cNvSpPr txBox="1"/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b="0" i="0" dirty="0" smtClean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2078F76-117A-7944-B447-BA8331B237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133" y="913421"/>
                <a:ext cx="2213169" cy="327718"/>
              </a:xfrm>
              <a:prstGeom prst="rect">
                <a:avLst/>
              </a:prstGeom>
              <a:blipFill>
                <a:blip r:embed="rId4"/>
                <a:stretch>
                  <a:fillRect t="-3846"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360C83-329B-C842-B9B6-5213D8F1B1D2}"/>
                  </a:ext>
                </a:extLst>
              </p:cNvPr>
              <p:cNvSpPr txBox="1"/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 dirty="0">
                            <a:latin typeface="Cambria Math" panose="02040503050406030204" pitchFamily="18" charset="0"/>
                          </a:rPr>
                          <m:t>jet</m:t>
                        </m:r>
                      </m:sub>
                    </m:sSub>
                  </m:oMath>
                </a14:m>
                <a:r>
                  <a:rPr lang="en-US" altLang="ja-JP" sz="1400" dirty="0"/>
                  <a:t> - </a:t>
                </a:r>
                <a:r>
                  <a:rPr lang="en-US" altLang="ja-JP" sz="1400" i="1" dirty="0"/>
                  <a:t>ψ</a:t>
                </a:r>
                <a:r>
                  <a:rPr lang="en-US" altLang="ja-JP" sz="1400" i="1" baseline="-25000" dirty="0"/>
                  <a:t>2</a:t>
                </a:r>
                <a:r>
                  <a:rPr lang="en-US" altLang="ja-JP" sz="1400" dirty="0"/>
                  <a:t> = -π/2</a:t>
                </a:r>
                <a:endParaRPr lang="en-US" sz="14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0360C83-329B-C842-B9B6-5213D8F1B1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7" y="6191199"/>
                <a:ext cx="2350369" cy="327718"/>
              </a:xfrm>
              <a:prstGeom prst="rect">
                <a:avLst/>
              </a:prstGeom>
              <a:blipFill>
                <a:blip r:embed="rId5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00F7A438-5652-FF45-BB45-BD230CAB72D1}"/>
              </a:ext>
            </a:extLst>
          </p:cNvPr>
          <p:cNvSpPr txBox="1"/>
          <p:nvPr/>
        </p:nvSpPr>
        <p:spPr>
          <a:xfrm>
            <a:off x="2087007" y="864836"/>
            <a:ext cx="80811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Results with fitting at side-band region, </a:t>
            </a:r>
            <a:br>
              <a:rPr lang="en-US" dirty="0"/>
            </a:br>
            <a:r>
              <a:rPr lang="en-US" dirty="0"/>
              <a:t>flow MC are compared to side-band subtraction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dirty="0"/>
              <a:t>Differences are assigned as systematics</a:t>
            </a:r>
          </a:p>
        </p:txBody>
      </p:sp>
      <p:sp>
        <p:nvSpPr>
          <p:cNvPr id="34" name="Title 5">
            <a:extLst>
              <a:ext uri="{FF2B5EF4-FFF2-40B4-BE49-F238E27FC236}">
                <a16:creationId xmlns:a16="http://schemas.microsoft.com/office/drawing/2014/main" id="{F0CA4690-C476-D644-A4E0-508C479E8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30580"/>
            <a:ext cx="8803758" cy="1325563"/>
          </a:xfrm>
        </p:spPr>
        <p:txBody>
          <a:bodyPr/>
          <a:lstStyle/>
          <a:p>
            <a:r>
              <a:rPr lang="en-US" dirty="0"/>
              <a:t>Flow background subtraction from correlation function</a:t>
            </a:r>
          </a:p>
        </p:txBody>
      </p:sp>
    </p:spTree>
    <p:extLst>
      <p:ext uri="{BB962C8B-B14F-4D97-AF65-F5344CB8AC3E}">
        <p14:creationId xmlns:p14="http://schemas.microsoft.com/office/powerpoint/2010/main" val="18093930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67AF9C-E65B-5B4E-9DA3-91485EB46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Results and discussion of</a:t>
            </a:r>
            <a:br>
              <a:rPr lang="en-US" dirty="0"/>
            </a:br>
            <a:r>
              <a:rPr lang="en-US" dirty="0"/>
              <a:t>charged jet </a:t>
            </a:r>
            <a:r>
              <a:rPr lang="en-US" i="1" dirty="0"/>
              <a:t>v</a:t>
            </a:r>
            <a:r>
              <a:rPr lang="en-US" baseline="-25000" dirty="0"/>
              <a:t>2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FD0DF-60C3-5142-8A94-2E9AA0FF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EE42FE-9F45-B64F-B82A-6EA9ABBBD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26CB7F-C78E-7743-93CC-4F064281A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7BCED9-08B8-A644-94CA-350DDFB0E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132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DCD4F-AC68-4F4B-80C0-FAB9448F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E252C-E46A-C44E-B6E9-21755AEEE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A79045-D843-CD44-9A99-E42E47AD5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47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5">
                <a:extLst>
                  <a:ext uri="{FF2B5EF4-FFF2-40B4-BE49-F238E27FC236}">
                    <a16:creationId xmlns:a16="http://schemas.microsoft.com/office/drawing/2014/main" id="{F95BFBA3-06B3-934A-B57F-9A05114D14A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Charged jet </a:t>
                </a:r>
                <a:r>
                  <a:rPr lang="en-US" i="1" dirty="0"/>
                  <a:t>v</a:t>
                </a:r>
                <a:r>
                  <a:rPr lang="en-US" baseline="-25000" dirty="0"/>
                  <a:t>2</a:t>
                </a:r>
                <a:r>
                  <a:rPr lang="en-US" dirty="0"/>
                  <a:t>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dirty="0"/>
                  <a:t> = 5.02 </a:t>
                </a:r>
                <a:r>
                  <a:rPr lang="en-US" dirty="0" err="1"/>
                  <a:t>TeV</a:t>
                </a:r>
                <a:r>
                  <a:rPr lang="en-US" dirty="0"/>
                  <a:t> vs.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dirty="0"/>
                  <a:t> = 2.76 </a:t>
                </a:r>
                <a:r>
                  <a:rPr lang="en-US" dirty="0" err="1"/>
                  <a:t>TeV</a:t>
                </a:r>
                <a:endParaRPr lang="en-US" dirty="0"/>
              </a:p>
            </p:txBody>
          </p:sp>
        </mc:Choice>
        <mc:Fallback xmlns="">
          <p:sp>
            <p:nvSpPr>
              <p:cNvPr id="6" name="Title 5">
                <a:extLst>
                  <a:ext uri="{FF2B5EF4-FFF2-40B4-BE49-F238E27FC236}">
                    <a16:creationId xmlns:a16="http://schemas.microsoft.com/office/drawing/2014/main" id="{F95BFBA3-06B3-934A-B57F-9A05114D14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585" r="-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86B5D7B7-BE8F-0F42-8760-2392A3C81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16" y="946121"/>
            <a:ext cx="5506986" cy="37358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9712DE-8A80-C146-8138-58A6C9661B8A}"/>
                  </a:ext>
                </a:extLst>
              </p:cNvPr>
              <p:cNvSpPr txBox="1"/>
              <p:nvPr/>
            </p:nvSpPr>
            <p:spPr>
              <a:xfrm>
                <a:off x="220227" y="4423318"/>
                <a:ext cx="9123798" cy="2255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dirty="0"/>
                  <a:t>Systematic uncertainties for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0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00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dirty="0"/>
                  <a:t> = 5.02 </a:t>
                </a:r>
                <a:r>
                  <a:rPr lang="en-US" sz="2000" dirty="0" err="1"/>
                  <a:t>TeV</a:t>
                </a:r>
                <a:r>
                  <a:rPr lang="en-US" sz="2000" dirty="0"/>
                  <a:t> result is taken </a:t>
                </a:r>
                <a:br>
                  <a:rPr lang="en-US" sz="2000" dirty="0"/>
                </a:br>
                <a:r>
                  <a:rPr lang="en-US" sz="2000" dirty="0"/>
                  <a:t>from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0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00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dirty="0"/>
                  <a:t> = 2.76 </a:t>
                </a:r>
                <a:r>
                  <a:rPr lang="en-US" sz="2000" dirty="0" err="1"/>
                  <a:t>TeV</a:t>
                </a:r>
                <a:r>
                  <a:rPr lang="en-US" sz="2000" dirty="0"/>
                  <a:t> result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b="1" dirty="0"/>
                  <a:t>Positive jet </a:t>
                </a:r>
                <a:r>
                  <a:rPr lang="en-US" sz="2000" b="1" i="1" dirty="0"/>
                  <a:t>v</a:t>
                </a:r>
                <a:r>
                  <a:rPr lang="en-US" sz="2000" b="1" baseline="-25000" dirty="0"/>
                  <a:t>2</a:t>
                </a:r>
                <a:r>
                  <a:rPr lang="en-US" sz="2000" b="1" dirty="0"/>
                  <a:t> have been observed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dirty="0"/>
                  <a:t>Jet yield at in-plane is greater than that of at out-of-plane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dirty="0"/>
                  <a:t>Can be understood as difference of in-medium </a:t>
                </a:r>
                <a:r>
                  <a:rPr lang="en-US" dirty="0" err="1"/>
                  <a:t>parton</a:t>
                </a:r>
                <a:r>
                  <a:rPr lang="en-US" dirty="0"/>
                  <a:t> path-length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000" b="1" dirty="0"/>
                  <a:t>Charged jet </a:t>
                </a:r>
                <a:r>
                  <a:rPr lang="en-US" sz="2000" b="1" i="1" dirty="0"/>
                  <a:t>v</a:t>
                </a:r>
                <a:r>
                  <a:rPr lang="en-US" sz="2000" b="1" baseline="-25000" dirty="0"/>
                  <a:t>2 </a:t>
                </a:r>
                <a:r>
                  <a:rPr lang="en-US" sz="2000" b="1" dirty="0"/>
                  <a:t>at both collision energies are consistent within uncertainties 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dirty="0"/>
                  <a:t>No significant collision energy dependence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9712DE-8A80-C146-8138-58A6C9661B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227" y="4423318"/>
                <a:ext cx="9123798" cy="2255041"/>
              </a:xfrm>
              <a:prstGeom prst="rect">
                <a:avLst/>
              </a:prstGeom>
              <a:blipFill>
                <a:blip r:embed="rId4"/>
                <a:stretch>
                  <a:fillRect l="-417" t="-16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723020CB-7EDE-3443-9C8F-2F3D83971FD9}"/>
              </a:ext>
            </a:extLst>
          </p:cNvPr>
          <p:cNvSpPr txBox="1"/>
          <p:nvPr/>
        </p:nvSpPr>
        <p:spPr>
          <a:xfrm>
            <a:off x="2087384" y="825425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15431645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3DCD4F-AC68-4F4B-80C0-FAB9448F0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E252C-E46A-C44E-B6E9-21755AEEE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A79045-D843-CD44-9A99-E42E47AD5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95BFBA3-06B3-934A-B57F-9A05114D1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</a:t>
            </a:r>
            <a:r>
              <a:rPr lang="en-US" i="1" dirty="0"/>
              <a:t>v</a:t>
            </a:r>
            <a:r>
              <a:rPr lang="en-US" baseline="-25000" dirty="0"/>
              <a:t>2</a:t>
            </a:r>
            <a:r>
              <a:rPr lang="en-US" dirty="0"/>
              <a:t>: Data vs. toy model Glauber MC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9712DE-8A80-C146-8138-58A6C9661B8A}"/>
                  </a:ext>
                </a:extLst>
              </p:cNvPr>
              <p:cNvSpPr txBox="1"/>
              <p:nvPr/>
            </p:nvSpPr>
            <p:spPr>
              <a:xfrm>
                <a:off x="-42863" y="4582690"/>
                <a:ext cx="9605093" cy="18839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b="1" dirty="0"/>
                  <a:t>Qualitatively, positive </a:t>
                </a:r>
                <a:r>
                  <a:rPr lang="en-US" sz="2400" b="1" i="1" dirty="0"/>
                  <a:t>v</a:t>
                </a:r>
                <a:r>
                  <a:rPr lang="en-US" sz="2400" b="1" baseline="-25000" dirty="0"/>
                  <a:t>2 </a:t>
                </a:r>
                <a:r>
                  <a:rPr lang="en-US" sz="2400" b="1" dirty="0"/>
                  <a:t>and </a:t>
                </a:r>
                <a:r>
                  <a:rPr lang="en-US" sz="2400" b="1" i="1" dirty="0" err="1"/>
                  <a:t>p</a:t>
                </a:r>
                <a:r>
                  <a:rPr lang="en-US" sz="2400" b="1" baseline="-25000" dirty="0" err="1"/>
                  <a:t>T</a:t>
                </a:r>
                <a:r>
                  <a:rPr lang="en-US" sz="2400" b="1" dirty="0"/>
                  <a:t> dependence have been reproduced</a:t>
                </a:r>
              </a:p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b="1" dirty="0"/>
                  <a:t>Quantitatively, the discrepancy between data and MC is larger </a:t>
                </a:r>
                <a:br>
                  <a:rPr lang="en-US" sz="2400" b="1" dirty="0"/>
                </a:br>
                <a:r>
                  <a:rPr lang="en-US" sz="2400" b="1" dirty="0"/>
                  <a:t>than uncertainties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400" b="1" dirty="0"/>
                  <a:t>It suggests that other energy loss regimes have to be considered</a:t>
                </a:r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sz="2000" b="1" dirty="0"/>
                  <a:t>e.g.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𝜟</m:t>
                    </m:r>
                    <m:r>
                      <a:rPr lang="en-GB" sz="20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𝒑</m:t>
                    </m:r>
                    <m:r>
                      <a:rPr lang="en-GB" sz="2000" b="1" i="1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𝐓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b="1" i="1" dirty="0"/>
                  <a:t>L</a:t>
                </a:r>
                <a:r>
                  <a:rPr lang="en-US" sz="2000" b="1" baseline="30000" dirty="0"/>
                  <a:t>3</a:t>
                </a:r>
                <a:r>
                  <a:rPr lang="en-US" sz="2000" b="1" dirty="0"/>
                  <a:t>,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𝜟</m:t>
                    </m:r>
                    <m:r>
                      <a:rPr lang="en-GB" sz="2000" b="1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𝒑</m:t>
                    </m:r>
                    <m:r>
                      <a:rPr lang="en-GB" sz="2000" b="1" i="1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𝐓</m:t>
                    </m:r>
                    <m:r>
                      <a:rPr lang="en-US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2000" b="1" dirty="0"/>
                  <a:t> </a:t>
                </a:r>
                <a:r>
                  <a:rPr lang="en-US" sz="2000" b="1" i="1" dirty="0"/>
                  <a:t>L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b="1" i="1" dirty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1" i="1" dirty="0" smtClean="0">
                            <a:latin typeface="Cambria Math" panose="02040503050406030204" pitchFamily="18" charset="0"/>
                          </a:rPr>
                          <m:t>𝝆</m:t>
                        </m:r>
                      </m:e>
                    </m:rad>
                  </m:oMath>
                </a14:m>
                <a:r>
                  <a:rPr lang="en-US" sz="1600" b="1" dirty="0"/>
                  <a:t> (where, </a:t>
                </a:r>
                <a14:m>
                  <m:oMath xmlns:m="http://schemas.openxmlformats.org/officeDocument/2006/math">
                    <m:r>
                      <a:rPr lang="en-US" sz="1600" b="1" i="1" dirty="0" smtClean="0">
                        <a:latin typeface="Cambria Math" panose="02040503050406030204" pitchFamily="18" charset="0"/>
                      </a:rPr>
                      <m:t>𝝆</m:t>
                    </m:r>
                  </m:oMath>
                </a14:m>
                <a:r>
                  <a:rPr lang="en-US" sz="1600" b="1" dirty="0"/>
                  <a:t> is a density of media)</a:t>
                </a:r>
                <a:endParaRPr lang="en-US" sz="2000" b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9712DE-8A80-C146-8138-58A6C9661B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2863" y="4582690"/>
                <a:ext cx="9605093" cy="1883977"/>
              </a:xfrm>
              <a:prstGeom prst="rect">
                <a:avLst/>
              </a:prstGeom>
              <a:blipFill>
                <a:blip r:embed="rId2"/>
                <a:stretch>
                  <a:fillRect l="-926" t="-2013" b="-4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4C51DF5E-A7CE-EF41-A6A7-6D8F84FC2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045" y="1231933"/>
            <a:ext cx="5073098" cy="34095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6A8F45EF-235A-0F4D-A9FC-55E524D6E58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0" y="1204792"/>
                <a:ext cx="4514850" cy="4351338"/>
              </a:xfrm>
            </p:spPr>
            <p:txBody>
              <a:bodyPr>
                <a:normAutofit/>
              </a:bodyPr>
              <a:lstStyle/>
              <a:p>
                <a:pPr lvl="1">
                  <a:buFont typeface="Wingdings" pitchFamily="2" charset="2"/>
                  <a:buChar char="Ø"/>
                </a:pPr>
                <a:r>
                  <a:rPr lang="en-US" sz="1600" dirty="0"/>
                  <a:t>Pb-Pb collisions</a:t>
                </a:r>
              </a:p>
              <a:p>
                <a:pPr lvl="2">
                  <a:buFont typeface="Wingdings" pitchFamily="2" charset="2"/>
                  <a:buChar char="Ø"/>
                </a:pPr>
                <a:r>
                  <a:rPr lang="en-US" sz="1400" dirty="0"/>
                  <a:t>A=208</a:t>
                </a:r>
              </a:p>
              <a:p>
                <a:pPr lvl="2">
                  <a:buFont typeface="Wingdings" pitchFamily="2" charset="2"/>
                  <a:buChar char="Ø"/>
                </a:pPr>
                <a:r>
                  <a:rPr lang="en-US" sz="1400" dirty="0"/>
                  <a:t>Nucleon distribution</a:t>
                </a:r>
                <a:br>
                  <a:rPr lang="en-US" sz="1400" dirty="0"/>
                </a:br>
                <a:r>
                  <a:rPr lang="en-US" sz="1400" dirty="0"/>
                  <a:t>based on Woods-</a:t>
                </a:r>
                <a:r>
                  <a:rPr lang="en-US" sz="1400" dirty="0" err="1"/>
                  <a:t>saxon</a:t>
                </a:r>
                <a:r>
                  <a:rPr lang="en-US" sz="1400" dirty="0"/>
                  <a:t> potential</a:t>
                </a:r>
              </a:p>
              <a:p>
                <a:pPr lvl="2">
                  <a:buFont typeface="Wingdings" pitchFamily="2" charset="2"/>
                  <a:buChar char="Ø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400" b="0" i="0" smtClean="0">
                            <a:latin typeface="Cambria Math" panose="02040503050406030204" pitchFamily="18" charset="0"/>
                          </a:rPr>
                          <m:t>NN</m:t>
                        </m:r>
                      </m:sub>
                      <m:sup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𝑖𝑛𝑒𝑙</m:t>
                        </m:r>
                      </m:sup>
                    </m:sSubSup>
                    <m:sSubSup>
                      <m:sSubSupPr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≈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sz="1400" b="0" i="0" smtClean="0">
                            <a:latin typeface="Cambria Math" panose="02040503050406030204" pitchFamily="18" charset="0"/>
                          </a:rPr>
                          <m:t>pp</m:t>
                        </m:r>
                      </m:sub>
                      <m:sup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𝑖𝑛𝑒𝑙</m:t>
                        </m:r>
                      </m:sup>
                    </m:sSubSup>
                    <m:r>
                      <a:rPr lang="en-US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sz="1400" dirty="0"/>
                  <a:t> 68 </a:t>
                </a:r>
                <a:r>
                  <a:rPr lang="en-US" sz="1400" dirty="0" err="1"/>
                  <a:t>mb</a:t>
                </a:r>
                <a:r>
                  <a:rPr lang="en-US" sz="1400" dirty="0"/>
                  <a:t> (at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rad>
                    <m:r>
                      <a:rPr lang="en-US" sz="14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400" dirty="0"/>
                  <a:t> = 5.02 </a:t>
                </a:r>
                <a:r>
                  <a:rPr lang="en-US" sz="1400" dirty="0" err="1"/>
                  <a:t>TeV</a:t>
                </a:r>
                <a:r>
                  <a:rPr lang="en-US" sz="1400" dirty="0"/>
                  <a:t>)</a:t>
                </a:r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1800" dirty="0"/>
                  <a:t>Initial Jet </a:t>
                </a:r>
                <a:r>
                  <a:rPr lang="en-US" sz="1800" i="1" dirty="0" err="1"/>
                  <a:t>p</a:t>
                </a:r>
                <a:r>
                  <a:rPr lang="en-US" sz="1800" baseline="-25000" dirty="0" err="1"/>
                  <a:t>T</a:t>
                </a:r>
                <a:endParaRPr lang="en-US" sz="1800" baseline="-25000" dirty="0"/>
              </a:p>
              <a:p>
                <a:pPr lvl="2">
                  <a:buFont typeface="Wingdings" pitchFamily="2" charset="2"/>
                  <a:buChar char="Ø"/>
                </a:pPr>
                <a:r>
                  <a:rPr lang="en-US" sz="1400" dirty="0"/>
                  <a:t>Measured </a:t>
                </a:r>
                <a:r>
                  <a:rPr lang="en-US" sz="1400" i="1" dirty="0"/>
                  <a:t>R</a:t>
                </a:r>
                <a:r>
                  <a:rPr lang="en-US" sz="1400" dirty="0"/>
                  <a:t>=0.2  charged jet spectrum in pp collisions</a:t>
                </a:r>
                <a:endParaRPr lang="en-US" sz="1800" dirty="0"/>
              </a:p>
              <a:p>
                <a:pPr lvl="1">
                  <a:buFont typeface="Wingdings" pitchFamily="2" charset="2"/>
                  <a:buChar char="Ø"/>
                </a:pPr>
                <a:r>
                  <a:rPr lang="en-US" sz="1800" dirty="0"/>
                  <a:t>Strength of jet </a:t>
                </a:r>
                <a:r>
                  <a:rPr lang="en-US" sz="1800" i="1" dirty="0" err="1"/>
                  <a:t>p</a:t>
                </a:r>
                <a:r>
                  <a:rPr lang="en-US" sz="1800" baseline="-25000" dirty="0" err="1"/>
                  <a:t>T</a:t>
                </a:r>
                <a:r>
                  <a:rPr lang="en-US" sz="1800" baseline="-25000" dirty="0"/>
                  <a:t> </a:t>
                </a:r>
                <a:r>
                  <a:rPr lang="en-US" sz="1800" dirty="0"/>
                  <a:t>suppression</a:t>
                </a:r>
              </a:p>
              <a:p>
                <a:pPr lvl="2">
                  <a:buFont typeface="Wingdings" pitchFamily="2" charset="2"/>
                  <a:buChar char="Ø"/>
                </a:pPr>
                <a:r>
                  <a:rPr lang="en-US" sz="1400" dirty="0"/>
                  <a:t>Estimated Jet </a:t>
                </a:r>
                <a:r>
                  <a:rPr lang="en-US" sz="1400" i="1" dirty="0" err="1"/>
                  <a:t>p</a:t>
                </a:r>
                <a:r>
                  <a:rPr lang="en-US" sz="1400" baseline="-25000" dirty="0" err="1"/>
                  <a:t>T</a:t>
                </a:r>
                <a:r>
                  <a:rPr lang="en-US" sz="1400" baseline="-25000" dirty="0"/>
                  <a:t> </a:t>
                </a:r>
                <a:r>
                  <a:rPr lang="en-US" sz="1400" dirty="0"/>
                  <a:t>suppression (</a:t>
                </a:r>
                <a:r>
                  <a:rPr lang="en-US" altLang="ja-JP" sz="1400" dirty="0" err="1"/>
                  <a:t>Δ</a:t>
                </a:r>
                <a:r>
                  <a:rPr lang="en-US" sz="1400" i="1" dirty="0"/>
                  <a:t> </a:t>
                </a:r>
                <a:r>
                  <a:rPr lang="en-US" sz="1400" i="1" dirty="0" err="1"/>
                  <a:t>p</a:t>
                </a:r>
                <a:r>
                  <a:rPr lang="en-US" sz="1400" baseline="-25000" dirty="0" err="1"/>
                  <a:t>T</a:t>
                </a:r>
                <a:r>
                  <a:rPr lang="en-US" sz="1400" dirty="0"/>
                  <a:t>) per in-medium </a:t>
                </a:r>
                <a:r>
                  <a:rPr lang="en-US" sz="1400" dirty="0" err="1"/>
                  <a:t>parton</a:t>
                </a:r>
                <a:r>
                  <a:rPr lang="en-US" sz="1400" dirty="0"/>
                  <a:t> path-length with the measured charged jet </a:t>
                </a:r>
                <a:r>
                  <a:rPr lang="en-US" sz="1400" i="1" dirty="0"/>
                  <a:t>R</a:t>
                </a:r>
                <a:r>
                  <a:rPr lang="en-US" sz="1400" baseline="-25000" dirty="0"/>
                  <a:t>AA</a:t>
                </a:r>
              </a:p>
              <a:p>
                <a:pPr lvl="2">
                  <a:buFont typeface="Wingdings" pitchFamily="2" charset="2"/>
                  <a:buChar char="Ø"/>
                </a:pPr>
                <a:r>
                  <a:rPr lang="en-US" sz="1400" dirty="0"/>
                  <a:t>Tested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en-GB" sz="14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m:rPr>
                        <m:sty m:val="p"/>
                      </m:rPr>
                      <a:rPr lang="en-GB" sz="14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en-US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1400" dirty="0"/>
                  <a:t> </a:t>
                </a:r>
                <a:r>
                  <a:rPr lang="en-US" sz="1400" i="1" dirty="0"/>
                  <a:t>L </a:t>
                </a:r>
                <a:r>
                  <a:rPr lang="en-US" sz="1400" dirty="0"/>
                  <a:t>(Collisional energy loss),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4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en-GB" sz="14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m:rPr>
                        <m:sty m:val="p"/>
                      </m:rPr>
                      <a:rPr lang="en-GB" sz="14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en-US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1400" dirty="0"/>
                  <a:t> </a:t>
                </a:r>
                <a:r>
                  <a:rPr lang="en-US" sz="1400" i="1" dirty="0"/>
                  <a:t>L</a:t>
                </a:r>
                <a:r>
                  <a:rPr lang="en-US" sz="1400" baseline="30000" dirty="0"/>
                  <a:t>2 </a:t>
                </a:r>
                <a:r>
                  <a:rPr lang="en-US" sz="1400" dirty="0"/>
                  <a:t>(Radiative energy loss)</a:t>
                </a:r>
              </a:p>
              <a:p>
                <a:pPr lvl="1"/>
                <a:endParaRPr lang="en-US" sz="180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6A8F45EF-235A-0F4D-A9FC-55E524D6E58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204792"/>
                <a:ext cx="4514850" cy="4351338"/>
              </a:xfrm>
              <a:blipFill>
                <a:blip r:embed="rId4"/>
                <a:stretch>
                  <a:fillRect t="-8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C296C8DF-7BCA-494C-BF31-C268CA1524B8}"/>
              </a:ext>
            </a:extLst>
          </p:cNvPr>
          <p:cNvSpPr txBox="1"/>
          <p:nvPr/>
        </p:nvSpPr>
        <p:spPr>
          <a:xfrm>
            <a:off x="20202" y="876361"/>
            <a:ext cx="4757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Inputs for a toy model Glauber MC simulation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059DF3-4D1F-AD47-A505-153849EF27D6}"/>
              </a:ext>
            </a:extLst>
          </p:cNvPr>
          <p:cNvSpPr txBox="1"/>
          <p:nvPr/>
        </p:nvSpPr>
        <p:spPr>
          <a:xfrm>
            <a:off x="4722521" y="1125445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30357092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67AF9C-E65B-5B4E-9DA3-91485EB46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Results and discussion of</a:t>
            </a:r>
            <a:br>
              <a:rPr lang="en-US" dirty="0"/>
            </a:br>
            <a:r>
              <a:rPr lang="en-US" dirty="0"/>
              <a:t>charged jet-hadron correlation in </a:t>
            </a:r>
            <a:r>
              <a:rPr lang="en-US" dirty="0" err="1"/>
              <a:t>Pb-Pb</a:t>
            </a:r>
            <a:r>
              <a:rPr lang="en-US" dirty="0"/>
              <a:t> collisions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FFD0DF-60C3-5142-8A94-2E9AA0FF7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EE42FE-9F45-B64F-B82A-6EA9ABBBD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26CB7F-C78E-7743-93CC-4F064281A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7BCED9-08B8-A644-94CA-350DDFB0E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099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F53CF0-3351-0E43-921C-0DBB7CF58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242" y="996251"/>
            <a:ext cx="8175108" cy="4351338"/>
          </a:xfrm>
        </p:spPr>
        <p:txBody>
          <a:bodyPr/>
          <a:lstStyle/>
          <a:p>
            <a:r>
              <a:rPr lang="en-US" dirty="0"/>
              <a:t>Confinement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/>
              <a:t>Quarks and Gluons (Parton) are </a:t>
            </a:r>
            <a:br>
              <a:rPr lang="en-US" sz="2200" dirty="0"/>
            </a:br>
            <a:r>
              <a:rPr lang="en-US" sz="2200" dirty="0"/>
              <a:t>confined into hadrons and cannot be</a:t>
            </a:r>
            <a:br>
              <a:rPr lang="en-US" sz="2200" dirty="0"/>
            </a:br>
            <a:r>
              <a:rPr lang="en-US" sz="2200" dirty="0"/>
              <a:t> isolated under the normal condition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Asymptotic freedom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/>
              <a:t>QCD coupling constant depends on the energy scale (</a:t>
            </a:r>
            <a:r>
              <a:rPr lang="en-US" sz="2200" i="1" dirty="0"/>
              <a:t>Q</a:t>
            </a:r>
            <a:r>
              <a:rPr lang="en-US" sz="2200" dirty="0"/>
              <a:t>) of the interaction system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High-energy scale (short distance) : </a:t>
            </a:r>
            <a:r>
              <a:rPr lang="en-US" altLang="ja-JP" i="1" dirty="0"/>
              <a:t>α</a:t>
            </a:r>
            <a:r>
              <a:rPr lang="en-US" altLang="ja-JP" i="1" baseline="-25000" dirty="0"/>
              <a:t>s</a:t>
            </a:r>
            <a:r>
              <a:rPr lang="en-US" altLang="ja-JP" dirty="0"/>
              <a:t> is </a:t>
            </a:r>
            <a:r>
              <a:rPr lang="en-US" dirty="0"/>
              <a:t>small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Low-energy scale (long distance) : </a:t>
            </a:r>
            <a:r>
              <a:rPr lang="en-US" altLang="ja-JP" i="1" dirty="0"/>
              <a:t>α</a:t>
            </a:r>
            <a:r>
              <a:rPr lang="en-US" altLang="ja-JP" i="1" baseline="-25000" dirty="0"/>
              <a:t>s</a:t>
            </a:r>
            <a:r>
              <a:rPr lang="en-US" altLang="ja-JP" i="1" dirty="0"/>
              <a:t>  </a:t>
            </a:r>
            <a:r>
              <a:rPr lang="en-US" altLang="ja-JP" dirty="0"/>
              <a:t>is</a:t>
            </a:r>
            <a:r>
              <a:rPr lang="en-US" altLang="ja-JP" i="1" dirty="0"/>
              <a:t> </a:t>
            </a:r>
            <a:r>
              <a:rPr lang="en-US" dirty="0"/>
              <a:t>large</a:t>
            </a:r>
          </a:p>
          <a:p>
            <a:pPr lvl="2"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07FD95-1B6E-D145-B178-9170B4CBA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CB8D55-17FB-3F48-B4F2-7A1B3EC7F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C341BC-CA75-6A41-BF58-181381855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0A9185C-3E5E-7C4F-BBD3-043D0A6B6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42" y="-210998"/>
            <a:ext cx="8803758" cy="1325563"/>
          </a:xfrm>
        </p:spPr>
        <p:txBody>
          <a:bodyPr/>
          <a:lstStyle/>
          <a:p>
            <a:r>
              <a:rPr lang="en-US" dirty="0"/>
              <a:t>Remarkable features of QCD:</a:t>
            </a:r>
            <a:br>
              <a:rPr lang="en-US" dirty="0"/>
            </a:br>
            <a:r>
              <a:rPr lang="en-US" dirty="0"/>
              <a:t>Confinement and asymptotic freedom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E6BA860-8668-8445-BD76-DE2AD7F16303}"/>
              </a:ext>
            </a:extLst>
          </p:cNvPr>
          <p:cNvGrpSpPr/>
          <p:nvPr/>
        </p:nvGrpSpPr>
        <p:grpSpPr>
          <a:xfrm>
            <a:off x="3215811" y="5264233"/>
            <a:ext cx="2648463" cy="597884"/>
            <a:chOff x="3338899" y="5289721"/>
            <a:chExt cx="1687727" cy="381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71E4962-B3F6-4043-B5B7-D7060B1793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45526" y="5289721"/>
              <a:ext cx="1181100" cy="3810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FD1FDE3-0A18-AB4C-9633-D89998ED33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8899" y="5289721"/>
              <a:ext cx="457200" cy="381000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8AFFDCD-EA60-E147-95DC-EF99DD465B80}"/>
                  </a:ext>
                </a:extLst>
              </p:cNvPr>
              <p:cNvSpPr txBox="1"/>
              <p:nvPr/>
            </p:nvSpPr>
            <p:spPr>
              <a:xfrm>
                <a:off x="4426867" y="5804665"/>
                <a:ext cx="4586504" cy="7418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b="0" i="1" baseline="3000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≫</m:t>
                    </m:r>
                    <m:sSubSup>
                      <m:sSub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𝛬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𝑄𝐶𝐷</m:t>
                        </m:r>
                      </m:sub>
                      <m:sup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: Perturbative theory applicable</a:t>
                </a:r>
              </a:p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𝛬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𝑄𝐶𝐷</m:t>
                        </m:r>
                      </m:sub>
                      <m:sup/>
                    </m:sSubSup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</m:oMath>
                </a14:m>
                <a:r>
                  <a:rPr lang="en-US" dirty="0"/>
                  <a:t> 200-220 MeV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8AFFDCD-EA60-E147-95DC-EF99DD465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867" y="5804665"/>
                <a:ext cx="4586504" cy="741870"/>
              </a:xfrm>
              <a:prstGeom prst="rect">
                <a:avLst/>
              </a:prstGeom>
              <a:blipFill>
                <a:blip r:embed="rId4"/>
                <a:stretch>
                  <a:fillRect b="-8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CCC7DD20-BD50-484B-AFD8-A46DF2BD37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6039" y="1649180"/>
            <a:ext cx="2217332" cy="1291413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4736553-4168-0848-AD6E-BDB420EDFC55}"/>
              </a:ext>
            </a:extLst>
          </p:cNvPr>
          <p:cNvCxnSpPr/>
          <p:nvPr/>
        </p:nvCxnSpPr>
        <p:spPr>
          <a:xfrm>
            <a:off x="6698512" y="1403498"/>
            <a:ext cx="0" cy="166931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018C3BE-DD9B-4440-8CA4-44888C140399}"/>
              </a:ext>
            </a:extLst>
          </p:cNvPr>
          <p:cNvCxnSpPr>
            <a:cxnSpLocks/>
          </p:cNvCxnSpPr>
          <p:nvPr/>
        </p:nvCxnSpPr>
        <p:spPr>
          <a:xfrm rot="16200000">
            <a:off x="7533168" y="580525"/>
            <a:ext cx="0" cy="166931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0A37AA4E-D417-4E4D-82B8-4191F42107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0832" y="2766349"/>
            <a:ext cx="1893196" cy="5893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0EB1787-E946-EB47-B2A2-B2D2174C913F}"/>
                  </a:ext>
                </a:extLst>
              </p:cNvPr>
              <p:cNvSpPr txBox="1"/>
              <p:nvPr/>
            </p:nvSpPr>
            <p:spPr>
              <a:xfrm>
                <a:off x="1168525" y="2581514"/>
                <a:ext cx="48838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e.g.) potential between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𝑞</m:t>
                    </m:r>
                    <m:acc>
                      <m:accPr>
                        <m:chr m:val="̅"/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acc>
                  </m:oMath>
                </a14:m>
                <a:r>
                  <a:rPr lang="en-US" dirty="0"/>
                  <a:t> pair is phenomenologically given as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0EB1787-E946-EB47-B2A2-B2D2174C91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8525" y="2581514"/>
                <a:ext cx="4883888" cy="646331"/>
              </a:xfrm>
              <a:prstGeom prst="rect">
                <a:avLst/>
              </a:prstGeom>
              <a:blipFill>
                <a:blip r:embed="rId7"/>
                <a:stretch>
                  <a:fillRect l="-1036" t="-1923" b="-134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F9CCD641-D2BE-294D-8568-83399F18E0E9}"/>
              </a:ext>
            </a:extLst>
          </p:cNvPr>
          <p:cNvSpPr txBox="1"/>
          <p:nvPr/>
        </p:nvSpPr>
        <p:spPr>
          <a:xfrm>
            <a:off x="8241340" y="1075933"/>
            <a:ext cx="772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5CE031-656E-4148-A736-AA6D176959D7}"/>
              </a:ext>
            </a:extLst>
          </p:cNvPr>
          <p:cNvSpPr txBox="1"/>
          <p:nvPr/>
        </p:nvSpPr>
        <p:spPr>
          <a:xfrm>
            <a:off x="6267779" y="2720826"/>
            <a:ext cx="772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err="1"/>
              <a:t>t,V</a:t>
            </a:r>
            <a:r>
              <a:rPr lang="en-US" i="1" dirty="0"/>
              <a:t> 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E686B1F-D3E2-C549-B5FC-516676F83260}"/>
              </a:ext>
            </a:extLst>
          </p:cNvPr>
          <p:cNvSpPr/>
          <p:nvPr/>
        </p:nvSpPr>
        <p:spPr>
          <a:xfrm>
            <a:off x="6698512" y="983612"/>
            <a:ext cx="197568" cy="197568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AD9958E5-8645-1E4A-867C-CA5735E7B7D9}"/>
              </a:ext>
            </a:extLst>
          </p:cNvPr>
          <p:cNvSpPr/>
          <p:nvPr/>
        </p:nvSpPr>
        <p:spPr>
          <a:xfrm>
            <a:off x="6952244" y="990163"/>
            <a:ext cx="175132" cy="175132"/>
          </a:xfrm>
          <a:prstGeom prst="ellipse">
            <a:avLst/>
          </a:prstGeom>
          <a:solidFill>
            <a:srgbClr val="01757C"/>
          </a:solidFill>
          <a:ln>
            <a:solidFill>
              <a:srgbClr val="0175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378042-1F5A-0348-B6E2-B5620751EC49}"/>
              </a:ext>
            </a:extLst>
          </p:cNvPr>
          <p:cNvSpPr txBox="1"/>
          <p:nvPr/>
        </p:nvSpPr>
        <p:spPr>
          <a:xfrm>
            <a:off x="7060020" y="876784"/>
            <a:ext cx="2105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:quarks</a:t>
            </a:r>
          </a:p>
        </p:txBody>
      </p:sp>
    </p:spTree>
    <p:extLst>
      <p:ext uri="{BB962C8B-B14F-4D97-AF65-F5344CB8AC3E}">
        <p14:creationId xmlns:p14="http://schemas.microsoft.com/office/powerpoint/2010/main" val="17242999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1E17A42A-3FDD-5D43-B1C7-5C9E0A4F2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535632" y="526846"/>
            <a:ext cx="3340385" cy="40572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0E3418-F415-1E4C-812D-F3245696A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1687" y="761813"/>
            <a:ext cx="3412542" cy="353496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5E2894C-99AD-4E41-8FCE-4AC5363D17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94437" y="539221"/>
            <a:ext cx="3345077" cy="4070083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98446406-52BB-1A4B-ABF3-08C756D1DEFD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E7972-906E-FA44-B580-EE8218A3F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25BD7C-443C-BF4F-A588-76B3FF340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3EEC37-9A84-E84C-87FB-44BAB3A00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43A36A-AD09-5042-AEB6-3D7F49EF7610}"/>
              </a:ext>
            </a:extLst>
          </p:cNvPr>
          <p:cNvSpPr txBox="1">
            <a:spLocks/>
          </p:cNvSpPr>
          <p:nvPr/>
        </p:nvSpPr>
        <p:spPr>
          <a:xfrm>
            <a:off x="16577" y="-30027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Jet-hadron correlation at in-plane and out-of-plane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AA0CCB-C0E9-784B-B90D-27D6267A2984}"/>
                  </a:ext>
                </a:extLst>
              </p:cNvPr>
              <p:cNvSpPr txBox="1"/>
              <p:nvPr/>
            </p:nvSpPr>
            <p:spPr>
              <a:xfrm>
                <a:off x="35441" y="5761182"/>
                <a:ext cx="445174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- B(</a:t>
                </a:r>
                <a:r>
                  <a:rPr lang="en-US" altLang="ja-JP" sz="1600" dirty="0" err="1"/>
                  <a:t>Δ</a:t>
                </a:r>
                <a14:m>
                  <m:oMath xmlns:m="http://schemas.openxmlformats.org/officeDocument/2006/math">
                    <m:r>
                      <a:rPr lang="en-US" altLang="ja-JP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𝜑</m:t>
                    </m:r>
                  </m:oMath>
                </a14:m>
                <a:r>
                  <a:rPr lang="en-US" sz="1600" dirty="0"/>
                  <a:t>), B(</a:t>
                </a:r>
                <a:r>
                  <a:rPr lang="en-US" altLang="ja-JP" sz="1600" dirty="0" err="1"/>
                  <a:t>Δη</a:t>
                </a:r>
                <a:r>
                  <a:rPr lang="en-US" sz="1600" dirty="0"/>
                  <a:t>) : The background distributions</a:t>
                </a:r>
                <a:br>
                  <a:rPr lang="en-US" sz="1600" dirty="0"/>
                </a:br>
                <a:r>
                  <a:rPr lang="en-US" sz="1600" dirty="0"/>
                  <a:t>   that are dominated by flow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FAA0CCB-C0E9-784B-B90D-27D6267A29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1" y="5761182"/>
                <a:ext cx="4451749" cy="584775"/>
              </a:xfrm>
              <a:prstGeom prst="rect">
                <a:avLst/>
              </a:prstGeom>
              <a:blipFill>
                <a:blip r:embed="rId5"/>
                <a:stretch>
                  <a:fillRect l="-570" t="-2128" b="-85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75EDD267-9E30-544D-8066-AF5A28EDA541}"/>
              </a:ext>
            </a:extLst>
          </p:cNvPr>
          <p:cNvSpPr txBox="1"/>
          <p:nvPr/>
        </p:nvSpPr>
        <p:spPr>
          <a:xfrm>
            <a:off x="0" y="4473855"/>
            <a:ext cx="6143091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 slightly wider distribution is observed at </a:t>
            </a:r>
            <a:br>
              <a:rPr lang="en-US" sz="2400" b="1" dirty="0"/>
            </a:br>
            <a:r>
              <a:rPr lang="en-US" sz="2400" b="1" dirty="0"/>
              <a:t>out-of-plane for the lower </a:t>
            </a:r>
            <a:r>
              <a:rPr lang="en-US" sz="2400" b="1" i="1" dirty="0" err="1"/>
              <a:t>p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associated tracks </a:t>
            </a:r>
            <a:br>
              <a:rPr lang="en-US" sz="2400" b="1" dirty="0"/>
            </a:br>
            <a:r>
              <a:rPr lang="en-US" sz="2400" b="1" dirty="0"/>
              <a:t>(0.7 &lt; </a:t>
            </a:r>
            <a:r>
              <a:rPr lang="en-US" sz="2400" b="1" i="1" dirty="0" err="1"/>
              <a:t>p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&lt; 2 GeV/</a:t>
            </a:r>
            <a:r>
              <a:rPr lang="en-US" sz="2400" b="1" i="1" dirty="0"/>
              <a:t>c</a:t>
            </a:r>
            <a:r>
              <a:rPr lang="en-US" sz="2400" b="1" dirty="0"/>
              <a:t>)</a:t>
            </a:r>
            <a:br>
              <a:rPr lang="en-US" sz="2000" b="1" dirty="0"/>
            </a:br>
            <a:endParaRPr lang="en-US" sz="2000" b="1" baseline="-2500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28857E6-A2C7-F748-922F-9AABE205289F}"/>
              </a:ext>
            </a:extLst>
          </p:cNvPr>
          <p:cNvSpPr/>
          <p:nvPr/>
        </p:nvSpPr>
        <p:spPr>
          <a:xfrm>
            <a:off x="5890460" y="4904826"/>
            <a:ext cx="952891" cy="1662443"/>
          </a:xfrm>
          <a:prstGeom prst="ellipse">
            <a:avLst/>
          </a:prstGeom>
          <a:solidFill>
            <a:srgbClr val="FF9300"/>
          </a:solidFill>
          <a:ln>
            <a:noFill/>
          </a:ln>
          <a:effectLst>
            <a:innerShdw blurRad="850900">
              <a:srgbClr val="FFFF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8781F1C-323B-5D49-B019-C73876C8BBE1}"/>
              </a:ext>
            </a:extLst>
          </p:cNvPr>
          <p:cNvSpPr/>
          <p:nvPr/>
        </p:nvSpPr>
        <p:spPr>
          <a:xfrm rot="16200000">
            <a:off x="6226623" y="3726900"/>
            <a:ext cx="328709" cy="1198736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465FFEF-7D5E-2C4F-B9E7-8B5EE5A14C6D}"/>
              </a:ext>
            </a:extLst>
          </p:cNvPr>
          <p:cNvCxnSpPr>
            <a:cxnSpLocks/>
            <a:stCxn id="13" idx="0"/>
            <a:endCxn id="14" idx="0"/>
          </p:cNvCxnSpPr>
          <p:nvPr/>
        </p:nvCxnSpPr>
        <p:spPr>
          <a:xfrm flipH="1" flipV="1">
            <a:off x="5791610" y="4326268"/>
            <a:ext cx="575296" cy="578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A2FDC7F-8D79-0B44-8318-430C17A7714A}"/>
              </a:ext>
            </a:extLst>
          </p:cNvPr>
          <p:cNvCxnSpPr>
            <a:cxnSpLocks/>
            <a:stCxn id="13" idx="0"/>
            <a:endCxn id="14" idx="4"/>
          </p:cNvCxnSpPr>
          <p:nvPr/>
        </p:nvCxnSpPr>
        <p:spPr>
          <a:xfrm flipV="1">
            <a:off x="6366906" y="4326268"/>
            <a:ext cx="623440" cy="5785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11805A1-893B-324C-97F8-F94D3164563F}"/>
              </a:ext>
            </a:extLst>
          </p:cNvPr>
          <p:cNvCxnSpPr>
            <a:cxnSpLocks/>
          </p:cNvCxnSpPr>
          <p:nvPr/>
        </p:nvCxnSpPr>
        <p:spPr>
          <a:xfrm flipH="1" flipV="1">
            <a:off x="6160836" y="4644280"/>
            <a:ext cx="187931" cy="25130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E1507BE-9B79-694C-A25D-08C7B569E777}"/>
              </a:ext>
            </a:extLst>
          </p:cNvPr>
          <p:cNvCxnSpPr>
            <a:cxnSpLocks/>
          </p:cNvCxnSpPr>
          <p:nvPr/>
        </p:nvCxnSpPr>
        <p:spPr>
          <a:xfrm flipH="1" flipV="1">
            <a:off x="6253448" y="4584032"/>
            <a:ext cx="111731" cy="31155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23758D0-CF9E-264B-88A8-2311047AE444}"/>
              </a:ext>
            </a:extLst>
          </p:cNvPr>
          <p:cNvCxnSpPr>
            <a:cxnSpLocks/>
          </p:cNvCxnSpPr>
          <p:nvPr/>
        </p:nvCxnSpPr>
        <p:spPr>
          <a:xfrm flipV="1">
            <a:off x="6398231" y="4534615"/>
            <a:ext cx="63500" cy="34893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736CC94-D015-A648-8773-27C8E6D1407B}"/>
              </a:ext>
            </a:extLst>
          </p:cNvPr>
          <p:cNvCxnSpPr>
            <a:cxnSpLocks/>
          </p:cNvCxnSpPr>
          <p:nvPr/>
        </p:nvCxnSpPr>
        <p:spPr>
          <a:xfrm flipV="1">
            <a:off x="6398231" y="4636215"/>
            <a:ext cx="165100" cy="2286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DEC38C9-0DB3-0A42-8476-19C794B38E15}"/>
              </a:ext>
            </a:extLst>
          </p:cNvPr>
          <p:cNvCxnSpPr>
            <a:cxnSpLocks/>
          </p:cNvCxnSpPr>
          <p:nvPr/>
        </p:nvCxnSpPr>
        <p:spPr>
          <a:xfrm flipV="1">
            <a:off x="6372831" y="4051300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8E91659C-8574-ED43-AEFC-B5632E14CB55}"/>
              </a:ext>
            </a:extLst>
          </p:cNvPr>
          <p:cNvSpPr/>
          <p:nvPr/>
        </p:nvSpPr>
        <p:spPr>
          <a:xfrm>
            <a:off x="7486650" y="5393724"/>
            <a:ext cx="328709" cy="685800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2C54DC-1F18-C147-8795-9683BCA92231}"/>
              </a:ext>
            </a:extLst>
          </p:cNvPr>
          <p:cNvCxnSpPr>
            <a:cxnSpLocks/>
            <a:stCxn id="13" idx="6"/>
            <a:endCxn id="22" idx="4"/>
          </p:cNvCxnSpPr>
          <p:nvPr/>
        </p:nvCxnSpPr>
        <p:spPr>
          <a:xfrm>
            <a:off x="6843351" y="5736048"/>
            <a:ext cx="807654" cy="3434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1E02B5D-8235-0B43-9326-54E382452708}"/>
              </a:ext>
            </a:extLst>
          </p:cNvPr>
          <p:cNvCxnSpPr>
            <a:cxnSpLocks/>
            <a:stCxn id="13" idx="6"/>
            <a:endCxn id="22" idx="0"/>
          </p:cNvCxnSpPr>
          <p:nvPr/>
        </p:nvCxnSpPr>
        <p:spPr>
          <a:xfrm flipV="1">
            <a:off x="6843351" y="5393724"/>
            <a:ext cx="807654" cy="3423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AABDB5B-DD84-B742-B681-85F270F5A8E4}"/>
              </a:ext>
            </a:extLst>
          </p:cNvPr>
          <p:cNvCxnSpPr>
            <a:cxnSpLocks/>
          </p:cNvCxnSpPr>
          <p:nvPr/>
        </p:nvCxnSpPr>
        <p:spPr>
          <a:xfrm rot="5400000" flipV="1">
            <a:off x="7223731" y="4889501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F044254-81B4-7A4C-98C4-EEFCF9A0D672}"/>
              </a:ext>
            </a:extLst>
          </p:cNvPr>
          <p:cNvCxnSpPr>
            <a:cxnSpLocks/>
          </p:cNvCxnSpPr>
          <p:nvPr/>
        </p:nvCxnSpPr>
        <p:spPr>
          <a:xfrm flipV="1">
            <a:off x="6867902" y="5659027"/>
            <a:ext cx="309073" cy="8317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568B465-1A93-F343-8B51-82C157319B43}"/>
              </a:ext>
            </a:extLst>
          </p:cNvPr>
          <p:cNvCxnSpPr>
            <a:cxnSpLocks/>
          </p:cNvCxnSpPr>
          <p:nvPr/>
        </p:nvCxnSpPr>
        <p:spPr>
          <a:xfrm flipV="1">
            <a:off x="6873054" y="5697125"/>
            <a:ext cx="387861" cy="4881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9453A24-2945-B747-B0DF-F955845C1F31}"/>
              </a:ext>
            </a:extLst>
          </p:cNvPr>
          <p:cNvCxnSpPr>
            <a:cxnSpLocks/>
          </p:cNvCxnSpPr>
          <p:nvPr/>
        </p:nvCxnSpPr>
        <p:spPr>
          <a:xfrm>
            <a:off x="6867902" y="5746952"/>
            <a:ext cx="383798" cy="10780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E4FA6F5-F4D6-FB43-B7B2-5705CE49C168}"/>
              </a:ext>
            </a:extLst>
          </p:cNvPr>
          <p:cNvCxnSpPr>
            <a:cxnSpLocks/>
          </p:cNvCxnSpPr>
          <p:nvPr/>
        </p:nvCxnSpPr>
        <p:spPr>
          <a:xfrm>
            <a:off x="6858687" y="5735594"/>
            <a:ext cx="393013" cy="5341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0F717FD-D406-9E47-8CAF-8746D993C52C}"/>
              </a:ext>
            </a:extLst>
          </p:cNvPr>
          <p:cNvSpPr txBox="1"/>
          <p:nvPr/>
        </p:nvSpPr>
        <p:spPr>
          <a:xfrm>
            <a:off x="7796242" y="5759503"/>
            <a:ext cx="1084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In-plane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6788E66-822B-F54F-97AF-73E2CF0A5AFB}"/>
              </a:ext>
            </a:extLst>
          </p:cNvPr>
          <p:cNvSpPr txBox="1"/>
          <p:nvPr/>
        </p:nvSpPr>
        <p:spPr>
          <a:xfrm>
            <a:off x="6966753" y="4264950"/>
            <a:ext cx="1390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Out-of-plane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FEE6F6-1036-F244-9A35-D3884D6900D4}"/>
              </a:ext>
            </a:extLst>
          </p:cNvPr>
          <p:cNvSpPr txBox="1"/>
          <p:nvPr/>
        </p:nvSpPr>
        <p:spPr>
          <a:xfrm>
            <a:off x="3448045" y="1233587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103F53-1231-9A46-A69E-641D773A75E5}"/>
              </a:ext>
            </a:extLst>
          </p:cNvPr>
          <p:cNvSpPr txBox="1"/>
          <p:nvPr/>
        </p:nvSpPr>
        <p:spPr>
          <a:xfrm>
            <a:off x="7480520" y="1233586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40FEB0-321B-2E4E-852D-208C843B416B}"/>
              </a:ext>
            </a:extLst>
          </p:cNvPr>
          <p:cNvSpPr/>
          <p:nvPr/>
        </p:nvSpPr>
        <p:spPr>
          <a:xfrm>
            <a:off x="184584" y="3905543"/>
            <a:ext cx="586343" cy="28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8EE0E25-7896-3944-A18D-1FD1CFECF390}"/>
              </a:ext>
            </a:extLst>
          </p:cNvPr>
          <p:cNvSpPr/>
          <p:nvPr/>
        </p:nvSpPr>
        <p:spPr>
          <a:xfrm>
            <a:off x="55326" y="1519352"/>
            <a:ext cx="289673" cy="104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EB21CC1-A38A-DA4A-A206-943DF04A9279}"/>
              </a:ext>
            </a:extLst>
          </p:cNvPr>
          <p:cNvSpPr/>
          <p:nvPr/>
        </p:nvSpPr>
        <p:spPr>
          <a:xfrm>
            <a:off x="261216" y="1480291"/>
            <a:ext cx="289673" cy="201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5F31EC-8249-DC4E-843F-A682F63D8CFF}"/>
              </a:ext>
            </a:extLst>
          </p:cNvPr>
          <p:cNvSpPr/>
          <p:nvPr/>
        </p:nvSpPr>
        <p:spPr>
          <a:xfrm>
            <a:off x="966051" y="2641478"/>
            <a:ext cx="435213" cy="112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4F8205F8-98AD-A242-BA73-27DE3FDB675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94712" b="62694"/>
          <a:stretch/>
        </p:blipFill>
        <p:spPr>
          <a:xfrm>
            <a:off x="5187855" y="913622"/>
            <a:ext cx="205544" cy="117678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1C8BD74-0349-974D-AEDF-ACEC1CB21F2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94712" b="62694"/>
          <a:stretch/>
        </p:blipFill>
        <p:spPr>
          <a:xfrm>
            <a:off x="1256615" y="945028"/>
            <a:ext cx="205544" cy="1176785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86D54B5-F49F-A24E-A08C-0C5ADE0D5B6C}"/>
              </a:ext>
            </a:extLst>
          </p:cNvPr>
          <p:cNvCxnSpPr>
            <a:cxnSpLocks/>
          </p:cNvCxnSpPr>
          <p:nvPr/>
        </p:nvCxnSpPr>
        <p:spPr>
          <a:xfrm>
            <a:off x="16577" y="2679020"/>
            <a:ext cx="9939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23CFCF7-7878-744B-9BDE-65B2010E1135}"/>
              </a:ext>
            </a:extLst>
          </p:cNvPr>
          <p:cNvSpPr txBox="1"/>
          <p:nvPr/>
        </p:nvSpPr>
        <p:spPr>
          <a:xfrm>
            <a:off x="594913" y="2406536"/>
            <a:ext cx="9242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In-plane</a:t>
            </a:r>
            <a:endParaRPr lang="en-US" sz="1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A17B65-1C53-C64E-9087-6F5A56E24FD1}"/>
              </a:ext>
            </a:extLst>
          </p:cNvPr>
          <p:cNvSpPr/>
          <p:nvPr/>
        </p:nvSpPr>
        <p:spPr>
          <a:xfrm>
            <a:off x="1455370" y="1233586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72BE583-98CA-B54C-B3E3-FEBAAD45BFFD}"/>
              </a:ext>
            </a:extLst>
          </p:cNvPr>
          <p:cNvSpPr/>
          <p:nvPr/>
        </p:nvSpPr>
        <p:spPr>
          <a:xfrm>
            <a:off x="5392965" y="1247758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E1025A-CACD-EF4D-A0C7-CB26A6A0DEBB}"/>
              </a:ext>
            </a:extLst>
          </p:cNvPr>
          <p:cNvSpPr txBox="1"/>
          <p:nvPr/>
        </p:nvSpPr>
        <p:spPr>
          <a:xfrm>
            <a:off x="1573243" y="912488"/>
            <a:ext cx="1286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37588758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DF85CB1A-5547-0D41-A009-7A1E87722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519207" y="529409"/>
            <a:ext cx="3355218" cy="40752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0E3418-F415-1E4C-812D-F3245696A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1687" y="761813"/>
            <a:ext cx="3412542" cy="3534965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4E2DA45-95E8-8343-B623-EC5B18A2F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95827" y="527983"/>
            <a:ext cx="3355216" cy="408242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98446406-52BB-1A4B-ABF3-08C756D1DEFD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>
            <a:gsLst>
              <a:gs pos="0">
                <a:srgbClr val="FF9300"/>
              </a:gs>
              <a:gs pos="33000">
                <a:srgbClr val="FF9300"/>
              </a:gs>
              <a:gs pos="48000">
                <a:srgbClr val="FF9300"/>
              </a:gs>
              <a:gs pos="76000">
                <a:srgbClr val="F49F00"/>
              </a:gs>
            </a:gsLst>
            <a:lin ang="18900000" scaled="1"/>
          </a:gradFill>
          <a:ln>
            <a:noFill/>
          </a:ln>
          <a:effectLst>
            <a:innerShdw blurRad="368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en-US" b="1" cap="none" spc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8E7972-906E-FA44-B580-EE8218A3F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25BD7C-443C-BF4F-A588-76B3FF340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3EEC37-9A84-E84C-87FB-44BAB3A00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343A36A-AD09-5042-AEB6-3D7F49EF7610}"/>
              </a:ext>
            </a:extLst>
          </p:cNvPr>
          <p:cNvSpPr txBox="1">
            <a:spLocks/>
          </p:cNvSpPr>
          <p:nvPr/>
        </p:nvSpPr>
        <p:spPr>
          <a:xfrm>
            <a:off x="16577" y="-30027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Jet-hadron correlation at in-plane and out-of-plane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DFEE6F6-1036-F244-9A35-D3884D6900D4}"/>
              </a:ext>
            </a:extLst>
          </p:cNvPr>
          <p:cNvSpPr txBox="1"/>
          <p:nvPr/>
        </p:nvSpPr>
        <p:spPr>
          <a:xfrm>
            <a:off x="3448045" y="1233587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9103F53-1231-9A46-A69E-641D773A75E5}"/>
              </a:ext>
            </a:extLst>
          </p:cNvPr>
          <p:cNvSpPr txBox="1"/>
          <p:nvPr/>
        </p:nvSpPr>
        <p:spPr>
          <a:xfrm>
            <a:off x="7480520" y="1233586"/>
            <a:ext cx="1013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(e)+(d)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(a)+(h)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40FEB0-321B-2E4E-852D-208C843B416B}"/>
              </a:ext>
            </a:extLst>
          </p:cNvPr>
          <p:cNvSpPr/>
          <p:nvPr/>
        </p:nvSpPr>
        <p:spPr>
          <a:xfrm>
            <a:off x="184584" y="3905543"/>
            <a:ext cx="586343" cy="28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8EE0E25-7896-3944-A18D-1FD1CFECF390}"/>
              </a:ext>
            </a:extLst>
          </p:cNvPr>
          <p:cNvSpPr/>
          <p:nvPr/>
        </p:nvSpPr>
        <p:spPr>
          <a:xfrm>
            <a:off x="55326" y="1519352"/>
            <a:ext cx="289673" cy="104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EB21CC1-A38A-DA4A-A206-943DF04A9279}"/>
              </a:ext>
            </a:extLst>
          </p:cNvPr>
          <p:cNvSpPr/>
          <p:nvPr/>
        </p:nvSpPr>
        <p:spPr>
          <a:xfrm>
            <a:off x="261216" y="1480291"/>
            <a:ext cx="289673" cy="201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75F31EC-8249-DC4E-843F-A682F63D8CFF}"/>
              </a:ext>
            </a:extLst>
          </p:cNvPr>
          <p:cNvSpPr/>
          <p:nvPr/>
        </p:nvSpPr>
        <p:spPr>
          <a:xfrm>
            <a:off x="966051" y="2641478"/>
            <a:ext cx="435213" cy="112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4F8205F8-98AD-A242-BA73-27DE3FDB675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4712" b="62694"/>
          <a:stretch/>
        </p:blipFill>
        <p:spPr>
          <a:xfrm>
            <a:off x="5187855" y="913622"/>
            <a:ext cx="205544" cy="117678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1C8BD74-0349-974D-AEDF-ACEC1CB21F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4712" b="62694"/>
          <a:stretch/>
        </p:blipFill>
        <p:spPr>
          <a:xfrm>
            <a:off x="1256615" y="945028"/>
            <a:ext cx="205544" cy="1176785"/>
          </a:xfrm>
          <a:prstGeom prst="rect">
            <a:avLst/>
          </a:prstGeom>
        </p:spPr>
      </p:pic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86D54B5-F49F-A24E-A08C-0C5ADE0D5B6C}"/>
              </a:ext>
            </a:extLst>
          </p:cNvPr>
          <p:cNvCxnSpPr>
            <a:cxnSpLocks/>
          </p:cNvCxnSpPr>
          <p:nvPr/>
        </p:nvCxnSpPr>
        <p:spPr>
          <a:xfrm>
            <a:off x="16577" y="2679020"/>
            <a:ext cx="9939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23CFCF7-7878-744B-9BDE-65B2010E1135}"/>
              </a:ext>
            </a:extLst>
          </p:cNvPr>
          <p:cNvSpPr txBox="1"/>
          <p:nvPr/>
        </p:nvSpPr>
        <p:spPr>
          <a:xfrm>
            <a:off x="594913" y="2406536"/>
            <a:ext cx="9242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In-plane</a:t>
            </a:r>
            <a:endParaRPr lang="en-US" sz="1000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03A6AE1-D414-6C42-B5B4-162FA62C6C51}"/>
              </a:ext>
            </a:extLst>
          </p:cNvPr>
          <p:cNvSpPr/>
          <p:nvPr/>
        </p:nvSpPr>
        <p:spPr>
          <a:xfrm>
            <a:off x="5890460" y="4904826"/>
            <a:ext cx="952891" cy="1662443"/>
          </a:xfrm>
          <a:prstGeom prst="ellipse">
            <a:avLst/>
          </a:prstGeom>
          <a:solidFill>
            <a:srgbClr val="FF9300"/>
          </a:solidFill>
          <a:ln>
            <a:noFill/>
          </a:ln>
          <a:effectLst>
            <a:innerShdw blurRad="850900">
              <a:srgbClr val="FFFF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2914EAC-D953-A84C-B101-32C9DEE07B5D}"/>
              </a:ext>
            </a:extLst>
          </p:cNvPr>
          <p:cNvCxnSpPr>
            <a:cxnSpLocks/>
          </p:cNvCxnSpPr>
          <p:nvPr/>
        </p:nvCxnSpPr>
        <p:spPr>
          <a:xfrm flipV="1">
            <a:off x="6372831" y="4051300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5C712BD-612F-F94A-A1B7-2DE98C439A5D}"/>
              </a:ext>
            </a:extLst>
          </p:cNvPr>
          <p:cNvCxnSpPr>
            <a:cxnSpLocks/>
          </p:cNvCxnSpPr>
          <p:nvPr/>
        </p:nvCxnSpPr>
        <p:spPr>
          <a:xfrm rot="5400000" flipV="1">
            <a:off x="7223731" y="4889501"/>
            <a:ext cx="12700" cy="1689101"/>
          </a:xfrm>
          <a:prstGeom prst="straightConnector1">
            <a:avLst/>
          </a:prstGeom>
          <a:ln w="1905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89F43E73-5AFD-9B45-8F5D-19836BCE27EE}"/>
              </a:ext>
            </a:extLst>
          </p:cNvPr>
          <p:cNvCxnSpPr>
            <a:cxnSpLocks/>
          </p:cNvCxnSpPr>
          <p:nvPr/>
        </p:nvCxnSpPr>
        <p:spPr>
          <a:xfrm flipV="1">
            <a:off x="6867902" y="5592726"/>
            <a:ext cx="610331" cy="14947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9576D62B-7732-3E44-89BE-05D192E3B0D3}"/>
              </a:ext>
            </a:extLst>
          </p:cNvPr>
          <p:cNvCxnSpPr>
            <a:cxnSpLocks/>
          </p:cNvCxnSpPr>
          <p:nvPr/>
        </p:nvCxnSpPr>
        <p:spPr>
          <a:xfrm flipV="1">
            <a:off x="6873054" y="5649433"/>
            <a:ext cx="1073011" cy="9650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0FDB9D62-9201-1C4F-94D7-668C9FD01965}"/>
              </a:ext>
            </a:extLst>
          </p:cNvPr>
          <p:cNvCxnSpPr>
            <a:cxnSpLocks/>
            <a:endCxn id="65" idx="3"/>
          </p:cNvCxnSpPr>
          <p:nvPr/>
        </p:nvCxnSpPr>
        <p:spPr>
          <a:xfrm>
            <a:off x="6867902" y="5746952"/>
            <a:ext cx="684454" cy="23513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BCDF9A8-1022-FB4F-B5EC-27D802874402}"/>
              </a:ext>
            </a:extLst>
          </p:cNvPr>
          <p:cNvCxnSpPr>
            <a:cxnSpLocks/>
          </p:cNvCxnSpPr>
          <p:nvPr/>
        </p:nvCxnSpPr>
        <p:spPr>
          <a:xfrm>
            <a:off x="6858687" y="5735594"/>
            <a:ext cx="757302" cy="11175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1D953677-5177-334F-87C9-132EC1D5A9FA}"/>
              </a:ext>
            </a:extLst>
          </p:cNvPr>
          <p:cNvSpPr txBox="1"/>
          <p:nvPr/>
        </p:nvSpPr>
        <p:spPr>
          <a:xfrm>
            <a:off x="413607" y="4183255"/>
            <a:ext cx="5098772" cy="1851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The broadening effect was not observed for higher </a:t>
            </a:r>
            <a:r>
              <a:rPr lang="en-US" sz="2400" b="1" i="1" dirty="0" err="1"/>
              <a:t>p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associate tracks </a:t>
            </a:r>
            <a:br>
              <a:rPr lang="en-US" sz="2400" b="1" dirty="0"/>
            </a:br>
            <a:r>
              <a:rPr lang="en-US" sz="2400" b="1" dirty="0"/>
              <a:t>(2 &lt; </a:t>
            </a:r>
            <a:r>
              <a:rPr lang="en-US" sz="2400" b="1" i="1" dirty="0" err="1"/>
              <a:t>p</a:t>
            </a:r>
            <a:r>
              <a:rPr lang="en-US" sz="2400" b="1" baseline="-25000" dirty="0" err="1"/>
              <a:t>T</a:t>
            </a:r>
            <a:r>
              <a:rPr lang="en-US" sz="2400" b="1" baseline="-25000" dirty="0"/>
              <a:t> </a:t>
            </a:r>
            <a:r>
              <a:rPr lang="en-US" sz="2400" b="1" dirty="0"/>
              <a:t>&lt; 4 GeV/</a:t>
            </a:r>
            <a:r>
              <a:rPr lang="en-US" sz="2400" b="1" i="1" dirty="0"/>
              <a:t>c</a:t>
            </a:r>
            <a:r>
              <a:rPr lang="en-US" sz="2400" b="1" dirty="0"/>
              <a:t>)</a:t>
            </a:r>
          </a:p>
          <a:p>
            <a:endParaRPr lang="en-US" sz="700" b="1" dirty="0"/>
          </a:p>
          <a:p>
            <a:r>
              <a:rPr lang="en-US" sz="2000" b="1" dirty="0"/>
              <a:t>→ The results suggests:</a:t>
            </a:r>
          </a:p>
          <a:p>
            <a:r>
              <a:rPr lang="en-US" sz="2000" b="1" baseline="-25000" dirty="0"/>
              <a:t>        </a:t>
            </a:r>
            <a:endParaRPr lang="en-US" sz="2400" b="1" baseline="-25000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37BB50A-A89C-2745-B09D-7C768DD1FA32}"/>
              </a:ext>
            </a:extLst>
          </p:cNvPr>
          <p:cNvSpPr/>
          <p:nvPr/>
        </p:nvSpPr>
        <p:spPr>
          <a:xfrm rot="16200000">
            <a:off x="6208477" y="3965974"/>
            <a:ext cx="328709" cy="763272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1A5D2A1-7BC8-884E-9BD4-A9D2D9807883}"/>
              </a:ext>
            </a:extLst>
          </p:cNvPr>
          <p:cNvCxnSpPr>
            <a:cxnSpLocks/>
            <a:endCxn id="58" idx="0"/>
          </p:cNvCxnSpPr>
          <p:nvPr/>
        </p:nvCxnSpPr>
        <p:spPr>
          <a:xfrm flipH="1" flipV="1">
            <a:off x="5991196" y="4347610"/>
            <a:ext cx="375710" cy="573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AC876C42-572C-8C40-8282-E5FE0374D295}"/>
              </a:ext>
            </a:extLst>
          </p:cNvPr>
          <p:cNvCxnSpPr>
            <a:cxnSpLocks/>
            <a:endCxn id="58" idx="4"/>
          </p:cNvCxnSpPr>
          <p:nvPr/>
        </p:nvCxnSpPr>
        <p:spPr>
          <a:xfrm flipV="1">
            <a:off x="6366906" y="4347610"/>
            <a:ext cx="387562" cy="5739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6688BDA-0B7D-454B-B86A-2FD89ED0391D}"/>
              </a:ext>
            </a:extLst>
          </p:cNvPr>
          <p:cNvCxnSpPr>
            <a:cxnSpLocks/>
          </p:cNvCxnSpPr>
          <p:nvPr/>
        </p:nvCxnSpPr>
        <p:spPr>
          <a:xfrm flipH="1" flipV="1">
            <a:off x="6180083" y="4342976"/>
            <a:ext cx="192749" cy="55728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07284190-E10E-9247-A6D1-FFB979158216}"/>
              </a:ext>
            </a:extLst>
          </p:cNvPr>
          <p:cNvCxnSpPr>
            <a:cxnSpLocks/>
          </p:cNvCxnSpPr>
          <p:nvPr/>
        </p:nvCxnSpPr>
        <p:spPr>
          <a:xfrm flipH="1" flipV="1">
            <a:off x="6202218" y="4085959"/>
            <a:ext cx="196014" cy="81430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FD395CC0-6639-144C-9E4B-F93630C4E49E}"/>
              </a:ext>
            </a:extLst>
          </p:cNvPr>
          <p:cNvCxnSpPr>
            <a:cxnSpLocks/>
          </p:cNvCxnSpPr>
          <p:nvPr/>
        </p:nvCxnSpPr>
        <p:spPr>
          <a:xfrm flipV="1">
            <a:off x="6398231" y="4342976"/>
            <a:ext cx="59719" cy="55728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2DC77FB6-632C-DA44-9935-D7DE3982A5FD}"/>
              </a:ext>
            </a:extLst>
          </p:cNvPr>
          <p:cNvCxnSpPr>
            <a:cxnSpLocks/>
          </p:cNvCxnSpPr>
          <p:nvPr/>
        </p:nvCxnSpPr>
        <p:spPr>
          <a:xfrm flipV="1">
            <a:off x="6398231" y="4507331"/>
            <a:ext cx="160224" cy="37419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7E0440C0-AE11-E847-8DC9-FE326F0E013C}"/>
              </a:ext>
            </a:extLst>
          </p:cNvPr>
          <p:cNvSpPr/>
          <p:nvPr/>
        </p:nvSpPr>
        <p:spPr>
          <a:xfrm>
            <a:off x="7504218" y="5414211"/>
            <a:ext cx="328709" cy="665313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BFCB21D5-0C73-B842-B8D5-0A6CA739EE78}"/>
              </a:ext>
            </a:extLst>
          </p:cNvPr>
          <p:cNvCxnSpPr>
            <a:cxnSpLocks/>
            <a:stCxn id="50" idx="6"/>
            <a:endCxn id="65" idx="0"/>
          </p:cNvCxnSpPr>
          <p:nvPr/>
        </p:nvCxnSpPr>
        <p:spPr>
          <a:xfrm flipV="1">
            <a:off x="6843351" y="5414211"/>
            <a:ext cx="825222" cy="3218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F9F037A-F4B6-C347-BF4D-0618B04E45BF}"/>
              </a:ext>
            </a:extLst>
          </p:cNvPr>
          <p:cNvCxnSpPr>
            <a:cxnSpLocks/>
            <a:stCxn id="50" idx="6"/>
            <a:endCxn id="65" idx="4"/>
          </p:cNvCxnSpPr>
          <p:nvPr/>
        </p:nvCxnSpPr>
        <p:spPr>
          <a:xfrm>
            <a:off x="6843351" y="5736048"/>
            <a:ext cx="825222" cy="3434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19B21C6D-202C-6D49-B71F-59694901412F}"/>
              </a:ext>
            </a:extLst>
          </p:cNvPr>
          <p:cNvSpPr txBox="1"/>
          <p:nvPr/>
        </p:nvSpPr>
        <p:spPr>
          <a:xfrm>
            <a:off x="7796242" y="5759503"/>
            <a:ext cx="1084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In-plane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5E9A361B-0C7D-4E42-962A-F7C20E31940E}"/>
              </a:ext>
            </a:extLst>
          </p:cNvPr>
          <p:cNvSpPr txBox="1"/>
          <p:nvPr/>
        </p:nvSpPr>
        <p:spPr>
          <a:xfrm>
            <a:off x="6609254" y="4414608"/>
            <a:ext cx="1390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Out-of-plane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AA6F723-F522-A74F-9A8B-4D8BAA21DC87}"/>
              </a:ext>
            </a:extLst>
          </p:cNvPr>
          <p:cNvSpPr/>
          <p:nvPr/>
        </p:nvSpPr>
        <p:spPr>
          <a:xfrm>
            <a:off x="1455370" y="1233586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B68F34A-AFD1-1144-BEAF-367F210337AF}"/>
              </a:ext>
            </a:extLst>
          </p:cNvPr>
          <p:cNvSpPr/>
          <p:nvPr/>
        </p:nvSpPr>
        <p:spPr>
          <a:xfrm>
            <a:off x="5386921" y="1224210"/>
            <a:ext cx="45719" cy="1061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1D2626-C6D0-654C-891A-E6DCC4393535}"/>
              </a:ext>
            </a:extLst>
          </p:cNvPr>
          <p:cNvSpPr txBox="1"/>
          <p:nvPr/>
        </p:nvSpPr>
        <p:spPr>
          <a:xfrm>
            <a:off x="1083139" y="5726496"/>
            <a:ext cx="48006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Jet broadening for low </a:t>
            </a:r>
            <a:r>
              <a:rPr lang="en-US" sz="2000" b="1" i="1" dirty="0" err="1"/>
              <a:t>p</a:t>
            </a:r>
            <a:r>
              <a:rPr lang="en-US" sz="2000" b="1" baseline="-25000" dirty="0" err="1"/>
              <a:t>T</a:t>
            </a:r>
            <a:r>
              <a:rPr lang="en-US" sz="2000" b="1" dirty="0"/>
              <a:t> constituents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Jet collimation for high </a:t>
            </a:r>
            <a:r>
              <a:rPr lang="en-US" sz="2000" b="1" i="1" dirty="0" err="1"/>
              <a:t>p</a:t>
            </a:r>
            <a:r>
              <a:rPr lang="en-US" sz="2000" b="1" baseline="-25000" dirty="0" err="1"/>
              <a:t>T</a:t>
            </a:r>
            <a:r>
              <a:rPr lang="en-US" sz="2000" b="1" dirty="0"/>
              <a:t> constituents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BB22088-64A6-814F-B546-02A91C4485D2}"/>
              </a:ext>
            </a:extLst>
          </p:cNvPr>
          <p:cNvSpPr txBox="1"/>
          <p:nvPr/>
        </p:nvSpPr>
        <p:spPr>
          <a:xfrm>
            <a:off x="1573243" y="912488"/>
            <a:ext cx="1286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73898899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2ABE59A-ACF0-944A-BC6E-53B18BE9E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F6AA36-968F-B44F-AF02-9682D6FAD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8B4072-CC31-C847-BE1A-31B0E2096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776A1F-BB68-FD44-A951-BF3B63C60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B55D7B8-0A47-8041-A68E-31853106F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 position shift of near-side jet peak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1F399C-C8DE-BE46-841F-3040665B6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99600" y="957992"/>
            <a:ext cx="3597463" cy="43694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238E705-0026-764C-A9DF-FC40D5B512E3}"/>
              </a:ext>
            </a:extLst>
          </p:cNvPr>
          <p:cNvSpPr txBox="1"/>
          <p:nvPr/>
        </p:nvSpPr>
        <p:spPr>
          <a:xfrm>
            <a:off x="383673" y="5064048"/>
            <a:ext cx="8760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000" b="1" dirty="0"/>
              <a:t>Mean position of the near-side peak tend to be biased towards in-plane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2000" b="1" dirty="0"/>
              <a:t>The results suggests asymmetric jet modification </a:t>
            </a:r>
            <a:r>
              <a:rPr lang="en-US" sz="2000" b="1" dirty="0" err="1"/>
              <a:t>w.r.t</a:t>
            </a:r>
            <a:r>
              <a:rPr lang="en-US" sz="2000" b="1" dirty="0"/>
              <a:t> jet axis in mid-central collisions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b="1" dirty="0"/>
              <a:t>May be from initial elliptical shape of media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E38A21C-4D10-294A-8322-98C64376C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914030" y="957993"/>
            <a:ext cx="3597463" cy="43694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C67F3E4-8AC7-1E41-88EF-F3CF302A638E}"/>
              </a:ext>
            </a:extLst>
          </p:cNvPr>
          <p:cNvSpPr/>
          <p:nvPr/>
        </p:nvSpPr>
        <p:spPr>
          <a:xfrm>
            <a:off x="2979635" y="1800911"/>
            <a:ext cx="1332985" cy="163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D4F7C1-BCBA-EE4F-A593-97F420E58AD8}"/>
              </a:ext>
            </a:extLst>
          </p:cNvPr>
          <p:cNvSpPr/>
          <p:nvPr/>
        </p:nvSpPr>
        <p:spPr>
          <a:xfrm>
            <a:off x="7021955" y="1793350"/>
            <a:ext cx="1332985" cy="163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502D69-F181-1A4F-BD6B-116F7FB33395}"/>
              </a:ext>
            </a:extLst>
          </p:cNvPr>
          <p:cNvSpPr txBox="1"/>
          <p:nvPr/>
        </p:nvSpPr>
        <p:spPr>
          <a:xfrm>
            <a:off x="924657" y="1307807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35570117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575404-9C26-2248-9BA4-88A8FAB6E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52434"/>
            <a:ext cx="7886700" cy="435133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Flow background shape estimation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Several BG estimation methods are tested</a:t>
            </a:r>
          </a:p>
          <a:p>
            <a:pPr lvl="2">
              <a:buFont typeface="Wingdings" pitchFamily="2" charset="2"/>
              <a:buChar char="Ø"/>
            </a:pPr>
            <a:r>
              <a:rPr lang="en-US" dirty="0"/>
              <a:t>The largest systematic source 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Jet </a:t>
            </a:r>
            <a:r>
              <a:rPr lang="en-US" i="1" dirty="0" err="1">
                <a:latin typeface="NimbusRomNo9L"/>
              </a:rPr>
              <a:t>p</a:t>
            </a:r>
            <a:r>
              <a:rPr lang="en-US" sz="1600" dirty="0" err="1">
                <a:latin typeface="NimbusRomNo9L"/>
              </a:rPr>
              <a:t>T</a:t>
            </a:r>
            <a:r>
              <a:rPr lang="en-US" sz="1600" dirty="0">
                <a:latin typeface="NimbusRomNo9L"/>
              </a:rPr>
              <a:t> </a:t>
            </a:r>
            <a:r>
              <a:rPr lang="en-US" dirty="0">
                <a:latin typeface="NimbusRomNo9L"/>
              </a:rPr>
              <a:t>smearing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Compared uniform background subtraction and EP dependent background subtraction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Event classification for event mixing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Fine z vertex bin, fine centrality bins are tested</a:t>
            </a:r>
          </a:p>
          <a:p>
            <a:pPr lvl="1">
              <a:buFont typeface="Wingdings" pitchFamily="2" charset="2"/>
              <a:buChar char="Ø"/>
            </a:pPr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Peak shape estimator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>
                <a:latin typeface="NimbusRomNo9L"/>
              </a:rPr>
              <a:t>Fitting with Gaussian and Lorentzian are tested</a:t>
            </a:r>
            <a:endParaRPr lang="en-US" dirty="0"/>
          </a:p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42BAFF-F191-A14E-9DAD-D9A771AAC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881540-A239-254B-BE58-46A048751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D57631-BAB3-7C4B-B843-93D1FDCA4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82102F9-0656-4846-A31D-F7D309806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Systematic uncertainties for jet-hadron correlation</a:t>
            </a:r>
          </a:p>
        </p:txBody>
      </p:sp>
    </p:spTree>
    <p:extLst>
      <p:ext uri="{BB962C8B-B14F-4D97-AF65-F5344CB8AC3E}">
        <p14:creationId xmlns:p14="http://schemas.microsoft.com/office/powerpoint/2010/main" val="25230292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D593EB-5722-E54B-94AE-C2903502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75DB3-55F9-B14C-9616-FC87DB6AE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0EB15-B720-3A4F-B0C5-C2F8CDC8F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C30F48-57B4-B04F-B181-F3CC713AF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22" y="-39189"/>
            <a:ext cx="8803758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PART3 :</a:t>
            </a:r>
            <a:br>
              <a:rPr lang="en-US" dirty="0"/>
            </a:br>
            <a:r>
              <a:rPr lang="en-US" dirty="0"/>
              <a:t>Charged jet production cross section in pp collisions</a:t>
            </a:r>
            <a:br>
              <a:rPr lang="en-US" dirty="0"/>
            </a:b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4556A6-CDFD-E149-86F2-068F5FFB884A}"/>
              </a:ext>
            </a:extLst>
          </p:cNvPr>
          <p:cNvSpPr txBox="1"/>
          <p:nvPr/>
        </p:nvSpPr>
        <p:spPr>
          <a:xfrm>
            <a:off x="218322" y="982493"/>
            <a:ext cx="880375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Charged jet production cross sections reconstructed with </a:t>
            </a:r>
            <a:br>
              <a:rPr lang="en-US" sz="2400" dirty="0"/>
            </a:br>
            <a:r>
              <a:rPr lang="en-US" sz="2400" i="1" dirty="0"/>
              <a:t>R </a:t>
            </a:r>
            <a:r>
              <a:rPr lang="en-US" sz="2400" dirty="0"/>
              <a:t>= 0.2, 0.3, 0.4 and 0.6 are measured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1200" dirty="0"/>
          </a:p>
          <a:p>
            <a:pPr marL="285750" indent="-285750">
              <a:buFont typeface="Wingdings" pitchFamily="2" charset="2"/>
              <a:buChar char="Ø"/>
            </a:pPr>
            <a:endParaRPr lang="en-US" sz="100" dirty="0"/>
          </a:p>
          <a:p>
            <a:pPr marL="285750" indent="-285750">
              <a:buFont typeface="Wingdings" pitchFamily="2" charset="2"/>
              <a:buChar char="Ø"/>
            </a:pPr>
            <a:endParaRPr lang="en-US" sz="100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The results are compared to some </a:t>
            </a:r>
            <a:r>
              <a:rPr lang="en-US" sz="2400" dirty="0" err="1"/>
              <a:t>pQCD</a:t>
            </a:r>
            <a:r>
              <a:rPr lang="en-US" sz="2400" dirty="0"/>
              <a:t>-based model predictions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A NLO </a:t>
            </a:r>
            <a:r>
              <a:rPr lang="en-US" sz="2000" dirty="0" err="1"/>
              <a:t>pQCD</a:t>
            </a:r>
            <a:r>
              <a:rPr lang="en-US" sz="2000" dirty="0"/>
              <a:t>-based prediction (POWHEG+Pythia8) gives good description for relatively high-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dirty="0"/>
              <a:t> range (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dirty="0"/>
              <a:t> &gt; 10 GeV/</a:t>
            </a:r>
            <a:r>
              <a:rPr lang="en-US" sz="2000" i="1" dirty="0"/>
              <a:t>c</a:t>
            </a:r>
            <a:r>
              <a:rPr lang="en-US" sz="2000" dirty="0"/>
              <a:t>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The prediction shows large discrepancy from experimental result at relatively low-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dirty="0"/>
              <a:t> range (</a:t>
            </a:r>
            <a:r>
              <a:rPr lang="en-US" sz="2000" i="1" dirty="0" err="1"/>
              <a:t>p</a:t>
            </a:r>
            <a:r>
              <a:rPr lang="en-US" sz="2000" baseline="-25000" dirty="0" err="1"/>
              <a:t>T</a:t>
            </a:r>
            <a:r>
              <a:rPr lang="en-US" sz="2000" dirty="0"/>
              <a:t> &lt; 10 GeV/</a:t>
            </a:r>
            <a:r>
              <a:rPr lang="en-US" sz="2000" i="1" dirty="0"/>
              <a:t>c</a:t>
            </a:r>
            <a:r>
              <a:rPr lang="en-US" sz="2000" dirty="0"/>
              <a:t>) within large theoretical uncertainties</a:t>
            </a:r>
          </a:p>
          <a:p>
            <a:pPr marL="1200150" lvl="2" indent="-285750">
              <a:buFont typeface="Wingdings" pitchFamily="2" charset="2"/>
              <a:buChar char="Ø"/>
            </a:pPr>
            <a:r>
              <a:rPr lang="en-US" sz="2000" dirty="0"/>
              <a:t>Higher-order </a:t>
            </a:r>
            <a:r>
              <a:rPr lang="en-US" sz="2000" dirty="0" err="1"/>
              <a:t>pQCD</a:t>
            </a:r>
            <a:r>
              <a:rPr lang="en-US" sz="2000" dirty="0"/>
              <a:t> calculation, further study for non-perturbative effects will give better understanding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1200" dirty="0"/>
          </a:p>
          <a:p>
            <a:pPr marL="1200150" lvl="2" indent="-285750">
              <a:buFont typeface="Wingdings" pitchFamily="2" charset="2"/>
              <a:buChar char="Ø"/>
            </a:pPr>
            <a:endParaRPr lang="en-US" sz="100" dirty="0"/>
          </a:p>
          <a:p>
            <a:pPr marL="1200150" lvl="2" indent="-285750">
              <a:buFont typeface="Wingdings" pitchFamily="2" charset="2"/>
              <a:buChar char="Ø"/>
            </a:pPr>
            <a:endParaRPr lang="en-US" sz="100" i="1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The pp results were used as a reference of </a:t>
            </a:r>
            <a:r>
              <a:rPr lang="en-US" sz="2400" dirty="0" err="1"/>
              <a:t>Pb-Pb</a:t>
            </a:r>
            <a:r>
              <a:rPr lang="en-US" sz="2400" dirty="0"/>
              <a:t> </a:t>
            </a:r>
            <a:r>
              <a:rPr lang="en-US" sz="2400" dirty="0" err="1"/>
              <a:t>resuts</a:t>
            </a:r>
            <a:endParaRPr lang="en-US" sz="2400" dirty="0"/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Charged jet nuclear modification factor (</a:t>
            </a:r>
            <a:r>
              <a:rPr lang="en-US" sz="2000" i="1" dirty="0"/>
              <a:t>R</a:t>
            </a:r>
            <a:r>
              <a:rPr lang="en-US" sz="2000" baseline="-25000" dirty="0"/>
              <a:t>AA</a:t>
            </a:r>
            <a:r>
              <a:rPr lang="en-US" sz="2000" dirty="0"/>
              <a:t>) </a:t>
            </a:r>
            <a:r>
              <a:rPr lang="en-US" sz="2000" i="1" dirty="0"/>
              <a:t> </a:t>
            </a:r>
            <a:r>
              <a:rPr lang="en-US" sz="2000" dirty="0"/>
              <a:t>have been calculated as a function of centrality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000" dirty="0"/>
              <a:t>The strength of jet suppression have been estimated as a function of in-medium </a:t>
            </a:r>
            <a:r>
              <a:rPr lang="en-US" sz="2000" dirty="0" err="1"/>
              <a:t>parton</a:t>
            </a:r>
            <a:r>
              <a:rPr lang="en-US" sz="2000" dirty="0"/>
              <a:t> path-length</a:t>
            </a:r>
            <a:r>
              <a:rPr lang="en-US" sz="20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29705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D593EB-5722-E54B-94AE-C2903502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75DB3-55F9-B14C-9616-FC87DB6AE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0EB15-B720-3A4F-B0C5-C2F8CDC8F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C30F48-57B4-B04F-B181-F3CC713AF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22" y="-39189"/>
            <a:ext cx="9047598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PART3 :</a:t>
            </a:r>
            <a:br>
              <a:rPr lang="en-US" dirty="0"/>
            </a:br>
            <a:r>
              <a:rPr lang="en-US" dirty="0"/>
              <a:t>Charged jet </a:t>
            </a:r>
            <a:r>
              <a:rPr lang="en-US" i="1" dirty="0"/>
              <a:t>v</a:t>
            </a:r>
            <a:r>
              <a:rPr lang="en-US" baseline="-25000" dirty="0"/>
              <a:t>2 </a:t>
            </a:r>
            <a:r>
              <a:rPr lang="en-US" dirty="0"/>
              <a:t>in </a:t>
            </a:r>
            <a:r>
              <a:rPr lang="en-US" dirty="0" err="1"/>
              <a:t>Pb-Pb</a:t>
            </a:r>
            <a:r>
              <a:rPr lang="en-US" dirty="0"/>
              <a:t> collisions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9A067D4-93FF-FB4F-9485-D8DF76B9BA81}"/>
                  </a:ext>
                </a:extLst>
              </p:cNvPr>
              <p:cNvSpPr txBox="1"/>
              <p:nvPr/>
            </p:nvSpPr>
            <p:spPr>
              <a:xfrm>
                <a:off x="0" y="1837293"/>
                <a:ext cx="8973519" cy="2891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dirty="0"/>
                  <a:t>Charged jet </a:t>
                </a:r>
                <a:r>
                  <a:rPr lang="en-US" sz="2400" i="1" dirty="0"/>
                  <a:t>v</a:t>
                </a:r>
                <a:r>
                  <a:rPr lang="en-US" sz="2400" baseline="-25000" dirty="0"/>
                  <a:t>2 </a:t>
                </a:r>
                <a:r>
                  <a:rPr lang="en-US" sz="2400" dirty="0"/>
                  <a:t>in mid-central (30-50%) </a:t>
                </a:r>
                <a:r>
                  <a:rPr lang="en-US" sz="2400" dirty="0" err="1"/>
                  <a:t>Pb-Pb</a:t>
                </a:r>
                <a:r>
                  <a:rPr lang="en-US" sz="2400" dirty="0"/>
                  <a:t> collisions</a:t>
                </a:r>
                <a:br>
                  <a:rPr lang="en-US" sz="2400" dirty="0"/>
                </a:br>
                <a:r>
                  <a:rPr lang="en-US" sz="2400" dirty="0"/>
                  <a:t>at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400" i="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400" dirty="0"/>
                  <a:t> = 5.02 </a:t>
                </a:r>
                <a:r>
                  <a:rPr lang="en-US" sz="2400" dirty="0" err="1"/>
                  <a:t>TeV</a:t>
                </a:r>
                <a:r>
                  <a:rPr lang="en-US" sz="2400" dirty="0"/>
                  <a:t> have been studied 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200" dirty="0"/>
                  <a:t>Compared to the charged jet </a:t>
                </a:r>
                <a:r>
                  <a:rPr lang="en-US" sz="2200" i="1" dirty="0"/>
                  <a:t>v</a:t>
                </a:r>
                <a:r>
                  <a:rPr lang="en-US" sz="2200" baseline="-25000" dirty="0"/>
                  <a:t>2</a:t>
                </a:r>
                <a:r>
                  <a:rPr lang="en-US" sz="2200" dirty="0"/>
                  <a:t> in </a:t>
                </a:r>
                <a:r>
                  <a:rPr lang="en-US" sz="2200" dirty="0" err="1"/>
                  <a:t>Pb-Pb</a:t>
                </a:r>
                <a:r>
                  <a:rPr lang="en-US" sz="2200" dirty="0"/>
                  <a:t> collisions at</a:t>
                </a:r>
                <a:r>
                  <a:rPr lang="en-US" sz="2200" b="1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2200" i="0">
                                <a:latin typeface="Cambria Math" panose="02040503050406030204" pitchFamily="18" charset="0"/>
                              </a:rPr>
                              <m:t>NN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200" dirty="0"/>
                  <a:t> = 2.76 </a:t>
                </a:r>
                <a:r>
                  <a:rPr lang="en-US" sz="2200" dirty="0" err="1"/>
                  <a:t>TeV</a:t>
                </a:r>
                <a:endParaRPr lang="en-US" sz="2200" dirty="0"/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sz="2200" dirty="0"/>
                  <a:t>No collision energy dependence have been observed as well as </a:t>
                </a:r>
                <a:r>
                  <a:rPr lang="en-US" sz="2200" i="1" dirty="0"/>
                  <a:t>R</a:t>
                </a:r>
                <a:r>
                  <a:rPr lang="en-US" sz="2200" baseline="-25000" dirty="0"/>
                  <a:t>AA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200" dirty="0"/>
                  <a:t>Compared to a toy model Glauber MC simulation</a:t>
                </a:r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sz="2200" dirty="0"/>
                  <a:t>Not described completely only with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en-GB" sz="22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m:rPr>
                        <m:sty m:val="p"/>
                      </m:rPr>
                      <a:rPr lang="en-GB" sz="2200" b="0" i="0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2200" dirty="0"/>
                  <a:t> </a:t>
                </a:r>
                <a:r>
                  <a:rPr lang="en-US" sz="2200" i="1" dirty="0"/>
                  <a:t>L </a:t>
                </a:r>
                <a:r>
                  <a:rPr lang="en-US" sz="2200" dirty="0"/>
                  <a:t>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en-GB" sz="2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m:rPr>
                        <m:sty m:val="p"/>
                      </m:rPr>
                      <a:rPr lang="en-GB" sz="22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2200" dirty="0"/>
                  <a:t> </a:t>
                </a:r>
                <a:r>
                  <a:rPr lang="en-US" sz="2200" i="1" dirty="0"/>
                  <a:t>L</a:t>
                </a:r>
                <a:r>
                  <a:rPr lang="en-US" sz="2200" baseline="30000" dirty="0"/>
                  <a:t>2</a:t>
                </a:r>
              </a:p>
              <a:p>
                <a:pPr marL="1657350" lvl="3" indent="-285750">
                  <a:buFont typeface="Wingdings" pitchFamily="2" charset="2"/>
                  <a:buChar char="Ø"/>
                </a:pPr>
                <a:r>
                  <a:rPr lang="en-US" sz="2200" dirty="0"/>
                  <a:t>Other energy loss regime (e.g.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en-GB" sz="2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m:rPr>
                        <m:sty m:val="p"/>
                      </m:rPr>
                      <a:rPr lang="en-GB" sz="22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2200" dirty="0"/>
                  <a:t> </a:t>
                </a:r>
                <a:r>
                  <a:rPr lang="en-US" sz="2200" i="1" dirty="0"/>
                  <a:t>L</a:t>
                </a:r>
                <a:r>
                  <a:rPr lang="en-US" sz="2200" baseline="30000" dirty="0"/>
                  <a:t>3</a:t>
                </a:r>
                <a:r>
                  <a:rPr lang="en-US" sz="2200" dirty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r>
                      <a:rPr lang="en-GB" sz="22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  <m:r>
                      <m:rPr>
                        <m:sty m:val="p"/>
                      </m:rPr>
                      <a:rPr lang="en-GB" sz="22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T</m:t>
                    </m:r>
                    <m:r>
                      <a:rPr lang="en-US" sz="2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2200" dirty="0"/>
                  <a:t> </a:t>
                </a:r>
                <a:r>
                  <a:rPr lang="en-US" sz="2200" i="1" dirty="0"/>
                  <a:t>L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200" i="1" dirty="0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i="1" dirty="0">
                            <a:latin typeface="Cambria Math" panose="02040503050406030204" pitchFamily="18" charset="0"/>
                          </a:rPr>
                          <m:t>𝜌</m:t>
                        </m:r>
                      </m:e>
                    </m:rad>
                  </m:oMath>
                </a14:m>
                <a:r>
                  <a:rPr lang="en-US" sz="2200" dirty="0"/>
                  <a:t>)</a:t>
                </a:r>
                <a:br>
                  <a:rPr lang="en-US" sz="2200" dirty="0"/>
                </a:br>
                <a:r>
                  <a:rPr lang="en-US" sz="2200" dirty="0"/>
                  <a:t>may give better description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9A067D4-93FF-FB4F-9485-D8DF76B9B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837293"/>
                <a:ext cx="8973519" cy="2891112"/>
              </a:xfrm>
              <a:prstGeom prst="rect">
                <a:avLst/>
              </a:prstGeom>
              <a:blipFill>
                <a:blip r:embed="rId3"/>
                <a:stretch>
                  <a:fillRect l="-849" t="-1754" b="-30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09122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D593EB-5722-E54B-94AE-C29035021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Jan/25/2019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75DB3-55F9-B14C-9616-FC87DB6AE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0EB15-B720-3A4F-B0C5-C2F8CDC8F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2C30F48-57B4-B04F-B181-F3CC713AF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22" y="-39189"/>
            <a:ext cx="9047598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PART3 :</a:t>
            </a:r>
            <a:br>
              <a:rPr lang="en-US" dirty="0"/>
            </a:br>
            <a:r>
              <a:rPr lang="en-US" dirty="0"/>
              <a:t>Charged jet </a:t>
            </a:r>
            <a:r>
              <a:rPr lang="en-US" i="1" dirty="0"/>
              <a:t>v</a:t>
            </a:r>
            <a:r>
              <a:rPr lang="en-US" baseline="-25000" dirty="0"/>
              <a:t>2 </a:t>
            </a:r>
            <a:r>
              <a:rPr lang="en-US" dirty="0"/>
              <a:t>and jet-hadron correlation in </a:t>
            </a:r>
            <a:r>
              <a:rPr lang="en-US" dirty="0" err="1"/>
              <a:t>Pb-Pb</a:t>
            </a:r>
            <a:r>
              <a:rPr lang="en-US" dirty="0"/>
              <a:t> collisions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90D5FF2-110A-6A4C-85A9-9D3CF0FA8C56}"/>
                  </a:ext>
                </a:extLst>
              </p:cNvPr>
              <p:cNvSpPr txBox="1"/>
              <p:nvPr/>
            </p:nvSpPr>
            <p:spPr>
              <a:xfrm>
                <a:off x="117838" y="1538510"/>
                <a:ext cx="9148082" cy="41030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lang="en-US" sz="2400" dirty="0"/>
                  <a:t>Charged jet-hadron correlation of near-side jet peak in mid-central (30-50%) </a:t>
                </a:r>
                <a:r>
                  <a:rPr lang="en-US" sz="2400" dirty="0" err="1"/>
                  <a:t>Pb-Pb</a:t>
                </a:r>
                <a:r>
                  <a:rPr lang="en-US" sz="2400" dirty="0"/>
                  <a:t> collisions at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b="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GB" sz="2400" b="0" i="1">
                                <a:latin typeface="Cambria Math" panose="02040503050406030204" pitchFamily="18" charset="0"/>
                              </a:rPr>
                              <m:t>𝑁𝑁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400" dirty="0"/>
                  <a:t> = 5.02 </a:t>
                </a:r>
                <a:r>
                  <a:rPr lang="en-US" sz="2400" dirty="0" err="1"/>
                  <a:t>TeV</a:t>
                </a:r>
                <a:r>
                  <a:rPr lang="en-US" sz="2400" dirty="0"/>
                  <a:t> have been studied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200" dirty="0"/>
                  <a:t>Jet emission angle dependence </a:t>
                </a:r>
                <a:r>
                  <a:rPr lang="en-US" sz="2200" dirty="0" err="1"/>
                  <a:t>w.r.t</a:t>
                </a:r>
                <a:r>
                  <a:rPr lang="en-US" sz="2200" dirty="0"/>
                  <a:t> event plane (</a:t>
                </a:r>
                <a:r>
                  <a:rPr lang="en-US" altLang="ja-JP" sz="2200" i="1" dirty="0"/>
                  <a:t>ψ</a:t>
                </a:r>
                <a:r>
                  <a:rPr lang="en-US" altLang="ja-JP" sz="2200" baseline="-25000" dirty="0"/>
                  <a:t>2</a:t>
                </a:r>
                <a:r>
                  <a:rPr lang="en-US" sz="2200" dirty="0"/>
                  <a:t>) have been observed for near-side peak</a:t>
                </a:r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sz="2200" dirty="0"/>
                  <a:t>Slight broaden distribution at out-of-plane for </a:t>
                </a:r>
                <a:br>
                  <a:rPr lang="en-US" sz="2200" dirty="0"/>
                </a:br>
                <a:r>
                  <a:rPr lang="en-US" sz="2200" dirty="0"/>
                  <a:t>0.7 &lt; </a:t>
                </a:r>
                <a:r>
                  <a:rPr lang="en-US" sz="2200" i="1" dirty="0" err="1"/>
                  <a:t>p</a:t>
                </a:r>
                <a:r>
                  <a:rPr lang="en-US" sz="2200" baseline="-25000" dirty="0" err="1"/>
                  <a:t>T</a:t>
                </a:r>
                <a:r>
                  <a:rPr lang="en-US" sz="2200" dirty="0"/>
                  <a:t> &lt; 2 GeV/</a:t>
                </a:r>
                <a:r>
                  <a:rPr lang="en-US" sz="2200" i="1" dirty="0"/>
                  <a:t>c </a:t>
                </a:r>
                <a:r>
                  <a:rPr lang="en-US" sz="2200" dirty="0"/>
                  <a:t>associated tracks</a:t>
                </a:r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sz="2200" dirty="0"/>
                  <a:t>The broadening effect have not been observed for </a:t>
                </a:r>
                <a:br>
                  <a:rPr lang="en-US" sz="2200" dirty="0"/>
                </a:br>
                <a:r>
                  <a:rPr lang="en-US" sz="2200" dirty="0"/>
                  <a:t>2 &lt; </a:t>
                </a:r>
                <a:r>
                  <a:rPr lang="en-US" sz="2200" i="1" dirty="0" err="1"/>
                  <a:t>p</a:t>
                </a:r>
                <a:r>
                  <a:rPr lang="en-US" sz="2200" baseline="-25000" dirty="0" err="1"/>
                  <a:t>T</a:t>
                </a:r>
                <a:r>
                  <a:rPr lang="en-US" sz="2200" dirty="0"/>
                  <a:t> &lt; 4 GeV/</a:t>
                </a:r>
                <a:r>
                  <a:rPr lang="en-US" sz="2200" i="1" dirty="0"/>
                  <a:t>c  </a:t>
                </a:r>
                <a:r>
                  <a:rPr lang="en-US" sz="2200" dirty="0"/>
                  <a:t>associated tracks</a:t>
                </a:r>
              </a:p>
              <a:p>
                <a:pPr marL="1200150" lvl="2" indent="-285750">
                  <a:buFont typeface="Wingdings" pitchFamily="2" charset="2"/>
                  <a:buChar char="Ø"/>
                </a:pPr>
                <a:r>
                  <a:rPr lang="en-US" sz="2200" dirty="0"/>
                  <a:t>Mean position shift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r>
                  <a:rPr lang="en-US" sz="2200" dirty="0"/>
                  <a:t>The results will be a hint for in-medium </a:t>
                </a:r>
                <a:r>
                  <a:rPr lang="en-US" sz="2200" dirty="0" err="1"/>
                  <a:t>parton</a:t>
                </a:r>
                <a:r>
                  <a:rPr lang="en-US" sz="2200" dirty="0"/>
                  <a:t> energy re-distribution</a:t>
                </a:r>
              </a:p>
              <a:p>
                <a:pPr marL="742950" lvl="1" indent="-285750">
                  <a:buFont typeface="Wingdings" pitchFamily="2" charset="2"/>
                  <a:buChar char="Ø"/>
                </a:pPr>
                <a:endParaRPr lang="en-US" i="1" dirty="0"/>
              </a:p>
              <a:p>
                <a:pPr marL="742950" lvl="1" indent="-285750">
                  <a:buFont typeface="Wingdings" pitchFamily="2" charset="2"/>
                  <a:buChar char="Ø"/>
                </a:pPr>
                <a:endParaRPr lang="en-US" i="1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90D5FF2-110A-6A4C-85A9-9D3CF0FA8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38" y="1538510"/>
                <a:ext cx="9148082" cy="4103046"/>
              </a:xfrm>
              <a:prstGeom prst="rect">
                <a:avLst/>
              </a:prstGeom>
              <a:blipFill>
                <a:blip r:embed="rId3"/>
                <a:stretch>
                  <a:fillRect l="-831" t="-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210065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0" y="2183788"/>
            <a:ext cx="9144000" cy="3254149"/>
          </a:xfrm>
        </p:spPr>
        <p:txBody>
          <a:bodyPr/>
          <a:lstStyle/>
          <a:p>
            <a:pPr marL="0" indent="0" algn="ctr">
              <a:buNone/>
            </a:pPr>
            <a:r>
              <a:rPr lang="en-US" sz="5400" dirty="0"/>
              <a:t>Backup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89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04" y="826513"/>
            <a:ext cx="6622191" cy="5572359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260904" y="826513"/>
            <a:ext cx="6622191" cy="5572359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QGP in the Universe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578" y="1347453"/>
            <a:ext cx="2686050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QGP is presumed to have formed the early Universe</a:t>
            </a:r>
          </a:p>
          <a:p>
            <a:r>
              <a:rPr lang="en-US" dirty="0"/>
              <a:t>(~10 </a:t>
            </a:r>
            <a:r>
              <a:rPr lang="en-US" altLang="ja-JP" dirty="0" err="1"/>
              <a:t>μs</a:t>
            </a:r>
            <a:r>
              <a:rPr lang="en-US" altLang="ja-JP" dirty="0"/>
              <a:t> after the Big bang</a:t>
            </a:r>
            <a:r>
              <a:rPr lang="en-US" dirty="0"/>
              <a:t>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955848" y="3408807"/>
            <a:ext cx="2080577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/>
              <a:t>QGP may </a:t>
            </a:r>
            <a:r>
              <a:rPr lang="en-US" dirty="0"/>
              <a:t>be formed in the neutron stars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8" t="7113" r="39235" b="21541"/>
          <a:stretch/>
        </p:blipFill>
        <p:spPr>
          <a:xfrm>
            <a:off x="2836189" y="1222853"/>
            <a:ext cx="2448733" cy="3975690"/>
          </a:xfrm>
          <a:prstGeom prst="ellipse">
            <a:avLst/>
          </a:prstGeom>
          <a:ln w="12700"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53" t="58712" r="3865" b="32012"/>
          <a:stretch/>
        </p:blipFill>
        <p:spPr>
          <a:xfrm>
            <a:off x="6860207" y="4098170"/>
            <a:ext cx="766965" cy="516861"/>
          </a:xfrm>
          <a:prstGeom prst="ellipse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5866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2" grpId="0" animBg="1"/>
      <p:bldP spid="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0241" y="3169191"/>
            <a:ext cx="8723859" cy="304509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Initial </a:t>
            </a:r>
            <a:r>
              <a:rPr lang="en-US" dirty="0" err="1"/>
              <a:t>parton</a:t>
            </a:r>
            <a:r>
              <a:rPr lang="en-US" dirty="0"/>
              <a:t> scattering and thermalization (0 &lt; </a:t>
            </a:r>
            <a:r>
              <a:rPr lang="en-US" altLang="ja-JP" i="1" dirty="0" err="1"/>
              <a:t>τ</a:t>
            </a:r>
            <a:r>
              <a:rPr lang="en-US" altLang="ja-JP" dirty="0"/>
              <a:t> &lt; 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o</a:t>
            </a:r>
            <a:r>
              <a:rPr lang="en-US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Hydrodynamical evolution (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o</a:t>
            </a:r>
            <a:r>
              <a:rPr lang="en-US" dirty="0"/>
              <a:t> &lt;</a:t>
            </a:r>
            <a:r>
              <a:rPr lang="en-US" i="1" dirty="0"/>
              <a:t> </a:t>
            </a:r>
            <a:r>
              <a:rPr lang="en-US" altLang="ja-JP" i="1" dirty="0" err="1"/>
              <a:t>τ</a:t>
            </a:r>
            <a:r>
              <a:rPr lang="en-US" altLang="ja-JP" i="1" dirty="0"/>
              <a:t> </a:t>
            </a:r>
            <a:r>
              <a:rPr lang="en-US" altLang="ja-JP" dirty="0"/>
              <a:t>&lt; 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f</a:t>
            </a:r>
            <a:r>
              <a:rPr lang="en-US" dirty="0"/>
              <a:t>)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QGP 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Hadronization and freezeout (</a:t>
            </a:r>
            <a:r>
              <a:rPr lang="en-US" altLang="ja-JP" i="1" dirty="0" err="1"/>
              <a:t>τ</a:t>
            </a:r>
            <a:r>
              <a:rPr lang="en-US" altLang="ja-JP" i="1" baseline="-25000" dirty="0" err="1"/>
              <a:t>f</a:t>
            </a:r>
            <a:r>
              <a:rPr lang="en-US" altLang="ja-JP" i="1" baseline="-25000" dirty="0"/>
              <a:t> </a:t>
            </a:r>
            <a:r>
              <a:rPr lang="en-US" altLang="ja-JP" dirty="0"/>
              <a:t> &lt; </a:t>
            </a:r>
            <a:r>
              <a:rPr lang="en-US" altLang="ja-JP" i="1" dirty="0" err="1"/>
              <a:t>τ</a:t>
            </a:r>
            <a:r>
              <a:rPr lang="en-US" dirty="0"/>
              <a:t>)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Chemical freeze out</a:t>
            </a:r>
          </a:p>
          <a:p>
            <a:pPr lvl="1">
              <a:buFont typeface="Wingdings" charset="2"/>
              <a:buChar char="Ø"/>
            </a:pPr>
            <a:r>
              <a:rPr lang="en-US" dirty="0"/>
              <a:t>Kinematic freeze out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picture of relativistic heavy ion collisions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592702"/>
            <a:ext cx="5728625" cy="16731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0242" y="1527932"/>
            <a:ext cx="755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i="1" dirty="0" err="1"/>
              <a:t>τ</a:t>
            </a:r>
            <a:r>
              <a:rPr lang="en-US" altLang="ja-JP" sz="1400" i="1" dirty="0"/>
              <a:t> = 0</a:t>
            </a:r>
            <a:endParaRPr lang="en-US" sz="14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864242" y="1527932"/>
            <a:ext cx="755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i="1" dirty="0" err="1"/>
              <a:t>τ</a:t>
            </a:r>
            <a:r>
              <a:rPr lang="en-US" altLang="ja-JP" sz="1400" i="1" dirty="0"/>
              <a:t> = </a:t>
            </a:r>
            <a:r>
              <a:rPr lang="en-US" altLang="ja-JP" sz="1400" i="1" dirty="0" err="1"/>
              <a:t>τ</a:t>
            </a:r>
            <a:r>
              <a:rPr lang="en-US" altLang="ja-JP" sz="1400" i="1" baseline="-25000" dirty="0" err="1"/>
              <a:t>o</a:t>
            </a:r>
            <a:endParaRPr lang="en-US" sz="1400" i="1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3946392" y="1510208"/>
            <a:ext cx="755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i="1" dirty="0" err="1"/>
              <a:t>τ</a:t>
            </a:r>
            <a:r>
              <a:rPr lang="en-US" altLang="ja-JP" sz="1400" i="1" dirty="0"/>
              <a:t> = </a:t>
            </a:r>
            <a:r>
              <a:rPr lang="en-US" altLang="ja-JP" sz="1400" i="1" dirty="0" err="1"/>
              <a:t>τ</a:t>
            </a:r>
            <a:r>
              <a:rPr lang="en-US" altLang="ja-JP" sz="1400" i="1" baseline="-25000" dirty="0" err="1"/>
              <a:t>f</a:t>
            </a:r>
            <a:endParaRPr lang="en-US" sz="1400" i="1" baseline="-25000" dirty="0"/>
          </a:p>
        </p:txBody>
      </p:sp>
      <p:sp>
        <p:nvSpPr>
          <p:cNvPr id="13" name="Rectangle 12"/>
          <p:cNvSpPr/>
          <p:nvPr/>
        </p:nvSpPr>
        <p:spPr>
          <a:xfrm>
            <a:off x="1096021" y="2845837"/>
            <a:ext cx="4744942" cy="420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29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BFE27B-3ED1-394E-B160-19077EC30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AA2209-D6F2-A44B-A798-557C803E2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5398B9-DAED-304C-8F19-3CF8A03C1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FA82006-73AD-2544-AEE6-354920C1A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 scattering and factorization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9296B3-8964-3A4B-BA9C-71BD986C1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070" y="795388"/>
            <a:ext cx="5503178" cy="424582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666AE9E-4D1E-FA4D-AE77-5AE2CC006D05}"/>
              </a:ext>
            </a:extLst>
          </p:cNvPr>
          <p:cNvSpPr/>
          <p:nvPr/>
        </p:nvSpPr>
        <p:spPr>
          <a:xfrm>
            <a:off x="5053914" y="4841544"/>
            <a:ext cx="2092924" cy="58720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7587CA-AC58-9E4E-904D-1F5ED3E43589}"/>
              </a:ext>
            </a:extLst>
          </p:cNvPr>
          <p:cNvSpPr/>
          <p:nvPr/>
        </p:nvSpPr>
        <p:spPr>
          <a:xfrm>
            <a:off x="1676659" y="4841544"/>
            <a:ext cx="3074514" cy="587204"/>
          </a:xfrm>
          <a:prstGeom prst="rect">
            <a:avLst/>
          </a:prstGeom>
          <a:noFill/>
          <a:ln w="25400">
            <a:solidFill>
              <a:srgbClr val="F49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47814B-0FB1-CC43-BCD0-51E4141707F0}"/>
              </a:ext>
            </a:extLst>
          </p:cNvPr>
          <p:cNvSpPr/>
          <p:nvPr/>
        </p:nvSpPr>
        <p:spPr>
          <a:xfrm>
            <a:off x="7364756" y="4841544"/>
            <a:ext cx="1453335" cy="587204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B0455D-5BE7-5743-82A6-7A08D6759502}"/>
              </a:ext>
            </a:extLst>
          </p:cNvPr>
          <p:cNvSpPr txBox="1"/>
          <p:nvPr/>
        </p:nvSpPr>
        <p:spPr>
          <a:xfrm>
            <a:off x="1612847" y="5389893"/>
            <a:ext cx="3425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Parton Distribution Function (PDF)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484F8A-8980-6E43-8B9E-B0878C9EA191}"/>
              </a:ext>
            </a:extLst>
          </p:cNvPr>
          <p:cNvSpPr txBox="1"/>
          <p:nvPr/>
        </p:nvSpPr>
        <p:spPr>
          <a:xfrm>
            <a:off x="5009437" y="5389893"/>
            <a:ext cx="2211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Partonic cross section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0117E4-0735-6448-ADF5-C1CAD9084548}"/>
              </a:ext>
            </a:extLst>
          </p:cNvPr>
          <p:cNvSpPr txBox="1"/>
          <p:nvPr/>
        </p:nvSpPr>
        <p:spPr>
          <a:xfrm>
            <a:off x="7401248" y="5400463"/>
            <a:ext cx="22112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Fragmentation Function (FF)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37B6E9-3DBB-5045-8498-4734C1BE526F}"/>
              </a:ext>
            </a:extLst>
          </p:cNvPr>
          <p:cNvSpPr txBox="1"/>
          <p:nvPr/>
        </p:nvSpPr>
        <p:spPr>
          <a:xfrm>
            <a:off x="325909" y="5846104"/>
            <a:ext cx="5319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Partonic cross section : Perturbatively calculable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dirty="0"/>
              <a:t>PDF and FF : Contains Non-perturbative information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F360E5-F8A0-2448-B44A-BF2447F57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6" y="4962446"/>
            <a:ext cx="8541770" cy="37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7672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2903511-4947-8446-8F76-ED5F48A4B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6C4635-6C8B-3743-96A7-3A33CC32A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4358B0-85F6-6D4F-9E83-AC1AE4725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8094AB-E40E-4646-A69F-F0294459F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855D15E-2BED-FA4F-8E81-E0F4B601C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Centrality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35F5E93-A2DC-D64A-BBEF-F41B1A64E646}"/>
              </a:ext>
            </a:extLst>
          </p:cNvPr>
          <p:cNvSpPr txBox="1">
            <a:spLocks/>
          </p:cNvSpPr>
          <p:nvPr/>
        </p:nvSpPr>
        <p:spPr>
          <a:xfrm>
            <a:off x="5305736" y="2696345"/>
            <a:ext cx="4016022" cy="2799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n-US" sz="2000" dirty="0"/>
              <a:t>A measure of impact parameter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/>
              <a:t>Glauber fit to measured multiplicity distribution</a:t>
            </a:r>
          </a:p>
          <a:p>
            <a:pPr lvl="1">
              <a:buFont typeface="Wingdings" charset="2"/>
              <a:buChar char="Ø"/>
            </a:pPr>
            <a:r>
              <a:rPr lang="en-US" sz="1800" dirty="0"/>
              <a:t>Experimentally, centrality is expressed in percentile of total multiplicity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61340C-2F4D-1E4E-BCB1-B544BFEB3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48" y="1864973"/>
            <a:ext cx="5067003" cy="321088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ADE382FF-6578-2D41-BE5E-B2D0315C1AAC}"/>
              </a:ext>
            </a:extLst>
          </p:cNvPr>
          <p:cNvSpPr/>
          <p:nvPr/>
        </p:nvSpPr>
        <p:spPr>
          <a:xfrm>
            <a:off x="4701984" y="5129666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A6C79A6-7D54-D345-8369-43F0A36B9AB9}"/>
              </a:ext>
            </a:extLst>
          </p:cNvPr>
          <p:cNvSpPr/>
          <p:nvPr/>
        </p:nvSpPr>
        <p:spPr>
          <a:xfrm>
            <a:off x="4730857" y="5128364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7FF4C83-1BF2-0647-B7DD-A3E1B5EB2754}"/>
              </a:ext>
            </a:extLst>
          </p:cNvPr>
          <p:cNvSpPr/>
          <p:nvPr/>
        </p:nvSpPr>
        <p:spPr>
          <a:xfrm>
            <a:off x="426350" y="5129750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00BE0EE-FB20-9547-AEC9-AE826C3E2940}"/>
              </a:ext>
            </a:extLst>
          </p:cNvPr>
          <p:cNvSpPr/>
          <p:nvPr/>
        </p:nvSpPr>
        <p:spPr>
          <a:xfrm>
            <a:off x="691732" y="5128448"/>
            <a:ext cx="435399" cy="43539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3F77E88-8AD3-8647-A67B-ADF69884B0EB}"/>
              </a:ext>
            </a:extLst>
          </p:cNvPr>
          <p:cNvCxnSpPr/>
          <p:nvPr/>
        </p:nvCxnSpPr>
        <p:spPr>
          <a:xfrm>
            <a:off x="1166417" y="5407988"/>
            <a:ext cx="3330938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4817E1A-6685-204F-B637-F20571C230C6}"/>
              </a:ext>
            </a:extLst>
          </p:cNvPr>
          <p:cNvSpPr txBox="1"/>
          <p:nvPr/>
        </p:nvSpPr>
        <p:spPr>
          <a:xfrm>
            <a:off x="469864" y="5622893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Peripheral 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6E3ACD3-A0A7-BC48-B122-F6A15912984C}"/>
              </a:ext>
            </a:extLst>
          </p:cNvPr>
          <p:cNvSpPr txBox="1"/>
          <p:nvPr/>
        </p:nvSpPr>
        <p:spPr>
          <a:xfrm>
            <a:off x="4644771" y="5621591"/>
            <a:ext cx="9144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Central</a:t>
            </a:r>
            <a:br>
              <a:rPr lang="en-US" sz="1050" dirty="0"/>
            </a:br>
            <a:r>
              <a:rPr lang="en-US" sz="1050" dirty="0"/>
              <a:t>collisions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2BD2D7-70EE-D44C-B672-678FA513F104}"/>
              </a:ext>
            </a:extLst>
          </p:cNvPr>
          <p:cNvSpPr txBox="1"/>
          <p:nvPr/>
        </p:nvSpPr>
        <p:spPr>
          <a:xfrm>
            <a:off x="3197200" y="3446526"/>
            <a:ext cx="19646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ALICE-PUBLIC-2015-008</a:t>
            </a:r>
          </a:p>
        </p:txBody>
      </p:sp>
    </p:spTree>
    <p:extLst>
      <p:ext uri="{BB962C8B-B14F-4D97-AF65-F5344CB8AC3E}">
        <p14:creationId xmlns:p14="http://schemas.microsoft.com/office/powerpoint/2010/main" val="411606734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2221814"/>
                <a:ext cx="2440280" cy="768285"/>
              </a:xfrm>
            </p:spPr>
            <p:txBody>
              <a:bodyPr>
                <a:normAutofit/>
              </a:bodyPr>
              <a:lstStyle/>
              <a:p>
                <a:r>
                  <a:rPr lang="en-US" altLang="ja-JP" sz="1800" b="0" dirty="0"/>
                  <a:t>Pseudo rapidity</a:t>
                </a:r>
                <a:br>
                  <a:rPr lang="en-US" altLang="ja-JP" sz="1800" b="0" dirty="0"/>
                </a:br>
                <a14:m>
                  <m:oMath xmlns:m="http://schemas.openxmlformats.org/officeDocument/2006/math">
                    <m:r>
                      <a:rPr lang="en-US" altLang="ja-JP" sz="1800" b="0" i="1" smtClean="0">
                        <a:latin typeface="Cambria Math" charset="0"/>
                      </a:rPr>
                      <m:t>𝜂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≡−</m:t>
                    </m:r>
                    <m:r>
                      <m:rPr>
                        <m:sty m:val="p"/>
                      </m:rPr>
                      <a:rPr lang="en-US" altLang="ja-JP" sz="18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log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⁡(</m:t>
                    </m:r>
                    <m:r>
                      <m:rPr>
                        <m:sty m:val="p"/>
                      </m:rPr>
                      <a:rPr lang="en-US" altLang="ja-JP" sz="1800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tan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⁡(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𝜃</m:t>
                    </m:r>
                    <m:r>
                      <a:rPr lang="en-US" altLang="ja-JP" sz="18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/2))</m:t>
                    </m:r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2221814"/>
                <a:ext cx="2440280" cy="768285"/>
              </a:xfrm>
              <a:blipFill rotWithShape="0">
                <a:blip r:embed="rId2"/>
                <a:stretch>
                  <a:fillRect l="-1500" t="-17323" b="-34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system of ALICE detector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671" y="2001405"/>
            <a:ext cx="5924679" cy="420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0037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ALICE calorimeters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63" y="2289971"/>
            <a:ext cx="4496563" cy="31239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41564" y="1754155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err="1"/>
              <a:t>EMCal</a:t>
            </a:r>
            <a:r>
              <a:rPr lang="en-US" dirty="0"/>
              <a:t>/</a:t>
            </a:r>
            <a:r>
              <a:rPr lang="en-US" dirty="0" err="1"/>
              <a:t>DCal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5948" y="2289971"/>
            <a:ext cx="2619051" cy="34079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42164" y="1754155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PHOS</a:t>
            </a:r>
          </a:p>
        </p:txBody>
      </p:sp>
    </p:spTree>
    <p:extLst>
      <p:ext uri="{BB962C8B-B14F-4D97-AF65-F5344CB8AC3E}">
        <p14:creationId xmlns:p14="http://schemas.microsoft.com/office/powerpoint/2010/main" val="157494872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ALICE calorimeter trigger system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74777" y="1346772"/>
            <a:ext cx="3731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/>
              <a:t>FEE (Front End Electronics)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667" y="1048017"/>
            <a:ext cx="2585692" cy="16256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55" y="2673621"/>
            <a:ext cx="3305758" cy="15928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2599" y="4266494"/>
            <a:ext cx="2862069" cy="2170011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103025" y="2673621"/>
            <a:ext cx="8546452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59791" y="4266494"/>
            <a:ext cx="8546452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-74777" y="2685897"/>
            <a:ext cx="3731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/>
              <a:t>TRU (Trigger Region Unit)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-13616" y="4373480"/>
            <a:ext cx="3731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STU (Summary Trigger Unit)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7238" y="1701335"/>
            <a:ext cx="4136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Takes 32 analog inputs and  generates 4 towers/crystals analog sums (</a:t>
            </a:r>
            <a:r>
              <a:rPr lang="en-US" dirty="0" err="1"/>
              <a:t>fastOR</a:t>
            </a:r>
            <a:r>
              <a:rPr lang="en-US" dirty="0"/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57238" y="2980125"/>
            <a:ext cx="4781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Samples and digitizes </a:t>
            </a:r>
            <a:r>
              <a:rPr lang="en-US" dirty="0" err="1"/>
              <a:t>fastOR</a:t>
            </a:r>
            <a:r>
              <a:rPr lang="en-US" dirty="0"/>
              <a:t> signals from FEE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Computes L0 (Level-0) trigger</a:t>
            </a:r>
          </a:p>
          <a:p>
            <a:pPr marL="285750" indent="-285750">
              <a:buFont typeface="Wingdings" charset="2"/>
              <a:buChar char="Ø"/>
            </a:pP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57238" y="4742812"/>
            <a:ext cx="6022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Computes L1 triggers 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Transmits trigger inputs to CTP (Central Trigger Processor)</a:t>
            </a:r>
          </a:p>
          <a:p>
            <a:pPr marL="285750" indent="-285750">
              <a:buFont typeface="Wingdings" charset="2"/>
              <a:buChar char="Ø"/>
            </a:pPr>
            <a:r>
              <a:rPr lang="en-US" dirty="0"/>
              <a:t>Transmits all data for trigger calculation from FEEs and TRUs to DAQ</a:t>
            </a:r>
          </a:p>
        </p:txBody>
      </p:sp>
    </p:spTree>
    <p:extLst>
      <p:ext uri="{BB962C8B-B14F-4D97-AF65-F5344CB8AC3E}">
        <p14:creationId xmlns:p14="http://schemas.microsoft.com/office/powerpoint/2010/main" val="17756251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of ALICE calorimeter trigger system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845" y="2045485"/>
            <a:ext cx="3157489" cy="31983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930" y="2239557"/>
            <a:ext cx="3538567" cy="26675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211" y="2123536"/>
            <a:ext cx="2272848" cy="2790023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3184032" y="1594053"/>
            <a:ext cx="0" cy="379904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644065" y="1609538"/>
            <a:ext cx="0" cy="3799042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77670" y="1676153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err="1"/>
              <a:t>EMCal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335159" y="1676153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 err="1"/>
              <a:t>DCal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673497" y="1676153"/>
            <a:ext cx="2144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PHOS</a:t>
            </a:r>
          </a:p>
        </p:txBody>
      </p:sp>
    </p:spTree>
    <p:extLst>
      <p:ext uri="{BB962C8B-B14F-4D97-AF65-F5344CB8AC3E}">
        <p14:creationId xmlns:p14="http://schemas.microsoft.com/office/powerpoint/2010/main" val="131755912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Triggering algorithm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0242" y="1604865"/>
            <a:ext cx="430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dirty="0"/>
              <a:t>Patch algorithm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99" y="2244242"/>
            <a:ext cx="3162300" cy="2794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90864" y="1604865"/>
            <a:ext cx="5066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/>
              <a:t>Event-by-Event Background </a:t>
            </a:r>
            <a:r>
              <a:rPr lang="en-US" dirty="0"/>
              <a:t>estimation (A-A, p-A)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335" y="2075798"/>
            <a:ext cx="5719665" cy="422147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486651" y="5927938"/>
            <a:ext cx="13214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H.Yokoyama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159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137583" y="1702885"/>
                <a:ext cx="4434417" cy="3445299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Calculate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ij</a:t>
                </a:r>
                <a:r>
                  <a:rPr lang="en-US" baseline="-25000" dirty="0"/>
                  <a:t> </a:t>
                </a:r>
                <a:r>
                  <a:rPr lang="en-US" dirty="0"/>
                  <a:t>and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iB</a:t>
                </a:r>
                <a:r>
                  <a:rPr lang="en-US" i="1" baseline="-25000" dirty="0"/>
                  <a:t> </a:t>
                </a:r>
                <a:r>
                  <a:rPr lang="en-US" dirty="0"/>
                  <a:t> all particle combinations </a:t>
                </a:r>
                <a:r>
                  <a:rPr lang="en-US" sz="1400" dirty="0"/>
                  <a:t>(p=1: </a:t>
                </a:r>
                <a:r>
                  <a:rPr lang="en-US" sz="1400" i="1" dirty="0" err="1"/>
                  <a:t>k</a:t>
                </a:r>
                <a:r>
                  <a:rPr lang="en-US" sz="1400" dirty="0" err="1"/>
                  <a:t>T</a:t>
                </a:r>
                <a:r>
                  <a:rPr lang="en-US" sz="1400" dirty="0"/>
                  <a:t> , p=-1: Anti-</a:t>
                </a:r>
                <a:r>
                  <a:rPr lang="en-US" sz="1400" dirty="0" err="1"/>
                  <a:t>k</a:t>
                </a:r>
                <a:r>
                  <a:rPr lang="en-US" sz="1400" baseline="-25000" dirty="0" err="1"/>
                  <a:t>T</a:t>
                </a:r>
                <a:r>
                  <a:rPr lang="en-US" sz="1400" dirty="0"/>
                  <a:t>)</a:t>
                </a:r>
              </a:p>
              <a:p>
                <a:pPr lvl="1">
                  <a:buFont typeface="Wingdings" charset="2"/>
                  <a:buChar char="Ø"/>
                </a:pPr>
                <a:endParaRPr lang="en-US" dirty="0"/>
              </a:p>
              <a:p>
                <a:pPr lvl="1">
                  <a:buFont typeface="Wingdings" charset="2"/>
                  <a:buChar char="Ø"/>
                </a:pPr>
                <a:endParaRPr lang="en-US" dirty="0"/>
              </a:p>
              <a:p>
                <a:pPr lvl="1">
                  <a:buFont typeface="Wingdings" charset="2"/>
                  <a:buChar char="Ø"/>
                </a:pPr>
                <a:r>
                  <a:rPr lang="en-US" dirty="0" err="1"/>
                  <a:t>Caluculate</a:t>
                </a:r>
                <a:r>
                  <a:rPr lang="en-US" dirty="0"/>
                  <a:t> the minimum value of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ij</a:t>
                </a:r>
                <a:r>
                  <a:rPr lang="en-US" baseline="-25000" dirty="0"/>
                  <a:t> </a:t>
                </a:r>
                <a:r>
                  <a:rPr lang="en-US" dirty="0"/>
                  <a:t>and </a:t>
                </a:r>
                <a:r>
                  <a:rPr lang="en-US" i="1" dirty="0" err="1"/>
                  <a:t>d</a:t>
                </a:r>
                <a:r>
                  <a:rPr lang="en-US" i="1" baseline="-25000" dirty="0" err="1"/>
                  <a:t>iB</a:t>
                </a:r>
                <a:r>
                  <a:rPr lang="en-US" i="1" baseline="-25000" dirty="0"/>
                  <a:t> </a:t>
                </a:r>
                <a:r>
                  <a:rPr lang="en-US" dirty="0"/>
                  <a:t>as </a:t>
                </a:r>
                <a:r>
                  <a:rPr lang="en-US" i="1" dirty="0" err="1"/>
                  <a:t>d</a:t>
                </a:r>
                <a:r>
                  <a:rPr lang="en-US" baseline="-25000" dirty="0" err="1"/>
                  <a:t>min</a:t>
                </a:r>
                <a:endParaRPr lang="en-US" dirty="0"/>
              </a:p>
              <a:p>
                <a:pPr lvl="2"/>
                <a:r>
                  <a:rPr lang="en-US" i="1" dirty="0" err="1"/>
                  <a:t>d</a:t>
                </a:r>
                <a:r>
                  <a:rPr lang="en-US" i="1" baseline="-25000" dirty="0" err="1"/>
                  <a:t>min</a:t>
                </a:r>
                <a:r>
                  <a:rPr lang="en-US" i="1" baseline="-25000" dirty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∈</m:t>
                    </m:r>
                  </m:oMath>
                </a14:m>
                <a:r>
                  <a:rPr lang="en-US" dirty="0"/>
                  <a:t> </a:t>
                </a:r>
                <a:r>
                  <a:rPr lang="en-US" i="1" dirty="0"/>
                  <a:t>d</a:t>
                </a:r>
                <a:r>
                  <a:rPr lang="en-US" i="1" baseline="-25000" dirty="0"/>
                  <a:t>ij</a:t>
                </a:r>
              </a:p>
              <a:p>
                <a:pPr lvl="3"/>
                <a:r>
                  <a:rPr lang="en-US" dirty="0"/>
                  <a:t>Combine the particles i and j</a:t>
                </a:r>
              </a:p>
              <a:p>
                <a:pPr lvl="2"/>
                <a:r>
                  <a:rPr lang="en-US" i="1" dirty="0"/>
                  <a:t>d</a:t>
                </a:r>
                <a:r>
                  <a:rPr lang="en-US" i="1" baseline="-25000" dirty="0" err="1"/>
                  <a:t>min</a:t>
                </a:r>
                <a:r>
                  <a:rPr lang="en-US" i="1" baseline="-25000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charset="0"/>
                        <a:ea typeface="Cambria Math" charset="0"/>
                        <a:cs typeface="Cambria Math" charset="0"/>
                      </a:rPr>
                      <m:t>∈</m:t>
                    </m:r>
                  </m:oMath>
                </a14:m>
                <a:r>
                  <a:rPr lang="en-US" dirty="0"/>
                  <a:t> </a:t>
                </a:r>
                <a:r>
                  <a:rPr lang="en-US" i="1" dirty="0"/>
                  <a:t>d</a:t>
                </a:r>
                <a:r>
                  <a:rPr lang="en-US" i="1" baseline="-25000" dirty="0"/>
                  <a:t>iB</a:t>
                </a:r>
              </a:p>
              <a:p>
                <a:pPr lvl="3"/>
                <a:r>
                  <a:rPr lang="en-US" dirty="0"/>
                  <a:t>Consider the cluster as a jet</a:t>
                </a:r>
              </a:p>
              <a:p>
                <a:r>
                  <a:rPr lang="en-US" dirty="0"/>
                  <a:t>Repeat above procedure until all particles are </a:t>
                </a:r>
                <a:r>
                  <a:rPr lang="en-US" dirty="0" err="1"/>
                  <a:t>clusterized</a:t>
                </a:r>
                <a:r>
                  <a:rPr lang="en-US" dirty="0"/>
                  <a:t> </a:t>
                </a:r>
              </a:p>
              <a:p>
                <a:pPr lvl="2"/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7583" y="1702885"/>
                <a:ext cx="4434417" cy="3445299"/>
              </a:xfrm>
              <a:blipFill>
                <a:blip r:embed="rId2"/>
                <a:stretch>
                  <a:fillRect l="-1714" t="-3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dirty="0"/>
              <a:t> and Anti-</a:t>
            </a:r>
            <a:r>
              <a:rPr lang="en-US" i="1" dirty="0" err="1"/>
              <a:t>k</a:t>
            </a:r>
            <a:r>
              <a:rPr lang="en-US" baseline="-25000" dirty="0" err="1"/>
              <a:t>T</a:t>
            </a:r>
            <a:r>
              <a:rPr lang="en-US" dirty="0"/>
              <a:t> clustering algorithm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2131" y="948382"/>
            <a:ext cx="3631038" cy="27192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742" y="2082835"/>
            <a:ext cx="1811823" cy="8137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242" y="5236787"/>
            <a:ext cx="1841500" cy="228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0242" y="5456920"/>
            <a:ext cx="2347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R</a:t>
            </a:r>
            <a:r>
              <a:rPr lang="en-US" sz="1200" dirty="0"/>
              <a:t>: Jet resolution parameter</a:t>
            </a:r>
            <a:r>
              <a:rPr lang="en-US" sz="1200" i="1" dirty="0"/>
              <a:t> </a:t>
            </a:r>
          </a:p>
          <a:p>
            <a:r>
              <a:rPr lang="en-US" sz="1200" i="1" dirty="0"/>
              <a:t>k</a:t>
            </a:r>
            <a:r>
              <a:rPr lang="en-US" sz="1200" dirty="0"/>
              <a:t>: transverse momentum</a:t>
            </a:r>
          </a:p>
          <a:p>
            <a:r>
              <a:rPr lang="en-US" sz="1200" i="1" dirty="0"/>
              <a:t>y</a:t>
            </a:r>
            <a:r>
              <a:rPr lang="en-US" sz="1200" dirty="0"/>
              <a:t>: (Pseudo) rapidity</a:t>
            </a:r>
          </a:p>
          <a:p>
            <a:r>
              <a:rPr lang="en-US" altLang="ja-JP" sz="1200" i="1" dirty="0" err="1"/>
              <a:t>φ</a:t>
            </a:r>
            <a:r>
              <a:rPr lang="en-US" altLang="ja-JP" sz="1200" dirty="0"/>
              <a:t>: azimuth</a:t>
            </a:r>
            <a:endParaRPr lang="en-US" sz="1200" dirty="0"/>
          </a:p>
        </p:txBody>
      </p:sp>
      <p:sp>
        <p:nvSpPr>
          <p:cNvPr id="11" name="Rectangle 10"/>
          <p:cNvSpPr/>
          <p:nvPr/>
        </p:nvSpPr>
        <p:spPr>
          <a:xfrm>
            <a:off x="382577" y="5439986"/>
            <a:ext cx="2426477" cy="114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DDE152-1843-0D49-BE82-82D8C4F0D2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8263" y="3788544"/>
            <a:ext cx="3578774" cy="269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891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781C886-F9B9-7745-8A34-CB38C5ABD2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3D8852-723C-FC47-8973-989CC2572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E4D5AC-CE06-7C45-8BDA-FB8B3407A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E92595-0BE6-4346-9BF9-859490E9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2B4198B-69C2-404D-883C-014A37E20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at ATLAS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ABCC5E-BB22-034D-930E-B910AC647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050208"/>
            <a:ext cx="4043443" cy="535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23614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D34D11-16C5-D546-9CA9-903FB819E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B888A5-9273-974E-9E44-BC8B5B389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5782FD-6A5D-A443-B047-DA7134795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3DE6AE2-468F-C444-B0FB-556E20F1C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Charged jet cross section ratio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DA0BB6-6565-D74D-8430-3CF740A85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684" y="1038530"/>
            <a:ext cx="5038178" cy="51578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BDB924-9E7D-674F-830F-B8DD50A97256}"/>
              </a:ext>
            </a:extLst>
          </p:cNvPr>
          <p:cNvSpPr txBox="1"/>
          <p:nvPr/>
        </p:nvSpPr>
        <p:spPr>
          <a:xfrm>
            <a:off x="175888" y="1835277"/>
            <a:ext cx="38064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Sensitive to jet radial profile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sz="2400" dirty="0"/>
          </a:p>
          <a:p>
            <a:pPr marL="285750" indent="-285750">
              <a:buFont typeface="Wingdings" pitchFamily="2" charset="2"/>
              <a:buChar char="Ø"/>
            </a:pPr>
            <a:r>
              <a:rPr lang="en-US" sz="2400" dirty="0"/>
              <a:t>All model predictions show good agreement at wide kinematic range</a:t>
            </a:r>
            <a:br>
              <a:rPr lang="en-US" sz="2400" dirty="0"/>
            </a:br>
            <a:r>
              <a:rPr lang="en-US" sz="2400" dirty="0"/>
              <a:t> (10 &lt; 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&lt; 100 GeV/</a:t>
            </a:r>
            <a:r>
              <a:rPr lang="en-US" sz="2400" i="1" dirty="0"/>
              <a:t>c</a:t>
            </a:r>
            <a:r>
              <a:rPr lang="en-US" sz="2400" dirty="0"/>
              <a:t>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US" sz="2400" dirty="0"/>
              <a:t>Slight tension at the </a:t>
            </a:r>
            <a:br>
              <a:rPr lang="en-US" sz="2400" dirty="0"/>
            </a:br>
            <a:r>
              <a:rPr lang="en-US" sz="2400" dirty="0"/>
              <a:t>low 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range </a:t>
            </a:r>
            <a:br>
              <a:rPr lang="en-US" sz="2400" dirty="0"/>
            </a:br>
            <a:r>
              <a:rPr lang="en-US" sz="2400" dirty="0"/>
              <a:t>(</a:t>
            </a:r>
            <a:r>
              <a:rPr lang="en-US" sz="2400" i="1" dirty="0" err="1"/>
              <a:t>p</a:t>
            </a:r>
            <a:r>
              <a:rPr lang="en-US" sz="2400" baseline="-25000" dirty="0" err="1"/>
              <a:t>T</a:t>
            </a:r>
            <a:r>
              <a:rPr lang="en-US" sz="2400" dirty="0"/>
              <a:t> &lt; 10 GeV/</a:t>
            </a:r>
            <a:r>
              <a:rPr lang="en-US" sz="2400" i="1" dirty="0"/>
              <a:t>c</a:t>
            </a:r>
            <a:r>
              <a:rPr lang="en-US" sz="2400" dirty="0"/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77A58-7D9E-C146-B674-DBFAB168D99E}"/>
              </a:ext>
            </a:extLst>
          </p:cNvPr>
          <p:cNvSpPr txBox="1"/>
          <p:nvPr/>
        </p:nvSpPr>
        <p:spPr>
          <a:xfrm>
            <a:off x="7359060" y="1259826"/>
            <a:ext cx="128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31131974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F8B1AC-3A19-784A-A6B4-6EA4D12D84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64D93D-CE25-5248-82F0-85C178454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3FAFC7-A779-D54C-9FDD-82D417E00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5611F8-2312-2E44-AEF5-7B822F110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B94FA5-F828-3647-9436-FBC9EF1F8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214494-31C9-BE41-B454-0178350D2128}"/>
              </a:ext>
            </a:extLst>
          </p:cNvPr>
          <p:cNvSpPr txBox="1">
            <a:spLocks/>
          </p:cNvSpPr>
          <p:nvPr/>
        </p:nvSpPr>
        <p:spPr>
          <a:xfrm>
            <a:off x="14498" y="-31648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Event plane resolution (V0 detector)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B96D58-FDE2-7A41-A0C3-2551F8A35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42878"/>
            <a:ext cx="7482499" cy="391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73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5856" y="1902938"/>
            <a:ext cx="2960864" cy="4029149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1" y="1568845"/>
            <a:ext cx="6388441" cy="2706596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Ø"/>
            </a:pPr>
            <a:r>
              <a:rPr lang="en-US" sz="2400" dirty="0" err="1"/>
              <a:t>Partons</a:t>
            </a:r>
            <a:r>
              <a:rPr lang="en-US" sz="2400" dirty="0"/>
              <a:t> (quarks and gluons) are confined into hadrons by the strong force under usual conditions</a:t>
            </a:r>
          </a:p>
          <a:p>
            <a:pPr lvl="1">
              <a:buFont typeface="Wingdings" charset="2"/>
              <a:buChar char="Ø"/>
            </a:pPr>
            <a:r>
              <a:rPr lang="en-US" sz="2000" dirty="0" err="1"/>
              <a:t>Partons</a:t>
            </a:r>
            <a:r>
              <a:rPr lang="en-US" sz="2000" dirty="0"/>
              <a:t> cannot be isolated (quark confinement) </a:t>
            </a:r>
          </a:p>
          <a:p>
            <a:pPr lvl="2">
              <a:buFont typeface="Wingdings" charset="2"/>
              <a:buChar char="Ø"/>
            </a:pPr>
            <a:r>
              <a:rPr lang="en-US" sz="1800" dirty="0"/>
              <a:t>Potential energy will be used for new particle creation and the original </a:t>
            </a:r>
            <a:r>
              <a:rPr lang="en-US" sz="1800" dirty="0" err="1"/>
              <a:t>partons</a:t>
            </a:r>
            <a:r>
              <a:rPr lang="en-US" sz="1800" dirty="0"/>
              <a:t> will be confined into the particles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Quark-Gluon Plasma (QGP)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>
            <a:off x="1217139" y="3946052"/>
            <a:ext cx="484632" cy="546886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804084" y="3846607"/>
            <a:ext cx="45967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happens under extreme conditions?</a:t>
            </a:r>
          </a:p>
          <a:p>
            <a:r>
              <a:rPr lang="en-US" dirty="0"/>
              <a:t>(Very high temperature, pressure</a:t>
            </a:r>
            <a:r>
              <a:rPr lang="is-IS" dirty="0"/>
              <a:t>…</a:t>
            </a:r>
            <a:r>
              <a:rPr lang="en-US" dirty="0"/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1" y="4556828"/>
            <a:ext cx="610269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Nucleons/mesons decouple and </a:t>
            </a:r>
            <a:r>
              <a:rPr lang="en-US" sz="2400" dirty="0" err="1"/>
              <a:t>partons</a:t>
            </a:r>
            <a:r>
              <a:rPr lang="en-US" sz="2400" dirty="0"/>
              <a:t> start to move over large volume </a:t>
            </a:r>
            <a:br>
              <a:rPr lang="en-US" sz="2400" dirty="0"/>
            </a:br>
            <a:r>
              <a:rPr lang="en-US" sz="2000" dirty="0"/>
              <a:t>(~10</a:t>
            </a:r>
            <a:r>
              <a:rPr lang="en-US" sz="2000" baseline="30000" dirty="0"/>
              <a:t>0 </a:t>
            </a:r>
            <a:r>
              <a:rPr lang="en-US" sz="2000" dirty="0"/>
              <a:t>– 10</a:t>
            </a:r>
            <a:r>
              <a:rPr lang="en-US" sz="2000" baseline="30000" dirty="0"/>
              <a:t>2 </a:t>
            </a:r>
            <a:r>
              <a:rPr lang="en-US" sz="2000" dirty="0"/>
              <a:t>fm</a:t>
            </a:r>
            <a:r>
              <a:rPr lang="en-US" sz="2000" baseline="30000" dirty="0"/>
              <a:t>3 </a:t>
            </a:r>
            <a:r>
              <a:rPr lang="en-US" sz="2000" dirty="0"/>
              <a:t>in heavy-ion collisions)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1904485" y="5743255"/>
            <a:ext cx="531340" cy="38306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398754" y="5693020"/>
            <a:ext cx="3989686" cy="461665"/>
          </a:xfrm>
          <a:prstGeom prst="rect">
            <a:avLst/>
          </a:prstGeom>
          <a:noFill/>
          <a:ln w="22225">
            <a:noFill/>
          </a:ln>
        </p:spPr>
        <p:txBody>
          <a:bodyPr wrap="square" rtlCol="0">
            <a:spAutoFit/>
          </a:bodyPr>
          <a:lstStyle/>
          <a:p>
            <a:r>
              <a:rPr lang="en-US" sz="2400" u="sng" dirty="0"/>
              <a:t>Quark-Gluon Plasma (QGP)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39764" y="5882660"/>
            <a:ext cx="2707674" cy="264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84686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4954B7-6B18-4E4A-AF6B-42E8EF8A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BA5FD9-CFD3-5A49-98C3-1FDFA74A8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6D594E-FABB-944B-8A54-8A1EC1CEA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FEA1EC6-C61C-3848-B7DB-E26E3801D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7C49FBC-80FE-7B4F-BB04-3096260FB5D5}"/>
              </a:ext>
            </a:extLst>
          </p:cNvPr>
          <p:cNvSpPr txBox="1">
            <a:spLocks/>
          </p:cNvSpPr>
          <p:nvPr/>
        </p:nvSpPr>
        <p:spPr>
          <a:xfrm>
            <a:off x="46306" y="11903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MC flow background shape estimation </a:t>
            </a:r>
            <a:br>
              <a:rPr lang="en-US"/>
            </a:br>
            <a:r>
              <a:rPr lang="en-US" sz="2400"/>
              <a:t>(Alternative method)</a:t>
            </a:r>
            <a:endParaRPr lang="en-US" sz="24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C406ABA-BD87-B441-9187-054C1576FD8C}"/>
              </a:ext>
            </a:extLst>
          </p:cNvPr>
          <p:cNvSpPr txBox="1">
            <a:spLocks/>
          </p:cNvSpPr>
          <p:nvPr/>
        </p:nvSpPr>
        <p:spPr>
          <a:xfrm>
            <a:off x="137160" y="2097641"/>
            <a:ext cx="8778240" cy="36953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MC flow simulation with measured jet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r>
              <a:rPr lang="en-US" baseline="-25000" dirty="0"/>
              <a:t> </a:t>
            </a:r>
            <a:r>
              <a:rPr lang="en-US" dirty="0"/>
              <a:t>and inclusive track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Measure the jet v</a:t>
            </a:r>
            <a:r>
              <a:rPr lang="en-US" baseline="-25000" dirty="0"/>
              <a:t>2</a:t>
            </a:r>
            <a:r>
              <a:rPr lang="en-US" dirty="0"/>
              <a:t>, v</a:t>
            </a:r>
            <a:r>
              <a:rPr lang="en-US" baseline="-25000" dirty="0"/>
              <a:t>3 </a:t>
            </a:r>
            <a:r>
              <a:rPr lang="en-US" dirty="0"/>
              <a:t>and inclusive track v</a:t>
            </a:r>
            <a:r>
              <a:rPr lang="en-US" baseline="-25000" dirty="0"/>
              <a:t>2</a:t>
            </a:r>
            <a:r>
              <a:rPr lang="en-US" dirty="0"/>
              <a:t>, v</a:t>
            </a:r>
            <a:r>
              <a:rPr lang="en-US" baseline="-25000" dirty="0"/>
              <a:t>3</a:t>
            </a:r>
            <a:r>
              <a:rPr lang="en-US" dirty="0"/>
              <a:t> with EP method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EP resolution correction for the raw 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Embed jet axis in real event according to jet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r>
              <a:rPr lang="en-US" baseline="-25000" dirty="0"/>
              <a:t>  </a:t>
            </a:r>
            <a:r>
              <a:rPr lang="en-US" dirty="0"/>
              <a:t>and randomize tracks according to measured inclusive track </a:t>
            </a:r>
            <a:r>
              <a:rPr lang="en-US" dirty="0" err="1"/>
              <a:t>v</a:t>
            </a:r>
            <a:r>
              <a:rPr lang="en-US" baseline="-25000" dirty="0" err="1"/>
              <a:t>n</a:t>
            </a:r>
            <a:endParaRPr lang="en-US" baseline="-25000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Calculate correlations between jets and tracks</a:t>
            </a:r>
          </a:p>
          <a:p>
            <a:pPr lvl="2"/>
            <a:r>
              <a:rPr lang="en-US" dirty="0"/>
              <a:t>An example of estimated BG distribution is shown in backup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Similar method as two particle correlation study at PHENIX</a:t>
            </a:r>
            <a:endParaRPr lang="en-US" baseline="-25000" dirty="0"/>
          </a:p>
          <a:p>
            <a:endParaRPr lang="en-US" dirty="0"/>
          </a:p>
          <a:p>
            <a:r>
              <a:rPr lang="en-US" dirty="0"/>
              <a:t>Will be considered as a systematics currently</a:t>
            </a:r>
          </a:p>
        </p:txBody>
      </p:sp>
    </p:spTree>
    <p:extLst>
      <p:ext uri="{BB962C8B-B14F-4D97-AF65-F5344CB8AC3E}">
        <p14:creationId xmlns:p14="http://schemas.microsoft.com/office/powerpoint/2010/main" val="251941051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97A6F6-0A53-A941-BFA3-DE2397714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E874D4-784F-A24D-BA14-BBB9347A7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2FB9D0-1AC0-C942-B9D3-38C51E8A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5A43E9C-BCAE-EB41-93A1-E48AD1A31172}"/>
              </a:ext>
            </a:extLst>
          </p:cNvPr>
          <p:cNvSpPr txBox="1">
            <a:spLocks/>
          </p:cNvSpPr>
          <p:nvPr/>
        </p:nvSpPr>
        <p:spPr>
          <a:xfrm>
            <a:off x="14498" y="-316480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Prediction by JEWEL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D5BE21-093F-1042-A6A2-5F4D051ED219}"/>
              </a:ext>
            </a:extLst>
          </p:cNvPr>
          <p:cNvSpPr txBox="1">
            <a:spLocks/>
          </p:cNvSpPr>
          <p:nvPr/>
        </p:nvSpPr>
        <p:spPr>
          <a:xfrm>
            <a:off x="240723" y="5071319"/>
            <a:ext cx="8903277" cy="129785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charset="2"/>
              <a:buChar char="Ø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Lucida Grande"/>
              <a:buChar char="-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charset="2"/>
              <a:buChar char="Ø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Qualitatively similar trends to the data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/>
              <a:t>However, the effects seem to be much smaller than data though both results cannot be compared directory</a:t>
            </a:r>
          </a:p>
          <a:p>
            <a:pPr lvl="2"/>
            <a:r>
              <a:rPr lang="en-US" dirty="0"/>
              <a:t>How the results are changed if the recoil </a:t>
            </a:r>
            <a:r>
              <a:rPr lang="en-US" dirty="0" err="1"/>
              <a:t>partons</a:t>
            </a:r>
            <a:r>
              <a:rPr lang="en-US" dirty="0"/>
              <a:t> are taken into account?</a:t>
            </a:r>
          </a:p>
          <a:p>
            <a:pPr lvl="2"/>
            <a:r>
              <a:rPr lang="en-US" dirty="0"/>
              <a:t>What about other model predictions? (e.g. Energy loss + Hydro)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FDD885-3D1C-C641-96BB-8D8B0EBAE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69437"/>
            <a:ext cx="7272548" cy="36252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EBF6EA-7CD8-C241-9B10-090B407F6323}"/>
              </a:ext>
            </a:extLst>
          </p:cNvPr>
          <p:cNvSpPr txBox="1"/>
          <p:nvPr/>
        </p:nvSpPr>
        <p:spPr>
          <a:xfrm>
            <a:off x="-4009" y="785469"/>
            <a:ext cx="5689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Mean and Sigma are calculated with mathematical expressions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Any flow background subtraction is not applied for correlation functions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AEF59B-554A-6B45-8872-65E568402E73}"/>
              </a:ext>
            </a:extLst>
          </p:cNvPr>
          <p:cNvSpPr txBox="1"/>
          <p:nvPr/>
        </p:nvSpPr>
        <p:spPr>
          <a:xfrm>
            <a:off x="6447714" y="6279866"/>
            <a:ext cx="4135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JEWEL: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Eur.Phys.J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. C74 (2014) 2762</a:t>
            </a:r>
          </a:p>
        </p:txBody>
      </p:sp>
    </p:spTree>
    <p:extLst>
      <p:ext uri="{BB962C8B-B14F-4D97-AF65-F5344CB8AC3E}">
        <p14:creationId xmlns:p14="http://schemas.microsoft.com/office/powerpoint/2010/main" val="172532349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18112-A29E-5045-9AA5-1A14338EC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Tables of systematics for jet-hadron correlation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FF116-F47A-DE41-BA35-EDF09ADF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56BF15-E5ED-D74B-A322-AE0040C67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82152-DD20-FB48-AAD2-6146A8638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72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64BA36-5FB9-F641-AD2D-1BCE0E8D1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" y="759240"/>
            <a:ext cx="6692900" cy="3987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D4CE0D-10D1-2844-A948-CB609D0D7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98" y="4660052"/>
            <a:ext cx="65151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8575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47C48-DF14-1D45-8A65-033B2E73B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623F1-0BF8-D543-B621-2CDA85B9E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E01D5-A0C4-044C-83F6-23CA93D2B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80B9B-02B8-CB4F-BE2A-F52EEFA71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73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E4388C-6C13-454B-850B-6FC719122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342900"/>
            <a:ext cx="62865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62681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DB2C1-3D97-0D46-867C-1BDB05115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51BED-0C40-DC45-817D-FACBA9184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D8F35-36C1-D848-9355-B99899BBD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C8713-2248-3948-B9CF-DCA21B5D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74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C096AA-C23F-8548-9130-5689EF955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375" y="0"/>
            <a:ext cx="49632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903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C390-73D8-AE49-8CCB-02ABF8B26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A9BAD6-B577-A543-8B25-D66FA7C1C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5ED4A-88B8-8041-AA1C-A90C14915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E00D6-62B7-E947-B8F1-7D3172AAC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A0520-F39E-D441-BA8D-A74FA0CEB1B7}" type="slidenum">
              <a:rPr lang="en-US" smtClean="0"/>
              <a:t>75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EE0888-65F4-7840-BF1F-DDCC4DE05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714500"/>
            <a:ext cx="62484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73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5350" y="3927104"/>
            <a:ext cx="4603896" cy="1191072"/>
          </a:xfrm>
        </p:spPr>
        <p:txBody>
          <a:bodyPr>
            <a:normAutofit/>
          </a:bodyPr>
          <a:lstStyle/>
          <a:p>
            <a:r>
              <a:rPr lang="en-US" sz="2400" dirty="0"/>
              <a:t>Relativistic heavy-ion collision</a:t>
            </a:r>
          </a:p>
          <a:p>
            <a:pPr lvl="1">
              <a:buFont typeface="Wingdings" charset="2"/>
              <a:buChar char="Ø"/>
            </a:pPr>
            <a:r>
              <a:rPr lang="en-US" sz="2000" dirty="0"/>
              <a:t>Currently, the only way to create QGP in laboratory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create QGP in laboratory?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350" y="1581662"/>
            <a:ext cx="51079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sz="2400" dirty="0"/>
              <a:t>According to Lattice QCD calculation</a:t>
            </a:r>
            <a:r>
              <a:rPr lang="is-IS" sz="2400" dirty="0"/>
              <a:t>s...</a:t>
            </a:r>
          </a:p>
          <a:p>
            <a:pPr marL="285750" indent="-285750">
              <a:buFont typeface="Arial" charset="0"/>
              <a:buChar char="•"/>
            </a:pPr>
            <a:endParaRPr lang="is-IS" sz="2400" dirty="0"/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r>
              <a:rPr lang="en-US" sz="2400" dirty="0"/>
              <a:t>    are needed to form a QGP</a:t>
            </a:r>
            <a:endParaRPr lang="is-I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40242" y="2412659"/>
            <a:ext cx="416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Temperature   : </a:t>
            </a:r>
            <a:r>
              <a:rPr lang="en-US" i="1" dirty="0"/>
              <a:t>T</a:t>
            </a:r>
            <a:r>
              <a:rPr lang="en-US" baseline="-25000" dirty="0"/>
              <a:t>c </a:t>
            </a:r>
            <a:r>
              <a:rPr lang="en-US" dirty="0"/>
              <a:t>~ 150-200 (MeV)</a:t>
            </a:r>
          </a:p>
          <a:p>
            <a:r>
              <a:rPr lang="en-US" dirty="0"/>
              <a:t>Energy density: </a:t>
            </a:r>
            <a:r>
              <a:rPr lang="en-US" altLang="ja-JP" i="1" dirty="0" err="1"/>
              <a:t>ε</a:t>
            </a:r>
            <a:r>
              <a:rPr lang="en-US" altLang="ja-JP" baseline="-25000" dirty="0" err="1"/>
              <a:t>c</a:t>
            </a:r>
            <a:r>
              <a:rPr lang="en-US" dirty="0"/>
              <a:t> ~ 0.5-1.2 (GeV/fm</a:t>
            </a:r>
            <a:r>
              <a:rPr lang="en-US" baseline="30000" dirty="0"/>
              <a:t>3</a:t>
            </a:r>
            <a:r>
              <a:rPr lang="en-US" dirty="0"/>
              <a:t>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4170" y="1790026"/>
            <a:ext cx="5029200" cy="32131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22876" y="2031927"/>
            <a:ext cx="22541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Wuppertal-Budapest’s LQCD EOS JHEP 1011 (2010)77 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18020" y="4994606"/>
            <a:ext cx="8515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2" indent="-285750">
              <a:buFont typeface="Wingdings" charset="2"/>
              <a:buChar char="Ø"/>
            </a:pPr>
            <a:r>
              <a:rPr lang="en-US" dirty="0"/>
              <a:t>LHC (CERN)</a:t>
            </a:r>
            <a:r>
              <a:rPr lang="is-IS" dirty="0"/>
              <a:t>… </a:t>
            </a:r>
            <a:r>
              <a:rPr lang="en-US" altLang="ja-JP" i="1" dirty="0" err="1"/>
              <a:t>ε</a:t>
            </a:r>
            <a:r>
              <a:rPr lang="en-US" altLang="ja-JP" i="1" baseline="-25000" dirty="0" err="1"/>
              <a:t>o</a:t>
            </a:r>
            <a:r>
              <a:rPr lang="en-US" altLang="ja-JP" i="1" baseline="-25000" dirty="0"/>
              <a:t> </a:t>
            </a:r>
            <a:r>
              <a:rPr lang="en-US" altLang="ja-JP" i="1" dirty="0"/>
              <a:t>~ </a:t>
            </a:r>
            <a:r>
              <a:rPr lang="is-IS" dirty="0"/>
              <a:t>13 </a:t>
            </a:r>
            <a:r>
              <a:rPr lang="en-US" altLang="ja-JP" dirty="0"/>
              <a:t>± 2 (GeV/fm</a:t>
            </a:r>
            <a:r>
              <a:rPr lang="en-US" altLang="ja-JP" baseline="30000" dirty="0"/>
              <a:t>3</a:t>
            </a:r>
            <a:r>
              <a:rPr lang="en-US" altLang="ja-JP" dirty="0"/>
              <a:t>) </a:t>
            </a:r>
            <a:r>
              <a:rPr lang="en-US" altLang="ja-JP" baseline="30000" dirty="0"/>
              <a:t>*1 </a:t>
            </a:r>
            <a:r>
              <a:rPr lang="en-US" altLang="ja-JP" dirty="0"/>
              <a:t>in </a:t>
            </a:r>
            <a:r>
              <a:rPr lang="en-US" altLang="ja-JP" dirty="0" err="1"/>
              <a:t>Pb-Pb</a:t>
            </a:r>
            <a:r>
              <a:rPr lang="en-US" altLang="ja-JP" dirty="0"/>
              <a:t> collisions at </a:t>
            </a:r>
            <a:r>
              <a:rPr lang="ja-JP" altLang="en-US" dirty="0"/>
              <a:t>√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baseline="-25000" dirty="0"/>
              <a:t> </a:t>
            </a:r>
            <a:r>
              <a:rPr lang="en-US" altLang="ja-JP" dirty="0"/>
              <a:t>= 2.76 </a:t>
            </a:r>
            <a:r>
              <a:rPr lang="en-US" altLang="ja-JP" dirty="0" err="1"/>
              <a:t>TeV</a:t>
            </a:r>
            <a:endParaRPr lang="en-US" altLang="ja-JP" dirty="0"/>
          </a:p>
          <a:p>
            <a:pPr marL="285750" lvl="2" indent="-285750">
              <a:buFont typeface="Wingdings" charset="2"/>
              <a:buChar char="Ø"/>
            </a:pPr>
            <a:r>
              <a:rPr lang="en-US" dirty="0"/>
              <a:t>RHIC (BNL)</a:t>
            </a:r>
            <a:r>
              <a:rPr lang="is-IS" dirty="0"/>
              <a:t>… </a:t>
            </a:r>
            <a:r>
              <a:rPr lang="en-US" altLang="ja-JP" i="1" dirty="0" err="1"/>
              <a:t>ε</a:t>
            </a:r>
            <a:r>
              <a:rPr lang="en-US" altLang="ja-JP" i="1" baseline="-25000" dirty="0" err="1"/>
              <a:t>o</a:t>
            </a:r>
            <a:r>
              <a:rPr lang="en-US" altLang="ja-JP" i="1" baseline="-25000" dirty="0"/>
              <a:t> </a:t>
            </a:r>
            <a:r>
              <a:rPr lang="en-US" altLang="ja-JP" i="1" dirty="0"/>
              <a:t>~ </a:t>
            </a:r>
            <a:r>
              <a:rPr lang="en-US" altLang="ja-JP" dirty="0"/>
              <a:t>5.4 ± 0.6 (GeV/fm</a:t>
            </a:r>
            <a:r>
              <a:rPr lang="en-US" altLang="ja-JP" baseline="30000" dirty="0"/>
              <a:t>3</a:t>
            </a:r>
            <a:r>
              <a:rPr lang="en-US" altLang="ja-JP" dirty="0"/>
              <a:t>) </a:t>
            </a:r>
            <a:r>
              <a:rPr lang="en-US" altLang="ja-JP" baseline="30000" dirty="0"/>
              <a:t>*2 </a:t>
            </a:r>
            <a:r>
              <a:rPr lang="en-US" altLang="ja-JP" dirty="0"/>
              <a:t>in Au-Au collisions at </a:t>
            </a:r>
            <a:r>
              <a:rPr lang="ja-JP" altLang="en-US" dirty="0"/>
              <a:t>√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baseline="-25000" dirty="0"/>
              <a:t> </a:t>
            </a:r>
            <a:r>
              <a:rPr lang="en-US" altLang="ja-JP" dirty="0"/>
              <a:t>= 200 GeV</a:t>
            </a:r>
          </a:p>
          <a:p>
            <a:pPr marL="285750" lvl="2" indent="-285750">
              <a:buFont typeface="Arial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323734" y="6095486"/>
            <a:ext cx="5809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*1) CMS Collaboration, </a:t>
            </a:r>
            <a:r>
              <a:rPr lang="en-US" sz="1200" dirty="0" err="1"/>
              <a:t>Krajczar</a:t>
            </a:r>
            <a:r>
              <a:rPr lang="en-US" sz="1200" dirty="0"/>
              <a:t> K, </a:t>
            </a:r>
            <a:r>
              <a:rPr lang="en-US" sz="1200" dirty="0" err="1"/>
              <a:t>J.Phys.G</a:t>
            </a:r>
            <a:r>
              <a:rPr lang="en-US" sz="1200" dirty="0"/>
              <a:t> 38:124041 (2011), CMS-PAS-HIN-11-003.</a:t>
            </a:r>
          </a:p>
          <a:p>
            <a:r>
              <a:rPr lang="en-US" sz="1200" dirty="0"/>
              <a:t>*2) PHENIX Collaboration, </a:t>
            </a:r>
            <a:r>
              <a:rPr lang="is-IS" sz="1200" dirty="0"/>
              <a:t>Phys. Rev. C71 (2005) 034908,</a:t>
            </a:r>
            <a:endParaRPr lang="en-US" sz="1200" dirty="0"/>
          </a:p>
        </p:txBody>
      </p:sp>
      <p:sp>
        <p:nvSpPr>
          <p:cNvPr id="14" name="Right Arrow 13"/>
          <p:cNvSpPr/>
          <p:nvPr/>
        </p:nvSpPr>
        <p:spPr>
          <a:xfrm>
            <a:off x="920078" y="5725608"/>
            <a:ext cx="431880" cy="1676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390629" y="5624750"/>
            <a:ext cx="7167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/>
              <a:t>Initial conditions much above predicted critical conditions  </a:t>
            </a:r>
          </a:p>
        </p:txBody>
      </p:sp>
    </p:spTree>
    <p:extLst>
      <p:ext uri="{BB962C8B-B14F-4D97-AF65-F5344CB8AC3E}">
        <p14:creationId xmlns:p14="http://schemas.microsoft.com/office/powerpoint/2010/main" val="1752783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53"/>
          <p:cNvSpPr/>
          <p:nvPr/>
        </p:nvSpPr>
        <p:spPr>
          <a:xfrm>
            <a:off x="3822451" y="2444953"/>
            <a:ext cx="1492537" cy="213944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127000">
              <a:srgbClr val="FFC0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Jan/25/2019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CA7C-3294-A74E-90D4-561814D9AF6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11405" y="-96256"/>
            <a:ext cx="9297210" cy="958596"/>
          </a:xfrm>
        </p:spPr>
        <p:txBody>
          <a:bodyPr>
            <a:normAutofit/>
          </a:bodyPr>
          <a:lstStyle/>
          <a:p>
            <a:r>
              <a:rPr lang="en-US" dirty="0"/>
              <a:t>Jet: powerful tool to probe the QGP properties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5036420" y="3974322"/>
            <a:ext cx="4051220" cy="2244481"/>
            <a:chOff x="5040596" y="4069784"/>
            <a:chExt cx="4051220" cy="2244481"/>
          </a:xfrm>
        </p:grpSpPr>
        <p:sp>
          <p:nvSpPr>
            <p:cNvPr id="51" name="Rectangle 50"/>
            <p:cNvSpPr/>
            <p:nvPr/>
          </p:nvSpPr>
          <p:spPr>
            <a:xfrm>
              <a:off x="7439221" y="4070555"/>
              <a:ext cx="1652595" cy="224371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0596" y="4069784"/>
              <a:ext cx="2398625" cy="2244481"/>
            </a:xfrm>
            <a:prstGeom prst="rect">
              <a:avLst/>
            </a:prstGeom>
          </p:spPr>
        </p:pic>
      </p:grpSp>
      <p:cxnSp>
        <p:nvCxnSpPr>
          <p:cNvPr id="11" name="Straight Connector 10"/>
          <p:cNvCxnSpPr/>
          <p:nvPr/>
        </p:nvCxnSpPr>
        <p:spPr>
          <a:xfrm>
            <a:off x="-1321907" y="3370979"/>
            <a:ext cx="5891244" cy="0"/>
          </a:xfrm>
          <a:prstGeom prst="line">
            <a:avLst/>
          </a:prstGeom>
          <a:ln w="127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637988" y="3636505"/>
            <a:ext cx="6112837" cy="0"/>
          </a:xfrm>
          <a:prstGeom prst="line">
            <a:avLst/>
          </a:prstGeom>
          <a:ln w="1270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-2400000" flipV="1">
            <a:off x="4103558" y="2277544"/>
            <a:ext cx="1093304" cy="897696"/>
          </a:xfrm>
          <a:prstGeom prst="straightConnector1">
            <a:avLst/>
          </a:prstGeom>
          <a:ln w="1270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-2400000" flipH="1">
            <a:off x="4022232" y="3832633"/>
            <a:ext cx="1093304" cy="897696"/>
          </a:xfrm>
          <a:prstGeom prst="straightConnector1">
            <a:avLst/>
          </a:prstGeom>
          <a:ln w="1270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-2160000" flipV="1">
            <a:off x="4362016" y="648651"/>
            <a:ext cx="1101061" cy="1101062"/>
          </a:xfrm>
          <a:prstGeom prst="straightConnector1">
            <a:avLst/>
          </a:prstGeom>
          <a:ln w="317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-2160000" flipV="1">
            <a:off x="4730733" y="1319921"/>
            <a:ext cx="429320" cy="277392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-2160000" flipV="1">
            <a:off x="4656028" y="1189904"/>
            <a:ext cx="164553" cy="445510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-2160000" flipV="1">
            <a:off x="4618235" y="877745"/>
            <a:ext cx="391220" cy="613626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-2160000" flipV="1">
            <a:off x="4675133" y="1319921"/>
            <a:ext cx="802666" cy="277392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-2160000" flipH="1">
            <a:off x="3753001" y="5246054"/>
            <a:ext cx="1104095" cy="1104094"/>
          </a:xfrm>
          <a:prstGeom prst="straightConnector1">
            <a:avLst/>
          </a:prstGeom>
          <a:ln w="317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-2160000" flipH="1">
            <a:off x="4386725" y="5417727"/>
            <a:ext cx="114300" cy="293915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-2160000" flipH="1">
            <a:off x="4081397" y="5300283"/>
            <a:ext cx="365056" cy="136494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-2160000" flipH="1">
            <a:off x="3876841" y="5476304"/>
            <a:ext cx="628038" cy="280308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-2160000" flipH="1">
            <a:off x="4277791" y="5563511"/>
            <a:ext cx="275918" cy="509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-385752" y="3172658"/>
            <a:ext cx="216000" cy="435447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127000">
              <a:srgbClr val="00B05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9179555" y="3418781"/>
            <a:ext cx="216000" cy="435447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glow rad="127000">
              <a:srgbClr val="0070C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871819" y="5009984"/>
            <a:ext cx="2344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Di-Jet event candidate in </a:t>
            </a:r>
            <a:r>
              <a:rPr lang="en-US" sz="12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PbPb</a:t>
            </a:r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 collisions   </a:t>
            </a:r>
          </a:p>
          <a:p>
            <a:r>
              <a:rPr lang="ja-JP" alt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√</a:t>
            </a:r>
            <a:r>
              <a:rPr lang="en-US" altLang="ja-JP" sz="12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s</a:t>
            </a:r>
            <a:r>
              <a:rPr lang="en-US" altLang="ja-JP" sz="1000" baseline="-250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NN</a:t>
            </a:r>
            <a:r>
              <a:rPr lang="en-US" altLang="ja-JP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 = 5.02 </a:t>
            </a:r>
            <a:r>
              <a:rPr lang="en-US" altLang="ja-JP" sz="1200" dirty="0" err="1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TeV</a:t>
            </a:r>
            <a:r>
              <a:rPr lang="en-US" altLang="ja-JP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(2015)</a:t>
            </a:r>
          </a:p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Triggered by the L1-Jet</a:t>
            </a:r>
          </a:p>
        </p:txBody>
      </p:sp>
      <p:sp>
        <p:nvSpPr>
          <p:cNvPr id="28" name="Pie 27"/>
          <p:cNvSpPr/>
          <p:nvPr/>
        </p:nvSpPr>
        <p:spPr>
          <a:xfrm rot="10800000">
            <a:off x="4389337" y="3164788"/>
            <a:ext cx="180000" cy="411878"/>
          </a:xfrm>
          <a:prstGeom prst="pie">
            <a:avLst>
              <a:gd name="adj1" fmla="val 0"/>
              <a:gd name="adj2" fmla="val 10857424"/>
            </a:avLst>
          </a:prstGeom>
          <a:solidFill>
            <a:srgbClr val="00B050"/>
          </a:solidFill>
          <a:ln>
            <a:noFill/>
          </a:ln>
          <a:effectLst>
            <a:glow rad="127000">
              <a:srgbClr val="00B05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Pie 28"/>
          <p:cNvSpPr/>
          <p:nvPr/>
        </p:nvSpPr>
        <p:spPr>
          <a:xfrm>
            <a:off x="4637988" y="3409892"/>
            <a:ext cx="180000" cy="411878"/>
          </a:xfrm>
          <a:prstGeom prst="pie">
            <a:avLst>
              <a:gd name="adj1" fmla="val 0"/>
              <a:gd name="adj2" fmla="val 10888875"/>
            </a:avLst>
          </a:prstGeom>
          <a:solidFill>
            <a:srgbClr val="0070C0"/>
          </a:solidFill>
          <a:ln>
            <a:noFill/>
          </a:ln>
          <a:effectLst>
            <a:glow rad="127000">
              <a:srgbClr val="0070C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Footer Placeholder 5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PhD thesis pre-defence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305" y="1551761"/>
            <a:ext cx="4107003" cy="1500726"/>
          </a:xfrm>
        </p:spPr>
        <p:txBody>
          <a:bodyPr>
            <a:normAutofit fontScale="77500" lnSpcReduction="20000"/>
          </a:bodyPr>
          <a:lstStyle/>
          <a:p>
            <a:r>
              <a:rPr lang="en-US" sz="2600" dirty="0"/>
              <a:t>Collimated sprays of high momentum particles which are originated from initial hard scattered </a:t>
            </a:r>
            <a:r>
              <a:rPr lang="en-US" sz="2600" dirty="0" err="1"/>
              <a:t>partons</a:t>
            </a:r>
            <a:r>
              <a:rPr lang="en-US" sz="2600" dirty="0"/>
              <a:t> </a:t>
            </a:r>
          </a:p>
          <a:p>
            <a:r>
              <a:rPr lang="en-US" sz="2600" dirty="0"/>
              <a:t>In general, Jets are produced</a:t>
            </a:r>
            <a:br>
              <a:rPr lang="en-US" sz="2600" dirty="0"/>
            </a:br>
            <a:r>
              <a:rPr lang="en-US" sz="2600" dirty="0"/>
              <a:t> back-to-back (Di-Jet)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090787" y="2892712"/>
            <a:ext cx="3986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1600" dirty="0"/>
              <a:t>The QGP life time is </a:t>
            </a:r>
            <a:br>
              <a:rPr lang="en-US" sz="1600" dirty="0"/>
            </a:br>
            <a:r>
              <a:rPr lang="en-US" sz="1600" dirty="0"/>
              <a:t>very short (~10</a:t>
            </a:r>
            <a:r>
              <a:rPr lang="en-US" sz="1600" baseline="30000" dirty="0"/>
              <a:t>-23</a:t>
            </a:r>
            <a:r>
              <a:rPr lang="en-US" sz="1600" dirty="0"/>
              <a:t> s)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3682" y="3820143"/>
                <a:ext cx="3638968" cy="1692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charset="2"/>
                  <a:buChar char="Ø"/>
                </a:pPr>
                <a:r>
                  <a:rPr lang="en-US" dirty="0"/>
                  <a:t>Initial </a:t>
                </a:r>
                <a:r>
                  <a:rPr lang="en-US" dirty="0" err="1"/>
                  <a:t>parton</a:t>
                </a:r>
                <a:r>
                  <a:rPr lang="en-US" dirty="0"/>
                  <a:t> energy will be suppressed while </a:t>
                </a:r>
                <a:r>
                  <a:rPr lang="en-US" dirty="0" err="1"/>
                  <a:t>partons</a:t>
                </a:r>
                <a:r>
                  <a:rPr lang="en-US" dirty="0"/>
                  <a:t> are traversing the QGP and jet properties will be modified </a:t>
                </a:r>
              </a:p>
              <a:p>
                <a:pPr marL="742950" lvl="1" indent="-285750">
                  <a:buFont typeface="Wingdings" charset="2"/>
                  <a:buChar char="Ø"/>
                </a:pPr>
                <a:r>
                  <a:rPr lang="en-US" sz="1600" dirty="0"/>
                  <a:t>Collisional energy loss (</a:t>
                </a:r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i="1" dirty="0"/>
                  <a:t>L</a:t>
                </a:r>
                <a:r>
                  <a:rPr lang="en-US" sz="1600" dirty="0"/>
                  <a:t>)</a:t>
                </a:r>
              </a:p>
              <a:p>
                <a:pPr marL="742950" lvl="1" indent="-285750">
                  <a:buFont typeface="Wingdings" charset="2"/>
                  <a:buChar char="Ø"/>
                </a:pPr>
                <a:r>
                  <a:rPr lang="en-US" sz="1600" dirty="0"/>
                  <a:t>Radiative energy loss (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i="1" dirty="0"/>
                  <a:t>L</a:t>
                </a:r>
                <a:r>
                  <a:rPr lang="en-US" sz="1600" baseline="30000" dirty="0"/>
                  <a:t>2</a:t>
                </a:r>
                <a:r>
                  <a:rPr lang="en-US" sz="1600" dirty="0"/>
                  <a:t>)</a:t>
                </a: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2" y="3820143"/>
                <a:ext cx="3638968" cy="1692771"/>
              </a:xfrm>
              <a:prstGeom prst="rect">
                <a:avLst/>
              </a:prstGeom>
              <a:blipFill>
                <a:blip r:embed="rId4"/>
                <a:stretch>
                  <a:fillRect l="-1042" t="-1493" b="-37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ight Arrow 31"/>
          <p:cNvSpPr/>
          <p:nvPr/>
        </p:nvSpPr>
        <p:spPr>
          <a:xfrm>
            <a:off x="228284" y="5587934"/>
            <a:ext cx="431880" cy="1676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60163" y="5469689"/>
            <a:ext cx="3282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/>
              <a:t>Jet quenching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54243" y="2580687"/>
            <a:ext cx="3532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>
              <a:buFont typeface="Wingdings" charset="2"/>
              <a:buChar char="Ø"/>
            </a:pPr>
            <a:r>
              <a:rPr lang="en-US" sz="2000" dirty="0"/>
              <a:t>Self produced probes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180007" y="4120297"/>
            <a:ext cx="687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ALICE</a:t>
            </a:r>
          </a:p>
        </p:txBody>
      </p:sp>
      <p:sp>
        <p:nvSpPr>
          <p:cNvPr id="50" name="Snip Single Corner Rectangle 49"/>
          <p:cNvSpPr/>
          <p:nvPr/>
        </p:nvSpPr>
        <p:spPr>
          <a:xfrm flipV="1">
            <a:off x="144022" y="1427150"/>
            <a:ext cx="4024139" cy="1679333"/>
          </a:xfrm>
          <a:prstGeom prst="snip1Rect">
            <a:avLst>
              <a:gd name="adj" fmla="val 42237"/>
            </a:avLst>
          </a:prstGeom>
          <a:noFill/>
          <a:ln w="254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35836" y="1200276"/>
            <a:ext cx="14393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What’s  Jet?</a:t>
            </a:r>
          </a:p>
        </p:txBody>
      </p:sp>
      <p:sp>
        <p:nvSpPr>
          <p:cNvPr id="53" name="Snip Single Corner Rectangle 52"/>
          <p:cNvSpPr/>
          <p:nvPr/>
        </p:nvSpPr>
        <p:spPr>
          <a:xfrm flipH="1" flipV="1">
            <a:off x="5319262" y="1220235"/>
            <a:ext cx="3768378" cy="2247592"/>
          </a:xfrm>
          <a:prstGeom prst="snip1Rect">
            <a:avLst>
              <a:gd name="adj" fmla="val 35485"/>
            </a:avLst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5463591" y="1034765"/>
            <a:ext cx="21975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Remarkable feature</a:t>
            </a:r>
          </a:p>
        </p:txBody>
      </p:sp>
      <p:sp>
        <p:nvSpPr>
          <p:cNvPr id="42" name="Snip Same Side Corner Rectangle 41"/>
          <p:cNvSpPr/>
          <p:nvPr/>
        </p:nvSpPr>
        <p:spPr>
          <a:xfrm rot="5400000">
            <a:off x="945568" y="2852955"/>
            <a:ext cx="2232875" cy="3948282"/>
          </a:xfrm>
          <a:prstGeom prst="snip2SameRect">
            <a:avLst>
              <a:gd name="adj1" fmla="val 35547"/>
              <a:gd name="adj2" fmla="val 556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4474346" y="3587579"/>
            <a:ext cx="224939" cy="1188607"/>
          </a:xfrm>
          <a:prstGeom prst="straightConnector1">
            <a:avLst/>
          </a:prstGeom>
          <a:ln w="1270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4053443" y="4995775"/>
            <a:ext cx="651514" cy="651513"/>
            <a:chOff x="9530868" y="5288934"/>
            <a:chExt cx="1104095" cy="1104094"/>
          </a:xfrm>
        </p:grpSpPr>
        <p:cxnSp>
          <p:nvCxnSpPr>
            <p:cNvPr id="46" name="Straight Arrow Connector 45"/>
            <p:cNvCxnSpPr/>
            <p:nvPr/>
          </p:nvCxnSpPr>
          <p:spPr>
            <a:xfrm rot="19440000" flipH="1">
              <a:off x="9530868" y="5288934"/>
              <a:ext cx="1104095" cy="1104094"/>
            </a:xfrm>
            <a:prstGeom prst="straightConnector1">
              <a:avLst/>
            </a:prstGeom>
            <a:ln w="317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 rot="19440000" flipH="1">
              <a:off x="10164592" y="5460607"/>
              <a:ext cx="114300" cy="293915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rot="19440000" flipH="1">
              <a:off x="9859264" y="5343163"/>
              <a:ext cx="365056" cy="136494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rot="19440000" flipH="1">
              <a:off x="9654708" y="5519184"/>
              <a:ext cx="628038" cy="280308"/>
            </a:xfrm>
            <a:prstGeom prst="straightConnector1">
              <a:avLst/>
            </a:prstGeom>
            <a:ln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rot="19440000" flipH="1">
              <a:off x="10055658" y="5606391"/>
              <a:ext cx="275918" cy="50904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4507983" y="1392470"/>
            <a:ext cx="652838" cy="644225"/>
            <a:chOff x="9735100" y="927962"/>
            <a:chExt cx="1115783" cy="1101062"/>
          </a:xfrm>
        </p:grpSpPr>
        <p:cxnSp>
          <p:nvCxnSpPr>
            <p:cNvPr id="63" name="Straight Arrow Connector 62"/>
            <p:cNvCxnSpPr/>
            <p:nvPr/>
          </p:nvCxnSpPr>
          <p:spPr>
            <a:xfrm rot="-2160000" flipV="1">
              <a:off x="9735100" y="927962"/>
              <a:ext cx="1101061" cy="1101062"/>
            </a:xfrm>
            <a:prstGeom prst="straightConnector1">
              <a:avLst/>
            </a:prstGeom>
            <a:ln w="317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 rot="-2160000" flipV="1">
              <a:off x="10103817" y="1599232"/>
              <a:ext cx="429320" cy="277392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 rot="-2160000" flipV="1">
              <a:off x="10029112" y="1469215"/>
              <a:ext cx="164553" cy="445510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 rot="-2160000" flipV="1">
              <a:off x="9991319" y="1157056"/>
              <a:ext cx="391220" cy="613626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rot="-2160000" flipV="1">
              <a:off x="10048217" y="1599232"/>
              <a:ext cx="802666" cy="277392"/>
            </a:xfrm>
            <a:prstGeom prst="straightConnector1">
              <a:avLst/>
            </a:prstGeom>
            <a:ln>
              <a:solidFill>
                <a:srgbClr val="92D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9" name="Straight Arrow Connector 68"/>
          <p:cNvCxnSpPr/>
          <p:nvPr/>
        </p:nvCxnSpPr>
        <p:spPr>
          <a:xfrm flipV="1">
            <a:off x="4516895" y="2237173"/>
            <a:ext cx="223781" cy="1192156"/>
          </a:xfrm>
          <a:prstGeom prst="straightConnector1">
            <a:avLst/>
          </a:prstGeom>
          <a:ln w="1270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44"/>
          <p:cNvSpPr txBox="1"/>
          <p:nvPr/>
        </p:nvSpPr>
        <p:spPr>
          <a:xfrm>
            <a:off x="435835" y="3506150"/>
            <a:ext cx="230090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 medium interaction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88FB043-5F60-3F44-A08B-5EB1DCFBD8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718" t="44143" r="54338" b="38639"/>
          <a:stretch/>
        </p:blipFill>
        <p:spPr>
          <a:xfrm rot="3600000">
            <a:off x="4482488" y="3440611"/>
            <a:ext cx="255493" cy="117565"/>
          </a:xfrm>
          <a:prstGeom prst="rect">
            <a:avLst/>
          </a:prstGeom>
        </p:spPr>
      </p:pic>
      <p:cxnSp>
        <p:nvCxnSpPr>
          <p:cNvPr id="39" name="Curved Connector 38">
            <a:extLst>
              <a:ext uri="{FF2B5EF4-FFF2-40B4-BE49-F238E27FC236}">
                <a16:creationId xmlns:a16="http://schemas.microsoft.com/office/drawing/2014/main" id="{3652474F-DF26-B646-8A0A-0D870AF56EED}"/>
              </a:ext>
            </a:extLst>
          </p:cNvPr>
          <p:cNvCxnSpPr/>
          <p:nvPr/>
        </p:nvCxnSpPr>
        <p:spPr>
          <a:xfrm rot="16200000" flipH="1">
            <a:off x="4196574" y="2780551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urved Connector 61">
            <a:extLst>
              <a:ext uri="{FF2B5EF4-FFF2-40B4-BE49-F238E27FC236}">
                <a16:creationId xmlns:a16="http://schemas.microsoft.com/office/drawing/2014/main" id="{670B7EBF-A83B-554F-9B1D-45735136AA28}"/>
              </a:ext>
            </a:extLst>
          </p:cNvPr>
          <p:cNvCxnSpPr/>
          <p:nvPr/>
        </p:nvCxnSpPr>
        <p:spPr>
          <a:xfrm rot="16200000" flipH="1">
            <a:off x="4243872" y="2575606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urved Connector 67">
            <a:extLst>
              <a:ext uri="{FF2B5EF4-FFF2-40B4-BE49-F238E27FC236}">
                <a16:creationId xmlns:a16="http://schemas.microsoft.com/office/drawing/2014/main" id="{41936333-09C6-224A-96B3-E811F973CD87}"/>
              </a:ext>
            </a:extLst>
          </p:cNvPr>
          <p:cNvCxnSpPr>
            <a:cxnSpLocks/>
          </p:cNvCxnSpPr>
          <p:nvPr/>
        </p:nvCxnSpPr>
        <p:spPr>
          <a:xfrm rot="5400000">
            <a:off x="4680045" y="2601886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urved Connector 69">
            <a:extLst>
              <a:ext uri="{FF2B5EF4-FFF2-40B4-BE49-F238E27FC236}">
                <a16:creationId xmlns:a16="http://schemas.microsoft.com/office/drawing/2014/main" id="{F84AD854-F825-2549-AFC3-E1D99A53160B}"/>
              </a:ext>
            </a:extLst>
          </p:cNvPr>
          <p:cNvCxnSpPr>
            <a:cxnSpLocks/>
          </p:cNvCxnSpPr>
          <p:nvPr/>
        </p:nvCxnSpPr>
        <p:spPr>
          <a:xfrm rot="5400000">
            <a:off x="4633075" y="2924232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urved Connector 70">
            <a:extLst>
              <a:ext uri="{FF2B5EF4-FFF2-40B4-BE49-F238E27FC236}">
                <a16:creationId xmlns:a16="http://schemas.microsoft.com/office/drawing/2014/main" id="{608EC648-0A6D-E34C-BF9A-F6C6D8402216}"/>
              </a:ext>
            </a:extLst>
          </p:cNvPr>
          <p:cNvCxnSpPr>
            <a:cxnSpLocks/>
          </p:cNvCxnSpPr>
          <p:nvPr/>
        </p:nvCxnSpPr>
        <p:spPr>
          <a:xfrm rot="5400000">
            <a:off x="4176904" y="4162216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urved Connector 71">
            <a:extLst>
              <a:ext uri="{FF2B5EF4-FFF2-40B4-BE49-F238E27FC236}">
                <a16:creationId xmlns:a16="http://schemas.microsoft.com/office/drawing/2014/main" id="{14F193D4-15DF-2445-9C81-8EA2070423E2}"/>
              </a:ext>
            </a:extLst>
          </p:cNvPr>
          <p:cNvCxnSpPr>
            <a:cxnSpLocks/>
          </p:cNvCxnSpPr>
          <p:nvPr/>
        </p:nvCxnSpPr>
        <p:spPr>
          <a:xfrm rot="5400000">
            <a:off x="4224202" y="3957271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urved Connector 72">
            <a:extLst>
              <a:ext uri="{FF2B5EF4-FFF2-40B4-BE49-F238E27FC236}">
                <a16:creationId xmlns:a16="http://schemas.microsoft.com/office/drawing/2014/main" id="{6AD7DDE9-A8E2-7345-8FAA-D781A8610C2C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60375" y="3983551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urved Connector 73">
            <a:extLst>
              <a:ext uri="{FF2B5EF4-FFF2-40B4-BE49-F238E27FC236}">
                <a16:creationId xmlns:a16="http://schemas.microsoft.com/office/drawing/2014/main" id="{627EF62C-D338-EF40-921C-BD4D70316678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13405" y="4305897"/>
            <a:ext cx="322345" cy="233198"/>
          </a:xfrm>
          <a:prstGeom prst="curvedConnector3">
            <a:avLst/>
          </a:prstGeom>
          <a:ln w="3175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449844" y="1292929"/>
            <a:ext cx="393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en-US" sz="2000" dirty="0"/>
              <a:t>The elementary process is well described theoretically, and production cross section is</a:t>
            </a:r>
            <a:br>
              <a:rPr lang="en-US" sz="2000" dirty="0"/>
            </a:br>
            <a:r>
              <a:rPr lang="en-US" sz="2000" dirty="0"/>
              <a:t>calculable with </a:t>
            </a:r>
            <a:r>
              <a:rPr lang="en-US" sz="2000" dirty="0" err="1"/>
              <a:t>pQCD</a:t>
            </a:r>
            <a:endParaRPr lang="en-US" sz="2000" dirty="0"/>
          </a:p>
          <a:p>
            <a:pPr marL="285750" indent="-285750">
              <a:buFont typeface="Wingdings" charset="2"/>
              <a:buChar char="Ø"/>
            </a:pPr>
            <a:endParaRPr lang="en-US" sz="16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FB4363F-0DAB-F84A-B042-452B20AC4C83}"/>
              </a:ext>
            </a:extLst>
          </p:cNvPr>
          <p:cNvSpPr txBox="1"/>
          <p:nvPr/>
        </p:nvSpPr>
        <p:spPr>
          <a:xfrm>
            <a:off x="7794500" y="5884069"/>
            <a:ext cx="2051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This thesis</a:t>
            </a:r>
          </a:p>
        </p:txBody>
      </p:sp>
    </p:spTree>
    <p:extLst>
      <p:ext uri="{BB962C8B-B14F-4D97-AF65-F5344CB8AC3E}">
        <p14:creationId xmlns:p14="http://schemas.microsoft.com/office/powerpoint/2010/main" val="14191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49879 -0.00301 " pathEditMode="relative" rAng="0" ptsTypes="AA">
                                      <p:cBhvr>
                                        <p:cTn id="16" dur="4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48" y="-16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44444E-6 L 0.52014 -0.00277 " pathEditMode="relative" rAng="0" ptsTypes="AA">
                                      <p:cBhvr>
                                        <p:cTn id="18" dur="4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7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1481E-6 L 0.56059 -0.0051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21" y="-25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L -0.58333 0.00093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67" y="4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/>
      <p:bldP spid="28" grpId="0" animBg="1"/>
      <p:bldP spid="28" grpId="1" animBg="1"/>
      <p:bldP spid="29" grpId="0" animBg="1"/>
      <p:bldP spid="29" grpId="1" animBg="1"/>
      <p:bldP spid="10" grpId="0"/>
      <p:bldP spid="36" grpId="0"/>
      <p:bldP spid="32" grpId="0" animBg="1"/>
      <p:bldP spid="33" grpId="0"/>
      <p:bldP spid="34" grpId="0"/>
      <p:bldP spid="41" grpId="0"/>
      <p:bldP spid="53" grpId="0" animBg="1"/>
      <p:bldP spid="45" grpId="0" animBg="1"/>
      <p:bldP spid="42" grpId="0" animBg="1"/>
      <p:bldP spid="57" grpId="0" animBg="1"/>
      <p:bldP spid="30" grpId="0"/>
      <p:bldP spid="7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11619</TotalTime>
  <Words>4221</Words>
  <Application>Microsoft Macintosh PowerPoint</Application>
  <PresentationFormat>On-screen Show (4:3)</PresentationFormat>
  <Paragraphs>962</Paragraphs>
  <Slides>75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6" baseType="lpstr">
      <vt:lpstr>NimbusRomNo9L</vt:lpstr>
      <vt:lpstr>游ゴシック</vt:lpstr>
      <vt:lpstr>游ゴシック Light</vt:lpstr>
      <vt:lpstr>Andale Mono</vt:lpstr>
      <vt:lpstr>Arial</vt:lpstr>
      <vt:lpstr>Calibri</vt:lpstr>
      <vt:lpstr>Calibri Light</vt:lpstr>
      <vt:lpstr>Cambria Math</vt:lpstr>
      <vt:lpstr>Lucida Grande</vt:lpstr>
      <vt:lpstr>Wingdings</vt:lpstr>
      <vt:lpstr>Office Theme</vt:lpstr>
      <vt:lpstr>Measurement of jet properties in pp and Pb-Pb collisions at √sNN = 5.02 TeV with the ALICE experiment at the LHC    </vt:lpstr>
      <vt:lpstr>My work</vt:lpstr>
      <vt:lpstr>Outline</vt:lpstr>
      <vt:lpstr>PowerPoint Presentation</vt:lpstr>
      <vt:lpstr>Remarkable features of QCD: Confinement and asymptotic freedom</vt:lpstr>
      <vt:lpstr>Hard scattering and factorization</vt:lpstr>
      <vt:lpstr>Quark-Gluon Plasma (QGP)</vt:lpstr>
      <vt:lpstr>How to create QGP in laboratory?</vt:lpstr>
      <vt:lpstr>Jet: powerful tool to probe the QGP properties</vt:lpstr>
      <vt:lpstr>Jet reconstruction</vt:lpstr>
      <vt:lpstr>A Jet quenching result at the LHC</vt:lpstr>
      <vt:lpstr>Azimuthal anisotropy</vt:lpstr>
      <vt:lpstr>Event plane (EP)</vt:lpstr>
      <vt:lpstr>Parton path-length control </vt:lpstr>
      <vt:lpstr>The Large Hadron Collider (LHC)</vt:lpstr>
      <vt:lpstr>The purpose and motivation of this thesis</vt:lpstr>
      <vt:lpstr>The purpose and motivation of this thesis</vt:lpstr>
      <vt:lpstr>PowerPoint Presentation</vt:lpstr>
      <vt:lpstr>PowerPoint Presentation</vt:lpstr>
      <vt:lpstr>Jet measurement at </vt:lpstr>
      <vt:lpstr>ALICE calorimeter upgrade during  the LHC Long Shutdown 1</vt:lpstr>
      <vt:lpstr>Trigger system upgrade</vt:lpstr>
      <vt:lpstr>Summary of PART2</vt:lpstr>
      <vt:lpstr>PowerPoint Presentation</vt:lpstr>
      <vt:lpstr>Event selection &amp; track selection</vt:lpstr>
      <vt:lpstr>PowerPoint Presentation</vt:lpstr>
      <vt:lpstr>Analysis flow</vt:lpstr>
      <vt:lpstr>Basic concept of Unfolding</vt:lpstr>
      <vt:lpstr>PowerPoint Presentation</vt:lpstr>
      <vt:lpstr>Charged jet production cross section</vt:lpstr>
      <vt:lpstr>Comparison to Leading-Order(LO) pQCD predictions </vt:lpstr>
      <vt:lpstr>Comparison to Next-to-Leading-Order(NLO) pQCD predictions </vt:lpstr>
      <vt:lpstr>Comparison to Next-to-Leading-Order(NLO) pQCD predictions </vt:lpstr>
      <vt:lpstr>Charged jet nuclear modification factor (RAA)</vt:lpstr>
      <vt:lpstr>Systematic uncertainties</vt:lpstr>
      <vt:lpstr>PowerPoint Presentation</vt:lpstr>
      <vt:lpstr>Analysis flow</vt:lpstr>
      <vt:lpstr>Underlying pT subtraction from reconstructed jets</vt:lpstr>
      <vt:lpstr> </vt:lpstr>
      <vt:lpstr>Jet v2 calculation</vt:lpstr>
      <vt:lpstr>Setup for jet-hadron correlation</vt:lpstr>
      <vt:lpstr>Acceptance correction with event mixing</vt:lpstr>
      <vt:lpstr>Correlation functions of the Near-side jet peak w.r.t event plane</vt:lpstr>
      <vt:lpstr>Flow background subtraction from correlation function</vt:lpstr>
      <vt:lpstr>Flow background subtraction from correlation function</vt:lpstr>
      <vt:lpstr>PowerPoint Presentation</vt:lpstr>
      <vt:lpstr>Charged jet v2: √(s_NN ) = 5.02 TeV vs. √(s_NN ) = 2.76 TeV</vt:lpstr>
      <vt:lpstr>Charged jet v2: Data vs. toy model Glauber MC</vt:lpstr>
      <vt:lpstr>PowerPoint Presentation</vt:lpstr>
      <vt:lpstr>PowerPoint Presentation</vt:lpstr>
      <vt:lpstr>PowerPoint Presentation</vt:lpstr>
      <vt:lpstr>Mean position shift of near-side jet peak </vt:lpstr>
      <vt:lpstr>Systematic uncertainties for jet-hadron correlation</vt:lpstr>
      <vt:lpstr>Summary of PART3 : Charged jet production cross section in pp collisions </vt:lpstr>
      <vt:lpstr>Summary of PART3 : Charged jet v2 in Pb-Pb collisions </vt:lpstr>
      <vt:lpstr>Summary of PART3 : Charged jet v2 and jet-hadron correlation in Pb-Pb collisions </vt:lpstr>
      <vt:lpstr>PowerPoint Presentation</vt:lpstr>
      <vt:lpstr>QGP in the Universe</vt:lpstr>
      <vt:lpstr>A picture of relativistic heavy ion collisions</vt:lpstr>
      <vt:lpstr>Centrality</vt:lpstr>
      <vt:lpstr>Coordinate system of ALICE detector</vt:lpstr>
      <vt:lpstr>Components of ALICE calorimeters</vt:lpstr>
      <vt:lpstr>Components of ALICE calorimeter trigger system </vt:lpstr>
      <vt:lpstr>Components of ALICE calorimeter trigger system </vt:lpstr>
      <vt:lpstr>Triggering algorithm</vt:lpstr>
      <vt:lpstr>kT and Anti-kT clustering algorithm</vt:lpstr>
      <vt:lpstr>Charged jet at ATLAS</vt:lpstr>
      <vt:lpstr>Charged jet cross section ratio</vt:lpstr>
      <vt:lpstr>PowerPoint Presentation</vt:lpstr>
      <vt:lpstr>PowerPoint Presentation</vt:lpstr>
      <vt:lpstr>PowerPoint Presentation</vt:lpstr>
      <vt:lpstr>Tables of systematics for jet-hadron correlation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細川律也</dc:creator>
  <cp:lastModifiedBy>細川律也</cp:lastModifiedBy>
  <cp:revision>805</cp:revision>
  <cp:lastPrinted>2019-01-24T14:37:02Z</cp:lastPrinted>
  <dcterms:created xsi:type="dcterms:W3CDTF">2017-06-14T11:35:53Z</dcterms:created>
  <dcterms:modified xsi:type="dcterms:W3CDTF">2019-06-28T07:08:44Z</dcterms:modified>
</cp:coreProperties>
</file>