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3" r:id="rId2"/>
    <p:sldId id="319" r:id="rId3"/>
    <p:sldId id="407" r:id="rId4"/>
    <p:sldId id="459" r:id="rId5"/>
    <p:sldId id="460" r:id="rId6"/>
    <p:sldId id="410" r:id="rId7"/>
    <p:sldId id="411" r:id="rId8"/>
    <p:sldId id="373" r:id="rId9"/>
    <p:sldId id="461" r:id="rId10"/>
    <p:sldId id="462" r:id="rId11"/>
    <p:sldId id="463" r:id="rId12"/>
    <p:sldId id="464" r:id="rId13"/>
    <p:sldId id="465" r:id="rId14"/>
    <p:sldId id="466" r:id="rId15"/>
    <p:sldId id="467" r:id="rId16"/>
    <p:sldId id="468" r:id="rId17"/>
    <p:sldId id="469" r:id="rId18"/>
    <p:sldId id="470" r:id="rId19"/>
    <p:sldId id="475" r:id="rId20"/>
    <p:sldId id="476" r:id="rId21"/>
    <p:sldId id="479" r:id="rId22"/>
    <p:sldId id="481" r:id="rId23"/>
    <p:sldId id="482" r:id="rId24"/>
    <p:sldId id="474" r:id="rId25"/>
    <p:sldId id="483" r:id="rId26"/>
    <p:sldId id="439" r:id="rId27"/>
    <p:sldId id="440" r:id="rId28"/>
    <p:sldId id="441" r:id="rId29"/>
    <p:sldId id="442" r:id="rId30"/>
    <p:sldId id="447" r:id="rId31"/>
    <p:sldId id="448" r:id="rId32"/>
  </p:sldIdLst>
  <p:sldSz cx="9144000" cy="6858000" type="screen4x3"/>
  <p:notesSz cx="9296400" cy="70104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003300"/>
    <a:srgbClr val="00FFFF"/>
    <a:srgbClr val="99FF99"/>
    <a:srgbClr val="006600"/>
    <a:srgbClr val="FF0000"/>
    <a:srgbClr val="FFFF00"/>
    <a:srgbClr val="33996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89B86-491A-4B74-968E-A08D5CA2EB97}" type="datetimeFigureOut">
              <a:rPr lang="ko-KR" altLang="en-US" smtClean="0"/>
              <a:pPr/>
              <a:t>2008-10-13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AEF9A-6886-4537-9B4A-659B9A7E0D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809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329940"/>
            <a:ext cx="743712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664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809" y="6658664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334C08-5B0A-417B-9E78-8AD7A134B67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8D16D-7F22-40E5-8C83-08C49692ED41}" type="slidenum">
              <a:rPr lang="ko-KR" altLang="en-US"/>
              <a:pPr/>
              <a:t>3</a:t>
            </a:fld>
            <a:endParaRPr lang="en-US" altLang="ko-KR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C0BF3-989F-4D57-AC49-EB48A76931EF}" type="slidenum">
              <a:rPr lang="ko-KR" altLang="en-US"/>
              <a:pPr/>
              <a:t>12</a:t>
            </a:fld>
            <a:endParaRPr lang="en-US" altLang="ko-K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C0BF3-989F-4D57-AC49-EB48A76931EF}" type="slidenum">
              <a:rPr lang="ko-KR" altLang="en-US"/>
              <a:pPr/>
              <a:t>13</a:t>
            </a:fld>
            <a:endParaRPr lang="en-US" altLang="ko-K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C0BF3-989F-4D57-AC49-EB48A76931EF}" type="slidenum">
              <a:rPr lang="ko-KR" altLang="en-US"/>
              <a:pPr/>
              <a:t>14</a:t>
            </a:fld>
            <a:endParaRPr lang="en-US" altLang="ko-K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C0BF3-989F-4D57-AC49-EB48A76931EF}" type="slidenum">
              <a:rPr lang="ko-KR" altLang="en-US"/>
              <a:pPr/>
              <a:t>15</a:t>
            </a:fld>
            <a:endParaRPr lang="en-US" altLang="ko-K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C0BF3-989F-4D57-AC49-EB48A76931EF}" type="slidenum">
              <a:rPr lang="ko-KR" altLang="en-US"/>
              <a:pPr/>
              <a:t>16</a:t>
            </a:fld>
            <a:endParaRPr lang="en-US" altLang="ko-K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85EBC09-A2CB-47E9-906C-631CA27B504A}" type="slidenum">
              <a:rPr lang="en-GB" altLang="ko-KR"/>
              <a:pPr/>
              <a:t>20</a:t>
            </a:fld>
            <a:endParaRPr lang="en-GB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5200" cy="2628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0044" y="3330173"/>
            <a:ext cx="7436314" cy="31539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69" tIns="46585" rIns="93169" bIns="46585"/>
          <a:lstStyle/>
          <a:p>
            <a:pPr defTabSz="881365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6260" name="Slide Number Placeholder 3"/>
          <p:cNvSpPr txBox="1">
            <a:spLocks noGrp="1"/>
          </p:cNvSpPr>
          <p:nvPr/>
        </p:nvSpPr>
        <p:spPr bwMode="auto">
          <a:xfrm>
            <a:off x="5265539" y="6659186"/>
            <a:ext cx="4028844" cy="3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9" tIns="46585" rIns="93169" bIns="46585" anchor="b"/>
          <a:lstStyle/>
          <a:p>
            <a:pPr algn="r" defTabSz="931860"/>
            <a:fld id="{812FE79E-569F-4FF5-A700-FC4DE0EC79D2}" type="slidenum">
              <a:rPr lang="en-US" sz="1200">
                <a:latin typeface="Calibri" pitchFamily="34" charset="0"/>
              </a:rPr>
              <a:pPr algn="r" defTabSz="931860"/>
              <a:t>21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A60E850-F415-4F6C-94F2-55C3BEA7020D}" type="slidenum">
              <a:rPr lang="en-GB" altLang="ko-KR"/>
              <a:pPr/>
              <a:t>22</a:t>
            </a:fld>
            <a:endParaRPr lang="en-GB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47975" y="519113"/>
            <a:ext cx="3524250" cy="2643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218539" y="3339445"/>
            <a:ext cx="6883533" cy="316325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014" tIns="45826" rIns="92014" bIns="45826"/>
          <a:lstStyle/>
          <a:p>
            <a:endParaRPr lang="en-US" smtClean="0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5269575" y="6676572"/>
            <a:ext cx="4049018" cy="3442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014" tIns="45826" rIns="92014" bIns="45826" anchor="b"/>
          <a:lstStyle/>
          <a:p>
            <a:pPr algn="r" defTabSz="457515">
              <a:lnSpc>
                <a:spcPct val="110000"/>
              </a:lnSpc>
              <a:spcBef>
                <a:spcPts val="302"/>
              </a:spcBef>
              <a:buClr>
                <a:srgbClr val="600000"/>
              </a:buClr>
              <a:buFont typeface="Arial Narrow" pitchFamily="34" charset="0"/>
              <a:buChar char="•"/>
              <a:tabLst>
                <a:tab pos="725290" algn="l"/>
                <a:tab pos="1450579" algn="l"/>
                <a:tab pos="2177399" algn="l"/>
                <a:tab pos="2902689" algn="l"/>
              </a:tabLst>
            </a:pPr>
            <a:fld id="{785397B1-2218-4680-828F-E5F2614E0AC3}" type="slidenum">
              <a:rPr lang="en-GB" altLang="ko-KR" sz="1100">
                <a:solidFill>
                  <a:srgbClr val="000000"/>
                </a:solidFill>
                <a:latin typeface="Arial Narrow" pitchFamily="34" charset="0"/>
                <a:cs typeface="Tahoma" pitchFamily="34" charset="0"/>
              </a:rPr>
              <a:pPr algn="r" defTabSz="457515">
                <a:lnSpc>
                  <a:spcPct val="110000"/>
                </a:lnSpc>
                <a:spcBef>
                  <a:spcPts val="302"/>
                </a:spcBef>
                <a:buClr>
                  <a:srgbClr val="600000"/>
                </a:buClr>
                <a:buFont typeface="Arial Narrow" pitchFamily="34" charset="0"/>
                <a:buChar char="•"/>
                <a:tabLst>
                  <a:tab pos="725290" algn="l"/>
                  <a:tab pos="1450579" algn="l"/>
                  <a:tab pos="2177399" algn="l"/>
                  <a:tab pos="2902689" algn="l"/>
                </a:tabLst>
              </a:pPr>
              <a:t>23</a:t>
            </a:fld>
            <a:endParaRPr lang="en-GB" altLang="ko-KR" sz="1100" dirty="0">
              <a:solidFill>
                <a:srgbClr val="000000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44BC31-377B-45C6-BD0B-452DD3F225B1}" type="slidenum">
              <a:rPr lang="en-GB" altLang="ko-KR"/>
              <a:pPr/>
              <a:t>26</a:t>
            </a:fld>
            <a:endParaRPr lang="en-GB" altLang="ko-KR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47975" y="519113"/>
            <a:ext cx="3527425" cy="2644775"/>
          </a:xfrm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8539" y="3339445"/>
            <a:ext cx="6885550" cy="3164417"/>
          </a:xfrm>
          <a:noFill/>
          <a:ln/>
        </p:spPr>
        <p:txBody>
          <a:bodyPr wrap="none" lIns="91653" rIns="91653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8D16D-7F22-40E5-8C83-08C49692ED41}" type="slidenum">
              <a:rPr lang="ko-KR" altLang="en-US"/>
              <a:pPr/>
              <a:t>4</a:t>
            </a:fld>
            <a:endParaRPr lang="en-US" altLang="ko-KR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3AEA6B-15D8-469C-BD3E-ECFD0A18CC55}" type="slidenum">
              <a:rPr lang="en-GB" altLang="ko-KR"/>
              <a:pPr/>
              <a:t>27</a:t>
            </a:fld>
            <a:endParaRPr lang="en-GB" altLang="ko-K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D85C2A-2B55-414D-BCF0-2FCF33B333D1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E5E1BA8-E865-4902-8A4E-57C7E466BF15}" type="slidenum">
              <a:rPr lang="en-GB" altLang="ko-KR"/>
              <a:pPr/>
              <a:t>29</a:t>
            </a:fld>
            <a:endParaRPr lang="en-GB" altLang="ko-K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09CD391-3A01-4109-9FE2-554CC42F6589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5F44464-572B-4DAB-B5A7-3CBF1F504694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8D16D-7F22-40E5-8C83-08C49692ED41}" type="slidenum">
              <a:rPr lang="ko-KR" altLang="en-US"/>
              <a:pPr/>
              <a:t>5</a:t>
            </a:fld>
            <a:endParaRPr lang="en-US" altLang="ko-KR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3CD8F-E4F7-4AF8-AEFD-746CCB70C511}" type="slidenum">
              <a:rPr lang="ko-KR" altLang="en-US"/>
              <a:pPr/>
              <a:t>6</a:t>
            </a:fld>
            <a:endParaRPr lang="en-US" altLang="ko-KR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441B7B-7A43-4564-BF1A-D754913BDB4B}" type="slidenum">
              <a:rPr lang="ko-KR" altLang="en-US"/>
              <a:pPr/>
              <a:t>7</a:t>
            </a:fld>
            <a:endParaRPr lang="en-US" altLang="ko-KR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C0BF3-989F-4D57-AC49-EB48A76931EF}" type="slidenum">
              <a:rPr lang="ko-KR" altLang="en-US"/>
              <a:pPr/>
              <a:t>8</a:t>
            </a:fld>
            <a:endParaRPr lang="en-US" altLang="ko-K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C0BF3-989F-4D57-AC49-EB48A76931EF}" type="slidenum">
              <a:rPr lang="ko-KR" altLang="en-US"/>
              <a:pPr/>
              <a:t>9</a:t>
            </a:fld>
            <a:endParaRPr lang="en-US" altLang="ko-K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C0BF3-989F-4D57-AC49-EB48A76931EF}" type="slidenum">
              <a:rPr lang="ko-KR" altLang="en-US"/>
              <a:pPr/>
              <a:t>10</a:t>
            </a:fld>
            <a:endParaRPr lang="en-US" altLang="ko-K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C0BF3-989F-4D57-AC49-EB48A76931EF}" type="slidenum">
              <a:rPr lang="ko-KR" altLang="en-US"/>
              <a:pPr/>
              <a:t>11</a:t>
            </a:fld>
            <a:endParaRPr lang="en-US" altLang="ko-K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T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Lucida Sans Unicode" pitchFamily="34" charset="0"/>
                <a:cs typeface="Lucida Sans Unicode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29148-C821-4577-8D9B-4FD86064C9AA}" type="slidenum">
              <a:rPr lang="en-US" altLang="ko-KR" smtClean="0"/>
              <a:pPr/>
              <a:t>‹#›</a:t>
            </a:fld>
            <a:r>
              <a:rPr lang="en-US" altLang="ko-KR" dirty="0" smtClean="0"/>
              <a:t>/30</a:t>
            </a:r>
            <a:endParaRPr lang="en-US" altLang="ko-KR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2987675" cy="404813"/>
          </a:xfrm>
          <a:prstGeom prst="rect">
            <a:avLst/>
          </a:prstGeom>
          <a:solidFill>
            <a:srgbClr val="339966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2987675" y="0"/>
            <a:ext cx="6156325" cy="404813"/>
          </a:xfrm>
          <a:prstGeom prst="rect">
            <a:avLst/>
          </a:prstGeom>
          <a:solidFill>
            <a:srgbClr val="003366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9" name="그림 8" descr="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1" y="0"/>
            <a:ext cx="408292" cy="408292"/>
          </a:xfrm>
          <a:prstGeom prst="rect">
            <a:avLst/>
          </a:prstGeom>
        </p:spPr>
      </p:pic>
      <p:pic>
        <p:nvPicPr>
          <p:cNvPr id="11" name="그림 10" descr="athiclogo2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6616" y="0"/>
            <a:ext cx="417384" cy="42860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95570" y="68240"/>
            <a:ext cx="2428892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altLang="ko-KR" sz="1200" dirty="0" smtClean="0">
                <a:solidFill>
                  <a:srgbClr val="FFFF00"/>
                </a:solidFill>
                <a:latin typeface="Lucida Sans Unicode" pitchFamily="34" charset="0"/>
                <a:cs typeface="Lucida Sans Unicode" pitchFamily="34" charset="0"/>
              </a:rPr>
              <a:t>Star Asian Computing Center</a:t>
            </a:r>
            <a:endParaRPr lang="ko-KR" altLang="en-US" sz="1200" dirty="0">
              <a:solidFill>
                <a:srgbClr val="FFFF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In-Kwon YOO</a:t>
            </a: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ATHIC2008 @ Tsukuba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B58D6-5285-4C37-967B-84D2C63370C7}" type="slidenum">
              <a:rPr lang="en-US" altLang="ko-KR" smtClean="0"/>
              <a:pPr/>
              <a:t>‹#›</a:t>
            </a:fld>
            <a:r>
              <a:rPr lang="en-US" altLang="ko-KR" dirty="0" smtClean="0"/>
              <a:t>/30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In-Kwon YOO</a:t>
            </a: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ATHIC2008 @ Tsukuba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25D8F-13E2-41B3-AE8C-6D6392587CF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In-Kwon YOO</a:t>
            </a:r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altLang="ko-KR" dirty="0" smtClean="0"/>
              <a:t>ATHIC2008 @ Tsukuba</a:t>
            </a:r>
            <a:endParaRPr lang="en-US" altLang="ko-KR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51CDA9-C814-4567-B4DE-51E3E83657B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923213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066800"/>
            <a:ext cx="4227513" cy="52562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4713" y="1066800"/>
            <a:ext cx="4229100" cy="5256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0CCD7-9516-477B-8B3B-01457539EEEC}" type="slidenum">
              <a:rPr lang="en-GB" altLang="ko-KR"/>
              <a:pPr/>
              <a:t>‹#›</a:t>
            </a:fld>
            <a:endParaRPr lang="en-GB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9232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227513" cy="5256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4713" y="1066800"/>
            <a:ext cx="4229100" cy="5256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41184-D8BE-44E5-AAC9-7019411A2B86}" type="slidenum">
              <a:rPr lang="en-GB" altLang="ko-KR"/>
              <a:pPr/>
              <a:t>‹#›</a:t>
            </a:fld>
            <a:endParaRPr lang="en-GB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In-Kwon YOO</a:t>
            </a: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ATHIC2008 @ Tsukuba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C80AF2-E692-4DF6-BD5F-F7598B3275C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ucida Sans Unicode" pitchFamily="34" charset="0"/>
                <a:cs typeface="Lucida Sans Unicode" pitchFamily="34" charset="0"/>
              </a:defRPr>
            </a:lvl1pPr>
            <a:lvl2pPr>
              <a:defRPr>
                <a:latin typeface="Lucida Sans Unicode" pitchFamily="34" charset="0"/>
                <a:cs typeface="Lucida Sans Unicode" pitchFamily="34" charset="0"/>
              </a:defRPr>
            </a:lvl2pPr>
            <a:lvl3pPr>
              <a:defRPr>
                <a:latin typeface="Lucida Sans Unicode" pitchFamily="34" charset="0"/>
                <a:cs typeface="Lucida Sans Unicode" pitchFamily="34" charset="0"/>
              </a:defRPr>
            </a:lvl3pPr>
            <a:lvl4pPr>
              <a:defRPr>
                <a:latin typeface="Lucida Sans Unicode" pitchFamily="34" charset="0"/>
                <a:cs typeface="Lucida Sans Unicode" pitchFamily="34" charset="0"/>
              </a:defRPr>
            </a:lvl4pPr>
            <a:lvl5pPr>
              <a:defRPr>
                <a:latin typeface="Lucida Sans Unicode" pitchFamily="34" charset="0"/>
                <a:cs typeface="Lucida Sans Unicode" pitchFamily="34" charset="0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In-Kwon YOO</a:t>
            </a: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ATHIC2008 @ Tsukuba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46D82-3B9A-439F-AD44-C7A18934F125}" type="slidenum">
              <a:rPr lang="en-US" altLang="ko-KR" smtClean="0"/>
              <a:pPr/>
              <a:t>‹#›</a:t>
            </a:fld>
            <a:r>
              <a:rPr lang="en-US" altLang="ko-KR" dirty="0" smtClean="0"/>
              <a:t>/30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In-Kwon YOO</a:t>
            </a: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ATHIC2008 @ Tsukuba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DC5A3-5161-4E76-965A-7444DBAB49D2}" type="slidenum">
              <a:rPr lang="en-US" altLang="ko-KR" smtClean="0"/>
              <a:pPr/>
              <a:t>‹#›</a:t>
            </a:fld>
            <a:r>
              <a:rPr lang="en-US" altLang="ko-KR" dirty="0" smtClean="0"/>
              <a:t>/30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In-Kwon YOO</a:t>
            </a: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ATHIC2008 @ Tsukuba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828B6-0D03-4FC8-AC79-3E550F8D6D0E}" type="slidenum">
              <a:rPr lang="en-US" altLang="ko-KR" smtClean="0"/>
              <a:pPr/>
              <a:t>‹#›</a:t>
            </a:fld>
            <a:r>
              <a:rPr lang="en-US" altLang="ko-KR" dirty="0" smtClean="0"/>
              <a:t>/30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In-Kwon YOO</a:t>
            </a:r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ATHIC2008 @ Tsukuba</a:t>
            </a: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A6D09-2146-45B1-90F3-305A61A09FEB}" type="slidenum">
              <a:rPr lang="en-US" altLang="ko-KR" smtClean="0"/>
              <a:pPr/>
              <a:t>‹#›</a:t>
            </a:fld>
            <a:r>
              <a:rPr lang="en-US" altLang="ko-KR" dirty="0" smtClean="0"/>
              <a:t>/30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In-Kwon YOO</a:t>
            </a: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ATHIC2008 @ Tsukuba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98CD0-C246-4FDB-BEDA-ED4733CF4CCE}" type="slidenum">
              <a:rPr lang="en-US" altLang="ko-KR" smtClean="0"/>
              <a:pPr/>
              <a:t>‹#›</a:t>
            </a:fld>
            <a:r>
              <a:rPr lang="en-US" altLang="ko-KR" dirty="0" smtClean="0"/>
              <a:t>/30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In-Kwon YOO</a:t>
            </a:r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ATHIC2008 @ Tsukuba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EF20F-BC7A-49FE-9966-E06F745BCB5C}" type="slidenum">
              <a:rPr lang="en-US" altLang="ko-KR" smtClean="0"/>
              <a:pPr/>
              <a:t>‹#›</a:t>
            </a:fld>
            <a:r>
              <a:rPr lang="en-US" altLang="ko-KR" dirty="0" smtClean="0"/>
              <a:t>/30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In-Kwon YOO</a:t>
            </a: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ATHIC2008 @ Tsukuba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91C82-43C1-49E7-8CB3-251426100CC8}" type="slidenum">
              <a:rPr lang="en-US" altLang="ko-KR" smtClean="0"/>
              <a:pPr/>
              <a:t>‹#›</a:t>
            </a:fld>
            <a:r>
              <a:rPr lang="en-US" altLang="ko-KR" dirty="0" smtClean="0"/>
              <a:t>/30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In-Kwon YOO</a:t>
            </a: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ATHIC2008 @ Tsukuba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A5330-A61A-43D9-8B9B-85ACDA38C2D1}" type="slidenum">
              <a:rPr lang="en-US" altLang="ko-KR" smtClean="0"/>
              <a:pPr/>
              <a:t>‹#›</a:t>
            </a:fld>
            <a:r>
              <a:rPr lang="en-US" altLang="ko-KR" dirty="0" smtClean="0"/>
              <a:t>/30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8604"/>
            <a:ext cx="8229600" cy="98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97"/>
            <a:ext cx="2133600" cy="29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altLang="ko-KR" smtClean="0"/>
              <a:t>In-Kwon YOO</a:t>
            </a:r>
            <a:endParaRPr lang="en-US" altLang="ko-K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95"/>
            <a:ext cx="2895600" cy="29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altLang="ko-KR" smtClean="0"/>
              <a:t>ATHIC2008 @ Tsukuba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95"/>
            <a:ext cx="2133600" cy="29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fld id="{7EB545F2-A404-4E50-9E53-136848B0CD7A}" type="slidenum">
              <a:rPr lang="en-US" altLang="ko-KR" smtClean="0"/>
              <a:pPr/>
              <a:t>‹#›</a:t>
            </a:fld>
            <a:r>
              <a:rPr lang="en-US" altLang="ko-KR" dirty="0" smtClean="0"/>
              <a:t>/30</a:t>
            </a:r>
            <a:endParaRPr lang="en-US" altLang="ko-KR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2987675" cy="404813"/>
          </a:xfrm>
          <a:prstGeom prst="rect">
            <a:avLst/>
          </a:prstGeom>
          <a:solidFill>
            <a:srgbClr val="339966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2987675" y="0"/>
            <a:ext cx="6156325" cy="404813"/>
          </a:xfrm>
          <a:prstGeom prst="rect">
            <a:avLst/>
          </a:prstGeom>
          <a:solidFill>
            <a:srgbClr val="003366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9" name="그림 8" descr="logo.gif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601" y="0"/>
            <a:ext cx="408292" cy="40829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95570" y="68240"/>
            <a:ext cx="2428892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altLang="ko-KR" sz="1200" dirty="0" smtClean="0">
                <a:solidFill>
                  <a:srgbClr val="FFFF00"/>
                </a:solidFill>
                <a:latin typeface="Lucida Sans Unicode" pitchFamily="34" charset="0"/>
                <a:cs typeface="Lucida Sans Unicode" pitchFamily="34" charset="0"/>
              </a:rPr>
              <a:t>Star Asian Computing Center</a:t>
            </a:r>
            <a:endParaRPr lang="ko-KR" altLang="en-US" sz="1200" dirty="0">
              <a:solidFill>
                <a:srgbClr val="FFFF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1" name="그림 10" descr="athiclogo2.gif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726616" y="0"/>
            <a:ext cx="417384" cy="4286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6" r:id="rId15"/>
    <p:sldLayoutId id="2147483667" r:id="rId16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Lucida Sans Unicode" pitchFamily="34" charset="0"/>
          <a:ea typeface="+mj-ea"/>
          <a:cs typeface="Lucida Sans Unicode" pitchFamily="34" charset="0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Lucida Sans Unicode" pitchFamily="34" charset="0"/>
          <a:ea typeface="+mn-ea"/>
          <a:cs typeface="Lucida Sans Unicode" pitchFamily="34" charset="0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Lucida Sans Unicode" pitchFamily="34" charset="0"/>
          <a:ea typeface="+mn-ea"/>
          <a:cs typeface="Lucida Sans Unicode" pitchFamily="34" charset="0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Lucida Sans Unicode" pitchFamily="34" charset="0"/>
          <a:ea typeface="+mn-ea"/>
          <a:cs typeface="Lucida Sans Unicode" pitchFamily="34" charset="0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Lucida Sans Unicode" pitchFamily="34" charset="0"/>
          <a:ea typeface="+mn-ea"/>
          <a:cs typeface="Lucida Sans Unicode" pitchFamily="34" charset="0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Lucida Sans Unicode" pitchFamily="34" charset="0"/>
          <a:ea typeface="+mn-ea"/>
          <a:cs typeface="Lucida Sans Unicode" pitchFamily="34" charset="0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sc.net.cn/en/index.asp" TargetMode="External"/><Relationship Id="rId13" Type="http://schemas.openxmlformats.org/officeDocument/2006/relationships/hyperlink" Target="http://www.iitb.ac.in/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hyperlink" Target="http://www.nersc.gov/nusers/systems/PDSF/" TargetMode="External"/><Relationship Id="rId5" Type="http://schemas.openxmlformats.org/officeDocument/2006/relationships/hyperlink" Target="http://www.star.bnl.gov/cgi-bin/protected/nova/showMachines.pl" TargetMode="External"/><Relationship Id="rId10" Type="http://schemas.openxmlformats.org/officeDocument/2006/relationships/image" Target="../media/image34.jpe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9.jpe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____1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0034" y="1142984"/>
            <a:ext cx="5929354" cy="3643338"/>
          </a:xfrm>
        </p:spPr>
        <p:txBody>
          <a:bodyPr/>
          <a:lstStyle/>
          <a:p>
            <a:pPr algn="l"/>
            <a:r>
              <a:rPr lang="en-US" altLang="ko-K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  <a:ea typeface="새굴림" pitchFamily="18" charset="-127"/>
              </a:rPr>
              <a:t>S</a:t>
            </a:r>
            <a:r>
              <a:rPr lang="en-US" altLang="ko-K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  <a:ea typeface="새굴림" pitchFamily="18" charset="-127"/>
              </a:rPr>
              <a:t>tar</a:t>
            </a:r>
            <a:r>
              <a:rPr lang="en-US" altLang="ko-K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  <a:ea typeface="새굴림" pitchFamily="18" charset="-127"/>
              </a:rPr>
              <a:t> </a:t>
            </a:r>
            <a:br>
              <a:rPr lang="en-US" altLang="ko-K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  <a:ea typeface="새굴림" pitchFamily="18" charset="-127"/>
              </a:rPr>
            </a:br>
            <a:r>
              <a:rPr lang="en-US" altLang="ko-K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  <a:ea typeface="새굴림" pitchFamily="18" charset="-127"/>
              </a:rPr>
              <a:t>A</a:t>
            </a:r>
            <a:r>
              <a:rPr lang="en-US" altLang="ko-K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  <a:ea typeface="새굴림" pitchFamily="18" charset="-127"/>
              </a:rPr>
              <a:t>sian </a:t>
            </a:r>
            <a:r>
              <a:rPr lang="en-US" altLang="ko-K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  <a:ea typeface="새굴림" pitchFamily="18" charset="-127"/>
              </a:rPr>
              <a:t/>
            </a:r>
            <a:br>
              <a:rPr lang="en-US" altLang="ko-K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  <a:ea typeface="새굴림" pitchFamily="18" charset="-127"/>
              </a:rPr>
            </a:br>
            <a:r>
              <a:rPr lang="en-US" altLang="ko-K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  <a:ea typeface="새굴림" pitchFamily="18" charset="-127"/>
              </a:rPr>
              <a:t>C</a:t>
            </a:r>
            <a:r>
              <a:rPr lang="en-US" altLang="ko-K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  <a:ea typeface="새굴림" pitchFamily="18" charset="-127"/>
              </a:rPr>
              <a:t>omputing</a:t>
            </a:r>
            <a:r>
              <a:rPr lang="en-US" altLang="ko-K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  <a:ea typeface="새굴림" pitchFamily="18" charset="-127"/>
              </a:rPr>
              <a:t> </a:t>
            </a:r>
            <a:br>
              <a:rPr lang="en-US" altLang="ko-K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  <a:ea typeface="새굴림" pitchFamily="18" charset="-127"/>
              </a:rPr>
            </a:br>
            <a:r>
              <a:rPr lang="en-US" altLang="ko-K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  <a:ea typeface="새굴림" pitchFamily="18" charset="-127"/>
              </a:rPr>
              <a:t>C</a:t>
            </a:r>
            <a:r>
              <a:rPr lang="en-US" altLang="ko-K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  <a:ea typeface="새굴림" pitchFamily="18" charset="-127"/>
              </a:rPr>
              <a:t>enter</a:t>
            </a:r>
            <a:endParaRPr lang="ko-KR" alt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500562" y="1000108"/>
            <a:ext cx="4186222" cy="1000132"/>
          </a:xfrm>
        </p:spPr>
        <p:txBody>
          <a:bodyPr/>
          <a:lstStyle/>
          <a:p>
            <a:pPr algn="r"/>
            <a:r>
              <a:rPr lang="en-US" altLang="ko-KR" sz="2400" b="1" dirty="0" smtClean="0">
                <a:latin typeface="Lucida Sans Unicode" pitchFamily="34" charset="0"/>
                <a:cs typeface="Lucida Sans Unicode" pitchFamily="34" charset="0"/>
              </a:rPr>
              <a:t>Pusan National University</a:t>
            </a:r>
          </a:p>
          <a:p>
            <a:pPr algn="r"/>
            <a:r>
              <a:rPr lang="en-US" altLang="ko-KR" sz="2400" b="1" dirty="0" smtClean="0">
                <a:latin typeface="Lucida Sans Unicode" pitchFamily="34" charset="0"/>
                <a:cs typeface="Lucida Sans Unicode" pitchFamily="34" charset="0"/>
              </a:rPr>
              <a:t>In-Kwon YOO</a:t>
            </a:r>
          </a:p>
        </p:txBody>
      </p:sp>
      <p:pic>
        <p:nvPicPr>
          <p:cNvPr id="4" name="그림 3" descr="KISTI_logo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4714884"/>
            <a:ext cx="245797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 descr="STAR-logo-tran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714752"/>
            <a:ext cx="2571736" cy="682367"/>
          </a:xfrm>
          <a:prstGeom prst="rect">
            <a:avLst/>
          </a:prstGeom>
        </p:spPr>
      </p:pic>
      <p:pic>
        <p:nvPicPr>
          <p:cNvPr id="6" name="그림 5" descr="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1071546"/>
            <a:ext cx="928694" cy="928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628" y="320254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>
                <a:latin typeface="Lucida Sans Unicode" pitchFamily="34" charset="0"/>
                <a:cs typeface="Lucida Sans Unicode" pitchFamily="34" charset="0"/>
              </a:rPr>
              <a:t>On Behalf of SACC Team</a:t>
            </a:r>
            <a:endParaRPr lang="ko-KR" altLang="en-US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108953" y="4429132"/>
            <a:ext cx="4035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J.Lauret</a:t>
            </a:r>
            <a:r>
              <a:rPr lang="en-US" altLang="ko-KR" dirty="0" smtClean="0">
                <a:latin typeface="Lucida Sans Unicode" pitchFamily="34" charset="0"/>
                <a:cs typeface="Lucida Sans Unicode" pitchFamily="34" charset="0"/>
              </a:rPr>
              <a:t>, </a:t>
            </a:r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D.Yu</a:t>
            </a:r>
            <a:r>
              <a:rPr lang="en-US" altLang="ko-KR" dirty="0" smtClean="0">
                <a:latin typeface="Lucida Sans Unicode" pitchFamily="34" charset="0"/>
                <a:cs typeface="Lucida Sans Unicode" pitchFamily="34" charset="0"/>
              </a:rPr>
              <a:t>, W. </a:t>
            </a:r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Bett</a:t>
            </a:r>
            <a:r>
              <a:rPr lang="en-US" altLang="ko-KR" dirty="0" smtClean="0">
                <a:latin typeface="Lucida Sans Unicode" pitchFamily="34" charset="0"/>
                <a:cs typeface="Lucida Sans Unicode" pitchFamily="34" charset="0"/>
              </a:rPr>
              <a:t>, </a:t>
            </a:r>
            <a:r>
              <a:rPr lang="en-US" altLang="ko-KR" dirty="0" smtClean="0">
                <a:latin typeface="Lucida Sans Unicode" pitchFamily="34" charset="0"/>
                <a:cs typeface="Lucida Sans Unicode" pitchFamily="34" charset="0"/>
              </a:rPr>
              <a:t>J</a:t>
            </a:r>
            <a:r>
              <a:rPr lang="en-US" altLang="ko-KR" dirty="0" smtClean="0">
                <a:latin typeface="Lucida Sans Unicode" pitchFamily="34" charset="0"/>
                <a:cs typeface="Lucida Sans Unicode" pitchFamily="34" charset="0"/>
              </a:rPr>
              <a:t>. </a:t>
            </a:r>
            <a:r>
              <a:rPr lang="en-US" altLang="ko-KR" dirty="0" smtClean="0">
                <a:latin typeface="Lucida Sans Unicode" pitchFamily="34" charset="0"/>
                <a:cs typeface="Lucida Sans Unicode" pitchFamily="34" charset="0"/>
              </a:rPr>
              <a:t>Packard</a:t>
            </a:r>
            <a:endParaRPr lang="ko-KR" altLang="en-US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572132" y="6143644"/>
            <a:ext cx="3156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S.D.Lee</a:t>
            </a:r>
            <a:r>
              <a:rPr lang="en-US" altLang="ko-KR" dirty="0" smtClean="0">
                <a:latin typeface="Lucida Sans Unicode" pitchFamily="34" charset="0"/>
                <a:cs typeface="Lucida Sans Unicode" pitchFamily="34" charset="0"/>
              </a:rPr>
              <a:t>, </a:t>
            </a:r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D.K.Kim</a:t>
            </a:r>
            <a:r>
              <a:rPr lang="en-US" altLang="ko-KR" dirty="0" smtClean="0">
                <a:latin typeface="Lucida Sans Unicode" pitchFamily="34" charset="0"/>
                <a:cs typeface="Lucida Sans Unicode" pitchFamily="34" charset="0"/>
              </a:rPr>
              <a:t>, </a:t>
            </a:r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H.W.Kim</a:t>
            </a:r>
            <a:endParaRPr lang="ko-KR" altLang="en-US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그림 9" descr="ESne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5286388"/>
            <a:ext cx="3810000" cy="76200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857224" y="6143644"/>
            <a:ext cx="199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Lucida Sans Unicode" pitchFamily="34" charset="0"/>
                <a:cs typeface="Lucida Sans Unicode" pitchFamily="34" charset="0"/>
              </a:rPr>
              <a:t>E</a:t>
            </a:r>
            <a:r>
              <a:rPr lang="en-US" altLang="ko-KR" dirty="0" smtClean="0">
                <a:latin typeface="Lucida Sans Unicode" pitchFamily="34" charset="0"/>
                <a:cs typeface="Lucida Sans Unicode" pitchFamily="34" charset="0"/>
              </a:rPr>
              <a:t>. Dart, </a:t>
            </a:r>
            <a:r>
              <a:rPr lang="en-US" altLang="ko-KR" dirty="0" smtClean="0">
                <a:latin typeface="Lucida Sans Unicode" pitchFamily="34" charset="0"/>
                <a:cs typeface="Lucida Sans Unicode" pitchFamily="34" charset="0"/>
              </a:rPr>
              <a:t>E. </a:t>
            </a:r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Hjort</a:t>
            </a:r>
            <a:endParaRPr lang="ko-KR" altLang="en-US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2" name="그림 11" descr="lbn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4" y="5286388"/>
            <a:ext cx="952500" cy="762000"/>
          </a:xfrm>
          <a:prstGeom prst="rect">
            <a:avLst/>
          </a:prstGeom>
        </p:spPr>
      </p:pic>
      <p:pic>
        <p:nvPicPr>
          <p:cNvPr id="13" name="그림 12" descr="BNLlogo_4web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644" y="3786190"/>
            <a:ext cx="163950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3714744" y="6357958"/>
            <a:ext cx="2857520" cy="292078"/>
          </a:xfrm>
        </p:spPr>
        <p:txBody>
          <a:bodyPr/>
          <a:lstStyle/>
          <a:p>
            <a:r>
              <a:rPr lang="en-US" altLang="ko-KR" smtClean="0"/>
              <a:t>ATHIC2008 @ Tsukuba</a:t>
            </a:r>
            <a:endParaRPr lang="en-US" altLang="ko-KR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굴림" charset="-127"/>
              </a:rPr>
              <a:t>STAR S&amp;C Cost Analysis</a:t>
            </a:r>
            <a:endParaRPr lang="en-US" altLang="ko-K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굴림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6D82-3B9A-439F-AD44-C7A18934F125}" type="slidenum">
              <a:rPr lang="en-US" altLang="ko-KR" smtClean="0"/>
              <a:pPr/>
              <a:t>10</a:t>
            </a:fld>
            <a:r>
              <a:rPr lang="en-US" altLang="ko-KR" dirty="0" smtClean="0"/>
              <a:t>/25</a:t>
            </a:r>
            <a:endParaRPr lang="en-US" altLang="ko-KR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285720" y="6357958"/>
            <a:ext cx="2133600" cy="292078"/>
          </a:xfrm>
        </p:spPr>
        <p:txBody>
          <a:bodyPr/>
          <a:lstStyle/>
          <a:p>
            <a:r>
              <a:rPr lang="en-US" altLang="ko-KR" smtClean="0"/>
              <a:t>In-Kwon YOO</a:t>
            </a:r>
            <a:endParaRPr lang="en-US" altLang="ko-KR" dirty="0"/>
          </a:p>
        </p:txBody>
      </p:sp>
      <p:sp>
        <p:nvSpPr>
          <p:cNvPr id="15" name="TextBox 14"/>
          <p:cNvSpPr txBox="1"/>
          <p:nvPr/>
        </p:nvSpPr>
        <p:spPr>
          <a:xfrm>
            <a:off x="3000364" y="74950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1. Motivation	a. STAR Computing</a:t>
            </a:r>
            <a:endParaRPr lang="ko-KR" altLang="en-US" sz="12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6299" y="4479911"/>
            <a:ext cx="3429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Observation: </a:t>
            </a:r>
            <a:r>
              <a:rPr kumimoji="1" lang="en-US" altLang="ko-KR" sz="1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Cost seem to go into CPU </a:t>
            </a:r>
          </a:p>
          <a:p>
            <a:pPr marL="342900" marR="0" lvl="0" indent="-342900" algn="l" defTabSz="914400" rtl="0" eaLnBrk="1" fontAlgn="base" latin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1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BUT this folds distributed disks (1/2 cost)</a:t>
            </a:r>
          </a:p>
          <a:p>
            <a:pPr marL="342900" marR="0" lvl="0" indent="-342900" algn="l" defTabSz="914400" rtl="0" eaLnBrk="1" fontAlgn="base" latin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1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Reduced used of centralized disk is nonetheless third in cost</a:t>
            </a:r>
            <a:endParaRPr kumimoji="1" lang="en-US" altLang="ko-KR" sz="15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itchFamily="34" charset="0"/>
              <a:ea typeface="굴림" charset="-127"/>
              <a:cs typeface="Lucida Sans Unicode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657699" y="4403711"/>
            <a:ext cx="3429000" cy="1371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1" lang="en-US" altLang="ko-KR" sz="1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Cost is clearly </a:t>
            </a:r>
          </a:p>
          <a:p>
            <a:pPr marL="342900" marR="0" lvl="0" indent="-342900" algn="l" defTabSz="914400" rtl="0" eaLnBrk="1" fontAlgn="base" latin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1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Storage (~ ½)</a:t>
            </a:r>
          </a:p>
          <a:p>
            <a:pPr marL="342900" marR="0" lvl="0" indent="-342900" algn="l" defTabSz="914400" rtl="0" eaLnBrk="1" fontAlgn="base" latin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1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CPU (1/3</a:t>
            </a:r>
            <a:r>
              <a:rPr kumimoji="1" lang="en-US" altLang="ko-KR" sz="1500" b="0" i="0" u="none" strike="noStrike" kern="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rd</a:t>
            </a:r>
            <a:r>
              <a:rPr kumimoji="1" lang="en-US" altLang="ko-KR" sz="1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)</a:t>
            </a:r>
          </a:p>
          <a:p>
            <a:pPr marL="342900" marR="0" lvl="0" indent="-342900" algn="l" defTabSz="914400" rtl="0" eaLnBrk="1" fontAlgn="base" latin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1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HPSS &amp; LAN is second</a:t>
            </a:r>
          </a:p>
          <a:p>
            <a:pPr marL="342900" marR="0" lvl="0" indent="-342900" algn="l" defTabSz="914400" rtl="0" eaLnBrk="1" fontAlgn="base" latin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ko-KR" altLang="en-US" sz="15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itchFamily="34" charset="0"/>
              <a:ea typeface="굴림" charset="-127"/>
              <a:cs typeface="Lucida Sans Unicode" pitchFamily="34" charset="0"/>
            </a:endParaRPr>
          </a:p>
        </p:txBody>
      </p:sp>
      <p:pic>
        <p:nvPicPr>
          <p:cNvPr id="11" name="Picture 5" descr="cost-model-ch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2499" y="1428736"/>
            <a:ext cx="6553200" cy="2949575"/>
          </a:xfrm>
          <a:prstGeom prst="rect">
            <a:avLst/>
          </a:prstGeom>
          <a:noFill/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958949" y="4067161"/>
            <a:ext cx="2730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400">
                <a:latin typeface="Verdana" pitchFamily="34" charset="0"/>
                <a:ea typeface="굴림" charset="-127"/>
              </a:rPr>
              <a:t>5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589187" y="4067161"/>
            <a:ext cx="2730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400">
                <a:latin typeface="Verdana" pitchFamily="34" charset="0"/>
                <a:ea typeface="굴림" charset="-127"/>
              </a:rPr>
              <a:t>6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157512" y="4067161"/>
            <a:ext cx="2730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400">
                <a:latin typeface="Verdana" pitchFamily="34" charset="0"/>
                <a:ea typeface="굴림" charset="-127"/>
              </a:rPr>
              <a:t>7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786162" y="4067161"/>
            <a:ext cx="2730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400">
                <a:latin typeface="Verdana" pitchFamily="34" charset="0"/>
                <a:ea typeface="굴림" charset="-127"/>
              </a:rPr>
              <a:t>8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289399" y="4067161"/>
            <a:ext cx="2730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400">
                <a:latin typeface="Verdana" pitchFamily="34" charset="0"/>
                <a:ea typeface="굴림" charset="-127"/>
              </a:rPr>
              <a:t>9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795812" y="4067161"/>
            <a:ext cx="43973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400">
                <a:latin typeface="Verdana" pitchFamily="34" charset="0"/>
                <a:ea typeface="굴림" charset="-127"/>
              </a:rPr>
              <a:t>10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5548287" y="4067161"/>
            <a:ext cx="44291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400">
                <a:latin typeface="Verdana" pitchFamily="34" charset="0"/>
                <a:ea typeface="굴림" charset="-127"/>
              </a:rPr>
              <a:t>11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054699" y="4067161"/>
            <a:ext cx="4413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400">
                <a:latin typeface="Verdana" pitchFamily="34" charset="0"/>
                <a:ea typeface="굴림" charset="-127"/>
              </a:rPr>
              <a:t>12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 rot="16200000">
            <a:off x="737368" y="2547130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ea typeface="굴림" charset="-127"/>
              </a:rPr>
              <a:t>K$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72462" y="571480"/>
            <a:ext cx="10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JLauret</a:t>
            </a:r>
            <a:endParaRPr lang="ko-KR" alt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3714744" y="6357958"/>
            <a:ext cx="2857520" cy="292078"/>
          </a:xfrm>
        </p:spPr>
        <p:txBody>
          <a:bodyPr/>
          <a:lstStyle/>
          <a:p>
            <a:r>
              <a:rPr lang="en-US" altLang="ko-KR" smtClean="0"/>
              <a:t>ATHIC2008 @ Tsukuba</a:t>
            </a:r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6D82-3B9A-439F-AD44-C7A18934F125}" type="slidenum">
              <a:rPr lang="en-US" altLang="ko-KR" smtClean="0"/>
              <a:pPr/>
              <a:t>11</a:t>
            </a:fld>
            <a:r>
              <a:rPr lang="en-US" altLang="ko-KR" dirty="0" smtClean="0"/>
              <a:t>/25</a:t>
            </a:r>
            <a:endParaRPr lang="en-US" altLang="ko-KR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285720" y="6357958"/>
            <a:ext cx="2133600" cy="292078"/>
          </a:xfrm>
        </p:spPr>
        <p:txBody>
          <a:bodyPr/>
          <a:lstStyle/>
          <a:p>
            <a:r>
              <a:rPr lang="en-US" altLang="ko-KR" smtClean="0"/>
              <a:t>In-Kwon YOO</a:t>
            </a:r>
            <a:endParaRPr lang="en-US" altLang="ko-KR" dirty="0"/>
          </a:p>
        </p:txBody>
      </p:sp>
      <p:sp>
        <p:nvSpPr>
          <p:cNvPr id="15" name="TextBox 14"/>
          <p:cNvSpPr txBox="1"/>
          <p:nvPr/>
        </p:nvSpPr>
        <p:spPr>
          <a:xfrm>
            <a:off x="3000364" y="74950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1. Motivation	b.  KISTI Resources</a:t>
            </a:r>
            <a:endParaRPr lang="ko-KR" altLang="en-US" sz="12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214282" y="500042"/>
            <a:ext cx="2376488" cy="4318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28575" algn="ctr">
            <a:solidFill>
              <a:srgbClr val="CC3300"/>
            </a:solidFill>
            <a:round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Cluster system</a:t>
            </a:r>
          </a:p>
        </p:txBody>
      </p:sp>
      <p:graphicFrame>
        <p:nvGraphicFramePr>
          <p:cNvPr id="25" name="Group 3"/>
          <p:cNvGraphicFramePr>
            <a:graphicFrameLocks noGrp="1"/>
          </p:cNvGraphicFramePr>
          <p:nvPr>
            <p:ph sz="half" idx="1"/>
          </p:nvPr>
        </p:nvGraphicFramePr>
        <p:xfrm>
          <a:off x="2339975" y="1239838"/>
          <a:ext cx="6264275" cy="5066032"/>
        </p:xfrm>
        <a:graphic>
          <a:graphicData uri="http://schemas.openxmlformats.org/drawingml/2006/table">
            <a:tbl>
              <a:tblPr/>
              <a:tblGrid>
                <a:gridCol w="2159000"/>
                <a:gridCol w="2052638"/>
                <a:gridCol w="2052637"/>
              </a:tblGrid>
              <a:tr h="244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Item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Cluster system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84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Phase 1 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Phase 2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Manufacturer &amp; Model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SUN C48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SUN Fusion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Architecture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Cluster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Processor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AMD Opteron 2GHz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(Barcelona)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Intel Xeon 3.3GHz+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(Gainestown)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Operating System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Cent OS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Cent OS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Nodes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188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2,688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CPU cores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3,008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(16/node)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21,504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(8/node)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Rpeak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24TFlops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286TFlops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Memory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6TB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64.5TB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Disk storage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207TB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1PB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Tape storage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422TB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2PB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Interconnection network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Infiniband 4X DDR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Infiniband 4X DDR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Cooling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Chilled water cooling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Chilled water cooling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Delivery date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Jan, 2008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2Q, 2009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6" name="Picture 67" descr="k3_sunblade6048-chassis_3"/>
          <p:cNvPicPr>
            <a:picLocks noChangeAspect="1" noChangeArrowheads="1"/>
          </p:cNvPicPr>
          <p:nvPr/>
        </p:nvPicPr>
        <p:blipFill>
          <a:blip r:embed="rId3"/>
          <a:srcRect l="31288" r="28050"/>
          <a:stretch>
            <a:fillRect/>
          </a:stretch>
        </p:blipFill>
        <p:spPr bwMode="auto">
          <a:xfrm>
            <a:off x="468313" y="2349500"/>
            <a:ext cx="1611312" cy="316865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858016" y="57148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SDLee</a:t>
            </a:r>
            <a:r>
              <a:rPr lang="en-US" altLang="ko-KR" dirty="0" smtClean="0">
                <a:latin typeface="Lucida Sans Unicode" pitchFamily="34" charset="0"/>
                <a:cs typeface="Lucida Sans Unicode" pitchFamily="34" charset="0"/>
              </a:rPr>
              <a:t>, </a:t>
            </a:r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HWKim</a:t>
            </a:r>
            <a:endParaRPr lang="ko-KR" alt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3714744" y="6357958"/>
            <a:ext cx="2857520" cy="292078"/>
          </a:xfrm>
        </p:spPr>
        <p:txBody>
          <a:bodyPr/>
          <a:lstStyle/>
          <a:p>
            <a:r>
              <a:rPr lang="en-US" altLang="ko-KR" smtClean="0"/>
              <a:t>ATHIC2008 @ Tsukuba</a:t>
            </a:r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6D82-3B9A-439F-AD44-C7A18934F125}" type="slidenum">
              <a:rPr lang="en-US" altLang="ko-KR" smtClean="0"/>
              <a:pPr/>
              <a:t>12</a:t>
            </a:fld>
            <a:r>
              <a:rPr lang="en-US" altLang="ko-KR" dirty="0" smtClean="0"/>
              <a:t>/25</a:t>
            </a:r>
            <a:endParaRPr lang="en-US" altLang="ko-KR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285720" y="6357958"/>
            <a:ext cx="2133600" cy="292078"/>
          </a:xfrm>
        </p:spPr>
        <p:txBody>
          <a:bodyPr/>
          <a:lstStyle/>
          <a:p>
            <a:r>
              <a:rPr lang="en-US" altLang="ko-KR" smtClean="0"/>
              <a:t>In-Kwon YOO</a:t>
            </a:r>
            <a:endParaRPr lang="en-US" altLang="ko-KR" dirty="0"/>
          </a:p>
        </p:txBody>
      </p:sp>
      <p:sp>
        <p:nvSpPr>
          <p:cNvPr id="15" name="TextBox 14"/>
          <p:cNvSpPr txBox="1"/>
          <p:nvPr/>
        </p:nvSpPr>
        <p:spPr>
          <a:xfrm>
            <a:off x="3000364" y="74950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1. Motivation	b.  KISTI Resources</a:t>
            </a:r>
            <a:endParaRPr lang="ko-KR" altLang="en-US" sz="12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2349500"/>
            <a:ext cx="1282700" cy="2447925"/>
          </a:xfrm>
          <a:prstGeom prst="rect">
            <a:avLst/>
          </a:prstGeom>
          <a:noFill/>
          <a:ln/>
        </p:spPr>
      </p:pic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2195513" y="1341438"/>
          <a:ext cx="6264275" cy="4928236"/>
        </p:xfrm>
        <a:graphic>
          <a:graphicData uri="http://schemas.openxmlformats.org/drawingml/2006/table">
            <a:tbl>
              <a:tblPr/>
              <a:tblGrid>
                <a:gridCol w="2232025"/>
                <a:gridCol w="2016125"/>
                <a:gridCol w="2016125"/>
              </a:tblGrid>
              <a:tr h="3762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Item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SMP system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62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Phase 1 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Phase 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Manufacturer &amp; Model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IBM p595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IBM p6H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Architecture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SMP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Processor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POWER5+ 2.3GHz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POWER6 5GHz+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Operating system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AIX 5.3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AIX 5.3+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Nodes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10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24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CPU cores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640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(64/node)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1,536</a:t>
                      </a: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(64/node)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Rpeak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5.9TFlops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30.7TFlops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Memory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2.6TB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9.2TB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Disk storage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63TB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273TB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Tape storage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Interconnection network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HPS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Infiniband 4X DDR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Cooling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Air-cooling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Air-cooling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Delivery date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Sept, 2007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1Q, 2009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AutoShape 68"/>
          <p:cNvSpPr>
            <a:spLocks noChangeArrowheads="1"/>
          </p:cNvSpPr>
          <p:nvPr/>
        </p:nvSpPr>
        <p:spPr bwMode="auto">
          <a:xfrm>
            <a:off x="357158" y="642918"/>
            <a:ext cx="2376488" cy="4318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28575" algn="ctr">
            <a:solidFill>
              <a:srgbClr val="CC3300"/>
            </a:solidFill>
            <a:round/>
            <a:headEnd/>
            <a:tailEnd/>
          </a:ln>
          <a:effectLst>
            <a:outerShdw dist="56796" dir="3806097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SMP system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16" y="57148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SDLee</a:t>
            </a:r>
            <a:r>
              <a:rPr lang="en-US" altLang="ko-KR" dirty="0" smtClean="0">
                <a:latin typeface="Lucida Sans Unicode" pitchFamily="34" charset="0"/>
                <a:cs typeface="Lucida Sans Unicode" pitchFamily="34" charset="0"/>
              </a:rPr>
              <a:t>, </a:t>
            </a:r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HWKim</a:t>
            </a:r>
            <a:endParaRPr lang="ko-KR" alt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3714744" y="6357958"/>
            <a:ext cx="2857520" cy="292078"/>
          </a:xfrm>
        </p:spPr>
        <p:txBody>
          <a:bodyPr/>
          <a:lstStyle/>
          <a:p>
            <a:r>
              <a:rPr lang="en-US" altLang="ko-KR" smtClean="0"/>
              <a:t>ATHIC2008 @ Tsukuba</a:t>
            </a:r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6D82-3B9A-439F-AD44-C7A18934F125}" type="slidenum">
              <a:rPr lang="en-US" altLang="ko-KR" smtClean="0"/>
              <a:pPr/>
              <a:t>13</a:t>
            </a:fld>
            <a:r>
              <a:rPr lang="en-US" altLang="ko-KR" dirty="0" smtClean="0"/>
              <a:t>/25</a:t>
            </a:r>
            <a:endParaRPr lang="en-US" altLang="ko-KR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285720" y="6357958"/>
            <a:ext cx="2133600" cy="292078"/>
          </a:xfrm>
        </p:spPr>
        <p:txBody>
          <a:bodyPr/>
          <a:lstStyle/>
          <a:p>
            <a:r>
              <a:rPr lang="en-US" altLang="ko-KR" smtClean="0"/>
              <a:t>In-Kwon YOO</a:t>
            </a:r>
            <a:endParaRPr lang="en-US" altLang="ko-KR" dirty="0"/>
          </a:p>
        </p:txBody>
      </p:sp>
      <p:sp>
        <p:nvSpPr>
          <p:cNvPr id="15" name="TextBox 14"/>
          <p:cNvSpPr txBox="1"/>
          <p:nvPr/>
        </p:nvSpPr>
        <p:spPr>
          <a:xfrm>
            <a:off x="3000364" y="74950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1. Motivation	b.  KISTI Resources</a:t>
            </a:r>
            <a:endParaRPr lang="ko-KR" altLang="en-US" sz="12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Research Networks</a:t>
            </a:r>
          </a:p>
        </p:txBody>
      </p:sp>
      <p:pic>
        <p:nvPicPr>
          <p:cNvPr id="13" name="Picture 3" descr="network_img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447800"/>
            <a:ext cx="6096000" cy="4900613"/>
          </a:xfrm>
          <a:prstGeom prst="rect">
            <a:avLst/>
          </a:prstGeom>
          <a:noFill/>
        </p:spPr>
      </p:pic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457200" y="1600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n-ea"/>
                <a:cs typeface="Lucida Sans Unicode" pitchFamily="34" charset="0"/>
              </a:rPr>
              <a:t>KREONET</a:t>
            </a:r>
            <a:endParaRPr kumimoji="1" lang="en-US" altLang="ko-KR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Lucida Sans Unicode" pitchFamily="34" charset="0"/>
            </a:endParaRPr>
          </a:p>
        </p:txBody>
      </p:sp>
      <p:pic>
        <p:nvPicPr>
          <p:cNvPr id="16" name="Picture 5" descr="04_im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505200"/>
            <a:ext cx="2684463" cy="269081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58016" y="57148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SDLee</a:t>
            </a:r>
            <a:r>
              <a:rPr lang="en-US" altLang="ko-KR" dirty="0" smtClean="0">
                <a:latin typeface="Lucida Sans Unicode" pitchFamily="34" charset="0"/>
                <a:cs typeface="Lucida Sans Unicode" pitchFamily="34" charset="0"/>
              </a:rPr>
              <a:t>, </a:t>
            </a:r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HWKim</a:t>
            </a:r>
            <a:endParaRPr lang="ko-KR" alt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3714744" y="6357958"/>
            <a:ext cx="2857520" cy="292078"/>
          </a:xfrm>
        </p:spPr>
        <p:txBody>
          <a:bodyPr/>
          <a:lstStyle/>
          <a:p>
            <a:r>
              <a:rPr lang="en-US" altLang="ko-KR" smtClean="0"/>
              <a:t>ATHIC2008 @ Tsukuba</a:t>
            </a:r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6D82-3B9A-439F-AD44-C7A18934F125}" type="slidenum">
              <a:rPr lang="en-US" altLang="ko-KR" smtClean="0"/>
              <a:pPr/>
              <a:t>14</a:t>
            </a:fld>
            <a:r>
              <a:rPr lang="en-US" altLang="ko-KR" dirty="0" smtClean="0"/>
              <a:t>/25</a:t>
            </a:r>
            <a:endParaRPr lang="en-US" altLang="ko-KR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285720" y="6357958"/>
            <a:ext cx="2133600" cy="292078"/>
          </a:xfrm>
        </p:spPr>
        <p:txBody>
          <a:bodyPr/>
          <a:lstStyle/>
          <a:p>
            <a:r>
              <a:rPr lang="en-US" altLang="ko-KR" smtClean="0"/>
              <a:t>In-Kwon YOO</a:t>
            </a:r>
            <a:endParaRPr lang="en-US" altLang="ko-KR" dirty="0"/>
          </a:p>
        </p:txBody>
      </p:sp>
      <p:sp>
        <p:nvSpPr>
          <p:cNvPr id="15" name="TextBox 14"/>
          <p:cNvSpPr txBox="1"/>
          <p:nvPr/>
        </p:nvSpPr>
        <p:spPr>
          <a:xfrm>
            <a:off x="3000364" y="74950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1. Motivation	b.  KISTI Resources</a:t>
            </a:r>
            <a:endParaRPr lang="ko-KR" altLang="en-US" sz="12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GLORIAD</a:t>
            </a:r>
          </a:p>
        </p:txBody>
      </p:sp>
      <p:pic>
        <p:nvPicPr>
          <p:cNvPr id="12" name="Picture 3" descr="gloriad_img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48118"/>
            <a:ext cx="7929618" cy="448595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858016" y="57148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SDLee</a:t>
            </a:r>
            <a:r>
              <a:rPr lang="en-US" altLang="ko-KR" dirty="0" smtClean="0">
                <a:latin typeface="Lucida Sans Unicode" pitchFamily="34" charset="0"/>
                <a:cs typeface="Lucida Sans Unicode" pitchFamily="34" charset="0"/>
              </a:rPr>
              <a:t>, </a:t>
            </a:r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HWKim</a:t>
            </a:r>
            <a:endParaRPr lang="ko-KR" alt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3714744" y="6357958"/>
            <a:ext cx="2857520" cy="292078"/>
          </a:xfrm>
        </p:spPr>
        <p:txBody>
          <a:bodyPr/>
          <a:lstStyle/>
          <a:p>
            <a:r>
              <a:rPr lang="en-US" altLang="ko-KR" smtClean="0"/>
              <a:t>ATHIC2008 @ Tsukuba</a:t>
            </a:r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6D82-3B9A-439F-AD44-C7A18934F125}" type="slidenum">
              <a:rPr lang="en-US" altLang="ko-KR" smtClean="0"/>
              <a:pPr/>
              <a:t>15</a:t>
            </a:fld>
            <a:r>
              <a:rPr lang="en-US" altLang="ko-KR" dirty="0" smtClean="0"/>
              <a:t>/25</a:t>
            </a:r>
            <a:endParaRPr lang="en-US" altLang="ko-KR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285720" y="6357958"/>
            <a:ext cx="2133600" cy="292078"/>
          </a:xfrm>
        </p:spPr>
        <p:txBody>
          <a:bodyPr/>
          <a:lstStyle/>
          <a:p>
            <a:r>
              <a:rPr lang="en-US" altLang="ko-KR" smtClean="0"/>
              <a:t>In-Kwon YOO</a:t>
            </a:r>
            <a:endParaRPr lang="en-US" altLang="ko-KR" dirty="0"/>
          </a:p>
        </p:txBody>
      </p:sp>
      <p:sp>
        <p:nvSpPr>
          <p:cNvPr id="15" name="TextBox 14"/>
          <p:cNvSpPr txBox="1"/>
          <p:nvPr/>
        </p:nvSpPr>
        <p:spPr>
          <a:xfrm>
            <a:off x="3000364" y="74950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2. Project 		a.  STAR Asian HUB </a:t>
            </a:r>
            <a:endParaRPr lang="ko-KR" altLang="en-US" sz="12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500042"/>
            <a:ext cx="7772400" cy="720725"/>
          </a:xfrm>
        </p:spPr>
        <p:txBody>
          <a:bodyPr/>
          <a:lstStyle/>
          <a:p>
            <a:r>
              <a:rPr lang="en-US" altLang="ko-KR" sz="4000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STAR Asian Hub</a:t>
            </a:r>
            <a:endParaRPr lang="en-US" altLang="ko-KR" sz="4000" dirty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3" name="Picture 3" descr="world_ma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1628775"/>
            <a:ext cx="9128125" cy="4449763"/>
          </a:xfrm>
          <a:prstGeom prst="rect">
            <a:avLst/>
          </a:prstGeom>
          <a:noFill/>
        </p:spPr>
      </p:pic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3924300" y="34290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3779838" y="35734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6804025" y="33575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8" name="Picture 7" descr="BNL_bnl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5913" y="3573463"/>
            <a:ext cx="1208087" cy="414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8027988" y="350043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0" name="Picture 9" descr="starLogoMenu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01013" y="3213100"/>
            <a:ext cx="476250" cy="352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" name="Picture 10" descr="logo_lbn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3475" y="3068638"/>
            <a:ext cx="576263" cy="3857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" name="Picture 11" descr="ssc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08400" y="3644900"/>
            <a:ext cx="720725" cy="4873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" name="Picture 12" descr="KISTI_logo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35375" y="2997200"/>
            <a:ext cx="576263" cy="403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" name="Picture 13" descr="nersc_logo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0788" y="3471863"/>
            <a:ext cx="628650" cy="342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2555875" y="38608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6" name="Picture 15" descr="iitb_logo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24075" y="3933825"/>
            <a:ext cx="1223963" cy="319088"/>
          </a:xfrm>
          <a:prstGeom prst="rect">
            <a:avLst/>
          </a:prstGeom>
          <a:noFill/>
        </p:spPr>
      </p:pic>
      <p:sp>
        <p:nvSpPr>
          <p:cNvPr id="27" name="Line 16"/>
          <p:cNvSpPr>
            <a:spLocks noChangeShapeType="1"/>
          </p:cNvSpPr>
          <p:nvPr/>
        </p:nvSpPr>
        <p:spPr bwMode="auto">
          <a:xfrm flipH="1" flipV="1">
            <a:off x="6877050" y="3429000"/>
            <a:ext cx="1150938" cy="714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H="1">
            <a:off x="6877050" y="3213100"/>
            <a:ext cx="287338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 flipH="1" flipV="1">
            <a:off x="6948488" y="3429000"/>
            <a:ext cx="71437" cy="1444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 flipH="1">
            <a:off x="6877050" y="3284538"/>
            <a:ext cx="574675" cy="1444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 flipH="1">
            <a:off x="6877050" y="2636838"/>
            <a:ext cx="1798638" cy="7921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>
            <a:off x="3924300" y="3429000"/>
            <a:ext cx="29527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" name="Line 22"/>
          <p:cNvSpPr>
            <a:spLocks noChangeShapeType="1"/>
          </p:cNvSpPr>
          <p:nvPr/>
        </p:nvSpPr>
        <p:spPr bwMode="auto">
          <a:xfrm flipV="1">
            <a:off x="3779838" y="3429000"/>
            <a:ext cx="144462" cy="2159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" name="Line 23"/>
          <p:cNvSpPr>
            <a:spLocks noChangeShapeType="1"/>
          </p:cNvSpPr>
          <p:nvPr/>
        </p:nvSpPr>
        <p:spPr bwMode="auto">
          <a:xfrm flipV="1">
            <a:off x="2627313" y="3429000"/>
            <a:ext cx="1296987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3492500" y="3357563"/>
            <a:ext cx="358775" cy="714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9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3714744" y="6357958"/>
            <a:ext cx="2857520" cy="292078"/>
          </a:xfrm>
        </p:spPr>
        <p:txBody>
          <a:bodyPr/>
          <a:lstStyle/>
          <a:p>
            <a:r>
              <a:rPr lang="en-US" altLang="ko-KR" smtClean="0"/>
              <a:t>ATHIC2008 @ Tsukuba</a:t>
            </a:r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6D82-3B9A-439F-AD44-C7A18934F125}" type="slidenum">
              <a:rPr lang="en-US" altLang="ko-KR" smtClean="0"/>
              <a:pPr/>
              <a:t>16</a:t>
            </a:fld>
            <a:r>
              <a:rPr lang="en-US" altLang="ko-KR" dirty="0" smtClean="0"/>
              <a:t>/25</a:t>
            </a:r>
            <a:endParaRPr lang="en-US" altLang="ko-KR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285720" y="6357958"/>
            <a:ext cx="2133600" cy="292078"/>
          </a:xfrm>
        </p:spPr>
        <p:txBody>
          <a:bodyPr/>
          <a:lstStyle/>
          <a:p>
            <a:r>
              <a:rPr lang="en-US" altLang="ko-KR" smtClean="0"/>
              <a:t>In-Kwon YOO</a:t>
            </a:r>
            <a:endParaRPr lang="en-US" altLang="ko-KR" dirty="0"/>
          </a:p>
        </p:txBody>
      </p:sp>
      <p:sp>
        <p:nvSpPr>
          <p:cNvPr id="15" name="TextBox 14"/>
          <p:cNvSpPr txBox="1"/>
          <p:nvPr/>
        </p:nvSpPr>
        <p:spPr>
          <a:xfrm>
            <a:off x="3000364" y="74950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2. Project 		a.  STAR Asian HUB </a:t>
            </a:r>
            <a:endParaRPr lang="ko-KR" altLang="en-US" sz="12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500042"/>
            <a:ext cx="7772400" cy="720725"/>
          </a:xfrm>
        </p:spPr>
        <p:txBody>
          <a:bodyPr/>
          <a:lstStyle/>
          <a:p>
            <a:r>
              <a:rPr lang="en-US" altLang="ko-KR" sz="40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S</a:t>
            </a:r>
            <a:r>
              <a:rPr lang="en-US" altLang="ko-KR" sz="4000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tar </a:t>
            </a:r>
            <a:r>
              <a:rPr lang="en-US" altLang="ko-KR" sz="40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A</a:t>
            </a:r>
            <a:r>
              <a:rPr lang="en-US" altLang="ko-KR" sz="4000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sian </a:t>
            </a:r>
            <a:r>
              <a:rPr lang="en-US" altLang="ko-KR" sz="40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C</a:t>
            </a:r>
            <a:r>
              <a:rPr lang="en-US" altLang="ko-KR" sz="4000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omputing </a:t>
            </a:r>
            <a:r>
              <a:rPr lang="en-US" altLang="ko-KR" sz="40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C</a:t>
            </a:r>
            <a:r>
              <a:rPr lang="en-US" altLang="ko-KR" sz="4000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enter</a:t>
            </a:r>
            <a:endParaRPr lang="en-US" altLang="ko-KR" sz="4000" dirty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8" name="Rectangle 4"/>
          <p:cNvSpPr txBox="1">
            <a:spLocks noChangeArrowheads="1"/>
          </p:cNvSpPr>
          <p:nvPr/>
        </p:nvSpPr>
        <p:spPr bwMode="auto">
          <a:xfrm>
            <a:off x="395288" y="1240473"/>
            <a:ext cx="8497887" cy="487364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Computing Infrastructure with massive data from STAR</a:t>
            </a:r>
          </a:p>
          <a:p>
            <a:pPr marL="742950" marR="0" lvl="1" indent="-285750" algn="l" defTabSz="914400" rtl="0" eaLnBrk="1" fontAlgn="base" latinLnBrk="1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Frontier Research</a:t>
            </a:r>
          </a:p>
          <a:p>
            <a:pPr marL="742950" marR="0" lvl="1" indent="-285750" algn="l" defTabSz="914400" rtl="0" eaLnBrk="1" fontAlgn="base" latinLnBrk="1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Maximum Use of IT resources in Korea</a:t>
            </a:r>
          </a:p>
          <a:p>
            <a:pPr marL="1143000" marR="0" lvl="2" indent="-228600" algn="l" defTabSz="914400" rtl="0" eaLnBrk="1" fontAlgn="base" latinLnBrk="1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Data Transfer </a:t>
            </a:r>
          </a:p>
          <a:p>
            <a:pPr marL="1143000" marR="0" lvl="2" indent="-228600" algn="l" defTabSz="914400" rtl="0" eaLnBrk="1" fontAlgn="base" latinLnBrk="1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Cluster Computing with Supercomputer </a:t>
            </a:r>
          </a:p>
          <a:p>
            <a:pPr marL="1143000" marR="0" lvl="2" indent="-228600" algn="l" defTabSz="914400" rtl="0" eaLnBrk="1" fontAlgn="base" latinLnBrk="1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Mass Storage</a:t>
            </a:r>
          </a:p>
          <a:p>
            <a:pPr marL="342900" marR="0" lvl="0" indent="-342900" algn="l" defTabSz="914400" rtl="0" eaLnBrk="1" fontAlgn="base" latinLnBrk="1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Korean Institute for Science and Technology </a:t>
            </a:r>
            <a:r>
              <a:rPr kumimoji="1" lang="en-US" altLang="ko-K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Informations</a:t>
            </a: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 (KISTI @ </a:t>
            </a:r>
            <a:r>
              <a:rPr kumimoji="1" lang="en-US" altLang="ko-K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Daejoen</a:t>
            </a: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)</a:t>
            </a:r>
          </a:p>
          <a:p>
            <a:pPr marL="742950" marR="0" lvl="1" indent="-285750" algn="l" defTabSz="914400" rtl="0" eaLnBrk="1" fontAlgn="base" latinLnBrk="1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 Korean HUB for GLORIAD + KREONET</a:t>
            </a:r>
          </a:p>
          <a:p>
            <a:pPr marL="742950" marR="0" lvl="1" indent="-285750" algn="l" defTabSz="914400" rtl="0" eaLnBrk="1" fontAlgn="base" latinLnBrk="1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 Super Computing Resources</a:t>
            </a:r>
          </a:p>
          <a:p>
            <a:pPr marL="742950" marR="0" lvl="1" indent="-285750" algn="l" defTabSz="914400" rtl="0" eaLnBrk="1" fontAlgn="base" latinLnBrk="1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 Mass Storage Management</a:t>
            </a:r>
          </a:p>
          <a:p>
            <a:pPr marL="342900" marR="0" lvl="0" indent="-342900" algn="l" defTabSz="914400" rtl="0" eaLnBrk="1" fontAlgn="base" latinLnBrk="1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  <a:sym typeface="Wingdings" pitchFamily="2" charset="2"/>
              </a:rPr>
              <a:t>Asian Supercomputing HUB :</a:t>
            </a:r>
          </a:p>
          <a:p>
            <a:pPr marL="742950" marR="0" lvl="1" indent="-285750" algn="l" defTabSz="914400" rtl="0" eaLnBrk="1" fontAlgn="base" latinLnBrk="1" hangingPunct="1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  <a:sym typeface="Wingdings" pitchFamily="2" charset="2"/>
              </a:rPr>
              <a:t>- BNL – NERSC – KISTI – SSC etc.</a:t>
            </a:r>
            <a:endParaRPr kumimoji="1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Lucida Sans Unicode" pitchFamily="34" charset="0"/>
              <a:ea typeface="+mn-ea"/>
              <a:cs typeface="Lucida Sans Unicode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In-Kwon YOO</a:t>
            </a: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ATHIC2008 @ Tsukuba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6D82-3B9A-439F-AD44-C7A18934F125}" type="slidenum">
              <a:rPr lang="en-US" altLang="ko-KR" smtClean="0"/>
              <a:pPr/>
              <a:t>17</a:t>
            </a:fld>
            <a:r>
              <a:rPr lang="en-US" altLang="ko-KR" dirty="0" smtClean="0"/>
              <a:t>/25</a:t>
            </a:r>
            <a:endParaRPr lang="en-US" altLang="ko-KR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4213" y="428603"/>
            <a:ext cx="7772400" cy="92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0" i="0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itchFamily="34" charset="0"/>
                <a:ea typeface="새굴림" pitchFamily="18" charset="-127"/>
                <a:cs typeface="Lucida Sans Unicode" pitchFamily="34" charset="0"/>
              </a:rPr>
              <a:t>SACC Working Group </a:t>
            </a:r>
            <a:endParaRPr kumimoji="1" lang="en-US" altLang="ko-KR" sz="4400" b="0" i="0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itchFamily="34" charset="0"/>
              <a:ea typeface="새굴림" pitchFamily="18" charset="-127"/>
              <a:cs typeface="Lucida Sans Unicode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5288" y="1357298"/>
            <a:ext cx="8497887" cy="487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PNU</a:t>
            </a:r>
          </a:p>
          <a:p>
            <a:pPr marL="742950" marR="0" lvl="1" indent="-285750" algn="l" defTabSz="914400" rtl="0" eaLnBrk="1" fontAlgn="base" latin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altLang="ko-K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IKYoo</a:t>
            </a: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 et al.</a:t>
            </a:r>
          </a:p>
          <a:p>
            <a:pPr marL="342900" marR="0" lvl="0" indent="-342900" algn="l" defTabSz="914400" rtl="0" eaLnBrk="1" fontAlgn="base" latin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KISTI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altLang="ko-K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SDLee</a:t>
            </a:r>
            <a:r>
              <a:rPr lang="en-US" altLang="ko-KR" sz="2400" kern="0" dirty="0" smtClean="0">
                <a:solidFill>
                  <a:srgbClr val="003300"/>
                </a:solidFill>
                <a:latin typeface="Lucida Sans Unicode" pitchFamily="34" charset="0"/>
                <a:ea typeface="+mn-ea"/>
                <a:cs typeface="Lucida Sans Unicode" pitchFamily="34" charset="0"/>
              </a:rPr>
              <a:t>, </a:t>
            </a:r>
            <a:r>
              <a:rPr lang="en-US" altLang="ko-KR" sz="2400" kern="0" dirty="0" err="1" smtClean="0">
                <a:solidFill>
                  <a:srgbClr val="003300"/>
                </a:solidFill>
                <a:latin typeface="Lucida Sans Unicode" pitchFamily="34" charset="0"/>
                <a:ea typeface="+mn-ea"/>
                <a:cs typeface="Lucida Sans Unicode" pitchFamily="34" charset="0"/>
              </a:rPr>
              <a:t>DKKim</a:t>
            </a:r>
            <a:r>
              <a:rPr lang="en-US" altLang="ko-KR" sz="2400" kern="0" dirty="0" smtClean="0">
                <a:solidFill>
                  <a:srgbClr val="003300"/>
                </a:solidFill>
                <a:latin typeface="Lucida Sans Unicode" pitchFamily="34" charset="0"/>
                <a:ea typeface="+mn-ea"/>
                <a:cs typeface="Lucida Sans Unicode" pitchFamily="34" charset="0"/>
              </a:rPr>
              <a:t>, </a:t>
            </a:r>
            <a:r>
              <a:rPr lang="en-US" altLang="ko-KR" sz="2400" kern="0" dirty="0" err="1" smtClean="0">
                <a:solidFill>
                  <a:srgbClr val="003300"/>
                </a:solidFill>
                <a:latin typeface="Lucida Sans Unicode" pitchFamily="34" charset="0"/>
                <a:ea typeface="+mn-ea"/>
                <a:cs typeface="Lucida Sans Unicode" pitchFamily="34" charset="0"/>
              </a:rPr>
              <a:t>HWKim</a:t>
            </a:r>
            <a:endParaRPr kumimoji="1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Lucida Sans Unicode" pitchFamily="34" charset="0"/>
              <a:ea typeface="+mn-ea"/>
              <a:cs typeface="Lucida Sans Unicode" pitchFamily="34" charset="0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BNL (STAR)</a:t>
            </a:r>
          </a:p>
          <a:p>
            <a:pPr marL="742950" marR="0" lvl="1" indent="-285750" algn="l" defTabSz="914400" rtl="0" eaLnBrk="1" fontAlgn="base" latin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altLang="ko-K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JLauret</a:t>
            </a: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,</a:t>
            </a:r>
            <a:r>
              <a:rPr kumimoji="1" lang="en-US" altLang="ko-KR" sz="24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 </a:t>
            </a:r>
            <a:r>
              <a:rPr kumimoji="1" lang="en-US" altLang="ko-KR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DYu</a:t>
            </a:r>
            <a:r>
              <a:rPr kumimoji="1" lang="en-US" altLang="ko-KR" sz="24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, </a:t>
            </a:r>
            <a:r>
              <a:rPr kumimoji="1" lang="en-US" altLang="ko-KR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Wbett</a:t>
            </a:r>
            <a:r>
              <a:rPr kumimoji="1" lang="en-US" altLang="ko-KR" sz="24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, </a:t>
            </a:r>
            <a:r>
              <a:rPr kumimoji="1" lang="en-US" altLang="ko-KR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Edart</a:t>
            </a:r>
            <a:r>
              <a:rPr kumimoji="1" lang="en-US" altLang="ko-KR" sz="24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, </a:t>
            </a:r>
            <a:r>
              <a:rPr kumimoji="1" lang="en-US" altLang="ko-KR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JPackard</a:t>
            </a:r>
            <a:endParaRPr kumimoji="1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Lucida Sans Unicode" pitchFamily="34" charset="0"/>
              <a:ea typeface="+mn-ea"/>
              <a:cs typeface="Lucida Sans Unicode" pitchFamily="34" charset="0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altLang="ko-KR" sz="2400" kern="0" dirty="0" smtClean="0">
              <a:solidFill>
                <a:srgbClr val="FF0000"/>
              </a:solidFill>
              <a:latin typeface="Lucida Sans Unicode" pitchFamily="34" charset="0"/>
              <a:ea typeface="+mn-ea"/>
              <a:cs typeface="Lucida Sans Unicode" pitchFamily="34" charset="0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SSC +</a:t>
            </a:r>
            <a:r>
              <a:rPr kumimoji="1" lang="en-US" altLang="ko-KR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 </a:t>
            </a:r>
            <a:r>
              <a:rPr kumimoji="1" lang="en-US" altLang="ko-K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Tsinghua</a:t>
            </a: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 Univ. ?</a:t>
            </a:r>
          </a:p>
          <a:p>
            <a:pPr marL="742950" marR="0" lvl="1" indent="-285750" algn="l" defTabSz="914400" rtl="0" eaLnBrk="1" fontAlgn="base" latin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altLang="ko-K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ZXiao</a:t>
            </a: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 et</a:t>
            </a:r>
            <a:r>
              <a:rPr kumimoji="1" lang="en-US" altLang="ko-KR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 al. ?</a:t>
            </a:r>
            <a:endParaRPr kumimoji="1" lang="en-US" altLang="ko-KR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itchFamily="34" charset="0"/>
              <a:ea typeface="+mn-ea"/>
              <a:cs typeface="Lucida Sans Unicode" pitchFamily="34" charset="0"/>
            </a:endParaRPr>
          </a:p>
        </p:txBody>
      </p:sp>
      <p:pic>
        <p:nvPicPr>
          <p:cNvPr id="9" name="Picture 4" descr="pnu_symb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357298"/>
            <a:ext cx="838200" cy="838200"/>
          </a:xfrm>
          <a:prstGeom prst="rect">
            <a:avLst/>
          </a:prstGeom>
          <a:noFill/>
        </p:spPr>
      </p:pic>
      <p:pic>
        <p:nvPicPr>
          <p:cNvPr id="10" name="Picture 5" descr="BNLlogo_4w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786190"/>
            <a:ext cx="1943100" cy="762000"/>
          </a:xfrm>
          <a:prstGeom prst="rect">
            <a:avLst/>
          </a:prstGeom>
          <a:noFill/>
        </p:spPr>
      </p:pic>
      <p:pic>
        <p:nvPicPr>
          <p:cNvPr id="12" name="Picture 7" descr="ss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5084763"/>
            <a:ext cx="1308100" cy="881062"/>
          </a:xfrm>
          <a:prstGeom prst="rect">
            <a:avLst/>
          </a:prstGeom>
          <a:noFill/>
        </p:spPr>
      </p:pic>
      <p:pic>
        <p:nvPicPr>
          <p:cNvPr id="13" name="Picture 8" descr="STAR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5717" y="3427415"/>
            <a:ext cx="647700" cy="4635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00364" y="74950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2. Project 		b.  Working Group</a:t>
            </a:r>
            <a:endParaRPr lang="ko-KR" altLang="en-US" sz="12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7" name="그림 16" descr="KISTI_logo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2214554"/>
            <a:ext cx="1643074" cy="1146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In-Kwon YOO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12C80AF2-E692-4DF6-BD5F-F7598B3275C4}" type="slidenum">
              <a:rPr lang="en-US" altLang="ko-KR" smtClean="0"/>
              <a:pPr/>
              <a:t>18</a:t>
            </a:fld>
            <a:r>
              <a:rPr lang="en-US" altLang="ko-KR" dirty="0" smtClean="0"/>
              <a:t>/25</a:t>
            </a:r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/>
          <a:p>
            <a:r>
              <a:rPr lang="en-US" altLang="ko-KR" dirty="0" smtClean="0"/>
              <a:t>ATHIC2008 @ Tsukuba</a:t>
            </a:r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3000364" y="74950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2. Project 		c.  KISTI STAR Computing</a:t>
            </a:r>
            <a:endParaRPr lang="ko-KR" altLang="en-US" sz="12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KISTI STAR Computing</a:t>
            </a:r>
            <a:endParaRPr lang="ko-KR" altLang="en-US" dirty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357298"/>
            <a:ext cx="8229600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Configuration of a </a:t>
            </a:r>
            <a:r>
              <a:rPr kumimoji="1" lang="en-US" altLang="ko-K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testbed</a:t>
            </a: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(16 cores) under way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Eventually SUN cluster 1</a:t>
            </a:r>
            <a:r>
              <a:rPr kumimoji="1" lang="en-US" altLang="ko-KR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st</a:t>
            </a: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Lucida Sans Unicode" pitchFamily="34" charset="0"/>
              </a:rPr>
              <a:t> shipment (~3,000 cores) will be dedicated to STAR early next year!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2000" dirty="0" smtClean="0">
                <a:solidFill>
                  <a:srgbClr val="0000FF"/>
                </a:solidFill>
                <a:latin typeface="Lucida Sans Unicode" pitchFamily="34" charset="0"/>
                <a:cs typeface="Lucida Sans Unicode" pitchFamily="34" charset="0"/>
              </a:rPr>
              <a:t>Initial Network status : below 1 Mbps (over 10Gbps line)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2000" dirty="0" smtClean="0">
                <a:solidFill>
                  <a:srgbClr val="0000FF"/>
                </a:solidFill>
                <a:latin typeface="Lucida Sans Unicode" pitchFamily="34" charset="0"/>
                <a:cs typeface="Lucida Sans Unicode" pitchFamily="34" charset="0"/>
              </a:rPr>
              <a:t>Network Optimization between KISTI and BNL : since 2008-07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2000" dirty="0" smtClean="0">
                <a:solidFill>
                  <a:srgbClr val="0000FF"/>
                </a:solidFill>
                <a:latin typeface="Lucida Sans Unicode" pitchFamily="34" charset="0"/>
                <a:cs typeface="Lucida Sans Unicode" pitchFamily="34" charset="0"/>
              </a:rPr>
              <a:t>Target Throughput : over 2 </a:t>
            </a:r>
            <a:r>
              <a:rPr lang="en-US" altLang="ko-KR" sz="2000" dirty="0" err="1" smtClean="0">
                <a:solidFill>
                  <a:srgbClr val="0000FF"/>
                </a:solidFill>
                <a:latin typeface="Lucida Sans Unicode" pitchFamily="34" charset="0"/>
                <a:cs typeface="Lucida Sans Unicode" pitchFamily="34" charset="0"/>
              </a:rPr>
              <a:t>Gbps</a:t>
            </a:r>
            <a:r>
              <a:rPr lang="en-US" altLang="ko-KR" sz="2000" dirty="0" smtClean="0">
                <a:solidFill>
                  <a:srgbClr val="0000FF"/>
                </a:solidFill>
                <a:latin typeface="Lucida Sans Unicode" pitchFamily="34" charset="0"/>
                <a:cs typeface="Lucida Sans Unicode" pitchFamily="34" charset="0"/>
              </a:rPr>
              <a:t> (over LP)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2000" dirty="0" smtClean="0">
                <a:latin typeface="Lucida Sans Unicode" pitchFamily="34" charset="0"/>
                <a:cs typeface="Lucida Sans Unicode" pitchFamily="34" charset="0"/>
              </a:rPr>
              <a:t>KISTI’s effort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altLang="ko-KR" sz="2000" dirty="0" smtClean="0">
                <a:latin typeface="Lucida Sans Unicode" pitchFamily="34" charset="0"/>
                <a:cs typeface="Lucida Sans Unicode" pitchFamily="34" charset="0"/>
              </a:rPr>
              <a:t> Installed 10Gbps NIC equipped server in Seattle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altLang="ko-KR" sz="2000" dirty="0" smtClean="0">
                <a:latin typeface="Lucida Sans Unicode" pitchFamily="34" charset="0"/>
                <a:cs typeface="Lucida Sans Unicode" pitchFamily="34" charset="0"/>
              </a:rPr>
              <a:t> Local optimization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43768" y="42860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SDLee</a:t>
            </a:r>
            <a:r>
              <a:rPr lang="en-US" altLang="ko-KR" dirty="0" smtClean="0">
                <a:latin typeface="Lucida Sans Unicode" pitchFamily="34" charset="0"/>
                <a:cs typeface="Lucida Sans Unicode" pitchFamily="34" charset="0"/>
              </a:rPr>
              <a:t>, </a:t>
            </a:r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HWKim</a:t>
            </a:r>
            <a:endParaRPr lang="ko-KR" alt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In-Kwon YOO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0AF2-E692-4DF6-BD5F-F7598B3275C4}" type="slidenum">
              <a:rPr lang="en-US" altLang="ko-KR" smtClean="0"/>
              <a:pPr/>
              <a:t>19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ATHIC2008 @ Tsukuba</a:t>
            </a:r>
            <a:endParaRPr lang="en-US" altLang="ko-KR"/>
          </a:p>
        </p:txBody>
      </p:sp>
      <p:sp>
        <p:nvSpPr>
          <p:cNvPr id="7" name="TextBox 6"/>
          <p:cNvSpPr txBox="1"/>
          <p:nvPr/>
        </p:nvSpPr>
        <p:spPr>
          <a:xfrm>
            <a:off x="3000364" y="74950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2. Project 		c.  KISTI-BNL Networking</a:t>
            </a:r>
            <a:endParaRPr lang="ko-KR" altLang="en-US" sz="12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Picture 4" descr="KISTI-Seattle-BNL-traceroute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5"/>
            <a:ext cx="9144000" cy="642939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286644" y="57148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Dantong</a:t>
            </a:r>
            <a:r>
              <a:rPr lang="en-US" altLang="ko-KR" dirty="0" smtClean="0">
                <a:latin typeface="Lucida Sans Unicode" pitchFamily="34" charset="0"/>
                <a:cs typeface="Lucida Sans Unicode" pitchFamily="34" charset="0"/>
              </a:rPr>
              <a:t> YU</a:t>
            </a:r>
            <a:endParaRPr lang="ko-KR" alt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/>
          <a:lstStyle/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O</a:t>
            </a: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rPr>
              <a:t>utline</a:t>
            </a:r>
            <a:endParaRPr lang="ko-KR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124482"/>
            <a:ext cx="8229600" cy="50906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 smtClean="0"/>
              <a:t>Motivation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lphaLcPeriod"/>
            </a:pPr>
            <a:r>
              <a:rPr lang="en-US" altLang="ko-KR" sz="2000" dirty="0" smtClean="0"/>
              <a:t>STAR Computing Infrastructure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lphaLcPeriod"/>
            </a:pPr>
            <a:r>
              <a:rPr lang="en-US" altLang="ko-KR" sz="2000" dirty="0" smtClean="0"/>
              <a:t>KISTI &amp; Supercomputing Center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 smtClean="0"/>
              <a:t>SACC Project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lphaLcPeriod"/>
            </a:pPr>
            <a:r>
              <a:rPr lang="en-US" altLang="ko-KR" sz="2000" dirty="0" smtClean="0"/>
              <a:t>STAR Asian Hub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lphaLcPeriod"/>
            </a:pPr>
            <a:r>
              <a:rPr lang="en-US" altLang="ko-KR" sz="2000" dirty="0" smtClean="0"/>
              <a:t>SACC Working Group</a:t>
            </a:r>
            <a:endParaRPr lang="en-US" altLang="ko-KR" sz="2400" dirty="0" smtClean="0"/>
          </a:p>
          <a:p>
            <a:pPr marL="914400" lvl="1" indent="-514350">
              <a:lnSpc>
                <a:spcPct val="150000"/>
              </a:lnSpc>
              <a:buFont typeface="+mj-lt"/>
              <a:buAutoNum type="alphaLcPeriod"/>
            </a:pPr>
            <a:r>
              <a:rPr lang="en-US" altLang="ko-KR" sz="2000" dirty="0" smtClean="0"/>
              <a:t>Computing Resources / Network Research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lphaLcPeriod"/>
            </a:pPr>
            <a:r>
              <a:rPr lang="en-US" altLang="ko-KR" sz="2000" dirty="0" smtClean="0"/>
              <a:t>To-Do List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 smtClean="0"/>
              <a:t>Outlook : </a:t>
            </a:r>
            <a:r>
              <a:rPr lang="en-US" altLang="ko-KR" sz="2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stellar" pitchFamily="18" charset="0"/>
              </a:rPr>
              <a:t>H</a:t>
            </a:r>
            <a:r>
              <a:rPr lang="en-US" altLang="ko-K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stellar" pitchFamily="18" charset="0"/>
              </a:rPr>
              <a:t>eavy ion </a:t>
            </a:r>
            <a:r>
              <a:rPr lang="en-US" altLang="ko-KR" sz="2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stellar" pitchFamily="18" charset="0"/>
              </a:rPr>
              <a:t>A</a:t>
            </a:r>
            <a:r>
              <a:rPr lang="en-US" altLang="ko-K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stellar" pitchFamily="18" charset="0"/>
              </a:rPr>
              <a:t>sian </a:t>
            </a:r>
            <a:r>
              <a:rPr lang="en-US" altLang="ko-KR" sz="2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stellar" pitchFamily="18" charset="0"/>
              </a:rPr>
              <a:t>C</a:t>
            </a:r>
            <a:r>
              <a:rPr lang="en-US" altLang="ko-K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stellar" pitchFamily="18" charset="0"/>
              </a:rPr>
              <a:t>omputing </a:t>
            </a:r>
            <a:r>
              <a:rPr lang="en-US" altLang="ko-KR" sz="2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stellar" pitchFamily="18" charset="0"/>
              </a:rPr>
              <a:t>C</a:t>
            </a:r>
            <a:r>
              <a:rPr lang="en-US" altLang="ko-K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stellar" pitchFamily="18" charset="0"/>
              </a:rPr>
              <a:t>enter</a:t>
            </a:r>
            <a:endParaRPr lang="en-US" altLang="ko-KR" sz="2000" dirty="0" smtClean="0">
              <a:latin typeface="Castellar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altLang="ko-KR" sz="2400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In-Kwon YOO</a:t>
            </a: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ATHIC2008 @ Tsukuba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6D82-3B9A-439F-AD44-C7A18934F125}" type="slidenum">
              <a:rPr lang="en-US" altLang="ko-KR" smtClean="0"/>
              <a:pPr/>
              <a:t>2</a:t>
            </a:fld>
            <a:r>
              <a:rPr lang="en-US" altLang="ko-KR" dirty="0" smtClean="0"/>
              <a:t>/25</a:t>
            </a:r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3000364" y="74950"/>
            <a:ext cx="214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Outline</a:t>
            </a:r>
            <a:endParaRPr lang="ko-KR" altLang="en-US" sz="12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BNL to KISTI Data Transfer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2552"/>
            <a:ext cx="8609013" cy="2790828"/>
          </a:xfrm>
          <a:noFill/>
        </p:spPr>
        <p:txBody>
          <a:bodyPr/>
          <a:lstStyle/>
          <a:p>
            <a:pPr>
              <a:lnSpc>
                <a:spcPct val="91000"/>
              </a:lnSpc>
            </a:pPr>
            <a:r>
              <a:rPr lang="en-US" sz="1800" dirty="0" smtClean="0">
                <a:effectLst/>
              </a:rPr>
              <a:t>Network Tuning improved transfer from BNL to KISTI</a:t>
            </a:r>
          </a:p>
          <a:p>
            <a:pPr lvl="1">
              <a:lnSpc>
                <a:spcPct val="91000"/>
              </a:lnSpc>
            </a:pPr>
            <a:r>
              <a:rPr lang="en-US" sz="1800" dirty="0" smtClean="0"/>
              <a:t>Identified bottleneck with Kreonet2 peering point with </a:t>
            </a:r>
            <a:r>
              <a:rPr lang="en-US" sz="1800" dirty="0" err="1" smtClean="0"/>
              <a:t>Esnet</a:t>
            </a:r>
            <a:r>
              <a:rPr lang="en-US" sz="1800" dirty="0" smtClean="0"/>
              <a:t>. 1Gpbs =&gt; 10Gbps</a:t>
            </a:r>
          </a:p>
          <a:p>
            <a:pPr lvl="1">
              <a:lnSpc>
                <a:spcPct val="91000"/>
              </a:lnSpc>
            </a:pPr>
            <a:r>
              <a:rPr lang="en-US" sz="1800" dirty="0" smtClean="0"/>
              <a:t>Network and TCP stack was tuned at KISTI hosts.</a:t>
            </a:r>
          </a:p>
        </p:txBody>
      </p:sp>
      <p:graphicFrame>
        <p:nvGraphicFramePr>
          <p:cNvPr id="110592" name="Object 4"/>
          <p:cNvGraphicFramePr>
            <a:graphicFrameLocks noChangeAspect="1"/>
          </p:cNvGraphicFramePr>
          <p:nvPr/>
        </p:nvGraphicFramePr>
        <p:xfrm>
          <a:off x="714348" y="2571744"/>
          <a:ext cx="7688263" cy="3886200"/>
        </p:xfrm>
        <a:graphic>
          <a:graphicData uri="http://schemas.openxmlformats.org/presentationml/2006/ole">
            <p:oleObj spid="_x0000_s172034" name="Worksheet" r:id="rId4" imgW="9677437" imgH="7757062" progId="Excel.Sheet.8">
              <p:embed/>
            </p:oleObj>
          </a:graphicData>
        </a:graphic>
      </p:graphicFrame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2133600" y="525780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Before Tuning</a:t>
            </a:r>
          </a:p>
        </p:txBody>
      </p:sp>
      <p:sp>
        <p:nvSpPr>
          <p:cNvPr id="1030" name="TextBox 4"/>
          <p:cNvSpPr txBox="1">
            <a:spLocks noChangeArrowheads="1"/>
          </p:cNvSpPr>
          <p:nvPr/>
        </p:nvSpPr>
        <p:spPr bwMode="auto">
          <a:xfrm>
            <a:off x="2667000" y="426720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After Tuning</a:t>
            </a:r>
          </a:p>
        </p:txBody>
      </p:sp>
      <p:cxnSp>
        <p:nvCxnSpPr>
          <p:cNvPr id="8" name="Straight Arrow Connector 7"/>
          <p:cNvCxnSpPr>
            <a:cxnSpLocks noChangeShapeType="1"/>
            <a:stCxn id="1029" idx="2"/>
          </p:cNvCxnSpPr>
          <p:nvPr/>
        </p:nvCxnSpPr>
        <p:spPr bwMode="auto">
          <a:xfrm rot="5400000">
            <a:off x="2242860" y="4984472"/>
            <a:ext cx="162481" cy="144780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10" name="Straight Arrow Connector 9"/>
          <p:cNvCxnSpPr>
            <a:cxnSpLocks noChangeShapeType="1"/>
            <a:stCxn id="1030" idx="0"/>
          </p:cNvCxnSpPr>
          <p:nvPr/>
        </p:nvCxnSpPr>
        <p:spPr bwMode="auto">
          <a:xfrm rot="16200000" flipV="1">
            <a:off x="2971800" y="3657600"/>
            <a:ext cx="1066800" cy="15240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In-Kwon YOO</a:t>
            </a:r>
            <a:endParaRPr lang="en-US" altLang="ko-KR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6D82-3B9A-439F-AD44-C7A18934F125}" type="slidenum">
              <a:rPr lang="en-US" altLang="ko-KR" smtClean="0"/>
              <a:pPr/>
              <a:t>20</a:t>
            </a:fld>
            <a:r>
              <a:rPr lang="en-US" altLang="ko-KR" dirty="0" smtClean="0"/>
              <a:t>/25</a:t>
            </a:r>
            <a:endParaRPr lang="en-US" altLang="ko-KR" dirty="0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ATHIC2008 @ Tsukuba</a:t>
            </a:r>
            <a:endParaRPr lang="en-US" altLang="ko-KR"/>
          </a:p>
        </p:txBody>
      </p:sp>
      <p:sp>
        <p:nvSpPr>
          <p:cNvPr id="13" name="TextBox 12"/>
          <p:cNvSpPr txBox="1"/>
          <p:nvPr/>
        </p:nvSpPr>
        <p:spPr>
          <a:xfrm>
            <a:off x="3000364" y="74950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2. Project 		c.  KISTI-BNL Networking</a:t>
            </a:r>
            <a:endParaRPr lang="ko-KR" altLang="en-US" sz="12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6644" y="100010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Dantong</a:t>
            </a:r>
            <a:r>
              <a:rPr lang="en-US" altLang="ko-KR" dirty="0" smtClean="0">
                <a:latin typeface="Lucida Sans Unicode" pitchFamily="34" charset="0"/>
                <a:cs typeface="Lucida Sans Unicode" pitchFamily="34" charset="0"/>
              </a:rPr>
              <a:t> YU</a:t>
            </a:r>
            <a:endParaRPr lang="ko-KR" alt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Content Placeholder 4" descr="combined_serv_134.75.28.21_8192_p2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0" y="857232"/>
            <a:ext cx="5943600" cy="5000660"/>
          </a:xfrm>
        </p:spPr>
      </p:pic>
      <p:sp>
        <p:nvSpPr>
          <p:cNvPr id="95234" name="Title 1"/>
          <p:cNvSpPr>
            <a:spLocks noGrp="1"/>
          </p:cNvSpPr>
          <p:nvPr>
            <p:ph type="title" idx="4294967295"/>
          </p:nvPr>
        </p:nvSpPr>
        <p:spPr>
          <a:xfrm>
            <a:off x="285720" y="571480"/>
            <a:ext cx="3643338" cy="714380"/>
          </a:xfrm>
          <a:solidFill>
            <a:schemeClr val="bg1"/>
          </a:solidFill>
        </p:spPr>
        <p:txBody>
          <a:bodyPr lIns="91440" tIns="45720" rIns="91440" bIns="45720" anchor="ctr"/>
          <a:lstStyle/>
          <a:p>
            <a:pPr algn="l"/>
            <a:r>
              <a:rPr lang="en-US" sz="2400" b="0" dirty="0" smtClean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Network Research</a:t>
            </a:r>
            <a:endParaRPr lang="en-US" sz="1400" b="0" dirty="0" smtClean="0">
              <a:solidFill>
                <a:schemeClr val="accent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28596" y="1500174"/>
            <a:ext cx="3008313" cy="4138626"/>
          </a:xfrm>
        </p:spPr>
        <p:txBody>
          <a:bodyPr lIns="91440" tIns="45720" rIns="91440" bIns="45720">
            <a:noAutofit/>
          </a:bodyPr>
          <a:lstStyle/>
          <a:p>
            <a:pPr marL="0" indent="0" defTabSz="914400">
              <a:lnSpc>
                <a:spcPct val="150000"/>
              </a:lnSpc>
              <a:buFont typeface="Monotype Sorts" pitchFamily="1" charset="2"/>
              <a:buNone/>
            </a:pPr>
            <a:r>
              <a:rPr lang="en-US" sz="2000" dirty="0" smtClean="0">
                <a:effectLst/>
              </a:rPr>
              <a:t>There are two kinds of network events that require some further examination.</a:t>
            </a:r>
          </a:p>
          <a:p>
            <a:pPr marL="0" indent="0" defTabSz="914400">
              <a:lnSpc>
                <a:spcPct val="150000"/>
              </a:lnSpc>
              <a:buFont typeface="Monotype Sorts" pitchFamily="1" charset="2"/>
              <a:buNone/>
            </a:pPr>
            <a:endParaRPr lang="en-US" sz="2000" dirty="0" smtClean="0">
              <a:effectLst/>
            </a:endParaRPr>
          </a:p>
          <a:p>
            <a:pPr marL="0" indent="0" defTabSz="91440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n-US" sz="2000" dirty="0" smtClean="0">
                <a:effectLst/>
              </a:rPr>
              <a:t>Delayed ramp up.</a:t>
            </a:r>
          </a:p>
          <a:p>
            <a:pPr marL="0" indent="0" defTabSz="91440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n-US" sz="2000" dirty="0" smtClean="0">
                <a:effectLst/>
              </a:rPr>
              <a:t>Sudden Drop in Bandwidth.</a:t>
            </a:r>
          </a:p>
          <a:p>
            <a:pPr marL="0" indent="0" defTabSz="914400">
              <a:lnSpc>
                <a:spcPct val="150000"/>
              </a:lnSpc>
              <a:buFont typeface="Monotype Sorts" pitchFamily="1" charset="2"/>
              <a:buNone/>
            </a:pPr>
            <a:endParaRPr lang="en-US" sz="2000" dirty="0" smtClean="0">
              <a:effectLst/>
            </a:endParaRP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In-Kwon YOO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F20F-BC7A-49FE-9966-E06F745BCB5C}" type="slidenum">
              <a:rPr lang="en-US" altLang="ko-KR" smtClean="0"/>
              <a:pPr/>
              <a:t>21</a:t>
            </a:fld>
            <a:r>
              <a:rPr lang="en-US" altLang="ko-KR" dirty="0" smtClean="0"/>
              <a:t>/25</a:t>
            </a:r>
            <a:endParaRPr lang="en-US" altLang="ko-KR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ATHIC2008 @ Tsukuba</a:t>
            </a:r>
            <a:endParaRPr lang="en-US" altLang="ko-KR"/>
          </a:p>
        </p:txBody>
      </p:sp>
      <p:sp>
        <p:nvSpPr>
          <p:cNvPr id="8" name="TextBox 7"/>
          <p:cNvSpPr txBox="1"/>
          <p:nvPr/>
        </p:nvSpPr>
        <p:spPr>
          <a:xfrm>
            <a:off x="3000364" y="74950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2. Project 		c.  KISTI-BNL Networking</a:t>
            </a:r>
            <a:endParaRPr lang="ko-KR" altLang="en-US" sz="12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6644" y="57148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Dantong</a:t>
            </a:r>
            <a:r>
              <a:rPr lang="en-US" altLang="ko-KR" dirty="0" smtClean="0">
                <a:latin typeface="Lucida Sans Unicode" pitchFamily="34" charset="0"/>
                <a:cs typeface="Lucida Sans Unicode" pitchFamily="34" charset="0"/>
              </a:rPr>
              <a:t> YU</a:t>
            </a:r>
            <a:endParaRPr lang="ko-KR" alt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STAR Data Transfer Status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2400" dirty="0" smtClean="0">
                <a:effectLst/>
              </a:rPr>
              <a:t>Performance between BNL and KISTI 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smtClean="0"/>
              <a:t>                                          </a:t>
            </a:r>
            <a:r>
              <a:rPr lang="en-US" sz="2400" dirty="0" smtClean="0">
                <a:effectLst/>
              </a:rPr>
              <a:t>not symmetrical.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/>
              </a:rPr>
              <a:t>A bottleneck from KISTI back to BNL.</a:t>
            </a:r>
          </a:p>
          <a:p>
            <a:pPr marL="742950" lvl="1" indent="-285750"/>
            <a:r>
              <a:rPr lang="en-US" sz="1800" dirty="0" smtClean="0"/>
              <a:t>Packet drops at BNL receiving host.  (will be replaced).</a:t>
            </a:r>
          </a:p>
          <a:p>
            <a:pPr marL="742950" lvl="1" indent="-285750"/>
            <a:r>
              <a:rPr lang="en-US" sz="1800" dirty="0" smtClean="0"/>
              <a:t>Old Data Transfer Nodes at BNL: being replaced </a:t>
            </a:r>
          </a:p>
          <a:p>
            <a:pPr marL="742950" lvl="1" indent="-285750"/>
            <a:r>
              <a:rPr lang="en-US" sz="1800" dirty="0" smtClean="0"/>
              <a:t>Findings being corrected:</a:t>
            </a:r>
          </a:p>
          <a:p>
            <a:pPr lvl="2"/>
            <a:r>
              <a:rPr lang="en-US" sz="1800" dirty="0" smtClean="0"/>
              <a:t>High performance TCP parameters </a:t>
            </a:r>
          </a:p>
          <a:p>
            <a:pPr marL="742950" lvl="1" indent="-285750"/>
            <a:r>
              <a:rPr lang="en-US" sz="1800" dirty="0" smtClean="0"/>
              <a:t>Findings are still under investigation</a:t>
            </a:r>
          </a:p>
          <a:p>
            <a:pPr lvl="2"/>
            <a:r>
              <a:rPr lang="en-US" sz="1800" dirty="0" smtClean="0"/>
              <a:t>TCP slow ramp up, and performance sudden drop.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/>
              </a:rPr>
              <a:t>test/tune </a:t>
            </a:r>
            <a:r>
              <a:rPr lang="en-US" sz="2400" dirty="0" err="1" smtClean="0">
                <a:effectLst/>
              </a:rPr>
              <a:t>GridFtp</a:t>
            </a:r>
            <a:r>
              <a:rPr lang="en-US" sz="2400" dirty="0" smtClean="0">
                <a:effectLst/>
              </a:rPr>
              <a:t> tools : in next 4 weeks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In-Kwon YOO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6D82-3B9A-439F-AD44-C7A18934F125}" type="slidenum">
              <a:rPr lang="en-US" altLang="ko-KR" smtClean="0"/>
              <a:pPr/>
              <a:t>22</a:t>
            </a:fld>
            <a:r>
              <a:rPr lang="en-US" altLang="ko-KR" dirty="0" smtClean="0"/>
              <a:t>/25</a:t>
            </a:r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ATHIC2008 @ Tsukuba</a:t>
            </a:r>
            <a:endParaRPr lang="en-US" altLang="ko-KR"/>
          </a:p>
        </p:txBody>
      </p:sp>
      <p:sp>
        <p:nvSpPr>
          <p:cNvPr id="7" name="TextBox 6"/>
          <p:cNvSpPr txBox="1"/>
          <p:nvPr/>
        </p:nvSpPr>
        <p:spPr>
          <a:xfrm>
            <a:off x="3000364" y="74950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2. Project 		c.  KISTI-BNL Networking</a:t>
            </a:r>
            <a:endParaRPr lang="ko-KR" altLang="en-US" sz="12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44" y="57148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Dantong</a:t>
            </a:r>
            <a:r>
              <a:rPr lang="en-US" altLang="ko-KR" dirty="0" smtClean="0">
                <a:latin typeface="Lucida Sans Unicode" pitchFamily="34" charset="0"/>
                <a:cs typeface="Lucida Sans Unicode" pitchFamily="34" charset="0"/>
              </a:rPr>
              <a:t> YU</a:t>
            </a:r>
            <a:endParaRPr lang="ko-KR" alt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STAR Data Transfer Plan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>
                <a:effectLst/>
              </a:rPr>
              <a:t>Replace the old data transfer nodes</a:t>
            </a:r>
          </a:p>
          <a:p>
            <a:pPr marL="742950" lvl="1" indent="-285750"/>
            <a:r>
              <a:rPr lang="en-US" sz="2000" dirty="0" smtClean="0"/>
              <a:t>1 </a:t>
            </a:r>
            <a:r>
              <a:rPr lang="en-US" sz="2000" dirty="0" err="1" smtClean="0"/>
              <a:t>Gbps</a:t>
            </a:r>
            <a:r>
              <a:rPr lang="en-US" sz="2000" dirty="0" smtClean="0"/>
              <a:t> per node, with expansion slots for 10Gbps. </a:t>
            </a:r>
          </a:p>
          <a:p>
            <a:pPr marL="742950" lvl="1" indent="-285750"/>
            <a:r>
              <a:rPr lang="en-US" sz="2000" dirty="0" smtClean="0"/>
              <a:t>Large local disk for intermediate cache.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effectLst/>
              </a:rPr>
              <a:t>Deploy OSG </a:t>
            </a:r>
            <a:r>
              <a:rPr lang="en-US" sz="2800" dirty="0" err="1" smtClean="0">
                <a:effectLst/>
              </a:rPr>
              <a:t>BestMan</a:t>
            </a:r>
            <a:r>
              <a:rPr lang="en-US" sz="2800" dirty="0" smtClean="0">
                <a:effectLst/>
              </a:rPr>
              <a:t> for these nodes.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effectLst/>
              </a:rPr>
              <a:t>RACF firewall will be </a:t>
            </a:r>
            <a:r>
              <a:rPr lang="en-US" sz="2800" dirty="0" err="1" smtClean="0">
                <a:effectLst/>
              </a:rPr>
              <a:t>rearchitectured</a:t>
            </a:r>
            <a:r>
              <a:rPr lang="en-US" sz="2800" dirty="0" smtClean="0">
                <a:effectLst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effectLst/>
              </a:rPr>
              <a:t>Data transfer performance should be only    limited by the local disk buffer at both ends. </a:t>
            </a:r>
            <a:endParaRPr lang="en-US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In-Kwon YOO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F20F-BC7A-49FE-9966-E06F745BCB5C}" type="slidenum">
              <a:rPr lang="en-US" altLang="ko-KR" smtClean="0"/>
              <a:pPr/>
              <a:t>23</a:t>
            </a:fld>
            <a:r>
              <a:rPr lang="en-US" altLang="ko-KR" dirty="0" smtClean="0"/>
              <a:t>/25</a:t>
            </a:r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ATHIC2008 @ Tsukuba</a:t>
            </a:r>
            <a:endParaRPr lang="en-US" altLang="ko-KR"/>
          </a:p>
        </p:txBody>
      </p:sp>
      <p:sp>
        <p:nvSpPr>
          <p:cNvPr id="7" name="TextBox 6"/>
          <p:cNvSpPr txBox="1"/>
          <p:nvPr/>
        </p:nvSpPr>
        <p:spPr>
          <a:xfrm>
            <a:off x="3000364" y="74950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2. Project 		c.  KISTI-BNL Networking</a:t>
            </a:r>
            <a:endParaRPr lang="ko-KR" altLang="en-US" sz="12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44" y="57148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Dantong</a:t>
            </a:r>
            <a:r>
              <a:rPr lang="en-US" altLang="ko-KR" dirty="0" smtClean="0">
                <a:latin typeface="Lucida Sans Unicode" pitchFamily="34" charset="0"/>
                <a:cs typeface="Lucida Sans Unicode" pitchFamily="34" charset="0"/>
              </a:rPr>
              <a:t> YU</a:t>
            </a:r>
            <a:endParaRPr lang="ko-KR" alt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To do list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79538"/>
            <a:ext cx="8353425" cy="4929187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ko-KR" sz="2400" dirty="0"/>
              <a:t>KISTI needs to finish the </a:t>
            </a:r>
            <a:r>
              <a:rPr lang="en-US" altLang="ko-KR" sz="2400" dirty="0" err="1"/>
              <a:t>testbed</a:t>
            </a:r>
            <a:r>
              <a:rPr lang="en-US" altLang="ko-KR" sz="2400" dirty="0"/>
              <a:t> preparation </a:t>
            </a:r>
          </a:p>
          <a:p>
            <a:pPr>
              <a:lnSpc>
                <a:spcPct val="130000"/>
              </a:lnSpc>
            </a:pPr>
            <a:r>
              <a:rPr lang="en-US" altLang="ko-KR" sz="2400" dirty="0" smtClean="0"/>
              <a:t>STAR Software should be installed and tested</a:t>
            </a:r>
          </a:p>
          <a:p>
            <a:pPr>
              <a:lnSpc>
                <a:spcPct val="130000"/>
              </a:lnSpc>
            </a:pPr>
            <a:r>
              <a:rPr lang="en-US" altLang="ko-KR" sz="2400" dirty="0" smtClean="0"/>
              <a:t>KISTI </a:t>
            </a:r>
            <a:r>
              <a:rPr lang="en-US" altLang="ko-KR" sz="2400" dirty="0"/>
              <a:t>net people need to set up </a:t>
            </a:r>
            <a:r>
              <a:rPr lang="en-US" altLang="ko-KR" sz="2400" dirty="0" err="1"/>
              <a:t>lightpath</a:t>
            </a:r>
            <a:r>
              <a:rPr lang="en-US" altLang="ko-KR" sz="2400" dirty="0"/>
              <a:t> between KISTI and BNL eventually</a:t>
            </a:r>
          </a:p>
          <a:p>
            <a:pPr>
              <a:lnSpc>
                <a:spcPct val="130000"/>
              </a:lnSpc>
            </a:pPr>
            <a:r>
              <a:rPr lang="en-US" altLang="ko-KR" sz="2400" dirty="0"/>
              <a:t>BNL net people need to set up a host for the end-to-end test and measure the throughput</a:t>
            </a:r>
          </a:p>
          <a:p>
            <a:pPr>
              <a:lnSpc>
                <a:spcPct val="130000"/>
              </a:lnSpc>
            </a:pPr>
            <a:r>
              <a:rPr lang="en-US" altLang="ko-KR" sz="2400" dirty="0"/>
              <a:t>We need to complete “a real mass data-transfer” from BNL to KISTI sooner or later</a:t>
            </a:r>
            <a:r>
              <a:rPr lang="en-US" altLang="ko-KR" sz="2400" dirty="0" smtClean="0"/>
              <a:t>!</a:t>
            </a:r>
          </a:p>
          <a:p>
            <a:pPr>
              <a:lnSpc>
                <a:spcPct val="130000"/>
              </a:lnSpc>
            </a:pPr>
            <a:r>
              <a:rPr lang="en-US" altLang="ko-KR" sz="2400" dirty="0" smtClean="0"/>
              <a:t>Start Production test at KISTI 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In-Kwon YOO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6D82-3B9A-439F-AD44-C7A18934F125}" type="slidenum">
              <a:rPr lang="en-US" altLang="ko-KR" smtClean="0"/>
              <a:pPr/>
              <a:t>24</a:t>
            </a:fld>
            <a:r>
              <a:rPr lang="en-US" altLang="ko-KR" dirty="0" smtClean="0"/>
              <a:t>/25</a:t>
            </a:r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ATHIC2008 @ Tsukuba</a:t>
            </a:r>
            <a:endParaRPr lang="en-US" altLang="ko-KR"/>
          </a:p>
        </p:txBody>
      </p:sp>
      <p:sp>
        <p:nvSpPr>
          <p:cNvPr id="7" name="TextBox 6"/>
          <p:cNvSpPr txBox="1"/>
          <p:nvPr/>
        </p:nvSpPr>
        <p:spPr>
          <a:xfrm>
            <a:off x="3000364" y="74950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2. Project 		d.  To-Do List</a:t>
            </a:r>
            <a:endParaRPr lang="ko-KR" altLang="en-US" sz="12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In-Kwon YOO</a:t>
            </a: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ko-KR" smtClean="0"/>
              <a:t>ATHIC2008 @ Tsukuba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01AE-4572-4C97-A65D-CA6D1B71E744}" type="slidenum">
              <a:rPr lang="ko-KR" altLang="en-US" smtClean="0"/>
              <a:pPr/>
              <a:t>25</a:t>
            </a:fld>
            <a:r>
              <a:rPr lang="en-US" altLang="ko-KR" dirty="0" smtClean="0"/>
              <a:t>/25</a:t>
            </a:r>
            <a:endParaRPr lang="en-US" altLang="ko-KR" dirty="0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428604"/>
            <a:ext cx="7772400" cy="587375"/>
          </a:xfrm>
        </p:spPr>
        <p:txBody>
          <a:bodyPr/>
          <a:lstStyle/>
          <a:p>
            <a:r>
              <a:rPr lang="en-US" altLang="ko-KR" sz="4000" dirty="0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굴림" charset="-127"/>
              </a:rPr>
              <a:t>Outlook towards HACC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14423"/>
            <a:ext cx="8569325" cy="500066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ko-KR" sz="2400" dirty="0">
                <a:solidFill>
                  <a:srgbClr val="C00000"/>
                </a:solidFill>
                <a:latin typeface="Lucida Sans Unicode" pitchFamily="34" charset="0"/>
                <a:ea typeface="굴림" charset="-127"/>
              </a:rPr>
              <a:t>STAR</a:t>
            </a:r>
            <a:r>
              <a:rPr lang="ko-KR" altLang="en-US" sz="2400" dirty="0">
                <a:solidFill>
                  <a:srgbClr val="C00000"/>
                </a:solidFill>
                <a:latin typeface="Lucida Sans Unicode" pitchFamily="34" charset="0"/>
                <a:ea typeface="굴림" charset="-127"/>
              </a:rPr>
              <a:t> </a:t>
            </a:r>
            <a:r>
              <a:rPr lang="en-US" altLang="ko-KR" sz="2400" dirty="0">
                <a:solidFill>
                  <a:srgbClr val="C00000"/>
                </a:solidFill>
                <a:latin typeface="Lucida Sans Unicode" pitchFamily="34" charset="0"/>
                <a:ea typeface="굴림" charset="-127"/>
              </a:rPr>
              <a:t>Asian Computing Center (SACC) </a:t>
            </a:r>
            <a:r>
              <a:rPr lang="en-US" altLang="ko-KR" sz="2400" u="sng" dirty="0">
                <a:solidFill>
                  <a:srgbClr val="C00000"/>
                </a:solidFill>
                <a:latin typeface="Lucida Sans Unicode" pitchFamily="34" charset="0"/>
                <a:ea typeface="굴림" charset="-127"/>
              </a:rPr>
              <a:t>(2008 – 2011)</a:t>
            </a:r>
          </a:p>
          <a:p>
            <a:pPr lvl="1">
              <a:lnSpc>
                <a:spcPct val="130000"/>
              </a:lnSpc>
            </a:pPr>
            <a:r>
              <a:rPr lang="en-US" altLang="ko-KR" sz="2000" dirty="0">
                <a:solidFill>
                  <a:srgbClr val="C00000"/>
                </a:solidFill>
                <a:latin typeface="Lucida Sans Unicode" pitchFamily="34" charset="0"/>
                <a:ea typeface="굴림" charset="-127"/>
              </a:rPr>
              <a:t> Experimental Data from International Facility</a:t>
            </a:r>
          </a:p>
          <a:p>
            <a:pPr lvl="2">
              <a:lnSpc>
                <a:spcPct val="130000"/>
              </a:lnSpc>
            </a:pPr>
            <a:r>
              <a:rPr lang="en-US" altLang="ko-KR" sz="2000" dirty="0">
                <a:solidFill>
                  <a:srgbClr val="C00000"/>
                </a:solidFill>
                <a:latin typeface="Lucida Sans Unicode" pitchFamily="34" charset="0"/>
                <a:ea typeface="굴림" charset="-127"/>
              </a:rPr>
              <a:t>Computational Infrastructure for LHC / </a:t>
            </a:r>
            <a:r>
              <a:rPr lang="en-US" altLang="ko-KR" sz="2000" dirty="0" err="1">
                <a:solidFill>
                  <a:srgbClr val="C00000"/>
                </a:solidFill>
                <a:latin typeface="Lucida Sans Unicode" pitchFamily="34" charset="0"/>
                <a:ea typeface="굴림" charset="-127"/>
              </a:rPr>
              <a:t>Galaxity</a:t>
            </a:r>
            <a:endParaRPr lang="en-US" altLang="ko-KR" sz="2000" dirty="0">
              <a:solidFill>
                <a:srgbClr val="C00000"/>
              </a:solidFill>
              <a:latin typeface="Lucida Sans Unicode" pitchFamily="34" charset="0"/>
              <a:ea typeface="굴림" charset="-127"/>
            </a:endParaRPr>
          </a:p>
          <a:p>
            <a:pPr lvl="1">
              <a:lnSpc>
                <a:spcPct val="130000"/>
              </a:lnSpc>
            </a:pPr>
            <a:r>
              <a:rPr lang="en-US" altLang="ko-KR" sz="2000" dirty="0">
                <a:solidFill>
                  <a:srgbClr val="C00000"/>
                </a:solidFill>
                <a:latin typeface="Lucida Sans Unicode" pitchFamily="34" charset="0"/>
                <a:ea typeface="굴림" charset="-127"/>
              </a:rPr>
              <a:t> Asian Hub for International </a:t>
            </a:r>
            <a:r>
              <a:rPr lang="en-US" altLang="ko-KR" sz="2000" dirty="0" err="1">
                <a:solidFill>
                  <a:srgbClr val="C00000"/>
                </a:solidFill>
                <a:latin typeface="Lucida Sans Unicode" pitchFamily="34" charset="0"/>
                <a:ea typeface="굴림" charset="-127"/>
              </a:rPr>
              <a:t>Coworking</a:t>
            </a:r>
            <a:endParaRPr lang="en-US" altLang="ko-KR" sz="2000" dirty="0">
              <a:solidFill>
                <a:srgbClr val="C00000"/>
              </a:solidFill>
              <a:latin typeface="Lucida Sans Unicode" pitchFamily="34" charset="0"/>
              <a:ea typeface="굴림" charset="-127"/>
            </a:endParaRPr>
          </a:p>
          <a:p>
            <a:pPr lvl="1">
              <a:lnSpc>
                <a:spcPct val="130000"/>
              </a:lnSpc>
            </a:pPr>
            <a:r>
              <a:rPr lang="ko-KR" altLang="en-US" sz="2000" dirty="0">
                <a:solidFill>
                  <a:srgbClr val="C00000"/>
                </a:solidFill>
                <a:latin typeface="Lucida Sans Unicode" pitchFamily="34" charset="0"/>
                <a:ea typeface="굴림" charset="-127"/>
              </a:rPr>
              <a:t> </a:t>
            </a:r>
            <a:r>
              <a:rPr lang="en-US" altLang="ko-KR" sz="2000" dirty="0">
                <a:solidFill>
                  <a:srgbClr val="C00000"/>
                </a:solidFill>
                <a:latin typeface="Lucida Sans Unicode" pitchFamily="34" charset="0"/>
                <a:ea typeface="굴림" charset="-127"/>
              </a:rPr>
              <a:t>Frontier Research</a:t>
            </a:r>
          </a:p>
          <a:p>
            <a:pPr>
              <a:lnSpc>
                <a:spcPct val="130000"/>
              </a:lnSpc>
            </a:pPr>
            <a:r>
              <a:rPr lang="en-US" altLang="ko-KR" sz="2400" dirty="0">
                <a:solidFill>
                  <a:srgbClr val="00B050"/>
                </a:solidFill>
                <a:latin typeface="Lucida Sans Unicode" pitchFamily="34" charset="0"/>
                <a:ea typeface="굴림" charset="-127"/>
              </a:rPr>
              <a:t>Heavy ion Analysis Computing Center (HACC) </a:t>
            </a:r>
            <a:r>
              <a:rPr lang="en-US" altLang="ko-KR" sz="2400" u="sng" dirty="0">
                <a:solidFill>
                  <a:srgbClr val="00B050"/>
                </a:solidFill>
                <a:latin typeface="Lucida Sans Unicode" pitchFamily="34" charset="0"/>
                <a:ea typeface="굴림" charset="-127"/>
              </a:rPr>
              <a:t>(2011-)</a:t>
            </a:r>
          </a:p>
          <a:p>
            <a:pPr lvl="1">
              <a:lnSpc>
                <a:spcPct val="130000"/>
              </a:lnSpc>
            </a:pPr>
            <a:r>
              <a:rPr lang="en-US" altLang="ko-KR" sz="2000" dirty="0" smtClean="0">
                <a:solidFill>
                  <a:srgbClr val="00B050"/>
                </a:solidFill>
                <a:ea typeface="굴림" charset="-127"/>
              </a:rPr>
              <a:t>Extend to Other project (HIM) ?</a:t>
            </a:r>
          </a:p>
          <a:p>
            <a:pPr lvl="1">
              <a:lnSpc>
                <a:spcPct val="130000"/>
              </a:lnSpc>
            </a:pPr>
            <a:r>
              <a:rPr lang="en-US" altLang="ko-KR" sz="2000" dirty="0" smtClean="0">
                <a:solidFill>
                  <a:srgbClr val="00B050"/>
                </a:solidFill>
                <a:ea typeface="굴림" charset="-127"/>
              </a:rPr>
              <a:t>Extend to ATHIC ?</a:t>
            </a:r>
          </a:p>
          <a:p>
            <a:pPr lvl="1">
              <a:lnSpc>
                <a:spcPct val="130000"/>
              </a:lnSpc>
            </a:pPr>
            <a:r>
              <a:rPr lang="en-US" altLang="ko-KR" sz="2000" dirty="0" smtClean="0">
                <a:solidFill>
                  <a:srgbClr val="00B050"/>
                </a:solidFill>
                <a:latin typeface="Lucida Sans Unicode" pitchFamily="34" charset="0"/>
                <a:ea typeface="굴림" charset="-127"/>
              </a:rPr>
              <a:t>Dedicated Resources for Heavy ion Analysis Computing</a:t>
            </a:r>
            <a:endParaRPr lang="en-US" altLang="ko-KR" sz="2000" dirty="0">
              <a:solidFill>
                <a:srgbClr val="00B050"/>
              </a:solidFill>
              <a:latin typeface="Lucida Sans Unicode" pitchFamily="34" charset="0"/>
              <a:ea typeface="굴림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74950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3. Outlook 		HACC</a:t>
            </a:r>
            <a:endParaRPr lang="ko-KR" altLang="en-US" sz="12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000240"/>
            <a:ext cx="7772400" cy="1428760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ko-KR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BNL PHENIX WAN Data Transfer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0364" y="74950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Appendix 		PHENIX </a:t>
            </a:r>
            <a:endParaRPr lang="ko-KR" altLang="en-US" sz="12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6644" y="57148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Dantong</a:t>
            </a:r>
            <a:r>
              <a:rPr lang="en-US" altLang="ko-KR" dirty="0" smtClean="0">
                <a:latin typeface="Lucida Sans Unicode" pitchFamily="34" charset="0"/>
                <a:cs typeface="Lucida Sans Unicode" pitchFamily="34" charset="0"/>
              </a:rPr>
              <a:t> YU</a:t>
            </a:r>
            <a:endParaRPr lang="ko-KR" alt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7923213" cy="838200"/>
          </a:xfrm>
        </p:spPr>
        <p:txBody>
          <a:bodyPr/>
          <a:lstStyle/>
          <a:p>
            <a:r>
              <a:rPr lang="en-US" sz="3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PHENIX Data Transfer Infrastructure</a:t>
            </a:r>
          </a:p>
        </p:txBody>
      </p:sp>
      <p:pic>
        <p:nvPicPr>
          <p:cNvPr id="9219" name="ClipArt Placeholder 4" descr="ccj-bnl-trans-2007-current.jpg"/>
          <p:cNvPicPr>
            <a:picLocks noGrp="1" noChangeAspect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28" y="1643050"/>
            <a:ext cx="5691206" cy="4936950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810CCD7-9516-477B-8B3B-01457539EEEC}" type="slidenum">
              <a:rPr lang="en-GB" altLang="ko-KR" smtClean="0"/>
              <a:pPr/>
              <a:t>27</a:t>
            </a:fld>
            <a:endParaRPr lang="en-GB" altLang="ko-KR"/>
          </a:p>
        </p:txBody>
      </p:sp>
      <p:sp>
        <p:nvSpPr>
          <p:cNvPr id="5" name="TextBox 4"/>
          <p:cNvSpPr txBox="1"/>
          <p:nvPr/>
        </p:nvSpPr>
        <p:spPr>
          <a:xfrm>
            <a:off x="3000364" y="74950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Appendix 		PHENIX </a:t>
            </a:r>
            <a:endParaRPr lang="ko-KR" altLang="en-US" sz="12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6644" y="57148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Dantong</a:t>
            </a:r>
            <a:r>
              <a:rPr lang="en-US" altLang="ko-KR" dirty="0" smtClean="0">
                <a:latin typeface="Lucida Sans Unicode" pitchFamily="34" charset="0"/>
                <a:cs typeface="Lucida Sans Unicode" pitchFamily="34" charset="0"/>
              </a:rPr>
              <a:t> YU</a:t>
            </a:r>
            <a:endParaRPr lang="ko-KR" alt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30DB6E2-F8D8-4D49-BA14-8B8D6D16677D}" type="slidenum">
              <a:rPr lang="en-US"/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28</a:t>
            </a:fld>
            <a:endParaRPr lang="en-US"/>
          </a:p>
        </p:txBody>
      </p:sp>
      <p:sp>
        <p:nvSpPr>
          <p:cNvPr id="1024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Computer Platforms on Both Ends</a:t>
            </a:r>
          </a:p>
        </p:txBody>
      </p:sp>
      <p:sp>
        <p:nvSpPr>
          <p:cNvPr id="6359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"/>
              <a:defRPr/>
            </a:pPr>
            <a:r>
              <a:rPr lang="en-US" sz="2800" dirty="0" smtClean="0"/>
              <a:t>BNL: Multiple 3.0Ghz dual CPU nodes with Intel copper gigabit network. Local drives connected by Raid Controller. There are PHENIX on-line hosts.</a:t>
            </a:r>
          </a:p>
          <a:p>
            <a:pPr>
              <a:buFont typeface="Monotype Sorts" pitchFamily="2" charset="2"/>
              <a:buChar char=""/>
              <a:defRPr/>
            </a:pPr>
            <a:r>
              <a:rPr lang="en-US" sz="2800" dirty="0" smtClean="0"/>
              <a:t>CCJ Site: 8 dual-core AMD </a:t>
            </a:r>
            <a:r>
              <a:rPr lang="en-US" sz="2800" dirty="0" err="1" smtClean="0"/>
              <a:t>Opteron</a:t>
            </a:r>
            <a:r>
              <a:rPr lang="en-US" sz="2800" dirty="0" smtClean="0"/>
              <a:t> based hosts, each with multiple </a:t>
            </a:r>
            <a:r>
              <a:rPr lang="en-US" sz="2800" dirty="0" err="1" smtClean="0"/>
              <a:t>Tera</a:t>
            </a:r>
            <a:r>
              <a:rPr lang="en-US" sz="2800" dirty="0" smtClean="0"/>
              <a:t> bytes SATA drives connected with a RAID controller. Each one has one gigabit </a:t>
            </a:r>
            <a:r>
              <a:rPr lang="en-US" sz="2800" dirty="0" err="1" smtClean="0"/>
              <a:t>broadcom</a:t>
            </a:r>
            <a:r>
              <a:rPr lang="en-US" sz="2800" dirty="0" smtClean="0"/>
              <a:t> network card.</a:t>
            </a:r>
          </a:p>
          <a:p>
            <a:pPr>
              <a:buFont typeface="Monotype Sorts" pitchFamily="2" charset="2"/>
              <a:buChar char=""/>
              <a:defRPr/>
            </a:pPr>
            <a:r>
              <a:rPr lang="en-US" sz="2800" dirty="0" smtClean="0"/>
              <a:t>The LAN on both ends are 10Gbps. </a:t>
            </a:r>
          </a:p>
          <a:p>
            <a:pPr>
              <a:buFont typeface="Monotype Sorts" pitchFamily="2" charset="2"/>
              <a:buChar char=""/>
              <a:defRPr/>
            </a:pPr>
            <a:r>
              <a:rPr lang="en-US" sz="2800" dirty="0" smtClean="0"/>
              <a:t>The data transfer tool is </a:t>
            </a:r>
            <a:r>
              <a:rPr lang="en-US" sz="2800" dirty="0" err="1" smtClean="0"/>
              <a:t>GridFtp</a:t>
            </a:r>
            <a:r>
              <a:rPr lang="en-US" sz="2800" dirty="0" smtClean="0"/>
              <a:t>.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In-Kwon YOO</a:t>
            </a: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ATHIC2008 @ Tsukuba</a:t>
            </a:r>
            <a:endParaRPr lang="en-US" altLang="ko-KR"/>
          </a:p>
        </p:txBody>
      </p:sp>
      <p:sp>
        <p:nvSpPr>
          <p:cNvPr id="7" name="TextBox 6"/>
          <p:cNvSpPr txBox="1"/>
          <p:nvPr/>
        </p:nvSpPr>
        <p:spPr>
          <a:xfrm>
            <a:off x="3000364" y="74950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Appendix 		PHENIX </a:t>
            </a:r>
            <a:endParaRPr lang="ko-KR" altLang="en-US" sz="12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44" y="57148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Dantong</a:t>
            </a:r>
            <a:r>
              <a:rPr lang="en-US" altLang="ko-KR" dirty="0" smtClean="0">
                <a:latin typeface="Lucida Sans Unicode" pitchFamily="34" charset="0"/>
                <a:cs typeface="Lucida Sans Unicode" pitchFamily="34" charset="0"/>
              </a:rPr>
              <a:t> YU</a:t>
            </a:r>
            <a:endParaRPr lang="ko-KR" alt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458200" cy="838200"/>
          </a:xfrm>
        </p:spPr>
        <p:txBody>
          <a:bodyPr/>
          <a:lstStyle/>
          <a:p>
            <a:r>
              <a:rPr lang="en-US" sz="3200" dirty="0" smtClean="0">
                <a:latin typeface="Arial Rounded MT Bold" pitchFamily="34" charset="0"/>
              </a:rPr>
              <a:t>PHENIX to CCJ Data Transfer Test at the beginning of 2008 (Mega Byte/second)</a:t>
            </a:r>
          </a:p>
        </p:txBody>
      </p:sp>
      <p:pic>
        <p:nvPicPr>
          <p:cNvPr id="11267" name="Picture 2" descr="Phenix-CCJDataTransferCollectedFromCCJGangliaPlot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890925"/>
            <a:ext cx="5899172" cy="44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5715000" y="1600200"/>
            <a:ext cx="32766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We can transfer up to 340Mbyte/second from BNL to CCJ, it hits the BNL firewall limitation.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In-Kwon YOO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8CD0-C246-4FDB-BEDA-ED4733CF4CCE}" type="slidenum">
              <a:rPr lang="en-US" altLang="ko-KR" smtClean="0"/>
              <a:pPr/>
              <a:t>29</a:t>
            </a:fld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ATHIC2008 @ Tsukuba</a:t>
            </a:r>
            <a:endParaRPr lang="en-US" altLang="ko-KR"/>
          </a:p>
        </p:txBody>
      </p:sp>
      <p:sp>
        <p:nvSpPr>
          <p:cNvPr id="8" name="TextBox 7"/>
          <p:cNvSpPr txBox="1"/>
          <p:nvPr/>
        </p:nvSpPr>
        <p:spPr>
          <a:xfrm>
            <a:off x="3000364" y="74950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Appendix 		PHENIX </a:t>
            </a:r>
            <a:endParaRPr lang="ko-KR" altLang="en-US" sz="12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6644" y="57148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Dantong</a:t>
            </a:r>
            <a:r>
              <a:rPr lang="en-US" altLang="ko-KR" dirty="0" smtClean="0">
                <a:latin typeface="Lucida Sans Unicode" pitchFamily="34" charset="0"/>
                <a:cs typeface="Lucida Sans Unicode" pitchFamily="34" charset="0"/>
              </a:rPr>
              <a:t> YU</a:t>
            </a:r>
            <a:endParaRPr lang="ko-KR" alt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000364" y="74950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1. Motivation	a. STAR Computing</a:t>
            </a:r>
            <a:endParaRPr lang="ko-KR" altLang="en-US" sz="12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2" name="날짜 개체 틀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In-Kwon YOO</a:t>
            </a:r>
            <a:endParaRPr lang="en-US" altLang="ko-KR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6D82-3B9A-439F-AD44-C7A18934F125}" type="slidenum">
              <a:rPr lang="en-US" altLang="ko-KR" smtClean="0"/>
              <a:pPr/>
              <a:t>3</a:t>
            </a:fld>
            <a:r>
              <a:rPr lang="en-US" altLang="ko-KR" dirty="0" smtClean="0"/>
              <a:t>/25</a:t>
            </a:r>
            <a:endParaRPr lang="en-US" altLang="ko-KR" dirty="0"/>
          </a:p>
        </p:txBody>
      </p:sp>
      <p:sp>
        <p:nvSpPr>
          <p:cNvPr id="24" name="바닥글 개체 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ATHIC2008 @ Tsukuba</a:t>
            </a:r>
            <a:endParaRPr lang="en-US" altLang="ko-KR" dirty="0"/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642910" y="571480"/>
            <a:ext cx="7772400" cy="86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STAR S&amp;C Structure</a:t>
            </a:r>
            <a:endParaRPr kumimoji="1" lang="en-US" altLang="ko-KR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Lucida Sans Unicode" pitchFamily="34" charset="0"/>
              <a:ea typeface="굴림" charset="-127"/>
              <a:cs typeface="Lucida Sans Unicode" pitchFamily="34" charset="0"/>
            </a:endParaRPr>
          </a:p>
        </p:txBody>
      </p:sp>
      <p:pic>
        <p:nvPicPr>
          <p:cNvPr id="27" name="그림 26" descr="AuAu200Anima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857364"/>
            <a:ext cx="4275546" cy="4420578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785786" y="2592700"/>
            <a:ext cx="74676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 Our data processing path is</a:t>
            </a:r>
          </a:p>
          <a:p>
            <a:pPr marL="457200" marR="0" lvl="1" indent="0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 DAQ to DST</a:t>
            </a:r>
          </a:p>
          <a:p>
            <a:pPr marL="457200" marR="0" lvl="1" indent="0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 DST to </a:t>
            </a:r>
            <a:r>
              <a:rPr kumimoji="1" lang="en-US" altLang="ko-K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MuDST</a:t>
            </a: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 : Size reduction is ~ 1 to 5</a:t>
            </a:r>
          </a:p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 STAR Plan</a:t>
            </a:r>
          </a:p>
          <a:p>
            <a:pPr marL="457200" marR="0" lvl="1" indent="0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 pitchFamily="49" charset="0"/>
                <a:ea typeface="+mn-ea"/>
                <a:cs typeface="Lucida Sans Unicode" pitchFamily="34" charset="0"/>
              </a:rPr>
              <a:t> FY 08: 370 Mevts</a:t>
            </a:r>
          </a:p>
          <a:p>
            <a:pPr marL="457200" marR="0" lvl="1" indent="0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 pitchFamily="49" charset="0"/>
                <a:ea typeface="+mn-ea"/>
                <a:cs typeface="Lucida Sans Unicode" pitchFamily="34" charset="0"/>
              </a:rPr>
              <a:t> FY 09: 700 Mevts</a:t>
            </a:r>
          </a:p>
          <a:p>
            <a:pPr marL="457200" marR="0" lvl="1" indent="0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2000" kern="0" dirty="0" smtClean="0">
                <a:latin typeface="Courier" pitchFamily="49" charset="0"/>
                <a:ea typeface="+mn-ea"/>
                <a:cs typeface="Lucida Sans Unicode" pitchFamily="34" charset="0"/>
              </a:rPr>
              <a:t> </a:t>
            </a:r>
            <a:r>
              <a:rPr kumimoji="1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 pitchFamily="49" charset="0"/>
                <a:ea typeface="+mn-ea"/>
                <a:cs typeface="Lucida Sans Unicode" pitchFamily="34" charset="0"/>
              </a:rPr>
              <a:t>FY 10:1200 Mevts</a:t>
            </a:r>
          </a:p>
          <a:p>
            <a:pPr marL="457200" marR="0" lvl="1" indent="0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2000" kern="0" dirty="0" smtClean="0">
                <a:latin typeface="Courier" pitchFamily="49" charset="0"/>
                <a:ea typeface="+mn-ea"/>
                <a:cs typeface="Lucida Sans Unicode" pitchFamily="34" charset="0"/>
              </a:rPr>
              <a:t> </a:t>
            </a:r>
            <a:r>
              <a:rPr kumimoji="1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 pitchFamily="49" charset="0"/>
                <a:ea typeface="+mn-ea"/>
                <a:cs typeface="Lucida Sans Unicode" pitchFamily="34" charset="0"/>
              </a:rPr>
              <a:t>FY 11:1700 Mevts </a:t>
            </a:r>
          </a:p>
          <a:p>
            <a:pPr marL="457200" marR="0" lvl="1" indent="0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2000" kern="0" dirty="0" smtClean="0">
                <a:latin typeface="Courier" pitchFamily="49" charset="0"/>
                <a:ea typeface="+mn-ea"/>
                <a:cs typeface="Lucida Sans Unicode" pitchFamily="34" charset="0"/>
              </a:rPr>
              <a:t> </a:t>
            </a:r>
            <a:r>
              <a:rPr kumimoji="1" lang="nb-N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 pitchFamily="49" charset="0"/>
                <a:ea typeface="+mn-ea"/>
                <a:cs typeface="Lucida Sans Unicode" pitchFamily="34" charset="0"/>
              </a:rPr>
              <a:t>FY 12:1700 Mevts</a:t>
            </a:r>
            <a:endParaRPr kumimoji="1" lang="en-US" altLang="ko-K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 pitchFamily="49" charset="0"/>
              <a:ea typeface="굴림" charset="-127"/>
              <a:cs typeface="Lucida Sans Unicode" pitchFamily="34" charset="0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571472" y="1317294"/>
            <a:ext cx="7813675" cy="1083712"/>
            <a:chOff x="571472" y="1500174"/>
            <a:chExt cx="7813675" cy="1083712"/>
          </a:xfrm>
        </p:grpSpPr>
        <p:grpSp>
          <p:nvGrpSpPr>
            <p:cNvPr id="30" name="Group 4"/>
            <p:cNvGrpSpPr>
              <a:grpSpLocks/>
            </p:cNvGrpSpPr>
            <p:nvPr/>
          </p:nvGrpSpPr>
          <p:grpSpPr bwMode="auto">
            <a:xfrm>
              <a:off x="571472" y="1500180"/>
              <a:ext cx="7813678" cy="1049341"/>
              <a:chOff x="502" y="1286"/>
              <a:chExt cx="4922" cy="661"/>
            </a:xfrm>
          </p:grpSpPr>
          <p:sp>
            <p:nvSpPr>
              <p:cNvPr id="32" name="Oval 5"/>
              <p:cNvSpPr>
                <a:spLocks noChangeArrowheads="1"/>
              </p:cNvSpPr>
              <p:nvPr/>
            </p:nvSpPr>
            <p:spPr bwMode="auto">
              <a:xfrm>
                <a:off x="502" y="1406"/>
                <a:ext cx="821" cy="310"/>
              </a:xfrm>
              <a:prstGeom prst="ellipse">
                <a:avLst/>
              </a:prstGeom>
              <a:solidFill>
                <a:srgbClr val="9966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723900" algn="l"/>
                  </a:tabLst>
                </a:pPr>
                <a:r>
                  <a:rPr lang="en-GB" sz="2400" b="1">
                    <a:latin typeface="Times New Roman" pitchFamily="18" charset="0"/>
                  </a:rPr>
                  <a:t>DAQ</a:t>
                </a:r>
              </a:p>
            </p:txBody>
          </p:sp>
          <p:sp>
            <p:nvSpPr>
              <p:cNvPr id="33" name="Oval 6"/>
              <p:cNvSpPr>
                <a:spLocks noChangeArrowheads="1"/>
              </p:cNvSpPr>
              <p:nvPr/>
            </p:nvSpPr>
            <p:spPr bwMode="auto">
              <a:xfrm>
                <a:off x="2339" y="1389"/>
                <a:ext cx="1316" cy="310"/>
              </a:xfrm>
              <a:prstGeom prst="ellipse">
                <a:avLst/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723900" algn="l"/>
                    <a:tab pos="1447800" algn="l"/>
                  </a:tabLst>
                </a:pPr>
                <a:r>
                  <a:rPr lang="en-GB" sz="2400" b="1">
                    <a:latin typeface="Times New Roman" pitchFamily="18" charset="0"/>
                  </a:rPr>
                  <a:t>DST/event</a:t>
                </a:r>
              </a:p>
            </p:txBody>
          </p:sp>
          <p:sp>
            <p:nvSpPr>
              <p:cNvPr id="34" name="Oval 7"/>
              <p:cNvSpPr>
                <a:spLocks noChangeArrowheads="1"/>
              </p:cNvSpPr>
              <p:nvPr/>
            </p:nvSpPr>
            <p:spPr bwMode="auto">
              <a:xfrm>
                <a:off x="2503" y="1637"/>
                <a:ext cx="1152" cy="310"/>
              </a:xfrm>
              <a:prstGeom prst="ellipse">
                <a:avLst/>
              </a:prstGeom>
              <a:solidFill>
                <a:srgbClr val="9999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723900" algn="l"/>
                    <a:tab pos="1447800" algn="l"/>
                  </a:tabLst>
                </a:pPr>
                <a:r>
                  <a:rPr lang="en-GB" sz="2400" b="1">
                    <a:latin typeface="Times New Roman" pitchFamily="18" charset="0"/>
                  </a:rPr>
                  <a:t>MuDST</a:t>
                </a:r>
              </a:p>
            </p:txBody>
          </p:sp>
          <p:sp>
            <p:nvSpPr>
              <p:cNvPr id="35" name="Line 8"/>
              <p:cNvSpPr>
                <a:spLocks noChangeShapeType="1"/>
              </p:cNvSpPr>
              <p:nvPr/>
            </p:nvSpPr>
            <p:spPr bwMode="auto">
              <a:xfrm>
                <a:off x="1347" y="1592"/>
                <a:ext cx="56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6" name="Line 9"/>
              <p:cNvSpPr>
                <a:spLocks noChangeShapeType="1"/>
              </p:cNvSpPr>
              <p:nvPr/>
            </p:nvSpPr>
            <p:spPr bwMode="auto">
              <a:xfrm flipV="1">
                <a:off x="1959" y="1493"/>
                <a:ext cx="318" cy="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7" name="Line 10"/>
              <p:cNvSpPr>
                <a:spLocks noChangeShapeType="1"/>
              </p:cNvSpPr>
              <p:nvPr/>
            </p:nvSpPr>
            <p:spPr bwMode="auto">
              <a:xfrm>
                <a:off x="1959" y="1616"/>
                <a:ext cx="465" cy="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8" name="Text Box 11"/>
              <p:cNvSpPr txBox="1">
                <a:spLocks noChangeArrowheads="1"/>
              </p:cNvSpPr>
              <p:nvPr/>
            </p:nvSpPr>
            <p:spPr bwMode="auto">
              <a:xfrm>
                <a:off x="1371" y="1286"/>
                <a:ext cx="77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723900" algn="l"/>
                  </a:tabLst>
                </a:pPr>
                <a:r>
                  <a:rPr lang="en-GB" dirty="0">
                    <a:latin typeface="Lucida Sans Unicode" pitchFamily="34" charset="0"/>
                    <a:cs typeface="Lucida Sans Unicode" pitchFamily="34" charset="0"/>
                  </a:rPr>
                  <a:t>production</a:t>
                </a:r>
              </a:p>
            </p:txBody>
          </p:sp>
          <p:sp>
            <p:nvSpPr>
              <p:cNvPr id="39" name="Line 12"/>
              <p:cNvSpPr>
                <a:spLocks noChangeShapeType="1"/>
              </p:cNvSpPr>
              <p:nvPr/>
            </p:nvSpPr>
            <p:spPr bwMode="auto">
              <a:xfrm>
                <a:off x="3649" y="1702"/>
                <a:ext cx="67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0" name="Line 13"/>
              <p:cNvSpPr>
                <a:spLocks noChangeShapeType="1"/>
              </p:cNvSpPr>
              <p:nvPr/>
            </p:nvSpPr>
            <p:spPr bwMode="auto">
              <a:xfrm>
                <a:off x="3649" y="1775"/>
                <a:ext cx="67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1" name="Line 14"/>
              <p:cNvSpPr>
                <a:spLocks noChangeShapeType="1"/>
              </p:cNvSpPr>
              <p:nvPr/>
            </p:nvSpPr>
            <p:spPr bwMode="auto">
              <a:xfrm>
                <a:off x="3649" y="1861"/>
                <a:ext cx="67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2" name="Line 15"/>
              <p:cNvSpPr>
                <a:spLocks noChangeShapeType="1"/>
              </p:cNvSpPr>
              <p:nvPr/>
            </p:nvSpPr>
            <p:spPr bwMode="auto">
              <a:xfrm>
                <a:off x="3649" y="1445"/>
                <a:ext cx="67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3" name="AutoShape 16"/>
              <p:cNvSpPr>
                <a:spLocks noChangeArrowheads="1"/>
              </p:cNvSpPr>
              <p:nvPr/>
            </p:nvSpPr>
            <p:spPr bwMode="auto">
              <a:xfrm>
                <a:off x="4469" y="1536"/>
                <a:ext cx="955" cy="222"/>
              </a:xfrm>
              <a:prstGeom prst="roundRect">
                <a:avLst>
                  <a:gd name="adj" fmla="val 148"/>
                </a:avLst>
              </a:prstGeom>
              <a:solidFill>
                <a:srgbClr val="9999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723900" algn="l"/>
                    <a:tab pos="1447800" algn="l"/>
                  </a:tabLst>
                </a:pPr>
                <a:r>
                  <a:rPr lang="en-GB" sz="2400">
                    <a:latin typeface="Times New Roman" pitchFamily="18" charset="0"/>
                  </a:rPr>
                  <a:t>Analysis</a:t>
                </a:r>
              </a:p>
            </p:txBody>
          </p:sp>
        </p:grp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642910" y="2214554"/>
              <a:ext cx="1226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latin typeface="Lucida Sans Unicode" pitchFamily="34" charset="0"/>
                  <a:cs typeface="Lucida Sans Unicode" pitchFamily="34" charset="0"/>
                </a:rPr>
                <a:t>Raw Data</a:t>
              </a:r>
              <a:endParaRPr lang="en-US" altLang="ko-KR" dirty="0">
                <a:latin typeface="Lucida Sans Unicode" pitchFamily="34" charset="0"/>
                <a:cs typeface="Lucida Sans Unicode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429520" y="57148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JLauret</a:t>
            </a:r>
            <a:endParaRPr lang="ko-KR" alt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D66404E-A51E-469B-A5CE-464196DD0B19}" type="slidenum">
              <a:rPr lang="en-US"/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30</a:t>
            </a:fld>
            <a:endParaRPr lang="en-US"/>
          </a:p>
        </p:txBody>
      </p:sp>
      <p:sp>
        <p:nvSpPr>
          <p:cNvPr id="16387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57158" y="500042"/>
            <a:ext cx="7923213" cy="838200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Data Transfer to CCJ, 2005</a:t>
            </a:r>
          </a:p>
        </p:txBody>
      </p:sp>
      <p:sp>
        <p:nvSpPr>
          <p:cNvPr id="634884" name="Rectangle 2052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785926"/>
            <a:ext cx="3657600" cy="4614874"/>
          </a:xfrm>
        </p:spPr>
        <p:txBody>
          <a:bodyPr/>
          <a:lstStyle/>
          <a:p>
            <a:pPr marL="0" indent="0">
              <a:spcBef>
                <a:spcPts val="1800"/>
              </a:spcBef>
              <a:buFont typeface="Monotype Sorts" pitchFamily="2" charset="2"/>
              <a:buChar char=""/>
              <a:defRPr/>
            </a:pPr>
            <a:r>
              <a:rPr lang="en-US" sz="1800" dirty="0" smtClean="0"/>
              <a:t>2005 RHIC run ended on June 24, Above shows the last day of RHIC Run.</a:t>
            </a:r>
          </a:p>
          <a:p>
            <a:pPr marL="0" indent="0">
              <a:spcBef>
                <a:spcPts val="1800"/>
              </a:spcBef>
              <a:buFont typeface="Monotype Sorts" pitchFamily="2" charset="2"/>
              <a:buChar char=""/>
              <a:defRPr/>
            </a:pPr>
            <a:r>
              <a:rPr lang="en-US" sz="1800" dirty="0" smtClean="0"/>
              <a:t>Total data transfer to CCJ (Computer Center in Japan) is 260 TB (polarized </a:t>
            </a:r>
            <a:r>
              <a:rPr lang="en-US" sz="1800" dirty="0" err="1" smtClean="0"/>
              <a:t>p+p</a:t>
            </a:r>
            <a:r>
              <a:rPr lang="en-US" sz="1800" dirty="0" smtClean="0"/>
              <a:t> raw data)</a:t>
            </a:r>
          </a:p>
          <a:p>
            <a:pPr marL="0" indent="0">
              <a:spcBef>
                <a:spcPts val="1800"/>
              </a:spcBef>
              <a:buFont typeface="Monotype Sorts" pitchFamily="2" charset="2"/>
              <a:buChar char=""/>
              <a:defRPr/>
            </a:pPr>
            <a:r>
              <a:rPr lang="en-US" sz="1800" dirty="0" smtClean="0"/>
              <a:t>100% data transferred via WAN, Tool used here: </a:t>
            </a:r>
            <a:r>
              <a:rPr lang="en-US" sz="1800" dirty="0" err="1" smtClean="0"/>
              <a:t>GridFtp</a:t>
            </a:r>
            <a:r>
              <a:rPr lang="en-US" sz="1800" dirty="0" smtClean="0"/>
              <a:t>.  No 747 involved.</a:t>
            </a:r>
          </a:p>
          <a:p>
            <a:pPr marL="0" indent="0">
              <a:spcBef>
                <a:spcPts val="1800"/>
              </a:spcBef>
              <a:buFont typeface="Monotype Sorts" pitchFamily="2" charset="2"/>
              <a:buChar char=""/>
              <a:defRPr/>
            </a:pPr>
            <a:r>
              <a:rPr lang="en-US" sz="1800" dirty="0" smtClean="0"/>
              <a:t>Average Data Rate: 60~90MB/second, Peak Performance: 100 Mbytes/second recorded in Ganglia Plot!  About 5TB/day!</a:t>
            </a:r>
          </a:p>
        </p:txBody>
      </p:sp>
      <p:pic>
        <p:nvPicPr>
          <p:cNvPr id="16389" name="Picture 2054" descr="C:\Documents and Settings\dtyu\Desktop\Dantong-File\BRUCE\daily-plot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600200"/>
            <a:ext cx="5486400" cy="4416425"/>
          </a:xfrm>
          <a:noFill/>
        </p:spPr>
      </p:pic>
      <p:sp>
        <p:nvSpPr>
          <p:cNvPr id="634887" name="Text Box 2055"/>
          <p:cNvSpPr txBox="1">
            <a:spLocks noChangeArrowheads="1"/>
          </p:cNvSpPr>
          <p:nvPr/>
        </p:nvSpPr>
        <p:spPr bwMode="auto">
          <a:xfrm>
            <a:off x="1371600" y="5943600"/>
            <a:ext cx="2667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 New Roman" charset="0"/>
              <a:buNone/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Courtesy of Y. Watanabe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0364" y="74950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Appendix 		PHENIX </a:t>
            </a:r>
            <a:endParaRPr lang="ko-KR" altLang="en-US" sz="12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44" y="57148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Dantong</a:t>
            </a:r>
            <a:r>
              <a:rPr lang="en-US" altLang="ko-KR" dirty="0" smtClean="0">
                <a:latin typeface="Lucida Sans Unicode" pitchFamily="34" charset="0"/>
                <a:cs typeface="Lucida Sans Unicode" pitchFamily="34" charset="0"/>
              </a:rPr>
              <a:t> YU</a:t>
            </a:r>
            <a:endParaRPr lang="ko-KR" alt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Data Transfer to CCJ, 2006</a:t>
            </a:r>
          </a:p>
        </p:txBody>
      </p:sp>
      <p:pic>
        <p:nvPicPr>
          <p:cNvPr id="17411" name="Picture 4" descr="C:\Documents and Settings\dtyu\Desktop\Dantong-File\Projects\PHENIX-DATA-TRANSFER\2006\PHENIX-2006-Data-Transfer-plot-to-CCJ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214422"/>
            <a:ext cx="7110413" cy="5346716"/>
          </a:xfrm>
          <a:noFill/>
        </p:spPr>
      </p:pic>
      <p:sp>
        <p:nvSpPr>
          <p:cNvPr id="921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DC04B1E-236B-45C2-B141-BEC25853D547}" type="slidenum">
              <a:rPr lang="en-US"/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31</a:t>
            </a:fld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In-Kwon YOO</a:t>
            </a: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ATHIC2008 @ Tsukuba</a:t>
            </a:r>
            <a:endParaRPr lang="en-US" altLang="ko-KR"/>
          </a:p>
        </p:txBody>
      </p:sp>
      <p:sp>
        <p:nvSpPr>
          <p:cNvPr id="7" name="TextBox 6"/>
          <p:cNvSpPr txBox="1"/>
          <p:nvPr/>
        </p:nvSpPr>
        <p:spPr>
          <a:xfrm>
            <a:off x="3000364" y="74950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Appendix 		PHENIX </a:t>
            </a:r>
            <a:endParaRPr lang="ko-KR" altLang="en-US" sz="12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44" y="57148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Dantong</a:t>
            </a:r>
            <a:r>
              <a:rPr lang="en-US" altLang="ko-KR" dirty="0" smtClean="0">
                <a:latin typeface="Lucida Sans Unicode" pitchFamily="34" charset="0"/>
                <a:cs typeface="Lucida Sans Unicode" pitchFamily="34" charset="0"/>
              </a:rPr>
              <a:t> YU</a:t>
            </a:r>
            <a:endParaRPr lang="ko-KR" alt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447800" y="1336342"/>
            <a:ext cx="7267604" cy="502161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Tier 0</a:t>
            </a:r>
          </a:p>
          <a:p>
            <a:pPr marL="342900" marR="0" lvl="0" indent="-342900" algn="l" defTabSz="914400" rtl="0" eaLnBrk="1" fontAlgn="base" latin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BY DEFINITION: RHIC Computing Facility (RCF) at BNL</a:t>
            </a:r>
          </a:p>
          <a:p>
            <a:pPr marL="742950" marR="0" lvl="1" indent="-285750" algn="l" defTabSz="914400" rtl="0" eaLnBrk="1" fontAlgn="base" latin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Acquisition, recording and processing of Raw data ; main resource </a:t>
            </a:r>
          </a:p>
          <a:p>
            <a:pPr marL="342900" marR="0" lvl="0" indent="-342900" algn="l" defTabSz="914400" rtl="0" eaLnBrk="1" fontAlgn="base" latin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Services</a:t>
            </a:r>
          </a:p>
          <a:p>
            <a:pPr marL="742950" marR="0" lvl="1" indent="-285750" algn="l" defTabSz="914400" rtl="0" eaLnBrk="1" fontAlgn="base" latin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Long term (permanent) archiving and serving of all data … </a:t>
            </a:r>
            <a:r>
              <a:rPr kumimoji="1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but NOT sized for Monte Carlo generation</a:t>
            </a:r>
          </a:p>
          <a:p>
            <a:pPr marL="742950" marR="0" lvl="1" indent="-285750" algn="l" defTabSz="914400" rtl="0" eaLnBrk="1" fontAlgn="base" latin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Allow re-distribution of ANY data to minimally Tier1 </a:t>
            </a:r>
          </a:p>
          <a:p>
            <a:pPr marL="342900" marR="0" lvl="0" indent="-342900" algn="l" defTabSz="914400" rtl="0" eaLnBrk="1" fontAlgn="base" latin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Functionality</a:t>
            </a:r>
          </a:p>
          <a:p>
            <a:pPr marL="742950" marR="0" lvl="1" indent="-285750" algn="l" defTabSz="914400" rtl="0" eaLnBrk="1" fontAlgn="base" latin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Production reconstruction of most (all) Raw data, provide resource for data analysis</a:t>
            </a:r>
          </a:p>
          <a:p>
            <a:pPr marL="742950" marR="0" lvl="1" indent="-285750" algn="l" defTabSz="914400" rtl="0" eaLnBrk="1" fontAlgn="base" latin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Has full support structure for users, code, …</a:t>
            </a:r>
          </a:p>
          <a:p>
            <a:pPr marL="742950" marR="0" lvl="1" indent="-285750" algn="l" defTabSz="914400" rtl="0" eaLnBrk="1" fontAlgn="base" latin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en-US" altLang="ko-KR" kern="0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0364" y="74950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1. Motivation	a. STAR Computing</a:t>
            </a:r>
            <a:endParaRPr lang="ko-KR" altLang="en-US" sz="12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2" name="날짜 개체 틀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In-Kwon YOO</a:t>
            </a:r>
            <a:endParaRPr lang="en-US" altLang="ko-KR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6D82-3B9A-439F-AD44-C7A18934F125}" type="slidenum">
              <a:rPr lang="en-US" altLang="ko-KR" smtClean="0"/>
              <a:pPr/>
              <a:t>4</a:t>
            </a:fld>
            <a:r>
              <a:rPr lang="en-US" altLang="ko-KR" dirty="0" smtClean="0"/>
              <a:t>/25</a:t>
            </a:r>
            <a:endParaRPr lang="en-US" altLang="ko-KR" dirty="0"/>
          </a:p>
        </p:txBody>
      </p:sp>
      <p:sp>
        <p:nvSpPr>
          <p:cNvPr id="24" name="바닥글 개체 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ATHIC2008 @ Tsukuba</a:t>
            </a:r>
            <a:endParaRPr lang="en-US" altLang="ko-KR" dirty="0"/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642910" y="571480"/>
            <a:ext cx="7772400" cy="86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STAR Computing Sites</a:t>
            </a:r>
            <a:endParaRPr kumimoji="1" lang="en-US" altLang="ko-KR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Lucida Sans Unicode" pitchFamily="34" charset="0"/>
              <a:ea typeface="굴림" charset="-127"/>
              <a:cs typeface="Lucida Sans Unicode" pitchFamily="34" charset="0"/>
            </a:endParaRP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762000" y="1824023"/>
            <a:ext cx="685800" cy="3657600"/>
          </a:xfrm>
          <a:prstGeom prst="down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 rot="16200000">
            <a:off x="-2059919" y="3357032"/>
            <a:ext cx="52485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dirty="0">
                <a:latin typeface="Lucida Sans Unicode" pitchFamily="34" charset="0"/>
                <a:cs typeface="Lucida Sans Unicode" pitchFamily="34" charset="0"/>
              </a:rPr>
              <a:t>Data transfer should flow from Tier0 to Tier2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85918" y="1749730"/>
            <a:ext cx="7143800" cy="4782848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2000" b="1" kern="0" dirty="0" smtClean="0">
                <a:latin typeface="Lucida Sans Unicode" pitchFamily="34" charset="0"/>
                <a:cs typeface="Lucida Sans Unicode" pitchFamily="34" charset="0"/>
              </a:rPr>
              <a:t>Tier 1 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000" kern="0" dirty="0" smtClean="0">
                <a:latin typeface="Lucida Sans Unicode" pitchFamily="34" charset="0"/>
                <a:cs typeface="Lucida Sans Unicode" pitchFamily="34" charset="0"/>
              </a:rPr>
              <a:t>Services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ko-KR" kern="0" dirty="0" smtClean="0">
                <a:latin typeface="Lucida Sans Unicode" pitchFamily="34" charset="0"/>
                <a:cs typeface="Lucida Sans Unicode" pitchFamily="34" charset="0"/>
              </a:rPr>
              <a:t>Provide some persistent storage, source from Tier0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ko-KR" kern="0" dirty="0" smtClean="0">
                <a:latin typeface="Lucida Sans Unicode" pitchFamily="34" charset="0"/>
                <a:cs typeface="Lucida Sans Unicode" pitchFamily="34" charset="0"/>
              </a:rPr>
              <a:t>MUST Allow redistribution of data to Tier2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ko-KR" kern="0" dirty="0" smtClean="0">
                <a:latin typeface="Lucida Sans Unicode" pitchFamily="34" charset="0"/>
                <a:cs typeface="Lucida Sans Unicode" pitchFamily="34" charset="0"/>
              </a:rPr>
              <a:t>Provide backup (additional copies) for Tier0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ko-KR" kern="0" dirty="0" smtClean="0">
                <a:latin typeface="Lucida Sans Unicode" pitchFamily="34" charset="0"/>
                <a:cs typeface="Lucida Sans Unicode" pitchFamily="34" charset="0"/>
              </a:rPr>
              <a:t>May requires a support structure (</a:t>
            </a:r>
            <a:r>
              <a:rPr lang="en-US" altLang="ko-KR" i="1" kern="0" dirty="0" smtClean="0">
                <a:latin typeface="Lucida Sans Unicode" pitchFamily="34" charset="0"/>
                <a:cs typeface="Lucida Sans Unicode" pitchFamily="34" charset="0"/>
              </a:rPr>
              <a:t>user account</a:t>
            </a:r>
            <a:r>
              <a:rPr lang="en-US" altLang="ko-KR" kern="0" dirty="0" smtClean="0">
                <a:latin typeface="Lucida Sans Unicode" pitchFamily="34" charset="0"/>
                <a:cs typeface="Lucida Sans Unicode" pitchFamily="34" charset="0"/>
              </a:rPr>
              <a:t>, ticket, response, grid operations,…)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ko-KR" sz="2000" kern="0" dirty="0" smtClean="0">
                <a:latin typeface="Lucida Sans Unicode" pitchFamily="34" charset="0"/>
                <a:cs typeface="Lucida Sans Unicode" pitchFamily="34" charset="0"/>
              </a:rPr>
              <a:t>Functionality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ko-KR" kern="0" dirty="0" smtClean="0">
                <a:latin typeface="Lucida Sans Unicode" pitchFamily="34" charset="0"/>
                <a:cs typeface="Lucida Sans Unicode" pitchFamily="34" charset="0"/>
              </a:rPr>
              <a:t>Provides a significant added value to processing capabilities of STAR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ko-KR" kern="0" dirty="0" smtClean="0">
                <a:latin typeface="Lucida Sans Unicode" pitchFamily="34" charset="0"/>
                <a:cs typeface="Lucida Sans Unicode" pitchFamily="34" charset="0"/>
              </a:rPr>
              <a:t>Half of the analysis power AND/OR Provide support for running embedding, simulation, …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altLang="ko-KR" kern="0" dirty="0" smtClean="0">
                <a:latin typeface="Lucida Sans Unicode" pitchFamily="34" charset="0"/>
                <a:cs typeface="Lucida Sans Unicode" pitchFamily="34" charset="0"/>
              </a:rPr>
              <a:t>Redistribution of data to Tier2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altLang="ko-KR" kern="0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43108" y="2143116"/>
            <a:ext cx="7000892" cy="5016758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2000" b="1" kern="0" dirty="0" smtClean="0">
                <a:latin typeface="Lucida Sans Unicode" pitchFamily="34" charset="0"/>
                <a:cs typeface="Lucida Sans Unicode" pitchFamily="34" charset="0"/>
              </a:rPr>
              <a:t>Tier2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ko-KR" sz="2000" kern="0" dirty="0" smtClean="0">
                <a:latin typeface="Lucida Sans Unicode" pitchFamily="34" charset="0"/>
                <a:cs typeface="Lucida Sans Unicode" pitchFamily="34" charset="0"/>
              </a:rPr>
              <a:t>Would host transient datasets – requires only several 100 GB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ko-KR" sz="2000" kern="0" dirty="0" smtClean="0">
                <a:latin typeface="Lucida Sans Unicode" pitchFamily="34" charset="0"/>
                <a:cs typeface="Lucida Sans Unicode" pitchFamily="34" charset="0"/>
              </a:rPr>
              <a:t>Mostly for local groups, provide analysis power for specific topics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ko-KR" sz="2000" kern="0" dirty="0" smtClean="0">
                <a:latin typeface="Lucida Sans Unicode" pitchFamily="34" charset="0"/>
                <a:cs typeface="Lucida Sans Unicode" pitchFamily="34" charset="0"/>
              </a:rPr>
              <a:t>MUST provide cycles (opportunistic) for at least simulation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ko-KR" sz="2000" kern="0" dirty="0" smtClean="0">
                <a:latin typeface="Lucida Sans Unicode" pitchFamily="34" charset="0"/>
                <a:cs typeface="Lucida Sans Unicode" pitchFamily="34" charset="0"/>
              </a:rPr>
              <a:t>Low requirement of Grid operation support or common project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Tx/>
              <a:buChar char="–"/>
              <a:defRPr/>
            </a:pPr>
            <a:endParaRPr lang="ko-KR" alt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7429520" y="57148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JLauret</a:t>
            </a:r>
            <a:endParaRPr lang="ko-KR" alt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000364" y="74950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1. Motivation	a. STAR Computing</a:t>
            </a:r>
            <a:endParaRPr lang="ko-KR" altLang="en-US" sz="12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2" name="날짜 개체 틀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In-Kwon YOO</a:t>
            </a:r>
            <a:endParaRPr lang="en-US" altLang="ko-KR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6D82-3B9A-439F-AD44-C7A18934F125}" type="slidenum">
              <a:rPr lang="en-US" altLang="ko-KR" smtClean="0"/>
              <a:pPr/>
              <a:t>5</a:t>
            </a:fld>
            <a:r>
              <a:rPr lang="en-US" altLang="ko-KR" dirty="0" smtClean="0"/>
              <a:t>/25</a:t>
            </a:r>
            <a:endParaRPr lang="en-US" altLang="ko-KR" dirty="0"/>
          </a:p>
        </p:txBody>
      </p:sp>
      <p:sp>
        <p:nvSpPr>
          <p:cNvPr id="24" name="바닥글 개체 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ATHIC2008 @ Tsukuba</a:t>
            </a:r>
            <a:endParaRPr lang="en-US" altLang="ko-KR" dirty="0"/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642910" y="571480"/>
            <a:ext cx="7772400" cy="86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STAR Computing Sites</a:t>
            </a:r>
            <a:endParaRPr kumimoji="1" lang="en-US" altLang="ko-KR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Lucida Sans Unicode" pitchFamily="34" charset="0"/>
              <a:ea typeface="굴림" charset="-127"/>
              <a:cs typeface="Lucida Sans Unicode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85720" y="1306816"/>
            <a:ext cx="862968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6 main dedicated sites (STAR software fully installed)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BNL					Tier0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NERSC/PDSF 				Tier1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WSU (Wayne State University)			Tier2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SPU  (Sao Paulo U.)					Tier2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BHAM (Birmingham, England)			Tier2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UIC (University of Illinois, Chicago)		Tier2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Incoming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itchFamily="34" charset="0"/>
                <a:ea typeface="굴림" charset="-127"/>
                <a:cs typeface="Lucida Sans Unicode" pitchFamily="34" charset="0"/>
              </a:rPr>
              <a:t>Prague						Tier2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ko-KR" sz="2000" kern="0" dirty="0" smtClean="0">
                <a:solidFill>
                  <a:srgbClr val="0070C0"/>
                </a:solidFill>
                <a:latin typeface="Lucida Sans Unicode" pitchFamily="34" charset="0"/>
                <a:cs typeface="Lucida Sans Unicode" pitchFamily="34" charset="0"/>
              </a:rPr>
              <a:t>KISTI					Tier1</a:t>
            </a:r>
            <a:endParaRPr kumimoji="1" lang="en-US" altLang="ko-KR" sz="2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ucida Sans Unicode" pitchFamily="34" charset="0"/>
              <a:ea typeface="굴림" charset="-127"/>
              <a:cs typeface="Lucida Sans Unicode" pitchFamily="34" charset="0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en-US" altLang="ko-K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itchFamily="34" charset="0"/>
              <a:ea typeface="굴림" charset="-127"/>
              <a:cs typeface="Lucida Sans Unicode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9520" y="57148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JLauret</a:t>
            </a:r>
            <a:endParaRPr lang="ko-KR" alt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Line 2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019800"/>
            <a:ext cx="1171575" cy="742950"/>
          </a:xfrm>
          <a:prstGeom prst="rect">
            <a:avLst/>
          </a:prstGeom>
          <a:noFill/>
        </p:spPr>
      </p:pic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5"/>
            <a:ext cx="9144000" cy="5762625"/>
          </a:xfrm>
          <a:prstGeom prst="rect">
            <a:avLst/>
          </a:prstGeom>
          <a:noFill/>
        </p:spPr>
      </p:pic>
      <p:sp>
        <p:nvSpPr>
          <p:cNvPr id="137221" name="AutoShape 5"/>
          <p:cNvSpPr>
            <a:spLocks noChangeArrowheads="1"/>
          </p:cNvSpPr>
          <p:nvPr/>
        </p:nvSpPr>
        <p:spPr bwMode="auto">
          <a:xfrm>
            <a:off x="3352800" y="4114800"/>
            <a:ext cx="1600200" cy="609600"/>
          </a:xfrm>
          <a:prstGeom prst="wedgeRectCallout">
            <a:avLst>
              <a:gd name="adj1" fmla="val 72125"/>
              <a:gd name="adj2" fmla="val 127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altLang="ko-KR" i="1">
                <a:ea typeface="굴림" charset="-127"/>
                <a:cs typeface="Arial" charset="0"/>
              </a:rPr>
              <a:t>Universidade de São Paulo</a:t>
            </a:r>
          </a:p>
        </p:txBody>
      </p:sp>
      <p:sp>
        <p:nvSpPr>
          <p:cNvPr id="137222" name="AutoShape 6"/>
          <p:cNvSpPr>
            <a:spLocks noChangeArrowheads="1"/>
          </p:cNvSpPr>
          <p:nvPr/>
        </p:nvSpPr>
        <p:spPr bwMode="auto">
          <a:xfrm>
            <a:off x="685800" y="2438400"/>
            <a:ext cx="1905000" cy="609600"/>
          </a:xfrm>
          <a:prstGeom prst="wedgeRectCallout">
            <a:avLst>
              <a:gd name="adj1" fmla="val -46750"/>
              <a:gd name="adj2" fmla="val -14531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altLang="ko-KR">
                <a:ea typeface="굴림" charset="-127"/>
                <a:cs typeface="Arial" charset="0"/>
              </a:rPr>
              <a:t>PDSF</a:t>
            </a:r>
          </a:p>
          <a:p>
            <a:pPr algn="ctr" eaLnBrk="1" hangingPunct="1"/>
            <a:r>
              <a:rPr lang="en-US" altLang="ko-KR">
                <a:ea typeface="굴림" charset="-127"/>
                <a:cs typeface="Arial" charset="0"/>
              </a:rPr>
              <a:t>Berkeley LAB</a:t>
            </a:r>
          </a:p>
        </p:txBody>
      </p:sp>
      <p:sp>
        <p:nvSpPr>
          <p:cNvPr id="137223" name="AutoShape 7"/>
          <p:cNvSpPr>
            <a:spLocks noChangeArrowheads="1"/>
          </p:cNvSpPr>
          <p:nvPr/>
        </p:nvSpPr>
        <p:spPr bwMode="auto">
          <a:xfrm>
            <a:off x="3886200" y="2209800"/>
            <a:ext cx="1905000" cy="609600"/>
          </a:xfrm>
          <a:prstGeom prst="wedgeRectCallout">
            <a:avLst>
              <a:gd name="adj1" fmla="val -66083"/>
              <a:gd name="adj2" fmla="val -10573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altLang="ko-KR">
                <a:ea typeface="굴림" charset="-127"/>
                <a:cs typeface="Arial" charset="0"/>
              </a:rPr>
              <a:t>Brookhaven National Lab</a:t>
            </a:r>
          </a:p>
        </p:txBody>
      </p:sp>
      <p:sp>
        <p:nvSpPr>
          <p:cNvPr id="137224" name="AutoShape 8"/>
          <p:cNvSpPr>
            <a:spLocks noChangeArrowheads="1"/>
          </p:cNvSpPr>
          <p:nvPr/>
        </p:nvSpPr>
        <p:spPr bwMode="auto">
          <a:xfrm>
            <a:off x="2743200" y="2971800"/>
            <a:ext cx="1905000" cy="609600"/>
          </a:xfrm>
          <a:prstGeom prst="wedgeRectCallout">
            <a:avLst>
              <a:gd name="adj1" fmla="val -58750"/>
              <a:gd name="adj2" fmla="val -2369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altLang="ko-KR">
                <a:ea typeface="굴림" charset="-127"/>
                <a:cs typeface="Arial" charset="0"/>
              </a:rPr>
              <a:t>Fermi Lab</a:t>
            </a:r>
          </a:p>
        </p:txBody>
      </p:sp>
      <p:pic>
        <p:nvPicPr>
          <p:cNvPr id="13722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5943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7226" name="Group 10"/>
          <p:cNvGraphicFramePr>
            <a:graphicFrameLocks noGrp="1"/>
          </p:cNvGraphicFramePr>
          <p:nvPr/>
        </p:nvGraphicFramePr>
        <p:xfrm>
          <a:off x="3560763" y="2903538"/>
          <a:ext cx="1270000" cy="1052513"/>
        </p:xfrm>
        <a:graphic>
          <a:graphicData uri="http://schemas.openxmlformats.org/drawingml/2006/table">
            <a:tbl>
              <a:tblPr/>
              <a:tblGrid>
                <a:gridCol w="1270000"/>
              </a:tblGrid>
              <a:tr h="105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  </a:t>
                      </a:r>
                      <a:r>
                        <a:rPr kumimoji="0" lang="ko-KR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 </a:t>
                      </a:r>
                      <a:r>
                        <a:rPr kumimoji="0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7232" name="Picture 16" descr="BNL_logo_s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6096000"/>
            <a:ext cx="1524000" cy="582613"/>
          </a:xfrm>
          <a:prstGeom prst="rect">
            <a:avLst/>
          </a:prstGeom>
          <a:noFill/>
        </p:spPr>
      </p:pic>
      <p:sp>
        <p:nvSpPr>
          <p:cNvPr id="137233" name="AutoShape 17"/>
          <p:cNvSpPr>
            <a:spLocks noChangeArrowheads="1"/>
          </p:cNvSpPr>
          <p:nvPr/>
        </p:nvSpPr>
        <p:spPr bwMode="auto">
          <a:xfrm>
            <a:off x="6781800" y="1828800"/>
            <a:ext cx="1905000" cy="609600"/>
          </a:xfrm>
          <a:prstGeom prst="wedgeRectCallout">
            <a:avLst>
              <a:gd name="adj1" fmla="val -13417"/>
              <a:gd name="adj2" fmla="val -21823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altLang="ko-KR">
                <a:ea typeface="굴림" charset="-127"/>
                <a:cs typeface="Arial" charset="0"/>
              </a:rPr>
              <a:t>University of Birmingham</a:t>
            </a:r>
          </a:p>
        </p:txBody>
      </p:sp>
      <p:pic>
        <p:nvPicPr>
          <p:cNvPr id="137234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6096000"/>
            <a:ext cx="885825" cy="533400"/>
          </a:xfrm>
          <a:prstGeom prst="rect">
            <a:avLst/>
          </a:prstGeom>
          <a:noFill/>
        </p:spPr>
      </p:pic>
      <p:sp>
        <p:nvSpPr>
          <p:cNvPr id="137235" name="AutoShape 19"/>
          <p:cNvSpPr>
            <a:spLocks noChangeArrowheads="1"/>
          </p:cNvSpPr>
          <p:nvPr/>
        </p:nvSpPr>
        <p:spPr bwMode="auto">
          <a:xfrm>
            <a:off x="3276600" y="152400"/>
            <a:ext cx="2286000" cy="685800"/>
          </a:xfrm>
          <a:prstGeom prst="wedgeRectCallout">
            <a:avLst>
              <a:gd name="adj1" fmla="val -60069"/>
              <a:gd name="adj2" fmla="val 1652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altLang="ko-KR">
                <a:ea typeface="굴림" charset="-127"/>
                <a:cs typeface="Arial" charset="0"/>
              </a:rPr>
              <a:t>Wayne State University</a:t>
            </a:r>
          </a:p>
        </p:txBody>
      </p:sp>
      <p:pic>
        <p:nvPicPr>
          <p:cNvPr id="137236" name="Picture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6019800"/>
            <a:ext cx="685800" cy="661988"/>
          </a:xfrm>
          <a:prstGeom prst="rect">
            <a:avLst/>
          </a:prstGeom>
          <a:noFill/>
        </p:spPr>
      </p:pic>
      <p:pic>
        <p:nvPicPr>
          <p:cNvPr id="137237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60960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238" name="AutoShape 22"/>
          <p:cNvSpPr>
            <a:spLocks noChangeArrowheads="1"/>
          </p:cNvSpPr>
          <p:nvPr/>
        </p:nvSpPr>
        <p:spPr bwMode="auto">
          <a:xfrm>
            <a:off x="7315200" y="609600"/>
            <a:ext cx="381000" cy="3810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7239" name="AutoShape 23"/>
          <p:cNvSpPr>
            <a:spLocks noChangeArrowheads="1"/>
          </p:cNvSpPr>
          <p:nvPr/>
        </p:nvSpPr>
        <p:spPr bwMode="auto">
          <a:xfrm>
            <a:off x="609600" y="1676400"/>
            <a:ext cx="381000" cy="3810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7240" name="AutoShape 24"/>
          <p:cNvSpPr>
            <a:spLocks noChangeArrowheads="1"/>
          </p:cNvSpPr>
          <p:nvPr/>
        </p:nvSpPr>
        <p:spPr bwMode="auto">
          <a:xfrm>
            <a:off x="2362200" y="1600200"/>
            <a:ext cx="381000" cy="3810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7241" name="AutoShape 25"/>
          <p:cNvSpPr>
            <a:spLocks noChangeArrowheads="1"/>
          </p:cNvSpPr>
          <p:nvPr/>
        </p:nvSpPr>
        <p:spPr bwMode="auto">
          <a:xfrm>
            <a:off x="5105400" y="5029200"/>
            <a:ext cx="381000" cy="3810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7242" name="AutoShape 26"/>
          <p:cNvSpPr>
            <a:spLocks noChangeArrowheads="1"/>
          </p:cNvSpPr>
          <p:nvPr/>
        </p:nvSpPr>
        <p:spPr bwMode="auto">
          <a:xfrm>
            <a:off x="2819400" y="1447800"/>
            <a:ext cx="381000" cy="3810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7243" name="AutoShape 27"/>
          <p:cNvSpPr>
            <a:spLocks noChangeArrowheads="1"/>
          </p:cNvSpPr>
          <p:nvPr/>
        </p:nvSpPr>
        <p:spPr bwMode="auto">
          <a:xfrm>
            <a:off x="3429000" y="1676400"/>
            <a:ext cx="381000" cy="3810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85800" y="4419600"/>
            <a:ext cx="1752600" cy="990600"/>
            <a:chOff x="144" y="2496"/>
            <a:chExt cx="1104" cy="624"/>
          </a:xfrm>
        </p:grpSpPr>
        <p:pic>
          <p:nvPicPr>
            <p:cNvPr id="137245" name="Picture 2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44" y="2496"/>
              <a:ext cx="1104" cy="617"/>
            </a:xfrm>
            <a:prstGeom prst="rect">
              <a:avLst/>
            </a:prstGeom>
            <a:noFill/>
          </p:spPr>
        </p:pic>
        <p:sp>
          <p:nvSpPr>
            <p:cNvPr id="137246" name="Rectangle 30"/>
            <p:cNvSpPr>
              <a:spLocks noChangeArrowheads="1"/>
            </p:cNvSpPr>
            <p:nvPr/>
          </p:nvSpPr>
          <p:spPr bwMode="auto">
            <a:xfrm>
              <a:off x="144" y="2496"/>
              <a:ext cx="1104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37247" name="Rectangle 31"/>
          <p:cNvSpPr>
            <a:spLocks noChangeArrowheads="1"/>
          </p:cNvSpPr>
          <p:nvPr/>
        </p:nvSpPr>
        <p:spPr bwMode="auto">
          <a:xfrm>
            <a:off x="0" y="4876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altLang="zh-CN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SimSun" pitchFamily="2" charset="-122"/>
                <a:cs typeface="Arial" charset="0"/>
              </a:rPr>
              <a:t>STAR Grid</a:t>
            </a:r>
            <a:r>
              <a:rPr lang="en-US" altLang="zh-C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SimSun" pitchFamily="2" charset="-122"/>
                <a:cs typeface="Arial" charset="0"/>
              </a:rPr>
              <a:t> </a:t>
            </a:r>
          </a:p>
          <a:p>
            <a:pPr algn="ctr" eaLnBrk="1" hangingPunct="1"/>
            <a:r>
              <a:rPr lang="en-US" altLang="zh-CN" sz="2000" b="1" dirty="0">
                <a:ea typeface="SimSun" pitchFamily="2" charset="-122"/>
                <a:cs typeface="Arial" charset="0"/>
              </a:rPr>
              <a:t>STAR Grid = 90% of Grid resources part of the </a:t>
            </a:r>
            <a:r>
              <a:rPr lang="en-US" altLang="zh-CN" sz="2000" b="1" dirty="0" err="1">
                <a:ea typeface="SimSun" pitchFamily="2" charset="-122"/>
                <a:cs typeface="Arial" charset="0"/>
              </a:rPr>
              <a:t>OpenScience</a:t>
            </a:r>
            <a:r>
              <a:rPr lang="en-US" altLang="zh-CN" sz="2000" b="1" dirty="0">
                <a:ea typeface="SimSun" pitchFamily="2" charset="-122"/>
                <a:cs typeface="Arial" charset="0"/>
              </a:rPr>
              <a:t> Grid</a:t>
            </a:r>
            <a:endParaRPr lang="en-US" altLang="ko-KR" sz="2000" b="1" dirty="0">
              <a:ea typeface="굴림" charset="-127"/>
              <a:cs typeface="Arial" charset="0"/>
            </a:endParaRPr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7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3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6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6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7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7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6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animBg="1"/>
      <p:bldP spid="137222" grpId="0" animBg="1"/>
      <p:bldP spid="137223" grpId="0" animBg="1"/>
      <p:bldP spid="137224" grpId="0" animBg="1"/>
      <p:bldP spid="137233" grpId="0" animBg="1"/>
      <p:bldP spid="137235" grpId="0" animBg="1"/>
      <p:bldP spid="137238" grpId="0" animBg="1"/>
      <p:bldP spid="137239" grpId="0" animBg="1"/>
      <p:bldP spid="137240" grpId="0" animBg="1"/>
      <p:bldP spid="137241" grpId="0" animBg="1"/>
      <p:bldP spid="137242" grpId="0" animBg="1"/>
      <p:bldP spid="137243" grpId="0" animBg="1"/>
      <p:bldP spid="1372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Line 2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62625"/>
          </a:xfrm>
          <a:prstGeom prst="rect">
            <a:avLst/>
          </a:prstGeom>
          <a:noFill/>
        </p:spPr>
      </p:pic>
      <p:sp>
        <p:nvSpPr>
          <p:cNvPr id="139268" name="AutoShape 4"/>
          <p:cNvSpPr>
            <a:spLocks noChangeArrowheads="1"/>
          </p:cNvSpPr>
          <p:nvPr/>
        </p:nvSpPr>
        <p:spPr bwMode="auto">
          <a:xfrm>
            <a:off x="533400" y="685800"/>
            <a:ext cx="1905000" cy="381000"/>
          </a:xfrm>
          <a:prstGeom prst="wedgeRectCallout">
            <a:avLst>
              <a:gd name="adj1" fmla="val 56583"/>
              <a:gd name="adj2" fmla="val 157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altLang="ko-KR">
                <a:ea typeface="굴림" charset="-127"/>
                <a:cs typeface="Arial" charset="0"/>
              </a:rPr>
              <a:t>Amazon.com</a:t>
            </a:r>
          </a:p>
        </p:txBody>
      </p:sp>
      <p:graphicFrame>
        <p:nvGraphicFramePr>
          <p:cNvPr id="139269" name="Group 5"/>
          <p:cNvGraphicFramePr>
            <a:graphicFrameLocks noGrp="1"/>
          </p:cNvGraphicFramePr>
          <p:nvPr/>
        </p:nvGraphicFramePr>
        <p:xfrm>
          <a:off x="3560763" y="2903538"/>
          <a:ext cx="1270000" cy="1052513"/>
        </p:xfrm>
        <a:graphic>
          <a:graphicData uri="http://schemas.openxmlformats.org/drawingml/2006/table">
            <a:tbl>
              <a:tblPr/>
              <a:tblGrid>
                <a:gridCol w="1270000"/>
              </a:tblGrid>
              <a:tr h="105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  </a:t>
                      </a:r>
                      <a:r>
                        <a:rPr kumimoji="0" lang="ko-KR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 </a:t>
                      </a:r>
                      <a:r>
                        <a:rPr kumimoji="0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9275" name="AutoShape 11"/>
          <p:cNvSpPr>
            <a:spLocks noChangeArrowheads="1"/>
          </p:cNvSpPr>
          <p:nvPr/>
        </p:nvSpPr>
        <p:spPr bwMode="auto">
          <a:xfrm>
            <a:off x="2438400" y="1295400"/>
            <a:ext cx="381000" cy="3810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>
            <a:off x="914400" y="1905000"/>
            <a:ext cx="381000" cy="3810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9277" name="AutoShape 13"/>
          <p:cNvSpPr>
            <a:spLocks noChangeArrowheads="1"/>
          </p:cNvSpPr>
          <p:nvPr/>
        </p:nvSpPr>
        <p:spPr bwMode="auto">
          <a:xfrm>
            <a:off x="4267200" y="2057400"/>
            <a:ext cx="1905000" cy="381000"/>
          </a:xfrm>
          <a:prstGeom prst="wedgeRectCallout">
            <a:avLst>
              <a:gd name="adj1" fmla="val -86083"/>
              <a:gd name="adj2" fmla="val -1258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altLang="ko-KR">
                <a:ea typeface="굴림" charset="-127"/>
                <a:cs typeface="Arial" charset="0"/>
              </a:rPr>
              <a:t>MIT X-grid</a:t>
            </a:r>
          </a:p>
        </p:txBody>
      </p:sp>
      <p:sp>
        <p:nvSpPr>
          <p:cNvPr id="139278" name="AutoShape 14"/>
          <p:cNvSpPr>
            <a:spLocks noChangeArrowheads="1"/>
          </p:cNvSpPr>
          <p:nvPr/>
        </p:nvSpPr>
        <p:spPr bwMode="auto">
          <a:xfrm>
            <a:off x="685800" y="3276600"/>
            <a:ext cx="1524000" cy="381000"/>
          </a:xfrm>
          <a:prstGeom prst="wedgeRectCallout">
            <a:avLst>
              <a:gd name="adj1" fmla="val -23435"/>
              <a:gd name="adj2" fmla="val -3691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altLang="zh-CN">
                <a:ea typeface="SimSun" pitchFamily="2" charset="-122"/>
                <a:cs typeface="Arial" charset="0"/>
              </a:rPr>
              <a:t>SunGrid </a:t>
            </a:r>
            <a:endParaRPr lang="en-US" altLang="ko-KR">
              <a:ea typeface="굴림" charset="-127"/>
              <a:cs typeface="Arial" charset="0"/>
            </a:endParaRPr>
          </a:p>
        </p:txBody>
      </p:sp>
      <p:pic>
        <p:nvPicPr>
          <p:cNvPr id="139279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867400"/>
            <a:ext cx="1428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280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5791200"/>
            <a:ext cx="644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281" name="AutoShape 17"/>
          <p:cNvSpPr>
            <a:spLocks noChangeArrowheads="1"/>
          </p:cNvSpPr>
          <p:nvPr/>
        </p:nvSpPr>
        <p:spPr bwMode="auto">
          <a:xfrm>
            <a:off x="3429000" y="1600200"/>
            <a:ext cx="381000" cy="3810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9282" name="AutoShape 18"/>
          <p:cNvSpPr>
            <a:spLocks noChangeArrowheads="1"/>
          </p:cNvSpPr>
          <p:nvPr/>
        </p:nvSpPr>
        <p:spPr bwMode="auto">
          <a:xfrm>
            <a:off x="6477000" y="1676400"/>
            <a:ext cx="1905000" cy="609600"/>
          </a:xfrm>
          <a:prstGeom prst="wedgeRectCallout">
            <a:avLst>
              <a:gd name="adj1" fmla="val 51250"/>
              <a:gd name="adj2" fmla="val -1369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altLang="ko-KR">
                <a:ea typeface="굴림" charset="-127"/>
                <a:cs typeface="Arial" charset="0"/>
              </a:rPr>
              <a:t>NPI, Czech Republic</a:t>
            </a:r>
          </a:p>
        </p:txBody>
      </p:sp>
      <p:sp>
        <p:nvSpPr>
          <p:cNvPr id="139283" name="AutoShape 19"/>
          <p:cNvSpPr>
            <a:spLocks noChangeArrowheads="1"/>
          </p:cNvSpPr>
          <p:nvPr/>
        </p:nvSpPr>
        <p:spPr bwMode="auto">
          <a:xfrm>
            <a:off x="8229600" y="990600"/>
            <a:ext cx="381000" cy="3810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39284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35888" y="5791200"/>
            <a:ext cx="7223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285" name="Picture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5819775"/>
            <a:ext cx="1619250" cy="657225"/>
          </a:xfrm>
          <a:prstGeom prst="rect">
            <a:avLst/>
          </a:prstGeom>
          <a:noFill/>
        </p:spPr>
      </p:pic>
      <p:sp>
        <p:nvSpPr>
          <p:cNvPr id="139286" name="Text Box 22"/>
          <p:cNvSpPr txBox="1">
            <a:spLocks noChangeArrowheads="1"/>
          </p:cNvSpPr>
          <p:nvPr/>
        </p:nvSpPr>
        <p:spPr bwMode="auto">
          <a:xfrm>
            <a:off x="0" y="6491288"/>
            <a:ext cx="276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ko-KR">
                <a:ea typeface="굴림" charset="-127"/>
                <a:cs typeface="Arial" charset="0"/>
              </a:rPr>
              <a:t>Interoperability / outreach</a:t>
            </a:r>
          </a:p>
        </p:txBody>
      </p:sp>
      <p:sp>
        <p:nvSpPr>
          <p:cNvPr id="139287" name="Text Box 23"/>
          <p:cNvSpPr txBox="1">
            <a:spLocks noChangeArrowheads="1"/>
          </p:cNvSpPr>
          <p:nvPr/>
        </p:nvSpPr>
        <p:spPr bwMode="auto">
          <a:xfrm>
            <a:off x="3276600" y="6491288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ko-KR">
                <a:ea typeface="굴림" charset="-127"/>
                <a:cs typeface="Arial" charset="0"/>
              </a:rPr>
              <a:t>Virtualization</a:t>
            </a:r>
          </a:p>
        </p:txBody>
      </p:sp>
      <p:sp>
        <p:nvSpPr>
          <p:cNvPr id="139288" name="Text Box 24"/>
          <p:cNvSpPr txBox="1">
            <a:spLocks noChangeArrowheads="1"/>
          </p:cNvSpPr>
          <p:nvPr/>
        </p:nvSpPr>
        <p:spPr bwMode="auto">
          <a:xfrm>
            <a:off x="5257800" y="6491288"/>
            <a:ext cx="168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ko-KR">
                <a:ea typeface="굴림" charset="-127"/>
                <a:cs typeface="Arial" charset="0"/>
              </a:rPr>
              <a:t>VDT extension</a:t>
            </a:r>
          </a:p>
        </p:txBody>
      </p:sp>
      <p:sp>
        <p:nvSpPr>
          <p:cNvPr id="139289" name="Text Box 25"/>
          <p:cNvSpPr txBox="1">
            <a:spLocks noChangeArrowheads="1"/>
          </p:cNvSpPr>
          <p:nvPr/>
        </p:nvSpPr>
        <p:spPr bwMode="auto">
          <a:xfrm>
            <a:off x="6991350" y="6491288"/>
            <a:ext cx="221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ko-KR">
                <a:ea typeface="굴림" charset="-127"/>
                <a:cs typeface="Arial" charset="0"/>
              </a:rPr>
              <a:t>SRM / DPM / EGEE</a:t>
            </a:r>
          </a:p>
        </p:txBody>
      </p:sp>
      <p:sp>
        <p:nvSpPr>
          <p:cNvPr id="139290" name="Rectangle 26"/>
          <p:cNvSpPr>
            <a:spLocks noChangeArrowheads="1"/>
          </p:cNvSpPr>
          <p:nvPr/>
        </p:nvSpPr>
        <p:spPr bwMode="auto">
          <a:xfrm>
            <a:off x="0" y="4876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altLang="zh-CN" sz="2400" b="1" dirty="0">
                <a:ea typeface="SimSun" pitchFamily="2" charset="-122"/>
                <a:cs typeface="Arial" charset="0"/>
              </a:rPr>
              <a:t>STAR is also outreaching other grid resources &amp; projects</a:t>
            </a:r>
            <a:endParaRPr lang="en-US" altLang="ko-KR" sz="2400" b="1" dirty="0">
              <a:ea typeface="굴림" charset="-127"/>
              <a:cs typeface="Arial" charset="0"/>
            </a:endParaRPr>
          </a:p>
        </p:txBody>
      </p:sp>
    </p:spTree>
  </p:cSld>
  <p:clrMapOvr>
    <a:masterClrMapping/>
  </p:clrMapOvr>
  <p:transition spd="med"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600"/>
                                        <p:tgtEl>
                                          <p:spTgt spid="139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8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1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7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8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3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nimBg="1"/>
      <p:bldP spid="139275" grpId="0" animBg="1"/>
      <p:bldP spid="139276" grpId="0" animBg="1"/>
      <p:bldP spid="139277" grpId="0" animBg="1"/>
      <p:bldP spid="139278" grpId="0" animBg="1"/>
      <p:bldP spid="139281" grpId="0" animBg="1"/>
      <p:bldP spid="139282" grpId="0" animBg="1"/>
      <p:bldP spid="139283" grpId="0" animBg="1"/>
      <p:bldP spid="139286" grpId="0"/>
      <p:bldP spid="139287" grpId="0"/>
      <p:bldP spid="139288" grpId="0"/>
      <p:bldP spid="139289" grpId="0"/>
      <p:bldP spid="139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3714744" y="6357958"/>
            <a:ext cx="2857520" cy="292078"/>
          </a:xfrm>
        </p:spPr>
        <p:txBody>
          <a:bodyPr/>
          <a:lstStyle/>
          <a:p>
            <a:r>
              <a:rPr lang="en-US" altLang="ko-KR" smtClean="0"/>
              <a:t>ATHIC2008 @ Tsukuba</a:t>
            </a:r>
            <a:endParaRPr lang="en-US" altLang="ko-KR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굴림" charset="-127"/>
              </a:rPr>
              <a:t>STAR Resource Needs</a:t>
            </a:r>
            <a:endParaRPr lang="en-US" altLang="ko-K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굴림" charset="-127"/>
            </a:endParaRPr>
          </a:p>
        </p:txBody>
      </p:sp>
      <p:graphicFrame>
        <p:nvGraphicFramePr>
          <p:cNvPr id="27651" name="Group 3"/>
          <p:cNvGraphicFramePr>
            <a:graphicFrameLocks noGrp="1"/>
          </p:cNvGraphicFramePr>
          <p:nvPr/>
        </p:nvGraphicFramePr>
        <p:xfrm>
          <a:off x="142844" y="1285860"/>
          <a:ext cx="8858281" cy="5000664"/>
        </p:xfrm>
        <a:graphic>
          <a:graphicData uri="http://schemas.openxmlformats.org/drawingml/2006/table">
            <a:tbl>
              <a:tblPr/>
              <a:tblGrid>
                <a:gridCol w="2560597"/>
                <a:gridCol w="708531"/>
                <a:gridCol w="708531"/>
                <a:gridCol w="738190"/>
                <a:gridCol w="828817"/>
                <a:gridCol w="827168"/>
                <a:gridCol w="828815"/>
                <a:gridCol w="828817"/>
                <a:gridCol w="828815"/>
              </a:tblGrid>
              <a:tr h="36571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 </a:t>
                      </a:r>
                      <a:endParaRPr kumimoji="0" lang="ko-K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FY05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FY06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FY07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FY08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FY09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FY10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FY11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FY12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44233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STAR  Requirement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 </a:t>
                      </a: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 </a:t>
                      </a: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 </a:t>
                      </a: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 </a:t>
                      </a: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 </a:t>
                      </a: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 </a:t>
                      </a: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 </a:t>
                      </a: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 </a:t>
                      </a: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1905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Real Data Volume (TB)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600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570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560</a:t>
                      </a:r>
                      <a:endParaRPr kumimoji="0" lang="en-US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870</a:t>
                      </a:r>
                      <a:endParaRPr kumimoji="0" lang="en-US" altLang="ko-K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1720</a:t>
                      </a:r>
                      <a:endParaRPr kumimoji="0" lang="en-US" altLang="ko-K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3000</a:t>
                      </a:r>
                      <a:endParaRPr kumimoji="0" lang="en-US" altLang="ko-K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4160</a:t>
                      </a:r>
                      <a:endParaRPr kumimoji="0" lang="en-US" altLang="ko-K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4160</a:t>
                      </a:r>
                      <a:endParaRPr kumimoji="0" lang="en-US" altLang="ko-K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41905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Reco CPU (KSI2K)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660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314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462</a:t>
                      </a:r>
                      <a:endParaRPr kumimoji="0" lang="en-US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1532</a:t>
                      </a:r>
                      <a:endParaRPr kumimoji="0" lang="en-US" altLang="ko-K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3296</a:t>
                      </a:r>
                      <a:endParaRPr kumimoji="0" lang="en-US" altLang="ko-K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5891</a:t>
                      </a:r>
                      <a:endParaRPr kumimoji="0" lang="en-US" altLang="ko-K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6960</a:t>
                      </a:r>
                      <a:endParaRPr kumimoji="0" lang="en-US" altLang="ko-K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6960</a:t>
                      </a:r>
                      <a:endParaRPr kumimoji="0" lang="en-US" altLang="ko-K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41905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Analys CPU (KSI2K)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360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157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210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730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1648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2805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3480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3480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421167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Dist. Disk (TB)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150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71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105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365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749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1275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1740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1740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41905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Cent. Disk (TB)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30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14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21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73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150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255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348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348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41905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Annual Tape Volume (TB)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720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684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672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1044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2064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3600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4992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4992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41905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Tape bandwidth (MB/sec)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200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200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200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200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500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800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1000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1000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41905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WAN bandwidth (Mb/sec)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160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384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528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640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1760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2944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3800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3800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41905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Simulation CPU (KSI2K)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153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71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101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339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742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1304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1566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1566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41905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Simulation Data Volume (TB)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120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114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112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174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344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600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832</a:t>
                      </a:r>
                      <a:endParaRPr kumimoji="0" lang="en-US" altLang="ko-K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Arial" charset="0"/>
                        </a:rPr>
                        <a:t>832</a:t>
                      </a:r>
                      <a:endParaRPr kumimoji="0" lang="en-US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6D82-3B9A-439F-AD44-C7A18934F125}" type="slidenum">
              <a:rPr lang="en-US" altLang="ko-KR" smtClean="0"/>
              <a:pPr/>
              <a:t>8</a:t>
            </a:fld>
            <a:r>
              <a:rPr lang="en-US" altLang="ko-KR" dirty="0" smtClean="0"/>
              <a:t>/25</a:t>
            </a:r>
            <a:endParaRPr lang="en-US" altLang="ko-KR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285720" y="6357958"/>
            <a:ext cx="2133600" cy="292078"/>
          </a:xfrm>
        </p:spPr>
        <p:txBody>
          <a:bodyPr/>
          <a:lstStyle/>
          <a:p>
            <a:r>
              <a:rPr lang="en-US" altLang="ko-KR" smtClean="0"/>
              <a:t>In-Kwon YOO</a:t>
            </a:r>
            <a:endParaRPr lang="en-US" altLang="ko-KR" dirty="0"/>
          </a:p>
        </p:txBody>
      </p:sp>
      <p:sp>
        <p:nvSpPr>
          <p:cNvPr id="9" name="TextBox 8"/>
          <p:cNvSpPr txBox="1"/>
          <p:nvPr/>
        </p:nvSpPr>
        <p:spPr>
          <a:xfrm>
            <a:off x="4143372" y="2500306"/>
            <a:ext cx="71438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462</a:t>
            </a:r>
            <a:endParaRPr lang="ko-KR" altLang="en-US" sz="2000" b="1" dirty="0"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8" y="2500306"/>
            <a:ext cx="8572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3296</a:t>
            </a:r>
            <a:endParaRPr lang="ko-KR" altLang="en-US" sz="2000" b="1" dirty="0"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8082" y="2500306"/>
            <a:ext cx="8572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6960</a:t>
            </a:r>
            <a:endParaRPr lang="ko-KR" altLang="en-US" sz="2000" b="1" dirty="0"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3372" y="2071678"/>
            <a:ext cx="714380" cy="400110"/>
          </a:xfrm>
          <a:prstGeom prst="rect">
            <a:avLst/>
          </a:prstGeom>
          <a:solidFill>
            <a:srgbClr val="00FFFF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560</a:t>
            </a:r>
            <a:endParaRPr lang="ko-KR" altLang="en-US" sz="2000" b="1" dirty="0"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8" y="2071678"/>
            <a:ext cx="857256" cy="400110"/>
          </a:xfrm>
          <a:prstGeom prst="rect">
            <a:avLst/>
          </a:prstGeom>
          <a:solidFill>
            <a:srgbClr val="00FFFF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1720</a:t>
            </a:r>
            <a:endParaRPr lang="ko-KR" altLang="en-US" sz="2000" b="1" dirty="0"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8082" y="2071678"/>
            <a:ext cx="857256" cy="400110"/>
          </a:xfrm>
          <a:prstGeom prst="rect">
            <a:avLst/>
          </a:prstGeom>
          <a:solidFill>
            <a:srgbClr val="00FFFF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4160</a:t>
            </a:r>
            <a:endParaRPr lang="ko-KR" altLang="en-US" sz="2000" b="1" dirty="0"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0364" y="74950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1. Motivation	a. STAR Computing</a:t>
            </a:r>
            <a:endParaRPr lang="ko-KR" altLang="en-US" sz="12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29520" y="57148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JLauret</a:t>
            </a:r>
            <a:endParaRPr lang="ko-KR" alt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3714744" y="6357958"/>
            <a:ext cx="2857520" cy="292078"/>
          </a:xfrm>
        </p:spPr>
        <p:txBody>
          <a:bodyPr/>
          <a:lstStyle/>
          <a:p>
            <a:r>
              <a:rPr lang="en-US" altLang="ko-KR" smtClean="0"/>
              <a:t>ATHIC2008 @ Tsukuba</a:t>
            </a:r>
            <a:endParaRPr lang="en-US" altLang="ko-KR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굴림" charset="-127"/>
              </a:rPr>
              <a:t>STAR Resource Needs</a:t>
            </a:r>
            <a:endParaRPr lang="en-US" altLang="ko-K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굴림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6D82-3B9A-439F-AD44-C7A18934F125}" type="slidenum">
              <a:rPr lang="en-US" altLang="ko-KR" smtClean="0"/>
              <a:pPr/>
              <a:t>9</a:t>
            </a:fld>
            <a:r>
              <a:rPr lang="en-US" altLang="ko-KR" dirty="0" smtClean="0"/>
              <a:t>/25</a:t>
            </a:r>
            <a:endParaRPr lang="en-US" altLang="ko-KR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285720" y="6357958"/>
            <a:ext cx="2133600" cy="292078"/>
          </a:xfrm>
        </p:spPr>
        <p:txBody>
          <a:bodyPr/>
          <a:lstStyle/>
          <a:p>
            <a:r>
              <a:rPr lang="en-US" altLang="ko-KR" smtClean="0"/>
              <a:t>In-Kwon YOO</a:t>
            </a:r>
            <a:endParaRPr lang="en-US" altLang="ko-KR" dirty="0"/>
          </a:p>
        </p:txBody>
      </p:sp>
      <p:sp>
        <p:nvSpPr>
          <p:cNvPr id="15" name="TextBox 14"/>
          <p:cNvSpPr txBox="1"/>
          <p:nvPr/>
        </p:nvSpPr>
        <p:spPr>
          <a:xfrm>
            <a:off x="3000364" y="74950"/>
            <a:ext cx="40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1. Motivation	a. STAR Computing</a:t>
            </a:r>
            <a:endParaRPr lang="ko-KR" altLang="en-US" sz="120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6" name="Picture 3" descr="STAR-Storage-nee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5562600" cy="4143375"/>
          </a:xfrm>
          <a:prstGeom prst="rect">
            <a:avLst/>
          </a:prstGeom>
          <a:noFill/>
        </p:spPr>
      </p:pic>
      <p:pic>
        <p:nvPicPr>
          <p:cNvPr id="17" name="Picture 4" descr="STAR-CPU-need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470150"/>
            <a:ext cx="4953000" cy="43878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extBox 17"/>
          <p:cNvSpPr txBox="1"/>
          <p:nvPr/>
        </p:nvSpPr>
        <p:spPr>
          <a:xfrm>
            <a:off x="7429520" y="57148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latin typeface="Lucida Sans Unicode" pitchFamily="34" charset="0"/>
                <a:cs typeface="Lucida Sans Unicode" pitchFamily="34" charset="0"/>
              </a:rPr>
              <a:t>JLauret</a:t>
            </a:r>
            <a:endParaRPr lang="ko-KR" alt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1735</Words>
  <Application>Microsoft Office PowerPoint</Application>
  <PresentationFormat>화면 슬라이드 쇼(4:3)</PresentationFormat>
  <Paragraphs>562</Paragraphs>
  <Slides>31</Slides>
  <Notes>24</Notes>
  <HiddenSlides>1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3" baseType="lpstr">
      <vt:lpstr>기본 디자인</vt:lpstr>
      <vt:lpstr>Worksheet</vt:lpstr>
      <vt:lpstr>Star  Asian  Computing  Center</vt:lpstr>
      <vt:lpstr>Outline</vt:lpstr>
      <vt:lpstr>슬라이드 3</vt:lpstr>
      <vt:lpstr>슬라이드 4</vt:lpstr>
      <vt:lpstr>슬라이드 5</vt:lpstr>
      <vt:lpstr>슬라이드 6</vt:lpstr>
      <vt:lpstr>슬라이드 7</vt:lpstr>
      <vt:lpstr>STAR Resource Needs</vt:lpstr>
      <vt:lpstr>STAR Resource Needs</vt:lpstr>
      <vt:lpstr>STAR S&amp;C Cost Analysis</vt:lpstr>
      <vt:lpstr>슬라이드 11</vt:lpstr>
      <vt:lpstr>슬라이드 12</vt:lpstr>
      <vt:lpstr>Research Networks</vt:lpstr>
      <vt:lpstr>GLORIAD</vt:lpstr>
      <vt:lpstr>STAR Asian Hub</vt:lpstr>
      <vt:lpstr>Star Asian Computing Center</vt:lpstr>
      <vt:lpstr>슬라이드 17</vt:lpstr>
      <vt:lpstr>KISTI STAR Computing</vt:lpstr>
      <vt:lpstr>슬라이드 19</vt:lpstr>
      <vt:lpstr>BNL to KISTI Data Transfer</vt:lpstr>
      <vt:lpstr>Network Research</vt:lpstr>
      <vt:lpstr>STAR Data Transfer Status</vt:lpstr>
      <vt:lpstr>STAR Data Transfer Plan</vt:lpstr>
      <vt:lpstr>To do list</vt:lpstr>
      <vt:lpstr>Outlook towards HACC</vt:lpstr>
      <vt:lpstr>BNL PHENIX WAN Data Transfer</vt:lpstr>
      <vt:lpstr>PHENIX Data Transfer Infrastructure</vt:lpstr>
      <vt:lpstr>Computer Platforms on Both Ends</vt:lpstr>
      <vt:lpstr>PHENIX to CCJ Data Transfer Test at the beginning of 2008 (Mega Byte/second)</vt:lpstr>
      <vt:lpstr>Data Transfer to CCJ, 2005</vt:lpstr>
      <vt:lpstr>Data Transfer to CCJ, 2006</vt:lpstr>
    </vt:vector>
  </TitlesOfParts>
  <Company>부산대학교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Charm Research  in Heavy Ion Experiment</dc:title>
  <dc:creator>유인권</dc:creator>
  <cp:lastModifiedBy>유인권</cp:lastModifiedBy>
  <cp:revision>38</cp:revision>
  <dcterms:created xsi:type="dcterms:W3CDTF">2008-07-10T16:49:39Z</dcterms:created>
  <dcterms:modified xsi:type="dcterms:W3CDTF">2008-10-14T00:23:48Z</dcterms:modified>
</cp:coreProperties>
</file>