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256" r:id="rId2"/>
    <p:sldId id="294" r:id="rId3"/>
    <p:sldId id="300" r:id="rId4"/>
    <p:sldId id="257" r:id="rId5"/>
    <p:sldId id="277" r:id="rId6"/>
    <p:sldId id="259" r:id="rId7"/>
    <p:sldId id="279" r:id="rId8"/>
    <p:sldId id="283" r:id="rId9"/>
    <p:sldId id="282" r:id="rId10"/>
    <p:sldId id="288" r:id="rId11"/>
    <p:sldId id="260" r:id="rId12"/>
    <p:sldId id="295" r:id="rId13"/>
    <p:sldId id="281" r:id="rId14"/>
    <p:sldId id="302" r:id="rId15"/>
    <p:sldId id="303" r:id="rId16"/>
    <p:sldId id="304" r:id="rId17"/>
    <p:sldId id="305" r:id="rId18"/>
    <p:sldId id="290" r:id="rId19"/>
    <p:sldId id="263" r:id="rId20"/>
    <p:sldId id="299" r:id="rId21"/>
    <p:sldId id="298" r:id="rId22"/>
    <p:sldId id="297" r:id="rId23"/>
    <p:sldId id="289" r:id="rId24"/>
    <p:sldId id="306" r:id="rId25"/>
    <p:sldId id="293" r:id="rId26"/>
    <p:sldId id="296" r:id="rId27"/>
    <p:sldId id="278" r:id="rId28"/>
    <p:sldId id="261" r:id="rId29"/>
    <p:sldId id="292" r:id="rId30"/>
    <p:sldId id="307" r:id="rId31"/>
    <p:sldId id="308" r:id="rId3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13EA90-3808-4E10-A892-4E8AC036AB84}" type="datetimeFigureOut">
              <a:rPr kumimoji="1" lang="ja-JP" altLang="en-US" smtClean="0"/>
              <a:pPr/>
              <a:t>2010/3/23</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6D76BA-897F-4F7A-8FAD-F9777985F15C}"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86D76BA-897F-4F7A-8FAD-F9777985F15C}" type="slidenum">
              <a:rPr kumimoji="1" lang="ja-JP" altLang="en-US" smtClean="0"/>
              <a:pPr/>
              <a:t>10</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86D76BA-897F-4F7A-8FAD-F9777985F15C}" type="slidenum">
              <a:rPr kumimoji="1" lang="ja-JP" altLang="en-US" smtClean="0"/>
              <a:pPr/>
              <a:t>30</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A384D2E6-31B1-448E-84C7-937994A990D2}" type="datetime1">
              <a:rPr kumimoji="1" lang="ja-JP" altLang="en-US" smtClean="0"/>
              <a:pPr/>
              <a:t>2010/3/23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3C0E039-B1AF-4A27-B170-F8D43FA2C2A4}"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BC0638E-04CF-44AE-A024-F73724E8A4F1}" type="datetime1">
              <a:rPr kumimoji="1" lang="ja-JP" altLang="en-US" smtClean="0"/>
              <a:pPr/>
              <a:t>2010/3/23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3C0E039-B1AF-4A27-B170-F8D43FA2C2A4}"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54CEADD-5F0F-43C8-8BA5-B895A9249E14}" type="datetime1">
              <a:rPr kumimoji="1" lang="ja-JP" altLang="en-US" smtClean="0"/>
              <a:pPr/>
              <a:t>2010/3/23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3C0E039-B1AF-4A27-B170-F8D43FA2C2A4}"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512838C-4F35-4738-9F3D-6BF729263582}" type="datetime1">
              <a:rPr kumimoji="1" lang="ja-JP" altLang="en-US" smtClean="0"/>
              <a:pPr/>
              <a:t>2010/3/23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3C0E039-B1AF-4A27-B170-F8D43FA2C2A4}"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1E331B87-1F6E-4C4F-B5F4-78A41398DFFA}" type="datetime1">
              <a:rPr kumimoji="1" lang="ja-JP" altLang="en-US" smtClean="0"/>
              <a:pPr/>
              <a:t>2010/3/23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3C0E039-B1AF-4A27-B170-F8D43FA2C2A4}"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970370FA-9FEC-4212-8656-D706F36146B4}" type="datetime1">
              <a:rPr kumimoji="1" lang="ja-JP" altLang="en-US" smtClean="0"/>
              <a:pPr/>
              <a:t>2010/3/23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C3C0E039-B1AF-4A27-B170-F8D43FA2C2A4}"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90A23A74-C677-4811-9226-90CE3025EE84}" type="datetime1">
              <a:rPr kumimoji="1" lang="ja-JP" altLang="en-US" smtClean="0"/>
              <a:pPr/>
              <a:t>2010/3/23</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C3C0E039-B1AF-4A27-B170-F8D43FA2C2A4}"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F1273D8C-BBE1-4095-BE90-8F027A9392C4}" type="datetime1">
              <a:rPr kumimoji="1" lang="ja-JP" altLang="en-US" smtClean="0"/>
              <a:pPr/>
              <a:t>2010/3/23</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C3C0E039-B1AF-4A27-B170-F8D43FA2C2A4}"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08EBD2B-6D35-4AA1-A07E-55A69E8B99E0}" type="datetime1">
              <a:rPr kumimoji="1" lang="ja-JP" altLang="en-US" smtClean="0"/>
              <a:pPr/>
              <a:t>2010/3/23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C3C0E039-B1AF-4A27-B170-F8D43FA2C2A4}"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3A8C170-C070-4E2E-9FE8-BF748B2E534E}" type="datetime1">
              <a:rPr kumimoji="1" lang="ja-JP" altLang="en-US" smtClean="0"/>
              <a:pPr/>
              <a:t>2010/3/23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C3C0E039-B1AF-4A27-B170-F8D43FA2C2A4}"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9163A9F-0F76-47DC-A857-85ABDD383250}" type="datetime1">
              <a:rPr kumimoji="1" lang="ja-JP" altLang="en-US" smtClean="0"/>
              <a:pPr/>
              <a:t>2010/3/23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C3C0E039-B1AF-4A27-B170-F8D43FA2C2A4}"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19A7FE-0C7E-47F2-BFB1-2094D2E09365}" type="datetime1">
              <a:rPr kumimoji="1" lang="ja-JP" altLang="en-US" smtClean="0"/>
              <a:pPr/>
              <a:t>2010/3/23</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C0E039-B1AF-4A27-B170-F8D43FA2C2A4}"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1.png"/><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gi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3.v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5.gi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2.xml"/><Relationship Id="rId7"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6.xml"/><Relationship Id="rId1" Type="http://schemas.openxmlformats.org/officeDocument/2006/relationships/video" Target="file:///C:\Documents%20and%20Settings\Seika\&#12487;&#12473;&#12463;&#12488;&#12483;&#12503;\final_report_presentation\alievent-short-xvid.mpg" TargetMode="External"/><Relationship Id="rId5" Type="http://schemas.openxmlformats.org/officeDocument/2006/relationships/image" Target="../media/image7.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368412"/>
          </a:xfrm>
        </p:spPr>
        <p:txBody>
          <a:bodyPr>
            <a:normAutofit fontScale="90000"/>
          </a:bodyPr>
          <a:lstStyle/>
          <a:p>
            <a:r>
              <a:rPr lang="en-US" altLang="ja-JP" sz="2700" dirty="0" smtClean="0"/>
              <a:t>2009</a:t>
            </a:r>
            <a:r>
              <a:rPr lang="ja-JP" altLang="en-US" sz="2700" dirty="0" smtClean="0"/>
              <a:t>年度　宇宙史拠点実習</a:t>
            </a:r>
            <a:r>
              <a:rPr lang="en-US" altLang="ja-JP" sz="2700" dirty="0" smtClean="0"/>
              <a:t>LHC-ALICE</a:t>
            </a:r>
            <a:r>
              <a:rPr lang="ja-JP" altLang="en-US" sz="2700" dirty="0" smtClean="0"/>
              <a:t>班の成果報告会</a:t>
            </a:r>
            <a:br>
              <a:rPr lang="ja-JP" altLang="en-US" sz="2700" dirty="0" smtClean="0"/>
            </a:br>
            <a:r>
              <a:rPr lang="en-US" altLang="ja-JP" sz="3600" dirty="0" smtClean="0"/>
              <a:t>『LHC-ALICE</a:t>
            </a:r>
            <a:r>
              <a:rPr lang="ja-JP" altLang="en-US" sz="3600" dirty="0" smtClean="0"/>
              <a:t>実験における</a:t>
            </a:r>
            <a:r>
              <a:rPr lang="en-US" altLang="ja-JP" sz="3600" dirty="0" smtClean="0"/>
              <a:t/>
            </a:r>
            <a:br>
              <a:rPr lang="en-US" altLang="ja-JP" sz="3600" dirty="0" smtClean="0"/>
            </a:br>
            <a:r>
              <a:rPr lang="en-US" altLang="ja-JP" sz="3600" dirty="0" smtClean="0"/>
              <a:t>Event Display</a:t>
            </a:r>
            <a:r>
              <a:rPr lang="ja-JP" altLang="en-US" sz="3600" dirty="0" smtClean="0"/>
              <a:t>による観測と荷電粒子の解析</a:t>
            </a:r>
            <a:r>
              <a:rPr lang="en-US" altLang="ja-JP" sz="3600" dirty="0" smtClean="0"/>
              <a:t>』</a:t>
            </a:r>
            <a:endParaRPr kumimoji="1" lang="ja-JP" altLang="en-US" sz="3600" dirty="0"/>
          </a:p>
        </p:txBody>
      </p:sp>
      <p:sp>
        <p:nvSpPr>
          <p:cNvPr id="4" name="テキスト ボックス 3"/>
          <p:cNvSpPr txBox="1"/>
          <p:nvPr/>
        </p:nvSpPr>
        <p:spPr>
          <a:xfrm>
            <a:off x="285720" y="5429264"/>
            <a:ext cx="8501122" cy="1323439"/>
          </a:xfrm>
          <a:prstGeom prst="rect">
            <a:avLst/>
          </a:prstGeom>
          <a:noFill/>
        </p:spPr>
        <p:txBody>
          <a:bodyPr wrap="square" rtlCol="0">
            <a:spAutoFit/>
          </a:bodyPr>
          <a:lstStyle/>
          <a:p>
            <a:pPr algn="ctr"/>
            <a:r>
              <a:rPr lang="ja-JP" altLang="en-US" sz="2000" b="1" dirty="0" smtClean="0"/>
              <a:t>所属：筑波大学大学院　数理物質科学研究科　物理学専攻　宇宙観測研究室</a:t>
            </a:r>
            <a:endParaRPr lang="en-US" altLang="ja-JP" sz="2000" b="1" dirty="0" smtClean="0"/>
          </a:p>
          <a:p>
            <a:pPr algn="ctr"/>
            <a:r>
              <a:rPr kumimoji="1" lang="ja-JP" altLang="en-US" sz="2000" b="1" dirty="0" smtClean="0"/>
              <a:t>前橋　秀紀</a:t>
            </a:r>
            <a:endParaRPr kumimoji="1" lang="en-US" altLang="ja-JP" sz="2000" b="1" dirty="0" smtClean="0"/>
          </a:p>
          <a:p>
            <a:pPr algn="ctr"/>
            <a:r>
              <a:rPr kumimoji="1" lang="ja-JP" altLang="en-US" sz="2000" b="1" dirty="0" smtClean="0"/>
              <a:t>滞在期間：</a:t>
            </a:r>
            <a:r>
              <a:rPr kumimoji="1" lang="en-US" altLang="ja-JP" sz="2000" b="1" dirty="0" smtClean="0"/>
              <a:t>2010</a:t>
            </a:r>
            <a:r>
              <a:rPr kumimoji="1" lang="ja-JP" altLang="en-US" sz="2000" b="1" dirty="0" smtClean="0"/>
              <a:t>年</a:t>
            </a:r>
            <a:r>
              <a:rPr kumimoji="1" lang="en-US" altLang="ja-JP" sz="2000" b="1" dirty="0" smtClean="0"/>
              <a:t>3</a:t>
            </a:r>
            <a:r>
              <a:rPr kumimoji="1" lang="ja-JP" altLang="en-US" sz="2000" b="1" dirty="0" smtClean="0"/>
              <a:t>月</a:t>
            </a:r>
            <a:r>
              <a:rPr kumimoji="1" lang="en-US" altLang="ja-JP" sz="2000" b="1" dirty="0" smtClean="0"/>
              <a:t>4</a:t>
            </a:r>
            <a:r>
              <a:rPr kumimoji="1" lang="ja-JP" altLang="en-US" sz="2000" b="1" dirty="0" smtClean="0"/>
              <a:t>日から</a:t>
            </a:r>
            <a:r>
              <a:rPr kumimoji="1" lang="en-US" altLang="ja-JP" sz="2000" b="1" dirty="0" smtClean="0"/>
              <a:t>23</a:t>
            </a:r>
            <a:r>
              <a:rPr kumimoji="1" lang="ja-JP" altLang="en-US" sz="2000" b="1" dirty="0" smtClean="0"/>
              <a:t>日まで。</a:t>
            </a:r>
            <a:endParaRPr kumimoji="1" lang="en-US" altLang="ja-JP" sz="2000" b="1" dirty="0" smtClean="0"/>
          </a:p>
          <a:p>
            <a:pPr algn="ctr"/>
            <a:r>
              <a:rPr lang="ja-JP" altLang="en-US" sz="2000" b="1" dirty="0"/>
              <a:t>発表</a:t>
            </a:r>
            <a:r>
              <a:rPr lang="ja-JP" altLang="en-US" sz="2000" b="1" dirty="0" smtClean="0"/>
              <a:t>日：</a:t>
            </a:r>
            <a:r>
              <a:rPr lang="en-US" altLang="ja-JP" sz="2000" b="1" dirty="0" smtClean="0"/>
              <a:t>2010</a:t>
            </a:r>
            <a:r>
              <a:rPr lang="ja-JP" altLang="en-US" sz="2000" b="1" dirty="0" smtClean="0"/>
              <a:t>年</a:t>
            </a:r>
            <a:r>
              <a:rPr lang="en-US" altLang="ja-JP" sz="2000" b="1" dirty="0" smtClean="0"/>
              <a:t>3</a:t>
            </a:r>
            <a:r>
              <a:rPr lang="ja-JP" altLang="en-US" sz="2000" b="1" dirty="0" smtClean="0"/>
              <a:t>月</a:t>
            </a:r>
            <a:r>
              <a:rPr lang="en-US" altLang="ja-JP" sz="2000" b="1" dirty="0" smtClean="0"/>
              <a:t>22</a:t>
            </a:r>
            <a:r>
              <a:rPr lang="ja-JP" altLang="en-US" sz="2000" b="1" dirty="0" smtClean="0"/>
              <a:t>日</a:t>
            </a:r>
            <a:endParaRPr lang="en-US" altLang="ja-JP" sz="2000" b="1" dirty="0" smtClean="0"/>
          </a:p>
        </p:txBody>
      </p:sp>
      <p:sp>
        <p:nvSpPr>
          <p:cNvPr id="6" name="スライド番号プレースホルダ 5"/>
          <p:cNvSpPr>
            <a:spLocks noGrp="1"/>
          </p:cNvSpPr>
          <p:nvPr>
            <p:ph type="sldNum" sz="quarter" idx="12"/>
          </p:nvPr>
        </p:nvSpPr>
        <p:spPr/>
        <p:txBody>
          <a:bodyPr/>
          <a:lstStyle/>
          <a:p>
            <a:fld id="{C3C0E039-B1AF-4A27-B170-F8D43FA2C2A4}" type="slidenum">
              <a:rPr kumimoji="1" lang="ja-JP" altLang="en-US" smtClean="0"/>
              <a:pPr/>
              <a:t>1</a:t>
            </a:fld>
            <a:endParaRPr kumimoji="1" lang="ja-JP" altLang="en-US"/>
          </a:p>
        </p:txBody>
      </p:sp>
      <p:sp>
        <p:nvSpPr>
          <p:cNvPr id="7" name="正方形/長方形 6"/>
          <p:cNvSpPr/>
          <p:nvPr/>
        </p:nvSpPr>
        <p:spPr>
          <a:xfrm>
            <a:off x="2428860" y="1714488"/>
            <a:ext cx="4429156" cy="35719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r>
              <a:rPr lang="ja-JP" altLang="en-US" sz="2400" dirty="0" smtClean="0">
                <a:solidFill>
                  <a:schemeClr val="tx1"/>
                </a:solidFill>
              </a:rPr>
              <a:t>目次</a:t>
            </a:r>
            <a:endParaRPr lang="en-US" altLang="ja-JP" sz="2400" dirty="0" smtClean="0">
              <a:solidFill>
                <a:schemeClr val="tx1"/>
              </a:solidFill>
            </a:endParaRPr>
          </a:p>
          <a:p>
            <a:pPr>
              <a:lnSpc>
                <a:spcPts val="2400"/>
              </a:lnSpc>
            </a:pPr>
            <a:endParaRPr lang="en-US" altLang="ja-JP" sz="2400" dirty="0" smtClean="0">
              <a:solidFill>
                <a:schemeClr val="tx1"/>
              </a:solidFill>
            </a:endParaRPr>
          </a:p>
          <a:p>
            <a:pPr>
              <a:lnSpc>
                <a:spcPts val="2400"/>
              </a:lnSpc>
            </a:pPr>
            <a:r>
              <a:rPr lang="ja-JP" altLang="en-US" sz="2400" dirty="0" smtClean="0">
                <a:solidFill>
                  <a:schemeClr val="tx1"/>
                </a:solidFill>
              </a:rPr>
              <a:t>１．実習期間中に行ったこと</a:t>
            </a:r>
            <a:endParaRPr lang="en-US" altLang="ja-JP" sz="2400" dirty="0" smtClean="0">
              <a:solidFill>
                <a:schemeClr val="tx1"/>
              </a:solidFill>
            </a:endParaRPr>
          </a:p>
          <a:p>
            <a:pPr>
              <a:lnSpc>
                <a:spcPts val="2400"/>
              </a:lnSpc>
            </a:pPr>
            <a:r>
              <a:rPr lang="ja-JP" altLang="en-US" sz="2400" dirty="0" smtClean="0">
                <a:solidFill>
                  <a:schemeClr val="tx1"/>
                </a:solidFill>
              </a:rPr>
              <a:t>２．研究目的</a:t>
            </a:r>
            <a:endParaRPr lang="en-US" altLang="ja-JP" sz="2400" dirty="0" smtClean="0">
              <a:solidFill>
                <a:schemeClr val="tx1"/>
              </a:solidFill>
            </a:endParaRPr>
          </a:p>
          <a:p>
            <a:pPr>
              <a:lnSpc>
                <a:spcPts val="2400"/>
              </a:lnSpc>
            </a:pPr>
            <a:r>
              <a:rPr lang="ja-JP" altLang="en-US" sz="2400" dirty="0" smtClean="0">
                <a:solidFill>
                  <a:schemeClr val="tx1"/>
                </a:solidFill>
              </a:rPr>
              <a:t>３．</a:t>
            </a:r>
            <a:r>
              <a:rPr lang="en-US" altLang="ja-JP" sz="2400" dirty="0" smtClean="0">
                <a:solidFill>
                  <a:schemeClr val="tx1"/>
                </a:solidFill>
              </a:rPr>
              <a:t> CERN</a:t>
            </a:r>
          </a:p>
          <a:p>
            <a:pPr>
              <a:lnSpc>
                <a:spcPts val="2400"/>
              </a:lnSpc>
            </a:pPr>
            <a:r>
              <a:rPr lang="ja-JP" altLang="en-US" sz="2400" dirty="0" smtClean="0">
                <a:solidFill>
                  <a:schemeClr val="tx1"/>
                </a:solidFill>
              </a:rPr>
              <a:t>４．</a:t>
            </a:r>
            <a:r>
              <a:rPr lang="en-US" altLang="ja-JP" sz="2400" dirty="0" smtClean="0">
                <a:solidFill>
                  <a:schemeClr val="tx1"/>
                </a:solidFill>
              </a:rPr>
              <a:t> LHC</a:t>
            </a:r>
          </a:p>
          <a:p>
            <a:pPr>
              <a:lnSpc>
                <a:spcPts val="2400"/>
              </a:lnSpc>
            </a:pPr>
            <a:r>
              <a:rPr lang="ja-JP" altLang="en-US" sz="2400" dirty="0" smtClean="0">
                <a:solidFill>
                  <a:schemeClr val="tx1"/>
                </a:solidFill>
              </a:rPr>
              <a:t>５．</a:t>
            </a:r>
            <a:r>
              <a:rPr lang="en-US" altLang="ja-JP" sz="2400" dirty="0" smtClean="0">
                <a:solidFill>
                  <a:schemeClr val="tx1"/>
                </a:solidFill>
              </a:rPr>
              <a:t> ALICE</a:t>
            </a:r>
          </a:p>
          <a:p>
            <a:pPr>
              <a:lnSpc>
                <a:spcPts val="2400"/>
              </a:lnSpc>
            </a:pPr>
            <a:r>
              <a:rPr lang="ja-JP" altLang="en-US" sz="2400" dirty="0" smtClean="0">
                <a:solidFill>
                  <a:schemeClr val="tx1"/>
                </a:solidFill>
              </a:rPr>
              <a:t>６．現在の実験</a:t>
            </a:r>
            <a:endParaRPr lang="en-US" altLang="ja-JP" sz="2400" dirty="0" smtClean="0">
              <a:solidFill>
                <a:schemeClr val="tx1"/>
              </a:solidFill>
            </a:endParaRPr>
          </a:p>
          <a:p>
            <a:pPr>
              <a:lnSpc>
                <a:spcPts val="2400"/>
              </a:lnSpc>
            </a:pPr>
            <a:r>
              <a:rPr lang="ja-JP" altLang="en-US" sz="2400" dirty="0" smtClean="0">
                <a:solidFill>
                  <a:schemeClr val="tx1"/>
                </a:solidFill>
              </a:rPr>
              <a:t>７．</a:t>
            </a:r>
            <a:r>
              <a:rPr lang="en-US" altLang="ja-JP" sz="2400" dirty="0" smtClean="0">
                <a:solidFill>
                  <a:schemeClr val="tx1"/>
                </a:solidFill>
              </a:rPr>
              <a:t> Event Display </a:t>
            </a:r>
            <a:r>
              <a:rPr lang="ja-JP" altLang="en-US" sz="2400" dirty="0" smtClean="0">
                <a:solidFill>
                  <a:schemeClr val="tx1"/>
                </a:solidFill>
              </a:rPr>
              <a:t>数種類の例</a:t>
            </a:r>
            <a:endParaRPr lang="en-US" altLang="ja-JP" sz="2400" dirty="0" smtClean="0">
              <a:solidFill>
                <a:schemeClr val="tx1"/>
              </a:solidFill>
            </a:endParaRPr>
          </a:p>
          <a:p>
            <a:pPr>
              <a:lnSpc>
                <a:spcPts val="2400"/>
              </a:lnSpc>
            </a:pPr>
            <a:r>
              <a:rPr lang="ja-JP" altLang="en-US" sz="2400" dirty="0" smtClean="0">
                <a:solidFill>
                  <a:schemeClr val="tx1"/>
                </a:solidFill>
              </a:rPr>
              <a:t>８．解析結果</a:t>
            </a:r>
            <a:endParaRPr lang="en-US" altLang="ja-JP" sz="2400" dirty="0" smtClean="0">
              <a:solidFill>
                <a:schemeClr val="tx1"/>
              </a:solidFill>
            </a:endParaRPr>
          </a:p>
          <a:p>
            <a:pPr>
              <a:lnSpc>
                <a:spcPts val="2400"/>
              </a:lnSpc>
            </a:pPr>
            <a:r>
              <a:rPr lang="ja-JP" altLang="en-US" sz="2400" dirty="0" smtClean="0">
                <a:solidFill>
                  <a:schemeClr val="tx1"/>
                </a:solidFill>
              </a:rPr>
              <a:t>９．まとめ</a:t>
            </a:r>
            <a:endParaRPr lang="en-US" altLang="ja-JP" sz="2400"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4282" y="274638"/>
            <a:ext cx="7429552" cy="582594"/>
          </a:xfrm>
        </p:spPr>
        <p:txBody>
          <a:bodyPr>
            <a:normAutofit/>
          </a:bodyPr>
          <a:lstStyle/>
          <a:p>
            <a:r>
              <a:rPr kumimoji="1" lang="en-US" altLang="ja-JP" sz="3200" dirty="0" smtClean="0"/>
              <a:t>ALICE</a:t>
            </a:r>
            <a:r>
              <a:rPr kumimoji="1" lang="ja-JP" altLang="en-US" sz="3200" dirty="0" smtClean="0"/>
              <a:t>検出器</a:t>
            </a:r>
            <a:endParaRPr kumimoji="1" lang="ja-JP" altLang="en-US" sz="3200" dirty="0"/>
          </a:p>
        </p:txBody>
      </p:sp>
      <p:pic>
        <p:nvPicPr>
          <p:cNvPr id="21506" name="Picture 2" descr="C:\Documents and Settings\Seika\My Documents\My Pictures\lhc-pho-1998-361.jpg"/>
          <p:cNvPicPr>
            <a:picLocks noChangeAspect="1" noChangeArrowheads="1"/>
          </p:cNvPicPr>
          <p:nvPr/>
        </p:nvPicPr>
        <p:blipFill>
          <a:blip r:embed="rId3" cstate="print"/>
          <a:srcRect/>
          <a:stretch>
            <a:fillRect/>
          </a:stretch>
        </p:blipFill>
        <p:spPr bwMode="auto">
          <a:xfrm>
            <a:off x="7643834" y="69536"/>
            <a:ext cx="1428760" cy="1430638"/>
          </a:xfrm>
          <a:prstGeom prst="rect">
            <a:avLst/>
          </a:prstGeom>
          <a:noFill/>
        </p:spPr>
      </p:pic>
      <p:pic>
        <p:nvPicPr>
          <p:cNvPr id="25603" name="Picture 3" descr="F:\image\alice_RhoZ_overall.png"/>
          <p:cNvPicPr>
            <a:picLocks noChangeAspect="1" noChangeArrowheads="1"/>
          </p:cNvPicPr>
          <p:nvPr/>
        </p:nvPicPr>
        <p:blipFill>
          <a:blip r:embed="rId4" cstate="print"/>
          <a:srcRect/>
          <a:stretch>
            <a:fillRect/>
          </a:stretch>
        </p:blipFill>
        <p:spPr bwMode="auto">
          <a:xfrm>
            <a:off x="1257326" y="2912945"/>
            <a:ext cx="6034104" cy="3802203"/>
          </a:xfrm>
          <a:prstGeom prst="rect">
            <a:avLst/>
          </a:prstGeom>
          <a:noFill/>
        </p:spPr>
      </p:pic>
      <p:sp>
        <p:nvSpPr>
          <p:cNvPr id="13" name="角丸四角形 12"/>
          <p:cNvSpPr/>
          <p:nvPr/>
        </p:nvSpPr>
        <p:spPr>
          <a:xfrm>
            <a:off x="1357290" y="1000108"/>
            <a:ext cx="6000792" cy="128588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err="1" smtClean="0">
                <a:solidFill>
                  <a:schemeClr val="tx1"/>
                </a:solidFill>
              </a:rPr>
              <a:t>Dimuon</a:t>
            </a:r>
            <a:r>
              <a:rPr lang="en-US" altLang="ja-JP" sz="2400" dirty="0" smtClean="0">
                <a:solidFill>
                  <a:schemeClr val="tx1"/>
                </a:solidFill>
              </a:rPr>
              <a:t> Spectrometer</a:t>
            </a:r>
          </a:p>
          <a:p>
            <a:r>
              <a:rPr lang="en-US" altLang="ja-JP" sz="2400" dirty="0" err="1" smtClean="0">
                <a:solidFill>
                  <a:schemeClr val="tx1"/>
                </a:solidFill>
              </a:rPr>
              <a:t>muon</a:t>
            </a:r>
            <a:r>
              <a:rPr lang="en-US" altLang="ja-JP" sz="2400" dirty="0" smtClean="0">
                <a:solidFill>
                  <a:schemeClr val="tx1"/>
                </a:solidFill>
              </a:rPr>
              <a:t>-tracker</a:t>
            </a:r>
            <a:r>
              <a:rPr lang="ja-JP" altLang="en-US" sz="2400" dirty="0" err="1" smtClean="0">
                <a:solidFill>
                  <a:schemeClr val="tx1"/>
                </a:solidFill>
              </a:rPr>
              <a:t>、</a:t>
            </a:r>
            <a:r>
              <a:rPr lang="en-US" altLang="ja-JP" sz="2400" dirty="0" err="1" smtClean="0">
                <a:solidFill>
                  <a:schemeClr val="tx1"/>
                </a:solidFill>
              </a:rPr>
              <a:t>muon</a:t>
            </a:r>
            <a:r>
              <a:rPr lang="en-US" altLang="ja-JP" sz="2400" dirty="0" smtClean="0">
                <a:solidFill>
                  <a:schemeClr val="tx1"/>
                </a:solidFill>
              </a:rPr>
              <a:t>-trigger</a:t>
            </a:r>
            <a:r>
              <a:rPr lang="ja-JP" altLang="en-US" sz="2400" dirty="0" err="1" smtClean="0">
                <a:solidFill>
                  <a:schemeClr val="tx1"/>
                </a:solidFill>
              </a:rPr>
              <a:t>、</a:t>
            </a:r>
            <a:r>
              <a:rPr lang="en-US" altLang="ja-JP" sz="2400" dirty="0" err="1" smtClean="0">
                <a:solidFill>
                  <a:schemeClr val="tx1"/>
                </a:solidFill>
              </a:rPr>
              <a:t>muon</a:t>
            </a:r>
            <a:r>
              <a:rPr lang="en-US" altLang="ja-JP" sz="2400" dirty="0" smtClean="0">
                <a:solidFill>
                  <a:schemeClr val="tx1"/>
                </a:solidFill>
              </a:rPr>
              <a:t>-wall</a:t>
            </a:r>
            <a:r>
              <a:rPr lang="ja-JP" altLang="en-US" sz="2400" dirty="0" smtClean="0">
                <a:solidFill>
                  <a:schemeClr val="tx1"/>
                </a:solidFill>
              </a:rPr>
              <a:t>など</a:t>
            </a:r>
            <a:endParaRPr lang="en-US" altLang="ja-JP" sz="2400" dirty="0" smtClean="0">
              <a:solidFill>
                <a:schemeClr val="tx1"/>
              </a:solidFill>
            </a:endParaRPr>
          </a:p>
          <a:p>
            <a:r>
              <a:rPr lang="en-US" altLang="ja-JP" sz="2400" dirty="0" smtClean="0">
                <a:solidFill>
                  <a:schemeClr val="tx1"/>
                </a:solidFill>
              </a:rPr>
              <a:t>μ</a:t>
            </a:r>
            <a:r>
              <a:rPr lang="ja-JP" altLang="en-US" sz="2400" dirty="0" smtClean="0">
                <a:solidFill>
                  <a:schemeClr val="tx1"/>
                </a:solidFill>
              </a:rPr>
              <a:t>粒子の検出に用いられる。</a:t>
            </a:r>
            <a:endParaRPr lang="en-US" altLang="ja-JP" sz="2400" dirty="0" smtClean="0">
              <a:solidFill>
                <a:schemeClr val="tx1"/>
              </a:solidFill>
            </a:endParaRPr>
          </a:p>
        </p:txBody>
      </p:sp>
      <p:sp>
        <p:nvSpPr>
          <p:cNvPr id="18" name="右中かっこ 17"/>
          <p:cNvSpPr/>
          <p:nvPr/>
        </p:nvSpPr>
        <p:spPr>
          <a:xfrm rot="16954654">
            <a:off x="2807506" y="1678615"/>
            <a:ext cx="571504" cy="3868959"/>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kumimoji="1" lang="ja-JP" altLang="en-US"/>
          </a:p>
        </p:txBody>
      </p:sp>
      <p:cxnSp>
        <p:nvCxnSpPr>
          <p:cNvPr id="20" name="直線コネクタ 19"/>
          <p:cNvCxnSpPr>
            <a:stCxn id="18" idx="1"/>
            <a:endCxn id="13" idx="2"/>
          </p:cNvCxnSpPr>
          <p:nvPr/>
        </p:nvCxnSpPr>
        <p:spPr>
          <a:xfrm rot="5400000" flipH="1" flipV="1">
            <a:off x="3232481" y="2208995"/>
            <a:ext cx="1048208" cy="1202202"/>
          </a:xfrm>
          <a:prstGeom prst="line">
            <a:avLst/>
          </a:prstGeom>
        </p:spPr>
        <p:style>
          <a:lnRef idx="3">
            <a:schemeClr val="accent2"/>
          </a:lnRef>
          <a:fillRef idx="0">
            <a:schemeClr val="accent2"/>
          </a:fillRef>
          <a:effectRef idx="2">
            <a:schemeClr val="accent2"/>
          </a:effectRef>
          <a:fontRef idx="minor">
            <a:schemeClr val="tx1"/>
          </a:fontRef>
        </p:style>
      </p:cxnSp>
      <p:sp>
        <p:nvSpPr>
          <p:cNvPr id="8" name="スライド番号プレースホルダ 7"/>
          <p:cNvSpPr>
            <a:spLocks noGrp="1"/>
          </p:cNvSpPr>
          <p:nvPr>
            <p:ph type="sldNum" sz="quarter" idx="12"/>
          </p:nvPr>
        </p:nvSpPr>
        <p:spPr/>
        <p:txBody>
          <a:bodyPr/>
          <a:lstStyle/>
          <a:p>
            <a:fld id="{C3C0E039-B1AF-4A27-B170-F8D43FA2C2A4}" type="slidenum">
              <a:rPr kumimoji="1" lang="ja-JP" altLang="en-US" smtClean="0"/>
              <a:pPr/>
              <a:t>10</a:t>
            </a:fld>
            <a:endParaRPr kumimoji="1" lang="ja-JP" altLang="en-US"/>
          </a:p>
        </p:txBody>
      </p:sp>
      <p:sp>
        <p:nvSpPr>
          <p:cNvPr id="9" name="テキスト ボックス 8"/>
          <p:cNvSpPr txBox="1"/>
          <p:nvPr/>
        </p:nvSpPr>
        <p:spPr>
          <a:xfrm>
            <a:off x="3357554" y="5896293"/>
            <a:ext cx="1357322" cy="461665"/>
          </a:xfrm>
          <a:prstGeom prst="rect">
            <a:avLst/>
          </a:prstGeom>
          <a:solidFill>
            <a:schemeClr val="bg2"/>
          </a:solidFill>
        </p:spPr>
        <p:txBody>
          <a:bodyPr wrap="square" rtlCol="0">
            <a:spAutoFit/>
          </a:bodyPr>
          <a:lstStyle/>
          <a:p>
            <a:r>
              <a:rPr lang="ja-JP" altLang="en-US" sz="2400" dirty="0" smtClean="0"/>
              <a:t>真横から</a:t>
            </a:r>
            <a:endParaRPr kumimoji="1" lang="ja-JP" alt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54032"/>
          </a:xfrm>
        </p:spPr>
        <p:txBody>
          <a:bodyPr>
            <a:normAutofit/>
          </a:bodyPr>
          <a:lstStyle/>
          <a:p>
            <a:r>
              <a:rPr kumimoji="1" lang="en-US" altLang="ja-JP" sz="3200" dirty="0" smtClean="0"/>
              <a:t>Event Display</a:t>
            </a:r>
            <a:endParaRPr kumimoji="1" lang="ja-JP" altLang="en-US" sz="3200" dirty="0"/>
          </a:p>
        </p:txBody>
      </p:sp>
      <p:sp>
        <p:nvSpPr>
          <p:cNvPr id="3" name="テキスト ボックス 2"/>
          <p:cNvSpPr txBox="1"/>
          <p:nvPr/>
        </p:nvSpPr>
        <p:spPr>
          <a:xfrm>
            <a:off x="428596" y="1000108"/>
            <a:ext cx="8072494" cy="5563318"/>
          </a:xfrm>
          <a:prstGeom prst="rect">
            <a:avLst/>
          </a:prstGeom>
          <a:noFill/>
        </p:spPr>
        <p:txBody>
          <a:bodyPr wrap="square" rtlCol="0">
            <a:spAutoFit/>
          </a:bodyPr>
          <a:lstStyle/>
          <a:p>
            <a:pPr>
              <a:lnSpc>
                <a:spcPts val="3300"/>
              </a:lnSpc>
              <a:buFont typeface="Arial" pitchFamily="34" charset="0"/>
              <a:buChar char="•"/>
            </a:pPr>
            <a:r>
              <a:rPr kumimoji="1" lang="ja-JP" altLang="en-US" sz="2400" dirty="0" smtClean="0"/>
              <a:t>　</a:t>
            </a:r>
            <a:r>
              <a:rPr kumimoji="1" lang="en-US" altLang="ja-JP" sz="2400" dirty="0" smtClean="0"/>
              <a:t>Event Display</a:t>
            </a:r>
            <a:r>
              <a:rPr kumimoji="1" lang="ja-JP" altLang="en-US" sz="2400" dirty="0" smtClean="0"/>
              <a:t>とは・・・</a:t>
            </a:r>
            <a:endParaRPr kumimoji="1" lang="en-US" altLang="ja-JP" sz="2400" dirty="0" smtClean="0"/>
          </a:p>
          <a:p>
            <a:pPr>
              <a:lnSpc>
                <a:spcPts val="3300"/>
              </a:lnSpc>
            </a:pPr>
            <a:r>
              <a:rPr lang="ja-JP" altLang="en-US" sz="2400" dirty="0" smtClean="0"/>
              <a:t>　　　粒子が検出器を叩く。</a:t>
            </a:r>
            <a:endParaRPr lang="en-US" altLang="ja-JP" sz="2400" dirty="0" smtClean="0"/>
          </a:p>
          <a:p>
            <a:pPr>
              <a:lnSpc>
                <a:spcPts val="3300"/>
              </a:lnSpc>
            </a:pPr>
            <a:r>
              <a:rPr lang="ja-JP" altLang="en-US" sz="2400" dirty="0" smtClean="0"/>
              <a:t>　　　検出器は、その情報を電気信号で出力する。</a:t>
            </a:r>
            <a:endParaRPr lang="en-US" altLang="ja-JP" sz="2400" dirty="0" smtClean="0"/>
          </a:p>
          <a:p>
            <a:pPr>
              <a:lnSpc>
                <a:spcPts val="3300"/>
              </a:lnSpc>
            </a:pPr>
            <a:r>
              <a:rPr kumimoji="1" lang="ja-JP" altLang="en-US" sz="2400" dirty="0" smtClean="0"/>
              <a:t>　　　電気信号を元に、粒子の性質や飛跡を再構成する。</a:t>
            </a:r>
            <a:endParaRPr kumimoji="1" lang="en-US" altLang="ja-JP" sz="2400" dirty="0" smtClean="0"/>
          </a:p>
          <a:p>
            <a:pPr>
              <a:lnSpc>
                <a:spcPts val="3300"/>
              </a:lnSpc>
            </a:pPr>
            <a:r>
              <a:rPr lang="ja-JP" altLang="en-US" sz="2400" dirty="0" smtClean="0"/>
              <a:t>　　　再構成された情報を視覚的に再現する。</a:t>
            </a:r>
            <a:endParaRPr kumimoji="1" lang="en-US" altLang="ja-JP" sz="2400" dirty="0" smtClean="0"/>
          </a:p>
          <a:p>
            <a:pPr>
              <a:lnSpc>
                <a:spcPts val="3300"/>
              </a:lnSpc>
              <a:buFont typeface="Arial" pitchFamily="34" charset="0"/>
              <a:buChar char="•"/>
            </a:pPr>
            <a:r>
              <a:rPr kumimoji="1" lang="ja-JP" altLang="en-US" sz="2400" dirty="0" smtClean="0"/>
              <a:t>　再構成した飛跡を見るソフトウエアが</a:t>
            </a:r>
            <a:r>
              <a:rPr kumimoji="1" lang="en-US" altLang="ja-JP" sz="2400" dirty="0" smtClean="0"/>
              <a:t>Event Display</a:t>
            </a:r>
            <a:r>
              <a:rPr kumimoji="1" lang="ja-JP" altLang="en-US" sz="2400" dirty="0" smtClean="0"/>
              <a:t>（</a:t>
            </a:r>
            <a:r>
              <a:rPr lang="en-US" altLang="ja-JP" sz="2400" dirty="0" err="1" smtClean="0"/>
              <a:t>A</a:t>
            </a:r>
            <a:r>
              <a:rPr kumimoji="1" lang="en-US" altLang="ja-JP" sz="2400" dirty="0" err="1" smtClean="0"/>
              <a:t>liEve</a:t>
            </a:r>
            <a:r>
              <a:rPr kumimoji="1" lang="ja-JP" altLang="en-US" sz="2400" dirty="0" smtClean="0"/>
              <a:t>）</a:t>
            </a:r>
            <a:endParaRPr kumimoji="1" lang="en-US" altLang="ja-JP" sz="2400" dirty="0" smtClean="0"/>
          </a:p>
          <a:p>
            <a:pPr>
              <a:lnSpc>
                <a:spcPts val="3300"/>
              </a:lnSpc>
            </a:pPr>
            <a:r>
              <a:rPr lang="ja-JP" altLang="en-US" sz="2400" dirty="0" smtClean="0"/>
              <a:t>　　　</a:t>
            </a:r>
            <a:r>
              <a:rPr lang="en-US" altLang="ja-JP" sz="2400" dirty="0" smtClean="0"/>
              <a:t>track</a:t>
            </a:r>
            <a:r>
              <a:rPr lang="ja-JP" altLang="en-US" sz="2400" dirty="0" smtClean="0"/>
              <a:t>の</a:t>
            </a:r>
            <a:r>
              <a:rPr lang="en-US" altLang="ja-JP" sz="2400" dirty="0" smtClean="0"/>
              <a:t>quality-cut</a:t>
            </a:r>
            <a:r>
              <a:rPr lang="ja-JP" altLang="en-US" sz="2400" dirty="0" smtClean="0"/>
              <a:t>を入れることもできる。</a:t>
            </a:r>
            <a:endParaRPr lang="en-US" altLang="ja-JP" sz="2400" dirty="0" smtClean="0"/>
          </a:p>
          <a:p>
            <a:pPr>
              <a:lnSpc>
                <a:spcPts val="3300"/>
              </a:lnSpc>
            </a:pPr>
            <a:r>
              <a:rPr lang="ja-JP" altLang="en-US" sz="2400" dirty="0" smtClean="0"/>
              <a:t>　　　視覚的に解析ができる。</a:t>
            </a:r>
            <a:endParaRPr lang="en-US" altLang="ja-JP" sz="2400" dirty="0" smtClean="0"/>
          </a:p>
          <a:p>
            <a:pPr>
              <a:lnSpc>
                <a:spcPts val="3300"/>
              </a:lnSpc>
            </a:pPr>
            <a:r>
              <a:rPr lang="ja-JP" altLang="en-US" sz="2400" dirty="0" smtClean="0"/>
              <a:t>　　　</a:t>
            </a:r>
            <a:r>
              <a:rPr lang="en-US" altLang="ja-JP" sz="2400" dirty="0" smtClean="0"/>
              <a:t>1event</a:t>
            </a:r>
            <a:r>
              <a:rPr lang="ja-JP" altLang="en-US" sz="2400" dirty="0" err="1" smtClean="0"/>
              <a:t>ずつ</a:t>
            </a:r>
            <a:r>
              <a:rPr lang="ja-JP" altLang="en-US" sz="2400" dirty="0" smtClean="0"/>
              <a:t>解析しなければいけないことが難点。</a:t>
            </a:r>
            <a:endParaRPr kumimoji="1" lang="en-US" altLang="ja-JP" sz="2400" dirty="0" smtClean="0"/>
          </a:p>
          <a:p>
            <a:pPr>
              <a:lnSpc>
                <a:spcPts val="3300"/>
              </a:lnSpc>
              <a:buFont typeface="Arial" pitchFamily="34" charset="0"/>
              <a:buChar char="•"/>
            </a:pPr>
            <a:r>
              <a:rPr lang="ja-JP" altLang="en-US" sz="2400" dirty="0" smtClean="0"/>
              <a:t>　</a:t>
            </a:r>
            <a:r>
              <a:rPr lang="en-US" altLang="ja-JP" sz="2400" dirty="0" err="1" smtClean="0"/>
              <a:t>AliEve</a:t>
            </a:r>
            <a:r>
              <a:rPr lang="ja-JP" altLang="en-US" sz="2400" dirty="0" smtClean="0"/>
              <a:t>は</a:t>
            </a:r>
            <a:r>
              <a:rPr lang="en-US" altLang="ja-JP" sz="2400" dirty="0" err="1" smtClean="0"/>
              <a:t>AliRoot</a:t>
            </a:r>
            <a:r>
              <a:rPr lang="ja-JP" altLang="en-US" sz="2400" dirty="0" smtClean="0"/>
              <a:t>の中で動く</a:t>
            </a:r>
            <a:endParaRPr kumimoji="1" lang="en-US" altLang="ja-JP" sz="2400" dirty="0" smtClean="0"/>
          </a:p>
          <a:p>
            <a:pPr>
              <a:lnSpc>
                <a:spcPts val="3300"/>
              </a:lnSpc>
              <a:buFont typeface="Arial" pitchFamily="34" charset="0"/>
              <a:buChar char="•"/>
            </a:pPr>
            <a:r>
              <a:rPr lang="ja-JP" altLang="en-US" sz="2400" dirty="0" smtClean="0"/>
              <a:t>　</a:t>
            </a:r>
            <a:r>
              <a:rPr lang="en-US" altLang="ja-JP" sz="2400" dirty="0" err="1" smtClean="0"/>
              <a:t>AliRoot</a:t>
            </a:r>
            <a:r>
              <a:rPr lang="ja-JP" altLang="en-US" sz="2400" dirty="0" smtClean="0"/>
              <a:t>は、事象生成シミュレーション＋検出器シミュレーション＋データ再構成の機能を基本とする</a:t>
            </a:r>
            <a:r>
              <a:rPr lang="en-US" altLang="ja-JP" sz="2400" dirty="0" smtClean="0"/>
              <a:t>ALICE</a:t>
            </a:r>
            <a:r>
              <a:rPr lang="ja-JP" altLang="en-US" sz="2400" dirty="0" smtClean="0"/>
              <a:t>オフラインフレームワーク。</a:t>
            </a:r>
            <a:endParaRPr kumimoji="1" lang="ja-JP" altLang="en-US" sz="2400" dirty="0"/>
          </a:p>
        </p:txBody>
      </p:sp>
      <p:sp>
        <p:nvSpPr>
          <p:cNvPr id="4" name="スライド番号プレースホルダ 3"/>
          <p:cNvSpPr>
            <a:spLocks noGrp="1"/>
          </p:cNvSpPr>
          <p:nvPr>
            <p:ph type="sldNum" sz="quarter" idx="12"/>
          </p:nvPr>
        </p:nvSpPr>
        <p:spPr/>
        <p:txBody>
          <a:bodyPr/>
          <a:lstStyle/>
          <a:p>
            <a:fld id="{C3C0E039-B1AF-4A27-B170-F8D43FA2C2A4}" type="slidenum">
              <a:rPr kumimoji="1" lang="ja-JP" altLang="en-US" smtClean="0"/>
              <a:pPr/>
              <a:t>11</a:t>
            </a:fld>
            <a:endParaRPr kumimoji="1" lang="ja-JP"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46076"/>
            <a:ext cx="8229600" cy="582594"/>
          </a:xfrm>
        </p:spPr>
        <p:txBody>
          <a:bodyPr>
            <a:normAutofit/>
          </a:bodyPr>
          <a:lstStyle/>
          <a:p>
            <a:r>
              <a:rPr kumimoji="1" lang="en-US" altLang="ja-JP" sz="3200" dirty="0" smtClean="0"/>
              <a:t>Event Display </a:t>
            </a:r>
            <a:r>
              <a:rPr lang="ja-JP" altLang="en-US" sz="3200" dirty="0" smtClean="0"/>
              <a:t>～</a:t>
            </a:r>
            <a:r>
              <a:rPr kumimoji="1" lang="en-US" altLang="ja-JP" sz="3200" dirty="0" err="1" smtClean="0"/>
              <a:t>AliEve</a:t>
            </a:r>
            <a:r>
              <a:rPr lang="ja-JP" altLang="en-US" sz="3200" dirty="0" smtClean="0"/>
              <a:t> ～</a:t>
            </a:r>
            <a:r>
              <a:rPr kumimoji="1" lang="ja-JP" altLang="en-US" sz="3200" dirty="0" smtClean="0"/>
              <a:t>の例</a:t>
            </a:r>
            <a:endParaRPr kumimoji="1" lang="ja-JP" altLang="en-US" sz="3200" dirty="0"/>
          </a:p>
        </p:txBody>
      </p:sp>
      <p:sp>
        <p:nvSpPr>
          <p:cNvPr id="10" name="スライド番号プレースホルダ 9"/>
          <p:cNvSpPr>
            <a:spLocks noGrp="1"/>
          </p:cNvSpPr>
          <p:nvPr>
            <p:ph type="sldNum" sz="quarter" idx="12"/>
          </p:nvPr>
        </p:nvSpPr>
        <p:spPr/>
        <p:txBody>
          <a:bodyPr/>
          <a:lstStyle/>
          <a:p>
            <a:fld id="{C3C0E039-B1AF-4A27-B170-F8D43FA2C2A4}" type="slidenum">
              <a:rPr kumimoji="1" lang="ja-JP" altLang="en-US" smtClean="0"/>
              <a:pPr/>
              <a:t>12</a:t>
            </a:fld>
            <a:endParaRPr kumimoji="1" lang="ja-JP" altLang="en-US"/>
          </a:p>
        </p:txBody>
      </p:sp>
      <p:pic>
        <p:nvPicPr>
          <p:cNvPr id="3" name="Picture 2" descr="F:\image\ppsim10mar2010_3D_screen.png"/>
          <p:cNvPicPr>
            <a:picLocks noChangeAspect="1" noChangeArrowheads="1"/>
          </p:cNvPicPr>
          <p:nvPr/>
        </p:nvPicPr>
        <p:blipFill>
          <a:blip r:embed="rId2" cstate="print"/>
          <a:srcRect l="25096" r="7529"/>
          <a:stretch>
            <a:fillRect/>
          </a:stretch>
        </p:blipFill>
        <p:spPr bwMode="auto">
          <a:xfrm>
            <a:off x="110134" y="1714487"/>
            <a:ext cx="4176114" cy="4000529"/>
          </a:xfrm>
          <a:prstGeom prst="rect">
            <a:avLst/>
          </a:prstGeom>
          <a:noFill/>
        </p:spPr>
      </p:pic>
      <p:pic>
        <p:nvPicPr>
          <p:cNvPr id="11" name="Picture 2" descr="F:\image\PbPbsim_3D.png"/>
          <p:cNvPicPr>
            <a:picLocks noChangeAspect="1" noChangeArrowheads="1"/>
          </p:cNvPicPr>
          <p:nvPr/>
        </p:nvPicPr>
        <p:blipFill>
          <a:blip r:embed="rId3" cstate="print"/>
          <a:srcRect l="18785" t="21775" r="18785" b="20997"/>
          <a:stretch>
            <a:fillRect/>
          </a:stretch>
        </p:blipFill>
        <p:spPr bwMode="auto">
          <a:xfrm>
            <a:off x="4500562" y="1714488"/>
            <a:ext cx="4517156" cy="4000528"/>
          </a:xfrm>
          <a:prstGeom prst="rect">
            <a:avLst/>
          </a:prstGeom>
          <a:noFill/>
        </p:spPr>
      </p:pic>
      <p:sp>
        <p:nvSpPr>
          <p:cNvPr id="17" name="角丸四角形 16"/>
          <p:cNvSpPr/>
          <p:nvPr/>
        </p:nvSpPr>
        <p:spPr>
          <a:xfrm>
            <a:off x="4929190" y="1071546"/>
            <a:ext cx="4000528" cy="71438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smtClean="0">
                <a:solidFill>
                  <a:schemeClr val="tx1"/>
                </a:solidFill>
              </a:rPr>
              <a:t>PbPb5.5TeV</a:t>
            </a:r>
            <a:r>
              <a:rPr lang="ja-JP" altLang="en-US" sz="2400" dirty="0" smtClean="0">
                <a:solidFill>
                  <a:schemeClr val="tx1"/>
                </a:solidFill>
              </a:rPr>
              <a:t>シミュレーション</a:t>
            </a:r>
            <a:endParaRPr lang="en-US" altLang="ja-JP" sz="2400" dirty="0" smtClean="0">
              <a:solidFill>
                <a:schemeClr val="tx1"/>
              </a:solidFill>
            </a:endParaRPr>
          </a:p>
          <a:p>
            <a:r>
              <a:rPr lang="en-US" altLang="ja-JP" sz="2400" dirty="0" smtClean="0">
                <a:solidFill>
                  <a:schemeClr val="tx1"/>
                </a:solidFill>
              </a:rPr>
              <a:t>HIJING</a:t>
            </a:r>
          </a:p>
        </p:txBody>
      </p:sp>
      <p:sp>
        <p:nvSpPr>
          <p:cNvPr id="13" name="テキスト ボックス 12"/>
          <p:cNvSpPr txBox="1"/>
          <p:nvPr/>
        </p:nvSpPr>
        <p:spPr>
          <a:xfrm>
            <a:off x="3857620" y="1824327"/>
            <a:ext cx="1214446" cy="461665"/>
          </a:xfrm>
          <a:prstGeom prst="rect">
            <a:avLst/>
          </a:prstGeom>
          <a:solidFill>
            <a:schemeClr val="bg2"/>
          </a:solidFill>
        </p:spPr>
        <p:txBody>
          <a:bodyPr wrap="square" rtlCol="0">
            <a:spAutoFit/>
          </a:bodyPr>
          <a:lstStyle/>
          <a:p>
            <a:r>
              <a:rPr kumimoji="1" lang="en-US" altLang="ja-JP" sz="2400" dirty="0" smtClean="0"/>
              <a:t>3D</a:t>
            </a:r>
            <a:r>
              <a:rPr kumimoji="1" lang="ja-JP" altLang="en-US" sz="2400" dirty="0" smtClean="0"/>
              <a:t>表示</a:t>
            </a:r>
            <a:endParaRPr kumimoji="1" lang="ja-JP" altLang="en-US" sz="2400" dirty="0"/>
          </a:p>
        </p:txBody>
      </p:sp>
      <p:sp>
        <p:nvSpPr>
          <p:cNvPr id="18" name="テキスト ボックス 17"/>
          <p:cNvSpPr txBox="1"/>
          <p:nvPr/>
        </p:nvSpPr>
        <p:spPr>
          <a:xfrm>
            <a:off x="214282" y="5896293"/>
            <a:ext cx="8501122" cy="461665"/>
          </a:xfrm>
          <a:prstGeom prst="rect">
            <a:avLst/>
          </a:prstGeom>
          <a:noFill/>
        </p:spPr>
        <p:txBody>
          <a:bodyPr wrap="square" rtlCol="0">
            <a:spAutoFit/>
          </a:bodyPr>
          <a:lstStyle/>
          <a:p>
            <a:pPr>
              <a:buFont typeface="Arial" pitchFamily="34" charset="0"/>
              <a:buChar char="•"/>
            </a:pPr>
            <a:r>
              <a:rPr kumimoji="1" lang="ja-JP" altLang="en-US" sz="2400" dirty="0" smtClean="0"/>
              <a:t>　核子数の多い</a:t>
            </a:r>
            <a:r>
              <a:rPr kumimoji="1" lang="en-US" altLang="ja-JP" sz="2400" dirty="0" err="1" smtClean="0"/>
              <a:t>PbPb</a:t>
            </a:r>
            <a:r>
              <a:rPr kumimoji="1" lang="ja-JP" altLang="en-US" sz="2400" dirty="0" smtClean="0"/>
              <a:t>衝突の方が、生成粒子が多いことがわかる</a:t>
            </a:r>
            <a:endParaRPr kumimoji="1" lang="ja-JP" altLang="en-US" sz="2400" dirty="0"/>
          </a:p>
        </p:txBody>
      </p:sp>
      <p:sp>
        <p:nvSpPr>
          <p:cNvPr id="16" name="角丸四角形 15"/>
          <p:cNvSpPr/>
          <p:nvPr/>
        </p:nvSpPr>
        <p:spPr>
          <a:xfrm>
            <a:off x="357190" y="1071546"/>
            <a:ext cx="3571868" cy="71438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smtClean="0">
                <a:solidFill>
                  <a:schemeClr val="tx1"/>
                </a:solidFill>
              </a:rPr>
              <a:t>pp5.5TeV</a:t>
            </a:r>
            <a:r>
              <a:rPr lang="ja-JP" altLang="en-US" sz="2400" dirty="0" smtClean="0">
                <a:solidFill>
                  <a:schemeClr val="tx1"/>
                </a:solidFill>
              </a:rPr>
              <a:t>シミュレーション</a:t>
            </a:r>
            <a:endParaRPr lang="en-US" altLang="ja-JP" sz="2400" dirty="0" smtClean="0">
              <a:solidFill>
                <a:schemeClr val="tx1"/>
              </a:solidFill>
            </a:endParaRPr>
          </a:p>
          <a:p>
            <a:r>
              <a:rPr lang="en-US" altLang="ja-JP" sz="2400" dirty="0" smtClean="0">
                <a:solidFill>
                  <a:schemeClr val="tx1"/>
                </a:solidFill>
              </a:rPr>
              <a:t>PHYSIA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F:\image\ppsim10mar2010_RhoZ_screen.png"/>
          <p:cNvPicPr>
            <a:picLocks noChangeAspect="1" noChangeArrowheads="1"/>
          </p:cNvPicPr>
          <p:nvPr/>
        </p:nvPicPr>
        <p:blipFill>
          <a:blip r:embed="rId2" cstate="print"/>
          <a:srcRect l="41939"/>
          <a:stretch>
            <a:fillRect/>
          </a:stretch>
        </p:blipFill>
        <p:spPr bwMode="auto">
          <a:xfrm>
            <a:off x="71438" y="1643074"/>
            <a:ext cx="4252550" cy="4615398"/>
          </a:xfrm>
          <a:prstGeom prst="rect">
            <a:avLst/>
          </a:prstGeom>
          <a:noFill/>
        </p:spPr>
      </p:pic>
      <p:pic>
        <p:nvPicPr>
          <p:cNvPr id="16" name="Picture 3" descr="F:\image\PbPbsim_RhoZ.png"/>
          <p:cNvPicPr>
            <a:picLocks noChangeAspect="1" noChangeArrowheads="1"/>
          </p:cNvPicPr>
          <p:nvPr/>
        </p:nvPicPr>
        <p:blipFill>
          <a:blip r:embed="rId3" cstate="print"/>
          <a:srcRect/>
          <a:stretch>
            <a:fillRect/>
          </a:stretch>
        </p:blipFill>
        <p:spPr bwMode="auto">
          <a:xfrm>
            <a:off x="4428227" y="1643074"/>
            <a:ext cx="4653179" cy="4643446"/>
          </a:xfrm>
          <a:prstGeom prst="rect">
            <a:avLst/>
          </a:prstGeom>
          <a:noFill/>
        </p:spPr>
      </p:pic>
      <p:sp>
        <p:nvSpPr>
          <p:cNvPr id="2" name="タイトル 1"/>
          <p:cNvSpPr>
            <a:spLocks noGrp="1"/>
          </p:cNvSpPr>
          <p:nvPr>
            <p:ph type="title"/>
          </p:nvPr>
        </p:nvSpPr>
        <p:spPr>
          <a:xfrm>
            <a:off x="457200" y="346076"/>
            <a:ext cx="8229600" cy="582594"/>
          </a:xfrm>
        </p:spPr>
        <p:txBody>
          <a:bodyPr>
            <a:normAutofit/>
          </a:bodyPr>
          <a:lstStyle/>
          <a:p>
            <a:r>
              <a:rPr kumimoji="1" lang="en-US" altLang="ja-JP" sz="3200" dirty="0" smtClean="0"/>
              <a:t>Event Display </a:t>
            </a:r>
            <a:r>
              <a:rPr lang="ja-JP" altLang="en-US" sz="3200" dirty="0" smtClean="0"/>
              <a:t>～</a:t>
            </a:r>
            <a:r>
              <a:rPr kumimoji="1" lang="en-US" altLang="ja-JP" sz="3200" dirty="0" err="1" smtClean="0"/>
              <a:t>AliEve</a:t>
            </a:r>
            <a:r>
              <a:rPr lang="ja-JP" altLang="en-US" sz="3200" dirty="0" smtClean="0"/>
              <a:t> ～</a:t>
            </a:r>
            <a:r>
              <a:rPr kumimoji="1" lang="ja-JP" altLang="en-US" sz="3200" dirty="0" smtClean="0"/>
              <a:t>の例</a:t>
            </a:r>
            <a:endParaRPr kumimoji="1" lang="ja-JP" altLang="en-US" sz="3200" dirty="0"/>
          </a:p>
        </p:txBody>
      </p:sp>
      <p:sp>
        <p:nvSpPr>
          <p:cNvPr id="10" name="スライド番号プレースホルダ 9"/>
          <p:cNvSpPr>
            <a:spLocks noGrp="1"/>
          </p:cNvSpPr>
          <p:nvPr>
            <p:ph type="sldNum" sz="quarter" idx="12"/>
          </p:nvPr>
        </p:nvSpPr>
        <p:spPr/>
        <p:txBody>
          <a:bodyPr/>
          <a:lstStyle/>
          <a:p>
            <a:fld id="{C3C0E039-B1AF-4A27-B170-F8D43FA2C2A4}" type="slidenum">
              <a:rPr kumimoji="1" lang="ja-JP" altLang="en-US" smtClean="0"/>
              <a:pPr/>
              <a:t>13</a:t>
            </a:fld>
            <a:endParaRPr kumimoji="1" lang="ja-JP" altLang="en-US"/>
          </a:p>
        </p:txBody>
      </p:sp>
      <p:sp>
        <p:nvSpPr>
          <p:cNvPr id="17" name="テキスト ボックス 16"/>
          <p:cNvSpPr txBox="1"/>
          <p:nvPr/>
        </p:nvSpPr>
        <p:spPr>
          <a:xfrm>
            <a:off x="3714744" y="1643050"/>
            <a:ext cx="1357322" cy="461665"/>
          </a:xfrm>
          <a:prstGeom prst="rect">
            <a:avLst/>
          </a:prstGeom>
          <a:solidFill>
            <a:schemeClr val="bg2"/>
          </a:solidFill>
        </p:spPr>
        <p:txBody>
          <a:bodyPr wrap="square" rtlCol="0">
            <a:spAutoFit/>
          </a:bodyPr>
          <a:lstStyle/>
          <a:p>
            <a:r>
              <a:rPr lang="ja-JP" altLang="en-US" sz="2400" dirty="0" smtClean="0"/>
              <a:t>真横から</a:t>
            </a:r>
            <a:endParaRPr kumimoji="1" lang="ja-JP" altLang="en-US" sz="2400" dirty="0"/>
          </a:p>
        </p:txBody>
      </p:sp>
      <p:sp>
        <p:nvSpPr>
          <p:cNvPr id="18" name="テキスト ボックス 17"/>
          <p:cNvSpPr txBox="1"/>
          <p:nvPr/>
        </p:nvSpPr>
        <p:spPr>
          <a:xfrm>
            <a:off x="71406" y="6324921"/>
            <a:ext cx="8501122" cy="461665"/>
          </a:xfrm>
          <a:prstGeom prst="rect">
            <a:avLst/>
          </a:prstGeom>
          <a:noFill/>
        </p:spPr>
        <p:txBody>
          <a:bodyPr wrap="square" rtlCol="0">
            <a:spAutoFit/>
          </a:bodyPr>
          <a:lstStyle/>
          <a:p>
            <a:pPr>
              <a:buFont typeface="Arial" pitchFamily="34" charset="0"/>
              <a:buChar char="•"/>
            </a:pPr>
            <a:r>
              <a:rPr kumimoji="1" lang="ja-JP" altLang="en-US" sz="2400" dirty="0" smtClean="0"/>
              <a:t>　核子数の多い</a:t>
            </a:r>
            <a:r>
              <a:rPr kumimoji="1" lang="en-US" altLang="ja-JP" sz="2400" dirty="0" err="1" smtClean="0"/>
              <a:t>PbPb</a:t>
            </a:r>
            <a:r>
              <a:rPr kumimoji="1" lang="ja-JP" altLang="en-US" sz="2400" dirty="0" smtClean="0"/>
              <a:t>衝突の方が、生成粒子が多いことがわかる</a:t>
            </a:r>
            <a:endParaRPr kumimoji="1" lang="ja-JP" altLang="en-US" sz="2400" dirty="0"/>
          </a:p>
        </p:txBody>
      </p:sp>
      <p:sp>
        <p:nvSpPr>
          <p:cNvPr id="11" name="角丸四角形 10"/>
          <p:cNvSpPr/>
          <p:nvPr/>
        </p:nvSpPr>
        <p:spPr>
          <a:xfrm>
            <a:off x="4929190" y="1071546"/>
            <a:ext cx="4000528" cy="71438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smtClean="0">
                <a:solidFill>
                  <a:schemeClr val="tx1"/>
                </a:solidFill>
              </a:rPr>
              <a:t>PbPb5.5TeV</a:t>
            </a:r>
            <a:r>
              <a:rPr lang="ja-JP" altLang="en-US" sz="2400" dirty="0" smtClean="0">
                <a:solidFill>
                  <a:schemeClr val="tx1"/>
                </a:solidFill>
              </a:rPr>
              <a:t>シミュレーション</a:t>
            </a:r>
            <a:endParaRPr lang="en-US" altLang="ja-JP" sz="2400" dirty="0" smtClean="0">
              <a:solidFill>
                <a:schemeClr val="tx1"/>
              </a:solidFill>
            </a:endParaRPr>
          </a:p>
          <a:p>
            <a:r>
              <a:rPr lang="en-US" altLang="ja-JP" sz="2400" dirty="0" smtClean="0">
                <a:solidFill>
                  <a:schemeClr val="tx1"/>
                </a:solidFill>
              </a:rPr>
              <a:t>HIJING</a:t>
            </a:r>
          </a:p>
        </p:txBody>
      </p:sp>
      <p:sp>
        <p:nvSpPr>
          <p:cNvPr id="12" name="角丸四角形 11"/>
          <p:cNvSpPr/>
          <p:nvPr/>
        </p:nvSpPr>
        <p:spPr>
          <a:xfrm>
            <a:off x="357190" y="1071546"/>
            <a:ext cx="3571868" cy="71438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smtClean="0">
                <a:solidFill>
                  <a:schemeClr val="tx1"/>
                </a:solidFill>
              </a:rPr>
              <a:t>pp5.5TeV</a:t>
            </a:r>
            <a:r>
              <a:rPr lang="ja-JP" altLang="en-US" sz="2400" dirty="0" smtClean="0">
                <a:solidFill>
                  <a:schemeClr val="tx1"/>
                </a:solidFill>
              </a:rPr>
              <a:t>シミュレーション</a:t>
            </a:r>
            <a:endParaRPr lang="en-US" altLang="ja-JP" sz="2400" dirty="0" smtClean="0">
              <a:solidFill>
                <a:schemeClr val="tx1"/>
              </a:solidFill>
            </a:endParaRPr>
          </a:p>
          <a:p>
            <a:r>
              <a:rPr lang="en-US" altLang="ja-JP" sz="2400" dirty="0" smtClean="0">
                <a:solidFill>
                  <a:schemeClr val="tx1"/>
                </a:solidFill>
              </a:rPr>
              <a:t>PHYSIA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46076"/>
            <a:ext cx="8229600" cy="582594"/>
          </a:xfrm>
        </p:spPr>
        <p:txBody>
          <a:bodyPr>
            <a:normAutofit/>
          </a:bodyPr>
          <a:lstStyle/>
          <a:p>
            <a:r>
              <a:rPr kumimoji="1" lang="en-US" altLang="ja-JP" sz="3200" dirty="0" smtClean="0"/>
              <a:t>Event Display </a:t>
            </a:r>
            <a:r>
              <a:rPr lang="ja-JP" altLang="en-US" sz="3200" dirty="0" smtClean="0"/>
              <a:t>～</a:t>
            </a:r>
            <a:r>
              <a:rPr kumimoji="1" lang="en-US" altLang="ja-JP" sz="3200" dirty="0" err="1" smtClean="0"/>
              <a:t>AliEve</a:t>
            </a:r>
            <a:r>
              <a:rPr lang="ja-JP" altLang="en-US" sz="3200" dirty="0" smtClean="0"/>
              <a:t> ～</a:t>
            </a:r>
            <a:r>
              <a:rPr kumimoji="1" lang="ja-JP" altLang="en-US" sz="3200" dirty="0" smtClean="0"/>
              <a:t>の例</a:t>
            </a:r>
            <a:endParaRPr kumimoji="1" lang="ja-JP" altLang="en-US" sz="3200" dirty="0"/>
          </a:p>
        </p:txBody>
      </p:sp>
      <p:pic>
        <p:nvPicPr>
          <p:cNvPr id="23556" name="Picture 4" descr="F:\image\PbPbsim_RPhi.png"/>
          <p:cNvPicPr>
            <a:picLocks noChangeAspect="1" noChangeArrowheads="1"/>
          </p:cNvPicPr>
          <p:nvPr/>
        </p:nvPicPr>
        <p:blipFill>
          <a:blip r:embed="rId2" cstate="print"/>
          <a:srcRect/>
          <a:stretch>
            <a:fillRect/>
          </a:stretch>
        </p:blipFill>
        <p:spPr bwMode="auto">
          <a:xfrm>
            <a:off x="4785413" y="1681451"/>
            <a:ext cx="4232553" cy="4214842"/>
          </a:xfrm>
          <a:prstGeom prst="rect">
            <a:avLst/>
          </a:prstGeom>
          <a:noFill/>
        </p:spPr>
      </p:pic>
      <p:sp>
        <p:nvSpPr>
          <p:cNvPr id="10" name="スライド番号プレースホルダ 9"/>
          <p:cNvSpPr>
            <a:spLocks noGrp="1"/>
          </p:cNvSpPr>
          <p:nvPr>
            <p:ph type="sldNum" sz="quarter" idx="12"/>
          </p:nvPr>
        </p:nvSpPr>
        <p:spPr/>
        <p:txBody>
          <a:bodyPr/>
          <a:lstStyle/>
          <a:p>
            <a:fld id="{C3C0E039-B1AF-4A27-B170-F8D43FA2C2A4}" type="slidenum">
              <a:rPr kumimoji="1" lang="ja-JP" altLang="en-US" smtClean="0"/>
              <a:pPr/>
              <a:t>14</a:t>
            </a:fld>
            <a:endParaRPr kumimoji="1" lang="ja-JP" altLang="en-US"/>
          </a:p>
        </p:txBody>
      </p:sp>
      <p:pic>
        <p:nvPicPr>
          <p:cNvPr id="11" name="Picture 4" descr="F:\image\ppsim10mar2010_RPhi_screen.png"/>
          <p:cNvPicPr>
            <a:picLocks noChangeAspect="1" noChangeArrowheads="1"/>
          </p:cNvPicPr>
          <p:nvPr/>
        </p:nvPicPr>
        <p:blipFill>
          <a:blip r:embed="rId3" cstate="print"/>
          <a:srcRect/>
          <a:stretch>
            <a:fillRect/>
          </a:stretch>
        </p:blipFill>
        <p:spPr bwMode="auto">
          <a:xfrm>
            <a:off x="109595" y="1681451"/>
            <a:ext cx="4400401" cy="4214842"/>
          </a:xfrm>
          <a:prstGeom prst="rect">
            <a:avLst/>
          </a:prstGeom>
          <a:noFill/>
        </p:spPr>
      </p:pic>
      <p:sp>
        <p:nvSpPr>
          <p:cNvPr id="8" name="テキスト ボックス 7"/>
          <p:cNvSpPr txBox="1"/>
          <p:nvPr/>
        </p:nvSpPr>
        <p:spPr>
          <a:xfrm>
            <a:off x="3286116" y="5136734"/>
            <a:ext cx="2571768" cy="830997"/>
          </a:xfrm>
          <a:prstGeom prst="rect">
            <a:avLst/>
          </a:prstGeom>
          <a:solidFill>
            <a:schemeClr val="bg2"/>
          </a:solidFill>
        </p:spPr>
        <p:txBody>
          <a:bodyPr wrap="square" rtlCol="0">
            <a:spAutoFit/>
          </a:bodyPr>
          <a:lstStyle/>
          <a:p>
            <a:r>
              <a:rPr lang="ja-JP" altLang="en-US" sz="2400" dirty="0" smtClean="0"/>
              <a:t>正面から</a:t>
            </a:r>
            <a:endParaRPr lang="en-US" altLang="ja-JP" sz="2400" dirty="0" smtClean="0"/>
          </a:p>
          <a:p>
            <a:r>
              <a:rPr kumimoji="1" lang="ja-JP" altLang="en-US" sz="2400" dirty="0" smtClean="0"/>
              <a:t>ビーム軸方向から</a:t>
            </a:r>
            <a:endParaRPr kumimoji="1" lang="ja-JP" altLang="en-US" sz="2400" dirty="0"/>
          </a:p>
        </p:txBody>
      </p:sp>
      <p:sp>
        <p:nvSpPr>
          <p:cNvPr id="9" name="テキスト ボックス 8"/>
          <p:cNvSpPr txBox="1"/>
          <p:nvPr/>
        </p:nvSpPr>
        <p:spPr>
          <a:xfrm>
            <a:off x="214282" y="6039169"/>
            <a:ext cx="8501122" cy="461665"/>
          </a:xfrm>
          <a:prstGeom prst="rect">
            <a:avLst/>
          </a:prstGeom>
          <a:noFill/>
        </p:spPr>
        <p:txBody>
          <a:bodyPr wrap="square" rtlCol="0">
            <a:spAutoFit/>
          </a:bodyPr>
          <a:lstStyle/>
          <a:p>
            <a:pPr>
              <a:buFont typeface="Arial" pitchFamily="34" charset="0"/>
              <a:buChar char="•"/>
            </a:pPr>
            <a:r>
              <a:rPr kumimoji="1" lang="ja-JP" altLang="en-US" sz="2400" dirty="0" smtClean="0"/>
              <a:t>　核子数の多い</a:t>
            </a:r>
            <a:r>
              <a:rPr kumimoji="1" lang="en-US" altLang="ja-JP" sz="2400" dirty="0" err="1" smtClean="0"/>
              <a:t>PbPb</a:t>
            </a:r>
            <a:r>
              <a:rPr kumimoji="1" lang="ja-JP" altLang="en-US" sz="2400" dirty="0" smtClean="0"/>
              <a:t>衝突の方が、生成粒子が多いことがわかる</a:t>
            </a:r>
            <a:endParaRPr kumimoji="1" lang="ja-JP" altLang="en-US" sz="2400" dirty="0"/>
          </a:p>
        </p:txBody>
      </p:sp>
      <p:sp>
        <p:nvSpPr>
          <p:cNvPr id="12" name="角丸四角形 11"/>
          <p:cNvSpPr/>
          <p:nvPr/>
        </p:nvSpPr>
        <p:spPr>
          <a:xfrm>
            <a:off x="4929190" y="1071546"/>
            <a:ext cx="4000528" cy="71438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smtClean="0">
                <a:solidFill>
                  <a:schemeClr val="tx1"/>
                </a:solidFill>
              </a:rPr>
              <a:t>PbPb5.5TeV</a:t>
            </a:r>
            <a:r>
              <a:rPr lang="ja-JP" altLang="en-US" sz="2400" dirty="0" smtClean="0">
                <a:solidFill>
                  <a:schemeClr val="tx1"/>
                </a:solidFill>
              </a:rPr>
              <a:t>シミュレーション</a:t>
            </a:r>
            <a:endParaRPr lang="en-US" altLang="ja-JP" sz="2400" dirty="0" smtClean="0">
              <a:solidFill>
                <a:schemeClr val="tx1"/>
              </a:solidFill>
            </a:endParaRPr>
          </a:p>
          <a:p>
            <a:r>
              <a:rPr lang="en-US" altLang="ja-JP" sz="2400" dirty="0" smtClean="0">
                <a:solidFill>
                  <a:schemeClr val="tx1"/>
                </a:solidFill>
              </a:rPr>
              <a:t>HIJING</a:t>
            </a:r>
          </a:p>
        </p:txBody>
      </p:sp>
      <p:sp>
        <p:nvSpPr>
          <p:cNvPr id="15" name="角丸四角形 14"/>
          <p:cNvSpPr/>
          <p:nvPr/>
        </p:nvSpPr>
        <p:spPr>
          <a:xfrm>
            <a:off x="357190" y="1071546"/>
            <a:ext cx="3571868" cy="71438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smtClean="0">
                <a:solidFill>
                  <a:schemeClr val="tx1"/>
                </a:solidFill>
              </a:rPr>
              <a:t>pp5.5TeV</a:t>
            </a:r>
            <a:r>
              <a:rPr lang="ja-JP" altLang="en-US" sz="2400" dirty="0" smtClean="0">
                <a:solidFill>
                  <a:schemeClr val="tx1"/>
                </a:solidFill>
              </a:rPr>
              <a:t>シミュレーション</a:t>
            </a:r>
            <a:endParaRPr lang="en-US" altLang="ja-JP" sz="2400" dirty="0" smtClean="0">
              <a:solidFill>
                <a:schemeClr val="tx1"/>
              </a:solidFill>
            </a:endParaRPr>
          </a:p>
          <a:p>
            <a:r>
              <a:rPr lang="en-US" altLang="ja-JP" sz="2400" dirty="0" smtClean="0">
                <a:solidFill>
                  <a:schemeClr val="tx1"/>
                </a:solidFill>
              </a:rPr>
              <a:t>PHYSIA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85728"/>
            <a:ext cx="8229600" cy="582594"/>
          </a:xfrm>
        </p:spPr>
        <p:txBody>
          <a:bodyPr>
            <a:normAutofit/>
          </a:bodyPr>
          <a:lstStyle/>
          <a:p>
            <a:r>
              <a:rPr kumimoji="1" lang="en-US" altLang="ja-JP" sz="3200" dirty="0" smtClean="0"/>
              <a:t>Event Display </a:t>
            </a:r>
            <a:r>
              <a:rPr lang="ja-JP" altLang="en-US" sz="3200" dirty="0" smtClean="0"/>
              <a:t>～</a:t>
            </a:r>
            <a:r>
              <a:rPr kumimoji="1" lang="en-US" altLang="ja-JP" sz="3200" dirty="0" err="1" smtClean="0"/>
              <a:t>AliEve</a:t>
            </a:r>
            <a:r>
              <a:rPr lang="ja-JP" altLang="en-US" sz="3200" dirty="0" smtClean="0"/>
              <a:t> ～</a:t>
            </a:r>
            <a:r>
              <a:rPr kumimoji="1" lang="ja-JP" altLang="en-US" sz="3200" dirty="0" smtClean="0"/>
              <a:t>の例</a:t>
            </a:r>
            <a:endParaRPr kumimoji="1" lang="ja-JP" altLang="en-US" sz="3200" dirty="0"/>
          </a:p>
        </p:txBody>
      </p:sp>
      <p:sp>
        <p:nvSpPr>
          <p:cNvPr id="10" name="スライド番号プレースホルダ 9"/>
          <p:cNvSpPr>
            <a:spLocks noGrp="1"/>
          </p:cNvSpPr>
          <p:nvPr>
            <p:ph type="sldNum" sz="quarter" idx="12"/>
          </p:nvPr>
        </p:nvSpPr>
        <p:spPr/>
        <p:txBody>
          <a:bodyPr/>
          <a:lstStyle/>
          <a:p>
            <a:fld id="{C3C0E039-B1AF-4A27-B170-F8D43FA2C2A4}" type="slidenum">
              <a:rPr kumimoji="1" lang="ja-JP" altLang="en-US" smtClean="0"/>
              <a:pPr/>
              <a:t>15</a:t>
            </a:fld>
            <a:endParaRPr kumimoji="1" lang="ja-JP" altLang="en-US"/>
          </a:p>
        </p:txBody>
      </p:sp>
      <p:sp>
        <p:nvSpPr>
          <p:cNvPr id="18" name="テキスト ボックス 17"/>
          <p:cNvSpPr txBox="1"/>
          <p:nvPr/>
        </p:nvSpPr>
        <p:spPr>
          <a:xfrm>
            <a:off x="214282" y="6039169"/>
            <a:ext cx="8501122" cy="461665"/>
          </a:xfrm>
          <a:prstGeom prst="rect">
            <a:avLst/>
          </a:prstGeom>
          <a:noFill/>
        </p:spPr>
        <p:txBody>
          <a:bodyPr wrap="square" rtlCol="0">
            <a:spAutoFit/>
          </a:bodyPr>
          <a:lstStyle/>
          <a:p>
            <a:pPr>
              <a:buFont typeface="Arial" pitchFamily="34" charset="0"/>
              <a:buChar char="•"/>
            </a:pPr>
            <a:r>
              <a:rPr kumimoji="1" lang="ja-JP" altLang="en-US" sz="2400" dirty="0" smtClean="0"/>
              <a:t>　</a:t>
            </a:r>
            <a:r>
              <a:rPr kumimoji="1" lang="en-US" altLang="ja-JP" sz="2400" dirty="0" smtClean="0"/>
              <a:t>pp</a:t>
            </a:r>
            <a:r>
              <a:rPr kumimoji="1" lang="ja-JP" altLang="en-US" sz="2400" dirty="0" smtClean="0"/>
              <a:t>の世界最高エネルギー</a:t>
            </a:r>
            <a:r>
              <a:rPr kumimoji="1" lang="en-US" altLang="ja-JP" sz="2400" dirty="0" smtClean="0"/>
              <a:t>2.36TeV</a:t>
            </a:r>
            <a:r>
              <a:rPr kumimoji="1" lang="ja-JP" altLang="en-US" sz="2400" dirty="0" smtClean="0"/>
              <a:t>でも</a:t>
            </a:r>
            <a:r>
              <a:rPr kumimoji="1" lang="en-US" altLang="ja-JP" sz="2400" dirty="0" smtClean="0"/>
              <a:t>event</a:t>
            </a:r>
            <a:r>
              <a:rPr kumimoji="1" lang="ja-JP" altLang="en-US" sz="2400" dirty="0" smtClean="0"/>
              <a:t>が観測された。</a:t>
            </a:r>
            <a:endParaRPr kumimoji="1" lang="ja-JP" altLang="en-US" sz="2400" dirty="0"/>
          </a:p>
        </p:txBody>
      </p:sp>
      <p:pic>
        <p:nvPicPr>
          <p:cNvPr id="12" name="Picture 2" descr="F:\image\12Dec2009_runnum104845_evenum265_3D.png"/>
          <p:cNvPicPr>
            <a:picLocks noChangeAspect="1" noChangeArrowheads="1"/>
          </p:cNvPicPr>
          <p:nvPr/>
        </p:nvPicPr>
        <p:blipFill>
          <a:blip r:embed="rId2" cstate="print"/>
          <a:srcRect l="9792"/>
          <a:stretch>
            <a:fillRect/>
          </a:stretch>
        </p:blipFill>
        <p:spPr bwMode="auto">
          <a:xfrm>
            <a:off x="84021" y="1944517"/>
            <a:ext cx="4273665" cy="3984813"/>
          </a:xfrm>
          <a:prstGeom prst="rect">
            <a:avLst/>
          </a:prstGeom>
          <a:noFill/>
        </p:spPr>
      </p:pic>
      <p:pic>
        <p:nvPicPr>
          <p:cNvPr id="14" name="Picture 2" descr="F:\image\14Dec2009_runnum105057_evenum1229_3D.png"/>
          <p:cNvPicPr>
            <a:picLocks noChangeAspect="1" noChangeArrowheads="1"/>
          </p:cNvPicPr>
          <p:nvPr/>
        </p:nvPicPr>
        <p:blipFill>
          <a:blip r:embed="rId3" cstate="print"/>
          <a:srcRect l="21784"/>
          <a:stretch>
            <a:fillRect/>
          </a:stretch>
        </p:blipFill>
        <p:spPr bwMode="auto">
          <a:xfrm>
            <a:off x="4618388" y="2000240"/>
            <a:ext cx="4413641" cy="3951736"/>
          </a:xfrm>
          <a:prstGeom prst="rect">
            <a:avLst/>
          </a:prstGeom>
          <a:noFill/>
        </p:spPr>
      </p:pic>
      <p:sp>
        <p:nvSpPr>
          <p:cNvPr id="13" name="テキスト ボックス 12"/>
          <p:cNvSpPr txBox="1"/>
          <p:nvPr/>
        </p:nvSpPr>
        <p:spPr>
          <a:xfrm>
            <a:off x="3857620" y="1928802"/>
            <a:ext cx="1214446" cy="461665"/>
          </a:xfrm>
          <a:prstGeom prst="rect">
            <a:avLst/>
          </a:prstGeom>
          <a:solidFill>
            <a:schemeClr val="bg2"/>
          </a:solidFill>
        </p:spPr>
        <p:txBody>
          <a:bodyPr wrap="square" rtlCol="0">
            <a:spAutoFit/>
          </a:bodyPr>
          <a:lstStyle/>
          <a:p>
            <a:r>
              <a:rPr kumimoji="1" lang="en-US" altLang="ja-JP" sz="2400" dirty="0" smtClean="0"/>
              <a:t>3D</a:t>
            </a:r>
            <a:r>
              <a:rPr kumimoji="1" lang="ja-JP" altLang="en-US" sz="2400" dirty="0" smtClean="0"/>
              <a:t>表示</a:t>
            </a:r>
            <a:endParaRPr kumimoji="1" lang="ja-JP" altLang="en-US" sz="2400" dirty="0"/>
          </a:p>
        </p:txBody>
      </p:sp>
      <p:sp>
        <p:nvSpPr>
          <p:cNvPr id="20" name="角丸四角形 19"/>
          <p:cNvSpPr/>
          <p:nvPr/>
        </p:nvSpPr>
        <p:spPr>
          <a:xfrm>
            <a:off x="71406" y="1000108"/>
            <a:ext cx="4000528" cy="100013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400"/>
              </a:lnSpc>
            </a:pPr>
            <a:r>
              <a:rPr lang="en-US" altLang="ja-JP" sz="2400" dirty="0" smtClean="0">
                <a:solidFill>
                  <a:schemeClr val="tx1"/>
                </a:solidFill>
              </a:rPr>
              <a:t>2009</a:t>
            </a:r>
            <a:r>
              <a:rPr lang="ja-JP" altLang="en-US" sz="2400" dirty="0" smtClean="0">
                <a:solidFill>
                  <a:schemeClr val="tx1"/>
                </a:solidFill>
              </a:rPr>
              <a:t>年</a:t>
            </a:r>
            <a:r>
              <a:rPr lang="en-US" altLang="ja-JP" sz="2400" dirty="0" smtClean="0">
                <a:solidFill>
                  <a:schemeClr val="tx1"/>
                </a:solidFill>
              </a:rPr>
              <a:t>12</a:t>
            </a:r>
            <a:r>
              <a:rPr lang="ja-JP" altLang="en-US" sz="2400" dirty="0" smtClean="0">
                <a:solidFill>
                  <a:schemeClr val="tx1"/>
                </a:solidFill>
              </a:rPr>
              <a:t>月</a:t>
            </a:r>
            <a:r>
              <a:rPr lang="en-US" altLang="ja-JP" sz="2400" dirty="0" smtClean="0">
                <a:solidFill>
                  <a:schemeClr val="tx1"/>
                </a:solidFill>
              </a:rPr>
              <a:t>12</a:t>
            </a:r>
            <a:r>
              <a:rPr lang="ja-JP" altLang="en-US" sz="2400" dirty="0" smtClean="0">
                <a:solidFill>
                  <a:schemeClr val="tx1"/>
                </a:solidFill>
              </a:rPr>
              <a:t>日　</a:t>
            </a:r>
            <a:r>
              <a:rPr lang="en-US" altLang="ja-JP" sz="2400" dirty="0" smtClean="0">
                <a:solidFill>
                  <a:schemeClr val="tx1"/>
                </a:solidFill>
              </a:rPr>
              <a:t>pp900GeV</a:t>
            </a:r>
          </a:p>
          <a:p>
            <a:pPr>
              <a:lnSpc>
                <a:spcPts val="2400"/>
              </a:lnSpc>
            </a:pPr>
            <a:r>
              <a:rPr lang="en-US" altLang="ja-JP" sz="2400" dirty="0" smtClean="0">
                <a:solidFill>
                  <a:schemeClr val="tx1"/>
                </a:solidFill>
              </a:rPr>
              <a:t>run number = 104845</a:t>
            </a:r>
          </a:p>
          <a:p>
            <a:pPr>
              <a:lnSpc>
                <a:spcPts val="2400"/>
              </a:lnSpc>
            </a:pPr>
            <a:r>
              <a:rPr lang="en-US" altLang="ja-JP" sz="2400" dirty="0" smtClean="0">
                <a:solidFill>
                  <a:schemeClr val="tx1"/>
                </a:solidFill>
              </a:rPr>
              <a:t>event number = 265</a:t>
            </a:r>
          </a:p>
        </p:txBody>
      </p:sp>
      <p:sp>
        <p:nvSpPr>
          <p:cNvPr id="21" name="角丸四角形 20"/>
          <p:cNvSpPr/>
          <p:nvPr/>
        </p:nvSpPr>
        <p:spPr>
          <a:xfrm>
            <a:off x="4643438" y="1000108"/>
            <a:ext cx="4000528" cy="100013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400"/>
              </a:lnSpc>
            </a:pPr>
            <a:r>
              <a:rPr lang="en-US" altLang="ja-JP" sz="2400" dirty="0" smtClean="0">
                <a:solidFill>
                  <a:schemeClr val="tx1"/>
                </a:solidFill>
              </a:rPr>
              <a:t>2009</a:t>
            </a:r>
            <a:r>
              <a:rPr lang="ja-JP" altLang="en-US" sz="2400" dirty="0" smtClean="0">
                <a:solidFill>
                  <a:schemeClr val="tx1"/>
                </a:solidFill>
              </a:rPr>
              <a:t>年</a:t>
            </a:r>
            <a:r>
              <a:rPr lang="en-US" altLang="ja-JP" sz="2400" dirty="0" smtClean="0">
                <a:solidFill>
                  <a:schemeClr val="tx1"/>
                </a:solidFill>
              </a:rPr>
              <a:t>12</a:t>
            </a:r>
            <a:r>
              <a:rPr lang="ja-JP" altLang="en-US" sz="2400" dirty="0" smtClean="0">
                <a:solidFill>
                  <a:schemeClr val="tx1"/>
                </a:solidFill>
              </a:rPr>
              <a:t>月</a:t>
            </a:r>
            <a:r>
              <a:rPr lang="en-US" altLang="ja-JP" sz="2400" dirty="0" smtClean="0">
                <a:solidFill>
                  <a:schemeClr val="tx1"/>
                </a:solidFill>
              </a:rPr>
              <a:t>14</a:t>
            </a:r>
            <a:r>
              <a:rPr lang="ja-JP" altLang="en-US" sz="2400" dirty="0" smtClean="0">
                <a:solidFill>
                  <a:schemeClr val="tx1"/>
                </a:solidFill>
              </a:rPr>
              <a:t>日　</a:t>
            </a:r>
            <a:r>
              <a:rPr lang="en-US" altLang="ja-JP" sz="2400" dirty="0" smtClean="0">
                <a:solidFill>
                  <a:schemeClr val="tx1"/>
                </a:solidFill>
              </a:rPr>
              <a:t>pp2.36TeV</a:t>
            </a:r>
          </a:p>
          <a:p>
            <a:pPr>
              <a:lnSpc>
                <a:spcPts val="2400"/>
              </a:lnSpc>
            </a:pPr>
            <a:r>
              <a:rPr lang="en-US" altLang="ja-JP" sz="2400" dirty="0" smtClean="0">
                <a:solidFill>
                  <a:schemeClr val="tx1"/>
                </a:solidFill>
              </a:rPr>
              <a:t>run number = 105057</a:t>
            </a:r>
          </a:p>
          <a:p>
            <a:pPr>
              <a:lnSpc>
                <a:spcPts val="2400"/>
              </a:lnSpc>
            </a:pPr>
            <a:r>
              <a:rPr lang="en-US" altLang="ja-JP" sz="2400" dirty="0" smtClean="0">
                <a:solidFill>
                  <a:schemeClr val="tx1"/>
                </a:solidFill>
              </a:rPr>
              <a:t>event number = 1229</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descr="F:\image\14Dec2009_runnum105057_evenum1229_RhoZ.png"/>
          <p:cNvPicPr>
            <a:picLocks noChangeAspect="1" noChangeArrowheads="1"/>
          </p:cNvPicPr>
          <p:nvPr/>
        </p:nvPicPr>
        <p:blipFill>
          <a:blip r:embed="rId2" cstate="print"/>
          <a:srcRect/>
          <a:stretch>
            <a:fillRect/>
          </a:stretch>
        </p:blipFill>
        <p:spPr bwMode="auto">
          <a:xfrm>
            <a:off x="4521262" y="1857364"/>
            <a:ext cx="4551332" cy="4135209"/>
          </a:xfrm>
          <a:prstGeom prst="rect">
            <a:avLst/>
          </a:prstGeom>
          <a:noFill/>
        </p:spPr>
      </p:pic>
      <p:pic>
        <p:nvPicPr>
          <p:cNvPr id="11" name="Picture 3" descr="F:\image\12Dec2009_runnum104845_evenum265_RhoZ.png"/>
          <p:cNvPicPr>
            <a:picLocks noChangeAspect="1" noChangeArrowheads="1"/>
          </p:cNvPicPr>
          <p:nvPr/>
        </p:nvPicPr>
        <p:blipFill>
          <a:blip r:embed="rId3" cstate="print"/>
          <a:srcRect/>
          <a:stretch>
            <a:fillRect/>
          </a:stretch>
        </p:blipFill>
        <p:spPr bwMode="auto">
          <a:xfrm>
            <a:off x="71405" y="1857364"/>
            <a:ext cx="4351441" cy="4143404"/>
          </a:xfrm>
          <a:prstGeom prst="rect">
            <a:avLst/>
          </a:prstGeom>
          <a:noFill/>
        </p:spPr>
      </p:pic>
      <p:sp>
        <p:nvSpPr>
          <p:cNvPr id="2" name="タイトル 1"/>
          <p:cNvSpPr>
            <a:spLocks noGrp="1"/>
          </p:cNvSpPr>
          <p:nvPr>
            <p:ph type="title"/>
          </p:nvPr>
        </p:nvSpPr>
        <p:spPr>
          <a:xfrm>
            <a:off x="457200" y="285728"/>
            <a:ext cx="8229600" cy="582594"/>
          </a:xfrm>
        </p:spPr>
        <p:txBody>
          <a:bodyPr>
            <a:normAutofit/>
          </a:bodyPr>
          <a:lstStyle/>
          <a:p>
            <a:r>
              <a:rPr kumimoji="1" lang="en-US" altLang="ja-JP" sz="3200" dirty="0" smtClean="0"/>
              <a:t>Event Display </a:t>
            </a:r>
            <a:r>
              <a:rPr lang="ja-JP" altLang="en-US" sz="3200" dirty="0" smtClean="0"/>
              <a:t>～</a:t>
            </a:r>
            <a:r>
              <a:rPr kumimoji="1" lang="en-US" altLang="ja-JP" sz="3200" dirty="0" err="1" smtClean="0"/>
              <a:t>AliEve</a:t>
            </a:r>
            <a:r>
              <a:rPr lang="ja-JP" altLang="en-US" sz="3200" dirty="0" smtClean="0"/>
              <a:t> ～</a:t>
            </a:r>
            <a:r>
              <a:rPr kumimoji="1" lang="ja-JP" altLang="en-US" sz="3200" dirty="0" smtClean="0"/>
              <a:t>の例</a:t>
            </a:r>
            <a:endParaRPr kumimoji="1" lang="ja-JP" altLang="en-US" sz="3200" dirty="0"/>
          </a:p>
        </p:txBody>
      </p:sp>
      <p:sp>
        <p:nvSpPr>
          <p:cNvPr id="10" name="スライド番号プレースホルダ 9"/>
          <p:cNvSpPr>
            <a:spLocks noGrp="1"/>
          </p:cNvSpPr>
          <p:nvPr>
            <p:ph type="sldNum" sz="quarter" idx="12"/>
          </p:nvPr>
        </p:nvSpPr>
        <p:spPr/>
        <p:txBody>
          <a:bodyPr/>
          <a:lstStyle/>
          <a:p>
            <a:fld id="{C3C0E039-B1AF-4A27-B170-F8D43FA2C2A4}" type="slidenum">
              <a:rPr kumimoji="1" lang="ja-JP" altLang="en-US" smtClean="0"/>
              <a:pPr/>
              <a:t>16</a:t>
            </a:fld>
            <a:endParaRPr kumimoji="1" lang="ja-JP" altLang="en-US"/>
          </a:p>
        </p:txBody>
      </p:sp>
      <p:sp>
        <p:nvSpPr>
          <p:cNvPr id="17" name="テキスト ボックス 16"/>
          <p:cNvSpPr txBox="1"/>
          <p:nvPr/>
        </p:nvSpPr>
        <p:spPr>
          <a:xfrm>
            <a:off x="3714744" y="2357430"/>
            <a:ext cx="1357322" cy="461665"/>
          </a:xfrm>
          <a:prstGeom prst="rect">
            <a:avLst/>
          </a:prstGeom>
          <a:solidFill>
            <a:schemeClr val="bg2"/>
          </a:solidFill>
        </p:spPr>
        <p:txBody>
          <a:bodyPr wrap="square" rtlCol="0">
            <a:spAutoFit/>
          </a:bodyPr>
          <a:lstStyle/>
          <a:p>
            <a:r>
              <a:rPr lang="ja-JP" altLang="en-US" sz="2400" dirty="0" smtClean="0"/>
              <a:t>真横から</a:t>
            </a:r>
            <a:endParaRPr kumimoji="1" lang="ja-JP" altLang="en-US" sz="2400" dirty="0"/>
          </a:p>
        </p:txBody>
      </p:sp>
      <p:sp>
        <p:nvSpPr>
          <p:cNvPr id="21" name="角丸四角形 20"/>
          <p:cNvSpPr/>
          <p:nvPr/>
        </p:nvSpPr>
        <p:spPr>
          <a:xfrm>
            <a:off x="71406" y="1000108"/>
            <a:ext cx="4000528" cy="92869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400"/>
              </a:lnSpc>
            </a:pPr>
            <a:r>
              <a:rPr lang="en-US" altLang="ja-JP" sz="2400" dirty="0" smtClean="0">
                <a:solidFill>
                  <a:schemeClr val="tx1"/>
                </a:solidFill>
              </a:rPr>
              <a:t>2009</a:t>
            </a:r>
            <a:r>
              <a:rPr lang="ja-JP" altLang="en-US" sz="2400" dirty="0" smtClean="0">
                <a:solidFill>
                  <a:schemeClr val="tx1"/>
                </a:solidFill>
              </a:rPr>
              <a:t>年</a:t>
            </a:r>
            <a:r>
              <a:rPr lang="en-US" altLang="ja-JP" sz="2400" dirty="0" smtClean="0">
                <a:solidFill>
                  <a:schemeClr val="tx1"/>
                </a:solidFill>
              </a:rPr>
              <a:t>12</a:t>
            </a:r>
            <a:r>
              <a:rPr lang="ja-JP" altLang="en-US" sz="2400" dirty="0" smtClean="0">
                <a:solidFill>
                  <a:schemeClr val="tx1"/>
                </a:solidFill>
              </a:rPr>
              <a:t>月</a:t>
            </a:r>
            <a:r>
              <a:rPr lang="en-US" altLang="ja-JP" sz="2400" dirty="0" smtClean="0">
                <a:solidFill>
                  <a:schemeClr val="tx1"/>
                </a:solidFill>
              </a:rPr>
              <a:t>12</a:t>
            </a:r>
            <a:r>
              <a:rPr lang="ja-JP" altLang="en-US" sz="2400" dirty="0" smtClean="0">
                <a:solidFill>
                  <a:schemeClr val="tx1"/>
                </a:solidFill>
              </a:rPr>
              <a:t>日　</a:t>
            </a:r>
            <a:r>
              <a:rPr lang="en-US" altLang="ja-JP" sz="2400" dirty="0" smtClean="0">
                <a:solidFill>
                  <a:schemeClr val="tx1"/>
                </a:solidFill>
              </a:rPr>
              <a:t>pp900GeV</a:t>
            </a:r>
          </a:p>
          <a:p>
            <a:pPr>
              <a:lnSpc>
                <a:spcPts val="2400"/>
              </a:lnSpc>
            </a:pPr>
            <a:r>
              <a:rPr lang="en-US" altLang="ja-JP" sz="2400" dirty="0" smtClean="0">
                <a:solidFill>
                  <a:schemeClr val="tx1"/>
                </a:solidFill>
              </a:rPr>
              <a:t>run number = 104845</a:t>
            </a:r>
          </a:p>
          <a:p>
            <a:pPr>
              <a:lnSpc>
                <a:spcPts val="2400"/>
              </a:lnSpc>
            </a:pPr>
            <a:r>
              <a:rPr lang="en-US" altLang="ja-JP" sz="2400" dirty="0" smtClean="0">
                <a:solidFill>
                  <a:schemeClr val="tx1"/>
                </a:solidFill>
              </a:rPr>
              <a:t>event number = 265</a:t>
            </a:r>
          </a:p>
        </p:txBody>
      </p:sp>
      <p:sp>
        <p:nvSpPr>
          <p:cNvPr id="23" name="テキスト ボックス 22"/>
          <p:cNvSpPr txBox="1"/>
          <p:nvPr/>
        </p:nvSpPr>
        <p:spPr>
          <a:xfrm>
            <a:off x="214282" y="6110607"/>
            <a:ext cx="8501122" cy="461665"/>
          </a:xfrm>
          <a:prstGeom prst="rect">
            <a:avLst/>
          </a:prstGeom>
          <a:noFill/>
        </p:spPr>
        <p:txBody>
          <a:bodyPr wrap="square" rtlCol="0">
            <a:spAutoFit/>
          </a:bodyPr>
          <a:lstStyle/>
          <a:p>
            <a:pPr>
              <a:buFont typeface="Arial" pitchFamily="34" charset="0"/>
              <a:buChar char="•"/>
            </a:pPr>
            <a:r>
              <a:rPr kumimoji="1" lang="ja-JP" altLang="en-US" sz="2400" dirty="0" smtClean="0"/>
              <a:t>　</a:t>
            </a:r>
            <a:r>
              <a:rPr kumimoji="1" lang="en-US" altLang="ja-JP" sz="2400" dirty="0" smtClean="0"/>
              <a:t>pp</a:t>
            </a:r>
            <a:r>
              <a:rPr kumimoji="1" lang="ja-JP" altLang="en-US" sz="2400" dirty="0" smtClean="0"/>
              <a:t>の世界最高エネルギー</a:t>
            </a:r>
            <a:r>
              <a:rPr kumimoji="1" lang="en-US" altLang="ja-JP" sz="2400" dirty="0" smtClean="0"/>
              <a:t>2.36TeV</a:t>
            </a:r>
            <a:r>
              <a:rPr kumimoji="1" lang="ja-JP" altLang="en-US" sz="2400" dirty="0" smtClean="0"/>
              <a:t>でも</a:t>
            </a:r>
            <a:r>
              <a:rPr kumimoji="1" lang="en-US" altLang="ja-JP" sz="2400" dirty="0" smtClean="0"/>
              <a:t>event</a:t>
            </a:r>
            <a:r>
              <a:rPr kumimoji="1" lang="ja-JP" altLang="en-US" sz="2400" dirty="0" smtClean="0"/>
              <a:t>が観測された。</a:t>
            </a:r>
            <a:endParaRPr kumimoji="1" lang="ja-JP" altLang="en-US" sz="2400" dirty="0"/>
          </a:p>
        </p:txBody>
      </p:sp>
      <p:sp>
        <p:nvSpPr>
          <p:cNvPr id="24" name="角丸四角形 23"/>
          <p:cNvSpPr/>
          <p:nvPr/>
        </p:nvSpPr>
        <p:spPr>
          <a:xfrm>
            <a:off x="4643438" y="1000108"/>
            <a:ext cx="4000528" cy="100013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400"/>
              </a:lnSpc>
            </a:pPr>
            <a:r>
              <a:rPr lang="en-US" altLang="ja-JP" sz="2400" dirty="0" smtClean="0">
                <a:solidFill>
                  <a:schemeClr val="tx1"/>
                </a:solidFill>
              </a:rPr>
              <a:t>2009</a:t>
            </a:r>
            <a:r>
              <a:rPr lang="ja-JP" altLang="en-US" sz="2400" dirty="0" smtClean="0">
                <a:solidFill>
                  <a:schemeClr val="tx1"/>
                </a:solidFill>
              </a:rPr>
              <a:t>年</a:t>
            </a:r>
            <a:r>
              <a:rPr lang="en-US" altLang="ja-JP" sz="2400" dirty="0" smtClean="0">
                <a:solidFill>
                  <a:schemeClr val="tx1"/>
                </a:solidFill>
              </a:rPr>
              <a:t>12</a:t>
            </a:r>
            <a:r>
              <a:rPr lang="ja-JP" altLang="en-US" sz="2400" dirty="0" smtClean="0">
                <a:solidFill>
                  <a:schemeClr val="tx1"/>
                </a:solidFill>
              </a:rPr>
              <a:t>月</a:t>
            </a:r>
            <a:r>
              <a:rPr lang="en-US" altLang="ja-JP" sz="2400" dirty="0" smtClean="0">
                <a:solidFill>
                  <a:schemeClr val="tx1"/>
                </a:solidFill>
              </a:rPr>
              <a:t>14</a:t>
            </a:r>
            <a:r>
              <a:rPr lang="ja-JP" altLang="en-US" sz="2400" dirty="0" smtClean="0">
                <a:solidFill>
                  <a:schemeClr val="tx1"/>
                </a:solidFill>
              </a:rPr>
              <a:t>日　</a:t>
            </a:r>
            <a:r>
              <a:rPr lang="en-US" altLang="ja-JP" sz="2400" dirty="0" smtClean="0">
                <a:solidFill>
                  <a:schemeClr val="tx1"/>
                </a:solidFill>
              </a:rPr>
              <a:t>pp2.36TeV</a:t>
            </a:r>
          </a:p>
          <a:p>
            <a:pPr>
              <a:lnSpc>
                <a:spcPts val="2400"/>
              </a:lnSpc>
            </a:pPr>
            <a:r>
              <a:rPr lang="en-US" altLang="ja-JP" sz="2400" dirty="0" smtClean="0">
                <a:solidFill>
                  <a:schemeClr val="tx1"/>
                </a:solidFill>
              </a:rPr>
              <a:t>run number = 105057</a:t>
            </a:r>
          </a:p>
          <a:p>
            <a:pPr>
              <a:lnSpc>
                <a:spcPts val="2400"/>
              </a:lnSpc>
            </a:pPr>
            <a:r>
              <a:rPr lang="en-US" altLang="ja-JP" sz="2400" dirty="0" smtClean="0">
                <a:solidFill>
                  <a:schemeClr val="tx1"/>
                </a:solidFill>
              </a:rPr>
              <a:t>event number = 1229</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F:\image\12Dec2009_runnum104845_evenum265_RPhi.png"/>
          <p:cNvPicPr>
            <a:picLocks noChangeAspect="1" noChangeArrowheads="1"/>
          </p:cNvPicPr>
          <p:nvPr/>
        </p:nvPicPr>
        <p:blipFill>
          <a:blip r:embed="rId2" cstate="print"/>
          <a:srcRect/>
          <a:stretch>
            <a:fillRect/>
          </a:stretch>
        </p:blipFill>
        <p:spPr bwMode="auto">
          <a:xfrm>
            <a:off x="71406" y="1786909"/>
            <a:ext cx="4311462" cy="4070983"/>
          </a:xfrm>
          <a:prstGeom prst="rect">
            <a:avLst/>
          </a:prstGeom>
          <a:noFill/>
        </p:spPr>
      </p:pic>
      <p:pic>
        <p:nvPicPr>
          <p:cNvPr id="13" name="Picture 4" descr="F:\image\14Dec2009_runnum105057_evenum1229_RPhi.png"/>
          <p:cNvPicPr>
            <a:picLocks noChangeAspect="1" noChangeArrowheads="1"/>
          </p:cNvPicPr>
          <p:nvPr/>
        </p:nvPicPr>
        <p:blipFill>
          <a:blip r:embed="rId3" cstate="print"/>
          <a:srcRect/>
          <a:stretch>
            <a:fillRect/>
          </a:stretch>
        </p:blipFill>
        <p:spPr bwMode="auto">
          <a:xfrm>
            <a:off x="4500562" y="1775343"/>
            <a:ext cx="4572000" cy="4153988"/>
          </a:xfrm>
          <a:prstGeom prst="rect">
            <a:avLst/>
          </a:prstGeom>
          <a:noFill/>
        </p:spPr>
      </p:pic>
      <p:sp>
        <p:nvSpPr>
          <p:cNvPr id="2" name="タイトル 1"/>
          <p:cNvSpPr>
            <a:spLocks noGrp="1"/>
          </p:cNvSpPr>
          <p:nvPr>
            <p:ph type="title"/>
          </p:nvPr>
        </p:nvSpPr>
        <p:spPr>
          <a:xfrm>
            <a:off x="457200" y="274638"/>
            <a:ext cx="8229600" cy="582594"/>
          </a:xfrm>
        </p:spPr>
        <p:txBody>
          <a:bodyPr>
            <a:normAutofit/>
          </a:bodyPr>
          <a:lstStyle/>
          <a:p>
            <a:r>
              <a:rPr kumimoji="1" lang="en-US" altLang="ja-JP" sz="3200" dirty="0" smtClean="0"/>
              <a:t>Event Display </a:t>
            </a:r>
            <a:r>
              <a:rPr lang="ja-JP" altLang="en-US" sz="3200" dirty="0" smtClean="0"/>
              <a:t>～</a:t>
            </a:r>
            <a:r>
              <a:rPr kumimoji="1" lang="en-US" altLang="ja-JP" sz="3200" dirty="0" err="1" smtClean="0"/>
              <a:t>AliEve</a:t>
            </a:r>
            <a:r>
              <a:rPr lang="ja-JP" altLang="en-US" sz="3200" dirty="0" smtClean="0"/>
              <a:t> ～</a:t>
            </a:r>
            <a:r>
              <a:rPr kumimoji="1" lang="ja-JP" altLang="en-US" sz="3200" dirty="0" smtClean="0"/>
              <a:t>の例</a:t>
            </a:r>
            <a:endParaRPr kumimoji="1" lang="ja-JP" altLang="en-US" sz="3200" dirty="0"/>
          </a:p>
        </p:txBody>
      </p:sp>
      <p:sp>
        <p:nvSpPr>
          <p:cNvPr id="10" name="スライド番号プレースホルダ 9"/>
          <p:cNvSpPr>
            <a:spLocks noGrp="1"/>
          </p:cNvSpPr>
          <p:nvPr>
            <p:ph type="sldNum" sz="quarter" idx="12"/>
          </p:nvPr>
        </p:nvSpPr>
        <p:spPr/>
        <p:txBody>
          <a:bodyPr/>
          <a:lstStyle/>
          <a:p>
            <a:fld id="{C3C0E039-B1AF-4A27-B170-F8D43FA2C2A4}" type="slidenum">
              <a:rPr kumimoji="1" lang="ja-JP" altLang="en-US" smtClean="0"/>
              <a:pPr/>
              <a:t>17</a:t>
            </a:fld>
            <a:endParaRPr kumimoji="1" lang="ja-JP" altLang="en-US"/>
          </a:p>
        </p:txBody>
      </p:sp>
      <p:sp>
        <p:nvSpPr>
          <p:cNvPr id="15" name="角丸四角形 14"/>
          <p:cNvSpPr/>
          <p:nvPr/>
        </p:nvSpPr>
        <p:spPr>
          <a:xfrm>
            <a:off x="71406" y="857232"/>
            <a:ext cx="4000528" cy="100013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400"/>
              </a:lnSpc>
            </a:pPr>
            <a:r>
              <a:rPr lang="en-US" altLang="ja-JP" sz="2400" dirty="0" smtClean="0">
                <a:solidFill>
                  <a:schemeClr val="tx1"/>
                </a:solidFill>
              </a:rPr>
              <a:t>2009</a:t>
            </a:r>
            <a:r>
              <a:rPr lang="ja-JP" altLang="en-US" sz="2400" dirty="0" smtClean="0">
                <a:solidFill>
                  <a:schemeClr val="tx1"/>
                </a:solidFill>
              </a:rPr>
              <a:t>年</a:t>
            </a:r>
            <a:r>
              <a:rPr lang="en-US" altLang="ja-JP" sz="2400" dirty="0" smtClean="0">
                <a:solidFill>
                  <a:schemeClr val="tx1"/>
                </a:solidFill>
              </a:rPr>
              <a:t>12</a:t>
            </a:r>
            <a:r>
              <a:rPr lang="ja-JP" altLang="en-US" sz="2400" dirty="0" smtClean="0">
                <a:solidFill>
                  <a:schemeClr val="tx1"/>
                </a:solidFill>
              </a:rPr>
              <a:t>月</a:t>
            </a:r>
            <a:r>
              <a:rPr lang="en-US" altLang="ja-JP" sz="2400" dirty="0" smtClean="0">
                <a:solidFill>
                  <a:schemeClr val="tx1"/>
                </a:solidFill>
              </a:rPr>
              <a:t>12</a:t>
            </a:r>
            <a:r>
              <a:rPr lang="ja-JP" altLang="en-US" sz="2400" dirty="0" smtClean="0">
                <a:solidFill>
                  <a:schemeClr val="tx1"/>
                </a:solidFill>
              </a:rPr>
              <a:t>日　</a:t>
            </a:r>
            <a:r>
              <a:rPr lang="en-US" altLang="ja-JP" sz="2400" dirty="0" smtClean="0">
                <a:solidFill>
                  <a:schemeClr val="tx1"/>
                </a:solidFill>
              </a:rPr>
              <a:t>pp900GeV</a:t>
            </a:r>
          </a:p>
          <a:p>
            <a:pPr>
              <a:lnSpc>
                <a:spcPts val="2400"/>
              </a:lnSpc>
            </a:pPr>
            <a:r>
              <a:rPr lang="en-US" altLang="ja-JP" sz="2400" dirty="0" smtClean="0">
                <a:solidFill>
                  <a:schemeClr val="tx1"/>
                </a:solidFill>
              </a:rPr>
              <a:t>run number = 104845</a:t>
            </a:r>
          </a:p>
          <a:p>
            <a:pPr>
              <a:lnSpc>
                <a:spcPts val="2400"/>
              </a:lnSpc>
            </a:pPr>
            <a:r>
              <a:rPr lang="en-US" altLang="ja-JP" sz="2400" dirty="0" smtClean="0">
                <a:solidFill>
                  <a:schemeClr val="tx1"/>
                </a:solidFill>
              </a:rPr>
              <a:t>event number = 265</a:t>
            </a:r>
          </a:p>
        </p:txBody>
      </p:sp>
      <p:sp>
        <p:nvSpPr>
          <p:cNvPr id="14" name="テキスト ボックス 13"/>
          <p:cNvSpPr txBox="1"/>
          <p:nvPr/>
        </p:nvSpPr>
        <p:spPr>
          <a:xfrm>
            <a:off x="2928926" y="1785926"/>
            <a:ext cx="2571768" cy="830997"/>
          </a:xfrm>
          <a:prstGeom prst="rect">
            <a:avLst/>
          </a:prstGeom>
          <a:solidFill>
            <a:schemeClr val="bg2"/>
          </a:solidFill>
        </p:spPr>
        <p:txBody>
          <a:bodyPr wrap="square" rtlCol="0">
            <a:spAutoFit/>
          </a:bodyPr>
          <a:lstStyle/>
          <a:p>
            <a:r>
              <a:rPr lang="ja-JP" altLang="en-US" sz="2400" dirty="0" smtClean="0"/>
              <a:t>正面から</a:t>
            </a:r>
            <a:endParaRPr lang="en-US" altLang="ja-JP" sz="2400" dirty="0" smtClean="0"/>
          </a:p>
          <a:p>
            <a:r>
              <a:rPr kumimoji="1" lang="ja-JP" altLang="en-US" sz="2400" dirty="0" smtClean="0"/>
              <a:t>ビーム軸方向から</a:t>
            </a:r>
            <a:endParaRPr kumimoji="1" lang="ja-JP" altLang="en-US" sz="2400" dirty="0"/>
          </a:p>
        </p:txBody>
      </p:sp>
      <p:sp>
        <p:nvSpPr>
          <p:cNvPr id="21" name="テキスト ボックス 20"/>
          <p:cNvSpPr txBox="1"/>
          <p:nvPr/>
        </p:nvSpPr>
        <p:spPr>
          <a:xfrm>
            <a:off x="214282" y="6039169"/>
            <a:ext cx="8501122" cy="461665"/>
          </a:xfrm>
          <a:prstGeom prst="rect">
            <a:avLst/>
          </a:prstGeom>
          <a:noFill/>
        </p:spPr>
        <p:txBody>
          <a:bodyPr wrap="square" rtlCol="0">
            <a:spAutoFit/>
          </a:bodyPr>
          <a:lstStyle/>
          <a:p>
            <a:pPr>
              <a:buFont typeface="Arial" pitchFamily="34" charset="0"/>
              <a:buChar char="•"/>
            </a:pPr>
            <a:r>
              <a:rPr kumimoji="1" lang="ja-JP" altLang="en-US" sz="2400" dirty="0" smtClean="0"/>
              <a:t>　</a:t>
            </a:r>
            <a:r>
              <a:rPr kumimoji="1" lang="en-US" altLang="ja-JP" sz="2400" dirty="0" smtClean="0"/>
              <a:t>pp</a:t>
            </a:r>
            <a:r>
              <a:rPr kumimoji="1" lang="ja-JP" altLang="en-US" sz="2400" dirty="0" smtClean="0"/>
              <a:t>の世界最高エネルギー</a:t>
            </a:r>
            <a:r>
              <a:rPr kumimoji="1" lang="en-US" altLang="ja-JP" sz="2400" dirty="0" smtClean="0"/>
              <a:t>2.36TeV</a:t>
            </a:r>
            <a:r>
              <a:rPr kumimoji="1" lang="ja-JP" altLang="en-US" sz="2400" dirty="0" smtClean="0"/>
              <a:t>でも</a:t>
            </a:r>
            <a:r>
              <a:rPr kumimoji="1" lang="en-US" altLang="ja-JP" sz="2400" dirty="0" smtClean="0"/>
              <a:t>event</a:t>
            </a:r>
            <a:r>
              <a:rPr kumimoji="1" lang="ja-JP" altLang="en-US" sz="2400" dirty="0" smtClean="0"/>
              <a:t>が観測された。</a:t>
            </a:r>
            <a:endParaRPr kumimoji="1" lang="ja-JP" altLang="en-US" sz="2400" dirty="0"/>
          </a:p>
        </p:txBody>
      </p:sp>
      <p:sp>
        <p:nvSpPr>
          <p:cNvPr id="22" name="角丸四角形 21"/>
          <p:cNvSpPr/>
          <p:nvPr/>
        </p:nvSpPr>
        <p:spPr>
          <a:xfrm>
            <a:off x="4643438" y="857232"/>
            <a:ext cx="4000528" cy="100013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400"/>
              </a:lnSpc>
            </a:pPr>
            <a:r>
              <a:rPr lang="en-US" altLang="ja-JP" sz="2400" dirty="0" smtClean="0">
                <a:solidFill>
                  <a:schemeClr val="tx1"/>
                </a:solidFill>
              </a:rPr>
              <a:t>2009</a:t>
            </a:r>
            <a:r>
              <a:rPr lang="ja-JP" altLang="en-US" sz="2400" dirty="0" smtClean="0">
                <a:solidFill>
                  <a:schemeClr val="tx1"/>
                </a:solidFill>
              </a:rPr>
              <a:t>年</a:t>
            </a:r>
            <a:r>
              <a:rPr lang="en-US" altLang="ja-JP" sz="2400" dirty="0" smtClean="0">
                <a:solidFill>
                  <a:schemeClr val="tx1"/>
                </a:solidFill>
              </a:rPr>
              <a:t>12</a:t>
            </a:r>
            <a:r>
              <a:rPr lang="ja-JP" altLang="en-US" sz="2400" dirty="0" smtClean="0">
                <a:solidFill>
                  <a:schemeClr val="tx1"/>
                </a:solidFill>
              </a:rPr>
              <a:t>月</a:t>
            </a:r>
            <a:r>
              <a:rPr lang="en-US" altLang="ja-JP" sz="2400" dirty="0" smtClean="0">
                <a:solidFill>
                  <a:schemeClr val="tx1"/>
                </a:solidFill>
              </a:rPr>
              <a:t>14</a:t>
            </a:r>
            <a:r>
              <a:rPr lang="ja-JP" altLang="en-US" sz="2400" dirty="0" smtClean="0">
                <a:solidFill>
                  <a:schemeClr val="tx1"/>
                </a:solidFill>
              </a:rPr>
              <a:t>日　</a:t>
            </a:r>
            <a:r>
              <a:rPr lang="en-US" altLang="ja-JP" sz="2400" dirty="0" smtClean="0">
                <a:solidFill>
                  <a:schemeClr val="tx1"/>
                </a:solidFill>
              </a:rPr>
              <a:t>pp2.36TeV</a:t>
            </a:r>
          </a:p>
          <a:p>
            <a:pPr>
              <a:lnSpc>
                <a:spcPts val="2400"/>
              </a:lnSpc>
            </a:pPr>
            <a:r>
              <a:rPr lang="en-US" altLang="ja-JP" sz="2400" dirty="0" smtClean="0">
                <a:solidFill>
                  <a:schemeClr val="tx1"/>
                </a:solidFill>
              </a:rPr>
              <a:t>run number = 105057</a:t>
            </a:r>
          </a:p>
          <a:p>
            <a:pPr>
              <a:lnSpc>
                <a:spcPts val="2400"/>
              </a:lnSpc>
            </a:pPr>
            <a:r>
              <a:rPr lang="en-US" altLang="ja-JP" sz="2400" dirty="0" smtClean="0">
                <a:solidFill>
                  <a:schemeClr val="tx1"/>
                </a:solidFill>
              </a:rPr>
              <a:t>event number = 1229</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25470"/>
          </a:xfrm>
        </p:spPr>
        <p:txBody>
          <a:bodyPr>
            <a:normAutofit/>
          </a:bodyPr>
          <a:lstStyle/>
          <a:p>
            <a:r>
              <a:rPr lang="ja-JP" altLang="en-US" sz="3200" dirty="0" smtClean="0"/>
              <a:t>データ解析</a:t>
            </a:r>
            <a:endParaRPr kumimoji="1" lang="ja-JP" altLang="en-US" sz="3200" dirty="0"/>
          </a:p>
        </p:txBody>
      </p:sp>
      <p:sp>
        <p:nvSpPr>
          <p:cNvPr id="3" name="テキスト ボックス 2"/>
          <p:cNvSpPr txBox="1"/>
          <p:nvPr/>
        </p:nvSpPr>
        <p:spPr>
          <a:xfrm>
            <a:off x="642910" y="1214422"/>
            <a:ext cx="7572428" cy="5262979"/>
          </a:xfrm>
          <a:prstGeom prst="rect">
            <a:avLst/>
          </a:prstGeom>
          <a:noFill/>
        </p:spPr>
        <p:txBody>
          <a:bodyPr wrap="square" rtlCol="0">
            <a:spAutoFit/>
          </a:bodyPr>
          <a:lstStyle/>
          <a:p>
            <a:pPr>
              <a:buFont typeface="Arial" pitchFamily="34" charset="0"/>
              <a:buChar char="•"/>
            </a:pPr>
            <a:r>
              <a:rPr lang="ja-JP" altLang="en-US" sz="2400" dirty="0" smtClean="0"/>
              <a:t>　</a:t>
            </a:r>
            <a:r>
              <a:rPr kumimoji="1" lang="ja-JP" altLang="en-US" sz="2400" dirty="0" smtClean="0"/>
              <a:t>データセット</a:t>
            </a:r>
            <a:endParaRPr lang="en-US" altLang="ja-JP" sz="2400" dirty="0" smtClean="0"/>
          </a:p>
          <a:p>
            <a:r>
              <a:rPr kumimoji="1" lang="ja-JP" altLang="en-US" sz="2400" dirty="0" smtClean="0"/>
              <a:t>　　　</a:t>
            </a:r>
            <a:r>
              <a:rPr kumimoji="1" lang="en-US" altLang="ja-JP" sz="2400" dirty="0" smtClean="0"/>
              <a:t>ALICE	TPC</a:t>
            </a:r>
            <a:r>
              <a:rPr lang="ja-JP" altLang="en-US" sz="2400" dirty="0" smtClean="0"/>
              <a:t> </a:t>
            </a:r>
            <a:r>
              <a:rPr lang="en-US" altLang="ja-JP" sz="2400" dirty="0" smtClean="0"/>
              <a:t>detector</a:t>
            </a:r>
          </a:p>
          <a:p>
            <a:r>
              <a:rPr lang="ja-JP" altLang="en-US" sz="2400" dirty="0" smtClean="0"/>
              <a:t>　　　</a:t>
            </a:r>
            <a:r>
              <a:rPr kumimoji="1" lang="en-US" altLang="ja-JP" sz="2400" dirty="0" smtClean="0"/>
              <a:t>pp900GeV</a:t>
            </a:r>
          </a:p>
          <a:p>
            <a:r>
              <a:rPr lang="ja-JP" altLang="en-US" sz="2400" dirty="0" smtClean="0"/>
              <a:t>　　　</a:t>
            </a:r>
            <a:r>
              <a:rPr lang="en-US" altLang="ja-JP" sz="2400" dirty="0" smtClean="0"/>
              <a:t>reconstruction</a:t>
            </a:r>
            <a:r>
              <a:rPr lang="ja-JP" altLang="en-US" sz="2400" dirty="0" smtClean="0"/>
              <a:t>　</a:t>
            </a:r>
            <a:r>
              <a:rPr lang="en-US" altLang="ja-JP" sz="2400" dirty="0" smtClean="0"/>
              <a:t>pass2</a:t>
            </a:r>
          </a:p>
          <a:p>
            <a:r>
              <a:rPr lang="ja-JP" altLang="en-US" sz="2400" dirty="0" smtClean="0"/>
              <a:t>　　　</a:t>
            </a:r>
            <a:r>
              <a:rPr lang="en-US" altLang="ja-JP" sz="2400" dirty="0" smtClean="0"/>
              <a:t>event</a:t>
            </a:r>
            <a:r>
              <a:rPr lang="ja-JP" altLang="en-US" sz="2400" dirty="0" smtClean="0"/>
              <a:t>数＝</a:t>
            </a:r>
            <a:r>
              <a:rPr lang="en-US" altLang="ja-JP" sz="2400" dirty="0" smtClean="0"/>
              <a:t>289297</a:t>
            </a:r>
            <a:endParaRPr kumimoji="1" lang="en-US" altLang="ja-JP" sz="2400" dirty="0" smtClean="0"/>
          </a:p>
          <a:p>
            <a:pPr>
              <a:buFont typeface="Arial" pitchFamily="34" charset="0"/>
              <a:buChar char="•"/>
            </a:pPr>
            <a:r>
              <a:rPr lang="ja-JP" altLang="en-US" sz="2400" dirty="0" smtClean="0"/>
              <a:t>　カット</a:t>
            </a:r>
            <a:endParaRPr lang="en-US" altLang="ja-JP" sz="2400" dirty="0" smtClean="0"/>
          </a:p>
          <a:p>
            <a:r>
              <a:rPr kumimoji="1" lang="ja-JP" altLang="en-US" sz="2400" dirty="0" smtClean="0"/>
              <a:t>　　　</a:t>
            </a:r>
            <a:r>
              <a:rPr kumimoji="1" lang="en-US" altLang="ja-JP" sz="2400" dirty="0" smtClean="0"/>
              <a:t>Ghost track cut</a:t>
            </a:r>
            <a:r>
              <a:rPr kumimoji="1" lang="ja-JP" altLang="en-US" sz="2400" dirty="0" smtClean="0"/>
              <a:t>・・・・・</a:t>
            </a:r>
            <a:r>
              <a:rPr kumimoji="1" lang="en-US" altLang="ja-JP" sz="2400" dirty="0" err="1" smtClean="0"/>
              <a:t>dφ</a:t>
            </a:r>
            <a:r>
              <a:rPr kumimoji="1" lang="en-US" altLang="ja-JP" sz="2400" dirty="0" smtClean="0"/>
              <a:t> </a:t>
            </a:r>
            <a:r>
              <a:rPr kumimoji="1" lang="en-US" altLang="ja-JP" sz="2400" dirty="0" smtClean="0"/>
              <a:t>&gt; </a:t>
            </a:r>
            <a:r>
              <a:rPr kumimoji="1" lang="en-US" altLang="ja-JP" sz="2400" dirty="0" smtClean="0"/>
              <a:t>0.001</a:t>
            </a:r>
            <a:r>
              <a:rPr kumimoji="1" lang="ja-JP" altLang="en-US" sz="2400" dirty="0" err="1" smtClean="0"/>
              <a:t>、</a:t>
            </a:r>
            <a:r>
              <a:rPr kumimoji="1" lang="en-US" altLang="ja-JP" sz="2400" dirty="0" err="1" smtClean="0"/>
              <a:t>d</a:t>
            </a:r>
            <a:r>
              <a:rPr lang="en-US" altLang="ja-JP" sz="2400" dirty="0" err="1" smtClean="0"/>
              <a:t>z</a:t>
            </a:r>
            <a:r>
              <a:rPr lang="en-US" altLang="ja-JP" sz="2400" dirty="0" smtClean="0"/>
              <a:t> </a:t>
            </a:r>
            <a:r>
              <a:rPr lang="en-US" altLang="ja-JP" sz="2400" dirty="0" smtClean="0"/>
              <a:t>&gt; </a:t>
            </a:r>
            <a:r>
              <a:rPr kumimoji="1" lang="en-US" altLang="ja-JP" sz="2400" dirty="0" smtClean="0"/>
              <a:t>0.001</a:t>
            </a:r>
          </a:p>
          <a:p>
            <a:r>
              <a:rPr lang="ja-JP" altLang="en-US" sz="2400" dirty="0" smtClean="0"/>
              <a:t>　　　</a:t>
            </a:r>
            <a:r>
              <a:rPr lang="en-US" altLang="ja-JP" sz="2400" dirty="0" smtClean="0"/>
              <a:t>minimum bias event</a:t>
            </a:r>
            <a:r>
              <a:rPr lang="ja-JP" altLang="en-US" sz="2400" dirty="0" smtClean="0"/>
              <a:t>・・・・・・・確実に衝突している事象を取る（たとえ飛跡がなくても）</a:t>
            </a:r>
            <a:endParaRPr lang="en-US" altLang="ja-JP" sz="2400" dirty="0" smtClean="0"/>
          </a:p>
          <a:p>
            <a:r>
              <a:rPr lang="ja-JP" altLang="en-US" sz="2400" dirty="0" smtClean="0"/>
              <a:t>　　　</a:t>
            </a:r>
            <a:r>
              <a:rPr kumimoji="1" lang="en-US" altLang="ja-JP" sz="2400" dirty="0" smtClean="0"/>
              <a:t>z-vertex cut</a:t>
            </a:r>
            <a:r>
              <a:rPr kumimoji="1" lang="ja-JP" altLang="en-US" sz="2400" dirty="0" smtClean="0"/>
              <a:t>・・・・・・ </a:t>
            </a:r>
            <a:r>
              <a:rPr kumimoji="1" lang="en-US" altLang="ja-JP" sz="2400" dirty="0" smtClean="0"/>
              <a:t>&lt; 20cm</a:t>
            </a:r>
          </a:p>
          <a:p>
            <a:r>
              <a:rPr lang="ja-JP" altLang="en-US" sz="2400" dirty="0" smtClean="0"/>
              <a:t>　　　</a:t>
            </a:r>
            <a:r>
              <a:rPr lang="en-US" altLang="ja-JP" sz="2400" dirty="0" smtClean="0"/>
              <a:t>TPC quality cut</a:t>
            </a:r>
            <a:r>
              <a:rPr lang="ja-JP" altLang="en-US" sz="2400" dirty="0" smtClean="0"/>
              <a:t>・・・・・・</a:t>
            </a:r>
            <a:r>
              <a:rPr lang="en-US" altLang="ja-JP" sz="2400" dirty="0" err="1" smtClean="0"/>
              <a:t>culster</a:t>
            </a:r>
            <a:r>
              <a:rPr lang="en-US" altLang="ja-JP" sz="2400" dirty="0" smtClean="0"/>
              <a:t>=80</a:t>
            </a:r>
          </a:p>
          <a:p>
            <a:pPr>
              <a:buFont typeface="Arial" pitchFamily="34" charset="0"/>
              <a:buChar char="•"/>
            </a:pPr>
            <a:r>
              <a:rPr lang="ja-JP" altLang="en-US" sz="2400" dirty="0" smtClean="0"/>
              <a:t>　解析</a:t>
            </a:r>
            <a:endParaRPr lang="en-US" altLang="ja-JP" sz="2400" dirty="0" smtClean="0"/>
          </a:p>
          <a:p>
            <a:r>
              <a:rPr lang="ja-JP" altLang="en-US" sz="2400" dirty="0" smtClean="0"/>
              <a:t>　　　荷電粒子の</a:t>
            </a:r>
            <a:r>
              <a:rPr lang="en-US" altLang="ja-JP" sz="2400" dirty="0" err="1" smtClean="0"/>
              <a:t>dN</a:t>
            </a:r>
            <a:r>
              <a:rPr lang="en-US" altLang="ja-JP" sz="2400" dirty="0" smtClean="0"/>
              <a:t>/</a:t>
            </a:r>
            <a:r>
              <a:rPr lang="en-US" altLang="ja-JP" sz="2400" dirty="0" err="1" smtClean="0"/>
              <a:t>dη</a:t>
            </a:r>
            <a:r>
              <a:rPr lang="en-US" altLang="ja-JP" sz="2400" dirty="0" smtClean="0"/>
              <a:t> </a:t>
            </a:r>
            <a:r>
              <a:rPr lang="ja-JP" altLang="en-US" sz="2400" dirty="0" smtClean="0"/>
              <a:t>と</a:t>
            </a:r>
            <a:r>
              <a:rPr lang="en-US" altLang="ja-JP" sz="2400" dirty="0" smtClean="0"/>
              <a:t>1/N </a:t>
            </a:r>
            <a:r>
              <a:rPr lang="en-US" altLang="ja-JP" sz="2400" dirty="0" err="1" smtClean="0"/>
              <a:t>dN</a:t>
            </a:r>
            <a:r>
              <a:rPr lang="en-US" altLang="ja-JP" sz="2400" dirty="0" smtClean="0"/>
              <a:t>/</a:t>
            </a:r>
            <a:r>
              <a:rPr lang="en-US" altLang="ja-JP" sz="2400" dirty="0" err="1" smtClean="0"/>
              <a:t>dpTdη</a:t>
            </a:r>
            <a:endParaRPr lang="en-US" altLang="ja-JP" sz="2400" dirty="0" smtClean="0"/>
          </a:p>
          <a:p>
            <a:r>
              <a:rPr kumimoji="1" lang="ja-JP" altLang="en-US" sz="2400" dirty="0" smtClean="0"/>
              <a:t>　　　粒子多重度（</a:t>
            </a:r>
            <a:r>
              <a:rPr kumimoji="1" lang="en-US" altLang="ja-JP" sz="2400" dirty="0" smtClean="0"/>
              <a:t>Multiplicity</a:t>
            </a:r>
            <a:r>
              <a:rPr kumimoji="1" lang="ja-JP" altLang="en-US" sz="2400" dirty="0" smtClean="0"/>
              <a:t>）</a:t>
            </a:r>
            <a:endParaRPr kumimoji="1" lang="ja-JP" altLang="en-US" sz="2400" dirty="0"/>
          </a:p>
        </p:txBody>
      </p:sp>
      <p:sp>
        <p:nvSpPr>
          <p:cNvPr id="4" name="スライド番号プレースホルダ 3"/>
          <p:cNvSpPr>
            <a:spLocks noGrp="1"/>
          </p:cNvSpPr>
          <p:nvPr>
            <p:ph type="sldNum" sz="quarter" idx="12"/>
          </p:nvPr>
        </p:nvSpPr>
        <p:spPr/>
        <p:txBody>
          <a:bodyPr/>
          <a:lstStyle/>
          <a:p>
            <a:fld id="{C3C0E039-B1AF-4A27-B170-F8D43FA2C2A4}" type="slidenum">
              <a:rPr kumimoji="1" lang="ja-JP" altLang="en-US" smtClean="0"/>
              <a:pPr/>
              <a:t>18</a:t>
            </a:fld>
            <a:endParaRPr kumimoji="1" lang="ja-JP"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82594"/>
          </a:xfrm>
        </p:spPr>
        <p:txBody>
          <a:bodyPr>
            <a:normAutofit/>
          </a:bodyPr>
          <a:lstStyle/>
          <a:p>
            <a:r>
              <a:rPr lang="en-US" altLang="ja-JP" sz="3200" dirty="0" smtClean="0"/>
              <a:t>φ</a:t>
            </a:r>
            <a:r>
              <a:rPr kumimoji="1" lang="ja-JP" altLang="en-US" sz="3200" dirty="0" smtClean="0"/>
              <a:t>分布</a:t>
            </a:r>
            <a:endParaRPr kumimoji="1" lang="ja-JP" altLang="en-US" sz="3200" dirty="0"/>
          </a:p>
        </p:txBody>
      </p:sp>
      <p:sp>
        <p:nvSpPr>
          <p:cNvPr id="6" name="スライド番号プレースホルダ 5"/>
          <p:cNvSpPr>
            <a:spLocks noGrp="1"/>
          </p:cNvSpPr>
          <p:nvPr>
            <p:ph type="sldNum" sz="quarter" idx="12"/>
          </p:nvPr>
        </p:nvSpPr>
        <p:spPr/>
        <p:txBody>
          <a:bodyPr/>
          <a:lstStyle/>
          <a:p>
            <a:fld id="{C3C0E039-B1AF-4A27-B170-F8D43FA2C2A4}" type="slidenum">
              <a:rPr kumimoji="1" lang="ja-JP" altLang="en-US" smtClean="0"/>
              <a:pPr/>
              <a:t>19</a:t>
            </a:fld>
            <a:endParaRPr kumimoji="1" lang="ja-JP" altLang="en-US"/>
          </a:p>
        </p:txBody>
      </p:sp>
      <p:sp>
        <p:nvSpPr>
          <p:cNvPr id="8" name="テキスト ボックス 7"/>
          <p:cNvSpPr txBox="1"/>
          <p:nvPr/>
        </p:nvSpPr>
        <p:spPr>
          <a:xfrm>
            <a:off x="142844" y="5657671"/>
            <a:ext cx="8715436" cy="461665"/>
          </a:xfrm>
          <a:prstGeom prst="rect">
            <a:avLst/>
          </a:prstGeom>
          <a:noFill/>
        </p:spPr>
        <p:txBody>
          <a:bodyPr wrap="square" rtlCol="0">
            <a:spAutoFit/>
          </a:bodyPr>
          <a:lstStyle/>
          <a:p>
            <a:pPr>
              <a:buFont typeface="Arial" pitchFamily="34" charset="0"/>
              <a:buChar char="•"/>
            </a:pPr>
            <a:r>
              <a:rPr kumimoji="1" lang="ja-JP" altLang="en-US" sz="2400" dirty="0" smtClean="0"/>
              <a:t>　ビーム軸から</a:t>
            </a:r>
            <a:r>
              <a:rPr lang="ja-JP" altLang="en-US" sz="2400" dirty="0" smtClean="0"/>
              <a:t>ほぼ等方的に</a:t>
            </a:r>
            <a:r>
              <a:rPr kumimoji="1" lang="ja-JP" altLang="en-US" sz="2400" dirty="0" smtClean="0"/>
              <a:t>粒子が</a:t>
            </a:r>
            <a:r>
              <a:rPr lang="ja-JP" altLang="en-US" sz="2400" dirty="0" smtClean="0"/>
              <a:t>生成されている</a:t>
            </a:r>
            <a:r>
              <a:rPr kumimoji="1" lang="ja-JP" altLang="en-US" sz="2400" dirty="0" smtClean="0"/>
              <a:t>ことが</a:t>
            </a:r>
            <a:r>
              <a:rPr lang="ja-JP" altLang="en-US" sz="2400" dirty="0" smtClean="0"/>
              <a:t>わかる。</a:t>
            </a:r>
            <a:endParaRPr kumimoji="1" lang="ja-JP" altLang="en-US" sz="2400" dirty="0"/>
          </a:p>
        </p:txBody>
      </p:sp>
      <p:pic>
        <p:nvPicPr>
          <p:cNvPr id="40963" name="Picture 3" descr="F:\image\phi_distribution.gif"/>
          <p:cNvPicPr>
            <a:picLocks noChangeAspect="1" noChangeArrowheads="1"/>
          </p:cNvPicPr>
          <p:nvPr/>
        </p:nvPicPr>
        <p:blipFill>
          <a:blip r:embed="rId2" cstate="print"/>
          <a:srcRect/>
          <a:stretch>
            <a:fillRect/>
          </a:stretch>
        </p:blipFill>
        <p:spPr bwMode="auto">
          <a:xfrm>
            <a:off x="285720" y="1019190"/>
            <a:ext cx="5591175" cy="4552950"/>
          </a:xfrm>
          <a:prstGeom prst="rect">
            <a:avLst/>
          </a:prstGeom>
          <a:noFill/>
        </p:spPr>
      </p:pic>
      <p:sp>
        <p:nvSpPr>
          <p:cNvPr id="4" name="テキスト ボックス 3"/>
          <p:cNvSpPr txBox="1"/>
          <p:nvPr/>
        </p:nvSpPr>
        <p:spPr>
          <a:xfrm>
            <a:off x="2285984" y="3714752"/>
            <a:ext cx="2714644" cy="830997"/>
          </a:xfrm>
          <a:prstGeom prst="rect">
            <a:avLst/>
          </a:prstGeom>
          <a:solidFill>
            <a:schemeClr val="bg2"/>
          </a:solidFill>
        </p:spPr>
        <p:txBody>
          <a:bodyPr wrap="square" rtlCol="0">
            <a:spAutoFit/>
          </a:bodyPr>
          <a:lstStyle/>
          <a:p>
            <a:r>
              <a:rPr kumimoji="1" lang="en-US" altLang="ja-JP" sz="2400" dirty="0" smtClean="0"/>
              <a:t>TPC</a:t>
            </a:r>
            <a:r>
              <a:rPr kumimoji="1" lang="ja-JP" altLang="en-US" sz="2400" dirty="0" smtClean="0"/>
              <a:t>で全荷電粒子を</a:t>
            </a:r>
            <a:endParaRPr kumimoji="1" lang="en-US" altLang="ja-JP" sz="2400" dirty="0" smtClean="0"/>
          </a:p>
          <a:p>
            <a:r>
              <a:rPr kumimoji="1" lang="ja-JP" altLang="en-US" sz="2400" dirty="0" smtClean="0"/>
              <a:t>検出したとき</a:t>
            </a:r>
            <a:endParaRPr kumimoji="1" lang="ja-JP" alt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82594"/>
          </a:xfrm>
        </p:spPr>
        <p:txBody>
          <a:bodyPr>
            <a:normAutofit/>
          </a:bodyPr>
          <a:lstStyle/>
          <a:p>
            <a:r>
              <a:rPr kumimoji="1" lang="ja-JP" altLang="en-US" sz="3200" dirty="0" smtClean="0"/>
              <a:t>宇宙史拠点実習で行ったこと</a:t>
            </a:r>
            <a:endParaRPr kumimoji="1" lang="ja-JP" altLang="en-US" sz="3200" dirty="0"/>
          </a:p>
        </p:txBody>
      </p:sp>
      <p:sp>
        <p:nvSpPr>
          <p:cNvPr id="3" name="スライド番号プレースホルダ 2"/>
          <p:cNvSpPr>
            <a:spLocks noGrp="1"/>
          </p:cNvSpPr>
          <p:nvPr>
            <p:ph type="sldNum" sz="quarter" idx="12"/>
          </p:nvPr>
        </p:nvSpPr>
        <p:spPr/>
        <p:txBody>
          <a:bodyPr/>
          <a:lstStyle/>
          <a:p>
            <a:fld id="{C3C0E039-B1AF-4A27-B170-F8D43FA2C2A4}" type="slidenum">
              <a:rPr kumimoji="1" lang="ja-JP" altLang="en-US" smtClean="0"/>
              <a:pPr/>
              <a:t>2</a:t>
            </a:fld>
            <a:endParaRPr kumimoji="1" lang="ja-JP" altLang="en-US"/>
          </a:p>
        </p:txBody>
      </p:sp>
      <p:sp>
        <p:nvSpPr>
          <p:cNvPr id="4" name="テキスト ボックス 3"/>
          <p:cNvSpPr txBox="1"/>
          <p:nvPr/>
        </p:nvSpPr>
        <p:spPr>
          <a:xfrm>
            <a:off x="357158" y="1047825"/>
            <a:ext cx="8501122" cy="5262979"/>
          </a:xfrm>
          <a:prstGeom prst="rect">
            <a:avLst/>
          </a:prstGeom>
          <a:noFill/>
        </p:spPr>
        <p:txBody>
          <a:bodyPr wrap="square" rtlCol="0">
            <a:spAutoFit/>
          </a:bodyPr>
          <a:lstStyle/>
          <a:p>
            <a:r>
              <a:rPr lang="en-US" altLang="ja-JP" sz="2400" dirty="0" smtClean="0"/>
              <a:t>				3</a:t>
            </a:r>
            <a:r>
              <a:rPr lang="ja-JP" altLang="en-US" sz="2400" dirty="0" smtClean="0"/>
              <a:t>月　</a:t>
            </a:r>
            <a:endParaRPr lang="en-US" altLang="ja-JP" sz="2400" dirty="0" smtClean="0"/>
          </a:p>
          <a:p>
            <a:pPr>
              <a:buFont typeface="Arial" pitchFamily="34" charset="0"/>
              <a:buChar char="•"/>
            </a:pPr>
            <a:r>
              <a:rPr lang="ja-JP" altLang="en-US" sz="2400" dirty="0" smtClean="0"/>
              <a:t>　</a:t>
            </a:r>
            <a:r>
              <a:rPr lang="en-US" altLang="ja-JP" sz="2400" dirty="0" smtClean="0"/>
              <a:t>4</a:t>
            </a:r>
            <a:r>
              <a:rPr kumimoji="1" lang="ja-JP" altLang="en-US" sz="2400" dirty="0" smtClean="0"/>
              <a:t>日深夜</a:t>
            </a:r>
            <a:r>
              <a:rPr kumimoji="1" lang="en-US" altLang="ja-JP" sz="2400" b="1" dirty="0" smtClean="0"/>
              <a:t>:</a:t>
            </a:r>
            <a:r>
              <a:rPr kumimoji="1" lang="en-US" altLang="ja-JP" sz="2400" dirty="0" smtClean="0"/>
              <a:t> CERN</a:t>
            </a:r>
            <a:r>
              <a:rPr kumimoji="1" lang="ja-JP" altLang="en-US" sz="2400" dirty="0" smtClean="0"/>
              <a:t>到着　</a:t>
            </a:r>
            <a:endParaRPr kumimoji="1" lang="en-US" altLang="ja-JP" sz="2400" dirty="0" smtClean="0"/>
          </a:p>
          <a:p>
            <a:pPr>
              <a:buFont typeface="Arial" pitchFamily="34" charset="0"/>
              <a:buChar char="•"/>
            </a:pPr>
            <a:r>
              <a:rPr lang="ja-JP" altLang="en-US" sz="2400" dirty="0" smtClean="0"/>
              <a:t>　</a:t>
            </a:r>
            <a:r>
              <a:rPr lang="en-US" altLang="ja-JP" sz="2400" dirty="0" smtClean="0"/>
              <a:t>5</a:t>
            </a:r>
            <a:r>
              <a:rPr kumimoji="1" lang="ja-JP" altLang="en-US" sz="2400" dirty="0" smtClean="0"/>
              <a:t>日</a:t>
            </a:r>
            <a:r>
              <a:rPr kumimoji="1" lang="en-US" altLang="ja-JP" sz="2400" b="1" dirty="0" smtClean="0"/>
              <a:t>:</a:t>
            </a:r>
            <a:r>
              <a:rPr kumimoji="1" lang="en-US" altLang="ja-JP" sz="2400" dirty="0" smtClean="0"/>
              <a:t> CERN</a:t>
            </a:r>
            <a:r>
              <a:rPr kumimoji="1" lang="ja-JP" altLang="en-US" sz="2400" dirty="0" smtClean="0"/>
              <a:t>ユーザー登録、</a:t>
            </a:r>
            <a:r>
              <a:rPr kumimoji="1" lang="en-US" altLang="ja-JP" sz="2400" dirty="0" smtClean="0"/>
              <a:t>Security</a:t>
            </a:r>
            <a:r>
              <a:rPr kumimoji="1" lang="ja-JP" altLang="en-US" sz="2400" dirty="0" smtClean="0"/>
              <a:t>テストを</a:t>
            </a:r>
            <a:r>
              <a:rPr lang="ja-JP" altLang="en-US" sz="2400" dirty="0" smtClean="0"/>
              <a:t>合格</a:t>
            </a:r>
            <a:endParaRPr lang="en-US" altLang="ja-JP" sz="2400" dirty="0" smtClean="0"/>
          </a:p>
          <a:p>
            <a:pPr>
              <a:buFont typeface="Arial" pitchFamily="34" charset="0"/>
              <a:buChar char="•"/>
            </a:pPr>
            <a:r>
              <a:rPr lang="ja-JP" altLang="en-US" sz="2400" dirty="0" smtClean="0"/>
              <a:t>　</a:t>
            </a:r>
            <a:r>
              <a:rPr lang="en-US" altLang="ja-JP" sz="2400" dirty="0" smtClean="0"/>
              <a:t>8</a:t>
            </a:r>
            <a:r>
              <a:rPr lang="ja-JP" altLang="en-US" sz="2400" dirty="0" smtClean="0"/>
              <a:t>日～</a:t>
            </a:r>
            <a:r>
              <a:rPr lang="en-US" altLang="ja-JP" sz="2400" b="1" dirty="0" smtClean="0"/>
              <a:t>:</a:t>
            </a:r>
            <a:r>
              <a:rPr lang="en-US" altLang="ja-JP" sz="2400" dirty="0" smtClean="0"/>
              <a:t> </a:t>
            </a:r>
            <a:r>
              <a:rPr lang="en-US" altLang="ja-JP" sz="2400" dirty="0" err="1" smtClean="0"/>
              <a:t>lxplus</a:t>
            </a:r>
            <a:r>
              <a:rPr lang="ja-JP" altLang="en-US" sz="2400" dirty="0" smtClean="0"/>
              <a:t>上で</a:t>
            </a:r>
            <a:r>
              <a:rPr lang="en-US" altLang="ja-JP" sz="2400" dirty="0" err="1" smtClean="0"/>
              <a:t>AliEve</a:t>
            </a:r>
            <a:r>
              <a:rPr lang="ja-JP" altLang="en-US" sz="2400" dirty="0" smtClean="0"/>
              <a:t>を用いて</a:t>
            </a:r>
            <a:r>
              <a:rPr lang="en-US" altLang="ja-JP" sz="2400" dirty="0" smtClean="0"/>
              <a:t>event</a:t>
            </a:r>
            <a:r>
              <a:rPr lang="ja-JP" altLang="en-US" sz="2400" dirty="0" smtClean="0"/>
              <a:t>を視覚化</a:t>
            </a:r>
            <a:endParaRPr lang="en-US" altLang="ja-JP" sz="2400" dirty="0" smtClean="0"/>
          </a:p>
          <a:p>
            <a:r>
              <a:rPr lang="ja-JP" altLang="en-US" sz="2400" dirty="0" smtClean="0"/>
              <a:t>　　　　　自分のパソコンに</a:t>
            </a:r>
            <a:r>
              <a:rPr lang="en-US" altLang="ja-JP" sz="2400" dirty="0" smtClean="0"/>
              <a:t>ALICE</a:t>
            </a:r>
            <a:r>
              <a:rPr lang="ja-JP" altLang="en-US" sz="2400" dirty="0" smtClean="0"/>
              <a:t>解析環境を導入しようとした</a:t>
            </a:r>
            <a:endParaRPr lang="en-US" altLang="ja-JP" sz="2400" dirty="0" smtClean="0"/>
          </a:p>
          <a:p>
            <a:pPr>
              <a:buFont typeface="Arial" pitchFamily="34" charset="0"/>
              <a:buChar char="•"/>
            </a:pPr>
            <a:r>
              <a:rPr kumimoji="1" lang="ja-JP" altLang="en-US" sz="2400" dirty="0" smtClean="0"/>
              <a:t>　</a:t>
            </a:r>
            <a:r>
              <a:rPr kumimoji="1" lang="en-US" altLang="ja-JP" sz="2400" dirty="0" smtClean="0"/>
              <a:t>10</a:t>
            </a:r>
            <a:r>
              <a:rPr lang="ja-JP" altLang="en-US" sz="2400" dirty="0" smtClean="0"/>
              <a:t>～</a:t>
            </a:r>
            <a:r>
              <a:rPr kumimoji="1" lang="en-US" altLang="ja-JP" sz="2400" dirty="0" smtClean="0"/>
              <a:t>12</a:t>
            </a:r>
            <a:r>
              <a:rPr kumimoji="1" lang="ja-JP" altLang="en-US" sz="2400" dirty="0" smtClean="0"/>
              <a:t>日</a:t>
            </a:r>
            <a:r>
              <a:rPr lang="en-US" altLang="ja-JP" sz="2400" b="1" dirty="0" smtClean="0"/>
              <a:t>:</a:t>
            </a:r>
            <a:r>
              <a:rPr lang="en-US" altLang="ja-JP" sz="2400" dirty="0" smtClean="0"/>
              <a:t> The Dark Side of the Universe</a:t>
            </a:r>
            <a:r>
              <a:rPr lang="ja-JP" altLang="en-US" sz="2400" dirty="0" smtClean="0"/>
              <a:t>（セミナー）</a:t>
            </a:r>
            <a:endParaRPr lang="en-US" altLang="ja-JP" sz="2400" dirty="0" smtClean="0"/>
          </a:p>
          <a:p>
            <a:pPr>
              <a:buFont typeface="Arial" pitchFamily="34" charset="0"/>
              <a:buChar char="•"/>
            </a:pPr>
            <a:r>
              <a:rPr lang="ja-JP" altLang="en-US" sz="2400" dirty="0" smtClean="0"/>
              <a:t>　</a:t>
            </a:r>
            <a:r>
              <a:rPr lang="en-US" altLang="ja-JP" sz="2400" dirty="0" smtClean="0"/>
              <a:t>11</a:t>
            </a:r>
            <a:r>
              <a:rPr lang="ja-JP" altLang="en-US" sz="2400" dirty="0" smtClean="0"/>
              <a:t>日</a:t>
            </a:r>
            <a:r>
              <a:rPr lang="en-US" altLang="ja-JP" sz="2400" b="1" dirty="0" smtClean="0"/>
              <a:t>: </a:t>
            </a:r>
            <a:r>
              <a:rPr lang="ja-JP" altLang="en-US" sz="2400" dirty="0" smtClean="0"/>
              <a:t>自分のパソコンに</a:t>
            </a:r>
            <a:r>
              <a:rPr lang="en-US" altLang="ja-JP" sz="2400" dirty="0" smtClean="0"/>
              <a:t>ALICE</a:t>
            </a:r>
            <a:r>
              <a:rPr lang="ja-JP" altLang="en-US" sz="2400" dirty="0" smtClean="0"/>
              <a:t>解析環境を導入成功</a:t>
            </a:r>
            <a:endParaRPr lang="en-US" altLang="ja-JP" sz="2400" dirty="0" smtClean="0"/>
          </a:p>
          <a:p>
            <a:pPr>
              <a:buFont typeface="Arial" pitchFamily="34" charset="0"/>
              <a:buChar char="•"/>
            </a:pPr>
            <a:r>
              <a:rPr lang="ja-JP" altLang="en-US" sz="2400" dirty="0" smtClean="0"/>
              <a:t>　</a:t>
            </a:r>
            <a:r>
              <a:rPr lang="en-US" altLang="ja-JP" sz="2400" dirty="0" smtClean="0"/>
              <a:t>15</a:t>
            </a:r>
            <a:r>
              <a:rPr lang="ja-JP" altLang="en-US" sz="2400" dirty="0" smtClean="0"/>
              <a:t>日</a:t>
            </a:r>
            <a:r>
              <a:rPr lang="en-US" altLang="ja-JP" sz="2400" b="1" dirty="0" smtClean="0"/>
              <a:t>:</a:t>
            </a:r>
            <a:r>
              <a:rPr lang="en-US" altLang="ja-JP" sz="2400" dirty="0" smtClean="0"/>
              <a:t> ATLAS</a:t>
            </a:r>
            <a:r>
              <a:rPr lang="ja-JP" altLang="en-US" sz="2400" dirty="0" smtClean="0"/>
              <a:t>見学</a:t>
            </a:r>
            <a:endParaRPr lang="en-US" altLang="ja-JP" sz="2400" dirty="0" smtClean="0"/>
          </a:p>
          <a:p>
            <a:pPr>
              <a:buFont typeface="Arial" pitchFamily="34" charset="0"/>
              <a:buChar char="•"/>
            </a:pPr>
            <a:r>
              <a:rPr lang="ja-JP" altLang="en-US" sz="2400" dirty="0" smtClean="0"/>
              <a:t>　</a:t>
            </a:r>
            <a:r>
              <a:rPr lang="en-US" altLang="ja-JP" sz="2400" dirty="0" smtClean="0"/>
              <a:t>16</a:t>
            </a:r>
            <a:r>
              <a:rPr lang="ja-JP" altLang="en-US" sz="2400" dirty="0" smtClean="0"/>
              <a:t>日～</a:t>
            </a:r>
            <a:r>
              <a:rPr lang="en-US" altLang="ja-JP" sz="2400" b="1" dirty="0" smtClean="0"/>
              <a:t>: </a:t>
            </a:r>
            <a:r>
              <a:rPr lang="ja-JP" altLang="en-US" sz="2400" dirty="0" smtClean="0"/>
              <a:t>マクロを用いて、荷電粒子多重度、荷電粒子生成断　　　　　　　　　　　　　　　　　　　　　</a:t>
            </a:r>
            <a:r>
              <a:rPr lang="en-US" altLang="ja-JP" sz="2400" dirty="0" smtClean="0"/>
              <a:t>	</a:t>
            </a:r>
            <a:r>
              <a:rPr lang="ja-JP" altLang="en-US" sz="2400" dirty="0" smtClean="0"/>
              <a:t>　面積の解析開始</a:t>
            </a:r>
            <a:endParaRPr lang="en-US" altLang="ja-JP" sz="2400" dirty="0" smtClean="0"/>
          </a:p>
          <a:p>
            <a:pPr>
              <a:buFont typeface="Arial" pitchFamily="34" charset="0"/>
              <a:buChar char="•"/>
            </a:pPr>
            <a:r>
              <a:rPr lang="ja-JP" altLang="en-US" sz="2400" dirty="0" smtClean="0"/>
              <a:t>　</a:t>
            </a:r>
            <a:r>
              <a:rPr lang="en-US" altLang="ja-JP" sz="2400" dirty="0" smtClean="0"/>
              <a:t>17</a:t>
            </a:r>
            <a:r>
              <a:rPr lang="ja-JP" altLang="en-US" sz="2400" dirty="0" smtClean="0"/>
              <a:t>日</a:t>
            </a:r>
            <a:r>
              <a:rPr lang="en-US" altLang="ja-JP" sz="2400" b="1" dirty="0" smtClean="0"/>
              <a:t>:</a:t>
            </a:r>
            <a:r>
              <a:rPr lang="en-US" altLang="ja-JP" sz="2400" dirty="0" smtClean="0"/>
              <a:t> ALICE</a:t>
            </a:r>
            <a:r>
              <a:rPr lang="ja-JP" altLang="en-US" sz="2400" dirty="0" smtClean="0"/>
              <a:t>見学</a:t>
            </a:r>
            <a:endParaRPr lang="en-US" altLang="ja-JP" sz="2400" dirty="0" smtClean="0"/>
          </a:p>
          <a:p>
            <a:pPr>
              <a:buFont typeface="Arial" pitchFamily="34" charset="0"/>
              <a:buChar char="•"/>
            </a:pPr>
            <a:r>
              <a:rPr kumimoji="1" lang="ja-JP" altLang="en-US" sz="2400" dirty="0" smtClean="0"/>
              <a:t>　</a:t>
            </a:r>
            <a:r>
              <a:rPr kumimoji="1" lang="en-US" altLang="ja-JP" sz="2400" dirty="0" smtClean="0"/>
              <a:t>18</a:t>
            </a:r>
            <a:r>
              <a:rPr kumimoji="1" lang="ja-JP" altLang="en-US" sz="2400" dirty="0" smtClean="0"/>
              <a:t>日</a:t>
            </a:r>
            <a:r>
              <a:rPr kumimoji="1" lang="en-US" altLang="ja-JP" sz="2400" b="1" dirty="0" smtClean="0"/>
              <a:t>:</a:t>
            </a:r>
            <a:r>
              <a:rPr lang="en-US" altLang="ja-JP" sz="2400" dirty="0" smtClean="0"/>
              <a:t> CERN Heavy Ion Forum</a:t>
            </a:r>
            <a:r>
              <a:rPr lang="ja-JP" altLang="en-US" sz="2400" dirty="0" smtClean="0"/>
              <a:t>（セミナー）</a:t>
            </a:r>
            <a:endParaRPr lang="en-US" altLang="ja-JP" sz="2400" dirty="0" smtClean="0"/>
          </a:p>
          <a:p>
            <a:pPr>
              <a:buFont typeface="Arial" pitchFamily="34" charset="0"/>
              <a:buChar char="•"/>
            </a:pPr>
            <a:r>
              <a:rPr kumimoji="1" lang="ja-JP" altLang="en-US" sz="2400" dirty="0" smtClean="0"/>
              <a:t>　</a:t>
            </a:r>
            <a:r>
              <a:rPr kumimoji="1" lang="en-US" altLang="ja-JP" sz="2400" dirty="0" smtClean="0"/>
              <a:t>22</a:t>
            </a:r>
            <a:r>
              <a:rPr kumimoji="1" lang="ja-JP" altLang="en-US" sz="2400" dirty="0" smtClean="0"/>
              <a:t>日</a:t>
            </a:r>
            <a:r>
              <a:rPr kumimoji="1" lang="en-US" altLang="ja-JP" sz="2400" dirty="0" smtClean="0"/>
              <a:t>21</a:t>
            </a:r>
            <a:r>
              <a:rPr kumimoji="1" lang="ja-JP" altLang="en-US" sz="2400" dirty="0" smtClean="0"/>
              <a:t>時～</a:t>
            </a:r>
            <a:r>
              <a:rPr lang="en-US" altLang="ja-JP" sz="2400" b="1" dirty="0" smtClean="0"/>
              <a:t>: </a:t>
            </a:r>
            <a:r>
              <a:rPr lang="ja-JP" altLang="en-US" sz="2400" dirty="0" smtClean="0"/>
              <a:t>最終発表</a:t>
            </a:r>
            <a:endParaRPr lang="en-US" altLang="ja-JP" sz="2400" dirty="0" smtClean="0"/>
          </a:p>
          <a:p>
            <a:pPr>
              <a:buFont typeface="Arial" pitchFamily="34" charset="0"/>
              <a:buChar char="•"/>
            </a:pPr>
            <a:r>
              <a:rPr kumimoji="1" lang="ja-JP" altLang="en-US" sz="2400" dirty="0" smtClean="0"/>
              <a:t>　</a:t>
            </a:r>
            <a:r>
              <a:rPr kumimoji="1" lang="en-US" altLang="ja-JP" sz="2400" dirty="0" smtClean="0"/>
              <a:t>23</a:t>
            </a:r>
            <a:r>
              <a:rPr kumimoji="1" lang="ja-JP" altLang="en-US" sz="2400" dirty="0" smtClean="0"/>
              <a:t>日午前</a:t>
            </a:r>
            <a:r>
              <a:rPr kumimoji="1" lang="en-US" altLang="ja-JP" sz="2400" b="1" dirty="0" smtClean="0"/>
              <a:t>: </a:t>
            </a:r>
            <a:r>
              <a:rPr kumimoji="1" lang="en-US" altLang="ja-JP" sz="2400" dirty="0" smtClean="0"/>
              <a:t>CERN</a:t>
            </a:r>
            <a:r>
              <a:rPr lang="ja-JP" altLang="en-US" sz="2400" dirty="0" smtClean="0"/>
              <a:t>から去る予定</a:t>
            </a:r>
            <a:endParaRPr kumimoji="1" lang="en-US" altLang="ja-JP"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82594"/>
          </a:xfrm>
        </p:spPr>
        <p:txBody>
          <a:bodyPr>
            <a:normAutofit/>
          </a:bodyPr>
          <a:lstStyle/>
          <a:p>
            <a:r>
              <a:rPr lang="en-US" altLang="ja-JP" sz="3200" dirty="0" smtClean="0"/>
              <a:t>Multiplicity</a:t>
            </a:r>
            <a:endParaRPr kumimoji="1" lang="ja-JP" altLang="en-US" sz="3200" dirty="0"/>
          </a:p>
        </p:txBody>
      </p:sp>
      <p:sp>
        <p:nvSpPr>
          <p:cNvPr id="6" name="スライド番号プレースホルダ 5"/>
          <p:cNvSpPr>
            <a:spLocks noGrp="1"/>
          </p:cNvSpPr>
          <p:nvPr>
            <p:ph type="sldNum" sz="quarter" idx="12"/>
          </p:nvPr>
        </p:nvSpPr>
        <p:spPr/>
        <p:txBody>
          <a:bodyPr/>
          <a:lstStyle/>
          <a:p>
            <a:fld id="{C3C0E039-B1AF-4A27-B170-F8D43FA2C2A4}" type="slidenum">
              <a:rPr kumimoji="1" lang="ja-JP" altLang="en-US" smtClean="0"/>
              <a:pPr/>
              <a:t>20</a:t>
            </a:fld>
            <a:endParaRPr kumimoji="1" lang="ja-JP" altLang="en-US"/>
          </a:p>
        </p:txBody>
      </p:sp>
      <p:pic>
        <p:nvPicPr>
          <p:cNvPr id="39939" name="Picture 3" descr="F:\image\multi.gif"/>
          <p:cNvPicPr>
            <a:picLocks noChangeAspect="1" noChangeArrowheads="1"/>
          </p:cNvPicPr>
          <p:nvPr/>
        </p:nvPicPr>
        <p:blipFill>
          <a:blip r:embed="rId2" cstate="print"/>
          <a:srcRect t="661" r="7620" b="1982"/>
          <a:stretch>
            <a:fillRect/>
          </a:stretch>
        </p:blipFill>
        <p:spPr bwMode="auto">
          <a:xfrm>
            <a:off x="5072066" y="714356"/>
            <a:ext cx="3997770" cy="4858751"/>
          </a:xfrm>
          <a:prstGeom prst="rect">
            <a:avLst/>
          </a:prstGeom>
          <a:noFill/>
        </p:spPr>
      </p:pic>
      <p:sp>
        <p:nvSpPr>
          <p:cNvPr id="9" name="テキスト ボックス 8"/>
          <p:cNvSpPr txBox="1"/>
          <p:nvPr/>
        </p:nvSpPr>
        <p:spPr>
          <a:xfrm>
            <a:off x="357684" y="857232"/>
            <a:ext cx="4500594" cy="461665"/>
          </a:xfrm>
          <a:prstGeom prst="rect">
            <a:avLst/>
          </a:prstGeom>
          <a:solidFill>
            <a:schemeClr val="bg2"/>
          </a:solidFill>
        </p:spPr>
        <p:txBody>
          <a:bodyPr wrap="square" rtlCol="0">
            <a:spAutoFit/>
          </a:bodyPr>
          <a:lstStyle/>
          <a:p>
            <a:r>
              <a:rPr kumimoji="1" lang="en-US" altLang="ja-JP" sz="2400" dirty="0" smtClean="0"/>
              <a:t>TPC</a:t>
            </a:r>
            <a:r>
              <a:rPr kumimoji="1" lang="ja-JP" altLang="en-US" sz="2400" dirty="0" smtClean="0"/>
              <a:t>で全荷電粒子を検出したとき</a:t>
            </a:r>
            <a:endParaRPr kumimoji="1" lang="ja-JP" altLang="en-US" sz="2400" dirty="0"/>
          </a:p>
        </p:txBody>
      </p:sp>
      <p:sp>
        <p:nvSpPr>
          <p:cNvPr id="4" name="テキスト ボックス 3"/>
          <p:cNvSpPr txBox="1"/>
          <p:nvPr/>
        </p:nvSpPr>
        <p:spPr>
          <a:xfrm>
            <a:off x="5857884" y="1071546"/>
            <a:ext cx="2214578" cy="461665"/>
          </a:xfrm>
          <a:prstGeom prst="rect">
            <a:avLst/>
          </a:prstGeom>
          <a:solidFill>
            <a:schemeClr val="bg2"/>
          </a:solidFill>
        </p:spPr>
        <p:txBody>
          <a:bodyPr wrap="square" rtlCol="0">
            <a:spAutoFit/>
          </a:bodyPr>
          <a:lstStyle/>
          <a:p>
            <a:r>
              <a:rPr lang="ja-JP" altLang="en-US" sz="2400" dirty="0" smtClean="0"/>
              <a:t>シミュレーション</a:t>
            </a:r>
            <a:endParaRPr kumimoji="1" lang="ja-JP" altLang="en-US" sz="2400" dirty="0"/>
          </a:p>
        </p:txBody>
      </p:sp>
      <p:sp>
        <p:nvSpPr>
          <p:cNvPr id="11" name="テキスト ボックス 10"/>
          <p:cNvSpPr txBox="1"/>
          <p:nvPr/>
        </p:nvSpPr>
        <p:spPr>
          <a:xfrm>
            <a:off x="214314" y="5572140"/>
            <a:ext cx="8715404" cy="1200329"/>
          </a:xfrm>
          <a:prstGeom prst="rect">
            <a:avLst/>
          </a:prstGeom>
          <a:noFill/>
        </p:spPr>
        <p:txBody>
          <a:bodyPr wrap="square" rtlCol="0">
            <a:spAutoFit/>
          </a:bodyPr>
          <a:lstStyle/>
          <a:p>
            <a:pPr>
              <a:buFont typeface="Arial" pitchFamily="34" charset="0"/>
              <a:buChar char="•"/>
            </a:pPr>
            <a:r>
              <a:rPr kumimoji="1" lang="ja-JP" altLang="en-US" sz="2400" dirty="0" smtClean="0"/>
              <a:t>　</a:t>
            </a:r>
            <a:r>
              <a:rPr kumimoji="1" lang="en-US" altLang="ja-JP" sz="2400" dirty="0" smtClean="0"/>
              <a:t>cut</a:t>
            </a:r>
            <a:r>
              <a:rPr kumimoji="1" lang="ja-JP" altLang="en-US" sz="2400" dirty="0" smtClean="0"/>
              <a:t>により</a:t>
            </a:r>
            <a:r>
              <a:rPr kumimoji="1" lang="en-US" altLang="ja-JP" sz="2400" dirty="0" smtClean="0"/>
              <a:t>ghost track</a:t>
            </a:r>
            <a:r>
              <a:rPr kumimoji="1" lang="ja-JP" altLang="en-US" sz="2400" dirty="0" smtClean="0"/>
              <a:t>が減少することがわかる。</a:t>
            </a:r>
            <a:endParaRPr kumimoji="1" lang="en-US" altLang="ja-JP" sz="2400" dirty="0" smtClean="0"/>
          </a:p>
          <a:p>
            <a:pPr>
              <a:buFont typeface="Arial" pitchFamily="34" charset="0"/>
              <a:buChar char="•"/>
            </a:pPr>
            <a:r>
              <a:rPr kumimoji="1" lang="ja-JP" altLang="en-US" sz="2400" dirty="0" smtClean="0"/>
              <a:t>　シミュレーションから衝突のエネルギーが高いほど、</a:t>
            </a:r>
            <a:r>
              <a:rPr kumimoji="1" lang="en-US" altLang="ja-JP" sz="2400" dirty="0" smtClean="0"/>
              <a:t>track</a:t>
            </a:r>
            <a:r>
              <a:rPr kumimoji="1" lang="ja-JP" altLang="en-US" sz="2400" dirty="0" smtClean="0"/>
              <a:t>数（生成粒子の数）が増えることが予想される。</a:t>
            </a:r>
            <a:endParaRPr kumimoji="1" lang="ja-JP" altLang="en-US" sz="2400" dirty="0"/>
          </a:p>
        </p:txBody>
      </p:sp>
      <p:pic>
        <p:nvPicPr>
          <p:cNvPr id="39940" name="Picture 4" descr="F:\image\multiplicity.gif"/>
          <p:cNvPicPr>
            <a:picLocks noChangeAspect="1" noChangeArrowheads="1"/>
          </p:cNvPicPr>
          <p:nvPr/>
        </p:nvPicPr>
        <p:blipFill>
          <a:blip r:embed="rId3" cstate="print"/>
          <a:srcRect/>
          <a:stretch>
            <a:fillRect/>
          </a:stretch>
        </p:blipFill>
        <p:spPr bwMode="auto">
          <a:xfrm>
            <a:off x="71406" y="1285860"/>
            <a:ext cx="4929189" cy="401388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71438" y="5072074"/>
            <a:ext cx="9001156" cy="1695336"/>
          </a:xfrm>
          <a:prstGeom prst="rect">
            <a:avLst/>
          </a:prstGeom>
          <a:noFill/>
        </p:spPr>
        <p:txBody>
          <a:bodyPr wrap="square" rtlCol="0">
            <a:spAutoFit/>
          </a:bodyPr>
          <a:lstStyle/>
          <a:p>
            <a:pPr>
              <a:lnSpc>
                <a:spcPts val="2500"/>
              </a:lnSpc>
              <a:buFont typeface="Arial" pitchFamily="34" charset="0"/>
              <a:buChar char="•"/>
            </a:pPr>
            <a:r>
              <a:rPr lang="ja-JP" altLang="en-US" sz="2400" dirty="0" smtClean="0"/>
              <a:t>　　　が</a:t>
            </a:r>
            <a:r>
              <a:rPr lang="en-US" altLang="ja-JP" sz="2400" dirty="0" smtClean="0"/>
              <a:t>13GeV/c</a:t>
            </a:r>
            <a:r>
              <a:rPr lang="ja-JP" altLang="en-US" sz="2400" dirty="0" smtClean="0"/>
              <a:t>の範囲で</a:t>
            </a:r>
            <a:r>
              <a:rPr lang="en-US" altLang="ja-JP" sz="2400" dirty="0" smtClean="0"/>
              <a:t>5</a:t>
            </a:r>
            <a:r>
              <a:rPr lang="ja-JP" altLang="en-US" sz="2400" dirty="0" smtClean="0"/>
              <a:t>桁にわたり荷電粒子の断面積を導出することができた。　</a:t>
            </a:r>
            <a:endParaRPr lang="en-US" altLang="ja-JP" sz="2400" dirty="0" smtClean="0"/>
          </a:p>
          <a:p>
            <a:pPr>
              <a:lnSpc>
                <a:spcPts val="2500"/>
              </a:lnSpc>
              <a:buFont typeface="Arial" pitchFamily="34" charset="0"/>
              <a:buChar char="•"/>
            </a:pPr>
            <a:r>
              <a:rPr lang="ja-JP" altLang="en-US" sz="2400" dirty="0" smtClean="0"/>
              <a:t>　</a:t>
            </a:r>
            <a:r>
              <a:rPr lang="en-US" altLang="ja-JP" sz="2400" dirty="0" smtClean="0"/>
              <a:t>ALICE first result</a:t>
            </a:r>
            <a:r>
              <a:rPr lang="ja-JP" altLang="en-US" sz="2400" dirty="0" smtClean="0"/>
              <a:t>の結果と比較して、ほぼ近い値を得ることができた。</a:t>
            </a:r>
            <a:endParaRPr lang="en-US" altLang="ja-JP" sz="2400" dirty="0" smtClean="0"/>
          </a:p>
          <a:p>
            <a:pPr>
              <a:lnSpc>
                <a:spcPts val="2500"/>
              </a:lnSpc>
              <a:buFont typeface="Arial" pitchFamily="34" charset="0"/>
              <a:buChar char="•"/>
            </a:pPr>
            <a:r>
              <a:rPr lang="ja-JP" altLang="en-US" sz="2400" dirty="0" smtClean="0"/>
              <a:t>　</a:t>
            </a:r>
            <a:r>
              <a:rPr lang="en-US" altLang="ja-JP" sz="2400" dirty="0" smtClean="0"/>
              <a:t>cut</a:t>
            </a:r>
            <a:r>
              <a:rPr lang="ja-JP" altLang="en-US" sz="2400" dirty="0" smtClean="0"/>
              <a:t>の条件等においてさらに議論が必要である。</a:t>
            </a:r>
            <a:endParaRPr lang="en-US" altLang="ja-JP" sz="2400" dirty="0" smtClean="0"/>
          </a:p>
          <a:p>
            <a:pPr>
              <a:lnSpc>
                <a:spcPts val="2500"/>
              </a:lnSpc>
              <a:buFont typeface="Arial" pitchFamily="34" charset="0"/>
              <a:buChar char="•"/>
            </a:pPr>
            <a:r>
              <a:rPr lang="ja-JP" altLang="en-US" sz="2400" dirty="0" smtClean="0"/>
              <a:t>　</a:t>
            </a:r>
            <a:r>
              <a:rPr kumimoji="1" lang="ja-JP" altLang="en-US" sz="2400" dirty="0" smtClean="0"/>
              <a:t>統計誤差のみ</a:t>
            </a:r>
            <a:endParaRPr kumimoji="1" lang="en-US" altLang="ja-JP" sz="2400" dirty="0" smtClean="0"/>
          </a:p>
        </p:txBody>
      </p:sp>
      <p:sp>
        <p:nvSpPr>
          <p:cNvPr id="2" name="タイトル 1"/>
          <p:cNvSpPr>
            <a:spLocks noGrp="1"/>
          </p:cNvSpPr>
          <p:nvPr>
            <p:ph type="title"/>
          </p:nvPr>
        </p:nvSpPr>
        <p:spPr>
          <a:xfrm>
            <a:off x="714348" y="131762"/>
            <a:ext cx="4357718" cy="582594"/>
          </a:xfrm>
        </p:spPr>
        <p:txBody>
          <a:bodyPr>
            <a:normAutofit/>
          </a:bodyPr>
          <a:lstStyle/>
          <a:p>
            <a:r>
              <a:rPr kumimoji="1" lang="ja-JP" altLang="en-US" sz="3200" dirty="0" smtClean="0"/>
              <a:t>分布</a:t>
            </a:r>
            <a:endParaRPr kumimoji="1" lang="ja-JP" altLang="en-US" sz="3200" dirty="0"/>
          </a:p>
        </p:txBody>
      </p:sp>
      <p:sp>
        <p:nvSpPr>
          <p:cNvPr id="6" name="スライド番号プレースホルダ 5"/>
          <p:cNvSpPr>
            <a:spLocks noGrp="1"/>
          </p:cNvSpPr>
          <p:nvPr>
            <p:ph type="sldNum" sz="quarter" idx="12"/>
          </p:nvPr>
        </p:nvSpPr>
        <p:spPr/>
        <p:txBody>
          <a:bodyPr/>
          <a:lstStyle/>
          <a:p>
            <a:fld id="{C3C0E039-B1AF-4A27-B170-F8D43FA2C2A4}" type="slidenum">
              <a:rPr kumimoji="1" lang="ja-JP" altLang="en-US" smtClean="0"/>
              <a:pPr/>
              <a:t>21</a:t>
            </a:fld>
            <a:endParaRPr kumimoji="1" lang="ja-JP" altLang="en-US"/>
          </a:p>
        </p:txBody>
      </p:sp>
      <p:pic>
        <p:nvPicPr>
          <p:cNvPr id="43010" name="Picture 2" descr="F:\image\pt_distribution.gif"/>
          <p:cNvPicPr>
            <a:picLocks noChangeAspect="1" noChangeArrowheads="1"/>
          </p:cNvPicPr>
          <p:nvPr/>
        </p:nvPicPr>
        <p:blipFill>
          <a:blip r:embed="rId3" cstate="print"/>
          <a:srcRect/>
          <a:stretch>
            <a:fillRect/>
          </a:stretch>
        </p:blipFill>
        <p:spPr bwMode="auto">
          <a:xfrm>
            <a:off x="71406" y="785794"/>
            <a:ext cx="5000660" cy="4072087"/>
          </a:xfrm>
          <a:prstGeom prst="rect">
            <a:avLst/>
          </a:prstGeom>
          <a:noFill/>
        </p:spPr>
      </p:pic>
      <p:graphicFrame>
        <p:nvGraphicFramePr>
          <p:cNvPr id="7" name="オブジェクト 6"/>
          <p:cNvGraphicFramePr>
            <a:graphicFrameLocks noChangeAspect="1"/>
          </p:cNvGraphicFramePr>
          <p:nvPr/>
        </p:nvGraphicFramePr>
        <p:xfrm>
          <a:off x="382916" y="4857760"/>
          <a:ext cx="571504" cy="647705"/>
        </p:xfrm>
        <a:graphic>
          <a:graphicData uri="http://schemas.openxmlformats.org/presentationml/2006/ole">
            <p:oleObj spid="_x0000_s38914" name="数式" r:id="rId4" imgW="190440" imgH="215640" progId="Equation.3">
              <p:embed/>
            </p:oleObj>
          </a:graphicData>
        </a:graphic>
      </p:graphicFrame>
      <p:pic>
        <p:nvPicPr>
          <p:cNvPr id="9" name="Picture 10" descr="pt_10GeV"/>
          <p:cNvPicPr>
            <a:picLocks noChangeAspect="1" noChangeArrowheads="1"/>
          </p:cNvPicPr>
          <p:nvPr/>
        </p:nvPicPr>
        <p:blipFill>
          <a:blip r:embed="rId5" cstate="print"/>
          <a:srcRect l="1648" t="9077" r="12637" b="2380"/>
          <a:stretch>
            <a:fillRect/>
          </a:stretch>
        </p:blipFill>
        <p:spPr bwMode="auto">
          <a:xfrm>
            <a:off x="5072066" y="71414"/>
            <a:ext cx="3963995" cy="5039422"/>
          </a:xfrm>
          <a:prstGeom prst="rect">
            <a:avLst/>
          </a:prstGeom>
          <a:noFill/>
        </p:spPr>
      </p:pic>
      <p:sp>
        <p:nvSpPr>
          <p:cNvPr id="10" name="Text Box 14"/>
          <p:cNvSpPr txBox="1">
            <a:spLocks noChangeArrowheads="1"/>
          </p:cNvSpPr>
          <p:nvPr/>
        </p:nvSpPr>
        <p:spPr bwMode="auto">
          <a:xfrm>
            <a:off x="6572264" y="1037114"/>
            <a:ext cx="2214578" cy="605936"/>
          </a:xfrm>
          <a:prstGeom prst="rect">
            <a:avLst/>
          </a:prstGeom>
          <a:solidFill>
            <a:srgbClr val="FFFF99"/>
          </a:solidFill>
          <a:ln w="6350" algn="ctr">
            <a:solidFill>
              <a:schemeClr val="tx1"/>
            </a:solidFill>
            <a:miter lim="800000"/>
            <a:headEnd/>
            <a:tailEnd/>
          </a:ln>
          <a:effectLst/>
        </p:spPr>
        <p:txBody>
          <a:bodyPr wrap="square" lIns="92075" tIns="46038" rIns="92075" bIns="46038">
            <a:spAutoFit/>
          </a:bodyPr>
          <a:lstStyle/>
          <a:p>
            <a:pPr>
              <a:lnSpc>
                <a:spcPts val="2000"/>
              </a:lnSpc>
            </a:pPr>
            <a:r>
              <a:rPr lang="en-GB" sz="2400"/>
              <a:t>TPC p</a:t>
            </a:r>
            <a:r>
              <a:rPr lang="en-GB" sz="2400" baseline="-25000"/>
              <a:t>t</a:t>
            </a:r>
            <a:r>
              <a:rPr lang="en-GB" sz="2400"/>
              <a:t> spectrum</a:t>
            </a:r>
          </a:p>
          <a:p>
            <a:pPr>
              <a:lnSpc>
                <a:spcPts val="2000"/>
              </a:lnSpc>
            </a:pPr>
            <a:r>
              <a:rPr lang="en-GB" sz="2400"/>
              <a:t>Preliminary</a:t>
            </a:r>
          </a:p>
        </p:txBody>
      </p:sp>
      <p:sp>
        <p:nvSpPr>
          <p:cNvPr id="4" name="テキスト ボックス 3"/>
          <p:cNvSpPr txBox="1"/>
          <p:nvPr/>
        </p:nvSpPr>
        <p:spPr>
          <a:xfrm>
            <a:off x="2000232" y="1285860"/>
            <a:ext cx="2786082" cy="830997"/>
          </a:xfrm>
          <a:prstGeom prst="rect">
            <a:avLst/>
          </a:prstGeom>
          <a:solidFill>
            <a:schemeClr val="bg2"/>
          </a:solidFill>
        </p:spPr>
        <p:txBody>
          <a:bodyPr wrap="square" rtlCol="0">
            <a:spAutoFit/>
          </a:bodyPr>
          <a:lstStyle/>
          <a:p>
            <a:r>
              <a:rPr kumimoji="1" lang="en-US" altLang="ja-JP" sz="2400" dirty="0" smtClean="0"/>
              <a:t>TPC</a:t>
            </a:r>
            <a:r>
              <a:rPr kumimoji="1" lang="ja-JP" altLang="en-US" sz="2400" dirty="0" smtClean="0"/>
              <a:t>で全荷電粒子を</a:t>
            </a:r>
            <a:endParaRPr kumimoji="1" lang="en-US" altLang="ja-JP" sz="2400" dirty="0" smtClean="0"/>
          </a:p>
          <a:p>
            <a:r>
              <a:rPr kumimoji="1" lang="ja-JP" altLang="en-US" sz="2400" dirty="0" smtClean="0"/>
              <a:t>検出したとき</a:t>
            </a:r>
            <a:endParaRPr kumimoji="1" lang="ja-JP" altLang="en-US" sz="2400" dirty="0"/>
          </a:p>
        </p:txBody>
      </p:sp>
      <p:graphicFrame>
        <p:nvGraphicFramePr>
          <p:cNvPr id="38915" name="Object 3"/>
          <p:cNvGraphicFramePr>
            <a:graphicFrameLocks noChangeAspect="1"/>
          </p:cNvGraphicFramePr>
          <p:nvPr/>
        </p:nvGraphicFramePr>
        <p:xfrm>
          <a:off x="2000236" y="99457"/>
          <a:ext cx="571500" cy="647700"/>
        </p:xfrm>
        <a:graphic>
          <a:graphicData uri="http://schemas.openxmlformats.org/presentationml/2006/ole">
            <p:oleObj spid="_x0000_s38915" name="数式" r:id="rId6" imgW="190440" imgH="215640" progId="Equation.3">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82594"/>
          </a:xfrm>
        </p:spPr>
        <p:txBody>
          <a:bodyPr>
            <a:normAutofit/>
          </a:bodyPr>
          <a:lstStyle/>
          <a:p>
            <a:r>
              <a:rPr lang="en-US" altLang="ja-JP" sz="3200" dirty="0" smtClean="0"/>
              <a:t>η</a:t>
            </a:r>
            <a:r>
              <a:rPr kumimoji="1" lang="ja-JP" altLang="en-US" sz="3200" dirty="0" smtClean="0"/>
              <a:t>分布</a:t>
            </a:r>
            <a:endParaRPr kumimoji="1" lang="ja-JP" altLang="en-US" sz="3200" dirty="0"/>
          </a:p>
        </p:txBody>
      </p:sp>
      <p:sp>
        <p:nvSpPr>
          <p:cNvPr id="7" name="スライド番号プレースホルダ 6"/>
          <p:cNvSpPr>
            <a:spLocks noGrp="1"/>
          </p:cNvSpPr>
          <p:nvPr>
            <p:ph type="sldNum" sz="quarter" idx="12"/>
          </p:nvPr>
        </p:nvSpPr>
        <p:spPr/>
        <p:txBody>
          <a:bodyPr/>
          <a:lstStyle/>
          <a:p>
            <a:fld id="{C3C0E039-B1AF-4A27-B170-F8D43FA2C2A4}" type="slidenum">
              <a:rPr kumimoji="1" lang="ja-JP" altLang="en-US" smtClean="0"/>
              <a:pPr/>
              <a:t>22</a:t>
            </a:fld>
            <a:endParaRPr kumimoji="1" lang="ja-JP" altLang="en-US"/>
          </a:p>
        </p:txBody>
      </p:sp>
      <p:sp>
        <p:nvSpPr>
          <p:cNvPr id="10" name="テキスト ボックス 9"/>
          <p:cNvSpPr txBox="1"/>
          <p:nvPr/>
        </p:nvSpPr>
        <p:spPr>
          <a:xfrm>
            <a:off x="428596" y="4859736"/>
            <a:ext cx="8429684" cy="1569660"/>
          </a:xfrm>
          <a:prstGeom prst="rect">
            <a:avLst/>
          </a:prstGeom>
          <a:noFill/>
        </p:spPr>
        <p:txBody>
          <a:bodyPr wrap="square" rtlCol="0">
            <a:spAutoFit/>
          </a:bodyPr>
          <a:lstStyle/>
          <a:p>
            <a:pPr>
              <a:buFont typeface="Arial" pitchFamily="34" charset="0"/>
              <a:buChar char="•"/>
            </a:pPr>
            <a:r>
              <a:rPr kumimoji="1" lang="ja-JP" altLang="en-US" sz="2400" dirty="0" smtClean="0"/>
              <a:t>　</a:t>
            </a:r>
            <a:r>
              <a:rPr kumimoji="1" lang="en-US" altLang="ja-JP" sz="2400" dirty="0" smtClean="0"/>
              <a:t>η</a:t>
            </a:r>
            <a:r>
              <a:rPr kumimoji="1" lang="ja-JP" altLang="en-US" sz="2400" dirty="0" smtClean="0"/>
              <a:t>（検出器の範囲）が</a:t>
            </a:r>
            <a:r>
              <a:rPr lang="en-US" altLang="ja-JP" sz="2400" dirty="0" smtClean="0"/>
              <a:t>―0.9</a:t>
            </a:r>
            <a:r>
              <a:rPr lang="ja-JP" altLang="en-US" sz="2400" dirty="0" smtClean="0"/>
              <a:t>～</a:t>
            </a:r>
            <a:r>
              <a:rPr lang="en-US" altLang="ja-JP" sz="2400" dirty="0" smtClean="0"/>
              <a:t>0.9</a:t>
            </a:r>
            <a:r>
              <a:rPr lang="ja-JP" altLang="en-US" sz="2400" dirty="0" smtClean="0"/>
              <a:t>の範囲</a:t>
            </a:r>
            <a:r>
              <a:rPr kumimoji="1" lang="ja-JP" altLang="en-US" sz="2400" dirty="0" smtClean="0"/>
              <a:t>で</a:t>
            </a:r>
            <a:r>
              <a:rPr kumimoji="1" lang="en-US" altLang="ja-JP" sz="2400" dirty="0" err="1" smtClean="0"/>
              <a:t>dN</a:t>
            </a:r>
            <a:r>
              <a:rPr kumimoji="1" lang="en-US" altLang="ja-JP" sz="2400" dirty="0" smtClean="0"/>
              <a:t>/</a:t>
            </a:r>
            <a:r>
              <a:rPr kumimoji="1" lang="en-US" altLang="ja-JP" sz="2400" dirty="0" err="1" smtClean="0"/>
              <a:t>dη</a:t>
            </a:r>
            <a:r>
              <a:rPr kumimoji="1" lang="ja-JP" altLang="en-US" sz="2400" dirty="0" smtClean="0"/>
              <a:t>を測定することができた</a:t>
            </a:r>
            <a:endParaRPr kumimoji="1" lang="en-US" altLang="ja-JP" sz="2400" dirty="0" smtClean="0"/>
          </a:p>
          <a:p>
            <a:pPr>
              <a:buFont typeface="Arial" pitchFamily="34" charset="0"/>
              <a:buChar char="•"/>
            </a:pPr>
            <a:r>
              <a:rPr kumimoji="1" lang="ja-JP" altLang="en-US" sz="2400" dirty="0" smtClean="0"/>
              <a:t>　</a:t>
            </a:r>
            <a:r>
              <a:rPr lang="en-US" altLang="ja-JP" sz="2400" dirty="0" smtClean="0"/>
              <a:t> η</a:t>
            </a:r>
            <a:r>
              <a:rPr lang="ja-JP" altLang="en-US" sz="2400" dirty="0" smtClean="0"/>
              <a:t>が</a:t>
            </a:r>
            <a:r>
              <a:rPr lang="en-US" altLang="ja-JP" sz="2400" dirty="0" smtClean="0"/>
              <a:t>―0.9</a:t>
            </a:r>
            <a:r>
              <a:rPr lang="ja-JP" altLang="en-US" sz="2400" dirty="0" smtClean="0"/>
              <a:t>～</a:t>
            </a:r>
            <a:r>
              <a:rPr lang="en-US" altLang="ja-JP" sz="2400" dirty="0" smtClean="0"/>
              <a:t>0.9</a:t>
            </a:r>
            <a:r>
              <a:rPr lang="ja-JP" altLang="en-US" sz="2400" dirty="0" smtClean="0"/>
              <a:t>の範囲で、</a:t>
            </a:r>
            <a:r>
              <a:rPr lang="en-US" altLang="ja-JP" sz="2400" dirty="0" smtClean="0"/>
              <a:t> </a:t>
            </a:r>
            <a:r>
              <a:rPr lang="en-US" altLang="ja-JP" sz="2400" dirty="0" err="1" smtClean="0"/>
              <a:t>dN</a:t>
            </a:r>
            <a:r>
              <a:rPr lang="en-US" altLang="ja-JP" sz="2400" dirty="0" smtClean="0"/>
              <a:t>/</a:t>
            </a:r>
            <a:r>
              <a:rPr lang="en-US" altLang="ja-JP" sz="2400" dirty="0" err="1" smtClean="0"/>
              <a:t>dη</a:t>
            </a:r>
            <a:r>
              <a:rPr lang="ja-JP" altLang="en-US" sz="2400" dirty="0" smtClean="0"/>
              <a:t>が</a:t>
            </a:r>
            <a:r>
              <a:rPr kumimoji="1" lang="ja-JP" altLang="en-US" sz="2400" dirty="0" smtClean="0"/>
              <a:t>ほぼ一定</a:t>
            </a:r>
            <a:endParaRPr kumimoji="1" lang="en-US" altLang="ja-JP" sz="2400" dirty="0" smtClean="0"/>
          </a:p>
          <a:p>
            <a:pPr>
              <a:buFont typeface="Arial" pitchFamily="34" charset="0"/>
              <a:buChar char="•"/>
            </a:pPr>
            <a:r>
              <a:rPr lang="ja-JP" altLang="en-US" sz="2400" dirty="0" smtClean="0"/>
              <a:t>　</a:t>
            </a:r>
            <a:r>
              <a:rPr lang="en-US" altLang="ja-JP" sz="2400" dirty="0" smtClean="0"/>
              <a:t>ITS</a:t>
            </a:r>
            <a:r>
              <a:rPr lang="ja-JP" altLang="en-US" sz="2400" dirty="0" smtClean="0"/>
              <a:t>と比べ、ごみが少ないので、</a:t>
            </a:r>
            <a:r>
              <a:rPr lang="en-US" altLang="ja-JP" sz="2400" dirty="0" err="1" smtClean="0"/>
              <a:t>dN</a:t>
            </a:r>
            <a:r>
              <a:rPr lang="en-US" altLang="ja-JP" sz="2400" dirty="0" smtClean="0"/>
              <a:t>/</a:t>
            </a:r>
            <a:r>
              <a:rPr lang="en-US" altLang="ja-JP" sz="2400" dirty="0" err="1" smtClean="0"/>
              <a:t>dη</a:t>
            </a:r>
            <a:r>
              <a:rPr lang="ja-JP" altLang="en-US" sz="2400" dirty="0" smtClean="0"/>
              <a:t>が小さい</a:t>
            </a:r>
          </a:p>
        </p:txBody>
      </p:sp>
      <p:pic>
        <p:nvPicPr>
          <p:cNvPr id="41986" name="Picture 2" descr="F:\image\eta_distribution.gif"/>
          <p:cNvPicPr>
            <a:picLocks noChangeAspect="1" noChangeArrowheads="1"/>
          </p:cNvPicPr>
          <p:nvPr/>
        </p:nvPicPr>
        <p:blipFill>
          <a:blip r:embed="rId2" cstate="print"/>
          <a:srcRect l="2575"/>
          <a:stretch>
            <a:fillRect/>
          </a:stretch>
        </p:blipFill>
        <p:spPr bwMode="auto">
          <a:xfrm>
            <a:off x="71406" y="846741"/>
            <a:ext cx="4542463" cy="3796705"/>
          </a:xfrm>
          <a:prstGeom prst="rect">
            <a:avLst/>
          </a:prstGeom>
          <a:noFill/>
        </p:spPr>
      </p:pic>
      <p:pic>
        <p:nvPicPr>
          <p:cNvPr id="39938" name="Picture 2" descr="C:\Documents and Settings\Seika\デスクトップ\eta_ITS.JPG"/>
          <p:cNvPicPr>
            <a:picLocks noChangeAspect="1" noChangeArrowheads="1"/>
          </p:cNvPicPr>
          <p:nvPr/>
        </p:nvPicPr>
        <p:blipFill>
          <a:blip r:embed="rId3" cstate="print"/>
          <a:srcRect l="1779" t="1227" r="889" b="2454"/>
          <a:stretch>
            <a:fillRect/>
          </a:stretch>
        </p:blipFill>
        <p:spPr bwMode="auto">
          <a:xfrm>
            <a:off x="4615264" y="1107560"/>
            <a:ext cx="4432344" cy="3178696"/>
          </a:xfrm>
          <a:prstGeom prst="rect">
            <a:avLst/>
          </a:prstGeom>
          <a:noFill/>
        </p:spPr>
      </p:pic>
      <p:sp>
        <p:nvSpPr>
          <p:cNvPr id="4" name="テキスト ボックス 3"/>
          <p:cNvSpPr txBox="1"/>
          <p:nvPr/>
        </p:nvSpPr>
        <p:spPr>
          <a:xfrm>
            <a:off x="1665811" y="2489815"/>
            <a:ext cx="2071702" cy="1200329"/>
          </a:xfrm>
          <a:prstGeom prst="rect">
            <a:avLst/>
          </a:prstGeom>
          <a:solidFill>
            <a:schemeClr val="bg2"/>
          </a:solidFill>
        </p:spPr>
        <p:txBody>
          <a:bodyPr wrap="square" rtlCol="0">
            <a:spAutoFit/>
          </a:bodyPr>
          <a:lstStyle/>
          <a:p>
            <a:r>
              <a:rPr kumimoji="1" lang="en-US" altLang="ja-JP" sz="2400" dirty="0" smtClean="0"/>
              <a:t>TPC</a:t>
            </a:r>
            <a:r>
              <a:rPr kumimoji="1" lang="ja-JP" altLang="en-US" sz="2400" dirty="0" smtClean="0"/>
              <a:t>で</a:t>
            </a:r>
            <a:endParaRPr kumimoji="1" lang="en-US" altLang="ja-JP" sz="2400" dirty="0" smtClean="0"/>
          </a:p>
          <a:p>
            <a:r>
              <a:rPr kumimoji="1" lang="ja-JP" altLang="en-US" sz="2400" dirty="0" smtClean="0"/>
              <a:t>全荷電粒子を</a:t>
            </a:r>
            <a:endParaRPr kumimoji="1" lang="en-US" altLang="ja-JP" sz="2400" dirty="0" smtClean="0"/>
          </a:p>
          <a:p>
            <a:r>
              <a:rPr kumimoji="1" lang="ja-JP" altLang="en-US" sz="2400" dirty="0" smtClean="0"/>
              <a:t>検出したとき</a:t>
            </a:r>
            <a:endParaRPr kumimoji="1" lang="ja-JP" alt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42852"/>
            <a:ext cx="8229600" cy="642942"/>
          </a:xfrm>
        </p:spPr>
        <p:txBody>
          <a:bodyPr>
            <a:normAutofit/>
          </a:bodyPr>
          <a:lstStyle/>
          <a:p>
            <a:r>
              <a:rPr kumimoji="1" lang="ja-JP" altLang="en-US" sz="3200" dirty="0" smtClean="0"/>
              <a:t>まとめ</a:t>
            </a:r>
            <a:endParaRPr kumimoji="1" lang="ja-JP" altLang="en-US" sz="3200" dirty="0"/>
          </a:p>
        </p:txBody>
      </p:sp>
      <p:sp>
        <p:nvSpPr>
          <p:cNvPr id="3" name="テキスト ボックス 2"/>
          <p:cNvSpPr txBox="1"/>
          <p:nvPr/>
        </p:nvSpPr>
        <p:spPr>
          <a:xfrm>
            <a:off x="428596" y="714356"/>
            <a:ext cx="8215370" cy="6001643"/>
          </a:xfrm>
          <a:prstGeom prst="rect">
            <a:avLst/>
          </a:prstGeom>
          <a:noFill/>
        </p:spPr>
        <p:txBody>
          <a:bodyPr wrap="square" rtlCol="0">
            <a:spAutoFit/>
          </a:bodyPr>
          <a:lstStyle/>
          <a:p>
            <a:pPr>
              <a:buFont typeface="Arial" pitchFamily="34" charset="0"/>
              <a:buChar char="•"/>
            </a:pPr>
            <a:r>
              <a:rPr lang="ja-JP" altLang="en-US" sz="2400" dirty="0" smtClean="0"/>
              <a:t>　</a:t>
            </a:r>
            <a:r>
              <a:rPr lang="en-US" altLang="ja-JP" sz="2400" dirty="0" smtClean="0"/>
              <a:t>ALICE</a:t>
            </a:r>
            <a:r>
              <a:rPr lang="ja-JP" altLang="en-US" sz="2400" dirty="0" smtClean="0"/>
              <a:t>解析環境の導入（</a:t>
            </a:r>
            <a:r>
              <a:rPr lang="en-US" altLang="ja-JP" sz="2400" dirty="0" smtClean="0"/>
              <a:t>root</a:t>
            </a:r>
            <a:r>
              <a:rPr lang="ja-JP" altLang="en-US" sz="2400" dirty="0" err="1" smtClean="0"/>
              <a:t>、</a:t>
            </a:r>
            <a:r>
              <a:rPr lang="en-US" altLang="ja-JP" sz="2400" dirty="0" smtClean="0"/>
              <a:t>geant3</a:t>
            </a:r>
            <a:r>
              <a:rPr lang="ja-JP" altLang="en-US" sz="2400" dirty="0" err="1" smtClean="0"/>
              <a:t>、</a:t>
            </a:r>
            <a:r>
              <a:rPr lang="en-US" altLang="ja-JP" sz="2400" dirty="0" err="1" smtClean="0"/>
              <a:t>aliroot</a:t>
            </a:r>
            <a:r>
              <a:rPr lang="ja-JP" altLang="en-US" sz="2400" dirty="0" smtClean="0"/>
              <a:t>のインストール）</a:t>
            </a:r>
            <a:endParaRPr lang="en-US" altLang="ja-JP" sz="2400" dirty="0" smtClean="0"/>
          </a:p>
          <a:p>
            <a:pPr>
              <a:buFont typeface="Arial" pitchFamily="34" charset="0"/>
              <a:buChar char="•"/>
            </a:pPr>
            <a:r>
              <a:rPr lang="ja-JP" altLang="en-US" sz="2400" dirty="0" smtClean="0"/>
              <a:t>　シミュレーションを用いて</a:t>
            </a:r>
            <a:r>
              <a:rPr lang="en-US" altLang="ja-JP" sz="2400" dirty="0" smtClean="0"/>
              <a:t>pp5.5TeV</a:t>
            </a:r>
            <a:r>
              <a:rPr lang="ja-JP" altLang="en-US" sz="2400" dirty="0" smtClean="0"/>
              <a:t>と</a:t>
            </a:r>
            <a:r>
              <a:rPr lang="en-US" altLang="ja-JP" sz="2400" dirty="0" smtClean="0"/>
              <a:t>PbPb5.5TeV</a:t>
            </a:r>
            <a:r>
              <a:rPr lang="ja-JP" altLang="en-US" sz="2400" dirty="0" smtClean="0"/>
              <a:t>の事象を</a:t>
            </a:r>
            <a:r>
              <a:rPr lang="en-US" altLang="ja-JP" sz="2400" dirty="0" err="1" smtClean="0"/>
              <a:t>AliEve</a:t>
            </a:r>
            <a:r>
              <a:rPr lang="ja-JP" altLang="en-US" sz="2400" dirty="0" smtClean="0"/>
              <a:t>で視覚化した。</a:t>
            </a:r>
            <a:endParaRPr lang="en-US" altLang="ja-JP" sz="2400" dirty="0" smtClean="0"/>
          </a:p>
          <a:p>
            <a:pPr lvl="1">
              <a:buFont typeface="Arial" pitchFamily="34" charset="0"/>
              <a:buChar char="•"/>
            </a:pPr>
            <a:r>
              <a:rPr lang="ja-JP" altLang="en-US" sz="2400" dirty="0" smtClean="0"/>
              <a:t>　粒子多重度の違いを視覚的に理解することができた。　　</a:t>
            </a:r>
            <a:endParaRPr lang="en-US" altLang="ja-JP" sz="2400" dirty="0" smtClean="0"/>
          </a:p>
          <a:p>
            <a:pPr>
              <a:buFont typeface="Arial" pitchFamily="34" charset="0"/>
              <a:buChar char="•"/>
            </a:pPr>
            <a:r>
              <a:rPr lang="ja-JP" altLang="en-US" sz="2400" dirty="0" smtClean="0"/>
              <a:t>　</a:t>
            </a:r>
            <a:r>
              <a:rPr lang="en-US" altLang="ja-JP" sz="2400" dirty="0" smtClean="0"/>
              <a:t>pp900GeV</a:t>
            </a:r>
            <a:r>
              <a:rPr lang="ja-JP" altLang="en-US" sz="2400" dirty="0" smtClean="0"/>
              <a:t>と</a:t>
            </a:r>
            <a:r>
              <a:rPr lang="en-US" altLang="ja-JP" sz="2400" dirty="0" smtClean="0"/>
              <a:t>pp2.36TeV</a:t>
            </a:r>
            <a:r>
              <a:rPr lang="ja-JP" altLang="en-US" sz="2400" dirty="0" smtClean="0"/>
              <a:t>の</a:t>
            </a:r>
            <a:r>
              <a:rPr lang="en-US" altLang="ja-JP" sz="2400" dirty="0" smtClean="0"/>
              <a:t>real data</a:t>
            </a:r>
            <a:r>
              <a:rPr lang="ja-JP" altLang="en-US" sz="2400" dirty="0" smtClean="0"/>
              <a:t>を</a:t>
            </a:r>
            <a:r>
              <a:rPr lang="en-US" altLang="ja-JP" sz="2400" dirty="0" err="1" smtClean="0"/>
              <a:t>AliEve</a:t>
            </a:r>
            <a:r>
              <a:rPr lang="ja-JP" altLang="en-US" sz="2400" dirty="0" smtClean="0"/>
              <a:t>で視覚化した。</a:t>
            </a:r>
            <a:endParaRPr lang="en-US" altLang="ja-JP" sz="2400" dirty="0" smtClean="0"/>
          </a:p>
          <a:p>
            <a:pPr lvl="1">
              <a:buFont typeface="Arial" pitchFamily="34" charset="0"/>
              <a:buChar char="•"/>
            </a:pPr>
            <a:r>
              <a:rPr lang="ja-JP" altLang="en-US" sz="2400" dirty="0" smtClean="0"/>
              <a:t>　</a:t>
            </a:r>
            <a:r>
              <a:rPr lang="en-US" altLang="ja-JP" sz="2400" dirty="0" smtClean="0"/>
              <a:t>pp900GeV</a:t>
            </a:r>
            <a:r>
              <a:rPr lang="ja-JP" altLang="en-US" sz="2400" dirty="0" smtClean="0"/>
              <a:t>と</a:t>
            </a:r>
            <a:r>
              <a:rPr lang="en-US" altLang="ja-JP" sz="2400" dirty="0" smtClean="0"/>
              <a:t>pp2.36TeV</a:t>
            </a:r>
            <a:r>
              <a:rPr lang="ja-JP" altLang="en-US" sz="2400" dirty="0" smtClean="0"/>
              <a:t>においてデータ取得に成功していることが</a:t>
            </a:r>
            <a:r>
              <a:rPr lang="en-US" altLang="ja-JP" sz="2400" dirty="0" err="1" smtClean="0"/>
              <a:t>AliEve</a:t>
            </a:r>
            <a:r>
              <a:rPr lang="ja-JP" altLang="en-US" sz="2400" dirty="0" smtClean="0"/>
              <a:t>によって視覚的に確認できた。</a:t>
            </a:r>
            <a:endParaRPr lang="en-US" altLang="ja-JP" sz="2400" dirty="0" smtClean="0"/>
          </a:p>
          <a:p>
            <a:pPr>
              <a:buFont typeface="Arial" pitchFamily="34" charset="0"/>
              <a:buChar char="•"/>
            </a:pPr>
            <a:r>
              <a:rPr lang="ja-JP" altLang="en-US" sz="2400" dirty="0" smtClean="0"/>
              <a:t>　</a:t>
            </a:r>
            <a:r>
              <a:rPr lang="en-US" altLang="ja-JP" sz="2400" dirty="0" smtClean="0"/>
              <a:t>1/</a:t>
            </a:r>
            <a:r>
              <a:rPr lang="en-US" altLang="ja-JP" sz="2400" dirty="0" err="1" smtClean="0"/>
              <a:t>NdN</a:t>
            </a:r>
            <a:r>
              <a:rPr lang="en-US" altLang="ja-JP" sz="2400" dirty="0" smtClean="0"/>
              <a:t>/</a:t>
            </a:r>
            <a:r>
              <a:rPr lang="en-US" altLang="ja-JP" sz="2400" dirty="0" err="1" smtClean="0"/>
              <a:t>pT</a:t>
            </a:r>
            <a:r>
              <a:rPr lang="en-US" altLang="ja-JP" sz="2400" dirty="0" smtClean="0"/>
              <a:t>/</a:t>
            </a:r>
            <a:r>
              <a:rPr lang="en-US" altLang="ja-JP" sz="2400" dirty="0" err="1" smtClean="0"/>
              <a:t>dη</a:t>
            </a:r>
            <a:r>
              <a:rPr lang="ja-JP" altLang="en-US" sz="2400" dirty="0" smtClean="0"/>
              <a:t>分布と</a:t>
            </a:r>
            <a:r>
              <a:rPr lang="en-US" altLang="ja-JP" sz="2400" dirty="0" err="1" smtClean="0"/>
              <a:t>dN</a:t>
            </a:r>
            <a:r>
              <a:rPr lang="en-US" altLang="ja-JP" sz="2400" dirty="0" smtClean="0"/>
              <a:t>/</a:t>
            </a:r>
            <a:r>
              <a:rPr lang="en-US" altLang="ja-JP" sz="2400" dirty="0" err="1" smtClean="0"/>
              <a:t>dη</a:t>
            </a:r>
            <a:r>
              <a:rPr lang="ja-JP" altLang="en-US" sz="2400" dirty="0" smtClean="0"/>
              <a:t>分布を導出し、</a:t>
            </a:r>
            <a:r>
              <a:rPr lang="en-US" altLang="ja-JP" sz="2400" dirty="0" err="1" smtClean="0"/>
              <a:t>TPCgroup</a:t>
            </a:r>
            <a:r>
              <a:rPr lang="ja-JP" altLang="en-US" sz="2400" dirty="0" smtClean="0"/>
              <a:t>の結果と比較を行った。導出結果は議論が必要であるが、近い値を得た。</a:t>
            </a:r>
            <a:endParaRPr lang="en-US" altLang="ja-JP" sz="2400" dirty="0" smtClean="0"/>
          </a:p>
          <a:p>
            <a:pPr lvl="1">
              <a:buFont typeface="Arial" pitchFamily="34" charset="0"/>
              <a:buChar char="•"/>
            </a:pPr>
            <a:r>
              <a:rPr lang="ja-JP" altLang="en-US" sz="2400" dirty="0" smtClean="0"/>
              <a:t>　</a:t>
            </a:r>
            <a:r>
              <a:rPr lang="en-US" altLang="ja-JP" sz="2400" dirty="0" smtClean="0"/>
              <a:t> 1/</a:t>
            </a:r>
            <a:r>
              <a:rPr lang="en-US" altLang="ja-JP" sz="2400" dirty="0" err="1" smtClean="0"/>
              <a:t>NdN</a:t>
            </a:r>
            <a:r>
              <a:rPr lang="en-US" altLang="ja-JP" sz="2400" dirty="0" smtClean="0"/>
              <a:t>/</a:t>
            </a:r>
            <a:r>
              <a:rPr lang="en-US" altLang="ja-JP" sz="2400" dirty="0" err="1" smtClean="0"/>
              <a:t>pT</a:t>
            </a:r>
            <a:r>
              <a:rPr lang="en-US" altLang="ja-JP" sz="2400" dirty="0" smtClean="0"/>
              <a:t>/</a:t>
            </a:r>
            <a:r>
              <a:rPr lang="en-US" altLang="ja-JP" sz="2400" dirty="0" err="1" smtClean="0"/>
              <a:t>dη</a:t>
            </a:r>
            <a:r>
              <a:rPr lang="ja-JP" altLang="en-US" sz="2400" dirty="0" smtClean="0"/>
              <a:t>分布は</a:t>
            </a:r>
            <a:r>
              <a:rPr lang="en-US" altLang="ja-JP" sz="2400" dirty="0" smtClean="0"/>
              <a:t>η</a:t>
            </a:r>
            <a:r>
              <a:rPr lang="ja-JP" altLang="en-US" sz="2400" dirty="0" smtClean="0"/>
              <a:t>が</a:t>
            </a:r>
            <a:r>
              <a:rPr lang="en-US" altLang="ja-JP" sz="2400" dirty="0" smtClean="0"/>
              <a:t>―0.9</a:t>
            </a:r>
            <a:r>
              <a:rPr lang="ja-JP" altLang="en-US" sz="2400" dirty="0" smtClean="0"/>
              <a:t>～</a:t>
            </a:r>
            <a:r>
              <a:rPr lang="en-US" altLang="ja-JP" sz="2400" dirty="0" smtClean="0"/>
              <a:t>0.9</a:t>
            </a:r>
            <a:r>
              <a:rPr lang="ja-JP" altLang="en-US" sz="2400" dirty="0" smtClean="0"/>
              <a:t>の範囲</a:t>
            </a:r>
            <a:endParaRPr lang="en-US" altLang="ja-JP" sz="2400" dirty="0" smtClean="0"/>
          </a:p>
          <a:p>
            <a:pPr lvl="1">
              <a:buFont typeface="Arial" pitchFamily="34" charset="0"/>
              <a:buChar char="•"/>
            </a:pPr>
            <a:r>
              <a:rPr lang="ja-JP" altLang="en-US" sz="2400" dirty="0" smtClean="0"/>
              <a:t>　　　が</a:t>
            </a:r>
            <a:r>
              <a:rPr lang="en-US" altLang="ja-JP" sz="2400" dirty="0" smtClean="0"/>
              <a:t>13GeV/c</a:t>
            </a:r>
            <a:r>
              <a:rPr lang="ja-JP" altLang="en-US" sz="2400" dirty="0" smtClean="0"/>
              <a:t>の範囲で</a:t>
            </a:r>
            <a:r>
              <a:rPr lang="en-US" altLang="ja-JP" sz="2400" dirty="0" smtClean="0"/>
              <a:t>5</a:t>
            </a:r>
            <a:r>
              <a:rPr lang="ja-JP" altLang="en-US" sz="2400" dirty="0" smtClean="0"/>
              <a:t>桁にわたる</a:t>
            </a:r>
            <a:endParaRPr lang="en-US" altLang="ja-JP" sz="2400" dirty="0" smtClean="0"/>
          </a:p>
          <a:p>
            <a:pPr>
              <a:buFont typeface="Arial" pitchFamily="34" charset="0"/>
              <a:buChar char="•"/>
            </a:pPr>
            <a:r>
              <a:rPr kumimoji="1" lang="ja-JP" altLang="en-US" sz="2400" dirty="0" smtClean="0"/>
              <a:t>　荷電粒子多重度を導出し、ＰＹＴＨＩＡシミュレーションの結果と比較した。ＰＹＴＨＩＡの結果より</a:t>
            </a:r>
            <a:r>
              <a:rPr kumimoji="1" lang="en-US" altLang="ja-JP" sz="2400" dirty="0" smtClean="0"/>
              <a:t>real data</a:t>
            </a:r>
            <a:r>
              <a:rPr kumimoji="1" lang="ja-JP" altLang="en-US" sz="2400" dirty="0" smtClean="0"/>
              <a:t>の方が粒子多重度が高い結果を得た。</a:t>
            </a:r>
            <a:endParaRPr kumimoji="1" lang="en-US" altLang="ja-JP" sz="2400" dirty="0" smtClean="0"/>
          </a:p>
          <a:p>
            <a:pPr>
              <a:buFont typeface="Arial" pitchFamily="34" charset="0"/>
              <a:buChar char="•"/>
            </a:pPr>
            <a:r>
              <a:rPr lang="ja-JP" altLang="en-US" sz="2400" dirty="0" smtClean="0"/>
              <a:t>　</a:t>
            </a:r>
            <a:r>
              <a:rPr lang="en-US" altLang="ja-JP" sz="2400" dirty="0" smtClean="0"/>
              <a:t>ALICE</a:t>
            </a:r>
            <a:r>
              <a:rPr lang="ja-JP" altLang="en-US" sz="2400" dirty="0" smtClean="0"/>
              <a:t>と</a:t>
            </a:r>
            <a:r>
              <a:rPr lang="en-US" altLang="ja-JP" sz="2400" dirty="0" smtClean="0"/>
              <a:t>ATLAS</a:t>
            </a:r>
            <a:r>
              <a:rPr lang="ja-JP" altLang="en-US" sz="2400" dirty="0" smtClean="0"/>
              <a:t>の見学と</a:t>
            </a:r>
            <a:r>
              <a:rPr lang="en-US" altLang="ja-JP" sz="2400" dirty="0" smtClean="0"/>
              <a:t>CERN</a:t>
            </a:r>
            <a:r>
              <a:rPr lang="ja-JP" altLang="en-US" sz="2400" dirty="0" smtClean="0"/>
              <a:t>で行われたセミナーに参加し、見識を深めることができた。</a:t>
            </a:r>
            <a:endParaRPr lang="en-US" altLang="ja-JP" sz="2400" dirty="0" smtClean="0"/>
          </a:p>
        </p:txBody>
      </p:sp>
      <p:sp>
        <p:nvSpPr>
          <p:cNvPr id="4" name="スライド番号プレースホルダ 3"/>
          <p:cNvSpPr>
            <a:spLocks noGrp="1"/>
          </p:cNvSpPr>
          <p:nvPr>
            <p:ph type="sldNum" sz="quarter" idx="12"/>
          </p:nvPr>
        </p:nvSpPr>
        <p:spPr/>
        <p:txBody>
          <a:bodyPr/>
          <a:lstStyle/>
          <a:p>
            <a:fld id="{C3C0E039-B1AF-4A27-B170-F8D43FA2C2A4}" type="slidenum">
              <a:rPr kumimoji="1" lang="ja-JP" altLang="en-US" smtClean="0"/>
              <a:pPr/>
              <a:t>23</a:t>
            </a:fld>
            <a:endParaRPr kumimoji="1" lang="ja-JP" altLang="en-US"/>
          </a:p>
        </p:txBody>
      </p:sp>
      <p:graphicFrame>
        <p:nvGraphicFramePr>
          <p:cNvPr id="41986" name="Object 2"/>
          <p:cNvGraphicFramePr>
            <a:graphicFrameLocks noChangeAspect="1"/>
          </p:cNvGraphicFramePr>
          <p:nvPr/>
        </p:nvGraphicFramePr>
        <p:xfrm>
          <a:off x="1214418" y="4214818"/>
          <a:ext cx="571500" cy="647700"/>
        </p:xfrm>
        <a:graphic>
          <a:graphicData uri="http://schemas.openxmlformats.org/presentationml/2006/ole">
            <p:oleObj spid="_x0000_s41986" name="数式" r:id="rId3" imgW="190440" imgH="215640" progId="Equation.3">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25470"/>
          </a:xfrm>
        </p:spPr>
        <p:txBody>
          <a:bodyPr>
            <a:normAutofit/>
          </a:bodyPr>
          <a:lstStyle/>
          <a:p>
            <a:r>
              <a:rPr lang="ja-JP" altLang="en-US" sz="3200" dirty="0" smtClean="0"/>
              <a:t>ありがとうございました</a:t>
            </a:r>
            <a:endParaRPr kumimoji="1" lang="ja-JP" altLang="en-US" sz="3200" dirty="0"/>
          </a:p>
        </p:txBody>
      </p:sp>
      <p:sp>
        <p:nvSpPr>
          <p:cNvPr id="3" name="スライド番号プレースホルダ 2"/>
          <p:cNvSpPr>
            <a:spLocks noGrp="1"/>
          </p:cNvSpPr>
          <p:nvPr>
            <p:ph type="sldNum" sz="quarter" idx="12"/>
          </p:nvPr>
        </p:nvSpPr>
        <p:spPr/>
        <p:txBody>
          <a:bodyPr/>
          <a:lstStyle/>
          <a:p>
            <a:fld id="{C3C0E039-B1AF-4A27-B170-F8D43FA2C2A4}" type="slidenum">
              <a:rPr kumimoji="1" lang="ja-JP" altLang="en-US" smtClean="0"/>
              <a:pPr/>
              <a:t>24</a:t>
            </a:fld>
            <a:endParaRPr kumimoji="1" lang="ja-JP" altLang="en-US"/>
          </a:p>
        </p:txBody>
      </p:sp>
      <p:sp>
        <p:nvSpPr>
          <p:cNvPr id="4" name="テキスト ボックス 3"/>
          <p:cNvSpPr txBox="1"/>
          <p:nvPr/>
        </p:nvSpPr>
        <p:spPr>
          <a:xfrm>
            <a:off x="642910" y="1071546"/>
            <a:ext cx="7858180" cy="5632311"/>
          </a:xfrm>
          <a:prstGeom prst="rect">
            <a:avLst/>
          </a:prstGeom>
          <a:noFill/>
        </p:spPr>
        <p:txBody>
          <a:bodyPr wrap="square" rtlCol="0">
            <a:spAutoFit/>
          </a:bodyPr>
          <a:lstStyle/>
          <a:p>
            <a:r>
              <a:rPr kumimoji="1" lang="ja-JP" altLang="en-US" sz="2400" dirty="0" smtClean="0"/>
              <a:t>滞在期間が</a:t>
            </a:r>
            <a:r>
              <a:rPr kumimoji="1" lang="en-US" altLang="ja-JP" sz="2400" dirty="0" smtClean="0"/>
              <a:t>3</a:t>
            </a:r>
            <a:r>
              <a:rPr kumimoji="1" lang="ja-JP" altLang="en-US" sz="2400" dirty="0" smtClean="0"/>
              <a:t>週間で、実際に実習を行うことができた期間が</a:t>
            </a:r>
            <a:r>
              <a:rPr kumimoji="1" lang="en-US" altLang="ja-JP" sz="2400" dirty="0" smtClean="0"/>
              <a:t>2</a:t>
            </a:r>
            <a:r>
              <a:rPr kumimoji="1" lang="ja-JP" altLang="en-US" sz="2400" dirty="0" smtClean="0"/>
              <a:t>週間少々と</a:t>
            </a:r>
            <a:r>
              <a:rPr lang="ja-JP" altLang="en-US" sz="2400" dirty="0" smtClean="0"/>
              <a:t>、新型インフルエンザの影響で短くなりましたが、形あるものにできたのは、以下の皆様のおかげです。</a:t>
            </a:r>
            <a:endParaRPr lang="en-US" altLang="ja-JP" sz="2400" dirty="0" smtClean="0"/>
          </a:p>
          <a:p>
            <a:pPr>
              <a:buFont typeface="Arial" pitchFamily="34" charset="0"/>
              <a:buChar char="•"/>
            </a:pPr>
            <a:endParaRPr kumimoji="1" lang="en-US" altLang="ja-JP" sz="2400" dirty="0" smtClean="0"/>
          </a:p>
          <a:p>
            <a:pPr>
              <a:buFont typeface="Arial" pitchFamily="34" charset="0"/>
              <a:buChar char="•"/>
            </a:pPr>
            <a:r>
              <a:rPr lang="ja-JP" altLang="en-US" sz="2400" dirty="0" smtClean="0"/>
              <a:t>　下村さん</a:t>
            </a:r>
            <a:endParaRPr lang="en-US" altLang="ja-JP" sz="2400" dirty="0" smtClean="0"/>
          </a:p>
          <a:p>
            <a:pPr lvl="1">
              <a:buFont typeface="Arial" pitchFamily="34" charset="0"/>
              <a:buChar char="•"/>
            </a:pPr>
            <a:r>
              <a:rPr kumimoji="1" lang="ja-JP" altLang="en-US" sz="2400" dirty="0" smtClean="0"/>
              <a:t>　</a:t>
            </a:r>
            <a:r>
              <a:rPr lang="ja-JP" altLang="en-US" sz="2400" dirty="0" smtClean="0"/>
              <a:t>実習のマネージメント</a:t>
            </a:r>
            <a:endParaRPr lang="en-US" altLang="ja-JP" sz="2400" dirty="0" smtClean="0"/>
          </a:p>
          <a:p>
            <a:pPr lvl="1">
              <a:buFont typeface="Arial" pitchFamily="34" charset="0"/>
              <a:buChar char="•"/>
            </a:pPr>
            <a:r>
              <a:rPr kumimoji="1" lang="ja-JP" altLang="en-US" sz="2400" dirty="0" smtClean="0"/>
              <a:t>　</a:t>
            </a:r>
            <a:r>
              <a:rPr lang="en-US" altLang="ja-JP" sz="2400" dirty="0" smtClean="0"/>
              <a:t>Event Display</a:t>
            </a:r>
            <a:r>
              <a:rPr lang="ja-JP" altLang="en-US" sz="2400" dirty="0" smtClean="0"/>
              <a:t>（</a:t>
            </a:r>
            <a:r>
              <a:rPr lang="en-US" altLang="ja-JP" sz="2400" dirty="0" err="1" smtClean="0"/>
              <a:t>AliEve</a:t>
            </a:r>
            <a:r>
              <a:rPr lang="ja-JP" altLang="en-US" sz="2400" dirty="0" smtClean="0"/>
              <a:t>）の使い方</a:t>
            </a:r>
            <a:endParaRPr kumimoji="1" lang="en-US" altLang="ja-JP" sz="2400" dirty="0" smtClean="0"/>
          </a:p>
          <a:p>
            <a:pPr lvl="1">
              <a:buFont typeface="Arial" pitchFamily="34" charset="0"/>
              <a:buChar char="•"/>
            </a:pPr>
            <a:r>
              <a:rPr lang="ja-JP" altLang="en-US" sz="2400" dirty="0" smtClean="0"/>
              <a:t>　</a:t>
            </a:r>
            <a:r>
              <a:rPr lang="en-US" altLang="ja-JP" sz="2400" dirty="0" smtClean="0"/>
              <a:t>ROOT</a:t>
            </a:r>
            <a:r>
              <a:rPr lang="ja-JP" altLang="en-US" sz="2400" dirty="0" smtClean="0"/>
              <a:t>の使い方</a:t>
            </a:r>
            <a:endParaRPr kumimoji="1" lang="en-US" altLang="ja-JP" sz="2400" dirty="0" smtClean="0"/>
          </a:p>
          <a:p>
            <a:pPr>
              <a:buFont typeface="Arial" pitchFamily="34" charset="0"/>
              <a:buChar char="•"/>
            </a:pPr>
            <a:r>
              <a:rPr lang="ja-JP" altLang="en-US" sz="2400" dirty="0" smtClean="0"/>
              <a:t>　洞口さん</a:t>
            </a:r>
            <a:endParaRPr lang="en-US" altLang="ja-JP" sz="2400" dirty="0" smtClean="0"/>
          </a:p>
          <a:p>
            <a:pPr lvl="1">
              <a:buFont typeface="Arial" pitchFamily="34" charset="0"/>
              <a:buChar char="•"/>
            </a:pPr>
            <a:r>
              <a:rPr kumimoji="1" lang="ja-JP" altLang="en-US" sz="2400" dirty="0" smtClean="0"/>
              <a:t>　</a:t>
            </a:r>
            <a:r>
              <a:rPr kumimoji="1" lang="en-US" altLang="ja-JP" sz="2400" dirty="0" smtClean="0"/>
              <a:t>ALICE</a:t>
            </a:r>
            <a:r>
              <a:rPr kumimoji="1" lang="ja-JP" altLang="en-US" sz="2400" dirty="0" smtClean="0"/>
              <a:t>解析環境の導入</a:t>
            </a:r>
            <a:endParaRPr kumimoji="1" lang="en-US" altLang="ja-JP" sz="2400" dirty="0" smtClean="0"/>
          </a:p>
          <a:p>
            <a:pPr lvl="1">
              <a:buFont typeface="Arial" pitchFamily="34" charset="0"/>
              <a:buChar char="•"/>
            </a:pPr>
            <a:r>
              <a:rPr kumimoji="1" lang="ja-JP" altLang="en-US" sz="2400" dirty="0" smtClean="0"/>
              <a:t>　</a:t>
            </a:r>
            <a:r>
              <a:rPr kumimoji="1" lang="en-US" altLang="ja-JP" sz="2400" dirty="0" smtClean="0"/>
              <a:t>pp900GeV</a:t>
            </a:r>
            <a:r>
              <a:rPr kumimoji="1" lang="ja-JP" altLang="en-US" sz="2400" dirty="0" smtClean="0"/>
              <a:t>の解析～解析のベース、フレーム</a:t>
            </a:r>
            <a:endParaRPr kumimoji="1" lang="en-US" altLang="ja-JP" sz="2400" dirty="0" smtClean="0"/>
          </a:p>
          <a:p>
            <a:pPr lvl="1">
              <a:buFont typeface="Arial" pitchFamily="34" charset="0"/>
              <a:buChar char="•"/>
            </a:pPr>
            <a:r>
              <a:rPr kumimoji="1" lang="ja-JP" altLang="en-US" sz="2400" dirty="0" smtClean="0"/>
              <a:t>　スライドの添削</a:t>
            </a:r>
            <a:endParaRPr kumimoji="1" lang="en-US" altLang="ja-JP" sz="2400" dirty="0" smtClean="0"/>
          </a:p>
          <a:p>
            <a:pPr>
              <a:buFont typeface="Arial" pitchFamily="34" charset="0"/>
              <a:buChar char="•"/>
            </a:pPr>
            <a:r>
              <a:rPr lang="ja-JP" altLang="en-US" sz="2400" dirty="0" smtClean="0"/>
              <a:t>　渡辺さん</a:t>
            </a:r>
            <a:endParaRPr lang="en-US" altLang="ja-JP" sz="2400" dirty="0" smtClean="0"/>
          </a:p>
          <a:p>
            <a:pPr lvl="1">
              <a:buFont typeface="Arial" pitchFamily="34" charset="0"/>
              <a:buChar char="•"/>
            </a:pPr>
            <a:r>
              <a:rPr kumimoji="1" lang="ja-JP" altLang="en-US" sz="2400" dirty="0" smtClean="0"/>
              <a:t>　スライドの添削</a:t>
            </a:r>
            <a:endParaRPr kumimoji="1" lang="en-US" altLang="ja-JP" sz="2400" dirty="0" smtClean="0"/>
          </a:p>
          <a:p>
            <a:pPr>
              <a:buFont typeface="Arial" pitchFamily="34" charset="0"/>
              <a:buChar char="•"/>
            </a:pPr>
            <a:r>
              <a:rPr lang="ja-JP" altLang="en-US" sz="2400" dirty="0" smtClean="0"/>
              <a:t>　</a:t>
            </a:r>
            <a:r>
              <a:rPr lang="en-US" altLang="ja-JP" sz="2400" dirty="0" smtClean="0"/>
              <a:t>ALICE</a:t>
            </a:r>
            <a:r>
              <a:rPr lang="ja-JP" altLang="en-US" sz="2400" dirty="0" smtClean="0"/>
              <a:t>班の先生方、</a:t>
            </a:r>
            <a:r>
              <a:rPr lang="en-US" altLang="ja-JP" sz="2400" dirty="0" smtClean="0"/>
              <a:t>ATLAS</a:t>
            </a:r>
            <a:r>
              <a:rPr lang="ja-JP" altLang="en-US" sz="2400" dirty="0" smtClean="0"/>
              <a:t>班の先生方</a:t>
            </a:r>
            <a:endParaRPr kumimoji="1" lang="ja-JP" alt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71678"/>
            <a:ext cx="8229600" cy="2368544"/>
          </a:xfrm>
        </p:spPr>
        <p:txBody>
          <a:bodyPr>
            <a:normAutofit/>
          </a:bodyPr>
          <a:lstStyle/>
          <a:p>
            <a:r>
              <a:rPr kumimoji="1" lang="ja-JP" altLang="en-US" dirty="0" smtClean="0"/>
              <a:t>追加スライド</a:t>
            </a:r>
            <a:r>
              <a:rPr kumimoji="1" lang="en-US" altLang="ja-JP" dirty="0" smtClean="0"/>
              <a:t/>
            </a:r>
            <a:br>
              <a:rPr kumimoji="1" lang="en-US" altLang="ja-JP" dirty="0" smtClean="0"/>
            </a:br>
            <a:r>
              <a:rPr lang="ja-JP" altLang="en-US" dirty="0" smtClean="0"/>
              <a:t>補足説明</a:t>
            </a:r>
            <a:endParaRPr kumimoji="1" lang="ja-JP" altLang="en-US" dirty="0"/>
          </a:p>
        </p:txBody>
      </p:sp>
      <p:sp>
        <p:nvSpPr>
          <p:cNvPr id="3" name="スライド番号プレースホルダ 2"/>
          <p:cNvSpPr>
            <a:spLocks noGrp="1"/>
          </p:cNvSpPr>
          <p:nvPr>
            <p:ph type="sldNum" sz="quarter" idx="12"/>
          </p:nvPr>
        </p:nvSpPr>
        <p:spPr/>
        <p:txBody>
          <a:bodyPr/>
          <a:lstStyle/>
          <a:p>
            <a:fld id="{C3C0E039-B1AF-4A27-B170-F8D43FA2C2A4}" type="slidenum">
              <a:rPr kumimoji="1" lang="ja-JP" altLang="en-US" smtClean="0"/>
              <a:pPr/>
              <a:t>25</a:t>
            </a:fld>
            <a:endParaRPr kumimoji="1" lang="ja-JP"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82594"/>
          </a:xfrm>
        </p:spPr>
        <p:txBody>
          <a:bodyPr>
            <a:noAutofit/>
          </a:bodyPr>
          <a:lstStyle/>
          <a:p>
            <a:r>
              <a:rPr kumimoji="1" lang="en-US" altLang="ja-JP" sz="3200" dirty="0" smtClean="0"/>
              <a:t>LHC</a:t>
            </a:r>
            <a:endParaRPr kumimoji="1" lang="ja-JP" altLang="en-US" sz="3200" dirty="0"/>
          </a:p>
        </p:txBody>
      </p:sp>
      <p:pic>
        <p:nvPicPr>
          <p:cNvPr id="25" name="Picture 4" descr="C:\Documents and Settings\Seika\My Documents\My Pictures\logo_lhc.png"/>
          <p:cNvPicPr>
            <a:picLocks noChangeAspect="1" noChangeArrowheads="1"/>
          </p:cNvPicPr>
          <p:nvPr/>
        </p:nvPicPr>
        <p:blipFill>
          <a:blip r:embed="rId2" cstate="print"/>
          <a:srcRect/>
          <a:stretch>
            <a:fillRect/>
          </a:stretch>
        </p:blipFill>
        <p:spPr bwMode="auto">
          <a:xfrm>
            <a:off x="7786710" y="71414"/>
            <a:ext cx="1273978" cy="1214446"/>
          </a:xfrm>
          <a:prstGeom prst="rect">
            <a:avLst/>
          </a:prstGeom>
          <a:noFill/>
        </p:spPr>
      </p:pic>
      <p:sp>
        <p:nvSpPr>
          <p:cNvPr id="9" name="スライド番号プレースホルダ 8"/>
          <p:cNvSpPr>
            <a:spLocks noGrp="1"/>
          </p:cNvSpPr>
          <p:nvPr>
            <p:ph type="sldNum" sz="quarter" idx="12"/>
          </p:nvPr>
        </p:nvSpPr>
        <p:spPr/>
        <p:txBody>
          <a:bodyPr/>
          <a:lstStyle/>
          <a:p>
            <a:fld id="{C3C0E039-B1AF-4A27-B170-F8D43FA2C2A4}" type="slidenum">
              <a:rPr kumimoji="1" lang="ja-JP" altLang="en-US" smtClean="0"/>
              <a:pPr/>
              <a:t>26</a:t>
            </a:fld>
            <a:endParaRPr kumimoji="1" lang="ja-JP" altLang="en-US"/>
          </a:p>
        </p:txBody>
      </p:sp>
      <p:pic>
        <p:nvPicPr>
          <p:cNvPr id="25602" name="Picture 2" descr="C:\Documents and Settings\Seika\My Documents\My Pictures\field_lhc.png"/>
          <p:cNvPicPr>
            <a:picLocks noChangeAspect="1" noChangeArrowheads="1"/>
          </p:cNvPicPr>
          <p:nvPr/>
        </p:nvPicPr>
        <p:blipFill>
          <a:blip r:embed="rId3" cstate="print"/>
          <a:srcRect/>
          <a:stretch>
            <a:fillRect/>
          </a:stretch>
        </p:blipFill>
        <p:spPr bwMode="auto">
          <a:xfrm>
            <a:off x="517178" y="1285874"/>
            <a:ext cx="7198093" cy="5453101"/>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Documents and Settings\Seika\My Documents\My Pictures\ALICE-SetUp-NewSimple.gif"/>
          <p:cNvPicPr>
            <a:picLocks noChangeAspect="1" noChangeArrowheads="1"/>
          </p:cNvPicPr>
          <p:nvPr/>
        </p:nvPicPr>
        <p:blipFill>
          <a:blip r:embed="rId2" cstate="print"/>
          <a:srcRect/>
          <a:stretch>
            <a:fillRect/>
          </a:stretch>
        </p:blipFill>
        <p:spPr bwMode="auto">
          <a:xfrm>
            <a:off x="25726" y="2000240"/>
            <a:ext cx="9096810" cy="4795857"/>
          </a:xfrm>
          <a:prstGeom prst="rect">
            <a:avLst/>
          </a:prstGeom>
          <a:noFill/>
        </p:spPr>
      </p:pic>
      <p:sp>
        <p:nvSpPr>
          <p:cNvPr id="2" name="タイトル 1"/>
          <p:cNvSpPr>
            <a:spLocks noGrp="1"/>
          </p:cNvSpPr>
          <p:nvPr>
            <p:ph type="title"/>
          </p:nvPr>
        </p:nvSpPr>
        <p:spPr>
          <a:xfrm>
            <a:off x="214282" y="274638"/>
            <a:ext cx="8715436" cy="582594"/>
          </a:xfrm>
        </p:spPr>
        <p:txBody>
          <a:bodyPr>
            <a:normAutofit/>
          </a:bodyPr>
          <a:lstStyle/>
          <a:p>
            <a:r>
              <a:rPr kumimoji="1" lang="en-US" altLang="ja-JP" sz="3200" dirty="0" smtClean="0"/>
              <a:t>ALICE</a:t>
            </a:r>
            <a:r>
              <a:rPr kumimoji="1" lang="ja-JP" altLang="en-US" sz="3200" dirty="0" smtClean="0"/>
              <a:t>検出器</a:t>
            </a:r>
            <a:endParaRPr kumimoji="1" lang="ja-JP" altLang="en-US" sz="3200" dirty="0"/>
          </a:p>
        </p:txBody>
      </p:sp>
      <p:pic>
        <p:nvPicPr>
          <p:cNvPr id="21506" name="Picture 2" descr="C:\Documents and Settings\Seika\My Documents\My Pictures\lhc-pho-1998-361.jpg"/>
          <p:cNvPicPr>
            <a:picLocks noChangeAspect="1" noChangeArrowheads="1"/>
          </p:cNvPicPr>
          <p:nvPr/>
        </p:nvPicPr>
        <p:blipFill>
          <a:blip r:embed="rId3" cstate="print"/>
          <a:srcRect/>
          <a:stretch>
            <a:fillRect/>
          </a:stretch>
        </p:blipFill>
        <p:spPr bwMode="auto">
          <a:xfrm>
            <a:off x="7643834" y="69536"/>
            <a:ext cx="1428760" cy="1430638"/>
          </a:xfrm>
          <a:prstGeom prst="rect">
            <a:avLst/>
          </a:prstGeom>
          <a:noFill/>
        </p:spPr>
      </p:pic>
      <p:sp>
        <p:nvSpPr>
          <p:cNvPr id="8" name="スライド番号プレースホルダ 7"/>
          <p:cNvSpPr>
            <a:spLocks noGrp="1"/>
          </p:cNvSpPr>
          <p:nvPr>
            <p:ph type="sldNum" sz="quarter" idx="12"/>
          </p:nvPr>
        </p:nvSpPr>
        <p:spPr/>
        <p:txBody>
          <a:bodyPr/>
          <a:lstStyle/>
          <a:p>
            <a:fld id="{C3C0E039-B1AF-4A27-B170-F8D43FA2C2A4}" type="slidenum">
              <a:rPr kumimoji="1" lang="ja-JP" altLang="en-US" smtClean="0"/>
              <a:pPr/>
              <a:t>27</a:t>
            </a:fld>
            <a:endParaRPr kumimoji="1" lang="ja-JP"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82594"/>
          </a:xfrm>
        </p:spPr>
        <p:txBody>
          <a:bodyPr>
            <a:normAutofit/>
          </a:bodyPr>
          <a:lstStyle/>
          <a:p>
            <a:r>
              <a:rPr kumimoji="1" lang="en-US" altLang="ja-JP" sz="3200" dirty="0" smtClean="0"/>
              <a:t>Event Display </a:t>
            </a:r>
            <a:r>
              <a:rPr lang="ja-JP" altLang="en-US" sz="3200" dirty="0" smtClean="0"/>
              <a:t>～</a:t>
            </a:r>
            <a:r>
              <a:rPr kumimoji="1" lang="en-US" altLang="ja-JP" sz="3200" dirty="0" err="1" smtClean="0"/>
              <a:t>Alieve</a:t>
            </a:r>
            <a:r>
              <a:rPr lang="ja-JP" altLang="en-US" sz="3200" dirty="0" smtClean="0"/>
              <a:t> ～</a:t>
            </a:r>
            <a:r>
              <a:rPr kumimoji="1" lang="ja-JP" altLang="en-US" sz="3200" dirty="0" smtClean="0"/>
              <a:t>の例</a:t>
            </a:r>
            <a:endParaRPr kumimoji="1" lang="ja-JP" altLang="en-US" sz="3200" dirty="0"/>
          </a:p>
        </p:txBody>
      </p:sp>
      <p:pic>
        <p:nvPicPr>
          <p:cNvPr id="21506" name="Picture 2" descr="F:\image\alice_3D_overall1.png"/>
          <p:cNvPicPr>
            <a:picLocks noChangeAspect="1" noChangeArrowheads="1"/>
          </p:cNvPicPr>
          <p:nvPr/>
        </p:nvPicPr>
        <p:blipFill>
          <a:blip r:embed="rId2" cstate="print"/>
          <a:srcRect t="15554" b="15554"/>
          <a:stretch>
            <a:fillRect/>
          </a:stretch>
        </p:blipFill>
        <p:spPr bwMode="auto">
          <a:xfrm>
            <a:off x="76219" y="1784050"/>
            <a:ext cx="5495913" cy="2430768"/>
          </a:xfrm>
          <a:prstGeom prst="rect">
            <a:avLst/>
          </a:prstGeom>
          <a:noFill/>
        </p:spPr>
      </p:pic>
      <p:pic>
        <p:nvPicPr>
          <p:cNvPr id="21507" name="Picture 3" descr="F:\image\alice_RhoZ_overall.png"/>
          <p:cNvPicPr>
            <a:picLocks noChangeAspect="1" noChangeArrowheads="1"/>
          </p:cNvPicPr>
          <p:nvPr/>
        </p:nvPicPr>
        <p:blipFill>
          <a:blip r:embed="rId3" cstate="print"/>
          <a:srcRect/>
          <a:stretch>
            <a:fillRect/>
          </a:stretch>
        </p:blipFill>
        <p:spPr bwMode="auto">
          <a:xfrm>
            <a:off x="38093" y="4289181"/>
            <a:ext cx="4033841" cy="2541800"/>
          </a:xfrm>
          <a:prstGeom prst="rect">
            <a:avLst/>
          </a:prstGeom>
          <a:noFill/>
        </p:spPr>
      </p:pic>
      <p:pic>
        <p:nvPicPr>
          <p:cNvPr id="21508" name="Picture 4" descr="F:\image\alice_RPhi_overall.png"/>
          <p:cNvPicPr>
            <a:picLocks noChangeAspect="1" noChangeArrowheads="1"/>
          </p:cNvPicPr>
          <p:nvPr/>
        </p:nvPicPr>
        <p:blipFill>
          <a:blip r:embed="rId4" cstate="print"/>
          <a:srcRect/>
          <a:stretch>
            <a:fillRect/>
          </a:stretch>
        </p:blipFill>
        <p:spPr bwMode="auto">
          <a:xfrm>
            <a:off x="5857884" y="4214818"/>
            <a:ext cx="2905128" cy="2590179"/>
          </a:xfrm>
          <a:prstGeom prst="rect">
            <a:avLst/>
          </a:prstGeom>
          <a:noFill/>
        </p:spPr>
      </p:pic>
      <p:sp>
        <p:nvSpPr>
          <p:cNvPr id="7" name="テキスト ボックス 6"/>
          <p:cNvSpPr txBox="1"/>
          <p:nvPr/>
        </p:nvSpPr>
        <p:spPr>
          <a:xfrm>
            <a:off x="5715008" y="2000240"/>
            <a:ext cx="1214446" cy="461665"/>
          </a:xfrm>
          <a:prstGeom prst="rect">
            <a:avLst/>
          </a:prstGeom>
          <a:noFill/>
        </p:spPr>
        <p:txBody>
          <a:bodyPr wrap="square" rtlCol="0">
            <a:spAutoFit/>
          </a:bodyPr>
          <a:lstStyle/>
          <a:p>
            <a:r>
              <a:rPr kumimoji="1" lang="en-US" altLang="ja-JP" sz="2400" dirty="0" smtClean="0"/>
              <a:t>3D</a:t>
            </a:r>
            <a:r>
              <a:rPr kumimoji="1" lang="ja-JP" altLang="en-US" sz="2400" dirty="0" smtClean="0"/>
              <a:t>表示</a:t>
            </a:r>
            <a:endParaRPr kumimoji="1" lang="ja-JP" altLang="en-US" sz="2400" dirty="0"/>
          </a:p>
        </p:txBody>
      </p:sp>
      <p:sp>
        <p:nvSpPr>
          <p:cNvPr id="8" name="テキスト ボックス 7"/>
          <p:cNvSpPr txBox="1"/>
          <p:nvPr/>
        </p:nvSpPr>
        <p:spPr>
          <a:xfrm>
            <a:off x="6072198" y="3286124"/>
            <a:ext cx="2714644" cy="830997"/>
          </a:xfrm>
          <a:prstGeom prst="rect">
            <a:avLst/>
          </a:prstGeom>
          <a:noFill/>
        </p:spPr>
        <p:txBody>
          <a:bodyPr wrap="square" rtlCol="0">
            <a:spAutoFit/>
          </a:bodyPr>
          <a:lstStyle/>
          <a:p>
            <a:r>
              <a:rPr lang="ja-JP" altLang="en-US" sz="2400" dirty="0" smtClean="0"/>
              <a:t>正面から</a:t>
            </a:r>
            <a:endParaRPr lang="en-US" altLang="ja-JP" sz="2400" dirty="0" smtClean="0"/>
          </a:p>
          <a:p>
            <a:r>
              <a:rPr kumimoji="1" lang="ja-JP" altLang="en-US" sz="2400" dirty="0" smtClean="0"/>
              <a:t>ビーム軸方向から</a:t>
            </a:r>
            <a:endParaRPr kumimoji="1" lang="ja-JP" altLang="en-US" sz="2400" dirty="0"/>
          </a:p>
        </p:txBody>
      </p:sp>
      <p:sp>
        <p:nvSpPr>
          <p:cNvPr id="9" name="テキスト ボックス 8"/>
          <p:cNvSpPr txBox="1"/>
          <p:nvPr/>
        </p:nvSpPr>
        <p:spPr>
          <a:xfrm>
            <a:off x="4000496" y="5357826"/>
            <a:ext cx="1357322" cy="461665"/>
          </a:xfrm>
          <a:prstGeom prst="rect">
            <a:avLst/>
          </a:prstGeom>
          <a:noFill/>
        </p:spPr>
        <p:txBody>
          <a:bodyPr wrap="square" rtlCol="0">
            <a:spAutoFit/>
          </a:bodyPr>
          <a:lstStyle/>
          <a:p>
            <a:r>
              <a:rPr lang="ja-JP" altLang="en-US" sz="2400" dirty="0" smtClean="0"/>
              <a:t>真横から</a:t>
            </a:r>
            <a:endParaRPr kumimoji="1" lang="ja-JP" altLang="en-US" sz="2400" dirty="0"/>
          </a:p>
        </p:txBody>
      </p:sp>
      <p:sp>
        <p:nvSpPr>
          <p:cNvPr id="10" name="角丸四角形 9"/>
          <p:cNvSpPr/>
          <p:nvPr/>
        </p:nvSpPr>
        <p:spPr>
          <a:xfrm>
            <a:off x="1428728" y="1071546"/>
            <a:ext cx="6000792" cy="57150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err="1" smtClean="0">
                <a:solidFill>
                  <a:schemeClr val="tx1"/>
                </a:solidFill>
              </a:rPr>
              <a:t>Alieve</a:t>
            </a:r>
            <a:r>
              <a:rPr lang="ja-JP" altLang="en-US" sz="2400" dirty="0" smtClean="0">
                <a:solidFill>
                  <a:schemeClr val="tx1"/>
                </a:solidFill>
              </a:rPr>
              <a:t>で見た</a:t>
            </a:r>
            <a:r>
              <a:rPr lang="en-US" altLang="ja-JP" sz="2400" dirty="0" smtClean="0">
                <a:solidFill>
                  <a:schemeClr val="tx1"/>
                </a:solidFill>
              </a:rPr>
              <a:t>ALICE</a:t>
            </a:r>
            <a:r>
              <a:rPr lang="ja-JP" altLang="en-US" sz="2400" dirty="0" smtClean="0">
                <a:solidFill>
                  <a:schemeClr val="tx1"/>
                </a:solidFill>
              </a:rPr>
              <a:t>検出器　粒子なしの場合</a:t>
            </a:r>
          </a:p>
        </p:txBody>
      </p:sp>
      <p:sp>
        <p:nvSpPr>
          <p:cNvPr id="11" name="スライド番号プレースホルダ 10"/>
          <p:cNvSpPr>
            <a:spLocks noGrp="1"/>
          </p:cNvSpPr>
          <p:nvPr>
            <p:ph type="sldNum" sz="quarter" idx="12"/>
          </p:nvPr>
        </p:nvSpPr>
        <p:spPr/>
        <p:txBody>
          <a:bodyPr/>
          <a:lstStyle/>
          <a:p>
            <a:fld id="{C3C0E039-B1AF-4A27-B170-F8D43FA2C2A4}" type="slidenum">
              <a:rPr kumimoji="1" lang="ja-JP" altLang="en-US" smtClean="0"/>
              <a:pPr/>
              <a:t>28</a:t>
            </a:fld>
            <a:endParaRPr kumimoji="1" lang="ja-JP"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82594"/>
          </a:xfrm>
        </p:spPr>
        <p:txBody>
          <a:bodyPr>
            <a:normAutofit/>
          </a:bodyPr>
          <a:lstStyle/>
          <a:p>
            <a:r>
              <a:rPr kumimoji="1" lang="en-US" altLang="ja-JP" sz="3200" dirty="0" smtClean="0"/>
              <a:t>ALICE</a:t>
            </a:r>
            <a:r>
              <a:rPr kumimoji="1" lang="ja-JP" altLang="en-US" sz="3200" dirty="0" smtClean="0"/>
              <a:t>検出器の粒子識別一覧</a:t>
            </a:r>
            <a:endParaRPr kumimoji="1" lang="ja-JP" altLang="en-US" sz="3200" dirty="0"/>
          </a:p>
        </p:txBody>
      </p:sp>
      <p:sp>
        <p:nvSpPr>
          <p:cNvPr id="3" name="スライド番号プレースホルダ 2"/>
          <p:cNvSpPr>
            <a:spLocks noGrp="1"/>
          </p:cNvSpPr>
          <p:nvPr>
            <p:ph type="sldNum" sz="quarter" idx="12"/>
          </p:nvPr>
        </p:nvSpPr>
        <p:spPr/>
        <p:txBody>
          <a:bodyPr/>
          <a:lstStyle/>
          <a:p>
            <a:fld id="{C3C0E039-B1AF-4A27-B170-F8D43FA2C2A4}" type="slidenum">
              <a:rPr kumimoji="1" lang="ja-JP" altLang="en-US" smtClean="0"/>
              <a:pPr/>
              <a:t>29</a:t>
            </a:fld>
            <a:endParaRPr kumimoji="1" lang="ja-JP" altLang="en-US"/>
          </a:p>
        </p:txBody>
      </p:sp>
      <p:sp>
        <p:nvSpPr>
          <p:cNvPr id="4" name="テキスト ボックス 3"/>
          <p:cNvSpPr txBox="1"/>
          <p:nvPr/>
        </p:nvSpPr>
        <p:spPr>
          <a:xfrm>
            <a:off x="428596" y="1214422"/>
            <a:ext cx="4357718" cy="1938992"/>
          </a:xfrm>
          <a:prstGeom prst="rect">
            <a:avLst/>
          </a:prstGeom>
          <a:noFill/>
        </p:spPr>
        <p:txBody>
          <a:bodyPr wrap="square" rtlCol="0">
            <a:spAutoFit/>
          </a:bodyPr>
          <a:lstStyle/>
          <a:p>
            <a:r>
              <a:rPr lang="en-US" altLang="ja-JP" sz="2400" dirty="0" smtClean="0"/>
              <a:t>ITS</a:t>
            </a:r>
            <a:r>
              <a:rPr lang="ja-JP" altLang="en-US" sz="2400" dirty="0" smtClean="0"/>
              <a:t>　</a:t>
            </a:r>
            <a:r>
              <a:rPr lang="en-US" altLang="ja-JP" sz="2400" dirty="0" smtClean="0"/>
              <a:t>-&gt;</a:t>
            </a:r>
            <a:r>
              <a:rPr lang="ja-JP" altLang="en-US" sz="2400" dirty="0" smtClean="0"/>
              <a:t>　</a:t>
            </a:r>
            <a:r>
              <a:rPr lang="en-US" altLang="ja-JP" sz="2400" dirty="0" smtClean="0"/>
              <a:t>pi</a:t>
            </a:r>
            <a:r>
              <a:rPr lang="ja-JP" altLang="en-US" sz="2400" dirty="0" err="1" smtClean="0"/>
              <a:t>、</a:t>
            </a:r>
            <a:r>
              <a:rPr lang="en-US" altLang="ja-JP" sz="2400" dirty="0" smtClean="0"/>
              <a:t>K</a:t>
            </a:r>
            <a:r>
              <a:rPr lang="ja-JP" altLang="en-US" sz="2400" dirty="0" err="1" smtClean="0"/>
              <a:t>、</a:t>
            </a:r>
            <a:r>
              <a:rPr lang="en-US" altLang="ja-JP" sz="2400" dirty="0" smtClean="0"/>
              <a:t>p</a:t>
            </a:r>
            <a:br>
              <a:rPr lang="en-US" altLang="ja-JP" sz="2400" dirty="0" smtClean="0"/>
            </a:br>
            <a:r>
              <a:rPr lang="en-US" altLang="ja-JP" sz="2400" dirty="0" smtClean="0"/>
              <a:t>TPC</a:t>
            </a:r>
            <a:r>
              <a:rPr lang="ja-JP" altLang="en-US" sz="2400" dirty="0" smtClean="0"/>
              <a:t>　</a:t>
            </a:r>
            <a:r>
              <a:rPr lang="en-US" altLang="ja-JP" sz="2400" dirty="0" smtClean="0"/>
              <a:t>-&gt;</a:t>
            </a:r>
            <a:r>
              <a:rPr lang="ja-JP" altLang="en-US" sz="2400" dirty="0" smtClean="0"/>
              <a:t>　</a:t>
            </a:r>
            <a:r>
              <a:rPr lang="en-US" altLang="ja-JP" sz="2400" dirty="0" smtClean="0"/>
              <a:t>pi</a:t>
            </a:r>
            <a:r>
              <a:rPr lang="ja-JP" altLang="en-US" sz="2400" dirty="0" err="1" smtClean="0"/>
              <a:t>、</a:t>
            </a:r>
            <a:r>
              <a:rPr lang="en-US" altLang="ja-JP" sz="2400" dirty="0" smtClean="0"/>
              <a:t>K</a:t>
            </a:r>
            <a:r>
              <a:rPr lang="ja-JP" altLang="en-US" sz="2400" dirty="0" err="1" smtClean="0"/>
              <a:t>、</a:t>
            </a:r>
            <a:r>
              <a:rPr lang="en-US" altLang="ja-JP" sz="2400" dirty="0" smtClean="0"/>
              <a:t>p</a:t>
            </a:r>
            <a:r>
              <a:rPr lang="ja-JP" altLang="en-US" sz="2400" dirty="0" err="1" smtClean="0"/>
              <a:t>、</a:t>
            </a:r>
            <a:r>
              <a:rPr lang="ja-JP" altLang="en-US" sz="2400" dirty="0" smtClean="0"/>
              <a:t>（</a:t>
            </a:r>
            <a:r>
              <a:rPr lang="en-US" altLang="ja-JP" sz="2400" dirty="0" smtClean="0"/>
              <a:t>e</a:t>
            </a:r>
            <a:r>
              <a:rPr lang="ja-JP" altLang="en-US" sz="2400" dirty="0" err="1" smtClean="0"/>
              <a:t>、</a:t>
            </a:r>
            <a:r>
              <a:rPr lang="en-US" altLang="ja-JP" sz="2400" dirty="0" smtClean="0"/>
              <a:t>d</a:t>
            </a:r>
            <a:r>
              <a:rPr lang="ja-JP" altLang="en-US" sz="2400" dirty="0" err="1" smtClean="0"/>
              <a:t>、</a:t>
            </a:r>
            <a:r>
              <a:rPr lang="en-US" altLang="ja-JP" sz="2400" dirty="0" smtClean="0"/>
              <a:t>He</a:t>
            </a:r>
            <a:r>
              <a:rPr lang="ja-JP" altLang="en-US" sz="2400" dirty="0" smtClean="0"/>
              <a:t>）</a:t>
            </a:r>
            <a:r>
              <a:rPr lang="en-US" altLang="ja-JP" sz="2400" dirty="0" smtClean="0"/>
              <a:t/>
            </a:r>
            <a:br>
              <a:rPr lang="en-US" altLang="ja-JP" sz="2400" dirty="0" smtClean="0"/>
            </a:br>
            <a:r>
              <a:rPr lang="en-US" altLang="ja-JP" sz="2400" dirty="0" smtClean="0"/>
              <a:t>TRD</a:t>
            </a:r>
            <a:r>
              <a:rPr lang="ja-JP" altLang="en-US" sz="2400" dirty="0" smtClean="0"/>
              <a:t>　</a:t>
            </a:r>
            <a:r>
              <a:rPr lang="en-US" altLang="ja-JP" sz="2400" dirty="0" smtClean="0"/>
              <a:t>-&gt;</a:t>
            </a:r>
            <a:r>
              <a:rPr lang="ja-JP" altLang="en-US" sz="2400" dirty="0" smtClean="0"/>
              <a:t>　</a:t>
            </a:r>
            <a:r>
              <a:rPr lang="en-US" altLang="ja-JP" sz="2400" dirty="0" smtClean="0"/>
              <a:t>e</a:t>
            </a:r>
            <a:br>
              <a:rPr lang="en-US" altLang="ja-JP" sz="2400" dirty="0" smtClean="0"/>
            </a:br>
            <a:r>
              <a:rPr lang="en-US" altLang="ja-JP" sz="2400" dirty="0" smtClean="0"/>
              <a:t>TOF</a:t>
            </a:r>
            <a:r>
              <a:rPr lang="ja-JP" altLang="en-US" sz="2400" dirty="0" smtClean="0"/>
              <a:t>　</a:t>
            </a:r>
            <a:r>
              <a:rPr lang="en-US" altLang="ja-JP" sz="2400" dirty="0" smtClean="0"/>
              <a:t>-&gt;</a:t>
            </a:r>
            <a:r>
              <a:rPr lang="ja-JP" altLang="en-US" sz="2400" dirty="0" smtClean="0"/>
              <a:t>　</a:t>
            </a:r>
            <a:r>
              <a:rPr lang="en-US" altLang="ja-JP" sz="2400" dirty="0" smtClean="0"/>
              <a:t>pi</a:t>
            </a:r>
            <a:r>
              <a:rPr lang="ja-JP" altLang="en-US" sz="2400" dirty="0" err="1" smtClean="0"/>
              <a:t>、</a:t>
            </a:r>
            <a:r>
              <a:rPr lang="en-US" altLang="ja-JP" sz="2400" dirty="0" smtClean="0"/>
              <a:t>K</a:t>
            </a:r>
            <a:r>
              <a:rPr lang="ja-JP" altLang="en-US" sz="2400" dirty="0" err="1" smtClean="0"/>
              <a:t>、</a:t>
            </a:r>
            <a:r>
              <a:rPr lang="en-US" altLang="ja-JP" sz="2400" dirty="0" smtClean="0"/>
              <a:t>p</a:t>
            </a:r>
            <a:br>
              <a:rPr lang="en-US" altLang="ja-JP" sz="2400" dirty="0" smtClean="0"/>
            </a:br>
            <a:r>
              <a:rPr lang="en-US" altLang="ja-JP" sz="2400" dirty="0" smtClean="0"/>
              <a:t>HMPID</a:t>
            </a:r>
            <a:r>
              <a:rPr lang="ja-JP" altLang="en-US" sz="2400" dirty="0" smtClean="0"/>
              <a:t>　</a:t>
            </a:r>
            <a:r>
              <a:rPr lang="en-US" altLang="ja-JP" sz="2400" dirty="0" smtClean="0"/>
              <a:t>-&gt;</a:t>
            </a:r>
            <a:r>
              <a:rPr lang="ja-JP" altLang="en-US" sz="2400" dirty="0" smtClean="0"/>
              <a:t>　</a:t>
            </a:r>
            <a:r>
              <a:rPr lang="en-US" altLang="ja-JP" sz="2400" dirty="0" smtClean="0"/>
              <a:t>pi</a:t>
            </a:r>
            <a:r>
              <a:rPr lang="ja-JP" altLang="en-US" sz="2400" dirty="0" err="1" smtClean="0"/>
              <a:t>、</a:t>
            </a:r>
            <a:r>
              <a:rPr lang="en-US" altLang="ja-JP" sz="2400" dirty="0" smtClean="0"/>
              <a:t>K</a:t>
            </a:r>
            <a:r>
              <a:rPr lang="ja-JP" altLang="en-US" sz="2400" dirty="0" err="1" smtClean="0"/>
              <a:t>、</a:t>
            </a:r>
            <a:r>
              <a:rPr lang="en-US" altLang="ja-JP" sz="2400" dirty="0" smtClean="0"/>
              <a:t>p</a:t>
            </a:r>
            <a:endParaRPr kumimoji="1" lang="ja-JP" alt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82594"/>
          </a:xfrm>
        </p:spPr>
        <p:txBody>
          <a:bodyPr>
            <a:normAutofit/>
          </a:bodyPr>
          <a:lstStyle/>
          <a:p>
            <a:r>
              <a:rPr kumimoji="1" lang="ja-JP" altLang="en-US" sz="3200" dirty="0" smtClean="0"/>
              <a:t>研究目的</a:t>
            </a:r>
            <a:endParaRPr kumimoji="1" lang="ja-JP" altLang="en-US" sz="3200" dirty="0"/>
          </a:p>
        </p:txBody>
      </p:sp>
      <p:sp>
        <p:nvSpPr>
          <p:cNvPr id="3" name="スライド番号プレースホルダ 2"/>
          <p:cNvSpPr>
            <a:spLocks noGrp="1"/>
          </p:cNvSpPr>
          <p:nvPr>
            <p:ph type="sldNum" sz="quarter" idx="12"/>
          </p:nvPr>
        </p:nvSpPr>
        <p:spPr/>
        <p:txBody>
          <a:bodyPr/>
          <a:lstStyle/>
          <a:p>
            <a:fld id="{C3C0E039-B1AF-4A27-B170-F8D43FA2C2A4}" type="slidenum">
              <a:rPr kumimoji="1" lang="ja-JP" altLang="en-US" smtClean="0"/>
              <a:pPr/>
              <a:t>3</a:t>
            </a:fld>
            <a:endParaRPr kumimoji="1" lang="ja-JP" altLang="en-US"/>
          </a:p>
        </p:txBody>
      </p:sp>
      <p:sp>
        <p:nvSpPr>
          <p:cNvPr id="4" name="テキスト ボックス 3"/>
          <p:cNvSpPr txBox="1"/>
          <p:nvPr/>
        </p:nvSpPr>
        <p:spPr>
          <a:xfrm>
            <a:off x="642910" y="1428736"/>
            <a:ext cx="7643866" cy="1569660"/>
          </a:xfrm>
          <a:prstGeom prst="rect">
            <a:avLst/>
          </a:prstGeom>
          <a:noFill/>
        </p:spPr>
        <p:txBody>
          <a:bodyPr wrap="square" rtlCol="0">
            <a:spAutoFit/>
          </a:bodyPr>
          <a:lstStyle/>
          <a:p>
            <a:pPr>
              <a:buFont typeface="Arial" pitchFamily="34" charset="0"/>
              <a:buChar char="•"/>
            </a:pPr>
            <a:r>
              <a:rPr kumimoji="1" lang="ja-JP" altLang="en-US" sz="2400" dirty="0" smtClean="0"/>
              <a:t>　</a:t>
            </a:r>
            <a:r>
              <a:rPr kumimoji="1" lang="en-US" altLang="ja-JP" sz="2400" dirty="0" smtClean="0"/>
              <a:t>ALICEpp900GeV</a:t>
            </a:r>
            <a:r>
              <a:rPr kumimoji="1" lang="ja-JP" altLang="en-US" sz="2400" dirty="0" smtClean="0"/>
              <a:t>のデータを及びシミュレーションデータを</a:t>
            </a:r>
            <a:r>
              <a:rPr kumimoji="1" lang="en-US" altLang="ja-JP" sz="2400" dirty="0" smtClean="0"/>
              <a:t>Event Display</a:t>
            </a:r>
            <a:r>
              <a:rPr kumimoji="1" lang="ja-JP" altLang="en-US" sz="2400" dirty="0" smtClean="0"/>
              <a:t>を用いて、視覚的に解析及び理解する。</a:t>
            </a:r>
            <a:endParaRPr kumimoji="1" lang="en-US" altLang="ja-JP" sz="2400" dirty="0" smtClean="0"/>
          </a:p>
          <a:p>
            <a:pPr>
              <a:buFont typeface="Arial" pitchFamily="34" charset="0"/>
              <a:buChar char="•"/>
            </a:pPr>
            <a:r>
              <a:rPr lang="ja-JP" altLang="en-US" sz="2400" dirty="0" smtClean="0"/>
              <a:t>　</a:t>
            </a:r>
            <a:r>
              <a:rPr lang="en-US" altLang="ja-JP" sz="2400" dirty="0" smtClean="0"/>
              <a:t>ALICEpp900GeV</a:t>
            </a:r>
            <a:r>
              <a:rPr lang="ja-JP" altLang="en-US" sz="2400" dirty="0" smtClean="0"/>
              <a:t>のデータを用いて、荷電粒子多重度及び荷電粒子生成断面積を導出する。</a:t>
            </a:r>
            <a:endParaRPr kumimoji="1" lang="ja-JP" alt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6610" name="Rectangle 2"/>
          <p:cNvSpPr>
            <a:spLocks noGrp="1" noChangeArrowheads="1"/>
          </p:cNvSpPr>
          <p:nvPr>
            <p:ph type="title"/>
          </p:nvPr>
        </p:nvSpPr>
        <p:spPr>
          <a:xfrm>
            <a:off x="457200" y="274638"/>
            <a:ext cx="8229600" cy="654032"/>
          </a:xfrm>
        </p:spPr>
        <p:txBody>
          <a:bodyPr>
            <a:normAutofit/>
          </a:bodyPr>
          <a:lstStyle/>
          <a:p>
            <a:pPr algn="l"/>
            <a:r>
              <a:rPr lang="en-US" altLang="ja-JP" sz="3200" dirty="0">
                <a:ea typeface="ＭＳ Ｐゴシック" charset="-128"/>
              </a:rPr>
              <a:t>Definitions</a:t>
            </a:r>
          </a:p>
        </p:txBody>
      </p:sp>
      <p:sp>
        <p:nvSpPr>
          <p:cNvPr id="2116611" name="Rectangle 3"/>
          <p:cNvSpPr>
            <a:spLocks noGrp="1" noChangeArrowheads="1"/>
          </p:cNvSpPr>
          <p:nvPr>
            <p:ph type="body" idx="1"/>
          </p:nvPr>
        </p:nvSpPr>
        <p:spPr/>
        <p:txBody>
          <a:bodyPr/>
          <a:lstStyle/>
          <a:p>
            <a:r>
              <a:rPr lang="en-US" altLang="ja-JP" sz="2400" dirty="0">
                <a:ea typeface="ＭＳ Ｐゴシック" charset="-128"/>
              </a:rPr>
              <a:t>Primary charged particles </a:t>
            </a:r>
            <a:r>
              <a:rPr lang="en-US" altLang="ja-JP" sz="2400" i="1" dirty="0" err="1">
                <a:ea typeface="ＭＳ Ｐゴシック" charset="-128"/>
              </a:rPr>
              <a:t>N</a:t>
            </a:r>
            <a:r>
              <a:rPr lang="en-US" altLang="ja-JP" sz="2400" i="1" baseline="-25000" dirty="0" err="1">
                <a:ea typeface="ＭＳ Ｐゴシック" charset="-128"/>
              </a:rPr>
              <a:t>ch</a:t>
            </a:r>
            <a:r>
              <a:rPr lang="en-US" altLang="ja-JP" sz="2400" dirty="0">
                <a:ea typeface="ＭＳ Ｐゴシック" charset="-128"/>
              </a:rPr>
              <a:t> per event</a:t>
            </a:r>
            <a:r>
              <a:rPr lang="en-US" altLang="ja-JP" sz="2400" i="1" dirty="0">
                <a:ea typeface="ＭＳ Ｐゴシック" charset="-128"/>
              </a:rPr>
              <a:t> </a:t>
            </a:r>
          </a:p>
          <a:p>
            <a:r>
              <a:rPr lang="en-US" altLang="ja-JP" sz="2400" dirty="0">
                <a:ea typeface="ＭＳ Ｐゴシック" charset="-128"/>
              </a:rPr>
              <a:t>Number of events</a:t>
            </a:r>
            <a:r>
              <a:rPr lang="en-US" altLang="ja-JP" sz="2400" i="1" dirty="0">
                <a:ea typeface="ＭＳ Ｐゴシック" charset="-128"/>
              </a:rPr>
              <a:t> </a:t>
            </a:r>
            <a:r>
              <a:rPr lang="en-US" altLang="ja-JP" sz="2400" i="1" dirty="0" err="1">
                <a:ea typeface="ＭＳ Ｐゴシック" charset="-128"/>
              </a:rPr>
              <a:t>N</a:t>
            </a:r>
            <a:r>
              <a:rPr lang="en-US" altLang="ja-JP" sz="2400" i="1" baseline="-25000" dirty="0" err="1">
                <a:ea typeface="ＭＳ Ｐゴシック" charset="-128"/>
              </a:rPr>
              <a:t>ev</a:t>
            </a:r>
            <a:endParaRPr lang="en-US" altLang="ja-JP" sz="2400" i="1" baseline="-25000" dirty="0">
              <a:ea typeface="ＭＳ Ｐゴシック" charset="-128"/>
            </a:endParaRPr>
          </a:p>
          <a:p>
            <a:r>
              <a:rPr lang="en-US" altLang="ja-JP" sz="2400" dirty="0" err="1">
                <a:ea typeface="ＭＳ Ｐゴシック" charset="-128"/>
              </a:rPr>
              <a:t>Pseudorapidity</a:t>
            </a:r>
            <a:r>
              <a:rPr lang="en-US" altLang="ja-JP" sz="2400" dirty="0">
                <a:ea typeface="ＭＳ Ｐゴシック" charset="-128"/>
              </a:rPr>
              <a:t> </a:t>
            </a:r>
          </a:p>
          <a:p>
            <a:endParaRPr lang="en-US" altLang="ja-JP" sz="2400" dirty="0">
              <a:ea typeface="ＭＳ Ｐゴシック" charset="-128"/>
            </a:endParaRPr>
          </a:p>
          <a:p>
            <a:endParaRPr lang="en-US" altLang="ja-JP" sz="2400" dirty="0">
              <a:ea typeface="ＭＳ Ｐゴシック" charset="-128"/>
            </a:endParaRPr>
          </a:p>
          <a:p>
            <a:r>
              <a:rPr lang="en-US" altLang="ja-JP" sz="2400" dirty="0" err="1">
                <a:ea typeface="ＭＳ Ｐゴシック" charset="-128"/>
              </a:rPr>
              <a:t>Pseudorapidity</a:t>
            </a:r>
            <a:r>
              <a:rPr lang="en-US" altLang="ja-JP" sz="2400" dirty="0">
                <a:ea typeface="ＭＳ Ｐゴシック" charset="-128"/>
              </a:rPr>
              <a:t> density</a:t>
            </a:r>
          </a:p>
          <a:p>
            <a:endParaRPr lang="en-US" altLang="ja-JP" sz="2400" dirty="0">
              <a:ea typeface="ＭＳ Ｐゴシック" charset="-128"/>
            </a:endParaRPr>
          </a:p>
        </p:txBody>
      </p:sp>
      <p:graphicFrame>
        <p:nvGraphicFramePr>
          <p:cNvPr id="2116612" name="Object 4"/>
          <p:cNvGraphicFramePr>
            <a:graphicFrameLocks noChangeAspect="1"/>
          </p:cNvGraphicFramePr>
          <p:nvPr/>
        </p:nvGraphicFramePr>
        <p:xfrm>
          <a:off x="755650" y="4572000"/>
          <a:ext cx="741363" cy="873125"/>
        </p:xfrm>
        <a:graphic>
          <a:graphicData uri="http://schemas.openxmlformats.org/presentationml/2006/ole">
            <p:oleObj spid="_x0000_s58370" name="Equation" r:id="rId4" imgW="355320" imgH="419040" progId="Equation.3">
              <p:embed/>
            </p:oleObj>
          </a:graphicData>
        </a:graphic>
      </p:graphicFrame>
      <p:graphicFrame>
        <p:nvGraphicFramePr>
          <p:cNvPr id="2116613" name="Object 5"/>
          <p:cNvGraphicFramePr>
            <a:graphicFrameLocks noChangeAspect="1"/>
          </p:cNvGraphicFramePr>
          <p:nvPr/>
        </p:nvGraphicFramePr>
        <p:xfrm>
          <a:off x="5076825" y="4221163"/>
          <a:ext cx="1263650" cy="1339850"/>
        </p:xfrm>
        <a:graphic>
          <a:graphicData uri="http://schemas.openxmlformats.org/presentationml/2006/ole">
            <p:oleObj spid="_x0000_s58371" name="Formel" r:id="rId5" imgW="622080" imgH="660240" progId="Equation.3">
              <p:embed/>
            </p:oleObj>
          </a:graphicData>
        </a:graphic>
      </p:graphicFrame>
      <p:graphicFrame>
        <p:nvGraphicFramePr>
          <p:cNvPr id="2116614" name="Object 6"/>
          <p:cNvGraphicFramePr>
            <a:graphicFrameLocks noChangeAspect="1"/>
          </p:cNvGraphicFramePr>
          <p:nvPr/>
        </p:nvGraphicFramePr>
        <p:xfrm>
          <a:off x="900113" y="2838451"/>
          <a:ext cx="3168650" cy="804863"/>
        </p:xfrm>
        <a:graphic>
          <a:graphicData uri="http://schemas.openxmlformats.org/presentationml/2006/ole">
            <p:oleObj spid="_x0000_s58372" name="Formel" r:id="rId6" imgW="1701720" imgH="431640" progId="Equation.3">
              <p:embed/>
            </p:oleObj>
          </a:graphicData>
        </a:graphic>
      </p:graphicFrame>
      <p:sp>
        <p:nvSpPr>
          <p:cNvPr id="2116616" name="Line 8"/>
          <p:cNvSpPr>
            <a:spLocks noChangeShapeType="1"/>
          </p:cNvSpPr>
          <p:nvPr/>
        </p:nvSpPr>
        <p:spPr bwMode="auto">
          <a:xfrm>
            <a:off x="5297488" y="2455863"/>
            <a:ext cx="1873250" cy="0"/>
          </a:xfrm>
          <a:prstGeom prst="line">
            <a:avLst/>
          </a:prstGeom>
          <a:noFill/>
          <a:ln w="28575">
            <a:solidFill>
              <a:schemeClr val="tx1"/>
            </a:solidFill>
            <a:round/>
            <a:headEnd/>
            <a:tailEnd type="triangle" w="med" len="med"/>
          </a:ln>
          <a:effectLst/>
        </p:spPr>
        <p:txBody>
          <a:bodyPr>
            <a:spAutoFit/>
          </a:bodyPr>
          <a:lstStyle/>
          <a:p>
            <a:endParaRPr lang="ja-JP" altLang="en-US"/>
          </a:p>
        </p:txBody>
      </p:sp>
      <p:sp>
        <p:nvSpPr>
          <p:cNvPr id="2116617" name="Rectangle 9"/>
          <p:cNvSpPr>
            <a:spLocks noChangeArrowheads="1"/>
          </p:cNvSpPr>
          <p:nvPr/>
        </p:nvSpPr>
        <p:spPr bwMode="auto">
          <a:xfrm>
            <a:off x="6353175" y="1736725"/>
            <a:ext cx="1657350" cy="1438275"/>
          </a:xfrm>
          <a:prstGeom prst="rect">
            <a:avLst/>
          </a:prstGeom>
          <a:noFill/>
          <a:ln w="28575">
            <a:solidFill>
              <a:schemeClr val="tx1"/>
            </a:solidFill>
            <a:miter lim="800000"/>
            <a:headEnd/>
            <a:tailEnd/>
          </a:ln>
          <a:effectLst/>
        </p:spPr>
        <p:txBody>
          <a:bodyPr anchor="ctr">
            <a:spAutoFit/>
          </a:bodyPr>
          <a:lstStyle/>
          <a:p>
            <a:endParaRPr lang="ja-JP" altLang="en-US"/>
          </a:p>
        </p:txBody>
      </p:sp>
      <p:sp>
        <p:nvSpPr>
          <p:cNvPr id="2116618" name="Line 10"/>
          <p:cNvSpPr>
            <a:spLocks noChangeShapeType="1"/>
          </p:cNvSpPr>
          <p:nvPr/>
        </p:nvSpPr>
        <p:spPr bwMode="auto">
          <a:xfrm flipV="1">
            <a:off x="7145338" y="871538"/>
            <a:ext cx="863600" cy="1584325"/>
          </a:xfrm>
          <a:prstGeom prst="line">
            <a:avLst/>
          </a:prstGeom>
          <a:noFill/>
          <a:ln w="28575">
            <a:solidFill>
              <a:schemeClr val="tx1"/>
            </a:solidFill>
            <a:round/>
            <a:headEnd/>
            <a:tailEnd/>
          </a:ln>
          <a:effectLst/>
        </p:spPr>
        <p:txBody>
          <a:bodyPr wrap="none">
            <a:spAutoFit/>
          </a:bodyPr>
          <a:lstStyle/>
          <a:p>
            <a:endParaRPr lang="ja-JP" altLang="en-US"/>
          </a:p>
        </p:txBody>
      </p:sp>
      <p:sp>
        <p:nvSpPr>
          <p:cNvPr id="2116619" name="Text Box 11"/>
          <p:cNvSpPr txBox="1">
            <a:spLocks noChangeArrowheads="1"/>
          </p:cNvSpPr>
          <p:nvPr/>
        </p:nvSpPr>
        <p:spPr bwMode="auto">
          <a:xfrm>
            <a:off x="7361238" y="2058988"/>
            <a:ext cx="315912" cy="396875"/>
          </a:xfrm>
          <a:prstGeom prst="rect">
            <a:avLst/>
          </a:prstGeom>
          <a:noFill/>
          <a:ln w="9525">
            <a:noFill/>
            <a:miter lim="800000"/>
            <a:headEnd/>
            <a:tailEnd/>
          </a:ln>
          <a:effectLst/>
        </p:spPr>
        <p:txBody>
          <a:bodyPr wrap="none">
            <a:spAutoFit/>
          </a:bodyPr>
          <a:lstStyle/>
          <a:p>
            <a:r>
              <a:rPr lang="en-US" altLang="ja-JP" sz="2000" b="1">
                <a:latin typeface="Symbol" pitchFamily="18" charset="2"/>
                <a:ea typeface="ＭＳ Ｐゴシック" charset="-128"/>
                <a:sym typeface="Symbol" pitchFamily="18" charset="2"/>
              </a:rPr>
              <a:t></a:t>
            </a:r>
          </a:p>
        </p:txBody>
      </p:sp>
      <p:sp>
        <p:nvSpPr>
          <p:cNvPr id="2116620" name="Text Box 12"/>
          <p:cNvSpPr txBox="1">
            <a:spLocks noChangeArrowheads="1"/>
          </p:cNvSpPr>
          <p:nvPr/>
        </p:nvSpPr>
        <p:spPr bwMode="auto">
          <a:xfrm>
            <a:off x="5345113" y="2124075"/>
            <a:ext cx="806450" cy="641350"/>
          </a:xfrm>
          <a:prstGeom prst="rect">
            <a:avLst/>
          </a:prstGeom>
          <a:noFill/>
          <a:ln w="9525">
            <a:noFill/>
            <a:miter lim="800000"/>
            <a:headEnd/>
            <a:tailEnd/>
          </a:ln>
          <a:effectLst/>
        </p:spPr>
        <p:txBody>
          <a:bodyPr wrap="none">
            <a:spAutoFit/>
          </a:bodyPr>
          <a:lstStyle/>
          <a:p>
            <a:r>
              <a:rPr lang="en-US" altLang="ja-JP" b="1">
                <a:ea typeface="ＭＳ Ｐゴシック" charset="-128"/>
              </a:rPr>
              <a:t>Beam</a:t>
            </a:r>
          </a:p>
          <a:p>
            <a:r>
              <a:rPr lang="en-US" altLang="ja-JP" b="1">
                <a:ea typeface="ＭＳ Ｐゴシック" charset="-128"/>
              </a:rPr>
              <a:t>line</a:t>
            </a:r>
          </a:p>
        </p:txBody>
      </p:sp>
      <p:sp>
        <p:nvSpPr>
          <p:cNvPr id="2116621" name="Text Box 13"/>
          <p:cNvSpPr txBox="1">
            <a:spLocks noChangeArrowheads="1"/>
          </p:cNvSpPr>
          <p:nvPr/>
        </p:nvSpPr>
        <p:spPr bwMode="auto">
          <a:xfrm>
            <a:off x="6642100" y="2846388"/>
            <a:ext cx="1111250" cy="366712"/>
          </a:xfrm>
          <a:prstGeom prst="rect">
            <a:avLst/>
          </a:prstGeom>
          <a:noFill/>
          <a:ln w="9525">
            <a:noFill/>
            <a:miter lim="800000"/>
            <a:headEnd/>
            <a:tailEnd/>
          </a:ln>
          <a:effectLst/>
        </p:spPr>
        <p:txBody>
          <a:bodyPr wrap="none">
            <a:spAutoFit/>
          </a:bodyPr>
          <a:lstStyle/>
          <a:p>
            <a:r>
              <a:rPr lang="en-US" altLang="ja-JP" b="1">
                <a:ea typeface="ＭＳ Ｐゴシック" charset="-128"/>
              </a:rPr>
              <a:t>Detector</a:t>
            </a:r>
          </a:p>
        </p:txBody>
      </p:sp>
      <p:sp>
        <p:nvSpPr>
          <p:cNvPr id="2116625" name="Arc 17"/>
          <p:cNvSpPr>
            <a:spLocks/>
          </p:cNvSpPr>
          <p:nvPr/>
        </p:nvSpPr>
        <p:spPr bwMode="auto">
          <a:xfrm>
            <a:off x="7419975" y="1951038"/>
            <a:ext cx="360363" cy="504825"/>
          </a:xfrm>
          <a:custGeom>
            <a:avLst/>
            <a:gdLst>
              <a:gd name="G0" fmla="+- 0 0 0"/>
              <a:gd name="G1" fmla="+- 21557 0 0"/>
              <a:gd name="G2" fmla="+- 21600 0 0"/>
              <a:gd name="T0" fmla="*/ 1360 w 21600"/>
              <a:gd name="T1" fmla="*/ 0 h 21557"/>
              <a:gd name="T2" fmla="*/ 21600 w 21600"/>
              <a:gd name="T3" fmla="*/ 21557 h 21557"/>
              <a:gd name="T4" fmla="*/ 0 w 21600"/>
              <a:gd name="T5" fmla="*/ 21557 h 21557"/>
            </a:gdLst>
            <a:ahLst/>
            <a:cxnLst>
              <a:cxn ang="0">
                <a:pos x="T0" y="T1"/>
              </a:cxn>
              <a:cxn ang="0">
                <a:pos x="T2" y="T3"/>
              </a:cxn>
              <a:cxn ang="0">
                <a:pos x="T4" y="T5"/>
              </a:cxn>
            </a:cxnLst>
            <a:rect l="0" t="0" r="r" b="b"/>
            <a:pathLst>
              <a:path w="21600" h="21557" fill="none" extrusionOk="0">
                <a:moveTo>
                  <a:pt x="1360" y="-1"/>
                </a:moveTo>
                <a:cubicBezTo>
                  <a:pt x="12738" y="717"/>
                  <a:pt x="21600" y="10155"/>
                  <a:pt x="21600" y="21557"/>
                </a:cubicBezTo>
              </a:path>
              <a:path w="21600" h="21557" stroke="0" extrusionOk="0">
                <a:moveTo>
                  <a:pt x="1360" y="-1"/>
                </a:moveTo>
                <a:cubicBezTo>
                  <a:pt x="12738" y="717"/>
                  <a:pt x="21600" y="10155"/>
                  <a:pt x="21600" y="21557"/>
                </a:cubicBezTo>
                <a:lnTo>
                  <a:pt x="0" y="21557"/>
                </a:lnTo>
                <a:close/>
              </a:path>
            </a:pathLst>
          </a:custGeom>
          <a:noFill/>
          <a:ln w="28575">
            <a:solidFill>
              <a:schemeClr val="tx1"/>
            </a:solidFill>
            <a:round/>
            <a:headEnd/>
            <a:tailEnd/>
          </a:ln>
          <a:effectLst/>
        </p:spPr>
        <p:txBody>
          <a:bodyPr anchor="ctr">
            <a:spAutoFit/>
          </a:bodyPr>
          <a:lstStyle/>
          <a:p>
            <a:endParaRPr lang="ja-JP" altLang="en-US"/>
          </a:p>
        </p:txBody>
      </p:sp>
      <p:pic>
        <p:nvPicPr>
          <p:cNvPr id="2116665" name="Picture 57" descr="eta"/>
          <p:cNvPicPr>
            <a:picLocks noChangeAspect="1" noChangeArrowheads="1"/>
          </p:cNvPicPr>
          <p:nvPr/>
        </p:nvPicPr>
        <p:blipFill>
          <a:blip r:embed="rId7" cstate="print"/>
          <a:srcRect t="9393"/>
          <a:stretch>
            <a:fillRect/>
          </a:stretch>
        </p:blipFill>
        <p:spPr bwMode="auto">
          <a:xfrm>
            <a:off x="1500166" y="4214818"/>
            <a:ext cx="2592387" cy="2225675"/>
          </a:xfrm>
          <a:prstGeom prst="rect">
            <a:avLst/>
          </a:prstGeom>
          <a:noFill/>
        </p:spPr>
      </p:pic>
      <p:pic>
        <p:nvPicPr>
          <p:cNvPr id="2116666" name="Picture 58" descr="mult"/>
          <p:cNvPicPr>
            <a:picLocks noChangeAspect="1" noChangeArrowheads="1"/>
          </p:cNvPicPr>
          <p:nvPr/>
        </p:nvPicPr>
        <p:blipFill>
          <a:blip r:embed="rId8" cstate="print"/>
          <a:srcRect t="7207" b="5365"/>
          <a:stretch>
            <a:fillRect/>
          </a:stretch>
        </p:blipFill>
        <p:spPr bwMode="auto">
          <a:xfrm>
            <a:off x="6429388" y="3922731"/>
            <a:ext cx="2454275" cy="2149475"/>
          </a:xfrm>
          <a:prstGeom prst="rect">
            <a:avLst/>
          </a:prstGeom>
          <a:noFill/>
        </p:spPr>
      </p:pic>
      <p:sp>
        <p:nvSpPr>
          <p:cNvPr id="2116667" name="Text Box 59"/>
          <p:cNvSpPr txBox="1">
            <a:spLocks noChangeArrowheads="1"/>
          </p:cNvSpPr>
          <p:nvPr/>
        </p:nvSpPr>
        <p:spPr bwMode="auto">
          <a:xfrm>
            <a:off x="2614613" y="6205559"/>
            <a:ext cx="322262" cy="366713"/>
          </a:xfrm>
          <a:prstGeom prst="rect">
            <a:avLst/>
          </a:prstGeom>
          <a:noFill/>
          <a:ln w="9525">
            <a:noFill/>
            <a:miter lim="800000"/>
            <a:headEnd/>
            <a:tailEnd/>
          </a:ln>
          <a:effectLst/>
        </p:spPr>
        <p:txBody>
          <a:bodyPr wrap="none">
            <a:spAutoFit/>
          </a:bodyPr>
          <a:lstStyle/>
          <a:p>
            <a:r>
              <a:rPr lang="en-US" altLang="ja-JP" b="1" dirty="0">
                <a:latin typeface="Symbol" pitchFamily="18" charset="2"/>
                <a:ea typeface="ＭＳ Ｐゴシック" charset="-128"/>
              </a:rPr>
              <a:t>h</a:t>
            </a:r>
          </a:p>
        </p:txBody>
      </p:sp>
      <p:sp>
        <p:nvSpPr>
          <p:cNvPr id="2116668" name="Text Box 60"/>
          <p:cNvSpPr txBox="1">
            <a:spLocks noChangeArrowheads="1"/>
          </p:cNvSpPr>
          <p:nvPr/>
        </p:nvSpPr>
        <p:spPr bwMode="auto">
          <a:xfrm>
            <a:off x="7496175" y="6021388"/>
            <a:ext cx="527050" cy="366712"/>
          </a:xfrm>
          <a:prstGeom prst="rect">
            <a:avLst/>
          </a:prstGeom>
          <a:noFill/>
          <a:ln w="9525">
            <a:noFill/>
            <a:miter lim="800000"/>
            <a:headEnd/>
            <a:tailEnd/>
          </a:ln>
          <a:effectLst/>
        </p:spPr>
        <p:txBody>
          <a:bodyPr wrap="none">
            <a:spAutoFit/>
          </a:bodyPr>
          <a:lstStyle/>
          <a:p>
            <a:r>
              <a:rPr lang="en-US" altLang="ja-JP" b="1">
                <a:ea typeface="ＭＳ Ｐゴシック" charset="-128"/>
              </a:rPr>
              <a:t>N</a:t>
            </a:r>
            <a:r>
              <a:rPr lang="en-US" altLang="ja-JP" b="1" baseline="-25000">
                <a:ea typeface="ＭＳ Ｐゴシック" charset="-128"/>
              </a:rPr>
              <a:t>ch</a:t>
            </a:r>
          </a:p>
        </p:txBody>
      </p:sp>
      <p:sp>
        <p:nvSpPr>
          <p:cNvPr id="2116669" name="Rectangle 61"/>
          <p:cNvSpPr>
            <a:spLocks noChangeArrowheads="1"/>
          </p:cNvSpPr>
          <p:nvPr/>
        </p:nvSpPr>
        <p:spPr bwMode="auto">
          <a:xfrm>
            <a:off x="5127625" y="1254125"/>
            <a:ext cx="3873531" cy="5040313"/>
          </a:xfrm>
          <a:prstGeom prst="rect">
            <a:avLst/>
          </a:prstGeom>
          <a:noFill/>
          <a:ln w="9525">
            <a:noFill/>
            <a:miter lim="800000"/>
            <a:headEnd/>
            <a:tailEnd/>
          </a:ln>
          <a:effectLst/>
        </p:spPr>
        <p:txBody>
          <a:bodyPr/>
          <a:lstStyle/>
          <a:p>
            <a:pPr marL="342900" indent="-342900">
              <a:spcBef>
                <a:spcPct val="20000"/>
              </a:spcBef>
              <a:buFontTx/>
              <a:buChar char="•"/>
            </a:pPr>
            <a:endParaRPr lang="en-US" altLang="ja-JP" sz="2400" dirty="0">
              <a:ea typeface="ＭＳ Ｐゴシック" charset="-128"/>
              <a:cs typeface="Arial" charset="0"/>
            </a:endParaRPr>
          </a:p>
          <a:p>
            <a:pPr marL="342900" indent="-342900">
              <a:spcBef>
                <a:spcPct val="20000"/>
              </a:spcBef>
              <a:buFontTx/>
              <a:buChar char="•"/>
            </a:pPr>
            <a:endParaRPr lang="en-US" altLang="ja-JP" sz="2400" dirty="0">
              <a:ea typeface="ＭＳ Ｐゴシック" charset="-128"/>
              <a:cs typeface="Arial" charset="0"/>
            </a:endParaRPr>
          </a:p>
          <a:p>
            <a:pPr marL="342900" indent="-342900">
              <a:spcBef>
                <a:spcPct val="20000"/>
              </a:spcBef>
              <a:buFontTx/>
              <a:buChar char="•"/>
            </a:pPr>
            <a:endParaRPr lang="en-US" altLang="ja-JP" sz="2400" dirty="0">
              <a:ea typeface="ＭＳ Ｐゴシック" charset="-128"/>
              <a:cs typeface="Arial" charset="0"/>
            </a:endParaRPr>
          </a:p>
          <a:p>
            <a:pPr marL="342900" indent="-342900">
              <a:spcBef>
                <a:spcPct val="20000"/>
              </a:spcBef>
              <a:buFontTx/>
              <a:buChar char="•"/>
            </a:pPr>
            <a:endParaRPr lang="en-US" altLang="ja-JP" sz="2400" dirty="0">
              <a:ea typeface="ＭＳ Ｐゴシック" charset="-128"/>
              <a:cs typeface="Arial" charset="0"/>
            </a:endParaRPr>
          </a:p>
          <a:p>
            <a:pPr marL="342900" indent="-342900">
              <a:spcBef>
                <a:spcPct val="20000"/>
              </a:spcBef>
              <a:buFontTx/>
              <a:buChar char="•"/>
            </a:pPr>
            <a:endParaRPr lang="en-US" altLang="ja-JP" sz="2400" dirty="0">
              <a:ea typeface="ＭＳ Ｐゴシック" charset="-128"/>
              <a:cs typeface="Arial" charset="0"/>
            </a:endParaRPr>
          </a:p>
          <a:p>
            <a:pPr marL="342900" indent="-342900">
              <a:spcBef>
                <a:spcPct val="20000"/>
              </a:spcBef>
              <a:buFontTx/>
              <a:buChar char="•"/>
            </a:pPr>
            <a:r>
              <a:rPr lang="en-US" altLang="ja-JP" sz="2400" dirty="0">
                <a:ea typeface="ＭＳ Ｐゴシック" charset="-128"/>
                <a:cs typeface="Arial" charset="0"/>
              </a:rPr>
              <a:t>Multiplicity distribution</a:t>
            </a:r>
          </a:p>
          <a:p>
            <a:pPr marL="342900" indent="-342900">
              <a:spcBef>
                <a:spcPct val="20000"/>
              </a:spcBef>
              <a:buFontTx/>
              <a:buChar char="•"/>
            </a:pPr>
            <a:endParaRPr lang="en-US" altLang="ja-JP" sz="2400" dirty="0">
              <a:ea typeface="ＭＳ Ｐゴシック" charset="-128"/>
              <a:cs typeface="Arial" charset="0"/>
            </a:endParaRPr>
          </a:p>
        </p:txBody>
      </p:sp>
      <p:sp>
        <p:nvSpPr>
          <p:cNvPr id="2116670" name="Line 62"/>
          <p:cNvSpPr>
            <a:spLocks noChangeShapeType="1"/>
          </p:cNvSpPr>
          <p:nvPr/>
        </p:nvSpPr>
        <p:spPr bwMode="auto">
          <a:xfrm>
            <a:off x="7162800" y="2455863"/>
            <a:ext cx="1873250" cy="0"/>
          </a:xfrm>
          <a:prstGeom prst="line">
            <a:avLst/>
          </a:prstGeom>
          <a:noFill/>
          <a:ln w="28575">
            <a:solidFill>
              <a:schemeClr val="tx1"/>
            </a:solidFill>
            <a:round/>
            <a:headEnd type="triangle" w="med" len="med"/>
            <a:tailEnd/>
          </a:ln>
          <a:effectLst/>
        </p:spPr>
        <p:txBody>
          <a:bodyPr>
            <a:spAutoFit/>
          </a:bodyPr>
          <a:lstStyle/>
          <a:p>
            <a:endParaRPr lang="ja-JP" altLang="en-US"/>
          </a:p>
        </p:txBody>
      </p:sp>
      <p:sp>
        <p:nvSpPr>
          <p:cNvPr id="22" name="スライド番号プレースホルダ 21"/>
          <p:cNvSpPr>
            <a:spLocks noGrp="1"/>
          </p:cNvSpPr>
          <p:nvPr>
            <p:ph type="sldNum" sz="quarter" idx="12"/>
          </p:nvPr>
        </p:nvSpPr>
        <p:spPr/>
        <p:txBody>
          <a:bodyPr/>
          <a:lstStyle/>
          <a:p>
            <a:fld id="{C3C0E039-B1AF-4A27-B170-F8D43FA2C2A4}" type="slidenum">
              <a:rPr kumimoji="1" lang="ja-JP" altLang="en-US" smtClean="0"/>
              <a:pPr/>
              <a:t>30</a:t>
            </a:fld>
            <a:endParaRPr kumimoji="1" lang="ja-JP" altLang="en-US" dirty="0"/>
          </a:p>
        </p:txBody>
      </p:sp>
      <p:sp>
        <p:nvSpPr>
          <p:cNvPr id="23" name="フッター プレースホルダ 22"/>
          <p:cNvSpPr>
            <a:spLocks noGrp="1"/>
          </p:cNvSpPr>
          <p:nvPr>
            <p:ph type="ftr" sz="quarter" idx="11"/>
          </p:nvPr>
        </p:nvSpPr>
        <p:spPr>
          <a:xfrm>
            <a:off x="1428728" y="6572272"/>
            <a:ext cx="6143668" cy="214314"/>
          </a:xfrm>
        </p:spPr>
        <p:txBody>
          <a:bodyPr/>
          <a:lstStyle/>
          <a:p>
            <a:r>
              <a:rPr kumimoji="1" lang="en-US" altLang="ja-JP" dirty="0" smtClean="0">
                <a:solidFill>
                  <a:schemeClr val="tx1"/>
                </a:solidFill>
              </a:rPr>
              <a:t>Charged-Particle Multiplicity at LHC Energies - Jan </a:t>
            </a:r>
            <a:r>
              <a:rPr kumimoji="1" lang="en-US" altLang="ja-JP" dirty="0" err="1" smtClean="0">
                <a:solidFill>
                  <a:schemeClr val="tx1"/>
                </a:solidFill>
              </a:rPr>
              <a:t>Fiete</a:t>
            </a:r>
            <a:r>
              <a:rPr kumimoji="1" lang="en-US" altLang="ja-JP" dirty="0" smtClean="0">
                <a:solidFill>
                  <a:schemeClr val="tx1"/>
                </a:solidFill>
              </a:rPr>
              <a:t> Grosse-</a:t>
            </a:r>
            <a:r>
              <a:rPr kumimoji="1" lang="en-US" altLang="ja-JP" dirty="0" err="1" smtClean="0">
                <a:solidFill>
                  <a:schemeClr val="tx1"/>
                </a:solidFill>
              </a:rPr>
              <a:t>Oetringhaus</a:t>
            </a:r>
            <a:endParaRPr kumimoji="1" lang="ja-JP" altLang="en-US" dirty="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82594"/>
          </a:xfrm>
        </p:spPr>
        <p:txBody>
          <a:bodyPr>
            <a:normAutofit/>
          </a:bodyPr>
          <a:lstStyle/>
          <a:p>
            <a:r>
              <a:rPr lang="en-US" altLang="ja-JP" sz="3200" dirty="0" smtClean="0"/>
              <a:t>Minimum Bias Event</a:t>
            </a:r>
            <a:endParaRPr kumimoji="1" lang="ja-JP" altLang="en-US" sz="3200" dirty="0"/>
          </a:p>
        </p:txBody>
      </p:sp>
      <p:sp>
        <p:nvSpPr>
          <p:cNvPr id="3" name="コンテンツ プレースホルダ 2"/>
          <p:cNvSpPr>
            <a:spLocks noGrp="1"/>
          </p:cNvSpPr>
          <p:nvPr>
            <p:ph idx="1"/>
          </p:nvPr>
        </p:nvSpPr>
        <p:spPr/>
        <p:txBody>
          <a:bodyPr>
            <a:normAutofit fontScale="85000" lnSpcReduction="20000"/>
          </a:bodyPr>
          <a:lstStyle/>
          <a:p>
            <a:r>
              <a:rPr lang="en-US" altLang="ja-JP" dirty="0" smtClean="0"/>
              <a:t>Have the correct event type (physics) </a:t>
            </a:r>
          </a:p>
          <a:p>
            <a:r>
              <a:rPr lang="en-US" altLang="ja-JP" dirty="0" smtClean="0"/>
              <a:t>Have the interaction trigger, i.e. trigger on bunch crossings; </a:t>
            </a:r>
          </a:p>
          <a:p>
            <a:r>
              <a:rPr lang="en-US" altLang="ja-JP" dirty="0" smtClean="0"/>
              <a:t>Fulfill at least *one* of the three following conditions:</a:t>
            </a:r>
            <a:br>
              <a:rPr lang="en-US" altLang="ja-JP" dirty="0" smtClean="0"/>
            </a:br>
            <a:r>
              <a:rPr lang="en-US" altLang="ja-JP" dirty="0" smtClean="0"/>
              <a:t>  a) 2 fired chips in the SPD*</a:t>
            </a:r>
            <a:br>
              <a:rPr lang="en-US" altLang="ja-JP" dirty="0" smtClean="0"/>
            </a:br>
            <a:r>
              <a:rPr lang="en-US" altLang="ja-JP" dirty="0" smtClean="0"/>
              <a:t>  b) 1 fired chip in the SPD* and a beam-beam flag in either V0A or V0C**</a:t>
            </a:r>
            <a:br>
              <a:rPr lang="en-US" altLang="ja-JP" dirty="0" smtClean="0"/>
            </a:br>
            <a:r>
              <a:rPr lang="en-US" altLang="ja-JP" dirty="0" smtClean="0"/>
              <a:t>  c) beam-beam flags on both sides V0A and V0C**; </a:t>
            </a:r>
          </a:p>
          <a:p>
            <a:r>
              <a:rPr lang="en-US" altLang="ja-JP" dirty="0" smtClean="0"/>
              <a:t>Are not flagged as beam-gas by either V0A or V0C**.</a:t>
            </a:r>
            <a:br>
              <a:rPr lang="en-US" altLang="ja-JP" dirty="0" smtClean="0"/>
            </a:br>
            <a:r>
              <a:rPr lang="en-US" altLang="ja-JP" dirty="0" smtClean="0"/>
              <a:t/>
            </a:r>
            <a:br>
              <a:rPr lang="en-US" altLang="ja-JP" dirty="0" smtClean="0"/>
            </a:br>
            <a:r>
              <a:rPr lang="en-US" altLang="ja-JP" dirty="0" smtClean="0"/>
              <a:t>* calculated offline from reconstructed clusters</a:t>
            </a:r>
            <a:br>
              <a:rPr lang="en-US" altLang="ja-JP" dirty="0" smtClean="0"/>
            </a:br>
            <a:r>
              <a:rPr lang="en-US" altLang="ja-JP" dirty="0" smtClean="0"/>
              <a:t>** calculated offline from the V0 signals </a:t>
            </a:r>
          </a:p>
        </p:txBody>
      </p:sp>
      <p:sp>
        <p:nvSpPr>
          <p:cNvPr id="4" name="スライド番号プレースホルダ 3"/>
          <p:cNvSpPr>
            <a:spLocks noGrp="1"/>
          </p:cNvSpPr>
          <p:nvPr>
            <p:ph type="sldNum" sz="quarter" idx="12"/>
          </p:nvPr>
        </p:nvSpPr>
        <p:spPr/>
        <p:txBody>
          <a:bodyPr/>
          <a:lstStyle/>
          <a:p>
            <a:fld id="{C3C0E039-B1AF-4A27-B170-F8D43FA2C2A4}" type="slidenum">
              <a:rPr kumimoji="1" lang="ja-JP" altLang="en-US" smtClean="0"/>
              <a:pPr/>
              <a:t>31</a:t>
            </a:fld>
            <a:endParaRPr kumimoji="1" lang="ja-JP"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6972320" cy="511156"/>
          </a:xfrm>
        </p:spPr>
        <p:txBody>
          <a:bodyPr>
            <a:noAutofit/>
          </a:bodyPr>
          <a:lstStyle/>
          <a:p>
            <a:r>
              <a:rPr kumimoji="1" lang="en-US" altLang="ja-JP" sz="3200" dirty="0" smtClean="0"/>
              <a:t>CERN</a:t>
            </a:r>
            <a:endParaRPr kumimoji="1" lang="ja-JP" altLang="en-US" sz="3200" dirty="0"/>
          </a:p>
        </p:txBody>
      </p:sp>
      <p:sp>
        <p:nvSpPr>
          <p:cNvPr id="4" name="テキスト ボックス 3"/>
          <p:cNvSpPr txBox="1"/>
          <p:nvPr/>
        </p:nvSpPr>
        <p:spPr>
          <a:xfrm>
            <a:off x="142844" y="1009707"/>
            <a:ext cx="7643866" cy="2062103"/>
          </a:xfrm>
          <a:prstGeom prst="rect">
            <a:avLst/>
          </a:prstGeom>
          <a:noFill/>
        </p:spPr>
        <p:txBody>
          <a:bodyPr wrap="square" rtlCol="0">
            <a:spAutoFit/>
          </a:bodyPr>
          <a:lstStyle/>
          <a:p>
            <a:pPr>
              <a:buFont typeface="Arial" pitchFamily="34" charset="0"/>
              <a:buChar char="•"/>
            </a:pPr>
            <a:r>
              <a:rPr lang="ja-JP" altLang="en-US" sz="2400" dirty="0" smtClean="0"/>
              <a:t>　英語：</a:t>
            </a:r>
            <a:r>
              <a:rPr lang="en-US" altLang="ja-JP" sz="2400" dirty="0" smtClean="0"/>
              <a:t>European </a:t>
            </a:r>
            <a:r>
              <a:rPr lang="en-US" altLang="ja-JP" sz="2400" dirty="0"/>
              <a:t>Organization for Nuclear </a:t>
            </a:r>
            <a:r>
              <a:rPr lang="en-US" altLang="ja-JP" sz="2400" dirty="0" smtClean="0"/>
              <a:t>Research</a:t>
            </a:r>
          </a:p>
          <a:p>
            <a:pPr>
              <a:buFont typeface="Arial" pitchFamily="34" charset="0"/>
              <a:buChar char="•"/>
            </a:pPr>
            <a:r>
              <a:rPr lang="ja-JP" altLang="en-US" sz="2400" dirty="0" smtClean="0"/>
              <a:t>　フランス語：</a:t>
            </a:r>
            <a:r>
              <a:rPr lang="fr-FR" altLang="ja-JP" sz="2400" dirty="0" smtClean="0">
                <a:solidFill>
                  <a:srgbClr val="FF0000"/>
                </a:solidFill>
              </a:rPr>
              <a:t>C</a:t>
            </a:r>
            <a:r>
              <a:rPr lang="fr-FR" altLang="ja-JP" sz="2400" dirty="0" smtClean="0"/>
              <a:t>onseil </a:t>
            </a:r>
            <a:r>
              <a:rPr lang="fr-FR" altLang="ja-JP" sz="2400" dirty="0" smtClean="0">
                <a:solidFill>
                  <a:srgbClr val="FF0000"/>
                </a:solidFill>
              </a:rPr>
              <a:t>E</a:t>
            </a:r>
            <a:r>
              <a:rPr lang="fr-FR" altLang="ja-JP" sz="2400" dirty="0" smtClean="0"/>
              <a:t>uropéen pour la </a:t>
            </a:r>
            <a:r>
              <a:rPr lang="fr-FR" altLang="ja-JP" sz="2400" dirty="0" smtClean="0">
                <a:solidFill>
                  <a:srgbClr val="FF0000"/>
                </a:solidFill>
              </a:rPr>
              <a:t>R</a:t>
            </a:r>
            <a:r>
              <a:rPr lang="fr-FR" altLang="ja-JP" sz="2400" dirty="0" smtClean="0"/>
              <a:t>echerche </a:t>
            </a:r>
            <a:r>
              <a:rPr lang="fr-FR" altLang="ja-JP" sz="2400" dirty="0" smtClean="0">
                <a:solidFill>
                  <a:srgbClr val="FF0000"/>
                </a:solidFill>
              </a:rPr>
              <a:t>N</a:t>
            </a:r>
            <a:r>
              <a:rPr lang="fr-FR" altLang="ja-JP" sz="2400" dirty="0" smtClean="0"/>
              <a:t>ucléair</a:t>
            </a:r>
          </a:p>
          <a:p>
            <a:pPr>
              <a:buFont typeface="Arial" pitchFamily="34" charset="0"/>
              <a:buChar char="•"/>
            </a:pPr>
            <a:r>
              <a:rPr lang="ja-JP" altLang="en-US" sz="2400" dirty="0" smtClean="0"/>
              <a:t>　日本語：欧州原子核研究機構</a:t>
            </a:r>
            <a:endParaRPr lang="en-US" altLang="ja-JP" sz="2400" dirty="0" smtClean="0"/>
          </a:p>
          <a:p>
            <a:endParaRPr lang="fr-FR" altLang="ja-JP" sz="800" dirty="0" smtClean="0"/>
          </a:p>
          <a:p>
            <a:r>
              <a:rPr lang="ja-JP" altLang="en-US" sz="2400" dirty="0"/>
              <a:t>ジュネーブ近くのスイスとフランスの国境にまたがって位置する国際共同研究</a:t>
            </a:r>
            <a:r>
              <a:rPr lang="ja-JP" altLang="en-US" sz="2400" dirty="0" smtClean="0"/>
              <a:t>機関</a:t>
            </a:r>
            <a:endParaRPr lang="en-US" altLang="ja-JP" sz="2400" dirty="0"/>
          </a:p>
        </p:txBody>
      </p:sp>
      <p:pic>
        <p:nvPicPr>
          <p:cNvPr id="1026" name="Picture 2" descr="C:\Documents and Settings\Seika\My Documents\My Pictures\CERNLogo.png"/>
          <p:cNvPicPr>
            <a:picLocks noChangeAspect="1" noChangeArrowheads="1"/>
          </p:cNvPicPr>
          <p:nvPr/>
        </p:nvPicPr>
        <p:blipFill>
          <a:blip r:embed="rId2" cstate="print"/>
          <a:srcRect/>
          <a:stretch>
            <a:fillRect/>
          </a:stretch>
        </p:blipFill>
        <p:spPr bwMode="auto">
          <a:xfrm>
            <a:off x="7715272" y="71438"/>
            <a:ext cx="1357298" cy="1357298"/>
          </a:xfrm>
          <a:prstGeom prst="rect">
            <a:avLst/>
          </a:prstGeom>
          <a:noFill/>
        </p:spPr>
      </p:pic>
      <p:sp>
        <p:nvSpPr>
          <p:cNvPr id="7" name="スライド番号プレースホルダ 6"/>
          <p:cNvSpPr>
            <a:spLocks noGrp="1"/>
          </p:cNvSpPr>
          <p:nvPr>
            <p:ph type="sldNum" sz="quarter" idx="12"/>
          </p:nvPr>
        </p:nvSpPr>
        <p:spPr/>
        <p:txBody>
          <a:bodyPr/>
          <a:lstStyle/>
          <a:p>
            <a:fld id="{C3C0E039-B1AF-4A27-B170-F8D43FA2C2A4}" type="slidenum">
              <a:rPr kumimoji="1" lang="ja-JP" altLang="en-US" smtClean="0"/>
              <a:pPr/>
              <a:t>4</a:t>
            </a:fld>
            <a:endParaRPr kumimoji="1" lang="ja-JP" altLang="en-US"/>
          </a:p>
        </p:txBody>
      </p:sp>
      <p:sp>
        <p:nvSpPr>
          <p:cNvPr id="8" name="角丸四角形 7"/>
          <p:cNvSpPr/>
          <p:nvPr/>
        </p:nvSpPr>
        <p:spPr>
          <a:xfrm>
            <a:off x="357158" y="4286256"/>
            <a:ext cx="4357718" cy="2071702"/>
          </a:xfrm>
          <a:prstGeom prst="roundRect">
            <a:avLst>
              <a:gd name="adj" fmla="val 1051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r>
              <a:rPr kumimoji="1" lang="ja-JP" altLang="en-US" sz="2400" dirty="0" smtClean="0">
                <a:solidFill>
                  <a:schemeClr val="tx1"/>
                </a:solidFill>
              </a:rPr>
              <a:t>力の解明</a:t>
            </a:r>
            <a:endParaRPr kumimoji="1" lang="en-US" altLang="ja-JP" sz="2400" dirty="0" smtClean="0">
              <a:solidFill>
                <a:schemeClr val="tx1"/>
              </a:solidFill>
            </a:endParaRPr>
          </a:p>
          <a:p>
            <a:pPr algn="ctr">
              <a:lnSpc>
                <a:spcPts val="2400"/>
              </a:lnSpc>
            </a:pPr>
            <a:endParaRPr kumimoji="1" lang="en-US" altLang="ja-JP" sz="2400" dirty="0" smtClean="0">
              <a:solidFill>
                <a:schemeClr val="tx1"/>
              </a:solidFill>
            </a:endParaRPr>
          </a:p>
          <a:p>
            <a:pPr algn="ctr">
              <a:lnSpc>
                <a:spcPts val="2400"/>
              </a:lnSpc>
            </a:pPr>
            <a:r>
              <a:rPr kumimoji="1" lang="ja-JP" altLang="en-US" sz="2400" dirty="0" smtClean="0">
                <a:solidFill>
                  <a:schemeClr val="tx1"/>
                </a:solidFill>
              </a:rPr>
              <a:t>重力（</a:t>
            </a:r>
            <a:r>
              <a:rPr kumimoji="1" lang="en-US" altLang="ja-JP" sz="2400" dirty="0" smtClean="0">
                <a:solidFill>
                  <a:schemeClr val="tx1"/>
                </a:solidFill>
              </a:rPr>
              <a:t>graviton?</a:t>
            </a:r>
            <a:r>
              <a:rPr kumimoji="1" lang="ja-JP" altLang="en-US" sz="2400" dirty="0" smtClean="0">
                <a:solidFill>
                  <a:schemeClr val="tx1"/>
                </a:solidFill>
              </a:rPr>
              <a:t>）</a:t>
            </a:r>
            <a:endParaRPr kumimoji="1" lang="en-US" altLang="ja-JP" sz="2400" dirty="0" smtClean="0">
              <a:solidFill>
                <a:schemeClr val="tx1"/>
              </a:solidFill>
            </a:endParaRPr>
          </a:p>
          <a:p>
            <a:pPr algn="ctr">
              <a:lnSpc>
                <a:spcPts val="2400"/>
              </a:lnSpc>
            </a:pPr>
            <a:r>
              <a:rPr lang="ja-JP" altLang="en-US" sz="2400" dirty="0">
                <a:solidFill>
                  <a:schemeClr val="tx1"/>
                </a:solidFill>
              </a:rPr>
              <a:t>弱い相互</a:t>
            </a:r>
            <a:r>
              <a:rPr lang="ja-JP" altLang="en-US" sz="2400" dirty="0" smtClean="0">
                <a:solidFill>
                  <a:schemeClr val="tx1"/>
                </a:solidFill>
              </a:rPr>
              <a:t>作用（</a:t>
            </a:r>
            <a:r>
              <a:rPr lang="en-US" altLang="ja-JP" sz="2400" dirty="0" smtClean="0">
                <a:solidFill>
                  <a:schemeClr val="tx1"/>
                </a:solidFill>
              </a:rPr>
              <a:t>W and Z boson</a:t>
            </a:r>
            <a:r>
              <a:rPr lang="ja-JP" altLang="en-US" sz="2400" dirty="0" smtClean="0">
                <a:solidFill>
                  <a:schemeClr val="tx1"/>
                </a:solidFill>
              </a:rPr>
              <a:t>）</a:t>
            </a:r>
            <a:endParaRPr lang="en-US" altLang="ja-JP" sz="2400" dirty="0" smtClean="0">
              <a:solidFill>
                <a:schemeClr val="tx1"/>
              </a:solidFill>
            </a:endParaRPr>
          </a:p>
          <a:p>
            <a:pPr algn="ctr">
              <a:lnSpc>
                <a:spcPts val="2400"/>
              </a:lnSpc>
            </a:pPr>
            <a:r>
              <a:rPr lang="ja-JP" altLang="en-US" sz="2400" dirty="0">
                <a:solidFill>
                  <a:schemeClr val="tx1"/>
                </a:solidFill>
              </a:rPr>
              <a:t>電</a:t>
            </a:r>
            <a:r>
              <a:rPr lang="ja-JP" altLang="en-US" sz="2400" dirty="0" smtClean="0">
                <a:solidFill>
                  <a:schemeClr val="tx1"/>
                </a:solidFill>
              </a:rPr>
              <a:t>磁力（</a:t>
            </a:r>
            <a:r>
              <a:rPr lang="en-US" altLang="ja-JP" sz="2400" dirty="0" smtClean="0">
                <a:solidFill>
                  <a:schemeClr val="tx1"/>
                </a:solidFill>
              </a:rPr>
              <a:t>photon</a:t>
            </a:r>
            <a:r>
              <a:rPr lang="ja-JP" altLang="en-US" sz="2400" dirty="0" smtClean="0">
                <a:solidFill>
                  <a:schemeClr val="tx1"/>
                </a:solidFill>
              </a:rPr>
              <a:t>）</a:t>
            </a:r>
            <a:endParaRPr lang="en-US" altLang="ja-JP" sz="2400" dirty="0" smtClean="0">
              <a:solidFill>
                <a:schemeClr val="tx1"/>
              </a:solidFill>
            </a:endParaRPr>
          </a:p>
          <a:p>
            <a:pPr algn="ctr">
              <a:lnSpc>
                <a:spcPts val="2400"/>
              </a:lnSpc>
            </a:pPr>
            <a:r>
              <a:rPr kumimoji="1" lang="ja-JP" altLang="en-US" sz="2400" dirty="0">
                <a:solidFill>
                  <a:schemeClr val="tx1"/>
                </a:solidFill>
              </a:rPr>
              <a:t>強い相互</a:t>
            </a:r>
            <a:r>
              <a:rPr kumimoji="1" lang="ja-JP" altLang="en-US" sz="2400" dirty="0" smtClean="0">
                <a:solidFill>
                  <a:schemeClr val="tx1"/>
                </a:solidFill>
              </a:rPr>
              <a:t>作用</a:t>
            </a:r>
            <a:r>
              <a:rPr lang="ja-JP" altLang="en-US" sz="2400" dirty="0" smtClean="0">
                <a:solidFill>
                  <a:schemeClr val="tx1"/>
                </a:solidFill>
              </a:rPr>
              <a:t>（</a:t>
            </a:r>
            <a:r>
              <a:rPr lang="en-US" altLang="ja-JP" sz="2400" dirty="0" smtClean="0">
                <a:solidFill>
                  <a:schemeClr val="tx1"/>
                </a:solidFill>
              </a:rPr>
              <a:t>gluon</a:t>
            </a:r>
            <a:r>
              <a:rPr lang="ja-JP" altLang="en-US" sz="2400" dirty="0" smtClean="0">
                <a:solidFill>
                  <a:schemeClr val="tx1"/>
                </a:solidFill>
              </a:rPr>
              <a:t>）</a:t>
            </a:r>
            <a:endParaRPr kumimoji="1" lang="ja-JP" altLang="en-US" sz="2400" dirty="0">
              <a:solidFill>
                <a:schemeClr val="tx1"/>
              </a:solidFill>
            </a:endParaRPr>
          </a:p>
        </p:txBody>
      </p:sp>
      <p:sp>
        <p:nvSpPr>
          <p:cNvPr id="10" name="角丸四角形 9"/>
          <p:cNvSpPr/>
          <p:nvPr/>
        </p:nvSpPr>
        <p:spPr>
          <a:xfrm>
            <a:off x="5072066" y="3929066"/>
            <a:ext cx="3357586" cy="571504"/>
          </a:xfrm>
          <a:prstGeom prst="roundRect">
            <a:avLst>
              <a:gd name="adj" fmla="val 1051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r>
              <a:rPr lang="ja-JP" altLang="en-US" sz="2400" dirty="0">
                <a:solidFill>
                  <a:schemeClr val="tx1"/>
                </a:solidFill>
              </a:rPr>
              <a:t>物質</a:t>
            </a:r>
            <a:r>
              <a:rPr lang="ja-JP" altLang="en-US" sz="2400" dirty="0" smtClean="0">
                <a:solidFill>
                  <a:schemeClr val="tx1"/>
                </a:solidFill>
              </a:rPr>
              <a:t>の根源の探索</a:t>
            </a:r>
            <a:endParaRPr kumimoji="1" lang="ja-JP" altLang="en-US" sz="2400" dirty="0">
              <a:solidFill>
                <a:schemeClr val="tx1"/>
              </a:solidFill>
            </a:endParaRPr>
          </a:p>
        </p:txBody>
      </p:sp>
      <p:sp>
        <p:nvSpPr>
          <p:cNvPr id="11" name="角丸四角形 10"/>
          <p:cNvSpPr/>
          <p:nvPr/>
        </p:nvSpPr>
        <p:spPr>
          <a:xfrm>
            <a:off x="5072066" y="5357826"/>
            <a:ext cx="3357586" cy="571504"/>
          </a:xfrm>
          <a:prstGeom prst="roundRect">
            <a:avLst>
              <a:gd name="adj" fmla="val 1051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r>
              <a:rPr kumimoji="1" lang="ja-JP" altLang="en-US" sz="2400" dirty="0" smtClean="0">
                <a:solidFill>
                  <a:schemeClr val="tx1"/>
                </a:solidFill>
              </a:rPr>
              <a:t>宇宙誕生の瞬間の探索</a:t>
            </a:r>
            <a:endParaRPr kumimoji="1" lang="ja-JP" altLang="en-US" sz="2400" dirty="0">
              <a:solidFill>
                <a:schemeClr val="tx1"/>
              </a:solidFill>
            </a:endParaRPr>
          </a:p>
        </p:txBody>
      </p:sp>
      <p:sp>
        <p:nvSpPr>
          <p:cNvPr id="12" name="角丸四角形 11"/>
          <p:cNvSpPr/>
          <p:nvPr/>
        </p:nvSpPr>
        <p:spPr>
          <a:xfrm>
            <a:off x="5072066" y="4643470"/>
            <a:ext cx="3357586" cy="571480"/>
          </a:xfrm>
          <a:prstGeom prst="roundRect">
            <a:avLst>
              <a:gd name="adj" fmla="val 1051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r>
              <a:rPr lang="ja-JP" altLang="en-US" sz="2400" dirty="0">
                <a:solidFill>
                  <a:schemeClr val="tx1"/>
                </a:solidFill>
              </a:rPr>
              <a:t>質量</a:t>
            </a:r>
            <a:r>
              <a:rPr lang="ja-JP" altLang="en-US" sz="2400" dirty="0" smtClean="0">
                <a:solidFill>
                  <a:schemeClr val="tx1"/>
                </a:solidFill>
              </a:rPr>
              <a:t>の謎の解明（</a:t>
            </a:r>
            <a:r>
              <a:rPr lang="en-US" altLang="ja-JP" sz="2400" dirty="0" smtClean="0">
                <a:solidFill>
                  <a:schemeClr val="tx1"/>
                </a:solidFill>
              </a:rPr>
              <a:t>Higgs</a:t>
            </a:r>
            <a:r>
              <a:rPr lang="ja-JP" altLang="en-US" sz="2400" dirty="0" smtClean="0">
                <a:solidFill>
                  <a:schemeClr val="tx1"/>
                </a:solidFill>
              </a:rPr>
              <a:t>）</a:t>
            </a:r>
            <a:endParaRPr kumimoji="1" lang="ja-JP" altLang="en-US" sz="2400" dirty="0">
              <a:solidFill>
                <a:schemeClr val="tx1"/>
              </a:solidFill>
            </a:endParaRPr>
          </a:p>
        </p:txBody>
      </p:sp>
      <p:sp>
        <p:nvSpPr>
          <p:cNvPr id="13" name="角丸四角形 12"/>
          <p:cNvSpPr/>
          <p:nvPr/>
        </p:nvSpPr>
        <p:spPr>
          <a:xfrm>
            <a:off x="5072066" y="6072206"/>
            <a:ext cx="3357586" cy="571504"/>
          </a:xfrm>
          <a:prstGeom prst="roundRect">
            <a:avLst>
              <a:gd name="adj" fmla="val 1051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r>
              <a:rPr lang="ja-JP" altLang="en-US" sz="2400" dirty="0" smtClean="0">
                <a:solidFill>
                  <a:schemeClr val="tx1"/>
                </a:solidFill>
              </a:rPr>
              <a:t>ダークマターの探索</a:t>
            </a:r>
            <a:endParaRPr kumimoji="1" lang="ja-JP" altLang="en-US" sz="2400"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82594"/>
          </a:xfrm>
        </p:spPr>
        <p:txBody>
          <a:bodyPr>
            <a:noAutofit/>
          </a:bodyPr>
          <a:lstStyle/>
          <a:p>
            <a:r>
              <a:rPr kumimoji="1" lang="en-US" altLang="ja-JP" sz="3200" dirty="0" smtClean="0"/>
              <a:t>LHC</a:t>
            </a:r>
            <a:endParaRPr kumimoji="1" lang="ja-JP" altLang="en-US" sz="3200" dirty="0"/>
          </a:p>
        </p:txBody>
      </p:sp>
      <p:sp>
        <p:nvSpPr>
          <p:cNvPr id="24" name="テキスト ボックス 23"/>
          <p:cNvSpPr txBox="1"/>
          <p:nvPr/>
        </p:nvSpPr>
        <p:spPr>
          <a:xfrm>
            <a:off x="142844" y="760659"/>
            <a:ext cx="7072362" cy="3046988"/>
          </a:xfrm>
          <a:prstGeom prst="rect">
            <a:avLst/>
          </a:prstGeom>
          <a:noFill/>
        </p:spPr>
        <p:txBody>
          <a:bodyPr wrap="square" rtlCol="0">
            <a:spAutoFit/>
          </a:bodyPr>
          <a:lstStyle/>
          <a:p>
            <a:pPr>
              <a:buFont typeface="Arial" pitchFamily="34" charset="0"/>
              <a:buChar char="•"/>
            </a:pPr>
            <a:r>
              <a:rPr lang="ja-JP" altLang="en-US" sz="2400" dirty="0" smtClean="0"/>
              <a:t>　英語：</a:t>
            </a:r>
            <a:r>
              <a:rPr lang="en-US" altLang="ja-JP" sz="2400" dirty="0" smtClean="0"/>
              <a:t>The </a:t>
            </a:r>
            <a:r>
              <a:rPr lang="en-US" altLang="ja-JP" sz="2400" dirty="0" smtClean="0">
                <a:solidFill>
                  <a:srgbClr val="FF0000"/>
                </a:solidFill>
              </a:rPr>
              <a:t>L</a:t>
            </a:r>
            <a:r>
              <a:rPr lang="en-US" altLang="ja-JP" sz="2400" dirty="0" smtClean="0"/>
              <a:t>arge </a:t>
            </a:r>
            <a:r>
              <a:rPr lang="en-US" altLang="ja-JP" sz="2400" dirty="0" err="1" smtClean="0">
                <a:solidFill>
                  <a:srgbClr val="FF0000"/>
                </a:solidFill>
              </a:rPr>
              <a:t>H</a:t>
            </a:r>
            <a:r>
              <a:rPr lang="en-US" altLang="ja-JP" sz="2400" dirty="0" err="1" smtClean="0"/>
              <a:t>adron</a:t>
            </a:r>
            <a:r>
              <a:rPr lang="en-US" altLang="ja-JP" sz="2400" dirty="0" smtClean="0"/>
              <a:t> </a:t>
            </a:r>
            <a:r>
              <a:rPr lang="en-US" altLang="ja-JP" sz="2400" dirty="0" smtClean="0">
                <a:solidFill>
                  <a:srgbClr val="FF0000"/>
                </a:solidFill>
              </a:rPr>
              <a:t>C</a:t>
            </a:r>
            <a:r>
              <a:rPr lang="en-US" altLang="ja-JP" sz="2400" dirty="0" smtClean="0"/>
              <a:t>ollider</a:t>
            </a:r>
          </a:p>
          <a:p>
            <a:pPr>
              <a:buFont typeface="Arial" pitchFamily="34" charset="0"/>
              <a:buChar char="•"/>
            </a:pPr>
            <a:r>
              <a:rPr lang="ja-JP" altLang="en-US" sz="2400" dirty="0" smtClean="0"/>
              <a:t>　</a:t>
            </a:r>
            <a:r>
              <a:rPr lang="en-US" altLang="ja-JP" sz="2400" dirty="0" smtClean="0"/>
              <a:t>1</a:t>
            </a:r>
            <a:r>
              <a:rPr lang="ja-JP" altLang="en-US" sz="2400" dirty="0"/>
              <a:t>周</a:t>
            </a:r>
            <a:r>
              <a:rPr lang="en-US" altLang="ja-JP" sz="2400" dirty="0" smtClean="0"/>
              <a:t>27km</a:t>
            </a:r>
            <a:r>
              <a:rPr lang="ja-JP" altLang="en-US" sz="2400" dirty="0" smtClean="0"/>
              <a:t>の加速器　深さ</a:t>
            </a:r>
            <a:r>
              <a:rPr lang="en-US" altLang="ja-JP" sz="2400" dirty="0" smtClean="0"/>
              <a:t>50m-150m</a:t>
            </a:r>
          </a:p>
          <a:p>
            <a:pPr>
              <a:buFont typeface="Arial" pitchFamily="34" charset="0"/>
              <a:buChar char="•"/>
            </a:pPr>
            <a:r>
              <a:rPr lang="ja-JP" altLang="en-US" sz="2400" dirty="0" smtClean="0"/>
              <a:t>　陽子・陽子または鉛イオン・鉛イオンの正面衝突</a:t>
            </a:r>
            <a:endParaRPr lang="en-US" altLang="ja-JP" sz="2400" dirty="0" smtClean="0"/>
          </a:p>
          <a:p>
            <a:pPr>
              <a:buFont typeface="Arial" pitchFamily="34" charset="0"/>
              <a:buChar char="•"/>
            </a:pPr>
            <a:r>
              <a:rPr lang="ja-JP" altLang="en-US" sz="2400" dirty="0" smtClean="0"/>
              <a:t>　衝突の最高重心系エネルギー（√</a:t>
            </a:r>
            <a:r>
              <a:rPr lang="en-US" altLang="ja-JP" sz="2400" dirty="0" smtClean="0"/>
              <a:t>s</a:t>
            </a:r>
            <a:r>
              <a:rPr lang="ja-JP" altLang="en-US" sz="2400" dirty="0" smtClean="0"/>
              <a:t>）</a:t>
            </a:r>
            <a:r>
              <a:rPr lang="en-US" altLang="ja-JP" sz="2400" dirty="0" smtClean="0"/>
              <a:t>=</a:t>
            </a:r>
          </a:p>
          <a:p>
            <a:r>
              <a:rPr lang="ja-JP" altLang="en-US" sz="2400" dirty="0" smtClean="0"/>
              <a:t>　　　　　</a:t>
            </a:r>
            <a:r>
              <a:rPr lang="en-US" altLang="ja-JP" sz="2400" dirty="0" smtClean="0"/>
              <a:t>14TeV</a:t>
            </a:r>
            <a:r>
              <a:rPr lang="ja-JP" altLang="en-US" sz="2400" dirty="0" smtClean="0"/>
              <a:t>で設計（</a:t>
            </a:r>
            <a:r>
              <a:rPr lang="en-US" altLang="ja-JP" sz="2400" dirty="0" smtClean="0"/>
              <a:t>pp</a:t>
            </a:r>
            <a:r>
              <a:rPr lang="ja-JP" altLang="en-US" sz="2400" dirty="0" smtClean="0"/>
              <a:t>）</a:t>
            </a:r>
            <a:endParaRPr lang="en-US" altLang="ja-JP" sz="2400" dirty="0" smtClean="0"/>
          </a:p>
          <a:p>
            <a:r>
              <a:rPr lang="ja-JP" altLang="en-US" sz="2400" dirty="0" smtClean="0"/>
              <a:t>　　　　　</a:t>
            </a:r>
            <a:r>
              <a:rPr lang="en-US" altLang="ja-JP" sz="2400" dirty="0" smtClean="0"/>
              <a:t>5.5TeV</a:t>
            </a:r>
            <a:r>
              <a:rPr lang="ja-JP" altLang="en-US" sz="2400" dirty="0" smtClean="0"/>
              <a:t>で設計（</a:t>
            </a:r>
            <a:r>
              <a:rPr lang="en-US" altLang="ja-JP" sz="2400" dirty="0" err="1" smtClean="0"/>
              <a:t>PbPb</a:t>
            </a:r>
            <a:r>
              <a:rPr lang="ja-JP" altLang="en-US" sz="2400" dirty="0" smtClean="0"/>
              <a:t>）</a:t>
            </a:r>
            <a:endParaRPr lang="en-US" altLang="ja-JP" sz="2400" dirty="0" smtClean="0"/>
          </a:p>
          <a:p>
            <a:pPr>
              <a:buFont typeface="Arial" pitchFamily="34" charset="0"/>
              <a:buChar char="•"/>
            </a:pPr>
            <a:r>
              <a:rPr lang="ja-JP" altLang="en-US" sz="2400" dirty="0" smtClean="0"/>
              <a:t>　</a:t>
            </a:r>
            <a:r>
              <a:rPr lang="en-US" altLang="ja-JP" sz="2400" dirty="0" smtClean="0"/>
              <a:t>2009</a:t>
            </a:r>
            <a:r>
              <a:rPr lang="ja-JP" altLang="en-US" sz="2400" dirty="0" smtClean="0"/>
              <a:t>年</a:t>
            </a:r>
            <a:r>
              <a:rPr lang="en-US" altLang="ja-JP" sz="2400" dirty="0" smtClean="0"/>
              <a:t>12</a:t>
            </a:r>
            <a:r>
              <a:rPr lang="ja-JP" altLang="en-US" sz="2400" dirty="0" smtClean="0"/>
              <a:t>月に</a:t>
            </a:r>
            <a:r>
              <a:rPr lang="en-US" altLang="ja-JP" sz="2400" dirty="0" smtClean="0"/>
              <a:t>2360GeV</a:t>
            </a:r>
            <a:r>
              <a:rPr lang="ja-JP" altLang="en-US" sz="2400" dirty="0" smtClean="0"/>
              <a:t>達成</a:t>
            </a:r>
            <a:endParaRPr lang="en-US" altLang="ja-JP" sz="2400" dirty="0" smtClean="0"/>
          </a:p>
          <a:p>
            <a:r>
              <a:rPr lang="ja-JP" altLang="en-US" sz="2400" dirty="0" smtClean="0"/>
              <a:t>　　　（</a:t>
            </a:r>
            <a:r>
              <a:rPr lang="en-US" altLang="ja-JP" sz="2400" dirty="0" smtClean="0"/>
              <a:t>pp</a:t>
            </a:r>
            <a:r>
              <a:rPr lang="ja-JP" altLang="en-US" sz="2400" dirty="0" smtClean="0"/>
              <a:t>で世界最高エネルギー）</a:t>
            </a:r>
            <a:endParaRPr lang="en-US" altLang="ja-JP" sz="2400" dirty="0" smtClean="0"/>
          </a:p>
        </p:txBody>
      </p:sp>
      <p:pic>
        <p:nvPicPr>
          <p:cNvPr id="25" name="Picture 4" descr="C:\Documents and Settings\Seika\My Documents\My Pictures\logo_lhc.png"/>
          <p:cNvPicPr>
            <a:picLocks noChangeAspect="1" noChangeArrowheads="1"/>
          </p:cNvPicPr>
          <p:nvPr/>
        </p:nvPicPr>
        <p:blipFill>
          <a:blip r:embed="rId2" cstate="print"/>
          <a:srcRect/>
          <a:stretch>
            <a:fillRect/>
          </a:stretch>
        </p:blipFill>
        <p:spPr bwMode="auto">
          <a:xfrm>
            <a:off x="7786710" y="71414"/>
            <a:ext cx="1273978" cy="1214446"/>
          </a:xfrm>
          <a:prstGeom prst="rect">
            <a:avLst/>
          </a:prstGeom>
          <a:noFill/>
        </p:spPr>
      </p:pic>
      <p:sp>
        <p:nvSpPr>
          <p:cNvPr id="9" name="スライド番号プレースホルダ 8"/>
          <p:cNvSpPr>
            <a:spLocks noGrp="1"/>
          </p:cNvSpPr>
          <p:nvPr>
            <p:ph type="sldNum" sz="quarter" idx="12"/>
          </p:nvPr>
        </p:nvSpPr>
        <p:spPr/>
        <p:txBody>
          <a:bodyPr/>
          <a:lstStyle/>
          <a:p>
            <a:fld id="{C3C0E039-B1AF-4A27-B170-F8D43FA2C2A4}" type="slidenum">
              <a:rPr kumimoji="1" lang="ja-JP" altLang="en-US" smtClean="0"/>
              <a:pPr/>
              <a:t>5</a:t>
            </a:fld>
            <a:endParaRPr kumimoji="1" lang="ja-JP" altLang="en-US"/>
          </a:p>
        </p:txBody>
      </p:sp>
      <p:sp>
        <p:nvSpPr>
          <p:cNvPr id="11" name="正方形/長方形 10"/>
          <p:cNvSpPr/>
          <p:nvPr/>
        </p:nvSpPr>
        <p:spPr>
          <a:xfrm>
            <a:off x="71406" y="4357694"/>
            <a:ext cx="4786346" cy="242889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予定</a:t>
            </a:r>
            <a:endParaRPr lang="en-US" altLang="ja-JP" sz="2400" dirty="0" smtClean="0">
              <a:solidFill>
                <a:schemeClr val="tx1"/>
              </a:solidFill>
            </a:endParaRPr>
          </a:p>
          <a:p>
            <a:r>
              <a:rPr lang="ja-JP" altLang="en-US" sz="2400" dirty="0" smtClean="0">
                <a:solidFill>
                  <a:schemeClr val="tx1"/>
                </a:solidFill>
              </a:rPr>
              <a:t>今年・・・</a:t>
            </a:r>
            <a:r>
              <a:rPr lang="en-US" altLang="ja-JP" sz="2400" dirty="0" smtClean="0">
                <a:solidFill>
                  <a:schemeClr val="tx1"/>
                </a:solidFill>
              </a:rPr>
              <a:t>900GeV</a:t>
            </a:r>
            <a:r>
              <a:rPr lang="ja-JP" altLang="en-US" sz="2400" dirty="0" smtClean="0">
                <a:solidFill>
                  <a:schemeClr val="tx1"/>
                </a:solidFill>
              </a:rPr>
              <a:t>（</a:t>
            </a:r>
            <a:r>
              <a:rPr lang="en-US" altLang="ja-JP" sz="2400" dirty="0" smtClean="0">
                <a:solidFill>
                  <a:schemeClr val="tx1"/>
                </a:solidFill>
              </a:rPr>
              <a:t>pp</a:t>
            </a:r>
            <a:r>
              <a:rPr lang="ja-JP" altLang="en-US" sz="2400" dirty="0" smtClean="0">
                <a:solidFill>
                  <a:schemeClr val="tx1"/>
                </a:solidFill>
              </a:rPr>
              <a:t>）の後、</a:t>
            </a:r>
            <a:endParaRPr lang="en-US" altLang="ja-JP" sz="2400" dirty="0" smtClean="0">
              <a:solidFill>
                <a:schemeClr val="tx1"/>
              </a:solidFill>
            </a:endParaRPr>
          </a:p>
          <a:p>
            <a:r>
              <a:rPr lang="ja-JP" altLang="en-US" sz="2400" dirty="0" smtClean="0">
                <a:solidFill>
                  <a:schemeClr val="tx1"/>
                </a:solidFill>
              </a:rPr>
              <a:t>　　　　　</a:t>
            </a:r>
            <a:r>
              <a:rPr lang="en-US" altLang="ja-JP" sz="2400" dirty="0" smtClean="0">
                <a:solidFill>
                  <a:schemeClr val="tx1"/>
                </a:solidFill>
              </a:rPr>
              <a:t>7TeV</a:t>
            </a:r>
            <a:r>
              <a:rPr lang="ja-JP" altLang="en-US" sz="2400" dirty="0" smtClean="0">
                <a:solidFill>
                  <a:schemeClr val="tx1"/>
                </a:solidFill>
              </a:rPr>
              <a:t>（</a:t>
            </a:r>
            <a:r>
              <a:rPr lang="en-US" altLang="ja-JP" sz="2400" dirty="0" smtClean="0">
                <a:solidFill>
                  <a:schemeClr val="tx1"/>
                </a:solidFill>
              </a:rPr>
              <a:t>pp</a:t>
            </a:r>
            <a:r>
              <a:rPr lang="ja-JP" altLang="en-US" sz="2400" dirty="0" smtClean="0">
                <a:solidFill>
                  <a:schemeClr val="tx1"/>
                </a:solidFill>
              </a:rPr>
              <a:t>）開始</a:t>
            </a:r>
          </a:p>
          <a:p>
            <a:r>
              <a:rPr lang="en-US" altLang="ja-JP" sz="2400" dirty="0" smtClean="0">
                <a:solidFill>
                  <a:schemeClr val="tx1"/>
                </a:solidFill>
              </a:rPr>
              <a:t>2010</a:t>
            </a:r>
            <a:r>
              <a:rPr lang="ja-JP" altLang="en-US" sz="2400" dirty="0" smtClean="0">
                <a:solidFill>
                  <a:schemeClr val="tx1"/>
                </a:solidFill>
              </a:rPr>
              <a:t>年秋以降・・・</a:t>
            </a:r>
            <a:r>
              <a:rPr lang="en-US" altLang="ja-JP" sz="2400" dirty="0" err="1" smtClean="0">
                <a:solidFill>
                  <a:schemeClr val="tx1"/>
                </a:solidFill>
              </a:rPr>
              <a:t>PbPb</a:t>
            </a:r>
            <a:r>
              <a:rPr lang="ja-JP" altLang="en-US" sz="2400" dirty="0" smtClean="0">
                <a:solidFill>
                  <a:schemeClr val="tx1"/>
                </a:solidFill>
              </a:rPr>
              <a:t>衝突</a:t>
            </a:r>
            <a:endParaRPr lang="en-US" altLang="ja-JP" sz="2400" dirty="0" smtClean="0">
              <a:solidFill>
                <a:schemeClr val="tx1"/>
              </a:solidFill>
            </a:endParaRPr>
          </a:p>
          <a:p>
            <a:r>
              <a:rPr lang="en-US" altLang="ja-JP" sz="2400" dirty="0" smtClean="0">
                <a:solidFill>
                  <a:schemeClr val="tx1"/>
                </a:solidFill>
              </a:rPr>
              <a:t>2011</a:t>
            </a:r>
            <a:r>
              <a:rPr lang="ja-JP" altLang="en-US" sz="2400" dirty="0" smtClean="0">
                <a:solidFill>
                  <a:schemeClr val="tx1"/>
                </a:solidFill>
              </a:rPr>
              <a:t>年秋以降・・・</a:t>
            </a:r>
            <a:r>
              <a:rPr lang="en-US" altLang="ja-JP" sz="2400" dirty="0" err="1" smtClean="0">
                <a:solidFill>
                  <a:schemeClr val="tx1"/>
                </a:solidFill>
              </a:rPr>
              <a:t>PbPb</a:t>
            </a:r>
            <a:r>
              <a:rPr lang="ja-JP" altLang="en-US" sz="2400" dirty="0" smtClean="0">
                <a:solidFill>
                  <a:schemeClr val="tx1"/>
                </a:solidFill>
              </a:rPr>
              <a:t>衝突</a:t>
            </a:r>
            <a:endParaRPr lang="en-US" altLang="ja-JP" sz="2400" dirty="0" smtClean="0">
              <a:solidFill>
                <a:schemeClr val="tx1"/>
              </a:solidFill>
            </a:endParaRPr>
          </a:p>
          <a:p>
            <a:r>
              <a:rPr lang="en-US" altLang="ja-JP" sz="2400" dirty="0" smtClean="0">
                <a:solidFill>
                  <a:schemeClr val="tx1"/>
                </a:solidFill>
              </a:rPr>
              <a:t>2011</a:t>
            </a:r>
            <a:r>
              <a:rPr lang="ja-JP" altLang="en-US" sz="2400" dirty="0" smtClean="0">
                <a:solidFill>
                  <a:schemeClr val="tx1"/>
                </a:solidFill>
              </a:rPr>
              <a:t>年</a:t>
            </a:r>
            <a:r>
              <a:rPr lang="en-US" altLang="ja-JP" sz="2400" dirty="0" err="1" smtClean="0">
                <a:solidFill>
                  <a:schemeClr val="tx1"/>
                </a:solidFill>
              </a:rPr>
              <a:t>PbPb</a:t>
            </a:r>
            <a:r>
              <a:rPr lang="ja-JP" altLang="en-US" sz="2400" dirty="0" smtClean="0">
                <a:solidFill>
                  <a:schemeClr val="tx1"/>
                </a:solidFill>
              </a:rPr>
              <a:t>衝突以降・・・</a:t>
            </a:r>
            <a:r>
              <a:rPr lang="en-US" altLang="ja-JP" sz="2400" dirty="0" smtClean="0">
                <a:solidFill>
                  <a:schemeClr val="tx1"/>
                </a:solidFill>
              </a:rPr>
              <a:t>Shutdown</a:t>
            </a:r>
            <a:endParaRPr lang="ja-JP" altLang="en-US" sz="2400" dirty="0" smtClean="0">
              <a:solidFill>
                <a:schemeClr val="tx1"/>
              </a:solidFill>
            </a:endParaRPr>
          </a:p>
        </p:txBody>
      </p:sp>
      <p:grpSp>
        <p:nvGrpSpPr>
          <p:cNvPr id="19" name="グループ化 18"/>
          <p:cNvGrpSpPr/>
          <p:nvPr/>
        </p:nvGrpSpPr>
        <p:grpSpPr>
          <a:xfrm>
            <a:off x="4431999" y="3442917"/>
            <a:ext cx="4569157" cy="2843603"/>
            <a:chOff x="-1783107" y="2328777"/>
            <a:chExt cx="4569157" cy="2843603"/>
          </a:xfrm>
        </p:grpSpPr>
        <p:pic>
          <p:nvPicPr>
            <p:cNvPr id="21505" name="Picture 1" descr="C:\Documents and Settings\Seika\My Documents\My Pictures\9105065-A5-at-72-dpi.jpg"/>
            <p:cNvPicPr>
              <a:picLocks noChangeAspect="1" noChangeArrowheads="1"/>
            </p:cNvPicPr>
            <p:nvPr/>
          </p:nvPicPr>
          <p:blipFill>
            <a:blip r:embed="rId3" cstate="print"/>
            <a:srcRect l="7363" t="17986" b="25181"/>
            <a:stretch>
              <a:fillRect/>
            </a:stretch>
          </p:blipFill>
          <p:spPr bwMode="auto">
            <a:xfrm>
              <a:off x="-1783107" y="2328777"/>
              <a:ext cx="4529435" cy="2843603"/>
            </a:xfrm>
            <a:prstGeom prst="rect">
              <a:avLst/>
            </a:prstGeom>
            <a:noFill/>
          </p:spPr>
        </p:pic>
        <p:sp>
          <p:nvSpPr>
            <p:cNvPr id="13" name="正方形/長方形 12"/>
            <p:cNvSpPr/>
            <p:nvPr/>
          </p:nvSpPr>
          <p:spPr>
            <a:xfrm>
              <a:off x="857224" y="4714884"/>
              <a:ext cx="954670"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t>ATLAS</a:t>
              </a:r>
              <a:endParaRPr kumimoji="1" lang="ja-JP" altLang="en-US" sz="2400" dirty="0"/>
            </a:p>
          </p:txBody>
        </p:sp>
        <p:sp>
          <p:nvSpPr>
            <p:cNvPr id="16" name="正方形/長方形 15"/>
            <p:cNvSpPr/>
            <p:nvPr/>
          </p:nvSpPr>
          <p:spPr>
            <a:xfrm>
              <a:off x="-1143040" y="4643446"/>
              <a:ext cx="928694"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t>ALICE</a:t>
              </a:r>
              <a:endParaRPr kumimoji="1" lang="ja-JP" altLang="en-US" sz="2400" dirty="0"/>
            </a:p>
          </p:txBody>
        </p:sp>
        <p:sp>
          <p:nvSpPr>
            <p:cNvPr id="17" name="正方形/長方形 16"/>
            <p:cNvSpPr/>
            <p:nvPr/>
          </p:nvSpPr>
          <p:spPr>
            <a:xfrm>
              <a:off x="1928794" y="4071942"/>
              <a:ext cx="857256"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err="1" smtClean="0"/>
                <a:t>LHCb</a:t>
              </a:r>
              <a:endParaRPr kumimoji="1" lang="ja-JP" altLang="en-US" sz="2400" dirty="0"/>
            </a:p>
          </p:txBody>
        </p:sp>
        <p:sp>
          <p:nvSpPr>
            <p:cNvPr id="18" name="正方形/長方形 17"/>
            <p:cNvSpPr/>
            <p:nvPr/>
          </p:nvSpPr>
          <p:spPr>
            <a:xfrm>
              <a:off x="642910" y="2357430"/>
              <a:ext cx="857256"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t>CMS</a:t>
              </a:r>
              <a:endParaRPr kumimoji="1" lang="ja-JP" altLang="en-US" sz="2400" dirty="0"/>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4282" y="274638"/>
            <a:ext cx="8715436" cy="582594"/>
          </a:xfrm>
        </p:spPr>
        <p:txBody>
          <a:bodyPr>
            <a:normAutofit/>
          </a:bodyPr>
          <a:lstStyle/>
          <a:p>
            <a:r>
              <a:rPr kumimoji="1" lang="en-US" altLang="ja-JP" sz="3200" dirty="0" smtClean="0"/>
              <a:t>ALICE</a:t>
            </a:r>
            <a:endParaRPr kumimoji="1" lang="ja-JP" altLang="en-US" sz="3200" dirty="0"/>
          </a:p>
        </p:txBody>
      </p:sp>
      <p:pic>
        <p:nvPicPr>
          <p:cNvPr id="21506" name="Picture 2" descr="C:\Documents and Settings\Seika\My Documents\My Pictures\lhc-pho-1998-361.jpg"/>
          <p:cNvPicPr>
            <a:picLocks noChangeAspect="1" noChangeArrowheads="1"/>
          </p:cNvPicPr>
          <p:nvPr/>
        </p:nvPicPr>
        <p:blipFill>
          <a:blip r:embed="rId3" cstate="print"/>
          <a:srcRect/>
          <a:stretch>
            <a:fillRect/>
          </a:stretch>
        </p:blipFill>
        <p:spPr bwMode="auto">
          <a:xfrm>
            <a:off x="7643834" y="69536"/>
            <a:ext cx="1428760" cy="1430638"/>
          </a:xfrm>
          <a:prstGeom prst="rect">
            <a:avLst/>
          </a:prstGeom>
          <a:noFill/>
        </p:spPr>
      </p:pic>
      <p:sp>
        <p:nvSpPr>
          <p:cNvPr id="5" name="テキスト ボックス 4"/>
          <p:cNvSpPr txBox="1"/>
          <p:nvPr/>
        </p:nvSpPr>
        <p:spPr>
          <a:xfrm>
            <a:off x="285720" y="1178559"/>
            <a:ext cx="8572560" cy="4893647"/>
          </a:xfrm>
          <a:prstGeom prst="rect">
            <a:avLst/>
          </a:prstGeom>
          <a:noFill/>
        </p:spPr>
        <p:txBody>
          <a:bodyPr wrap="square" rtlCol="0">
            <a:spAutoFit/>
          </a:bodyPr>
          <a:lstStyle/>
          <a:p>
            <a:pPr>
              <a:buFont typeface="Arial" pitchFamily="34" charset="0"/>
              <a:buChar char="•"/>
            </a:pPr>
            <a:r>
              <a:rPr lang="ja-JP" altLang="en-US" sz="2400" dirty="0" smtClean="0"/>
              <a:t>　英語：</a:t>
            </a:r>
            <a:r>
              <a:rPr lang="en-US" altLang="ja-JP" sz="2400" dirty="0" smtClean="0">
                <a:solidFill>
                  <a:srgbClr val="FF0000"/>
                </a:solidFill>
              </a:rPr>
              <a:t>A</a:t>
            </a:r>
            <a:r>
              <a:rPr lang="en-US" altLang="ja-JP" sz="2400" dirty="0" smtClean="0"/>
              <a:t> </a:t>
            </a:r>
            <a:r>
              <a:rPr lang="en-US" altLang="ja-JP" sz="2400" dirty="0" smtClean="0">
                <a:solidFill>
                  <a:srgbClr val="FF0000"/>
                </a:solidFill>
              </a:rPr>
              <a:t>L</a:t>
            </a:r>
            <a:r>
              <a:rPr lang="en-US" altLang="ja-JP" sz="2400" dirty="0" smtClean="0"/>
              <a:t>arge </a:t>
            </a:r>
            <a:r>
              <a:rPr lang="en-US" altLang="ja-JP" sz="2400" dirty="0" smtClean="0">
                <a:solidFill>
                  <a:srgbClr val="FF0000"/>
                </a:solidFill>
              </a:rPr>
              <a:t>I</a:t>
            </a:r>
            <a:r>
              <a:rPr lang="en-US" altLang="ja-JP" sz="2400" dirty="0" smtClean="0"/>
              <a:t>on </a:t>
            </a:r>
            <a:r>
              <a:rPr lang="en-US" altLang="ja-JP" sz="2400" dirty="0" smtClean="0">
                <a:solidFill>
                  <a:srgbClr val="FF0000"/>
                </a:solidFill>
              </a:rPr>
              <a:t>C</a:t>
            </a:r>
            <a:r>
              <a:rPr lang="en-US" altLang="ja-JP" sz="2400" dirty="0" smtClean="0"/>
              <a:t>ollider </a:t>
            </a:r>
            <a:r>
              <a:rPr lang="en-US" altLang="ja-JP" sz="2400" dirty="0" smtClean="0">
                <a:solidFill>
                  <a:srgbClr val="FF0000"/>
                </a:solidFill>
              </a:rPr>
              <a:t>E</a:t>
            </a:r>
            <a:r>
              <a:rPr lang="en-US" altLang="ja-JP" sz="2400" dirty="0" smtClean="0"/>
              <a:t>xperiment</a:t>
            </a:r>
          </a:p>
          <a:p>
            <a:pPr>
              <a:buFont typeface="Arial" pitchFamily="34" charset="0"/>
              <a:buChar char="•"/>
            </a:pPr>
            <a:r>
              <a:rPr lang="ja-JP" altLang="en-US" sz="2400" dirty="0" smtClean="0"/>
              <a:t>　</a:t>
            </a:r>
            <a:r>
              <a:rPr lang="en-US" altLang="ja-JP" sz="2400" dirty="0" smtClean="0"/>
              <a:t>31</a:t>
            </a:r>
            <a:r>
              <a:rPr lang="ja-JP" altLang="en-US" sz="2400" dirty="0" smtClean="0"/>
              <a:t>カ国、</a:t>
            </a:r>
            <a:r>
              <a:rPr lang="en-US" altLang="ja-JP" sz="2400" dirty="0" smtClean="0"/>
              <a:t>111</a:t>
            </a:r>
            <a:r>
              <a:rPr lang="ja-JP" altLang="en-US" sz="2400" dirty="0" smtClean="0"/>
              <a:t>機関、</a:t>
            </a:r>
            <a:r>
              <a:rPr lang="en-US" altLang="ja-JP" sz="2400" dirty="0" smtClean="0"/>
              <a:t>1000</a:t>
            </a:r>
            <a:r>
              <a:rPr lang="ja-JP" altLang="en-US" sz="2400" dirty="0" smtClean="0"/>
              <a:t>人以上が参加</a:t>
            </a:r>
            <a:endParaRPr lang="en-US" altLang="ja-JP" sz="2400" dirty="0" smtClean="0"/>
          </a:p>
          <a:p>
            <a:pPr>
              <a:buFont typeface="Arial" pitchFamily="34" charset="0"/>
              <a:buChar char="•"/>
            </a:pPr>
            <a:endParaRPr lang="en-US" altLang="ja-JP" sz="2400" dirty="0" smtClean="0"/>
          </a:p>
          <a:p>
            <a:pPr>
              <a:buFont typeface="Arial" pitchFamily="34" charset="0"/>
              <a:buChar char="•"/>
            </a:pPr>
            <a:r>
              <a:rPr lang="ja-JP" altLang="en-US" sz="2400" dirty="0" smtClean="0"/>
              <a:t>　量子色力学の予想（</a:t>
            </a:r>
            <a:r>
              <a:rPr lang="en-US" altLang="ja-JP" sz="2400" dirty="0" smtClean="0"/>
              <a:t>lattice-QCD</a:t>
            </a:r>
            <a:r>
              <a:rPr lang="ja-JP" altLang="en-US" sz="2400" dirty="0" smtClean="0"/>
              <a:t>の計算）</a:t>
            </a:r>
            <a:endParaRPr lang="en-US" altLang="ja-JP" sz="2400" dirty="0" smtClean="0"/>
          </a:p>
          <a:p>
            <a:r>
              <a:rPr lang="ja-JP" altLang="en-US" sz="2400" dirty="0" smtClean="0"/>
              <a:t>　　　高温、高密度状態で</a:t>
            </a:r>
            <a:r>
              <a:rPr lang="en-US" altLang="ja-JP" sz="2400" dirty="0" smtClean="0"/>
              <a:t>quark</a:t>
            </a:r>
            <a:r>
              <a:rPr lang="ja-JP" altLang="en-US" sz="2400" dirty="0" smtClean="0"/>
              <a:t>と</a:t>
            </a:r>
            <a:r>
              <a:rPr lang="en-US" altLang="ja-JP" sz="2400" dirty="0" smtClean="0"/>
              <a:t>gluon</a:t>
            </a:r>
            <a:r>
              <a:rPr lang="ja-JP" altLang="en-US" sz="2400" dirty="0" smtClean="0"/>
              <a:t>が閉じ込めから解放される</a:t>
            </a:r>
            <a:endParaRPr lang="en-US" altLang="ja-JP" sz="2400" dirty="0" smtClean="0"/>
          </a:p>
          <a:p>
            <a:pPr>
              <a:buFont typeface="Arial" pitchFamily="34" charset="0"/>
              <a:buChar char="•"/>
            </a:pPr>
            <a:endParaRPr lang="en-US" altLang="ja-JP" sz="2400" dirty="0" smtClean="0"/>
          </a:p>
          <a:p>
            <a:pPr>
              <a:buFont typeface="Arial" pitchFamily="34" charset="0"/>
              <a:buChar char="•"/>
            </a:pPr>
            <a:r>
              <a:rPr lang="ja-JP" altLang="en-US" sz="2400" dirty="0" smtClean="0"/>
              <a:t>　鉛イオンの正面衝突（ほぼ光速）</a:t>
            </a:r>
            <a:endParaRPr lang="en-US" altLang="ja-JP" sz="2400" dirty="0" smtClean="0"/>
          </a:p>
          <a:p>
            <a:r>
              <a:rPr lang="ja-JP" altLang="en-US" sz="2400" dirty="0" smtClean="0"/>
              <a:t>　　　高温、高密度状態を達成</a:t>
            </a:r>
            <a:endParaRPr lang="en-US" altLang="ja-JP" sz="2400" dirty="0" smtClean="0"/>
          </a:p>
          <a:p>
            <a:r>
              <a:rPr lang="ja-JP" altLang="en-US" sz="2400" dirty="0" smtClean="0"/>
              <a:t>　　　</a:t>
            </a:r>
            <a:r>
              <a:rPr lang="en-US" altLang="ja-JP" sz="2400" dirty="0" smtClean="0"/>
              <a:t>Big Bang</a:t>
            </a:r>
            <a:r>
              <a:rPr lang="ja-JP" altLang="en-US" sz="2400" dirty="0" smtClean="0"/>
              <a:t>直後の 　　　</a:t>
            </a:r>
            <a:r>
              <a:rPr lang="en-US" altLang="ja-JP" sz="2400" dirty="0" smtClean="0"/>
              <a:t>s</a:t>
            </a:r>
            <a:r>
              <a:rPr lang="ja-JP" altLang="en-US" sz="2400" dirty="0" smtClean="0"/>
              <a:t>を再現</a:t>
            </a:r>
            <a:endParaRPr lang="en-US" altLang="ja-JP" sz="2400" dirty="0" smtClean="0"/>
          </a:p>
          <a:p>
            <a:pPr>
              <a:buFont typeface="Arial" pitchFamily="34" charset="0"/>
              <a:buChar char="•"/>
            </a:pPr>
            <a:endParaRPr lang="en-US" altLang="ja-JP" sz="2400" dirty="0" smtClean="0"/>
          </a:p>
          <a:p>
            <a:pPr>
              <a:buFont typeface="Arial" pitchFamily="34" charset="0"/>
              <a:buChar char="•"/>
            </a:pPr>
            <a:r>
              <a:rPr lang="ja-JP" altLang="en-US" sz="2400" dirty="0" smtClean="0"/>
              <a:t>　</a:t>
            </a:r>
            <a:r>
              <a:rPr lang="en-US" altLang="ja-JP" sz="2400" dirty="0" smtClean="0"/>
              <a:t>quark</a:t>
            </a:r>
            <a:r>
              <a:rPr lang="ja-JP" altLang="en-US" sz="2400" dirty="0" smtClean="0"/>
              <a:t>と</a:t>
            </a:r>
            <a:r>
              <a:rPr lang="en-US" altLang="ja-JP" sz="2400" dirty="0" smtClean="0"/>
              <a:t>gluon</a:t>
            </a:r>
            <a:r>
              <a:rPr lang="ja-JP" altLang="en-US" sz="2400" dirty="0" smtClean="0"/>
              <a:t>が自由に動き回る状態</a:t>
            </a:r>
            <a:endParaRPr lang="en-US" altLang="ja-JP" sz="2400" dirty="0" smtClean="0"/>
          </a:p>
          <a:p>
            <a:r>
              <a:rPr lang="ja-JP" altLang="en-US" sz="2400" dirty="0" smtClean="0"/>
              <a:t>　　　</a:t>
            </a:r>
            <a:r>
              <a:rPr lang="en-US" altLang="ja-JP" sz="2400" dirty="0" smtClean="0"/>
              <a:t>quark-gluon plasma</a:t>
            </a:r>
            <a:r>
              <a:rPr lang="ja-JP" altLang="en-US" sz="2400" dirty="0" smtClean="0"/>
              <a:t>（</a:t>
            </a:r>
            <a:r>
              <a:rPr lang="en-US" altLang="ja-JP" sz="2400" dirty="0" smtClean="0"/>
              <a:t>QGP</a:t>
            </a:r>
            <a:r>
              <a:rPr lang="ja-JP" altLang="en-US" sz="2400" dirty="0" smtClean="0"/>
              <a:t>）を作りその性質を調べる</a:t>
            </a:r>
            <a:endParaRPr lang="en-US" altLang="ja-JP" sz="2400" dirty="0" smtClean="0"/>
          </a:p>
          <a:p>
            <a:r>
              <a:rPr lang="ja-JP" altLang="en-US" sz="2400" dirty="0" smtClean="0"/>
              <a:t>　　　→宇宙誕生直後の様子を知る。</a:t>
            </a:r>
            <a:endParaRPr lang="en-US" altLang="ja-JP" sz="2400" dirty="0" smtClean="0"/>
          </a:p>
        </p:txBody>
      </p:sp>
      <p:graphicFrame>
        <p:nvGraphicFramePr>
          <p:cNvPr id="6" name="オブジェクト 5"/>
          <p:cNvGraphicFramePr>
            <a:graphicFrameLocks noChangeAspect="1"/>
          </p:cNvGraphicFramePr>
          <p:nvPr/>
        </p:nvGraphicFramePr>
        <p:xfrm>
          <a:off x="3000364" y="4083056"/>
          <a:ext cx="672309" cy="488952"/>
        </p:xfrm>
        <a:graphic>
          <a:graphicData uri="http://schemas.openxmlformats.org/presentationml/2006/ole">
            <p:oleObj spid="_x0000_s20482" name="数式" r:id="rId4" imgW="279360" imgH="203040" progId="Equation.3">
              <p:embed/>
            </p:oleObj>
          </a:graphicData>
        </a:graphic>
      </p:graphicFrame>
      <p:sp>
        <p:nvSpPr>
          <p:cNvPr id="7" name="スライド番号プレースホルダ 6"/>
          <p:cNvSpPr>
            <a:spLocks noGrp="1"/>
          </p:cNvSpPr>
          <p:nvPr>
            <p:ph type="sldNum" sz="quarter" idx="12"/>
          </p:nvPr>
        </p:nvSpPr>
        <p:spPr/>
        <p:txBody>
          <a:bodyPr/>
          <a:lstStyle/>
          <a:p>
            <a:fld id="{C3C0E039-B1AF-4A27-B170-F8D43FA2C2A4}" type="slidenum">
              <a:rPr kumimoji="1" lang="ja-JP" altLang="en-US" smtClean="0"/>
              <a:pPr/>
              <a:t>6</a:t>
            </a:fld>
            <a:endParaRPr kumimoji="1" lang="ja-JP"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Documents and Settings\Seika\My Documents\My Pictures\ALICE-SetUp-NewSimple.jpg"/>
          <p:cNvPicPr>
            <a:picLocks noChangeAspect="1" noChangeArrowheads="1"/>
          </p:cNvPicPr>
          <p:nvPr/>
        </p:nvPicPr>
        <p:blipFill>
          <a:blip r:embed="rId3" cstate="print"/>
          <a:srcRect l="2854" t="3893" r="2854" b="5839"/>
          <a:stretch>
            <a:fillRect/>
          </a:stretch>
        </p:blipFill>
        <p:spPr bwMode="auto">
          <a:xfrm>
            <a:off x="4500562" y="3571876"/>
            <a:ext cx="4532546" cy="3180612"/>
          </a:xfrm>
          <a:prstGeom prst="rect">
            <a:avLst/>
          </a:prstGeom>
          <a:noFill/>
        </p:spPr>
      </p:pic>
      <p:sp>
        <p:nvSpPr>
          <p:cNvPr id="2" name="タイトル 1"/>
          <p:cNvSpPr>
            <a:spLocks noGrp="1"/>
          </p:cNvSpPr>
          <p:nvPr>
            <p:ph type="title"/>
          </p:nvPr>
        </p:nvSpPr>
        <p:spPr>
          <a:xfrm>
            <a:off x="214282" y="274638"/>
            <a:ext cx="8715436" cy="582594"/>
          </a:xfrm>
        </p:spPr>
        <p:txBody>
          <a:bodyPr>
            <a:normAutofit/>
          </a:bodyPr>
          <a:lstStyle/>
          <a:p>
            <a:r>
              <a:rPr kumimoji="1" lang="en-US" altLang="ja-JP" sz="3200" dirty="0" smtClean="0"/>
              <a:t>ALICE</a:t>
            </a:r>
            <a:endParaRPr kumimoji="1" lang="ja-JP" altLang="en-US" sz="3200" dirty="0"/>
          </a:p>
        </p:txBody>
      </p:sp>
      <p:pic>
        <p:nvPicPr>
          <p:cNvPr id="21506" name="Picture 2" descr="C:\Documents and Settings\Seika\My Documents\My Pictures\lhc-pho-1998-361.jpg"/>
          <p:cNvPicPr>
            <a:picLocks noChangeAspect="1" noChangeArrowheads="1"/>
          </p:cNvPicPr>
          <p:nvPr/>
        </p:nvPicPr>
        <p:blipFill>
          <a:blip r:embed="rId4" cstate="print"/>
          <a:srcRect/>
          <a:stretch>
            <a:fillRect/>
          </a:stretch>
        </p:blipFill>
        <p:spPr bwMode="auto">
          <a:xfrm>
            <a:off x="7643834" y="69536"/>
            <a:ext cx="1428760" cy="1430638"/>
          </a:xfrm>
          <a:prstGeom prst="rect">
            <a:avLst/>
          </a:prstGeom>
          <a:noFill/>
        </p:spPr>
      </p:pic>
      <p:pic>
        <p:nvPicPr>
          <p:cNvPr id="9" name="alievent-short-xvid.mpg">
            <a:hlinkClick r:id="" action="ppaction://media"/>
          </p:cNvPr>
          <p:cNvPicPr>
            <a:picLocks noRot="1" noChangeAspect="1"/>
          </p:cNvPicPr>
          <p:nvPr>
            <a:videoFile r:link="rId1"/>
          </p:nvPr>
        </p:nvPicPr>
        <p:blipFill>
          <a:blip r:embed="rId5" cstate="print"/>
          <a:stretch>
            <a:fillRect/>
          </a:stretch>
        </p:blipFill>
        <p:spPr>
          <a:xfrm>
            <a:off x="71405" y="1785926"/>
            <a:ext cx="4476781" cy="3357586"/>
          </a:xfrm>
          <a:prstGeom prst="rect">
            <a:avLst/>
          </a:prstGeom>
        </p:spPr>
      </p:pic>
      <p:sp>
        <p:nvSpPr>
          <p:cNvPr id="10" name="テキスト ボックス 9"/>
          <p:cNvSpPr txBox="1"/>
          <p:nvPr/>
        </p:nvSpPr>
        <p:spPr>
          <a:xfrm>
            <a:off x="71406" y="1252823"/>
            <a:ext cx="5715040" cy="461665"/>
          </a:xfrm>
          <a:prstGeom prst="rect">
            <a:avLst/>
          </a:prstGeom>
          <a:noFill/>
        </p:spPr>
        <p:txBody>
          <a:bodyPr wrap="square" rtlCol="0">
            <a:spAutoFit/>
          </a:bodyPr>
          <a:lstStyle/>
          <a:p>
            <a:r>
              <a:rPr kumimoji="1" lang="ja-JP" altLang="en-US" sz="2400" dirty="0" smtClean="0"/>
              <a:t>鉛イオン・鉛イオンの衝突</a:t>
            </a:r>
            <a:r>
              <a:rPr lang="ja-JP" altLang="en-US" sz="2400" dirty="0" smtClean="0"/>
              <a:t>アニメーション</a:t>
            </a:r>
            <a:endParaRPr kumimoji="1" lang="ja-JP" altLang="en-US" sz="2400" dirty="0"/>
          </a:p>
        </p:txBody>
      </p:sp>
      <p:sp>
        <p:nvSpPr>
          <p:cNvPr id="6" name="スライド番号プレースホルダ 5"/>
          <p:cNvSpPr>
            <a:spLocks noGrp="1"/>
          </p:cNvSpPr>
          <p:nvPr>
            <p:ph type="sldNum" sz="quarter" idx="12"/>
          </p:nvPr>
        </p:nvSpPr>
        <p:spPr/>
        <p:txBody>
          <a:bodyPr/>
          <a:lstStyle/>
          <a:p>
            <a:fld id="{C3C0E039-B1AF-4A27-B170-F8D43FA2C2A4}" type="slidenum">
              <a:rPr kumimoji="1" lang="ja-JP" altLang="en-US" smtClean="0"/>
              <a:pPr/>
              <a:t>7</a:t>
            </a:fld>
            <a:endParaRPr kumimoji="1" lang="ja-JP" altLang="en-US"/>
          </a:p>
        </p:txBody>
      </p:sp>
      <p:sp>
        <p:nvSpPr>
          <p:cNvPr id="8" name="テキスト ボックス 7"/>
          <p:cNvSpPr txBox="1"/>
          <p:nvPr/>
        </p:nvSpPr>
        <p:spPr>
          <a:xfrm>
            <a:off x="1928794" y="5572140"/>
            <a:ext cx="2500330" cy="1200329"/>
          </a:xfrm>
          <a:prstGeom prst="rect">
            <a:avLst/>
          </a:prstGeom>
          <a:noFill/>
        </p:spPr>
        <p:txBody>
          <a:bodyPr wrap="square" rtlCol="0">
            <a:spAutoFit/>
          </a:bodyPr>
          <a:lstStyle/>
          <a:p>
            <a:r>
              <a:rPr kumimoji="1" lang="ja-JP" altLang="en-US" sz="2400" dirty="0" smtClean="0"/>
              <a:t>重さ：</a:t>
            </a:r>
            <a:r>
              <a:rPr kumimoji="1" lang="en-US" altLang="ja-JP" sz="2400" dirty="0" smtClean="0"/>
              <a:t>10000t</a:t>
            </a:r>
          </a:p>
          <a:p>
            <a:r>
              <a:rPr lang="ja-JP" altLang="en-US" sz="2400" dirty="0" smtClean="0"/>
              <a:t>高さ：</a:t>
            </a:r>
            <a:r>
              <a:rPr lang="en-US" altLang="ja-JP" sz="2400" dirty="0" smtClean="0"/>
              <a:t>16m</a:t>
            </a:r>
          </a:p>
          <a:p>
            <a:r>
              <a:rPr kumimoji="1" lang="ja-JP" altLang="en-US" sz="2400" dirty="0" smtClean="0"/>
              <a:t>長さ（奥行）：</a:t>
            </a:r>
            <a:r>
              <a:rPr kumimoji="1" lang="en-US" altLang="ja-JP" sz="2400" dirty="0" smtClean="0"/>
              <a:t>26m</a:t>
            </a:r>
            <a:endParaRPr kumimoji="1" lang="ja-JP" altLang="en-US" sz="2400" dirty="0"/>
          </a:p>
        </p:txBody>
      </p:sp>
      <p:sp>
        <p:nvSpPr>
          <p:cNvPr id="11" name="角丸四角形 10"/>
          <p:cNvSpPr/>
          <p:nvPr/>
        </p:nvSpPr>
        <p:spPr>
          <a:xfrm>
            <a:off x="4857752" y="2857496"/>
            <a:ext cx="4143404" cy="71438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粒子衝突の生成物を捕まえる</a:t>
            </a:r>
            <a:endParaRPr kumimoji="1" lang="en-US" altLang="ja-JP" sz="2400" dirty="0" smtClean="0">
              <a:solidFill>
                <a:schemeClr val="tx1"/>
              </a:solidFill>
            </a:endParaRPr>
          </a:p>
          <a:p>
            <a:pPr algn="ctr"/>
            <a:r>
              <a:rPr kumimoji="1" lang="ja-JP" altLang="en-US" sz="2400" dirty="0" smtClean="0">
                <a:solidFill>
                  <a:schemeClr val="tx1"/>
                </a:solidFill>
              </a:rPr>
              <a:t>検出器群</a:t>
            </a:r>
            <a:endParaRPr kumimoji="1" lang="ja-JP" altLang="en-US"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192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4282" y="274638"/>
            <a:ext cx="7429552" cy="582594"/>
          </a:xfrm>
        </p:spPr>
        <p:txBody>
          <a:bodyPr>
            <a:normAutofit/>
          </a:bodyPr>
          <a:lstStyle/>
          <a:p>
            <a:r>
              <a:rPr kumimoji="1" lang="en-US" altLang="ja-JP" sz="3200" dirty="0" smtClean="0"/>
              <a:t>ALICE</a:t>
            </a:r>
            <a:r>
              <a:rPr kumimoji="1" lang="ja-JP" altLang="en-US" sz="3200" dirty="0" smtClean="0"/>
              <a:t>検出器</a:t>
            </a:r>
            <a:endParaRPr kumimoji="1" lang="ja-JP" altLang="en-US" sz="3200" dirty="0"/>
          </a:p>
        </p:txBody>
      </p:sp>
      <p:pic>
        <p:nvPicPr>
          <p:cNvPr id="21506" name="Picture 2" descr="C:\Documents and Settings\Seika\My Documents\My Pictures\lhc-pho-1998-361.jpg"/>
          <p:cNvPicPr>
            <a:picLocks noChangeAspect="1" noChangeArrowheads="1"/>
          </p:cNvPicPr>
          <p:nvPr/>
        </p:nvPicPr>
        <p:blipFill>
          <a:blip r:embed="rId2" cstate="print"/>
          <a:srcRect/>
          <a:stretch>
            <a:fillRect/>
          </a:stretch>
        </p:blipFill>
        <p:spPr bwMode="auto">
          <a:xfrm>
            <a:off x="7643834" y="69536"/>
            <a:ext cx="1428760" cy="1430638"/>
          </a:xfrm>
          <a:prstGeom prst="rect">
            <a:avLst/>
          </a:prstGeom>
          <a:noFill/>
        </p:spPr>
      </p:pic>
      <p:pic>
        <p:nvPicPr>
          <p:cNvPr id="22530" name="Picture 2" descr="F:\image\alice_3D_center1.png"/>
          <p:cNvPicPr>
            <a:picLocks noChangeAspect="1" noChangeArrowheads="1"/>
          </p:cNvPicPr>
          <p:nvPr/>
        </p:nvPicPr>
        <p:blipFill>
          <a:blip r:embed="rId3" cstate="print"/>
          <a:srcRect/>
          <a:stretch>
            <a:fillRect/>
          </a:stretch>
        </p:blipFill>
        <p:spPr bwMode="auto">
          <a:xfrm>
            <a:off x="71406" y="4423864"/>
            <a:ext cx="2571768" cy="2362721"/>
          </a:xfrm>
          <a:prstGeom prst="rect">
            <a:avLst/>
          </a:prstGeom>
          <a:noFill/>
        </p:spPr>
      </p:pic>
      <p:pic>
        <p:nvPicPr>
          <p:cNvPr id="22531" name="Picture 3" descr="F:\image\alice_3D_center2.png"/>
          <p:cNvPicPr>
            <a:picLocks noChangeAspect="1" noChangeArrowheads="1"/>
          </p:cNvPicPr>
          <p:nvPr/>
        </p:nvPicPr>
        <p:blipFill>
          <a:blip r:embed="rId4" cstate="print"/>
          <a:srcRect/>
          <a:stretch>
            <a:fillRect/>
          </a:stretch>
        </p:blipFill>
        <p:spPr bwMode="auto">
          <a:xfrm>
            <a:off x="71407" y="921648"/>
            <a:ext cx="2714644" cy="2493983"/>
          </a:xfrm>
          <a:prstGeom prst="rect">
            <a:avLst/>
          </a:prstGeom>
          <a:noFill/>
        </p:spPr>
      </p:pic>
      <p:pic>
        <p:nvPicPr>
          <p:cNvPr id="22532" name="Picture 4" descr="F:\image\alice_RhoZ_center.png"/>
          <p:cNvPicPr>
            <a:picLocks noChangeAspect="1" noChangeArrowheads="1"/>
          </p:cNvPicPr>
          <p:nvPr/>
        </p:nvPicPr>
        <p:blipFill>
          <a:blip r:embed="rId5" cstate="print"/>
          <a:srcRect/>
          <a:stretch>
            <a:fillRect/>
          </a:stretch>
        </p:blipFill>
        <p:spPr bwMode="auto">
          <a:xfrm>
            <a:off x="5857884" y="3500438"/>
            <a:ext cx="3224205" cy="3265278"/>
          </a:xfrm>
          <a:prstGeom prst="rect">
            <a:avLst/>
          </a:prstGeom>
          <a:noFill/>
        </p:spPr>
      </p:pic>
      <p:sp>
        <p:nvSpPr>
          <p:cNvPr id="11" name="角丸四角形 10"/>
          <p:cNvSpPr/>
          <p:nvPr/>
        </p:nvSpPr>
        <p:spPr>
          <a:xfrm>
            <a:off x="3428992" y="928670"/>
            <a:ext cx="3786214" cy="10715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smtClean="0">
                <a:solidFill>
                  <a:schemeClr val="tx1"/>
                </a:solidFill>
              </a:rPr>
              <a:t>ITS</a:t>
            </a:r>
            <a:r>
              <a:rPr lang="ja-JP" altLang="en-US" sz="2400" dirty="0" smtClean="0">
                <a:solidFill>
                  <a:schemeClr val="tx1"/>
                </a:solidFill>
              </a:rPr>
              <a:t>（</a:t>
            </a:r>
            <a:r>
              <a:rPr lang="en-US" altLang="ja-JP" sz="2400" dirty="0" smtClean="0">
                <a:solidFill>
                  <a:schemeClr val="tx1"/>
                </a:solidFill>
              </a:rPr>
              <a:t>Inner Tracking System</a:t>
            </a:r>
            <a:r>
              <a:rPr lang="ja-JP" altLang="en-US" sz="2400" dirty="0" smtClean="0">
                <a:solidFill>
                  <a:schemeClr val="tx1"/>
                </a:solidFill>
              </a:rPr>
              <a:t>）</a:t>
            </a:r>
            <a:endParaRPr lang="en-US" altLang="ja-JP" sz="2400" dirty="0" smtClean="0">
              <a:solidFill>
                <a:schemeClr val="tx1"/>
              </a:solidFill>
            </a:endParaRPr>
          </a:p>
          <a:p>
            <a:pPr algn="ctr"/>
            <a:r>
              <a:rPr lang="ja-JP" altLang="en-US" sz="2400" dirty="0" smtClean="0">
                <a:solidFill>
                  <a:schemeClr val="tx1"/>
                </a:solidFill>
              </a:rPr>
              <a:t>飛跡検出器</a:t>
            </a:r>
            <a:endParaRPr lang="en-US" altLang="ja-JP" sz="2400" dirty="0" smtClean="0">
              <a:solidFill>
                <a:schemeClr val="tx1"/>
              </a:solidFill>
            </a:endParaRPr>
          </a:p>
          <a:p>
            <a:pPr algn="ctr"/>
            <a:r>
              <a:rPr lang="ja-JP" altLang="en-US" sz="2400" dirty="0" smtClean="0">
                <a:solidFill>
                  <a:schemeClr val="tx1"/>
                </a:solidFill>
              </a:rPr>
              <a:t>粒子の生成点を見つける。</a:t>
            </a:r>
          </a:p>
        </p:txBody>
      </p:sp>
      <p:pic>
        <p:nvPicPr>
          <p:cNvPr id="23554" name="Picture 2" descr="F:\image\alice_RPhi_center.png"/>
          <p:cNvPicPr>
            <a:picLocks noChangeAspect="1" noChangeArrowheads="1"/>
          </p:cNvPicPr>
          <p:nvPr/>
        </p:nvPicPr>
        <p:blipFill>
          <a:blip r:embed="rId6" cstate="print"/>
          <a:srcRect/>
          <a:stretch>
            <a:fillRect/>
          </a:stretch>
        </p:blipFill>
        <p:spPr bwMode="auto">
          <a:xfrm>
            <a:off x="3015508" y="3714752"/>
            <a:ext cx="2628062" cy="2343151"/>
          </a:xfrm>
          <a:prstGeom prst="rect">
            <a:avLst/>
          </a:prstGeom>
          <a:noFill/>
        </p:spPr>
      </p:pic>
      <p:sp>
        <p:nvSpPr>
          <p:cNvPr id="29" name="正方形/長方形 28"/>
          <p:cNvSpPr/>
          <p:nvPr/>
        </p:nvSpPr>
        <p:spPr>
          <a:xfrm>
            <a:off x="4714876" y="2285992"/>
            <a:ext cx="3571900" cy="357190"/>
          </a:xfrm>
          <a:prstGeom prst="rect">
            <a:avLst/>
          </a:prstGeom>
          <a:effectLst/>
        </p:spPr>
        <p:style>
          <a:lnRef idx="1">
            <a:schemeClr val="accent2"/>
          </a:lnRef>
          <a:fillRef idx="2">
            <a:schemeClr val="accent2"/>
          </a:fillRef>
          <a:effectRef idx="1">
            <a:schemeClr val="accent2"/>
          </a:effectRef>
          <a:fontRef idx="minor">
            <a:schemeClr val="dk1"/>
          </a:fontRef>
        </p:style>
        <p:txBody>
          <a:bodyPr rtlCol="0" anchor="ctr"/>
          <a:lstStyle/>
          <a:p>
            <a:r>
              <a:rPr lang="en-US" altLang="ja-JP" sz="2400" dirty="0" smtClean="0"/>
              <a:t>SPD</a:t>
            </a:r>
            <a:r>
              <a:rPr lang="ja-JP" altLang="en-US" sz="2400" dirty="0" smtClean="0"/>
              <a:t>（</a:t>
            </a:r>
            <a:r>
              <a:rPr lang="en-US" altLang="ja-JP" sz="2400" dirty="0" smtClean="0"/>
              <a:t>Silicon Pixel Detector</a:t>
            </a:r>
            <a:r>
              <a:rPr lang="ja-JP" altLang="en-US" sz="2400" dirty="0" smtClean="0"/>
              <a:t>）</a:t>
            </a:r>
          </a:p>
        </p:txBody>
      </p:sp>
      <p:sp>
        <p:nvSpPr>
          <p:cNvPr id="30" name="正方形/長方形 29"/>
          <p:cNvSpPr/>
          <p:nvPr/>
        </p:nvSpPr>
        <p:spPr>
          <a:xfrm>
            <a:off x="2928926" y="2786058"/>
            <a:ext cx="3643338" cy="357190"/>
          </a:xfrm>
          <a:prstGeom prst="rect">
            <a:avLst/>
          </a:prstGeom>
          <a:ln w="6350"/>
          <a:effectLst/>
        </p:spPr>
        <p:style>
          <a:lnRef idx="1">
            <a:schemeClr val="accent3"/>
          </a:lnRef>
          <a:fillRef idx="2">
            <a:schemeClr val="accent3"/>
          </a:fillRef>
          <a:effectRef idx="1">
            <a:schemeClr val="accent3"/>
          </a:effectRef>
          <a:fontRef idx="minor">
            <a:schemeClr val="dk1"/>
          </a:fontRef>
        </p:style>
        <p:txBody>
          <a:bodyPr rtlCol="0" anchor="ctr"/>
          <a:lstStyle/>
          <a:p>
            <a:r>
              <a:rPr lang="en-US" altLang="ja-JP" sz="2400" dirty="0" smtClean="0"/>
              <a:t>SDD</a:t>
            </a:r>
            <a:r>
              <a:rPr lang="ja-JP" altLang="en-US" sz="2400" dirty="0" smtClean="0"/>
              <a:t>（</a:t>
            </a:r>
            <a:r>
              <a:rPr lang="en-US" altLang="ja-JP" sz="2400" dirty="0" smtClean="0"/>
              <a:t>Silicon Drift Detector</a:t>
            </a:r>
            <a:r>
              <a:rPr lang="ja-JP" altLang="en-US" sz="2400" dirty="0" smtClean="0"/>
              <a:t>）</a:t>
            </a:r>
          </a:p>
        </p:txBody>
      </p:sp>
      <p:sp>
        <p:nvSpPr>
          <p:cNvPr id="31" name="正方形/長方形 30"/>
          <p:cNvSpPr/>
          <p:nvPr/>
        </p:nvSpPr>
        <p:spPr>
          <a:xfrm>
            <a:off x="571472" y="3286124"/>
            <a:ext cx="3571900" cy="357190"/>
          </a:xfrm>
          <a:prstGeom prst="rect">
            <a:avLst/>
          </a:prstGeom>
          <a:effectLst/>
        </p:spPr>
        <p:style>
          <a:lnRef idx="1">
            <a:schemeClr val="accent4"/>
          </a:lnRef>
          <a:fillRef idx="2">
            <a:schemeClr val="accent4"/>
          </a:fillRef>
          <a:effectRef idx="1">
            <a:schemeClr val="accent4"/>
          </a:effectRef>
          <a:fontRef idx="minor">
            <a:schemeClr val="dk1"/>
          </a:fontRef>
        </p:style>
        <p:txBody>
          <a:bodyPr rtlCol="0" anchor="ctr"/>
          <a:lstStyle/>
          <a:p>
            <a:r>
              <a:rPr lang="en-US" altLang="ja-JP" sz="2400" dirty="0" smtClean="0"/>
              <a:t>SSD</a:t>
            </a:r>
            <a:r>
              <a:rPr lang="ja-JP" altLang="en-US" sz="2400" dirty="0" smtClean="0"/>
              <a:t>（</a:t>
            </a:r>
            <a:r>
              <a:rPr lang="en-US" altLang="ja-JP" sz="2400" dirty="0" smtClean="0"/>
              <a:t>Silicon Strip Detector</a:t>
            </a:r>
            <a:r>
              <a:rPr lang="ja-JP" altLang="en-US" sz="2400" dirty="0" smtClean="0"/>
              <a:t>）</a:t>
            </a:r>
          </a:p>
        </p:txBody>
      </p:sp>
      <p:sp>
        <p:nvSpPr>
          <p:cNvPr id="33" name="スライド番号プレースホルダ 32"/>
          <p:cNvSpPr>
            <a:spLocks noGrp="1"/>
          </p:cNvSpPr>
          <p:nvPr>
            <p:ph type="sldNum" sz="quarter" idx="12"/>
          </p:nvPr>
        </p:nvSpPr>
        <p:spPr/>
        <p:txBody>
          <a:bodyPr/>
          <a:lstStyle/>
          <a:p>
            <a:fld id="{C3C0E039-B1AF-4A27-B170-F8D43FA2C2A4}" type="slidenum">
              <a:rPr kumimoji="1" lang="ja-JP" altLang="en-US" smtClean="0"/>
              <a:pPr/>
              <a:t>8</a:t>
            </a:fld>
            <a:endParaRPr kumimoji="1" lang="ja-JP" altLang="en-US"/>
          </a:p>
        </p:txBody>
      </p:sp>
      <p:sp>
        <p:nvSpPr>
          <p:cNvPr id="13" name="テキスト ボックス 12"/>
          <p:cNvSpPr txBox="1"/>
          <p:nvPr/>
        </p:nvSpPr>
        <p:spPr>
          <a:xfrm>
            <a:off x="357158" y="1142984"/>
            <a:ext cx="1214446" cy="461665"/>
          </a:xfrm>
          <a:prstGeom prst="rect">
            <a:avLst/>
          </a:prstGeom>
          <a:solidFill>
            <a:schemeClr val="bg2"/>
          </a:solidFill>
        </p:spPr>
        <p:txBody>
          <a:bodyPr wrap="square" rtlCol="0">
            <a:spAutoFit/>
          </a:bodyPr>
          <a:lstStyle/>
          <a:p>
            <a:r>
              <a:rPr kumimoji="1" lang="en-US" altLang="ja-JP" sz="2400" dirty="0" smtClean="0"/>
              <a:t>3D</a:t>
            </a:r>
            <a:r>
              <a:rPr kumimoji="1" lang="ja-JP" altLang="en-US" sz="2400" dirty="0" smtClean="0"/>
              <a:t>表示</a:t>
            </a:r>
            <a:endParaRPr kumimoji="1" lang="ja-JP" altLang="en-US" sz="2400" dirty="0"/>
          </a:p>
        </p:txBody>
      </p:sp>
      <p:sp>
        <p:nvSpPr>
          <p:cNvPr id="14" name="テキスト ボックス 13"/>
          <p:cNvSpPr txBox="1"/>
          <p:nvPr/>
        </p:nvSpPr>
        <p:spPr>
          <a:xfrm>
            <a:off x="357158" y="6215082"/>
            <a:ext cx="1214446" cy="461665"/>
          </a:xfrm>
          <a:prstGeom prst="rect">
            <a:avLst/>
          </a:prstGeom>
          <a:solidFill>
            <a:schemeClr val="bg2"/>
          </a:solidFill>
        </p:spPr>
        <p:txBody>
          <a:bodyPr wrap="square" rtlCol="0">
            <a:spAutoFit/>
          </a:bodyPr>
          <a:lstStyle/>
          <a:p>
            <a:r>
              <a:rPr kumimoji="1" lang="en-US" altLang="ja-JP" sz="2400" dirty="0" smtClean="0"/>
              <a:t>3D</a:t>
            </a:r>
            <a:r>
              <a:rPr kumimoji="1" lang="ja-JP" altLang="en-US" sz="2400" dirty="0" smtClean="0"/>
              <a:t>表示</a:t>
            </a:r>
            <a:endParaRPr kumimoji="1" lang="ja-JP" altLang="en-US" sz="2400" dirty="0"/>
          </a:p>
        </p:txBody>
      </p:sp>
      <p:sp>
        <p:nvSpPr>
          <p:cNvPr id="15" name="テキスト ボックス 14"/>
          <p:cNvSpPr txBox="1"/>
          <p:nvPr/>
        </p:nvSpPr>
        <p:spPr>
          <a:xfrm>
            <a:off x="3000364" y="5929330"/>
            <a:ext cx="2571768" cy="830997"/>
          </a:xfrm>
          <a:prstGeom prst="rect">
            <a:avLst/>
          </a:prstGeom>
          <a:solidFill>
            <a:schemeClr val="bg2"/>
          </a:solidFill>
        </p:spPr>
        <p:txBody>
          <a:bodyPr wrap="square" rtlCol="0">
            <a:spAutoFit/>
          </a:bodyPr>
          <a:lstStyle/>
          <a:p>
            <a:r>
              <a:rPr lang="ja-JP" altLang="en-US" sz="2400" dirty="0" smtClean="0"/>
              <a:t>正面から</a:t>
            </a:r>
            <a:endParaRPr lang="en-US" altLang="ja-JP" sz="2400" dirty="0" smtClean="0"/>
          </a:p>
          <a:p>
            <a:r>
              <a:rPr kumimoji="1" lang="ja-JP" altLang="en-US" sz="2400" dirty="0" smtClean="0"/>
              <a:t>ビーム軸方向から</a:t>
            </a:r>
            <a:endParaRPr kumimoji="1" lang="ja-JP" altLang="en-US" sz="2400" dirty="0"/>
          </a:p>
        </p:txBody>
      </p:sp>
      <p:sp>
        <p:nvSpPr>
          <p:cNvPr id="16" name="テキスト ボックス 15"/>
          <p:cNvSpPr txBox="1"/>
          <p:nvPr/>
        </p:nvSpPr>
        <p:spPr>
          <a:xfrm>
            <a:off x="6858016" y="6000768"/>
            <a:ext cx="1357322" cy="461665"/>
          </a:xfrm>
          <a:prstGeom prst="rect">
            <a:avLst/>
          </a:prstGeom>
          <a:solidFill>
            <a:schemeClr val="bg2"/>
          </a:solidFill>
        </p:spPr>
        <p:txBody>
          <a:bodyPr wrap="square" rtlCol="0">
            <a:spAutoFit/>
          </a:bodyPr>
          <a:lstStyle/>
          <a:p>
            <a:r>
              <a:rPr lang="ja-JP" altLang="en-US" sz="2400" dirty="0" smtClean="0"/>
              <a:t>真横から</a:t>
            </a:r>
            <a:endParaRPr kumimoji="1" lang="ja-JP" alt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a:xfrm>
            <a:off x="4000496" y="6072206"/>
            <a:ext cx="5000660" cy="71438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600"/>
              </a:lnSpc>
            </a:pPr>
            <a:r>
              <a:rPr lang="en-US" altLang="ja-JP" sz="2400" dirty="0" smtClean="0">
                <a:solidFill>
                  <a:schemeClr val="tx1"/>
                </a:solidFill>
              </a:rPr>
              <a:t>PHOS</a:t>
            </a:r>
            <a:r>
              <a:rPr lang="ja-JP" altLang="en-US" sz="2400" dirty="0" smtClean="0">
                <a:solidFill>
                  <a:schemeClr val="tx1"/>
                </a:solidFill>
              </a:rPr>
              <a:t>（</a:t>
            </a:r>
            <a:r>
              <a:rPr lang="en-US" altLang="ja-JP" sz="2400" dirty="0" smtClean="0">
                <a:solidFill>
                  <a:schemeClr val="tx1"/>
                </a:solidFill>
              </a:rPr>
              <a:t>Photon Spectrometer</a:t>
            </a:r>
            <a:r>
              <a:rPr lang="ja-JP" altLang="en-US" sz="2400" dirty="0" smtClean="0">
                <a:solidFill>
                  <a:schemeClr val="tx1"/>
                </a:solidFill>
              </a:rPr>
              <a:t>）</a:t>
            </a:r>
            <a:endParaRPr lang="en-US" altLang="ja-JP" sz="2400" dirty="0" smtClean="0">
              <a:solidFill>
                <a:schemeClr val="tx1"/>
              </a:solidFill>
            </a:endParaRPr>
          </a:p>
          <a:p>
            <a:pPr>
              <a:lnSpc>
                <a:spcPts val="2600"/>
              </a:lnSpc>
            </a:pPr>
            <a:r>
              <a:rPr lang="ja-JP" altLang="en-US" sz="2400" dirty="0" smtClean="0">
                <a:solidFill>
                  <a:schemeClr val="tx1"/>
                </a:solidFill>
              </a:rPr>
              <a:t>光子測定に特化したカロリーメーター</a:t>
            </a:r>
            <a:endParaRPr lang="en-US" altLang="ja-JP" sz="2400" dirty="0" smtClean="0">
              <a:solidFill>
                <a:schemeClr val="tx1"/>
              </a:solidFill>
            </a:endParaRPr>
          </a:p>
        </p:txBody>
      </p:sp>
      <p:sp>
        <p:nvSpPr>
          <p:cNvPr id="2" name="タイトル 1"/>
          <p:cNvSpPr>
            <a:spLocks noGrp="1"/>
          </p:cNvSpPr>
          <p:nvPr>
            <p:ph type="title"/>
          </p:nvPr>
        </p:nvSpPr>
        <p:spPr>
          <a:xfrm>
            <a:off x="214282" y="274638"/>
            <a:ext cx="7429552" cy="582594"/>
          </a:xfrm>
        </p:spPr>
        <p:txBody>
          <a:bodyPr>
            <a:normAutofit/>
          </a:bodyPr>
          <a:lstStyle/>
          <a:p>
            <a:r>
              <a:rPr kumimoji="1" lang="en-US" altLang="ja-JP" sz="3200" dirty="0" smtClean="0"/>
              <a:t>ALICE</a:t>
            </a:r>
            <a:r>
              <a:rPr kumimoji="1" lang="ja-JP" altLang="en-US" sz="3200" dirty="0" smtClean="0"/>
              <a:t>検出器</a:t>
            </a:r>
            <a:endParaRPr kumimoji="1" lang="ja-JP" altLang="en-US" sz="3200" dirty="0"/>
          </a:p>
        </p:txBody>
      </p:sp>
      <p:pic>
        <p:nvPicPr>
          <p:cNvPr id="21506" name="Picture 2" descr="C:\Documents and Settings\Seika\My Documents\My Pictures\lhc-pho-1998-361.jpg"/>
          <p:cNvPicPr>
            <a:picLocks noChangeAspect="1" noChangeArrowheads="1"/>
          </p:cNvPicPr>
          <p:nvPr/>
        </p:nvPicPr>
        <p:blipFill>
          <a:blip r:embed="rId2" cstate="print"/>
          <a:srcRect/>
          <a:stretch>
            <a:fillRect/>
          </a:stretch>
        </p:blipFill>
        <p:spPr bwMode="auto">
          <a:xfrm>
            <a:off x="7643834" y="69536"/>
            <a:ext cx="1428760" cy="1430638"/>
          </a:xfrm>
          <a:prstGeom prst="rect">
            <a:avLst/>
          </a:prstGeom>
          <a:noFill/>
        </p:spPr>
      </p:pic>
      <p:sp>
        <p:nvSpPr>
          <p:cNvPr id="11" name="角丸四角形 10"/>
          <p:cNvSpPr/>
          <p:nvPr/>
        </p:nvSpPr>
        <p:spPr>
          <a:xfrm>
            <a:off x="4000528" y="3786190"/>
            <a:ext cx="5072066" cy="142876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600"/>
              </a:lnSpc>
            </a:pPr>
            <a:r>
              <a:rPr lang="en-US" altLang="ja-JP" sz="2400" dirty="0" smtClean="0">
                <a:solidFill>
                  <a:schemeClr val="tx1"/>
                </a:solidFill>
              </a:rPr>
              <a:t>TPC</a:t>
            </a:r>
            <a:r>
              <a:rPr lang="ja-JP" altLang="en-US" sz="2400" dirty="0" smtClean="0">
                <a:solidFill>
                  <a:schemeClr val="tx1"/>
                </a:solidFill>
              </a:rPr>
              <a:t>（</a:t>
            </a:r>
            <a:r>
              <a:rPr lang="en-US" altLang="ja-JP" sz="2400" dirty="0" smtClean="0">
                <a:solidFill>
                  <a:schemeClr val="tx1"/>
                </a:solidFill>
              </a:rPr>
              <a:t>Time Projection Chamber</a:t>
            </a:r>
            <a:r>
              <a:rPr lang="ja-JP" altLang="en-US" sz="2400" dirty="0" smtClean="0">
                <a:solidFill>
                  <a:schemeClr val="tx1"/>
                </a:solidFill>
              </a:rPr>
              <a:t>）</a:t>
            </a:r>
            <a:endParaRPr lang="en-US" altLang="ja-JP" sz="2400" dirty="0" smtClean="0">
              <a:solidFill>
                <a:schemeClr val="tx1"/>
              </a:solidFill>
            </a:endParaRPr>
          </a:p>
          <a:p>
            <a:pPr>
              <a:lnSpc>
                <a:spcPts val="2600"/>
              </a:lnSpc>
            </a:pPr>
            <a:r>
              <a:rPr lang="en-US" altLang="ja-JP" sz="2400" dirty="0" smtClean="0">
                <a:solidFill>
                  <a:schemeClr val="tx1"/>
                </a:solidFill>
              </a:rPr>
              <a:t>Ne : CO</a:t>
            </a:r>
            <a:r>
              <a:rPr lang="en-US" altLang="ja-JP" sz="2400" baseline="-25000" dirty="0" smtClean="0">
                <a:solidFill>
                  <a:schemeClr val="tx1"/>
                </a:solidFill>
              </a:rPr>
              <a:t>2</a:t>
            </a:r>
            <a:r>
              <a:rPr lang="en-US" altLang="ja-JP" sz="2400" dirty="0" smtClean="0">
                <a:solidFill>
                  <a:schemeClr val="tx1"/>
                </a:solidFill>
              </a:rPr>
              <a:t> : N</a:t>
            </a:r>
            <a:r>
              <a:rPr lang="en-US" altLang="ja-JP" sz="2400" baseline="-25000" dirty="0" smtClean="0">
                <a:solidFill>
                  <a:schemeClr val="tx1"/>
                </a:solidFill>
              </a:rPr>
              <a:t>2 </a:t>
            </a:r>
            <a:r>
              <a:rPr lang="en-US" altLang="ja-JP" sz="2400" dirty="0" smtClean="0">
                <a:solidFill>
                  <a:schemeClr val="tx1"/>
                </a:solidFill>
              </a:rPr>
              <a:t>= 87.5 : 7.5 : 5</a:t>
            </a:r>
          </a:p>
          <a:p>
            <a:pPr>
              <a:lnSpc>
                <a:spcPts val="2600"/>
              </a:lnSpc>
            </a:pPr>
            <a:r>
              <a:rPr lang="ja-JP" altLang="en-US" sz="2400" dirty="0" smtClean="0">
                <a:solidFill>
                  <a:schemeClr val="tx1"/>
                </a:solidFill>
              </a:rPr>
              <a:t>荷電粒子の飛跡とエネルギーを測定</a:t>
            </a:r>
            <a:endParaRPr lang="en-US" altLang="ja-JP" sz="2400" dirty="0" smtClean="0">
              <a:solidFill>
                <a:schemeClr val="tx1"/>
              </a:solidFill>
            </a:endParaRPr>
          </a:p>
          <a:p>
            <a:pPr>
              <a:lnSpc>
                <a:spcPts val="2600"/>
              </a:lnSpc>
            </a:pPr>
            <a:r>
              <a:rPr lang="en-US" altLang="ja-JP" sz="2400" dirty="0" err="1" smtClean="0">
                <a:solidFill>
                  <a:schemeClr val="tx1"/>
                </a:solidFill>
              </a:rPr>
              <a:t>dE</a:t>
            </a:r>
            <a:r>
              <a:rPr lang="en-US" altLang="ja-JP" sz="2400" dirty="0" smtClean="0">
                <a:solidFill>
                  <a:schemeClr val="tx1"/>
                </a:solidFill>
              </a:rPr>
              <a:t>/</a:t>
            </a:r>
            <a:r>
              <a:rPr lang="en-US" altLang="ja-JP" sz="2400" dirty="0" err="1" smtClean="0">
                <a:solidFill>
                  <a:schemeClr val="tx1"/>
                </a:solidFill>
              </a:rPr>
              <a:t>dx</a:t>
            </a:r>
            <a:r>
              <a:rPr lang="ja-JP" altLang="en-US" sz="2400" dirty="0" smtClean="0">
                <a:solidFill>
                  <a:schemeClr val="tx1"/>
                </a:solidFill>
              </a:rPr>
              <a:t>で</a:t>
            </a:r>
            <a:r>
              <a:rPr lang="en-US" altLang="ja-JP" sz="2400" dirty="0" smtClean="0">
                <a:solidFill>
                  <a:schemeClr val="tx1"/>
                </a:solidFill>
              </a:rPr>
              <a:t>π</a:t>
            </a:r>
            <a:r>
              <a:rPr lang="ja-JP" altLang="en-US" sz="2400" dirty="0" err="1" smtClean="0">
                <a:solidFill>
                  <a:schemeClr val="tx1"/>
                </a:solidFill>
              </a:rPr>
              <a:t>、</a:t>
            </a:r>
            <a:r>
              <a:rPr lang="en-US" altLang="ja-JP" sz="2400" dirty="0" smtClean="0">
                <a:solidFill>
                  <a:schemeClr val="tx1"/>
                </a:solidFill>
              </a:rPr>
              <a:t>K</a:t>
            </a:r>
            <a:r>
              <a:rPr lang="ja-JP" altLang="en-US" sz="2400" dirty="0" err="1" smtClean="0">
                <a:solidFill>
                  <a:schemeClr val="tx1"/>
                </a:solidFill>
              </a:rPr>
              <a:t>、</a:t>
            </a:r>
            <a:r>
              <a:rPr lang="en-US" altLang="ja-JP" sz="2400" dirty="0" smtClean="0">
                <a:solidFill>
                  <a:schemeClr val="tx1"/>
                </a:solidFill>
              </a:rPr>
              <a:t>p</a:t>
            </a:r>
            <a:r>
              <a:rPr lang="ja-JP" altLang="en-US" sz="2400" dirty="0" err="1" smtClean="0">
                <a:solidFill>
                  <a:schemeClr val="tx1"/>
                </a:solidFill>
              </a:rPr>
              <a:t>、</a:t>
            </a:r>
            <a:r>
              <a:rPr lang="en-US" altLang="ja-JP" sz="2400" dirty="0" smtClean="0">
                <a:solidFill>
                  <a:schemeClr val="tx1"/>
                </a:solidFill>
              </a:rPr>
              <a:t>e</a:t>
            </a:r>
            <a:r>
              <a:rPr lang="ja-JP" altLang="en-US" sz="2400" dirty="0" err="1" smtClean="0">
                <a:solidFill>
                  <a:schemeClr val="tx1"/>
                </a:solidFill>
              </a:rPr>
              <a:t>、</a:t>
            </a:r>
            <a:r>
              <a:rPr lang="en-US" altLang="ja-JP" sz="2400" dirty="0" smtClean="0">
                <a:solidFill>
                  <a:schemeClr val="tx1"/>
                </a:solidFill>
              </a:rPr>
              <a:t>d</a:t>
            </a:r>
            <a:r>
              <a:rPr lang="ja-JP" altLang="en-US" sz="2400" dirty="0" err="1" smtClean="0">
                <a:solidFill>
                  <a:schemeClr val="tx1"/>
                </a:solidFill>
              </a:rPr>
              <a:t>、</a:t>
            </a:r>
            <a:r>
              <a:rPr lang="en-US" altLang="ja-JP" sz="2400" dirty="0" smtClean="0">
                <a:solidFill>
                  <a:schemeClr val="tx1"/>
                </a:solidFill>
              </a:rPr>
              <a:t>He3</a:t>
            </a:r>
            <a:r>
              <a:rPr lang="ja-JP" altLang="en-US" sz="2400" dirty="0" err="1" smtClean="0">
                <a:solidFill>
                  <a:schemeClr val="tx1"/>
                </a:solidFill>
              </a:rPr>
              <a:t>を識</a:t>
            </a:r>
            <a:r>
              <a:rPr lang="ja-JP" altLang="en-US" sz="2400" dirty="0" smtClean="0">
                <a:solidFill>
                  <a:schemeClr val="tx1"/>
                </a:solidFill>
              </a:rPr>
              <a:t>別</a:t>
            </a:r>
          </a:p>
        </p:txBody>
      </p:sp>
      <p:pic>
        <p:nvPicPr>
          <p:cNvPr id="24578" name="Picture 2" descr="F:\image\alice_RPhi_overall.png"/>
          <p:cNvPicPr>
            <a:picLocks noChangeAspect="1" noChangeArrowheads="1"/>
          </p:cNvPicPr>
          <p:nvPr/>
        </p:nvPicPr>
        <p:blipFill>
          <a:blip r:embed="rId3" cstate="print"/>
          <a:srcRect/>
          <a:stretch>
            <a:fillRect/>
          </a:stretch>
        </p:blipFill>
        <p:spPr bwMode="auto">
          <a:xfrm>
            <a:off x="142844" y="3286124"/>
            <a:ext cx="3809991" cy="3396946"/>
          </a:xfrm>
          <a:prstGeom prst="rect">
            <a:avLst/>
          </a:prstGeom>
          <a:noFill/>
        </p:spPr>
      </p:pic>
      <p:sp>
        <p:nvSpPr>
          <p:cNvPr id="14" name="角丸四角形 13"/>
          <p:cNvSpPr/>
          <p:nvPr/>
        </p:nvSpPr>
        <p:spPr>
          <a:xfrm>
            <a:off x="4071934" y="2571744"/>
            <a:ext cx="4857784" cy="114300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600"/>
              </a:lnSpc>
            </a:pPr>
            <a:r>
              <a:rPr lang="en-US" altLang="ja-JP" sz="2400" dirty="0" smtClean="0">
                <a:solidFill>
                  <a:schemeClr val="tx1"/>
                </a:solidFill>
              </a:rPr>
              <a:t>TRD</a:t>
            </a:r>
            <a:r>
              <a:rPr lang="ja-JP" altLang="en-US" sz="2400" dirty="0" smtClean="0">
                <a:solidFill>
                  <a:schemeClr val="tx1"/>
                </a:solidFill>
              </a:rPr>
              <a:t>（</a:t>
            </a:r>
            <a:r>
              <a:rPr lang="en-US" altLang="ja-JP" sz="2400" dirty="0" smtClean="0">
                <a:solidFill>
                  <a:schemeClr val="tx1"/>
                </a:solidFill>
              </a:rPr>
              <a:t>Transition Radiation Detector </a:t>
            </a:r>
            <a:r>
              <a:rPr lang="ja-JP" altLang="en-US" sz="2400" dirty="0" smtClean="0">
                <a:solidFill>
                  <a:schemeClr val="tx1"/>
                </a:solidFill>
              </a:rPr>
              <a:t>）</a:t>
            </a:r>
            <a:endParaRPr lang="en-US" altLang="ja-JP" sz="2400" dirty="0" smtClean="0">
              <a:solidFill>
                <a:schemeClr val="tx1"/>
              </a:solidFill>
            </a:endParaRPr>
          </a:p>
          <a:p>
            <a:pPr>
              <a:lnSpc>
                <a:spcPts val="2600"/>
              </a:lnSpc>
            </a:pPr>
            <a:r>
              <a:rPr lang="en-US" altLang="ja-JP" sz="2400" dirty="0" err="1" smtClean="0">
                <a:solidFill>
                  <a:schemeClr val="tx1"/>
                </a:solidFill>
              </a:rPr>
              <a:t>Xe</a:t>
            </a:r>
            <a:r>
              <a:rPr lang="en-US" altLang="ja-JP" sz="2400" dirty="0" smtClean="0">
                <a:solidFill>
                  <a:schemeClr val="tx1"/>
                </a:solidFill>
              </a:rPr>
              <a:t> : CO</a:t>
            </a:r>
            <a:r>
              <a:rPr lang="en-US" altLang="ja-JP" sz="2400" baseline="-25000" dirty="0" smtClean="0">
                <a:solidFill>
                  <a:schemeClr val="tx1"/>
                </a:solidFill>
              </a:rPr>
              <a:t>2</a:t>
            </a:r>
            <a:r>
              <a:rPr lang="en-US" altLang="ja-JP" sz="2400" dirty="0" smtClean="0">
                <a:solidFill>
                  <a:schemeClr val="tx1"/>
                </a:solidFill>
              </a:rPr>
              <a:t> = 85 : 15</a:t>
            </a:r>
          </a:p>
          <a:p>
            <a:pPr>
              <a:lnSpc>
                <a:spcPts val="2600"/>
              </a:lnSpc>
            </a:pPr>
            <a:r>
              <a:rPr lang="en-US" altLang="ja-JP" sz="2400" dirty="0" smtClean="0">
                <a:solidFill>
                  <a:schemeClr val="tx1"/>
                </a:solidFill>
              </a:rPr>
              <a:t>e</a:t>
            </a:r>
            <a:r>
              <a:rPr lang="ja-JP" altLang="en-US" sz="2400" dirty="0" err="1" smtClean="0">
                <a:solidFill>
                  <a:schemeClr val="tx1"/>
                </a:solidFill>
              </a:rPr>
              <a:t>を識</a:t>
            </a:r>
            <a:r>
              <a:rPr lang="ja-JP" altLang="en-US" sz="2400" dirty="0" smtClean="0">
                <a:solidFill>
                  <a:schemeClr val="tx1"/>
                </a:solidFill>
              </a:rPr>
              <a:t>別</a:t>
            </a:r>
          </a:p>
        </p:txBody>
      </p:sp>
      <p:cxnSp>
        <p:nvCxnSpPr>
          <p:cNvPr id="20" name="直線コネクタ 19"/>
          <p:cNvCxnSpPr>
            <a:stCxn id="11" idx="1"/>
          </p:cNvCxnSpPr>
          <p:nvPr/>
        </p:nvCxnSpPr>
        <p:spPr>
          <a:xfrm rot="10800000" flipV="1">
            <a:off x="2500330" y="4500570"/>
            <a:ext cx="1500198" cy="285748"/>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直線コネクタ 21"/>
          <p:cNvCxnSpPr>
            <a:stCxn id="14" idx="1"/>
          </p:cNvCxnSpPr>
          <p:nvPr/>
        </p:nvCxnSpPr>
        <p:spPr>
          <a:xfrm rot="10800000" flipV="1">
            <a:off x="2786050" y="3143248"/>
            <a:ext cx="1285884" cy="1143008"/>
          </a:xfrm>
          <a:prstGeom prst="line">
            <a:avLst/>
          </a:prstGeom>
        </p:spPr>
        <p:style>
          <a:lnRef idx="3">
            <a:schemeClr val="accent6"/>
          </a:lnRef>
          <a:fillRef idx="0">
            <a:schemeClr val="accent6"/>
          </a:fillRef>
          <a:effectRef idx="2">
            <a:schemeClr val="accent6"/>
          </a:effectRef>
          <a:fontRef idx="minor">
            <a:schemeClr val="tx1"/>
          </a:fontRef>
        </p:style>
      </p:cxnSp>
      <p:sp>
        <p:nvSpPr>
          <p:cNvPr id="9" name="スライド番号プレースホルダ 8"/>
          <p:cNvSpPr>
            <a:spLocks noGrp="1"/>
          </p:cNvSpPr>
          <p:nvPr>
            <p:ph type="sldNum" sz="quarter" idx="12"/>
          </p:nvPr>
        </p:nvSpPr>
        <p:spPr/>
        <p:txBody>
          <a:bodyPr/>
          <a:lstStyle/>
          <a:p>
            <a:fld id="{C3C0E039-B1AF-4A27-B170-F8D43FA2C2A4}" type="slidenum">
              <a:rPr kumimoji="1" lang="ja-JP" altLang="en-US" smtClean="0"/>
              <a:pPr/>
              <a:t>9</a:t>
            </a:fld>
            <a:endParaRPr kumimoji="1" lang="ja-JP" altLang="en-US" dirty="0"/>
          </a:p>
        </p:txBody>
      </p:sp>
      <p:sp>
        <p:nvSpPr>
          <p:cNvPr id="10" name="角丸四角形 9"/>
          <p:cNvSpPr/>
          <p:nvPr/>
        </p:nvSpPr>
        <p:spPr>
          <a:xfrm>
            <a:off x="4000496" y="5286388"/>
            <a:ext cx="4500594" cy="71438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600"/>
              </a:lnSpc>
            </a:pPr>
            <a:r>
              <a:rPr lang="en-US" altLang="ja-JP" sz="2400" dirty="0" smtClean="0">
                <a:solidFill>
                  <a:schemeClr val="tx1"/>
                </a:solidFill>
              </a:rPr>
              <a:t>TOF</a:t>
            </a:r>
            <a:r>
              <a:rPr lang="ja-JP" altLang="en-US" sz="2400" dirty="0" smtClean="0">
                <a:solidFill>
                  <a:schemeClr val="tx1"/>
                </a:solidFill>
              </a:rPr>
              <a:t>（</a:t>
            </a:r>
            <a:r>
              <a:rPr lang="en-US" altLang="ja-JP" sz="2400" dirty="0" smtClean="0">
                <a:solidFill>
                  <a:schemeClr val="tx1"/>
                </a:solidFill>
              </a:rPr>
              <a:t>Time Of Flight detector</a:t>
            </a:r>
            <a:r>
              <a:rPr lang="ja-JP" altLang="en-US" sz="2400" dirty="0" smtClean="0">
                <a:solidFill>
                  <a:schemeClr val="tx1"/>
                </a:solidFill>
              </a:rPr>
              <a:t>）</a:t>
            </a:r>
            <a:endParaRPr lang="en-US" altLang="ja-JP" sz="2400" dirty="0" smtClean="0">
              <a:solidFill>
                <a:schemeClr val="tx1"/>
              </a:solidFill>
            </a:endParaRPr>
          </a:p>
          <a:p>
            <a:pPr>
              <a:lnSpc>
                <a:spcPts val="2600"/>
              </a:lnSpc>
            </a:pPr>
            <a:r>
              <a:rPr lang="ja-JP" altLang="en-US" sz="2400" dirty="0" smtClean="0">
                <a:solidFill>
                  <a:schemeClr val="tx1"/>
                </a:solidFill>
              </a:rPr>
              <a:t>飛行時間の測定で</a:t>
            </a:r>
            <a:r>
              <a:rPr lang="en-US" altLang="ja-JP" sz="2400" dirty="0" smtClean="0">
                <a:solidFill>
                  <a:schemeClr val="tx1"/>
                </a:solidFill>
              </a:rPr>
              <a:t>π</a:t>
            </a:r>
            <a:r>
              <a:rPr lang="ja-JP" altLang="en-US" sz="2400" dirty="0" err="1" smtClean="0">
                <a:solidFill>
                  <a:schemeClr val="tx1"/>
                </a:solidFill>
              </a:rPr>
              <a:t>、</a:t>
            </a:r>
            <a:r>
              <a:rPr lang="en-US" altLang="ja-JP" sz="2400" dirty="0" smtClean="0">
                <a:solidFill>
                  <a:schemeClr val="tx1"/>
                </a:solidFill>
              </a:rPr>
              <a:t>K</a:t>
            </a:r>
            <a:r>
              <a:rPr lang="ja-JP" altLang="en-US" sz="2400" dirty="0" err="1" smtClean="0">
                <a:solidFill>
                  <a:schemeClr val="tx1"/>
                </a:solidFill>
              </a:rPr>
              <a:t>、</a:t>
            </a:r>
            <a:r>
              <a:rPr lang="en-US" altLang="ja-JP" sz="2400" dirty="0" smtClean="0">
                <a:solidFill>
                  <a:schemeClr val="tx1"/>
                </a:solidFill>
              </a:rPr>
              <a:t>p</a:t>
            </a:r>
            <a:r>
              <a:rPr lang="ja-JP" altLang="en-US" sz="2400" dirty="0" err="1" smtClean="0">
                <a:solidFill>
                  <a:schemeClr val="tx1"/>
                </a:solidFill>
              </a:rPr>
              <a:t>の識</a:t>
            </a:r>
            <a:r>
              <a:rPr lang="ja-JP" altLang="en-US" sz="2400" dirty="0" smtClean="0">
                <a:solidFill>
                  <a:schemeClr val="tx1"/>
                </a:solidFill>
              </a:rPr>
              <a:t>別</a:t>
            </a:r>
            <a:endParaRPr lang="en-US" altLang="ja-JP" sz="2400" dirty="0" smtClean="0">
              <a:solidFill>
                <a:schemeClr val="tx1"/>
              </a:solidFill>
            </a:endParaRPr>
          </a:p>
        </p:txBody>
      </p:sp>
      <p:cxnSp>
        <p:nvCxnSpPr>
          <p:cNvPr id="12" name="直線コネクタ 11"/>
          <p:cNvCxnSpPr>
            <a:stCxn id="10" idx="1"/>
          </p:cNvCxnSpPr>
          <p:nvPr/>
        </p:nvCxnSpPr>
        <p:spPr>
          <a:xfrm rot="10800000">
            <a:off x="3071802" y="5286388"/>
            <a:ext cx="928694" cy="357190"/>
          </a:xfrm>
          <a:prstGeom prst="line">
            <a:avLst/>
          </a:prstGeom>
        </p:spPr>
        <p:style>
          <a:lnRef idx="3">
            <a:schemeClr val="accent6"/>
          </a:lnRef>
          <a:fillRef idx="0">
            <a:schemeClr val="accent6"/>
          </a:fillRef>
          <a:effectRef idx="2">
            <a:schemeClr val="accent6"/>
          </a:effectRef>
          <a:fontRef idx="minor">
            <a:schemeClr val="tx1"/>
          </a:fontRef>
        </p:style>
      </p:cxnSp>
      <p:sp>
        <p:nvSpPr>
          <p:cNvPr id="13" name="角丸四角形 12"/>
          <p:cNvSpPr/>
          <p:nvPr/>
        </p:nvSpPr>
        <p:spPr>
          <a:xfrm>
            <a:off x="2571736" y="1643050"/>
            <a:ext cx="6357982" cy="85725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600"/>
              </a:lnSpc>
            </a:pPr>
            <a:r>
              <a:rPr lang="en-US" altLang="ja-JP" sz="2400" dirty="0" smtClean="0">
                <a:solidFill>
                  <a:schemeClr val="tx1"/>
                </a:solidFill>
              </a:rPr>
              <a:t>HMPID</a:t>
            </a:r>
            <a:r>
              <a:rPr lang="ja-JP" altLang="en-US" sz="2400" dirty="0" smtClean="0">
                <a:solidFill>
                  <a:schemeClr val="tx1"/>
                </a:solidFill>
              </a:rPr>
              <a:t>（</a:t>
            </a:r>
            <a:r>
              <a:rPr lang="en-US" altLang="ja-JP" sz="2400" dirty="0" smtClean="0">
                <a:solidFill>
                  <a:schemeClr val="tx1"/>
                </a:solidFill>
              </a:rPr>
              <a:t>High Momentum Particle </a:t>
            </a:r>
            <a:r>
              <a:rPr lang="en-US" altLang="ja-JP" sz="2400" dirty="0" err="1" smtClean="0">
                <a:solidFill>
                  <a:schemeClr val="tx1"/>
                </a:solidFill>
              </a:rPr>
              <a:t>IDentification</a:t>
            </a:r>
            <a:r>
              <a:rPr lang="ja-JP" altLang="en-US" sz="2400" dirty="0" smtClean="0">
                <a:solidFill>
                  <a:schemeClr val="tx1"/>
                </a:solidFill>
              </a:rPr>
              <a:t>）</a:t>
            </a:r>
            <a:endParaRPr lang="en-US" altLang="ja-JP" sz="2400" dirty="0" smtClean="0">
              <a:solidFill>
                <a:schemeClr val="tx1"/>
              </a:solidFill>
            </a:endParaRPr>
          </a:p>
          <a:p>
            <a:pPr>
              <a:lnSpc>
                <a:spcPts val="2600"/>
              </a:lnSpc>
            </a:pPr>
            <a:r>
              <a:rPr lang="ja-JP" altLang="en-US" sz="2400" dirty="0" smtClean="0">
                <a:solidFill>
                  <a:schemeClr val="tx1"/>
                </a:solidFill>
              </a:rPr>
              <a:t>チェレンコフ光の測定で</a:t>
            </a:r>
            <a:r>
              <a:rPr lang="en-US" altLang="ja-JP" sz="2400" dirty="0" smtClean="0">
                <a:solidFill>
                  <a:schemeClr val="tx1"/>
                </a:solidFill>
              </a:rPr>
              <a:t>π</a:t>
            </a:r>
            <a:r>
              <a:rPr lang="ja-JP" altLang="en-US" sz="2400" dirty="0" err="1" smtClean="0">
                <a:solidFill>
                  <a:schemeClr val="tx1"/>
                </a:solidFill>
              </a:rPr>
              <a:t>、</a:t>
            </a:r>
            <a:r>
              <a:rPr lang="en-US" altLang="ja-JP" sz="2400" dirty="0" smtClean="0">
                <a:solidFill>
                  <a:schemeClr val="tx1"/>
                </a:solidFill>
              </a:rPr>
              <a:t>K</a:t>
            </a:r>
            <a:r>
              <a:rPr lang="ja-JP" altLang="en-US" sz="2400" dirty="0" err="1" smtClean="0">
                <a:solidFill>
                  <a:schemeClr val="tx1"/>
                </a:solidFill>
              </a:rPr>
              <a:t>、</a:t>
            </a:r>
            <a:r>
              <a:rPr lang="en-US" altLang="ja-JP" sz="2400" dirty="0" smtClean="0">
                <a:solidFill>
                  <a:schemeClr val="tx1"/>
                </a:solidFill>
              </a:rPr>
              <a:t>p</a:t>
            </a:r>
            <a:r>
              <a:rPr lang="ja-JP" altLang="en-US" sz="2400" dirty="0" err="1" smtClean="0">
                <a:solidFill>
                  <a:schemeClr val="tx1"/>
                </a:solidFill>
              </a:rPr>
              <a:t>の識</a:t>
            </a:r>
            <a:r>
              <a:rPr lang="ja-JP" altLang="en-US" sz="2400" dirty="0" smtClean="0">
                <a:solidFill>
                  <a:schemeClr val="tx1"/>
                </a:solidFill>
              </a:rPr>
              <a:t>別</a:t>
            </a:r>
            <a:endParaRPr lang="en-US" altLang="ja-JP" sz="2400" dirty="0" smtClean="0">
              <a:solidFill>
                <a:schemeClr val="tx1"/>
              </a:solidFill>
            </a:endParaRPr>
          </a:p>
        </p:txBody>
      </p:sp>
      <p:cxnSp>
        <p:nvCxnSpPr>
          <p:cNvPr id="33" name="直線コネクタ 32"/>
          <p:cNvCxnSpPr>
            <a:stCxn id="32" idx="1"/>
          </p:cNvCxnSpPr>
          <p:nvPr/>
        </p:nvCxnSpPr>
        <p:spPr>
          <a:xfrm rot="10800000">
            <a:off x="2357422" y="6286544"/>
            <a:ext cx="1643074" cy="142852"/>
          </a:xfrm>
          <a:prstGeom prst="line">
            <a:avLst/>
          </a:prstGeom>
        </p:spPr>
        <p:style>
          <a:lnRef idx="3">
            <a:schemeClr val="accent6"/>
          </a:lnRef>
          <a:fillRef idx="0">
            <a:schemeClr val="accent6"/>
          </a:fillRef>
          <a:effectRef idx="2">
            <a:schemeClr val="accent6"/>
          </a:effectRef>
          <a:fontRef idx="minor">
            <a:schemeClr val="tx1"/>
          </a:fontRef>
        </p:style>
      </p:cxnSp>
      <p:sp>
        <p:nvSpPr>
          <p:cNvPr id="41" name="角丸四角形 40"/>
          <p:cNvSpPr/>
          <p:nvPr/>
        </p:nvSpPr>
        <p:spPr>
          <a:xfrm>
            <a:off x="71406" y="857232"/>
            <a:ext cx="7500990" cy="71438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600"/>
              </a:lnSpc>
            </a:pPr>
            <a:r>
              <a:rPr lang="en-US" altLang="ja-JP" sz="2400" dirty="0" smtClean="0">
                <a:solidFill>
                  <a:schemeClr val="tx1"/>
                </a:solidFill>
              </a:rPr>
              <a:t>EMCAL</a:t>
            </a:r>
            <a:r>
              <a:rPr lang="ja-JP" altLang="en-US" sz="2400" dirty="0" smtClean="0">
                <a:solidFill>
                  <a:schemeClr val="tx1"/>
                </a:solidFill>
              </a:rPr>
              <a:t>（</a:t>
            </a:r>
            <a:r>
              <a:rPr lang="en-US" altLang="ja-JP" sz="2400" dirty="0" smtClean="0">
                <a:solidFill>
                  <a:schemeClr val="tx1"/>
                </a:solidFill>
              </a:rPr>
              <a:t>Electro-Magnetic </a:t>
            </a:r>
            <a:r>
              <a:rPr lang="en-US" altLang="ja-JP" sz="2400" dirty="0" err="1" smtClean="0">
                <a:solidFill>
                  <a:schemeClr val="tx1"/>
                </a:solidFill>
              </a:rPr>
              <a:t>CALorimeter</a:t>
            </a:r>
            <a:r>
              <a:rPr lang="en-US" altLang="ja-JP" sz="2400" dirty="0" smtClean="0">
                <a:solidFill>
                  <a:schemeClr val="tx1"/>
                </a:solidFill>
              </a:rPr>
              <a:t> </a:t>
            </a:r>
            <a:r>
              <a:rPr lang="ja-JP" altLang="en-US" sz="2400" dirty="0" smtClean="0">
                <a:solidFill>
                  <a:schemeClr val="tx1"/>
                </a:solidFill>
              </a:rPr>
              <a:t>）</a:t>
            </a:r>
            <a:endParaRPr lang="en-US" altLang="ja-JP" sz="2400" dirty="0" smtClean="0">
              <a:solidFill>
                <a:schemeClr val="tx1"/>
              </a:solidFill>
            </a:endParaRPr>
          </a:p>
          <a:p>
            <a:pPr>
              <a:lnSpc>
                <a:spcPts val="2600"/>
              </a:lnSpc>
            </a:pPr>
            <a:r>
              <a:rPr lang="en-US" altLang="ja-JP" sz="2400" dirty="0" smtClean="0">
                <a:solidFill>
                  <a:schemeClr val="tx1"/>
                </a:solidFill>
              </a:rPr>
              <a:t>e</a:t>
            </a:r>
            <a:r>
              <a:rPr lang="ja-JP" altLang="en-US" sz="2400" dirty="0" err="1" smtClean="0">
                <a:solidFill>
                  <a:schemeClr val="tx1"/>
                </a:solidFill>
              </a:rPr>
              <a:t>、</a:t>
            </a:r>
            <a:r>
              <a:rPr lang="en-US" altLang="ja-JP" sz="2400" dirty="0" smtClean="0">
                <a:solidFill>
                  <a:schemeClr val="tx1"/>
                </a:solidFill>
              </a:rPr>
              <a:t>γ</a:t>
            </a:r>
            <a:r>
              <a:rPr lang="ja-JP" altLang="en-US" sz="2400" dirty="0" smtClean="0">
                <a:solidFill>
                  <a:schemeClr val="tx1"/>
                </a:solidFill>
              </a:rPr>
              <a:t>を捕まえて、エネルギーを測る。光子・</a:t>
            </a:r>
            <a:r>
              <a:rPr lang="en-US" altLang="ja-JP" sz="2400" dirty="0" smtClean="0">
                <a:solidFill>
                  <a:schemeClr val="tx1"/>
                </a:solidFill>
              </a:rPr>
              <a:t>jet</a:t>
            </a:r>
            <a:r>
              <a:rPr lang="ja-JP" altLang="en-US" sz="2400" dirty="0" smtClean="0">
                <a:solidFill>
                  <a:schemeClr val="tx1"/>
                </a:solidFill>
              </a:rPr>
              <a:t>物理の探索。</a:t>
            </a:r>
          </a:p>
        </p:txBody>
      </p:sp>
      <p:cxnSp>
        <p:nvCxnSpPr>
          <p:cNvPr id="42" name="直線コネクタ 41"/>
          <p:cNvCxnSpPr>
            <a:stCxn id="41" idx="1"/>
          </p:cNvCxnSpPr>
          <p:nvPr/>
        </p:nvCxnSpPr>
        <p:spPr>
          <a:xfrm rot="10800000" flipH="1" flipV="1">
            <a:off x="71406" y="1214422"/>
            <a:ext cx="642942" cy="2786082"/>
          </a:xfrm>
          <a:prstGeom prst="line">
            <a:avLst/>
          </a:prstGeom>
        </p:spPr>
        <p:style>
          <a:lnRef idx="3">
            <a:schemeClr val="accent6"/>
          </a:lnRef>
          <a:fillRef idx="0">
            <a:schemeClr val="accent6"/>
          </a:fillRef>
          <a:effectRef idx="2">
            <a:schemeClr val="accent6"/>
          </a:effectRef>
          <a:fontRef idx="minor">
            <a:schemeClr val="tx1"/>
          </a:fontRef>
        </p:style>
      </p:cxnSp>
      <p:sp>
        <p:nvSpPr>
          <p:cNvPr id="18" name="テキスト ボックス 17"/>
          <p:cNvSpPr txBox="1"/>
          <p:nvPr/>
        </p:nvSpPr>
        <p:spPr>
          <a:xfrm>
            <a:off x="642910" y="2500306"/>
            <a:ext cx="2571768" cy="830997"/>
          </a:xfrm>
          <a:prstGeom prst="rect">
            <a:avLst/>
          </a:prstGeom>
          <a:solidFill>
            <a:schemeClr val="bg2"/>
          </a:solidFill>
        </p:spPr>
        <p:txBody>
          <a:bodyPr wrap="square" rtlCol="0">
            <a:spAutoFit/>
          </a:bodyPr>
          <a:lstStyle/>
          <a:p>
            <a:r>
              <a:rPr lang="ja-JP" altLang="en-US" sz="2400" dirty="0" smtClean="0"/>
              <a:t>正面から</a:t>
            </a:r>
            <a:endParaRPr lang="en-US" altLang="ja-JP" sz="2400" dirty="0" smtClean="0"/>
          </a:p>
          <a:p>
            <a:r>
              <a:rPr kumimoji="1" lang="ja-JP" altLang="en-US" sz="2400" dirty="0" smtClean="0"/>
              <a:t>ビーム軸方向から</a:t>
            </a:r>
            <a:endParaRPr kumimoji="1" lang="ja-JP" altLang="en-US" sz="2400" dirty="0"/>
          </a:p>
        </p:txBody>
      </p:sp>
      <p:cxnSp>
        <p:nvCxnSpPr>
          <p:cNvPr id="15" name="直線コネクタ 14"/>
          <p:cNvCxnSpPr>
            <a:stCxn id="13" idx="1"/>
          </p:cNvCxnSpPr>
          <p:nvPr/>
        </p:nvCxnSpPr>
        <p:spPr>
          <a:xfrm rot="10800000" flipH="1" flipV="1">
            <a:off x="2571736" y="2071678"/>
            <a:ext cx="357190" cy="1714512"/>
          </a:xfrm>
          <a:prstGeom prst="line">
            <a:avLst/>
          </a:prstGeom>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1603</TotalTime>
  <Words>696</Words>
  <Application>Microsoft Office PowerPoint</Application>
  <PresentationFormat>画面に合わせる (4:3)</PresentationFormat>
  <Paragraphs>319</Paragraphs>
  <Slides>31</Slides>
  <Notes>2</Notes>
  <HiddenSlides>0</HiddenSlides>
  <MMClips>1</MMClips>
  <ScaleCrop>false</ScaleCrop>
  <HeadingPairs>
    <vt:vector size="6" baseType="variant">
      <vt:variant>
        <vt:lpstr>テーマ</vt:lpstr>
      </vt:variant>
      <vt:variant>
        <vt:i4>1</vt:i4>
      </vt:variant>
      <vt:variant>
        <vt:lpstr>埋め込まれた OLE サーバー</vt:lpstr>
      </vt:variant>
      <vt:variant>
        <vt:i4>3</vt:i4>
      </vt:variant>
      <vt:variant>
        <vt:lpstr>スライド タイトル</vt:lpstr>
      </vt:variant>
      <vt:variant>
        <vt:i4>31</vt:i4>
      </vt:variant>
    </vt:vector>
  </HeadingPairs>
  <TitlesOfParts>
    <vt:vector size="35" baseType="lpstr">
      <vt:lpstr>Office テーマ</vt:lpstr>
      <vt:lpstr>数式</vt:lpstr>
      <vt:lpstr>Equation</vt:lpstr>
      <vt:lpstr>Formel</vt:lpstr>
      <vt:lpstr>2009年度　宇宙史拠点実習LHC-ALICE班の成果報告会 『LHC-ALICE実験における Event Displayによる観測と荷電粒子の解析』</vt:lpstr>
      <vt:lpstr>宇宙史拠点実習で行ったこと</vt:lpstr>
      <vt:lpstr>研究目的</vt:lpstr>
      <vt:lpstr>CERN</vt:lpstr>
      <vt:lpstr>LHC</vt:lpstr>
      <vt:lpstr>ALICE</vt:lpstr>
      <vt:lpstr>ALICE</vt:lpstr>
      <vt:lpstr>ALICE検出器</vt:lpstr>
      <vt:lpstr>ALICE検出器</vt:lpstr>
      <vt:lpstr>ALICE検出器</vt:lpstr>
      <vt:lpstr>Event Display</vt:lpstr>
      <vt:lpstr>Event Display ～AliEve ～の例</vt:lpstr>
      <vt:lpstr>Event Display ～AliEve ～の例</vt:lpstr>
      <vt:lpstr>Event Display ～AliEve ～の例</vt:lpstr>
      <vt:lpstr>Event Display ～AliEve ～の例</vt:lpstr>
      <vt:lpstr>Event Display ～AliEve ～の例</vt:lpstr>
      <vt:lpstr>Event Display ～AliEve ～の例</vt:lpstr>
      <vt:lpstr>データ解析</vt:lpstr>
      <vt:lpstr>φ分布</vt:lpstr>
      <vt:lpstr>Multiplicity</vt:lpstr>
      <vt:lpstr>分布</vt:lpstr>
      <vt:lpstr>η分布</vt:lpstr>
      <vt:lpstr>まとめ</vt:lpstr>
      <vt:lpstr>ありがとうございました</vt:lpstr>
      <vt:lpstr>追加スライド 補足説明</vt:lpstr>
      <vt:lpstr>LHC</vt:lpstr>
      <vt:lpstr>ALICE検出器</vt:lpstr>
      <vt:lpstr>Event Display ～Alieve ～の例</vt:lpstr>
      <vt:lpstr>ALICE検出器の粒子識別一覧</vt:lpstr>
      <vt:lpstr>Definitions</vt:lpstr>
      <vt:lpstr>Minimum Bias Event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x</dc:creator>
  <cp:lastModifiedBy>x</cp:lastModifiedBy>
  <cp:revision>158</cp:revision>
  <dcterms:created xsi:type="dcterms:W3CDTF">2010-03-17T15:20:29Z</dcterms:created>
  <dcterms:modified xsi:type="dcterms:W3CDTF">2010-03-23T01:20:24Z</dcterms:modified>
</cp:coreProperties>
</file>