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69" r:id="rId4"/>
    <p:sldId id="260" r:id="rId5"/>
    <p:sldId id="261" r:id="rId6"/>
    <p:sldId id="266" r:id="rId7"/>
    <p:sldId id="264" r:id="rId8"/>
    <p:sldId id="274" r:id="rId9"/>
    <p:sldId id="265" r:id="rId10"/>
    <p:sldId id="268" r:id="rId11"/>
    <p:sldId id="273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36" autoAdjust="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E05A-58E4-492C-912C-AFFE310F0ABB}" type="datetimeFigureOut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03BDC-2269-4257-988E-FD394385A7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03BDC-2269-4257-988E-FD394385A7D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1FFD-1AF3-4F69-A516-C3F84E913FF0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9510-EFA9-4345-AE0D-D8F9F0DD8F51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21CD-A45F-4947-9F17-C762419CAD7E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5FBC-69C3-4BEE-99C7-D6FF7D9572B3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B98-09E7-4CF0-A462-080D0C8E4649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04F6-8A6F-4C4C-907D-F1BC90FE9667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7A-B45E-4714-9006-56192BF7E690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5C25-C812-4DEE-A8EF-D34295F91060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6271-5B5E-464B-8D3B-41227DFAAA70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4D58-82E7-4E8B-BC29-B09E4C22AE18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4874-C1AE-44FC-8810-7093FE24280A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EE6B2C-1B5B-4F09-BBFF-9B4D56D61A5E}" type="datetime1">
              <a:rPr kumimoji="1" lang="ja-JP" altLang="en-US" smtClean="0"/>
              <a:pPr/>
              <a:t>2010/7/21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59F0FA-DC79-49A4-AE76-CACCA1CE076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56992"/>
            <a:ext cx="7704856" cy="648072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Clustering</a:t>
            </a:r>
            <a:r>
              <a:rPr lang="ja-JP" altLang="en-US" sz="3600" dirty="0" smtClean="0"/>
              <a:t>を用いた</a:t>
            </a:r>
            <a:r>
              <a:rPr lang="en-US" altLang="ja-JP" sz="3600" dirty="0" err="1" smtClean="0"/>
              <a:t>EMCal</a:t>
            </a:r>
            <a:r>
              <a:rPr lang="ja-JP" altLang="en-US" sz="3600" dirty="0" smtClean="0"/>
              <a:t>解析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5576" y="4314828"/>
            <a:ext cx="6400800" cy="2138508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dirty="0" smtClean="0"/>
              <a:t>2010/7/21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高エネルギー原子核実験</a:t>
            </a:r>
            <a:r>
              <a:rPr kumimoji="1" lang="ja-JP" altLang="en-US" sz="2400" dirty="0" smtClean="0"/>
              <a:t>研究室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博士課程前期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年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水野三四郎</a:t>
            </a:r>
            <a:endParaRPr kumimoji="1" lang="ja-JP" altLang="en-US" sz="2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108520" y="2780928"/>
            <a:ext cx="8691570" cy="57606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宇宙史拠点実習　中間報告　　</a:t>
            </a: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CERN</a:t>
            </a:r>
            <a:endParaRPr kumimoji="1" lang="ja-JP" altLang="en-US" sz="2800" i="0" u="none" strike="noStrike" kern="0" cap="none" spc="0" normalizeH="0" baseline="0" noProof="0" dirty="0">
              <a:ln>
                <a:noFill/>
              </a:ln>
              <a:solidFill>
                <a:schemeClr val="tx2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5122" name="Picture 2" descr="C:\Users\sanshirou\Desktop\宇宙史\スライド\中間発表\picture\Alice_det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5881339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3074" name="Picture 2" descr="C:\Users\sanshirou\Desktop\宇宙史\スライド\中間発表\picture\#_clust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42815"/>
            <a:ext cx="7200800" cy="5383257"/>
          </a:xfrm>
          <a:prstGeom prst="rect">
            <a:avLst/>
          </a:prstGeom>
          <a:noFill/>
        </p:spPr>
      </p:pic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611560" y="260649"/>
            <a:ext cx="7704856" cy="15841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en-US" altLang="ja-JP" sz="3200" kern="0" dirty="0" smtClean="0">
                <a:solidFill>
                  <a:schemeClr val="tx2"/>
                </a:solidFill>
              </a:rPr>
              <a:t>pi0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の崩壊を</a:t>
            </a:r>
            <a:r>
              <a:rPr lang="en-US" altLang="ja-JP" sz="3200" kern="0" dirty="0" smtClean="0">
                <a:solidFill>
                  <a:schemeClr val="tx2"/>
                </a:solidFill>
              </a:rPr>
              <a:t>MC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でシミュレーションしたもの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4098" name="Picture 2" descr="C:\Users\sanshirou\Desktop\宇宙史\スライド\中間発表\picture\energy_clust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06430"/>
            <a:ext cx="7344816" cy="5490922"/>
          </a:xfrm>
          <a:prstGeom prst="rect">
            <a:avLst/>
          </a:prstGeom>
          <a:noFill/>
        </p:spPr>
      </p:pic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611560" y="260649"/>
            <a:ext cx="7704856" cy="15841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en-US" altLang="ja-JP" sz="3200" kern="0" dirty="0" smtClean="0">
                <a:solidFill>
                  <a:schemeClr val="tx2"/>
                </a:solidFill>
              </a:rPr>
              <a:t>pi0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の崩壊を</a:t>
            </a:r>
            <a:r>
              <a:rPr lang="en-US" altLang="ja-JP" sz="3200" kern="0" dirty="0" smtClean="0">
                <a:solidFill>
                  <a:schemeClr val="tx2"/>
                </a:solidFill>
              </a:rPr>
              <a:t>MC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でシミュレーションしたもの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661248"/>
            <a:ext cx="8640960" cy="1008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 smtClean="0"/>
              <a:t>たぶん、明後日は見せれないと思うが、できたら見せる予定</a:t>
            </a:r>
            <a:endParaRPr lang="en-US" altLang="ja-JP" dirty="0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31912" y="629072"/>
            <a:ext cx="8784976" cy="237626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既存の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Clustering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の位置情報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の位置情報から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の位置を求めたものとの比較した図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323528" y="3068960"/>
            <a:ext cx="8640960" cy="6480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の中心の座標はわかっている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323528" y="3789040"/>
            <a:ext cx="8640960" cy="936104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en-US" altLang="ja-JP" sz="3200" kern="0" dirty="0" smtClean="0">
                <a:solidFill>
                  <a:schemeClr val="tx2"/>
                </a:solidFill>
              </a:rPr>
              <a:t>Cluster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の重心は</a:t>
            </a:r>
            <a:r>
              <a:rPr lang="en-US" altLang="ja-JP" sz="3200" kern="0" dirty="0" smtClean="0">
                <a:solidFill>
                  <a:schemeClr val="tx2"/>
                </a:solidFill>
              </a:rPr>
              <a:t>Cell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の</a:t>
            </a:r>
            <a:r>
              <a:rPr lang="en-US" altLang="ja-JP" sz="3200" kern="0" dirty="0" smtClean="0">
                <a:solidFill>
                  <a:schemeClr val="tx2"/>
                </a:solidFill>
              </a:rPr>
              <a:t>energy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によって重みをつけて</a:t>
            </a:r>
            <a:r>
              <a:rPr lang="ja-JP" altLang="en-US" sz="3200" kern="0" dirty="0" smtClean="0">
                <a:solidFill>
                  <a:schemeClr val="tx2"/>
                </a:solidFill>
              </a:rPr>
              <a:t>求める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 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LHC-ALICE</a:t>
            </a:r>
            <a:endParaRPr kumimoji="1" lang="en-US" altLang="ja-JP" sz="28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r>
              <a:rPr kumimoji="1" lang="ja-JP" altLang="en-US" sz="2800" dirty="0" smtClean="0"/>
              <a:t>－</a:t>
            </a:r>
            <a:r>
              <a:rPr kumimoji="1" lang="en-US" altLang="ja-JP" sz="2800" dirty="0" err="1" smtClean="0"/>
              <a:t>ElectroMagnetic</a:t>
            </a:r>
            <a:r>
              <a:rPr kumimoji="1" lang="en-US" altLang="ja-JP" sz="2800" dirty="0" smtClean="0"/>
              <a:t> Calorimeter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1100" dirty="0" smtClean="0"/>
          </a:p>
          <a:p>
            <a:pPr>
              <a:buNone/>
            </a:pP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Clustering</a:t>
            </a:r>
            <a:endParaRPr kumimoji="1" lang="en-US" altLang="ja-JP" sz="2800" dirty="0" smtClean="0"/>
          </a:p>
          <a:p>
            <a:pPr>
              <a:buNone/>
            </a:pPr>
            <a:endParaRPr lang="en-US" altLang="ja-JP" sz="1100" dirty="0" smtClean="0"/>
          </a:p>
          <a:p>
            <a:pPr>
              <a:buNone/>
            </a:pPr>
            <a:r>
              <a:rPr lang="ja-JP" altLang="en-US" sz="2800" dirty="0" smtClean="0"/>
              <a:t>－</a:t>
            </a:r>
            <a:r>
              <a:rPr lang="en-US" altLang="ja-JP" sz="2800" dirty="0" smtClean="0"/>
              <a:t>N×N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Clustering</a:t>
            </a:r>
            <a:r>
              <a:rPr lang="ja-JP" altLang="en-US" sz="2800" dirty="0" smtClean="0"/>
              <a:t>の方法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1100" dirty="0" smtClean="0"/>
          </a:p>
          <a:p>
            <a:pPr>
              <a:buNone/>
            </a:pPr>
            <a:r>
              <a:rPr kumimoji="1" lang="ja-JP" altLang="en-US" sz="2800" dirty="0" smtClean="0"/>
              <a:t>・現在</a:t>
            </a:r>
            <a:r>
              <a:rPr kumimoji="1" lang="ja-JP" altLang="en-US" sz="2800" dirty="0" smtClean="0"/>
              <a:t>の進捗状況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1100" dirty="0" smtClean="0"/>
          </a:p>
          <a:p>
            <a:pPr>
              <a:buNone/>
            </a:pPr>
            <a:r>
              <a:rPr kumimoji="1" lang="ja-JP" altLang="en-US" sz="2800" dirty="0" smtClean="0"/>
              <a:t>・今後</a:t>
            </a:r>
            <a:r>
              <a:rPr kumimoji="1" lang="ja-JP" altLang="en-US" sz="2800" dirty="0" smtClean="0"/>
              <a:t>の課題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LHC-ALICE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268761"/>
            <a:ext cx="8435280" cy="2880319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ja-JP" altLang="en-US" sz="2400" dirty="0" smtClean="0"/>
              <a:t>・加速器の直径が約</a:t>
            </a:r>
            <a:r>
              <a:rPr lang="en-US" altLang="ja-JP" sz="2400" dirty="0" smtClean="0"/>
              <a:t>30km</a:t>
            </a:r>
          </a:p>
          <a:p>
            <a:pPr lvl="0">
              <a:buNone/>
              <a:defRPr/>
            </a:pPr>
            <a:r>
              <a:rPr lang="ja-JP" altLang="en-US" sz="2400" dirty="0" smtClean="0"/>
              <a:t>・重心系で最大</a:t>
            </a:r>
            <a:r>
              <a:rPr lang="en-US" altLang="ja-JP" sz="2400" dirty="0" smtClean="0"/>
              <a:t>14TeV</a:t>
            </a:r>
            <a:r>
              <a:rPr lang="ja-JP" altLang="en-US" sz="2400" dirty="0" smtClean="0"/>
              <a:t>の衝突エネルギーで陽子同士を正面衝突</a:t>
            </a:r>
            <a:endParaRPr lang="en-US" altLang="ja-JP" sz="2400" dirty="0" smtClean="0"/>
          </a:p>
          <a:p>
            <a:pPr lvl="0">
              <a:buNone/>
              <a:defRPr/>
            </a:pPr>
            <a:r>
              <a:rPr lang="ja-JP" altLang="en-US" sz="2400" dirty="0" smtClean="0"/>
              <a:t>　させることができる</a:t>
            </a:r>
          </a:p>
          <a:p>
            <a:pPr>
              <a:buNone/>
            </a:pPr>
            <a:endParaRPr lang="en-US" altLang="ja-JP" sz="1200" dirty="0" smtClean="0"/>
          </a:p>
          <a:p>
            <a:pPr>
              <a:buNone/>
            </a:pPr>
            <a:r>
              <a:rPr lang="ja-JP" altLang="en-US" sz="2400" dirty="0" smtClean="0"/>
              <a:t>・高温高密度状態である</a:t>
            </a:r>
            <a:r>
              <a:rPr lang="en-US" altLang="ja-JP" sz="2400" dirty="0" smtClean="0"/>
              <a:t>Quark Gluon Plasma(QGP)</a:t>
            </a:r>
            <a:r>
              <a:rPr lang="ja-JP" altLang="en-US" sz="2400" dirty="0" smtClean="0"/>
              <a:t>を主に解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析</a:t>
            </a:r>
            <a:r>
              <a:rPr lang="ja-JP" altLang="en-US" sz="2400" dirty="0" smtClean="0"/>
              <a:t>する</a:t>
            </a:r>
            <a:r>
              <a:rPr lang="en-US" altLang="ja-JP" sz="2400" dirty="0" smtClean="0"/>
              <a:t>ALICE</a:t>
            </a:r>
            <a:r>
              <a:rPr lang="ja-JP" altLang="en-US" sz="2400" dirty="0" smtClean="0"/>
              <a:t>実験がある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331640" cy="365125"/>
          </a:xfrm>
        </p:spPr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851920" y="4005064"/>
            <a:ext cx="4520580" cy="2689870"/>
            <a:chOff x="3275856" y="4005064"/>
            <a:chExt cx="4736604" cy="2689870"/>
          </a:xfrm>
        </p:grpSpPr>
        <p:pic>
          <p:nvPicPr>
            <p:cNvPr id="4" name="Picture 2" descr="C:\Users\sanshirou\Desktop\宇宙史\スライド\中間発表\picture\CERN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5856" y="4005064"/>
              <a:ext cx="4736604" cy="2689870"/>
            </a:xfrm>
            <a:prstGeom prst="rect">
              <a:avLst/>
            </a:prstGeom>
            <a:noFill/>
          </p:spPr>
        </p:pic>
        <p:sp>
          <p:nvSpPr>
            <p:cNvPr id="9" name="円/楕円 8"/>
            <p:cNvSpPr/>
            <p:nvPr/>
          </p:nvSpPr>
          <p:spPr>
            <a:xfrm>
              <a:off x="4139952" y="5589240"/>
              <a:ext cx="936104" cy="79208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179512" y="4221088"/>
            <a:ext cx="3600400" cy="237626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・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ALICE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実験の検出器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 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TPC</a:t>
            </a:r>
            <a:r>
              <a:rPr lang="ja-JP" altLang="en-US" sz="2400" kern="0" dirty="0" err="1" smtClean="0">
                <a:solidFill>
                  <a:schemeClr val="tx2"/>
                </a:solidFill>
              </a:rPr>
              <a:t>、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TRD</a:t>
            </a:r>
            <a:r>
              <a:rPr lang="ja-JP" altLang="en-US" sz="2400" kern="0" dirty="0" err="1" smtClean="0">
                <a:solidFill>
                  <a:schemeClr val="tx2"/>
                </a:solidFill>
              </a:rPr>
              <a:t>、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PMD</a:t>
            </a:r>
            <a:r>
              <a:rPr lang="ja-JP" altLang="en-US" sz="2400" kern="0" dirty="0" err="1" smtClean="0">
                <a:solidFill>
                  <a:schemeClr val="tx2"/>
                </a:solidFill>
              </a:rPr>
              <a:t>、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TOF</a:t>
            </a:r>
            <a:r>
              <a:rPr lang="ja-JP" altLang="en-US" sz="2400" kern="0" dirty="0" err="1" smtClean="0">
                <a:solidFill>
                  <a:schemeClr val="tx2"/>
                </a:solidFill>
              </a:rPr>
              <a:t>、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en-US" altLang="ja-JP" sz="2400" kern="0" dirty="0" smtClean="0">
                <a:solidFill>
                  <a:schemeClr val="tx2"/>
                </a:solidFill>
              </a:rPr>
              <a:t> 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PHOS</a:t>
            </a:r>
            <a:r>
              <a:rPr lang="ja-JP" altLang="en-US" sz="2400" kern="0" dirty="0" err="1" smtClean="0">
                <a:solidFill>
                  <a:schemeClr val="tx2"/>
                </a:solidFill>
              </a:rPr>
              <a:t>、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 </a:t>
            </a:r>
            <a:r>
              <a:rPr lang="en-US" altLang="ja-JP" sz="2400" kern="0" dirty="0" err="1" smtClean="0">
                <a:solidFill>
                  <a:schemeClr val="tx2"/>
                </a:solidFill>
              </a:rPr>
              <a:t>EMCal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などがイ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en-US" altLang="ja-JP" sz="2400" kern="0" dirty="0" smtClean="0">
                <a:solidFill>
                  <a:schemeClr val="tx2"/>
                </a:solidFill>
              </a:rPr>
              <a:t> 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ンストールされている</a:t>
            </a:r>
            <a:endParaRPr kumimoji="1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ElectroMagnetic</a:t>
            </a:r>
            <a:r>
              <a:rPr lang="en-US" altLang="ja-JP" dirty="0" smtClean="0"/>
              <a:t> Calorimeter</a:t>
            </a:r>
            <a:endParaRPr kumimoji="1" lang="ja-JP" altLang="en-US" dirty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395536" y="1340768"/>
            <a:ext cx="8291264" cy="223224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・電磁シャワーを効率よく起こさせるために鉛から構成されている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・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6cm×6cm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の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Cell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と呼ばれる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ものの集合体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・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-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0.7&lt;eta&lt;0.7,80&lt;phi&lt;120</a:t>
            </a:r>
            <a:endParaRPr lang="ja-JP" altLang="en-US" sz="2400" kern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・通過粒子の</a:t>
            </a:r>
            <a:r>
              <a:rPr lang="en-US" altLang="ja-JP" sz="2400" kern="0" dirty="0" smtClean="0">
                <a:solidFill>
                  <a:schemeClr val="tx2"/>
                </a:solidFill>
              </a:rPr>
              <a:t>energy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損失を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測り、運動量との関係より粒子識別</a:t>
            </a:r>
            <a:endParaRPr lang="en-US" altLang="ja-JP" sz="2400" kern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solidFill>
                  <a:schemeClr val="tx2"/>
                </a:solidFill>
              </a:rPr>
              <a:t>　</a:t>
            </a:r>
            <a:r>
              <a:rPr lang="ja-JP" altLang="en-US" sz="2400" kern="0" dirty="0" smtClean="0">
                <a:solidFill>
                  <a:schemeClr val="tx2"/>
                </a:solidFill>
              </a:rPr>
              <a:t>を行う</a:t>
            </a:r>
            <a:endParaRPr lang="ja-JP" altLang="en-US" sz="2400" kern="0" dirty="0" smtClean="0">
              <a:solidFill>
                <a:schemeClr val="tx2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427984" y="3789040"/>
            <a:ext cx="3888432" cy="2854031"/>
            <a:chOff x="4211960" y="3861048"/>
            <a:chExt cx="3256583" cy="2782023"/>
          </a:xfrm>
        </p:grpSpPr>
        <p:pic>
          <p:nvPicPr>
            <p:cNvPr id="2052" name="Picture 4" descr="C:\Users\sanshirou\Desktop\宇宙史\スライド\中間発表\picture\emcal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3861048"/>
              <a:ext cx="3256583" cy="2780928"/>
            </a:xfrm>
            <a:prstGeom prst="rect">
              <a:avLst/>
            </a:prstGeom>
            <a:noFill/>
          </p:spPr>
        </p:pic>
        <p:sp>
          <p:nvSpPr>
            <p:cNvPr id="13" name="正方形/長方形 12"/>
            <p:cNvSpPr/>
            <p:nvPr/>
          </p:nvSpPr>
          <p:spPr>
            <a:xfrm>
              <a:off x="4211960" y="4005064"/>
              <a:ext cx="129614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211960" y="4221088"/>
              <a:ext cx="129614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211960" y="4077072"/>
              <a:ext cx="129614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004048" y="6597352"/>
              <a:ext cx="2448272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076056" y="6525344"/>
              <a:ext cx="2376264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53" name="Picture 5" descr="C:\Users\sanshirou\Desktop\宇宙史\スライド\中間発表\picture\ALICE_beam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046215" cy="2901356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475656" cy="365125"/>
          </a:xfrm>
        </p:spPr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 rot="19879223">
            <a:off x="1692479" y="4052647"/>
            <a:ext cx="1019371" cy="8640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2843808" y="4149080"/>
            <a:ext cx="1728192" cy="64807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Clustering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/>
              <a:t>・</a:t>
            </a:r>
            <a:r>
              <a:rPr kumimoji="1" lang="ja-JP" altLang="en-US" sz="2400" dirty="0" smtClean="0"/>
              <a:t>粒子</a:t>
            </a:r>
            <a:r>
              <a:rPr kumimoji="1" lang="ja-JP" altLang="en-US" sz="2400" dirty="0" smtClean="0"/>
              <a:t>が通過した際</a:t>
            </a:r>
            <a:r>
              <a:rPr kumimoji="1" lang="ja-JP" altLang="en-US" sz="2400" dirty="0" smtClean="0"/>
              <a:t>に、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数個をひとつのかたまり</a:t>
            </a:r>
            <a:r>
              <a:rPr lang="ja-JP" altLang="en-US" sz="2400" dirty="0" smtClean="0"/>
              <a:t>して、通過粒子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energy</a:t>
            </a:r>
            <a:r>
              <a:rPr lang="ja-JP" altLang="en-US" sz="2400" dirty="0" smtClean="0"/>
              <a:t>損失の総量を</a:t>
            </a:r>
            <a:r>
              <a:rPr lang="ja-JP" altLang="en-US" sz="2400" dirty="0" smtClean="0"/>
              <a:t>求める</a:t>
            </a:r>
            <a:endParaRPr lang="en-US" altLang="ja-JP" sz="2400" dirty="0" smtClean="0"/>
          </a:p>
          <a:p>
            <a:pPr lvl="0">
              <a:buNone/>
              <a:defRPr/>
            </a:pPr>
            <a:endParaRPr lang="en-US" altLang="ja-JP" sz="2400" dirty="0" smtClean="0"/>
          </a:p>
          <a:p>
            <a:pPr lvl="0">
              <a:buNone/>
              <a:defRPr/>
            </a:pPr>
            <a:r>
              <a:rPr lang="ja-JP" altLang="en-US" sz="2400" dirty="0" smtClean="0"/>
              <a:t>・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の位置から</a:t>
            </a:r>
            <a:r>
              <a:rPr lang="ja-JP" altLang="en-US" sz="2400" dirty="0" smtClean="0"/>
              <a:t>粒子の入射</a:t>
            </a:r>
            <a:r>
              <a:rPr lang="ja-JP" altLang="en-US" sz="2400" dirty="0" smtClean="0"/>
              <a:t>位置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求める</a:t>
            </a:r>
            <a:endParaRPr lang="en-US" altLang="ja-JP" sz="2400" dirty="0" smtClean="0"/>
          </a:p>
          <a:p>
            <a:pPr lvl="0">
              <a:buNone/>
              <a:defRPr/>
            </a:pPr>
            <a:r>
              <a:rPr lang="en-US" altLang="ja-JP" sz="2400" dirty="0" smtClean="0"/>
              <a:t>--Cell</a:t>
            </a:r>
            <a:r>
              <a:rPr lang="ja-JP" altLang="en-US" sz="2400" dirty="0" smtClean="0"/>
              <a:t>の中心の位置に</a:t>
            </a:r>
            <a:r>
              <a:rPr lang="en-US" altLang="ja-JP" sz="2400" dirty="0" smtClean="0"/>
              <a:t>energy</a:t>
            </a:r>
            <a:r>
              <a:rPr lang="ja-JP" altLang="en-US" sz="2400" dirty="0" smtClean="0"/>
              <a:t>の重みをつけたもの</a:t>
            </a:r>
            <a:endParaRPr lang="en-US" altLang="ja-JP" sz="2400" dirty="0" smtClean="0"/>
          </a:p>
          <a:p>
            <a:pPr lvl="0">
              <a:buNone/>
              <a:defRPr/>
            </a:pPr>
            <a:endParaRPr lang="en-US" altLang="ja-JP" sz="2400" dirty="0" smtClean="0"/>
          </a:p>
          <a:p>
            <a:pPr lvl="0">
              <a:buNone/>
              <a:defRPr/>
            </a:pPr>
            <a:r>
              <a:rPr lang="ja-JP" altLang="en-US" sz="2400" dirty="0" smtClean="0"/>
              <a:t>・</a:t>
            </a:r>
            <a:r>
              <a:rPr lang="en-US" altLang="ja-JP" sz="2400" dirty="0" smtClean="0"/>
              <a:t>Signal</a:t>
            </a:r>
            <a:r>
              <a:rPr lang="ja-JP" altLang="en-US" sz="2400" dirty="0" smtClean="0"/>
              <a:t>がある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の近くの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全てをひとつのかたまり</a:t>
            </a:r>
            <a:r>
              <a:rPr lang="ja-JP" altLang="en-US" sz="2400" dirty="0" smtClean="0"/>
              <a:t>とすると、</a:t>
            </a:r>
            <a:r>
              <a:rPr lang="ja-JP" altLang="en-US" sz="2400" dirty="0" smtClean="0"/>
              <a:t>近</a:t>
            </a:r>
            <a:endParaRPr lang="en-US" altLang="ja-JP" sz="2400" dirty="0" smtClean="0"/>
          </a:p>
          <a:p>
            <a:pPr lvl="0"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dirty="0" smtClean="0"/>
              <a:t>くに入射</a:t>
            </a:r>
            <a:r>
              <a:rPr lang="ja-JP" altLang="en-US" sz="2400" dirty="0" smtClean="0"/>
              <a:t>した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つ以上の粒子を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つ粒子と</a:t>
            </a:r>
            <a:r>
              <a:rPr lang="ja-JP" altLang="en-US" sz="2400" dirty="0" smtClean="0"/>
              <a:t>判断して</a:t>
            </a:r>
            <a:r>
              <a:rPr lang="ja-JP" altLang="en-US" sz="2400" dirty="0" smtClean="0"/>
              <a:t>しまう</a:t>
            </a:r>
            <a:endParaRPr lang="en-US" altLang="ja-JP" sz="2400" dirty="0" smtClean="0"/>
          </a:p>
          <a:p>
            <a:pPr lvl="0">
              <a:buNone/>
              <a:defRPr/>
            </a:pPr>
            <a:endParaRPr lang="en-US" altLang="ja-JP" sz="2400" dirty="0" smtClean="0"/>
          </a:p>
          <a:p>
            <a:pPr lvl="0">
              <a:buNone/>
              <a:defRPr/>
            </a:pPr>
            <a:r>
              <a:rPr lang="ja-JP" altLang="en-US" sz="2400" dirty="0" smtClean="0"/>
              <a:t>　より正確</a:t>
            </a:r>
            <a:r>
              <a:rPr lang="ja-JP" altLang="en-US" sz="2400" dirty="0" smtClean="0"/>
              <a:t>な方法を考える必要が</a:t>
            </a:r>
            <a:r>
              <a:rPr lang="ja-JP" altLang="en-US" sz="2400" dirty="0" smtClean="0"/>
              <a:t>ある</a:t>
            </a:r>
            <a:endParaRPr lang="en-US" altLang="ja-JP" sz="2400" dirty="0" smtClean="0"/>
          </a:p>
          <a:p>
            <a:pPr>
              <a:buNone/>
              <a:defRPr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7794"/>
            <a:ext cx="8229600" cy="796950"/>
          </a:xfrm>
        </p:spPr>
        <p:txBody>
          <a:bodyPr/>
          <a:lstStyle/>
          <a:p>
            <a:r>
              <a:rPr kumimoji="1" lang="en-US" altLang="ja-JP" dirty="0" smtClean="0"/>
              <a:t>N×N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Clustering</a:t>
            </a:r>
            <a:r>
              <a:rPr kumimoji="1" lang="ja-JP" altLang="en-US" dirty="0" smtClean="0"/>
              <a:t>の方法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smtClean="0"/>
              <a:t>1. </a:t>
            </a:r>
            <a:r>
              <a:rPr lang="en-US" altLang="ja-JP" sz="2400" dirty="0" smtClean="0"/>
              <a:t>Signal</a:t>
            </a:r>
            <a:r>
              <a:rPr lang="ja-JP" altLang="en-US" sz="2400" dirty="0" smtClean="0"/>
              <a:t>のある</a:t>
            </a:r>
            <a:r>
              <a:rPr kumimoji="1" lang="en-US" altLang="ja-JP" sz="2400" dirty="0" smtClean="0"/>
              <a:t>Cell</a:t>
            </a:r>
            <a:r>
              <a:rPr kumimoji="1" lang="ja-JP" altLang="en-US" sz="2400" dirty="0" smtClean="0"/>
              <a:t>中</a:t>
            </a:r>
            <a:r>
              <a:rPr kumimoji="1" lang="ja-JP" altLang="en-US" sz="2400" dirty="0" smtClean="0"/>
              <a:t>で</a:t>
            </a:r>
            <a:r>
              <a:rPr kumimoji="1" lang="ja-JP" altLang="en-US" sz="2400" dirty="0" smtClean="0"/>
              <a:t>最も</a:t>
            </a:r>
            <a:r>
              <a:rPr kumimoji="1" lang="en-US" altLang="ja-JP" sz="2400" dirty="0" smtClean="0"/>
              <a:t>Signal</a:t>
            </a:r>
            <a:r>
              <a:rPr kumimoji="1" lang="ja-JP" altLang="en-US" sz="2400" dirty="0" smtClean="0"/>
              <a:t>の</a:t>
            </a:r>
            <a:r>
              <a:rPr kumimoji="1" lang="ja-JP" altLang="en-US" sz="2400" dirty="0" smtClean="0"/>
              <a:t>大きな</a:t>
            </a:r>
            <a:r>
              <a:rPr kumimoji="1" lang="en-US" altLang="ja-JP" sz="2400" dirty="0" smtClean="0"/>
              <a:t>Cell</a:t>
            </a:r>
            <a:r>
              <a:rPr kumimoji="1" lang="ja-JP" altLang="en-US" sz="2400" dirty="0" smtClean="0"/>
              <a:t>を選ぶ</a:t>
            </a: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2. 1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を含む、</a:t>
            </a:r>
            <a:r>
              <a:rPr lang="en-US" altLang="ja-JP" sz="2400" dirty="0" smtClean="0"/>
              <a:t>N×N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をひとつの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とする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3. </a:t>
            </a:r>
            <a:r>
              <a:rPr lang="ja-JP" altLang="en-US" sz="2400" dirty="0" smtClean="0"/>
              <a:t>それらの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を除く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4. 1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繰り返す</a:t>
            </a:r>
            <a:endParaRPr lang="en-US" altLang="ja-JP" sz="2400" dirty="0" smtClean="0"/>
          </a:p>
          <a:p>
            <a:pPr>
              <a:buNone/>
            </a:pPr>
            <a:endParaRPr lang="en-US" altLang="ja-JP" sz="1500" dirty="0" smtClean="0"/>
          </a:p>
          <a:p>
            <a:pPr>
              <a:buNone/>
            </a:pPr>
            <a:r>
              <a:rPr lang="en-US" altLang="ja-JP" sz="2400" dirty="0" smtClean="0"/>
              <a:t>3×3,5×5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通りの方法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実際</a:t>
            </a:r>
            <a:r>
              <a:rPr lang="ja-JP" altLang="en-US" sz="2400" dirty="0" smtClean="0"/>
              <a:t>のデータで解析し、</a:t>
            </a:r>
            <a:r>
              <a:rPr lang="ja-JP" altLang="en-US" sz="2400" dirty="0" smtClean="0"/>
              <a:t>既存</a:t>
            </a:r>
            <a:r>
              <a:rPr lang="ja-JP" altLang="en-US" sz="2400" dirty="0" smtClean="0"/>
              <a:t>の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方法との比較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する</a:t>
            </a:r>
            <a:endParaRPr lang="en-US" altLang="ja-JP" sz="2400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334944" y="6376243"/>
            <a:ext cx="1809056" cy="365125"/>
          </a:xfrm>
        </p:spPr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395536" y="4437112"/>
            <a:ext cx="7776863" cy="2232248"/>
            <a:chOff x="827584" y="4437113"/>
            <a:chExt cx="7776863" cy="2232248"/>
          </a:xfrm>
        </p:grpSpPr>
        <p:grpSp>
          <p:nvGrpSpPr>
            <p:cNvPr id="8" name="グループ化 24"/>
            <p:cNvGrpSpPr/>
            <p:nvPr/>
          </p:nvGrpSpPr>
          <p:grpSpPr>
            <a:xfrm>
              <a:off x="827584" y="4509120"/>
              <a:ext cx="2922805" cy="2098519"/>
              <a:chOff x="755576" y="692696"/>
              <a:chExt cx="6408713" cy="4752528"/>
            </a:xfrm>
          </p:grpSpPr>
          <p:sp>
            <p:nvSpPr>
              <p:cNvPr id="23" name="正方形/長方形 15"/>
              <p:cNvSpPr/>
              <p:nvPr/>
            </p:nvSpPr>
            <p:spPr>
              <a:xfrm>
                <a:off x="755576" y="692696"/>
                <a:ext cx="6408712" cy="47525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" name="直線コネクタ 23"/>
              <p:cNvCxnSpPr/>
              <p:nvPr/>
            </p:nvCxnSpPr>
            <p:spPr>
              <a:xfrm rot="16200000" flipH="1">
                <a:off x="1622305" y="3068960"/>
                <a:ext cx="47525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rot="5400000">
                <a:off x="467544" y="3068960"/>
                <a:ext cx="47525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rot="5400000">
                <a:off x="-612576" y="3068960"/>
                <a:ext cx="47525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rot="5400000">
                <a:off x="2699792" y="3068960"/>
                <a:ext cx="47525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rot="5400000">
                <a:off x="3779912" y="3068960"/>
                <a:ext cx="47525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 rot="10800000" flipH="1">
                <a:off x="755576" y="3573015"/>
                <a:ext cx="64087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rot="10800000" flipH="1">
                <a:off x="755576" y="1628799"/>
                <a:ext cx="64087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10800000" flipH="1">
                <a:off x="755576" y="2636911"/>
                <a:ext cx="64087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rot="10800000" flipH="1">
                <a:off x="755577" y="4509119"/>
                <a:ext cx="640871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正方形/長方形 32"/>
              <p:cNvSpPr/>
              <p:nvPr/>
            </p:nvSpPr>
            <p:spPr>
              <a:xfrm>
                <a:off x="755576" y="1628800"/>
                <a:ext cx="1008112" cy="100811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1763688" y="2636912"/>
                <a:ext cx="1080120" cy="93610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763688" y="1628800"/>
                <a:ext cx="1080120" cy="100811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2843808" y="1628800"/>
                <a:ext cx="1152128" cy="100811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正方形/長方形 8"/>
            <p:cNvSpPr/>
            <p:nvPr/>
          </p:nvSpPr>
          <p:spPr>
            <a:xfrm>
              <a:off x="1779958" y="5367605"/>
              <a:ext cx="525448" cy="41334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287351" y="5780949"/>
              <a:ext cx="492607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779958" y="5780949"/>
              <a:ext cx="525448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305407" y="4922464"/>
              <a:ext cx="492607" cy="4451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305407" y="5367605"/>
              <a:ext cx="492607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305407" y="5780949"/>
              <a:ext cx="492607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305407" y="6194295"/>
              <a:ext cx="492607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798014" y="5367605"/>
              <a:ext cx="492607" cy="41334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290621" y="4922464"/>
              <a:ext cx="459767" cy="44514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87351" y="4922464"/>
              <a:ext cx="1510663" cy="127182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964252" y="4437113"/>
              <a:ext cx="4640195" cy="22322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800" dirty="0" smtClean="0">
                  <a:solidFill>
                    <a:schemeClr val="tx1"/>
                  </a:solidFill>
                </a:rPr>
                <a:t>最も</a:t>
              </a:r>
              <a:r>
                <a:rPr lang="en-US" altLang="ja-JP" sz="2800" dirty="0" smtClean="0">
                  <a:solidFill>
                    <a:schemeClr val="tx1"/>
                  </a:solidFill>
                </a:rPr>
                <a:t>Signal</a:t>
              </a:r>
              <a:r>
                <a:rPr lang="ja-JP" altLang="en-US" sz="2800" dirty="0" smtClean="0">
                  <a:solidFill>
                    <a:schemeClr val="tx1"/>
                  </a:solidFill>
                </a:rPr>
                <a:t>が</a:t>
              </a:r>
              <a:r>
                <a:rPr lang="ja-JP" altLang="en-US" sz="2800" dirty="0" smtClean="0">
                  <a:solidFill>
                    <a:schemeClr val="tx1"/>
                  </a:solidFill>
                </a:rPr>
                <a:t>大きい</a:t>
              </a:r>
              <a:r>
                <a:rPr lang="en-US" altLang="ja-JP" sz="2800" dirty="0" smtClean="0">
                  <a:solidFill>
                    <a:schemeClr val="tx1"/>
                  </a:solidFill>
                </a:rPr>
                <a:t>Cell</a:t>
              </a:r>
              <a:endParaRPr kumimoji="1" lang="en-US" altLang="ja-JP" sz="2800" dirty="0" smtClean="0">
                <a:solidFill>
                  <a:schemeClr val="tx1"/>
                </a:solidFill>
              </a:endParaRPr>
            </a:p>
            <a:p>
              <a:pPr algn="r"/>
              <a:endParaRPr kumimoji="1" lang="en-US" altLang="ja-JP" sz="2800" dirty="0" smtClean="0">
                <a:solidFill>
                  <a:schemeClr val="tx1"/>
                </a:solidFill>
              </a:endParaRPr>
            </a:p>
            <a:p>
              <a:pPr algn="r"/>
              <a:r>
                <a:rPr kumimoji="1" lang="en-US" altLang="ja-JP" sz="2800" dirty="0" smtClean="0">
                  <a:solidFill>
                    <a:schemeClr val="tx1"/>
                  </a:solidFill>
                </a:rPr>
                <a:t>Signal</a:t>
              </a:r>
              <a:r>
                <a:rPr kumimoji="1" lang="ja-JP" altLang="en-US" sz="2800" dirty="0" smtClean="0">
                  <a:solidFill>
                    <a:schemeClr val="tx1"/>
                  </a:solidFill>
                </a:rPr>
                <a:t>があった</a:t>
              </a:r>
              <a:r>
                <a:rPr kumimoji="1" lang="en-US" altLang="ja-JP" sz="2800" dirty="0" smtClean="0">
                  <a:solidFill>
                    <a:schemeClr val="tx1"/>
                  </a:solidFill>
                </a:rPr>
                <a:t>Cell</a:t>
              </a:r>
            </a:p>
            <a:p>
              <a:pPr algn="r"/>
              <a:endParaRPr kumimoji="1" lang="en-US" altLang="ja-JP" sz="2800" dirty="0" smtClean="0">
                <a:solidFill>
                  <a:schemeClr val="tx1"/>
                </a:solidFill>
              </a:endParaRPr>
            </a:p>
            <a:p>
              <a:pPr algn="r"/>
              <a:r>
                <a:rPr kumimoji="1" lang="en-US" altLang="ja-JP" sz="2800" dirty="0" smtClean="0">
                  <a:solidFill>
                    <a:schemeClr val="tx1"/>
                  </a:solidFill>
                </a:rPr>
                <a:t>Clustering 3×3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949995" y="5314340"/>
              <a:ext cx="513274" cy="4189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964252" y="6114268"/>
              <a:ext cx="513273" cy="41107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961665" y="4509120"/>
              <a:ext cx="525448" cy="41334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現在の進捗状況</a:t>
            </a:r>
            <a:endParaRPr kumimoji="1"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229200"/>
            <a:ext cx="7931224" cy="15121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ja-JP" altLang="en-US" sz="2400" dirty="0" smtClean="0"/>
              <a:t>左</a:t>
            </a:r>
            <a:r>
              <a:rPr lang="en-US" altLang="ja-JP" sz="2400" dirty="0" smtClean="0"/>
              <a:t>) event</a:t>
            </a:r>
            <a:r>
              <a:rPr lang="ja-JP" altLang="en-US" sz="2400" dirty="0" err="1" smtClean="0"/>
              <a:t>での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の数</a:t>
            </a:r>
            <a:endParaRPr lang="en-US" altLang="ja-JP" sz="2400" dirty="0" smtClean="0"/>
          </a:p>
          <a:p>
            <a:pPr lvl="0">
              <a:buNone/>
            </a:pPr>
            <a:endParaRPr lang="en-US" altLang="ja-JP" sz="1300" dirty="0" smtClean="0"/>
          </a:p>
          <a:p>
            <a:pPr lvl="0">
              <a:buNone/>
            </a:pPr>
            <a:r>
              <a:rPr lang="ja-JP" altLang="en-US" sz="2400" dirty="0" smtClean="0"/>
              <a:t>右</a:t>
            </a:r>
            <a:r>
              <a:rPr lang="en-US" altLang="ja-JP" sz="2400" dirty="0" smtClean="0"/>
              <a:t>) 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に含まれる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数</a:t>
            </a:r>
            <a:endParaRPr lang="ja-JP" altLang="en-US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  <p:pic>
        <p:nvPicPr>
          <p:cNvPr id="2052" name="Picture 4" descr="C:\Users\sanshirou\Desktop\宇宙史\スライド\中間発表\picture\nCluster_ev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4320480" cy="3543300"/>
          </a:xfrm>
          <a:prstGeom prst="rect">
            <a:avLst/>
          </a:prstGeom>
          <a:noFill/>
        </p:spPr>
      </p:pic>
      <p:pic>
        <p:nvPicPr>
          <p:cNvPr id="2053" name="Picture 5" descr="C:\Users\sanshirou\Desktop\宇宙史\スライド\中間発表\picture\nCell_Clus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435343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現在の進捗状況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95736" y="5517232"/>
            <a:ext cx="4824536" cy="980728"/>
          </a:xfrm>
        </p:spPr>
        <p:txBody>
          <a:bodyPr/>
          <a:lstStyle/>
          <a:p>
            <a:pPr algn="ctr">
              <a:buNone/>
            </a:pPr>
            <a:r>
              <a:rPr kumimoji="1" lang="en-US" altLang="ja-JP" dirty="0" smtClean="0"/>
              <a:t>Cluster</a:t>
            </a:r>
            <a:r>
              <a:rPr lang="ja-JP" altLang="en-US" dirty="0" smtClean="0"/>
              <a:t>の</a:t>
            </a:r>
            <a:r>
              <a:rPr kumimoji="1" lang="en-US" altLang="ja-JP" dirty="0" smtClean="0"/>
              <a:t>energy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5" name="Picture 3" descr="C:\Users\sanshirou\Desktop\宇宙史\スライド\中間発表\picture\energy_Cluster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8861" y="1531893"/>
            <a:ext cx="4841411" cy="3697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これからの課題</a:t>
            </a:r>
            <a:endParaRPr kumimoji="1" lang="ja-JP" altLang="en-US" dirty="0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79512" y="1412776"/>
            <a:ext cx="8509823" cy="43204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2400" dirty="0" smtClean="0"/>
              <a:t>・</a:t>
            </a:r>
            <a:r>
              <a:rPr lang="en-US" altLang="ja-JP" sz="2400" dirty="0" smtClean="0"/>
              <a:t>3×3,5×5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Clustering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行う</a:t>
            </a: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11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2400" dirty="0" smtClean="0"/>
              <a:t>・既存の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の位置情報と、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に入っている</a:t>
            </a:r>
            <a:r>
              <a:rPr lang="en-US" altLang="ja-JP" sz="2400" dirty="0" smtClean="0"/>
              <a:t>Cell</a:t>
            </a:r>
            <a:r>
              <a:rPr lang="ja-JP" altLang="en-US" sz="2400" dirty="0" smtClean="0"/>
              <a:t>の位置</a:t>
            </a: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2400" dirty="0" smtClean="0"/>
              <a:t>　情報</a:t>
            </a:r>
            <a:r>
              <a:rPr lang="ja-JP" altLang="en-US" sz="2400" dirty="0" smtClean="0"/>
              <a:t>から求めた</a:t>
            </a:r>
            <a:r>
              <a:rPr lang="en-US" altLang="ja-JP" sz="2400" dirty="0" smtClean="0"/>
              <a:t>Cluster</a:t>
            </a:r>
            <a:r>
              <a:rPr lang="ja-JP" altLang="en-US" sz="2400" dirty="0" smtClean="0"/>
              <a:t>の位置情報の比較</a:t>
            </a: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11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11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2400" dirty="0" smtClean="0"/>
              <a:t>・</a:t>
            </a:r>
            <a:r>
              <a:rPr lang="en-US" altLang="ja-JP" sz="2400" dirty="0" smtClean="0"/>
              <a:t>energy</a:t>
            </a:r>
            <a:r>
              <a:rPr lang="ja-JP" altLang="en-US" sz="2400" dirty="0" smtClean="0"/>
              <a:t>と位置情報から光子</a:t>
            </a:r>
            <a:r>
              <a:rPr lang="en-US" altLang="ja-JP" sz="2400" dirty="0" smtClean="0"/>
              <a:t>2</a:t>
            </a:r>
            <a:r>
              <a:rPr lang="ja-JP" altLang="en-US" sz="2400" dirty="0" err="1" smtClean="0"/>
              <a:t>つの</a:t>
            </a:r>
            <a:r>
              <a:rPr lang="en-US" altLang="ja-JP" sz="2400" dirty="0" smtClean="0"/>
              <a:t>invariant mass</a:t>
            </a:r>
            <a:r>
              <a:rPr lang="ja-JP" altLang="en-US" sz="2400" dirty="0" smtClean="0"/>
              <a:t>を組んで、</a:t>
            </a: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pi0</a:t>
            </a:r>
            <a:r>
              <a:rPr lang="ja-JP" altLang="en-US" sz="2400" dirty="0" smtClean="0"/>
              <a:t>の運動量依存の分布を作る</a:t>
            </a:r>
            <a:endParaRPr lang="en-US" altLang="ja-JP" sz="2400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F0FA-DC79-49A4-AE76-CACCA1CE076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1035</TotalTime>
  <Words>376</Words>
  <Application>Microsoft Office PowerPoint</Application>
  <PresentationFormat>画面に合わせる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雪藤</vt:lpstr>
      <vt:lpstr>Clusteringを用いたEMCal解析</vt:lpstr>
      <vt:lpstr>Out Line</vt:lpstr>
      <vt:lpstr>LHC-ALICE</vt:lpstr>
      <vt:lpstr>ElectroMagnetic Calorimeter</vt:lpstr>
      <vt:lpstr>Clustering</vt:lpstr>
      <vt:lpstr>N×NのClusteringの方法</vt:lpstr>
      <vt:lpstr>現在の進捗状況</vt:lpstr>
      <vt:lpstr>現在の進捗状況</vt:lpstr>
      <vt:lpstr>これからの課題</vt:lpstr>
      <vt:lpstr>スライド 10</vt:lpstr>
      <vt:lpstr>スライド 11</vt:lpstr>
      <vt:lpstr>スライド 12</vt:lpstr>
      <vt:lpstr>スライド 13</vt:lpstr>
      <vt:lpstr>スライド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sanshirou</dc:creator>
  <cp:lastModifiedBy>sanshirou</cp:lastModifiedBy>
  <cp:revision>80</cp:revision>
  <dcterms:created xsi:type="dcterms:W3CDTF">2010-07-15T20:25:06Z</dcterms:created>
  <dcterms:modified xsi:type="dcterms:W3CDTF">2010-07-21T00:47:35Z</dcterms:modified>
</cp:coreProperties>
</file>