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16B68-FB20-46CD-AADE-3CA74F004A4F}" type="datetimeFigureOut">
              <a:rPr kumimoji="1" lang="ja-JP" altLang="en-US" smtClean="0"/>
              <a:pPr/>
              <a:t>2010/3/2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91018-12D5-4C73-B27D-FD832131FDA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筑波大学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日本学術振興会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洞口拓磨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２０１０年３月２日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宇宙史一貫教育プログラム説明会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電磁カロリーメーターを使って中性パイ中間子を見よう！</a:t>
            </a:r>
            <a:endParaRPr kumimoji="1" lang="ja-JP" altLang="en-US" dirty="0"/>
          </a:p>
        </p:txBody>
      </p:sp>
      <p:pic>
        <p:nvPicPr>
          <p:cNvPr id="7" name="Picture 7" descr="C:\Users\takuma\Documents\tmp2\Faces\horaguc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857760"/>
            <a:ext cx="1889124" cy="1416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補足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658128" cy="4572000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自己</a:t>
            </a:r>
            <a:r>
              <a:rPr lang="ja-JP" altLang="en-US" dirty="0" smtClean="0"/>
              <a:t>紹介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洞口拓磨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学振</a:t>
            </a:r>
            <a:r>
              <a:rPr lang="en-US" altLang="ja-JP" dirty="0" smtClean="0"/>
              <a:t>PD</a:t>
            </a:r>
          </a:p>
          <a:p>
            <a:pPr lvl="1"/>
            <a:r>
              <a:rPr kumimoji="1" lang="ja-JP" altLang="en-US" dirty="0" smtClean="0"/>
              <a:t>政府補助</a:t>
            </a:r>
            <a:r>
              <a:rPr kumimoji="1" lang="ja-JP" altLang="en-US" dirty="0" smtClean="0"/>
              <a:t>金により</a:t>
            </a:r>
            <a:r>
              <a:rPr kumimoji="1" lang="en-US" altLang="ja-JP" dirty="0" smtClean="0"/>
              <a:t>CERN</a:t>
            </a:r>
            <a:r>
              <a:rPr kumimoji="1" lang="ja-JP" altLang="en-US" dirty="0" smtClean="0"/>
              <a:t>長期滞在中です。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オフィス：</a:t>
            </a:r>
            <a:r>
              <a:rPr lang="en-US" altLang="ja-JP" dirty="0" smtClean="0"/>
              <a:t>Build. 587-R-005</a:t>
            </a:r>
          </a:p>
          <a:p>
            <a:pPr lvl="1"/>
            <a:r>
              <a:rPr kumimoji="1" lang="ja-JP" altLang="en-US" dirty="0" smtClean="0"/>
              <a:t>電話番号（携帯）：</a:t>
            </a:r>
            <a:r>
              <a:rPr kumimoji="1" lang="en-US" altLang="ja-JP" dirty="0" smtClean="0"/>
              <a:t>+81-90-5375-5243</a:t>
            </a:r>
          </a:p>
          <a:p>
            <a:pPr lvl="1"/>
            <a:r>
              <a:rPr lang="ja-JP" altLang="en-US" dirty="0" smtClean="0"/>
              <a:t>オフィス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022-76-72190</a:t>
            </a:r>
            <a:endParaRPr kumimoji="1" lang="en-US" altLang="ja-JP" dirty="0" smtClean="0"/>
          </a:p>
          <a:p>
            <a:r>
              <a:rPr kumimoji="1" lang="ja-JP" altLang="en-US" dirty="0" smtClean="0"/>
              <a:t>課題４にも関与しています。</a:t>
            </a:r>
            <a:endParaRPr kumimoji="1" lang="en-US" altLang="ja-JP" dirty="0" smtClean="0"/>
          </a:p>
          <a:p>
            <a:r>
              <a:rPr lang="en-US" altLang="ja-JP" dirty="0" smtClean="0"/>
              <a:t>ALICE</a:t>
            </a:r>
            <a:r>
              <a:rPr lang="ja-JP" altLang="en-US" dirty="0" smtClean="0"/>
              <a:t>ライブラリー全般・解析環境全般について相談に乗ります。</a:t>
            </a:r>
            <a:endParaRPr lang="en-US" altLang="ja-JP" dirty="0" smtClean="0"/>
          </a:p>
          <a:p>
            <a:r>
              <a:rPr kumimoji="1" lang="ja-JP" altLang="en-US" dirty="0" smtClean="0"/>
              <a:t>必要</a:t>
            </a:r>
            <a:r>
              <a:rPr kumimoji="1" lang="ja-JP" altLang="en-US" dirty="0" smtClean="0"/>
              <a:t>があれば買い物等にも付き合います。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pic>
        <p:nvPicPr>
          <p:cNvPr id="7" name="Picture 7" descr="C:\Users\takuma\Documents\tmp2\Faces\horaguc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857232"/>
            <a:ext cx="1889124" cy="1416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kumimoji="1" lang="ja-JP" altLang="en-US" dirty="0" smtClean="0"/>
              <a:t>課題一覧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42910" y="1142984"/>
            <a:ext cx="8043890" cy="5214974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LHC ALICE</a:t>
            </a:r>
            <a:r>
              <a:rPr kumimoji="1" lang="ja-JP" altLang="en-US" dirty="0" smtClean="0"/>
              <a:t>実験における電磁カロリーメーターの役割を理解しよう！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QGP</a:t>
            </a:r>
            <a:r>
              <a:rPr lang="ja-JP" altLang="en-US" dirty="0" smtClean="0"/>
              <a:t>物理における光子測定の重要性について理解しよう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電磁カロリーメーターの原理を理解しよう！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物質と高エネルギー光子の相互作用について理解しよう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クラスタリングについて理解しよう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EMCAL, PHOS</a:t>
            </a:r>
            <a:r>
              <a:rPr lang="ja-JP" altLang="en-US" dirty="0" smtClean="0"/>
              <a:t>の違いは？</a:t>
            </a:r>
            <a:endParaRPr kumimoji="1" lang="en-US" altLang="ja-JP" dirty="0" smtClean="0"/>
          </a:p>
          <a:p>
            <a:r>
              <a:rPr kumimoji="1" lang="en-US" altLang="ja-JP" dirty="0" smtClean="0"/>
              <a:t>ALICE</a:t>
            </a:r>
            <a:r>
              <a:rPr lang="ja-JP" altLang="en-US" dirty="0" smtClean="0"/>
              <a:t> </a:t>
            </a:r>
            <a:r>
              <a:rPr lang="en-US" altLang="ja-JP" dirty="0" smtClean="0"/>
              <a:t>First Data</a:t>
            </a:r>
            <a:r>
              <a:rPr lang="ja-JP" altLang="en-US" dirty="0" smtClean="0"/>
              <a:t>を使って中性パイ中間子の質量分布を作ってみよう！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中性パイ中間子の質量はいくらだろう？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中性パイ中間子の質量の広がりはどのくらいだろう？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質量・幅の測定結果は妥当だろうか？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電磁カロリーメーターのエネルギー分解能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エネルギー・位置較正の必要性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中性パイ中間子の数を数えてみよう！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中性パイ中間子の横運動量にどのように依存するだろう？</a:t>
            </a:r>
            <a:endParaRPr lang="en-US" altLang="ja-JP" dirty="0" smtClean="0"/>
          </a:p>
          <a:p>
            <a:r>
              <a:rPr lang="ja-JP" altLang="en-US" dirty="0" smtClean="0"/>
              <a:t>荷電パイ中間子と電磁カロリーメーターとの相互作用をみて見よう！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最小電離粒子によるエネルギーピークを見てみよう！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飛跡検出器による荷電粒子の飛跡と電磁カロリーメーター上のクラスターの位置を比較してみよう！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LHC ALICE</a:t>
            </a:r>
            <a:r>
              <a:rPr kumimoji="1" lang="ja-JP" altLang="en-US" dirty="0" smtClean="0"/>
              <a:t>実験における光子物理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4500594" cy="4572000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p"/>
              <a:defRPr/>
            </a:pP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光子測定＠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ALICE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p"/>
              <a:defRPr/>
            </a:pP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陽子</a:t>
            </a:r>
            <a:r>
              <a:rPr lang="ja-JP" altLang="en-US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ー</a:t>
            </a: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陽子衝突</a:t>
            </a:r>
            <a:endParaRPr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p"/>
              <a:defRPr/>
            </a:pP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摂動論的量子色力学の検証</a:t>
            </a:r>
            <a:endParaRPr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p"/>
              <a:defRPr/>
            </a:pP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グルーオン分布関数の導出</a:t>
            </a:r>
            <a:endParaRPr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p"/>
              <a:defRPr/>
            </a:pP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重イオン衝突における参照データ</a:t>
            </a:r>
            <a:endParaRPr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p"/>
              <a:defRPr/>
            </a:pP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重イオン衝突</a:t>
            </a:r>
            <a:endParaRPr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p"/>
              <a:defRPr/>
            </a:pP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ジェット抑制</a:t>
            </a:r>
            <a:endParaRPr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3">
              <a:buClr>
                <a:schemeClr val="accent1">
                  <a:lumMod val="75000"/>
                </a:schemeClr>
              </a:buClr>
              <a:buFont typeface="Wingdings" pitchFamily="2" charset="2"/>
              <a:buChar char="p"/>
              <a:defRPr/>
            </a:pP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中性パイ中間子→抑制</a:t>
            </a:r>
            <a:endParaRPr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3">
              <a:buClr>
                <a:schemeClr val="accent1">
                  <a:lumMod val="75000"/>
                </a:schemeClr>
              </a:buClr>
              <a:buFont typeface="Wingdings" pitchFamily="2" charset="2"/>
              <a:buChar char="p"/>
              <a:defRPr/>
            </a:pP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直接光子→非抑制</a:t>
            </a:r>
            <a:endParaRPr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p"/>
              <a:defRPr/>
            </a:pP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熱光子</a:t>
            </a:r>
            <a:endParaRPr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3">
              <a:buClr>
                <a:schemeClr val="accent1">
                  <a:lumMod val="75000"/>
                </a:schemeClr>
              </a:buClr>
              <a:buFont typeface="Wingdings" pitchFamily="2" charset="2"/>
              <a:buChar char="p"/>
              <a:defRPr/>
            </a:pPr>
            <a:r>
              <a:rPr kumimoji="1"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大量の中性パイ中間子崩壊によるバックグラウンド</a:t>
            </a:r>
            <a:endParaRPr kumimoji="1" lang="ja-JP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428736"/>
            <a:ext cx="475863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0" y="4929198"/>
          <a:ext cx="4256087" cy="785812"/>
        </p:xfrm>
        <a:graphic>
          <a:graphicData uri="http://schemas.openxmlformats.org/presentationml/2006/ole">
            <p:oleObj spid="_x0000_s1026" name="数式" r:id="rId4" imgW="23493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電磁カロリーメーターの原理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4214842" cy="4572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高エネルギー光子</a:t>
            </a:r>
            <a:endParaRPr kumimoji="1" lang="en-US" altLang="ja-JP" dirty="0" smtClean="0"/>
          </a:p>
          <a:p>
            <a:pPr marL="777240" lvl="1" indent="-457200">
              <a:buFont typeface="+mj-lt"/>
              <a:buAutoNum type="arabicPeriod"/>
            </a:pPr>
            <a:r>
              <a:rPr lang="ja-JP" altLang="en-US" dirty="0" smtClean="0"/>
              <a:t>電磁シャワーを生成</a:t>
            </a:r>
            <a:endParaRPr lang="en-US" altLang="ja-JP" dirty="0" smtClean="0"/>
          </a:p>
          <a:p>
            <a:pPr marL="1051560" lvl="2" indent="-457200">
              <a:buFont typeface="+mj-lt"/>
              <a:buAutoNum type="arabicPeriod"/>
            </a:pPr>
            <a:r>
              <a:rPr lang="ja-JP" altLang="en-US" dirty="0" smtClean="0"/>
              <a:t>対生成＋制動放射</a:t>
            </a:r>
            <a:endParaRPr lang="en-US" altLang="ja-JP" dirty="0" smtClean="0"/>
          </a:p>
          <a:p>
            <a:pPr marL="777240" lvl="1" indent="-457200">
              <a:buFont typeface="+mj-lt"/>
              <a:buAutoNum type="arabicPeriod"/>
            </a:pPr>
            <a:r>
              <a:rPr lang="ja-JP" altLang="en-US" dirty="0" smtClean="0"/>
              <a:t>電磁シャワー中の電子・陽電子がシンチレーション光を発生</a:t>
            </a:r>
            <a:endParaRPr lang="en-US" altLang="ja-JP" dirty="0" smtClean="0"/>
          </a:p>
          <a:p>
            <a:pPr marL="777240" lvl="1" indent="-457200">
              <a:buFont typeface="+mj-lt"/>
              <a:buAutoNum type="arabicPeriod"/>
            </a:pPr>
            <a:r>
              <a:rPr lang="ja-JP" altLang="en-US" dirty="0" smtClean="0"/>
              <a:t>シンチレーション光を</a:t>
            </a:r>
            <a:r>
              <a:rPr lang="en-US" altLang="ja-JP" dirty="0" smtClean="0"/>
              <a:t>APD</a:t>
            </a:r>
            <a:r>
              <a:rPr lang="ja-JP" altLang="en-US" dirty="0" smtClean="0"/>
              <a:t>により電気信号に変換・増幅</a:t>
            </a:r>
            <a:endParaRPr lang="en-US" altLang="ja-JP" dirty="0" smtClean="0"/>
          </a:p>
          <a:p>
            <a:pPr marL="777240" lvl="1" indent="-457200">
              <a:buFont typeface="+mj-lt"/>
              <a:buAutoNum type="arabicPeriod"/>
            </a:pPr>
            <a:r>
              <a:rPr lang="ja-JP" altLang="en-US" dirty="0" smtClean="0"/>
              <a:t>電気信号をエネルギー値に変換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7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000240"/>
            <a:ext cx="2069527" cy="2857520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643050"/>
            <a:ext cx="2373029" cy="3867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4714876" y="56435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電磁シャワー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86578" y="5357826"/>
            <a:ext cx="1946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ALICE EMCAL</a:t>
            </a:r>
            <a:r>
              <a:rPr kumimoji="1" lang="ja-JP" altLang="en-US" dirty="0" smtClean="0"/>
              <a:t>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１チャンネル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ALICE EMCAL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"/>
          </p:nvPr>
        </p:nvSpPr>
        <p:spPr>
          <a:xfrm>
            <a:off x="914400" y="5214950"/>
            <a:ext cx="7658128" cy="804850"/>
          </a:xfrm>
        </p:spPr>
        <p:txBody>
          <a:bodyPr/>
          <a:lstStyle/>
          <a:p>
            <a:r>
              <a:rPr kumimoji="1" lang="en-US" altLang="ja-JP" dirty="0" smtClean="0"/>
              <a:t>EMCAL = </a:t>
            </a:r>
            <a:r>
              <a:rPr kumimoji="1" lang="en-US" altLang="ja-JP" dirty="0" err="1" smtClean="0"/>
              <a:t>ElectroMagnetic</a:t>
            </a:r>
            <a:r>
              <a:rPr kumimoji="1" lang="en-US" altLang="ja-JP" dirty="0" smtClean="0"/>
              <a:t> Calorimeter</a:t>
            </a:r>
            <a:endParaRPr kumimoji="1" lang="ja-JP" altLang="en-US" dirty="0"/>
          </a:p>
        </p:txBody>
      </p:sp>
      <p:pic>
        <p:nvPicPr>
          <p:cNvPr id="7" name="Picture 78"/>
          <p:cNvPicPr>
            <a:picLocks noChangeArrowheads="1"/>
          </p:cNvPicPr>
          <p:nvPr/>
        </p:nvPicPr>
        <p:blipFill>
          <a:blip r:embed="rId2" cstate="print"/>
          <a:srcRect l="1469" t="1541" r="21959" b="7967"/>
          <a:stretch>
            <a:fillRect/>
          </a:stretch>
        </p:blipFill>
        <p:spPr bwMode="auto">
          <a:xfrm>
            <a:off x="4643438" y="1071546"/>
            <a:ext cx="4303713" cy="3660775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</p:pic>
      <p:pic>
        <p:nvPicPr>
          <p:cNvPr id="8" name="Picture 7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357298"/>
            <a:ext cx="4456113" cy="3359150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772400" cy="1143000"/>
          </a:xfrm>
        </p:spPr>
        <p:txBody>
          <a:bodyPr/>
          <a:lstStyle/>
          <a:p>
            <a:r>
              <a:rPr kumimoji="1" lang="ja-JP" altLang="en-US" dirty="0" smtClean="0"/>
              <a:t>中性パイ</a:t>
            </a:r>
            <a:r>
              <a:rPr kumimoji="1" lang="ja-JP" altLang="en-US" dirty="0" smtClean="0"/>
              <a:t>中間子の測定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3657600" cy="4500594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中性パイ中間子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約９８％の確率で２つの光子に崩壊する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同じイベント内で２つの光子を選び、普遍質量を計算する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測定された中性パイ中間子の質量・質量幅は妥当か？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チャンネルごとのエネルギー較正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エネルギーの非線形性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位置情報の誤差</a:t>
            </a:r>
            <a:endParaRPr lang="en-US" altLang="ja-JP" dirty="0" smtClean="0"/>
          </a:p>
        </p:txBody>
      </p:sp>
      <p:pic>
        <p:nvPicPr>
          <p:cNvPr id="7" name="図 6" descr="EMCAL_AliAnaPi0_MggAllMo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1285860"/>
            <a:ext cx="5058412" cy="3714573"/>
          </a:xfrm>
          <a:prstGeom prst="rect">
            <a:avLst/>
          </a:prstGeom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929058" y="5214950"/>
          <a:ext cx="4896807" cy="857256"/>
        </p:xfrm>
        <a:graphic>
          <a:graphicData uri="http://schemas.openxmlformats.org/presentationml/2006/ole">
            <p:oleObj spid="_x0000_s3074" name="数式" r:id="rId4" imgW="152388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荷電</a:t>
            </a:r>
            <a:r>
              <a:rPr kumimoji="1" lang="ja-JP" altLang="en-US" dirty="0" smtClean="0"/>
              <a:t>粒子の測定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"/>
          </p:nvPr>
        </p:nvSpPr>
        <p:spPr>
          <a:xfrm>
            <a:off x="571472" y="1428736"/>
            <a:ext cx="4214842" cy="4572000"/>
          </a:xfrm>
        </p:spPr>
        <p:txBody>
          <a:bodyPr/>
          <a:lstStyle/>
          <a:p>
            <a:r>
              <a:rPr kumimoji="1" lang="ja-JP" altLang="en-US" dirty="0" smtClean="0"/>
              <a:t>最小電離粒子（</a:t>
            </a:r>
            <a:r>
              <a:rPr kumimoji="1" lang="en-US" altLang="ja-JP" dirty="0" smtClean="0"/>
              <a:t>MIP</a:t>
            </a:r>
            <a:r>
              <a:rPr kumimoji="1"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高エネルギー荷電粒子の物質中でのエネルギー損失はほぼ一定</a:t>
            </a:r>
            <a:endParaRPr kumimoji="1" lang="en-US" altLang="ja-JP" dirty="0" smtClean="0"/>
          </a:p>
          <a:p>
            <a:r>
              <a:rPr kumimoji="1" lang="ja-JP" altLang="en-US" dirty="0" smtClean="0"/>
              <a:t>飛跡検出器による荷電粒子の飛跡と、電磁カロリーメーター上のクラスターの位置を比較する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電磁カロリーメーターの位置補正</a:t>
            </a:r>
            <a:endParaRPr kumimoji="1" lang="en-US" altLang="ja-JP" dirty="0" smtClean="0"/>
          </a:p>
        </p:txBody>
      </p:sp>
      <p:pic>
        <p:nvPicPr>
          <p:cNvPr id="7" name="Picture 4" descr="mip_tower_fit_s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428736"/>
            <a:ext cx="3929090" cy="2857520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5286380" y="4929198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MIP</a:t>
            </a:r>
            <a:r>
              <a:rPr kumimoji="1" lang="ja-JP" altLang="en-US" dirty="0" smtClean="0"/>
              <a:t>ピークの一例（</a:t>
            </a:r>
            <a:r>
              <a:rPr kumimoji="1" lang="en-US" altLang="ja-JP" dirty="0" smtClean="0"/>
              <a:t>PHENIX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01024" y="435769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GeV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解析環境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基本的に筑波クラスターを使用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900GeV pp pass2 data</a:t>
            </a:r>
          </a:p>
          <a:p>
            <a:pPr lvl="1"/>
            <a:r>
              <a:rPr lang="ja-JP" altLang="en-US" dirty="0" smtClean="0"/>
              <a:t>全</a:t>
            </a:r>
            <a:r>
              <a:rPr lang="en-US" altLang="ja-JP" dirty="0" smtClean="0"/>
              <a:t>ALICE</a:t>
            </a:r>
            <a:r>
              <a:rPr lang="ja-JP" altLang="en-US" dirty="0" smtClean="0"/>
              <a:t>解析</a:t>
            </a:r>
            <a:r>
              <a:rPr lang="ja-JP" altLang="en-US" dirty="0" smtClean="0"/>
              <a:t>環境を使用可能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バッチジョブシステムを使用</a:t>
            </a:r>
            <a:endParaRPr lang="en-US" altLang="ja-JP" dirty="0" smtClean="0"/>
          </a:p>
          <a:p>
            <a:r>
              <a:rPr kumimoji="1" lang="en-US" altLang="ja-JP" dirty="0" smtClean="0"/>
              <a:t>CERN</a:t>
            </a:r>
            <a:r>
              <a:rPr kumimoji="1" lang="ja-JP" altLang="en-US" dirty="0" smtClean="0"/>
              <a:t>では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lxplus.cern.ch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筑波デスクトップ</a:t>
            </a:r>
            <a:endParaRPr kumimoji="1" lang="en-US" altLang="ja-JP" dirty="0" smtClean="0"/>
          </a:p>
          <a:p>
            <a:r>
              <a:rPr lang="ja-JP" altLang="en-US" dirty="0" smtClean="0"/>
              <a:t>問題に</a:t>
            </a:r>
            <a:r>
              <a:rPr lang="ja-JP" altLang="en-US" dirty="0" smtClean="0"/>
              <a:t>は随時対応します。</a:t>
            </a:r>
            <a:endParaRPr lang="en-US" altLang="ja-JP" dirty="0" smtClean="0"/>
          </a:p>
          <a:p>
            <a:r>
              <a:rPr lang="ja-JP" altLang="en-US" dirty="0" smtClean="0"/>
              <a:t>解析マクロ</a:t>
            </a:r>
            <a:r>
              <a:rPr lang="ja-JP" altLang="en-US" dirty="0" smtClean="0"/>
              <a:t>の簡単な雛型は用意します。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kumimoji="1" lang="ja-JP" altLang="en-US" dirty="0" smtClean="0"/>
              <a:t>課題一覧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宇宙史一貫教育プログラム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42910" y="1142984"/>
            <a:ext cx="8043890" cy="5214974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LHC ALICE</a:t>
            </a:r>
            <a:r>
              <a:rPr kumimoji="1" lang="ja-JP" altLang="en-US" dirty="0" smtClean="0"/>
              <a:t>実験における電磁カロリーメーターの役割を理解しよう！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QGP</a:t>
            </a:r>
            <a:r>
              <a:rPr lang="ja-JP" altLang="en-US" dirty="0" smtClean="0"/>
              <a:t>物理における光子測定の重要性について理解しよう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電磁カロリーメーターの原理を理解しよう！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物質と高エネルギー光子の相互作用について理解しよう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クラスタリングについて理解しよう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EMCAL, PHOS</a:t>
            </a:r>
            <a:r>
              <a:rPr lang="ja-JP" altLang="en-US" dirty="0" smtClean="0"/>
              <a:t>の違いは？</a:t>
            </a:r>
            <a:endParaRPr kumimoji="1" lang="en-US" altLang="ja-JP" dirty="0" smtClean="0"/>
          </a:p>
          <a:p>
            <a:r>
              <a:rPr kumimoji="1" lang="en-US" altLang="ja-JP" dirty="0" smtClean="0"/>
              <a:t>ALICE</a:t>
            </a:r>
            <a:r>
              <a:rPr lang="ja-JP" altLang="en-US" dirty="0" smtClean="0"/>
              <a:t> </a:t>
            </a:r>
            <a:r>
              <a:rPr lang="en-US" altLang="ja-JP" dirty="0" smtClean="0"/>
              <a:t>First Data</a:t>
            </a:r>
            <a:r>
              <a:rPr lang="ja-JP" altLang="en-US" dirty="0" smtClean="0"/>
              <a:t>を使って中性パイ中間子の質量分布を作ってみよう！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中性パイ中間子の質量はいくらだろう？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中性パイ中間子の質量の広がりはどのくらいだろう？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質量・幅の測定結果は妥当だろうか？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電磁カロリーメーターのエネルギー分解能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エネルギー・位置較正の必要性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中性パイ中間子の数を数えてみよう！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中性パイ中間子の横運動量にどのように依存するだろう？</a:t>
            </a:r>
            <a:endParaRPr lang="en-US" altLang="ja-JP" dirty="0" smtClean="0"/>
          </a:p>
          <a:p>
            <a:r>
              <a:rPr lang="ja-JP" altLang="en-US" dirty="0" smtClean="0"/>
              <a:t>荷電パイ中間子と電磁カロリーメーターとの相互作用をみて見よう！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最小電離粒子によるエネルギーピークを見てみよう！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飛跡検出器による荷電粒子の飛跡と電磁カロリーメーター上のクラスターの位置を比較してみよう！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162</TotalTime>
  <Words>774</Words>
  <Application>Microsoft Office PowerPoint</Application>
  <PresentationFormat>画面に合わせる (4:3)</PresentationFormat>
  <Paragraphs>138</Paragraphs>
  <Slides>10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ジャパネスク</vt:lpstr>
      <vt:lpstr>数式</vt:lpstr>
      <vt:lpstr>電磁カロリーメーターを使って中性パイ中間子を見よう！</vt:lpstr>
      <vt:lpstr>課題一覧</vt:lpstr>
      <vt:lpstr>LHC ALICE実験における光子物理</vt:lpstr>
      <vt:lpstr>電磁カロリーメーターの原理</vt:lpstr>
      <vt:lpstr>ALICE EMCAL</vt:lpstr>
      <vt:lpstr>中性パイ中間子の測定</vt:lpstr>
      <vt:lpstr>荷電粒子の測定</vt:lpstr>
      <vt:lpstr>解析環境</vt:lpstr>
      <vt:lpstr>課題一覧</vt:lpstr>
      <vt:lpstr>補足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電磁カロリーメータの</dc:title>
  <dc:creator>takuma</dc:creator>
  <cp:lastModifiedBy>takuma</cp:lastModifiedBy>
  <cp:revision>40</cp:revision>
  <dcterms:created xsi:type="dcterms:W3CDTF">2010-03-02T00:25:01Z</dcterms:created>
  <dcterms:modified xsi:type="dcterms:W3CDTF">2010-03-02T03:28:06Z</dcterms:modified>
</cp:coreProperties>
</file>