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257" r:id="rId3"/>
    <p:sldId id="284" r:id="rId4"/>
    <p:sldId id="273" r:id="rId5"/>
    <p:sldId id="285" r:id="rId6"/>
    <p:sldId id="283" r:id="rId7"/>
    <p:sldId id="258" r:id="rId8"/>
    <p:sldId id="298" r:id="rId9"/>
    <p:sldId id="264" r:id="rId10"/>
    <p:sldId id="265" r:id="rId11"/>
    <p:sldId id="266" r:id="rId12"/>
    <p:sldId id="306" r:id="rId13"/>
    <p:sldId id="279" r:id="rId14"/>
    <p:sldId id="280" r:id="rId15"/>
    <p:sldId id="267" r:id="rId16"/>
    <p:sldId id="268" r:id="rId17"/>
    <p:sldId id="281" r:id="rId18"/>
    <p:sldId id="277" r:id="rId19"/>
    <p:sldId id="269" r:id="rId20"/>
    <p:sldId id="305" r:id="rId21"/>
    <p:sldId id="270" r:id="rId22"/>
    <p:sldId id="271" r:id="rId23"/>
    <p:sldId id="272" r:id="rId24"/>
    <p:sldId id="263" r:id="rId25"/>
    <p:sldId id="260" r:id="rId26"/>
    <p:sldId id="261" r:id="rId27"/>
    <p:sldId id="262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</p:sldIdLst>
  <p:sldSz cx="9144000" cy="6858000" type="screen4x3"/>
  <p:notesSz cx="6735763" cy="98694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9002E5-EF80-47D1-96A3-44111F1D14F7}" type="datetimeFigureOut">
              <a:rPr kumimoji="1" lang="ja-JP" altLang="en-US" smtClean="0"/>
              <a:pPr/>
              <a:t>2009/11/10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6A586-8239-4AB2-8618-C7F0D494C63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1F313-3E7A-4B53-9A83-A50004430503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CA194-B7EA-4A64-83F0-40E07DA8E414}" type="slidenum">
              <a:rPr lang="ja-JP" altLang="en-US" smtClean="0"/>
              <a:pPr/>
              <a:t>41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E71EC94-C177-46E6-AE93-073A607F8E0D}" type="slidenum">
              <a:rPr lang="ja-JP" altLang="en-US"/>
              <a:pPr/>
              <a:t>13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30724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4CA194-B7EA-4A64-83F0-40E07DA8E414}" type="slidenum">
              <a:rPr lang="ja-JP" altLang="en-US" smtClean="0"/>
              <a:pPr/>
              <a:t>20</a:t>
            </a:fld>
            <a:endParaRPr lang="ja-JP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C05B7-C029-4DF1-BF09-A468C06EFC5A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9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761945-39FC-4F7B-BE5A-62FEB3665930}" type="slidenum">
              <a:rPr lang="en-US" altLang="ja-JP"/>
              <a:pPr/>
              <a:t>26</a:t>
            </a:fld>
            <a:endParaRPr lang="en-US" altLang="ja-JP"/>
          </a:p>
        </p:txBody>
      </p:sp>
      <p:sp>
        <p:nvSpPr>
          <p:cNvPr id="11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5931B9-DA11-4ECC-962D-C8A593FDB194}" type="slidenum">
              <a:rPr lang="en-US" altLang="ja-JP"/>
              <a:pPr/>
              <a:t>27</a:t>
            </a:fld>
            <a:endParaRPr lang="en-US" altLang="ja-JP"/>
          </a:p>
        </p:txBody>
      </p:sp>
      <p:sp>
        <p:nvSpPr>
          <p:cNvPr id="15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0113" y="739775"/>
            <a:ext cx="4935537" cy="37020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102" y="4688007"/>
            <a:ext cx="4939560" cy="444127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701E30-AD2B-4915-A6FE-3CD443341284}" type="slidenum">
              <a:rPr lang="ja-JP" altLang="en-US"/>
              <a:pPr/>
              <a:t>28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A16E058-C458-42CE-9FCA-F34EB8712914}" type="slidenum">
              <a:rPr lang="ja-JP" altLang="en-US"/>
              <a:pPr/>
              <a:t>32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970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D4F082-4388-4AC8-BA41-A5AC23ACF1AA}" type="slidenum">
              <a:rPr lang="ja-JP" altLang="en-US" smtClean="0"/>
              <a:pPr/>
              <a:t>40</a:t>
            </a:fld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角丸四角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7" name="フッター プレースホル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29" name="スライド番号プレースホルダ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正方形/長方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正方形/長方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8" name="コンテンツ プレースホルダ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角丸四角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正方形/長方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正方形/長方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13" name="コンテンツ プレースホルダ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角丸四角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正方形/長方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正方形/長方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角丸四角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タイトル プレースホルダ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13" name="テキスト プレースホル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4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7.png"/><Relationship Id="rId4" Type="http://schemas.openxmlformats.org/officeDocument/2006/relationships/image" Target="../media/image7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lapp.in2p3.fr/lapth/PHOX_FAMILY/readme_inc.htm" TargetMode="External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400800" cy="1814514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JSPS Research Fellow / University of Tsukuba</a:t>
            </a:r>
          </a:p>
          <a:p>
            <a:r>
              <a:rPr lang="en-US" altLang="ja-JP" dirty="0" smtClean="0"/>
              <a:t>T. </a:t>
            </a:r>
            <a:r>
              <a:rPr lang="en-US" altLang="ja-JP" dirty="0" err="1" smtClean="0"/>
              <a:t>Horaguchi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en-US" altLang="ja-JP" dirty="0" smtClean="0"/>
              <a:t>Nov .05 2009 for </a:t>
            </a:r>
            <a:r>
              <a:rPr lang="en-US" altLang="ja-JP" dirty="0" smtClean="0"/>
              <a:t>t</a:t>
            </a:r>
            <a:r>
              <a:rPr kumimoji="1" lang="en-US" altLang="ja-JP" dirty="0" smtClean="0"/>
              <a:t>he workshop for ALICE upgrades by Asian Countries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mtClean="0"/>
              <a:t>Photon Analysis </a:t>
            </a:r>
            <a:r>
              <a:rPr lang="en-US" altLang="ja-JP" dirty="0" smtClean="0"/>
              <a:t>&amp; J-Cal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Boson + Jet Production @ ALICE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0"/>
            <a:ext cx="4076029" cy="23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1071547"/>
            <a:ext cx="412909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85720" y="3929066"/>
            <a:ext cx="4071966" cy="2000264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Test </a:t>
            </a:r>
            <a:r>
              <a:rPr kumimoji="1" lang="en-US" altLang="ja-JP" dirty="0" err="1" smtClean="0"/>
              <a:t>pQCD</a:t>
            </a:r>
            <a:endParaRPr kumimoji="1" lang="en-US" altLang="ja-JP" dirty="0" smtClean="0"/>
          </a:p>
          <a:p>
            <a:r>
              <a:rPr lang="en-US" altLang="ja-JP" dirty="0" smtClean="0"/>
              <a:t>Based on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Extract PDFs</a:t>
            </a:r>
          </a:p>
          <a:p>
            <a:pPr lvl="1"/>
            <a:r>
              <a:rPr lang="en-US" altLang="ja-JP" dirty="0" smtClean="0"/>
              <a:t>Strong coupling constant</a:t>
            </a:r>
          </a:p>
          <a:p>
            <a:pPr lvl="1"/>
            <a:r>
              <a:rPr lang="en-US" altLang="ja-JP" dirty="0" smtClean="0"/>
              <a:t>Study &amp; test matrix element calculations</a:t>
            </a:r>
          </a:p>
          <a:p>
            <a:r>
              <a:rPr kumimoji="1" lang="en-US" altLang="ja-JP" dirty="0" smtClean="0"/>
              <a:t>Low statistics, so it’s challenging measurements</a:t>
            </a:r>
            <a:endParaRPr kumimoji="1" lang="ja-JP" altLang="en-US" dirty="0"/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4429124" y="4071942"/>
            <a:ext cx="4071966" cy="1839907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For a time, photon-jet will be a main physics topic in a few years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Underlying event makes the measurement complicated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Good place to study nature of underlying event</a:t>
            </a: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500430" y="3571876"/>
            <a:ext cx="285752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572000" y="2428868"/>
            <a:ext cx="357190" cy="28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071802" y="2214554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500430" y="2214554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2285984" y="2786058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Jet Production &amp; Measurement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78200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正方形/長方形 7"/>
          <p:cNvSpPr/>
          <p:nvPr/>
        </p:nvSpPr>
        <p:spPr>
          <a:xfrm>
            <a:off x="857224" y="1000108"/>
            <a:ext cx="3500462" cy="16430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857224" y="1785926"/>
            <a:ext cx="3500462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Tracking Detector (ITS+TPC+TRD)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857224" y="1000108"/>
            <a:ext cx="3500462" cy="78581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EMCAL+PHOS+J-Cal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Jet Finding Algorithm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571472" y="1428736"/>
            <a:ext cx="7772400" cy="4572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ja-JP" sz="2900" dirty="0" smtClean="0"/>
              <a:t>Two main categories of jet finding algorithms</a:t>
            </a:r>
          </a:p>
          <a:p>
            <a:r>
              <a:rPr kumimoji="1" lang="en-US" altLang="ja-JP" dirty="0" smtClean="0"/>
              <a:t>Cone Algorithms</a:t>
            </a:r>
          </a:p>
          <a:p>
            <a:pPr lvl="1"/>
            <a:r>
              <a:rPr lang="en-US" altLang="ja-JP" dirty="0" smtClean="0"/>
              <a:t>Midpoint Algorithm : Extensive use at </a:t>
            </a:r>
            <a:r>
              <a:rPr lang="en-US" altLang="ja-JP" dirty="0" err="1" smtClean="0"/>
              <a:t>Tevatron</a:t>
            </a:r>
            <a:r>
              <a:rPr lang="en-US" altLang="ja-JP" dirty="0" smtClean="0"/>
              <a:t> in </a:t>
            </a:r>
            <a:r>
              <a:rPr lang="en-US" altLang="ja-JP" dirty="0" err="1" smtClean="0"/>
              <a:t>RunⅡ</a:t>
            </a:r>
            <a:r>
              <a:rPr lang="en-US" altLang="ja-JP" dirty="0" smtClean="0"/>
              <a:t> (</a:t>
            </a:r>
            <a:r>
              <a:rPr lang="en-US" altLang="ja-JP" dirty="0" err="1" smtClean="0"/>
              <a:t>hep</a:t>
            </a:r>
            <a:r>
              <a:rPr lang="en-US" altLang="ja-JP" dirty="0" smtClean="0"/>
              <a:t>-ex/0005012).</a:t>
            </a:r>
          </a:p>
          <a:p>
            <a:pPr lvl="1"/>
            <a:r>
              <a:rPr kumimoji="1" lang="en-US" altLang="ja-JP" dirty="0" smtClean="0"/>
              <a:t>Cluster objects based on their proximity </a:t>
            </a:r>
            <a:r>
              <a:rPr lang="en-US" altLang="ja-JP" dirty="0" smtClean="0"/>
              <a:t>η-φ space.</a:t>
            </a:r>
          </a:p>
          <a:p>
            <a:pPr lvl="1"/>
            <a:r>
              <a:rPr kumimoji="1" lang="en-US" altLang="ja-JP" dirty="0" smtClean="0"/>
              <a:t>Identify stable cones (kinematic direction = geometric center).</a:t>
            </a:r>
          </a:p>
          <a:p>
            <a:pPr lvl="1"/>
            <a:r>
              <a:rPr lang="en-US" altLang="ja-JP" dirty="0" smtClean="0"/>
              <a:t>Advantage: Simpler for underlying-event &amp; pileup corrections.</a:t>
            </a:r>
          </a:p>
          <a:p>
            <a:pPr lvl="1"/>
            <a:r>
              <a:rPr lang="en-US" altLang="ja-JP" dirty="0" smtClean="0"/>
              <a:t>Disadvantage: Infrared-unsafe in high order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&amp; overlapping stable cones.</a:t>
            </a:r>
          </a:p>
          <a:p>
            <a:r>
              <a:rPr lang="en-US" altLang="ja-JP" dirty="0" smtClean="0"/>
              <a:t>Successive Combination Algorithms</a:t>
            </a:r>
          </a:p>
          <a:p>
            <a:pPr lvl="1"/>
            <a:r>
              <a:rPr lang="en-US" altLang="ja-JP" dirty="0" smtClean="0"/>
              <a:t>K</a:t>
            </a:r>
            <a:r>
              <a:rPr lang="en-US" altLang="ja-JP" baseline="-25000" dirty="0" smtClean="0"/>
              <a:t>t</a:t>
            </a:r>
            <a:r>
              <a:rPr lang="en-US" altLang="ja-JP" dirty="0" smtClean="0"/>
              <a:t> Algorithms : Extensive use at HERA. A few </a:t>
            </a:r>
            <a:r>
              <a:rPr lang="en-US" altLang="ja-JP" dirty="0" err="1" smtClean="0"/>
              <a:t>Tevatron</a:t>
            </a:r>
            <a:r>
              <a:rPr lang="en-US" altLang="ja-JP" dirty="0" smtClean="0"/>
              <a:t> analyses.</a:t>
            </a:r>
          </a:p>
          <a:p>
            <a:pPr lvl="1"/>
            <a:r>
              <a:rPr lang="en-US" altLang="ja-JP" dirty="0" smtClean="0"/>
              <a:t>Cluster objects based on a certain metric. Relative Kt for K</a:t>
            </a:r>
            <a:r>
              <a:rPr lang="en-US" altLang="ja-JP" baseline="-25000" dirty="0" smtClean="0"/>
              <a:t>t</a:t>
            </a:r>
            <a:r>
              <a:rPr lang="en-US" altLang="ja-JP" dirty="0" smtClean="0"/>
              <a:t> algorithm.</a:t>
            </a:r>
          </a:p>
          <a:p>
            <a:pPr lvl="1"/>
            <a:r>
              <a:rPr lang="en-US" altLang="ja-JP" dirty="0" smtClean="0"/>
              <a:t>Advantage: Infrared-safe in all order of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calculations.</a:t>
            </a:r>
          </a:p>
          <a:p>
            <a:pPr lvl="1"/>
            <a:r>
              <a:rPr lang="en-US" altLang="ja-JP" dirty="0" smtClean="0"/>
              <a:t>Disadvantages: Jet geometry can be complicated. Complex corrections.</a:t>
            </a:r>
          </a:p>
          <a:p>
            <a:pPr>
              <a:buNone/>
            </a:pPr>
            <a:endParaRPr lang="en-US" altLang="ja-JP" dirty="0" smtClean="0"/>
          </a:p>
          <a:p>
            <a:pPr>
              <a:buNone/>
            </a:pPr>
            <a:r>
              <a:rPr lang="en-US" altLang="ja-JP" sz="2900" dirty="0" smtClean="0"/>
              <a:t>A lot of developments in recent years.</a:t>
            </a:r>
          </a:p>
          <a:p>
            <a:r>
              <a:rPr lang="en-US" altLang="ja-JP" dirty="0" err="1" smtClean="0"/>
              <a:t>SisCone</a:t>
            </a:r>
            <a:r>
              <a:rPr lang="en-US" altLang="ja-JP" dirty="0" smtClean="0"/>
              <a:t>, Cambridge-Aachen, Anti-K</a:t>
            </a:r>
            <a:r>
              <a:rPr lang="en-US" altLang="ja-JP" baseline="-25000" dirty="0" smtClean="0"/>
              <a:t>t</a:t>
            </a:r>
            <a:r>
              <a:rPr lang="en-US" altLang="ja-JP" dirty="0" smtClean="0"/>
              <a:t>, etc.</a:t>
            </a:r>
          </a:p>
          <a:p>
            <a:pPr lvl="1"/>
            <a:r>
              <a:rPr lang="en-US" altLang="ja-JP" dirty="0" smtClean="0"/>
              <a:t>E.g. </a:t>
            </a:r>
            <a:r>
              <a:rPr lang="en-US" altLang="ja-JP" dirty="0" err="1" smtClean="0"/>
              <a:t>FastJet</a:t>
            </a:r>
            <a:r>
              <a:rPr lang="en-US" altLang="ja-JP" dirty="0" smtClean="0"/>
              <a:t> : </a:t>
            </a:r>
            <a:r>
              <a:rPr lang="ja-JP" altLang="en-US" b="1" dirty="0" smtClean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http://www.lpthe.jussieu.fr/~salam/fastjet</a:t>
            </a:r>
            <a:endParaRPr lang="en-US" altLang="ja-JP" dirty="0" smtClean="0"/>
          </a:p>
          <a:p>
            <a:r>
              <a:rPr lang="en-US" altLang="ja-JP" dirty="0" smtClean="0"/>
              <a:t>Extensively studied in LHC experiments. Will benefit future studies. </a:t>
            </a:r>
          </a:p>
          <a:p>
            <a:endParaRPr kumimoji="1" lang="en-US" altLang="ja-JP" dirty="0" smtClean="0"/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7215206" y="214290"/>
            <a:ext cx="1555750" cy="1490662"/>
            <a:chOff x="4032" y="720"/>
            <a:chExt cx="1613" cy="1546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4032" y="720"/>
              <a:ext cx="1365" cy="1259"/>
              <a:chOff x="130" y="2586"/>
              <a:chExt cx="1365" cy="1259"/>
            </a:xfrm>
          </p:grpSpPr>
          <p:sp>
            <p:nvSpPr>
              <p:cNvPr id="13" name="Oval 5"/>
              <p:cNvSpPr>
                <a:spLocks noChangeArrowheads="1"/>
              </p:cNvSpPr>
              <p:nvPr/>
            </p:nvSpPr>
            <p:spPr bwMode="auto">
              <a:xfrm>
                <a:off x="205" y="3185"/>
                <a:ext cx="18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4" name="Oval 6"/>
              <p:cNvSpPr>
                <a:spLocks noChangeArrowheads="1"/>
              </p:cNvSpPr>
              <p:nvPr/>
            </p:nvSpPr>
            <p:spPr bwMode="auto">
              <a:xfrm>
                <a:off x="481" y="2726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5" name="Oval 7"/>
              <p:cNvSpPr>
                <a:spLocks noChangeArrowheads="1"/>
              </p:cNvSpPr>
              <p:nvPr/>
            </p:nvSpPr>
            <p:spPr bwMode="auto">
              <a:xfrm>
                <a:off x="547" y="3107"/>
                <a:ext cx="150" cy="2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6" name="Oval 8"/>
              <p:cNvSpPr>
                <a:spLocks noChangeArrowheads="1"/>
              </p:cNvSpPr>
              <p:nvPr/>
            </p:nvSpPr>
            <p:spPr bwMode="auto">
              <a:xfrm>
                <a:off x="943" y="2663"/>
                <a:ext cx="60" cy="1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859" y="3089"/>
                <a:ext cx="210" cy="1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1165" y="3410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19" name="Oval 11"/>
              <p:cNvSpPr>
                <a:spLocks noChangeArrowheads="1"/>
              </p:cNvSpPr>
              <p:nvPr/>
            </p:nvSpPr>
            <p:spPr bwMode="auto">
              <a:xfrm>
                <a:off x="706" y="3536"/>
                <a:ext cx="210" cy="19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0" name="Oval 12"/>
              <p:cNvSpPr>
                <a:spLocks noChangeArrowheads="1"/>
              </p:cNvSpPr>
              <p:nvPr/>
            </p:nvSpPr>
            <p:spPr bwMode="auto">
              <a:xfrm>
                <a:off x="310" y="2675"/>
                <a:ext cx="1005" cy="10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auto">
              <a:xfrm>
                <a:off x="715" y="2900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366" y="3236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" name="Oval 15"/>
              <p:cNvSpPr>
                <a:spLocks noChangeArrowheads="1"/>
              </p:cNvSpPr>
              <p:nvPr/>
            </p:nvSpPr>
            <p:spPr bwMode="auto">
              <a:xfrm>
                <a:off x="1132" y="3062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4" name="Freeform 16"/>
              <p:cNvSpPr>
                <a:spLocks/>
              </p:cNvSpPr>
              <p:nvPr/>
            </p:nvSpPr>
            <p:spPr bwMode="auto">
              <a:xfrm>
                <a:off x="130" y="2586"/>
                <a:ext cx="1365" cy="1259"/>
              </a:xfrm>
              <a:custGeom>
                <a:avLst/>
                <a:gdLst>
                  <a:gd name="T0" fmla="*/ 494 w 1365"/>
                  <a:gd name="T1" fmla="*/ 934 h 1259"/>
                  <a:gd name="T2" fmla="*/ 344 w 1365"/>
                  <a:gd name="T3" fmla="*/ 886 h 1259"/>
                  <a:gd name="T4" fmla="*/ 91 w 1365"/>
                  <a:gd name="T5" fmla="*/ 905 h 1259"/>
                  <a:gd name="T6" fmla="*/ 0 w 1365"/>
                  <a:gd name="T7" fmla="*/ 749 h 1259"/>
                  <a:gd name="T8" fmla="*/ 75 w 1365"/>
                  <a:gd name="T9" fmla="*/ 569 h 1259"/>
                  <a:gd name="T10" fmla="*/ 210 w 1365"/>
                  <a:gd name="T11" fmla="*/ 269 h 1259"/>
                  <a:gd name="T12" fmla="*/ 366 w 1365"/>
                  <a:gd name="T13" fmla="*/ 105 h 1259"/>
                  <a:gd name="T14" fmla="*/ 536 w 1365"/>
                  <a:gd name="T15" fmla="*/ 22 h 1259"/>
                  <a:gd name="T16" fmla="*/ 894 w 1365"/>
                  <a:gd name="T17" fmla="*/ 48 h 1259"/>
                  <a:gd name="T18" fmla="*/ 1019 w 1365"/>
                  <a:gd name="T19" fmla="*/ 313 h 1259"/>
                  <a:gd name="T20" fmla="*/ 1128 w 1365"/>
                  <a:gd name="T21" fmla="*/ 460 h 1259"/>
                  <a:gd name="T22" fmla="*/ 1304 w 1365"/>
                  <a:gd name="T23" fmla="*/ 572 h 1259"/>
                  <a:gd name="T24" fmla="*/ 1342 w 1365"/>
                  <a:gd name="T25" fmla="*/ 646 h 1259"/>
                  <a:gd name="T26" fmla="*/ 1339 w 1365"/>
                  <a:gd name="T27" fmla="*/ 761 h 1259"/>
                  <a:gd name="T28" fmla="*/ 1230 w 1365"/>
                  <a:gd name="T29" fmla="*/ 974 h 1259"/>
                  <a:gd name="T30" fmla="*/ 1110 w 1365"/>
                  <a:gd name="T31" fmla="*/ 1049 h 1259"/>
                  <a:gd name="T32" fmla="*/ 1005 w 1365"/>
                  <a:gd name="T33" fmla="*/ 989 h 1259"/>
                  <a:gd name="T34" fmla="*/ 920 w 1365"/>
                  <a:gd name="T35" fmla="*/ 892 h 1259"/>
                  <a:gd name="T36" fmla="*/ 825 w 1365"/>
                  <a:gd name="T37" fmla="*/ 959 h 1259"/>
                  <a:gd name="T38" fmla="*/ 795 w 1365"/>
                  <a:gd name="T39" fmla="*/ 1244 h 1259"/>
                  <a:gd name="T40" fmla="*/ 690 w 1365"/>
                  <a:gd name="T41" fmla="*/ 1259 h 1259"/>
                  <a:gd name="T42" fmla="*/ 555 w 1365"/>
                  <a:gd name="T43" fmla="*/ 1109 h 1259"/>
                  <a:gd name="T44" fmla="*/ 494 w 1365"/>
                  <a:gd name="T45" fmla="*/ 934 h 1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65"/>
                  <a:gd name="T70" fmla="*/ 0 h 1259"/>
                  <a:gd name="T71" fmla="*/ 1365 w 1365"/>
                  <a:gd name="T72" fmla="*/ 1259 h 1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65" h="1259">
                    <a:moveTo>
                      <a:pt x="494" y="934"/>
                    </a:moveTo>
                    <a:cubicBezTo>
                      <a:pt x="375" y="894"/>
                      <a:pt x="465" y="906"/>
                      <a:pt x="344" y="886"/>
                    </a:cubicBezTo>
                    <a:cubicBezTo>
                      <a:pt x="277" y="881"/>
                      <a:pt x="148" y="928"/>
                      <a:pt x="91" y="905"/>
                    </a:cubicBezTo>
                    <a:cubicBezTo>
                      <a:pt x="34" y="882"/>
                      <a:pt x="3" y="805"/>
                      <a:pt x="0" y="749"/>
                    </a:cubicBezTo>
                    <a:cubicBezTo>
                      <a:pt x="14" y="673"/>
                      <a:pt x="44" y="632"/>
                      <a:pt x="75" y="569"/>
                    </a:cubicBezTo>
                    <a:cubicBezTo>
                      <a:pt x="110" y="489"/>
                      <a:pt x="173" y="349"/>
                      <a:pt x="210" y="269"/>
                    </a:cubicBezTo>
                    <a:cubicBezTo>
                      <a:pt x="255" y="184"/>
                      <a:pt x="256" y="144"/>
                      <a:pt x="366" y="105"/>
                    </a:cubicBezTo>
                    <a:cubicBezTo>
                      <a:pt x="419" y="60"/>
                      <a:pt x="452" y="34"/>
                      <a:pt x="536" y="22"/>
                    </a:cubicBezTo>
                    <a:cubicBezTo>
                      <a:pt x="624" y="13"/>
                      <a:pt x="814" y="0"/>
                      <a:pt x="894" y="48"/>
                    </a:cubicBezTo>
                    <a:cubicBezTo>
                      <a:pt x="966" y="156"/>
                      <a:pt x="949" y="243"/>
                      <a:pt x="1019" y="313"/>
                    </a:cubicBezTo>
                    <a:cubicBezTo>
                      <a:pt x="1046" y="394"/>
                      <a:pt x="1101" y="378"/>
                      <a:pt x="1128" y="460"/>
                    </a:cubicBezTo>
                    <a:cubicBezTo>
                      <a:pt x="1175" y="503"/>
                      <a:pt x="1268" y="541"/>
                      <a:pt x="1304" y="572"/>
                    </a:cubicBezTo>
                    <a:cubicBezTo>
                      <a:pt x="1324" y="587"/>
                      <a:pt x="1337" y="610"/>
                      <a:pt x="1342" y="646"/>
                    </a:cubicBezTo>
                    <a:cubicBezTo>
                      <a:pt x="1365" y="663"/>
                      <a:pt x="1358" y="706"/>
                      <a:pt x="1339" y="761"/>
                    </a:cubicBezTo>
                    <a:cubicBezTo>
                      <a:pt x="1320" y="816"/>
                      <a:pt x="1253" y="931"/>
                      <a:pt x="1230" y="974"/>
                    </a:cubicBezTo>
                    <a:cubicBezTo>
                      <a:pt x="1192" y="1022"/>
                      <a:pt x="1145" y="1039"/>
                      <a:pt x="1110" y="1049"/>
                    </a:cubicBezTo>
                    <a:cubicBezTo>
                      <a:pt x="1073" y="1051"/>
                      <a:pt x="1035" y="1021"/>
                      <a:pt x="1005" y="989"/>
                    </a:cubicBezTo>
                    <a:cubicBezTo>
                      <a:pt x="982" y="944"/>
                      <a:pt x="948" y="934"/>
                      <a:pt x="920" y="892"/>
                    </a:cubicBezTo>
                    <a:cubicBezTo>
                      <a:pt x="890" y="887"/>
                      <a:pt x="847" y="894"/>
                      <a:pt x="825" y="959"/>
                    </a:cubicBezTo>
                    <a:cubicBezTo>
                      <a:pt x="838" y="1036"/>
                      <a:pt x="908" y="1210"/>
                      <a:pt x="795" y="1244"/>
                    </a:cubicBezTo>
                    <a:cubicBezTo>
                      <a:pt x="761" y="1254"/>
                      <a:pt x="725" y="1254"/>
                      <a:pt x="690" y="1259"/>
                    </a:cubicBezTo>
                    <a:cubicBezTo>
                      <a:pt x="650" y="1236"/>
                      <a:pt x="588" y="1163"/>
                      <a:pt x="555" y="1109"/>
                    </a:cubicBezTo>
                    <a:cubicBezTo>
                      <a:pt x="537" y="1065"/>
                      <a:pt x="529" y="971"/>
                      <a:pt x="494" y="9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</p:grpSp>
        <p:sp>
          <p:nvSpPr>
            <p:cNvPr id="9" name="Line 17"/>
            <p:cNvSpPr>
              <a:spLocks noChangeShapeType="1"/>
            </p:cNvSpPr>
            <p:nvPr/>
          </p:nvSpPr>
          <p:spPr bwMode="auto">
            <a:xfrm>
              <a:off x="4944" y="1776"/>
              <a:ext cx="9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" name="Text Box 18"/>
            <p:cNvSpPr txBox="1">
              <a:spLocks noChangeArrowheads="1"/>
            </p:cNvSpPr>
            <p:nvPr/>
          </p:nvSpPr>
          <p:spPr bwMode="auto">
            <a:xfrm>
              <a:off x="4992" y="2016"/>
              <a:ext cx="65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Cone jet</a:t>
              </a:r>
            </a:p>
          </p:txBody>
        </p:sp>
        <p:sp>
          <p:nvSpPr>
            <p:cNvPr id="11" name="Text Box 19"/>
            <p:cNvSpPr txBox="1">
              <a:spLocks noChangeArrowheads="1"/>
            </p:cNvSpPr>
            <p:nvPr/>
          </p:nvSpPr>
          <p:spPr bwMode="auto">
            <a:xfrm>
              <a:off x="4128" y="2016"/>
              <a:ext cx="49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K</a:t>
              </a:r>
              <a:r>
                <a:rPr kumimoji="0" lang="en-US" altLang="ja-JP" sz="2000" baseline="-25000">
                  <a:latin typeface="Times New Roman" pitchFamily="-112" charset="0"/>
                  <a:ea typeface="ＭＳ 明朝" pitchFamily="-112" charset="-128"/>
                </a:rPr>
                <a:t>T</a:t>
              </a:r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 jet</a:t>
              </a:r>
            </a:p>
          </p:txBody>
        </p:sp>
        <p:sp>
          <p:nvSpPr>
            <p:cNvPr id="12" name="Line 20"/>
            <p:cNvSpPr>
              <a:spLocks noChangeShapeType="1"/>
            </p:cNvSpPr>
            <p:nvPr/>
          </p:nvSpPr>
          <p:spPr bwMode="auto">
            <a:xfrm flipH="1">
              <a:off x="4299" y="1632"/>
              <a:ext cx="165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タイトル 1"/>
          <p:cNvSpPr>
            <a:spLocks noGrp="1"/>
          </p:cNvSpPr>
          <p:nvPr>
            <p:ph type="title"/>
          </p:nvPr>
        </p:nvSpPr>
        <p:spPr>
          <a:xfrm>
            <a:off x="0" y="381000"/>
            <a:ext cx="8229600" cy="762000"/>
          </a:xfrm>
        </p:spPr>
        <p:txBody>
          <a:bodyPr/>
          <a:lstStyle/>
          <a:p>
            <a:r>
              <a:rPr lang="en-US" altLang="ja-JP" dirty="0" smtClean="0"/>
              <a:t>Jet Finding Algorithm </a:t>
            </a:r>
            <a:endParaRPr lang="ja-JP" altLang="en-US" dirty="0" smtClean="0"/>
          </a:p>
        </p:txBody>
      </p:sp>
      <p:sp>
        <p:nvSpPr>
          <p:cNvPr id="23558" name="スライド番号プレースホルダ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5D948B2-7214-4539-AFB1-00B1BAEB5D24}" type="slidenum">
              <a:rPr lang="ja-JP" altLang="en-US"/>
              <a:pPr/>
              <a:t>13</a:t>
            </a:fld>
            <a:endParaRPr lang="ja-JP" altLang="en-US"/>
          </a:p>
        </p:txBody>
      </p:sp>
      <p:sp>
        <p:nvSpPr>
          <p:cNvPr id="23556" name="TextBox 5"/>
          <p:cNvSpPr txBox="1">
            <a:spLocks noChangeArrowheads="1"/>
          </p:cNvSpPr>
          <p:nvPr/>
        </p:nvSpPr>
        <p:spPr bwMode="auto">
          <a:xfrm flipH="1">
            <a:off x="214282" y="928670"/>
            <a:ext cx="5334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 dirty="0" err="1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FastJet</a:t>
            </a:r>
            <a:r>
              <a:rPr lang="en-US" altLang="ja-JP" sz="1800" b="1" dirty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:</a:t>
            </a:r>
            <a:r>
              <a:rPr lang="ja-JP" altLang="en-US" sz="1800" dirty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 </a:t>
            </a:r>
            <a:r>
              <a:rPr lang="en-US" altLang="ja-JP" sz="1800" b="1" dirty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sequential clustering algorithms</a:t>
            </a:r>
          </a:p>
          <a:p>
            <a:r>
              <a:rPr lang="ja-JP" altLang="en-US" sz="1800" b="1" dirty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http://www.lpthe.jussieu.fr/~salam/</a:t>
            </a:r>
            <a:r>
              <a:rPr lang="ja-JP" altLang="en-US" sz="1800" b="1" dirty="0" smtClean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fastjet</a:t>
            </a:r>
            <a:endParaRPr lang="ja-JP" altLang="en-US" sz="1800" b="1" dirty="0">
              <a:solidFill>
                <a:srgbClr val="68462E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3557" name="TextBox 6"/>
          <p:cNvSpPr txBox="1">
            <a:spLocks noChangeArrowheads="1"/>
          </p:cNvSpPr>
          <p:nvPr/>
        </p:nvSpPr>
        <p:spPr bwMode="auto">
          <a:xfrm>
            <a:off x="3181350" y="1651000"/>
            <a:ext cx="419100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783A7A"/>
              </a:buClr>
            </a:pPr>
            <a:r>
              <a:rPr lang="en-US" altLang="ja-JP" sz="1900">
                <a:latin typeface="Georgia" pitchFamily="-112" charset="0"/>
                <a:ea typeface="ＭＳ 明朝" pitchFamily="-112" charset="-128"/>
              </a:rPr>
              <a:t>k</a:t>
            </a:r>
            <a:r>
              <a:rPr lang="en-US" altLang="ja-JP" sz="19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900">
                <a:latin typeface="Georgia" pitchFamily="-112" charset="0"/>
                <a:ea typeface="ＭＳ 明朝" pitchFamily="-112" charset="-128"/>
              </a:rPr>
              <a:t> algorithm</a:t>
            </a:r>
          </a:p>
          <a:p>
            <a:pPr>
              <a:buClr>
                <a:srgbClr val="783A7A"/>
              </a:buClr>
            </a:pPr>
            <a:r>
              <a:rPr lang="en-US" altLang="ja-JP" sz="1900">
                <a:latin typeface="Georgia" pitchFamily="-112" charset="0"/>
                <a:ea typeface="ＭＳ 明朝" pitchFamily="-112" charset="-128"/>
              </a:rPr>
              <a:t>Cambridge/Aachen algorithm</a:t>
            </a:r>
          </a:p>
          <a:p>
            <a:pPr>
              <a:buClr>
                <a:srgbClr val="783A7A"/>
              </a:buClr>
            </a:pPr>
            <a:r>
              <a:rPr lang="en-US" altLang="ja-JP" sz="1900">
                <a:latin typeface="Georgia" pitchFamily="-112" charset="0"/>
                <a:ea typeface="ＭＳ 明朝" pitchFamily="-112" charset="-128"/>
              </a:rPr>
              <a:t>anti-k</a:t>
            </a:r>
            <a:r>
              <a:rPr lang="en-US" altLang="ja-JP" sz="1900" baseline="-25000">
                <a:latin typeface="Georgia" pitchFamily="-112" charset="0"/>
                <a:ea typeface="ＭＳ 明朝" pitchFamily="-112" charset="-128"/>
              </a:rPr>
              <a:t>T </a:t>
            </a:r>
            <a:r>
              <a:rPr lang="en-US" altLang="ja-JP" sz="1900">
                <a:latin typeface="Georgia" pitchFamily="-112" charset="0"/>
                <a:ea typeface="ＭＳ 明朝" pitchFamily="-112" charset="-128"/>
              </a:rPr>
              <a:t>algorithm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00892" y="785794"/>
            <a:ext cx="1555750" cy="1490662"/>
            <a:chOff x="4032" y="720"/>
            <a:chExt cx="1613" cy="154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032" y="720"/>
              <a:ext cx="1365" cy="1259"/>
              <a:chOff x="130" y="2586"/>
              <a:chExt cx="1365" cy="1259"/>
            </a:xfrm>
          </p:grpSpPr>
          <p:sp>
            <p:nvSpPr>
              <p:cNvPr id="23573" name="Oval 5"/>
              <p:cNvSpPr>
                <a:spLocks noChangeArrowheads="1"/>
              </p:cNvSpPr>
              <p:nvPr/>
            </p:nvSpPr>
            <p:spPr bwMode="auto">
              <a:xfrm>
                <a:off x="205" y="3185"/>
                <a:ext cx="180" cy="24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4" name="Oval 6"/>
              <p:cNvSpPr>
                <a:spLocks noChangeArrowheads="1"/>
              </p:cNvSpPr>
              <p:nvPr/>
            </p:nvSpPr>
            <p:spPr bwMode="auto">
              <a:xfrm>
                <a:off x="481" y="2726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5" name="Oval 7"/>
              <p:cNvSpPr>
                <a:spLocks noChangeArrowheads="1"/>
              </p:cNvSpPr>
              <p:nvPr/>
            </p:nvSpPr>
            <p:spPr bwMode="auto">
              <a:xfrm>
                <a:off x="547" y="3107"/>
                <a:ext cx="150" cy="2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6" name="Oval 8"/>
              <p:cNvSpPr>
                <a:spLocks noChangeArrowheads="1"/>
              </p:cNvSpPr>
              <p:nvPr/>
            </p:nvSpPr>
            <p:spPr bwMode="auto">
              <a:xfrm>
                <a:off x="943" y="2663"/>
                <a:ext cx="60" cy="1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7" name="Oval 9"/>
              <p:cNvSpPr>
                <a:spLocks noChangeArrowheads="1"/>
              </p:cNvSpPr>
              <p:nvPr/>
            </p:nvSpPr>
            <p:spPr bwMode="auto">
              <a:xfrm>
                <a:off x="859" y="3089"/>
                <a:ext cx="210" cy="1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8" name="Oval 10"/>
              <p:cNvSpPr>
                <a:spLocks noChangeArrowheads="1"/>
              </p:cNvSpPr>
              <p:nvPr/>
            </p:nvSpPr>
            <p:spPr bwMode="auto">
              <a:xfrm>
                <a:off x="1165" y="3410"/>
                <a:ext cx="135" cy="13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79" name="Oval 11"/>
              <p:cNvSpPr>
                <a:spLocks noChangeArrowheads="1"/>
              </p:cNvSpPr>
              <p:nvPr/>
            </p:nvSpPr>
            <p:spPr bwMode="auto">
              <a:xfrm>
                <a:off x="706" y="3536"/>
                <a:ext cx="210" cy="19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80" name="Oval 12"/>
              <p:cNvSpPr>
                <a:spLocks noChangeArrowheads="1"/>
              </p:cNvSpPr>
              <p:nvPr/>
            </p:nvSpPr>
            <p:spPr bwMode="auto">
              <a:xfrm>
                <a:off x="310" y="2675"/>
                <a:ext cx="1005" cy="1050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81" name="Oval 13"/>
              <p:cNvSpPr>
                <a:spLocks noChangeArrowheads="1"/>
              </p:cNvSpPr>
              <p:nvPr/>
            </p:nvSpPr>
            <p:spPr bwMode="auto">
              <a:xfrm>
                <a:off x="715" y="2900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82" name="Oval 14"/>
              <p:cNvSpPr>
                <a:spLocks noChangeArrowheads="1"/>
              </p:cNvSpPr>
              <p:nvPr/>
            </p:nvSpPr>
            <p:spPr bwMode="auto">
              <a:xfrm>
                <a:off x="1366" y="3236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83" name="Oval 15"/>
              <p:cNvSpPr>
                <a:spLocks noChangeArrowheads="1"/>
              </p:cNvSpPr>
              <p:nvPr/>
            </p:nvSpPr>
            <p:spPr bwMode="auto">
              <a:xfrm>
                <a:off x="1132" y="3062"/>
                <a:ext cx="60" cy="47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  <p:sp>
            <p:nvSpPr>
              <p:cNvPr id="23584" name="Freeform 16"/>
              <p:cNvSpPr>
                <a:spLocks/>
              </p:cNvSpPr>
              <p:nvPr/>
            </p:nvSpPr>
            <p:spPr bwMode="auto">
              <a:xfrm>
                <a:off x="130" y="2586"/>
                <a:ext cx="1365" cy="1259"/>
              </a:xfrm>
              <a:custGeom>
                <a:avLst/>
                <a:gdLst>
                  <a:gd name="T0" fmla="*/ 494 w 1365"/>
                  <a:gd name="T1" fmla="*/ 934 h 1259"/>
                  <a:gd name="T2" fmla="*/ 344 w 1365"/>
                  <a:gd name="T3" fmla="*/ 886 h 1259"/>
                  <a:gd name="T4" fmla="*/ 91 w 1365"/>
                  <a:gd name="T5" fmla="*/ 905 h 1259"/>
                  <a:gd name="T6" fmla="*/ 0 w 1365"/>
                  <a:gd name="T7" fmla="*/ 749 h 1259"/>
                  <a:gd name="T8" fmla="*/ 75 w 1365"/>
                  <a:gd name="T9" fmla="*/ 569 h 1259"/>
                  <a:gd name="T10" fmla="*/ 210 w 1365"/>
                  <a:gd name="T11" fmla="*/ 269 h 1259"/>
                  <a:gd name="T12" fmla="*/ 366 w 1365"/>
                  <a:gd name="T13" fmla="*/ 105 h 1259"/>
                  <a:gd name="T14" fmla="*/ 536 w 1365"/>
                  <a:gd name="T15" fmla="*/ 22 h 1259"/>
                  <a:gd name="T16" fmla="*/ 894 w 1365"/>
                  <a:gd name="T17" fmla="*/ 48 h 1259"/>
                  <a:gd name="T18" fmla="*/ 1019 w 1365"/>
                  <a:gd name="T19" fmla="*/ 313 h 1259"/>
                  <a:gd name="T20" fmla="*/ 1128 w 1365"/>
                  <a:gd name="T21" fmla="*/ 460 h 1259"/>
                  <a:gd name="T22" fmla="*/ 1304 w 1365"/>
                  <a:gd name="T23" fmla="*/ 572 h 1259"/>
                  <a:gd name="T24" fmla="*/ 1342 w 1365"/>
                  <a:gd name="T25" fmla="*/ 646 h 1259"/>
                  <a:gd name="T26" fmla="*/ 1339 w 1365"/>
                  <a:gd name="T27" fmla="*/ 761 h 1259"/>
                  <a:gd name="T28" fmla="*/ 1230 w 1365"/>
                  <a:gd name="T29" fmla="*/ 974 h 1259"/>
                  <a:gd name="T30" fmla="*/ 1110 w 1365"/>
                  <a:gd name="T31" fmla="*/ 1049 h 1259"/>
                  <a:gd name="T32" fmla="*/ 1005 w 1365"/>
                  <a:gd name="T33" fmla="*/ 989 h 1259"/>
                  <a:gd name="T34" fmla="*/ 920 w 1365"/>
                  <a:gd name="T35" fmla="*/ 892 h 1259"/>
                  <a:gd name="T36" fmla="*/ 825 w 1365"/>
                  <a:gd name="T37" fmla="*/ 959 h 1259"/>
                  <a:gd name="T38" fmla="*/ 795 w 1365"/>
                  <a:gd name="T39" fmla="*/ 1244 h 1259"/>
                  <a:gd name="T40" fmla="*/ 690 w 1365"/>
                  <a:gd name="T41" fmla="*/ 1259 h 1259"/>
                  <a:gd name="T42" fmla="*/ 555 w 1365"/>
                  <a:gd name="T43" fmla="*/ 1109 h 1259"/>
                  <a:gd name="T44" fmla="*/ 494 w 1365"/>
                  <a:gd name="T45" fmla="*/ 934 h 125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365"/>
                  <a:gd name="T70" fmla="*/ 0 h 1259"/>
                  <a:gd name="T71" fmla="*/ 1365 w 1365"/>
                  <a:gd name="T72" fmla="*/ 1259 h 125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365" h="1259">
                    <a:moveTo>
                      <a:pt x="494" y="934"/>
                    </a:moveTo>
                    <a:cubicBezTo>
                      <a:pt x="375" y="894"/>
                      <a:pt x="465" y="906"/>
                      <a:pt x="344" y="886"/>
                    </a:cubicBezTo>
                    <a:cubicBezTo>
                      <a:pt x="277" y="881"/>
                      <a:pt x="148" y="928"/>
                      <a:pt x="91" y="905"/>
                    </a:cubicBezTo>
                    <a:cubicBezTo>
                      <a:pt x="34" y="882"/>
                      <a:pt x="3" y="805"/>
                      <a:pt x="0" y="749"/>
                    </a:cubicBezTo>
                    <a:cubicBezTo>
                      <a:pt x="14" y="673"/>
                      <a:pt x="44" y="632"/>
                      <a:pt x="75" y="569"/>
                    </a:cubicBezTo>
                    <a:cubicBezTo>
                      <a:pt x="110" y="489"/>
                      <a:pt x="173" y="349"/>
                      <a:pt x="210" y="269"/>
                    </a:cubicBezTo>
                    <a:cubicBezTo>
                      <a:pt x="255" y="184"/>
                      <a:pt x="256" y="144"/>
                      <a:pt x="366" y="105"/>
                    </a:cubicBezTo>
                    <a:cubicBezTo>
                      <a:pt x="419" y="60"/>
                      <a:pt x="452" y="34"/>
                      <a:pt x="536" y="22"/>
                    </a:cubicBezTo>
                    <a:cubicBezTo>
                      <a:pt x="624" y="13"/>
                      <a:pt x="814" y="0"/>
                      <a:pt x="894" y="48"/>
                    </a:cubicBezTo>
                    <a:cubicBezTo>
                      <a:pt x="966" y="156"/>
                      <a:pt x="949" y="243"/>
                      <a:pt x="1019" y="313"/>
                    </a:cubicBezTo>
                    <a:cubicBezTo>
                      <a:pt x="1046" y="394"/>
                      <a:pt x="1101" y="378"/>
                      <a:pt x="1128" y="460"/>
                    </a:cubicBezTo>
                    <a:cubicBezTo>
                      <a:pt x="1175" y="503"/>
                      <a:pt x="1268" y="541"/>
                      <a:pt x="1304" y="572"/>
                    </a:cubicBezTo>
                    <a:cubicBezTo>
                      <a:pt x="1324" y="587"/>
                      <a:pt x="1337" y="610"/>
                      <a:pt x="1342" y="646"/>
                    </a:cubicBezTo>
                    <a:cubicBezTo>
                      <a:pt x="1365" y="663"/>
                      <a:pt x="1358" y="706"/>
                      <a:pt x="1339" y="761"/>
                    </a:cubicBezTo>
                    <a:cubicBezTo>
                      <a:pt x="1320" y="816"/>
                      <a:pt x="1253" y="931"/>
                      <a:pt x="1230" y="974"/>
                    </a:cubicBezTo>
                    <a:cubicBezTo>
                      <a:pt x="1192" y="1022"/>
                      <a:pt x="1145" y="1039"/>
                      <a:pt x="1110" y="1049"/>
                    </a:cubicBezTo>
                    <a:cubicBezTo>
                      <a:pt x="1073" y="1051"/>
                      <a:pt x="1035" y="1021"/>
                      <a:pt x="1005" y="989"/>
                    </a:cubicBezTo>
                    <a:cubicBezTo>
                      <a:pt x="982" y="944"/>
                      <a:pt x="948" y="934"/>
                      <a:pt x="920" y="892"/>
                    </a:cubicBezTo>
                    <a:cubicBezTo>
                      <a:pt x="890" y="887"/>
                      <a:pt x="847" y="894"/>
                      <a:pt x="825" y="959"/>
                    </a:cubicBezTo>
                    <a:cubicBezTo>
                      <a:pt x="838" y="1036"/>
                      <a:pt x="908" y="1210"/>
                      <a:pt x="795" y="1244"/>
                    </a:cubicBezTo>
                    <a:cubicBezTo>
                      <a:pt x="761" y="1254"/>
                      <a:pt x="725" y="1254"/>
                      <a:pt x="690" y="1259"/>
                    </a:cubicBezTo>
                    <a:cubicBezTo>
                      <a:pt x="650" y="1236"/>
                      <a:pt x="588" y="1163"/>
                      <a:pt x="555" y="1109"/>
                    </a:cubicBezTo>
                    <a:cubicBezTo>
                      <a:pt x="537" y="1065"/>
                      <a:pt x="529" y="971"/>
                      <a:pt x="494" y="934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ja-JP" altLang="en-US" sz="1800">
                  <a:latin typeface="Calibri" pitchFamily="-112" charset="0"/>
                  <a:ea typeface="ＭＳ 明朝" pitchFamily="-112" charset="-128"/>
                </a:endParaRPr>
              </a:p>
            </p:txBody>
          </p:sp>
        </p:grpSp>
        <p:sp>
          <p:nvSpPr>
            <p:cNvPr id="23569" name="Line 17"/>
            <p:cNvSpPr>
              <a:spLocks noChangeShapeType="1"/>
            </p:cNvSpPr>
            <p:nvPr/>
          </p:nvSpPr>
          <p:spPr bwMode="auto">
            <a:xfrm>
              <a:off x="4944" y="1776"/>
              <a:ext cx="96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570" name="Text Box 18"/>
            <p:cNvSpPr txBox="1">
              <a:spLocks noChangeArrowheads="1"/>
            </p:cNvSpPr>
            <p:nvPr/>
          </p:nvSpPr>
          <p:spPr bwMode="auto">
            <a:xfrm>
              <a:off x="4992" y="2016"/>
              <a:ext cx="653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Cone jet</a:t>
              </a:r>
            </a:p>
          </p:txBody>
        </p:sp>
        <p:sp>
          <p:nvSpPr>
            <p:cNvPr id="23571" name="Text Box 19"/>
            <p:cNvSpPr txBox="1">
              <a:spLocks noChangeArrowheads="1"/>
            </p:cNvSpPr>
            <p:nvPr/>
          </p:nvSpPr>
          <p:spPr bwMode="auto">
            <a:xfrm>
              <a:off x="4128" y="2016"/>
              <a:ext cx="49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K</a:t>
              </a:r>
              <a:r>
                <a:rPr kumimoji="0" lang="en-US" altLang="ja-JP" sz="2000" baseline="-25000">
                  <a:latin typeface="Times New Roman" pitchFamily="-112" charset="0"/>
                  <a:ea typeface="ＭＳ 明朝" pitchFamily="-112" charset="-128"/>
                </a:rPr>
                <a:t>T</a:t>
              </a:r>
              <a:r>
                <a:rPr kumimoji="0" lang="en-US" altLang="ja-JP" sz="2000">
                  <a:latin typeface="Times New Roman" pitchFamily="-112" charset="0"/>
                  <a:ea typeface="ＭＳ 明朝" pitchFamily="-112" charset="-128"/>
                </a:rPr>
                <a:t> jet</a:t>
              </a:r>
            </a:p>
          </p:txBody>
        </p:sp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 flipH="1">
              <a:off x="4299" y="1632"/>
              <a:ext cx="165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 type="triangle" w="med" len="med"/>
              <a:tailEnd type="none" w="sm" len="sm"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419100" y="1676400"/>
          <a:ext cx="2728913" cy="952500"/>
        </p:xfrm>
        <a:graphic>
          <a:graphicData uri="http://schemas.openxmlformats.org/presentationml/2006/ole">
            <p:oleObj spid="_x0000_s3074" name="数式" r:id="rId4" imgW="1892300" imgH="660400" progId="Equation.3">
              <p:embed/>
            </p:oleObj>
          </a:graphicData>
        </a:graphic>
      </p:graphicFrame>
      <p:sp>
        <p:nvSpPr>
          <p:cNvPr id="23560" name="テキスト ボックス 29"/>
          <p:cNvSpPr txBox="1">
            <a:spLocks noChangeArrowheads="1"/>
          </p:cNvSpPr>
          <p:nvPr/>
        </p:nvSpPr>
        <p:spPr bwMode="auto">
          <a:xfrm>
            <a:off x="214282" y="4786322"/>
            <a:ext cx="450373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000" b="1" dirty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 Parameters</a:t>
            </a:r>
          </a:p>
          <a:p>
            <a:r>
              <a:rPr lang="en-US" altLang="ja-JP" sz="1800" dirty="0">
                <a:latin typeface="Georgia" pitchFamily="-112" charset="0"/>
                <a:ea typeface="ＭＳ 明朝" pitchFamily="-112" charset="-128"/>
              </a:rPr>
              <a:t>    - R size </a:t>
            </a:r>
          </a:p>
          <a:p>
            <a:r>
              <a:rPr lang="en-US" altLang="ja-JP" sz="1800" dirty="0">
                <a:latin typeface="Georgia" pitchFamily="-112" charset="0"/>
                <a:ea typeface="ＭＳ 明朝" pitchFamily="-112" charset="-128"/>
              </a:rPr>
              <a:t>    - </a:t>
            </a:r>
            <a:r>
              <a:rPr lang="en-US" altLang="ja-JP" sz="1800" dirty="0" err="1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 dirty="0" err="1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 dirty="0">
                <a:latin typeface="Georgia" pitchFamily="-112" charset="0"/>
                <a:ea typeface="ＭＳ 明朝" pitchFamily="-112" charset="-128"/>
              </a:rPr>
              <a:t> </a:t>
            </a:r>
            <a:r>
              <a:rPr lang="en-US" altLang="ja-JP" sz="1800" dirty="0" smtClean="0">
                <a:latin typeface="Georgia" pitchFamily="-112" charset="0"/>
                <a:ea typeface="ＭＳ 明朝" pitchFamily="-112" charset="-128"/>
              </a:rPr>
              <a:t>cut</a:t>
            </a:r>
            <a:endParaRPr lang="en-US" altLang="ja-JP" sz="1800" dirty="0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 dirty="0">
                <a:latin typeface="Georgia" pitchFamily="-112" charset="0"/>
                <a:ea typeface="ＭＳ 明朝" pitchFamily="-112" charset="-128"/>
              </a:rPr>
              <a:t>    - Jet threshold</a:t>
            </a:r>
          </a:p>
          <a:p>
            <a:r>
              <a:rPr lang="en-US" altLang="ja-JP" sz="1800" dirty="0">
                <a:latin typeface="Georgia" pitchFamily="-112" charset="0"/>
                <a:ea typeface="ＭＳ 明朝" pitchFamily="-112" charset="-128"/>
              </a:rPr>
              <a:t>     </a:t>
            </a:r>
          </a:p>
        </p:txBody>
      </p:sp>
      <p:pic>
        <p:nvPicPr>
          <p:cNvPr id="23562" name="図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7725" y="2643182"/>
            <a:ext cx="4486275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正方形/長方形 32"/>
          <p:cNvSpPr/>
          <p:nvPr/>
        </p:nvSpPr>
        <p:spPr>
          <a:xfrm>
            <a:off x="4608513" y="4859338"/>
            <a:ext cx="2298700" cy="197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23564" name="TextBox 7"/>
          <p:cNvSpPr txBox="1">
            <a:spLocks noChangeArrowheads="1"/>
          </p:cNvSpPr>
          <p:nvPr/>
        </p:nvSpPr>
        <p:spPr bwMode="auto">
          <a:xfrm>
            <a:off x="4578350" y="5299075"/>
            <a:ext cx="24336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arXiv:0802.1189v2</a:t>
            </a: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[hep-pn] (2008)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3565" name="テキスト ボックス 34"/>
          <p:cNvSpPr txBox="1">
            <a:spLocks noChangeArrowheads="1"/>
          </p:cNvSpPr>
          <p:nvPr/>
        </p:nvSpPr>
        <p:spPr bwMode="auto">
          <a:xfrm>
            <a:off x="214282" y="2571744"/>
            <a:ext cx="1227137" cy="368300"/>
          </a:xfrm>
          <a:prstGeom prst="rect">
            <a:avLst/>
          </a:prstGeom>
          <a:noFill/>
          <a:ln w="31750">
            <a:solidFill>
              <a:srgbClr val="3366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Algorithm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4" name="日付プレースホルダ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Workshop ALICE </a:t>
            </a:r>
            <a:r>
              <a:rPr kumimoji="1" lang="en-US" altLang="ja-JP" dirty="0" err="1" smtClean="0"/>
              <a:t>Upgredes</a:t>
            </a:r>
            <a:r>
              <a:rPr kumimoji="1" lang="en-US" altLang="ja-JP" dirty="0" smtClean="0"/>
              <a:t> by Asian Countries @ </a:t>
            </a:r>
            <a:r>
              <a:rPr kumimoji="1" lang="en-US" altLang="ja-JP" dirty="0" err="1" smtClean="0"/>
              <a:t>Yonsei</a:t>
            </a:r>
            <a:r>
              <a:rPr kumimoji="1" lang="en-US" altLang="ja-JP" dirty="0" smtClean="0"/>
              <a:t> University</a:t>
            </a:r>
            <a:endParaRPr kumimoji="1" lang="ja-JP" altLang="en-US" dirty="0"/>
          </a:p>
        </p:txBody>
      </p:sp>
      <p:sp>
        <p:nvSpPr>
          <p:cNvPr id="36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85720" y="3000372"/>
            <a:ext cx="4143404" cy="1911345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>
                <a:latin typeface="Georgia" pitchFamily="-112" charset="0"/>
                <a:ea typeface="ＭＳ 明朝" pitchFamily="-112" charset="-128"/>
              </a:rPr>
              <a:t>Calculate particle distance  : </a:t>
            </a:r>
            <a:r>
              <a:rPr lang="en-US" altLang="ja-JP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baseline="-25000" dirty="0" err="1" smtClean="0">
                <a:latin typeface="Georgia" pitchFamily="-112" charset="0"/>
                <a:ea typeface="ＭＳ 明朝" pitchFamily="-112" charset="-128"/>
              </a:rPr>
              <a:t>ij</a:t>
            </a:r>
            <a:endParaRPr lang="en-US" altLang="ja-JP" dirty="0" smtClean="0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Calculate Beam distance : </a:t>
            </a:r>
            <a:r>
              <a:rPr lang="en-US" altLang="ja-JP" sz="2800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sz="2800" baseline="-25000" dirty="0" err="1" smtClean="0">
                <a:latin typeface="Georgia" pitchFamily="-112" charset="0"/>
                <a:ea typeface="ＭＳ 明朝" pitchFamily="-112" charset="-128"/>
              </a:rPr>
              <a:t>iB</a:t>
            </a:r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=k</a:t>
            </a:r>
            <a:r>
              <a:rPr lang="en-US" altLang="ja-JP" sz="2800" baseline="-25000" dirty="0" smtClean="0">
                <a:latin typeface="Georgia" pitchFamily="-112" charset="0"/>
                <a:ea typeface="ＭＳ 明朝" pitchFamily="-112" charset="-128"/>
              </a:rPr>
              <a:t>ti</a:t>
            </a:r>
            <a:r>
              <a:rPr lang="en-US" altLang="ja-JP" sz="2800" baseline="30000" dirty="0" smtClean="0">
                <a:latin typeface="Georgia" pitchFamily="-112" charset="0"/>
                <a:ea typeface="ＭＳ 明朝" pitchFamily="-112" charset="-128"/>
              </a:rPr>
              <a:t>2p</a:t>
            </a:r>
          </a:p>
          <a:p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Find the smallest distance (</a:t>
            </a:r>
            <a:r>
              <a:rPr lang="en-US" altLang="ja-JP" sz="2800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sz="2800" baseline="-25000" dirty="0" err="1" smtClean="0">
                <a:latin typeface="Georgia" pitchFamily="-112" charset="0"/>
                <a:ea typeface="ＭＳ 明朝" pitchFamily="-112" charset="-128"/>
              </a:rPr>
              <a:t>ij</a:t>
            </a:r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 or </a:t>
            </a:r>
            <a:r>
              <a:rPr lang="en-US" altLang="ja-JP" sz="2800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sz="2800" baseline="-25000" dirty="0" err="1" smtClean="0">
                <a:latin typeface="Georgia" pitchFamily="-112" charset="0"/>
                <a:ea typeface="ＭＳ 明朝" pitchFamily="-112" charset="-128"/>
              </a:rPr>
              <a:t>iB</a:t>
            </a:r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)</a:t>
            </a:r>
          </a:p>
          <a:p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If  </a:t>
            </a:r>
            <a:r>
              <a:rPr lang="en-US" altLang="ja-JP" sz="2800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sz="2800" baseline="-25000" dirty="0" err="1" smtClean="0">
                <a:latin typeface="Georgia" pitchFamily="-112" charset="0"/>
                <a:ea typeface="ＭＳ 明朝" pitchFamily="-112" charset="-128"/>
              </a:rPr>
              <a:t>ij</a:t>
            </a:r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 is the smallest combine particles</a:t>
            </a:r>
          </a:p>
          <a:p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If </a:t>
            </a:r>
            <a:r>
              <a:rPr lang="en-US" altLang="ja-JP" sz="2800" dirty="0" err="1" smtClean="0">
                <a:latin typeface="Georgia" pitchFamily="-112" charset="0"/>
                <a:ea typeface="ＭＳ 明朝" pitchFamily="-112" charset="-128"/>
              </a:rPr>
              <a:t>d</a:t>
            </a:r>
            <a:r>
              <a:rPr lang="en-US" altLang="ja-JP" sz="2800" baseline="-25000" dirty="0" err="1" smtClean="0">
                <a:latin typeface="Georgia" pitchFamily="-112" charset="0"/>
                <a:ea typeface="ＭＳ 明朝" pitchFamily="-112" charset="-128"/>
              </a:rPr>
              <a:t>iB</a:t>
            </a:r>
            <a:r>
              <a:rPr lang="en-US" altLang="ja-JP" sz="2800" dirty="0" smtClean="0">
                <a:latin typeface="Georgia" pitchFamily="-112" charset="0"/>
                <a:ea typeface="ＭＳ 明朝" pitchFamily="-112" charset="-128"/>
              </a:rPr>
              <a:t> is the smallest and the cluster momentum lager than threshold call the cluster a Jet.</a:t>
            </a:r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角丸四角形 26"/>
          <p:cNvSpPr/>
          <p:nvPr/>
        </p:nvSpPr>
        <p:spPr>
          <a:xfrm>
            <a:off x="3786182" y="4786322"/>
            <a:ext cx="5214974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7650" name="図 22" descr="cdEtasig_pt_alg.jpg"/>
          <p:cNvPicPr>
            <a:picLocks noChangeAspect="1"/>
          </p:cNvPicPr>
          <p:nvPr/>
        </p:nvPicPr>
        <p:blipFill>
          <a:blip r:embed="rId2" cstate="print"/>
          <a:srcRect l="34009" r="34801"/>
          <a:stretch>
            <a:fillRect/>
          </a:stretch>
        </p:blipFill>
        <p:spPr bwMode="auto">
          <a:xfrm>
            <a:off x="3109913" y="1797050"/>
            <a:ext cx="28067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タイトル 1"/>
          <p:cNvSpPr>
            <a:spLocks noGrp="1"/>
          </p:cNvSpPr>
          <p:nvPr>
            <p:ph type="title"/>
          </p:nvPr>
        </p:nvSpPr>
        <p:spPr>
          <a:xfrm>
            <a:off x="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Which is the best algorithm ?</a:t>
            </a:r>
            <a:endParaRPr lang="ja-JP" altLang="en-US" dirty="0" smtClean="0"/>
          </a:p>
        </p:txBody>
      </p:sp>
      <p:sp>
        <p:nvSpPr>
          <p:cNvPr id="27668" name="スライド番号プレースホルダ 2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F6FF5F1-78FE-41D9-9D47-444450D7F0B5}" type="slidenum">
              <a:rPr lang="ja-JP" altLang="en-US"/>
              <a:pPr/>
              <a:t>14</a:t>
            </a:fld>
            <a:endParaRPr lang="ja-JP" altLang="en-US"/>
          </a:p>
        </p:txBody>
      </p:sp>
      <p:pic>
        <p:nvPicPr>
          <p:cNvPr id="27652" name="コンテンツ プレースホルダ 5" descr="c_E_alg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34009" r="34009"/>
          <a:stretch>
            <a:fillRect/>
          </a:stretch>
        </p:blipFill>
        <p:spPr>
          <a:xfrm>
            <a:off x="6030913" y="1806575"/>
            <a:ext cx="2962275" cy="2833688"/>
          </a:xfrm>
        </p:spPr>
      </p:pic>
      <p:pic>
        <p:nvPicPr>
          <p:cNvPr id="27653" name="図 6" descr="cdPhi_pt_alg.jpg"/>
          <p:cNvPicPr>
            <a:picLocks noChangeAspect="1"/>
          </p:cNvPicPr>
          <p:nvPr/>
        </p:nvPicPr>
        <p:blipFill>
          <a:blip r:embed="rId4" cstate="print"/>
          <a:srcRect l="34009" r="34009"/>
          <a:stretch>
            <a:fillRect/>
          </a:stretch>
        </p:blipFill>
        <p:spPr bwMode="auto">
          <a:xfrm>
            <a:off x="90488" y="1806575"/>
            <a:ext cx="2963862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テキスト ボックス 8"/>
          <p:cNvSpPr txBox="1">
            <a:spLocks noChangeArrowheads="1"/>
          </p:cNvSpPr>
          <p:nvPr/>
        </p:nvSpPr>
        <p:spPr bwMode="auto">
          <a:xfrm>
            <a:off x="90488" y="1598613"/>
            <a:ext cx="1903412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b="1">
                <a:latin typeface="Georgia" pitchFamily="-112" charset="0"/>
                <a:ea typeface="ＭＳ 明朝" pitchFamily="-112" charset="-128"/>
              </a:rPr>
              <a:t>Δ</a:t>
            </a:r>
            <a:r>
              <a:rPr lang="ja-JP" altLang="en-US" sz="1800" b="1">
                <a:latin typeface="Lucida Grande" pitchFamily="-112" charset="0"/>
              </a:rPr>
              <a:t>ϕ</a:t>
            </a:r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resolution</a:t>
            </a:r>
            <a:endParaRPr lang="ja-JP" altLang="en-US" sz="1800" b="1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7655" name="テキスト ボックス 9"/>
          <p:cNvSpPr txBox="1">
            <a:spLocks noChangeArrowheads="1"/>
          </p:cNvSpPr>
          <p:nvPr/>
        </p:nvSpPr>
        <p:spPr bwMode="auto">
          <a:xfrm>
            <a:off x="3054350" y="1622425"/>
            <a:ext cx="194151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 b="1">
                <a:latin typeface="Georgia" pitchFamily="-112" charset="0"/>
                <a:ea typeface="ＭＳ 明朝" pitchFamily="-112" charset="-128"/>
              </a:rPr>
              <a:t>Δη</a:t>
            </a:r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resolution</a:t>
            </a:r>
            <a:endParaRPr lang="ja-JP" altLang="en-US" sz="1800" b="1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7656" name="テキスト ボックス 10"/>
          <p:cNvSpPr txBox="1">
            <a:spLocks noChangeArrowheads="1"/>
          </p:cNvSpPr>
          <p:nvPr/>
        </p:nvSpPr>
        <p:spPr bwMode="auto">
          <a:xfrm>
            <a:off x="6018213" y="1622425"/>
            <a:ext cx="2474912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measured energy </a:t>
            </a:r>
            <a:endParaRPr lang="ja-JP" altLang="en-US" sz="1800" b="1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7657" name="テキスト ボックス 11"/>
          <p:cNvSpPr txBox="1">
            <a:spLocks noChangeArrowheads="1"/>
          </p:cNvSpPr>
          <p:nvPr/>
        </p:nvSpPr>
        <p:spPr bwMode="auto">
          <a:xfrm>
            <a:off x="5588000" y="976313"/>
            <a:ext cx="2586038" cy="6461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hard            100GeV/c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Jet threshold 20GeV/c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500034" y="4857760"/>
            <a:ext cx="2909887" cy="1333500"/>
            <a:chOff x="544513" y="5003800"/>
            <a:chExt cx="2909887" cy="1333500"/>
          </a:xfrm>
        </p:grpSpPr>
        <p:sp>
          <p:nvSpPr>
            <p:cNvPr id="13" name="正方形/長方形 12"/>
            <p:cNvSpPr>
              <a:spLocks noChangeArrowheads="1"/>
            </p:cNvSpPr>
            <p:nvPr/>
          </p:nvSpPr>
          <p:spPr bwMode="auto">
            <a:xfrm>
              <a:off x="544513" y="5954713"/>
              <a:ext cx="361950" cy="34925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正方形/長方形 13"/>
            <p:cNvSpPr>
              <a:spLocks noChangeArrowheads="1"/>
            </p:cNvSpPr>
            <p:nvPr/>
          </p:nvSpPr>
          <p:spPr bwMode="auto">
            <a:xfrm>
              <a:off x="544513" y="5475288"/>
              <a:ext cx="361950" cy="34925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正方形/長方形 14"/>
            <p:cNvSpPr>
              <a:spLocks noChangeArrowheads="1"/>
            </p:cNvSpPr>
            <p:nvPr/>
          </p:nvSpPr>
          <p:spPr bwMode="auto">
            <a:xfrm>
              <a:off x="544513" y="5003800"/>
              <a:ext cx="361950" cy="34925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8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7661" name="テキスト ボックス 15"/>
            <p:cNvSpPr txBox="1">
              <a:spLocks noChangeArrowheads="1"/>
            </p:cNvSpPr>
            <p:nvPr/>
          </p:nvSpPr>
          <p:spPr bwMode="auto">
            <a:xfrm>
              <a:off x="1089025" y="5003800"/>
              <a:ext cx="1462088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 err="1">
                  <a:latin typeface="Georgia" pitchFamily="-112" charset="0"/>
                  <a:ea typeface="ＭＳ 明朝" pitchFamily="-112" charset="-128"/>
                </a:rPr>
                <a:t>k</a:t>
              </a:r>
              <a:r>
                <a:rPr lang="en-US" altLang="ja-JP" sz="1800" baseline="-25000" dirty="0" err="1">
                  <a:latin typeface="Georgia" pitchFamily="-112" charset="0"/>
                  <a:ea typeface="ＭＳ 明朝" pitchFamily="-112" charset="-128"/>
                </a:rPr>
                <a:t>T</a:t>
              </a:r>
              <a:r>
                <a:rPr lang="en-US" altLang="ja-JP" sz="1800" dirty="0">
                  <a:latin typeface="Georgia" pitchFamily="-112" charset="0"/>
                  <a:ea typeface="ＭＳ 明朝" pitchFamily="-112" charset="-128"/>
                </a:rPr>
                <a:t> algorithm</a:t>
              </a:r>
              <a:endParaRPr lang="ja-JP" altLang="en-US" sz="1800" dirty="0">
                <a:latin typeface="Georgia" pitchFamily="-112" charset="0"/>
                <a:ea typeface="ＭＳ 明朝" pitchFamily="-112" charset="-128"/>
              </a:endParaRPr>
            </a:p>
          </p:txBody>
        </p:sp>
        <p:sp>
          <p:nvSpPr>
            <p:cNvPr id="27662" name="テキスト ボックス 16"/>
            <p:cNvSpPr txBox="1">
              <a:spLocks noChangeArrowheads="1"/>
            </p:cNvSpPr>
            <p:nvPr/>
          </p:nvSpPr>
          <p:spPr bwMode="auto">
            <a:xfrm>
              <a:off x="1089025" y="5473700"/>
              <a:ext cx="1949450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 dirty="0">
                  <a:latin typeface="Georgia" pitchFamily="-112" charset="0"/>
                  <a:ea typeface="ＭＳ 明朝" pitchFamily="-112" charset="-128"/>
                </a:rPr>
                <a:t>anti-</a:t>
              </a:r>
              <a:r>
                <a:rPr lang="en-US" altLang="ja-JP" sz="1800" dirty="0" err="1">
                  <a:latin typeface="Georgia" pitchFamily="-112" charset="0"/>
                  <a:ea typeface="ＭＳ 明朝" pitchFamily="-112" charset="-128"/>
                </a:rPr>
                <a:t>k</a:t>
              </a:r>
              <a:r>
                <a:rPr lang="en-US" altLang="ja-JP" sz="1800" baseline="-25000" dirty="0" err="1">
                  <a:latin typeface="Georgia" pitchFamily="-112" charset="0"/>
                  <a:ea typeface="ＭＳ 明朝" pitchFamily="-112" charset="-128"/>
                </a:rPr>
                <a:t>T</a:t>
              </a:r>
              <a:r>
                <a:rPr lang="en-US" altLang="ja-JP" sz="1800" dirty="0">
                  <a:latin typeface="Georgia" pitchFamily="-112" charset="0"/>
                  <a:ea typeface="ＭＳ 明朝" pitchFamily="-112" charset="-128"/>
                </a:rPr>
                <a:t> algorithm</a:t>
              </a:r>
              <a:endParaRPr lang="ja-JP" altLang="en-US" sz="1800" dirty="0">
                <a:latin typeface="Georgia" pitchFamily="-112" charset="0"/>
                <a:ea typeface="ＭＳ 明朝" pitchFamily="-112" charset="-128"/>
              </a:endParaRPr>
            </a:p>
          </p:txBody>
        </p:sp>
        <p:sp>
          <p:nvSpPr>
            <p:cNvPr id="27663" name="テキスト ボックス 17"/>
            <p:cNvSpPr txBox="1">
              <a:spLocks noChangeArrowheads="1"/>
            </p:cNvSpPr>
            <p:nvPr/>
          </p:nvSpPr>
          <p:spPr bwMode="auto">
            <a:xfrm>
              <a:off x="1089025" y="5967413"/>
              <a:ext cx="23653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800">
                  <a:latin typeface="Georgia" pitchFamily="-112" charset="0"/>
                  <a:ea typeface="ＭＳ 明朝" pitchFamily="-112" charset="-128"/>
                </a:rPr>
                <a:t>Cambridge algorithm</a:t>
              </a:r>
              <a:endParaRPr lang="ja-JP" altLang="en-US" sz="1800">
                <a:latin typeface="Georgia" pitchFamily="-112" charset="0"/>
                <a:ea typeface="ＭＳ 明朝" pitchFamily="-112" charset="-128"/>
              </a:endParaRPr>
            </a:p>
          </p:txBody>
        </p:sp>
      </p:grpSp>
      <p:pic>
        <p:nvPicPr>
          <p:cNvPr id="27664" name="コンテンツ プレースホルダ 5" descr="ctmp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0900" y="2070100"/>
            <a:ext cx="1452563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5" name="図 19" descr="ctmp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488" y="2070100"/>
            <a:ext cx="1463675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6" name="テキスト ボックス 20"/>
          <p:cNvSpPr txBox="1">
            <a:spLocks noChangeArrowheads="1"/>
          </p:cNvSpPr>
          <p:nvPr/>
        </p:nvSpPr>
        <p:spPr bwMode="auto">
          <a:xfrm>
            <a:off x="285720" y="4500570"/>
            <a:ext cx="343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Resolution : σ of sharp </a:t>
            </a:r>
            <a:r>
              <a:rPr lang="en-US" altLang="ja-JP" sz="1800" dirty="0" err="1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gaussian</a:t>
            </a:r>
            <a:endParaRPr lang="ja-JP" altLang="en-US" sz="1800" dirty="0">
              <a:solidFill>
                <a:srgbClr val="68462E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2" name="正方形/長方形 21"/>
          <p:cNvSpPr>
            <a:spLocks noChangeArrowheads="1"/>
          </p:cNvSpPr>
          <p:nvPr/>
        </p:nvSpPr>
        <p:spPr bwMode="auto">
          <a:xfrm>
            <a:off x="3929058" y="4929198"/>
            <a:ext cx="4951412" cy="112077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altLang="ja-JP" sz="1800" dirty="0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Performance of energy reconstruction of Jet </a:t>
            </a:r>
          </a:p>
          <a:p>
            <a:r>
              <a:rPr lang="en-US" altLang="ja-JP" sz="1800" dirty="0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             with anti-</a:t>
            </a:r>
            <a:r>
              <a:rPr lang="en-US" altLang="ja-JP" sz="1800" dirty="0" err="1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k</a:t>
            </a:r>
            <a:r>
              <a:rPr lang="en-US" altLang="ja-JP" sz="1800" baseline="-25000" dirty="0" err="1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 dirty="0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 algorithm is about 50%</a:t>
            </a:r>
          </a:p>
          <a:p>
            <a:r>
              <a:rPr lang="en-US" altLang="ja-JP" sz="1800" dirty="0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                                        better than </a:t>
            </a:r>
            <a:r>
              <a:rPr lang="en-US" altLang="ja-JP" sz="1800" dirty="0" err="1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k</a:t>
            </a:r>
            <a:r>
              <a:rPr lang="en-US" altLang="ja-JP" sz="1800" baseline="-25000" dirty="0" err="1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 dirty="0">
                <a:solidFill>
                  <a:srgbClr val="000000"/>
                </a:solidFill>
                <a:latin typeface="Georgia" pitchFamily="-112" charset="0"/>
                <a:ea typeface="ＭＳ 明朝" pitchFamily="-112" charset="-128"/>
              </a:rPr>
              <a:t> algorithm!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14282" y="571480"/>
            <a:ext cx="55007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We analyze for closest Jet to </a:t>
            </a:r>
            <a:r>
              <a:rPr lang="en-US" altLang="ja-JP" sz="1800" b="1" dirty="0" err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parton</a:t>
            </a:r>
            <a:endParaRPr lang="en-US" altLang="ja-JP" sz="1800" b="1" dirty="0" smtClean="0">
              <a:solidFill>
                <a:srgbClr val="8B5D3D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b="1" dirty="0" err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Δφ</a:t>
            </a:r>
            <a:r>
              <a:rPr lang="en-US" altLang="ja-JP" b="1" dirty="0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 , </a:t>
            </a:r>
            <a:r>
              <a:rPr lang="en-US" altLang="ja-JP" b="1" dirty="0" err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Δη</a:t>
            </a:r>
            <a:r>
              <a:rPr lang="en-US" altLang="ja-JP" b="1" dirty="0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= </a:t>
            </a:r>
            <a:r>
              <a:rPr lang="en-US" altLang="ja-JP" b="1" dirty="0" err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parton</a:t>
            </a:r>
            <a:r>
              <a:rPr lang="en-US" altLang="ja-JP" b="1" dirty="0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 axis – jet </a:t>
            </a:r>
            <a:r>
              <a:rPr lang="en-US" altLang="ja-JP" b="1" dirty="0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axis</a:t>
            </a:r>
          </a:p>
          <a:p>
            <a:r>
              <a:rPr lang="en-US" altLang="ja-JP" b="1" dirty="0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This work has been done by D. Sakata &amp; T. </a:t>
            </a:r>
            <a:r>
              <a:rPr lang="en-US" altLang="ja-JP" b="1" dirty="0" err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Horaguchi</a:t>
            </a:r>
            <a:r>
              <a:rPr lang="en-US" altLang="ja-JP" b="1" smtClean="0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.</a:t>
            </a:r>
            <a:endParaRPr lang="en-US" altLang="ja-JP" b="1" dirty="0" smtClean="0">
              <a:solidFill>
                <a:srgbClr val="8B5D3D"/>
              </a:solidFill>
              <a:latin typeface="Georgia" pitchFamily="-112" charset="0"/>
              <a:ea typeface="ＭＳ 明朝" pitchFamily="-112" charset="-128"/>
            </a:endParaRPr>
          </a:p>
          <a:p>
            <a:endParaRPr lang="en-US" altLang="ja-JP" b="1" dirty="0" smtClean="0">
              <a:solidFill>
                <a:srgbClr val="8B5D3D"/>
              </a:solidFill>
              <a:latin typeface="Georgia" pitchFamily="-112" charset="0"/>
              <a:ea typeface="ＭＳ 明朝" pitchFamily="-112" charset="-128"/>
            </a:endParaRPr>
          </a:p>
          <a:p>
            <a:endParaRPr lang="ja-JP" altLang="en-US" sz="1800" b="1" dirty="0">
              <a:solidFill>
                <a:srgbClr val="8B5D3D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4" name="日付プレースホルダ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dirty="0" smtClean="0"/>
              <a:t>The Workshop ALICE </a:t>
            </a:r>
            <a:r>
              <a:rPr kumimoji="1" lang="en-US" altLang="ja-JP" dirty="0" err="1" smtClean="0"/>
              <a:t>Upgredes</a:t>
            </a:r>
            <a:r>
              <a:rPr kumimoji="1" lang="en-US" altLang="ja-JP" dirty="0" smtClean="0"/>
              <a:t> by Asian Countries @ </a:t>
            </a:r>
            <a:r>
              <a:rPr kumimoji="1" lang="en-US" altLang="ja-JP" dirty="0" err="1" smtClean="0"/>
              <a:t>Yonsei</a:t>
            </a:r>
            <a:r>
              <a:rPr kumimoji="1" lang="en-US" altLang="ja-JP" dirty="0" smtClean="0"/>
              <a:t> University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7772400" cy="928694"/>
          </a:xfrm>
        </p:spPr>
        <p:txBody>
          <a:bodyPr/>
          <a:lstStyle/>
          <a:p>
            <a:r>
              <a:rPr kumimoji="1" lang="en-US" altLang="ja-JP" dirty="0" smtClean="0"/>
              <a:t>Inclusive Jet Production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71472" y="3714752"/>
            <a:ext cx="4143404" cy="1911345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Test </a:t>
            </a:r>
            <a:r>
              <a:rPr kumimoji="1" lang="en-US" altLang="ja-JP" dirty="0" err="1" smtClean="0"/>
              <a:t>pQCD</a:t>
            </a:r>
            <a:r>
              <a:rPr kumimoji="1" lang="en-US" altLang="ja-JP" dirty="0" smtClean="0"/>
              <a:t> at highest Q^2.</a:t>
            </a:r>
          </a:p>
          <a:p>
            <a:r>
              <a:rPr lang="en-US" altLang="ja-JP" dirty="0" smtClean="0"/>
              <a:t>Constrain PDFs, especially gluons at high-x.</a:t>
            </a:r>
          </a:p>
          <a:p>
            <a:r>
              <a:rPr kumimoji="1" lang="en-US" altLang="ja-JP" dirty="0" smtClean="0"/>
              <a:t>Measure strong coupling constant </a:t>
            </a:r>
          </a:p>
          <a:p>
            <a:r>
              <a:rPr lang="en-US" altLang="ja-JP" dirty="0" smtClean="0"/>
              <a:t>J-Cal enhance the statistics of Jet events</a:t>
            </a:r>
            <a:endParaRPr kumimoji="1" lang="en-US" altLang="ja-JP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383" y="1214422"/>
            <a:ext cx="419172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00108"/>
            <a:ext cx="40738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コンテンツ プレースホルダ 3" descr="cRatio2_pa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929190" y="3786190"/>
            <a:ext cx="3857652" cy="283786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929322" y="4786322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Blue : Gluon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Red: Quark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43702" y="4071942"/>
            <a:ext cx="1769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√</a:t>
            </a:r>
            <a:r>
              <a:rPr kumimoji="1" lang="en-US" altLang="ja-JP" dirty="0" smtClean="0"/>
              <a:t>s=5.5TeV pp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772400" cy="1011222"/>
          </a:xfrm>
        </p:spPr>
        <p:txBody>
          <a:bodyPr/>
          <a:lstStyle/>
          <a:p>
            <a:r>
              <a:rPr kumimoji="1" lang="en-US" altLang="ja-JP" dirty="0" err="1" smtClean="0"/>
              <a:t>DiJet</a:t>
            </a:r>
            <a:r>
              <a:rPr kumimoji="1" lang="en-US" altLang="ja-JP" dirty="0" smtClean="0"/>
              <a:t> Production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643438" y="3071810"/>
            <a:ext cx="4214842" cy="2982915"/>
          </a:xfrm>
        </p:spPr>
        <p:txBody>
          <a:bodyPr/>
          <a:lstStyle/>
          <a:p>
            <a:r>
              <a:rPr kumimoji="1" lang="en-US" altLang="ja-JP" dirty="0" smtClean="0"/>
              <a:t>J-Cal improves the resolution of the </a:t>
            </a:r>
            <a:r>
              <a:rPr kumimoji="1" lang="en-US" altLang="ja-JP" dirty="0" err="1" smtClean="0"/>
              <a:t>dijet</a:t>
            </a:r>
            <a:r>
              <a:rPr kumimoji="1" lang="en-US" altLang="ja-JP" dirty="0" smtClean="0"/>
              <a:t> measurement.</a:t>
            </a:r>
          </a:p>
          <a:p>
            <a:r>
              <a:rPr lang="en-US" altLang="ja-JP" dirty="0" smtClean="0"/>
              <a:t>Dijet angular distribution is sensitive to the jets by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higher order effect. </a:t>
            </a:r>
            <a:endParaRPr kumimoji="1" lang="ja-JP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4076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500570"/>
            <a:ext cx="3429024" cy="13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071546"/>
            <a:ext cx="42291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0"/>
            <a:ext cx="7772400" cy="85723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Jet Structure (</a:t>
            </a:r>
            <a:r>
              <a:rPr kumimoji="1" lang="en-US" altLang="ja-JP" dirty="0" err="1" smtClean="0"/>
              <a:t>qg</a:t>
            </a:r>
            <a:r>
              <a:rPr kumimoji="1" lang="en-US" altLang="ja-JP" dirty="0" smtClean="0"/>
              <a:t> Jet Separation)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14348" y="5072074"/>
            <a:ext cx="7972452" cy="947726"/>
          </a:xfrm>
        </p:spPr>
        <p:txBody>
          <a:bodyPr>
            <a:normAutofit fontScale="62500" lnSpcReduction="20000"/>
          </a:bodyPr>
          <a:lstStyle/>
          <a:p>
            <a:r>
              <a:rPr kumimoji="1" lang="en-US" altLang="ja-JP" dirty="0" smtClean="0"/>
              <a:t>Broad</a:t>
            </a:r>
            <a:r>
              <a:rPr lang="en-US" altLang="ja-JP" dirty="0" smtClean="0"/>
              <a:t>ness of the jets in φ direction compared with the closest </a:t>
            </a:r>
            <a:r>
              <a:rPr lang="en-US" altLang="ja-JP" dirty="0" err="1" smtClean="0"/>
              <a:t>parton</a:t>
            </a:r>
            <a:endParaRPr kumimoji="1" lang="en-US" altLang="ja-JP" dirty="0" smtClean="0"/>
          </a:p>
          <a:p>
            <a:r>
              <a:rPr kumimoji="1" lang="en-US" altLang="ja-JP" dirty="0" smtClean="0"/>
              <a:t>Gluon jet has wider structure than quark jet.</a:t>
            </a:r>
          </a:p>
          <a:p>
            <a:r>
              <a:rPr lang="en-US" altLang="ja-JP" dirty="0" smtClean="0"/>
              <a:t>Precise discussion will be presented by Hiroki Yokoyama on Nov. 7</a:t>
            </a:r>
            <a:endParaRPr kumimoji="1" lang="ja-JP" altLang="en-US" dirty="0"/>
          </a:p>
        </p:txBody>
      </p:sp>
      <p:pic>
        <p:nvPicPr>
          <p:cNvPr id="7" name="コンテンツ プレースホルダ 3" descr="c_delta_Phi_part.jpg"/>
          <p:cNvPicPr>
            <a:picLocks noChangeAspect="1"/>
          </p:cNvPicPr>
          <p:nvPr/>
        </p:nvPicPr>
        <p:blipFill>
          <a:blip r:embed="rId2" cstate="print"/>
          <a:srcRect r="16591"/>
          <a:stretch>
            <a:fillRect/>
          </a:stretch>
        </p:blipFill>
        <p:spPr>
          <a:xfrm>
            <a:off x="1214414" y="1000108"/>
            <a:ext cx="6715172" cy="4000528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>
            <a:off x="1142976" y="785794"/>
            <a:ext cx="6858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rot="5400000">
            <a:off x="5822165" y="3178967"/>
            <a:ext cx="43577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143900" y="57148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pT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215338" y="5214950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0" y="92867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 : Quark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Blue : Gluon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15370" cy="928694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PDF with Recent </a:t>
            </a:r>
            <a:r>
              <a:rPr kumimoji="1" lang="en-US" altLang="ja-JP" dirty="0" err="1" smtClean="0"/>
              <a:t>Tevatron</a:t>
            </a:r>
            <a:r>
              <a:rPr kumimoji="1" lang="en-US" altLang="ja-JP" dirty="0" smtClean="0"/>
              <a:t> Jet Data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85786" y="4714884"/>
            <a:ext cx="7901014" cy="1304916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err="1" smtClean="0"/>
              <a:t>Tevatron</a:t>
            </a:r>
            <a:r>
              <a:rPr kumimoji="1" lang="en-US" altLang="ja-JP" dirty="0" smtClean="0"/>
              <a:t> data reduced uncertainties of PDFs.</a:t>
            </a:r>
          </a:p>
          <a:p>
            <a:r>
              <a:rPr kumimoji="1" lang="en-US" altLang="ja-JP" dirty="0" smtClean="0"/>
              <a:t>LHC data also will lead to softer high-x gluons and help reducing uncertainties</a:t>
            </a:r>
            <a:r>
              <a:rPr lang="ja-JP" altLang="en-US" dirty="0" smtClean="0"/>
              <a:t> </a:t>
            </a:r>
            <a:r>
              <a:rPr lang="en-US" altLang="ja-JP" dirty="0" smtClean="0"/>
              <a:t>of PDFs.</a:t>
            </a:r>
            <a:endParaRPr kumimoji="1" lang="ja-JP" alt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1819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857256"/>
          </a:xfrm>
        </p:spPr>
        <p:txBody>
          <a:bodyPr/>
          <a:lstStyle/>
          <a:p>
            <a:r>
              <a:rPr lang="en-US" altLang="ja-JP" dirty="0" smtClean="0"/>
              <a:t>Prompt</a:t>
            </a:r>
            <a:r>
              <a:rPr kumimoji="1" lang="en-US" altLang="ja-JP" dirty="0" smtClean="0"/>
              <a:t> Photon Production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71472" y="4429132"/>
            <a:ext cx="8115328" cy="1643074"/>
          </a:xfrm>
        </p:spPr>
        <p:txBody>
          <a:bodyPr>
            <a:normAutofit fontScale="70000" lnSpcReduction="20000"/>
          </a:bodyPr>
          <a:lstStyle/>
          <a:p>
            <a:r>
              <a:rPr kumimoji="1" lang="en-US" altLang="ja-JP" dirty="0" smtClean="0"/>
              <a:t>In </a:t>
            </a:r>
            <a:r>
              <a:rPr kumimoji="1" lang="en-US" altLang="ja-JP" dirty="0" err="1" smtClean="0"/>
              <a:t>Tevatron</a:t>
            </a:r>
            <a:r>
              <a:rPr kumimoji="1" lang="en-US" altLang="ja-JP" dirty="0" smtClean="0"/>
              <a:t>, Data/NLO </a:t>
            </a:r>
            <a:r>
              <a:rPr kumimoji="1" lang="en-US" altLang="ja-JP" dirty="0" err="1" smtClean="0"/>
              <a:t>pQC</a:t>
            </a:r>
            <a:r>
              <a:rPr kumimoji="1" lang="en-US" altLang="ja-JP" dirty="0" smtClean="0"/>
              <a:t> is in agreement at high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smtClean="0"/>
              <a:t>, but enhancement at low </a:t>
            </a:r>
            <a:r>
              <a:rPr kumimoji="1" lang="en-US" altLang="ja-JP" dirty="0" err="1" smtClean="0"/>
              <a:t>p</a:t>
            </a:r>
            <a:r>
              <a:rPr kumimoji="1" lang="en-US" altLang="ja-JP" baseline="-25000" dirty="0" err="1" smtClean="0"/>
              <a:t>T</a:t>
            </a:r>
            <a:r>
              <a:rPr kumimoji="1" lang="en-US" altLang="ja-JP" dirty="0" err="1" smtClean="0"/>
              <a:t>.</a:t>
            </a:r>
            <a:endParaRPr kumimoji="1" lang="en-US" altLang="ja-JP" dirty="0" smtClean="0"/>
          </a:p>
          <a:p>
            <a:r>
              <a:rPr lang="en-US" altLang="ja-JP" dirty="0" smtClean="0"/>
              <a:t>Need to treat the fragmentation function carefully.</a:t>
            </a:r>
          </a:p>
          <a:p>
            <a:r>
              <a:rPr lang="en-US" altLang="ja-JP" dirty="0" smtClean="0"/>
              <a:t>Wider acceptance of J-Cal can improve the quality of isolation cut, but “fake photon” (from merged 2 photons from π</a:t>
            </a:r>
            <a:r>
              <a:rPr lang="en-US" altLang="ja-JP" baseline="30000" dirty="0" smtClean="0"/>
              <a:t>0</a:t>
            </a:r>
            <a:r>
              <a:rPr lang="en-US" altLang="ja-JP" dirty="0" smtClean="0"/>
              <a:t>) will increase in high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err="1" smtClean="0"/>
              <a:t>.</a:t>
            </a:r>
            <a:r>
              <a:rPr lang="en-US" altLang="ja-JP" dirty="0" smtClean="0"/>
              <a:t> </a:t>
            </a:r>
          </a:p>
          <a:p>
            <a:endParaRPr kumimoji="1" lang="ja-JP" alt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857232"/>
            <a:ext cx="3733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8670"/>
            <a:ext cx="4214842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285860"/>
            <a:ext cx="7772400" cy="4733940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Introduction</a:t>
            </a:r>
          </a:p>
          <a:p>
            <a:r>
              <a:rPr lang="en-US" altLang="ja-JP" dirty="0" smtClean="0"/>
              <a:t>Large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Collider</a:t>
            </a:r>
            <a:endParaRPr kumimoji="1" lang="en-US" altLang="ja-JP" dirty="0" smtClean="0"/>
          </a:p>
          <a:p>
            <a:r>
              <a:rPr lang="en-US" altLang="ja-JP" dirty="0" smtClean="0"/>
              <a:t>ALICE Experiment</a:t>
            </a:r>
          </a:p>
          <a:p>
            <a:r>
              <a:rPr lang="en-US" altLang="ja-JP" dirty="0" smtClean="0"/>
              <a:t>Jet-Calorimeter</a:t>
            </a:r>
          </a:p>
          <a:p>
            <a:r>
              <a:rPr lang="en-US" altLang="ja-JP" dirty="0" smtClean="0"/>
              <a:t>Jet Finding Algorithm</a:t>
            </a:r>
          </a:p>
          <a:p>
            <a:r>
              <a:rPr kumimoji="1" lang="en-US" altLang="ja-JP" dirty="0" smtClean="0"/>
              <a:t>Physics </a:t>
            </a:r>
            <a:r>
              <a:rPr lang="en-US" altLang="ja-JP" dirty="0" smtClean="0"/>
              <a:t>in pp Collisions</a:t>
            </a:r>
          </a:p>
          <a:p>
            <a:pPr lvl="1"/>
            <a:r>
              <a:rPr kumimoji="1" lang="en-US" altLang="ja-JP" dirty="0" smtClean="0"/>
              <a:t>Inclusive Jet Production</a:t>
            </a:r>
          </a:p>
          <a:p>
            <a:pPr lvl="1"/>
            <a:r>
              <a:rPr lang="en-US" altLang="ja-JP" dirty="0" smtClean="0"/>
              <a:t>Dijet production</a:t>
            </a:r>
          </a:p>
          <a:p>
            <a:pPr lvl="1"/>
            <a:r>
              <a:rPr kumimoji="1" lang="en-US" altLang="ja-JP" dirty="0" smtClean="0"/>
              <a:t>Prompt Photon Production</a:t>
            </a:r>
          </a:p>
          <a:p>
            <a:pPr lvl="1"/>
            <a:r>
              <a:rPr lang="en-US" altLang="ja-JP" dirty="0" smtClean="0"/>
              <a:t>Photon-Jet Production</a:t>
            </a:r>
          </a:p>
          <a:p>
            <a:pPr lvl="1"/>
            <a:r>
              <a:rPr kumimoji="1" lang="en-US" altLang="ja-JP" dirty="0" smtClean="0"/>
              <a:t>Underlying Event</a:t>
            </a:r>
          </a:p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2428860" y="642918"/>
            <a:ext cx="1714512" cy="12858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286116" y="2143116"/>
            <a:ext cx="5214942" cy="92869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タイトル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63180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pT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Photon Measurement</a:t>
            </a:r>
            <a:endParaRPr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286248" y="714356"/>
            <a:ext cx="48577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2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Any source of real </a:t>
            </a:r>
            <a:r>
              <a:rPr lang="en-US" altLang="ja-JP" sz="2000" dirty="0">
                <a:solidFill>
                  <a:schemeClr val="accent1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can emit </a:t>
            </a:r>
            <a:r>
              <a:rPr lang="en-US" altLang="ja-JP" sz="2000" dirty="0">
                <a:solidFill>
                  <a:schemeClr val="accent1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with very low mass.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2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Convert direct </a:t>
            </a:r>
            <a:r>
              <a:rPr lang="en-US" altLang="ja-JP" sz="2000" dirty="0">
                <a:solidFill>
                  <a:schemeClr val="accent1"/>
                </a:solidFill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fraction to real direct photon yield</a:t>
            </a:r>
          </a:p>
        </p:txBody>
      </p:sp>
      <p:sp>
        <p:nvSpPr>
          <p:cNvPr id="2059" name="テキスト ボックス 21"/>
          <p:cNvSpPr txBox="1">
            <a:spLocks noChangeArrowheads="1"/>
          </p:cNvSpPr>
          <p:nvPr/>
        </p:nvSpPr>
        <p:spPr bwMode="auto">
          <a:xfrm>
            <a:off x="0" y="2857496"/>
            <a:ext cx="315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 </a:t>
            </a:r>
            <a:r>
              <a:rPr lang="en-US" altLang="ja-JP" b="1" dirty="0">
                <a:solidFill>
                  <a:schemeClr val="accent1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Process dependent factor</a:t>
            </a:r>
            <a:endParaRPr lang="ja-JP" altLang="en-US" b="1" dirty="0">
              <a:solidFill>
                <a:schemeClr val="accent1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2" name="グループ化 21"/>
          <p:cNvGrpSpPr>
            <a:grpSpLocks/>
          </p:cNvGrpSpPr>
          <p:nvPr/>
        </p:nvGrpSpPr>
        <p:grpSpPr bwMode="auto">
          <a:xfrm>
            <a:off x="285720" y="428604"/>
            <a:ext cx="2143108" cy="2000264"/>
            <a:chOff x="7090008" y="704830"/>
            <a:chExt cx="2227144" cy="1410377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7090008" y="810180"/>
              <a:ext cx="1968558" cy="11315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44885" y="1260111"/>
              <a:ext cx="717994" cy="60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7332728" y="947721"/>
              <a:ext cx="38700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8144537" y="1190613"/>
              <a:ext cx="541490" cy="5232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sz="2400" b="1" dirty="0">
                  <a:solidFill>
                    <a:srgbClr val="CC3300"/>
                  </a:solidFill>
                  <a:latin typeface="Symbol" pitchFamily="18" charset="2"/>
                </a:rPr>
                <a:t>g</a:t>
              </a:r>
              <a:r>
                <a:rPr kumimoji="0" lang="en-US" altLang="ja-JP" sz="2400" b="1" baseline="30000" dirty="0">
                  <a:solidFill>
                    <a:srgbClr val="CC33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7332728" y="1672240"/>
              <a:ext cx="381432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33CC33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8340573" y="1696627"/>
              <a:ext cx="345170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8357302" y="1004053"/>
              <a:ext cx="295563" cy="267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8357302" y="1150372"/>
              <a:ext cx="430796" cy="1207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8613829" y="704830"/>
              <a:ext cx="52291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8749064" y="979666"/>
              <a:ext cx="568088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428992" y="2214554"/>
          <a:ext cx="4929222" cy="900229"/>
        </p:xfrm>
        <a:graphic>
          <a:graphicData uri="http://schemas.openxmlformats.org/presentationml/2006/ole">
            <p:oleObj spid="_x0000_s38914" name="数式" r:id="rId5" imgW="2577960" imgH="4950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428860" y="785794"/>
          <a:ext cx="1714512" cy="1102186"/>
        </p:xfrm>
        <a:graphic>
          <a:graphicData uri="http://schemas.openxmlformats.org/presentationml/2006/ole">
            <p:oleObj spid="_x0000_s38915" name="数式" r:id="rId6" imgW="1066680" imgH="457200" progId="Equation.3">
              <p:embed/>
            </p:oleObj>
          </a:graphicData>
        </a:graphic>
      </p:graphicFrame>
      <p:sp>
        <p:nvSpPr>
          <p:cNvPr id="2058" name="テキスト ボックス 23"/>
          <p:cNvSpPr txBox="1">
            <a:spLocks noChangeArrowheads="1"/>
          </p:cNvSpPr>
          <p:nvPr/>
        </p:nvSpPr>
        <p:spPr bwMode="auto">
          <a:xfrm>
            <a:off x="642910" y="2357430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solidFill>
                  <a:srgbClr val="7030A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Kroll-Wada formula</a:t>
            </a:r>
            <a:endParaRPr lang="ja-JP" altLang="en-US" b="1" dirty="0">
              <a:solidFill>
                <a:srgbClr val="7030A0"/>
              </a:solidFill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9" name="スライド番号プレースホルダ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046F-E7B1-429D-AF97-FDDEE8B4A73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  <p:pic>
        <p:nvPicPr>
          <p:cNvPr id="35" name="Picture 13" descr="Fig2"/>
          <p:cNvPicPr>
            <a:picLocks noChangeAspect="1" noChangeArrowheads="1"/>
          </p:cNvPicPr>
          <p:nvPr/>
        </p:nvPicPr>
        <p:blipFill>
          <a:blip r:embed="rId7" cstate="print"/>
          <a:srcRect r="6131"/>
          <a:stretch>
            <a:fillRect/>
          </a:stretch>
        </p:blipFill>
        <p:spPr bwMode="auto">
          <a:xfrm>
            <a:off x="285720" y="3143248"/>
            <a:ext cx="4340252" cy="3111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テキスト ボックス 12"/>
          <p:cNvSpPr txBox="1">
            <a:spLocks noChangeArrowheads="1"/>
          </p:cNvSpPr>
          <p:nvPr/>
        </p:nvSpPr>
        <p:spPr bwMode="auto">
          <a:xfrm>
            <a:off x="4643438" y="3429000"/>
            <a:ext cx="42862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Direct </a:t>
            </a:r>
            <a:r>
              <a:rPr lang="en-US" altLang="ja-JP" sz="20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/inclusive </a:t>
            </a:r>
            <a:r>
              <a:rPr lang="en-US" altLang="ja-JP" sz="20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is determined by fitting the following function for each </a:t>
            </a:r>
            <a:r>
              <a:rPr lang="en-US" altLang="ja-JP" sz="2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pT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bin.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aphicFrame>
        <p:nvGraphicFramePr>
          <p:cNvPr id="52230" name="Object 8"/>
          <p:cNvGraphicFramePr>
            <a:graphicFrameLocks noChangeAspect="1"/>
          </p:cNvGraphicFramePr>
          <p:nvPr/>
        </p:nvGraphicFramePr>
        <p:xfrm>
          <a:off x="4714876" y="4643446"/>
          <a:ext cx="4286280" cy="405579"/>
        </p:xfrm>
        <a:graphic>
          <a:graphicData uri="http://schemas.openxmlformats.org/presentationml/2006/ole">
            <p:oleObj spid="_x0000_s38916" name="数式" r:id="rId8" imgW="2844720" imgH="228600" progId="Equation.3">
              <p:embed/>
            </p:oleObj>
          </a:graphicData>
        </a:graphic>
      </p:graphicFrame>
      <p:sp>
        <p:nvSpPr>
          <p:cNvPr id="37" name="テキスト ボックス 11"/>
          <p:cNvSpPr txBox="1">
            <a:spLocks noChangeArrowheads="1"/>
          </p:cNvSpPr>
          <p:nvPr/>
        </p:nvSpPr>
        <p:spPr bwMode="auto">
          <a:xfrm>
            <a:off x="4714877" y="5143512"/>
            <a:ext cx="44291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Reminder : </a:t>
            </a:r>
            <a:r>
              <a:rPr lang="en-US" altLang="ja-JP" sz="2000" i="1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</a:t>
            </a:r>
            <a:r>
              <a:rPr lang="en-US" altLang="ja-JP" sz="2000" baseline="-250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direct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is given by Kroll-Wada formula with </a:t>
            </a:r>
            <a:r>
              <a:rPr lang="en-US" altLang="ja-JP" sz="20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= 1.</a:t>
            </a:r>
            <a:endParaRPr lang="ja-JP" altLang="en-US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41" name="テキスト ボックス 11"/>
          <p:cNvSpPr txBox="1">
            <a:spLocks noChangeArrowheads="1"/>
          </p:cNvSpPr>
          <p:nvPr/>
        </p:nvSpPr>
        <p:spPr bwMode="auto">
          <a:xfrm>
            <a:off x="4786314" y="5786454"/>
            <a:ext cx="3236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</a:t>
            </a:r>
            <a:r>
              <a:rPr lang="en-US" altLang="ja-JP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: direct </a:t>
            </a:r>
            <a:r>
              <a:rPr lang="en-US" altLang="ja-JP" sz="24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4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/inclusive </a:t>
            </a:r>
            <a:r>
              <a:rPr lang="en-US" altLang="ja-JP" sz="24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4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endParaRPr lang="ja-JP" altLang="en-US" sz="2400" baseline="30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3" name="日付プレースホルダ 3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4" name="フッター プレースホルダ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000108"/>
          </a:xfrm>
        </p:spPr>
        <p:txBody>
          <a:bodyPr/>
          <a:lstStyle/>
          <a:p>
            <a:r>
              <a:rPr kumimoji="1" lang="en-US" altLang="ja-JP" dirty="0" smtClean="0"/>
              <a:t>Photon-Jet Production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21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85720" y="2714620"/>
            <a:ext cx="4000528" cy="3071834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err="1" smtClean="0"/>
              <a:t>Data@Tevatron</a:t>
            </a:r>
            <a:r>
              <a:rPr lang="en-US" altLang="ja-JP" dirty="0" smtClean="0"/>
              <a:t> not well described by NLO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calculation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Intrinsic </a:t>
            </a:r>
            <a:r>
              <a:rPr lang="en-US" altLang="ja-JP" dirty="0" err="1" smtClean="0"/>
              <a:t>kt</a:t>
            </a:r>
            <a:r>
              <a:rPr lang="en-US" altLang="ja-JP" dirty="0" smtClean="0"/>
              <a:t> ? </a:t>
            </a:r>
            <a:r>
              <a:rPr lang="en-US" altLang="ja-JP" dirty="0" err="1" smtClean="0"/>
              <a:t>Resummation</a:t>
            </a:r>
            <a:r>
              <a:rPr lang="en-US" altLang="ja-JP" dirty="0" smtClean="0"/>
              <a:t> ?</a:t>
            </a:r>
          </a:p>
          <a:p>
            <a:r>
              <a:rPr lang="en-US" altLang="ja-JP" dirty="0" smtClean="0"/>
              <a:t>At LHC, fragmentation effect of prompt photon production will increase, so this topic is so important.</a:t>
            </a:r>
            <a:endParaRPr kumimoji="1" lang="ja-JP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071546"/>
            <a:ext cx="446722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40290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2910" y="0"/>
            <a:ext cx="7772400" cy="1000132"/>
          </a:xfrm>
        </p:spPr>
        <p:txBody>
          <a:bodyPr/>
          <a:lstStyle/>
          <a:p>
            <a:r>
              <a:rPr kumimoji="1" lang="en-US" altLang="ja-JP" dirty="0" smtClean="0"/>
              <a:t>Underlying Event (UE)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785786" y="4071942"/>
            <a:ext cx="7829576" cy="2054221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Underlying Event  = Beam remnant + Multiple Parton Interaction (MPI)</a:t>
            </a:r>
          </a:p>
          <a:p>
            <a:r>
              <a:rPr kumimoji="1" lang="en-US" altLang="ja-JP" dirty="0" smtClean="0"/>
              <a:t>Jet Production</a:t>
            </a:r>
          </a:p>
          <a:p>
            <a:pPr lvl="1"/>
            <a:r>
              <a:rPr lang="en-US" altLang="ja-JP" dirty="0" smtClean="0"/>
              <a:t>Transverse region sensitive to UE</a:t>
            </a:r>
          </a:p>
          <a:p>
            <a:pPr lvl="1"/>
            <a:r>
              <a:rPr kumimoji="1" lang="en-US" altLang="ja-JP" dirty="0" smtClean="0"/>
              <a:t>High statistics jet sample</a:t>
            </a:r>
          </a:p>
          <a:p>
            <a:pPr lvl="1"/>
            <a:r>
              <a:rPr lang="en-US" altLang="ja-JP" dirty="0" smtClean="0"/>
              <a:t>Studies in Various </a:t>
            </a:r>
            <a:r>
              <a:rPr lang="en-US" altLang="ja-JP" dirty="0" err="1" smtClean="0"/>
              <a:t>dijet</a:t>
            </a:r>
            <a:r>
              <a:rPr lang="en-US" altLang="ja-JP" dirty="0" smtClean="0"/>
              <a:t> topologies</a:t>
            </a:r>
            <a:endParaRPr kumimoji="1" lang="ja-JP" alt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42005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928670"/>
            <a:ext cx="36861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5143536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LHC is powerful QCD machine !</a:t>
            </a:r>
          </a:p>
          <a:p>
            <a:pPr lvl="1"/>
            <a:r>
              <a:rPr lang="en-US" altLang="ja-JP" dirty="0" smtClean="0"/>
              <a:t>Produced the highest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particles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Wider </a:t>
            </a:r>
            <a:r>
              <a:rPr lang="en-US" altLang="ja-JP" dirty="0" err="1" smtClean="0"/>
              <a:t>parton</a:t>
            </a:r>
            <a:r>
              <a:rPr lang="en-US" altLang="ja-JP" dirty="0" smtClean="0"/>
              <a:t> kinematics range</a:t>
            </a:r>
          </a:p>
          <a:p>
            <a:r>
              <a:rPr kumimoji="1" lang="en-US" altLang="ja-JP" dirty="0" smtClean="0"/>
              <a:t>Jet production</a:t>
            </a:r>
          </a:p>
          <a:p>
            <a:pPr lvl="1"/>
            <a:r>
              <a:rPr lang="en-US" altLang="ja-JP" dirty="0" smtClean="0"/>
              <a:t>Test </a:t>
            </a:r>
            <a:r>
              <a:rPr lang="en-US" altLang="ja-JP" dirty="0" err="1" smtClean="0"/>
              <a:t>pQCD</a:t>
            </a:r>
            <a:r>
              <a:rPr lang="en-US" altLang="ja-JP" dirty="0" smtClean="0"/>
              <a:t> at high Q</a:t>
            </a:r>
            <a:r>
              <a:rPr lang="en-US" altLang="ja-JP" baseline="30000" dirty="0" smtClean="0"/>
              <a:t>2</a:t>
            </a:r>
          </a:p>
          <a:p>
            <a:pPr lvl="1"/>
            <a:r>
              <a:rPr kumimoji="1" lang="en-US" altLang="ja-JP" dirty="0" smtClean="0"/>
              <a:t>Extract PDFs, especially high-x gluons</a:t>
            </a:r>
          </a:p>
          <a:p>
            <a:pPr lvl="1"/>
            <a:r>
              <a:rPr lang="en-US" altLang="ja-JP" dirty="0" smtClean="0"/>
              <a:t>Measure strong coupling constant</a:t>
            </a:r>
          </a:p>
          <a:p>
            <a:pPr lvl="1"/>
            <a:r>
              <a:rPr lang="en-US" altLang="ja-JP" dirty="0" smtClean="0"/>
              <a:t>Jet finding algorithm study almost done</a:t>
            </a:r>
          </a:p>
          <a:p>
            <a:r>
              <a:rPr lang="en-US" altLang="ja-JP" dirty="0" smtClean="0"/>
              <a:t>Prompt photon &amp; Photon-Jet production</a:t>
            </a:r>
          </a:p>
          <a:p>
            <a:pPr lvl="1"/>
            <a:r>
              <a:rPr lang="en-US" altLang="ja-JP" dirty="0" smtClean="0"/>
              <a:t>Test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It will challenge and polish the theoretical calculation.</a:t>
            </a:r>
          </a:p>
          <a:p>
            <a:r>
              <a:rPr lang="en-US" altLang="ja-JP" dirty="0" smtClean="0"/>
              <a:t>J-Cal will enhance physics message even if pp collisions !</a:t>
            </a:r>
          </a:p>
          <a:p>
            <a:r>
              <a:rPr lang="en-US" altLang="ja-JP" dirty="0" smtClean="0"/>
              <a:t>Physics harvests around corner even if initial pp collisions !</a:t>
            </a:r>
          </a:p>
          <a:p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サブタイトル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971800"/>
            <a:ext cx="3429000" cy="3257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211263" y="2667000"/>
            <a:ext cx="1981200" cy="3200400"/>
          </a:xfrm>
          <a:prstGeom prst="ellipse">
            <a:avLst/>
          </a:prstGeom>
          <a:gradFill rotWithShape="0">
            <a:gsLst>
              <a:gs pos="0">
                <a:srgbClr val="FF0000">
                  <a:alpha val="82001"/>
                </a:srgbClr>
              </a:gs>
              <a:gs pos="100000">
                <a:srgbClr val="FF8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kumimoji="0" lang="ja-JP" altLang="ja-JP" sz="2000">
              <a:solidFill>
                <a:schemeClr val="hlink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2209800"/>
            <a:ext cx="2541588" cy="1928813"/>
            <a:chOff x="374" y="464"/>
            <a:chExt cx="1601" cy="121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 rot="-1749409">
              <a:off x="960" y="759"/>
              <a:ext cx="1015" cy="59"/>
              <a:chOff x="432" y="1266"/>
              <a:chExt cx="3312" cy="252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432" y="1311"/>
                <a:ext cx="414" cy="207"/>
                <a:chOff x="912" y="1632"/>
                <a:chExt cx="414" cy="207"/>
              </a:xfrm>
            </p:grpSpPr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00" name="Arc 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01" name="Arc 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03" name="Arc 1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04" name="Arc 1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846" y="1311"/>
                <a:ext cx="414" cy="207"/>
                <a:chOff x="912" y="1632"/>
                <a:chExt cx="414" cy="207"/>
              </a:xfrm>
            </p:grpSpPr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07" name="Arc 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08" name="Arc 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9" name="Group 17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10" name="Arc 1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11" name="Arc 1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0" name="Group 20"/>
              <p:cNvGrpSpPr>
                <a:grpSpLocks/>
              </p:cNvGrpSpPr>
              <p:nvPr/>
            </p:nvGrpSpPr>
            <p:grpSpPr bwMode="auto">
              <a:xfrm>
                <a:off x="1260" y="1296"/>
                <a:ext cx="414" cy="207"/>
                <a:chOff x="912" y="1632"/>
                <a:chExt cx="414" cy="207"/>
              </a:xfrm>
            </p:grpSpPr>
            <p:grpSp>
              <p:nvGrpSpPr>
                <p:cNvPr id="11" name="Group 21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14" name="Arc 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15" name="Arc 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2" name="Group 24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17" name="Arc 2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18" name="Arc 2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1674" y="1296"/>
                <a:ext cx="414" cy="207"/>
                <a:chOff x="912" y="1632"/>
                <a:chExt cx="414" cy="207"/>
              </a:xfrm>
            </p:grpSpPr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21" name="Arc 2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22" name="Arc 3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5" name="Group 31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24" name="Arc 3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25" name="Arc 3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6" name="Group 34"/>
              <p:cNvGrpSpPr>
                <a:grpSpLocks/>
              </p:cNvGrpSpPr>
              <p:nvPr/>
            </p:nvGrpSpPr>
            <p:grpSpPr bwMode="auto">
              <a:xfrm>
                <a:off x="2088" y="1281"/>
                <a:ext cx="414" cy="207"/>
                <a:chOff x="912" y="1632"/>
                <a:chExt cx="414" cy="207"/>
              </a:xfrm>
            </p:grpSpPr>
            <p:grpSp>
              <p:nvGrpSpPr>
                <p:cNvPr id="17" name="Group 35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28" name="Arc 3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29" name="Arc 3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18" name="Group 38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31" name="Arc 3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32" name="Arc 4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19" name="Group 41"/>
              <p:cNvGrpSpPr>
                <a:grpSpLocks/>
              </p:cNvGrpSpPr>
              <p:nvPr/>
            </p:nvGrpSpPr>
            <p:grpSpPr bwMode="auto">
              <a:xfrm>
                <a:off x="2502" y="1281"/>
                <a:ext cx="414" cy="207"/>
                <a:chOff x="912" y="1632"/>
                <a:chExt cx="414" cy="207"/>
              </a:xfrm>
            </p:grpSpPr>
            <p:grpSp>
              <p:nvGrpSpPr>
                <p:cNvPr id="20" name="Group 42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35" name="Arc 4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36" name="Arc 4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1" name="Group 45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38" name="Arc 4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39" name="Arc 4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2" name="Group 48"/>
              <p:cNvGrpSpPr>
                <a:grpSpLocks/>
              </p:cNvGrpSpPr>
              <p:nvPr/>
            </p:nvGrpSpPr>
            <p:grpSpPr bwMode="auto">
              <a:xfrm>
                <a:off x="2916" y="1266"/>
                <a:ext cx="414" cy="207"/>
                <a:chOff x="912" y="1632"/>
                <a:chExt cx="414" cy="207"/>
              </a:xfrm>
            </p:grpSpPr>
            <p:grpSp>
              <p:nvGrpSpPr>
                <p:cNvPr id="23" name="Group 49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42" name="Arc 5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43" name="Arc 5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4" name="Group 52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45" name="Arc 5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46" name="Arc 5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25" name="Group 55"/>
              <p:cNvGrpSpPr>
                <a:grpSpLocks/>
              </p:cNvGrpSpPr>
              <p:nvPr/>
            </p:nvGrpSpPr>
            <p:grpSpPr bwMode="auto">
              <a:xfrm>
                <a:off x="3330" y="1266"/>
                <a:ext cx="414" cy="207"/>
                <a:chOff x="912" y="1632"/>
                <a:chExt cx="414" cy="207"/>
              </a:xfrm>
            </p:grpSpPr>
            <p:grpSp>
              <p:nvGrpSpPr>
                <p:cNvPr id="26" name="Group 56"/>
                <p:cNvGrpSpPr>
                  <a:grpSpLocks/>
                </p:cNvGrpSpPr>
                <p:nvPr/>
              </p:nvGrpSpPr>
              <p:grpSpPr bwMode="auto">
                <a:xfrm>
                  <a:off x="912" y="1632"/>
                  <a:ext cx="207" cy="111"/>
                  <a:chOff x="912" y="1632"/>
                  <a:chExt cx="207" cy="111"/>
                </a:xfrm>
              </p:grpSpPr>
              <p:sp>
                <p:nvSpPr>
                  <p:cNvPr id="8249" name="Arc 5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50" name="Arc 5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27" name="Group 59"/>
                <p:cNvGrpSpPr>
                  <a:grpSpLocks/>
                </p:cNvGrpSpPr>
                <p:nvPr/>
              </p:nvGrpSpPr>
              <p:grpSpPr bwMode="auto">
                <a:xfrm flipV="1">
                  <a:off x="1119" y="1728"/>
                  <a:ext cx="207" cy="111"/>
                  <a:chOff x="912" y="1632"/>
                  <a:chExt cx="207" cy="111"/>
                </a:xfrm>
              </p:grpSpPr>
              <p:sp>
                <p:nvSpPr>
                  <p:cNvPr id="8252" name="Arc 6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53" name="Arc 6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none" w="lg" len="lg"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</p:grpSp>
        <p:sp>
          <p:nvSpPr>
            <p:cNvPr id="8254" name="Line 62"/>
            <p:cNvSpPr>
              <a:spLocks noChangeShapeType="1"/>
            </p:cNvSpPr>
            <p:nvPr/>
          </p:nvSpPr>
          <p:spPr bwMode="auto">
            <a:xfrm rot="1540218" flipV="1">
              <a:off x="1927" y="464"/>
              <a:ext cx="32" cy="8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5" name="Line 63"/>
            <p:cNvSpPr>
              <a:spLocks noChangeShapeType="1"/>
            </p:cNvSpPr>
            <p:nvPr/>
          </p:nvSpPr>
          <p:spPr bwMode="auto">
            <a:xfrm rot="1947931" flipH="1">
              <a:off x="374" y="863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6" name="Line 64"/>
            <p:cNvSpPr>
              <a:spLocks noChangeShapeType="1"/>
            </p:cNvSpPr>
            <p:nvPr/>
          </p:nvSpPr>
          <p:spPr bwMode="auto">
            <a:xfrm rot="1947931" flipH="1">
              <a:off x="606" y="975"/>
              <a:ext cx="175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7" name="Line 65"/>
            <p:cNvSpPr>
              <a:spLocks noChangeShapeType="1"/>
            </p:cNvSpPr>
            <p:nvPr/>
          </p:nvSpPr>
          <p:spPr bwMode="auto">
            <a:xfrm rot="1947931" flipH="1">
              <a:off x="430" y="926"/>
              <a:ext cx="39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258" name="Line 66"/>
            <p:cNvSpPr>
              <a:spLocks noChangeShapeType="1"/>
            </p:cNvSpPr>
            <p:nvPr/>
          </p:nvSpPr>
          <p:spPr bwMode="auto">
            <a:xfrm rot="1947931" flipH="1">
              <a:off x="383" y="911"/>
              <a:ext cx="416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28" name="Group 67"/>
            <p:cNvGrpSpPr>
              <a:grpSpLocks/>
            </p:cNvGrpSpPr>
            <p:nvPr/>
          </p:nvGrpSpPr>
          <p:grpSpPr bwMode="auto">
            <a:xfrm rot="10813471" flipH="1">
              <a:off x="552" y="1024"/>
              <a:ext cx="381" cy="47"/>
              <a:chOff x="1608" y="2049"/>
              <a:chExt cx="2934" cy="429"/>
            </a:xfrm>
          </p:grpSpPr>
          <p:grpSp>
            <p:nvGrpSpPr>
              <p:cNvPr id="29" name="Group 68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30" name="Group 6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62" name="Arc 7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63" name="Arc 7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31" name="Group 7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265" name="Arc 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66" name="Arc 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192" name="Group 75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193" name="Group 7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69" name="Arc 7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70" name="Arc 7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196" name="Group 7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272" name="Arc 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73" name="Arc 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197" name="Group 82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8198" name="Group 8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76" name="Arc 8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77" name="Arc 8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199" name="Group 8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279" name="Arc 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80" name="Arc 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02" name="Group 89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8205" name="Group 9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83" name="Arc 9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84" name="Arc 9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06" name="Group 9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286" name="Arc 9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87" name="Arc 9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09" name="Group 96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8212" name="Group 9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90" name="Arc 9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91" name="Arc 9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13" name="Group 10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293" name="Arc 10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94" name="Arc 10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16" name="Group 103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8219" name="Group 10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297" name="Arc 10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298" name="Arc 10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20" name="Group 10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00" name="Arc 10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01" name="Arc 10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23" name="Group 110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8226" name="Group 11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04" name="Arc 11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05" name="Arc 11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27" name="Group 11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07" name="Arc 11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08" name="Arc 11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30" name="Group 117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8233" name="Group 11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11" name="Arc 11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12" name="Arc 12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34" name="Group 12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14" name="Arc 12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15" name="Arc 12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37" name="Group 124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8317" name="Arc 125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318" name="Arc 126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8319" name="Line 127"/>
            <p:cNvSpPr>
              <a:spLocks noChangeShapeType="1"/>
            </p:cNvSpPr>
            <p:nvPr/>
          </p:nvSpPr>
          <p:spPr bwMode="auto">
            <a:xfrm rot="1947931" flipV="1">
              <a:off x="956" y="996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0" name="AutoShape 128"/>
            <p:cNvSpPr>
              <a:spLocks noChangeArrowheads="1"/>
            </p:cNvSpPr>
            <p:nvPr/>
          </p:nvSpPr>
          <p:spPr bwMode="auto">
            <a:xfrm>
              <a:off x="912" y="960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240" name="Group 129"/>
          <p:cNvGrpSpPr>
            <a:grpSpLocks/>
          </p:cNvGrpSpPr>
          <p:nvPr/>
        </p:nvGrpSpPr>
        <p:grpSpPr bwMode="auto">
          <a:xfrm>
            <a:off x="1752600" y="4354513"/>
            <a:ext cx="2560638" cy="1893887"/>
            <a:chOff x="1050" y="1735"/>
            <a:chExt cx="1613" cy="1193"/>
          </a:xfrm>
        </p:grpSpPr>
        <p:sp>
          <p:nvSpPr>
            <p:cNvPr id="8322" name="Line 130"/>
            <p:cNvSpPr>
              <a:spLocks noChangeShapeType="1"/>
            </p:cNvSpPr>
            <p:nvPr/>
          </p:nvSpPr>
          <p:spPr bwMode="auto">
            <a:xfrm rot="1540218" flipV="1">
              <a:off x="2585" y="1735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3" name="Line 131"/>
            <p:cNvSpPr>
              <a:spLocks noChangeShapeType="1"/>
            </p:cNvSpPr>
            <p:nvPr/>
          </p:nvSpPr>
          <p:spPr bwMode="auto">
            <a:xfrm rot="1947931" flipH="1">
              <a:off x="1050" y="2112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4" name="Line 132"/>
            <p:cNvSpPr>
              <a:spLocks noChangeShapeType="1"/>
            </p:cNvSpPr>
            <p:nvPr/>
          </p:nvSpPr>
          <p:spPr bwMode="auto">
            <a:xfrm rot="1947931" flipH="1">
              <a:off x="1282" y="2224"/>
              <a:ext cx="175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5" name="Line 133"/>
            <p:cNvSpPr>
              <a:spLocks noChangeShapeType="1"/>
            </p:cNvSpPr>
            <p:nvPr/>
          </p:nvSpPr>
          <p:spPr bwMode="auto">
            <a:xfrm rot="1947931" flipH="1">
              <a:off x="1106" y="2175"/>
              <a:ext cx="39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26" name="Line 134"/>
            <p:cNvSpPr>
              <a:spLocks noChangeShapeType="1"/>
            </p:cNvSpPr>
            <p:nvPr/>
          </p:nvSpPr>
          <p:spPr bwMode="auto">
            <a:xfrm rot="1947931" flipH="1">
              <a:off x="1059" y="2160"/>
              <a:ext cx="416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241" name="Group 135"/>
            <p:cNvGrpSpPr>
              <a:grpSpLocks/>
            </p:cNvGrpSpPr>
            <p:nvPr/>
          </p:nvGrpSpPr>
          <p:grpSpPr bwMode="auto">
            <a:xfrm rot="10813471" flipH="1">
              <a:off x="1228" y="2273"/>
              <a:ext cx="381" cy="47"/>
              <a:chOff x="1608" y="2049"/>
              <a:chExt cx="2934" cy="429"/>
            </a:xfrm>
          </p:grpSpPr>
          <p:grpSp>
            <p:nvGrpSpPr>
              <p:cNvPr id="8244" name="Group 136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8247" name="Group 13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30" name="Arc 1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31" name="Arc 1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48" name="Group 14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33" name="Arc 14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34" name="Arc 14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51" name="Group 143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259" name="Group 14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37" name="Arc 1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38" name="Arc 1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60" name="Group 14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40" name="Arc 14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41" name="Arc 14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61" name="Group 150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8264" name="Group 15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44" name="Arc 1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45" name="Arc 1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67" name="Group 15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47" name="Arc 15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48" name="Arc 15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68" name="Group 157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8271" name="Group 15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51" name="Arc 1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52" name="Arc 1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74" name="Group 16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54" name="Arc 16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55" name="Arc 16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75" name="Group 164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8278" name="Group 16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58" name="Arc 16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59" name="Arc 16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81" name="Group 16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61" name="Arc 16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62" name="Arc 17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82" name="Group 171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8285" name="Group 17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65" name="Arc 17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66" name="Arc 17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88" name="Group 17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68" name="Arc 17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69" name="Arc 17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89" name="Group 178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8292" name="Group 17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72" name="Arc 18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73" name="Arc 18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295" name="Group 18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75" name="Arc 18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76" name="Arc 18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296" name="Group 185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8299" name="Group 18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79" name="Arc 18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80" name="Arc 18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02" name="Group 18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382" name="Arc 19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383" name="Arc 19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03" name="Group 192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8385" name="Arc 193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386" name="Arc 194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8387" name="Line 195"/>
            <p:cNvSpPr>
              <a:spLocks noChangeShapeType="1"/>
            </p:cNvSpPr>
            <p:nvPr/>
          </p:nvSpPr>
          <p:spPr bwMode="auto">
            <a:xfrm rot="1947931" flipV="1">
              <a:off x="1632" y="2245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88" name="Line 196"/>
            <p:cNvSpPr>
              <a:spLocks noChangeShapeType="1"/>
            </p:cNvSpPr>
            <p:nvPr/>
          </p:nvSpPr>
          <p:spPr bwMode="auto">
            <a:xfrm flipV="1">
              <a:off x="1679" y="1801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389" name="AutoShape 197"/>
            <p:cNvSpPr>
              <a:spLocks noChangeArrowheads="1"/>
            </p:cNvSpPr>
            <p:nvPr/>
          </p:nvSpPr>
          <p:spPr bwMode="auto">
            <a:xfrm>
              <a:off x="1583" y="2213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306" name="Group 198"/>
          <p:cNvGrpSpPr>
            <a:grpSpLocks/>
          </p:cNvGrpSpPr>
          <p:nvPr/>
        </p:nvGrpSpPr>
        <p:grpSpPr bwMode="auto">
          <a:xfrm>
            <a:off x="1143000" y="2852738"/>
            <a:ext cx="2560638" cy="1947862"/>
            <a:chOff x="624" y="926"/>
            <a:chExt cx="1613" cy="1227"/>
          </a:xfrm>
        </p:grpSpPr>
        <p:sp>
          <p:nvSpPr>
            <p:cNvPr id="8391" name="Line 199"/>
            <p:cNvSpPr>
              <a:spLocks noChangeShapeType="1"/>
            </p:cNvSpPr>
            <p:nvPr/>
          </p:nvSpPr>
          <p:spPr bwMode="auto">
            <a:xfrm rot="1540218" flipV="1">
              <a:off x="2159" y="960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2" name="Line 200"/>
            <p:cNvSpPr>
              <a:spLocks noChangeShapeType="1"/>
            </p:cNvSpPr>
            <p:nvPr/>
          </p:nvSpPr>
          <p:spPr bwMode="auto">
            <a:xfrm rot="1947931" flipH="1">
              <a:off x="624" y="1337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3" name="Line 201"/>
            <p:cNvSpPr>
              <a:spLocks noChangeShapeType="1"/>
            </p:cNvSpPr>
            <p:nvPr/>
          </p:nvSpPr>
          <p:spPr bwMode="auto">
            <a:xfrm rot="1947931" flipH="1">
              <a:off x="856" y="1449"/>
              <a:ext cx="175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4" name="Line 202"/>
            <p:cNvSpPr>
              <a:spLocks noChangeShapeType="1"/>
            </p:cNvSpPr>
            <p:nvPr/>
          </p:nvSpPr>
          <p:spPr bwMode="auto">
            <a:xfrm rot="1947931" flipH="1">
              <a:off x="680" y="1400"/>
              <a:ext cx="39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395" name="Line 203"/>
            <p:cNvSpPr>
              <a:spLocks noChangeShapeType="1"/>
            </p:cNvSpPr>
            <p:nvPr/>
          </p:nvSpPr>
          <p:spPr bwMode="auto">
            <a:xfrm rot="1947931" flipH="1">
              <a:off x="633" y="1385"/>
              <a:ext cx="416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309" name="Group 204"/>
            <p:cNvGrpSpPr>
              <a:grpSpLocks/>
            </p:cNvGrpSpPr>
            <p:nvPr/>
          </p:nvGrpSpPr>
          <p:grpSpPr bwMode="auto">
            <a:xfrm rot="10813471" flipH="1">
              <a:off x="802" y="1498"/>
              <a:ext cx="381" cy="47"/>
              <a:chOff x="1608" y="2049"/>
              <a:chExt cx="2934" cy="429"/>
            </a:xfrm>
          </p:grpSpPr>
          <p:grpSp>
            <p:nvGrpSpPr>
              <p:cNvPr id="8310" name="Group 205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8313" name="Group 20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399" name="Arc 20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00" name="Arc 20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16" name="Group 20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02" name="Arc 2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03" name="Arc 2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21" name="Group 212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327" name="Group 21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06" name="Arc 21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07" name="Arc 21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28" name="Group 21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09" name="Arc 2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10" name="Arc 2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29" name="Group 219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8332" name="Group 22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13" name="Arc 22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14" name="Arc 22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35" name="Group 22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16" name="Arc 2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17" name="Arc 2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36" name="Group 226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8339" name="Group 22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20" name="Arc 22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21" name="Arc 22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42" name="Group 23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23" name="Arc 2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24" name="Arc 2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43" name="Group 233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8346" name="Group 234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27" name="Arc 23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28" name="Arc 23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49" name="Group 237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30" name="Arc 23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31" name="Arc 23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50" name="Group 240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8353" name="Group 241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34" name="Arc 24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35" name="Arc 24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56" name="Group 244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37" name="Arc 245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38" name="Arc 246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57" name="Group 247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8360" name="Group 24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41" name="Arc 24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42" name="Arc 25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63" name="Group 25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44" name="Arc 25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45" name="Arc 25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64" name="Group 254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8367" name="Group 25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48" name="Arc 25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49" name="Arc 25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70" name="Group 25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51" name="Arc 25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52" name="Arc 26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71" name="Group 261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8454" name="Arc 262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455" name="Arc 263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8456" name="Line 264"/>
            <p:cNvSpPr>
              <a:spLocks noChangeShapeType="1"/>
            </p:cNvSpPr>
            <p:nvPr/>
          </p:nvSpPr>
          <p:spPr bwMode="auto">
            <a:xfrm rot="1947931" flipV="1">
              <a:off x="1206" y="1470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57" name="Line 265"/>
            <p:cNvSpPr>
              <a:spLocks noChangeShapeType="1"/>
            </p:cNvSpPr>
            <p:nvPr/>
          </p:nvSpPr>
          <p:spPr bwMode="auto">
            <a:xfrm flipV="1">
              <a:off x="1253" y="1026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58" name="AutoShape 266"/>
            <p:cNvSpPr>
              <a:spLocks noChangeArrowheads="1"/>
            </p:cNvSpPr>
            <p:nvPr/>
          </p:nvSpPr>
          <p:spPr bwMode="auto">
            <a:xfrm>
              <a:off x="1157" y="1438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59" name="Line 267"/>
            <p:cNvSpPr>
              <a:spLocks noChangeShapeType="1"/>
            </p:cNvSpPr>
            <p:nvPr/>
          </p:nvSpPr>
          <p:spPr bwMode="auto">
            <a:xfrm flipV="1">
              <a:off x="1248" y="960"/>
              <a:ext cx="384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60" name="Line 268"/>
            <p:cNvSpPr>
              <a:spLocks noChangeShapeType="1"/>
            </p:cNvSpPr>
            <p:nvPr/>
          </p:nvSpPr>
          <p:spPr bwMode="auto">
            <a:xfrm>
              <a:off x="1248" y="153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461" name="Oval 269"/>
            <p:cNvSpPr>
              <a:spLocks noChangeArrowheads="1"/>
            </p:cNvSpPr>
            <p:nvPr/>
          </p:nvSpPr>
          <p:spPr bwMode="auto">
            <a:xfrm rot="-1419784">
              <a:off x="1653" y="926"/>
              <a:ext cx="240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8374" name="Group 270"/>
          <p:cNvGrpSpPr>
            <a:grpSpLocks/>
          </p:cNvGrpSpPr>
          <p:nvPr/>
        </p:nvGrpSpPr>
        <p:grpSpPr bwMode="auto">
          <a:xfrm>
            <a:off x="1447800" y="3657600"/>
            <a:ext cx="2590800" cy="1905000"/>
            <a:chOff x="768" y="1584"/>
            <a:chExt cx="1632" cy="1200"/>
          </a:xfrm>
        </p:grpSpPr>
        <p:sp>
          <p:nvSpPr>
            <p:cNvPr id="8463" name="Line 271"/>
            <p:cNvSpPr>
              <a:spLocks noChangeShapeType="1"/>
            </p:cNvSpPr>
            <p:nvPr/>
          </p:nvSpPr>
          <p:spPr bwMode="auto">
            <a:xfrm rot="1540218" flipV="1">
              <a:off x="2322" y="1584"/>
              <a:ext cx="78" cy="9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4" name="Line 272"/>
            <p:cNvSpPr>
              <a:spLocks noChangeShapeType="1"/>
            </p:cNvSpPr>
            <p:nvPr/>
          </p:nvSpPr>
          <p:spPr bwMode="auto">
            <a:xfrm rot="1947931" flipH="1">
              <a:off x="768" y="1968"/>
              <a:ext cx="432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5" name="Line 273"/>
            <p:cNvSpPr>
              <a:spLocks noChangeShapeType="1"/>
            </p:cNvSpPr>
            <p:nvPr/>
          </p:nvSpPr>
          <p:spPr bwMode="auto">
            <a:xfrm rot="1947931" flipH="1">
              <a:off x="1000" y="2080"/>
              <a:ext cx="175" cy="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6" name="Line 274"/>
            <p:cNvSpPr>
              <a:spLocks noChangeShapeType="1"/>
            </p:cNvSpPr>
            <p:nvPr/>
          </p:nvSpPr>
          <p:spPr bwMode="auto">
            <a:xfrm rot="1947931" flipH="1">
              <a:off x="824" y="2031"/>
              <a:ext cx="393" cy="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467" name="Line 275"/>
            <p:cNvSpPr>
              <a:spLocks noChangeShapeType="1"/>
            </p:cNvSpPr>
            <p:nvPr/>
          </p:nvSpPr>
          <p:spPr bwMode="auto">
            <a:xfrm rot="1947931" flipH="1">
              <a:off x="777" y="2016"/>
              <a:ext cx="416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grpSp>
          <p:nvGrpSpPr>
            <p:cNvPr id="8377" name="Group 276"/>
            <p:cNvGrpSpPr>
              <a:grpSpLocks/>
            </p:cNvGrpSpPr>
            <p:nvPr/>
          </p:nvGrpSpPr>
          <p:grpSpPr bwMode="auto">
            <a:xfrm rot="10813471" flipH="1">
              <a:off x="946" y="2129"/>
              <a:ext cx="381" cy="47"/>
              <a:chOff x="1608" y="2049"/>
              <a:chExt cx="2934" cy="429"/>
            </a:xfrm>
          </p:grpSpPr>
          <p:grpSp>
            <p:nvGrpSpPr>
              <p:cNvPr id="8378" name="Group 277"/>
              <p:cNvGrpSpPr>
                <a:grpSpLocks/>
              </p:cNvGrpSpPr>
              <p:nvPr/>
            </p:nvGrpSpPr>
            <p:grpSpPr bwMode="auto">
              <a:xfrm>
                <a:off x="2820" y="2064"/>
                <a:ext cx="510" cy="384"/>
                <a:chOff x="2820" y="2064"/>
                <a:chExt cx="510" cy="384"/>
              </a:xfrm>
            </p:grpSpPr>
            <p:grpSp>
              <p:nvGrpSpPr>
                <p:cNvPr id="8381" name="Group 278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71" name="Arc 27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72" name="Arc 28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84" name="Group 281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74" name="Arc 282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75" name="Arc 283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90" name="Group 284"/>
              <p:cNvGrpSpPr>
                <a:grpSpLocks/>
              </p:cNvGrpSpPr>
              <p:nvPr/>
            </p:nvGrpSpPr>
            <p:grpSpPr bwMode="auto">
              <a:xfrm>
                <a:off x="2517" y="2079"/>
                <a:ext cx="510" cy="384"/>
                <a:chOff x="2820" y="2064"/>
                <a:chExt cx="510" cy="384"/>
              </a:xfrm>
            </p:grpSpPr>
            <p:grpSp>
              <p:nvGrpSpPr>
                <p:cNvPr id="8396" name="Group 285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78" name="Arc 28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79" name="Arc 28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397" name="Group 288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81" name="Arc 289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82" name="Arc 290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398" name="Group 291"/>
              <p:cNvGrpSpPr>
                <a:grpSpLocks/>
              </p:cNvGrpSpPr>
              <p:nvPr/>
            </p:nvGrpSpPr>
            <p:grpSpPr bwMode="auto">
              <a:xfrm>
                <a:off x="2214" y="2079"/>
                <a:ext cx="510" cy="384"/>
                <a:chOff x="2820" y="2064"/>
                <a:chExt cx="510" cy="384"/>
              </a:xfrm>
            </p:grpSpPr>
            <p:grpSp>
              <p:nvGrpSpPr>
                <p:cNvPr id="8401" name="Group 292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85" name="Arc 29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86" name="Arc 29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04" name="Group 295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88" name="Arc 296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89" name="Arc 297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05" name="Group 298"/>
              <p:cNvGrpSpPr>
                <a:grpSpLocks/>
              </p:cNvGrpSpPr>
              <p:nvPr/>
            </p:nvGrpSpPr>
            <p:grpSpPr bwMode="auto">
              <a:xfrm>
                <a:off x="1911" y="2094"/>
                <a:ext cx="510" cy="384"/>
                <a:chOff x="2820" y="2064"/>
                <a:chExt cx="510" cy="384"/>
              </a:xfrm>
            </p:grpSpPr>
            <p:grpSp>
              <p:nvGrpSpPr>
                <p:cNvPr id="8408" name="Group 299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92" name="Arc 30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93" name="Arc 30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11" name="Group 302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495" name="Arc 303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496" name="Arc 304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12" name="Group 305"/>
              <p:cNvGrpSpPr>
                <a:grpSpLocks/>
              </p:cNvGrpSpPr>
              <p:nvPr/>
            </p:nvGrpSpPr>
            <p:grpSpPr bwMode="auto">
              <a:xfrm>
                <a:off x="4032" y="2049"/>
                <a:ext cx="510" cy="384"/>
                <a:chOff x="2820" y="2064"/>
                <a:chExt cx="510" cy="384"/>
              </a:xfrm>
            </p:grpSpPr>
            <p:grpSp>
              <p:nvGrpSpPr>
                <p:cNvPr id="8415" name="Group 306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499" name="Arc 30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00" name="Arc 30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18" name="Group 309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502" name="Arc 310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03" name="Arc 311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19" name="Group 312"/>
              <p:cNvGrpSpPr>
                <a:grpSpLocks/>
              </p:cNvGrpSpPr>
              <p:nvPr/>
            </p:nvGrpSpPr>
            <p:grpSpPr bwMode="auto">
              <a:xfrm>
                <a:off x="3729" y="2064"/>
                <a:ext cx="510" cy="384"/>
                <a:chOff x="2820" y="2064"/>
                <a:chExt cx="510" cy="384"/>
              </a:xfrm>
            </p:grpSpPr>
            <p:grpSp>
              <p:nvGrpSpPr>
                <p:cNvPr id="8422" name="Group 313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506" name="Arc 31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07" name="Arc 31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25" name="Group 316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509" name="Arc 317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10" name="Arc 318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26" name="Group 319"/>
              <p:cNvGrpSpPr>
                <a:grpSpLocks/>
              </p:cNvGrpSpPr>
              <p:nvPr/>
            </p:nvGrpSpPr>
            <p:grpSpPr bwMode="auto">
              <a:xfrm>
                <a:off x="3426" y="2064"/>
                <a:ext cx="510" cy="384"/>
                <a:chOff x="2820" y="2064"/>
                <a:chExt cx="510" cy="384"/>
              </a:xfrm>
            </p:grpSpPr>
            <p:grpSp>
              <p:nvGrpSpPr>
                <p:cNvPr id="8429" name="Group 320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513" name="Arc 32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14" name="Arc 32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32" name="Group 323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516" name="Arc 324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17" name="Arc 325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33" name="Group 326"/>
              <p:cNvGrpSpPr>
                <a:grpSpLocks/>
              </p:cNvGrpSpPr>
              <p:nvPr/>
            </p:nvGrpSpPr>
            <p:grpSpPr bwMode="auto">
              <a:xfrm>
                <a:off x="3123" y="2079"/>
                <a:ext cx="510" cy="384"/>
                <a:chOff x="2820" y="2064"/>
                <a:chExt cx="510" cy="384"/>
              </a:xfrm>
            </p:grpSpPr>
            <p:grpSp>
              <p:nvGrpSpPr>
                <p:cNvPr id="8436" name="Group 327"/>
                <p:cNvGrpSpPr>
                  <a:grpSpLocks/>
                </p:cNvGrpSpPr>
                <p:nvPr/>
              </p:nvGrpSpPr>
              <p:grpSpPr bwMode="auto">
                <a:xfrm>
                  <a:off x="2820" y="2064"/>
                  <a:ext cx="207" cy="111"/>
                  <a:chOff x="912" y="1632"/>
                  <a:chExt cx="207" cy="111"/>
                </a:xfrm>
              </p:grpSpPr>
              <p:sp>
                <p:nvSpPr>
                  <p:cNvPr id="8520" name="Arc 328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21" name="Arc 329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  <p:grpSp>
              <p:nvGrpSpPr>
                <p:cNvPr id="8439" name="Group 330"/>
                <p:cNvGrpSpPr>
                  <a:grpSpLocks/>
                </p:cNvGrpSpPr>
                <p:nvPr/>
              </p:nvGrpSpPr>
              <p:grpSpPr bwMode="auto">
                <a:xfrm flipV="1">
                  <a:off x="2820" y="2175"/>
                  <a:ext cx="510" cy="273"/>
                  <a:chOff x="912" y="1632"/>
                  <a:chExt cx="207" cy="111"/>
                </a:xfrm>
              </p:grpSpPr>
              <p:sp>
                <p:nvSpPr>
                  <p:cNvPr id="8523" name="Arc 331"/>
                  <p:cNvSpPr>
                    <a:spLocks/>
                  </p:cNvSpPr>
                  <p:nvPr/>
                </p:nvSpPr>
                <p:spPr bwMode="auto">
                  <a:xfrm>
                    <a:off x="1008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  <p:sp>
                <p:nvSpPr>
                  <p:cNvPr id="8524" name="Arc 332"/>
                  <p:cNvSpPr>
                    <a:spLocks/>
                  </p:cNvSpPr>
                  <p:nvPr/>
                </p:nvSpPr>
                <p:spPr bwMode="auto">
                  <a:xfrm flipH="1">
                    <a:off x="912" y="1632"/>
                    <a:ext cx="111" cy="111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0 w 21600"/>
                      <a:gd name="T1" fmla="*/ 0 h 21600"/>
                      <a:gd name="T2" fmla="*/ 21600 w 21600"/>
                      <a:gd name="T3" fmla="*/ 21600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ja-JP" altLang="en-US"/>
                  </a:p>
                </p:txBody>
              </p:sp>
            </p:grpSp>
          </p:grpSp>
          <p:grpSp>
            <p:nvGrpSpPr>
              <p:cNvPr id="8440" name="Group 333"/>
              <p:cNvGrpSpPr>
                <a:grpSpLocks/>
              </p:cNvGrpSpPr>
              <p:nvPr/>
            </p:nvGrpSpPr>
            <p:grpSpPr bwMode="auto">
              <a:xfrm flipV="1">
                <a:off x="1608" y="2205"/>
                <a:ext cx="510" cy="273"/>
                <a:chOff x="912" y="1632"/>
                <a:chExt cx="207" cy="111"/>
              </a:xfrm>
            </p:grpSpPr>
            <p:sp>
              <p:nvSpPr>
                <p:cNvPr id="8526" name="Arc 334"/>
                <p:cNvSpPr>
                  <a:spLocks/>
                </p:cNvSpPr>
                <p:nvPr/>
              </p:nvSpPr>
              <p:spPr bwMode="auto">
                <a:xfrm>
                  <a:off x="1008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527" name="Arc 335"/>
                <p:cNvSpPr>
                  <a:spLocks/>
                </p:cNvSpPr>
                <p:nvPr/>
              </p:nvSpPr>
              <p:spPr bwMode="auto">
                <a:xfrm flipH="1">
                  <a:off x="912" y="1632"/>
                  <a:ext cx="111" cy="111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  <p:sp>
          <p:nvSpPr>
            <p:cNvPr id="8528" name="Line 336"/>
            <p:cNvSpPr>
              <a:spLocks noChangeShapeType="1"/>
            </p:cNvSpPr>
            <p:nvPr/>
          </p:nvSpPr>
          <p:spPr bwMode="auto">
            <a:xfrm rot="1947931" flipV="1">
              <a:off x="1350" y="2101"/>
              <a:ext cx="4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529" name="Line 337"/>
            <p:cNvSpPr>
              <a:spLocks noChangeShapeType="1"/>
            </p:cNvSpPr>
            <p:nvPr/>
          </p:nvSpPr>
          <p:spPr bwMode="auto">
            <a:xfrm flipV="1">
              <a:off x="1416" y="1650"/>
              <a:ext cx="912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30" name="AutoShape 338"/>
            <p:cNvSpPr>
              <a:spLocks noChangeArrowheads="1"/>
            </p:cNvSpPr>
            <p:nvPr/>
          </p:nvSpPr>
          <p:spPr bwMode="auto">
            <a:xfrm>
              <a:off x="1301" y="2069"/>
              <a:ext cx="144" cy="144"/>
            </a:xfrm>
            <a:prstGeom prst="star5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31" name="Line 339"/>
            <p:cNvSpPr>
              <a:spLocks noChangeShapeType="1"/>
            </p:cNvSpPr>
            <p:nvPr/>
          </p:nvSpPr>
          <p:spPr bwMode="auto">
            <a:xfrm flipV="1">
              <a:off x="1392" y="1968"/>
              <a:ext cx="57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32" name="Line 340"/>
            <p:cNvSpPr>
              <a:spLocks noChangeShapeType="1"/>
            </p:cNvSpPr>
            <p:nvPr/>
          </p:nvSpPr>
          <p:spPr bwMode="auto">
            <a:xfrm flipV="1">
              <a:off x="1392" y="1776"/>
              <a:ext cx="480" cy="3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8533" name="Oval 341"/>
            <p:cNvSpPr>
              <a:spLocks noChangeArrowheads="1"/>
            </p:cNvSpPr>
            <p:nvPr/>
          </p:nvSpPr>
          <p:spPr bwMode="auto">
            <a:xfrm rot="-1401334">
              <a:off x="1872" y="1776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8534" name="Text Box 342"/>
          <p:cNvSpPr txBox="1">
            <a:spLocks noChangeArrowheads="1"/>
          </p:cNvSpPr>
          <p:nvPr/>
        </p:nvSpPr>
        <p:spPr bwMode="auto">
          <a:xfrm rot="-1680508">
            <a:off x="3698875" y="4392613"/>
            <a:ext cx="177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>
                <a:latin typeface="Symbol" pitchFamily="1" charset="2"/>
                <a:sym typeface="Symbol" pitchFamily="1" charset="2"/>
              </a:rPr>
              <a:t></a:t>
            </a:r>
            <a:r>
              <a:rPr lang="en-US" altLang="ja-JP" sz="1600" baseline="30000"/>
              <a:t>0</a:t>
            </a:r>
            <a:r>
              <a:rPr lang="en-US" altLang="ja-JP" sz="1600"/>
              <a:t>(hadron) trigger</a:t>
            </a:r>
          </a:p>
        </p:txBody>
      </p:sp>
      <p:sp>
        <p:nvSpPr>
          <p:cNvPr id="8535" name="Text Box 343"/>
          <p:cNvSpPr txBox="1">
            <a:spLocks noChangeArrowheads="1"/>
          </p:cNvSpPr>
          <p:nvPr/>
        </p:nvSpPr>
        <p:spPr bwMode="auto">
          <a:xfrm rot="-1680508">
            <a:off x="3276600" y="3657600"/>
            <a:ext cx="1957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Jet (small R) trigger</a:t>
            </a:r>
          </a:p>
        </p:txBody>
      </p:sp>
      <p:sp>
        <p:nvSpPr>
          <p:cNvPr id="8536" name="Text Box 344"/>
          <p:cNvSpPr txBox="1">
            <a:spLocks noChangeArrowheads="1"/>
          </p:cNvSpPr>
          <p:nvPr/>
        </p:nvSpPr>
        <p:spPr bwMode="auto">
          <a:xfrm rot="-1680508">
            <a:off x="3065463" y="2824163"/>
            <a:ext cx="1935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Jet (large R) trigger</a:t>
            </a:r>
          </a:p>
        </p:txBody>
      </p:sp>
      <p:sp>
        <p:nvSpPr>
          <p:cNvPr id="8537" name="Text Box 345"/>
          <p:cNvSpPr txBox="1">
            <a:spLocks noChangeArrowheads="1"/>
          </p:cNvSpPr>
          <p:nvPr/>
        </p:nvSpPr>
        <p:spPr bwMode="auto">
          <a:xfrm rot="-1680508">
            <a:off x="2859088" y="2208213"/>
            <a:ext cx="1539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Gamma trigger</a:t>
            </a:r>
          </a:p>
        </p:txBody>
      </p:sp>
      <p:sp>
        <p:nvSpPr>
          <p:cNvPr id="8538" name="Line 346"/>
          <p:cNvSpPr>
            <a:spLocks noChangeShapeType="1"/>
          </p:cNvSpPr>
          <p:nvPr/>
        </p:nvSpPr>
        <p:spPr bwMode="auto">
          <a:xfrm flipH="1" flipV="1">
            <a:off x="3657600" y="1752600"/>
            <a:ext cx="144780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39" name="Text Box 347"/>
          <p:cNvSpPr txBox="1">
            <a:spLocks noChangeArrowheads="1"/>
          </p:cNvSpPr>
          <p:nvPr/>
        </p:nvSpPr>
        <p:spPr bwMode="auto">
          <a:xfrm rot="-1619862">
            <a:off x="1447800" y="1543050"/>
            <a:ext cx="2417763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/>
              <a:t>Closer and closer to </a:t>
            </a:r>
          </a:p>
          <a:p>
            <a:r>
              <a:rPr lang="en-US" altLang="ja-JP" sz="1600"/>
              <a:t>the initial parton energy</a:t>
            </a:r>
          </a:p>
        </p:txBody>
      </p:sp>
      <p:sp>
        <p:nvSpPr>
          <p:cNvPr id="8540" name="Text Box 348"/>
          <p:cNvSpPr txBox="1">
            <a:spLocks noChangeArrowheads="1"/>
          </p:cNvSpPr>
          <p:nvPr/>
        </p:nvSpPr>
        <p:spPr bwMode="auto">
          <a:xfrm rot="-1630366">
            <a:off x="2971800" y="5029200"/>
            <a:ext cx="2724150" cy="59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/>
              <a:t>more and more surface bias</a:t>
            </a:r>
          </a:p>
          <a:p>
            <a:r>
              <a:rPr lang="en-US" altLang="ja-JP" sz="1600"/>
              <a:t>given by energy loss</a:t>
            </a:r>
          </a:p>
        </p:txBody>
      </p:sp>
      <p:pic>
        <p:nvPicPr>
          <p:cNvPr id="8541" name="Picture 349" descr="cucu-pi0jet-ra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04800"/>
            <a:ext cx="3657600" cy="2805113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8542" name="Rectangle 350"/>
          <p:cNvSpPr>
            <a:spLocks noChangeArrowheads="1"/>
          </p:cNvSpPr>
          <p:nvPr/>
        </p:nvSpPr>
        <p:spPr bwMode="auto">
          <a:xfrm>
            <a:off x="4953000" y="228600"/>
            <a:ext cx="3810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543" name="Text Box 351"/>
          <p:cNvSpPr txBox="1">
            <a:spLocks noChangeArrowheads="1"/>
          </p:cNvSpPr>
          <p:nvPr/>
        </p:nvSpPr>
        <p:spPr bwMode="auto">
          <a:xfrm>
            <a:off x="5981700" y="3276600"/>
            <a:ext cx="12573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/>
              <a:t>STAR Preliminary</a:t>
            </a:r>
          </a:p>
        </p:txBody>
      </p:sp>
      <p:sp>
        <p:nvSpPr>
          <p:cNvPr id="8544" name="Text Box 352"/>
          <p:cNvSpPr txBox="1">
            <a:spLocks noChangeArrowheads="1"/>
          </p:cNvSpPr>
          <p:nvPr/>
        </p:nvSpPr>
        <p:spPr bwMode="auto">
          <a:xfrm>
            <a:off x="6019800" y="5410200"/>
            <a:ext cx="1031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000" b="1"/>
              <a:t>Au+Au 0~10%</a:t>
            </a:r>
          </a:p>
        </p:txBody>
      </p:sp>
      <p:sp>
        <p:nvSpPr>
          <p:cNvPr id="8545" name="Text Box 353"/>
          <p:cNvSpPr txBox="1">
            <a:spLocks noChangeArrowheads="1"/>
          </p:cNvSpPr>
          <p:nvPr/>
        </p:nvSpPr>
        <p:spPr bwMode="auto">
          <a:xfrm>
            <a:off x="228600" y="152400"/>
            <a:ext cx="2386013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/>
              <a:t>,Jet,</a:t>
            </a:r>
            <a:r>
              <a:rPr lang="en-US" altLang="ja-JP">
                <a:latin typeface="Symbol" pitchFamily="1" charset="2"/>
                <a:sym typeface="Symbol" pitchFamily="1" charset="2"/>
              </a:rPr>
              <a:t></a:t>
            </a:r>
            <a:r>
              <a:rPr lang="en-US" altLang="ja-JP" baseline="30000"/>
              <a:t>0</a:t>
            </a:r>
            <a:r>
              <a:rPr lang="en-US" altLang="ja-JP"/>
              <a:t> - hadron</a:t>
            </a:r>
          </a:p>
          <a:p>
            <a:r>
              <a:rPr lang="en-US" altLang="ja-JP"/>
              <a:t>   correlation</a:t>
            </a:r>
          </a:p>
          <a:p>
            <a:r>
              <a:rPr lang="en-US" altLang="ja-JP" sz="1400"/>
              <a:t> </a:t>
            </a:r>
          </a:p>
          <a:p>
            <a:r>
              <a:rPr lang="en-US" altLang="ja-JP" sz="1400"/>
              <a:t>Comparisons are </a:t>
            </a:r>
          </a:p>
          <a:p>
            <a:r>
              <a:rPr lang="en-US" altLang="ja-JP" sz="1400"/>
              <a:t>the most important!</a:t>
            </a:r>
          </a:p>
        </p:txBody>
      </p:sp>
      <p:sp>
        <p:nvSpPr>
          <p:cNvPr id="8546" name="Rectangle 354"/>
          <p:cNvSpPr>
            <a:spLocks noChangeArrowheads="1"/>
          </p:cNvSpPr>
          <p:nvPr/>
        </p:nvSpPr>
        <p:spPr bwMode="auto">
          <a:xfrm>
            <a:off x="6248400" y="152400"/>
            <a:ext cx="2286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400" b="1"/>
              <a:t>RHIC-AGS’09, Y. S. Lai</a:t>
            </a:r>
          </a:p>
        </p:txBody>
      </p:sp>
      <p:sp>
        <p:nvSpPr>
          <p:cNvPr id="8547" name="Rectangle 355"/>
          <p:cNvSpPr>
            <a:spLocks noChangeArrowheads="1"/>
          </p:cNvSpPr>
          <p:nvPr/>
        </p:nvSpPr>
        <p:spPr bwMode="auto">
          <a:xfrm>
            <a:off x="5867400" y="5943600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kumimoji="0" lang="en-US" altLang="ja-JP" sz="1400" b="1"/>
              <a:t>QM09, M. Ploskon</a:t>
            </a:r>
          </a:p>
        </p:txBody>
      </p:sp>
      <p:sp>
        <p:nvSpPr>
          <p:cNvPr id="356" name="日付プレースホルダ 3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57" name="スライド番号プレースホルダ 3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25</a:t>
            </a:fld>
            <a:endParaRPr kumimoji="1" lang="ja-JP" altLang="en-US"/>
          </a:p>
        </p:txBody>
      </p:sp>
      <p:sp>
        <p:nvSpPr>
          <p:cNvPr id="358" name="フッター プレースホルダ 3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cal-rate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2362200"/>
            <a:ext cx="2568575" cy="36576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0243" name="Picture 3" descr="jcal-rate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3975" y="2362200"/>
            <a:ext cx="2587625" cy="3657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4" name="Picture 4" descr="jcal-rate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1000" y="152400"/>
            <a:ext cx="3327400" cy="44196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895600" y="152400"/>
            <a:ext cx="33528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/>
              <a:t>    Recoil Di-jet E</a:t>
            </a:r>
            <a:r>
              <a:rPr lang="en-US" altLang="ja-JP" sz="1600" baseline="-25000"/>
              <a:t>T</a:t>
            </a:r>
            <a:r>
              <a:rPr lang="en-US" altLang="ja-JP" sz="1600" baseline="30000"/>
              <a:t>jet1</a:t>
            </a:r>
            <a:r>
              <a:rPr lang="en-US" altLang="ja-JP" sz="1600"/>
              <a:t>&gt;70GeV  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0" y="2362200"/>
            <a:ext cx="25908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/>
              <a:t>Recoil </a:t>
            </a:r>
            <a:r>
              <a:rPr lang="en-US" altLang="ja-JP" sz="1600">
                <a:latin typeface="Symbol" pitchFamily="1" charset="2"/>
                <a:sym typeface="Symbol" pitchFamily="1" charset="2"/>
              </a:rPr>
              <a:t></a:t>
            </a:r>
            <a:r>
              <a:rPr lang="en-US" altLang="ja-JP" sz="1600" baseline="30000"/>
              <a:t>0</a:t>
            </a:r>
            <a:r>
              <a:rPr lang="en-US" altLang="ja-JP" sz="1600"/>
              <a:t>-jet E</a:t>
            </a:r>
            <a:r>
              <a:rPr lang="en-US" altLang="ja-JP" sz="1600" baseline="-25000"/>
              <a:t>T</a:t>
            </a:r>
            <a:r>
              <a:rPr lang="en-US" altLang="ja-JP" sz="1600" baseline="30000">
                <a:latin typeface="Symbol" pitchFamily="1" charset="2"/>
                <a:sym typeface="Symbol" pitchFamily="1" charset="2"/>
              </a:rPr>
              <a:t></a:t>
            </a:r>
            <a:r>
              <a:rPr lang="en-US" altLang="ja-JP" sz="1600" baseline="30000"/>
              <a:t>0</a:t>
            </a:r>
            <a:r>
              <a:rPr lang="en-US" altLang="ja-JP" sz="1600"/>
              <a:t>&gt;30GeV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2362200"/>
            <a:ext cx="2590800" cy="37465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ja-JP" sz="1600"/>
              <a:t> Recoil </a:t>
            </a:r>
            <a:r>
              <a:rPr lang="en-US" altLang="ja-JP" sz="1600"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 sz="1600"/>
              <a:t>-jet E</a:t>
            </a:r>
            <a:r>
              <a:rPr lang="en-US" altLang="ja-JP" sz="1600" baseline="-25000"/>
              <a:t>T</a:t>
            </a:r>
            <a:r>
              <a:rPr lang="en-US" altLang="ja-JP" sz="1600" baseline="30000"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 sz="1600"/>
              <a:t>&gt;30GeV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33400" y="671513"/>
            <a:ext cx="1301750" cy="1233487"/>
            <a:chOff x="336" y="423"/>
            <a:chExt cx="820" cy="777"/>
          </a:xfrm>
        </p:grpSpPr>
        <p:sp>
          <p:nvSpPr>
            <p:cNvPr id="10249" name="Oval 9"/>
            <p:cNvSpPr>
              <a:spLocks noChangeArrowheads="1"/>
            </p:cNvSpPr>
            <p:nvPr/>
          </p:nvSpPr>
          <p:spPr bwMode="auto">
            <a:xfrm>
              <a:off x="620" y="479"/>
              <a:ext cx="432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852" y="423"/>
              <a:ext cx="304" cy="296"/>
            </a:xfrm>
            <a:custGeom>
              <a:avLst/>
              <a:gdLst/>
              <a:ahLst/>
              <a:cxnLst>
                <a:cxn ang="0">
                  <a:pos x="8" y="296"/>
                </a:cxn>
                <a:cxn ang="0">
                  <a:pos x="8" y="248"/>
                </a:cxn>
                <a:cxn ang="0">
                  <a:pos x="56" y="248"/>
                </a:cxn>
                <a:cxn ang="0">
                  <a:pos x="56" y="200"/>
                </a:cxn>
                <a:cxn ang="0">
                  <a:pos x="104" y="200"/>
                </a:cxn>
                <a:cxn ang="0">
                  <a:pos x="104" y="152"/>
                </a:cxn>
                <a:cxn ang="0">
                  <a:pos x="164" y="156"/>
                </a:cxn>
                <a:cxn ang="0">
                  <a:pos x="156" y="104"/>
                </a:cxn>
                <a:cxn ang="0">
                  <a:pos x="212" y="108"/>
                </a:cxn>
                <a:cxn ang="0">
                  <a:pos x="204" y="52"/>
                </a:cxn>
                <a:cxn ang="0">
                  <a:pos x="256" y="56"/>
                </a:cxn>
                <a:cxn ang="0">
                  <a:pos x="304" y="0"/>
                </a:cxn>
              </a:cxnLst>
              <a:rect l="0" t="0" r="r" b="b"/>
              <a:pathLst>
                <a:path w="304" h="296">
                  <a:moveTo>
                    <a:pt x="8" y="296"/>
                  </a:moveTo>
                  <a:cubicBezTo>
                    <a:pt x="4" y="276"/>
                    <a:pt x="0" y="256"/>
                    <a:pt x="8" y="248"/>
                  </a:cubicBezTo>
                  <a:cubicBezTo>
                    <a:pt x="16" y="240"/>
                    <a:pt x="48" y="256"/>
                    <a:pt x="56" y="248"/>
                  </a:cubicBezTo>
                  <a:cubicBezTo>
                    <a:pt x="64" y="240"/>
                    <a:pt x="48" y="208"/>
                    <a:pt x="56" y="200"/>
                  </a:cubicBezTo>
                  <a:cubicBezTo>
                    <a:pt x="64" y="192"/>
                    <a:pt x="96" y="208"/>
                    <a:pt x="104" y="200"/>
                  </a:cubicBezTo>
                  <a:cubicBezTo>
                    <a:pt x="112" y="192"/>
                    <a:pt x="94" y="159"/>
                    <a:pt x="104" y="152"/>
                  </a:cubicBezTo>
                  <a:cubicBezTo>
                    <a:pt x="114" y="145"/>
                    <a:pt x="155" y="164"/>
                    <a:pt x="164" y="156"/>
                  </a:cubicBezTo>
                  <a:cubicBezTo>
                    <a:pt x="173" y="148"/>
                    <a:pt x="148" y="112"/>
                    <a:pt x="156" y="104"/>
                  </a:cubicBezTo>
                  <a:cubicBezTo>
                    <a:pt x="164" y="96"/>
                    <a:pt x="204" y="117"/>
                    <a:pt x="212" y="108"/>
                  </a:cubicBezTo>
                  <a:cubicBezTo>
                    <a:pt x="220" y="99"/>
                    <a:pt x="197" y="61"/>
                    <a:pt x="204" y="52"/>
                  </a:cubicBezTo>
                  <a:cubicBezTo>
                    <a:pt x="211" y="43"/>
                    <a:pt x="239" y="65"/>
                    <a:pt x="256" y="56"/>
                  </a:cubicBezTo>
                  <a:cubicBezTo>
                    <a:pt x="273" y="47"/>
                    <a:pt x="294" y="12"/>
                    <a:pt x="304" y="0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 type="arrow" w="med" len="sm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 flipH="1">
              <a:off x="572" y="815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716" y="815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flipH="1">
              <a:off x="524" y="815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 flipH="1">
              <a:off x="524" y="815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764" y="719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5" y="16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8" y="83"/>
                    <a:pt x="29" y="32"/>
                    <a:pt x="45" y="16"/>
                  </a:cubicBezTo>
                  <a:cubicBezTo>
                    <a:pt x="61" y="0"/>
                    <a:pt x="86" y="3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764" y="719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72" y="51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72" y="51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764" y="719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0" y="40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7" y="87"/>
                    <a:pt x="24" y="56"/>
                    <a:pt x="40" y="40"/>
                  </a:cubicBezTo>
                  <a:cubicBezTo>
                    <a:pt x="56" y="24"/>
                    <a:pt x="84" y="8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764" y="719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1" y="48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9" y="88"/>
                    <a:pt x="35" y="64"/>
                    <a:pt x="51" y="48"/>
                  </a:cubicBezTo>
                  <a:cubicBezTo>
                    <a:pt x="67" y="32"/>
                    <a:pt x="87" y="10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59" name="Oval 19"/>
            <p:cNvSpPr>
              <a:spLocks noChangeArrowheads="1"/>
            </p:cNvSpPr>
            <p:nvPr/>
          </p:nvSpPr>
          <p:spPr bwMode="auto">
            <a:xfrm rot="2052219">
              <a:off x="336" y="999"/>
              <a:ext cx="414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 rot="2052219">
              <a:off x="414" y="1042"/>
              <a:ext cx="272" cy="1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61" name="Oval 21"/>
            <p:cNvSpPr>
              <a:spLocks noChangeArrowheads="1"/>
            </p:cNvSpPr>
            <p:nvPr/>
          </p:nvSpPr>
          <p:spPr bwMode="auto">
            <a:xfrm rot="2052219">
              <a:off x="476" y="1066"/>
              <a:ext cx="15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292475" y="4876800"/>
            <a:ext cx="1508125" cy="1377950"/>
            <a:chOff x="2274" y="3020"/>
            <a:chExt cx="950" cy="868"/>
          </a:xfrm>
        </p:grpSpPr>
        <p:sp>
          <p:nvSpPr>
            <p:cNvPr id="10263" name="Oval 23"/>
            <p:cNvSpPr>
              <a:spLocks noChangeArrowheads="1"/>
            </p:cNvSpPr>
            <p:nvPr/>
          </p:nvSpPr>
          <p:spPr bwMode="auto">
            <a:xfrm>
              <a:off x="2592" y="3168"/>
              <a:ext cx="432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4" name="Group 24"/>
            <p:cNvGrpSpPr>
              <a:grpSpLocks/>
            </p:cNvGrpSpPr>
            <p:nvPr/>
          </p:nvGrpSpPr>
          <p:grpSpPr bwMode="auto">
            <a:xfrm>
              <a:off x="2496" y="3504"/>
              <a:ext cx="240" cy="384"/>
              <a:chOff x="2592" y="3408"/>
              <a:chExt cx="240" cy="384"/>
            </a:xfrm>
          </p:grpSpPr>
          <p:sp>
            <p:nvSpPr>
              <p:cNvPr id="10265" name="Line 25"/>
              <p:cNvSpPr>
                <a:spLocks noChangeShapeType="1"/>
              </p:cNvSpPr>
              <p:nvPr/>
            </p:nvSpPr>
            <p:spPr bwMode="auto">
              <a:xfrm flipH="1">
                <a:off x="2640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66" name="Line 26"/>
              <p:cNvSpPr>
                <a:spLocks noChangeShapeType="1"/>
              </p:cNvSpPr>
              <p:nvPr/>
            </p:nvSpPr>
            <p:spPr bwMode="auto">
              <a:xfrm flipH="1">
                <a:off x="2784" y="340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67" name="Line 27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68" name="Line 28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 rot="-10800000">
              <a:off x="2832" y="3024"/>
              <a:ext cx="240" cy="384"/>
              <a:chOff x="2592" y="3408"/>
              <a:chExt cx="240" cy="384"/>
            </a:xfrm>
          </p:grpSpPr>
          <p:sp>
            <p:nvSpPr>
              <p:cNvPr id="10270" name="Line 30"/>
              <p:cNvSpPr>
                <a:spLocks noChangeShapeType="1"/>
              </p:cNvSpPr>
              <p:nvPr/>
            </p:nvSpPr>
            <p:spPr bwMode="auto">
              <a:xfrm flipH="1">
                <a:off x="2640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71" name="Line 31"/>
              <p:cNvSpPr>
                <a:spLocks noChangeShapeType="1"/>
              </p:cNvSpPr>
              <p:nvPr/>
            </p:nvSpPr>
            <p:spPr bwMode="auto">
              <a:xfrm flipH="1">
                <a:off x="2784" y="340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72" name="Line 32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2736" y="3408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5" y="16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8" y="83"/>
                    <a:pt x="29" y="32"/>
                    <a:pt x="45" y="16"/>
                  </a:cubicBezTo>
                  <a:cubicBezTo>
                    <a:pt x="61" y="0"/>
                    <a:pt x="86" y="3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36" y="3408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72" y="51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72" y="51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736" y="3408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0" y="40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7" y="87"/>
                    <a:pt x="24" y="56"/>
                    <a:pt x="40" y="40"/>
                  </a:cubicBezTo>
                  <a:cubicBezTo>
                    <a:pt x="56" y="24"/>
                    <a:pt x="84" y="8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2736" y="3408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1" y="48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9" y="88"/>
                    <a:pt x="35" y="64"/>
                    <a:pt x="51" y="48"/>
                  </a:cubicBezTo>
                  <a:cubicBezTo>
                    <a:pt x="67" y="32"/>
                    <a:pt x="87" y="10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8" name="Oval 38"/>
            <p:cNvSpPr>
              <a:spLocks noChangeArrowheads="1"/>
            </p:cNvSpPr>
            <p:nvPr/>
          </p:nvSpPr>
          <p:spPr bwMode="auto">
            <a:xfrm rot="2010299">
              <a:off x="3010" y="3038"/>
              <a:ext cx="192" cy="9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79" name="Oval 39"/>
            <p:cNvSpPr>
              <a:spLocks noChangeArrowheads="1"/>
            </p:cNvSpPr>
            <p:nvPr/>
          </p:nvSpPr>
          <p:spPr bwMode="auto">
            <a:xfrm rot="2010299">
              <a:off x="2984" y="3020"/>
              <a:ext cx="240" cy="13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80" name="Oval 40"/>
            <p:cNvSpPr>
              <a:spLocks noChangeArrowheads="1"/>
            </p:cNvSpPr>
            <p:nvPr/>
          </p:nvSpPr>
          <p:spPr bwMode="auto">
            <a:xfrm rot="2010299">
              <a:off x="3036" y="3057"/>
              <a:ext cx="133" cy="56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 rot="2052219">
              <a:off x="2274" y="3648"/>
              <a:ext cx="414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82" name="Oval 42"/>
            <p:cNvSpPr>
              <a:spLocks noChangeArrowheads="1"/>
            </p:cNvSpPr>
            <p:nvPr/>
          </p:nvSpPr>
          <p:spPr bwMode="auto">
            <a:xfrm rot="2052219">
              <a:off x="2352" y="3691"/>
              <a:ext cx="272" cy="1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83" name="Oval 43"/>
            <p:cNvSpPr>
              <a:spLocks noChangeArrowheads="1"/>
            </p:cNvSpPr>
            <p:nvPr/>
          </p:nvSpPr>
          <p:spPr bwMode="auto">
            <a:xfrm rot="2052219">
              <a:off x="2414" y="3715"/>
              <a:ext cx="15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458913" y="236538"/>
            <a:ext cx="97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" charset="2"/>
                <a:sym typeface="Symbol" pitchFamily="1" charset="2"/>
              </a:rPr>
              <a:t></a:t>
            </a:r>
            <a:r>
              <a:rPr lang="en-US" altLang="ja-JP" sz="1200"/>
              <a:t> in </a:t>
            </a:r>
          </a:p>
          <a:p>
            <a:r>
              <a:rPr lang="en-US" altLang="ja-JP" sz="1200"/>
              <a:t>PHOS/J-cal</a:t>
            </a:r>
          </a:p>
        </p:txBody>
      </p:sp>
      <p:sp>
        <p:nvSpPr>
          <p:cNvPr id="10285" name="Text Box 45"/>
          <p:cNvSpPr txBox="1">
            <a:spLocks noChangeArrowheads="1"/>
          </p:cNvSpPr>
          <p:nvPr/>
        </p:nvSpPr>
        <p:spPr bwMode="auto">
          <a:xfrm>
            <a:off x="331788" y="1905000"/>
            <a:ext cx="6588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EM-cal</a:t>
            </a:r>
          </a:p>
        </p:txBody>
      </p:sp>
      <p:sp>
        <p:nvSpPr>
          <p:cNvPr id="10286" name="Text Box 46"/>
          <p:cNvSpPr txBox="1">
            <a:spLocks noChangeArrowheads="1"/>
          </p:cNvSpPr>
          <p:nvPr/>
        </p:nvSpPr>
        <p:spPr bwMode="auto">
          <a:xfrm>
            <a:off x="4800600" y="4800600"/>
            <a:ext cx="94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jet (R&lt;0.3) </a:t>
            </a:r>
          </a:p>
          <a:p>
            <a:r>
              <a:rPr lang="en-US" altLang="ja-JP" sz="1200"/>
              <a:t>in J-cal</a:t>
            </a:r>
          </a:p>
        </p:txBody>
      </p:sp>
      <p:sp>
        <p:nvSpPr>
          <p:cNvPr id="10287" name="Text Box 47"/>
          <p:cNvSpPr txBox="1">
            <a:spLocks noChangeArrowheads="1"/>
          </p:cNvSpPr>
          <p:nvPr/>
        </p:nvSpPr>
        <p:spPr bwMode="auto">
          <a:xfrm>
            <a:off x="3048000" y="6248400"/>
            <a:ext cx="6588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EM-cal</a:t>
            </a: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734175" y="381000"/>
            <a:ext cx="1266825" cy="1371600"/>
            <a:chOff x="4242" y="240"/>
            <a:chExt cx="798" cy="864"/>
          </a:xfrm>
        </p:grpSpPr>
        <p:sp>
          <p:nvSpPr>
            <p:cNvPr id="10289" name="Oval 49"/>
            <p:cNvSpPr>
              <a:spLocks noChangeArrowheads="1"/>
            </p:cNvSpPr>
            <p:nvPr/>
          </p:nvSpPr>
          <p:spPr bwMode="auto">
            <a:xfrm>
              <a:off x="4560" y="384"/>
              <a:ext cx="432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4464" y="720"/>
              <a:ext cx="240" cy="384"/>
              <a:chOff x="2592" y="3408"/>
              <a:chExt cx="240" cy="384"/>
            </a:xfrm>
          </p:grpSpPr>
          <p:sp>
            <p:nvSpPr>
              <p:cNvPr id="10291" name="Line 51"/>
              <p:cNvSpPr>
                <a:spLocks noChangeShapeType="1"/>
              </p:cNvSpPr>
              <p:nvPr/>
            </p:nvSpPr>
            <p:spPr bwMode="auto">
              <a:xfrm flipH="1">
                <a:off x="2640" y="3408"/>
                <a:ext cx="192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92" name="Line 52"/>
              <p:cNvSpPr>
                <a:spLocks noChangeShapeType="1"/>
              </p:cNvSpPr>
              <p:nvPr/>
            </p:nvSpPr>
            <p:spPr bwMode="auto">
              <a:xfrm flipH="1">
                <a:off x="2784" y="3408"/>
                <a:ext cx="4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93" name="Line 53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294" name="Line 54"/>
              <p:cNvSpPr>
                <a:spLocks noChangeShapeType="1"/>
              </p:cNvSpPr>
              <p:nvPr/>
            </p:nvSpPr>
            <p:spPr bwMode="auto">
              <a:xfrm flipH="1">
                <a:off x="2592" y="3408"/>
                <a:ext cx="24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295" name="Line 55"/>
            <p:cNvSpPr>
              <a:spLocks noChangeShapeType="1"/>
            </p:cNvSpPr>
            <p:nvPr/>
          </p:nvSpPr>
          <p:spPr bwMode="auto">
            <a:xfrm rot="10800000" flipH="1">
              <a:off x="4799" y="57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96" name="Line 56"/>
            <p:cNvSpPr>
              <a:spLocks noChangeShapeType="1"/>
            </p:cNvSpPr>
            <p:nvPr/>
          </p:nvSpPr>
          <p:spPr bwMode="auto">
            <a:xfrm rot="10800000" flipH="1">
              <a:off x="4799" y="432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 rot="10800000" flipH="1">
              <a:off x="4799" y="43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98" name="Line 58"/>
            <p:cNvSpPr>
              <a:spLocks noChangeShapeType="1"/>
            </p:cNvSpPr>
            <p:nvPr/>
          </p:nvSpPr>
          <p:spPr bwMode="auto">
            <a:xfrm rot="10800000" flipH="1">
              <a:off x="4800" y="240"/>
              <a:ext cx="240" cy="3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4704" y="624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5" y="16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8" y="83"/>
                    <a:pt x="29" y="32"/>
                    <a:pt x="45" y="16"/>
                  </a:cubicBezTo>
                  <a:cubicBezTo>
                    <a:pt x="61" y="0"/>
                    <a:pt x="86" y="3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4704" y="624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72" y="51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lnTo>
                    <a:pt x="72" y="51"/>
                  </a:lnTo>
                  <a:lnTo>
                    <a:pt x="96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4704" y="624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40" y="40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7" y="87"/>
                    <a:pt x="24" y="56"/>
                    <a:pt x="40" y="40"/>
                  </a:cubicBezTo>
                  <a:cubicBezTo>
                    <a:pt x="56" y="24"/>
                    <a:pt x="84" y="8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4704" y="624"/>
              <a:ext cx="96" cy="96"/>
            </a:xfrm>
            <a:custGeom>
              <a:avLst/>
              <a:gdLst/>
              <a:ahLst/>
              <a:cxnLst>
                <a:cxn ang="0">
                  <a:pos x="0" y="96"/>
                </a:cxn>
                <a:cxn ang="0">
                  <a:pos x="51" y="48"/>
                </a:cxn>
                <a:cxn ang="0">
                  <a:pos x="96" y="0"/>
                </a:cxn>
              </a:cxnLst>
              <a:rect l="0" t="0" r="r" b="b"/>
              <a:pathLst>
                <a:path w="96" h="96">
                  <a:moveTo>
                    <a:pt x="0" y="96"/>
                  </a:moveTo>
                  <a:cubicBezTo>
                    <a:pt x="9" y="88"/>
                    <a:pt x="35" y="64"/>
                    <a:pt x="51" y="48"/>
                  </a:cubicBezTo>
                  <a:cubicBezTo>
                    <a:pt x="67" y="32"/>
                    <a:pt x="87" y="10"/>
                    <a:pt x="96" y="0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3" name="Oval 63"/>
            <p:cNvSpPr>
              <a:spLocks noChangeArrowheads="1"/>
            </p:cNvSpPr>
            <p:nvPr/>
          </p:nvSpPr>
          <p:spPr bwMode="auto">
            <a:xfrm rot="2052219">
              <a:off x="4242" y="864"/>
              <a:ext cx="414" cy="20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4" name="Oval 64"/>
            <p:cNvSpPr>
              <a:spLocks noChangeArrowheads="1"/>
            </p:cNvSpPr>
            <p:nvPr/>
          </p:nvSpPr>
          <p:spPr bwMode="auto">
            <a:xfrm rot="2052219">
              <a:off x="4320" y="907"/>
              <a:ext cx="272" cy="11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05" name="Oval 65"/>
            <p:cNvSpPr>
              <a:spLocks noChangeArrowheads="1"/>
            </p:cNvSpPr>
            <p:nvPr/>
          </p:nvSpPr>
          <p:spPr bwMode="auto">
            <a:xfrm rot="2052219">
              <a:off x="4382" y="931"/>
              <a:ext cx="158" cy="68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8001000" y="160338"/>
            <a:ext cx="979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>
                <a:latin typeface="Symbol" pitchFamily="1" charset="2"/>
                <a:sym typeface="Symbol" pitchFamily="1" charset="2"/>
              </a:rPr>
              <a:t></a:t>
            </a:r>
            <a:r>
              <a:rPr lang="en-US" altLang="ja-JP" sz="1200"/>
              <a:t>0 in</a:t>
            </a:r>
          </a:p>
          <a:p>
            <a:r>
              <a:rPr lang="en-US" altLang="ja-JP" sz="1200"/>
              <a:t>PHOS/J-cal</a:t>
            </a:r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6553200" y="1782763"/>
            <a:ext cx="6588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200"/>
              <a:t>EM-cal</a:t>
            </a:r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4724400" y="5638800"/>
            <a:ext cx="22209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M. Sano, </a:t>
            </a:r>
          </a:p>
          <a:p>
            <a:r>
              <a:rPr lang="en-US" altLang="ja-JP" sz="1400"/>
              <a:t>H. Yokoyama,</a:t>
            </a:r>
          </a:p>
          <a:p>
            <a:r>
              <a:rPr lang="en-US" altLang="ja-JP" sz="1400"/>
              <a:t>Grad. Student of Tsukuba</a:t>
            </a:r>
          </a:p>
        </p:txBody>
      </p:sp>
      <p:sp>
        <p:nvSpPr>
          <p:cNvPr id="69" name="日付プレースホルダ 6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70" name="スライド番号プレースホルダ 6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26</a:t>
            </a:fld>
            <a:endParaRPr kumimoji="1" lang="ja-JP" altLang="en-US"/>
          </a:p>
        </p:txBody>
      </p:sp>
      <p:sp>
        <p:nvSpPr>
          <p:cNvPr id="71" name="フッター プレースホルダ 7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cal-re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5613"/>
            <a:ext cx="5334000" cy="3379787"/>
          </a:xfrm>
          <a:prstGeom prst="rect">
            <a:avLst/>
          </a:prstGeom>
          <a:noFill/>
        </p:spPr>
      </p:pic>
      <p:pic>
        <p:nvPicPr>
          <p:cNvPr id="14339" name="Picture 3" descr="jcal-res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0188" y="1663700"/>
            <a:ext cx="3833812" cy="36703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047875" y="914400"/>
            <a:ext cx="511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/>
              <a:t>Improvement in jet energy resolution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923088" y="0"/>
            <a:ext cx="222091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/>
              <a:t>M. Sano, </a:t>
            </a:r>
          </a:p>
          <a:p>
            <a:r>
              <a:rPr lang="en-US" altLang="ja-JP" sz="1400"/>
              <a:t>H. Yokoyama,</a:t>
            </a:r>
          </a:p>
          <a:p>
            <a:r>
              <a:rPr lang="en-US" altLang="ja-JP" sz="1400"/>
              <a:t>Grad. Student of Tsukuba</a:t>
            </a: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タイトル 1"/>
          <p:cNvSpPr>
            <a:spLocks noGrp="1"/>
          </p:cNvSpPr>
          <p:nvPr>
            <p:ph type="title"/>
          </p:nvPr>
        </p:nvSpPr>
        <p:spPr>
          <a:xfrm>
            <a:off x="0" y="180975"/>
            <a:ext cx="8229600" cy="919163"/>
          </a:xfrm>
        </p:spPr>
        <p:txBody>
          <a:bodyPr/>
          <a:lstStyle/>
          <a:p>
            <a:r>
              <a:rPr lang="en-US" altLang="ja-JP" sz="2800" smtClean="0"/>
              <a:t>Difinition of Efficiency</a:t>
            </a:r>
            <a:endParaRPr lang="ja-JP" altLang="en-US" sz="2800" smtClean="0"/>
          </a:p>
        </p:txBody>
      </p:sp>
      <p:pic>
        <p:nvPicPr>
          <p:cNvPr id="28675" name="コンテンツ プレースホルダ 5" descr="ctmp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6063" y="4170363"/>
            <a:ext cx="3741737" cy="2498725"/>
          </a:xfrm>
        </p:spPr>
      </p:pic>
      <p:pic>
        <p:nvPicPr>
          <p:cNvPr id="28676" name="図 6" descr="cEt.jpg"/>
          <p:cNvPicPr>
            <a:picLocks noChangeAspect="1"/>
          </p:cNvPicPr>
          <p:nvPr/>
        </p:nvPicPr>
        <p:blipFill>
          <a:blip r:embed="rId4" cstate="print"/>
          <a:srcRect l="34705" t="81332" r="51125" b="2122"/>
          <a:stretch>
            <a:fillRect/>
          </a:stretch>
        </p:blipFill>
        <p:spPr bwMode="auto">
          <a:xfrm>
            <a:off x="246063" y="1497013"/>
            <a:ext cx="37417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二等辺三角形 9"/>
          <p:cNvSpPr>
            <a:spLocks noChangeArrowheads="1"/>
          </p:cNvSpPr>
          <p:nvPr/>
        </p:nvSpPr>
        <p:spPr bwMode="auto">
          <a:xfrm>
            <a:off x="1952625" y="4373563"/>
            <a:ext cx="674688" cy="1811337"/>
          </a:xfrm>
          <a:prstGeom prst="triangle">
            <a:avLst>
              <a:gd name="adj" fmla="val 50000"/>
            </a:avLst>
          </a:prstGeom>
          <a:solidFill>
            <a:srgbClr val="C400C4">
              <a:alpha val="30196"/>
            </a:srgbClr>
          </a:solidFill>
          <a:ln w="9525">
            <a:solidFill>
              <a:srgbClr val="C400C4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678" name="テキスト ボックス 10"/>
          <p:cNvSpPr txBox="1">
            <a:spLocks noChangeArrowheads="1"/>
          </p:cNvSpPr>
          <p:nvPr/>
        </p:nvSpPr>
        <p:spPr bwMode="auto">
          <a:xfrm>
            <a:off x="2116138" y="3883025"/>
            <a:ext cx="1646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ΔEt/parton Et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8679" name="テキスト ボックス 11"/>
          <p:cNvSpPr txBox="1">
            <a:spLocks noChangeArrowheads="1"/>
          </p:cNvSpPr>
          <p:nvPr/>
        </p:nvSpPr>
        <p:spPr bwMode="auto">
          <a:xfrm>
            <a:off x="908050" y="2235200"/>
            <a:ext cx="88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k</a:t>
            </a:r>
            <a:r>
              <a:rPr lang="en-US" altLang="ja-JP" sz="1800" baseline="-250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en-US" altLang="ja-JP" sz="1800">
              <a:solidFill>
                <a:srgbClr val="0000FF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anti-k</a:t>
            </a:r>
            <a:r>
              <a:rPr lang="en-US" altLang="ja-JP" sz="1800" baseline="-250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en-US" altLang="ja-JP" sz="1800">
              <a:solidFill>
                <a:srgbClr val="FF0000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Camb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987800" y="896938"/>
            <a:ext cx="32099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8B5D3D"/>
                </a:solidFill>
                <a:latin typeface="Georgia" pitchFamily="-112" charset="0"/>
                <a:ea typeface="ＭＳ 明朝" pitchFamily="-112" charset="-128"/>
              </a:rPr>
              <a:t>Efficiency</a:t>
            </a:r>
            <a:r>
              <a:rPr lang="en-US" altLang="ja-JP" sz="2000" b="1">
                <a:latin typeface="Georgia" pitchFamily="-112" charset="0"/>
                <a:ea typeface="ＭＳ 明朝" pitchFamily="-112" charset="-128"/>
              </a:rPr>
              <a:t> =</a:t>
            </a:r>
          </a:p>
          <a:p>
            <a:r>
              <a:rPr lang="en-US" altLang="ja-JP" sz="2000" b="1">
                <a:solidFill>
                  <a:srgbClr val="6F6F6F"/>
                </a:solidFill>
                <a:latin typeface="Georgia" pitchFamily="-112" charset="0"/>
                <a:ea typeface="ＭＳ 明朝" pitchFamily="-112" charset="-128"/>
              </a:rPr>
              <a:t># of Jets </a:t>
            </a:r>
            <a:r>
              <a:rPr lang="en-US" altLang="ja-JP" sz="2000" b="1">
                <a:latin typeface="Georgia" pitchFamily="-112" charset="0"/>
                <a:ea typeface="ＭＳ 明朝" pitchFamily="-112" charset="-128"/>
              </a:rPr>
              <a:t>/ # of  partons</a:t>
            </a:r>
            <a:endParaRPr lang="ja-JP" altLang="en-US" sz="2000" b="1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16" name="強調線吹き出し 2 (枠付き) 15"/>
          <p:cNvSpPr>
            <a:spLocks/>
          </p:cNvSpPr>
          <p:nvPr/>
        </p:nvSpPr>
        <p:spPr bwMode="auto">
          <a:xfrm>
            <a:off x="4787900" y="1995488"/>
            <a:ext cx="4073525" cy="148113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921"/>
              <a:gd name="adj6" fmla="val -5556"/>
            </a:avLst>
          </a:prstGeom>
          <a:noFill/>
          <a:ln w="22225">
            <a:solidFill>
              <a:srgbClr val="6F6F6F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73613" y="2000250"/>
            <a:ext cx="4087812" cy="147637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|(parton Et – Jet Et)/(parton Et)|&lt;0.3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                       &amp;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In 3σ of broad gaussian for d</a:t>
            </a:r>
            <a:r>
              <a:rPr lang="en-US" altLang="ja-JP" sz="1800">
                <a:latin typeface="Lucida Grande" pitchFamily="-112" charset="0"/>
              </a:rPr>
              <a:t>ϕ</a:t>
            </a:r>
            <a:endParaRPr lang="en-US" altLang="ja-JP" sz="1800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                       &amp;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In 3σ of broad gaussian for dη</a:t>
            </a:r>
          </a:p>
        </p:txBody>
      </p:sp>
      <p:cxnSp>
        <p:nvCxnSpPr>
          <p:cNvPr id="19" name="直線コネクタ 18"/>
          <p:cNvCxnSpPr>
            <a:cxnSpLocks noChangeShapeType="1"/>
          </p:cNvCxnSpPr>
          <p:nvPr/>
        </p:nvCxnSpPr>
        <p:spPr bwMode="auto">
          <a:xfrm>
            <a:off x="3987800" y="1636713"/>
            <a:ext cx="1250950" cy="9525"/>
          </a:xfrm>
          <a:prstGeom prst="line">
            <a:avLst/>
          </a:prstGeom>
          <a:noFill/>
          <a:ln w="28575">
            <a:solidFill>
              <a:srgbClr val="6F6F6F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28684" name="スライド番号プレースホルダ 2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7CEB06C-979C-4556-BCEA-17AD0DAF6C0D}" type="slidenum">
              <a:rPr lang="ja-JP" altLang="en-US"/>
              <a:pPr/>
              <a:t>28</a:t>
            </a:fld>
            <a:endParaRPr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69888" y="896938"/>
            <a:ext cx="2479675" cy="647700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|η of parton|&lt;1.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|η of Jet|&lt;1.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6" name="直角三角形 25"/>
          <p:cNvSpPr>
            <a:spLocks noChangeArrowheads="1"/>
          </p:cNvSpPr>
          <p:nvPr/>
        </p:nvSpPr>
        <p:spPr bwMode="auto">
          <a:xfrm>
            <a:off x="2627313" y="5980113"/>
            <a:ext cx="914400" cy="204787"/>
          </a:xfrm>
          <a:prstGeom prst="rtTriangle">
            <a:avLst/>
          </a:prstGeom>
          <a:solidFill>
            <a:srgbClr val="C400C4">
              <a:alpha val="30196"/>
            </a:srgbClr>
          </a:solidFill>
          <a:ln w="9525">
            <a:solidFill>
              <a:srgbClr val="C400C4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1" name="直角三角形 30"/>
          <p:cNvSpPr>
            <a:spLocks noChangeArrowheads="1"/>
          </p:cNvSpPr>
          <p:nvPr/>
        </p:nvSpPr>
        <p:spPr bwMode="auto">
          <a:xfrm flipH="1">
            <a:off x="1066800" y="5980113"/>
            <a:ext cx="890588" cy="204787"/>
          </a:xfrm>
          <a:prstGeom prst="rtTriangle">
            <a:avLst/>
          </a:prstGeom>
          <a:solidFill>
            <a:srgbClr val="C400C4">
              <a:alpha val="30196"/>
            </a:srgbClr>
          </a:solidFill>
          <a:ln w="9525">
            <a:solidFill>
              <a:srgbClr val="C400C4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28688" name="図 37" descr="cEff_E_alg.jpg"/>
          <p:cNvPicPr>
            <a:picLocks noChangeAspect="1"/>
          </p:cNvPicPr>
          <p:nvPr/>
        </p:nvPicPr>
        <p:blipFill>
          <a:blip r:embed="rId5" cstate="print"/>
          <a:srcRect l="34367" t="5684" r="35551" b="3790"/>
          <a:stretch>
            <a:fillRect/>
          </a:stretch>
        </p:blipFill>
        <p:spPr bwMode="auto">
          <a:xfrm>
            <a:off x="3960813" y="4429125"/>
            <a:ext cx="2366962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図 39" descr="cEfftot_alg.jpg"/>
          <p:cNvPicPr>
            <a:picLocks noChangeAspect="1"/>
          </p:cNvPicPr>
          <p:nvPr/>
        </p:nvPicPr>
        <p:blipFill>
          <a:blip r:embed="rId6" cstate="print"/>
          <a:srcRect l="34367" t="5684" r="34959" b="3790"/>
          <a:stretch>
            <a:fillRect/>
          </a:stretch>
        </p:blipFill>
        <p:spPr bwMode="auto">
          <a:xfrm>
            <a:off x="6529388" y="4429125"/>
            <a:ext cx="2414587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テキスト ボックス 42"/>
          <p:cNvSpPr txBox="1"/>
          <p:nvPr/>
        </p:nvSpPr>
        <p:spPr>
          <a:xfrm>
            <a:off x="4240213" y="3727450"/>
            <a:ext cx="2570162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hard      = 100 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  =   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28691" name="テキスト ボックス 43"/>
          <p:cNvSpPr txBox="1">
            <a:spLocks noChangeArrowheads="1"/>
          </p:cNvSpPr>
          <p:nvPr/>
        </p:nvSpPr>
        <p:spPr bwMode="auto">
          <a:xfrm>
            <a:off x="7742238" y="3649663"/>
            <a:ext cx="8905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k</a:t>
            </a:r>
            <a:r>
              <a:rPr lang="en-US" altLang="ja-JP" sz="1600" baseline="-250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en-US" altLang="ja-JP" sz="1600">
              <a:solidFill>
                <a:srgbClr val="0000FF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6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anti-k</a:t>
            </a:r>
            <a:r>
              <a:rPr lang="en-US" altLang="ja-JP" sz="1600" baseline="-250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en-US" altLang="ja-JP" sz="1600">
              <a:solidFill>
                <a:srgbClr val="FF0000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Camb</a:t>
            </a:r>
            <a:endParaRPr lang="ja-JP" altLang="en-US" sz="16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865688" y="2378075"/>
            <a:ext cx="3944937" cy="1047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47" name="正方形/長方形 46"/>
          <p:cNvSpPr/>
          <p:nvPr/>
        </p:nvSpPr>
        <p:spPr>
          <a:xfrm>
            <a:off x="6451600" y="4429125"/>
            <a:ext cx="2492375" cy="2227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49" name="正方形/長方形 48"/>
          <p:cNvSpPr/>
          <p:nvPr/>
        </p:nvSpPr>
        <p:spPr>
          <a:xfrm>
            <a:off x="3992563" y="4411663"/>
            <a:ext cx="2490787" cy="2227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50" name="正方形/長方形 49"/>
          <p:cNvSpPr/>
          <p:nvPr/>
        </p:nvSpPr>
        <p:spPr>
          <a:xfrm>
            <a:off x="4876800" y="2025650"/>
            <a:ext cx="3944938" cy="5524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53" name="正方形/長方形 52"/>
          <p:cNvSpPr/>
          <p:nvPr/>
        </p:nvSpPr>
        <p:spPr>
          <a:xfrm>
            <a:off x="3960813" y="4435475"/>
            <a:ext cx="4983162" cy="2246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800" b="1">
                <a:solidFill>
                  <a:schemeClr val="tx1"/>
                </a:solidFill>
              </a:rPr>
              <a:t>Next Page</a:t>
            </a:r>
            <a:endParaRPr lang="ja-JP" altLang="en-US" sz="1800" b="1">
              <a:solidFill>
                <a:schemeClr val="tx1"/>
              </a:solidFill>
            </a:endParaRPr>
          </a:p>
        </p:txBody>
      </p:sp>
      <p:sp>
        <p:nvSpPr>
          <p:cNvPr id="28697" name="日付プレースホルダ 24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28698" name="フッター プレースホルダ 26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49" grpId="1" animBg="1"/>
      <p:bldP spid="50" grpId="0" animBg="1"/>
      <p:bldP spid="50" grpId="1" animBg="1"/>
      <p:bldP spid="5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図 24" descr="cEfftot_corE_alg.jpg"/>
          <p:cNvPicPr>
            <a:picLocks noChangeAspect="1"/>
          </p:cNvPicPr>
          <p:nvPr/>
        </p:nvPicPr>
        <p:blipFill>
          <a:blip r:embed="rId2" cstate="print"/>
          <a:srcRect r="34367" b="3790"/>
          <a:stretch>
            <a:fillRect/>
          </a:stretch>
        </p:blipFill>
        <p:spPr bwMode="auto">
          <a:xfrm>
            <a:off x="512763" y="1725613"/>
            <a:ext cx="7629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タイトル 1"/>
          <p:cNvSpPr>
            <a:spLocks noGrp="1"/>
          </p:cNvSpPr>
          <p:nvPr>
            <p:ph type="title"/>
          </p:nvPr>
        </p:nvSpPr>
        <p:spPr>
          <a:xfrm>
            <a:off x="0" y="258763"/>
            <a:ext cx="8229600" cy="1066800"/>
          </a:xfrm>
        </p:spPr>
        <p:txBody>
          <a:bodyPr/>
          <a:lstStyle/>
          <a:p>
            <a:r>
              <a:rPr lang="en-US" altLang="ja-JP" smtClean="0"/>
              <a:t>Efficiency of PYTHIA</a:t>
            </a:r>
            <a:endParaRPr lang="ja-JP" altLang="en-US" smtClean="0"/>
          </a:p>
        </p:txBody>
      </p:sp>
      <p:sp>
        <p:nvSpPr>
          <p:cNvPr id="30724" name="スライド番号プレースホルダ 2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B90BC89-11AD-4B01-A219-E9666F785B4E}" type="slidenum">
              <a:rPr lang="ja-JP" altLang="en-US"/>
              <a:pPr/>
              <a:t>29</a:t>
            </a:fld>
            <a:endParaRPr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111750" y="1117600"/>
            <a:ext cx="2570163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hard      = 100 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  =   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204913" y="1143000"/>
            <a:ext cx="2570162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= 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  =   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grpSp>
        <p:nvGrpSpPr>
          <p:cNvPr id="2" name="図形グループ 42"/>
          <p:cNvGrpSpPr>
            <a:grpSpLocks/>
          </p:cNvGrpSpPr>
          <p:nvPr/>
        </p:nvGrpSpPr>
        <p:grpSpPr bwMode="auto">
          <a:xfrm>
            <a:off x="1458913" y="2254250"/>
            <a:ext cx="2316162" cy="955675"/>
            <a:chOff x="3253124" y="5257073"/>
            <a:chExt cx="2909554" cy="1388838"/>
          </a:xfrm>
        </p:grpSpPr>
        <p:sp>
          <p:nvSpPr>
            <p:cNvPr id="37" name="正方形/長方形 36"/>
            <p:cNvSpPr>
              <a:spLocks noChangeArrowheads="1"/>
            </p:cNvSpPr>
            <p:nvPr/>
          </p:nvSpPr>
          <p:spPr bwMode="auto">
            <a:xfrm>
              <a:off x="3253124" y="6260636"/>
              <a:ext cx="362946" cy="34836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8" name="正方形/長方形 37"/>
            <p:cNvSpPr>
              <a:spLocks noChangeArrowheads="1"/>
            </p:cNvSpPr>
            <p:nvPr/>
          </p:nvSpPr>
          <p:spPr bwMode="auto">
            <a:xfrm>
              <a:off x="3253124" y="5780772"/>
              <a:ext cx="362946" cy="348362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9" name="正方形/長方形 38"/>
            <p:cNvSpPr>
              <a:spLocks noChangeArrowheads="1"/>
            </p:cNvSpPr>
            <p:nvPr/>
          </p:nvSpPr>
          <p:spPr bwMode="auto">
            <a:xfrm>
              <a:off x="3253124" y="5307828"/>
              <a:ext cx="362946" cy="35067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>
              <a:outerShdw dist="25400" dir="5400000" rotWithShape="0">
                <a:srgbClr val="808080">
                  <a:alpha val="4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30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0736" name="テキスト ボックス 39"/>
            <p:cNvSpPr txBox="1">
              <a:spLocks noChangeArrowheads="1"/>
            </p:cNvSpPr>
            <p:nvPr/>
          </p:nvSpPr>
          <p:spPr bwMode="auto">
            <a:xfrm>
              <a:off x="3797390" y="5257073"/>
              <a:ext cx="1463111" cy="424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300">
                  <a:latin typeface="Georgia" pitchFamily="-112" charset="0"/>
                  <a:ea typeface="ＭＳ 明朝" pitchFamily="-112" charset="-128"/>
                </a:rPr>
                <a:t>k</a:t>
              </a:r>
              <a:r>
                <a:rPr lang="en-US" altLang="ja-JP" sz="1300" baseline="-25000">
                  <a:latin typeface="Georgia" pitchFamily="-112" charset="0"/>
                  <a:ea typeface="ＭＳ 明朝" pitchFamily="-112" charset="-128"/>
                </a:rPr>
                <a:t>T</a:t>
              </a:r>
              <a:r>
                <a:rPr lang="en-US" altLang="ja-JP" sz="1300">
                  <a:latin typeface="Georgia" pitchFamily="-112" charset="0"/>
                  <a:ea typeface="ＭＳ 明朝" pitchFamily="-112" charset="-128"/>
                </a:rPr>
                <a:t> algorithm</a:t>
              </a:r>
              <a:endParaRPr lang="ja-JP" altLang="en-US" sz="1300">
                <a:latin typeface="Georgia" pitchFamily="-112" charset="0"/>
                <a:ea typeface="ＭＳ 明朝" pitchFamily="-112" charset="-128"/>
              </a:endParaRPr>
            </a:p>
          </p:txBody>
        </p:sp>
        <p:sp>
          <p:nvSpPr>
            <p:cNvPr id="30737" name="テキスト ボックス 40"/>
            <p:cNvSpPr txBox="1">
              <a:spLocks noChangeArrowheads="1"/>
            </p:cNvSpPr>
            <p:nvPr/>
          </p:nvSpPr>
          <p:spPr bwMode="auto">
            <a:xfrm>
              <a:off x="3797390" y="5726972"/>
              <a:ext cx="1949459" cy="42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300">
                  <a:latin typeface="Georgia" pitchFamily="-112" charset="0"/>
                  <a:ea typeface="ＭＳ 明朝" pitchFamily="-112" charset="-128"/>
                </a:rPr>
                <a:t>anti-k</a:t>
              </a:r>
              <a:r>
                <a:rPr lang="en-US" altLang="ja-JP" sz="1300" baseline="-25000">
                  <a:latin typeface="Georgia" pitchFamily="-112" charset="0"/>
                  <a:ea typeface="ＭＳ 明朝" pitchFamily="-112" charset="-128"/>
                </a:rPr>
                <a:t>T</a:t>
              </a:r>
              <a:r>
                <a:rPr lang="en-US" altLang="ja-JP" sz="1300">
                  <a:latin typeface="Georgia" pitchFamily="-112" charset="0"/>
                  <a:ea typeface="ＭＳ 明朝" pitchFamily="-112" charset="-128"/>
                </a:rPr>
                <a:t> algorithm</a:t>
              </a:r>
              <a:endParaRPr lang="ja-JP" altLang="en-US" sz="1300">
                <a:latin typeface="Georgia" pitchFamily="-112" charset="0"/>
                <a:ea typeface="ＭＳ 明朝" pitchFamily="-112" charset="-128"/>
              </a:endParaRPr>
            </a:p>
          </p:txBody>
        </p:sp>
        <p:sp>
          <p:nvSpPr>
            <p:cNvPr id="30738" name="テキスト ボックス 41"/>
            <p:cNvSpPr txBox="1">
              <a:spLocks noChangeArrowheads="1"/>
            </p:cNvSpPr>
            <p:nvPr/>
          </p:nvSpPr>
          <p:spPr bwMode="auto">
            <a:xfrm>
              <a:off x="3797390" y="6220939"/>
              <a:ext cx="2365288" cy="4249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1300">
                  <a:latin typeface="Georgia" pitchFamily="-112" charset="0"/>
                  <a:ea typeface="ＭＳ 明朝" pitchFamily="-112" charset="-128"/>
                </a:rPr>
                <a:t>Cambridge algorithm</a:t>
              </a:r>
              <a:endParaRPr lang="ja-JP" altLang="en-US" sz="1300">
                <a:latin typeface="Georgia" pitchFamily="-112" charset="0"/>
                <a:ea typeface="ＭＳ 明朝" pitchFamily="-112" charset="-128"/>
              </a:endParaRPr>
            </a:p>
          </p:txBody>
        </p:sp>
      </p:grpSp>
      <p:sp>
        <p:nvSpPr>
          <p:cNvPr id="44" name="正方形/長方形 43"/>
          <p:cNvSpPr>
            <a:spLocks noChangeArrowheads="1"/>
          </p:cNvSpPr>
          <p:nvPr/>
        </p:nvSpPr>
        <p:spPr bwMode="auto">
          <a:xfrm>
            <a:off x="111125" y="5883275"/>
            <a:ext cx="5440363" cy="858838"/>
          </a:xfrm>
          <a:prstGeom prst="rect">
            <a:avLst/>
          </a:prstGeom>
          <a:noFill/>
          <a:ln w="41275">
            <a:solidFill>
              <a:srgbClr val="660066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ea typeface="+mn-ea"/>
              </a:rPr>
              <a:t>Efficiency of Jet Finding with anti-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  <a:ea typeface="+mn-ea"/>
              </a:rPr>
              <a:t>kt</a:t>
            </a:r>
            <a:r>
              <a:rPr lang="en-US" altLang="ja-JP" sz="1800" dirty="0">
                <a:solidFill>
                  <a:srgbClr val="000000"/>
                </a:solidFill>
                <a:latin typeface="+mn-lt"/>
                <a:ea typeface="+mn-ea"/>
              </a:rPr>
              <a:t> algorithm is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800" dirty="0">
                <a:solidFill>
                  <a:srgbClr val="000000"/>
                </a:solidFill>
                <a:latin typeface="+mn-lt"/>
                <a:ea typeface="+mn-ea"/>
              </a:rPr>
              <a:t>                             about 30% better than </a:t>
            </a:r>
            <a:r>
              <a:rPr lang="en-US" altLang="ja-JP" sz="1800" dirty="0" err="1">
                <a:solidFill>
                  <a:srgbClr val="000000"/>
                </a:solidFill>
                <a:latin typeface="+mn-lt"/>
                <a:ea typeface="+mn-ea"/>
              </a:rPr>
              <a:t>kt</a:t>
            </a:r>
            <a:r>
              <a:rPr lang="en-US" altLang="ja-JP" sz="1800" dirty="0">
                <a:solidFill>
                  <a:srgbClr val="000000"/>
                </a:solidFill>
                <a:latin typeface="+mn-lt"/>
                <a:ea typeface="+mn-ea"/>
              </a:rPr>
              <a:t> algorithm</a:t>
            </a: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450975" y="5165725"/>
            <a:ext cx="5845175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6F6F6F"/>
                </a:solidFill>
                <a:latin typeface="Georgia" pitchFamily="-112" charset="0"/>
                <a:ea typeface="ＭＳ 明朝" pitchFamily="-112" charset="-128"/>
              </a:rPr>
              <a:t>60% of Jets has correct energy &amp; correct direction</a:t>
            </a:r>
          </a:p>
          <a:p>
            <a:r>
              <a:rPr lang="en-US" altLang="ja-JP" sz="1800">
                <a:solidFill>
                  <a:srgbClr val="6F6F6F"/>
                </a:solidFill>
                <a:latin typeface="Georgia" pitchFamily="-112" charset="0"/>
                <a:ea typeface="ＭＳ 明朝" pitchFamily="-112" charset="-128"/>
              </a:rPr>
              <a:t>                                                     for 100GeV/c Jets at R=1.0</a:t>
            </a:r>
            <a:endParaRPr lang="ja-JP" altLang="en-US" sz="1800">
              <a:solidFill>
                <a:srgbClr val="6F6F6F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0730" name="テキスト ボックス 45"/>
          <p:cNvSpPr txBox="1">
            <a:spLocks noChangeArrowheads="1"/>
          </p:cNvSpPr>
          <p:nvPr/>
        </p:nvSpPr>
        <p:spPr bwMode="auto">
          <a:xfrm>
            <a:off x="5562600" y="6115050"/>
            <a:ext cx="360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Anti-kt is useful for PYTHIA!</a:t>
            </a:r>
            <a:endParaRPr lang="ja-JP" altLang="en-US" sz="1800" b="1">
              <a:solidFill>
                <a:srgbClr val="660066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0731" name="日付プレースホルダ 1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30732" name="フッター プレースホルダ 1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en-US" altLang="ja-JP" dirty="0" smtClean="0"/>
              <a:t>Introduction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28662" y="1285860"/>
            <a:ext cx="7772400" cy="3214710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Large </a:t>
            </a:r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Collider</a:t>
            </a:r>
          </a:p>
          <a:p>
            <a:pPr lvl="1"/>
            <a:r>
              <a:rPr lang="en-US" altLang="ja-JP" dirty="0" smtClean="0"/>
              <a:t>Powerful QCD Machine !</a:t>
            </a:r>
          </a:p>
          <a:p>
            <a:r>
              <a:rPr kumimoji="1" lang="en-US" altLang="ja-JP" dirty="0" smtClean="0"/>
              <a:t>ALICE Experiment</a:t>
            </a:r>
          </a:p>
          <a:p>
            <a:pPr lvl="1"/>
            <a:r>
              <a:rPr lang="en-US" altLang="ja-JP" dirty="0" smtClean="0"/>
              <a:t>Focus Heavy Ion Physics</a:t>
            </a:r>
          </a:p>
          <a:p>
            <a:pPr lvl="1"/>
            <a:r>
              <a:rPr lang="en-US" altLang="ja-JP" dirty="0" smtClean="0">
                <a:solidFill>
                  <a:srgbClr val="FF0000"/>
                </a:solidFill>
              </a:rPr>
              <a:t>p</a:t>
            </a:r>
            <a:r>
              <a:rPr kumimoji="1" lang="en-US" altLang="ja-JP" dirty="0" smtClean="0">
                <a:solidFill>
                  <a:srgbClr val="FF0000"/>
                </a:solidFill>
              </a:rPr>
              <a:t>p physics is also important topic</a:t>
            </a:r>
          </a:p>
          <a:p>
            <a:r>
              <a:rPr lang="en-US" altLang="ja-JP" dirty="0" smtClean="0"/>
              <a:t>Jet-Calorimeter @ ALICE </a:t>
            </a:r>
          </a:p>
          <a:p>
            <a:pPr lvl="1"/>
            <a:r>
              <a:rPr kumimoji="1" lang="en-US" altLang="ja-JP" dirty="0" smtClean="0"/>
              <a:t>Enhance physics message from ALICE</a:t>
            </a:r>
          </a:p>
          <a:p>
            <a:pPr lvl="1"/>
            <a:r>
              <a:rPr lang="en-US" altLang="ja-JP" dirty="0" smtClean="0"/>
              <a:t>Increase physics topics @ ALICE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596" y="4714884"/>
            <a:ext cx="751135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This talk is entitled “Photon Analysis and J-Cal”; however, </a:t>
            </a:r>
          </a:p>
          <a:p>
            <a:r>
              <a:rPr lang="en-US" altLang="ja-JP" sz="2000" dirty="0" smtClean="0"/>
              <a:t>j</a:t>
            </a:r>
            <a:r>
              <a:rPr kumimoji="1" lang="en-US" altLang="ja-JP" sz="2000" dirty="0" smtClean="0"/>
              <a:t>et </a:t>
            </a:r>
            <a:r>
              <a:rPr lang="en-US" altLang="ja-JP" sz="2000" dirty="0" smtClean="0"/>
              <a:t>as a QCD physics in pp collisions are also discussed.</a:t>
            </a:r>
          </a:p>
          <a:p>
            <a:r>
              <a:rPr lang="en-US" altLang="ja-JP" sz="2000" dirty="0" smtClean="0"/>
              <a:t>And this talk focuses about pp physics @ ALICE LHC.  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850" y="368300"/>
            <a:ext cx="8229600" cy="682625"/>
          </a:xfrm>
        </p:spPr>
        <p:txBody>
          <a:bodyPr>
            <a:normAutofit fontScale="90000"/>
          </a:bodyPr>
          <a:lstStyle/>
          <a:p>
            <a:r>
              <a:rPr lang="en-US" altLang="ja-JP" sz="3600" smtClean="0"/>
              <a:t>HIJING with PYTHIA</a:t>
            </a:r>
            <a:endParaRPr lang="ja-JP" altLang="en-US" sz="3600" smtClean="0"/>
          </a:p>
        </p:txBody>
      </p:sp>
      <p:pic>
        <p:nvPicPr>
          <p:cNvPr id="31747" name="コンテンツ プレースホルダ 5" descr="c_p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50957"/>
          <a:stretch>
            <a:fillRect/>
          </a:stretch>
        </p:blipFill>
        <p:spPr>
          <a:xfrm>
            <a:off x="354013" y="3022600"/>
            <a:ext cx="4181475" cy="3749675"/>
          </a:xfrm>
        </p:spPr>
      </p:pic>
      <p:sp>
        <p:nvSpPr>
          <p:cNvPr id="31748" name="テキスト ボックス 15"/>
          <p:cNvSpPr txBox="1">
            <a:spLocks noChangeArrowheads="1"/>
          </p:cNvSpPr>
          <p:nvPr/>
        </p:nvSpPr>
        <p:spPr bwMode="auto">
          <a:xfrm>
            <a:off x="2044700" y="3492500"/>
            <a:ext cx="2490788" cy="10779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Total</a:t>
            </a:r>
          </a:p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charged π</a:t>
            </a:r>
          </a:p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charged K</a:t>
            </a:r>
          </a:p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proton + p-bar</a:t>
            </a:r>
            <a:endParaRPr lang="ja-JP" altLang="en-US" sz="16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1749" name="テキスト ボックス 6"/>
          <p:cNvSpPr txBox="1">
            <a:spLocks noChangeArrowheads="1"/>
          </p:cNvSpPr>
          <p:nvPr/>
        </p:nvSpPr>
        <p:spPr bwMode="auto">
          <a:xfrm>
            <a:off x="2044700" y="3141663"/>
            <a:ext cx="2601913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Centrality : 0-20</a:t>
            </a:r>
          </a:p>
        </p:txBody>
      </p:sp>
      <p:cxnSp>
        <p:nvCxnSpPr>
          <p:cNvPr id="9" name="直線コネクタ 8"/>
          <p:cNvCxnSpPr>
            <a:cxnSpLocks noChangeShapeType="1"/>
          </p:cNvCxnSpPr>
          <p:nvPr/>
        </p:nvCxnSpPr>
        <p:spPr bwMode="auto">
          <a:xfrm>
            <a:off x="2154238" y="3657600"/>
            <a:ext cx="388937" cy="158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1" name="直線コネクタ 10"/>
          <p:cNvCxnSpPr>
            <a:cxnSpLocks noChangeShapeType="1"/>
          </p:cNvCxnSpPr>
          <p:nvPr/>
        </p:nvCxnSpPr>
        <p:spPr bwMode="auto">
          <a:xfrm>
            <a:off x="2154238" y="3919538"/>
            <a:ext cx="388937" cy="3175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2" name="直線コネクタ 11"/>
          <p:cNvCxnSpPr>
            <a:cxnSpLocks noChangeShapeType="1"/>
          </p:cNvCxnSpPr>
          <p:nvPr/>
        </p:nvCxnSpPr>
        <p:spPr bwMode="auto">
          <a:xfrm>
            <a:off x="2160588" y="4171950"/>
            <a:ext cx="388937" cy="3175"/>
          </a:xfrm>
          <a:prstGeom prst="line">
            <a:avLst/>
          </a:prstGeom>
          <a:noFill/>
          <a:ln w="47625">
            <a:solidFill>
              <a:srgbClr val="008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3" name="直線コネクタ 12"/>
          <p:cNvCxnSpPr>
            <a:cxnSpLocks noChangeShapeType="1"/>
          </p:cNvCxnSpPr>
          <p:nvPr/>
        </p:nvCxnSpPr>
        <p:spPr bwMode="auto">
          <a:xfrm>
            <a:off x="2149475" y="4440238"/>
            <a:ext cx="398463" cy="3175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17" name="テキスト ボックス 16"/>
          <p:cNvSpPr txBox="1"/>
          <p:nvPr/>
        </p:nvSpPr>
        <p:spPr>
          <a:xfrm>
            <a:off x="5175250" y="2638425"/>
            <a:ext cx="3605213" cy="39703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Pb+Pb 5500GeV</a:t>
            </a: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endParaRPr lang="en-US" altLang="ja-JP" sz="1800" b="1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　　Centrality       :  0-20</a:t>
            </a: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     　　                      20-40</a:t>
            </a: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     　　                      40-60</a:t>
            </a: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     　　                      60-80</a:t>
            </a:r>
          </a:p>
          <a:p>
            <a:r>
              <a:rPr lang="en-US" altLang="ja-JP" sz="1800" b="1">
                <a:latin typeface="Georgia" pitchFamily="-112" charset="0"/>
                <a:ea typeface="ＭＳ 明朝" pitchFamily="-112" charset="-128"/>
              </a:rPr>
              <a:t>      　　                      80-100                           </a:t>
            </a:r>
          </a:p>
        </p:txBody>
      </p:sp>
      <p:graphicFrame>
        <p:nvGraphicFramePr>
          <p:cNvPr id="18" name="表 17"/>
          <p:cNvGraphicFramePr>
            <a:graphicFrameLocks noGrp="1"/>
          </p:cNvGraphicFramePr>
          <p:nvPr/>
        </p:nvGraphicFramePr>
        <p:xfrm>
          <a:off x="5267325" y="3197225"/>
          <a:ext cx="3454400" cy="1714500"/>
        </p:xfrm>
        <a:graphic>
          <a:graphicData uri="http://schemas.openxmlformats.org/drawingml/2006/table">
            <a:tbl>
              <a:tblPr/>
              <a:tblGrid>
                <a:gridCol w="1727200"/>
                <a:gridCol w="17272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AliRoot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2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v4-16-Rev-03</a:t>
                      </a:r>
                      <a:endParaRPr kumimoji="1" lang="ja-JP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C92B5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# of event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10000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p</a:t>
                      </a:r>
                      <a:r>
                        <a:rPr kumimoji="1" lang="en-US" altLang="ja-JP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T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hard min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 2GeV/c</a:t>
                      </a:r>
                      <a:endParaRPr kumimoji="1" lang="en-US" altLang="ja-JP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Jet Quenching 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on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Shadowing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-112" charset="0"/>
                          <a:ea typeface="ＭＳ 明朝" pitchFamily="-112" charset="-128"/>
                        </a:rPr>
                        <a:t>on</a:t>
                      </a:r>
                      <a:endParaRPr kumimoji="1" lang="ja-JP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-112" charset="0"/>
                        <a:ea typeface="ＭＳ 明朝" pitchFamily="-112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1769" name="スライド番号プレースホル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1BC94124-B49B-42D7-ACA7-F6FF82FF07E6}" type="slidenum">
              <a:rPr lang="ja-JP" altLang="en-US"/>
              <a:pPr/>
              <a:t>30</a:t>
            </a:fld>
            <a:endParaRPr lang="ja-JP" altLang="en-US"/>
          </a:p>
        </p:txBody>
      </p:sp>
      <p:sp>
        <p:nvSpPr>
          <p:cNvPr id="20" name="コンテンツ プレースホルダ 2"/>
          <p:cNvSpPr txBox="1">
            <a:spLocks/>
          </p:cNvSpPr>
          <p:nvPr/>
        </p:nvSpPr>
        <p:spPr>
          <a:xfrm>
            <a:off x="107950" y="979488"/>
            <a:ext cx="4816475" cy="2043112"/>
          </a:xfrm>
          <a:prstGeom prst="rect">
            <a:avLst/>
          </a:prstGeom>
          <a:ln w="34925">
            <a:solidFill>
              <a:srgbClr val="3366FF"/>
            </a:solidFill>
          </a:ln>
        </p:spPr>
        <p:txBody>
          <a:bodyPr/>
          <a:lstStyle/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We embed PYTHIA Jets in HIJING event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         centrality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             0-20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           20-40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HIJING       40-60       +   PYTHIA Jets (same Jets)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           60-80                10000 Jets</a:t>
            </a:r>
          </a:p>
          <a:p>
            <a:pPr marL="365125" indent="-255588" defTabSz="914400">
              <a:spcBef>
                <a:spcPts val="300"/>
              </a:spcBef>
              <a:buClr>
                <a:srgbClr val="A04DA3"/>
              </a:buClr>
              <a:buFont typeface="Georgia" pitchFamily="-112" charset="0"/>
              <a:buNone/>
            </a:pPr>
            <a:r>
              <a:rPr lang="en-US" altLang="ja-JP" sz="1600">
                <a:latin typeface="Georgia" pitchFamily="-112" charset="0"/>
                <a:ea typeface="ＭＳ 明朝" pitchFamily="-112" charset="-128"/>
              </a:rPr>
              <a:t>                      80-100</a:t>
            </a:r>
          </a:p>
        </p:txBody>
      </p:sp>
      <p:sp>
        <p:nvSpPr>
          <p:cNvPr id="31771" name="日付プレースホルダ 1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31772" name="フッター プレースホルダ 1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184150"/>
            <a:ext cx="8229600" cy="885825"/>
          </a:xfrm>
        </p:spPr>
        <p:txBody>
          <a:bodyPr/>
          <a:lstStyle/>
          <a:p>
            <a:r>
              <a:rPr lang="en-US" altLang="ja-JP" sz="2700" smtClean="0"/>
              <a:t>Energy reconstruction with HIJING</a:t>
            </a:r>
            <a:endParaRPr lang="ja-JP" altLang="en-US" sz="270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7813" y="849313"/>
            <a:ext cx="2890837" cy="1201737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anti-k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algorithm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         :0.2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cut                  : 0.5GeV/c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Jet threshold     :20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pic>
        <p:nvPicPr>
          <p:cNvPr id="32772" name="図 10" descr="c_Energy.jpg"/>
          <p:cNvPicPr>
            <a:picLocks noChangeAspect="1"/>
          </p:cNvPicPr>
          <p:nvPr/>
        </p:nvPicPr>
        <p:blipFill>
          <a:blip r:embed="rId2" cstate="print"/>
          <a:srcRect t="5684"/>
          <a:stretch>
            <a:fillRect/>
          </a:stretch>
        </p:blipFill>
        <p:spPr bwMode="auto">
          <a:xfrm>
            <a:off x="0" y="2063750"/>
            <a:ext cx="9144000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図 11" descr="c_bgE.jpg"/>
          <p:cNvPicPr>
            <a:picLocks noChangeAspect="1"/>
          </p:cNvPicPr>
          <p:nvPr/>
        </p:nvPicPr>
        <p:blipFill>
          <a:blip r:embed="rId3" cstate="print"/>
          <a:srcRect l="50746" t="5684" r="2670" b="3790"/>
          <a:stretch>
            <a:fillRect/>
          </a:stretch>
        </p:blipFill>
        <p:spPr bwMode="auto">
          <a:xfrm>
            <a:off x="5846763" y="2257425"/>
            <a:ext cx="274002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530725" y="841375"/>
            <a:ext cx="2713038" cy="1201738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endParaRPr lang="en-US" altLang="ja-JP" sz="1800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hard            :100GeV/c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      :0.2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Jet threshold  :20 GeV/c</a:t>
            </a:r>
          </a:p>
        </p:txBody>
      </p:sp>
      <p:sp>
        <p:nvSpPr>
          <p:cNvPr id="32775" name="スライド番号プレースホルダ 1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DA2F0F83-3CA4-48D4-81A7-920B5FB903B3}" type="slidenum">
              <a:rPr lang="ja-JP" altLang="en-US"/>
              <a:pPr/>
              <a:t>31</a:t>
            </a:fld>
            <a:endParaRPr lang="ja-JP" altLang="en-US"/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896938" y="6029325"/>
            <a:ext cx="7413625" cy="658813"/>
          </a:xfrm>
          <a:prstGeom prst="rect">
            <a:avLst/>
          </a:prstGeom>
          <a:noFill/>
          <a:ln w="41275">
            <a:solidFill>
              <a:srgbClr val="660066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r>
              <a:rPr lang="en-US" altLang="ja-JP" sz="2000">
                <a:latin typeface="Georgia" pitchFamily="-112" charset="0"/>
                <a:ea typeface="ＭＳ 明朝" pitchFamily="-112" charset="-128"/>
              </a:rPr>
              <a:t>Jets has about 40GeV background</a:t>
            </a:r>
          </a:p>
          <a:p>
            <a:r>
              <a:rPr lang="en-US" altLang="ja-JP" sz="2000">
                <a:latin typeface="Georgia" pitchFamily="-112" charset="0"/>
                <a:ea typeface="ＭＳ 明朝" pitchFamily="-112" charset="-128"/>
              </a:rPr>
              <a:t>                                                         at central collision at p</a:t>
            </a:r>
            <a:r>
              <a:rPr lang="en-US" altLang="ja-JP" sz="20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2000">
                <a:latin typeface="Georgia" pitchFamily="-112" charset="0"/>
                <a:ea typeface="ＭＳ 明朝" pitchFamily="-112" charset="-128"/>
              </a:rPr>
              <a:t>cut=0.5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331788" y="901700"/>
            <a:ext cx="1819275" cy="342900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32778" name="日付プレースホルダ 1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32779" name="フッター プレースホルダ 1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4721225" y="5816600"/>
            <a:ext cx="4214813" cy="922338"/>
          </a:xfrm>
          <a:prstGeom prst="rect">
            <a:avLst/>
          </a:prstGeom>
          <a:solidFill>
            <a:srgbClr val="3366FF">
              <a:alpha val="21960"/>
            </a:srgbClr>
          </a:solidFill>
          <a:ln w="9525">
            <a:solidFill>
              <a:srgbClr val="660066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795" name="図 20" descr="cEff_corE.jpg"/>
          <p:cNvPicPr>
            <a:picLocks noChangeAspect="1"/>
          </p:cNvPicPr>
          <p:nvPr/>
        </p:nvPicPr>
        <p:blipFill>
          <a:blip r:embed="rId3" cstate="print"/>
          <a:srcRect b="3790"/>
          <a:stretch>
            <a:fillRect/>
          </a:stretch>
        </p:blipFill>
        <p:spPr bwMode="auto">
          <a:xfrm>
            <a:off x="292100" y="2030413"/>
            <a:ext cx="83772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タイトル 1"/>
          <p:cNvSpPr>
            <a:spLocks noGrp="1"/>
          </p:cNvSpPr>
          <p:nvPr>
            <p:ph type="title"/>
          </p:nvPr>
        </p:nvSpPr>
        <p:spPr>
          <a:xfrm>
            <a:off x="0" y="258763"/>
            <a:ext cx="8229600" cy="841375"/>
          </a:xfrm>
        </p:spPr>
        <p:txBody>
          <a:bodyPr/>
          <a:lstStyle/>
          <a:p>
            <a:r>
              <a:rPr lang="en-US" altLang="ja-JP" smtClean="0"/>
              <a:t>Efficiency of HIJING</a:t>
            </a:r>
            <a:endParaRPr lang="ja-JP" altLang="en-US" smtClean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0063" y="1060450"/>
            <a:ext cx="2890837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anti-k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algorithm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         :0.2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cut                  : 0.5GeV/c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Jet threshold     :20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4557713" y="1060450"/>
            <a:ext cx="2713037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endParaRPr lang="en-US" altLang="ja-JP" sz="1800"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hard            :100GeV/c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      :0.2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Jet threshold  :20 GeV/c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552450" y="1096963"/>
            <a:ext cx="1819275" cy="341312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/>
          </a:p>
        </p:txBody>
      </p:sp>
      <p:sp>
        <p:nvSpPr>
          <p:cNvPr id="33800" name="テキスト ボックス 15"/>
          <p:cNvSpPr txBox="1">
            <a:spLocks noChangeArrowheads="1"/>
          </p:cNvSpPr>
          <p:nvPr/>
        </p:nvSpPr>
        <p:spPr bwMode="auto">
          <a:xfrm>
            <a:off x="4721225" y="5816600"/>
            <a:ext cx="42449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b="1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We should set p</a:t>
            </a:r>
            <a:r>
              <a:rPr lang="en-US" altLang="ja-JP" sz="1800" b="1" baseline="-25000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 b="1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cut </a:t>
            </a:r>
          </a:p>
          <a:p>
            <a:r>
              <a:rPr lang="en-US" altLang="ja-JP" sz="1800" b="1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1.0GeV/c   at most central,</a:t>
            </a:r>
          </a:p>
          <a:p>
            <a:r>
              <a:rPr lang="en-US" altLang="ja-JP" sz="1800" b="1">
                <a:solidFill>
                  <a:srgbClr val="660066"/>
                </a:solidFill>
                <a:latin typeface="Georgia" pitchFamily="-112" charset="0"/>
                <a:ea typeface="ＭＳ 明朝" pitchFamily="-112" charset="-128"/>
              </a:rPr>
              <a:t>0.5GeV/c   for the other centrality.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28625" y="5816600"/>
            <a:ext cx="37719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ja-JP" sz="1800" b="1">
                <a:solidFill>
                  <a:srgbClr val="373737"/>
                </a:solidFill>
                <a:latin typeface="Georgia" pitchFamily="-112" charset="0"/>
                <a:ea typeface="ＭＳ 明朝" pitchFamily="-112" charset="-128"/>
              </a:rPr>
              <a:t>Low energy jets</a:t>
            </a:r>
          </a:p>
          <a:p>
            <a:r>
              <a:rPr lang="en-US" altLang="ja-JP" sz="1800" b="1">
                <a:solidFill>
                  <a:srgbClr val="373737"/>
                </a:solidFill>
                <a:latin typeface="Georgia" pitchFamily="-112" charset="0"/>
                <a:ea typeface="ＭＳ 明朝" pitchFamily="-112" charset="-128"/>
              </a:rPr>
              <a:t>   are affected by background.</a:t>
            </a:r>
            <a:endParaRPr lang="ja-JP" altLang="en-US" sz="1800" b="1">
              <a:solidFill>
                <a:srgbClr val="373737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3802" name="日付プレースホルダ 8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33803" name="スライド番号プレースホルダ 9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71E2835-16FE-478A-939F-DCC6458E9292}" type="slidenum">
              <a:rPr lang="ja-JP" altLang="en-US"/>
              <a:pPr/>
              <a:t>32</a:t>
            </a:fld>
            <a:endParaRPr lang="ja-JP" altLang="en-US"/>
          </a:p>
        </p:txBody>
      </p:sp>
      <p:sp>
        <p:nvSpPr>
          <p:cNvPr id="33804" name="フッター プレースホルダ 10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>
          <a:xfrm>
            <a:off x="0" y="376238"/>
            <a:ext cx="8229600" cy="693737"/>
          </a:xfrm>
        </p:spPr>
        <p:txBody>
          <a:bodyPr/>
          <a:lstStyle/>
          <a:p>
            <a:r>
              <a:rPr lang="en-US" altLang="ja-JP" sz="3600" smtClean="0"/>
              <a:t>dE/parton Et distribution</a:t>
            </a:r>
            <a:endParaRPr lang="ja-JP" altLang="en-US" sz="3600" smtClean="0"/>
          </a:p>
        </p:txBody>
      </p:sp>
      <p:pic>
        <p:nvPicPr>
          <p:cNvPr id="37891" name="コンテンツ プレースホルダ 6" descr="cE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299" r="1706" b="3154"/>
          <a:stretch>
            <a:fillRect/>
          </a:stretch>
        </p:blipFill>
        <p:spPr>
          <a:xfrm>
            <a:off x="1352550" y="2246313"/>
            <a:ext cx="7366000" cy="4187825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969EE-E15E-411B-A1BD-ACD8CE1108B9}" type="slidenum">
              <a:rPr lang="ja-JP" altLang="en-US"/>
              <a:pPr/>
              <a:t>33</a:t>
            </a:fld>
            <a:endParaRPr lang="ja-JP" altLang="en-US"/>
          </a:p>
        </p:txBody>
      </p:sp>
      <p:sp>
        <p:nvSpPr>
          <p:cNvPr id="37895" name="テキスト ボックス 7"/>
          <p:cNvSpPr txBox="1">
            <a:spLocks noChangeArrowheads="1"/>
          </p:cNvSpPr>
          <p:nvPr/>
        </p:nvSpPr>
        <p:spPr bwMode="auto">
          <a:xfrm>
            <a:off x="1352550" y="1878013"/>
            <a:ext cx="7546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p</a:t>
            </a:r>
            <a:r>
              <a:rPr lang="en-US" altLang="ja-JP" sz="1800" baseline="-25000"/>
              <a:t>T</a:t>
            </a:r>
            <a:r>
              <a:rPr lang="en-US" altLang="ja-JP" sz="1800"/>
              <a:t>hard =    20GeV/c                         60GeV/c                         100GeV/c</a:t>
            </a:r>
            <a:endParaRPr lang="ja-JP" altLang="en-US" sz="1800"/>
          </a:p>
        </p:txBody>
      </p:sp>
      <p:sp>
        <p:nvSpPr>
          <p:cNvPr id="37896" name="テキスト ボックス 8"/>
          <p:cNvSpPr txBox="1">
            <a:spLocks noChangeArrowheads="1"/>
          </p:cNvSpPr>
          <p:nvPr/>
        </p:nvSpPr>
        <p:spPr bwMode="auto">
          <a:xfrm>
            <a:off x="427038" y="2349500"/>
            <a:ext cx="8715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R =0.2</a:t>
            </a:r>
            <a:endParaRPr lang="ja-JP" altLang="en-US" sz="1800"/>
          </a:p>
        </p:txBody>
      </p:sp>
      <p:sp>
        <p:nvSpPr>
          <p:cNvPr id="37897" name="テキスト ボックス 9"/>
          <p:cNvSpPr txBox="1">
            <a:spLocks noChangeArrowheads="1"/>
          </p:cNvSpPr>
          <p:nvPr/>
        </p:nvSpPr>
        <p:spPr bwMode="auto">
          <a:xfrm>
            <a:off x="427038" y="3832225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R =0.6</a:t>
            </a:r>
            <a:endParaRPr lang="ja-JP" altLang="en-US" sz="1800"/>
          </a:p>
        </p:txBody>
      </p:sp>
      <p:sp>
        <p:nvSpPr>
          <p:cNvPr id="37898" name="テキスト ボックス 10"/>
          <p:cNvSpPr txBox="1">
            <a:spLocks noChangeArrowheads="1"/>
          </p:cNvSpPr>
          <p:nvPr/>
        </p:nvSpPr>
        <p:spPr bwMode="auto">
          <a:xfrm>
            <a:off x="427038" y="5245100"/>
            <a:ext cx="871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R =1.0</a:t>
            </a:r>
            <a:endParaRPr lang="ja-JP" altLang="en-US" sz="18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65213" y="1154113"/>
            <a:ext cx="2300287" cy="6461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/>
              <a:t>PYTHIA </a:t>
            </a:r>
          </a:p>
          <a:p>
            <a:r>
              <a:rPr lang="en-US" altLang="ja-JP" sz="1800"/>
              <a:t>threshold = 20GeV/c</a:t>
            </a:r>
            <a:endParaRPr lang="ja-JP" altLang="en-US" sz="1800"/>
          </a:p>
        </p:txBody>
      </p:sp>
      <p:sp>
        <p:nvSpPr>
          <p:cNvPr id="37900" name="テキスト ボックス 12"/>
          <p:cNvSpPr txBox="1">
            <a:spLocks noChangeArrowheads="1"/>
          </p:cNvSpPr>
          <p:nvPr/>
        </p:nvSpPr>
        <p:spPr bwMode="auto">
          <a:xfrm>
            <a:off x="7496175" y="6434138"/>
            <a:ext cx="1466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dE/parton Et</a:t>
            </a:r>
            <a:endParaRPr lang="ja-JP" altLang="en-US" sz="1800"/>
          </a:p>
        </p:txBody>
      </p:sp>
      <p:sp>
        <p:nvSpPr>
          <p:cNvPr id="37901" name="テキスト ボックス 13"/>
          <p:cNvSpPr txBox="1">
            <a:spLocks noChangeArrowheads="1"/>
          </p:cNvSpPr>
          <p:nvPr/>
        </p:nvSpPr>
        <p:spPr bwMode="auto">
          <a:xfrm>
            <a:off x="4022725" y="954088"/>
            <a:ext cx="812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</a:rPr>
              <a:t>anti-kt</a:t>
            </a:r>
          </a:p>
          <a:p>
            <a:r>
              <a:rPr lang="en-US" altLang="ja-JP" sz="1800"/>
              <a:t>Camb</a:t>
            </a:r>
          </a:p>
          <a:p>
            <a:r>
              <a:rPr lang="en-US" altLang="ja-JP" sz="1800">
                <a:solidFill>
                  <a:srgbClr val="0000FF"/>
                </a:solidFill>
              </a:rPr>
              <a:t>kt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5789613" y="954088"/>
            <a:ext cx="530225" cy="808037"/>
          </a:xfrm>
          <a:prstGeom prst="rect">
            <a:avLst/>
          </a:prstGeom>
          <a:solidFill>
            <a:srgbClr val="C400C4">
              <a:alpha val="29019"/>
            </a:srgbClr>
          </a:solidFill>
          <a:ln w="9525">
            <a:solidFill>
              <a:srgbClr val="C400C4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903" name="テキスト ボックス 15"/>
          <p:cNvSpPr txBox="1">
            <a:spLocks noChangeArrowheads="1"/>
          </p:cNvSpPr>
          <p:nvPr/>
        </p:nvSpPr>
        <p:spPr bwMode="auto">
          <a:xfrm>
            <a:off x="6478588" y="1192213"/>
            <a:ext cx="2044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|dE/parton Et|&lt;0.3</a:t>
            </a:r>
            <a:endParaRPr lang="ja-JP" altLang="en-US" sz="1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タイトル 1"/>
          <p:cNvSpPr>
            <a:spLocks noGrp="1"/>
          </p:cNvSpPr>
          <p:nvPr>
            <p:ph type="title"/>
          </p:nvPr>
        </p:nvSpPr>
        <p:spPr>
          <a:xfrm>
            <a:off x="-34925" y="342900"/>
            <a:ext cx="8229600" cy="719138"/>
          </a:xfrm>
        </p:spPr>
        <p:txBody>
          <a:bodyPr/>
          <a:lstStyle/>
          <a:p>
            <a:r>
              <a:rPr lang="en-US" altLang="ja-JP" sz="2100" smtClean="0"/>
              <a:t>Area of Jet &amp; background Et in PYTHIA Jet</a:t>
            </a:r>
            <a:endParaRPr lang="ja-JP" altLang="en-US" sz="2100" smtClean="0"/>
          </a:p>
        </p:txBody>
      </p:sp>
      <p:pic>
        <p:nvPicPr>
          <p:cNvPr id="38915" name="コンテンツ プレースホルダ 6" descr="c_bgArea_a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6" r="34367" b="3865"/>
          <a:stretch>
            <a:fillRect/>
          </a:stretch>
        </p:blipFill>
        <p:spPr>
          <a:xfrm>
            <a:off x="52388" y="1857375"/>
            <a:ext cx="5400675" cy="2471738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DDFAB-68CE-4940-A998-E1096F8BB1DD}" type="slidenum">
              <a:rPr lang="ja-JP" altLang="en-US"/>
              <a:pPr/>
              <a:t>34</a:t>
            </a:fld>
            <a:endParaRPr lang="ja-JP" altLang="en-US"/>
          </a:p>
        </p:txBody>
      </p:sp>
      <p:pic>
        <p:nvPicPr>
          <p:cNvPr id="38919" name="図 7" descr="c_bgE_alg.jpg"/>
          <p:cNvPicPr>
            <a:picLocks noChangeAspect="1"/>
          </p:cNvPicPr>
          <p:nvPr/>
        </p:nvPicPr>
        <p:blipFill>
          <a:blip r:embed="rId3" cstate="print"/>
          <a:srcRect r="34959" b="3790"/>
          <a:stretch>
            <a:fillRect/>
          </a:stretch>
        </p:blipFill>
        <p:spPr bwMode="auto">
          <a:xfrm>
            <a:off x="52388" y="4356100"/>
            <a:ext cx="5400675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2740025" y="1143000"/>
            <a:ext cx="2570163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 hard      = 100 GeV/c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  =   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9538" y="1143000"/>
            <a:ext cx="2570162" cy="64611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R                 = 0.2</a:t>
            </a:r>
          </a:p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  =   20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pic>
        <p:nvPicPr>
          <p:cNvPr id="38922" name="図 6"/>
          <p:cNvPicPr>
            <a:picLocks noChangeAspect="1"/>
          </p:cNvPicPr>
          <p:nvPr/>
        </p:nvPicPr>
        <p:blipFill>
          <a:blip r:embed="rId4" cstate="print"/>
          <a:srcRect l="52167" t="51920"/>
          <a:stretch>
            <a:fillRect/>
          </a:stretch>
        </p:blipFill>
        <p:spPr bwMode="auto">
          <a:xfrm>
            <a:off x="5513388" y="1517650"/>
            <a:ext cx="3422650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3" name="テキスト ボックス 11"/>
          <p:cNvSpPr txBox="1">
            <a:spLocks noChangeArrowheads="1"/>
          </p:cNvSpPr>
          <p:nvPr/>
        </p:nvSpPr>
        <p:spPr bwMode="auto">
          <a:xfrm>
            <a:off x="7904163" y="4322763"/>
            <a:ext cx="1031875" cy="3698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Jet Area</a:t>
            </a:r>
            <a:endParaRPr lang="ja-JP" altLang="en-US" sz="1800"/>
          </a:p>
        </p:txBody>
      </p:sp>
      <p:cxnSp>
        <p:nvCxnSpPr>
          <p:cNvPr id="14" name="直線コネクタ 13"/>
          <p:cNvCxnSpPr>
            <a:cxnSpLocks noChangeShapeType="1"/>
            <a:stCxn id="38923" idx="0"/>
          </p:cNvCxnSpPr>
          <p:nvPr/>
        </p:nvCxnSpPr>
        <p:spPr bwMode="auto">
          <a:xfrm rot="16200000" flipV="1">
            <a:off x="7833519" y="3736182"/>
            <a:ext cx="488950" cy="6842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38925" name="テキスト ボックス 20"/>
          <p:cNvSpPr txBox="1">
            <a:spLocks noChangeArrowheads="1"/>
          </p:cNvSpPr>
          <p:nvPr/>
        </p:nvSpPr>
        <p:spPr bwMode="auto">
          <a:xfrm>
            <a:off x="5513388" y="5014913"/>
            <a:ext cx="32210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background Et =</a:t>
            </a:r>
          </a:p>
          <a:p>
            <a:r>
              <a:rPr lang="en-US" altLang="ja-JP" sz="1800"/>
              <a:t>          (Jet Area)*(Et</a:t>
            </a:r>
            <a:r>
              <a:rPr lang="en-US" altLang="ja-JP" sz="1800" baseline="-25000"/>
              <a:t>JET</a:t>
            </a:r>
            <a:r>
              <a:rPr lang="en-US" altLang="ja-JP" sz="1800"/>
              <a:t>/d</a:t>
            </a:r>
            <a:r>
              <a:rPr lang="en-US" altLang="ja-JP" sz="1800">
                <a:latin typeface="Lucida Grande" pitchFamily="-112" charset="0"/>
              </a:rPr>
              <a:t>ϕdη</a:t>
            </a:r>
            <a:r>
              <a:rPr lang="en-US" altLang="ja-JP" sz="1800"/>
              <a:t>)</a:t>
            </a:r>
            <a:endParaRPr lang="ja-JP" altLang="en-US" sz="1800"/>
          </a:p>
        </p:txBody>
      </p:sp>
      <p:cxnSp>
        <p:nvCxnSpPr>
          <p:cNvPr id="23" name="直線コネクタ 22"/>
          <p:cNvCxnSpPr/>
          <p:nvPr/>
        </p:nvCxnSpPr>
        <p:spPr>
          <a:xfrm>
            <a:off x="7623175" y="5494338"/>
            <a:ext cx="2301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6149975" y="5897563"/>
            <a:ext cx="230188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928" name="テキスト ボックス 29"/>
          <p:cNvSpPr txBox="1">
            <a:spLocks noChangeArrowheads="1"/>
          </p:cNvSpPr>
          <p:nvPr/>
        </p:nvSpPr>
        <p:spPr bwMode="auto">
          <a:xfrm>
            <a:off x="5819775" y="5697538"/>
            <a:ext cx="2911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Et</a:t>
            </a:r>
            <a:r>
              <a:rPr lang="en-US" altLang="ja-JP" sz="1800" baseline="-25000"/>
              <a:t>JET</a:t>
            </a:r>
            <a:r>
              <a:rPr lang="en-US" altLang="ja-JP" sz="1800"/>
              <a:t>:ΣEt(exclude JetArea)</a:t>
            </a:r>
            <a:endParaRPr lang="ja-JP" altLang="en-US" sz="1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-17463" y="355600"/>
            <a:ext cx="8229601" cy="565150"/>
          </a:xfrm>
        </p:spPr>
        <p:txBody>
          <a:bodyPr/>
          <a:lstStyle/>
          <a:p>
            <a:r>
              <a:rPr lang="en-US" altLang="ja-JP" sz="2100" smtClean="0"/>
              <a:t>Measured</a:t>
            </a:r>
            <a:r>
              <a:rPr lang="en-US" altLang="ja-JP" sz="2400" smtClean="0"/>
              <a:t> Energy and Energy Correction</a:t>
            </a:r>
            <a:endParaRPr lang="ja-JP" altLang="en-US" sz="2400" smtClean="0"/>
          </a:p>
        </p:txBody>
      </p:sp>
      <p:pic>
        <p:nvPicPr>
          <p:cNvPr id="39939" name="コンテンツ プレースホルダ 6" descr="c_E_bg_a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77" b="3767"/>
          <a:stretch>
            <a:fillRect/>
          </a:stretch>
        </p:blipFill>
        <p:spPr>
          <a:xfrm>
            <a:off x="6350" y="2239963"/>
            <a:ext cx="9137650" cy="4151312"/>
          </a:xfrm>
        </p:spPr>
      </p:pic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675D0-0D0C-4142-AD65-4B7BD9B44DA8}" type="slidenum">
              <a:rPr lang="ja-JP" altLang="en-US"/>
              <a:pPr/>
              <a:t>35</a:t>
            </a:fld>
            <a:endParaRPr lang="ja-JP" altLang="en-US"/>
          </a:p>
        </p:txBody>
      </p:sp>
      <p:sp>
        <p:nvSpPr>
          <p:cNvPr id="39943" name="TextBox 4"/>
          <p:cNvSpPr txBox="1">
            <a:spLocks noChangeArrowheads="1"/>
          </p:cNvSpPr>
          <p:nvPr/>
        </p:nvSpPr>
        <p:spPr bwMode="auto">
          <a:xfrm>
            <a:off x="228600" y="885825"/>
            <a:ext cx="705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latin typeface="Georgia" pitchFamily="-112" charset="0"/>
                <a:ea typeface="ＭＳ 明朝" pitchFamily="-112" charset="-128"/>
              </a:rPr>
              <a:t>E</a:t>
            </a:r>
            <a:r>
              <a:rPr lang="en-US" altLang="ja-JP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baseline="30000">
                <a:latin typeface="Georgia" pitchFamily="-112" charset="0"/>
                <a:ea typeface="ＭＳ 明朝" pitchFamily="-112" charset="-128"/>
              </a:rPr>
              <a:t>corrected  </a:t>
            </a:r>
            <a:r>
              <a:rPr lang="en-US" altLang="ja-JP">
                <a:latin typeface="Georgia" pitchFamily="-112" charset="0"/>
                <a:ea typeface="ＭＳ 明朝" pitchFamily="-112" charset="-128"/>
              </a:rPr>
              <a:t>= E</a:t>
            </a:r>
            <a:r>
              <a:rPr lang="en-US" altLang="ja-JP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baseline="30000">
                <a:latin typeface="Georgia" pitchFamily="-112" charset="0"/>
                <a:ea typeface="ＭＳ 明朝" pitchFamily="-112" charset="-128"/>
              </a:rPr>
              <a:t>reconstructed  </a:t>
            </a:r>
            <a:r>
              <a:rPr lang="en-US" altLang="ja-JP">
                <a:latin typeface="Georgia" pitchFamily="-112" charset="0"/>
                <a:ea typeface="ＭＳ 明朝" pitchFamily="-112" charset="-128"/>
              </a:rPr>
              <a:t>- E</a:t>
            </a:r>
            <a:r>
              <a:rPr lang="en-US" altLang="ja-JP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baseline="30000">
                <a:latin typeface="Georgia" pitchFamily="-112" charset="0"/>
                <a:ea typeface="ＭＳ 明朝" pitchFamily="-112" charset="-128"/>
              </a:rPr>
              <a:t>background</a:t>
            </a:r>
            <a:r>
              <a:rPr lang="en-US" altLang="ja-JP">
                <a:latin typeface="Georgia" pitchFamily="-112" charset="0"/>
                <a:ea typeface="ＭＳ 明朝" pitchFamily="-112" charset="-128"/>
              </a:rPr>
              <a:t>/dΦdη*Area</a:t>
            </a:r>
            <a:r>
              <a:rPr lang="en-US" altLang="ja-JP" baseline="30000">
                <a:latin typeface="Georgia" pitchFamily="-112" charset="0"/>
                <a:ea typeface="ＭＳ 明朝" pitchFamily="-112" charset="-128"/>
              </a:rPr>
              <a:t>Jet</a:t>
            </a:r>
            <a:endParaRPr lang="ja-JP" altLang="en-US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9" name="TextBox 5"/>
          <p:cNvSpPr txBox="1"/>
          <p:nvPr/>
        </p:nvSpPr>
        <p:spPr>
          <a:xfrm>
            <a:off x="4787900" y="1343025"/>
            <a:ext cx="344170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Back ground :</a:t>
            </a:r>
          </a:p>
          <a:p>
            <a:r>
              <a:rPr lang="en-US" altLang="ja-JP" sz="1800" b="1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Multiple parton interaction</a:t>
            </a:r>
          </a:p>
          <a:p>
            <a:r>
              <a:rPr lang="en-US" altLang="ja-JP" sz="1800" b="1">
                <a:solidFill>
                  <a:srgbClr val="68462E"/>
                </a:solidFill>
                <a:latin typeface="Georgia" pitchFamily="-112" charset="0"/>
                <a:ea typeface="ＭＳ 明朝" pitchFamily="-112" charset="-128"/>
              </a:rPr>
              <a:t>Beam remnant</a:t>
            </a:r>
          </a:p>
          <a:p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3575" y="1789113"/>
            <a:ext cx="2151063" cy="369887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threshold:20GeV/c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9946" name="TextBox 6"/>
          <p:cNvSpPr txBox="1">
            <a:spLocks noChangeArrowheads="1"/>
          </p:cNvSpPr>
          <p:nvPr/>
        </p:nvSpPr>
        <p:spPr bwMode="auto">
          <a:xfrm>
            <a:off x="5799138" y="3711575"/>
            <a:ext cx="2430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hard 100-120GeV/c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9947" name="TextBox 7"/>
          <p:cNvSpPr txBox="1">
            <a:spLocks noChangeArrowheads="1"/>
          </p:cNvSpPr>
          <p:nvPr/>
        </p:nvSpPr>
        <p:spPr bwMode="auto">
          <a:xfrm>
            <a:off x="5799138" y="5235575"/>
            <a:ext cx="2514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p</a:t>
            </a:r>
            <a:r>
              <a:rPr lang="en-US" altLang="ja-JP" sz="1800" baseline="-25000">
                <a:latin typeface="Georgia" pitchFamily="-112" charset="0"/>
                <a:ea typeface="ＭＳ 明朝" pitchFamily="-112" charset="-128"/>
              </a:rPr>
              <a:t>T</a:t>
            </a:r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hard  60 – 80 GeV/c</a:t>
            </a:r>
            <a:endParaRPr lang="ja-JP" altLang="en-US" sz="1800"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39948" name="TextBox 8"/>
          <p:cNvSpPr txBox="1">
            <a:spLocks noChangeArrowheads="1"/>
          </p:cNvSpPr>
          <p:nvPr/>
        </p:nvSpPr>
        <p:spPr bwMode="auto">
          <a:xfrm>
            <a:off x="6381750" y="2720975"/>
            <a:ext cx="226377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latin typeface="Georgia" pitchFamily="-112" charset="0"/>
                <a:ea typeface="ＭＳ 明朝" pitchFamily="-112" charset="-128"/>
              </a:rPr>
              <a:t>Black : Cam/Aachen</a:t>
            </a:r>
          </a:p>
          <a:p>
            <a:r>
              <a:rPr lang="en-US" altLang="ja-JP" sz="18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Blue   : k</a:t>
            </a:r>
            <a:r>
              <a:rPr lang="en-US" altLang="ja-JP" sz="1800" baseline="-250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en-US" altLang="ja-JP" sz="1800">
              <a:solidFill>
                <a:srgbClr val="0000FF"/>
              </a:solidFill>
              <a:latin typeface="Georgia" pitchFamily="-112" charset="0"/>
              <a:ea typeface="ＭＳ 明朝" pitchFamily="-112" charset="-128"/>
            </a:endParaRPr>
          </a:p>
          <a:p>
            <a:r>
              <a:rPr lang="en-US" altLang="ja-JP" sz="18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Red    : anti-k</a:t>
            </a:r>
            <a:r>
              <a:rPr lang="en-US" altLang="ja-JP" sz="1800" baseline="-250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T</a:t>
            </a:r>
            <a:endParaRPr lang="ja-JP" altLang="en-US" sz="1800">
              <a:solidFill>
                <a:srgbClr val="FF0000"/>
              </a:solidFill>
              <a:latin typeface="Georgia" pitchFamily="-112" charset="0"/>
              <a:ea typeface="ＭＳ 明朝" pitchFamily="-112" charset="-12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タイトル 1"/>
          <p:cNvSpPr>
            <a:spLocks noGrp="1"/>
          </p:cNvSpPr>
          <p:nvPr>
            <p:ph type="title"/>
          </p:nvPr>
        </p:nvSpPr>
        <p:spPr>
          <a:xfrm>
            <a:off x="581025" y="274638"/>
            <a:ext cx="8229600" cy="1143000"/>
          </a:xfrm>
        </p:spPr>
        <p:txBody>
          <a:bodyPr/>
          <a:lstStyle/>
          <a:p>
            <a:r>
              <a:rPr lang="en-US" altLang="ja-JP" smtClean="0"/>
              <a:t>Number of Jets</a:t>
            </a:r>
            <a:endParaRPr lang="ja-JP" altLang="en-US" smtClean="0"/>
          </a:p>
        </p:txBody>
      </p:sp>
      <p:pic>
        <p:nvPicPr>
          <p:cNvPr id="40963" name="コンテンツ プレースホルダ 3" descr="cNjet_pt_mod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3604" t="60983" r="33604" b="1051"/>
          <a:stretch>
            <a:fillRect/>
          </a:stretch>
        </p:blipFill>
        <p:spPr>
          <a:xfrm>
            <a:off x="2366963" y="3341688"/>
            <a:ext cx="2227262" cy="3503612"/>
          </a:xfrm>
        </p:spPr>
      </p:pic>
      <p:pic>
        <p:nvPicPr>
          <p:cNvPr id="40964" name="コンテンツ プレースホルダ 3" descr="cNjet_pt_model2.jpg"/>
          <p:cNvPicPr>
            <a:picLocks noChangeAspect="1"/>
          </p:cNvPicPr>
          <p:nvPr/>
        </p:nvPicPr>
        <p:blipFill>
          <a:blip r:embed="rId2" cstate="print"/>
          <a:srcRect l="33604" r="35033" b="41006"/>
          <a:stretch>
            <a:fillRect/>
          </a:stretch>
        </p:blipFill>
        <p:spPr bwMode="auto">
          <a:xfrm>
            <a:off x="139700" y="1417638"/>
            <a:ext cx="212883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円/楕円 5"/>
          <p:cNvSpPr>
            <a:spLocks noChangeArrowheads="1"/>
          </p:cNvSpPr>
          <p:nvPr/>
        </p:nvSpPr>
        <p:spPr bwMode="auto">
          <a:xfrm>
            <a:off x="5372100" y="3100388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円/楕円 6"/>
          <p:cNvSpPr>
            <a:spLocks noChangeArrowheads="1"/>
          </p:cNvSpPr>
          <p:nvPr/>
        </p:nvSpPr>
        <p:spPr bwMode="auto">
          <a:xfrm>
            <a:off x="5394325" y="4243388"/>
            <a:ext cx="304800" cy="304800"/>
          </a:xfrm>
          <a:prstGeom prst="ellipse">
            <a:avLst/>
          </a:prstGeom>
          <a:solidFill>
            <a:srgbClr val="38A0DA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" name="円/楕円 7"/>
          <p:cNvSpPr>
            <a:spLocks noChangeArrowheads="1"/>
          </p:cNvSpPr>
          <p:nvPr/>
        </p:nvSpPr>
        <p:spPr bwMode="auto">
          <a:xfrm>
            <a:off x="5394325" y="3481388"/>
            <a:ext cx="304800" cy="304800"/>
          </a:xfrm>
          <a:prstGeom prst="ellipse">
            <a:avLst/>
          </a:prstGeom>
          <a:noFill/>
          <a:ln w="9525">
            <a:solidFill>
              <a:srgbClr val="00009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68" name="テキスト ボックス 8"/>
          <p:cNvSpPr txBox="1">
            <a:spLocks noChangeArrowheads="1"/>
          </p:cNvSpPr>
          <p:nvPr/>
        </p:nvSpPr>
        <p:spPr bwMode="auto">
          <a:xfrm>
            <a:off x="5861050" y="2643188"/>
            <a:ext cx="199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|η|&lt;3</a:t>
            </a:r>
            <a:endParaRPr lang="ja-JP" altLang="en-US" sz="1800"/>
          </a:p>
        </p:txBody>
      </p:sp>
      <p:sp>
        <p:nvSpPr>
          <p:cNvPr id="10" name="円/楕円 9"/>
          <p:cNvSpPr>
            <a:spLocks noChangeArrowheads="1"/>
          </p:cNvSpPr>
          <p:nvPr/>
        </p:nvSpPr>
        <p:spPr bwMode="auto">
          <a:xfrm>
            <a:off x="5394325" y="27193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円/楕円 10"/>
          <p:cNvSpPr>
            <a:spLocks noChangeArrowheads="1"/>
          </p:cNvSpPr>
          <p:nvPr/>
        </p:nvSpPr>
        <p:spPr bwMode="auto">
          <a:xfrm>
            <a:off x="5394325" y="2338388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円/楕円 11"/>
          <p:cNvSpPr>
            <a:spLocks noChangeArrowheads="1"/>
          </p:cNvSpPr>
          <p:nvPr/>
        </p:nvSpPr>
        <p:spPr bwMode="auto">
          <a:xfrm>
            <a:off x="5386388" y="46434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72" name="テキスト ボックス 12"/>
          <p:cNvSpPr txBox="1">
            <a:spLocks noChangeArrowheads="1"/>
          </p:cNvSpPr>
          <p:nvPr/>
        </p:nvSpPr>
        <p:spPr bwMode="auto">
          <a:xfrm>
            <a:off x="5861050" y="2262188"/>
            <a:ext cx="1862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|η|&lt;1</a:t>
            </a:r>
            <a:endParaRPr lang="ja-JP" altLang="en-US" sz="1800"/>
          </a:p>
        </p:txBody>
      </p:sp>
      <p:sp>
        <p:nvSpPr>
          <p:cNvPr id="14" name="円/楕円 13"/>
          <p:cNvSpPr>
            <a:spLocks noChangeArrowheads="1"/>
          </p:cNvSpPr>
          <p:nvPr/>
        </p:nvSpPr>
        <p:spPr bwMode="auto">
          <a:xfrm>
            <a:off x="5394325" y="3862388"/>
            <a:ext cx="304800" cy="304800"/>
          </a:xfrm>
          <a:prstGeom prst="ellips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74" name="テキスト ボックス 14"/>
          <p:cNvSpPr txBox="1">
            <a:spLocks noChangeArrowheads="1"/>
          </p:cNvSpPr>
          <p:nvPr/>
        </p:nvSpPr>
        <p:spPr bwMode="auto">
          <a:xfrm>
            <a:off x="5829300" y="302418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initial on        |η|&lt;3</a:t>
            </a:r>
            <a:endParaRPr lang="ja-JP" altLang="en-US" sz="1800"/>
          </a:p>
        </p:txBody>
      </p:sp>
      <p:sp>
        <p:nvSpPr>
          <p:cNvPr id="40975" name="テキスト ボックス 15"/>
          <p:cNvSpPr txBox="1">
            <a:spLocks noChangeArrowheads="1"/>
          </p:cNvSpPr>
          <p:nvPr/>
        </p:nvSpPr>
        <p:spPr bwMode="auto">
          <a:xfrm>
            <a:off x="5829300" y="3416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final   on       |η|&lt;3</a:t>
            </a:r>
            <a:endParaRPr lang="ja-JP" altLang="en-US" sz="1800"/>
          </a:p>
        </p:txBody>
      </p:sp>
      <p:sp>
        <p:nvSpPr>
          <p:cNvPr id="40976" name="テキスト ボックス 16"/>
          <p:cNvSpPr txBox="1">
            <a:spLocks noChangeArrowheads="1"/>
          </p:cNvSpPr>
          <p:nvPr/>
        </p:nvSpPr>
        <p:spPr bwMode="auto">
          <a:xfrm>
            <a:off x="5829300" y="378618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ini-fin  on      |η|&lt;3</a:t>
            </a:r>
            <a:endParaRPr lang="ja-JP" altLang="en-US" sz="1800"/>
          </a:p>
        </p:txBody>
      </p:sp>
      <p:sp>
        <p:nvSpPr>
          <p:cNvPr id="40977" name="テキスト ボックス 17"/>
          <p:cNvSpPr txBox="1">
            <a:spLocks noChangeArrowheads="1"/>
          </p:cNvSpPr>
          <p:nvPr/>
        </p:nvSpPr>
        <p:spPr bwMode="auto">
          <a:xfrm>
            <a:off x="5829300" y="4178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BR-MPI  on  |η|&lt;3</a:t>
            </a:r>
            <a:endParaRPr lang="ja-JP" altLang="en-US" sz="1800"/>
          </a:p>
        </p:txBody>
      </p:sp>
      <p:sp>
        <p:nvSpPr>
          <p:cNvPr id="40978" name="テキスト ボックス 18"/>
          <p:cNvSpPr txBox="1">
            <a:spLocks noChangeArrowheads="1"/>
          </p:cNvSpPr>
          <p:nvPr/>
        </p:nvSpPr>
        <p:spPr bwMode="auto">
          <a:xfrm>
            <a:off x="5829300" y="4635500"/>
            <a:ext cx="205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off            |η|&lt;3  </a:t>
            </a:r>
            <a:endParaRPr lang="ja-JP" altLang="en-US" sz="1800"/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7142163" y="2262188"/>
            <a:ext cx="762000" cy="27432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0980" name="テキスト ボックス 20"/>
          <p:cNvSpPr txBox="1">
            <a:spLocks noChangeArrowheads="1"/>
          </p:cNvSpPr>
          <p:nvPr/>
        </p:nvSpPr>
        <p:spPr bwMode="auto">
          <a:xfrm>
            <a:off x="6535738" y="5173663"/>
            <a:ext cx="185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η</a:t>
            </a:r>
            <a:r>
              <a:rPr lang="en-US" altLang="ja-JP" sz="1800"/>
              <a:t> cut of particles</a:t>
            </a:r>
            <a:endParaRPr lang="ja-JP" altLang="en-US" sz="1800"/>
          </a:p>
        </p:txBody>
      </p:sp>
      <p:sp>
        <p:nvSpPr>
          <p:cNvPr id="40981" name="テキスト ボックス 21"/>
          <p:cNvSpPr txBox="1">
            <a:spLocks noChangeArrowheads="1"/>
          </p:cNvSpPr>
          <p:nvPr/>
        </p:nvSpPr>
        <p:spPr bwMode="auto">
          <a:xfrm flipH="1">
            <a:off x="2541588" y="1887538"/>
            <a:ext cx="26431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/>
              <a:t>anti-kt algorithm</a:t>
            </a:r>
          </a:p>
          <a:p>
            <a:r>
              <a:rPr lang="en-US" altLang="ja-JP" sz="1800"/>
              <a:t>p</a:t>
            </a:r>
            <a:r>
              <a:rPr lang="en-US" altLang="ja-JP" sz="1800" baseline="-25000"/>
              <a:t>T</a:t>
            </a:r>
            <a:r>
              <a:rPr lang="en-US" altLang="ja-JP" sz="1800"/>
              <a:t>hard = 100GeV/c</a:t>
            </a:r>
          </a:p>
          <a:p>
            <a:r>
              <a:rPr lang="en-US" altLang="ja-JP" sz="1800"/>
              <a:t>Jet threshold = 20GeV/c</a:t>
            </a:r>
            <a:endParaRPr lang="ja-JP" altLang="en-US" sz="1800"/>
          </a:p>
        </p:txBody>
      </p:sp>
      <p:sp>
        <p:nvSpPr>
          <p:cNvPr id="40982" name="テキスト ボックス 22"/>
          <p:cNvSpPr txBox="1">
            <a:spLocks noChangeArrowheads="1"/>
          </p:cNvSpPr>
          <p:nvPr/>
        </p:nvSpPr>
        <p:spPr bwMode="auto">
          <a:xfrm>
            <a:off x="730250" y="1233488"/>
            <a:ext cx="32750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# of event of N-jets / total events</a:t>
            </a:r>
            <a:endParaRPr lang="ja-JP" altLang="en-US" sz="1800"/>
          </a:p>
        </p:txBody>
      </p:sp>
      <p:sp>
        <p:nvSpPr>
          <p:cNvPr id="40983" name="テキスト ボックス 23"/>
          <p:cNvSpPr txBox="1">
            <a:spLocks noChangeArrowheads="1"/>
          </p:cNvSpPr>
          <p:nvPr/>
        </p:nvSpPr>
        <p:spPr bwMode="auto">
          <a:xfrm>
            <a:off x="863600" y="5468938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3-Jets</a:t>
            </a:r>
            <a:endParaRPr lang="ja-JP" altLang="en-US" sz="1800"/>
          </a:p>
        </p:txBody>
      </p:sp>
      <p:sp>
        <p:nvSpPr>
          <p:cNvPr id="40984" name="テキスト ボックス 24"/>
          <p:cNvSpPr txBox="1">
            <a:spLocks noChangeArrowheads="1"/>
          </p:cNvSpPr>
          <p:nvPr/>
        </p:nvSpPr>
        <p:spPr bwMode="auto">
          <a:xfrm>
            <a:off x="863600" y="1773238"/>
            <a:ext cx="636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1-Jet</a:t>
            </a:r>
            <a:endParaRPr lang="ja-JP" altLang="en-US" sz="1800"/>
          </a:p>
        </p:txBody>
      </p:sp>
      <p:sp>
        <p:nvSpPr>
          <p:cNvPr id="40985" name="テキスト ボックス 25"/>
          <p:cNvSpPr txBox="1">
            <a:spLocks noChangeArrowheads="1"/>
          </p:cNvSpPr>
          <p:nvPr/>
        </p:nvSpPr>
        <p:spPr bwMode="auto">
          <a:xfrm>
            <a:off x="863600" y="359886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2-Jets</a:t>
            </a:r>
            <a:endParaRPr lang="ja-JP" altLang="en-US" sz="1800"/>
          </a:p>
        </p:txBody>
      </p:sp>
      <p:sp>
        <p:nvSpPr>
          <p:cNvPr id="40986" name="テキスト ボックス 26"/>
          <p:cNvSpPr txBox="1">
            <a:spLocks noChangeArrowheads="1"/>
          </p:cNvSpPr>
          <p:nvPr/>
        </p:nvSpPr>
        <p:spPr bwMode="auto">
          <a:xfrm>
            <a:off x="2974975" y="3598863"/>
            <a:ext cx="727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4-Jets</a:t>
            </a:r>
            <a:endParaRPr lang="ja-JP" altLang="en-US" sz="1800"/>
          </a:p>
        </p:txBody>
      </p:sp>
      <p:sp>
        <p:nvSpPr>
          <p:cNvPr id="40987" name="テキスト ボックス 27"/>
          <p:cNvSpPr txBox="1">
            <a:spLocks noChangeArrowheads="1"/>
          </p:cNvSpPr>
          <p:nvPr/>
        </p:nvSpPr>
        <p:spPr bwMode="auto">
          <a:xfrm>
            <a:off x="2974975" y="5468938"/>
            <a:ext cx="727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5-Jets</a:t>
            </a:r>
            <a:endParaRPr lang="ja-JP" altLang="en-US" sz="1800"/>
          </a:p>
        </p:txBody>
      </p:sp>
      <p:sp>
        <p:nvSpPr>
          <p:cNvPr id="40988" name="テキスト ボックス 28"/>
          <p:cNvSpPr txBox="1">
            <a:spLocks noChangeArrowheads="1"/>
          </p:cNvSpPr>
          <p:nvPr/>
        </p:nvSpPr>
        <p:spPr bwMode="auto">
          <a:xfrm>
            <a:off x="4756150" y="5653088"/>
            <a:ext cx="4387850" cy="6461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/>
              <a:t>70% of total events has less than 2-jets</a:t>
            </a:r>
          </a:p>
          <a:p>
            <a:r>
              <a:rPr lang="en-US" altLang="ja-JP" sz="1800"/>
              <a:t>                    for setting of all radiation on</a:t>
            </a:r>
            <a:endParaRPr lang="ja-JP" altLang="en-US" sz="1800"/>
          </a:p>
        </p:txBody>
      </p:sp>
      <p:sp>
        <p:nvSpPr>
          <p:cNvPr id="30" name="円/楕円 29"/>
          <p:cNvSpPr>
            <a:spLocks noChangeArrowheads="1"/>
          </p:cNvSpPr>
          <p:nvPr/>
        </p:nvSpPr>
        <p:spPr bwMode="auto">
          <a:xfrm>
            <a:off x="139700" y="1601788"/>
            <a:ext cx="2227263" cy="3346450"/>
          </a:xfrm>
          <a:prstGeom prst="ellipse">
            <a:avLst/>
          </a:prstGeom>
          <a:noFill/>
          <a:ln w="34925">
            <a:solidFill>
              <a:srgbClr val="660066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2" name="直線コネクタ 31"/>
          <p:cNvCxnSpPr>
            <a:cxnSpLocks noChangeShapeType="1"/>
          </p:cNvCxnSpPr>
          <p:nvPr/>
        </p:nvCxnSpPr>
        <p:spPr bwMode="auto">
          <a:xfrm>
            <a:off x="2366963" y="3851275"/>
            <a:ext cx="2563812" cy="1801813"/>
          </a:xfrm>
          <a:prstGeom prst="line">
            <a:avLst/>
          </a:prstGeom>
          <a:noFill/>
          <a:ln w="19050">
            <a:solidFill>
              <a:srgbClr val="660066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33" name="スライド番号プレースホル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B92BC-0A6D-477D-BDDC-A2284A420E4E}" type="slidenum">
              <a:rPr lang="ja-JP" altLang="en-US"/>
              <a:pPr/>
              <a:t>36</a:t>
            </a:fld>
            <a:endParaRPr lang="ja-JP" altLang="en-US"/>
          </a:p>
        </p:txBody>
      </p:sp>
      <p:sp>
        <p:nvSpPr>
          <p:cNvPr id="40992" name="テキスト ボックス 33"/>
          <p:cNvSpPr txBox="1">
            <a:spLocks noChangeArrowheads="1"/>
          </p:cNvSpPr>
          <p:nvPr/>
        </p:nvSpPr>
        <p:spPr bwMode="auto">
          <a:xfrm>
            <a:off x="5394325" y="1233488"/>
            <a:ext cx="28686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Using particles:</a:t>
            </a:r>
          </a:p>
          <a:p>
            <a:r>
              <a:rPr lang="en-US" altLang="ja-JP" sz="1800"/>
              <a:t>       StatusCode of PYTHIA =1</a:t>
            </a:r>
          </a:p>
          <a:p>
            <a:r>
              <a:rPr lang="en-US" altLang="ja-JP" sz="1800"/>
              <a:t>       (final state particles)</a:t>
            </a:r>
            <a:endParaRPr lang="ja-JP" altLang="en-US" sz="1800"/>
          </a:p>
        </p:txBody>
      </p:sp>
      <p:sp>
        <p:nvSpPr>
          <p:cNvPr id="35" name="日付プレースホルダ 3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36" name="フッター プレースホルダ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タイトル 1"/>
          <p:cNvSpPr>
            <a:spLocks noGrp="1"/>
          </p:cNvSpPr>
          <p:nvPr>
            <p:ph type="title"/>
          </p:nvPr>
        </p:nvSpPr>
        <p:spPr>
          <a:xfrm>
            <a:off x="33338" y="258763"/>
            <a:ext cx="8229600" cy="795337"/>
          </a:xfrm>
        </p:spPr>
        <p:txBody>
          <a:bodyPr/>
          <a:lstStyle/>
          <a:p>
            <a:r>
              <a:rPr lang="en-US" altLang="ja-JP" sz="2700" smtClean="0"/>
              <a:t>Radiation effect for d</a:t>
            </a:r>
            <a:r>
              <a:rPr lang="en-US" altLang="ja-JP" sz="2700" smtClean="0">
                <a:latin typeface="Lucida Grande" pitchFamily="-112" charset="0"/>
              </a:rPr>
              <a:t>ϕ</a:t>
            </a:r>
            <a:r>
              <a:rPr lang="en-US" altLang="ja-JP" sz="2700" smtClean="0"/>
              <a:t> resolution</a:t>
            </a:r>
            <a:endParaRPr lang="ja-JP" altLang="en-US" sz="2700" smtClean="0"/>
          </a:p>
        </p:txBody>
      </p:sp>
      <p:sp>
        <p:nvSpPr>
          <p:cNvPr id="41987" name="テキスト ボックス 26"/>
          <p:cNvSpPr txBox="1">
            <a:spLocks noChangeArrowheads="1"/>
          </p:cNvSpPr>
          <p:nvPr/>
        </p:nvSpPr>
        <p:spPr bwMode="auto">
          <a:xfrm flipH="1">
            <a:off x="457200" y="1322388"/>
            <a:ext cx="26431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/>
              <a:t>anti-kt algorithm</a:t>
            </a:r>
          </a:p>
          <a:p>
            <a:r>
              <a:rPr lang="en-US" altLang="ja-JP" sz="1800"/>
              <a:t>p</a:t>
            </a:r>
            <a:r>
              <a:rPr lang="en-US" altLang="ja-JP" sz="1800" baseline="-25000"/>
              <a:t>T</a:t>
            </a:r>
            <a:r>
              <a:rPr lang="en-US" altLang="ja-JP" sz="1800"/>
              <a:t>hard = 100GeV/c</a:t>
            </a:r>
          </a:p>
          <a:p>
            <a:r>
              <a:rPr lang="en-US" altLang="ja-JP" sz="1800"/>
              <a:t>Jet threshold = 20GeV/c</a:t>
            </a:r>
            <a:endParaRPr lang="ja-JP" altLang="en-US" sz="1800"/>
          </a:p>
        </p:txBody>
      </p:sp>
      <p:pic>
        <p:nvPicPr>
          <p:cNvPr id="41988" name="コンテンツ プレースホルダ 5" descr="cdPhi_pt_mod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009" t="1448" r="35591" b="4034"/>
          <a:stretch>
            <a:fillRect/>
          </a:stretch>
        </p:blipFill>
        <p:spPr>
          <a:xfrm>
            <a:off x="457200" y="2443163"/>
            <a:ext cx="4259263" cy="4048125"/>
          </a:xfrm>
        </p:spPr>
      </p:pic>
      <p:sp>
        <p:nvSpPr>
          <p:cNvPr id="22" name="日付プレースホルダ 2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23" name="スライド番号プレースホルダ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BFACB-6FFB-42AF-9F66-B281B8B8B2EA}" type="slidenum">
              <a:rPr lang="ja-JP" altLang="en-US"/>
              <a:pPr/>
              <a:t>37</a:t>
            </a:fld>
            <a:endParaRPr lang="ja-JP" altLang="en-US"/>
          </a:p>
        </p:txBody>
      </p:sp>
      <p:sp>
        <p:nvSpPr>
          <p:cNvPr id="24" name="フッター プレースホル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  <p:sp>
        <p:nvSpPr>
          <p:cNvPr id="26" name="円/楕円 25"/>
          <p:cNvSpPr>
            <a:spLocks noChangeArrowheads="1"/>
          </p:cNvSpPr>
          <p:nvPr/>
        </p:nvSpPr>
        <p:spPr bwMode="auto">
          <a:xfrm>
            <a:off x="5372100" y="3100388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円/楕円 28"/>
          <p:cNvSpPr>
            <a:spLocks noChangeArrowheads="1"/>
          </p:cNvSpPr>
          <p:nvPr/>
        </p:nvSpPr>
        <p:spPr bwMode="auto">
          <a:xfrm>
            <a:off x="5394325" y="4243388"/>
            <a:ext cx="304800" cy="304800"/>
          </a:xfrm>
          <a:prstGeom prst="ellipse">
            <a:avLst/>
          </a:prstGeom>
          <a:solidFill>
            <a:srgbClr val="38A0DA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5" name="円/楕円 44"/>
          <p:cNvSpPr>
            <a:spLocks noChangeArrowheads="1"/>
          </p:cNvSpPr>
          <p:nvPr/>
        </p:nvSpPr>
        <p:spPr bwMode="auto">
          <a:xfrm>
            <a:off x="5394325" y="3481388"/>
            <a:ext cx="304800" cy="304800"/>
          </a:xfrm>
          <a:prstGeom prst="ellipse">
            <a:avLst/>
          </a:prstGeom>
          <a:noFill/>
          <a:ln w="9525">
            <a:solidFill>
              <a:srgbClr val="00009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95" name="テキスト ボックス 45"/>
          <p:cNvSpPr txBox="1">
            <a:spLocks noChangeArrowheads="1"/>
          </p:cNvSpPr>
          <p:nvPr/>
        </p:nvSpPr>
        <p:spPr bwMode="auto">
          <a:xfrm>
            <a:off x="5861050" y="2643188"/>
            <a:ext cx="199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|η|&lt;3</a:t>
            </a:r>
            <a:endParaRPr lang="ja-JP" altLang="en-US" sz="1800"/>
          </a:p>
        </p:txBody>
      </p:sp>
      <p:sp>
        <p:nvSpPr>
          <p:cNvPr id="47" name="円/楕円 46"/>
          <p:cNvSpPr>
            <a:spLocks noChangeArrowheads="1"/>
          </p:cNvSpPr>
          <p:nvPr/>
        </p:nvSpPr>
        <p:spPr bwMode="auto">
          <a:xfrm>
            <a:off x="5394325" y="27193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8" name="円/楕円 47"/>
          <p:cNvSpPr>
            <a:spLocks noChangeArrowheads="1"/>
          </p:cNvSpPr>
          <p:nvPr/>
        </p:nvSpPr>
        <p:spPr bwMode="auto">
          <a:xfrm>
            <a:off x="5394325" y="2338388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円/楕円 48"/>
          <p:cNvSpPr>
            <a:spLocks noChangeArrowheads="1"/>
          </p:cNvSpPr>
          <p:nvPr/>
        </p:nvSpPr>
        <p:spPr bwMode="auto">
          <a:xfrm>
            <a:off x="5386388" y="46434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1999" name="テキスト ボックス 49"/>
          <p:cNvSpPr txBox="1">
            <a:spLocks noChangeArrowheads="1"/>
          </p:cNvSpPr>
          <p:nvPr/>
        </p:nvSpPr>
        <p:spPr bwMode="auto">
          <a:xfrm>
            <a:off x="5861050" y="2262188"/>
            <a:ext cx="1862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|η|&lt;1</a:t>
            </a:r>
            <a:endParaRPr lang="ja-JP" altLang="en-US" sz="1800"/>
          </a:p>
        </p:txBody>
      </p:sp>
      <p:sp>
        <p:nvSpPr>
          <p:cNvPr id="51" name="円/楕円 50"/>
          <p:cNvSpPr>
            <a:spLocks noChangeArrowheads="1"/>
          </p:cNvSpPr>
          <p:nvPr/>
        </p:nvSpPr>
        <p:spPr bwMode="auto">
          <a:xfrm>
            <a:off x="5394325" y="3862388"/>
            <a:ext cx="304800" cy="304800"/>
          </a:xfrm>
          <a:prstGeom prst="ellips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1" name="テキスト ボックス 51"/>
          <p:cNvSpPr txBox="1">
            <a:spLocks noChangeArrowheads="1"/>
          </p:cNvSpPr>
          <p:nvPr/>
        </p:nvSpPr>
        <p:spPr bwMode="auto">
          <a:xfrm>
            <a:off x="5829300" y="302418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initial on        |η|&lt;3</a:t>
            </a:r>
            <a:endParaRPr lang="ja-JP" altLang="en-US" sz="1800"/>
          </a:p>
        </p:txBody>
      </p:sp>
      <p:sp>
        <p:nvSpPr>
          <p:cNvPr id="42002" name="テキスト ボックス 52"/>
          <p:cNvSpPr txBox="1">
            <a:spLocks noChangeArrowheads="1"/>
          </p:cNvSpPr>
          <p:nvPr/>
        </p:nvSpPr>
        <p:spPr bwMode="auto">
          <a:xfrm>
            <a:off x="5829300" y="3416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final   on       |η|&lt;3</a:t>
            </a:r>
            <a:endParaRPr lang="ja-JP" altLang="en-US" sz="1800"/>
          </a:p>
        </p:txBody>
      </p:sp>
      <p:sp>
        <p:nvSpPr>
          <p:cNvPr id="42003" name="テキスト ボックス 53"/>
          <p:cNvSpPr txBox="1">
            <a:spLocks noChangeArrowheads="1"/>
          </p:cNvSpPr>
          <p:nvPr/>
        </p:nvSpPr>
        <p:spPr bwMode="auto">
          <a:xfrm>
            <a:off x="5829300" y="378618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ini-fin  on      |η|&lt;3</a:t>
            </a:r>
            <a:endParaRPr lang="ja-JP" altLang="en-US" sz="1800"/>
          </a:p>
        </p:txBody>
      </p:sp>
      <p:sp>
        <p:nvSpPr>
          <p:cNvPr id="42004" name="テキスト ボックス 54"/>
          <p:cNvSpPr txBox="1">
            <a:spLocks noChangeArrowheads="1"/>
          </p:cNvSpPr>
          <p:nvPr/>
        </p:nvSpPr>
        <p:spPr bwMode="auto">
          <a:xfrm>
            <a:off x="5829300" y="4178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BR-MPI  on  |η|&lt;3</a:t>
            </a:r>
            <a:endParaRPr lang="ja-JP" altLang="en-US" sz="1800"/>
          </a:p>
        </p:txBody>
      </p:sp>
      <p:sp>
        <p:nvSpPr>
          <p:cNvPr id="42005" name="テキスト ボックス 55"/>
          <p:cNvSpPr txBox="1">
            <a:spLocks noChangeArrowheads="1"/>
          </p:cNvSpPr>
          <p:nvPr/>
        </p:nvSpPr>
        <p:spPr bwMode="auto">
          <a:xfrm>
            <a:off x="5829300" y="4635500"/>
            <a:ext cx="205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off            |η|&lt;3  </a:t>
            </a:r>
            <a:endParaRPr lang="ja-JP" altLang="en-US" sz="1800"/>
          </a:p>
        </p:txBody>
      </p:sp>
      <p:sp>
        <p:nvSpPr>
          <p:cNvPr id="57" name="正方形/長方形 56"/>
          <p:cNvSpPr>
            <a:spLocks noChangeArrowheads="1"/>
          </p:cNvSpPr>
          <p:nvPr/>
        </p:nvSpPr>
        <p:spPr bwMode="auto">
          <a:xfrm>
            <a:off x="7142163" y="2262188"/>
            <a:ext cx="762000" cy="27432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2007" name="テキスト ボックス 57"/>
          <p:cNvSpPr txBox="1">
            <a:spLocks noChangeArrowheads="1"/>
          </p:cNvSpPr>
          <p:nvPr/>
        </p:nvSpPr>
        <p:spPr bwMode="auto">
          <a:xfrm>
            <a:off x="6535738" y="5173663"/>
            <a:ext cx="185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η</a:t>
            </a:r>
            <a:r>
              <a:rPr lang="en-US" altLang="ja-JP" sz="1800"/>
              <a:t> cut of particles</a:t>
            </a:r>
            <a:endParaRPr lang="ja-JP" altLang="en-US" sz="1800"/>
          </a:p>
        </p:txBody>
      </p:sp>
      <p:sp>
        <p:nvSpPr>
          <p:cNvPr id="42008" name="テキスト ボックス 58"/>
          <p:cNvSpPr txBox="1">
            <a:spLocks noChangeArrowheads="1"/>
          </p:cNvSpPr>
          <p:nvPr/>
        </p:nvSpPr>
        <p:spPr bwMode="auto">
          <a:xfrm>
            <a:off x="5394325" y="1233488"/>
            <a:ext cx="28686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Using particles:</a:t>
            </a:r>
          </a:p>
          <a:p>
            <a:r>
              <a:rPr lang="en-US" altLang="ja-JP" sz="1800"/>
              <a:t>       StatusCode of PYTHIA =1</a:t>
            </a:r>
          </a:p>
          <a:p>
            <a:r>
              <a:rPr lang="en-US" altLang="ja-JP" sz="1800"/>
              <a:t>       (final state particles)</a:t>
            </a:r>
            <a:endParaRPr lang="ja-JP" altLang="en-US" sz="1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タイトル 1"/>
          <p:cNvSpPr>
            <a:spLocks noGrp="1"/>
          </p:cNvSpPr>
          <p:nvPr>
            <p:ph type="title"/>
          </p:nvPr>
        </p:nvSpPr>
        <p:spPr>
          <a:xfrm>
            <a:off x="-6350" y="303213"/>
            <a:ext cx="8229600" cy="795337"/>
          </a:xfrm>
        </p:spPr>
        <p:txBody>
          <a:bodyPr/>
          <a:lstStyle/>
          <a:p>
            <a:r>
              <a:rPr lang="en-US" altLang="ja-JP" sz="2200" smtClean="0"/>
              <a:t>Radiation effect for Energy reconstruction</a:t>
            </a:r>
            <a:endParaRPr lang="ja-JP" altLang="en-US" sz="2200" smtClean="0"/>
          </a:p>
        </p:txBody>
      </p:sp>
      <p:sp>
        <p:nvSpPr>
          <p:cNvPr id="43011" name="テキスト ボックス 4"/>
          <p:cNvSpPr txBox="1">
            <a:spLocks noChangeArrowheads="1"/>
          </p:cNvSpPr>
          <p:nvPr/>
        </p:nvSpPr>
        <p:spPr bwMode="auto">
          <a:xfrm flipH="1">
            <a:off x="457200" y="1285875"/>
            <a:ext cx="2643188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/>
              <a:t>anti-kt algorithm</a:t>
            </a:r>
          </a:p>
          <a:p>
            <a:r>
              <a:rPr lang="en-US" altLang="ja-JP" sz="1800"/>
              <a:t>p</a:t>
            </a:r>
            <a:r>
              <a:rPr lang="en-US" altLang="ja-JP" sz="1800" baseline="-25000"/>
              <a:t>T</a:t>
            </a:r>
            <a:r>
              <a:rPr lang="en-US" altLang="ja-JP" sz="1800"/>
              <a:t>hard = 100GeV/c</a:t>
            </a:r>
          </a:p>
          <a:p>
            <a:r>
              <a:rPr lang="en-US" altLang="ja-JP" sz="1800"/>
              <a:t>Jet threshold = 20GeV/c</a:t>
            </a:r>
            <a:endParaRPr lang="ja-JP" altLang="en-US" sz="1800"/>
          </a:p>
        </p:txBody>
      </p:sp>
      <p:pic>
        <p:nvPicPr>
          <p:cNvPr id="43012" name="コンテンツ プレースホルダ 22" descr="c_E_model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4009" t="1448" r="34801" b="4034"/>
          <a:stretch>
            <a:fillRect/>
          </a:stretch>
        </p:blipFill>
        <p:spPr>
          <a:xfrm>
            <a:off x="495300" y="2338388"/>
            <a:ext cx="4248150" cy="3935412"/>
          </a:xfrm>
        </p:spPr>
      </p:pic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F4686-813B-4843-B6A2-415FCC6ED59A}" type="slidenum">
              <a:rPr lang="ja-JP" altLang="en-US"/>
              <a:pPr/>
              <a:t>38</a:t>
            </a:fld>
            <a:endParaRPr lang="ja-JP" altLang="en-US"/>
          </a:p>
        </p:txBody>
      </p:sp>
      <p:sp>
        <p:nvSpPr>
          <p:cNvPr id="25" name="日付プレースホルダ 2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  <p:sp>
        <p:nvSpPr>
          <p:cNvPr id="27" name="円/楕円 26"/>
          <p:cNvSpPr>
            <a:spLocks noChangeArrowheads="1"/>
          </p:cNvSpPr>
          <p:nvPr/>
        </p:nvSpPr>
        <p:spPr bwMode="auto">
          <a:xfrm>
            <a:off x="5372100" y="3100388"/>
            <a:ext cx="304800" cy="304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円/楕円 27"/>
          <p:cNvSpPr>
            <a:spLocks noChangeArrowheads="1"/>
          </p:cNvSpPr>
          <p:nvPr/>
        </p:nvSpPr>
        <p:spPr bwMode="auto">
          <a:xfrm>
            <a:off x="5394325" y="4243388"/>
            <a:ext cx="304800" cy="304800"/>
          </a:xfrm>
          <a:prstGeom prst="ellipse">
            <a:avLst/>
          </a:prstGeom>
          <a:solidFill>
            <a:srgbClr val="38A0DA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9" name="円/楕円 28"/>
          <p:cNvSpPr>
            <a:spLocks noChangeArrowheads="1"/>
          </p:cNvSpPr>
          <p:nvPr/>
        </p:nvSpPr>
        <p:spPr bwMode="auto">
          <a:xfrm>
            <a:off x="5394325" y="3481388"/>
            <a:ext cx="304800" cy="304800"/>
          </a:xfrm>
          <a:prstGeom prst="ellipse">
            <a:avLst/>
          </a:prstGeom>
          <a:noFill/>
          <a:ln w="9525">
            <a:solidFill>
              <a:srgbClr val="00009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19" name="テキスト ボックス 29"/>
          <p:cNvSpPr txBox="1">
            <a:spLocks noChangeArrowheads="1"/>
          </p:cNvSpPr>
          <p:nvPr/>
        </p:nvSpPr>
        <p:spPr bwMode="auto">
          <a:xfrm>
            <a:off x="5861050" y="2643188"/>
            <a:ext cx="1992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|η|&lt;3</a:t>
            </a:r>
            <a:endParaRPr lang="ja-JP" altLang="en-US" sz="1800"/>
          </a:p>
        </p:txBody>
      </p:sp>
      <p:sp>
        <p:nvSpPr>
          <p:cNvPr id="31" name="円/楕円 30"/>
          <p:cNvSpPr>
            <a:spLocks noChangeArrowheads="1"/>
          </p:cNvSpPr>
          <p:nvPr/>
        </p:nvSpPr>
        <p:spPr bwMode="auto">
          <a:xfrm>
            <a:off x="5394325" y="2719388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2" name="円/楕円 31"/>
          <p:cNvSpPr>
            <a:spLocks noChangeArrowheads="1"/>
          </p:cNvSpPr>
          <p:nvPr/>
        </p:nvSpPr>
        <p:spPr bwMode="auto">
          <a:xfrm>
            <a:off x="5394325" y="2338388"/>
            <a:ext cx="304800" cy="304800"/>
          </a:xfrm>
          <a:prstGeom prst="ellipse">
            <a:avLst/>
          </a:prstGeom>
          <a:solidFill>
            <a:srgbClr val="000090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3" name="円/楕円 32"/>
          <p:cNvSpPr>
            <a:spLocks noChangeArrowheads="1"/>
          </p:cNvSpPr>
          <p:nvPr/>
        </p:nvSpPr>
        <p:spPr bwMode="auto">
          <a:xfrm>
            <a:off x="5386388" y="4643438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23" name="テキスト ボックス 33"/>
          <p:cNvSpPr txBox="1">
            <a:spLocks noChangeArrowheads="1"/>
          </p:cNvSpPr>
          <p:nvPr/>
        </p:nvSpPr>
        <p:spPr bwMode="auto">
          <a:xfrm>
            <a:off x="5861050" y="2262188"/>
            <a:ext cx="1862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on           |η|&lt;1</a:t>
            </a:r>
            <a:endParaRPr lang="ja-JP" altLang="en-US" sz="1800"/>
          </a:p>
        </p:txBody>
      </p:sp>
      <p:sp>
        <p:nvSpPr>
          <p:cNvPr id="35" name="円/楕円 34"/>
          <p:cNvSpPr>
            <a:spLocks noChangeArrowheads="1"/>
          </p:cNvSpPr>
          <p:nvPr/>
        </p:nvSpPr>
        <p:spPr bwMode="auto">
          <a:xfrm>
            <a:off x="5394325" y="3862388"/>
            <a:ext cx="304800" cy="304800"/>
          </a:xfrm>
          <a:prstGeom prst="ellipse">
            <a:avLst/>
          </a:prstGeom>
          <a:noFill/>
          <a:ln w="9525">
            <a:solidFill>
              <a:srgbClr val="660066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25" name="テキスト ボックス 35"/>
          <p:cNvSpPr txBox="1">
            <a:spLocks noChangeArrowheads="1"/>
          </p:cNvSpPr>
          <p:nvPr/>
        </p:nvSpPr>
        <p:spPr bwMode="auto">
          <a:xfrm>
            <a:off x="5829300" y="3024188"/>
            <a:ext cx="2057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initial on        |η|&lt;3</a:t>
            </a:r>
            <a:endParaRPr lang="ja-JP" altLang="en-US" sz="1800"/>
          </a:p>
        </p:txBody>
      </p:sp>
      <p:sp>
        <p:nvSpPr>
          <p:cNvPr id="43026" name="テキスト ボックス 36"/>
          <p:cNvSpPr txBox="1">
            <a:spLocks noChangeArrowheads="1"/>
          </p:cNvSpPr>
          <p:nvPr/>
        </p:nvSpPr>
        <p:spPr bwMode="auto">
          <a:xfrm>
            <a:off x="5829300" y="3416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final   on       |η|&lt;3</a:t>
            </a:r>
            <a:endParaRPr lang="ja-JP" altLang="en-US" sz="1800"/>
          </a:p>
        </p:txBody>
      </p:sp>
      <p:sp>
        <p:nvSpPr>
          <p:cNvPr id="43027" name="テキスト ボックス 37"/>
          <p:cNvSpPr txBox="1">
            <a:spLocks noChangeArrowheads="1"/>
          </p:cNvSpPr>
          <p:nvPr/>
        </p:nvSpPr>
        <p:spPr bwMode="auto">
          <a:xfrm>
            <a:off x="5829300" y="3786188"/>
            <a:ext cx="2017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ini-fin  on      |η|&lt;3</a:t>
            </a:r>
            <a:endParaRPr lang="ja-JP" altLang="en-US" sz="1800"/>
          </a:p>
        </p:txBody>
      </p:sp>
      <p:sp>
        <p:nvSpPr>
          <p:cNvPr id="43028" name="テキスト ボックス 38"/>
          <p:cNvSpPr txBox="1">
            <a:spLocks noChangeArrowheads="1"/>
          </p:cNvSpPr>
          <p:nvPr/>
        </p:nvSpPr>
        <p:spPr bwMode="auto">
          <a:xfrm>
            <a:off x="5829300" y="4178300"/>
            <a:ext cx="2017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BR-MPI  on  |η|&lt;3</a:t>
            </a:r>
            <a:endParaRPr lang="ja-JP" altLang="en-US" sz="1800"/>
          </a:p>
        </p:txBody>
      </p:sp>
      <p:sp>
        <p:nvSpPr>
          <p:cNvPr id="43029" name="テキスト ボックス 39"/>
          <p:cNvSpPr txBox="1">
            <a:spLocks noChangeArrowheads="1"/>
          </p:cNvSpPr>
          <p:nvPr/>
        </p:nvSpPr>
        <p:spPr bwMode="auto">
          <a:xfrm>
            <a:off x="5829300" y="4635500"/>
            <a:ext cx="2052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All off            |η|&lt;3  </a:t>
            </a:r>
            <a:endParaRPr lang="ja-JP" altLang="en-US" sz="1800"/>
          </a:p>
        </p:txBody>
      </p:sp>
      <p:sp>
        <p:nvSpPr>
          <p:cNvPr id="41" name="正方形/長方形 40"/>
          <p:cNvSpPr>
            <a:spLocks noChangeArrowheads="1"/>
          </p:cNvSpPr>
          <p:nvPr/>
        </p:nvSpPr>
        <p:spPr bwMode="auto">
          <a:xfrm>
            <a:off x="7142163" y="2262188"/>
            <a:ext cx="762000" cy="2743200"/>
          </a:xfrm>
          <a:prstGeom prst="rect">
            <a:avLst/>
          </a:prstGeom>
          <a:noFill/>
          <a:ln w="9525">
            <a:solidFill>
              <a:srgbClr val="40404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3031" name="テキスト ボックス 41"/>
          <p:cNvSpPr txBox="1">
            <a:spLocks noChangeArrowheads="1"/>
          </p:cNvSpPr>
          <p:nvPr/>
        </p:nvSpPr>
        <p:spPr bwMode="auto">
          <a:xfrm>
            <a:off x="6535738" y="5173663"/>
            <a:ext cx="1855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800"/>
              <a:t>η</a:t>
            </a:r>
            <a:r>
              <a:rPr lang="en-US" altLang="ja-JP" sz="1800"/>
              <a:t> cut of particles</a:t>
            </a:r>
            <a:endParaRPr lang="ja-JP" altLang="en-US" sz="1800"/>
          </a:p>
        </p:txBody>
      </p:sp>
      <p:sp>
        <p:nvSpPr>
          <p:cNvPr id="43032" name="テキスト ボックス 42"/>
          <p:cNvSpPr txBox="1">
            <a:spLocks noChangeArrowheads="1"/>
          </p:cNvSpPr>
          <p:nvPr/>
        </p:nvSpPr>
        <p:spPr bwMode="auto">
          <a:xfrm>
            <a:off x="5394325" y="1233488"/>
            <a:ext cx="2868613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Using particles:</a:t>
            </a:r>
          </a:p>
          <a:p>
            <a:r>
              <a:rPr lang="en-US" altLang="ja-JP" sz="1800"/>
              <a:t>       StatusCode of PYTHIA =1</a:t>
            </a:r>
          </a:p>
          <a:p>
            <a:r>
              <a:rPr lang="en-US" altLang="ja-JP" sz="1800"/>
              <a:t>       (final state particles)</a:t>
            </a:r>
            <a:endParaRPr lang="ja-JP" altLang="en-US" sz="1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タイトル 1"/>
          <p:cNvSpPr>
            <a:spLocks noGrp="1"/>
          </p:cNvSpPr>
          <p:nvPr>
            <p:ph type="title"/>
          </p:nvPr>
        </p:nvSpPr>
        <p:spPr>
          <a:xfrm>
            <a:off x="0" y="193675"/>
            <a:ext cx="8229600" cy="873125"/>
          </a:xfrm>
        </p:spPr>
        <p:txBody>
          <a:bodyPr/>
          <a:lstStyle/>
          <a:p>
            <a:r>
              <a:rPr lang="en-US" altLang="ja-JP" sz="3200" smtClean="0"/>
              <a:t>Efficiency &amp; Purity for Axis</a:t>
            </a:r>
            <a:endParaRPr lang="ja-JP" altLang="en-US" sz="3200" smtClean="0"/>
          </a:p>
        </p:txBody>
      </p:sp>
      <p:pic>
        <p:nvPicPr>
          <p:cNvPr id="44035" name="コンテンツ プレースホルダ 5" descr="ctm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675" y="1066800"/>
            <a:ext cx="3733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線コネクタ 4"/>
          <p:cNvCxnSpPr>
            <a:cxnSpLocks noChangeShapeType="1"/>
          </p:cNvCxnSpPr>
          <p:nvPr/>
        </p:nvCxnSpPr>
        <p:spPr bwMode="auto">
          <a:xfrm rot="5400000">
            <a:off x="841375" y="2247900"/>
            <a:ext cx="1905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6" name="直線コネクタ 5"/>
          <p:cNvCxnSpPr>
            <a:cxnSpLocks noChangeShapeType="1"/>
          </p:cNvCxnSpPr>
          <p:nvPr/>
        </p:nvCxnSpPr>
        <p:spPr bwMode="auto">
          <a:xfrm rot="5400000">
            <a:off x="1679575" y="2247900"/>
            <a:ext cx="1905000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7" name="直線矢印コネクタ 6"/>
          <p:cNvCxnSpPr>
            <a:cxnSpLocks noChangeShapeType="1"/>
          </p:cNvCxnSpPr>
          <p:nvPr/>
        </p:nvCxnSpPr>
        <p:spPr bwMode="auto">
          <a:xfrm>
            <a:off x="1793875" y="2209800"/>
            <a:ext cx="838200" cy="1588"/>
          </a:xfrm>
          <a:prstGeom prst="straightConnector1">
            <a:avLst/>
          </a:prstGeom>
          <a:noFill/>
          <a:ln w="19050">
            <a:solidFill>
              <a:srgbClr val="0000FF"/>
            </a:solidFill>
            <a:round/>
            <a:headEnd type="arrow" w="med" len="med"/>
            <a:tailEnd type="arrow" w="med" len="med"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44039" name="TextBox 13"/>
          <p:cNvSpPr txBox="1">
            <a:spLocks noChangeArrowheads="1"/>
          </p:cNvSpPr>
          <p:nvPr/>
        </p:nvSpPr>
        <p:spPr bwMode="auto">
          <a:xfrm>
            <a:off x="1336675" y="1981200"/>
            <a:ext cx="44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0000FF"/>
                </a:solidFill>
                <a:latin typeface="Georgia" pitchFamily="-112" charset="0"/>
                <a:ea typeface="ＭＳ 明朝" pitchFamily="-112" charset="-128"/>
              </a:rPr>
              <a:t>3σ</a:t>
            </a:r>
            <a:endParaRPr lang="ja-JP" altLang="en-US" sz="1800">
              <a:solidFill>
                <a:srgbClr val="0000FF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10" name="ホームベース 9"/>
          <p:cNvSpPr>
            <a:spLocks noChangeArrowheads="1"/>
          </p:cNvSpPr>
          <p:nvPr/>
        </p:nvSpPr>
        <p:spPr bwMode="auto">
          <a:xfrm rot="-5400000">
            <a:off x="1293018" y="2024857"/>
            <a:ext cx="1839913" cy="381000"/>
          </a:xfrm>
          <a:prstGeom prst="homePlate">
            <a:avLst>
              <a:gd name="adj" fmla="val 346359"/>
            </a:avLst>
          </a:prstGeom>
          <a:solidFill>
            <a:srgbClr val="0000FF">
              <a:alpha val="32941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直角三角形 10"/>
          <p:cNvSpPr>
            <a:spLocks noChangeArrowheads="1"/>
          </p:cNvSpPr>
          <p:nvPr/>
        </p:nvSpPr>
        <p:spPr bwMode="auto">
          <a:xfrm>
            <a:off x="2403475" y="2667000"/>
            <a:ext cx="228600" cy="457200"/>
          </a:xfrm>
          <a:prstGeom prst="rtTriangle">
            <a:avLst/>
          </a:prstGeom>
          <a:solidFill>
            <a:srgbClr val="0000FF">
              <a:alpha val="32941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" name="直角三角形 11"/>
          <p:cNvSpPr>
            <a:spLocks noChangeArrowheads="1"/>
          </p:cNvSpPr>
          <p:nvPr/>
        </p:nvSpPr>
        <p:spPr bwMode="auto">
          <a:xfrm flipH="1">
            <a:off x="1736725" y="2667000"/>
            <a:ext cx="285750" cy="457200"/>
          </a:xfrm>
          <a:prstGeom prst="rtTriangle">
            <a:avLst/>
          </a:prstGeom>
          <a:solidFill>
            <a:srgbClr val="0000FF">
              <a:alpha val="32941"/>
            </a:srgb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4" name="直角三角形 13"/>
          <p:cNvSpPr>
            <a:spLocks noChangeArrowheads="1"/>
          </p:cNvSpPr>
          <p:nvPr/>
        </p:nvSpPr>
        <p:spPr bwMode="auto">
          <a:xfrm>
            <a:off x="2632075" y="2924175"/>
            <a:ext cx="914400" cy="211138"/>
          </a:xfrm>
          <a:prstGeom prst="rtTriangle">
            <a:avLst/>
          </a:prstGeom>
          <a:solidFill>
            <a:srgbClr val="FF0000">
              <a:alpha val="4588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直角三角形 14"/>
          <p:cNvSpPr>
            <a:spLocks noChangeArrowheads="1"/>
          </p:cNvSpPr>
          <p:nvPr/>
        </p:nvSpPr>
        <p:spPr bwMode="auto">
          <a:xfrm flipH="1">
            <a:off x="803275" y="2924175"/>
            <a:ext cx="933450" cy="200025"/>
          </a:xfrm>
          <a:prstGeom prst="rtTriangle">
            <a:avLst/>
          </a:prstGeom>
          <a:solidFill>
            <a:srgbClr val="FF0000">
              <a:alpha val="4588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6" name="直線コネクタ 15"/>
          <p:cNvCxnSpPr>
            <a:cxnSpLocks noChangeShapeType="1"/>
          </p:cNvCxnSpPr>
          <p:nvPr/>
        </p:nvCxnSpPr>
        <p:spPr bwMode="auto">
          <a:xfrm rot="5400000">
            <a:off x="-19050" y="2209800"/>
            <a:ext cx="1905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7" name="直線コネクタ 16"/>
          <p:cNvCxnSpPr>
            <a:cxnSpLocks noChangeShapeType="1"/>
          </p:cNvCxnSpPr>
          <p:nvPr/>
        </p:nvCxnSpPr>
        <p:spPr bwMode="auto">
          <a:xfrm rot="5400000">
            <a:off x="2593975" y="2182813"/>
            <a:ext cx="1905000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>
            <a:off x="955675" y="1808163"/>
            <a:ext cx="2590800" cy="1587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arrow" w="med" len="med"/>
            <a:tailEnd type="arrow" w="med" len="med"/>
          </a:ln>
          <a:effectLst>
            <a:outerShdw dist="25400" dir="5400000" rotWithShape="0">
              <a:srgbClr val="808080">
                <a:alpha val="39999"/>
              </a:srgbClr>
            </a:outerShdw>
          </a:effectLst>
        </p:spPr>
      </p:cxnSp>
      <p:sp>
        <p:nvSpPr>
          <p:cNvPr id="44048" name="TextBox 13"/>
          <p:cNvSpPr txBox="1">
            <a:spLocks noChangeArrowheads="1"/>
          </p:cNvSpPr>
          <p:nvPr/>
        </p:nvSpPr>
        <p:spPr bwMode="auto">
          <a:xfrm>
            <a:off x="1114425" y="1412875"/>
            <a:ext cx="444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  <a:latin typeface="Georgia" pitchFamily="-112" charset="0"/>
                <a:ea typeface="ＭＳ 明朝" pitchFamily="-112" charset="-128"/>
              </a:rPr>
              <a:t>3σ</a:t>
            </a:r>
            <a:endParaRPr lang="ja-JP" altLang="en-US" sz="1800">
              <a:solidFill>
                <a:srgbClr val="FF0000"/>
              </a:solidFill>
              <a:latin typeface="Georgia" pitchFamily="-112" charset="0"/>
              <a:ea typeface="ＭＳ 明朝" pitchFamily="-112" charset="-128"/>
            </a:endParaRPr>
          </a:p>
        </p:txBody>
      </p:sp>
      <p:sp>
        <p:nvSpPr>
          <p:cNvPr id="44049" name="テキスト ボックス 20"/>
          <p:cNvSpPr txBox="1">
            <a:spLocks noChangeArrowheads="1"/>
          </p:cNvSpPr>
          <p:nvPr/>
        </p:nvSpPr>
        <p:spPr bwMode="auto">
          <a:xfrm>
            <a:off x="3914775" y="1068388"/>
            <a:ext cx="45783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/>
              <a:t>Efficiency:</a:t>
            </a:r>
          </a:p>
          <a:p>
            <a:r>
              <a:rPr lang="en-US" altLang="ja-JP" sz="1800"/>
              <a:t># of Jet in 3σ of “broad” gaussian / # of parton</a:t>
            </a:r>
          </a:p>
          <a:p>
            <a:r>
              <a:rPr lang="en-US" altLang="ja-JP" sz="1800">
                <a:solidFill>
                  <a:srgbClr val="0000FF"/>
                </a:solidFill>
              </a:rPr>
              <a:t>S</a:t>
            </a:r>
            <a:r>
              <a:rPr lang="en-US" altLang="ja-JP" sz="1800"/>
              <a:t>/(</a:t>
            </a:r>
            <a:r>
              <a:rPr lang="en-US" altLang="ja-JP" sz="1800">
                <a:solidFill>
                  <a:srgbClr val="0000FF"/>
                </a:solidFill>
              </a:rPr>
              <a:t>S</a:t>
            </a:r>
            <a:r>
              <a:rPr lang="en-US" altLang="ja-JP" sz="1800"/>
              <a:t>+</a:t>
            </a:r>
            <a:r>
              <a:rPr lang="en-US" altLang="ja-JP" sz="1800">
                <a:solidFill>
                  <a:srgbClr val="FF0000"/>
                </a:solidFill>
              </a:rPr>
              <a:t>N</a:t>
            </a:r>
            <a:r>
              <a:rPr lang="en-US" altLang="ja-JP" sz="1800"/>
              <a:t>)(pulity):</a:t>
            </a:r>
          </a:p>
          <a:p>
            <a:r>
              <a:rPr lang="en-US" altLang="ja-JP" sz="1800"/>
              <a:t># of Jet in 3σ of “sharp” gaussian/</a:t>
            </a:r>
          </a:p>
          <a:p>
            <a:r>
              <a:rPr lang="en-US" altLang="ja-JP" sz="1800"/>
              <a:t>                         # of Jet in 3σ of “broad” gaussian                                </a:t>
            </a:r>
          </a:p>
        </p:txBody>
      </p:sp>
      <p:sp>
        <p:nvSpPr>
          <p:cNvPr id="44050" name="テキスト ボックス 21"/>
          <p:cNvSpPr txBox="1">
            <a:spLocks noChangeArrowheads="1"/>
          </p:cNvSpPr>
          <p:nvPr/>
        </p:nvSpPr>
        <p:spPr bwMode="auto">
          <a:xfrm flipH="1">
            <a:off x="4705350" y="2657475"/>
            <a:ext cx="26431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800"/>
              <a:t>anti-kt algorithm</a:t>
            </a:r>
          </a:p>
          <a:p>
            <a:r>
              <a:rPr lang="en-US" altLang="ja-JP" sz="1800"/>
              <a:t>p</a:t>
            </a:r>
            <a:r>
              <a:rPr lang="en-US" altLang="ja-JP" sz="1800" baseline="-25000"/>
              <a:t>T</a:t>
            </a:r>
            <a:r>
              <a:rPr lang="en-US" altLang="ja-JP" sz="1800"/>
              <a:t>hard = 100GeV/c</a:t>
            </a:r>
          </a:p>
          <a:p>
            <a:r>
              <a:rPr lang="en-US" altLang="ja-JP" sz="1800"/>
              <a:t>Jet threshold = 20GeV/c</a:t>
            </a:r>
            <a:endParaRPr lang="ja-JP" altLang="en-US" sz="1800"/>
          </a:p>
        </p:txBody>
      </p:sp>
      <p:pic>
        <p:nvPicPr>
          <p:cNvPr id="44051" name="図 22" descr="cEfftot_alg.jpg"/>
          <p:cNvPicPr>
            <a:picLocks noChangeAspect="1"/>
          </p:cNvPicPr>
          <p:nvPr/>
        </p:nvPicPr>
        <p:blipFill>
          <a:blip r:embed="rId3" cstate="print"/>
          <a:srcRect l="34367" r="34959"/>
          <a:stretch>
            <a:fillRect/>
          </a:stretch>
        </p:blipFill>
        <p:spPr bwMode="auto">
          <a:xfrm>
            <a:off x="703263" y="3738563"/>
            <a:ext cx="26130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2" name="図 23" descr="cSN_alg.jpg"/>
          <p:cNvPicPr>
            <a:picLocks noChangeAspect="1"/>
          </p:cNvPicPr>
          <p:nvPr/>
        </p:nvPicPr>
        <p:blipFill>
          <a:blip r:embed="rId4" cstate="print"/>
          <a:srcRect l="32590" r="34367"/>
          <a:stretch>
            <a:fillRect/>
          </a:stretch>
        </p:blipFill>
        <p:spPr bwMode="auto">
          <a:xfrm>
            <a:off x="3360738" y="3778250"/>
            <a:ext cx="2760662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図 24" descr="cEffSNtot_alg.jpg"/>
          <p:cNvPicPr>
            <a:picLocks noChangeAspect="1"/>
          </p:cNvPicPr>
          <p:nvPr/>
        </p:nvPicPr>
        <p:blipFill>
          <a:blip r:embed="rId5" cstate="print"/>
          <a:srcRect l="33774" r="34959"/>
          <a:stretch>
            <a:fillRect/>
          </a:stretch>
        </p:blipFill>
        <p:spPr bwMode="auto">
          <a:xfrm>
            <a:off x="6021388" y="3738563"/>
            <a:ext cx="2662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4" name="テキスト ボックス 25"/>
          <p:cNvSpPr txBox="1">
            <a:spLocks noChangeArrowheads="1"/>
          </p:cNvSpPr>
          <p:nvPr/>
        </p:nvSpPr>
        <p:spPr bwMode="auto">
          <a:xfrm>
            <a:off x="6938963" y="4073525"/>
            <a:ext cx="1200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>
                <a:solidFill>
                  <a:srgbClr val="FF0000"/>
                </a:solidFill>
              </a:rPr>
              <a:t>anti-kt</a:t>
            </a:r>
          </a:p>
          <a:p>
            <a:r>
              <a:rPr lang="en-US" altLang="ja-JP" sz="1800">
                <a:solidFill>
                  <a:srgbClr val="0000FF"/>
                </a:solidFill>
              </a:rPr>
              <a:t>kt</a:t>
            </a:r>
          </a:p>
          <a:p>
            <a:r>
              <a:rPr lang="en-US" altLang="ja-JP" sz="1800"/>
              <a:t>Cambridge</a:t>
            </a:r>
            <a:endParaRPr lang="ja-JP" altLang="en-US" sz="1800"/>
          </a:p>
        </p:txBody>
      </p:sp>
      <p:sp>
        <p:nvSpPr>
          <p:cNvPr id="27" name="スライド番号プレースホル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E817C-6F35-4AEA-84C6-7862066E1B3A}" type="slidenum">
              <a:rPr lang="ja-JP" altLang="en-US"/>
              <a:pPr/>
              <a:t>39</a:t>
            </a:fld>
            <a:endParaRPr lang="ja-JP" altLang="en-US"/>
          </a:p>
        </p:txBody>
      </p:sp>
      <p:sp>
        <p:nvSpPr>
          <p:cNvPr id="28" name="日付プレースホルダ 2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altLang="ja-JP" smtClean="0"/>
              <a:t>2009/11/5</a:t>
            </a:r>
            <a:endParaRPr lang="ja-JP" altLang="en-US"/>
          </a:p>
        </p:txBody>
      </p:sp>
      <p:sp>
        <p:nvSpPr>
          <p:cNvPr id="29" name="フッター プレースホル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The Workshop ALICE Upgredes by Asian Countries @ Yonsei University</a:t>
            </a:r>
            <a:endParaRPr lang="ja-JP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Large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Collider @ CERN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5286380" y="1600200"/>
            <a:ext cx="3643338" cy="45259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ja-JP" sz="1800" dirty="0" smtClean="0"/>
              <a:t>LHC can accelerate up to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altLang="ja-JP" sz="1800" dirty="0" smtClean="0"/>
              <a:t>14 </a:t>
            </a:r>
            <a:r>
              <a:rPr lang="en-US" altLang="ja-JP" sz="1800" dirty="0" err="1" smtClean="0"/>
              <a:t>TeV</a:t>
            </a:r>
            <a:r>
              <a:rPr lang="en-US" altLang="ja-JP" sz="1800" dirty="0" smtClean="0"/>
              <a:t> pp collisions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altLang="ja-JP" sz="1800" dirty="0" smtClean="0"/>
              <a:t>5.5 </a:t>
            </a:r>
            <a:r>
              <a:rPr lang="en-US" altLang="ja-JP" sz="1800" dirty="0" err="1" smtClean="0"/>
              <a:t>TeV</a:t>
            </a:r>
            <a:r>
              <a:rPr lang="en-US" altLang="ja-JP" sz="1800" dirty="0" smtClean="0"/>
              <a:t> </a:t>
            </a:r>
            <a:r>
              <a:rPr lang="en-US" altLang="ja-JP" sz="1800" dirty="0" err="1" smtClean="0"/>
              <a:t>PbPb</a:t>
            </a:r>
            <a:r>
              <a:rPr lang="en-US" altLang="ja-JP" sz="1800" dirty="0" smtClean="0"/>
              <a:t> collisions</a:t>
            </a:r>
          </a:p>
          <a:p>
            <a:r>
              <a:rPr kumimoji="1" lang="en-US" altLang="ja-JP" sz="1800" dirty="0" smtClean="0"/>
              <a:t>2009</a:t>
            </a:r>
          </a:p>
          <a:p>
            <a:pPr lvl="1"/>
            <a:r>
              <a:rPr lang="en-US" altLang="ja-JP" sz="1800" dirty="0" smtClean="0"/>
              <a:t>Commissioning @ 450GeV</a:t>
            </a:r>
            <a:endParaRPr kumimoji="1" lang="en-US" altLang="ja-JP" sz="1800" dirty="0" smtClean="0"/>
          </a:p>
          <a:p>
            <a:pPr lvl="1"/>
            <a:r>
              <a:rPr lang="en-US" altLang="ja-JP" sz="1800" dirty="0" smtClean="0"/>
              <a:t>Collisions @ 450GeV</a:t>
            </a:r>
          </a:p>
          <a:p>
            <a:r>
              <a:rPr kumimoji="1" lang="en-US" altLang="ja-JP" sz="1800" dirty="0" smtClean="0"/>
              <a:t>2010</a:t>
            </a:r>
          </a:p>
          <a:p>
            <a:pPr lvl="1"/>
            <a:r>
              <a:rPr lang="en-US" altLang="ja-JP" sz="1800" dirty="0" smtClean="0"/>
              <a:t>3months : 7TeV pp</a:t>
            </a:r>
          </a:p>
          <a:p>
            <a:pPr lvl="1"/>
            <a:r>
              <a:rPr lang="en-US" altLang="ja-JP" sz="1800" dirty="0" smtClean="0"/>
              <a:t>5</a:t>
            </a:r>
            <a:r>
              <a:rPr kumimoji="1" lang="en-US" altLang="ja-JP" sz="1800" dirty="0" smtClean="0"/>
              <a:t>months  : 8~10TeV pp</a:t>
            </a:r>
          </a:p>
          <a:p>
            <a:pPr lvl="1"/>
            <a:r>
              <a:rPr lang="en-US" altLang="ja-JP" sz="1800" dirty="0" smtClean="0"/>
              <a:t>1month  : Heavy Ion Run</a:t>
            </a:r>
          </a:p>
          <a:p>
            <a:r>
              <a:rPr kumimoji="1" lang="en-US" altLang="ja-JP" sz="2200" dirty="0" smtClean="0"/>
              <a:t>LHC will run from this November !</a:t>
            </a:r>
            <a:endParaRPr kumimoji="1" lang="ja-JP" altLang="en-US" sz="22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214282" y="1643050"/>
            <a:ext cx="5049825" cy="3929090"/>
            <a:chOff x="1428728" y="1571612"/>
            <a:chExt cx="6764337" cy="4591050"/>
          </a:xfrm>
        </p:grpSpPr>
        <p:pic>
          <p:nvPicPr>
            <p:cNvPr id="8" name="Picture 2" descr="cer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8728" y="1571612"/>
              <a:ext cx="6764337" cy="4591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oup 3"/>
            <p:cNvGrpSpPr>
              <a:grpSpLocks/>
            </p:cNvGrpSpPr>
            <p:nvPr/>
          </p:nvGrpSpPr>
          <p:grpSpPr bwMode="auto">
            <a:xfrm>
              <a:off x="5000625" y="5308600"/>
              <a:ext cx="785813" cy="708025"/>
              <a:chOff x="3016" y="2341"/>
              <a:chExt cx="726" cy="681"/>
            </a:xfrm>
          </p:grpSpPr>
          <p:sp>
            <p:nvSpPr>
              <p:cNvPr id="19" name="Rectangle 4"/>
              <p:cNvSpPr>
                <a:spLocks noChangeArrowheads="1"/>
              </p:cNvSpPr>
              <p:nvPr/>
            </p:nvSpPr>
            <p:spPr bwMode="auto">
              <a:xfrm>
                <a:off x="3016" y="2341"/>
                <a:ext cx="726" cy="68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20" name="Picture 5" descr="Detector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61" y="2387"/>
                <a:ext cx="635" cy="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0" name="Group 6"/>
            <p:cNvGrpSpPr>
              <a:grpSpLocks/>
            </p:cNvGrpSpPr>
            <p:nvPr/>
          </p:nvGrpSpPr>
          <p:grpSpPr bwMode="auto">
            <a:xfrm>
              <a:off x="3636963" y="3203575"/>
              <a:ext cx="935037" cy="649288"/>
              <a:chOff x="2109" y="663"/>
              <a:chExt cx="816" cy="590"/>
            </a:xfrm>
          </p:grpSpPr>
          <p:sp>
            <p:nvSpPr>
              <p:cNvPr id="17" name="Rectangle 7"/>
              <p:cNvSpPr>
                <a:spLocks noChangeArrowheads="1"/>
              </p:cNvSpPr>
              <p:nvPr/>
            </p:nvSpPr>
            <p:spPr bwMode="auto">
              <a:xfrm>
                <a:off x="2109" y="663"/>
                <a:ext cx="816" cy="5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pic>
            <p:nvPicPr>
              <p:cNvPr id="18" name="Picture 8" descr="CMS3d_medium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154" y="709"/>
                <a:ext cx="680" cy="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2593975" y="4724400"/>
              <a:ext cx="8159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CCFF66"/>
                  </a:solidFill>
                  <a:latin typeface="Franklin Gothic Medium" pitchFamily="34" charset="0"/>
                  <a:ea typeface="HGS創英角ｺﾞｼｯｸUB" pitchFamily="50" charset="-128"/>
                </a:rPr>
                <a:t>ALICE</a:t>
              </a:r>
            </a:p>
          </p:txBody>
        </p:sp>
        <p:graphicFrame>
          <p:nvGraphicFramePr>
            <p:cNvPr id="12" name="Object 14"/>
            <p:cNvGraphicFramePr>
              <a:graphicFrameLocks noChangeAspect="1"/>
            </p:cNvGraphicFramePr>
            <p:nvPr/>
          </p:nvGraphicFramePr>
          <p:xfrm>
            <a:off x="6858000" y="4268788"/>
            <a:ext cx="792163" cy="644525"/>
          </p:xfrm>
          <a:graphic>
            <a:graphicData uri="http://schemas.openxmlformats.org/presentationml/2006/ole">
              <p:oleObj spid="_x0000_s4098" name="Image" r:id="rId6" imgW="1231746" imgH="1002821" progId="">
                <p:embed/>
              </p:oleObj>
            </a:graphicData>
          </a:graphic>
        </p:graphicFrame>
        <p:pic>
          <p:nvPicPr>
            <p:cNvPr id="13" name="Picture 15" descr="alice_detector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93975" y="5294313"/>
              <a:ext cx="1046163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3636963" y="2665413"/>
              <a:ext cx="6794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CCFF66"/>
                  </a:solidFill>
                  <a:latin typeface="Franklin Gothic Medium" pitchFamily="34" charset="0"/>
                  <a:ea typeface="HGS創英角ｺﾞｼｯｸUB" pitchFamily="50" charset="-128"/>
                </a:rPr>
                <a:t>CMS</a:t>
              </a:r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6858000" y="3730625"/>
              <a:ext cx="82073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CCFF66"/>
                  </a:solidFill>
                  <a:latin typeface="Franklin Gothic Medium" pitchFamily="34" charset="0"/>
                  <a:ea typeface="HGS創英角ｺﾞｼｯｸUB" pitchFamily="50" charset="-128"/>
                </a:rPr>
                <a:t>LHC-b</a:t>
              </a: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5000625" y="4786313"/>
              <a:ext cx="8826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CCFF66"/>
                  </a:solidFill>
                  <a:latin typeface="Franklin Gothic Medium" pitchFamily="34" charset="0"/>
                  <a:ea typeface="HGS創英角ｺﾞｼｯｸUB" pitchFamily="50" charset="-128"/>
                </a:rPr>
                <a:t>ATLAS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角丸四角形 35"/>
          <p:cNvSpPr/>
          <p:nvPr/>
        </p:nvSpPr>
        <p:spPr>
          <a:xfrm>
            <a:off x="4643438" y="5143512"/>
            <a:ext cx="4214842" cy="14287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285720" y="5143512"/>
            <a:ext cx="4214842" cy="1428760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219" name="タイトル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7032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Low </a:t>
            </a:r>
            <a:r>
              <a:rPr lang="en-US" altLang="ja-JP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pT</a:t>
            </a:r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Photons</a:t>
            </a:r>
            <a:endParaRPr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16" name="日付プレースホル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8" name="フッター プレースホルダ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17" name="スライド番号プレースホル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40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85720" y="5072074"/>
            <a:ext cx="428631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‘real’ photon measurement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Measured yield with a large systematic error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4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Difficulty on measuring low pT “real” direct photons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Finite energy resolution of the EMCal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Large hadron background</a:t>
            </a:r>
          </a:p>
        </p:txBody>
      </p:sp>
      <p:sp>
        <p:nvSpPr>
          <p:cNvPr id="9222" name="テキスト ボックス 14"/>
          <p:cNvSpPr txBox="1">
            <a:spLocks noChangeArrowheads="1"/>
          </p:cNvSpPr>
          <p:nvPr/>
        </p:nvSpPr>
        <p:spPr bwMode="auto">
          <a:xfrm>
            <a:off x="4643438" y="5357826"/>
            <a:ext cx="45005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Advantages on measuring ‘virtual’ photons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High momentum resolution of the </a:t>
            </a:r>
            <a:r>
              <a:rPr lang="en-US" altLang="ja-JP" sz="14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TPC</a:t>
            </a:r>
            <a:endParaRPr lang="en-US" altLang="ja-JP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Reliable estimation of the </a:t>
            </a:r>
            <a:r>
              <a:rPr lang="en-US" altLang="ja-JP" sz="1400" dirty="0" err="1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hadron</a:t>
            </a:r>
            <a:r>
              <a:rPr lang="en-US" altLang="ja-JP" sz="14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decay components using Kroll-Wada formula</a:t>
            </a:r>
            <a:endParaRPr lang="ja-JP" altLang="en-US" sz="14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57158" y="1214422"/>
            <a:ext cx="4143404" cy="3857652"/>
            <a:chOff x="96" y="410"/>
            <a:chExt cx="3552" cy="3766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410"/>
              <a:ext cx="3552" cy="3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6" y="2592"/>
              <a:ext cx="69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7" name="Picture 2" descr="C:\Users\takuma\Documents\Flash_Memory\conference\High_pT_Physics09\Fig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071546"/>
            <a:ext cx="4000528" cy="4000528"/>
          </a:xfrm>
          <a:prstGeom prst="rect">
            <a:avLst/>
          </a:prstGeom>
          <a:noFill/>
        </p:spPr>
      </p:pic>
      <p:sp>
        <p:nvSpPr>
          <p:cNvPr id="32" name="角丸四角形 31"/>
          <p:cNvSpPr/>
          <p:nvPr/>
        </p:nvSpPr>
        <p:spPr>
          <a:xfrm>
            <a:off x="357158" y="642918"/>
            <a:ext cx="8429684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Experimental determination is very important since applicability of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pQCD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is doubtable in low </a:t>
            </a:r>
            <a:r>
              <a:rPr lang="en-US" altLang="ja-JP" sz="2000" dirty="0" err="1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pT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region</a:t>
            </a:r>
            <a:endParaRPr kumimoji="1" lang="ja-JP" altLang="en-US" sz="2000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1428728" y="5357802"/>
            <a:ext cx="4286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defRPr/>
            </a:pPr>
            <a:endParaRPr lang="en-US" altLang="ja-JP" sz="16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 31"/>
          <p:cNvSpPr/>
          <p:nvPr/>
        </p:nvSpPr>
        <p:spPr>
          <a:xfrm>
            <a:off x="142844" y="1000108"/>
            <a:ext cx="2214578" cy="157163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0" y="2714620"/>
            <a:ext cx="6072198" cy="1214446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4" name="タイトル 1"/>
          <p:cNvSpPr>
            <a:spLocks noGrp="1"/>
          </p:cNvSpPr>
          <p:nvPr>
            <p:ph type="title"/>
          </p:nvPr>
        </p:nvSpPr>
        <p:spPr>
          <a:xfrm>
            <a:off x="457200" y="11113"/>
            <a:ext cx="8229600" cy="917557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Virtual Photon Measurement</a:t>
            </a:r>
            <a:endParaRPr lang="ja-JP" altLang="en-US" dirty="0" smtClean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5" name="日付プレースホルダ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37" name="フッター プレースホルダ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36" name="スライド番号プレースホル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41</a:t>
            </a:fld>
            <a:endParaRPr kumimoji="1" lang="ja-JP" altLang="en-US"/>
          </a:p>
        </p:txBody>
      </p:sp>
      <p:grpSp>
        <p:nvGrpSpPr>
          <p:cNvPr id="2" name="グループ化 18"/>
          <p:cNvGrpSpPr>
            <a:grpSpLocks/>
          </p:cNvGrpSpPr>
          <p:nvPr/>
        </p:nvGrpSpPr>
        <p:grpSpPr bwMode="auto">
          <a:xfrm>
            <a:off x="500034" y="4143380"/>
            <a:ext cx="3571875" cy="2386011"/>
            <a:chOff x="142844" y="2714620"/>
            <a:chExt cx="3571900" cy="2528406"/>
          </a:xfrm>
        </p:grpSpPr>
        <p:pic>
          <p:nvPicPr>
            <p:cNvPr id="2063" name="Picture 23" descr="Dalitz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2844" y="2714620"/>
              <a:ext cx="3571900" cy="2528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Rectangle 31"/>
            <p:cNvSpPr>
              <a:spLocks noChangeArrowheads="1"/>
            </p:cNvSpPr>
            <p:nvPr/>
          </p:nvSpPr>
          <p:spPr bwMode="auto">
            <a:xfrm>
              <a:off x="794506" y="2803528"/>
              <a:ext cx="1177200" cy="2171216"/>
            </a:xfrm>
            <a:prstGeom prst="rect">
              <a:avLst/>
            </a:prstGeom>
            <a:solidFill>
              <a:srgbClr val="FF9900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  <p:sp>
          <p:nvSpPr>
            <p:cNvPr id="2065" name="Rectangle 32"/>
            <p:cNvSpPr>
              <a:spLocks noChangeArrowheads="1"/>
            </p:cNvSpPr>
            <p:nvPr/>
          </p:nvSpPr>
          <p:spPr bwMode="auto">
            <a:xfrm>
              <a:off x="370572" y="2803528"/>
              <a:ext cx="166897" cy="2171216"/>
            </a:xfrm>
            <a:prstGeom prst="rect">
              <a:avLst/>
            </a:prstGeom>
            <a:solidFill>
              <a:srgbClr val="00CCFF">
                <a:alpha val="30196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ja-JP" altLang="en-US"/>
            </a:p>
          </p:txBody>
        </p:sp>
      </p:grpSp>
      <p:sp>
        <p:nvSpPr>
          <p:cNvPr id="19" name="テキスト ボックス 18"/>
          <p:cNvSpPr txBox="1"/>
          <p:nvPr/>
        </p:nvSpPr>
        <p:spPr>
          <a:xfrm>
            <a:off x="2500298" y="1071546"/>
            <a:ext cx="4857752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22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Any source of real </a:t>
            </a:r>
            <a:r>
              <a:rPr lang="en-US" altLang="ja-JP" sz="20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can emit </a:t>
            </a:r>
            <a:r>
              <a:rPr lang="en-US" altLang="ja-JP" sz="20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with very low mass.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Convert direct </a:t>
            </a:r>
            <a:r>
              <a:rPr lang="en-US" altLang="ja-JP" sz="2000" dirty="0">
                <a:latin typeface="Symbol" pitchFamily="18" charset="2"/>
                <a:ea typeface="Arial Unicode MS" pitchFamily="50" charset="-128"/>
                <a:cs typeface="Arial Unicode MS" pitchFamily="50" charset="-128"/>
              </a:rPr>
              <a:t>g</a:t>
            </a:r>
            <a:r>
              <a:rPr lang="en-US" altLang="ja-JP" sz="2000" baseline="30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*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fraction to real direct photon yield</a:t>
            </a:r>
          </a:p>
        </p:txBody>
      </p:sp>
      <p:sp>
        <p:nvSpPr>
          <p:cNvPr id="2059" name="テキスト ボックス 21"/>
          <p:cNvSpPr txBox="1">
            <a:spLocks noChangeArrowheads="1"/>
          </p:cNvSpPr>
          <p:nvPr/>
        </p:nvSpPr>
        <p:spPr bwMode="auto">
          <a:xfrm>
            <a:off x="5984875" y="3643314"/>
            <a:ext cx="315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i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S </a:t>
            </a:r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: Process dependent factor</a:t>
            </a:r>
            <a:endParaRPr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grpSp>
        <p:nvGrpSpPr>
          <p:cNvPr id="4" name="グループ化 21"/>
          <p:cNvGrpSpPr>
            <a:grpSpLocks/>
          </p:cNvGrpSpPr>
          <p:nvPr/>
        </p:nvGrpSpPr>
        <p:grpSpPr bwMode="auto">
          <a:xfrm>
            <a:off x="7072330" y="928670"/>
            <a:ext cx="2071670" cy="2000264"/>
            <a:chOff x="7090008" y="704830"/>
            <a:chExt cx="2227144" cy="1410377"/>
          </a:xfrm>
        </p:grpSpPr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7090008" y="810180"/>
              <a:ext cx="1968558" cy="113153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pitchFamily="34" charset="0"/>
              </a:endParaRPr>
            </a:p>
          </p:txBody>
        </p:sp>
        <p:pic>
          <p:nvPicPr>
            <p:cNvPr id="22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44885" y="1260111"/>
              <a:ext cx="717994" cy="603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2"/>
            <p:cNvSpPr txBox="1">
              <a:spLocks noChangeArrowheads="1"/>
            </p:cNvSpPr>
            <p:nvPr/>
          </p:nvSpPr>
          <p:spPr bwMode="auto">
            <a:xfrm>
              <a:off x="7332728" y="947721"/>
              <a:ext cx="38700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24" name="Text Box 13"/>
            <p:cNvSpPr txBox="1">
              <a:spLocks noChangeArrowheads="1"/>
            </p:cNvSpPr>
            <p:nvPr/>
          </p:nvSpPr>
          <p:spPr bwMode="auto">
            <a:xfrm>
              <a:off x="8144537" y="1190613"/>
              <a:ext cx="541490" cy="52322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sz="2400" b="1" dirty="0">
                  <a:solidFill>
                    <a:srgbClr val="CC3300"/>
                  </a:solidFill>
                  <a:latin typeface="Symbol" pitchFamily="18" charset="2"/>
                </a:rPr>
                <a:t>g</a:t>
              </a:r>
              <a:r>
                <a:rPr kumimoji="0" lang="en-US" altLang="ja-JP" sz="2400" b="1" baseline="30000" dirty="0">
                  <a:solidFill>
                    <a:srgbClr val="CC3300"/>
                  </a:solidFill>
                  <a:latin typeface="Symbol" pitchFamily="18" charset="2"/>
                </a:rPr>
                <a:t>*</a:t>
              </a:r>
            </a:p>
          </p:txBody>
        </p:sp>
        <p:sp>
          <p:nvSpPr>
            <p:cNvPr id="25" name="Text Box 14"/>
            <p:cNvSpPr txBox="1">
              <a:spLocks noChangeArrowheads="1"/>
            </p:cNvSpPr>
            <p:nvPr/>
          </p:nvSpPr>
          <p:spPr bwMode="auto">
            <a:xfrm>
              <a:off x="7332728" y="1672240"/>
              <a:ext cx="381432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33CC33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26" name="Text Box 15"/>
            <p:cNvSpPr txBox="1">
              <a:spLocks noChangeArrowheads="1"/>
            </p:cNvSpPr>
            <p:nvPr/>
          </p:nvSpPr>
          <p:spPr bwMode="auto">
            <a:xfrm>
              <a:off x="8340573" y="1696627"/>
              <a:ext cx="345170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99"/>
                  </a:solidFill>
                  <a:latin typeface="Comic Sans MS" pitchFamily="66" charset="0"/>
                </a:rPr>
                <a:t>q</a:t>
              </a:r>
            </a:p>
          </p:txBody>
        </p:sp>
        <p:sp>
          <p:nvSpPr>
            <p:cNvPr id="27" name="Line 16"/>
            <p:cNvSpPr>
              <a:spLocks noChangeShapeType="1"/>
            </p:cNvSpPr>
            <p:nvPr/>
          </p:nvSpPr>
          <p:spPr bwMode="auto">
            <a:xfrm flipV="1">
              <a:off x="8357302" y="1004053"/>
              <a:ext cx="295563" cy="26703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8" name="Line 17"/>
            <p:cNvSpPr>
              <a:spLocks noChangeShapeType="1"/>
            </p:cNvSpPr>
            <p:nvPr/>
          </p:nvSpPr>
          <p:spPr bwMode="auto">
            <a:xfrm flipV="1">
              <a:off x="8357302" y="1150372"/>
              <a:ext cx="430796" cy="12071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>
              <a:off x="8613829" y="704830"/>
              <a:ext cx="522919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</a:p>
          </p:txBody>
        </p:sp>
        <p:sp>
          <p:nvSpPr>
            <p:cNvPr id="30" name="Text Box 19"/>
            <p:cNvSpPr txBox="1">
              <a:spLocks noChangeArrowheads="1"/>
            </p:cNvSpPr>
            <p:nvPr/>
          </p:nvSpPr>
          <p:spPr bwMode="auto">
            <a:xfrm>
              <a:off x="8749064" y="979666"/>
              <a:ext cx="568088" cy="41858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kumimoji="0" lang="en-US" altLang="ja-JP" b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0" lang="en-US" altLang="ja-JP" b="1" baseline="3000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</a:p>
          </p:txBody>
        </p:sp>
      </p:grp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214282" y="2786058"/>
          <a:ext cx="5786478" cy="1056790"/>
        </p:xfrm>
        <a:graphic>
          <a:graphicData uri="http://schemas.openxmlformats.org/presentationml/2006/ole">
            <p:oleObj spid="_x0000_s37890" name="数式" r:id="rId6" imgW="2577960" imgH="49500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57158" y="1071546"/>
          <a:ext cx="2000264" cy="1285884"/>
        </p:xfrm>
        <a:graphic>
          <a:graphicData uri="http://schemas.openxmlformats.org/presentationml/2006/ole">
            <p:oleObj spid="_x0000_s37891" name="数式" r:id="rId7" imgW="1066680" imgH="457200" progId="Equation.3">
              <p:embed/>
            </p:oleObj>
          </a:graphicData>
        </a:graphic>
      </p:graphicFrame>
      <p:sp>
        <p:nvSpPr>
          <p:cNvPr id="2058" name="テキスト ボックス 23"/>
          <p:cNvSpPr txBox="1">
            <a:spLocks noChangeArrowheads="1"/>
          </p:cNvSpPr>
          <p:nvPr/>
        </p:nvSpPr>
        <p:spPr bwMode="auto">
          <a:xfrm>
            <a:off x="6357950" y="3143248"/>
            <a:ext cx="215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b="1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Kroll-Wada formula</a:t>
            </a:r>
            <a:endParaRPr lang="ja-JP" altLang="en-US" b="1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429124" y="4643446"/>
            <a:ext cx="43577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endParaRPr lang="en-US" altLang="ja-JP" sz="20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Wingdings" pitchFamily="2" charset="2"/>
              <a:buChar char="p"/>
              <a:defRPr/>
            </a:pP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 Possible to separate hadron decay components from </a:t>
            </a:r>
            <a:r>
              <a:rPr lang="en-US" altLang="ja-JP" sz="2000" dirty="0" smtClean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virtual photon </a:t>
            </a:r>
            <a:r>
              <a:rPr lang="en-US" altLang="ja-JP" sz="2000" dirty="0">
                <a:latin typeface="Arial Unicode MS" pitchFamily="50" charset="-128"/>
                <a:ea typeface="Arial Unicode MS" pitchFamily="50" charset="-128"/>
                <a:cs typeface="Arial Unicode MS" pitchFamily="50" charset="-128"/>
              </a:rPr>
              <a:t>in the proper mass window.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Electron ID</a:t>
            </a:r>
            <a:r>
              <a:rPr kumimoji="1" lang="en-US" altLang="ja-JP" dirty="0" smtClean="0"/>
              <a:t> with TRD (1)</a:t>
            </a:r>
            <a:endParaRPr kumimoji="1" lang="ja-JP" altLang="en-US" dirty="0"/>
          </a:p>
        </p:txBody>
      </p:sp>
      <p:pic>
        <p:nvPicPr>
          <p:cNvPr id="9" name="コンテンツ プレースホルダ 8" descr="Contam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000108"/>
            <a:ext cx="7715304" cy="3634220"/>
          </a:xfrm>
        </p:spPr>
      </p:pic>
      <p:sp>
        <p:nvSpPr>
          <p:cNvPr id="18" name="日付プレースホルダ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20" name="フッター プレースホル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19" name="スライド番号プレースホル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42</a:t>
            </a:fld>
            <a:endParaRPr kumimoji="1" lang="ja-JP" altLang="en-US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428596" y="4714884"/>
            <a:ext cx="8229600" cy="1571636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</a:rPr>
              <a:t>Used the </a:t>
            </a:r>
            <a:r>
              <a:rPr lang="en-US" altLang="ja-JP" sz="3200" kern="0" dirty="0" smtClean="0">
                <a:solidFill>
                  <a:schemeClr val="tx2"/>
                </a:solidFill>
              </a:rPr>
              <a:t>production of </a:t>
            </a:r>
            <a:r>
              <a:rPr lang="en-US" altLang="ja-JP" sz="3200" kern="0" noProof="0" dirty="0" smtClean="0">
                <a:solidFill>
                  <a:schemeClr val="tx2"/>
                </a:solidFill>
              </a:rPr>
              <a:t>ALICE full detector simulation with PYTHIA 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r>
              <a:rPr lang="en-US" altLang="ja-JP" sz="3200" kern="0" noProof="0" dirty="0" smtClean="0">
                <a:solidFill>
                  <a:schemeClr val="tx2"/>
                </a:solidFill>
              </a:rPr>
              <a:t>The fraction of electron (material conversion or </a:t>
            </a:r>
            <a:r>
              <a:rPr lang="en-US" altLang="ja-JP" sz="3200" kern="0" noProof="0" dirty="0" err="1" smtClean="0">
                <a:solidFill>
                  <a:schemeClr val="tx2"/>
                </a:solidFill>
              </a:rPr>
              <a:t>hadron</a:t>
            </a:r>
            <a:r>
              <a:rPr lang="en-US" altLang="ja-JP" sz="3200" kern="0" noProof="0" dirty="0" smtClean="0">
                <a:solidFill>
                  <a:schemeClr val="tx2"/>
                </a:solidFill>
              </a:rPr>
              <a:t> decay) increase with increasing TRD </a:t>
            </a:r>
            <a:r>
              <a:rPr lang="en-US" altLang="ja-JP" sz="3200" kern="0" dirty="0" smtClean="0">
                <a:solidFill>
                  <a:schemeClr val="tx2"/>
                </a:solidFill>
              </a:rPr>
              <a:t>l</a:t>
            </a:r>
            <a:r>
              <a:rPr lang="en-US" altLang="ja-JP" sz="3200" kern="0" noProof="0" dirty="0" err="1" smtClean="0">
                <a:solidFill>
                  <a:schemeClr val="tx2"/>
                </a:solidFill>
              </a:rPr>
              <a:t>ayer</a:t>
            </a:r>
            <a:r>
              <a:rPr lang="en-US" altLang="ja-JP" sz="3200" kern="0" noProof="0" dirty="0" smtClean="0">
                <a:solidFill>
                  <a:schemeClr val="tx2"/>
                </a:solidFill>
              </a:rPr>
              <a:t>.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14480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1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71802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2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357686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3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72132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4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58016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5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8072462" y="92867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TRD 6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0" y="1643050"/>
            <a:ext cx="1714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2">
                    <a:lumMod val="50000"/>
                  </a:schemeClr>
                </a:solidFill>
              </a:rPr>
              <a:t>Blue 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pion</a:t>
            </a:r>
            <a:endParaRPr kumimoji="1" lang="en-US" altLang="ja-JP" dirty="0" smtClean="0"/>
          </a:p>
          <a:p>
            <a:r>
              <a:rPr lang="en-US" altLang="ja-JP" dirty="0" err="1" smtClean="0">
                <a:solidFill>
                  <a:srgbClr val="00B050"/>
                </a:solidFill>
              </a:rPr>
              <a:t>Gleen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materlal</a:t>
            </a:r>
            <a:r>
              <a:rPr lang="en-US" altLang="ja-JP" dirty="0" smtClean="0"/>
              <a:t> conversion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Red </a:t>
            </a:r>
            <a:r>
              <a:rPr kumimoji="1" lang="en-US" altLang="ja-JP" dirty="0" smtClean="0"/>
              <a:t>: </a:t>
            </a:r>
            <a:r>
              <a:rPr kumimoji="1" lang="en-US" altLang="ja-JP" dirty="0" err="1" smtClean="0"/>
              <a:t>hadron</a:t>
            </a:r>
            <a:r>
              <a:rPr kumimoji="1" lang="en-US" altLang="ja-JP" dirty="0" smtClean="0"/>
              <a:t> decay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00232" y="2714620"/>
            <a:ext cx="13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GeV</a:t>
            </a:r>
            <a:r>
              <a:rPr kumimoji="1" lang="en-US" altLang="ja-JP" dirty="0" smtClean="0"/>
              <a:t>/c)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01122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Electron </a:t>
            </a:r>
            <a:r>
              <a:rPr kumimoji="1" lang="en-US" altLang="ja-JP" dirty="0" smtClean="0"/>
              <a:t>ID with TRD (2)</a:t>
            </a:r>
            <a:endParaRPr kumimoji="1" lang="ja-JP" altLang="en-US" dirty="0"/>
          </a:p>
        </p:txBody>
      </p:sp>
      <p:pic>
        <p:nvPicPr>
          <p:cNvPr id="4" name="コンテンツ プレースホルダ 3" descr="Pure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928670"/>
            <a:ext cx="8262447" cy="3786214"/>
          </a:xfrm>
        </p:spPr>
      </p:pic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43</a:t>
            </a:fld>
            <a:endParaRPr kumimoji="1" lang="ja-JP" altLang="en-US"/>
          </a:p>
        </p:txBody>
      </p:sp>
      <p:sp>
        <p:nvSpPr>
          <p:cNvPr id="8" name="コンテンツ プレースホルダ 2"/>
          <p:cNvSpPr txBox="1">
            <a:spLocks/>
          </p:cNvSpPr>
          <p:nvPr/>
        </p:nvSpPr>
        <p:spPr>
          <a:xfrm>
            <a:off x="428596" y="4714884"/>
            <a:ext cx="8229600" cy="1571636"/>
          </a:xfrm>
          <a:prstGeom prst="rect">
            <a:avLst/>
          </a:prstGeom>
        </p:spPr>
        <p:txBody>
          <a:bodyPr vert="horz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r>
              <a:rPr lang="en-US" altLang="ja-JP" sz="3200" kern="0" dirty="0" smtClean="0">
                <a:solidFill>
                  <a:schemeClr val="tx2"/>
                </a:solidFill>
              </a:rPr>
              <a:t>The “efficiency x purity” is the highest with using more than 4 layer of TRD, so we decided to apply TRD 4 layer cut in current analysis.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endParaRPr lang="en-US" altLang="ja-JP" sz="3200" kern="0" dirty="0" smtClean="0">
              <a:solidFill>
                <a:schemeClr val="tx2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844" y="857232"/>
            <a:ext cx="2060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D60093"/>
                </a:solidFill>
              </a:rPr>
              <a:t>Magenta</a:t>
            </a:r>
            <a:r>
              <a:rPr kumimoji="1" lang="en-US" altLang="ja-JP" dirty="0" smtClean="0"/>
              <a:t> : purity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Blue</a:t>
            </a:r>
            <a:r>
              <a:rPr lang="en-US" altLang="ja-JP" dirty="0" smtClean="0"/>
              <a:t> : efficiency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4282" y="2928934"/>
            <a:ext cx="2858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dirty="0" smtClean="0"/>
              <a:t> : efficiency x purity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01122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Invariant Mass Spectrum</a:t>
            </a:r>
            <a:endParaRPr kumimoji="1" lang="ja-JP" altLang="en-US" dirty="0"/>
          </a:p>
        </p:txBody>
      </p:sp>
      <p:sp>
        <p:nvSpPr>
          <p:cNvPr id="11" name="日付プレースホルダ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44</a:t>
            </a:fld>
            <a:endParaRPr kumimoji="1" lang="ja-JP" altLang="en-US"/>
          </a:p>
        </p:txBody>
      </p:sp>
      <p:sp>
        <p:nvSpPr>
          <p:cNvPr id="12" name="コンテンツ プレースホルダ 2"/>
          <p:cNvSpPr txBox="1">
            <a:spLocks/>
          </p:cNvSpPr>
          <p:nvPr/>
        </p:nvSpPr>
        <p:spPr>
          <a:xfrm>
            <a:off x="285720" y="4357694"/>
            <a:ext cx="8472518" cy="2214578"/>
          </a:xfrm>
          <a:prstGeom prst="rect">
            <a:avLst/>
          </a:prstGeom>
        </p:spPr>
        <p:txBody>
          <a:bodyPr vert="horz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Combinatorial background and Conversion electron pair dominates in the invariant mass spectrum.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u"/>
              <a:tabLst/>
              <a:defRPr/>
            </a:pPr>
            <a:r>
              <a:rPr lang="en-US" altLang="ja-JP" sz="3200" kern="0" dirty="0" smtClean="0"/>
              <a:t>Total mass yield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ja-JP" sz="3200" kern="0" dirty="0" smtClean="0"/>
              <a:t>is almost described by the combinatorial and material conversion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background </a:t>
            </a:r>
            <a:r>
              <a:rPr kumimoji="1" lang="en-US" altLang="ja-JP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within the statistical error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lang="en-US" altLang="ja-JP" sz="3200" kern="0" dirty="0" smtClean="0"/>
              <a:t>But it indicates to need more statistics and analysis is ongoing. </a:t>
            </a:r>
            <a:r>
              <a:rPr kumimoji="1" lang="en-US" altLang="ja-JP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1" lang="ja-JP" alt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図 14" descr="ee_mass_TRD4cut_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14422"/>
            <a:ext cx="4386270" cy="2974596"/>
          </a:xfrm>
          <a:prstGeom prst="rect">
            <a:avLst/>
          </a:prstGeom>
        </p:spPr>
      </p:pic>
      <p:pic>
        <p:nvPicPr>
          <p:cNvPr id="18" name="コンテンツ プレースホルダ 17" descr="ee_mass_TRD4cut_4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285860"/>
            <a:ext cx="4207288" cy="29289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572560" cy="86834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Evaluation the Statistics in First Year</a:t>
            </a:r>
            <a:endParaRPr kumimoji="1" lang="ja-JP" altLang="en-US" dirty="0"/>
          </a:p>
        </p:txBody>
      </p:sp>
      <p:pic>
        <p:nvPicPr>
          <p:cNvPr id="4" name="コンテンツ プレースホルダ 3" descr="cross_section_pQCD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428736"/>
            <a:ext cx="3924610" cy="4525962"/>
          </a:xfrm>
        </p:spPr>
      </p:pic>
      <p:sp>
        <p:nvSpPr>
          <p:cNvPr id="10" name="日付プレースホル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2" name="フッター プレースホル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11" name="スライド番号プレースホル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85984" y="2071678"/>
            <a:ext cx="2191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Red : 100M event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0070C0"/>
                </a:solidFill>
              </a:rPr>
              <a:t>Blue : 1G event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9" name="コンテンツ プレースホルダ 2"/>
          <p:cNvSpPr txBox="1">
            <a:spLocks/>
          </p:cNvSpPr>
          <p:nvPr/>
        </p:nvSpPr>
        <p:spPr>
          <a:xfrm>
            <a:off x="4643438" y="1142984"/>
            <a:ext cx="4214842" cy="5286412"/>
          </a:xfrm>
          <a:prstGeom prst="rect">
            <a:avLst/>
          </a:prstGeom>
        </p:spPr>
        <p:txBody>
          <a:bodyPr vert="horz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Evaluation from NLO </a:t>
            </a:r>
            <a:r>
              <a:rPr kumimoji="1" lang="en-US" altLang="ja-JP" sz="20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pQCD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calculation</a:t>
            </a: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Used INCNLO</a:t>
            </a:r>
          </a:p>
          <a:p>
            <a:pPr marL="12573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http://wwwlapp.in2p3.fr/lapth/PHOX_FAMILY/readme_inc.htm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CTEQ6M, BFG</a:t>
            </a:r>
          </a:p>
          <a:p>
            <a:pPr marL="12573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ja-JP" altLang="en-US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√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 : 7TeV pp</a:t>
            </a:r>
          </a:p>
          <a:p>
            <a:pPr marL="1257300" marR="0" lvl="2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μ : 0.5p</a:t>
            </a:r>
            <a:r>
              <a:rPr kumimoji="1" lang="en-US" altLang="ja-JP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,1.0p</a:t>
            </a:r>
            <a:r>
              <a:rPr kumimoji="1" lang="en-US" altLang="ja-JP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,2.0p</a:t>
            </a:r>
            <a:r>
              <a:rPr kumimoji="1" lang="en-US" altLang="ja-JP" sz="2000" b="0" i="0" u="none" strike="noStrike" kern="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Evaluation of the number of the virtual photon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altLang="ja-JP" sz="2000" kern="0" noProof="0" dirty="0" smtClean="0"/>
              <a:t>Error </a:t>
            </a:r>
            <a:r>
              <a:rPr lang="en-US" altLang="ja-JP" sz="2000" kern="0" dirty="0" smtClean="0"/>
              <a:t>propagation of </a:t>
            </a:r>
            <a:r>
              <a:rPr lang="en-US" altLang="ja-JP" sz="2000" dirty="0" smtClean="0"/>
              <a:t>background</a:t>
            </a:r>
            <a:r>
              <a:rPr lang="en-US" altLang="ja-JP" sz="2000" kern="0" noProof="0" dirty="0" smtClean="0"/>
              <a:t> subtraction included.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en-US" altLang="ja-JP" sz="2000" kern="0" dirty="0" smtClean="0"/>
              <a:t>Required Trigger : MB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Assumed DAQ rate :100Hz &amp; Duty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factor : ~</a:t>
            </a:r>
            <a:r>
              <a:rPr lang="en-US" altLang="ja-JP" sz="2000" kern="0" dirty="0" smtClean="0"/>
              <a:t>25%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altLang="ja-JP" sz="2000" kern="0" dirty="0" smtClean="0"/>
              <a:t>100M event ~ 2 Month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1" lang="en-US" altLang="ja-JP" sz="2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1G</a:t>
            </a:r>
            <a:r>
              <a:rPr kumimoji="1" lang="en-US" altLang="ja-JP" sz="20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event ~ 20 Month</a:t>
            </a:r>
            <a:endParaRPr kumimoji="1" lang="en-US" altLang="ja-JP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en-US" altLang="ja-JP" sz="2000" kern="0" dirty="0" smtClean="0"/>
              <a:t>Measured </a:t>
            </a:r>
            <a:r>
              <a:rPr lang="en-US" altLang="ja-JP" sz="2000" kern="0" dirty="0" err="1" smtClean="0"/>
              <a:t>pT</a:t>
            </a:r>
            <a:r>
              <a:rPr lang="en-US" altLang="ja-JP" sz="2000" kern="0" dirty="0" smtClean="0"/>
              <a:t> will reach ~5GeV/c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0"/>
            <a:ext cx="8305800" cy="714356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ALICE Detector</a:t>
            </a:r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4486300" y="428604"/>
            <a:ext cx="4657700" cy="60722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TPC (Time Projection Chamber)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tracking device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h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| &lt; 0.9, full azimuth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Largest ever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88 m</a:t>
            </a:r>
            <a:r>
              <a:rPr kumimoji="1" lang="en-US" altLang="ja-JP" sz="1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10</a:t>
            </a:r>
            <a:r>
              <a:rPr kumimoji="1" lang="ja-JP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 long, 5.6 m diameter, 570 k channels</a:t>
            </a: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3 % X</a:t>
            </a:r>
            <a:r>
              <a:rPr kumimoji="1" lang="en-US" altLang="ja-JP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Ne (86)/CO</a:t>
            </a:r>
            <a:r>
              <a:rPr kumimoji="1" lang="en-US" altLang="ja-JP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(9.5)/ N</a:t>
            </a:r>
            <a:r>
              <a:rPr kumimoji="1" lang="en-US" altLang="ja-JP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(4.5), O</a:t>
            </a:r>
            <a:r>
              <a:rPr kumimoji="1" lang="en-US" altLang="ja-JP" sz="1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~ 1 </a:t>
            </a:r>
            <a:r>
              <a:rPr kumimoji="1" lang="en-US" altLang="ja-JP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ppm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200150" lvl="2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max. 80 MB/event (after compression)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ITS(Inner Tracking System)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Tracking (|</a:t>
            </a:r>
            <a:r>
              <a:rPr lang="en-US" altLang="ja-JP" sz="1400" dirty="0" smtClean="0">
                <a:latin typeface="Symbol" pitchFamily="18" charset="2"/>
              </a:rPr>
              <a:t>h</a:t>
            </a:r>
            <a:r>
              <a:rPr lang="en-US" altLang="ja-JP" sz="1400" dirty="0" smtClean="0"/>
              <a:t>|&lt; 1) + multiplicity (|</a:t>
            </a:r>
            <a:r>
              <a:rPr lang="en-US" altLang="ja-JP" sz="1400" dirty="0" smtClean="0">
                <a:latin typeface="Symbol" pitchFamily="18" charset="2"/>
              </a:rPr>
              <a:t>h</a:t>
            </a:r>
            <a:r>
              <a:rPr lang="en-US" altLang="ja-JP" sz="1400" dirty="0" smtClean="0"/>
              <a:t>|&lt; 2)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Si pixel/drift/strip; 2 layers each </a:t>
            </a:r>
            <a:r>
              <a:rPr lang="en-US" altLang="ja-JP" sz="1400" dirty="0" err="1" smtClean="0"/>
              <a:t>r</a:t>
            </a:r>
            <a:r>
              <a:rPr lang="en-US" altLang="ja-JP" sz="1400" dirty="0" err="1" smtClean="0">
                <a:latin typeface="Symbol" pitchFamily="18" charset="2"/>
              </a:rPr>
              <a:t>f</a:t>
            </a:r>
            <a:r>
              <a:rPr lang="en-US" altLang="ja-JP" sz="1400" dirty="0" smtClean="0"/>
              <a:t> resolution: 12, 38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TRD(Transition  Radiation Detector)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Tracking and particle identification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|</a:t>
            </a:r>
            <a:r>
              <a:rPr lang="en-US" altLang="ja-JP" sz="1400" dirty="0" smtClean="0">
                <a:latin typeface="Symbol" pitchFamily="18" charset="2"/>
              </a:rPr>
              <a:t>h</a:t>
            </a:r>
            <a:r>
              <a:rPr lang="en-US" altLang="ja-JP" sz="1400" dirty="0" smtClean="0"/>
              <a:t>| &lt; 0.9, full azimuth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400 – 600 </a:t>
            </a:r>
            <a:r>
              <a:rPr lang="en-US" altLang="ja-JP" sz="1400" dirty="0" smtClean="0">
                <a:latin typeface="Symbol" pitchFamily="18" charset="2"/>
              </a:rPr>
              <a:t>m</a:t>
            </a:r>
            <a:r>
              <a:rPr lang="en-US" altLang="ja-JP" sz="1400" dirty="0" smtClean="0"/>
              <a:t>m resolution in </a:t>
            </a:r>
            <a:r>
              <a:rPr lang="en-US" altLang="ja-JP" sz="1400" dirty="0" err="1" smtClean="0"/>
              <a:t>r</a:t>
            </a:r>
            <a:r>
              <a:rPr lang="en-US" altLang="ja-JP" sz="1400" dirty="0" err="1" smtClean="0">
                <a:latin typeface="Symbol" pitchFamily="18" charset="2"/>
              </a:rPr>
              <a:t>f</a:t>
            </a:r>
            <a:r>
              <a:rPr lang="en-US" altLang="ja-JP" sz="1400" dirty="0" smtClean="0"/>
              <a:t>, 23 mm in z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altLang="ja-JP" sz="1400" dirty="0" smtClean="0"/>
              <a:t>e/</a:t>
            </a:r>
            <a:r>
              <a:rPr lang="en-US" altLang="ja-JP" sz="1400" dirty="0" smtClean="0">
                <a:latin typeface="Symbol" pitchFamily="18" charset="2"/>
              </a:rPr>
              <a:t>p</a:t>
            </a:r>
            <a:r>
              <a:rPr lang="en-US" altLang="ja-JP" sz="1400" dirty="0" smtClean="0"/>
              <a:t> separation &gt; 100 at </a:t>
            </a:r>
            <a:r>
              <a:rPr lang="en-US" altLang="ja-JP" sz="1400" i="1" dirty="0" err="1" smtClean="0"/>
              <a:t>p</a:t>
            </a:r>
            <a:r>
              <a:rPr lang="en-US" altLang="ja-JP" sz="1400" i="1" baseline="-25000" dirty="0" err="1" smtClean="0"/>
              <a:t>T</a:t>
            </a:r>
            <a:r>
              <a:rPr lang="en-US" altLang="ja-JP" sz="1400" dirty="0" smtClean="0"/>
              <a:t> &gt; 3 </a:t>
            </a:r>
            <a:r>
              <a:rPr lang="en-US" altLang="ja-JP" sz="1400" dirty="0" err="1" smtClean="0"/>
              <a:t>GeV</a:t>
            </a:r>
            <a:r>
              <a:rPr lang="en-US" altLang="ja-JP" sz="1400" dirty="0" smtClean="0"/>
              <a:t>/</a:t>
            </a:r>
            <a:r>
              <a:rPr lang="en-US" altLang="ja-JP" sz="1400" i="1" dirty="0" smtClean="0"/>
              <a:t>c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Track</a:t>
            </a:r>
            <a:r>
              <a:rPr kumimoji="1" lang="en-US" altLang="ja-JP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finding</a:t>
            </a: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efficiency ~ 90 % @ </a:t>
            </a:r>
            <a:r>
              <a:rPr lang="en-US" altLang="ja-JP" sz="1400" i="1" dirty="0" err="1" smtClean="0"/>
              <a:t>p</a:t>
            </a:r>
            <a:r>
              <a:rPr lang="en-US" altLang="ja-JP" sz="1400" i="1" baseline="-25000" dirty="0" err="1" smtClean="0"/>
              <a:t>T</a:t>
            </a:r>
            <a:r>
              <a:rPr lang="en-US" altLang="ja-JP" sz="1400" i="1" baseline="-25000" dirty="0" smtClean="0"/>
              <a:t> </a:t>
            </a:r>
            <a:r>
              <a:rPr kumimoji="1" lang="en-US" altLang="ja-JP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1GeV/c</a:t>
            </a:r>
            <a:endParaRPr lang="en-US" altLang="ja-JP" sz="1400" dirty="0" smtClean="0"/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kumimoji="1" lang="en-US" altLang="ja-JP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Momentum</a:t>
            </a:r>
            <a:r>
              <a:rPr kumimoji="1" lang="en-US" altLang="ja-JP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resolution of electrons ~ 2% @ </a:t>
            </a:r>
            <a:r>
              <a:rPr lang="en-US" altLang="ja-JP" sz="1400" i="1" dirty="0" err="1" smtClean="0"/>
              <a:t>p</a:t>
            </a:r>
            <a:r>
              <a:rPr lang="en-US" altLang="ja-JP" sz="1400" i="1" baseline="-25000" dirty="0" err="1" smtClean="0"/>
              <a:t>T</a:t>
            </a:r>
            <a:r>
              <a:rPr kumimoji="1" lang="en-US" altLang="ja-JP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&gt; 4GeV/c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5" descr="ALIce_SETUP_c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642918"/>
            <a:ext cx="442915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5"/>
          <p:cNvSpPr txBox="1">
            <a:spLocks noChangeArrowheads="1"/>
          </p:cNvSpPr>
          <p:nvPr/>
        </p:nvSpPr>
        <p:spPr>
          <a:xfrm>
            <a:off x="285720" y="4143380"/>
            <a:ext cx="4657700" cy="207170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1400" noProof="0" dirty="0" smtClean="0"/>
              <a:t>PHOS (Photon Spectrometer)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1400" noProof="0" dirty="0" smtClean="0"/>
              <a:t>EMCAL (</a:t>
            </a:r>
            <a:r>
              <a:rPr lang="en-US" altLang="ja-JP" sz="1400" noProof="0" dirty="0" err="1" smtClean="0"/>
              <a:t>ElectroMagnetic</a:t>
            </a:r>
            <a:r>
              <a:rPr lang="en-US" altLang="ja-JP" sz="1400" noProof="0" dirty="0" smtClean="0"/>
              <a:t> Calorimeter)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400" dirty="0" smtClean="0"/>
              <a:t>Photon &amp; electron measurement</a:t>
            </a:r>
            <a:endParaRPr lang="en-US" altLang="ja-JP" sz="1400" noProof="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400" dirty="0" smtClean="0"/>
              <a:t>|</a:t>
            </a:r>
            <a:r>
              <a:rPr lang="en-US" altLang="ja-JP" sz="1400" dirty="0" smtClean="0">
                <a:latin typeface="Symbol" pitchFamily="18" charset="2"/>
              </a:rPr>
              <a:t>h</a:t>
            </a:r>
            <a:r>
              <a:rPr lang="en-US" altLang="ja-JP" sz="1400" dirty="0" smtClean="0"/>
              <a:t>| &lt; 0.7, 120 degree azimuth</a:t>
            </a:r>
            <a:endParaRPr kumimoji="1" lang="en-US" altLang="ja-JP" sz="14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ja-JP" sz="1400" noProof="0" dirty="0" smtClean="0"/>
              <a:t>J-Cal (Jet Calorimeter)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Same as EMCAL, but located</a:t>
            </a:r>
            <a:r>
              <a:rPr kumimoji="1" lang="en-US" altLang="ja-JP" sz="1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opposite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ja-JP" sz="1400" baseline="0" noProof="0" dirty="0" smtClean="0"/>
              <a:t>See nest page</a:t>
            </a:r>
            <a:endParaRPr kumimoji="1" lang="en-US" altLang="ja-JP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日付プレースホルダ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10" name="フッター プレースホル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cal-des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5834074" cy="4214984"/>
          </a:xfrm>
          <a:prstGeom prst="rect">
            <a:avLst/>
          </a:prstGeom>
          <a:noFill/>
        </p:spPr>
      </p:pic>
      <p:pic>
        <p:nvPicPr>
          <p:cNvPr id="3075" name="Picture 3" descr="jcal-des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071546"/>
            <a:ext cx="2764365" cy="3305188"/>
          </a:xfrm>
          <a:prstGeom prst="rect">
            <a:avLst/>
          </a:prstGeom>
          <a:noFill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357686" y="4786322"/>
            <a:ext cx="4587875" cy="11695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altLang="ja-JP" dirty="0"/>
              <a:t>J-cal for LHC-ALICE experiment</a:t>
            </a:r>
          </a:p>
          <a:p>
            <a:pPr algn="ctr"/>
            <a:r>
              <a:rPr lang="en-US" altLang="ja-JP" sz="1600" dirty="0"/>
              <a:t>for back-to-back jets </a:t>
            </a:r>
            <a:r>
              <a:rPr lang="en-US" altLang="ja-JP" sz="1600" dirty="0" smtClean="0"/>
              <a:t>measurements</a:t>
            </a:r>
          </a:p>
          <a:p>
            <a:pPr algn="ctr"/>
            <a:r>
              <a:rPr lang="en-US" altLang="ja-JP" sz="1600" dirty="0" smtClean="0"/>
              <a:t>J-Cal construction talk by Tatsuya </a:t>
            </a:r>
            <a:r>
              <a:rPr lang="en-US" altLang="ja-JP" sz="1600" dirty="0" err="1" smtClean="0"/>
              <a:t>Chujo</a:t>
            </a:r>
            <a:r>
              <a:rPr lang="en-US" altLang="ja-JP" dirty="0"/>
              <a:t> </a:t>
            </a:r>
            <a:r>
              <a:rPr lang="en-US" altLang="ja-JP" dirty="0" smtClean="0"/>
              <a:t>on Nov. 6</a:t>
            </a:r>
            <a:endParaRPr lang="en-US" altLang="ja-JP" sz="1600" dirty="0"/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500034" y="214290"/>
            <a:ext cx="8305800" cy="7143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Jet – Calorimeter (J-Cal)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000132"/>
          </a:xfrm>
        </p:spPr>
        <p:txBody>
          <a:bodyPr/>
          <a:lstStyle/>
          <a:p>
            <a:r>
              <a:rPr kumimoji="1" lang="en-US" altLang="ja-JP" dirty="0" smtClean="0"/>
              <a:t>LHC : QCD Machine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4286280" cy="5000659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 smtClean="0"/>
              <a:t>Jet Physics</a:t>
            </a:r>
          </a:p>
          <a:p>
            <a:pPr lvl="1"/>
            <a:r>
              <a:rPr lang="en-US" altLang="ja-JP" dirty="0" smtClean="0"/>
              <a:t>Inclusive Jet production, </a:t>
            </a:r>
            <a:r>
              <a:rPr kumimoji="1" lang="en-US" altLang="ja-JP" dirty="0" smtClean="0"/>
              <a:t>Dijet production, </a:t>
            </a:r>
            <a:r>
              <a:rPr lang="en-US" altLang="ja-JP" dirty="0" smtClean="0"/>
              <a:t>Dijet angle distribution, </a:t>
            </a:r>
            <a:r>
              <a:rPr kumimoji="1" lang="en-US" altLang="ja-JP" dirty="0" smtClean="0"/>
              <a:t>Jet structure</a:t>
            </a:r>
          </a:p>
          <a:p>
            <a:pPr lvl="1"/>
            <a:r>
              <a:rPr lang="en-US" altLang="ja-JP" dirty="0" smtClean="0"/>
              <a:t>Monte Carlo Tuning</a:t>
            </a:r>
          </a:p>
          <a:p>
            <a:pPr lvl="1"/>
            <a:r>
              <a:rPr kumimoji="1" lang="en-US" altLang="ja-JP" dirty="0" smtClean="0"/>
              <a:t>Constraints on PDFs and strong coupling constant at ultra high Q</a:t>
            </a:r>
            <a:r>
              <a:rPr lang="en-US" altLang="ja-JP" baseline="30000" dirty="0" smtClean="0"/>
              <a:t>2</a:t>
            </a:r>
            <a:endParaRPr kumimoji="1" lang="en-US" altLang="ja-JP" baseline="30000" dirty="0" smtClean="0"/>
          </a:p>
          <a:p>
            <a:pPr lvl="1"/>
            <a:r>
              <a:rPr lang="en-US" altLang="ja-JP" dirty="0" smtClean="0"/>
              <a:t>Photon + Jets</a:t>
            </a:r>
          </a:p>
          <a:p>
            <a:pPr lvl="2"/>
            <a:r>
              <a:rPr lang="en-US" altLang="ja-JP" dirty="0" smtClean="0"/>
              <a:t>Test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pPr lvl="2"/>
            <a:r>
              <a:rPr kumimoji="1" lang="en-US" altLang="ja-JP" dirty="0" smtClean="0"/>
              <a:t>Monte Carlo Tuning</a:t>
            </a:r>
          </a:p>
          <a:p>
            <a:r>
              <a:rPr lang="en-US" altLang="ja-JP" dirty="0" smtClean="0"/>
              <a:t>Underlying Event</a:t>
            </a:r>
          </a:p>
          <a:p>
            <a:pPr lvl="1"/>
            <a:r>
              <a:rPr kumimoji="1" lang="en-US" altLang="ja-JP" dirty="0" smtClean="0"/>
              <a:t>Scaling from lower energy experiments to LHC</a:t>
            </a:r>
          </a:p>
          <a:p>
            <a:pPr lvl="1"/>
            <a:r>
              <a:rPr lang="en-US" altLang="ja-JP" dirty="0" smtClean="0"/>
              <a:t>Basis for high </a:t>
            </a:r>
            <a:r>
              <a:rPr lang="en-US" altLang="ja-JP" dirty="0" err="1" smtClean="0"/>
              <a:t>p</a:t>
            </a:r>
            <a:r>
              <a:rPr lang="en-US" altLang="ja-JP" baseline="-25000" dirty="0" err="1" smtClean="0"/>
              <a:t>T</a:t>
            </a:r>
            <a:r>
              <a:rPr lang="en-US" altLang="ja-JP" dirty="0" smtClean="0"/>
              <a:t> physics program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57232"/>
            <a:ext cx="4429124" cy="590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01122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 smtClean="0"/>
              <a:t>Tevatron</a:t>
            </a:r>
            <a:r>
              <a:rPr kumimoji="1" lang="en-US" altLang="ja-JP" dirty="0" smtClean="0"/>
              <a:t> -&gt; LHC Parton Kinematics</a:t>
            </a:r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1"/>
          </p:nvPr>
        </p:nvSpPr>
        <p:spPr>
          <a:xfrm>
            <a:off x="5500694" y="1447800"/>
            <a:ext cx="3186106" cy="4572000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80391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Jet Production @ ALICE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2009/11/5</a:t>
            </a:r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The Workshop ALICE Upgredes by Asian Countries @ Yonsei University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285720" y="4071942"/>
            <a:ext cx="4071966" cy="1839907"/>
          </a:xfrm>
        </p:spPr>
        <p:txBody>
          <a:bodyPr>
            <a:normAutofit fontScale="85000" lnSpcReduction="20000"/>
          </a:bodyPr>
          <a:lstStyle/>
          <a:p>
            <a:r>
              <a:rPr kumimoji="1" lang="en-US" altLang="ja-JP" dirty="0" smtClean="0"/>
              <a:t>Test </a:t>
            </a:r>
            <a:r>
              <a:rPr kumimoji="1" lang="en-US" altLang="ja-JP" dirty="0" err="1" smtClean="0"/>
              <a:t>pQCD</a:t>
            </a:r>
            <a:endParaRPr kumimoji="1" lang="en-US" altLang="ja-JP" dirty="0" smtClean="0"/>
          </a:p>
          <a:p>
            <a:r>
              <a:rPr lang="en-US" altLang="ja-JP" dirty="0" smtClean="0"/>
              <a:t>Based on </a:t>
            </a:r>
            <a:r>
              <a:rPr lang="en-US" altLang="ja-JP" dirty="0" err="1" smtClean="0"/>
              <a:t>pQCD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Extract PDFs </a:t>
            </a:r>
          </a:p>
          <a:p>
            <a:pPr lvl="1"/>
            <a:r>
              <a:rPr lang="en-US" altLang="ja-JP" dirty="0" smtClean="0"/>
              <a:t>Strong coupling constant</a:t>
            </a:r>
          </a:p>
          <a:p>
            <a:pPr lvl="1"/>
            <a:r>
              <a:rPr lang="en-US" altLang="ja-JP" dirty="0" smtClean="0"/>
              <a:t>Study &amp; test matrix element calculations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500594" cy="239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2977" y="1142984"/>
            <a:ext cx="4291023" cy="358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正方形/長方形 10"/>
          <p:cNvSpPr/>
          <p:nvPr/>
        </p:nvSpPr>
        <p:spPr>
          <a:xfrm>
            <a:off x="4929190" y="2714620"/>
            <a:ext cx="357190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3357554" y="2285992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3857620" y="2285992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2285984" y="2928934"/>
            <a:ext cx="214314" cy="714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コンテンツ プレースホルダ 2"/>
          <p:cNvSpPr txBox="1">
            <a:spLocks/>
          </p:cNvSpPr>
          <p:nvPr/>
        </p:nvSpPr>
        <p:spPr>
          <a:xfrm>
            <a:off x="4429124" y="4143380"/>
            <a:ext cx="4071966" cy="1982783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Underlying event makes the measurement complicated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altLang="ja-JP" sz="2600" dirty="0" smtClean="0"/>
              <a:t>Good place to study nature of underlying event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lang="en-US" altLang="ja-JP" sz="26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1" lang="en-US" altLang="ja-JP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ジャパネスク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ジャパネスク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2624</TotalTime>
  <Words>3092</Words>
  <Application>Microsoft Office PowerPoint</Application>
  <PresentationFormat>画面に合わせる (4:3)</PresentationFormat>
  <Paragraphs>666</Paragraphs>
  <Slides>45</Slides>
  <Notes>10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45</vt:i4>
      </vt:variant>
    </vt:vector>
  </HeadingPairs>
  <TitlesOfParts>
    <vt:vector size="48" baseType="lpstr">
      <vt:lpstr>ジャパネスク</vt:lpstr>
      <vt:lpstr>Image</vt:lpstr>
      <vt:lpstr>数式</vt:lpstr>
      <vt:lpstr>Photon Analysis &amp; J-Cal</vt:lpstr>
      <vt:lpstr>Outline</vt:lpstr>
      <vt:lpstr>Introduction</vt:lpstr>
      <vt:lpstr>Large Hadron Collider @ CERN</vt:lpstr>
      <vt:lpstr>ALICE Detector</vt:lpstr>
      <vt:lpstr>スライド 6</vt:lpstr>
      <vt:lpstr>LHC : QCD Machine</vt:lpstr>
      <vt:lpstr>Tevatron -&gt; LHC Parton Kinematics</vt:lpstr>
      <vt:lpstr>Jet Production @ ALICE</vt:lpstr>
      <vt:lpstr>Boson + Jet Production @ ALICE</vt:lpstr>
      <vt:lpstr>Jet Production &amp; Measurement</vt:lpstr>
      <vt:lpstr>Jet Finding Algorithm</vt:lpstr>
      <vt:lpstr>Jet Finding Algorithm </vt:lpstr>
      <vt:lpstr>Which is the best algorithm ?</vt:lpstr>
      <vt:lpstr>Inclusive Jet Production</vt:lpstr>
      <vt:lpstr>DiJet Production</vt:lpstr>
      <vt:lpstr>Jet Structure (qg Jet Separation)</vt:lpstr>
      <vt:lpstr>PDF with Recent Tevatron Jet Data</vt:lpstr>
      <vt:lpstr>Prompt Photon Production</vt:lpstr>
      <vt:lpstr>Low pT Photon Measurement</vt:lpstr>
      <vt:lpstr>Photon-Jet Production</vt:lpstr>
      <vt:lpstr>Underlying Event (UE)</vt:lpstr>
      <vt:lpstr>Summary</vt:lpstr>
      <vt:lpstr>Backup Slides</vt:lpstr>
      <vt:lpstr>スライド 25</vt:lpstr>
      <vt:lpstr>スライド 26</vt:lpstr>
      <vt:lpstr>スライド 27</vt:lpstr>
      <vt:lpstr>Difinition of Efficiency</vt:lpstr>
      <vt:lpstr>Efficiency of PYTHIA</vt:lpstr>
      <vt:lpstr>HIJING with PYTHIA</vt:lpstr>
      <vt:lpstr>Energy reconstruction with HIJING</vt:lpstr>
      <vt:lpstr>Efficiency of HIJING</vt:lpstr>
      <vt:lpstr>dE/parton Et distribution</vt:lpstr>
      <vt:lpstr>Area of Jet &amp; background Et in PYTHIA Jet</vt:lpstr>
      <vt:lpstr>Measured Energy and Energy Correction</vt:lpstr>
      <vt:lpstr>Number of Jets</vt:lpstr>
      <vt:lpstr>Radiation effect for dϕ resolution</vt:lpstr>
      <vt:lpstr>Radiation effect for Energy reconstruction</vt:lpstr>
      <vt:lpstr>Efficiency &amp; Purity for Axis</vt:lpstr>
      <vt:lpstr>Low pT Photons</vt:lpstr>
      <vt:lpstr>Virtual Photon Measurement</vt:lpstr>
      <vt:lpstr>Electron ID with TRD (1)</vt:lpstr>
      <vt:lpstr>Electron ID with TRD (2)</vt:lpstr>
      <vt:lpstr>Invariant Mass Spectrum</vt:lpstr>
      <vt:lpstr>Evaluation the Statistics in First Year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@ ALICE with J-Cal</dc:title>
  <dc:creator>takuma</dc:creator>
  <cp:lastModifiedBy>takuma</cp:lastModifiedBy>
  <cp:revision>172</cp:revision>
  <dcterms:created xsi:type="dcterms:W3CDTF">2009-11-02T05:43:08Z</dcterms:created>
  <dcterms:modified xsi:type="dcterms:W3CDTF">2009-11-10T15:51:24Z</dcterms:modified>
</cp:coreProperties>
</file>