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58" r:id="rId5"/>
    <p:sldId id="268" r:id="rId6"/>
    <p:sldId id="279" r:id="rId7"/>
    <p:sldId id="298" r:id="rId8"/>
    <p:sldId id="291" r:id="rId9"/>
    <p:sldId id="263" r:id="rId10"/>
    <p:sldId id="275" r:id="rId11"/>
    <p:sldId id="294" r:id="rId12"/>
    <p:sldId id="278" r:id="rId13"/>
    <p:sldId id="297" r:id="rId14"/>
    <p:sldId id="272" r:id="rId15"/>
    <p:sldId id="273" r:id="rId16"/>
    <p:sldId id="292" r:id="rId17"/>
    <p:sldId id="269" r:id="rId18"/>
    <p:sldId id="295" r:id="rId19"/>
    <p:sldId id="274" r:id="rId20"/>
    <p:sldId id="287" r:id="rId21"/>
    <p:sldId id="265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57903" autoAdjust="0"/>
  </p:normalViewPr>
  <p:slideViewPr>
    <p:cSldViewPr>
      <p:cViewPr varScale="1">
        <p:scale>
          <a:sx n="44" d="100"/>
          <a:sy n="44" d="100"/>
        </p:scale>
        <p:origin x="-19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E9C96-B4C9-47DF-BC24-48D3568BC52D}" type="datetimeFigureOut">
              <a:rPr kumimoji="1" lang="ja-JP" altLang="en-US" smtClean="0"/>
              <a:pPr/>
              <a:t>2011/9/23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A5201-8AFC-46A3-A335-16EBCB6FDB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5201-8AFC-46A3-A335-16EBCB6FDB4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2011/9/23</a:t>
            </a:r>
            <a:endParaRPr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Sanshiro WPCF2011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79512" y="58614"/>
            <a:ext cx="87849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8497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2011/9/23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Sanshiro WPCF2011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30888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Identified particle v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 measurements at 200 GeV Au+Au collisions at </a:t>
            </a:r>
            <a:r>
              <a:rPr lang="en-US" altLang="ja-JP" dirty="0" smtClean="0"/>
              <a:t>RHIC-PHENIX experiment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Sanshiro Mizuno for PHENIX Collaboration</a:t>
            </a:r>
          </a:p>
          <a:p>
            <a:r>
              <a:rPr lang="en-US" altLang="ja-JP" dirty="0" smtClean="0"/>
              <a:t>University of Tsukuba</a:t>
            </a:r>
          </a:p>
          <a:p>
            <a:r>
              <a:rPr kumimoji="1" lang="en-US" altLang="ja-JP" dirty="0" smtClean="0"/>
              <a:t>WPCF 2011 at Tokyo University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5" name="Picture 13" descr="C:\Users\sanshirou\Desktop\TALK\QM\presentation\picture\phenix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622032"/>
            <a:ext cx="1449936" cy="473243"/>
          </a:xfrm>
          <a:prstGeom prst="rect">
            <a:avLst/>
          </a:prstGeom>
          <a:noFill/>
        </p:spPr>
      </p:pic>
      <p:pic>
        <p:nvPicPr>
          <p:cNvPr id="6" name="Picture 14" descr="C:\Users\sanshirou\Desktop\TALK\QM\presentation\picture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373216"/>
            <a:ext cx="896888" cy="896888"/>
          </a:xfrm>
          <a:prstGeom prst="rect">
            <a:avLst/>
          </a:prstGeom>
          <a:noFill/>
        </p:spPr>
      </p:pic>
      <p:pic>
        <p:nvPicPr>
          <p:cNvPr id="1026" name="Picture 2" descr="C:\Users\sanshirou\Desktop\TALK\WPCF\presentation\picture\WPCF2011 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622032"/>
            <a:ext cx="1606674" cy="693291"/>
          </a:xfrm>
          <a:prstGeom prst="rect">
            <a:avLst/>
          </a:prstGeom>
          <a:noFill/>
        </p:spPr>
      </p:pic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2011/9/23</a:t>
            </a:r>
            <a:endParaRPr kumimoji="1"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Sanshiro WPCF2011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372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Result(quark scaling)</a:t>
            </a:r>
            <a:endParaRPr kumimoji="1" lang="ja-JP" altLang="en-US" sz="3200" b="1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664" y="5013176"/>
            <a:ext cx="86088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The number of constituent quark scaling has been tested for v</a:t>
            </a:r>
            <a:r>
              <a:rPr kumimoji="1" lang="en-US" altLang="ja-JP" sz="2200" baseline="-25000" dirty="0" smtClean="0"/>
              <a:t>3</a:t>
            </a:r>
            <a:r>
              <a:rPr kumimoji="1" lang="en-US" altLang="ja-JP" sz="2200" dirty="0" smtClean="0"/>
              <a:t> for KE</a:t>
            </a:r>
            <a:r>
              <a:rPr kumimoji="1" lang="en-US" altLang="ja-JP" sz="2200" baseline="-25000" dirty="0" smtClean="0"/>
              <a:t>T</a:t>
            </a:r>
            <a:r>
              <a:rPr kumimoji="1" lang="en-US" altLang="ja-JP" sz="2200" dirty="0" smtClean="0"/>
              <a:t>/n</a:t>
            </a:r>
            <a:r>
              <a:rPr kumimoji="1" lang="en-US" altLang="ja-JP" sz="2200" baseline="-25000" dirty="0" smtClean="0"/>
              <a:t>q</a:t>
            </a:r>
            <a:r>
              <a:rPr kumimoji="1" lang="en-US" altLang="ja-JP" sz="2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n</a:t>
            </a:r>
            <a:r>
              <a:rPr lang="en-US" altLang="ja-JP" sz="2200" baseline="-25000" dirty="0" smtClean="0"/>
              <a:t>q</a:t>
            </a:r>
            <a:r>
              <a:rPr lang="en-US" altLang="ja-JP" sz="2200" dirty="0" smtClean="0"/>
              <a:t> scaling of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is not as good as v</a:t>
            </a:r>
            <a:r>
              <a:rPr lang="en-US" altLang="ja-JP" sz="2200" baseline="-25000" dirty="0" smtClean="0"/>
              <a:t>2.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Some small deviation on the KE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/n</a:t>
            </a:r>
            <a:r>
              <a:rPr lang="en-US" altLang="ja-JP" sz="2200" baseline="-25000" dirty="0" smtClean="0"/>
              <a:t>q</a:t>
            </a:r>
            <a:r>
              <a:rPr lang="en-US" altLang="ja-JP" sz="2200" dirty="0" smtClean="0"/>
              <a:t> scaled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appeared.</a:t>
            </a: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2011/9/23</a:t>
            </a:r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Sanshiro WPCF2011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79512" y="1124744"/>
            <a:ext cx="4107653" cy="3888432"/>
            <a:chOff x="179512" y="1124744"/>
            <a:chExt cx="4107653" cy="3888432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79512" y="1124744"/>
              <a:ext cx="4107653" cy="3888432"/>
              <a:chOff x="179512" y="1124744"/>
              <a:chExt cx="4107653" cy="3888432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179512" y="1124744"/>
                <a:ext cx="4107653" cy="3888432"/>
                <a:chOff x="179512" y="1124744"/>
                <a:chExt cx="4107653" cy="3888432"/>
              </a:xfrm>
            </p:grpSpPr>
            <p:pic>
              <p:nvPicPr>
                <p:cNvPr id="9" name="Picture 3" descr="C:\Users\sanshirou\Desktop\TALK\WPCF\presentation\picture\phx_prelim_v3pid_mtnq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2" y="1124744"/>
                  <a:ext cx="4107653" cy="3888432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正方形/長方形 14"/>
                <p:cNvSpPr/>
                <p:nvPr/>
              </p:nvSpPr>
              <p:spPr>
                <a:xfrm>
                  <a:off x="3419872" y="4653136"/>
                  <a:ext cx="86409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4" name="テキスト ボックス 13"/>
              <p:cNvSpPr txBox="1"/>
              <p:nvPr/>
            </p:nvSpPr>
            <p:spPr>
              <a:xfrm>
                <a:off x="3347864" y="458112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[GeV]</a:t>
                </a:r>
                <a:endParaRPr kumimoji="1" lang="ja-JP" altLang="en-US" b="1" dirty="0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1150046" y="458112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KE</a:t>
              </a:r>
              <a:r>
                <a:rPr lang="en-US" altLang="ja-JP" b="1" baseline="-25000" dirty="0" smtClean="0"/>
                <a:t>T</a:t>
              </a:r>
              <a:r>
                <a:rPr lang="en-US" altLang="ja-JP" b="1" dirty="0" smtClean="0"/>
                <a:t>/n</a:t>
              </a:r>
              <a:r>
                <a:rPr lang="en-US" altLang="ja-JP" b="1" baseline="-25000" dirty="0" smtClean="0"/>
                <a:t>q</a:t>
              </a:r>
              <a:r>
                <a:rPr lang="en-US" altLang="ja-JP" b="1" dirty="0" smtClean="0"/>
                <a:t> =</a:t>
              </a:r>
              <a:endParaRPr kumimoji="1" lang="ja-JP" altLang="en-US" b="1" dirty="0"/>
            </a:p>
          </p:txBody>
        </p:sp>
      </p:grpSp>
      <p:pic>
        <p:nvPicPr>
          <p:cNvPr id="20482" name="Picture 2" descr="C:\Users\sanshirou\Desktop\TALK\WPCF\presentation\picture\qketscaling_ikeda_replot_for_sanshiro_v2nq_vs_KETn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0324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17410" name="Picture 2" descr="C:\Users\sanshirou\Desktop\TALK\WPCF\presentation\picture\phx_prelim_v3pid_mtn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874" y="2840236"/>
            <a:ext cx="3368550" cy="2604988"/>
          </a:xfrm>
          <a:prstGeom prst="rect">
            <a:avLst/>
          </a:prstGeom>
          <a:noFill/>
        </p:spPr>
      </p:pic>
      <p:pic>
        <p:nvPicPr>
          <p:cNvPr id="17411" name="Picture 3" descr="C:\Users\sanshirou\Desktop\TALK\WPCF\presentation\picture\phx_prelim_v3pid_p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0648"/>
            <a:ext cx="3368550" cy="2604988"/>
          </a:xfrm>
          <a:prstGeom prst="rect">
            <a:avLst/>
          </a:prstGeom>
          <a:noFill/>
        </p:spPr>
      </p:pic>
      <p:pic>
        <p:nvPicPr>
          <p:cNvPr id="17412" name="Picture 4" descr="C:\Users\sanshirou\Desktop\TALK\WPCF\presentation\picture\phx_prelim_v3pid_ptn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827536"/>
            <a:ext cx="3368550" cy="2604988"/>
          </a:xfrm>
          <a:prstGeom prst="rect">
            <a:avLst/>
          </a:prstGeom>
          <a:noFill/>
        </p:spPr>
      </p:pic>
      <p:pic>
        <p:nvPicPr>
          <p:cNvPr id="17413" name="Picture 5" descr="C:\Users\sanshirou\Desktop\TALK\WPCF\presentation\picture\phx_prelim_v3pid_m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7174" y="260648"/>
            <a:ext cx="3368550" cy="2604988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79512" y="188640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PID v</a:t>
            </a:r>
            <a:r>
              <a:rPr lang="en-US" altLang="ja-JP" sz="3200" b="1" u="sng" baseline="-25000" dirty="0" smtClean="0"/>
              <a:t>3</a:t>
            </a:r>
            <a:endParaRPr kumimoji="1" lang="ja-JP" altLang="en-US" sz="3200" b="1" u="sng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5539879"/>
            <a:ext cx="7889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as a function of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, KE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,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/n</a:t>
            </a:r>
            <a:r>
              <a:rPr lang="en-US" altLang="ja-JP" sz="2200" baseline="-25000" dirty="0" smtClean="0"/>
              <a:t>q</a:t>
            </a:r>
            <a:r>
              <a:rPr lang="en-US" altLang="ja-JP" sz="2200" dirty="0" smtClean="0"/>
              <a:t> and KE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/n</a:t>
            </a:r>
            <a:r>
              <a:rPr lang="en-US" altLang="ja-JP" sz="2200" baseline="-25000" dirty="0" smtClean="0"/>
              <a:t>q</a:t>
            </a:r>
            <a:r>
              <a:rPr lang="en-US" altLang="ja-JP" sz="2200" dirty="0" smtClean="0"/>
              <a:t> have been measured.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as a function of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/n</a:t>
            </a:r>
            <a:r>
              <a:rPr lang="en-US" altLang="ja-JP" sz="2200" baseline="-25000" dirty="0" smtClean="0"/>
              <a:t>q</a:t>
            </a:r>
            <a:r>
              <a:rPr lang="en-US" altLang="ja-JP" sz="2200" dirty="0" smtClean="0"/>
              <a:t> seems to be scaled better than KE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/n</a:t>
            </a:r>
            <a:r>
              <a:rPr lang="en-US" altLang="ja-JP" sz="2200" baseline="-25000" dirty="0" smtClean="0"/>
              <a:t>q</a:t>
            </a:r>
            <a:r>
              <a:rPr lang="en-US" altLang="ja-JP" sz="2200" dirty="0" smtClean="0"/>
              <a:t>.</a:t>
            </a:r>
            <a:endParaRPr kumimoji="1" lang="ja-JP" alt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628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Comparison with Model Calculation</a:t>
            </a:r>
            <a:endParaRPr kumimoji="1" lang="ja-JP" altLang="en-US" sz="3200" b="1" u="sng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23528" y="1462962"/>
            <a:ext cx="4392488" cy="3168352"/>
            <a:chOff x="437926" y="1975961"/>
            <a:chExt cx="4206082" cy="2922816"/>
          </a:xfrm>
        </p:grpSpPr>
        <p:sp>
          <p:nvSpPr>
            <p:cNvPr id="6" name="テキスト ボックス 5"/>
            <p:cNvSpPr txBox="1"/>
            <p:nvPr/>
          </p:nvSpPr>
          <p:spPr>
            <a:xfrm rot="16200000">
              <a:off x="452735" y="204603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v</a:t>
              </a:r>
              <a:r>
                <a:rPr kumimoji="1" lang="en-US" altLang="ja-JP" sz="2400" b="1" baseline="-25000" dirty="0" smtClean="0"/>
                <a:t>3</a:t>
              </a:r>
              <a:endParaRPr kumimoji="1" lang="ja-JP" altLang="en-US" sz="2400" b="1" baseline="-25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131840" y="4437112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r>
                <a:rPr lang="en-US" altLang="ja-JP" sz="2400" b="1" baseline="-25000" dirty="0" smtClean="0"/>
                <a:t>T</a:t>
              </a:r>
              <a:r>
                <a:rPr lang="en-US" altLang="ja-JP" sz="2400" b="1" dirty="0" smtClean="0"/>
                <a:t>[GeV/c]</a:t>
              </a:r>
              <a:endParaRPr kumimoji="1" lang="ja-JP" altLang="en-US" sz="2400" b="1" baseline="-25000" dirty="0"/>
            </a:p>
          </p:txBody>
        </p:sp>
        <p:pic>
          <p:nvPicPr>
            <p:cNvPr id="2050" name="Picture 2" descr="C:\Users\sanshirou\Desktop\TALK\WPCF\presentation\picture\model calculati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975961"/>
              <a:ext cx="3584223" cy="2545620"/>
            </a:xfrm>
            <a:prstGeom prst="rect">
              <a:avLst/>
            </a:prstGeom>
            <a:noFill/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5496" y="3572222"/>
            <a:ext cx="2746393" cy="1079753"/>
            <a:chOff x="35496" y="3717032"/>
            <a:chExt cx="2746393" cy="1079753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5496" y="4365898"/>
              <a:ext cx="2746393" cy="430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/>
                <a:t>CGC model + </a:t>
              </a:r>
              <a:r>
                <a:rPr kumimoji="1" lang="en-US" altLang="ja-JP" sz="2200" dirty="0" smtClean="0">
                  <a:latin typeface="Symbol" pitchFamily="18" charset="2"/>
                </a:rPr>
                <a:t>h</a:t>
              </a:r>
              <a:r>
                <a:rPr kumimoji="1" lang="en-US" altLang="ja-JP" sz="2200" dirty="0" smtClean="0"/>
                <a:t>/s=0.16</a:t>
              </a: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flipV="1">
              <a:off x="2555776" y="3717032"/>
              <a:ext cx="0" cy="6488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35496" y="2924944"/>
            <a:ext cx="3180101" cy="2231087"/>
            <a:chOff x="539552" y="-704279"/>
            <a:chExt cx="3180101" cy="2231087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539552" y="1095921"/>
              <a:ext cx="3180101" cy="430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200" dirty="0" smtClean="0"/>
                <a:t>Glauber model + </a:t>
              </a:r>
              <a:r>
                <a:rPr lang="en-US" altLang="ja-JP" sz="2200" dirty="0" smtClean="0">
                  <a:latin typeface="Symbol" pitchFamily="18" charset="2"/>
                </a:rPr>
                <a:t>h</a:t>
              </a:r>
              <a:r>
                <a:rPr lang="en-US" altLang="ja-JP" sz="2200" dirty="0" smtClean="0"/>
                <a:t>/s=0.08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V="1">
              <a:off x="3635896" y="-704279"/>
              <a:ext cx="794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1115616" y="5662409"/>
            <a:ext cx="6912768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200" dirty="0" smtClean="0"/>
              <a:t> Glauber model + </a:t>
            </a:r>
            <a:r>
              <a:rPr lang="en-US" altLang="ja-JP" sz="2200" dirty="0" smtClean="0">
                <a:latin typeface="Symbol" pitchFamily="18" charset="2"/>
              </a:rPr>
              <a:t>h</a:t>
            </a:r>
            <a:r>
              <a:rPr lang="en-US" altLang="ja-JP" sz="2200" dirty="0" smtClean="0"/>
              <a:t>/s=0.08 works better.</a:t>
            </a:r>
          </a:p>
        </p:txBody>
      </p:sp>
      <p:pic>
        <p:nvPicPr>
          <p:cNvPr id="2052" name="Picture 4" descr="C:\Users\sanshirou\Desktop\TALK\WPCF\presentation\picture\vn_pre_c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69" y="1340768"/>
            <a:ext cx="3848612" cy="2888115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 rot="16200000">
            <a:off x="4701207" y="16139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v</a:t>
            </a:r>
            <a:r>
              <a:rPr kumimoji="1" lang="en-US" altLang="ja-JP" sz="2400" b="1" baseline="-25000" dirty="0" smtClean="0"/>
              <a:t>3</a:t>
            </a:r>
            <a:endParaRPr kumimoji="1" lang="ja-JP" altLang="en-US" sz="2400" b="1" baseline="-25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65914" y="41490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p</a:t>
            </a:r>
            <a:r>
              <a:rPr lang="en-US" altLang="ja-JP" sz="2400" b="1" baseline="-25000" dirty="0" smtClean="0"/>
              <a:t>T</a:t>
            </a:r>
            <a:r>
              <a:rPr lang="en-US" altLang="ja-JP" sz="2400" b="1" dirty="0" smtClean="0"/>
              <a:t>[GeV/c]</a:t>
            </a:r>
            <a:endParaRPr kumimoji="1" lang="ja-JP" altLang="en-US" sz="2400" b="1" baseline="-25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3528" y="980728"/>
            <a:ext cx="410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Burak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 Han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Alver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arXiv:1007.5469[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nucl-th</a:t>
            </a:r>
            <a:r>
              <a:rPr kumimoji="1" lang="en-US" altLang="ja-JP" dirty="0" smtClean="0">
                <a:solidFill>
                  <a:srgbClr val="0070C0"/>
                </a:solidFill>
              </a:rPr>
              <a:t>]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19672" y="2596842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5 - 10[%]</a:t>
            </a:r>
            <a:endParaRPr kumimoji="1" lang="ja-JP" altLang="en-US" sz="2000" b="1" dirty="0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/>
              <a:t>Summary</a:t>
            </a:r>
            <a:endParaRPr kumimoji="1" lang="ja-JP" altLang="en-US" sz="3200" b="1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561" y="804768"/>
            <a:ext cx="8568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Identified charged particle 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have been measured.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 Mass ordering has been observed in low p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 smtClean="0"/>
              <a:t> range.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 Baryon/meson 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seems to be reversed at intermediate p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 smtClean="0"/>
              <a:t>.</a:t>
            </a:r>
            <a:endParaRPr lang="en-US" altLang="ja-JP" sz="2400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The number of constituent quarks scaling has been tested.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 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of </a:t>
            </a:r>
            <a:r>
              <a:rPr kumimoji="1" lang="en-US" altLang="ja-JP" sz="2400" dirty="0" smtClean="0">
                <a:latin typeface="Symbol" pitchFamily="18" charset="2"/>
              </a:rPr>
              <a:t>p</a:t>
            </a:r>
            <a:r>
              <a:rPr kumimoji="1" lang="en-US" altLang="ja-JP" sz="2400" dirty="0" smtClean="0"/>
              <a:t>, K, p as a function of KE</a:t>
            </a:r>
            <a:r>
              <a:rPr kumimoji="1" lang="en-US" altLang="ja-JP" sz="2400" baseline="-25000" dirty="0" smtClean="0"/>
              <a:t>T</a:t>
            </a:r>
            <a:r>
              <a:rPr kumimoji="1" lang="en-US" altLang="ja-JP" sz="2400" dirty="0" smtClean="0"/>
              <a:t>/n</a:t>
            </a:r>
            <a:r>
              <a:rPr kumimoji="1" lang="en-US" altLang="ja-JP" sz="2400" baseline="-25000" dirty="0" smtClean="0"/>
              <a:t>q</a:t>
            </a:r>
            <a:r>
              <a:rPr kumimoji="1" lang="en-US" altLang="ja-JP" sz="2400" dirty="0" smtClean="0"/>
              <a:t> are </a:t>
            </a:r>
            <a:r>
              <a:rPr lang="en-US" altLang="ja-JP" sz="2400" dirty="0" smtClean="0"/>
              <a:t>not well scaled</a:t>
            </a:r>
            <a:r>
              <a:rPr kumimoji="1" lang="en-US" altLang="ja-JP" sz="24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 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of </a:t>
            </a:r>
            <a:r>
              <a:rPr lang="en-US" altLang="ja-JP" sz="2400" dirty="0" smtClean="0">
                <a:latin typeface="Symbol" pitchFamily="18" charset="2"/>
              </a:rPr>
              <a:t>p</a:t>
            </a:r>
            <a:r>
              <a:rPr lang="en-US" altLang="ja-JP" sz="2400" dirty="0" smtClean="0"/>
              <a:t>, K, p as a function of p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 smtClean="0"/>
              <a:t>/n</a:t>
            </a:r>
            <a:r>
              <a:rPr lang="en-US" altLang="ja-JP" sz="2400" baseline="-25000" dirty="0" smtClean="0"/>
              <a:t>q</a:t>
            </a:r>
            <a:r>
              <a:rPr lang="en-US" altLang="ja-JP" sz="2400" dirty="0" smtClean="0"/>
              <a:t> seems to be scaled better than KE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 smtClean="0"/>
              <a:t>/n</a:t>
            </a:r>
            <a:r>
              <a:rPr lang="en-US" altLang="ja-JP" sz="2400" baseline="-25000" dirty="0" smtClean="0"/>
              <a:t>q</a:t>
            </a:r>
            <a:r>
              <a:rPr lang="en-US" altLang="ja-JP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Comparison with model calculations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sz="2400" dirty="0" smtClean="0"/>
              <a:t> Glauber + </a:t>
            </a:r>
            <a:r>
              <a:rPr kumimoji="1" lang="en-US" altLang="ja-JP" sz="2400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/s = 0.08 </a:t>
            </a:r>
            <a:r>
              <a:rPr lang="en-US" altLang="ja-JP" sz="2400" dirty="0" smtClean="0"/>
              <a:t>seems to be better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4293096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Outlook</a:t>
            </a:r>
            <a:endParaRPr kumimoji="1" lang="en-US" altLang="ja-JP" sz="3200" b="1" u="sng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973686"/>
            <a:ext cx="5744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Look at finer centrality and p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 smtClean="0"/>
              <a:t> dependence.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 Using full statistics study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Higher order harmonics measurement</a:t>
            </a: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pic>
        <p:nvPicPr>
          <p:cNvPr id="21508" name="Picture 4" descr="C:\Users\sanshirou\Desktop\TALK\WPCF\presentation\picture\qketscaling_ikeda_replot_for_sanshiro_v2nq_vs_KETn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049" y="2852936"/>
            <a:ext cx="3310383" cy="2592288"/>
          </a:xfrm>
          <a:prstGeom prst="rect">
            <a:avLst/>
          </a:prstGeom>
          <a:noFill/>
        </p:spPr>
      </p:pic>
      <p:pic>
        <p:nvPicPr>
          <p:cNvPr id="9" name="Picture 3" descr="C:\Users\sanshirou\Desktop\TALK\WPCF\presentation\picture\qketscaling_ikeda_replot_for_sanshiro_v2_vs_p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088" y="137840"/>
            <a:ext cx="3378199" cy="2655788"/>
          </a:xfrm>
          <a:prstGeom prst="rect">
            <a:avLst/>
          </a:prstGeom>
          <a:noFill/>
        </p:spPr>
      </p:pic>
      <p:pic>
        <p:nvPicPr>
          <p:cNvPr id="10" name="Picture 2" descr="C:\Users\sanshirou\Desktop\TALK\WPCF\presentation\picture\qketscaling_ikeda_replot_for_sanshiro_v2_vs_K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164" y="157530"/>
            <a:ext cx="3286968" cy="2592288"/>
          </a:xfrm>
          <a:prstGeom prst="rect">
            <a:avLst/>
          </a:prstGeom>
          <a:noFill/>
        </p:spPr>
      </p:pic>
      <p:pic>
        <p:nvPicPr>
          <p:cNvPr id="11" name="Picture 5" descr="C:\Users\sanshirou\Desktop\TALK\WPCF\presentation\picture\qketscaling_ikeda_replot_for_sanshiro_v2nq_vs_pTn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6388" y="2852936"/>
            <a:ext cx="3384376" cy="2651596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179512" y="188640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PID v</a:t>
            </a:r>
            <a:r>
              <a:rPr lang="en-US" altLang="ja-JP" sz="3200" b="1" u="sng" baseline="-25000" dirty="0" smtClean="0"/>
              <a:t>2</a:t>
            </a:r>
            <a:endParaRPr kumimoji="1" lang="ja-JP" altLang="en-US" sz="3200" b="1" u="sng" baseline="-2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764704"/>
            <a:ext cx="9144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300" dirty="0" smtClean="0"/>
              <a:t>1. Gain correction</a:t>
            </a:r>
          </a:p>
          <a:p>
            <a:pPr>
              <a:buNone/>
            </a:pPr>
            <a:r>
              <a:rPr lang="en-US" altLang="ja-JP" sz="2300" dirty="0" smtClean="0"/>
              <a:t>	</a:t>
            </a:r>
            <a:r>
              <a:rPr lang="en-US" altLang="ja-JP" sz="2300" dirty="0" err="1" smtClean="0"/>
              <a:t>w</a:t>
            </a:r>
            <a:r>
              <a:rPr lang="en-US" altLang="ja-JP" sz="2300" baseline="-25000" dirty="0" err="1" smtClean="0"/>
              <a:t>i</a:t>
            </a:r>
            <a:r>
              <a:rPr lang="en-US" altLang="ja-JP" sz="2300" dirty="0" smtClean="0"/>
              <a:t> = </a:t>
            </a:r>
            <a:r>
              <a:rPr lang="en-US" altLang="ja-JP" sz="2300" dirty="0" err="1" smtClean="0"/>
              <a:t>adc</a:t>
            </a:r>
            <a:r>
              <a:rPr lang="en-US" altLang="ja-JP" sz="2300" baseline="-25000" dirty="0" err="1" smtClean="0"/>
              <a:t>i</a:t>
            </a:r>
            <a:r>
              <a:rPr lang="en-US" altLang="ja-JP" sz="2300" dirty="0" smtClean="0"/>
              <a:t>/&lt;</a:t>
            </a:r>
            <a:r>
              <a:rPr lang="en-US" altLang="ja-JP" sz="2300" dirty="0" err="1" smtClean="0"/>
              <a:t>adc</a:t>
            </a:r>
            <a:r>
              <a:rPr lang="en-US" altLang="ja-JP" sz="2300" dirty="0" smtClean="0"/>
              <a:t>&gt;</a:t>
            </a:r>
          </a:p>
          <a:p>
            <a:pPr>
              <a:buNone/>
            </a:pPr>
            <a:r>
              <a:rPr lang="en-US" altLang="ja-JP" sz="2300" dirty="0" smtClean="0"/>
              <a:t>	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x,n</a:t>
            </a:r>
            <a:r>
              <a:rPr lang="en-US" altLang="ja-JP" sz="2300" dirty="0" smtClean="0"/>
              <a:t> = </a:t>
            </a:r>
            <a:r>
              <a:rPr lang="en-US" altLang="ja-JP" sz="2300" dirty="0" err="1" smtClean="0">
                <a:latin typeface="Symbol" pitchFamily="18" charset="2"/>
              </a:rPr>
              <a:t>S</a:t>
            </a:r>
            <a:r>
              <a:rPr lang="en-US" altLang="ja-JP" sz="2300" dirty="0" err="1" smtClean="0"/>
              <a:t>w</a:t>
            </a:r>
            <a:r>
              <a:rPr lang="en-US" altLang="ja-JP" sz="2300" baseline="-25000" dirty="0" err="1" smtClean="0"/>
              <a:t>i</a:t>
            </a:r>
            <a:r>
              <a:rPr lang="en-US" altLang="ja-JP" sz="2300" dirty="0" err="1" smtClean="0"/>
              <a:t>cos</a:t>
            </a:r>
            <a:r>
              <a:rPr lang="en-US" altLang="ja-JP" sz="2300" dirty="0" smtClean="0"/>
              <a:t>(</a:t>
            </a:r>
            <a:r>
              <a:rPr lang="en-US" altLang="ja-JP" sz="2300" dirty="0" err="1" smtClean="0"/>
              <a:t>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baseline="-25000" dirty="0" err="1" smtClean="0"/>
              <a:t>i</a:t>
            </a:r>
            <a:r>
              <a:rPr lang="en-US" altLang="ja-JP" sz="2300" dirty="0" smtClean="0"/>
              <a:t>) , 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y,n</a:t>
            </a:r>
            <a:r>
              <a:rPr lang="en-US" altLang="ja-JP" sz="2300" dirty="0" smtClean="0"/>
              <a:t> = </a:t>
            </a:r>
            <a:r>
              <a:rPr lang="en-US" altLang="ja-JP" sz="2300" dirty="0" err="1" smtClean="0">
                <a:latin typeface="Symbol" pitchFamily="18" charset="2"/>
              </a:rPr>
              <a:t>S</a:t>
            </a:r>
            <a:r>
              <a:rPr lang="en-US" altLang="ja-JP" sz="2300" dirty="0" err="1" smtClean="0"/>
              <a:t>w</a:t>
            </a:r>
            <a:r>
              <a:rPr lang="en-US" altLang="ja-JP" sz="2300" baseline="-25000" dirty="0" err="1" smtClean="0"/>
              <a:t>i</a:t>
            </a:r>
            <a:r>
              <a:rPr lang="en-US" altLang="ja-JP" sz="2300" dirty="0" err="1" smtClean="0"/>
              <a:t>sin</a:t>
            </a:r>
            <a:r>
              <a:rPr lang="en-US" altLang="ja-JP" sz="2300" dirty="0" smtClean="0"/>
              <a:t>(</a:t>
            </a:r>
            <a:r>
              <a:rPr lang="en-US" altLang="ja-JP" sz="2300" dirty="0" err="1" smtClean="0"/>
              <a:t>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baseline="-25000" dirty="0" err="1" smtClean="0"/>
              <a:t>i</a:t>
            </a:r>
            <a:r>
              <a:rPr lang="en-US" altLang="ja-JP" sz="2300" dirty="0" smtClean="0"/>
              <a:t>)</a:t>
            </a:r>
          </a:p>
          <a:p>
            <a:pPr>
              <a:buNone/>
            </a:pPr>
            <a:r>
              <a:rPr lang="en-US" altLang="ja-JP" sz="2300" dirty="0" smtClean="0"/>
              <a:t>	</a:t>
            </a:r>
            <a:r>
              <a:rPr lang="en-US" altLang="ja-JP" sz="2300" dirty="0" smtClean="0">
                <a:latin typeface="Symbol" pitchFamily="18" charset="2"/>
              </a:rPr>
              <a:t>F</a:t>
            </a:r>
            <a:r>
              <a:rPr lang="en-US" altLang="ja-JP" sz="2300" baseline="-25000" dirty="0" smtClean="0"/>
              <a:t>n</a:t>
            </a:r>
            <a:r>
              <a:rPr lang="en-US" altLang="ja-JP" sz="2300" dirty="0" smtClean="0"/>
              <a:t> = atan2(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x,n</a:t>
            </a:r>
            <a:r>
              <a:rPr lang="en-US" altLang="ja-JP" sz="2300" baseline="-25000" dirty="0" smtClean="0"/>
              <a:t> </a:t>
            </a:r>
            <a:r>
              <a:rPr lang="en-US" altLang="ja-JP" sz="2300" dirty="0" smtClean="0"/>
              <a:t>, 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y,n</a:t>
            </a:r>
            <a:r>
              <a:rPr lang="en-US" altLang="ja-JP" sz="2300" dirty="0" smtClean="0"/>
              <a:t>)</a:t>
            </a:r>
            <a:r>
              <a:rPr lang="ja-JP" altLang="en-US" sz="2300" dirty="0" smtClean="0"/>
              <a:t> </a:t>
            </a:r>
            <a:r>
              <a:rPr lang="en-US" altLang="ja-JP" sz="2300" dirty="0" smtClean="0"/>
              <a:t>/ n</a:t>
            </a:r>
          </a:p>
          <a:p>
            <a:r>
              <a:rPr lang="en-US" altLang="ja-JP" sz="2300" dirty="0" smtClean="0"/>
              <a:t>2. </a:t>
            </a:r>
            <a:r>
              <a:rPr kumimoji="1" lang="en-US" altLang="ja-JP" sz="2300" dirty="0" smtClean="0"/>
              <a:t>Re-centering</a:t>
            </a:r>
          </a:p>
          <a:p>
            <a:pPr>
              <a:buNone/>
            </a:pPr>
            <a:r>
              <a:rPr lang="en-US" altLang="ja-JP" sz="2300" dirty="0" smtClean="0"/>
              <a:t>	</a:t>
            </a:r>
            <a:r>
              <a:rPr lang="en-US" altLang="ja-JP" sz="2300" dirty="0" err="1" smtClean="0"/>
              <a:t>Q’</a:t>
            </a:r>
            <a:r>
              <a:rPr lang="en-US" altLang="ja-JP" sz="2300" baseline="-25000" dirty="0" err="1" smtClean="0"/>
              <a:t>x,n</a:t>
            </a:r>
            <a:r>
              <a:rPr lang="en-US" altLang="ja-JP" sz="2300" dirty="0" smtClean="0"/>
              <a:t> = (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x,n</a:t>
            </a:r>
            <a:r>
              <a:rPr lang="en-US" altLang="ja-JP" sz="2300" dirty="0" smtClean="0"/>
              <a:t>-&lt;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x,n</a:t>
            </a:r>
            <a:r>
              <a:rPr lang="en-US" altLang="ja-JP" sz="2300" dirty="0" smtClean="0"/>
              <a:t>&gt;)/</a:t>
            </a:r>
            <a:r>
              <a:rPr lang="en-US" altLang="ja-JP" sz="2300" dirty="0" err="1" smtClean="0">
                <a:latin typeface="Symbol" pitchFamily="18" charset="2"/>
              </a:rPr>
              <a:t>s</a:t>
            </a:r>
            <a:r>
              <a:rPr lang="en-US" altLang="ja-JP" sz="2300" baseline="-25000" dirty="0" err="1" smtClean="0"/>
              <a:t>Qx,n</a:t>
            </a:r>
            <a:r>
              <a:rPr lang="en-US" altLang="ja-JP" sz="2300" dirty="0" smtClean="0"/>
              <a:t> , </a:t>
            </a:r>
            <a:r>
              <a:rPr lang="en-US" altLang="ja-JP" sz="2300" dirty="0" err="1" smtClean="0"/>
              <a:t>Q’</a:t>
            </a:r>
            <a:r>
              <a:rPr lang="en-US" altLang="ja-JP" sz="2300" baseline="-25000" dirty="0" err="1" smtClean="0"/>
              <a:t>y,n</a:t>
            </a:r>
            <a:r>
              <a:rPr lang="en-US" altLang="ja-JP" sz="2300" dirty="0" smtClean="0"/>
              <a:t> = (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y,n</a:t>
            </a:r>
            <a:r>
              <a:rPr lang="en-US" altLang="ja-JP" sz="2300" dirty="0" smtClean="0"/>
              <a:t>-&lt;</a:t>
            </a:r>
            <a:r>
              <a:rPr lang="en-US" altLang="ja-JP" sz="2300" dirty="0" err="1" smtClean="0"/>
              <a:t>Q</a:t>
            </a:r>
            <a:r>
              <a:rPr lang="en-US" altLang="ja-JP" sz="2300" baseline="-25000" dirty="0" err="1" smtClean="0"/>
              <a:t>y,n</a:t>
            </a:r>
            <a:r>
              <a:rPr lang="en-US" altLang="ja-JP" sz="2300" dirty="0" smtClean="0"/>
              <a:t>&gt;)/</a:t>
            </a:r>
            <a:r>
              <a:rPr lang="en-US" altLang="ja-JP" sz="2300" dirty="0" err="1" smtClean="0">
                <a:latin typeface="Symbol" pitchFamily="18" charset="2"/>
              </a:rPr>
              <a:t>s</a:t>
            </a:r>
            <a:r>
              <a:rPr lang="en-US" altLang="ja-JP" sz="2300" baseline="-25000" dirty="0" err="1" smtClean="0"/>
              <a:t>Qy,n</a:t>
            </a:r>
            <a:endParaRPr lang="en-US" altLang="ja-JP" sz="2300" baseline="-25000" dirty="0" smtClean="0"/>
          </a:p>
          <a:p>
            <a:pPr algn="just">
              <a:buNone/>
            </a:pPr>
            <a:r>
              <a:rPr lang="en-US" altLang="ja-JP" sz="2300" dirty="0" smtClean="0"/>
              <a:t>	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dirty="0" err="1" smtClean="0"/>
              <a:t>’</a:t>
            </a:r>
            <a:r>
              <a:rPr lang="en-US" altLang="ja-JP" sz="2300" baseline="-25000" dirty="0" err="1" smtClean="0"/>
              <a:t>n</a:t>
            </a:r>
            <a:r>
              <a:rPr lang="en-US" altLang="ja-JP" sz="2300" dirty="0" smtClean="0"/>
              <a:t> = atan2(</a:t>
            </a:r>
            <a:r>
              <a:rPr lang="en-US" altLang="ja-JP" sz="2300" dirty="0" err="1" smtClean="0"/>
              <a:t>Q’</a:t>
            </a:r>
            <a:r>
              <a:rPr lang="en-US" altLang="ja-JP" sz="2300" baseline="-25000" dirty="0" err="1" smtClean="0"/>
              <a:t>x,n</a:t>
            </a:r>
            <a:r>
              <a:rPr lang="en-US" altLang="ja-JP" sz="2300" dirty="0" smtClean="0"/>
              <a:t> , </a:t>
            </a:r>
            <a:r>
              <a:rPr lang="en-US" altLang="ja-JP" sz="2300" dirty="0" err="1" smtClean="0"/>
              <a:t>Q’</a:t>
            </a:r>
            <a:r>
              <a:rPr lang="en-US" altLang="ja-JP" sz="2300" baseline="-25000" dirty="0" err="1" smtClean="0"/>
              <a:t>y,n</a:t>
            </a:r>
            <a:r>
              <a:rPr lang="en-US" altLang="ja-JP" sz="2300" dirty="0" smtClean="0"/>
              <a:t>) / n</a:t>
            </a:r>
            <a:endParaRPr kumimoji="1" lang="en-US" altLang="ja-JP" sz="2300" dirty="0" smtClean="0"/>
          </a:p>
          <a:p>
            <a:r>
              <a:rPr lang="en-US" altLang="ja-JP" sz="2300" dirty="0" smtClean="0"/>
              <a:t>3. Flattening</a:t>
            </a:r>
          </a:p>
          <a:p>
            <a:pPr>
              <a:buNone/>
            </a:pPr>
            <a:r>
              <a:rPr lang="en-US" altLang="ja-JP" sz="2300" dirty="0" smtClean="0"/>
              <a:t>	</a:t>
            </a:r>
            <a:r>
              <a:rPr lang="en-US" altLang="ja-JP" sz="2300" dirty="0" err="1" smtClean="0"/>
              <a:t>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dirty="0" err="1" smtClean="0"/>
              <a:t>”</a:t>
            </a:r>
            <a:r>
              <a:rPr lang="en-US" altLang="ja-JP" sz="2300" baseline="-25000" dirty="0" err="1" smtClean="0"/>
              <a:t>n</a:t>
            </a:r>
            <a:r>
              <a:rPr lang="en-US" altLang="ja-JP" sz="2300" dirty="0" smtClean="0"/>
              <a:t> = </a:t>
            </a:r>
            <a:r>
              <a:rPr lang="en-US" altLang="ja-JP" sz="2300" dirty="0" err="1" smtClean="0"/>
              <a:t>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dirty="0" err="1" smtClean="0"/>
              <a:t>’</a:t>
            </a:r>
            <a:r>
              <a:rPr lang="en-US" altLang="ja-JP" sz="2300" baseline="-25000" dirty="0" err="1" smtClean="0"/>
              <a:t>n</a:t>
            </a:r>
            <a:r>
              <a:rPr lang="en-US" altLang="ja-JP" sz="2300" dirty="0" smtClean="0"/>
              <a:t> + </a:t>
            </a:r>
            <a:r>
              <a:rPr lang="en-US" altLang="ja-JP" sz="2300" dirty="0" smtClean="0">
                <a:latin typeface="Symbol" pitchFamily="18" charset="2"/>
              </a:rPr>
              <a:t>S</a:t>
            </a:r>
            <a:r>
              <a:rPr lang="en-US" altLang="ja-JP" sz="2300" dirty="0" smtClean="0"/>
              <a:t>2/</a:t>
            </a:r>
            <a:r>
              <a:rPr lang="en-US" altLang="ja-JP" sz="2300" dirty="0" err="1" smtClean="0"/>
              <a:t>i</a:t>
            </a:r>
            <a:r>
              <a:rPr lang="en-US" altLang="ja-JP" sz="2300" dirty="0" smtClean="0"/>
              <a:t>{-&lt;sin(</a:t>
            </a:r>
            <a:r>
              <a:rPr lang="en-US" altLang="ja-JP" sz="2300" dirty="0" err="1" smtClean="0"/>
              <a:t>in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dirty="0" err="1" smtClean="0"/>
              <a:t>’</a:t>
            </a:r>
            <a:r>
              <a:rPr lang="en-US" altLang="ja-JP" sz="2300" baseline="-25000" dirty="0" err="1" smtClean="0"/>
              <a:t>n</a:t>
            </a:r>
            <a:r>
              <a:rPr lang="en-US" altLang="ja-JP" sz="2300" dirty="0" smtClean="0"/>
              <a:t>)&gt;cos(</a:t>
            </a:r>
            <a:r>
              <a:rPr lang="en-US" altLang="ja-JP" sz="2300" dirty="0" err="1" smtClean="0"/>
              <a:t>in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dirty="0" err="1" smtClean="0"/>
              <a:t>’</a:t>
            </a:r>
            <a:r>
              <a:rPr lang="en-US" altLang="ja-JP" sz="2300" baseline="-25000" dirty="0" err="1" smtClean="0"/>
              <a:t>n</a:t>
            </a:r>
            <a:r>
              <a:rPr lang="en-US" altLang="ja-JP" sz="2300" dirty="0" smtClean="0"/>
              <a:t>)+&lt;cos(</a:t>
            </a:r>
            <a:r>
              <a:rPr lang="en-US" altLang="ja-JP" sz="2300" dirty="0" err="1" smtClean="0"/>
              <a:t>in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dirty="0" err="1" smtClean="0"/>
              <a:t>’</a:t>
            </a:r>
            <a:r>
              <a:rPr lang="en-US" altLang="ja-JP" sz="2300" baseline="-25000" dirty="0" err="1" smtClean="0"/>
              <a:t>n</a:t>
            </a:r>
            <a:r>
              <a:rPr lang="en-US" altLang="ja-JP" sz="2300" dirty="0" smtClean="0"/>
              <a:t>)&gt;sin(</a:t>
            </a:r>
            <a:r>
              <a:rPr lang="en-US" altLang="ja-JP" sz="2300" dirty="0" err="1" smtClean="0"/>
              <a:t>in</a:t>
            </a:r>
            <a:r>
              <a:rPr lang="en-US" altLang="ja-JP" sz="2300" dirty="0" err="1" smtClean="0">
                <a:latin typeface="Symbol" pitchFamily="18" charset="2"/>
              </a:rPr>
              <a:t>F</a:t>
            </a:r>
            <a:r>
              <a:rPr lang="en-US" altLang="ja-JP" sz="2300" dirty="0" err="1" smtClean="0"/>
              <a:t>’</a:t>
            </a:r>
            <a:r>
              <a:rPr lang="en-US" altLang="ja-JP" sz="2300" baseline="-25000" dirty="0" err="1" smtClean="0"/>
              <a:t>n</a:t>
            </a:r>
            <a:r>
              <a:rPr lang="en-US" altLang="ja-JP" sz="2300" dirty="0" smtClean="0"/>
              <a:t>)}</a:t>
            </a:r>
          </a:p>
        </p:txBody>
      </p:sp>
      <p:pic>
        <p:nvPicPr>
          <p:cNvPr id="2050" name="Picture 2" descr="C:\Users\sanshirou\Desktop\研究室\博士課程後期入試\presentation\picture\2011y08m22d_02260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5040560" cy="2736304"/>
          </a:xfrm>
          <a:prstGeom prst="rect">
            <a:avLst/>
          </a:prstGeom>
          <a:noFill/>
        </p:spPr>
      </p:pic>
      <p:grpSp>
        <p:nvGrpSpPr>
          <p:cNvPr id="2" name="グループ化 9"/>
          <p:cNvGrpSpPr/>
          <p:nvPr/>
        </p:nvGrpSpPr>
        <p:grpSpPr>
          <a:xfrm>
            <a:off x="5652120" y="4024017"/>
            <a:ext cx="3205942" cy="2717351"/>
            <a:chOff x="5741806" y="4365104"/>
            <a:chExt cx="3205942" cy="2717351"/>
          </a:xfrm>
        </p:grpSpPr>
        <p:pic>
          <p:nvPicPr>
            <p:cNvPr id="6" name="Picture 34" descr="IMG_04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4365104"/>
              <a:ext cx="2418752" cy="170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741806" y="6066792"/>
              <a:ext cx="32059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reaction plane detector(</a:t>
              </a:r>
              <a:r>
                <a:rPr lang="en-US" altLang="ja-JP" sz="2000" dirty="0" err="1" smtClean="0"/>
                <a:t>RxN</a:t>
              </a:r>
              <a:r>
                <a:rPr lang="en-US" altLang="ja-JP" sz="2000" dirty="0" smtClean="0"/>
                <a:t>)</a:t>
              </a:r>
            </a:p>
            <a:p>
              <a:r>
                <a:rPr lang="en-US" altLang="ja-JP" sz="2000" dirty="0" smtClean="0"/>
                <a:t>     inner 1.5 &lt; |</a:t>
              </a:r>
              <a:r>
                <a:rPr lang="en-US" altLang="ja-JP" sz="2000" dirty="0" smtClean="0">
                  <a:latin typeface="Symbol" pitchFamily="18" charset="2"/>
                </a:rPr>
                <a:t>h</a:t>
              </a:r>
              <a:r>
                <a:rPr lang="en-US" altLang="ja-JP" sz="2000" dirty="0" smtClean="0"/>
                <a:t>| &lt; 2.8</a:t>
              </a:r>
            </a:p>
            <a:p>
              <a:r>
                <a:rPr lang="en-US" altLang="ja-JP" sz="2000" dirty="0" smtClean="0"/>
                <a:t>     outer 1.0 &lt; |</a:t>
              </a:r>
              <a:r>
                <a:rPr lang="en-US" altLang="ja-JP" sz="2000" dirty="0" smtClean="0">
                  <a:latin typeface="Symbol" pitchFamily="18" charset="2"/>
                </a:rPr>
                <a:t>h</a:t>
              </a:r>
              <a:r>
                <a:rPr lang="en-US" altLang="ja-JP" sz="2000" dirty="0" smtClean="0"/>
                <a:t>| &lt; 1.5</a:t>
              </a:r>
            </a:p>
          </p:txBody>
        </p:sp>
      </p:grpSp>
      <p:grpSp>
        <p:nvGrpSpPr>
          <p:cNvPr id="4" name="グループ化 18"/>
          <p:cNvGrpSpPr/>
          <p:nvPr/>
        </p:nvGrpSpPr>
        <p:grpSpPr>
          <a:xfrm>
            <a:off x="6084168" y="116632"/>
            <a:ext cx="2952328" cy="2592288"/>
            <a:chOff x="1475656" y="692696"/>
            <a:chExt cx="6408712" cy="5544616"/>
          </a:xfrm>
        </p:grpSpPr>
        <p:sp>
          <p:nvSpPr>
            <p:cNvPr id="20" name="円/楕円 19"/>
            <p:cNvSpPr/>
            <p:nvPr/>
          </p:nvSpPr>
          <p:spPr>
            <a:xfrm>
              <a:off x="1475656" y="692696"/>
              <a:ext cx="5904656" cy="5544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>
              <a:stCxn id="20" idx="2"/>
              <a:endCxn id="20" idx="6"/>
            </p:cNvCxnSpPr>
            <p:nvPr/>
          </p:nvCxnSpPr>
          <p:spPr>
            <a:xfrm rot="10800000" flipH="1">
              <a:off x="1475656" y="3465004"/>
              <a:ext cx="5904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20" idx="0"/>
              <a:endCxn id="20" idx="4"/>
            </p:cNvCxnSpPr>
            <p:nvPr/>
          </p:nvCxnSpPr>
          <p:spPr>
            <a:xfrm rot="16200000" flipH="1">
              <a:off x="1655676" y="3465004"/>
              <a:ext cx="55446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20" idx="1"/>
              <a:endCxn id="20" idx="5"/>
            </p:cNvCxnSpPr>
            <p:nvPr/>
          </p:nvCxnSpPr>
          <p:spPr>
            <a:xfrm rot="16200000" flipH="1">
              <a:off x="2467666" y="1377393"/>
              <a:ext cx="3920636" cy="4175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20" idx="7"/>
              <a:endCxn id="20" idx="3"/>
            </p:cNvCxnSpPr>
            <p:nvPr/>
          </p:nvCxnSpPr>
          <p:spPr>
            <a:xfrm rot="16200000" flipH="1" flipV="1">
              <a:off x="2467666" y="1377393"/>
              <a:ext cx="3920636" cy="41752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弧 24"/>
            <p:cNvSpPr/>
            <p:nvPr/>
          </p:nvSpPr>
          <p:spPr>
            <a:xfrm>
              <a:off x="5580112" y="2996952"/>
              <a:ext cx="432048" cy="864096"/>
            </a:xfrm>
            <a:prstGeom prst="arc">
              <a:avLst>
                <a:gd name="adj1" fmla="val 16135802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156177" y="2649619"/>
              <a:ext cx="773189" cy="855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latin typeface="Symbol" pitchFamily="18" charset="2"/>
                </a:rPr>
                <a:t>f</a:t>
              </a:r>
              <a:r>
                <a:rPr kumimoji="1" lang="en-US" altLang="ja-JP" sz="2000" baseline="-25000" dirty="0" err="1" smtClean="0"/>
                <a:t>i</a:t>
              </a:r>
              <a:endParaRPr kumimoji="1" lang="ja-JP" altLang="en-US" sz="2000" baseline="-25000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250098" y="2323122"/>
              <a:ext cx="2376264" cy="23042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V="1">
              <a:off x="4427984" y="2742291"/>
              <a:ext cx="1944216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V="1">
              <a:off x="4427984" y="3465004"/>
              <a:ext cx="345638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116632"/>
            <a:ext cx="456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u="sng" dirty="0" smtClean="0"/>
              <a:t>Reaction Plane Calibration</a:t>
            </a:r>
            <a:endParaRPr lang="ja-JP" altLang="en-US" sz="32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4778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Method (v</a:t>
            </a:r>
            <a:r>
              <a:rPr lang="en-US" altLang="ja-JP" sz="3200" b="1" u="sng" baseline="-25000" dirty="0" smtClean="0"/>
              <a:t>n</a:t>
            </a:r>
            <a:r>
              <a:rPr lang="en-US" altLang="ja-JP" sz="3200" b="1" u="sng" dirty="0" smtClean="0"/>
              <a:t> measurement)</a:t>
            </a:r>
            <a:endParaRPr kumimoji="1" lang="ja-JP" altLang="en-US" sz="3200" b="1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980728"/>
            <a:ext cx="672555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v3 are measured using function.</a:t>
            </a:r>
          </a:p>
          <a:p>
            <a:pPr lvl="1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n,true</a:t>
            </a:r>
            <a:r>
              <a:rPr lang="en-US" altLang="ja-JP" sz="2400" dirty="0" smtClean="0"/>
              <a:t> = &lt;cos{n(</a:t>
            </a:r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n,part</a:t>
            </a:r>
            <a:r>
              <a:rPr lang="en-US" altLang="ja-JP" sz="2400" dirty="0" smtClean="0"/>
              <a:t> - </a:t>
            </a:r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n,Event</a:t>
            </a:r>
            <a:r>
              <a:rPr lang="en-US" altLang="ja-JP" sz="2400" baseline="-25000" dirty="0" smtClean="0"/>
              <a:t> Plane</a:t>
            </a:r>
            <a:r>
              <a:rPr lang="en-US" altLang="ja-JP" sz="2400" dirty="0" smtClean="0"/>
              <a:t>)}&gt;</a:t>
            </a:r>
          </a:p>
          <a:p>
            <a:pPr lvl="1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n,obs</a:t>
            </a:r>
            <a:r>
              <a:rPr lang="en-US" altLang="ja-JP" sz="2400" dirty="0" smtClean="0"/>
              <a:t> = &lt;cos{n(</a:t>
            </a:r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n,part</a:t>
            </a:r>
            <a:r>
              <a:rPr lang="en-US" altLang="ja-JP" sz="2400" dirty="0" smtClean="0"/>
              <a:t> - </a:t>
            </a:r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n,Reaction</a:t>
            </a:r>
            <a:r>
              <a:rPr lang="en-US" altLang="ja-JP" sz="2400" baseline="-25000" dirty="0" smtClean="0"/>
              <a:t> Plane</a:t>
            </a:r>
            <a:r>
              <a:rPr lang="en-US" altLang="ja-JP" sz="2400" dirty="0" smtClean="0"/>
              <a:t>)}&gt;</a:t>
            </a:r>
          </a:p>
          <a:p>
            <a:pPr lvl="1"/>
            <a:endParaRPr lang="en-US" altLang="ja-JP" sz="2400" dirty="0" smtClean="0"/>
          </a:p>
          <a:p>
            <a:pPr lvl="1"/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n,true</a:t>
            </a:r>
            <a:r>
              <a:rPr lang="en-US" altLang="ja-JP" sz="2400" dirty="0" smtClean="0"/>
              <a:t> = v</a:t>
            </a:r>
            <a:r>
              <a:rPr lang="en-US" altLang="ja-JP" sz="2400" baseline="-25000" dirty="0" smtClean="0"/>
              <a:t>n,obs</a:t>
            </a:r>
            <a:r>
              <a:rPr lang="en-US" altLang="ja-JP" sz="2400" dirty="0" smtClean="0"/>
              <a:t> / Res(</a:t>
            </a:r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n,Reaction</a:t>
            </a:r>
            <a:r>
              <a:rPr lang="en-US" altLang="ja-JP" sz="2400" baseline="-25000" dirty="0" smtClean="0"/>
              <a:t> Plane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n,true</a:t>
            </a:r>
            <a:r>
              <a:rPr lang="en-US" altLang="ja-JP" sz="2400" dirty="0" smtClean="0"/>
              <a:t> : true 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</a:t>
            </a:r>
            <a:endParaRPr lang="en-US" altLang="ja-JP" sz="2400" baseline="-25000" dirty="0" smtClean="0"/>
          </a:p>
          <a:p>
            <a:pPr lvl="1"/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n,obs</a:t>
            </a:r>
            <a:r>
              <a:rPr kumimoji="1" lang="en-US" altLang="ja-JP" sz="2400" dirty="0" smtClean="0"/>
              <a:t> : observed v</a:t>
            </a:r>
            <a:r>
              <a:rPr kumimoji="1" lang="en-US" altLang="ja-JP" sz="2400" baseline="-25000" dirty="0" smtClean="0"/>
              <a:t>n</a:t>
            </a:r>
          </a:p>
          <a:p>
            <a:pPr lvl="1"/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n,part</a:t>
            </a:r>
            <a:r>
              <a:rPr lang="en-US" altLang="ja-JP" sz="2400" dirty="0" smtClean="0"/>
              <a:t> : azimuthal angle of particle</a:t>
            </a:r>
          </a:p>
          <a:p>
            <a:pPr lvl="1"/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n,Event</a:t>
            </a:r>
            <a:r>
              <a:rPr lang="en-US" altLang="ja-JP" sz="2400" baseline="-25000" dirty="0" smtClean="0"/>
              <a:t> Plane</a:t>
            </a:r>
            <a:r>
              <a:rPr lang="en-US" altLang="ja-JP" sz="2400" dirty="0" smtClean="0"/>
              <a:t> : azimuthal angle of Event Plane</a:t>
            </a:r>
          </a:p>
          <a:p>
            <a:pPr lvl="1"/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n,Reaction</a:t>
            </a:r>
            <a:r>
              <a:rPr lang="en-US" altLang="ja-JP" sz="2400" baseline="-25000" dirty="0" smtClean="0"/>
              <a:t> Plane</a:t>
            </a:r>
            <a:r>
              <a:rPr lang="en-US" altLang="ja-JP" sz="2400" dirty="0" smtClean="0"/>
              <a:t> : azimuthal angle of Reaction Plane</a:t>
            </a:r>
          </a:p>
          <a:p>
            <a:pPr lvl="1"/>
            <a:r>
              <a:rPr lang="en-US" altLang="ja-JP" sz="2400" dirty="0" smtClean="0"/>
              <a:t>Res(</a:t>
            </a:r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n,Reaction</a:t>
            </a:r>
            <a:r>
              <a:rPr lang="en-US" altLang="ja-JP" sz="2400" baseline="-25000" dirty="0" smtClean="0"/>
              <a:t> Plane</a:t>
            </a:r>
            <a:r>
              <a:rPr lang="en-US" altLang="ja-JP" sz="2400" dirty="0" smtClean="0"/>
              <a:t>) : Resolution of </a:t>
            </a:r>
            <a:r>
              <a:rPr lang="en-US" altLang="ja-JP" sz="2400" dirty="0" err="1" smtClean="0">
                <a:latin typeface="Symbol" pitchFamily="18" charset="2"/>
              </a:rPr>
              <a:t>Y</a:t>
            </a:r>
            <a:r>
              <a:rPr lang="en-US" altLang="ja-JP" sz="2400" baseline="-25000" dirty="0" err="1" smtClean="0"/>
              <a:t>n,Reaction</a:t>
            </a:r>
            <a:r>
              <a:rPr lang="en-US" altLang="ja-JP" sz="2400" baseline="-25000" dirty="0" smtClean="0"/>
              <a:t> Plane</a:t>
            </a:r>
            <a:endParaRPr kumimoji="1" lang="en-US" altLang="ja-JP" sz="2400" baseline="-25000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17413" name="Picture 5" descr="C:\Users\sanshirou\Desktop\TALK\WPCF\presentation\picture\tof_af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662" y="1556792"/>
            <a:ext cx="4155338" cy="3229148"/>
          </a:xfrm>
          <a:prstGeom prst="rect">
            <a:avLst/>
          </a:prstGeom>
          <a:noFill/>
        </p:spPr>
      </p:pic>
      <p:pic>
        <p:nvPicPr>
          <p:cNvPr id="17414" name="Picture 6" descr="C:\Users\sanshirou\Desktop\TALK\WPCF\presentation\picture\tof_befo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155338" cy="322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324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Result(KE</a:t>
            </a:r>
            <a:r>
              <a:rPr lang="en-US" altLang="ja-JP" sz="3200" b="1" u="sng" baseline="-25000" dirty="0" smtClean="0"/>
              <a:t>T</a:t>
            </a:r>
            <a:r>
              <a:rPr lang="en-US" altLang="ja-JP" sz="3200" b="1" u="sng" dirty="0" smtClean="0"/>
              <a:t>/(n</a:t>
            </a:r>
            <a:r>
              <a:rPr lang="en-US" altLang="ja-JP" sz="3200" b="1" u="sng" baseline="-25000" dirty="0" smtClean="0"/>
              <a:t>q</a:t>
            </a:r>
            <a:r>
              <a:rPr lang="en-US" altLang="ja-JP" sz="3200" b="1" u="sng" dirty="0" smtClean="0"/>
              <a:t>)</a:t>
            </a:r>
            <a:r>
              <a:rPr lang="en-US" altLang="ja-JP" sz="3200" b="1" u="sng" baseline="30000" dirty="0" smtClean="0"/>
              <a:t>3/2</a:t>
            </a:r>
            <a:r>
              <a:rPr lang="en-US" altLang="ja-JP" sz="3200" b="1" u="sng" dirty="0" smtClean="0"/>
              <a:t>)</a:t>
            </a:r>
            <a:endParaRPr kumimoji="1" lang="ja-JP" altLang="en-US" sz="3200" b="1" u="sng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pic>
        <p:nvPicPr>
          <p:cNvPr id="18434" name="Picture 2" descr="C:\Users\sanshirou\Desktop\TALK\WPCF\presentation\picture\v3_kt_p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133628" cy="370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88640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/>
              <a:t>Outline</a:t>
            </a:r>
            <a:endParaRPr kumimoji="1" lang="ja-JP" altLang="en-US" sz="3200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908720"/>
            <a:ext cx="6625889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 Introduction and Motivation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dirty="0" smtClean="0"/>
              <a:t>Azimuthal anisotropy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dirty="0" smtClean="0"/>
              <a:t>Triangular anisotropy</a:t>
            </a:r>
          </a:p>
          <a:p>
            <a:pPr lvl="1"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 Analysis method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dirty="0" smtClean="0"/>
              <a:t>Data Set and PHENIX detector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dirty="0" smtClean="0"/>
              <a:t>Measuring method</a:t>
            </a:r>
          </a:p>
          <a:p>
            <a:pPr lvl="1"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 Results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dirty="0" smtClean="0"/>
              <a:t>Particle Identified</a:t>
            </a:r>
            <a:r>
              <a:rPr kumimoji="1" lang="en-US" altLang="ja-JP" sz="2800" dirty="0" smtClean="0"/>
              <a:t> v</a:t>
            </a:r>
            <a:r>
              <a:rPr kumimoji="1" lang="en-US" altLang="ja-JP" sz="2800" baseline="-25000" dirty="0" smtClean="0"/>
              <a:t>3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800" dirty="0" smtClean="0"/>
              <a:t>Comparison with model calculation</a:t>
            </a:r>
          </a:p>
          <a:p>
            <a:pPr lvl="1">
              <a:buFont typeface="Wingdings" pitchFamily="2" charset="2"/>
              <a:buChar char="Ø"/>
            </a:pPr>
            <a:endParaRPr lang="en-US" altLang="ja-JP" sz="105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 Summary and Outlook</a:t>
            </a:r>
            <a:endParaRPr kumimoji="1" lang="ja-JP" altLang="en-US" sz="28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2011/9/23</a:t>
            </a:r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Sanshiro WPCF2011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4765633" y="517800"/>
            <a:ext cx="3910823" cy="2983208"/>
            <a:chOff x="4765633" y="517800"/>
            <a:chExt cx="3910823" cy="29832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5633" y="517800"/>
              <a:ext cx="3910823" cy="298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二等辺三角形 8"/>
            <p:cNvSpPr/>
            <p:nvPr/>
          </p:nvSpPr>
          <p:spPr>
            <a:xfrm rot="1081153">
              <a:off x="5579166" y="540077"/>
              <a:ext cx="2474149" cy="2265840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83568" y="513510"/>
            <a:ext cx="3910823" cy="2983208"/>
            <a:chOff x="683568" y="517800"/>
            <a:chExt cx="3910823" cy="298320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17800"/>
              <a:ext cx="3910823" cy="298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円/楕円 9"/>
            <p:cNvSpPr/>
            <p:nvPr/>
          </p:nvSpPr>
          <p:spPr>
            <a:xfrm rot="1139677">
              <a:off x="1892967" y="630392"/>
              <a:ext cx="1531792" cy="254665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86" y="3501008"/>
            <a:ext cx="3910823" cy="29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5"/>
          <p:cNvSpPr/>
          <p:nvPr/>
        </p:nvSpPr>
        <p:spPr>
          <a:xfrm rot="19206519">
            <a:off x="1644604" y="4137878"/>
            <a:ext cx="1977742" cy="165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684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Result(identified v</a:t>
            </a:r>
            <a:r>
              <a:rPr lang="en-US" altLang="ja-JP" sz="3200" b="1" u="sng" baseline="-25000" dirty="0" smtClean="0"/>
              <a:t>3</a:t>
            </a:r>
            <a:r>
              <a:rPr lang="en-US" altLang="ja-JP" sz="3200" b="1" u="sng" dirty="0" smtClean="0"/>
              <a:t> using full statistics)</a:t>
            </a:r>
            <a:endParaRPr kumimoji="1" lang="ja-JP" altLang="en-US" sz="3200" b="1" u="sng" dirty="0"/>
          </a:p>
        </p:txBody>
      </p:sp>
      <p:pic>
        <p:nvPicPr>
          <p:cNvPr id="1026" name="Picture 2" descr="C:\Users\sanshirou\Desktop\TALK\WPCF\presentation\picture\no_h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2834"/>
            <a:ext cx="9144001" cy="3418334"/>
          </a:xfrm>
          <a:prstGeom prst="rect">
            <a:avLst/>
          </a:prstGeom>
          <a:noFill/>
        </p:spPr>
      </p:pic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20700000">
            <a:off x="184859" y="2975385"/>
            <a:ext cx="8878351" cy="8309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u="sng" dirty="0" smtClean="0">
                <a:solidFill>
                  <a:srgbClr val="FF0000"/>
                </a:solidFill>
              </a:rPr>
              <a:t>Not Showing</a:t>
            </a:r>
            <a:endParaRPr kumimoji="1" lang="ja-JP" alt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900000">
            <a:off x="78234" y="2899200"/>
            <a:ext cx="8910631" cy="83099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u="sng" dirty="0" smtClean="0">
                <a:solidFill>
                  <a:srgbClr val="FF0000"/>
                </a:solidFill>
              </a:rPr>
              <a:t>Not Showing</a:t>
            </a:r>
            <a:endParaRPr kumimoji="1" lang="ja-JP" altLang="en-US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383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Azimuthal anisotropy</a:t>
            </a:r>
            <a:endParaRPr kumimoji="1" lang="ja-JP" altLang="en-US" sz="32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3573016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200" dirty="0" smtClean="0"/>
              <a:t>  Azimuthal anisotropy is sensitive to initial participant geometry, and  provides the early information of generated matter in collisions.</a:t>
            </a:r>
          </a:p>
          <a:p>
            <a:pPr>
              <a:buFont typeface="Wingdings" pitchFamily="2" charset="2"/>
              <a:buChar char="u"/>
            </a:pPr>
            <a:r>
              <a:rPr lang="en-US" altLang="ja-JP" sz="2200" dirty="0" smtClean="0"/>
              <a:t>  Azimuthal correlation with the reaction plane.</a:t>
            </a: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216491" y="980728"/>
            <a:ext cx="3099925" cy="2376264"/>
            <a:chOff x="3651" y="2568"/>
            <a:chExt cx="1860" cy="1270"/>
          </a:xfrm>
        </p:grpSpPr>
        <p:sp>
          <p:nvSpPr>
            <p:cNvPr id="9" name="Line 52"/>
            <p:cNvSpPr>
              <a:spLocks noChangeShapeType="1"/>
            </p:cNvSpPr>
            <p:nvPr/>
          </p:nvSpPr>
          <p:spPr bwMode="auto">
            <a:xfrm>
              <a:off x="3651" y="3203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 flipV="1">
              <a:off x="4592" y="2568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/>
            </a:p>
          </p:txBody>
        </p:sp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4468" y="2949"/>
              <a:ext cx="247" cy="532"/>
              <a:chOff x="3811" y="2604"/>
              <a:chExt cx="489" cy="985"/>
            </a:xfrm>
          </p:grpSpPr>
          <p:sp>
            <p:nvSpPr>
              <p:cNvPr id="20" name="Oval 55"/>
              <p:cNvSpPr>
                <a:spLocks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>
                  <a:gd name="T0" fmla="*/ 13 w 489"/>
                  <a:gd name="T1" fmla="*/ 46 h 515"/>
                  <a:gd name="T2" fmla="*/ 65 w 489"/>
                  <a:gd name="T3" fmla="*/ 81 h 515"/>
                  <a:gd name="T4" fmla="*/ 121 w 489"/>
                  <a:gd name="T5" fmla="*/ 97 h 515"/>
                  <a:gd name="T6" fmla="*/ 176 w 489"/>
                  <a:gd name="T7" fmla="*/ 112 h 515"/>
                  <a:gd name="T8" fmla="*/ 241 w 489"/>
                  <a:gd name="T9" fmla="*/ 114 h 515"/>
                  <a:gd name="T10" fmla="*/ 313 w 489"/>
                  <a:gd name="T11" fmla="*/ 103 h 515"/>
                  <a:gd name="T12" fmla="*/ 385 w 489"/>
                  <a:gd name="T13" fmla="*/ 78 h 515"/>
                  <a:gd name="T14" fmla="*/ 452 w 489"/>
                  <a:gd name="T15" fmla="*/ 29 h 515"/>
                  <a:gd name="T16" fmla="*/ 485 w 489"/>
                  <a:gd name="T17" fmla="*/ 7 h 515"/>
                  <a:gd name="T18" fmla="*/ 487 w 489"/>
                  <a:gd name="T19" fmla="*/ 70 h 515"/>
                  <a:gd name="T20" fmla="*/ 474 w 489"/>
                  <a:gd name="T21" fmla="*/ 190 h 515"/>
                  <a:gd name="T22" fmla="*/ 444 w 489"/>
                  <a:gd name="T23" fmla="*/ 304 h 515"/>
                  <a:gd name="T24" fmla="*/ 408 w 489"/>
                  <a:gd name="T25" fmla="*/ 385 h 515"/>
                  <a:gd name="T26" fmla="*/ 356 w 489"/>
                  <a:gd name="T27" fmla="*/ 458 h 515"/>
                  <a:gd name="T28" fmla="*/ 289 w 489"/>
                  <a:gd name="T29" fmla="*/ 503 h 515"/>
                  <a:gd name="T30" fmla="*/ 214 w 489"/>
                  <a:gd name="T31" fmla="*/ 509 h 515"/>
                  <a:gd name="T32" fmla="*/ 143 w 489"/>
                  <a:gd name="T33" fmla="*/ 469 h 515"/>
                  <a:gd name="T34" fmla="*/ 87 w 489"/>
                  <a:gd name="T35" fmla="*/ 397 h 515"/>
                  <a:gd name="T36" fmla="*/ 39 w 489"/>
                  <a:gd name="T37" fmla="*/ 289 h 515"/>
                  <a:gd name="T38" fmla="*/ 10 w 489"/>
                  <a:gd name="T39" fmla="*/ 161 h 515"/>
                  <a:gd name="T40" fmla="*/ 0 w 489"/>
                  <a:gd name="T41" fmla="*/ 28 h 515"/>
                  <a:gd name="T42" fmla="*/ 13 w 489"/>
                  <a:gd name="T43" fmla="*/ 46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9"/>
                  <a:gd name="T67" fmla="*/ 0 h 515"/>
                  <a:gd name="T68" fmla="*/ 489 w 489"/>
                  <a:gd name="T69" fmla="*/ 515 h 5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>
                  <a:gd name="T0" fmla="*/ 0 w 979"/>
                  <a:gd name="T1" fmla="*/ 0 h 257"/>
                  <a:gd name="T2" fmla="*/ 0 w 979"/>
                  <a:gd name="T3" fmla="*/ 0 h 257"/>
                  <a:gd name="T4" fmla="*/ 0 w 979"/>
                  <a:gd name="T5" fmla="*/ 0 h 257"/>
                  <a:gd name="T6" fmla="*/ 0 w 979"/>
                  <a:gd name="T7" fmla="*/ 0 h 257"/>
                  <a:gd name="T8" fmla="*/ 0 w 979"/>
                  <a:gd name="T9" fmla="*/ 0 h 257"/>
                  <a:gd name="T10" fmla="*/ 0 w 979"/>
                  <a:gd name="T11" fmla="*/ 0 h 257"/>
                  <a:gd name="T12" fmla="*/ 0 w 979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257"/>
                  <a:gd name="T23" fmla="*/ 979 w 979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3" name="Oval 58"/>
              <p:cNvSpPr>
                <a:spLocks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12" name="AutoShape 59"/>
            <p:cNvSpPr>
              <a:spLocks noChangeArrowheads="1"/>
            </p:cNvSpPr>
            <p:nvPr/>
          </p:nvSpPr>
          <p:spPr bwMode="auto">
            <a:xfrm rot="-5400000">
              <a:off x="4481" y="2622"/>
              <a:ext cx="232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2 w 21600"/>
                <a:gd name="T13" fmla="*/ 5435 h 21600"/>
                <a:gd name="T14" fmla="*/ 18155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3" name="AutoShape 60"/>
            <p:cNvSpPr>
              <a:spLocks noChangeArrowheads="1"/>
            </p:cNvSpPr>
            <p:nvPr/>
          </p:nvSpPr>
          <p:spPr bwMode="auto">
            <a:xfrm rot="5400000">
              <a:off x="4481" y="3484"/>
              <a:ext cx="232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2 w 21600"/>
                <a:gd name="T13" fmla="*/ 5435 h 21600"/>
                <a:gd name="T14" fmla="*/ 18155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4" name="AutoShape 61"/>
            <p:cNvSpPr>
              <a:spLocks noChangeArrowheads="1"/>
            </p:cNvSpPr>
            <p:nvPr/>
          </p:nvSpPr>
          <p:spPr bwMode="auto">
            <a:xfrm rot="8596841">
              <a:off x="4067" y="3320"/>
              <a:ext cx="323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4 w 21600"/>
                <a:gd name="T13" fmla="*/ 5435 h 21600"/>
                <a:gd name="T14" fmla="*/ 18123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5" name="AutoShape 62"/>
            <p:cNvSpPr>
              <a:spLocks noChangeArrowheads="1"/>
            </p:cNvSpPr>
            <p:nvPr/>
          </p:nvSpPr>
          <p:spPr bwMode="auto">
            <a:xfrm rot="10800000">
              <a:off x="3787" y="3044"/>
              <a:ext cx="505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9 w 21600"/>
                <a:gd name="T13" fmla="*/ 5435 h 21600"/>
                <a:gd name="T14" fmla="*/ 18135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6" name="AutoShape 63"/>
            <p:cNvSpPr>
              <a:spLocks noChangeArrowheads="1"/>
            </p:cNvSpPr>
            <p:nvPr/>
          </p:nvSpPr>
          <p:spPr bwMode="auto">
            <a:xfrm rot="13750002">
              <a:off x="4123" y="2725"/>
              <a:ext cx="291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4 w 21600"/>
                <a:gd name="T13" fmla="*/ 5435 h 21600"/>
                <a:gd name="T14" fmla="*/ 18123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7" name="AutoShape 64"/>
            <p:cNvSpPr>
              <a:spLocks noChangeArrowheads="1"/>
            </p:cNvSpPr>
            <p:nvPr/>
          </p:nvSpPr>
          <p:spPr bwMode="auto">
            <a:xfrm rot="2495776">
              <a:off x="4785" y="3339"/>
              <a:ext cx="323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4 w 21600"/>
                <a:gd name="T13" fmla="*/ 5435 h 21600"/>
                <a:gd name="T14" fmla="*/ 18123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8" name="AutoShape 65"/>
            <p:cNvSpPr>
              <a:spLocks noChangeArrowheads="1"/>
            </p:cNvSpPr>
            <p:nvPr/>
          </p:nvSpPr>
          <p:spPr bwMode="auto">
            <a:xfrm rot="-1911936">
              <a:off x="4785" y="2750"/>
              <a:ext cx="323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4 w 21600"/>
                <a:gd name="T13" fmla="*/ 5435 h 21600"/>
                <a:gd name="T14" fmla="*/ 18123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9" name="AutoShape 66"/>
            <p:cNvSpPr>
              <a:spLocks noChangeArrowheads="1"/>
            </p:cNvSpPr>
            <p:nvPr/>
          </p:nvSpPr>
          <p:spPr bwMode="auto">
            <a:xfrm>
              <a:off x="4876" y="3049"/>
              <a:ext cx="505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9 w 21600"/>
                <a:gd name="T13" fmla="*/ 5435 h 21600"/>
                <a:gd name="T14" fmla="*/ 18135 w 21600"/>
                <a:gd name="T15" fmla="*/ 161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634" y="0"/>
                  </a:moveTo>
                  <a:lnTo>
                    <a:pt x="14634" y="5435"/>
                  </a:lnTo>
                  <a:lnTo>
                    <a:pt x="3375" y="5435"/>
                  </a:lnTo>
                  <a:lnTo>
                    <a:pt x="3375" y="16165"/>
                  </a:lnTo>
                  <a:lnTo>
                    <a:pt x="14634" y="16165"/>
                  </a:lnTo>
                  <a:lnTo>
                    <a:pt x="1463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35"/>
                  </a:moveTo>
                  <a:lnTo>
                    <a:pt x="1350" y="16165"/>
                  </a:lnTo>
                  <a:lnTo>
                    <a:pt x="2700" y="16165"/>
                  </a:lnTo>
                  <a:lnTo>
                    <a:pt x="2700" y="5435"/>
                  </a:lnTo>
                  <a:close/>
                </a:path>
                <a:path w="21600" h="21600">
                  <a:moveTo>
                    <a:pt x="0" y="5435"/>
                  </a:moveTo>
                  <a:lnTo>
                    <a:pt x="0" y="16165"/>
                  </a:lnTo>
                  <a:lnTo>
                    <a:pt x="675" y="16165"/>
                  </a:lnTo>
                  <a:lnTo>
                    <a:pt x="675" y="5435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67544" y="836711"/>
            <a:ext cx="3662746" cy="2545997"/>
            <a:chOff x="666920" y="1196752"/>
            <a:chExt cx="3257008" cy="2160240"/>
          </a:xfrm>
        </p:grpSpPr>
        <p:pic>
          <p:nvPicPr>
            <p:cNvPr id="6" name="図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920" y="1196752"/>
              <a:ext cx="3257008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円/楕円 23"/>
            <p:cNvSpPr/>
            <p:nvPr/>
          </p:nvSpPr>
          <p:spPr>
            <a:xfrm>
              <a:off x="1701469" y="1726566"/>
              <a:ext cx="1070331" cy="119837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432048" y="4725144"/>
          <a:ext cx="6660232" cy="936104"/>
        </p:xfrm>
        <a:graphic>
          <a:graphicData uri="http://schemas.openxmlformats.org/presentationml/2006/ole">
            <p:oleObj spid="_x0000_s1028" name="数式" r:id="rId4" imgW="2997000" imgH="457200" progId="Equation.3">
              <p:embed/>
            </p:oleObj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433716" y="5715671"/>
          <a:ext cx="3059832" cy="542032"/>
        </p:xfrm>
        <a:graphic>
          <a:graphicData uri="http://schemas.openxmlformats.org/presentationml/2006/ole">
            <p:oleObj spid="_x0000_s1029" name="数式" r:id="rId5" imgW="1295280" imgH="253800" progId="Equation.3">
              <p:embed/>
            </p:oleObj>
          </a:graphicData>
        </a:graphic>
      </p:graphicFrame>
      <p:cxnSp>
        <p:nvCxnSpPr>
          <p:cNvPr id="39" name="直線矢印コネクタ 38"/>
          <p:cNvCxnSpPr/>
          <p:nvPr/>
        </p:nvCxnSpPr>
        <p:spPr>
          <a:xfrm>
            <a:off x="3779912" y="2275284"/>
            <a:ext cx="136815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日付プレースホルダ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2011/9/23</a:t>
            </a:r>
            <a:endParaRPr kumimoji="1" lang="ja-JP" altLang="en-US" dirty="0"/>
          </a:p>
        </p:txBody>
      </p:sp>
      <p:sp>
        <p:nvSpPr>
          <p:cNvPr id="42" name="フッター プレースホルダ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Sanshiro WPCF2011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179512" y="4221089"/>
            <a:ext cx="6264696" cy="2448272"/>
            <a:chOff x="323528" y="4293096"/>
            <a:chExt cx="6264696" cy="201622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23528" y="4293096"/>
              <a:ext cx="6264696" cy="2016225"/>
              <a:chOff x="3404592" y="4142468"/>
              <a:chExt cx="7144899" cy="2382879"/>
            </a:xfrm>
          </p:grpSpPr>
          <p:pic>
            <p:nvPicPr>
              <p:cNvPr id="14" name="Picture 3" descr="phx-ridg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20125" y="4142468"/>
                <a:ext cx="2729366" cy="2132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9" descr="pho-ridg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4592" y="4345708"/>
                <a:ext cx="2895600" cy="2179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正方形/長方形 15"/>
              <p:cNvSpPr/>
              <p:nvPr/>
            </p:nvSpPr>
            <p:spPr>
              <a:xfrm>
                <a:off x="7742566" y="4142469"/>
                <a:ext cx="1499117" cy="361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7670135" y="4534622"/>
                <a:ext cx="1062705" cy="1228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6444208" y="4423464"/>
                <a:ext cx="486640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6771728" y="5809280"/>
                <a:ext cx="849871" cy="38099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ridge</a:t>
                </a:r>
                <a:endParaRPr lang="en-US" altLang="zh-TW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4283967" y="4690776"/>
                <a:ext cx="2012607" cy="75444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 flipH="1">
                <a:off x="4067940" y="4690777"/>
                <a:ext cx="2228634" cy="61043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H="1" flipV="1">
                <a:off x="5796136" y="5517232"/>
                <a:ext cx="925731" cy="4784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7657508" y="4970403"/>
                <a:ext cx="1531050" cy="102529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 flipV="1">
                <a:off x="5076055" y="5877272"/>
                <a:ext cx="1645810" cy="1184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7657508" y="4690776"/>
                <a:ext cx="765525" cy="4660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7657508" y="4690774"/>
                <a:ext cx="1085227" cy="38782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6298618" y="4411153"/>
                <a:ext cx="1304258" cy="38942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solidFill>
                      <a:srgbClr val="0000FF"/>
                    </a:solidFill>
                  </a:rPr>
                  <a:t>shoulder</a:t>
                </a:r>
                <a:endParaRPr lang="en-US" altLang="ja-JP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 flipV="1">
                <a:off x="7657508" y="5343236"/>
                <a:ext cx="1956341" cy="65246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8965316" y="5654637"/>
                <a:ext cx="1080119" cy="216024"/>
              </a:xfrm>
              <a:custGeom>
                <a:avLst/>
                <a:gdLst>
                  <a:gd name="T0" fmla="*/ 0 w 1060"/>
                  <a:gd name="T1" fmla="*/ 2147483647 h 367"/>
                  <a:gd name="T2" fmla="*/ 2147483647 w 1060"/>
                  <a:gd name="T3" fmla="*/ 2147483647 h 367"/>
                  <a:gd name="T4" fmla="*/ 2147483647 w 1060"/>
                  <a:gd name="T5" fmla="*/ 2147483647 h 367"/>
                  <a:gd name="T6" fmla="*/ 2147483647 w 1060"/>
                  <a:gd name="T7" fmla="*/ 2147483647 h 367"/>
                  <a:gd name="T8" fmla="*/ 2147483647 w 1060"/>
                  <a:gd name="T9" fmla="*/ 2147483647 h 367"/>
                  <a:gd name="T10" fmla="*/ 2147483647 w 1060"/>
                  <a:gd name="T11" fmla="*/ 2147483647 h 367"/>
                  <a:gd name="T12" fmla="*/ 2147483647 w 1060"/>
                  <a:gd name="T13" fmla="*/ 2147483647 h 367"/>
                  <a:gd name="T14" fmla="*/ 2147483647 w 1060"/>
                  <a:gd name="T15" fmla="*/ 2147483647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60"/>
                  <a:gd name="T25" fmla="*/ 0 h 367"/>
                  <a:gd name="T26" fmla="*/ 1060 w 1060"/>
                  <a:gd name="T27" fmla="*/ 367 h 3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60" h="367">
                    <a:moveTo>
                      <a:pt x="0" y="345"/>
                    </a:moveTo>
                    <a:cubicBezTo>
                      <a:pt x="15" y="323"/>
                      <a:pt x="38" y="210"/>
                      <a:pt x="84" y="211"/>
                    </a:cubicBezTo>
                    <a:cubicBezTo>
                      <a:pt x="130" y="212"/>
                      <a:pt x="212" y="367"/>
                      <a:pt x="275" y="354"/>
                    </a:cubicBezTo>
                    <a:cubicBezTo>
                      <a:pt x="338" y="341"/>
                      <a:pt x="398" y="152"/>
                      <a:pt x="463" y="134"/>
                    </a:cubicBezTo>
                    <a:cubicBezTo>
                      <a:pt x="528" y="116"/>
                      <a:pt x="604" y="266"/>
                      <a:pt x="667" y="246"/>
                    </a:cubicBezTo>
                    <a:cubicBezTo>
                      <a:pt x="730" y="226"/>
                      <a:pt x="788" y="30"/>
                      <a:pt x="842" y="15"/>
                    </a:cubicBezTo>
                    <a:cubicBezTo>
                      <a:pt x="896" y="0"/>
                      <a:pt x="956" y="152"/>
                      <a:pt x="992" y="157"/>
                    </a:cubicBezTo>
                    <a:cubicBezTo>
                      <a:pt x="1028" y="162"/>
                      <a:pt x="1046" y="67"/>
                      <a:pt x="1060" y="43"/>
                    </a:cubicBezTo>
                  </a:path>
                </a:pathLst>
              </a:custGeom>
              <a:noFill/>
              <a:ln w="38100">
                <a:solidFill>
                  <a:srgbClr val="FF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611560" y="6093296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274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Triangular flow</a:t>
            </a:r>
            <a:endParaRPr kumimoji="1" lang="ja-JP" altLang="en-US" sz="3200" b="1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268760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the Glauber picture, participant deformation is caused by finite </a:t>
            </a:r>
            <a:r>
              <a:rPr lang="en-US" altLang="ja-JP" sz="2200" dirty="0" smtClean="0"/>
              <a:t>number</a:t>
            </a:r>
            <a:r>
              <a:rPr kumimoji="1" lang="en-US" altLang="ja-JP" sz="2200" dirty="0" smtClean="0"/>
              <a:t> of participants.</a:t>
            </a:r>
          </a:p>
          <a:p>
            <a:r>
              <a:rPr kumimoji="1" lang="en-US" altLang="ja-JP" sz="2200" dirty="0" smtClean="0"/>
              <a:t>Triangular flow is generated by initial participant  deformation.</a:t>
            </a:r>
          </a:p>
          <a:p>
            <a:r>
              <a:rPr lang="en-US" altLang="ja-JP" sz="2200" dirty="0" smtClean="0"/>
              <a:t>Magnitude of (final state)v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is thought to be sensitive  to </a:t>
            </a:r>
            <a:r>
              <a:rPr lang="en-US" altLang="ja-JP" sz="2200" dirty="0" smtClean="0">
                <a:latin typeface="Symbol" pitchFamily="18" charset="2"/>
              </a:rPr>
              <a:t>h</a:t>
            </a:r>
            <a:r>
              <a:rPr lang="en-US" altLang="ja-JP" sz="2200" dirty="0" smtClean="0"/>
              <a:t>/s.</a:t>
            </a:r>
          </a:p>
          <a:p>
            <a:endParaRPr lang="en-US" altLang="ja-JP" sz="2200" dirty="0" smtClean="0"/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Ridge and shoulder seem to be caused by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.</a:t>
            </a:r>
          </a:p>
        </p:txBody>
      </p:sp>
      <p:grpSp>
        <p:nvGrpSpPr>
          <p:cNvPr id="35" name="グループ化 34"/>
          <p:cNvGrpSpPr/>
          <p:nvPr/>
        </p:nvGrpSpPr>
        <p:grpSpPr>
          <a:xfrm>
            <a:off x="6561305" y="116632"/>
            <a:ext cx="2475191" cy="6439489"/>
            <a:chOff x="6561305" y="116632"/>
            <a:chExt cx="2475191" cy="6439489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6561305" y="116632"/>
              <a:ext cx="2475191" cy="5987349"/>
              <a:chOff x="6561305" y="116632"/>
              <a:chExt cx="2475191" cy="5987349"/>
            </a:xfrm>
          </p:grpSpPr>
          <p:pic>
            <p:nvPicPr>
              <p:cNvPr id="9" name="Picture 2" descr="C:\Users\sanshirou\Desktop\TALK\WPCF\presentation\picture\participant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13982" y="2598835"/>
                <a:ext cx="2325857" cy="1334221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Users\sanshirou\Desktop\TALK\WPCF\presentation\picture\Psi2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61305" y="116632"/>
                <a:ext cx="2462312" cy="1584176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C:\Users\sanshirou\Desktop\TALK\WPCF\presentation\picture\Psi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84113" y="4521999"/>
                <a:ext cx="2452383" cy="1581982"/>
              </a:xfrm>
              <a:prstGeom prst="rect">
                <a:avLst/>
              </a:prstGeom>
              <a:noFill/>
            </p:spPr>
          </p:pic>
          <p:sp>
            <p:nvSpPr>
              <p:cNvPr id="30" name="右矢印 29"/>
              <p:cNvSpPr/>
              <p:nvPr/>
            </p:nvSpPr>
            <p:spPr>
              <a:xfrm rot="5400000">
                <a:off x="7573211" y="3320988"/>
                <a:ext cx="432048" cy="1944216"/>
              </a:xfrm>
              <a:prstGeom prst="rightArrow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右矢印 30"/>
              <p:cNvSpPr/>
              <p:nvPr/>
            </p:nvSpPr>
            <p:spPr>
              <a:xfrm rot="16200000">
                <a:off x="7560332" y="1304764"/>
                <a:ext cx="432048" cy="1944216"/>
              </a:xfrm>
              <a:prstGeom prst="rightArrow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6889501" y="1557953"/>
              <a:ext cx="17988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/>
                <a:t>almond shape</a:t>
              </a:r>
              <a:endParaRPr kumimoji="1" lang="ja-JP" altLang="en-US" sz="22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804248" y="6125234"/>
              <a:ext cx="20457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smtClean="0"/>
                <a:t>triangular</a:t>
              </a:r>
              <a:r>
                <a:rPr kumimoji="1" lang="en-US" altLang="ja-JP" sz="2200" dirty="0" smtClean="0"/>
                <a:t> shape</a:t>
              </a:r>
              <a:endParaRPr kumimoji="1" lang="ja-JP" altLang="en-US" sz="2200" dirty="0"/>
            </a:p>
          </p:txBody>
        </p:sp>
      </p:grpSp>
      <p:sp>
        <p:nvSpPr>
          <p:cNvPr id="36" name="日付プレースホルダ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2011/9/23</a:t>
            </a:r>
            <a:endParaRPr kumimoji="1" lang="ja-JP" altLang="en-US" dirty="0"/>
          </a:p>
        </p:txBody>
      </p:sp>
      <p:sp>
        <p:nvSpPr>
          <p:cNvPr id="37" name="フッター プレースホルダ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Sanshiro WPCF2011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323528" y="620688"/>
            <a:ext cx="8568952" cy="2304256"/>
            <a:chOff x="251520" y="582051"/>
            <a:chExt cx="7488832" cy="2304256"/>
          </a:xfrm>
        </p:grpSpPr>
        <p:pic>
          <p:nvPicPr>
            <p:cNvPr id="1028" name="Picture 4" descr="C:\Users\sanshirou\Desktop\TALK\WPCF\presentation\picture\vn_pape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82051"/>
              <a:ext cx="7488832" cy="2304256"/>
            </a:xfrm>
            <a:prstGeom prst="rect">
              <a:avLst/>
            </a:prstGeom>
            <a:noFill/>
          </p:spPr>
        </p:pic>
        <p:cxnSp>
          <p:nvCxnSpPr>
            <p:cNvPr id="21" name="直線矢印コネクタ 20"/>
            <p:cNvCxnSpPr/>
            <p:nvPr/>
          </p:nvCxnSpPr>
          <p:spPr>
            <a:xfrm flipV="1">
              <a:off x="1043608" y="1124744"/>
              <a:ext cx="6336704" cy="10081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V="1">
              <a:off x="1259632" y="1950203"/>
              <a:ext cx="6228994" cy="25466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4834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charged particle anisotropy</a:t>
            </a:r>
            <a:endParaRPr kumimoji="1" lang="ja-JP" altLang="en-US" sz="3200" b="1" u="sng" dirty="0"/>
          </a:p>
        </p:txBody>
      </p:sp>
      <p:pic>
        <p:nvPicPr>
          <p:cNvPr id="13" name="Picture 2" descr="C:\Users\sanshirou\Desktop\研究室\博士課程後期入試\presentation\picture\2011y08m22d_190759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356992"/>
            <a:ext cx="4216600" cy="2952328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3955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arXiv:1105.3928v1[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nucl</a:t>
            </a:r>
            <a:r>
              <a:rPr kumimoji="1" lang="en-US" altLang="ja-JP" dirty="0" smtClean="0">
                <a:solidFill>
                  <a:srgbClr val="0070C0"/>
                </a:solidFill>
              </a:rPr>
              <a:t>-ex]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7984" y="3292529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v</a:t>
            </a:r>
            <a:r>
              <a:rPr lang="en-US" altLang="ja-JP" sz="2200" baseline="-25000" dirty="0" smtClean="0"/>
              <a:t>2</a:t>
            </a:r>
            <a:r>
              <a:rPr lang="en-US" altLang="ja-JP" sz="2200" dirty="0" smtClean="0"/>
              <a:t> and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centrality dependence is strong and weak, respectively.</a:t>
            </a:r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While results of v</a:t>
            </a:r>
            <a:r>
              <a:rPr lang="en-US" altLang="ja-JP" sz="2200" baseline="-25000" dirty="0" smtClean="0"/>
              <a:t>2</a:t>
            </a:r>
            <a:r>
              <a:rPr lang="en-US" altLang="ja-JP" sz="2200" dirty="0" smtClean="0"/>
              <a:t> can be described by</a:t>
            </a:r>
          </a:p>
          <a:p>
            <a:r>
              <a:rPr kumimoji="1" lang="en-US" altLang="ja-JP" sz="2200" dirty="0" smtClean="0"/>
              <a:t>Glauber model + </a:t>
            </a:r>
            <a:r>
              <a:rPr kumimoji="1" lang="en-US" altLang="ja-JP" sz="2200" dirty="0" smtClean="0">
                <a:latin typeface="Symbol" pitchFamily="18" charset="2"/>
              </a:rPr>
              <a:t>h</a:t>
            </a:r>
            <a:r>
              <a:rPr kumimoji="1" lang="en-US" altLang="ja-JP" sz="2200" dirty="0" smtClean="0"/>
              <a:t>/s=0.08</a:t>
            </a:r>
          </a:p>
          <a:p>
            <a:r>
              <a:rPr lang="en-US" altLang="ja-JP" sz="2200" dirty="0" smtClean="0"/>
              <a:t>CGC model + </a:t>
            </a:r>
            <a:r>
              <a:rPr lang="en-US" altLang="ja-JP" sz="2200" dirty="0" smtClean="0">
                <a:latin typeface="Symbol" pitchFamily="18" charset="2"/>
              </a:rPr>
              <a:t>h</a:t>
            </a:r>
            <a:r>
              <a:rPr lang="en-US" altLang="ja-JP" sz="2200" dirty="0" smtClean="0"/>
              <a:t>/s=0.16</a:t>
            </a:r>
            <a:endParaRPr kumimoji="1" lang="en-US" altLang="ja-JP" sz="2200" dirty="0" smtClean="0"/>
          </a:p>
          <a:p>
            <a:r>
              <a:rPr kumimoji="1" lang="en-US" altLang="ja-JP" sz="2200" dirty="0" smtClean="0"/>
              <a:t>v</a:t>
            </a:r>
            <a:r>
              <a:rPr kumimoji="1" lang="en-US" altLang="ja-JP" sz="2200" baseline="-25000" dirty="0" smtClean="0"/>
              <a:t>3</a:t>
            </a:r>
            <a:r>
              <a:rPr kumimoji="1" lang="en-US" altLang="ja-JP" sz="2200" dirty="0" smtClean="0"/>
              <a:t> can only be described by</a:t>
            </a:r>
          </a:p>
          <a:p>
            <a:r>
              <a:rPr lang="en-US" altLang="ja-JP" sz="2200" dirty="0" smtClean="0"/>
              <a:t>Glauber model + </a:t>
            </a:r>
            <a:r>
              <a:rPr lang="en-US" altLang="ja-JP" sz="2200" dirty="0" smtClean="0">
                <a:latin typeface="Symbol" pitchFamily="18" charset="2"/>
              </a:rPr>
              <a:t>h</a:t>
            </a:r>
            <a:r>
              <a:rPr lang="en-US" altLang="ja-JP" sz="2200" dirty="0" smtClean="0"/>
              <a:t>/s=0.08</a:t>
            </a:r>
            <a:endParaRPr kumimoji="1" lang="ja-JP" altLang="en-US" sz="2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44987" y="2708920"/>
            <a:ext cx="1312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/>
              <a:t>p</a:t>
            </a:r>
            <a:r>
              <a:rPr kumimoji="1" lang="en-US" altLang="ja-JP" sz="2200" b="1" baseline="-25000" dirty="0" smtClean="0"/>
              <a:t>T</a:t>
            </a:r>
            <a:r>
              <a:rPr kumimoji="1" lang="en-US" altLang="ja-JP" sz="2200" b="1" dirty="0" smtClean="0"/>
              <a:t>[GeV/c</a:t>
            </a:r>
            <a:r>
              <a:rPr kumimoji="1" lang="en-US" altLang="ja-JP" sz="2000" b="1" dirty="0" smtClean="0"/>
              <a:t>]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24240" y="737774"/>
            <a:ext cx="418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/>
              <a:t>v</a:t>
            </a:r>
            <a:r>
              <a:rPr lang="en-US" altLang="ja-JP" sz="2200" b="1" baseline="-25000" dirty="0" smtClean="0"/>
              <a:t>n</a:t>
            </a:r>
            <a:endParaRPr kumimoji="1" lang="ja-JP" altLang="en-US" sz="2200" b="1" baseline="-25000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Sanshiro WPCF2011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nshirou\Desktop\TALK\WPCF\presentation\picture\qketscaling_ikeda_replot_for_sanshiro_v2_vs_p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1"/>
            <a:ext cx="3358547" cy="2664297"/>
          </a:xfrm>
          <a:prstGeom prst="rect">
            <a:avLst/>
          </a:prstGeom>
          <a:noFill/>
        </p:spPr>
      </p:pic>
      <p:pic>
        <p:nvPicPr>
          <p:cNvPr id="18435" name="Picture 3" descr="C:\Users\sanshirou\Desktop\TALK\WPCF\presentation\picture\qketscaling_ikeda_replot_for_sanshiro_v2nq_vs_KETnq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3"/>
            <a:ext cx="3358547" cy="2664297"/>
          </a:xfrm>
          <a:prstGeom prst="rect">
            <a:avLst/>
          </a:prstGeom>
          <a:noFill/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368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Partonic elliptic flow</a:t>
            </a:r>
            <a:endParaRPr kumimoji="1" lang="ja-JP" altLang="en-US" sz="3200" b="1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47864" y="1052736"/>
            <a:ext cx="56886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v</a:t>
            </a:r>
            <a:r>
              <a:rPr lang="en-US" altLang="ja-JP" sz="2200" baseline="-25000" dirty="0" smtClean="0"/>
              <a:t>2</a:t>
            </a:r>
            <a:r>
              <a:rPr lang="en-US" altLang="ja-JP" sz="2200" dirty="0" smtClean="0"/>
              <a:t> of </a:t>
            </a:r>
            <a:r>
              <a:rPr lang="en-US" altLang="ja-JP" sz="2200" dirty="0" smtClean="0">
                <a:latin typeface="Symbol" pitchFamily="18" charset="2"/>
              </a:rPr>
              <a:t>p</a:t>
            </a:r>
            <a:r>
              <a:rPr lang="en-US" altLang="ja-JP" sz="2200" dirty="0" smtClean="0"/>
              <a:t>, K, p as a function of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 have different behavior.</a:t>
            </a:r>
          </a:p>
          <a:p>
            <a:r>
              <a:rPr lang="en-US" altLang="ja-JP" sz="2200" dirty="0" smtClean="0"/>
              <a:t>This indicates hydrodynamics behavior.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In low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 range, mass ordering is observed.</a:t>
            </a:r>
          </a:p>
          <a:p>
            <a:endParaRPr lang="en-US" altLang="ja-JP" sz="2200" dirty="0" smtClean="0"/>
          </a:p>
          <a:p>
            <a:endParaRPr lang="en-US" altLang="ja-JP" sz="2200" dirty="0" smtClean="0"/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v</a:t>
            </a:r>
            <a:r>
              <a:rPr lang="en-US" altLang="ja-JP" sz="2200" baseline="-25000" dirty="0" smtClean="0"/>
              <a:t>2</a:t>
            </a:r>
            <a:r>
              <a:rPr lang="en-US" altLang="ja-JP" sz="2200" dirty="0" smtClean="0"/>
              <a:t> as  a function of KE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 is scaled by the number of constituent quarks for KE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/n</a:t>
            </a:r>
            <a:r>
              <a:rPr lang="en-US" altLang="ja-JP" sz="2200" baseline="-25000" dirty="0" smtClean="0"/>
              <a:t>q</a:t>
            </a:r>
            <a:r>
              <a:rPr lang="en-US" altLang="ja-JP" sz="2200" dirty="0" smtClean="0"/>
              <a:t> &lt; 1GeV.</a:t>
            </a:r>
          </a:p>
          <a:p>
            <a:r>
              <a:rPr lang="en-US" altLang="ja-JP" sz="2200" dirty="0" smtClean="0"/>
              <a:t>This indicates the existence of  partonic flow  in QGP.</a:t>
            </a:r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 How about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?</a:t>
            </a:r>
            <a:endParaRPr lang="ja-JP" altLang="en-US" sz="2200" baseline="-250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Is mass ordering observed?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Does quark scaling work?</a:t>
            </a:r>
            <a:endParaRPr kumimoji="1" lang="en-US" altLang="ja-JP" sz="2200" dirty="0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Sanshiro WPCF2011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1615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Data Set</a:t>
            </a:r>
            <a:endParaRPr kumimoji="1" lang="ja-JP" altLang="en-US" sz="3200" b="1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836712"/>
            <a:ext cx="5830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200GeV Au+Au events obtained with the PHENIX </a:t>
            </a:r>
          </a:p>
          <a:p>
            <a:r>
              <a:rPr lang="en-US" altLang="ja-JP" sz="2200" dirty="0" smtClean="0"/>
              <a:t>detector </a:t>
            </a:r>
            <a:r>
              <a:rPr kumimoji="1" lang="en-US" altLang="ja-JP" sz="2200" dirty="0" smtClean="0"/>
              <a:t>during the 2007 running period.</a:t>
            </a:r>
            <a:endParaRPr kumimoji="1" lang="ja-JP" altLang="en-US" sz="2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772816"/>
            <a:ext cx="3006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PHENIX detector</a:t>
            </a:r>
            <a:endParaRPr kumimoji="1" lang="ja-JP" altLang="en-US" sz="32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471405"/>
            <a:ext cx="498463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Charged particle momentum &amp; tracking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Drift Chamber (DC)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Pad Chamber(PC)</a:t>
            </a:r>
          </a:p>
          <a:p>
            <a:r>
              <a:rPr lang="en-US" altLang="ja-JP" sz="2200" dirty="0" smtClean="0"/>
              <a:t>Hadron particle identification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Time of flight detector(TOF)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Electromagnetic Calorimeter(EMCal)</a:t>
            </a:r>
          </a:p>
          <a:p>
            <a:r>
              <a:rPr lang="en-US" altLang="ja-JP" sz="2200" dirty="0" smtClean="0"/>
              <a:t>Reaction Plane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Reaction Plane detector(RxN)</a:t>
            </a:r>
          </a:p>
          <a:p>
            <a:pPr lvl="2"/>
            <a:r>
              <a:rPr lang="en-US" altLang="ja-JP" sz="2200" dirty="0" smtClean="0"/>
              <a:t>Inner	1.5&lt;|</a:t>
            </a:r>
            <a:r>
              <a:rPr lang="en-US" altLang="ja-JP" sz="2200" dirty="0" smtClean="0">
                <a:latin typeface="Symbol" pitchFamily="18" charset="2"/>
              </a:rPr>
              <a:t>h</a:t>
            </a:r>
            <a:r>
              <a:rPr lang="en-US" altLang="ja-JP" sz="2200" dirty="0" smtClean="0"/>
              <a:t>|&lt;2.8</a:t>
            </a:r>
          </a:p>
          <a:p>
            <a:pPr lvl="2"/>
            <a:r>
              <a:rPr lang="en-US" altLang="ja-JP" sz="2200" dirty="0" smtClean="0"/>
              <a:t>Outer	1.0&lt;|</a:t>
            </a:r>
            <a:r>
              <a:rPr lang="en-US" altLang="ja-JP" sz="2200" dirty="0" smtClean="0">
                <a:latin typeface="Symbol" pitchFamily="18" charset="2"/>
              </a:rPr>
              <a:t>h</a:t>
            </a:r>
            <a:r>
              <a:rPr lang="en-US" altLang="ja-JP" sz="2200" dirty="0" smtClean="0"/>
              <a:t>|&lt;1.5</a:t>
            </a:r>
          </a:p>
        </p:txBody>
      </p:sp>
      <p:sp>
        <p:nvSpPr>
          <p:cNvPr id="32" name="日付プレースホルダ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5508104" y="3645023"/>
            <a:ext cx="3528392" cy="2952329"/>
            <a:chOff x="5508104" y="3645023"/>
            <a:chExt cx="3528392" cy="2952329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5508104" y="3645024"/>
              <a:ext cx="3528392" cy="2777769"/>
              <a:chOff x="5508104" y="3645024"/>
              <a:chExt cx="3528392" cy="2777769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5508104" y="3645024"/>
                <a:ext cx="3528392" cy="2777769"/>
                <a:chOff x="5508104" y="3645024"/>
                <a:chExt cx="3528392" cy="2777769"/>
              </a:xfrm>
            </p:grpSpPr>
            <p:pic>
              <p:nvPicPr>
                <p:cNvPr id="27" name="Picture 5" descr="C:\Users\sanshirou\Desktop\TALK\WPCF\presentation\picture\tof_after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52120" y="3789040"/>
                  <a:ext cx="3384376" cy="2633753"/>
                </a:xfrm>
                <a:prstGeom prst="rect">
                  <a:avLst/>
                </a:prstGeom>
                <a:noFill/>
              </p:spPr>
            </p:pic>
            <p:sp>
              <p:nvSpPr>
                <p:cNvPr id="43" name="正方形/長方形 42"/>
                <p:cNvSpPr/>
                <p:nvPr/>
              </p:nvSpPr>
              <p:spPr>
                <a:xfrm>
                  <a:off x="5508104" y="3645024"/>
                  <a:ext cx="122413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7" name="テキスト ボックス 46"/>
              <p:cNvSpPr txBox="1"/>
              <p:nvPr/>
            </p:nvSpPr>
            <p:spPr>
              <a:xfrm>
                <a:off x="6156176" y="4859868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latin typeface="Symbol" pitchFamily="18" charset="2"/>
                  </a:rPr>
                  <a:t>p</a:t>
                </a:r>
                <a:endParaRPr kumimoji="1" lang="ja-JP" altLang="en-US" b="1" dirty="0">
                  <a:latin typeface="Symbol" pitchFamily="18" charset="2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6557062" y="490647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/>
                  <a:t>K</a:t>
                </a:r>
                <a:endParaRPr kumimoji="1" lang="ja-JP" altLang="en-US" b="1" dirty="0"/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7596336" y="486916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p</a:t>
                </a:r>
                <a:endParaRPr kumimoji="1" lang="ja-JP" altLang="en-US" b="1" dirty="0"/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 rot="16200000">
              <a:off x="4361922" y="4797301"/>
              <a:ext cx="26431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err="1" smtClean="0"/>
                <a:t>momentum</a:t>
              </a:r>
              <a:r>
                <a:rPr lang="en-US" altLang="ja-JP" sz="1600" b="1" dirty="0" err="1" smtClean="0"/>
                <a:t>×</a:t>
              </a:r>
              <a:r>
                <a:rPr lang="en-US" altLang="ja-JP" sz="1600" dirty="0" err="1" smtClean="0"/>
                <a:t>charge</a:t>
              </a:r>
              <a:r>
                <a:rPr kumimoji="1" lang="en-US" altLang="ja-JP" sz="1600" dirty="0" smtClean="0"/>
                <a:t>[GeV/c]</a:t>
              </a:r>
              <a:endParaRPr kumimoji="1" lang="ja-JP" altLang="en-US" sz="16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092280" y="6258798"/>
              <a:ext cx="1792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mass</a:t>
              </a:r>
              <a:r>
                <a:rPr kumimoji="1" lang="en-US" altLang="ja-JP" sz="1600" baseline="30000" dirty="0" smtClean="0"/>
                <a:t>2</a:t>
              </a:r>
              <a:r>
                <a:rPr kumimoji="1" lang="en-US" altLang="ja-JP" sz="1600" dirty="0" smtClean="0"/>
                <a:t>[(GeV/c</a:t>
              </a:r>
              <a:r>
                <a:rPr kumimoji="1" lang="en-US" altLang="ja-JP" sz="1600" baseline="30000" dirty="0" smtClean="0"/>
                <a:t>2</a:t>
              </a:r>
              <a:r>
                <a:rPr kumimoji="1" lang="en-US" altLang="ja-JP" sz="1600" dirty="0" smtClean="0"/>
                <a:t>)</a:t>
              </a:r>
              <a:r>
                <a:rPr kumimoji="1" lang="en-US" altLang="ja-JP" sz="1600" baseline="30000" dirty="0" smtClean="0"/>
                <a:t>2</a:t>
              </a:r>
              <a:r>
                <a:rPr kumimoji="1" lang="en-US" altLang="ja-JP" sz="1600" dirty="0" smtClean="0"/>
                <a:t>]</a:t>
              </a:r>
              <a:endParaRPr kumimoji="1" lang="ja-JP" altLang="en-US" sz="1600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364088" y="764704"/>
            <a:ext cx="3600401" cy="3181052"/>
            <a:chOff x="5364088" y="764704"/>
            <a:chExt cx="3600401" cy="3181052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5364088" y="777404"/>
              <a:ext cx="3600401" cy="3168352"/>
              <a:chOff x="5508103" y="1292763"/>
              <a:chExt cx="3528393" cy="3360373"/>
            </a:xfrm>
          </p:grpSpPr>
          <p:grpSp>
            <p:nvGrpSpPr>
              <p:cNvPr id="5" name="グループ化 8"/>
              <p:cNvGrpSpPr/>
              <p:nvPr/>
            </p:nvGrpSpPr>
            <p:grpSpPr>
              <a:xfrm>
                <a:off x="5508103" y="1700809"/>
                <a:ext cx="3528393" cy="2592287"/>
                <a:chOff x="3779912" y="2060848"/>
                <a:chExt cx="5256585" cy="4176463"/>
              </a:xfrm>
            </p:grpSpPr>
            <p:pic>
              <p:nvPicPr>
                <p:cNvPr id="10" name="Picture 2" descr="C:\Users\sanshirou\Desktop\TALK\WPCF\presentation\picture\PHENIX_detector_beam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51921" y="2060848"/>
                  <a:ext cx="5184576" cy="4176463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正方形/長方形 10"/>
                <p:cNvSpPr/>
                <p:nvPr/>
              </p:nvSpPr>
              <p:spPr>
                <a:xfrm>
                  <a:off x="3779912" y="2060848"/>
                  <a:ext cx="72008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2" name="直線矢印コネクタ 11"/>
              <p:cNvCxnSpPr/>
              <p:nvPr/>
            </p:nvCxnSpPr>
            <p:spPr>
              <a:xfrm flipH="1">
                <a:off x="8028384" y="1292763"/>
                <a:ext cx="230426" cy="624069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>
                <a:off x="7636660" y="1852825"/>
                <a:ext cx="31684" cy="640071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H="1">
                <a:off x="7164288" y="1932834"/>
                <a:ext cx="5761" cy="560062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/楕円 16"/>
              <p:cNvSpPr/>
              <p:nvPr/>
            </p:nvSpPr>
            <p:spPr>
              <a:xfrm>
                <a:off x="7244647" y="3379372"/>
                <a:ext cx="504056" cy="43204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710395" y="4222249"/>
                <a:ext cx="131798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200" dirty="0" smtClean="0"/>
                  <a:t>|</a:t>
                </a:r>
                <a:r>
                  <a:rPr lang="en-US" altLang="ja-JP" sz="2200" dirty="0" smtClean="0">
                    <a:latin typeface="Symbol" pitchFamily="18" charset="2"/>
                  </a:rPr>
                  <a:t>h</a:t>
                </a:r>
                <a:r>
                  <a:rPr lang="en-US" altLang="ja-JP" sz="2200" dirty="0" smtClean="0"/>
                  <a:t>|&lt; 0.35</a:t>
                </a:r>
                <a:endParaRPr kumimoji="1" lang="ja-JP" altLang="en-US" sz="2200" dirty="0"/>
              </a:p>
            </p:txBody>
          </p:sp>
          <p:cxnSp>
            <p:nvCxnSpPr>
              <p:cNvPr id="20" name="直線矢印コネクタ 19"/>
              <p:cNvCxnSpPr/>
              <p:nvPr/>
            </p:nvCxnSpPr>
            <p:spPr>
              <a:xfrm flipH="1">
                <a:off x="8460432" y="1292763"/>
                <a:ext cx="31684" cy="688459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flipH="1">
                <a:off x="8676456" y="2812932"/>
                <a:ext cx="204502" cy="61606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>
                <a:off x="5738529" y="2172861"/>
                <a:ext cx="420527" cy="36804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5845101" y="1812821"/>
                <a:ext cx="391724" cy="36004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線矢印コネクタ 33"/>
            <p:cNvCxnSpPr/>
            <p:nvPr/>
          </p:nvCxnSpPr>
          <p:spPr>
            <a:xfrm flipH="1">
              <a:off x="6870377" y="764704"/>
              <a:ext cx="5879" cy="528059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sanshirou\Desktop\TALK\WPCF\presentation\picture\resolution_wpc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462" y="4130291"/>
            <a:ext cx="2506216" cy="2323045"/>
          </a:xfrm>
          <a:prstGeom prst="rect">
            <a:avLst/>
          </a:prstGeom>
          <a:noFill/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88640"/>
            <a:ext cx="4426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Measurement v</a:t>
            </a:r>
            <a:r>
              <a:rPr lang="en-US" altLang="ja-JP" sz="3200" b="1" u="sng" baseline="-25000" dirty="0" smtClean="0"/>
              <a:t>n</a:t>
            </a:r>
            <a:r>
              <a:rPr lang="en-US" altLang="ja-JP" sz="3200" b="1" u="sng" dirty="0" smtClean="0"/>
              <a:t> method</a:t>
            </a:r>
            <a:endParaRPr kumimoji="1" lang="ja-JP" altLang="en-US" sz="3200" b="1" u="sng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764704"/>
            <a:ext cx="487338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v</a:t>
            </a:r>
            <a:r>
              <a:rPr kumimoji="1" lang="en-US" altLang="ja-JP" sz="2200" baseline="-25000" dirty="0" smtClean="0"/>
              <a:t>n</a:t>
            </a:r>
            <a:r>
              <a:rPr kumimoji="1" lang="en-US" altLang="ja-JP" sz="2200" dirty="0" smtClean="0"/>
              <a:t> = &lt;cos{n(</a:t>
            </a:r>
            <a:r>
              <a:rPr kumimoji="1" lang="en-US" altLang="ja-JP" sz="2200" dirty="0" smtClean="0">
                <a:latin typeface="Symbol" pitchFamily="18" charset="2"/>
              </a:rPr>
              <a:t>f</a:t>
            </a:r>
            <a:r>
              <a:rPr kumimoji="1" lang="en-US" altLang="ja-JP" sz="2200" dirty="0" smtClean="0"/>
              <a:t> - 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kumimoji="1" lang="en-US" altLang="ja-JP" sz="2200" baseline="-25000" dirty="0" smtClean="0"/>
              <a:t>n</a:t>
            </a:r>
            <a:r>
              <a:rPr kumimoji="1" lang="en-US" altLang="ja-JP" sz="2200" dirty="0" smtClean="0"/>
              <a:t>)}&gt;</a:t>
            </a:r>
          </a:p>
          <a:p>
            <a:r>
              <a:rPr kumimoji="1" lang="en-US" altLang="ja-JP" sz="2200" dirty="0" smtClean="0"/>
              <a:t>v</a:t>
            </a:r>
            <a:r>
              <a:rPr kumimoji="1" lang="en-US" altLang="ja-JP" sz="2200" baseline="-25000" dirty="0" smtClean="0"/>
              <a:t>n,true</a:t>
            </a:r>
            <a:r>
              <a:rPr kumimoji="1" lang="en-US" altLang="ja-JP" sz="2200" dirty="0" smtClean="0"/>
              <a:t> = v</a:t>
            </a:r>
            <a:r>
              <a:rPr kumimoji="1" lang="en-US" altLang="ja-JP" sz="2200" baseline="-25000" dirty="0" smtClean="0"/>
              <a:t>n,obs</a:t>
            </a:r>
            <a:r>
              <a:rPr kumimoji="1" lang="en-US" altLang="ja-JP" sz="2200" dirty="0" smtClean="0"/>
              <a:t> / Res(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kumimoji="1" lang="en-US" altLang="ja-JP" sz="2200" baseline="-25000" dirty="0" smtClean="0"/>
              <a:t>n</a:t>
            </a:r>
            <a:r>
              <a:rPr kumimoji="1" lang="en-US" altLang="ja-JP" sz="2200" dirty="0" smtClean="0"/>
              <a:t>)</a:t>
            </a:r>
          </a:p>
          <a:p>
            <a:endParaRPr lang="en-US" altLang="ja-JP" sz="2200" dirty="0" smtClean="0"/>
          </a:p>
          <a:p>
            <a:pPr marL="457200" indent="-457200"/>
            <a:r>
              <a:rPr lang="en-US" altLang="ja-JP" sz="2200" dirty="0" smtClean="0"/>
              <a:t>1. Reaction Plane Calibration</a:t>
            </a:r>
          </a:p>
          <a:p>
            <a:pPr marL="971550" lvl="1" indent="-514350"/>
            <a:r>
              <a:rPr lang="en-US" altLang="ja-JP" sz="2200" dirty="0" smtClean="0"/>
              <a:t>1. Gain correction</a:t>
            </a:r>
          </a:p>
          <a:p>
            <a:pPr marL="914400" lvl="1" indent="-457200"/>
            <a:r>
              <a:rPr lang="en-US" altLang="ja-JP" sz="2200" dirty="0" smtClean="0"/>
              <a:t>2. Re-centering</a:t>
            </a:r>
          </a:p>
          <a:p>
            <a:pPr marL="914400" lvl="1" indent="-457200"/>
            <a:r>
              <a:rPr lang="en-US" altLang="ja-JP" sz="2200" dirty="0" smtClean="0"/>
              <a:t>3. Flattening</a:t>
            </a:r>
          </a:p>
          <a:p>
            <a:pPr marL="457200" indent="-457200"/>
            <a:r>
              <a:rPr lang="en-US" altLang="ja-JP" sz="2200" dirty="0" smtClean="0"/>
              <a:t>2. Reaction Plane Resolution</a:t>
            </a:r>
          </a:p>
          <a:p>
            <a:pPr marL="914400" lvl="1" indent="-457200"/>
            <a:r>
              <a:rPr lang="en-US" altLang="ja-JP" sz="2200" dirty="0" smtClean="0"/>
              <a:t>Correlation with two Reaction Plane</a:t>
            </a:r>
          </a:p>
          <a:p>
            <a:pPr marL="914400" lvl="1" indent="-457200"/>
            <a:r>
              <a:rPr lang="en-US" altLang="ja-JP" sz="2200" dirty="0" smtClean="0"/>
              <a:t>defined by different detector is used.</a:t>
            </a:r>
          </a:p>
        </p:txBody>
      </p:sp>
      <p:pic>
        <p:nvPicPr>
          <p:cNvPr id="17413" name="Picture 5" descr="C:\Users\sanshirou\Desktop\TALK\WPCF\presentation\picture\correlation_wpc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5875"/>
            <a:ext cx="2506216" cy="2395053"/>
          </a:xfrm>
          <a:prstGeom prst="rect">
            <a:avLst/>
          </a:prstGeom>
          <a:noFill/>
        </p:spPr>
      </p:pic>
      <p:grpSp>
        <p:nvGrpSpPr>
          <p:cNvPr id="30" name="グループ化 29"/>
          <p:cNvGrpSpPr/>
          <p:nvPr/>
        </p:nvGrpSpPr>
        <p:grpSpPr>
          <a:xfrm>
            <a:off x="6372200" y="692696"/>
            <a:ext cx="2771800" cy="923330"/>
            <a:chOff x="2353684" y="4144328"/>
            <a:chExt cx="2666450" cy="923330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2353684" y="4256362"/>
              <a:ext cx="202092" cy="697331"/>
              <a:chOff x="2353684" y="4286049"/>
              <a:chExt cx="195304" cy="588353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2353684" y="4286049"/>
                <a:ext cx="195304" cy="1525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353684" y="4509120"/>
                <a:ext cx="195304" cy="15250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353684" y="4721900"/>
                <a:ext cx="195304" cy="15250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2611338" y="4144328"/>
              <a:ext cx="24087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RxN In         1.5&lt;|</a:t>
              </a:r>
              <a:r>
                <a:rPr kumimoji="1" lang="en-US" altLang="ja-JP" dirty="0" smtClean="0">
                  <a:latin typeface="Symbol" pitchFamily="18" charset="2"/>
                </a:rPr>
                <a:t>h</a:t>
              </a:r>
              <a:r>
                <a:rPr kumimoji="1" lang="en-US" altLang="ja-JP" dirty="0" smtClean="0"/>
                <a:t>|&lt;2.8</a:t>
              </a:r>
            </a:p>
            <a:p>
              <a:r>
                <a:rPr lang="en-US" altLang="ja-JP" dirty="0" smtClean="0"/>
                <a:t>RxN Out      1.0&lt;|</a:t>
              </a:r>
              <a:r>
                <a:rPr lang="en-US" altLang="ja-JP" dirty="0" smtClean="0">
                  <a:latin typeface="Symbol" pitchFamily="18" charset="2"/>
                </a:rPr>
                <a:t>h</a:t>
              </a:r>
              <a:r>
                <a:rPr lang="en-US" altLang="ja-JP" dirty="0" smtClean="0"/>
                <a:t>|&lt;1.5</a:t>
              </a:r>
            </a:p>
            <a:p>
              <a:r>
                <a:rPr kumimoji="1" lang="en-US" altLang="ja-JP" dirty="0" smtClean="0"/>
                <a:t>RxN In+Out 1.0&lt;|</a:t>
              </a:r>
              <a:r>
                <a:rPr kumimoji="1" lang="en-US" altLang="ja-JP" dirty="0" smtClean="0">
                  <a:latin typeface="Symbol" pitchFamily="18" charset="2"/>
                </a:rPr>
                <a:t>h</a:t>
              </a:r>
              <a:r>
                <a:rPr kumimoji="1" lang="en-US" altLang="ja-JP" dirty="0" smtClean="0"/>
                <a:t>|&lt;2.8</a:t>
              </a: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5508104" y="148570"/>
            <a:ext cx="356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correlation &lt;cos{n(</a:t>
            </a:r>
            <a:r>
              <a:rPr kumimoji="1" lang="en-US" altLang="ja-JP" sz="2000" b="1" dirty="0" err="1" smtClean="0">
                <a:latin typeface="Symbol" pitchFamily="18" charset="2"/>
              </a:rPr>
              <a:t>Y</a:t>
            </a:r>
            <a:r>
              <a:rPr kumimoji="1" lang="en-US" altLang="ja-JP" sz="2000" b="1" baseline="-25000" dirty="0" err="1" smtClean="0"/>
              <a:t>n,A</a:t>
            </a:r>
            <a:r>
              <a:rPr kumimoji="1" lang="en-US" altLang="ja-JP" sz="2000" b="1" dirty="0" smtClean="0"/>
              <a:t> - </a:t>
            </a:r>
            <a:r>
              <a:rPr kumimoji="1" lang="en-US" altLang="ja-JP" sz="2000" b="1" dirty="0" err="1" smtClean="0">
                <a:latin typeface="Symbol" pitchFamily="18" charset="2"/>
              </a:rPr>
              <a:t>Y</a:t>
            </a:r>
            <a:r>
              <a:rPr kumimoji="1" lang="en-US" altLang="ja-JP" sz="2000" b="1" baseline="-25000" dirty="0" err="1" smtClean="0"/>
              <a:t>n,B</a:t>
            </a:r>
            <a:r>
              <a:rPr kumimoji="1" lang="en-US" altLang="ja-JP" sz="2000" b="1" dirty="0" smtClean="0"/>
              <a:t>)}&gt;</a:t>
            </a:r>
            <a:endParaRPr kumimoji="1" lang="ja-JP" altLang="en-US" sz="20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396940" y="2596842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centrality[%]</a:t>
            </a:r>
            <a:endParaRPr kumimoji="1" lang="ja-JP" altLang="en-US" sz="20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732240" y="6197242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centrality[%]</a:t>
            </a:r>
            <a:endParaRPr kumimoji="1" lang="ja-JP" altLang="en-US" sz="2000" b="1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2640484" y="4164409"/>
            <a:ext cx="2842145" cy="2445643"/>
            <a:chOff x="2640484" y="4151709"/>
            <a:chExt cx="2842145" cy="2445643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2640484" y="4151709"/>
              <a:ext cx="2842145" cy="2301627"/>
              <a:chOff x="2640484" y="4151709"/>
              <a:chExt cx="2842145" cy="2301627"/>
            </a:xfrm>
          </p:grpSpPr>
          <p:pic>
            <p:nvPicPr>
              <p:cNvPr id="17416" name="Picture 8" descr="C:\Users\sanshirou\Desktop\TALK\WPCF\presentation\picture\v3_wpcf_pc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99792" y="4151709"/>
                <a:ext cx="2782837" cy="2301627"/>
              </a:xfrm>
              <a:prstGeom prst="rect">
                <a:avLst/>
              </a:prstGeom>
              <a:noFill/>
            </p:spPr>
          </p:pic>
          <p:sp>
            <p:nvSpPr>
              <p:cNvPr id="43" name="正方形/長方形 42"/>
              <p:cNvSpPr/>
              <p:nvPr/>
            </p:nvSpPr>
            <p:spPr>
              <a:xfrm>
                <a:off x="2640484" y="4301604"/>
                <a:ext cx="323528" cy="1944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4102909" y="6197242"/>
              <a:ext cx="1261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p</a:t>
              </a:r>
              <a:r>
                <a:rPr lang="en-US" altLang="ja-JP" sz="2000" b="1" baseline="-25000" dirty="0" smtClean="0"/>
                <a:t>T</a:t>
              </a:r>
              <a:r>
                <a:rPr lang="en-US" altLang="ja-JP" sz="2000" b="1" dirty="0" smtClean="0"/>
                <a:t>[GeV/c]</a:t>
              </a:r>
              <a:endParaRPr kumimoji="1" lang="ja-JP" altLang="en-US" sz="2000" b="1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131840" y="4469050"/>
              <a:ext cx="738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v</a:t>
              </a:r>
              <a:r>
                <a:rPr lang="en-US" altLang="ja-JP" sz="2000" b="1" baseline="-25000" dirty="0" smtClean="0"/>
                <a:t>n,true</a:t>
              </a:r>
              <a:endParaRPr kumimoji="1" lang="ja-JP" altLang="en-US" sz="2000" b="1" baseline="-25000" dirty="0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7092280" y="2996952"/>
            <a:ext cx="2160240" cy="2585323"/>
            <a:chOff x="1043608" y="548680"/>
            <a:chExt cx="2160240" cy="2585323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1331640" y="548680"/>
              <a:ext cx="187220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RxN In S</a:t>
              </a:r>
            </a:p>
            <a:p>
              <a:r>
                <a:rPr lang="en-US" altLang="ja-JP" dirty="0" smtClean="0"/>
                <a:t>RxN</a:t>
              </a:r>
              <a:r>
                <a:rPr kumimoji="1" lang="en-US" altLang="ja-JP" dirty="0" smtClean="0"/>
                <a:t> In N</a:t>
              </a:r>
              <a:endParaRPr lang="en-US" altLang="ja-JP" dirty="0" smtClean="0"/>
            </a:p>
            <a:p>
              <a:r>
                <a:rPr lang="en-US" altLang="ja-JP" dirty="0" smtClean="0"/>
                <a:t>RxN In S+N</a:t>
              </a:r>
            </a:p>
            <a:p>
              <a:r>
                <a:rPr kumimoji="1" lang="en-US" altLang="ja-JP" dirty="0" smtClean="0"/>
                <a:t>RxN Out S</a:t>
              </a:r>
            </a:p>
            <a:p>
              <a:r>
                <a:rPr lang="en-US" altLang="ja-JP" dirty="0" smtClean="0"/>
                <a:t>RxN Out</a:t>
              </a:r>
              <a:r>
                <a:rPr kumimoji="1" lang="en-US" altLang="ja-JP" dirty="0" smtClean="0"/>
                <a:t> N</a:t>
              </a:r>
            </a:p>
            <a:p>
              <a:r>
                <a:rPr lang="en-US" altLang="ja-JP" dirty="0" smtClean="0"/>
                <a:t>RxN Out S+N</a:t>
              </a:r>
            </a:p>
            <a:p>
              <a:r>
                <a:rPr kumimoji="1" lang="en-US" altLang="ja-JP" dirty="0" smtClean="0"/>
                <a:t>RxN In+Out S</a:t>
              </a:r>
            </a:p>
            <a:p>
              <a:r>
                <a:rPr lang="en-US" altLang="ja-JP" dirty="0" smtClean="0"/>
                <a:t>RxN In+Out</a:t>
              </a:r>
              <a:r>
                <a:rPr kumimoji="1" lang="en-US" altLang="ja-JP" dirty="0" smtClean="0"/>
                <a:t> N</a:t>
              </a:r>
            </a:p>
            <a:p>
              <a:r>
                <a:rPr lang="en-US" altLang="ja-JP" dirty="0" smtClean="0"/>
                <a:t>RxN </a:t>
              </a:r>
              <a:r>
                <a:rPr lang="en-US" altLang="ja-JP" dirty="0" err="1" smtClean="0"/>
                <a:t>In+Out</a:t>
              </a:r>
              <a:r>
                <a:rPr lang="en-US" altLang="ja-JP" dirty="0" smtClean="0"/>
                <a:t> S+N</a:t>
              </a:r>
              <a:endParaRPr kumimoji="1" lang="ja-JP" altLang="en-US" dirty="0"/>
            </a:p>
          </p:txBody>
        </p:sp>
        <p:grpSp>
          <p:nvGrpSpPr>
            <p:cNvPr id="60" name="グループ化 29"/>
            <p:cNvGrpSpPr/>
            <p:nvPr/>
          </p:nvGrpSpPr>
          <p:grpSpPr>
            <a:xfrm>
              <a:off x="1043608" y="620688"/>
              <a:ext cx="227330" cy="2376264"/>
              <a:chOff x="953291" y="692696"/>
              <a:chExt cx="482810" cy="4608512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953291" y="692696"/>
                <a:ext cx="464501" cy="443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971600" y="1713334"/>
                <a:ext cx="464501" cy="44705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二等辺三角形 62"/>
              <p:cNvSpPr/>
              <p:nvPr/>
            </p:nvSpPr>
            <p:spPr>
              <a:xfrm>
                <a:off x="971600" y="1196752"/>
                <a:ext cx="444574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953291" y="2249340"/>
                <a:ext cx="464501" cy="44380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971600" y="3269978"/>
                <a:ext cx="464501" cy="4470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二等辺三角形 65"/>
              <p:cNvSpPr/>
              <p:nvPr/>
            </p:nvSpPr>
            <p:spPr>
              <a:xfrm>
                <a:off x="971600" y="2753396"/>
                <a:ext cx="444574" cy="432048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953291" y="3833516"/>
                <a:ext cx="464501" cy="44380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971600" y="4854154"/>
                <a:ext cx="464501" cy="44705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二等辺三角形 68"/>
              <p:cNvSpPr/>
              <p:nvPr/>
            </p:nvSpPr>
            <p:spPr>
              <a:xfrm>
                <a:off x="971600" y="4337572"/>
                <a:ext cx="444574" cy="432048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2" name="グループ化 41"/>
          <p:cNvGrpSpPr/>
          <p:nvPr/>
        </p:nvGrpSpPr>
        <p:grpSpPr>
          <a:xfrm>
            <a:off x="35496" y="4161780"/>
            <a:ext cx="2855268" cy="2472844"/>
            <a:chOff x="35496" y="4149080"/>
            <a:chExt cx="2855268" cy="2472844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107927" y="4149080"/>
              <a:ext cx="2782837" cy="2472844"/>
              <a:chOff x="251520" y="4045134"/>
              <a:chExt cx="2782837" cy="2472844"/>
            </a:xfrm>
          </p:grpSpPr>
          <p:pic>
            <p:nvPicPr>
              <p:cNvPr id="17417" name="Picture 9" descr="C:\Users\sanshirou\Desktop\TALK\WPCF\presentation\picture\v3_id_wpcf_pc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045134"/>
                <a:ext cx="2782837" cy="2301627"/>
              </a:xfrm>
              <a:prstGeom prst="rect">
                <a:avLst/>
              </a:prstGeom>
              <a:noFill/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683145" y="4333166"/>
                <a:ext cx="693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v</a:t>
                </a:r>
                <a:r>
                  <a:rPr lang="en-US" altLang="ja-JP" sz="2000" b="1" baseline="-25000" dirty="0" smtClean="0"/>
                  <a:t>n,obs</a:t>
                </a:r>
                <a:endParaRPr kumimoji="1" lang="ja-JP" altLang="en-US" sz="2000" b="1" baseline="-25000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1654214" y="6117868"/>
                <a:ext cx="1261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p</a:t>
                </a:r>
                <a:r>
                  <a:rPr lang="en-US" altLang="ja-JP" sz="2000" b="1" baseline="-25000" dirty="0" smtClean="0"/>
                  <a:t>T</a:t>
                </a:r>
                <a:r>
                  <a:rPr lang="en-US" altLang="ja-JP" sz="2000" b="1" dirty="0" smtClean="0"/>
                  <a:t>[GeV/c]</a:t>
                </a:r>
                <a:endParaRPr kumimoji="1" lang="ja-JP" altLang="en-US" sz="2000" b="1" dirty="0"/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35496" y="4293096"/>
              <a:ext cx="323528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5364088" y="3964994"/>
            <a:ext cx="1270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resolution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nshirou\Desktop\TALK\WPCF\presentation\picture\phx_prelim_v3pid_p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032670" cy="3893988"/>
          </a:xfrm>
          <a:prstGeom prst="rect">
            <a:avLst/>
          </a:prstGeom>
          <a:noFill/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2579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/>
              <a:t>Result(PID v</a:t>
            </a:r>
            <a:r>
              <a:rPr lang="en-US" altLang="ja-JP" sz="3200" b="1" u="sng" baseline="-25000" dirty="0" smtClean="0"/>
              <a:t>3</a:t>
            </a:r>
            <a:r>
              <a:rPr lang="en-US" altLang="ja-JP" sz="3200" b="1" u="sng" dirty="0" smtClean="0"/>
              <a:t>)</a:t>
            </a:r>
            <a:endParaRPr kumimoji="1" lang="ja-JP" altLang="en-US" sz="3200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5057308"/>
            <a:ext cx="861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PID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has been measured.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Mass ordering has been observed for 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in low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200" dirty="0" smtClean="0"/>
              <a:t> Baryon and </a:t>
            </a:r>
            <a:r>
              <a:rPr kumimoji="1" lang="en-US" altLang="ja-JP" sz="2200" dirty="0" smtClean="0"/>
              <a:t>mesons </a:t>
            </a:r>
            <a:r>
              <a:rPr lang="en-US" altLang="ja-JP" sz="2200" dirty="0" smtClean="0"/>
              <a:t>v</a:t>
            </a:r>
            <a:r>
              <a:rPr lang="en-US" altLang="ja-JP" sz="2200" baseline="-25000" dirty="0" smtClean="0"/>
              <a:t>3</a:t>
            </a:r>
            <a:r>
              <a:rPr lang="en-US" altLang="ja-JP" sz="2200" dirty="0" smtClean="0"/>
              <a:t> seems to be reversed at intermediate p</a:t>
            </a:r>
            <a:r>
              <a:rPr lang="en-US" altLang="ja-JP" sz="2200" baseline="-25000" dirty="0" smtClean="0"/>
              <a:t>T</a:t>
            </a:r>
            <a:r>
              <a:rPr lang="en-US" altLang="ja-JP" sz="2200" dirty="0" smtClean="0"/>
              <a:t>.</a:t>
            </a:r>
            <a:endParaRPr kumimoji="1" lang="ja-JP" altLang="en-US" sz="2200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2011/9/23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Sanshiro WPCF2011</a:t>
            </a:r>
            <a:endParaRPr kumimoji="1" lang="ja-JP" altLang="en-US"/>
          </a:p>
        </p:txBody>
      </p:sp>
      <p:pic>
        <p:nvPicPr>
          <p:cNvPr id="19458" name="Picture 2" descr="C:\Users\sanshirou\Desktop\TALK\WPCF\presentation\picture\qketscaling_ikeda_replot_for_sanshiro_v2_vs_p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378" y="942628"/>
            <a:ext cx="3953070" cy="3926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924</Words>
  <Application>Microsoft Office PowerPoint</Application>
  <PresentationFormat>画面に合わせる (4:3)</PresentationFormat>
  <Paragraphs>245</Paragraphs>
  <Slides>21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テーマ</vt:lpstr>
      <vt:lpstr>数式</vt:lpstr>
      <vt:lpstr>Identified particle v3 measurements at 200 GeV Au+Au collisions at RHIC-PHENIX experiment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sanshirou</dc:creator>
  <cp:lastModifiedBy>sanshirou</cp:lastModifiedBy>
  <cp:revision>343</cp:revision>
  <dcterms:created xsi:type="dcterms:W3CDTF">2011-05-13T04:00:28Z</dcterms:created>
  <dcterms:modified xsi:type="dcterms:W3CDTF">2011-09-23T06:24:10Z</dcterms:modified>
</cp:coreProperties>
</file>